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12192000"/>
  <p:notesSz cx="6858000" cy="9144000"/>
  <p:embeddedFontLst>
    <p:embeddedFont>
      <p:font typeface="PT Sans Narrow"/>
      <p:regular r:id="rId20"/>
      <p:bold r:id="rId21"/>
    </p:embeddedFont>
    <p:embeddedFont>
      <p:font typeface="Montserrat"/>
      <p:regular r:id="rId22"/>
      <p:bold r:id="rId23"/>
      <p:italic r:id="rId24"/>
      <p:boldItalic r:id="rId25"/>
    </p:embeddedFont>
    <p:embeddedFont>
      <p:font typeface="Open Sans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TSansNarrow-regular.fntdata"/><Relationship Id="rId22" Type="http://schemas.openxmlformats.org/officeDocument/2006/relationships/font" Target="fonts/Montserrat-regular.fntdata"/><Relationship Id="rId21" Type="http://schemas.openxmlformats.org/officeDocument/2006/relationships/font" Target="fonts/PTSansNarrow-bold.fntdata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OpenSans-regular.fntdata"/><Relationship Id="rId25" Type="http://schemas.openxmlformats.org/officeDocument/2006/relationships/font" Target="fonts/Montserrat-boldItalic.fntdata"/><Relationship Id="rId28" Type="http://schemas.openxmlformats.org/officeDocument/2006/relationships/font" Target="fonts/OpenSans-italic.fntdata"/><Relationship Id="rId27" Type="http://schemas.openxmlformats.org/officeDocument/2006/relationships/font" Target="fonts/OpenSans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OpenSans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8ca085e1c_1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58ca085e1c_1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8ca085e1c_1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58ca085e1c_1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8ca085e1c_1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58ca085e1c_1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58ca085e1c_1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58ca085e1c_1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8ca085e1c_1_7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58ca085e1c_1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92dd81ebc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592dd81eb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8ca085e1c_1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8ca085e1c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9343647" y="4235850"/>
            <a:ext cx="7497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100047" y="4211002"/>
            <a:ext cx="7497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338859" y="1362666"/>
            <a:ext cx="9515557" cy="203195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338868" y="5292001"/>
            <a:ext cx="9515557" cy="203195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338867" y="2335685"/>
            <a:ext cx="9515700" cy="13632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/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849633" y="3800052"/>
            <a:ext cx="64941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100" y="6727600"/>
            <a:ext cx="12192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415600" y="1739800"/>
            <a:ext cx="11360700" cy="2051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415600" y="3994200"/>
            <a:ext cx="11360700" cy="142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et contenu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64" name="Google Shape;64;p1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67" y="3429200"/>
            <a:ext cx="12192000" cy="3428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415600" y="1086400"/>
            <a:ext cx="11428500" cy="1256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100" y="6727600"/>
            <a:ext cx="12192000" cy="130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415600" y="593367"/>
            <a:ext cx="11360700" cy="943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415600" y="1688433"/>
            <a:ext cx="11360700" cy="4403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415600" y="593367"/>
            <a:ext cx="11360700" cy="943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415600" y="1688233"/>
            <a:ext cx="5333100" cy="4403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6443200" y="1688233"/>
            <a:ext cx="5333100" cy="4403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415600" y="593367"/>
            <a:ext cx="11360700" cy="943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653667" y="701800"/>
            <a:ext cx="74847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b="0" sz="7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b="0" sz="7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b="0" sz="7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b="0" sz="7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b="0" sz="7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b="0" sz="7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b="0" sz="7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b="0" sz="7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b="0" sz="7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354000" y="1386233"/>
            <a:ext cx="5393700" cy="2234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/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354000" y="36358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/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415600" y="5640967"/>
            <a:ext cx="7998300" cy="798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PT Sans Narrow"/>
              <a:buNone/>
              <a:defRPr sz="32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00" y="593367"/>
            <a:ext cx="11360700" cy="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b="1" sz="48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b="1" sz="48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b="1" sz="48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b="1" sz="48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b="1" sz="48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b="1" sz="48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b="1" sz="48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b="1" sz="48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b="1" sz="48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00" y="1688433"/>
            <a:ext cx="11360700" cy="44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/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  <a:defRPr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9250" lvl="1" marL="914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9250" lvl="2" marL="1371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■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9250" lvl="3" marL="18288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●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9250" lvl="4" marL="2286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9250" lvl="5" marL="2743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■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9250" lvl="6" marL="3200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●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9250" lvl="7" marL="3657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9250" lvl="8" marL="41148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Open Sans"/>
              <a:buChar char="■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hyperlink" Target="http://cache.media.eduscol.education.fr/file/Bac2021/66/4/NDS_Enseignement_scientifique_voie_generale_1103664.pdf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cache.media.education.gouv.fr/file/SP1-MEN-22-1-2019/13/4/spe573_annexe_1063134.pdf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ctrTitle"/>
          </p:nvPr>
        </p:nvSpPr>
        <p:spPr>
          <a:xfrm>
            <a:off x="1338875" y="2017051"/>
            <a:ext cx="9515700" cy="273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fr-FR" sz="5400"/>
              <a:t>L’enseignement scientifique du tronc commun </a:t>
            </a:r>
            <a:br>
              <a:rPr lang="fr-FR" sz="5400"/>
            </a:br>
            <a:r>
              <a:rPr lang="fr-FR" sz="5400"/>
              <a:t>du cycle terminal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/>
          <p:nvPr/>
        </p:nvSpPr>
        <p:spPr>
          <a:xfrm>
            <a:off x="4347967" y="672367"/>
            <a:ext cx="3750000" cy="7920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900">
                <a:latin typeface="Open Sans"/>
                <a:ea typeface="Open Sans"/>
                <a:cs typeface="Open Sans"/>
                <a:sym typeface="Open Sans"/>
              </a:rPr>
              <a:t>Un niveau d’organisation: les éléments chimiques</a:t>
            </a:r>
            <a:endParaRPr b="1" sz="19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2" name="Google Shape;132;p23"/>
          <p:cNvSpPr txBox="1"/>
          <p:nvPr/>
        </p:nvSpPr>
        <p:spPr>
          <a:xfrm>
            <a:off x="4478400" y="1879567"/>
            <a:ext cx="3212400" cy="1374900"/>
          </a:xfrm>
          <a:prstGeom prst="rect">
            <a:avLst/>
          </a:prstGeom>
          <a:solidFill>
            <a:srgbClr val="D9EAD3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900">
                <a:latin typeface="Open Sans"/>
                <a:ea typeface="Open Sans"/>
                <a:cs typeface="Open Sans"/>
                <a:sym typeface="Open Sans"/>
              </a:rPr>
              <a:t>Des édifices ordonnés: les cristaux</a:t>
            </a:r>
            <a:endParaRPr b="1" sz="1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1600">
                <a:latin typeface="Open Sans"/>
                <a:ea typeface="Open Sans"/>
                <a:cs typeface="Open Sans"/>
                <a:sym typeface="Open Sans"/>
              </a:rPr>
              <a:t>Concerne aussi le vivant (squelette, coquilles etc…)</a:t>
            </a:r>
            <a:endParaRPr b="1" i="1" sz="1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" name="Google Shape;133;p23"/>
          <p:cNvSpPr txBox="1"/>
          <p:nvPr/>
        </p:nvSpPr>
        <p:spPr>
          <a:xfrm>
            <a:off x="4347967" y="4200067"/>
            <a:ext cx="3750000" cy="2036700"/>
          </a:xfrm>
          <a:prstGeom prst="rect">
            <a:avLst/>
          </a:prstGeom>
          <a:solidFill>
            <a:srgbClr val="93C47D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900">
                <a:latin typeface="Open Sans"/>
                <a:ea typeface="Open Sans"/>
                <a:cs typeface="Open Sans"/>
                <a:sym typeface="Open Sans"/>
              </a:rPr>
              <a:t>Une structure complexe: la cellule vivante</a:t>
            </a:r>
            <a:r>
              <a:rPr lang="fr-FR" sz="1900">
                <a:latin typeface="Open Sans"/>
                <a:ea typeface="Open Sans"/>
                <a:cs typeface="Open Sans"/>
                <a:sym typeface="Open Sans"/>
              </a:rPr>
              <a:t>: </a:t>
            </a:r>
            <a:endParaRPr sz="1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900" u="sng">
                <a:latin typeface="Open Sans"/>
                <a:ea typeface="Open Sans"/>
                <a:cs typeface="Open Sans"/>
                <a:sym typeface="Open Sans"/>
              </a:rPr>
              <a:t>Idée essentielle:</a:t>
            </a:r>
            <a:r>
              <a:rPr lang="fr-FR" sz="1900">
                <a:latin typeface="Open Sans"/>
                <a:ea typeface="Open Sans"/>
                <a:cs typeface="Open Sans"/>
                <a:sym typeface="Open Sans"/>
              </a:rPr>
              <a:t> la structure cellulaire, de sa découverte à sa connaissance plus précise</a:t>
            </a:r>
            <a:endParaRPr sz="19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34" name="Google Shape;134;p23"/>
          <p:cNvCxnSpPr/>
          <p:nvPr/>
        </p:nvCxnSpPr>
        <p:spPr>
          <a:xfrm>
            <a:off x="2286000" y="456867"/>
            <a:ext cx="0" cy="56028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5" name="Google Shape;135;p23"/>
          <p:cNvSpPr txBox="1"/>
          <p:nvPr/>
        </p:nvSpPr>
        <p:spPr>
          <a:xfrm>
            <a:off x="298800" y="1553900"/>
            <a:ext cx="1718400" cy="19425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900">
                <a:latin typeface="Open Sans"/>
                <a:ea typeface="Open Sans"/>
                <a:cs typeface="Open Sans"/>
                <a:sym typeface="Open Sans"/>
              </a:rPr>
              <a:t>Vers une organisation de plus en plus complexe de la matière</a:t>
            </a:r>
            <a:endParaRPr sz="19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" name="Google Shape;136;p23"/>
          <p:cNvSpPr txBox="1"/>
          <p:nvPr/>
        </p:nvSpPr>
        <p:spPr>
          <a:xfrm>
            <a:off x="2525000" y="606267"/>
            <a:ext cx="1225200" cy="9477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latin typeface="Open Sans"/>
                <a:ea typeface="Open Sans"/>
                <a:cs typeface="Open Sans"/>
                <a:sym typeface="Open Sans"/>
              </a:rPr>
              <a:t>Echelle de l’élément chimique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" name="Google Shape;137;p23"/>
          <p:cNvSpPr txBox="1"/>
          <p:nvPr/>
        </p:nvSpPr>
        <p:spPr>
          <a:xfrm>
            <a:off x="2547396" y="2168033"/>
            <a:ext cx="1400700" cy="6993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latin typeface="Open Sans"/>
                <a:ea typeface="Open Sans"/>
                <a:cs typeface="Open Sans"/>
                <a:sym typeface="Open Sans"/>
              </a:rPr>
              <a:t>Echelle de la molécule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8" name="Google Shape;138;p23"/>
          <p:cNvSpPr txBox="1"/>
          <p:nvPr/>
        </p:nvSpPr>
        <p:spPr>
          <a:xfrm>
            <a:off x="2525000" y="4694367"/>
            <a:ext cx="1225200" cy="6993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latin typeface="Open Sans"/>
                <a:ea typeface="Open Sans"/>
                <a:cs typeface="Open Sans"/>
                <a:sym typeface="Open Sans"/>
              </a:rPr>
              <a:t>Echelle de la cellule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9" name="Google Shape;139;p23"/>
          <p:cNvSpPr txBox="1"/>
          <p:nvPr/>
        </p:nvSpPr>
        <p:spPr>
          <a:xfrm>
            <a:off x="8860125" y="418374"/>
            <a:ext cx="2808900" cy="13749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latin typeface="Open Sans"/>
                <a:ea typeface="Open Sans"/>
                <a:cs typeface="Open Sans"/>
                <a:sym typeface="Open Sans"/>
              </a:rPr>
              <a:t>Thème 1: </a:t>
            </a:r>
            <a:r>
              <a:rPr lang="fr-FR" sz="2400">
                <a:latin typeface="Open Sans"/>
                <a:ea typeface="Open Sans"/>
                <a:cs typeface="Open Sans"/>
                <a:sym typeface="Open Sans"/>
              </a:rPr>
              <a:t>une longue histoire de la matière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/>
        </p:nvSpPr>
        <p:spPr>
          <a:xfrm>
            <a:off x="343625" y="2339475"/>
            <a:ext cx="1329900" cy="9111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900">
                <a:latin typeface="Open Sans"/>
                <a:ea typeface="Open Sans"/>
                <a:cs typeface="Open Sans"/>
                <a:sym typeface="Open Sans"/>
              </a:rPr>
              <a:t>L’énergie solaire</a:t>
            </a:r>
            <a:endParaRPr sz="19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" name="Google Shape;145;p24"/>
          <p:cNvSpPr txBox="1"/>
          <p:nvPr/>
        </p:nvSpPr>
        <p:spPr>
          <a:xfrm>
            <a:off x="2151533" y="507333"/>
            <a:ext cx="1120800" cy="5976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900">
                <a:latin typeface="Open Sans"/>
                <a:ea typeface="Open Sans"/>
                <a:cs typeface="Open Sans"/>
                <a:sym typeface="Open Sans"/>
              </a:rPr>
              <a:t>Émise</a:t>
            </a:r>
            <a:endParaRPr sz="19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" name="Google Shape;146;p24"/>
          <p:cNvSpPr txBox="1"/>
          <p:nvPr/>
        </p:nvSpPr>
        <p:spPr>
          <a:xfrm>
            <a:off x="2151533" y="1638800"/>
            <a:ext cx="1120800" cy="5976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900">
                <a:latin typeface="Open Sans"/>
                <a:ea typeface="Open Sans"/>
                <a:cs typeface="Open Sans"/>
                <a:sym typeface="Open Sans"/>
              </a:rPr>
              <a:t>Reçue</a:t>
            </a:r>
            <a:endParaRPr sz="19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7" name="Google Shape;147;p24"/>
          <p:cNvSpPr txBox="1"/>
          <p:nvPr/>
        </p:nvSpPr>
        <p:spPr>
          <a:xfrm>
            <a:off x="1770725" y="4171600"/>
            <a:ext cx="1882500" cy="14016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900">
                <a:latin typeface="Open Sans"/>
                <a:ea typeface="Open Sans"/>
                <a:cs typeface="Open Sans"/>
                <a:sym typeface="Open Sans"/>
              </a:rPr>
              <a:t>Convertie et transférée (flux d’énergie)</a:t>
            </a:r>
            <a:endParaRPr sz="19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8" name="Google Shape;148;p24"/>
          <p:cNvSpPr txBox="1"/>
          <p:nvPr/>
        </p:nvSpPr>
        <p:spPr>
          <a:xfrm>
            <a:off x="4034133" y="531567"/>
            <a:ext cx="2958300" cy="4932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900">
                <a:latin typeface="Open Sans"/>
                <a:ea typeface="Open Sans"/>
                <a:cs typeface="Open Sans"/>
                <a:sym typeface="Open Sans"/>
              </a:rPr>
              <a:t>Le rayonnement solaire</a:t>
            </a:r>
            <a:endParaRPr sz="19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9" name="Google Shape;149;p24"/>
          <p:cNvSpPr txBox="1"/>
          <p:nvPr/>
        </p:nvSpPr>
        <p:spPr>
          <a:xfrm>
            <a:off x="4034133" y="1691000"/>
            <a:ext cx="3197100" cy="716400"/>
          </a:xfrm>
          <a:prstGeom prst="rect">
            <a:avLst/>
          </a:prstGeom>
          <a:solidFill>
            <a:srgbClr val="D9EAD3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900">
                <a:latin typeface="Open Sans"/>
                <a:ea typeface="Open Sans"/>
                <a:cs typeface="Open Sans"/>
                <a:sym typeface="Open Sans"/>
              </a:rPr>
              <a:t>Le bilan radiatif terrestre</a:t>
            </a:r>
            <a:endParaRPr sz="1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highlight>
                <a:srgbClr val="FF00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0" name="Google Shape;150;p24"/>
          <p:cNvSpPr txBox="1"/>
          <p:nvPr/>
        </p:nvSpPr>
        <p:spPr>
          <a:xfrm>
            <a:off x="8456700" y="388497"/>
            <a:ext cx="3092700" cy="13026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latin typeface="Open Sans"/>
                <a:ea typeface="Open Sans"/>
                <a:cs typeface="Open Sans"/>
                <a:sym typeface="Open Sans"/>
              </a:rPr>
              <a:t>Thème 2</a:t>
            </a:r>
            <a:r>
              <a:rPr lang="fr-FR" sz="2400">
                <a:latin typeface="Open Sans"/>
                <a:ea typeface="Open Sans"/>
                <a:cs typeface="Open Sans"/>
                <a:sym typeface="Open Sans"/>
              </a:rPr>
              <a:t>: Le soleil, notre source d’énergie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1" name="Google Shape;151;p24"/>
          <p:cNvSpPr txBox="1"/>
          <p:nvPr/>
        </p:nvSpPr>
        <p:spPr>
          <a:xfrm>
            <a:off x="3974367" y="2629700"/>
            <a:ext cx="3957600" cy="2346900"/>
          </a:xfrm>
          <a:prstGeom prst="rect">
            <a:avLst/>
          </a:prstGeom>
          <a:solidFill>
            <a:srgbClr val="93C47D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900">
                <a:latin typeface="Open Sans"/>
                <a:ea typeface="Open Sans"/>
                <a:cs typeface="Open Sans"/>
                <a:sym typeface="Open Sans"/>
              </a:rPr>
              <a:t>Une conversion biologique de l’énergie solaire: la photosynthèse</a:t>
            </a:r>
            <a:endParaRPr sz="1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00" u="sng">
                <a:latin typeface="Open Sans"/>
                <a:ea typeface="Open Sans"/>
                <a:cs typeface="Open Sans"/>
                <a:sym typeface="Open Sans"/>
              </a:rPr>
              <a:t>Idée essentielle:</a:t>
            </a:r>
            <a:r>
              <a:rPr lang="fr-FR" sz="1300">
                <a:latin typeface="Open Sans"/>
                <a:ea typeface="Open Sans"/>
                <a:cs typeface="Open Sans"/>
                <a:sym typeface="Open Sans"/>
              </a:rPr>
              <a:t> conversion et transfert d’énergie→ Flux d’énergie à différentes échelles d’espace et de temps (planète, feuille, échelle humaine, échelle des temps géologiques) </a:t>
            </a:r>
            <a:endParaRPr sz="1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2" name="Google Shape;152;p24"/>
          <p:cNvSpPr txBox="1"/>
          <p:nvPr/>
        </p:nvSpPr>
        <p:spPr>
          <a:xfrm>
            <a:off x="3974367" y="5077533"/>
            <a:ext cx="3957600" cy="1503300"/>
          </a:xfrm>
          <a:prstGeom prst="rect">
            <a:avLst/>
          </a:prstGeom>
          <a:solidFill>
            <a:srgbClr val="93C47D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900">
                <a:latin typeface="Open Sans"/>
                <a:ea typeface="Open Sans"/>
                <a:cs typeface="Open Sans"/>
                <a:sym typeface="Open Sans"/>
              </a:rPr>
              <a:t>Le bilan thermique du corps humain</a:t>
            </a:r>
            <a:endParaRPr sz="1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00" u="sng">
                <a:latin typeface="Open Sans"/>
                <a:ea typeface="Open Sans"/>
                <a:cs typeface="Open Sans"/>
                <a:sym typeface="Open Sans"/>
              </a:rPr>
              <a:t>Idée essentielle</a:t>
            </a:r>
            <a:r>
              <a:rPr lang="fr-FR" sz="1300">
                <a:latin typeface="Open Sans"/>
                <a:ea typeface="Open Sans"/>
                <a:cs typeface="Open Sans"/>
                <a:sym typeface="Open Sans"/>
              </a:rPr>
              <a:t>: des flux d’énergie permettent le maintien de la température corporelle. </a:t>
            </a:r>
            <a:endParaRPr sz="19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/>
          <p:nvPr/>
        </p:nvSpPr>
        <p:spPr>
          <a:xfrm>
            <a:off x="349367" y="2523233"/>
            <a:ext cx="1242000" cy="4917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900">
                <a:latin typeface="Open Sans"/>
                <a:ea typeface="Open Sans"/>
                <a:cs typeface="Open Sans"/>
                <a:sym typeface="Open Sans"/>
              </a:rPr>
              <a:t>La Terre</a:t>
            </a:r>
            <a:endParaRPr sz="19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8" name="Google Shape;158;p25"/>
          <p:cNvSpPr txBox="1"/>
          <p:nvPr/>
        </p:nvSpPr>
        <p:spPr>
          <a:xfrm>
            <a:off x="1992700" y="905767"/>
            <a:ext cx="1423500" cy="4917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900">
                <a:latin typeface="Open Sans"/>
                <a:ea typeface="Open Sans"/>
                <a:cs typeface="Open Sans"/>
                <a:sym typeface="Open Sans"/>
              </a:rPr>
              <a:t>Sa forme</a:t>
            </a:r>
            <a:endParaRPr sz="19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9" name="Google Shape;159;p25"/>
          <p:cNvSpPr txBox="1"/>
          <p:nvPr/>
        </p:nvSpPr>
        <p:spPr>
          <a:xfrm>
            <a:off x="2079433" y="2523233"/>
            <a:ext cx="1423500" cy="4917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900">
                <a:latin typeface="Open Sans"/>
                <a:ea typeface="Open Sans"/>
                <a:cs typeface="Open Sans"/>
                <a:sym typeface="Open Sans"/>
              </a:rPr>
              <a:t>Son âge</a:t>
            </a:r>
            <a:endParaRPr sz="19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0" name="Google Shape;160;p25"/>
          <p:cNvSpPr txBox="1"/>
          <p:nvPr/>
        </p:nvSpPr>
        <p:spPr>
          <a:xfrm>
            <a:off x="1488067" y="4768267"/>
            <a:ext cx="2121900" cy="4917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900">
                <a:latin typeface="Open Sans"/>
                <a:ea typeface="Open Sans"/>
                <a:cs typeface="Open Sans"/>
                <a:sym typeface="Open Sans"/>
              </a:rPr>
              <a:t>Son mouvement</a:t>
            </a:r>
            <a:endParaRPr sz="19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1" name="Google Shape;161;p25"/>
          <p:cNvSpPr txBox="1"/>
          <p:nvPr/>
        </p:nvSpPr>
        <p:spPr>
          <a:xfrm>
            <a:off x="4684133" y="905767"/>
            <a:ext cx="2549100" cy="4917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900">
                <a:latin typeface="Open Sans"/>
                <a:ea typeface="Open Sans"/>
                <a:cs typeface="Open Sans"/>
                <a:sym typeface="Open Sans"/>
              </a:rPr>
              <a:t>La forme de la Terre</a:t>
            </a:r>
            <a:endParaRPr sz="19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2" name="Google Shape;162;p25"/>
          <p:cNvSpPr txBox="1"/>
          <p:nvPr/>
        </p:nvSpPr>
        <p:spPr>
          <a:xfrm>
            <a:off x="4063033" y="1824500"/>
            <a:ext cx="3699300" cy="2148000"/>
          </a:xfrm>
          <a:prstGeom prst="rect">
            <a:avLst/>
          </a:prstGeom>
          <a:solidFill>
            <a:srgbClr val="93C47D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900">
                <a:latin typeface="Open Sans"/>
                <a:ea typeface="Open Sans"/>
                <a:cs typeface="Open Sans"/>
                <a:sym typeface="Open Sans"/>
              </a:rPr>
              <a:t>L’histoire de l’âge de la Terre</a:t>
            </a:r>
            <a:endParaRPr sz="1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00" u="sng">
                <a:latin typeface="Open Sans"/>
                <a:ea typeface="Open Sans"/>
                <a:cs typeface="Open Sans"/>
                <a:sym typeface="Open Sans"/>
              </a:rPr>
              <a:t>Idée essentielle</a:t>
            </a:r>
            <a:r>
              <a:rPr lang="fr-FR" sz="1300">
                <a:latin typeface="Open Sans"/>
                <a:ea typeface="Open Sans"/>
                <a:cs typeface="Open Sans"/>
                <a:sym typeface="Open Sans"/>
              </a:rPr>
              <a:t>: quels sont les arguments qui ont permis de connaître l'âge de la Terre? ou comment s’est construit progressivement ce savoir scientifique actuel qu’est l’âge de la Terre (4,57 milliards d’années)</a:t>
            </a:r>
            <a:endParaRPr sz="19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3" name="Google Shape;163;p25"/>
          <p:cNvSpPr txBox="1"/>
          <p:nvPr/>
        </p:nvSpPr>
        <p:spPr>
          <a:xfrm>
            <a:off x="4684133" y="4641467"/>
            <a:ext cx="2549100" cy="7452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900">
                <a:latin typeface="Open Sans"/>
                <a:ea typeface="Open Sans"/>
                <a:cs typeface="Open Sans"/>
                <a:sym typeface="Open Sans"/>
              </a:rPr>
              <a:t>La Terre dans l’Univers</a:t>
            </a:r>
            <a:endParaRPr sz="19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4" name="Google Shape;164;p25"/>
          <p:cNvSpPr txBox="1"/>
          <p:nvPr/>
        </p:nvSpPr>
        <p:spPr>
          <a:xfrm>
            <a:off x="8501175" y="563878"/>
            <a:ext cx="3014700" cy="9687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latin typeface="Open Sans"/>
                <a:ea typeface="Open Sans"/>
                <a:cs typeface="Open Sans"/>
                <a:sym typeface="Open Sans"/>
              </a:rPr>
              <a:t>Thème 3</a:t>
            </a:r>
            <a:r>
              <a:rPr lang="fr-FR" sz="2400">
                <a:latin typeface="Open Sans"/>
                <a:ea typeface="Open Sans"/>
                <a:cs typeface="Open Sans"/>
                <a:sym typeface="Open Sans"/>
              </a:rPr>
              <a:t>: La Terre, un astre singulier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/>
          <p:nvPr/>
        </p:nvSpPr>
        <p:spPr>
          <a:xfrm>
            <a:off x="214975" y="2695125"/>
            <a:ext cx="1906800" cy="13356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900">
                <a:latin typeface="Open Sans"/>
                <a:ea typeface="Open Sans"/>
                <a:cs typeface="Open Sans"/>
                <a:sym typeface="Open Sans"/>
              </a:rPr>
              <a:t>Le son et la musique, porteurs d’information</a:t>
            </a:r>
            <a:endParaRPr sz="19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0" name="Google Shape;170;p26"/>
          <p:cNvSpPr txBox="1"/>
          <p:nvPr/>
        </p:nvSpPr>
        <p:spPr>
          <a:xfrm>
            <a:off x="2747650" y="702300"/>
            <a:ext cx="1125900" cy="5187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900">
                <a:latin typeface="Open Sans"/>
                <a:ea typeface="Open Sans"/>
                <a:cs typeface="Open Sans"/>
                <a:sym typeface="Open Sans"/>
              </a:rPr>
              <a:t>Nature </a:t>
            </a:r>
            <a:endParaRPr sz="19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1" name="Google Shape;171;p26"/>
          <p:cNvSpPr txBox="1"/>
          <p:nvPr/>
        </p:nvSpPr>
        <p:spPr>
          <a:xfrm>
            <a:off x="2275000" y="3347725"/>
            <a:ext cx="2071200" cy="5187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900">
                <a:latin typeface="Open Sans"/>
                <a:ea typeface="Open Sans"/>
                <a:cs typeface="Open Sans"/>
                <a:sym typeface="Open Sans"/>
              </a:rPr>
              <a:t>Enregistrement</a:t>
            </a:r>
            <a:endParaRPr sz="19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2" name="Google Shape;172;p26"/>
          <p:cNvSpPr txBox="1"/>
          <p:nvPr/>
        </p:nvSpPr>
        <p:spPr>
          <a:xfrm>
            <a:off x="2357200" y="5301500"/>
            <a:ext cx="1906800" cy="10503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900">
                <a:latin typeface="Open Sans"/>
                <a:ea typeface="Open Sans"/>
                <a:cs typeface="Open Sans"/>
                <a:sym typeface="Open Sans"/>
              </a:rPr>
              <a:t>Perception et conséquences sur la santé</a:t>
            </a:r>
            <a:endParaRPr sz="19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3" name="Google Shape;173;p26"/>
          <p:cNvSpPr txBox="1"/>
          <p:nvPr/>
        </p:nvSpPr>
        <p:spPr>
          <a:xfrm>
            <a:off x="2557750" y="2177233"/>
            <a:ext cx="1505700" cy="4305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900">
                <a:latin typeface="Open Sans"/>
                <a:ea typeface="Open Sans"/>
                <a:cs typeface="Open Sans"/>
                <a:sym typeface="Open Sans"/>
              </a:rPr>
              <a:t>Production</a:t>
            </a:r>
            <a:endParaRPr sz="19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4" name="Google Shape;174;p26"/>
          <p:cNvSpPr txBox="1"/>
          <p:nvPr/>
        </p:nvSpPr>
        <p:spPr>
          <a:xfrm>
            <a:off x="4903058" y="594600"/>
            <a:ext cx="2657100" cy="7341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900">
                <a:latin typeface="Open Sans"/>
                <a:ea typeface="Open Sans"/>
                <a:cs typeface="Open Sans"/>
                <a:sym typeface="Open Sans"/>
              </a:rPr>
              <a:t>Le son, phénomène vibratoire</a:t>
            </a:r>
            <a:endParaRPr sz="19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5" name="Google Shape;175;p26"/>
          <p:cNvSpPr txBox="1"/>
          <p:nvPr/>
        </p:nvSpPr>
        <p:spPr>
          <a:xfrm>
            <a:off x="4858800" y="1867333"/>
            <a:ext cx="2745600" cy="10503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900">
                <a:latin typeface="Open Sans"/>
                <a:ea typeface="Open Sans"/>
                <a:cs typeface="Open Sans"/>
                <a:sym typeface="Open Sans"/>
              </a:rPr>
              <a:t>La musique ou l’art de faire entendre les nombres</a:t>
            </a:r>
            <a:endParaRPr sz="19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6" name="Google Shape;176;p26"/>
          <p:cNvSpPr txBox="1"/>
          <p:nvPr/>
        </p:nvSpPr>
        <p:spPr>
          <a:xfrm>
            <a:off x="4858792" y="3183333"/>
            <a:ext cx="2594100" cy="8475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900">
                <a:latin typeface="Open Sans"/>
                <a:ea typeface="Open Sans"/>
                <a:cs typeface="Open Sans"/>
                <a:sym typeface="Open Sans"/>
              </a:rPr>
              <a:t>Le son, une information à coder</a:t>
            </a:r>
            <a:endParaRPr sz="19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7" name="Google Shape;177;p26"/>
          <p:cNvSpPr txBox="1"/>
          <p:nvPr/>
        </p:nvSpPr>
        <p:spPr>
          <a:xfrm>
            <a:off x="4858808" y="4462175"/>
            <a:ext cx="3229500" cy="1979700"/>
          </a:xfrm>
          <a:prstGeom prst="rect">
            <a:avLst/>
          </a:prstGeom>
          <a:solidFill>
            <a:srgbClr val="93C47D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900">
                <a:latin typeface="Open Sans"/>
                <a:ea typeface="Open Sans"/>
                <a:cs typeface="Open Sans"/>
                <a:sym typeface="Open Sans"/>
              </a:rPr>
              <a:t>Entendre la musique</a:t>
            </a:r>
            <a:endParaRPr sz="1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00" u="sng">
                <a:latin typeface="Open Sans"/>
                <a:ea typeface="Open Sans"/>
                <a:cs typeface="Open Sans"/>
                <a:sym typeface="Open Sans"/>
              </a:rPr>
              <a:t>Idée essentielle: </a:t>
            </a:r>
            <a:r>
              <a:rPr lang="fr-FR" sz="1300">
                <a:latin typeface="Open Sans"/>
                <a:ea typeface="Open Sans"/>
                <a:cs typeface="Open Sans"/>
                <a:sym typeface="Open Sans"/>
              </a:rPr>
              <a:t>comprendre dans les grandes lignes comment le son est perçu par l’organisme. 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00">
                <a:latin typeface="Open Sans"/>
                <a:ea typeface="Open Sans"/>
                <a:cs typeface="Open Sans"/>
                <a:sym typeface="Open Sans"/>
              </a:rPr>
              <a:t>(passage entre le phénomène physique du son et la sensibilité auditive consciente)</a:t>
            </a:r>
            <a:endParaRPr sz="19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8" name="Google Shape;178;p26"/>
          <p:cNvSpPr txBox="1"/>
          <p:nvPr/>
        </p:nvSpPr>
        <p:spPr>
          <a:xfrm>
            <a:off x="8907700" y="594600"/>
            <a:ext cx="2657100" cy="16701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latin typeface="Open Sans"/>
                <a:ea typeface="Open Sans"/>
                <a:cs typeface="Open Sans"/>
                <a:sym typeface="Open Sans"/>
              </a:rPr>
              <a:t>Thème 4</a:t>
            </a:r>
            <a:r>
              <a:rPr lang="fr-FR" sz="2400">
                <a:latin typeface="Open Sans"/>
                <a:ea typeface="Open Sans"/>
                <a:cs typeface="Open Sans"/>
                <a:sym typeface="Open Sans"/>
              </a:rPr>
              <a:t>: Son et musique, porteurs d’information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fr-FR" sz="3000"/>
              <a:t>Le projet scientifique (expérimental et numérique)</a:t>
            </a:r>
            <a:endParaRPr/>
          </a:p>
        </p:txBody>
      </p:sp>
      <p:sp>
        <p:nvSpPr>
          <p:cNvPr id="184" name="Google Shape;184;p2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●"/>
            </a:pPr>
            <a:r>
              <a:rPr lang="fr-FR">
                <a:solidFill>
                  <a:srgbClr val="000000"/>
                </a:solidFill>
              </a:rPr>
              <a:t>Trois dimensions (plus ou moins développées) :</a:t>
            </a:r>
            <a:endParaRPr>
              <a:solidFill>
                <a:srgbClr val="000000"/>
              </a:solidFill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○"/>
            </a:pPr>
            <a:r>
              <a:rPr lang="fr-FR">
                <a:solidFill>
                  <a:srgbClr val="000000"/>
                </a:solidFill>
              </a:rPr>
              <a:t>utilisation d’un capteur éventuellement réalisé en classe </a:t>
            </a:r>
            <a:endParaRPr>
              <a:solidFill>
                <a:srgbClr val="000000"/>
              </a:solidFill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○"/>
            </a:pPr>
            <a:r>
              <a:rPr lang="fr-FR">
                <a:solidFill>
                  <a:srgbClr val="000000"/>
                </a:solidFill>
              </a:rPr>
              <a:t>acquisition numérique de données</a:t>
            </a:r>
            <a:endParaRPr>
              <a:solidFill>
                <a:srgbClr val="000000"/>
              </a:solidFill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○"/>
            </a:pPr>
            <a:r>
              <a:rPr lang="fr-FR">
                <a:solidFill>
                  <a:srgbClr val="000000"/>
                </a:solidFill>
              </a:rPr>
              <a:t>traitement mathématique, représentation et interprétation de ces données</a:t>
            </a:r>
            <a:endParaRPr>
              <a:solidFill>
                <a:srgbClr val="000000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●"/>
            </a:pPr>
            <a:r>
              <a:rPr lang="fr-FR">
                <a:solidFill>
                  <a:srgbClr val="000000"/>
                </a:solidFill>
              </a:rPr>
              <a:t>Thème libre, en lien avec le programme ou non </a:t>
            </a:r>
            <a:endParaRPr>
              <a:solidFill>
                <a:srgbClr val="000000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●"/>
            </a:pPr>
            <a:r>
              <a:rPr lang="fr-FR">
                <a:solidFill>
                  <a:srgbClr val="000000"/>
                </a:solidFill>
              </a:rPr>
              <a:t>12h, contiguës ou réparties dans l’année</a:t>
            </a:r>
            <a:endParaRPr>
              <a:solidFill>
                <a:srgbClr val="000000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●"/>
            </a:pPr>
            <a:r>
              <a:rPr lang="fr-FR">
                <a:solidFill>
                  <a:srgbClr val="000000"/>
                </a:solidFill>
              </a:rPr>
              <a:t>Possibilité de s’inscrire dans le cadre d’un projet global : classe, établissement, académique ou national (exemple de Vigie-Nature Ecole, Sciences à l’école, etc.)</a:t>
            </a:r>
            <a:endParaRPr>
              <a:solidFill>
                <a:srgbClr val="000000"/>
              </a:solidFill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210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Accompagnement</a:t>
            </a:r>
            <a:endParaRPr/>
          </a:p>
        </p:txBody>
      </p:sp>
      <p:sp>
        <p:nvSpPr>
          <p:cNvPr id="190" name="Google Shape;190;p2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●"/>
            </a:pPr>
            <a:r>
              <a:rPr lang="fr-FR">
                <a:solidFill>
                  <a:srgbClr val="000000"/>
                </a:solidFill>
              </a:rPr>
              <a:t>1 journée de formation académique (23 mai - 67 ou 24 mai -68) </a:t>
            </a:r>
            <a:endParaRPr>
              <a:solidFill>
                <a:srgbClr val="000000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●"/>
            </a:pPr>
            <a:r>
              <a:rPr lang="fr-FR">
                <a:solidFill>
                  <a:srgbClr val="000000"/>
                </a:solidFill>
              </a:rPr>
              <a:t>Des ressources académiques et nationales à venir</a:t>
            </a:r>
            <a:endParaRPr>
              <a:solidFill>
                <a:srgbClr val="000000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2100"/>
              </a:spcAft>
              <a:buClr>
                <a:srgbClr val="000000"/>
              </a:buClr>
              <a:buSzPts val="2800"/>
              <a:buChar char="●"/>
            </a:pPr>
            <a:r>
              <a:rPr lang="fr-FR">
                <a:solidFill>
                  <a:srgbClr val="000000"/>
                </a:solidFill>
              </a:rPr>
              <a:t>Un espace d’échanges et mutualisation académique 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838200" y="830403"/>
            <a:ext cx="10515600" cy="53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228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fr-FR" sz="3000">
                <a:solidFill>
                  <a:srgbClr val="000000"/>
                </a:solidFill>
              </a:rPr>
              <a:t>2h/semaine pour tous les élèves (spécialistes ou non)</a:t>
            </a:r>
            <a:endParaRPr sz="3000">
              <a:solidFill>
                <a:srgbClr val="000000"/>
              </a:solidFill>
            </a:endParaRPr>
          </a:p>
          <a:p>
            <a:pPr indent="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indent="-304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fr-FR" sz="3000">
                <a:solidFill>
                  <a:srgbClr val="000000"/>
                </a:solidFill>
              </a:rPr>
              <a:t>Une place à l’ensemble des champs disciplinaires (Mathématiques, PC, SVT, informatique et numérique)</a:t>
            </a:r>
            <a:endParaRPr sz="3000">
              <a:solidFill>
                <a:srgbClr val="000000"/>
              </a:solidFill>
            </a:endParaRPr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indent="-304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fr-FR" sz="3000">
                <a:solidFill>
                  <a:srgbClr val="000000"/>
                </a:solidFill>
              </a:rPr>
              <a:t>Une organisation selon le choix de l’établissement </a:t>
            </a:r>
            <a:endParaRPr sz="3000">
              <a:solidFill>
                <a:srgbClr val="000000"/>
              </a:solidFill>
            </a:endParaRPr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indent="-304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fr-FR" sz="3000">
                <a:solidFill>
                  <a:srgbClr val="000000"/>
                </a:solidFill>
              </a:rPr>
              <a:t>Une évaluation en contrôle continu (1</a:t>
            </a:r>
            <a:r>
              <a:rPr baseline="30000" lang="fr-FR" sz="3000">
                <a:solidFill>
                  <a:srgbClr val="000000"/>
                </a:solidFill>
              </a:rPr>
              <a:t>ère</a:t>
            </a:r>
            <a:r>
              <a:rPr lang="fr-FR" sz="3000">
                <a:solidFill>
                  <a:srgbClr val="000000"/>
                </a:solidFill>
              </a:rPr>
              <a:t> et terminale) dont 1 épreuve sur banque en 1</a:t>
            </a:r>
            <a:r>
              <a:rPr baseline="30000" lang="fr-FR" sz="3000">
                <a:solidFill>
                  <a:srgbClr val="000000"/>
                </a:solidFill>
              </a:rPr>
              <a:t>ère</a:t>
            </a:r>
            <a:r>
              <a:rPr lang="fr-FR" sz="3000">
                <a:solidFill>
                  <a:srgbClr val="000000"/>
                </a:solidFill>
              </a:rPr>
              <a:t> et 1 en terminale.</a:t>
            </a:r>
            <a:endParaRPr sz="3000">
              <a:solidFill>
                <a:srgbClr val="000000"/>
              </a:solidFill>
            </a:endParaRPr>
          </a:p>
          <a:p>
            <a:pPr indent="0" lvl="0" marL="2286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838200" y="365125"/>
            <a:ext cx="10515600" cy="1018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/>
              <a:t>E3C - enseignement scientifique</a:t>
            </a:r>
            <a:endParaRPr sz="3600"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23225"/>
            <a:ext cx="7158900" cy="54342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/>
        </p:nvSpPr>
        <p:spPr>
          <a:xfrm>
            <a:off x="8471625" y="1965950"/>
            <a:ext cx="24054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u="sng">
                <a:solidFill>
                  <a:srgbClr val="4DD0E1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Lien éduscol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fr-FR" sz="3600"/>
              <a:t>Un programme construit pour appréhender ce qu’est la science (et ses principes) 								</a:t>
            </a:r>
            <a:r>
              <a:rPr lang="fr-FR" sz="1400" u="sng">
                <a:solidFill>
                  <a:srgbClr val="4DD0E1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Programme d’enseignement scientifique</a:t>
            </a:r>
            <a:endParaRPr/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>
                <a:solidFill>
                  <a:srgbClr val="000000"/>
                </a:solidFill>
              </a:rPr>
              <a:t>4 thèmes en première: 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2667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fr-FR">
                <a:solidFill>
                  <a:srgbClr val="000000"/>
                </a:solidFill>
              </a:rPr>
              <a:t>Une longue histoire de la matière (éléments chimiques, cristaux, cellules)---</a:t>
            </a:r>
            <a:r>
              <a:rPr i="1" lang="fr-FR" sz="1800">
                <a:solidFill>
                  <a:srgbClr val="000000"/>
                </a:solidFill>
              </a:rPr>
              <a:t>une (petite) histoire de la matière</a:t>
            </a:r>
            <a:endParaRPr i="1" sz="1800">
              <a:solidFill>
                <a:srgbClr val="000000"/>
              </a:solidFill>
            </a:endParaRPr>
          </a:p>
          <a:p>
            <a:pPr indent="-2667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fr-FR">
                <a:solidFill>
                  <a:srgbClr val="000000"/>
                </a:solidFill>
              </a:rPr>
              <a:t>Le soleil, notre source d’énergie (soleil et bilan radiatif, photosynthèse)---</a:t>
            </a:r>
            <a:r>
              <a:rPr i="1" lang="fr-FR" sz="1800">
                <a:solidFill>
                  <a:srgbClr val="000000"/>
                </a:solidFill>
              </a:rPr>
              <a:t>une (petite) histoire de l’énergie</a:t>
            </a:r>
            <a:endParaRPr sz="1800">
              <a:solidFill>
                <a:srgbClr val="000000"/>
              </a:solidFill>
            </a:endParaRPr>
          </a:p>
          <a:p>
            <a:pPr indent="-2667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fr-FR">
                <a:solidFill>
                  <a:srgbClr val="000000"/>
                </a:solidFill>
              </a:rPr>
              <a:t>La Terre, un astre singulier (forme et âge de la Terre, place dans l’univers)---</a:t>
            </a:r>
            <a:r>
              <a:rPr i="1" lang="fr-FR" sz="1800">
                <a:solidFill>
                  <a:srgbClr val="000000"/>
                </a:solidFill>
              </a:rPr>
              <a:t>une (petite) histoire de la planète</a:t>
            </a:r>
            <a:endParaRPr sz="1800">
              <a:solidFill>
                <a:srgbClr val="000000"/>
              </a:solidFill>
            </a:endParaRPr>
          </a:p>
          <a:p>
            <a:pPr indent="-2667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fr-FR">
                <a:solidFill>
                  <a:srgbClr val="000000"/>
                </a:solidFill>
              </a:rPr>
              <a:t>Son et musique, porteurs d’information (son et musique)---</a:t>
            </a:r>
            <a:r>
              <a:rPr i="1" lang="fr-FR" sz="1800">
                <a:solidFill>
                  <a:srgbClr val="000000"/>
                </a:solidFill>
              </a:rPr>
              <a:t>une (petite) histoire de l’information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fr-FR">
                <a:solidFill>
                  <a:srgbClr val="000000"/>
                </a:solidFill>
              </a:rPr>
              <a:t>+ 1 projet expérimental et numérique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160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fr-FR" sz="3000"/>
              <a:t>Un préambule qui donne l’état d’esprit, la philosophie de cet enseignement</a:t>
            </a:r>
            <a:endParaRPr/>
          </a:p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●"/>
            </a:pPr>
            <a:r>
              <a:rPr lang="fr-FR">
                <a:solidFill>
                  <a:srgbClr val="000000"/>
                </a:solidFill>
              </a:rPr>
              <a:t>Des objectifs généraux de formation : réels objectifs d’enseignement</a:t>
            </a:r>
            <a:endParaRPr>
              <a:solidFill>
                <a:srgbClr val="000000"/>
              </a:solidFill>
            </a:endParaRPr>
          </a:p>
          <a:p>
            <a:pPr indent="-228600" lvl="0" marL="2286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●"/>
            </a:pPr>
            <a:r>
              <a:rPr lang="fr-FR">
                <a:solidFill>
                  <a:srgbClr val="000000"/>
                </a:solidFill>
              </a:rPr>
              <a:t>Montrer aux élèves ce qu’est la science, comment elle se construit, comment elle contribue au grand récit du monde et comment pour chaque objet d’étude, l’ensemble des disciplines co-existent et sont nécessaires.</a:t>
            </a:r>
            <a:endParaRPr>
              <a:solidFill>
                <a:srgbClr val="000000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2800"/>
              <a:buChar char="●"/>
            </a:pPr>
            <a:r>
              <a:rPr lang="fr-FR">
                <a:solidFill>
                  <a:srgbClr val="000000"/>
                </a:solidFill>
              </a:rPr>
              <a:t>Des thématiques : objets d’enseignement et prétextes aux objectifs généraux</a:t>
            </a:r>
            <a:endParaRPr>
              <a:solidFill>
                <a:srgbClr val="000000"/>
              </a:solidFill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21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838200" y="365126"/>
            <a:ext cx="10515600" cy="795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fr-FR" sz="3000"/>
              <a:t>Pour chaque thématique :</a:t>
            </a:r>
            <a:endParaRPr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838200" y="1244813"/>
            <a:ext cx="10515600" cy="5371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20369" lvl="0" marL="4572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fr-FR" sz="1800">
                <a:solidFill>
                  <a:srgbClr val="000000"/>
                </a:solidFill>
              </a:rPr>
              <a:t>Comprendre la </a:t>
            </a:r>
            <a:r>
              <a:rPr b="1" lang="fr-FR" sz="1800">
                <a:solidFill>
                  <a:srgbClr val="000000"/>
                </a:solidFill>
              </a:rPr>
              <a:t>nature du savoir scientifique et ses méthodes d’élaboration</a:t>
            </a:r>
            <a:r>
              <a:rPr lang="fr-FR" sz="1800">
                <a:solidFill>
                  <a:srgbClr val="000000"/>
                </a:solidFill>
              </a:rPr>
              <a:t> (pas le savoir pour le savoir, mais comment et pourquoi il se construit)</a:t>
            </a:r>
            <a:endParaRPr sz="1800">
              <a:solidFill>
                <a:srgbClr val="000000"/>
              </a:solidFill>
            </a:endParaRPr>
          </a:p>
          <a:p>
            <a:pPr indent="-420369" lvl="0" marL="4572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fr-FR" sz="1800">
                <a:solidFill>
                  <a:srgbClr val="000000"/>
                </a:solidFill>
              </a:rPr>
              <a:t>Identifier et mettre en œuvre des </a:t>
            </a:r>
            <a:r>
              <a:rPr b="1" lang="fr-FR" sz="1800">
                <a:solidFill>
                  <a:srgbClr val="000000"/>
                </a:solidFill>
              </a:rPr>
              <a:t>pratiques scientifiques</a:t>
            </a:r>
            <a:r>
              <a:rPr lang="fr-FR" sz="1800">
                <a:solidFill>
                  <a:srgbClr val="000000"/>
                </a:solidFill>
              </a:rPr>
              <a:t> (les méthodes de la science)</a:t>
            </a:r>
            <a:endParaRPr sz="1800">
              <a:solidFill>
                <a:srgbClr val="000000"/>
              </a:solidFill>
            </a:endParaRPr>
          </a:p>
          <a:p>
            <a:pPr indent="-213359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fr-FR" sz="1800">
                <a:solidFill>
                  <a:srgbClr val="000000"/>
                </a:solidFill>
              </a:rPr>
              <a:t>Observer</a:t>
            </a:r>
            <a:endParaRPr sz="1800">
              <a:solidFill>
                <a:srgbClr val="000000"/>
              </a:solidFill>
            </a:endParaRPr>
          </a:p>
          <a:p>
            <a:pPr indent="-213359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fr-FR" sz="1800">
                <a:solidFill>
                  <a:srgbClr val="000000"/>
                </a:solidFill>
              </a:rPr>
              <a:t>Décrire</a:t>
            </a:r>
            <a:endParaRPr sz="1800">
              <a:solidFill>
                <a:srgbClr val="000000"/>
              </a:solidFill>
            </a:endParaRPr>
          </a:p>
          <a:p>
            <a:pPr indent="-213359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fr-FR" sz="1800">
                <a:solidFill>
                  <a:srgbClr val="000000"/>
                </a:solidFill>
              </a:rPr>
              <a:t>Mesurer</a:t>
            </a:r>
            <a:endParaRPr sz="1800">
              <a:solidFill>
                <a:srgbClr val="000000"/>
              </a:solidFill>
            </a:endParaRPr>
          </a:p>
          <a:p>
            <a:pPr indent="-213359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fr-FR" sz="1800">
                <a:solidFill>
                  <a:srgbClr val="000000"/>
                </a:solidFill>
              </a:rPr>
              <a:t>Quantifier</a:t>
            </a:r>
            <a:endParaRPr sz="1800">
              <a:solidFill>
                <a:srgbClr val="000000"/>
              </a:solidFill>
            </a:endParaRPr>
          </a:p>
          <a:p>
            <a:pPr indent="-213359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fr-FR" sz="1800">
                <a:solidFill>
                  <a:srgbClr val="000000"/>
                </a:solidFill>
              </a:rPr>
              <a:t>Calculer</a:t>
            </a:r>
            <a:endParaRPr sz="1800">
              <a:solidFill>
                <a:srgbClr val="000000"/>
              </a:solidFill>
            </a:endParaRPr>
          </a:p>
          <a:p>
            <a:pPr indent="-213359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fr-FR" sz="1800">
                <a:solidFill>
                  <a:srgbClr val="000000"/>
                </a:solidFill>
              </a:rPr>
              <a:t>Imaginer</a:t>
            </a:r>
            <a:endParaRPr sz="1800">
              <a:solidFill>
                <a:srgbClr val="000000"/>
              </a:solidFill>
            </a:endParaRPr>
          </a:p>
          <a:p>
            <a:pPr indent="-213359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fr-FR" sz="1800">
                <a:solidFill>
                  <a:srgbClr val="000000"/>
                </a:solidFill>
              </a:rPr>
              <a:t>Modéliser</a:t>
            </a:r>
            <a:endParaRPr sz="1800">
              <a:solidFill>
                <a:srgbClr val="000000"/>
              </a:solidFill>
            </a:endParaRPr>
          </a:p>
          <a:p>
            <a:pPr indent="-213359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fr-FR" sz="1800">
                <a:solidFill>
                  <a:srgbClr val="000000"/>
                </a:solidFill>
              </a:rPr>
              <a:t>Simuler</a:t>
            </a:r>
            <a:endParaRPr sz="1800">
              <a:solidFill>
                <a:srgbClr val="000000"/>
              </a:solidFill>
            </a:endParaRPr>
          </a:p>
          <a:p>
            <a:pPr indent="-213359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fr-FR" sz="1800">
                <a:solidFill>
                  <a:srgbClr val="000000"/>
                </a:solidFill>
              </a:rPr>
              <a:t>Raisonner</a:t>
            </a:r>
            <a:endParaRPr sz="1800">
              <a:solidFill>
                <a:srgbClr val="000000"/>
              </a:solidFill>
            </a:endParaRPr>
          </a:p>
          <a:p>
            <a:pPr indent="-213359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fr-FR" sz="1800">
                <a:solidFill>
                  <a:srgbClr val="000000"/>
                </a:solidFill>
              </a:rPr>
              <a:t>Prévoir et reconstituer</a:t>
            </a:r>
            <a:endParaRPr sz="1800">
              <a:solidFill>
                <a:srgbClr val="000000"/>
              </a:solidFill>
            </a:endParaRPr>
          </a:p>
          <a:p>
            <a:pPr indent="-213359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fr-FR" sz="1800">
                <a:solidFill>
                  <a:srgbClr val="000000"/>
                </a:solidFill>
              </a:rPr>
              <a:t>Publier et communiquer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rPr lang="fr-FR" sz="1800">
                <a:solidFill>
                  <a:srgbClr val="000000"/>
                </a:solidFill>
              </a:rPr>
              <a:t>3.   Identifier et comprendre les </a:t>
            </a:r>
            <a:r>
              <a:rPr b="1" lang="fr-FR" sz="1800">
                <a:solidFill>
                  <a:srgbClr val="000000"/>
                </a:solidFill>
              </a:rPr>
              <a:t>effets de la science</a:t>
            </a:r>
            <a:r>
              <a:rPr lang="fr-FR" sz="1800">
                <a:solidFill>
                  <a:srgbClr val="000000"/>
                </a:solidFill>
              </a:rPr>
              <a:t> sur les sociétés et sur l’environnement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t/>
            </a:r>
            <a:endParaRPr sz="2380"/>
          </a:p>
          <a:p>
            <a:pPr indent="-77470" lvl="0" marL="228600" rtl="0" algn="l">
              <a:lnSpc>
                <a:spcPct val="70000"/>
              </a:lnSpc>
              <a:spcBef>
                <a:spcPts val="1000"/>
              </a:spcBef>
              <a:spcAft>
                <a:spcPts val="2100"/>
              </a:spcAft>
              <a:buClr>
                <a:schemeClr val="dk1"/>
              </a:buClr>
              <a:buSzPts val="2380"/>
              <a:buNone/>
            </a:pPr>
            <a:r>
              <a:t/>
            </a:r>
            <a:endParaRPr sz="238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4913" y="547688"/>
            <a:ext cx="9782175" cy="576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fr-FR" sz="3000"/>
              <a:t>La structure thème/sous-thèmes et l’écriture du programme</a:t>
            </a:r>
            <a:endParaRPr/>
          </a:p>
        </p:txBody>
      </p:sp>
      <p:sp>
        <p:nvSpPr>
          <p:cNvPr id="115" name="Google Shape;115;p21"/>
          <p:cNvSpPr txBox="1"/>
          <p:nvPr>
            <p:ph idx="1" type="body"/>
          </p:nvPr>
        </p:nvSpPr>
        <p:spPr>
          <a:xfrm>
            <a:off x="838200" y="1421546"/>
            <a:ext cx="10515600" cy="47554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●"/>
            </a:pPr>
            <a:r>
              <a:rPr lang="fr-FR">
                <a:solidFill>
                  <a:srgbClr val="000000"/>
                </a:solidFill>
              </a:rPr>
              <a:t>Un </a:t>
            </a:r>
            <a:r>
              <a:rPr b="1" lang="fr-FR">
                <a:solidFill>
                  <a:srgbClr val="000000"/>
                </a:solidFill>
              </a:rPr>
              <a:t>chapeau du thème</a:t>
            </a:r>
            <a:r>
              <a:rPr lang="fr-FR">
                <a:solidFill>
                  <a:srgbClr val="000000"/>
                </a:solidFill>
              </a:rPr>
              <a:t> donnant un sens général dans un contexte plus large : n’est pas le programme</a:t>
            </a:r>
            <a:endParaRPr>
              <a:solidFill>
                <a:srgbClr val="000000"/>
              </a:solidFill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●"/>
            </a:pPr>
            <a:r>
              <a:rPr b="1" lang="fr-FR">
                <a:solidFill>
                  <a:srgbClr val="000000"/>
                </a:solidFill>
              </a:rPr>
              <a:t>Histoire, enjeux, débats </a:t>
            </a:r>
            <a:r>
              <a:rPr lang="fr-FR">
                <a:solidFill>
                  <a:srgbClr val="000000"/>
                </a:solidFill>
              </a:rPr>
              <a:t>: des pistes de traitement « ouvert » ; seule contrainte : </a:t>
            </a:r>
            <a:r>
              <a:rPr lang="fr-FR">
                <a:solidFill>
                  <a:srgbClr val="000000"/>
                </a:solidFill>
                <a:highlight>
                  <a:srgbClr val="FFFF00"/>
                </a:highlight>
              </a:rPr>
              <a:t>en saisir au moins une dans le courant du thème</a:t>
            </a:r>
            <a:r>
              <a:rPr lang="fr-FR">
                <a:solidFill>
                  <a:srgbClr val="000000"/>
                </a:solidFill>
              </a:rPr>
              <a:t> (fournit un esprit de travail, non un contenu).</a:t>
            </a:r>
            <a:endParaRPr>
              <a:solidFill>
                <a:srgbClr val="000000"/>
              </a:solidFill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●"/>
            </a:pPr>
            <a:r>
              <a:rPr lang="fr-FR">
                <a:solidFill>
                  <a:srgbClr val="000000"/>
                </a:solidFill>
              </a:rPr>
              <a:t>Un </a:t>
            </a:r>
            <a:r>
              <a:rPr b="1" lang="fr-FR">
                <a:solidFill>
                  <a:srgbClr val="000000"/>
                </a:solidFill>
              </a:rPr>
              <a:t>chapeau de sous-thème </a:t>
            </a:r>
            <a:r>
              <a:rPr lang="fr-FR">
                <a:solidFill>
                  <a:srgbClr val="000000"/>
                </a:solidFill>
              </a:rPr>
              <a:t>: esprit global, n’est pas le programme </a:t>
            </a:r>
            <a:endParaRPr>
              <a:solidFill>
                <a:srgbClr val="000000"/>
              </a:solidFill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●"/>
            </a:pPr>
            <a:r>
              <a:rPr b="1" lang="fr-FR">
                <a:solidFill>
                  <a:srgbClr val="000000"/>
                </a:solidFill>
              </a:rPr>
              <a:t>Savoirs et savoir-faire exigibles</a:t>
            </a:r>
            <a:r>
              <a:rPr lang="fr-FR">
                <a:solidFill>
                  <a:srgbClr val="000000"/>
                </a:solidFill>
              </a:rPr>
              <a:t> : penser aux contraintes de l’évaluation (</a:t>
            </a:r>
            <a:r>
              <a:rPr lang="fr-FR">
                <a:solidFill>
                  <a:srgbClr val="000000"/>
                </a:solidFill>
                <a:highlight>
                  <a:srgbClr val="FFFF00"/>
                </a:highlight>
              </a:rPr>
              <a:t>le programme exigible</a:t>
            </a:r>
            <a:r>
              <a:rPr lang="fr-FR">
                <a:solidFill>
                  <a:srgbClr val="000000"/>
                </a:solidFill>
              </a:rPr>
              <a:t>)</a:t>
            </a:r>
            <a:endParaRPr>
              <a:solidFill>
                <a:srgbClr val="000000"/>
              </a:solidFill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●"/>
            </a:pPr>
            <a:r>
              <a:rPr b="1" lang="fr-FR">
                <a:solidFill>
                  <a:srgbClr val="000000"/>
                </a:solidFill>
              </a:rPr>
              <a:t>Prérequis et limites</a:t>
            </a:r>
            <a:r>
              <a:rPr lang="fr-FR">
                <a:solidFill>
                  <a:srgbClr val="000000"/>
                </a:solidFill>
              </a:rPr>
              <a:t> : préciser la continuité verticale et cadrer</a:t>
            </a:r>
            <a:endParaRPr>
              <a:solidFill>
                <a:srgbClr val="000000"/>
              </a:solidFill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210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7125" y="0"/>
            <a:ext cx="507775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2"/>
          <p:cNvSpPr/>
          <p:nvPr/>
        </p:nvSpPr>
        <p:spPr>
          <a:xfrm>
            <a:off x="3585875" y="313775"/>
            <a:ext cx="4960500" cy="881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2"/>
          <p:cNvSpPr/>
          <p:nvPr/>
        </p:nvSpPr>
        <p:spPr>
          <a:xfrm>
            <a:off x="3556000" y="1225175"/>
            <a:ext cx="5005200" cy="1299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2"/>
          <p:cNvSpPr/>
          <p:nvPr/>
        </p:nvSpPr>
        <p:spPr>
          <a:xfrm>
            <a:off x="3585875" y="2704350"/>
            <a:ext cx="4288200" cy="239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2"/>
          <p:cNvSpPr/>
          <p:nvPr/>
        </p:nvSpPr>
        <p:spPr>
          <a:xfrm>
            <a:off x="3585875" y="2988225"/>
            <a:ext cx="522900" cy="134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2"/>
          <p:cNvSpPr/>
          <p:nvPr/>
        </p:nvSpPr>
        <p:spPr>
          <a:xfrm>
            <a:off x="6394825" y="2958350"/>
            <a:ext cx="717300" cy="134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2"/>
          <p:cNvSpPr/>
          <p:nvPr/>
        </p:nvSpPr>
        <p:spPr>
          <a:xfrm>
            <a:off x="3585875" y="5901775"/>
            <a:ext cx="1180500" cy="134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