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73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7155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08C2E-349F-4B27-A978-529C5D97B88A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5852C-AF7C-4A32-9FE1-75B7131C3C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3B7-0384-45F5-BDE7-D0A37A43CA31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1F68A-10DF-439D-8232-C3E3915C6D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76424-B517-4FF2-801C-1B8725A6FAD1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2D65B-D2B4-4479-8DA4-9ACC67D4645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E385A-88BA-4FA8-A224-E21762AB337D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6E850-2367-43A3-B1B6-B3B62CA3C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77F66-9B0A-4E5D-92C8-2756773BF9F4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249B3-49E5-4776-865E-110BC0EB1A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440F3-317C-4D57-89A7-DDDC39157E6D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CBC71-2B33-465F-97A0-DA39ECE7DE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69B08-640A-4A45-B222-3EB2F4DAC3E0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3099C-C389-4275-B163-F74BB4FC96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CAE0-E3C7-4830-9079-7D9BA2A8C4B2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206D-0DF3-4615-B0CD-46BBF2DE7D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BEFDD-A988-44CB-BAFB-ED2DC7DCB988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FA93-7F70-4412-BE8A-84E9BD1E22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A19D8-1475-446D-8494-2EF250E8DB0A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F837-3F98-406F-9C37-BA6272FCA3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B6CD2-9734-4EA0-A7A9-1D427A02FEFA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B7CF1-6664-48A5-AA35-ACB46BDAFF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0C56E5-A568-4CD1-8C88-7D7FE83A410C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AAA9B-13DD-48CD-A842-322A4F7DB7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AXE : METHODOLOGIE</a:t>
            </a:r>
            <a:endParaRPr lang="fr-FR" dirty="0"/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defRPr/>
            </a:pP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ATELIER : APPRENTISSAGE</a:t>
            </a:r>
          </a:p>
          <a:p>
            <a:pPr marR="0" eaLnBrk="1" hangingPunct="1">
              <a:defRPr/>
            </a:pPr>
            <a:endParaRPr lang="fr-FR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R="0" eaLnBrk="1" hangingPunct="1">
              <a:defRPr/>
            </a:pP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VOLET  : L’attention, la concentration</a:t>
            </a:r>
          </a:p>
        </p:txBody>
      </p:sp>
      <p:sp>
        <p:nvSpPr>
          <p:cNvPr id="5124" name="ZoneTexte 3"/>
          <p:cNvSpPr txBox="1">
            <a:spLocks noChangeArrowheads="1"/>
          </p:cNvSpPr>
          <p:nvPr/>
        </p:nvSpPr>
        <p:spPr bwMode="auto">
          <a:xfrm>
            <a:off x="684213" y="549275"/>
            <a:ext cx="7704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Constantia" pitchFamily="18" charset="0"/>
              </a:rPr>
              <a:t>Accompagnement Personnalisé  - </a:t>
            </a:r>
            <a:r>
              <a:rPr lang="fr-FR" sz="2400" dirty="0" smtClean="0">
                <a:solidFill>
                  <a:schemeClr val="bg1"/>
                </a:solidFill>
                <a:latin typeface="Constantia" pitchFamily="18" charset="0"/>
              </a:rPr>
              <a:t>PREMIERE  </a:t>
            </a:r>
            <a:r>
              <a:rPr lang="fr-FR" sz="2400" dirty="0">
                <a:solidFill>
                  <a:schemeClr val="bg1"/>
                </a:solidFill>
                <a:latin typeface="Constantia" pitchFamily="18" charset="0"/>
              </a:rPr>
              <a:t>ST2S</a:t>
            </a:r>
          </a:p>
        </p:txBody>
      </p:sp>
      <p:sp>
        <p:nvSpPr>
          <p:cNvPr id="5125" name="ZoneTexte 4"/>
          <p:cNvSpPr txBox="1">
            <a:spLocks noChangeArrowheads="1"/>
          </p:cNvSpPr>
          <p:nvPr/>
        </p:nvSpPr>
        <p:spPr bwMode="auto">
          <a:xfrm>
            <a:off x="5795963" y="5732463"/>
            <a:ext cx="2808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Constantia" pitchFamily="18" charset="0"/>
              </a:rPr>
              <a:t>Année </a:t>
            </a:r>
            <a:r>
              <a:rPr lang="fr-FR">
                <a:solidFill>
                  <a:schemeClr val="bg1"/>
                </a:solidFill>
                <a:latin typeface="Constantia" pitchFamily="18" charset="0"/>
              </a:rPr>
              <a:t>scolaire </a:t>
            </a:r>
            <a:r>
              <a:rPr lang="fr-FR" smtClean="0">
                <a:solidFill>
                  <a:schemeClr val="bg1"/>
                </a:solidFill>
                <a:latin typeface="Constantia" pitchFamily="18" charset="0"/>
              </a:rPr>
              <a:t>2014/2015</a:t>
            </a:r>
            <a:endParaRPr lang="fr-FR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5776913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10. J'ai plein d'idées qui me passent par la tête.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11. On ne peut pas rester attentif tout le temps.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12. Je ne sais pas à quoi cela sert d'être visuel ou auditif.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13. Je suis mal placé pour voir au tableau.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14. J'ai parfois envie de dormir.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15. J'oublie ce que je viens de lire.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16. J'ai tendance à rêver.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17. J'ai besoin d'un certain temps pour me mettre au travail.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18. Je me laisse distraire.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Quel est ton score?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r>
              <a:rPr lang="fr-FR" sz="2800" smtClean="0">
                <a:latin typeface="Comic Sans MS" pitchFamily="66" charset="0"/>
              </a:rPr>
              <a:t>Nombre d’affirmations relevées: 	/18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mtClean="0"/>
              <a:t>Tu as relevé les phrases: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6- </a:t>
            </a:r>
            <a:r>
              <a:rPr lang="fr-FR" smtClean="0">
                <a:ea typeface="MS PGothic" pitchFamily="34" charset="-128"/>
              </a:rPr>
              <a:t>Il y a des moments de la journée où je décroche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7- </a:t>
            </a:r>
            <a:r>
              <a:rPr lang="fr-FR" smtClean="0">
                <a:ea typeface="MS PGothic" pitchFamily="34" charset="-128"/>
              </a:rPr>
              <a:t>Il y a des cours qui ne m'intéressent pas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12-</a:t>
            </a:r>
            <a:r>
              <a:rPr lang="fr-FR" smtClean="0">
                <a:ea typeface="MS PGothic" pitchFamily="34" charset="-128"/>
              </a:rPr>
              <a:t> Je ne sais pas à quoi cela sert d'être visuel ou auditif.</a:t>
            </a:r>
            <a:endParaRPr lang="fr-FR" smtClean="0"/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alors…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4389437"/>
          </a:xfrm>
        </p:spPr>
        <p:txBody>
          <a:bodyPr anchor="ctr"/>
          <a:lstStyle/>
          <a:p>
            <a:pPr algn="ctr" eaLnBrk="1" hangingPunct="1">
              <a:buFont typeface="Wingdings 2" pitchFamily="18" charset="2"/>
              <a:buNone/>
            </a:pPr>
            <a:r>
              <a:rPr lang="fr-FR" sz="5400" smtClean="0">
                <a:latin typeface="Comic Sans MS" pitchFamily="66" charset="0"/>
              </a:rPr>
              <a:t>C’est NORMAL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>
          <a:xfrm>
            <a:off x="519113" y="836613"/>
            <a:ext cx="8229600" cy="49688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b="1" i="1" smtClean="0"/>
          </a:p>
          <a:p>
            <a:pPr eaLnBrk="1" hangingPunct="1"/>
            <a:r>
              <a:rPr lang="fr-FR" i="1" smtClean="0"/>
              <a:t>n°6 : La concentration, demande un effort intense. </a:t>
            </a:r>
          </a:p>
          <a:p>
            <a:pPr eaLnBrk="1" hangingPunct="1"/>
            <a:endParaRPr lang="fr-FR" i="1" smtClean="0"/>
          </a:p>
          <a:p>
            <a:pPr algn="just" eaLnBrk="1" hangingPunct="1"/>
            <a:r>
              <a:rPr lang="fr-FR" i="1" smtClean="0"/>
              <a:t> n°7 : L’intérêt que l’on porte à une discipline est souvent lié à notre réussite dans cette discipline. D’autres disciplines nous intéresse parce que le contenu enseigné nous apporte quelque chose, ou bien parce que nous entretenons de bons rapports avec l’enseignant. </a:t>
            </a:r>
          </a:p>
          <a:p>
            <a:pPr eaLnBrk="1" hangingPunct="1"/>
            <a:endParaRPr lang="fr-FR" i="1" smtClean="0"/>
          </a:p>
          <a:p>
            <a:pPr eaLnBrk="1" hangingPunct="1"/>
            <a:r>
              <a:rPr lang="fr-FR" i="1" smtClean="0"/>
              <a:t>n°12: Cela est relatif à notre type de mémoire.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Analyse de ton score</a:t>
            </a:r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Tu as moins de 5 , alors  c’est positif.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dirty="0" smtClean="0"/>
          </a:p>
          <a:p>
            <a:pPr lvl="1" eaLnBrk="1" hangingPunct="1">
              <a:buFont typeface="Wingdings 2" pitchFamily="18" charset="2"/>
              <a:buNone/>
              <a:defRPr/>
            </a:pPr>
            <a:r>
              <a:rPr lang="fr-FR" dirty="0" smtClean="0"/>
              <a:t>			Tu es attentif en classe, continue</a:t>
            </a:r>
          </a:p>
          <a:p>
            <a:pPr eaLnBrk="1" hangingPunct="1">
              <a:defRPr/>
            </a:pPr>
            <a:endParaRPr lang="fr-FR" dirty="0" smtClean="0"/>
          </a:p>
          <a:p>
            <a:pPr eaLnBrk="1" hangingPunct="1">
              <a:defRPr/>
            </a:pPr>
            <a:r>
              <a:rPr lang="fr-FR" dirty="0" smtClean="0"/>
              <a:t>Tu as plus de 5, alors c’est à améliorer.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dirty="0" smtClean="0"/>
          </a:p>
          <a:p>
            <a:pPr marL="1893888" eaLnBrk="1" hangingPunct="1">
              <a:buFont typeface="Wingdings 2" pitchFamily="18" charset="2"/>
              <a:buNone/>
              <a:defRPr/>
            </a:pPr>
            <a:r>
              <a:rPr lang="fr-FR" smtClean="0"/>
              <a:t>	Il </a:t>
            </a:r>
            <a:r>
              <a:rPr lang="fr-FR" dirty="0" smtClean="0"/>
              <a:t>faut changer tes habitudes pour être plus efficace.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7092950" y="2060575"/>
            <a:ext cx="431800" cy="6477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092950" y="4005263"/>
            <a:ext cx="431800" cy="6477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Eradiquons l’ennemi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fr-FR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fr-FR" dirty="0" smtClean="0"/>
              <a:t>L’ennemi n°1: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dirty="0" smtClean="0"/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fr-FR" sz="4000" b="1" dirty="0" smtClean="0"/>
              <a:t>		Les </a:t>
            </a:r>
            <a:r>
              <a:rPr lang="fr-FR" sz="4000" b="1" cap="all" dirty="0" smtClean="0"/>
              <a:t>distractions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fr-FR" dirty="0" smtClean="0"/>
              <a:t>				La seule solution…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fr-FR" dirty="0" smtClean="0"/>
              <a:t>						</a:t>
            </a:r>
            <a:r>
              <a:rPr lang="fr-FR" sz="3200" dirty="0" smtClean="0"/>
              <a:t>Les ELIMINER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288" y="836613"/>
            <a:ext cx="8229600" cy="54879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fr-FR" sz="32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fr-FR" sz="3200" dirty="0" smtClean="0"/>
              <a:t>Les </a:t>
            </a:r>
            <a:r>
              <a:rPr lang="fr-FR" sz="3200" b="1" dirty="0" smtClean="0"/>
              <a:t>distractions</a:t>
            </a:r>
            <a:r>
              <a:rPr lang="fr-FR" sz="3200" dirty="0" smtClean="0"/>
              <a:t> sont le principal obstacle.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sz="32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fr-FR" sz="3200" dirty="0" smtClean="0"/>
              <a:t>On distingue: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sz="1800" dirty="0" smtClean="0"/>
          </a:p>
          <a:p>
            <a:pPr marL="1804988" eaLnBrk="1" hangingPunct="1">
              <a:buFont typeface="Wingdings" pitchFamily="2" charset="2"/>
              <a:buChar char="q"/>
              <a:defRPr/>
            </a:pPr>
            <a:r>
              <a:rPr lang="fr-FR" sz="3200" dirty="0" smtClean="0"/>
              <a:t> Les </a:t>
            </a:r>
            <a:r>
              <a:rPr lang="fr-FR" sz="3200" u="sng" dirty="0" smtClean="0"/>
              <a:t>distractions externes,</a:t>
            </a:r>
          </a:p>
          <a:p>
            <a:pPr marL="1804988" eaLnBrk="1" hangingPunct="1">
              <a:buFont typeface="Wingdings 2" pitchFamily="18" charset="2"/>
              <a:buNone/>
              <a:defRPr/>
            </a:pPr>
            <a:endParaRPr lang="fr-FR" sz="3200" dirty="0" smtClean="0"/>
          </a:p>
          <a:p>
            <a:pPr marL="1804988" eaLnBrk="1" hangingPunct="1">
              <a:buFont typeface="Wingdings" pitchFamily="2" charset="2"/>
              <a:buChar char="q"/>
              <a:defRPr/>
            </a:pPr>
            <a:r>
              <a:rPr lang="fr-FR" sz="3200" dirty="0" smtClean="0"/>
              <a:t>Les </a:t>
            </a:r>
            <a:r>
              <a:rPr lang="fr-FR" sz="3200" u="sng" dirty="0" smtClean="0"/>
              <a:t>distractions internes</a:t>
            </a:r>
            <a:r>
              <a:rPr lang="fr-FR" sz="3200" dirty="0" smtClean="0"/>
              <a:t>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algn="ctr" eaLnBrk="1" hangingPunct="1"/>
            <a:r>
              <a:rPr lang="fr-FR" smtClean="0"/>
              <a:t>Les distractions externes:</a:t>
            </a:r>
            <a:br>
              <a:rPr lang="fr-FR" smtClean="0"/>
            </a:br>
            <a:r>
              <a:rPr lang="fr-FR" sz="3600" smtClean="0"/>
              <a:t>elles proviennent de ton environnement</a:t>
            </a:r>
            <a:endParaRPr lang="fr-FR" smtClean="0"/>
          </a:p>
        </p:txBody>
      </p:sp>
      <p:sp>
        <p:nvSpPr>
          <p:cNvPr id="22531" name="Espace réservé du contenu 3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752975"/>
          </a:xfr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u="sng" smtClean="0"/>
              <a:t>Tes ennemis </a:t>
            </a:r>
          </a:p>
          <a:p>
            <a:pPr eaLnBrk="1" hangingPunct="1">
              <a:buFont typeface="Wingdings 2" pitchFamily="18" charset="2"/>
              <a:buNone/>
            </a:pPr>
            <a:endParaRPr lang="fr-FR" u="sng" smtClean="0"/>
          </a:p>
          <a:p>
            <a:pPr eaLnBrk="1" hangingPunct="1"/>
            <a:r>
              <a:rPr lang="fr-FR" smtClean="0"/>
              <a:t>Le bruit: </a:t>
            </a:r>
            <a:r>
              <a:rPr lang="fr-FR" sz="1800" smtClean="0"/>
              <a:t>téléphone, télévision, radio, MP3, ordinateur…</a:t>
            </a:r>
          </a:p>
          <a:p>
            <a:pPr eaLnBrk="1" hangingPunct="1">
              <a:buFont typeface="Wingdings 2" pitchFamily="18" charset="2"/>
              <a:buNone/>
            </a:pPr>
            <a:endParaRPr lang="fr-FR" sz="1800" smtClean="0"/>
          </a:p>
          <a:p>
            <a:pPr eaLnBrk="1" hangingPunct="1"/>
            <a:r>
              <a:rPr lang="fr-FR" smtClean="0"/>
              <a:t>Les bavardages…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Les mouvements</a:t>
            </a:r>
          </a:p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643438" y="1700213"/>
            <a:ext cx="4038600" cy="4752975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fr-FR" u="sng" dirty="0" smtClean="0"/>
              <a:t>Tes armes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sz="1000" u="sng" dirty="0" smtClean="0"/>
          </a:p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r>
              <a:rPr lang="fr-FR" sz="1800" b="1" dirty="0" smtClean="0"/>
              <a:t>Elimine le bruit </a:t>
            </a:r>
            <a:r>
              <a:rPr lang="fr-FR" sz="1800" dirty="0" smtClean="0"/>
              <a:t>(éteint tout ce qui fait du bruit)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sz="1000" dirty="0" smtClean="0"/>
          </a:p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r>
              <a:rPr lang="fr-FR" sz="1800" b="1" dirty="0" smtClean="0"/>
              <a:t>Apprivoise-le</a:t>
            </a:r>
            <a:r>
              <a:rPr lang="fr-FR" sz="1800" dirty="0" smtClean="0"/>
              <a:t> si tu ne peux pas l’éliminer : travaille dans un endroit calme, ou concentre toi sur le bruit qui te dérange un instant, et accepte le avant de reprendre ton travail. </a:t>
            </a:r>
          </a:p>
          <a:p>
            <a:pPr eaLnBrk="1" hangingPunct="1">
              <a:defRPr/>
            </a:pPr>
            <a:endParaRPr lang="fr-FR" sz="1000" dirty="0" smtClean="0"/>
          </a:p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r>
              <a:rPr lang="fr-FR" sz="1800" b="1" dirty="0" smtClean="0"/>
              <a:t>Prépare ton matériel </a:t>
            </a:r>
            <a:r>
              <a:rPr lang="fr-FR" sz="1800" dirty="0" smtClean="0"/>
              <a:t>à l’avance (sors tes stylos, gomme, blanc, papier, livre…)</a:t>
            </a:r>
          </a:p>
          <a:p>
            <a:pPr eaLnBrk="1" hangingPunct="1">
              <a:defRPr/>
            </a:pPr>
            <a:endParaRPr lang="fr-FR" sz="1000" dirty="0" smtClean="0"/>
          </a:p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r>
              <a:rPr lang="fr-FR" sz="1800" dirty="0" smtClean="0"/>
              <a:t>Apprends à </a:t>
            </a:r>
            <a:r>
              <a:rPr lang="fr-FR" sz="1800" b="1" dirty="0" smtClean="0"/>
              <a:t>résister aux tentations</a:t>
            </a:r>
            <a:endParaRPr lang="fr-F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60375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fr-FR" u="sng" dirty="0" smtClean="0"/>
              <a:t>Tes armes</a:t>
            </a:r>
          </a:p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r>
              <a:rPr lang="fr-FR" sz="1800" b="1" dirty="0" smtClean="0"/>
              <a:t>Repose-toi </a:t>
            </a:r>
            <a:r>
              <a:rPr lang="fr-FR" sz="1800" dirty="0" smtClean="0"/>
              <a:t>avant de travailler.</a:t>
            </a:r>
          </a:p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endParaRPr lang="fr-FR" sz="800" dirty="0" smtClean="0"/>
          </a:p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r>
              <a:rPr lang="fr-FR" sz="1800" i="1" dirty="0" smtClean="0"/>
              <a:t>Etudie quand tu es disponible</a:t>
            </a:r>
          </a:p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endParaRPr lang="fr-FR" sz="800" i="1" dirty="0" smtClean="0"/>
          </a:p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r>
              <a:rPr lang="fr-FR" sz="1800" b="1" i="1" dirty="0" smtClean="0"/>
              <a:t>Evacue tes préoccupations </a:t>
            </a:r>
            <a:r>
              <a:rPr lang="fr-FR" sz="1800" i="1" dirty="0" smtClean="0"/>
              <a:t>avant de travailler</a:t>
            </a:r>
          </a:p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endParaRPr lang="fr-FR" sz="800" i="1" dirty="0" smtClean="0"/>
          </a:p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r>
              <a:rPr lang="fr-FR" sz="1800" dirty="0" smtClean="0"/>
              <a:t>Si tu ne peux pas: </a:t>
            </a:r>
            <a:r>
              <a:rPr lang="fr-FR" sz="1800" b="1" dirty="0" smtClean="0"/>
              <a:t>identifie-les</a:t>
            </a:r>
            <a:r>
              <a:rPr lang="fr-FR" sz="1800" dirty="0" smtClean="0"/>
              <a:t>, </a:t>
            </a:r>
            <a:r>
              <a:rPr lang="fr-FR" sz="1800" b="1" dirty="0" smtClean="0"/>
              <a:t>trouves </a:t>
            </a:r>
            <a:r>
              <a:rPr lang="fr-FR" sz="1800" dirty="0" smtClean="0"/>
              <a:t>des pistes de </a:t>
            </a:r>
            <a:r>
              <a:rPr lang="fr-FR" sz="1800" b="1" dirty="0" smtClean="0"/>
              <a:t>solutions </a:t>
            </a:r>
            <a:r>
              <a:rPr lang="fr-FR" sz="1800" dirty="0" smtClean="0"/>
              <a:t>(personne à qui en parler…), planifie de les </a:t>
            </a:r>
            <a:r>
              <a:rPr lang="fr-FR" sz="1800" b="1" dirty="0" smtClean="0"/>
              <a:t>régler plus tard </a:t>
            </a:r>
            <a:r>
              <a:rPr lang="fr-FR" sz="1800" dirty="0" smtClean="0"/>
              <a:t>(fixe un moment, une date…)</a:t>
            </a:r>
          </a:p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endParaRPr lang="fr-FR" sz="800" dirty="0" smtClean="0"/>
          </a:p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r>
              <a:rPr lang="fr-FR" sz="1800" dirty="0" smtClean="0"/>
              <a:t>Prends toujours une </a:t>
            </a:r>
            <a:r>
              <a:rPr lang="fr-FR" sz="1800" b="1" dirty="0" smtClean="0"/>
              <a:t>bouteille d’eau </a:t>
            </a:r>
            <a:r>
              <a:rPr lang="fr-FR" sz="1800" dirty="0" smtClean="0"/>
              <a:t>avec toi (même petite), </a:t>
            </a:r>
            <a:r>
              <a:rPr lang="fr-FR" sz="1800" i="1" dirty="0" smtClean="0"/>
              <a:t>gère ton </a:t>
            </a:r>
            <a:r>
              <a:rPr lang="fr-FR" sz="1800" b="1" i="1" dirty="0" smtClean="0"/>
              <a:t>alimentation</a:t>
            </a:r>
          </a:p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endParaRPr lang="fr-FR" dirty="0"/>
          </a:p>
        </p:txBody>
      </p:sp>
      <p:sp>
        <p:nvSpPr>
          <p:cNvPr id="23555" name="Titr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 eaLnBrk="1" hangingPunct="1"/>
            <a:r>
              <a:rPr lang="fr-FR" smtClean="0"/>
              <a:t>Les distractions internes:</a:t>
            </a:r>
            <a:br>
              <a:rPr lang="fr-FR" smtClean="0"/>
            </a:br>
            <a:r>
              <a:rPr lang="fr-FR" sz="3600" smtClean="0"/>
              <a:t>elles viennent de tes pensées,</a:t>
            </a:r>
            <a:br>
              <a:rPr lang="fr-FR" sz="3600" smtClean="0"/>
            </a:br>
            <a:r>
              <a:rPr lang="fr-FR" sz="3600" smtClean="0"/>
              <a:t> de ton état physique…</a:t>
            </a:r>
            <a:endParaRPr lang="fr-FR" smtClean="0"/>
          </a:p>
        </p:txBody>
      </p:sp>
      <p:sp>
        <p:nvSpPr>
          <p:cNvPr id="23556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u="sng" smtClean="0"/>
              <a:t>Tes ennemis</a:t>
            </a:r>
          </a:p>
          <a:p>
            <a:pPr eaLnBrk="1" hangingPunct="1"/>
            <a:r>
              <a:rPr lang="fr-FR" smtClean="0"/>
              <a:t>La fatigue physique, psychologique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Les préoccupations personnelles (santé, famille, copain…)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La faim, la soif…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6013" y="1484313"/>
            <a:ext cx="7272337" cy="345757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3200" b="1" dirty="0" smtClean="0"/>
              <a:t>Objectif de la séance: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3200" dirty="0" smtClean="0"/>
              <a:t>Repérer les conditions nécessaires pour: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3200" dirty="0" smtClean="0"/>
              <a:t>			- mémoriser et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3200" dirty="0" smtClean="0"/>
              <a:t>			- réussir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age 3"/>
          <p:cNvSpPr/>
          <p:nvPr/>
        </p:nvSpPr>
        <p:spPr>
          <a:xfrm>
            <a:off x="1331913" y="1773238"/>
            <a:ext cx="6911975" cy="4464050"/>
          </a:xfrm>
          <a:prstGeom prst="cloud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57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D’autres trucs pour t’améliorer</a:t>
            </a:r>
          </a:p>
        </p:txBody>
      </p:sp>
      <p:sp>
        <p:nvSpPr>
          <p:cNvPr id="24580" name="Espace réservé du contenu 2"/>
          <p:cNvSpPr>
            <a:spLocks noGrp="1"/>
          </p:cNvSpPr>
          <p:nvPr>
            <p:ph idx="1"/>
          </p:nvPr>
        </p:nvSpPr>
        <p:spPr>
          <a:xfrm>
            <a:off x="1979613" y="1935163"/>
            <a:ext cx="5688012" cy="4389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algn="ctr" eaLnBrk="1" hangingPunct="1">
              <a:buFont typeface="Wingdings 2" pitchFamily="18" charset="2"/>
              <a:buNone/>
            </a:pPr>
            <a:endParaRPr lang="fr-FR" sz="20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fr-FR" sz="4000" smtClean="0"/>
              <a:t>Si tu as tendance à …</a:t>
            </a:r>
          </a:p>
          <a:p>
            <a:pPr algn="ctr" eaLnBrk="1" hangingPunct="1">
              <a:buFont typeface="Wingdings 2" pitchFamily="18" charset="2"/>
              <a:buNone/>
            </a:pPr>
            <a:endParaRPr lang="fr-FR" sz="40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fr-FR" sz="4000" b="1" smtClean="0"/>
              <a:t>être dans la lune</a:t>
            </a:r>
            <a:r>
              <a:rPr lang="fr-FR" sz="400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761038"/>
          </a:xfrm>
        </p:spPr>
        <p:txBody>
          <a:bodyPr/>
          <a:lstStyle/>
          <a:p>
            <a:pPr lvl="1" eaLnBrk="1" hangingPunct="1"/>
            <a:r>
              <a:rPr lang="fr-FR" sz="2800" smtClean="0"/>
              <a:t>Repère les moments où tu perds ta concentration,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fr-FR" sz="2800" smtClean="0">
                <a:sym typeface="Wingdings" pitchFamily="2" charset="2"/>
              </a:rPr>
              <a:t>		</a:t>
            </a:r>
            <a:r>
              <a:rPr lang="fr-FR" sz="2800" i="1" smtClean="0">
                <a:sym typeface="Wingdings" pitchFamily="2" charset="2"/>
              </a:rPr>
              <a:t> </a:t>
            </a:r>
            <a:r>
              <a:rPr lang="fr-FR" sz="2800" b="1" i="1" smtClean="0">
                <a:sym typeface="Wingdings" pitchFamily="2" charset="2"/>
              </a:rPr>
              <a:t>Anticipe, et concentre-toi davantage la prochaine fois.</a:t>
            </a:r>
          </a:p>
          <a:p>
            <a:pPr lvl="1" eaLnBrk="1" hangingPunct="1">
              <a:buFont typeface="Wingdings 2" pitchFamily="18" charset="2"/>
              <a:buNone/>
            </a:pPr>
            <a:endParaRPr lang="fr-FR" sz="2800" i="1" smtClean="0"/>
          </a:p>
          <a:p>
            <a:pPr lvl="1" eaLnBrk="1" hangingPunct="1"/>
            <a:r>
              <a:rPr lang="fr-FR" sz="2800" smtClean="0"/>
              <a:t>Prends une minute pour te recentrer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fr-FR" sz="2800" i="1" smtClean="0">
                <a:sym typeface="Wingdings" pitchFamily="2" charset="2"/>
              </a:rPr>
              <a:t>		</a:t>
            </a:r>
            <a:r>
              <a:rPr lang="fr-FR" sz="2800" b="1" i="1" smtClean="0">
                <a:sym typeface="Wingdings" pitchFamily="2" charset="2"/>
              </a:rPr>
              <a:t>Respire profondément et lentement</a:t>
            </a:r>
          </a:p>
          <a:p>
            <a:pPr lvl="1" eaLnBrk="1" hangingPunct="1">
              <a:buFont typeface="Wingdings 2" pitchFamily="18" charset="2"/>
              <a:buNone/>
            </a:pPr>
            <a:endParaRPr lang="fr-FR" sz="2800" i="1" smtClean="0">
              <a:sym typeface="Wingdings" pitchFamily="2" charset="2"/>
            </a:endParaRPr>
          </a:p>
          <a:p>
            <a:pPr lvl="1" eaLnBrk="1" hangingPunct="1"/>
            <a:r>
              <a:rPr lang="fr-FR" sz="2800" smtClean="0">
                <a:sym typeface="Wingdings" pitchFamily="2" charset="2"/>
              </a:rPr>
              <a:t>Reprend le fil du cours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fr-FR" sz="2800" i="1" smtClean="0">
                <a:sym typeface="Wingdings" pitchFamily="2" charset="2"/>
              </a:rPr>
              <a:t>		</a:t>
            </a:r>
            <a:r>
              <a:rPr lang="fr-FR" sz="2800" b="1" i="1" smtClean="0">
                <a:sym typeface="Wingdings" pitchFamily="2" charset="2"/>
              </a:rPr>
              <a:t>Demande toi : « qu’est ce que le prof est en train de dire? », « qu’est-ce-que je suis en train de faire? »</a:t>
            </a:r>
            <a:endParaRPr lang="fr-FR" sz="2800" b="1" i="1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971550" y="1484313"/>
            <a:ext cx="7488238" cy="4824412"/>
          </a:xfrm>
          <a:prstGeom prst="irregularSeal1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62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662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fr-FR" sz="4000" smtClean="0"/>
          </a:p>
          <a:p>
            <a:pPr algn="ctr" eaLnBrk="1" hangingPunct="1">
              <a:buFont typeface="Wingdings 2" pitchFamily="18" charset="2"/>
              <a:buNone/>
            </a:pPr>
            <a:endParaRPr lang="fr-FR" sz="40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fr-FR" sz="4000" smtClean="0"/>
              <a:t>Si tu te disperses vite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fr-FR" sz="3400" smtClean="0"/>
          </a:p>
          <a:p>
            <a:pPr lvl="1" eaLnBrk="1" hangingPunct="1"/>
            <a:r>
              <a:rPr lang="fr-FR" sz="3400" smtClean="0"/>
              <a:t>Installe toi à l</a:t>
            </a:r>
            <a:r>
              <a:rPr lang="fr-FR" sz="3400" b="1" smtClean="0"/>
              <a:t>’avant</a:t>
            </a:r>
            <a:r>
              <a:rPr lang="fr-FR" sz="3400" smtClean="0"/>
              <a:t> de la salle de classe</a:t>
            </a:r>
          </a:p>
          <a:p>
            <a:pPr lvl="1" eaLnBrk="1" hangingPunct="1"/>
            <a:endParaRPr lang="fr-FR" sz="3400" smtClean="0"/>
          </a:p>
          <a:p>
            <a:pPr lvl="1" eaLnBrk="1" hangingPunct="1"/>
            <a:r>
              <a:rPr lang="fr-FR" sz="3400" smtClean="0"/>
              <a:t>Choisis une place </a:t>
            </a:r>
            <a:r>
              <a:rPr lang="fr-FR" sz="3400" b="1" smtClean="0"/>
              <a:t>au centre </a:t>
            </a:r>
            <a:r>
              <a:rPr lang="fr-FR" sz="3400" smtClean="0"/>
              <a:t>de la classe ou du rang.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fr-FR" smtClean="0"/>
              <a:t>Trucs et astuces pour la maison</a:t>
            </a:r>
          </a:p>
        </p:txBody>
      </p:sp>
      <p:sp>
        <p:nvSpPr>
          <p:cNvPr id="286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83162"/>
          </a:xfrm>
        </p:spPr>
        <p:txBody>
          <a:bodyPr/>
          <a:lstStyle/>
          <a:p>
            <a:pPr algn="just" eaLnBrk="1" hangingPunct="1"/>
            <a:r>
              <a:rPr lang="fr-FR" smtClean="0"/>
              <a:t>Travaille dans un </a:t>
            </a:r>
            <a:r>
              <a:rPr lang="fr-FR" b="1" smtClean="0"/>
              <a:t>endroit calme</a:t>
            </a:r>
            <a:r>
              <a:rPr lang="fr-FR" smtClean="0"/>
              <a:t>, </a:t>
            </a:r>
            <a:r>
              <a:rPr lang="fr-FR" b="1" smtClean="0"/>
              <a:t>éclairé</a:t>
            </a:r>
            <a:r>
              <a:rPr lang="fr-FR" smtClean="0"/>
              <a:t> et </a:t>
            </a:r>
            <a:r>
              <a:rPr lang="fr-FR" b="1" smtClean="0"/>
              <a:t>adapté.</a:t>
            </a:r>
          </a:p>
          <a:p>
            <a:pPr algn="just" eaLnBrk="1" hangingPunct="1">
              <a:buFont typeface="Wingdings 2" pitchFamily="18" charset="2"/>
              <a:buNone/>
            </a:pPr>
            <a:endParaRPr lang="fr-FR" sz="1800" smtClean="0"/>
          </a:p>
          <a:p>
            <a:pPr algn="just" eaLnBrk="1" hangingPunct="1"/>
            <a:r>
              <a:rPr lang="fr-FR" smtClean="0"/>
              <a:t>Etudie les disciplines que tu trouves les plus difficiles au </a:t>
            </a:r>
            <a:r>
              <a:rPr lang="fr-FR" b="1" smtClean="0"/>
              <a:t>moment</a:t>
            </a:r>
            <a:r>
              <a:rPr lang="fr-FR" smtClean="0"/>
              <a:t> où tu es le plus </a:t>
            </a:r>
            <a:r>
              <a:rPr lang="fr-FR" b="1" smtClean="0"/>
              <a:t>en forme</a:t>
            </a:r>
            <a:r>
              <a:rPr lang="fr-FR" smtClean="0"/>
              <a:t>. </a:t>
            </a:r>
          </a:p>
          <a:p>
            <a:pPr algn="just" eaLnBrk="1" hangingPunct="1"/>
            <a:endParaRPr lang="fr-FR" sz="1800" smtClean="0"/>
          </a:p>
          <a:p>
            <a:pPr algn="just" eaLnBrk="1" hangingPunct="1"/>
            <a:r>
              <a:rPr lang="fr-FR" smtClean="0"/>
              <a:t>Prends des </a:t>
            </a:r>
            <a:r>
              <a:rPr lang="fr-FR" b="1" smtClean="0"/>
              <a:t>pauses régulièrement</a:t>
            </a:r>
            <a:r>
              <a:rPr lang="fr-FR" smtClean="0"/>
              <a:t>: après 40 minutes d’efforts intenses, petite pause de 5 à 10 minutes pour rester efficace.</a:t>
            </a:r>
          </a:p>
          <a:p>
            <a:pPr algn="just" eaLnBrk="1" hangingPunct="1">
              <a:buFont typeface="Wingdings 2" pitchFamily="18" charset="2"/>
              <a:buNone/>
            </a:pPr>
            <a:endParaRPr lang="fr-FR" sz="1800" smtClean="0"/>
          </a:p>
          <a:p>
            <a:pPr algn="just" eaLnBrk="1" hangingPunct="1"/>
            <a:r>
              <a:rPr lang="fr-FR" b="1" smtClean="0"/>
              <a:t>Varie les tâches </a:t>
            </a:r>
            <a:r>
              <a:rPr lang="fr-FR" smtClean="0"/>
              <a:t>de travail: Alterne entre les différents travaux à faire (lecture du cours, apprentissage, exercice, révision…)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3"/>
          <p:cNvSpPr>
            <a:spLocks noGrp="1"/>
          </p:cNvSpPr>
          <p:nvPr>
            <p:ph type="title"/>
          </p:nvPr>
        </p:nvSpPr>
        <p:spPr>
          <a:xfrm>
            <a:off x="609600" y="1176338"/>
            <a:ext cx="2212975" cy="1582737"/>
          </a:xfrm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7171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609600" y="2828925"/>
            <a:ext cx="2209800" cy="2179638"/>
          </a:xfrm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7172" name="ZoneTexte 6"/>
          <p:cNvSpPr txBox="1">
            <a:spLocks noChangeArrowheads="1"/>
          </p:cNvSpPr>
          <p:nvPr/>
        </p:nvSpPr>
        <p:spPr bwMode="auto">
          <a:xfrm>
            <a:off x="3708400" y="2133600"/>
            <a:ext cx="3959225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b="1">
                <a:latin typeface="Comic Sans MS" pitchFamily="66" charset="0"/>
              </a:rPr>
              <a:t>Etre attentif, </a:t>
            </a:r>
          </a:p>
          <a:p>
            <a:pPr algn="ctr">
              <a:lnSpc>
                <a:spcPct val="150000"/>
              </a:lnSpc>
            </a:pPr>
            <a:r>
              <a:rPr lang="fr-FR" sz="3200" b="1">
                <a:latin typeface="Comic Sans MS" pitchFamily="66" charset="0"/>
              </a:rPr>
              <a:t>à quoi ça sert?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195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L’</a:t>
            </a:r>
            <a:r>
              <a:rPr lang="fr-FR" b="1" smtClean="0"/>
              <a:t>attention</a:t>
            </a:r>
            <a:r>
              <a:rPr lang="fr-FR" smtClean="0"/>
              <a:t> et la </a:t>
            </a:r>
            <a:r>
              <a:rPr lang="fr-FR" b="1" smtClean="0"/>
              <a:t>concentration</a:t>
            </a:r>
            <a:r>
              <a:rPr lang="fr-FR" smtClean="0"/>
              <a:t> sont les 2 principaux outils que tu utilises en classe. 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En étant attentif et concentré, tu peux aller chercher jusqu’à </a:t>
            </a:r>
            <a:r>
              <a:rPr lang="fr-FR" b="1" smtClean="0"/>
              <a:t>50% des informations </a:t>
            </a:r>
            <a:r>
              <a:rPr lang="fr-FR" smtClean="0"/>
              <a:t>qui seront nécessaires pour réussir.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fr-FR" smtClean="0"/>
              <a:t>Qu’est ce que c’est?</a:t>
            </a:r>
          </a:p>
        </p:txBody>
      </p:sp>
      <p:sp>
        <p:nvSpPr>
          <p:cNvPr id="9219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fr-FR" smtClean="0"/>
              <a:t>L’ attention, c’est: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-Un mécanisme qui filtre et analyse les informations.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-Elle filtre tout ce que tu vois ou entends.</a:t>
            </a:r>
          </a:p>
        </p:txBody>
      </p:sp>
      <p:sp>
        <p:nvSpPr>
          <p:cNvPr id="9220" name="Espace réservé du contenu 4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fr-FR" smtClean="0"/>
              <a:t>La concentration, c’est:</a:t>
            </a:r>
          </a:p>
          <a:p>
            <a:pPr eaLnBrk="1" hangingPunct="1"/>
            <a:endParaRPr lang="fr-FR" smtClean="0"/>
          </a:p>
          <a:p>
            <a:pPr eaLnBrk="1" hangingPunct="1">
              <a:buFontTx/>
              <a:buChar char="-"/>
            </a:pPr>
            <a:r>
              <a:rPr lang="fr-FR" smtClean="0"/>
              <a:t>La capacité à centrer ton énergie sur une tâche.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fr-FR" smtClean="0"/>
              <a:t>En quoi c’est important?</a:t>
            </a:r>
          </a:p>
        </p:txBody>
      </p:sp>
      <p:sp>
        <p:nvSpPr>
          <p:cNvPr id="9219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L’ attention 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fr-FR" dirty="0" smtClean="0">
                <a:sym typeface="Wingdings"/>
              </a:rPr>
              <a:t> </a:t>
            </a:r>
            <a:r>
              <a:rPr lang="fr-FR" sz="2400" dirty="0" smtClean="0"/>
              <a:t>Cela te permet de </a:t>
            </a:r>
            <a:r>
              <a:rPr lang="fr-FR" sz="2400" b="1" dirty="0" smtClean="0"/>
              <a:t>capter</a:t>
            </a:r>
            <a:r>
              <a:rPr lang="fr-FR" sz="2400" dirty="0" smtClean="0"/>
              <a:t> les </a:t>
            </a:r>
            <a:r>
              <a:rPr lang="fr-FR" sz="2400" b="1" dirty="0" smtClean="0"/>
              <a:t>bonnes informations.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fr-FR" dirty="0" smtClean="0"/>
          </a:p>
          <a:p>
            <a:pPr marL="95250" indent="-7938" algn="just" eaLnBrk="1" hangingPunct="1">
              <a:buFont typeface="Wingdings 2" pitchFamily="18" charset="2"/>
              <a:buNone/>
              <a:defRPr/>
            </a:pPr>
            <a:r>
              <a:rPr lang="fr-FR" sz="2000" i="1" dirty="0" smtClean="0"/>
              <a:t>	En dirigeant ton attention sur ce que l’enseignant dit, tu peux identifier plus facilement les points qui seront évalués.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dirty="0" smtClean="0"/>
          </a:p>
        </p:txBody>
      </p:sp>
      <p:sp>
        <p:nvSpPr>
          <p:cNvPr id="9220" name="Espace réservé du contenu 4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La concentration:</a:t>
            </a:r>
          </a:p>
          <a:p>
            <a:pPr eaLnBrk="1" hangingPunct="1">
              <a:defRPr/>
            </a:pPr>
            <a:endParaRPr lang="fr-FR" dirty="0" smtClean="0"/>
          </a:p>
          <a:p>
            <a:pPr eaLnBrk="1" hangingPunct="1">
              <a:buFontTx/>
              <a:buChar char="-"/>
              <a:defRPr/>
            </a:pPr>
            <a:r>
              <a:rPr lang="fr-FR" dirty="0" smtClean="0">
                <a:sym typeface="Wingdings"/>
              </a:rPr>
              <a:t> C’est ce qui </a:t>
            </a:r>
            <a:r>
              <a:rPr lang="fr-FR" b="1" dirty="0" smtClean="0">
                <a:sym typeface="Wingdings"/>
              </a:rPr>
              <a:t>empêche</a:t>
            </a:r>
            <a:r>
              <a:rPr lang="fr-FR" dirty="0" smtClean="0">
                <a:sym typeface="Wingdings"/>
              </a:rPr>
              <a:t> les </a:t>
            </a:r>
            <a:r>
              <a:rPr lang="fr-FR" b="1" dirty="0" smtClean="0">
                <a:sym typeface="Wingdings"/>
              </a:rPr>
              <a:t>distractions</a:t>
            </a:r>
            <a:r>
              <a:rPr lang="fr-FR" dirty="0" smtClean="0">
                <a:sym typeface="Wingdings"/>
              </a:rPr>
              <a:t> de </a:t>
            </a:r>
            <a:r>
              <a:rPr lang="fr-FR" b="1" dirty="0" smtClean="0">
                <a:sym typeface="Wingdings"/>
              </a:rPr>
              <a:t>perturber ton travail.</a:t>
            </a:r>
          </a:p>
          <a:p>
            <a:pPr eaLnBrk="1" hangingPunct="1">
              <a:buFontTx/>
              <a:buChar char="-"/>
              <a:defRPr/>
            </a:pPr>
            <a:endParaRPr lang="fr-FR" dirty="0" smtClean="0"/>
          </a:p>
          <a:p>
            <a:pPr marL="95250" indent="-7938" algn="just" eaLnBrk="1" hangingPunct="1">
              <a:buFont typeface="Wingdings 2" pitchFamily="18" charset="2"/>
              <a:buNone/>
              <a:defRPr/>
            </a:pPr>
            <a:r>
              <a:rPr lang="fr-FR" sz="2000" i="1" dirty="0" smtClean="0"/>
              <a:t>	Cela aide à faire fonctionner la mémoire (à mieux retenir le cours) et les mécanismes de réflexion.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>
            <a:spLocks noGrp="1"/>
          </p:cNvSpPr>
          <p:nvPr>
            <p:ph idx="1"/>
          </p:nvPr>
        </p:nvSpPr>
        <p:spPr>
          <a:xfrm>
            <a:off x="395288" y="2349500"/>
            <a:ext cx="8229600" cy="15113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fr-FR" sz="4400" smtClean="0">
                <a:latin typeface="Comic Sans MS" pitchFamily="66" charset="0"/>
              </a:rPr>
              <a:t>Petit test…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4751388"/>
          </a:xfrm>
        </p:spPr>
        <p:txBody>
          <a:bodyPr anchor="ctr"/>
          <a:lstStyle/>
          <a:p>
            <a:pPr eaLnBrk="1" hangingPunct="1"/>
            <a:r>
              <a:rPr lang="fr-FR" sz="4400" smtClean="0"/>
              <a:t>Pour toi, ces phrases sont VRAIS… </a:t>
            </a: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alors </a:t>
            </a:r>
            <a:br>
              <a:rPr lang="fr-FR" smtClean="0"/>
            </a:br>
            <a:r>
              <a:rPr lang="fr-FR" sz="4800" smtClean="0"/>
              <a:t>relève le numéro de l’affirmation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1. Je n'arrive pas à suivre en classe.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2. Je pense presque tout le temps aux problèmes que j'ai à la maison.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3. Je suis dans l'ensemble assez agité.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4. Sur mes relevés de notes, il est indiqué  « inattentif ».  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5. J'ai beau essayer, je n'arrive pas à écouter.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6. Il y a des moments de la journée où je décroche.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7. Il y a des cours qui ne m'intéressent pas.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8. On dit que je parle trop à mon voisin.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>
                <a:ea typeface="ＭＳ Ｐゴシック" pitchFamily="34" charset="-128"/>
              </a:rPr>
              <a:t>9. Je m’ennuie en classe.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</TotalTime>
  <Words>790</Words>
  <Application>Microsoft Office PowerPoint</Application>
  <PresentationFormat>Affichage à l'écran (4:3)</PresentationFormat>
  <Paragraphs>167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Constantia</vt:lpstr>
      <vt:lpstr>Wingdings 2</vt:lpstr>
      <vt:lpstr>Comic Sans MS</vt:lpstr>
      <vt:lpstr>Wingdings</vt:lpstr>
      <vt:lpstr>MS PGothic</vt:lpstr>
      <vt:lpstr>Débit</vt:lpstr>
      <vt:lpstr>AXE : METHODOLOGIE</vt:lpstr>
      <vt:lpstr>Diapositive 2</vt:lpstr>
      <vt:lpstr>Diapositive 3</vt:lpstr>
      <vt:lpstr>Diapositive 4</vt:lpstr>
      <vt:lpstr>Qu’est ce que c’est?</vt:lpstr>
      <vt:lpstr>En quoi c’est important?</vt:lpstr>
      <vt:lpstr>Diapositive 7</vt:lpstr>
      <vt:lpstr>Pour toi, ces phrases sont VRAIS…  alors  relève le numéro de l’affirmation </vt:lpstr>
      <vt:lpstr>Diapositive 9</vt:lpstr>
      <vt:lpstr>Diapositive 10</vt:lpstr>
      <vt:lpstr>Quel est ton score?</vt:lpstr>
      <vt:lpstr>Diapositive 12</vt:lpstr>
      <vt:lpstr>Diapositive 13</vt:lpstr>
      <vt:lpstr>Diapositive 14</vt:lpstr>
      <vt:lpstr>Analyse de ton score</vt:lpstr>
      <vt:lpstr>Eradiquons l’ennemi</vt:lpstr>
      <vt:lpstr>Diapositive 17</vt:lpstr>
      <vt:lpstr>Les distractions externes: elles proviennent de ton environnement</vt:lpstr>
      <vt:lpstr>Les distractions internes: elles viennent de tes pensées,  de ton état physique…</vt:lpstr>
      <vt:lpstr>D’autres trucs pour t’améliorer</vt:lpstr>
      <vt:lpstr>Diapositive 21</vt:lpstr>
      <vt:lpstr>Diapositive 22</vt:lpstr>
      <vt:lpstr>Diapositive 23</vt:lpstr>
      <vt:lpstr>Trucs et astuces pour la maison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AXE : METHODOLOGIE</dc:title>
  <dc:creator>audrey</dc:creator>
  <cp:lastModifiedBy>audrey</cp:lastModifiedBy>
  <cp:revision>23</cp:revision>
  <dcterms:created xsi:type="dcterms:W3CDTF">2013-09-21T10:10:32Z</dcterms:created>
  <dcterms:modified xsi:type="dcterms:W3CDTF">2014-11-10T03:36:27Z</dcterms:modified>
</cp:coreProperties>
</file>