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68" r:id="rId2"/>
    <p:sldId id="277" r:id="rId3"/>
    <p:sldId id="292" r:id="rId4"/>
    <p:sldId id="278" r:id="rId5"/>
    <p:sldId id="290" r:id="rId6"/>
    <p:sldId id="279" r:id="rId7"/>
    <p:sldId id="281" r:id="rId8"/>
    <p:sldId id="282" r:id="rId9"/>
    <p:sldId id="266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93228" autoAdjust="0"/>
  </p:normalViewPr>
  <p:slideViewPr>
    <p:cSldViewPr snapToGrid="0">
      <p:cViewPr varScale="1">
        <p:scale>
          <a:sx n="77" d="100"/>
          <a:sy n="77" d="100"/>
        </p:scale>
        <p:origin x="86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EB408-8D9E-47BE-B993-58D59E640FE4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6BFC1-CC54-4D49-B4CA-4DA7110864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624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F5B7165-AFED-40EF-99F9-C71E88E02240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5A085DF-C0F2-4670-A67C-8238291531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90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B7165-AFED-40EF-99F9-C71E88E02240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85DF-C0F2-4670-A67C-8238291531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687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F5B7165-AFED-40EF-99F9-C71E88E02240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5A085DF-C0F2-4670-A67C-8238291531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79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B7165-AFED-40EF-99F9-C71E88E02240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75A085DF-C0F2-4670-A67C-8238291531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505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F5B7165-AFED-40EF-99F9-C71E88E02240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5A085DF-C0F2-4670-A67C-8238291531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347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B7165-AFED-40EF-99F9-C71E88E02240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85DF-C0F2-4670-A67C-8238291531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596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B7165-AFED-40EF-99F9-C71E88E02240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85DF-C0F2-4670-A67C-8238291531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99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B7165-AFED-40EF-99F9-C71E88E02240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85DF-C0F2-4670-A67C-8238291531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98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B7165-AFED-40EF-99F9-C71E88E02240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85DF-C0F2-4670-A67C-8238291531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682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F5B7165-AFED-40EF-99F9-C71E88E02240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5A085DF-C0F2-4670-A67C-8238291531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0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B7165-AFED-40EF-99F9-C71E88E02240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85DF-C0F2-4670-A67C-8238291531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47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F5B7165-AFED-40EF-99F9-C71E88E02240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5A085DF-C0F2-4670-A67C-82382915319E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8973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mailto:info@clotilde.org" TargetMode="External"/><Relationship Id="rId7" Type="http://schemas.openxmlformats.org/officeDocument/2006/relationships/image" Target="../media/image20.png"/><Relationship Id="rId2" Type="http://schemas.openxmlformats.org/officeDocument/2006/relationships/hyperlink" Target="mailto:ce.0680032c@ac-strasbourg.fr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www.clotilde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E2573D-5F6F-4D7A-A99C-9AE3ED5295B6}"/>
              </a:ext>
            </a:extLst>
          </p:cNvPr>
          <p:cNvSpPr/>
          <p:nvPr/>
        </p:nvSpPr>
        <p:spPr>
          <a:xfrm>
            <a:off x="1170432" y="2365248"/>
            <a:ext cx="10131552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3600" b="1" cap="none" spc="0" dirty="0">
                <a:ln/>
                <a:solidFill>
                  <a:schemeClr val="accent2">
                    <a:lumMod val="75000"/>
                  </a:schemeClr>
                </a:solidFill>
                <a:effectLst/>
                <a:latin typeface="MS PMincho" panose="020B0400000000000000" pitchFamily="18" charset="-128"/>
                <a:ea typeface="MS PMincho" panose="020B0400000000000000" pitchFamily="18" charset="-128"/>
              </a:rPr>
              <a:t>BREVET de TECHNICIEN SUPERIEUR</a:t>
            </a:r>
          </a:p>
          <a:p>
            <a:pPr algn="ctr"/>
            <a:endParaRPr lang="fr-FR" sz="3600" b="1" cap="none" spc="0" dirty="0">
              <a:ln/>
              <a:solidFill>
                <a:schemeClr val="bg2"/>
              </a:solidFill>
              <a:effectLst/>
              <a:latin typeface="MS PMincho" panose="020B0400000000000000" pitchFamily="18" charset="-128"/>
              <a:ea typeface="MS PMincho" panose="020B0400000000000000" pitchFamily="18" charset="-128"/>
            </a:endParaRPr>
          </a:p>
          <a:p>
            <a:pPr algn="ctr"/>
            <a:r>
              <a:rPr lang="fr-FR" sz="3800" b="1" cap="none" spc="0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anose="020B0400000000000000" pitchFamily="18" charset="-128"/>
                <a:ea typeface="MS PMincho" panose="020B0400000000000000" pitchFamily="18" charset="-128"/>
              </a:rPr>
              <a:t>SERVICES ET PRESTATIONS</a:t>
            </a:r>
          </a:p>
          <a:p>
            <a:pPr algn="ctr"/>
            <a:br>
              <a:rPr lang="fr-FR" sz="3800" b="1" cap="none" spc="0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anose="020B0400000000000000" pitchFamily="18" charset="-128"/>
                <a:ea typeface="MS PMincho" panose="020B0400000000000000" pitchFamily="18" charset="-128"/>
              </a:rPr>
            </a:br>
            <a:r>
              <a:rPr lang="fr-FR" sz="3800" b="1" cap="none" spc="0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Mincho" panose="020B0400000000000000" pitchFamily="18" charset="-128"/>
                <a:ea typeface="MS PMincho" panose="020B0400000000000000" pitchFamily="18" charset="-128"/>
              </a:rPr>
              <a:t>DES SECTEURS SANITAIRE ET SOCIAL</a:t>
            </a:r>
            <a:endParaRPr lang="fr-FR" sz="3800" b="1" cap="none" spc="0" dirty="0">
              <a:ln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igne Moins 5">
            <a:extLst>
              <a:ext uri="{FF2B5EF4-FFF2-40B4-BE49-F238E27FC236}">
                <a16:creationId xmlns:a16="http://schemas.microsoft.com/office/drawing/2014/main" id="{5D237EC0-89F7-45EC-B954-5B4E03201550}"/>
              </a:ext>
            </a:extLst>
          </p:cNvPr>
          <p:cNvSpPr/>
          <p:nvPr/>
        </p:nvSpPr>
        <p:spPr>
          <a:xfrm>
            <a:off x="3657601" y="5692877"/>
            <a:ext cx="5102942" cy="162233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99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F813EA-30F2-48FE-90A4-5C147BAE8FA1}"/>
              </a:ext>
            </a:extLst>
          </p:cNvPr>
          <p:cNvSpPr/>
          <p:nvPr/>
        </p:nvSpPr>
        <p:spPr>
          <a:xfrm>
            <a:off x="187133" y="748145"/>
            <a:ext cx="11711942" cy="888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LYCEES PROPOSANT CE BTS  EN ALSACE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5AEBA5-AAF7-4F28-BD1E-537984A3CE10}"/>
              </a:ext>
            </a:extLst>
          </p:cNvPr>
          <p:cNvSpPr/>
          <p:nvPr/>
        </p:nvSpPr>
        <p:spPr>
          <a:xfrm>
            <a:off x="187133" y="1932039"/>
            <a:ext cx="5894119" cy="4630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ctr">
              <a:buNone/>
            </a:pPr>
            <a:endParaRPr lang="fr-FR" sz="2400" b="1" dirty="0">
              <a:solidFill>
                <a:schemeClr val="tx1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endParaRPr lang="fr-FR" sz="2400" b="1" dirty="0">
              <a:solidFill>
                <a:schemeClr val="tx1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endParaRPr lang="fr-FR" sz="2400" b="1" dirty="0">
              <a:solidFill>
                <a:schemeClr val="tx1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endParaRPr lang="fr-FR" sz="2400" b="1" dirty="0">
              <a:solidFill>
                <a:schemeClr val="tx1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endParaRPr lang="fr-FR" b="1" dirty="0">
              <a:solidFill>
                <a:schemeClr val="tx1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endParaRPr lang="fr-FR" b="1" dirty="0">
              <a:solidFill>
                <a:schemeClr val="tx1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r>
              <a:rPr lang="fr-FR" sz="2400" b="1" dirty="0">
                <a:solidFill>
                  <a:schemeClr val="tx1"/>
                </a:solidFill>
                <a:latin typeface="Calibri" pitchFamily="34" charset="0"/>
              </a:rPr>
              <a:t>Lycée Michel de Montaigne</a:t>
            </a:r>
          </a:p>
          <a:p>
            <a:pPr marL="0" indent="0" algn="ctr">
              <a:buNone/>
            </a:pPr>
            <a:r>
              <a:rPr lang="fr-FR" sz="2400" dirty="0">
                <a:solidFill>
                  <a:schemeClr val="tx1"/>
                </a:solidFill>
                <a:latin typeface="Calibri" pitchFamily="34" charset="0"/>
              </a:rPr>
              <a:t>5, rue de Metz  BP 3318 </a:t>
            </a:r>
          </a:p>
          <a:p>
            <a:pPr marL="0" indent="0" algn="ctr">
              <a:buNone/>
            </a:pPr>
            <a:r>
              <a:rPr lang="fr-FR" sz="2400" dirty="0">
                <a:solidFill>
                  <a:schemeClr val="tx1"/>
                </a:solidFill>
                <a:latin typeface="Calibri" pitchFamily="34" charset="0"/>
              </a:rPr>
              <a:t>       68066 MULHOUSE Cedex</a:t>
            </a:r>
          </a:p>
          <a:p>
            <a:pPr marL="0" indent="0" algn="ctr">
              <a:buNone/>
            </a:pPr>
            <a:r>
              <a:rPr lang="fr-FR" sz="2400" dirty="0">
                <a:solidFill>
                  <a:schemeClr val="tx1"/>
                </a:solidFill>
                <a:latin typeface="Calibri" pitchFamily="34" charset="0"/>
              </a:rPr>
              <a:t>Tel : 03 89 46 33 44</a:t>
            </a:r>
          </a:p>
          <a:p>
            <a:pPr marL="0" indent="0" algn="ctr">
              <a:buNone/>
            </a:pPr>
            <a:r>
              <a:rPr lang="fr-FR" sz="2400" dirty="0">
                <a:solidFill>
                  <a:schemeClr val="tx1"/>
                </a:solidFill>
                <a:latin typeface="Calibri" pitchFamily="34" charset="0"/>
              </a:rPr>
              <a:t>Mail lycée : 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ce.0680032c@ac-strasbourg</a:t>
            </a:r>
            <a:r>
              <a:rPr lang="fr-FR" sz="2400" dirty="0">
                <a:solidFill>
                  <a:srgbClr val="828282"/>
                </a:solidFill>
                <a:latin typeface="Calibri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</a:t>
            </a:r>
            <a:endParaRPr lang="fr-FR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0" indent="0" algn="ctr">
              <a:buNone/>
            </a:pPr>
            <a:r>
              <a:rPr lang="fr-FR" sz="2400" b="1" dirty="0">
                <a:solidFill>
                  <a:schemeClr val="tx1"/>
                </a:solidFill>
                <a:latin typeface="Calibri" pitchFamily="34" charset="0"/>
              </a:rPr>
              <a:t>Site </a:t>
            </a:r>
            <a:r>
              <a:rPr lang="fr-FR" sz="2000" b="1" dirty="0">
                <a:solidFill>
                  <a:schemeClr val="tx1"/>
                </a:solidFill>
                <a:latin typeface="Calibri" pitchFamily="34" charset="0"/>
              </a:rPr>
              <a:t>: https://lyc-montaigne.monbureaunumerique.fr</a:t>
            </a:r>
          </a:p>
          <a:p>
            <a:pPr marL="0" indent="0" algn="ctr">
              <a:buNone/>
            </a:pPr>
            <a:endParaRPr lang="fr-FR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6A7913-0477-4363-A5C9-472B0D419791}"/>
              </a:ext>
            </a:extLst>
          </p:cNvPr>
          <p:cNvSpPr/>
          <p:nvPr/>
        </p:nvSpPr>
        <p:spPr>
          <a:xfrm>
            <a:off x="6269982" y="1932039"/>
            <a:ext cx="5720137" cy="4630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fr-FR" sz="2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fr-FR" sz="2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fr-FR" sz="2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fr-FR" sz="2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fr-FR" sz="2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fr-F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LEGTP Sainte Clotilde</a:t>
            </a:r>
          </a:p>
          <a:p>
            <a:pPr algn="ctr"/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 rue de Verdun</a:t>
            </a:r>
            <a:b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67083 STRASBOURG Cedex</a:t>
            </a:r>
          </a:p>
          <a:p>
            <a:pPr algn="ctr"/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Tél : 03 88 45 57 20</a:t>
            </a:r>
          </a:p>
          <a:p>
            <a:pPr algn="ctr"/>
            <a:r>
              <a:rPr lang="fr-FR" sz="2400" dirty="0">
                <a:solidFill>
                  <a:schemeClr val="tx1"/>
                </a:solidFill>
              </a:rPr>
              <a:t>Mail lycée </a:t>
            </a:r>
            <a:r>
              <a:rPr lang="fr-FR" sz="2800" dirty="0">
                <a:solidFill>
                  <a:schemeClr val="tx1"/>
                </a:solidFill>
              </a:rPr>
              <a:t>: </a:t>
            </a:r>
            <a:r>
              <a:rPr lang="fr-FR" sz="24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</a:t>
            </a:r>
            <a:r>
              <a:rPr lang="fr-FR" sz="28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@clotilde.org</a:t>
            </a:r>
            <a:endParaRPr lang="fr-FR" sz="2800" dirty="0">
              <a:solidFill>
                <a:schemeClr val="tx1"/>
              </a:solidFill>
            </a:endParaRPr>
          </a:p>
          <a:p>
            <a:pPr algn="ctr"/>
            <a:r>
              <a:rPr lang="fr-F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Site : </a:t>
            </a:r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https://www.clotilde.org</a:t>
            </a:r>
            <a:endParaRPr lang="fr-FR" sz="24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55313FE-D85F-4DA6-8DC9-5180A94E53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175" y="2092307"/>
            <a:ext cx="1678481" cy="85575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70EC5CD-1F67-4158-B358-4B44094721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2981" y="2090517"/>
            <a:ext cx="2772698" cy="132465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98189FF-E0B7-482B-A788-B5519CB0FC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3404" y="2026457"/>
            <a:ext cx="1381627" cy="184320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D7AD677-9459-43C7-9D66-51BA45A4D3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8432" y="2092307"/>
            <a:ext cx="1639465" cy="92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7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67" y="670036"/>
            <a:ext cx="2223300" cy="60755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02964" y="670036"/>
            <a:ext cx="7659974" cy="1543081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Le technicien supérieur apporte ses compétences</a:t>
            </a:r>
          </a:p>
          <a:p>
            <a:pPr algn="ctr"/>
            <a:r>
              <a:rPr lang="fr-FR" sz="2400" dirty="0"/>
              <a:t>administratives, techniques et relationnelles</a:t>
            </a:r>
          </a:p>
          <a:p>
            <a:pPr algn="ctr"/>
            <a:r>
              <a:rPr lang="fr-FR" sz="2400" dirty="0"/>
              <a:t> aux différents publics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244" y="3661580"/>
            <a:ext cx="5224072" cy="299643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492" y="2695781"/>
            <a:ext cx="1428208" cy="1012024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5351948" y="2818151"/>
            <a:ext cx="1111903" cy="662852"/>
          </a:xfrm>
          <a:prstGeom prst="wedgeRoundRectCallout">
            <a:avLst>
              <a:gd name="adj1" fmla="val -36858"/>
              <a:gd name="adj2" fmla="val 138751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Vos 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droits </a:t>
            </a:r>
            <a:r>
              <a:rPr lang="fr-FR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7090348" y="2818151"/>
            <a:ext cx="1573968" cy="843429"/>
          </a:xfrm>
          <a:prstGeom prst="wedgeRoundRectCallout">
            <a:avLst>
              <a:gd name="adj1" fmla="val -14276"/>
              <a:gd name="adj2" fmla="val 99202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Nos prestations !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8805408" y="3065994"/>
            <a:ext cx="1657726" cy="662852"/>
          </a:xfrm>
          <a:prstGeom prst="wedgeRoundRectCallout">
            <a:avLst>
              <a:gd name="adj1" fmla="val -63893"/>
              <a:gd name="adj2" fmla="val 146693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Nos services !</a:t>
            </a:r>
          </a:p>
        </p:txBody>
      </p:sp>
    </p:spTree>
    <p:extLst>
      <p:ext uri="{BB962C8B-B14F-4D97-AF65-F5344CB8AC3E}">
        <p14:creationId xmlns:p14="http://schemas.microsoft.com/office/powerpoint/2010/main" val="284415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41084CED-0AE8-41FD-A959-066DE581EE78}"/>
              </a:ext>
            </a:extLst>
          </p:cNvPr>
          <p:cNvSpPr/>
          <p:nvPr/>
        </p:nvSpPr>
        <p:spPr>
          <a:xfrm>
            <a:off x="6441073" y="1022008"/>
            <a:ext cx="4239769" cy="6511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alpha val="70000"/>
                  </a:schemeClr>
                </a:solidFill>
              </a:rPr>
              <a:t>Blocs de compétences en lien avec certains blocs de la formation ASSP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E62616A1-38CF-40FA-8448-933DD9A8D2DE}"/>
              </a:ext>
            </a:extLst>
          </p:cNvPr>
          <p:cNvGrpSpPr/>
          <p:nvPr/>
        </p:nvGrpSpPr>
        <p:grpSpPr>
          <a:xfrm>
            <a:off x="5881500" y="1793893"/>
            <a:ext cx="4929917" cy="1195674"/>
            <a:chOff x="6199386" y="2556376"/>
            <a:chExt cx="6252939" cy="1195674"/>
          </a:xfrm>
        </p:grpSpPr>
        <p:sp>
          <p:nvSpPr>
            <p:cNvPr id="17" name="Flèche : chevron 16">
              <a:extLst>
                <a:ext uri="{FF2B5EF4-FFF2-40B4-BE49-F238E27FC236}">
                  <a16:creationId xmlns:a16="http://schemas.microsoft.com/office/drawing/2014/main" id="{F3948FFE-CDE0-40C6-A861-3DE01F1B8D12}"/>
                </a:ext>
              </a:extLst>
            </p:cNvPr>
            <p:cNvSpPr/>
            <p:nvPr/>
          </p:nvSpPr>
          <p:spPr>
            <a:xfrm rot="10800000">
              <a:off x="6199386" y="2556376"/>
              <a:ext cx="6252939" cy="1152389"/>
            </a:xfrm>
            <a:prstGeom prst="chevron">
              <a:avLst/>
            </a:prstGeom>
            <a:solidFill>
              <a:schemeClr val="accent2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8" name="Flèche : chevron 4">
              <a:extLst>
                <a:ext uri="{FF2B5EF4-FFF2-40B4-BE49-F238E27FC236}">
                  <a16:creationId xmlns:a16="http://schemas.microsoft.com/office/drawing/2014/main" id="{A00E1F11-A034-49F4-93AE-EB2F344DC9FB}"/>
                </a:ext>
              </a:extLst>
            </p:cNvPr>
            <p:cNvSpPr txBox="1"/>
            <p:nvPr/>
          </p:nvSpPr>
          <p:spPr>
            <a:xfrm>
              <a:off x="6654897" y="2599661"/>
              <a:ext cx="5100550" cy="11523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8890" rIns="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Bac  ASSP BC 1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Accompagnement de la personne dans une approche globale et individualisée </a:t>
              </a:r>
              <a:endParaRPr lang="fr-FR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Flèche : chevron 19">
            <a:extLst>
              <a:ext uri="{FF2B5EF4-FFF2-40B4-BE49-F238E27FC236}">
                <a16:creationId xmlns:a16="http://schemas.microsoft.com/office/drawing/2014/main" id="{18D1AD51-C6C3-466A-AE4F-12C324DD6C41}"/>
              </a:ext>
            </a:extLst>
          </p:cNvPr>
          <p:cNvSpPr/>
          <p:nvPr/>
        </p:nvSpPr>
        <p:spPr>
          <a:xfrm rot="10800000">
            <a:off x="5881500" y="3069151"/>
            <a:ext cx="4929917" cy="1136283"/>
          </a:xfrm>
          <a:prstGeom prst="chevron">
            <a:avLst/>
          </a:prstGeom>
          <a:solidFill>
            <a:schemeClr val="accent2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graphicFrame>
        <p:nvGraphicFramePr>
          <p:cNvPr id="22" name="Tableau 22">
            <a:extLst>
              <a:ext uri="{FF2B5EF4-FFF2-40B4-BE49-F238E27FC236}">
                <a16:creationId xmlns:a16="http://schemas.microsoft.com/office/drawing/2014/main" id="{1665C226-31D3-4763-AAD1-4652C7D67E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474911"/>
              </p:ext>
            </p:extLst>
          </p:nvPr>
        </p:nvGraphicFramePr>
        <p:xfrm>
          <a:off x="3192378" y="330949"/>
          <a:ext cx="571098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0989">
                  <a:extLst>
                    <a:ext uri="{9D8B030D-6E8A-4147-A177-3AD203B41FA5}">
                      <a16:colId xmlns:a16="http://schemas.microsoft.com/office/drawing/2014/main" val="2604039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 blocs de compétences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046860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2E390E3B-372F-43DA-84BF-7FB8F6B1A861}"/>
              </a:ext>
            </a:extLst>
          </p:cNvPr>
          <p:cNvSpPr/>
          <p:nvPr/>
        </p:nvSpPr>
        <p:spPr>
          <a:xfrm>
            <a:off x="346608" y="1737511"/>
            <a:ext cx="5280947" cy="12330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BC1</a:t>
            </a:r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Accompagnement et coordination du parcours de la personne au sein de la structure</a:t>
            </a:r>
          </a:p>
        </p:txBody>
      </p:sp>
      <p:sp>
        <p:nvSpPr>
          <p:cNvPr id="24" name="Flèche : chevron 4">
            <a:extLst>
              <a:ext uri="{FF2B5EF4-FFF2-40B4-BE49-F238E27FC236}">
                <a16:creationId xmlns:a16="http://schemas.microsoft.com/office/drawing/2014/main" id="{992427D4-6C07-416F-8AB9-04FD9CC3F8B8}"/>
              </a:ext>
            </a:extLst>
          </p:cNvPr>
          <p:cNvSpPr txBox="1"/>
          <p:nvPr/>
        </p:nvSpPr>
        <p:spPr>
          <a:xfrm>
            <a:off x="6240632" y="3029409"/>
            <a:ext cx="4060110" cy="113628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" tIns="8890" rIns="0" bIns="889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  ASSP BC </a:t>
            </a:r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Réalis</a:t>
            </a:r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ation d’actions d’éducation à la santé pour un public ciblé dans un contexte donné</a:t>
            </a:r>
            <a:endParaRPr lang="fr-FR" sz="14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A5952D-C91D-437E-BACF-8E155417DEC4}"/>
              </a:ext>
            </a:extLst>
          </p:cNvPr>
          <p:cNvSpPr/>
          <p:nvPr/>
        </p:nvSpPr>
        <p:spPr>
          <a:xfrm>
            <a:off x="346607" y="3020755"/>
            <a:ext cx="5280947" cy="123307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BC2 </a:t>
            </a:r>
          </a:p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aux projets et à la démarche qualité de la structure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C58510A-9A05-47F5-9E79-7B2D72042127}"/>
              </a:ext>
            </a:extLst>
          </p:cNvPr>
          <p:cNvSpPr/>
          <p:nvPr/>
        </p:nvSpPr>
        <p:spPr>
          <a:xfrm>
            <a:off x="346607" y="4303999"/>
            <a:ext cx="5280947" cy="123307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BC3</a:t>
            </a:r>
          </a:p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 à la mise en œuvre de la politique de la structure sur le territoire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25F3306-7E97-446F-8CDD-E3118854B4C4}"/>
              </a:ext>
            </a:extLst>
          </p:cNvPr>
          <p:cNvSpPr/>
          <p:nvPr/>
        </p:nvSpPr>
        <p:spPr>
          <a:xfrm>
            <a:off x="346606" y="5587243"/>
            <a:ext cx="5280947" cy="123307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BC4 </a:t>
            </a:r>
          </a:p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 à la gestion de la structure et du service</a:t>
            </a:r>
          </a:p>
        </p:txBody>
      </p:sp>
    </p:spTree>
    <p:extLst>
      <p:ext uri="{BB962C8B-B14F-4D97-AF65-F5344CB8AC3E}">
        <p14:creationId xmlns:p14="http://schemas.microsoft.com/office/powerpoint/2010/main" val="178227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79489" y="1049311"/>
            <a:ext cx="1948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Il peut travailler :</a:t>
            </a:r>
          </a:p>
        </p:txBody>
      </p:sp>
      <p:sp>
        <p:nvSpPr>
          <p:cNvPr id="3" name="Rectangle 2"/>
          <p:cNvSpPr/>
          <p:nvPr/>
        </p:nvSpPr>
        <p:spPr>
          <a:xfrm>
            <a:off x="3057994" y="1036394"/>
            <a:ext cx="2143594" cy="76449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Seul</a:t>
            </a:r>
          </a:p>
        </p:txBody>
      </p:sp>
      <p:sp>
        <p:nvSpPr>
          <p:cNvPr id="7" name="Rectangle 6"/>
          <p:cNvSpPr/>
          <p:nvPr/>
        </p:nvSpPr>
        <p:spPr>
          <a:xfrm>
            <a:off x="113766" y="5338997"/>
            <a:ext cx="2143594" cy="8219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Comme coordinateur d’équipe</a:t>
            </a:r>
          </a:p>
        </p:txBody>
      </p:sp>
      <p:sp>
        <p:nvSpPr>
          <p:cNvPr id="8" name="Rectangle 7"/>
          <p:cNvSpPr/>
          <p:nvPr/>
        </p:nvSpPr>
        <p:spPr>
          <a:xfrm>
            <a:off x="7768560" y="1054095"/>
            <a:ext cx="2143594" cy="76449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En équipe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563" y="2177804"/>
            <a:ext cx="2505673" cy="240203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791" y="4282182"/>
            <a:ext cx="2505673" cy="239593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736" y="2058436"/>
            <a:ext cx="2953311" cy="203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6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707E27-AE8B-FA44-D6AB-23FDBB741356}"/>
              </a:ext>
            </a:extLst>
          </p:cNvPr>
          <p:cNvSpPr/>
          <p:nvPr/>
        </p:nvSpPr>
        <p:spPr>
          <a:xfrm>
            <a:off x="506264" y="851770"/>
            <a:ext cx="4747907" cy="16156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Compétences transversales développées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52B799E-F205-BD9B-6D64-2A6A24D330B5}"/>
              </a:ext>
            </a:extLst>
          </p:cNvPr>
          <p:cNvSpPr txBox="1"/>
          <p:nvPr/>
        </p:nvSpPr>
        <p:spPr>
          <a:xfrm>
            <a:off x="285406" y="2696308"/>
            <a:ext cx="23989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/>
              <a:t>Analyser des données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8DC7098-E6AD-FAC0-99AB-88489A53DD21}"/>
              </a:ext>
            </a:extLst>
          </p:cNvPr>
          <p:cNvSpPr txBox="1"/>
          <p:nvPr/>
        </p:nvSpPr>
        <p:spPr>
          <a:xfrm>
            <a:off x="3045918" y="3581410"/>
            <a:ext cx="34380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Composer / rédiger un travail, </a:t>
            </a:r>
          </a:p>
          <a:p>
            <a:r>
              <a:rPr lang="fr-FR" dirty="0"/>
              <a:t>des documents professionnels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10C3092-EB72-8FC2-79E5-C48CCB9BEE4D}"/>
              </a:ext>
            </a:extLst>
          </p:cNvPr>
          <p:cNvSpPr txBox="1"/>
          <p:nvPr/>
        </p:nvSpPr>
        <p:spPr>
          <a:xfrm flipH="1">
            <a:off x="5918200" y="851770"/>
            <a:ext cx="30751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Comprendre un fonctionnement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0E46D3F-AA9B-F162-7241-E1C30CF638B9}"/>
              </a:ext>
            </a:extLst>
          </p:cNvPr>
          <p:cNvSpPr txBox="1"/>
          <p:nvPr/>
        </p:nvSpPr>
        <p:spPr>
          <a:xfrm>
            <a:off x="7982856" y="3444516"/>
            <a:ext cx="231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Concevoir / réaliser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4020B41-9BB4-B294-7FD6-C055DD85D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41" y="3105719"/>
            <a:ext cx="2187963" cy="152996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93C6D5D-DB56-2720-4346-345426DFC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329" y="4175443"/>
            <a:ext cx="3035786" cy="200129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D641597-4C8A-8B67-24E3-391BC31B6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745" y="1519456"/>
            <a:ext cx="1752450" cy="175713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27196E2-F8B0-A08A-984F-E0358FA788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5796" y="3886154"/>
            <a:ext cx="1828295" cy="128993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6538268-4FD1-BE52-072C-27398CAA36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082" y="3907228"/>
            <a:ext cx="1835055" cy="1132596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1A04B827-8753-2514-80E6-123DBC1F1082}"/>
              </a:ext>
            </a:extLst>
          </p:cNvPr>
          <p:cNvSpPr txBox="1"/>
          <p:nvPr/>
        </p:nvSpPr>
        <p:spPr>
          <a:xfrm>
            <a:off x="8993392" y="1193800"/>
            <a:ext cx="2689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Calculer / Comptabiliser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02842BD6-9D41-8D6E-6A68-E11F4DC5DE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7451" y="1731057"/>
            <a:ext cx="2515234" cy="141697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6F7D488-C442-55EE-6D2A-6B0197CB6CD3}"/>
              </a:ext>
            </a:extLst>
          </p:cNvPr>
          <p:cNvSpPr txBox="1"/>
          <p:nvPr/>
        </p:nvSpPr>
        <p:spPr>
          <a:xfrm>
            <a:off x="6667648" y="5638800"/>
            <a:ext cx="1752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Acquérir une aisance à l’oral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8B75F4B-A0E4-C0FE-3E63-4F28347E42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1700" y="5554538"/>
            <a:ext cx="1087642" cy="116035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DD03055-1665-1860-FBBA-7C08322B4E80}"/>
              </a:ext>
            </a:extLst>
          </p:cNvPr>
          <p:cNvSpPr txBox="1"/>
          <p:nvPr/>
        </p:nvSpPr>
        <p:spPr>
          <a:xfrm>
            <a:off x="285406" y="4847771"/>
            <a:ext cx="2375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Animer une équipe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8D7ADBC-758F-4030-32E8-C3DEDED340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214" y="5217103"/>
            <a:ext cx="1742341" cy="158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1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>
          <a:xfrm>
            <a:off x="527973" y="2834174"/>
            <a:ext cx="3882453" cy="169817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1</a:t>
            </a:r>
            <a:r>
              <a:rPr lang="fr-FR" sz="2400" baseline="30000" dirty="0">
                <a:solidFill>
                  <a:schemeClr val="tx1"/>
                </a:solidFill>
              </a:rPr>
              <a:t>ère</a:t>
            </a:r>
            <a:r>
              <a:rPr lang="fr-FR" sz="2400" dirty="0">
                <a:solidFill>
                  <a:schemeClr val="tx1"/>
                </a:solidFill>
              </a:rPr>
              <a:t> année </a:t>
            </a:r>
          </a:p>
          <a:p>
            <a:pPr algn="ctr"/>
            <a:endParaRPr lang="fr-FR" sz="2400" dirty="0">
              <a:solidFill>
                <a:schemeClr val="tx1"/>
              </a:solidFill>
            </a:endParaRPr>
          </a:p>
          <a:p>
            <a:pPr algn="ctr"/>
            <a:r>
              <a:rPr lang="fr-FR" sz="2400" dirty="0">
                <a:solidFill>
                  <a:schemeClr val="tx1"/>
                </a:solidFill>
              </a:rPr>
              <a:t>6 semaines </a:t>
            </a:r>
          </a:p>
          <a:p>
            <a:pPr algn="ctr"/>
            <a:r>
              <a:rPr lang="fr-FR" sz="2400" dirty="0">
                <a:solidFill>
                  <a:schemeClr val="tx1"/>
                </a:solidFill>
              </a:rPr>
              <a:t>En mai - juin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562C2D-F6FD-4744-8FAE-6A8A100AF306}"/>
              </a:ext>
            </a:extLst>
          </p:cNvPr>
          <p:cNvSpPr/>
          <p:nvPr/>
        </p:nvSpPr>
        <p:spPr>
          <a:xfrm>
            <a:off x="512939" y="741185"/>
            <a:ext cx="2782541" cy="1353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Les stages</a:t>
            </a:r>
          </a:p>
        </p:txBody>
      </p:sp>
      <p:sp>
        <p:nvSpPr>
          <p:cNvPr id="5" name="Ellipse 4"/>
          <p:cNvSpPr/>
          <p:nvPr/>
        </p:nvSpPr>
        <p:spPr>
          <a:xfrm>
            <a:off x="7001206" y="2703547"/>
            <a:ext cx="3660099" cy="182879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2</a:t>
            </a:r>
            <a:r>
              <a:rPr lang="fr-FR" sz="2400" baseline="30000" dirty="0">
                <a:solidFill>
                  <a:schemeClr val="tx1"/>
                </a:solidFill>
              </a:rPr>
              <a:t>ème</a:t>
            </a:r>
            <a:r>
              <a:rPr lang="fr-FR" sz="2400" dirty="0">
                <a:solidFill>
                  <a:schemeClr val="tx1"/>
                </a:solidFill>
              </a:rPr>
              <a:t> année</a:t>
            </a:r>
          </a:p>
          <a:p>
            <a:pPr algn="ctr"/>
            <a:endParaRPr lang="fr-FR" sz="2400" dirty="0">
              <a:solidFill>
                <a:schemeClr val="tx1"/>
              </a:solidFill>
            </a:endParaRPr>
          </a:p>
          <a:p>
            <a:pPr algn="ctr"/>
            <a:r>
              <a:rPr lang="fr-FR" sz="2400" dirty="0">
                <a:solidFill>
                  <a:schemeClr val="tx1"/>
                </a:solidFill>
              </a:rPr>
              <a:t>7 semaines </a:t>
            </a:r>
          </a:p>
          <a:p>
            <a:pPr algn="ctr"/>
            <a:r>
              <a:rPr lang="fr-FR" sz="2400" dirty="0">
                <a:solidFill>
                  <a:schemeClr val="tx1"/>
                </a:solidFill>
              </a:rPr>
              <a:t>En janvier - février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5349" b="23484"/>
          <a:stretch/>
        </p:blipFill>
        <p:spPr>
          <a:xfrm>
            <a:off x="7541699" y="4653776"/>
            <a:ext cx="3179458" cy="182879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807" y="4938783"/>
            <a:ext cx="2738784" cy="1543792"/>
          </a:xfrm>
          <a:prstGeom prst="rect">
            <a:avLst/>
          </a:prstGeom>
        </p:spPr>
      </p:pic>
      <p:graphicFrame>
        <p:nvGraphicFramePr>
          <p:cNvPr id="2" name="Tableau 5">
            <a:extLst>
              <a:ext uri="{FF2B5EF4-FFF2-40B4-BE49-F238E27FC236}">
                <a16:creationId xmlns:a16="http://schemas.microsoft.com/office/drawing/2014/main" id="{97212ACF-0DED-4A4F-A6CE-66924105EE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564934"/>
              </p:ext>
            </p:extLst>
          </p:nvPr>
        </p:nvGraphicFramePr>
        <p:xfrm>
          <a:off x="3477699" y="741185"/>
          <a:ext cx="8128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70178643"/>
                    </a:ext>
                  </a:extLst>
                </a:gridCol>
              </a:tblGrid>
              <a:tr h="166678">
                <a:tc>
                  <a:txBody>
                    <a:bodyPr/>
                    <a:lstStyle/>
                    <a:p>
                      <a:r>
                        <a:rPr lang="fr-FR" dirty="0"/>
                        <a:t>Ils permettent de développer :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Les compétences du référentiel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Les qualités relationnelles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Les attitudes et comportements professionnels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/>
                        <a:t>Le sens des responsabilités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393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62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DD1AA9E-786F-4C6D-8ABC-0BA7A9E2B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96" y="740430"/>
            <a:ext cx="2706859" cy="580785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86DC6B4-9C25-404F-8988-736436C33889}"/>
              </a:ext>
            </a:extLst>
          </p:cNvPr>
          <p:cNvSpPr/>
          <p:nvPr/>
        </p:nvSpPr>
        <p:spPr>
          <a:xfrm>
            <a:off x="3392129" y="870154"/>
            <a:ext cx="2502394" cy="25588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Organismes de protection sociale </a:t>
            </a:r>
            <a:r>
              <a:rPr lang="fr-FR" sz="1800" dirty="0"/>
              <a:t>(caisses de sécurité sociale, mutuelles, groupes d’assurance, institutions de prévoyance…)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64F26E-DB34-4C6F-A954-F42CA4E5EA8B}"/>
              </a:ext>
            </a:extLst>
          </p:cNvPr>
          <p:cNvSpPr/>
          <p:nvPr/>
        </p:nvSpPr>
        <p:spPr>
          <a:xfrm>
            <a:off x="6297479" y="870154"/>
            <a:ext cx="2394084" cy="25588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Établissements et services sanitaires </a:t>
            </a:r>
            <a:r>
              <a:rPr lang="fr-FR" sz="1800" dirty="0"/>
              <a:t>(structures de soins, de prévention…)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1A3721-4D02-4FD9-9CAE-A6B753553D80}"/>
              </a:ext>
            </a:extLst>
          </p:cNvPr>
          <p:cNvSpPr/>
          <p:nvPr/>
        </p:nvSpPr>
        <p:spPr>
          <a:xfrm>
            <a:off x="9094519" y="870154"/>
            <a:ext cx="2626771" cy="25588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Établissements et services sociaux et socio-éducatifs</a:t>
            </a:r>
          </a:p>
          <a:p>
            <a:pPr algn="ctr"/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/>
              <a:t>(centre communal d’action sociale, services d’action médico-sociale, service de protection de la jeunesse…)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9B01A5-841E-4979-9A72-4B2F9B72EA6C}"/>
              </a:ext>
            </a:extLst>
          </p:cNvPr>
          <p:cNvSpPr/>
          <p:nvPr/>
        </p:nvSpPr>
        <p:spPr>
          <a:xfrm>
            <a:off x="4643326" y="3923069"/>
            <a:ext cx="2502394" cy="24658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Établissements et services médico-sociaux </a:t>
            </a:r>
            <a:r>
              <a:rPr lang="fr-FR" sz="1800" dirty="0"/>
              <a:t>(pour enfants, personnes âgées, personnes handicapées…)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39E4A2-8220-4575-BFBD-66B1D0F324FA}"/>
              </a:ext>
            </a:extLst>
          </p:cNvPr>
          <p:cNvSpPr/>
          <p:nvPr/>
        </p:nvSpPr>
        <p:spPr>
          <a:xfrm>
            <a:off x="8087096" y="3923069"/>
            <a:ext cx="2502394" cy="24658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Structures développant des services à caractère sanitaire ou social </a:t>
            </a:r>
            <a:r>
              <a:rPr lang="fr-FR" sz="1800" dirty="0"/>
              <a:t>(collectivités territoriales, associations et entreprises d’aide à la personne…)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303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5DDE90-36AC-458A-9B78-504EE34D0618}"/>
              </a:ext>
            </a:extLst>
          </p:cNvPr>
          <p:cNvSpPr/>
          <p:nvPr/>
        </p:nvSpPr>
        <p:spPr>
          <a:xfrm>
            <a:off x="473725" y="749147"/>
            <a:ext cx="2599981" cy="540928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76000" rtlCol="0" anchor="t" anchorCtr="0"/>
          <a:lstStyle/>
          <a:p>
            <a:pPr algn="ctr"/>
            <a:r>
              <a:rPr lang="fr-FR" sz="2400" dirty="0"/>
              <a:t>METIERS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71940C9-7B7E-4506-BF78-6A276E74DFD4}"/>
              </a:ext>
            </a:extLst>
          </p:cNvPr>
          <p:cNvSpPr/>
          <p:nvPr/>
        </p:nvSpPr>
        <p:spPr>
          <a:xfrm>
            <a:off x="3431968" y="749146"/>
            <a:ext cx="2790702" cy="204415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Gestionnaire-  conseil</a:t>
            </a:r>
            <a:r>
              <a:rPr lang="fr-FR" sz="1800" dirty="0"/>
              <a:t> dans les organismes de protection sociale</a:t>
            </a:r>
            <a:endParaRPr lang="fr-FR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F1C79CE-BDFD-44C2-BDB9-EA80F3E7432B}"/>
              </a:ext>
            </a:extLst>
          </p:cNvPr>
          <p:cNvSpPr/>
          <p:nvPr/>
        </p:nvSpPr>
        <p:spPr>
          <a:xfrm>
            <a:off x="6419127" y="1102291"/>
            <a:ext cx="2925288" cy="232671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Conseiller d’action sociale </a:t>
            </a:r>
            <a:r>
              <a:rPr lang="fr-FR" sz="1800" dirty="0"/>
              <a:t>dans les organismes de protection sociale complémentaire</a:t>
            </a:r>
            <a:endParaRPr lang="fr-FR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A97BFEC-5E5F-47D0-A2FF-AD200990438C}"/>
              </a:ext>
            </a:extLst>
          </p:cNvPr>
          <p:cNvSpPr/>
          <p:nvPr/>
        </p:nvSpPr>
        <p:spPr>
          <a:xfrm>
            <a:off x="9037121" y="2682707"/>
            <a:ext cx="2925288" cy="190181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Responsable de secteur </a:t>
            </a:r>
            <a:r>
              <a:rPr lang="fr-FR" sz="1800" dirty="0"/>
              <a:t>en service d’aide à domicile</a:t>
            </a:r>
            <a:endParaRPr lang="fr-FR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606CAFE-EC50-42C1-B96F-F043AF8A1010}"/>
              </a:ext>
            </a:extLst>
          </p:cNvPr>
          <p:cNvSpPr/>
          <p:nvPr/>
        </p:nvSpPr>
        <p:spPr>
          <a:xfrm>
            <a:off x="3210295" y="2921693"/>
            <a:ext cx="2999033" cy="287785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schemeClr val="tx1"/>
              </a:solidFill>
            </a:endParaRPr>
          </a:p>
          <a:p>
            <a:pPr algn="ctr"/>
            <a:r>
              <a:rPr lang="fr-FR" sz="1800" dirty="0">
                <a:solidFill>
                  <a:schemeClr val="tx1"/>
                </a:solidFill>
              </a:rPr>
              <a:t>Coordonnateur d’activités sociales </a:t>
            </a:r>
            <a:r>
              <a:rPr lang="fr-FR" sz="1800" dirty="0"/>
              <a:t>(famille, personnes handicapées, personnes âgées, enfants…)</a:t>
            </a:r>
            <a:endParaRPr lang="fr-FR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0538D38-F250-45B8-A11A-1448D94E8DE6}"/>
              </a:ext>
            </a:extLst>
          </p:cNvPr>
          <p:cNvSpPr/>
          <p:nvPr/>
        </p:nvSpPr>
        <p:spPr>
          <a:xfrm>
            <a:off x="6096000" y="4321478"/>
            <a:ext cx="2731323" cy="218052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Coordonnateur</a:t>
            </a:r>
          </a:p>
          <a:p>
            <a:pPr algn="ctr"/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>
                <a:solidFill>
                  <a:schemeClr val="bg1"/>
                </a:solidFill>
              </a:rPr>
              <a:t>de secrétariats </a:t>
            </a:r>
            <a:r>
              <a:rPr lang="fr-FR" sz="1800" dirty="0"/>
              <a:t>de services médicaux et d’accueil</a:t>
            </a:r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535E6E6-F819-4ED0-B2B4-3AF0341084BF}"/>
              </a:ext>
            </a:extLst>
          </p:cNvPr>
          <p:cNvSpPr/>
          <p:nvPr/>
        </p:nvSpPr>
        <p:spPr>
          <a:xfrm flipH="1">
            <a:off x="8928289" y="4947780"/>
            <a:ext cx="2789986" cy="157382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Assistant</a:t>
            </a:r>
            <a:r>
              <a:rPr lang="fr-FR" sz="1800" dirty="0"/>
              <a:t> aux délégués à la tutelle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323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FAAC98-FC38-44A4-8C5C-25B9BE87DD32}"/>
              </a:ext>
            </a:extLst>
          </p:cNvPr>
          <p:cNvSpPr/>
          <p:nvPr/>
        </p:nvSpPr>
        <p:spPr>
          <a:xfrm>
            <a:off x="3501656" y="637953"/>
            <a:ext cx="8428074" cy="59093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95423" y="637953"/>
            <a:ext cx="2906233" cy="59093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2400" dirty="0">
              <a:solidFill>
                <a:schemeClr val="bg1"/>
              </a:solidFill>
            </a:endParaRPr>
          </a:p>
          <a:p>
            <a:pPr algn="ctr"/>
            <a:r>
              <a:rPr lang="fr-FR" sz="2400" dirty="0">
                <a:solidFill>
                  <a:schemeClr val="bg1"/>
                </a:solidFill>
              </a:rPr>
              <a:t>POURSUITE D’ETUDES</a:t>
            </a:r>
          </a:p>
          <a:p>
            <a:pPr algn="ctr"/>
            <a:endParaRPr lang="fr-FR" dirty="0"/>
          </a:p>
          <a:p>
            <a:pPr algn="ctr"/>
            <a:endParaRPr lang="fr-FR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3D460A6-C23B-40A0-B019-B434AA1F7492}"/>
              </a:ext>
            </a:extLst>
          </p:cNvPr>
          <p:cNvSpPr txBox="1"/>
          <p:nvPr/>
        </p:nvSpPr>
        <p:spPr>
          <a:xfrm>
            <a:off x="4827258" y="6035380"/>
            <a:ext cx="630140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Baccalauréat 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6018799A-A49C-4154-913A-F35C27F590D9}"/>
              </a:ext>
            </a:extLst>
          </p:cNvPr>
          <p:cNvSpPr/>
          <p:nvPr/>
        </p:nvSpPr>
        <p:spPr>
          <a:xfrm>
            <a:off x="6944292" y="5161353"/>
            <a:ext cx="2067340" cy="4254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err="1"/>
              <a:t>Parcoursup</a:t>
            </a:r>
            <a:endParaRPr lang="fr-FR"/>
          </a:p>
        </p:txBody>
      </p:sp>
      <p:sp>
        <p:nvSpPr>
          <p:cNvPr id="8" name="Flèche : haut 7">
            <a:extLst>
              <a:ext uri="{FF2B5EF4-FFF2-40B4-BE49-F238E27FC236}">
                <a16:creationId xmlns:a16="http://schemas.microsoft.com/office/drawing/2014/main" id="{89372DA8-3A3A-4435-A242-4371476269EC}"/>
              </a:ext>
            </a:extLst>
          </p:cNvPr>
          <p:cNvSpPr/>
          <p:nvPr/>
        </p:nvSpPr>
        <p:spPr>
          <a:xfrm>
            <a:off x="7848753" y="5653106"/>
            <a:ext cx="258418" cy="31723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droite rayée 8">
            <a:extLst>
              <a:ext uri="{FF2B5EF4-FFF2-40B4-BE49-F238E27FC236}">
                <a16:creationId xmlns:a16="http://schemas.microsoft.com/office/drawing/2014/main" id="{71B1A1B2-9FD9-4D89-828C-E8092B703250}"/>
              </a:ext>
            </a:extLst>
          </p:cNvPr>
          <p:cNvSpPr/>
          <p:nvPr/>
        </p:nvSpPr>
        <p:spPr>
          <a:xfrm rot="16200000">
            <a:off x="7592996" y="4316113"/>
            <a:ext cx="769931" cy="854277"/>
          </a:xfrm>
          <a:prstGeom prst="stripedRightArrow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DAADE6C8-5AE5-4997-8745-BF3FA480E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831" y="3710909"/>
            <a:ext cx="3876259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b="1" dirty="0">
                <a:solidFill>
                  <a:schemeClr val="bg1"/>
                </a:solidFill>
              </a:rPr>
              <a:t>1</a:t>
            </a:r>
            <a:r>
              <a:rPr lang="fr-FR" altLang="fr-FR" b="1" baseline="30000" dirty="0">
                <a:solidFill>
                  <a:schemeClr val="bg1"/>
                </a:solidFill>
              </a:rPr>
              <a:t>ère</a:t>
            </a:r>
            <a:r>
              <a:rPr lang="fr-FR" altLang="fr-FR" b="1" dirty="0">
                <a:solidFill>
                  <a:schemeClr val="bg1"/>
                </a:solidFill>
              </a:rPr>
              <a:t> année</a:t>
            </a: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00753B05-F3E2-4243-9F5C-4D0F5336B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830" y="3207671"/>
            <a:ext cx="3876259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b="1" dirty="0">
                <a:solidFill>
                  <a:schemeClr val="bg1"/>
                </a:solidFill>
              </a:rPr>
              <a:t>2</a:t>
            </a:r>
            <a:r>
              <a:rPr lang="fr-FR" altLang="fr-FR" b="1" baseline="30000" dirty="0">
                <a:solidFill>
                  <a:schemeClr val="bg1"/>
                </a:solidFill>
              </a:rPr>
              <a:t>ième</a:t>
            </a:r>
            <a:r>
              <a:rPr lang="fr-FR" altLang="fr-FR" b="1" dirty="0">
                <a:solidFill>
                  <a:schemeClr val="bg1"/>
                </a:solidFill>
              </a:rPr>
              <a:t>  année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8D362D0B-CD10-4958-A7F1-0704CC922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829" y="2717810"/>
            <a:ext cx="3876259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dirty="0"/>
              <a:t>BTS SP3S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B9DD27-ECEB-4709-9F27-F099F38A7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4038" y="1086418"/>
            <a:ext cx="3059112" cy="11695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1" dirty="0"/>
              <a:t>Etudes supérieures :</a:t>
            </a:r>
          </a:p>
          <a:p>
            <a:pPr eaLnBrk="1" hangingPunct="1"/>
            <a:endParaRPr lang="fr-FR" altLang="fr-FR" sz="800" b="1" dirty="0"/>
          </a:p>
          <a:p>
            <a:pPr eaLnBrk="1" hangingPunct="1"/>
            <a:r>
              <a:rPr lang="fr-FR" altLang="fr-FR" b="1" dirty="0"/>
              <a:t>-Licence professionnelle, </a:t>
            </a:r>
          </a:p>
          <a:p>
            <a:pPr eaLnBrk="1" hangingPunct="1"/>
            <a:r>
              <a:rPr lang="fr-FR" altLang="fr-FR" b="1" dirty="0"/>
              <a:t>-Diplôme de travail social</a:t>
            </a:r>
          </a:p>
          <a:p>
            <a:pPr eaLnBrk="1" hangingPunct="1"/>
            <a:endParaRPr lang="fr-FR" altLang="fr-FR" sz="800" b="1" dirty="0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83504337-3360-48CA-A2DC-6DAEB14E1525}"/>
              </a:ext>
            </a:extLst>
          </p:cNvPr>
          <p:cNvSpPr/>
          <p:nvPr/>
        </p:nvSpPr>
        <p:spPr>
          <a:xfrm>
            <a:off x="4896295" y="1561644"/>
            <a:ext cx="2126974" cy="6967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 active</a:t>
            </a:r>
          </a:p>
        </p:txBody>
      </p:sp>
      <p:sp>
        <p:nvSpPr>
          <p:cNvPr id="15" name="Flèche : haut 14">
            <a:extLst>
              <a:ext uri="{FF2B5EF4-FFF2-40B4-BE49-F238E27FC236}">
                <a16:creationId xmlns:a16="http://schemas.microsoft.com/office/drawing/2014/main" id="{3F5FCFB4-3C7E-4A06-8D23-5F5D3F59F739}"/>
              </a:ext>
            </a:extLst>
          </p:cNvPr>
          <p:cNvSpPr/>
          <p:nvPr/>
        </p:nvSpPr>
        <p:spPr>
          <a:xfrm rot="2474928">
            <a:off x="8656793" y="2213854"/>
            <a:ext cx="67103" cy="57250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Flèche : haut 16">
            <a:extLst>
              <a:ext uri="{FF2B5EF4-FFF2-40B4-BE49-F238E27FC236}">
                <a16:creationId xmlns:a16="http://schemas.microsoft.com/office/drawing/2014/main" id="{6D72E0C4-D700-4848-8943-011F223E033A}"/>
              </a:ext>
            </a:extLst>
          </p:cNvPr>
          <p:cNvSpPr/>
          <p:nvPr/>
        </p:nvSpPr>
        <p:spPr>
          <a:xfrm rot="18674928">
            <a:off x="6673401" y="2202637"/>
            <a:ext cx="67103" cy="57250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308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theme/theme1.xml><?xml version="1.0" encoding="utf-8"?>
<a:theme xmlns:a="http://schemas.openxmlformats.org/drawingml/2006/main" name="Dividende">
  <a:themeElements>
    <a:clrScheme name="Dividende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e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TM03457464[[fn=Dividende]]</Template>
  <TotalTime>1844</TotalTime>
  <Words>471</Words>
  <Application>Microsoft Office PowerPoint</Application>
  <PresentationFormat>Grand écran</PresentationFormat>
  <Paragraphs>119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MS PMincho</vt:lpstr>
      <vt:lpstr>Arial</vt:lpstr>
      <vt:lpstr>Calibri</vt:lpstr>
      <vt:lpstr>Gill Sans MT</vt:lpstr>
      <vt:lpstr>Wingdings 2</vt:lpstr>
      <vt:lpstr>Dividende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Genevieve PETIT</dc:creator>
  <cp:lastModifiedBy>KUSTER MURIELLE</cp:lastModifiedBy>
  <cp:revision>122</cp:revision>
  <dcterms:created xsi:type="dcterms:W3CDTF">2021-03-05T08:40:49Z</dcterms:created>
  <dcterms:modified xsi:type="dcterms:W3CDTF">2023-09-27T12:54:04Z</dcterms:modified>
</cp:coreProperties>
</file>