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60" r:id="rId4"/>
    <p:sldId id="261" r:id="rId5"/>
    <p:sldId id="262" r:id="rId6"/>
    <p:sldId id="263" r:id="rId7"/>
    <p:sldId id="264" r:id="rId8"/>
    <p:sldId id="265" r:id="rId9"/>
    <p:sldId id="266" r:id="rId10"/>
    <p:sldId id="268" r:id="rId11"/>
    <p:sldId id="267" r:id="rId12"/>
  </p:sldIdLst>
  <p:sldSz cx="6858000" cy="9906000" type="A4"/>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961834" y="1426464"/>
            <a:ext cx="4716590" cy="4451096"/>
          </a:xfrm>
        </p:spPr>
        <p:txBody>
          <a:bodyPr anchor="b">
            <a:normAutofit/>
          </a:bodyPr>
          <a:lstStyle>
            <a:lvl1pPr algn="ctr">
              <a:defRPr sz="78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1634347" y="6471922"/>
            <a:ext cx="3371564" cy="1684937"/>
          </a:xfrm>
        </p:spPr>
        <p:txBody>
          <a:bodyPr>
            <a:normAutofit/>
          </a:bodyPr>
          <a:lstStyle>
            <a:lvl1pPr marL="0" indent="0" algn="ctr">
              <a:buNone/>
              <a:defRPr sz="2022" cap="all" spc="867" baseline="0"/>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81509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04558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51462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a:t>
            </a:fld>
            <a:endParaRPr lang="en-US" dirty="0"/>
          </a:p>
        </p:txBody>
      </p:sp>
    </p:spTree>
    <p:extLst>
      <p:ext uri="{BB962C8B-B14F-4D97-AF65-F5344CB8AC3E}">
        <p14:creationId xmlns:p14="http://schemas.microsoft.com/office/powerpoint/2010/main" val="133380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601790" y="2469622"/>
            <a:ext cx="5304831" cy="4120620"/>
          </a:xfrm>
        </p:spPr>
        <p:txBody>
          <a:bodyPr anchor="b">
            <a:normAutofit/>
          </a:bodyPr>
          <a:lstStyle>
            <a:lvl1pPr>
              <a:defRPr sz="78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601790" y="6629225"/>
            <a:ext cx="5304831"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47243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601790" y="2637014"/>
            <a:ext cx="2634782"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3386138" y="2637014"/>
            <a:ext cx="2634783" cy="6285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4376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472381" y="527404"/>
            <a:ext cx="5568711"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472381" y="2428347"/>
            <a:ext cx="2740574" cy="1190095"/>
          </a:xfrm>
        </p:spPr>
        <p:txBody>
          <a:bodyPr anchor="b">
            <a:noAutofit/>
          </a:bodyPr>
          <a:lstStyle>
            <a:lvl1pPr marL="0" indent="0">
              <a:buNone/>
              <a:defRPr sz="2311" b="1" cap="all" spc="433" baseline="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472380" y="3626468"/>
            <a:ext cx="2740575" cy="5322183"/>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3313018" y="2428347"/>
            <a:ext cx="2728074" cy="1190095"/>
          </a:xfrm>
        </p:spPr>
        <p:txBody>
          <a:bodyPr anchor="b">
            <a:noAutofit/>
          </a:bodyPr>
          <a:lstStyle>
            <a:lvl1pPr marL="0" indent="0">
              <a:buNone/>
              <a:defRPr sz="2311" b="1" cap="all" spc="433" baseline="0"/>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3313018" y="3618442"/>
            <a:ext cx="2740575" cy="5322183"/>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95197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5928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95466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472381" y="660400"/>
            <a:ext cx="2211883" cy="2311400"/>
          </a:xfrm>
        </p:spPr>
        <p:txBody>
          <a:bodyPr anchor="b"/>
          <a:lstStyle>
            <a:lvl1pPr>
              <a:defRPr sz="4622"/>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2915544" y="660402"/>
            <a:ext cx="3179336" cy="7805561"/>
          </a:xfrm>
        </p:spPr>
        <p:txBody>
          <a:bodyPr/>
          <a:lstStyle>
            <a:lvl1pPr>
              <a:defRPr sz="4622"/>
            </a:lvl1pPr>
            <a:lvl2pPr>
              <a:defRPr sz="4044" b="1"/>
            </a:lvl2pPr>
            <a:lvl3pPr>
              <a:defRPr sz="3467" b="0"/>
            </a:lvl3pPr>
            <a:lvl4pPr>
              <a:defRPr sz="2889"/>
            </a:lvl4pPr>
            <a:lvl5pPr>
              <a:defRPr sz="2889"/>
            </a:lvl5pPr>
            <a:lvl6pPr>
              <a:defRPr sz="2889"/>
            </a:lvl6pPr>
            <a:lvl7pPr>
              <a:defRPr sz="2889"/>
            </a:lvl7pPr>
            <a:lvl8pPr>
              <a:defRPr sz="2889"/>
            </a:lvl8pPr>
            <a:lvl9pPr>
              <a:defRPr sz="28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1193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472381" y="660400"/>
            <a:ext cx="2211883" cy="2311400"/>
          </a:xfrm>
        </p:spPr>
        <p:txBody>
          <a:bodyPr anchor="b"/>
          <a:lstStyle>
            <a:lvl1pPr>
              <a:defRPr sz="4622"/>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9/28/2023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85332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6241753" y="19348"/>
            <a:ext cx="277998" cy="984363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600">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601790" y="726441"/>
            <a:ext cx="5419131"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601790" y="2707640"/>
            <a:ext cx="5419131"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97727" y="9219185"/>
            <a:ext cx="1600819" cy="527403"/>
          </a:xfrm>
          <a:prstGeom prst="rect">
            <a:avLst/>
          </a:prstGeom>
        </p:spPr>
        <p:txBody>
          <a:bodyPr vert="horz" lIns="91440" tIns="45720" rIns="91440" bIns="45720" rtlCol="0" anchor="ctr"/>
          <a:lstStyle>
            <a:lvl1pPr algn="l">
              <a:defRPr sz="1517">
                <a:solidFill>
                  <a:schemeClr val="tx2"/>
                </a:solidFill>
              </a:defRPr>
            </a:lvl1pPr>
          </a:lstStyle>
          <a:p>
            <a:fld id="{B5898F52-2787-4BA2-BBBC-9395E9F86D50}" type="datetimeFigureOut">
              <a:rPr lang="en-US" smtClean="0"/>
              <a:pPr/>
              <a:t>9/28/2023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2820444" y="3206990"/>
            <a:ext cx="6005237" cy="234046"/>
          </a:xfrm>
          <a:prstGeom prst="rect">
            <a:avLst/>
          </a:prstGeom>
        </p:spPr>
        <p:txBody>
          <a:bodyPr vert="horz" lIns="91440" tIns="45720" rIns="91440" bIns="45720" rtlCol="0" anchor="ctr"/>
          <a:lstStyle>
            <a:lvl1pPr algn="l">
              <a:defRPr sz="1517">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6445080" y="9219185"/>
            <a:ext cx="281811" cy="527403"/>
          </a:xfrm>
          <a:prstGeom prst="rect">
            <a:avLst/>
          </a:prstGeom>
        </p:spPr>
        <p:txBody>
          <a:bodyPr vert="horz" lIns="91440" tIns="45720" rIns="91440" bIns="45720" rtlCol="0" anchor="ctr"/>
          <a:lstStyle>
            <a:lvl1pPr algn="r">
              <a:defRPr sz="1517">
                <a:solidFill>
                  <a:schemeClr val="tx2"/>
                </a:solidFill>
              </a:defRPr>
            </a:lvl1pPr>
          </a:lstStyle>
          <a:p>
            <a:fld id="{4C8B8A27-DF03-4546-BA93-21C967D57E5C}" type="slidenum">
              <a:rPr lang="en-US" smtClean="0"/>
              <a:pPr/>
              <a:t>‹N°›</a:t>
            </a:fld>
            <a:endParaRPr lang="en-US"/>
          </a:p>
        </p:txBody>
      </p:sp>
    </p:spTree>
    <p:extLst>
      <p:ext uri="{BB962C8B-B14F-4D97-AF65-F5344CB8AC3E}">
        <p14:creationId xmlns:p14="http://schemas.microsoft.com/office/powerpoint/2010/main" val="20351886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txStyles>
    <p:titleStyle>
      <a:lvl1pPr algn="l" defTabSz="1320759" rtl="0" eaLnBrk="1" latinLnBrk="0" hangingPunct="1">
        <a:lnSpc>
          <a:spcPct val="100000"/>
        </a:lnSpc>
        <a:spcBef>
          <a:spcPct val="0"/>
        </a:spcBef>
        <a:buNone/>
        <a:defRPr sz="5778" kern="1200">
          <a:solidFill>
            <a:schemeClr val="tx2"/>
          </a:solidFill>
          <a:latin typeface="+mj-lt"/>
          <a:ea typeface="+mj-ea"/>
          <a:cs typeface="+mj-cs"/>
        </a:defRPr>
      </a:lvl1pPr>
    </p:titleStyle>
    <p:bodyStyle>
      <a:lvl1pPr marL="330190" indent="-330190" algn="l" defTabSz="1320759" rtl="0" eaLnBrk="1" latinLnBrk="0" hangingPunct="1">
        <a:lnSpc>
          <a:spcPct val="150000"/>
        </a:lnSpc>
        <a:spcBef>
          <a:spcPts val="1444"/>
        </a:spcBef>
        <a:buClr>
          <a:schemeClr val="bg2">
            <a:lumMod val="75000"/>
          </a:schemeClr>
        </a:buClr>
        <a:buFont typeface="Arial" panose="020B0604020202020204" pitchFamily="34" charset="0"/>
        <a:buChar char="•"/>
        <a:defRPr sz="2889" kern="1200">
          <a:solidFill>
            <a:schemeClr val="tx2"/>
          </a:solidFill>
          <a:latin typeface="+mn-lt"/>
          <a:ea typeface="+mn-ea"/>
          <a:cs typeface="+mn-cs"/>
        </a:defRPr>
      </a:lvl1pPr>
      <a:lvl2pPr marL="330190" indent="0" algn="l" defTabSz="1320759" rtl="0" eaLnBrk="1" latinLnBrk="0" hangingPunct="1">
        <a:lnSpc>
          <a:spcPct val="150000"/>
        </a:lnSpc>
        <a:spcBef>
          <a:spcPts val="722"/>
        </a:spcBef>
        <a:buClr>
          <a:schemeClr val="bg2">
            <a:lumMod val="75000"/>
          </a:schemeClr>
        </a:buClr>
        <a:buFontTx/>
        <a:buNone/>
        <a:defRPr sz="2600" kern="1200">
          <a:solidFill>
            <a:schemeClr val="tx2"/>
          </a:solidFill>
          <a:latin typeface="+mn-lt"/>
          <a:ea typeface="+mn-ea"/>
          <a:cs typeface="+mn-cs"/>
        </a:defRPr>
      </a:lvl2pPr>
      <a:lvl3pPr marL="792456" indent="-412737" algn="l" defTabSz="1320759" rtl="0" eaLnBrk="1" latinLnBrk="0" hangingPunct="1">
        <a:lnSpc>
          <a:spcPct val="150000"/>
        </a:lnSpc>
        <a:spcBef>
          <a:spcPts val="722"/>
        </a:spcBef>
        <a:buClr>
          <a:schemeClr val="bg2">
            <a:lumMod val="75000"/>
          </a:schemeClr>
        </a:buClr>
        <a:buFont typeface="Arial" panose="020B0604020202020204" pitchFamily="34" charset="0"/>
        <a:buChar char="•"/>
        <a:defRPr sz="2311" b="1" kern="1200">
          <a:solidFill>
            <a:schemeClr val="tx2"/>
          </a:solidFill>
          <a:latin typeface="+mn-lt"/>
          <a:ea typeface="+mn-ea"/>
          <a:cs typeface="+mn-cs"/>
        </a:defRPr>
      </a:lvl3pPr>
      <a:lvl4pPr marL="792456" indent="0" algn="l" defTabSz="1320759" rtl="0" eaLnBrk="1" latinLnBrk="0" hangingPunct="1">
        <a:lnSpc>
          <a:spcPct val="150000"/>
        </a:lnSpc>
        <a:spcBef>
          <a:spcPts val="722"/>
        </a:spcBef>
        <a:buClr>
          <a:schemeClr val="bg2">
            <a:lumMod val="75000"/>
          </a:schemeClr>
        </a:buClr>
        <a:buFontTx/>
        <a:buNone/>
        <a:defRPr sz="2022" kern="1200">
          <a:solidFill>
            <a:schemeClr val="tx2"/>
          </a:solidFill>
          <a:latin typeface="+mn-lt"/>
          <a:ea typeface="+mn-ea"/>
          <a:cs typeface="+mn-cs"/>
        </a:defRPr>
      </a:lvl4pPr>
      <a:lvl5pPr marL="1205193" indent="-412737" algn="l" defTabSz="1320759" rtl="0" eaLnBrk="1" latinLnBrk="0" hangingPunct="1">
        <a:lnSpc>
          <a:spcPct val="150000"/>
        </a:lnSpc>
        <a:spcBef>
          <a:spcPts val="722"/>
        </a:spcBef>
        <a:buClr>
          <a:schemeClr val="bg2">
            <a:lumMod val="75000"/>
          </a:schemeClr>
        </a:buClr>
        <a:buFont typeface="Arial" panose="020B0604020202020204" pitchFamily="34" charset="0"/>
        <a:buChar char="•"/>
        <a:defRPr sz="2022" kern="1200">
          <a:solidFill>
            <a:schemeClr val="tx2"/>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334" y="0"/>
            <a:ext cx="17610667" cy="990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4" name="Picture 3" descr="Ampoule couleur avec des icônes professionnelles">
            <a:extLst>
              <a:ext uri="{FF2B5EF4-FFF2-40B4-BE49-F238E27FC236}">
                <a16:creationId xmlns:a16="http://schemas.microsoft.com/office/drawing/2014/main" id="{99B9F0D0-94FF-E6C1-7DEC-D13ACA05C4E0}"/>
              </a:ext>
            </a:extLst>
          </p:cNvPr>
          <p:cNvPicPr>
            <a:picLocks noChangeAspect="1"/>
          </p:cNvPicPr>
          <p:nvPr/>
        </p:nvPicPr>
        <p:blipFill rotWithShape="1">
          <a:blip r:embed="rId2"/>
          <a:srcRect t="11465" b="8178"/>
          <a:stretch/>
        </p:blipFill>
        <p:spPr>
          <a:xfrm>
            <a:off x="-5376305" y="14"/>
            <a:ext cx="17610638" cy="9905986"/>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334" y="0"/>
            <a:ext cx="17610641" cy="6086040"/>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2" name="Titre 1">
            <a:extLst>
              <a:ext uri="{FF2B5EF4-FFF2-40B4-BE49-F238E27FC236}">
                <a16:creationId xmlns:a16="http://schemas.microsoft.com/office/drawing/2014/main" id="{4B309877-C807-C262-6695-23E86C4D5858}"/>
              </a:ext>
            </a:extLst>
          </p:cNvPr>
          <p:cNvSpPr>
            <a:spLocks noGrp="1"/>
          </p:cNvSpPr>
          <p:nvPr>
            <p:ph type="ctrTitle"/>
          </p:nvPr>
        </p:nvSpPr>
        <p:spPr>
          <a:xfrm>
            <a:off x="-2625772" y="88486"/>
            <a:ext cx="12382500" cy="1353291"/>
          </a:xfrm>
        </p:spPr>
        <p:txBody>
          <a:bodyPr anchor="b">
            <a:normAutofit/>
          </a:bodyPr>
          <a:lstStyle/>
          <a:p>
            <a:r>
              <a:rPr lang="fr-FR" sz="4800" b="1" i="0" u="none" strike="noStrike" baseline="0" dirty="0">
                <a:solidFill>
                  <a:schemeClr val="bg1"/>
                </a:solidFill>
                <a:latin typeface="Verdana-Bold"/>
              </a:rPr>
              <a:t>Je cherche une PFMP</a:t>
            </a:r>
            <a:endParaRPr lang="fr-FR" sz="4800" dirty="0">
              <a:solidFill>
                <a:schemeClr val="bg1"/>
              </a:solidFill>
            </a:endParaRPr>
          </a:p>
        </p:txBody>
      </p:sp>
      <p:sp>
        <p:nvSpPr>
          <p:cNvPr id="3" name="Sous-titre 2">
            <a:extLst>
              <a:ext uri="{FF2B5EF4-FFF2-40B4-BE49-F238E27FC236}">
                <a16:creationId xmlns:a16="http://schemas.microsoft.com/office/drawing/2014/main" id="{96601093-0AF6-820C-ECEB-D039B671E32C}"/>
              </a:ext>
            </a:extLst>
          </p:cNvPr>
          <p:cNvSpPr>
            <a:spLocks noGrp="1"/>
          </p:cNvSpPr>
          <p:nvPr>
            <p:ph type="subTitle" idx="1"/>
          </p:nvPr>
        </p:nvSpPr>
        <p:spPr>
          <a:xfrm>
            <a:off x="-999578" y="3363948"/>
            <a:ext cx="8857128" cy="2340815"/>
          </a:xfrm>
        </p:spPr>
        <p:txBody>
          <a:bodyPr anchor="t">
            <a:normAutofit/>
          </a:bodyPr>
          <a:lstStyle/>
          <a:p>
            <a:r>
              <a:rPr lang="fr-FR" sz="2800" b="1" i="0" u="none" strike="noStrike" baseline="0" dirty="0">
                <a:solidFill>
                  <a:schemeClr val="bg1"/>
                </a:solidFill>
                <a:latin typeface="Verdana" panose="020B0604030504040204" pitchFamily="34" charset="0"/>
              </a:rPr>
              <a:t>C'est d'abord mon affaire ! ! !</a:t>
            </a:r>
            <a:endParaRPr lang="fr-FR" sz="2800" b="1" dirty="0">
              <a:solidFill>
                <a:schemeClr val="bg1"/>
              </a:solidFill>
            </a:endParaRPr>
          </a:p>
        </p:txBody>
      </p:sp>
      <p:sp>
        <p:nvSpPr>
          <p:cNvPr id="5" name="Rectangle 4">
            <a:extLst>
              <a:ext uri="{FF2B5EF4-FFF2-40B4-BE49-F238E27FC236}">
                <a16:creationId xmlns:a16="http://schemas.microsoft.com/office/drawing/2014/main" id="{0A659992-8A6A-1262-F40C-8567845B0FB9}"/>
              </a:ext>
            </a:extLst>
          </p:cNvPr>
          <p:cNvSpPr/>
          <p:nvPr/>
        </p:nvSpPr>
        <p:spPr>
          <a:xfrm>
            <a:off x="8323729" y="430306"/>
            <a:ext cx="3482789" cy="766482"/>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A.S. HARRY</a:t>
            </a:r>
          </a:p>
        </p:txBody>
      </p:sp>
    </p:spTree>
    <p:extLst>
      <p:ext uri="{BB962C8B-B14F-4D97-AF65-F5344CB8AC3E}">
        <p14:creationId xmlns:p14="http://schemas.microsoft.com/office/powerpoint/2010/main" val="10070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D23081-74C7-A019-AAF5-8F0FAE2DCA8C}"/>
              </a:ext>
            </a:extLst>
          </p:cNvPr>
          <p:cNvSpPr txBox="1"/>
          <p:nvPr/>
        </p:nvSpPr>
        <p:spPr>
          <a:xfrm>
            <a:off x="406400" y="558800"/>
            <a:ext cx="5829300" cy="646331"/>
          </a:xfrm>
          <a:prstGeom prst="rect">
            <a:avLst/>
          </a:prstGeom>
          <a:noFill/>
          <a:ln w="28575">
            <a:solidFill>
              <a:srgbClr val="0070C0"/>
            </a:solidFill>
          </a:ln>
        </p:spPr>
        <p:txBody>
          <a:bodyPr wrap="square" rtlCol="0">
            <a:spAutoFit/>
          </a:bodyPr>
          <a:lstStyle/>
          <a:p>
            <a:pPr algn="ctr"/>
            <a:r>
              <a:rPr lang="fr-FR" sz="1800" b="1" i="0" u="none" strike="noStrike" baseline="0" dirty="0">
                <a:solidFill>
                  <a:srgbClr val="0070C0"/>
                </a:solidFill>
                <a:latin typeface="Verdana-Bold"/>
              </a:rPr>
              <a:t>Tableau suivi des recherches de stage PFMP2</a:t>
            </a:r>
            <a:endParaRPr lang="fr-FR" dirty="0">
              <a:solidFill>
                <a:srgbClr val="0070C0"/>
              </a:solidFill>
            </a:endParaRPr>
          </a:p>
        </p:txBody>
      </p:sp>
      <p:graphicFrame>
        <p:nvGraphicFramePr>
          <p:cNvPr id="4" name="Tableau 4">
            <a:extLst>
              <a:ext uri="{FF2B5EF4-FFF2-40B4-BE49-F238E27FC236}">
                <a16:creationId xmlns:a16="http://schemas.microsoft.com/office/drawing/2014/main" id="{38239544-1C91-F4BC-5CAD-FB1C04D87D07}"/>
              </a:ext>
            </a:extLst>
          </p:cNvPr>
          <p:cNvGraphicFramePr>
            <a:graphicFrameLocks noGrp="1"/>
          </p:cNvGraphicFramePr>
          <p:nvPr/>
        </p:nvGraphicFramePr>
        <p:xfrm>
          <a:off x="317500" y="1358900"/>
          <a:ext cx="5803900" cy="8369296"/>
        </p:xfrm>
        <a:graphic>
          <a:graphicData uri="http://schemas.openxmlformats.org/drawingml/2006/table">
            <a:tbl>
              <a:tblPr firstRow="1" bandRow="1">
                <a:tableStyleId>{93296810-A885-4BE3-A3E7-6D5BEEA58F35}</a:tableStyleId>
              </a:tblPr>
              <a:tblGrid>
                <a:gridCol w="1450975">
                  <a:extLst>
                    <a:ext uri="{9D8B030D-6E8A-4147-A177-3AD203B41FA5}">
                      <a16:colId xmlns:a16="http://schemas.microsoft.com/office/drawing/2014/main" val="3689324269"/>
                    </a:ext>
                  </a:extLst>
                </a:gridCol>
                <a:gridCol w="1450975">
                  <a:extLst>
                    <a:ext uri="{9D8B030D-6E8A-4147-A177-3AD203B41FA5}">
                      <a16:colId xmlns:a16="http://schemas.microsoft.com/office/drawing/2014/main" val="953416220"/>
                    </a:ext>
                  </a:extLst>
                </a:gridCol>
                <a:gridCol w="1450975">
                  <a:extLst>
                    <a:ext uri="{9D8B030D-6E8A-4147-A177-3AD203B41FA5}">
                      <a16:colId xmlns:a16="http://schemas.microsoft.com/office/drawing/2014/main" val="946080989"/>
                    </a:ext>
                  </a:extLst>
                </a:gridCol>
                <a:gridCol w="1450975">
                  <a:extLst>
                    <a:ext uri="{9D8B030D-6E8A-4147-A177-3AD203B41FA5}">
                      <a16:colId xmlns:a16="http://schemas.microsoft.com/office/drawing/2014/main" val="565334610"/>
                    </a:ext>
                  </a:extLst>
                </a:gridCol>
              </a:tblGrid>
              <a:tr h="1046162">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de</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l’établissement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Coordonnées</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du contact</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Suivi à donner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(CV, LM, rappeler,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RDV...)</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Résultat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(acceptation, refus</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avec motif)</a:t>
                      </a:r>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8168761"/>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10780396"/>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680177341"/>
                  </a:ext>
                </a:extLst>
              </a:tr>
              <a:tr h="1046162">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86011619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18477005"/>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1819815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0954953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984547157"/>
                  </a:ext>
                </a:extLst>
              </a:tr>
            </a:tbl>
          </a:graphicData>
        </a:graphic>
      </p:graphicFrame>
    </p:spTree>
    <p:extLst>
      <p:ext uri="{BB962C8B-B14F-4D97-AF65-F5344CB8AC3E}">
        <p14:creationId xmlns:p14="http://schemas.microsoft.com/office/powerpoint/2010/main" val="293170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E34A66-ABB5-6638-A24E-094354BEEF09}"/>
              </a:ext>
            </a:extLst>
          </p:cNvPr>
          <p:cNvSpPr txBox="1"/>
          <p:nvPr/>
        </p:nvSpPr>
        <p:spPr>
          <a:xfrm>
            <a:off x="127000" y="977900"/>
            <a:ext cx="6604000" cy="7725192"/>
          </a:xfrm>
          <a:prstGeom prst="rect">
            <a:avLst/>
          </a:prstGeom>
          <a:noFill/>
        </p:spPr>
        <p:txBody>
          <a:bodyPr wrap="square" rtlCol="0">
            <a:spAutoFit/>
          </a:bodyPr>
          <a:lstStyle/>
          <a:p>
            <a:pPr algn="ctr"/>
            <a:r>
              <a:rPr lang="fr-FR" sz="2000" b="1" i="0" u="none" strike="noStrike" baseline="0" dirty="0">
                <a:solidFill>
                  <a:srgbClr val="0070C0"/>
                </a:solidFill>
                <a:latin typeface="Verdana" panose="020B0604030504040204" pitchFamily="34" charset="0"/>
                <a:ea typeface="Verdana" panose="020B0604030504040204" pitchFamily="34" charset="0"/>
              </a:rPr>
              <a:t>Conduite à tenir lors du stage</a:t>
            </a:r>
          </a:p>
          <a:p>
            <a:pPr algn="ctr"/>
            <a:endParaRPr lang="fr-FR" sz="2000" b="1" i="0" u="none" strike="noStrike" baseline="0" dirty="0">
              <a:solidFill>
                <a:srgbClr val="0070C0"/>
              </a:solidFill>
              <a:latin typeface="Verdana" panose="020B0604030504040204" pitchFamily="34" charset="0"/>
              <a:ea typeface="Verdana" panose="020B0604030504040204" pitchFamily="34" charset="0"/>
            </a:endParaRPr>
          </a:p>
          <a:p>
            <a:pPr algn="l"/>
            <a:r>
              <a:rPr lang="fr-FR" sz="1200" b="0" i="0" u="none" strike="noStrike" baseline="0" dirty="0">
                <a:latin typeface="Verdana" panose="020B0604030504040204" pitchFamily="34" charset="0"/>
                <a:ea typeface="Verdana" panose="020B0604030504040204" pitchFamily="34" charset="0"/>
              </a:rPr>
              <a:t>Conseils pour un stage réussi :</a:t>
            </a:r>
          </a:p>
          <a:p>
            <a:pPr algn="l"/>
            <a:endParaRPr lang="fr-FR" sz="1200" b="0" i="0" u="none" strike="noStrike" baseline="0" dirty="0">
              <a:latin typeface="Verdana" panose="020B0604030504040204" pitchFamily="34" charset="0"/>
              <a:ea typeface="Verdana" panose="020B0604030504040204" pitchFamily="34" charset="0"/>
            </a:endParaRPr>
          </a:p>
          <a:p>
            <a:pPr algn="l"/>
            <a:r>
              <a:rPr lang="fr-FR" sz="1200" b="0" i="0" u="none" strike="noStrike" baseline="0" dirty="0">
                <a:latin typeface="Verdana" panose="020B0604030504040204" pitchFamily="34" charset="0"/>
                <a:ea typeface="Verdana" panose="020B0604030504040204" pitchFamily="34" charset="0"/>
              </a:rPr>
              <a:t>• </a:t>
            </a:r>
            <a:r>
              <a:rPr lang="fr-FR" sz="1200" b="1" i="0" u="none" strike="noStrike" baseline="0" dirty="0">
                <a:solidFill>
                  <a:srgbClr val="0070C0"/>
                </a:solidFill>
                <a:latin typeface="Verdana" panose="020B0604030504040204" pitchFamily="34" charset="0"/>
                <a:ea typeface="Verdana" panose="020B0604030504040204" pitchFamily="34" charset="0"/>
              </a:rPr>
              <a:t>Assiduité ponctualité :</a:t>
            </a:r>
          </a:p>
          <a:p>
            <a:pPr algn="l"/>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Vous devez respecter les horaires de stage. Il faut arriver au moins 5 en</a:t>
            </a:r>
          </a:p>
          <a:p>
            <a:pPr algn="l"/>
            <a:r>
              <a:rPr lang="fr-FR" sz="1200" b="0" i="0" u="none" strike="noStrike" baseline="0" dirty="0">
                <a:latin typeface="Verdana" panose="020B0604030504040204" pitchFamily="34" charset="0"/>
                <a:ea typeface="Verdana" panose="020B0604030504040204" pitchFamily="34" charset="0"/>
              </a:rPr>
              <a:t>avance. Si vous avez un retard il faut prévenir votre tuteur et demander</a:t>
            </a:r>
          </a:p>
          <a:p>
            <a:pPr algn="l"/>
            <a:r>
              <a:rPr lang="fr-FR" sz="1200" b="0" i="0" u="none" strike="noStrike" baseline="0" dirty="0">
                <a:latin typeface="Verdana" panose="020B0604030504040204" pitchFamily="34" charset="0"/>
                <a:ea typeface="Verdana" panose="020B0604030504040204" pitchFamily="34" charset="0"/>
              </a:rPr>
              <a:t>quand vous pourrez rattraper votre retard</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 En cas d’absence, vous devez prévenir le lieu de stage ET le lycée et</a:t>
            </a:r>
          </a:p>
          <a:p>
            <a:pPr algn="l"/>
            <a:r>
              <a:rPr lang="fr-FR" sz="1200" b="0" i="0" u="none" strike="noStrike" baseline="0" dirty="0">
                <a:latin typeface="Verdana" panose="020B0604030504040204" pitchFamily="34" charset="0"/>
                <a:ea typeface="Verdana" panose="020B0604030504040204" pitchFamily="34" charset="0"/>
              </a:rPr>
              <a:t>présenter un justificatif. Une absence doit être rattrapée.</a:t>
            </a:r>
          </a:p>
          <a:p>
            <a:pPr algn="l"/>
            <a:endParaRPr lang="fr-FR" sz="1200" b="0" i="0" u="none" strike="noStrike" baseline="0" dirty="0">
              <a:latin typeface="Verdana" panose="020B0604030504040204" pitchFamily="34" charset="0"/>
              <a:ea typeface="Verdana" panose="020B0604030504040204" pitchFamily="34" charset="0"/>
            </a:endParaRPr>
          </a:p>
          <a:p>
            <a:pPr algn="l"/>
            <a:r>
              <a:rPr lang="fr-FR" sz="1200" b="0" i="0" u="none" strike="noStrike" baseline="0" dirty="0">
                <a:solidFill>
                  <a:srgbClr val="0070C0"/>
                </a:solidFill>
                <a:latin typeface="Verdana" panose="020B0604030504040204" pitchFamily="34" charset="0"/>
                <a:ea typeface="Verdana" panose="020B0604030504040204" pitchFamily="34" charset="0"/>
              </a:rPr>
              <a:t>• </a:t>
            </a:r>
            <a:r>
              <a:rPr lang="fr-FR" sz="1200" b="1" i="0" u="none" strike="noStrike" baseline="0" dirty="0">
                <a:solidFill>
                  <a:srgbClr val="0070C0"/>
                </a:solidFill>
                <a:latin typeface="Verdana" panose="020B0604030504040204" pitchFamily="34" charset="0"/>
                <a:ea typeface="Verdana" panose="020B0604030504040204" pitchFamily="34" charset="0"/>
              </a:rPr>
              <a:t>Politesse attitude :</a:t>
            </a:r>
          </a:p>
          <a:p>
            <a:pPr algn="l"/>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Le matin, en arrivant, saluer l’ensemble de l’équipe</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Le soir, saluer les employés et votre tuteur</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Avoir une attitude agréable, souriante, discrète, patiente et à l’écoute avec</a:t>
            </a:r>
          </a:p>
          <a:p>
            <a:pPr algn="l"/>
            <a:r>
              <a:rPr lang="fr-FR" sz="1200" b="0" i="0" u="none" strike="noStrike" baseline="0" dirty="0">
                <a:latin typeface="Verdana" panose="020B0604030504040204" pitchFamily="34" charset="0"/>
                <a:ea typeface="Verdana" panose="020B0604030504040204" pitchFamily="34" charset="0"/>
              </a:rPr>
              <a:t>l’ensemble de l’équipe et les usagers.</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Vouvoyer les adultes</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Montrer votre motivation, poser des questions et prendre des initiatives</a:t>
            </a:r>
          </a:p>
          <a:p>
            <a:pPr algn="l"/>
            <a:r>
              <a:rPr lang="fr-FR" sz="1200" b="0" i="0" u="none" strike="noStrike" baseline="0" dirty="0">
                <a:latin typeface="Verdana" panose="020B0604030504040204" pitchFamily="34" charset="0"/>
                <a:ea typeface="Verdana" panose="020B0604030504040204" pitchFamily="34" charset="0"/>
              </a:rPr>
              <a:t>(toujours avec l’autorisation de votre tuteur)</a:t>
            </a:r>
          </a:p>
          <a:p>
            <a:pPr algn="l"/>
            <a:endParaRPr lang="fr-FR" sz="1200" b="0" i="0" u="none" strike="noStrike" baseline="0" dirty="0">
              <a:latin typeface="Verdana" panose="020B0604030504040204" pitchFamily="34" charset="0"/>
              <a:ea typeface="Verdana" panose="020B0604030504040204" pitchFamily="34" charset="0"/>
            </a:endParaRPr>
          </a:p>
          <a:p>
            <a:pPr algn="l"/>
            <a:r>
              <a:rPr lang="fr-FR" sz="1200" b="0" i="0" u="none" strike="noStrike" baseline="0" dirty="0">
                <a:solidFill>
                  <a:srgbClr val="0070C0"/>
                </a:solidFill>
                <a:latin typeface="Verdana" panose="020B0604030504040204" pitchFamily="34" charset="0"/>
                <a:ea typeface="Verdana" panose="020B0604030504040204" pitchFamily="34" charset="0"/>
              </a:rPr>
              <a:t>• </a:t>
            </a:r>
            <a:r>
              <a:rPr lang="fr-FR" sz="1200" b="1" i="0" u="none" strike="noStrike" baseline="0" dirty="0">
                <a:solidFill>
                  <a:srgbClr val="0070C0"/>
                </a:solidFill>
                <a:latin typeface="Verdana" panose="020B0604030504040204" pitchFamily="34" charset="0"/>
                <a:ea typeface="Verdana" panose="020B0604030504040204" pitchFamily="34" charset="0"/>
              </a:rPr>
              <a:t>Règles d’hygiène et de sécurité :</a:t>
            </a:r>
          </a:p>
          <a:p>
            <a:pPr algn="l"/>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 Il est indispensable de respecter les règles d’hygiène et de sécurité : tenue</a:t>
            </a:r>
          </a:p>
          <a:p>
            <a:pPr algn="l"/>
            <a:r>
              <a:rPr lang="fr-FR" sz="1200" b="0" i="0" u="none" strike="noStrike" baseline="0" dirty="0">
                <a:latin typeface="Verdana" panose="020B0604030504040204" pitchFamily="34" charset="0"/>
                <a:ea typeface="Verdana" panose="020B0604030504040204" pitchFamily="34" charset="0"/>
              </a:rPr>
              <a:t>professionnelle, hygiène des mains, respect des protocoles…</a:t>
            </a:r>
          </a:p>
          <a:p>
            <a:pPr marL="171450" indent="-171450" algn="l">
              <a:buFont typeface="Wingdings" panose="05000000000000000000" pitchFamily="2" charset="2"/>
              <a:buChar char="ü"/>
            </a:pPr>
            <a:r>
              <a:rPr lang="fr-FR" sz="1200" b="1" i="0" u="none" strike="noStrike" baseline="0" dirty="0">
                <a:solidFill>
                  <a:srgbClr val="FF0000"/>
                </a:solidFill>
                <a:latin typeface="Verdana" panose="020B0604030504040204" pitchFamily="34" charset="0"/>
                <a:ea typeface="Verdana" panose="020B0604030504040204" pitchFamily="34" charset="0"/>
              </a:rPr>
              <a:t>Utilisation du téléphone</a:t>
            </a:r>
          </a:p>
          <a:p>
            <a:pPr algn="ctr"/>
            <a:r>
              <a:rPr lang="fr-FR" sz="1200" b="0" i="1" u="none" strike="noStrike" baseline="0" dirty="0">
                <a:solidFill>
                  <a:srgbClr val="FF0000"/>
                </a:solidFill>
                <a:latin typeface="Verdana" panose="020B0604030504040204" pitchFamily="34" charset="0"/>
                <a:ea typeface="Verdana" panose="020B0604030504040204" pitchFamily="34" charset="0"/>
              </a:rPr>
              <a:t>Il est en mode silencieux et rangé dans votre sac. Vous pouvez le consulter</a:t>
            </a:r>
          </a:p>
          <a:p>
            <a:pPr algn="ctr"/>
            <a:r>
              <a:rPr lang="fr-FR" sz="1200" b="0" i="1" u="none" strike="noStrike" baseline="0" dirty="0">
                <a:solidFill>
                  <a:srgbClr val="FF0000"/>
                </a:solidFill>
                <a:latin typeface="Verdana" panose="020B0604030504040204" pitchFamily="34" charset="0"/>
                <a:ea typeface="Verdana" panose="020B0604030504040204" pitchFamily="34" charset="0"/>
              </a:rPr>
              <a:t>uniquement pendant vos pauses</a:t>
            </a:r>
          </a:p>
          <a:p>
            <a:pPr algn="ctr"/>
            <a:endParaRPr lang="fr-FR" sz="1200" b="0" i="1" u="none" strike="noStrike" baseline="0" dirty="0">
              <a:solidFill>
                <a:srgbClr val="FF0000"/>
              </a:solidFill>
              <a:latin typeface="Verdana" panose="020B0604030504040204" pitchFamily="34" charset="0"/>
              <a:ea typeface="Verdana" panose="020B0604030504040204" pitchFamily="34" charset="0"/>
            </a:endParaRPr>
          </a:p>
          <a:p>
            <a:pPr algn="l"/>
            <a:r>
              <a:rPr lang="fr-FR" sz="1200" b="1" i="0" u="none" strike="noStrike" baseline="0" dirty="0">
                <a:solidFill>
                  <a:srgbClr val="0070C0"/>
                </a:solidFill>
                <a:latin typeface="Verdana" panose="020B0604030504040204" pitchFamily="34" charset="0"/>
                <a:ea typeface="Verdana" panose="020B0604030504040204" pitchFamily="34" charset="0"/>
              </a:rPr>
              <a:t>• Tenue vestimentaire</a:t>
            </a:r>
          </a:p>
          <a:p>
            <a:pPr algn="l"/>
            <a:endParaRPr lang="fr-FR" sz="1200" b="1" i="0" u="none" strike="noStrike" baseline="0" dirty="0">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Vous devez adapter votre tenue au lieu de stage.</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Attention à ne pas porter de tenues trop courtes</a:t>
            </a:r>
          </a:p>
          <a:p>
            <a:pPr marL="171450" indent="-171450" algn="l">
              <a:buFont typeface="Wingdings" panose="05000000000000000000" pitchFamily="2" charset="2"/>
              <a:buChar char="ü"/>
            </a:pPr>
            <a:r>
              <a:rPr lang="fr-FR" sz="1200" b="0" i="0" u="none" strike="noStrike" baseline="0" dirty="0">
                <a:latin typeface="Verdana" panose="020B0604030504040204" pitchFamily="34" charset="0"/>
                <a:ea typeface="Verdana" panose="020B0604030504040204" pitchFamily="34" charset="0"/>
              </a:rPr>
              <a:t>Attention à votre coiffure et votre maquillage</a:t>
            </a:r>
          </a:p>
          <a:p>
            <a:pPr marL="171450" indent="-171450" algn="l">
              <a:buFont typeface="Wingdings" panose="05000000000000000000" pitchFamily="2" charset="2"/>
              <a:buChar char="ü"/>
            </a:pPr>
            <a:endParaRPr lang="fr-FR" sz="1200" b="0" i="0" u="none" strike="noStrike" baseline="0" dirty="0">
              <a:latin typeface="Verdana" panose="020B0604030504040204" pitchFamily="34" charset="0"/>
              <a:ea typeface="Verdana" panose="020B0604030504040204" pitchFamily="34" charset="0"/>
            </a:endParaRPr>
          </a:p>
          <a:p>
            <a:pPr marL="171450" indent="-171450" algn="l">
              <a:buFont typeface="Wingdings" panose="05000000000000000000" pitchFamily="2" charset="2"/>
              <a:buChar char="ü"/>
            </a:pPr>
            <a:endParaRPr lang="fr-FR" sz="1200" b="0" i="0" u="none" strike="noStrike" baseline="0" dirty="0">
              <a:latin typeface="Verdana" panose="020B0604030504040204" pitchFamily="34" charset="0"/>
              <a:ea typeface="Verdana" panose="020B0604030504040204" pitchFamily="34" charset="0"/>
            </a:endParaRPr>
          </a:p>
          <a:p>
            <a:pPr algn="ctr"/>
            <a:r>
              <a:rPr lang="fr-FR" sz="1200" b="1" i="0" u="none" strike="noStrike" baseline="0" dirty="0">
                <a:solidFill>
                  <a:srgbClr val="0070C0"/>
                </a:solidFill>
                <a:latin typeface="Verdana" panose="020B0604030504040204" pitchFamily="34" charset="0"/>
                <a:ea typeface="Verdana" panose="020B0604030504040204" pitchFamily="34" charset="0"/>
              </a:rPr>
              <a:t>Si vous rencontrez des problèmes, communiquez avec votre tuteur de stage</a:t>
            </a:r>
          </a:p>
          <a:p>
            <a:pPr algn="ctr"/>
            <a:r>
              <a:rPr lang="fr-FR" sz="1200" b="1" i="0" u="none" strike="noStrike" baseline="0" dirty="0">
                <a:solidFill>
                  <a:srgbClr val="0070C0"/>
                </a:solidFill>
                <a:latin typeface="Verdana" panose="020B0604030504040204" pitchFamily="34" charset="0"/>
                <a:ea typeface="Verdana" panose="020B0604030504040204" pitchFamily="34" charset="0"/>
              </a:rPr>
              <a:t>ou avec votre professeur référent pour régler la situation au plus vite.</a:t>
            </a:r>
            <a:endParaRPr lang="fr-FR" sz="1200"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220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C0956-3F1B-8093-B117-FAFE6C2BAB8F}"/>
              </a:ext>
            </a:extLst>
          </p:cNvPr>
          <p:cNvSpPr>
            <a:spLocks noGrp="1"/>
          </p:cNvSpPr>
          <p:nvPr>
            <p:ph type="title"/>
          </p:nvPr>
        </p:nvSpPr>
        <p:spPr>
          <a:xfrm>
            <a:off x="548271" y="65643"/>
            <a:ext cx="5419131" cy="843052"/>
          </a:xfrm>
        </p:spPr>
        <p:txBody>
          <a:bodyPr/>
          <a:lstStyle/>
          <a:p>
            <a:pPr algn="ctr"/>
            <a:r>
              <a:rPr lang="fr-FR" sz="1800" b="1" i="0" u="none" strike="noStrike" baseline="0" dirty="0">
                <a:solidFill>
                  <a:srgbClr val="0070C0"/>
                </a:solidFill>
                <a:latin typeface="Verdana-Bold"/>
              </a:rPr>
              <a:t>Qui peut m'aider ?</a:t>
            </a:r>
            <a:endParaRPr lang="fr-FR" dirty="0">
              <a:solidFill>
                <a:srgbClr val="0070C0"/>
              </a:solidFill>
            </a:endParaRPr>
          </a:p>
        </p:txBody>
      </p:sp>
      <p:sp>
        <p:nvSpPr>
          <p:cNvPr id="3" name="Espace réservé du contenu 2">
            <a:extLst>
              <a:ext uri="{FF2B5EF4-FFF2-40B4-BE49-F238E27FC236}">
                <a16:creationId xmlns:a16="http://schemas.microsoft.com/office/drawing/2014/main" id="{B1572E06-CD0D-1881-12C4-DABFCF3A6EEE}"/>
              </a:ext>
            </a:extLst>
          </p:cNvPr>
          <p:cNvSpPr>
            <a:spLocks noGrp="1"/>
          </p:cNvSpPr>
          <p:nvPr>
            <p:ph sz="half" idx="1"/>
          </p:nvPr>
        </p:nvSpPr>
        <p:spPr>
          <a:xfrm>
            <a:off x="460318" y="908695"/>
            <a:ext cx="2634782" cy="2003702"/>
          </a:xfrm>
        </p:spPr>
        <p:txBody>
          <a:bodyPr>
            <a:normAutofit fontScale="62500" lnSpcReduction="20000"/>
          </a:bodyPr>
          <a:lstStyle/>
          <a:p>
            <a:pPr algn="l">
              <a:spcBef>
                <a:spcPts val="0"/>
              </a:spcBef>
            </a:pPr>
            <a:r>
              <a:rPr lang="fr-FR" sz="1800" b="1" i="0" u="none" strike="noStrike" baseline="0" dirty="0">
                <a:solidFill>
                  <a:srgbClr val="00B0F0"/>
                </a:solidFill>
                <a:latin typeface="Verdana" panose="020B0604030504040204" pitchFamily="34" charset="0"/>
              </a:rPr>
              <a:t>A l'extérieur du lycée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Ma famille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Mes amis</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Les relations de ma famille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Mes relations sportives ou</a:t>
            </a:r>
          </a:p>
          <a:p>
            <a:pPr algn="l">
              <a:spcBef>
                <a:spcPts val="0"/>
              </a:spcBef>
            </a:pPr>
            <a:r>
              <a:rPr lang="fr-FR" sz="1800" b="0" i="0" u="none" strike="noStrike" baseline="0" dirty="0">
                <a:latin typeface="Verdana" panose="020B0604030504040204" pitchFamily="34" charset="0"/>
              </a:rPr>
              <a:t>d'association</a:t>
            </a:r>
          </a:p>
          <a:p>
            <a:pPr algn="l">
              <a:spcBef>
                <a:spcPts val="0"/>
              </a:spcBef>
            </a:pPr>
            <a:r>
              <a:rPr lang="fr-FR" sz="1800" b="0" i="0" u="none" strike="noStrike" baseline="0" dirty="0">
                <a:latin typeface="MS-Mincho"/>
              </a:rPr>
              <a:t>• </a:t>
            </a:r>
            <a:r>
              <a:rPr lang="fr-FR" sz="1800" b="0" i="0" u="none" strike="noStrike" baseline="0" dirty="0">
                <a:latin typeface="Verdana" panose="020B0604030504040204" pitchFamily="34" charset="0"/>
              </a:rPr>
              <a:t>Les recherches Internet</a:t>
            </a:r>
            <a:endParaRPr lang="fr-FR" dirty="0"/>
          </a:p>
        </p:txBody>
      </p:sp>
      <p:sp>
        <p:nvSpPr>
          <p:cNvPr id="4" name="Espace réservé du contenu 3">
            <a:extLst>
              <a:ext uri="{FF2B5EF4-FFF2-40B4-BE49-F238E27FC236}">
                <a16:creationId xmlns:a16="http://schemas.microsoft.com/office/drawing/2014/main" id="{ABA397A8-9918-53A9-BF94-84864728FC20}"/>
              </a:ext>
            </a:extLst>
          </p:cNvPr>
          <p:cNvSpPr>
            <a:spLocks noGrp="1"/>
          </p:cNvSpPr>
          <p:nvPr>
            <p:ph sz="half" idx="2"/>
          </p:nvPr>
        </p:nvSpPr>
        <p:spPr>
          <a:xfrm>
            <a:off x="3429000" y="932518"/>
            <a:ext cx="2634783" cy="1594744"/>
          </a:xfrm>
        </p:spPr>
        <p:txBody>
          <a:bodyPr>
            <a:normAutofit fontScale="62500" lnSpcReduction="20000"/>
          </a:bodyPr>
          <a:lstStyle/>
          <a:p>
            <a:pPr algn="l">
              <a:spcBef>
                <a:spcPts val="0"/>
              </a:spcBef>
            </a:pPr>
            <a:r>
              <a:rPr lang="fr-FR" sz="1800" b="1" i="0" u="none" strike="noStrike" baseline="0" dirty="0">
                <a:solidFill>
                  <a:srgbClr val="00B0F0"/>
                </a:solidFill>
                <a:latin typeface="Verdana" panose="020B0604030504040204" pitchFamily="34" charset="0"/>
              </a:rPr>
              <a:t>A l'intérieur du lycée</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Mes professeurs</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Les autres élèves</a:t>
            </a:r>
          </a:p>
          <a:p>
            <a:pPr algn="l">
              <a:spcBef>
                <a:spcPts val="0"/>
              </a:spcBef>
            </a:pPr>
            <a:r>
              <a:rPr lang="fr-FR" sz="1800" b="0" i="0" u="none" strike="noStrike" baseline="0" dirty="0">
                <a:latin typeface="Verdana" panose="020B0604030504040204" pitchFamily="34" charset="0"/>
              </a:rPr>
              <a:t>D'anciens élèves</a:t>
            </a:r>
          </a:p>
          <a:p>
            <a:pPr algn="l">
              <a:spcBef>
                <a:spcPts val="0"/>
              </a:spcBef>
            </a:pPr>
            <a:r>
              <a:rPr lang="fr-FR" sz="1800" b="0" i="0" u="none" strike="noStrike" baseline="0" dirty="0">
                <a:latin typeface="Calibri" panose="020F0502020204030204" pitchFamily="34" charset="0"/>
              </a:rPr>
              <a:t>• </a:t>
            </a:r>
            <a:r>
              <a:rPr lang="fr-FR" sz="1800" b="0" i="0" u="none" strike="noStrike" baseline="0" dirty="0">
                <a:latin typeface="Verdana" panose="020B0604030504040204" pitchFamily="34" charset="0"/>
              </a:rPr>
              <a:t>Le CDI</a:t>
            </a:r>
            <a:endParaRPr lang="fr-FR" dirty="0"/>
          </a:p>
        </p:txBody>
      </p:sp>
      <p:sp>
        <p:nvSpPr>
          <p:cNvPr id="5" name="ZoneTexte 4">
            <a:extLst>
              <a:ext uri="{FF2B5EF4-FFF2-40B4-BE49-F238E27FC236}">
                <a16:creationId xmlns:a16="http://schemas.microsoft.com/office/drawing/2014/main" id="{BD2C0364-08BF-4B17-743D-4BD549E142FB}"/>
              </a:ext>
            </a:extLst>
          </p:cNvPr>
          <p:cNvSpPr txBox="1"/>
          <p:nvPr/>
        </p:nvSpPr>
        <p:spPr>
          <a:xfrm>
            <a:off x="460318" y="2699202"/>
            <a:ext cx="5746203" cy="3647152"/>
          </a:xfrm>
          <a:prstGeom prst="rect">
            <a:avLst/>
          </a:prstGeom>
          <a:noFill/>
        </p:spPr>
        <p:txBody>
          <a:bodyPr wrap="square" rtlCol="0">
            <a:spAutoFit/>
          </a:bodyPr>
          <a:lstStyle/>
          <a:p>
            <a:pPr algn="l"/>
            <a:r>
              <a:rPr lang="fr-FR" sz="1100" b="1" i="0" u="none" strike="noStrike" baseline="0" dirty="0">
                <a:solidFill>
                  <a:srgbClr val="00B0F0"/>
                </a:solidFill>
                <a:latin typeface="Verdana-Bold"/>
              </a:rPr>
              <a:t>Que dois-je dire ?</a:t>
            </a:r>
          </a:p>
          <a:p>
            <a:pPr algn="l"/>
            <a:r>
              <a:rPr lang="fr-FR" sz="1100" b="0" i="0" u="none" strike="noStrike" baseline="0" dirty="0">
                <a:latin typeface="Verdana" panose="020B0604030504040204" pitchFamily="34" charset="0"/>
              </a:rPr>
              <a:t>* Je me présente (nom, âge ...)</a:t>
            </a:r>
          </a:p>
          <a:p>
            <a:pPr algn="l"/>
            <a:r>
              <a:rPr lang="fr-FR" sz="1100" b="0" i="0" u="none" strike="noStrike" baseline="0" dirty="0">
                <a:latin typeface="Verdana" panose="020B0604030504040204" pitchFamily="34" charset="0"/>
              </a:rPr>
              <a:t>* Je viens de (établissement, classe, ...)</a:t>
            </a:r>
          </a:p>
          <a:p>
            <a:pPr algn="l"/>
            <a:r>
              <a:rPr lang="fr-FR" sz="1100" b="0" i="0" u="none" strike="noStrike" baseline="0" dirty="0">
                <a:latin typeface="Verdana" panose="020B0604030504040204" pitchFamily="34" charset="0"/>
              </a:rPr>
              <a:t>* Je recherche un stage (date, durée, objectif poursuivi ...)</a:t>
            </a:r>
          </a:p>
          <a:p>
            <a:pPr algn="l"/>
            <a:r>
              <a:rPr lang="fr-FR" sz="1100" b="0" i="0" u="none" strike="noStrike" baseline="0" dirty="0">
                <a:latin typeface="Verdana" panose="020B0604030504040204" pitchFamily="34" charset="0"/>
              </a:rPr>
              <a:t>* Je parle de la convention (horaires qui seront respectés ...)</a:t>
            </a:r>
          </a:p>
          <a:p>
            <a:pPr algn="l"/>
            <a:r>
              <a:rPr lang="fr-FR" sz="1100" b="0" i="0" u="none" strike="noStrike" baseline="0" dirty="0">
                <a:latin typeface="Verdana" panose="020B0604030504040204" pitchFamily="34" charset="0"/>
              </a:rPr>
              <a:t>* Je donne le nom de mon professeur responsable si possible</a:t>
            </a:r>
          </a:p>
          <a:p>
            <a:pPr algn="l"/>
            <a:r>
              <a:rPr lang="fr-FR" sz="1100" b="0" i="0" u="none" strike="noStrike" baseline="0" dirty="0">
                <a:latin typeface="Verdana" panose="020B0604030504040204" pitchFamily="34" charset="0"/>
              </a:rPr>
              <a:t>Si la personne accepte l'idée de vous prendre en stage :</a:t>
            </a:r>
          </a:p>
          <a:p>
            <a:pPr algn="l"/>
            <a:r>
              <a:rPr lang="fr-FR" sz="1100" b="0" i="0" u="none" strike="noStrike" baseline="0" dirty="0">
                <a:latin typeface="Verdana" panose="020B0604030504040204" pitchFamily="34" charset="0"/>
              </a:rPr>
              <a:t>+ Faut-il une lettre de motivation ?</a:t>
            </a:r>
          </a:p>
          <a:p>
            <a:pPr algn="l"/>
            <a:r>
              <a:rPr lang="fr-FR" sz="1100" b="0" i="0" u="none" strike="noStrike" baseline="0" dirty="0">
                <a:latin typeface="Verdana" panose="020B0604030504040204" pitchFamily="34" charset="0"/>
              </a:rPr>
              <a:t>+ Quel lieux et date pour un rendez-vous, afin de se mettre au point et signer la convention de stage.</a:t>
            </a:r>
          </a:p>
          <a:p>
            <a:pPr algn="l"/>
            <a:r>
              <a:rPr lang="fr-FR" sz="1100" b="0" i="0" u="none" strike="noStrike" baseline="0" dirty="0">
                <a:latin typeface="Verdana" panose="020B0604030504040204" pitchFamily="34" charset="0"/>
              </a:rPr>
              <a:t>*Merci pour vos renseignements, bonne journée, ...</a:t>
            </a:r>
          </a:p>
          <a:p>
            <a:pPr algn="l"/>
            <a:endParaRPr lang="fr-FR" sz="1100" dirty="0">
              <a:latin typeface="Verdana" panose="020B0604030504040204" pitchFamily="34" charset="0"/>
            </a:endParaRPr>
          </a:p>
          <a:p>
            <a:pPr algn="l"/>
            <a:endParaRPr lang="fr-FR" sz="1100" b="0" i="0" u="none" strike="noStrike" baseline="0" dirty="0">
              <a:latin typeface="Verdana" panose="020B0604030504040204" pitchFamily="34" charset="0"/>
            </a:endParaRPr>
          </a:p>
          <a:p>
            <a:pPr algn="l"/>
            <a:endParaRPr lang="fr-FR" sz="1100" b="0" i="0" u="none" strike="noStrike" baseline="0" dirty="0">
              <a:latin typeface="Verdana" panose="020B0604030504040204" pitchFamily="34" charset="0"/>
            </a:endParaRPr>
          </a:p>
          <a:p>
            <a:pPr algn="l"/>
            <a:r>
              <a:rPr lang="fr-FR" sz="1100" b="1" i="0" u="none" strike="noStrike" baseline="0" dirty="0">
                <a:solidFill>
                  <a:srgbClr val="00B0F0"/>
                </a:solidFill>
                <a:latin typeface="Verdana-Bold"/>
              </a:rPr>
              <a:t>Que dois-je SURTOUT ne pas dire ou faire ?</a:t>
            </a:r>
          </a:p>
          <a:p>
            <a:pPr algn="l"/>
            <a:r>
              <a:rPr lang="fr-FR" sz="1100" b="0" i="0" u="none" strike="noStrike" baseline="0" dirty="0">
                <a:latin typeface="Verdana" panose="020B0604030504040204" pitchFamily="34" charset="0"/>
              </a:rPr>
              <a:t>* Demander si je serai payé ?</a:t>
            </a:r>
          </a:p>
          <a:p>
            <a:pPr algn="l"/>
            <a:r>
              <a:rPr lang="fr-FR" sz="1100" b="0" i="0" u="none" strike="noStrike" baseline="0" dirty="0">
                <a:latin typeface="Verdana" panose="020B0604030504040204" pitchFamily="34" charset="0"/>
              </a:rPr>
              <a:t>* Ne pas respecter l'horaire du rendez-vous</a:t>
            </a:r>
          </a:p>
          <a:p>
            <a:pPr algn="l"/>
            <a:r>
              <a:rPr lang="fr-FR" sz="1100" b="0" i="0" u="none" strike="noStrike" baseline="0" dirty="0">
                <a:latin typeface="Verdana" panose="020B0604030504040204" pitchFamily="34" charset="0"/>
              </a:rPr>
              <a:t>* Venir au rdv en short/ claquette ... (tenue incorrecte ou non adaptée)</a:t>
            </a:r>
          </a:p>
          <a:p>
            <a:pPr algn="l"/>
            <a:r>
              <a:rPr lang="fr-FR" sz="1100" b="0" i="0" u="none" strike="noStrike" baseline="0" dirty="0">
                <a:latin typeface="Verdana" panose="020B0604030504040204" pitchFamily="34" charset="0"/>
              </a:rPr>
              <a:t>* Être impoli (remercier tout le monde)</a:t>
            </a:r>
          </a:p>
          <a:p>
            <a:pPr algn="l"/>
            <a:r>
              <a:rPr lang="fr-FR" sz="1100" b="0" i="0" u="none" strike="noStrike" baseline="0" dirty="0">
                <a:latin typeface="Verdana" panose="020B0604030504040204" pitchFamily="34" charset="0"/>
              </a:rPr>
              <a:t>* Attitude gênante (se gratter les boutons...) souvent liés à des tiques de stress.</a:t>
            </a:r>
            <a:endParaRPr lang="fr-FR" sz="1100" dirty="0"/>
          </a:p>
        </p:txBody>
      </p:sp>
      <p:sp>
        <p:nvSpPr>
          <p:cNvPr id="8" name="ZoneTexte 7">
            <a:extLst>
              <a:ext uri="{FF2B5EF4-FFF2-40B4-BE49-F238E27FC236}">
                <a16:creationId xmlns:a16="http://schemas.microsoft.com/office/drawing/2014/main" id="{8B3E1B32-AF17-99CD-37E3-B5C47D84560F}"/>
              </a:ext>
            </a:extLst>
          </p:cNvPr>
          <p:cNvSpPr txBox="1"/>
          <p:nvPr/>
        </p:nvSpPr>
        <p:spPr>
          <a:xfrm>
            <a:off x="340242" y="6957875"/>
            <a:ext cx="6177516" cy="2308324"/>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171450" indent="-171450" algn="l">
              <a:buFont typeface="Arial" panose="020B0604020202020204" pitchFamily="34" charset="0"/>
              <a:buChar char="•"/>
            </a:pPr>
            <a:r>
              <a:rPr lang="fr-FR" sz="1600" b="0" i="0" u="none" strike="noStrike" baseline="0" dirty="0">
                <a:latin typeface="Verdana" panose="020B0604030504040204" pitchFamily="34" charset="0"/>
              </a:rPr>
              <a:t>Ne pas oublier que vous n’êtes pas indispensable pour l'entreprise ! Dans tous les cas vous devez respecter son choix.</a:t>
            </a:r>
          </a:p>
          <a:p>
            <a:pPr marL="171450" indent="-171450" algn="l">
              <a:buFont typeface="Arial" panose="020B0604020202020204" pitchFamily="34" charset="0"/>
              <a:buChar char="•"/>
            </a:pPr>
            <a:endParaRPr lang="fr-FR" sz="1600" b="0" i="0" u="none" strike="noStrike" baseline="0" dirty="0">
              <a:latin typeface="Verdana" panose="020B0604030504040204" pitchFamily="34" charset="0"/>
            </a:endParaRPr>
          </a:p>
          <a:p>
            <a:pPr marL="171450" indent="-171450" algn="l">
              <a:buFont typeface="Arial" panose="020B0604020202020204" pitchFamily="34" charset="0"/>
              <a:buChar char="•"/>
            </a:pPr>
            <a:r>
              <a:rPr lang="fr-FR" sz="1600" b="0" i="0" u="none" strike="noStrike" baseline="0" dirty="0">
                <a:latin typeface="Verdana" panose="020B0604030504040204" pitchFamily="34" charset="0"/>
              </a:rPr>
              <a:t>Si elle vous accepte comme stagiaire, c'est uniquement pour vous aider.</a:t>
            </a:r>
          </a:p>
          <a:p>
            <a:pPr marL="171450" indent="-171450" algn="l">
              <a:buFont typeface="Arial" panose="020B0604020202020204" pitchFamily="34" charset="0"/>
              <a:buChar char="•"/>
            </a:pPr>
            <a:endParaRPr lang="fr-FR" sz="1600" b="0" i="0" u="none" strike="noStrike" baseline="0" dirty="0">
              <a:latin typeface="Verdana" panose="020B0604030504040204" pitchFamily="34" charset="0"/>
            </a:endParaRPr>
          </a:p>
          <a:p>
            <a:pPr marL="171450" indent="-171450" algn="l">
              <a:buFont typeface="Arial" panose="020B0604020202020204" pitchFamily="34" charset="0"/>
              <a:buChar char="•"/>
            </a:pPr>
            <a:r>
              <a:rPr lang="fr-FR" sz="1600" b="0" i="0" u="none" strike="noStrike" baseline="0" dirty="0">
                <a:latin typeface="Verdana" panose="020B0604030504040204" pitchFamily="34" charset="0"/>
              </a:rPr>
              <a:t>N'oubliez pas de remercier les personnes qui vous ont pris en charge et consacré du temps.</a:t>
            </a:r>
            <a:endParaRPr lang="fr-FR" sz="1600" dirty="0"/>
          </a:p>
        </p:txBody>
      </p:sp>
    </p:spTree>
    <p:extLst>
      <p:ext uri="{BB962C8B-B14F-4D97-AF65-F5344CB8AC3E}">
        <p14:creationId xmlns:p14="http://schemas.microsoft.com/office/powerpoint/2010/main" val="51163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BEEF3-2A86-4DCD-3DB4-926E356628FF}"/>
              </a:ext>
            </a:extLst>
          </p:cNvPr>
          <p:cNvSpPr>
            <a:spLocks noGrp="1"/>
          </p:cNvSpPr>
          <p:nvPr>
            <p:ph type="title"/>
          </p:nvPr>
        </p:nvSpPr>
        <p:spPr>
          <a:xfrm>
            <a:off x="719434" y="0"/>
            <a:ext cx="5419131" cy="1386501"/>
          </a:xfrm>
        </p:spPr>
        <p:txBody>
          <a:bodyPr>
            <a:normAutofit/>
          </a:bodyPr>
          <a:lstStyle/>
          <a:p>
            <a:r>
              <a:rPr lang="fr-FR" sz="3200" b="1" i="0" u="none" strike="noStrike" baseline="0" dirty="0">
                <a:solidFill>
                  <a:srgbClr val="0070C0"/>
                </a:solidFill>
                <a:latin typeface="Verdana-Bold"/>
              </a:rPr>
              <a:t>La lettre de motivation</a:t>
            </a:r>
            <a:endParaRPr lang="fr-FR" sz="3200" dirty="0">
              <a:solidFill>
                <a:srgbClr val="0070C0"/>
              </a:solidFill>
            </a:endParaRPr>
          </a:p>
        </p:txBody>
      </p:sp>
      <p:sp>
        <p:nvSpPr>
          <p:cNvPr id="3" name="Espace réservé du contenu 2">
            <a:extLst>
              <a:ext uri="{FF2B5EF4-FFF2-40B4-BE49-F238E27FC236}">
                <a16:creationId xmlns:a16="http://schemas.microsoft.com/office/drawing/2014/main" id="{4DACF067-0A7B-9733-C267-61642E5F185F}"/>
              </a:ext>
            </a:extLst>
          </p:cNvPr>
          <p:cNvSpPr>
            <a:spLocks noGrp="1"/>
          </p:cNvSpPr>
          <p:nvPr>
            <p:ph idx="1"/>
          </p:nvPr>
        </p:nvSpPr>
        <p:spPr>
          <a:xfrm>
            <a:off x="159489" y="1071895"/>
            <a:ext cx="6432698" cy="5679780"/>
          </a:xfrm>
          <a:ln>
            <a:solidFill>
              <a:srgbClr val="00B0F0"/>
            </a:solidFill>
          </a:ln>
        </p:spPr>
        <p:txBody>
          <a:bodyPr>
            <a:normAutofit fontScale="32500" lnSpcReduction="20000"/>
          </a:bodyPr>
          <a:lstStyle/>
          <a:p>
            <a:pPr marL="0" indent="0">
              <a:spcBef>
                <a:spcPts val="0"/>
              </a:spcBef>
              <a:buNone/>
            </a:pPr>
            <a:r>
              <a:rPr lang="fr-FR" sz="3200" b="0" i="0" u="none" strike="noStrike" baseline="0" dirty="0">
                <a:latin typeface="Verdana" panose="020B0604030504040204" pitchFamily="34" charset="0"/>
              </a:rPr>
              <a:t>NOM, Prénom                                                                   A …………………………., le …………….</a:t>
            </a:r>
          </a:p>
          <a:p>
            <a:pPr marL="0" indent="0" algn="l">
              <a:spcBef>
                <a:spcPts val="0"/>
              </a:spcBef>
              <a:buNone/>
            </a:pPr>
            <a:r>
              <a:rPr lang="fr-FR" sz="3200" b="0" i="0" u="none" strike="noStrike" baseline="0" dirty="0">
                <a:latin typeface="Verdana" panose="020B0604030504040204" pitchFamily="34" charset="0"/>
              </a:rPr>
              <a:t>Adresse</a:t>
            </a:r>
          </a:p>
          <a:p>
            <a:pPr marL="0" indent="0" algn="l">
              <a:spcBef>
                <a:spcPts val="0"/>
              </a:spcBef>
              <a:buNone/>
            </a:pPr>
            <a:r>
              <a:rPr lang="fr-FR" sz="3200" b="0" i="0" u="none" strike="noStrike" baseline="0" dirty="0">
                <a:latin typeface="Verdana" panose="020B0604030504040204" pitchFamily="34" charset="0"/>
              </a:rPr>
              <a:t>Téléphone</a:t>
            </a:r>
          </a:p>
          <a:p>
            <a:pPr marL="0" indent="0" algn="l">
              <a:spcBef>
                <a:spcPts val="0"/>
              </a:spcBef>
              <a:buNone/>
            </a:pPr>
            <a:r>
              <a:rPr lang="fr-FR" sz="3200" b="0" i="0" u="none" strike="noStrike" baseline="0" dirty="0">
                <a:latin typeface="Verdana" panose="020B0604030504040204" pitchFamily="34" charset="0"/>
              </a:rPr>
              <a:t>Mail</a:t>
            </a:r>
          </a:p>
          <a:p>
            <a:pPr marL="0" indent="0" algn="r">
              <a:spcBef>
                <a:spcPts val="0"/>
              </a:spcBef>
              <a:buNone/>
            </a:pPr>
            <a:r>
              <a:rPr lang="fr-FR" sz="3200" b="0" i="0" u="none" strike="noStrike" baseline="0" dirty="0">
                <a:latin typeface="Verdana" panose="020B0604030504040204" pitchFamily="34" charset="0"/>
              </a:rPr>
              <a:t>Contact de l'entreprise</a:t>
            </a:r>
          </a:p>
          <a:p>
            <a:pPr marL="0" indent="0" algn="r">
              <a:spcBef>
                <a:spcPts val="0"/>
              </a:spcBef>
              <a:buNone/>
            </a:pPr>
            <a:r>
              <a:rPr lang="fr-FR" sz="3200" b="0" i="0" u="none" strike="noStrike" baseline="0" dirty="0">
                <a:latin typeface="Verdana" panose="020B0604030504040204" pitchFamily="34" charset="0"/>
              </a:rPr>
              <a:t>Nom de l'entreprise</a:t>
            </a:r>
          </a:p>
          <a:p>
            <a:pPr marL="0" indent="0" algn="r">
              <a:spcBef>
                <a:spcPts val="0"/>
              </a:spcBef>
              <a:buNone/>
            </a:pPr>
            <a:r>
              <a:rPr lang="fr-FR" sz="3200" b="0" i="0" u="none" strike="noStrike" baseline="0" dirty="0">
                <a:latin typeface="Verdana" panose="020B0604030504040204" pitchFamily="34" charset="0"/>
              </a:rPr>
              <a:t>Adresse de l'entreprise</a:t>
            </a:r>
          </a:p>
          <a:p>
            <a:pPr marL="0" indent="0" algn="l">
              <a:spcBef>
                <a:spcPts val="0"/>
              </a:spcBef>
              <a:buNone/>
            </a:pPr>
            <a:r>
              <a:rPr lang="fr-FR" sz="3200" b="0" i="0" u="none" strike="noStrike" baseline="0" dirty="0">
                <a:latin typeface="Verdana" panose="020B0604030504040204" pitchFamily="34" charset="0"/>
              </a:rPr>
              <a:t>	Objet : demande de stage</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	Madame, Monsieur,</a:t>
            </a:r>
          </a:p>
          <a:p>
            <a:pPr marL="0" indent="0" algn="l">
              <a:spcBef>
                <a:spcPts val="0"/>
              </a:spcBef>
              <a:buNone/>
            </a:pPr>
            <a:endParaRPr lang="fr-FR" sz="320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Élève en classe de ………………………………….. au Lycée Camille Schneider de Molsheim, je dois effectuer dans le cadre de ma formation, une période de formation en milieu professionnel d’une durée de ……………………..</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Celle-ci doit me permettre de consolider mon projet d'orientation et votre (établissement, structure...) correspond à mes objectifs.</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Ainsi, je vous saurais gré de bien vouloir m'accueillir du ………...au ………...</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Je me permets de m'adresser à vous car je pense trouver dans votre (établissement, structure...) les meilleures conditions d'approche du métier de ………………………… ; que je souhaite exercer plus tard.</a:t>
            </a:r>
          </a:p>
          <a:p>
            <a:pPr marL="0" indent="0" algn="l">
              <a:spcBef>
                <a:spcPts val="0"/>
              </a:spcBef>
              <a:buNone/>
            </a:pPr>
            <a:endParaRPr lang="fr-FR" sz="3200" b="0" i="0" u="none" strike="noStrike" baseline="0" dirty="0">
              <a:latin typeface="Verdana" panose="020B0604030504040204" pitchFamily="34" charset="0"/>
            </a:endParaRPr>
          </a:p>
          <a:p>
            <a:pPr marL="0" indent="0" algn="l">
              <a:spcBef>
                <a:spcPts val="0"/>
              </a:spcBef>
              <a:buNone/>
            </a:pPr>
            <a:r>
              <a:rPr lang="fr-FR" sz="3200" b="0" i="0" u="none" strike="noStrike" baseline="0" dirty="0">
                <a:latin typeface="Verdana" panose="020B0604030504040204" pitchFamily="34" charset="0"/>
              </a:rPr>
              <a:t>Dans l'espoir d'une réponse favorable, je vous prie d'agréer, Madame, Monsieur, l'expression de mes respectueuses salutations.</a:t>
            </a:r>
          </a:p>
          <a:p>
            <a:pPr marL="0" indent="0" algn="l">
              <a:spcBef>
                <a:spcPts val="0"/>
              </a:spcBef>
              <a:buNone/>
            </a:pPr>
            <a:endParaRPr lang="fr-FR" sz="3200" b="0" i="0" u="none" strike="noStrike" baseline="0" dirty="0">
              <a:latin typeface="Verdana" panose="020B0604030504040204" pitchFamily="34" charset="0"/>
            </a:endParaRPr>
          </a:p>
          <a:p>
            <a:pPr marL="0" indent="0" algn="r">
              <a:spcBef>
                <a:spcPts val="0"/>
              </a:spcBef>
              <a:buNone/>
            </a:pPr>
            <a:r>
              <a:rPr lang="fr-FR" sz="3200" b="0" i="0" u="none" strike="noStrike" baseline="0" dirty="0">
                <a:latin typeface="Verdana" panose="020B0604030504040204" pitchFamily="34" charset="0"/>
              </a:rPr>
              <a:t>Signature</a:t>
            </a:r>
            <a:endParaRPr lang="fr-FR" dirty="0"/>
          </a:p>
        </p:txBody>
      </p:sp>
      <p:sp>
        <p:nvSpPr>
          <p:cNvPr id="6" name="ZoneTexte 5">
            <a:extLst>
              <a:ext uri="{FF2B5EF4-FFF2-40B4-BE49-F238E27FC236}">
                <a16:creationId xmlns:a16="http://schemas.microsoft.com/office/drawing/2014/main" id="{E16878DA-FA18-803B-7CFC-AE6CF1DBE327}"/>
              </a:ext>
            </a:extLst>
          </p:cNvPr>
          <p:cNvSpPr txBox="1"/>
          <p:nvPr/>
        </p:nvSpPr>
        <p:spPr>
          <a:xfrm>
            <a:off x="340242" y="7113181"/>
            <a:ext cx="5798323" cy="2246769"/>
          </a:xfrm>
          <a:prstGeom prst="rect">
            <a:avLst/>
          </a:prstGeom>
          <a:noFill/>
          <a:ln>
            <a:solidFill>
              <a:srgbClr val="00B0F0"/>
            </a:solidFill>
          </a:ln>
        </p:spPr>
        <p:txBody>
          <a:bodyPr wrap="square" rtlCol="0">
            <a:spAutoFit/>
          </a:bodyPr>
          <a:lstStyle/>
          <a:p>
            <a:pPr algn="ctr"/>
            <a:r>
              <a:rPr lang="fr-FR" sz="1000" b="1" i="0" u="none" strike="noStrike" baseline="0" dirty="0">
                <a:solidFill>
                  <a:srgbClr val="0070C0"/>
                </a:solidFill>
                <a:latin typeface="Verdana" panose="020B0604030504040204" pitchFamily="34" charset="0"/>
                <a:ea typeface="Verdana" panose="020B0604030504040204" pitchFamily="34" charset="0"/>
              </a:rPr>
              <a:t>LE MODELE EST A COMPLETER AVEC LES ELEMENTS CI-DESSOUS :</a:t>
            </a:r>
          </a:p>
          <a:p>
            <a:pPr algn="ctr"/>
            <a:endParaRPr lang="fr-FR" sz="1000" b="1" i="0" u="none" strike="noStrike" baseline="0" dirty="0">
              <a:solidFill>
                <a:srgbClr val="0070C0"/>
              </a:solidFill>
              <a:latin typeface="Verdana" panose="020B0604030504040204" pitchFamily="34" charset="0"/>
              <a:ea typeface="Verdana" panose="020B0604030504040204" pitchFamily="34" charset="0"/>
            </a:endParaRPr>
          </a:p>
          <a:p>
            <a:pPr algn="l"/>
            <a:r>
              <a:rPr lang="fr-FR" sz="1000" b="1" i="0" u="none" strike="noStrike" baseline="0" dirty="0">
                <a:latin typeface="Verdana" panose="020B0604030504040204" pitchFamily="34" charset="0"/>
                <a:ea typeface="Verdana" panose="020B0604030504040204" pitchFamily="34" charset="0"/>
              </a:rPr>
              <a:t>Que voulez-vous ?</a:t>
            </a:r>
          </a:p>
          <a:p>
            <a:pPr algn="l"/>
            <a:r>
              <a:rPr lang="fr-FR" sz="1000" b="0" i="0" u="none" strike="noStrike" baseline="0" dirty="0">
                <a:latin typeface="Verdana" panose="020B0604030504040204" pitchFamily="34" charset="0"/>
                <a:ea typeface="Verdana" panose="020B0604030504040204" pitchFamily="34" charset="0"/>
              </a:rPr>
              <a:t>La lettre a d'abord pour but de faire comprendre à celui qui vous lira ce pour quoi</a:t>
            </a:r>
          </a:p>
          <a:p>
            <a:pPr algn="l"/>
            <a:r>
              <a:rPr lang="fr-FR" sz="1000" b="0" i="0" u="none" strike="noStrike" baseline="0" dirty="0">
                <a:latin typeface="Verdana" panose="020B0604030504040204" pitchFamily="34" charset="0"/>
                <a:ea typeface="Verdana" panose="020B0604030504040204" pitchFamily="34" charset="0"/>
              </a:rPr>
              <a:t>vous le sollicitez. Vous devez donc indiquer dès les premières lignes, l'objet de votre</a:t>
            </a:r>
          </a:p>
          <a:p>
            <a:pPr algn="l"/>
            <a:r>
              <a:rPr lang="fr-FR" sz="1000" b="0" i="0" u="none" strike="noStrike" baseline="0" dirty="0">
                <a:latin typeface="Verdana" panose="020B0604030504040204" pitchFamily="34" charset="0"/>
                <a:ea typeface="Verdana" panose="020B0604030504040204" pitchFamily="34" charset="0"/>
              </a:rPr>
              <a:t>candidature dans des termes précis.</a:t>
            </a:r>
          </a:p>
          <a:p>
            <a:pPr algn="l"/>
            <a:r>
              <a:rPr lang="fr-FR" sz="1000" b="1" i="0" u="none" strike="noStrike" baseline="0" dirty="0">
                <a:latin typeface="Verdana" panose="020B0604030504040204" pitchFamily="34" charset="0"/>
                <a:ea typeface="Verdana" panose="020B0604030504040204" pitchFamily="34" charset="0"/>
              </a:rPr>
              <a:t>Qui êtes-vous ?</a:t>
            </a:r>
          </a:p>
          <a:p>
            <a:pPr algn="l"/>
            <a:r>
              <a:rPr lang="fr-FR" sz="1000" b="0" i="0" u="none" strike="noStrike" baseline="0" dirty="0">
                <a:latin typeface="Verdana" panose="020B0604030504040204" pitchFamily="34" charset="0"/>
                <a:ea typeface="Verdana" panose="020B0604030504040204" pitchFamily="34" charset="0"/>
              </a:rPr>
              <a:t>Il s'agit ici de justifier votre demande. C'est-à-dire de montrer qu'elle est cohérente</a:t>
            </a:r>
          </a:p>
          <a:p>
            <a:pPr algn="l"/>
            <a:r>
              <a:rPr lang="fr-FR" sz="1000" b="0" i="0" u="none" strike="noStrike" baseline="0" dirty="0">
                <a:latin typeface="Verdana" panose="020B0604030504040204" pitchFamily="34" charset="0"/>
                <a:ea typeface="Verdana" panose="020B0604030504040204" pitchFamily="34" charset="0"/>
              </a:rPr>
              <a:t>par rapport à votre projet professionnel.</a:t>
            </a:r>
          </a:p>
          <a:p>
            <a:pPr algn="l"/>
            <a:r>
              <a:rPr lang="fr-FR" sz="1000" b="1" i="0" u="none" strike="noStrike" baseline="0" dirty="0">
                <a:latin typeface="Verdana" panose="020B0604030504040204" pitchFamily="34" charset="0"/>
                <a:ea typeface="Verdana" panose="020B0604030504040204" pitchFamily="34" charset="0"/>
              </a:rPr>
              <a:t>Pourquoi voulez-vous ce stage ?</a:t>
            </a:r>
          </a:p>
          <a:p>
            <a:pPr algn="l"/>
            <a:r>
              <a:rPr lang="fr-FR" sz="1000" b="0" i="0" u="none" strike="noStrike" baseline="0" dirty="0">
                <a:latin typeface="Verdana" panose="020B0604030504040204" pitchFamily="34" charset="0"/>
                <a:ea typeface="Verdana" panose="020B0604030504040204" pitchFamily="34" charset="0"/>
              </a:rPr>
              <a:t>Ma motivation proprement dite : « c'est un projet très important pour moi » : "je</a:t>
            </a:r>
          </a:p>
          <a:p>
            <a:pPr algn="l"/>
            <a:r>
              <a:rPr lang="fr-FR" sz="1000" b="0" i="0" u="none" strike="noStrike" baseline="0" dirty="0">
                <a:latin typeface="Verdana" panose="020B0604030504040204" pitchFamily="34" charset="0"/>
                <a:ea typeface="Verdana" panose="020B0604030504040204" pitchFamily="34" charset="0"/>
              </a:rPr>
              <a:t>veux l'accomplir chez vous car :</a:t>
            </a:r>
          </a:p>
          <a:p>
            <a:pPr algn="l"/>
            <a:r>
              <a:rPr lang="fr-FR" sz="1000" b="0" i="0" u="none" strike="noStrike" baseline="0" dirty="0">
                <a:latin typeface="Verdana" panose="020B0604030504040204" pitchFamily="34" charset="0"/>
                <a:ea typeface="Verdana" panose="020B0604030504040204" pitchFamily="34" charset="0"/>
              </a:rPr>
              <a:t>La motivation ne doit pas parler que de vous, mais aussi de l'entreprise (pourquoi</a:t>
            </a:r>
          </a:p>
          <a:p>
            <a:pPr algn="l"/>
            <a:r>
              <a:rPr lang="fr-FR" sz="1000" b="0" i="0" u="none" strike="noStrike" baseline="0" dirty="0">
                <a:latin typeface="Verdana" panose="020B0604030504040204" pitchFamily="34" charset="0"/>
                <a:ea typeface="Verdana" panose="020B0604030504040204" pitchFamily="34" charset="0"/>
              </a:rPr>
              <a:t>l'avoir choisie ? Qu'y espérez-vous ?).</a:t>
            </a:r>
            <a:endParaRPr lang="fr-FR"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939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42FF4-1CB9-A91C-A6F0-B0C9D504BC1D}"/>
              </a:ext>
            </a:extLst>
          </p:cNvPr>
          <p:cNvSpPr>
            <a:spLocks noGrp="1"/>
          </p:cNvSpPr>
          <p:nvPr>
            <p:ph type="title"/>
          </p:nvPr>
        </p:nvSpPr>
        <p:spPr>
          <a:xfrm>
            <a:off x="644644" y="567794"/>
            <a:ext cx="5568711" cy="1083206"/>
          </a:xfrm>
        </p:spPr>
        <p:txBody>
          <a:bodyPr>
            <a:normAutofit/>
          </a:bodyPr>
          <a:lstStyle/>
          <a:p>
            <a:pPr algn="ctr"/>
            <a:r>
              <a:rPr lang="fr-FR" sz="2400" b="1" i="0" u="none" strike="noStrike" baseline="0" dirty="0">
                <a:solidFill>
                  <a:srgbClr val="0070C0"/>
                </a:solidFill>
                <a:latin typeface="Verdana-Bold"/>
              </a:rPr>
              <a:t>Le CV : Curriculum vitae</a:t>
            </a:r>
            <a:endParaRPr lang="fr-FR" sz="2400" dirty="0">
              <a:solidFill>
                <a:srgbClr val="0070C0"/>
              </a:solidFill>
            </a:endParaRPr>
          </a:p>
        </p:txBody>
      </p:sp>
      <p:pic>
        <p:nvPicPr>
          <p:cNvPr id="8" name="Image 7">
            <a:extLst>
              <a:ext uri="{FF2B5EF4-FFF2-40B4-BE49-F238E27FC236}">
                <a16:creationId xmlns:a16="http://schemas.microsoft.com/office/drawing/2014/main" id="{50F0F102-6C4E-5C60-0D0D-489E42F6A923}"/>
              </a:ext>
            </a:extLst>
          </p:cNvPr>
          <p:cNvPicPr>
            <a:picLocks noChangeAspect="1"/>
          </p:cNvPicPr>
          <p:nvPr/>
        </p:nvPicPr>
        <p:blipFill>
          <a:blip r:embed="rId2"/>
          <a:stretch>
            <a:fillRect/>
          </a:stretch>
        </p:blipFill>
        <p:spPr>
          <a:xfrm>
            <a:off x="400143" y="1517748"/>
            <a:ext cx="5813212" cy="8159112"/>
          </a:xfrm>
          <a:prstGeom prst="rect">
            <a:avLst/>
          </a:prstGeom>
        </p:spPr>
      </p:pic>
    </p:spTree>
    <p:extLst>
      <p:ext uri="{BB962C8B-B14F-4D97-AF65-F5344CB8AC3E}">
        <p14:creationId xmlns:p14="http://schemas.microsoft.com/office/powerpoint/2010/main" val="346535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F17E2-BE57-80C4-335C-40BA30F93FC0}"/>
              </a:ext>
            </a:extLst>
          </p:cNvPr>
          <p:cNvSpPr>
            <a:spLocks noGrp="1"/>
          </p:cNvSpPr>
          <p:nvPr>
            <p:ph type="ctrTitle"/>
          </p:nvPr>
        </p:nvSpPr>
        <p:spPr>
          <a:xfrm>
            <a:off x="508882" y="2361538"/>
            <a:ext cx="5637475" cy="4452730"/>
          </a:xfrm>
        </p:spPr>
        <p:txBody>
          <a:bodyPr>
            <a:normAutofit fontScale="90000"/>
          </a:bodyPr>
          <a:lstStyle/>
          <a:p>
            <a:pPr algn="l">
              <a:lnSpc>
                <a:spcPct val="150000"/>
              </a:lnSpc>
            </a:pPr>
            <a:r>
              <a:rPr lang="fr-FR" sz="1100" b="0" i="0" u="none" strike="noStrike" baseline="0" dirty="0">
                <a:latin typeface="Verdana" panose="020B0604030504040204" pitchFamily="34" charset="0"/>
                <a:ea typeface="Verdana" panose="020B0604030504040204" pitchFamily="34" charset="0"/>
              </a:rPr>
              <a:t>✔ Mon CV est agréable à lire (aérer le CV pour en faciliter la lecture)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sait quel est le motif de recherche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sait où me contacter</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connaît facilement mon âge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On calcule facilement la durée de mon expérience professionnelle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Mes points forts sont facilement repérables</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Mon CV me ressemble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Mon CV est fidèle à la réalité</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Mon CV donne envie de me rencontrer</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La photo est ressemblante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Attention à la messagerie de votre téléphone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Attention à votre adresse mail</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Le CV doit faire une page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 Attention à la police utilisée : police simple et facile à lire plutôt qu’une police originale ou compliquée à lire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Exemple de CV fait sur CANVA.com</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Bien d’autres modèles sont disponibles faites-vous plaisir pour un CV à votre</a:t>
            </a:r>
            <a:br>
              <a:rPr lang="fr-FR" sz="1100" b="0" i="0" u="none" strike="noStrike" baseline="0" dirty="0">
                <a:latin typeface="Verdana" panose="020B0604030504040204" pitchFamily="34" charset="0"/>
                <a:ea typeface="Verdana" panose="020B0604030504040204" pitchFamily="34" charset="0"/>
              </a:rPr>
            </a:br>
            <a:r>
              <a:rPr lang="fr-FR" sz="1100" b="0" i="0" u="none" strike="noStrike" baseline="0" dirty="0">
                <a:latin typeface="Verdana" panose="020B0604030504040204" pitchFamily="34" charset="0"/>
                <a:ea typeface="Verdana" panose="020B0604030504040204" pitchFamily="34" charset="0"/>
              </a:rPr>
              <a:t>image !!!!</a:t>
            </a:r>
            <a:endParaRPr lang="fr-FR" sz="1100" dirty="0">
              <a:latin typeface="Verdana" panose="020B0604030504040204" pitchFamily="34" charset="0"/>
              <a:ea typeface="Verdana" panose="020B0604030504040204" pitchFamily="34" charset="0"/>
            </a:endParaRPr>
          </a:p>
        </p:txBody>
      </p:sp>
      <p:sp>
        <p:nvSpPr>
          <p:cNvPr id="3" name="Sous-titre 2">
            <a:extLst>
              <a:ext uri="{FF2B5EF4-FFF2-40B4-BE49-F238E27FC236}">
                <a16:creationId xmlns:a16="http://schemas.microsoft.com/office/drawing/2014/main" id="{446EBFF6-9491-0DE8-B61D-750DDEEFBF24}"/>
              </a:ext>
            </a:extLst>
          </p:cNvPr>
          <p:cNvSpPr>
            <a:spLocks noGrp="1"/>
          </p:cNvSpPr>
          <p:nvPr>
            <p:ph type="subTitle" idx="1"/>
          </p:nvPr>
        </p:nvSpPr>
        <p:spPr>
          <a:xfrm>
            <a:off x="1634347" y="444833"/>
            <a:ext cx="3371564" cy="1224941"/>
          </a:xfrm>
        </p:spPr>
        <p:txBody>
          <a:bodyPr/>
          <a:lstStyle/>
          <a:p>
            <a:r>
              <a:rPr lang="fr-FR" b="1" dirty="0">
                <a:solidFill>
                  <a:srgbClr val="0070C0"/>
                </a:solidFill>
                <a:latin typeface="Verdana" panose="020B0604030504040204" pitchFamily="34" charset="0"/>
                <a:ea typeface="Verdana" panose="020B0604030504040204" pitchFamily="34" charset="0"/>
              </a:rPr>
              <a:t>CONSEILS POUR LE CV</a:t>
            </a:r>
          </a:p>
        </p:txBody>
      </p:sp>
    </p:spTree>
    <p:extLst>
      <p:ext uri="{BB962C8B-B14F-4D97-AF65-F5344CB8AC3E}">
        <p14:creationId xmlns:p14="http://schemas.microsoft.com/office/powerpoint/2010/main" val="426665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63253-037D-DC96-03F4-4B06D8DE0D85}"/>
              </a:ext>
            </a:extLst>
          </p:cNvPr>
          <p:cNvSpPr>
            <a:spLocks noGrp="1"/>
          </p:cNvSpPr>
          <p:nvPr>
            <p:ph type="title"/>
          </p:nvPr>
        </p:nvSpPr>
        <p:spPr>
          <a:xfrm>
            <a:off x="601790" y="398743"/>
            <a:ext cx="5419131" cy="1028701"/>
          </a:xfrm>
        </p:spPr>
        <p:txBody>
          <a:bodyPr>
            <a:normAutofit/>
          </a:bodyPr>
          <a:lstStyle/>
          <a:p>
            <a:pPr algn="ctr"/>
            <a:r>
              <a:rPr lang="fr-FR" sz="3200" b="1" i="0" u="none" strike="noStrike" baseline="0" dirty="0">
                <a:solidFill>
                  <a:srgbClr val="0070C0"/>
                </a:solidFill>
                <a:latin typeface="Verdana-Bold"/>
              </a:rPr>
              <a:t>Au bout du fil ...</a:t>
            </a:r>
            <a:endParaRPr lang="fr-FR" sz="3200" dirty="0">
              <a:solidFill>
                <a:srgbClr val="0070C0"/>
              </a:solidFill>
            </a:endParaRPr>
          </a:p>
        </p:txBody>
      </p:sp>
      <p:sp>
        <p:nvSpPr>
          <p:cNvPr id="3" name="Espace réservé du contenu 2">
            <a:extLst>
              <a:ext uri="{FF2B5EF4-FFF2-40B4-BE49-F238E27FC236}">
                <a16:creationId xmlns:a16="http://schemas.microsoft.com/office/drawing/2014/main" id="{22972C3D-CA0C-EBEE-1E2D-38CE710A0D14}"/>
              </a:ext>
            </a:extLst>
          </p:cNvPr>
          <p:cNvSpPr>
            <a:spLocks noGrp="1"/>
          </p:cNvSpPr>
          <p:nvPr>
            <p:ph idx="1"/>
          </p:nvPr>
        </p:nvSpPr>
        <p:spPr>
          <a:xfrm>
            <a:off x="462090" y="1094740"/>
            <a:ext cx="5419131" cy="6285266"/>
          </a:xfrm>
        </p:spPr>
        <p:txBody>
          <a:bodyPr>
            <a:noAutofit/>
          </a:bodyPr>
          <a:lstStyle/>
          <a:p>
            <a:pPr marL="0" indent="0" algn="l">
              <a:spcBef>
                <a:spcPts val="0"/>
              </a:spcBef>
              <a:buNone/>
            </a:pPr>
            <a:r>
              <a:rPr lang="fr-FR" sz="1100" b="1" i="0" u="none" strike="noStrike" baseline="0" dirty="0">
                <a:solidFill>
                  <a:srgbClr val="00B0F0"/>
                </a:solidFill>
                <a:latin typeface="Verdana" panose="020B0604030504040204" pitchFamily="34" charset="0"/>
                <a:ea typeface="Verdana" panose="020B0604030504040204" pitchFamily="34" charset="0"/>
              </a:rPr>
              <a:t>Que dois-je dire au téléphone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Bonjour, excusez-moi de vous déranger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Présentation personnelle :</a:t>
            </a:r>
          </a:p>
          <a:p>
            <a:pPr algn="l">
              <a:spcBef>
                <a:spcPts val="0"/>
              </a:spcBef>
            </a:pPr>
            <a:r>
              <a:rPr lang="fr-FR" sz="1100" b="0" i="0" u="none" strike="noStrike" baseline="0" dirty="0">
                <a:latin typeface="Verdana" panose="020B0604030504040204" pitchFamily="34" charset="0"/>
                <a:ea typeface="Verdana" panose="020B0604030504040204" pitchFamily="34" charset="0"/>
              </a:rPr>
              <a:t>◦ Nom, prénom</a:t>
            </a:r>
          </a:p>
          <a:p>
            <a:pPr algn="l">
              <a:spcBef>
                <a:spcPts val="0"/>
              </a:spcBef>
            </a:pPr>
            <a:r>
              <a:rPr lang="fr-FR" sz="1100" b="0" i="0" u="none" strike="noStrike" baseline="0" dirty="0">
                <a:latin typeface="Verdana" panose="020B0604030504040204" pitchFamily="34" charset="0"/>
                <a:ea typeface="Verdana" panose="020B0604030504040204" pitchFamily="34" charset="0"/>
              </a:rPr>
              <a:t>◦ Age</a:t>
            </a:r>
          </a:p>
          <a:p>
            <a:pPr algn="l">
              <a:spcBef>
                <a:spcPts val="0"/>
              </a:spcBef>
            </a:pPr>
            <a:r>
              <a:rPr lang="fr-FR" sz="1100" b="0" i="0" u="none" strike="noStrike" baseline="0" dirty="0">
                <a:latin typeface="Verdana" panose="020B0604030504040204" pitchFamily="34" charset="0"/>
                <a:ea typeface="Verdana" panose="020B0604030504040204" pitchFamily="34" charset="0"/>
              </a:rPr>
              <a:t>◦ Classe</a:t>
            </a:r>
          </a:p>
          <a:p>
            <a:pPr algn="l">
              <a:spcBef>
                <a:spcPts val="0"/>
              </a:spcBef>
            </a:pPr>
            <a:r>
              <a:rPr lang="fr-FR" sz="1100" b="0" i="0" u="none" strike="noStrike" baseline="0" dirty="0">
                <a:latin typeface="Verdana" panose="020B0604030504040204" pitchFamily="34" charset="0"/>
                <a:ea typeface="Verdana" panose="020B0604030504040204" pitchFamily="34" charset="0"/>
              </a:rPr>
              <a:t>◦ Lycée Camille Schneider de Molsheim</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Motif :</a:t>
            </a:r>
          </a:p>
          <a:p>
            <a:pPr algn="l">
              <a:spcBef>
                <a:spcPts val="0"/>
              </a:spcBef>
            </a:pPr>
            <a:r>
              <a:rPr lang="fr-FR" sz="1100" b="0" i="0" u="none" strike="noStrike" baseline="0" dirty="0">
                <a:latin typeface="Verdana" panose="020B0604030504040204" pitchFamily="34" charset="0"/>
                <a:ea typeface="Verdana" panose="020B0604030504040204" pitchFamily="34" charset="0"/>
              </a:rPr>
              <a:t>◦ Recherche de stage</a:t>
            </a:r>
          </a:p>
          <a:p>
            <a:pPr algn="l">
              <a:spcBef>
                <a:spcPts val="0"/>
              </a:spcBef>
            </a:pPr>
            <a:r>
              <a:rPr lang="fr-FR" sz="1100" b="0" i="0" u="none" strike="noStrike" baseline="0" dirty="0">
                <a:latin typeface="Verdana" panose="020B0604030504040204" pitchFamily="34" charset="0"/>
                <a:ea typeface="Verdana" panose="020B0604030504040204" pitchFamily="34" charset="0"/>
              </a:rPr>
              <a:t>◦ Recherche de travail temporaire pour les vacances, ...</a:t>
            </a:r>
          </a:p>
          <a:p>
            <a:pPr algn="l">
              <a:spcBef>
                <a:spcPts val="0"/>
              </a:spcBef>
            </a:pPr>
            <a:r>
              <a:rPr lang="fr-FR" sz="1100" b="0" i="0" u="none" strike="noStrike" baseline="0" dirty="0">
                <a:latin typeface="Verdana" panose="020B0604030504040204" pitchFamily="34" charset="0"/>
                <a:ea typeface="Verdana" panose="020B0604030504040204" pitchFamily="34" charset="0"/>
              </a:rPr>
              <a:t>◦ Motif clair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Plus de détail :</a:t>
            </a:r>
          </a:p>
          <a:p>
            <a:pPr algn="l">
              <a:spcBef>
                <a:spcPts val="0"/>
              </a:spcBef>
            </a:pPr>
            <a:r>
              <a:rPr lang="fr-FR" sz="1100" b="0" i="0" u="none" strike="noStrike" baseline="0" dirty="0">
                <a:latin typeface="Verdana" panose="020B0604030504040204" pitchFamily="34" charset="0"/>
                <a:ea typeface="Verdana" panose="020B0604030504040204" pitchFamily="34" charset="0"/>
              </a:rPr>
              <a:t>◦ Temps du stage, de quand à quand, but du stage.</a:t>
            </a:r>
          </a:p>
          <a:p>
            <a:pPr algn="l">
              <a:spcBef>
                <a:spcPts val="0"/>
              </a:spcBef>
            </a:pPr>
            <a:r>
              <a:rPr lang="fr-FR" sz="1100" b="0" i="0" u="none" strike="noStrike" baseline="0" dirty="0">
                <a:latin typeface="Verdana" panose="020B0604030504040204" pitchFamily="34" charset="0"/>
                <a:ea typeface="Verdana" panose="020B0604030504040204" pitchFamily="34" charset="0"/>
              </a:rPr>
              <a:t>◦ Expliquer les objectifs attendus</a:t>
            </a:r>
          </a:p>
          <a:p>
            <a:pPr algn="l">
              <a:spcBef>
                <a:spcPts val="0"/>
              </a:spcBef>
            </a:pPr>
            <a:r>
              <a:rPr lang="fr-FR" sz="1100" b="0" i="0" u="none" strike="noStrike" baseline="0" dirty="0">
                <a:latin typeface="Verdana" panose="020B0604030504040204" pitchFamily="34" charset="0"/>
                <a:ea typeface="Verdana" panose="020B0604030504040204" pitchFamily="34" charset="0"/>
              </a:rPr>
              <a:t>◦ Je parle de la convention (horaires qui seront respectés ... ) .</a:t>
            </a:r>
          </a:p>
          <a:p>
            <a:pPr algn="l">
              <a:spcBef>
                <a:spcPts val="0"/>
              </a:spcBef>
            </a:pPr>
            <a:r>
              <a:rPr lang="fr-FR" sz="1100" b="0" i="0" u="none" strike="noStrike" baseline="0" dirty="0">
                <a:latin typeface="Verdana" panose="020B0604030504040204" pitchFamily="34" charset="0"/>
                <a:ea typeface="Verdana" panose="020B0604030504040204" pitchFamily="34" charset="0"/>
              </a:rPr>
              <a:t>◦ Je donne le nom de mon professeur responsable.</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Synthèse en fin de conversation : Résumé de la discussion, reprendre les points importants :</a:t>
            </a:r>
          </a:p>
          <a:p>
            <a:pPr algn="l">
              <a:spcBef>
                <a:spcPts val="0"/>
              </a:spcBef>
            </a:pPr>
            <a:r>
              <a:rPr lang="fr-FR" sz="1100" b="0" i="0" u="none" strike="noStrike" baseline="0" dirty="0">
                <a:latin typeface="Verdana" panose="020B0604030504040204" pitchFamily="34" charset="0"/>
                <a:ea typeface="Verdana" panose="020B0604030504040204" pitchFamily="34" charset="0"/>
              </a:rPr>
              <a:t>◦ Rdv le .... à l'heure ...</a:t>
            </a:r>
          </a:p>
          <a:p>
            <a:pPr algn="l">
              <a:spcBef>
                <a:spcPts val="0"/>
              </a:spcBef>
            </a:pPr>
            <a:r>
              <a:rPr lang="fr-FR" sz="1100" b="0" i="0" u="none" strike="noStrike" baseline="0" dirty="0">
                <a:latin typeface="Verdana" panose="020B0604030504040204" pitchFamily="34" charset="0"/>
                <a:ea typeface="Verdana" panose="020B0604030504040204" pitchFamily="34" charset="0"/>
              </a:rPr>
              <a:t>◦ Lieux du rdv et demander la personne ...</a:t>
            </a:r>
          </a:p>
          <a:p>
            <a:pPr algn="l">
              <a:spcBef>
                <a:spcPts val="0"/>
              </a:spcBef>
            </a:pPr>
            <a:r>
              <a:rPr lang="fr-FR" sz="1100" b="0" i="0" u="none" strike="noStrike" baseline="0" dirty="0">
                <a:latin typeface="Verdana" panose="020B0604030504040204" pitchFamily="34" charset="0"/>
                <a:ea typeface="Verdana" panose="020B0604030504040204" pitchFamily="34" charset="0"/>
              </a:rPr>
              <a:t>◦ Lettre de motivation, CV ?</a:t>
            </a:r>
          </a:p>
          <a:p>
            <a:pPr algn="l">
              <a:spcBef>
                <a:spcPts val="0"/>
              </a:spcBef>
            </a:pPr>
            <a:r>
              <a:rPr lang="fr-FR" sz="1100" b="0" i="0" u="none" strike="noStrike" baseline="0" dirty="0">
                <a:latin typeface="Verdana" panose="020B0604030504040204" pitchFamily="34" charset="0"/>
                <a:ea typeface="Verdana" panose="020B0604030504040204" pitchFamily="34" charset="0"/>
              </a:rPr>
              <a:t>◦ Fiche accord, convention de stage ?</a:t>
            </a:r>
          </a:p>
          <a:p>
            <a:pPr marL="0" indent="0" algn="l">
              <a:spcBef>
                <a:spcPts val="0"/>
              </a:spcBef>
              <a:buNone/>
            </a:pPr>
            <a:r>
              <a:rPr lang="fr-FR" sz="1100" b="0" i="0" u="none" strike="noStrike" baseline="0" dirty="0">
                <a:latin typeface="Verdana" panose="020B0604030504040204" pitchFamily="34" charset="0"/>
                <a:ea typeface="Verdana" panose="020B0604030504040204" pitchFamily="34" charset="0"/>
              </a:rPr>
              <a:t>➔ Encore merci, Merci pour vos renseignements, bonne journée, ...</a:t>
            </a:r>
          </a:p>
          <a:p>
            <a:pPr algn="l">
              <a:spcBef>
                <a:spcPts val="0"/>
              </a:spcBef>
            </a:pPr>
            <a:r>
              <a:rPr lang="fr-FR" sz="1100" b="0" i="0" u="none" strike="noStrike" baseline="0" dirty="0">
                <a:latin typeface="Verdana" panose="020B0604030504040204" pitchFamily="34" charset="0"/>
                <a:ea typeface="Verdana" panose="020B0604030504040204" pitchFamily="34" charset="0"/>
              </a:rPr>
              <a:t>Il faut rester poli mais ne pas être excessif non plus !</a:t>
            </a:r>
          </a:p>
          <a:p>
            <a:pPr algn="l">
              <a:spcBef>
                <a:spcPts val="0"/>
              </a:spcBef>
            </a:pPr>
            <a:endParaRPr lang="fr-FR" sz="1100" b="0" i="0" u="none" strike="noStrike" baseline="0" dirty="0">
              <a:latin typeface="Verdana" panose="020B0604030504040204" pitchFamily="34" charset="0"/>
              <a:ea typeface="Verdana" panose="020B0604030504040204" pitchFamily="34" charset="0"/>
            </a:endParaRPr>
          </a:p>
          <a:p>
            <a:pPr marL="0" indent="0" algn="l">
              <a:spcBef>
                <a:spcPts val="0"/>
              </a:spcBef>
              <a:buNone/>
            </a:pPr>
            <a:r>
              <a:rPr lang="fr-FR" sz="1100" b="1" i="0" u="none" strike="noStrike" baseline="0" dirty="0">
                <a:solidFill>
                  <a:srgbClr val="00B0F0"/>
                </a:solidFill>
                <a:latin typeface="Verdana" panose="020B0604030504040204" pitchFamily="34" charset="0"/>
                <a:ea typeface="Verdana" panose="020B0604030504040204" pitchFamily="34" charset="0"/>
              </a:rPr>
              <a:t>A ne SURTOUT pas dire :</a:t>
            </a:r>
          </a:p>
          <a:p>
            <a:pPr algn="l">
              <a:spcBef>
                <a:spcPts val="0"/>
              </a:spcBef>
            </a:pPr>
            <a:r>
              <a:rPr lang="fr-FR" sz="1100" b="0" i="0" u="none" strike="noStrike" baseline="0" dirty="0">
                <a:latin typeface="Verdana" panose="020B0604030504040204" pitchFamily="34" charset="0"/>
                <a:ea typeface="Verdana" panose="020B0604030504040204" pitchFamily="34" charset="0"/>
              </a:rPr>
              <a:t>* Demander si je serai payé ?</a:t>
            </a:r>
          </a:p>
          <a:p>
            <a:pPr algn="l">
              <a:spcBef>
                <a:spcPts val="0"/>
              </a:spcBef>
            </a:pPr>
            <a:r>
              <a:rPr lang="fr-FR" sz="1100" b="0" i="0" u="none" strike="noStrike" baseline="0" dirty="0">
                <a:latin typeface="Verdana" panose="020B0604030504040204" pitchFamily="34" charset="0"/>
                <a:ea typeface="Verdana" panose="020B0604030504040204" pitchFamily="34" charset="0"/>
              </a:rPr>
              <a:t>* Ne pas respecter l'horaire du rendez-vous,</a:t>
            </a:r>
          </a:p>
          <a:p>
            <a:pPr algn="l">
              <a:spcBef>
                <a:spcPts val="0"/>
              </a:spcBef>
            </a:pPr>
            <a:r>
              <a:rPr lang="fr-FR" sz="1100" b="0" i="0" u="none" strike="noStrike" baseline="0" dirty="0">
                <a:latin typeface="Verdana" panose="020B0604030504040204" pitchFamily="34" charset="0"/>
                <a:ea typeface="Verdana" panose="020B0604030504040204" pitchFamily="34" charset="0"/>
              </a:rPr>
              <a:t>* Être impoli (remercier)</a:t>
            </a:r>
          </a:p>
          <a:p>
            <a:pPr marL="0" indent="0" algn="l">
              <a:spcBef>
                <a:spcPts val="0"/>
              </a:spcBef>
              <a:buNone/>
            </a:pPr>
            <a:r>
              <a:rPr lang="fr-FR" sz="1100" b="1" i="0" u="none" strike="noStrike" baseline="0" dirty="0">
                <a:solidFill>
                  <a:srgbClr val="00B0F0"/>
                </a:solidFill>
                <a:latin typeface="Verdana" panose="020B0604030504040204" pitchFamily="34" charset="0"/>
                <a:ea typeface="Verdana" panose="020B0604030504040204" pitchFamily="34" charset="0"/>
              </a:rPr>
              <a:t>Conseils pour l’entretien </a:t>
            </a:r>
            <a:r>
              <a:rPr lang="fr-FR" sz="1100" b="0" i="0" u="none" strike="noStrike" baseline="0" dirty="0">
                <a:solidFill>
                  <a:srgbClr val="00B0F0"/>
                </a:solidFill>
                <a:latin typeface="Verdana" panose="020B0604030504040204" pitchFamily="34" charset="0"/>
                <a:ea typeface="Verdana" panose="020B0604030504040204" pitchFamily="34" charset="0"/>
              </a:rPr>
              <a:t>:</a:t>
            </a:r>
          </a:p>
          <a:p>
            <a:pPr algn="l">
              <a:spcBef>
                <a:spcPts val="0"/>
              </a:spcBef>
            </a:pPr>
            <a:r>
              <a:rPr lang="fr-FR" sz="1100" b="0" i="0" u="none" strike="noStrike" baseline="0" dirty="0">
                <a:latin typeface="Verdana" panose="020B0604030504040204" pitchFamily="34" charset="0"/>
                <a:ea typeface="Verdana" panose="020B0604030504040204" pitchFamily="34" charset="0"/>
              </a:rPr>
              <a:t>• Faire attention à votre rapidité de parole (ni trop lent ni trop rapide) , la richesse de votre vocabulaire, au ton employé,</a:t>
            </a:r>
          </a:p>
          <a:p>
            <a:pPr algn="l">
              <a:spcBef>
                <a:spcPts val="0"/>
              </a:spcBef>
            </a:pPr>
            <a:r>
              <a:rPr lang="fr-FR" sz="1100" b="0" i="0" u="none" strike="noStrike" baseline="0" dirty="0">
                <a:latin typeface="Verdana" panose="020B0604030504040204" pitchFamily="34" charset="0"/>
                <a:ea typeface="Verdana" panose="020B0604030504040204" pitchFamily="34" charset="0"/>
              </a:rPr>
              <a:t>• Être attentif du début à la fin de l’entretien éviter de faire répéter</a:t>
            </a:r>
          </a:p>
          <a:p>
            <a:pPr algn="l">
              <a:spcBef>
                <a:spcPts val="0"/>
              </a:spcBef>
            </a:pPr>
            <a:r>
              <a:rPr lang="fr-FR" sz="1100" b="0" i="0" u="none" strike="noStrike" baseline="0" dirty="0">
                <a:latin typeface="Verdana" panose="020B0604030504040204" pitchFamily="34" charset="0"/>
                <a:ea typeface="Verdana" panose="020B0604030504040204" pitchFamily="34" charset="0"/>
              </a:rPr>
              <a:t>• </a:t>
            </a:r>
            <a:r>
              <a:rPr lang="fr-FR" sz="1100" b="1" i="0" u="none" strike="noStrike" baseline="0" dirty="0">
                <a:latin typeface="Verdana" panose="020B0604030504040204" pitchFamily="34" charset="0"/>
                <a:ea typeface="Verdana" panose="020B0604030504040204" pitchFamily="34" charset="0"/>
              </a:rPr>
              <a:t>Sourire</a:t>
            </a:r>
            <a:endParaRPr lang="fr-FR"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0725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0A94A56-3DA3-EDBC-7068-D33A304E3163}"/>
              </a:ext>
            </a:extLst>
          </p:cNvPr>
          <p:cNvSpPr txBox="1"/>
          <p:nvPr/>
        </p:nvSpPr>
        <p:spPr>
          <a:xfrm>
            <a:off x="139700" y="266700"/>
            <a:ext cx="6477000" cy="8740854"/>
          </a:xfrm>
          <a:prstGeom prst="rect">
            <a:avLst/>
          </a:prstGeom>
          <a:noFill/>
        </p:spPr>
        <p:txBody>
          <a:bodyPr wrap="square" rtlCol="0">
            <a:spAutoFit/>
          </a:bodyPr>
          <a:lstStyle/>
          <a:p>
            <a:pPr algn="ctr"/>
            <a:r>
              <a:rPr lang="fr-FR" b="1" i="0" u="none" strike="noStrike" baseline="0" dirty="0">
                <a:solidFill>
                  <a:srgbClr val="0070C0"/>
                </a:solidFill>
                <a:latin typeface="Verdana" panose="020B0604030504040204" pitchFamily="34" charset="0"/>
                <a:ea typeface="Verdana" panose="020B0604030504040204" pitchFamily="34" charset="0"/>
              </a:rPr>
              <a:t>Jeux de rôle entretien téléphonique</a:t>
            </a:r>
          </a:p>
          <a:p>
            <a:pPr algn="ctr"/>
            <a:endParaRPr lang="fr-FR" b="1" i="0" u="none" strike="noStrike" baseline="0" dirty="0">
              <a:solidFill>
                <a:srgbClr val="0070C0"/>
              </a:solidFill>
              <a:latin typeface="Verdana" panose="020B0604030504040204" pitchFamily="34" charset="0"/>
              <a:ea typeface="Verdana" panose="020B0604030504040204" pitchFamily="34" charset="0"/>
            </a:endParaRPr>
          </a:p>
          <a:p>
            <a:pPr algn="l"/>
            <a:endParaRPr lang="fr-FR" sz="1100" b="1" i="0" u="none" strike="noStrike" baseline="0" dirty="0">
              <a:latin typeface="Verdana" panose="020B0604030504040204" pitchFamily="34" charset="0"/>
              <a:ea typeface="Verdana" panose="020B0604030504040204" pitchFamily="34" charset="0"/>
            </a:endParaRPr>
          </a:p>
          <a:p>
            <a:pPr algn="ctr"/>
            <a:r>
              <a:rPr lang="fr-FR" sz="1200" b="1" i="0" u="none" strike="noStrike" baseline="0" dirty="0">
                <a:solidFill>
                  <a:srgbClr val="00B0F0"/>
                </a:solidFill>
                <a:latin typeface="Verdana" panose="020B0604030504040204" pitchFamily="34" charset="0"/>
                <a:ea typeface="Verdana" panose="020B0604030504040204" pitchFamily="34" charset="0"/>
              </a:rPr>
              <a:t>Composition de groupes de 3 élèves et répartition des rôles dans chaque groupe.</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Les jeux de rôle vont mettre en scène : </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marL="171450" indent="-171450" algn="just">
              <a:buFontTx/>
              <a:buChar char="-"/>
            </a:pPr>
            <a:r>
              <a:rPr lang="fr-FR" sz="1200" b="0" i="0" u="none" strike="noStrike" baseline="0" dirty="0">
                <a:latin typeface="Verdana" panose="020B0604030504040204" pitchFamily="34" charset="0"/>
                <a:ea typeface="Verdana" panose="020B0604030504040204" pitchFamily="34" charset="0"/>
              </a:rPr>
              <a:t>un élève à la recherche d'un stage, </a:t>
            </a:r>
          </a:p>
          <a:p>
            <a:pPr marL="171450" indent="-171450" algn="just">
              <a:buFontTx/>
              <a:buChar char="-"/>
            </a:pPr>
            <a:r>
              <a:rPr lang="fr-FR" sz="1200" b="0" i="0" u="none" strike="noStrike" baseline="0" dirty="0">
                <a:latin typeface="Verdana" panose="020B0604030504040204" pitchFamily="34" charset="0"/>
                <a:ea typeface="Verdana" panose="020B0604030504040204" pitchFamily="34" charset="0"/>
              </a:rPr>
              <a:t>un élève jouant le rôle du professionnel </a:t>
            </a:r>
          </a:p>
          <a:p>
            <a:pPr marL="171450" indent="-171450" algn="just">
              <a:buFontTx/>
              <a:buChar char="-"/>
            </a:pPr>
            <a:r>
              <a:rPr lang="fr-FR" sz="1200" b="0" i="0" u="none" strike="noStrike" baseline="0" dirty="0">
                <a:latin typeface="Verdana" panose="020B0604030504040204" pitchFamily="34" charset="0"/>
                <a:ea typeface="Verdana" panose="020B0604030504040204" pitchFamily="34" charset="0"/>
              </a:rPr>
              <a:t>et un élève observateur. </a:t>
            </a:r>
          </a:p>
          <a:p>
            <a:pPr algn="just"/>
            <a:r>
              <a:rPr lang="fr-FR" sz="1200" b="0" i="0" u="none" strike="noStrike" baseline="0" dirty="0">
                <a:latin typeface="Verdana" panose="020B0604030504040204" pitchFamily="34" charset="0"/>
                <a:ea typeface="Verdana" panose="020B0604030504040204" pitchFamily="34" charset="0"/>
              </a:rPr>
              <a:t>La situation est centrée sur l'élève-stagiaire, c'est lui qui indique à l'élève jouant le professionnel, le métier qu'il souhaite découvrir. L'observateur s'intéresse</a:t>
            </a:r>
          </a:p>
          <a:p>
            <a:pPr algn="just"/>
            <a:r>
              <a:rPr lang="fr-FR" sz="1200" b="0" i="0" u="none" strike="noStrike" baseline="0" dirty="0">
                <a:latin typeface="Verdana" panose="020B0604030504040204" pitchFamily="34" charset="0"/>
                <a:ea typeface="Verdana" panose="020B0604030504040204" pitchFamily="34" charset="0"/>
              </a:rPr>
              <a:t>au stagiaire et n'intervient pas dans le jeu de rôle.</a:t>
            </a:r>
          </a:p>
          <a:p>
            <a:pPr algn="just"/>
            <a:r>
              <a:rPr lang="fr-FR" sz="1200" b="0" i="0" u="none" strike="noStrike" baseline="0" dirty="0">
                <a:latin typeface="Verdana" panose="020B0604030504040204" pitchFamily="34" charset="0"/>
                <a:ea typeface="Verdana" panose="020B0604030504040204" pitchFamily="34" charset="0"/>
              </a:rPr>
              <a:t>Les élèves disposent de 3 min pour jouer une scène d'entretien avec un début et une fin.</a:t>
            </a:r>
          </a:p>
          <a:p>
            <a:pPr algn="just"/>
            <a:r>
              <a:rPr lang="fr-FR" sz="1200" b="0" i="0" u="none" strike="noStrike" baseline="0" dirty="0">
                <a:latin typeface="Verdana" panose="020B0604030504040204" pitchFamily="34" charset="0"/>
                <a:ea typeface="Verdana" panose="020B0604030504040204" pitchFamily="34" charset="0"/>
              </a:rPr>
              <a:t>Après chaque entretien les élèves commenteront et échangeront sur la situation vécue, l'observateur fera part de ses observations.</a:t>
            </a:r>
          </a:p>
          <a:p>
            <a:pPr algn="just"/>
            <a:r>
              <a:rPr lang="fr-FR" sz="1200" b="0" i="0" u="none" strike="noStrike" baseline="0" dirty="0">
                <a:latin typeface="Verdana" panose="020B0604030504040204" pitchFamily="34" charset="0"/>
                <a:ea typeface="Verdana" panose="020B0604030504040204" pitchFamily="34" charset="0"/>
              </a:rPr>
              <a:t>Chaque élève jouera les 3 rôles au cours de la séance.</a:t>
            </a:r>
          </a:p>
          <a:p>
            <a:pPr algn="just"/>
            <a:endParaRPr lang="fr-FR" sz="1200" b="0" i="0" u="none" strike="noStrike" baseline="0" dirty="0">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Les consignes :</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1ER ENTRETIEN</a:t>
            </a:r>
          </a:p>
          <a:p>
            <a:pPr algn="just"/>
            <a:r>
              <a:rPr lang="fr-FR" sz="1200" i="0" u="none" strike="noStrike" baseline="0" dirty="0">
                <a:solidFill>
                  <a:srgbClr val="00B0F0"/>
                </a:solidFill>
                <a:latin typeface="Verdana" panose="020B0604030504040204" pitchFamily="34" charset="0"/>
                <a:ea typeface="Verdana" panose="020B0604030504040204" pitchFamily="34" charset="0"/>
              </a:rPr>
              <a:t>Élève A jouant le stagiaire </a:t>
            </a:r>
            <a:r>
              <a:rPr lang="fr-FR" sz="1200" b="0" i="0" u="none" strike="noStrike" baseline="0" dirty="0">
                <a:latin typeface="Verdana" panose="020B0604030504040204" pitchFamily="34" charset="0"/>
                <a:ea typeface="Verdana" panose="020B0604030504040204" pitchFamily="34" charset="0"/>
              </a:rPr>
              <a:t>: « vous rencontrez un professionnel pour lui demander de vous </a:t>
            </a:r>
            <a:r>
              <a:rPr lang="fr-FR" sz="1200" b="0" i="0" u="none" strike="noStrike" baseline="0" dirty="0" err="1">
                <a:latin typeface="Verdana" panose="020B0604030504040204" pitchFamily="34" charset="0"/>
                <a:ea typeface="Verdana" panose="020B0604030504040204" pitchFamily="34" charset="0"/>
              </a:rPr>
              <a:t>prendreen</a:t>
            </a:r>
            <a:r>
              <a:rPr lang="fr-FR" sz="1200" b="0" i="0" u="none" strike="noStrike" baseline="0" dirty="0">
                <a:latin typeface="Verdana" panose="020B0604030504040204" pitchFamily="34" charset="0"/>
                <a:ea typeface="Verdana" panose="020B0604030504040204" pitchFamily="34" charset="0"/>
              </a:rPr>
              <a:t> stage ».</a:t>
            </a:r>
          </a:p>
          <a:p>
            <a:pPr algn="just"/>
            <a:r>
              <a:rPr lang="fr-FR" sz="1200" i="0" u="none" strike="noStrike" baseline="0" dirty="0">
                <a:solidFill>
                  <a:srgbClr val="00B0F0"/>
                </a:solidFill>
                <a:latin typeface="Verdana" panose="020B0604030504040204" pitchFamily="34" charset="0"/>
                <a:ea typeface="Verdana" panose="020B0604030504040204" pitchFamily="34" charset="0"/>
              </a:rPr>
              <a:t>Élève B jouant le professionnel </a:t>
            </a:r>
            <a:r>
              <a:rPr lang="fr-FR" sz="1200" b="0" i="0" u="none" strike="noStrike" baseline="0" dirty="0">
                <a:latin typeface="Verdana" panose="020B0604030504040204" pitchFamily="34" charset="0"/>
                <a:ea typeface="Verdana" panose="020B0604030504040204" pitchFamily="34" charset="0"/>
              </a:rPr>
              <a:t>: « vous recevez un élève qui souhaite faire un stage chez vous. Vous le laissez se présenter et vous expliquer ce qu'il souhaite, puis vous essayez de mieux le connaitre, de mieux comprendre le but de sa visite ».</a:t>
            </a:r>
          </a:p>
          <a:p>
            <a:pPr algn="just"/>
            <a:r>
              <a:rPr lang="fr-FR" sz="1200" i="0" u="none" strike="noStrike" baseline="0" dirty="0">
                <a:solidFill>
                  <a:srgbClr val="00B0F0"/>
                </a:solidFill>
                <a:latin typeface="Verdana" panose="020B0604030504040204" pitchFamily="34" charset="0"/>
                <a:ea typeface="Verdana" panose="020B0604030504040204" pitchFamily="34" charset="0"/>
              </a:rPr>
              <a:t>Élève C observateur : </a:t>
            </a:r>
            <a:r>
              <a:rPr lang="fr-FR" sz="1200" b="0" i="0" u="none" strike="noStrike" baseline="0" dirty="0">
                <a:latin typeface="Verdana" panose="020B0604030504040204" pitchFamily="34" charset="0"/>
                <a:ea typeface="Verdana" panose="020B0604030504040204" pitchFamily="34" charset="0"/>
              </a:rPr>
              <a:t>« vous ne devez jamais intervenir ou réagir pendant l'entretien. Vous observez le stagiaire. Vous notez tout ce qui vous parait intéressant, vous interroge, vous étonne ou vous choque dans son attitude ».</a:t>
            </a:r>
          </a:p>
          <a:p>
            <a:pPr algn="just"/>
            <a:r>
              <a:rPr lang="fr-FR" sz="1200" b="0" i="0" u="none" strike="noStrike" baseline="0" dirty="0">
                <a:latin typeface="Verdana" panose="020B0604030504040204" pitchFamily="34" charset="0"/>
                <a:ea typeface="Verdana" panose="020B0604030504040204" pitchFamily="34" charset="0"/>
              </a:rPr>
              <a:t>Les élèves communiquent sur la situation en fin d'entretien.</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2ÈME ENTRETIEN</a:t>
            </a:r>
          </a:p>
          <a:p>
            <a:pPr algn="just"/>
            <a:r>
              <a:rPr lang="fr-FR" sz="1200" b="0" i="0" u="none" strike="noStrike" baseline="0" dirty="0">
                <a:latin typeface="Verdana" panose="020B0604030504040204" pitchFamily="34" charset="0"/>
                <a:ea typeface="Verdana" panose="020B0604030504040204" pitchFamily="34" charset="0"/>
              </a:rPr>
              <a:t>Les consignes ne changent pas pour l'élève C qui devient stagiaire et l'élève A qui devient professionnel.</a:t>
            </a:r>
          </a:p>
          <a:p>
            <a:pPr algn="just"/>
            <a:r>
              <a:rPr lang="fr-FR" sz="1200" b="0" i="0" u="none" strike="noStrike" baseline="0" dirty="0">
                <a:latin typeface="Verdana" panose="020B0604030504040204" pitchFamily="34" charset="0"/>
                <a:ea typeface="Verdana" panose="020B0604030504040204" pitchFamily="34" charset="0"/>
              </a:rPr>
              <a:t>L'élève B devient observateur et complète une grille d'observation qu'il est seul à connaitre (annexe). Les élèves communiquent sur la situation en fin d'entretien.</a:t>
            </a:r>
          </a:p>
          <a:p>
            <a:pPr algn="just"/>
            <a:endParaRPr lang="fr-FR" sz="1200" b="1" i="0" u="none" strike="noStrike" baseline="0" dirty="0">
              <a:solidFill>
                <a:srgbClr val="0070C0"/>
              </a:solidFill>
              <a:latin typeface="Verdana" panose="020B0604030504040204" pitchFamily="34" charset="0"/>
              <a:ea typeface="Verdana" panose="020B0604030504040204" pitchFamily="34" charset="0"/>
            </a:endParaRPr>
          </a:p>
          <a:p>
            <a:pPr algn="just"/>
            <a:r>
              <a:rPr lang="fr-FR" sz="1200" b="1" i="0" u="none" strike="noStrike" baseline="0" dirty="0">
                <a:solidFill>
                  <a:srgbClr val="0070C0"/>
                </a:solidFill>
                <a:latin typeface="Verdana" panose="020B0604030504040204" pitchFamily="34" charset="0"/>
                <a:ea typeface="Verdana" panose="020B0604030504040204" pitchFamily="34" charset="0"/>
              </a:rPr>
              <a:t>3ÈME ENTRETIEN</a:t>
            </a:r>
          </a:p>
          <a:p>
            <a:pPr algn="just"/>
            <a:r>
              <a:rPr lang="fr-FR" sz="1200" b="0" i="0" u="none" strike="noStrike" baseline="0" dirty="0">
                <a:latin typeface="Verdana" panose="020B0604030504040204" pitchFamily="34" charset="0"/>
                <a:ea typeface="Verdana" panose="020B0604030504040204" pitchFamily="34" charset="0"/>
              </a:rPr>
              <a:t>L'élève B devient stagiaire. L'élève C devient le professionnel. L'élève A devient l'observateur. La grille d'observation est maintenant connue de tous, elle a été éventuellement commentée et complétée.</a:t>
            </a:r>
          </a:p>
          <a:p>
            <a:pPr algn="just"/>
            <a:endParaRPr lang="fr-FR" sz="11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324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FC064A-175C-94C3-549D-9502E3AB7F43}"/>
              </a:ext>
            </a:extLst>
          </p:cNvPr>
          <p:cNvPicPr>
            <a:picLocks noChangeAspect="1"/>
          </p:cNvPicPr>
          <p:nvPr/>
        </p:nvPicPr>
        <p:blipFill>
          <a:blip r:embed="rId2"/>
          <a:stretch>
            <a:fillRect/>
          </a:stretch>
        </p:blipFill>
        <p:spPr>
          <a:xfrm>
            <a:off x="274648" y="679539"/>
            <a:ext cx="6308704" cy="8546922"/>
          </a:xfrm>
          <a:prstGeom prst="rect">
            <a:avLst/>
          </a:prstGeom>
        </p:spPr>
      </p:pic>
    </p:spTree>
    <p:extLst>
      <p:ext uri="{BB962C8B-B14F-4D97-AF65-F5344CB8AC3E}">
        <p14:creationId xmlns:p14="http://schemas.microsoft.com/office/powerpoint/2010/main" val="235787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BD23081-74C7-A019-AAF5-8F0FAE2DCA8C}"/>
              </a:ext>
            </a:extLst>
          </p:cNvPr>
          <p:cNvSpPr txBox="1"/>
          <p:nvPr/>
        </p:nvSpPr>
        <p:spPr>
          <a:xfrm>
            <a:off x="406400" y="558800"/>
            <a:ext cx="5829300" cy="646331"/>
          </a:xfrm>
          <a:prstGeom prst="rect">
            <a:avLst/>
          </a:prstGeom>
          <a:noFill/>
          <a:ln w="28575">
            <a:solidFill>
              <a:srgbClr val="0070C0"/>
            </a:solidFill>
          </a:ln>
        </p:spPr>
        <p:txBody>
          <a:bodyPr wrap="square" rtlCol="0">
            <a:spAutoFit/>
          </a:bodyPr>
          <a:lstStyle/>
          <a:p>
            <a:pPr algn="ctr"/>
            <a:r>
              <a:rPr lang="fr-FR" sz="1800" b="1" i="0" u="none" strike="noStrike" baseline="0" dirty="0">
                <a:solidFill>
                  <a:srgbClr val="0070C0"/>
                </a:solidFill>
                <a:latin typeface="Verdana-Bold"/>
              </a:rPr>
              <a:t>Tableau suivi des recherches de stage PFMP1</a:t>
            </a:r>
            <a:endParaRPr lang="fr-FR" dirty="0">
              <a:solidFill>
                <a:srgbClr val="0070C0"/>
              </a:solidFill>
            </a:endParaRPr>
          </a:p>
        </p:txBody>
      </p:sp>
      <p:graphicFrame>
        <p:nvGraphicFramePr>
          <p:cNvPr id="4" name="Tableau 4">
            <a:extLst>
              <a:ext uri="{FF2B5EF4-FFF2-40B4-BE49-F238E27FC236}">
                <a16:creationId xmlns:a16="http://schemas.microsoft.com/office/drawing/2014/main" id="{38239544-1C91-F4BC-5CAD-FB1C04D87D07}"/>
              </a:ext>
            </a:extLst>
          </p:cNvPr>
          <p:cNvGraphicFramePr>
            <a:graphicFrameLocks noGrp="1"/>
          </p:cNvGraphicFramePr>
          <p:nvPr>
            <p:extLst>
              <p:ext uri="{D42A27DB-BD31-4B8C-83A1-F6EECF244321}">
                <p14:modId xmlns:p14="http://schemas.microsoft.com/office/powerpoint/2010/main" val="4013271525"/>
              </p:ext>
            </p:extLst>
          </p:nvPr>
        </p:nvGraphicFramePr>
        <p:xfrm>
          <a:off x="317500" y="1358900"/>
          <a:ext cx="5803900" cy="8369296"/>
        </p:xfrm>
        <a:graphic>
          <a:graphicData uri="http://schemas.openxmlformats.org/drawingml/2006/table">
            <a:tbl>
              <a:tblPr firstRow="1" bandRow="1">
                <a:tableStyleId>{93296810-A885-4BE3-A3E7-6D5BEEA58F35}</a:tableStyleId>
              </a:tblPr>
              <a:tblGrid>
                <a:gridCol w="1450975">
                  <a:extLst>
                    <a:ext uri="{9D8B030D-6E8A-4147-A177-3AD203B41FA5}">
                      <a16:colId xmlns:a16="http://schemas.microsoft.com/office/drawing/2014/main" val="3689324269"/>
                    </a:ext>
                  </a:extLst>
                </a:gridCol>
                <a:gridCol w="1450975">
                  <a:extLst>
                    <a:ext uri="{9D8B030D-6E8A-4147-A177-3AD203B41FA5}">
                      <a16:colId xmlns:a16="http://schemas.microsoft.com/office/drawing/2014/main" val="953416220"/>
                    </a:ext>
                  </a:extLst>
                </a:gridCol>
                <a:gridCol w="1450975">
                  <a:extLst>
                    <a:ext uri="{9D8B030D-6E8A-4147-A177-3AD203B41FA5}">
                      <a16:colId xmlns:a16="http://schemas.microsoft.com/office/drawing/2014/main" val="946080989"/>
                    </a:ext>
                  </a:extLst>
                </a:gridCol>
                <a:gridCol w="1450975">
                  <a:extLst>
                    <a:ext uri="{9D8B030D-6E8A-4147-A177-3AD203B41FA5}">
                      <a16:colId xmlns:a16="http://schemas.microsoft.com/office/drawing/2014/main" val="565334610"/>
                    </a:ext>
                  </a:extLst>
                </a:gridCol>
              </a:tblGrid>
              <a:tr h="1046162">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de</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l’établissement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Coordonnées</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Nom du contact</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Suivi à donner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(CV, LM, rappeler,</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RDV...)</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Résultat</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(acceptation, refus</a:t>
                      </a:r>
                    </a:p>
                    <a:p>
                      <a:pPr algn="ctr"/>
                      <a:r>
                        <a:rPr lang="fr-FR" sz="1200" b="0" i="0" u="none" strike="noStrike" kern="1200" baseline="0" dirty="0">
                          <a:solidFill>
                            <a:schemeClr val="lt1"/>
                          </a:solidFill>
                          <a:latin typeface="Verdana" panose="020B0604030504040204" pitchFamily="34" charset="0"/>
                          <a:ea typeface="Verdana" panose="020B0604030504040204" pitchFamily="34" charset="0"/>
                          <a:cs typeface="+mn-cs"/>
                        </a:rPr>
                        <a:t>avec motif)</a:t>
                      </a:r>
                      <a:endParaRPr lang="fr-FR" sz="12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8168761"/>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10780396"/>
                  </a:ext>
                </a:extLst>
              </a:tr>
              <a:tr h="10461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680177341"/>
                  </a:ext>
                </a:extLst>
              </a:tr>
              <a:tr h="1046162">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86011619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18477005"/>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1819815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409549539"/>
                  </a:ext>
                </a:extLst>
              </a:tr>
              <a:tr h="10461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984547157"/>
                  </a:ext>
                </a:extLst>
              </a:tr>
            </a:tbl>
          </a:graphicData>
        </a:graphic>
      </p:graphicFrame>
    </p:spTree>
    <p:extLst>
      <p:ext uri="{BB962C8B-B14F-4D97-AF65-F5344CB8AC3E}">
        <p14:creationId xmlns:p14="http://schemas.microsoft.com/office/powerpoint/2010/main" val="3367575860"/>
      </p:ext>
    </p:extLst>
  </p:cSld>
  <p:clrMapOvr>
    <a:masterClrMapping/>
  </p:clrMapOvr>
</p:sld>
</file>

<file path=ppt/theme/theme1.xml><?xml version="1.0" encoding="utf-8"?>
<a:theme xmlns:a="http://schemas.openxmlformats.org/drawingml/2006/main" name="Bohemian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117</TotalTime>
  <Words>1651</Words>
  <Application>Microsoft Office PowerPoint</Application>
  <PresentationFormat>Format A4 (210 x 297 mm)</PresentationFormat>
  <Paragraphs>204</Paragraphs>
  <Slides>11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Avenir Next LT Pro</vt:lpstr>
      <vt:lpstr>Calibri</vt:lpstr>
      <vt:lpstr>Modern Love</vt:lpstr>
      <vt:lpstr>MS-Mincho</vt:lpstr>
      <vt:lpstr>Verdana</vt:lpstr>
      <vt:lpstr>Verdana-Bold</vt:lpstr>
      <vt:lpstr>Wingdings</vt:lpstr>
      <vt:lpstr>BohemianVTI</vt:lpstr>
      <vt:lpstr>Je cherche une PFMP</vt:lpstr>
      <vt:lpstr>Qui peut m'aider ?</vt:lpstr>
      <vt:lpstr>La lettre de motivation</vt:lpstr>
      <vt:lpstr>Le CV : Curriculum vitae</vt:lpstr>
      <vt:lpstr>✔ Mon CV est agréable à lire (aérer le CV pour en faciliter la lecture) ✔ On sait quel est le motif de recherche ✔ On sait où me contacter ✔ On connaît facilement mon âge ✔ On calcule facilement la durée de mon expérience professionnelle ✔ Mes points forts sont facilement repérables ✔ Mon CV me ressemble ✔ Mon CV est fidèle à la réalité ✔ Mon CV donne envie de me rencontrer ✔ La photo est ressemblante ✔ Attention à la messagerie de votre téléphone ✔ Attention à votre adresse mail ✔ Le CV doit faire une page ✔ Attention à la police utilisée : police simple et facile à lire plutôt qu’une police originale ou compliquée à lire Exemple de CV fait sur CANVA.com Bien d’autres modèles sont disponibles faites-vous plaisir pour un CV à votre image !!!!</vt:lpstr>
      <vt:lpstr>Au bout du fil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cherche un stage</dc:title>
  <dc:creator>Anne Sophie Hary</dc:creator>
  <cp:lastModifiedBy>KUSTER MURIELLE</cp:lastModifiedBy>
  <cp:revision>4</cp:revision>
  <dcterms:created xsi:type="dcterms:W3CDTF">2023-09-03T16:49:48Z</dcterms:created>
  <dcterms:modified xsi:type="dcterms:W3CDTF">2023-09-28T07:36:54Z</dcterms:modified>
</cp:coreProperties>
</file>