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62" r:id="rId4"/>
    <p:sldId id="275" r:id="rId5"/>
    <p:sldId id="258" r:id="rId6"/>
    <p:sldId id="259" r:id="rId7"/>
    <p:sldId id="295" r:id="rId8"/>
    <p:sldId id="265" r:id="rId9"/>
    <p:sldId id="266" r:id="rId10"/>
    <p:sldId id="313" r:id="rId11"/>
    <p:sldId id="297" r:id="rId12"/>
    <p:sldId id="298" r:id="rId13"/>
    <p:sldId id="279" r:id="rId14"/>
    <p:sldId id="261" r:id="rId15"/>
    <p:sldId id="276" r:id="rId16"/>
    <p:sldId id="312" r:id="rId17"/>
    <p:sldId id="272" r:id="rId18"/>
    <p:sldId id="280" r:id="rId19"/>
    <p:sldId id="274" r:id="rId20"/>
    <p:sldId id="281" r:id="rId21"/>
    <p:sldId id="311" r:id="rId22"/>
    <p:sldId id="277" r:id="rId23"/>
    <p:sldId id="269" r:id="rId24"/>
    <p:sldId id="273" r:id="rId25"/>
    <p:sldId id="301" r:id="rId26"/>
    <p:sldId id="289" r:id="rId27"/>
    <p:sldId id="307" r:id="rId28"/>
    <p:sldId id="299" r:id="rId29"/>
    <p:sldId id="290" r:id="rId30"/>
    <p:sldId id="282" r:id="rId31"/>
    <p:sldId id="283" r:id="rId32"/>
    <p:sldId id="288" r:id="rId33"/>
    <p:sldId id="284" r:id="rId34"/>
    <p:sldId id="285" r:id="rId35"/>
    <p:sldId id="286" r:id="rId36"/>
    <p:sldId id="287" r:id="rId37"/>
    <p:sldId id="315" r:id="rId38"/>
    <p:sldId id="278" r:id="rId39"/>
    <p:sldId id="291" r:id="rId40"/>
    <p:sldId id="271" r:id="rId41"/>
    <p:sldId id="303" r:id="rId42"/>
    <p:sldId id="300" r:id="rId43"/>
    <p:sldId id="310" r:id="rId4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72744" autoAdjust="0"/>
  </p:normalViewPr>
  <p:slideViewPr>
    <p:cSldViewPr snapToGrid="0">
      <p:cViewPr varScale="1">
        <p:scale>
          <a:sx n="53" d="100"/>
          <a:sy n="53" d="100"/>
        </p:scale>
        <p:origin x="14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C9F357-FFEE-4090-889D-D5F8C607981C}" type="doc">
      <dgm:prSet loTypeId="urn:microsoft.com/office/officeart/2005/8/layout/chevron1" loCatId="process" qsTypeId="urn:microsoft.com/office/officeart/2005/8/quickstyle/simple1" qsCatId="simple" csTypeId="urn:microsoft.com/office/officeart/2005/8/colors/accent1_2" csCatId="accent1" phldr="1"/>
      <dgm:spPr/>
    </dgm:pt>
    <dgm:pt modelId="{60550286-24AF-49F2-AF2E-9CED6C056EE9}">
      <dgm:prSet phldrT="[Texte]"/>
      <dgm:spPr/>
      <dgm:t>
        <a:bodyPr/>
        <a:lstStyle/>
        <a:p>
          <a:r>
            <a:rPr lang="fr-FR" dirty="0"/>
            <a:t>Présente dès la conception de la séquence</a:t>
          </a:r>
        </a:p>
      </dgm:t>
    </dgm:pt>
    <dgm:pt modelId="{54424BA2-F809-4A33-904D-6550FA03BD52}" type="parTrans" cxnId="{23192B6A-9F63-4504-ADDC-F0E66FC256C8}">
      <dgm:prSet/>
      <dgm:spPr/>
      <dgm:t>
        <a:bodyPr/>
        <a:lstStyle/>
        <a:p>
          <a:endParaRPr lang="fr-FR"/>
        </a:p>
      </dgm:t>
    </dgm:pt>
    <dgm:pt modelId="{9D0FC1FE-BA7E-405C-83AC-3E65DDC0DD6B}" type="sibTrans" cxnId="{23192B6A-9F63-4504-ADDC-F0E66FC256C8}">
      <dgm:prSet/>
      <dgm:spPr/>
      <dgm:t>
        <a:bodyPr/>
        <a:lstStyle/>
        <a:p>
          <a:endParaRPr lang="fr-FR"/>
        </a:p>
      </dgm:t>
    </dgm:pt>
    <dgm:pt modelId="{3FFE6BF0-C461-44C9-B6F6-9275C5B18A06}">
      <dgm:prSet phldrT="[Texte]"/>
      <dgm:spPr/>
      <dgm:t>
        <a:bodyPr/>
        <a:lstStyle/>
        <a:p>
          <a:r>
            <a:rPr lang="fr-FR" dirty="0"/>
            <a:t>Effective pendant le cours</a:t>
          </a:r>
        </a:p>
      </dgm:t>
    </dgm:pt>
    <dgm:pt modelId="{165DF923-ECD1-483F-AEE1-0BEEC98382F9}" type="parTrans" cxnId="{A8C58AB3-EBB0-4471-ADFF-C76E2B3687A4}">
      <dgm:prSet/>
      <dgm:spPr/>
      <dgm:t>
        <a:bodyPr/>
        <a:lstStyle/>
        <a:p>
          <a:endParaRPr lang="fr-FR"/>
        </a:p>
      </dgm:t>
    </dgm:pt>
    <dgm:pt modelId="{BC67BF43-9D89-4020-B18B-B8D9655CE4DC}" type="sibTrans" cxnId="{A8C58AB3-EBB0-4471-ADFF-C76E2B3687A4}">
      <dgm:prSet/>
      <dgm:spPr/>
      <dgm:t>
        <a:bodyPr/>
        <a:lstStyle/>
        <a:p>
          <a:endParaRPr lang="fr-FR"/>
        </a:p>
      </dgm:t>
    </dgm:pt>
    <dgm:pt modelId="{B1735207-0C96-4425-92DA-D737BA1CA258}">
      <dgm:prSet phldrT="[Texte]"/>
      <dgm:spPr/>
      <dgm:t>
        <a:bodyPr/>
        <a:lstStyle/>
        <a:p>
          <a:r>
            <a:rPr lang="fr-FR" dirty="0"/>
            <a:t>Se prolonge après le cours</a:t>
          </a:r>
        </a:p>
      </dgm:t>
    </dgm:pt>
    <dgm:pt modelId="{2FA3D703-E14D-4C4F-9213-BFC20D5A34D8}" type="parTrans" cxnId="{E01C69AF-4ECA-461A-B2E0-9697B84F32FF}">
      <dgm:prSet/>
      <dgm:spPr/>
      <dgm:t>
        <a:bodyPr/>
        <a:lstStyle/>
        <a:p>
          <a:endParaRPr lang="fr-FR"/>
        </a:p>
      </dgm:t>
    </dgm:pt>
    <dgm:pt modelId="{1BD9F488-C7AA-485F-9B85-368194335C4C}" type="sibTrans" cxnId="{E01C69AF-4ECA-461A-B2E0-9697B84F32FF}">
      <dgm:prSet/>
      <dgm:spPr/>
      <dgm:t>
        <a:bodyPr/>
        <a:lstStyle/>
        <a:p>
          <a:endParaRPr lang="fr-FR"/>
        </a:p>
      </dgm:t>
    </dgm:pt>
    <dgm:pt modelId="{8B2630DD-C735-4D2C-8D60-9D2B0EEA55FD}" type="pres">
      <dgm:prSet presAssocID="{C3C9F357-FFEE-4090-889D-D5F8C607981C}" presName="Name0" presStyleCnt="0">
        <dgm:presLayoutVars>
          <dgm:dir/>
          <dgm:animLvl val="lvl"/>
          <dgm:resizeHandles val="exact"/>
        </dgm:presLayoutVars>
      </dgm:prSet>
      <dgm:spPr/>
    </dgm:pt>
    <dgm:pt modelId="{63DC1830-E64F-4B83-983B-6F21761A0325}" type="pres">
      <dgm:prSet presAssocID="{60550286-24AF-49F2-AF2E-9CED6C056EE9}" presName="parTxOnly" presStyleLbl="node1" presStyleIdx="0" presStyleCnt="3">
        <dgm:presLayoutVars>
          <dgm:chMax val="0"/>
          <dgm:chPref val="0"/>
          <dgm:bulletEnabled val="1"/>
        </dgm:presLayoutVars>
      </dgm:prSet>
      <dgm:spPr/>
    </dgm:pt>
    <dgm:pt modelId="{6EEDE215-0DAB-42AE-B75C-6F1CED3C5675}" type="pres">
      <dgm:prSet presAssocID="{9D0FC1FE-BA7E-405C-83AC-3E65DDC0DD6B}" presName="parTxOnlySpace" presStyleCnt="0"/>
      <dgm:spPr/>
    </dgm:pt>
    <dgm:pt modelId="{93FE576C-ED63-4172-A045-093564CB09C2}" type="pres">
      <dgm:prSet presAssocID="{3FFE6BF0-C461-44C9-B6F6-9275C5B18A06}" presName="parTxOnly" presStyleLbl="node1" presStyleIdx="1" presStyleCnt="3">
        <dgm:presLayoutVars>
          <dgm:chMax val="0"/>
          <dgm:chPref val="0"/>
          <dgm:bulletEnabled val="1"/>
        </dgm:presLayoutVars>
      </dgm:prSet>
      <dgm:spPr/>
    </dgm:pt>
    <dgm:pt modelId="{1B7B5A94-2683-4C97-9591-AB6323B4499B}" type="pres">
      <dgm:prSet presAssocID="{BC67BF43-9D89-4020-B18B-B8D9655CE4DC}" presName="parTxOnlySpace" presStyleCnt="0"/>
      <dgm:spPr/>
    </dgm:pt>
    <dgm:pt modelId="{89835453-D569-4762-A5DC-5297187776C6}" type="pres">
      <dgm:prSet presAssocID="{B1735207-0C96-4425-92DA-D737BA1CA258}" presName="parTxOnly" presStyleLbl="node1" presStyleIdx="2" presStyleCnt="3">
        <dgm:presLayoutVars>
          <dgm:chMax val="0"/>
          <dgm:chPref val="0"/>
          <dgm:bulletEnabled val="1"/>
        </dgm:presLayoutVars>
      </dgm:prSet>
      <dgm:spPr/>
    </dgm:pt>
  </dgm:ptLst>
  <dgm:cxnLst>
    <dgm:cxn modelId="{944EC220-C1CD-481B-80A2-32EE1FF49AE0}" type="presOf" srcId="{C3C9F357-FFEE-4090-889D-D5F8C607981C}" destId="{8B2630DD-C735-4D2C-8D60-9D2B0EEA55FD}" srcOrd="0" destOrd="0" presId="urn:microsoft.com/office/officeart/2005/8/layout/chevron1"/>
    <dgm:cxn modelId="{23192B6A-9F63-4504-ADDC-F0E66FC256C8}" srcId="{C3C9F357-FFEE-4090-889D-D5F8C607981C}" destId="{60550286-24AF-49F2-AF2E-9CED6C056EE9}" srcOrd="0" destOrd="0" parTransId="{54424BA2-F809-4A33-904D-6550FA03BD52}" sibTransId="{9D0FC1FE-BA7E-405C-83AC-3E65DDC0DD6B}"/>
    <dgm:cxn modelId="{27285A4A-C1F7-4E51-81D5-0EE36F947D74}" type="presOf" srcId="{B1735207-0C96-4425-92DA-D737BA1CA258}" destId="{89835453-D569-4762-A5DC-5297187776C6}" srcOrd="0" destOrd="0" presId="urn:microsoft.com/office/officeart/2005/8/layout/chevron1"/>
    <dgm:cxn modelId="{9951A656-0958-4EAD-8091-0EC564F543D1}" type="presOf" srcId="{60550286-24AF-49F2-AF2E-9CED6C056EE9}" destId="{63DC1830-E64F-4B83-983B-6F21761A0325}" srcOrd="0" destOrd="0" presId="urn:microsoft.com/office/officeart/2005/8/layout/chevron1"/>
    <dgm:cxn modelId="{E01C69AF-4ECA-461A-B2E0-9697B84F32FF}" srcId="{C3C9F357-FFEE-4090-889D-D5F8C607981C}" destId="{B1735207-0C96-4425-92DA-D737BA1CA258}" srcOrd="2" destOrd="0" parTransId="{2FA3D703-E14D-4C4F-9213-BFC20D5A34D8}" sibTransId="{1BD9F488-C7AA-485F-9B85-368194335C4C}"/>
    <dgm:cxn modelId="{A8C58AB3-EBB0-4471-ADFF-C76E2B3687A4}" srcId="{C3C9F357-FFEE-4090-889D-D5F8C607981C}" destId="{3FFE6BF0-C461-44C9-B6F6-9275C5B18A06}" srcOrd="1" destOrd="0" parTransId="{165DF923-ECD1-483F-AEE1-0BEEC98382F9}" sibTransId="{BC67BF43-9D89-4020-B18B-B8D9655CE4DC}"/>
    <dgm:cxn modelId="{A81278BD-B7C5-46B5-8536-688E49537D01}" type="presOf" srcId="{3FFE6BF0-C461-44C9-B6F6-9275C5B18A06}" destId="{93FE576C-ED63-4172-A045-093564CB09C2}" srcOrd="0" destOrd="0" presId="urn:microsoft.com/office/officeart/2005/8/layout/chevron1"/>
    <dgm:cxn modelId="{6C3020F2-0501-49CA-9C9A-8A5C4A6A6D24}" type="presParOf" srcId="{8B2630DD-C735-4D2C-8D60-9D2B0EEA55FD}" destId="{63DC1830-E64F-4B83-983B-6F21761A0325}" srcOrd="0" destOrd="0" presId="urn:microsoft.com/office/officeart/2005/8/layout/chevron1"/>
    <dgm:cxn modelId="{B5207FC5-CEEE-40D1-913D-C507F08CE5CA}" type="presParOf" srcId="{8B2630DD-C735-4D2C-8D60-9D2B0EEA55FD}" destId="{6EEDE215-0DAB-42AE-B75C-6F1CED3C5675}" srcOrd="1" destOrd="0" presId="urn:microsoft.com/office/officeart/2005/8/layout/chevron1"/>
    <dgm:cxn modelId="{5621B934-4FE7-4BFD-A7BE-842DBAC568D5}" type="presParOf" srcId="{8B2630DD-C735-4D2C-8D60-9D2B0EEA55FD}" destId="{93FE576C-ED63-4172-A045-093564CB09C2}" srcOrd="2" destOrd="0" presId="urn:microsoft.com/office/officeart/2005/8/layout/chevron1"/>
    <dgm:cxn modelId="{8C2ED826-218F-4133-9067-333F4CE1E986}" type="presParOf" srcId="{8B2630DD-C735-4D2C-8D60-9D2B0EEA55FD}" destId="{1B7B5A94-2683-4C97-9591-AB6323B4499B}" srcOrd="3" destOrd="0" presId="urn:microsoft.com/office/officeart/2005/8/layout/chevron1"/>
    <dgm:cxn modelId="{9B5BF86D-ACF3-491D-9535-B7E42E9BC0DD}" type="presParOf" srcId="{8B2630DD-C735-4D2C-8D60-9D2B0EEA55FD}" destId="{89835453-D569-4762-A5DC-5297187776C6}"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DEC405-5074-4CCB-8749-0BC66D467687}"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fr-FR"/>
        </a:p>
      </dgm:t>
    </dgm:pt>
    <dgm:pt modelId="{01E22D69-2C88-48DC-BD4C-51D98AED2223}">
      <dgm:prSet phldrT="[Texte]"/>
      <dgm:spPr/>
      <dgm:t>
        <a:bodyPr/>
        <a:lstStyle/>
        <a:p>
          <a:r>
            <a:rPr lang="fr-FR" dirty="0"/>
            <a:t>Objectifs de formation</a:t>
          </a:r>
        </a:p>
      </dgm:t>
    </dgm:pt>
    <dgm:pt modelId="{F7EDA693-3A7A-4F3A-96BF-3B086FD92267}" type="parTrans" cxnId="{B513E725-2870-41B3-8DB3-3F601E74D379}">
      <dgm:prSet/>
      <dgm:spPr/>
      <dgm:t>
        <a:bodyPr/>
        <a:lstStyle/>
        <a:p>
          <a:endParaRPr lang="fr-FR"/>
        </a:p>
      </dgm:t>
    </dgm:pt>
    <dgm:pt modelId="{2BD3F99C-4CCA-49E0-BD7A-1AA5027BF5D8}" type="sibTrans" cxnId="{B513E725-2870-41B3-8DB3-3F601E74D379}">
      <dgm:prSet/>
      <dgm:spPr/>
      <dgm:t>
        <a:bodyPr/>
        <a:lstStyle/>
        <a:p>
          <a:endParaRPr lang="fr-FR"/>
        </a:p>
      </dgm:t>
    </dgm:pt>
    <dgm:pt modelId="{197FBC03-04CC-44B0-9028-809F1A79FAFD}">
      <dgm:prSet phldrT="[Texte]"/>
      <dgm:spPr/>
      <dgm:t>
        <a:bodyPr/>
        <a:lstStyle/>
        <a:p>
          <a:r>
            <a:rPr lang="fr-FR" dirty="0"/>
            <a:t>Capacités</a:t>
          </a:r>
        </a:p>
      </dgm:t>
    </dgm:pt>
    <dgm:pt modelId="{A8EE3EF6-F296-44E3-BF3C-CAF96297714F}" type="parTrans" cxnId="{938A89FE-6B75-4FB0-878E-DCE0C8ACD226}">
      <dgm:prSet/>
      <dgm:spPr/>
      <dgm:t>
        <a:bodyPr/>
        <a:lstStyle/>
        <a:p>
          <a:endParaRPr lang="fr-FR"/>
        </a:p>
      </dgm:t>
    </dgm:pt>
    <dgm:pt modelId="{BCA8FAD5-35B2-433F-B581-B2AEE2103253}" type="sibTrans" cxnId="{938A89FE-6B75-4FB0-878E-DCE0C8ACD226}">
      <dgm:prSet/>
      <dgm:spPr/>
      <dgm:t>
        <a:bodyPr/>
        <a:lstStyle/>
        <a:p>
          <a:endParaRPr lang="fr-FR"/>
        </a:p>
      </dgm:t>
    </dgm:pt>
    <dgm:pt modelId="{F220317F-214A-4E2B-9BF5-2D6F21DB149E}">
      <dgm:prSet phldrT="[Texte]"/>
      <dgm:spPr/>
      <dgm:t>
        <a:bodyPr/>
        <a:lstStyle/>
        <a:p>
          <a:r>
            <a:rPr lang="fr-FR" dirty="0"/>
            <a:t>Compétences</a:t>
          </a:r>
        </a:p>
      </dgm:t>
    </dgm:pt>
    <dgm:pt modelId="{6B1FC515-BA30-48DB-AA2A-D51E0D750874}" type="parTrans" cxnId="{362DB048-9ED0-4377-A16C-56E1320B4E9C}">
      <dgm:prSet/>
      <dgm:spPr/>
      <dgm:t>
        <a:bodyPr/>
        <a:lstStyle/>
        <a:p>
          <a:endParaRPr lang="fr-FR"/>
        </a:p>
      </dgm:t>
    </dgm:pt>
    <dgm:pt modelId="{EF601A3E-A259-4E36-9D44-14A6FC18DEF4}" type="sibTrans" cxnId="{362DB048-9ED0-4377-A16C-56E1320B4E9C}">
      <dgm:prSet/>
      <dgm:spPr/>
      <dgm:t>
        <a:bodyPr/>
        <a:lstStyle/>
        <a:p>
          <a:endParaRPr lang="fr-FR"/>
        </a:p>
      </dgm:t>
    </dgm:pt>
    <dgm:pt modelId="{805F4B22-E0EC-4C43-8909-5B6328036BAB}" type="pres">
      <dgm:prSet presAssocID="{B8DEC405-5074-4CCB-8749-0BC66D467687}" presName="Name0" presStyleCnt="0">
        <dgm:presLayoutVars>
          <dgm:chMax val="7"/>
          <dgm:chPref val="7"/>
          <dgm:dir/>
          <dgm:animLvl val="lvl"/>
        </dgm:presLayoutVars>
      </dgm:prSet>
      <dgm:spPr/>
    </dgm:pt>
    <dgm:pt modelId="{9C1B5153-D7FA-4755-8482-186559AFCE19}" type="pres">
      <dgm:prSet presAssocID="{01E22D69-2C88-48DC-BD4C-51D98AED2223}" presName="Accent1" presStyleCnt="0"/>
      <dgm:spPr/>
    </dgm:pt>
    <dgm:pt modelId="{F13D3B0B-953E-4612-B25E-2C3D3314947E}" type="pres">
      <dgm:prSet presAssocID="{01E22D69-2C88-48DC-BD4C-51D98AED2223}" presName="Accent" presStyleLbl="node1" presStyleIdx="0" presStyleCnt="3"/>
      <dgm:spPr/>
    </dgm:pt>
    <dgm:pt modelId="{C3AD5AF2-5939-4B8C-87EE-C0EAD1C4B38A}" type="pres">
      <dgm:prSet presAssocID="{01E22D69-2C88-48DC-BD4C-51D98AED2223}" presName="Parent1" presStyleLbl="revTx" presStyleIdx="0" presStyleCnt="3">
        <dgm:presLayoutVars>
          <dgm:chMax val="1"/>
          <dgm:chPref val="1"/>
          <dgm:bulletEnabled val="1"/>
        </dgm:presLayoutVars>
      </dgm:prSet>
      <dgm:spPr/>
    </dgm:pt>
    <dgm:pt modelId="{C06B90EB-8325-4D6F-8136-228BC42C0F02}" type="pres">
      <dgm:prSet presAssocID="{197FBC03-04CC-44B0-9028-809F1A79FAFD}" presName="Accent2" presStyleCnt="0"/>
      <dgm:spPr/>
    </dgm:pt>
    <dgm:pt modelId="{DC27A778-3239-4A7C-9C68-CB9339BBB4DB}" type="pres">
      <dgm:prSet presAssocID="{197FBC03-04CC-44B0-9028-809F1A79FAFD}" presName="Accent" presStyleLbl="node1" presStyleIdx="1" presStyleCnt="3"/>
      <dgm:spPr/>
    </dgm:pt>
    <dgm:pt modelId="{EBC9389E-CEC4-4736-8932-86297D686933}" type="pres">
      <dgm:prSet presAssocID="{197FBC03-04CC-44B0-9028-809F1A79FAFD}" presName="Parent2" presStyleLbl="revTx" presStyleIdx="1" presStyleCnt="3">
        <dgm:presLayoutVars>
          <dgm:chMax val="1"/>
          <dgm:chPref val="1"/>
          <dgm:bulletEnabled val="1"/>
        </dgm:presLayoutVars>
      </dgm:prSet>
      <dgm:spPr/>
    </dgm:pt>
    <dgm:pt modelId="{853FE9BA-5756-4518-8EFD-D82F1DEBFF74}" type="pres">
      <dgm:prSet presAssocID="{F220317F-214A-4E2B-9BF5-2D6F21DB149E}" presName="Accent3" presStyleCnt="0"/>
      <dgm:spPr/>
    </dgm:pt>
    <dgm:pt modelId="{323299DE-B3D4-464E-86CA-0F5A6E7DD574}" type="pres">
      <dgm:prSet presAssocID="{F220317F-214A-4E2B-9BF5-2D6F21DB149E}" presName="Accent" presStyleLbl="node1" presStyleIdx="2" presStyleCnt="3"/>
      <dgm:spPr/>
    </dgm:pt>
    <dgm:pt modelId="{7E261DDE-6D92-4F38-A85E-A0168CFFADE3}" type="pres">
      <dgm:prSet presAssocID="{F220317F-214A-4E2B-9BF5-2D6F21DB149E}" presName="Parent3" presStyleLbl="revTx" presStyleIdx="2" presStyleCnt="3">
        <dgm:presLayoutVars>
          <dgm:chMax val="1"/>
          <dgm:chPref val="1"/>
          <dgm:bulletEnabled val="1"/>
        </dgm:presLayoutVars>
      </dgm:prSet>
      <dgm:spPr/>
    </dgm:pt>
  </dgm:ptLst>
  <dgm:cxnLst>
    <dgm:cxn modelId="{0B0FFB1A-528B-48C5-AFF2-94C1D5E4D094}" type="presOf" srcId="{197FBC03-04CC-44B0-9028-809F1A79FAFD}" destId="{EBC9389E-CEC4-4736-8932-86297D686933}" srcOrd="0" destOrd="0" presId="urn:microsoft.com/office/officeart/2009/layout/CircleArrowProcess"/>
    <dgm:cxn modelId="{B513E725-2870-41B3-8DB3-3F601E74D379}" srcId="{B8DEC405-5074-4CCB-8749-0BC66D467687}" destId="{01E22D69-2C88-48DC-BD4C-51D98AED2223}" srcOrd="0" destOrd="0" parTransId="{F7EDA693-3A7A-4F3A-96BF-3B086FD92267}" sibTransId="{2BD3F99C-4CCA-49E0-BD7A-1AA5027BF5D8}"/>
    <dgm:cxn modelId="{B4839232-E20A-4EFA-9EB2-685CFC49712C}" type="presOf" srcId="{F220317F-214A-4E2B-9BF5-2D6F21DB149E}" destId="{7E261DDE-6D92-4F38-A85E-A0168CFFADE3}" srcOrd="0" destOrd="0" presId="urn:microsoft.com/office/officeart/2009/layout/CircleArrowProcess"/>
    <dgm:cxn modelId="{362DB048-9ED0-4377-A16C-56E1320B4E9C}" srcId="{B8DEC405-5074-4CCB-8749-0BC66D467687}" destId="{F220317F-214A-4E2B-9BF5-2D6F21DB149E}" srcOrd="2" destOrd="0" parTransId="{6B1FC515-BA30-48DB-AA2A-D51E0D750874}" sibTransId="{EF601A3E-A259-4E36-9D44-14A6FC18DEF4}"/>
    <dgm:cxn modelId="{5E979396-30B9-4440-9055-DF9770831690}" type="presOf" srcId="{B8DEC405-5074-4CCB-8749-0BC66D467687}" destId="{805F4B22-E0EC-4C43-8909-5B6328036BAB}" srcOrd="0" destOrd="0" presId="urn:microsoft.com/office/officeart/2009/layout/CircleArrowProcess"/>
    <dgm:cxn modelId="{D60CB5D0-7029-492D-8341-B461F9E71931}" type="presOf" srcId="{01E22D69-2C88-48DC-BD4C-51D98AED2223}" destId="{C3AD5AF2-5939-4B8C-87EE-C0EAD1C4B38A}" srcOrd="0" destOrd="0" presId="urn:microsoft.com/office/officeart/2009/layout/CircleArrowProcess"/>
    <dgm:cxn modelId="{938A89FE-6B75-4FB0-878E-DCE0C8ACD226}" srcId="{B8DEC405-5074-4CCB-8749-0BC66D467687}" destId="{197FBC03-04CC-44B0-9028-809F1A79FAFD}" srcOrd="1" destOrd="0" parTransId="{A8EE3EF6-F296-44E3-BF3C-CAF96297714F}" sibTransId="{BCA8FAD5-35B2-433F-B581-B2AEE2103253}"/>
    <dgm:cxn modelId="{46B06D74-ACF4-42F1-A515-9CCD973AD958}" type="presParOf" srcId="{805F4B22-E0EC-4C43-8909-5B6328036BAB}" destId="{9C1B5153-D7FA-4755-8482-186559AFCE19}" srcOrd="0" destOrd="0" presId="urn:microsoft.com/office/officeart/2009/layout/CircleArrowProcess"/>
    <dgm:cxn modelId="{3B869C38-8D8E-4BEB-B0D5-B542DA2D2319}" type="presParOf" srcId="{9C1B5153-D7FA-4755-8482-186559AFCE19}" destId="{F13D3B0B-953E-4612-B25E-2C3D3314947E}" srcOrd="0" destOrd="0" presId="urn:microsoft.com/office/officeart/2009/layout/CircleArrowProcess"/>
    <dgm:cxn modelId="{A54652F2-6E44-4E58-ABD7-274ED9213F47}" type="presParOf" srcId="{805F4B22-E0EC-4C43-8909-5B6328036BAB}" destId="{C3AD5AF2-5939-4B8C-87EE-C0EAD1C4B38A}" srcOrd="1" destOrd="0" presId="urn:microsoft.com/office/officeart/2009/layout/CircleArrowProcess"/>
    <dgm:cxn modelId="{FD46A7FD-CAD4-4331-9827-992C912B4F9F}" type="presParOf" srcId="{805F4B22-E0EC-4C43-8909-5B6328036BAB}" destId="{C06B90EB-8325-4D6F-8136-228BC42C0F02}" srcOrd="2" destOrd="0" presId="urn:microsoft.com/office/officeart/2009/layout/CircleArrowProcess"/>
    <dgm:cxn modelId="{859B36BB-F490-491A-83FF-644D8C919043}" type="presParOf" srcId="{C06B90EB-8325-4D6F-8136-228BC42C0F02}" destId="{DC27A778-3239-4A7C-9C68-CB9339BBB4DB}" srcOrd="0" destOrd="0" presId="urn:microsoft.com/office/officeart/2009/layout/CircleArrowProcess"/>
    <dgm:cxn modelId="{E3A64253-225A-4217-BA36-C64CC3D93B90}" type="presParOf" srcId="{805F4B22-E0EC-4C43-8909-5B6328036BAB}" destId="{EBC9389E-CEC4-4736-8932-86297D686933}" srcOrd="3" destOrd="0" presId="urn:microsoft.com/office/officeart/2009/layout/CircleArrowProcess"/>
    <dgm:cxn modelId="{1BB4ECE8-F523-46DB-8258-B90B37211910}" type="presParOf" srcId="{805F4B22-E0EC-4C43-8909-5B6328036BAB}" destId="{853FE9BA-5756-4518-8EFD-D82F1DEBFF74}" srcOrd="4" destOrd="0" presId="urn:microsoft.com/office/officeart/2009/layout/CircleArrowProcess"/>
    <dgm:cxn modelId="{1DA4CF8F-57D1-48DF-A344-8F371A69FCDA}" type="presParOf" srcId="{853FE9BA-5756-4518-8EFD-D82F1DEBFF74}" destId="{323299DE-B3D4-464E-86CA-0F5A6E7DD574}" srcOrd="0" destOrd="0" presId="urn:microsoft.com/office/officeart/2009/layout/CircleArrowProcess"/>
    <dgm:cxn modelId="{567C3429-0BFB-41E3-B029-056A0BC70611}" type="presParOf" srcId="{805F4B22-E0EC-4C43-8909-5B6328036BAB}" destId="{7E261DDE-6D92-4F38-A85E-A0168CFFADE3}"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AD6938-A41C-485F-9E3A-E3622C13B21C}"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B92B6BC7-0E2E-4655-800F-009E117CC08C}">
      <dgm:prSet phldrT="[Texte]"/>
      <dgm:spPr/>
      <dgm:t>
        <a:bodyPr/>
        <a:lstStyle/>
        <a:p>
          <a:r>
            <a:rPr lang="fr-FR" dirty="0"/>
            <a:t>Apprentissages en profondeur, qui perdurent dans le temps</a:t>
          </a:r>
        </a:p>
      </dgm:t>
    </dgm:pt>
    <dgm:pt modelId="{CED6EC17-DADD-483E-A72D-88CA5E7BAD4E}" type="parTrans" cxnId="{5E8E93D2-EFEF-4B8C-B8AF-6622E6444353}">
      <dgm:prSet/>
      <dgm:spPr/>
      <dgm:t>
        <a:bodyPr/>
        <a:lstStyle/>
        <a:p>
          <a:endParaRPr lang="fr-FR"/>
        </a:p>
      </dgm:t>
    </dgm:pt>
    <dgm:pt modelId="{4C919708-8F31-4491-A612-5862146E84E8}" type="sibTrans" cxnId="{5E8E93D2-EFEF-4B8C-B8AF-6622E6444353}">
      <dgm:prSet/>
      <dgm:spPr/>
      <dgm:t>
        <a:bodyPr/>
        <a:lstStyle/>
        <a:p>
          <a:endParaRPr lang="fr-FR"/>
        </a:p>
      </dgm:t>
    </dgm:pt>
    <dgm:pt modelId="{A04DADB9-46FE-4DDA-A2BA-8D11AFC0DC6E}">
      <dgm:prSet phldrT="[Texte]"/>
      <dgm:spPr/>
      <dgm:t>
        <a:bodyPr/>
        <a:lstStyle/>
        <a:p>
          <a:r>
            <a:rPr lang="fr-FR" dirty="0"/>
            <a:t>Emergence d’un changement conceptuel, en lien avec des situations réelles</a:t>
          </a:r>
        </a:p>
      </dgm:t>
    </dgm:pt>
    <dgm:pt modelId="{39C89F83-F892-4489-BF50-3C7AA30EA3C1}" type="parTrans" cxnId="{C065B11E-1034-4DAA-A0B4-5916B7ABFE6B}">
      <dgm:prSet/>
      <dgm:spPr/>
      <dgm:t>
        <a:bodyPr/>
        <a:lstStyle/>
        <a:p>
          <a:endParaRPr lang="fr-FR"/>
        </a:p>
      </dgm:t>
    </dgm:pt>
    <dgm:pt modelId="{E31F1944-ABAE-424D-A6C5-3053A46C4EE7}" type="sibTrans" cxnId="{C065B11E-1034-4DAA-A0B4-5916B7ABFE6B}">
      <dgm:prSet/>
      <dgm:spPr/>
      <dgm:t>
        <a:bodyPr/>
        <a:lstStyle/>
        <a:p>
          <a:endParaRPr lang="fr-FR"/>
        </a:p>
      </dgm:t>
    </dgm:pt>
    <dgm:pt modelId="{DA913D25-2C7F-4E59-83C2-7DF9A8EBE7AD}">
      <dgm:prSet phldrT="[Texte]"/>
      <dgm:spPr/>
      <dgm:t>
        <a:bodyPr/>
        <a:lstStyle/>
        <a:p>
          <a:r>
            <a:rPr lang="fr-FR" dirty="0"/>
            <a:t>Engagement élevé de l’élève</a:t>
          </a:r>
        </a:p>
      </dgm:t>
    </dgm:pt>
    <dgm:pt modelId="{B2346C51-99B9-4668-B3ED-62F7B83047B7}" type="parTrans" cxnId="{605D1143-A9E0-41C4-B1F7-4DDD76B11EEA}">
      <dgm:prSet/>
      <dgm:spPr/>
      <dgm:t>
        <a:bodyPr/>
        <a:lstStyle/>
        <a:p>
          <a:endParaRPr lang="fr-FR"/>
        </a:p>
      </dgm:t>
    </dgm:pt>
    <dgm:pt modelId="{FB2F263F-1678-42D9-A076-A28D69724AE6}" type="sibTrans" cxnId="{605D1143-A9E0-41C4-B1F7-4DDD76B11EEA}">
      <dgm:prSet/>
      <dgm:spPr/>
      <dgm:t>
        <a:bodyPr/>
        <a:lstStyle/>
        <a:p>
          <a:endParaRPr lang="fr-FR"/>
        </a:p>
      </dgm:t>
    </dgm:pt>
    <dgm:pt modelId="{7E307298-F338-4B02-AD8B-81D8AC641069}">
      <dgm:prSet phldrT="[Texte]"/>
      <dgm:spPr/>
      <dgm:t>
        <a:bodyPr/>
        <a:lstStyle/>
        <a:p>
          <a:r>
            <a:rPr lang="fr-FR" dirty="0"/>
            <a:t>Apprentissages pour une rétention de connaissances à moyen-terme</a:t>
          </a:r>
        </a:p>
      </dgm:t>
    </dgm:pt>
    <dgm:pt modelId="{654BE1AB-4E60-418C-8FA0-D6AD8BE27826}" type="parTrans" cxnId="{F69F42EB-11BE-45D1-B0E9-EE74E8312196}">
      <dgm:prSet/>
      <dgm:spPr/>
      <dgm:t>
        <a:bodyPr/>
        <a:lstStyle/>
        <a:p>
          <a:endParaRPr lang="fr-FR"/>
        </a:p>
      </dgm:t>
    </dgm:pt>
    <dgm:pt modelId="{AB6ECB1F-1C7F-49FA-A96A-0F8810A3BC47}" type="sibTrans" cxnId="{F69F42EB-11BE-45D1-B0E9-EE74E8312196}">
      <dgm:prSet/>
      <dgm:spPr/>
      <dgm:t>
        <a:bodyPr/>
        <a:lstStyle/>
        <a:p>
          <a:endParaRPr lang="fr-FR"/>
        </a:p>
      </dgm:t>
    </dgm:pt>
    <dgm:pt modelId="{4F28AA7D-C134-4F98-AEE9-9624B52A6A0E}">
      <dgm:prSet phldrT="[Texte]"/>
      <dgm:spPr/>
      <dgm:t>
        <a:bodyPr/>
        <a:lstStyle/>
        <a:p>
          <a:r>
            <a:rPr lang="fr-FR" dirty="0"/>
            <a:t>Mise en relation entre la théorie et la pratique</a:t>
          </a:r>
        </a:p>
      </dgm:t>
    </dgm:pt>
    <dgm:pt modelId="{D125544E-B5B5-439A-A982-49B1231AF00A}" type="parTrans" cxnId="{05D78ED8-B070-42DA-81E3-38533C7F7250}">
      <dgm:prSet/>
      <dgm:spPr/>
      <dgm:t>
        <a:bodyPr/>
        <a:lstStyle/>
        <a:p>
          <a:endParaRPr lang="fr-FR"/>
        </a:p>
      </dgm:t>
    </dgm:pt>
    <dgm:pt modelId="{03A31F67-AC40-4840-9959-3C34382E995C}" type="sibTrans" cxnId="{05D78ED8-B070-42DA-81E3-38533C7F7250}">
      <dgm:prSet/>
      <dgm:spPr/>
      <dgm:t>
        <a:bodyPr/>
        <a:lstStyle/>
        <a:p>
          <a:endParaRPr lang="fr-FR"/>
        </a:p>
      </dgm:t>
    </dgm:pt>
    <dgm:pt modelId="{1945C085-1AAB-45B8-AFF2-D5B53AD201E5}">
      <dgm:prSet phldrT="[Texte]"/>
      <dgm:spPr/>
      <dgm:t>
        <a:bodyPr/>
        <a:lstStyle/>
        <a:p>
          <a:r>
            <a:rPr lang="fr-FR" dirty="0"/>
            <a:t>Engagement modéré de l’élève</a:t>
          </a:r>
        </a:p>
      </dgm:t>
    </dgm:pt>
    <dgm:pt modelId="{0CD7693B-50AA-4429-BB23-2752E1EAB360}" type="parTrans" cxnId="{03A7ECAE-CD9C-4869-AE36-E8063E11720E}">
      <dgm:prSet/>
      <dgm:spPr/>
      <dgm:t>
        <a:bodyPr/>
        <a:lstStyle/>
        <a:p>
          <a:endParaRPr lang="fr-FR"/>
        </a:p>
      </dgm:t>
    </dgm:pt>
    <dgm:pt modelId="{DC5FA93A-0335-400F-800B-CE3FA0060A78}" type="sibTrans" cxnId="{03A7ECAE-CD9C-4869-AE36-E8063E11720E}">
      <dgm:prSet/>
      <dgm:spPr/>
      <dgm:t>
        <a:bodyPr/>
        <a:lstStyle/>
        <a:p>
          <a:endParaRPr lang="fr-FR"/>
        </a:p>
      </dgm:t>
    </dgm:pt>
    <dgm:pt modelId="{FC2DB68C-FDCE-4644-B45D-2EE6DDAE5D0F}">
      <dgm:prSet phldrT="[Texte]"/>
      <dgm:spPr/>
      <dgm:t>
        <a:bodyPr/>
        <a:lstStyle/>
        <a:p>
          <a:r>
            <a:rPr lang="fr-FR" dirty="0"/>
            <a:t>Apprentissages « de surface », pour une restitution à court-terme</a:t>
          </a:r>
        </a:p>
      </dgm:t>
    </dgm:pt>
    <dgm:pt modelId="{B532F2E5-3E4E-4D54-BC8F-20D09C7BA56D}" type="parTrans" cxnId="{C1387920-A65E-4CA2-8426-AE6976E830B6}">
      <dgm:prSet/>
      <dgm:spPr/>
      <dgm:t>
        <a:bodyPr/>
        <a:lstStyle/>
        <a:p>
          <a:endParaRPr lang="fr-FR"/>
        </a:p>
      </dgm:t>
    </dgm:pt>
    <dgm:pt modelId="{5AFEBD8F-1DF1-4894-B14F-2C26FAD04099}" type="sibTrans" cxnId="{C1387920-A65E-4CA2-8426-AE6976E830B6}">
      <dgm:prSet/>
      <dgm:spPr/>
      <dgm:t>
        <a:bodyPr/>
        <a:lstStyle/>
        <a:p>
          <a:endParaRPr lang="fr-FR"/>
        </a:p>
      </dgm:t>
    </dgm:pt>
    <dgm:pt modelId="{544FD6B4-1E61-44CF-8BD4-065396F1AF87}">
      <dgm:prSet phldrT="[Texte]"/>
      <dgm:spPr/>
      <dgm:t>
        <a:bodyPr/>
        <a:lstStyle/>
        <a:p>
          <a:r>
            <a:rPr lang="fr-FR" dirty="0"/>
            <a:t>Acquisition de savoirs dans un contexte théorique</a:t>
          </a:r>
        </a:p>
      </dgm:t>
    </dgm:pt>
    <dgm:pt modelId="{596977C8-D89F-4D03-95DE-03D964979B28}" type="parTrans" cxnId="{8C0ADE0F-AF5B-4FFA-8D14-70D6185B36EA}">
      <dgm:prSet/>
      <dgm:spPr/>
      <dgm:t>
        <a:bodyPr/>
        <a:lstStyle/>
        <a:p>
          <a:endParaRPr lang="fr-FR"/>
        </a:p>
      </dgm:t>
    </dgm:pt>
    <dgm:pt modelId="{99002336-83F7-4A9C-9232-763711A85B8F}" type="sibTrans" cxnId="{8C0ADE0F-AF5B-4FFA-8D14-70D6185B36EA}">
      <dgm:prSet/>
      <dgm:spPr/>
      <dgm:t>
        <a:bodyPr/>
        <a:lstStyle/>
        <a:p>
          <a:endParaRPr lang="fr-FR"/>
        </a:p>
      </dgm:t>
    </dgm:pt>
    <dgm:pt modelId="{8EA38A23-B0E5-406F-8B69-908DEB0FBEBB}">
      <dgm:prSet phldrT="[Texte]"/>
      <dgm:spPr/>
      <dgm:t>
        <a:bodyPr/>
        <a:lstStyle/>
        <a:p>
          <a:r>
            <a:rPr lang="fr-FR" dirty="0"/>
            <a:t>Engagement moindre de l’élève</a:t>
          </a:r>
        </a:p>
      </dgm:t>
    </dgm:pt>
    <dgm:pt modelId="{25B3DA17-CA16-4398-BF17-87308AA2DA68}" type="parTrans" cxnId="{353D9201-0A58-4810-82D9-283B38D628CB}">
      <dgm:prSet/>
      <dgm:spPr/>
      <dgm:t>
        <a:bodyPr/>
        <a:lstStyle/>
        <a:p>
          <a:endParaRPr lang="fr-FR"/>
        </a:p>
      </dgm:t>
    </dgm:pt>
    <dgm:pt modelId="{AD237C26-C138-4DC3-869F-7B04396CA15B}" type="sibTrans" cxnId="{353D9201-0A58-4810-82D9-283B38D628CB}">
      <dgm:prSet/>
      <dgm:spPr/>
      <dgm:t>
        <a:bodyPr/>
        <a:lstStyle/>
        <a:p>
          <a:endParaRPr lang="fr-FR"/>
        </a:p>
      </dgm:t>
    </dgm:pt>
    <dgm:pt modelId="{DD1E1EB9-9E4D-4F7E-A2D9-8D7B5A189D9E}" type="pres">
      <dgm:prSet presAssocID="{11AD6938-A41C-485F-9E3A-E3622C13B21C}" presName="Name0" presStyleCnt="0">
        <dgm:presLayoutVars>
          <dgm:chMax val="7"/>
          <dgm:dir/>
          <dgm:animLvl val="lvl"/>
          <dgm:resizeHandles val="exact"/>
        </dgm:presLayoutVars>
      </dgm:prSet>
      <dgm:spPr/>
    </dgm:pt>
    <dgm:pt modelId="{1044196E-556B-443F-9376-43ED1184DAA2}" type="pres">
      <dgm:prSet presAssocID="{B92B6BC7-0E2E-4655-800F-009E117CC08C}" presName="circle1" presStyleLbl="node1" presStyleIdx="0" presStyleCnt="3"/>
      <dgm:spPr/>
    </dgm:pt>
    <dgm:pt modelId="{95AA11D4-09E6-4670-8759-DB206A9716B6}" type="pres">
      <dgm:prSet presAssocID="{B92B6BC7-0E2E-4655-800F-009E117CC08C}" presName="space" presStyleCnt="0"/>
      <dgm:spPr/>
    </dgm:pt>
    <dgm:pt modelId="{AB5BCAB6-69A2-4CD1-927D-336DD61033E5}" type="pres">
      <dgm:prSet presAssocID="{B92B6BC7-0E2E-4655-800F-009E117CC08C}" presName="rect1" presStyleLbl="alignAcc1" presStyleIdx="0" presStyleCnt="3"/>
      <dgm:spPr/>
    </dgm:pt>
    <dgm:pt modelId="{61B0E740-B0ED-4D4A-96A8-8A9E755C7A68}" type="pres">
      <dgm:prSet presAssocID="{7E307298-F338-4B02-AD8B-81D8AC641069}" presName="vertSpace2" presStyleLbl="node1" presStyleIdx="0" presStyleCnt="3"/>
      <dgm:spPr/>
    </dgm:pt>
    <dgm:pt modelId="{C99DD282-B909-4328-A140-8BF36352B013}" type="pres">
      <dgm:prSet presAssocID="{7E307298-F338-4B02-AD8B-81D8AC641069}" presName="circle2" presStyleLbl="node1" presStyleIdx="1" presStyleCnt="3"/>
      <dgm:spPr/>
    </dgm:pt>
    <dgm:pt modelId="{1AFCDA6A-F6CB-4C76-AB5A-8B703BF553B9}" type="pres">
      <dgm:prSet presAssocID="{7E307298-F338-4B02-AD8B-81D8AC641069}" presName="rect2" presStyleLbl="alignAcc1" presStyleIdx="1" presStyleCnt="3"/>
      <dgm:spPr/>
    </dgm:pt>
    <dgm:pt modelId="{89D80383-990D-4C38-9C77-6785720CF68B}" type="pres">
      <dgm:prSet presAssocID="{FC2DB68C-FDCE-4644-B45D-2EE6DDAE5D0F}" presName="vertSpace3" presStyleLbl="node1" presStyleIdx="1" presStyleCnt="3"/>
      <dgm:spPr/>
    </dgm:pt>
    <dgm:pt modelId="{5255CCCA-88B3-4622-A37B-78176DE06F22}" type="pres">
      <dgm:prSet presAssocID="{FC2DB68C-FDCE-4644-B45D-2EE6DDAE5D0F}" presName="circle3" presStyleLbl="node1" presStyleIdx="2" presStyleCnt="3"/>
      <dgm:spPr/>
    </dgm:pt>
    <dgm:pt modelId="{56073720-5F94-4588-9A52-544911F53382}" type="pres">
      <dgm:prSet presAssocID="{FC2DB68C-FDCE-4644-B45D-2EE6DDAE5D0F}" presName="rect3" presStyleLbl="alignAcc1" presStyleIdx="2" presStyleCnt="3"/>
      <dgm:spPr/>
    </dgm:pt>
    <dgm:pt modelId="{78D2FD14-640B-4042-BA9F-1771DF6D6319}" type="pres">
      <dgm:prSet presAssocID="{B92B6BC7-0E2E-4655-800F-009E117CC08C}" presName="rect1ParTx" presStyleLbl="alignAcc1" presStyleIdx="2" presStyleCnt="3">
        <dgm:presLayoutVars>
          <dgm:chMax val="1"/>
          <dgm:bulletEnabled val="1"/>
        </dgm:presLayoutVars>
      </dgm:prSet>
      <dgm:spPr/>
    </dgm:pt>
    <dgm:pt modelId="{F94B31EB-A7AA-4F75-B725-C01C5B30673E}" type="pres">
      <dgm:prSet presAssocID="{B92B6BC7-0E2E-4655-800F-009E117CC08C}" presName="rect1ChTx" presStyleLbl="alignAcc1" presStyleIdx="2" presStyleCnt="3">
        <dgm:presLayoutVars>
          <dgm:bulletEnabled val="1"/>
        </dgm:presLayoutVars>
      </dgm:prSet>
      <dgm:spPr/>
    </dgm:pt>
    <dgm:pt modelId="{3375DA29-66B6-43C0-93FA-6B75FDD24EE6}" type="pres">
      <dgm:prSet presAssocID="{7E307298-F338-4B02-AD8B-81D8AC641069}" presName="rect2ParTx" presStyleLbl="alignAcc1" presStyleIdx="2" presStyleCnt="3">
        <dgm:presLayoutVars>
          <dgm:chMax val="1"/>
          <dgm:bulletEnabled val="1"/>
        </dgm:presLayoutVars>
      </dgm:prSet>
      <dgm:spPr/>
    </dgm:pt>
    <dgm:pt modelId="{574489E1-5C00-46D5-B83B-7EE36438CB9E}" type="pres">
      <dgm:prSet presAssocID="{7E307298-F338-4B02-AD8B-81D8AC641069}" presName="rect2ChTx" presStyleLbl="alignAcc1" presStyleIdx="2" presStyleCnt="3">
        <dgm:presLayoutVars>
          <dgm:bulletEnabled val="1"/>
        </dgm:presLayoutVars>
      </dgm:prSet>
      <dgm:spPr/>
    </dgm:pt>
    <dgm:pt modelId="{AA7FCBE2-62AD-4206-9BE4-FB19785E2408}" type="pres">
      <dgm:prSet presAssocID="{FC2DB68C-FDCE-4644-B45D-2EE6DDAE5D0F}" presName="rect3ParTx" presStyleLbl="alignAcc1" presStyleIdx="2" presStyleCnt="3">
        <dgm:presLayoutVars>
          <dgm:chMax val="1"/>
          <dgm:bulletEnabled val="1"/>
        </dgm:presLayoutVars>
      </dgm:prSet>
      <dgm:spPr/>
    </dgm:pt>
    <dgm:pt modelId="{895ABBA3-9C22-4BA6-8921-BABEA53C47D3}" type="pres">
      <dgm:prSet presAssocID="{FC2DB68C-FDCE-4644-B45D-2EE6DDAE5D0F}" presName="rect3ChTx" presStyleLbl="alignAcc1" presStyleIdx="2" presStyleCnt="3">
        <dgm:presLayoutVars>
          <dgm:bulletEnabled val="1"/>
        </dgm:presLayoutVars>
      </dgm:prSet>
      <dgm:spPr/>
    </dgm:pt>
  </dgm:ptLst>
  <dgm:cxnLst>
    <dgm:cxn modelId="{353D9201-0A58-4810-82D9-283B38D628CB}" srcId="{FC2DB68C-FDCE-4644-B45D-2EE6DDAE5D0F}" destId="{8EA38A23-B0E5-406F-8B69-908DEB0FBEBB}" srcOrd="1" destOrd="0" parTransId="{25B3DA17-CA16-4398-BF17-87308AA2DA68}" sibTransId="{AD237C26-C138-4DC3-869F-7B04396CA15B}"/>
    <dgm:cxn modelId="{8C0ADE0F-AF5B-4FFA-8D14-70D6185B36EA}" srcId="{FC2DB68C-FDCE-4644-B45D-2EE6DDAE5D0F}" destId="{544FD6B4-1E61-44CF-8BD4-065396F1AF87}" srcOrd="0" destOrd="0" parTransId="{596977C8-D89F-4D03-95DE-03D964979B28}" sibTransId="{99002336-83F7-4A9C-9232-763711A85B8F}"/>
    <dgm:cxn modelId="{C3DF5D1E-6867-4359-9687-B3495352FA0D}" type="presOf" srcId="{FC2DB68C-FDCE-4644-B45D-2EE6DDAE5D0F}" destId="{56073720-5F94-4588-9A52-544911F53382}" srcOrd="0" destOrd="0" presId="urn:microsoft.com/office/officeart/2005/8/layout/target3"/>
    <dgm:cxn modelId="{C065B11E-1034-4DAA-A0B4-5916B7ABFE6B}" srcId="{B92B6BC7-0E2E-4655-800F-009E117CC08C}" destId="{A04DADB9-46FE-4DDA-A2BA-8D11AFC0DC6E}" srcOrd="0" destOrd="0" parTransId="{39C89F83-F892-4489-BF50-3C7AA30EA3C1}" sibTransId="{E31F1944-ABAE-424D-A6C5-3053A46C4EE7}"/>
    <dgm:cxn modelId="{C1387920-A65E-4CA2-8426-AE6976E830B6}" srcId="{11AD6938-A41C-485F-9E3A-E3622C13B21C}" destId="{FC2DB68C-FDCE-4644-B45D-2EE6DDAE5D0F}" srcOrd="2" destOrd="0" parTransId="{B532F2E5-3E4E-4D54-BC8F-20D09C7BA56D}" sibTransId="{5AFEBD8F-1DF1-4894-B14F-2C26FAD04099}"/>
    <dgm:cxn modelId="{3D33C621-D5C2-4535-9985-EC805A8026DB}" type="presOf" srcId="{11AD6938-A41C-485F-9E3A-E3622C13B21C}" destId="{DD1E1EB9-9E4D-4F7E-A2D9-8D7B5A189D9E}" srcOrd="0" destOrd="0" presId="urn:microsoft.com/office/officeart/2005/8/layout/target3"/>
    <dgm:cxn modelId="{BA15F033-0852-405C-9C25-2E41670D9E57}" type="presOf" srcId="{FC2DB68C-FDCE-4644-B45D-2EE6DDAE5D0F}" destId="{AA7FCBE2-62AD-4206-9BE4-FB19785E2408}" srcOrd="1" destOrd="0" presId="urn:microsoft.com/office/officeart/2005/8/layout/target3"/>
    <dgm:cxn modelId="{605D1143-A9E0-41C4-B1F7-4DDD76B11EEA}" srcId="{B92B6BC7-0E2E-4655-800F-009E117CC08C}" destId="{DA913D25-2C7F-4E59-83C2-7DF9A8EBE7AD}" srcOrd="1" destOrd="0" parTransId="{B2346C51-99B9-4668-B3ED-62F7B83047B7}" sibTransId="{FB2F263F-1678-42D9-A076-A28D69724AE6}"/>
    <dgm:cxn modelId="{AA4A324D-468E-4C9E-8F2F-E17446D70B90}" type="presOf" srcId="{7E307298-F338-4B02-AD8B-81D8AC641069}" destId="{3375DA29-66B6-43C0-93FA-6B75FDD24EE6}" srcOrd="1" destOrd="0" presId="urn:microsoft.com/office/officeart/2005/8/layout/target3"/>
    <dgm:cxn modelId="{FB7B6E56-EAB5-4A56-84EE-91855015E459}" type="presOf" srcId="{A04DADB9-46FE-4DDA-A2BA-8D11AFC0DC6E}" destId="{F94B31EB-A7AA-4F75-B725-C01C5B30673E}" srcOrd="0" destOrd="0" presId="urn:microsoft.com/office/officeart/2005/8/layout/target3"/>
    <dgm:cxn modelId="{3831D487-D1B1-4678-9968-283C04C26D86}" type="presOf" srcId="{4F28AA7D-C134-4F98-AEE9-9624B52A6A0E}" destId="{574489E1-5C00-46D5-B83B-7EE36438CB9E}" srcOrd="0" destOrd="0" presId="urn:microsoft.com/office/officeart/2005/8/layout/target3"/>
    <dgm:cxn modelId="{E11ED892-5AB7-408E-89A9-7F2110843681}" type="presOf" srcId="{8EA38A23-B0E5-406F-8B69-908DEB0FBEBB}" destId="{895ABBA3-9C22-4BA6-8921-BABEA53C47D3}" srcOrd="0" destOrd="1" presId="urn:microsoft.com/office/officeart/2005/8/layout/target3"/>
    <dgm:cxn modelId="{D958DB93-FD62-41FF-8A17-9C9EFD7F6F55}" type="presOf" srcId="{B92B6BC7-0E2E-4655-800F-009E117CC08C}" destId="{78D2FD14-640B-4042-BA9F-1771DF6D6319}" srcOrd="1" destOrd="0" presId="urn:microsoft.com/office/officeart/2005/8/layout/target3"/>
    <dgm:cxn modelId="{1C3CACA3-37D1-42E2-83E2-073B9A999E82}" type="presOf" srcId="{DA913D25-2C7F-4E59-83C2-7DF9A8EBE7AD}" destId="{F94B31EB-A7AA-4F75-B725-C01C5B30673E}" srcOrd="0" destOrd="1" presId="urn:microsoft.com/office/officeart/2005/8/layout/target3"/>
    <dgm:cxn modelId="{03A7ECAE-CD9C-4869-AE36-E8063E11720E}" srcId="{7E307298-F338-4B02-AD8B-81D8AC641069}" destId="{1945C085-1AAB-45B8-AFF2-D5B53AD201E5}" srcOrd="1" destOrd="0" parTransId="{0CD7693B-50AA-4429-BB23-2752E1EAB360}" sibTransId="{DC5FA93A-0335-400F-800B-CE3FA0060A78}"/>
    <dgm:cxn modelId="{58E0BBB9-4EA5-4810-A80C-5AAEE6F19B9B}" type="presOf" srcId="{B92B6BC7-0E2E-4655-800F-009E117CC08C}" destId="{AB5BCAB6-69A2-4CD1-927D-336DD61033E5}" srcOrd="0" destOrd="0" presId="urn:microsoft.com/office/officeart/2005/8/layout/target3"/>
    <dgm:cxn modelId="{32EDF7C7-6204-40BF-A31F-256830FA8D66}" type="presOf" srcId="{1945C085-1AAB-45B8-AFF2-D5B53AD201E5}" destId="{574489E1-5C00-46D5-B83B-7EE36438CB9E}" srcOrd="0" destOrd="1" presId="urn:microsoft.com/office/officeart/2005/8/layout/target3"/>
    <dgm:cxn modelId="{5E8E93D2-EFEF-4B8C-B8AF-6622E6444353}" srcId="{11AD6938-A41C-485F-9E3A-E3622C13B21C}" destId="{B92B6BC7-0E2E-4655-800F-009E117CC08C}" srcOrd="0" destOrd="0" parTransId="{CED6EC17-DADD-483E-A72D-88CA5E7BAD4E}" sibTransId="{4C919708-8F31-4491-A612-5862146E84E8}"/>
    <dgm:cxn modelId="{05D78ED8-B070-42DA-81E3-38533C7F7250}" srcId="{7E307298-F338-4B02-AD8B-81D8AC641069}" destId="{4F28AA7D-C134-4F98-AEE9-9624B52A6A0E}" srcOrd="0" destOrd="0" parTransId="{D125544E-B5B5-439A-A982-49B1231AF00A}" sibTransId="{03A31F67-AC40-4840-9959-3C34382E995C}"/>
    <dgm:cxn modelId="{DD45E1E2-19C6-4D93-AD7F-B098D172B8DA}" type="presOf" srcId="{7E307298-F338-4B02-AD8B-81D8AC641069}" destId="{1AFCDA6A-F6CB-4C76-AB5A-8B703BF553B9}" srcOrd="0" destOrd="0" presId="urn:microsoft.com/office/officeart/2005/8/layout/target3"/>
    <dgm:cxn modelId="{410BAFE3-ABDF-4F8A-9592-FE96A117E3D1}" type="presOf" srcId="{544FD6B4-1E61-44CF-8BD4-065396F1AF87}" destId="{895ABBA3-9C22-4BA6-8921-BABEA53C47D3}" srcOrd="0" destOrd="0" presId="urn:microsoft.com/office/officeart/2005/8/layout/target3"/>
    <dgm:cxn modelId="{F69F42EB-11BE-45D1-B0E9-EE74E8312196}" srcId="{11AD6938-A41C-485F-9E3A-E3622C13B21C}" destId="{7E307298-F338-4B02-AD8B-81D8AC641069}" srcOrd="1" destOrd="0" parTransId="{654BE1AB-4E60-418C-8FA0-D6AD8BE27826}" sibTransId="{AB6ECB1F-1C7F-49FA-A96A-0F8810A3BC47}"/>
    <dgm:cxn modelId="{592F3ABC-FA56-4354-B01C-AA04BE0A6889}" type="presParOf" srcId="{DD1E1EB9-9E4D-4F7E-A2D9-8D7B5A189D9E}" destId="{1044196E-556B-443F-9376-43ED1184DAA2}" srcOrd="0" destOrd="0" presId="urn:microsoft.com/office/officeart/2005/8/layout/target3"/>
    <dgm:cxn modelId="{F190CD34-2E29-4088-93C1-870EC38AECAB}" type="presParOf" srcId="{DD1E1EB9-9E4D-4F7E-A2D9-8D7B5A189D9E}" destId="{95AA11D4-09E6-4670-8759-DB206A9716B6}" srcOrd="1" destOrd="0" presId="urn:microsoft.com/office/officeart/2005/8/layout/target3"/>
    <dgm:cxn modelId="{3E8D6369-BD2D-482C-8245-D20A398D491F}" type="presParOf" srcId="{DD1E1EB9-9E4D-4F7E-A2D9-8D7B5A189D9E}" destId="{AB5BCAB6-69A2-4CD1-927D-336DD61033E5}" srcOrd="2" destOrd="0" presId="urn:microsoft.com/office/officeart/2005/8/layout/target3"/>
    <dgm:cxn modelId="{CF319F51-EBC4-448E-B7FD-D27ABD9ED0AF}" type="presParOf" srcId="{DD1E1EB9-9E4D-4F7E-A2D9-8D7B5A189D9E}" destId="{61B0E740-B0ED-4D4A-96A8-8A9E755C7A68}" srcOrd="3" destOrd="0" presId="urn:microsoft.com/office/officeart/2005/8/layout/target3"/>
    <dgm:cxn modelId="{560E47B0-47E4-42F5-943F-5C52657AB2C5}" type="presParOf" srcId="{DD1E1EB9-9E4D-4F7E-A2D9-8D7B5A189D9E}" destId="{C99DD282-B909-4328-A140-8BF36352B013}" srcOrd="4" destOrd="0" presId="urn:microsoft.com/office/officeart/2005/8/layout/target3"/>
    <dgm:cxn modelId="{59FC9C2D-19C5-4B86-9D41-ED65E2142947}" type="presParOf" srcId="{DD1E1EB9-9E4D-4F7E-A2D9-8D7B5A189D9E}" destId="{1AFCDA6A-F6CB-4C76-AB5A-8B703BF553B9}" srcOrd="5" destOrd="0" presId="urn:microsoft.com/office/officeart/2005/8/layout/target3"/>
    <dgm:cxn modelId="{B7A6B6E6-EADA-4D65-A42B-B67AB0FA21C5}" type="presParOf" srcId="{DD1E1EB9-9E4D-4F7E-A2D9-8D7B5A189D9E}" destId="{89D80383-990D-4C38-9C77-6785720CF68B}" srcOrd="6" destOrd="0" presId="urn:microsoft.com/office/officeart/2005/8/layout/target3"/>
    <dgm:cxn modelId="{BC814EC4-5CAD-4FFB-9D61-F6BD25F17A7D}" type="presParOf" srcId="{DD1E1EB9-9E4D-4F7E-A2D9-8D7B5A189D9E}" destId="{5255CCCA-88B3-4622-A37B-78176DE06F22}" srcOrd="7" destOrd="0" presId="urn:microsoft.com/office/officeart/2005/8/layout/target3"/>
    <dgm:cxn modelId="{9BC84415-3C35-4A8B-B6E6-6FD3BE1B8548}" type="presParOf" srcId="{DD1E1EB9-9E4D-4F7E-A2D9-8D7B5A189D9E}" destId="{56073720-5F94-4588-9A52-544911F53382}" srcOrd="8" destOrd="0" presId="urn:microsoft.com/office/officeart/2005/8/layout/target3"/>
    <dgm:cxn modelId="{D24518A9-2F77-4615-91E6-201759433AF6}" type="presParOf" srcId="{DD1E1EB9-9E4D-4F7E-A2D9-8D7B5A189D9E}" destId="{78D2FD14-640B-4042-BA9F-1771DF6D6319}" srcOrd="9" destOrd="0" presId="urn:microsoft.com/office/officeart/2005/8/layout/target3"/>
    <dgm:cxn modelId="{BA18208F-5465-4F3C-8933-38D6BFAF22EB}" type="presParOf" srcId="{DD1E1EB9-9E4D-4F7E-A2D9-8D7B5A189D9E}" destId="{F94B31EB-A7AA-4F75-B725-C01C5B30673E}" srcOrd="10" destOrd="0" presId="urn:microsoft.com/office/officeart/2005/8/layout/target3"/>
    <dgm:cxn modelId="{FF418F96-2A01-4A8E-BC1C-EF600FC3A9A9}" type="presParOf" srcId="{DD1E1EB9-9E4D-4F7E-A2D9-8D7B5A189D9E}" destId="{3375DA29-66B6-43C0-93FA-6B75FDD24EE6}" srcOrd="11" destOrd="0" presId="urn:microsoft.com/office/officeart/2005/8/layout/target3"/>
    <dgm:cxn modelId="{3EB34E88-BB7D-4105-93F7-4A8AFB8A64C8}" type="presParOf" srcId="{DD1E1EB9-9E4D-4F7E-A2D9-8D7B5A189D9E}" destId="{574489E1-5C00-46D5-B83B-7EE36438CB9E}" srcOrd="12" destOrd="0" presId="urn:microsoft.com/office/officeart/2005/8/layout/target3"/>
    <dgm:cxn modelId="{BFA81BF2-81D5-453A-B521-CF6B8CBE351A}" type="presParOf" srcId="{DD1E1EB9-9E4D-4F7E-A2D9-8D7B5A189D9E}" destId="{AA7FCBE2-62AD-4206-9BE4-FB19785E2408}" srcOrd="13" destOrd="0" presId="urn:microsoft.com/office/officeart/2005/8/layout/target3"/>
    <dgm:cxn modelId="{5D5D0F29-3791-40EC-B9D9-987E58B983BE}" type="presParOf" srcId="{DD1E1EB9-9E4D-4F7E-A2D9-8D7B5A189D9E}" destId="{895ABBA3-9C22-4BA6-8921-BABEA53C47D3}"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C1830-E64F-4B83-983B-6F21761A0325}">
      <dsp:nvSpPr>
        <dsp:cNvPr id="0" name=""/>
        <dsp:cNvSpPr/>
      </dsp:nvSpPr>
      <dsp:spPr>
        <a:xfrm>
          <a:off x="3080" y="967418"/>
          <a:ext cx="3753370" cy="15013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marL="0" lvl="0" indent="0" algn="ctr" defTabSz="1200150">
            <a:lnSpc>
              <a:spcPct val="90000"/>
            </a:lnSpc>
            <a:spcBef>
              <a:spcPct val="0"/>
            </a:spcBef>
            <a:spcAft>
              <a:spcPct val="35000"/>
            </a:spcAft>
            <a:buNone/>
          </a:pPr>
          <a:r>
            <a:rPr lang="fr-FR" sz="2700" kern="1200" dirty="0"/>
            <a:t>Présente dès la conception de la séquence</a:t>
          </a:r>
        </a:p>
      </dsp:txBody>
      <dsp:txXfrm>
        <a:off x="753754" y="967418"/>
        <a:ext cx="2252022" cy="1501348"/>
      </dsp:txXfrm>
    </dsp:sp>
    <dsp:sp modelId="{93FE576C-ED63-4172-A045-093564CB09C2}">
      <dsp:nvSpPr>
        <dsp:cNvPr id="0" name=""/>
        <dsp:cNvSpPr/>
      </dsp:nvSpPr>
      <dsp:spPr>
        <a:xfrm>
          <a:off x="3381114" y="967418"/>
          <a:ext cx="3753370" cy="15013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marL="0" lvl="0" indent="0" algn="ctr" defTabSz="1200150">
            <a:lnSpc>
              <a:spcPct val="90000"/>
            </a:lnSpc>
            <a:spcBef>
              <a:spcPct val="0"/>
            </a:spcBef>
            <a:spcAft>
              <a:spcPct val="35000"/>
            </a:spcAft>
            <a:buNone/>
          </a:pPr>
          <a:r>
            <a:rPr lang="fr-FR" sz="2700" kern="1200" dirty="0"/>
            <a:t>Effective pendant le cours</a:t>
          </a:r>
        </a:p>
      </dsp:txBody>
      <dsp:txXfrm>
        <a:off x="4131788" y="967418"/>
        <a:ext cx="2252022" cy="1501348"/>
      </dsp:txXfrm>
    </dsp:sp>
    <dsp:sp modelId="{89835453-D569-4762-A5DC-5297187776C6}">
      <dsp:nvSpPr>
        <dsp:cNvPr id="0" name=""/>
        <dsp:cNvSpPr/>
      </dsp:nvSpPr>
      <dsp:spPr>
        <a:xfrm>
          <a:off x="6759148" y="967418"/>
          <a:ext cx="3753370" cy="15013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marL="0" lvl="0" indent="0" algn="ctr" defTabSz="1200150">
            <a:lnSpc>
              <a:spcPct val="90000"/>
            </a:lnSpc>
            <a:spcBef>
              <a:spcPct val="0"/>
            </a:spcBef>
            <a:spcAft>
              <a:spcPct val="35000"/>
            </a:spcAft>
            <a:buNone/>
          </a:pPr>
          <a:r>
            <a:rPr lang="fr-FR" sz="2700" kern="1200" dirty="0"/>
            <a:t>Se prolonge après le cours</a:t>
          </a:r>
        </a:p>
      </dsp:txBody>
      <dsp:txXfrm>
        <a:off x="7509822" y="967418"/>
        <a:ext cx="2252022" cy="15013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3D3B0B-953E-4612-B25E-2C3D3314947E}">
      <dsp:nvSpPr>
        <dsp:cNvPr id="0" name=""/>
        <dsp:cNvSpPr/>
      </dsp:nvSpPr>
      <dsp:spPr>
        <a:xfrm>
          <a:off x="4501450" y="0"/>
          <a:ext cx="2094415" cy="2094734"/>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AD5AF2-5939-4B8C-87EE-C0EAD1C4B38A}">
      <dsp:nvSpPr>
        <dsp:cNvPr id="0" name=""/>
        <dsp:cNvSpPr/>
      </dsp:nvSpPr>
      <dsp:spPr>
        <a:xfrm>
          <a:off x="4964385" y="756262"/>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Objectifs de formation</a:t>
          </a:r>
        </a:p>
      </dsp:txBody>
      <dsp:txXfrm>
        <a:off x="4964385" y="756262"/>
        <a:ext cx="1163826" cy="581773"/>
      </dsp:txXfrm>
    </dsp:sp>
    <dsp:sp modelId="{DC27A778-3239-4A7C-9C68-CB9339BBB4DB}">
      <dsp:nvSpPr>
        <dsp:cNvPr id="0" name=""/>
        <dsp:cNvSpPr/>
      </dsp:nvSpPr>
      <dsp:spPr>
        <a:xfrm>
          <a:off x="3919734" y="1203580"/>
          <a:ext cx="2094415" cy="2094734"/>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C9389E-CEC4-4736-8932-86297D686933}">
      <dsp:nvSpPr>
        <dsp:cNvPr id="0" name=""/>
        <dsp:cNvSpPr/>
      </dsp:nvSpPr>
      <dsp:spPr>
        <a:xfrm>
          <a:off x="4385028" y="1966804"/>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Capacités</a:t>
          </a:r>
        </a:p>
      </dsp:txBody>
      <dsp:txXfrm>
        <a:off x="4385028" y="1966804"/>
        <a:ext cx="1163826" cy="581773"/>
      </dsp:txXfrm>
    </dsp:sp>
    <dsp:sp modelId="{323299DE-B3D4-464E-86CA-0F5A6E7DD574}">
      <dsp:nvSpPr>
        <dsp:cNvPr id="0" name=""/>
        <dsp:cNvSpPr/>
      </dsp:nvSpPr>
      <dsp:spPr>
        <a:xfrm>
          <a:off x="4650517" y="2551189"/>
          <a:ext cx="1799427" cy="1800148"/>
        </a:xfrm>
        <a:prstGeom prst="blockArc">
          <a:avLst>
            <a:gd name="adj1" fmla="val 13500000"/>
            <a:gd name="adj2" fmla="val 108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261DDE-6D92-4F38-A85E-A0168CFFADE3}">
      <dsp:nvSpPr>
        <dsp:cNvPr id="0" name=""/>
        <dsp:cNvSpPr/>
      </dsp:nvSpPr>
      <dsp:spPr>
        <a:xfrm>
          <a:off x="4967138" y="3179087"/>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Compétences</a:t>
          </a:r>
        </a:p>
      </dsp:txBody>
      <dsp:txXfrm>
        <a:off x="4967138" y="3179087"/>
        <a:ext cx="1163826" cy="5817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4196E-556B-443F-9376-43ED1184DAA2}">
      <dsp:nvSpPr>
        <dsp:cNvPr id="0" name=""/>
        <dsp:cNvSpPr/>
      </dsp:nvSpPr>
      <dsp:spPr>
        <a:xfrm>
          <a:off x="0" y="0"/>
          <a:ext cx="4767679" cy="4767679"/>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5BCAB6-69A2-4CD1-927D-336DD61033E5}">
      <dsp:nvSpPr>
        <dsp:cNvPr id="0" name=""/>
        <dsp:cNvSpPr/>
      </dsp:nvSpPr>
      <dsp:spPr>
        <a:xfrm>
          <a:off x="2383839" y="0"/>
          <a:ext cx="8665160" cy="476767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FR" sz="2800" kern="1200" dirty="0"/>
            <a:t>Apprentissages en profondeur, qui perdurent dans le temps</a:t>
          </a:r>
        </a:p>
      </dsp:txBody>
      <dsp:txXfrm>
        <a:off x="2383839" y="0"/>
        <a:ext cx="4332580" cy="1430307"/>
      </dsp:txXfrm>
    </dsp:sp>
    <dsp:sp modelId="{C99DD282-B909-4328-A140-8BF36352B013}">
      <dsp:nvSpPr>
        <dsp:cNvPr id="0" name=""/>
        <dsp:cNvSpPr/>
      </dsp:nvSpPr>
      <dsp:spPr>
        <a:xfrm>
          <a:off x="834345" y="1430307"/>
          <a:ext cx="3098988" cy="309898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FCDA6A-F6CB-4C76-AB5A-8B703BF553B9}">
      <dsp:nvSpPr>
        <dsp:cNvPr id="0" name=""/>
        <dsp:cNvSpPr/>
      </dsp:nvSpPr>
      <dsp:spPr>
        <a:xfrm>
          <a:off x="2383839" y="1430307"/>
          <a:ext cx="8665160" cy="309898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FR" sz="2800" kern="1200" dirty="0"/>
            <a:t>Apprentissages pour une rétention de connaissances à moyen-terme</a:t>
          </a:r>
        </a:p>
      </dsp:txBody>
      <dsp:txXfrm>
        <a:off x="2383839" y="1430307"/>
        <a:ext cx="4332580" cy="1430302"/>
      </dsp:txXfrm>
    </dsp:sp>
    <dsp:sp modelId="{5255CCCA-88B3-4622-A37B-78176DE06F22}">
      <dsp:nvSpPr>
        <dsp:cNvPr id="0" name=""/>
        <dsp:cNvSpPr/>
      </dsp:nvSpPr>
      <dsp:spPr>
        <a:xfrm>
          <a:off x="1668688" y="2860609"/>
          <a:ext cx="1430302" cy="1430302"/>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073720-5F94-4588-9A52-544911F53382}">
      <dsp:nvSpPr>
        <dsp:cNvPr id="0" name=""/>
        <dsp:cNvSpPr/>
      </dsp:nvSpPr>
      <dsp:spPr>
        <a:xfrm>
          <a:off x="2383839" y="2860609"/>
          <a:ext cx="8665160" cy="143030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FR" sz="2800" kern="1200" dirty="0"/>
            <a:t>Apprentissages « de surface », pour une restitution à court-terme</a:t>
          </a:r>
        </a:p>
      </dsp:txBody>
      <dsp:txXfrm>
        <a:off x="2383839" y="2860609"/>
        <a:ext cx="4332580" cy="1430302"/>
      </dsp:txXfrm>
    </dsp:sp>
    <dsp:sp modelId="{F94B31EB-A7AA-4F75-B725-C01C5B30673E}">
      <dsp:nvSpPr>
        <dsp:cNvPr id="0" name=""/>
        <dsp:cNvSpPr/>
      </dsp:nvSpPr>
      <dsp:spPr>
        <a:xfrm>
          <a:off x="6716420" y="0"/>
          <a:ext cx="4332580" cy="143030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228600" lvl="1" indent="-228600" algn="l" defTabSz="933450">
            <a:lnSpc>
              <a:spcPct val="90000"/>
            </a:lnSpc>
            <a:spcBef>
              <a:spcPct val="0"/>
            </a:spcBef>
            <a:spcAft>
              <a:spcPct val="15000"/>
            </a:spcAft>
            <a:buChar char="•"/>
          </a:pPr>
          <a:r>
            <a:rPr lang="fr-FR" sz="2100" kern="1200" dirty="0"/>
            <a:t>Emergence d’un changement conceptuel, en lien avec des situations réelles</a:t>
          </a:r>
        </a:p>
        <a:p>
          <a:pPr marL="228600" lvl="1" indent="-228600" algn="l" defTabSz="933450">
            <a:lnSpc>
              <a:spcPct val="90000"/>
            </a:lnSpc>
            <a:spcBef>
              <a:spcPct val="0"/>
            </a:spcBef>
            <a:spcAft>
              <a:spcPct val="15000"/>
            </a:spcAft>
            <a:buChar char="•"/>
          </a:pPr>
          <a:r>
            <a:rPr lang="fr-FR" sz="2100" kern="1200" dirty="0"/>
            <a:t>Engagement élevé de l’élève</a:t>
          </a:r>
        </a:p>
      </dsp:txBody>
      <dsp:txXfrm>
        <a:off x="6716420" y="0"/>
        <a:ext cx="4332580" cy="1430307"/>
      </dsp:txXfrm>
    </dsp:sp>
    <dsp:sp modelId="{574489E1-5C00-46D5-B83B-7EE36438CB9E}">
      <dsp:nvSpPr>
        <dsp:cNvPr id="0" name=""/>
        <dsp:cNvSpPr/>
      </dsp:nvSpPr>
      <dsp:spPr>
        <a:xfrm>
          <a:off x="6716420" y="1430307"/>
          <a:ext cx="4332580" cy="143030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228600" lvl="1" indent="-228600" algn="l" defTabSz="933450">
            <a:lnSpc>
              <a:spcPct val="90000"/>
            </a:lnSpc>
            <a:spcBef>
              <a:spcPct val="0"/>
            </a:spcBef>
            <a:spcAft>
              <a:spcPct val="15000"/>
            </a:spcAft>
            <a:buChar char="•"/>
          </a:pPr>
          <a:r>
            <a:rPr lang="fr-FR" sz="2100" kern="1200" dirty="0"/>
            <a:t>Mise en relation entre la théorie et la pratique</a:t>
          </a:r>
        </a:p>
        <a:p>
          <a:pPr marL="228600" lvl="1" indent="-228600" algn="l" defTabSz="933450">
            <a:lnSpc>
              <a:spcPct val="90000"/>
            </a:lnSpc>
            <a:spcBef>
              <a:spcPct val="0"/>
            </a:spcBef>
            <a:spcAft>
              <a:spcPct val="15000"/>
            </a:spcAft>
            <a:buChar char="•"/>
          </a:pPr>
          <a:r>
            <a:rPr lang="fr-FR" sz="2100" kern="1200" dirty="0"/>
            <a:t>Engagement modéré de l’élève</a:t>
          </a:r>
        </a:p>
      </dsp:txBody>
      <dsp:txXfrm>
        <a:off x="6716420" y="1430307"/>
        <a:ext cx="4332580" cy="1430302"/>
      </dsp:txXfrm>
    </dsp:sp>
    <dsp:sp modelId="{895ABBA3-9C22-4BA6-8921-BABEA53C47D3}">
      <dsp:nvSpPr>
        <dsp:cNvPr id="0" name=""/>
        <dsp:cNvSpPr/>
      </dsp:nvSpPr>
      <dsp:spPr>
        <a:xfrm>
          <a:off x="6716420" y="2860609"/>
          <a:ext cx="4332580" cy="143030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228600" lvl="1" indent="-228600" algn="l" defTabSz="933450">
            <a:lnSpc>
              <a:spcPct val="90000"/>
            </a:lnSpc>
            <a:spcBef>
              <a:spcPct val="0"/>
            </a:spcBef>
            <a:spcAft>
              <a:spcPct val="15000"/>
            </a:spcAft>
            <a:buChar char="•"/>
          </a:pPr>
          <a:r>
            <a:rPr lang="fr-FR" sz="2100" kern="1200" dirty="0"/>
            <a:t>Acquisition de savoirs dans un contexte théorique</a:t>
          </a:r>
        </a:p>
        <a:p>
          <a:pPr marL="228600" lvl="1" indent="-228600" algn="l" defTabSz="933450">
            <a:lnSpc>
              <a:spcPct val="90000"/>
            </a:lnSpc>
            <a:spcBef>
              <a:spcPct val="0"/>
            </a:spcBef>
            <a:spcAft>
              <a:spcPct val="15000"/>
            </a:spcAft>
            <a:buChar char="•"/>
          </a:pPr>
          <a:r>
            <a:rPr lang="fr-FR" sz="2100" kern="1200" dirty="0"/>
            <a:t>Engagement moindre de l’élève</a:t>
          </a:r>
        </a:p>
      </dsp:txBody>
      <dsp:txXfrm>
        <a:off x="6716420" y="2860609"/>
        <a:ext cx="4332580" cy="143030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B63B16-B07A-4B0C-BD5D-D8C35A6FCDAC}" type="datetimeFigureOut">
              <a:rPr lang="fr-FR" smtClean="0"/>
              <a:t>08/11/2022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8D0DDB-4E78-4E29-9F4B-006747A1AD2E}" type="slidenum">
              <a:rPr lang="fr-FR" smtClean="0"/>
              <a:t>‹N°›</a:t>
            </a:fld>
            <a:endParaRPr lang="fr-FR"/>
          </a:p>
        </p:txBody>
      </p:sp>
    </p:spTree>
    <p:extLst>
      <p:ext uri="{BB962C8B-B14F-4D97-AF65-F5344CB8AC3E}">
        <p14:creationId xmlns:p14="http://schemas.microsoft.com/office/powerpoint/2010/main" val="3895641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68D0DDB-4E78-4E29-9F4B-006747A1AD2E}" type="slidenum">
              <a:rPr lang="fr-FR" smtClean="0"/>
              <a:t>1</a:t>
            </a:fld>
            <a:endParaRPr lang="fr-FR"/>
          </a:p>
        </p:txBody>
      </p:sp>
    </p:spTree>
    <p:extLst>
      <p:ext uri="{BB962C8B-B14F-4D97-AF65-F5344CB8AC3E}">
        <p14:creationId xmlns:p14="http://schemas.microsoft.com/office/powerpoint/2010/main" val="3991323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68D0DDB-4E78-4E29-9F4B-006747A1AD2E}" type="slidenum">
              <a:rPr lang="fr-FR" smtClean="0"/>
              <a:t>23</a:t>
            </a:fld>
            <a:endParaRPr lang="fr-FR"/>
          </a:p>
        </p:txBody>
      </p:sp>
    </p:spTree>
    <p:extLst>
      <p:ext uri="{BB962C8B-B14F-4D97-AF65-F5344CB8AC3E}">
        <p14:creationId xmlns:p14="http://schemas.microsoft.com/office/powerpoint/2010/main" val="3576400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68D0DDB-4E78-4E29-9F4B-006747A1AD2E}" type="slidenum">
              <a:rPr lang="fr-FR" smtClean="0"/>
              <a:t>28</a:t>
            </a:fld>
            <a:endParaRPr lang="fr-FR"/>
          </a:p>
        </p:txBody>
      </p:sp>
    </p:spTree>
    <p:extLst>
      <p:ext uri="{BB962C8B-B14F-4D97-AF65-F5344CB8AC3E}">
        <p14:creationId xmlns:p14="http://schemas.microsoft.com/office/powerpoint/2010/main" val="1283394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C’est en questionnant</a:t>
            </a:r>
            <a:r>
              <a:rPr lang="fr-FR" baseline="0" dirty="0"/>
              <a:t> par les capacités que l’on sort d’une évaluation stricto sensu de connaissances. </a:t>
            </a:r>
          </a:p>
          <a:p>
            <a:r>
              <a:rPr lang="fr-FR" baseline="0" dirty="0"/>
              <a:t>Les élèves n’ont pas à recracher le cours, mais doivent pouvoir mobiliser le cours, pour mener une analyse. </a:t>
            </a:r>
          </a:p>
          <a:p>
            <a:endParaRPr lang="fr-FR" baseline="0" dirty="0"/>
          </a:p>
          <a:p>
            <a:r>
              <a:rPr lang="fr-FR" baseline="0" dirty="0"/>
              <a:t>Dès la première : les habituer à travailler ainsi. Si l’habitude est prise rapidement, la montée en puissance des capacités sera moins dure à appréhender. </a:t>
            </a:r>
            <a:endParaRPr lang="fr-FR" dirty="0"/>
          </a:p>
        </p:txBody>
      </p:sp>
      <p:sp>
        <p:nvSpPr>
          <p:cNvPr id="4" name="Espace réservé du numéro de diapositive 3"/>
          <p:cNvSpPr>
            <a:spLocks noGrp="1"/>
          </p:cNvSpPr>
          <p:nvPr>
            <p:ph type="sldNum" sz="quarter" idx="10"/>
          </p:nvPr>
        </p:nvSpPr>
        <p:spPr/>
        <p:txBody>
          <a:bodyPr/>
          <a:lstStyle/>
          <a:p>
            <a:fld id="{368D0DDB-4E78-4E29-9F4B-006747A1AD2E}" type="slidenum">
              <a:rPr lang="fr-FR" smtClean="0"/>
              <a:t>32</a:t>
            </a:fld>
            <a:endParaRPr lang="fr-FR"/>
          </a:p>
        </p:txBody>
      </p:sp>
    </p:spTree>
    <p:extLst>
      <p:ext uri="{BB962C8B-B14F-4D97-AF65-F5344CB8AC3E}">
        <p14:creationId xmlns:p14="http://schemas.microsoft.com/office/powerpoint/2010/main" val="1820864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LSL : regardé au moment du jury de baccalauréat. Permet</a:t>
            </a:r>
            <a:r>
              <a:rPr lang="fr-FR" baseline="0" dirty="0"/>
              <a:t> de pouvoir accorder des points à des candidats un peu justes pour avoir le bac ou pour accéder au rattrapage, ou à des élèves proches d’une mention. </a:t>
            </a:r>
          </a:p>
          <a:p>
            <a:r>
              <a:rPr lang="fr-FR" baseline="0" dirty="0"/>
              <a:t>Rôle de booster pour les candidats qui ont démontré des compétences au cours du cycle terminal. </a:t>
            </a:r>
          </a:p>
          <a:p>
            <a:endParaRPr lang="fr-FR" baseline="0" dirty="0"/>
          </a:p>
          <a:p>
            <a:r>
              <a:rPr lang="fr-FR" baseline="0" dirty="0"/>
              <a:t>Aussi à destination de l’élève et de sa famille. Importance des appréciations. </a:t>
            </a:r>
          </a:p>
          <a:p>
            <a:endParaRPr lang="fr-FR" baseline="0" dirty="0"/>
          </a:p>
          <a:p>
            <a:r>
              <a:rPr lang="fr-FR" baseline="0" dirty="0"/>
              <a:t>Importance de cocher toutes les cases du livret, cela permet de donner des indications au jury du bac. </a:t>
            </a:r>
          </a:p>
          <a:p>
            <a:r>
              <a:rPr lang="fr-FR" baseline="0" dirty="0"/>
              <a:t>Quel sens d’une case non cochée ? Qu’est-ce que l’on veut passer comme message ? </a:t>
            </a:r>
          </a:p>
        </p:txBody>
      </p:sp>
      <p:sp>
        <p:nvSpPr>
          <p:cNvPr id="4" name="Espace réservé du numéro de diapositive 3"/>
          <p:cNvSpPr>
            <a:spLocks noGrp="1"/>
          </p:cNvSpPr>
          <p:nvPr>
            <p:ph type="sldNum" sz="quarter" idx="10"/>
          </p:nvPr>
        </p:nvSpPr>
        <p:spPr/>
        <p:txBody>
          <a:bodyPr/>
          <a:lstStyle/>
          <a:p>
            <a:fld id="{368D0DDB-4E78-4E29-9F4B-006747A1AD2E}" type="slidenum">
              <a:rPr lang="fr-FR" smtClean="0"/>
              <a:t>40</a:t>
            </a:fld>
            <a:endParaRPr lang="fr-FR"/>
          </a:p>
        </p:txBody>
      </p:sp>
    </p:spTree>
    <p:extLst>
      <p:ext uri="{BB962C8B-B14F-4D97-AF65-F5344CB8AC3E}">
        <p14:creationId xmlns:p14="http://schemas.microsoft.com/office/powerpoint/2010/main" val="3648763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Revisiter ce que vous faites dans vos</a:t>
            </a:r>
            <a:r>
              <a:rPr lang="fr-FR" baseline="0" dirty="0"/>
              <a:t> classes en questionnant les pratiques. </a:t>
            </a:r>
            <a:endParaRPr lang="fr-FR" dirty="0"/>
          </a:p>
        </p:txBody>
      </p:sp>
      <p:sp>
        <p:nvSpPr>
          <p:cNvPr id="4" name="Espace réservé du numéro de diapositive 3"/>
          <p:cNvSpPr>
            <a:spLocks noGrp="1"/>
          </p:cNvSpPr>
          <p:nvPr>
            <p:ph type="sldNum" sz="quarter" idx="10"/>
          </p:nvPr>
        </p:nvSpPr>
        <p:spPr/>
        <p:txBody>
          <a:bodyPr/>
          <a:lstStyle/>
          <a:p>
            <a:fld id="{368D0DDB-4E78-4E29-9F4B-006747A1AD2E}" type="slidenum">
              <a:rPr lang="fr-FR" smtClean="0"/>
              <a:t>2</a:t>
            </a:fld>
            <a:endParaRPr lang="fr-FR"/>
          </a:p>
        </p:txBody>
      </p:sp>
    </p:spTree>
    <p:extLst>
      <p:ext uri="{BB962C8B-B14F-4D97-AF65-F5344CB8AC3E}">
        <p14:creationId xmlns:p14="http://schemas.microsoft.com/office/powerpoint/2010/main" val="1517629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Evaluation :</a:t>
            </a:r>
            <a:r>
              <a:rPr lang="fr-FR" baseline="0" dirty="0"/>
              <a:t> un sujet peu travaillé, peu de formations sur l’évaluation et pourtant </a:t>
            </a:r>
          </a:p>
          <a:p>
            <a:pPr marL="171450" indent="-171450">
              <a:buFontTx/>
              <a:buChar char="-"/>
            </a:pPr>
            <a:r>
              <a:rPr lang="fr-FR" baseline="0" dirty="0"/>
              <a:t>c’est une étape clé pour le professeur pour mesurer le niveau de compréhension des notions et es contenus par les élèves, de leur niveau d’analyse</a:t>
            </a:r>
          </a:p>
          <a:p>
            <a:pPr marL="171450" indent="-171450">
              <a:buFontTx/>
              <a:buChar char="-"/>
            </a:pPr>
            <a:r>
              <a:rPr lang="fr-FR" baseline="0" dirty="0"/>
              <a:t>c’est un moment important pour l’élève pour qu’il se positionne dans la matière. Poids de la note pour lui et pour sa famille. </a:t>
            </a:r>
          </a:p>
          <a:p>
            <a:pPr marL="171450" indent="-171450">
              <a:buFontTx/>
              <a:buChar char="-"/>
            </a:pPr>
            <a:r>
              <a:rPr lang="fr-FR" baseline="0" dirty="0"/>
              <a:t>pour l’institution, les évaluations permettent de situer les élèves dans un parcours de réussite. </a:t>
            </a:r>
          </a:p>
          <a:p>
            <a:pPr marL="171450" indent="-171450">
              <a:buFontTx/>
              <a:buChar char="-"/>
            </a:pPr>
            <a:endParaRPr lang="fr-FR" baseline="0" dirty="0"/>
          </a:p>
          <a:p>
            <a:pPr marL="0" indent="0">
              <a:buFontTx/>
              <a:buNone/>
            </a:pPr>
            <a:r>
              <a:rPr lang="fr-FR" baseline="0" dirty="0"/>
              <a:t>Un des items des rendez-vous de carrière.</a:t>
            </a:r>
            <a:endParaRPr lang="fr-FR" dirty="0"/>
          </a:p>
        </p:txBody>
      </p:sp>
      <p:sp>
        <p:nvSpPr>
          <p:cNvPr id="4" name="Espace réservé du numéro de diapositive 3"/>
          <p:cNvSpPr>
            <a:spLocks noGrp="1"/>
          </p:cNvSpPr>
          <p:nvPr>
            <p:ph type="sldNum" sz="quarter" idx="10"/>
          </p:nvPr>
        </p:nvSpPr>
        <p:spPr/>
        <p:txBody>
          <a:bodyPr/>
          <a:lstStyle/>
          <a:p>
            <a:fld id="{368D0DDB-4E78-4E29-9F4B-006747A1AD2E}" type="slidenum">
              <a:rPr lang="fr-FR" smtClean="0"/>
              <a:t>3</a:t>
            </a:fld>
            <a:endParaRPr lang="fr-FR"/>
          </a:p>
        </p:txBody>
      </p:sp>
    </p:spTree>
    <p:extLst>
      <p:ext uri="{BB962C8B-B14F-4D97-AF65-F5344CB8AC3E}">
        <p14:creationId xmlns:p14="http://schemas.microsoft.com/office/powerpoint/2010/main" val="4258710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QR</a:t>
            </a:r>
            <a:r>
              <a:rPr lang="fr-FR" baseline="0" dirty="0"/>
              <a:t> code pour entrer un nuage de mots. </a:t>
            </a:r>
          </a:p>
          <a:p>
            <a:r>
              <a:rPr lang="fr-FR" baseline="0" dirty="0"/>
              <a:t>Quel est le sens de l’évaluation ? </a:t>
            </a:r>
            <a:endParaRPr lang="fr-FR" dirty="0"/>
          </a:p>
        </p:txBody>
      </p:sp>
      <p:sp>
        <p:nvSpPr>
          <p:cNvPr id="4" name="Espace réservé du numéro de diapositive 3"/>
          <p:cNvSpPr>
            <a:spLocks noGrp="1"/>
          </p:cNvSpPr>
          <p:nvPr>
            <p:ph type="sldNum" sz="quarter" idx="10"/>
          </p:nvPr>
        </p:nvSpPr>
        <p:spPr/>
        <p:txBody>
          <a:bodyPr/>
          <a:lstStyle/>
          <a:p>
            <a:fld id="{368D0DDB-4E78-4E29-9F4B-006747A1AD2E}" type="slidenum">
              <a:rPr lang="fr-FR" smtClean="0"/>
              <a:t>5</a:t>
            </a:fld>
            <a:endParaRPr lang="fr-FR"/>
          </a:p>
        </p:txBody>
      </p:sp>
    </p:spTree>
    <p:extLst>
      <p:ext uri="{BB962C8B-B14F-4D97-AF65-F5344CB8AC3E}">
        <p14:creationId xmlns:p14="http://schemas.microsoft.com/office/powerpoint/2010/main" val="1980226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En tant que pédagogue, le professeur adosse l’évaluation des élèves à la médiation qui, par essence, doit permettre au professeur d’établir un état des lieux constant des connaissances, des compétences et de la culture de ses élèves pour permettre à chacun d’eux de progresser à son rythme et selon ses possibilités cognitives</a:t>
            </a:r>
          </a:p>
          <a:p>
            <a:endParaRPr lang="fr-F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Pour effectuer de manière efficace cette médiation, l’évaluation doit être à la fois un bilan et donner des perspectives aux élèves. Si elle n’est qu’un bilan (souvent sommatif), elle fonctionne comme un couperet. Elle doit permettre à l’élève de comprendre ses acquis, ce qu’il sait déjà faire, son niveau d'acquisition et lui fournir des perspectives ainsi que des objectifs réalistes à atteindre (pour un élève « fragile », des perspectives dans le niveau « satisfaisant », mais pas forcément le niveau « très satisfaisant » ou « excellent » comme horizon immédiat au risque de le décourager).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Dans cette perspective, </a:t>
            </a:r>
            <a:r>
              <a:rPr lang="fr-FR" sz="1200" u="sng" kern="1200" dirty="0">
                <a:solidFill>
                  <a:schemeClr val="tx1"/>
                </a:solidFill>
                <a:effectLst/>
                <a:latin typeface="+mn-lt"/>
                <a:ea typeface="+mn-ea"/>
                <a:cs typeface="+mn-cs"/>
              </a:rPr>
              <a:t>l’évaluation s’intégrera dans un continuum d’essais, d'entraînements successifs plutôt que de contrôle</a:t>
            </a:r>
            <a:r>
              <a:rPr lang="fr-FR" sz="1200" kern="1200" dirty="0">
                <a:solidFill>
                  <a:schemeClr val="tx1"/>
                </a:solidFill>
                <a:effectLst/>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fld id="{368D0DDB-4E78-4E29-9F4B-006747A1AD2E}" type="slidenum">
              <a:rPr lang="fr-FR" smtClean="0"/>
              <a:t>7</a:t>
            </a:fld>
            <a:endParaRPr lang="fr-FR"/>
          </a:p>
        </p:txBody>
      </p:sp>
    </p:spTree>
    <p:extLst>
      <p:ext uri="{BB962C8B-B14F-4D97-AF65-F5344CB8AC3E}">
        <p14:creationId xmlns:p14="http://schemas.microsoft.com/office/powerpoint/2010/main" val="3553764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Sur cette diapositive, questionner les pratiques pour chaque type d’évaluation. </a:t>
            </a:r>
          </a:p>
          <a:p>
            <a:endParaRPr lang="fr-FR" dirty="0"/>
          </a:p>
          <a:p>
            <a:r>
              <a:rPr lang="fr-FR" dirty="0"/>
              <a:t>Revenir sur chacun</a:t>
            </a:r>
            <a:r>
              <a:rPr lang="fr-FR" baseline="0" dirty="0"/>
              <a:t> de ces termes (cf. introduction du guide national) : </a:t>
            </a:r>
          </a:p>
          <a:p>
            <a:pPr lvl="0"/>
            <a:r>
              <a:rPr lang="fr-FR" sz="1200" kern="1200" dirty="0">
                <a:solidFill>
                  <a:schemeClr val="tx1"/>
                </a:solidFill>
                <a:effectLst/>
                <a:latin typeface="+mn-lt"/>
                <a:ea typeface="+mn-ea"/>
                <a:cs typeface="+mn-cs"/>
              </a:rPr>
              <a:t>des évaluations formatives dans le but de développer les capacités nécessaires à l’atteinte progressive des objectifs de la formation.</a:t>
            </a:r>
            <a:r>
              <a:rPr lang="fr-FR" sz="1200" kern="1200" baseline="0" dirty="0">
                <a:solidFill>
                  <a:schemeClr val="tx1"/>
                </a:solidFill>
                <a:effectLst/>
                <a:latin typeface="+mn-lt"/>
                <a:ea typeface="+mn-ea"/>
                <a:cs typeface="+mn-cs"/>
              </a:rPr>
              <a:t> Dimension qui est plus que jamais à prendre en compte. </a:t>
            </a:r>
            <a:endParaRPr lang="fr-FR" sz="1200" kern="1200" dirty="0">
              <a:solidFill>
                <a:schemeClr val="tx1"/>
              </a:solidFill>
              <a:effectLst/>
              <a:latin typeface="+mn-lt"/>
              <a:ea typeface="+mn-ea"/>
              <a:cs typeface="+mn-cs"/>
            </a:endParaRPr>
          </a:p>
          <a:p>
            <a:pPr lvl="0"/>
            <a:r>
              <a:rPr lang="fr-FR" sz="1200" kern="1200" dirty="0">
                <a:solidFill>
                  <a:schemeClr val="tx1"/>
                </a:solidFill>
                <a:effectLst/>
                <a:latin typeface="+mn-lt"/>
                <a:ea typeface="+mn-ea"/>
                <a:cs typeface="+mn-cs"/>
              </a:rPr>
              <a:t>des évaluations sommatives destinées à évaluer la performance des élèves en fin d’une séquence d’apprentissage, par rapport aux exigences de l’examen ; </a:t>
            </a:r>
          </a:p>
          <a:p>
            <a:pPr lvl="0"/>
            <a:r>
              <a:rPr lang="fr-FR" sz="1200" kern="1200" dirty="0">
                <a:solidFill>
                  <a:schemeClr val="tx1"/>
                </a:solidFill>
                <a:effectLst/>
                <a:latin typeface="+mn-lt"/>
                <a:ea typeface="+mn-ea"/>
                <a:cs typeface="+mn-cs"/>
              </a:rPr>
              <a:t>des évaluations certificatives lors des épreuves du baccalauréat.</a:t>
            </a:r>
            <a:endParaRPr lang="fr-FR" baseline="0" dirty="0"/>
          </a:p>
          <a:p>
            <a:endParaRPr lang="fr-FR" baseline="0" dirty="0"/>
          </a:p>
          <a:p>
            <a:r>
              <a:rPr lang="fr-FR" dirty="0"/>
              <a:t>Compétences écrites, orales et travail en équipe/faire preuve d’initiative</a:t>
            </a:r>
          </a:p>
          <a:p>
            <a:endParaRPr lang="fr-FR" dirty="0"/>
          </a:p>
        </p:txBody>
      </p:sp>
      <p:sp>
        <p:nvSpPr>
          <p:cNvPr id="4" name="Espace réservé du numéro de diapositive 3"/>
          <p:cNvSpPr>
            <a:spLocks noGrp="1"/>
          </p:cNvSpPr>
          <p:nvPr>
            <p:ph type="sldNum" sz="quarter" idx="10"/>
          </p:nvPr>
        </p:nvSpPr>
        <p:spPr/>
        <p:txBody>
          <a:bodyPr/>
          <a:lstStyle/>
          <a:p>
            <a:fld id="{F58A55D3-ABF3-411C-B2CA-120CBA9FEBC6}" type="slidenum">
              <a:rPr lang="fr-FR" smtClean="0"/>
              <a:t>8</a:t>
            </a:fld>
            <a:endParaRPr lang="fr-FR"/>
          </a:p>
        </p:txBody>
      </p:sp>
    </p:spTree>
    <p:extLst>
      <p:ext uri="{BB962C8B-B14F-4D97-AF65-F5344CB8AC3E}">
        <p14:creationId xmlns:p14="http://schemas.microsoft.com/office/powerpoint/2010/main" val="2461538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compétences présentes dans le LSL, celles évaluées </a:t>
            </a:r>
            <a:r>
              <a:rPr lang="fr-FR" baseline="0" dirty="0"/>
              <a:t>de l’épreuve terminale ainsi que les attendus pour entrer dans l’enseignement supérieur permettent d’orienter la réflexion sur les attendus du cycle terminal, et donc de poser les repères sur ce qu’il s’agit de construire et par conséquent d’évaluer.</a:t>
            </a:r>
          </a:p>
          <a:p>
            <a:endParaRPr lang="fr-FR" b="0" strike="sngStrike" baseline="0" dirty="0"/>
          </a:p>
          <a:p>
            <a:r>
              <a:rPr lang="fr-FR" b="0" strike="noStrike" baseline="0" dirty="0"/>
              <a:t>Place du livret scolaire dans l’évaluation</a:t>
            </a:r>
            <a:endParaRPr lang="fr-FR" b="0" strike="noStrike" dirty="0"/>
          </a:p>
        </p:txBody>
      </p:sp>
      <p:sp>
        <p:nvSpPr>
          <p:cNvPr id="4" name="Espace réservé du numéro de diapositive 3"/>
          <p:cNvSpPr>
            <a:spLocks noGrp="1"/>
          </p:cNvSpPr>
          <p:nvPr>
            <p:ph type="sldNum" sz="quarter" idx="10"/>
          </p:nvPr>
        </p:nvSpPr>
        <p:spPr/>
        <p:txBody>
          <a:bodyPr/>
          <a:lstStyle/>
          <a:p>
            <a:fld id="{F58A55D3-ABF3-411C-B2CA-120CBA9FEBC6}" type="slidenum">
              <a:rPr lang="fr-FR" smtClean="0"/>
              <a:t>9</a:t>
            </a:fld>
            <a:endParaRPr lang="fr-FR"/>
          </a:p>
        </p:txBody>
      </p:sp>
    </p:spTree>
    <p:extLst>
      <p:ext uri="{BB962C8B-B14F-4D97-AF65-F5344CB8AC3E}">
        <p14:creationId xmlns:p14="http://schemas.microsoft.com/office/powerpoint/2010/main" val="4079605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Poser la question du « contrôle surprise »</a:t>
            </a:r>
          </a:p>
        </p:txBody>
      </p:sp>
      <p:sp>
        <p:nvSpPr>
          <p:cNvPr id="4" name="Espace réservé du numéro de diapositive 3"/>
          <p:cNvSpPr>
            <a:spLocks noGrp="1"/>
          </p:cNvSpPr>
          <p:nvPr>
            <p:ph type="sldNum" sz="quarter" idx="10"/>
          </p:nvPr>
        </p:nvSpPr>
        <p:spPr/>
        <p:txBody>
          <a:bodyPr/>
          <a:lstStyle/>
          <a:p>
            <a:fld id="{368D0DDB-4E78-4E29-9F4B-006747A1AD2E}" type="slidenum">
              <a:rPr lang="fr-FR" smtClean="0"/>
              <a:t>14</a:t>
            </a:fld>
            <a:endParaRPr lang="fr-FR"/>
          </a:p>
        </p:txBody>
      </p:sp>
    </p:spTree>
    <p:extLst>
      <p:ext uri="{BB962C8B-B14F-4D97-AF65-F5344CB8AC3E}">
        <p14:creationId xmlns:p14="http://schemas.microsoft.com/office/powerpoint/2010/main" val="978847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endParaRPr lang="fr-FR" dirty="0"/>
          </a:p>
        </p:txBody>
      </p:sp>
      <p:sp>
        <p:nvSpPr>
          <p:cNvPr id="4" name="Espace réservé du numéro de diapositive 3"/>
          <p:cNvSpPr>
            <a:spLocks noGrp="1"/>
          </p:cNvSpPr>
          <p:nvPr>
            <p:ph type="sldNum" sz="quarter" idx="10"/>
          </p:nvPr>
        </p:nvSpPr>
        <p:spPr/>
        <p:txBody>
          <a:bodyPr/>
          <a:lstStyle/>
          <a:p>
            <a:fld id="{368D0DDB-4E78-4E29-9F4B-006747A1AD2E}" type="slidenum">
              <a:rPr lang="fr-FR" smtClean="0"/>
              <a:t>16</a:t>
            </a:fld>
            <a:endParaRPr lang="fr-FR"/>
          </a:p>
        </p:txBody>
      </p:sp>
    </p:spTree>
    <p:extLst>
      <p:ext uri="{BB962C8B-B14F-4D97-AF65-F5344CB8AC3E}">
        <p14:creationId xmlns:p14="http://schemas.microsoft.com/office/powerpoint/2010/main" val="1279314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EE9CA464-5EEE-4045-B70F-5EF57C403E92}" type="datetime1">
              <a:rPr lang="fr-FR" smtClean="0"/>
              <a:t>08/11/2022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520068-C596-428C-9E10-14B349527C69}" type="slidenum">
              <a:rPr lang="fr-FR" smtClean="0"/>
              <a:t>‹N°›</a:t>
            </a:fld>
            <a:endParaRPr lang="fr-FR"/>
          </a:p>
        </p:txBody>
      </p:sp>
    </p:spTree>
    <p:extLst>
      <p:ext uri="{BB962C8B-B14F-4D97-AF65-F5344CB8AC3E}">
        <p14:creationId xmlns:p14="http://schemas.microsoft.com/office/powerpoint/2010/main" val="3869902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BDB8585-ED96-4B0F-BBBA-AACB53E25E92}" type="datetime1">
              <a:rPr lang="fr-FR" smtClean="0"/>
              <a:t>08/11/2022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520068-C596-428C-9E10-14B349527C69}" type="slidenum">
              <a:rPr lang="fr-FR" smtClean="0"/>
              <a:t>‹N°›</a:t>
            </a:fld>
            <a:endParaRPr lang="fr-FR"/>
          </a:p>
        </p:txBody>
      </p:sp>
    </p:spTree>
    <p:extLst>
      <p:ext uri="{BB962C8B-B14F-4D97-AF65-F5344CB8AC3E}">
        <p14:creationId xmlns:p14="http://schemas.microsoft.com/office/powerpoint/2010/main" val="309825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EB94E92-5758-464E-93E8-F4F8C996F87E}" type="datetime1">
              <a:rPr lang="fr-FR" smtClean="0"/>
              <a:t>08/11/2022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520068-C596-428C-9E10-14B349527C69}" type="slidenum">
              <a:rPr lang="fr-FR" smtClean="0"/>
              <a:t>‹N°›</a:t>
            </a:fld>
            <a:endParaRPr lang="fr-FR"/>
          </a:p>
        </p:txBody>
      </p:sp>
    </p:spTree>
    <p:extLst>
      <p:ext uri="{BB962C8B-B14F-4D97-AF65-F5344CB8AC3E}">
        <p14:creationId xmlns:p14="http://schemas.microsoft.com/office/powerpoint/2010/main" val="384652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02AC1B5-C1F5-4CC2-B530-F2A5578F0E60}" type="datetime1">
              <a:rPr lang="fr-FR" smtClean="0"/>
              <a:t>08/11/2022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520068-C596-428C-9E10-14B349527C69}" type="slidenum">
              <a:rPr lang="fr-FR" smtClean="0"/>
              <a:t>‹N°›</a:t>
            </a:fld>
            <a:endParaRPr lang="fr-FR"/>
          </a:p>
        </p:txBody>
      </p:sp>
    </p:spTree>
    <p:extLst>
      <p:ext uri="{BB962C8B-B14F-4D97-AF65-F5344CB8AC3E}">
        <p14:creationId xmlns:p14="http://schemas.microsoft.com/office/powerpoint/2010/main" val="1929273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5E8C02A9-362F-4CA2-8E7F-42500F620EDD}" type="datetime1">
              <a:rPr lang="fr-FR" smtClean="0"/>
              <a:t>08/11/2022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520068-C596-428C-9E10-14B349527C69}" type="slidenum">
              <a:rPr lang="fr-FR" smtClean="0"/>
              <a:t>‹N°›</a:t>
            </a:fld>
            <a:endParaRPr lang="fr-FR"/>
          </a:p>
        </p:txBody>
      </p:sp>
    </p:spTree>
    <p:extLst>
      <p:ext uri="{BB962C8B-B14F-4D97-AF65-F5344CB8AC3E}">
        <p14:creationId xmlns:p14="http://schemas.microsoft.com/office/powerpoint/2010/main" val="461473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46163B8-0B89-4654-BCCD-FBDCB1A4EEA1}" type="datetime1">
              <a:rPr lang="fr-FR" smtClean="0"/>
              <a:t>08/11/2022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520068-C596-428C-9E10-14B349527C69}" type="slidenum">
              <a:rPr lang="fr-FR" smtClean="0"/>
              <a:t>‹N°›</a:t>
            </a:fld>
            <a:endParaRPr lang="fr-FR"/>
          </a:p>
        </p:txBody>
      </p:sp>
    </p:spTree>
    <p:extLst>
      <p:ext uri="{BB962C8B-B14F-4D97-AF65-F5344CB8AC3E}">
        <p14:creationId xmlns:p14="http://schemas.microsoft.com/office/powerpoint/2010/main" val="1141645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B162A73-1547-49FF-AF32-2E0CD6E1AB16}" type="datetime1">
              <a:rPr lang="fr-FR" smtClean="0"/>
              <a:t>08/11/2022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A520068-C596-428C-9E10-14B349527C69}" type="slidenum">
              <a:rPr lang="fr-FR" smtClean="0"/>
              <a:t>‹N°›</a:t>
            </a:fld>
            <a:endParaRPr lang="fr-FR"/>
          </a:p>
        </p:txBody>
      </p:sp>
    </p:spTree>
    <p:extLst>
      <p:ext uri="{BB962C8B-B14F-4D97-AF65-F5344CB8AC3E}">
        <p14:creationId xmlns:p14="http://schemas.microsoft.com/office/powerpoint/2010/main" val="1382089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2A0802AC-2514-4C83-8DE0-49AC9C4CA9C7}" type="datetime1">
              <a:rPr lang="fr-FR" smtClean="0"/>
              <a:t>08/11/2022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A520068-C596-428C-9E10-14B349527C69}" type="slidenum">
              <a:rPr lang="fr-FR" smtClean="0"/>
              <a:t>‹N°›</a:t>
            </a:fld>
            <a:endParaRPr lang="fr-FR"/>
          </a:p>
        </p:txBody>
      </p:sp>
    </p:spTree>
    <p:extLst>
      <p:ext uri="{BB962C8B-B14F-4D97-AF65-F5344CB8AC3E}">
        <p14:creationId xmlns:p14="http://schemas.microsoft.com/office/powerpoint/2010/main" val="2364040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D11A838-CEDD-4214-AEC0-D9B1EDE43E07}" type="datetime1">
              <a:rPr lang="fr-FR" smtClean="0"/>
              <a:t>08/11/2022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A520068-C596-428C-9E10-14B349527C69}" type="slidenum">
              <a:rPr lang="fr-FR" smtClean="0"/>
              <a:t>‹N°›</a:t>
            </a:fld>
            <a:endParaRPr lang="fr-FR"/>
          </a:p>
        </p:txBody>
      </p:sp>
    </p:spTree>
    <p:extLst>
      <p:ext uri="{BB962C8B-B14F-4D97-AF65-F5344CB8AC3E}">
        <p14:creationId xmlns:p14="http://schemas.microsoft.com/office/powerpoint/2010/main" val="782187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09ED3472-D47B-4B58-BD6D-D8FC937340ED}" type="datetime1">
              <a:rPr lang="fr-FR" smtClean="0"/>
              <a:t>08/11/2022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520068-C596-428C-9E10-14B349527C69}" type="slidenum">
              <a:rPr lang="fr-FR" smtClean="0"/>
              <a:t>‹N°›</a:t>
            </a:fld>
            <a:endParaRPr lang="fr-FR"/>
          </a:p>
        </p:txBody>
      </p:sp>
    </p:spTree>
    <p:extLst>
      <p:ext uri="{BB962C8B-B14F-4D97-AF65-F5344CB8AC3E}">
        <p14:creationId xmlns:p14="http://schemas.microsoft.com/office/powerpoint/2010/main" val="235848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18C4A54-4CDA-490F-9A90-32E0F4EDAE22}" type="datetime1">
              <a:rPr lang="fr-FR" smtClean="0"/>
              <a:t>08/11/2022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520068-C596-428C-9E10-14B349527C69}" type="slidenum">
              <a:rPr lang="fr-FR" smtClean="0"/>
              <a:t>‹N°›</a:t>
            </a:fld>
            <a:endParaRPr lang="fr-FR"/>
          </a:p>
        </p:txBody>
      </p:sp>
    </p:spTree>
    <p:extLst>
      <p:ext uri="{BB962C8B-B14F-4D97-AF65-F5344CB8AC3E}">
        <p14:creationId xmlns:p14="http://schemas.microsoft.com/office/powerpoint/2010/main" val="3683450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D161F-7348-4090-AB18-EAE3C46C78DC}" type="datetime1">
              <a:rPr lang="fr-FR" smtClean="0"/>
              <a:t>08/11/2022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20068-C596-428C-9E10-14B349527C69}" type="slidenum">
              <a:rPr lang="fr-FR" smtClean="0"/>
              <a:t>‹N°›</a:t>
            </a:fld>
            <a:endParaRPr lang="fr-FR"/>
          </a:p>
        </p:txBody>
      </p:sp>
    </p:spTree>
    <p:extLst>
      <p:ext uri="{BB962C8B-B14F-4D97-AF65-F5344CB8AC3E}">
        <p14:creationId xmlns:p14="http://schemas.microsoft.com/office/powerpoint/2010/main" val="3080541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GT-GFA/GT%20Capacit&#233;s/formulaire%20de%20candidature%20GT%20capacit&#233;s%20en%20STSS%202021-2022.docx" TargetMode="External"/><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hyperlink" Target="../GT-GFA/GT%20Capacit&#233;s/D&#233;codage%20des%20capacit&#233;s%20classe%20de%20terminale%20version%2018%20Nov%20(V2).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89314" y="2019096"/>
            <a:ext cx="9144000" cy="2387600"/>
          </a:xfrm>
        </p:spPr>
        <p:txBody>
          <a:bodyPr>
            <a:normAutofit fontScale="90000"/>
          </a:bodyPr>
          <a:lstStyle/>
          <a:p>
            <a:r>
              <a:rPr lang="fr-FR" sz="4400" b="1" dirty="0"/>
              <a:t>Formation sur l’évaluation en Sciences et techniques sanitaires et sociales</a:t>
            </a:r>
            <a:br>
              <a:rPr lang="fr-FR" sz="4400" b="1" dirty="0"/>
            </a:br>
            <a:br>
              <a:rPr lang="fr-FR" sz="4400" dirty="0"/>
            </a:br>
            <a:r>
              <a:rPr lang="fr-FR" sz="4000" i="1" dirty="0"/>
              <a:t>Mardi 8 novembre 2022</a:t>
            </a:r>
            <a:endParaRPr lang="fr-FR" sz="3600" i="1" dirty="0"/>
          </a:p>
        </p:txBody>
      </p:sp>
      <p:sp>
        <p:nvSpPr>
          <p:cNvPr id="3" name="Sous-titre 2"/>
          <p:cNvSpPr>
            <a:spLocks noGrp="1"/>
          </p:cNvSpPr>
          <p:nvPr>
            <p:ph type="subTitle" idx="1"/>
          </p:nvPr>
        </p:nvSpPr>
        <p:spPr>
          <a:xfrm>
            <a:off x="1685108" y="4647067"/>
            <a:ext cx="9144000" cy="1655762"/>
          </a:xfrm>
        </p:spPr>
        <p:txBody>
          <a:bodyPr>
            <a:normAutofit/>
          </a:bodyPr>
          <a:lstStyle/>
          <a:p>
            <a:endParaRPr lang="fr-FR" sz="2800" dirty="0"/>
          </a:p>
          <a:p>
            <a:pPr algn="r"/>
            <a:r>
              <a:rPr lang="fr-FR" dirty="0"/>
              <a:t>Elina Nitschelm, IA-IPR SMS-BSE</a:t>
            </a:r>
          </a:p>
          <a:p>
            <a:pPr algn="r"/>
            <a:r>
              <a:rPr lang="fr-FR" dirty="0"/>
              <a:t>Isabelle Schmitt, professeure de STMS</a:t>
            </a: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3617"/>
            <a:ext cx="3370217" cy="1685109"/>
          </a:xfrm>
          <a:prstGeom prst="rect">
            <a:avLst/>
          </a:prstGeom>
        </p:spPr>
      </p:pic>
      <p:sp>
        <p:nvSpPr>
          <p:cNvPr id="6" name="Espace réservé du numéro de diapositive 5"/>
          <p:cNvSpPr>
            <a:spLocks noGrp="1"/>
          </p:cNvSpPr>
          <p:nvPr>
            <p:ph type="sldNum" sz="quarter" idx="12"/>
          </p:nvPr>
        </p:nvSpPr>
        <p:spPr/>
        <p:txBody>
          <a:bodyPr/>
          <a:lstStyle/>
          <a:p>
            <a:fld id="{FA520068-C596-428C-9E10-14B349527C69}" type="slidenum">
              <a:rPr lang="fr-FR" smtClean="0"/>
              <a:t>1</a:t>
            </a:fld>
            <a:endParaRPr lang="fr-FR"/>
          </a:p>
        </p:txBody>
      </p:sp>
    </p:spTree>
    <p:extLst>
      <p:ext uri="{BB962C8B-B14F-4D97-AF65-F5344CB8AC3E}">
        <p14:creationId xmlns:p14="http://schemas.microsoft.com/office/powerpoint/2010/main" val="2073578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3EDA5BB9-5A4C-4434-A457-5A898EA0EF92}"/>
              </a:ext>
            </a:extLst>
          </p:cNvPr>
          <p:cNvSpPr>
            <a:spLocks noGrp="1"/>
          </p:cNvSpPr>
          <p:nvPr>
            <p:ph type="sldNum" sz="quarter" idx="12"/>
          </p:nvPr>
        </p:nvSpPr>
        <p:spPr/>
        <p:txBody>
          <a:bodyPr/>
          <a:lstStyle/>
          <a:p>
            <a:fld id="{FA520068-C596-428C-9E10-14B349527C69}" type="slidenum">
              <a:rPr lang="fr-FR" smtClean="0"/>
              <a:t>10</a:t>
            </a:fld>
            <a:endParaRPr lang="fr-FR"/>
          </a:p>
        </p:txBody>
      </p:sp>
      <p:sp>
        <p:nvSpPr>
          <p:cNvPr id="5" name="Double vague 4">
            <a:extLst>
              <a:ext uri="{FF2B5EF4-FFF2-40B4-BE49-F238E27FC236}">
                <a16:creationId xmlns:a16="http://schemas.microsoft.com/office/drawing/2014/main" id="{B6076590-A9B5-4C8E-9DA6-A53E2E766202}"/>
              </a:ext>
            </a:extLst>
          </p:cNvPr>
          <p:cNvSpPr/>
          <p:nvPr/>
        </p:nvSpPr>
        <p:spPr>
          <a:xfrm>
            <a:off x="5389418" y="796277"/>
            <a:ext cx="4267200" cy="2119745"/>
          </a:xfrm>
          <a:prstGeom prst="doubleWav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Partage d’expérience</a:t>
            </a:r>
          </a:p>
        </p:txBody>
      </p:sp>
      <p:sp>
        <p:nvSpPr>
          <p:cNvPr id="6" name="Titre 1">
            <a:extLst>
              <a:ext uri="{FF2B5EF4-FFF2-40B4-BE49-F238E27FC236}">
                <a16:creationId xmlns:a16="http://schemas.microsoft.com/office/drawing/2014/main" id="{D4DB39DF-1596-430A-8879-E922BD70763B}"/>
              </a:ext>
            </a:extLst>
          </p:cNvPr>
          <p:cNvSpPr>
            <a:spLocks noGrp="1"/>
          </p:cNvSpPr>
          <p:nvPr>
            <p:ph type="title"/>
          </p:nvPr>
        </p:nvSpPr>
        <p:spPr>
          <a:xfrm>
            <a:off x="949036" y="3620944"/>
            <a:ext cx="10515600" cy="2567585"/>
          </a:xfrm>
        </p:spPr>
        <p:txBody>
          <a:bodyPr>
            <a:normAutofit/>
          </a:bodyPr>
          <a:lstStyle/>
          <a:p>
            <a:pPr algn="ctr"/>
            <a:r>
              <a:rPr lang="fr-FR" sz="3600" b="1" dirty="0">
                <a:solidFill>
                  <a:schemeClr val="accent1"/>
                </a:solidFill>
              </a:rPr>
              <a:t>Comment évaluez-vous les compétences orales / </a:t>
            </a:r>
            <a:br>
              <a:rPr lang="fr-FR" sz="3600" b="1" dirty="0">
                <a:solidFill>
                  <a:schemeClr val="accent1"/>
                </a:solidFill>
              </a:rPr>
            </a:br>
            <a:r>
              <a:rPr lang="fr-FR" sz="3600" b="1" dirty="0">
                <a:solidFill>
                  <a:schemeClr val="accent1"/>
                </a:solidFill>
              </a:rPr>
              <a:t>le travail d’équipe et la prise d’initiative (LSL) ?</a:t>
            </a:r>
            <a:br>
              <a:rPr lang="fr-FR" sz="3600" b="1" dirty="0">
                <a:solidFill>
                  <a:schemeClr val="accent1"/>
                </a:solidFill>
              </a:rPr>
            </a:br>
            <a:br>
              <a:rPr lang="fr-FR" sz="3600" b="1" dirty="0">
                <a:solidFill>
                  <a:schemeClr val="accent1"/>
                </a:solidFill>
              </a:rPr>
            </a:br>
            <a:r>
              <a:rPr lang="fr-FR" sz="3600" b="1" dirty="0">
                <a:solidFill>
                  <a:schemeClr val="accent1"/>
                </a:solidFill>
              </a:rPr>
              <a:t>Comment gardez-vous trace de ces évaluations ? </a:t>
            </a:r>
          </a:p>
        </p:txBody>
      </p:sp>
    </p:spTree>
    <p:extLst>
      <p:ext uri="{BB962C8B-B14F-4D97-AF65-F5344CB8AC3E}">
        <p14:creationId xmlns:p14="http://schemas.microsoft.com/office/powerpoint/2010/main" val="270449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Placer les évaluations formatives au cœur du dispositif d’évaluation </a:t>
            </a:r>
          </a:p>
        </p:txBody>
      </p:sp>
      <p:sp>
        <p:nvSpPr>
          <p:cNvPr id="3" name="Espace réservé du contenu 2"/>
          <p:cNvSpPr>
            <a:spLocks noGrp="1"/>
          </p:cNvSpPr>
          <p:nvPr>
            <p:ph idx="1"/>
          </p:nvPr>
        </p:nvSpPr>
        <p:spPr>
          <a:xfrm>
            <a:off x="838200" y="1825625"/>
            <a:ext cx="6621379" cy="4351338"/>
          </a:xfrm>
        </p:spPr>
        <p:txBody>
          <a:bodyPr>
            <a:normAutofit/>
          </a:bodyPr>
          <a:lstStyle/>
          <a:p>
            <a:pPr marL="0" indent="0">
              <a:buNone/>
            </a:pPr>
            <a:r>
              <a:rPr lang="fr-FR" sz="2400" dirty="0"/>
              <a:t>Permettre à l’élève d’être acteur de son évaluation en lui donnant les moyens </a:t>
            </a:r>
          </a:p>
          <a:p>
            <a:pPr marL="0" indent="0">
              <a:buNone/>
            </a:pPr>
            <a:endParaRPr lang="fr-FR" sz="1000" dirty="0"/>
          </a:p>
          <a:p>
            <a:pPr lvl="1">
              <a:buFont typeface="Courier New" panose="02070309020205020404" pitchFamily="49" charset="0"/>
              <a:buChar char="o"/>
            </a:pPr>
            <a:r>
              <a:rPr lang="fr-FR" dirty="0"/>
              <a:t> de se situer au regard des attendus et des résultats des autres élèves,</a:t>
            </a:r>
          </a:p>
          <a:p>
            <a:pPr marL="457200" lvl="1" indent="0">
              <a:buNone/>
            </a:pPr>
            <a:endParaRPr lang="fr-FR" sz="1100" dirty="0"/>
          </a:p>
          <a:p>
            <a:pPr lvl="1">
              <a:buFont typeface="Courier New" panose="02070309020205020404" pitchFamily="49" charset="0"/>
              <a:buChar char="o"/>
            </a:pPr>
            <a:r>
              <a:rPr lang="fr-FR" dirty="0"/>
              <a:t> de mesurer ses acquis comme ses faiblesses,</a:t>
            </a:r>
          </a:p>
          <a:p>
            <a:pPr marL="457200" lvl="1" indent="0">
              <a:buNone/>
            </a:pPr>
            <a:endParaRPr lang="fr-FR" sz="1200" dirty="0"/>
          </a:p>
          <a:p>
            <a:pPr lvl="1">
              <a:buFont typeface="Courier New" panose="02070309020205020404" pitchFamily="49" charset="0"/>
              <a:buChar char="o"/>
            </a:pPr>
            <a:r>
              <a:rPr lang="fr-FR" dirty="0"/>
              <a:t> d’en comprendre les raisons, </a:t>
            </a:r>
          </a:p>
          <a:p>
            <a:pPr marL="457200" lvl="1" indent="0">
              <a:buNone/>
            </a:pPr>
            <a:r>
              <a:rPr lang="fr-FR" dirty="0"/>
              <a:t> </a:t>
            </a:r>
          </a:p>
          <a:p>
            <a:pPr lvl="1">
              <a:buFont typeface="Courier New" panose="02070309020205020404" pitchFamily="49" charset="0"/>
              <a:buChar char="o"/>
            </a:pPr>
            <a:r>
              <a:rPr lang="fr-FR" dirty="0"/>
              <a:t> d’identifier les leviers à sa disposition pour progresser. </a:t>
            </a:r>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FA520068-C596-428C-9E10-14B349527C69}" type="slidenum">
              <a:rPr lang="fr-FR" smtClean="0"/>
              <a:t>11</a:t>
            </a:fld>
            <a:endParaRPr lang="fr-FR"/>
          </a:p>
        </p:txBody>
      </p:sp>
      <p:sp>
        <p:nvSpPr>
          <p:cNvPr id="5" name="Bulle ronde 4"/>
          <p:cNvSpPr/>
          <p:nvPr/>
        </p:nvSpPr>
        <p:spPr>
          <a:xfrm>
            <a:off x="7880684" y="2871538"/>
            <a:ext cx="3914274" cy="1812758"/>
          </a:xfrm>
          <a:prstGeom prst="wedgeEllipseCallout">
            <a:avLst>
              <a:gd name="adj1" fmla="val -49112"/>
              <a:gd name="adj2" fmla="val 102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Cibler l’accompagnement selon les profils d’élèves</a:t>
            </a:r>
          </a:p>
        </p:txBody>
      </p:sp>
    </p:spTree>
    <p:extLst>
      <p:ext uri="{BB962C8B-B14F-4D97-AF65-F5344CB8AC3E}">
        <p14:creationId xmlns:p14="http://schemas.microsoft.com/office/powerpoint/2010/main" val="683020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Les trois postures évaluatives </a:t>
            </a:r>
          </a:p>
        </p:txBody>
      </p:sp>
      <p:sp>
        <p:nvSpPr>
          <p:cNvPr id="3" name="Espace réservé du contenu 2"/>
          <p:cNvSpPr>
            <a:spLocks noGrp="1"/>
          </p:cNvSpPr>
          <p:nvPr>
            <p:ph idx="1"/>
          </p:nvPr>
        </p:nvSpPr>
        <p:spPr>
          <a:xfrm>
            <a:off x="838200" y="1825625"/>
            <a:ext cx="8779329" cy="2008438"/>
          </a:xfrm>
        </p:spPr>
        <p:txBody>
          <a:bodyPr/>
          <a:lstStyle/>
          <a:p>
            <a:pPr lvl="0"/>
            <a:r>
              <a:rPr lang="fr-FR" sz="2400" dirty="0"/>
              <a:t>Partir d’un diagnostic pour envisager le faisable, en termes de progression</a:t>
            </a:r>
          </a:p>
          <a:p>
            <a:pPr lvl="0"/>
            <a:r>
              <a:rPr lang="fr-FR" sz="2400" dirty="0"/>
              <a:t>Entraîner les attendus tout au long de la séquence et les prioriser, en informant les élèves de leurs progrès et des marges qui restent</a:t>
            </a:r>
          </a:p>
          <a:p>
            <a:pPr lvl="0"/>
            <a:r>
              <a:rPr lang="fr-FR" sz="2400" dirty="0"/>
              <a:t>Evaluer la production finale, comme un aboutissement du parcours</a:t>
            </a:r>
          </a:p>
          <a:p>
            <a:endParaRPr lang="fr-FR" dirty="0"/>
          </a:p>
        </p:txBody>
      </p:sp>
      <p:sp>
        <p:nvSpPr>
          <p:cNvPr id="4" name="Espace réservé du numéro de diapositive 3"/>
          <p:cNvSpPr>
            <a:spLocks noGrp="1"/>
          </p:cNvSpPr>
          <p:nvPr>
            <p:ph type="sldNum" sz="quarter" idx="12"/>
          </p:nvPr>
        </p:nvSpPr>
        <p:spPr/>
        <p:txBody>
          <a:bodyPr/>
          <a:lstStyle/>
          <a:p>
            <a:fld id="{FA520068-C596-428C-9E10-14B349527C69}" type="slidenum">
              <a:rPr lang="fr-FR" smtClean="0"/>
              <a:t>12</a:t>
            </a:fld>
            <a:endParaRPr lang="fr-FR"/>
          </a:p>
        </p:txBody>
      </p:sp>
      <p:sp>
        <p:nvSpPr>
          <p:cNvPr id="5" name="ZoneTexte 4"/>
          <p:cNvSpPr txBox="1"/>
          <p:nvPr/>
        </p:nvSpPr>
        <p:spPr>
          <a:xfrm>
            <a:off x="1155032" y="5069305"/>
            <a:ext cx="10198768" cy="1200329"/>
          </a:xfrm>
          <a:prstGeom prst="rect">
            <a:avLst/>
          </a:prstGeom>
          <a:noFill/>
        </p:spPr>
        <p:txBody>
          <a:bodyPr wrap="square" rtlCol="0">
            <a:spAutoFit/>
          </a:bodyPr>
          <a:lstStyle/>
          <a:p>
            <a:r>
              <a:rPr lang="fr-FR" sz="2400" b="1" dirty="0"/>
              <a:t>Evaluation : un levier de progrès si sont proposées aux élèves des : </a:t>
            </a:r>
          </a:p>
          <a:p>
            <a:pPr marL="342900" indent="-342900">
              <a:buFontTx/>
              <a:buChar char="-"/>
            </a:pPr>
            <a:r>
              <a:rPr lang="fr-FR" sz="2400" b="1" dirty="0"/>
              <a:t>pistes réalistes, concrètes et simples de remédiation</a:t>
            </a:r>
          </a:p>
          <a:p>
            <a:pPr marL="342900" indent="-342900">
              <a:buFontTx/>
              <a:buChar char="-"/>
            </a:pPr>
            <a:r>
              <a:rPr lang="fr-FR" sz="2400" b="1" dirty="0"/>
              <a:t>recommandations pour tout travail ultérieur </a:t>
            </a:r>
          </a:p>
        </p:txBody>
      </p:sp>
      <p:sp>
        <p:nvSpPr>
          <p:cNvPr id="6" name="Flèche droite rayée 5"/>
          <p:cNvSpPr/>
          <p:nvPr/>
        </p:nvSpPr>
        <p:spPr>
          <a:xfrm rot="5400000">
            <a:off x="4100763" y="3834063"/>
            <a:ext cx="1010653" cy="101065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BF542828-E5E9-4CC8-9C32-E07F78C33CDC}"/>
              </a:ext>
            </a:extLst>
          </p:cNvPr>
          <p:cNvSpPr txBox="1"/>
          <p:nvPr/>
        </p:nvSpPr>
        <p:spPr>
          <a:xfrm>
            <a:off x="9437914" y="1825625"/>
            <a:ext cx="2481943" cy="369332"/>
          </a:xfrm>
          <a:prstGeom prst="rect">
            <a:avLst/>
          </a:prstGeom>
          <a:noFill/>
        </p:spPr>
        <p:txBody>
          <a:bodyPr wrap="square" rtlCol="0">
            <a:spAutoFit/>
          </a:bodyPr>
          <a:lstStyle/>
          <a:p>
            <a:r>
              <a:rPr lang="fr-FR" b="1" dirty="0"/>
              <a:t>Evaluation diagnostique</a:t>
            </a:r>
          </a:p>
        </p:txBody>
      </p:sp>
      <p:sp>
        <p:nvSpPr>
          <p:cNvPr id="8" name="ZoneTexte 7">
            <a:extLst>
              <a:ext uri="{FF2B5EF4-FFF2-40B4-BE49-F238E27FC236}">
                <a16:creationId xmlns:a16="http://schemas.microsoft.com/office/drawing/2014/main" id="{9B225884-1277-4BD0-8AE3-4B8FDDCDC274}"/>
              </a:ext>
            </a:extLst>
          </p:cNvPr>
          <p:cNvSpPr txBox="1"/>
          <p:nvPr/>
        </p:nvSpPr>
        <p:spPr>
          <a:xfrm>
            <a:off x="9437914" y="2645178"/>
            <a:ext cx="2481943" cy="369332"/>
          </a:xfrm>
          <a:prstGeom prst="rect">
            <a:avLst/>
          </a:prstGeom>
          <a:noFill/>
        </p:spPr>
        <p:txBody>
          <a:bodyPr wrap="square" rtlCol="0">
            <a:spAutoFit/>
          </a:bodyPr>
          <a:lstStyle/>
          <a:p>
            <a:r>
              <a:rPr lang="fr-FR" b="1" dirty="0"/>
              <a:t>Evaluation formative</a:t>
            </a:r>
          </a:p>
        </p:txBody>
      </p:sp>
      <p:sp>
        <p:nvSpPr>
          <p:cNvPr id="9" name="ZoneTexte 8">
            <a:extLst>
              <a:ext uri="{FF2B5EF4-FFF2-40B4-BE49-F238E27FC236}">
                <a16:creationId xmlns:a16="http://schemas.microsoft.com/office/drawing/2014/main" id="{6E81ED0C-B881-455E-A1BB-0D27245CB525}"/>
              </a:ext>
            </a:extLst>
          </p:cNvPr>
          <p:cNvSpPr txBox="1"/>
          <p:nvPr/>
        </p:nvSpPr>
        <p:spPr>
          <a:xfrm>
            <a:off x="9437914" y="3442027"/>
            <a:ext cx="2481943" cy="646331"/>
          </a:xfrm>
          <a:prstGeom prst="rect">
            <a:avLst/>
          </a:prstGeom>
          <a:noFill/>
        </p:spPr>
        <p:txBody>
          <a:bodyPr wrap="square" rtlCol="0">
            <a:spAutoFit/>
          </a:bodyPr>
          <a:lstStyle/>
          <a:p>
            <a:r>
              <a:rPr lang="fr-FR" b="1" dirty="0"/>
              <a:t>Evaluation sommative, voire certificative</a:t>
            </a:r>
          </a:p>
        </p:txBody>
      </p:sp>
    </p:spTree>
    <p:extLst>
      <p:ext uri="{BB962C8B-B14F-4D97-AF65-F5344CB8AC3E}">
        <p14:creationId xmlns:p14="http://schemas.microsoft.com/office/powerpoint/2010/main" val="395464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57960"/>
            <a:ext cx="11049000" cy="1325563"/>
          </a:xfrm>
        </p:spPr>
        <p:txBody>
          <a:bodyPr>
            <a:normAutofit/>
          </a:bodyPr>
          <a:lstStyle/>
          <a:p>
            <a:r>
              <a:rPr lang="fr-FR" sz="3600" b="1" dirty="0">
                <a:solidFill>
                  <a:schemeClr val="accent1"/>
                </a:solidFill>
              </a:rPr>
              <a:t>L’évaluation pour vérifier l’atteinte des objectifs de formation et l’acquisition des capacités et des compétences </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34171089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Connecteur droit avec flèche 8"/>
          <p:cNvCxnSpPr/>
          <p:nvPr/>
        </p:nvCxnSpPr>
        <p:spPr>
          <a:xfrm flipH="1">
            <a:off x="7283116" y="2310063"/>
            <a:ext cx="1327484" cy="288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8610600" y="1646238"/>
            <a:ext cx="2743200" cy="1200329"/>
          </a:xfrm>
          <a:prstGeom prst="rect">
            <a:avLst/>
          </a:prstGeom>
          <a:noFill/>
        </p:spPr>
        <p:txBody>
          <a:bodyPr wrap="square" rtlCol="0">
            <a:spAutoFit/>
          </a:bodyPr>
          <a:lstStyle/>
          <a:p>
            <a:r>
              <a:rPr lang="fr-FR" dirty="0"/>
              <a:t>Ce que le professeur détermine comme objectifs pour ses séquences et ses séances</a:t>
            </a:r>
          </a:p>
        </p:txBody>
      </p:sp>
      <p:sp>
        <p:nvSpPr>
          <p:cNvPr id="11" name="Bulle ronde 10"/>
          <p:cNvSpPr/>
          <p:nvPr/>
        </p:nvSpPr>
        <p:spPr>
          <a:xfrm>
            <a:off x="10138611" y="3025954"/>
            <a:ext cx="1748589" cy="975340"/>
          </a:xfrm>
          <a:prstGeom prst="wedgeEllipseCallout">
            <a:avLst>
              <a:gd name="adj1" fmla="val -66194"/>
              <a:gd name="adj2" fmla="val -657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Propre au professeur</a:t>
            </a:r>
          </a:p>
        </p:txBody>
      </p:sp>
      <p:sp>
        <p:nvSpPr>
          <p:cNvPr id="12" name="ZoneTexte 11"/>
          <p:cNvSpPr txBox="1"/>
          <p:nvPr/>
        </p:nvSpPr>
        <p:spPr>
          <a:xfrm>
            <a:off x="838200" y="3240506"/>
            <a:ext cx="3208421" cy="1754326"/>
          </a:xfrm>
          <a:prstGeom prst="rect">
            <a:avLst/>
          </a:prstGeom>
          <a:noFill/>
        </p:spPr>
        <p:txBody>
          <a:bodyPr wrap="square" rtlCol="0">
            <a:spAutoFit/>
          </a:bodyPr>
          <a:lstStyle/>
          <a:p>
            <a:r>
              <a:rPr lang="fr-FR" dirty="0"/>
              <a:t>Activités intellectuelles stabilisées et reproductibles, attendues à la fin du cycle terminal. Appui sur la mobilisation des contenus des programmes</a:t>
            </a:r>
          </a:p>
        </p:txBody>
      </p:sp>
      <p:cxnSp>
        <p:nvCxnSpPr>
          <p:cNvPr id="14" name="Connecteur droit avec flèche 13"/>
          <p:cNvCxnSpPr/>
          <p:nvPr/>
        </p:nvCxnSpPr>
        <p:spPr>
          <a:xfrm>
            <a:off x="3689684" y="4001294"/>
            <a:ext cx="10587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Bulle ronde 14"/>
          <p:cNvSpPr/>
          <p:nvPr/>
        </p:nvSpPr>
        <p:spPr>
          <a:xfrm>
            <a:off x="2077452" y="1690688"/>
            <a:ext cx="1969169" cy="1009151"/>
          </a:xfrm>
          <a:prstGeom prst="wedgeEllipseCallout">
            <a:avLst>
              <a:gd name="adj1" fmla="val -46796"/>
              <a:gd name="adj2" fmla="val 892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Listées dans le programme</a:t>
            </a:r>
          </a:p>
        </p:txBody>
      </p:sp>
      <p:sp>
        <p:nvSpPr>
          <p:cNvPr id="16" name="ZoneTexte 15"/>
          <p:cNvSpPr txBox="1"/>
          <p:nvPr/>
        </p:nvSpPr>
        <p:spPr>
          <a:xfrm>
            <a:off x="8572500" y="4763801"/>
            <a:ext cx="3048000" cy="646331"/>
          </a:xfrm>
          <a:prstGeom prst="rect">
            <a:avLst/>
          </a:prstGeom>
          <a:noFill/>
        </p:spPr>
        <p:txBody>
          <a:bodyPr wrap="square" rtlCol="0">
            <a:spAutoFit/>
          </a:bodyPr>
          <a:lstStyle/>
          <a:p>
            <a:r>
              <a:rPr lang="fr-FR" dirty="0"/>
              <a:t>Compétences disciplinaires et compétences transversales</a:t>
            </a:r>
          </a:p>
        </p:txBody>
      </p:sp>
      <p:cxnSp>
        <p:nvCxnSpPr>
          <p:cNvPr id="18" name="Connecteur droit avec flèche 17"/>
          <p:cNvCxnSpPr/>
          <p:nvPr/>
        </p:nvCxnSpPr>
        <p:spPr>
          <a:xfrm flipH="1">
            <a:off x="7283116" y="5128013"/>
            <a:ext cx="112294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Bulle ronde 18"/>
          <p:cNvSpPr/>
          <p:nvPr/>
        </p:nvSpPr>
        <p:spPr>
          <a:xfrm>
            <a:off x="7972926" y="5746135"/>
            <a:ext cx="3096127" cy="975340"/>
          </a:xfrm>
          <a:prstGeom prst="wedgeEllipseCallout">
            <a:avLst>
              <a:gd name="adj1" fmla="val 25577"/>
              <a:gd name="adj2" fmla="val -871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Attendus pour la poursuite d’études dans le supérieur</a:t>
            </a:r>
          </a:p>
        </p:txBody>
      </p:sp>
      <p:sp>
        <p:nvSpPr>
          <p:cNvPr id="20" name="Espace réservé du numéro de diapositive 19"/>
          <p:cNvSpPr>
            <a:spLocks noGrp="1"/>
          </p:cNvSpPr>
          <p:nvPr>
            <p:ph type="sldNum" sz="quarter" idx="12"/>
          </p:nvPr>
        </p:nvSpPr>
        <p:spPr/>
        <p:txBody>
          <a:bodyPr/>
          <a:lstStyle/>
          <a:p>
            <a:fld id="{FA520068-C596-428C-9E10-14B349527C69}" type="slidenum">
              <a:rPr lang="fr-FR" smtClean="0"/>
              <a:t>13</a:t>
            </a:fld>
            <a:endParaRPr lang="fr-FR"/>
          </a:p>
        </p:txBody>
      </p:sp>
    </p:spTree>
    <p:extLst>
      <p:ext uri="{BB962C8B-B14F-4D97-AF65-F5344CB8AC3E}">
        <p14:creationId xmlns:p14="http://schemas.microsoft.com/office/powerpoint/2010/main" val="630553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L’évaluation : un levier de motivation scolaire ? </a:t>
            </a:r>
          </a:p>
        </p:txBody>
      </p:sp>
      <p:sp>
        <p:nvSpPr>
          <p:cNvPr id="3" name="Espace réservé du contenu 2"/>
          <p:cNvSpPr>
            <a:spLocks noGrp="1"/>
          </p:cNvSpPr>
          <p:nvPr>
            <p:ph idx="1"/>
          </p:nvPr>
        </p:nvSpPr>
        <p:spPr>
          <a:xfrm>
            <a:off x="838200" y="1825624"/>
            <a:ext cx="10515600" cy="4630593"/>
          </a:xfrm>
        </p:spPr>
        <p:txBody>
          <a:bodyPr>
            <a:normAutofit fontScale="92500" lnSpcReduction="20000"/>
          </a:bodyPr>
          <a:lstStyle/>
          <a:p>
            <a:r>
              <a:rPr lang="fr-FR" sz="2400" dirty="0"/>
              <a:t>Pratiques évaluatives qui peuvent être des </a:t>
            </a:r>
            <a:r>
              <a:rPr lang="fr-FR" sz="2400" b="1"/>
              <a:t>facteurs de </a:t>
            </a:r>
            <a:r>
              <a:rPr lang="fr-FR" sz="2400" b="1" dirty="0"/>
              <a:t>motivation et de persévérance scolaires</a:t>
            </a:r>
          </a:p>
          <a:p>
            <a:endParaRPr lang="fr-FR" sz="2400" dirty="0"/>
          </a:p>
          <a:p>
            <a:r>
              <a:rPr lang="fr-FR" sz="2400" b="1" dirty="0"/>
              <a:t>Transparence vis-à-vis des élèves </a:t>
            </a:r>
            <a:r>
              <a:rPr lang="fr-FR" sz="2400" dirty="0"/>
              <a:t>: </a:t>
            </a:r>
          </a:p>
          <a:p>
            <a:pPr marL="0" indent="0">
              <a:buNone/>
            </a:pPr>
            <a:r>
              <a:rPr lang="fr-FR" sz="2400" dirty="0"/>
              <a:t>	</a:t>
            </a:r>
            <a:r>
              <a:rPr lang="fr-FR" sz="2400" dirty="0">
                <a:sym typeface="Wingdings" panose="05000000000000000000" pitchFamily="2" charset="2"/>
              </a:rPr>
              <a:t> Evaluations notées annoncées à l’avance</a:t>
            </a:r>
          </a:p>
          <a:p>
            <a:pPr marL="0" indent="0">
              <a:buNone/>
            </a:pPr>
            <a:r>
              <a:rPr lang="fr-FR" sz="2400" dirty="0">
                <a:sym typeface="Wingdings" panose="05000000000000000000" pitchFamily="2" charset="2"/>
              </a:rPr>
              <a:t>	 Parties du programme </a:t>
            </a:r>
          </a:p>
          <a:p>
            <a:pPr marL="0" indent="0">
              <a:buNone/>
            </a:pPr>
            <a:r>
              <a:rPr lang="fr-FR" sz="2400" dirty="0">
                <a:sym typeface="Wingdings" panose="05000000000000000000" pitchFamily="2" charset="2"/>
              </a:rPr>
              <a:t>	 Modalités de l’évaluation (seul/en groupe, en classe/à la maison, 	écrit/oral…)</a:t>
            </a:r>
          </a:p>
          <a:p>
            <a:pPr marL="0" indent="0">
              <a:buNone/>
            </a:pPr>
            <a:r>
              <a:rPr lang="fr-FR" sz="2400" dirty="0">
                <a:sym typeface="Wingdings" panose="05000000000000000000" pitchFamily="2" charset="2"/>
              </a:rPr>
              <a:t>	 Durée</a:t>
            </a:r>
          </a:p>
          <a:p>
            <a:pPr marL="0" indent="0">
              <a:buNone/>
            </a:pPr>
            <a:r>
              <a:rPr lang="fr-FR" sz="2400" dirty="0">
                <a:sym typeface="Wingdings" panose="05000000000000000000" pitchFamily="2" charset="2"/>
              </a:rPr>
              <a:t>	 Critères d’évaluation </a:t>
            </a:r>
            <a:endParaRPr lang="fr-FR" sz="2400" dirty="0"/>
          </a:p>
          <a:p>
            <a:endParaRPr lang="fr-FR" sz="2400" b="1" dirty="0"/>
          </a:p>
          <a:p>
            <a:r>
              <a:rPr lang="fr-FR" sz="2400" b="1" dirty="0"/>
              <a:t>Recherche des capacités et non des manques </a:t>
            </a:r>
            <a:r>
              <a:rPr lang="fr-FR" sz="2400" dirty="0"/>
              <a:t>=&gt; Importance des commentaires sur les copies</a:t>
            </a:r>
          </a:p>
        </p:txBody>
      </p:sp>
      <p:sp>
        <p:nvSpPr>
          <p:cNvPr id="5" name="Espace réservé du numéro de diapositive 4"/>
          <p:cNvSpPr>
            <a:spLocks noGrp="1"/>
          </p:cNvSpPr>
          <p:nvPr>
            <p:ph type="sldNum" sz="quarter" idx="12"/>
          </p:nvPr>
        </p:nvSpPr>
        <p:spPr/>
        <p:txBody>
          <a:bodyPr/>
          <a:lstStyle/>
          <a:p>
            <a:fld id="{FA520068-C596-428C-9E10-14B349527C69}" type="slidenum">
              <a:rPr lang="fr-FR" smtClean="0"/>
              <a:t>14</a:t>
            </a:fld>
            <a:endParaRPr lang="fr-FR"/>
          </a:p>
        </p:txBody>
      </p:sp>
    </p:spTree>
    <p:extLst>
      <p:ext uri="{BB962C8B-B14F-4D97-AF65-F5344CB8AC3E}">
        <p14:creationId xmlns:p14="http://schemas.microsoft.com/office/powerpoint/2010/main" val="1396855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46852"/>
            <a:ext cx="10515600" cy="1325563"/>
          </a:xfrm>
        </p:spPr>
        <p:txBody>
          <a:bodyPr/>
          <a:lstStyle/>
          <a:p>
            <a:pPr algn="ctr"/>
            <a:r>
              <a:rPr lang="fr-FR" b="1" dirty="0">
                <a:solidFill>
                  <a:schemeClr val="accent1"/>
                </a:solidFill>
              </a:rPr>
              <a:t>2. Travailler en amont de l’évaluation</a:t>
            </a:r>
          </a:p>
        </p:txBody>
      </p:sp>
      <p:sp>
        <p:nvSpPr>
          <p:cNvPr id="5" name="Espace réservé du numéro de diapositive 4"/>
          <p:cNvSpPr>
            <a:spLocks noGrp="1"/>
          </p:cNvSpPr>
          <p:nvPr>
            <p:ph type="sldNum" sz="quarter" idx="12"/>
          </p:nvPr>
        </p:nvSpPr>
        <p:spPr/>
        <p:txBody>
          <a:bodyPr/>
          <a:lstStyle/>
          <a:p>
            <a:fld id="{FA520068-C596-428C-9E10-14B349527C69}" type="slidenum">
              <a:rPr lang="fr-FR" smtClean="0"/>
              <a:t>15</a:t>
            </a:fld>
            <a:endParaRPr lang="fr-FR"/>
          </a:p>
        </p:txBody>
      </p:sp>
    </p:spTree>
    <p:extLst>
      <p:ext uri="{BB962C8B-B14F-4D97-AF65-F5344CB8AC3E}">
        <p14:creationId xmlns:p14="http://schemas.microsoft.com/office/powerpoint/2010/main" val="2509311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uble vague 4"/>
          <p:cNvSpPr/>
          <p:nvPr/>
        </p:nvSpPr>
        <p:spPr>
          <a:xfrm>
            <a:off x="6477000" y="885538"/>
            <a:ext cx="4267200" cy="2119745"/>
          </a:xfrm>
          <a:prstGeom prst="doubleWav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Partage d’expérience</a:t>
            </a:r>
          </a:p>
        </p:txBody>
      </p:sp>
      <p:sp>
        <p:nvSpPr>
          <p:cNvPr id="3" name="Espace réservé du numéro de diapositive 2"/>
          <p:cNvSpPr>
            <a:spLocks noGrp="1"/>
          </p:cNvSpPr>
          <p:nvPr>
            <p:ph type="sldNum" sz="quarter" idx="12"/>
          </p:nvPr>
        </p:nvSpPr>
        <p:spPr/>
        <p:txBody>
          <a:bodyPr/>
          <a:lstStyle/>
          <a:p>
            <a:fld id="{FA520068-C596-428C-9E10-14B349527C69}" type="slidenum">
              <a:rPr lang="fr-FR" smtClean="0"/>
              <a:t>16</a:t>
            </a:fld>
            <a:endParaRPr lang="fr-FR"/>
          </a:p>
        </p:txBody>
      </p:sp>
      <p:sp>
        <p:nvSpPr>
          <p:cNvPr id="4" name="ZoneTexte 3">
            <a:extLst>
              <a:ext uri="{FF2B5EF4-FFF2-40B4-BE49-F238E27FC236}">
                <a16:creationId xmlns:a16="http://schemas.microsoft.com/office/drawing/2014/main" id="{02DF692A-4234-4E51-9E55-1DD01C37159A}"/>
              </a:ext>
            </a:extLst>
          </p:cNvPr>
          <p:cNvSpPr txBox="1"/>
          <p:nvPr/>
        </p:nvSpPr>
        <p:spPr>
          <a:xfrm>
            <a:off x="949036" y="885538"/>
            <a:ext cx="4896593" cy="2246769"/>
          </a:xfrm>
          <a:prstGeom prst="rect">
            <a:avLst/>
          </a:prstGeom>
          <a:noFill/>
        </p:spPr>
        <p:txBody>
          <a:bodyPr wrap="square" rtlCol="0">
            <a:spAutoFit/>
          </a:bodyPr>
          <a:lstStyle/>
          <a:p>
            <a:r>
              <a:rPr lang="fr-FR" sz="2800" i="1" dirty="0"/>
              <a:t>Capacité « Expliquer comment la cohésion sociale peut être fragilisée par les inégalités sociales et territoriales » (programme de 1</a:t>
            </a:r>
            <a:r>
              <a:rPr lang="fr-FR" sz="2800" i="1" baseline="30000" dirty="0"/>
              <a:t>ère</a:t>
            </a:r>
            <a:r>
              <a:rPr lang="fr-FR" sz="2800" i="1" dirty="0"/>
              <a:t>)</a:t>
            </a:r>
          </a:p>
        </p:txBody>
      </p:sp>
      <p:sp>
        <p:nvSpPr>
          <p:cNvPr id="6" name="ZoneTexte 5">
            <a:extLst>
              <a:ext uri="{FF2B5EF4-FFF2-40B4-BE49-F238E27FC236}">
                <a16:creationId xmlns:a16="http://schemas.microsoft.com/office/drawing/2014/main" id="{8E4EE95D-01EB-47B1-B90C-829BEBDF2F15}"/>
              </a:ext>
            </a:extLst>
          </p:cNvPr>
          <p:cNvSpPr txBox="1"/>
          <p:nvPr/>
        </p:nvSpPr>
        <p:spPr>
          <a:xfrm>
            <a:off x="1662792" y="4030681"/>
            <a:ext cx="8866415" cy="1089529"/>
          </a:xfrm>
          <a:prstGeom prst="rect">
            <a:avLst/>
          </a:prstGeom>
          <a:noFill/>
        </p:spPr>
        <p:txBody>
          <a:bodyPr wrap="square" rtlCol="0">
            <a:spAutoFit/>
          </a:bodyPr>
          <a:lstStyle/>
          <a:p>
            <a:pPr algn="ctr">
              <a:lnSpc>
                <a:spcPct val="90000"/>
              </a:lnSpc>
              <a:spcBef>
                <a:spcPct val="0"/>
              </a:spcBef>
            </a:pPr>
            <a:r>
              <a:rPr lang="fr-FR" sz="3600" b="1" dirty="0">
                <a:solidFill>
                  <a:schemeClr val="accent1"/>
                </a:solidFill>
                <a:latin typeface="+mj-lt"/>
                <a:ea typeface="+mj-ea"/>
                <a:cs typeface="+mj-cs"/>
              </a:rPr>
              <a:t>Comment travaillez-vous la construction de cette capacité exigible jusqu’à l’évaluation ?  </a:t>
            </a:r>
          </a:p>
        </p:txBody>
      </p:sp>
    </p:spTree>
    <p:extLst>
      <p:ext uri="{BB962C8B-B14F-4D97-AF65-F5344CB8AC3E}">
        <p14:creationId xmlns:p14="http://schemas.microsoft.com/office/powerpoint/2010/main" val="348026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8832" y="493462"/>
            <a:ext cx="2771273" cy="5410033"/>
          </a:xfrm>
        </p:spPr>
        <p:txBody>
          <a:bodyPr>
            <a:normAutofit/>
          </a:bodyPr>
          <a:lstStyle/>
          <a:p>
            <a:r>
              <a:rPr lang="fr-FR" sz="3600" b="1" dirty="0">
                <a:solidFill>
                  <a:schemeClr val="accent1"/>
                </a:solidFill>
              </a:rPr>
              <a:t>Travailler l’acquisition des capacités par les élèves </a:t>
            </a:r>
          </a:p>
        </p:txBody>
      </p:sp>
      <p:pic>
        <p:nvPicPr>
          <p:cNvPr id="5" name="Image 4"/>
          <p:cNvPicPr>
            <a:picLocks noChangeAspect="1"/>
          </p:cNvPicPr>
          <p:nvPr/>
        </p:nvPicPr>
        <p:blipFill>
          <a:blip r:embed="rId2"/>
          <a:stretch>
            <a:fillRect/>
          </a:stretch>
        </p:blipFill>
        <p:spPr>
          <a:xfrm>
            <a:off x="4519350" y="135193"/>
            <a:ext cx="4576524" cy="6722807"/>
          </a:xfrm>
          <a:prstGeom prst="rect">
            <a:avLst/>
          </a:prstGeom>
        </p:spPr>
      </p:pic>
      <p:sp>
        <p:nvSpPr>
          <p:cNvPr id="6" name="Bulle ronde 5">
            <a:hlinkClick r:id="rId3" action="ppaction://hlinkfile"/>
          </p:cNvPr>
          <p:cNvSpPr/>
          <p:nvPr/>
        </p:nvSpPr>
        <p:spPr>
          <a:xfrm>
            <a:off x="9320463" y="3978442"/>
            <a:ext cx="2518611" cy="1331495"/>
          </a:xfrm>
          <a:prstGeom prst="wedgeEllipseCallout">
            <a:avLst>
              <a:gd name="adj1" fmla="val -67330"/>
              <a:gd name="adj2" fmla="val -159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hlinkClick r:id="rId4" action="ppaction://hlinkfile"/>
              </a:rPr>
              <a:t>Un guide en construction par un GT STMS </a:t>
            </a:r>
            <a:endParaRPr lang="fr-FR" dirty="0"/>
          </a:p>
        </p:txBody>
      </p:sp>
      <p:sp>
        <p:nvSpPr>
          <p:cNvPr id="3" name="Espace réservé du numéro de diapositive 2"/>
          <p:cNvSpPr>
            <a:spLocks noGrp="1"/>
          </p:cNvSpPr>
          <p:nvPr>
            <p:ph type="sldNum" sz="quarter" idx="12"/>
          </p:nvPr>
        </p:nvSpPr>
        <p:spPr/>
        <p:txBody>
          <a:bodyPr/>
          <a:lstStyle/>
          <a:p>
            <a:fld id="{FA520068-C596-428C-9E10-14B349527C69}" type="slidenum">
              <a:rPr lang="fr-FR" smtClean="0"/>
              <a:t>17</a:t>
            </a:fld>
            <a:endParaRPr lang="fr-FR"/>
          </a:p>
        </p:txBody>
      </p:sp>
    </p:spTree>
    <p:extLst>
      <p:ext uri="{BB962C8B-B14F-4D97-AF65-F5344CB8AC3E}">
        <p14:creationId xmlns:p14="http://schemas.microsoft.com/office/powerpoint/2010/main" val="2605771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Place du professeur : construire des apprentissages qui font sens pour les élèves</a:t>
            </a:r>
          </a:p>
        </p:txBody>
      </p:sp>
      <p:sp>
        <p:nvSpPr>
          <p:cNvPr id="3" name="Espace réservé du contenu 2"/>
          <p:cNvSpPr>
            <a:spLocks noGrp="1"/>
          </p:cNvSpPr>
          <p:nvPr>
            <p:ph idx="1"/>
          </p:nvPr>
        </p:nvSpPr>
        <p:spPr>
          <a:xfrm>
            <a:off x="838200" y="1825625"/>
            <a:ext cx="10515600" cy="4895850"/>
          </a:xfrm>
        </p:spPr>
        <p:txBody>
          <a:bodyPr>
            <a:normAutofit/>
          </a:bodyPr>
          <a:lstStyle/>
          <a:p>
            <a:r>
              <a:rPr lang="fr-FR" sz="2400" dirty="0"/>
              <a:t>Possibilité de modifier l’ordre du programme (créer une logique d’enchainement des parties du programme)</a:t>
            </a:r>
          </a:p>
          <a:p>
            <a:endParaRPr lang="fr-FR" sz="1100" dirty="0"/>
          </a:p>
          <a:p>
            <a:r>
              <a:rPr lang="fr-FR" sz="2400" dirty="0"/>
              <a:t>Place et complémentarité des activités de découverte, des activités d’apprentissage et des activités technologiques</a:t>
            </a:r>
          </a:p>
          <a:p>
            <a:endParaRPr lang="fr-FR" sz="1100" dirty="0"/>
          </a:p>
          <a:p>
            <a:r>
              <a:rPr lang="fr-FR" sz="2400" dirty="0"/>
              <a:t>Lien avec le terrain </a:t>
            </a:r>
          </a:p>
          <a:p>
            <a:endParaRPr lang="fr-FR" sz="1050" dirty="0"/>
          </a:p>
          <a:p>
            <a:r>
              <a:rPr lang="fr-FR" sz="2400" dirty="0"/>
              <a:t>Variété des modalités de travail : « éviter la routine ».</a:t>
            </a:r>
          </a:p>
          <a:p>
            <a:pPr marL="0" indent="0">
              <a:buNone/>
            </a:pPr>
            <a:endParaRPr lang="fr-FR" sz="1050" dirty="0"/>
          </a:p>
          <a:p>
            <a:pPr marL="0" indent="0">
              <a:buNone/>
            </a:pPr>
            <a:r>
              <a:rPr lang="fr-FR" sz="2400" i="1" dirty="0"/>
              <a:t>Point de vigilance : </a:t>
            </a:r>
          </a:p>
          <a:p>
            <a:r>
              <a:rPr lang="fr-FR" sz="2400" dirty="0"/>
              <a:t>Ne pas vouloir « faire comme avant » : épreuves mi-mars =&gt; en terminale,  impossibilité d’ajouter des parties non prévues, non évaluées au baccalauréat</a:t>
            </a:r>
          </a:p>
          <a:p>
            <a:endParaRPr lang="fr-FR" sz="2400" dirty="0"/>
          </a:p>
        </p:txBody>
      </p:sp>
      <p:sp>
        <p:nvSpPr>
          <p:cNvPr id="6" name="Espace réservé du numéro de diapositive 5"/>
          <p:cNvSpPr>
            <a:spLocks noGrp="1"/>
          </p:cNvSpPr>
          <p:nvPr>
            <p:ph type="sldNum" sz="quarter" idx="12"/>
          </p:nvPr>
        </p:nvSpPr>
        <p:spPr/>
        <p:txBody>
          <a:bodyPr/>
          <a:lstStyle/>
          <a:p>
            <a:fld id="{FA520068-C596-428C-9E10-14B349527C69}" type="slidenum">
              <a:rPr lang="fr-FR" smtClean="0"/>
              <a:t>18</a:t>
            </a:fld>
            <a:endParaRPr lang="fr-FR"/>
          </a:p>
        </p:txBody>
      </p:sp>
    </p:spTree>
    <p:extLst>
      <p:ext uri="{BB962C8B-B14F-4D97-AF65-F5344CB8AC3E}">
        <p14:creationId xmlns:p14="http://schemas.microsoft.com/office/powerpoint/2010/main" val="2983596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Outiller les élèves en leur apportant une méthodologie d’analyse des consignes</a:t>
            </a:r>
          </a:p>
        </p:txBody>
      </p:sp>
      <p:sp>
        <p:nvSpPr>
          <p:cNvPr id="3" name="Espace réservé du contenu 2"/>
          <p:cNvSpPr>
            <a:spLocks noGrp="1"/>
          </p:cNvSpPr>
          <p:nvPr>
            <p:ph idx="1"/>
          </p:nvPr>
        </p:nvSpPr>
        <p:spPr/>
        <p:txBody>
          <a:bodyPr>
            <a:normAutofit/>
          </a:bodyPr>
          <a:lstStyle/>
          <a:p>
            <a:endParaRPr lang="fr-FR" sz="2400" dirty="0"/>
          </a:p>
          <a:p>
            <a:r>
              <a:rPr lang="fr-FR" sz="2400" dirty="0"/>
              <a:t>Qu’est-ce que l’on attend de moi avec cette consigne ? </a:t>
            </a:r>
          </a:p>
          <a:p>
            <a:pPr marL="0" indent="0">
              <a:buNone/>
            </a:pPr>
            <a:endParaRPr lang="fr-FR" sz="2400" dirty="0"/>
          </a:p>
          <a:p>
            <a:r>
              <a:rPr lang="fr-FR" sz="2400" dirty="0"/>
              <a:t>Quelles sont les connaissances que je peux mobiliser sur ce sujet ? </a:t>
            </a:r>
          </a:p>
          <a:p>
            <a:endParaRPr lang="fr-FR" sz="2400" dirty="0"/>
          </a:p>
          <a:p>
            <a:r>
              <a:rPr lang="fr-FR" sz="2400" dirty="0"/>
              <a:t>Est-ce qu’il y a des documents associés à cette question ? </a:t>
            </a:r>
          </a:p>
          <a:p>
            <a:endParaRPr lang="fr-FR" sz="2400" dirty="0"/>
          </a:p>
          <a:p>
            <a:r>
              <a:rPr lang="fr-FR" sz="2400" dirty="0"/>
              <a:t>Qu’est-ce que je peux apporter comme analyse ? </a:t>
            </a:r>
          </a:p>
          <a:p>
            <a:endParaRPr lang="fr-FR" sz="2400" dirty="0"/>
          </a:p>
        </p:txBody>
      </p:sp>
      <p:sp>
        <p:nvSpPr>
          <p:cNvPr id="5" name="Bulle ronde 4"/>
          <p:cNvSpPr/>
          <p:nvPr/>
        </p:nvSpPr>
        <p:spPr>
          <a:xfrm>
            <a:off x="8309810" y="1164222"/>
            <a:ext cx="2326106" cy="1411705"/>
          </a:xfrm>
          <a:prstGeom prst="wedgeEllipseCallout">
            <a:avLst>
              <a:gd name="adj1" fmla="val -76695"/>
              <a:gd name="adj2" fmla="val 272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Attendus des verbes ? </a:t>
            </a:r>
          </a:p>
          <a:p>
            <a:pPr algn="ctr"/>
            <a:r>
              <a:rPr lang="fr-FR" dirty="0"/>
              <a:t>Mots-clés ? </a:t>
            </a:r>
          </a:p>
        </p:txBody>
      </p:sp>
      <p:sp>
        <p:nvSpPr>
          <p:cNvPr id="6" name="Bulle ronde 5"/>
          <p:cNvSpPr/>
          <p:nvPr/>
        </p:nvSpPr>
        <p:spPr>
          <a:xfrm>
            <a:off x="9741568" y="2785353"/>
            <a:ext cx="2326106" cy="1411705"/>
          </a:xfrm>
          <a:prstGeom prst="wedgeEllipseCallout">
            <a:avLst>
              <a:gd name="adj1" fmla="val -64281"/>
              <a:gd name="adj2" fmla="val -90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Notions / contenus explicites ou implicites</a:t>
            </a:r>
          </a:p>
        </p:txBody>
      </p:sp>
      <p:sp>
        <p:nvSpPr>
          <p:cNvPr id="7" name="Bulle ronde 6"/>
          <p:cNvSpPr/>
          <p:nvPr/>
        </p:nvSpPr>
        <p:spPr>
          <a:xfrm>
            <a:off x="9216189" y="4406484"/>
            <a:ext cx="2326106" cy="1411705"/>
          </a:xfrm>
          <a:prstGeom prst="wedgeEllipseCallout">
            <a:avLst>
              <a:gd name="adj1" fmla="val -87729"/>
              <a:gd name="adj2" fmla="val -51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Informations apportées en plus des connaissances</a:t>
            </a:r>
          </a:p>
        </p:txBody>
      </p:sp>
      <p:sp>
        <p:nvSpPr>
          <p:cNvPr id="8" name="Bulle ronde 7"/>
          <p:cNvSpPr/>
          <p:nvPr/>
        </p:nvSpPr>
        <p:spPr>
          <a:xfrm>
            <a:off x="6593305" y="5417720"/>
            <a:ext cx="2434389" cy="1335672"/>
          </a:xfrm>
          <a:prstGeom prst="wedgeEllipseCallout">
            <a:avLst>
              <a:gd name="adj1" fmla="val -46350"/>
              <a:gd name="adj2" fmla="val -477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Articulation des connaissances et/ou des documents</a:t>
            </a:r>
          </a:p>
        </p:txBody>
      </p:sp>
      <p:sp>
        <p:nvSpPr>
          <p:cNvPr id="9" name="Espace réservé du numéro de diapositive 8"/>
          <p:cNvSpPr>
            <a:spLocks noGrp="1"/>
          </p:cNvSpPr>
          <p:nvPr>
            <p:ph type="sldNum" sz="quarter" idx="12"/>
          </p:nvPr>
        </p:nvSpPr>
        <p:spPr/>
        <p:txBody>
          <a:bodyPr/>
          <a:lstStyle/>
          <a:p>
            <a:fld id="{FA520068-C596-428C-9E10-14B349527C69}" type="slidenum">
              <a:rPr lang="fr-FR" smtClean="0"/>
              <a:t>19</a:t>
            </a:fld>
            <a:endParaRPr lang="fr-FR"/>
          </a:p>
        </p:txBody>
      </p:sp>
    </p:spTree>
    <p:extLst>
      <p:ext uri="{BB962C8B-B14F-4D97-AF65-F5344CB8AC3E}">
        <p14:creationId xmlns:p14="http://schemas.microsoft.com/office/powerpoint/2010/main" val="56445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Ordre du jour</a:t>
            </a:r>
          </a:p>
        </p:txBody>
      </p:sp>
      <p:sp>
        <p:nvSpPr>
          <p:cNvPr id="3" name="Espace réservé du contenu 2"/>
          <p:cNvSpPr>
            <a:spLocks noGrp="1"/>
          </p:cNvSpPr>
          <p:nvPr>
            <p:ph idx="1"/>
          </p:nvPr>
        </p:nvSpPr>
        <p:spPr/>
        <p:txBody>
          <a:bodyPr>
            <a:normAutofit/>
          </a:bodyPr>
          <a:lstStyle/>
          <a:p>
            <a:pPr marL="457200" indent="-457200">
              <a:buAutoNum type="arabicParenR"/>
            </a:pPr>
            <a:r>
              <a:rPr lang="fr-FR" sz="2400" dirty="0"/>
              <a:t>L’évaluation : un objet pédagogique</a:t>
            </a:r>
          </a:p>
          <a:p>
            <a:pPr marL="457200" indent="-457200">
              <a:buAutoNum type="arabicParenR"/>
            </a:pPr>
            <a:endParaRPr lang="fr-FR" sz="2400" dirty="0"/>
          </a:p>
          <a:p>
            <a:pPr marL="457200" indent="-457200">
              <a:buAutoNum type="arabicParenR"/>
            </a:pPr>
            <a:r>
              <a:rPr lang="fr-FR" sz="2400" dirty="0"/>
              <a:t>Travailler en amont de l’évaluation</a:t>
            </a:r>
          </a:p>
          <a:p>
            <a:pPr marL="457200" indent="-457200">
              <a:buAutoNum type="arabicParenR"/>
            </a:pPr>
            <a:endParaRPr lang="fr-FR" sz="2400" dirty="0"/>
          </a:p>
          <a:p>
            <a:pPr marL="457200" indent="-457200">
              <a:buAutoNum type="arabicParenR"/>
            </a:pPr>
            <a:r>
              <a:rPr lang="fr-FR" sz="2400" dirty="0"/>
              <a:t>La construction de l’évaluation </a:t>
            </a:r>
          </a:p>
          <a:p>
            <a:pPr marL="457200" indent="-457200">
              <a:buAutoNum type="arabicParenR"/>
            </a:pPr>
            <a:endParaRPr lang="fr-FR" sz="2400" dirty="0"/>
          </a:p>
          <a:p>
            <a:pPr marL="457200" indent="-457200">
              <a:buAutoNum type="arabicParenR"/>
            </a:pPr>
            <a:r>
              <a:rPr lang="fr-FR" sz="2400" dirty="0"/>
              <a:t>La construction des éléments de notation </a:t>
            </a:r>
            <a:r>
              <a:rPr lang="fr-FR" sz="2400" i="1" dirty="0"/>
              <a:t>(évaluation quantitative)</a:t>
            </a:r>
          </a:p>
          <a:p>
            <a:pPr marL="457200" indent="-457200">
              <a:buAutoNum type="arabicParenR"/>
            </a:pPr>
            <a:endParaRPr lang="fr-FR" sz="2400" dirty="0"/>
          </a:p>
          <a:p>
            <a:pPr marL="457200" indent="-457200">
              <a:buAutoNum type="arabicParenR"/>
            </a:pPr>
            <a:r>
              <a:rPr lang="fr-FR" sz="2400" dirty="0"/>
              <a:t>La place des </a:t>
            </a:r>
            <a:r>
              <a:rPr lang="fr-FR" sz="2400" i="1" dirty="0"/>
              <a:t>appréciations (évaluation qualitative)</a:t>
            </a:r>
          </a:p>
        </p:txBody>
      </p:sp>
      <p:sp>
        <p:nvSpPr>
          <p:cNvPr id="5" name="Espace réservé du numéro de diapositive 4"/>
          <p:cNvSpPr>
            <a:spLocks noGrp="1"/>
          </p:cNvSpPr>
          <p:nvPr>
            <p:ph type="sldNum" sz="quarter" idx="12"/>
          </p:nvPr>
        </p:nvSpPr>
        <p:spPr/>
        <p:txBody>
          <a:bodyPr/>
          <a:lstStyle/>
          <a:p>
            <a:fld id="{FA520068-C596-428C-9E10-14B349527C69}" type="slidenum">
              <a:rPr lang="fr-FR" smtClean="0"/>
              <a:t>2</a:t>
            </a:fld>
            <a:endParaRPr lang="fr-FR"/>
          </a:p>
        </p:txBody>
      </p:sp>
    </p:spTree>
    <p:extLst>
      <p:ext uri="{BB962C8B-B14F-4D97-AF65-F5344CB8AC3E}">
        <p14:creationId xmlns:p14="http://schemas.microsoft.com/office/powerpoint/2010/main" val="3751824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Place de l’élève dans les apprentissages</a:t>
            </a:r>
          </a:p>
        </p:txBody>
      </p:sp>
      <p:sp>
        <p:nvSpPr>
          <p:cNvPr id="3" name="Espace réservé du contenu 2"/>
          <p:cNvSpPr>
            <a:spLocks noGrp="1"/>
          </p:cNvSpPr>
          <p:nvPr>
            <p:ph idx="1"/>
          </p:nvPr>
        </p:nvSpPr>
        <p:spPr/>
        <p:txBody>
          <a:bodyPr>
            <a:normAutofit/>
          </a:bodyPr>
          <a:lstStyle/>
          <a:p>
            <a:pPr marL="0" indent="0">
              <a:buNone/>
            </a:pPr>
            <a:endParaRPr lang="fr-FR" sz="2400" dirty="0"/>
          </a:p>
          <a:p>
            <a:r>
              <a:rPr lang="fr-FR" sz="2400" dirty="0"/>
              <a:t>Un élève acteur, y compris en classe entière</a:t>
            </a:r>
          </a:p>
          <a:p>
            <a:endParaRPr lang="fr-FR" sz="2400" dirty="0"/>
          </a:p>
          <a:p>
            <a:endParaRPr lang="fr-FR" sz="2400" dirty="0"/>
          </a:p>
          <a:p>
            <a:r>
              <a:rPr lang="fr-FR" sz="2400" dirty="0"/>
              <a:t>Une autonomie grandissante, en vue de la poursuite d’études</a:t>
            </a:r>
          </a:p>
          <a:p>
            <a:endParaRPr lang="fr-FR" sz="2400" dirty="0"/>
          </a:p>
          <a:p>
            <a:endParaRPr lang="fr-FR" sz="2400" dirty="0"/>
          </a:p>
          <a:p>
            <a:r>
              <a:rPr lang="fr-FR" sz="2400" dirty="0"/>
              <a:t>Eviter le bachotage</a:t>
            </a:r>
          </a:p>
          <a:p>
            <a:endParaRPr lang="fr-FR" sz="2400" dirty="0"/>
          </a:p>
          <a:p>
            <a:endParaRPr lang="fr-FR" sz="2400" dirty="0"/>
          </a:p>
        </p:txBody>
      </p:sp>
      <p:sp>
        <p:nvSpPr>
          <p:cNvPr id="5" name="Bulle ronde 4"/>
          <p:cNvSpPr/>
          <p:nvPr/>
        </p:nvSpPr>
        <p:spPr>
          <a:xfrm>
            <a:off x="4315327" y="4534109"/>
            <a:ext cx="2261936" cy="1155032"/>
          </a:xfrm>
          <a:prstGeom prst="wedgeEllipseCallout">
            <a:avLst>
              <a:gd name="adj1" fmla="val -76317"/>
              <a:gd name="adj2" fmla="val 203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a:p>
            <a:pPr algn="ctr"/>
            <a:r>
              <a:rPr lang="fr-FR" dirty="0"/>
              <a:t>Bachotage = </a:t>
            </a:r>
          </a:p>
          <a:p>
            <a:pPr algn="ctr"/>
            <a:r>
              <a:rPr lang="fr-FR" dirty="0"/>
              <a:t>perte de sens ! </a:t>
            </a:r>
          </a:p>
          <a:p>
            <a:pPr algn="ctr"/>
            <a:endParaRPr lang="fr-FR" dirty="0"/>
          </a:p>
        </p:txBody>
      </p:sp>
      <p:sp>
        <p:nvSpPr>
          <p:cNvPr id="6" name="Bulle ronde 5"/>
          <p:cNvSpPr/>
          <p:nvPr/>
        </p:nvSpPr>
        <p:spPr>
          <a:xfrm>
            <a:off x="8546432" y="4325561"/>
            <a:ext cx="2807368" cy="1363580"/>
          </a:xfrm>
          <a:prstGeom prst="wedgeEllipseCallout">
            <a:avLst>
              <a:gd name="adj1" fmla="val -49976"/>
              <a:gd name="adj2" fmla="val -700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Une autonomie qui se construit : rôle de l’élève, rôle des professeurs</a:t>
            </a:r>
          </a:p>
        </p:txBody>
      </p:sp>
      <p:sp>
        <p:nvSpPr>
          <p:cNvPr id="7" name="Bulle ronde 6"/>
          <p:cNvSpPr/>
          <p:nvPr/>
        </p:nvSpPr>
        <p:spPr>
          <a:xfrm>
            <a:off x="7447548" y="1825625"/>
            <a:ext cx="2534652" cy="1350712"/>
          </a:xfrm>
          <a:prstGeom prst="wedgeEllipseCallout">
            <a:avLst>
              <a:gd name="adj1" fmla="val -76770"/>
              <a:gd name="adj2" fmla="val 8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Pédagogie inductive, prises de parole, activités </a:t>
            </a:r>
          </a:p>
        </p:txBody>
      </p:sp>
      <p:sp>
        <p:nvSpPr>
          <p:cNvPr id="8" name="Espace réservé du numéro de diapositive 7"/>
          <p:cNvSpPr>
            <a:spLocks noGrp="1"/>
          </p:cNvSpPr>
          <p:nvPr>
            <p:ph type="sldNum" sz="quarter" idx="12"/>
          </p:nvPr>
        </p:nvSpPr>
        <p:spPr/>
        <p:txBody>
          <a:bodyPr/>
          <a:lstStyle/>
          <a:p>
            <a:fld id="{FA520068-C596-428C-9E10-14B349527C69}" type="slidenum">
              <a:rPr lang="fr-FR" smtClean="0"/>
              <a:t>20</a:t>
            </a:fld>
            <a:endParaRPr lang="fr-FR"/>
          </a:p>
        </p:txBody>
      </p:sp>
    </p:spTree>
    <p:extLst>
      <p:ext uri="{BB962C8B-B14F-4D97-AF65-F5344CB8AC3E}">
        <p14:creationId xmlns:p14="http://schemas.microsoft.com/office/powerpoint/2010/main" val="3557265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Les différents types d’apprentissage</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633485506"/>
              </p:ext>
            </p:extLst>
          </p:nvPr>
        </p:nvGraphicFramePr>
        <p:xfrm>
          <a:off x="838200" y="1825625"/>
          <a:ext cx="11049000" cy="4767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FA520068-C596-428C-9E10-14B349527C69}" type="slidenum">
              <a:rPr lang="fr-FR" smtClean="0"/>
              <a:t>21</a:t>
            </a:fld>
            <a:endParaRPr lang="fr-FR"/>
          </a:p>
        </p:txBody>
      </p:sp>
      <p:sp>
        <p:nvSpPr>
          <p:cNvPr id="6" name="ZoneTexte 5"/>
          <p:cNvSpPr txBox="1"/>
          <p:nvPr/>
        </p:nvSpPr>
        <p:spPr>
          <a:xfrm>
            <a:off x="5775158" y="6281874"/>
            <a:ext cx="5149516" cy="369332"/>
          </a:xfrm>
          <a:prstGeom prst="rect">
            <a:avLst/>
          </a:prstGeom>
          <a:noFill/>
        </p:spPr>
        <p:txBody>
          <a:bodyPr wrap="square" rtlCol="0">
            <a:spAutoFit/>
          </a:bodyPr>
          <a:lstStyle/>
          <a:p>
            <a:r>
              <a:rPr lang="fr-FR" dirty="0"/>
              <a:t>D’après le jeu sérieux sur l’alignement pédagogique </a:t>
            </a:r>
          </a:p>
        </p:txBody>
      </p:sp>
      <p:sp>
        <p:nvSpPr>
          <p:cNvPr id="7" name="Bulle ronde 6"/>
          <p:cNvSpPr/>
          <p:nvPr/>
        </p:nvSpPr>
        <p:spPr>
          <a:xfrm>
            <a:off x="8193505" y="365125"/>
            <a:ext cx="3577390" cy="1460500"/>
          </a:xfrm>
          <a:prstGeom prst="wedgeEllipseCallout">
            <a:avLst>
              <a:gd name="adj1" fmla="val -86304"/>
              <a:gd name="adj2" fmla="val 504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Ce vers quoi tendre</a:t>
            </a:r>
          </a:p>
        </p:txBody>
      </p:sp>
    </p:spTree>
    <p:extLst>
      <p:ext uri="{BB962C8B-B14F-4D97-AF65-F5344CB8AC3E}">
        <p14:creationId xmlns:p14="http://schemas.microsoft.com/office/powerpoint/2010/main" val="4090290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338304"/>
            <a:ext cx="10515600" cy="1325563"/>
          </a:xfrm>
        </p:spPr>
        <p:txBody>
          <a:bodyPr/>
          <a:lstStyle/>
          <a:p>
            <a:pPr algn="ctr"/>
            <a:r>
              <a:rPr lang="fr-FR" b="1" dirty="0">
                <a:solidFill>
                  <a:schemeClr val="accent1"/>
                </a:solidFill>
              </a:rPr>
              <a:t>3. La construction des évaluations</a:t>
            </a:r>
          </a:p>
        </p:txBody>
      </p:sp>
      <p:sp>
        <p:nvSpPr>
          <p:cNvPr id="5" name="Espace réservé du numéro de diapositive 4"/>
          <p:cNvSpPr>
            <a:spLocks noGrp="1"/>
          </p:cNvSpPr>
          <p:nvPr>
            <p:ph type="sldNum" sz="quarter" idx="12"/>
          </p:nvPr>
        </p:nvSpPr>
        <p:spPr/>
        <p:txBody>
          <a:bodyPr/>
          <a:lstStyle/>
          <a:p>
            <a:fld id="{FA520068-C596-428C-9E10-14B349527C69}" type="slidenum">
              <a:rPr lang="fr-FR" smtClean="0"/>
              <a:t>22</a:t>
            </a:fld>
            <a:endParaRPr lang="fr-FR"/>
          </a:p>
        </p:txBody>
      </p:sp>
    </p:spTree>
    <p:extLst>
      <p:ext uri="{BB962C8B-B14F-4D97-AF65-F5344CB8AC3E}">
        <p14:creationId xmlns:p14="http://schemas.microsoft.com/office/powerpoint/2010/main" val="2248892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5"/>
                </a:solidFill>
              </a:rPr>
              <a:t>Penser la progressivité des évaluations</a:t>
            </a:r>
          </a:p>
        </p:txBody>
      </p:sp>
      <p:graphicFrame>
        <p:nvGraphicFramePr>
          <p:cNvPr id="17" name="Espace réservé du contenu 16"/>
          <p:cNvGraphicFramePr>
            <a:graphicFrameLocks noGrp="1"/>
          </p:cNvGraphicFramePr>
          <p:nvPr>
            <p:ph idx="1"/>
            <p:extLst>
              <p:ext uri="{D42A27DB-BD31-4B8C-83A1-F6EECF244321}">
                <p14:modId xmlns:p14="http://schemas.microsoft.com/office/powerpoint/2010/main" val="2823833356"/>
              </p:ext>
            </p:extLst>
          </p:nvPr>
        </p:nvGraphicFramePr>
        <p:xfrm>
          <a:off x="838200" y="1573123"/>
          <a:ext cx="10515600" cy="4206240"/>
        </p:xfrm>
        <a:graphic>
          <a:graphicData uri="http://schemas.openxmlformats.org/drawingml/2006/table">
            <a:tbl>
              <a:tblPr firstRow="1" bandRow="1">
                <a:tableStyleId>{5C22544A-7EE6-4342-B048-85BDC9FD1C3A}</a:tableStyleId>
              </a:tblPr>
              <a:tblGrid>
                <a:gridCol w="3143250">
                  <a:extLst>
                    <a:ext uri="{9D8B030D-6E8A-4147-A177-3AD203B41FA5}">
                      <a16:colId xmlns:a16="http://schemas.microsoft.com/office/drawing/2014/main" val="3055280808"/>
                    </a:ext>
                  </a:extLst>
                </a:gridCol>
                <a:gridCol w="7372350">
                  <a:extLst>
                    <a:ext uri="{9D8B030D-6E8A-4147-A177-3AD203B41FA5}">
                      <a16:colId xmlns:a16="http://schemas.microsoft.com/office/drawing/2014/main" val="1717793967"/>
                    </a:ext>
                  </a:extLst>
                </a:gridCol>
              </a:tblGrid>
              <a:tr h="370840">
                <a:tc>
                  <a:txBody>
                    <a:bodyPr/>
                    <a:lstStyle/>
                    <a:p>
                      <a:pPr algn="ctr"/>
                      <a:r>
                        <a:rPr lang="fr-FR" sz="2000" baseline="0" dirty="0"/>
                        <a:t>A quels niveaux penser la progressivité ? </a:t>
                      </a:r>
                      <a:endParaRPr lang="fr-FR" sz="2000" dirty="0"/>
                    </a:p>
                  </a:txBody>
                  <a:tcPr/>
                </a:tc>
                <a:tc>
                  <a:txBody>
                    <a:bodyPr/>
                    <a:lstStyle/>
                    <a:p>
                      <a:pPr algn="ctr"/>
                      <a:r>
                        <a:rPr lang="fr-FR" sz="2000" dirty="0"/>
                        <a:t>Comment</a:t>
                      </a:r>
                      <a:r>
                        <a:rPr lang="fr-FR" sz="2000" baseline="0" dirty="0"/>
                        <a:t> ? </a:t>
                      </a:r>
                      <a:endParaRPr lang="fr-FR" sz="2000" dirty="0"/>
                    </a:p>
                  </a:txBody>
                  <a:tcPr/>
                </a:tc>
                <a:extLst>
                  <a:ext uri="{0D108BD9-81ED-4DB2-BD59-A6C34878D82A}">
                    <a16:rowId xmlns:a16="http://schemas.microsoft.com/office/drawing/2014/main" val="4167994658"/>
                  </a:ext>
                </a:extLst>
              </a:tr>
              <a:tr h="498066">
                <a:tc>
                  <a:txBody>
                    <a:bodyPr/>
                    <a:lstStyle/>
                    <a:p>
                      <a:r>
                        <a:rPr lang="fr-FR" sz="2000" b="1" dirty="0"/>
                        <a:t>Verbes de consignes</a:t>
                      </a:r>
                    </a:p>
                  </a:txBody>
                  <a:tcPr/>
                </a:tc>
                <a:tc>
                  <a:txBody>
                    <a:bodyPr/>
                    <a:lstStyle/>
                    <a:p>
                      <a:r>
                        <a:rPr lang="fr-FR" sz="2000" dirty="0"/>
                        <a:t>De verbes de consignes de niveaux 1 à 3 à des verbes</a:t>
                      </a:r>
                      <a:r>
                        <a:rPr lang="fr-FR" sz="2000" baseline="0" dirty="0"/>
                        <a:t> de consignes de niveaux 4 à 6</a:t>
                      </a:r>
                      <a:endParaRPr lang="fr-FR" sz="2000" dirty="0"/>
                    </a:p>
                  </a:txBody>
                  <a:tcPr/>
                </a:tc>
                <a:extLst>
                  <a:ext uri="{0D108BD9-81ED-4DB2-BD59-A6C34878D82A}">
                    <a16:rowId xmlns:a16="http://schemas.microsoft.com/office/drawing/2014/main" val="3606921240"/>
                  </a:ext>
                </a:extLst>
              </a:tr>
              <a:tr h="370840">
                <a:tc>
                  <a:txBody>
                    <a:bodyPr/>
                    <a:lstStyle/>
                    <a:p>
                      <a:r>
                        <a:rPr lang="fr-FR" sz="2000" b="1" dirty="0"/>
                        <a:t>Appel</a:t>
                      </a:r>
                      <a:r>
                        <a:rPr lang="fr-FR" sz="2000" b="1" baseline="0" dirty="0"/>
                        <a:t> à des connaissances </a:t>
                      </a:r>
                      <a:endParaRPr lang="fr-FR" sz="2000" b="1" dirty="0"/>
                    </a:p>
                  </a:txBody>
                  <a:tcPr/>
                </a:tc>
                <a:tc>
                  <a:txBody>
                    <a:bodyPr/>
                    <a:lstStyle/>
                    <a:p>
                      <a:r>
                        <a:rPr lang="fr-FR" sz="2000" dirty="0"/>
                        <a:t>De la restitution</a:t>
                      </a:r>
                      <a:r>
                        <a:rPr lang="fr-FR" sz="2000" baseline="0" dirty="0"/>
                        <a:t> de </a:t>
                      </a:r>
                      <a:r>
                        <a:rPr lang="fr-FR" sz="2000" dirty="0"/>
                        <a:t>connaissances</a:t>
                      </a:r>
                      <a:r>
                        <a:rPr lang="fr-FR" sz="2000" baseline="0" dirty="0"/>
                        <a:t> à la mobilisation de ces connaissances</a:t>
                      </a:r>
                      <a:endParaRPr lang="fr-FR" sz="2000" dirty="0"/>
                    </a:p>
                  </a:txBody>
                  <a:tcPr/>
                </a:tc>
                <a:extLst>
                  <a:ext uri="{0D108BD9-81ED-4DB2-BD59-A6C34878D82A}">
                    <a16:rowId xmlns:a16="http://schemas.microsoft.com/office/drawing/2014/main" val="592518855"/>
                  </a:ext>
                </a:extLst>
              </a:tr>
              <a:tr h="370840">
                <a:tc>
                  <a:txBody>
                    <a:bodyPr/>
                    <a:lstStyle/>
                    <a:p>
                      <a:r>
                        <a:rPr lang="fr-FR" sz="2000" b="1" dirty="0"/>
                        <a:t>Analyse</a:t>
                      </a:r>
                    </a:p>
                  </a:txBody>
                  <a:tcPr/>
                </a:tc>
                <a:tc>
                  <a:txBody>
                    <a:bodyPr/>
                    <a:lstStyle/>
                    <a:p>
                      <a:r>
                        <a:rPr lang="fr-FR" sz="2000" dirty="0"/>
                        <a:t>D’un accompagnement à</a:t>
                      </a:r>
                      <a:r>
                        <a:rPr lang="fr-FR" sz="2000" baseline="0" dirty="0"/>
                        <a:t> la méthode d’analyse (étapes à suivre) à une autonomie dans l’analyse</a:t>
                      </a:r>
                      <a:endParaRPr lang="fr-FR" sz="2000" dirty="0"/>
                    </a:p>
                  </a:txBody>
                  <a:tcPr/>
                </a:tc>
                <a:extLst>
                  <a:ext uri="{0D108BD9-81ED-4DB2-BD59-A6C34878D82A}">
                    <a16:rowId xmlns:a16="http://schemas.microsoft.com/office/drawing/2014/main" val="1011727886"/>
                  </a:ext>
                </a:extLst>
              </a:tr>
              <a:tr h="228600">
                <a:tc>
                  <a:txBody>
                    <a:bodyPr/>
                    <a:lstStyle/>
                    <a:p>
                      <a:r>
                        <a:rPr lang="fr-FR" sz="2000" b="1" dirty="0"/>
                        <a:t>Argumentation</a:t>
                      </a:r>
                      <a:r>
                        <a:rPr lang="fr-FR" sz="2000" b="1" baseline="0" dirty="0"/>
                        <a:t> </a:t>
                      </a:r>
                      <a:endParaRPr lang="fr-FR" sz="2000" b="1" dirty="0"/>
                    </a:p>
                  </a:txBody>
                  <a:tcPr/>
                </a:tc>
                <a:tc>
                  <a:txBody>
                    <a:bodyPr/>
                    <a:lstStyle/>
                    <a:p>
                      <a:r>
                        <a:rPr lang="fr-FR" sz="2000" dirty="0"/>
                        <a:t>D’arguments succincts</a:t>
                      </a:r>
                      <a:r>
                        <a:rPr lang="fr-FR" sz="2000" baseline="0" dirty="0"/>
                        <a:t> au développement d’un raisonnement structuré</a:t>
                      </a:r>
                      <a:endParaRPr lang="fr-FR" sz="2000" dirty="0"/>
                    </a:p>
                  </a:txBody>
                  <a:tcPr/>
                </a:tc>
                <a:extLst>
                  <a:ext uri="{0D108BD9-81ED-4DB2-BD59-A6C34878D82A}">
                    <a16:rowId xmlns:a16="http://schemas.microsoft.com/office/drawing/2014/main" val="3853165677"/>
                  </a:ext>
                </a:extLst>
              </a:tr>
              <a:tr h="228600">
                <a:tc>
                  <a:txBody>
                    <a:bodyPr/>
                    <a:lstStyle/>
                    <a:p>
                      <a:r>
                        <a:rPr lang="fr-FR" sz="2000" b="1" dirty="0"/>
                        <a:t>Documents </a:t>
                      </a:r>
                    </a:p>
                  </a:txBody>
                  <a:tcPr/>
                </a:tc>
                <a:tc>
                  <a:txBody>
                    <a:bodyPr/>
                    <a:lstStyle/>
                    <a:p>
                      <a:r>
                        <a:rPr lang="fr-FR" sz="2000" dirty="0"/>
                        <a:t>De documents courts,</a:t>
                      </a:r>
                      <a:r>
                        <a:rPr lang="fr-FR" sz="2000" baseline="0" dirty="0"/>
                        <a:t> faciles d’accès à des documents plus longs, plus complexes</a:t>
                      </a:r>
                      <a:endParaRPr lang="fr-FR" sz="2000" dirty="0"/>
                    </a:p>
                  </a:txBody>
                  <a:tcPr/>
                </a:tc>
                <a:extLst>
                  <a:ext uri="{0D108BD9-81ED-4DB2-BD59-A6C34878D82A}">
                    <a16:rowId xmlns:a16="http://schemas.microsoft.com/office/drawing/2014/main" val="887598843"/>
                  </a:ext>
                </a:extLst>
              </a:tr>
            </a:tbl>
          </a:graphicData>
        </a:graphic>
      </p:graphicFrame>
      <p:sp>
        <p:nvSpPr>
          <p:cNvPr id="3" name="Bulle ronde 2"/>
          <p:cNvSpPr/>
          <p:nvPr/>
        </p:nvSpPr>
        <p:spPr>
          <a:xfrm>
            <a:off x="1737360" y="5590903"/>
            <a:ext cx="2534194" cy="1240971"/>
          </a:xfrm>
          <a:prstGeom prst="wedgeEllipseCallout">
            <a:avLst>
              <a:gd name="adj1" fmla="val -19287"/>
              <a:gd name="adj2" fmla="val -722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Plusieurs niveaux, cumulés ou non</a:t>
            </a:r>
          </a:p>
        </p:txBody>
      </p:sp>
      <p:sp>
        <p:nvSpPr>
          <p:cNvPr id="5" name="Espace réservé du numéro de diapositive 4"/>
          <p:cNvSpPr>
            <a:spLocks noGrp="1"/>
          </p:cNvSpPr>
          <p:nvPr>
            <p:ph type="sldNum" sz="quarter" idx="12"/>
          </p:nvPr>
        </p:nvSpPr>
        <p:spPr/>
        <p:txBody>
          <a:bodyPr/>
          <a:lstStyle/>
          <a:p>
            <a:fld id="{FA520068-C596-428C-9E10-14B349527C69}" type="slidenum">
              <a:rPr lang="fr-FR" smtClean="0"/>
              <a:t>23</a:t>
            </a:fld>
            <a:endParaRPr lang="fr-FR"/>
          </a:p>
        </p:txBody>
      </p:sp>
    </p:spTree>
    <p:extLst>
      <p:ext uri="{BB962C8B-B14F-4D97-AF65-F5344CB8AC3E}">
        <p14:creationId xmlns:p14="http://schemas.microsoft.com/office/powerpoint/2010/main" val="1988128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0446" y="3767901"/>
            <a:ext cx="9991107" cy="1325563"/>
          </a:xfrm>
        </p:spPr>
        <p:txBody>
          <a:bodyPr>
            <a:normAutofit/>
          </a:bodyPr>
          <a:lstStyle/>
          <a:p>
            <a:pPr algn="ctr"/>
            <a:r>
              <a:rPr lang="fr-FR" sz="3600" b="1" dirty="0">
                <a:solidFill>
                  <a:schemeClr val="accent1"/>
                </a:solidFill>
              </a:rPr>
              <a:t>Evaluez-vous systématiquement par degré de maitrise les capacités par les élèves ? </a:t>
            </a:r>
          </a:p>
        </p:txBody>
      </p:sp>
      <p:sp>
        <p:nvSpPr>
          <p:cNvPr id="5" name="Double vague 4"/>
          <p:cNvSpPr/>
          <p:nvPr/>
        </p:nvSpPr>
        <p:spPr>
          <a:xfrm>
            <a:off x="5389418" y="796277"/>
            <a:ext cx="4267200" cy="2119745"/>
          </a:xfrm>
          <a:prstGeom prst="doubleWav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Partage d’expérience</a:t>
            </a:r>
          </a:p>
        </p:txBody>
      </p:sp>
      <p:sp>
        <p:nvSpPr>
          <p:cNvPr id="3" name="Espace réservé du numéro de diapositive 2"/>
          <p:cNvSpPr>
            <a:spLocks noGrp="1"/>
          </p:cNvSpPr>
          <p:nvPr>
            <p:ph type="sldNum" sz="quarter" idx="12"/>
          </p:nvPr>
        </p:nvSpPr>
        <p:spPr/>
        <p:txBody>
          <a:bodyPr/>
          <a:lstStyle/>
          <a:p>
            <a:fld id="{FA520068-C596-428C-9E10-14B349527C69}" type="slidenum">
              <a:rPr lang="fr-FR" smtClean="0"/>
              <a:t>24</a:t>
            </a:fld>
            <a:endParaRPr lang="fr-FR"/>
          </a:p>
        </p:txBody>
      </p:sp>
    </p:spTree>
    <p:extLst>
      <p:ext uri="{BB962C8B-B14F-4D97-AF65-F5344CB8AC3E}">
        <p14:creationId xmlns:p14="http://schemas.microsoft.com/office/powerpoint/2010/main" val="3796054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Définir le niveau de maitrise de la capacité </a:t>
            </a:r>
          </a:p>
        </p:txBody>
      </p:sp>
      <p:sp>
        <p:nvSpPr>
          <p:cNvPr id="3" name="Espace réservé du contenu 2"/>
          <p:cNvSpPr>
            <a:spLocks noGrp="1"/>
          </p:cNvSpPr>
          <p:nvPr>
            <p:ph idx="1"/>
          </p:nvPr>
        </p:nvSpPr>
        <p:spPr/>
        <p:txBody>
          <a:bodyPr>
            <a:normAutofit/>
          </a:bodyPr>
          <a:lstStyle/>
          <a:p>
            <a:endParaRPr lang="fr-FR" sz="2400" dirty="0"/>
          </a:p>
          <a:p>
            <a:r>
              <a:rPr lang="fr-FR" sz="2400" dirty="0"/>
              <a:t>Se questionner sur ce qui est attendu pour une capacité maitrisée (cf. le travail engagé par le groupe de travail). </a:t>
            </a:r>
          </a:p>
          <a:p>
            <a:endParaRPr lang="fr-FR" sz="2400" dirty="0"/>
          </a:p>
          <a:p>
            <a:r>
              <a:rPr lang="fr-FR" sz="2400" dirty="0"/>
              <a:t>Déterminer ce qui peut être transposable </a:t>
            </a:r>
          </a:p>
          <a:p>
            <a:pPr marL="0" indent="0">
              <a:buNone/>
            </a:pPr>
            <a:r>
              <a:rPr lang="fr-FR" sz="2400" dirty="0"/>
              <a:t>	</a:t>
            </a:r>
            <a:r>
              <a:rPr lang="fr-FR" sz="2400" dirty="0">
                <a:sym typeface="Wingdings" panose="05000000000000000000" pitchFamily="2" charset="2"/>
              </a:rPr>
              <a:t> ex. en classe : travail sur la relativité de la santé individuelle =&gt; 		transposition de la réflexion menée à la santé publique</a:t>
            </a:r>
          </a:p>
          <a:p>
            <a:pPr marL="0" indent="0">
              <a:buNone/>
            </a:pPr>
            <a:endParaRPr lang="fr-FR" sz="2400" dirty="0">
              <a:sym typeface="Wingdings" panose="05000000000000000000" pitchFamily="2" charset="2"/>
            </a:endParaRPr>
          </a:p>
          <a:p>
            <a:r>
              <a:rPr lang="fr-FR" sz="2400" dirty="0">
                <a:sym typeface="Wingdings" panose="05000000000000000000" pitchFamily="2" charset="2"/>
              </a:rPr>
              <a:t>Délimiter le périmètre des notions et des contenus étudiés </a:t>
            </a:r>
            <a:r>
              <a:rPr lang="fr-FR" sz="2400" i="1" dirty="0">
                <a:sym typeface="Wingdings" panose="05000000000000000000" pitchFamily="2" charset="2"/>
              </a:rPr>
              <a:t>(cf. ressources d’accompagnement sur </a:t>
            </a:r>
            <a:r>
              <a:rPr lang="fr-FR" sz="2400" i="1" dirty="0" err="1">
                <a:sym typeface="Wingdings" panose="05000000000000000000" pitchFamily="2" charset="2"/>
              </a:rPr>
              <a:t>Eduscol</a:t>
            </a:r>
            <a:r>
              <a:rPr lang="fr-FR" sz="2400" i="1" dirty="0">
                <a:sym typeface="Wingdings" panose="05000000000000000000" pitchFamily="2" charset="2"/>
              </a:rPr>
              <a:t>)</a:t>
            </a:r>
            <a:endParaRPr lang="fr-FR" sz="2400" i="1" dirty="0"/>
          </a:p>
        </p:txBody>
      </p:sp>
      <p:sp>
        <p:nvSpPr>
          <p:cNvPr id="4" name="Espace réservé du numéro de diapositive 3"/>
          <p:cNvSpPr>
            <a:spLocks noGrp="1"/>
          </p:cNvSpPr>
          <p:nvPr>
            <p:ph type="sldNum" sz="quarter" idx="12"/>
          </p:nvPr>
        </p:nvSpPr>
        <p:spPr/>
        <p:txBody>
          <a:bodyPr/>
          <a:lstStyle/>
          <a:p>
            <a:fld id="{FA520068-C596-428C-9E10-14B349527C69}" type="slidenum">
              <a:rPr lang="fr-FR" smtClean="0"/>
              <a:t>25</a:t>
            </a:fld>
            <a:endParaRPr lang="fr-FR"/>
          </a:p>
        </p:txBody>
      </p:sp>
    </p:spTree>
    <p:extLst>
      <p:ext uri="{BB962C8B-B14F-4D97-AF65-F5344CB8AC3E}">
        <p14:creationId xmlns:p14="http://schemas.microsoft.com/office/powerpoint/2010/main" val="3127856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Faut-il évaluer toutes les capacités ? </a:t>
            </a:r>
          </a:p>
        </p:txBody>
      </p:sp>
      <p:sp>
        <p:nvSpPr>
          <p:cNvPr id="3" name="Espace réservé du contenu 2"/>
          <p:cNvSpPr>
            <a:spLocks noGrp="1"/>
          </p:cNvSpPr>
          <p:nvPr>
            <p:ph idx="1"/>
          </p:nvPr>
        </p:nvSpPr>
        <p:spPr/>
        <p:txBody>
          <a:bodyPr>
            <a:normAutofit lnSpcReduction="10000"/>
          </a:bodyPr>
          <a:lstStyle/>
          <a:p>
            <a:r>
              <a:rPr lang="fr-FR" sz="2400" dirty="0"/>
              <a:t>Oui, en formatif ou en sommatif</a:t>
            </a:r>
          </a:p>
          <a:p>
            <a:endParaRPr lang="fr-FR" sz="2400" dirty="0"/>
          </a:p>
          <a:p>
            <a:r>
              <a:rPr lang="fr-FR" sz="2400" dirty="0"/>
              <a:t>Pas de nécessité de poser des notes pour chaque capacité</a:t>
            </a:r>
          </a:p>
          <a:p>
            <a:endParaRPr lang="fr-FR" sz="2400" dirty="0"/>
          </a:p>
          <a:p>
            <a:r>
              <a:rPr lang="fr-FR" sz="2400" dirty="0"/>
              <a:t>Etant donné la complexification des capacités au fur et à mesure du cycle, nécessité de poser des notes pour à la fois des capacités plus simples et des capacités plus complexes. </a:t>
            </a:r>
          </a:p>
          <a:p>
            <a:pPr marL="0" indent="0">
              <a:buNone/>
            </a:pPr>
            <a:r>
              <a:rPr lang="fr-FR" sz="2400" dirty="0"/>
              <a:t>	</a:t>
            </a:r>
            <a:r>
              <a:rPr lang="fr-FR" sz="2400" dirty="0">
                <a:sym typeface="Wingdings" panose="05000000000000000000" pitchFamily="2" charset="2"/>
              </a:rPr>
              <a:t> Car activités intellectuelles différentes</a:t>
            </a:r>
            <a:endParaRPr lang="fr-FR" sz="2400" dirty="0"/>
          </a:p>
          <a:p>
            <a:endParaRPr lang="fr-FR" sz="2400" dirty="0"/>
          </a:p>
          <a:p>
            <a:r>
              <a:rPr lang="fr-FR" sz="2400" dirty="0"/>
              <a:t>Importance lors de l’évaluation des capacités de la mobilisation des notions et des contenus. </a:t>
            </a:r>
          </a:p>
        </p:txBody>
      </p:sp>
      <p:sp>
        <p:nvSpPr>
          <p:cNvPr id="5" name="Espace réservé du numéro de diapositive 4"/>
          <p:cNvSpPr>
            <a:spLocks noGrp="1"/>
          </p:cNvSpPr>
          <p:nvPr>
            <p:ph type="sldNum" sz="quarter" idx="12"/>
          </p:nvPr>
        </p:nvSpPr>
        <p:spPr/>
        <p:txBody>
          <a:bodyPr/>
          <a:lstStyle/>
          <a:p>
            <a:fld id="{FA520068-C596-428C-9E10-14B349527C69}" type="slidenum">
              <a:rPr lang="fr-FR" smtClean="0"/>
              <a:t>26</a:t>
            </a:fld>
            <a:endParaRPr lang="fr-FR"/>
          </a:p>
        </p:txBody>
      </p:sp>
    </p:spTree>
    <p:extLst>
      <p:ext uri="{BB962C8B-B14F-4D97-AF65-F5344CB8AC3E}">
        <p14:creationId xmlns:p14="http://schemas.microsoft.com/office/powerpoint/2010/main" val="3407664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La remédiation</a:t>
            </a:r>
          </a:p>
        </p:txBody>
      </p:sp>
      <p:sp>
        <p:nvSpPr>
          <p:cNvPr id="3" name="Espace réservé du contenu 2"/>
          <p:cNvSpPr>
            <a:spLocks noGrp="1"/>
          </p:cNvSpPr>
          <p:nvPr>
            <p:ph idx="1"/>
          </p:nvPr>
        </p:nvSpPr>
        <p:spPr>
          <a:xfrm>
            <a:off x="838200" y="1825625"/>
            <a:ext cx="10515600" cy="2072607"/>
          </a:xfrm>
        </p:spPr>
        <p:txBody>
          <a:bodyPr>
            <a:normAutofit/>
          </a:bodyPr>
          <a:lstStyle/>
          <a:p>
            <a:r>
              <a:rPr lang="fr-FR" sz="2400" dirty="0"/>
              <a:t>Penser et parler de remédiation plutôt que de « correction »</a:t>
            </a:r>
          </a:p>
          <a:p>
            <a:pPr marL="0" indent="0">
              <a:buNone/>
            </a:pPr>
            <a:endParaRPr lang="fr-FR" sz="2400" dirty="0"/>
          </a:p>
          <a:p>
            <a:r>
              <a:rPr lang="fr-FR" sz="2400" dirty="0"/>
              <a:t>Objectif de faire prendre conscience aux élèves de leurs réussites, de la qualité des réalisation et de leurs erreurs (et non de leurs « fautes », de leurs « manques », des « lacunes »)</a:t>
            </a:r>
          </a:p>
          <a:p>
            <a:endParaRPr lang="fr-FR" sz="2400" dirty="0"/>
          </a:p>
          <a:p>
            <a:endParaRPr lang="fr-FR" sz="2400" dirty="0"/>
          </a:p>
        </p:txBody>
      </p:sp>
      <p:sp>
        <p:nvSpPr>
          <p:cNvPr id="4" name="Espace réservé du numéro de diapositive 3"/>
          <p:cNvSpPr>
            <a:spLocks noGrp="1"/>
          </p:cNvSpPr>
          <p:nvPr>
            <p:ph type="sldNum" sz="quarter" idx="12"/>
          </p:nvPr>
        </p:nvSpPr>
        <p:spPr/>
        <p:txBody>
          <a:bodyPr/>
          <a:lstStyle/>
          <a:p>
            <a:fld id="{FA520068-C596-428C-9E10-14B349527C69}" type="slidenum">
              <a:rPr lang="fr-FR" smtClean="0"/>
              <a:t>27</a:t>
            </a:fld>
            <a:endParaRPr lang="fr-FR"/>
          </a:p>
        </p:txBody>
      </p:sp>
      <p:sp>
        <p:nvSpPr>
          <p:cNvPr id="5" name="Bulle ronde 4"/>
          <p:cNvSpPr/>
          <p:nvPr/>
        </p:nvSpPr>
        <p:spPr>
          <a:xfrm>
            <a:off x="1636294" y="4283241"/>
            <a:ext cx="2695074" cy="1732547"/>
          </a:xfrm>
          <a:prstGeom prst="wedgeEllipseCallout">
            <a:avLst>
              <a:gd name="adj1" fmla="val 29762"/>
              <a:gd name="adj2" fmla="val -726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Changement de vocable à envisager</a:t>
            </a:r>
          </a:p>
        </p:txBody>
      </p:sp>
      <p:sp>
        <p:nvSpPr>
          <p:cNvPr id="6" name="Ellipse 5"/>
          <p:cNvSpPr/>
          <p:nvPr/>
        </p:nvSpPr>
        <p:spPr>
          <a:xfrm>
            <a:off x="7275095" y="4451683"/>
            <a:ext cx="3011905" cy="1395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Droit à l’erreur</a:t>
            </a:r>
          </a:p>
        </p:txBody>
      </p:sp>
      <p:sp>
        <p:nvSpPr>
          <p:cNvPr id="7" name="Flèche droite 6"/>
          <p:cNvSpPr/>
          <p:nvPr/>
        </p:nvSpPr>
        <p:spPr>
          <a:xfrm>
            <a:off x="4704347" y="4902701"/>
            <a:ext cx="2197769" cy="449179"/>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3424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Quid des évaluations « type-bac » ?</a:t>
            </a:r>
          </a:p>
        </p:txBody>
      </p:sp>
      <p:sp>
        <p:nvSpPr>
          <p:cNvPr id="4" name="Espace réservé du numéro de diapositive 3"/>
          <p:cNvSpPr>
            <a:spLocks noGrp="1"/>
          </p:cNvSpPr>
          <p:nvPr>
            <p:ph type="sldNum" sz="quarter" idx="12"/>
          </p:nvPr>
        </p:nvSpPr>
        <p:spPr/>
        <p:txBody>
          <a:bodyPr/>
          <a:lstStyle/>
          <a:p>
            <a:fld id="{FA520068-C596-428C-9E10-14B349527C69}" type="slidenum">
              <a:rPr lang="fr-FR" smtClean="0"/>
              <a:t>28</a:t>
            </a:fld>
            <a:endParaRPr lang="fr-FR"/>
          </a:p>
        </p:txBody>
      </p:sp>
      <p:sp>
        <p:nvSpPr>
          <p:cNvPr id="5" name="ZoneTexte 4"/>
          <p:cNvSpPr txBox="1"/>
          <p:nvPr/>
        </p:nvSpPr>
        <p:spPr>
          <a:xfrm>
            <a:off x="838200" y="1973179"/>
            <a:ext cx="3236495" cy="1107996"/>
          </a:xfrm>
          <a:prstGeom prst="rect">
            <a:avLst/>
          </a:prstGeom>
          <a:noFill/>
        </p:spPr>
        <p:txBody>
          <a:bodyPr wrap="square" rtlCol="0">
            <a:spAutoFit/>
          </a:bodyPr>
          <a:lstStyle/>
          <a:p>
            <a:r>
              <a:rPr lang="fr-FR" sz="2200" dirty="0"/>
              <a:t>Prudence en classe de première : il ne s’agit pas de « bachoter »</a:t>
            </a:r>
          </a:p>
        </p:txBody>
      </p:sp>
      <p:sp>
        <p:nvSpPr>
          <p:cNvPr id="6" name="Flèche droite 5"/>
          <p:cNvSpPr/>
          <p:nvPr/>
        </p:nvSpPr>
        <p:spPr>
          <a:xfrm>
            <a:off x="4026569" y="2316670"/>
            <a:ext cx="2759242" cy="2340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7090610" y="1812758"/>
            <a:ext cx="4604084" cy="2123658"/>
          </a:xfrm>
          <a:prstGeom prst="rect">
            <a:avLst/>
          </a:prstGeom>
          <a:noFill/>
        </p:spPr>
        <p:txBody>
          <a:bodyPr wrap="square" rtlCol="0">
            <a:spAutoFit/>
          </a:bodyPr>
          <a:lstStyle/>
          <a:p>
            <a:r>
              <a:rPr lang="fr-FR" sz="2200" dirty="0"/>
              <a:t>Préférer des questionnements construits comme pour l’enseignement de spécialité mais plus nombreuses, moins ambitieuses, permettant aux élèves de rentrer dans la logique des questions de bac</a:t>
            </a:r>
          </a:p>
        </p:txBody>
      </p:sp>
      <p:sp>
        <p:nvSpPr>
          <p:cNvPr id="8" name="ZoneTexte 7"/>
          <p:cNvSpPr txBox="1"/>
          <p:nvPr/>
        </p:nvSpPr>
        <p:spPr>
          <a:xfrm>
            <a:off x="7090610" y="4680857"/>
            <a:ext cx="4427622" cy="1107996"/>
          </a:xfrm>
          <a:prstGeom prst="rect">
            <a:avLst/>
          </a:prstGeom>
          <a:noFill/>
        </p:spPr>
        <p:txBody>
          <a:bodyPr wrap="square" rtlCol="0">
            <a:spAutoFit/>
          </a:bodyPr>
          <a:lstStyle/>
          <a:p>
            <a:r>
              <a:rPr lang="fr-FR" sz="2200" dirty="0"/>
              <a:t>Progressivité en classe de terminale pour habituer les élèves à l’exercice avec et sans documents</a:t>
            </a:r>
          </a:p>
        </p:txBody>
      </p:sp>
      <p:sp>
        <p:nvSpPr>
          <p:cNvPr id="9" name="Flèche droite 8"/>
          <p:cNvSpPr/>
          <p:nvPr/>
        </p:nvSpPr>
        <p:spPr>
          <a:xfrm>
            <a:off x="4074695" y="5011746"/>
            <a:ext cx="2759242" cy="2340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838200" y="4850134"/>
            <a:ext cx="3188369" cy="769441"/>
          </a:xfrm>
          <a:prstGeom prst="rect">
            <a:avLst/>
          </a:prstGeom>
          <a:noFill/>
        </p:spPr>
        <p:txBody>
          <a:bodyPr wrap="square" rtlCol="0">
            <a:spAutoFit/>
          </a:bodyPr>
          <a:lstStyle/>
          <a:p>
            <a:r>
              <a:rPr lang="fr-FR" sz="2200" dirty="0"/>
              <a:t>Nécessaire en classe de terminale</a:t>
            </a:r>
          </a:p>
        </p:txBody>
      </p:sp>
    </p:spTree>
    <p:extLst>
      <p:ext uri="{BB962C8B-B14F-4D97-AF65-F5344CB8AC3E}">
        <p14:creationId xmlns:p14="http://schemas.microsoft.com/office/powerpoint/2010/main" val="22158128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14767"/>
            <a:ext cx="10515600" cy="1325563"/>
          </a:xfrm>
        </p:spPr>
        <p:txBody>
          <a:bodyPr/>
          <a:lstStyle/>
          <a:p>
            <a:pPr algn="ctr"/>
            <a:r>
              <a:rPr lang="fr-FR" b="1" dirty="0">
                <a:solidFill>
                  <a:schemeClr val="accent1"/>
                </a:solidFill>
              </a:rPr>
              <a:t>4. La construction des éléments de notation</a:t>
            </a:r>
          </a:p>
        </p:txBody>
      </p:sp>
      <p:sp>
        <p:nvSpPr>
          <p:cNvPr id="5" name="Espace réservé du numéro de diapositive 4"/>
          <p:cNvSpPr>
            <a:spLocks noGrp="1"/>
          </p:cNvSpPr>
          <p:nvPr>
            <p:ph type="sldNum" sz="quarter" idx="12"/>
          </p:nvPr>
        </p:nvSpPr>
        <p:spPr/>
        <p:txBody>
          <a:bodyPr/>
          <a:lstStyle/>
          <a:p>
            <a:fld id="{FA520068-C596-428C-9E10-14B349527C69}" type="slidenum">
              <a:rPr lang="fr-FR" smtClean="0"/>
              <a:t>29</a:t>
            </a:fld>
            <a:endParaRPr lang="fr-FR"/>
          </a:p>
        </p:txBody>
      </p:sp>
    </p:spTree>
    <p:extLst>
      <p:ext uri="{BB962C8B-B14F-4D97-AF65-F5344CB8AC3E}">
        <p14:creationId xmlns:p14="http://schemas.microsoft.com/office/powerpoint/2010/main" val="3347605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Le contexte : pourquoi cette formation ?</a:t>
            </a:r>
          </a:p>
        </p:txBody>
      </p:sp>
      <p:sp>
        <p:nvSpPr>
          <p:cNvPr id="3" name="Espace réservé du contenu 2"/>
          <p:cNvSpPr>
            <a:spLocks noGrp="1"/>
          </p:cNvSpPr>
          <p:nvPr>
            <p:ph idx="1"/>
          </p:nvPr>
        </p:nvSpPr>
        <p:spPr>
          <a:xfrm>
            <a:off x="838199" y="1601065"/>
            <a:ext cx="11062856" cy="5120410"/>
          </a:xfrm>
        </p:spPr>
        <p:txBody>
          <a:bodyPr>
            <a:normAutofit fontScale="92500" lnSpcReduction="20000"/>
          </a:bodyPr>
          <a:lstStyle/>
          <a:p>
            <a:r>
              <a:rPr lang="fr-FR" sz="2400" b="1" dirty="0"/>
              <a:t>2019-2020 : nouveau baccalauréat pour la session 2020</a:t>
            </a:r>
          </a:p>
          <a:p>
            <a:pPr marL="0" indent="0">
              <a:buNone/>
            </a:pPr>
            <a:r>
              <a:rPr lang="fr-FR" sz="2400" b="1" dirty="0"/>
              <a:t>	</a:t>
            </a:r>
            <a:r>
              <a:rPr lang="fr-FR" sz="2400" dirty="0">
                <a:sym typeface="Wingdings" panose="05000000000000000000" pitchFamily="2" charset="2"/>
              </a:rPr>
              <a:t> Epreuves de spécialité dont STSS</a:t>
            </a:r>
          </a:p>
          <a:p>
            <a:pPr marL="0" indent="0">
              <a:buNone/>
            </a:pPr>
            <a:r>
              <a:rPr lang="fr-FR" sz="2400" dirty="0">
                <a:sym typeface="Wingdings" panose="05000000000000000000" pitchFamily="2" charset="2"/>
              </a:rPr>
              <a:t>	 Epreuve du grand oral</a:t>
            </a:r>
          </a:p>
          <a:p>
            <a:pPr marL="0" indent="0">
              <a:buNone/>
            </a:pPr>
            <a:endParaRPr lang="fr-FR" sz="700" b="1" dirty="0"/>
          </a:p>
          <a:p>
            <a:r>
              <a:rPr lang="fr-FR" sz="2400" b="1" dirty="0"/>
              <a:t>Crise sanitaire du mois de mars 2020 </a:t>
            </a:r>
            <a:r>
              <a:rPr lang="fr-FR" sz="2400" dirty="0"/>
              <a:t>: </a:t>
            </a:r>
          </a:p>
          <a:p>
            <a:pPr marL="0" indent="0">
              <a:buNone/>
            </a:pPr>
            <a:r>
              <a:rPr lang="fr-FR" sz="2400" dirty="0">
                <a:sym typeface="Wingdings" panose="05000000000000000000" pitchFamily="2" charset="2"/>
              </a:rPr>
              <a:t>	 Apprentissages à distance et difficulté d’évaluer des travaux en 				</a:t>
            </a:r>
            <a:r>
              <a:rPr lang="fr-FR" sz="2400" dirty="0" err="1">
                <a:sym typeface="Wingdings" panose="05000000000000000000" pitchFamily="2" charset="2"/>
              </a:rPr>
              <a:t>distanciel</a:t>
            </a:r>
            <a:endParaRPr lang="fr-FR" sz="2400" dirty="0">
              <a:sym typeface="Wingdings" panose="05000000000000000000" pitchFamily="2" charset="2"/>
            </a:endParaRPr>
          </a:p>
          <a:p>
            <a:pPr marL="0" indent="0">
              <a:buNone/>
            </a:pPr>
            <a:r>
              <a:rPr lang="fr-FR" sz="2400" dirty="0">
                <a:sym typeface="Wingdings" panose="05000000000000000000" pitchFamily="2" charset="2"/>
              </a:rPr>
              <a:t>	 Passage du baccalauréat en contrôle continu </a:t>
            </a:r>
          </a:p>
          <a:p>
            <a:pPr marL="0" indent="0">
              <a:buNone/>
            </a:pPr>
            <a:endParaRPr lang="fr-FR" sz="600" dirty="0">
              <a:sym typeface="Wingdings" panose="05000000000000000000" pitchFamily="2" charset="2"/>
            </a:endParaRPr>
          </a:p>
          <a:p>
            <a:r>
              <a:rPr lang="fr-FR" sz="2400" b="1" dirty="0">
                <a:sym typeface="Wingdings" panose="05000000000000000000" pitchFamily="2" charset="2"/>
              </a:rPr>
              <a:t>Année scolaire 2020-2021 : </a:t>
            </a:r>
          </a:p>
          <a:p>
            <a:pPr marL="0" indent="0">
              <a:buNone/>
            </a:pPr>
            <a:r>
              <a:rPr lang="fr-FR" sz="2400" dirty="0">
                <a:sym typeface="Wingdings" panose="05000000000000000000" pitchFamily="2" charset="2"/>
              </a:rPr>
              <a:t>	 Situation sanitaire =&gt; demi-jauges en classe</a:t>
            </a:r>
          </a:p>
          <a:p>
            <a:pPr marL="0" indent="0">
              <a:buNone/>
            </a:pPr>
            <a:r>
              <a:rPr lang="fr-FR" sz="2400" dirty="0">
                <a:sym typeface="Wingdings" panose="05000000000000000000" pitchFamily="2" charset="2"/>
              </a:rPr>
              <a:t>	 Passage du baccalauréat en contrôle continu</a:t>
            </a:r>
          </a:p>
          <a:p>
            <a:pPr marL="0" indent="0">
              <a:buNone/>
            </a:pPr>
            <a:endParaRPr lang="fr-FR" sz="500" dirty="0">
              <a:sym typeface="Wingdings" panose="05000000000000000000" pitchFamily="2" charset="2"/>
            </a:endParaRPr>
          </a:p>
          <a:p>
            <a:r>
              <a:rPr lang="fr-FR" sz="2400" b="1" dirty="0">
                <a:sym typeface="Wingdings" panose="05000000000000000000" pitchFamily="2" charset="2"/>
              </a:rPr>
              <a:t>Année scolaire 2021-2022 : </a:t>
            </a:r>
          </a:p>
          <a:p>
            <a:pPr marL="0" indent="0">
              <a:buNone/>
            </a:pPr>
            <a:r>
              <a:rPr lang="fr-FR" sz="2400" dirty="0">
                <a:sym typeface="Wingdings" panose="05000000000000000000" pitchFamily="2" charset="2"/>
              </a:rPr>
              <a:t>	 Passage en contrôle continu pour 40% du baccalauréat</a:t>
            </a:r>
          </a:p>
          <a:p>
            <a:pPr marL="0" indent="0">
              <a:buNone/>
            </a:pPr>
            <a:r>
              <a:rPr lang="fr-FR" sz="2400" dirty="0">
                <a:sym typeface="Wingdings" panose="05000000000000000000" pitchFamily="2" charset="2"/>
              </a:rPr>
              <a:t>	 Elaboration d’un projet d’évaluation</a:t>
            </a:r>
          </a:p>
          <a:p>
            <a:pPr marL="0" indent="0">
              <a:buNone/>
            </a:pPr>
            <a:endParaRPr lang="fr-FR" sz="2400" dirty="0">
              <a:sym typeface="Wingdings" panose="05000000000000000000" pitchFamily="2" charset="2"/>
            </a:endParaRPr>
          </a:p>
        </p:txBody>
      </p:sp>
      <p:sp>
        <p:nvSpPr>
          <p:cNvPr id="7" name="Rectangle 6"/>
          <p:cNvSpPr/>
          <p:nvPr/>
        </p:nvSpPr>
        <p:spPr>
          <a:xfrm>
            <a:off x="9545782" y="4424157"/>
            <a:ext cx="2355273" cy="13182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ym typeface="Wingdings" panose="05000000000000000000" pitchFamily="2" charset="2"/>
              </a:rPr>
              <a:t>Intérêt d’évoquer l’évaluation en tant que question pédagogique</a:t>
            </a:r>
            <a:endParaRPr lang="fr-FR" dirty="0"/>
          </a:p>
        </p:txBody>
      </p:sp>
      <p:sp>
        <p:nvSpPr>
          <p:cNvPr id="8" name="Rectangle 7"/>
          <p:cNvSpPr/>
          <p:nvPr/>
        </p:nvSpPr>
        <p:spPr>
          <a:xfrm>
            <a:off x="9545782" y="2213119"/>
            <a:ext cx="2355273" cy="1427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ym typeface="Wingdings" panose="05000000000000000000" pitchFamily="2" charset="2"/>
              </a:rPr>
              <a:t>Enjeux des notes et des commentaires pour la procédure  </a:t>
            </a:r>
            <a:r>
              <a:rPr lang="fr-FR" dirty="0" err="1">
                <a:sym typeface="Wingdings" panose="05000000000000000000" pitchFamily="2" charset="2"/>
              </a:rPr>
              <a:t>Parcoursup</a:t>
            </a:r>
            <a:endParaRPr lang="fr-FR" dirty="0">
              <a:sym typeface="Wingdings" panose="05000000000000000000" pitchFamily="2" charset="2"/>
            </a:endParaRPr>
          </a:p>
        </p:txBody>
      </p:sp>
      <p:sp>
        <p:nvSpPr>
          <p:cNvPr id="5" name="Espace réservé du numéro de diapositive 4"/>
          <p:cNvSpPr>
            <a:spLocks noGrp="1"/>
          </p:cNvSpPr>
          <p:nvPr>
            <p:ph type="sldNum" sz="quarter" idx="12"/>
          </p:nvPr>
        </p:nvSpPr>
        <p:spPr/>
        <p:txBody>
          <a:bodyPr/>
          <a:lstStyle/>
          <a:p>
            <a:fld id="{FA520068-C596-428C-9E10-14B349527C69}" type="slidenum">
              <a:rPr lang="fr-FR" smtClean="0"/>
              <a:t>3</a:t>
            </a:fld>
            <a:endParaRPr lang="fr-FR"/>
          </a:p>
        </p:txBody>
      </p:sp>
    </p:spTree>
    <p:extLst>
      <p:ext uri="{BB962C8B-B14F-4D97-AF65-F5344CB8AC3E}">
        <p14:creationId xmlns:p14="http://schemas.microsoft.com/office/powerpoint/2010/main" val="864607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Les limites d’un barème très détaillé</a:t>
            </a:r>
          </a:p>
        </p:txBody>
      </p:sp>
      <p:sp>
        <p:nvSpPr>
          <p:cNvPr id="3" name="Espace réservé du contenu 2"/>
          <p:cNvSpPr>
            <a:spLocks noGrp="1"/>
          </p:cNvSpPr>
          <p:nvPr>
            <p:ph idx="1"/>
          </p:nvPr>
        </p:nvSpPr>
        <p:spPr/>
        <p:txBody>
          <a:bodyPr>
            <a:normAutofit/>
          </a:bodyPr>
          <a:lstStyle/>
          <a:p>
            <a:r>
              <a:rPr lang="fr-FR" sz="2400" dirty="0"/>
              <a:t>Risque de parcelliser la notation et de tendre à la tirer vers le bas</a:t>
            </a:r>
          </a:p>
          <a:p>
            <a:r>
              <a:rPr lang="fr-FR" sz="2400" dirty="0"/>
              <a:t>Sentiment rassurant d’objectivité par la simplicité de son application</a:t>
            </a:r>
          </a:p>
          <a:p>
            <a:r>
              <a:rPr lang="fr-FR" sz="2400" dirty="0"/>
              <a:t>Nombreux biais de l’évaluation : </a:t>
            </a:r>
          </a:p>
          <a:p>
            <a:pPr lvl="1">
              <a:buFont typeface="Courier New" panose="02070309020205020404" pitchFamily="49" charset="0"/>
              <a:buChar char="o"/>
            </a:pPr>
            <a:r>
              <a:rPr lang="fr-FR" dirty="0"/>
              <a:t> écarts d’un correcteur à un autre, </a:t>
            </a:r>
          </a:p>
          <a:p>
            <a:pPr lvl="1">
              <a:buFont typeface="Courier New" panose="02070309020205020404" pitchFamily="49" charset="0"/>
              <a:buChar char="o"/>
            </a:pPr>
            <a:r>
              <a:rPr lang="fr-FR" dirty="0"/>
              <a:t> variation de la notation d’un barème à un autre, </a:t>
            </a:r>
          </a:p>
          <a:p>
            <a:pPr lvl="1">
              <a:buFont typeface="Courier New" panose="02070309020205020404" pitchFamily="49" charset="0"/>
              <a:buChar char="o"/>
            </a:pPr>
            <a:r>
              <a:rPr lang="fr-FR" dirty="0"/>
              <a:t> subjectivité, </a:t>
            </a:r>
          </a:p>
          <a:p>
            <a:pPr lvl="1">
              <a:buFont typeface="Courier New" panose="02070309020205020404" pitchFamily="49" charset="0"/>
              <a:buChar char="o"/>
            </a:pPr>
            <a:r>
              <a:rPr lang="fr-FR" dirty="0"/>
              <a:t> biais interprétatifs</a:t>
            </a:r>
          </a:p>
          <a:p>
            <a:pPr lvl="1">
              <a:buFont typeface="Courier New" panose="02070309020205020404" pitchFamily="49" charset="0"/>
              <a:buChar char="o"/>
            </a:pPr>
            <a:r>
              <a:rPr lang="fr-FR" dirty="0"/>
              <a:t> …</a:t>
            </a:r>
          </a:p>
          <a:p>
            <a:endParaRPr lang="fr-FR" sz="2400" dirty="0"/>
          </a:p>
          <a:p>
            <a:pPr marL="0" indent="0">
              <a:buNone/>
            </a:pPr>
            <a:r>
              <a:rPr lang="fr-FR" sz="2400" dirty="0">
                <a:sym typeface="Wingdings" panose="05000000000000000000" pitchFamily="2" charset="2"/>
              </a:rPr>
              <a:t></a:t>
            </a:r>
            <a:r>
              <a:rPr lang="fr-FR" sz="2400" dirty="0"/>
              <a:t> Mythe de l’objectivation des notes par le barème</a:t>
            </a:r>
          </a:p>
          <a:p>
            <a:endParaRPr lang="fr-FR" sz="2400" dirty="0"/>
          </a:p>
          <a:p>
            <a:endParaRPr lang="fr-FR" sz="2000" dirty="0"/>
          </a:p>
        </p:txBody>
      </p:sp>
      <p:sp>
        <p:nvSpPr>
          <p:cNvPr id="5" name="Espace réservé du numéro de diapositive 4"/>
          <p:cNvSpPr>
            <a:spLocks noGrp="1"/>
          </p:cNvSpPr>
          <p:nvPr>
            <p:ph type="sldNum" sz="quarter" idx="12"/>
          </p:nvPr>
        </p:nvSpPr>
        <p:spPr/>
        <p:txBody>
          <a:bodyPr/>
          <a:lstStyle/>
          <a:p>
            <a:fld id="{FA520068-C596-428C-9E10-14B349527C69}" type="slidenum">
              <a:rPr lang="fr-FR" smtClean="0"/>
              <a:t>30</a:t>
            </a:fld>
            <a:endParaRPr lang="fr-FR"/>
          </a:p>
        </p:txBody>
      </p:sp>
    </p:spTree>
    <p:extLst>
      <p:ext uri="{BB962C8B-B14F-4D97-AF65-F5344CB8AC3E}">
        <p14:creationId xmlns:p14="http://schemas.microsoft.com/office/powerpoint/2010/main" val="15940824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Vers une évaluation plus globale </a:t>
            </a:r>
          </a:p>
        </p:txBody>
      </p:sp>
      <p:sp>
        <p:nvSpPr>
          <p:cNvPr id="5" name="ZoneTexte 4"/>
          <p:cNvSpPr txBox="1"/>
          <p:nvPr/>
        </p:nvSpPr>
        <p:spPr>
          <a:xfrm>
            <a:off x="838200" y="1479823"/>
            <a:ext cx="3765884" cy="2677656"/>
          </a:xfrm>
          <a:prstGeom prst="rect">
            <a:avLst/>
          </a:prstGeom>
          <a:noFill/>
        </p:spPr>
        <p:txBody>
          <a:bodyPr wrap="square" rtlCol="0">
            <a:spAutoFit/>
          </a:bodyPr>
          <a:lstStyle/>
          <a:p>
            <a:r>
              <a:rPr lang="fr-FR" sz="2400" b="1" dirty="0"/>
              <a:t>Le principe </a:t>
            </a:r>
            <a:r>
              <a:rPr lang="fr-FR" sz="2400" dirty="0"/>
              <a:t>: ensemble complexe d’observables, qui sont jaugés et qui permettent de valoriser les éléments positifs tout en pointant les éléments moins réussis. </a:t>
            </a:r>
          </a:p>
        </p:txBody>
      </p:sp>
      <p:sp>
        <p:nvSpPr>
          <p:cNvPr id="7" name="Bulle ronde 6"/>
          <p:cNvSpPr/>
          <p:nvPr/>
        </p:nvSpPr>
        <p:spPr>
          <a:xfrm>
            <a:off x="340895" y="4690344"/>
            <a:ext cx="5165558" cy="1559779"/>
          </a:xfrm>
          <a:prstGeom prst="wedgeEllipseCallout">
            <a:avLst>
              <a:gd name="adj1" fmla="val -20005"/>
              <a:gd name="adj2" fmla="val -779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Nécessité de définir des attendus larges, reposant sur des capacités identifiées et la maîtrise d’éléments de méthode. </a:t>
            </a:r>
          </a:p>
        </p:txBody>
      </p:sp>
      <p:sp>
        <p:nvSpPr>
          <p:cNvPr id="8" name="Bulle ronde 7"/>
          <p:cNvSpPr/>
          <p:nvPr/>
        </p:nvSpPr>
        <p:spPr>
          <a:xfrm>
            <a:off x="4048624" y="3703105"/>
            <a:ext cx="3256549" cy="1219200"/>
          </a:xfrm>
          <a:prstGeom prst="wedgeEllipseCallout">
            <a:avLst>
              <a:gd name="adj1" fmla="val -61374"/>
              <a:gd name="adj2" fmla="val -426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Conscientiser ce qu’un évaluateur réalise de manière plus intuitive</a:t>
            </a:r>
          </a:p>
        </p:txBody>
      </p:sp>
      <p:sp>
        <p:nvSpPr>
          <p:cNvPr id="9" name="ZoneTexte 8"/>
          <p:cNvSpPr txBox="1"/>
          <p:nvPr/>
        </p:nvSpPr>
        <p:spPr>
          <a:xfrm>
            <a:off x="7475619" y="656117"/>
            <a:ext cx="4134853" cy="3046988"/>
          </a:xfrm>
          <a:prstGeom prst="rect">
            <a:avLst/>
          </a:prstGeom>
          <a:noFill/>
        </p:spPr>
        <p:txBody>
          <a:bodyPr wrap="square" rtlCol="0">
            <a:spAutoFit/>
          </a:bodyPr>
          <a:lstStyle/>
          <a:p>
            <a:r>
              <a:rPr lang="fr-FR" sz="2400" b="1" dirty="0"/>
              <a:t>Un préalable : </a:t>
            </a:r>
            <a:r>
              <a:rPr lang="fr-FR" sz="2400" dirty="0"/>
              <a:t>la confiance qu’a l’évaluateur en sa capacité à porter un regard expert sur un exercice, sans ressentir le besoin de se justifier par un barème qui lui sert souvent de protection face à d’éventuelles contestations.</a:t>
            </a:r>
          </a:p>
        </p:txBody>
      </p:sp>
      <p:sp>
        <p:nvSpPr>
          <p:cNvPr id="10" name="Bulle ronde 9"/>
          <p:cNvSpPr/>
          <p:nvPr/>
        </p:nvSpPr>
        <p:spPr>
          <a:xfrm>
            <a:off x="9693444" y="3994097"/>
            <a:ext cx="2498556" cy="1392494"/>
          </a:xfrm>
          <a:prstGeom prst="wedgeEllipseCallout">
            <a:avLst>
              <a:gd name="adj1" fmla="val -24685"/>
              <a:gd name="adj2" fmla="val -89569"/>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ysClr val="windowText" lastClr="000000"/>
                </a:solidFill>
              </a:rPr>
              <a:t>Importance de l’appréciation portée à côté de la note. </a:t>
            </a:r>
          </a:p>
        </p:txBody>
      </p:sp>
      <p:sp>
        <p:nvSpPr>
          <p:cNvPr id="11" name="Bulle ronde 10"/>
          <p:cNvSpPr/>
          <p:nvPr/>
        </p:nvSpPr>
        <p:spPr>
          <a:xfrm>
            <a:off x="7198895" y="4488039"/>
            <a:ext cx="2600827" cy="1797103"/>
          </a:xfrm>
          <a:prstGeom prst="wedgeEllipseCallout">
            <a:avLst>
              <a:gd name="adj1" fmla="val 21727"/>
              <a:gd name="adj2" fmla="val -89253"/>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ysClr val="windowText" lastClr="000000"/>
                </a:solidFill>
              </a:rPr>
              <a:t>Nécessité de déterminer des indicateurs et des descripteurs</a:t>
            </a:r>
          </a:p>
        </p:txBody>
      </p:sp>
      <p:sp>
        <p:nvSpPr>
          <p:cNvPr id="3" name="Espace réservé du numéro de diapositive 2"/>
          <p:cNvSpPr>
            <a:spLocks noGrp="1"/>
          </p:cNvSpPr>
          <p:nvPr>
            <p:ph type="sldNum" sz="quarter" idx="12"/>
          </p:nvPr>
        </p:nvSpPr>
        <p:spPr/>
        <p:txBody>
          <a:bodyPr/>
          <a:lstStyle/>
          <a:p>
            <a:fld id="{FA520068-C596-428C-9E10-14B349527C69}" type="slidenum">
              <a:rPr lang="fr-FR" smtClean="0"/>
              <a:t>31</a:t>
            </a:fld>
            <a:endParaRPr lang="fr-FR"/>
          </a:p>
        </p:txBody>
      </p:sp>
    </p:spTree>
    <p:extLst>
      <p:ext uri="{BB962C8B-B14F-4D97-AF65-F5344CB8AC3E}">
        <p14:creationId xmlns:p14="http://schemas.microsoft.com/office/powerpoint/2010/main" val="2024999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Tendre vers la logique du baccalauréat</a:t>
            </a:r>
          </a:p>
        </p:txBody>
      </p:sp>
      <p:sp>
        <p:nvSpPr>
          <p:cNvPr id="3" name="Espace réservé du contenu 2"/>
          <p:cNvSpPr>
            <a:spLocks noGrp="1"/>
          </p:cNvSpPr>
          <p:nvPr>
            <p:ph idx="1"/>
          </p:nvPr>
        </p:nvSpPr>
        <p:spPr>
          <a:xfrm>
            <a:off x="838200" y="1444909"/>
            <a:ext cx="10515600" cy="949659"/>
          </a:xfrm>
        </p:spPr>
        <p:txBody>
          <a:bodyPr>
            <a:normAutofit/>
          </a:bodyPr>
          <a:lstStyle/>
          <a:p>
            <a:r>
              <a:rPr lang="fr-FR" sz="2400" b="1" dirty="0"/>
              <a:t>Principe </a:t>
            </a:r>
            <a:r>
              <a:rPr lang="fr-FR" sz="2400" dirty="0"/>
              <a:t>: passer d’une évaluation de restitution de connaissances à une mobilisation des connaissances au service d’un raisonnement </a:t>
            </a:r>
          </a:p>
          <a:p>
            <a:endParaRPr lang="fr-FR" sz="2400" dirty="0"/>
          </a:p>
          <a:p>
            <a:pPr marL="0" indent="0">
              <a:buNone/>
            </a:pPr>
            <a:endParaRPr lang="fr-FR" sz="2400" dirty="0"/>
          </a:p>
        </p:txBody>
      </p:sp>
      <p:sp>
        <p:nvSpPr>
          <p:cNvPr id="5" name="ZoneTexte 4"/>
          <p:cNvSpPr txBox="1"/>
          <p:nvPr/>
        </p:nvSpPr>
        <p:spPr>
          <a:xfrm>
            <a:off x="5542547" y="2856233"/>
            <a:ext cx="5550569" cy="1446550"/>
          </a:xfrm>
          <a:prstGeom prst="rect">
            <a:avLst/>
          </a:prstGeom>
          <a:noFill/>
        </p:spPr>
        <p:txBody>
          <a:bodyPr wrap="square" rtlCol="0">
            <a:spAutoFit/>
          </a:bodyPr>
          <a:lstStyle/>
          <a:p>
            <a:r>
              <a:rPr lang="fr-FR" sz="2200" dirty="0"/>
              <a:t>Exemple : « Peut-on dire que la santé publique est une notion relative ? ». </a:t>
            </a:r>
            <a:r>
              <a:rPr lang="fr-FR" sz="2200" b="1" dirty="0"/>
              <a:t>Répondre à cette question, à l’aide de connaissances et d’exemples de votre choix.</a:t>
            </a:r>
            <a:endParaRPr lang="fr-FR" sz="2200" dirty="0"/>
          </a:p>
        </p:txBody>
      </p:sp>
      <p:sp>
        <p:nvSpPr>
          <p:cNvPr id="6" name="ZoneTexte 5"/>
          <p:cNvSpPr txBox="1"/>
          <p:nvPr/>
        </p:nvSpPr>
        <p:spPr>
          <a:xfrm>
            <a:off x="721894" y="2910219"/>
            <a:ext cx="4503821" cy="1446550"/>
          </a:xfrm>
          <a:prstGeom prst="rect">
            <a:avLst/>
          </a:prstGeom>
          <a:noFill/>
        </p:spPr>
        <p:txBody>
          <a:bodyPr wrap="square" rtlCol="0">
            <a:spAutoFit/>
          </a:bodyPr>
          <a:lstStyle/>
          <a:p>
            <a:r>
              <a:rPr lang="fr-FR" sz="2200" b="1" dirty="0"/>
              <a:t>1. Définir « santé publique »</a:t>
            </a:r>
          </a:p>
          <a:p>
            <a:endParaRPr lang="fr-FR" sz="2200" b="1" dirty="0"/>
          </a:p>
          <a:p>
            <a:r>
              <a:rPr lang="fr-FR" sz="2200" b="1" dirty="0"/>
              <a:t>2. Expliquer ce qu’est la relativité de la santé</a:t>
            </a:r>
          </a:p>
        </p:txBody>
      </p:sp>
      <p:sp>
        <p:nvSpPr>
          <p:cNvPr id="7" name="ZoneTexte 6"/>
          <p:cNvSpPr txBox="1"/>
          <p:nvPr/>
        </p:nvSpPr>
        <p:spPr>
          <a:xfrm>
            <a:off x="721895" y="2394568"/>
            <a:ext cx="3015915" cy="461665"/>
          </a:xfrm>
          <a:prstGeom prst="rect">
            <a:avLst/>
          </a:prstGeom>
          <a:noFill/>
        </p:spPr>
        <p:txBody>
          <a:bodyPr wrap="square" rtlCol="0">
            <a:spAutoFit/>
          </a:bodyPr>
          <a:lstStyle/>
          <a:p>
            <a:r>
              <a:rPr lang="fr-FR" sz="2400" b="1" i="1" dirty="0">
                <a:solidFill>
                  <a:schemeClr val="accent1"/>
                </a:solidFill>
              </a:rPr>
              <a:t>Passer de : </a:t>
            </a:r>
          </a:p>
        </p:txBody>
      </p:sp>
      <p:sp>
        <p:nvSpPr>
          <p:cNvPr id="8" name="ZoneTexte 7"/>
          <p:cNvSpPr txBox="1"/>
          <p:nvPr/>
        </p:nvSpPr>
        <p:spPr>
          <a:xfrm>
            <a:off x="5491248" y="2413398"/>
            <a:ext cx="1299410" cy="461665"/>
          </a:xfrm>
          <a:prstGeom prst="rect">
            <a:avLst/>
          </a:prstGeom>
          <a:noFill/>
        </p:spPr>
        <p:txBody>
          <a:bodyPr wrap="square" rtlCol="0">
            <a:spAutoFit/>
          </a:bodyPr>
          <a:lstStyle/>
          <a:p>
            <a:r>
              <a:rPr lang="fr-FR" sz="2400" b="1" i="1" dirty="0">
                <a:solidFill>
                  <a:schemeClr val="accent2"/>
                </a:solidFill>
              </a:rPr>
              <a:t>À : </a:t>
            </a:r>
          </a:p>
        </p:txBody>
      </p:sp>
      <p:sp>
        <p:nvSpPr>
          <p:cNvPr id="9" name="Flèche vers le bas 8"/>
          <p:cNvSpPr/>
          <p:nvPr/>
        </p:nvSpPr>
        <p:spPr>
          <a:xfrm>
            <a:off x="2518610" y="4142363"/>
            <a:ext cx="455194" cy="4288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721895" y="4764448"/>
            <a:ext cx="4820652" cy="1938992"/>
          </a:xfrm>
          <a:prstGeom prst="rect">
            <a:avLst/>
          </a:prstGeom>
          <a:noFill/>
        </p:spPr>
        <p:txBody>
          <a:bodyPr wrap="square" rtlCol="0">
            <a:spAutoFit/>
          </a:bodyPr>
          <a:lstStyle/>
          <a:p>
            <a:r>
              <a:rPr lang="fr-FR" sz="2000" b="1" dirty="0">
                <a:solidFill>
                  <a:schemeClr val="accent1"/>
                </a:solidFill>
              </a:rPr>
              <a:t>Connais</a:t>
            </a:r>
            <a:r>
              <a:rPr lang="fr-FR" sz="2000" b="1" dirty="0">
                <a:solidFill>
                  <a:schemeClr val="accent2"/>
                </a:solidFill>
              </a:rPr>
              <a:t>sances</a:t>
            </a:r>
            <a:r>
              <a:rPr lang="fr-FR" sz="2000" b="1" dirty="0"/>
              <a:t> : </a:t>
            </a:r>
          </a:p>
          <a:p>
            <a:r>
              <a:rPr lang="fr-FR" sz="2000" dirty="0"/>
              <a:t>- Approche collective de la santé</a:t>
            </a:r>
          </a:p>
          <a:p>
            <a:r>
              <a:rPr lang="fr-FR" sz="2000" dirty="0"/>
              <a:t>- Notion de relativité = la santé est-elle variable dans le temps et dans l’espace + est-elle subjective (c’est-à-dire différente d’un individu à l’autre) ?</a:t>
            </a:r>
          </a:p>
        </p:txBody>
      </p:sp>
      <p:sp>
        <p:nvSpPr>
          <p:cNvPr id="11" name="ZoneTexte 10"/>
          <p:cNvSpPr txBox="1"/>
          <p:nvPr/>
        </p:nvSpPr>
        <p:spPr>
          <a:xfrm>
            <a:off x="5787188" y="4748349"/>
            <a:ext cx="6100012" cy="1938992"/>
          </a:xfrm>
          <a:prstGeom prst="rect">
            <a:avLst/>
          </a:prstGeom>
          <a:noFill/>
        </p:spPr>
        <p:txBody>
          <a:bodyPr wrap="square" rtlCol="0">
            <a:spAutoFit/>
          </a:bodyPr>
          <a:lstStyle/>
          <a:p>
            <a:r>
              <a:rPr lang="fr-FR" sz="2000" b="1" dirty="0">
                <a:solidFill>
                  <a:schemeClr val="accent2"/>
                </a:solidFill>
              </a:rPr>
              <a:t>Capacité à analyser et à argumenter : </a:t>
            </a:r>
          </a:p>
          <a:p>
            <a:r>
              <a:rPr lang="fr-FR" sz="2000" dirty="0"/>
              <a:t>Oui, car c’est une notion variable dans le temps et dans l’espace + exemples pertinents</a:t>
            </a:r>
          </a:p>
          <a:p>
            <a:r>
              <a:rPr lang="fr-FR" sz="2000" dirty="0"/>
              <a:t>Non, car ce n’est pas une notion subjective : par définition, la santé publique ne change pas d’un individu à un autre</a:t>
            </a:r>
          </a:p>
        </p:txBody>
      </p:sp>
      <p:sp>
        <p:nvSpPr>
          <p:cNvPr id="12" name="Flèche vers le bas 11"/>
          <p:cNvSpPr/>
          <p:nvPr/>
        </p:nvSpPr>
        <p:spPr>
          <a:xfrm>
            <a:off x="8090234" y="4285404"/>
            <a:ext cx="455194" cy="428811"/>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vers le bas 15"/>
          <p:cNvSpPr/>
          <p:nvPr/>
        </p:nvSpPr>
        <p:spPr>
          <a:xfrm rot="2608588">
            <a:off x="5293894" y="4326164"/>
            <a:ext cx="455194" cy="428811"/>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space réservé du numéro de diapositive 16"/>
          <p:cNvSpPr>
            <a:spLocks noGrp="1"/>
          </p:cNvSpPr>
          <p:nvPr>
            <p:ph type="sldNum" sz="quarter" idx="12"/>
          </p:nvPr>
        </p:nvSpPr>
        <p:spPr/>
        <p:txBody>
          <a:bodyPr/>
          <a:lstStyle/>
          <a:p>
            <a:fld id="{FA520068-C596-428C-9E10-14B349527C69}" type="slidenum">
              <a:rPr lang="fr-FR" smtClean="0"/>
              <a:t>32</a:t>
            </a:fld>
            <a:endParaRPr lang="fr-FR"/>
          </a:p>
        </p:txBody>
      </p:sp>
    </p:spTree>
    <p:extLst>
      <p:ext uri="{BB962C8B-B14F-4D97-AF65-F5344CB8AC3E}">
        <p14:creationId xmlns:p14="http://schemas.microsoft.com/office/powerpoint/2010/main" val="37337735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Tendre vers la logique du baccalauréat : Grille partie 1</a:t>
            </a:r>
          </a:p>
        </p:txBody>
      </p:sp>
      <p:graphicFrame>
        <p:nvGraphicFramePr>
          <p:cNvPr id="4" name="Espace réservé du contenu 3"/>
          <p:cNvGraphicFramePr>
            <a:graphicFrameLocks noGrp="1"/>
          </p:cNvGraphicFramePr>
          <p:nvPr>
            <p:ph idx="1"/>
          </p:nvPr>
        </p:nvGraphicFramePr>
        <p:xfrm>
          <a:off x="1136468" y="1463039"/>
          <a:ext cx="8725309" cy="2983358"/>
        </p:xfrm>
        <a:graphic>
          <a:graphicData uri="http://schemas.openxmlformats.org/drawingml/2006/table">
            <a:tbl>
              <a:tblPr firstRow="1" firstCol="1" bandRow="1"/>
              <a:tblGrid>
                <a:gridCol w="1450200">
                  <a:extLst>
                    <a:ext uri="{9D8B030D-6E8A-4147-A177-3AD203B41FA5}">
                      <a16:colId xmlns:a16="http://schemas.microsoft.com/office/drawing/2014/main" val="2771630263"/>
                    </a:ext>
                  </a:extLst>
                </a:gridCol>
                <a:gridCol w="1277053">
                  <a:extLst>
                    <a:ext uri="{9D8B030D-6E8A-4147-A177-3AD203B41FA5}">
                      <a16:colId xmlns:a16="http://schemas.microsoft.com/office/drawing/2014/main" val="734119507"/>
                    </a:ext>
                  </a:extLst>
                </a:gridCol>
                <a:gridCol w="1450200">
                  <a:extLst>
                    <a:ext uri="{9D8B030D-6E8A-4147-A177-3AD203B41FA5}">
                      <a16:colId xmlns:a16="http://schemas.microsoft.com/office/drawing/2014/main" val="2047754198"/>
                    </a:ext>
                  </a:extLst>
                </a:gridCol>
                <a:gridCol w="1238332">
                  <a:extLst>
                    <a:ext uri="{9D8B030D-6E8A-4147-A177-3AD203B41FA5}">
                      <a16:colId xmlns:a16="http://schemas.microsoft.com/office/drawing/2014/main" val="1561840603"/>
                    </a:ext>
                  </a:extLst>
                </a:gridCol>
                <a:gridCol w="1654762">
                  <a:extLst>
                    <a:ext uri="{9D8B030D-6E8A-4147-A177-3AD203B41FA5}">
                      <a16:colId xmlns:a16="http://schemas.microsoft.com/office/drawing/2014/main" val="2903911401"/>
                    </a:ext>
                  </a:extLst>
                </a:gridCol>
                <a:gridCol w="1654762">
                  <a:extLst>
                    <a:ext uri="{9D8B030D-6E8A-4147-A177-3AD203B41FA5}">
                      <a16:colId xmlns:a16="http://schemas.microsoft.com/office/drawing/2014/main" val="4149217263"/>
                    </a:ext>
                  </a:extLst>
                </a:gridCol>
              </a:tblGrid>
              <a:tr h="296562">
                <a:tc rowSpan="2">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QUESTION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COMPETENCES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ATTENDUS DES DEGRES DE MAITRISE POUR LE SUJET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4716177"/>
                  </a:ext>
                </a:extLst>
              </a:tr>
              <a:tr h="530136">
                <a:tc vMerge="1">
                  <a:txBody>
                    <a:bodyPr/>
                    <a:lstStyle/>
                    <a:p>
                      <a:endParaRPr lang="fr-FR"/>
                    </a:p>
                  </a:txBody>
                  <a:tcPr/>
                </a:tc>
                <a:tc vMerge="1">
                  <a:txBody>
                    <a:bodyPr/>
                    <a:lstStyle/>
                    <a:p>
                      <a:endParaRPr lang="fr-FR"/>
                    </a:p>
                  </a:txBody>
                  <a:tcPr/>
                </a:tc>
                <a:tc>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Maitrisé</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Acceptable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Insuffisant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Très insuffisant</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9904302"/>
                  </a:ext>
                </a:extLst>
              </a:tr>
              <a:tr h="539165">
                <a:tc rowSpan="2">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Q1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Mobiliser les connaissances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9866787"/>
                  </a:ext>
                </a:extLst>
              </a:tr>
              <a:tr h="539165">
                <a:tc vMerge="1">
                  <a:txBody>
                    <a:bodyPr/>
                    <a:lstStyle/>
                    <a:p>
                      <a:endParaRPr lang="fr-FR"/>
                    </a:p>
                  </a:txBody>
                  <a:tcPr/>
                </a:tc>
                <a:tc>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Développer un raisonnement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581109874"/>
                  </a:ext>
                </a:extLst>
              </a:tr>
              <a:tr h="539165">
                <a:tc rowSpan="2">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Q2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Mobiliser les connaissances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520297"/>
                  </a:ext>
                </a:extLst>
              </a:tr>
              <a:tr h="539165">
                <a:tc vMerge="1">
                  <a:txBody>
                    <a:bodyPr/>
                    <a:lstStyle/>
                    <a:p>
                      <a:endParaRPr lang="fr-FR"/>
                    </a:p>
                  </a:txBody>
                  <a:tcPr/>
                </a:tc>
                <a:tc>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Développer un raisonnement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209870987"/>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2447042148"/>
              </p:ext>
            </p:extLst>
          </p:nvPr>
        </p:nvGraphicFramePr>
        <p:xfrm>
          <a:off x="1254035" y="4820193"/>
          <a:ext cx="8425541" cy="742389"/>
        </p:xfrm>
        <a:graphic>
          <a:graphicData uri="http://schemas.openxmlformats.org/drawingml/2006/table">
            <a:tbl>
              <a:tblPr firstRow="1" firstCol="1" bandRow="1"/>
              <a:tblGrid>
                <a:gridCol w="1263787">
                  <a:extLst>
                    <a:ext uri="{9D8B030D-6E8A-4147-A177-3AD203B41FA5}">
                      <a16:colId xmlns:a16="http://schemas.microsoft.com/office/drawing/2014/main" val="753460684"/>
                    </a:ext>
                  </a:extLst>
                </a:gridCol>
                <a:gridCol w="1387190">
                  <a:extLst>
                    <a:ext uri="{9D8B030D-6E8A-4147-A177-3AD203B41FA5}">
                      <a16:colId xmlns:a16="http://schemas.microsoft.com/office/drawing/2014/main" val="3787645751"/>
                    </a:ext>
                  </a:extLst>
                </a:gridCol>
                <a:gridCol w="1518471">
                  <a:extLst>
                    <a:ext uri="{9D8B030D-6E8A-4147-A177-3AD203B41FA5}">
                      <a16:colId xmlns:a16="http://schemas.microsoft.com/office/drawing/2014/main" val="506129643"/>
                    </a:ext>
                  </a:extLst>
                </a:gridCol>
                <a:gridCol w="1655877">
                  <a:extLst>
                    <a:ext uri="{9D8B030D-6E8A-4147-A177-3AD203B41FA5}">
                      <a16:colId xmlns:a16="http://schemas.microsoft.com/office/drawing/2014/main" val="4096805937"/>
                    </a:ext>
                  </a:extLst>
                </a:gridCol>
                <a:gridCol w="1363560">
                  <a:extLst>
                    <a:ext uri="{9D8B030D-6E8A-4147-A177-3AD203B41FA5}">
                      <a16:colId xmlns:a16="http://schemas.microsoft.com/office/drawing/2014/main" val="3726289660"/>
                    </a:ext>
                  </a:extLst>
                </a:gridCol>
                <a:gridCol w="1236656">
                  <a:extLst>
                    <a:ext uri="{9D8B030D-6E8A-4147-A177-3AD203B41FA5}">
                      <a16:colId xmlns:a16="http://schemas.microsoft.com/office/drawing/2014/main" val="340622992"/>
                    </a:ext>
                  </a:extLst>
                </a:gridCol>
              </a:tblGrid>
              <a:tr h="247463">
                <a:tc>
                  <a:txBody>
                    <a:bodyPr/>
                    <a:lstStyle/>
                    <a:p>
                      <a:pPr algn="ctr">
                        <a:lnSpc>
                          <a:spcPct val="107000"/>
                        </a:lnSpc>
                        <a:spcAft>
                          <a:spcPts val="0"/>
                        </a:spcAft>
                      </a:pPr>
                      <a:r>
                        <a:rPr lang="fr-FR" sz="1400" i="1">
                          <a:effectLst/>
                          <a:latin typeface="Calibri" panose="020F0502020204030204" pitchFamily="34" charset="0"/>
                          <a:ea typeface="Calibri" panose="020F0502020204030204" pitchFamily="34" charset="0"/>
                          <a:cs typeface="Times New Roman" panose="02020603050405020304" pitchFamily="18" charset="0"/>
                        </a:rPr>
                        <a:t>Q1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400" i="1">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400" i="1">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400" i="1">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9608940"/>
                  </a:ext>
                </a:extLst>
              </a:tr>
              <a:tr h="247463">
                <a:tc>
                  <a:txBody>
                    <a:bodyPr/>
                    <a:lstStyle/>
                    <a:p>
                      <a:pPr algn="ctr">
                        <a:lnSpc>
                          <a:spcPct val="107000"/>
                        </a:lnSpc>
                        <a:spcAft>
                          <a:spcPts val="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Total partie 1</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400" i="1">
                          <a:effectLst/>
                          <a:latin typeface="Calibri" panose="020F0502020204030204" pitchFamily="34" charset="0"/>
                          <a:ea typeface="Calibri" panose="020F0502020204030204" pitchFamily="34" charset="0"/>
                          <a:cs typeface="Times New Roman" panose="02020603050405020304" pitchFamily="18" charset="0"/>
                        </a:rPr>
                        <a:t>6                    5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400" i="1">
                          <a:effectLst/>
                          <a:latin typeface="Calibri" panose="020F0502020204030204" pitchFamily="34" charset="0"/>
                          <a:ea typeface="Calibri" panose="020F0502020204030204" pitchFamily="34" charset="0"/>
                          <a:cs typeface="Times New Roman" panose="02020603050405020304" pitchFamily="18" charset="0"/>
                        </a:rPr>
                        <a:t>4                         3</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      3                         2</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Calibri" panose="020F0502020204030204" pitchFamily="34" charset="0"/>
                          <a:ea typeface="Calibri" panose="020F0502020204030204" pitchFamily="34" charset="0"/>
                          <a:cs typeface="Times New Roman" panose="02020603050405020304" pitchFamily="18" charset="0"/>
                        </a:rPr>
                        <a:t>      1                    0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Calibri" panose="020F050202020403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3170406"/>
                  </a:ext>
                </a:extLst>
              </a:tr>
              <a:tr h="247463">
                <a:tc>
                  <a:txBody>
                    <a:bodyPr/>
                    <a:lstStyle/>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La qualité de l’expression écrite permet de discriminer les points attribués.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501704416"/>
                  </a:ext>
                </a:extLst>
              </a:tr>
            </a:tbl>
          </a:graphicData>
        </a:graphic>
      </p:graphicFrame>
      <p:sp>
        <p:nvSpPr>
          <p:cNvPr id="3" name="Espace réservé du numéro de diapositive 2"/>
          <p:cNvSpPr>
            <a:spLocks noGrp="1"/>
          </p:cNvSpPr>
          <p:nvPr>
            <p:ph type="sldNum" sz="quarter" idx="12"/>
          </p:nvPr>
        </p:nvSpPr>
        <p:spPr/>
        <p:txBody>
          <a:bodyPr/>
          <a:lstStyle/>
          <a:p>
            <a:fld id="{FA520068-C596-428C-9E10-14B349527C69}" type="slidenum">
              <a:rPr lang="fr-FR" smtClean="0"/>
              <a:t>33</a:t>
            </a:fld>
            <a:endParaRPr lang="fr-FR"/>
          </a:p>
        </p:txBody>
      </p:sp>
    </p:spTree>
    <p:extLst>
      <p:ext uri="{BB962C8B-B14F-4D97-AF65-F5344CB8AC3E}">
        <p14:creationId xmlns:p14="http://schemas.microsoft.com/office/powerpoint/2010/main" val="6962031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e 23">
            <a:extLst>
              <a:ext uri="{FF2B5EF4-FFF2-40B4-BE49-F238E27FC236}">
                <a16:creationId xmlns:a16="http://schemas.microsoft.com/office/drawing/2014/main" id="{62A57A46-3B10-4FEC-8493-421A40FA8390}"/>
              </a:ext>
            </a:extLst>
          </p:cNvPr>
          <p:cNvGrpSpPr/>
          <p:nvPr/>
        </p:nvGrpSpPr>
        <p:grpSpPr>
          <a:xfrm>
            <a:off x="1941344" y="288757"/>
            <a:ext cx="8725858" cy="5799845"/>
            <a:chOff x="1927057" y="288757"/>
            <a:chExt cx="8725858" cy="5799845"/>
          </a:xfrm>
        </p:grpSpPr>
        <p:sp>
          <p:nvSpPr>
            <p:cNvPr id="25" name="Flèche vers le bas 24"/>
            <p:cNvSpPr/>
            <p:nvPr/>
          </p:nvSpPr>
          <p:spPr>
            <a:xfrm>
              <a:off x="5545571" y="288757"/>
              <a:ext cx="822775" cy="7089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p:cNvSpPr/>
            <p:nvPr/>
          </p:nvSpPr>
          <p:spPr>
            <a:xfrm>
              <a:off x="2075148" y="1146261"/>
              <a:ext cx="7763623" cy="1041275"/>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Appréciation globale de la réponse et de sa construction scientifique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(raisonnement, enchaînement global des parties …) </a:t>
              </a:r>
            </a:p>
          </p:txBody>
        </p:sp>
        <p:sp>
          <p:nvSpPr>
            <p:cNvPr id="28" name="ZoneTexte 27"/>
            <p:cNvSpPr txBox="1"/>
            <p:nvPr/>
          </p:nvSpPr>
          <p:spPr>
            <a:xfrm>
              <a:off x="6541341" y="380879"/>
              <a:ext cx="1780985" cy="323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Entrée tableau</a:t>
              </a:r>
            </a:p>
          </p:txBody>
        </p:sp>
        <p:sp>
          <p:nvSpPr>
            <p:cNvPr id="29" name="Rectangle 28"/>
            <p:cNvSpPr/>
            <p:nvPr/>
          </p:nvSpPr>
          <p:spPr>
            <a:xfrm>
              <a:off x="1927057" y="2387725"/>
              <a:ext cx="2506300" cy="104127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 Construction logique et complète </a:t>
              </a:r>
            </a:p>
          </p:txBody>
        </p:sp>
        <p:sp>
          <p:nvSpPr>
            <p:cNvPr id="30" name="Rectangle 29"/>
            <p:cNvSpPr/>
            <p:nvPr/>
          </p:nvSpPr>
          <p:spPr>
            <a:xfrm>
              <a:off x="4555718" y="2387725"/>
              <a:ext cx="2506300" cy="104127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Construction logique et incomplète</a:t>
              </a:r>
            </a:p>
          </p:txBody>
        </p:sp>
        <p:sp>
          <p:nvSpPr>
            <p:cNvPr id="31" name="Rectangle 30"/>
            <p:cNvSpPr/>
            <p:nvPr/>
          </p:nvSpPr>
          <p:spPr>
            <a:xfrm>
              <a:off x="7184378" y="2387725"/>
              <a:ext cx="2654393" cy="104127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Construction non logique et incomplète</a:t>
              </a:r>
            </a:p>
          </p:txBody>
        </p:sp>
        <p:sp>
          <p:nvSpPr>
            <p:cNvPr id="32" name="ZoneTexte 31"/>
            <p:cNvSpPr txBox="1"/>
            <p:nvPr/>
          </p:nvSpPr>
          <p:spPr>
            <a:xfrm>
              <a:off x="7543997" y="329654"/>
              <a:ext cx="2881804" cy="5500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Premier positionnement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-&gt; raisonnement</a:t>
              </a:r>
            </a:p>
          </p:txBody>
        </p:sp>
        <p:sp>
          <p:nvSpPr>
            <p:cNvPr id="33" name="Flèche vers le bas 32"/>
            <p:cNvSpPr/>
            <p:nvPr/>
          </p:nvSpPr>
          <p:spPr>
            <a:xfrm>
              <a:off x="5327327" y="3685994"/>
              <a:ext cx="822775" cy="7089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ZoneTexte 33"/>
            <p:cNvSpPr txBox="1"/>
            <p:nvPr/>
          </p:nvSpPr>
          <p:spPr>
            <a:xfrm>
              <a:off x="5898410" y="3688431"/>
              <a:ext cx="2385587" cy="5500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Second positionnement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-&gt; connaissances</a:t>
              </a:r>
            </a:p>
          </p:txBody>
        </p:sp>
        <p:sp>
          <p:nvSpPr>
            <p:cNvPr id="35" name="Rectangle 34"/>
            <p:cNvSpPr/>
            <p:nvPr/>
          </p:nvSpPr>
          <p:spPr>
            <a:xfrm>
              <a:off x="2492641" y="4433570"/>
              <a:ext cx="1619854" cy="1201335"/>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fr-FR" sz="1200" b="0" i="0" u="none" strike="noStrike" kern="1200" cap="none" spc="0" normalizeH="0" baseline="0" noProof="0" dirty="0">
                  <a:ln>
                    <a:noFill/>
                  </a:ln>
                  <a:solidFill>
                    <a:prstClr val="white"/>
                  </a:solidFill>
                  <a:effectLst/>
                  <a:uLnTx/>
                  <a:uFillTx/>
                  <a:latin typeface="Calibri" panose="020F0502020204030204"/>
                  <a:ea typeface="+mn-ea"/>
                  <a:cs typeface="+mn-cs"/>
                </a:rPr>
                <a:t>Connaissances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white"/>
                  </a:solidFill>
                  <a:effectLst/>
                  <a:uLnTx/>
                  <a:uFillTx/>
                  <a:latin typeface="Calibri" panose="020F0502020204030204"/>
                  <a:ea typeface="+mn-ea"/>
                  <a:cs typeface="+mn-cs"/>
                </a:rPr>
                <a:t>Complètes, exactes  et pertinentes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rPr>
                <a:t>Niveau maitrisé</a:t>
              </a:r>
            </a:p>
          </p:txBody>
        </p:sp>
        <p:sp>
          <p:nvSpPr>
            <p:cNvPr id="36" name="Flèche vers le bas 35"/>
            <p:cNvSpPr/>
            <p:nvPr/>
          </p:nvSpPr>
          <p:spPr>
            <a:xfrm>
              <a:off x="2891181" y="3625543"/>
              <a:ext cx="822774" cy="7089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36"/>
            <p:cNvSpPr/>
            <p:nvPr/>
          </p:nvSpPr>
          <p:spPr>
            <a:xfrm>
              <a:off x="4555718" y="4498337"/>
              <a:ext cx="1182997" cy="1216983"/>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prstClr val="white"/>
                  </a:solidFill>
                  <a:effectLst/>
                  <a:uLnTx/>
                  <a:uFillTx/>
                  <a:latin typeface="Calibri" panose="020F0502020204030204"/>
                  <a:ea typeface="+mn-ea"/>
                  <a:cs typeface="+mn-cs"/>
                </a:rPr>
                <a:t>Connaissances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prstClr val="white"/>
                  </a:solidFill>
                  <a:effectLst/>
                  <a:uLnTx/>
                  <a:uFillTx/>
                  <a:latin typeface="Calibri" panose="020F0502020204030204"/>
                  <a:ea typeface="+mn-ea"/>
                  <a:cs typeface="+mn-cs"/>
                </a:rPr>
                <a:t>Complètes, exactes et pertinentes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1" i="0" u="none" strike="noStrike" kern="1200" cap="none" spc="0" normalizeH="0" baseline="0" noProof="0" dirty="0">
                  <a:ln>
                    <a:noFill/>
                  </a:ln>
                  <a:solidFill>
                    <a:prstClr val="black"/>
                  </a:solidFill>
                  <a:effectLst/>
                  <a:uLnTx/>
                  <a:uFillTx/>
                  <a:latin typeface="Calibri" panose="020F0502020204030204"/>
                  <a:ea typeface="+mn-ea"/>
                  <a:cs typeface="+mn-cs"/>
                </a:rPr>
                <a:t>Niveau acceptable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 name="Rectangle 37"/>
            <p:cNvSpPr/>
            <p:nvPr/>
          </p:nvSpPr>
          <p:spPr>
            <a:xfrm>
              <a:off x="5898410" y="4485924"/>
              <a:ext cx="1163607" cy="120133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alibri" panose="020F0502020204030204"/>
                  <a:ea typeface="+mn-ea"/>
                  <a:cs typeface="+mn-cs"/>
                </a:rPr>
                <a:t>Connaissances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alibri" panose="020F0502020204030204"/>
                  <a:ea typeface="+mn-ea"/>
                  <a:cs typeface="+mn-cs"/>
                </a:rPr>
                <a:t>incomplètes ou inexactes ou non pertinentes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1" i="0" u="none" strike="noStrike" kern="1200" cap="none" spc="0" normalizeH="0" baseline="0" noProof="0" dirty="0">
                  <a:ln>
                    <a:noFill/>
                  </a:ln>
                  <a:solidFill>
                    <a:prstClr val="black"/>
                  </a:solidFill>
                  <a:effectLst/>
                  <a:uLnTx/>
                  <a:uFillTx/>
                  <a:latin typeface="Calibri" panose="020F0502020204030204"/>
                  <a:ea typeface="+mn-ea"/>
                  <a:cs typeface="+mn-cs"/>
                </a:rPr>
                <a:t>Niveau insuffisant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Flèche vers le bas 38"/>
            <p:cNvSpPr/>
            <p:nvPr/>
          </p:nvSpPr>
          <p:spPr>
            <a:xfrm>
              <a:off x="8174234" y="3672037"/>
              <a:ext cx="822774" cy="7089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39"/>
            <p:cNvSpPr/>
            <p:nvPr/>
          </p:nvSpPr>
          <p:spPr>
            <a:xfrm>
              <a:off x="7591960" y="4470275"/>
              <a:ext cx="1040338" cy="121698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fr-FR" sz="1100" b="0" i="0" u="none" strike="noStrike" kern="1200" cap="none" spc="0" normalizeH="0" baseline="0" noProof="0" dirty="0">
                  <a:ln>
                    <a:noFill/>
                  </a:ln>
                  <a:solidFill>
                    <a:prstClr val="white"/>
                  </a:solidFill>
                  <a:effectLst/>
                  <a:uLnTx/>
                  <a:uFillTx/>
                  <a:latin typeface="Calibri" panose="020F0502020204030204"/>
                  <a:ea typeface="+mn-ea"/>
                  <a:cs typeface="+mn-cs"/>
                </a:rPr>
                <a:t>De rares éléments exacts  pour répondre à la question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1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Rectangle 40"/>
            <p:cNvSpPr/>
            <p:nvPr/>
          </p:nvSpPr>
          <p:spPr>
            <a:xfrm>
              <a:off x="8632297" y="4470275"/>
              <a:ext cx="1040341" cy="1216983"/>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fr-FR" sz="1200" b="0" i="0" u="none" strike="noStrike" kern="1200" cap="none" spc="0" normalizeH="0" baseline="0" noProof="0" dirty="0">
                  <a:ln>
                    <a:noFill/>
                  </a:ln>
                  <a:solidFill>
                    <a:prstClr val="white"/>
                  </a:solidFill>
                  <a:effectLst/>
                  <a:uLnTx/>
                  <a:uFillTx/>
                  <a:latin typeface="Calibri" panose="020F0502020204030204"/>
                  <a:ea typeface="+mn-ea"/>
                  <a:cs typeface="+mn-cs"/>
                </a:rPr>
                <a:t>Aucun élément de réponse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2" name="ZoneTexte 41"/>
            <p:cNvSpPr txBox="1"/>
            <p:nvPr/>
          </p:nvSpPr>
          <p:spPr>
            <a:xfrm>
              <a:off x="2492641" y="5780825"/>
              <a:ext cx="8160274"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6                         5                      4                     3        3                           2                      1                                  0</a:t>
              </a:r>
            </a:p>
          </p:txBody>
        </p:sp>
      </p:grpSp>
      <p:sp>
        <p:nvSpPr>
          <p:cNvPr id="2" name="ZoneTexte 1"/>
          <p:cNvSpPr txBox="1"/>
          <p:nvPr/>
        </p:nvSpPr>
        <p:spPr>
          <a:xfrm>
            <a:off x="7785521" y="5357906"/>
            <a:ext cx="162877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rPr>
              <a:t>Niveau très insuffisant</a:t>
            </a:r>
          </a:p>
        </p:txBody>
      </p:sp>
      <p:sp>
        <p:nvSpPr>
          <p:cNvPr id="3" name="Espace réservé du numéro de diapositive 2"/>
          <p:cNvSpPr>
            <a:spLocks noGrp="1"/>
          </p:cNvSpPr>
          <p:nvPr>
            <p:ph type="sldNum" sz="quarter" idx="12"/>
          </p:nvPr>
        </p:nvSpPr>
        <p:spPr/>
        <p:txBody>
          <a:bodyPr/>
          <a:lstStyle/>
          <a:p>
            <a:fld id="{FA520068-C596-428C-9E10-14B349527C69}" type="slidenum">
              <a:rPr lang="fr-FR" smtClean="0"/>
              <a:t>34</a:t>
            </a:fld>
            <a:endParaRPr lang="fr-FR"/>
          </a:p>
        </p:txBody>
      </p:sp>
    </p:spTree>
    <p:extLst>
      <p:ext uri="{BB962C8B-B14F-4D97-AF65-F5344CB8AC3E}">
        <p14:creationId xmlns:p14="http://schemas.microsoft.com/office/powerpoint/2010/main" val="14081544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54224"/>
          </a:xfrm>
        </p:spPr>
        <p:txBody>
          <a:bodyPr>
            <a:normAutofit/>
          </a:bodyPr>
          <a:lstStyle/>
          <a:p>
            <a:r>
              <a:rPr lang="fr-FR" sz="3600" b="1" dirty="0">
                <a:solidFill>
                  <a:schemeClr val="accent1"/>
                </a:solidFill>
              </a:rPr>
              <a:t>Tendre vers la logique du baccalauréat : Grille partie 2</a:t>
            </a:r>
            <a:endParaRPr lang="fr-FR" sz="3600" dirty="0"/>
          </a:p>
        </p:txBody>
      </p:sp>
      <p:graphicFrame>
        <p:nvGraphicFramePr>
          <p:cNvPr id="5" name="Espace réservé du contenu 4"/>
          <p:cNvGraphicFramePr>
            <a:graphicFrameLocks noGrp="1"/>
          </p:cNvGraphicFramePr>
          <p:nvPr>
            <p:ph idx="1"/>
          </p:nvPr>
        </p:nvGraphicFramePr>
        <p:xfrm>
          <a:off x="718458" y="1319349"/>
          <a:ext cx="10635342" cy="3941323"/>
        </p:xfrm>
        <a:graphic>
          <a:graphicData uri="http://schemas.openxmlformats.org/drawingml/2006/table">
            <a:tbl>
              <a:tblPr firstRow="1" firstCol="1" bandRow="1"/>
              <a:tblGrid>
                <a:gridCol w="1162593">
                  <a:extLst>
                    <a:ext uri="{9D8B030D-6E8A-4147-A177-3AD203B41FA5}">
                      <a16:colId xmlns:a16="http://schemas.microsoft.com/office/drawing/2014/main" val="4027737585"/>
                    </a:ext>
                  </a:extLst>
                </a:gridCol>
                <a:gridCol w="3041815">
                  <a:extLst>
                    <a:ext uri="{9D8B030D-6E8A-4147-A177-3AD203B41FA5}">
                      <a16:colId xmlns:a16="http://schemas.microsoft.com/office/drawing/2014/main" val="128226823"/>
                    </a:ext>
                  </a:extLst>
                </a:gridCol>
                <a:gridCol w="1261321">
                  <a:extLst>
                    <a:ext uri="{9D8B030D-6E8A-4147-A177-3AD203B41FA5}">
                      <a16:colId xmlns:a16="http://schemas.microsoft.com/office/drawing/2014/main" val="1173526612"/>
                    </a:ext>
                  </a:extLst>
                </a:gridCol>
                <a:gridCol w="1871640">
                  <a:extLst>
                    <a:ext uri="{9D8B030D-6E8A-4147-A177-3AD203B41FA5}">
                      <a16:colId xmlns:a16="http://schemas.microsoft.com/office/drawing/2014/main" val="1815933788"/>
                    </a:ext>
                  </a:extLst>
                </a:gridCol>
                <a:gridCol w="1399420">
                  <a:extLst>
                    <a:ext uri="{9D8B030D-6E8A-4147-A177-3AD203B41FA5}">
                      <a16:colId xmlns:a16="http://schemas.microsoft.com/office/drawing/2014/main" val="2409737912"/>
                    </a:ext>
                  </a:extLst>
                </a:gridCol>
                <a:gridCol w="1898553">
                  <a:extLst>
                    <a:ext uri="{9D8B030D-6E8A-4147-A177-3AD203B41FA5}">
                      <a16:colId xmlns:a16="http://schemas.microsoft.com/office/drawing/2014/main" val="751384339"/>
                    </a:ext>
                  </a:extLst>
                </a:gridCol>
              </a:tblGrid>
              <a:tr h="194111">
                <a:tc rowSpan="2">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QUESTION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COMPETENCES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07000"/>
                        </a:lnSpc>
                        <a:spcAft>
                          <a:spcPts val="0"/>
                        </a:spcAft>
                      </a:pPr>
                      <a:r>
                        <a:rPr lang="fr-FR" sz="1100" b="1">
                          <a:effectLst/>
                          <a:latin typeface="Calibri" panose="020F0502020204030204" pitchFamily="34" charset="0"/>
                          <a:ea typeface="Calibri" panose="020F0502020204030204" pitchFamily="34" charset="0"/>
                          <a:cs typeface="Times New Roman" panose="02020603050405020304" pitchFamily="18" charset="0"/>
                        </a:rPr>
                        <a:t>ATTENDUS DES DEGRES DE MAITRISE POUR LE SUJET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358956238"/>
                  </a:ext>
                </a:extLst>
              </a:tr>
              <a:tr h="194111">
                <a:tc vMerge="1">
                  <a:txBody>
                    <a:bodyPr/>
                    <a:lstStyle/>
                    <a:p>
                      <a:endParaRPr lang="fr-FR"/>
                    </a:p>
                  </a:txBody>
                  <a:tcPr/>
                </a:tc>
                <a:tc vMerge="1">
                  <a:txBody>
                    <a:bodyPr/>
                    <a:lstStyle/>
                    <a:p>
                      <a:endParaRPr lang="fr-FR"/>
                    </a:p>
                  </a:txBody>
                  <a:tcPr/>
                </a:tc>
                <a:tc>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Maitrisé</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Acceptable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b="1" dirty="0">
                          <a:effectLst/>
                          <a:latin typeface="Calibri" panose="020F0502020204030204" pitchFamily="34" charset="0"/>
                          <a:ea typeface="Calibri" panose="020F0502020204030204" pitchFamily="34" charset="0"/>
                          <a:cs typeface="Times New Roman" panose="02020603050405020304" pitchFamily="18" charset="0"/>
                        </a:rPr>
                        <a:t>Insuffisant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Très insuffisant</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6560627"/>
                  </a:ext>
                </a:extLst>
              </a:tr>
              <a:tr h="352903">
                <a:tc rowSpan="3">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Q1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Mobiliser les connaissances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7840588"/>
                  </a:ext>
                </a:extLst>
              </a:tr>
              <a:tr h="705805">
                <a:tc vMerge="1">
                  <a:txBody>
                    <a:bodyPr/>
                    <a:lstStyle/>
                    <a:p>
                      <a:endParaRPr lang="fr-FR"/>
                    </a:p>
                  </a:txBody>
                  <a:tcPr/>
                </a:tc>
                <a:tc>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Exploiter avec pertinence les documents du dossier</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7830319"/>
                  </a:ext>
                </a:extLst>
              </a:tr>
              <a:tr h="705805">
                <a:tc vMerge="1">
                  <a:txBody>
                    <a:bodyPr/>
                    <a:lstStyle/>
                    <a:p>
                      <a:endParaRPr lang="fr-FR"/>
                    </a:p>
                  </a:txBody>
                  <a:tcPr/>
                </a:tc>
                <a:tc>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Développer une analyse, une argumentation ou une synthèse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346208606"/>
                  </a:ext>
                </a:extLst>
              </a:tr>
              <a:tr h="352903">
                <a:tc rowSpan="3">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Q2</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Mobiliser les connaissances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652525"/>
                  </a:ext>
                </a:extLst>
              </a:tr>
              <a:tr h="705805">
                <a:tc vMerge="1">
                  <a:txBody>
                    <a:bodyPr/>
                    <a:lstStyle/>
                    <a:p>
                      <a:endParaRPr lang="fr-FR"/>
                    </a:p>
                  </a:txBody>
                  <a:tcPr/>
                </a:tc>
                <a:tc>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Exploiter avec pertinence les documents du dossier</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4198698354"/>
                  </a:ext>
                </a:extLst>
              </a:tr>
              <a:tr h="705805">
                <a:tc vMerge="1">
                  <a:txBody>
                    <a:bodyPr/>
                    <a:lstStyle/>
                    <a:p>
                      <a:endParaRPr lang="fr-FR"/>
                    </a:p>
                  </a:txBody>
                  <a:tcPr/>
                </a:tc>
                <a:tc>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Développer une analyse, une argumentation ou une synthèse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980508328"/>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520535737"/>
              </p:ext>
            </p:extLst>
          </p:nvPr>
        </p:nvGraphicFramePr>
        <p:xfrm>
          <a:off x="1439090" y="5447663"/>
          <a:ext cx="9313819" cy="1329310"/>
        </p:xfrm>
        <a:graphic>
          <a:graphicData uri="http://schemas.openxmlformats.org/drawingml/2006/table">
            <a:tbl>
              <a:tblPr firstRow="1" firstCol="1" bandRow="1"/>
              <a:tblGrid>
                <a:gridCol w="1325415">
                  <a:extLst>
                    <a:ext uri="{9D8B030D-6E8A-4147-A177-3AD203B41FA5}">
                      <a16:colId xmlns:a16="http://schemas.microsoft.com/office/drawing/2014/main" val="3116056014"/>
                    </a:ext>
                  </a:extLst>
                </a:gridCol>
                <a:gridCol w="1531278">
                  <a:extLst>
                    <a:ext uri="{9D8B030D-6E8A-4147-A177-3AD203B41FA5}">
                      <a16:colId xmlns:a16="http://schemas.microsoft.com/office/drawing/2014/main" val="3903127271"/>
                    </a:ext>
                  </a:extLst>
                </a:gridCol>
                <a:gridCol w="1581211">
                  <a:extLst>
                    <a:ext uri="{9D8B030D-6E8A-4147-A177-3AD203B41FA5}">
                      <a16:colId xmlns:a16="http://schemas.microsoft.com/office/drawing/2014/main" val="1972180812"/>
                    </a:ext>
                  </a:extLst>
                </a:gridCol>
                <a:gridCol w="1485726">
                  <a:extLst>
                    <a:ext uri="{9D8B030D-6E8A-4147-A177-3AD203B41FA5}">
                      <a16:colId xmlns:a16="http://schemas.microsoft.com/office/drawing/2014/main" val="2964653644"/>
                    </a:ext>
                  </a:extLst>
                </a:gridCol>
                <a:gridCol w="1434917">
                  <a:extLst>
                    <a:ext uri="{9D8B030D-6E8A-4147-A177-3AD203B41FA5}">
                      <a16:colId xmlns:a16="http://schemas.microsoft.com/office/drawing/2014/main" val="3650721409"/>
                    </a:ext>
                  </a:extLst>
                </a:gridCol>
                <a:gridCol w="1955272">
                  <a:extLst>
                    <a:ext uri="{9D8B030D-6E8A-4147-A177-3AD203B41FA5}">
                      <a16:colId xmlns:a16="http://schemas.microsoft.com/office/drawing/2014/main" val="1114267180"/>
                    </a:ext>
                  </a:extLst>
                </a:gridCol>
              </a:tblGrid>
              <a:tr h="197051">
                <a:tc>
                  <a:txBody>
                    <a:bodyPr/>
                    <a:lstStyle/>
                    <a:p>
                      <a:pPr algn="ctr">
                        <a:lnSpc>
                          <a:spcPct val="107000"/>
                        </a:lnSpc>
                        <a:spcAft>
                          <a:spcPts val="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La qualité de de l’expression écrite permet de discriminer les points attribués.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550231633"/>
                  </a:ext>
                </a:extLst>
              </a:tr>
              <a:tr h="394101">
                <a:tc>
                  <a:txBody>
                    <a:bodyPr/>
                    <a:lstStyle/>
                    <a:p>
                      <a:pPr algn="ctr">
                        <a:lnSpc>
                          <a:spcPct val="107000"/>
                        </a:lnSpc>
                        <a:spcAft>
                          <a:spcPts val="0"/>
                        </a:spcAft>
                      </a:pPr>
                      <a:r>
                        <a:rPr lang="fr-FR" sz="1400" i="1">
                          <a:effectLst/>
                          <a:latin typeface="Calibri" panose="020F0502020204030204" pitchFamily="34" charset="0"/>
                          <a:ea typeface="Calibri" panose="020F0502020204030204" pitchFamily="34" charset="0"/>
                          <a:cs typeface="Times New Roman" panose="02020603050405020304" pitchFamily="18" charset="0"/>
                        </a:rPr>
                        <a:t>Q1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400" i="1">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i="1">
                          <a:effectLst/>
                          <a:latin typeface="Calibri" panose="020F0502020204030204" pitchFamily="34" charset="0"/>
                          <a:ea typeface="Calibri" panose="020F0502020204030204" pitchFamily="34" charset="0"/>
                          <a:cs typeface="Times New Roman" panose="02020603050405020304" pitchFamily="18" charset="0"/>
                        </a:rPr>
                        <a:t>7                        6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5                           4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3                         2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1                           0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145424"/>
                  </a:ext>
                </a:extLst>
              </a:tr>
              <a:tr h="394101">
                <a:tc>
                  <a:txBody>
                    <a:bodyPr/>
                    <a:lstStyle/>
                    <a:p>
                      <a:pPr algn="ctr">
                        <a:lnSpc>
                          <a:spcPct val="107000"/>
                        </a:lnSpc>
                        <a:spcAft>
                          <a:spcPts val="0"/>
                        </a:spcAft>
                      </a:pPr>
                      <a:r>
                        <a:rPr lang="fr-FR" sz="1400" i="1">
                          <a:effectLst/>
                          <a:latin typeface="Calibri" panose="020F0502020204030204" pitchFamily="34" charset="0"/>
                          <a:ea typeface="Calibri" panose="020F0502020204030204" pitchFamily="34" charset="0"/>
                          <a:cs typeface="Times New Roman" panose="02020603050405020304" pitchFamily="18" charset="0"/>
                        </a:rPr>
                        <a:t>Q2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7                         6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5                          4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3                         2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r" defTabSz="914400" rtl="0" eaLnBrk="1" fontAlgn="auto" latinLnBrk="0" hangingPunct="1">
                        <a:lnSpc>
                          <a:spcPct val="107000"/>
                        </a:lnSpc>
                        <a:spcBef>
                          <a:spcPts val="0"/>
                        </a:spcBef>
                        <a:spcAft>
                          <a:spcPts val="0"/>
                        </a:spcAft>
                        <a:buClrTx/>
                        <a:buSzTx/>
                        <a:buFontTx/>
                        <a:buNone/>
                        <a:tabLst/>
                        <a:defRPr/>
                      </a:pPr>
                      <a:r>
                        <a:rPr lang="fr-FR" sz="1400" i="1" dirty="0">
                          <a:effectLst/>
                          <a:latin typeface="Calibri" panose="020F0502020204030204" pitchFamily="34" charset="0"/>
                          <a:ea typeface="Calibri" panose="020F0502020204030204" pitchFamily="34" charset="0"/>
                          <a:cs typeface="Times New Roman" panose="02020603050405020304" pitchFamily="18" charset="0"/>
                        </a:rPr>
                        <a:t>1                           0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p>
                    <a:p>
                      <a:pPr algn="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5345695"/>
                  </a:ext>
                </a:extLst>
              </a:tr>
              <a:tr h="197051">
                <a:tc>
                  <a:txBody>
                    <a:bodyPr/>
                    <a:lstStyle/>
                    <a:p>
                      <a:pPr algn="ctr">
                        <a:lnSpc>
                          <a:spcPct val="107000"/>
                        </a:lnSpc>
                        <a:spcAft>
                          <a:spcPts val="0"/>
                        </a:spcAft>
                      </a:pPr>
                      <a:r>
                        <a:rPr lang="fr-FR" sz="1400" i="1">
                          <a:effectLst/>
                          <a:latin typeface="Calibri" panose="020F0502020204030204" pitchFamily="34" charset="0"/>
                          <a:ea typeface="Calibri" panose="020F0502020204030204" pitchFamily="34" charset="0"/>
                          <a:cs typeface="Times New Roman" panose="02020603050405020304" pitchFamily="18" charset="0"/>
                        </a:rPr>
                        <a:t>Total partie 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328151549"/>
                  </a:ext>
                </a:extLst>
              </a:tr>
            </a:tbl>
          </a:graphicData>
        </a:graphic>
      </p:graphicFrame>
      <p:sp>
        <p:nvSpPr>
          <p:cNvPr id="3" name="Espace réservé du numéro de diapositive 2"/>
          <p:cNvSpPr>
            <a:spLocks noGrp="1"/>
          </p:cNvSpPr>
          <p:nvPr>
            <p:ph type="sldNum" sz="quarter" idx="12"/>
          </p:nvPr>
        </p:nvSpPr>
        <p:spPr/>
        <p:txBody>
          <a:bodyPr/>
          <a:lstStyle/>
          <a:p>
            <a:fld id="{FA520068-C596-428C-9E10-14B349527C69}" type="slidenum">
              <a:rPr lang="fr-FR" smtClean="0"/>
              <a:t>35</a:t>
            </a:fld>
            <a:endParaRPr lang="fr-FR"/>
          </a:p>
        </p:txBody>
      </p:sp>
    </p:spTree>
    <p:extLst>
      <p:ext uri="{BB962C8B-B14F-4D97-AF65-F5344CB8AC3E}">
        <p14:creationId xmlns:p14="http://schemas.microsoft.com/office/powerpoint/2010/main" val="27323520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1275091" y="499372"/>
            <a:ext cx="9614032" cy="6358628"/>
            <a:chOff x="1283404" y="151994"/>
            <a:chExt cx="9614032" cy="6358628"/>
          </a:xfrm>
        </p:grpSpPr>
        <p:sp>
          <p:nvSpPr>
            <p:cNvPr id="4" name="Flèche vers le bas 3"/>
            <p:cNvSpPr/>
            <p:nvPr/>
          </p:nvSpPr>
          <p:spPr>
            <a:xfrm>
              <a:off x="6225873" y="151994"/>
              <a:ext cx="718032" cy="4294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p:cNvSpPr/>
            <p:nvPr/>
          </p:nvSpPr>
          <p:spPr>
            <a:xfrm>
              <a:off x="3222353" y="1077336"/>
              <a:ext cx="6775273" cy="59999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white"/>
                  </a:solidFill>
                  <a:effectLst/>
                  <a:uLnTx/>
                  <a:uFillTx/>
                  <a:latin typeface="Calibri" panose="020F0502020204030204"/>
                  <a:ea typeface="+mn-ea"/>
                  <a:cs typeface="+mn-cs"/>
                </a:rPr>
                <a:t>Appréciation globale de la réponse et de sa construction scientifique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white"/>
                  </a:solidFill>
                  <a:effectLst/>
                  <a:uLnTx/>
                  <a:uFillTx/>
                  <a:latin typeface="Calibri" panose="020F0502020204030204"/>
                  <a:ea typeface="+mn-ea"/>
                  <a:cs typeface="+mn-cs"/>
                </a:rPr>
                <a:t>(raisonnement, enchaînement global des parties …) </a:t>
              </a:r>
            </a:p>
          </p:txBody>
        </p:sp>
        <p:sp>
          <p:nvSpPr>
            <p:cNvPr id="6" name="ZoneTexte 5"/>
            <p:cNvSpPr txBox="1"/>
            <p:nvPr/>
          </p:nvSpPr>
          <p:spPr>
            <a:xfrm>
              <a:off x="6996671" y="170351"/>
              <a:ext cx="172518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rPr>
                <a:t>Entrée tableau</a:t>
              </a:r>
            </a:p>
          </p:txBody>
        </p:sp>
        <p:sp>
          <p:nvSpPr>
            <p:cNvPr id="8" name="Rectangle 7"/>
            <p:cNvSpPr/>
            <p:nvPr/>
          </p:nvSpPr>
          <p:spPr>
            <a:xfrm>
              <a:off x="3206063" y="1879568"/>
              <a:ext cx="2187235" cy="532095"/>
            </a:xfrm>
            <a:prstGeom prst="rect">
              <a:avLst/>
            </a:prstGeom>
            <a:solidFill>
              <a:srgbClr val="FF944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white"/>
                  </a:solidFill>
                  <a:effectLst/>
                  <a:uLnTx/>
                  <a:uFillTx/>
                  <a:latin typeface="Calibri" panose="020F0502020204030204"/>
                  <a:ea typeface="+mn-ea"/>
                  <a:cs typeface="+mn-cs"/>
                </a:rPr>
                <a:t> construction logique et complète </a:t>
              </a:r>
            </a:p>
          </p:txBody>
        </p:sp>
        <p:sp>
          <p:nvSpPr>
            <p:cNvPr id="9" name="Rectangle 8"/>
            <p:cNvSpPr/>
            <p:nvPr/>
          </p:nvSpPr>
          <p:spPr>
            <a:xfrm>
              <a:off x="5505401" y="1880548"/>
              <a:ext cx="2187235" cy="531115"/>
            </a:xfrm>
            <a:prstGeom prst="rect">
              <a:avLst/>
            </a:prstGeom>
            <a:solidFill>
              <a:srgbClr val="FF944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white"/>
                  </a:solidFill>
                  <a:effectLst/>
                  <a:uLnTx/>
                  <a:uFillTx/>
                  <a:latin typeface="Calibri" panose="020F0502020204030204"/>
                  <a:ea typeface="+mn-ea"/>
                  <a:cs typeface="+mn-cs"/>
                </a:rPr>
                <a:t>Construction logique et incomplète</a:t>
              </a:r>
            </a:p>
          </p:txBody>
        </p:sp>
        <p:sp>
          <p:nvSpPr>
            <p:cNvPr id="10" name="Rectangle 9"/>
            <p:cNvSpPr/>
            <p:nvPr/>
          </p:nvSpPr>
          <p:spPr>
            <a:xfrm>
              <a:off x="7785291" y="1879568"/>
              <a:ext cx="2316476" cy="532095"/>
            </a:xfrm>
            <a:prstGeom prst="rect">
              <a:avLst/>
            </a:prstGeom>
            <a:solidFill>
              <a:srgbClr val="FF944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white"/>
                  </a:solidFill>
                  <a:effectLst/>
                  <a:uLnTx/>
                  <a:uFillTx/>
                  <a:latin typeface="Calibri" panose="020F0502020204030204"/>
                  <a:ea typeface="+mn-ea"/>
                  <a:cs typeface="+mn-cs"/>
                </a:rPr>
                <a:t>Construction non logique et incomplète</a:t>
              </a:r>
            </a:p>
          </p:txBody>
        </p:sp>
        <p:sp>
          <p:nvSpPr>
            <p:cNvPr id="11" name="ZoneTexte 10"/>
            <p:cNvSpPr txBox="1"/>
            <p:nvPr/>
          </p:nvSpPr>
          <p:spPr>
            <a:xfrm>
              <a:off x="7984227" y="216517"/>
              <a:ext cx="2117540"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rPr>
                <a:t>Premier positionnement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rPr>
                <a:t>-&gt; raisonnement</a:t>
              </a:r>
            </a:p>
          </p:txBody>
        </p:sp>
        <p:sp>
          <p:nvSpPr>
            <p:cNvPr id="13" name="ZoneTexte 12"/>
            <p:cNvSpPr txBox="1"/>
            <p:nvPr/>
          </p:nvSpPr>
          <p:spPr>
            <a:xfrm>
              <a:off x="1283404" y="2378889"/>
              <a:ext cx="1866607"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rPr>
                <a:t>Second positionnement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rPr>
                <a:t>-&gt; connaissances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prstClr val="black"/>
                  </a:solidFill>
                  <a:effectLst/>
                  <a:uLnTx/>
                  <a:uFillTx/>
                  <a:latin typeface="Calibri" panose="020F0502020204030204"/>
                  <a:ea typeface="+mn-ea"/>
                  <a:cs typeface="+mn-cs"/>
                </a:rPr>
                <a:t>-&gt; exploitation du dossier documentaire</a:t>
              </a:r>
            </a:p>
          </p:txBody>
        </p:sp>
        <p:sp>
          <p:nvSpPr>
            <p:cNvPr id="14" name="Rectangle 13"/>
            <p:cNvSpPr/>
            <p:nvPr/>
          </p:nvSpPr>
          <p:spPr>
            <a:xfrm>
              <a:off x="3606461" y="2816145"/>
              <a:ext cx="1469450" cy="337142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fr-FR" sz="1000" b="0" i="0" u="none" strike="noStrike" kern="1200" cap="none" spc="0" normalizeH="0" baseline="0" noProof="0" dirty="0">
                  <a:ln>
                    <a:noFill/>
                  </a:ln>
                  <a:solidFill>
                    <a:prstClr val="white"/>
                  </a:solidFill>
                  <a:effectLst/>
                  <a:uLnTx/>
                  <a:uFillTx/>
                  <a:latin typeface="Calibri" panose="020F0502020204030204"/>
                  <a:ea typeface="+mn-ea"/>
                  <a:cs typeface="+mn-cs"/>
                </a:rPr>
                <a:t>Connaissances complètes et exactes ; arguments  issus des documents exacts, suffisants et pertinents (associés avec pertinence ou à propos).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prstClr val="black"/>
                  </a:solidFill>
                  <a:effectLst/>
                  <a:uLnTx/>
                  <a:uFillTx/>
                  <a:latin typeface="Calibri" panose="020F0502020204030204"/>
                  <a:ea typeface="+mn-ea"/>
                  <a:cs typeface="+mn-cs"/>
                </a:rPr>
                <a:t>Niveau maîtrisé</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Rectangle 17"/>
            <p:cNvSpPr/>
            <p:nvPr/>
          </p:nvSpPr>
          <p:spPr>
            <a:xfrm>
              <a:off x="5274817" y="2841747"/>
              <a:ext cx="1241342" cy="337142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a:ln>
                    <a:noFill/>
                  </a:ln>
                  <a:solidFill>
                    <a:prstClr val="white"/>
                  </a:solidFill>
                  <a:effectLst/>
                  <a:uLnTx/>
                  <a:uFillTx/>
                  <a:latin typeface="Calibri" panose="020F0502020204030204"/>
                  <a:ea typeface="+mn-ea"/>
                  <a:cs typeface="+mn-cs"/>
                </a:rPr>
                <a:t>Connaissances complètes et exactes articulés à des arguments pertinents issus des documents mais avec quelques manques ou erreurs dans un petit nombre d’arguments présentés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a:ln>
                    <a:noFill/>
                  </a:ln>
                  <a:solidFill>
                    <a:prstClr val="white"/>
                  </a:solidFill>
                  <a:effectLst/>
                  <a:uLnTx/>
                  <a:uFillTx/>
                  <a:latin typeface="Calibri" panose="020F0502020204030204"/>
                  <a:ea typeface="+mn-ea"/>
                  <a:cs typeface="+mn-cs"/>
                </a:rPr>
                <a:t>OU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a:ln>
                    <a:noFill/>
                  </a:ln>
                  <a:solidFill>
                    <a:prstClr val="white"/>
                  </a:solidFill>
                  <a:effectLst/>
                  <a:uLnTx/>
                  <a:uFillTx/>
                  <a:latin typeface="Calibri" panose="020F0502020204030204"/>
                  <a:ea typeface="+mn-ea"/>
                  <a:cs typeface="+mn-cs"/>
                </a:rPr>
                <a:t>Connaissances incomplètes mais exactes et  associées à des arguments issus des documents pertinents (exacts et à propos)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prstClr val="black"/>
                  </a:solidFill>
                  <a:effectLst/>
                  <a:uLnTx/>
                  <a:uFillTx/>
                  <a:latin typeface="Calibri" panose="020F0502020204030204"/>
                  <a:ea typeface="+mn-ea"/>
                  <a:cs typeface="+mn-cs"/>
                </a:rPr>
                <a:t>Niveau  acceptable</a:t>
              </a:r>
            </a:p>
          </p:txBody>
        </p:sp>
        <p:sp>
          <p:nvSpPr>
            <p:cNvPr id="19" name="Rectangle 18"/>
            <p:cNvSpPr/>
            <p:nvPr/>
          </p:nvSpPr>
          <p:spPr>
            <a:xfrm>
              <a:off x="6673562" y="2823784"/>
              <a:ext cx="1135082" cy="337142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fr-FR" sz="1000" b="0" i="0" u="none" strike="noStrike" kern="1200" cap="none" spc="0" normalizeH="0" baseline="0" noProof="0" dirty="0">
                  <a:ln>
                    <a:noFill/>
                  </a:ln>
                  <a:solidFill>
                    <a:prstClr val="white"/>
                  </a:solidFill>
                  <a:effectLst/>
                  <a:uLnTx/>
                  <a:uFillTx/>
                  <a:latin typeface="Calibri" panose="020F0502020204030204"/>
                  <a:ea typeface="+mn-ea"/>
                  <a:cs typeface="+mn-cs"/>
                </a:rPr>
                <a:t>Connaissances incomplètes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a:ln>
                    <a:noFill/>
                  </a:ln>
                  <a:solidFill>
                    <a:prstClr val="white"/>
                  </a:solidFill>
                  <a:effectLst/>
                  <a:uLnTx/>
                  <a:uFillTx/>
                  <a:latin typeface="Calibri" panose="020F0502020204030204"/>
                  <a:ea typeface="+mn-ea"/>
                  <a:cs typeface="+mn-cs"/>
                </a:rPr>
                <a:t>OU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a:ln>
                    <a:noFill/>
                  </a:ln>
                  <a:solidFill>
                    <a:prstClr val="white"/>
                  </a:solidFill>
                  <a:effectLst/>
                  <a:uLnTx/>
                  <a:uFillTx/>
                  <a:latin typeface="Calibri" panose="020F0502020204030204"/>
                  <a:ea typeface="+mn-ea"/>
                  <a:cs typeface="+mn-cs"/>
                </a:rPr>
                <a:t>Les arguments issus des documents ne sont pas exacts ou pertinents (non ou mal associés ou non à propos)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prstClr val="black"/>
                  </a:solidFill>
                  <a:effectLst/>
                  <a:uLnTx/>
                  <a:uFillTx/>
                  <a:latin typeface="Calibri" panose="020F0502020204030204"/>
                  <a:ea typeface="+mn-ea"/>
                  <a:cs typeface="+mn-cs"/>
                </a:rPr>
                <a:t>Niveau  insuffisant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Flèche vers le bas 20"/>
            <p:cNvSpPr/>
            <p:nvPr/>
          </p:nvSpPr>
          <p:spPr>
            <a:xfrm>
              <a:off x="8584513" y="2469626"/>
              <a:ext cx="718032" cy="3721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p:cNvSpPr/>
            <p:nvPr/>
          </p:nvSpPr>
          <p:spPr>
            <a:xfrm>
              <a:off x="8102134" y="2841747"/>
              <a:ext cx="988140" cy="337142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fr-FR" sz="1000" b="0" i="0" u="none" strike="noStrike" kern="1200" cap="none" spc="0" normalizeH="0" baseline="0" noProof="0" dirty="0">
                  <a:ln>
                    <a:noFill/>
                  </a:ln>
                  <a:solidFill>
                    <a:prstClr val="white"/>
                  </a:solidFill>
                  <a:effectLst/>
                  <a:uLnTx/>
                  <a:uFillTx/>
                  <a:latin typeface="Calibri" panose="020F0502020204030204"/>
                  <a:ea typeface="+mn-ea"/>
                  <a:cs typeface="+mn-cs"/>
                </a:rPr>
                <a:t>De rares éléments exacts pour répondre à la question (Connaissances et arguments issus des documents)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1"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Rectangle 22"/>
            <p:cNvSpPr/>
            <p:nvPr/>
          </p:nvSpPr>
          <p:spPr>
            <a:xfrm>
              <a:off x="9090274" y="2841747"/>
              <a:ext cx="988140" cy="337142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a:ln>
                    <a:noFill/>
                  </a:ln>
                  <a:solidFill>
                    <a:prstClr val="white"/>
                  </a:solidFill>
                  <a:effectLst/>
                  <a:uLnTx/>
                  <a:uFillTx/>
                  <a:latin typeface="Calibri" panose="020F0502020204030204"/>
                  <a:ea typeface="+mn-ea"/>
                  <a:cs typeface="+mn-cs"/>
                </a:rPr>
                <a:t> Aucun élément (connaissances et arguments issus des documents) pour répondre correctement à la question</a:t>
              </a:r>
              <a:endParaRPr kumimoji="0" lang="fr-FR"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ZoneTexte 26"/>
            <p:cNvSpPr txBox="1"/>
            <p:nvPr/>
          </p:nvSpPr>
          <p:spPr>
            <a:xfrm>
              <a:off x="3516133" y="6202845"/>
              <a:ext cx="7381303" cy="307777"/>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Tx/>
                <a:buAutoNum type="arabicPlain" startAt="7"/>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         	         6   	5                      4  3                       2                               1                         0</a:t>
              </a:r>
            </a:p>
          </p:txBody>
        </p:sp>
        <p:sp>
          <p:nvSpPr>
            <p:cNvPr id="28" name="Flèche vers le bas 27"/>
            <p:cNvSpPr/>
            <p:nvPr/>
          </p:nvSpPr>
          <p:spPr>
            <a:xfrm>
              <a:off x="6253633" y="2451215"/>
              <a:ext cx="718032" cy="3431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lèche vers le bas 28"/>
            <p:cNvSpPr/>
            <p:nvPr/>
          </p:nvSpPr>
          <p:spPr>
            <a:xfrm>
              <a:off x="3973771" y="2471780"/>
              <a:ext cx="718032" cy="2993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ZoneTexte 2"/>
          <p:cNvSpPr txBox="1"/>
          <p:nvPr/>
        </p:nvSpPr>
        <p:spPr>
          <a:xfrm>
            <a:off x="8300565" y="5692776"/>
            <a:ext cx="1562792"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prstClr val="black"/>
                </a:solidFill>
                <a:effectLst/>
                <a:uLnTx/>
                <a:uFillTx/>
                <a:latin typeface="Calibri" panose="020F0502020204030204"/>
                <a:ea typeface="+mn-ea"/>
                <a:cs typeface="+mn-cs"/>
              </a:rPr>
              <a:t>Niveau très insuffisant</a:t>
            </a:r>
          </a:p>
        </p:txBody>
      </p:sp>
      <p:sp>
        <p:nvSpPr>
          <p:cNvPr id="7" name="Espace réservé du numéro de diapositive 6"/>
          <p:cNvSpPr>
            <a:spLocks noGrp="1"/>
          </p:cNvSpPr>
          <p:nvPr>
            <p:ph type="sldNum" sz="quarter" idx="12"/>
          </p:nvPr>
        </p:nvSpPr>
        <p:spPr/>
        <p:txBody>
          <a:bodyPr/>
          <a:lstStyle/>
          <a:p>
            <a:fld id="{FA520068-C596-428C-9E10-14B349527C69}" type="slidenum">
              <a:rPr lang="fr-FR" smtClean="0"/>
              <a:t>36</a:t>
            </a:fld>
            <a:endParaRPr lang="fr-FR"/>
          </a:p>
        </p:txBody>
      </p:sp>
    </p:spTree>
    <p:extLst>
      <p:ext uri="{BB962C8B-B14F-4D97-AF65-F5344CB8AC3E}">
        <p14:creationId xmlns:p14="http://schemas.microsoft.com/office/powerpoint/2010/main" val="13217915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0446" y="3767901"/>
            <a:ext cx="9991107" cy="2293822"/>
          </a:xfrm>
        </p:spPr>
        <p:txBody>
          <a:bodyPr>
            <a:normAutofit fontScale="90000"/>
          </a:bodyPr>
          <a:lstStyle/>
          <a:p>
            <a:pPr algn="ctr"/>
            <a:r>
              <a:rPr lang="fr-FR" sz="3600" b="1" dirty="0">
                <a:solidFill>
                  <a:schemeClr val="accent1"/>
                </a:solidFill>
              </a:rPr>
              <a:t>A partir d’une capacité du module « protection sociale » (1</a:t>
            </a:r>
            <a:r>
              <a:rPr lang="fr-FR" sz="3600" b="1" baseline="30000" dirty="0">
                <a:solidFill>
                  <a:schemeClr val="accent1"/>
                </a:solidFill>
              </a:rPr>
              <a:t>ère</a:t>
            </a:r>
            <a:r>
              <a:rPr lang="fr-FR" sz="3600" b="1" dirty="0">
                <a:solidFill>
                  <a:schemeClr val="accent1"/>
                </a:solidFill>
              </a:rPr>
              <a:t>), proposez un questionnement visant à évaluer en cours d’année la mobilisation des connaissances et le développement d’un raisonnement </a:t>
            </a:r>
          </a:p>
        </p:txBody>
      </p:sp>
      <p:sp>
        <p:nvSpPr>
          <p:cNvPr id="5" name="Double vague 4"/>
          <p:cNvSpPr/>
          <p:nvPr/>
        </p:nvSpPr>
        <p:spPr>
          <a:xfrm>
            <a:off x="5389418" y="796277"/>
            <a:ext cx="4267200" cy="2119745"/>
          </a:xfrm>
          <a:prstGeom prst="doubleWav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8 groupes</a:t>
            </a:r>
          </a:p>
        </p:txBody>
      </p:sp>
      <p:sp>
        <p:nvSpPr>
          <p:cNvPr id="3" name="Espace réservé du numéro de diapositive 2"/>
          <p:cNvSpPr>
            <a:spLocks noGrp="1"/>
          </p:cNvSpPr>
          <p:nvPr>
            <p:ph type="sldNum" sz="quarter" idx="12"/>
          </p:nvPr>
        </p:nvSpPr>
        <p:spPr/>
        <p:txBody>
          <a:bodyPr/>
          <a:lstStyle/>
          <a:p>
            <a:fld id="{FA520068-C596-428C-9E10-14B349527C69}" type="slidenum">
              <a:rPr lang="fr-FR" smtClean="0"/>
              <a:t>37</a:t>
            </a:fld>
            <a:endParaRPr lang="fr-FR"/>
          </a:p>
        </p:txBody>
      </p:sp>
    </p:spTree>
    <p:extLst>
      <p:ext uri="{BB962C8B-B14F-4D97-AF65-F5344CB8AC3E}">
        <p14:creationId xmlns:p14="http://schemas.microsoft.com/office/powerpoint/2010/main" val="13355582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6537" y="2466641"/>
            <a:ext cx="10515600" cy="1325563"/>
          </a:xfrm>
        </p:spPr>
        <p:txBody>
          <a:bodyPr/>
          <a:lstStyle/>
          <a:p>
            <a:pPr algn="ctr"/>
            <a:r>
              <a:rPr lang="fr-FR" b="1" dirty="0">
                <a:solidFill>
                  <a:schemeClr val="accent1"/>
                </a:solidFill>
              </a:rPr>
              <a:t>5. La place des appréciations</a:t>
            </a:r>
          </a:p>
        </p:txBody>
      </p:sp>
      <p:sp>
        <p:nvSpPr>
          <p:cNvPr id="5" name="Espace réservé du numéro de diapositive 4"/>
          <p:cNvSpPr>
            <a:spLocks noGrp="1"/>
          </p:cNvSpPr>
          <p:nvPr>
            <p:ph type="sldNum" sz="quarter" idx="12"/>
          </p:nvPr>
        </p:nvSpPr>
        <p:spPr/>
        <p:txBody>
          <a:bodyPr/>
          <a:lstStyle/>
          <a:p>
            <a:fld id="{FA520068-C596-428C-9E10-14B349527C69}" type="slidenum">
              <a:rPr lang="fr-FR" smtClean="0"/>
              <a:t>38</a:t>
            </a:fld>
            <a:endParaRPr lang="fr-FR"/>
          </a:p>
        </p:txBody>
      </p:sp>
    </p:spTree>
    <p:extLst>
      <p:ext uri="{BB962C8B-B14F-4D97-AF65-F5344CB8AC3E}">
        <p14:creationId xmlns:p14="http://schemas.microsoft.com/office/powerpoint/2010/main" val="27027251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Les appréciations sur les copies</a:t>
            </a:r>
          </a:p>
        </p:txBody>
      </p:sp>
      <p:sp>
        <p:nvSpPr>
          <p:cNvPr id="3" name="Espace réservé du contenu 2"/>
          <p:cNvSpPr>
            <a:spLocks noGrp="1"/>
          </p:cNvSpPr>
          <p:nvPr>
            <p:ph idx="1"/>
          </p:nvPr>
        </p:nvSpPr>
        <p:spPr/>
        <p:txBody>
          <a:bodyPr>
            <a:normAutofit/>
          </a:bodyPr>
          <a:lstStyle/>
          <a:p>
            <a:r>
              <a:rPr lang="fr-FR" sz="2400" dirty="0"/>
              <a:t>Plus que la note, rôle central des appréciations : </a:t>
            </a:r>
          </a:p>
          <a:p>
            <a:pPr marL="0" indent="0">
              <a:buNone/>
            </a:pPr>
            <a:r>
              <a:rPr lang="fr-FR" sz="2400" dirty="0"/>
              <a:t>	</a:t>
            </a:r>
            <a:r>
              <a:rPr lang="fr-FR" sz="2400" dirty="0">
                <a:sym typeface="Wingdings" panose="05000000000000000000" pitchFamily="2" charset="2"/>
              </a:rPr>
              <a:t> Montrer les acquis, les points de réussite</a:t>
            </a:r>
          </a:p>
          <a:p>
            <a:pPr marL="0" indent="0">
              <a:buNone/>
            </a:pPr>
            <a:r>
              <a:rPr lang="fr-FR" sz="2400" dirty="0">
                <a:sym typeface="Wingdings" panose="05000000000000000000" pitchFamily="2" charset="2"/>
              </a:rPr>
              <a:t>	 Déterminer les axes d’amélioration</a:t>
            </a:r>
          </a:p>
          <a:p>
            <a:pPr marL="0" indent="0">
              <a:buNone/>
            </a:pPr>
            <a:r>
              <a:rPr lang="fr-FR" sz="2400" dirty="0">
                <a:sym typeface="Wingdings" panose="05000000000000000000" pitchFamily="2" charset="2"/>
              </a:rPr>
              <a:t>	 Et/ou apporter des conseils</a:t>
            </a:r>
          </a:p>
          <a:p>
            <a:pPr marL="0" indent="0">
              <a:buNone/>
            </a:pPr>
            <a:endParaRPr lang="fr-FR" sz="2400" dirty="0">
              <a:sym typeface="Wingdings" panose="05000000000000000000" pitchFamily="2" charset="2"/>
            </a:endParaRPr>
          </a:p>
          <a:p>
            <a:r>
              <a:rPr lang="fr-FR" sz="2400" dirty="0">
                <a:sym typeface="Wingdings" panose="05000000000000000000" pitchFamily="2" charset="2"/>
              </a:rPr>
              <a:t>Justification de la note chiffrée</a:t>
            </a:r>
          </a:p>
          <a:p>
            <a:endParaRPr lang="fr-FR" sz="2400" dirty="0">
              <a:sym typeface="Wingdings" panose="05000000000000000000" pitchFamily="2" charset="2"/>
            </a:endParaRPr>
          </a:p>
          <a:p>
            <a:r>
              <a:rPr lang="fr-FR" sz="2400" dirty="0"/>
              <a:t>Appréciations qui doivent être factuelles, pour jouer tout leur rôle</a:t>
            </a:r>
          </a:p>
        </p:txBody>
      </p:sp>
      <p:sp>
        <p:nvSpPr>
          <p:cNvPr id="5" name="Accolade fermante 4"/>
          <p:cNvSpPr/>
          <p:nvPr/>
        </p:nvSpPr>
        <p:spPr>
          <a:xfrm>
            <a:off x="7539789" y="2213811"/>
            <a:ext cx="513348" cy="142774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ZoneTexte 5"/>
          <p:cNvSpPr txBox="1"/>
          <p:nvPr/>
        </p:nvSpPr>
        <p:spPr>
          <a:xfrm>
            <a:off x="8197515" y="2696851"/>
            <a:ext cx="3304674" cy="461665"/>
          </a:xfrm>
          <a:prstGeom prst="rect">
            <a:avLst/>
          </a:prstGeom>
          <a:noFill/>
        </p:spPr>
        <p:txBody>
          <a:bodyPr wrap="square" rtlCol="0">
            <a:spAutoFit/>
          </a:bodyPr>
          <a:lstStyle/>
          <a:p>
            <a:r>
              <a:rPr lang="fr-FR" sz="2400" dirty="0"/>
              <a:t>Humanise l’évaluation </a:t>
            </a:r>
          </a:p>
        </p:txBody>
      </p:sp>
      <p:sp>
        <p:nvSpPr>
          <p:cNvPr id="7" name="Espace réservé du numéro de diapositive 6"/>
          <p:cNvSpPr>
            <a:spLocks noGrp="1"/>
          </p:cNvSpPr>
          <p:nvPr>
            <p:ph type="sldNum" sz="quarter" idx="12"/>
          </p:nvPr>
        </p:nvSpPr>
        <p:spPr/>
        <p:txBody>
          <a:bodyPr/>
          <a:lstStyle/>
          <a:p>
            <a:fld id="{FA520068-C596-428C-9E10-14B349527C69}" type="slidenum">
              <a:rPr lang="fr-FR" smtClean="0"/>
              <a:t>39</a:t>
            </a:fld>
            <a:endParaRPr lang="fr-FR"/>
          </a:p>
        </p:txBody>
      </p:sp>
    </p:spTree>
    <p:extLst>
      <p:ext uri="{BB962C8B-B14F-4D97-AF65-F5344CB8AC3E}">
        <p14:creationId xmlns:p14="http://schemas.microsoft.com/office/powerpoint/2010/main" val="2411605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6747" y="2402472"/>
            <a:ext cx="10515600" cy="1325563"/>
          </a:xfrm>
        </p:spPr>
        <p:txBody>
          <a:bodyPr/>
          <a:lstStyle/>
          <a:p>
            <a:pPr algn="ctr"/>
            <a:r>
              <a:rPr lang="fr-FR" b="1" dirty="0">
                <a:solidFill>
                  <a:schemeClr val="accent1"/>
                </a:solidFill>
              </a:rPr>
              <a:t>1. L’évaluation : un objet pédagogique  </a:t>
            </a:r>
          </a:p>
        </p:txBody>
      </p:sp>
      <p:sp>
        <p:nvSpPr>
          <p:cNvPr id="5" name="Espace réservé du numéro de diapositive 4"/>
          <p:cNvSpPr>
            <a:spLocks noGrp="1"/>
          </p:cNvSpPr>
          <p:nvPr>
            <p:ph type="sldNum" sz="quarter" idx="12"/>
          </p:nvPr>
        </p:nvSpPr>
        <p:spPr/>
        <p:txBody>
          <a:bodyPr/>
          <a:lstStyle/>
          <a:p>
            <a:fld id="{FA520068-C596-428C-9E10-14B349527C69}" type="slidenum">
              <a:rPr lang="fr-FR" smtClean="0"/>
              <a:t>4</a:t>
            </a:fld>
            <a:endParaRPr lang="fr-FR"/>
          </a:p>
        </p:txBody>
      </p:sp>
    </p:spTree>
    <p:extLst>
      <p:ext uri="{BB962C8B-B14F-4D97-AF65-F5344CB8AC3E}">
        <p14:creationId xmlns:p14="http://schemas.microsoft.com/office/powerpoint/2010/main" val="25131094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Des appréciations ayant un caractère formatif aux appréciations du LSL</a:t>
            </a:r>
          </a:p>
        </p:txBody>
      </p:sp>
      <p:sp>
        <p:nvSpPr>
          <p:cNvPr id="3" name="Espace réservé du contenu 2"/>
          <p:cNvSpPr>
            <a:spLocks noGrp="1"/>
          </p:cNvSpPr>
          <p:nvPr>
            <p:ph idx="1"/>
          </p:nvPr>
        </p:nvSpPr>
        <p:spPr>
          <a:xfrm>
            <a:off x="838200" y="1825625"/>
            <a:ext cx="2923903" cy="4351338"/>
          </a:xfrm>
        </p:spPr>
        <p:txBody>
          <a:bodyPr>
            <a:normAutofit/>
          </a:bodyPr>
          <a:lstStyle/>
          <a:p>
            <a:r>
              <a:rPr lang="fr-FR" sz="2400" dirty="0"/>
              <a:t>Appréciations sur les copies</a:t>
            </a:r>
          </a:p>
          <a:p>
            <a:endParaRPr lang="fr-FR" sz="2400" dirty="0"/>
          </a:p>
          <a:p>
            <a:endParaRPr lang="fr-FR" sz="2400" dirty="0"/>
          </a:p>
          <a:p>
            <a:r>
              <a:rPr lang="fr-FR" sz="2400" dirty="0"/>
              <a:t>Appréciations sur les bulletins scolaires </a:t>
            </a:r>
          </a:p>
        </p:txBody>
      </p:sp>
      <p:pic>
        <p:nvPicPr>
          <p:cNvPr id="5" name="Image 4"/>
          <p:cNvPicPr>
            <a:picLocks noChangeAspect="1"/>
          </p:cNvPicPr>
          <p:nvPr/>
        </p:nvPicPr>
        <p:blipFill>
          <a:blip r:embed="rId3"/>
          <a:stretch>
            <a:fillRect/>
          </a:stretch>
        </p:blipFill>
        <p:spPr>
          <a:xfrm>
            <a:off x="4180114" y="1956304"/>
            <a:ext cx="7507059" cy="4220659"/>
          </a:xfrm>
          <a:prstGeom prst="rect">
            <a:avLst/>
          </a:prstGeom>
        </p:spPr>
      </p:pic>
      <p:sp>
        <p:nvSpPr>
          <p:cNvPr id="6" name="Flèche courbée vers la droite 5"/>
          <p:cNvSpPr/>
          <p:nvPr/>
        </p:nvSpPr>
        <p:spPr>
          <a:xfrm rot="17483596">
            <a:off x="2201617" y="4056291"/>
            <a:ext cx="1090618" cy="358388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Rectangle 6"/>
          <p:cNvSpPr/>
          <p:nvPr/>
        </p:nvSpPr>
        <p:spPr>
          <a:xfrm>
            <a:off x="7842203" y="4001294"/>
            <a:ext cx="2621146" cy="830997"/>
          </a:xfrm>
          <a:prstGeom prst="rect">
            <a:avLst/>
          </a:prstGeom>
        </p:spPr>
        <p:txBody>
          <a:bodyPr wrap="square">
            <a:spAutoFit/>
          </a:bodyPr>
          <a:lstStyle/>
          <a:p>
            <a:pPr marL="342900" indent="-342900">
              <a:buFont typeface="Arial" panose="020B0604020202020204" pitchFamily="34" charset="0"/>
              <a:buChar char="•"/>
            </a:pPr>
            <a:r>
              <a:rPr lang="fr-FR" sz="2400" dirty="0"/>
              <a:t>Appréciations sur le LSL </a:t>
            </a:r>
          </a:p>
        </p:txBody>
      </p:sp>
      <p:sp>
        <p:nvSpPr>
          <p:cNvPr id="8" name="Flèche courbée vers la gauche 7"/>
          <p:cNvSpPr/>
          <p:nvPr/>
        </p:nvSpPr>
        <p:spPr>
          <a:xfrm rot="20267401">
            <a:off x="2895588" y="2482118"/>
            <a:ext cx="717855" cy="92746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Espace réservé du numéro de diapositive 8"/>
          <p:cNvSpPr>
            <a:spLocks noGrp="1"/>
          </p:cNvSpPr>
          <p:nvPr>
            <p:ph type="sldNum" sz="quarter" idx="12"/>
          </p:nvPr>
        </p:nvSpPr>
        <p:spPr/>
        <p:txBody>
          <a:bodyPr/>
          <a:lstStyle/>
          <a:p>
            <a:fld id="{FA520068-C596-428C-9E10-14B349527C69}" type="slidenum">
              <a:rPr lang="fr-FR" smtClean="0"/>
              <a:t>40</a:t>
            </a:fld>
            <a:endParaRPr lang="fr-FR"/>
          </a:p>
        </p:txBody>
      </p:sp>
      <p:sp>
        <p:nvSpPr>
          <p:cNvPr id="4" name="Rectangle 3"/>
          <p:cNvSpPr/>
          <p:nvPr/>
        </p:nvSpPr>
        <p:spPr>
          <a:xfrm>
            <a:off x="8390021" y="2500196"/>
            <a:ext cx="2502568" cy="1010653"/>
          </a:xfrm>
          <a:prstGeom prst="wedgeRectCallout">
            <a:avLst>
              <a:gd name="adj1" fmla="val -21474"/>
              <a:gd name="adj2" fmla="val 97421"/>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Anonymat des appréciations</a:t>
            </a:r>
          </a:p>
        </p:txBody>
      </p:sp>
    </p:spTree>
    <p:extLst>
      <p:ext uri="{BB962C8B-B14F-4D97-AF65-F5344CB8AC3E}">
        <p14:creationId xmlns:p14="http://schemas.microsoft.com/office/powerpoint/2010/main" val="17061127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9030" y="5111067"/>
            <a:ext cx="7994802" cy="1325563"/>
          </a:xfrm>
        </p:spPr>
        <p:txBody>
          <a:bodyPr>
            <a:normAutofit/>
          </a:bodyPr>
          <a:lstStyle/>
          <a:p>
            <a:pPr algn="ctr"/>
            <a:r>
              <a:rPr lang="fr-FR" sz="3600" b="1" dirty="0">
                <a:solidFill>
                  <a:schemeClr val="accent1"/>
                </a:solidFill>
              </a:rPr>
              <a:t>Analyse de livrets scolaires </a:t>
            </a:r>
          </a:p>
        </p:txBody>
      </p:sp>
      <p:sp>
        <p:nvSpPr>
          <p:cNvPr id="5" name="Double vague 4"/>
          <p:cNvSpPr/>
          <p:nvPr/>
        </p:nvSpPr>
        <p:spPr>
          <a:xfrm>
            <a:off x="5389418" y="796277"/>
            <a:ext cx="4267200" cy="2119745"/>
          </a:xfrm>
          <a:prstGeom prst="doubleWav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Réflexion en groupes de 4-5</a:t>
            </a:r>
          </a:p>
        </p:txBody>
      </p:sp>
      <p:sp>
        <p:nvSpPr>
          <p:cNvPr id="3" name="Espace réservé du numéro de diapositive 2"/>
          <p:cNvSpPr>
            <a:spLocks noGrp="1"/>
          </p:cNvSpPr>
          <p:nvPr>
            <p:ph type="sldNum" sz="quarter" idx="12"/>
          </p:nvPr>
        </p:nvSpPr>
        <p:spPr/>
        <p:txBody>
          <a:bodyPr/>
          <a:lstStyle/>
          <a:p>
            <a:fld id="{FA520068-C596-428C-9E10-14B349527C69}" type="slidenum">
              <a:rPr lang="fr-FR" smtClean="0"/>
              <a:t>41</a:t>
            </a:fld>
            <a:endParaRPr lang="fr-FR"/>
          </a:p>
        </p:txBody>
      </p:sp>
      <p:sp>
        <p:nvSpPr>
          <p:cNvPr id="7" name="ZoneTexte 6"/>
          <p:cNvSpPr txBox="1"/>
          <p:nvPr/>
        </p:nvSpPr>
        <p:spPr>
          <a:xfrm>
            <a:off x="389749" y="807584"/>
            <a:ext cx="3803438" cy="707886"/>
          </a:xfrm>
          <a:prstGeom prst="rect">
            <a:avLst/>
          </a:prstGeom>
          <a:noFill/>
        </p:spPr>
        <p:txBody>
          <a:bodyPr wrap="square" rtlCol="0">
            <a:spAutoFit/>
          </a:bodyPr>
          <a:lstStyle/>
          <a:p>
            <a:r>
              <a:rPr lang="fr-FR" sz="2000" dirty="0"/>
              <a:t>Quelles remarques pouvez-vous faire sur ces appréciations ? </a:t>
            </a:r>
          </a:p>
        </p:txBody>
      </p:sp>
      <p:sp>
        <p:nvSpPr>
          <p:cNvPr id="8" name="ZoneTexte 7"/>
          <p:cNvSpPr txBox="1"/>
          <p:nvPr/>
        </p:nvSpPr>
        <p:spPr>
          <a:xfrm>
            <a:off x="389749" y="1792584"/>
            <a:ext cx="3946358" cy="400110"/>
          </a:xfrm>
          <a:prstGeom prst="rect">
            <a:avLst/>
          </a:prstGeom>
          <a:noFill/>
        </p:spPr>
        <p:txBody>
          <a:bodyPr wrap="square" rtlCol="0">
            <a:spAutoFit/>
          </a:bodyPr>
          <a:lstStyle/>
          <a:p>
            <a:r>
              <a:rPr lang="fr-FR" sz="2000" dirty="0"/>
              <a:t>Qu’apportent ces appréciations ? </a:t>
            </a:r>
          </a:p>
        </p:txBody>
      </p:sp>
      <p:sp>
        <p:nvSpPr>
          <p:cNvPr id="9" name="ZoneTexte 8"/>
          <p:cNvSpPr txBox="1"/>
          <p:nvPr/>
        </p:nvSpPr>
        <p:spPr>
          <a:xfrm>
            <a:off x="389749" y="2543610"/>
            <a:ext cx="3946358" cy="400110"/>
          </a:xfrm>
          <a:prstGeom prst="rect">
            <a:avLst/>
          </a:prstGeom>
          <a:noFill/>
        </p:spPr>
        <p:txBody>
          <a:bodyPr wrap="square" rtlCol="0">
            <a:spAutoFit/>
          </a:bodyPr>
          <a:lstStyle/>
          <a:p>
            <a:r>
              <a:rPr lang="fr-FR" dirty="0"/>
              <a:t>Degré de </a:t>
            </a:r>
            <a:r>
              <a:rPr lang="fr-FR" sz="2000" dirty="0"/>
              <a:t>précision</a:t>
            </a:r>
            <a:r>
              <a:rPr lang="fr-FR" dirty="0"/>
              <a:t> ? </a:t>
            </a:r>
          </a:p>
        </p:txBody>
      </p:sp>
      <p:sp>
        <p:nvSpPr>
          <p:cNvPr id="10" name="ZoneTexte 9"/>
          <p:cNvSpPr txBox="1"/>
          <p:nvPr/>
        </p:nvSpPr>
        <p:spPr>
          <a:xfrm>
            <a:off x="389749" y="3294636"/>
            <a:ext cx="3946358" cy="1323439"/>
          </a:xfrm>
          <a:prstGeom prst="rect">
            <a:avLst/>
          </a:prstGeom>
          <a:noFill/>
        </p:spPr>
        <p:txBody>
          <a:bodyPr wrap="square" rtlCol="0">
            <a:spAutoFit/>
          </a:bodyPr>
          <a:lstStyle/>
          <a:p>
            <a:r>
              <a:rPr lang="fr-FR" sz="2000" dirty="0"/>
              <a:t>Sur quoi est évalué l’élève : ses compétences ? Son travail ? Son investissement/implication ? Sa participation orale ? </a:t>
            </a:r>
          </a:p>
        </p:txBody>
      </p:sp>
      <p:sp>
        <p:nvSpPr>
          <p:cNvPr id="4" name="ZoneTexte 3"/>
          <p:cNvSpPr txBox="1"/>
          <p:nvPr/>
        </p:nvSpPr>
        <p:spPr>
          <a:xfrm>
            <a:off x="6785811" y="4235116"/>
            <a:ext cx="4299284" cy="369332"/>
          </a:xfrm>
          <a:prstGeom prst="rect">
            <a:avLst/>
          </a:prstGeom>
          <a:noFill/>
        </p:spPr>
        <p:txBody>
          <a:bodyPr wrap="square" rtlCol="0">
            <a:spAutoFit/>
          </a:bodyPr>
          <a:lstStyle/>
          <a:p>
            <a:r>
              <a:rPr lang="fr-FR" dirty="0"/>
              <a:t>Quels mots choisir ? </a:t>
            </a:r>
          </a:p>
        </p:txBody>
      </p:sp>
      <p:sp>
        <p:nvSpPr>
          <p:cNvPr id="11" name="ZoneTexte 10"/>
          <p:cNvSpPr txBox="1"/>
          <p:nvPr/>
        </p:nvSpPr>
        <p:spPr>
          <a:xfrm>
            <a:off x="6785811" y="4926401"/>
            <a:ext cx="4299284" cy="369332"/>
          </a:xfrm>
          <a:prstGeom prst="rect">
            <a:avLst/>
          </a:prstGeom>
          <a:noFill/>
        </p:spPr>
        <p:txBody>
          <a:bodyPr wrap="square" rtlCol="0">
            <a:spAutoFit/>
          </a:bodyPr>
          <a:lstStyle/>
          <a:p>
            <a:r>
              <a:rPr lang="fr-FR" dirty="0"/>
              <a:t>Types de formulations ? </a:t>
            </a:r>
          </a:p>
        </p:txBody>
      </p:sp>
      <p:sp>
        <p:nvSpPr>
          <p:cNvPr id="15" name="Flèche vers le bas 14"/>
          <p:cNvSpPr/>
          <p:nvPr/>
        </p:nvSpPr>
        <p:spPr>
          <a:xfrm rot="18070877">
            <a:off x="5036856" y="3147580"/>
            <a:ext cx="705123" cy="18607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960397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Des appréciations constructives</a:t>
            </a:r>
          </a:p>
        </p:txBody>
      </p:sp>
      <p:sp>
        <p:nvSpPr>
          <p:cNvPr id="3" name="Espace réservé du contenu 2"/>
          <p:cNvSpPr>
            <a:spLocks noGrp="1"/>
          </p:cNvSpPr>
          <p:nvPr>
            <p:ph idx="1"/>
          </p:nvPr>
        </p:nvSpPr>
        <p:spPr/>
        <p:txBody>
          <a:bodyPr/>
          <a:lstStyle/>
          <a:p>
            <a:r>
              <a:rPr lang="fr-FR" sz="2400" dirty="0"/>
              <a:t>Opportunité d’apporter un </a:t>
            </a:r>
            <a:r>
              <a:rPr lang="fr-FR" sz="2400" b="1" dirty="0"/>
              <a:t>conseil pragmatique</a:t>
            </a:r>
          </a:p>
          <a:p>
            <a:endParaRPr lang="fr-FR" sz="2400" dirty="0"/>
          </a:p>
          <a:p>
            <a:r>
              <a:rPr lang="fr-FR" sz="2400" b="1" dirty="0"/>
              <a:t>Eclairage sur les apprentissages et sur les pistes de progrès </a:t>
            </a:r>
            <a:r>
              <a:rPr lang="fr-FR" sz="2400" dirty="0"/>
              <a:t>de manière continue</a:t>
            </a:r>
          </a:p>
          <a:p>
            <a:endParaRPr lang="fr-FR" sz="2400" dirty="0"/>
          </a:p>
          <a:p>
            <a:r>
              <a:rPr lang="fr-FR" sz="2400" dirty="0"/>
              <a:t>Ce qu’une appréciations devrait comporter : </a:t>
            </a:r>
          </a:p>
          <a:p>
            <a:pPr lvl="1">
              <a:buFont typeface="Courier New" panose="02070309020205020404" pitchFamily="49" charset="0"/>
              <a:buChar char="o"/>
            </a:pPr>
            <a:r>
              <a:rPr lang="fr-FR" dirty="0"/>
              <a:t> un </a:t>
            </a:r>
            <a:r>
              <a:rPr lang="fr-FR" b="1" dirty="0"/>
              <a:t>éclairage sur le niveau acquis par l’élève</a:t>
            </a:r>
            <a:r>
              <a:rPr lang="fr-FR" dirty="0"/>
              <a:t>, ses forces et ses faiblesses, son engagement au niveau des apprentissages </a:t>
            </a:r>
          </a:p>
          <a:p>
            <a:pPr lvl="1">
              <a:buFont typeface="Courier New" panose="02070309020205020404" pitchFamily="49" charset="0"/>
              <a:buChar char="o"/>
            </a:pPr>
            <a:r>
              <a:rPr lang="fr-FR" dirty="0"/>
              <a:t> </a:t>
            </a:r>
            <a:r>
              <a:rPr lang="fr-FR" b="1" dirty="0"/>
              <a:t>des conseils pour la suite</a:t>
            </a:r>
            <a:r>
              <a:rPr lang="fr-FR" dirty="0"/>
              <a:t> en particulier pour remédier aux difficultés, avec un niveau de précision suffisant pour bien personnaliser les éléments de l’appréciation</a:t>
            </a:r>
          </a:p>
          <a:p>
            <a:endParaRPr lang="fr-FR" dirty="0"/>
          </a:p>
        </p:txBody>
      </p:sp>
      <p:sp>
        <p:nvSpPr>
          <p:cNvPr id="4" name="Espace réservé du numéro de diapositive 3"/>
          <p:cNvSpPr>
            <a:spLocks noGrp="1"/>
          </p:cNvSpPr>
          <p:nvPr>
            <p:ph type="sldNum" sz="quarter" idx="12"/>
          </p:nvPr>
        </p:nvSpPr>
        <p:spPr/>
        <p:txBody>
          <a:bodyPr/>
          <a:lstStyle/>
          <a:p>
            <a:fld id="{FA520068-C596-428C-9E10-14B349527C69}" type="slidenum">
              <a:rPr lang="fr-FR" smtClean="0"/>
              <a:t>42</a:t>
            </a:fld>
            <a:endParaRPr lang="fr-FR"/>
          </a:p>
        </p:txBody>
      </p:sp>
    </p:spTree>
    <p:extLst>
      <p:ext uri="{BB962C8B-B14F-4D97-AF65-F5344CB8AC3E}">
        <p14:creationId xmlns:p14="http://schemas.microsoft.com/office/powerpoint/2010/main" val="12636446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611020"/>
            <a:ext cx="10515600" cy="1325563"/>
          </a:xfrm>
        </p:spPr>
        <p:txBody>
          <a:bodyPr/>
          <a:lstStyle/>
          <a:p>
            <a:pPr algn="ctr"/>
            <a:r>
              <a:rPr lang="fr-FR" b="1" dirty="0">
                <a:solidFill>
                  <a:schemeClr val="accent1"/>
                </a:solidFill>
              </a:rPr>
              <a:t>Merci pour votre attention</a:t>
            </a:r>
          </a:p>
        </p:txBody>
      </p:sp>
      <p:sp>
        <p:nvSpPr>
          <p:cNvPr id="4" name="Espace réservé du numéro de diapositive 3"/>
          <p:cNvSpPr>
            <a:spLocks noGrp="1"/>
          </p:cNvSpPr>
          <p:nvPr>
            <p:ph type="sldNum" sz="quarter" idx="12"/>
          </p:nvPr>
        </p:nvSpPr>
        <p:spPr/>
        <p:txBody>
          <a:bodyPr/>
          <a:lstStyle/>
          <a:p>
            <a:fld id="{FA520068-C596-428C-9E10-14B349527C69}" type="slidenum">
              <a:rPr lang="fr-FR" smtClean="0"/>
              <a:t>43</a:t>
            </a:fld>
            <a:endParaRPr lang="fr-FR"/>
          </a:p>
        </p:txBody>
      </p:sp>
    </p:spTree>
    <p:extLst>
      <p:ext uri="{BB962C8B-B14F-4D97-AF65-F5344CB8AC3E}">
        <p14:creationId xmlns:p14="http://schemas.microsoft.com/office/powerpoint/2010/main" val="3163964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630936" y="640080"/>
            <a:ext cx="4818888" cy="1481328"/>
          </a:xfrm>
        </p:spPr>
        <p:txBody>
          <a:bodyPr anchor="b">
            <a:normAutofit/>
          </a:bodyPr>
          <a:lstStyle/>
          <a:p>
            <a:r>
              <a:rPr lang="fr-FR" sz="5000"/>
              <a:t>Pour commencer…</a:t>
            </a:r>
          </a:p>
        </p:txBody>
      </p:sp>
      <p:sp>
        <p:nvSpPr>
          <p:cNvPr id="13"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p:cNvSpPr>
            <a:spLocks noGrp="1"/>
          </p:cNvSpPr>
          <p:nvPr>
            <p:ph idx="1"/>
          </p:nvPr>
        </p:nvSpPr>
        <p:spPr>
          <a:xfrm>
            <a:off x="630935" y="2660904"/>
            <a:ext cx="10211235" cy="3547872"/>
          </a:xfrm>
        </p:spPr>
        <p:txBody>
          <a:bodyPr anchor="t">
            <a:normAutofit/>
          </a:bodyPr>
          <a:lstStyle/>
          <a:p>
            <a:pPr marL="0" indent="0" algn="ctr">
              <a:buNone/>
            </a:pPr>
            <a:endParaRPr lang="fr-FR" dirty="0"/>
          </a:p>
          <a:p>
            <a:pPr marL="0" indent="0" algn="ctr">
              <a:buNone/>
            </a:pPr>
            <a:endParaRPr lang="fr-FR" dirty="0"/>
          </a:p>
          <a:p>
            <a:pPr marL="0" indent="0" algn="ctr">
              <a:buNone/>
            </a:pPr>
            <a:r>
              <a:rPr lang="fr-FR" dirty="0"/>
              <a:t>Qu’est-ce que le terme d’évaluation évoque pour vous ? </a:t>
            </a:r>
          </a:p>
          <a:p>
            <a:pPr marL="0" indent="0">
              <a:buNone/>
            </a:pPr>
            <a:endParaRPr lang="fr-FR" sz="2200" dirty="0"/>
          </a:p>
        </p:txBody>
      </p:sp>
      <p:sp>
        <p:nvSpPr>
          <p:cNvPr id="5" name="Espace réservé du numéro de diapositive 4"/>
          <p:cNvSpPr>
            <a:spLocks noGrp="1"/>
          </p:cNvSpPr>
          <p:nvPr>
            <p:ph type="sldNum" sz="quarter" idx="12"/>
          </p:nvPr>
        </p:nvSpPr>
        <p:spPr>
          <a:xfrm>
            <a:off x="8610600" y="6356350"/>
            <a:ext cx="2743200" cy="365125"/>
          </a:xfrm>
        </p:spPr>
        <p:txBody>
          <a:bodyPr>
            <a:normAutofit/>
          </a:bodyPr>
          <a:lstStyle/>
          <a:p>
            <a:pPr>
              <a:spcAft>
                <a:spcPts val="600"/>
              </a:spcAft>
            </a:pPr>
            <a:fld id="{FA520068-C596-428C-9E10-14B349527C69}" type="slidenum">
              <a:rPr lang="fr-FR" smtClean="0"/>
              <a:pPr>
                <a:spcAft>
                  <a:spcPts val="600"/>
                </a:spcAft>
              </a:pPr>
              <a:t>5</a:t>
            </a:fld>
            <a:endParaRPr lang="fr-FR"/>
          </a:p>
        </p:txBody>
      </p:sp>
    </p:spTree>
    <p:extLst>
      <p:ext uri="{BB962C8B-B14F-4D97-AF65-F5344CB8AC3E}">
        <p14:creationId xmlns:p14="http://schemas.microsoft.com/office/powerpoint/2010/main" val="2930384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Evaluer, c’est…</a:t>
            </a:r>
          </a:p>
        </p:txBody>
      </p:sp>
      <p:sp>
        <p:nvSpPr>
          <p:cNvPr id="6" name="ZoneTexte 5"/>
          <p:cNvSpPr txBox="1"/>
          <p:nvPr/>
        </p:nvSpPr>
        <p:spPr>
          <a:xfrm>
            <a:off x="-207819" y="2060295"/>
            <a:ext cx="3906982" cy="461665"/>
          </a:xfrm>
          <a:prstGeom prst="rect">
            <a:avLst/>
          </a:prstGeom>
          <a:noFill/>
        </p:spPr>
        <p:txBody>
          <a:bodyPr wrap="square" rtlCol="0">
            <a:spAutoFit/>
          </a:bodyPr>
          <a:lstStyle/>
          <a:p>
            <a:pPr algn="ctr"/>
            <a:r>
              <a:rPr lang="fr-FR" sz="2400" dirty="0"/>
              <a:t>EVALUER</a:t>
            </a:r>
          </a:p>
        </p:txBody>
      </p:sp>
      <p:sp>
        <p:nvSpPr>
          <p:cNvPr id="7" name="Ellipse 6"/>
          <p:cNvSpPr/>
          <p:nvPr/>
        </p:nvSpPr>
        <p:spPr>
          <a:xfrm>
            <a:off x="1343890" y="1822197"/>
            <a:ext cx="1108364" cy="8451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2126673" y="3575399"/>
            <a:ext cx="1080655" cy="369332"/>
          </a:xfrm>
          <a:prstGeom prst="rect">
            <a:avLst/>
          </a:prstGeom>
          <a:noFill/>
        </p:spPr>
        <p:txBody>
          <a:bodyPr wrap="square" rtlCol="0">
            <a:spAutoFit/>
          </a:bodyPr>
          <a:lstStyle/>
          <a:p>
            <a:r>
              <a:rPr lang="fr-FR" dirty="0"/>
              <a:t>VALEUR</a:t>
            </a:r>
          </a:p>
        </p:txBody>
      </p:sp>
      <p:sp>
        <p:nvSpPr>
          <p:cNvPr id="11" name="Flèche droite 10"/>
          <p:cNvSpPr/>
          <p:nvPr/>
        </p:nvSpPr>
        <p:spPr>
          <a:xfrm>
            <a:off x="3200400" y="3575399"/>
            <a:ext cx="595745" cy="3093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4059381" y="3507639"/>
            <a:ext cx="5652655" cy="1754326"/>
          </a:xfrm>
          <a:prstGeom prst="rect">
            <a:avLst/>
          </a:prstGeom>
          <a:noFill/>
        </p:spPr>
        <p:txBody>
          <a:bodyPr wrap="square" rtlCol="0">
            <a:spAutoFit/>
          </a:bodyPr>
          <a:lstStyle/>
          <a:p>
            <a:r>
              <a:rPr lang="fr-FR" b="1" dirty="0"/>
              <a:t>Donner de la valeur </a:t>
            </a:r>
          </a:p>
          <a:p>
            <a:pPr marL="285750" indent="-285750">
              <a:buFontTx/>
              <a:buChar char="-"/>
            </a:pPr>
            <a:r>
              <a:rPr lang="fr-FR" dirty="0"/>
              <a:t>aux compétences acquises</a:t>
            </a:r>
          </a:p>
          <a:p>
            <a:pPr marL="285750" indent="-285750">
              <a:buFontTx/>
              <a:buChar char="-"/>
            </a:pPr>
            <a:r>
              <a:rPr lang="fr-FR" dirty="0"/>
              <a:t>aux connaissances mobilisées</a:t>
            </a:r>
          </a:p>
          <a:p>
            <a:pPr marL="285750" indent="-285750">
              <a:buFontTx/>
              <a:buChar char="-"/>
            </a:pPr>
            <a:r>
              <a:rPr lang="fr-FR" dirty="0"/>
              <a:t>aux capacités d’argumentation, de synthèse, d’analyse</a:t>
            </a:r>
          </a:p>
          <a:p>
            <a:pPr marL="285750" indent="-285750">
              <a:buFontTx/>
              <a:buChar char="-"/>
            </a:pPr>
            <a:r>
              <a:rPr lang="fr-FR" dirty="0"/>
              <a:t>à l’exploitation de documents</a:t>
            </a:r>
          </a:p>
          <a:p>
            <a:pPr marL="285750" indent="-285750">
              <a:buFontTx/>
              <a:buChar char="-"/>
            </a:pPr>
            <a:r>
              <a:rPr lang="fr-FR" dirty="0"/>
              <a:t>…</a:t>
            </a:r>
          </a:p>
        </p:txBody>
      </p:sp>
      <p:sp>
        <p:nvSpPr>
          <p:cNvPr id="14" name="Flèche droite 13"/>
          <p:cNvSpPr/>
          <p:nvPr/>
        </p:nvSpPr>
        <p:spPr>
          <a:xfrm rot="4605755">
            <a:off x="1828801" y="2966682"/>
            <a:ext cx="595745" cy="3093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Accolade fermante 14"/>
          <p:cNvSpPr/>
          <p:nvPr/>
        </p:nvSpPr>
        <p:spPr>
          <a:xfrm>
            <a:off x="9712036" y="3446738"/>
            <a:ext cx="387928" cy="18152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 name="ZoneTexte 15"/>
          <p:cNvSpPr txBox="1"/>
          <p:nvPr/>
        </p:nvSpPr>
        <p:spPr>
          <a:xfrm>
            <a:off x="10224655" y="4200136"/>
            <a:ext cx="1607127" cy="369332"/>
          </a:xfrm>
          <a:prstGeom prst="rect">
            <a:avLst/>
          </a:prstGeom>
          <a:noFill/>
        </p:spPr>
        <p:txBody>
          <a:bodyPr wrap="square" rtlCol="0">
            <a:spAutoFit/>
          </a:bodyPr>
          <a:lstStyle/>
          <a:p>
            <a:r>
              <a:rPr lang="fr-FR" dirty="0"/>
              <a:t>par l’élève</a:t>
            </a:r>
          </a:p>
        </p:txBody>
      </p:sp>
      <p:sp>
        <p:nvSpPr>
          <p:cNvPr id="18" name="ZoneTexte 17"/>
          <p:cNvSpPr txBox="1"/>
          <p:nvPr/>
        </p:nvSpPr>
        <p:spPr>
          <a:xfrm rot="20751837">
            <a:off x="6057227" y="1439252"/>
            <a:ext cx="5539494" cy="369332"/>
          </a:xfrm>
          <a:prstGeom prst="rect">
            <a:avLst/>
          </a:prstGeom>
          <a:noFill/>
        </p:spPr>
        <p:txBody>
          <a:bodyPr wrap="square" rtlCol="0">
            <a:spAutoFit/>
          </a:bodyPr>
          <a:lstStyle/>
          <a:p>
            <a:r>
              <a:rPr lang="fr-FR" b="1" dirty="0">
                <a:solidFill>
                  <a:schemeClr val="accent1"/>
                </a:solidFill>
              </a:rPr>
              <a:t>Différent de sanctionner, pénaliser, chercher l’erreur…</a:t>
            </a:r>
          </a:p>
        </p:txBody>
      </p:sp>
      <p:sp>
        <p:nvSpPr>
          <p:cNvPr id="19" name="ZoneTexte 18"/>
          <p:cNvSpPr txBox="1"/>
          <p:nvPr/>
        </p:nvSpPr>
        <p:spPr>
          <a:xfrm>
            <a:off x="768927" y="5305938"/>
            <a:ext cx="10259291" cy="923330"/>
          </a:xfrm>
          <a:prstGeom prst="rect">
            <a:avLst/>
          </a:prstGeom>
          <a:noFill/>
        </p:spPr>
        <p:txBody>
          <a:bodyPr wrap="square" rtlCol="0">
            <a:spAutoFit/>
          </a:bodyPr>
          <a:lstStyle/>
          <a:p>
            <a:pPr algn="ctr"/>
            <a:r>
              <a:rPr lang="fr-FR" b="1" dirty="0">
                <a:solidFill>
                  <a:schemeClr val="accent1"/>
                </a:solidFill>
              </a:rPr>
              <a:t>Apprécier au regard d’informations quantitatives et/ou qualitatives</a:t>
            </a:r>
          </a:p>
          <a:p>
            <a:pPr algn="ctr"/>
            <a:endParaRPr lang="fr-FR" b="1" dirty="0">
              <a:solidFill>
                <a:schemeClr val="accent1"/>
              </a:solidFill>
            </a:endParaRPr>
          </a:p>
          <a:p>
            <a:pPr algn="ctr"/>
            <a:r>
              <a:rPr lang="fr-FR" b="1" dirty="0">
                <a:solidFill>
                  <a:schemeClr val="accent1"/>
                </a:solidFill>
              </a:rPr>
              <a:t>Eclairer l’action pour décider avec justesse de la suite</a:t>
            </a:r>
          </a:p>
        </p:txBody>
      </p:sp>
      <p:sp>
        <p:nvSpPr>
          <p:cNvPr id="3" name="Espace réservé du numéro de diapositive 2"/>
          <p:cNvSpPr>
            <a:spLocks noGrp="1"/>
          </p:cNvSpPr>
          <p:nvPr>
            <p:ph type="sldNum" sz="quarter" idx="12"/>
          </p:nvPr>
        </p:nvSpPr>
        <p:spPr/>
        <p:txBody>
          <a:bodyPr/>
          <a:lstStyle/>
          <a:p>
            <a:fld id="{FA520068-C596-428C-9E10-14B349527C69}" type="slidenum">
              <a:rPr lang="fr-FR" smtClean="0"/>
              <a:t>6</a:t>
            </a:fld>
            <a:endParaRPr lang="fr-FR"/>
          </a:p>
        </p:txBody>
      </p:sp>
    </p:spTree>
    <p:extLst>
      <p:ext uri="{BB962C8B-B14F-4D97-AF65-F5344CB8AC3E}">
        <p14:creationId xmlns:p14="http://schemas.microsoft.com/office/powerpoint/2010/main" val="2169330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a:solidFill>
                  <a:schemeClr val="accent1"/>
                </a:solidFill>
              </a:rPr>
              <a:t>L’évaluation : inscrite dans le processus d’enseignement</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306695876"/>
              </p:ext>
            </p:extLst>
          </p:nvPr>
        </p:nvGraphicFramePr>
        <p:xfrm>
          <a:off x="838199" y="2323561"/>
          <a:ext cx="10515600" cy="34361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Accolade fermante 6"/>
          <p:cNvSpPr/>
          <p:nvPr/>
        </p:nvSpPr>
        <p:spPr>
          <a:xfrm rot="16200000">
            <a:off x="5517544" y="-2083556"/>
            <a:ext cx="547271" cy="990596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ZoneTexte 7"/>
          <p:cNvSpPr txBox="1"/>
          <p:nvPr/>
        </p:nvSpPr>
        <p:spPr>
          <a:xfrm>
            <a:off x="2061409" y="1962915"/>
            <a:ext cx="8069179" cy="461665"/>
          </a:xfrm>
          <a:prstGeom prst="rect">
            <a:avLst/>
          </a:prstGeom>
          <a:noFill/>
        </p:spPr>
        <p:txBody>
          <a:bodyPr wrap="square" rtlCol="0">
            <a:spAutoFit/>
          </a:bodyPr>
          <a:lstStyle/>
          <a:p>
            <a:r>
              <a:rPr lang="fr-FR" sz="2400" dirty="0"/>
              <a:t>Médiation que le professeur réalise en direction de ses élèves</a:t>
            </a:r>
          </a:p>
        </p:txBody>
      </p:sp>
      <p:sp>
        <p:nvSpPr>
          <p:cNvPr id="9" name="Espace réservé du numéro de diapositive 8"/>
          <p:cNvSpPr>
            <a:spLocks noGrp="1"/>
          </p:cNvSpPr>
          <p:nvPr>
            <p:ph type="sldNum" sz="quarter" idx="12"/>
          </p:nvPr>
        </p:nvSpPr>
        <p:spPr/>
        <p:txBody>
          <a:bodyPr/>
          <a:lstStyle/>
          <a:p>
            <a:fld id="{FA520068-C596-428C-9E10-14B349527C69}" type="slidenum">
              <a:rPr lang="fr-FR" smtClean="0"/>
              <a:t>7</a:t>
            </a:fld>
            <a:endParaRPr lang="fr-FR"/>
          </a:p>
        </p:txBody>
      </p:sp>
      <p:sp>
        <p:nvSpPr>
          <p:cNvPr id="10" name="Flèche droite 9"/>
          <p:cNvSpPr/>
          <p:nvPr/>
        </p:nvSpPr>
        <p:spPr>
          <a:xfrm>
            <a:off x="978568" y="5204141"/>
            <a:ext cx="10375231" cy="8539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t>Continuum d’essais, d’entrainements successifs plutôt que de contrôles</a:t>
            </a:r>
          </a:p>
        </p:txBody>
      </p:sp>
    </p:spTree>
    <p:extLst>
      <p:ext uri="{BB962C8B-B14F-4D97-AF65-F5344CB8AC3E}">
        <p14:creationId xmlns:p14="http://schemas.microsoft.com/office/powerpoint/2010/main" val="1624833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9413" y="1401481"/>
            <a:ext cx="5008099" cy="2543701"/>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199" y="365125"/>
            <a:ext cx="11110993" cy="850633"/>
          </a:xfrm>
        </p:spPr>
        <p:txBody>
          <a:bodyPr>
            <a:normAutofit/>
          </a:bodyPr>
          <a:lstStyle/>
          <a:p>
            <a:r>
              <a:rPr lang="fr-FR" sz="3600" b="1" dirty="0">
                <a:solidFill>
                  <a:schemeClr val="accent1"/>
                </a:solidFill>
              </a:rPr>
              <a:t>Les enjeux de l’évaluation dans le cycle terminal </a:t>
            </a:r>
          </a:p>
        </p:txBody>
      </p:sp>
      <p:sp>
        <p:nvSpPr>
          <p:cNvPr id="9" name="Forme libre 8"/>
          <p:cNvSpPr/>
          <p:nvPr/>
        </p:nvSpPr>
        <p:spPr>
          <a:xfrm>
            <a:off x="1331349" y="2244666"/>
            <a:ext cx="1993860" cy="1322044"/>
          </a:xfrm>
          <a:custGeom>
            <a:avLst/>
            <a:gdLst>
              <a:gd name="connsiteX0" fmla="*/ 0 w 2408127"/>
              <a:gd name="connsiteY0" fmla="*/ 198620 h 1986201"/>
              <a:gd name="connsiteX1" fmla="*/ 198620 w 2408127"/>
              <a:gd name="connsiteY1" fmla="*/ 0 h 1986201"/>
              <a:gd name="connsiteX2" fmla="*/ 2209507 w 2408127"/>
              <a:gd name="connsiteY2" fmla="*/ 0 h 1986201"/>
              <a:gd name="connsiteX3" fmla="*/ 2408127 w 2408127"/>
              <a:gd name="connsiteY3" fmla="*/ 198620 h 1986201"/>
              <a:gd name="connsiteX4" fmla="*/ 2408127 w 2408127"/>
              <a:gd name="connsiteY4" fmla="*/ 1787581 h 1986201"/>
              <a:gd name="connsiteX5" fmla="*/ 2209507 w 2408127"/>
              <a:gd name="connsiteY5" fmla="*/ 1986201 h 1986201"/>
              <a:gd name="connsiteX6" fmla="*/ 198620 w 2408127"/>
              <a:gd name="connsiteY6" fmla="*/ 1986201 h 1986201"/>
              <a:gd name="connsiteX7" fmla="*/ 0 w 2408127"/>
              <a:gd name="connsiteY7" fmla="*/ 1787581 h 1986201"/>
              <a:gd name="connsiteX8" fmla="*/ 0 w 2408127"/>
              <a:gd name="connsiteY8" fmla="*/ 198620 h 1986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08127" h="1986201">
                <a:moveTo>
                  <a:pt x="0" y="198620"/>
                </a:moveTo>
                <a:cubicBezTo>
                  <a:pt x="0" y="88925"/>
                  <a:pt x="88925" y="0"/>
                  <a:pt x="198620" y="0"/>
                </a:cubicBezTo>
                <a:lnTo>
                  <a:pt x="2209507" y="0"/>
                </a:lnTo>
                <a:cubicBezTo>
                  <a:pt x="2319202" y="0"/>
                  <a:pt x="2408127" y="88925"/>
                  <a:pt x="2408127" y="198620"/>
                </a:cubicBezTo>
                <a:lnTo>
                  <a:pt x="2408127" y="1787581"/>
                </a:lnTo>
                <a:cubicBezTo>
                  <a:pt x="2408127" y="1897276"/>
                  <a:pt x="2319202" y="1986201"/>
                  <a:pt x="2209507" y="1986201"/>
                </a:cubicBezTo>
                <a:lnTo>
                  <a:pt x="198620" y="1986201"/>
                </a:lnTo>
                <a:cubicBezTo>
                  <a:pt x="88925" y="1986201"/>
                  <a:pt x="0" y="1897276"/>
                  <a:pt x="0" y="1787581"/>
                </a:cubicBezTo>
                <a:lnTo>
                  <a:pt x="0" y="198620"/>
                </a:lnTo>
                <a:close/>
              </a:path>
            </a:pathLst>
          </a:cu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048" tIns="99048" rIns="99048" bIns="524663" numCol="1" spcCol="1270" anchor="t" anchorCtr="0">
            <a:noAutofit/>
          </a:bodyPr>
          <a:lstStyle/>
          <a:p>
            <a:pPr marL="0" lvl="1" algn="ctr" defTabSz="1244600">
              <a:lnSpc>
                <a:spcPct val="90000"/>
              </a:lnSpc>
              <a:spcBef>
                <a:spcPct val="0"/>
              </a:spcBef>
              <a:spcAft>
                <a:spcPct val="15000"/>
              </a:spcAft>
            </a:pPr>
            <a:r>
              <a:rPr lang="fr-FR" sz="2000" kern="1200" dirty="0"/>
              <a:t>Evaluations diagnostiques</a:t>
            </a:r>
          </a:p>
        </p:txBody>
      </p:sp>
      <p:sp>
        <p:nvSpPr>
          <p:cNvPr id="11" name="Forme libre 10"/>
          <p:cNvSpPr/>
          <p:nvPr/>
        </p:nvSpPr>
        <p:spPr>
          <a:xfrm>
            <a:off x="2597375" y="1810580"/>
            <a:ext cx="2113687" cy="332940"/>
          </a:xfrm>
          <a:custGeom>
            <a:avLst/>
            <a:gdLst>
              <a:gd name="connsiteX0" fmla="*/ 0 w 2140557"/>
              <a:gd name="connsiteY0" fmla="*/ 50020 h 500199"/>
              <a:gd name="connsiteX1" fmla="*/ 50020 w 2140557"/>
              <a:gd name="connsiteY1" fmla="*/ 0 h 500199"/>
              <a:gd name="connsiteX2" fmla="*/ 2090537 w 2140557"/>
              <a:gd name="connsiteY2" fmla="*/ 0 h 500199"/>
              <a:gd name="connsiteX3" fmla="*/ 2140557 w 2140557"/>
              <a:gd name="connsiteY3" fmla="*/ 50020 h 500199"/>
              <a:gd name="connsiteX4" fmla="*/ 2140557 w 2140557"/>
              <a:gd name="connsiteY4" fmla="*/ 450179 h 500199"/>
              <a:gd name="connsiteX5" fmla="*/ 2090537 w 2140557"/>
              <a:gd name="connsiteY5" fmla="*/ 500199 h 500199"/>
              <a:gd name="connsiteX6" fmla="*/ 50020 w 2140557"/>
              <a:gd name="connsiteY6" fmla="*/ 500199 h 500199"/>
              <a:gd name="connsiteX7" fmla="*/ 0 w 2140557"/>
              <a:gd name="connsiteY7" fmla="*/ 450179 h 500199"/>
              <a:gd name="connsiteX8" fmla="*/ 0 w 2140557"/>
              <a:gd name="connsiteY8" fmla="*/ 50020 h 500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0557" h="500199">
                <a:moveTo>
                  <a:pt x="0" y="50020"/>
                </a:moveTo>
                <a:cubicBezTo>
                  <a:pt x="0" y="22395"/>
                  <a:pt x="22395" y="0"/>
                  <a:pt x="50020" y="0"/>
                </a:cubicBezTo>
                <a:lnTo>
                  <a:pt x="2090537" y="0"/>
                </a:lnTo>
                <a:cubicBezTo>
                  <a:pt x="2118162" y="0"/>
                  <a:pt x="2140557" y="22395"/>
                  <a:pt x="2140557" y="50020"/>
                </a:cubicBezTo>
                <a:lnTo>
                  <a:pt x="2140557" y="450179"/>
                </a:lnTo>
                <a:cubicBezTo>
                  <a:pt x="2140557" y="477804"/>
                  <a:pt x="2118162" y="500199"/>
                  <a:pt x="2090537" y="500199"/>
                </a:cubicBezTo>
                <a:lnTo>
                  <a:pt x="50020" y="500199"/>
                </a:lnTo>
                <a:cubicBezTo>
                  <a:pt x="22395" y="500199"/>
                  <a:pt x="0" y="477804"/>
                  <a:pt x="0" y="450179"/>
                </a:cubicBezTo>
                <a:lnTo>
                  <a:pt x="0" y="5002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750" tIns="40050" rIns="52750" bIns="40050" numCol="1" spcCol="1270" anchor="ctr" anchorCtr="0">
            <a:noAutofit/>
          </a:bodyPr>
          <a:lstStyle/>
          <a:p>
            <a:pPr lvl="0" algn="ctr" defTabSz="889000">
              <a:lnSpc>
                <a:spcPct val="90000"/>
              </a:lnSpc>
              <a:spcBef>
                <a:spcPct val="0"/>
              </a:spcBef>
              <a:spcAft>
                <a:spcPct val="35000"/>
              </a:spcAft>
            </a:pPr>
            <a:r>
              <a:rPr lang="fr-FR" kern="1200" dirty="0"/>
              <a:t>Apprentissages</a:t>
            </a:r>
          </a:p>
        </p:txBody>
      </p:sp>
      <p:sp>
        <p:nvSpPr>
          <p:cNvPr id="12" name="Forme libre 11"/>
          <p:cNvSpPr/>
          <p:nvPr/>
        </p:nvSpPr>
        <p:spPr>
          <a:xfrm>
            <a:off x="3849359" y="2251639"/>
            <a:ext cx="1993860" cy="1322044"/>
          </a:xfrm>
          <a:custGeom>
            <a:avLst/>
            <a:gdLst>
              <a:gd name="connsiteX0" fmla="*/ 0 w 2408127"/>
              <a:gd name="connsiteY0" fmla="*/ 198620 h 1986201"/>
              <a:gd name="connsiteX1" fmla="*/ 198620 w 2408127"/>
              <a:gd name="connsiteY1" fmla="*/ 0 h 1986201"/>
              <a:gd name="connsiteX2" fmla="*/ 2209507 w 2408127"/>
              <a:gd name="connsiteY2" fmla="*/ 0 h 1986201"/>
              <a:gd name="connsiteX3" fmla="*/ 2408127 w 2408127"/>
              <a:gd name="connsiteY3" fmla="*/ 198620 h 1986201"/>
              <a:gd name="connsiteX4" fmla="*/ 2408127 w 2408127"/>
              <a:gd name="connsiteY4" fmla="*/ 1787581 h 1986201"/>
              <a:gd name="connsiteX5" fmla="*/ 2209507 w 2408127"/>
              <a:gd name="connsiteY5" fmla="*/ 1986201 h 1986201"/>
              <a:gd name="connsiteX6" fmla="*/ 198620 w 2408127"/>
              <a:gd name="connsiteY6" fmla="*/ 1986201 h 1986201"/>
              <a:gd name="connsiteX7" fmla="*/ 0 w 2408127"/>
              <a:gd name="connsiteY7" fmla="*/ 1787581 h 1986201"/>
              <a:gd name="connsiteX8" fmla="*/ 0 w 2408127"/>
              <a:gd name="connsiteY8" fmla="*/ 198620 h 1986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08127" h="1986201">
                <a:moveTo>
                  <a:pt x="0" y="198620"/>
                </a:moveTo>
                <a:cubicBezTo>
                  <a:pt x="0" y="88925"/>
                  <a:pt x="88925" y="0"/>
                  <a:pt x="198620" y="0"/>
                </a:cubicBezTo>
                <a:lnTo>
                  <a:pt x="2209507" y="0"/>
                </a:lnTo>
                <a:cubicBezTo>
                  <a:pt x="2319202" y="0"/>
                  <a:pt x="2408127" y="88925"/>
                  <a:pt x="2408127" y="198620"/>
                </a:cubicBezTo>
                <a:lnTo>
                  <a:pt x="2408127" y="1787581"/>
                </a:lnTo>
                <a:cubicBezTo>
                  <a:pt x="2408127" y="1897276"/>
                  <a:pt x="2319202" y="1986201"/>
                  <a:pt x="2209507" y="1986201"/>
                </a:cubicBezTo>
                <a:lnTo>
                  <a:pt x="198620" y="1986201"/>
                </a:lnTo>
                <a:cubicBezTo>
                  <a:pt x="88925" y="1986201"/>
                  <a:pt x="0" y="1897276"/>
                  <a:pt x="0" y="1787581"/>
                </a:cubicBezTo>
                <a:lnTo>
                  <a:pt x="0" y="198620"/>
                </a:lnTo>
                <a:close/>
              </a:path>
            </a:pathLst>
          </a:cu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048" tIns="99048" rIns="99048" bIns="524663" numCol="1" spcCol="1270" anchor="t" anchorCtr="0">
            <a:noAutofit/>
          </a:bodyPr>
          <a:lstStyle/>
          <a:p>
            <a:pPr marL="0" lvl="1" algn="ctr" defTabSz="1244600">
              <a:lnSpc>
                <a:spcPct val="90000"/>
              </a:lnSpc>
              <a:spcBef>
                <a:spcPct val="0"/>
              </a:spcBef>
              <a:spcAft>
                <a:spcPct val="15000"/>
              </a:spcAft>
            </a:pPr>
            <a:r>
              <a:rPr lang="fr-FR" sz="2000" dirty="0"/>
              <a:t>Evaluations formatives</a:t>
            </a:r>
          </a:p>
        </p:txBody>
      </p:sp>
      <p:sp>
        <p:nvSpPr>
          <p:cNvPr id="14" name="Forme libre 13"/>
          <p:cNvSpPr/>
          <p:nvPr/>
        </p:nvSpPr>
        <p:spPr>
          <a:xfrm rot="1616317">
            <a:off x="4592740" y="3312768"/>
            <a:ext cx="1963628" cy="439664"/>
          </a:xfrm>
          <a:custGeom>
            <a:avLst/>
            <a:gdLst>
              <a:gd name="connsiteX0" fmla="*/ 0 w 2140557"/>
              <a:gd name="connsiteY0" fmla="*/ 85123 h 851229"/>
              <a:gd name="connsiteX1" fmla="*/ 85123 w 2140557"/>
              <a:gd name="connsiteY1" fmla="*/ 0 h 851229"/>
              <a:gd name="connsiteX2" fmla="*/ 2055434 w 2140557"/>
              <a:gd name="connsiteY2" fmla="*/ 0 h 851229"/>
              <a:gd name="connsiteX3" fmla="*/ 2140557 w 2140557"/>
              <a:gd name="connsiteY3" fmla="*/ 85123 h 851229"/>
              <a:gd name="connsiteX4" fmla="*/ 2140557 w 2140557"/>
              <a:gd name="connsiteY4" fmla="*/ 766106 h 851229"/>
              <a:gd name="connsiteX5" fmla="*/ 2055434 w 2140557"/>
              <a:gd name="connsiteY5" fmla="*/ 851229 h 851229"/>
              <a:gd name="connsiteX6" fmla="*/ 85123 w 2140557"/>
              <a:gd name="connsiteY6" fmla="*/ 851229 h 851229"/>
              <a:gd name="connsiteX7" fmla="*/ 0 w 2140557"/>
              <a:gd name="connsiteY7" fmla="*/ 766106 h 851229"/>
              <a:gd name="connsiteX8" fmla="*/ 0 w 2140557"/>
              <a:gd name="connsiteY8" fmla="*/ 85123 h 851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0557" h="851229">
                <a:moveTo>
                  <a:pt x="0" y="85123"/>
                </a:moveTo>
                <a:cubicBezTo>
                  <a:pt x="0" y="38111"/>
                  <a:pt x="38111" y="0"/>
                  <a:pt x="85123" y="0"/>
                </a:cubicBezTo>
                <a:lnTo>
                  <a:pt x="2055434" y="0"/>
                </a:lnTo>
                <a:cubicBezTo>
                  <a:pt x="2102446" y="0"/>
                  <a:pt x="2140557" y="38111"/>
                  <a:pt x="2140557" y="85123"/>
                </a:cubicBezTo>
                <a:lnTo>
                  <a:pt x="2140557" y="766106"/>
                </a:lnTo>
                <a:cubicBezTo>
                  <a:pt x="2140557" y="813118"/>
                  <a:pt x="2102446" y="851229"/>
                  <a:pt x="2055434" y="851229"/>
                </a:cubicBezTo>
                <a:lnTo>
                  <a:pt x="85123" y="851229"/>
                </a:lnTo>
                <a:cubicBezTo>
                  <a:pt x="38111" y="851229"/>
                  <a:pt x="0" y="813118"/>
                  <a:pt x="0" y="766106"/>
                </a:cubicBezTo>
                <a:lnTo>
                  <a:pt x="0" y="85123"/>
                </a:lnTo>
                <a:close/>
              </a:path>
            </a:pathLst>
          </a:custGeom>
          <a:solidFill>
            <a:srgbClr val="FF6600"/>
          </a:solidFill>
        </p:spPr>
        <p:style>
          <a:lnRef idx="2">
            <a:schemeClr val="lt1">
              <a:hueOff val="0"/>
              <a:satOff val="0"/>
              <a:lumOff val="0"/>
              <a:alphaOff val="0"/>
            </a:schemeClr>
          </a:lnRef>
          <a:fillRef idx="1">
            <a:scrgbClr r="0" g="0" b="0"/>
          </a:fillRef>
          <a:effectRef idx="0">
            <a:schemeClr val="accent4">
              <a:hueOff val="5197846"/>
              <a:satOff val="-23984"/>
              <a:lumOff val="883"/>
              <a:alphaOff val="0"/>
            </a:schemeClr>
          </a:effectRef>
          <a:fontRef idx="minor">
            <a:schemeClr val="lt1"/>
          </a:fontRef>
        </p:style>
        <p:txBody>
          <a:bodyPr spcFirstLastPara="0" vert="horz" wrap="square" lIns="63032" tIns="50332" rIns="63032" bIns="50332" numCol="1" spcCol="1270" anchor="ctr" anchorCtr="0">
            <a:noAutofit/>
          </a:bodyPr>
          <a:lstStyle/>
          <a:p>
            <a:pPr lvl="0" algn="ctr" defTabSz="889000">
              <a:lnSpc>
                <a:spcPct val="90000"/>
              </a:lnSpc>
              <a:spcBef>
                <a:spcPct val="0"/>
              </a:spcBef>
              <a:spcAft>
                <a:spcPct val="35000"/>
              </a:spcAft>
            </a:pPr>
            <a:r>
              <a:rPr lang="fr-FR" sz="1400" i="1" kern="1200" dirty="0"/>
              <a:t>A penser,</a:t>
            </a:r>
            <a:br>
              <a:rPr lang="fr-FR" sz="1400" i="1" kern="1200" dirty="0"/>
            </a:br>
            <a:r>
              <a:rPr lang="fr-FR" sz="1400" i="1" kern="1200" dirty="0"/>
              <a:t>de manière spécifique</a:t>
            </a:r>
          </a:p>
        </p:txBody>
      </p:sp>
      <p:sp>
        <p:nvSpPr>
          <p:cNvPr id="13" name="Flèche en arc 12"/>
          <p:cNvSpPr/>
          <p:nvPr/>
        </p:nvSpPr>
        <p:spPr>
          <a:xfrm rot="7534405" flipH="1">
            <a:off x="6046805" y="1332640"/>
            <a:ext cx="2265100" cy="3421408"/>
          </a:xfrm>
          <a:prstGeom prst="circularArrow">
            <a:avLst>
              <a:gd name="adj1" fmla="val 2845"/>
              <a:gd name="adj2" fmla="val 935352"/>
              <a:gd name="adj3" fmla="val 16379374"/>
              <a:gd name="adj4" fmla="val 8656650"/>
              <a:gd name="adj5" fmla="val 3319"/>
            </a:avLst>
          </a:prstGeom>
          <a:gradFill>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0">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sp>
      <p:grpSp>
        <p:nvGrpSpPr>
          <p:cNvPr id="5" name="Groupe 4"/>
          <p:cNvGrpSpPr/>
          <p:nvPr/>
        </p:nvGrpSpPr>
        <p:grpSpPr>
          <a:xfrm>
            <a:off x="6639186" y="2169823"/>
            <a:ext cx="5107455" cy="1737059"/>
            <a:chOff x="6639186" y="2169823"/>
            <a:chExt cx="5107455" cy="1737059"/>
          </a:xfrm>
        </p:grpSpPr>
        <p:sp>
          <p:nvSpPr>
            <p:cNvPr id="15" name="Forme libre 14"/>
            <p:cNvSpPr/>
            <p:nvPr/>
          </p:nvSpPr>
          <p:spPr>
            <a:xfrm>
              <a:off x="6639186" y="2169823"/>
              <a:ext cx="1993860" cy="1444004"/>
            </a:xfrm>
            <a:custGeom>
              <a:avLst/>
              <a:gdLst>
                <a:gd name="connsiteX0" fmla="*/ 0 w 2408127"/>
                <a:gd name="connsiteY0" fmla="*/ 198620 h 1986201"/>
                <a:gd name="connsiteX1" fmla="*/ 198620 w 2408127"/>
                <a:gd name="connsiteY1" fmla="*/ 0 h 1986201"/>
                <a:gd name="connsiteX2" fmla="*/ 2209507 w 2408127"/>
                <a:gd name="connsiteY2" fmla="*/ 0 h 1986201"/>
                <a:gd name="connsiteX3" fmla="*/ 2408127 w 2408127"/>
                <a:gd name="connsiteY3" fmla="*/ 198620 h 1986201"/>
                <a:gd name="connsiteX4" fmla="*/ 2408127 w 2408127"/>
                <a:gd name="connsiteY4" fmla="*/ 1787581 h 1986201"/>
                <a:gd name="connsiteX5" fmla="*/ 2209507 w 2408127"/>
                <a:gd name="connsiteY5" fmla="*/ 1986201 h 1986201"/>
                <a:gd name="connsiteX6" fmla="*/ 198620 w 2408127"/>
                <a:gd name="connsiteY6" fmla="*/ 1986201 h 1986201"/>
                <a:gd name="connsiteX7" fmla="*/ 0 w 2408127"/>
                <a:gd name="connsiteY7" fmla="*/ 1787581 h 1986201"/>
                <a:gd name="connsiteX8" fmla="*/ 0 w 2408127"/>
                <a:gd name="connsiteY8" fmla="*/ 198620 h 1986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08127" h="1986201">
                  <a:moveTo>
                    <a:pt x="0" y="198620"/>
                  </a:moveTo>
                  <a:cubicBezTo>
                    <a:pt x="0" y="88925"/>
                    <a:pt x="88925" y="0"/>
                    <a:pt x="198620" y="0"/>
                  </a:cubicBezTo>
                  <a:lnTo>
                    <a:pt x="2209507" y="0"/>
                  </a:lnTo>
                  <a:cubicBezTo>
                    <a:pt x="2319202" y="0"/>
                    <a:pt x="2408127" y="88925"/>
                    <a:pt x="2408127" y="198620"/>
                  </a:cubicBezTo>
                  <a:lnTo>
                    <a:pt x="2408127" y="1787581"/>
                  </a:lnTo>
                  <a:cubicBezTo>
                    <a:pt x="2408127" y="1897276"/>
                    <a:pt x="2319202" y="1986201"/>
                    <a:pt x="2209507" y="1986201"/>
                  </a:cubicBezTo>
                  <a:lnTo>
                    <a:pt x="198620" y="1986201"/>
                  </a:lnTo>
                  <a:cubicBezTo>
                    <a:pt x="88925" y="1986201"/>
                    <a:pt x="0" y="1897276"/>
                    <a:pt x="0" y="1787581"/>
                  </a:cubicBezTo>
                  <a:lnTo>
                    <a:pt x="0" y="198620"/>
                  </a:lnTo>
                  <a:close/>
                </a:path>
              </a:pathLst>
            </a:custGeom>
            <a:ln>
              <a:solidFill>
                <a:srgbClr val="00B050"/>
              </a:solidFill>
            </a:ln>
          </p:spPr>
          <p:style>
            <a:lnRef idx="2">
              <a:schemeClr val="accent4">
                <a:hueOff val="10395692"/>
                <a:satOff val="-47968"/>
                <a:lumOff val="176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048" tIns="99048" rIns="99048" bIns="524663" numCol="1" spcCol="1270" anchor="t" anchorCtr="0">
              <a:noAutofit/>
            </a:bodyPr>
            <a:lstStyle/>
            <a:p>
              <a:pPr marL="0" lvl="1" algn="ctr" defTabSz="1244600">
                <a:lnSpc>
                  <a:spcPct val="90000"/>
                </a:lnSpc>
                <a:spcBef>
                  <a:spcPct val="0"/>
                </a:spcBef>
                <a:spcAft>
                  <a:spcPct val="15000"/>
                </a:spcAft>
              </a:pPr>
              <a:r>
                <a:rPr lang="fr-FR" sz="2000" kern="1200" dirty="0"/>
                <a:t>Evaluations sommatives</a:t>
              </a:r>
            </a:p>
          </p:txBody>
        </p:sp>
        <p:sp>
          <p:nvSpPr>
            <p:cNvPr id="6" name="Flèche droite 5"/>
            <p:cNvSpPr/>
            <p:nvPr/>
          </p:nvSpPr>
          <p:spPr>
            <a:xfrm>
              <a:off x="6656941" y="2497710"/>
              <a:ext cx="3085814" cy="1381801"/>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i="1" dirty="0"/>
                <a:t>…qui sont intégrées à la moyenne </a:t>
              </a:r>
            </a:p>
          </p:txBody>
        </p:sp>
        <p:sp>
          <p:nvSpPr>
            <p:cNvPr id="10" name="Ellipse 9"/>
            <p:cNvSpPr/>
            <p:nvPr/>
          </p:nvSpPr>
          <p:spPr>
            <a:xfrm>
              <a:off x="9686658" y="2220989"/>
              <a:ext cx="2059983" cy="168589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Moyenne sur LSL et dossier </a:t>
              </a:r>
              <a:r>
                <a:rPr lang="fr-FR" dirty="0" err="1"/>
                <a:t>Parcoursup</a:t>
              </a:r>
              <a:endParaRPr lang="fr-FR" dirty="0"/>
            </a:p>
          </p:txBody>
        </p:sp>
      </p:grpSp>
      <p:sp>
        <p:nvSpPr>
          <p:cNvPr id="7" name="Espace réservé du numéro de diapositive 6"/>
          <p:cNvSpPr>
            <a:spLocks noGrp="1"/>
          </p:cNvSpPr>
          <p:nvPr>
            <p:ph type="sldNum" sz="quarter" idx="12"/>
          </p:nvPr>
        </p:nvSpPr>
        <p:spPr/>
        <p:txBody>
          <a:bodyPr/>
          <a:lstStyle/>
          <a:p>
            <a:fld id="{FA520068-C596-428C-9E10-14B349527C69}" type="slidenum">
              <a:rPr lang="fr-FR" smtClean="0"/>
              <a:t>8</a:t>
            </a:fld>
            <a:endParaRPr lang="fr-FR"/>
          </a:p>
        </p:txBody>
      </p:sp>
      <p:sp>
        <p:nvSpPr>
          <p:cNvPr id="8" name="Bulle narrative : rectangle à coins arrondis 7">
            <a:extLst>
              <a:ext uri="{FF2B5EF4-FFF2-40B4-BE49-F238E27FC236}">
                <a16:creationId xmlns:a16="http://schemas.microsoft.com/office/drawing/2014/main" id="{3B21A3D1-A683-4266-AF57-F2A14C708214}"/>
              </a:ext>
            </a:extLst>
          </p:cNvPr>
          <p:cNvSpPr/>
          <p:nvPr/>
        </p:nvSpPr>
        <p:spPr>
          <a:xfrm>
            <a:off x="2597375" y="4718957"/>
            <a:ext cx="7330396" cy="1444004"/>
          </a:xfrm>
          <a:prstGeom prst="wedgeRoundRectCallout">
            <a:avLst>
              <a:gd name="adj1" fmla="val -22550"/>
              <a:gd name="adj2" fmla="val -11001"/>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u="sng" dirty="0">
                <a:solidFill>
                  <a:schemeClr val="tx1"/>
                </a:solidFill>
              </a:rPr>
              <a:t>Point de vigilance : </a:t>
            </a:r>
          </a:p>
          <a:p>
            <a:pPr algn="ctr"/>
            <a:r>
              <a:rPr lang="fr-FR" b="1" dirty="0">
                <a:solidFill>
                  <a:schemeClr val="tx1"/>
                </a:solidFill>
              </a:rPr>
              <a:t>Evaluation écrite mais aussi évaluation orale </a:t>
            </a:r>
          </a:p>
        </p:txBody>
      </p:sp>
    </p:spTree>
    <p:extLst>
      <p:ext uri="{BB962C8B-B14F-4D97-AF65-F5344CB8AC3E}">
        <p14:creationId xmlns:p14="http://schemas.microsoft.com/office/powerpoint/2010/main" val="2037804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54889"/>
            <a:ext cx="10824713" cy="1325563"/>
          </a:xfrm>
        </p:spPr>
        <p:txBody>
          <a:bodyPr>
            <a:normAutofit/>
          </a:bodyPr>
          <a:lstStyle/>
          <a:p>
            <a:r>
              <a:rPr lang="fr-FR" sz="3600" b="1" dirty="0">
                <a:solidFill>
                  <a:schemeClr val="accent5"/>
                </a:solidFill>
              </a:rPr>
              <a:t>Quelles compétences évalue-t-on ?</a:t>
            </a:r>
          </a:p>
        </p:txBody>
      </p:sp>
      <p:sp>
        <p:nvSpPr>
          <p:cNvPr id="5" name="Rectangle à coins arrondis 4"/>
          <p:cNvSpPr/>
          <p:nvPr/>
        </p:nvSpPr>
        <p:spPr>
          <a:xfrm>
            <a:off x="8610600" y="1689059"/>
            <a:ext cx="2893877" cy="306582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solidFill>
                  <a:schemeClr val="tx1"/>
                </a:solidFill>
              </a:rPr>
              <a:t>Attendus pour l’entrée dans le supérieur, dont ces compétences transversales :</a:t>
            </a:r>
          </a:p>
          <a:p>
            <a:pPr algn="just"/>
            <a:r>
              <a:rPr lang="fr-FR" sz="1600" dirty="0" err="1">
                <a:solidFill>
                  <a:schemeClr val="tx1"/>
                </a:solidFill>
              </a:rPr>
              <a:t>Littératie</a:t>
            </a:r>
            <a:r>
              <a:rPr lang="fr-FR" sz="1600" dirty="0">
                <a:solidFill>
                  <a:schemeClr val="tx1"/>
                </a:solidFill>
              </a:rPr>
              <a:t> et </a:t>
            </a:r>
            <a:r>
              <a:rPr lang="fr-FR" sz="1600" dirty="0" err="1">
                <a:solidFill>
                  <a:schemeClr val="tx1"/>
                </a:solidFill>
              </a:rPr>
              <a:t>numératie</a:t>
            </a:r>
            <a:endParaRPr lang="fr-FR" sz="1600" dirty="0">
              <a:solidFill>
                <a:schemeClr val="tx1"/>
              </a:solidFill>
            </a:endParaRPr>
          </a:p>
          <a:p>
            <a:pPr algn="just"/>
            <a:r>
              <a:rPr lang="fr-FR" sz="1600" dirty="0">
                <a:solidFill>
                  <a:schemeClr val="tx1"/>
                </a:solidFill>
              </a:rPr>
              <a:t>Ecoute</a:t>
            </a:r>
          </a:p>
          <a:p>
            <a:pPr algn="just"/>
            <a:r>
              <a:rPr lang="fr-FR" sz="1600" dirty="0">
                <a:solidFill>
                  <a:schemeClr val="tx1"/>
                </a:solidFill>
              </a:rPr>
              <a:t>Travail en équipe</a:t>
            </a:r>
          </a:p>
          <a:p>
            <a:pPr algn="just"/>
            <a:r>
              <a:rPr lang="fr-FR" sz="1600" dirty="0">
                <a:solidFill>
                  <a:schemeClr val="tx1"/>
                </a:solidFill>
              </a:rPr>
              <a:t>Autonomie</a:t>
            </a:r>
          </a:p>
          <a:p>
            <a:pPr algn="just"/>
            <a:r>
              <a:rPr lang="fr-FR" sz="1600" dirty="0">
                <a:solidFill>
                  <a:schemeClr val="tx1"/>
                </a:solidFill>
              </a:rPr>
              <a:t>Esprit critique</a:t>
            </a:r>
          </a:p>
          <a:p>
            <a:pPr algn="just"/>
            <a:r>
              <a:rPr lang="fr-FR" sz="1600" dirty="0">
                <a:solidFill>
                  <a:schemeClr val="tx1"/>
                </a:solidFill>
              </a:rPr>
              <a:t>Capacité à rendre compte d’une démarche</a:t>
            </a:r>
          </a:p>
          <a:p>
            <a:pPr algn="just"/>
            <a:r>
              <a:rPr lang="fr-FR" sz="1600" dirty="0">
                <a:solidFill>
                  <a:schemeClr val="tx1"/>
                </a:solidFill>
              </a:rPr>
              <a:t>Mobilisation du numérique</a:t>
            </a:r>
          </a:p>
        </p:txBody>
      </p:sp>
      <p:sp>
        <p:nvSpPr>
          <p:cNvPr id="7" name="Rectangle à coins arrondis 6"/>
          <p:cNvSpPr/>
          <p:nvPr/>
        </p:nvSpPr>
        <p:spPr>
          <a:xfrm>
            <a:off x="3939540" y="1689059"/>
            <a:ext cx="4395652" cy="480218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solidFill>
                  <a:schemeClr val="tx1"/>
                </a:solidFill>
              </a:rPr>
              <a:t>Compétences du LSL </a:t>
            </a:r>
            <a:r>
              <a:rPr lang="fr-FR" sz="1600" dirty="0">
                <a:solidFill>
                  <a:schemeClr val="tx1"/>
                </a:solidFill>
              </a:rPr>
              <a:t> : </a:t>
            </a:r>
            <a:endParaRPr lang="fr-FR" sz="1600" strike="sngStrike" dirty="0">
              <a:solidFill>
                <a:schemeClr val="tx1"/>
              </a:solidFill>
            </a:endParaRPr>
          </a:p>
          <a:p>
            <a:pPr marL="285750" indent="-285750" algn="just">
              <a:buFontTx/>
              <a:buChar char="-"/>
            </a:pPr>
            <a:r>
              <a:rPr lang="fr-FR" sz="1600" dirty="0">
                <a:solidFill>
                  <a:schemeClr val="tx1"/>
                </a:solidFill>
              </a:rPr>
              <a:t>Sélectionner des informations en prenant en compte un questionnement ou une problématique</a:t>
            </a:r>
          </a:p>
          <a:p>
            <a:pPr marL="285750" indent="-285750" algn="just">
              <a:buFontTx/>
              <a:buChar char="-"/>
            </a:pPr>
            <a:r>
              <a:rPr lang="fr-FR" sz="1600" dirty="0">
                <a:solidFill>
                  <a:schemeClr val="tx1"/>
                </a:solidFill>
              </a:rPr>
              <a:t>Analyser des données, des documents concernant un fait de société posant des questions sanitaires ou sociales</a:t>
            </a:r>
          </a:p>
          <a:p>
            <a:pPr marL="285750" indent="-285750" algn="just">
              <a:buFontTx/>
              <a:buChar char="-"/>
            </a:pPr>
            <a:r>
              <a:rPr lang="fr-FR" sz="1600" dirty="0">
                <a:solidFill>
                  <a:schemeClr val="tx1"/>
                </a:solidFill>
              </a:rPr>
              <a:t>Mobiliser les connaissances, méthodes et outils pour analyser des questions de santé ou sociales</a:t>
            </a:r>
          </a:p>
          <a:p>
            <a:pPr marL="285750" indent="-285750" algn="just">
              <a:buFontTx/>
              <a:buChar char="-"/>
            </a:pPr>
            <a:r>
              <a:rPr lang="fr-FR" sz="1600" dirty="0">
                <a:solidFill>
                  <a:schemeClr val="tx1"/>
                </a:solidFill>
              </a:rPr>
              <a:t>Expliciter une démarche d’étude, de projet</a:t>
            </a:r>
          </a:p>
          <a:p>
            <a:pPr marL="285750" indent="-285750" algn="just">
              <a:buFontTx/>
              <a:buChar char="-"/>
            </a:pPr>
            <a:r>
              <a:rPr lang="fr-FR" sz="1600" dirty="0">
                <a:solidFill>
                  <a:schemeClr val="accent2">
                    <a:lumMod val="75000"/>
                  </a:schemeClr>
                </a:solidFill>
              </a:rPr>
              <a:t>Développer une argumentation structurée à l’écrit</a:t>
            </a:r>
          </a:p>
          <a:p>
            <a:pPr marL="285750" indent="-285750" algn="just">
              <a:buFontTx/>
              <a:buChar char="-"/>
            </a:pPr>
            <a:r>
              <a:rPr lang="fr-FR" sz="1600" dirty="0">
                <a:solidFill>
                  <a:schemeClr val="accent5"/>
                </a:solidFill>
              </a:rPr>
              <a:t>Développer une argumentation structurée à l’oral</a:t>
            </a:r>
          </a:p>
          <a:p>
            <a:pPr marL="285750" indent="-285750" algn="just">
              <a:buFontTx/>
              <a:buChar char="-"/>
            </a:pPr>
            <a:r>
              <a:rPr lang="fr-FR" sz="1600" dirty="0">
                <a:solidFill>
                  <a:schemeClr val="accent5"/>
                </a:solidFill>
              </a:rPr>
              <a:t>Travailler en équipe et faire preuve d’initiative</a:t>
            </a:r>
          </a:p>
        </p:txBody>
      </p:sp>
      <p:sp>
        <p:nvSpPr>
          <p:cNvPr id="11" name="Bulle ronde 10"/>
          <p:cNvSpPr/>
          <p:nvPr/>
        </p:nvSpPr>
        <p:spPr>
          <a:xfrm>
            <a:off x="1196340" y="5568869"/>
            <a:ext cx="2743200" cy="1230983"/>
          </a:xfrm>
          <a:prstGeom prst="wedgeEllipseCallout">
            <a:avLst>
              <a:gd name="adj1" fmla="val -33802"/>
              <a:gd name="adj2" fmla="val -69302"/>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Compétences bases d’évaluations en pôle thématique et en pôle méthodologique</a:t>
            </a:r>
          </a:p>
        </p:txBody>
      </p:sp>
      <p:sp>
        <p:nvSpPr>
          <p:cNvPr id="13" name="Rectangle à coins arrondis 12"/>
          <p:cNvSpPr/>
          <p:nvPr/>
        </p:nvSpPr>
        <p:spPr>
          <a:xfrm>
            <a:off x="367019" y="1689059"/>
            <a:ext cx="3297113" cy="3592797"/>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solidFill>
                  <a:schemeClr val="tx1"/>
                </a:solidFill>
              </a:rPr>
              <a:t>Compétences évaluées dans les épreuves terminales  : </a:t>
            </a:r>
          </a:p>
          <a:p>
            <a:pPr algn="just"/>
            <a:r>
              <a:rPr lang="fr-FR" sz="1600" dirty="0">
                <a:solidFill>
                  <a:schemeClr val="tx1"/>
                </a:solidFill>
              </a:rPr>
              <a:t>Mobiliser les connaissances</a:t>
            </a:r>
          </a:p>
          <a:p>
            <a:pPr algn="just"/>
            <a:r>
              <a:rPr lang="fr-FR" sz="1600" dirty="0">
                <a:solidFill>
                  <a:schemeClr val="tx1"/>
                </a:solidFill>
              </a:rPr>
              <a:t>Développer un raisonnement </a:t>
            </a:r>
          </a:p>
          <a:p>
            <a:pPr algn="just"/>
            <a:r>
              <a:rPr lang="fr-FR" sz="1600" dirty="0">
                <a:solidFill>
                  <a:schemeClr val="tx1"/>
                </a:solidFill>
              </a:rPr>
              <a:t>Exploiter avec pertinence les documents du dossier</a:t>
            </a:r>
          </a:p>
          <a:p>
            <a:pPr algn="just"/>
            <a:r>
              <a:rPr lang="fr-FR" sz="1600" dirty="0">
                <a:solidFill>
                  <a:schemeClr val="tx1"/>
                </a:solidFill>
              </a:rPr>
              <a:t>Développer une analyse, une argumentation ou une synthèse</a:t>
            </a:r>
          </a:p>
          <a:p>
            <a:pPr algn="just"/>
            <a:r>
              <a:rPr lang="fr-FR" sz="1600" dirty="0">
                <a:solidFill>
                  <a:schemeClr val="tx1"/>
                </a:solidFill>
              </a:rPr>
              <a:t>Clarté et rigueur de l’expression écrite</a:t>
            </a:r>
          </a:p>
          <a:p>
            <a:pPr algn="just"/>
            <a:r>
              <a:rPr lang="fr-FR" sz="1600" dirty="0">
                <a:solidFill>
                  <a:schemeClr val="tx1"/>
                </a:solidFill>
              </a:rPr>
              <a:t>Elaborer un questionnement</a:t>
            </a:r>
          </a:p>
          <a:p>
            <a:pPr algn="just"/>
            <a:r>
              <a:rPr lang="fr-FR" sz="1600" dirty="0">
                <a:solidFill>
                  <a:schemeClr val="tx1"/>
                </a:solidFill>
              </a:rPr>
              <a:t>Curiosité, ouverture</a:t>
            </a:r>
          </a:p>
          <a:p>
            <a:pPr algn="just"/>
            <a:r>
              <a:rPr lang="fr-FR" sz="1600" dirty="0">
                <a:solidFill>
                  <a:schemeClr val="tx1"/>
                </a:solidFill>
              </a:rPr>
              <a:t>Qualité de l’expression orale</a:t>
            </a:r>
          </a:p>
        </p:txBody>
      </p:sp>
      <p:sp>
        <p:nvSpPr>
          <p:cNvPr id="3" name="Flèche courbée vers la gauche 2"/>
          <p:cNvSpPr/>
          <p:nvPr/>
        </p:nvSpPr>
        <p:spPr>
          <a:xfrm rot="16200000">
            <a:off x="3862557" y="113711"/>
            <a:ext cx="545509" cy="2605188"/>
          </a:xfrm>
          <a:prstGeom prst="curved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 name="Flèche courbée vers la gauche 13"/>
          <p:cNvSpPr/>
          <p:nvPr/>
        </p:nvSpPr>
        <p:spPr>
          <a:xfrm rot="12890415" flipH="1">
            <a:off x="8684611" y="4507182"/>
            <a:ext cx="709163" cy="2254630"/>
          </a:xfrm>
          <a:prstGeom prst="curved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Bulle ronde 14"/>
          <p:cNvSpPr/>
          <p:nvPr/>
        </p:nvSpPr>
        <p:spPr>
          <a:xfrm>
            <a:off x="9545253" y="5281856"/>
            <a:ext cx="2320834" cy="1000579"/>
          </a:xfrm>
          <a:prstGeom prst="wedgeEllipseCallout">
            <a:avLst>
              <a:gd name="adj1" fmla="val -36500"/>
              <a:gd name="adj2" fmla="val -30169"/>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Outiller les élèves pour une réussite dans le supérieur</a:t>
            </a:r>
          </a:p>
        </p:txBody>
      </p:sp>
      <p:sp>
        <p:nvSpPr>
          <p:cNvPr id="6" name="Espace réservé du numéro de diapositive 5"/>
          <p:cNvSpPr>
            <a:spLocks noGrp="1"/>
          </p:cNvSpPr>
          <p:nvPr>
            <p:ph type="sldNum" sz="quarter" idx="12"/>
          </p:nvPr>
        </p:nvSpPr>
        <p:spPr/>
        <p:txBody>
          <a:bodyPr/>
          <a:lstStyle/>
          <a:p>
            <a:fld id="{FA520068-C596-428C-9E10-14B349527C69}" type="slidenum">
              <a:rPr lang="fr-FR" smtClean="0"/>
              <a:t>9</a:t>
            </a:fld>
            <a:endParaRPr lang="fr-FR"/>
          </a:p>
        </p:txBody>
      </p:sp>
    </p:spTree>
    <p:extLst>
      <p:ext uri="{BB962C8B-B14F-4D97-AF65-F5344CB8AC3E}">
        <p14:creationId xmlns:p14="http://schemas.microsoft.com/office/powerpoint/2010/main" val="362385414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2534</TotalTime>
  <Words>3455</Words>
  <Application>Microsoft Office PowerPoint</Application>
  <PresentationFormat>Grand écran</PresentationFormat>
  <Paragraphs>542</Paragraphs>
  <Slides>43</Slides>
  <Notes>13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43</vt:i4>
      </vt:variant>
    </vt:vector>
  </HeadingPairs>
  <TitlesOfParts>
    <vt:vector size="50" baseType="lpstr">
      <vt:lpstr>Arial</vt:lpstr>
      <vt:lpstr>Calibri</vt:lpstr>
      <vt:lpstr>Calibri Light</vt:lpstr>
      <vt:lpstr>Courier New</vt:lpstr>
      <vt:lpstr>Times New Roman</vt:lpstr>
      <vt:lpstr>Wingdings</vt:lpstr>
      <vt:lpstr>Thème Office</vt:lpstr>
      <vt:lpstr>Formation sur l’évaluation en Sciences et techniques sanitaires et sociales  Mardi 8 novembre 2022</vt:lpstr>
      <vt:lpstr>Ordre du jour</vt:lpstr>
      <vt:lpstr>Le contexte : pourquoi cette formation ?</vt:lpstr>
      <vt:lpstr>1. L’évaluation : un objet pédagogique  </vt:lpstr>
      <vt:lpstr>Pour commencer…</vt:lpstr>
      <vt:lpstr>Evaluer, c’est…</vt:lpstr>
      <vt:lpstr>L’évaluation : inscrite dans le processus d’enseignement</vt:lpstr>
      <vt:lpstr>Les enjeux de l’évaluation dans le cycle terminal </vt:lpstr>
      <vt:lpstr>Quelles compétences évalue-t-on ?</vt:lpstr>
      <vt:lpstr>Comment évaluez-vous les compétences orales /  le travail d’équipe et la prise d’initiative (LSL) ?  Comment gardez-vous trace de ces évaluations ? </vt:lpstr>
      <vt:lpstr>Placer les évaluations formatives au cœur du dispositif d’évaluation </vt:lpstr>
      <vt:lpstr>Les trois postures évaluatives </vt:lpstr>
      <vt:lpstr>L’évaluation pour vérifier l’atteinte des objectifs de formation et l’acquisition des capacités et des compétences </vt:lpstr>
      <vt:lpstr>L’évaluation : un levier de motivation scolaire ? </vt:lpstr>
      <vt:lpstr>2. Travailler en amont de l’évaluation</vt:lpstr>
      <vt:lpstr>Présentation PowerPoint</vt:lpstr>
      <vt:lpstr>Travailler l’acquisition des capacités par les élèves </vt:lpstr>
      <vt:lpstr>Place du professeur : construire des apprentissages qui font sens pour les élèves</vt:lpstr>
      <vt:lpstr>Outiller les élèves en leur apportant une méthodologie d’analyse des consignes</vt:lpstr>
      <vt:lpstr>Place de l’élève dans les apprentissages</vt:lpstr>
      <vt:lpstr>Les différents types d’apprentissage</vt:lpstr>
      <vt:lpstr>3. La construction des évaluations</vt:lpstr>
      <vt:lpstr>Penser la progressivité des évaluations</vt:lpstr>
      <vt:lpstr>Evaluez-vous systématiquement par degré de maitrise les capacités par les élèves ? </vt:lpstr>
      <vt:lpstr>Définir le niveau de maitrise de la capacité </vt:lpstr>
      <vt:lpstr>Faut-il évaluer toutes les capacités ? </vt:lpstr>
      <vt:lpstr>La remédiation</vt:lpstr>
      <vt:lpstr>Quid des évaluations « type-bac » ?</vt:lpstr>
      <vt:lpstr>4. La construction des éléments de notation</vt:lpstr>
      <vt:lpstr>Les limites d’un barème très détaillé</vt:lpstr>
      <vt:lpstr>Vers une évaluation plus globale </vt:lpstr>
      <vt:lpstr>Tendre vers la logique du baccalauréat</vt:lpstr>
      <vt:lpstr>Tendre vers la logique du baccalauréat : Grille partie 1</vt:lpstr>
      <vt:lpstr>Présentation PowerPoint</vt:lpstr>
      <vt:lpstr>Tendre vers la logique du baccalauréat : Grille partie 2</vt:lpstr>
      <vt:lpstr>Présentation PowerPoint</vt:lpstr>
      <vt:lpstr>A partir d’une capacité du module « protection sociale » (1ère), proposez un questionnement visant à évaluer en cours d’année la mobilisation des connaissances et le développement d’un raisonnement </vt:lpstr>
      <vt:lpstr>5. La place des appréciations</vt:lpstr>
      <vt:lpstr>Les appréciations sur les copies</vt:lpstr>
      <vt:lpstr>Des appréciations ayant un caractère formatif aux appréciations du LSL</vt:lpstr>
      <vt:lpstr>Analyse de livrets scolaires </vt:lpstr>
      <vt:lpstr>Des appréciations constructives</vt:lpstr>
      <vt:lpstr>Merci pour votre attention</vt:lpstr>
    </vt:vector>
  </TitlesOfParts>
  <Company>RECTORAT DE STRASBOURG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sur l’évaluation en Sciences et techniques sanitaires et sociales  Mercredi 12 janvier 2021</dc:title>
  <dc:creator>Elina Nitschelm</dc:creator>
  <cp:lastModifiedBy>Elina Nitschelm</cp:lastModifiedBy>
  <cp:revision>106</cp:revision>
  <dcterms:created xsi:type="dcterms:W3CDTF">2021-12-05T18:49:31Z</dcterms:created>
  <dcterms:modified xsi:type="dcterms:W3CDTF">2022-11-08T15:02:24Z</dcterms:modified>
</cp:coreProperties>
</file>