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35" r:id="rId3"/>
    <p:sldId id="823" r:id="rId4"/>
    <p:sldId id="824" r:id="rId5"/>
    <p:sldId id="825" r:id="rId6"/>
    <p:sldId id="826" r:id="rId7"/>
    <p:sldId id="462" r:id="rId8"/>
    <p:sldId id="463" r:id="rId9"/>
    <p:sldId id="469" r:id="rId10"/>
    <p:sldId id="471" r:id="rId11"/>
    <p:sldId id="472" r:id="rId12"/>
    <p:sldId id="473" r:id="rId13"/>
    <p:sldId id="474" r:id="rId14"/>
    <p:sldId id="475" r:id="rId15"/>
    <p:sldId id="479" r:id="rId16"/>
    <p:sldId id="477" r:id="rId17"/>
    <p:sldId id="478" r:id="rId18"/>
    <p:sldId id="480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B6DF9-E417-433F-A8F8-46B9DA71E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54D099-C4B6-41DF-B72A-ED310D3A9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453F9F-4591-4461-8CF0-C1E36C40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215A-772F-48F2-81BD-D5BA0103F9DE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C89CC2-0785-479D-B5E9-C61F4DA2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420A11-2FA5-4973-BA11-5D17CDAE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C776-9F1D-4D48-BC6B-BFA50FD8A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44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F0123-9B55-4EA6-AEF1-4C6E7FA0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C3227E-3CEB-4622-B3A2-B2FA839CB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BD956B-CE6B-441D-8ECC-746AE8BC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215A-772F-48F2-81BD-D5BA0103F9DE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B03BE4-AF6C-48C3-BC08-F647740B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7B7D40-645A-4F5F-B8AD-AAC23E54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C776-9F1D-4D48-BC6B-BFA50FD8A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1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D119AB3-2ED6-4B33-AEB5-101F5BC5C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70822F-D901-4EBE-ADB3-6EBA818D2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9EDFA7-0198-4975-BB48-220D0816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215A-772F-48F2-81BD-D5BA0103F9DE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AA68F4-B24E-4DE4-BBE8-C126608F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DF2E2B-CE41-4741-83EA-B8D5CBE8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C776-9F1D-4D48-BC6B-BFA50FD8A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039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1AFD7A81-F2C0-7A45-B905-D023E393D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22445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859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Février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5D9C7CA-740F-844C-A7AE-AD691440042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22445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0905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89EE3-68D0-4BAB-956C-A7FF5D81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0CEA3C-2D6C-4223-99D9-83098A0A6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918E75-4110-488F-8BE3-0D47EC63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215A-772F-48F2-81BD-D5BA0103F9DE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59FB7E-67D2-4BA5-A3BE-D6F534E4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1AEB85-210B-42D1-BB4E-B4F22EA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C776-9F1D-4D48-BC6B-BFA50FD8A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40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DA38E-B66C-451A-B0D6-FC66C922B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971048-E5E1-4AA4-B32E-E1FB237D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2D6722-DCB1-49B0-A6B6-5E3877D7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215A-772F-48F2-81BD-D5BA0103F9DE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78E0EA-A2F7-4302-B834-6A31DE2CB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A56E44-818B-405B-BFA9-37DC854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C776-9F1D-4D48-BC6B-BFA50FD8A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70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8A91F-DC8B-492B-8733-464053D0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F2A668-3E20-4535-9F42-F41A1E706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E72BF2-E7E0-4F3F-B273-43F84F4EC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C16B91-30E2-46E0-AB5C-5D9A518C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215A-772F-48F2-81BD-D5BA0103F9DE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E18868-568D-4E15-8E5E-88134B80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6D001B-69FB-4FFF-877A-73250437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C776-9F1D-4D48-BC6B-BFA50FD8A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72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85CD17-78D9-4644-9682-F503547C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FAABAA-4730-4BAC-AE7A-311DC82CE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D8080F-03A9-4DE1-998D-646085770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C45CDA-6DEC-4125-A6FE-51EE4C2C4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9B1FE40-8455-493E-B1BB-7513D4758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21B5E0F-C6E0-4789-B0CA-671FCED1D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215A-772F-48F2-81BD-D5BA0103F9DE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BD9D7F-A613-4144-B916-C2C746510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C9C72-8278-40FF-81E5-E8EEBF5D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C776-9F1D-4D48-BC6B-BFA50FD8A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26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3EE4D-8234-4CA7-AC05-6C02591B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6DA92D-CB5B-4C82-B29A-56F1F993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215A-772F-48F2-81BD-D5BA0103F9DE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C24FC8-F5D4-4FDC-8DAE-81FE52D2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BAFE82-6996-489F-9C8A-E4F19348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C776-9F1D-4D48-BC6B-BFA50FD8A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69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93AE63-9930-4255-AB04-C99037FC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215A-772F-48F2-81BD-D5BA0103F9DE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93CEAF-AA00-4856-8675-4F88CD2F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80824C-7DAC-4EB1-ABA4-BDD30147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C776-9F1D-4D48-BC6B-BFA50FD8A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4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80F71-A480-438F-BB1F-06B39C63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94B5E4-8FEE-4693-B7A4-32FBB9C8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527466-D044-4BE8-8A78-E7401CDED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F63204-E850-42D0-ADE5-2A42039B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215A-772F-48F2-81BD-D5BA0103F9DE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F3F0AA-8471-451F-B42C-9D8DD6EE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F77CC5-8CDE-424B-8931-4902491B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C776-9F1D-4D48-BC6B-BFA50FD8A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68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151A8-B5F3-4B95-9B73-B13F0AE1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A8831E-F37D-49E0-923E-77D8A99C8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D78695-5E3B-4054-B5B4-2885030DA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8B1188-BF1A-409B-8654-CB193492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215A-772F-48F2-81BD-D5BA0103F9DE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4731F8-7128-41E9-86BD-F77F6797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664959-0F0B-4F0B-A323-4B42EEDA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C776-9F1D-4D48-BC6B-BFA50FD8A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74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F8233A-FEB0-457E-93DD-D7EFA962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B76485-8D4D-4E1C-B3EA-A8A5FD1FE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E57B1D-2BE0-4253-BB07-8FED52869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8215A-772F-48F2-81BD-D5BA0103F9DE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D644FB-B2CA-4902-AA55-7C080017D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1DD90C-6D71-4E5E-9A94-70D4760E2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BC776-9F1D-4D48-BC6B-BFA50FD8A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08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2224/reforme-des-lycees-professionnel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2224/reforme-des-lycees-professionnel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education.gouv.fr/bo/2023/Hebdo30/MENH2320037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49083922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duscol.education.fr/2224/reforme-des-lycees-professionnels" TargetMode="External"/><Relationship Id="rId5" Type="http://schemas.openxmlformats.org/officeDocument/2006/relationships/hyperlink" Target="https://eduscol.education.fr/3954/cursus-renove-preparant-au-bac-pro" TargetMode="External"/><Relationship Id="rId4" Type="http://schemas.openxmlformats.org/officeDocument/2006/relationships/hyperlink" Target="https://www.education.gouv.fr/bo/2024/Hebdo11/MENE2404141N.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CB9D0-433E-47DD-9F4E-0536CBAB7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4330"/>
            <a:ext cx="9144000" cy="240858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fr-FR" dirty="0"/>
              <a:t>La réforme de la voie professionnelle</a:t>
            </a:r>
            <a:br>
              <a:rPr lang="fr-FR" dirty="0"/>
            </a:br>
            <a:r>
              <a:rPr lang="fr-FR" dirty="0"/>
              <a:t>Nouvelle année de terminale…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1DA699-A792-4DEF-A158-247224B04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18"/>
            <a:ext cx="2060812" cy="103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4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B29F2D4A-D3E5-7743-9761-B66BFC88D6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9403" y="1670324"/>
          <a:ext cx="10849205" cy="429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7088">
                  <a:extLst>
                    <a:ext uri="{9D8B030D-6E8A-4147-A177-3AD203B41FA5}">
                      <a16:colId xmlns:a16="http://schemas.microsoft.com/office/drawing/2014/main" val="1230981306"/>
                    </a:ext>
                  </a:extLst>
                </a:gridCol>
                <a:gridCol w="1652117">
                  <a:extLst>
                    <a:ext uri="{9D8B030D-6E8A-4147-A177-3AD203B41FA5}">
                      <a16:colId xmlns:a16="http://schemas.microsoft.com/office/drawing/2014/main" val="486700134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Seconde professionnelle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endParaRPr lang="fr-FR" sz="2400" dirty="0"/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dirty="0">
                          <a:solidFill>
                            <a:schemeClr val="bg1"/>
                          </a:solidFill>
                        </a:rPr>
                        <a:t>Volume</a:t>
                      </a:r>
                      <a:br>
                        <a:rPr lang="fr-FR" sz="13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300" b="0" dirty="0">
                          <a:solidFill>
                            <a:schemeClr val="bg1"/>
                          </a:solidFill>
                        </a:rPr>
                        <a:t>hebdomadaire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70215"/>
                  </a:ext>
                </a:extLst>
              </a:tr>
              <a:tr h="1381760"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professionnels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 et français </a:t>
                      </a:r>
                      <a:r>
                        <a:rPr lang="fr-FR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fr-FR" sz="13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-intervention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 et maths-sciences </a:t>
                      </a:r>
                      <a:r>
                        <a:rPr lang="fr-FR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fr-FR" sz="13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-intervention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Prévention-santé-environnement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Économie-gestion ou économie-droit (selon la spécialité)</a:t>
                      </a:r>
                      <a:endParaRPr lang="fr-FR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h</a:t>
                      </a:r>
                      <a:b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h</a:t>
                      </a:r>
                    </a:p>
                    <a:p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</a:t>
                      </a:r>
                      <a:endParaRPr lang="fr-FR" sz="13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</a:txBody>
                  <a:tcPr marL="121920" marR="121920" marT="60960" marB="6096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66577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généraux 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Français, histoire-géographie et enseignement moral et civique</a:t>
                      </a:r>
                      <a:endParaRPr lang="fr-FR" sz="13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Mathématiques</a:t>
                      </a:r>
                      <a:endParaRPr lang="fr-FR" sz="13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 vivante A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Physique-chimie ou langue vivante B (selon la spécialité)</a:t>
                      </a:r>
                      <a:b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Arts appliqués et culture artistique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EPS</a:t>
                      </a:r>
                      <a:r>
                        <a:rPr lang="fr-FR" sz="1300" dirty="0">
                          <a:effectLst/>
                        </a:rPr>
                        <a:t> </a:t>
                      </a:r>
                      <a:endParaRPr lang="fr-FR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h</a:t>
                      </a:r>
                      <a:b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h</a:t>
                      </a:r>
                    </a:p>
                    <a:p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</a:p>
                    <a:p>
                      <a:r>
                        <a:rPr lang="fr-FR" sz="13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  <a:endParaRPr lang="fr-FR" sz="13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  <a:b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h</a:t>
                      </a:r>
                    </a:p>
                  </a:txBody>
                  <a:tcPr marL="121920" marR="121920" marT="60960" marB="6096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774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Soutien au parcours </a:t>
                      </a: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(anciennement accompagnement personnalisé)</a:t>
                      </a:r>
                      <a:r>
                        <a:rPr lang="fr-FR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59534"/>
                  </a:ext>
                </a:extLst>
              </a:tr>
              <a:tr h="435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DES HEURES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673" marB="95673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h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95673" marB="9567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78859"/>
                  </a:ext>
                </a:extLst>
              </a:tr>
            </a:tbl>
          </a:graphicData>
        </a:graphic>
      </p:graphicFrame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D53A03-BD8D-4C4D-ABA3-AE1D421EB248}"/>
              </a:ext>
            </a:extLst>
          </p:cNvPr>
          <p:cNvSpPr/>
          <p:nvPr/>
        </p:nvSpPr>
        <p:spPr>
          <a:xfrm>
            <a:off x="719403" y="5925278"/>
            <a:ext cx="940904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+</a:t>
            </a:r>
            <a:r>
              <a:rPr lang="fr-FR" sz="1200" dirty="0"/>
              <a:t> </a:t>
            </a:r>
            <a:r>
              <a:rPr lang="fr-FR" sz="1200" b="1" dirty="0"/>
              <a:t>Systématisation des enseignements de </a:t>
            </a:r>
            <a:r>
              <a:rPr lang="fr-FR" sz="1200" b="1" dirty="0">
                <a:solidFill>
                  <a:srgbClr val="49B170"/>
                </a:solidFill>
              </a:rPr>
              <a:t>français et mathématiques en effectif réduit</a:t>
            </a:r>
            <a:endParaRPr lang="fr-FR" sz="1200" dirty="0">
              <a:solidFill>
                <a:srgbClr val="49B170"/>
              </a:solidFill>
            </a:endParaRPr>
          </a:p>
          <a:p>
            <a:r>
              <a:rPr lang="fr-FR" sz="1200" dirty="0"/>
              <a:t>Des ressources pour la mise en place des enseignements en groupes à effectif réduit sont disponibles sur </a:t>
            </a:r>
            <a:r>
              <a:rPr lang="fr-FR" sz="1200" u="sng" dirty="0">
                <a:hlinkClick r:id="rId3"/>
              </a:rPr>
              <a:t>Éduscol</a:t>
            </a:r>
            <a:r>
              <a:rPr lang="fr-FR" sz="1200" dirty="0"/>
              <a:t>.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C0947E2-0847-B656-539A-E0608FBD2F3A}"/>
              </a:ext>
            </a:extLst>
          </p:cNvPr>
          <p:cNvGrpSpPr/>
          <p:nvPr/>
        </p:nvGrpSpPr>
        <p:grpSpPr>
          <a:xfrm>
            <a:off x="719403" y="1124745"/>
            <a:ext cx="2716188" cy="353559"/>
            <a:chOff x="539552" y="1312859"/>
            <a:chExt cx="2037141" cy="265169"/>
          </a:xfrm>
        </p:grpSpPr>
        <p:sp>
          <p:nvSpPr>
            <p:cNvPr id="5" name="Rectangle à coins arrondis 17">
              <a:extLst>
                <a:ext uri="{FF2B5EF4-FFF2-40B4-BE49-F238E27FC236}">
                  <a16:creationId xmlns:a16="http://schemas.microsoft.com/office/drawing/2014/main" id="{F91B052C-7D54-96A9-9529-2EB113EDDB8C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6" name="Rectangle à coins arrondis 19">
              <a:extLst>
                <a:ext uri="{FF2B5EF4-FFF2-40B4-BE49-F238E27FC236}">
                  <a16:creationId xmlns:a16="http://schemas.microsoft.com/office/drawing/2014/main" id="{163EC385-065A-C14C-562A-8F96CC35BF58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26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B29F2D4A-D3E5-7743-9761-B66BFC88D6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9403" y="1672344"/>
          <a:ext cx="10849205" cy="449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7088">
                  <a:extLst>
                    <a:ext uri="{9D8B030D-6E8A-4147-A177-3AD203B41FA5}">
                      <a16:colId xmlns:a16="http://schemas.microsoft.com/office/drawing/2014/main" val="1230981306"/>
                    </a:ext>
                  </a:extLst>
                </a:gridCol>
                <a:gridCol w="1652117">
                  <a:extLst>
                    <a:ext uri="{9D8B030D-6E8A-4147-A177-3AD203B41FA5}">
                      <a16:colId xmlns:a16="http://schemas.microsoft.com/office/drawing/2014/main" val="486700134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Première professionnelle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dirty="0">
                          <a:solidFill>
                            <a:schemeClr val="bg1"/>
                          </a:solidFill>
                        </a:rPr>
                        <a:t>Volume</a:t>
                      </a:r>
                      <a:br>
                        <a:rPr lang="fr-FR" sz="13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300" b="0" dirty="0">
                          <a:solidFill>
                            <a:schemeClr val="bg1"/>
                          </a:solidFill>
                        </a:rPr>
                        <a:t>hebdomadaire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70215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professionnels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</a:t>
                      </a:r>
                      <a:endParaRPr lang="fr-FR" sz="13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 et français </a:t>
                      </a:r>
                      <a:r>
                        <a:rPr lang="fr-FR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fr-FR" sz="13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-intervention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 et maths-sciences </a:t>
                      </a:r>
                      <a:r>
                        <a:rPr lang="fr-FR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fr-FR" sz="13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-intervention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Réalisation du projet</a:t>
                      </a:r>
                      <a:endParaRPr lang="fr-FR" sz="13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Prévention-santé-environnement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Économie-gestion ou économie-droit (selon la spécialité)</a:t>
                      </a:r>
                      <a:r>
                        <a:rPr lang="fr-FR" sz="1300" dirty="0">
                          <a:effectLst/>
                        </a:rPr>
                        <a:t> </a:t>
                      </a:r>
                      <a:endParaRPr lang="fr-FR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h</a:t>
                      </a:r>
                      <a:b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 h</a:t>
                      </a:r>
                    </a:p>
                    <a:p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</a:t>
                      </a:r>
                      <a:endParaRPr lang="fr-FR" sz="13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</a:txBody>
                  <a:tcPr marL="121920" marR="121920" marT="60960" marB="6096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66577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généraux 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Français, histoire-géographie et enseignement moral et civique</a:t>
                      </a:r>
                      <a:endParaRPr lang="fr-FR" sz="13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Mathématiques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 vivante A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Physique-chimie ou langue vivante B (selon la spécialité)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Arts appliqués et culture artistique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EPS</a:t>
                      </a:r>
                      <a:r>
                        <a:rPr lang="fr-FR" sz="1300" dirty="0">
                          <a:effectLst/>
                        </a:rPr>
                        <a:t> </a:t>
                      </a:r>
                      <a:endParaRPr lang="fr-FR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 h</a:t>
                      </a:r>
                      <a:b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 h</a:t>
                      </a:r>
                    </a:p>
                    <a:p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3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endParaRPr lang="fr-FR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3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endParaRPr lang="fr-FR" sz="1300" b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  <a:b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h</a:t>
                      </a:r>
                    </a:p>
                  </a:txBody>
                  <a:tcPr marL="121920" marR="121920" marT="60960" marB="6096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774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Soutien au parcours </a:t>
                      </a: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(anciennement accompagnement personnalisé)</a:t>
                      </a:r>
                      <a:r>
                        <a:rPr lang="fr-FR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59534"/>
                  </a:ext>
                </a:extLst>
              </a:tr>
              <a:tr h="435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DES HEURES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673" marB="95673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28,5 h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95673" marB="9567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78859"/>
                  </a:ext>
                </a:extLst>
              </a:tr>
            </a:tbl>
          </a:graphicData>
        </a:graphic>
      </p:graphicFrame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D53A03-BD8D-4C4D-ABA3-AE1D421EB248}"/>
              </a:ext>
            </a:extLst>
          </p:cNvPr>
          <p:cNvSpPr/>
          <p:nvPr/>
        </p:nvSpPr>
        <p:spPr>
          <a:xfrm>
            <a:off x="714124" y="6104910"/>
            <a:ext cx="940904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+</a:t>
            </a:r>
            <a:r>
              <a:rPr lang="fr-FR" sz="1200" dirty="0"/>
              <a:t> </a:t>
            </a:r>
            <a:r>
              <a:rPr lang="fr-FR" sz="1200" b="1" dirty="0"/>
              <a:t>Systématisation des enseignements de </a:t>
            </a:r>
            <a:r>
              <a:rPr lang="fr-FR" sz="1200" b="1" dirty="0">
                <a:solidFill>
                  <a:srgbClr val="49B170"/>
                </a:solidFill>
              </a:rPr>
              <a:t>français et mathématiques en effectif réduit</a:t>
            </a:r>
            <a:endParaRPr lang="fr-FR" sz="1200" dirty="0">
              <a:solidFill>
                <a:srgbClr val="49B170"/>
              </a:solidFill>
            </a:endParaRPr>
          </a:p>
          <a:p>
            <a:r>
              <a:rPr lang="fr-FR" sz="1200" dirty="0"/>
              <a:t>Des ressources pour la mise en place des enseignements en groupes à effectif réduit sont disponibles sur </a:t>
            </a:r>
            <a:r>
              <a:rPr lang="fr-FR" sz="1200" u="sng" dirty="0">
                <a:hlinkClick r:id="rId3"/>
              </a:rPr>
              <a:t>Éduscol</a:t>
            </a:r>
            <a:r>
              <a:rPr lang="fr-FR" sz="1200" dirty="0"/>
              <a:t>.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830FED4-207A-719B-632B-7AF3BFCD7244}"/>
              </a:ext>
            </a:extLst>
          </p:cNvPr>
          <p:cNvGrpSpPr/>
          <p:nvPr/>
        </p:nvGrpSpPr>
        <p:grpSpPr>
          <a:xfrm>
            <a:off x="719403" y="1124745"/>
            <a:ext cx="2716188" cy="353559"/>
            <a:chOff x="539552" y="1312859"/>
            <a:chExt cx="2037141" cy="265169"/>
          </a:xfrm>
        </p:grpSpPr>
        <p:sp>
          <p:nvSpPr>
            <p:cNvPr id="5" name="Rectangle à coins arrondis 17">
              <a:extLst>
                <a:ext uri="{FF2B5EF4-FFF2-40B4-BE49-F238E27FC236}">
                  <a16:creationId xmlns:a16="http://schemas.microsoft.com/office/drawing/2014/main" id="{329400B5-D1E0-013B-39E4-1449CC12B0C5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6" name="Rectangle à coins arrondis 19">
              <a:extLst>
                <a:ext uri="{FF2B5EF4-FFF2-40B4-BE49-F238E27FC236}">
                  <a16:creationId xmlns:a16="http://schemas.microsoft.com/office/drawing/2014/main" id="{724BAA92-C1F7-8393-1AEF-6CA1AB3DE18C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44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22445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452711-8CA1-F24A-90CF-20BADA1F200D}"/>
              </a:ext>
            </a:extLst>
          </p:cNvPr>
          <p:cNvSpPr/>
          <p:nvPr/>
        </p:nvSpPr>
        <p:spPr>
          <a:xfrm>
            <a:off x="1103444" y="2737565"/>
            <a:ext cx="3194696" cy="325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67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Augmentation du volume complémentaire d’heures professeur</a:t>
            </a:r>
            <a:endParaRPr lang="fr-FR" sz="1867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67" dirty="0">
                <a:solidFill>
                  <a:srgbClr val="49B170"/>
                </a:solidFill>
              </a:rPr>
              <a:t>• </a:t>
            </a: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Spécialités de la production : dès 15 élèves ; 16 h pour 20 élèves</a:t>
            </a:r>
            <a:b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(soit + 2,5 h)</a:t>
            </a:r>
          </a:p>
          <a:p>
            <a:r>
              <a:rPr lang="fr-FR" sz="1867" dirty="0">
                <a:solidFill>
                  <a:srgbClr val="49B170"/>
                </a:solidFill>
              </a:rPr>
              <a:t>• </a:t>
            </a: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Spécialités des services : dès 18 élèves ; 16 h pour 24 élèves (soit + 2,5 h)</a:t>
            </a:r>
          </a:p>
          <a:p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(nouveauté Rentrée 2024)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F32DA9-6E47-C84E-9394-CD691092C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25" y="2491157"/>
            <a:ext cx="563344" cy="71525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FE36FB-18E3-7242-9CF5-64FD09687272}"/>
              </a:ext>
            </a:extLst>
          </p:cNvPr>
          <p:cNvSpPr/>
          <p:nvPr/>
        </p:nvSpPr>
        <p:spPr>
          <a:xfrm>
            <a:off x="5270046" y="2737565"/>
            <a:ext cx="2623817" cy="2678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67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15 % </a:t>
            </a: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l’horaire complémentaire</a:t>
            </a:r>
            <a:r>
              <a:rPr lang="fr-FR" sz="1867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dédiés aux enseignements</a:t>
            </a:r>
            <a:br>
              <a:rPr lang="fr-FR" sz="1867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67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français et mathématiques</a:t>
            </a:r>
            <a:br>
              <a:rPr lang="fr-FR" sz="1867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67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effectif réduit</a:t>
            </a:r>
          </a:p>
          <a:p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(nouveauté Rentrée 2024)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128F13-FB12-6E42-96B4-FE985DBE1160}"/>
              </a:ext>
            </a:extLst>
          </p:cNvPr>
          <p:cNvSpPr/>
          <p:nvPr/>
        </p:nvSpPr>
        <p:spPr>
          <a:xfrm>
            <a:off x="8534406" y="2737564"/>
            <a:ext cx="2975517" cy="2390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Egalement : </a:t>
            </a:r>
          </a:p>
          <a:p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Exercice de la </a:t>
            </a:r>
            <a:r>
              <a:rPr lang="fr-FR" sz="1867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 Pacte « Enseignements en groupes d’effectifs réduits »</a:t>
            </a: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les enseignants volontaires</a:t>
            </a:r>
          </a:p>
          <a:p>
            <a:r>
              <a:rPr lang="fr-FR" sz="1867" dirty="0"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fr-FR" sz="1867" dirty="0">
                <a:latin typeface="Arial" panose="020B0604020202020204" pitchFamily="34" charset="0"/>
                <a:cs typeface="Times New Roman" panose="02020603050405020304" pitchFamily="18" charset="0"/>
                <a:hlinkClick r:id="rId4"/>
              </a:rPr>
              <a:t>sur la base de la note de service du 20-7-2023</a:t>
            </a:r>
            <a:r>
              <a:rPr lang="fr-FR" sz="1867" dirty="0"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fr-FR" sz="1867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99B8366-0C84-364A-9EDC-F57E379F1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192" y="2491157"/>
            <a:ext cx="563344" cy="71525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DFE3D70-1090-5C4D-A701-7BE3E3FCF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527" y="2491157"/>
            <a:ext cx="563344" cy="71525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D3F29BF-874F-5CAD-60BA-DF73AA3B6D52}"/>
              </a:ext>
            </a:extLst>
          </p:cNvPr>
          <p:cNvSpPr txBox="1">
            <a:spLocks/>
          </p:cNvSpPr>
          <p:nvPr/>
        </p:nvSpPr>
        <p:spPr bwMode="gray">
          <a:xfrm>
            <a:off x="1199456" y="2087695"/>
            <a:ext cx="10081120" cy="3384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49B170"/>
                </a:solidFill>
              </a:rPr>
              <a:t>Mise en œuvre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9FD608C-990F-310A-EE14-97F1E43A8ACF}"/>
              </a:ext>
            </a:extLst>
          </p:cNvPr>
          <p:cNvGrpSpPr/>
          <p:nvPr/>
        </p:nvGrpSpPr>
        <p:grpSpPr>
          <a:xfrm>
            <a:off x="719403" y="1523223"/>
            <a:ext cx="2716188" cy="353559"/>
            <a:chOff x="539552" y="1312859"/>
            <a:chExt cx="2037141" cy="265169"/>
          </a:xfrm>
        </p:grpSpPr>
        <p:sp>
          <p:nvSpPr>
            <p:cNvPr id="8" name="Rectangle à coins arrondis 17">
              <a:extLst>
                <a:ext uri="{FF2B5EF4-FFF2-40B4-BE49-F238E27FC236}">
                  <a16:creationId xmlns:a16="http://schemas.microsoft.com/office/drawing/2014/main" id="{5E367BC5-0741-4DD4-12E5-761A2C3CF4F0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10" name="Rectangle à coins arrondis 19">
              <a:extLst>
                <a:ext uri="{FF2B5EF4-FFF2-40B4-BE49-F238E27FC236}">
                  <a16:creationId xmlns:a16="http://schemas.microsoft.com/office/drawing/2014/main" id="{7B73956E-72C7-DECD-0B04-6E9DA49F8CA7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80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B29F2D4A-D3E5-7743-9761-B66BFC88D6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9403" y="1827225"/>
          <a:ext cx="10849205" cy="4092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7088">
                  <a:extLst>
                    <a:ext uri="{9D8B030D-6E8A-4147-A177-3AD203B41FA5}">
                      <a16:colId xmlns:a16="http://schemas.microsoft.com/office/drawing/2014/main" val="1230981306"/>
                    </a:ext>
                  </a:extLst>
                </a:gridCol>
                <a:gridCol w="1652117">
                  <a:extLst>
                    <a:ext uri="{9D8B030D-6E8A-4147-A177-3AD203B41FA5}">
                      <a16:colId xmlns:a16="http://schemas.microsoft.com/office/drawing/2014/main" val="486700134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Terminale professionnelle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dirty="0">
                          <a:solidFill>
                            <a:schemeClr val="bg1"/>
                          </a:solidFill>
                        </a:rPr>
                        <a:t>Volume</a:t>
                      </a:r>
                      <a:br>
                        <a:rPr lang="fr-FR" sz="13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300" b="0" dirty="0">
                          <a:solidFill>
                            <a:schemeClr val="bg1"/>
                          </a:solidFill>
                        </a:rPr>
                        <a:t>hebdomadaire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70215"/>
                  </a:ext>
                </a:extLst>
              </a:tr>
              <a:tr h="1178560"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professionnels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</a:t>
                      </a:r>
                      <a:endParaRPr lang="fr-FR" sz="13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Réalisation du projet</a:t>
                      </a:r>
                      <a:endParaRPr lang="fr-FR" sz="13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Prévention-santé-environnement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Économie-gestion ou économie-droit (selon la spécialité)</a:t>
                      </a:r>
                      <a:endParaRPr lang="fr-FR" sz="1300" b="1" dirty="0">
                        <a:solidFill>
                          <a:srgbClr val="49B170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14,5 h</a:t>
                      </a:r>
                      <a:b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</a:p>
                  </a:txBody>
                  <a:tcPr marL="121920" marR="121920" marT="60960" marB="6096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66577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généraux 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Français, histoire-géographie et enseignement moral et civique</a:t>
                      </a:r>
                      <a:endParaRPr lang="fr-FR" sz="13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Mathématiques</a:t>
                      </a:r>
                      <a:r>
                        <a:rPr lang="fr-FR" sz="1300" b="1" i="1" kern="1200" dirty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 vivante A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Physique-chimie ou langue vivante B (selon la spécialité)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Arts appliqués et culture artistique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EPS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h</a:t>
                      </a:r>
                      <a:b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 h</a:t>
                      </a:r>
                    </a:p>
                    <a:p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h</a:t>
                      </a:r>
                    </a:p>
                    <a:p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  <a:b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h</a:t>
                      </a:r>
                    </a:p>
                  </a:txBody>
                  <a:tcPr marL="121920" marR="121920" marT="60960" marB="6096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774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Soutien au parcours </a:t>
                      </a: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(anciennement accompagnement personnalisé)</a:t>
                      </a:r>
                      <a:r>
                        <a:rPr lang="fr-FR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59534"/>
                  </a:ext>
                </a:extLst>
              </a:tr>
              <a:tr h="435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DES HEURES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673" marB="95673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h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95673" marB="9567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78859"/>
                  </a:ext>
                </a:extLst>
              </a:tr>
            </a:tbl>
          </a:graphicData>
        </a:graphic>
      </p:graphicFrame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D53A03-BD8D-4C4D-ABA3-AE1D421EB248}"/>
              </a:ext>
            </a:extLst>
          </p:cNvPr>
          <p:cNvSpPr/>
          <p:nvPr/>
        </p:nvSpPr>
        <p:spPr>
          <a:xfrm>
            <a:off x="714124" y="5925278"/>
            <a:ext cx="9409045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+</a:t>
            </a:r>
            <a:r>
              <a:rPr lang="fr-FR" sz="1200" dirty="0"/>
              <a:t> </a:t>
            </a:r>
            <a:r>
              <a:rPr lang="fr-F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Suppression de la</a:t>
            </a: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fr-FR" sz="1200" b="1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-intervention</a:t>
            </a:r>
            <a:endParaRPr lang="fr-FR" sz="1200" dirty="0">
              <a:solidFill>
                <a:srgbClr val="49B17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47DA862-A586-3356-6C75-0C68D73CC563}"/>
              </a:ext>
            </a:extLst>
          </p:cNvPr>
          <p:cNvGrpSpPr/>
          <p:nvPr/>
        </p:nvGrpSpPr>
        <p:grpSpPr>
          <a:xfrm>
            <a:off x="719403" y="1279626"/>
            <a:ext cx="2716188" cy="353559"/>
            <a:chOff x="539552" y="1312859"/>
            <a:chExt cx="2037141" cy="265169"/>
          </a:xfrm>
        </p:grpSpPr>
        <p:sp>
          <p:nvSpPr>
            <p:cNvPr id="5" name="Rectangle à coins arrondis 17">
              <a:extLst>
                <a:ext uri="{FF2B5EF4-FFF2-40B4-BE49-F238E27FC236}">
                  <a16:creationId xmlns:a16="http://schemas.microsoft.com/office/drawing/2014/main" id="{18DFC681-E492-9000-DCB1-C5E2B3FAA51D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6" name="Rectangle à coins arrondis 19">
              <a:extLst>
                <a:ext uri="{FF2B5EF4-FFF2-40B4-BE49-F238E27FC236}">
                  <a16:creationId xmlns:a16="http://schemas.microsoft.com/office/drawing/2014/main" id="{8735C457-604A-6D21-4EDB-B56DC17729DB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440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490ED2AB-FD98-86E6-961C-94FCB9EBCA0A}"/>
              </a:ext>
            </a:extLst>
          </p:cNvPr>
          <p:cNvSpPr txBox="1">
            <a:spLocks/>
          </p:cNvSpPr>
          <p:nvPr/>
        </p:nvSpPr>
        <p:spPr bwMode="gray">
          <a:xfrm>
            <a:off x="3025232" y="1099769"/>
            <a:ext cx="8887213" cy="3594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33" dirty="0">
                <a:solidFill>
                  <a:srgbClr val="49B170"/>
                </a:solidFill>
              </a:rPr>
              <a:t>En fin d’année de </a:t>
            </a:r>
            <a:r>
              <a:rPr lang="fr-FR" sz="2133" dirty="0">
                <a:solidFill>
                  <a:srgbClr val="49B17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fr-FR" sz="2133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erminale, 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parcours différencié de 6 semaines</a:t>
            </a:r>
            <a:endParaRPr lang="fr-FR" sz="2133" dirty="0"/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22445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0D816A5-DCA0-1C71-4FAB-965B4B5EE611}"/>
              </a:ext>
            </a:extLst>
          </p:cNvPr>
          <p:cNvSpPr/>
          <p:nvPr/>
        </p:nvSpPr>
        <p:spPr>
          <a:xfrm>
            <a:off x="671398" y="1617612"/>
            <a:ext cx="10993221" cy="48837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 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65877D2-C543-6772-7E51-92252997637E}"/>
              </a:ext>
            </a:extLst>
          </p:cNvPr>
          <p:cNvSpPr txBox="1">
            <a:spLocks/>
          </p:cNvSpPr>
          <p:nvPr/>
        </p:nvSpPr>
        <p:spPr bwMode="gray">
          <a:xfrm>
            <a:off x="2159568" y="1898955"/>
            <a:ext cx="8640952" cy="66938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Tronc commun à tous les élèves</a:t>
            </a:r>
          </a:p>
          <a:p>
            <a:r>
              <a:rPr lang="fr-FR" sz="1600" b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Enseignements généraux et professionnels avec contrôle continu de formation (22 semaines)</a:t>
            </a:r>
            <a:br>
              <a:rPr lang="fr-FR" sz="1600" b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b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PFMP (6 semaines obligatoires pour l’examen) • Soutien au parcours • Ateliers </a:t>
            </a:r>
            <a:r>
              <a:rPr lang="fr-FR" sz="1600" b="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AvenirPro</a:t>
            </a:r>
            <a:endParaRPr lang="fr-FR" sz="1600" b="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4269D2C-1718-3AB7-A65E-D21337D52476}"/>
              </a:ext>
            </a:extLst>
          </p:cNvPr>
          <p:cNvGrpSpPr/>
          <p:nvPr/>
        </p:nvGrpSpPr>
        <p:grpSpPr>
          <a:xfrm>
            <a:off x="719402" y="1796821"/>
            <a:ext cx="1175668" cy="4608513"/>
            <a:chOff x="608828" y="1990326"/>
            <a:chExt cx="881751" cy="2813672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8750565-1243-FF21-8BA1-450E3F4C40F2}"/>
                </a:ext>
              </a:extLst>
            </p:cNvPr>
            <p:cNvCxnSpPr>
              <a:cxnSpLocks/>
            </p:cNvCxnSpPr>
            <p:nvPr/>
          </p:nvCxnSpPr>
          <p:spPr>
            <a:xfrm>
              <a:off x="1038584" y="1990326"/>
              <a:ext cx="0" cy="2813672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itre 1">
              <a:extLst>
                <a:ext uri="{FF2B5EF4-FFF2-40B4-BE49-F238E27FC236}">
                  <a16:creationId xmlns:a16="http://schemas.microsoft.com/office/drawing/2014/main" id="{1B4A8470-6A18-E0B2-FA88-FD52E589D90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31070" y="2051862"/>
              <a:ext cx="859509" cy="1524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333" b="0" i="1" dirty="0"/>
                <a:t>Septembre</a:t>
              </a:r>
            </a:p>
          </p:txBody>
        </p:sp>
        <p:sp>
          <p:nvSpPr>
            <p:cNvPr id="39" name="Titre 1">
              <a:extLst>
                <a:ext uri="{FF2B5EF4-FFF2-40B4-BE49-F238E27FC236}">
                  <a16:creationId xmlns:a16="http://schemas.microsoft.com/office/drawing/2014/main" id="{1E8C7CFC-C968-E314-F80D-EB5BF3F5DCB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08829" y="3193645"/>
              <a:ext cx="859509" cy="1448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333" b="0" i="1" dirty="0"/>
                <a:t>Mi-mai</a:t>
              </a:r>
            </a:p>
          </p:txBody>
        </p:sp>
        <p:sp>
          <p:nvSpPr>
            <p:cNvPr id="40" name="Titre 1">
              <a:extLst>
                <a:ext uri="{FF2B5EF4-FFF2-40B4-BE49-F238E27FC236}">
                  <a16:creationId xmlns:a16="http://schemas.microsoft.com/office/drawing/2014/main" id="{781ECDDB-3B8A-0829-57B3-F8D6BCC5669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08828" y="4393669"/>
              <a:ext cx="859509" cy="1756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333" b="0" i="1" dirty="0"/>
                <a:t>Fin juin</a:t>
              </a:r>
            </a:p>
          </p:txBody>
        </p:sp>
        <p:sp>
          <p:nvSpPr>
            <p:cNvPr id="45" name="Titre 1">
              <a:extLst>
                <a:ext uri="{FF2B5EF4-FFF2-40B4-BE49-F238E27FC236}">
                  <a16:creationId xmlns:a16="http://schemas.microsoft.com/office/drawing/2014/main" id="{65FEAF35-168C-62F3-056D-CFD8B6A3867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08829" y="2927921"/>
              <a:ext cx="859509" cy="1178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333" b="0" i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Début mai</a:t>
              </a:r>
            </a:p>
          </p:txBody>
        </p:sp>
        <p:sp>
          <p:nvSpPr>
            <p:cNvPr id="49" name="Titre 1">
              <a:extLst>
                <a:ext uri="{FF2B5EF4-FFF2-40B4-BE49-F238E27FC236}">
                  <a16:creationId xmlns:a16="http://schemas.microsoft.com/office/drawing/2014/main" id="{4790E3A3-E57D-F6A1-C6C0-A9CC87B3D294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08829" y="2618272"/>
              <a:ext cx="859509" cy="1178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333" b="0" i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Mars</a:t>
              </a:r>
            </a:p>
          </p:txBody>
        </p:sp>
      </p:grpSp>
      <p:sp>
        <p:nvSpPr>
          <p:cNvPr id="26" name="Titre 1">
            <a:extLst>
              <a:ext uri="{FF2B5EF4-FFF2-40B4-BE49-F238E27FC236}">
                <a16:creationId xmlns:a16="http://schemas.microsoft.com/office/drawing/2014/main" id="{844EE059-0200-C5F3-3595-A528B730FDDA}"/>
              </a:ext>
            </a:extLst>
          </p:cNvPr>
          <p:cNvSpPr txBox="1">
            <a:spLocks/>
          </p:cNvSpPr>
          <p:nvPr/>
        </p:nvSpPr>
        <p:spPr bwMode="gray">
          <a:xfrm>
            <a:off x="2169441" y="5789956"/>
            <a:ext cx="6038793" cy="66938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Épreuves terminales</a:t>
            </a:r>
          </a:p>
          <a:p>
            <a:r>
              <a:rPr lang="fr-FR" sz="1600" b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Épreuve de prévention, santé environnement et oral de projet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AB361B8E-5AD9-8916-5A85-52A3E24014B8}"/>
              </a:ext>
            </a:extLst>
          </p:cNvPr>
          <p:cNvSpPr txBox="1">
            <a:spLocks/>
          </p:cNvSpPr>
          <p:nvPr/>
        </p:nvSpPr>
        <p:spPr bwMode="gray">
          <a:xfrm>
            <a:off x="2169441" y="2799356"/>
            <a:ext cx="6908244" cy="23833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 des vœux </a:t>
            </a:r>
            <a:r>
              <a:rPr lang="fr-FR" sz="1600" dirty="0" err="1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Parcoursup</a:t>
            </a:r>
            <a:endParaRPr lang="fr-FR" sz="1600" dirty="0">
              <a:solidFill>
                <a:srgbClr val="49B17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itre 1">
            <a:extLst>
              <a:ext uri="{FF2B5EF4-FFF2-40B4-BE49-F238E27FC236}">
                <a16:creationId xmlns:a16="http://schemas.microsoft.com/office/drawing/2014/main" id="{D32BBAF9-6BD4-9F52-171E-B37A744BC478}"/>
              </a:ext>
            </a:extLst>
          </p:cNvPr>
          <p:cNvSpPr txBox="1">
            <a:spLocks/>
          </p:cNvSpPr>
          <p:nvPr/>
        </p:nvSpPr>
        <p:spPr bwMode="gray">
          <a:xfrm>
            <a:off x="2169441" y="3326043"/>
            <a:ext cx="6908244" cy="23833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Épreuves ponctuelles et terminales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34468274-19BA-0D71-92B3-AA0A8AB9558D}"/>
              </a:ext>
            </a:extLst>
          </p:cNvPr>
          <p:cNvGrpSpPr/>
          <p:nvPr/>
        </p:nvGrpSpPr>
        <p:grpSpPr>
          <a:xfrm>
            <a:off x="1962154" y="3791633"/>
            <a:ext cx="8860492" cy="1451972"/>
            <a:chOff x="1471615" y="2515724"/>
            <a:chExt cx="6645369" cy="1088979"/>
          </a:xfrm>
        </p:grpSpPr>
        <p:sp>
          <p:nvSpPr>
            <p:cNvPr id="20" name="Titre 1">
              <a:extLst>
                <a:ext uri="{FF2B5EF4-FFF2-40B4-BE49-F238E27FC236}">
                  <a16:creationId xmlns:a16="http://schemas.microsoft.com/office/drawing/2014/main" id="{66953E04-6E11-7875-45F8-3454B9DC583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471615" y="3102663"/>
              <a:ext cx="2447922" cy="502040"/>
            </a:xfrm>
            <a:prstGeom prst="rect">
              <a:avLst/>
            </a:prstGeom>
            <a:noFill/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867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Préparation à la poursuite</a:t>
              </a:r>
              <a:br>
                <a:rPr lang="fr-FR" sz="1867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r-FR" sz="1867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d’études supérieures</a:t>
              </a:r>
              <a:r>
                <a:rPr lang="fr-FR" sz="1867" dirty="0"/>
                <a:t> </a:t>
              </a:r>
              <a:endParaRPr lang="fr-FR" sz="1867" b="0" dirty="0"/>
            </a:p>
          </p:txBody>
        </p:sp>
        <p:sp>
          <p:nvSpPr>
            <p:cNvPr id="25" name="Titre 1">
              <a:extLst>
                <a:ext uri="{FF2B5EF4-FFF2-40B4-BE49-F238E27FC236}">
                  <a16:creationId xmlns:a16="http://schemas.microsoft.com/office/drawing/2014/main" id="{31EA4313-9306-3103-1F23-AAD3AA451DC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554406" y="3102664"/>
              <a:ext cx="2562578" cy="395584"/>
            </a:xfrm>
            <a:prstGeom prst="rect">
              <a:avLst/>
            </a:prstGeom>
            <a:noFill/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867" dirty="0">
                  <a:latin typeface="Arial" panose="020B0604020202020204" pitchFamily="34" charset="0"/>
                  <a:ea typeface="Calibri" panose="020F0502020204030204" pitchFamily="34" charset="0"/>
                </a:rPr>
                <a:t>P</a:t>
              </a:r>
              <a:r>
                <a:rPr lang="fr-FR" sz="1867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réparation à l’insertion professionnelle</a:t>
              </a:r>
              <a:r>
                <a:rPr lang="fr-FR" sz="1867" dirty="0"/>
                <a:t> </a:t>
              </a:r>
              <a:endParaRPr lang="fr-FR" sz="1867" b="0" dirty="0"/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24CD5AA6-DA69-EBA4-90FA-52381B167F43}"/>
                </a:ext>
              </a:extLst>
            </p:cNvPr>
            <p:cNvGrpSpPr/>
            <p:nvPr/>
          </p:nvGrpSpPr>
          <p:grpSpPr>
            <a:xfrm>
              <a:off x="2542068" y="2729755"/>
              <a:ext cx="4334187" cy="329675"/>
              <a:chOff x="2542068" y="2832597"/>
              <a:chExt cx="2757037" cy="329675"/>
            </a:xfrm>
          </p:grpSpPr>
          <p:sp>
            <p:nvSpPr>
              <p:cNvPr id="30" name="Virage 29">
                <a:extLst>
                  <a:ext uri="{FF2B5EF4-FFF2-40B4-BE49-F238E27FC236}">
                    <a16:creationId xmlns:a16="http://schemas.microsoft.com/office/drawing/2014/main" id="{953D3A9A-ED92-D6BB-3277-5A545DA84D74}"/>
                  </a:ext>
                </a:extLst>
              </p:cNvPr>
              <p:cNvSpPr/>
              <p:nvPr/>
            </p:nvSpPr>
            <p:spPr>
              <a:xfrm rot="5400000" flipV="1">
                <a:off x="3081754" y="2392106"/>
                <a:ext cx="230480" cy="1309851"/>
              </a:xfrm>
              <a:prstGeom prst="bentArrow">
                <a:avLst>
                  <a:gd name="adj1" fmla="val 12235"/>
                  <a:gd name="adj2" fmla="val 21719"/>
                  <a:gd name="adj3" fmla="val 25000"/>
                  <a:gd name="adj4" fmla="val 2460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Virage 30">
                <a:extLst>
                  <a:ext uri="{FF2B5EF4-FFF2-40B4-BE49-F238E27FC236}">
                    <a16:creationId xmlns:a16="http://schemas.microsoft.com/office/drawing/2014/main" id="{B5A05DD1-5E12-5305-1619-2C17AEEB1C04}"/>
                  </a:ext>
                </a:extLst>
              </p:cNvPr>
              <p:cNvSpPr/>
              <p:nvPr/>
            </p:nvSpPr>
            <p:spPr>
              <a:xfrm rot="5400000">
                <a:off x="4460273" y="2323439"/>
                <a:ext cx="230480" cy="1447185"/>
              </a:xfrm>
              <a:prstGeom prst="bentArrow">
                <a:avLst>
                  <a:gd name="adj1" fmla="val 12235"/>
                  <a:gd name="adj2" fmla="val 21719"/>
                  <a:gd name="adj3" fmla="val 25000"/>
                  <a:gd name="adj4" fmla="val 2460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178B00CB-4DF2-F4FA-C94A-B371B0D46B90}"/>
                  </a:ext>
                </a:extLst>
              </p:cNvPr>
              <p:cNvCxnSpPr/>
              <p:nvPr/>
            </p:nvCxnSpPr>
            <p:spPr>
              <a:xfrm>
                <a:off x="3903157" y="2832597"/>
                <a:ext cx="0" cy="9919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itre 1">
              <a:extLst>
                <a:ext uri="{FF2B5EF4-FFF2-40B4-BE49-F238E27FC236}">
                  <a16:creationId xmlns:a16="http://schemas.microsoft.com/office/drawing/2014/main" id="{6A4926F3-DA7C-E1AC-46B7-F1344ED06A0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627080" y="2515724"/>
              <a:ext cx="6401295" cy="1479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867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Parcours différencié de 6 semaines</a:t>
              </a: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21A7BAAD-F870-1CD4-AA32-49371463EB89}"/>
              </a:ext>
            </a:extLst>
          </p:cNvPr>
          <p:cNvGrpSpPr/>
          <p:nvPr/>
        </p:nvGrpSpPr>
        <p:grpSpPr>
          <a:xfrm>
            <a:off x="233831" y="1134038"/>
            <a:ext cx="2716188" cy="353559"/>
            <a:chOff x="539552" y="1312859"/>
            <a:chExt cx="2037141" cy="265169"/>
          </a:xfrm>
        </p:grpSpPr>
        <p:sp>
          <p:nvSpPr>
            <p:cNvPr id="72" name="Rectangle à coins arrondis 17">
              <a:extLst>
                <a:ext uri="{FF2B5EF4-FFF2-40B4-BE49-F238E27FC236}">
                  <a16:creationId xmlns:a16="http://schemas.microsoft.com/office/drawing/2014/main" id="{F2D0D5D8-7A2C-595A-0A6A-70AEB41F0495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73" name="Rectangle à coins arrondis 19">
              <a:extLst>
                <a:ext uri="{FF2B5EF4-FFF2-40B4-BE49-F238E27FC236}">
                  <a16:creationId xmlns:a16="http://schemas.microsoft.com/office/drawing/2014/main" id="{462FFC5A-07D1-FE19-BA3E-52C96E5D2589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352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7BAE040-11E0-FD5B-42C8-5D2D649FD2AF}"/>
              </a:ext>
            </a:extLst>
          </p:cNvPr>
          <p:cNvGrpSpPr/>
          <p:nvPr/>
        </p:nvGrpSpPr>
        <p:grpSpPr>
          <a:xfrm>
            <a:off x="719403" y="1279626"/>
            <a:ext cx="2716188" cy="353559"/>
            <a:chOff x="539552" y="1312859"/>
            <a:chExt cx="2037141" cy="265169"/>
          </a:xfrm>
        </p:grpSpPr>
        <p:sp>
          <p:nvSpPr>
            <p:cNvPr id="5" name="Rectangle à coins arrondis 17">
              <a:extLst>
                <a:ext uri="{FF2B5EF4-FFF2-40B4-BE49-F238E27FC236}">
                  <a16:creationId xmlns:a16="http://schemas.microsoft.com/office/drawing/2014/main" id="{D72604D3-F5AA-3D27-381C-FECC6D1B1492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6" name="Rectangle à coins arrondis 19">
              <a:extLst>
                <a:ext uri="{FF2B5EF4-FFF2-40B4-BE49-F238E27FC236}">
                  <a16:creationId xmlns:a16="http://schemas.microsoft.com/office/drawing/2014/main" id="{04F70DC1-7464-F78D-98FE-3B3CCC8CA825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6A3BAD3-25FA-7D11-3A26-13DB30415C87}"/>
              </a:ext>
            </a:extLst>
          </p:cNvPr>
          <p:cNvSpPr txBox="1">
            <a:spLocks/>
          </p:cNvSpPr>
          <p:nvPr/>
        </p:nvSpPr>
        <p:spPr bwMode="gray">
          <a:xfrm>
            <a:off x="739989" y="1870398"/>
            <a:ext cx="10081120" cy="3384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Terminale : choix du parcours différencié</a:t>
            </a:r>
            <a:r>
              <a:rPr lang="fr-FR" sz="1600" dirty="0">
                <a:solidFill>
                  <a:srgbClr val="49B170"/>
                </a:solidFill>
              </a:rPr>
              <a:t> </a:t>
            </a:r>
            <a:endParaRPr lang="fr-FR" sz="2400" dirty="0">
              <a:solidFill>
                <a:srgbClr val="49B17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FA42F-ADD9-93E0-D102-C19C131EB07C}"/>
              </a:ext>
            </a:extLst>
          </p:cNvPr>
          <p:cNvSpPr/>
          <p:nvPr/>
        </p:nvSpPr>
        <p:spPr>
          <a:xfrm>
            <a:off x="1359370" y="2372884"/>
            <a:ext cx="10068327" cy="403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choix entre les parcours de préparation à l’insertion et à la poursuite d’études supérieures s’inscrit dans le cadre d’un </a:t>
            </a:r>
            <a:r>
              <a:rPr lang="fr-FR" sz="2133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 continu, depuis la classe de seconde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à la construction du projet de l’élève (soutien au parcours).</a:t>
            </a:r>
          </a:p>
          <a:p>
            <a:endParaRPr lang="fr-FR" sz="2133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deux parcours sont présentés à tous les élèves </a:t>
            </a:r>
            <a:r>
              <a:rPr lang="fr-FR" sz="2133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début de terminale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fr-FR" sz="2133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fiche de dialogue 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utilisée par l’établissement pour permettre :</a:t>
            </a:r>
          </a:p>
          <a:p>
            <a:r>
              <a:rPr lang="fr-FR" sz="2133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2133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familles d’exprimer un premier souhait de parcours ;</a:t>
            </a:r>
          </a:p>
          <a:p>
            <a:r>
              <a:rPr lang="fr-FR" sz="2133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2133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conseil de classe de faire des recommandations.</a:t>
            </a:r>
          </a:p>
          <a:p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2133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L’inscription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l’un ou l’autre parcours se fait au terme d’un entretien à l’issue du dernier conseil de classe précédant le parcours, au choix de l’élève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BCCE1D-CA49-EF6D-8B33-F7D8E9FB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03" y="2369166"/>
            <a:ext cx="563344" cy="7152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ECC8A5-6FBE-4742-97C6-E9ACDBB84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07" y="4345925"/>
            <a:ext cx="563344" cy="71525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418BCD4-448C-2CE1-418E-2C79B5967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03" y="5594064"/>
            <a:ext cx="563344" cy="71525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0ECC8A5-6FBE-4742-97C6-E9ACDBB84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07" y="3437494"/>
            <a:ext cx="563344" cy="7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6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B29F2D4A-D3E5-7743-9761-B66BFC88D6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9403" y="3044958"/>
          <a:ext cx="10849205" cy="339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7088">
                  <a:extLst>
                    <a:ext uri="{9D8B030D-6E8A-4147-A177-3AD203B41FA5}">
                      <a16:colId xmlns:a16="http://schemas.microsoft.com/office/drawing/2014/main" val="1230981306"/>
                    </a:ext>
                  </a:extLst>
                </a:gridCol>
                <a:gridCol w="1652117">
                  <a:extLst>
                    <a:ext uri="{9D8B030D-6E8A-4147-A177-3AD203B41FA5}">
                      <a16:colId xmlns:a16="http://schemas.microsoft.com/office/drawing/2014/main" val="48670013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Grille horaire indicative du parcours </a:t>
                      </a: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6 semaines</a:t>
                      </a:r>
                      <a:b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(peut être adaptée au projet de classe et aux besoins des élèves)</a:t>
                      </a: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dirty="0">
                          <a:solidFill>
                            <a:schemeClr val="bg1"/>
                          </a:solidFill>
                        </a:rPr>
                        <a:t>Volume</a:t>
                      </a:r>
                      <a:br>
                        <a:rPr lang="fr-FR" sz="13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300" b="0" dirty="0">
                          <a:solidFill>
                            <a:schemeClr val="bg1"/>
                          </a:solidFill>
                        </a:rPr>
                        <a:t>hebdomadaire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6657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professionnels et économie-gestion ou économie-droit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h</a:t>
                      </a:r>
                      <a:endParaRPr lang="fr-FR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77471"/>
                  </a:ext>
                </a:extLst>
              </a:tr>
              <a:tr h="1178560"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généraux 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Français, histoire-géographie et enseignement moral et civique</a:t>
                      </a:r>
                      <a:endParaRPr lang="fr-FR" sz="13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Mathématiques/Physique-chimie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 vivante A/B</a:t>
                      </a: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EPS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h</a:t>
                      </a:r>
                      <a:b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h</a:t>
                      </a:r>
                    </a:p>
                    <a:p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h</a:t>
                      </a:r>
                    </a:p>
                    <a:p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</a:p>
                  </a:txBody>
                  <a:tcPr marL="121920" marR="121920" marT="60960" marB="6096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6999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Autres enseignements selon le choix de l’établissement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6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h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59534"/>
                  </a:ext>
                </a:extLst>
              </a:tr>
              <a:tr h="435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49B1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DES HEURES</a:t>
                      </a:r>
                      <a:endParaRPr lang="fr-FR" sz="1600" dirty="0">
                        <a:solidFill>
                          <a:srgbClr val="49B1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673" marB="95673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h</a:t>
                      </a:r>
                      <a:endParaRPr lang="fr-FR" sz="1600" dirty="0">
                        <a:solidFill>
                          <a:srgbClr val="49B170"/>
                        </a:solidFill>
                      </a:endParaRPr>
                    </a:p>
                  </a:txBody>
                  <a:tcPr marT="95673" marB="9567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78859"/>
                  </a:ext>
                </a:extLst>
              </a:tr>
              <a:tr h="435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Travail personnel de l’élève au</a:t>
                      </a:r>
                      <a:r>
                        <a:rPr lang="fr-FR" sz="1600" b="1" kern="1200" baseline="0" dirty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lycée, inscrit dans l’emploi du temps</a:t>
                      </a:r>
                    </a:p>
                  </a:txBody>
                  <a:tcPr marT="95673" marB="95673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+ 5 h</a:t>
                      </a:r>
                      <a:endParaRPr lang="fr-FR" sz="1600" dirty="0">
                        <a:solidFill>
                          <a:srgbClr val="49B170"/>
                        </a:solidFill>
                      </a:endParaRPr>
                    </a:p>
                  </a:txBody>
                  <a:tcPr marT="95673" marB="9567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10134"/>
                  </a:ext>
                </a:extLst>
              </a:tr>
            </a:tbl>
          </a:graphicData>
        </a:graphic>
      </p:graphicFrame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7BAE040-11E0-FD5B-42C8-5D2D649FD2AF}"/>
              </a:ext>
            </a:extLst>
          </p:cNvPr>
          <p:cNvGrpSpPr/>
          <p:nvPr/>
        </p:nvGrpSpPr>
        <p:grpSpPr>
          <a:xfrm>
            <a:off x="719403" y="1279626"/>
            <a:ext cx="2716188" cy="353559"/>
            <a:chOff x="539552" y="1312859"/>
            <a:chExt cx="2037141" cy="265169"/>
          </a:xfrm>
        </p:grpSpPr>
        <p:sp>
          <p:nvSpPr>
            <p:cNvPr id="5" name="Rectangle à coins arrondis 17">
              <a:extLst>
                <a:ext uri="{FF2B5EF4-FFF2-40B4-BE49-F238E27FC236}">
                  <a16:creationId xmlns:a16="http://schemas.microsoft.com/office/drawing/2014/main" id="{D72604D3-F5AA-3D27-381C-FECC6D1B1492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6" name="Rectangle à coins arrondis 19">
              <a:extLst>
                <a:ext uri="{FF2B5EF4-FFF2-40B4-BE49-F238E27FC236}">
                  <a16:creationId xmlns:a16="http://schemas.microsoft.com/office/drawing/2014/main" id="{04F70DC1-7464-F78D-98FE-3B3CCC8CA825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6A3BAD3-25FA-7D11-3A26-13DB30415C87}"/>
              </a:ext>
            </a:extLst>
          </p:cNvPr>
          <p:cNvSpPr txBox="1">
            <a:spLocks/>
          </p:cNvSpPr>
          <p:nvPr/>
        </p:nvSpPr>
        <p:spPr bwMode="gray">
          <a:xfrm>
            <a:off x="739989" y="1781079"/>
            <a:ext cx="10081120" cy="3384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Terminale : préparation à la poursuite d’études supérieures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5D349EF-38EB-846D-B290-BB241EE3EB4B}"/>
              </a:ext>
            </a:extLst>
          </p:cNvPr>
          <p:cNvGrpSpPr/>
          <p:nvPr/>
        </p:nvGrpSpPr>
        <p:grpSpPr>
          <a:xfrm>
            <a:off x="2747851" y="2160631"/>
            <a:ext cx="3955443" cy="715257"/>
            <a:chOff x="1749434" y="1620474"/>
            <a:chExt cx="2966582" cy="5364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6FA42F-ADD9-93E0-D102-C19C131EB07C}"/>
                </a:ext>
              </a:extLst>
            </p:cNvPr>
            <p:cNvSpPr/>
            <p:nvPr/>
          </p:nvSpPr>
          <p:spPr>
            <a:xfrm>
              <a:off x="2195736" y="1695252"/>
              <a:ext cx="2520280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Consolidation et renforcement disciplinaire et méthodologique</a:t>
              </a:r>
              <a:r>
                <a:rPr lang="fr-FR" sz="1600" dirty="0"/>
                <a:t> 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4BBCCE1D-CA49-EF6D-8B33-F7D8E9FB6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9434" y="1620474"/>
              <a:ext cx="422508" cy="536443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055808C-D052-5B94-49F2-E2A120C2D2FE}"/>
              </a:ext>
            </a:extLst>
          </p:cNvPr>
          <p:cNvGrpSpPr/>
          <p:nvPr/>
        </p:nvGrpSpPr>
        <p:grpSpPr>
          <a:xfrm>
            <a:off x="6838792" y="2160632"/>
            <a:ext cx="4084032" cy="715257"/>
            <a:chOff x="5052807" y="1620474"/>
            <a:chExt cx="3063024" cy="5364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A8E92B-86C9-CF45-DA45-55765D80BC93}"/>
                </a:ext>
              </a:extLst>
            </p:cNvPr>
            <p:cNvSpPr/>
            <p:nvPr/>
          </p:nvSpPr>
          <p:spPr>
            <a:xfrm>
              <a:off x="5499108" y="1695252"/>
              <a:ext cx="2616723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Développement de compétences psychosociales</a:t>
              </a:r>
              <a:r>
                <a:rPr lang="fr-FR" sz="1600" dirty="0"/>
                <a:t> 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5B715E9-8691-2EB1-F095-AD9B74345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2807" y="1620474"/>
              <a:ext cx="422508" cy="536443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8E8BAAAF-E3D7-6AE4-9994-CAF5E4925EA9}"/>
              </a:ext>
            </a:extLst>
          </p:cNvPr>
          <p:cNvSpPr txBox="1"/>
          <p:nvPr/>
        </p:nvSpPr>
        <p:spPr>
          <a:xfrm>
            <a:off x="764303" y="2344869"/>
            <a:ext cx="1971324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67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OBJECTIFS</a:t>
            </a:r>
          </a:p>
        </p:txBody>
      </p:sp>
    </p:spTree>
    <p:extLst>
      <p:ext uri="{BB962C8B-B14F-4D97-AF65-F5344CB8AC3E}">
        <p14:creationId xmlns:p14="http://schemas.microsoft.com/office/powerpoint/2010/main" val="4113520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7BAE040-11E0-FD5B-42C8-5D2D649FD2AF}"/>
              </a:ext>
            </a:extLst>
          </p:cNvPr>
          <p:cNvGrpSpPr/>
          <p:nvPr/>
        </p:nvGrpSpPr>
        <p:grpSpPr>
          <a:xfrm>
            <a:off x="719403" y="1279626"/>
            <a:ext cx="2716188" cy="353559"/>
            <a:chOff x="539552" y="1312859"/>
            <a:chExt cx="2037141" cy="265169"/>
          </a:xfrm>
        </p:grpSpPr>
        <p:sp>
          <p:nvSpPr>
            <p:cNvPr id="5" name="Rectangle à coins arrondis 17">
              <a:extLst>
                <a:ext uri="{FF2B5EF4-FFF2-40B4-BE49-F238E27FC236}">
                  <a16:creationId xmlns:a16="http://schemas.microsoft.com/office/drawing/2014/main" id="{D72604D3-F5AA-3D27-381C-FECC6D1B1492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6" name="Rectangle à coins arrondis 19">
              <a:extLst>
                <a:ext uri="{FF2B5EF4-FFF2-40B4-BE49-F238E27FC236}">
                  <a16:creationId xmlns:a16="http://schemas.microsoft.com/office/drawing/2014/main" id="{04F70DC1-7464-F78D-98FE-3B3CCC8CA825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6A3BAD3-25FA-7D11-3A26-13DB30415C87}"/>
              </a:ext>
            </a:extLst>
          </p:cNvPr>
          <p:cNvSpPr txBox="1">
            <a:spLocks/>
          </p:cNvSpPr>
          <p:nvPr/>
        </p:nvSpPr>
        <p:spPr bwMode="gray">
          <a:xfrm>
            <a:off x="739989" y="1870398"/>
            <a:ext cx="10081120" cy="3384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Terminale : préparation à l’insertion professionnelle</a:t>
            </a:r>
            <a:r>
              <a:rPr lang="fr-FR" sz="1600" dirty="0">
                <a:solidFill>
                  <a:srgbClr val="49B170"/>
                </a:solidFill>
              </a:rPr>
              <a:t> </a:t>
            </a:r>
            <a:endParaRPr lang="fr-FR" sz="2400" dirty="0">
              <a:solidFill>
                <a:srgbClr val="49B17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FA42F-ADD9-93E0-D102-C19C131EB07C}"/>
              </a:ext>
            </a:extLst>
          </p:cNvPr>
          <p:cNvSpPr/>
          <p:nvPr/>
        </p:nvSpPr>
        <p:spPr>
          <a:xfrm>
            <a:off x="1359371" y="2548344"/>
            <a:ext cx="3296469" cy="271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33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semaines recouvrant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133" b="1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ou plusieurs séquences de PFMP</a:t>
            </a:r>
            <a:r>
              <a:rPr lang="fr-FR" sz="2133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peuvent être effectuées dans différents lieux (allocation de PFMP possible sous condition de convention tripartite)</a:t>
            </a:r>
            <a:r>
              <a:rPr lang="fr-FR" sz="2133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BCCE1D-CA49-EF6D-8B33-F7D8E9FB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03" y="2369166"/>
            <a:ext cx="563344" cy="7152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587602-A359-7F24-654A-C8298A1F0FA9}"/>
              </a:ext>
            </a:extLst>
          </p:cNvPr>
          <p:cNvSpPr/>
          <p:nvPr/>
        </p:nvSpPr>
        <p:spPr>
          <a:xfrm>
            <a:off x="5711958" y="2548345"/>
            <a:ext cx="6312501" cy="403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parcours est destiné aux élèves qui souhaitent une </a:t>
            </a:r>
            <a:r>
              <a:rPr lang="fr-FR" sz="2133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insertion directe 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 l’obtention de leur diplôme.</a:t>
            </a:r>
          </a:p>
          <a:p>
            <a:endParaRPr lang="fr-FR" sz="2133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peut également concerner des élèves souhaitant effectuer une </a:t>
            </a:r>
            <a:r>
              <a:rPr lang="fr-FR" sz="2133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poursuite d’étude courte, y compris par apprentissage :</a:t>
            </a:r>
            <a:endParaRPr lang="fr-FR" sz="2133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133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2133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titre professionnel</a:t>
            </a:r>
          </a:p>
          <a:p>
            <a:r>
              <a:rPr lang="fr-FR" sz="2133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2133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en un an</a:t>
            </a:r>
          </a:p>
          <a:p>
            <a:r>
              <a:rPr lang="fr-FR" sz="2133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2133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 de spécialisation (nouvelle appellation des mentions complémentaires)</a:t>
            </a:r>
          </a:p>
          <a:p>
            <a:r>
              <a:rPr lang="fr-FR" sz="2133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2133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FCIL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BA35A35-53E5-2E9B-4CBD-C9C3DCA62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807" y="2369166"/>
            <a:ext cx="563344" cy="7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73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7BAE040-11E0-FD5B-42C8-5D2D649FD2AF}"/>
              </a:ext>
            </a:extLst>
          </p:cNvPr>
          <p:cNvGrpSpPr/>
          <p:nvPr/>
        </p:nvGrpSpPr>
        <p:grpSpPr>
          <a:xfrm>
            <a:off x="719403" y="1279626"/>
            <a:ext cx="2716188" cy="353559"/>
            <a:chOff x="539552" y="1312859"/>
            <a:chExt cx="2037141" cy="265169"/>
          </a:xfrm>
        </p:grpSpPr>
        <p:sp>
          <p:nvSpPr>
            <p:cNvPr id="5" name="Rectangle à coins arrondis 17">
              <a:extLst>
                <a:ext uri="{FF2B5EF4-FFF2-40B4-BE49-F238E27FC236}">
                  <a16:creationId xmlns:a16="http://schemas.microsoft.com/office/drawing/2014/main" id="{D72604D3-F5AA-3D27-381C-FECC6D1B1492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6" name="Rectangle à coins arrondis 19">
              <a:extLst>
                <a:ext uri="{FF2B5EF4-FFF2-40B4-BE49-F238E27FC236}">
                  <a16:creationId xmlns:a16="http://schemas.microsoft.com/office/drawing/2014/main" id="{04F70DC1-7464-F78D-98FE-3B3CCC8CA825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6A3BAD3-25FA-7D11-3A26-13DB30415C87}"/>
              </a:ext>
            </a:extLst>
          </p:cNvPr>
          <p:cNvSpPr txBox="1">
            <a:spLocks/>
          </p:cNvSpPr>
          <p:nvPr/>
        </p:nvSpPr>
        <p:spPr bwMode="gray">
          <a:xfrm>
            <a:off x="739989" y="1870398"/>
            <a:ext cx="10081120" cy="3384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FA42F-ADD9-93E0-D102-C19C131EB07C}"/>
              </a:ext>
            </a:extLst>
          </p:cNvPr>
          <p:cNvSpPr/>
          <p:nvPr/>
        </p:nvSpPr>
        <p:spPr>
          <a:xfrm>
            <a:off x="714123" y="2548345"/>
            <a:ext cx="11142516" cy="337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33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Cadre réglementaire :</a:t>
            </a:r>
          </a:p>
          <a:p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133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Arrêté du 22 janvier 2024 modifiant l'arrêté du 21 novembre 2018 relatif aux enseignements dispensés dans les formations sous statut scolaire préparant au baccalauréat professionnel</a:t>
            </a:r>
            <a:endParaRPr lang="fr-FR" sz="2133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fr-FR" sz="2133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Note de service sur le parcours différencié de fin de terminale, parue au BO du 14 mars 2024</a:t>
            </a:r>
            <a:endParaRPr lang="fr-FR" sz="2133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133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133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Page Éduscol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 la </a:t>
            </a:r>
            <a:r>
              <a:rPr lang="fr-FR" sz="2133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réorganisation du cursus 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préparant au baccalauréat professionnel</a:t>
            </a:r>
            <a:endParaRPr lang="fr-FR" sz="2133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133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133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Page Éduscol</a:t>
            </a: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 la </a:t>
            </a:r>
            <a:r>
              <a:rPr lang="fr-FR" sz="2133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réforme des lycées professionnels</a:t>
            </a:r>
            <a:endParaRPr lang="fr-FR" sz="2133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1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A2838-9075-4A8A-BD39-1B26023C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797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Nouveau parcours des lycéens professionnels grâce à la réforme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F51D33-3D14-404D-9884-610F7F526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0" y="1054547"/>
            <a:ext cx="11446566" cy="53595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u="sng" dirty="0">
                <a:solidFill>
                  <a:srgbClr val="7030A0"/>
                </a:solidFill>
              </a:rPr>
              <a:t>Durant la scolarité</a:t>
            </a:r>
          </a:p>
          <a:p>
            <a:r>
              <a:rPr lang="fr-FR" b="1" dirty="0"/>
              <a:t>Ouverture de nouvelles formations</a:t>
            </a:r>
            <a:endParaRPr lang="fr-FR" dirty="0"/>
          </a:p>
          <a:p>
            <a:r>
              <a:rPr lang="fr-FR" b="1" dirty="0"/>
              <a:t>Accompagnement grâce au bureau des entreprises </a:t>
            </a:r>
            <a:endParaRPr lang="fr-FR" dirty="0"/>
          </a:p>
          <a:p>
            <a:r>
              <a:rPr lang="fr-FR" b="1" dirty="0"/>
              <a:t>Accompagnement renforcé sur les besoins scolaires </a:t>
            </a:r>
            <a:endParaRPr lang="fr-FR" dirty="0"/>
          </a:p>
          <a:p>
            <a:r>
              <a:rPr lang="fr-FR" b="1" dirty="0"/>
              <a:t>Gratification des stages durant toute la scolarité </a:t>
            </a:r>
            <a:endParaRPr lang="fr-FR" dirty="0"/>
          </a:p>
          <a:p>
            <a:r>
              <a:rPr lang="fr-FR" b="1" dirty="0"/>
              <a:t>Meilleure prise en compte du projet de l'élève grâce à la nouvelle année de terminale </a:t>
            </a:r>
            <a:endParaRPr lang="fr-FR" dirty="0"/>
          </a:p>
          <a:p>
            <a:r>
              <a:rPr lang="fr-FR" b="1" dirty="0"/>
              <a:t>Nouvelles options durant la scolarité</a:t>
            </a:r>
            <a:endParaRPr lang="fr-FR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u="sng" dirty="0">
                <a:solidFill>
                  <a:srgbClr val="7030A0"/>
                </a:solidFill>
              </a:rPr>
              <a:t>Après la scolarité</a:t>
            </a:r>
          </a:p>
          <a:p>
            <a:r>
              <a:rPr lang="fr-FR" b="1" dirty="0"/>
              <a:t>Je veux travailler mais je ne trouve pas d'emploi </a:t>
            </a:r>
            <a:r>
              <a:rPr lang="fr-FR" dirty="0"/>
              <a:t> </a:t>
            </a:r>
          </a:p>
          <a:p>
            <a:pPr lvl="1"/>
            <a:r>
              <a:rPr lang="fr-FR" b="1" dirty="0"/>
              <a:t>Filet de sécurité</a:t>
            </a:r>
            <a:r>
              <a:rPr lang="fr-FR" dirty="0"/>
              <a:t> du jeune sans solution : </a:t>
            </a:r>
            <a:r>
              <a:rPr lang="fr-FR" b="1" dirty="0"/>
              <a:t>Ambition emploi</a:t>
            </a:r>
            <a:endParaRPr lang="fr-FR" dirty="0"/>
          </a:p>
          <a:p>
            <a:r>
              <a:rPr lang="fr-FR" b="1" dirty="0"/>
              <a:t>Je veux poursuivre mes études </a:t>
            </a:r>
            <a:r>
              <a:rPr lang="fr-FR" dirty="0"/>
              <a:t> </a:t>
            </a:r>
          </a:p>
          <a:p>
            <a:pPr lvl="1"/>
            <a:r>
              <a:rPr lang="fr-FR" b="1" dirty="0"/>
              <a:t>Spécialisation : </a:t>
            </a:r>
            <a:r>
              <a:rPr lang="fr-FR" dirty="0"/>
              <a:t>une offre de spécialisation professionnelle en un an maximum et en alternance </a:t>
            </a:r>
          </a:p>
          <a:p>
            <a:pPr lvl="1"/>
            <a:r>
              <a:rPr lang="fr-FR" b="1" dirty="0"/>
              <a:t>Études</a:t>
            </a:r>
            <a:r>
              <a:rPr lang="fr-FR" dirty="0"/>
              <a:t> : poursuite d'un parcours de consolidation en vue du BTS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6387CF-2C32-45FE-AEA4-BF792523EB14}"/>
              </a:ext>
            </a:extLst>
          </p:cNvPr>
          <p:cNvSpPr txBox="1"/>
          <p:nvPr/>
        </p:nvSpPr>
        <p:spPr>
          <a:xfrm>
            <a:off x="8441635" y="1166192"/>
            <a:ext cx="311426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/>
              <a:t>50 € par semaine en 1</a:t>
            </a:r>
            <a:r>
              <a:rPr lang="fr-FR" b="1" baseline="30000"/>
              <a:t>re</a:t>
            </a:r>
            <a:r>
              <a:rPr lang="fr-FR" b="1"/>
              <a:t> année de CAP et en 2</a:t>
            </a:r>
            <a:r>
              <a:rPr lang="fr-FR" b="1" baseline="30000"/>
              <a:t>de</a:t>
            </a:r>
            <a:endParaRPr lang="fr-FR"/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75 € par semaine en 2</a:t>
            </a:r>
            <a:r>
              <a:rPr lang="fr-FR" b="1" baseline="30000"/>
              <a:t>e</a:t>
            </a:r>
            <a:r>
              <a:rPr lang="fr-FR" b="1"/>
              <a:t> année de CAP et en 1</a:t>
            </a:r>
            <a:r>
              <a:rPr lang="fr-FR" b="1" baseline="30000"/>
              <a:t>re</a:t>
            </a:r>
            <a:endParaRPr lang="fr-FR"/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100 € par semaine en T</a:t>
            </a:r>
            <a:r>
              <a:rPr lang="fr-FR" b="1" baseline="30000"/>
              <a:t>le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CD3BE5-4B75-49D3-A70C-056EC491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Patricia MULLER - IEN SBSSA Académie de Strasbourg -</a:t>
            </a:r>
          </a:p>
        </p:txBody>
      </p:sp>
    </p:spTree>
    <p:extLst>
      <p:ext uri="{BB962C8B-B14F-4D97-AF65-F5344CB8AC3E}">
        <p14:creationId xmlns:p14="http://schemas.microsoft.com/office/powerpoint/2010/main" val="337237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A2838-9075-4A8A-BD39-1B26023C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797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Nouveau parcours des lycéens professionnels grâce à la réforme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0942FC-0D70-4693-8402-D65FCA996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9" t="11575" r="9565" b="5872"/>
          <a:stretch/>
        </p:blipFill>
        <p:spPr>
          <a:xfrm>
            <a:off x="516835" y="681797"/>
            <a:ext cx="10707756" cy="60002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ECD7C0-2E72-43E3-BD78-3463C17B7974}"/>
              </a:ext>
            </a:extLst>
          </p:cNvPr>
          <p:cNvSpPr/>
          <p:nvPr/>
        </p:nvSpPr>
        <p:spPr>
          <a:xfrm>
            <a:off x="3723862" y="808383"/>
            <a:ext cx="1563756" cy="278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88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A2838-9075-4A8A-BD39-1B26023C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797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Nouveau parcours des lycéens professionnels grâce à la réforme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9C1C04-8871-44D4-81A2-C73B40DE1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11575" r="9348" b="7805"/>
          <a:stretch/>
        </p:blipFill>
        <p:spPr>
          <a:xfrm>
            <a:off x="238539" y="681797"/>
            <a:ext cx="11105322" cy="60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4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A2838-9075-4A8A-BD39-1B26023C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797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Nouveau parcours des lycéens professionnels grâce à la réforme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FE9FF2-632D-4F7D-92E0-202DDFA20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5" t="12348" r="9456" b="7999"/>
          <a:stretch/>
        </p:blipFill>
        <p:spPr>
          <a:xfrm>
            <a:off x="238538" y="699052"/>
            <a:ext cx="11807687" cy="640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D64EC9C-6952-43D1-900D-48B4E9B79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61" t="11769" r="22500" b="9739"/>
          <a:stretch/>
        </p:blipFill>
        <p:spPr>
          <a:xfrm>
            <a:off x="3578085" y="648450"/>
            <a:ext cx="4465983" cy="62095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407D673E-EB04-41D7-BD9E-0B17A561B6A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1797"/>
          </a:xfrm>
          <a:prstGeom prst="rect">
            <a:avLst/>
          </a:prstGeom>
          <a:solidFill>
            <a:srgbClr val="7030A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solidFill>
                  <a:schemeClr val="bg1"/>
                </a:solidFill>
              </a:rPr>
              <a:t>Nouveau parcours des lycéens professionnels grâce à la réforme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1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0D69189-9DB9-2F44-97D9-D8AFB4AD7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Février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A3BEBC7-E29E-3AB1-C07E-23147C8C06A2}"/>
              </a:ext>
            </a:extLst>
          </p:cNvPr>
          <p:cNvSpPr txBox="1">
            <a:spLocks/>
          </p:cNvSpPr>
          <p:nvPr/>
        </p:nvSpPr>
        <p:spPr bwMode="gray">
          <a:xfrm>
            <a:off x="5903979" y="2468894"/>
            <a:ext cx="6024591" cy="1344149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ÉQUIPES</a:t>
            </a:r>
            <a:b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LYCÉES</a:t>
            </a:r>
            <a:b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PROFESSIONNELS</a:t>
            </a:r>
            <a:b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ANNÉE SCOLAIRE 2024-2025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0CDB287-0D77-F119-48FB-B24FEDA03B73}"/>
              </a:ext>
            </a:extLst>
          </p:cNvPr>
          <p:cNvSpPr txBox="1"/>
          <p:nvPr/>
        </p:nvSpPr>
        <p:spPr>
          <a:xfrm>
            <a:off x="5807968" y="5637246"/>
            <a:ext cx="364840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7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Direction générale de l’enseignement</a:t>
            </a:r>
            <a:br>
              <a:rPr lang="fr-FR" sz="1467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67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scolaire (DGESCO)</a:t>
            </a:r>
          </a:p>
          <a:p>
            <a:r>
              <a:rPr lang="fr-FR" sz="14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 2024</a:t>
            </a:r>
          </a:p>
        </p:txBody>
      </p:sp>
    </p:spTree>
    <p:extLst>
      <p:ext uri="{BB962C8B-B14F-4D97-AF65-F5344CB8AC3E}">
        <p14:creationId xmlns:p14="http://schemas.microsoft.com/office/powerpoint/2010/main" val="304436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1424" y="1508787"/>
            <a:ext cx="10849205" cy="768085"/>
          </a:xfrm>
        </p:spPr>
        <p:txBody>
          <a:bodyPr/>
          <a:lstStyle/>
          <a:p>
            <a:r>
              <a:rPr lang="fr-FR" sz="2400" dirty="0"/>
              <a:t>À la rentrée 2024, </a:t>
            </a:r>
            <a:r>
              <a:rPr lang="fr-FR" sz="2400" dirty="0">
                <a:solidFill>
                  <a:srgbClr val="49B170"/>
                </a:solidFill>
              </a:rPr>
              <a:t>la réforme des lycées professionnels</a:t>
            </a:r>
            <a:br>
              <a:rPr lang="fr-FR" sz="2400" dirty="0">
                <a:solidFill>
                  <a:srgbClr val="49B170"/>
                </a:solidFill>
              </a:rPr>
            </a:br>
            <a:r>
              <a:rPr lang="fr-FR" sz="2400" dirty="0"/>
              <a:t>continue de se déployer dans votre lycée autour de 3 priorités :</a:t>
            </a:r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22445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11" name="Rectangle : coins arrondis 32">
            <a:extLst>
              <a:ext uri="{FF2B5EF4-FFF2-40B4-BE49-F238E27FC236}">
                <a16:creationId xmlns:a16="http://schemas.microsoft.com/office/drawing/2014/main" id="{23548F01-3920-D04C-A8F5-13B3EEE7E63C}"/>
              </a:ext>
            </a:extLst>
          </p:cNvPr>
          <p:cNvSpPr/>
          <p:nvPr/>
        </p:nvSpPr>
        <p:spPr>
          <a:xfrm>
            <a:off x="911424" y="2436725"/>
            <a:ext cx="3264363" cy="3296531"/>
          </a:xfrm>
          <a:prstGeom prst="roundRect">
            <a:avLst>
              <a:gd name="adj" fmla="val 60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solidFill>
                <a:schemeClr val="tx1"/>
              </a:solidFill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1AD15D6-0AF1-BD48-AC30-748914124367}"/>
              </a:ext>
            </a:extLst>
          </p:cNvPr>
          <p:cNvGrpSpPr/>
          <p:nvPr/>
        </p:nvGrpSpPr>
        <p:grpSpPr>
          <a:xfrm>
            <a:off x="8050065" y="2384261"/>
            <a:ext cx="3316401" cy="3348995"/>
            <a:chOff x="800375" y="1788196"/>
            <a:chExt cx="2487301" cy="2755832"/>
          </a:xfrm>
        </p:grpSpPr>
        <p:sp>
          <p:nvSpPr>
            <p:cNvPr id="21" name="Rectangle : coins arrondis 32">
              <a:extLst>
                <a:ext uri="{FF2B5EF4-FFF2-40B4-BE49-F238E27FC236}">
                  <a16:creationId xmlns:a16="http://schemas.microsoft.com/office/drawing/2014/main" id="{A3B9BCA2-AD57-A046-843F-77F67432B370}"/>
                </a:ext>
              </a:extLst>
            </p:cNvPr>
            <p:cNvSpPr/>
            <p:nvPr/>
          </p:nvSpPr>
          <p:spPr>
            <a:xfrm>
              <a:off x="800375" y="1831368"/>
              <a:ext cx="2448272" cy="2712660"/>
            </a:xfrm>
            <a:prstGeom prst="roundRect">
              <a:avLst>
                <a:gd name="adj" fmla="val 609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 : coins arrondis 32">
              <a:extLst>
                <a:ext uri="{FF2B5EF4-FFF2-40B4-BE49-F238E27FC236}">
                  <a16:creationId xmlns:a16="http://schemas.microsoft.com/office/drawing/2014/main" id="{00815249-3A78-E54D-8001-66FFD0FC4C26}"/>
                </a:ext>
              </a:extLst>
            </p:cNvPr>
            <p:cNvSpPr/>
            <p:nvPr/>
          </p:nvSpPr>
          <p:spPr>
            <a:xfrm>
              <a:off x="839404" y="1831368"/>
              <a:ext cx="2448272" cy="2712660"/>
            </a:xfrm>
            <a:prstGeom prst="roundRect">
              <a:avLst>
                <a:gd name="adj" fmla="val 609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 : coins arrondis 32">
              <a:extLst>
                <a:ext uri="{FF2B5EF4-FFF2-40B4-BE49-F238E27FC236}">
                  <a16:creationId xmlns:a16="http://schemas.microsoft.com/office/drawing/2014/main" id="{A4649C5F-6B76-9B4D-A147-A80201653696}"/>
                </a:ext>
              </a:extLst>
            </p:cNvPr>
            <p:cNvSpPr/>
            <p:nvPr/>
          </p:nvSpPr>
          <p:spPr>
            <a:xfrm>
              <a:off x="839404" y="1788196"/>
              <a:ext cx="2448272" cy="2712660"/>
            </a:xfrm>
            <a:prstGeom prst="roundRect">
              <a:avLst>
                <a:gd name="adj" fmla="val 6096"/>
              </a:avLst>
            </a:prstGeom>
            <a:solidFill>
              <a:srgbClr val="49B1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400" dirty="0">
                  <a:solidFill>
                    <a:schemeClr val="tx1"/>
                  </a:solidFill>
                </a:rPr>
                <a:t>3. </a:t>
              </a:r>
              <a:r>
                <a:rPr lang="fr-FR" sz="2400" b="1" dirty="0">
                  <a:solidFill>
                    <a:schemeClr val="tx1"/>
                  </a:solidFill>
                </a:rPr>
                <a:t>Un professeur</a:t>
              </a:r>
              <a:br>
                <a:rPr lang="fr-FR" sz="2400" b="1" dirty="0">
                  <a:solidFill>
                    <a:schemeClr val="tx1"/>
                  </a:solidFill>
                </a:rPr>
              </a:br>
              <a:r>
                <a:rPr lang="fr-FR" sz="2400" b="1" dirty="0">
                  <a:solidFill>
                    <a:schemeClr val="tx1"/>
                  </a:solidFill>
                </a:rPr>
                <a:t>en lycée professionnel </a:t>
              </a:r>
              <a:r>
                <a:rPr lang="fr-FR" sz="2400" b="1" dirty="0">
                  <a:solidFill>
                    <a:schemeClr val="bg1"/>
                  </a:solidFill>
                </a:rPr>
                <a:t>soutenu et valorisé</a:t>
              </a:r>
              <a:r>
                <a:rPr lang="fr-FR" sz="2400" dirty="0">
                  <a:solidFill>
                    <a:schemeClr val="bg1"/>
                  </a:solidFill>
                </a:rPr>
                <a:t> </a:t>
              </a:r>
              <a:r>
                <a:rPr lang="fr-FR" sz="2400" dirty="0">
                  <a:solidFill>
                    <a:schemeClr val="tx1"/>
                  </a:solidFill>
                </a:rPr>
                <a:t>à hauteur de son engagement </a:t>
              </a:r>
            </a:p>
          </p:txBody>
        </p:sp>
      </p:grpSp>
      <p:sp>
        <p:nvSpPr>
          <p:cNvPr id="24" name="Rectangle : coins arrondis 32">
            <a:extLst>
              <a:ext uri="{FF2B5EF4-FFF2-40B4-BE49-F238E27FC236}">
                <a16:creationId xmlns:a16="http://schemas.microsoft.com/office/drawing/2014/main" id="{06C6ABC2-60E5-2E47-BAEA-6DEF24030FC3}"/>
              </a:ext>
            </a:extLst>
          </p:cNvPr>
          <p:cNvSpPr/>
          <p:nvPr/>
        </p:nvSpPr>
        <p:spPr>
          <a:xfrm>
            <a:off x="963463" y="2384261"/>
            <a:ext cx="3264363" cy="3296531"/>
          </a:xfrm>
          <a:prstGeom prst="roundRect">
            <a:avLst>
              <a:gd name="adj" fmla="val 6096"/>
            </a:avLst>
          </a:prstGeom>
          <a:solidFill>
            <a:srgbClr val="49B1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</a:rPr>
              <a:t>1. </a:t>
            </a:r>
            <a:r>
              <a:rPr lang="fr-FR" sz="2400" b="1" dirty="0">
                <a:solidFill>
                  <a:schemeClr val="tx1"/>
                </a:solidFill>
              </a:rPr>
              <a:t>Un lycéen professionnel </a:t>
            </a:r>
            <a:r>
              <a:rPr lang="fr-FR" sz="2400" b="1" dirty="0">
                <a:solidFill>
                  <a:schemeClr val="bg1"/>
                </a:solidFill>
              </a:rPr>
              <a:t>mieux accompagné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dans son parcours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et son projet professionnel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659D18B-0346-A44B-B48C-C1F8F09CB932}"/>
              </a:ext>
            </a:extLst>
          </p:cNvPr>
          <p:cNvGrpSpPr/>
          <p:nvPr/>
        </p:nvGrpSpPr>
        <p:grpSpPr>
          <a:xfrm>
            <a:off x="4480745" y="2384261"/>
            <a:ext cx="3316401" cy="3348995"/>
            <a:chOff x="3360558" y="1788196"/>
            <a:chExt cx="2487301" cy="2511746"/>
          </a:xfrm>
        </p:grpSpPr>
        <p:sp>
          <p:nvSpPr>
            <p:cNvPr id="17" name="Rectangle : coins arrondis 32">
              <a:extLst>
                <a:ext uri="{FF2B5EF4-FFF2-40B4-BE49-F238E27FC236}">
                  <a16:creationId xmlns:a16="http://schemas.microsoft.com/office/drawing/2014/main" id="{B5438B49-7A3A-6C40-B17A-AC490B7508FD}"/>
                </a:ext>
              </a:extLst>
            </p:cNvPr>
            <p:cNvSpPr/>
            <p:nvPr/>
          </p:nvSpPr>
          <p:spPr>
            <a:xfrm>
              <a:off x="3360558" y="1827544"/>
              <a:ext cx="2448272" cy="2472398"/>
            </a:xfrm>
            <a:prstGeom prst="roundRect">
              <a:avLst>
                <a:gd name="adj" fmla="val 609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 : coins arrondis 32">
              <a:extLst>
                <a:ext uri="{FF2B5EF4-FFF2-40B4-BE49-F238E27FC236}">
                  <a16:creationId xmlns:a16="http://schemas.microsoft.com/office/drawing/2014/main" id="{92853393-8FF0-D344-BF71-22227C7D29DD}"/>
                </a:ext>
              </a:extLst>
            </p:cNvPr>
            <p:cNvSpPr/>
            <p:nvPr/>
          </p:nvSpPr>
          <p:spPr>
            <a:xfrm>
              <a:off x="3399587" y="1788196"/>
              <a:ext cx="2448272" cy="2472398"/>
            </a:xfrm>
            <a:prstGeom prst="roundRect">
              <a:avLst>
                <a:gd name="adj" fmla="val 6096"/>
              </a:avLst>
            </a:prstGeom>
            <a:solidFill>
              <a:srgbClr val="49B1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400" dirty="0">
                  <a:solidFill>
                    <a:schemeClr val="tx1"/>
                  </a:solidFill>
                </a:rPr>
                <a:t>2. </a:t>
              </a:r>
              <a:r>
                <a:rPr lang="fr-FR" sz="2400" b="1" dirty="0">
                  <a:solidFill>
                    <a:schemeClr val="tx1"/>
                  </a:solidFill>
                </a:rPr>
                <a:t>Un lycée professionnel</a:t>
              </a:r>
              <a:br>
                <a:rPr lang="fr-FR" sz="2400" b="1" dirty="0">
                  <a:solidFill>
                    <a:schemeClr val="tx1"/>
                  </a:solidFill>
                </a:rPr>
              </a:br>
              <a:r>
                <a:rPr lang="fr-FR" sz="2400" b="1" dirty="0">
                  <a:solidFill>
                    <a:schemeClr val="bg1"/>
                  </a:solidFill>
                </a:rPr>
                <a:t>qui répond</a:t>
              </a:r>
              <a:br>
                <a:rPr lang="fr-FR" sz="2400" b="1" dirty="0">
                  <a:solidFill>
                    <a:schemeClr val="bg1"/>
                  </a:solidFill>
                </a:rPr>
              </a:br>
              <a:r>
                <a:rPr lang="fr-FR" sz="2400" b="1" dirty="0">
                  <a:solidFill>
                    <a:schemeClr val="bg1"/>
                  </a:solidFill>
                </a:rPr>
                <a:t>mieux aux</a:t>
              </a:r>
              <a:br>
                <a:rPr lang="fr-FR" sz="2400" b="1" dirty="0">
                  <a:solidFill>
                    <a:schemeClr val="bg1"/>
                  </a:solidFill>
                </a:rPr>
              </a:br>
              <a:r>
                <a:rPr lang="fr-FR" sz="2400" b="1" dirty="0">
                  <a:solidFill>
                    <a:schemeClr val="bg1"/>
                  </a:solidFill>
                </a:rPr>
                <a:t>grands enjeux économiques</a:t>
              </a:r>
              <a:r>
                <a:rPr lang="fr-FR" sz="2400" dirty="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73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22445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452711-8CA1-F24A-90CF-20BADA1F200D}"/>
              </a:ext>
            </a:extLst>
          </p:cNvPr>
          <p:cNvSpPr/>
          <p:nvPr/>
        </p:nvSpPr>
        <p:spPr>
          <a:xfrm>
            <a:off x="2613626" y="3236979"/>
            <a:ext cx="30983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49B170"/>
                </a:solidFill>
              </a:rPr>
              <a:t>Consolider</a:t>
            </a:r>
            <a:r>
              <a:rPr lang="fr-FR" sz="2400" b="1" dirty="0"/>
              <a:t> les enseignements</a:t>
            </a:r>
            <a:br>
              <a:rPr lang="fr-FR" sz="2400" b="1" dirty="0"/>
            </a:br>
            <a:r>
              <a:rPr lang="fr-FR" sz="2400" b="1" dirty="0"/>
              <a:t>relatifs aux savoirs fondamentaux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FAF496-592C-0C46-9CAB-F29411128552}"/>
              </a:ext>
            </a:extLst>
          </p:cNvPr>
          <p:cNvSpPr/>
          <p:nvPr/>
        </p:nvSpPr>
        <p:spPr>
          <a:xfrm>
            <a:off x="7248129" y="3236979"/>
            <a:ext cx="34225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49B170"/>
                </a:solidFill>
              </a:rPr>
              <a:t>Réorganiser</a:t>
            </a:r>
            <a:r>
              <a:rPr lang="fr-FR" sz="2400" b="1" dirty="0"/>
              <a:t> l’année de terminale</a:t>
            </a:r>
            <a:r>
              <a:rPr lang="fr-FR" sz="2400" dirty="0"/>
              <a:t> pour mieux préparer le parcours post-bac </a:t>
            </a:r>
            <a:endParaRPr lang="fr-FR" sz="24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F32DA9-6E47-C84E-9394-CD691092C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499" y="3332989"/>
            <a:ext cx="829152" cy="105274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0DC0010-09AF-E34F-A936-650961257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576" y="3332989"/>
            <a:ext cx="829152" cy="105274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27D6D67F-ADD1-2449-8F63-510B3F60D9BB}"/>
              </a:ext>
            </a:extLst>
          </p:cNvPr>
          <p:cNvSpPr txBox="1">
            <a:spLocks/>
          </p:cNvSpPr>
          <p:nvPr/>
        </p:nvSpPr>
        <p:spPr bwMode="gray">
          <a:xfrm>
            <a:off x="1199456" y="2359717"/>
            <a:ext cx="10081120" cy="3384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49B170"/>
                </a:solidFill>
              </a:rPr>
              <a:t>Adaptation du cycle de formation au baccalauréat professionnel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1A9F17C-3DC0-B802-B175-9F7BBBA95939}"/>
              </a:ext>
            </a:extLst>
          </p:cNvPr>
          <p:cNvGrpSpPr/>
          <p:nvPr/>
        </p:nvGrpSpPr>
        <p:grpSpPr>
          <a:xfrm>
            <a:off x="719403" y="1755037"/>
            <a:ext cx="2716188" cy="353559"/>
            <a:chOff x="539552" y="1312859"/>
            <a:chExt cx="2037141" cy="265169"/>
          </a:xfrm>
        </p:grpSpPr>
        <p:sp>
          <p:nvSpPr>
            <p:cNvPr id="22" name="Rectangle à coins arrondis 17">
              <a:extLst>
                <a:ext uri="{FF2B5EF4-FFF2-40B4-BE49-F238E27FC236}">
                  <a16:creationId xmlns:a16="http://schemas.microsoft.com/office/drawing/2014/main" id="{10A120E2-F174-CED4-E107-6D0BFDA53152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23" name="Rectangle à coins arrondis 19">
              <a:extLst>
                <a:ext uri="{FF2B5EF4-FFF2-40B4-BE49-F238E27FC236}">
                  <a16:creationId xmlns:a16="http://schemas.microsoft.com/office/drawing/2014/main" id="{F688D54E-745D-E483-0F62-E92045472F50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64192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1337</Words>
  <Application>Microsoft Office PowerPoint</Application>
  <PresentationFormat>Grand écran</PresentationFormat>
  <Paragraphs>224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Thème Office</vt:lpstr>
      <vt:lpstr>La réforme de la voie professionnelle Nouvelle année de terminale…</vt:lpstr>
      <vt:lpstr>Nouveau parcours des lycéens professionnels grâce à la réforme</vt:lpstr>
      <vt:lpstr>Nouveau parcours des lycéens professionnels grâce à la réforme</vt:lpstr>
      <vt:lpstr>Nouveau parcours des lycéens professionnels grâce à la réforme</vt:lpstr>
      <vt:lpstr>Nouveau parcours des lycéens professionnels grâce à la réforme</vt:lpstr>
      <vt:lpstr>Présentation PowerPoint</vt:lpstr>
      <vt:lpstr>Présentation PowerPoint</vt:lpstr>
      <vt:lpstr>À la rentrée 2024, la réforme des lycées professionnels continue de se déployer dans votre lycée autour de 3 priorités 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réforme de la voie professionnelle Nouvelle année de terminale…</dc:title>
  <dc:creator>Patricia MULLER</dc:creator>
  <cp:lastModifiedBy>SCHMITT ISABELLE</cp:lastModifiedBy>
  <cp:revision>2</cp:revision>
  <dcterms:created xsi:type="dcterms:W3CDTF">2024-07-02T20:20:27Z</dcterms:created>
  <dcterms:modified xsi:type="dcterms:W3CDTF">2024-07-03T14:28:42Z</dcterms:modified>
</cp:coreProperties>
</file>