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446" r:id="rId2"/>
    <p:sldId id="395" r:id="rId3"/>
    <p:sldId id="441" r:id="rId4"/>
    <p:sldId id="398" r:id="rId5"/>
    <p:sldId id="449" r:id="rId6"/>
    <p:sldId id="448" r:id="rId7"/>
    <p:sldId id="452" r:id="rId8"/>
    <p:sldId id="450" r:id="rId9"/>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75567" autoAdjust="0"/>
  </p:normalViewPr>
  <p:slideViewPr>
    <p:cSldViewPr>
      <p:cViewPr>
        <p:scale>
          <a:sx n="75" d="100"/>
          <a:sy n="75" d="100"/>
        </p:scale>
        <p:origin x="-122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898" y="-9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r>
              <a:rPr lang="fr-FR" smtClean="0"/>
              <a:t>Document de travail EC  jancvier 2010</a:t>
            </a:r>
            <a:endParaRPr lang="fr-FR"/>
          </a:p>
        </p:txBody>
      </p:sp>
      <p:sp>
        <p:nvSpPr>
          <p:cNvPr id="3" name="Espace réservé de la date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F8F2C79B-85E5-414B-BC02-EA788C26F7FF}" type="datetime1">
              <a:rPr lang="fr-FR" smtClean="0"/>
              <a:pPr/>
              <a:t>03/06/2014</a:t>
            </a:fld>
            <a:endParaRPr lang="fr-FR"/>
          </a:p>
        </p:txBody>
      </p:sp>
      <p:sp>
        <p:nvSpPr>
          <p:cNvPr id="4" name="Espace réservé du pied de page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946501A9-AA3C-4E0D-BFCE-345BCD8B3C67}" type="slidenum">
              <a:rPr lang="fr-FR" smtClean="0"/>
              <a:pPr/>
              <a:t>‹N°›</a:t>
            </a:fld>
            <a:endParaRPr lang="fr-FR"/>
          </a:p>
        </p:txBody>
      </p:sp>
    </p:spTree>
    <p:extLst>
      <p:ext uri="{BB962C8B-B14F-4D97-AF65-F5344CB8AC3E}">
        <p14:creationId xmlns:p14="http://schemas.microsoft.com/office/powerpoint/2010/main" val="87682877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r>
              <a:rPr lang="fr-FR" smtClean="0"/>
              <a:t>Document de travail EC  jancvier 2010</a:t>
            </a:r>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B26FC659-395F-4BCE-A4AE-A41AC9DB42D3}" type="datetime1">
              <a:rPr lang="fr-FR" smtClean="0"/>
              <a:pPr/>
              <a:t>03/06/2014</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F9056034-7293-485F-960B-CF4C3E1BB6F2}" type="slidenum">
              <a:rPr lang="fr-FR" smtClean="0"/>
              <a:pPr/>
              <a:t>‹N°›</a:t>
            </a:fld>
            <a:endParaRPr lang="fr-FR"/>
          </a:p>
        </p:txBody>
      </p:sp>
    </p:spTree>
    <p:extLst>
      <p:ext uri="{BB962C8B-B14F-4D97-AF65-F5344CB8AC3E}">
        <p14:creationId xmlns:p14="http://schemas.microsoft.com/office/powerpoint/2010/main" val="415226559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aseline="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Dans un cycle de formation de 3 ans, il y a une quasi impossibilité,  en début de formation, à vouloir évaluer le niveau de compétences d’un élève  avec pour seule référence un descriptif des compétences terminales.</a:t>
            </a:r>
          </a:p>
          <a:p>
            <a:r>
              <a:rPr lang="fr-FR" baseline="0" dirty="0" smtClean="0"/>
              <a:t>Ce qui explique, en partie au moins, que dans les faits </a:t>
            </a:r>
            <a:r>
              <a:rPr lang="fr-FR" baseline="0" dirty="0" smtClean="0"/>
              <a:t>peu </a:t>
            </a:r>
            <a:r>
              <a:rPr lang="fr-FR" baseline="0" dirty="0" smtClean="0"/>
              <a:t>d’enseignants ont des pratiques </a:t>
            </a:r>
            <a:r>
              <a:rPr lang="fr-FR" u="sng" baseline="0" dirty="0" smtClean="0"/>
              <a:t>d’évaluation formative </a:t>
            </a:r>
            <a:r>
              <a:rPr lang="fr-FR" baseline="0" dirty="0" smtClean="0"/>
              <a:t>par compétences. </a:t>
            </a:r>
          </a:p>
          <a:p>
            <a:pPr marL="0" marR="0" indent="0" algn="l" defTabSz="914400" rtl="0" eaLnBrk="1" fontAlgn="auto" latinLnBrk="0" hangingPunct="1">
              <a:lnSpc>
                <a:spcPct val="100000"/>
              </a:lnSpc>
              <a:spcBef>
                <a:spcPts val="0"/>
              </a:spcBef>
              <a:spcAft>
                <a:spcPts val="0"/>
              </a:spcAft>
              <a:buClrTx/>
              <a:buSzTx/>
              <a:buFontTx/>
              <a:buNone/>
              <a:tabLst/>
              <a:defRPr/>
            </a:pPr>
            <a:r>
              <a:rPr lang="fr-FR" b="0" baseline="0" dirty="0" smtClean="0"/>
              <a:t>Sans remettre en cause la notion de cycle pluriannuel qui permet de différencier les parcours de formation, il faut se donner des objectifs plus proches. Définir une progression dans les compétences : </a:t>
            </a:r>
            <a:r>
              <a:rPr lang="fr-FR" b="1" i="1" u="sng" baseline="0" dirty="0" smtClean="0"/>
              <a:t>une échelle de compétences</a:t>
            </a:r>
            <a:r>
              <a:rPr lang="fr-FR" b="0" baseline="0" dirty="0" smtClean="0"/>
              <a:t>. Décrire différents paliers  pour chaque compétence du référentiel à mettre en lien avec les progressions pédagogiques et les activités d’apprentissages (voir document sur les parcours de formation en annexes). </a:t>
            </a:r>
          </a:p>
          <a:p>
            <a:endParaRPr lang="fr-FR" b="0" baseline="0" dirty="0" smtClean="0"/>
          </a:p>
          <a:p>
            <a:endParaRPr lang="fr-FR" b="1" baseline="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a:ln/>
        </p:spPr>
      </p:sp>
      <p:sp>
        <p:nvSpPr>
          <p:cNvPr id="27651" name="Espace réservé des commentaires 2"/>
          <p:cNvSpPr>
            <a:spLocks noGrp="1"/>
          </p:cNvSpPr>
          <p:nvPr>
            <p:ph type="body" idx="1"/>
          </p:nvPr>
        </p:nvSpPr>
        <p:spPr>
          <a:noFill/>
          <a:ln/>
        </p:spPr>
        <p:txBody>
          <a:bodyPr/>
          <a:lstStyle/>
          <a:p>
            <a:pPr>
              <a:spcBef>
                <a:spcPct val="50000"/>
              </a:spcBef>
              <a:buFont typeface="Arial" charset="0"/>
              <a:buNone/>
            </a:pPr>
            <a:r>
              <a:rPr lang="fr-FR" dirty="0" smtClean="0"/>
              <a:t>Schéma</a:t>
            </a:r>
            <a:r>
              <a:rPr lang="fr-FR" baseline="0" dirty="0" smtClean="0"/>
              <a:t> d’un cycle 3 ans  / « paliers » de compétence et typologie d’activités  par période.</a:t>
            </a:r>
          </a:p>
          <a:p>
            <a:pPr>
              <a:spcBef>
                <a:spcPct val="50000"/>
              </a:spcBef>
              <a:buFont typeface="Arial" charset="0"/>
              <a:buNone/>
            </a:pPr>
            <a:r>
              <a:rPr lang="fr-FR" baseline="0" dirty="0" smtClean="0"/>
              <a:t>Intégrer l’idée que, sauf spécificités de quelques formations ,  toutes les compétences se développent en parallèle. Il n’y a pas de distribution des compétences sur le cycle 3 ans. Les niveaux de compétences attendues par période sont déterminés par les équipes. </a:t>
            </a:r>
            <a:r>
              <a:rPr lang="fr-FR" baseline="0" dirty="0" smtClean="0"/>
              <a:t>Eléments de référence pour l’évaluation, les échelles de compétences sont également le point de départ pour définir des progressions d’enseignement.</a:t>
            </a:r>
            <a:endParaRPr lang="fr-F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a:p>
            <a:r>
              <a:rPr lang="fr-FR" dirty="0" smtClean="0"/>
              <a:t>Décrire des niveaux de compétences</a:t>
            </a:r>
            <a:r>
              <a:rPr lang="fr-FR" baseline="0" dirty="0" smtClean="0"/>
              <a:t> </a:t>
            </a:r>
            <a:r>
              <a:rPr lang="fr-FR" dirty="0" smtClean="0"/>
              <a:t>intermédiaires pour faciliter le positionnement des élèves dans le d</a:t>
            </a:r>
            <a:r>
              <a:rPr lang="fr-FR" baseline="0" dirty="0" smtClean="0"/>
              <a:t>éveloppement progressif de leurs compétences. </a:t>
            </a:r>
            <a:r>
              <a:rPr lang="fr-FR" dirty="0" smtClean="0"/>
              <a:t>Un travail</a:t>
            </a:r>
            <a:r>
              <a:rPr lang="fr-FR" baseline="0" dirty="0" smtClean="0"/>
              <a:t> à conduire par les enseignants ! Voir exemples joints</a:t>
            </a:r>
          </a:p>
          <a:p>
            <a:r>
              <a:rPr lang="fr-FR" baseline="0" dirty="0" smtClean="0"/>
              <a:t> </a:t>
            </a:r>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Exemple de jalons / niveaux de compétence en bac </a:t>
            </a:r>
            <a:r>
              <a:rPr lang="fr-FR" baseline="0" dirty="0" err="1" smtClean="0"/>
              <a:t>proTU</a:t>
            </a:r>
            <a:endParaRPr lang="fr-FR" baseline="0" dirty="0" smtClean="0"/>
          </a:p>
          <a:p>
            <a:r>
              <a:rPr lang="fr-FR" baseline="0" dirty="0" smtClean="0"/>
              <a:t>Lecture horizontale pour la progressivité d’une compétence</a:t>
            </a:r>
          </a:p>
        </p:txBody>
      </p:sp>
    </p:spTree>
    <p:extLst>
      <p:ext uri="{BB962C8B-B14F-4D97-AF65-F5344CB8AC3E}">
        <p14:creationId xmlns:p14="http://schemas.microsoft.com/office/powerpoint/2010/main" val="2744997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Lecture verticale</a:t>
            </a:r>
            <a:r>
              <a:rPr lang="fr-FR" baseline="0" dirty="0" smtClean="0"/>
              <a:t> pour les objectifs de période / semestre en terme de compétences</a:t>
            </a:r>
          </a:p>
          <a:p>
            <a:endParaRPr lang="fr-FR" dirty="0"/>
          </a:p>
        </p:txBody>
      </p:sp>
    </p:spTree>
    <p:extLst>
      <p:ext uri="{BB962C8B-B14F-4D97-AF65-F5344CB8AC3E}">
        <p14:creationId xmlns:p14="http://schemas.microsoft.com/office/powerpoint/2010/main" val="981429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communication</a:t>
            </a:r>
            <a:r>
              <a:rPr lang="fr-FR" baseline="0" dirty="0" smtClean="0"/>
              <a:t> sur les acquis des élèves est fondée sur des bilans périodiques de compétences.</a:t>
            </a:r>
          </a:p>
          <a:p>
            <a:r>
              <a:rPr lang="fr-FR" baseline="0" dirty="0" smtClean="0"/>
              <a:t>Ces bilans se font à partir des observations et évaluations diverses engrangés par les enseignants tout au long de la période</a:t>
            </a:r>
          </a:p>
          <a:p>
            <a:endParaRPr lang="fr-FR" dirty="0"/>
          </a:p>
        </p:txBody>
      </p:sp>
    </p:spTree>
    <p:extLst>
      <p:ext uri="{BB962C8B-B14F-4D97-AF65-F5344CB8AC3E}">
        <p14:creationId xmlns:p14="http://schemas.microsoft.com/office/powerpoint/2010/main" val="3544525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Si une note est nécessaire</a:t>
            </a:r>
            <a:r>
              <a:rPr lang="fr-FR" dirty="0" smtClean="0"/>
              <a:t>, elle</a:t>
            </a:r>
            <a:r>
              <a:rPr lang="fr-FR" baseline="0" dirty="0" smtClean="0"/>
              <a:t> est </a:t>
            </a:r>
            <a:r>
              <a:rPr lang="fr-FR" baseline="0" dirty="0" smtClean="0"/>
              <a:t>définie </a:t>
            </a:r>
            <a:r>
              <a:rPr lang="fr-FR" baseline="0" dirty="0" smtClean="0"/>
              <a:t>à partir d’un bilan de compétences. Elle </a:t>
            </a:r>
            <a:r>
              <a:rPr lang="fr-FR" dirty="0" smtClean="0"/>
              <a:t>donne une</a:t>
            </a:r>
            <a:r>
              <a:rPr lang="fr-FR" baseline="0" dirty="0" smtClean="0"/>
              <a:t> indication sur le niveau global de compétences atteint par l’ élève au moment de la communication. Elle n’est jamais le résultat </a:t>
            </a:r>
            <a:r>
              <a:rPr lang="fr-FR" dirty="0" smtClean="0"/>
              <a:t>d’une moyenne</a:t>
            </a:r>
            <a:r>
              <a:rPr lang="fr-FR" baseline="0" dirty="0" smtClean="0"/>
              <a:t> ! </a:t>
            </a:r>
          </a:p>
          <a:p>
            <a:endParaRPr lang="fr-FR" dirty="0" smtClean="0"/>
          </a:p>
        </p:txBody>
      </p:sp>
    </p:spTree>
    <p:extLst>
      <p:ext uri="{BB962C8B-B14F-4D97-AF65-F5344CB8AC3E}">
        <p14:creationId xmlns:p14="http://schemas.microsoft.com/office/powerpoint/2010/main" val="2802139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0AA5B07-D971-40B2-84D2-CBCDFE9337CE}" type="datetime1">
              <a:rPr lang="fr-FR" smtClean="0"/>
              <a:pPr/>
              <a:t>03/06/2014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CCD74C9-7F3F-4CB3-9627-30832579EC4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A1F3737-89BD-4CBA-B56F-024D3D86AC45}" type="datetime1">
              <a:rPr lang="fr-FR" smtClean="0"/>
              <a:pPr/>
              <a:t>03/06/2014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CCD74C9-7F3F-4CB3-9627-30832579EC4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60C6AB-BD9F-4881-A75D-44AB3448070E}" type="datetime1">
              <a:rPr lang="fr-FR" smtClean="0"/>
              <a:pPr/>
              <a:t>03/06/2014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CCD74C9-7F3F-4CB3-9627-30832579EC4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27E70BC-1077-45AD-8EFE-AABF38D04BBE}" type="datetime1">
              <a:rPr lang="fr-FR" smtClean="0"/>
              <a:pPr/>
              <a:t>03/06/2014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CCD74C9-7F3F-4CB3-9627-30832579EC4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6F9B054-23B9-4D44-95EF-90710368C137}" type="datetime1">
              <a:rPr lang="fr-FR" smtClean="0"/>
              <a:pPr/>
              <a:t>03/06/2014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CCD74C9-7F3F-4CB3-9627-30832579EC47}"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392D640-AA07-4AB0-BEBC-6746CB4949C8}" type="datetime1">
              <a:rPr lang="fr-FR" smtClean="0"/>
              <a:pPr/>
              <a:t>03/06/2014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CCD74C9-7F3F-4CB3-9627-30832579EC4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2646771-C9F5-4DD9-B398-283FE6A77C3B}" type="datetime1">
              <a:rPr lang="fr-FR" smtClean="0"/>
              <a:pPr/>
              <a:t>03/06/2014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CCD74C9-7F3F-4CB3-9627-30832579EC4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79C308E-1A80-402C-AE16-BEE0D71B89B3}" type="datetime1">
              <a:rPr lang="fr-FR" smtClean="0"/>
              <a:pPr/>
              <a:t>03/06/2014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CCD74C9-7F3F-4CB3-9627-30832579EC4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C31697F-F618-470E-917C-4102A302FB11}" type="datetime1">
              <a:rPr lang="fr-FR" smtClean="0"/>
              <a:pPr/>
              <a:t>03/06/2014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CCD74C9-7F3F-4CB3-9627-30832579EC4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28C19DB-F5C6-4091-B753-45AB7F435B1D}" type="datetime1">
              <a:rPr lang="fr-FR" smtClean="0"/>
              <a:pPr/>
              <a:t>03/06/2014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CCD74C9-7F3F-4CB3-9627-30832579EC4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E81D66D-F019-4DB7-844B-39BC798ED608}" type="datetime1">
              <a:rPr lang="fr-FR" smtClean="0"/>
              <a:pPr/>
              <a:t>03/06/2014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CCD74C9-7F3F-4CB3-9627-30832579EC4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4657C-AC12-431A-9E96-8B6A4A722212}" type="datetime1">
              <a:rPr lang="fr-FR" smtClean="0"/>
              <a:pPr/>
              <a:t>03/06/2014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D74C9-7F3F-4CB3-9627-30832579EC4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7" descr="C:\Documents and Settings\echazalette.POR08-5894\Local Settings\Temporary Internet Files\Content.IE5\OB2BFPZZ\MPj04383570000[1].jpg"/>
          <p:cNvPicPr>
            <a:picLocks noChangeAspect="1" noChangeArrowheads="1"/>
          </p:cNvPicPr>
          <p:nvPr/>
        </p:nvPicPr>
        <p:blipFill>
          <a:blip r:embed="rId3" cstate="print"/>
          <a:srcRect/>
          <a:stretch>
            <a:fillRect/>
          </a:stretch>
        </p:blipFill>
        <p:spPr bwMode="auto">
          <a:xfrm>
            <a:off x="4594570" y="0"/>
            <a:ext cx="4549430" cy="6858000"/>
          </a:xfrm>
          <a:prstGeom prst="rect">
            <a:avLst/>
          </a:prstGeom>
          <a:noFill/>
        </p:spPr>
      </p:pic>
      <p:sp>
        <p:nvSpPr>
          <p:cNvPr id="7" name="Titre 1"/>
          <p:cNvSpPr txBox="1">
            <a:spLocks/>
          </p:cNvSpPr>
          <p:nvPr/>
        </p:nvSpPr>
        <p:spPr>
          <a:xfrm>
            <a:off x="3071802" y="857232"/>
            <a:ext cx="4357718" cy="571504"/>
          </a:xfrm>
          <a:prstGeom prst="rect">
            <a:avLst/>
          </a:prstGeom>
        </p:spPr>
        <p:txBody>
          <a:bodyPr vert="horz" lIns="91440" tIns="45720" rIns="91440" bIns="45720" rtlCol="0" anchor="ctr">
            <a:normAutofit/>
          </a:bodyPr>
          <a:lstStyle/>
          <a:p>
            <a:pPr lvl="0" algn="r">
              <a:spcBef>
                <a:spcPct val="0"/>
              </a:spcBef>
            </a:pPr>
            <a:endParaRPr lang="fr-FR" sz="2500" b="1" dirty="0" smtClean="0">
              <a:solidFill>
                <a:schemeClr val="bg2">
                  <a:lumMod val="50000"/>
                </a:schemeClr>
              </a:solidFill>
            </a:endParaRPr>
          </a:p>
        </p:txBody>
      </p:sp>
      <p:sp>
        <p:nvSpPr>
          <p:cNvPr id="16" name="Titre 1"/>
          <p:cNvSpPr txBox="1">
            <a:spLocks/>
          </p:cNvSpPr>
          <p:nvPr/>
        </p:nvSpPr>
        <p:spPr>
          <a:xfrm>
            <a:off x="683568" y="1428736"/>
            <a:ext cx="7460332" cy="4643470"/>
          </a:xfrm>
          <a:prstGeom prst="rect">
            <a:avLst/>
          </a:prstGeom>
        </p:spPr>
        <p:txBody>
          <a:bodyPr vert="horz" lIns="91440" tIns="45720" rIns="91440" bIns="45720" rtlCol="0" anchor="ctr">
            <a:noAutofit/>
          </a:bodyPr>
          <a:lstStyle/>
          <a:p>
            <a:pPr marL="457200" lvl="0" indent="-457200">
              <a:spcBef>
                <a:spcPct val="0"/>
              </a:spcBef>
            </a:pPr>
            <a:r>
              <a:rPr lang="fr-FR" sz="2400" b="1" dirty="0" smtClean="0"/>
              <a:t>Evaluation des compétences</a:t>
            </a:r>
          </a:p>
          <a:p>
            <a:pPr marL="457200" lvl="0" indent="-457200">
              <a:spcBef>
                <a:spcPct val="0"/>
              </a:spcBef>
            </a:pPr>
            <a:endParaRPr lang="fr-FR" sz="2400" b="1" dirty="0" smtClean="0"/>
          </a:p>
          <a:p>
            <a:pPr marL="457200" lvl="0" indent="-457200">
              <a:spcBef>
                <a:spcPct val="0"/>
              </a:spcBef>
            </a:pPr>
            <a:endParaRPr kumimoji="0" lang="fr-FR" b="1" i="0" u="none" strike="noStrike" kern="1200" cap="none" spc="0" normalizeH="0" baseline="0" noProof="0" dirty="0">
              <a:ln>
                <a:noFill/>
              </a:ln>
              <a:solidFill>
                <a:schemeClr val="tx1"/>
              </a:solidFill>
              <a:effectLst/>
              <a:uLnTx/>
              <a:uFillTx/>
              <a:latin typeface="+mj-lt"/>
              <a:ea typeface="+mj-ea"/>
              <a:cs typeface="+mj-cs"/>
            </a:endParaRPr>
          </a:p>
        </p:txBody>
      </p:sp>
      <p:sp>
        <p:nvSpPr>
          <p:cNvPr id="2" name="ZoneTexte 1"/>
          <p:cNvSpPr txBox="1"/>
          <p:nvPr/>
        </p:nvSpPr>
        <p:spPr>
          <a:xfrm>
            <a:off x="7756009" y="6525344"/>
            <a:ext cx="1368152" cy="144016"/>
          </a:xfrm>
          <a:prstGeom prst="rect">
            <a:avLst/>
          </a:prstGeom>
        </p:spPr>
        <p:txBody>
          <a:bodyPr vert="horz" wrap="square" lIns="91440" tIns="45720" rIns="91440" bIns="45720" rtlCol="0" anchor="ctr">
            <a:noAutofit/>
          </a:bodyPr>
          <a:lstStyle/>
          <a:p>
            <a:pPr algn="r">
              <a:spcBef>
                <a:spcPct val="0"/>
              </a:spcBef>
            </a:pPr>
            <a:r>
              <a:rPr lang="fr-FR" sz="900" b="1" dirty="0" smtClean="0">
                <a:solidFill>
                  <a:schemeClr val="accent4">
                    <a:lumMod val="75000"/>
                  </a:schemeClr>
                </a:solidFill>
              </a:rPr>
              <a:t>E. </a:t>
            </a:r>
            <a:r>
              <a:rPr lang="fr-FR" sz="900" b="1" dirty="0" err="1" smtClean="0">
                <a:solidFill>
                  <a:schemeClr val="accent4">
                    <a:lumMod val="75000"/>
                  </a:schemeClr>
                </a:solidFill>
              </a:rPr>
              <a:t>Chazalette</a:t>
            </a:r>
            <a:r>
              <a:rPr lang="fr-FR" sz="900" b="1" dirty="0" smtClean="0">
                <a:solidFill>
                  <a:schemeClr val="accent4">
                    <a:lumMod val="75000"/>
                  </a:schemeClr>
                </a:solidFill>
              </a:rPr>
              <a:t> 2009-2010</a:t>
            </a:r>
          </a:p>
        </p:txBody>
      </p:sp>
    </p:spTree>
    <p:extLst>
      <p:ext uri="{BB962C8B-B14F-4D97-AF65-F5344CB8AC3E}">
        <p14:creationId xmlns:p14="http://schemas.microsoft.com/office/powerpoint/2010/main" val="3793915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C:\Documents and Settings\echazalette.POR08-5894\Local Settings\Temporary Internet Files\Content.IE5\FRBHO6DN\MP900438395[1].jpg"/>
          <p:cNvPicPr>
            <a:picLocks noChangeAspect="1" noChangeArrowheads="1"/>
          </p:cNvPicPr>
          <p:nvPr/>
        </p:nvPicPr>
        <p:blipFill>
          <a:blip r:embed="rId3" cstate="print"/>
          <a:srcRect l="11842" r="3947"/>
          <a:stretch>
            <a:fillRect/>
          </a:stretch>
        </p:blipFill>
        <p:spPr bwMode="auto">
          <a:xfrm>
            <a:off x="4550693" y="-18639"/>
            <a:ext cx="4572032" cy="6835394"/>
          </a:xfrm>
          <a:prstGeom prst="rect">
            <a:avLst/>
          </a:prstGeom>
          <a:noFill/>
        </p:spPr>
      </p:pic>
      <p:sp>
        <p:nvSpPr>
          <p:cNvPr id="4" name="Sous-titre 2"/>
          <p:cNvSpPr txBox="1">
            <a:spLocks/>
          </p:cNvSpPr>
          <p:nvPr/>
        </p:nvSpPr>
        <p:spPr>
          <a:xfrm>
            <a:off x="1428728" y="3143248"/>
            <a:ext cx="6400800" cy="3214710"/>
          </a:xfrm>
          <a:prstGeom prst="rect">
            <a:avLst/>
          </a:prstGeom>
        </p:spPr>
        <p:txBody>
          <a:bodyPr vert="horz" lIns="91440" tIns="45720" rIns="91440" bIns="45720" rtlCol="0">
            <a:normAutofit/>
          </a:bodyPr>
          <a:lstStyle/>
          <a:p>
            <a:r>
              <a:rPr kumimoji="0" lang="fr-FR" sz="5200" b="0" i="1" u="none" strike="noStrike" kern="1200" cap="none" spc="0" normalizeH="0" baseline="0" noProof="0" dirty="0" smtClean="0">
                <a:ln>
                  <a:noFill/>
                </a:ln>
                <a:solidFill>
                  <a:schemeClr val="tx1">
                    <a:tint val="75000"/>
                  </a:schemeClr>
                </a:solidFill>
                <a:effectLst/>
                <a:uLnTx/>
                <a:uFillTx/>
                <a:latin typeface="+mn-lt"/>
                <a:ea typeface="+mn-ea"/>
                <a:cs typeface="+mn-cs"/>
              </a:rPr>
              <a:t> </a:t>
            </a:r>
            <a:endParaRPr kumimoji="0" lang="fr-FR" sz="5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Sous-titre 2"/>
          <p:cNvSpPr txBox="1">
            <a:spLocks/>
          </p:cNvSpPr>
          <p:nvPr/>
        </p:nvSpPr>
        <p:spPr>
          <a:xfrm>
            <a:off x="771476" y="2071678"/>
            <a:ext cx="3857652" cy="3786214"/>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000" b="0" i="1" u="none" strike="noStrike" kern="1200" cap="none" spc="0" normalizeH="0" baseline="0" noProof="0" dirty="0" smtClean="0">
              <a:ln>
                <a:noFill/>
              </a:ln>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tabLst/>
              <a:defRPr/>
            </a:pPr>
            <a:r>
              <a:rPr lang="fr-FR" sz="2400" b="1" dirty="0" smtClean="0">
                <a:solidFill>
                  <a:schemeClr val="accent4">
                    <a:lumMod val="75000"/>
                  </a:schemeClr>
                </a:solidFill>
              </a:rPr>
              <a:t>Des repères pour piloter la formation et évaluer des compétences </a:t>
            </a:r>
            <a:endParaRPr lang="fr-FR" sz="2400" b="1" dirty="0">
              <a:solidFill>
                <a:schemeClr val="accent4">
                  <a:lumMod val="75000"/>
                </a:schemeClr>
              </a:solidFill>
            </a:endParaRPr>
          </a:p>
        </p:txBody>
      </p:sp>
      <p:sp>
        <p:nvSpPr>
          <p:cNvPr id="10" name="Sous-titre 2"/>
          <p:cNvSpPr>
            <a:spLocks noGrp="1"/>
          </p:cNvSpPr>
          <p:nvPr>
            <p:ph type="subTitle" idx="1"/>
          </p:nvPr>
        </p:nvSpPr>
        <p:spPr>
          <a:xfrm>
            <a:off x="785786" y="188640"/>
            <a:ext cx="6858048" cy="857256"/>
          </a:xfrm>
        </p:spPr>
        <p:txBody>
          <a:bodyPr>
            <a:normAutofit/>
          </a:bodyPr>
          <a:lstStyle/>
          <a:p>
            <a:pPr algn="l"/>
            <a:r>
              <a:rPr lang="fr-FR" b="1" i="1" dirty="0" smtClean="0">
                <a:solidFill>
                  <a:schemeClr val="tx1"/>
                </a:solidFill>
              </a:rPr>
              <a:t>Les échelles de compétences</a:t>
            </a:r>
            <a:endParaRPr lang="fr-FR" b="1" i="1" dirty="0" smtClean="0">
              <a:solidFill>
                <a:schemeClr val="accent5">
                  <a:lumMod val="75000"/>
                </a:schemeClr>
              </a:solidFill>
            </a:endParaRPr>
          </a:p>
          <a:p>
            <a:endParaRPr lang="fr-FR" b="1" i="1" dirty="0" smtClean="0"/>
          </a:p>
          <a:p>
            <a:endParaRPr lang="fr-FR" dirty="0">
              <a:solidFill>
                <a:schemeClr val="tx1"/>
              </a:solidFill>
            </a:endParaRPr>
          </a:p>
        </p:txBody>
      </p:sp>
      <p:cxnSp>
        <p:nvCxnSpPr>
          <p:cNvPr id="9" name="Connecteur droit 8"/>
          <p:cNvCxnSpPr/>
          <p:nvPr/>
        </p:nvCxnSpPr>
        <p:spPr>
          <a:xfrm>
            <a:off x="500034" y="857232"/>
            <a:ext cx="5643602"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Documents and Settings\echazalette.POR08-5894\Local Settings\Temporary Internet Files\Content.IE5\OB2BFPZZ\MPj04383570000[1].jpg"/>
          <p:cNvPicPr>
            <a:picLocks noChangeAspect="1" noChangeArrowheads="1"/>
          </p:cNvPicPr>
          <p:nvPr/>
        </p:nvPicPr>
        <p:blipFill>
          <a:blip r:embed="rId3" cstate="print">
            <a:lum bright="70000" contrast="-70000"/>
          </a:blip>
          <a:srcRect/>
          <a:stretch>
            <a:fillRect/>
          </a:stretch>
        </p:blipFill>
        <p:spPr bwMode="auto">
          <a:xfrm>
            <a:off x="4619020" y="3389"/>
            <a:ext cx="4549430" cy="6858000"/>
          </a:xfrm>
          <a:prstGeom prst="rect">
            <a:avLst/>
          </a:prstGeom>
          <a:noFill/>
        </p:spPr>
      </p:pic>
      <p:sp>
        <p:nvSpPr>
          <p:cNvPr id="9218" name="Titre 1"/>
          <p:cNvSpPr>
            <a:spLocks noGrp="1"/>
          </p:cNvSpPr>
          <p:nvPr>
            <p:ph type="title"/>
          </p:nvPr>
        </p:nvSpPr>
        <p:spPr>
          <a:xfrm>
            <a:off x="611560" y="274638"/>
            <a:ext cx="7243678" cy="582594"/>
          </a:xfrm>
        </p:spPr>
        <p:style>
          <a:lnRef idx="2">
            <a:schemeClr val="accent3"/>
          </a:lnRef>
          <a:fillRef idx="1">
            <a:schemeClr val="lt1"/>
          </a:fillRef>
          <a:effectRef idx="0">
            <a:schemeClr val="accent3"/>
          </a:effectRef>
          <a:fontRef idx="minor">
            <a:schemeClr val="dk1"/>
          </a:fontRef>
        </p:style>
        <p:txBody>
          <a:bodyPr>
            <a:normAutofit/>
          </a:bodyPr>
          <a:lstStyle/>
          <a:p>
            <a:r>
              <a:rPr lang="fr-FR" sz="2400" b="1" dirty="0" smtClean="0"/>
              <a:t>Evaluer des compétences</a:t>
            </a:r>
            <a:endParaRPr lang="fr-FR" sz="2400" b="1" i="1" dirty="0" smtClean="0"/>
          </a:p>
        </p:txBody>
      </p:sp>
      <p:grpSp>
        <p:nvGrpSpPr>
          <p:cNvPr id="2" name="Groupe 60"/>
          <p:cNvGrpSpPr/>
          <p:nvPr/>
        </p:nvGrpSpPr>
        <p:grpSpPr>
          <a:xfrm>
            <a:off x="2904508" y="1785926"/>
            <a:ext cx="1714512" cy="643736"/>
            <a:chOff x="2285984" y="1785926"/>
            <a:chExt cx="1714512" cy="643736"/>
          </a:xfrm>
        </p:grpSpPr>
        <p:sp>
          <p:nvSpPr>
            <p:cNvPr id="32" name="Rectangle 31"/>
            <p:cNvSpPr/>
            <p:nvPr/>
          </p:nvSpPr>
          <p:spPr bwMode="auto">
            <a:xfrm>
              <a:off x="2285984" y="1785926"/>
              <a:ext cx="1714512" cy="28575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anchor="ctr"/>
            <a:lstStyle/>
            <a:p>
              <a:pPr algn="ctr"/>
              <a:r>
                <a:rPr lang="fr-FR" sz="1400" dirty="0" smtClean="0"/>
                <a:t>CCF niveau 5</a:t>
              </a:r>
              <a:endParaRPr lang="fr-FR" sz="1400" b="1" dirty="0"/>
            </a:p>
          </p:txBody>
        </p:sp>
        <p:cxnSp>
          <p:nvCxnSpPr>
            <p:cNvPr id="34" name="Connecteur droit 33"/>
            <p:cNvCxnSpPr>
              <a:stCxn id="32" idx="2"/>
            </p:cNvCxnSpPr>
            <p:nvPr/>
          </p:nvCxnSpPr>
          <p:spPr>
            <a:xfrm rot="5400000">
              <a:off x="2964645" y="2250273"/>
              <a:ext cx="357190"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 name="Groupe 59"/>
          <p:cNvGrpSpPr/>
          <p:nvPr/>
        </p:nvGrpSpPr>
        <p:grpSpPr>
          <a:xfrm>
            <a:off x="5929322" y="1785926"/>
            <a:ext cx="1714512" cy="643736"/>
            <a:chOff x="5929322" y="1785926"/>
            <a:chExt cx="1714512" cy="643736"/>
          </a:xfrm>
        </p:grpSpPr>
        <p:sp>
          <p:nvSpPr>
            <p:cNvPr id="35" name="Rectangle 34"/>
            <p:cNvSpPr/>
            <p:nvPr/>
          </p:nvSpPr>
          <p:spPr bwMode="auto">
            <a:xfrm>
              <a:off x="5929322" y="1785926"/>
              <a:ext cx="1714512" cy="28575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anchor="ctr"/>
            <a:lstStyle/>
            <a:p>
              <a:pPr algn="ctr"/>
              <a:r>
                <a:rPr lang="fr-FR" sz="1400" dirty="0" smtClean="0"/>
                <a:t>CCF niveau 4</a:t>
              </a:r>
              <a:endParaRPr lang="fr-FR" sz="1400" b="1" dirty="0"/>
            </a:p>
          </p:txBody>
        </p:sp>
        <p:cxnSp>
          <p:nvCxnSpPr>
            <p:cNvPr id="36" name="Connecteur droit 35"/>
            <p:cNvCxnSpPr>
              <a:stCxn id="35" idx="2"/>
            </p:cNvCxnSpPr>
            <p:nvPr/>
          </p:nvCxnSpPr>
          <p:spPr>
            <a:xfrm rot="5400000">
              <a:off x="6607983" y="2250273"/>
              <a:ext cx="357190" cy="158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1" name="Connecteur droit 40"/>
          <p:cNvCxnSpPr/>
          <p:nvPr/>
        </p:nvCxnSpPr>
        <p:spPr>
          <a:xfrm rot="5400000">
            <a:off x="5464979" y="3178967"/>
            <a:ext cx="4357715" cy="1"/>
          </a:xfrm>
          <a:prstGeom prst="line">
            <a:avLst/>
          </a:prstGeom>
        </p:spPr>
        <p:style>
          <a:lnRef idx="2">
            <a:schemeClr val="accent3"/>
          </a:lnRef>
          <a:fillRef idx="0">
            <a:schemeClr val="accent3"/>
          </a:fillRef>
          <a:effectRef idx="1">
            <a:schemeClr val="accent3"/>
          </a:effectRef>
          <a:fontRef idx="minor">
            <a:schemeClr val="tx1"/>
          </a:fontRef>
        </p:style>
      </p:cxnSp>
      <p:grpSp>
        <p:nvGrpSpPr>
          <p:cNvPr id="4" name="Groupe 75"/>
          <p:cNvGrpSpPr/>
          <p:nvPr/>
        </p:nvGrpSpPr>
        <p:grpSpPr>
          <a:xfrm>
            <a:off x="1428728" y="1071546"/>
            <a:ext cx="4714908" cy="5000660"/>
            <a:chOff x="1428728" y="1071546"/>
            <a:chExt cx="4714908" cy="5000660"/>
          </a:xfrm>
        </p:grpSpPr>
        <p:cxnSp>
          <p:nvCxnSpPr>
            <p:cNvPr id="51" name="Connecteur droit 50"/>
            <p:cNvCxnSpPr/>
            <p:nvPr/>
          </p:nvCxnSpPr>
          <p:spPr>
            <a:xfrm rot="5400000">
              <a:off x="500034" y="3571876"/>
              <a:ext cx="50006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rot="5400000">
              <a:off x="3643306" y="3571876"/>
              <a:ext cx="50006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rot="5400000">
              <a:off x="-1071602" y="3571876"/>
              <a:ext cx="50006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rot="5400000">
              <a:off x="2143108" y="3571876"/>
              <a:ext cx="500066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5" name="Flèche droite 74"/>
          <p:cNvSpPr/>
          <p:nvPr/>
        </p:nvSpPr>
        <p:spPr bwMode="auto">
          <a:xfrm>
            <a:off x="683567" y="1000108"/>
            <a:ext cx="6960241" cy="714380"/>
          </a:xfrm>
          <a:prstGeom prst="rightArrow">
            <a:avLst/>
          </a:prstGeom>
          <a:ln>
            <a:no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anchor="ctr"/>
          <a:lstStyle/>
          <a:p>
            <a:pPr algn="ctr"/>
            <a:endParaRPr lang="fr-FR" i="1" dirty="0" smtClean="0"/>
          </a:p>
          <a:p>
            <a:pPr algn="ctr"/>
            <a:r>
              <a:rPr lang="fr-FR" b="1"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Cycle 3 ans</a:t>
            </a:r>
          </a:p>
          <a:p>
            <a:pPr algn="ctr"/>
            <a:endParaRPr lang="fr-FR" i="1" dirty="0"/>
          </a:p>
        </p:txBody>
      </p:sp>
      <p:grpSp>
        <p:nvGrpSpPr>
          <p:cNvPr id="5" name="Groupe 41"/>
          <p:cNvGrpSpPr/>
          <p:nvPr/>
        </p:nvGrpSpPr>
        <p:grpSpPr>
          <a:xfrm>
            <a:off x="485966" y="3714752"/>
            <a:ext cx="7157867" cy="1714512"/>
            <a:chOff x="223757" y="3571876"/>
            <a:chExt cx="7420077" cy="1714512"/>
          </a:xfrm>
        </p:grpSpPr>
        <p:grpSp>
          <p:nvGrpSpPr>
            <p:cNvPr id="6" name="Groupe 30"/>
            <p:cNvGrpSpPr/>
            <p:nvPr/>
          </p:nvGrpSpPr>
          <p:grpSpPr>
            <a:xfrm>
              <a:off x="428596" y="3929067"/>
              <a:ext cx="7215238" cy="1357321"/>
              <a:chOff x="428596" y="3714753"/>
              <a:chExt cx="7215238" cy="1643073"/>
            </a:xfrm>
            <a:scene3d>
              <a:camera prst="orthographicFront">
                <a:rot lat="0" lon="0" rev="0"/>
              </a:camera>
              <a:lightRig rig="soft" dir="t">
                <a:rot lat="0" lon="0" rev="0"/>
              </a:lightRig>
            </a:scene3d>
          </p:grpSpPr>
          <p:sp>
            <p:nvSpPr>
              <p:cNvPr id="9" name="Flèche droite 8"/>
              <p:cNvSpPr/>
              <p:nvPr/>
            </p:nvSpPr>
            <p:spPr bwMode="auto">
              <a:xfrm>
                <a:off x="428596" y="3714753"/>
                <a:ext cx="7215238" cy="500066"/>
              </a:xfrm>
              <a:prstGeom prst="rightArrow">
                <a:avLst/>
              </a:prstGeom>
              <a:ln/>
            </p:spPr>
            <p:style>
              <a:lnRef idx="2">
                <a:schemeClr val="dk1"/>
              </a:lnRef>
              <a:fillRef idx="1">
                <a:schemeClr val="lt1"/>
              </a:fillRef>
              <a:effectRef idx="0">
                <a:schemeClr val="dk1"/>
              </a:effectRef>
              <a:fontRef idx="minor">
                <a:schemeClr val="dk1"/>
              </a:fontRef>
            </p:style>
            <p:txBody>
              <a:bodyPr anchor="ctr"/>
              <a:lstStyle/>
              <a:p>
                <a:r>
                  <a:rPr lang="fr-FR" sz="1400" dirty="0" smtClean="0"/>
                  <a:t>Compétence 1</a:t>
                </a:r>
                <a:endParaRPr lang="fr-FR" sz="1400" dirty="0"/>
              </a:p>
            </p:txBody>
          </p:sp>
          <p:sp>
            <p:nvSpPr>
              <p:cNvPr id="11" name="Flèche droite 10"/>
              <p:cNvSpPr/>
              <p:nvPr/>
            </p:nvSpPr>
            <p:spPr bwMode="auto">
              <a:xfrm>
                <a:off x="428596" y="4000504"/>
                <a:ext cx="7215238" cy="500066"/>
              </a:xfrm>
              <a:prstGeom prst="rightArrow">
                <a:avLst/>
              </a:prstGeom>
              <a:ln/>
            </p:spPr>
            <p:style>
              <a:lnRef idx="2">
                <a:schemeClr val="dk1"/>
              </a:lnRef>
              <a:fillRef idx="1">
                <a:schemeClr val="lt1"/>
              </a:fillRef>
              <a:effectRef idx="0">
                <a:schemeClr val="dk1"/>
              </a:effectRef>
              <a:fontRef idx="minor">
                <a:schemeClr val="dk1"/>
              </a:fontRef>
            </p:style>
            <p:txBody>
              <a:bodyPr anchor="ctr"/>
              <a:lstStyle/>
              <a:p>
                <a:r>
                  <a:rPr lang="fr-FR" sz="1400" dirty="0" smtClean="0"/>
                  <a:t>Compétence 2</a:t>
                </a:r>
                <a:endParaRPr lang="fr-FR" sz="1400" b="1" dirty="0"/>
              </a:p>
            </p:txBody>
          </p:sp>
          <p:sp>
            <p:nvSpPr>
              <p:cNvPr id="13" name="Flèche droite 12"/>
              <p:cNvSpPr/>
              <p:nvPr/>
            </p:nvSpPr>
            <p:spPr bwMode="auto">
              <a:xfrm>
                <a:off x="428596" y="4286256"/>
                <a:ext cx="7215238" cy="500066"/>
              </a:xfrm>
              <a:prstGeom prst="rightArrow">
                <a:avLst/>
              </a:prstGeom>
              <a:ln/>
            </p:spPr>
            <p:style>
              <a:lnRef idx="2">
                <a:schemeClr val="dk1"/>
              </a:lnRef>
              <a:fillRef idx="1">
                <a:schemeClr val="lt1"/>
              </a:fillRef>
              <a:effectRef idx="0">
                <a:schemeClr val="dk1"/>
              </a:effectRef>
              <a:fontRef idx="minor">
                <a:schemeClr val="dk1"/>
              </a:fontRef>
            </p:style>
            <p:txBody>
              <a:bodyPr anchor="ctr"/>
              <a:lstStyle/>
              <a:p>
                <a:r>
                  <a:rPr lang="fr-FR" sz="1400" dirty="0" smtClean="0"/>
                  <a:t>Compétence 3</a:t>
                </a:r>
                <a:endParaRPr lang="fr-FR" sz="1400" b="1" dirty="0"/>
              </a:p>
            </p:txBody>
          </p:sp>
          <p:sp>
            <p:nvSpPr>
              <p:cNvPr id="14" name="Flèche droite 13"/>
              <p:cNvSpPr/>
              <p:nvPr/>
            </p:nvSpPr>
            <p:spPr bwMode="auto">
              <a:xfrm>
                <a:off x="428596" y="4572008"/>
                <a:ext cx="7215238" cy="500066"/>
              </a:xfrm>
              <a:prstGeom prst="rightArrow">
                <a:avLst/>
              </a:prstGeom>
              <a:ln/>
            </p:spPr>
            <p:style>
              <a:lnRef idx="2">
                <a:schemeClr val="dk1"/>
              </a:lnRef>
              <a:fillRef idx="1">
                <a:schemeClr val="lt1"/>
              </a:fillRef>
              <a:effectRef idx="0">
                <a:schemeClr val="dk1"/>
              </a:effectRef>
              <a:fontRef idx="minor">
                <a:schemeClr val="dk1"/>
              </a:fontRef>
            </p:style>
            <p:txBody>
              <a:bodyPr anchor="ctr"/>
              <a:lstStyle/>
              <a:p>
                <a:r>
                  <a:rPr lang="fr-FR" sz="1400" dirty="0" smtClean="0"/>
                  <a:t>Compétence 4</a:t>
                </a:r>
                <a:endParaRPr lang="fr-FR" sz="1400" b="1" dirty="0"/>
              </a:p>
            </p:txBody>
          </p:sp>
          <p:sp>
            <p:nvSpPr>
              <p:cNvPr id="15" name="Flèche droite 14"/>
              <p:cNvSpPr/>
              <p:nvPr/>
            </p:nvSpPr>
            <p:spPr bwMode="auto">
              <a:xfrm>
                <a:off x="428596" y="4857760"/>
                <a:ext cx="7215238" cy="500066"/>
              </a:xfrm>
              <a:prstGeom prst="rightArrow">
                <a:avLst/>
              </a:prstGeom>
              <a:ln/>
            </p:spPr>
            <p:style>
              <a:lnRef idx="2">
                <a:schemeClr val="dk1"/>
              </a:lnRef>
              <a:fillRef idx="1">
                <a:schemeClr val="lt1"/>
              </a:fillRef>
              <a:effectRef idx="0">
                <a:schemeClr val="dk1"/>
              </a:effectRef>
              <a:fontRef idx="minor">
                <a:schemeClr val="dk1"/>
              </a:fontRef>
            </p:style>
            <p:txBody>
              <a:bodyPr anchor="ctr"/>
              <a:lstStyle/>
              <a:p>
                <a:r>
                  <a:rPr lang="fr-FR" sz="1400" dirty="0" smtClean="0"/>
                  <a:t>Compétence …</a:t>
                </a:r>
                <a:endParaRPr lang="fr-FR" sz="1400" b="1" dirty="0"/>
              </a:p>
            </p:txBody>
          </p:sp>
        </p:grpSp>
        <p:sp>
          <p:nvSpPr>
            <p:cNvPr id="39" name="Flèche droite 38"/>
            <p:cNvSpPr/>
            <p:nvPr/>
          </p:nvSpPr>
          <p:spPr bwMode="auto">
            <a:xfrm>
              <a:off x="223757" y="3571876"/>
              <a:ext cx="7420052" cy="571504"/>
            </a:xfrm>
            <a:prstGeom prst="rightArrow">
              <a:avLst/>
            </a:prstGeom>
            <a:ln/>
          </p:spPr>
          <p:style>
            <a:lnRef idx="2">
              <a:schemeClr val="dk1"/>
            </a:lnRef>
            <a:fillRef idx="1">
              <a:schemeClr val="lt1"/>
            </a:fillRef>
            <a:effectRef idx="0">
              <a:schemeClr val="dk1"/>
            </a:effectRef>
            <a:fontRef idx="minor">
              <a:schemeClr val="dk1"/>
            </a:fontRef>
          </p:style>
          <p:txBody>
            <a:bodyPr anchor="ctr"/>
            <a:lstStyle/>
            <a:p>
              <a:pPr algn="ctr"/>
              <a:endParaRPr lang="fr-FR" dirty="0" smtClean="0"/>
            </a:p>
            <a:p>
              <a:pPr algn="ctr"/>
              <a:r>
                <a:rPr lang="fr-FR" sz="1600" b="1" i="1" dirty="0" smtClean="0"/>
                <a:t>Compétences à développer</a:t>
              </a:r>
              <a:endParaRPr lang="fr-FR" sz="1600" i="1" dirty="0" smtClean="0"/>
            </a:p>
            <a:p>
              <a:pPr algn="ctr"/>
              <a:endParaRPr lang="fr-FR" dirty="0"/>
            </a:p>
          </p:txBody>
        </p:sp>
      </p:grpSp>
      <p:sp>
        <p:nvSpPr>
          <p:cNvPr id="91" name="Rectangle 90"/>
          <p:cNvSpPr/>
          <p:nvPr/>
        </p:nvSpPr>
        <p:spPr bwMode="auto">
          <a:xfrm>
            <a:off x="7715272" y="4357694"/>
            <a:ext cx="1285884" cy="500066"/>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a:r>
              <a:rPr lang="fr-FR" sz="1600" dirty="0" smtClean="0"/>
              <a:t>Attentes de fin de cycle</a:t>
            </a:r>
            <a:endParaRPr lang="fr-FR" sz="1600" b="1" dirty="0"/>
          </a:p>
        </p:txBody>
      </p:sp>
      <p:grpSp>
        <p:nvGrpSpPr>
          <p:cNvPr id="7" name="Groupe 77"/>
          <p:cNvGrpSpPr/>
          <p:nvPr/>
        </p:nvGrpSpPr>
        <p:grpSpPr>
          <a:xfrm>
            <a:off x="1428728" y="5500703"/>
            <a:ext cx="7573958" cy="714379"/>
            <a:chOff x="1428728" y="5500703"/>
            <a:chExt cx="7573958" cy="714379"/>
          </a:xfrm>
        </p:grpSpPr>
        <p:sp>
          <p:nvSpPr>
            <p:cNvPr id="40" name="Rectangle 39"/>
            <p:cNvSpPr/>
            <p:nvPr/>
          </p:nvSpPr>
          <p:spPr bwMode="auto">
            <a:xfrm>
              <a:off x="6788108" y="5857892"/>
              <a:ext cx="2214578" cy="357190"/>
            </a:xfrm>
            <a:prstGeom prst="rect">
              <a:avLst/>
            </a:prstGeom>
            <a:ln>
              <a:solidFill>
                <a:srgbClr val="FF0000"/>
              </a:solidFill>
            </a:ln>
            <a:effectLst>
              <a:glow rad="101600">
                <a:schemeClr val="accent3">
                  <a:satMod val="175000"/>
                  <a:alpha val="40000"/>
                </a:schemeClr>
              </a:glow>
              <a:outerShdw blurRad="63500" dist="25400" dir="5400000" rotWithShape="0">
                <a:srgbClr val="000000">
                  <a:alpha val="43137"/>
                </a:srgbClr>
              </a:outerShdw>
            </a:effectLst>
          </p:spPr>
          <p:style>
            <a:lnRef idx="1">
              <a:schemeClr val="dk1"/>
            </a:lnRef>
            <a:fillRef idx="2">
              <a:schemeClr val="dk1"/>
            </a:fillRef>
            <a:effectRef idx="1">
              <a:schemeClr val="dk1"/>
            </a:effectRef>
            <a:fontRef idx="minor">
              <a:schemeClr val="dk1"/>
            </a:fontRef>
          </p:style>
          <p:txBody>
            <a:bodyPr anchor="ctr"/>
            <a:lstStyle/>
            <a:p>
              <a:pPr algn="ctr"/>
              <a:r>
                <a:rPr lang="fr-FR" sz="1600" dirty="0" smtClean="0"/>
                <a:t>Attentes intermédiaires</a:t>
              </a:r>
              <a:endParaRPr lang="fr-FR" sz="1600" b="1" dirty="0"/>
            </a:p>
          </p:txBody>
        </p:sp>
        <p:cxnSp>
          <p:nvCxnSpPr>
            <p:cNvPr id="49" name="Connecteur droit avec flèche 48"/>
            <p:cNvCxnSpPr>
              <a:stCxn id="40" idx="1"/>
            </p:cNvCxnSpPr>
            <p:nvPr/>
          </p:nvCxnSpPr>
          <p:spPr>
            <a:xfrm rot="10800000">
              <a:off x="1428728" y="5572141"/>
              <a:ext cx="5359380" cy="4643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a:stCxn id="40" idx="1"/>
            </p:cNvCxnSpPr>
            <p:nvPr/>
          </p:nvCxnSpPr>
          <p:spPr>
            <a:xfrm rot="10800000">
              <a:off x="4643438" y="5500703"/>
              <a:ext cx="2144670" cy="535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a:stCxn id="40" idx="1"/>
            </p:cNvCxnSpPr>
            <p:nvPr/>
          </p:nvCxnSpPr>
          <p:spPr>
            <a:xfrm rot="10800000">
              <a:off x="3000364" y="5572141"/>
              <a:ext cx="3787744" cy="4643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a:stCxn id="40" idx="1"/>
            </p:cNvCxnSpPr>
            <p:nvPr/>
          </p:nvCxnSpPr>
          <p:spPr>
            <a:xfrm rot="10800000">
              <a:off x="6143636" y="5500703"/>
              <a:ext cx="644472" cy="535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59" name="ZoneTexte 58"/>
          <p:cNvSpPr txBox="1"/>
          <p:nvPr/>
        </p:nvSpPr>
        <p:spPr>
          <a:xfrm>
            <a:off x="428596" y="2786059"/>
            <a:ext cx="1071570" cy="461665"/>
          </a:xfrm>
          <a:prstGeom prst="rect">
            <a:avLst/>
          </a:prstGeom>
          <a:noFill/>
        </p:spPr>
        <p:txBody>
          <a:bodyPr wrap="square" rtlCol="0">
            <a:spAutoFit/>
          </a:bodyPr>
          <a:lstStyle/>
          <a:p>
            <a:pPr algn="ctr"/>
            <a:r>
              <a:rPr lang="fr-FR" sz="1200" dirty="0" smtClean="0"/>
              <a:t>Période de découverte </a:t>
            </a:r>
            <a:endParaRPr lang="fr-FR" sz="1200" dirty="0"/>
          </a:p>
        </p:txBody>
      </p:sp>
      <p:sp>
        <p:nvSpPr>
          <p:cNvPr id="60" name="ZoneTexte 59"/>
          <p:cNvSpPr txBox="1"/>
          <p:nvPr/>
        </p:nvSpPr>
        <p:spPr>
          <a:xfrm>
            <a:off x="1428728" y="3000372"/>
            <a:ext cx="1500198" cy="646331"/>
          </a:xfrm>
          <a:prstGeom prst="rect">
            <a:avLst/>
          </a:prstGeom>
          <a:noFill/>
        </p:spPr>
        <p:txBody>
          <a:bodyPr wrap="square" rtlCol="0">
            <a:spAutoFit/>
          </a:bodyPr>
          <a:lstStyle/>
          <a:p>
            <a:pPr algn="ctr"/>
            <a:r>
              <a:rPr lang="fr-FR" sz="1200" dirty="0" smtClean="0"/>
              <a:t>Période des apprentissage des fondamentaux</a:t>
            </a:r>
            <a:endParaRPr lang="fr-FR" sz="1200" dirty="0"/>
          </a:p>
        </p:txBody>
      </p:sp>
      <p:sp>
        <p:nvSpPr>
          <p:cNvPr id="61" name="ZoneTexte 60"/>
          <p:cNvSpPr txBox="1"/>
          <p:nvPr/>
        </p:nvSpPr>
        <p:spPr>
          <a:xfrm>
            <a:off x="3071802" y="2786058"/>
            <a:ext cx="1500198" cy="646331"/>
          </a:xfrm>
          <a:prstGeom prst="rect">
            <a:avLst/>
          </a:prstGeom>
          <a:noFill/>
        </p:spPr>
        <p:txBody>
          <a:bodyPr wrap="square" rtlCol="0">
            <a:spAutoFit/>
          </a:bodyPr>
          <a:lstStyle/>
          <a:p>
            <a:pPr algn="ctr"/>
            <a:r>
              <a:rPr lang="fr-FR" sz="1200" dirty="0" smtClean="0"/>
              <a:t>Période de professionnalisation niveau 5</a:t>
            </a:r>
            <a:endParaRPr lang="fr-FR" sz="1200" dirty="0"/>
          </a:p>
        </p:txBody>
      </p:sp>
      <p:sp>
        <p:nvSpPr>
          <p:cNvPr id="62" name="ZoneTexte 61"/>
          <p:cNvSpPr txBox="1"/>
          <p:nvPr/>
        </p:nvSpPr>
        <p:spPr>
          <a:xfrm>
            <a:off x="4643438" y="3071810"/>
            <a:ext cx="1500198" cy="461665"/>
          </a:xfrm>
          <a:prstGeom prst="rect">
            <a:avLst/>
          </a:prstGeom>
          <a:noFill/>
        </p:spPr>
        <p:txBody>
          <a:bodyPr wrap="square" rtlCol="0">
            <a:spAutoFit/>
          </a:bodyPr>
          <a:lstStyle/>
          <a:p>
            <a:pPr algn="ctr"/>
            <a:r>
              <a:rPr lang="fr-FR" sz="1200" dirty="0" smtClean="0"/>
              <a:t>Période d’approfondissement</a:t>
            </a:r>
            <a:endParaRPr lang="fr-FR" sz="1200" dirty="0"/>
          </a:p>
        </p:txBody>
      </p:sp>
      <p:sp>
        <p:nvSpPr>
          <p:cNvPr id="64" name="ZoneTexte 63"/>
          <p:cNvSpPr txBox="1"/>
          <p:nvPr/>
        </p:nvSpPr>
        <p:spPr>
          <a:xfrm>
            <a:off x="6143636" y="2786058"/>
            <a:ext cx="1500198" cy="646331"/>
          </a:xfrm>
          <a:prstGeom prst="rect">
            <a:avLst/>
          </a:prstGeom>
          <a:noFill/>
        </p:spPr>
        <p:txBody>
          <a:bodyPr wrap="square" rtlCol="0">
            <a:spAutoFit/>
          </a:bodyPr>
          <a:lstStyle/>
          <a:p>
            <a:pPr algn="ctr"/>
            <a:r>
              <a:rPr lang="fr-FR" sz="1200" dirty="0" smtClean="0"/>
              <a:t>Période de professionnalisation niveau 4</a:t>
            </a:r>
            <a:endParaRPr lang="fr-FR" sz="1200" dirty="0"/>
          </a:p>
        </p:txBody>
      </p:sp>
      <p:sp>
        <p:nvSpPr>
          <p:cNvPr id="8" name="Rectangle 7"/>
          <p:cNvSpPr/>
          <p:nvPr/>
        </p:nvSpPr>
        <p:spPr bwMode="auto">
          <a:xfrm>
            <a:off x="485966" y="2285992"/>
            <a:ext cx="7157842" cy="428628"/>
          </a:xfrm>
          <a:prstGeom prst="rect">
            <a:avLst/>
          </a:prstGeom>
          <a:ln/>
        </p:spPr>
        <p:style>
          <a:lnRef idx="2">
            <a:schemeClr val="accent6"/>
          </a:lnRef>
          <a:fillRef idx="1">
            <a:schemeClr val="lt1"/>
          </a:fillRef>
          <a:effectRef idx="0">
            <a:schemeClr val="accent6"/>
          </a:effectRef>
          <a:fontRef idx="minor">
            <a:schemeClr val="dk1"/>
          </a:fontRef>
        </p:style>
        <p:txBody>
          <a:bodyPr anchor="ctr"/>
          <a:lstStyle/>
          <a:p>
            <a:pPr algn="ctr"/>
            <a:r>
              <a:rPr lang="fr-FR" b="1"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Situations d’apprentissage</a:t>
            </a:r>
            <a:endParaRPr lang="fr-FR" i="1" dirty="0"/>
          </a:p>
        </p:txBody>
      </p:sp>
      <p:grpSp>
        <p:nvGrpSpPr>
          <p:cNvPr id="24" name="Groupe 23"/>
          <p:cNvGrpSpPr/>
          <p:nvPr/>
        </p:nvGrpSpPr>
        <p:grpSpPr>
          <a:xfrm>
            <a:off x="4482703" y="4049073"/>
            <a:ext cx="1660934" cy="1406378"/>
            <a:chOff x="4482703" y="4049073"/>
            <a:chExt cx="1660934" cy="1406378"/>
          </a:xfrm>
        </p:grpSpPr>
        <p:sp>
          <p:nvSpPr>
            <p:cNvPr id="68" name="Flèche droite 67"/>
            <p:cNvSpPr/>
            <p:nvPr/>
          </p:nvSpPr>
          <p:spPr>
            <a:xfrm>
              <a:off x="4482703" y="4049073"/>
              <a:ext cx="1660934" cy="46547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2" name="Flèche droite 71"/>
            <p:cNvSpPr/>
            <p:nvPr/>
          </p:nvSpPr>
          <p:spPr>
            <a:xfrm>
              <a:off x="4482703" y="4278492"/>
              <a:ext cx="1660934" cy="46547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9" name="Flèche droite 78"/>
            <p:cNvSpPr/>
            <p:nvPr/>
          </p:nvSpPr>
          <p:spPr>
            <a:xfrm>
              <a:off x="4482703" y="4533296"/>
              <a:ext cx="1660934" cy="46547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85" name="Flèche droite 84"/>
            <p:cNvSpPr/>
            <p:nvPr/>
          </p:nvSpPr>
          <p:spPr>
            <a:xfrm>
              <a:off x="4482703" y="4780110"/>
              <a:ext cx="1660934" cy="46547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92" name="Flèche droite 91"/>
            <p:cNvSpPr/>
            <p:nvPr/>
          </p:nvSpPr>
          <p:spPr>
            <a:xfrm>
              <a:off x="4482703" y="4989978"/>
              <a:ext cx="1660934" cy="46547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grpSp>
      <p:grpSp>
        <p:nvGrpSpPr>
          <p:cNvPr id="23" name="Groupe 22"/>
          <p:cNvGrpSpPr/>
          <p:nvPr/>
        </p:nvGrpSpPr>
        <p:grpSpPr>
          <a:xfrm>
            <a:off x="2822315" y="4049073"/>
            <a:ext cx="1821669" cy="1406378"/>
            <a:chOff x="2822315" y="4049073"/>
            <a:chExt cx="1821669" cy="1406378"/>
          </a:xfrm>
        </p:grpSpPr>
        <p:sp>
          <p:nvSpPr>
            <p:cNvPr id="67" name="Flèche droite 66"/>
            <p:cNvSpPr/>
            <p:nvPr/>
          </p:nvSpPr>
          <p:spPr>
            <a:xfrm>
              <a:off x="2822315" y="4049073"/>
              <a:ext cx="1821669" cy="46547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3" name="Flèche droite 72"/>
            <p:cNvSpPr/>
            <p:nvPr/>
          </p:nvSpPr>
          <p:spPr>
            <a:xfrm>
              <a:off x="2822315" y="4278492"/>
              <a:ext cx="1821669" cy="46547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80" name="Flèche droite 79"/>
            <p:cNvSpPr/>
            <p:nvPr/>
          </p:nvSpPr>
          <p:spPr>
            <a:xfrm>
              <a:off x="2822315" y="4533296"/>
              <a:ext cx="1821669" cy="46547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86" name="Flèche droite 85"/>
            <p:cNvSpPr/>
            <p:nvPr/>
          </p:nvSpPr>
          <p:spPr>
            <a:xfrm>
              <a:off x="2822315" y="4780110"/>
              <a:ext cx="1821669" cy="46547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93" name="Flèche droite 92"/>
            <p:cNvSpPr/>
            <p:nvPr/>
          </p:nvSpPr>
          <p:spPr>
            <a:xfrm>
              <a:off x="2822315" y="4989978"/>
              <a:ext cx="1821669" cy="46547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grpSp>
      <p:grpSp>
        <p:nvGrpSpPr>
          <p:cNvPr id="22" name="Groupe 21"/>
          <p:cNvGrpSpPr/>
          <p:nvPr/>
        </p:nvGrpSpPr>
        <p:grpSpPr>
          <a:xfrm>
            <a:off x="1178694" y="4049073"/>
            <a:ext cx="1821669" cy="1406378"/>
            <a:chOff x="1178694" y="4049073"/>
            <a:chExt cx="1821669" cy="1406378"/>
          </a:xfrm>
        </p:grpSpPr>
        <p:sp>
          <p:nvSpPr>
            <p:cNvPr id="66" name="Flèche droite 65"/>
            <p:cNvSpPr/>
            <p:nvPr/>
          </p:nvSpPr>
          <p:spPr>
            <a:xfrm>
              <a:off x="1178694" y="4049073"/>
              <a:ext cx="1821669" cy="46547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4" name="Flèche droite 73"/>
            <p:cNvSpPr/>
            <p:nvPr/>
          </p:nvSpPr>
          <p:spPr>
            <a:xfrm>
              <a:off x="1178694" y="4278492"/>
              <a:ext cx="1821669" cy="46547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81" name="Flèche droite 80"/>
            <p:cNvSpPr/>
            <p:nvPr/>
          </p:nvSpPr>
          <p:spPr>
            <a:xfrm>
              <a:off x="1178694" y="4533296"/>
              <a:ext cx="1821669" cy="46547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87" name="Flèche droite 86"/>
            <p:cNvSpPr/>
            <p:nvPr/>
          </p:nvSpPr>
          <p:spPr>
            <a:xfrm>
              <a:off x="1178694" y="4780110"/>
              <a:ext cx="1821669" cy="46547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94" name="Flèche droite 93"/>
            <p:cNvSpPr/>
            <p:nvPr/>
          </p:nvSpPr>
          <p:spPr>
            <a:xfrm>
              <a:off x="1178694" y="4989978"/>
              <a:ext cx="1821669" cy="46547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grpSp>
      <p:grpSp>
        <p:nvGrpSpPr>
          <p:cNvPr id="21" name="Groupe 20"/>
          <p:cNvGrpSpPr/>
          <p:nvPr/>
        </p:nvGrpSpPr>
        <p:grpSpPr>
          <a:xfrm>
            <a:off x="485966" y="4071944"/>
            <a:ext cx="942763" cy="1354003"/>
            <a:chOff x="428596" y="4071944"/>
            <a:chExt cx="1000133" cy="1354003"/>
          </a:xfrm>
        </p:grpSpPr>
        <p:sp>
          <p:nvSpPr>
            <p:cNvPr id="19" name="Flèche droite 18"/>
            <p:cNvSpPr/>
            <p:nvPr/>
          </p:nvSpPr>
          <p:spPr>
            <a:xfrm>
              <a:off x="428596" y="4071944"/>
              <a:ext cx="1000133" cy="41309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C1</a:t>
              </a:r>
              <a:endParaRPr lang="fr-FR" dirty="0"/>
            </a:p>
          </p:txBody>
        </p:sp>
        <p:sp>
          <p:nvSpPr>
            <p:cNvPr id="76" name="Flèche droite 75"/>
            <p:cNvSpPr/>
            <p:nvPr/>
          </p:nvSpPr>
          <p:spPr>
            <a:xfrm>
              <a:off x="428596" y="4301363"/>
              <a:ext cx="1000133" cy="41309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C2</a:t>
              </a:r>
              <a:endParaRPr lang="fr-FR" dirty="0"/>
            </a:p>
          </p:txBody>
        </p:sp>
        <p:sp>
          <p:nvSpPr>
            <p:cNvPr id="82" name="Flèche droite 81"/>
            <p:cNvSpPr/>
            <p:nvPr/>
          </p:nvSpPr>
          <p:spPr>
            <a:xfrm>
              <a:off x="428596" y="4556167"/>
              <a:ext cx="1000133" cy="41309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C3</a:t>
              </a:r>
              <a:endParaRPr lang="fr-FR" dirty="0"/>
            </a:p>
          </p:txBody>
        </p:sp>
        <p:sp>
          <p:nvSpPr>
            <p:cNvPr id="88" name="Flèche droite 87"/>
            <p:cNvSpPr/>
            <p:nvPr/>
          </p:nvSpPr>
          <p:spPr>
            <a:xfrm>
              <a:off x="428596" y="4802981"/>
              <a:ext cx="1000133" cy="41309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C4</a:t>
              </a:r>
              <a:endParaRPr lang="fr-FR" dirty="0"/>
            </a:p>
          </p:txBody>
        </p:sp>
        <p:sp>
          <p:nvSpPr>
            <p:cNvPr id="95" name="Flèche droite 94"/>
            <p:cNvSpPr/>
            <p:nvPr/>
          </p:nvSpPr>
          <p:spPr>
            <a:xfrm>
              <a:off x="428596" y="5012849"/>
              <a:ext cx="1000133" cy="41309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C5</a:t>
              </a:r>
              <a:endParaRPr lang="fr-F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59" grpId="0"/>
      <p:bldP spid="60" grpId="0"/>
      <p:bldP spid="61" grpId="0"/>
      <p:bldP spid="62" grpId="0"/>
      <p:bldP spid="64"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642910" y="1785926"/>
          <a:ext cx="7499352" cy="3337560"/>
        </p:xfrm>
        <a:graphic>
          <a:graphicData uri="http://schemas.openxmlformats.org/drawingml/2006/table">
            <a:tbl>
              <a:tblPr firstRow="1" bandRow="1">
                <a:tableStyleId>{5C22544A-7EE6-4342-B048-85BDC9FD1C3A}</a:tableStyleId>
              </a:tblPr>
              <a:tblGrid>
                <a:gridCol w="1249892"/>
                <a:gridCol w="1249892"/>
                <a:gridCol w="1249892"/>
                <a:gridCol w="1249892"/>
                <a:gridCol w="1249892"/>
                <a:gridCol w="1249892"/>
              </a:tblGrid>
              <a:tr h="370840">
                <a:tc>
                  <a:txBody>
                    <a:bodyPr/>
                    <a:lstStyle/>
                    <a:p>
                      <a:endParaRPr lang="fr-FR" dirty="0"/>
                    </a:p>
                  </a:txBody>
                  <a:tcPr/>
                </a:tc>
                <a:tc gridSpan="5">
                  <a:txBody>
                    <a:bodyPr/>
                    <a:lstStyle/>
                    <a:p>
                      <a:r>
                        <a:rPr lang="fr-FR" dirty="0" smtClean="0"/>
                        <a:t>Echelle de</a:t>
                      </a:r>
                      <a:r>
                        <a:rPr lang="fr-FR" baseline="0" dirty="0" smtClean="0"/>
                        <a:t> compétence</a:t>
                      </a:r>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70840">
                <a:tc>
                  <a:txBody>
                    <a:bodyPr/>
                    <a:lstStyle/>
                    <a:p>
                      <a:endParaRPr lang="fr-FR" dirty="0"/>
                    </a:p>
                  </a:txBody>
                  <a:tcPr/>
                </a:tc>
                <a:tc>
                  <a:txBody>
                    <a:bodyPr/>
                    <a:lstStyle/>
                    <a:p>
                      <a:r>
                        <a:rPr lang="fr-FR" sz="1600" dirty="0" smtClean="0"/>
                        <a:t>01</a:t>
                      </a:r>
                      <a:endParaRPr lang="fr-FR" sz="1600" dirty="0"/>
                    </a:p>
                  </a:txBody>
                  <a:tcPr/>
                </a:tc>
                <a:tc>
                  <a:txBody>
                    <a:bodyPr/>
                    <a:lstStyle/>
                    <a:p>
                      <a:r>
                        <a:rPr lang="fr-FR" sz="1600" dirty="0" smtClean="0"/>
                        <a:t>02</a:t>
                      </a:r>
                      <a:endParaRPr lang="fr-FR" sz="1600" dirty="0"/>
                    </a:p>
                  </a:txBody>
                  <a:tcPr/>
                </a:tc>
                <a:tc>
                  <a:txBody>
                    <a:bodyPr/>
                    <a:lstStyle/>
                    <a:p>
                      <a:r>
                        <a:rPr lang="fr-FR" sz="1600" dirty="0" smtClean="0"/>
                        <a:t>03</a:t>
                      </a:r>
                      <a:endParaRPr lang="fr-FR" sz="1600" dirty="0"/>
                    </a:p>
                  </a:txBody>
                  <a:tcPr/>
                </a:tc>
                <a:tc>
                  <a:txBody>
                    <a:bodyPr/>
                    <a:lstStyle/>
                    <a:p>
                      <a:r>
                        <a:rPr lang="fr-FR" sz="1600" dirty="0" smtClean="0"/>
                        <a:t>…</a:t>
                      </a:r>
                      <a:endParaRPr lang="fr-FR" sz="1600" dirty="0"/>
                    </a:p>
                  </a:txBody>
                  <a:tcPr/>
                </a:tc>
                <a:tc>
                  <a:txBody>
                    <a:bodyPr/>
                    <a:lstStyle/>
                    <a:p>
                      <a:r>
                        <a:rPr lang="fr-FR" sz="1600" dirty="0" smtClean="0"/>
                        <a:t>Niveau final</a:t>
                      </a:r>
                      <a:endParaRPr lang="fr-FR" sz="1600" dirty="0"/>
                    </a:p>
                  </a:txBody>
                  <a:tcPr/>
                </a:tc>
              </a:tr>
              <a:tr h="370840">
                <a:tc>
                  <a:txBody>
                    <a:bodyPr/>
                    <a:lstStyle/>
                    <a:p>
                      <a:r>
                        <a:rPr lang="fr-FR" dirty="0" smtClean="0"/>
                        <a:t>C1</a:t>
                      </a:r>
                      <a:endParaRPr lang="fr-FR"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r>
                        <a:rPr lang="fr-FR" sz="1400" dirty="0" smtClean="0"/>
                        <a:t>Voir réf.</a:t>
                      </a:r>
                      <a:endParaRPr lang="fr-FR" sz="1400" dirty="0"/>
                    </a:p>
                  </a:txBody>
                  <a:tcPr/>
                </a:tc>
              </a:tr>
              <a:tr h="370840">
                <a:tc>
                  <a:txBody>
                    <a:bodyPr/>
                    <a:lstStyle/>
                    <a:p>
                      <a:r>
                        <a:rPr lang="fr-FR" dirty="0" smtClean="0"/>
                        <a:t>C2</a:t>
                      </a:r>
                      <a:endParaRPr lang="fr-FR"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Voir réf.</a:t>
                      </a:r>
                      <a:endParaRPr lang="fr-FR" sz="1400" dirty="0"/>
                    </a:p>
                  </a:txBody>
                  <a:tcPr/>
                </a:tc>
              </a:tr>
              <a:tr h="370840">
                <a:tc>
                  <a:txBody>
                    <a:bodyPr/>
                    <a:lstStyle/>
                    <a:p>
                      <a:r>
                        <a:rPr lang="fr-FR" dirty="0" smtClean="0"/>
                        <a:t>C3</a:t>
                      </a:r>
                      <a:endParaRPr lang="fr-FR"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Voir réf.</a:t>
                      </a:r>
                      <a:endParaRPr lang="fr-FR" sz="1400" dirty="0"/>
                    </a:p>
                  </a:txBody>
                  <a:tcPr/>
                </a:tc>
              </a:tr>
              <a:tr h="370840">
                <a:tc>
                  <a:txBody>
                    <a:bodyPr/>
                    <a:lstStyle/>
                    <a:p>
                      <a:r>
                        <a:rPr lang="fr-FR" dirty="0" smtClean="0"/>
                        <a:t>C4</a:t>
                      </a:r>
                      <a:endParaRPr lang="fr-FR"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Voir réf.</a:t>
                      </a:r>
                      <a:endParaRPr lang="fr-FR" sz="1400" dirty="0"/>
                    </a:p>
                  </a:txBody>
                  <a:tcPr/>
                </a:tc>
              </a:tr>
              <a:tr h="370840">
                <a:tc>
                  <a:txBody>
                    <a:bodyPr/>
                    <a:lstStyle/>
                    <a:p>
                      <a:r>
                        <a:rPr lang="fr-FR" dirty="0" smtClean="0"/>
                        <a:t>C5</a:t>
                      </a:r>
                      <a:endParaRPr lang="fr-FR"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Voir réf.</a:t>
                      </a:r>
                      <a:endParaRPr lang="fr-FR" sz="1400" dirty="0"/>
                    </a:p>
                  </a:txBody>
                  <a:tcPr/>
                </a:tc>
              </a:tr>
              <a:tr h="370840">
                <a:tc>
                  <a:txBody>
                    <a:bodyPr/>
                    <a:lstStyle/>
                    <a:p>
                      <a:r>
                        <a:rPr lang="fr-FR" dirty="0" smtClean="0"/>
                        <a:t>…</a:t>
                      </a:r>
                      <a:endParaRPr lang="fr-FR"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Voir réf.</a:t>
                      </a:r>
                      <a:endParaRPr lang="fr-FR" sz="1400" dirty="0"/>
                    </a:p>
                  </a:txBody>
                  <a:tcPr/>
                </a:tc>
              </a:tr>
              <a:tr h="370840">
                <a:tc>
                  <a:txBody>
                    <a:bodyPr/>
                    <a:lstStyle/>
                    <a:p>
                      <a:r>
                        <a:rPr lang="fr-FR" dirty="0" err="1" smtClean="0"/>
                        <a:t>Cn</a:t>
                      </a:r>
                      <a:endParaRPr lang="fr-FR"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Voir réf.</a:t>
                      </a:r>
                      <a:endParaRPr lang="fr-FR" sz="1400" dirty="0"/>
                    </a:p>
                  </a:txBody>
                  <a:tcPr/>
                </a:tc>
              </a:tr>
            </a:tbl>
          </a:graphicData>
        </a:graphic>
      </p:graphicFrame>
      <p:sp>
        <p:nvSpPr>
          <p:cNvPr id="5" name="ZoneTexte 4"/>
          <p:cNvSpPr txBox="1"/>
          <p:nvPr/>
        </p:nvSpPr>
        <p:spPr>
          <a:xfrm rot="-840000">
            <a:off x="3030629" y="3304859"/>
            <a:ext cx="3786214" cy="715089"/>
          </a:xfrm>
          <a:prstGeom prst="round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dirty="0" smtClean="0"/>
              <a:t>Des niveaux intermédiaires définis par les enseignants eux-mêmes</a:t>
            </a:r>
            <a:endParaRPr lang="fr-FR" dirty="0"/>
          </a:p>
        </p:txBody>
      </p:sp>
      <p:sp>
        <p:nvSpPr>
          <p:cNvPr id="8" name="Titre 1"/>
          <p:cNvSpPr>
            <a:spLocks noGrp="1"/>
          </p:cNvSpPr>
          <p:nvPr>
            <p:ph type="title"/>
          </p:nvPr>
        </p:nvSpPr>
        <p:spPr>
          <a:xfrm>
            <a:off x="683568" y="274638"/>
            <a:ext cx="7498080" cy="511156"/>
          </a:xfrm>
          <a:noFill/>
          <a:ln>
            <a:noFill/>
          </a:ln>
        </p:spPr>
        <p:style>
          <a:lnRef idx="2">
            <a:schemeClr val="accent2"/>
          </a:lnRef>
          <a:fillRef idx="1">
            <a:schemeClr val="lt1"/>
          </a:fillRef>
          <a:effectRef idx="0">
            <a:schemeClr val="accent2"/>
          </a:effectRef>
          <a:fontRef idx="minor">
            <a:schemeClr val="dk1"/>
          </a:fontRef>
        </p:style>
        <p:txBody>
          <a:bodyPr>
            <a:noAutofit/>
          </a:bodyPr>
          <a:lstStyle/>
          <a:p>
            <a:pPr algn="l"/>
            <a:r>
              <a:rPr lang="fr-FR" sz="2800" b="1" dirty="0" smtClean="0"/>
              <a:t>Evaluer des compétences</a:t>
            </a:r>
            <a:endParaRPr lang="fr-FR" sz="3200" b="1" i="1" dirty="0" smtClean="0"/>
          </a:p>
        </p:txBody>
      </p:sp>
      <p:cxnSp>
        <p:nvCxnSpPr>
          <p:cNvPr id="9" name="Connecteur droit 8"/>
          <p:cNvCxnSpPr/>
          <p:nvPr/>
        </p:nvCxnSpPr>
        <p:spPr>
          <a:xfrm>
            <a:off x="755576" y="857232"/>
            <a:ext cx="5643602" cy="0"/>
          </a:xfrm>
          <a:prstGeom prst="line">
            <a:avLst/>
          </a:prstGeom>
        </p:spPr>
        <p:style>
          <a:lnRef idx="1">
            <a:schemeClr val="accent2"/>
          </a:lnRef>
          <a:fillRef idx="0">
            <a:schemeClr val="accent2"/>
          </a:fillRef>
          <a:effectRef idx="0">
            <a:schemeClr val="accent2"/>
          </a:effectRef>
          <a:fontRef idx="minor">
            <a:schemeClr val="tx1"/>
          </a:fontRef>
        </p:style>
      </p:cxnSp>
      <p:sp>
        <p:nvSpPr>
          <p:cNvPr id="10" name="Sous-titre 2"/>
          <p:cNvSpPr txBox="1">
            <a:spLocks/>
          </p:cNvSpPr>
          <p:nvPr/>
        </p:nvSpPr>
        <p:spPr>
          <a:xfrm>
            <a:off x="683568" y="1000108"/>
            <a:ext cx="6858048" cy="85725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fr-FR" sz="2000" b="1" i="1" dirty="0" smtClean="0"/>
              <a:t>Définir d</a:t>
            </a:r>
            <a:r>
              <a:rPr kumimoji="0" lang="fr-FR" sz="2000" b="1" i="1" u="none" strike="noStrike" kern="1200" cap="none" spc="0" normalizeH="0" baseline="0" noProof="0" dirty="0" smtClean="0">
                <a:ln>
                  <a:noFill/>
                </a:ln>
                <a:solidFill>
                  <a:schemeClr val="tx1"/>
                </a:solidFill>
                <a:effectLst/>
                <a:uLnTx/>
                <a:uFillTx/>
                <a:latin typeface="+mn-lt"/>
                <a:ea typeface="+mn-ea"/>
                <a:cs typeface="+mn-cs"/>
              </a:rPr>
              <a:t>es échelles de compétences</a:t>
            </a:r>
            <a:endParaRPr kumimoji="0" lang="fr-FR" sz="2000" b="1" i="1" u="none" strike="noStrike" kern="1200" cap="none" spc="0" normalizeH="0" baseline="0" noProof="0" dirty="0" smtClean="0">
              <a:ln>
                <a:noFill/>
              </a:ln>
              <a:solidFill>
                <a:schemeClr val="accent5">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000" b="1"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472" y="778602"/>
            <a:ext cx="8475036" cy="4477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71472" y="2708920"/>
            <a:ext cx="8475036" cy="792088"/>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4" name="ZoneTexte 3"/>
          <p:cNvSpPr txBox="1"/>
          <p:nvPr/>
        </p:nvSpPr>
        <p:spPr>
          <a:xfrm>
            <a:off x="571472" y="6072206"/>
            <a:ext cx="7929618" cy="357190"/>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Autofit/>
          </a:bodyPr>
          <a:lstStyle/>
          <a:p>
            <a:pPr>
              <a:spcBef>
                <a:spcPct val="0"/>
              </a:spcBef>
            </a:pPr>
            <a:r>
              <a:rPr lang="fr-FR" b="1" dirty="0" smtClean="0">
                <a:solidFill>
                  <a:schemeClr val="tx1"/>
                </a:solidFill>
              </a:rPr>
              <a:t>Une lecture horizontale pour la progression des compétences</a:t>
            </a:r>
          </a:p>
        </p:txBody>
      </p:sp>
      <p:sp>
        <p:nvSpPr>
          <p:cNvPr id="5" name="ZoneTexte 4"/>
          <p:cNvSpPr txBox="1"/>
          <p:nvPr/>
        </p:nvSpPr>
        <p:spPr>
          <a:xfrm>
            <a:off x="571472" y="2768054"/>
            <a:ext cx="1584816" cy="876970"/>
          </a:xfrm>
          <a:prstGeom prst="round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rmAutofit/>
          </a:bodyPr>
          <a:lstStyle/>
          <a:p>
            <a:pPr>
              <a:spcBef>
                <a:spcPct val="0"/>
              </a:spcBef>
            </a:pPr>
            <a:r>
              <a:rPr lang="fr-FR" sz="1400" b="1" dirty="0"/>
              <a:t>C.2.1 Etablir un processus d'usinage</a:t>
            </a:r>
            <a:endParaRPr lang="fr-FR" sz="1400" b="1" dirty="0" smtClean="0">
              <a:solidFill>
                <a:schemeClr val="accent4">
                  <a:lumMod val="75000"/>
                </a:schemeClr>
              </a:solidFill>
            </a:endParaRPr>
          </a:p>
        </p:txBody>
      </p:sp>
      <p:sp>
        <p:nvSpPr>
          <p:cNvPr id="10" name="ZoneTexte 9"/>
          <p:cNvSpPr txBox="1"/>
          <p:nvPr/>
        </p:nvSpPr>
        <p:spPr>
          <a:xfrm>
            <a:off x="1763688" y="2781700"/>
            <a:ext cx="1584816" cy="1079348"/>
          </a:xfrm>
          <a:prstGeom prst="round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rmAutofit fontScale="92500"/>
          </a:bodyPr>
          <a:lstStyle/>
          <a:p>
            <a:r>
              <a:rPr lang="fr-FR" sz="1400" dirty="0"/>
              <a:t>Identifier le moyen de production</a:t>
            </a:r>
          </a:p>
          <a:p>
            <a:r>
              <a:rPr lang="fr-FR" sz="1400" dirty="0"/>
              <a:t>choisi. (tours, fraiseuses …)</a:t>
            </a:r>
            <a:endParaRPr lang="fr-FR" sz="1400" b="1" dirty="0" smtClean="0">
              <a:solidFill>
                <a:schemeClr val="accent4">
                  <a:lumMod val="75000"/>
                </a:schemeClr>
              </a:solidFill>
            </a:endParaRPr>
          </a:p>
        </p:txBody>
      </p:sp>
      <p:sp>
        <p:nvSpPr>
          <p:cNvPr id="11" name="ZoneTexte 10"/>
          <p:cNvSpPr txBox="1"/>
          <p:nvPr/>
        </p:nvSpPr>
        <p:spPr>
          <a:xfrm>
            <a:off x="3059832" y="2854480"/>
            <a:ext cx="1888858" cy="2158695"/>
          </a:xfrm>
          <a:prstGeom prst="round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rmAutofit fontScale="92500"/>
          </a:bodyPr>
          <a:lstStyle/>
          <a:p>
            <a:r>
              <a:rPr lang="fr-FR" sz="1400" dirty="0"/>
              <a:t>Identifier les données permettant d'établir un </a:t>
            </a:r>
            <a:r>
              <a:rPr lang="fr-FR" sz="1400" dirty="0" smtClean="0"/>
              <a:t>processus d'usinage</a:t>
            </a:r>
            <a:r>
              <a:rPr lang="fr-FR" sz="1400" dirty="0"/>
              <a:t>.</a:t>
            </a:r>
          </a:p>
          <a:p>
            <a:endParaRPr lang="fr-FR" sz="1400" dirty="0" smtClean="0"/>
          </a:p>
          <a:p>
            <a:endParaRPr lang="fr-FR" sz="1400" dirty="0"/>
          </a:p>
          <a:p>
            <a:r>
              <a:rPr lang="fr-FR" sz="1400" dirty="0" smtClean="0"/>
              <a:t>Identifier </a:t>
            </a:r>
            <a:r>
              <a:rPr lang="fr-FR" sz="1400" dirty="0"/>
              <a:t>les différents documents de fabrication.</a:t>
            </a:r>
            <a:endParaRPr lang="fr-FR" sz="1400" b="1" dirty="0" smtClean="0">
              <a:solidFill>
                <a:schemeClr val="accent4">
                  <a:lumMod val="75000"/>
                </a:schemeClr>
              </a:solidFill>
            </a:endParaRPr>
          </a:p>
        </p:txBody>
      </p:sp>
      <p:sp>
        <p:nvSpPr>
          <p:cNvPr id="12" name="ZoneTexte 11"/>
          <p:cNvSpPr txBox="1"/>
          <p:nvPr/>
        </p:nvSpPr>
        <p:spPr>
          <a:xfrm>
            <a:off x="4644008" y="2808992"/>
            <a:ext cx="1888858" cy="1484103"/>
          </a:xfrm>
          <a:prstGeom prst="round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rmAutofit/>
          </a:bodyPr>
          <a:lstStyle/>
          <a:p>
            <a:r>
              <a:rPr lang="fr-FR" sz="1400" dirty="0"/>
              <a:t>Décoder et exploiter les </a:t>
            </a:r>
            <a:r>
              <a:rPr lang="fr-FR" sz="1400" dirty="0" smtClean="0"/>
              <a:t>informations contenues </a:t>
            </a:r>
            <a:r>
              <a:rPr lang="fr-FR" sz="1400" dirty="0"/>
              <a:t>sur un processus de </a:t>
            </a:r>
            <a:r>
              <a:rPr lang="fr-FR" sz="1400" dirty="0" smtClean="0"/>
              <a:t>fabrication préétabli</a:t>
            </a:r>
            <a:r>
              <a:rPr lang="fr-FR" sz="1400" dirty="0"/>
              <a:t>.</a:t>
            </a:r>
            <a:endParaRPr lang="fr-FR" sz="1400" b="1" dirty="0" smtClean="0">
              <a:solidFill>
                <a:schemeClr val="accent4">
                  <a:lumMod val="75000"/>
                </a:schemeClr>
              </a:solidFill>
            </a:endParaRPr>
          </a:p>
        </p:txBody>
      </p:sp>
      <p:sp>
        <p:nvSpPr>
          <p:cNvPr id="13" name="ZoneTexte 12"/>
          <p:cNvSpPr txBox="1"/>
          <p:nvPr/>
        </p:nvSpPr>
        <p:spPr>
          <a:xfrm>
            <a:off x="6125878" y="2890870"/>
            <a:ext cx="1686481" cy="2698370"/>
          </a:xfrm>
          <a:prstGeom prst="round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rmAutofit fontScale="92500" lnSpcReduction="20000"/>
          </a:bodyPr>
          <a:lstStyle/>
          <a:p>
            <a:r>
              <a:rPr lang="fr-FR" sz="1400" dirty="0"/>
              <a:t>Lister les différentes opérations et outils</a:t>
            </a:r>
          </a:p>
          <a:p>
            <a:r>
              <a:rPr lang="fr-FR" sz="1400" dirty="0"/>
              <a:t>associés, nécessaires à la réalisation d'une</a:t>
            </a:r>
          </a:p>
          <a:p>
            <a:r>
              <a:rPr lang="fr-FR" sz="1400" dirty="0"/>
              <a:t>phase de fabrication.</a:t>
            </a:r>
          </a:p>
          <a:p>
            <a:endParaRPr lang="fr-FR" sz="1400" dirty="0" smtClean="0"/>
          </a:p>
          <a:p>
            <a:r>
              <a:rPr lang="fr-FR" sz="1400" dirty="0" smtClean="0"/>
              <a:t>Définir </a:t>
            </a:r>
            <a:r>
              <a:rPr lang="fr-FR" sz="1400" dirty="0"/>
              <a:t>les outillages adaptés à la phase de</a:t>
            </a:r>
          </a:p>
          <a:p>
            <a:r>
              <a:rPr lang="fr-FR" sz="1400" dirty="0"/>
              <a:t>production. (outillages de base)</a:t>
            </a:r>
            <a:endParaRPr lang="fr-FR" sz="1400" b="1" dirty="0" smtClean="0">
              <a:solidFill>
                <a:schemeClr val="accent4">
                  <a:lumMod val="75000"/>
                </a:schemeClr>
              </a:solidFill>
            </a:endParaRPr>
          </a:p>
        </p:txBody>
      </p:sp>
      <p:sp>
        <p:nvSpPr>
          <p:cNvPr id="14" name="ZoneTexte 13"/>
          <p:cNvSpPr txBox="1"/>
          <p:nvPr/>
        </p:nvSpPr>
        <p:spPr>
          <a:xfrm>
            <a:off x="7650518" y="2921380"/>
            <a:ext cx="1493482" cy="3150826"/>
          </a:xfrm>
          <a:prstGeom prst="round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rmAutofit/>
          </a:bodyPr>
          <a:lstStyle/>
          <a:p>
            <a:r>
              <a:rPr lang="fr-FR" sz="1400" dirty="0"/>
              <a:t>Choisir et justifier en </a:t>
            </a:r>
            <a:r>
              <a:rPr lang="fr-FR" sz="1400" dirty="0" smtClean="0"/>
              <a:t>autonomie l'ordre chronologique </a:t>
            </a:r>
            <a:r>
              <a:rPr lang="fr-FR" sz="1400" dirty="0"/>
              <a:t>des opérations</a:t>
            </a:r>
            <a:r>
              <a:rPr lang="fr-FR" sz="1400" dirty="0" smtClean="0"/>
              <a:t>.</a:t>
            </a:r>
          </a:p>
          <a:p>
            <a:endParaRPr lang="fr-FR" sz="1400" dirty="0"/>
          </a:p>
          <a:p>
            <a:r>
              <a:rPr lang="fr-FR" sz="1400" dirty="0"/>
              <a:t>Définir le cycle de chaque outil dans </a:t>
            </a:r>
            <a:r>
              <a:rPr lang="fr-FR" sz="1400" dirty="0" smtClean="0"/>
              <a:t>le référentiel </a:t>
            </a:r>
            <a:r>
              <a:rPr lang="fr-FR" sz="1400" dirty="0"/>
              <a:t>de programmation.</a:t>
            </a:r>
            <a:endParaRPr lang="fr-FR" sz="1400" b="1" dirty="0" smtClean="0">
              <a:solidFill>
                <a:schemeClr val="accent4">
                  <a:lumMod val="75000"/>
                </a:schemeClr>
              </a:solidFill>
            </a:endParaRPr>
          </a:p>
        </p:txBody>
      </p:sp>
    </p:spTree>
    <p:extLst>
      <p:ext uri="{BB962C8B-B14F-4D97-AF65-F5344CB8AC3E}">
        <p14:creationId xmlns:p14="http://schemas.microsoft.com/office/powerpoint/2010/main" val="351872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166" y="764704"/>
            <a:ext cx="8501342" cy="4491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051720" y="1025067"/>
            <a:ext cx="1150367" cy="4060117"/>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6" name="ZoneTexte 5"/>
          <p:cNvSpPr txBox="1"/>
          <p:nvPr/>
        </p:nvSpPr>
        <p:spPr>
          <a:xfrm>
            <a:off x="571472" y="6072206"/>
            <a:ext cx="7929618" cy="357190"/>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Autofit/>
          </a:bodyPr>
          <a:lstStyle/>
          <a:p>
            <a:pPr>
              <a:spcBef>
                <a:spcPct val="0"/>
              </a:spcBef>
            </a:pPr>
            <a:r>
              <a:rPr lang="fr-FR" b="1" dirty="0" smtClean="0"/>
              <a:t>Une lecture verticale pour les objectifs de période</a:t>
            </a:r>
          </a:p>
        </p:txBody>
      </p:sp>
      <p:sp>
        <p:nvSpPr>
          <p:cNvPr id="3" name="ZoneTexte 2"/>
          <p:cNvSpPr txBox="1"/>
          <p:nvPr/>
        </p:nvSpPr>
        <p:spPr>
          <a:xfrm>
            <a:off x="1794913" y="1025067"/>
            <a:ext cx="2436069" cy="541349"/>
          </a:xfrm>
          <a:prstGeom prst="round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rmAutofit fontScale="55000" lnSpcReduction="20000"/>
          </a:bodyPr>
          <a:lstStyle/>
          <a:p>
            <a:r>
              <a:rPr lang="fr-FR" sz="2000" dirty="0" smtClean="0"/>
              <a:t>Identifier les </a:t>
            </a:r>
            <a:r>
              <a:rPr lang="fr-FR" sz="2000" dirty="0"/>
              <a:t>différentes phases de</a:t>
            </a:r>
          </a:p>
          <a:p>
            <a:r>
              <a:rPr lang="fr-FR" sz="2000" dirty="0"/>
              <a:t>fabrication d'une pièce.</a:t>
            </a:r>
            <a:endParaRPr lang="fr-FR" sz="2000" b="1" dirty="0" smtClean="0">
              <a:solidFill>
                <a:schemeClr val="accent4">
                  <a:lumMod val="75000"/>
                </a:schemeClr>
              </a:solidFill>
            </a:endParaRPr>
          </a:p>
        </p:txBody>
      </p:sp>
      <p:sp>
        <p:nvSpPr>
          <p:cNvPr id="13" name="ZoneTexte 12"/>
          <p:cNvSpPr txBox="1"/>
          <p:nvPr/>
        </p:nvSpPr>
        <p:spPr>
          <a:xfrm>
            <a:off x="1767901" y="1456424"/>
            <a:ext cx="2436071" cy="680649"/>
          </a:xfrm>
          <a:prstGeom prst="round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rmAutofit fontScale="55000" lnSpcReduction="20000"/>
          </a:bodyPr>
          <a:lstStyle/>
          <a:p>
            <a:r>
              <a:rPr lang="fr-FR" dirty="0"/>
              <a:t>Identifier les différentes étapes du</a:t>
            </a:r>
          </a:p>
          <a:p>
            <a:r>
              <a:rPr lang="fr-FR" dirty="0"/>
              <a:t>cycle de production. (Etude,</a:t>
            </a:r>
          </a:p>
          <a:p>
            <a:r>
              <a:rPr lang="fr-FR" dirty="0"/>
              <a:t>préparation, production,</a:t>
            </a:r>
          </a:p>
          <a:p>
            <a:r>
              <a:rPr lang="fr-FR" dirty="0"/>
              <a:t>conditionnement…)</a:t>
            </a:r>
            <a:endParaRPr lang="fr-FR" sz="2000" b="1" dirty="0" smtClean="0">
              <a:solidFill>
                <a:schemeClr val="accent4">
                  <a:lumMod val="75000"/>
                </a:schemeClr>
              </a:solidFill>
            </a:endParaRPr>
          </a:p>
        </p:txBody>
      </p:sp>
      <p:sp>
        <p:nvSpPr>
          <p:cNvPr id="14" name="ZoneTexte 13"/>
          <p:cNvSpPr txBox="1"/>
          <p:nvPr/>
        </p:nvSpPr>
        <p:spPr>
          <a:xfrm>
            <a:off x="1767901" y="2180721"/>
            <a:ext cx="2436071" cy="680649"/>
          </a:xfrm>
          <a:prstGeom prst="round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Autofit/>
          </a:bodyPr>
          <a:lstStyle/>
          <a:p>
            <a:r>
              <a:rPr lang="fr-FR" sz="1200" dirty="0"/>
              <a:t>Identifier les risques liés au poste de</a:t>
            </a:r>
          </a:p>
          <a:p>
            <a:r>
              <a:rPr lang="fr-FR" sz="1200" dirty="0"/>
              <a:t>production.</a:t>
            </a:r>
            <a:endParaRPr lang="fr-FR" sz="1400" b="1" dirty="0" smtClean="0">
              <a:solidFill>
                <a:schemeClr val="accent4">
                  <a:lumMod val="75000"/>
                </a:schemeClr>
              </a:solidFill>
            </a:endParaRPr>
          </a:p>
        </p:txBody>
      </p:sp>
      <p:sp>
        <p:nvSpPr>
          <p:cNvPr id="15" name="ZoneTexte 14"/>
          <p:cNvSpPr txBox="1"/>
          <p:nvPr/>
        </p:nvSpPr>
        <p:spPr>
          <a:xfrm>
            <a:off x="1775888" y="2824576"/>
            <a:ext cx="2436071" cy="680649"/>
          </a:xfrm>
          <a:prstGeom prst="round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Autofit/>
          </a:bodyPr>
          <a:lstStyle/>
          <a:p>
            <a:r>
              <a:rPr lang="fr-FR" sz="1200" dirty="0"/>
              <a:t>Identifier le moyen de production</a:t>
            </a:r>
          </a:p>
          <a:p>
            <a:r>
              <a:rPr lang="fr-FR" sz="1200" dirty="0"/>
              <a:t>choisi. (tours, fraiseuses …)</a:t>
            </a:r>
            <a:endParaRPr lang="fr-FR" sz="1400" b="1" dirty="0" smtClean="0">
              <a:solidFill>
                <a:schemeClr val="accent4">
                  <a:lumMod val="75000"/>
                </a:schemeClr>
              </a:solidFill>
            </a:endParaRPr>
          </a:p>
        </p:txBody>
      </p:sp>
      <p:sp>
        <p:nvSpPr>
          <p:cNvPr id="16" name="ZoneTexte 15"/>
          <p:cNvSpPr txBox="1"/>
          <p:nvPr/>
        </p:nvSpPr>
        <p:spPr>
          <a:xfrm>
            <a:off x="1767901" y="3558423"/>
            <a:ext cx="2436071" cy="680649"/>
          </a:xfrm>
          <a:prstGeom prst="round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Autofit/>
          </a:bodyPr>
          <a:lstStyle/>
          <a:p>
            <a:r>
              <a:rPr lang="fr-FR" sz="1200" dirty="0"/>
              <a:t>Désigner les outils standards utilisés</a:t>
            </a:r>
          </a:p>
          <a:p>
            <a:r>
              <a:rPr lang="fr-FR" sz="1200" dirty="0"/>
              <a:t>en usinage.</a:t>
            </a:r>
          </a:p>
          <a:p>
            <a:r>
              <a:rPr lang="fr-FR" sz="1200" dirty="0"/>
              <a:t>Identifier les paramètres de réglage.</a:t>
            </a:r>
            <a:endParaRPr lang="fr-FR" sz="1400" b="1" dirty="0" smtClean="0">
              <a:solidFill>
                <a:schemeClr val="accent4">
                  <a:lumMod val="75000"/>
                </a:schemeClr>
              </a:solidFill>
            </a:endParaRPr>
          </a:p>
        </p:txBody>
      </p:sp>
      <p:sp>
        <p:nvSpPr>
          <p:cNvPr id="17" name="ZoneTexte 16"/>
          <p:cNvSpPr txBox="1"/>
          <p:nvPr/>
        </p:nvSpPr>
        <p:spPr>
          <a:xfrm>
            <a:off x="1775890" y="4290061"/>
            <a:ext cx="2436070" cy="795123"/>
          </a:xfrm>
          <a:prstGeom prst="round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Autofit/>
          </a:bodyPr>
          <a:lstStyle/>
          <a:p>
            <a:r>
              <a:rPr lang="fr-FR" sz="1200" dirty="0"/>
              <a:t>Simuler, éditer et transférer les</a:t>
            </a:r>
          </a:p>
          <a:p>
            <a:r>
              <a:rPr lang="fr-FR" sz="1200" dirty="0"/>
              <a:t>données numériques à partir d'une</a:t>
            </a:r>
          </a:p>
          <a:p>
            <a:r>
              <a:rPr lang="fr-FR" sz="1200" dirty="0"/>
              <a:t>procédure détaillée</a:t>
            </a:r>
            <a:r>
              <a:rPr lang="fr-FR" sz="1200" dirty="0" smtClean="0"/>
              <a:t>.</a:t>
            </a:r>
            <a:endParaRPr lang="fr-FR" sz="1400" b="1" dirty="0" smtClean="0">
              <a:solidFill>
                <a:schemeClr val="accent4">
                  <a:lumMod val="75000"/>
                </a:schemeClr>
              </a:solidFill>
            </a:endParaRPr>
          </a:p>
        </p:txBody>
      </p:sp>
    </p:spTree>
    <p:extLst>
      <p:ext uri="{BB962C8B-B14F-4D97-AF65-F5344CB8AC3E}">
        <p14:creationId xmlns:p14="http://schemas.microsoft.com/office/powerpoint/2010/main" val="18266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49" y="1412776"/>
            <a:ext cx="7506697" cy="5224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758416" y="332656"/>
            <a:ext cx="7929618" cy="357190"/>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Autofit/>
          </a:bodyPr>
          <a:lstStyle/>
          <a:p>
            <a:pPr>
              <a:spcBef>
                <a:spcPct val="0"/>
              </a:spcBef>
            </a:pPr>
            <a:r>
              <a:rPr lang="fr-FR" b="1" dirty="0" smtClean="0"/>
              <a:t>Les bilans semestriels se réfèrent aux niveaux de compétences attendus </a:t>
            </a:r>
          </a:p>
        </p:txBody>
      </p:sp>
      <p:sp>
        <p:nvSpPr>
          <p:cNvPr id="5" name="ZoneTexte 4"/>
          <p:cNvSpPr txBox="1"/>
          <p:nvPr/>
        </p:nvSpPr>
        <p:spPr>
          <a:xfrm>
            <a:off x="790397" y="836712"/>
            <a:ext cx="7929618" cy="357190"/>
          </a:xfrm>
          <a:prstGeom prst="rect">
            <a:avLst/>
          </a:prstGeom>
        </p:spPr>
        <p:txBody>
          <a:bodyPr vert="horz" wrap="square" lIns="91440" tIns="45720" rIns="91440" bIns="45720" rtlCol="0" anchor="ctr">
            <a:noAutofit/>
          </a:bodyPr>
          <a:lstStyle/>
          <a:p>
            <a:pPr>
              <a:spcBef>
                <a:spcPct val="0"/>
              </a:spcBef>
            </a:pPr>
            <a:r>
              <a:rPr lang="fr-FR" sz="1600" b="1" i="1" dirty="0" smtClean="0"/>
              <a:t>Les élèves sont associés à l’évaluation</a:t>
            </a:r>
          </a:p>
        </p:txBody>
      </p:sp>
      <p:sp>
        <p:nvSpPr>
          <p:cNvPr id="2" name="Ellipse 1"/>
          <p:cNvSpPr/>
          <p:nvPr/>
        </p:nvSpPr>
        <p:spPr>
          <a:xfrm>
            <a:off x="5508104" y="1272141"/>
            <a:ext cx="1584176" cy="932723"/>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nvGrpSpPr>
          <p:cNvPr id="11" name="Groupe 10"/>
          <p:cNvGrpSpPr/>
          <p:nvPr/>
        </p:nvGrpSpPr>
        <p:grpSpPr>
          <a:xfrm>
            <a:off x="3203848" y="2348880"/>
            <a:ext cx="4968552" cy="432048"/>
            <a:chOff x="3203848" y="2348880"/>
            <a:chExt cx="4968552" cy="432048"/>
          </a:xfrm>
        </p:grpSpPr>
        <p:sp>
          <p:nvSpPr>
            <p:cNvPr id="3" name="Rectangle 2"/>
            <p:cNvSpPr/>
            <p:nvPr/>
          </p:nvSpPr>
          <p:spPr>
            <a:xfrm>
              <a:off x="3203848" y="2348880"/>
              <a:ext cx="4968552" cy="432048"/>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8" name="Multiplier 7"/>
            <p:cNvSpPr/>
            <p:nvPr/>
          </p:nvSpPr>
          <p:spPr>
            <a:xfrm>
              <a:off x="6354648" y="2493288"/>
              <a:ext cx="144016" cy="14401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Multiplier 11"/>
            <p:cNvSpPr/>
            <p:nvPr/>
          </p:nvSpPr>
          <p:spPr>
            <a:xfrm>
              <a:off x="7884368" y="2493288"/>
              <a:ext cx="144016" cy="14401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59753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318" y="1412776"/>
            <a:ext cx="7987344" cy="5260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755975" y="332656"/>
            <a:ext cx="7929618" cy="357190"/>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Autofit/>
          </a:bodyPr>
          <a:lstStyle/>
          <a:p>
            <a:pPr>
              <a:spcBef>
                <a:spcPct val="0"/>
              </a:spcBef>
            </a:pPr>
            <a:r>
              <a:rPr lang="fr-FR" b="1" dirty="0" smtClean="0"/>
              <a:t>La note semestrielle est obtenue par transposition d’un bilan de compétences</a:t>
            </a:r>
          </a:p>
        </p:txBody>
      </p:sp>
      <p:sp>
        <p:nvSpPr>
          <p:cNvPr id="4" name="Ellipse 3"/>
          <p:cNvSpPr/>
          <p:nvPr/>
        </p:nvSpPr>
        <p:spPr>
          <a:xfrm>
            <a:off x="7092280" y="5805264"/>
            <a:ext cx="1368152" cy="868363"/>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grpSp>
        <p:nvGrpSpPr>
          <p:cNvPr id="3" name="Groupe 2"/>
          <p:cNvGrpSpPr/>
          <p:nvPr/>
        </p:nvGrpSpPr>
        <p:grpSpPr>
          <a:xfrm>
            <a:off x="8320632" y="1628800"/>
            <a:ext cx="211808" cy="4104456"/>
            <a:chOff x="8320632" y="1628800"/>
            <a:chExt cx="211808" cy="4104456"/>
          </a:xfrm>
        </p:grpSpPr>
        <p:sp>
          <p:nvSpPr>
            <p:cNvPr id="2" name="Multiplier 1"/>
            <p:cNvSpPr/>
            <p:nvPr/>
          </p:nvSpPr>
          <p:spPr>
            <a:xfrm>
              <a:off x="8388424" y="1628800"/>
              <a:ext cx="144016" cy="21602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Multiplier 6"/>
            <p:cNvSpPr/>
            <p:nvPr/>
          </p:nvSpPr>
          <p:spPr>
            <a:xfrm>
              <a:off x="8388424" y="2274156"/>
              <a:ext cx="144016" cy="21602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Multiplier 7"/>
            <p:cNvSpPr/>
            <p:nvPr/>
          </p:nvSpPr>
          <p:spPr>
            <a:xfrm>
              <a:off x="8339608" y="3212976"/>
              <a:ext cx="144016" cy="21602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Multiplier 8"/>
            <p:cNvSpPr/>
            <p:nvPr/>
          </p:nvSpPr>
          <p:spPr>
            <a:xfrm>
              <a:off x="8339608" y="3833465"/>
              <a:ext cx="144016" cy="21602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Multiplier 9"/>
            <p:cNvSpPr/>
            <p:nvPr/>
          </p:nvSpPr>
          <p:spPr>
            <a:xfrm>
              <a:off x="8343824" y="4437112"/>
              <a:ext cx="144016" cy="21602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Multiplier 10"/>
            <p:cNvSpPr/>
            <p:nvPr/>
          </p:nvSpPr>
          <p:spPr>
            <a:xfrm>
              <a:off x="8339608" y="5517232"/>
              <a:ext cx="144016" cy="21602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Multiplier 11"/>
            <p:cNvSpPr/>
            <p:nvPr/>
          </p:nvSpPr>
          <p:spPr>
            <a:xfrm>
              <a:off x="8320632" y="4977172"/>
              <a:ext cx="144016" cy="21602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69711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spcBef>
            <a:spcPct val="0"/>
          </a:spcBef>
          <a:defRPr sz="3500" b="1" dirty="0" smtClean="0">
            <a:solidFill>
              <a:schemeClr val="accent4">
                <a:lumMod val="75000"/>
              </a:schemeClr>
            </a:solidFill>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4928</TotalTime>
  <Words>649</Words>
  <Application>Microsoft Office PowerPoint</Application>
  <PresentationFormat>Affichage à l'écran (4:3)</PresentationFormat>
  <Paragraphs>134</Paragraphs>
  <Slides>8</Slides>
  <Notes>8</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Thème Office</vt:lpstr>
      <vt:lpstr>Présentation PowerPoint</vt:lpstr>
      <vt:lpstr>Présentation PowerPoint</vt:lpstr>
      <vt:lpstr>Evaluer des compétences</vt:lpstr>
      <vt:lpstr>Evaluer des compétences</vt:lpstr>
      <vt:lpstr>Présentation PowerPoint</vt:lpstr>
      <vt:lpstr>Présentation PowerPoint</vt:lpstr>
      <vt:lpstr>Présentation PowerPoint</vt:lpstr>
      <vt:lpstr>Présentation PowerPoint</vt:lpstr>
    </vt:vector>
  </TitlesOfParts>
  <Company>Rectorat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Evaluer des compétences</dc:title>
  <dc:creator>Eric Chazalette</dc:creator>
  <cp:lastModifiedBy>Eric Chazalette</cp:lastModifiedBy>
  <cp:revision>299</cp:revision>
  <cp:lastPrinted>2014-06-03T08:36:18Z</cp:lastPrinted>
  <dcterms:created xsi:type="dcterms:W3CDTF">2010-01-01T17:31:32Z</dcterms:created>
  <dcterms:modified xsi:type="dcterms:W3CDTF">2014-06-03T08:56:44Z</dcterms:modified>
</cp:coreProperties>
</file>