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54" r:id="rId2"/>
    <p:sldMasterId id="2147483657" r:id="rId3"/>
    <p:sldMasterId id="2147483660" r:id="rId4"/>
    <p:sldMasterId id="2147483663" r:id="rId5"/>
    <p:sldMasterId id="2147483666" r:id="rId6"/>
  </p:sldMasterIdLst>
  <p:notesMasterIdLst>
    <p:notesMasterId r:id="rId23"/>
  </p:notesMasterIdLst>
  <p:handoutMasterIdLst>
    <p:handoutMasterId r:id="rId24"/>
  </p:handoutMasterIdLst>
  <p:sldIdLst>
    <p:sldId id="277" r:id="rId7"/>
    <p:sldId id="280" r:id="rId8"/>
    <p:sldId id="316" r:id="rId9"/>
    <p:sldId id="282" r:id="rId10"/>
    <p:sldId id="283" r:id="rId11"/>
    <p:sldId id="314" r:id="rId12"/>
    <p:sldId id="293" r:id="rId13"/>
    <p:sldId id="296" r:id="rId14"/>
    <p:sldId id="298" r:id="rId15"/>
    <p:sldId id="299" r:id="rId16"/>
    <p:sldId id="301" r:id="rId17"/>
    <p:sldId id="302" r:id="rId18"/>
    <p:sldId id="300" r:id="rId19"/>
    <p:sldId id="306" r:id="rId20"/>
    <p:sldId id="313" r:id="rId21"/>
    <p:sldId id="310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dèles INSA" id="{339B715A-A4F6-482F-9E8F-E995A152AF53}">
          <p14:sldIdLst>
            <p14:sldId id="277"/>
            <p14:sldId id="280"/>
            <p14:sldId id="316"/>
            <p14:sldId id="282"/>
            <p14:sldId id="283"/>
            <p14:sldId id="314"/>
            <p14:sldId id="293"/>
            <p14:sldId id="296"/>
            <p14:sldId id="298"/>
            <p14:sldId id="299"/>
            <p14:sldId id="301"/>
            <p14:sldId id="302"/>
            <p14:sldId id="300"/>
            <p14:sldId id="306"/>
            <p14:sldId id="313"/>
            <p14:sldId id="31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9100"/>
    <a:srgbClr val="81989C"/>
    <a:srgbClr val="208998"/>
    <a:srgbClr val="866D5F"/>
    <a:srgbClr val="9D1747"/>
    <a:srgbClr val="004D6F"/>
    <a:srgbClr val="B2B2B2"/>
    <a:srgbClr val="E50051"/>
    <a:srgbClr val="737B84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75" autoAdjust="0"/>
  </p:normalViewPr>
  <p:slideViewPr>
    <p:cSldViewPr>
      <p:cViewPr>
        <p:scale>
          <a:sx n="100" d="100"/>
          <a:sy n="100" d="100"/>
        </p:scale>
        <p:origin x="-992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-3456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D0C7B-7C5E-F24E-B673-300EE694541E}" type="datetimeFigureOut">
              <a:rPr lang="fr-FR" smtClean="0"/>
              <a:t>13/02/2015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43808-8FED-C342-A8C0-274D8F0C609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460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27FBD-EF29-464F-B0FD-BBB317DC4821}" type="datetimeFigureOut">
              <a:rPr lang="fr-FR" smtClean="0"/>
              <a:t>13/02/2015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1C018-655D-44EC-B865-EFE2E25980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7149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wmf"/><Relationship Id="rId3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 userDrawn="1"/>
        </p:nvGrpSpPr>
        <p:grpSpPr>
          <a:xfrm>
            <a:off x="-1" y="868398"/>
            <a:ext cx="4355976" cy="4633217"/>
            <a:chOff x="-1" y="868398"/>
            <a:chExt cx="4355976" cy="4633217"/>
          </a:xfrm>
        </p:grpSpPr>
        <p:sp>
          <p:nvSpPr>
            <p:cNvPr id="6" name="Triangle isocèle 5"/>
            <p:cNvSpPr/>
            <p:nvPr userDrawn="1"/>
          </p:nvSpPr>
          <p:spPr>
            <a:xfrm rot="5400000">
              <a:off x="-67218" y="1078422"/>
              <a:ext cx="4490410" cy="4355976"/>
            </a:xfrm>
            <a:prstGeom prst="triangle">
              <a:avLst/>
            </a:prstGeom>
            <a:gradFill>
              <a:gsLst>
                <a:gs pos="91000">
                  <a:srgbClr val="004D6F">
                    <a:alpha val="73000"/>
                  </a:srgbClr>
                </a:gs>
                <a:gs pos="1000">
                  <a:schemeClr val="bg1">
                    <a:alpha val="2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3" name="Triangle isocèle 2"/>
            <p:cNvSpPr/>
            <p:nvPr userDrawn="1"/>
          </p:nvSpPr>
          <p:spPr>
            <a:xfrm rot="5400000">
              <a:off x="-47736" y="916134"/>
              <a:ext cx="4248471" cy="4152999"/>
            </a:xfrm>
            <a:prstGeom prst="triangle">
              <a:avLst/>
            </a:prstGeom>
            <a:gradFill flip="none" rotWithShape="1">
              <a:gsLst>
                <a:gs pos="91000">
                  <a:srgbClr val="004D6F">
                    <a:alpha val="83000"/>
                  </a:srgbClr>
                </a:gs>
                <a:gs pos="1000">
                  <a:schemeClr val="bg1">
                    <a:alpha val="77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Triangle isocèle 10"/>
          <p:cNvSpPr/>
          <p:nvPr userDrawn="1"/>
        </p:nvSpPr>
        <p:spPr>
          <a:xfrm rot="16200000">
            <a:off x="4399012" y="-842760"/>
            <a:ext cx="3923411" cy="5593663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9583" h="5593663">
                <a:moveTo>
                  <a:pt x="0" y="5571143"/>
                </a:moveTo>
                <a:lnTo>
                  <a:pt x="2886084" y="0"/>
                </a:lnTo>
                <a:cubicBezTo>
                  <a:pt x="3296866" y="781336"/>
                  <a:pt x="3503232" y="1243485"/>
                  <a:pt x="3914014" y="2024821"/>
                </a:cubicBezTo>
                <a:cubicBezTo>
                  <a:pt x="3912240" y="2295005"/>
                  <a:pt x="3918271" y="3614728"/>
                  <a:pt x="3919583" y="4687730"/>
                </a:cubicBezTo>
                <a:cubicBezTo>
                  <a:pt x="3917192" y="5350405"/>
                  <a:pt x="3918181" y="5087563"/>
                  <a:pt x="3915790" y="5593663"/>
                </a:cubicBezTo>
                <a:lnTo>
                  <a:pt x="0" y="5571143"/>
                </a:lnTo>
                <a:close/>
              </a:path>
            </a:pathLst>
          </a:custGeom>
          <a:gradFill flip="none" rotWithShape="1">
            <a:gsLst>
              <a:gs pos="91000">
                <a:srgbClr val="004D6F">
                  <a:alpha val="90000"/>
                </a:srgbClr>
              </a:gs>
              <a:gs pos="1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6825055" y="-469057"/>
            <a:ext cx="1874105" cy="2802782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004D6F">
                  <a:alpha val="86000"/>
                </a:srgbClr>
              </a:gs>
              <a:gs pos="1000">
                <a:schemeClr val="bg1">
                  <a:alpha val="3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9" name="Triangle isocèle 8"/>
          <p:cNvSpPr/>
          <p:nvPr userDrawn="1"/>
        </p:nvSpPr>
        <p:spPr>
          <a:xfrm rot="16200000">
            <a:off x="7319312" y="360679"/>
            <a:ext cx="1872209" cy="1816159"/>
          </a:xfrm>
          <a:prstGeom prst="triangle">
            <a:avLst/>
          </a:prstGeom>
          <a:gradFill flip="none" rotWithShape="1">
            <a:gsLst>
              <a:gs pos="81000">
                <a:srgbClr val="004D6F">
                  <a:alpha val="79000"/>
                </a:srgbClr>
              </a:gs>
              <a:gs pos="5000">
                <a:schemeClr val="bg1">
                  <a:alpha val="3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1998" y="6381098"/>
            <a:ext cx="2083978" cy="50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055" y="344883"/>
            <a:ext cx="2641722" cy="60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234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77633" y="1333549"/>
            <a:ext cx="8424936" cy="4687739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50000"/>
              </a:lnSpc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lnSpc>
                <a:spcPct val="150000"/>
              </a:lnSpc>
              <a:buNone/>
              <a:defRPr sz="1400" baseline="0">
                <a:solidFill>
                  <a:srgbClr val="81989C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lnSpc>
                <a:spcPct val="150000"/>
              </a:lnSpc>
              <a:spcBef>
                <a:spcPts val="2400"/>
              </a:spcBef>
              <a:buNone/>
              <a:defRPr sz="1800">
                <a:solidFill>
                  <a:srgbClr val="587F8E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fr-FR" dirty="0" smtClean="0"/>
              <a:t>Item 1</a:t>
            </a:r>
          </a:p>
          <a:p>
            <a:pPr lvl="1"/>
            <a:r>
              <a:rPr lang="fr-FR" dirty="0" smtClean="0"/>
              <a:t>Sous - item 1.1</a:t>
            </a:r>
          </a:p>
          <a:p>
            <a:pPr lvl="1"/>
            <a:endParaRPr lang="fr-FR" dirty="0" smtClean="0"/>
          </a:p>
        </p:txBody>
      </p:sp>
      <p:sp>
        <p:nvSpPr>
          <p:cNvPr id="16" name="Titre 11"/>
          <p:cNvSpPr>
            <a:spLocks noGrp="1"/>
          </p:cNvSpPr>
          <p:nvPr>
            <p:ph type="title" hasCustomPrompt="1"/>
          </p:nvPr>
        </p:nvSpPr>
        <p:spPr>
          <a:xfrm>
            <a:off x="2555776" y="6573878"/>
            <a:ext cx="5652120" cy="239498"/>
          </a:xfrm>
          <a:prstGeom prst="rect">
            <a:avLst/>
          </a:prstGeom>
        </p:spPr>
        <p:txBody>
          <a:bodyPr anchor="ctr"/>
          <a:lstStyle>
            <a:lvl1pPr algn="l">
              <a:defRPr sz="1050" b="0" baseline="0">
                <a:solidFill>
                  <a:srgbClr val="B2B2B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TITRE DE PARTIE</a:t>
            </a:r>
            <a:endParaRPr lang="fr-FR" dirty="0"/>
          </a:p>
        </p:txBody>
      </p:sp>
      <p:sp>
        <p:nvSpPr>
          <p:cNvPr id="17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926"/>
            <a:ext cx="4608512" cy="423109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6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 smtClean="0"/>
              <a:t>Titre de page</a:t>
            </a:r>
          </a:p>
        </p:txBody>
      </p:sp>
      <p:sp>
        <p:nvSpPr>
          <p:cNvPr id="6" name="Triangle isocèle 10"/>
          <p:cNvSpPr/>
          <p:nvPr userDrawn="1"/>
        </p:nvSpPr>
        <p:spPr>
          <a:xfrm rot="16200000">
            <a:off x="7004517" y="-797387"/>
            <a:ext cx="1342487" cy="2933821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3914014 w 3919583"/>
              <a:gd name="connsiteY2" fmla="*/ 602252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2170505 w 3919583"/>
              <a:gd name="connsiteY2" fmla="*/ 1892836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5793"/>
              <a:gd name="connsiteY0" fmla="*/ 4148574 h 4171094"/>
              <a:gd name="connsiteX1" fmla="*/ 2153516 w 3915793"/>
              <a:gd name="connsiteY1" fmla="*/ 0 h 4171094"/>
              <a:gd name="connsiteX2" fmla="*/ 2170505 w 3915793"/>
              <a:gd name="connsiteY2" fmla="*/ 1892836 h 4171094"/>
              <a:gd name="connsiteX3" fmla="*/ 2190725 w 3915793"/>
              <a:gd name="connsiteY3" fmla="*/ 3265165 h 4171094"/>
              <a:gd name="connsiteX4" fmla="*/ 3915790 w 3915793"/>
              <a:gd name="connsiteY4" fmla="*/ 4171094 h 4171094"/>
              <a:gd name="connsiteX5" fmla="*/ 0 w 3915793"/>
              <a:gd name="connsiteY5" fmla="*/ 4148574 h 4171094"/>
              <a:gd name="connsiteX0" fmla="*/ 0 w 3963302"/>
              <a:gd name="connsiteY0" fmla="*/ 4148574 h 4171094"/>
              <a:gd name="connsiteX1" fmla="*/ 2153516 w 3963302"/>
              <a:gd name="connsiteY1" fmla="*/ 0 h 4171094"/>
              <a:gd name="connsiteX2" fmla="*/ 2170505 w 3963302"/>
              <a:gd name="connsiteY2" fmla="*/ 1892836 h 4171094"/>
              <a:gd name="connsiteX3" fmla="*/ 3915790 w 3963302"/>
              <a:gd name="connsiteY3" fmla="*/ 4171094 h 4171094"/>
              <a:gd name="connsiteX4" fmla="*/ 0 w 3963302"/>
              <a:gd name="connsiteY4" fmla="*/ 4148574 h 4171094"/>
              <a:gd name="connsiteX0" fmla="*/ 0 w 3971475"/>
              <a:gd name="connsiteY0" fmla="*/ 4148574 h 4171094"/>
              <a:gd name="connsiteX1" fmla="*/ 2153516 w 3971475"/>
              <a:gd name="connsiteY1" fmla="*/ 0 h 4171094"/>
              <a:gd name="connsiteX2" fmla="*/ 3915790 w 3971475"/>
              <a:gd name="connsiteY2" fmla="*/ 4171094 h 4171094"/>
              <a:gd name="connsiteX3" fmla="*/ 0 w 3971475"/>
              <a:gd name="connsiteY3" fmla="*/ 4148574 h 4171094"/>
              <a:gd name="connsiteX0" fmla="*/ 0 w 2530710"/>
              <a:gd name="connsiteY0" fmla="*/ 4148574 h 4171098"/>
              <a:gd name="connsiteX1" fmla="*/ 2153516 w 2530710"/>
              <a:gd name="connsiteY1" fmla="*/ 0 h 4171098"/>
              <a:gd name="connsiteX2" fmla="*/ 2128327 w 2530710"/>
              <a:gd name="connsiteY2" fmla="*/ 4171098 h 4171098"/>
              <a:gd name="connsiteX3" fmla="*/ 0 w 2530710"/>
              <a:gd name="connsiteY3" fmla="*/ 4148574 h 4171098"/>
              <a:gd name="connsiteX0" fmla="*/ 0 w 2438750"/>
              <a:gd name="connsiteY0" fmla="*/ 4148574 h 4171098"/>
              <a:gd name="connsiteX1" fmla="*/ 2153516 w 2438750"/>
              <a:gd name="connsiteY1" fmla="*/ 0 h 4171098"/>
              <a:gd name="connsiteX2" fmla="*/ 2128327 w 2438750"/>
              <a:gd name="connsiteY2" fmla="*/ 4171098 h 4171098"/>
              <a:gd name="connsiteX3" fmla="*/ 0 w 2438750"/>
              <a:gd name="connsiteY3" fmla="*/ 4148574 h 4171098"/>
              <a:gd name="connsiteX0" fmla="*/ 0 w 2153516"/>
              <a:gd name="connsiteY0" fmla="*/ 4148574 h 4171098"/>
              <a:gd name="connsiteX1" fmla="*/ 2153516 w 2153516"/>
              <a:gd name="connsiteY1" fmla="*/ 0 h 4171098"/>
              <a:gd name="connsiteX2" fmla="*/ 2128327 w 2153516"/>
              <a:gd name="connsiteY2" fmla="*/ 4171098 h 4171098"/>
              <a:gd name="connsiteX3" fmla="*/ 0 w 2153516"/>
              <a:gd name="connsiteY3" fmla="*/ 4148574 h 4171098"/>
              <a:gd name="connsiteX0" fmla="*/ 0 w 2155023"/>
              <a:gd name="connsiteY0" fmla="*/ 4148574 h 4171098"/>
              <a:gd name="connsiteX1" fmla="*/ 2153516 w 2155023"/>
              <a:gd name="connsiteY1" fmla="*/ 0 h 4171098"/>
              <a:gd name="connsiteX2" fmla="*/ 2128327 w 2155023"/>
              <a:gd name="connsiteY2" fmla="*/ 4171098 h 4171098"/>
              <a:gd name="connsiteX3" fmla="*/ 0 w 2155023"/>
              <a:gd name="connsiteY3" fmla="*/ 4148574 h 4171098"/>
              <a:gd name="connsiteX0" fmla="*/ 0 w 2161634"/>
              <a:gd name="connsiteY0" fmla="*/ 4148574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48574 h 4171098"/>
              <a:gd name="connsiteX0" fmla="*/ 0 w 2161634"/>
              <a:gd name="connsiteY0" fmla="*/ 4163240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63240 h 4171098"/>
              <a:gd name="connsiteX0" fmla="*/ 0 w 2168034"/>
              <a:gd name="connsiteY0" fmla="*/ 4174397 h 4182255"/>
              <a:gd name="connsiteX1" fmla="*/ 2164660 w 2168034"/>
              <a:gd name="connsiteY1" fmla="*/ 0 h 4182255"/>
              <a:gd name="connsiteX2" fmla="*/ 2157630 w 2168034"/>
              <a:gd name="connsiteY2" fmla="*/ 4182255 h 4182255"/>
              <a:gd name="connsiteX3" fmla="*/ 0 w 2168034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57630 w 2164660"/>
              <a:gd name="connsiteY2" fmla="*/ 4182255 h 4182255"/>
              <a:gd name="connsiteX3" fmla="*/ 0 w 2164660"/>
              <a:gd name="connsiteY3" fmla="*/ 4174397 h 4182255"/>
              <a:gd name="connsiteX0" fmla="*/ 0 w 2166133"/>
              <a:gd name="connsiteY0" fmla="*/ 4174397 h 4182255"/>
              <a:gd name="connsiteX1" fmla="*/ 2164660 w 2166133"/>
              <a:gd name="connsiteY1" fmla="*/ 0 h 4182255"/>
              <a:gd name="connsiteX2" fmla="*/ 2163203 w 2166133"/>
              <a:gd name="connsiteY2" fmla="*/ 4182255 h 4182255"/>
              <a:gd name="connsiteX3" fmla="*/ 0 w 2166133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63203 w 2164660"/>
              <a:gd name="connsiteY2" fmla="*/ 4182255 h 4182255"/>
              <a:gd name="connsiteX3" fmla="*/ 0 w 2164660"/>
              <a:gd name="connsiteY3" fmla="*/ 4174397 h 4182255"/>
              <a:gd name="connsiteX0" fmla="*/ 0 w 2164660"/>
              <a:gd name="connsiteY0" fmla="*/ 4174397 h 4187832"/>
              <a:gd name="connsiteX1" fmla="*/ 2164660 w 2164660"/>
              <a:gd name="connsiteY1" fmla="*/ 0 h 4187832"/>
              <a:gd name="connsiteX2" fmla="*/ 2163203 w 2164660"/>
              <a:gd name="connsiteY2" fmla="*/ 4187832 h 4187832"/>
              <a:gd name="connsiteX3" fmla="*/ 0 w 2164660"/>
              <a:gd name="connsiteY3" fmla="*/ 4174397 h 4187832"/>
              <a:gd name="connsiteX0" fmla="*/ 0 w 2165734"/>
              <a:gd name="connsiteY0" fmla="*/ 4174397 h 4187832"/>
              <a:gd name="connsiteX1" fmla="*/ 2164660 w 2165734"/>
              <a:gd name="connsiteY1" fmla="*/ 0 h 4187832"/>
              <a:gd name="connsiteX2" fmla="*/ 2163203 w 2165734"/>
              <a:gd name="connsiteY2" fmla="*/ 4187832 h 4187832"/>
              <a:gd name="connsiteX3" fmla="*/ 0 w 2165734"/>
              <a:gd name="connsiteY3" fmla="*/ 4174397 h 418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5734" h="4187832">
                <a:moveTo>
                  <a:pt x="0" y="4174397"/>
                </a:moveTo>
                <a:lnTo>
                  <a:pt x="2164660" y="0"/>
                </a:lnTo>
                <a:cubicBezTo>
                  <a:pt x="2167064" y="1400325"/>
                  <a:pt x="2164923" y="2810636"/>
                  <a:pt x="2163203" y="4187832"/>
                </a:cubicBezTo>
                <a:lnTo>
                  <a:pt x="0" y="4174397"/>
                </a:lnTo>
                <a:close/>
              </a:path>
            </a:pathLst>
          </a:custGeom>
          <a:gradFill flip="none" rotWithShape="1">
            <a:gsLst>
              <a:gs pos="91000">
                <a:srgbClr val="81989C"/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7" name="Triangle isocèle 7"/>
          <p:cNvSpPr/>
          <p:nvPr userDrawn="1"/>
        </p:nvSpPr>
        <p:spPr>
          <a:xfrm rot="16200000">
            <a:off x="8415064" y="-184611"/>
            <a:ext cx="542117" cy="917174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81989C"/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8490797" y="9746"/>
            <a:ext cx="623545" cy="684275"/>
          </a:xfrm>
          <a:prstGeom prst="triangle">
            <a:avLst/>
          </a:prstGeom>
          <a:gradFill flip="none" rotWithShape="1">
            <a:gsLst>
              <a:gs pos="81000">
                <a:srgbClr val="81989C"/>
              </a:gs>
              <a:gs pos="27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060" y="193336"/>
            <a:ext cx="1320859" cy="30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0697" y="6641935"/>
            <a:ext cx="1006061" cy="2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731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 userDrawn="1"/>
        </p:nvGrpSpPr>
        <p:grpSpPr>
          <a:xfrm>
            <a:off x="-1" y="868398"/>
            <a:ext cx="4355976" cy="4633217"/>
            <a:chOff x="-1" y="868398"/>
            <a:chExt cx="4355976" cy="4633217"/>
          </a:xfrm>
        </p:grpSpPr>
        <p:sp>
          <p:nvSpPr>
            <p:cNvPr id="6" name="Triangle isocèle 5"/>
            <p:cNvSpPr/>
            <p:nvPr userDrawn="1"/>
          </p:nvSpPr>
          <p:spPr>
            <a:xfrm rot="5400000">
              <a:off x="-67218" y="1078422"/>
              <a:ext cx="4490410" cy="4355976"/>
            </a:xfrm>
            <a:prstGeom prst="triangle">
              <a:avLst/>
            </a:prstGeom>
            <a:gradFill>
              <a:gsLst>
                <a:gs pos="91000">
                  <a:srgbClr val="E29100"/>
                </a:gs>
                <a:gs pos="1000">
                  <a:schemeClr val="bg1">
                    <a:alpha val="2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3" name="Triangle isocèle 2"/>
            <p:cNvSpPr/>
            <p:nvPr userDrawn="1"/>
          </p:nvSpPr>
          <p:spPr>
            <a:xfrm rot="5400000">
              <a:off x="-47736" y="916134"/>
              <a:ext cx="4248471" cy="4152999"/>
            </a:xfrm>
            <a:prstGeom prst="triangle">
              <a:avLst/>
            </a:prstGeom>
            <a:gradFill flip="none" rotWithShape="1">
              <a:gsLst>
                <a:gs pos="91000">
                  <a:srgbClr val="E29100">
                    <a:alpha val="82353"/>
                  </a:srgbClr>
                </a:gs>
                <a:gs pos="1000">
                  <a:schemeClr val="bg1">
                    <a:alpha val="77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Triangle isocèle 10"/>
          <p:cNvSpPr/>
          <p:nvPr userDrawn="1"/>
        </p:nvSpPr>
        <p:spPr>
          <a:xfrm rot="16200000">
            <a:off x="4399012" y="-842760"/>
            <a:ext cx="3923411" cy="5593663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9583" h="5593663">
                <a:moveTo>
                  <a:pt x="0" y="5571143"/>
                </a:moveTo>
                <a:lnTo>
                  <a:pt x="2886084" y="0"/>
                </a:lnTo>
                <a:cubicBezTo>
                  <a:pt x="3296866" y="781336"/>
                  <a:pt x="3503232" y="1243485"/>
                  <a:pt x="3914014" y="2024821"/>
                </a:cubicBezTo>
                <a:cubicBezTo>
                  <a:pt x="3912240" y="2295005"/>
                  <a:pt x="3918271" y="3614728"/>
                  <a:pt x="3919583" y="4687730"/>
                </a:cubicBezTo>
                <a:cubicBezTo>
                  <a:pt x="3917192" y="5350405"/>
                  <a:pt x="3918181" y="5087563"/>
                  <a:pt x="3915790" y="5593663"/>
                </a:cubicBezTo>
                <a:lnTo>
                  <a:pt x="0" y="5571143"/>
                </a:lnTo>
                <a:close/>
              </a:path>
            </a:pathLst>
          </a:custGeom>
          <a:gradFill flip="none" rotWithShape="1">
            <a:gsLst>
              <a:gs pos="91000">
                <a:srgbClr val="E29100"/>
              </a:gs>
              <a:gs pos="1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6825055" y="-469057"/>
            <a:ext cx="1874105" cy="2802782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E29100"/>
              </a:gs>
              <a:gs pos="1000">
                <a:schemeClr val="bg1">
                  <a:alpha val="3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9" name="Triangle isocèle 8"/>
          <p:cNvSpPr/>
          <p:nvPr userDrawn="1"/>
        </p:nvSpPr>
        <p:spPr>
          <a:xfrm rot="16200000">
            <a:off x="7319312" y="360679"/>
            <a:ext cx="1872209" cy="1816159"/>
          </a:xfrm>
          <a:prstGeom prst="triangle">
            <a:avLst/>
          </a:prstGeom>
          <a:gradFill flip="none" rotWithShape="1">
            <a:gsLst>
              <a:gs pos="81000">
                <a:srgbClr val="E29100"/>
              </a:gs>
              <a:gs pos="5000">
                <a:schemeClr val="bg1">
                  <a:alpha val="3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055" y="344883"/>
            <a:ext cx="2641722" cy="60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1998" y="6381098"/>
            <a:ext cx="2083978" cy="50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561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77633" y="1333549"/>
            <a:ext cx="8424936" cy="4687739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50000"/>
              </a:lnSpc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lnSpc>
                <a:spcPct val="150000"/>
              </a:lnSpc>
              <a:buNone/>
              <a:defRPr sz="1400" baseline="0">
                <a:solidFill>
                  <a:srgbClr val="E29100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lnSpc>
                <a:spcPct val="150000"/>
              </a:lnSpc>
              <a:spcBef>
                <a:spcPts val="2400"/>
              </a:spcBef>
              <a:buNone/>
              <a:defRPr sz="1800">
                <a:solidFill>
                  <a:srgbClr val="587F8E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fr-FR" dirty="0" smtClean="0"/>
              <a:t>Item 1</a:t>
            </a:r>
          </a:p>
          <a:p>
            <a:pPr lvl="1"/>
            <a:r>
              <a:rPr lang="fr-FR" dirty="0" smtClean="0"/>
              <a:t>Sous - item 1.1</a:t>
            </a:r>
          </a:p>
          <a:p>
            <a:pPr lvl="1"/>
            <a:endParaRPr lang="fr-FR" dirty="0" smtClean="0"/>
          </a:p>
        </p:txBody>
      </p:sp>
      <p:sp>
        <p:nvSpPr>
          <p:cNvPr id="16" name="Titre 11"/>
          <p:cNvSpPr>
            <a:spLocks noGrp="1"/>
          </p:cNvSpPr>
          <p:nvPr>
            <p:ph type="title" hasCustomPrompt="1"/>
          </p:nvPr>
        </p:nvSpPr>
        <p:spPr>
          <a:xfrm>
            <a:off x="2555776" y="6573878"/>
            <a:ext cx="5652120" cy="239498"/>
          </a:xfrm>
          <a:prstGeom prst="rect">
            <a:avLst/>
          </a:prstGeom>
        </p:spPr>
        <p:txBody>
          <a:bodyPr anchor="ctr"/>
          <a:lstStyle>
            <a:lvl1pPr algn="l">
              <a:defRPr sz="1050" b="0" baseline="0">
                <a:solidFill>
                  <a:srgbClr val="B2B2B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TITRE DE PARTIE</a:t>
            </a:r>
            <a:endParaRPr lang="fr-FR" dirty="0"/>
          </a:p>
        </p:txBody>
      </p:sp>
      <p:sp>
        <p:nvSpPr>
          <p:cNvPr id="17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926"/>
            <a:ext cx="4608512" cy="423109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6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 smtClean="0"/>
              <a:t>Titre de page</a:t>
            </a:r>
          </a:p>
        </p:txBody>
      </p:sp>
      <p:sp>
        <p:nvSpPr>
          <p:cNvPr id="6" name="Triangle isocèle 10"/>
          <p:cNvSpPr/>
          <p:nvPr userDrawn="1"/>
        </p:nvSpPr>
        <p:spPr>
          <a:xfrm rot="16200000">
            <a:off x="7004517" y="-797387"/>
            <a:ext cx="1342487" cy="2933821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3914014 w 3919583"/>
              <a:gd name="connsiteY2" fmla="*/ 602252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2170505 w 3919583"/>
              <a:gd name="connsiteY2" fmla="*/ 1892836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5793"/>
              <a:gd name="connsiteY0" fmla="*/ 4148574 h 4171094"/>
              <a:gd name="connsiteX1" fmla="*/ 2153516 w 3915793"/>
              <a:gd name="connsiteY1" fmla="*/ 0 h 4171094"/>
              <a:gd name="connsiteX2" fmla="*/ 2170505 w 3915793"/>
              <a:gd name="connsiteY2" fmla="*/ 1892836 h 4171094"/>
              <a:gd name="connsiteX3" fmla="*/ 2190725 w 3915793"/>
              <a:gd name="connsiteY3" fmla="*/ 3265165 h 4171094"/>
              <a:gd name="connsiteX4" fmla="*/ 3915790 w 3915793"/>
              <a:gd name="connsiteY4" fmla="*/ 4171094 h 4171094"/>
              <a:gd name="connsiteX5" fmla="*/ 0 w 3915793"/>
              <a:gd name="connsiteY5" fmla="*/ 4148574 h 4171094"/>
              <a:gd name="connsiteX0" fmla="*/ 0 w 3963302"/>
              <a:gd name="connsiteY0" fmla="*/ 4148574 h 4171094"/>
              <a:gd name="connsiteX1" fmla="*/ 2153516 w 3963302"/>
              <a:gd name="connsiteY1" fmla="*/ 0 h 4171094"/>
              <a:gd name="connsiteX2" fmla="*/ 2170505 w 3963302"/>
              <a:gd name="connsiteY2" fmla="*/ 1892836 h 4171094"/>
              <a:gd name="connsiteX3" fmla="*/ 3915790 w 3963302"/>
              <a:gd name="connsiteY3" fmla="*/ 4171094 h 4171094"/>
              <a:gd name="connsiteX4" fmla="*/ 0 w 3963302"/>
              <a:gd name="connsiteY4" fmla="*/ 4148574 h 4171094"/>
              <a:gd name="connsiteX0" fmla="*/ 0 w 3971475"/>
              <a:gd name="connsiteY0" fmla="*/ 4148574 h 4171094"/>
              <a:gd name="connsiteX1" fmla="*/ 2153516 w 3971475"/>
              <a:gd name="connsiteY1" fmla="*/ 0 h 4171094"/>
              <a:gd name="connsiteX2" fmla="*/ 3915790 w 3971475"/>
              <a:gd name="connsiteY2" fmla="*/ 4171094 h 4171094"/>
              <a:gd name="connsiteX3" fmla="*/ 0 w 3971475"/>
              <a:gd name="connsiteY3" fmla="*/ 4148574 h 4171094"/>
              <a:gd name="connsiteX0" fmla="*/ 0 w 2530710"/>
              <a:gd name="connsiteY0" fmla="*/ 4148574 h 4171098"/>
              <a:gd name="connsiteX1" fmla="*/ 2153516 w 2530710"/>
              <a:gd name="connsiteY1" fmla="*/ 0 h 4171098"/>
              <a:gd name="connsiteX2" fmla="*/ 2128327 w 2530710"/>
              <a:gd name="connsiteY2" fmla="*/ 4171098 h 4171098"/>
              <a:gd name="connsiteX3" fmla="*/ 0 w 2530710"/>
              <a:gd name="connsiteY3" fmla="*/ 4148574 h 4171098"/>
              <a:gd name="connsiteX0" fmla="*/ 0 w 2438750"/>
              <a:gd name="connsiteY0" fmla="*/ 4148574 h 4171098"/>
              <a:gd name="connsiteX1" fmla="*/ 2153516 w 2438750"/>
              <a:gd name="connsiteY1" fmla="*/ 0 h 4171098"/>
              <a:gd name="connsiteX2" fmla="*/ 2128327 w 2438750"/>
              <a:gd name="connsiteY2" fmla="*/ 4171098 h 4171098"/>
              <a:gd name="connsiteX3" fmla="*/ 0 w 2438750"/>
              <a:gd name="connsiteY3" fmla="*/ 4148574 h 4171098"/>
              <a:gd name="connsiteX0" fmla="*/ 0 w 2153516"/>
              <a:gd name="connsiteY0" fmla="*/ 4148574 h 4171098"/>
              <a:gd name="connsiteX1" fmla="*/ 2153516 w 2153516"/>
              <a:gd name="connsiteY1" fmla="*/ 0 h 4171098"/>
              <a:gd name="connsiteX2" fmla="*/ 2128327 w 2153516"/>
              <a:gd name="connsiteY2" fmla="*/ 4171098 h 4171098"/>
              <a:gd name="connsiteX3" fmla="*/ 0 w 2153516"/>
              <a:gd name="connsiteY3" fmla="*/ 4148574 h 4171098"/>
              <a:gd name="connsiteX0" fmla="*/ 0 w 2155023"/>
              <a:gd name="connsiteY0" fmla="*/ 4148574 h 4171098"/>
              <a:gd name="connsiteX1" fmla="*/ 2153516 w 2155023"/>
              <a:gd name="connsiteY1" fmla="*/ 0 h 4171098"/>
              <a:gd name="connsiteX2" fmla="*/ 2128327 w 2155023"/>
              <a:gd name="connsiteY2" fmla="*/ 4171098 h 4171098"/>
              <a:gd name="connsiteX3" fmla="*/ 0 w 2155023"/>
              <a:gd name="connsiteY3" fmla="*/ 4148574 h 4171098"/>
              <a:gd name="connsiteX0" fmla="*/ 0 w 2161634"/>
              <a:gd name="connsiteY0" fmla="*/ 4148574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48574 h 4171098"/>
              <a:gd name="connsiteX0" fmla="*/ 0 w 2161634"/>
              <a:gd name="connsiteY0" fmla="*/ 4163240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63240 h 4171098"/>
              <a:gd name="connsiteX0" fmla="*/ 0 w 2168034"/>
              <a:gd name="connsiteY0" fmla="*/ 4174397 h 4182255"/>
              <a:gd name="connsiteX1" fmla="*/ 2164660 w 2168034"/>
              <a:gd name="connsiteY1" fmla="*/ 0 h 4182255"/>
              <a:gd name="connsiteX2" fmla="*/ 2157630 w 2168034"/>
              <a:gd name="connsiteY2" fmla="*/ 4182255 h 4182255"/>
              <a:gd name="connsiteX3" fmla="*/ 0 w 2168034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57630 w 2164660"/>
              <a:gd name="connsiteY2" fmla="*/ 4182255 h 4182255"/>
              <a:gd name="connsiteX3" fmla="*/ 0 w 2164660"/>
              <a:gd name="connsiteY3" fmla="*/ 4174397 h 4182255"/>
              <a:gd name="connsiteX0" fmla="*/ 0 w 2166133"/>
              <a:gd name="connsiteY0" fmla="*/ 4174397 h 4182255"/>
              <a:gd name="connsiteX1" fmla="*/ 2164660 w 2166133"/>
              <a:gd name="connsiteY1" fmla="*/ 0 h 4182255"/>
              <a:gd name="connsiteX2" fmla="*/ 2163203 w 2166133"/>
              <a:gd name="connsiteY2" fmla="*/ 4182255 h 4182255"/>
              <a:gd name="connsiteX3" fmla="*/ 0 w 2166133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63203 w 2164660"/>
              <a:gd name="connsiteY2" fmla="*/ 4182255 h 4182255"/>
              <a:gd name="connsiteX3" fmla="*/ 0 w 2164660"/>
              <a:gd name="connsiteY3" fmla="*/ 4174397 h 4182255"/>
              <a:gd name="connsiteX0" fmla="*/ 0 w 2164660"/>
              <a:gd name="connsiteY0" fmla="*/ 4174397 h 4187832"/>
              <a:gd name="connsiteX1" fmla="*/ 2164660 w 2164660"/>
              <a:gd name="connsiteY1" fmla="*/ 0 h 4187832"/>
              <a:gd name="connsiteX2" fmla="*/ 2163203 w 2164660"/>
              <a:gd name="connsiteY2" fmla="*/ 4187832 h 4187832"/>
              <a:gd name="connsiteX3" fmla="*/ 0 w 2164660"/>
              <a:gd name="connsiteY3" fmla="*/ 4174397 h 4187832"/>
              <a:gd name="connsiteX0" fmla="*/ 0 w 2165734"/>
              <a:gd name="connsiteY0" fmla="*/ 4174397 h 4187832"/>
              <a:gd name="connsiteX1" fmla="*/ 2164660 w 2165734"/>
              <a:gd name="connsiteY1" fmla="*/ 0 h 4187832"/>
              <a:gd name="connsiteX2" fmla="*/ 2163203 w 2165734"/>
              <a:gd name="connsiteY2" fmla="*/ 4187832 h 4187832"/>
              <a:gd name="connsiteX3" fmla="*/ 0 w 2165734"/>
              <a:gd name="connsiteY3" fmla="*/ 4174397 h 418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5734" h="4187832">
                <a:moveTo>
                  <a:pt x="0" y="4174397"/>
                </a:moveTo>
                <a:lnTo>
                  <a:pt x="2164660" y="0"/>
                </a:lnTo>
                <a:cubicBezTo>
                  <a:pt x="2167064" y="1400325"/>
                  <a:pt x="2164923" y="2810636"/>
                  <a:pt x="2163203" y="4187832"/>
                </a:cubicBezTo>
                <a:lnTo>
                  <a:pt x="0" y="4174397"/>
                </a:lnTo>
                <a:close/>
              </a:path>
            </a:pathLst>
          </a:custGeom>
          <a:gradFill flip="none" rotWithShape="1">
            <a:gsLst>
              <a:gs pos="91000">
                <a:srgbClr val="E29100"/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7" name="Triangle isocèle 7"/>
          <p:cNvSpPr/>
          <p:nvPr userDrawn="1"/>
        </p:nvSpPr>
        <p:spPr>
          <a:xfrm rot="16200000">
            <a:off x="8415064" y="-184611"/>
            <a:ext cx="542117" cy="917174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E29100"/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8490797" y="9746"/>
            <a:ext cx="623545" cy="684275"/>
          </a:xfrm>
          <a:prstGeom prst="triangle">
            <a:avLst/>
          </a:prstGeom>
          <a:gradFill flip="none" rotWithShape="1">
            <a:gsLst>
              <a:gs pos="81000">
                <a:srgbClr val="E29100"/>
              </a:gs>
              <a:gs pos="27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9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46"/>
          <a:stretch/>
        </p:blipFill>
        <p:spPr bwMode="auto">
          <a:xfrm>
            <a:off x="1619671" y="6614550"/>
            <a:ext cx="1008113" cy="2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060" y="193336"/>
            <a:ext cx="1320859" cy="30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518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77633" y="1333549"/>
            <a:ext cx="8424936" cy="4687739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lnSpc>
                <a:spcPct val="150000"/>
              </a:lnSpc>
              <a:buNone/>
              <a:defRPr sz="1400" baseline="0">
                <a:solidFill>
                  <a:srgbClr val="004D6F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lnSpc>
                <a:spcPct val="150000"/>
              </a:lnSpc>
              <a:spcBef>
                <a:spcPts val="2400"/>
              </a:spcBef>
              <a:buNone/>
              <a:defRPr sz="1800">
                <a:solidFill>
                  <a:srgbClr val="587F8E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fr-FR" dirty="0" smtClean="0"/>
              <a:t>Item 1</a:t>
            </a:r>
          </a:p>
          <a:p>
            <a:pPr lvl="1"/>
            <a:r>
              <a:rPr lang="fr-FR" dirty="0" smtClean="0"/>
              <a:t>Sous - item 1.1</a:t>
            </a:r>
          </a:p>
          <a:p>
            <a:pPr lvl="1"/>
            <a:endParaRPr lang="fr-FR" dirty="0" smtClean="0"/>
          </a:p>
        </p:txBody>
      </p:sp>
      <p:sp>
        <p:nvSpPr>
          <p:cNvPr id="16" name="Titre 11"/>
          <p:cNvSpPr>
            <a:spLocks noGrp="1"/>
          </p:cNvSpPr>
          <p:nvPr>
            <p:ph type="title" hasCustomPrompt="1"/>
          </p:nvPr>
        </p:nvSpPr>
        <p:spPr>
          <a:xfrm>
            <a:off x="2555776" y="6573878"/>
            <a:ext cx="5652120" cy="239498"/>
          </a:xfrm>
          <a:prstGeom prst="rect">
            <a:avLst/>
          </a:prstGeom>
        </p:spPr>
        <p:txBody>
          <a:bodyPr anchor="ctr"/>
          <a:lstStyle>
            <a:lvl1pPr algn="l">
              <a:defRPr sz="1050" b="0" baseline="0">
                <a:solidFill>
                  <a:srgbClr val="B2B2B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TITRE DE PARTIE</a:t>
            </a:r>
            <a:endParaRPr lang="fr-FR" dirty="0"/>
          </a:p>
        </p:txBody>
      </p:sp>
      <p:sp>
        <p:nvSpPr>
          <p:cNvPr id="17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926"/>
            <a:ext cx="4608512" cy="423109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6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 smtClean="0"/>
              <a:t>Titre de page</a:t>
            </a:r>
          </a:p>
        </p:txBody>
      </p:sp>
      <p:sp>
        <p:nvSpPr>
          <p:cNvPr id="6" name="Triangle isocèle 10"/>
          <p:cNvSpPr/>
          <p:nvPr userDrawn="1"/>
        </p:nvSpPr>
        <p:spPr>
          <a:xfrm rot="16200000">
            <a:off x="7004517" y="-797387"/>
            <a:ext cx="1342487" cy="2933821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3914014 w 3919583"/>
              <a:gd name="connsiteY2" fmla="*/ 602252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2170505 w 3919583"/>
              <a:gd name="connsiteY2" fmla="*/ 1892836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5793"/>
              <a:gd name="connsiteY0" fmla="*/ 4148574 h 4171094"/>
              <a:gd name="connsiteX1" fmla="*/ 2153516 w 3915793"/>
              <a:gd name="connsiteY1" fmla="*/ 0 h 4171094"/>
              <a:gd name="connsiteX2" fmla="*/ 2170505 w 3915793"/>
              <a:gd name="connsiteY2" fmla="*/ 1892836 h 4171094"/>
              <a:gd name="connsiteX3" fmla="*/ 2190725 w 3915793"/>
              <a:gd name="connsiteY3" fmla="*/ 3265165 h 4171094"/>
              <a:gd name="connsiteX4" fmla="*/ 3915790 w 3915793"/>
              <a:gd name="connsiteY4" fmla="*/ 4171094 h 4171094"/>
              <a:gd name="connsiteX5" fmla="*/ 0 w 3915793"/>
              <a:gd name="connsiteY5" fmla="*/ 4148574 h 4171094"/>
              <a:gd name="connsiteX0" fmla="*/ 0 w 3963302"/>
              <a:gd name="connsiteY0" fmla="*/ 4148574 h 4171094"/>
              <a:gd name="connsiteX1" fmla="*/ 2153516 w 3963302"/>
              <a:gd name="connsiteY1" fmla="*/ 0 h 4171094"/>
              <a:gd name="connsiteX2" fmla="*/ 2170505 w 3963302"/>
              <a:gd name="connsiteY2" fmla="*/ 1892836 h 4171094"/>
              <a:gd name="connsiteX3" fmla="*/ 3915790 w 3963302"/>
              <a:gd name="connsiteY3" fmla="*/ 4171094 h 4171094"/>
              <a:gd name="connsiteX4" fmla="*/ 0 w 3963302"/>
              <a:gd name="connsiteY4" fmla="*/ 4148574 h 4171094"/>
              <a:gd name="connsiteX0" fmla="*/ 0 w 3971475"/>
              <a:gd name="connsiteY0" fmla="*/ 4148574 h 4171094"/>
              <a:gd name="connsiteX1" fmla="*/ 2153516 w 3971475"/>
              <a:gd name="connsiteY1" fmla="*/ 0 h 4171094"/>
              <a:gd name="connsiteX2" fmla="*/ 3915790 w 3971475"/>
              <a:gd name="connsiteY2" fmla="*/ 4171094 h 4171094"/>
              <a:gd name="connsiteX3" fmla="*/ 0 w 3971475"/>
              <a:gd name="connsiteY3" fmla="*/ 4148574 h 4171094"/>
              <a:gd name="connsiteX0" fmla="*/ 0 w 2530710"/>
              <a:gd name="connsiteY0" fmla="*/ 4148574 h 4171098"/>
              <a:gd name="connsiteX1" fmla="*/ 2153516 w 2530710"/>
              <a:gd name="connsiteY1" fmla="*/ 0 h 4171098"/>
              <a:gd name="connsiteX2" fmla="*/ 2128327 w 2530710"/>
              <a:gd name="connsiteY2" fmla="*/ 4171098 h 4171098"/>
              <a:gd name="connsiteX3" fmla="*/ 0 w 2530710"/>
              <a:gd name="connsiteY3" fmla="*/ 4148574 h 4171098"/>
              <a:gd name="connsiteX0" fmla="*/ 0 w 2438750"/>
              <a:gd name="connsiteY0" fmla="*/ 4148574 h 4171098"/>
              <a:gd name="connsiteX1" fmla="*/ 2153516 w 2438750"/>
              <a:gd name="connsiteY1" fmla="*/ 0 h 4171098"/>
              <a:gd name="connsiteX2" fmla="*/ 2128327 w 2438750"/>
              <a:gd name="connsiteY2" fmla="*/ 4171098 h 4171098"/>
              <a:gd name="connsiteX3" fmla="*/ 0 w 2438750"/>
              <a:gd name="connsiteY3" fmla="*/ 4148574 h 4171098"/>
              <a:gd name="connsiteX0" fmla="*/ 0 w 2153516"/>
              <a:gd name="connsiteY0" fmla="*/ 4148574 h 4171098"/>
              <a:gd name="connsiteX1" fmla="*/ 2153516 w 2153516"/>
              <a:gd name="connsiteY1" fmla="*/ 0 h 4171098"/>
              <a:gd name="connsiteX2" fmla="*/ 2128327 w 2153516"/>
              <a:gd name="connsiteY2" fmla="*/ 4171098 h 4171098"/>
              <a:gd name="connsiteX3" fmla="*/ 0 w 2153516"/>
              <a:gd name="connsiteY3" fmla="*/ 4148574 h 4171098"/>
              <a:gd name="connsiteX0" fmla="*/ 0 w 2155023"/>
              <a:gd name="connsiteY0" fmla="*/ 4148574 h 4171098"/>
              <a:gd name="connsiteX1" fmla="*/ 2153516 w 2155023"/>
              <a:gd name="connsiteY1" fmla="*/ 0 h 4171098"/>
              <a:gd name="connsiteX2" fmla="*/ 2128327 w 2155023"/>
              <a:gd name="connsiteY2" fmla="*/ 4171098 h 4171098"/>
              <a:gd name="connsiteX3" fmla="*/ 0 w 2155023"/>
              <a:gd name="connsiteY3" fmla="*/ 4148574 h 4171098"/>
              <a:gd name="connsiteX0" fmla="*/ 0 w 2161634"/>
              <a:gd name="connsiteY0" fmla="*/ 4148574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48574 h 4171098"/>
              <a:gd name="connsiteX0" fmla="*/ 0 w 2161634"/>
              <a:gd name="connsiteY0" fmla="*/ 4163240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63240 h 4171098"/>
              <a:gd name="connsiteX0" fmla="*/ 0 w 2168034"/>
              <a:gd name="connsiteY0" fmla="*/ 4174397 h 4182255"/>
              <a:gd name="connsiteX1" fmla="*/ 2164660 w 2168034"/>
              <a:gd name="connsiteY1" fmla="*/ 0 h 4182255"/>
              <a:gd name="connsiteX2" fmla="*/ 2157630 w 2168034"/>
              <a:gd name="connsiteY2" fmla="*/ 4182255 h 4182255"/>
              <a:gd name="connsiteX3" fmla="*/ 0 w 2168034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57630 w 2164660"/>
              <a:gd name="connsiteY2" fmla="*/ 4182255 h 4182255"/>
              <a:gd name="connsiteX3" fmla="*/ 0 w 2164660"/>
              <a:gd name="connsiteY3" fmla="*/ 4174397 h 4182255"/>
              <a:gd name="connsiteX0" fmla="*/ 0 w 2166133"/>
              <a:gd name="connsiteY0" fmla="*/ 4174397 h 4182255"/>
              <a:gd name="connsiteX1" fmla="*/ 2164660 w 2166133"/>
              <a:gd name="connsiteY1" fmla="*/ 0 h 4182255"/>
              <a:gd name="connsiteX2" fmla="*/ 2163203 w 2166133"/>
              <a:gd name="connsiteY2" fmla="*/ 4182255 h 4182255"/>
              <a:gd name="connsiteX3" fmla="*/ 0 w 2166133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63203 w 2164660"/>
              <a:gd name="connsiteY2" fmla="*/ 4182255 h 4182255"/>
              <a:gd name="connsiteX3" fmla="*/ 0 w 2164660"/>
              <a:gd name="connsiteY3" fmla="*/ 4174397 h 4182255"/>
              <a:gd name="connsiteX0" fmla="*/ 0 w 2164660"/>
              <a:gd name="connsiteY0" fmla="*/ 4174397 h 4187832"/>
              <a:gd name="connsiteX1" fmla="*/ 2164660 w 2164660"/>
              <a:gd name="connsiteY1" fmla="*/ 0 h 4187832"/>
              <a:gd name="connsiteX2" fmla="*/ 2163203 w 2164660"/>
              <a:gd name="connsiteY2" fmla="*/ 4187832 h 4187832"/>
              <a:gd name="connsiteX3" fmla="*/ 0 w 2164660"/>
              <a:gd name="connsiteY3" fmla="*/ 4174397 h 4187832"/>
              <a:gd name="connsiteX0" fmla="*/ 0 w 2165734"/>
              <a:gd name="connsiteY0" fmla="*/ 4174397 h 4187832"/>
              <a:gd name="connsiteX1" fmla="*/ 2164660 w 2165734"/>
              <a:gd name="connsiteY1" fmla="*/ 0 h 4187832"/>
              <a:gd name="connsiteX2" fmla="*/ 2163203 w 2165734"/>
              <a:gd name="connsiteY2" fmla="*/ 4187832 h 4187832"/>
              <a:gd name="connsiteX3" fmla="*/ 0 w 2165734"/>
              <a:gd name="connsiteY3" fmla="*/ 4174397 h 418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5734" h="4187832">
                <a:moveTo>
                  <a:pt x="0" y="4174397"/>
                </a:moveTo>
                <a:lnTo>
                  <a:pt x="2164660" y="0"/>
                </a:lnTo>
                <a:cubicBezTo>
                  <a:pt x="2167064" y="1400325"/>
                  <a:pt x="2164923" y="2810636"/>
                  <a:pt x="2163203" y="4187832"/>
                </a:cubicBezTo>
                <a:lnTo>
                  <a:pt x="0" y="4174397"/>
                </a:lnTo>
                <a:close/>
              </a:path>
            </a:pathLst>
          </a:custGeom>
          <a:gradFill flip="none" rotWithShape="1">
            <a:gsLst>
              <a:gs pos="91000">
                <a:srgbClr val="004D6F">
                  <a:alpha val="53000"/>
                </a:srgbClr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7" name="Triangle isocèle 7"/>
          <p:cNvSpPr/>
          <p:nvPr userDrawn="1"/>
        </p:nvSpPr>
        <p:spPr>
          <a:xfrm rot="16200000">
            <a:off x="8415064" y="-184611"/>
            <a:ext cx="542117" cy="917174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004D6F">
                  <a:alpha val="63000"/>
                </a:srgbClr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8490797" y="9746"/>
            <a:ext cx="623545" cy="684275"/>
          </a:xfrm>
          <a:prstGeom prst="triangle">
            <a:avLst/>
          </a:prstGeom>
          <a:gradFill flip="none" rotWithShape="1">
            <a:gsLst>
              <a:gs pos="81000">
                <a:srgbClr val="004D6F">
                  <a:alpha val="48000"/>
                </a:srgbClr>
              </a:gs>
              <a:gs pos="27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0697" y="6641935"/>
            <a:ext cx="1006061" cy="2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060" y="193336"/>
            <a:ext cx="1320859" cy="30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554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 userDrawn="1"/>
        </p:nvGrpSpPr>
        <p:grpSpPr>
          <a:xfrm>
            <a:off x="-1" y="868398"/>
            <a:ext cx="4355976" cy="4633217"/>
            <a:chOff x="-1" y="868398"/>
            <a:chExt cx="4355976" cy="4633217"/>
          </a:xfrm>
        </p:grpSpPr>
        <p:sp>
          <p:nvSpPr>
            <p:cNvPr id="6" name="Triangle isocèle 5"/>
            <p:cNvSpPr/>
            <p:nvPr userDrawn="1"/>
          </p:nvSpPr>
          <p:spPr>
            <a:xfrm rot="5400000">
              <a:off x="-67218" y="1078422"/>
              <a:ext cx="4490410" cy="4355976"/>
            </a:xfrm>
            <a:prstGeom prst="triangle">
              <a:avLst/>
            </a:prstGeom>
            <a:gradFill>
              <a:gsLst>
                <a:gs pos="91000">
                  <a:srgbClr val="9D1747"/>
                </a:gs>
                <a:gs pos="1000">
                  <a:schemeClr val="bg1">
                    <a:alpha val="2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3" name="Triangle isocèle 2"/>
            <p:cNvSpPr/>
            <p:nvPr userDrawn="1"/>
          </p:nvSpPr>
          <p:spPr>
            <a:xfrm rot="5400000">
              <a:off x="-47736" y="916134"/>
              <a:ext cx="4248471" cy="4152999"/>
            </a:xfrm>
            <a:prstGeom prst="triangle">
              <a:avLst/>
            </a:prstGeom>
            <a:gradFill flip="none" rotWithShape="1">
              <a:gsLst>
                <a:gs pos="91000">
                  <a:srgbClr val="9D1747">
                    <a:alpha val="82353"/>
                  </a:srgbClr>
                </a:gs>
                <a:gs pos="1000">
                  <a:schemeClr val="bg1">
                    <a:alpha val="77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Triangle isocèle 10"/>
          <p:cNvSpPr/>
          <p:nvPr userDrawn="1"/>
        </p:nvSpPr>
        <p:spPr>
          <a:xfrm rot="16200000">
            <a:off x="4399012" y="-842760"/>
            <a:ext cx="3923411" cy="5593663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9583" h="5593663">
                <a:moveTo>
                  <a:pt x="0" y="5571143"/>
                </a:moveTo>
                <a:lnTo>
                  <a:pt x="2886084" y="0"/>
                </a:lnTo>
                <a:cubicBezTo>
                  <a:pt x="3296866" y="781336"/>
                  <a:pt x="3503232" y="1243485"/>
                  <a:pt x="3914014" y="2024821"/>
                </a:cubicBezTo>
                <a:cubicBezTo>
                  <a:pt x="3912240" y="2295005"/>
                  <a:pt x="3918271" y="3614728"/>
                  <a:pt x="3919583" y="4687730"/>
                </a:cubicBezTo>
                <a:cubicBezTo>
                  <a:pt x="3917192" y="5350405"/>
                  <a:pt x="3918181" y="5087563"/>
                  <a:pt x="3915790" y="5593663"/>
                </a:cubicBezTo>
                <a:lnTo>
                  <a:pt x="0" y="5571143"/>
                </a:lnTo>
                <a:close/>
              </a:path>
            </a:pathLst>
          </a:custGeom>
          <a:gradFill flip="none" rotWithShape="1">
            <a:gsLst>
              <a:gs pos="91000">
                <a:srgbClr val="9D1747"/>
              </a:gs>
              <a:gs pos="1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6825055" y="-469057"/>
            <a:ext cx="1874105" cy="2802782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9D1747"/>
              </a:gs>
              <a:gs pos="1000">
                <a:schemeClr val="bg1">
                  <a:alpha val="3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9" name="Triangle isocèle 8"/>
          <p:cNvSpPr/>
          <p:nvPr userDrawn="1"/>
        </p:nvSpPr>
        <p:spPr>
          <a:xfrm rot="16200000">
            <a:off x="7319312" y="360679"/>
            <a:ext cx="1872209" cy="1816159"/>
          </a:xfrm>
          <a:prstGeom prst="triangle">
            <a:avLst/>
          </a:prstGeom>
          <a:gradFill flip="none" rotWithShape="1">
            <a:gsLst>
              <a:gs pos="81000">
                <a:srgbClr val="9D1747"/>
              </a:gs>
              <a:gs pos="5000">
                <a:schemeClr val="bg1">
                  <a:alpha val="3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055" y="344883"/>
            <a:ext cx="2641722" cy="60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1998" y="6381098"/>
            <a:ext cx="2083978" cy="50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00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77633" y="1333549"/>
            <a:ext cx="8424936" cy="4687739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lnSpc>
                <a:spcPct val="150000"/>
              </a:lnSpc>
              <a:buNone/>
              <a:defRPr sz="1400" baseline="0">
                <a:solidFill>
                  <a:srgbClr val="9D1747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lnSpc>
                <a:spcPct val="150000"/>
              </a:lnSpc>
              <a:spcBef>
                <a:spcPts val="2400"/>
              </a:spcBef>
              <a:buNone/>
              <a:defRPr sz="1800">
                <a:solidFill>
                  <a:srgbClr val="587F8E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fr-FR" dirty="0" smtClean="0"/>
              <a:t>Item 1</a:t>
            </a:r>
          </a:p>
          <a:p>
            <a:pPr lvl="1"/>
            <a:r>
              <a:rPr lang="fr-FR" dirty="0" smtClean="0"/>
              <a:t>Sous - item 1.1</a:t>
            </a:r>
          </a:p>
          <a:p>
            <a:pPr lvl="1"/>
            <a:endParaRPr lang="fr-FR" dirty="0" smtClean="0"/>
          </a:p>
        </p:txBody>
      </p:sp>
      <p:sp>
        <p:nvSpPr>
          <p:cNvPr id="16" name="Titre 11"/>
          <p:cNvSpPr>
            <a:spLocks noGrp="1"/>
          </p:cNvSpPr>
          <p:nvPr>
            <p:ph type="title" hasCustomPrompt="1"/>
          </p:nvPr>
        </p:nvSpPr>
        <p:spPr>
          <a:xfrm>
            <a:off x="2555776" y="6573878"/>
            <a:ext cx="5652120" cy="239498"/>
          </a:xfrm>
          <a:prstGeom prst="rect">
            <a:avLst/>
          </a:prstGeom>
        </p:spPr>
        <p:txBody>
          <a:bodyPr anchor="ctr"/>
          <a:lstStyle>
            <a:lvl1pPr algn="l">
              <a:defRPr sz="1050" b="0" baseline="0">
                <a:solidFill>
                  <a:srgbClr val="B2B2B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TITRE DE PARTIE</a:t>
            </a:r>
            <a:endParaRPr lang="fr-FR" dirty="0"/>
          </a:p>
        </p:txBody>
      </p:sp>
      <p:sp>
        <p:nvSpPr>
          <p:cNvPr id="17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926"/>
            <a:ext cx="4608512" cy="423109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6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 smtClean="0"/>
              <a:t>Titre de page</a:t>
            </a:r>
          </a:p>
        </p:txBody>
      </p:sp>
      <p:sp>
        <p:nvSpPr>
          <p:cNvPr id="6" name="Triangle isocèle 10"/>
          <p:cNvSpPr/>
          <p:nvPr userDrawn="1"/>
        </p:nvSpPr>
        <p:spPr>
          <a:xfrm rot="16200000">
            <a:off x="7004517" y="-797387"/>
            <a:ext cx="1342487" cy="2933821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3914014 w 3919583"/>
              <a:gd name="connsiteY2" fmla="*/ 602252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2170505 w 3919583"/>
              <a:gd name="connsiteY2" fmla="*/ 1892836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5793"/>
              <a:gd name="connsiteY0" fmla="*/ 4148574 h 4171094"/>
              <a:gd name="connsiteX1" fmla="*/ 2153516 w 3915793"/>
              <a:gd name="connsiteY1" fmla="*/ 0 h 4171094"/>
              <a:gd name="connsiteX2" fmla="*/ 2170505 w 3915793"/>
              <a:gd name="connsiteY2" fmla="*/ 1892836 h 4171094"/>
              <a:gd name="connsiteX3" fmla="*/ 2190725 w 3915793"/>
              <a:gd name="connsiteY3" fmla="*/ 3265165 h 4171094"/>
              <a:gd name="connsiteX4" fmla="*/ 3915790 w 3915793"/>
              <a:gd name="connsiteY4" fmla="*/ 4171094 h 4171094"/>
              <a:gd name="connsiteX5" fmla="*/ 0 w 3915793"/>
              <a:gd name="connsiteY5" fmla="*/ 4148574 h 4171094"/>
              <a:gd name="connsiteX0" fmla="*/ 0 w 3963302"/>
              <a:gd name="connsiteY0" fmla="*/ 4148574 h 4171094"/>
              <a:gd name="connsiteX1" fmla="*/ 2153516 w 3963302"/>
              <a:gd name="connsiteY1" fmla="*/ 0 h 4171094"/>
              <a:gd name="connsiteX2" fmla="*/ 2170505 w 3963302"/>
              <a:gd name="connsiteY2" fmla="*/ 1892836 h 4171094"/>
              <a:gd name="connsiteX3" fmla="*/ 3915790 w 3963302"/>
              <a:gd name="connsiteY3" fmla="*/ 4171094 h 4171094"/>
              <a:gd name="connsiteX4" fmla="*/ 0 w 3963302"/>
              <a:gd name="connsiteY4" fmla="*/ 4148574 h 4171094"/>
              <a:gd name="connsiteX0" fmla="*/ 0 w 3971475"/>
              <a:gd name="connsiteY0" fmla="*/ 4148574 h 4171094"/>
              <a:gd name="connsiteX1" fmla="*/ 2153516 w 3971475"/>
              <a:gd name="connsiteY1" fmla="*/ 0 h 4171094"/>
              <a:gd name="connsiteX2" fmla="*/ 3915790 w 3971475"/>
              <a:gd name="connsiteY2" fmla="*/ 4171094 h 4171094"/>
              <a:gd name="connsiteX3" fmla="*/ 0 w 3971475"/>
              <a:gd name="connsiteY3" fmla="*/ 4148574 h 4171094"/>
              <a:gd name="connsiteX0" fmla="*/ 0 w 2530710"/>
              <a:gd name="connsiteY0" fmla="*/ 4148574 h 4171098"/>
              <a:gd name="connsiteX1" fmla="*/ 2153516 w 2530710"/>
              <a:gd name="connsiteY1" fmla="*/ 0 h 4171098"/>
              <a:gd name="connsiteX2" fmla="*/ 2128327 w 2530710"/>
              <a:gd name="connsiteY2" fmla="*/ 4171098 h 4171098"/>
              <a:gd name="connsiteX3" fmla="*/ 0 w 2530710"/>
              <a:gd name="connsiteY3" fmla="*/ 4148574 h 4171098"/>
              <a:gd name="connsiteX0" fmla="*/ 0 w 2438750"/>
              <a:gd name="connsiteY0" fmla="*/ 4148574 h 4171098"/>
              <a:gd name="connsiteX1" fmla="*/ 2153516 w 2438750"/>
              <a:gd name="connsiteY1" fmla="*/ 0 h 4171098"/>
              <a:gd name="connsiteX2" fmla="*/ 2128327 w 2438750"/>
              <a:gd name="connsiteY2" fmla="*/ 4171098 h 4171098"/>
              <a:gd name="connsiteX3" fmla="*/ 0 w 2438750"/>
              <a:gd name="connsiteY3" fmla="*/ 4148574 h 4171098"/>
              <a:gd name="connsiteX0" fmla="*/ 0 w 2153516"/>
              <a:gd name="connsiteY0" fmla="*/ 4148574 h 4171098"/>
              <a:gd name="connsiteX1" fmla="*/ 2153516 w 2153516"/>
              <a:gd name="connsiteY1" fmla="*/ 0 h 4171098"/>
              <a:gd name="connsiteX2" fmla="*/ 2128327 w 2153516"/>
              <a:gd name="connsiteY2" fmla="*/ 4171098 h 4171098"/>
              <a:gd name="connsiteX3" fmla="*/ 0 w 2153516"/>
              <a:gd name="connsiteY3" fmla="*/ 4148574 h 4171098"/>
              <a:gd name="connsiteX0" fmla="*/ 0 w 2155023"/>
              <a:gd name="connsiteY0" fmla="*/ 4148574 h 4171098"/>
              <a:gd name="connsiteX1" fmla="*/ 2153516 w 2155023"/>
              <a:gd name="connsiteY1" fmla="*/ 0 h 4171098"/>
              <a:gd name="connsiteX2" fmla="*/ 2128327 w 2155023"/>
              <a:gd name="connsiteY2" fmla="*/ 4171098 h 4171098"/>
              <a:gd name="connsiteX3" fmla="*/ 0 w 2155023"/>
              <a:gd name="connsiteY3" fmla="*/ 4148574 h 4171098"/>
              <a:gd name="connsiteX0" fmla="*/ 0 w 2161634"/>
              <a:gd name="connsiteY0" fmla="*/ 4148574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48574 h 4171098"/>
              <a:gd name="connsiteX0" fmla="*/ 0 w 2161634"/>
              <a:gd name="connsiteY0" fmla="*/ 4163240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63240 h 4171098"/>
              <a:gd name="connsiteX0" fmla="*/ 0 w 2168034"/>
              <a:gd name="connsiteY0" fmla="*/ 4174397 h 4182255"/>
              <a:gd name="connsiteX1" fmla="*/ 2164660 w 2168034"/>
              <a:gd name="connsiteY1" fmla="*/ 0 h 4182255"/>
              <a:gd name="connsiteX2" fmla="*/ 2157630 w 2168034"/>
              <a:gd name="connsiteY2" fmla="*/ 4182255 h 4182255"/>
              <a:gd name="connsiteX3" fmla="*/ 0 w 2168034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57630 w 2164660"/>
              <a:gd name="connsiteY2" fmla="*/ 4182255 h 4182255"/>
              <a:gd name="connsiteX3" fmla="*/ 0 w 2164660"/>
              <a:gd name="connsiteY3" fmla="*/ 4174397 h 4182255"/>
              <a:gd name="connsiteX0" fmla="*/ 0 w 2166133"/>
              <a:gd name="connsiteY0" fmla="*/ 4174397 h 4182255"/>
              <a:gd name="connsiteX1" fmla="*/ 2164660 w 2166133"/>
              <a:gd name="connsiteY1" fmla="*/ 0 h 4182255"/>
              <a:gd name="connsiteX2" fmla="*/ 2163203 w 2166133"/>
              <a:gd name="connsiteY2" fmla="*/ 4182255 h 4182255"/>
              <a:gd name="connsiteX3" fmla="*/ 0 w 2166133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63203 w 2164660"/>
              <a:gd name="connsiteY2" fmla="*/ 4182255 h 4182255"/>
              <a:gd name="connsiteX3" fmla="*/ 0 w 2164660"/>
              <a:gd name="connsiteY3" fmla="*/ 4174397 h 4182255"/>
              <a:gd name="connsiteX0" fmla="*/ 0 w 2164660"/>
              <a:gd name="connsiteY0" fmla="*/ 4174397 h 4187832"/>
              <a:gd name="connsiteX1" fmla="*/ 2164660 w 2164660"/>
              <a:gd name="connsiteY1" fmla="*/ 0 h 4187832"/>
              <a:gd name="connsiteX2" fmla="*/ 2163203 w 2164660"/>
              <a:gd name="connsiteY2" fmla="*/ 4187832 h 4187832"/>
              <a:gd name="connsiteX3" fmla="*/ 0 w 2164660"/>
              <a:gd name="connsiteY3" fmla="*/ 4174397 h 4187832"/>
              <a:gd name="connsiteX0" fmla="*/ 0 w 2165734"/>
              <a:gd name="connsiteY0" fmla="*/ 4174397 h 4187832"/>
              <a:gd name="connsiteX1" fmla="*/ 2164660 w 2165734"/>
              <a:gd name="connsiteY1" fmla="*/ 0 h 4187832"/>
              <a:gd name="connsiteX2" fmla="*/ 2163203 w 2165734"/>
              <a:gd name="connsiteY2" fmla="*/ 4187832 h 4187832"/>
              <a:gd name="connsiteX3" fmla="*/ 0 w 2165734"/>
              <a:gd name="connsiteY3" fmla="*/ 4174397 h 418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5734" h="4187832">
                <a:moveTo>
                  <a:pt x="0" y="4174397"/>
                </a:moveTo>
                <a:lnTo>
                  <a:pt x="2164660" y="0"/>
                </a:lnTo>
                <a:cubicBezTo>
                  <a:pt x="2167064" y="1400325"/>
                  <a:pt x="2164923" y="2810636"/>
                  <a:pt x="2163203" y="4187832"/>
                </a:cubicBezTo>
                <a:lnTo>
                  <a:pt x="0" y="4174397"/>
                </a:lnTo>
                <a:close/>
              </a:path>
            </a:pathLst>
          </a:custGeom>
          <a:gradFill flip="none" rotWithShape="1">
            <a:gsLst>
              <a:gs pos="91000">
                <a:srgbClr val="9D1747"/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7" name="Triangle isocèle 7"/>
          <p:cNvSpPr/>
          <p:nvPr userDrawn="1"/>
        </p:nvSpPr>
        <p:spPr>
          <a:xfrm rot="16200000">
            <a:off x="8415064" y="-184611"/>
            <a:ext cx="542117" cy="917174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9D1747"/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8490797" y="9746"/>
            <a:ext cx="623545" cy="684275"/>
          </a:xfrm>
          <a:prstGeom prst="triangle">
            <a:avLst/>
          </a:prstGeom>
          <a:gradFill flip="none" rotWithShape="1">
            <a:gsLst>
              <a:gs pos="81000">
                <a:srgbClr val="9D1747"/>
              </a:gs>
              <a:gs pos="27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060" y="193336"/>
            <a:ext cx="1320859" cy="30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0697" y="6641935"/>
            <a:ext cx="1006061" cy="2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797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 userDrawn="1"/>
        </p:nvGrpSpPr>
        <p:grpSpPr>
          <a:xfrm>
            <a:off x="-1" y="868398"/>
            <a:ext cx="4355976" cy="4633217"/>
            <a:chOff x="-1" y="868398"/>
            <a:chExt cx="4355976" cy="4633217"/>
          </a:xfrm>
        </p:grpSpPr>
        <p:sp>
          <p:nvSpPr>
            <p:cNvPr id="6" name="Triangle isocèle 5"/>
            <p:cNvSpPr/>
            <p:nvPr userDrawn="1"/>
          </p:nvSpPr>
          <p:spPr>
            <a:xfrm rot="5400000">
              <a:off x="-67218" y="1078422"/>
              <a:ext cx="4490410" cy="4355976"/>
            </a:xfrm>
            <a:prstGeom prst="triangle">
              <a:avLst/>
            </a:prstGeom>
            <a:gradFill>
              <a:gsLst>
                <a:gs pos="91000">
                  <a:srgbClr val="208998"/>
                </a:gs>
                <a:gs pos="1000">
                  <a:schemeClr val="bg1">
                    <a:alpha val="2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3" name="Triangle isocèle 2"/>
            <p:cNvSpPr/>
            <p:nvPr userDrawn="1"/>
          </p:nvSpPr>
          <p:spPr>
            <a:xfrm rot="5400000">
              <a:off x="-47736" y="916134"/>
              <a:ext cx="4248471" cy="4152999"/>
            </a:xfrm>
            <a:prstGeom prst="triangle">
              <a:avLst/>
            </a:prstGeom>
            <a:gradFill flip="none" rotWithShape="1">
              <a:gsLst>
                <a:gs pos="91000">
                  <a:srgbClr val="208998">
                    <a:alpha val="82353"/>
                  </a:srgbClr>
                </a:gs>
                <a:gs pos="1000">
                  <a:schemeClr val="bg1">
                    <a:alpha val="77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Triangle isocèle 10"/>
          <p:cNvSpPr/>
          <p:nvPr userDrawn="1"/>
        </p:nvSpPr>
        <p:spPr>
          <a:xfrm rot="16200000">
            <a:off x="4399012" y="-842760"/>
            <a:ext cx="3923411" cy="5593663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9583" h="5593663">
                <a:moveTo>
                  <a:pt x="0" y="5571143"/>
                </a:moveTo>
                <a:lnTo>
                  <a:pt x="2886084" y="0"/>
                </a:lnTo>
                <a:cubicBezTo>
                  <a:pt x="3296866" y="781336"/>
                  <a:pt x="3503232" y="1243485"/>
                  <a:pt x="3914014" y="2024821"/>
                </a:cubicBezTo>
                <a:cubicBezTo>
                  <a:pt x="3912240" y="2295005"/>
                  <a:pt x="3918271" y="3614728"/>
                  <a:pt x="3919583" y="4687730"/>
                </a:cubicBezTo>
                <a:cubicBezTo>
                  <a:pt x="3917192" y="5350405"/>
                  <a:pt x="3918181" y="5087563"/>
                  <a:pt x="3915790" y="5593663"/>
                </a:cubicBezTo>
                <a:lnTo>
                  <a:pt x="0" y="5571143"/>
                </a:lnTo>
                <a:close/>
              </a:path>
            </a:pathLst>
          </a:custGeom>
          <a:gradFill flip="none" rotWithShape="1">
            <a:gsLst>
              <a:gs pos="91000">
                <a:srgbClr val="208998"/>
              </a:gs>
              <a:gs pos="1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6825055" y="-469057"/>
            <a:ext cx="1874105" cy="2802782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208998"/>
              </a:gs>
              <a:gs pos="1000">
                <a:schemeClr val="bg1">
                  <a:alpha val="3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9" name="Triangle isocèle 8"/>
          <p:cNvSpPr/>
          <p:nvPr userDrawn="1"/>
        </p:nvSpPr>
        <p:spPr>
          <a:xfrm rot="16200000">
            <a:off x="7319312" y="360679"/>
            <a:ext cx="1872209" cy="1816159"/>
          </a:xfrm>
          <a:prstGeom prst="triangle">
            <a:avLst/>
          </a:prstGeom>
          <a:gradFill flip="none" rotWithShape="1">
            <a:gsLst>
              <a:gs pos="81000">
                <a:srgbClr val="208998"/>
              </a:gs>
              <a:gs pos="5000">
                <a:schemeClr val="bg1">
                  <a:alpha val="3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1998" y="6381098"/>
            <a:ext cx="2083978" cy="50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055" y="344883"/>
            <a:ext cx="2641722" cy="60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630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77633" y="1333549"/>
            <a:ext cx="8424936" cy="4687739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lnSpc>
                <a:spcPct val="150000"/>
              </a:lnSpc>
              <a:buNone/>
              <a:defRPr sz="1400" baseline="0">
                <a:solidFill>
                  <a:srgbClr val="208998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lnSpc>
                <a:spcPct val="150000"/>
              </a:lnSpc>
              <a:spcBef>
                <a:spcPts val="2400"/>
              </a:spcBef>
              <a:buNone/>
              <a:defRPr sz="1800">
                <a:solidFill>
                  <a:srgbClr val="587F8E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fr-FR" dirty="0" smtClean="0"/>
              <a:t>Item 1</a:t>
            </a:r>
          </a:p>
          <a:p>
            <a:pPr lvl="1"/>
            <a:r>
              <a:rPr lang="fr-FR" dirty="0" smtClean="0"/>
              <a:t>Sous - item 1.1</a:t>
            </a:r>
          </a:p>
          <a:p>
            <a:pPr lvl="1"/>
            <a:endParaRPr lang="fr-FR" dirty="0" smtClean="0"/>
          </a:p>
        </p:txBody>
      </p:sp>
      <p:sp>
        <p:nvSpPr>
          <p:cNvPr id="16" name="Titre 11"/>
          <p:cNvSpPr>
            <a:spLocks noGrp="1"/>
          </p:cNvSpPr>
          <p:nvPr>
            <p:ph type="title" hasCustomPrompt="1"/>
          </p:nvPr>
        </p:nvSpPr>
        <p:spPr>
          <a:xfrm>
            <a:off x="2555776" y="6573878"/>
            <a:ext cx="5652120" cy="239498"/>
          </a:xfrm>
          <a:prstGeom prst="rect">
            <a:avLst/>
          </a:prstGeom>
        </p:spPr>
        <p:txBody>
          <a:bodyPr anchor="ctr"/>
          <a:lstStyle>
            <a:lvl1pPr algn="l">
              <a:defRPr sz="1050" b="0" baseline="0">
                <a:solidFill>
                  <a:srgbClr val="B2B2B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TITRE DE PARTIE</a:t>
            </a:r>
            <a:endParaRPr lang="fr-FR" dirty="0"/>
          </a:p>
        </p:txBody>
      </p:sp>
      <p:sp>
        <p:nvSpPr>
          <p:cNvPr id="17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926"/>
            <a:ext cx="4608512" cy="423109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6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 smtClean="0"/>
              <a:t>Titre de page</a:t>
            </a:r>
          </a:p>
        </p:txBody>
      </p:sp>
      <p:sp>
        <p:nvSpPr>
          <p:cNvPr id="6" name="Triangle isocèle 10"/>
          <p:cNvSpPr/>
          <p:nvPr userDrawn="1"/>
        </p:nvSpPr>
        <p:spPr>
          <a:xfrm rot="16200000">
            <a:off x="7004517" y="-797387"/>
            <a:ext cx="1342487" cy="2933821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3914014 w 3919583"/>
              <a:gd name="connsiteY2" fmla="*/ 602252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2170505 w 3919583"/>
              <a:gd name="connsiteY2" fmla="*/ 1892836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5793"/>
              <a:gd name="connsiteY0" fmla="*/ 4148574 h 4171094"/>
              <a:gd name="connsiteX1" fmla="*/ 2153516 w 3915793"/>
              <a:gd name="connsiteY1" fmla="*/ 0 h 4171094"/>
              <a:gd name="connsiteX2" fmla="*/ 2170505 w 3915793"/>
              <a:gd name="connsiteY2" fmla="*/ 1892836 h 4171094"/>
              <a:gd name="connsiteX3" fmla="*/ 2190725 w 3915793"/>
              <a:gd name="connsiteY3" fmla="*/ 3265165 h 4171094"/>
              <a:gd name="connsiteX4" fmla="*/ 3915790 w 3915793"/>
              <a:gd name="connsiteY4" fmla="*/ 4171094 h 4171094"/>
              <a:gd name="connsiteX5" fmla="*/ 0 w 3915793"/>
              <a:gd name="connsiteY5" fmla="*/ 4148574 h 4171094"/>
              <a:gd name="connsiteX0" fmla="*/ 0 w 3963302"/>
              <a:gd name="connsiteY0" fmla="*/ 4148574 h 4171094"/>
              <a:gd name="connsiteX1" fmla="*/ 2153516 w 3963302"/>
              <a:gd name="connsiteY1" fmla="*/ 0 h 4171094"/>
              <a:gd name="connsiteX2" fmla="*/ 2170505 w 3963302"/>
              <a:gd name="connsiteY2" fmla="*/ 1892836 h 4171094"/>
              <a:gd name="connsiteX3" fmla="*/ 3915790 w 3963302"/>
              <a:gd name="connsiteY3" fmla="*/ 4171094 h 4171094"/>
              <a:gd name="connsiteX4" fmla="*/ 0 w 3963302"/>
              <a:gd name="connsiteY4" fmla="*/ 4148574 h 4171094"/>
              <a:gd name="connsiteX0" fmla="*/ 0 w 3971475"/>
              <a:gd name="connsiteY0" fmla="*/ 4148574 h 4171094"/>
              <a:gd name="connsiteX1" fmla="*/ 2153516 w 3971475"/>
              <a:gd name="connsiteY1" fmla="*/ 0 h 4171094"/>
              <a:gd name="connsiteX2" fmla="*/ 3915790 w 3971475"/>
              <a:gd name="connsiteY2" fmla="*/ 4171094 h 4171094"/>
              <a:gd name="connsiteX3" fmla="*/ 0 w 3971475"/>
              <a:gd name="connsiteY3" fmla="*/ 4148574 h 4171094"/>
              <a:gd name="connsiteX0" fmla="*/ 0 w 2530710"/>
              <a:gd name="connsiteY0" fmla="*/ 4148574 h 4171098"/>
              <a:gd name="connsiteX1" fmla="*/ 2153516 w 2530710"/>
              <a:gd name="connsiteY1" fmla="*/ 0 h 4171098"/>
              <a:gd name="connsiteX2" fmla="*/ 2128327 w 2530710"/>
              <a:gd name="connsiteY2" fmla="*/ 4171098 h 4171098"/>
              <a:gd name="connsiteX3" fmla="*/ 0 w 2530710"/>
              <a:gd name="connsiteY3" fmla="*/ 4148574 h 4171098"/>
              <a:gd name="connsiteX0" fmla="*/ 0 w 2438750"/>
              <a:gd name="connsiteY0" fmla="*/ 4148574 h 4171098"/>
              <a:gd name="connsiteX1" fmla="*/ 2153516 w 2438750"/>
              <a:gd name="connsiteY1" fmla="*/ 0 h 4171098"/>
              <a:gd name="connsiteX2" fmla="*/ 2128327 w 2438750"/>
              <a:gd name="connsiteY2" fmla="*/ 4171098 h 4171098"/>
              <a:gd name="connsiteX3" fmla="*/ 0 w 2438750"/>
              <a:gd name="connsiteY3" fmla="*/ 4148574 h 4171098"/>
              <a:gd name="connsiteX0" fmla="*/ 0 w 2153516"/>
              <a:gd name="connsiteY0" fmla="*/ 4148574 h 4171098"/>
              <a:gd name="connsiteX1" fmla="*/ 2153516 w 2153516"/>
              <a:gd name="connsiteY1" fmla="*/ 0 h 4171098"/>
              <a:gd name="connsiteX2" fmla="*/ 2128327 w 2153516"/>
              <a:gd name="connsiteY2" fmla="*/ 4171098 h 4171098"/>
              <a:gd name="connsiteX3" fmla="*/ 0 w 2153516"/>
              <a:gd name="connsiteY3" fmla="*/ 4148574 h 4171098"/>
              <a:gd name="connsiteX0" fmla="*/ 0 w 2155023"/>
              <a:gd name="connsiteY0" fmla="*/ 4148574 h 4171098"/>
              <a:gd name="connsiteX1" fmla="*/ 2153516 w 2155023"/>
              <a:gd name="connsiteY1" fmla="*/ 0 h 4171098"/>
              <a:gd name="connsiteX2" fmla="*/ 2128327 w 2155023"/>
              <a:gd name="connsiteY2" fmla="*/ 4171098 h 4171098"/>
              <a:gd name="connsiteX3" fmla="*/ 0 w 2155023"/>
              <a:gd name="connsiteY3" fmla="*/ 4148574 h 4171098"/>
              <a:gd name="connsiteX0" fmla="*/ 0 w 2161634"/>
              <a:gd name="connsiteY0" fmla="*/ 4148574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48574 h 4171098"/>
              <a:gd name="connsiteX0" fmla="*/ 0 w 2161634"/>
              <a:gd name="connsiteY0" fmla="*/ 4163240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63240 h 4171098"/>
              <a:gd name="connsiteX0" fmla="*/ 0 w 2168034"/>
              <a:gd name="connsiteY0" fmla="*/ 4174397 h 4182255"/>
              <a:gd name="connsiteX1" fmla="*/ 2164660 w 2168034"/>
              <a:gd name="connsiteY1" fmla="*/ 0 h 4182255"/>
              <a:gd name="connsiteX2" fmla="*/ 2157630 w 2168034"/>
              <a:gd name="connsiteY2" fmla="*/ 4182255 h 4182255"/>
              <a:gd name="connsiteX3" fmla="*/ 0 w 2168034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57630 w 2164660"/>
              <a:gd name="connsiteY2" fmla="*/ 4182255 h 4182255"/>
              <a:gd name="connsiteX3" fmla="*/ 0 w 2164660"/>
              <a:gd name="connsiteY3" fmla="*/ 4174397 h 4182255"/>
              <a:gd name="connsiteX0" fmla="*/ 0 w 2166133"/>
              <a:gd name="connsiteY0" fmla="*/ 4174397 h 4182255"/>
              <a:gd name="connsiteX1" fmla="*/ 2164660 w 2166133"/>
              <a:gd name="connsiteY1" fmla="*/ 0 h 4182255"/>
              <a:gd name="connsiteX2" fmla="*/ 2163203 w 2166133"/>
              <a:gd name="connsiteY2" fmla="*/ 4182255 h 4182255"/>
              <a:gd name="connsiteX3" fmla="*/ 0 w 2166133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63203 w 2164660"/>
              <a:gd name="connsiteY2" fmla="*/ 4182255 h 4182255"/>
              <a:gd name="connsiteX3" fmla="*/ 0 w 2164660"/>
              <a:gd name="connsiteY3" fmla="*/ 4174397 h 4182255"/>
              <a:gd name="connsiteX0" fmla="*/ 0 w 2164660"/>
              <a:gd name="connsiteY0" fmla="*/ 4174397 h 4187832"/>
              <a:gd name="connsiteX1" fmla="*/ 2164660 w 2164660"/>
              <a:gd name="connsiteY1" fmla="*/ 0 h 4187832"/>
              <a:gd name="connsiteX2" fmla="*/ 2163203 w 2164660"/>
              <a:gd name="connsiteY2" fmla="*/ 4187832 h 4187832"/>
              <a:gd name="connsiteX3" fmla="*/ 0 w 2164660"/>
              <a:gd name="connsiteY3" fmla="*/ 4174397 h 4187832"/>
              <a:gd name="connsiteX0" fmla="*/ 0 w 2165734"/>
              <a:gd name="connsiteY0" fmla="*/ 4174397 h 4187832"/>
              <a:gd name="connsiteX1" fmla="*/ 2164660 w 2165734"/>
              <a:gd name="connsiteY1" fmla="*/ 0 h 4187832"/>
              <a:gd name="connsiteX2" fmla="*/ 2163203 w 2165734"/>
              <a:gd name="connsiteY2" fmla="*/ 4187832 h 4187832"/>
              <a:gd name="connsiteX3" fmla="*/ 0 w 2165734"/>
              <a:gd name="connsiteY3" fmla="*/ 4174397 h 418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5734" h="4187832">
                <a:moveTo>
                  <a:pt x="0" y="4174397"/>
                </a:moveTo>
                <a:lnTo>
                  <a:pt x="2164660" y="0"/>
                </a:lnTo>
                <a:cubicBezTo>
                  <a:pt x="2167064" y="1400325"/>
                  <a:pt x="2164923" y="2810636"/>
                  <a:pt x="2163203" y="4187832"/>
                </a:cubicBezTo>
                <a:lnTo>
                  <a:pt x="0" y="4174397"/>
                </a:lnTo>
                <a:close/>
              </a:path>
            </a:pathLst>
          </a:custGeom>
          <a:gradFill flip="none" rotWithShape="1">
            <a:gsLst>
              <a:gs pos="91000">
                <a:srgbClr val="208998"/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7" name="Triangle isocèle 7"/>
          <p:cNvSpPr/>
          <p:nvPr userDrawn="1"/>
        </p:nvSpPr>
        <p:spPr>
          <a:xfrm rot="16200000">
            <a:off x="8415064" y="-184611"/>
            <a:ext cx="542117" cy="917174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208998"/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8490797" y="9746"/>
            <a:ext cx="623545" cy="684275"/>
          </a:xfrm>
          <a:prstGeom prst="triangle">
            <a:avLst/>
          </a:prstGeom>
          <a:gradFill flip="none" rotWithShape="1">
            <a:gsLst>
              <a:gs pos="81000">
                <a:srgbClr val="208998"/>
              </a:gs>
              <a:gs pos="27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0" name="Picture 2" descr="S:\serv_com\01_CHARTE-INSA-Rennes\2014\01_LOGOS-ECOLES\LOGO-INSA-RENNES\Formats-PNG-JPG\Logo_INSARennes-quadri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09" y="193336"/>
            <a:ext cx="1398362" cy="30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0697" y="6641935"/>
            <a:ext cx="1006061" cy="2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92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 userDrawn="1"/>
        </p:nvGrpSpPr>
        <p:grpSpPr>
          <a:xfrm>
            <a:off x="-1" y="868398"/>
            <a:ext cx="4355976" cy="4633217"/>
            <a:chOff x="-1" y="868398"/>
            <a:chExt cx="4355976" cy="4633217"/>
          </a:xfrm>
        </p:grpSpPr>
        <p:sp>
          <p:nvSpPr>
            <p:cNvPr id="6" name="Triangle isocèle 5"/>
            <p:cNvSpPr/>
            <p:nvPr userDrawn="1"/>
          </p:nvSpPr>
          <p:spPr>
            <a:xfrm rot="5400000">
              <a:off x="-67218" y="1078422"/>
              <a:ext cx="4490410" cy="4355976"/>
            </a:xfrm>
            <a:prstGeom prst="triangle">
              <a:avLst/>
            </a:prstGeom>
            <a:gradFill>
              <a:gsLst>
                <a:gs pos="91000">
                  <a:srgbClr val="866D5F"/>
                </a:gs>
                <a:gs pos="1000">
                  <a:schemeClr val="bg1">
                    <a:alpha val="2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3" name="Triangle isocèle 2"/>
            <p:cNvSpPr/>
            <p:nvPr userDrawn="1"/>
          </p:nvSpPr>
          <p:spPr>
            <a:xfrm rot="5400000">
              <a:off x="-47736" y="916134"/>
              <a:ext cx="4248471" cy="4152999"/>
            </a:xfrm>
            <a:prstGeom prst="triangle">
              <a:avLst/>
            </a:prstGeom>
            <a:gradFill flip="none" rotWithShape="1">
              <a:gsLst>
                <a:gs pos="91000">
                  <a:srgbClr val="866D5F">
                    <a:alpha val="82353"/>
                  </a:srgbClr>
                </a:gs>
                <a:gs pos="1000">
                  <a:schemeClr val="bg1">
                    <a:alpha val="77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Triangle isocèle 10"/>
          <p:cNvSpPr/>
          <p:nvPr userDrawn="1"/>
        </p:nvSpPr>
        <p:spPr>
          <a:xfrm rot="16200000">
            <a:off x="4399012" y="-842760"/>
            <a:ext cx="3923411" cy="5593663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9583" h="5593663">
                <a:moveTo>
                  <a:pt x="0" y="5571143"/>
                </a:moveTo>
                <a:lnTo>
                  <a:pt x="2886084" y="0"/>
                </a:lnTo>
                <a:cubicBezTo>
                  <a:pt x="3296866" y="781336"/>
                  <a:pt x="3503232" y="1243485"/>
                  <a:pt x="3914014" y="2024821"/>
                </a:cubicBezTo>
                <a:cubicBezTo>
                  <a:pt x="3912240" y="2295005"/>
                  <a:pt x="3918271" y="3614728"/>
                  <a:pt x="3919583" y="4687730"/>
                </a:cubicBezTo>
                <a:cubicBezTo>
                  <a:pt x="3917192" y="5350405"/>
                  <a:pt x="3918181" y="5087563"/>
                  <a:pt x="3915790" y="5593663"/>
                </a:cubicBezTo>
                <a:lnTo>
                  <a:pt x="0" y="5571143"/>
                </a:lnTo>
                <a:close/>
              </a:path>
            </a:pathLst>
          </a:custGeom>
          <a:gradFill flip="none" rotWithShape="1">
            <a:gsLst>
              <a:gs pos="91000">
                <a:srgbClr val="866D5F"/>
              </a:gs>
              <a:gs pos="1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6825055" y="-469057"/>
            <a:ext cx="1874105" cy="2802782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866D5F"/>
              </a:gs>
              <a:gs pos="1000">
                <a:schemeClr val="bg1">
                  <a:alpha val="3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9" name="Triangle isocèle 8"/>
          <p:cNvSpPr/>
          <p:nvPr userDrawn="1"/>
        </p:nvSpPr>
        <p:spPr>
          <a:xfrm rot="16200000">
            <a:off x="7319312" y="360679"/>
            <a:ext cx="1872209" cy="1816159"/>
          </a:xfrm>
          <a:prstGeom prst="triangle">
            <a:avLst/>
          </a:prstGeom>
          <a:gradFill flip="none" rotWithShape="1">
            <a:gsLst>
              <a:gs pos="81000">
                <a:srgbClr val="866D5F"/>
              </a:gs>
              <a:gs pos="5000">
                <a:schemeClr val="bg1">
                  <a:alpha val="3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055" y="344883"/>
            <a:ext cx="2641722" cy="60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1998" y="6381098"/>
            <a:ext cx="2083978" cy="50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748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77633" y="1333549"/>
            <a:ext cx="8424936" cy="4687739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50000"/>
              </a:lnSpc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lnSpc>
                <a:spcPct val="150000"/>
              </a:lnSpc>
              <a:buNone/>
              <a:defRPr sz="1400" baseline="0">
                <a:solidFill>
                  <a:srgbClr val="866D5F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lnSpc>
                <a:spcPct val="150000"/>
              </a:lnSpc>
              <a:spcBef>
                <a:spcPts val="2400"/>
              </a:spcBef>
              <a:buNone/>
              <a:defRPr sz="1800">
                <a:solidFill>
                  <a:srgbClr val="587F8E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fr-FR" dirty="0" smtClean="0"/>
              <a:t>Item 1</a:t>
            </a:r>
          </a:p>
          <a:p>
            <a:pPr lvl="1"/>
            <a:r>
              <a:rPr lang="fr-FR" dirty="0" smtClean="0"/>
              <a:t>Sous - item 1.1</a:t>
            </a:r>
          </a:p>
          <a:p>
            <a:pPr lvl="1"/>
            <a:endParaRPr lang="fr-FR" dirty="0" smtClean="0"/>
          </a:p>
        </p:txBody>
      </p:sp>
      <p:sp>
        <p:nvSpPr>
          <p:cNvPr id="16" name="Titre 11"/>
          <p:cNvSpPr>
            <a:spLocks noGrp="1"/>
          </p:cNvSpPr>
          <p:nvPr>
            <p:ph type="title" hasCustomPrompt="1"/>
          </p:nvPr>
        </p:nvSpPr>
        <p:spPr>
          <a:xfrm>
            <a:off x="2555776" y="6573878"/>
            <a:ext cx="5652120" cy="239498"/>
          </a:xfrm>
          <a:prstGeom prst="rect">
            <a:avLst/>
          </a:prstGeom>
        </p:spPr>
        <p:txBody>
          <a:bodyPr anchor="ctr"/>
          <a:lstStyle>
            <a:lvl1pPr algn="l">
              <a:defRPr sz="1050" b="0" baseline="0">
                <a:solidFill>
                  <a:srgbClr val="B2B2B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TITRE DE PARTIE</a:t>
            </a:r>
            <a:endParaRPr lang="fr-FR" dirty="0"/>
          </a:p>
        </p:txBody>
      </p:sp>
      <p:sp>
        <p:nvSpPr>
          <p:cNvPr id="17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926"/>
            <a:ext cx="4608512" cy="423109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6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 smtClean="0"/>
              <a:t>Titre de page</a:t>
            </a:r>
          </a:p>
        </p:txBody>
      </p:sp>
      <p:sp>
        <p:nvSpPr>
          <p:cNvPr id="6" name="Triangle isocèle 10"/>
          <p:cNvSpPr/>
          <p:nvPr userDrawn="1"/>
        </p:nvSpPr>
        <p:spPr>
          <a:xfrm rot="16200000">
            <a:off x="7004517" y="-797387"/>
            <a:ext cx="1342487" cy="2933821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3914014 w 3919583"/>
              <a:gd name="connsiteY2" fmla="*/ 602252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2170505 w 3919583"/>
              <a:gd name="connsiteY2" fmla="*/ 1892836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5793"/>
              <a:gd name="connsiteY0" fmla="*/ 4148574 h 4171094"/>
              <a:gd name="connsiteX1" fmla="*/ 2153516 w 3915793"/>
              <a:gd name="connsiteY1" fmla="*/ 0 h 4171094"/>
              <a:gd name="connsiteX2" fmla="*/ 2170505 w 3915793"/>
              <a:gd name="connsiteY2" fmla="*/ 1892836 h 4171094"/>
              <a:gd name="connsiteX3" fmla="*/ 2190725 w 3915793"/>
              <a:gd name="connsiteY3" fmla="*/ 3265165 h 4171094"/>
              <a:gd name="connsiteX4" fmla="*/ 3915790 w 3915793"/>
              <a:gd name="connsiteY4" fmla="*/ 4171094 h 4171094"/>
              <a:gd name="connsiteX5" fmla="*/ 0 w 3915793"/>
              <a:gd name="connsiteY5" fmla="*/ 4148574 h 4171094"/>
              <a:gd name="connsiteX0" fmla="*/ 0 w 3963302"/>
              <a:gd name="connsiteY0" fmla="*/ 4148574 h 4171094"/>
              <a:gd name="connsiteX1" fmla="*/ 2153516 w 3963302"/>
              <a:gd name="connsiteY1" fmla="*/ 0 h 4171094"/>
              <a:gd name="connsiteX2" fmla="*/ 2170505 w 3963302"/>
              <a:gd name="connsiteY2" fmla="*/ 1892836 h 4171094"/>
              <a:gd name="connsiteX3" fmla="*/ 3915790 w 3963302"/>
              <a:gd name="connsiteY3" fmla="*/ 4171094 h 4171094"/>
              <a:gd name="connsiteX4" fmla="*/ 0 w 3963302"/>
              <a:gd name="connsiteY4" fmla="*/ 4148574 h 4171094"/>
              <a:gd name="connsiteX0" fmla="*/ 0 w 3971475"/>
              <a:gd name="connsiteY0" fmla="*/ 4148574 h 4171094"/>
              <a:gd name="connsiteX1" fmla="*/ 2153516 w 3971475"/>
              <a:gd name="connsiteY1" fmla="*/ 0 h 4171094"/>
              <a:gd name="connsiteX2" fmla="*/ 3915790 w 3971475"/>
              <a:gd name="connsiteY2" fmla="*/ 4171094 h 4171094"/>
              <a:gd name="connsiteX3" fmla="*/ 0 w 3971475"/>
              <a:gd name="connsiteY3" fmla="*/ 4148574 h 4171094"/>
              <a:gd name="connsiteX0" fmla="*/ 0 w 2530710"/>
              <a:gd name="connsiteY0" fmla="*/ 4148574 h 4171098"/>
              <a:gd name="connsiteX1" fmla="*/ 2153516 w 2530710"/>
              <a:gd name="connsiteY1" fmla="*/ 0 h 4171098"/>
              <a:gd name="connsiteX2" fmla="*/ 2128327 w 2530710"/>
              <a:gd name="connsiteY2" fmla="*/ 4171098 h 4171098"/>
              <a:gd name="connsiteX3" fmla="*/ 0 w 2530710"/>
              <a:gd name="connsiteY3" fmla="*/ 4148574 h 4171098"/>
              <a:gd name="connsiteX0" fmla="*/ 0 w 2438750"/>
              <a:gd name="connsiteY0" fmla="*/ 4148574 h 4171098"/>
              <a:gd name="connsiteX1" fmla="*/ 2153516 w 2438750"/>
              <a:gd name="connsiteY1" fmla="*/ 0 h 4171098"/>
              <a:gd name="connsiteX2" fmla="*/ 2128327 w 2438750"/>
              <a:gd name="connsiteY2" fmla="*/ 4171098 h 4171098"/>
              <a:gd name="connsiteX3" fmla="*/ 0 w 2438750"/>
              <a:gd name="connsiteY3" fmla="*/ 4148574 h 4171098"/>
              <a:gd name="connsiteX0" fmla="*/ 0 w 2153516"/>
              <a:gd name="connsiteY0" fmla="*/ 4148574 h 4171098"/>
              <a:gd name="connsiteX1" fmla="*/ 2153516 w 2153516"/>
              <a:gd name="connsiteY1" fmla="*/ 0 h 4171098"/>
              <a:gd name="connsiteX2" fmla="*/ 2128327 w 2153516"/>
              <a:gd name="connsiteY2" fmla="*/ 4171098 h 4171098"/>
              <a:gd name="connsiteX3" fmla="*/ 0 w 2153516"/>
              <a:gd name="connsiteY3" fmla="*/ 4148574 h 4171098"/>
              <a:gd name="connsiteX0" fmla="*/ 0 w 2155023"/>
              <a:gd name="connsiteY0" fmla="*/ 4148574 h 4171098"/>
              <a:gd name="connsiteX1" fmla="*/ 2153516 w 2155023"/>
              <a:gd name="connsiteY1" fmla="*/ 0 h 4171098"/>
              <a:gd name="connsiteX2" fmla="*/ 2128327 w 2155023"/>
              <a:gd name="connsiteY2" fmla="*/ 4171098 h 4171098"/>
              <a:gd name="connsiteX3" fmla="*/ 0 w 2155023"/>
              <a:gd name="connsiteY3" fmla="*/ 4148574 h 4171098"/>
              <a:gd name="connsiteX0" fmla="*/ 0 w 2161634"/>
              <a:gd name="connsiteY0" fmla="*/ 4148574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48574 h 4171098"/>
              <a:gd name="connsiteX0" fmla="*/ 0 w 2161634"/>
              <a:gd name="connsiteY0" fmla="*/ 4163240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63240 h 4171098"/>
              <a:gd name="connsiteX0" fmla="*/ 0 w 2168034"/>
              <a:gd name="connsiteY0" fmla="*/ 4174397 h 4182255"/>
              <a:gd name="connsiteX1" fmla="*/ 2164660 w 2168034"/>
              <a:gd name="connsiteY1" fmla="*/ 0 h 4182255"/>
              <a:gd name="connsiteX2" fmla="*/ 2157630 w 2168034"/>
              <a:gd name="connsiteY2" fmla="*/ 4182255 h 4182255"/>
              <a:gd name="connsiteX3" fmla="*/ 0 w 2168034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57630 w 2164660"/>
              <a:gd name="connsiteY2" fmla="*/ 4182255 h 4182255"/>
              <a:gd name="connsiteX3" fmla="*/ 0 w 2164660"/>
              <a:gd name="connsiteY3" fmla="*/ 4174397 h 4182255"/>
              <a:gd name="connsiteX0" fmla="*/ 0 w 2166133"/>
              <a:gd name="connsiteY0" fmla="*/ 4174397 h 4182255"/>
              <a:gd name="connsiteX1" fmla="*/ 2164660 w 2166133"/>
              <a:gd name="connsiteY1" fmla="*/ 0 h 4182255"/>
              <a:gd name="connsiteX2" fmla="*/ 2163203 w 2166133"/>
              <a:gd name="connsiteY2" fmla="*/ 4182255 h 4182255"/>
              <a:gd name="connsiteX3" fmla="*/ 0 w 2166133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63203 w 2164660"/>
              <a:gd name="connsiteY2" fmla="*/ 4182255 h 4182255"/>
              <a:gd name="connsiteX3" fmla="*/ 0 w 2164660"/>
              <a:gd name="connsiteY3" fmla="*/ 4174397 h 4182255"/>
              <a:gd name="connsiteX0" fmla="*/ 0 w 2164660"/>
              <a:gd name="connsiteY0" fmla="*/ 4174397 h 4187832"/>
              <a:gd name="connsiteX1" fmla="*/ 2164660 w 2164660"/>
              <a:gd name="connsiteY1" fmla="*/ 0 h 4187832"/>
              <a:gd name="connsiteX2" fmla="*/ 2163203 w 2164660"/>
              <a:gd name="connsiteY2" fmla="*/ 4187832 h 4187832"/>
              <a:gd name="connsiteX3" fmla="*/ 0 w 2164660"/>
              <a:gd name="connsiteY3" fmla="*/ 4174397 h 4187832"/>
              <a:gd name="connsiteX0" fmla="*/ 0 w 2165734"/>
              <a:gd name="connsiteY0" fmla="*/ 4174397 h 4187832"/>
              <a:gd name="connsiteX1" fmla="*/ 2164660 w 2165734"/>
              <a:gd name="connsiteY1" fmla="*/ 0 h 4187832"/>
              <a:gd name="connsiteX2" fmla="*/ 2163203 w 2165734"/>
              <a:gd name="connsiteY2" fmla="*/ 4187832 h 4187832"/>
              <a:gd name="connsiteX3" fmla="*/ 0 w 2165734"/>
              <a:gd name="connsiteY3" fmla="*/ 4174397 h 418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5734" h="4187832">
                <a:moveTo>
                  <a:pt x="0" y="4174397"/>
                </a:moveTo>
                <a:lnTo>
                  <a:pt x="2164660" y="0"/>
                </a:lnTo>
                <a:cubicBezTo>
                  <a:pt x="2167064" y="1400325"/>
                  <a:pt x="2164923" y="2810636"/>
                  <a:pt x="2163203" y="4187832"/>
                </a:cubicBezTo>
                <a:lnTo>
                  <a:pt x="0" y="4174397"/>
                </a:lnTo>
                <a:close/>
              </a:path>
            </a:pathLst>
          </a:custGeom>
          <a:gradFill flip="none" rotWithShape="1">
            <a:gsLst>
              <a:gs pos="91000">
                <a:srgbClr val="866D5F"/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7" name="Triangle isocèle 7"/>
          <p:cNvSpPr/>
          <p:nvPr userDrawn="1"/>
        </p:nvSpPr>
        <p:spPr>
          <a:xfrm rot="16200000">
            <a:off x="8415064" y="-184611"/>
            <a:ext cx="542117" cy="917174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866D5F"/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8490797" y="9746"/>
            <a:ext cx="623545" cy="684275"/>
          </a:xfrm>
          <a:prstGeom prst="triangle">
            <a:avLst/>
          </a:prstGeom>
          <a:gradFill flip="none" rotWithShape="1">
            <a:gsLst>
              <a:gs pos="81000">
                <a:srgbClr val="866D5F"/>
              </a:gs>
              <a:gs pos="27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060" y="193336"/>
            <a:ext cx="1320859" cy="30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0697" y="6641935"/>
            <a:ext cx="1006061" cy="2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888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 userDrawn="1"/>
        </p:nvGrpSpPr>
        <p:grpSpPr>
          <a:xfrm>
            <a:off x="-1" y="868398"/>
            <a:ext cx="4355976" cy="4633217"/>
            <a:chOff x="-1" y="868398"/>
            <a:chExt cx="4355976" cy="4633217"/>
          </a:xfrm>
        </p:grpSpPr>
        <p:sp>
          <p:nvSpPr>
            <p:cNvPr id="6" name="Triangle isocèle 5"/>
            <p:cNvSpPr/>
            <p:nvPr userDrawn="1"/>
          </p:nvSpPr>
          <p:spPr>
            <a:xfrm rot="5400000">
              <a:off x="-67218" y="1078422"/>
              <a:ext cx="4490410" cy="4355976"/>
            </a:xfrm>
            <a:prstGeom prst="triangle">
              <a:avLst/>
            </a:prstGeom>
            <a:gradFill>
              <a:gsLst>
                <a:gs pos="91000">
                  <a:srgbClr val="81989C"/>
                </a:gs>
                <a:gs pos="1000">
                  <a:schemeClr val="bg1">
                    <a:alpha val="2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3" name="Triangle isocèle 2"/>
            <p:cNvSpPr/>
            <p:nvPr userDrawn="1"/>
          </p:nvSpPr>
          <p:spPr>
            <a:xfrm rot="5400000">
              <a:off x="-47736" y="916134"/>
              <a:ext cx="4248471" cy="4152999"/>
            </a:xfrm>
            <a:prstGeom prst="triangle">
              <a:avLst/>
            </a:prstGeom>
            <a:gradFill flip="none" rotWithShape="1">
              <a:gsLst>
                <a:gs pos="91000">
                  <a:srgbClr val="81989C">
                    <a:alpha val="82353"/>
                  </a:srgbClr>
                </a:gs>
                <a:gs pos="1000">
                  <a:schemeClr val="bg1">
                    <a:alpha val="77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Triangle isocèle 10"/>
          <p:cNvSpPr/>
          <p:nvPr userDrawn="1"/>
        </p:nvSpPr>
        <p:spPr>
          <a:xfrm rot="16200000">
            <a:off x="4399012" y="-842760"/>
            <a:ext cx="3923411" cy="5593663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9583" h="5593663">
                <a:moveTo>
                  <a:pt x="0" y="5571143"/>
                </a:moveTo>
                <a:lnTo>
                  <a:pt x="2886084" y="0"/>
                </a:lnTo>
                <a:cubicBezTo>
                  <a:pt x="3296866" y="781336"/>
                  <a:pt x="3503232" y="1243485"/>
                  <a:pt x="3914014" y="2024821"/>
                </a:cubicBezTo>
                <a:cubicBezTo>
                  <a:pt x="3912240" y="2295005"/>
                  <a:pt x="3918271" y="3614728"/>
                  <a:pt x="3919583" y="4687730"/>
                </a:cubicBezTo>
                <a:cubicBezTo>
                  <a:pt x="3917192" y="5350405"/>
                  <a:pt x="3918181" y="5087563"/>
                  <a:pt x="3915790" y="5593663"/>
                </a:cubicBezTo>
                <a:lnTo>
                  <a:pt x="0" y="5571143"/>
                </a:lnTo>
                <a:close/>
              </a:path>
            </a:pathLst>
          </a:custGeom>
          <a:gradFill flip="none" rotWithShape="1">
            <a:gsLst>
              <a:gs pos="91000">
                <a:srgbClr val="81989C"/>
              </a:gs>
              <a:gs pos="1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6825055" y="-469057"/>
            <a:ext cx="1874105" cy="2802782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81989C"/>
              </a:gs>
              <a:gs pos="1000">
                <a:schemeClr val="bg1">
                  <a:alpha val="3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9" name="Triangle isocèle 8"/>
          <p:cNvSpPr/>
          <p:nvPr userDrawn="1"/>
        </p:nvSpPr>
        <p:spPr>
          <a:xfrm rot="16200000">
            <a:off x="7319312" y="360679"/>
            <a:ext cx="1872209" cy="1816159"/>
          </a:xfrm>
          <a:prstGeom prst="triangle">
            <a:avLst/>
          </a:prstGeom>
          <a:gradFill flip="none" rotWithShape="1">
            <a:gsLst>
              <a:gs pos="81000">
                <a:srgbClr val="81989C"/>
              </a:gs>
              <a:gs pos="5000">
                <a:schemeClr val="bg1">
                  <a:alpha val="3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055" y="344883"/>
            <a:ext cx="2641722" cy="60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1998" y="6381098"/>
            <a:ext cx="2083978" cy="50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139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029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74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452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rgbClr r="0" g="0" b="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79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37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84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fr/3/34/Alsace_Tech_(logo).jpeg" TargetMode="External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7"/>
          <p:cNvSpPr txBox="1">
            <a:spLocks/>
          </p:cNvSpPr>
          <p:nvPr/>
        </p:nvSpPr>
        <p:spPr>
          <a:xfrm>
            <a:off x="3278078" y="4240045"/>
            <a:ext cx="5614402" cy="96656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1600" b="1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fr-FR" sz="3600" dirty="0" smtClean="0"/>
              <a:t>INSA de Strasbourg</a:t>
            </a:r>
          </a:p>
          <a:p>
            <a:pPr algn="l"/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857378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Picture 3" descr="voeux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0663" y="4314825"/>
            <a:ext cx="12700" cy="6350"/>
          </a:xfrm>
        </p:spPr>
      </p:pic>
      <p:pic>
        <p:nvPicPr>
          <p:cNvPr id="6" name="Picture 4" descr="voeux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3425825"/>
            <a:ext cx="1270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SC00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3422650"/>
            <a:ext cx="1587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per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3424238"/>
            <a:ext cx="12700" cy="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81744" y="692696"/>
            <a:ext cx="8494712" cy="3397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1050" b="0" kern="1200" baseline="0">
                <a:solidFill>
                  <a:srgbClr val="B2B2B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L</a:t>
            </a:r>
            <a:r>
              <a:rPr lang="fr-FR" sz="1800" b="1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ES</a:t>
            </a:r>
            <a:r>
              <a:rPr lang="fr-FR" sz="1600" b="1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R</a:t>
            </a:r>
            <a:r>
              <a:rPr lang="fr-FR" sz="1800" b="1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ELATIONS</a:t>
            </a:r>
            <a:r>
              <a:rPr lang="fr-FR" sz="1600" b="1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  </a:t>
            </a:r>
            <a:r>
              <a:rPr lang="fr-FR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I</a:t>
            </a:r>
            <a:r>
              <a:rPr lang="fr-FR" sz="1800" b="1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ITERNATIONALES:</a:t>
            </a:r>
            <a:endParaRPr lang="fr-FR" sz="1800" b="1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2" name="Image 1" descr="carte etudiants étrangers 13-1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89596"/>
            <a:ext cx="7344816" cy="543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20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Picture 3" descr="voeux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0663" y="4314825"/>
            <a:ext cx="12700" cy="6350"/>
          </a:xfrm>
        </p:spPr>
      </p:pic>
      <p:pic>
        <p:nvPicPr>
          <p:cNvPr id="6" name="Picture 4" descr="voeux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3425825"/>
            <a:ext cx="1270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SC00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3422650"/>
            <a:ext cx="1587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per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3424238"/>
            <a:ext cx="12700" cy="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81744" y="692696"/>
            <a:ext cx="8494712" cy="3397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1050" b="0" kern="1200" baseline="0">
                <a:solidFill>
                  <a:srgbClr val="B2B2B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L</a:t>
            </a:r>
            <a:r>
              <a:rPr lang="fr-FR" sz="1800" b="1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ES</a:t>
            </a:r>
            <a:r>
              <a:rPr lang="fr-FR" sz="1600" b="1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R</a:t>
            </a:r>
            <a:r>
              <a:rPr lang="fr-FR" sz="1800" b="1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ELATIONS</a:t>
            </a:r>
            <a:r>
              <a:rPr lang="fr-FR" sz="1600" b="1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  </a:t>
            </a:r>
            <a:r>
              <a:rPr lang="fr-FR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I</a:t>
            </a:r>
            <a:r>
              <a:rPr lang="fr-FR" sz="1800" b="1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ITERNATIONALES:</a:t>
            </a:r>
            <a:endParaRPr lang="fr-FR" sz="1800" b="1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Image 3" descr="carte outgoing 2013-201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7572209" cy="569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09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Picture 3" descr="voeux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0663" y="4314825"/>
            <a:ext cx="12700" cy="6350"/>
          </a:xfrm>
        </p:spPr>
      </p:pic>
      <p:pic>
        <p:nvPicPr>
          <p:cNvPr id="6" name="Picture 4" descr="voeux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3425825"/>
            <a:ext cx="1270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SC00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3422650"/>
            <a:ext cx="1587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per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3424238"/>
            <a:ext cx="12700" cy="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81744" y="692696"/>
            <a:ext cx="8494712" cy="3397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1050" b="0" kern="1200" baseline="0">
                <a:solidFill>
                  <a:srgbClr val="B2B2B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L</a:t>
            </a:r>
            <a:r>
              <a:rPr lang="fr-FR" sz="1800" b="1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ES</a:t>
            </a:r>
            <a:r>
              <a:rPr lang="fr-FR" sz="1600" b="1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R</a:t>
            </a:r>
            <a:r>
              <a:rPr lang="fr-FR" sz="1800" b="1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ELATIONS</a:t>
            </a:r>
            <a:r>
              <a:rPr lang="fr-FR" sz="1600" b="1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  </a:t>
            </a:r>
            <a:r>
              <a:rPr lang="fr-FR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I</a:t>
            </a:r>
            <a:r>
              <a:rPr lang="fr-FR" sz="1800" b="1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ITERNATIONALES:</a:t>
            </a:r>
            <a:endParaRPr lang="fr-FR" sz="1800" b="1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2" name="Image 1" descr="STAGE 2012-201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76843"/>
            <a:ext cx="7812360" cy="544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03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211138" y="1052736"/>
            <a:ext cx="8494712" cy="3397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1050" b="0" kern="1200" baseline="0">
                <a:solidFill>
                  <a:srgbClr val="B2B2B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sz="2400" b="1" dirty="0" smtClean="0">
                <a:solidFill>
                  <a:srgbClr val="4F4D50"/>
                </a:solidFill>
                <a:latin typeface="Arial" charset="0"/>
                <a:ea typeface="ＭＳ Ｐゴシック" charset="0"/>
              </a:rPr>
              <a:t>N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</a:rPr>
              <a:t>OS  </a:t>
            </a:r>
            <a:r>
              <a:rPr lang="fr-FR" sz="24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S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PECIFICITES</a:t>
            </a:r>
            <a:endParaRPr lang="fr-FR" sz="1800" b="1" dirty="0">
              <a:solidFill>
                <a:srgbClr val="4F4D50"/>
              </a:solidFill>
              <a:latin typeface="Arial" charset="0"/>
              <a:ea typeface="ＭＳ Ｐゴシック" charset="0"/>
              <a:cs typeface="+mj-cs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5496" y="1844824"/>
            <a:ext cx="4337050" cy="443403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90500" lvl="1">
              <a:lnSpc>
                <a:spcPct val="80000"/>
              </a:lnSpc>
              <a:spcBef>
                <a:spcPct val="20000"/>
              </a:spcBef>
            </a:pPr>
            <a:endParaRPr lang="fr-FR" sz="1600" b="1" dirty="0">
              <a:solidFill>
                <a:srgbClr val="0000CC"/>
              </a:solidFill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>
                <a:latin typeface="Arial" charset="0"/>
              </a:rPr>
              <a:t>Avoir une marque et des valeurs bien identifiées</a:t>
            </a: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</a:pPr>
            <a:endParaRPr lang="fr-FR" sz="1600" b="1" dirty="0" smtClean="0"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</a:pPr>
            <a:endParaRPr lang="fr-FR" sz="1600" b="1" dirty="0"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>
                <a:latin typeface="Arial" charset="0"/>
              </a:rPr>
              <a:t>Former des architectes et des ingénieurs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 smtClean="0">
              <a:latin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>
                <a:latin typeface="Arial" charset="0"/>
              </a:rPr>
              <a:t>Former </a:t>
            </a:r>
            <a:r>
              <a:rPr lang="fr-FR" sz="1600" b="1" dirty="0" smtClean="0">
                <a:latin typeface="Arial" charset="0"/>
              </a:rPr>
              <a:t>des futurs </a:t>
            </a:r>
            <a:r>
              <a:rPr lang="fr-FR" sz="1600" b="1" dirty="0">
                <a:latin typeface="Arial" charset="0"/>
              </a:rPr>
              <a:t>experts dans les domaines de la construction et de l</a:t>
            </a:r>
            <a:r>
              <a:rPr lang="ja-JP" altLang="fr-FR" sz="1600" b="1" dirty="0">
                <a:latin typeface="Arial" charset="0"/>
              </a:rPr>
              <a:t>’</a:t>
            </a:r>
            <a:r>
              <a:rPr lang="fr-FR" altLang="ja-JP" sz="1600" b="1" dirty="0">
                <a:latin typeface="Arial" charset="0"/>
              </a:rPr>
              <a:t>industrie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 smtClean="0">
              <a:latin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>
                <a:latin typeface="Arial" charset="0"/>
              </a:rPr>
              <a:t>Proposer une ouverture importante à l</a:t>
            </a:r>
            <a:r>
              <a:rPr lang="ja-JP" altLang="fr-FR" sz="1600" b="1" dirty="0">
                <a:latin typeface="Arial" charset="0"/>
              </a:rPr>
              <a:t>’</a:t>
            </a:r>
            <a:r>
              <a:rPr lang="fr-FR" altLang="ja-JP" sz="1600" b="1" dirty="0">
                <a:latin typeface="Arial" charset="0"/>
              </a:rPr>
              <a:t>international et notamment vers l</a:t>
            </a:r>
            <a:r>
              <a:rPr lang="ja-JP" altLang="fr-FR" sz="1600" b="1" dirty="0">
                <a:latin typeface="Arial" charset="0"/>
              </a:rPr>
              <a:t>’</a:t>
            </a:r>
            <a:r>
              <a:rPr lang="fr-FR" altLang="ja-JP" sz="1600" b="1" dirty="0">
                <a:latin typeface="Arial" charset="0"/>
              </a:rPr>
              <a:t>Allemagne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</a:pPr>
            <a:endParaRPr lang="fr-FR" sz="1600" b="1" dirty="0">
              <a:solidFill>
                <a:srgbClr val="008000"/>
              </a:solidFill>
              <a:latin typeface="Arial" charset="0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</a:pPr>
            <a:endParaRPr lang="fr-FR" sz="1600" b="1" dirty="0">
              <a:solidFill>
                <a:srgbClr val="008000"/>
              </a:solidFill>
              <a:latin typeface="Arial" charset="0"/>
            </a:endParaRPr>
          </a:p>
        </p:txBody>
      </p:sp>
      <p:pic>
        <p:nvPicPr>
          <p:cNvPr id="15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340768"/>
            <a:ext cx="2046287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75" y="2196306"/>
            <a:ext cx="243363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221088"/>
            <a:ext cx="2088232" cy="153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3933056"/>
            <a:ext cx="2376264" cy="18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87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211138" y="1052736"/>
            <a:ext cx="8494712" cy="3397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1050" b="0" kern="1200" baseline="0">
                <a:solidFill>
                  <a:srgbClr val="B2B2B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sz="2400" b="1" dirty="0" smtClean="0">
                <a:solidFill>
                  <a:srgbClr val="4F4D50"/>
                </a:solidFill>
                <a:latin typeface="Arial" charset="0"/>
                <a:ea typeface="ＭＳ Ｐゴシック" charset="0"/>
              </a:rPr>
              <a:t>N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</a:rPr>
              <a:t>OS  </a:t>
            </a:r>
            <a:r>
              <a:rPr lang="fr-FR" sz="24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P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ROFILS </a:t>
            </a:r>
            <a:endParaRPr lang="fr-FR" sz="1800" b="1" dirty="0">
              <a:solidFill>
                <a:srgbClr val="4F4D50"/>
              </a:solidFill>
              <a:latin typeface="Arial" charset="0"/>
              <a:ea typeface="ＭＳ Ｐゴシック" charset="0"/>
              <a:cs typeface="+mj-cs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5496" y="2060848"/>
            <a:ext cx="4032448" cy="300595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90500" lvl="1">
              <a:lnSpc>
                <a:spcPct val="80000"/>
              </a:lnSpc>
              <a:spcBef>
                <a:spcPct val="20000"/>
              </a:spcBef>
            </a:pPr>
            <a:endParaRPr lang="fr-FR" sz="1600" b="1" dirty="0">
              <a:solidFill>
                <a:srgbClr val="0000CC"/>
              </a:solidFill>
              <a:latin typeface="Arial" charset="0"/>
            </a:endParaRPr>
          </a:p>
          <a:p>
            <a:pPr marL="190500" lvl="1">
              <a:lnSpc>
                <a:spcPct val="80000"/>
              </a:lnSpc>
              <a:spcBef>
                <a:spcPct val="20000"/>
              </a:spcBef>
            </a:pPr>
            <a:r>
              <a:rPr lang="fr-FR" sz="1600" b="1" dirty="0" smtClean="0">
                <a:latin typeface="Arial" charset="0"/>
              </a:rPr>
              <a:t>Des ingénieurs et des architectes</a:t>
            </a:r>
          </a:p>
          <a:p>
            <a:pPr marL="190500" lvl="1">
              <a:lnSpc>
                <a:spcPct val="80000"/>
              </a:lnSpc>
              <a:spcBef>
                <a:spcPct val="20000"/>
              </a:spcBef>
            </a:pPr>
            <a:endParaRPr lang="fr-FR" sz="1600" b="1" dirty="0" smtClean="0">
              <a:latin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 smtClean="0">
                <a:latin typeface="Arial" charset="0"/>
              </a:rPr>
              <a:t>Humanistes</a:t>
            </a:r>
          </a:p>
          <a:p>
            <a:pPr marL="190500" lvl="1">
              <a:lnSpc>
                <a:spcPct val="80000"/>
              </a:lnSpc>
              <a:spcBef>
                <a:spcPct val="20000"/>
              </a:spcBef>
            </a:pPr>
            <a:endParaRPr lang="fr-FR" sz="1600" b="1" dirty="0" smtClean="0"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 smtClean="0">
                <a:latin typeface="Arial" charset="0"/>
              </a:rPr>
              <a:t>Ouverts aux autres</a:t>
            </a: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 smtClean="0"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 smtClean="0">
                <a:latin typeface="Arial" charset="0"/>
              </a:rPr>
              <a:t>Ouverts au monde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>
              <a:latin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>
              <a:latin typeface="Arial" charset="0"/>
            </a:endParaRPr>
          </a:p>
          <a:p>
            <a:pPr marL="190500" lvl="1">
              <a:lnSpc>
                <a:spcPct val="80000"/>
              </a:lnSpc>
              <a:spcBef>
                <a:spcPct val="20000"/>
              </a:spcBef>
            </a:pPr>
            <a:endParaRPr lang="fr-FR" altLang="ja-JP" sz="1600" b="1" dirty="0">
              <a:latin typeface="Arial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024" y="980728"/>
            <a:ext cx="4024179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5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211138" y="1052736"/>
            <a:ext cx="8494712" cy="3397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1050" b="0" kern="1200" baseline="0">
                <a:solidFill>
                  <a:srgbClr val="B2B2B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sz="2400" b="1" dirty="0" smtClean="0">
                <a:solidFill>
                  <a:srgbClr val="4F4D50"/>
                </a:solidFill>
                <a:latin typeface="Arial" charset="0"/>
                <a:ea typeface="ＭＳ Ｐゴシック" charset="0"/>
              </a:rPr>
              <a:t>N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</a:rPr>
              <a:t>OS  </a:t>
            </a:r>
            <a:r>
              <a:rPr lang="fr-FR" sz="24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P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ROFILS </a:t>
            </a:r>
            <a:endParaRPr lang="fr-FR" sz="1800" b="1" dirty="0">
              <a:solidFill>
                <a:srgbClr val="4F4D50"/>
              </a:solidFill>
              <a:latin typeface="Arial" charset="0"/>
              <a:ea typeface="ＭＳ Ｐゴシック" charset="0"/>
              <a:cs typeface="+mj-cs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5496" y="2060848"/>
            <a:ext cx="4032448" cy="300595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90500" lvl="1">
              <a:lnSpc>
                <a:spcPct val="80000"/>
              </a:lnSpc>
              <a:spcBef>
                <a:spcPct val="20000"/>
              </a:spcBef>
            </a:pPr>
            <a:endParaRPr lang="fr-FR" sz="1600" b="1" dirty="0">
              <a:solidFill>
                <a:srgbClr val="0000CC"/>
              </a:solidFill>
              <a:latin typeface="Arial" charset="0"/>
            </a:endParaRPr>
          </a:p>
          <a:p>
            <a:pPr marL="190500" lvl="1">
              <a:lnSpc>
                <a:spcPct val="80000"/>
              </a:lnSpc>
              <a:spcBef>
                <a:spcPct val="20000"/>
              </a:spcBef>
            </a:pPr>
            <a:r>
              <a:rPr lang="fr-FR" sz="1600" b="1" dirty="0" smtClean="0">
                <a:latin typeface="Arial" charset="0"/>
              </a:rPr>
              <a:t>Des ingénieurs et des architectes</a:t>
            </a:r>
          </a:p>
          <a:p>
            <a:pPr marL="190500" lvl="1">
              <a:lnSpc>
                <a:spcPct val="80000"/>
              </a:lnSpc>
              <a:spcBef>
                <a:spcPct val="20000"/>
              </a:spcBef>
            </a:pPr>
            <a:endParaRPr lang="fr-FR" sz="1600" b="1" dirty="0" smtClean="0">
              <a:latin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 smtClean="0">
                <a:solidFill>
                  <a:srgbClr val="208998"/>
                </a:solidFill>
                <a:latin typeface="Arial" charset="0"/>
              </a:rPr>
              <a:t>Humanistes</a:t>
            </a:r>
          </a:p>
          <a:p>
            <a:pPr marL="190500" lvl="1">
              <a:lnSpc>
                <a:spcPct val="80000"/>
              </a:lnSpc>
              <a:spcBef>
                <a:spcPct val="20000"/>
              </a:spcBef>
            </a:pPr>
            <a:endParaRPr lang="fr-FR" sz="1600" b="1" dirty="0" smtClean="0"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 smtClean="0">
                <a:latin typeface="Arial" charset="0"/>
              </a:rPr>
              <a:t>Ouverts aux autres</a:t>
            </a: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 smtClean="0"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 smtClean="0">
                <a:latin typeface="Arial" charset="0"/>
              </a:rPr>
              <a:t>Ouverts au monde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>
              <a:latin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>
              <a:latin typeface="Arial" charset="0"/>
            </a:endParaRPr>
          </a:p>
          <a:p>
            <a:pPr marL="190500" lvl="1">
              <a:lnSpc>
                <a:spcPct val="80000"/>
              </a:lnSpc>
              <a:spcBef>
                <a:spcPct val="20000"/>
              </a:spcBef>
            </a:pPr>
            <a:endParaRPr lang="fr-FR" altLang="ja-JP" sz="1600" b="1" dirty="0">
              <a:latin typeface="Arial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5496" y="2060848"/>
            <a:ext cx="4032448" cy="300595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90500" lvl="1">
              <a:lnSpc>
                <a:spcPct val="80000"/>
              </a:lnSpc>
              <a:spcBef>
                <a:spcPct val="20000"/>
              </a:spcBef>
            </a:pPr>
            <a:endParaRPr lang="fr-FR" sz="1600" b="1" dirty="0">
              <a:solidFill>
                <a:srgbClr val="0000CC"/>
              </a:solidFill>
              <a:latin typeface="Arial" charset="0"/>
            </a:endParaRPr>
          </a:p>
          <a:p>
            <a:pPr marL="190500" lvl="1">
              <a:lnSpc>
                <a:spcPct val="80000"/>
              </a:lnSpc>
              <a:spcBef>
                <a:spcPct val="20000"/>
              </a:spcBef>
            </a:pPr>
            <a:r>
              <a:rPr lang="fr-FR" sz="1600" b="1" dirty="0" smtClean="0">
                <a:latin typeface="Arial" charset="0"/>
              </a:rPr>
              <a:t>Des ingénieurs et des architectes</a:t>
            </a:r>
          </a:p>
          <a:p>
            <a:pPr marL="190500" lvl="1">
              <a:lnSpc>
                <a:spcPct val="80000"/>
              </a:lnSpc>
              <a:spcBef>
                <a:spcPct val="20000"/>
              </a:spcBef>
            </a:pPr>
            <a:endParaRPr lang="fr-FR" sz="1600" b="1" dirty="0" smtClean="0">
              <a:latin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>
              <a:solidFill>
                <a:schemeClr val="tx1">
                  <a:lumMod val="50000"/>
                </a:schemeClr>
              </a:solidFill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 smtClean="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Humanistes</a:t>
            </a:r>
          </a:p>
          <a:p>
            <a:pPr marL="190500" lvl="1">
              <a:lnSpc>
                <a:spcPct val="80000"/>
              </a:lnSpc>
              <a:spcBef>
                <a:spcPct val="20000"/>
              </a:spcBef>
            </a:pPr>
            <a:endParaRPr lang="fr-FR" sz="1600" b="1" dirty="0" smtClean="0"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 smtClean="0">
                <a:latin typeface="Arial" charset="0"/>
              </a:rPr>
              <a:t>Ouverts aux autres</a:t>
            </a: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 smtClean="0"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 smtClean="0">
                <a:latin typeface="Arial" charset="0"/>
              </a:rPr>
              <a:t>Ouverts au monde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>
              <a:latin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>
              <a:latin typeface="Arial" charset="0"/>
            </a:endParaRPr>
          </a:p>
          <a:p>
            <a:pPr marL="190500" lvl="1">
              <a:lnSpc>
                <a:spcPct val="80000"/>
              </a:lnSpc>
              <a:spcBef>
                <a:spcPct val="20000"/>
              </a:spcBef>
            </a:pPr>
            <a:endParaRPr lang="fr-FR" altLang="ja-JP" sz="1600" b="1" dirty="0">
              <a:latin typeface="Arial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2708920"/>
            <a:ext cx="5337358" cy="256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26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211138" y="1052736"/>
            <a:ext cx="8494712" cy="3397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1050" b="0" kern="1200" baseline="0">
                <a:solidFill>
                  <a:srgbClr val="B2B2B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sz="2400" b="1" dirty="0" smtClean="0">
                <a:solidFill>
                  <a:srgbClr val="4F4D50"/>
                </a:solidFill>
                <a:latin typeface="Arial" charset="0"/>
                <a:ea typeface="ＭＳ Ｐゴシック" charset="0"/>
              </a:rPr>
              <a:t>N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</a:rPr>
              <a:t>OS  </a:t>
            </a:r>
            <a:r>
              <a:rPr lang="fr-FR" sz="24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N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OUVEAUTES </a:t>
            </a:r>
            <a:endParaRPr lang="fr-FR" sz="1800" b="1" dirty="0">
              <a:solidFill>
                <a:srgbClr val="4F4D50"/>
              </a:solidFill>
              <a:latin typeface="Arial" charset="0"/>
              <a:ea typeface="ＭＳ Ｐゴシック" charset="0"/>
              <a:cs typeface="+mj-cs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5496" y="2060848"/>
            <a:ext cx="4032448" cy="428630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90500" lvl="1">
              <a:lnSpc>
                <a:spcPct val="80000"/>
              </a:lnSpc>
              <a:spcBef>
                <a:spcPct val="20000"/>
              </a:spcBef>
            </a:pPr>
            <a:endParaRPr lang="fr-FR" sz="1600" b="1" dirty="0">
              <a:solidFill>
                <a:srgbClr val="0000CC"/>
              </a:solidFill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 smtClean="0">
                <a:latin typeface="Arial" charset="0"/>
              </a:rPr>
              <a:t>Déploiement de </a:t>
            </a:r>
            <a:r>
              <a:rPr lang="fr-FR" sz="1600" b="1" dirty="0" err="1" smtClean="0">
                <a:latin typeface="Arial" charset="0"/>
              </a:rPr>
              <a:t>Deutschinsa</a:t>
            </a:r>
            <a:r>
              <a:rPr lang="fr-FR" sz="1600" b="1" dirty="0">
                <a:latin typeface="Arial" charset="0"/>
              </a:rPr>
              <a:t> </a:t>
            </a:r>
            <a:r>
              <a:rPr lang="fr-FR" sz="1600" b="1" dirty="0" smtClean="0">
                <a:latin typeface="Arial" charset="0"/>
              </a:rPr>
              <a:t>     experts / </a:t>
            </a:r>
            <a:r>
              <a:rPr lang="fr-FR" sz="1600" b="1" dirty="0">
                <a:latin typeface="Arial" charset="0"/>
              </a:rPr>
              <a:t>c</a:t>
            </a:r>
            <a:r>
              <a:rPr lang="fr-FR" sz="1600" b="1" dirty="0" smtClean="0">
                <a:latin typeface="Arial" charset="0"/>
              </a:rPr>
              <a:t>onfirmés / avancés</a:t>
            </a:r>
            <a:endParaRPr lang="fr-FR" sz="1600" b="1" dirty="0"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</a:pPr>
            <a:endParaRPr lang="fr-FR" sz="1600" b="1" dirty="0" smtClean="0"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</a:pPr>
            <a:endParaRPr lang="fr-FR" sz="1600" b="1" dirty="0"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 smtClean="0">
                <a:latin typeface="Arial" charset="0"/>
              </a:rPr>
              <a:t>Lancement de la classe unique architectes ingénieurs</a:t>
            </a:r>
            <a:endParaRPr lang="fr-FR" sz="1600" b="1" dirty="0">
              <a:latin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 smtClean="0">
              <a:latin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 smtClean="0">
                <a:latin typeface="Arial" charset="0"/>
              </a:rPr>
              <a:t>Accueil des premiers étudiants entrepreneurs</a:t>
            </a:r>
          </a:p>
          <a:p>
            <a:pPr marL="190500" lvl="1">
              <a:lnSpc>
                <a:spcPct val="80000"/>
              </a:lnSpc>
              <a:spcBef>
                <a:spcPct val="20000"/>
              </a:spcBef>
            </a:pPr>
            <a:endParaRPr lang="fr-FR" sz="1600" b="1" dirty="0" smtClean="0">
              <a:latin typeface="Arial" charset="0"/>
            </a:endParaRPr>
          </a:p>
          <a:p>
            <a:pPr marL="190500" lvl="1">
              <a:lnSpc>
                <a:spcPct val="80000"/>
              </a:lnSpc>
              <a:spcBef>
                <a:spcPct val="20000"/>
              </a:spcBef>
            </a:pPr>
            <a:endParaRPr lang="fr-FR" altLang="ja-JP" sz="1600" b="1" dirty="0" smtClean="0"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 smtClean="0">
                <a:latin typeface="Arial" charset="0"/>
              </a:rPr>
              <a:t>Déploiement de formations à l’étranger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>
              <a:latin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>
              <a:latin typeface="Arial" charset="0"/>
            </a:endParaRPr>
          </a:p>
          <a:p>
            <a:pPr marL="190500" lvl="1">
              <a:lnSpc>
                <a:spcPct val="80000"/>
              </a:lnSpc>
              <a:spcBef>
                <a:spcPct val="20000"/>
              </a:spcBef>
            </a:pPr>
            <a:endParaRPr lang="fr-FR" altLang="ja-JP" sz="1600" b="1" dirty="0">
              <a:latin typeface="Arial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837" y="2420888"/>
            <a:ext cx="5134651" cy="284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29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8600" y="2427288"/>
            <a:ext cx="467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>
                <a:latin typeface="Arial" charset="0"/>
              </a:rPr>
              <a:t>5 INSA SUR LE TERRITOIRE FRANÇAIS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9512" y="1488926"/>
            <a:ext cx="5700712" cy="3524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</a:pPr>
            <a:r>
              <a:rPr lang="fr-FR" sz="1600" dirty="0">
                <a:latin typeface="Arial" charset="0"/>
              </a:rPr>
              <a:t>Grande école publique et polytechnique </a:t>
            </a:r>
          </a:p>
          <a:p>
            <a:pPr>
              <a:spcBef>
                <a:spcPct val="20000"/>
              </a:spcBef>
            </a:pPr>
            <a:r>
              <a:rPr lang="fr-FR" sz="1600" dirty="0">
                <a:latin typeface="Arial" charset="0"/>
              </a:rPr>
              <a:t>sous la tutelle du Ministère de </a:t>
            </a:r>
            <a:r>
              <a:rPr lang="fr-FR" sz="1600" dirty="0" smtClean="0">
                <a:latin typeface="Arial" charset="0"/>
              </a:rPr>
              <a:t>l’Education Nationale</a:t>
            </a:r>
            <a:endParaRPr lang="fr-FR" sz="1600" dirty="0">
              <a:latin typeface="Arial" charset="0"/>
            </a:endParaRPr>
          </a:p>
          <a:p>
            <a:pPr>
              <a:spcBef>
                <a:spcPct val="20000"/>
              </a:spcBef>
            </a:pPr>
            <a:r>
              <a:rPr lang="fr-FR" sz="1600" dirty="0">
                <a:latin typeface="Arial" charset="0"/>
              </a:rPr>
              <a:t>d</a:t>
            </a:r>
            <a:r>
              <a:rPr lang="fr-FR" sz="1600" dirty="0" smtClean="0">
                <a:latin typeface="Arial" charset="0"/>
              </a:rPr>
              <a:t>e L’</a:t>
            </a:r>
            <a:r>
              <a:rPr lang="fr-FR" altLang="ja-JP" sz="1600" dirty="0" smtClean="0">
                <a:latin typeface="Arial" charset="0"/>
              </a:rPr>
              <a:t>enseignement </a:t>
            </a:r>
            <a:r>
              <a:rPr lang="fr-FR" altLang="ja-JP" sz="1600" dirty="0">
                <a:latin typeface="Arial" charset="0"/>
              </a:rPr>
              <a:t>supérieur et de la  </a:t>
            </a:r>
          </a:p>
          <a:p>
            <a:pPr>
              <a:spcBef>
                <a:spcPct val="20000"/>
              </a:spcBef>
            </a:pPr>
            <a:r>
              <a:rPr lang="fr-FR" sz="1600" dirty="0">
                <a:latin typeface="Arial" charset="0"/>
              </a:rPr>
              <a:t>recherche, qui a pour missions:</a:t>
            </a:r>
          </a:p>
          <a:p>
            <a:pPr>
              <a:spcBef>
                <a:spcPct val="20000"/>
              </a:spcBef>
            </a:pPr>
            <a:endParaRPr lang="fr-FR" sz="1600" dirty="0">
              <a:latin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 typeface="Wingdings 2" charset="0"/>
              <a:buNone/>
            </a:pPr>
            <a:r>
              <a:rPr lang="fr-FR" sz="800" dirty="0" smtClean="0">
                <a:latin typeface="Arial" charset="0"/>
                <a:sym typeface="Wingdings 2" charset="0"/>
              </a:rPr>
              <a:t></a:t>
            </a:r>
            <a:r>
              <a:rPr lang="fr-FR" sz="1600" dirty="0" smtClean="0">
                <a:latin typeface="Arial" charset="0"/>
              </a:rPr>
              <a:t>  la </a:t>
            </a:r>
            <a:r>
              <a:rPr lang="fr-FR" sz="1600" dirty="0">
                <a:latin typeface="Arial" charset="0"/>
              </a:rPr>
              <a:t>formation d'ingénieurs et </a:t>
            </a:r>
            <a:r>
              <a:rPr lang="fr-FR" sz="1600" dirty="0" smtClean="0">
                <a:latin typeface="Arial" charset="0"/>
              </a:rPr>
              <a:t>d’</a:t>
            </a:r>
            <a:r>
              <a:rPr lang="fr-FR" altLang="ja-JP" sz="1600" dirty="0" smtClean="0">
                <a:latin typeface="Arial" charset="0"/>
              </a:rPr>
              <a:t>architectes </a:t>
            </a:r>
            <a:r>
              <a:rPr lang="fr-FR" altLang="ja-JP" sz="1600" dirty="0">
                <a:latin typeface="Arial" charset="0"/>
              </a:rPr>
              <a:t>en 5 </a:t>
            </a:r>
            <a:r>
              <a:rPr lang="fr-FR" altLang="ja-JP" sz="1600" dirty="0" smtClean="0">
                <a:latin typeface="Arial" charset="0"/>
              </a:rPr>
              <a:t>ans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 typeface="Wingdings 2" charset="0"/>
              <a:buNone/>
            </a:pPr>
            <a:endParaRPr lang="fr-FR" sz="1600" dirty="0" smtClean="0">
              <a:latin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 typeface="Wingdings 2" charset="0"/>
              <a:buNone/>
            </a:pPr>
            <a:r>
              <a:rPr lang="fr-FR" sz="800" dirty="0" smtClean="0">
                <a:latin typeface="Arial" charset="0"/>
                <a:sym typeface="Wingdings 2" charset="0"/>
              </a:rPr>
              <a:t></a:t>
            </a:r>
            <a:r>
              <a:rPr lang="fr-FR" sz="1600" dirty="0" smtClean="0">
                <a:latin typeface="Arial" charset="0"/>
              </a:rPr>
              <a:t>  </a:t>
            </a:r>
            <a:r>
              <a:rPr lang="fr-FR" sz="1600" dirty="0">
                <a:latin typeface="Arial" charset="0"/>
              </a:rPr>
              <a:t>la </a:t>
            </a:r>
            <a:r>
              <a:rPr lang="fr-FR" sz="1600" dirty="0" smtClean="0">
                <a:latin typeface="Arial" charset="0"/>
              </a:rPr>
              <a:t>recherche scientifique </a:t>
            </a:r>
            <a:r>
              <a:rPr lang="fr-FR" sz="1600" dirty="0">
                <a:latin typeface="Arial" charset="0"/>
              </a:rPr>
              <a:t>et technologique de haut niveau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 typeface="Wingdings 2" charset="0"/>
              <a:buNone/>
            </a:pPr>
            <a:r>
              <a:rPr lang="fr-FR" sz="800" dirty="0">
                <a:latin typeface="Arial" charset="0"/>
                <a:sym typeface="Wingdings 2" charset="0"/>
              </a:rPr>
              <a:t></a:t>
            </a:r>
            <a:r>
              <a:rPr lang="fr-FR" sz="2800" dirty="0">
                <a:latin typeface="Arial" charset="0"/>
              </a:rPr>
              <a:t> </a:t>
            </a:r>
            <a:r>
              <a:rPr lang="fr-FR" sz="1600" dirty="0">
                <a:latin typeface="Arial" charset="0"/>
              </a:rPr>
              <a:t>la formation continue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fr-FR" sz="800" dirty="0">
                <a:latin typeface="Arial" charset="0"/>
                <a:sym typeface="Wingdings 2" charset="0"/>
              </a:rPr>
              <a:t></a:t>
            </a:r>
            <a:r>
              <a:rPr lang="fr-FR" sz="2800" dirty="0">
                <a:latin typeface="Arial" charset="0"/>
              </a:rPr>
              <a:t> </a:t>
            </a:r>
            <a:r>
              <a:rPr lang="fr-FR" sz="1600" dirty="0">
                <a:latin typeface="Arial" charset="0"/>
              </a:rPr>
              <a:t>l</a:t>
            </a:r>
            <a:r>
              <a:rPr lang="ja-JP" altLang="fr-FR" sz="1600" dirty="0">
                <a:latin typeface="Arial" charset="0"/>
              </a:rPr>
              <a:t>’</a:t>
            </a:r>
            <a:r>
              <a:rPr lang="fr-FR" altLang="ja-JP" sz="1600" dirty="0">
                <a:latin typeface="Arial" charset="0"/>
              </a:rPr>
              <a:t>insertion professionnelle</a:t>
            </a:r>
          </a:p>
          <a:p>
            <a:pPr>
              <a:lnSpc>
                <a:spcPct val="85000"/>
              </a:lnSpc>
              <a:spcBef>
                <a:spcPct val="20000"/>
              </a:spcBef>
              <a:buFont typeface="Wingdings" charset="0"/>
              <a:buNone/>
            </a:pPr>
            <a:r>
              <a:rPr lang="fr-FR" sz="800" dirty="0">
                <a:latin typeface="Arial" charset="0"/>
                <a:sym typeface="Wingdings 2" charset="0"/>
              </a:rPr>
              <a:t></a:t>
            </a:r>
            <a:r>
              <a:rPr lang="fr-FR" sz="2800" dirty="0">
                <a:latin typeface="Arial" charset="0"/>
              </a:rPr>
              <a:t> </a:t>
            </a:r>
            <a:r>
              <a:rPr lang="fr-FR" sz="1600" dirty="0">
                <a:latin typeface="Arial" charset="0"/>
              </a:rPr>
              <a:t>la diffusion de la culture scientifique et technique</a:t>
            </a:r>
          </a:p>
        </p:txBody>
      </p:sp>
      <p:pic>
        <p:nvPicPr>
          <p:cNvPr id="8" name="Picture 5" descr="extérie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2084313"/>
            <a:ext cx="32131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Fichier:Alsace Tech (logo).jpe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5373216"/>
            <a:ext cx="24098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38" y="5503391"/>
            <a:ext cx="2090737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titre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73216"/>
            <a:ext cx="2147888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Commission des Titres d'Ingénieu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5373216"/>
            <a:ext cx="10858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139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11138" y="857027"/>
            <a:ext cx="5545137" cy="3397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1050" b="0" kern="1200" baseline="0">
                <a:solidFill>
                  <a:srgbClr val="B2B2B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sz="24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L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</a:rPr>
              <a:t>E 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 </a:t>
            </a:r>
            <a:r>
              <a:rPr lang="fr-FR" sz="2400" b="1" dirty="0" smtClean="0">
                <a:solidFill>
                  <a:srgbClr val="4F4D50"/>
                </a:solidFill>
                <a:latin typeface="Arial" charset="0"/>
                <a:ea typeface="ＭＳ Ｐゴシック" charset="0"/>
              </a:rPr>
              <a:t>G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</a:rPr>
              <a:t>ROUPE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   </a:t>
            </a:r>
            <a:r>
              <a:rPr lang="fr-FR" sz="24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I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NSA</a:t>
            </a:r>
            <a:endParaRPr lang="fr-FR" sz="1800" b="1" dirty="0">
              <a:solidFill>
                <a:srgbClr val="4F4D50"/>
              </a:solidFill>
              <a:latin typeface="Arial" charset="0"/>
              <a:ea typeface="ＭＳ Ｐゴシック" charset="0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69" b="56838"/>
          <a:stretch/>
        </p:blipFill>
        <p:spPr bwMode="auto">
          <a:xfrm>
            <a:off x="899592" y="908720"/>
            <a:ext cx="7392002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4"/>
          <p:cNvGrpSpPr/>
          <p:nvPr/>
        </p:nvGrpSpPr>
        <p:grpSpPr>
          <a:xfrm>
            <a:off x="107504" y="3107060"/>
            <a:ext cx="2287302" cy="1767064"/>
            <a:chOff x="3762376" y="2931102"/>
            <a:chExt cx="2287302" cy="1325298"/>
          </a:xfrm>
        </p:grpSpPr>
        <p:sp>
          <p:nvSpPr>
            <p:cNvPr id="10" name="ZoneTexte 9"/>
            <p:cNvSpPr txBox="1"/>
            <p:nvPr/>
          </p:nvSpPr>
          <p:spPr>
            <a:xfrm>
              <a:off x="3762376" y="3292675"/>
              <a:ext cx="1794493" cy="963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975" indent="-180975">
                <a:lnSpc>
                  <a:spcPct val="90000"/>
                </a:lnSpc>
                <a:spcBef>
                  <a:spcPts val="300"/>
                </a:spcBef>
                <a:buBlip>
                  <a:blip r:embed="rId3"/>
                </a:buBlip>
              </a:pPr>
              <a:r>
                <a:rPr lang="fr-FR" sz="1200" dirty="0">
                  <a:solidFill>
                    <a:schemeClr val="tx2"/>
                  </a:solidFill>
                  <a:latin typeface="+mj-lt"/>
                </a:rPr>
                <a:t>Centre Val de </a:t>
              </a:r>
              <a:r>
                <a:rPr lang="fr-FR" sz="1200" dirty="0" smtClean="0">
                  <a:solidFill>
                    <a:schemeClr val="tx2"/>
                  </a:solidFill>
                  <a:latin typeface="+mj-lt"/>
                </a:rPr>
                <a:t>Loire</a:t>
              </a:r>
            </a:p>
            <a:p>
              <a:pPr marL="180975" indent="-180975">
                <a:lnSpc>
                  <a:spcPct val="90000"/>
                </a:lnSpc>
                <a:spcBef>
                  <a:spcPts val="300"/>
                </a:spcBef>
                <a:buBlip>
                  <a:blip r:embed="rId3"/>
                </a:buBlip>
              </a:pPr>
              <a:r>
                <a:rPr lang="fr-FR" sz="1200" dirty="0" smtClean="0">
                  <a:solidFill>
                    <a:schemeClr val="tx2"/>
                  </a:solidFill>
                  <a:latin typeface="+mj-lt"/>
                </a:rPr>
                <a:t>Lyon</a:t>
              </a:r>
            </a:p>
            <a:p>
              <a:pPr marL="180975" indent="-180975">
                <a:lnSpc>
                  <a:spcPct val="90000"/>
                </a:lnSpc>
                <a:spcBef>
                  <a:spcPts val="300"/>
                </a:spcBef>
                <a:buBlip>
                  <a:blip r:embed="rId3"/>
                </a:buBlip>
              </a:pPr>
              <a:r>
                <a:rPr lang="fr-FR" sz="1200" dirty="0" smtClean="0">
                  <a:solidFill>
                    <a:schemeClr val="tx2"/>
                  </a:solidFill>
                  <a:latin typeface="+mj-lt"/>
                </a:rPr>
                <a:t>Rennes</a:t>
              </a:r>
            </a:p>
            <a:p>
              <a:pPr marL="180975" indent="-180975">
                <a:lnSpc>
                  <a:spcPct val="90000"/>
                </a:lnSpc>
                <a:spcBef>
                  <a:spcPts val="300"/>
                </a:spcBef>
                <a:buBlip>
                  <a:blip r:embed="rId3"/>
                </a:buBlip>
              </a:pPr>
              <a:r>
                <a:rPr lang="fr-FR" sz="1200" dirty="0">
                  <a:solidFill>
                    <a:schemeClr val="tx2"/>
                  </a:solidFill>
                  <a:latin typeface="+mj-lt"/>
                </a:rPr>
                <a:t>Rouen</a:t>
              </a:r>
            </a:p>
            <a:p>
              <a:pPr marL="180975" indent="-180975">
                <a:lnSpc>
                  <a:spcPct val="90000"/>
                </a:lnSpc>
                <a:spcBef>
                  <a:spcPts val="300"/>
                </a:spcBef>
                <a:buBlip>
                  <a:blip r:embed="rId3"/>
                </a:buBlip>
              </a:pPr>
              <a:r>
                <a:rPr lang="fr-FR" sz="1200" dirty="0">
                  <a:solidFill>
                    <a:schemeClr val="tx2"/>
                  </a:solidFill>
                  <a:latin typeface="+mj-lt"/>
                </a:rPr>
                <a:t>Strasbourg </a:t>
              </a:r>
            </a:p>
            <a:p>
              <a:pPr marL="180975" indent="-180975">
                <a:lnSpc>
                  <a:spcPct val="90000"/>
                </a:lnSpc>
                <a:spcBef>
                  <a:spcPts val="300"/>
                </a:spcBef>
                <a:buBlip>
                  <a:blip r:embed="rId3"/>
                </a:buBlip>
              </a:pPr>
              <a:r>
                <a:rPr lang="fr-FR" sz="1200" dirty="0" smtClean="0">
                  <a:solidFill>
                    <a:schemeClr val="tx2"/>
                  </a:solidFill>
                  <a:latin typeface="+mj-lt"/>
                </a:rPr>
                <a:t>Toulouse</a:t>
              </a:r>
              <a:endParaRPr lang="fr-FR" sz="12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3771900" y="2931102"/>
              <a:ext cx="1905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latin typeface="+mj-lt"/>
                </a:rPr>
                <a:t>6 INSTITUTS</a:t>
              </a:r>
              <a:endParaRPr lang="fr-FR" sz="1400" b="1" dirty="0">
                <a:latin typeface="+mj-lt"/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3867150" y="3218081"/>
              <a:ext cx="2182528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ZoneTexte 14"/>
          <p:cNvSpPr txBox="1"/>
          <p:nvPr/>
        </p:nvSpPr>
        <p:spPr>
          <a:xfrm>
            <a:off x="5227450" y="2830055"/>
            <a:ext cx="2061972" cy="67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90000"/>
              </a:lnSpc>
              <a:spcBef>
                <a:spcPts val="300"/>
              </a:spcBef>
              <a:buBlip>
                <a:blip r:embed="rId3"/>
              </a:buBlip>
            </a:pPr>
            <a:r>
              <a:rPr lang="fr-FR" sz="1200" dirty="0">
                <a:solidFill>
                  <a:schemeClr val="tx2"/>
                </a:solidFill>
                <a:latin typeface="+mj-lt"/>
              </a:rPr>
              <a:t>ENSCI Limoges</a:t>
            </a:r>
          </a:p>
          <a:p>
            <a:pPr marL="180975" indent="-180975">
              <a:lnSpc>
                <a:spcPct val="90000"/>
              </a:lnSpc>
              <a:spcBef>
                <a:spcPts val="300"/>
              </a:spcBef>
              <a:buBlip>
                <a:blip r:embed="rId3"/>
              </a:buBlip>
            </a:pPr>
            <a:r>
              <a:rPr lang="fr-FR" sz="1200" dirty="0" smtClean="0">
                <a:solidFill>
                  <a:schemeClr val="tx2"/>
                </a:solidFill>
                <a:latin typeface="+mj-lt"/>
              </a:rPr>
              <a:t>ENSIAME </a:t>
            </a:r>
            <a:r>
              <a:rPr lang="fr-FR" sz="1200" dirty="0">
                <a:solidFill>
                  <a:schemeClr val="tx2"/>
                </a:solidFill>
                <a:latin typeface="+mj-lt"/>
              </a:rPr>
              <a:t>Valenciennes</a:t>
            </a:r>
          </a:p>
          <a:p>
            <a:pPr marL="180975" indent="-180975">
              <a:lnSpc>
                <a:spcPct val="90000"/>
              </a:lnSpc>
              <a:spcBef>
                <a:spcPts val="300"/>
              </a:spcBef>
              <a:buBlip>
                <a:blip r:embed="rId3"/>
              </a:buBlip>
            </a:pPr>
            <a:r>
              <a:rPr lang="fr-FR" sz="1200" dirty="0" smtClean="0">
                <a:solidFill>
                  <a:schemeClr val="tx2"/>
                </a:solidFill>
                <a:latin typeface="+mj-lt"/>
              </a:rPr>
              <a:t>ISIS </a:t>
            </a:r>
            <a:r>
              <a:rPr lang="fr-FR" sz="1200" dirty="0">
                <a:solidFill>
                  <a:schemeClr val="tx2"/>
                </a:solidFill>
                <a:latin typeface="+mj-lt"/>
              </a:rPr>
              <a:t>Castres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227449" y="2360658"/>
            <a:ext cx="2411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+mj-lt"/>
              </a:rPr>
              <a:t>3 ÉCOLES PARTENAIRES</a:t>
            </a:r>
            <a:endParaRPr lang="fr-FR" sz="1400" b="1" dirty="0">
              <a:latin typeface="+mj-lt"/>
            </a:endParaRPr>
          </a:p>
        </p:txBody>
      </p:sp>
      <p:cxnSp>
        <p:nvCxnSpPr>
          <p:cNvPr id="17" name="Connecteur droit 16"/>
          <p:cNvCxnSpPr/>
          <p:nvPr/>
        </p:nvCxnSpPr>
        <p:spPr>
          <a:xfrm>
            <a:off x="5266605" y="2743296"/>
            <a:ext cx="1897683" cy="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847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11138" y="857027"/>
            <a:ext cx="5545137" cy="3397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1050" b="0" kern="1200" baseline="0">
                <a:solidFill>
                  <a:srgbClr val="B2B2B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sz="24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L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</a:rPr>
              <a:t>E 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 </a:t>
            </a:r>
            <a:r>
              <a:rPr lang="fr-FR" sz="2400" b="1" dirty="0" smtClean="0">
                <a:solidFill>
                  <a:srgbClr val="4F4D50"/>
                </a:solidFill>
                <a:latin typeface="Arial" charset="0"/>
                <a:ea typeface="ＭＳ Ｐゴシック" charset="0"/>
              </a:rPr>
              <a:t>G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</a:rPr>
              <a:t>ROUPE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   </a:t>
            </a:r>
            <a:r>
              <a:rPr lang="fr-FR" sz="24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I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NSA</a:t>
            </a:r>
            <a:endParaRPr lang="fr-FR" sz="1800" b="1" dirty="0">
              <a:solidFill>
                <a:srgbClr val="4F4D50"/>
              </a:solidFill>
              <a:latin typeface="Arial" charset="0"/>
              <a:ea typeface="ＭＳ Ｐゴシック" charset="0"/>
              <a:cs typeface="+mj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68836" y="1756301"/>
            <a:ext cx="5387340" cy="831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ct val="90000"/>
              </a:lnSpc>
              <a:spcBef>
                <a:spcPts val="600"/>
              </a:spcBef>
              <a:buBlip>
                <a:blip r:embed="rId2"/>
              </a:buBlip>
            </a:pPr>
            <a:r>
              <a:rPr lang="fr-FR" sz="1400" b="1" dirty="0">
                <a:latin typeface="+mj-lt"/>
              </a:rPr>
              <a:t>13 000 élèves ingénieurs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>
                <a:solidFill>
                  <a:schemeClr val="tx2"/>
                </a:solidFill>
                <a:latin typeface="+mj-lt"/>
              </a:rPr>
              <a:t>en formation </a:t>
            </a:r>
          </a:p>
          <a:p>
            <a:pPr marL="266700" indent="-266700">
              <a:lnSpc>
                <a:spcPct val="90000"/>
              </a:lnSpc>
              <a:spcBef>
                <a:spcPts val="600"/>
              </a:spcBef>
              <a:buBlip>
                <a:blip r:embed="rId2"/>
              </a:buBlip>
            </a:pPr>
            <a:r>
              <a:rPr lang="fr-FR" sz="1400" b="1" dirty="0">
                <a:latin typeface="+mj-lt"/>
              </a:rPr>
              <a:t>2 500 ingénieurs et 45 architectes </a:t>
            </a:r>
            <a:r>
              <a:rPr lang="fr-FR" sz="1400" dirty="0">
                <a:solidFill>
                  <a:schemeClr val="tx2"/>
                </a:solidFill>
                <a:latin typeface="+mj-lt"/>
              </a:rPr>
              <a:t>diplômés chaque année</a:t>
            </a:r>
          </a:p>
          <a:p>
            <a:pPr marL="266700" indent="-266700">
              <a:lnSpc>
                <a:spcPct val="90000"/>
              </a:lnSpc>
              <a:spcBef>
                <a:spcPts val="600"/>
              </a:spcBef>
              <a:buBlip>
                <a:blip r:embed="rId2"/>
              </a:buBlip>
            </a:pPr>
            <a:r>
              <a:rPr lang="fr-FR" sz="1400" b="1" dirty="0">
                <a:latin typeface="+mj-lt"/>
              </a:rPr>
              <a:t>1 200 </a:t>
            </a:r>
            <a:r>
              <a:rPr lang="fr-FR" sz="1400" dirty="0" smtClean="0">
                <a:solidFill>
                  <a:schemeClr val="tx2"/>
                </a:solidFill>
                <a:latin typeface="+mj-lt"/>
              </a:rPr>
              <a:t>docteurs</a:t>
            </a:r>
            <a:endParaRPr lang="fr-FR" sz="1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68836" y="3136175"/>
            <a:ext cx="5387340" cy="560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ct val="90000"/>
              </a:lnSpc>
              <a:spcBef>
                <a:spcPts val="600"/>
              </a:spcBef>
              <a:buBlip>
                <a:blip r:embed="rId2"/>
              </a:buBlip>
            </a:pPr>
            <a:r>
              <a:rPr lang="fr-FR" sz="1400" b="1" dirty="0" smtClean="0">
                <a:latin typeface="+mj-lt"/>
              </a:rPr>
              <a:t>29 </a:t>
            </a:r>
            <a:r>
              <a:rPr lang="fr-FR" sz="1400" b="1" dirty="0">
                <a:latin typeface="+mj-lt"/>
              </a:rPr>
              <a:t>% de filles</a:t>
            </a:r>
          </a:p>
          <a:p>
            <a:pPr marL="266700" indent="-266700">
              <a:lnSpc>
                <a:spcPct val="90000"/>
              </a:lnSpc>
              <a:spcBef>
                <a:spcPts val="600"/>
              </a:spcBef>
              <a:buBlip>
                <a:blip r:embed="rId2"/>
              </a:buBlip>
            </a:pPr>
            <a:r>
              <a:rPr lang="fr-FR" sz="1400" b="1" dirty="0">
                <a:latin typeface="+mj-lt"/>
              </a:rPr>
              <a:t>32 % de </a:t>
            </a:r>
            <a:r>
              <a:rPr lang="fr-FR" sz="1400" b="1" dirty="0" smtClean="0">
                <a:latin typeface="+mj-lt"/>
              </a:rPr>
              <a:t>boursiers</a:t>
            </a:r>
            <a:endParaRPr lang="fr-FR" sz="1400" b="1" dirty="0">
              <a:latin typeface="+mj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68836" y="4154926"/>
            <a:ext cx="5387340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ct val="90000"/>
              </a:lnSpc>
              <a:spcBef>
                <a:spcPts val="600"/>
              </a:spcBef>
              <a:buBlip>
                <a:blip r:embed="rId2"/>
              </a:buBlip>
              <a:tabLst>
                <a:tab pos="1439863" algn="l"/>
              </a:tabLst>
            </a:pPr>
            <a:r>
              <a:rPr lang="fr-FR" sz="1400" dirty="0" smtClean="0">
                <a:solidFill>
                  <a:schemeClr val="tx2"/>
                </a:solidFill>
                <a:latin typeface="+mj-lt"/>
              </a:rPr>
              <a:t>Plus </a:t>
            </a:r>
            <a:r>
              <a:rPr lang="fr-FR" sz="1400" dirty="0">
                <a:solidFill>
                  <a:schemeClr val="tx2"/>
                </a:solidFill>
                <a:latin typeface="+mj-lt"/>
              </a:rPr>
              <a:t>de </a:t>
            </a:r>
            <a:r>
              <a:rPr lang="fr-FR" sz="1400" b="1" dirty="0">
                <a:latin typeface="+mj-lt"/>
              </a:rPr>
              <a:t>80 000 ingénieurs</a:t>
            </a:r>
            <a:r>
              <a:rPr lang="fr-FR" sz="1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fr-FR" sz="1400" b="1" dirty="0">
                <a:latin typeface="+mj-lt"/>
              </a:rPr>
              <a:t>INSA</a:t>
            </a:r>
            <a:r>
              <a:rPr lang="fr-FR" sz="1400" dirty="0">
                <a:solidFill>
                  <a:schemeClr val="tx2"/>
                </a:solidFill>
                <a:latin typeface="+mj-lt"/>
              </a:rPr>
              <a:t> dans le </a:t>
            </a:r>
            <a:r>
              <a:rPr lang="fr-FR" sz="1400" dirty="0" smtClean="0">
                <a:solidFill>
                  <a:schemeClr val="tx2"/>
                </a:solidFill>
                <a:latin typeface="+mj-lt"/>
              </a:rPr>
              <a:t>monde</a:t>
            </a:r>
            <a:endParaRPr lang="fr-FR" sz="1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68836" y="4812550"/>
            <a:ext cx="5387340" cy="560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ct val="90000"/>
              </a:lnSpc>
              <a:spcBef>
                <a:spcPts val="600"/>
              </a:spcBef>
              <a:buBlip>
                <a:blip r:embed="rId2"/>
              </a:buBlip>
            </a:pPr>
            <a:r>
              <a:rPr lang="fr-FR" sz="1400" b="1" dirty="0" smtClean="0">
                <a:latin typeface="+mj-lt"/>
              </a:rPr>
              <a:t>1 </a:t>
            </a:r>
            <a:r>
              <a:rPr lang="fr-FR" sz="1400" b="1" dirty="0">
                <a:latin typeface="+mj-lt"/>
              </a:rPr>
              <a:t>450 </a:t>
            </a:r>
            <a:r>
              <a:rPr lang="fr-FR" sz="1400" dirty="0">
                <a:solidFill>
                  <a:schemeClr val="tx2"/>
                </a:solidFill>
                <a:latin typeface="+mj-lt"/>
              </a:rPr>
              <a:t>personnels administratifs et techniques </a:t>
            </a:r>
          </a:p>
          <a:p>
            <a:pPr marL="266700" indent="-266700">
              <a:lnSpc>
                <a:spcPct val="90000"/>
              </a:lnSpc>
              <a:spcBef>
                <a:spcPts val="600"/>
              </a:spcBef>
              <a:buBlip>
                <a:blip r:embed="rId2"/>
              </a:buBlip>
            </a:pPr>
            <a:r>
              <a:rPr lang="fr-FR" sz="1400" b="1" dirty="0">
                <a:latin typeface="+mj-lt"/>
              </a:rPr>
              <a:t>1 400 </a:t>
            </a:r>
            <a:r>
              <a:rPr lang="fr-FR" sz="1400" dirty="0">
                <a:solidFill>
                  <a:schemeClr val="tx2"/>
                </a:solidFill>
                <a:latin typeface="+mj-lt"/>
              </a:rPr>
              <a:t>enseignants</a:t>
            </a:r>
          </a:p>
        </p:txBody>
      </p:sp>
      <p:pic>
        <p:nvPicPr>
          <p:cNvPr id="11" name="Espace réservé pour une image 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3" t="30" r="33473" b="-30"/>
          <a:stretch/>
        </p:blipFill>
        <p:spPr>
          <a:xfrm>
            <a:off x="5868144" y="0"/>
            <a:ext cx="3275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21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Picture 3" descr="voeux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0663" y="3634457"/>
            <a:ext cx="12700" cy="6350"/>
          </a:xfrm>
        </p:spPr>
      </p:pic>
      <p:pic>
        <p:nvPicPr>
          <p:cNvPr id="6" name="Picture 4" descr="voeux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2745457"/>
            <a:ext cx="1270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SC00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2742282"/>
            <a:ext cx="1587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per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2743870"/>
            <a:ext cx="12700" cy="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5496" y="1499270"/>
            <a:ext cx="5072062" cy="448327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</a:pPr>
            <a:endParaRPr lang="fr-FR" sz="1600" b="1" dirty="0">
              <a:solidFill>
                <a:srgbClr val="0000CC"/>
              </a:solidFill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</a:pPr>
            <a:r>
              <a:rPr lang="fr-FR" sz="1600" b="1" dirty="0">
                <a:solidFill>
                  <a:srgbClr val="4F4D50"/>
                </a:solidFill>
                <a:latin typeface="Arial"/>
                <a:cs typeface="Arial"/>
              </a:rPr>
              <a:t>Une formation </a:t>
            </a:r>
            <a:r>
              <a:rPr lang="fr-FR" sz="1600" b="1" dirty="0" smtClean="0">
                <a:solidFill>
                  <a:srgbClr val="4F4D50"/>
                </a:solidFill>
                <a:latin typeface="Arial"/>
                <a:cs typeface="Arial"/>
              </a:rPr>
              <a:t>d</a:t>
            </a:r>
            <a:r>
              <a:rPr lang="ja-JP" altLang="fr-FR" sz="1600" b="1" dirty="0" smtClean="0">
                <a:solidFill>
                  <a:srgbClr val="4F4D50"/>
                </a:solidFill>
                <a:latin typeface="Arial"/>
                <a:cs typeface="Arial"/>
              </a:rPr>
              <a:t>’</a:t>
            </a:r>
            <a:r>
              <a:rPr lang="fr-FR" altLang="ja-JP" sz="1600" b="1" dirty="0" smtClean="0">
                <a:solidFill>
                  <a:srgbClr val="4F4D50"/>
                </a:solidFill>
                <a:latin typeface="Arial"/>
                <a:cs typeface="Arial"/>
              </a:rPr>
              <a:t>architectes</a:t>
            </a: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 smtClean="0">
              <a:solidFill>
                <a:srgbClr val="4F4D50"/>
              </a:solidFill>
              <a:latin typeface="Arial"/>
              <a:cs typeface="Arial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</a:pPr>
            <a:r>
              <a:rPr lang="fr-FR" sz="1600" b="1" dirty="0" smtClean="0">
                <a:solidFill>
                  <a:srgbClr val="4F4D50"/>
                </a:solidFill>
                <a:latin typeface="Arial"/>
                <a:cs typeface="Arial"/>
              </a:rPr>
              <a:t>Sept spécialités d</a:t>
            </a:r>
            <a:r>
              <a:rPr lang="ja-JP" altLang="fr-FR" sz="1600" b="1" dirty="0" smtClean="0">
                <a:solidFill>
                  <a:srgbClr val="4F4D50"/>
                </a:solidFill>
                <a:latin typeface="Arial"/>
                <a:cs typeface="Arial"/>
              </a:rPr>
              <a:t>’</a:t>
            </a:r>
            <a:r>
              <a:rPr lang="fr-FR" altLang="ja-JP" sz="1600" b="1" dirty="0" smtClean="0">
                <a:solidFill>
                  <a:srgbClr val="4F4D50"/>
                </a:solidFill>
                <a:latin typeface="Arial"/>
                <a:cs typeface="Arial"/>
              </a:rPr>
              <a:t>ingénieurs</a:t>
            </a: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</a:pPr>
            <a:endParaRPr lang="fr-FR" sz="1600" b="1" dirty="0" smtClean="0">
              <a:solidFill>
                <a:srgbClr val="4F4D50"/>
              </a:solidFill>
              <a:latin typeface="Arial"/>
              <a:cs typeface="Arial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 smtClean="0">
                <a:solidFill>
                  <a:srgbClr val="4F4D50"/>
                </a:solidFill>
                <a:latin typeface="Arial"/>
                <a:cs typeface="Arial"/>
              </a:rPr>
              <a:t>Génie civil</a:t>
            </a: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 smtClean="0">
                <a:solidFill>
                  <a:srgbClr val="4F4D50"/>
                </a:solidFill>
                <a:latin typeface="Arial"/>
                <a:cs typeface="Arial"/>
              </a:rPr>
              <a:t>Topographie</a:t>
            </a: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 smtClean="0">
                <a:solidFill>
                  <a:srgbClr val="4F4D50"/>
                </a:solidFill>
                <a:latin typeface="Arial"/>
                <a:cs typeface="Arial"/>
              </a:rPr>
              <a:t>Génie climatique et énergétique *</a:t>
            </a: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 smtClean="0">
                <a:solidFill>
                  <a:srgbClr val="4F4D50"/>
                </a:solidFill>
                <a:latin typeface="Arial"/>
                <a:cs typeface="Arial"/>
              </a:rPr>
              <a:t>Génie électrique *</a:t>
            </a: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 smtClean="0">
                <a:solidFill>
                  <a:srgbClr val="4F4D50"/>
                </a:solidFill>
                <a:latin typeface="Arial"/>
                <a:cs typeface="Arial"/>
              </a:rPr>
              <a:t>Génie mécanique *</a:t>
            </a: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 smtClean="0">
                <a:solidFill>
                  <a:srgbClr val="4F4D50"/>
                </a:solidFill>
                <a:latin typeface="Arial"/>
                <a:cs typeface="Arial"/>
              </a:rPr>
              <a:t>Mécatronique</a:t>
            </a: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 smtClean="0">
                <a:solidFill>
                  <a:srgbClr val="4F4D50"/>
                </a:solidFill>
                <a:latin typeface="Arial"/>
                <a:cs typeface="Arial"/>
              </a:rPr>
              <a:t>Plasturgie</a:t>
            </a: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 smtClean="0">
              <a:solidFill>
                <a:srgbClr val="4F4D50"/>
              </a:solidFill>
              <a:latin typeface="Arial"/>
              <a:cs typeface="Arial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</a:pPr>
            <a:r>
              <a:rPr lang="fr-FR" sz="1400" dirty="0" smtClean="0">
                <a:solidFill>
                  <a:srgbClr val="4F4D50"/>
                </a:solidFill>
                <a:latin typeface="Arial"/>
                <a:cs typeface="Arial"/>
              </a:rPr>
              <a:t>(*) également par apprentissage (avec l</a:t>
            </a:r>
            <a:r>
              <a:rPr lang="ja-JP" altLang="fr-FR" sz="1400" dirty="0" smtClean="0">
                <a:solidFill>
                  <a:srgbClr val="4F4D50"/>
                </a:solidFill>
                <a:latin typeface="Arial"/>
                <a:cs typeface="Arial"/>
              </a:rPr>
              <a:t>’</a:t>
            </a:r>
            <a:r>
              <a:rPr lang="fr-FR" altLang="ja-JP" sz="1400" dirty="0" smtClean="0">
                <a:solidFill>
                  <a:srgbClr val="4F4D50"/>
                </a:solidFill>
                <a:latin typeface="Arial"/>
                <a:cs typeface="Arial"/>
              </a:rPr>
              <a:t>ITII)</a:t>
            </a: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</a:pPr>
            <a:endParaRPr lang="fr-FR" sz="1600" dirty="0" smtClean="0">
              <a:solidFill>
                <a:srgbClr val="4F4D50"/>
              </a:solidFill>
              <a:latin typeface="Arial"/>
              <a:cs typeface="Arial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</a:pPr>
            <a:r>
              <a:rPr lang="fr-FR" sz="1600" b="1" dirty="0" smtClean="0">
                <a:solidFill>
                  <a:srgbClr val="4F4D50"/>
                </a:solidFill>
                <a:latin typeface="Arial"/>
                <a:cs typeface="Arial"/>
              </a:rPr>
              <a:t>Mastères spécialisés</a:t>
            </a: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</a:pPr>
            <a:endParaRPr lang="fr-FR" sz="1600" b="1" dirty="0" smtClean="0">
              <a:solidFill>
                <a:srgbClr val="4F4D50"/>
              </a:solidFill>
              <a:latin typeface="Arial"/>
              <a:cs typeface="Arial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</a:pPr>
            <a:r>
              <a:rPr lang="fr-FR" sz="1600" b="1" dirty="0" smtClean="0">
                <a:solidFill>
                  <a:srgbClr val="4F4D50"/>
                </a:solidFill>
                <a:latin typeface="Arial"/>
                <a:cs typeface="Arial"/>
              </a:rPr>
              <a:t>Cotutelle ou adossement à cinq Masters</a:t>
            </a:r>
            <a:endParaRPr lang="fr-FR" sz="1600" b="1" dirty="0">
              <a:solidFill>
                <a:srgbClr val="4F4D50"/>
              </a:solidFill>
              <a:latin typeface="Arial"/>
              <a:cs typeface="Arial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11138" y="908720"/>
            <a:ext cx="7396162" cy="57606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1050" b="0" kern="1200" baseline="0">
                <a:solidFill>
                  <a:srgbClr val="B2B2B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fr-FR" sz="2400" b="1" dirty="0" smtClean="0">
                <a:solidFill>
                  <a:srgbClr val="4F4D50"/>
                </a:solidFill>
                <a:latin typeface="Arial" charset="0"/>
              </a:rPr>
              <a:t>L</a:t>
            </a:r>
            <a:r>
              <a:rPr lang="ja-JP" altLang="fr-FR" sz="1800" b="1" dirty="0" smtClean="0">
                <a:solidFill>
                  <a:srgbClr val="4F4D50"/>
                </a:solidFill>
                <a:latin typeface="Arial" charset="0"/>
              </a:rPr>
              <a:t>‘</a:t>
            </a:r>
            <a:r>
              <a:rPr lang="fr-FR" altLang="ja-JP" sz="1800" b="1" dirty="0" smtClean="0">
                <a:solidFill>
                  <a:srgbClr val="4F4D50"/>
                </a:solidFill>
                <a:latin typeface="Arial" charset="0"/>
              </a:rPr>
              <a:t> </a:t>
            </a:r>
            <a:r>
              <a:rPr lang="fr-FR" altLang="ja-JP" sz="2400" b="1" dirty="0" smtClean="0">
                <a:solidFill>
                  <a:srgbClr val="4F4D50"/>
                </a:solidFill>
                <a:latin typeface="Arial" charset="0"/>
              </a:rPr>
              <a:t>I</a:t>
            </a:r>
            <a:r>
              <a:rPr lang="fr-FR" altLang="ja-JP" sz="1800" b="1" dirty="0" smtClean="0">
                <a:solidFill>
                  <a:srgbClr val="4F4D50"/>
                </a:solidFill>
                <a:latin typeface="Arial" charset="0"/>
              </a:rPr>
              <a:t>NSA  DE  </a:t>
            </a:r>
            <a:r>
              <a:rPr lang="fr-FR" altLang="ja-JP" sz="2000" b="1" dirty="0" smtClean="0">
                <a:solidFill>
                  <a:srgbClr val="4F4D50"/>
                </a:solidFill>
                <a:latin typeface="Arial" charset="0"/>
              </a:rPr>
              <a:t>S</a:t>
            </a:r>
            <a:r>
              <a:rPr lang="fr-FR" altLang="ja-JP" sz="1800" b="1" dirty="0" smtClean="0">
                <a:solidFill>
                  <a:srgbClr val="4F4D50"/>
                </a:solidFill>
                <a:latin typeface="Arial" charset="0"/>
              </a:rPr>
              <a:t>TRASBOURG :	   </a:t>
            </a:r>
          </a:p>
          <a:p>
            <a:r>
              <a:rPr lang="fr-FR" altLang="ja-JP" sz="1600" dirty="0" smtClean="0">
                <a:solidFill>
                  <a:srgbClr val="4F4D50"/>
                </a:solidFill>
                <a:latin typeface="Arial" charset="0"/>
              </a:rPr>
              <a:t>LES   PROGRAMMES</a:t>
            </a:r>
            <a:r>
              <a:rPr lang="fr-FR" altLang="ja-JP" sz="1800" b="1" dirty="0" smtClean="0">
                <a:solidFill>
                  <a:srgbClr val="4F4D50"/>
                </a:solidFill>
                <a:latin typeface="Arial" charset="0"/>
              </a:rPr>
              <a:t>	</a:t>
            </a:r>
            <a:endParaRPr lang="fr-FR" sz="1800" b="1" dirty="0">
              <a:solidFill>
                <a:srgbClr val="4F4D50"/>
              </a:solidFill>
              <a:latin typeface="Arial" charset="0"/>
            </a:endParaRPr>
          </a:p>
        </p:txBody>
      </p:sp>
      <p:pic>
        <p:nvPicPr>
          <p:cNvPr id="11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216" y="1651670"/>
            <a:ext cx="15748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78957"/>
            <a:ext cx="2724150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13" y="2345407"/>
            <a:ext cx="25114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979" y="4078957"/>
            <a:ext cx="2170113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à coins arrondis 1"/>
          <p:cNvSpPr>
            <a:spLocks noChangeArrowheads="1"/>
          </p:cNvSpPr>
          <p:nvPr/>
        </p:nvSpPr>
        <p:spPr bwMode="auto">
          <a:xfrm>
            <a:off x="251520" y="2581945"/>
            <a:ext cx="3644900" cy="876300"/>
          </a:xfrm>
          <a:prstGeom prst="roundRect">
            <a:avLst>
              <a:gd name="adj" fmla="val 16667"/>
            </a:avLst>
          </a:prstGeom>
          <a:solidFill>
            <a:srgbClr val="FFFF00">
              <a:alpha val="3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16" name="Rectangle à coins arrondis 13"/>
          <p:cNvSpPr>
            <a:spLocks noChangeArrowheads="1"/>
          </p:cNvSpPr>
          <p:nvPr/>
        </p:nvSpPr>
        <p:spPr bwMode="auto">
          <a:xfrm>
            <a:off x="251520" y="3474120"/>
            <a:ext cx="3644900" cy="1093787"/>
          </a:xfrm>
          <a:prstGeom prst="roundRect">
            <a:avLst>
              <a:gd name="adj" fmla="val 16667"/>
            </a:avLst>
          </a:prstGeom>
          <a:solidFill>
            <a:srgbClr val="008000">
              <a:alpha val="3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17" name="Rectangle à coins arrondis 14"/>
          <p:cNvSpPr>
            <a:spLocks noChangeArrowheads="1"/>
          </p:cNvSpPr>
          <p:nvPr/>
        </p:nvSpPr>
        <p:spPr bwMode="auto">
          <a:xfrm>
            <a:off x="251520" y="1599456"/>
            <a:ext cx="3644900" cy="533400"/>
          </a:xfrm>
          <a:prstGeom prst="roundRect">
            <a:avLst>
              <a:gd name="adj" fmla="val 16667"/>
            </a:avLst>
          </a:prstGeom>
          <a:solidFill>
            <a:srgbClr val="FFFF00">
              <a:alpha val="3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3976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 descr="Cursus en 5 ans Insa de Strasbour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9144000" cy="409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11138" y="857027"/>
            <a:ext cx="5545137" cy="3397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1050" b="0" kern="1200" baseline="0">
                <a:solidFill>
                  <a:srgbClr val="B2B2B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sz="24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L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</a:rPr>
              <a:t>E 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 </a:t>
            </a:r>
            <a:r>
              <a:rPr lang="fr-FR" sz="2400" b="1" dirty="0">
                <a:solidFill>
                  <a:srgbClr val="4F4D50"/>
                </a:solidFill>
                <a:latin typeface="Arial" charset="0"/>
                <a:ea typeface="ＭＳ Ｐゴシック" charset="0"/>
              </a:rPr>
              <a:t>C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</a:rPr>
              <a:t>URSUS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   </a:t>
            </a:r>
            <a:r>
              <a:rPr lang="fr-FR" sz="2400" b="1" dirty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P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EDAGOGIQUE</a:t>
            </a:r>
            <a:endParaRPr lang="fr-FR" sz="1800" b="1" dirty="0">
              <a:solidFill>
                <a:srgbClr val="4F4D50"/>
              </a:solidFill>
              <a:latin typeface="Arial" charset="0"/>
              <a:ea typeface="ＭＳ Ｐゴシック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14086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oeux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0663" y="4026793"/>
            <a:ext cx="12700" cy="6350"/>
          </a:xfrm>
        </p:spPr>
      </p:pic>
      <p:pic>
        <p:nvPicPr>
          <p:cNvPr id="5" name="Picture 4" descr="voeux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3137793"/>
            <a:ext cx="1270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SC00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3134618"/>
            <a:ext cx="1587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er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3136206"/>
            <a:ext cx="12700" cy="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408488" y="1052736"/>
            <a:ext cx="4468812" cy="503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81000" lvl="1" indent="-190500">
              <a:lnSpc>
                <a:spcPct val="80000"/>
              </a:lnSpc>
              <a:spcBef>
                <a:spcPct val="20000"/>
              </a:spcBef>
            </a:pPr>
            <a:endParaRPr lang="fr-FR" sz="1600" b="1" dirty="0" smtClean="0">
              <a:solidFill>
                <a:srgbClr val="0000CC"/>
              </a:solidFill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</a:pPr>
            <a:r>
              <a:rPr lang="fr-FR" b="1" dirty="0" smtClean="0">
                <a:solidFill>
                  <a:srgbClr val="4F4D50"/>
                </a:solidFill>
                <a:latin typeface="Arial" charset="0"/>
              </a:rPr>
              <a:t>Effectifs </a:t>
            </a:r>
            <a:endParaRPr lang="fr-FR" b="1" dirty="0">
              <a:solidFill>
                <a:srgbClr val="4F4D50"/>
              </a:solidFill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</a:pPr>
            <a:endParaRPr lang="fr-FR" sz="1600" b="1" dirty="0">
              <a:solidFill>
                <a:schemeClr val="hlink"/>
              </a:solidFill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 smtClean="0">
                <a:solidFill>
                  <a:srgbClr val="4F4D50"/>
                </a:solidFill>
                <a:latin typeface="Arial" charset="0"/>
              </a:rPr>
              <a:t>1800 </a:t>
            </a:r>
            <a:r>
              <a:rPr lang="fr-FR" sz="1600" b="1" dirty="0">
                <a:solidFill>
                  <a:srgbClr val="4F4D50"/>
                </a:solidFill>
                <a:latin typeface="Arial" charset="0"/>
              </a:rPr>
              <a:t>étudiants, dont </a:t>
            </a: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</a:pPr>
            <a:endParaRPr lang="fr-FR" sz="1600" b="1" dirty="0">
              <a:solidFill>
                <a:srgbClr val="4F4D50"/>
              </a:solidFill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 smtClean="0">
                <a:solidFill>
                  <a:srgbClr val="4F4D50"/>
                </a:solidFill>
                <a:latin typeface="Arial" charset="0"/>
              </a:rPr>
              <a:t>170 </a:t>
            </a:r>
            <a:r>
              <a:rPr lang="fr-FR" sz="1600" b="1" dirty="0">
                <a:solidFill>
                  <a:srgbClr val="4F4D50"/>
                </a:solidFill>
                <a:latin typeface="Arial" charset="0"/>
              </a:rPr>
              <a:t>apprentis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>
              <a:solidFill>
                <a:srgbClr val="4F4D50"/>
              </a:solidFill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 smtClean="0">
                <a:solidFill>
                  <a:srgbClr val="4F4D50"/>
                </a:solidFill>
                <a:latin typeface="Arial" charset="0"/>
              </a:rPr>
              <a:t>230 </a:t>
            </a:r>
            <a:r>
              <a:rPr lang="fr-FR" sz="1600" b="1" dirty="0">
                <a:solidFill>
                  <a:srgbClr val="4F4D50"/>
                </a:solidFill>
                <a:latin typeface="Arial" charset="0"/>
              </a:rPr>
              <a:t>étudiants de 1</a:t>
            </a:r>
            <a:r>
              <a:rPr lang="fr-FR" sz="1600" b="1" baseline="30000" dirty="0">
                <a:solidFill>
                  <a:srgbClr val="4F4D50"/>
                </a:solidFill>
                <a:latin typeface="Arial" charset="0"/>
              </a:rPr>
              <a:t>ère</a:t>
            </a:r>
            <a:r>
              <a:rPr lang="fr-FR" sz="1600" b="1" dirty="0">
                <a:solidFill>
                  <a:srgbClr val="4F4D50"/>
                </a:solidFill>
                <a:latin typeface="Arial" charset="0"/>
              </a:rPr>
              <a:t> année post bac</a:t>
            </a: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>
              <a:solidFill>
                <a:srgbClr val="4F4D50"/>
              </a:solidFill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>
                <a:solidFill>
                  <a:srgbClr val="4F4D50"/>
                </a:solidFill>
                <a:latin typeface="Arial" charset="0"/>
              </a:rPr>
              <a:t>30% de filles</a:t>
            </a: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>
              <a:solidFill>
                <a:srgbClr val="4F4D50"/>
              </a:solidFill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b="1" dirty="0">
                <a:solidFill>
                  <a:srgbClr val="4F4D50"/>
                </a:solidFill>
                <a:latin typeface="Arial" charset="0"/>
              </a:rPr>
              <a:t>35% de </a:t>
            </a:r>
            <a:r>
              <a:rPr lang="fr-FR" sz="1600" b="1" dirty="0" smtClean="0">
                <a:solidFill>
                  <a:srgbClr val="4F4D50"/>
                </a:solidFill>
                <a:latin typeface="Arial" charset="0"/>
              </a:rPr>
              <a:t>boursiers</a:t>
            </a: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>
              <a:solidFill>
                <a:srgbClr val="4F4D50"/>
              </a:solidFill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>
              <a:solidFill>
                <a:srgbClr val="4F4D50"/>
              </a:solidFill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</a:pPr>
            <a:r>
              <a:rPr lang="fr-FR" b="1" dirty="0" smtClean="0">
                <a:solidFill>
                  <a:srgbClr val="4F4D50"/>
                </a:solidFill>
                <a:latin typeface="Arial" charset="0"/>
              </a:rPr>
              <a:t>Diplômés (prévisions 2014)</a:t>
            </a:r>
            <a:endParaRPr lang="fr-FR" b="1" dirty="0">
              <a:solidFill>
                <a:srgbClr val="4F4D50"/>
              </a:solidFill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</a:pPr>
            <a:r>
              <a:rPr lang="fr-FR" sz="1600" b="1" dirty="0">
                <a:solidFill>
                  <a:srgbClr val="4F4D50"/>
                </a:solidFill>
                <a:latin typeface="Arial" charset="0"/>
              </a:rPr>
              <a:t> </a:t>
            </a:r>
          </a:p>
          <a:p>
            <a:pPr marL="476250" lvl="1" indent="-285750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r>
              <a:rPr lang="fr-FR" sz="1600" b="1" dirty="0" smtClean="0">
                <a:solidFill>
                  <a:srgbClr val="4F4D50"/>
                </a:solidFill>
                <a:latin typeface="Arial" charset="0"/>
              </a:rPr>
              <a:t>300 ingénieurs</a:t>
            </a:r>
          </a:p>
          <a:p>
            <a:pPr marL="476250" lvl="1" indent="-285750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endParaRPr lang="fr-FR" sz="1600" b="1" dirty="0">
              <a:solidFill>
                <a:srgbClr val="4F4D50"/>
              </a:solidFill>
              <a:latin typeface="Arial" charset="0"/>
            </a:endParaRPr>
          </a:p>
          <a:p>
            <a:pPr marL="476250" lvl="1" indent="-285750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r>
              <a:rPr lang="fr-FR" sz="1600" b="1" dirty="0" smtClean="0">
                <a:solidFill>
                  <a:srgbClr val="4F4D50"/>
                </a:solidFill>
                <a:latin typeface="Arial" charset="0"/>
              </a:rPr>
              <a:t>55 </a:t>
            </a:r>
            <a:r>
              <a:rPr lang="fr-FR" sz="1600" b="1" dirty="0">
                <a:solidFill>
                  <a:srgbClr val="4F4D50"/>
                </a:solidFill>
                <a:latin typeface="Arial" charset="0"/>
              </a:rPr>
              <a:t>architectes</a:t>
            </a: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</a:pPr>
            <a:endParaRPr lang="fr-FR" sz="1600" b="1" dirty="0">
              <a:solidFill>
                <a:srgbClr val="008000"/>
              </a:solidFill>
              <a:latin typeface="Arial" charset="0"/>
            </a:endParaRPr>
          </a:p>
        </p:txBody>
      </p:sp>
      <p:pic>
        <p:nvPicPr>
          <p:cNvPr id="10" name="Image 2" descr="etudiants INS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24744"/>
            <a:ext cx="43180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42900" y="1412776"/>
            <a:ext cx="3416300" cy="4022725"/>
          </a:xfrm>
          <a:prstGeom prst="rect">
            <a:avLst/>
          </a:prstGeom>
          <a:noFill/>
          <a:ln w="9525">
            <a:solidFill>
              <a:srgbClr val="A5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754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Picture 3" descr="voeux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0663" y="4314825"/>
            <a:ext cx="12700" cy="6350"/>
          </a:xfrm>
        </p:spPr>
      </p:pic>
      <p:pic>
        <p:nvPicPr>
          <p:cNvPr id="6" name="Picture 4" descr="voeux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3425825"/>
            <a:ext cx="1270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SC00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3422650"/>
            <a:ext cx="1587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per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3424238"/>
            <a:ext cx="12700" cy="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42888" y="1340768"/>
            <a:ext cx="5072062" cy="448327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</a:pPr>
            <a:endParaRPr lang="fr-FR" sz="1600" b="1" dirty="0">
              <a:solidFill>
                <a:srgbClr val="0000CC"/>
              </a:solidFill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</a:pPr>
            <a:r>
              <a:rPr lang="fr-FR" sz="1600" b="1" dirty="0">
                <a:solidFill>
                  <a:srgbClr val="4F4D50"/>
                </a:solidFill>
                <a:latin typeface="Arial" charset="0"/>
              </a:rPr>
              <a:t>Equipe pédagogique:</a:t>
            </a: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</a:pPr>
            <a:endParaRPr lang="fr-FR" sz="1600" b="1" dirty="0">
              <a:solidFill>
                <a:srgbClr val="4F4D50"/>
              </a:solidFill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dirty="0">
                <a:solidFill>
                  <a:srgbClr val="4F4D50"/>
                </a:solidFill>
                <a:latin typeface="Arial" charset="0"/>
              </a:rPr>
              <a:t>100 enseignants permanents dont </a:t>
            </a: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</a:pPr>
            <a:endParaRPr lang="fr-FR" sz="1600" dirty="0">
              <a:solidFill>
                <a:srgbClr val="4F4D50"/>
              </a:solidFill>
              <a:latin typeface="Arial" charset="0"/>
            </a:endParaRPr>
          </a:p>
          <a:p>
            <a:pPr marL="933450" lvl="2" indent="-285750">
              <a:lnSpc>
                <a:spcPct val="80000"/>
              </a:lnSpc>
              <a:spcBef>
                <a:spcPct val="20000"/>
              </a:spcBef>
              <a:buFont typeface="Wingdings" charset="0"/>
              <a:buChar char="Ø"/>
            </a:pPr>
            <a:r>
              <a:rPr lang="fr-FR" sz="1600" dirty="0" smtClean="0">
                <a:solidFill>
                  <a:srgbClr val="4F4D50"/>
                </a:solidFill>
                <a:latin typeface="Arial" charset="0"/>
              </a:rPr>
              <a:t>60 </a:t>
            </a:r>
            <a:r>
              <a:rPr lang="fr-FR" sz="1600" dirty="0">
                <a:solidFill>
                  <a:srgbClr val="4F4D50"/>
                </a:solidFill>
                <a:latin typeface="Arial" charset="0"/>
              </a:rPr>
              <a:t>enseignants-chercheurs</a:t>
            </a:r>
          </a:p>
          <a:p>
            <a:pPr marL="933450" lvl="2" indent="-285750">
              <a:lnSpc>
                <a:spcPct val="80000"/>
              </a:lnSpc>
              <a:spcBef>
                <a:spcPct val="20000"/>
              </a:spcBef>
              <a:buFont typeface="Wingdings" charset="0"/>
              <a:buChar char="Ø"/>
            </a:pPr>
            <a:r>
              <a:rPr lang="fr-FR" sz="1600" dirty="0" smtClean="0">
                <a:solidFill>
                  <a:srgbClr val="4F4D50"/>
                </a:solidFill>
                <a:latin typeface="Arial" charset="0"/>
              </a:rPr>
              <a:t>40 </a:t>
            </a:r>
            <a:r>
              <a:rPr lang="fr-FR" sz="1600" dirty="0">
                <a:solidFill>
                  <a:srgbClr val="4F4D50"/>
                </a:solidFill>
                <a:latin typeface="Arial" charset="0"/>
              </a:rPr>
              <a:t>autres enseignants</a:t>
            </a:r>
          </a:p>
          <a:p>
            <a:pPr marL="933450" lvl="2" indent="-285750">
              <a:lnSpc>
                <a:spcPct val="80000"/>
              </a:lnSpc>
              <a:spcBef>
                <a:spcPct val="20000"/>
              </a:spcBef>
            </a:pPr>
            <a:endParaRPr lang="fr-FR" sz="1600" dirty="0">
              <a:solidFill>
                <a:srgbClr val="4F4D50"/>
              </a:solidFill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1600" dirty="0" smtClean="0">
                <a:solidFill>
                  <a:srgbClr val="4F4D50"/>
                </a:solidFill>
                <a:latin typeface="Arial" charset="0"/>
              </a:rPr>
              <a:t>350 </a:t>
            </a:r>
            <a:r>
              <a:rPr lang="fr-FR" sz="1600" dirty="0">
                <a:solidFill>
                  <a:srgbClr val="4F4D50"/>
                </a:solidFill>
                <a:latin typeface="Arial" charset="0"/>
              </a:rPr>
              <a:t>chargés d</a:t>
            </a:r>
            <a:r>
              <a:rPr lang="ja-JP" altLang="fr-FR" sz="1600" dirty="0">
                <a:solidFill>
                  <a:srgbClr val="4F4D50"/>
                </a:solidFill>
                <a:latin typeface="Arial" charset="0"/>
              </a:rPr>
              <a:t>’</a:t>
            </a:r>
            <a:r>
              <a:rPr lang="fr-FR" altLang="ja-JP" sz="1600" dirty="0">
                <a:solidFill>
                  <a:srgbClr val="4F4D50"/>
                </a:solidFill>
                <a:latin typeface="Arial" charset="0"/>
              </a:rPr>
              <a:t>enseignement </a:t>
            </a:r>
            <a:r>
              <a:rPr lang="fr-FR" altLang="ja-JP" sz="1600" dirty="0" smtClean="0">
                <a:solidFill>
                  <a:srgbClr val="4F4D50"/>
                </a:solidFill>
                <a:latin typeface="Arial" charset="0"/>
              </a:rPr>
              <a:t>vacataires</a:t>
            </a: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altLang="ja-JP" sz="1600" dirty="0">
              <a:solidFill>
                <a:srgbClr val="4F4D50"/>
              </a:solidFill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>
              <a:solidFill>
                <a:srgbClr val="4F4D50"/>
              </a:solidFill>
              <a:latin typeface="Arial" charset="0"/>
            </a:endParaRP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</a:pPr>
            <a:r>
              <a:rPr lang="fr-FR" sz="1600" b="1" dirty="0">
                <a:solidFill>
                  <a:srgbClr val="4F4D50"/>
                </a:solidFill>
                <a:latin typeface="Arial" charset="0"/>
              </a:rPr>
              <a:t>Equipe administrative et technique</a:t>
            </a: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</a:pPr>
            <a:r>
              <a:rPr lang="fr-FR" sz="1600" b="1" dirty="0">
                <a:solidFill>
                  <a:srgbClr val="4F4D50"/>
                </a:solidFill>
                <a:latin typeface="Arial" charset="0"/>
              </a:rPr>
              <a:t> </a:t>
            </a: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fr-FR" sz="1600" dirty="0">
                <a:solidFill>
                  <a:srgbClr val="4F4D50"/>
                </a:solidFill>
                <a:latin typeface="Arial" charset="0"/>
              </a:rPr>
              <a:t>80 personnels (fonctions support)</a:t>
            </a: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fr-FR" sz="1600" dirty="0">
                <a:solidFill>
                  <a:srgbClr val="4F4D50"/>
                </a:solidFill>
                <a:latin typeface="Arial" charset="0"/>
              </a:rPr>
              <a:t>une vingtaine de personnels contractuels</a:t>
            </a:r>
          </a:p>
          <a:p>
            <a:pPr marL="381000" lvl="1" indent="-1905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1600" b="1" dirty="0">
              <a:solidFill>
                <a:srgbClr val="0000CC"/>
              </a:solidFill>
              <a:latin typeface="Arial" charset="0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</a:pPr>
            <a:endParaRPr lang="fr-FR" sz="1600" b="1" dirty="0">
              <a:solidFill>
                <a:srgbClr val="008000"/>
              </a:solidFill>
              <a:latin typeface="Arial" charset="0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</a:pPr>
            <a:endParaRPr lang="fr-FR" sz="1600" b="1" dirty="0">
              <a:solidFill>
                <a:srgbClr val="008000"/>
              </a:solidFill>
              <a:latin typeface="Arial" charset="0"/>
            </a:endParaRPr>
          </a:p>
        </p:txBody>
      </p:sp>
      <p:pic>
        <p:nvPicPr>
          <p:cNvPr id="10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1556792"/>
            <a:ext cx="2667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495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Picture 3" descr="voeux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0663" y="4314825"/>
            <a:ext cx="12700" cy="6350"/>
          </a:xfrm>
        </p:spPr>
      </p:pic>
      <p:pic>
        <p:nvPicPr>
          <p:cNvPr id="6" name="Picture 4" descr="voeux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3425825"/>
            <a:ext cx="1270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SC00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3422650"/>
            <a:ext cx="1587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per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3424238"/>
            <a:ext cx="12700" cy="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42888" y="1628800"/>
            <a:ext cx="8701087" cy="466179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90500" lvl="1">
              <a:lnSpc>
                <a:spcPct val="80000"/>
              </a:lnSpc>
              <a:spcBef>
                <a:spcPct val="20000"/>
              </a:spcBef>
            </a:pPr>
            <a:endParaRPr lang="fr-FR" sz="1600" b="1" i="1" dirty="0">
              <a:solidFill>
                <a:srgbClr val="0000CC"/>
              </a:solidFill>
              <a:latin typeface="Arial" charset="0"/>
            </a:endParaRPr>
          </a:p>
          <a:p>
            <a:pPr marL="190500" lvl="1">
              <a:lnSpc>
                <a:spcPct val="80000"/>
              </a:lnSpc>
              <a:spcBef>
                <a:spcPct val="20000"/>
              </a:spcBef>
            </a:pPr>
            <a:r>
              <a:rPr lang="fr-FR" sz="1600" b="1" i="1" dirty="0">
                <a:solidFill>
                  <a:srgbClr val="0000CC"/>
                </a:solidFill>
                <a:latin typeface="Arial" charset="0"/>
              </a:rPr>
              <a:t>	</a:t>
            </a:r>
            <a:r>
              <a:rPr lang="fr-FR" sz="1600" b="1" i="1" dirty="0">
                <a:solidFill>
                  <a:srgbClr val="004D6F"/>
                </a:solidFill>
                <a:latin typeface="Arial" charset="0"/>
              </a:rPr>
              <a:t>Laboratoire du Génie de la Conception </a:t>
            </a:r>
            <a:r>
              <a:rPr lang="fr-FR" sz="1600" b="1" i="1" dirty="0" err="1">
                <a:solidFill>
                  <a:srgbClr val="004D6F"/>
                </a:solidFill>
                <a:latin typeface="Arial" charset="0"/>
              </a:rPr>
              <a:t>LGeCo</a:t>
            </a:r>
            <a:r>
              <a:rPr lang="fr-FR" sz="1600" b="1" i="1" dirty="0">
                <a:solidFill>
                  <a:srgbClr val="004D6F"/>
                </a:solidFill>
                <a:latin typeface="Arial" charset="0"/>
              </a:rPr>
              <a:t> (EA 3938)</a:t>
            </a:r>
          </a:p>
          <a:p>
            <a:pPr marL="190500" lvl="1">
              <a:lnSpc>
                <a:spcPct val="80000"/>
              </a:lnSpc>
              <a:spcBef>
                <a:spcPct val="20000"/>
              </a:spcBef>
            </a:pPr>
            <a:r>
              <a:rPr lang="fr-FR" sz="1200" b="1" i="1" dirty="0">
                <a:solidFill>
                  <a:srgbClr val="4F4D50"/>
                </a:solidFill>
                <a:latin typeface="Arial" charset="0"/>
              </a:rPr>
              <a:t>		</a:t>
            </a:r>
            <a:r>
              <a:rPr lang="fr-FR" sz="1200" b="1" i="1" dirty="0">
                <a:latin typeface="Arial" charset="0"/>
              </a:rPr>
              <a:t>Génie industriel et conception inventive</a:t>
            </a:r>
          </a:p>
          <a:p>
            <a:pPr marL="190500" lvl="1">
              <a:lnSpc>
                <a:spcPct val="80000"/>
              </a:lnSpc>
              <a:spcBef>
                <a:spcPct val="20000"/>
              </a:spcBef>
            </a:pPr>
            <a:endParaRPr lang="fr-FR" sz="1600" b="1" i="1" dirty="0">
              <a:solidFill>
                <a:srgbClr val="4F4D50"/>
              </a:solidFill>
              <a:latin typeface="Arial" charset="0"/>
            </a:endParaRPr>
          </a:p>
          <a:p>
            <a:pPr marL="190500" lvl="1">
              <a:lnSpc>
                <a:spcPct val="80000"/>
              </a:lnSpc>
              <a:spcBef>
                <a:spcPct val="20000"/>
              </a:spcBef>
            </a:pPr>
            <a:r>
              <a:rPr lang="fr-FR" sz="1600" b="1" i="1" dirty="0">
                <a:solidFill>
                  <a:srgbClr val="4F4D50"/>
                </a:solidFill>
                <a:latin typeface="Arial" charset="0"/>
              </a:rPr>
              <a:t>	</a:t>
            </a:r>
            <a:r>
              <a:rPr lang="fr-FR" sz="1600" b="1" i="1" dirty="0">
                <a:solidFill>
                  <a:srgbClr val="004D6F"/>
                </a:solidFill>
                <a:latin typeface="Arial" charset="0"/>
              </a:rPr>
              <a:t>Laboratoire </a:t>
            </a:r>
            <a:r>
              <a:rPr lang="fr-FR" sz="1600" b="1" i="1" dirty="0" err="1">
                <a:solidFill>
                  <a:srgbClr val="004D6F"/>
                </a:solidFill>
                <a:latin typeface="Arial" charset="0"/>
              </a:rPr>
              <a:t>Icube</a:t>
            </a:r>
            <a:r>
              <a:rPr lang="fr-FR" sz="1600" b="1" i="1" dirty="0">
                <a:solidFill>
                  <a:srgbClr val="004D6F"/>
                </a:solidFill>
                <a:latin typeface="Arial" charset="0"/>
              </a:rPr>
              <a:t> Sciences de l</a:t>
            </a:r>
            <a:r>
              <a:rPr lang="ja-JP" altLang="fr-FR" sz="1600" b="1" i="1" dirty="0">
                <a:solidFill>
                  <a:srgbClr val="004D6F"/>
                </a:solidFill>
                <a:latin typeface="Arial" charset="0"/>
              </a:rPr>
              <a:t>’</a:t>
            </a:r>
            <a:r>
              <a:rPr lang="fr-FR" altLang="ja-JP" sz="1600" b="1" i="1" dirty="0">
                <a:solidFill>
                  <a:srgbClr val="004D6F"/>
                </a:solidFill>
                <a:latin typeface="Arial" charset="0"/>
              </a:rPr>
              <a:t>ingénieur, de l</a:t>
            </a:r>
            <a:r>
              <a:rPr lang="ja-JP" altLang="fr-FR" sz="1600" b="1" i="1" dirty="0">
                <a:solidFill>
                  <a:srgbClr val="004D6F"/>
                </a:solidFill>
                <a:latin typeface="Arial" charset="0"/>
              </a:rPr>
              <a:t>’</a:t>
            </a:r>
            <a:r>
              <a:rPr lang="fr-FR" altLang="ja-JP" sz="1600" b="1" i="1" dirty="0">
                <a:solidFill>
                  <a:srgbClr val="004D6F"/>
                </a:solidFill>
                <a:latin typeface="Arial" charset="0"/>
              </a:rPr>
              <a:t>informatique et de l</a:t>
            </a:r>
            <a:r>
              <a:rPr lang="ja-JP" altLang="fr-FR" sz="1600" b="1" i="1" dirty="0">
                <a:solidFill>
                  <a:srgbClr val="004D6F"/>
                </a:solidFill>
                <a:latin typeface="Arial" charset="0"/>
              </a:rPr>
              <a:t>’</a:t>
            </a:r>
            <a:r>
              <a:rPr lang="fr-FR" altLang="ja-JP" sz="1600" b="1" i="1" dirty="0">
                <a:solidFill>
                  <a:srgbClr val="004D6F"/>
                </a:solidFill>
                <a:latin typeface="Arial" charset="0"/>
              </a:rPr>
              <a:t>Imagerie 	(UMR CNRS 7357)</a:t>
            </a:r>
            <a:r>
              <a:rPr lang="fr-FR" altLang="ja-JP" b="1" i="1" dirty="0">
                <a:solidFill>
                  <a:srgbClr val="004D6F"/>
                </a:solidFill>
                <a:latin typeface="Arial" charset="0"/>
              </a:rPr>
              <a:t>.</a:t>
            </a:r>
            <a:r>
              <a:rPr lang="fr-FR" altLang="ja-JP" b="1" i="1" dirty="0">
                <a:solidFill>
                  <a:srgbClr val="4F4D50"/>
                </a:solidFill>
                <a:latin typeface="Arial" charset="0"/>
              </a:rPr>
              <a:t> </a:t>
            </a:r>
            <a:endParaRPr lang="fr-FR" altLang="ja-JP" b="1" i="1" dirty="0" smtClean="0">
              <a:solidFill>
                <a:srgbClr val="4F4D50"/>
              </a:solidFill>
              <a:latin typeface="Arial" charset="0"/>
            </a:endParaRPr>
          </a:p>
          <a:p>
            <a:pPr marL="190500" lvl="1">
              <a:lnSpc>
                <a:spcPct val="80000"/>
              </a:lnSpc>
              <a:spcBef>
                <a:spcPct val="20000"/>
              </a:spcBef>
            </a:pPr>
            <a:r>
              <a:rPr lang="fr-FR" altLang="ja-JP" sz="1600" b="1" i="1" dirty="0">
                <a:solidFill>
                  <a:srgbClr val="4F4D50"/>
                </a:solidFill>
                <a:latin typeface="Arial" charset="0"/>
              </a:rPr>
              <a:t>	</a:t>
            </a:r>
            <a:endParaRPr lang="fr-FR" altLang="ja-JP" sz="1600" b="1" i="1" dirty="0" smtClean="0">
              <a:solidFill>
                <a:srgbClr val="4F4D50"/>
              </a:solidFill>
              <a:latin typeface="Arial" charset="0"/>
            </a:endParaRPr>
          </a:p>
          <a:p>
            <a:pPr marL="190500" lvl="1">
              <a:lnSpc>
                <a:spcPct val="80000"/>
              </a:lnSpc>
              <a:spcBef>
                <a:spcPct val="20000"/>
              </a:spcBef>
            </a:pPr>
            <a:r>
              <a:rPr lang="fr-FR" altLang="ja-JP" sz="1600" b="1" i="1" dirty="0">
                <a:solidFill>
                  <a:srgbClr val="4F4D50"/>
                </a:solidFill>
                <a:latin typeface="Arial" charset="0"/>
              </a:rPr>
              <a:t>	</a:t>
            </a:r>
            <a:r>
              <a:rPr lang="fr-FR" altLang="ja-JP" sz="1400" b="1" i="1" dirty="0" smtClean="0">
                <a:solidFill>
                  <a:srgbClr val="4F4D50"/>
                </a:solidFill>
                <a:latin typeface="Arial" charset="0"/>
              </a:rPr>
              <a:t>14 </a:t>
            </a:r>
            <a:r>
              <a:rPr lang="fr-FR" altLang="ja-JP" sz="1400" b="1" i="1" dirty="0">
                <a:solidFill>
                  <a:srgbClr val="4F4D50"/>
                </a:solidFill>
                <a:latin typeface="Arial" charset="0"/>
              </a:rPr>
              <a:t>équipes dont 6 impliquant </a:t>
            </a:r>
            <a:r>
              <a:rPr lang="fr-FR" altLang="ja-JP" sz="1400" b="1" i="1" dirty="0" smtClean="0">
                <a:solidFill>
                  <a:srgbClr val="4F4D50"/>
                </a:solidFill>
                <a:latin typeface="Arial" charset="0"/>
              </a:rPr>
              <a:t>l</a:t>
            </a:r>
            <a:r>
              <a:rPr lang="fr-FR" sz="1400" b="1" i="1" dirty="0" smtClean="0">
                <a:solidFill>
                  <a:srgbClr val="4F4D50"/>
                </a:solidFill>
                <a:latin typeface="Arial" charset="0"/>
              </a:rPr>
              <a:t>’</a:t>
            </a:r>
            <a:r>
              <a:rPr lang="fr-FR" altLang="ja-JP" sz="1400" b="1" i="1" dirty="0" smtClean="0">
                <a:solidFill>
                  <a:srgbClr val="4F4D50"/>
                </a:solidFill>
                <a:latin typeface="Arial" charset="0"/>
              </a:rPr>
              <a:t>INSA</a:t>
            </a:r>
            <a:endParaRPr lang="fr-FR" altLang="ja-JP" sz="1400" b="1" i="1" dirty="0">
              <a:solidFill>
                <a:srgbClr val="4F4D50"/>
              </a:solidFill>
              <a:latin typeface="Arial" charset="0"/>
            </a:endParaRPr>
          </a:p>
          <a:p>
            <a:pPr marL="190500" lvl="1">
              <a:spcBef>
                <a:spcPct val="20000"/>
              </a:spcBef>
            </a:pPr>
            <a:r>
              <a:rPr lang="fr-FR" b="1" i="1" dirty="0">
                <a:solidFill>
                  <a:srgbClr val="4F4D50"/>
                </a:solidFill>
                <a:latin typeface="Arial" charset="0"/>
              </a:rPr>
              <a:t>		</a:t>
            </a:r>
            <a:r>
              <a:rPr lang="fr-FR" sz="1200" b="1" i="1" dirty="0">
                <a:solidFill>
                  <a:srgbClr val="4F4D50"/>
                </a:solidFill>
                <a:latin typeface="Arial" charset="0"/>
              </a:rPr>
              <a:t>Automatique, Vision et Robotique</a:t>
            </a:r>
          </a:p>
          <a:p>
            <a:pPr marL="190500" lvl="1">
              <a:spcBef>
                <a:spcPct val="20000"/>
              </a:spcBef>
            </a:pPr>
            <a:r>
              <a:rPr lang="fr-FR" sz="1200" b="1" i="1" dirty="0">
                <a:solidFill>
                  <a:srgbClr val="4F4D50"/>
                </a:solidFill>
                <a:latin typeface="Arial" charset="0"/>
              </a:rPr>
              <a:t>		Mécanique des Fluides</a:t>
            </a:r>
          </a:p>
          <a:p>
            <a:pPr marL="190500" lvl="1">
              <a:spcBef>
                <a:spcPct val="20000"/>
              </a:spcBef>
            </a:pPr>
            <a:r>
              <a:rPr lang="fr-FR" sz="1200" b="1" i="1" dirty="0">
                <a:solidFill>
                  <a:srgbClr val="4F4D50"/>
                </a:solidFill>
                <a:latin typeface="Arial" charset="0"/>
              </a:rPr>
              <a:t>		Génie Civil et Energétique</a:t>
            </a:r>
          </a:p>
          <a:p>
            <a:pPr marL="190500" lvl="1">
              <a:spcBef>
                <a:spcPct val="20000"/>
              </a:spcBef>
            </a:pPr>
            <a:r>
              <a:rPr lang="fr-FR" sz="1200" b="1" i="1" dirty="0">
                <a:solidFill>
                  <a:srgbClr val="4F4D50"/>
                </a:solidFill>
                <a:latin typeface="Arial" charset="0"/>
              </a:rPr>
              <a:t>		Télédétection, Radiométrie et Imagerie Optique</a:t>
            </a:r>
          </a:p>
          <a:p>
            <a:pPr marL="190500" lvl="1">
              <a:spcBef>
                <a:spcPct val="20000"/>
              </a:spcBef>
            </a:pPr>
            <a:r>
              <a:rPr lang="fr-FR" sz="1200" b="1" i="1" dirty="0">
                <a:solidFill>
                  <a:srgbClr val="4F4D50"/>
                </a:solidFill>
                <a:latin typeface="Arial" charset="0"/>
              </a:rPr>
              <a:t>		Instrumentation et Procédés Photoniques</a:t>
            </a:r>
          </a:p>
          <a:p>
            <a:pPr marL="647700" lvl="2">
              <a:spcBef>
                <a:spcPct val="20000"/>
              </a:spcBef>
            </a:pPr>
            <a:r>
              <a:rPr lang="fr-FR" sz="1200" b="1" i="1" dirty="0">
                <a:solidFill>
                  <a:srgbClr val="4F4D50"/>
                </a:solidFill>
                <a:latin typeface="Arial" charset="0"/>
              </a:rPr>
              <a:t>		Equipe Bioinformatique théorique, Fouille de données et Optimisation stochastique</a:t>
            </a:r>
          </a:p>
          <a:p>
            <a:pPr marL="647700" lvl="2">
              <a:spcBef>
                <a:spcPct val="20000"/>
              </a:spcBef>
            </a:pPr>
            <a:endParaRPr lang="fr-FR" sz="1600" b="1" i="1" dirty="0">
              <a:solidFill>
                <a:srgbClr val="4F4D50"/>
              </a:solidFill>
              <a:latin typeface="Arial" charset="0"/>
            </a:endParaRPr>
          </a:p>
          <a:p>
            <a:pPr marL="190500" lvl="1">
              <a:lnSpc>
                <a:spcPct val="80000"/>
              </a:lnSpc>
              <a:spcBef>
                <a:spcPct val="20000"/>
              </a:spcBef>
            </a:pPr>
            <a:r>
              <a:rPr lang="fr-FR" sz="1600" b="1" i="1" dirty="0">
                <a:solidFill>
                  <a:srgbClr val="4F4D50"/>
                </a:solidFill>
                <a:latin typeface="Arial" charset="0"/>
              </a:rPr>
              <a:t>	</a:t>
            </a:r>
            <a:r>
              <a:rPr lang="fr-FR" sz="1600" b="1" i="1" dirty="0">
                <a:solidFill>
                  <a:srgbClr val="004D6F"/>
                </a:solidFill>
                <a:latin typeface="Arial" charset="0"/>
              </a:rPr>
              <a:t>Institut Charles </a:t>
            </a:r>
            <a:r>
              <a:rPr lang="fr-FR" sz="1600" b="1" i="1" dirty="0" err="1">
                <a:solidFill>
                  <a:srgbClr val="004D6F"/>
                </a:solidFill>
                <a:latin typeface="Arial" charset="0"/>
              </a:rPr>
              <a:t>Sadron</a:t>
            </a:r>
            <a:r>
              <a:rPr lang="fr-FR" sz="1600" b="1" i="1" dirty="0">
                <a:solidFill>
                  <a:srgbClr val="004D6F"/>
                </a:solidFill>
                <a:latin typeface="Arial" charset="0"/>
              </a:rPr>
              <a:t> ICS (UPR 22 CNRS )</a:t>
            </a:r>
          </a:p>
          <a:p>
            <a:pPr marL="190500" lvl="1">
              <a:lnSpc>
                <a:spcPct val="80000"/>
              </a:lnSpc>
              <a:spcBef>
                <a:spcPct val="20000"/>
              </a:spcBef>
            </a:pPr>
            <a:r>
              <a:rPr lang="fr-FR" sz="1600" b="1" i="1" dirty="0">
                <a:solidFill>
                  <a:srgbClr val="4F4D50"/>
                </a:solidFill>
                <a:latin typeface="Arial" charset="0"/>
              </a:rPr>
              <a:t>		</a:t>
            </a:r>
            <a:r>
              <a:rPr lang="fr-FR" sz="1200" b="1" i="1" dirty="0">
                <a:solidFill>
                  <a:srgbClr val="4F4D50"/>
                </a:solidFill>
                <a:latin typeface="Arial" charset="0"/>
              </a:rPr>
              <a:t>Physique, mécanique et tribologie des polymères</a:t>
            </a:r>
          </a:p>
          <a:p>
            <a:pPr marL="190500" lvl="1">
              <a:lnSpc>
                <a:spcPct val="80000"/>
              </a:lnSpc>
              <a:spcBef>
                <a:spcPct val="20000"/>
              </a:spcBef>
            </a:pPr>
            <a:endParaRPr lang="fr-FR" sz="1600" b="1" i="1" dirty="0">
              <a:solidFill>
                <a:srgbClr val="4F4D50"/>
              </a:solidFill>
              <a:latin typeface="Arial" charset="0"/>
            </a:endParaRPr>
          </a:p>
          <a:p>
            <a:pPr marL="190500" lvl="1">
              <a:lnSpc>
                <a:spcPct val="80000"/>
              </a:lnSpc>
              <a:spcBef>
                <a:spcPct val="20000"/>
              </a:spcBef>
            </a:pPr>
            <a:r>
              <a:rPr lang="fr-FR" sz="1600" b="1" i="1" dirty="0">
                <a:solidFill>
                  <a:srgbClr val="4F4D50"/>
                </a:solidFill>
                <a:latin typeface="Arial" charset="0"/>
              </a:rPr>
              <a:t>	</a:t>
            </a:r>
            <a:r>
              <a:rPr lang="fr-FR" sz="1600" b="1" i="1" dirty="0">
                <a:solidFill>
                  <a:srgbClr val="004D6F"/>
                </a:solidFill>
                <a:latin typeface="Arial" charset="0"/>
              </a:rPr>
              <a:t>Laboratoire Architecture, Morphogénèse Urbaine et Projet AMUP (EA 7309</a:t>
            </a:r>
            <a:r>
              <a:rPr lang="fr-FR" sz="1600" b="1" i="1" dirty="0" smtClean="0">
                <a:solidFill>
                  <a:srgbClr val="004D6F"/>
                </a:solidFill>
                <a:latin typeface="Arial" charset="0"/>
              </a:rPr>
              <a:t>)</a:t>
            </a:r>
            <a:endParaRPr lang="fr-FR" sz="1600" b="1" i="1" dirty="0">
              <a:solidFill>
                <a:srgbClr val="004D6F"/>
              </a:solidFill>
              <a:latin typeface="Arial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11138" y="1052736"/>
            <a:ext cx="8494712" cy="3397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1050" b="0" kern="1200" baseline="0">
                <a:solidFill>
                  <a:srgbClr val="B2B2B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sz="2400" b="1" dirty="0" smtClean="0">
                <a:solidFill>
                  <a:srgbClr val="4F4D50"/>
                </a:solidFill>
                <a:latin typeface="Arial" charset="0"/>
                <a:ea typeface="ＭＳ Ｐゴシック" charset="0"/>
              </a:rPr>
              <a:t>L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</a:rPr>
              <a:t>A  </a:t>
            </a:r>
            <a:r>
              <a:rPr lang="fr-FR" sz="24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R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ECHERCHE A L’</a:t>
            </a:r>
            <a:r>
              <a:rPr lang="fr-FR" sz="2400" b="1" dirty="0">
                <a:solidFill>
                  <a:srgbClr val="4F4D50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400" b="1" dirty="0" smtClean="0">
                <a:solidFill>
                  <a:srgbClr val="4F4D50"/>
                </a:solidFill>
                <a:latin typeface="Arial" charset="0"/>
                <a:ea typeface="ＭＳ Ｐゴシック" charset="0"/>
              </a:rPr>
              <a:t>INSA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SUR LE </a:t>
            </a:r>
            <a:r>
              <a:rPr lang="fr-FR" sz="24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S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ITE DE </a:t>
            </a:r>
            <a:r>
              <a:rPr lang="fr-FR" sz="24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S</a:t>
            </a:r>
            <a:r>
              <a:rPr lang="fr-FR" sz="1800" b="1" dirty="0" smtClean="0">
                <a:solidFill>
                  <a:srgbClr val="4F4D50"/>
                </a:solidFill>
                <a:latin typeface="Arial" charset="0"/>
                <a:ea typeface="ＭＳ Ｐゴシック" charset="0"/>
                <a:cs typeface="+mj-cs"/>
              </a:rPr>
              <a:t>TRASBOURG</a:t>
            </a:r>
            <a:endParaRPr lang="fr-FR" sz="1800" b="1" dirty="0">
              <a:solidFill>
                <a:srgbClr val="4F4D50"/>
              </a:solidFill>
              <a:latin typeface="Arial" charset="0"/>
              <a:ea typeface="ＭＳ Ｐゴシック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86567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nstitution">
  <a:themeElements>
    <a:clrScheme name="Charte INSA">
      <a:dk1>
        <a:srgbClr val="4F4D50"/>
      </a:dk1>
      <a:lt1>
        <a:sysClr val="window" lastClr="FFFFFF"/>
      </a:lt1>
      <a:dk2>
        <a:srgbClr val="E42618"/>
      </a:dk2>
      <a:lt2>
        <a:srgbClr val="EEECE1"/>
      </a:lt2>
      <a:accent1>
        <a:srgbClr val="E29100"/>
      </a:accent1>
      <a:accent2>
        <a:srgbClr val="004D6F"/>
      </a:accent2>
      <a:accent3>
        <a:srgbClr val="9D1747"/>
      </a:accent3>
      <a:accent4>
        <a:srgbClr val="208998"/>
      </a:accent4>
      <a:accent5>
        <a:srgbClr val="866D5F"/>
      </a:accent5>
      <a:accent6>
        <a:srgbClr val="81989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ormation">
  <a:themeElements>
    <a:clrScheme name="Charte INSA">
      <a:dk1>
        <a:srgbClr val="4F4D50"/>
      </a:dk1>
      <a:lt1>
        <a:sysClr val="window" lastClr="FFFFFF"/>
      </a:lt1>
      <a:dk2>
        <a:srgbClr val="E42618"/>
      </a:dk2>
      <a:lt2>
        <a:srgbClr val="EEECE1"/>
      </a:lt2>
      <a:accent1>
        <a:srgbClr val="E29100"/>
      </a:accent1>
      <a:accent2>
        <a:srgbClr val="004D6F"/>
      </a:accent2>
      <a:accent3>
        <a:srgbClr val="9D1747"/>
      </a:accent3>
      <a:accent4>
        <a:srgbClr val="208998"/>
      </a:accent4>
      <a:accent5>
        <a:srgbClr val="866D5F"/>
      </a:accent5>
      <a:accent6>
        <a:srgbClr val="81989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cherche">
  <a:themeElements>
    <a:clrScheme name="Charte INSA">
      <a:dk1>
        <a:srgbClr val="4F4D50"/>
      </a:dk1>
      <a:lt1>
        <a:sysClr val="window" lastClr="FFFFFF"/>
      </a:lt1>
      <a:dk2>
        <a:srgbClr val="E42618"/>
      </a:dk2>
      <a:lt2>
        <a:srgbClr val="EEECE1"/>
      </a:lt2>
      <a:accent1>
        <a:srgbClr val="E29100"/>
      </a:accent1>
      <a:accent2>
        <a:srgbClr val="004D6F"/>
      </a:accent2>
      <a:accent3>
        <a:srgbClr val="9D1747"/>
      </a:accent3>
      <a:accent4>
        <a:srgbClr val="208998"/>
      </a:accent4>
      <a:accent5>
        <a:srgbClr val="866D5F"/>
      </a:accent5>
      <a:accent6>
        <a:srgbClr val="81989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treprise">
  <a:themeElements>
    <a:clrScheme name="Charte INSA">
      <a:dk1>
        <a:srgbClr val="4F4D50"/>
      </a:dk1>
      <a:lt1>
        <a:sysClr val="window" lastClr="FFFFFF"/>
      </a:lt1>
      <a:dk2>
        <a:srgbClr val="E42618"/>
      </a:dk2>
      <a:lt2>
        <a:srgbClr val="EEECE1"/>
      </a:lt2>
      <a:accent1>
        <a:srgbClr val="E29100"/>
      </a:accent1>
      <a:accent2>
        <a:srgbClr val="004D6F"/>
      </a:accent2>
      <a:accent3>
        <a:srgbClr val="9D1747"/>
      </a:accent3>
      <a:accent4>
        <a:srgbClr val="208998"/>
      </a:accent4>
      <a:accent5>
        <a:srgbClr val="866D5F"/>
      </a:accent5>
      <a:accent6>
        <a:srgbClr val="81989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nternational">
  <a:themeElements>
    <a:clrScheme name="Charte INSA">
      <a:dk1>
        <a:srgbClr val="4F4D50"/>
      </a:dk1>
      <a:lt1>
        <a:sysClr val="window" lastClr="FFFFFF"/>
      </a:lt1>
      <a:dk2>
        <a:srgbClr val="E42618"/>
      </a:dk2>
      <a:lt2>
        <a:srgbClr val="EEECE1"/>
      </a:lt2>
      <a:accent1>
        <a:srgbClr val="E29100"/>
      </a:accent1>
      <a:accent2>
        <a:srgbClr val="004D6F"/>
      </a:accent2>
      <a:accent3>
        <a:srgbClr val="9D1747"/>
      </a:accent3>
      <a:accent4>
        <a:srgbClr val="208998"/>
      </a:accent4>
      <a:accent5>
        <a:srgbClr val="866D5F"/>
      </a:accent5>
      <a:accent6>
        <a:srgbClr val="81989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Vie Etudiante">
  <a:themeElements>
    <a:clrScheme name="Charte INSA">
      <a:dk1>
        <a:srgbClr val="4F4D50"/>
      </a:dk1>
      <a:lt1>
        <a:sysClr val="window" lastClr="FFFFFF"/>
      </a:lt1>
      <a:dk2>
        <a:srgbClr val="E42618"/>
      </a:dk2>
      <a:lt2>
        <a:srgbClr val="EEECE1"/>
      </a:lt2>
      <a:accent1>
        <a:srgbClr val="E29100"/>
      </a:accent1>
      <a:accent2>
        <a:srgbClr val="004D6F"/>
      </a:accent2>
      <a:accent3>
        <a:srgbClr val="9D1747"/>
      </a:accent3>
      <a:accent4>
        <a:srgbClr val="208998"/>
      </a:accent4>
      <a:accent5>
        <a:srgbClr val="866D5F"/>
      </a:accent5>
      <a:accent6>
        <a:srgbClr val="81989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1668</TotalTime>
  <Words>383</Words>
  <Application>Microsoft Macintosh PowerPoint</Application>
  <PresentationFormat>Présentation à l'écran (4:3)</PresentationFormat>
  <Paragraphs>169</Paragraphs>
  <Slides>16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6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Institution</vt:lpstr>
      <vt:lpstr>Formation</vt:lpstr>
      <vt:lpstr>Recherche</vt:lpstr>
      <vt:lpstr>Entreprise</vt:lpstr>
      <vt:lpstr>International</vt:lpstr>
      <vt:lpstr>Vie Etudiante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Seb</dc:creator>
  <cp:lastModifiedBy>Marc RENNER</cp:lastModifiedBy>
  <cp:revision>172</cp:revision>
  <dcterms:created xsi:type="dcterms:W3CDTF">2012-05-04T07:41:45Z</dcterms:created>
  <dcterms:modified xsi:type="dcterms:W3CDTF">2015-02-13T19:56:09Z</dcterms:modified>
</cp:coreProperties>
</file>