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3" r:id="rId2"/>
    <p:sldId id="400" r:id="rId3"/>
    <p:sldId id="395" r:id="rId4"/>
    <p:sldId id="396" r:id="rId5"/>
    <p:sldId id="397" r:id="rId6"/>
    <p:sldId id="398" r:id="rId7"/>
    <p:sldId id="399" r:id="rId8"/>
    <p:sldId id="406" r:id="rId9"/>
    <p:sldId id="364" r:id="rId10"/>
    <p:sldId id="407" r:id="rId11"/>
    <p:sldId id="393" r:id="rId12"/>
    <p:sldId id="388" r:id="rId13"/>
    <p:sldId id="389" r:id="rId14"/>
    <p:sldId id="390" r:id="rId15"/>
    <p:sldId id="408" r:id="rId16"/>
    <p:sldId id="391" r:id="rId17"/>
    <p:sldId id="392" r:id="rId18"/>
    <p:sldId id="394" r:id="rId19"/>
    <p:sldId id="409" r:id="rId20"/>
    <p:sldId id="405" r:id="rId21"/>
    <p:sldId id="410" r:id="rId22"/>
  </p:sldIdLst>
  <p:sldSz cx="9144000" cy="6858000" type="screen4x3"/>
  <p:notesSz cx="9872663" cy="6858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1090">
          <p15:clr>
            <a:srgbClr val="A4A3A4"/>
          </p15:clr>
        </p15:guide>
        <p15:guide id="3" pos="385">
          <p15:clr>
            <a:srgbClr val="A4A3A4"/>
          </p15:clr>
        </p15:guide>
        <p15:guide id="4" pos="3540">
          <p15:clr>
            <a:srgbClr val="A4A3A4"/>
          </p15:clr>
        </p15:guide>
        <p15:guide id="5" pos="14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DE5A00"/>
    <a:srgbClr val="333399"/>
    <a:srgbClr val="A50021"/>
    <a:srgbClr val="CC0000"/>
    <a:srgbClr val="993366"/>
    <a:srgbClr val="CC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5" autoAdjust="0"/>
    <p:restoredTop sz="94752" autoAdjust="0"/>
  </p:normalViewPr>
  <p:slideViewPr>
    <p:cSldViewPr snapToGrid="0">
      <p:cViewPr varScale="1">
        <p:scale>
          <a:sx n="82" d="100"/>
          <a:sy n="82" d="100"/>
        </p:scale>
        <p:origin x="1838" y="422"/>
      </p:cViewPr>
      <p:guideLst>
        <p:guide orient="horz" pos="4204"/>
        <p:guide orient="horz" pos="1090"/>
        <p:guide pos="385"/>
        <p:guide pos="3540"/>
        <p:guide pos="1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658" y="-108"/>
      </p:cViewPr>
      <p:guideLst>
        <p:guide orient="horz" pos="2160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75869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 defTabSz="915417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6795" y="1"/>
            <a:ext cx="4275868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 algn="r" defTabSz="915417">
              <a:defRPr sz="1200"/>
            </a:lvl1pPr>
          </a:lstStyle>
          <a:p>
            <a:pPr>
              <a:defRPr/>
            </a:pPr>
            <a:fld id="{13F57F1F-4623-40B5-A285-3906B411B2CD}" type="datetime1">
              <a:rPr lang="fr-FR" smtClean="0"/>
              <a:pPr>
                <a:defRPr/>
              </a:pPr>
              <a:t>30/04/2019</a:t>
            </a:fld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514279"/>
            <a:ext cx="4275869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b" anchorCtr="0" compatLnSpc="1">
            <a:prstTxWarp prst="textNoShape">
              <a:avLst/>
            </a:prstTxWarp>
          </a:bodyPr>
          <a:lstStyle>
            <a:lvl1pPr defTabSz="915417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6795" y="6514279"/>
            <a:ext cx="4275868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b" anchorCtr="0" compatLnSpc="1">
            <a:prstTxWarp prst="textNoShape">
              <a:avLst/>
            </a:prstTxWarp>
          </a:bodyPr>
          <a:lstStyle>
            <a:lvl1pPr algn="r" defTabSz="915417">
              <a:defRPr sz="1200"/>
            </a:lvl1pPr>
          </a:lstStyle>
          <a:p>
            <a:pPr>
              <a:defRPr/>
            </a:pPr>
            <a:fld id="{ED2C1549-C282-427F-B19D-198163F53E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98970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75869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 defTabSz="915417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6797" y="1"/>
            <a:ext cx="4273583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 algn="r" defTabSz="915417">
              <a:defRPr sz="1200"/>
            </a:lvl1pPr>
          </a:lstStyle>
          <a:p>
            <a:pPr>
              <a:defRPr/>
            </a:pPr>
            <a:fld id="{E03EA1CE-AD64-4D15-9170-379929B5DC06}" type="datetime1">
              <a:rPr lang="fr-FR" smtClean="0"/>
              <a:pPr>
                <a:defRPr/>
              </a:pPr>
              <a:t>30/04/2019</a:t>
            </a:fld>
            <a:endParaRPr lang="fr-FR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25800" y="515938"/>
            <a:ext cx="3427413" cy="257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267" y="3256592"/>
            <a:ext cx="7898130" cy="308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513185"/>
            <a:ext cx="4275869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b" anchorCtr="0" compatLnSpc="1">
            <a:prstTxWarp prst="textNoShape">
              <a:avLst/>
            </a:prstTxWarp>
          </a:bodyPr>
          <a:lstStyle>
            <a:lvl1pPr defTabSz="915417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6797" y="6513185"/>
            <a:ext cx="4273583" cy="3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6" tIns="45672" rIns="91346" bIns="45672" numCol="1" anchor="b" anchorCtr="0" compatLnSpc="1">
            <a:prstTxWarp prst="textNoShape">
              <a:avLst/>
            </a:prstTxWarp>
          </a:bodyPr>
          <a:lstStyle>
            <a:lvl1pPr algn="r" defTabSz="915417">
              <a:defRPr sz="1200"/>
            </a:lvl1pPr>
          </a:lstStyle>
          <a:p>
            <a:pPr>
              <a:defRPr/>
            </a:pPr>
            <a:fld id="{4D37C518-4760-4E11-B998-A7EE9330EC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6189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fld id="{C9C57FD0-578D-440B-B993-D8DF81DE3B4D}" type="slidenum">
              <a:rPr lang="fr-FR" smtClean="0"/>
              <a:pPr defTabSz="914400" eaLnBrk="1" hangingPunct="1">
                <a:defRPr/>
              </a:pPr>
              <a:t>1</a:t>
            </a:fld>
            <a:endParaRPr lang="fr-FR"/>
          </a:p>
        </p:txBody>
      </p:sp>
      <p:sp>
        <p:nvSpPr>
          <p:cNvPr id="465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0335E1E6-EDE6-45E8-B137-7A6823292F8E}" type="datetime1">
              <a:rPr lang="fr-FR" smtClean="0"/>
              <a:pPr>
                <a:defRPr/>
              </a:pPr>
              <a:t>30/04/2019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10C79CEF-CD3D-4613-A31F-1DA5A36AF483}" type="slidenum">
              <a:rPr lang="fr-FR" altLang="fr-FR" smtClean="0"/>
              <a:pPr defTabSz="914400"/>
              <a:t>10</a:t>
            </a:fld>
            <a:endParaRPr lang="fr-FR" altLang="fr-F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51204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Cours de M. Bourgeois</a:t>
            </a:r>
          </a:p>
        </p:txBody>
      </p:sp>
      <p:sp>
        <p:nvSpPr>
          <p:cNvPr id="51205" name="Espace réservé de l'en-tête 2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Lycée Alphonse Heinrich - Haguenau</a:t>
            </a:r>
          </a:p>
        </p:txBody>
      </p:sp>
      <p:sp>
        <p:nvSpPr>
          <p:cNvPr id="5120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D50B7B68-6EBF-4B8C-B4B7-78D4F1105218}" type="datetime1">
              <a:rPr lang="fr-FR" altLang="fr-FR"/>
              <a:pPr defTabSz="914400"/>
              <a:t>30/04/2019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38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30/04/2019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30/04/2019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30/04/2019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30/04/2019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10C79CEF-CD3D-4613-A31F-1DA5A36AF483}" type="slidenum">
              <a:rPr lang="fr-FR" altLang="fr-FR" smtClean="0"/>
              <a:pPr defTabSz="914400"/>
              <a:t>15</a:t>
            </a:fld>
            <a:endParaRPr lang="fr-FR" altLang="fr-F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51204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Cours de M. Bourgeois</a:t>
            </a:r>
          </a:p>
        </p:txBody>
      </p:sp>
      <p:sp>
        <p:nvSpPr>
          <p:cNvPr id="51205" name="Espace réservé de l'en-tête 2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Lycée Alphonse Heinrich - Haguenau</a:t>
            </a:r>
          </a:p>
        </p:txBody>
      </p:sp>
      <p:sp>
        <p:nvSpPr>
          <p:cNvPr id="5120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D50B7B68-6EBF-4B8C-B4B7-78D4F1105218}" type="datetime1">
              <a:rPr lang="fr-FR" altLang="fr-FR"/>
              <a:pPr defTabSz="914400"/>
              <a:t>30/04/2019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386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30/04/2019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30/04/2019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30/04/2019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10C79CEF-CD3D-4613-A31F-1DA5A36AF483}" type="slidenum">
              <a:rPr lang="fr-FR" altLang="fr-FR" smtClean="0"/>
              <a:pPr defTabSz="914400"/>
              <a:t>19</a:t>
            </a:fld>
            <a:endParaRPr lang="fr-FR" altLang="fr-F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51204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Cours de M. Bourgeois</a:t>
            </a:r>
          </a:p>
        </p:txBody>
      </p:sp>
      <p:sp>
        <p:nvSpPr>
          <p:cNvPr id="51205" name="Espace réservé de l'en-tête 2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Lycée Alphonse Heinrich - Haguenau</a:t>
            </a:r>
          </a:p>
        </p:txBody>
      </p:sp>
      <p:sp>
        <p:nvSpPr>
          <p:cNvPr id="5120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D50B7B68-6EBF-4B8C-B4B7-78D4F1105218}" type="datetime1">
              <a:rPr lang="fr-FR" altLang="fr-FR"/>
              <a:pPr defTabSz="914400"/>
              <a:t>30/04/2019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38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10C79CEF-CD3D-4613-A31F-1DA5A36AF483}" type="slidenum">
              <a:rPr lang="fr-FR" altLang="fr-FR" smtClean="0"/>
              <a:pPr defTabSz="914400"/>
              <a:t>2</a:t>
            </a:fld>
            <a:endParaRPr lang="fr-FR" altLang="fr-F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51204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Cours de M. Bourgeois</a:t>
            </a:r>
          </a:p>
        </p:txBody>
      </p:sp>
      <p:sp>
        <p:nvSpPr>
          <p:cNvPr id="51205" name="Espace réservé de l'en-tête 2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Lycée Alphonse Heinrich - Haguenau</a:t>
            </a:r>
          </a:p>
        </p:txBody>
      </p:sp>
      <p:sp>
        <p:nvSpPr>
          <p:cNvPr id="5120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D50B7B68-6EBF-4B8C-B4B7-78D4F1105218}" type="datetime1">
              <a:rPr lang="fr-FR" altLang="fr-FR"/>
              <a:pPr defTabSz="914400"/>
              <a:t>30/04/2019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386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10C79CEF-CD3D-4613-A31F-1DA5A36AF483}" type="slidenum">
              <a:rPr lang="fr-FR" altLang="fr-FR" smtClean="0"/>
              <a:pPr defTabSz="914400"/>
              <a:t>20</a:t>
            </a:fld>
            <a:endParaRPr lang="fr-FR" altLang="fr-F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51204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Cours de M. Bourgeois</a:t>
            </a:r>
          </a:p>
        </p:txBody>
      </p:sp>
      <p:sp>
        <p:nvSpPr>
          <p:cNvPr id="51205" name="Espace réservé de l'en-tête 2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Lycée Alphonse Heinrich - Haguenau</a:t>
            </a:r>
          </a:p>
        </p:txBody>
      </p:sp>
      <p:sp>
        <p:nvSpPr>
          <p:cNvPr id="5120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D50B7B68-6EBF-4B8C-B4B7-78D4F1105218}" type="datetime1">
              <a:rPr lang="fr-FR" altLang="fr-FR"/>
              <a:pPr defTabSz="914400"/>
              <a:t>30/04/2019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386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10C79CEF-CD3D-4613-A31F-1DA5A36AF483}" type="slidenum">
              <a:rPr lang="fr-FR" altLang="fr-FR" smtClean="0"/>
              <a:pPr defTabSz="914400"/>
              <a:t>21</a:t>
            </a:fld>
            <a:endParaRPr lang="fr-FR" altLang="fr-F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51204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Cours de M. Bourgeois</a:t>
            </a:r>
          </a:p>
        </p:txBody>
      </p:sp>
      <p:sp>
        <p:nvSpPr>
          <p:cNvPr id="51205" name="Espace réservé de l'en-tête 2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Lycée Alphonse Heinrich - Haguenau</a:t>
            </a:r>
          </a:p>
        </p:txBody>
      </p:sp>
      <p:sp>
        <p:nvSpPr>
          <p:cNvPr id="5120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D50B7B68-6EBF-4B8C-B4B7-78D4F1105218}" type="datetime1">
              <a:rPr lang="fr-FR" altLang="fr-FR"/>
              <a:pPr defTabSz="914400"/>
              <a:t>30/04/2019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38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30/04/2019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30/04/2019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30/04/2019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30/04/2019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30/04/2019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10C79CEF-CD3D-4613-A31F-1DA5A36AF483}" type="slidenum">
              <a:rPr lang="fr-FR" altLang="fr-FR" smtClean="0"/>
              <a:pPr defTabSz="914400"/>
              <a:t>8</a:t>
            </a:fld>
            <a:endParaRPr lang="fr-FR" altLang="fr-F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51204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Cours de M. Bourgeois</a:t>
            </a:r>
          </a:p>
        </p:txBody>
      </p:sp>
      <p:sp>
        <p:nvSpPr>
          <p:cNvPr id="51205" name="Espace réservé de l'en-tête 2"/>
          <p:cNvSpPr>
            <a:spLocks noGrp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fr-FR" altLang="fr-FR"/>
              <a:t>Lycée Alphonse Heinrich - Haguenau</a:t>
            </a:r>
          </a:p>
        </p:txBody>
      </p:sp>
      <p:sp>
        <p:nvSpPr>
          <p:cNvPr id="51206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fld id="{D50B7B68-6EBF-4B8C-B4B7-78D4F1105218}" type="datetime1">
              <a:rPr lang="fr-FR" altLang="fr-FR"/>
              <a:pPr defTabSz="914400"/>
              <a:t>30/04/2019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386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9409B99D-AD08-478A-BF7B-090AE9ADECA3}" type="slidenum">
              <a:rPr lang="fr-FR" altLang="fr-FR" smtClean="0"/>
              <a:pPr defTabSz="914400" eaLnBrk="1" hangingPunct="1"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0967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BF769D13-F398-47A9-AE60-45161959673E}" type="datetime1">
              <a:rPr lang="fr-FR" altLang="fr-FR"/>
              <a:pPr defTabSz="914400" eaLnBrk="1" hangingPunct="1"/>
              <a:t>30/04/2019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9"/>
          <p:cNvSpPr txBox="1">
            <a:spLocks noChangeArrowheads="1"/>
          </p:cNvSpPr>
          <p:nvPr/>
        </p:nvSpPr>
        <p:spPr bwMode="auto">
          <a:xfrm rot="16200000">
            <a:off x="7666832" y="5410993"/>
            <a:ext cx="2540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b="1">
                <a:cs typeface="Arial" charset="0"/>
              </a:rPr>
              <a:t>©</a:t>
            </a:r>
            <a:r>
              <a:rPr lang="en-US" sz="800">
                <a:cs typeface="Arial" charset="0"/>
              </a:rPr>
              <a:t> Natixis 2008 – Tonis Valling / Shutterstock</a:t>
            </a:r>
          </a:p>
        </p:txBody>
      </p:sp>
      <p:pic>
        <p:nvPicPr>
          <p:cNvPr id="5" name="Picture 191" descr="0_4701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4541838"/>
            <a:ext cx="5572125" cy="12033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5791200"/>
            <a:ext cx="5572125" cy="6905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Emetteur</a:t>
            </a:r>
          </a:p>
          <a:p>
            <a:pPr lvl="0"/>
            <a:r>
              <a:rPr lang="fr-FR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9857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B3B-6700-499D-9FEC-EA2A37CE1E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774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84988" y="374650"/>
            <a:ext cx="2157412" cy="57800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9575" y="374650"/>
            <a:ext cx="6323013" cy="57800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DE30-8B0C-45D2-A4E8-A2AEB7BB2B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559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4847" y="303398"/>
            <a:ext cx="6905625" cy="62287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53EED-4B05-4FC7-82A0-931E369164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466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4AF4-F055-4527-9294-3115DD655A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2425" y="6503988"/>
            <a:ext cx="5729288" cy="2460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96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9575" y="1628775"/>
            <a:ext cx="4216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78375" y="1628775"/>
            <a:ext cx="4216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3F9CB-A194-42D7-A16D-4EB406EEBE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445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FE69B-5C14-4991-82BE-1F4B29059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627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C702-7826-470E-BCD3-B05ABA01F9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9779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991F-815D-4CFC-9A4A-1397177053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847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92DDE-D945-4FCD-8114-506574D5E0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3305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B244E-41D4-4C7F-8D8E-690DBD1968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de M. XXX – Eco 4</a:t>
            </a:r>
            <a:endParaRPr 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111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0250" y="6477000"/>
            <a:ext cx="7921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339647F4-B55F-453F-93BB-AAFFC0F820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425" y="6505575"/>
            <a:ext cx="5729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D9C8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95D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b="1"/>
            </a:lvl1pPr>
          </a:lstStyle>
          <a:p>
            <a:pPr>
              <a:defRPr/>
            </a:pPr>
            <a:r>
              <a:rPr lang="fr-FR"/>
              <a:t>Cours de M. XXX – Eco 4</a:t>
            </a:r>
            <a:endParaRPr lang="fr-FR">
              <a:sym typeface="Wingdings" pitchFamily="2" charset="2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6775" y="374650"/>
            <a:ext cx="69056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628775"/>
            <a:ext cx="858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pic>
        <p:nvPicPr>
          <p:cNvPr id="2" name="Picture 142" descr="0_47012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9" r="17384" b="1529"/>
          <a:stretch>
            <a:fillRect/>
          </a:stretch>
        </p:blipFill>
        <p:spPr bwMode="auto">
          <a:xfrm>
            <a:off x="0" y="0"/>
            <a:ext cx="9144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1" r:id="rId2"/>
    <p:sldLayoutId id="214748395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268288" indent="1889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 2" pitchFamily="18" charset="2"/>
        <a:defRPr>
          <a:solidFill>
            <a:schemeClr val="tx1"/>
          </a:solidFill>
          <a:latin typeface="+mn-lt"/>
        </a:defRPr>
      </a:lvl2pPr>
      <a:lvl3pPr marL="714375" indent="-1905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54138" indent="-166688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762125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219325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676525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133725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590925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nancespubliques.fr/dette#/dett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9760" y="2062716"/>
            <a:ext cx="8319452" cy="3189768"/>
          </a:xfrm>
        </p:spPr>
        <p:txBody>
          <a:bodyPr/>
          <a:lstStyle/>
          <a:p>
            <a:pPr algn="ctr" eaLnBrk="1" hangingPunct="1"/>
            <a:r>
              <a:rPr lang="fr-FR" sz="3200" dirty="0"/>
              <a:t>Sciences économiques et sociales</a:t>
            </a:r>
            <a:br>
              <a:rPr lang="fr-FR" sz="3200" dirty="0"/>
            </a:br>
            <a:br>
              <a:rPr lang="fr-FR" sz="3200" dirty="0"/>
            </a:br>
            <a:r>
              <a:rPr lang="fr-FR" sz="3200" u="sng" dirty="0">
                <a:solidFill>
                  <a:srgbClr val="FF0000"/>
                </a:solidFill>
              </a:rPr>
              <a:t>Eco 4 :</a:t>
            </a:r>
            <a:r>
              <a:rPr lang="fr-FR" sz="3200" dirty="0">
                <a:solidFill>
                  <a:srgbClr val="FF0000"/>
                </a:solidFill>
              </a:rPr>
              <a:t> Comment les agents économiques se financent-ils ?</a:t>
            </a:r>
            <a:br>
              <a:rPr lang="fr-FR" sz="3200" dirty="0">
                <a:solidFill>
                  <a:srgbClr val="FF0000"/>
                </a:solidFill>
              </a:rPr>
            </a:br>
            <a:br>
              <a:rPr lang="fr-FR" sz="3200" dirty="0">
                <a:solidFill>
                  <a:srgbClr val="FF0000"/>
                </a:solidFill>
              </a:rPr>
            </a:br>
            <a:r>
              <a:rPr lang="fr-FR" sz="3200" dirty="0"/>
              <a:t>TD : Les finances publiques françaises</a:t>
            </a:r>
          </a:p>
        </p:txBody>
      </p:sp>
      <p:sp>
        <p:nvSpPr>
          <p:cNvPr id="512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0" y="6004560"/>
            <a:ext cx="4725988" cy="49149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800" b="1" dirty="0"/>
              <a:t>Cours de M. XXXX	           </a:t>
            </a:r>
          </a:p>
        </p:txBody>
      </p:sp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227013" y="171450"/>
            <a:ext cx="47609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fr-FR" b="1" dirty="0">
                <a:solidFill>
                  <a:schemeClr val="tx2"/>
                </a:solidFill>
              </a:rPr>
              <a:t>Lycée XXX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178300" y="160019"/>
            <a:ext cx="47609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fr-FR" b="1" dirty="0">
                <a:solidFill>
                  <a:schemeClr val="tx2"/>
                </a:solidFill>
              </a:rPr>
              <a:t>Classe de Première</a:t>
            </a:r>
          </a:p>
        </p:txBody>
      </p:sp>
    </p:spTree>
    <p:extLst>
      <p:ext uri="{BB962C8B-B14F-4D97-AF65-F5344CB8AC3E}">
        <p14:creationId xmlns:p14="http://schemas.microsoft.com/office/powerpoint/2010/main" val="228674102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6905625" cy="5016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Plan de la séance</a:t>
            </a:r>
            <a:endParaRPr lang="fr-FR" altLang="fr-FR" sz="2400" dirty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69029" name="Rectangle 5"/>
          <p:cNvSpPr>
            <a:spLocks noChangeArrowheads="1"/>
          </p:cNvSpPr>
          <p:nvPr/>
        </p:nvSpPr>
        <p:spPr bwMode="auto">
          <a:xfrm>
            <a:off x="130175" y="1127125"/>
            <a:ext cx="8883650" cy="526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 Les prélèvements obligatoires en France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14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B/ Les dépenses publiques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 Le solde et la dette publics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 Jeu : devenez ministre des Finances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 Synthèse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19100" indent="-419100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9D0EA-24F9-480A-9945-8E8718240E2E}" type="slidenum">
              <a:rPr lang="fr-FR" altLang="fr-FR" smtClean="0"/>
              <a:pPr/>
              <a:t>10</a:t>
            </a:fld>
            <a:endParaRPr lang="fr-FR" altLang="fr-FR"/>
          </a:p>
        </p:txBody>
      </p:sp>
      <p:sp>
        <p:nvSpPr>
          <p:cNvPr id="5018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/>
              <a:t>Cours de M. XXX – Eco 4</a:t>
            </a:r>
            <a:endParaRPr lang="fr-FR" alt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73228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2019"/>
            <a:ext cx="8839200" cy="644119"/>
          </a:xfrm>
        </p:spPr>
        <p:txBody>
          <a:bodyPr/>
          <a:lstStyle/>
          <a:p>
            <a:pPr eaLnBrk="1" hangingPunct="1"/>
            <a:r>
              <a:rPr lang="fr-FR" altLang="fr-FR" sz="2600" u="sng" dirty="0"/>
              <a:t>Doc 3</a:t>
            </a:r>
            <a:r>
              <a:rPr lang="fr-FR" altLang="fr-FR" sz="2600" dirty="0"/>
              <a:t> : Les dépenses publiques en France et en Europe</a:t>
            </a:r>
            <a:endParaRPr lang="fr-FR" altLang="fr-FR" sz="24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fr-FR" sz="120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975" y="57852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Eurostat et Ministère des Finances français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7" y="1127162"/>
            <a:ext cx="4383135" cy="340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94" y="2668772"/>
            <a:ext cx="4589027" cy="338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7863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2019"/>
            <a:ext cx="8839200" cy="644119"/>
          </a:xfrm>
        </p:spPr>
        <p:txBody>
          <a:bodyPr/>
          <a:lstStyle/>
          <a:p>
            <a:pPr eaLnBrk="1" hangingPunct="1"/>
            <a:r>
              <a:rPr lang="fr-FR" altLang="fr-FR" sz="2600" u="sng" dirty="0"/>
              <a:t>Doc 4</a:t>
            </a:r>
            <a:r>
              <a:rPr lang="fr-FR" altLang="fr-FR" sz="2600" dirty="0"/>
              <a:t> : La ventilation des dépenses publiques en France </a:t>
            </a:r>
            <a:endParaRPr lang="fr-FR" altLang="fr-FR" sz="24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20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49207" y="64369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Alternatives économiques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1" y="1273656"/>
            <a:ext cx="8055233" cy="473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1027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1386"/>
            <a:ext cx="8839200" cy="654752"/>
          </a:xfrm>
        </p:spPr>
        <p:txBody>
          <a:bodyPr/>
          <a:lstStyle/>
          <a:p>
            <a:pPr eaLnBrk="1" hangingPunct="1"/>
            <a:r>
              <a:rPr lang="fr-FR" altLang="fr-FR" sz="2600" u="sng" dirty="0"/>
              <a:t>Doc 5</a:t>
            </a:r>
            <a:r>
              <a:rPr lang="fr-FR" altLang="fr-FR" sz="2600" dirty="0"/>
              <a:t> : Dépenses publiques : comparatif France / moyenne des pays européens</a:t>
            </a:r>
            <a:endParaRPr lang="fr-FR" altLang="fr-FR" sz="24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FR" altLang="fr-FR" sz="120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6678" y="63165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France stratégie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2" y="1079391"/>
            <a:ext cx="7693837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7863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u="sng" dirty="0"/>
              <a:t>Doc 6</a:t>
            </a:r>
            <a:r>
              <a:rPr lang="fr-FR" altLang="fr-FR" sz="2600" dirty="0"/>
              <a:t> : A qui profite la redistribution en France ?</a:t>
            </a:r>
            <a:endParaRPr lang="fr-FR" altLang="fr-FR" sz="24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fr-FR" altLang="fr-FR" sz="120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2640" y="636185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INSEE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" y="1444293"/>
            <a:ext cx="8431163" cy="405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7863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6905625" cy="5016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Plan de la séance</a:t>
            </a:r>
            <a:endParaRPr lang="fr-FR" altLang="fr-FR" sz="2400" dirty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69029" name="Rectangle 5"/>
          <p:cNvSpPr>
            <a:spLocks noChangeArrowheads="1"/>
          </p:cNvSpPr>
          <p:nvPr/>
        </p:nvSpPr>
        <p:spPr bwMode="auto">
          <a:xfrm>
            <a:off x="130175" y="1127125"/>
            <a:ext cx="8883650" cy="526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 Les prélèvements obligatoires en France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14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B/ Les dépenses publiques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 Le solde et la dette publics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 Jeu : devenez ministre des Finances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 Synthèse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19100" indent="-419100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9D0EA-24F9-480A-9945-8E8718240E2E}" type="slidenum">
              <a:rPr lang="fr-FR" altLang="fr-FR" smtClean="0"/>
              <a:pPr/>
              <a:t>15</a:t>
            </a:fld>
            <a:endParaRPr lang="fr-FR" altLang="fr-FR"/>
          </a:p>
        </p:txBody>
      </p:sp>
      <p:sp>
        <p:nvSpPr>
          <p:cNvPr id="5018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/>
              <a:t>Cours de M. XXX – Eco 4</a:t>
            </a:r>
            <a:endParaRPr lang="fr-FR" alt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732283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u="sng" dirty="0"/>
              <a:t>Doc 7</a:t>
            </a:r>
            <a:r>
              <a:rPr lang="fr-FR" altLang="fr-FR" sz="2600" dirty="0"/>
              <a:t> : Le solde public en France et en Europe</a:t>
            </a:r>
            <a:endParaRPr lang="fr-FR" altLang="fr-FR" sz="24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r-FR" altLang="fr-FR" sz="120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975" y="57852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Eurostat et Ministère des Finances français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953"/>
            <a:ext cx="4821624" cy="37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24" y="3190377"/>
            <a:ext cx="4138382" cy="321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7863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u="sng" dirty="0"/>
              <a:t>Doc 8</a:t>
            </a:r>
            <a:r>
              <a:rPr lang="fr-FR" altLang="fr-FR" sz="2600" dirty="0"/>
              <a:t> : La dette publique en France et en Europe</a:t>
            </a:r>
            <a:endParaRPr lang="fr-FR" altLang="fr-FR" sz="24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FR" altLang="fr-FR" sz="120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975" y="57852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Eurostat et Ministère des Finances français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81457"/>
            <a:ext cx="4294389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64" y="2908042"/>
            <a:ext cx="4498198" cy="348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7863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9488"/>
            <a:ext cx="8839200" cy="686650"/>
          </a:xfrm>
        </p:spPr>
        <p:txBody>
          <a:bodyPr/>
          <a:lstStyle/>
          <a:p>
            <a:pPr eaLnBrk="1" hangingPunct="1"/>
            <a:r>
              <a:rPr lang="fr-FR" altLang="fr-FR" sz="2600" u="sng" dirty="0"/>
              <a:t>Doc 9</a:t>
            </a:r>
            <a:r>
              <a:rPr lang="fr-FR" altLang="fr-FR" sz="2600" dirty="0"/>
              <a:t> : La dette publique et taux d’intérêt sur la dette en France </a:t>
            </a:r>
            <a:endParaRPr lang="fr-FR" altLang="fr-FR" sz="24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r-FR" altLang="fr-FR" sz="120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4779" y="646928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Ministère des Finances français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37093"/>
            <a:ext cx="6871384" cy="533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1848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6905625" cy="5016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Plan de la séance</a:t>
            </a:r>
            <a:endParaRPr lang="fr-FR" altLang="fr-FR" sz="2400" dirty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69029" name="Rectangle 5"/>
          <p:cNvSpPr>
            <a:spLocks noChangeArrowheads="1"/>
          </p:cNvSpPr>
          <p:nvPr/>
        </p:nvSpPr>
        <p:spPr bwMode="auto">
          <a:xfrm>
            <a:off x="130175" y="1127125"/>
            <a:ext cx="8883650" cy="526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 Les prélèvements obligatoires en France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14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B/ Les dépenses publiques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 Le solde et la dette publics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 Jeu : devenez ministre des Finances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 Synthèse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19100" indent="-419100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9D0EA-24F9-480A-9945-8E8718240E2E}" type="slidenum">
              <a:rPr lang="fr-FR" altLang="fr-FR" smtClean="0"/>
              <a:pPr/>
              <a:t>19</a:t>
            </a:fld>
            <a:endParaRPr lang="fr-FR" altLang="fr-FR"/>
          </a:p>
        </p:txBody>
      </p:sp>
      <p:sp>
        <p:nvSpPr>
          <p:cNvPr id="5018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/>
              <a:t>Cours de M. XXX – Eco 4</a:t>
            </a:r>
            <a:endParaRPr lang="fr-FR" alt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73228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6905625" cy="5016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Plan de la séance</a:t>
            </a:r>
            <a:endParaRPr lang="fr-FR" altLang="fr-FR" sz="2400" dirty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69029" name="Rectangle 5"/>
          <p:cNvSpPr>
            <a:spLocks noChangeArrowheads="1"/>
          </p:cNvSpPr>
          <p:nvPr/>
        </p:nvSpPr>
        <p:spPr bwMode="auto">
          <a:xfrm>
            <a:off x="130175" y="1127125"/>
            <a:ext cx="8883650" cy="526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 Les prélèvements obligatoires en France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14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B/ Les dépenses publiques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 Le solde et la dette publics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 Jeu : devenez ministre des Finances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 Synthèse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19100" indent="-419100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9D0EA-24F9-480A-9945-8E8718240E2E}" type="slidenum">
              <a:rPr lang="fr-FR" altLang="fr-FR" smtClean="0"/>
              <a:pPr/>
              <a:t>2</a:t>
            </a:fld>
            <a:endParaRPr lang="fr-FR" altLang="fr-FR"/>
          </a:p>
        </p:txBody>
      </p:sp>
      <p:sp>
        <p:nvSpPr>
          <p:cNvPr id="5018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/>
              <a:t>Cours de M. XXX – Eco 4</a:t>
            </a:r>
            <a:endParaRPr lang="fr-FR" alt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442340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6905625" cy="5016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Jeu : devenez ministre des Finances</a:t>
            </a:r>
            <a:endParaRPr lang="fr-FR" altLang="fr-FR" sz="2400" dirty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8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9D0EA-24F9-480A-9945-8E8718240E2E}" type="slidenum">
              <a:rPr lang="fr-FR" altLang="fr-FR" smtClean="0"/>
              <a:pPr/>
              <a:t>20</a:t>
            </a:fld>
            <a:endParaRPr lang="fr-FR" altLang="fr-FR"/>
          </a:p>
        </p:txBody>
      </p:sp>
      <p:sp>
        <p:nvSpPr>
          <p:cNvPr id="5018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/>
              <a:t>Cours de M. XXX – Eco 4</a:t>
            </a:r>
            <a:endParaRPr lang="fr-FR" altLang="fr-FR">
              <a:sym typeface="Wingdings" pitchFamily="2" charset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226192"/>
            <a:ext cx="7036207" cy="228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1100" y="1500318"/>
            <a:ext cx="7036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u="sng" dirty="0">
                <a:hlinkClick r:id="rId4"/>
              </a:rPr>
              <a:t>http://www.financespubliques.fr/dette#/dette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85873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6905625" cy="5016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Plan de la séance</a:t>
            </a:r>
            <a:endParaRPr lang="fr-FR" altLang="fr-FR" sz="2400" dirty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69029" name="Rectangle 5"/>
          <p:cNvSpPr>
            <a:spLocks noChangeArrowheads="1"/>
          </p:cNvSpPr>
          <p:nvPr/>
        </p:nvSpPr>
        <p:spPr bwMode="auto">
          <a:xfrm>
            <a:off x="130175" y="1127125"/>
            <a:ext cx="8883650" cy="526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 Les prélèvements obligatoires en France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14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B/ Les dépenses publiques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 Le solde et la dette publics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 Jeu : devenez ministre des Finances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 Synthèse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19100" indent="-419100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9D0EA-24F9-480A-9945-8E8718240E2E}" type="slidenum">
              <a:rPr lang="fr-FR" altLang="fr-FR" smtClean="0"/>
              <a:pPr/>
              <a:t>21</a:t>
            </a:fld>
            <a:endParaRPr lang="fr-FR" altLang="fr-FR"/>
          </a:p>
        </p:txBody>
      </p:sp>
      <p:sp>
        <p:nvSpPr>
          <p:cNvPr id="5018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/>
              <a:t>Cours de M. XXX – Eco 4</a:t>
            </a:r>
            <a:endParaRPr lang="fr-FR" alt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73228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Phase de sensibilisation (1/5)</a:t>
            </a:r>
            <a:endParaRPr lang="fr-FR" altLang="fr-FR" sz="24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20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49207" y="64369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sondage </a:t>
            </a:r>
            <a:r>
              <a:rPr lang="fr-FR" sz="1200" dirty="0" err="1"/>
              <a:t>Socrative</a:t>
            </a:r>
            <a:endParaRPr lang="fr-F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4" y="1126017"/>
            <a:ext cx="8173697" cy="49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9348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Phase de sensibilisation (2/5)</a:t>
            </a:r>
            <a:endParaRPr lang="fr-FR" altLang="fr-FR" sz="24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z="120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9207" y="64369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sondage </a:t>
            </a:r>
            <a:r>
              <a:rPr lang="fr-FR" sz="1200" dirty="0" err="1"/>
              <a:t>Socrative</a:t>
            </a:r>
            <a:endParaRPr lang="fr-FR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5" y="1200445"/>
            <a:ext cx="7855308" cy="472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4704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Phase de sensibilisation (3/5)</a:t>
            </a:r>
            <a:endParaRPr lang="fr-FR" altLang="fr-FR" sz="24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z="120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9207" y="64369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sondage </a:t>
            </a:r>
            <a:r>
              <a:rPr lang="fr-FR" sz="1200" dirty="0" err="1"/>
              <a:t>Socrative</a:t>
            </a:r>
            <a:endParaRPr lang="fr-FR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46" y="1196643"/>
            <a:ext cx="6035010" cy="478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4704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Phase de sensibilisation (4/5)</a:t>
            </a:r>
            <a:endParaRPr lang="fr-FR" altLang="fr-FR" sz="24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z="120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9207" y="64369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sondage </a:t>
            </a:r>
            <a:r>
              <a:rPr lang="fr-FR" sz="1200" dirty="0" err="1"/>
              <a:t>Socrative</a:t>
            </a:r>
            <a:endParaRPr lang="fr-FR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143481"/>
            <a:ext cx="6364398" cy="504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4704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Phase de sensibilisation (5/5)</a:t>
            </a:r>
            <a:endParaRPr lang="fr-FR" altLang="fr-FR" sz="24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20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9207" y="64369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sondage </a:t>
            </a:r>
            <a:r>
              <a:rPr lang="fr-FR" sz="1200" dirty="0" err="1"/>
              <a:t>Socrative</a:t>
            </a:r>
            <a:endParaRPr lang="fr-FR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186010"/>
            <a:ext cx="6332722" cy="496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4704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6905625" cy="501650"/>
          </a:xfrm>
        </p:spPr>
        <p:txBody>
          <a:bodyPr/>
          <a:lstStyle/>
          <a:p>
            <a:pPr eaLnBrk="1" hangingPunct="1"/>
            <a:r>
              <a:rPr lang="fr-FR" altLang="fr-FR" sz="2600" dirty="0"/>
              <a:t>Plan de la séance</a:t>
            </a:r>
            <a:endParaRPr lang="fr-FR" altLang="fr-FR" sz="2400" dirty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69029" name="Rectangle 5"/>
          <p:cNvSpPr>
            <a:spLocks noChangeArrowheads="1"/>
          </p:cNvSpPr>
          <p:nvPr/>
        </p:nvSpPr>
        <p:spPr bwMode="auto">
          <a:xfrm>
            <a:off x="130175" y="1127125"/>
            <a:ext cx="8883650" cy="526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A/ Les prélèvements obligatoires en France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14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B/ Les dépenses publiques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C/ Le solde et la dette publics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D/ Jeu : devenez ministre des Finances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endParaRPr lang="fr-FR" sz="14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E/ Synthèse</a:t>
            </a:r>
          </a:p>
          <a:p>
            <a:pPr marL="446088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2600" b="1" dirty="0">
                <a:solidFill>
                  <a:srgbClr val="003A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419100" indent="-419100">
              <a:spcBef>
                <a:spcPct val="20000"/>
              </a:spcBef>
              <a:buClr>
                <a:schemeClr val="tx2"/>
              </a:buClr>
              <a:defRPr/>
            </a:pPr>
            <a:endParaRPr lang="fr-FR" sz="2600" b="1" dirty="0">
              <a:solidFill>
                <a:srgbClr val="003A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9D0EA-24F9-480A-9945-8E8718240E2E}" type="slidenum">
              <a:rPr lang="fr-FR" altLang="fr-FR" smtClean="0"/>
              <a:pPr/>
              <a:t>8</a:t>
            </a:fld>
            <a:endParaRPr lang="fr-FR" altLang="fr-FR"/>
          </a:p>
        </p:txBody>
      </p:sp>
      <p:sp>
        <p:nvSpPr>
          <p:cNvPr id="5018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/>
              <a:t>Cours de M. XXX – Eco 4</a:t>
            </a:r>
            <a:endParaRPr lang="fr-FR" altLang="fr-FR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18046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4488"/>
            <a:ext cx="8839200" cy="501650"/>
          </a:xfrm>
        </p:spPr>
        <p:txBody>
          <a:bodyPr/>
          <a:lstStyle/>
          <a:p>
            <a:pPr eaLnBrk="1" hangingPunct="1"/>
            <a:r>
              <a:rPr lang="fr-FR" altLang="fr-FR" sz="2600" u="sng" dirty="0"/>
              <a:t>Doc 2</a:t>
            </a:r>
            <a:r>
              <a:rPr lang="fr-FR" altLang="fr-FR" sz="2600" dirty="0"/>
              <a:t> : Les recettes publiques en France et en Europe</a:t>
            </a:r>
            <a:endParaRPr lang="fr-FR" altLang="fr-FR" sz="24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688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89025" y="59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2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3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30000"/>
              </a:lnSpc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4A06CE4-B2A1-4EB5-866C-31A421363E93}" type="slidenum">
              <a:rPr lang="fr-FR" altLang="fr-FR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z="1200">
              <a:solidFill>
                <a:schemeClr val="tx1"/>
              </a:solidFill>
            </a:endParaRPr>
          </a:p>
        </p:txBody>
      </p:sp>
      <p:sp>
        <p:nvSpPr>
          <p:cNvPr id="5127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/>
              <a:t>Cours de M. XXX – Eco 4</a:t>
            </a:r>
            <a:endParaRPr lang="fr-FR" altLang="fr-FR" dirty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975" y="57852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u="sng" dirty="0"/>
              <a:t>Sources</a:t>
            </a:r>
            <a:r>
              <a:rPr lang="fr-FR" sz="1200" dirty="0"/>
              <a:t> : Eurostat et Ministère des Finances français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0" y="1101375"/>
            <a:ext cx="4388961" cy="340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21" y="2621352"/>
            <a:ext cx="4508119" cy="36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08557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3A80"/>
      </a:dk2>
      <a:lt2>
        <a:srgbClr val="8D9C81"/>
      </a:lt2>
      <a:accent1>
        <a:srgbClr val="002052"/>
      </a:accent1>
      <a:accent2>
        <a:srgbClr val="009DDF"/>
      </a:accent2>
      <a:accent3>
        <a:srgbClr val="FFFFFF"/>
      </a:accent3>
      <a:accent4>
        <a:srgbClr val="000000"/>
      </a:accent4>
      <a:accent5>
        <a:srgbClr val="AAABB3"/>
      </a:accent5>
      <a:accent6>
        <a:srgbClr val="008ECA"/>
      </a:accent6>
      <a:hlink>
        <a:srgbClr val="D3D82A"/>
      </a:hlink>
      <a:folHlink>
        <a:srgbClr val="00205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ACEC"/>
        </a:dk2>
        <a:lt2>
          <a:srgbClr val="ADB185"/>
        </a:lt2>
        <a:accent1>
          <a:srgbClr val="082154"/>
        </a:accent1>
        <a:accent2>
          <a:srgbClr val="CC2229"/>
        </a:accent2>
        <a:accent3>
          <a:srgbClr val="FFFFFF"/>
        </a:accent3>
        <a:accent4>
          <a:srgbClr val="000000"/>
        </a:accent4>
        <a:accent5>
          <a:srgbClr val="AAABB3"/>
        </a:accent5>
        <a:accent6>
          <a:srgbClr val="B91E24"/>
        </a:accent6>
        <a:hlink>
          <a:srgbClr val="DE8A2E"/>
        </a:hlink>
        <a:folHlink>
          <a:srgbClr val="BDCA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000000"/>
        </a:dk1>
        <a:lt1>
          <a:srgbClr val="FFFFFF"/>
        </a:lt1>
        <a:dk2>
          <a:srgbClr val="009DDF"/>
        </a:dk2>
        <a:lt2>
          <a:srgbClr val="8D9C81"/>
        </a:lt2>
        <a:accent1>
          <a:srgbClr val="002052"/>
        </a:accent1>
        <a:accent2>
          <a:srgbClr val="FF001A"/>
        </a:accent2>
        <a:accent3>
          <a:srgbClr val="FFFFFF"/>
        </a:accent3>
        <a:accent4>
          <a:srgbClr val="000000"/>
        </a:accent4>
        <a:accent5>
          <a:srgbClr val="AAABB3"/>
        </a:accent5>
        <a:accent6>
          <a:srgbClr val="E70016"/>
        </a:accent6>
        <a:hlink>
          <a:srgbClr val="EF8900"/>
        </a:hlink>
        <a:folHlink>
          <a:srgbClr val="A6B1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5">
        <a:dk1>
          <a:srgbClr val="000000"/>
        </a:dk1>
        <a:lt1>
          <a:srgbClr val="FFFFFF"/>
        </a:lt1>
        <a:dk2>
          <a:srgbClr val="009DDF"/>
        </a:dk2>
        <a:lt2>
          <a:srgbClr val="8D9C81"/>
        </a:lt2>
        <a:accent1>
          <a:srgbClr val="002052"/>
        </a:accent1>
        <a:accent2>
          <a:srgbClr val="BED041"/>
        </a:accent2>
        <a:accent3>
          <a:srgbClr val="FFFFFF"/>
        </a:accent3>
        <a:accent4>
          <a:srgbClr val="000000"/>
        </a:accent4>
        <a:accent5>
          <a:srgbClr val="AAABB3"/>
        </a:accent5>
        <a:accent6>
          <a:srgbClr val="ACBC3A"/>
        </a:accent6>
        <a:hlink>
          <a:srgbClr val="EF8900"/>
        </a:hlink>
        <a:folHlink>
          <a:srgbClr val="6987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6">
        <a:dk1>
          <a:srgbClr val="000000"/>
        </a:dk1>
        <a:lt1>
          <a:srgbClr val="FFFFFF"/>
        </a:lt1>
        <a:dk2>
          <a:srgbClr val="AAB415"/>
        </a:dk2>
        <a:lt2>
          <a:srgbClr val="8D9C81"/>
        </a:lt2>
        <a:accent1>
          <a:srgbClr val="002052"/>
        </a:accent1>
        <a:accent2>
          <a:srgbClr val="009DDF"/>
        </a:accent2>
        <a:accent3>
          <a:srgbClr val="FFFFFF"/>
        </a:accent3>
        <a:accent4>
          <a:srgbClr val="000000"/>
        </a:accent4>
        <a:accent5>
          <a:srgbClr val="AAABB3"/>
        </a:accent5>
        <a:accent6>
          <a:srgbClr val="008ECA"/>
        </a:accent6>
        <a:hlink>
          <a:srgbClr val="EF8900"/>
        </a:hlink>
        <a:folHlink>
          <a:srgbClr val="6987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50404</TotalTime>
  <Words>488</Words>
  <Application>Microsoft Office PowerPoint</Application>
  <PresentationFormat>Affichage à l'écran (4:3)</PresentationFormat>
  <Paragraphs>212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Wingdings</vt:lpstr>
      <vt:lpstr>Wingdings 2</vt:lpstr>
      <vt:lpstr>Modèle par défaut</vt:lpstr>
      <vt:lpstr>Sciences économiques et sociales  Eco 4 : Comment les agents économiques se financent-ils ?  TD : Les finances publiques françaises</vt:lpstr>
      <vt:lpstr>Plan de la séance</vt:lpstr>
      <vt:lpstr>Phase de sensibilisation (1/5)</vt:lpstr>
      <vt:lpstr>Phase de sensibilisation (2/5)</vt:lpstr>
      <vt:lpstr>Phase de sensibilisation (3/5)</vt:lpstr>
      <vt:lpstr>Phase de sensibilisation (4/5)</vt:lpstr>
      <vt:lpstr>Phase de sensibilisation (5/5)</vt:lpstr>
      <vt:lpstr>Plan de la séance</vt:lpstr>
      <vt:lpstr>Doc 2 : Les recettes publiques en France et en Europe</vt:lpstr>
      <vt:lpstr>Plan de la séance</vt:lpstr>
      <vt:lpstr>Doc 3 : Les dépenses publiques en France et en Europe</vt:lpstr>
      <vt:lpstr>Doc 4 : La ventilation des dépenses publiques en France </vt:lpstr>
      <vt:lpstr>Doc 5 : Dépenses publiques : comparatif France / moyenne des pays européens</vt:lpstr>
      <vt:lpstr>Doc 6 : A qui profite la redistribution en France ?</vt:lpstr>
      <vt:lpstr>Plan de la séance</vt:lpstr>
      <vt:lpstr>Doc 7 : Le solde public en France et en Europe</vt:lpstr>
      <vt:lpstr>Doc 8 : La dette publique en France et en Europe</vt:lpstr>
      <vt:lpstr>Doc 9 : La dette publique et taux d’intérêt sur la dette en France </vt:lpstr>
      <vt:lpstr>Plan de la séance</vt:lpstr>
      <vt:lpstr>Jeu : devenez ministre des Finances</vt:lpstr>
      <vt:lpstr>Plan de la séance</vt:lpstr>
    </vt:vector>
  </TitlesOfParts>
  <Company>HAVAS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 Bourgeois</dc:creator>
  <cp:lastModifiedBy>KIELMANN THIERRY</cp:lastModifiedBy>
  <cp:revision>917</cp:revision>
  <cp:lastPrinted>2019-03-27T15:24:21Z</cp:lastPrinted>
  <dcterms:created xsi:type="dcterms:W3CDTF">2006-10-04T16:23:36Z</dcterms:created>
  <dcterms:modified xsi:type="dcterms:W3CDTF">2019-04-30T17:54:09Z</dcterms:modified>
</cp:coreProperties>
</file>