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9"/>
  </p:notesMasterIdLst>
  <p:handoutMasterIdLst>
    <p:handoutMasterId r:id="rId50"/>
  </p:handoutMasterIdLst>
  <p:sldIdLst>
    <p:sldId id="256" r:id="rId2"/>
    <p:sldId id="258" r:id="rId3"/>
    <p:sldId id="260" r:id="rId4"/>
    <p:sldId id="259" r:id="rId5"/>
    <p:sldId id="291" r:id="rId6"/>
    <p:sldId id="292" r:id="rId7"/>
    <p:sldId id="293" r:id="rId8"/>
    <p:sldId id="294" r:id="rId9"/>
    <p:sldId id="295" r:id="rId10"/>
    <p:sldId id="326" r:id="rId11"/>
    <p:sldId id="297" r:id="rId12"/>
    <p:sldId id="298" r:id="rId13"/>
    <p:sldId id="299" r:id="rId14"/>
    <p:sldId id="300" r:id="rId15"/>
    <p:sldId id="301" r:id="rId16"/>
    <p:sldId id="302" r:id="rId17"/>
    <p:sldId id="322" r:id="rId18"/>
    <p:sldId id="323" r:id="rId19"/>
    <p:sldId id="324" r:id="rId20"/>
    <p:sldId id="325" r:id="rId21"/>
    <p:sldId id="303" r:id="rId22"/>
    <p:sldId id="305" r:id="rId23"/>
    <p:sldId id="310" r:id="rId24"/>
    <p:sldId id="311" r:id="rId25"/>
    <p:sldId id="284" r:id="rId26"/>
    <p:sldId id="304" r:id="rId27"/>
    <p:sldId id="315" r:id="rId28"/>
    <p:sldId id="316" r:id="rId29"/>
    <p:sldId id="317" r:id="rId30"/>
    <p:sldId id="318" r:id="rId31"/>
    <p:sldId id="319" r:id="rId32"/>
    <p:sldId id="320" r:id="rId33"/>
    <p:sldId id="289" r:id="rId34"/>
    <p:sldId id="306" r:id="rId35"/>
    <p:sldId id="307" r:id="rId36"/>
    <p:sldId id="277" r:id="rId37"/>
    <p:sldId id="281" r:id="rId38"/>
    <p:sldId id="276" r:id="rId39"/>
    <p:sldId id="285" r:id="rId40"/>
    <p:sldId id="288" r:id="rId41"/>
    <p:sldId id="313" r:id="rId42"/>
    <p:sldId id="312" r:id="rId43"/>
    <p:sldId id="314" r:id="rId44"/>
    <p:sldId id="265" r:id="rId45"/>
    <p:sldId id="263" r:id="rId46"/>
    <p:sldId id="283" r:id="rId47"/>
    <p:sldId id="321" r:id="rId48"/>
  </p:sldIdLst>
  <p:sldSz cx="9144000" cy="6858000" type="screen4x3"/>
  <p:notesSz cx="7099300" cy="10234613"/>
  <p:custShowLst>
    <p:custShow name="Diaporama personnalisé DAET" id="0">
      <p:sldLst>
        <p:sld r:id="rId2"/>
        <p:sld r:id="rId5"/>
        <p:sld r:id="rId9"/>
        <p:sld r:id="rId11"/>
        <p:sld r:id="rId18"/>
        <p:sld r:id="rId20"/>
        <p:sld r:id="rId21"/>
        <p:sld r:id="rId25"/>
        <p:sld r:id="rId29"/>
        <p:sld r:id="rId32"/>
        <p:sld r:id="rId36"/>
        <p:sld r:id="rId40"/>
        <p:sld r:id="rId48"/>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13824"/>
    </p:cViewPr>
  </p:outlineViewPr>
  <p:notesTextViewPr>
    <p:cViewPr>
      <p:scale>
        <a:sx n="100" d="100"/>
        <a:sy n="100" d="100"/>
      </p:scale>
      <p:origin x="0" y="0"/>
    </p:cViewPr>
  </p:notesTextViewPr>
  <p:notesViewPr>
    <p:cSldViewPr>
      <p:cViewPr varScale="1">
        <p:scale>
          <a:sx n="55" d="100"/>
          <a:sy n="55" d="100"/>
        </p:scale>
        <p:origin x="-2856"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r>
              <a:rPr lang="fr-FR" smtClean="0"/>
              <a:t>29/10/2012</a:t>
            </a:r>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D16918D-14E3-432E-A41E-F72DB9B1D64B}" type="slidenum">
              <a:rPr lang="fr-FR" smtClean="0"/>
              <a:pPr/>
              <a:t>‹N°›</a:t>
            </a:fld>
            <a:endParaRPr lang="fr-F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r>
              <a:rPr lang="fr-FR" smtClean="0"/>
              <a:t>29/10/2012</a:t>
            </a:r>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F4E6816-816E-4E27-ADAF-68652F82C775}" type="slidenum">
              <a:rPr lang="fr-FR" smtClean="0"/>
              <a:pPr/>
              <a:t>‹N°›</a:t>
            </a:fld>
            <a:endParaRPr lang="fr-FR"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omproject.free.f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Projet réalisé au Lycée Jean Monnet par les équipes de BTS NRC</a:t>
            </a:r>
            <a:r>
              <a:rPr lang="fr-FR" baseline="0" dirty="0" smtClean="0"/>
              <a:t> et CGO.</a:t>
            </a:r>
          </a:p>
          <a:p>
            <a:r>
              <a:rPr lang="fr-FR" dirty="0" smtClean="0"/>
              <a:t>Sur</a:t>
            </a:r>
            <a:r>
              <a:rPr lang="fr-FR" baseline="0" dirty="0" smtClean="0"/>
              <a:t> la période :</a:t>
            </a:r>
            <a:r>
              <a:rPr lang="fr-FR" sz="1300" dirty="0" smtClean="0"/>
              <a:t> </a:t>
            </a:r>
          </a:p>
          <a:p>
            <a:pPr>
              <a:spcBef>
                <a:spcPct val="0"/>
              </a:spcBef>
              <a:defRPr/>
            </a:pPr>
            <a:r>
              <a:rPr lang="fr-FR" sz="1300" dirty="0" smtClean="0"/>
              <a:t>2010-2011  (NRC), en première année</a:t>
            </a:r>
          </a:p>
          <a:p>
            <a:pPr>
              <a:spcBef>
                <a:spcPct val="0"/>
              </a:spcBef>
              <a:defRPr/>
            </a:pPr>
            <a:r>
              <a:rPr lang="fr-FR" sz="1300" dirty="0" smtClean="0"/>
              <a:t>2011-2012 (CGO), en première année</a:t>
            </a:r>
          </a:p>
          <a:p>
            <a:pPr>
              <a:spcBef>
                <a:spcPct val="0"/>
              </a:spcBef>
              <a:defRPr/>
            </a:pPr>
            <a:r>
              <a:rPr lang="fr-FR" sz="1300" dirty="0" smtClean="0"/>
              <a:t>2012-2013 (NRC et CGO),en première année</a:t>
            </a: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marL="557144" indent="-557144">
              <a:buFont typeface="Arial" pitchFamily="34" charset="0"/>
              <a:buChar char="•"/>
            </a:pPr>
            <a:r>
              <a:rPr lang="fr-FR" b="1" dirty="0" smtClean="0"/>
              <a:t>Ateliers thématiques en demi-groupe;</a:t>
            </a:r>
          </a:p>
          <a:p>
            <a:pPr marL="247620" indent="-247620">
              <a:buFont typeface="+mj-lt"/>
              <a:buAutoNum type="arabicPeriod"/>
            </a:pPr>
            <a:r>
              <a:rPr lang="fr-FR" dirty="0" smtClean="0"/>
              <a:t>Atelier « Méthode du CV »,</a:t>
            </a:r>
            <a:r>
              <a:rPr lang="fr-FR" baseline="0" dirty="0" smtClean="0"/>
              <a:t> </a:t>
            </a:r>
          </a:p>
          <a:p>
            <a:pPr marL="247620" indent="-247620"/>
            <a:r>
              <a:rPr lang="fr-FR" dirty="0" smtClean="0"/>
              <a:t>Thème: « les outils de candidature et de prospection »: Rappel des principes méthodologiques (Le curriculum vitae,</a:t>
            </a:r>
            <a:r>
              <a:rPr lang="fr-FR" baseline="0" dirty="0" smtClean="0"/>
              <a:t> </a:t>
            </a:r>
            <a:r>
              <a:rPr lang="fr-FR" dirty="0" smtClean="0"/>
              <a:t>La lettre de motivation, La web-lettre); Rédaction des CV sur poste informatique, envoi par mail au professeur  pour correction et impression immédiate.</a:t>
            </a:r>
          </a:p>
          <a:p>
            <a:pPr marL="247620" indent="-247620"/>
            <a:r>
              <a:rPr lang="fr-FR" dirty="0" smtClean="0"/>
              <a:t>2. Atelier « Bilan de compétence, connaissance de soi»,</a:t>
            </a:r>
          </a:p>
          <a:p>
            <a:pPr marL="247620" indent="-247620"/>
            <a:r>
              <a:rPr lang="fr-FR" dirty="0" smtClean="0"/>
              <a:t>Thème: « Mieux se connaître pour mieux choisir et mieux parler de soi » , dégager les intérêts professionnels,</a:t>
            </a:r>
            <a:r>
              <a:rPr lang="fr-FR" baseline="0" dirty="0" smtClean="0"/>
              <a:t> </a:t>
            </a:r>
            <a:r>
              <a:rPr lang="fr-FR" dirty="0" smtClean="0"/>
              <a:t>quel type de "vendeur" suis-je?</a:t>
            </a:r>
            <a:r>
              <a:rPr lang="fr-FR" baseline="0" dirty="0" smtClean="0"/>
              <a:t> </a:t>
            </a:r>
            <a:r>
              <a:rPr lang="fr-FR" dirty="0" smtClean="0"/>
              <a:t>dégager les "moteurs professionnels",</a:t>
            </a:r>
            <a:r>
              <a:rPr lang="fr-FR" baseline="0" dirty="0" smtClean="0"/>
              <a:t> </a:t>
            </a:r>
            <a:r>
              <a:rPr lang="fr-FR" dirty="0" smtClean="0"/>
              <a:t>les gratifications recherchées dans son futur métier,</a:t>
            </a:r>
            <a:r>
              <a:rPr lang="fr-FR" baseline="0" dirty="0" smtClean="0"/>
              <a:t> </a:t>
            </a:r>
            <a:r>
              <a:rPr lang="fr-FR" dirty="0" smtClean="0"/>
              <a:t>dégager les voies professionnelles qui me conviennent le mieux.</a:t>
            </a:r>
          </a:p>
          <a:p>
            <a:pPr marL="247620" indent="-247620"/>
            <a:r>
              <a:rPr lang="fr-FR" dirty="0" smtClean="0"/>
              <a:t>3.  Atelier « Expression », (diction, voix, jeux de rôle),</a:t>
            </a:r>
          </a:p>
          <a:p>
            <a:pPr>
              <a:buNone/>
            </a:pPr>
            <a:r>
              <a:rPr lang="fr-FR" dirty="0" smtClean="0"/>
              <a:t>Thème: faire comprendre l'impact de son expression verbale et gestuelle dans le milieu professionnel:</a:t>
            </a:r>
            <a:r>
              <a:rPr lang="fr-FR" baseline="0" dirty="0" smtClean="0"/>
              <a:t> </a:t>
            </a:r>
            <a:r>
              <a:rPr lang="fr-FR" dirty="0" smtClean="0"/>
              <a:t>La diction et le travail de la voix (le verbal et le para-verbal), Le décodage de la gestuelle, Les registres de langage, le jeu de rôle (les différents rôles que l'on peut avoir, entrer dans son rôle), </a:t>
            </a:r>
          </a:p>
          <a:p>
            <a:pPr>
              <a:buNone/>
            </a:pPr>
            <a:r>
              <a:rPr lang="fr-FR" sz="1300" dirty="0" smtClean="0"/>
              <a:t>4. Atelier pratique « </a:t>
            </a:r>
            <a:r>
              <a:rPr lang="fr-FR" sz="1300" dirty="0" err="1" smtClean="0"/>
              <a:t>Relooking</a:t>
            </a:r>
            <a:r>
              <a:rPr lang="fr-FR" sz="1300" dirty="0" smtClean="0"/>
              <a:t> » , (codes vestimentaires professionnels, coaching en image),</a:t>
            </a:r>
          </a:p>
          <a:p>
            <a:pPr>
              <a:buNone/>
            </a:pPr>
            <a:r>
              <a:rPr lang="fr-FR" sz="1300" dirty="0" smtClean="0"/>
              <a:t>Thème: faire comprendre l'impact de son expression verbale et gestuelle dans le milieu professionnel: La diction et le travail de la voix (le verbal et le para-verbal), Le décodage de la gestuelle, Les registres de langage, le jeu de rôle (les différents rôles que l'on peut avoir, entrer dans son rôle), </a:t>
            </a:r>
          </a:p>
          <a:p>
            <a:pPr lvl="0">
              <a:buFont typeface="Arial" pitchFamily="34" charset="0"/>
              <a:buChar char="•"/>
            </a:pPr>
            <a:r>
              <a:rPr lang="fr-FR" sz="1300" b="1" dirty="0" smtClean="0"/>
              <a:t>          Entretiens individuels </a:t>
            </a:r>
            <a:r>
              <a:rPr lang="fr-FR" sz="1300" dirty="0" smtClean="0"/>
              <a:t>(</a:t>
            </a:r>
            <a:r>
              <a:rPr lang="fr-FR" dirty="0" smtClean="0"/>
              <a:t>entretien individuel de détermination du secteur de prédilection, lecture du CV avec diagnostic des points forts et des points faibles, aide à la « personnalisation » du CV.</a:t>
            </a:r>
          </a:p>
          <a:p>
            <a:pPr marL="557144" indent="-557144">
              <a:buFont typeface="Arial" pitchFamily="34" charset="0"/>
              <a:buChar char="•"/>
            </a:pPr>
            <a:r>
              <a:rPr lang="fr-FR" sz="1300" b="1" dirty="0" smtClean="0"/>
              <a:t>Petit-déjeuner r</a:t>
            </a:r>
            <a:r>
              <a:rPr lang="fr-FR" sz="1300" dirty="0" smtClean="0"/>
              <a:t>encontre des pros et speed </a:t>
            </a:r>
            <a:r>
              <a:rPr lang="fr-FR" sz="1300" dirty="0" err="1" smtClean="0"/>
              <a:t>dating</a:t>
            </a:r>
            <a:r>
              <a:rPr lang="fr-FR" sz="1300" dirty="0" smtClean="0"/>
              <a:t> entraînement de recrutement,</a:t>
            </a:r>
          </a:p>
          <a:p>
            <a:pPr marL="557144" indent="-557144">
              <a:buFont typeface="Arial" pitchFamily="34" charset="0"/>
              <a:buChar char="•"/>
            </a:pPr>
            <a:r>
              <a:rPr lang="fr-FR" sz="1300" b="1" dirty="0" smtClean="0"/>
              <a:t>Visite de la foire européenne </a:t>
            </a:r>
            <a:r>
              <a:rPr lang="fr-FR" sz="1300" dirty="0" smtClean="0"/>
              <a:t>en clôture.</a:t>
            </a:r>
          </a:p>
          <a:p>
            <a:pPr marL="557144" indent="-557144">
              <a:buFont typeface="Arial" pitchFamily="34" charset="0"/>
              <a:buChar char="•"/>
            </a:pPr>
            <a:r>
              <a:rPr lang="fr-FR" sz="1300" b="1" dirty="0" smtClean="0"/>
              <a:t>Suivi de l’action</a:t>
            </a:r>
          </a:p>
          <a:p>
            <a:pPr marL="247620" indent="-247620">
              <a:buFont typeface="Arial" pitchFamily="34" charset="0"/>
              <a:buChar char="•"/>
            </a:pPr>
            <a:endParaRPr lang="fr-FR" sz="1300" dirty="0" smtClean="0"/>
          </a:p>
          <a:p>
            <a:pPr marL="247620" indent="-247620">
              <a:buFont typeface="Arial" pitchFamily="34" charset="0"/>
              <a:buChar char="•"/>
            </a:pPr>
            <a:endParaRPr lang="fr-FR" sz="1300"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10</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faire comprendre aux</a:t>
            </a:r>
            <a:r>
              <a:rPr lang="fr-FR" baseline="0" dirty="0" smtClean="0"/>
              <a:t> étudiants l’intérêt de </a:t>
            </a:r>
            <a:r>
              <a:rPr lang="fr-FR" dirty="0" smtClean="0"/>
              <a:t>disposer</a:t>
            </a:r>
            <a:r>
              <a:rPr lang="fr-FR" baseline="0" dirty="0" smtClean="0"/>
              <a:t> d’un CV totalement personnalisé et leur permettre d’en avoir un correct pour les entretiens individuels et pour le speed </a:t>
            </a:r>
            <a:r>
              <a:rPr lang="fr-FR" baseline="0" dirty="0" err="1" smtClean="0"/>
              <a:t>dating</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11</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une</a:t>
            </a:r>
            <a:r>
              <a:rPr lang="fr-FR" baseline="0" dirty="0" smtClean="0"/>
              <a:t> meilleure connaissance de Soi pour pouvoir mieux parler de Soi et mieux s’orienter professionnellement.</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12</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a:t>
            </a:r>
            <a:r>
              <a:rPr lang="fr-FR" baseline="0" dirty="0" smtClean="0"/>
              <a:t> faire comprendre aux étudiants, par un point de vue extérieur et professionnel, que leur aptitude à communiquer de façon verbale et non verbale a un impact sur l’autre, qu’elle peut les aider ou les freiner dans leur réussite professionnelle.</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13</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a:t>
            </a:r>
            <a:r>
              <a:rPr lang="fr-FR" baseline="0" dirty="0" smtClean="0"/>
              <a:t> faire accepter l’idée aux étudiants, par un point de vue extérieur et professionnel, que leur apparence physique n’est pas neutre et qu’elle a un impact sur l’autre, elle peut les aider ou les freiner dans leur réussite professionnelle.</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14</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faire connaissance de manière approfondie</a:t>
            </a:r>
            <a:r>
              <a:rPr lang="fr-FR" baseline="0" dirty="0" smtClean="0"/>
              <a:t> et </a:t>
            </a:r>
            <a:r>
              <a:rPr lang="fr-FR" dirty="0" smtClean="0"/>
              <a:t>diagnostiquer les points forts et les points faibles du profil de chaque étudiant, mieux orienter les recherches</a:t>
            </a:r>
            <a:r>
              <a:rPr lang="fr-FR" baseline="0" dirty="0" smtClean="0"/>
              <a:t> d’entreprise de chacun.</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15</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créer un moment convivial montrant aux étudiants et aux professionnels qu’ils sont les bienvenus au lycée,</a:t>
            </a:r>
            <a:r>
              <a:rPr lang="fr-FR" baseline="0" dirty="0" smtClean="0"/>
              <a:t> s’entraîner à l’entretien de recrutement et générer des contacts professionnels.</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16</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Ressources:</a:t>
            </a:r>
            <a:r>
              <a:rPr lang="fr-FR" dirty="0" smtClean="0"/>
              <a:t> </a:t>
            </a:r>
          </a:p>
          <a:p>
            <a:pPr lvl="1"/>
            <a:r>
              <a:rPr lang="fr-FR" dirty="0" smtClean="0"/>
              <a:t>le proviseur et le proviseur adjoint, 2 enseignantes, 6 professionnels, une salle de conférence aménagée d’un buffet dressé (café, jus de fruit, viennoiserie, verres et tasses), 6 tables individuelles équipées de 2 chaises en face à face, un vidéo projecteur et 1 ordinateur portable sur une table pour l’orateur.</a:t>
            </a:r>
          </a:p>
          <a:p>
            <a:r>
              <a:rPr lang="fr-FR" b="1" dirty="0" smtClean="0"/>
              <a:t>Durée: </a:t>
            </a:r>
            <a:r>
              <a:rPr lang="fr-FR" dirty="0" smtClean="0"/>
              <a:t>3 heures.</a:t>
            </a:r>
          </a:p>
          <a:p>
            <a:r>
              <a:rPr lang="fr-FR" b="1" dirty="0" smtClean="0"/>
              <a:t>Contenu: </a:t>
            </a:r>
          </a:p>
          <a:p>
            <a:pPr lvl="1"/>
            <a:r>
              <a:rPr lang="fr-FR" dirty="0" smtClean="0"/>
              <a:t>Discours d’accueil du proviseur,</a:t>
            </a:r>
          </a:p>
          <a:p>
            <a:pPr lvl="1"/>
            <a:r>
              <a:rPr lang="fr-FR" dirty="0" smtClean="0"/>
              <a:t>Présentation de chaque entreprise et du métier par le professionnel,</a:t>
            </a:r>
          </a:p>
          <a:p>
            <a:pPr lvl="1"/>
            <a:r>
              <a:rPr lang="fr-FR" dirty="0" smtClean="0"/>
              <a:t>Speed </a:t>
            </a:r>
            <a:r>
              <a:rPr lang="fr-FR" dirty="0" err="1" smtClean="0"/>
              <a:t>dating</a:t>
            </a:r>
            <a:r>
              <a:rPr lang="fr-FR" dirty="0" smtClean="0"/>
              <a:t> simulation de recrutement (5 minutes par étudiant, passage par groupe de 6 étudiants).</a:t>
            </a:r>
          </a:p>
          <a:p>
            <a:pPr lvl="1"/>
            <a:r>
              <a:rPr lang="fr-FR" dirty="0" smtClean="0"/>
              <a:t>Bilan du speed </a:t>
            </a:r>
            <a:r>
              <a:rPr lang="fr-FR" dirty="0" err="1" smtClean="0"/>
              <a:t>dating</a:t>
            </a:r>
            <a:r>
              <a:rPr lang="fr-FR" dirty="0" smtClean="0"/>
              <a:t> fait par les professionnels, conseils prodigués aux étudiants.</a:t>
            </a:r>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17</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19</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20</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projet qui a été mis en place dans l’établissement répond en partie aux 4 axes du projet soumis</a:t>
            </a:r>
            <a:r>
              <a:rPr lang="fr-FR" baseline="0" dirty="0" smtClean="0"/>
              <a:t> au ministère.</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 découvrir le panel des secteurs d’activités existants, voir les commerciaux en actions, prendre des contacts.</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21</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22</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23</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24</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b="1" dirty="0" smtClean="0"/>
              <a:t>Prise de conscience de la nécessité d’avoir des outils corrects de prospection d’entreprise, mais aussi d’actionner son réseau au sens large et d’en avoir un ou de se le créer (activités associatives, sportives, culturelles etc…).</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25</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26</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27</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Problématique</a:t>
            </a:r>
          </a:p>
          <a:p>
            <a:pPr>
              <a:buFontTx/>
              <a:buChar char="•"/>
            </a:pPr>
            <a:r>
              <a:rPr lang="fr-FR" dirty="0" smtClean="0"/>
              <a:t>Pour la mise à niveau : Comment démarrer un enseignement comptable avec des étudiants ayant suivi des cursus différents?</a:t>
            </a:r>
          </a:p>
          <a:p>
            <a:pPr>
              <a:buFontTx/>
              <a:buChar char="•"/>
            </a:pPr>
            <a:r>
              <a:rPr lang="fr-FR" b="1" dirty="0" smtClean="0"/>
              <a:t>Comment?</a:t>
            </a:r>
          </a:p>
          <a:p>
            <a:pPr lvl="1">
              <a:buFontTx/>
              <a:buChar char="•"/>
            </a:pPr>
            <a:r>
              <a:rPr lang="fr-FR" dirty="0" smtClean="0"/>
              <a:t>Les étudiants titulaires de baccalauréats généraux ont un emploi du temps spécifique sur les trois premières journées ( 3 x 6 heures de comptabilité). </a:t>
            </a:r>
          </a:p>
          <a:p>
            <a:pPr lvl="1">
              <a:buFontTx/>
              <a:buChar char="•"/>
            </a:pPr>
            <a:r>
              <a:rPr lang="fr-FR" dirty="0" smtClean="0"/>
              <a:t>Les autres étudiants suivent l’emploi du temps normal avec des exercices de révision.</a:t>
            </a:r>
          </a:p>
          <a:p>
            <a:pPr>
              <a:buFontTx/>
              <a:buChar char="•"/>
            </a:pPr>
            <a:endParaRPr lang="fr-FR" dirty="0" smtClean="0"/>
          </a:p>
          <a:p>
            <a:pPr defTabSz="990478">
              <a:buFontTx/>
              <a:buChar char="•"/>
              <a:defRPr/>
            </a:pPr>
            <a:r>
              <a:rPr lang="fr-FR" b="1" dirty="0" smtClean="0"/>
              <a:t>Problématique</a:t>
            </a:r>
          </a:p>
          <a:p>
            <a:pPr>
              <a:buFontTx/>
              <a:buChar char="•"/>
            </a:pPr>
            <a:r>
              <a:rPr lang="fr-FR" dirty="0" smtClean="0"/>
              <a:t>Pour la sortie découverte d’entreprise: Comment illustrer de façon concrète les contenus de nos enseignements?</a:t>
            </a:r>
          </a:p>
          <a:p>
            <a:pPr>
              <a:buFontTx/>
              <a:buChar char="•"/>
            </a:pPr>
            <a:r>
              <a:rPr lang="fr-FR" b="1" dirty="0" smtClean="0"/>
              <a:t>Comment?</a:t>
            </a:r>
          </a:p>
          <a:p>
            <a:pPr marL="0" lvl="1" defTabSz="990478">
              <a:buFontTx/>
              <a:buChar char="•"/>
              <a:defRPr/>
            </a:pPr>
            <a:r>
              <a:rPr lang="fr-FR" dirty="0" smtClean="0"/>
              <a:t>Le 16 novembre 2011, les deux promotions  CGO se sont rendues en autocar dans l’entreprise SIEMENS de Haguenau. Après une présentation du contrôle de gestion, ils ont visité le site.</a:t>
            </a:r>
          </a:p>
          <a:p>
            <a:pPr>
              <a:buFontTx/>
              <a:buChar char="•"/>
            </a:pPr>
            <a:r>
              <a:rPr lang="fr-FR" dirty="0" smtClean="0"/>
              <a:t>Le 24 octobre 2012, visite de la Cour</a:t>
            </a:r>
            <a:r>
              <a:rPr lang="fr-FR" baseline="0" dirty="0" smtClean="0"/>
              <a:t> des Comptes européenne à Luxembourg.</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28</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1)Ressources: 1 professeur de matière comptable, 1</a:t>
            </a:r>
            <a:r>
              <a:rPr lang="fr-FR" baseline="0" dirty="0" smtClean="0"/>
              <a:t> salle banalisée, 1 vidéoprojecteur, une assistante pédagogique (prise en charge des autres étudiants pendant l’absence du professeur affecté à la mise à niveau).</a:t>
            </a:r>
          </a:p>
          <a:p>
            <a:r>
              <a:rPr lang="fr-FR" baseline="0" dirty="0" smtClean="0"/>
              <a:t>Durée: 3 fois 6 heures = 18 heures (3 jours) faites par le professeur, 7 heures faites par l’assistante pédagogique.</a:t>
            </a:r>
          </a:p>
          <a:p>
            <a:r>
              <a:rPr lang="fr-FR" baseline="0" dirty="0" smtClean="0"/>
              <a:t>Acquisition des notions de base de l’organisation comptable (journal, compte, débit, crédit, documents de synthèse).</a:t>
            </a:r>
          </a:p>
          <a:p>
            <a:endParaRPr lang="fr-FR" dirty="0" smtClean="0"/>
          </a:p>
          <a:p>
            <a:r>
              <a:rPr lang="fr-FR" dirty="0" smtClean="0"/>
              <a:t>2)Ressources: 4 professeurs accompagnateurs,</a:t>
            </a:r>
            <a:r>
              <a:rPr lang="fr-FR" baseline="0" dirty="0" smtClean="0"/>
              <a:t> location d’un car pour 50 personnes.</a:t>
            </a:r>
          </a:p>
          <a:p>
            <a:r>
              <a:rPr lang="fr-FR" baseline="0" dirty="0" smtClean="0"/>
              <a:t>Durée: une demi-journée</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29</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Degré de satisfaction des étudiants mesuré par  le contenu des courriels de remerciements envoyés aux personnes qui ont servi de guide  lors de la visite.</a:t>
            </a:r>
          </a:p>
          <a:p>
            <a:r>
              <a:rPr lang="fr-FR" dirty="0" smtClean="0"/>
              <a:t>Se rendre compte de ce qu’est physiquement un stock (analyse de gestion lors du processus 7)</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30</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Nous parlerons non</a:t>
            </a:r>
            <a:r>
              <a:rPr lang="fr-FR" baseline="0" dirty="0" smtClean="0"/>
              <a:t> seulement de la période 2011-2012, période officielle d’expérimentation, mais aussi de l’année précédente 2010-2011.</a:t>
            </a:r>
          </a:p>
          <a:p>
            <a:r>
              <a:rPr lang="fr-FR" baseline="0" dirty="0" smtClean="0"/>
              <a:t>En effet, pendant cette période, nous avions déjà entrepris avec ma collègue, Mme Wendling,  des mesures pour la nouvelle promotion de BTS NRC, mesures qui allaient dans le même sens que l’expérimentation académique.</a:t>
            </a:r>
          </a:p>
          <a:p>
            <a:r>
              <a:rPr lang="fr-FR" baseline="0" dirty="0" smtClean="0"/>
              <a:t>Enfin, nous parlerons aussi du début d’année scolaire 2012-2013, puisque nous avons encore entrepris des innovations.</a:t>
            </a:r>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31</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32</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33</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34</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Problématique: difficulté d’un travail</a:t>
            </a:r>
            <a:r>
              <a:rPr lang="fr-FR" baseline="0" dirty="0" smtClean="0"/>
              <a:t> et d’un suivi régulier</a:t>
            </a:r>
            <a:endParaRPr lang="fr-FR" dirty="0" smtClean="0"/>
          </a:p>
          <a:p>
            <a:r>
              <a:rPr lang="fr-FR" baseline="0" dirty="0" smtClean="0"/>
              <a:t>En effet, constats suivants:</a:t>
            </a:r>
            <a:endParaRPr lang="fr-FR" dirty="0" smtClean="0"/>
          </a:p>
          <a:p>
            <a:r>
              <a:rPr lang="fr-FR" dirty="0" smtClean="0"/>
              <a:t>Nécessité d’un suivi rigoureux des activités réalisées par les étudiants en entreprise,</a:t>
            </a:r>
          </a:p>
          <a:p>
            <a:r>
              <a:rPr lang="fr-FR" dirty="0" smtClean="0"/>
              <a:t>Impossibilité de gérer et stocker correctement les rapports ou travaux papier,</a:t>
            </a:r>
          </a:p>
          <a:p>
            <a:r>
              <a:rPr lang="fr-FR" dirty="0" smtClean="0"/>
              <a:t>Encombrement de la boite mail et consommation excessive de papier.</a:t>
            </a:r>
          </a:p>
          <a:p>
            <a:r>
              <a:rPr lang="fr-FR" dirty="0" smtClean="0"/>
              <a:t>Non respect des délais de </a:t>
            </a:r>
            <a:r>
              <a:rPr lang="fr-FR" dirty="0" err="1" smtClean="0"/>
              <a:t>reporting</a:t>
            </a:r>
            <a:r>
              <a:rPr lang="fr-FR" dirty="0" smtClean="0"/>
              <a:t> par les étudiants.</a:t>
            </a:r>
          </a:p>
          <a:p>
            <a:r>
              <a:rPr lang="fr-FR" dirty="0" smtClean="0"/>
              <a:t>Méconnaissance des documents et exigences de l’examen.</a:t>
            </a:r>
          </a:p>
          <a:p>
            <a:r>
              <a:rPr lang="fr-FR" dirty="0" smtClean="0"/>
              <a:t>Pertes des données numériques telles que rapports ou outils créés par l’étudiant.</a:t>
            </a:r>
          </a:p>
          <a:p>
            <a:r>
              <a:rPr lang="fr-FR" dirty="0" smtClean="0"/>
              <a:t>Donc:</a:t>
            </a:r>
          </a:p>
          <a:p>
            <a:pPr lvl="0"/>
            <a:r>
              <a:rPr lang="fr-FR" sz="1300" dirty="0" smtClean="0"/>
              <a:t>Mise en place de cours différenciés pour la relation client, la gestion de projet, le suivi de projet et la gestion de clientèle sur le site </a:t>
            </a:r>
            <a:r>
              <a:rPr lang="fr-FR" sz="1300" dirty="0" smtClean="0">
                <a:hlinkClick r:id="rId3"/>
              </a:rPr>
              <a:t>http://comproject.free.fr</a:t>
            </a:r>
            <a:r>
              <a:rPr lang="fr-FR" sz="1300" dirty="0" smtClean="0"/>
              <a:t>  (plateforme gratuite </a:t>
            </a:r>
            <a:r>
              <a:rPr lang="fr-FR" sz="1300" dirty="0" err="1" smtClean="0"/>
              <a:t>Claroline</a:t>
            </a:r>
            <a:r>
              <a:rPr lang="fr-FR" sz="1300" dirty="0" smtClean="0"/>
              <a:t>) en collaboration entre les deux enseignantes de ces matières.</a:t>
            </a:r>
          </a:p>
          <a:p>
            <a:pPr lvl="0"/>
            <a:r>
              <a:rPr lang="fr-FR" sz="1300" dirty="0" smtClean="0"/>
              <a:t>Mise à disposition de travaux et de ressources documentaires consultables à distance.</a:t>
            </a:r>
          </a:p>
          <a:p>
            <a:pPr lvl="0"/>
            <a:r>
              <a:rPr lang="fr-FR" sz="1300" dirty="0" smtClean="0"/>
              <a:t>Mise en place d’un agenda pour la planification des entretiens hebdomadaires et des exposés.</a:t>
            </a:r>
          </a:p>
          <a:p>
            <a:pPr lvl="0"/>
            <a:r>
              <a:rPr lang="fr-FR" sz="1300" dirty="0" smtClean="0"/>
              <a:t>Entretien avec consultation de la plateforme.</a:t>
            </a:r>
          </a:p>
          <a:p>
            <a:pPr lvl="0"/>
            <a:r>
              <a:rPr lang="fr-FR" sz="1300" dirty="0" smtClean="0"/>
              <a:t>Possibilité de « chat » et communication par mail pour la remise des rapports et annonces à toutes la classe.</a:t>
            </a:r>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35</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36</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37</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38</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39</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40</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sz="1700" dirty="0" smtClean="0"/>
              <a:t>Le projet a été mis en place suivant trois grands axes d’action.</a:t>
            </a:r>
          </a:p>
          <a:p>
            <a:endParaRPr lang="fr-FR" sz="1700" dirty="0" smtClean="0"/>
          </a:p>
          <a:p>
            <a:pPr marL="247620" indent="-247620">
              <a:buFont typeface="+mj-lt"/>
              <a:buAutoNum type="arabicPeriod"/>
            </a:pPr>
            <a:r>
              <a:rPr lang="fr-FR" sz="1700" dirty="0" smtClean="0"/>
              <a:t>Le premier axe du projet répond à la problématique « comment constituer un groupe classe homogène, motivé et de bon niveau? ». En effet le portail unique nous a fixé des contraintes (ordre des vœux inconnu, impossibilité de radier du portail quelqu’un qui n’a pas fait les démarches d’inscription administrative), celles-ci ont pour effet de provoquer des fluctuations d’effectifs en début d’année scolaire. Le premier axe du projet vise donc à pallier ces difficultés.</a:t>
            </a:r>
          </a:p>
          <a:p>
            <a:pPr marL="247620" indent="-247620">
              <a:buFont typeface="+mj-lt"/>
              <a:buAutoNum type="arabicPeriod"/>
            </a:pPr>
            <a:r>
              <a:rPr lang="fr-FR" sz="1700" dirty="0" smtClean="0"/>
              <a:t>En ce qui concerne le second axe spécifique aux NRC, la problématique principale est « comment motiver les étudiants à rendre certains travaux et en assurer un suivi efficace? ». Il faut en effet donner aux étudiants des habitudes de travail professionnelles qu’ils n’ont pas encore acquis.</a:t>
            </a:r>
          </a:p>
          <a:p>
            <a:pPr marL="247620" indent="-247620">
              <a:buFont typeface="+mj-lt"/>
              <a:buAutoNum type="arabicPeriod"/>
            </a:pPr>
            <a:r>
              <a:rPr lang="fr-FR" sz="1700" dirty="0" smtClean="0"/>
              <a:t>Enfin, le troisième et dernier axe du projet en CGO est lié au problème de « la non maîtrise des outils langagiers par les étudiants » qui constitue un frein à leur réussite scolaire et professionnelle.</a:t>
            </a:r>
            <a:endParaRPr lang="fr-FR" sz="1700"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41</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42</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43</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44</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45</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46</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1" defTabSz="990478">
              <a:defRPr/>
            </a:pPr>
            <a:r>
              <a:rPr lang="fr-FR" dirty="0" smtClean="0"/>
              <a:t>participation de plus d’entreprises au speed </a:t>
            </a:r>
            <a:r>
              <a:rPr lang="fr-FR" dirty="0" err="1" smtClean="0"/>
              <a:t>dating</a:t>
            </a:r>
            <a:r>
              <a:rPr lang="fr-FR" dirty="0" smtClean="0"/>
              <a:t> couplé à un parrainage, éventuellement par un professionnel, ancien élève du lycée ou ayant un rayonnement sur l’Alsace;</a:t>
            </a:r>
          </a:p>
          <a:p>
            <a:r>
              <a:rPr lang="fr-FR" dirty="0" smtClean="0"/>
              <a:t>Aujourd’hui 24 octobre, sortie des 2 promo de CGO et de 5 professeurs au Luxembourg avec visite de la Cour</a:t>
            </a:r>
            <a:r>
              <a:rPr lang="fr-FR" baseline="0" dirty="0" smtClean="0"/>
              <a:t> des Comptes européenne.</a:t>
            </a:r>
          </a:p>
          <a:p>
            <a:r>
              <a:rPr lang="fr-FR" dirty="0" smtClean="0"/>
              <a:t>En ce qui concerne adaptations locales présence de divers freins à leur mise en place:</a:t>
            </a:r>
          </a:p>
          <a:p>
            <a:pPr lvl="1">
              <a:buFont typeface="Arial" pitchFamily="34" charset="0"/>
              <a:buChar char="•"/>
            </a:pPr>
            <a:r>
              <a:rPr lang="fr-FR" dirty="0" smtClean="0"/>
              <a:t>sur quels horaires?</a:t>
            </a:r>
          </a:p>
          <a:p>
            <a:pPr lvl="1">
              <a:buFont typeface="Arial" pitchFamily="34" charset="0"/>
              <a:buChar char="•"/>
            </a:pPr>
            <a:r>
              <a:rPr lang="fr-FR" dirty="0" smtClean="0"/>
              <a:t>difficulté à intégrer des contenus différenciés pour des étudiants suivant le même cursus,</a:t>
            </a:r>
          </a:p>
          <a:p>
            <a:pPr lvl="1">
              <a:buFont typeface="Arial" pitchFamily="34" charset="0"/>
              <a:buChar char="•"/>
            </a:pPr>
            <a:r>
              <a:rPr lang="fr-FR" dirty="0" smtClean="0"/>
              <a:t>Envisageable si tout un groupe d’étudiants avait leur place de stage garantie dans des entreprises partenaires qui contribueraient à la formation dans un secteur spécifique (immobilier par exemple).</a:t>
            </a:r>
          </a:p>
          <a:p>
            <a:pPr lvl="0">
              <a:buFont typeface="Arial" pitchFamily="34" charset="0"/>
              <a:buNone/>
            </a:pPr>
            <a:r>
              <a:rPr lang="fr-FR" dirty="0" smtClean="0"/>
              <a:t>Ceci serait organisé un peu comme un approfondissement</a:t>
            </a:r>
            <a:r>
              <a:rPr lang="fr-FR" baseline="0" dirty="0" smtClean="0"/>
              <a:t> sectoriel, mais pourrait difficilement concerner plusieurs secteurs d’activité.</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47</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5</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6</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478">
              <a:defRPr/>
            </a:pPr>
            <a:r>
              <a:rPr lang="fr-FR" dirty="0" smtClean="0"/>
              <a:t>La</a:t>
            </a:r>
            <a:r>
              <a:rPr lang="fr-FR" baseline="0" dirty="0" smtClean="0"/>
              <a:t> problématique NRC est directement liée aux contraintes imposées par le portail unique d’accès au POSTBAC.</a:t>
            </a:r>
            <a:endParaRPr lang="fr-FR" dirty="0" smtClean="0"/>
          </a:p>
          <a:p>
            <a:pPr defTabSz="990478">
              <a:defRPr/>
            </a:pPr>
            <a:r>
              <a:rPr lang="fr-FR" dirty="0" smtClean="0"/>
              <a:t>Au mois de mai beaucoup de dossiers de demande d’intégration (800 dossiers pour 35 places), au mois de septembre, généralement une dizaine d’absents parmi les inscrits sur le portail.</a:t>
            </a:r>
          </a:p>
          <a:p>
            <a:pPr defTabSz="990478">
              <a:defRPr/>
            </a:pPr>
            <a:r>
              <a:rPr lang="fr-FR" dirty="0" smtClean="0"/>
              <a:t>Conséquences: des</a:t>
            </a:r>
            <a:r>
              <a:rPr lang="fr-FR" baseline="0" dirty="0" smtClean="0"/>
              <a:t> </a:t>
            </a:r>
            <a:r>
              <a:rPr lang="fr-FR" dirty="0" smtClean="0"/>
              <a:t>effectifs fluctuants (des arrivées et des départs ponctuent tous le</a:t>
            </a:r>
            <a:r>
              <a:rPr lang="fr-FR" baseline="0" dirty="0" smtClean="0"/>
              <a:t> mois de septembre voir même octobre et parfois des phénomènes de contagions des départs)</a:t>
            </a:r>
            <a:r>
              <a:rPr lang="fr-FR" dirty="0" smtClean="0"/>
              <a:t>.</a:t>
            </a:r>
          </a:p>
          <a:p>
            <a:pPr defTabSz="990478">
              <a:defRPr/>
            </a:pPr>
            <a:r>
              <a:rPr lang="fr-FR" dirty="0" smtClean="0"/>
              <a:t>Constats:</a:t>
            </a:r>
          </a:p>
          <a:p>
            <a:pPr defTabSz="990478">
              <a:defRPr/>
            </a:pPr>
            <a:r>
              <a:rPr lang="fr-FR" dirty="0" smtClean="0"/>
              <a:t>Des</a:t>
            </a:r>
            <a:r>
              <a:rPr lang="fr-FR" baseline="0" dirty="0" smtClean="0"/>
              <a:t> fluctuations d’effectifs nuisibles à un travail continu et correct.</a:t>
            </a:r>
          </a:p>
          <a:p>
            <a:pPr defTabSz="990478">
              <a:defRPr/>
            </a:pPr>
            <a:r>
              <a:rPr lang="fr-FR" dirty="0" smtClean="0"/>
              <a:t>Une motivation assez faible pour la section,</a:t>
            </a:r>
          </a:p>
          <a:p>
            <a:r>
              <a:rPr lang="fr-FR" dirty="0" smtClean="0"/>
              <a:t>Une méconnaissance du BTS NRC et du monde professionnel;</a:t>
            </a:r>
          </a:p>
          <a:p>
            <a:pPr defTabSz="990478">
              <a:defRPr/>
            </a:pPr>
            <a:r>
              <a:rPr lang="fr-FR" dirty="0" smtClean="0"/>
              <a:t>Des difficultés à constituer un groupe classe homogène de bon niveau (les derniers arrivés de septembre-octobre</a:t>
            </a:r>
            <a:r>
              <a:rPr lang="fr-FR" baseline="0" dirty="0" smtClean="0"/>
              <a:t> ne sont généralement pas les meilleurs)</a:t>
            </a:r>
            <a:r>
              <a:rPr lang="fr-FR" dirty="0" smtClean="0"/>
              <a:t>;</a:t>
            </a:r>
          </a:p>
          <a:p>
            <a:r>
              <a:rPr lang="fr-FR" dirty="0" smtClean="0"/>
              <a:t>Des difficultés à trouver rapidement un stage.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7</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47620" indent="-247620" defTabSz="990478">
              <a:buFont typeface="+mj-lt"/>
              <a:buAutoNum type="arabicPeriod"/>
              <a:defRPr/>
            </a:pPr>
            <a:r>
              <a:rPr lang="fr-FR" dirty="0" smtClean="0"/>
              <a:t>Stabiliser les effectifs:</a:t>
            </a:r>
          </a:p>
          <a:p>
            <a:pPr defTabSz="990478">
              <a:defRPr/>
            </a:pPr>
            <a:r>
              <a:rPr lang="fr-FR" dirty="0" smtClean="0"/>
              <a:t>En effet, au mois de mai beaucoup de dossiers de demande d’intégration (800 dossiers pour 35 places), au mois de septembre, généralement une dizaine d’absents parmi les inscrits sur le portail (cette</a:t>
            </a:r>
            <a:r>
              <a:rPr lang="fr-FR" baseline="0" dirty="0" smtClean="0"/>
              <a:t> 23 présents sur 37 inscrits).</a:t>
            </a:r>
          </a:p>
          <a:p>
            <a:pPr defTabSz="990478">
              <a:defRPr/>
            </a:pPr>
            <a:r>
              <a:rPr lang="fr-FR" dirty="0" smtClean="0"/>
              <a:t>Conséquence: des</a:t>
            </a:r>
            <a:r>
              <a:rPr lang="fr-FR" baseline="0" dirty="0" smtClean="0"/>
              <a:t> </a:t>
            </a:r>
            <a:r>
              <a:rPr lang="fr-FR" dirty="0" smtClean="0"/>
              <a:t>effectifs fluctuants (des arrivées et des départs ponctuent tous le</a:t>
            </a:r>
            <a:r>
              <a:rPr lang="fr-FR" baseline="0" dirty="0" smtClean="0"/>
              <a:t> mois de septembre, voir même octobre et parfois des phénomènes de contagions des départs), d</a:t>
            </a:r>
            <a:r>
              <a:rPr lang="fr-FR" dirty="0" smtClean="0"/>
              <a:t>es difficultés à constituer un groupe classe homogène de bon niveau (les derniers arrivés de septembre-octobre</a:t>
            </a:r>
            <a:r>
              <a:rPr lang="fr-FR" baseline="0" dirty="0" smtClean="0"/>
              <a:t> ne sont généralement pas les meilleurs).</a:t>
            </a:r>
            <a:endParaRPr lang="fr-FR" dirty="0" smtClean="0"/>
          </a:p>
          <a:p>
            <a:r>
              <a:rPr lang="fr-FR" dirty="0" smtClean="0"/>
              <a:t>Raisons:  une motivation assez faible pour la section, une méconnaissance du BTS NRC.</a:t>
            </a:r>
          </a:p>
          <a:p>
            <a:endParaRPr lang="fr-FR" dirty="0" smtClean="0"/>
          </a:p>
          <a:p>
            <a:pPr marL="247620" indent="-247620"/>
            <a:r>
              <a:rPr lang="fr-FR" dirty="0" smtClean="0"/>
              <a:t>2.  Rendre les étudiants plus</a:t>
            </a:r>
            <a:r>
              <a:rPr lang="fr-FR" baseline="0" dirty="0" smtClean="0"/>
              <a:t> avertis au monde professionnel:</a:t>
            </a:r>
            <a:r>
              <a:rPr lang="fr-FR" dirty="0" smtClean="0"/>
              <a:t> </a:t>
            </a:r>
          </a:p>
          <a:p>
            <a:r>
              <a:rPr lang="fr-FR" dirty="0" smtClean="0"/>
              <a:t>Les CV des étudiants et la difficulté pour certains à</a:t>
            </a:r>
            <a:r>
              <a:rPr lang="fr-FR" baseline="0" dirty="0" smtClean="0"/>
              <a:t> trouver rapidement un stage révèle une méconnaissance </a:t>
            </a:r>
            <a:r>
              <a:rPr lang="fr-FR" dirty="0" smtClean="0"/>
              <a:t>du monde professionnel, mais aussi une absence de réelle motivation.</a:t>
            </a:r>
          </a:p>
          <a:p>
            <a:r>
              <a:rPr lang="fr-FR" dirty="0" smtClean="0">
                <a:solidFill>
                  <a:srgbClr val="FF0000"/>
                </a:solidFill>
              </a:rPr>
              <a:t>Tout ceci explique</a:t>
            </a:r>
            <a:r>
              <a:rPr lang="fr-FR" baseline="0" dirty="0" smtClean="0">
                <a:solidFill>
                  <a:srgbClr val="FF0000"/>
                </a:solidFill>
              </a:rPr>
              <a:t> leurs </a:t>
            </a:r>
            <a:r>
              <a:rPr lang="fr-FR" dirty="0" smtClean="0">
                <a:solidFill>
                  <a:srgbClr val="FF0000"/>
                </a:solidFill>
              </a:rPr>
              <a:t>difficultés à trouver rapidement un stage.</a:t>
            </a:r>
          </a:p>
          <a:p>
            <a:endParaRPr lang="fr-FR" dirty="0" smtClean="0">
              <a:solidFill>
                <a:srgbClr val="FF0000"/>
              </a:solidFill>
            </a:endParaRPr>
          </a:p>
          <a:p>
            <a:pPr marL="247620" indent="-247620">
              <a:buAutoNum type="arabicPeriod" startAt="3"/>
            </a:pPr>
            <a:r>
              <a:rPr lang="fr-FR" dirty="0" smtClean="0">
                <a:solidFill>
                  <a:srgbClr val="FF0000"/>
                </a:solidFill>
              </a:rPr>
              <a:t>Initier des contacts</a:t>
            </a:r>
          </a:p>
          <a:p>
            <a:pPr marL="247620" indent="-247620"/>
            <a:r>
              <a:rPr lang="fr-FR" dirty="0" smtClean="0">
                <a:solidFill>
                  <a:srgbClr val="FF0000"/>
                </a:solidFill>
              </a:rPr>
              <a:t>En effet, même pour les étudiants motivés,</a:t>
            </a:r>
            <a:r>
              <a:rPr lang="fr-FR" baseline="0" dirty="0" smtClean="0">
                <a:solidFill>
                  <a:srgbClr val="FF0000"/>
                </a:solidFill>
              </a:rPr>
              <a:t> il est parfois difficile de trouver rapidement des lieux d’accueil pour les stage, d’où l’importance de constituer un réseau d’entreprises partenaires impliquées dans la formation des étudiants.</a:t>
            </a:r>
            <a:endParaRPr lang="fr-FR" dirty="0" smtClean="0">
              <a:solidFill>
                <a:srgbClr val="FF0000"/>
              </a:solidFill>
            </a:endParaRPr>
          </a:p>
          <a:p>
            <a:endParaRPr lang="fr-FR" dirty="0" smtClean="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8</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557144" indent="-557144"/>
            <a:r>
              <a:rPr lang="fr-FR" dirty="0" smtClean="0"/>
              <a:t>1. Ateliers thématiques en demi-groupe:</a:t>
            </a:r>
          </a:p>
          <a:p>
            <a:r>
              <a:rPr lang="fr-FR" dirty="0" smtClean="0"/>
              <a:t>Atelier « Méthode du CV »,</a:t>
            </a:r>
          </a:p>
          <a:p>
            <a:r>
              <a:rPr lang="fr-FR" dirty="0" smtClean="0"/>
              <a:t>Atelier « Bilan de compétence, connaissance de soi»,</a:t>
            </a:r>
          </a:p>
          <a:p>
            <a:r>
              <a:rPr lang="fr-FR" dirty="0" smtClean="0"/>
              <a:t>Atelier « Expression », (diction, voix, jeux de rôle),</a:t>
            </a:r>
          </a:p>
          <a:p>
            <a:r>
              <a:rPr lang="fr-FR" dirty="0" smtClean="0"/>
              <a:t>Atelier pratique « </a:t>
            </a:r>
            <a:r>
              <a:rPr lang="fr-FR" dirty="0" err="1" smtClean="0"/>
              <a:t>Relooking</a:t>
            </a:r>
            <a:r>
              <a:rPr lang="fr-FR" dirty="0" smtClean="0"/>
              <a:t> » , (codes vestimentaires professionnels, coaching en image),</a:t>
            </a:r>
          </a:p>
          <a:p>
            <a:pPr marL="557144" indent="-557144"/>
            <a:r>
              <a:rPr lang="fr-FR" dirty="0" smtClean="0"/>
              <a:t>2. Entretiens individuels</a:t>
            </a:r>
          </a:p>
          <a:p>
            <a:pPr marL="557144" indent="-557144"/>
            <a:r>
              <a:rPr lang="fr-FR" dirty="0" smtClean="0"/>
              <a:t>3. Petit-déjeuner rencontre des pros et speed </a:t>
            </a:r>
            <a:r>
              <a:rPr lang="fr-FR" dirty="0" err="1" smtClean="0"/>
              <a:t>dating</a:t>
            </a:r>
            <a:r>
              <a:rPr lang="fr-FR" dirty="0" smtClean="0"/>
              <a:t> entraînement de recrutement,</a:t>
            </a:r>
          </a:p>
          <a:p>
            <a:pPr marL="557144" indent="-557144"/>
            <a:r>
              <a:rPr lang="fr-FR" dirty="0" smtClean="0"/>
              <a:t>4. Visite de la foire européenne en clôture.</a:t>
            </a:r>
          </a:p>
          <a:p>
            <a:pPr marL="557144" indent="-557144"/>
            <a:r>
              <a:rPr lang="fr-FR" dirty="0" smtClean="0"/>
              <a:t>5. Suivi de l’action</a:t>
            </a:r>
          </a:p>
          <a:p>
            <a:endParaRPr lang="fr-FR" dirty="0"/>
          </a:p>
        </p:txBody>
      </p:sp>
      <p:sp>
        <p:nvSpPr>
          <p:cNvPr id="4" name="Espace réservé du numéro de diapositive 3"/>
          <p:cNvSpPr>
            <a:spLocks noGrp="1"/>
          </p:cNvSpPr>
          <p:nvPr>
            <p:ph type="sldNum" sz="quarter" idx="10"/>
          </p:nvPr>
        </p:nvSpPr>
        <p:spPr/>
        <p:txBody>
          <a:bodyPr/>
          <a:lstStyle/>
          <a:p>
            <a:fld id="{3F4E6816-816E-4E27-ADAF-68652F82C775}" type="slidenum">
              <a:rPr lang="fr-FR" smtClean="0"/>
              <a:pPr/>
              <a:t>9</a:t>
            </a:fld>
            <a:endParaRPr lang="fr-FR" dirty="0"/>
          </a:p>
        </p:txBody>
      </p:sp>
      <p:sp>
        <p:nvSpPr>
          <p:cNvPr id="5" name="Espace réservé de la date 4"/>
          <p:cNvSpPr>
            <a:spLocks noGrp="1"/>
          </p:cNvSpPr>
          <p:nvPr>
            <p:ph type="dt" idx="11"/>
          </p:nvPr>
        </p:nvSpPr>
        <p:spPr/>
        <p:txBody>
          <a:bodyPr/>
          <a:lstStyle/>
          <a:p>
            <a:r>
              <a:rPr lang="fr-FR" smtClean="0"/>
              <a:t>29/10/2012</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pied de page 4"/>
          <p:cNvSpPr>
            <a:spLocks noGrp="1"/>
          </p:cNvSpPr>
          <p:nvPr>
            <p:ph type="ftr" sz="quarter" idx="11"/>
          </p:nvPr>
        </p:nvSpPr>
        <p:spPr/>
        <p:txBody>
          <a:bodyPr/>
          <a:lstStyle/>
          <a:p>
            <a:r>
              <a:rPr lang="fr-FR" smtClean="0"/>
              <a:t>Lycée Jean Monnet</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pied de page 4"/>
          <p:cNvSpPr>
            <a:spLocks noGrp="1"/>
          </p:cNvSpPr>
          <p:nvPr>
            <p:ph type="ftr" sz="quarter" idx="11"/>
          </p:nvPr>
        </p:nvSpPr>
        <p:spPr/>
        <p:txBody>
          <a:bodyPr/>
          <a:lstStyle/>
          <a:p>
            <a:r>
              <a:rPr lang="fr-FR" smtClean="0"/>
              <a:t>Lycée Jean Monnet</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pied de page 4"/>
          <p:cNvSpPr>
            <a:spLocks noGrp="1"/>
          </p:cNvSpPr>
          <p:nvPr>
            <p:ph type="ftr" sz="quarter" idx="11"/>
          </p:nvPr>
        </p:nvSpPr>
        <p:spPr/>
        <p:txBody>
          <a:bodyPr/>
          <a:lstStyle/>
          <a:p>
            <a:r>
              <a:rPr lang="fr-FR" smtClean="0"/>
              <a:t>Lycée Jean Monnet</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descr="logo_jean-monnet[1].gif"/>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0" y="0"/>
            <a:ext cx="2072154" cy="1196752"/>
          </a:xfrm>
          <a:prstGeom prst="rect">
            <a:avLst/>
          </a:prstGeom>
        </p:spPr>
      </p:pic>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pied de page 4"/>
          <p:cNvSpPr>
            <a:spLocks noGrp="1"/>
          </p:cNvSpPr>
          <p:nvPr>
            <p:ph type="ftr" sz="quarter" idx="11"/>
          </p:nvPr>
        </p:nvSpPr>
        <p:spPr/>
        <p:txBody>
          <a:bodyPr/>
          <a:lstStyle/>
          <a:p>
            <a:r>
              <a:rPr lang="fr-FR" smtClean="0"/>
              <a:t>Lycée Jean Monnet</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pied de page 4"/>
          <p:cNvSpPr>
            <a:spLocks noGrp="1"/>
          </p:cNvSpPr>
          <p:nvPr>
            <p:ph type="ftr" sz="quarter" idx="11"/>
          </p:nvPr>
        </p:nvSpPr>
        <p:spPr/>
        <p:txBody>
          <a:bodyPr/>
          <a:lstStyle/>
          <a:p>
            <a:r>
              <a:rPr lang="fr-FR" smtClean="0"/>
              <a:t>Lycée Jean Monnet</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29/10/2012</a:t>
            </a:r>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
        <p:nvSpPr>
          <p:cNvPr id="9" name="Espace réservé du numéro de diapositive 8"/>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29/10/2012</a:t>
            </a:r>
            <a:endParaRPr lang="fr-FR" dirty="0"/>
          </a:p>
        </p:txBody>
      </p:sp>
      <p:sp>
        <p:nvSpPr>
          <p:cNvPr id="4" name="Espace réservé du pied de page 3"/>
          <p:cNvSpPr>
            <a:spLocks noGrp="1"/>
          </p:cNvSpPr>
          <p:nvPr>
            <p:ph type="ftr" sz="quarter" idx="11"/>
          </p:nvPr>
        </p:nvSpPr>
        <p:spPr/>
        <p:txBody>
          <a:bodyPr/>
          <a:lstStyle/>
          <a:p>
            <a:r>
              <a:rPr lang="fr-FR" smtClean="0"/>
              <a:t>Lycée Jean Monnet</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29/10/2012</a:t>
            </a:r>
            <a:endParaRPr lang="fr-FR" dirty="0"/>
          </a:p>
        </p:txBody>
      </p:sp>
      <p:sp>
        <p:nvSpPr>
          <p:cNvPr id="3" name="Espace réservé du pied de page 2"/>
          <p:cNvSpPr>
            <a:spLocks noGrp="1"/>
          </p:cNvSpPr>
          <p:nvPr>
            <p:ph type="ftr" sz="quarter" idx="11"/>
          </p:nvPr>
        </p:nvSpPr>
        <p:spPr/>
        <p:txBody>
          <a:bodyPr/>
          <a:lstStyle/>
          <a:p>
            <a:r>
              <a:rPr lang="fr-FR" smtClean="0"/>
              <a:t>Lycée Jean Monnet</a:t>
            </a:r>
            <a:endParaRPr lang="fr-FR" dirty="0"/>
          </a:p>
        </p:txBody>
      </p:sp>
      <p:sp>
        <p:nvSpPr>
          <p:cNvPr id="4" name="Espace réservé du numéro de diapositive 3"/>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29/10/2012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Lycée Jean Monnet</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EB0B7-6E15-499F-8EFE-80CEFF39AF86}" type="slidenum">
              <a:rPr lang="fr-FR" smtClean="0"/>
              <a:pPr/>
              <a:t>‹N°›</a:t>
            </a:fld>
            <a:endParaRPr lang="fr-FR" dirty="0"/>
          </a:p>
        </p:txBody>
      </p:sp>
      <p:pic>
        <p:nvPicPr>
          <p:cNvPr id="7" name="Image 6" descr="logo_jean-monnet[1].gif"/>
          <p:cNvPicPr>
            <a:picLocks noChangeAspect="1"/>
          </p:cNvPicPr>
          <p:nvPr userDrawn="1"/>
        </p:nvPicPr>
        <p:blipFill>
          <a:blip r:embed="rId13" cstate="print">
            <a:clrChange>
              <a:clrFrom>
                <a:srgbClr val="FFFFFF"/>
              </a:clrFrom>
              <a:clrTo>
                <a:srgbClr val="FFFFFF">
                  <a:alpha val="0"/>
                </a:srgbClr>
              </a:clrTo>
            </a:clrChange>
          </a:blip>
          <a:stretch>
            <a:fillRect/>
          </a:stretch>
        </p:blipFill>
        <p:spPr>
          <a:xfrm>
            <a:off x="0" y="0"/>
            <a:ext cx="2072154" cy="1196752"/>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project.free.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project.free.f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3528392"/>
          </a:xfrm>
        </p:spPr>
        <p:txBody>
          <a:bodyPr>
            <a:normAutofit fontScale="90000"/>
          </a:bodyPr>
          <a:lstStyle/>
          <a:p>
            <a:r>
              <a:rPr lang="fr-FR" sz="4400" b="1" kern="1200" dirty="0" smtClean="0">
                <a:solidFill>
                  <a:schemeClr val="tx1"/>
                </a:solidFill>
                <a:latin typeface="+mj-lt"/>
                <a:ea typeface="+mj-ea"/>
                <a:cs typeface="+mj-cs"/>
              </a:rPr>
              <a:t>Expérimentation pour la rénovation des BTS</a:t>
            </a:r>
            <a:br>
              <a:rPr lang="fr-FR" sz="4400" b="1" kern="1200" dirty="0" smtClean="0">
                <a:solidFill>
                  <a:schemeClr val="tx1"/>
                </a:solidFill>
                <a:latin typeface="+mj-lt"/>
                <a:ea typeface="+mj-ea"/>
                <a:cs typeface="+mj-cs"/>
              </a:rPr>
            </a:br>
            <a:r>
              <a:rPr lang="fr-FR" sz="4400" b="1" kern="1200" dirty="0" smtClean="0">
                <a:solidFill>
                  <a:schemeClr val="tx1"/>
                </a:solidFill>
                <a:latin typeface="+mj-lt"/>
                <a:ea typeface="+mj-ea"/>
                <a:cs typeface="+mj-cs"/>
              </a:rPr>
              <a:t>Descriptif </a:t>
            </a:r>
            <a:r>
              <a:rPr lang="fr-FR" b="1" dirty="0" smtClean="0"/>
              <a:t>du projet réalisé</a:t>
            </a:r>
            <a:br>
              <a:rPr lang="fr-FR" b="1" dirty="0" smtClean="0"/>
            </a:br>
            <a:r>
              <a:rPr lang="fr-FR" b="1" dirty="0" smtClean="0"/>
              <a:t>au</a:t>
            </a:r>
            <a:br>
              <a:rPr lang="fr-FR" b="1" dirty="0" smtClean="0"/>
            </a:br>
            <a:r>
              <a:rPr lang="fr-FR" sz="4400" b="1" kern="1200" dirty="0" smtClean="0">
                <a:solidFill>
                  <a:schemeClr val="tx1"/>
                </a:solidFill>
                <a:latin typeface="+mj-lt"/>
                <a:ea typeface="+mj-ea"/>
                <a:cs typeface="+mj-cs"/>
              </a:rPr>
              <a:t>Lycée Jean Monnet                          </a:t>
            </a:r>
          </a:p>
          <a:p>
            <a:r>
              <a:rPr lang="fr-FR" sz="4400" b="1" kern="1200" dirty="0" smtClean="0">
                <a:solidFill>
                  <a:schemeClr val="tx1"/>
                </a:solidFill>
                <a:latin typeface="+mj-lt"/>
                <a:ea typeface="+mj-ea"/>
                <a:cs typeface="+mj-cs"/>
              </a:rPr>
              <a:t>STRASBOURG</a:t>
            </a:r>
            <a:endParaRPr lang="fr-FR" b="1" dirty="0"/>
          </a:p>
        </p:txBody>
      </p:sp>
      <p:sp>
        <p:nvSpPr>
          <p:cNvPr id="4" name="Espace réservé du contenu 3"/>
          <p:cNvSpPr>
            <a:spLocks noGrp="1"/>
          </p:cNvSpPr>
          <p:nvPr>
            <p:ph type="subTitle" idx="1"/>
          </p:nvPr>
        </p:nvSpPr>
        <p:spPr>
          <a:xfrm>
            <a:off x="1331640" y="4581128"/>
            <a:ext cx="6400800" cy="1752600"/>
          </a:xfrm>
        </p:spPr>
        <p:txBody>
          <a:bodyPr>
            <a:normAutofit lnSpcReduction="10000"/>
          </a:bodyPr>
          <a:lstStyle/>
          <a:p>
            <a:pPr lvl="1" algn="l"/>
            <a:r>
              <a:rPr lang="fr-FR" sz="4000" b="1" kern="1200" dirty="0" smtClean="0">
                <a:solidFill>
                  <a:schemeClr val="tx1"/>
                </a:solidFill>
                <a:latin typeface="+mj-lt"/>
                <a:ea typeface="+mj-ea"/>
                <a:cs typeface="+mj-cs"/>
              </a:rPr>
              <a:t>BTS CGO </a:t>
            </a:r>
            <a:r>
              <a:rPr lang="fr-FR" sz="2600" b="1" kern="1200" dirty="0" smtClean="0">
                <a:solidFill>
                  <a:schemeClr val="tx1"/>
                </a:solidFill>
                <a:latin typeface="+mj-lt"/>
                <a:ea typeface="+mj-ea"/>
                <a:cs typeface="+mj-cs"/>
              </a:rPr>
              <a:t>(auteurs mesdames Elisabeth Kremer et Sabine </a:t>
            </a:r>
            <a:r>
              <a:rPr lang="fr-FR" sz="2600" b="1" kern="1200" dirty="0" err="1" smtClean="0">
                <a:solidFill>
                  <a:schemeClr val="tx1"/>
                </a:solidFill>
                <a:latin typeface="+mj-lt"/>
                <a:ea typeface="+mj-ea"/>
                <a:cs typeface="+mj-cs"/>
              </a:rPr>
              <a:t>Laux</a:t>
            </a:r>
            <a:r>
              <a:rPr lang="fr-FR" sz="2600" b="1" kern="1200" dirty="0" smtClean="0">
                <a:solidFill>
                  <a:schemeClr val="tx1"/>
                </a:solidFill>
                <a:latin typeface="+mj-lt"/>
                <a:ea typeface="+mj-ea"/>
                <a:cs typeface="+mj-cs"/>
              </a:rPr>
              <a:t>)</a:t>
            </a:r>
            <a:endParaRPr lang="fr-FR" sz="2600" kern="1200" dirty="0" smtClean="0">
              <a:solidFill>
                <a:schemeClr val="tx1"/>
              </a:solidFill>
              <a:latin typeface="+mj-lt"/>
              <a:ea typeface="+mj-ea"/>
              <a:cs typeface="+mj-cs"/>
            </a:endParaRPr>
          </a:p>
          <a:p>
            <a:pPr lvl="1" algn="l"/>
            <a:r>
              <a:rPr lang="fr-FR" sz="4000" b="1" kern="1200" dirty="0" smtClean="0">
                <a:solidFill>
                  <a:schemeClr val="tx1"/>
                </a:solidFill>
                <a:latin typeface="+mj-lt"/>
                <a:ea typeface="+mj-ea"/>
                <a:cs typeface="+mj-cs"/>
              </a:rPr>
              <a:t>BTS NRC </a:t>
            </a:r>
            <a:r>
              <a:rPr lang="fr-FR" sz="2600" b="1" kern="1200" dirty="0" smtClean="0">
                <a:solidFill>
                  <a:schemeClr val="tx1"/>
                </a:solidFill>
                <a:latin typeface="+mj-lt"/>
                <a:ea typeface="+mj-ea"/>
                <a:cs typeface="+mj-cs"/>
              </a:rPr>
              <a:t>(auteur Louise </a:t>
            </a:r>
            <a:r>
              <a:rPr lang="fr-FR" sz="2600" b="1" kern="1200" dirty="0" err="1" smtClean="0">
                <a:solidFill>
                  <a:schemeClr val="tx1"/>
                </a:solidFill>
                <a:latin typeface="+mj-lt"/>
                <a:ea typeface="+mj-ea"/>
                <a:cs typeface="+mj-cs"/>
              </a:rPr>
              <a:t>Dubreucq</a:t>
            </a:r>
            <a:r>
              <a:rPr lang="fr-FR" sz="2600" b="1" kern="1200" dirty="0" smtClean="0">
                <a:solidFill>
                  <a:schemeClr val="tx1"/>
                </a:solidFill>
                <a:latin typeface="+mj-lt"/>
                <a:ea typeface="+mj-ea"/>
                <a:cs typeface="+mj-cs"/>
              </a:rPr>
              <a:t>)</a:t>
            </a:r>
            <a:endParaRPr lang="fr-FR" sz="2600" dirty="0"/>
          </a:p>
        </p:txBody>
      </p:sp>
      <p:sp>
        <p:nvSpPr>
          <p:cNvPr id="5" name="Espace réservé de la date 4"/>
          <p:cNvSpPr>
            <a:spLocks noGrp="1"/>
          </p:cNvSpPr>
          <p:nvPr>
            <p:ph type="dt" sz="half" idx="10"/>
          </p:nvPr>
        </p:nvSpPr>
        <p:spPr/>
        <p:txBody>
          <a:bodyPr/>
          <a:lstStyle/>
          <a:p>
            <a:r>
              <a:rPr lang="fr-FR" sz="1600" dirty="0" smtClean="0">
                <a:solidFill>
                  <a:schemeClr val="tx1"/>
                </a:solidFill>
              </a:rPr>
              <a:t>29/10/2012</a:t>
            </a:r>
            <a:endParaRPr lang="fr-FR" sz="1600" dirty="0">
              <a:solidFill>
                <a:schemeClr val="tx1"/>
              </a:solidFill>
            </a:endParaRPr>
          </a:p>
        </p:txBody>
      </p:sp>
      <p:sp>
        <p:nvSpPr>
          <p:cNvPr id="6" name="Espace réservé du numéro de diapositive 5"/>
          <p:cNvSpPr>
            <a:spLocks noGrp="1"/>
          </p:cNvSpPr>
          <p:nvPr>
            <p:ph type="sldNum" sz="quarter" idx="12"/>
          </p:nvPr>
        </p:nvSpPr>
        <p:spPr>
          <a:xfrm>
            <a:off x="6732240" y="6309320"/>
            <a:ext cx="2133600" cy="365125"/>
          </a:xfrm>
        </p:spPr>
        <p:txBody>
          <a:bodyPr/>
          <a:lstStyle/>
          <a:p>
            <a:fld id="{2FEEB0B7-6E15-499F-8EFE-80CEFF39AF86}" type="slidenum">
              <a:rPr lang="fr-FR" smtClean="0"/>
              <a:pPr/>
              <a:t>1</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539552" y="908720"/>
          <a:ext cx="8352928" cy="5388162"/>
        </p:xfrm>
        <a:graphic>
          <a:graphicData uri="http://schemas.openxmlformats.org/drawingml/2006/table">
            <a:tbl>
              <a:tblPr/>
              <a:tblGrid>
                <a:gridCol w="773419"/>
                <a:gridCol w="1746861"/>
                <a:gridCol w="216024"/>
                <a:gridCol w="1944216"/>
                <a:gridCol w="1868328"/>
                <a:gridCol w="1804080"/>
              </a:tblGrid>
              <a:tr h="305598">
                <a:tc>
                  <a:txBody>
                    <a:bodyPr/>
                    <a:lstStyle/>
                    <a:p>
                      <a:pPr algn="ctr">
                        <a:lnSpc>
                          <a:spcPct val="115000"/>
                        </a:lnSpc>
                        <a:spcAft>
                          <a:spcPts val="0"/>
                        </a:spcAft>
                      </a:pPr>
                      <a:r>
                        <a:rPr lang="fr-FR" sz="1100" b="1" dirty="0">
                          <a:latin typeface="Calibri"/>
                          <a:ea typeface="Calibri"/>
                          <a:cs typeface="Times New Roman"/>
                        </a:rPr>
                        <a:t>Jour</a:t>
                      </a:r>
                      <a:endParaRPr lang="fr-FR" sz="11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fr-FR" sz="1100" dirty="0">
                          <a:latin typeface="Calibri"/>
                          <a:ea typeface="Calibri"/>
                          <a:cs typeface="Times New Roman"/>
                        </a:rPr>
                        <a:t>Matin</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100">
                          <a:latin typeface="Calibri"/>
                          <a:ea typeface="Calibri"/>
                          <a:cs typeface="Times New Roman"/>
                        </a:rPr>
                        <a:t>Après-midi</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3774">
                <a:tc rowSpan="2">
                  <a:txBody>
                    <a:bodyPr/>
                    <a:lstStyle/>
                    <a:p>
                      <a:pPr algn="ctr">
                        <a:lnSpc>
                          <a:spcPct val="115000"/>
                        </a:lnSpc>
                        <a:spcAft>
                          <a:spcPts val="0"/>
                        </a:spcAft>
                      </a:pPr>
                      <a:r>
                        <a:rPr lang="fr-FR" sz="1100" b="1">
                          <a:latin typeface="Calibri"/>
                          <a:ea typeface="Calibri"/>
                          <a:cs typeface="Times New Roman"/>
                        </a:rPr>
                        <a:t>Mardi</a:t>
                      </a:r>
                      <a:endParaRPr lang="fr-FR" sz="1100">
                        <a:latin typeface="Calibri"/>
                        <a:ea typeface="Calibri"/>
                        <a:cs typeface="Times New Roman"/>
                      </a:endParaRPr>
                    </a:p>
                    <a:p>
                      <a:pPr algn="ctr">
                        <a:lnSpc>
                          <a:spcPct val="115000"/>
                        </a:lnSpc>
                        <a:spcAft>
                          <a:spcPts val="0"/>
                        </a:spcAft>
                      </a:pPr>
                      <a:r>
                        <a:rPr lang="fr-FR" sz="1100" b="1">
                          <a:latin typeface="Calibri"/>
                          <a:ea typeface="Calibri"/>
                          <a:cs typeface="Times New Roman"/>
                        </a:rPr>
                        <a:t>4 septembre 2012</a:t>
                      </a:r>
                      <a:endParaRPr lang="fr-FR" sz="110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algn="ctr">
                        <a:lnSpc>
                          <a:spcPct val="115000"/>
                        </a:lnSpc>
                        <a:spcAft>
                          <a:spcPts val="0"/>
                        </a:spcAft>
                      </a:pPr>
                      <a:r>
                        <a:rPr lang="fr-FR" sz="1100" dirty="0">
                          <a:latin typeface="Calibri"/>
                          <a:ea typeface="Calibri"/>
                          <a:cs typeface="Times New Roman"/>
                        </a:rPr>
                        <a:t>8 H : Salle 201 </a:t>
                      </a:r>
                      <a:r>
                        <a:rPr lang="fr-FR" sz="1100" b="1" dirty="0">
                          <a:latin typeface="Calibri"/>
                          <a:ea typeface="Calibri"/>
                          <a:cs typeface="Times New Roman"/>
                        </a:rPr>
                        <a:t>Accueil</a:t>
                      </a:r>
                      <a:r>
                        <a:rPr lang="fr-FR" sz="1100" dirty="0">
                          <a:latin typeface="Calibri"/>
                          <a:ea typeface="Calibri"/>
                          <a:cs typeface="Times New Roman"/>
                        </a:rPr>
                        <a:t> de la classe, demande CV pour l’après-midi.</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pPr>
                      <a:r>
                        <a:rPr lang="fr-FR" sz="1100" b="1" dirty="0">
                          <a:latin typeface="Calibri"/>
                          <a:ea typeface="Calibri"/>
                          <a:cs typeface="Times New Roman"/>
                        </a:rPr>
                        <a:t>10h à 12h: Méthode du CV </a:t>
                      </a:r>
                      <a:r>
                        <a:rPr lang="fr-FR" sz="1100" dirty="0">
                          <a:latin typeface="Calibri"/>
                          <a:ea typeface="Calibri"/>
                          <a:cs typeface="Times New Roman"/>
                        </a:rPr>
                        <a:t>en salle 207 groupe 1</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fr-FR" sz="90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a:latin typeface="Calibri"/>
                          <a:ea typeface="Calibri"/>
                          <a:cs typeface="Times New Roman"/>
                        </a:rPr>
                        <a:t>13 H à 15H : </a:t>
                      </a:r>
                      <a:r>
                        <a:rPr lang="fr-FR" sz="1100" b="1" dirty="0">
                          <a:latin typeface="Calibri"/>
                          <a:ea typeface="Calibri"/>
                          <a:cs typeface="Times New Roman"/>
                        </a:rPr>
                        <a:t>Méthode du CV</a:t>
                      </a:r>
                      <a:r>
                        <a:rPr lang="fr-FR" sz="1100" dirty="0">
                          <a:latin typeface="Calibri"/>
                          <a:ea typeface="Calibri"/>
                          <a:cs typeface="Times New Roman"/>
                        </a:rPr>
                        <a:t> en salle 207 groupe 2</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a:latin typeface="Calibri"/>
                          <a:ea typeface="Calibri"/>
                          <a:cs typeface="Times New Roman"/>
                        </a:rPr>
                        <a:t>15 H à 16H: </a:t>
                      </a:r>
                      <a:r>
                        <a:rPr lang="fr-FR" sz="1100" baseline="0" dirty="0" smtClean="0">
                          <a:latin typeface="Calibri"/>
                          <a:ea typeface="Calibri"/>
                          <a:cs typeface="Times New Roman"/>
                        </a:rPr>
                        <a:t> </a:t>
                      </a:r>
                      <a:r>
                        <a:rPr lang="fr-FR" sz="1100" dirty="0" smtClean="0">
                          <a:latin typeface="Calibri"/>
                          <a:ea typeface="Calibri"/>
                          <a:cs typeface="Times New Roman"/>
                        </a:rPr>
                        <a:t>2 </a:t>
                      </a:r>
                      <a:r>
                        <a:rPr lang="fr-FR" sz="1100" dirty="0">
                          <a:latin typeface="Calibri"/>
                          <a:ea typeface="Calibri"/>
                          <a:cs typeface="Times New Roman"/>
                        </a:rPr>
                        <a:t>entretiens groupe </a:t>
                      </a:r>
                      <a:r>
                        <a:rPr lang="fr-FR" sz="1100" dirty="0" smtClean="0">
                          <a:latin typeface="Calibri"/>
                          <a:ea typeface="Calibri"/>
                          <a:cs typeface="Times New Roman"/>
                        </a:rPr>
                        <a:t>2, salle 204</a:t>
                      </a:r>
                      <a:endParaRPr lang="fr-FR" sz="11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1698">
                <a:tc vMerge="1">
                  <a:txBody>
                    <a:bodyPr/>
                    <a:lstStyle/>
                    <a:p>
                      <a:endParaRPr lang="fr-FR"/>
                    </a:p>
                  </a:txBody>
                  <a:tcPr/>
                </a:tc>
                <a:tc v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10 H à 12H : </a:t>
                      </a:r>
                      <a:r>
                        <a:rPr lang="fr-FR" sz="1100" baseline="0" dirty="0" smtClean="0">
                          <a:latin typeface="Calibri"/>
                          <a:ea typeface="Calibri"/>
                          <a:cs typeface="Times New Roman"/>
                        </a:rPr>
                        <a:t> </a:t>
                      </a:r>
                      <a:r>
                        <a:rPr lang="fr-FR" sz="1100" dirty="0" smtClean="0">
                          <a:latin typeface="Calibri"/>
                          <a:ea typeface="Calibri"/>
                          <a:cs typeface="Times New Roman"/>
                        </a:rPr>
                        <a:t>4 </a:t>
                      </a:r>
                      <a:r>
                        <a:rPr lang="fr-FR" sz="1100" dirty="0">
                          <a:latin typeface="Calibri"/>
                          <a:ea typeface="Calibri"/>
                          <a:cs typeface="Times New Roman"/>
                        </a:rPr>
                        <a:t>entretiens</a:t>
                      </a:r>
                    </a:p>
                    <a:p>
                      <a:pPr algn="ctr">
                        <a:lnSpc>
                          <a:spcPct val="115000"/>
                        </a:lnSpc>
                        <a:spcAft>
                          <a:spcPts val="0"/>
                        </a:spcAft>
                      </a:pPr>
                      <a:r>
                        <a:rPr lang="fr-FR" sz="1100" dirty="0">
                          <a:latin typeface="Calibri"/>
                          <a:ea typeface="Calibri"/>
                          <a:cs typeface="Times New Roman"/>
                        </a:rPr>
                        <a:t> groupe </a:t>
                      </a:r>
                      <a:r>
                        <a:rPr lang="fr-FR" sz="1100" dirty="0" smtClean="0">
                          <a:latin typeface="Calibri"/>
                          <a:ea typeface="Calibri"/>
                          <a:cs typeface="Times New Roman"/>
                        </a:rPr>
                        <a:t>2</a:t>
                      </a:r>
                      <a:r>
                        <a:rPr lang="fr-FR" sz="1100" baseline="0" dirty="0" smtClean="0">
                          <a:latin typeface="Calibri"/>
                          <a:ea typeface="Calibri"/>
                          <a:cs typeface="Times New Roman"/>
                        </a:rPr>
                        <a:t> </a:t>
                      </a:r>
                      <a:r>
                        <a:rPr lang="fr-FR" sz="1100" dirty="0" smtClean="0">
                          <a:latin typeface="Calibri"/>
                          <a:ea typeface="Calibri"/>
                          <a:cs typeface="Times New Roman"/>
                        </a:rPr>
                        <a:t>en </a:t>
                      </a:r>
                      <a:r>
                        <a:rPr lang="fr-FR" sz="1100" dirty="0">
                          <a:latin typeface="Calibri"/>
                          <a:ea typeface="Calibri"/>
                          <a:cs typeface="Times New Roman"/>
                        </a:rPr>
                        <a:t>salle de cours</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pPr algn="ctr">
                        <a:lnSpc>
                          <a:spcPct val="115000"/>
                        </a:lnSpc>
                        <a:spcAft>
                          <a:spcPts val="0"/>
                        </a:spcAft>
                      </a:pPr>
                      <a:endParaRPr lang="fr-FR" sz="9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100" dirty="0">
                          <a:latin typeface="Calibri"/>
                          <a:ea typeface="Calibri"/>
                          <a:cs typeface="Times New Roman"/>
                        </a:rPr>
                        <a:t>13H30 à 15H : </a:t>
                      </a:r>
                      <a:r>
                        <a:rPr lang="fr-FR" sz="1100" baseline="0" dirty="0" smtClean="0">
                          <a:latin typeface="Calibri"/>
                          <a:ea typeface="Calibri"/>
                          <a:cs typeface="Times New Roman"/>
                        </a:rPr>
                        <a:t> </a:t>
                      </a:r>
                      <a:r>
                        <a:rPr lang="fr-FR" sz="1100" dirty="0" smtClean="0">
                          <a:latin typeface="Calibri"/>
                          <a:ea typeface="Calibri"/>
                          <a:cs typeface="Times New Roman"/>
                        </a:rPr>
                        <a:t>4 </a:t>
                      </a:r>
                      <a:r>
                        <a:rPr lang="fr-FR" sz="1100" dirty="0">
                          <a:latin typeface="Calibri"/>
                          <a:ea typeface="Calibri"/>
                          <a:cs typeface="Times New Roman"/>
                        </a:rPr>
                        <a:t>entretiens groupe 1</a:t>
                      </a:r>
                    </a:p>
                    <a:p>
                      <a:pPr algn="ctr">
                        <a:lnSpc>
                          <a:spcPct val="115000"/>
                        </a:lnSpc>
                        <a:spcAft>
                          <a:spcPts val="0"/>
                        </a:spcAft>
                      </a:pPr>
                      <a:r>
                        <a:rPr lang="fr-FR" sz="1100" dirty="0">
                          <a:latin typeface="Calibri"/>
                          <a:ea typeface="Calibri"/>
                          <a:cs typeface="Times New Roman"/>
                        </a:rPr>
                        <a:t>en salle 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100" dirty="0">
                          <a:latin typeface="Calibri"/>
                          <a:ea typeface="Calibri"/>
                          <a:cs typeface="Times New Roman"/>
                        </a:rPr>
                        <a:t>15 H à 16H: </a:t>
                      </a:r>
                      <a:r>
                        <a:rPr lang="fr-FR" sz="1100" baseline="0" dirty="0" smtClean="0">
                          <a:latin typeface="Calibri"/>
                          <a:ea typeface="Calibri"/>
                          <a:cs typeface="Times New Roman"/>
                        </a:rPr>
                        <a:t> </a:t>
                      </a:r>
                      <a:r>
                        <a:rPr lang="fr-FR" sz="1100" dirty="0" smtClean="0">
                          <a:latin typeface="Calibri"/>
                          <a:ea typeface="Calibri"/>
                          <a:cs typeface="Times New Roman"/>
                        </a:rPr>
                        <a:t>2 </a:t>
                      </a:r>
                      <a:r>
                        <a:rPr lang="fr-FR" sz="1100" dirty="0">
                          <a:latin typeface="Calibri"/>
                          <a:ea typeface="Calibri"/>
                          <a:cs typeface="Times New Roman"/>
                        </a:rPr>
                        <a:t>entretiens groupe </a:t>
                      </a:r>
                      <a:r>
                        <a:rPr lang="fr-FR" sz="1100" dirty="0" smtClean="0">
                          <a:latin typeface="Calibri"/>
                          <a:ea typeface="Calibri"/>
                          <a:cs typeface="Times New Roman"/>
                        </a:rPr>
                        <a:t>2</a:t>
                      </a:r>
                      <a:r>
                        <a:rPr lang="fr-FR" sz="1100" baseline="0" dirty="0" smtClean="0">
                          <a:latin typeface="Calibri"/>
                          <a:ea typeface="Calibri"/>
                          <a:cs typeface="Times New Roman"/>
                        </a:rPr>
                        <a:t> </a:t>
                      </a:r>
                      <a:r>
                        <a:rPr lang="fr-FR" sz="1100" dirty="0" smtClean="0">
                          <a:latin typeface="Calibri"/>
                          <a:ea typeface="Calibri"/>
                          <a:cs typeface="Times New Roman"/>
                        </a:rPr>
                        <a:t>en </a:t>
                      </a:r>
                      <a:r>
                        <a:rPr lang="fr-FR" sz="1100" dirty="0">
                          <a:latin typeface="Calibri"/>
                          <a:ea typeface="Calibri"/>
                          <a:cs typeface="Times New Roman"/>
                        </a:rPr>
                        <a:t>salle 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11698">
                <a:tc rowSpan="3">
                  <a:txBody>
                    <a:bodyPr/>
                    <a:lstStyle/>
                    <a:p>
                      <a:pPr algn="ctr">
                        <a:lnSpc>
                          <a:spcPct val="115000"/>
                        </a:lnSpc>
                        <a:spcAft>
                          <a:spcPts val="0"/>
                        </a:spcAft>
                      </a:pPr>
                      <a:r>
                        <a:rPr lang="fr-FR" sz="1100" b="1">
                          <a:latin typeface="Calibri"/>
                          <a:ea typeface="Calibri"/>
                          <a:cs typeface="Times New Roman"/>
                        </a:rPr>
                        <a:t>Mercredi</a:t>
                      </a:r>
                      <a:endParaRPr lang="fr-FR" sz="1100">
                        <a:latin typeface="Calibri"/>
                        <a:ea typeface="Calibri"/>
                        <a:cs typeface="Times New Roman"/>
                      </a:endParaRPr>
                    </a:p>
                    <a:p>
                      <a:pPr algn="ctr">
                        <a:lnSpc>
                          <a:spcPct val="115000"/>
                        </a:lnSpc>
                        <a:spcAft>
                          <a:spcPts val="0"/>
                        </a:spcAft>
                      </a:pPr>
                      <a:r>
                        <a:rPr lang="fr-FR" sz="1100" b="1">
                          <a:latin typeface="Calibri"/>
                          <a:ea typeface="Calibri"/>
                          <a:cs typeface="Times New Roman"/>
                        </a:rPr>
                        <a:t>5 septembre 2012</a:t>
                      </a:r>
                      <a:endParaRPr lang="fr-FR" sz="110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gn="ctr">
                        <a:lnSpc>
                          <a:spcPct val="115000"/>
                        </a:lnSpc>
                        <a:spcAft>
                          <a:spcPts val="0"/>
                        </a:spcAft>
                      </a:pPr>
                      <a:r>
                        <a:rPr lang="fr-FR" sz="1100" b="1" dirty="0">
                          <a:latin typeface="Calibri"/>
                          <a:ea typeface="Calibri"/>
                          <a:cs typeface="Times New Roman"/>
                        </a:rPr>
                        <a:t>Atelier « Bilan de compétence, connaissance de soi»</a:t>
                      </a:r>
                      <a:endParaRPr lang="fr-FR" sz="1100" dirty="0">
                        <a:latin typeface="Calibri"/>
                        <a:ea typeface="Calibri"/>
                        <a:cs typeface="Times New Roman"/>
                      </a:endParaRPr>
                    </a:p>
                    <a:p>
                      <a:pPr algn="ctr">
                        <a:lnSpc>
                          <a:spcPct val="115000"/>
                        </a:lnSpc>
                        <a:spcAft>
                          <a:spcPts val="0"/>
                        </a:spcAft>
                      </a:pPr>
                      <a:r>
                        <a:rPr lang="fr-FR" sz="1100" dirty="0">
                          <a:latin typeface="Calibri"/>
                          <a:ea typeface="Calibri"/>
                          <a:cs typeface="Times New Roman"/>
                        </a:rPr>
                        <a:t>9h à 12h : groupe </a:t>
                      </a:r>
                      <a:r>
                        <a:rPr lang="fr-FR" sz="1100" dirty="0" smtClean="0">
                          <a:latin typeface="Calibri"/>
                          <a:ea typeface="Calibri"/>
                          <a:cs typeface="Times New Roman"/>
                        </a:rPr>
                        <a:t>1,</a:t>
                      </a:r>
                      <a:r>
                        <a:rPr lang="fr-FR" sz="1100" baseline="0" dirty="0" smtClean="0">
                          <a:latin typeface="Calibri"/>
                          <a:ea typeface="Calibri"/>
                          <a:cs typeface="Times New Roman"/>
                        </a:rPr>
                        <a:t> </a:t>
                      </a:r>
                      <a:r>
                        <a:rPr lang="fr-FR" sz="1100" dirty="0" smtClean="0">
                          <a:latin typeface="Calibri"/>
                          <a:ea typeface="Calibri"/>
                          <a:cs typeface="Times New Roman"/>
                        </a:rPr>
                        <a:t>S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100" b="1" dirty="0">
                          <a:latin typeface="Calibri"/>
                          <a:ea typeface="Calibri"/>
                          <a:cs typeface="Times New Roman"/>
                        </a:rPr>
                        <a:t>Atelier « Bilan de compétence, connaissance de soi»</a:t>
                      </a:r>
                      <a:endParaRPr lang="fr-FR" sz="1100" dirty="0">
                        <a:latin typeface="Calibri"/>
                        <a:ea typeface="Calibri"/>
                        <a:cs typeface="Times New Roman"/>
                      </a:endParaRPr>
                    </a:p>
                    <a:p>
                      <a:pPr algn="ctr">
                        <a:lnSpc>
                          <a:spcPct val="115000"/>
                        </a:lnSpc>
                        <a:spcAft>
                          <a:spcPts val="0"/>
                        </a:spcAft>
                      </a:pPr>
                      <a:r>
                        <a:rPr lang="fr-FR" sz="1100" dirty="0">
                          <a:latin typeface="Calibri"/>
                          <a:ea typeface="Calibri"/>
                          <a:cs typeface="Times New Roman"/>
                        </a:rPr>
                        <a:t>14h à 17h: groupe </a:t>
                      </a:r>
                      <a:r>
                        <a:rPr lang="fr-FR" sz="1100" dirty="0" smtClean="0">
                          <a:latin typeface="Calibri"/>
                          <a:ea typeface="Calibri"/>
                          <a:cs typeface="Times New Roman"/>
                        </a:rPr>
                        <a:t>2</a:t>
                      </a:r>
                      <a:r>
                        <a:rPr lang="fr-FR" sz="1100" baseline="0" dirty="0" smtClean="0">
                          <a:latin typeface="Calibri"/>
                          <a:ea typeface="Calibri"/>
                          <a:cs typeface="Times New Roman"/>
                        </a:rPr>
                        <a:t> ,</a:t>
                      </a:r>
                      <a:r>
                        <a:rPr lang="fr-FR" sz="1100" dirty="0" smtClean="0">
                          <a:latin typeface="Calibri"/>
                          <a:ea typeface="Calibri"/>
                          <a:cs typeface="Times New Roman"/>
                        </a:rPr>
                        <a:t>  salle 204</a:t>
                      </a:r>
                      <a:endParaRPr lang="fr-FR" sz="11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r>
              <a:tr h="383774">
                <a:tc vMerge="1">
                  <a:txBody>
                    <a:bodyPr/>
                    <a:lstStyle/>
                    <a:p>
                      <a:endParaRPr lang="fr-FR"/>
                    </a:p>
                  </a:txBody>
                  <a:tcPr/>
                </a:tc>
                <a:tc gridSpan="3">
                  <a:txBody>
                    <a:bodyPr/>
                    <a:lstStyle/>
                    <a:p>
                      <a:pPr algn="ctr">
                        <a:lnSpc>
                          <a:spcPct val="115000"/>
                        </a:lnSpc>
                        <a:spcAft>
                          <a:spcPts val="0"/>
                        </a:spcAft>
                      </a:pPr>
                      <a:r>
                        <a:rPr lang="fr-FR" sz="1100" dirty="0">
                          <a:latin typeface="Calibri"/>
                          <a:ea typeface="Calibri"/>
                          <a:cs typeface="Times New Roman"/>
                        </a:rPr>
                        <a:t>9H à </a:t>
                      </a:r>
                      <a:r>
                        <a:rPr lang="fr-FR" sz="1100" dirty="0" smtClean="0">
                          <a:latin typeface="Calibri"/>
                          <a:ea typeface="Calibri"/>
                          <a:cs typeface="Times New Roman"/>
                        </a:rPr>
                        <a:t>12H:</a:t>
                      </a:r>
                      <a:r>
                        <a:rPr lang="fr-FR" sz="1100" baseline="0" dirty="0" smtClean="0">
                          <a:latin typeface="Calibri"/>
                          <a:ea typeface="Calibri"/>
                          <a:cs typeface="Times New Roman"/>
                        </a:rPr>
                        <a:t> </a:t>
                      </a:r>
                      <a:r>
                        <a:rPr lang="fr-FR" sz="1100" dirty="0" smtClean="0">
                          <a:latin typeface="Calibri"/>
                          <a:ea typeface="Calibri"/>
                          <a:cs typeface="Times New Roman"/>
                        </a:rPr>
                        <a:t>6 </a:t>
                      </a:r>
                      <a:r>
                        <a:rPr lang="fr-FR" sz="1100" dirty="0">
                          <a:latin typeface="Calibri"/>
                          <a:ea typeface="Calibri"/>
                          <a:cs typeface="Times New Roman"/>
                        </a:rPr>
                        <a:t>Entretiens groupe </a:t>
                      </a:r>
                      <a:r>
                        <a:rPr lang="fr-FR" sz="1100" dirty="0" smtClean="0">
                          <a:latin typeface="Calibri"/>
                          <a:ea typeface="Calibri"/>
                          <a:cs typeface="Times New Roman"/>
                        </a:rPr>
                        <a:t>2</a:t>
                      </a:r>
                      <a:r>
                        <a:rPr lang="fr-FR" sz="1100" baseline="0" dirty="0" smtClean="0">
                          <a:latin typeface="Calibri"/>
                          <a:ea typeface="Calibri"/>
                          <a:cs typeface="Times New Roman"/>
                        </a:rPr>
                        <a:t> </a:t>
                      </a:r>
                      <a:r>
                        <a:rPr lang="fr-FR" sz="1100" dirty="0" smtClean="0">
                          <a:latin typeface="Calibri"/>
                          <a:ea typeface="Calibri"/>
                          <a:cs typeface="Times New Roman"/>
                        </a:rPr>
                        <a:t>en </a:t>
                      </a:r>
                      <a:r>
                        <a:rPr lang="fr-FR" sz="1100" dirty="0">
                          <a:latin typeface="Calibri"/>
                          <a:ea typeface="Calibri"/>
                          <a:cs typeface="Times New Roman"/>
                        </a:rPr>
                        <a:t>salle 207</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14H à </a:t>
                      </a:r>
                      <a:r>
                        <a:rPr lang="fr-FR" sz="1100" dirty="0" smtClean="0">
                          <a:latin typeface="Calibri"/>
                          <a:ea typeface="Calibri"/>
                          <a:cs typeface="Times New Roman"/>
                        </a:rPr>
                        <a:t>17H:</a:t>
                      </a:r>
                      <a:r>
                        <a:rPr lang="fr-FR" sz="1100" baseline="0" dirty="0" smtClean="0">
                          <a:latin typeface="Calibri"/>
                          <a:ea typeface="Calibri"/>
                          <a:cs typeface="Times New Roman"/>
                        </a:rPr>
                        <a:t> </a:t>
                      </a:r>
                      <a:r>
                        <a:rPr lang="fr-FR" sz="1100" dirty="0" smtClean="0">
                          <a:latin typeface="Calibri"/>
                          <a:ea typeface="Calibri"/>
                          <a:cs typeface="Times New Roman"/>
                        </a:rPr>
                        <a:t>6 </a:t>
                      </a:r>
                      <a:r>
                        <a:rPr lang="fr-FR" sz="1100" dirty="0">
                          <a:latin typeface="Calibri"/>
                          <a:ea typeface="Calibri"/>
                          <a:cs typeface="Times New Roman"/>
                        </a:rPr>
                        <a:t>Entretiens groupe </a:t>
                      </a:r>
                      <a:r>
                        <a:rPr lang="fr-FR" sz="1100" dirty="0" smtClean="0">
                          <a:latin typeface="Calibri"/>
                          <a:ea typeface="Calibri"/>
                          <a:cs typeface="Times New Roman"/>
                        </a:rPr>
                        <a:t>1</a:t>
                      </a:r>
                      <a:r>
                        <a:rPr lang="fr-FR" sz="1100" baseline="0" dirty="0" smtClean="0">
                          <a:latin typeface="Calibri"/>
                          <a:ea typeface="Calibri"/>
                          <a:cs typeface="Times New Roman"/>
                        </a:rPr>
                        <a:t> </a:t>
                      </a:r>
                      <a:r>
                        <a:rPr lang="fr-FR" sz="1100" dirty="0" smtClean="0">
                          <a:latin typeface="Calibri"/>
                          <a:ea typeface="Calibri"/>
                          <a:cs typeface="Times New Roman"/>
                        </a:rPr>
                        <a:t>en </a:t>
                      </a:r>
                      <a:r>
                        <a:rPr lang="fr-FR" sz="1100" dirty="0">
                          <a:latin typeface="Calibri"/>
                          <a:ea typeface="Calibri"/>
                          <a:cs typeface="Times New Roman"/>
                        </a:rPr>
                        <a:t>salle 207</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383774">
                <a:tc vMerge="1">
                  <a:txBody>
                    <a:bodyPr/>
                    <a:lstStyle/>
                    <a:p>
                      <a:endParaRPr lang="fr-FR"/>
                    </a:p>
                  </a:txBody>
                  <a:tcPr/>
                </a:tc>
                <a:tc gridSpan="3">
                  <a:txBody>
                    <a:bodyPr/>
                    <a:lstStyle/>
                    <a:p>
                      <a:pPr algn="ctr">
                        <a:lnSpc>
                          <a:spcPct val="115000"/>
                        </a:lnSpc>
                        <a:spcAft>
                          <a:spcPts val="0"/>
                        </a:spcAft>
                      </a:pPr>
                      <a:endParaRPr lang="fr-FR" sz="11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13H à </a:t>
                      </a:r>
                      <a:r>
                        <a:rPr lang="fr-FR" sz="1100" dirty="0" smtClean="0">
                          <a:latin typeface="Calibri"/>
                          <a:ea typeface="Calibri"/>
                          <a:cs typeface="Times New Roman"/>
                        </a:rPr>
                        <a:t>17H:</a:t>
                      </a:r>
                      <a:r>
                        <a:rPr lang="fr-FR" sz="1100" baseline="0" dirty="0" smtClean="0">
                          <a:latin typeface="Calibri"/>
                          <a:ea typeface="Calibri"/>
                          <a:cs typeface="Times New Roman"/>
                        </a:rPr>
                        <a:t> </a:t>
                      </a:r>
                      <a:r>
                        <a:rPr lang="fr-FR" sz="1100" dirty="0" smtClean="0">
                          <a:latin typeface="Calibri"/>
                          <a:ea typeface="Calibri"/>
                          <a:cs typeface="Times New Roman"/>
                        </a:rPr>
                        <a:t>8 </a:t>
                      </a:r>
                      <a:r>
                        <a:rPr lang="fr-FR" sz="1100" dirty="0">
                          <a:latin typeface="Calibri"/>
                          <a:ea typeface="Calibri"/>
                          <a:cs typeface="Times New Roman"/>
                        </a:rPr>
                        <a:t>Entretiens groupe </a:t>
                      </a:r>
                      <a:r>
                        <a:rPr lang="fr-FR" sz="1100" dirty="0" smtClean="0">
                          <a:latin typeface="Calibri"/>
                          <a:ea typeface="Calibri"/>
                          <a:cs typeface="Times New Roman"/>
                        </a:rPr>
                        <a:t>1, en </a:t>
                      </a:r>
                      <a:r>
                        <a:rPr lang="fr-FR" sz="1100" dirty="0">
                          <a:latin typeface="Calibri"/>
                          <a:ea typeface="Calibri"/>
                          <a:cs typeface="Times New Roman"/>
                        </a:rPr>
                        <a:t>salle 207</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r>
              <a:tr h="529937">
                <a:tc rowSpan="3">
                  <a:txBody>
                    <a:bodyPr/>
                    <a:lstStyle/>
                    <a:p>
                      <a:pPr algn="ctr">
                        <a:lnSpc>
                          <a:spcPct val="115000"/>
                        </a:lnSpc>
                        <a:spcAft>
                          <a:spcPts val="0"/>
                        </a:spcAft>
                      </a:pPr>
                      <a:r>
                        <a:rPr lang="fr-FR" sz="1100" b="1">
                          <a:latin typeface="Calibri"/>
                          <a:ea typeface="Calibri"/>
                          <a:cs typeface="Times New Roman"/>
                        </a:rPr>
                        <a:t>Jeudi 6 septembre 2012</a:t>
                      </a:r>
                      <a:endParaRPr lang="fr-FR" sz="110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algn="ctr">
                        <a:lnSpc>
                          <a:spcPct val="115000"/>
                        </a:lnSpc>
                        <a:spcAft>
                          <a:spcPts val="0"/>
                        </a:spcAft>
                      </a:pPr>
                      <a:r>
                        <a:rPr lang="fr-FR" sz="1100" dirty="0">
                          <a:latin typeface="Calibri"/>
                          <a:ea typeface="Calibri"/>
                          <a:cs typeface="Times New Roman"/>
                        </a:rPr>
                        <a:t>Atelier « Expression </a:t>
                      </a:r>
                      <a:r>
                        <a:rPr lang="fr-FR" sz="1100" dirty="0" smtClean="0">
                          <a:latin typeface="Calibri"/>
                          <a:ea typeface="Calibri"/>
                          <a:cs typeface="Times New Roman"/>
                        </a:rPr>
                        <a:t>»</a:t>
                      </a:r>
                    </a:p>
                    <a:p>
                      <a:pPr algn="ctr">
                        <a:lnSpc>
                          <a:spcPct val="115000"/>
                        </a:lnSpc>
                        <a:spcAft>
                          <a:spcPts val="0"/>
                        </a:spcAft>
                      </a:pPr>
                      <a:r>
                        <a:rPr lang="fr-FR" sz="1100" dirty="0" smtClean="0">
                          <a:latin typeface="Calibri"/>
                          <a:ea typeface="Calibri"/>
                          <a:cs typeface="Times New Roman"/>
                        </a:rPr>
                        <a:t>8h </a:t>
                      </a:r>
                      <a:r>
                        <a:rPr lang="fr-FR" sz="1100" dirty="0">
                          <a:latin typeface="Calibri"/>
                          <a:ea typeface="Calibri"/>
                          <a:cs typeface="Times New Roman"/>
                        </a:rPr>
                        <a:t>à 10h : groupe </a:t>
                      </a:r>
                      <a:r>
                        <a:rPr lang="fr-FR" sz="1100" dirty="0" smtClean="0">
                          <a:latin typeface="Calibri"/>
                          <a:ea typeface="Calibri"/>
                          <a:cs typeface="Times New Roman"/>
                        </a:rPr>
                        <a:t>1,</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ctr">
                        <a:lnSpc>
                          <a:spcPct val="115000"/>
                        </a:lnSpc>
                        <a:spcAft>
                          <a:spcPts val="0"/>
                        </a:spcAft>
                      </a:pPr>
                      <a:r>
                        <a:rPr lang="fr-FR" sz="1100" dirty="0">
                          <a:latin typeface="Calibri"/>
                          <a:ea typeface="Calibri"/>
                          <a:cs typeface="Times New Roman"/>
                        </a:rPr>
                        <a:t>Atelier « Expression </a:t>
                      </a:r>
                      <a:r>
                        <a:rPr lang="fr-FR" sz="1100" dirty="0" smtClean="0">
                          <a:latin typeface="Calibri"/>
                          <a:ea typeface="Calibri"/>
                          <a:cs typeface="Times New Roman"/>
                        </a:rPr>
                        <a:t>»</a:t>
                      </a:r>
                      <a:endParaRPr lang="fr-FR" sz="1100" dirty="0">
                        <a:latin typeface="Calibri"/>
                        <a:ea typeface="Calibri"/>
                        <a:cs typeface="Times New Roman"/>
                      </a:endParaRPr>
                    </a:p>
                    <a:p>
                      <a:pPr algn="ctr">
                        <a:lnSpc>
                          <a:spcPct val="115000"/>
                        </a:lnSpc>
                        <a:spcAft>
                          <a:spcPts val="0"/>
                        </a:spcAft>
                      </a:pPr>
                      <a:r>
                        <a:rPr lang="fr-FR" sz="1100" dirty="0">
                          <a:latin typeface="Calibri"/>
                          <a:ea typeface="Calibri"/>
                          <a:cs typeface="Times New Roman"/>
                        </a:rPr>
                        <a:t>10h à 12h : groupe </a:t>
                      </a:r>
                      <a:r>
                        <a:rPr lang="fr-FR" sz="1100" dirty="0" smtClean="0">
                          <a:latin typeface="Calibri"/>
                          <a:ea typeface="Calibri"/>
                          <a:cs typeface="Times New Roman"/>
                        </a:rPr>
                        <a:t>2</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fr-FR" sz="1100" b="1" dirty="0">
                          <a:latin typeface="Calibri"/>
                          <a:ea typeface="Calibri"/>
                          <a:cs typeface="Times New Roman"/>
                        </a:rPr>
                        <a:t>Atelier pratique "</a:t>
                      </a:r>
                      <a:r>
                        <a:rPr lang="fr-FR" sz="1100" b="1" dirty="0" err="1" smtClean="0">
                          <a:latin typeface="Calibri"/>
                          <a:ea typeface="Calibri"/>
                          <a:cs typeface="Times New Roman"/>
                        </a:rPr>
                        <a:t>Relooking</a:t>
                      </a:r>
                      <a:r>
                        <a:rPr lang="fr-FR" sz="1100" b="1" dirty="0" smtClean="0">
                          <a:latin typeface="Calibri"/>
                          <a:ea typeface="Calibri"/>
                          <a:cs typeface="Times New Roman"/>
                        </a:rPr>
                        <a:t> »</a:t>
                      </a:r>
                      <a:endParaRPr lang="fr-FR" sz="1100" dirty="0">
                        <a:latin typeface="Calibri"/>
                        <a:ea typeface="Calibri"/>
                        <a:cs typeface="Times New Roman"/>
                      </a:endParaRPr>
                    </a:p>
                    <a:p>
                      <a:pPr algn="ctr">
                        <a:lnSpc>
                          <a:spcPct val="115000"/>
                        </a:lnSpc>
                        <a:spcAft>
                          <a:spcPts val="0"/>
                        </a:spcAft>
                      </a:pPr>
                      <a:r>
                        <a:rPr lang="en-US" sz="1100" dirty="0">
                          <a:latin typeface="Calibri"/>
                          <a:ea typeface="Calibri"/>
                          <a:cs typeface="Times New Roman"/>
                        </a:rPr>
                        <a:t>13H30à 15H : </a:t>
                      </a:r>
                      <a:r>
                        <a:rPr lang="en-US" sz="1100" dirty="0" err="1">
                          <a:latin typeface="Calibri"/>
                          <a:ea typeface="Calibri"/>
                          <a:cs typeface="Times New Roman"/>
                        </a:rPr>
                        <a:t>groupe</a:t>
                      </a:r>
                      <a:r>
                        <a:rPr lang="en-US" sz="1100" dirty="0">
                          <a:latin typeface="Calibri"/>
                          <a:ea typeface="Calibri"/>
                          <a:cs typeface="Times New Roman"/>
                        </a:rPr>
                        <a:t> </a:t>
                      </a:r>
                      <a:r>
                        <a:rPr lang="en-US" sz="1100" dirty="0" smtClean="0">
                          <a:latin typeface="Calibri"/>
                          <a:ea typeface="Calibri"/>
                          <a:cs typeface="Times New Roman"/>
                        </a:rPr>
                        <a:t>2</a:t>
                      </a:r>
                      <a:r>
                        <a:rPr lang="fr-FR" sz="1100" baseline="0" dirty="0" smtClean="0">
                          <a:latin typeface="Calibri"/>
                          <a:ea typeface="Calibri"/>
                          <a:cs typeface="Times New Roman"/>
                        </a:rPr>
                        <a:t> , </a:t>
                      </a:r>
                      <a:r>
                        <a:rPr lang="en-US" sz="1100" dirty="0" smtClean="0">
                          <a:latin typeface="Calibri"/>
                          <a:ea typeface="Calibri"/>
                          <a:cs typeface="Times New Roman"/>
                        </a:rPr>
                        <a:t>Salle </a:t>
                      </a:r>
                      <a:r>
                        <a:rPr lang="en-US" sz="1100" dirty="0">
                          <a:latin typeface="Calibri"/>
                          <a:ea typeface="Calibri"/>
                          <a:cs typeface="Times New Roman"/>
                        </a:rPr>
                        <a:t>207</a:t>
                      </a:r>
                      <a:endParaRPr lang="fr-FR" sz="1100" dirty="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fr-FR" sz="1100" b="1" dirty="0">
                          <a:latin typeface="Calibri"/>
                          <a:ea typeface="Calibri"/>
                          <a:cs typeface="Times New Roman"/>
                        </a:rPr>
                        <a:t>Atelier pratique "</a:t>
                      </a:r>
                      <a:r>
                        <a:rPr lang="fr-FR" sz="1100" b="1" dirty="0" err="1" smtClean="0">
                          <a:latin typeface="Calibri"/>
                          <a:ea typeface="Calibri"/>
                          <a:cs typeface="Times New Roman"/>
                        </a:rPr>
                        <a:t>Relooking</a:t>
                      </a:r>
                      <a:r>
                        <a:rPr lang="fr-FR" sz="1100" b="1" dirty="0" smtClean="0">
                          <a:latin typeface="Calibri"/>
                          <a:ea typeface="Calibri"/>
                          <a:cs typeface="Times New Roman"/>
                        </a:rPr>
                        <a:t> »</a:t>
                      </a:r>
                      <a:endParaRPr lang="fr-FR" sz="1100" dirty="0" smtClean="0">
                        <a:latin typeface="Calibri"/>
                        <a:ea typeface="Calibri"/>
                        <a:cs typeface="Times New Roman"/>
                      </a:endParaRPr>
                    </a:p>
                    <a:p>
                      <a:pPr algn="ctr">
                        <a:lnSpc>
                          <a:spcPct val="115000"/>
                        </a:lnSpc>
                        <a:spcAft>
                          <a:spcPts val="0"/>
                        </a:spcAft>
                      </a:pPr>
                      <a:r>
                        <a:rPr lang="fr-FR" sz="1100" dirty="0" smtClean="0">
                          <a:latin typeface="Calibri"/>
                          <a:ea typeface="Calibri"/>
                          <a:cs typeface="Times New Roman"/>
                        </a:rPr>
                        <a:t>15H </a:t>
                      </a:r>
                      <a:r>
                        <a:rPr lang="fr-FR" sz="1100" dirty="0">
                          <a:latin typeface="Calibri"/>
                          <a:ea typeface="Calibri"/>
                          <a:cs typeface="Times New Roman"/>
                        </a:rPr>
                        <a:t>à 16H30 : groupe </a:t>
                      </a:r>
                      <a:r>
                        <a:rPr lang="fr-FR" sz="1100" dirty="0" smtClean="0">
                          <a:latin typeface="Calibri"/>
                          <a:ea typeface="Calibri"/>
                          <a:cs typeface="Times New Roman"/>
                        </a:rPr>
                        <a:t>1,</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207</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1761">
                <a:tc v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8H30 à </a:t>
                      </a:r>
                      <a:r>
                        <a:rPr lang="fr-FR" sz="1100" dirty="0" smtClean="0">
                          <a:latin typeface="Calibri"/>
                          <a:ea typeface="Calibri"/>
                          <a:cs typeface="Times New Roman"/>
                        </a:rPr>
                        <a:t>10H:</a:t>
                      </a:r>
                      <a:r>
                        <a:rPr lang="fr-FR" sz="1100" baseline="0" dirty="0" smtClean="0">
                          <a:latin typeface="Calibri"/>
                          <a:ea typeface="Calibri"/>
                          <a:cs typeface="Times New Roman"/>
                        </a:rPr>
                        <a:t> </a:t>
                      </a:r>
                      <a:r>
                        <a:rPr lang="fr-FR" sz="1100" dirty="0" smtClean="0">
                          <a:latin typeface="Calibri"/>
                          <a:ea typeface="Calibri"/>
                          <a:cs typeface="Times New Roman"/>
                        </a:rPr>
                        <a:t>3 </a:t>
                      </a:r>
                      <a:r>
                        <a:rPr lang="fr-FR" sz="1100" dirty="0">
                          <a:latin typeface="Calibri"/>
                          <a:ea typeface="Calibri"/>
                          <a:cs typeface="Times New Roman"/>
                        </a:rPr>
                        <a:t>Entretiens groupe 2</a:t>
                      </a:r>
                    </a:p>
                    <a:p>
                      <a:pPr algn="ctr">
                        <a:lnSpc>
                          <a:spcPct val="115000"/>
                        </a:lnSpc>
                        <a:spcAft>
                          <a:spcPts val="0"/>
                        </a:spcAft>
                      </a:pPr>
                      <a:r>
                        <a:rPr lang="fr-FR" sz="1100" dirty="0">
                          <a:latin typeface="Calibri"/>
                          <a:ea typeface="Calibri"/>
                          <a:cs typeface="Times New Roman"/>
                        </a:rPr>
                        <a:t>Salle 221</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a:lnSpc>
                          <a:spcPct val="115000"/>
                        </a:lnSpc>
                        <a:spcAft>
                          <a:spcPts val="0"/>
                        </a:spcAft>
                      </a:pPr>
                      <a:r>
                        <a:rPr lang="fr-FR" sz="1100" dirty="0">
                          <a:latin typeface="Calibri"/>
                          <a:ea typeface="Calibri"/>
                          <a:cs typeface="Times New Roman"/>
                        </a:rPr>
                        <a:t>10H à 12H: </a:t>
                      </a:r>
                      <a:r>
                        <a:rPr lang="fr-FR" sz="1100" baseline="0" dirty="0" smtClean="0">
                          <a:latin typeface="Calibri"/>
                          <a:ea typeface="Calibri"/>
                          <a:cs typeface="Times New Roman"/>
                        </a:rPr>
                        <a:t> </a:t>
                      </a:r>
                      <a:r>
                        <a:rPr lang="fr-FR" sz="1100" dirty="0" smtClean="0">
                          <a:latin typeface="Calibri"/>
                          <a:ea typeface="Calibri"/>
                          <a:cs typeface="Times New Roman"/>
                        </a:rPr>
                        <a:t>4 </a:t>
                      </a:r>
                      <a:r>
                        <a:rPr lang="fr-FR" sz="1100" dirty="0">
                          <a:latin typeface="Calibri"/>
                          <a:ea typeface="Calibri"/>
                          <a:cs typeface="Times New Roman"/>
                        </a:rPr>
                        <a:t>Entretiens groupe 1</a:t>
                      </a:r>
                    </a:p>
                    <a:p>
                      <a:pPr algn="ctr">
                        <a:lnSpc>
                          <a:spcPct val="115000"/>
                        </a:lnSpc>
                        <a:spcAft>
                          <a:spcPts val="0"/>
                        </a:spcAft>
                      </a:pPr>
                      <a:r>
                        <a:rPr lang="fr-FR" sz="1100" dirty="0">
                          <a:latin typeface="Calibri"/>
                          <a:ea typeface="Calibri"/>
                          <a:cs typeface="Times New Roman"/>
                        </a:rPr>
                        <a:t>Salle 221</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dirty="0">
                          <a:latin typeface="Calibri"/>
                          <a:ea typeface="Calibri"/>
                          <a:cs typeface="Times New Roman"/>
                        </a:rPr>
                        <a:t>13H30 à 15H </a:t>
                      </a:r>
                      <a:r>
                        <a:rPr lang="fr-FR" sz="1100" dirty="0" smtClean="0">
                          <a:latin typeface="Calibri"/>
                          <a:ea typeface="Calibri"/>
                          <a:cs typeface="Times New Roman"/>
                        </a:rPr>
                        <a:t>:</a:t>
                      </a:r>
                      <a:r>
                        <a:rPr lang="fr-FR" sz="1100" baseline="0" dirty="0" smtClean="0">
                          <a:latin typeface="Calibri"/>
                          <a:ea typeface="Calibri"/>
                          <a:cs typeface="Times New Roman"/>
                        </a:rPr>
                        <a:t> </a:t>
                      </a:r>
                      <a:r>
                        <a:rPr lang="fr-FR" sz="1100" dirty="0" smtClean="0">
                          <a:latin typeface="Calibri"/>
                          <a:ea typeface="Calibri"/>
                          <a:cs typeface="Times New Roman"/>
                        </a:rPr>
                        <a:t>3 Entretiens</a:t>
                      </a:r>
                      <a:r>
                        <a:rPr lang="fr-FR" sz="1100" baseline="0" dirty="0" smtClean="0">
                          <a:latin typeface="Calibri"/>
                          <a:ea typeface="Calibri"/>
                          <a:cs typeface="Times New Roman"/>
                        </a:rPr>
                        <a:t> </a:t>
                      </a:r>
                      <a:r>
                        <a:rPr lang="fr-FR" sz="1100" dirty="0" smtClean="0">
                          <a:latin typeface="Calibri"/>
                          <a:ea typeface="Calibri"/>
                          <a:cs typeface="Times New Roman"/>
                        </a:rPr>
                        <a:t>Groupe </a:t>
                      </a:r>
                      <a:r>
                        <a:rPr lang="fr-FR" sz="1100" dirty="0">
                          <a:latin typeface="Calibri"/>
                          <a:ea typeface="Calibri"/>
                          <a:cs typeface="Times New Roman"/>
                        </a:rPr>
                        <a:t>1 </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dirty="0">
                          <a:latin typeface="Calibri"/>
                          <a:ea typeface="Calibri"/>
                          <a:cs typeface="Times New Roman"/>
                        </a:rPr>
                        <a:t>15 H à 17 </a:t>
                      </a:r>
                      <a:r>
                        <a:rPr lang="fr-FR" sz="1100" dirty="0" smtClean="0">
                          <a:latin typeface="Calibri"/>
                          <a:ea typeface="Calibri"/>
                          <a:cs typeface="Times New Roman"/>
                        </a:rPr>
                        <a:t>H:</a:t>
                      </a:r>
                      <a:r>
                        <a:rPr lang="fr-FR" sz="1100" baseline="0" dirty="0" smtClean="0">
                          <a:latin typeface="Calibri"/>
                          <a:ea typeface="Calibri"/>
                          <a:cs typeface="Times New Roman"/>
                        </a:rPr>
                        <a:t> </a:t>
                      </a:r>
                      <a:r>
                        <a:rPr lang="fr-FR" sz="1100" dirty="0" smtClean="0">
                          <a:latin typeface="Calibri"/>
                          <a:ea typeface="Calibri"/>
                          <a:cs typeface="Times New Roman"/>
                        </a:rPr>
                        <a:t>4 Entretiens</a:t>
                      </a:r>
                      <a:r>
                        <a:rPr lang="fr-FR" sz="1100" baseline="0" dirty="0" smtClean="0">
                          <a:latin typeface="Calibri"/>
                          <a:ea typeface="Calibri"/>
                          <a:cs typeface="Times New Roman"/>
                        </a:rPr>
                        <a:t> </a:t>
                      </a:r>
                      <a:r>
                        <a:rPr lang="fr-FR" sz="1100" dirty="0" smtClean="0">
                          <a:latin typeface="Calibri"/>
                          <a:ea typeface="Calibri"/>
                          <a:cs typeface="Times New Roman"/>
                        </a:rPr>
                        <a:t>Groupe </a:t>
                      </a:r>
                      <a:r>
                        <a:rPr lang="fr-FR" sz="1100" dirty="0">
                          <a:latin typeface="Calibri"/>
                          <a:ea typeface="Calibri"/>
                          <a:cs typeface="Times New Roman"/>
                        </a:rPr>
                        <a:t>2 </a:t>
                      </a:r>
                    </a:p>
                    <a:p>
                      <a:pPr algn="ctr">
                        <a:lnSpc>
                          <a:spcPct val="115000"/>
                        </a:lnSpc>
                        <a:spcAft>
                          <a:spcPts val="0"/>
                        </a:spcAft>
                      </a:pPr>
                      <a:r>
                        <a:rPr lang="fr-FR" sz="1100" dirty="0">
                          <a:latin typeface="Calibri"/>
                          <a:ea typeface="Calibri"/>
                          <a:cs typeface="Times New Roman"/>
                        </a:rPr>
                        <a:t>Salle 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2427">
                <a:tc v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8H à </a:t>
                      </a:r>
                      <a:r>
                        <a:rPr lang="fr-FR" sz="1100" dirty="0" smtClean="0">
                          <a:latin typeface="Calibri"/>
                          <a:ea typeface="Calibri"/>
                          <a:cs typeface="Times New Roman"/>
                        </a:rPr>
                        <a:t>10H:</a:t>
                      </a:r>
                      <a:r>
                        <a:rPr lang="fr-FR" sz="1100" baseline="0" dirty="0" smtClean="0">
                          <a:latin typeface="Calibri"/>
                          <a:ea typeface="Calibri"/>
                          <a:cs typeface="Times New Roman"/>
                        </a:rPr>
                        <a:t> </a:t>
                      </a:r>
                      <a:r>
                        <a:rPr lang="fr-FR" sz="1100" dirty="0" smtClean="0">
                          <a:latin typeface="Calibri"/>
                          <a:ea typeface="Calibri"/>
                          <a:cs typeface="Times New Roman"/>
                        </a:rPr>
                        <a:t>4 </a:t>
                      </a:r>
                      <a:r>
                        <a:rPr lang="fr-FR" sz="1100" dirty="0">
                          <a:latin typeface="Calibri"/>
                          <a:ea typeface="Calibri"/>
                          <a:cs typeface="Times New Roman"/>
                        </a:rPr>
                        <a:t>Entretiens groupe 2</a:t>
                      </a:r>
                    </a:p>
                    <a:p>
                      <a:pPr algn="ctr">
                        <a:lnSpc>
                          <a:spcPct val="115000"/>
                        </a:lnSpc>
                        <a:spcAft>
                          <a:spcPts val="0"/>
                        </a:spcAft>
                      </a:pPr>
                      <a:r>
                        <a:rPr lang="fr-FR" sz="1100" dirty="0">
                          <a:latin typeface="Calibri"/>
                          <a:ea typeface="Calibri"/>
                          <a:cs typeface="Times New Roman"/>
                        </a:rPr>
                        <a:t>Salle 221</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a:txBody>
                    <a:bodyPr/>
                    <a:lstStyle/>
                    <a:p>
                      <a:pPr algn="ctr">
                        <a:lnSpc>
                          <a:spcPct val="115000"/>
                        </a:lnSpc>
                        <a:spcAft>
                          <a:spcPts val="0"/>
                        </a:spcAft>
                      </a:pPr>
                      <a:r>
                        <a:rPr lang="fr-FR" sz="1100" dirty="0">
                          <a:latin typeface="Calibri"/>
                          <a:ea typeface="Calibri"/>
                          <a:cs typeface="Times New Roman"/>
                        </a:rPr>
                        <a:t>10H à </a:t>
                      </a:r>
                      <a:r>
                        <a:rPr lang="fr-FR" sz="1100" dirty="0" smtClean="0">
                          <a:latin typeface="Calibri"/>
                          <a:ea typeface="Calibri"/>
                          <a:cs typeface="Times New Roman"/>
                        </a:rPr>
                        <a:t>12H:</a:t>
                      </a:r>
                      <a:r>
                        <a:rPr lang="fr-FR" sz="1100" baseline="0" dirty="0" smtClean="0">
                          <a:latin typeface="Calibri"/>
                          <a:ea typeface="Calibri"/>
                          <a:cs typeface="Times New Roman"/>
                        </a:rPr>
                        <a:t> </a:t>
                      </a:r>
                      <a:r>
                        <a:rPr lang="fr-FR" sz="1100" dirty="0" smtClean="0">
                          <a:latin typeface="Calibri"/>
                          <a:ea typeface="Calibri"/>
                          <a:cs typeface="Times New Roman"/>
                        </a:rPr>
                        <a:t>4 </a:t>
                      </a:r>
                      <a:r>
                        <a:rPr lang="fr-FR" sz="1100" dirty="0">
                          <a:latin typeface="Calibri"/>
                          <a:ea typeface="Calibri"/>
                          <a:cs typeface="Times New Roman"/>
                        </a:rPr>
                        <a:t>Entretiens groupe 1</a:t>
                      </a:r>
                    </a:p>
                    <a:p>
                      <a:pPr algn="ctr">
                        <a:lnSpc>
                          <a:spcPct val="115000"/>
                        </a:lnSpc>
                        <a:spcAft>
                          <a:spcPts val="0"/>
                        </a:spcAft>
                      </a:pPr>
                      <a:r>
                        <a:rPr lang="fr-FR" sz="1100" dirty="0">
                          <a:latin typeface="Calibri"/>
                          <a:ea typeface="Calibri"/>
                          <a:cs typeface="Times New Roman"/>
                        </a:rPr>
                        <a:t>Salle 221</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100" dirty="0">
                          <a:latin typeface="Calibri"/>
                          <a:ea typeface="Calibri"/>
                          <a:cs typeface="Times New Roman"/>
                        </a:rPr>
                        <a:t>13 H à 15H </a:t>
                      </a:r>
                      <a:r>
                        <a:rPr lang="fr-FR" sz="1100" dirty="0" smtClean="0">
                          <a:latin typeface="Calibri"/>
                          <a:ea typeface="Calibri"/>
                          <a:cs typeface="Times New Roman"/>
                        </a:rPr>
                        <a:t>:</a:t>
                      </a:r>
                      <a:r>
                        <a:rPr lang="fr-FR" sz="1100" baseline="0" dirty="0" smtClean="0">
                          <a:latin typeface="Calibri"/>
                          <a:ea typeface="Calibri"/>
                          <a:cs typeface="Times New Roman"/>
                        </a:rPr>
                        <a:t> </a:t>
                      </a:r>
                      <a:r>
                        <a:rPr lang="fr-FR" sz="1100" dirty="0" smtClean="0">
                          <a:latin typeface="Calibri"/>
                          <a:ea typeface="Calibri"/>
                          <a:cs typeface="Times New Roman"/>
                        </a:rPr>
                        <a:t>4 Entretiens</a:t>
                      </a:r>
                      <a:r>
                        <a:rPr lang="fr-FR" sz="1100" baseline="0" dirty="0" smtClean="0">
                          <a:latin typeface="Calibri"/>
                          <a:ea typeface="Calibri"/>
                          <a:cs typeface="Times New Roman"/>
                        </a:rPr>
                        <a:t> </a:t>
                      </a:r>
                      <a:r>
                        <a:rPr lang="fr-FR" sz="1100" dirty="0" smtClean="0">
                          <a:latin typeface="Calibri"/>
                          <a:ea typeface="Calibri"/>
                          <a:cs typeface="Times New Roman"/>
                        </a:rPr>
                        <a:t>Groupe </a:t>
                      </a:r>
                      <a:r>
                        <a:rPr lang="fr-FR" sz="1100" dirty="0">
                          <a:latin typeface="Calibri"/>
                          <a:ea typeface="Calibri"/>
                          <a:cs typeface="Times New Roman"/>
                        </a:rPr>
                        <a:t>1 </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100" dirty="0">
                          <a:latin typeface="Calibri"/>
                          <a:ea typeface="Calibri"/>
                          <a:cs typeface="Times New Roman"/>
                        </a:rPr>
                        <a:t>15 H à 17 </a:t>
                      </a:r>
                      <a:r>
                        <a:rPr lang="fr-FR" sz="1100" dirty="0" smtClean="0">
                          <a:latin typeface="Calibri"/>
                          <a:ea typeface="Calibri"/>
                          <a:cs typeface="Times New Roman"/>
                        </a:rPr>
                        <a:t>H:</a:t>
                      </a:r>
                      <a:r>
                        <a:rPr lang="fr-FR" sz="1100" baseline="0" dirty="0" smtClean="0">
                          <a:latin typeface="Calibri"/>
                          <a:ea typeface="Calibri"/>
                          <a:cs typeface="Times New Roman"/>
                        </a:rPr>
                        <a:t> </a:t>
                      </a:r>
                      <a:r>
                        <a:rPr lang="fr-FR" sz="1100" dirty="0" smtClean="0">
                          <a:latin typeface="Calibri"/>
                          <a:ea typeface="Calibri"/>
                          <a:cs typeface="Times New Roman"/>
                        </a:rPr>
                        <a:t>4 Entretiens</a:t>
                      </a:r>
                      <a:r>
                        <a:rPr lang="fr-FR" sz="1100" baseline="0" dirty="0" smtClean="0">
                          <a:latin typeface="Calibri"/>
                          <a:ea typeface="Calibri"/>
                          <a:cs typeface="Times New Roman"/>
                        </a:rPr>
                        <a:t> </a:t>
                      </a:r>
                      <a:r>
                        <a:rPr lang="fr-FR" sz="1100" dirty="0" smtClean="0">
                          <a:latin typeface="Calibri"/>
                          <a:ea typeface="Calibri"/>
                          <a:cs typeface="Times New Roman"/>
                        </a:rPr>
                        <a:t>Groupe </a:t>
                      </a:r>
                      <a:r>
                        <a:rPr lang="fr-FR" sz="1100" dirty="0">
                          <a:latin typeface="Calibri"/>
                          <a:ea typeface="Calibri"/>
                          <a:cs typeface="Times New Roman"/>
                        </a:rPr>
                        <a:t>2 </a:t>
                      </a:r>
                      <a:r>
                        <a:rPr lang="fr-FR" sz="1100" baseline="0" dirty="0" smtClean="0">
                          <a:latin typeface="Calibri"/>
                          <a:ea typeface="Calibri"/>
                          <a:cs typeface="Times New Roman"/>
                        </a:rPr>
                        <a:t> </a:t>
                      </a:r>
                      <a:r>
                        <a:rPr lang="fr-FR" sz="1100" dirty="0" smtClean="0">
                          <a:latin typeface="Calibri"/>
                          <a:ea typeface="Calibri"/>
                          <a:cs typeface="Times New Roman"/>
                        </a:rPr>
                        <a:t>Salle </a:t>
                      </a:r>
                      <a:r>
                        <a:rPr lang="fr-FR" sz="1100" dirty="0">
                          <a:latin typeface="Calibri"/>
                          <a:ea typeface="Calibri"/>
                          <a:cs typeface="Times New Roman"/>
                        </a:rPr>
                        <a:t>204</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51324">
                <a:tc>
                  <a:txBody>
                    <a:bodyPr/>
                    <a:lstStyle/>
                    <a:p>
                      <a:pPr algn="ctr">
                        <a:lnSpc>
                          <a:spcPct val="115000"/>
                        </a:lnSpc>
                        <a:spcAft>
                          <a:spcPts val="0"/>
                        </a:spcAft>
                      </a:pPr>
                      <a:r>
                        <a:rPr lang="fr-FR" sz="1100" b="1">
                          <a:latin typeface="Calibri"/>
                          <a:ea typeface="Calibri"/>
                          <a:cs typeface="Times New Roman"/>
                        </a:rPr>
                        <a:t>Vendredi</a:t>
                      </a:r>
                      <a:endParaRPr lang="fr-FR" sz="1100">
                        <a:latin typeface="Calibri"/>
                        <a:ea typeface="Calibri"/>
                        <a:cs typeface="Times New Roman"/>
                      </a:endParaRPr>
                    </a:p>
                    <a:p>
                      <a:pPr algn="ctr">
                        <a:lnSpc>
                          <a:spcPct val="115000"/>
                        </a:lnSpc>
                        <a:spcAft>
                          <a:spcPts val="0"/>
                        </a:spcAft>
                      </a:pPr>
                      <a:r>
                        <a:rPr lang="fr-FR" sz="1100" b="1">
                          <a:latin typeface="Calibri"/>
                          <a:ea typeface="Calibri"/>
                          <a:cs typeface="Times New Roman"/>
                        </a:rPr>
                        <a:t>7 septembre 2012</a:t>
                      </a:r>
                      <a:endParaRPr lang="fr-FR" sz="1100">
                        <a:latin typeface="Calibri"/>
                        <a:ea typeface="Calibri"/>
                        <a:cs typeface="Times New Roman"/>
                      </a:endParaRP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gn="l">
                        <a:lnSpc>
                          <a:spcPct val="115000"/>
                        </a:lnSpc>
                        <a:spcAft>
                          <a:spcPts val="0"/>
                        </a:spcAft>
                      </a:pPr>
                      <a:r>
                        <a:rPr lang="fr-FR" sz="1100" dirty="0">
                          <a:latin typeface="Calibri"/>
                          <a:ea typeface="Calibri"/>
                          <a:cs typeface="Times New Roman"/>
                        </a:rPr>
                        <a:t>9h </a:t>
                      </a:r>
                      <a:r>
                        <a:rPr lang="fr-FR" sz="1100" dirty="0" smtClean="0">
                          <a:latin typeface="Calibri"/>
                          <a:ea typeface="Calibri"/>
                          <a:cs typeface="Times New Roman"/>
                        </a:rPr>
                        <a:t>: </a:t>
                      </a:r>
                      <a:r>
                        <a:rPr lang="fr-FR" sz="1100" b="1" dirty="0">
                          <a:latin typeface="Calibri"/>
                          <a:ea typeface="Calibri"/>
                          <a:cs typeface="Times New Roman"/>
                        </a:rPr>
                        <a:t>Petit déjeuner rencontre</a:t>
                      </a:r>
                      <a:r>
                        <a:rPr lang="fr-FR" sz="1100" dirty="0">
                          <a:latin typeface="Calibri"/>
                          <a:ea typeface="Calibri"/>
                          <a:cs typeface="Times New Roman"/>
                        </a:rPr>
                        <a:t> avec présentation des entreprises </a:t>
                      </a:r>
                    </a:p>
                    <a:p>
                      <a:pPr algn="l">
                        <a:lnSpc>
                          <a:spcPct val="115000"/>
                        </a:lnSpc>
                        <a:spcAft>
                          <a:spcPts val="0"/>
                        </a:spcAft>
                      </a:pPr>
                      <a:r>
                        <a:rPr lang="fr-FR" sz="1100" dirty="0" smtClean="0">
                          <a:latin typeface="Calibri"/>
                          <a:ea typeface="Calibri"/>
                          <a:cs typeface="Times New Roman"/>
                        </a:rPr>
                        <a:t>10h: </a:t>
                      </a:r>
                      <a:r>
                        <a:rPr lang="fr-FR" sz="1100" b="1" dirty="0">
                          <a:latin typeface="Calibri"/>
                          <a:ea typeface="Calibri"/>
                          <a:cs typeface="Times New Roman"/>
                        </a:rPr>
                        <a:t>Entretiens de "recrutement" sous forme de "speed </a:t>
                      </a:r>
                      <a:r>
                        <a:rPr lang="fr-FR" sz="1100" b="1" dirty="0" err="1">
                          <a:latin typeface="Calibri"/>
                          <a:ea typeface="Calibri"/>
                          <a:cs typeface="Times New Roman"/>
                        </a:rPr>
                        <a:t>dating</a:t>
                      </a:r>
                      <a:r>
                        <a:rPr lang="fr-FR" sz="1100" b="1" dirty="0">
                          <a:latin typeface="Calibri"/>
                          <a:ea typeface="Calibri"/>
                          <a:cs typeface="Times New Roman"/>
                        </a:rPr>
                        <a:t>"</a:t>
                      </a:r>
                      <a:endParaRPr lang="fr-FR" sz="1100" dirty="0">
                        <a:latin typeface="Calibri"/>
                        <a:ea typeface="Calibri"/>
                        <a:cs typeface="Times New Roman"/>
                      </a:endParaRPr>
                    </a:p>
                    <a:p>
                      <a:pPr algn="l">
                        <a:lnSpc>
                          <a:spcPct val="115000"/>
                        </a:lnSpc>
                        <a:spcAft>
                          <a:spcPts val="0"/>
                        </a:spcAft>
                      </a:pPr>
                      <a:r>
                        <a:rPr lang="fr-FR" sz="1100" dirty="0" smtClean="0">
                          <a:latin typeface="Calibri"/>
                          <a:ea typeface="Calibri"/>
                          <a:cs typeface="Times New Roman"/>
                        </a:rPr>
                        <a:t>11h: </a:t>
                      </a:r>
                      <a:r>
                        <a:rPr lang="fr-FR" sz="1100" b="1" dirty="0">
                          <a:latin typeface="Calibri"/>
                          <a:ea typeface="Calibri"/>
                          <a:cs typeface="Times New Roman"/>
                        </a:rPr>
                        <a:t>Bilan</a:t>
                      </a:r>
                      <a:r>
                        <a:rPr lang="fr-FR" sz="1100" dirty="0">
                          <a:latin typeface="Calibri"/>
                          <a:ea typeface="Calibri"/>
                          <a:cs typeface="Times New Roman"/>
                        </a:rPr>
                        <a:t> à la fin du </a:t>
                      </a:r>
                      <a:r>
                        <a:rPr lang="fr-FR" sz="1100" b="0" dirty="0" smtClean="0">
                          <a:latin typeface="Calibri"/>
                          <a:ea typeface="Calibri"/>
                          <a:cs typeface="Times New Roman"/>
                        </a:rPr>
                        <a:t>Speed </a:t>
                      </a:r>
                      <a:r>
                        <a:rPr lang="fr-FR" sz="1100" b="0" dirty="0" err="1">
                          <a:latin typeface="Calibri"/>
                          <a:ea typeface="Calibri"/>
                          <a:cs typeface="Times New Roman"/>
                        </a:rPr>
                        <a:t>dating</a:t>
                      </a:r>
                      <a:endParaRPr lang="fr-FR" sz="1100" b="0" dirty="0">
                        <a:latin typeface="Calibri"/>
                        <a:ea typeface="Calibri"/>
                        <a:cs typeface="Times New Roman"/>
                      </a:endParaRPr>
                    </a:p>
                    <a:p>
                      <a:pPr algn="l">
                        <a:lnSpc>
                          <a:spcPct val="115000"/>
                        </a:lnSpc>
                        <a:spcAft>
                          <a:spcPts val="0"/>
                        </a:spcAft>
                      </a:pPr>
                      <a:r>
                        <a:rPr lang="fr-FR" sz="1100" dirty="0">
                          <a:latin typeface="Calibri"/>
                          <a:ea typeface="Calibri"/>
                          <a:cs typeface="Times New Roman"/>
                        </a:rPr>
                        <a:t>(Entreprises prévues: </a:t>
                      </a:r>
                      <a:r>
                        <a:rPr lang="fr-FR" sz="1100" dirty="0" err="1">
                          <a:latin typeface="Calibri"/>
                          <a:ea typeface="Calibri"/>
                          <a:cs typeface="Times New Roman"/>
                        </a:rPr>
                        <a:t>EspaceGym</a:t>
                      </a:r>
                      <a:r>
                        <a:rPr lang="fr-FR" sz="1100" dirty="0">
                          <a:latin typeface="Calibri"/>
                          <a:ea typeface="Calibri"/>
                          <a:cs typeface="Times New Roman"/>
                        </a:rPr>
                        <a:t>, MAAF, Fortissimo, O2, </a:t>
                      </a:r>
                      <a:r>
                        <a:rPr lang="fr-FR" sz="1100" dirty="0" err="1">
                          <a:latin typeface="Calibri"/>
                          <a:ea typeface="Calibri"/>
                          <a:cs typeface="Times New Roman"/>
                        </a:rPr>
                        <a:t>Excellium</a:t>
                      </a:r>
                      <a:r>
                        <a:rPr lang="fr-FR" sz="1100" dirty="0">
                          <a:latin typeface="Calibri"/>
                          <a:ea typeface="Calibri"/>
                          <a:cs typeface="Times New Roman"/>
                        </a:rPr>
                        <a:t> Finance, Bouygues </a:t>
                      </a:r>
                      <a:r>
                        <a:rPr lang="fr-FR" sz="1100" dirty="0" smtClean="0">
                          <a:latin typeface="Calibri"/>
                          <a:ea typeface="Calibri"/>
                          <a:cs typeface="Times New Roman"/>
                        </a:rPr>
                        <a:t>Télécom) </a:t>
                      </a:r>
                    </a:p>
                    <a:p>
                      <a:pPr algn="ctr">
                        <a:lnSpc>
                          <a:spcPct val="115000"/>
                        </a:lnSpc>
                        <a:spcAft>
                          <a:spcPts val="0"/>
                        </a:spcAft>
                      </a:pPr>
                      <a:r>
                        <a:rPr lang="fr-FR" sz="1100" dirty="0" smtClean="0">
                          <a:latin typeface="Calibri"/>
                          <a:ea typeface="Calibri"/>
                          <a:cs typeface="Times New Roman"/>
                        </a:rPr>
                        <a:t>En </a:t>
                      </a:r>
                      <a:r>
                        <a:rPr lang="fr-FR" sz="1100" dirty="0">
                          <a:latin typeface="Calibri"/>
                          <a:ea typeface="Calibri"/>
                          <a:cs typeface="Times New Roman"/>
                        </a:rPr>
                        <a:t>salle Schuman.</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gridSpan="2">
                  <a:txBody>
                    <a:bodyPr/>
                    <a:lstStyle/>
                    <a:p>
                      <a:pPr algn="ctr">
                        <a:lnSpc>
                          <a:spcPct val="115000"/>
                        </a:lnSpc>
                        <a:spcAft>
                          <a:spcPts val="0"/>
                        </a:spcAft>
                      </a:pPr>
                      <a:r>
                        <a:rPr lang="fr-FR" sz="1100" dirty="0">
                          <a:latin typeface="Calibri"/>
                          <a:ea typeface="Calibri"/>
                          <a:cs typeface="Times New Roman"/>
                        </a:rPr>
                        <a:t>14H à 16H: </a:t>
                      </a:r>
                      <a:r>
                        <a:rPr lang="fr-FR" sz="1100" b="1" dirty="0">
                          <a:latin typeface="Calibri"/>
                          <a:ea typeface="Calibri"/>
                          <a:cs typeface="Times New Roman"/>
                        </a:rPr>
                        <a:t>Visite foire européenne,</a:t>
                      </a:r>
                      <a:r>
                        <a:rPr lang="fr-FR" sz="1100" dirty="0">
                          <a:latin typeface="Calibri"/>
                          <a:ea typeface="Calibri"/>
                          <a:cs typeface="Times New Roman"/>
                        </a:rPr>
                        <a:t> </a:t>
                      </a:r>
                    </a:p>
                    <a:p>
                      <a:pPr algn="ctr">
                        <a:lnSpc>
                          <a:spcPct val="115000"/>
                        </a:lnSpc>
                        <a:spcAft>
                          <a:spcPts val="0"/>
                        </a:spcAft>
                      </a:pPr>
                      <a:r>
                        <a:rPr lang="fr-FR" sz="1100" dirty="0">
                          <a:latin typeface="Calibri"/>
                          <a:ea typeface="Calibri"/>
                          <a:cs typeface="Times New Roman"/>
                        </a:rPr>
                        <a:t>groupe 1 et groupe 2 avec mesdames WENDLING et DUBREUCQ avec rapport à la fin de la visite et récolte des feuilles de contacts.</a:t>
                      </a:r>
                    </a:p>
                  </a:txBody>
                  <a:tcPr marL="36983" marR="36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r>
            </a:tbl>
          </a:graphicData>
        </a:graphic>
      </p:graphicFrame>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Rectangle 4"/>
          <p:cNvSpPr>
            <a:spLocks noChangeArrowheads="1"/>
          </p:cNvSpPr>
          <p:nvPr/>
        </p:nvSpPr>
        <p:spPr bwMode="auto">
          <a:xfrm>
            <a:off x="251520" y="26064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2411760" y="188640"/>
            <a:ext cx="4968552" cy="369332"/>
          </a:xfrm>
          <a:prstGeom prst="rect">
            <a:avLst/>
          </a:prstGeom>
          <a:noFill/>
        </p:spPr>
        <p:txBody>
          <a:bodyPr wrap="square" rtlCol="0">
            <a:spAutoFit/>
          </a:bodyPr>
          <a:lstStyle/>
          <a:p>
            <a:r>
              <a:rPr lang="fr-FR" dirty="0" smtClean="0"/>
              <a:t>Planning du séminaire de rentrée 2012</a:t>
            </a:r>
            <a:endParaRPr lang="fr-FR"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10</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796950"/>
          </a:xfrm>
        </p:spPr>
        <p:txBody>
          <a:bodyPr/>
          <a:lstStyle/>
          <a:p>
            <a:r>
              <a:rPr lang="fr-FR" dirty="0" smtClean="0"/>
              <a:t>Atelier « Méthode du CV »</a:t>
            </a:r>
            <a:endParaRPr lang="fr-FR" dirty="0"/>
          </a:p>
        </p:txBody>
      </p:sp>
      <p:sp>
        <p:nvSpPr>
          <p:cNvPr id="3" name="Espace réservé du contenu 2"/>
          <p:cNvSpPr>
            <a:spLocks noGrp="1"/>
          </p:cNvSpPr>
          <p:nvPr>
            <p:ph idx="1"/>
          </p:nvPr>
        </p:nvSpPr>
        <p:spPr/>
        <p:txBody>
          <a:bodyPr>
            <a:normAutofit fontScale="85000" lnSpcReduction="10000"/>
          </a:bodyPr>
          <a:lstStyle/>
          <a:p>
            <a:pPr>
              <a:defRPr/>
            </a:pPr>
            <a:r>
              <a:rPr lang="fr-FR" b="1" dirty="0" smtClean="0"/>
              <a:t>Ressources:</a:t>
            </a:r>
            <a:r>
              <a:rPr lang="fr-FR" dirty="0" smtClean="0"/>
              <a:t> une enseignante, une salle informatique avec 17 postes, un vidéoprojecteur.</a:t>
            </a:r>
          </a:p>
          <a:p>
            <a:pPr>
              <a:defRPr/>
            </a:pPr>
            <a:r>
              <a:rPr lang="fr-FR" b="1" dirty="0" smtClean="0"/>
              <a:t>Durée:</a:t>
            </a:r>
            <a:r>
              <a:rPr lang="fr-FR" dirty="0" smtClean="0"/>
              <a:t> 2 heures par demi groupe.</a:t>
            </a:r>
          </a:p>
          <a:p>
            <a:pPr>
              <a:defRPr/>
            </a:pPr>
            <a:r>
              <a:rPr lang="fr-FR" b="1" dirty="0" smtClean="0"/>
              <a:t>Contenu de l’atelier:</a:t>
            </a:r>
          </a:p>
          <a:p>
            <a:pPr>
              <a:buNone/>
              <a:defRPr/>
            </a:pPr>
            <a:r>
              <a:rPr lang="fr-FR" b="1" dirty="0" smtClean="0"/>
              <a:t>	</a:t>
            </a:r>
            <a:r>
              <a:rPr lang="fr-FR" dirty="0" smtClean="0"/>
              <a:t>Thème: les outils de candidature et de prospection</a:t>
            </a:r>
          </a:p>
          <a:p>
            <a:pPr lvl="1">
              <a:defRPr/>
            </a:pPr>
            <a:r>
              <a:rPr lang="fr-FR" dirty="0" smtClean="0"/>
              <a:t>Rappel des principes méthodologiques </a:t>
            </a:r>
          </a:p>
          <a:p>
            <a:pPr lvl="2">
              <a:defRPr/>
            </a:pPr>
            <a:r>
              <a:rPr lang="fr-FR" dirty="0" smtClean="0"/>
              <a:t>Le curriculum vitae</a:t>
            </a:r>
          </a:p>
          <a:p>
            <a:pPr lvl="2">
              <a:defRPr/>
            </a:pPr>
            <a:r>
              <a:rPr lang="fr-FR" dirty="0" smtClean="0"/>
              <a:t>La lettre de motivation</a:t>
            </a:r>
          </a:p>
          <a:p>
            <a:pPr lvl="2">
              <a:defRPr/>
            </a:pPr>
            <a:r>
              <a:rPr lang="fr-FR" dirty="0" smtClean="0"/>
              <a:t>La web-lettre</a:t>
            </a:r>
          </a:p>
          <a:p>
            <a:pPr lvl="1">
              <a:defRPr/>
            </a:pPr>
            <a:r>
              <a:rPr lang="fr-FR" dirty="0" smtClean="0"/>
              <a:t>Rédaction des CV sur poste informatique, envoi par mail au professeur  pour correction et impression immédiate.</a:t>
            </a:r>
            <a:endParaRPr lang="fr-FR" dirty="0"/>
          </a:p>
        </p:txBody>
      </p:sp>
      <p:sp>
        <p:nvSpPr>
          <p:cNvPr id="5" name="ZoneTexte 4"/>
          <p:cNvSpPr txBox="1"/>
          <p:nvPr/>
        </p:nvSpPr>
        <p:spPr>
          <a:xfrm>
            <a:off x="3347864" y="260648"/>
            <a:ext cx="4896544"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11</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80728"/>
            <a:ext cx="8229600" cy="1143000"/>
          </a:xfrm>
        </p:spPr>
        <p:txBody>
          <a:bodyPr>
            <a:normAutofit fontScale="90000"/>
          </a:bodyPr>
          <a:lstStyle/>
          <a:p>
            <a:r>
              <a:rPr lang="fr-FR" dirty="0" smtClean="0"/>
              <a:t>Atelier « Bilan de compétence, connaissance de soi»</a:t>
            </a:r>
            <a:endParaRPr lang="fr-FR" dirty="0"/>
          </a:p>
        </p:txBody>
      </p:sp>
      <p:sp>
        <p:nvSpPr>
          <p:cNvPr id="3" name="Espace réservé du contenu 2"/>
          <p:cNvSpPr>
            <a:spLocks noGrp="1"/>
          </p:cNvSpPr>
          <p:nvPr>
            <p:ph idx="1"/>
          </p:nvPr>
        </p:nvSpPr>
        <p:spPr>
          <a:xfrm>
            <a:off x="467544" y="2204864"/>
            <a:ext cx="8229600" cy="4248472"/>
          </a:xfrm>
        </p:spPr>
        <p:txBody>
          <a:bodyPr>
            <a:normAutofit fontScale="77500" lnSpcReduction="20000"/>
          </a:bodyPr>
          <a:lstStyle/>
          <a:p>
            <a:r>
              <a:rPr lang="fr-FR" b="1" dirty="0" smtClean="0"/>
              <a:t>Ressources: </a:t>
            </a:r>
            <a:r>
              <a:rPr lang="fr-FR" dirty="0" smtClean="0"/>
              <a:t>un intervenant extérieur psychologue du travail, une salle banalisée, des photocopies de tests.</a:t>
            </a:r>
          </a:p>
          <a:p>
            <a:r>
              <a:rPr lang="fr-FR" b="1" dirty="0" smtClean="0"/>
              <a:t>Durée:</a:t>
            </a:r>
            <a:r>
              <a:rPr lang="fr-FR" dirty="0" smtClean="0"/>
              <a:t> 3 heures par demi groupe</a:t>
            </a:r>
          </a:p>
          <a:p>
            <a:r>
              <a:rPr lang="fr-FR" b="1" dirty="0" smtClean="0"/>
              <a:t>Contenu de l'atelier:</a:t>
            </a:r>
            <a:r>
              <a:rPr lang="fr-FR" dirty="0" smtClean="0"/>
              <a:t/>
            </a:r>
            <a:br>
              <a:rPr lang="fr-FR" dirty="0" smtClean="0"/>
            </a:br>
            <a:r>
              <a:rPr lang="fr-FR" dirty="0" smtClean="0"/>
              <a:t>Thème: « Mieux se connaître pour mieux choisir et mieux parler de soi » , </a:t>
            </a:r>
          </a:p>
          <a:p>
            <a:pPr lvl="1"/>
            <a:r>
              <a:rPr lang="fr-FR" dirty="0" smtClean="0"/>
              <a:t>dégager les intérêts professionnels,</a:t>
            </a:r>
          </a:p>
          <a:p>
            <a:pPr lvl="1"/>
            <a:r>
              <a:rPr lang="fr-FR" dirty="0" smtClean="0"/>
              <a:t>quel type de "vendeur" suis-je?</a:t>
            </a:r>
          </a:p>
          <a:p>
            <a:pPr lvl="1"/>
            <a:r>
              <a:rPr lang="fr-FR" dirty="0" smtClean="0"/>
              <a:t>dégager les "moteurs professionnels", les gratifications recherchées dans son futur métier,</a:t>
            </a:r>
          </a:p>
          <a:p>
            <a:pPr lvl="1"/>
            <a:r>
              <a:rPr lang="fr-FR" dirty="0" smtClean="0"/>
              <a:t>dégager les voies professionnelles qui me conviennent le mieux. </a:t>
            </a:r>
            <a:br>
              <a:rPr lang="fr-FR" dirty="0" smtClean="0"/>
            </a:br>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12</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908720"/>
            <a:ext cx="7499176" cy="1143000"/>
          </a:xfrm>
        </p:spPr>
        <p:txBody>
          <a:bodyPr>
            <a:noAutofit/>
          </a:bodyPr>
          <a:lstStyle/>
          <a:p>
            <a:pPr lvl="1" algn="ctr" rtl="0">
              <a:spcBef>
                <a:spcPct val="0"/>
              </a:spcBef>
            </a:pPr>
            <a:r>
              <a:rPr lang="fr-FR" sz="4000" kern="1200" dirty="0">
                <a:solidFill>
                  <a:schemeClr val="tx1"/>
                </a:solidFill>
                <a:latin typeface="+mj-lt"/>
                <a:ea typeface="+mj-ea"/>
                <a:cs typeface="+mj-cs"/>
              </a:rPr>
              <a:t>Atelier « Expression </a:t>
            </a:r>
            <a:r>
              <a:rPr lang="fr-FR" sz="4000" kern="1200" dirty="0" smtClean="0">
                <a:solidFill>
                  <a:schemeClr val="tx1"/>
                </a:solidFill>
                <a:latin typeface="+mj-lt"/>
                <a:ea typeface="+mj-ea"/>
                <a:cs typeface="+mj-cs"/>
              </a:rPr>
              <a:t>» </a:t>
            </a:r>
            <a:r>
              <a:rPr lang="fr-FR" sz="4000" kern="1200" dirty="0">
                <a:solidFill>
                  <a:schemeClr val="tx1"/>
                </a:solidFill>
                <a:latin typeface="+mj-lt"/>
                <a:ea typeface="+mj-ea"/>
                <a:cs typeface="+mj-cs"/>
              </a:rPr>
              <a:t>(diction, voix, jeux de rôle</a:t>
            </a:r>
            <a:r>
              <a:rPr lang="fr-FR" sz="4000" kern="1200" dirty="0" smtClean="0">
                <a:solidFill>
                  <a:schemeClr val="tx1"/>
                </a:solidFill>
                <a:latin typeface="+mj-lt"/>
                <a:ea typeface="+mj-ea"/>
                <a:cs typeface="+mj-cs"/>
              </a:rPr>
              <a:t>),</a:t>
            </a:r>
            <a:endParaRPr lang="fr-FR" sz="4000" kern="1200" dirty="0">
              <a:solidFill>
                <a:schemeClr val="tx1"/>
              </a:solidFill>
              <a:latin typeface="+mj-lt"/>
              <a:ea typeface="+mj-ea"/>
              <a:cs typeface="+mj-cs"/>
            </a:endParaRPr>
          </a:p>
        </p:txBody>
      </p:sp>
      <p:sp>
        <p:nvSpPr>
          <p:cNvPr id="3" name="Espace réservé du contenu 2"/>
          <p:cNvSpPr>
            <a:spLocks noGrp="1"/>
          </p:cNvSpPr>
          <p:nvPr>
            <p:ph idx="1"/>
          </p:nvPr>
        </p:nvSpPr>
        <p:spPr>
          <a:xfrm>
            <a:off x="467544" y="2132856"/>
            <a:ext cx="8229600" cy="4525963"/>
          </a:xfrm>
        </p:spPr>
        <p:txBody>
          <a:bodyPr>
            <a:normAutofit fontScale="77500" lnSpcReduction="20000"/>
          </a:bodyPr>
          <a:lstStyle/>
          <a:p>
            <a:r>
              <a:rPr lang="fr-FR" b="1" dirty="0" smtClean="0"/>
              <a:t>Ressources:</a:t>
            </a:r>
            <a:r>
              <a:rPr lang="fr-FR" dirty="0" smtClean="0"/>
              <a:t> un intervenant extérieur comédien, une salle banalisée.</a:t>
            </a:r>
          </a:p>
          <a:p>
            <a:r>
              <a:rPr lang="fr-FR" b="1" dirty="0" smtClean="0"/>
              <a:t>Durée: </a:t>
            </a:r>
            <a:r>
              <a:rPr lang="fr-FR" dirty="0" smtClean="0"/>
              <a:t>2h par demi groupe.</a:t>
            </a:r>
          </a:p>
          <a:p>
            <a:r>
              <a:rPr lang="fr-FR" b="1" dirty="0" smtClean="0"/>
              <a:t>Contenu de l’atelier:</a:t>
            </a:r>
          </a:p>
          <a:p>
            <a:pPr>
              <a:buNone/>
            </a:pPr>
            <a:r>
              <a:rPr lang="fr-FR" dirty="0" smtClean="0"/>
              <a:t>	Thème: faire comprendre l'impact de son expression verbale et gestuelle dans le milieu professionnel:</a:t>
            </a:r>
          </a:p>
          <a:p>
            <a:pPr lvl="1">
              <a:buFontTx/>
              <a:buChar char="-"/>
            </a:pPr>
            <a:r>
              <a:rPr lang="fr-FR" dirty="0" smtClean="0"/>
              <a:t>La diction et le travail de la voix (le verbal et le para-verbal),</a:t>
            </a:r>
          </a:p>
          <a:p>
            <a:pPr lvl="1">
              <a:buFontTx/>
              <a:buChar char="-"/>
            </a:pPr>
            <a:r>
              <a:rPr lang="fr-FR" dirty="0" smtClean="0"/>
              <a:t>Le décodage de la gestuelle,</a:t>
            </a:r>
          </a:p>
          <a:p>
            <a:pPr lvl="1">
              <a:buFontTx/>
              <a:buChar char="-"/>
            </a:pPr>
            <a:r>
              <a:rPr lang="fr-FR" dirty="0" smtClean="0"/>
              <a:t>Les registres de langage,</a:t>
            </a:r>
          </a:p>
          <a:p>
            <a:pPr lvl="1">
              <a:buFontTx/>
              <a:buChar char="-"/>
            </a:pPr>
            <a:r>
              <a:rPr lang="fr-FR" dirty="0" smtClean="0"/>
              <a:t>le jeu de rôle (les différents rôles que l'on peut avoir, entrer dans son rôle), </a:t>
            </a:r>
            <a:br>
              <a:rPr lang="fr-FR" dirty="0" smtClean="0"/>
            </a:br>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13</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692696"/>
            <a:ext cx="7848872" cy="1143000"/>
          </a:xfrm>
        </p:spPr>
        <p:txBody>
          <a:bodyPr>
            <a:normAutofit fontScale="90000"/>
          </a:bodyPr>
          <a:lstStyle/>
          <a:p>
            <a:pPr lvl="1" algn="ctr" rtl="0">
              <a:spcBef>
                <a:spcPct val="0"/>
              </a:spcBef>
            </a:pPr>
            <a:r>
              <a:rPr lang="fr-FR" sz="4000" kern="1200" dirty="0">
                <a:solidFill>
                  <a:schemeClr val="tx1"/>
                </a:solidFill>
                <a:latin typeface="+mj-lt"/>
                <a:ea typeface="+mj-ea"/>
                <a:cs typeface="+mj-cs"/>
              </a:rPr>
              <a:t>Atelier pratique "</a:t>
            </a:r>
            <a:r>
              <a:rPr lang="fr-FR" sz="4000" kern="1200" dirty="0" err="1">
                <a:solidFill>
                  <a:schemeClr val="tx1"/>
                </a:solidFill>
                <a:latin typeface="+mj-lt"/>
                <a:ea typeface="+mj-ea"/>
                <a:cs typeface="+mj-cs"/>
              </a:rPr>
              <a:t>Relooking</a:t>
            </a:r>
            <a:r>
              <a:rPr lang="fr-FR" sz="4000" kern="1200" dirty="0">
                <a:solidFill>
                  <a:schemeClr val="tx1"/>
                </a:solidFill>
                <a:latin typeface="+mj-lt"/>
                <a:ea typeface="+mj-ea"/>
                <a:cs typeface="+mj-cs"/>
              </a:rPr>
              <a:t>" , Codes vestimentaires professionnels, </a:t>
            </a:r>
            <a:r>
              <a:rPr lang="fr-FR" dirty="0" smtClean="0"/>
              <a:t/>
            </a:r>
            <a:br>
              <a:rPr lang="fr-FR" dirty="0" smtClean="0"/>
            </a:br>
            <a:endParaRPr lang="fr-FR" dirty="0"/>
          </a:p>
        </p:txBody>
      </p:sp>
      <p:sp>
        <p:nvSpPr>
          <p:cNvPr id="3" name="Espace réservé du contenu 2"/>
          <p:cNvSpPr>
            <a:spLocks noGrp="1"/>
          </p:cNvSpPr>
          <p:nvPr>
            <p:ph idx="1"/>
          </p:nvPr>
        </p:nvSpPr>
        <p:spPr>
          <a:xfrm>
            <a:off x="467544" y="1772816"/>
            <a:ext cx="8229600" cy="4824536"/>
          </a:xfrm>
        </p:spPr>
        <p:txBody>
          <a:bodyPr>
            <a:normAutofit fontScale="62500" lnSpcReduction="20000"/>
          </a:bodyPr>
          <a:lstStyle/>
          <a:p>
            <a:r>
              <a:rPr lang="fr-FR" sz="4000" b="1" dirty="0" smtClean="0"/>
              <a:t>Ressources:</a:t>
            </a:r>
            <a:r>
              <a:rPr lang="fr-FR" sz="4000" dirty="0" smtClean="0"/>
              <a:t> une intervenante extérieure « coach » en image, une salle de communication, du matériel amené par la coach.</a:t>
            </a:r>
          </a:p>
          <a:p>
            <a:r>
              <a:rPr lang="fr-FR" sz="4000" b="1" dirty="0" smtClean="0"/>
              <a:t>Durée:</a:t>
            </a:r>
            <a:r>
              <a:rPr lang="fr-FR" sz="4000" dirty="0" smtClean="0"/>
              <a:t> 1h30 par demi groupe.</a:t>
            </a:r>
          </a:p>
          <a:p>
            <a:r>
              <a:rPr lang="fr-FR" sz="4000" b="1" dirty="0" smtClean="0"/>
              <a:t>Contenu de l’atelier:</a:t>
            </a:r>
          </a:p>
          <a:p>
            <a:pPr>
              <a:buNone/>
            </a:pPr>
            <a:r>
              <a:rPr lang="fr-FR" sz="4000" dirty="0" smtClean="0"/>
              <a:t>	Thème: faire comprendre l'impact de son image dans le milieu professionnel</a:t>
            </a:r>
          </a:p>
          <a:p>
            <a:pPr lvl="1">
              <a:buNone/>
            </a:pPr>
            <a:r>
              <a:rPr lang="fr-FR" sz="4000" dirty="0" smtClean="0"/>
              <a:t>- accueil des élèves avec poignée de main,   </a:t>
            </a:r>
          </a:p>
          <a:p>
            <a:pPr lvl="1">
              <a:buNone/>
            </a:pPr>
            <a:r>
              <a:rPr lang="fr-FR" sz="4000" dirty="0" smtClean="0"/>
              <a:t>- décryptage du style vestimentaire des élèves ( ce que l'on pourrait améliorer);</a:t>
            </a:r>
          </a:p>
          <a:p>
            <a:pPr lvl="1">
              <a:buNone/>
            </a:pPr>
            <a:r>
              <a:rPr lang="fr-FR" sz="4000" dirty="0" smtClean="0"/>
              <a:t>- explication des codes vestimentaires professionnels, exercices pratiques de "</a:t>
            </a:r>
            <a:r>
              <a:rPr lang="fr-FR" sz="4000" dirty="0" err="1" smtClean="0"/>
              <a:t>relooking</a:t>
            </a:r>
            <a:r>
              <a:rPr lang="fr-FR" sz="4000" dirty="0" smtClean="0"/>
              <a:t>", </a:t>
            </a:r>
            <a:r>
              <a:rPr lang="fr-FR" dirty="0" smtClean="0"/>
              <a:t/>
            </a:r>
            <a:br>
              <a:rPr lang="fr-FR" dirty="0" smtClean="0"/>
            </a:br>
            <a:r>
              <a:rPr lang="fr-FR" dirty="0" smtClean="0"/>
              <a:t/>
            </a:r>
            <a:br>
              <a:rPr lang="fr-FR" dirty="0" smtClean="0"/>
            </a:br>
            <a:endParaRPr lang="fr-FR" dirty="0"/>
          </a:p>
        </p:txBody>
      </p:sp>
      <p:sp>
        <p:nvSpPr>
          <p:cNvPr id="5" name="ZoneTexte 4"/>
          <p:cNvSpPr txBox="1"/>
          <p:nvPr/>
        </p:nvSpPr>
        <p:spPr>
          <a:xfrm>
            <a:off x="3419872" y="188640"/>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14</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868958"/>
          </a:xfrm>
        </p:spPr>
        <p:txBody>
          <a:bodyPr>
            <a:normAutofit/>
          </a:bodyPr>
          <a:lstStyle/>
          <a:p>
            <a:r>
              <a:rPr lang="fr-FR" dirty="0" smtClean="0"/>
              <a:t>Entretiens individuels:</a:t>
            </a:r>
            <a:endParaRPr lang="fr-FR" dirty="0"/>
          </a:p>
        </p:txBody>
      </p:sp>
      <p:sp>
        <p:nvSpPr>
          <p:cNvPr id="3" name="Espace réservé du contenu 2"/>
          <p:cNvSpPr>
            <a:spLocks noGrp="1"/>
          </p:cNvSpPr>
          <p:nvPr>
            <p:ph idx="1"/>
          </p:nvPr>
        </p:nvSpPr>
        <p:spPr>
          <a:xfrm>
            <a:off x="467544" y="1844824"/>
            <a:ext cx="8229600" cy="4525963"/>
          </a:xfrm>
        </p:spPr>
        <p:txBody>
          <a:bodyPr>
            <a:normAutofit fontScale="92500" lnSpcReduction="20000"/>
          </a:bodyPr>
          <a:lstStyle/>
          <a:p>
            <a:r>
              <a:rPr lang="fr-FR" b="1" dirty="0" smtClean="0"/>
              <a:t>Ressources:</a:t>
            </a:r>
            <a:r>
              <a:rPr lang="fr-FR" dirty="0" smtClean="0"/>
              <a:t> </a:t>
            </a:r>
          </a:p>
          <a:p>
            <a:pPr lvl="1"/>
            <a:r>
              <a:rPr lang="fr-FR" dirty="0" smtClean="0"/>
              <a:t>2 enseignantes (23 heures d’entretien), une salle banalisée, le CV de l’étudiant, planning.</a:t>
            </a:r>
          </a:p>
          <a:p>
            <a:r>
              <a:rPr lang="fr-FR" b="1" dirty="0" smtClean="0"/>
              <a:t>Durée: </a:t>
            </a:r>
            <a:r>
              <a:rPr lang="fr-FR" dirty="0" smtClean="0"/>
              <a:t>30 minutes par personne avec chaque enseignante, au total 1heure par personne.</a:t>
            </a:r>
          </a:p>
          <a:p>
            <a:r>
              <a:rPr lang="fr-FR" b="1" dirty="0" smtClean="0"/>
              <a:t>Contenu:</a:t>
            </a:r>
            <a:r>
              <a:rPr lang="fr-FR" dirty="0" smtClean="0"/>
              <a:t> </a:t>
            </a:r>
          </a:p>
          <a:p>
            <a:pPr lvl="1"/>
            <a:r>
              <a:rPr lang="fr-FR" dirty="0" smtClean="0"/>
              <a:t>entretien individuel de détermination du secteur de prédilection, </a:t>
            </a:r>
          </a:p>
          <a:p>
            <a:pPr lvl="1"/>
            <a:r>
              <a:rPr lang="fr-FR" dirty="0" smtClean="0"/>
              <a:t>lecture du CV avec diagnostic des points forts et des points faibles, </a:t>
            </a:r>
          </a:p>
          <a:p>
            <a:pPr lvl="1"/>
            <a:r>
              <a:rPr lang="fr-FR" dirty="0" smtClean="0"/>
              <a:t>aide à la « personnalisation » du CV.</a:t>
            </a:r>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15</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8136904" cy="706090"/>
          </a:xfrm>
        </p:spPr>
        <p:txBody>
          <a:bodyPr>
            <a:normAutofit fontScale="90000"/>
          </a:bodyPr>
          <a:lstStyle/>
          <a:p>
            <a:r>
              <a:rPr lang="fr-FR" dirty="0" smtClean="0"/>
              <a:t>Petit-déjeuner et speed </a:t>
            </a:r>
            <a:r>
              <a:rPr lang="fr-FR" dirty="0" err="1" smtClean="0"/>
              <a:t>dating</a:t>
            </a:r>
            <a:r>
              <a:rPr lang="fr-FR" dirty="0" smtClean="0"/>
              <a:t> </a:t>
            </a:r>
            <a:endParaRPr lang="fr-FR" dirty="0"/>
          </a:p>
        </p:txBody>
      </p:sp>
      <p:sp>
        <p:nvSpPr>
          <p:cNvPr id="3" name="Espace réservé du contenu 2"/>
          <p:cNvSpPr>
            <a:spLocks noGrp="1"/>
          </p:cNvSpPr>
          <p:nvPr>
            <p:ph idx="1"/>
          </p:nvPr>
        </p:nvSpPr>
        <p:spPr>
          <a:xfrm>
            <a:off x="467544" y="1457400"/>
            <a:ext cx="8229600" cy="5211960"/>
          </a:xfrm>
        </p:spPr>
        <p:txBody>
          <a:bodyPr>
            <a:normAutofit fontScale="77500" lnSpcReduction="20000"/>
          </a:bodyPr>
          <a:lstStyle/>
          <a:p>
            <a:r>
              <a:rPr lang="fr-FR" b="1" dirty="0" smtClean="0"/>
              <a:t>Ressources:</a:t>
            </a:r>
            <a:r>
              <a:rPr lang="fr-FR" dirty="0" smtClean="0"/>
              <a:t> </a:t>
            </a:r>
          </a:p>
          <a:p>
            <a:pPr lvl="1"/>
            <a:r>
              <a:rPr lang="fr-FR" dirty="0" smtClean="0"/>
              <a:t>le proviseur et le proviseur adjoint, 2 enseignantes, 8 professionnels, une salle de conférence aménagée d’un buffet dressé (café, jus de fruit, viennoiserie, verres et tasses), 8 tables individuelles équipées de 2 chaises en face à face, un vidéo projecteur et 1 ordinateur portable sur une table pour l’orateur.</a:t>
            </a:r>
          </a:p>
          <a:p>
            <a:r>
              <a:rPr lang="fr-FR" b="1" dirty="0" smtClean="0"/>
              <a:t>Durée: </a:t>
            </a:r>
            <a:r>
              <a:rPr lang="fr-FR" dirty="0" smtClean="0"/>
              <a:t>3 heures.</a:t>
            </a:r>
          </a:p>
          <a:p>
            <a:r>
              <a:rPr lang="fr-FR" b="1" dirty="0" smtClean="0"/>
              <a:t>Contenu: </a:t>
            </a:r>
          </a:p>
          <a:p>
            <a:pPr lvl="1"/>
            <a:r>
              <a:rPr lang="fr-FR" dirty="0" smtClean="0"/>
              <a:t>Discours d’accueil du proviseur,</a:t>
            </a:r>
          </a:p>
          <a:p>
            <a:pPr lvl="1"/>
            <a:r>
              <a:rPr lang="fr-FR" dirty="0" smtClean="0"/>
              <a:t>Présentation de chaque entreprise et du métier par le professionnel,</a:t>
            </a:r>
          </a:p>
          <a:p>
            <a:pPr lvl="1"/>
            <a:r>
              <a:rPr lang="fr-FR" dirty="0" smtClean="0"/>
              <a:t>Speed </a:t>
            </a:r>
            <a:r>
              <a:rPr lang="fr-FR" dirty="0" err="1" smtClean="0"/>
              <a:t>dating</a:t>
            </a:r>
            <a:r>
              <a:rPr lang="fr-FR" dirty="0" smtClean="0"/>
              <a:t> simulation de recrutement (5 minutes par étudiant, passage par groupe de 8 étudiants).</a:t>
            </a:r>
          </a:p>
          <a:p>
            <a:pPr lvl="1"/>
            <a:r>
              <a:rPr lang="fr-FR" dirty="0" smtClean="0"/>
              <a:t>Bilan du speed </a:t>
            </a:r>
            <a:r>
              <a:rPr lang="fr-FR" dirty="0" err="1" smtClean="0"/>
              <a:t>dating</a:t>
            </a:r>
            <a:r>
              <a:rPr lang="fr-FR" dirty="0" smtClean="0"/>
              <a:t> fait par les professionnels, conseils prodigués aux étudiants.</a:t>
            </a:r>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16</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Petit-déjeuner d’accueil de la nouvelle promotion de BTS NRC</a:t>
            </a:r>
            <a:endParaRPr lang="fr-FR" dirty="0"/>
          </a:p>
        </p:txBody>
      </p:sp>
      <p:pic>
        <p:nvPicPr>
          <p:cNvPr id="9" name="Espace réservé pour une image  8" descr="SEMINAIRE NRC 003.JPG"/>
          <p:cNvPicPr>
            <a:picLocks noGrp="1" noChangeAspect="1"/>
          </p:cNvPicPr>
          <p:nvPr>
            <p:ph type="pic" idx="1"/>
          </p:nvPr>
        </p:nvPicPr>
        <p:blipFill>
          <a:blip r:embed="rId3" cstate="print"/>
          <a:srcRect/>
          <a:stretch>
            <a:fillRect/>
          </a:stretch>
        </p:blipFill>
        <p:spPr/>
      </p:pic>
      <p:sp>
        <p:nvSpPr>
          <p:cNvPr id="8" name="Espace réservé du texte 7"/>
          <p:cNvSpPr>
            <a:spLocks noGrp="1"/>
          </p:cNvSpPr>
          <p:nvPr>
            <p:ph type="body" sz="half" idx="2"/>
          </p:nvPr>
        </p:nvSpPr>
        <p:spPr/>
        <p:txBody>
          <a:bodyPr/>
          <a:lstStyle/>
          <a:p>
            <a:r>
              <a:rPr lang="fr-FR" b="1" dirty="0" smtClean="0"/>
              <a:t>Lors du dernier jour de la semaine d’intégration les étudiants ont pu aller à la rencontre de professionnels.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17</a:t>
            </a:fld>
            <a:endParaRPr lang="fr-FR" dirty="0"/>
          </a:p>
        </p:txBody>
      </p:sp>
      <p:sp>
        <p:nvSpPr>
          <p:cNvPr id="10" name="Espace réservé du pied de page 9"/>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 et présence du proviseur</a:t>
            </a:r>
            <a:endParaRPr lang="fr-FR" dirty="0"/>
          </a:p>
        </p:txBody>
      </p:sp>
      <p:pic>
        <p:nvPicPr>
          <p:cNvPr id="5" name="Espace réservé pour une image  4" descr="SEMINAIRE NRC 005.JPG"/>
          <p:cNvPicPr>
            <a:picLocks noGrp="1" noChangeAspect="1"/>
          </p:cNvPicPr>
          <p:nvPr>
            <p:ph type="pic" idx="1"/>
          </p:nvPr>
        </p:nvPicPr>
        <p:blipFill>
          <a:blip r:embed="rId2" cstate="print"/>
          <a:srcRect/>
          <a:stretch>
            <a:fillRect/>
          </a:stretch>
        </p:blipFill>
        <p:spPr/>
      </p:pic>
      <p:sp>
        <p:nvSpPr>
          <p:cNvPr id="4" name="Espace réservé du texte 3"/>
          <p:cNvSpPr>
            <a:spLocks noGrp="1"/>
          </p:cNvSpPr>
          <p:nvPr>
            <p:ph type="body" sz="half" idx="2"/>
          </p:nvPr>
        </p:nvSpPr>
        <p:spPr/>
        <p:txBody>
          <a:bodyPr/>
          <a:lstStyle/>
          <a:p>
            <a:r>
              <a:rPr lang="fr-FR" dirty="0" smtClean="0"/>
              <a:t>Après un discours d’accueil de la nouvelle promotion et des professionnels, le proviseur a assisté  à l’évènement.</a:t>
            </a:r>
            <a:endParaRPr lang="fr-FR"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18</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 la société et du métier</a:t>
            </a:r>
            <a:endParaRPr lang="fr-FR" dirty="0"/>
          </a:p>
        </p:txBody>
      </p:sp>
      <p:pic>
        <p:nvPicPr>
          <p:cNvPr id="5" name="Espace réservé pour une image  4" descr="SEMINAIRE NRC 001.JPG"/>
          <p:cNvPicPr>
            <a:picLocks noGrp="1" noChangeAspect="1"/>
          </p:cNvPicPr>
          <p:nvPr>
            <p:ph type="pic" idx="1"/>
          </p:nvPr>
        </p:nvPicPr>
        <p:blipFill>
          <a:blip r:embed="rId3" cstate="print"/>
          <a:srcRect/>
          <a:stretch>
            <a:fillRect/>
          </a:stretch>
        </p:blipFill>
        <p:spPr>
          <a:xfrm>
            <a:off x="1792288" y="612775"/>
            <a:ext cx="5483159" cy="4112369"/>
          </a:xfrm>
        </p:spPr>
      </p:pic>
      <p:sp>
        <p:nvSpPr>
          <p:cNvPr id="4" name="Espace réservé du texte 3"/>
          <p:cNvSpPr>
            <a:spLocks noGrp="1"/>
          </p:cNvSpPr>
          <p:nvPr>
            <p:ph type="body" sz="half" idx="2"/>
          </p:nvPr>
        </p:nvSpPr>
        <p:spPr/>
        <p:txBody>
          <a:bodyPr/>
          <a:lstStyle/>
          <a:p>
            <a:r>
              <a:rPr lang="fr-FR" dirty="0" smtClean="0"/>
              <a:t>Six professionnels se sont partagés le temps de parole pour présenter leur entreprise, leurs secteur d’activité et les aspects spécifiques de leur métier.</a:t>
            </a:r>
            <a:endParaRPr lang="fr-FR"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19</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b="1" kern="1200" dirty="0" smtClean="0">
                <a:solidFill>
                  <a:schemeClr val="tx1"/>
                </a:solidFill>
                <a:latin typeface="+mj-lt"/>
                <a:ea typeface="+mj-ea"/>
                <a:cs typeface="+mj-cs"/>
              </a:rPr>
              <a:t>Thématiques expérimentales de départ</a:t>
            </a:r>
            <a:endParaRPr lang="fr-FR" dirty="0"/>
          </a:p>
        </p:txBody>
      </p:sp>
      <p:sp>
        <p:nvSpPr>
          <p:cNvPr id="3" name="Espace réservé du contenu 2"/>
          <p:cNvSpPr>
            <a:spLocks noGrp="1"/>
          </p:cNvSpPr>
          <p:nvPr>
            <p:ph idx="1"/>
          </p:nvPr>
        </p:nvSpPr>
        <p:spPr/>
        <p:txBody>
          <a:bodyPr>
            <a:normAutofit/>
          </a:bodyPr>
          <a:lstStyle/>
          <a:p>
            <a:pPr lvl="0"/>
            <a:r>
              <a:rPr lang="fr-FR" sz="3600" kern="1200" dirty="0" smtClean="0">
                <a:solidFill>
                  <a:schemeClr val="tx1"/>
                </a:solidFill>
                <a:latin typeface="+mj-lt"/>
                <a:ea typeface="+mj-ea"/>
                <a:cs typeface="+mj-cs"/>
              </a:rPr>
              <a:t>Accompagnement personnalisé  des étudiants</a:t>
            </a:r>
          </a:p>
          <a:p>
            <a:pPr lvl="0"/>
            <a:r>
              <a:rPr lang="fr-FR" sz="3600" kern="1200" dirty="0" smtClean="0">
                <a:solidFill>
                  <a:schemeClr val="tx1"/>
                </a:solidFill>
                <a:latin typeface="+mj-lt"/>
                <a:ea typeface="+mj-ea"/>
                <a:cs typeface="+mj-cs"/>
              </a:rPr>
              <a:t>Accueil des étudiants en réorientation</a:t>
            </a:r>
          </a:p>
          <a:p>
            <a:r>
              <a:rPr lang="fr-FR" sz="3600" kern="1200" dirty="0" smtClean="0">
                <a:solidFill>
                  <a:schemeClr val="tx1"/>
                </a:solidFill>
                <a:latin typeface="+mj-lt"/>
                <a:ea typeface="+mj-ea"/>
                <a:cs typeface="+mj-cs"/>
              </a:rPr>
              <a:t>Développement de </a:t>
            </a:r>
            <a:r>
              <a:rPr lang="fr-FR" sz="3600" dirty="0" smtClean="0">
                <a:latin typeface="+mj-lt"/>
                <a:ea typeface="+mj-ea"/>
                <a:cs typeface="+mj-cs"/>
              </a:rPr>
              <a:t>plateaux techniques</a:t>
            </a:r>
          </a:p>
          <a:p>
            <a:r>
              <a:rPr lang="fr-FR" sz="3600" dirty="0" smtClean="0">
                <a:latin typeface="+mj-lt"/>
                <a:ea typeface="+mj-ea"/>
                <a:cs typeface="+mj-cs"/>
              </a:rPr>
              <a:t>Adaptations locales</a:t>
            </a:r>
          </a:p>
          <a:p>
            <a:pPr lvl="0"/>
            <a:endParaRPr lang="fr-FR" sz="3600" kern="1200" dirty="0" smtClean="0">
              <a:solidFill>
                <a:schemeClr val="tx1"/>
              </a:solidFill>
              <a:latin typeface="+mj-lt"/>
              <a:ea typeface="+mj-ea"/>
              <a:cs typeface="+mj-cs"/>
            </a:endParaRP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2</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speed </a:t>
            </a:r>
            <a:r>
              <a:rPr lang="fr-FR" dirty="0" err="1" smtClean="0"/>
              <a:t>dating</a:t>
            </a:r>
            <a:endParaRPr lang="fr-FR" dirty="0"/>
          </a:p>
        </p:txBody>
      </p:sp>
      <p:pic>
        <p:nvPicPr>
          <p:cNvPr id="5" name="Espace réservé pour une image  4" descr="IMG-20120907-00026.jpg"/>
          <p:cNvPicPr>
            <a:picLocks noGrp="1" noChangeAspect="1"/>
          </p:cNvPicPr>
          <p:nvPr>
            <p:ph type="pic" idx="1"/>
          </p:nvPr>
        </p:nvPicPr>
        <p:blipFill>
          <a:blip r:embed="rId3" cstate="print"/>
          <a:srcRect t="22024" b="22024"/>
          <a:stretch>
            <a:fillRect/>
          </a:stretch>
        </p:blipFill>
        <p:spPr/>
      </p:pic>
      <p:sp>
        <p:nvSpPr>
          <p:cNvPr id="4" name="Espace réservé du texte 3"/>
          <p:cNvSpPr>
            <a:spLocks noGrp="1"/>
          </p:cNvSpPr>
          <p:nvPr>
            <p:ph type="body" sz="half" idx="2"/>
          </p:nvPr>
        </p:nvSpPr>
        <p:spPr/>
        <p:txBody>
          <a:bodyPr/>
          <a:lstStyle/>
          <a:p>
            <a:r>
              <a:rPr lang="fr-FR" dirty="0" smtClean="0"/>
              <a:t>Pendant cinq minutes maximum, les étudiants ont pu simuler un entretien de recrutement aves le professionnel de leur choix.</a:t>
            </a:r>
            <a:endParaRPr lang="fr-FR"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20</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08720"/>
            <a:ext cx="8229600" cy="1143000"/>
          </a:xfrm>
        </p:spPr>
        <p:txBody>
          <a:bodyPr/>
          <a:lstStyle/>
          <a:p>
            <a:r>
              <a:rPr lang="fr-FR" dirty="0" smtClean="0"/>
              <a:t>Visite de la foire européenne</a:t>
            </a:r>
            <a:endParaRPr lang="fr-FR" dirty="0"/>
          </a:p>
        </p:txBody>
      </p:sp>
      <p:sp>
        <p:nvSpPr>
          <p:cNvPr id="3" name="Espace réservé du contenu 2"/>
          <p:cNvSpPr>
            <a:spLocks noGrp="1"/>
          </p:cNvSpPr>
          <p:nvPr>
            <p:ph idx="1"/>
          </p:nvPr>
        </p:nvSpPr>
        <p:spPr>
          <a:xfrm>
            <a:off x="467544" y="1988840"/>
            <a:ext cx="8229600" cy="4525963"/>
          </a:xfrm>
        </p:spPr>
        <p:txBody>
          <a:bodyPr>
            <a:normAutofit fontScale="92500"/>
          </a:bodyPr>
          <a:lstStyle/>
          <a:p>
            <a:r>
              <a:rPr lang="fr-FR" dirty="0" smtClean="0"/>
              <a:t>Ressources: </a:t>
            </a:r>
          </a:p>
          <a:p>
            <a:pPr lvl="1"/>
            <a:r>
              <a:rPr lang="fr-FR" dirty="0" smtClean="0"/>
              <a:t>2 enseignantes, fiches contacts à remplir.</a:t>
            </a:r>
          </a:p>
          <a:p>
            <a:r>
              <a:rPr lang="fr-FR" dirty="0" smtClean="0"/>
              <a:t>Durée: 2 heures</a:t>
            </a:r>
          </a:p>
          <a:p>
            <a:r>
              <a:rPr lang="fr-FR" dirty="0" smtClean="0"/>
              <a:t>Contenu: </a:t>
            </a:r>
          </a:p>
          <a:p>
            <a:pPr lvl="1"/>
            <a:r>
              <a:rPr lang="fr-FR" dirty="0" smtClean="0"/>
              <a:t>visite de la foire avec découverte des différents secteurs d’activité et produits proposés, </a:t>
            </a:r>
          </a:p>
          <a:p>
            <a:pPr lvl="1"/>
            <a:r>
              <a:rPr lang="fr-FR" dirty="0" smtClean="0"/>
              <a:t>prise éventuelle de contacts, </a:t>
            </a:r>
          </a:p>
          <a:p>
            <a:pPr lvl="1"/>
            <a:r>
              <a:rPr lang="fr-FR" dirty="0" smtClean="0"/>
              <a:t>découverte des méthodes d’argumentation en foire, </a:t>
            </a:r>
          </a:p>
          <a:p>
            <a:pPr lvl="1"/>
            <a:r>
              <a:rPr lang="fr-FR" dirty="0" smtClean="0"/>
              <a:t>observation des démonstrateurs.</a:t>
            </a:r>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21</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92696"/>
            <a:ext cx="8038728" cy="1440160"/>
          </a:xfrm>
        </p:spPr>
        <p:txBody>
          <a:bodyPr>
            <a:normAutofit/>
          </a:bodyPr>
          <a:lstStyle/>
          <a:p>
            <a:r>
              <a:rPr lang="fr-FR" sz="3600" dirty="0" smtClean="0"/>
              <a:t>Suivi de l’action d’accompagnement personnalisé pour la recherche de stage</a:t>
            </a:r>
            <a:endParaRPr lang="fr-FR" sz="3600" dirty="0"/>
          </a:p>
        </p:txBody>
      </p:sp>
      <p:sp>
        <p:nvSpPr>
          <p:cNvPr id="3" name="Espace réservé du contenu 2"/>
          <p:cNvSpPr>
            <a:spLocks noGrp="1"/>
          </p:cNvSpPr>
          <p:nvPr>
            <p:ph idx="1"/>
          </p:nvPr>
        </p:nvSpPr>
        <p:spPr>
          <a:xfrm>
            <a:off x="539552" y="2132856"/>
            <a:ext cx="8229600" cy="4320480"/>
          </a:xfrm>
        </p:spPr>
        <p:txBody>
          <a:bodyPr>
            <a:normAutofit fontScale="92500" lnSpcReduction="10000"/>
          </a:bodyPr>
          <a:lstStyle/>
          <a:p>
            <a:pPr>
              <a:buNone/>
            </a:pPr>
            <a:r>
              <a:rPr lang="fr-FR" u="sng" dirty="0" smtClean="0"/>
              <a:t>Modalités :</a:t>
            </a:r>
            <a:r>
              <a:rPr lang="fr-FR" dirty="0" smtClean="0"/>
              <a:t> </a:t>
            </a:r>
          </a:p>
          <a:p>
            <a:r>
              <a:rPr lang="fr-FR" dirty="0" err="1" smtClean="0"/>
              <a:t>Reporting</a:t>
            </a:r>
            <a:r>
              <a:rPr lang="fr-FR" dirty="0" smtClean="0"/>
              <a:t> hebdomadaire sur l’avancée des recherches par soumission et corrections des CV et lettre avec conseils sur la plateforme de travail </a:t>
            </a:r>
            <a:r>
              <a:rPr lang="fr-FR" dirty="0" smtClean="0">
                <a:hlinkClick r:id="rId3"/>
              </a:rPr>
              <a:t>http://comproject.free.fr</a:t>
            </a:r>
            <a:endParaRPr lang="fr-FR" dirty="0" smtClean="0"/>
          </a:p>
          <a:p>
            <a:r>
              <a:rPr lang="fr-FR" dirty="0" smtClean="0"/>
              <a:t> Entretiens individuels de 30 minutes par étudiant toutes les trois semaines.</a:t>
            </a:r>
          </a:p>
          <a:p>
            <a:pPr lvl="0"/>
            <a:r>
              <a:rPr lang="fr-FR" dirty="0" smtClean="0"/>
              <a:t>Entrainements à l’entretien de recrutement en TP de relation client.</a:t>
            </a:r>
          </a:p>
          <a:p>
            <a:endParaRPr lang="fr-FR" dirty="0" smtClean="0"/>
          </a:p>
          <a:p>
            <a:endParaRPr lang="fr-FR" dirty="0"/>
          </a:p>
        </p:txBody>
      </p:sp>
      <p:sp>
        <p:nvSpPr>
          <p:cNvPr id="4" name="ZoneTexte 3"/>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22</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908720"/>
            <a:ext cx="7283152" cy="1143000"/>
          </a:xfrm>
        </p:spPr>
        <p:txBody>
          <a:bodyPr>
            <a:normAutofit fontScale="90000"/>
          </a:bodyPr>
          <a:lstStyle/>
          <a:p>
            <a:r>
              <a:rPr lang="fr-FR" b="1" dirty="0" smtClean="0"/>
              <a:t>Indicateurs mis en place pour évaluer les actions </a:t>
            </a:r>
            <a:endParaRPr lang="fr-FR" dirty="0"/>
          </a:p>
        </p:txBody>
      </p:sp>
      <p:sp>
        <p:nvSpPr>
          <p:cNvPr id="3" name="Espace réservé du contenu 2"/>
          <p:cNvSpPr>
            <a:spLocks noGrp="1"/>
          </p:cNvSpPr>
          <p:nvPr>
            <p:ph idx="1"/>
          </p:nvPr>
        </p:nvSpPr>
        <p:spPr>
          <a:xfrm>
            <a:off x="539552" y="2132856"/>
            <a:ext cx="8229600" cy="3268960"/>
          </a:xfrm>
        </p:spPr>
        <p:txBody>
          <a:bodyPr/>
          <a:lstStyle/>
          <a:p>
            <a:pPr lvl="0"/>
            <a:r>
              <a:rPr lang="fr-FR" dirty="0" smtClean="0"/>
              <a:t>Evolution du taux des nombre de départs/nombre d’arrivées au cours des mois de septembre et octobre.</a:t>
            </a:r>
          </a:p>
          <a:p>
            <a:pPr lvl="0"/>
            <a:r>
              <a:rPr lang="fr-FR" dirty="0" smtClean="0"/>
              <a:t>Date de signature de la convention de stage. </a:t>
            </a:r>
          </a:p>
          <a:p>
            <a:pPr lvl="0"/>
            <a:r>
              <a:rPr lang="fr-FR" dirty="0" smtClean="0"/>
              <a:t>Taux de réussite au BTS</a:t>
            </a:r>
          </a:p>
          <a:p>
            <a:endParaRPr lang="fr-FR" dirty="0"/>
          </a:p>
        </p:txBody>
      </p:sp>
      <p:sp>
        <p:nvSpPr>
          <p:cNvPr id="5" name="Rectangle 4"/>
          <p:cNvSpPr/>
          <p:nvPr/>
        </p:nvSpPr>
        <p:spPr>
          <a:xfrm>
            <a:off x="4211960" y="260648"/>
            <a:ext cx="3466398" cy="369332"/>
          </a:xfrm>
          <a:prstGeom prst="rect">
            <a:avLst/>
          </a:prstGeom>
        </p:spPr>
        <p:txBody>
          <a:bodyPr wrap="none">
            <a:spAutoFit/>
          </a:bodyPr>
          <a:lstStyle/>
          <a:p>
            <a:r>
              <a:rPr lang="fr-FR" dirty="0" smtClean="0"/>
              <a:t>1.1 Séminaire d’intégration en NRC</a:t>
            </a:r>
            <a:endParaRPr lang="fr-FR"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23</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29600" cy="720080"/>
          </a:xfrm>
        </p:spPr>
        <p:txBody>
          <a:bodyPr>
            <a:normAutofit fontScale="90000"/>
          </a:bodyPr>
          <a:lstStyle/>
          <a:p>
            <a:r>
              <a:rPr lang="fr-FR" b="1" dirty="0" smtClean="0"/>
              <a:t>Résultats observés </a:t>
            </a:r>
            <a:endParaRPr lang="fr-FR" dirty="0"/>
          </a:p>
        </p:txBody>
      </p:sp>
      <p:sp>
        <p:nvSpPr>
          <p:cNvPr id="3" name="Espace réservé du contenu 2"/>
          <p:cNvSpPr>
            <a:spLocks noGrp="1"/>
          </p:cNvSpPr>
          <p:nvPr>
            <p:ph idx="1"/>
          </p:nvPr>
        </p:nvSpPr>
        <p:spPr>
          <a:xfrm>
            <a:off x="467544" y="1556792"/>
            <a:ext cx="8229600" cy="5073427"/>
          </a:xfrm>
        </p:spPr>
        <p:txBody>
          <a:bodyPr>
            <a:normAutofit fontScale="92500" lnSpcReduction="20000"/>
          </a:bodyPr>
          <a:lstStyle/>
          <a:p>
            <a:r>
              <a:rPr lang="fr-FR" dirty="0" smtClean="0"/>
              <a:t>Diminution des fluctuations, cette année:</a:t>
            </a:r>
          </a:p>
          <a:p>
            <a:pPr lvl="1"/>
            <a:r>
              <a:rPr lang="fr-FR" dirty="0" smtClean="0"/>
              <a:t>4 arrivées le dernier jour du séminaire, 6 arrivées après le séminaire, 2 départs au bout de 3 semaines,</a:t>
            </a:r>
          </a:p>
          <a:p>
            <a:pPr lvl="1"/>
            <a:r>
              <a:rPr lang="fr-FR" dirty="0" smtClean="0"/>
              <a:t>Fluctuations peu perçues par la classe grâce à l’accueil sous forme de demi-groupe.</a:t>
            </a:r>
          </a:p>
          <a:p>
            <a:pPr lvl="0"/>
            <a:r>
              <a:rPr lang="fr-FR" dirty="0" smtClean="0"/>
              <a:t>Meilleure définition des secteurs d’activités à prospecter pour la recherche de stage.</a:t>
            </a:r>
          </a:p>
          <a:p>
            <a:r>
              <a:rPr lang="fr-FR" dirty="0" smtClean="0"/>
              <a:t>Signature des conventions de stage plus rapidement et notamment avant la date de début des stages (en NRC): </a:t>
            </a:r>
          </a:p>
          <a:p>
            <a:pPr lvl="1"/>
            <a:r>
              <a:rPr lang="fr-FR" dirty="0" smtClean="0"/>
              <a:t>8 étudiants sur 32 recrutés pour un stage un mois après la rentrée.</a:t>
            </a:r>
          </a:p>
          <a:p>
            <a:r>
              <a:rPr lang="fr-FR" dirty="0" smtClean="0"/>
              <a:t>Très bons résultats au BTS 2012 (1 seul échec).</a:t>
            </a:r>
          </a:p>
          <a:p>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24</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9592" y="764704"/>
            <a:ext cx="7859216" cy="1143000"/>
          </a:xfrm>
        </p:spPr>
        <p:txBody>
          <a:bodyPr>
            <a:normAutofit/>
          </a:bodyPr>
          <a:lstStyle/>
          <a:p>
            <a:r>
              <a:rPr lang="fr-FR" b="1" dirty="0" smtClean="0"/>
              <a:t>Bilan du séminaire d’intégration</a:t>
            </a:r>
            <a:endParaRPr lang="fr-FR" dirty="0"/>
          </a:p>
        </p:txBody>
      </p:sp>
      <p:sp>
        <p:nvSpPr>
          <p:cNvPr id="5" name="Espace réservé du texte 4"/>
          <p:cNvSpPr>
            <a:spLocks noGrp="1"/>
          </p:cNvSpPr>
          <p:nvPr>
            <p:ph type="body" idx="1"/>
          </p:nvPr>
        </p:nvSpPr>
        <p:spPr/>
        <p:txBody>
          <a:bodyPr/>
          <a:lstStyle/>
          <a:p>
            <a:pPr algn="ctr"/>
            <a:r>
              <a:rPr lang="fr-FR" dirty="0" smtClean="0"/>
              <a:t>Points forts</a:t>
            </a:r>
            <a:endParaRPr lang="fr-FR" dirty="0"/>
          </a:p>
        </p:txBody>
      </p:sp>
      <p:sp>
        <p:nvSpPr>
          <p:cNvPr id="6" name="Espace réservé du contenu 5"/>
          <p:cNvSpPr>
            <a:spLocks noGrp="1"/>
          </p:cNvSpPr>
          <p:nvPr>
            <p:ph sz="half" idx="2"/>
          </p:nvPr>
        </p:nvSpPr>
        <p:spPr/>
        <p:txBody>
          <a:bodyPr>
            <a:normAutofit fontScale="85000" lnSpcReduction="10000"/>
          </a:bodyPr>
          <a:lstStyle/>
          <a:p>
            <a:r>
              <a:rPr lang="fr-FR" dirty="0" smtClean="0"/>
              <a:t>Prise de conscience de la nécessité d’avoir des outils corrects de prospection d’entreprise, mais aussi de disposer d’un réseau au sens large,</a:t>
            </a:r>
          </a:p>
          <a:p>
            <a:r>
              <a:rPr lang="fr-FR" dirty="0" smtClean="0"/>
              <a:t>Meilleure connaissance de soi et de ses « moteurs » professionnels,</a:t>
            </a:r>
          </a:p>
          <a:p>
            <a:r>
              <a:rPr lang="fr-FR" dirty="0" smtClean="0"/>
              <a:t>Plus grande motivation pour la section avec effectifs stabilisés,</a:t>
            </a:r>
          </a:p>
          <a:p>
            <a:r>
              <a:rPr lang="fr-FR" dirty="0" smtClean="0"/>
              <a:t>Changement de perception de la relation avec l’enseignant.</a:t>
            </a:r>
          </a:p>
          <a:p>
            <a:endParaRPr lang="fr-FR" dirty="0"/>
          </a:p>
        </p:txBody>
      </p:sp>
      <p:sp>
        <p:nvSpPr>
          <p:cNvPr id="7" name="Espace réservé du texte 6"/>
          <p:cNvSpPr>
            <a:spLocks noGrp="1"/>
          </p:cNvSpPr>
          <p:nvPr>
            <p:ph type="body" sz="quarter" idx="3"/>
          </p:nvPr>
        </p:nvSpPr>
        <p:spPr/>
        <p:txBody>
          <a:bodyPr/>
          <a:lstStyle/>
          <a:p>
            <a:pPr algn="ctr"/>
            <a:r>
              <a:rPr lang="fr-FR" dirty="0" smtClean="0"/>
              <a:t>Points faibles</a:t>
            </a:r>
            <a:endParaRPr lang="fr-FR" dirty="0"/>
          </a:p>
        </p:txBody>
      </p:sp>
      <p:sp>
        <p:nvSpPr>
          <p:cNvPr id="8" name="Espace réservé du contenu 7"/>
          <p:cNvSpPr>
            <a:spLocks noGrp="1"/>
          </p:cNvSpPr>
          <p:nvPr>
            <p:ph sz="quarter" idx="4"/>
          </p:nvPr>
        </p:nvSpPr>
        <p:spPr/>
        <p:txBody>
          <a:bodyPr>
            <a:normAutofit fontScale="85000" lnSpcReduction="10000"/>
          </a:bodyPr>
          <a:lstStyle/>
          <a:p>
            <a:r>
              <a:rPr lang="fr-FR" dirty="0" smtClean="0"/>
              <a:t>Persistance des difficultés pour certains étudiants à définir les secteurs d’activité permettant de réaliser un stage intéressant en entreprise,</a:t>
            </a:r>
          </a:p>
          <a:p>
            <a:pPr lvl="0"/>
            <a:r>
              <a:rPr lang="fr-FR" dirty="0" smtClean="0"/>
              <a:t>Importance de la charge de travail et du temps consacré par les enseignants chargés de ce suivi,</a:t>
            </a:r>
          </a:p>
          <a:p>
            <a:pPr lvl="0"/>
            <a:r>
              <a:rPr lang="fr-FR" dirty="0" smtClean="0"/>
              <a:t>Nécessité d’un budget  important pour la participation d’intervenants extérieurs (psychologue du travail, coach en image etc…).</a:t>
            </a:r>
            <a:endParaRPr lang="fr-FR" dirty="0"/>
          </a:p>
        </p:txBody>
      </p:sp>
      <p:sp>
        <p:nvSpPr>
          <p:cNvPr id="10" name="ZoneTexte 9"/>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9" name="Espace réservé de la date 8"/>
          <p:cNvSpPr>
            <a:spLocks noGrp="1"/>
          </p:cNvSpPr>
          <p:nvPr>
            <p:ph type="dt" sz="half" idx="10"/>
          </p:nvPr>
        </p:nvSpPr>
        <p:spPr/>
        <p:txBody>
          <a:bodyPr/>
          <a:lstStyle/>
          <a:p>
            <a:r>
              <a:rPr lang="fr-FR" smtClean="0"/>
              <a:t>29/10/2012</a:t>
            </a:r>
            <a:endParaRPr lang="fr-FR" dirty="0"/>
          </a:p>
        </p:txBody>
      </p:sp>
      <p:sp>
        <p:nvSpPr>
          <p:cNvPr id="11" name="Espace réservé du numéro de diapositive 10"/>
          <p:cNvSpPr>
            <a:spLocks noGrp="1"/>
          </p:cNvSpPr>
          <p:nvPr>
            <p:ph type="sldNum" sz="quarter" idx="12"/>
          </p:nvPr>
        </p:nvSpPr>
        <p:spPr/>
        <p:txBody>
          <a:bodyPr/>
          <a:lstStyle/>
          <a:p>
            <a:fld id="{2FEEB0B7-6E15-499F-8EFE-80CEFF39AF86}" type="slidenum">
              <a:rPr lang="fr-FR" smtClean="0"/>
              <a:pPr/>
              <a:t>25</a:t>
            </a:fld>
            <a:endParaRPr lang="fr-FR" dirty="0"/>
          </a:p>
        </p:txBody>
      </p:sp>
      <p:sp>
        <p:nvSpPr>
          <p:cNvPr id="12" name="Espace réservé du pied de page 11"/>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44825"/>
            <a:ext cx="7772400" cy="1755626"/>
          </a:xfrm>
        </p:spPr>
        <p:txBody>
          <a:bodyPr>
            <a:normAutofit fontScale="90000"/>
          </a:bodyPr>
          <a:lstStyle/>
          <a:p>
            <a:r>
              <a:rPr lang="fr-FR" sz="3600" dirty="0" smtClean="0"/>
              <a:t>1.2 Séances de mise à niveau en comptabilité pour les titulaires de baccalauréats généraux, sortie découverte d’entreprise</a:t>
            </a:r>
          </a:p>
        </p:txBody>
      </p:sp>
      <p:sp>
        <p:nvSpPr>
          <p:cNvPr id="3" name="Espace réservé du contenu 2"/>
          <p:cNvSpPr>
            <a:spLocks noGrp="1"/>
          </p:cNvSpPr>
          <p:nvPr>
            <p:ph type="subTitle" idx="1"/>
          </p:nvPr>
        </p:nvSpPr>
        <p:spPr/>
        <p:txBody>
          <a:bodyPr>
            <a:normAutofit fontScale="55000" lnSpcReduction="20000"/>
          </a:bodyPr>
          <a:lstStyle/>
          <a:p>
            <a:r>
              <a:rPr lang="fr-FR" dirty="0" smtClean="0">
                <a:solidFill>
                  <a:srgbClr val="C00000"/>
                </a:solidFill>
              </a:rPr>
              <a:t>Problématique</a:t>
            </a:r>
          </a:p>
          <a:p>
            <a:r>
              <a:rPr lang="fr-FR" dirty="0" smtClean="0">
                <a:solidFill>
                  <a:srgbClr val="C00000"/>
                </a:solidFill>
              </a:rPr>
              <a:t>Objectifs</a:t>
            </a:r>
          </a:p>
          <a:p>
            <a:r>
              <a:rPr lang="fr-FR" dirty="0" smtClean="0">
                <a:solidFill>
                  <a:srgbClr val="C00000"/>
                </a:solidFill>
              </a:rPr>
              <a:t>Organisation pratique</a:t>
            </a:r>
          </a:p>
          <a:p>
            <a:r>
              <a:rPr lang="fr-FR" dirty="0" smtClean="0">
                <a:solidFill>
                  <a:srgbClr val="C00000"/>
                </a:solidFill>
              </a:rPr>
              <a:t>Indicateurs mis en place</a:t>
            </a:r>
          </a:p>
          <a:p>
            <a:r>
              <a:rPr lang="fr-FR" dirty="0" smtClean="0">
                <a:solidFill>
                  <a:srgbClr val="C00000"/>
                </a:solidFill>
              </a:rPr>
              <a:t>Résultats observés</a:t>
            </a:r>
          </a:p>
          <a:p>
            <a:r>
              <a:rPr lang="fr-FR" dirty="0" smtClean="0">
                <a:solidFill>
                  <a:srgbClr val="C00000"/>
                </a:solidFill>
              </a:rPr>
              <a:t>Bilan.</a:t>
            </a:r>
            <a:endParaRPr lang="fr-FR" dirty="0">
              <a:solidFill>
                <a:srgbClr val="C00000"/>
              </a:solidFill>
            </a:endParaRPr>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26</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40768"/>
            <a:ext cx="8229600" cy="1143000"/>
          </a:xfrm>
        </p:spPr>
        <p:txBody>
          <a:bodyPr>
            <a:normAutofit/>
          </a:bodyPr>
          <a:lstStyle/>
          <a:p>
            <a:r>
              <a:rPr lang="fr-FR" dirty="0" smtClean="0"/>
              <a:t>Problématique</a:t>
            </a:r>
            <a:endParaRPr lang="fr-FR" dirty="0"/>
          </a:p>
        </p:txBody>
      </p:sp>
      <p:sp>
        <p:nvSpPr>
          <p:cNvPr id="3" name="Espace réservé du contenu 2"/>
          <p:cNvSpPr>
            <a:spLocks noGrp="1"/>
          </p:cNvSpPr>
          <p:nvPr>
            <p:ph idx="1"/>
          </p:nvPr>
        </p:nvSpPr>
        <p:spPr>
          <a:xfrm>
            <a:off x="323528" y="2348880"/>
            <a:ext cx="8229600" cy="3340968"/>
          </a:xfrm>
        </p:spPr>
        <p:txBody>
          <a:bodyPr/>
          <a:lstStyle/>
          <a:p>
            <a:pPr>
              <a:buFontTx/>
              <a:buChar char="•"/>
            </a:pPr>
            <a:r>
              <a:rPr lang="fr-FR" dirty="0" smtClean="0"/>
              <a:t>Pour la mise à niveau : Comment démarrer un enseignement comptable avec des étudiants ayant suivi des cursus différents?</a:t>
            </a:r>
          </a:p>
          <a:p>
            <a:pPr>
              <a:buFontTx/>
              <a:buChar char="•"/>
            </a:pPr>
            <a:r>
              <a:rPr lang="fr-FR" dirty="0" smtClean="0"/>
              <a:t>Pour la sortie découverte d’entreprise: Comment illustrer de façon concrète les contenus de nos enseignements?</a:t>
            </a:r>
          </a:p>
          <a:p>
            <a:endParaRPr lang="fr-FR" dirty="0"/>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27</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1143000"/>
          </a:xfrm>
        </p:spPr>
        <p:txBody>
          <a:bodyPr>
            <a:normAutofit/>
          </a:bodyPr>
          <a:lstStyle/>
          <a:p>
            <a:r>
              <a:rPr lang="fr-FR" dirty="0" smtClean="0"/>
              <a:t>Objectifs</a:t>
            </a:r>
            <a:endParaRPr lang="fr-FR" dirty="0"/>
          </a:p>
        </p:txBody>
      </p:sp>
      <p:sp>
        <p:nvSpPr>
          <p:cNvPr id="3" name="Espace réservé du contenu 2"/>
          <p:cNvSpPr>
            <a:spLocks noGrp="1"/>
          </p:cNvSpPr>
          <p:nvPr>
            <p:ph idx="1"/>
          </p:nvPr>
        </p:nvSpPr>
        <p:spPr>
          <a:xfrm>
            <a:off x="457200" y="1988840"/>
            <a:ext cx="8229600" cy="4137323"/>
          </a:xfrm>
        </p:spPr>
        <p:txBody>
          <a:bodyPr/>
          <a:lstStyle/>
          <a:p>
            <a:pPr>
              <a:buFontTx/>
              <a:buChar char="•"/>
            </a:pPr>
            <a:r>
              <a:rPr lang="fr-FR" dirty="0" smtClean="0"/>
              <a:t>Pour la mise à niveau : L’acquisition par les étudiants titulaires de baccalauréats généraux (Es et S) des notions de base de la technique comptable.</a:t>
            </a:r>
          </a:p>
          <a:p>
            <a:pPr>
              <a:buFontTx/>
              <a:buChar char="•"/>
            </a:pPr>
            <a:r>
              <a:rPr lang="fr-FR" dirty="0" smtClean="0"/>
              <a:t>Pour la sortie en entreprise : Découverte de la pratique en entreprise des processus enseignés. </a:t>
            </a:r>
          </a:p>
          <a:p>
            <a:endParaRPr lang="fr-FR" dirty="0"/>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28</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08720"/>
            <a:ext cx="8229600" cy="1143000"/>
          </a:xfrm>
        </p:spPr>
        <p:txBody>
          <a:bodyPr>
            <a:normAutofit/>
          </a:bodyPr>
          <a:lstStyle/>
          <a:p>
            <a:r>
              <a:rPr lang="fr-FR" dirty="0" smtClean="0"/>
              <a:t>Organisation pratique</a:t>
            </a:r>
            <a:endParaRPr lang="fr-FR" dirty="0"/>
          </a:p>
        </p:txBody>
      </p:sp>
      <p:sp>
        <p:nvSpPr>
          <p:cNvPr id="3" name="Espace réservé du contenu 2"/>
          <p:cNvSpPr>
            <a:spLocks noGrp="1"/>
          </p:cNvSpPr>
          <p:nvPr>
            <p:ph idx="1"/>
          </p:nvPr>
        </p:nvSpPr>
        <p:spPr>
          <a:xfrm>
            <a:off x="467544" y="1916832"/>
            <a:ext cx="8229600" cy="4349080"/>
          </a:xfrm>
        </p:spPr>
        <p:txBody>
          <a:bodyPr>
            <a:normAutofit fontScale="92500" lnSpcReduction="20000"/>
          </a:bodyPr>
          <a:lstStyle/>
          <a:p>
            <a:pPr>
              <a:buFontTx/>
              <a:buChar char="•"/>
            </a:pPr>
            <a:r>
              <a:rPr lang="fr-FR" dirty="0" smtClean="0"/>
              <a:t>Pour la mise à niveau : </a:t>
            </a:r>
          </a:p>
          <a:p>
            <a:pPr lvl="1">
              <a:buFontTx/>
              <a:buChar char="•"/>
            </a:pPr>
            <a:r>
              <a:rPr lang="fr-FR" dirty="0" smtClean="0"/>
              <a:t>Les étudiants titulaires de baccalauréats généraux ont un emploi du temps spécifique sur les trois premières journées ( 3 x 6 heures de comptabilité). </a:t>
            </a:r>
          </a:p>
          <a:p>
            <a:pPr lvl="1">
              <a:buFontTx/>
              <a:buChar char="•"/>
            </a:pPr>
            <a:r>
              <a:rPr lang="fr-FR" dirty="0" smtClean="0"/>
              <a:t>Les autres étudiants suivent l’emploi du temps normal avec des exercices de révision.</a:t>
            </a:r>
          </a:p>
          <a:p>
            <a:pPr>
              <a:buFontTx/>
              <a:buChar char="•"/>
            </a:pPr>
            <a:r>
              <a:rPr lang="fr-FR" dirty="0" smtClean="0"/>
              <a:t>Pour la sortie découverte d’entreprise: </a:t>
            </a:r>
          </a:p>
          <a:p>
            <a:pPr lvl="1">
              <a:buFontTx/>
              <a:buChar char="•"/>
            </a:pPr>
            <a:r>
              <a:rPr lang="fr-FR" dirty="0" smtClean="0"/>
              <a:t>Le 16 novembre 2011, les deux promotions  CGO se sont rendues en autocar dans l’entreprise SIEMENS de Haguenau. Après une présentation du contrôle de gestion, ils ont visité le site.</a:t>
            </a:r>
          </a:p>
          <a:p>
            <a:endParaRPr lang="fr-FR" dirty="0"/>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29</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412776"/>
            <a:ext cx="7772400" cy="1470025"/>
          </a:xfr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kern="1200" dirty="0" smtClean="0">
                <a:solidFill>
                  <a:schemeClr val="tx1"/>
                </a:solidFill>
                <a:latin typeface="+mj-lt"/>
                <a:ea typeface="+mj-ea"/>
                <a:cs typeface="+mj-cs"/>
              </a:rPr>
              <a:t>Périodes de réalisation du projet </a:t>
            </a:r>
          </a:p>
        </p:txBody>
      </p:sp>
      <p:sp>
        <p:nvSpPr>
          <p:cNvPr id="3" name="Espace réservé du contenu 2"/>
          <p:cNvSpPr>
            <a:spLocks noGrp="1"/>
          </p:cNvSpPr>
          <p:nvPr>
            <p:ph type="subTitle" idx="1"/>
          </p:nvPr>
        </p:nvSpPr>
        <p:spPr>
          <a:xfrm>
            <a:off x="1371600" y="3140968"/>
            <a:ext cx="6400800" cy="2497832"/>
          </a:xfr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kern="1200" dirty="0" smtClean="0">
                <a:solidFill>
                  <a:schemeClr val="tx1"/>
                </a:solidFill>
                <a:latin typeface="+mj-lt"/>
                <a:ea typeface="+mj-ea"/>
                <a:cs typeface="+mj-cs"/>
              </a:rPr>
              <a:t>Années scolaires: </a:t>
            </a:r>
          </a:p>
          <a:p>
            <a:pPr marL="0" indent="0">
              <a:spcBef>
                <a:spcPct val="0"/>
              </a:spcBef>
              <a:defRPr/>
            </a:pPr>
            <a:r>
              <a:rPr lang="fr-FR" sz="4400" kern="1200" dirty="0" smtClean="0">
                <a:solidFill>
                  <a:schemeClr val="tx1"/>
                </a:solidFill>
                <a:latin typeface="+mj-lt"/>
                <a:ea typeface="+mj-ea"/>
                <a:cs typeface="+mj-cs"/>
              </a:rPr>
              <a:t>2010-2011  (NRC) </a:t>
            </a:r>
          </a:p>
          <a:p>
            <a:pPr marL="0" indent="0">
              <a:spcBef>
                <a:spcPct val="0"/>
              </a:spcBef>
              <a:defRPr/>
            </a:pPr>
            <a:r>
              <a:rPr lang="fr-FR" sz="4400" kern="1200" dirty="0" smtClean="0">
                <a:solidFill>
                  <a:schemeClr val="tx1"/>
                </a:solidFill>
                <a:latin typeface="+mj-lt"/>
                <a:ea typeface="+mj-ea"/>
                <a:cs typeface="+mj-cs"/>
              </a:rPr>
              <a:t>2011-2012 (CGO)</a:t>
            </a:r>
          </a:p>
          <a:p>
            <a:pPr marL="0" indent="0">
              <a:spcBef>
                <a:spcPct val="0"/>
              </a:spcBef>
              <a:defRPr/>
            </a:pPr>
            <a:r>
              <a:rPr lang="fr-FR" sz="4400" kern="1200" dirty="0" smtClean="0">
                <a:solidFill>
                  <a:schemeClr val="tx1"/>
                </a:solidFill>
                <a:latin typeface="+mj-lt"/>
                <a:ea typeface="+mj-ea"/>
                <a:cs typeface="+mj-cs"/>
              </a:rPr>
              <a:t>2012-2013 (NRC et CGO)</a:t>
            </a: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3</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24744"/>
            <a:ext cx="8229600" cy="1143000"/>
          </a:xfrm>
        </p:spPr>
        <p:txBody>
          <a:bodyPr>
            <a:normAutofit/>
          </a:bodyPr>
          <a:lstStyle/>
          <a:p>
            <a:r>
              <a:rPr lang="fr-FR" dirty="0" smtClean="0"/>
              <a:t>Indicateurs mis en place</a:t>
            </a:r>
            <a:endParaRPr lang="fr-FR" dirty="0"/>
          </a:p>
        </p:txBody>
      </p:sp>
      <p:sp>
        <p:nvSpPr>
          <p:cNvPr id="3" name="Espace réservé du contenu 2"/>
          <p:cNvSpPr>
            <a:spLocks noGrp="1"/>
          </p:cNvSpPr>
          <p:nvPr>
            <p:ph idx="1"/>
          </p:nvPr>
        </p:nvSpPr>
        <p:spPr>
          <a:xfrm>
            <a:off x="467544" y="2276872"/>
            <a:ext cx="8229600" cy="4137323"/>
          </a:xfrm>
        </p:spPr>
        <p:txBody>
          <a:bodyPr/>
          <a:lstStyle/>
          <a:p>
            <a:pPr>
              <a:buFontTx/>
              <a:buChar char="•"/>
            </a:pPr>
            <a:r>
              <a:rPr lang="fr-FR" dirty="0" smtClean="0"/>
              <a:t>Pour la mise à niveau : Résultats obtenus par les étudiants titulaires de baccalauréats généraux aux premiers contrôles.</a:t>
            </a:r>
          </a:p>
          <a:p>
            <a:pPr>
              <a:buFontTx/>
              <a:buChar char="•"/>
            </a:pPr>
            <a:r>
              <a:rPr lang="fr-FR" dirty="0" smtClean="0"/>
              <a:t>Pour la sortie découverte d’entreprise :  Degré de satisfaction des étudiants mesuré par  le contenu des courriels de remerciements envoyés aux personnes qui ont servi de guide  lors de la visite.</a:t>
            </a:r>
          </a:p>
          <a:p>
            <a:endParaRPr lang="fr-FR" dirty="0"/>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30</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36712"/>
            <a:ext cx="8229600" cy="1143000"/>
          </a:xfrm>
        </p:spPr>
        <p:txBody>
          <a:bodyPr>
            <a:normAutofit/>
          </a:bodyPr>
          <a:lstStyle/>
          <a:p>
            <a:r>
              <a:rPr lang="fr-FR" dirty="0" smtClean="0"/>
              <a:t>Résultats observés</a:t>
            </a:r>
            <a:endParaRPr lang="fr-FR" dirty="0"/>
          </a:p>
        </p:txBody>
      </p:sp>
      <p:sp>
        <p:nvSpPr>
          <p:cNvPr id="3" name="Espace réservé du contenu 2"/>
          <p:cNvSpPr>
            <a:spLocks noGrp="1"/>
          </p:cNvSpPr>
          <p:nvPr>
            <p:ph idx="1"/>
          </p:nvPr>
        </p:nvSpPr>
        <p:spPr>
          <a:xfrm>
            <a:off x="467544" y="1772816"/>
            <a:ext cx="8229600" cy="4525963"/>
          </a:xfrm>
        </p:spPr>
        <p:txBody>
          <a:bodyPr>
            <a:normAutofit/>
          </a:bodyPr>
          <a:lstStyle/>
          <a:p>
            <a:pPr>
              <a:buFontTx/>
              <a:buChar char="•"/>
            </a:pPr>
            <a:r>
              <a:rPr lang="fr-FR" dirty="0" smtClean="0"/>
              <a:t>Pour la mise à niveau: </a:t>
            </a:r>
          </a:p>
          <a:p>
            <a:pPr lvl="1">
              <a:buFontTx/>
              <a:buChar char="•"/>
            </a:pPr>
            <a:r>
              <a:rPr lang="fr-FR" dirty="0" smtClean="0"/>
              <a:t>Sur 9 étudiants concernés (sur une promotion 2012 de 27), </a:t>
            </a:r>
          </a:p>
          <a:p>
            <a:pPr lvl="1">
              <a:buFontTx/>
              <a:buChar char="•"/>
            </a:pPr>
            <a:r>
              <a:rPr lang="fr-FR" dirty="0" smtClean="0"/>
              <a:t>7 ont obtenu de bons résultats ( de 10.5 à 20) lors du premier contrôle ; </a:t>
            </a:r>
          </a:p>
          <a:p>
            <a:pPr lvl="1">
              <a:buFontTx/>
              <a:buChar char="•"/>
            </a:pPr>
            <a:r>
              <a:rPr lang="fr-FR" dirty="0" smtClean="0"/>
              <a:t>2 étudiants éprouvent encore des difficultés.</a:t>
            </a:r>
          </a:p>
          <a:p>
            <a:pPr>
              <a:buFontTx/>
              <a:buChar char="•"/>
            </a:pPr>
            <a:r>
              <a:rPr lang="fr-FR" dirty="0" smtClean="0"/>
              <a:t>Pour la sortie découverte d’entreprise: </a:t>
            </a:r>
          </a:p>
          <a:p>
            <a:pPr lvl="1">
              <a:buFontTx/>
              <a:buChar char="•"/>
            </a:pPr>
            <a:r>
              <a:rPr lang="fr-FR" dirty="0" smtClean="0"/>
              <a:t>Le contenu des courriels était très enthousiaste et révélateur de la satisfaction des étudiants.</a:t>
            </a:r>
          </a:p>
          <a:p>
            <a:endParaRPr lang="fr-FR" dirty="0"/>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31</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80728"/>
            <a:ext cx="8229600" cy="1143000"/>
          </a:xfrm>
        </p:spPr>
        <p:txBody>
          <a:bodyPr/>
          <a:lstStyle/>
          <a:p>
            <a:r>
              <a:rPr lang="fr-FR" dirty="0" smtClean="0"/>
              <a:t>Bilan</a:t>
            </a:r>
            <a:endParaRPr lang="fr-FR" dirty="0"/>
          </a:p>
        </p:txBody>
      </p:sp>
      <p:sp>
        <p:nvSpPr>
          <p:cNvPr id="3" name="Espace réservé du contenu 2"/>
          <p:cNvSpPr>
            <a:spLocks noGrp="1"/>
          </p:cNvSpPr>
          <p:nvPr>
            <p:ph idx="1"/>
          </p:nvPr>
        </p:nvSpPr>
        <p:spPr>
          <a:xfrm>
            <a:off x="467544" y="1988840"/>
            <a:ext cx="8229600" cy="4525963"/>
          </a:xfrm>
        </p:spPr>
        <p:txBody>
          <a:bodyPr/>
          <a:lstStyle/>
          <a:p>
            <a:pPr>
              <a:buFontTx/>
              <a:buChar char="•"/>
            </a:pPr>
            <a:r>
              <a:rPr lang="fr-FR" dirty="0" smtClean="0"/>
              <a:t>Pour la mise à niveau : Ce sont des séances indispensables, révélatrices de l’intérêt de l’étudiant pour la matière et de son aisance dans la discipline.</a:t>
            </a:r>
          </a:p>
          <a:p>
            <a:pPr>
              <a:buFontTx/>
              <a:buChar char="•"/>
            </a:pPr>
            <a:r>
              <a:rPr lang="fr-FR" dirty="0" smtClean="0"/>
              <a:t>Pour la sortie découverte d’entreprise : Les étudiants ont découvert un métier (contrôleur de gestion) auquel ils peuvent accéder grâce à leur diplôme.</a:t>
            </a:r>
          </a:p>
        </p:txBody>
      </p:sp>
      <p:sp>
        <p:nvSpPr>
          <p:cNvPr id="4" name="ZoneTexte 3"/>
          <p:cNvSpPr txBox="1"/>
          <p:nvPr/>
        </p:nvSpPr>
        <p:spPr>
          <a:xfrm>
            <a:off x="3923928" y="332656"/>
            <a:ext cx="4677371" cy="646331"/>
          </a:xfrm>
          <a:prstGeom prst="rect">
            <a:avLst/>
          </a:prstGeom>
          <a:noFill/>
        </p:spPr>
        <p:txBody>
          <a:bodyPr wrap="none" rtlCol="0">
            <a:spAutoFit/>
          </a:bodyPr>
          <a:lstStyle/>
          <a:p>
            <a:r>
              <a:rPr lang="fr-FR" dirty="0" smtClean="0"/>
              <a:t>1.2 Séances de mise à niveau en comptabilité et</a:t>
            </a:r>
          </a:p>
          <a:p>
            <a:r>
              <a:rPr lang="fr-FR" dirty="0" smtClean="0"/>
              <a:t> sortie découverte d’entreprise</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32</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00809"/>
            <a:ext cx="7772400" cy="1899642"/>
          </a:xfrm>
        </p:spPr>
        <p:txBody>
          <a:bodyPr>
            <a:normAutofit/>
          </a:bodyPr>
          <a:lstStyle/>
          <a:p>
            <a:r>
              <a:rPr lang="fr-FR" dirty="0" smtClean="0"/>
              <a:t>2. Plateforme de travail et de suivi des étudiants</a:t>
            </a:r>
            <a:endParaRPr lang="fr-FR" dirty="0"/>
          </a:p>
        </p:txBody>
      </p:sp>
      <p:sp>
        <p:nvSpPr>
          <p:cNvPr id="3" name="Espace réservé du contenu 2"/>
          <p:cNvSpPr>
            <a:spLocks noGrp="1"/>
          </p:cNvSpPr>
          <p:nvPr>
            <p:ph type="subTitle" idx="1"/>
          </p:nvPr>
        </p:nvSpPr>
        <p:spPr/>
        <p:txBody>
          <a:bodyPr>
            <a:normAutofit fontScale="55000" lnSpcReduction="20000"/>
          </a:bodyPr>
          <a:lstStyle/>
          <a:p>
            <a:r>
              <a:rPr lang="fr-FR" dirty="0" smtClean="0">
                <a:solidFill>
                  <a:srgbClr val="C00000"/>
                </a:solidFill>
              </a:rPr>
              <a:t>Problématique</a:t>
            </a:r>
          </a:p>
          <a:p>
            <a:r>
              <a:rPr lang="fr-FR" dirty="0" smtClean="0">
                <a:solidFill>
                  <a:srgbClr val="C00000"/>
                </a:solidFill>
              </a:rPr>
              <a:t>Objectifs</a:t>
            </a:r>
          </a:p>
          <a:p>
            <a:r>
              <a:rPr lang="fr-FR" dirty="0" smtClean="0">
                <a:solidFill>
                  <a:srgbClr val="C00000"/>
                </a:solidFill>
              </a:rPr>
              <a:t>Organisation pratique</a:t>
            </a:r>
          </a:p>
          <a:p>
            <a:r>
              <a:rPr lang="fr-FR" dirty="0" smtClean="0">
                <a:solidFill>
                  <a:srgbClr val="C00000"/>
                </a:solidFill>
              </a:rPr>
              <a:t>Indicateurs</a:t>
            </a:r>
            <a:r>
              <a:rPr lang="fr-FR" dirty="0" smtClean="0">
                <a:solidFill>
                  <a:srgbClr val="C00000"/>
                </a:solidFill>
                <a:hlinkClick r:id="rId3" action="ppaction://hlinksldjump"/>
              </a:rPr>
              <a:t> </a:t>
            </a:r>
            <a:r>
              <a:rPr lang="fr-FR" dirty="0" smtClean="0">
                <a:solidFill>
                  <a:srgbClr val="C00000"/>
                </a:solidFill>
              </a:rPr>
              <a:t>mis en place</a:t>
            </a:r>
          </a:p>
          <a:p>
            <a:r>
              <a:rPr lang="fr-FR" dirty="0" smtClean="0">
                <a:solidFill>
                  <a:srgbClr val="C00000"/>
                </a:solidFill>
              </a:rPr>
              <a:t>Résultats observés</a:t>
            </a:r>
          </a:p>
          <a:p>
            <a:r>
              <a:rPr lang="fr-FR" dirty="0" smtClean="0">
                <a:solidFill>
                  <a:srgbClr val="C00000"/>
                </a:solidFill>
              </a:rPr>
              <a:t>Bilan.</a:t>
            </a:r>
            <a:endParaRPr lang="fr-FR" dirty="0">
              <a:solidFill>
                <a:srgbClr val="C00000"/>
              </a:solidFill>
            </a:endParaRPr>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33</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lstStyle/>
          <a:p>
            <a:r>
              <a:rPr lang="fr-FR" dirty="0" smtClean="0"/>
              <a:t>Problématique</a:t>
            </a:r>
            <a:endParaRPr lang="fr-FR" dirty="0"/>
          </a:p>
        </p:txBody>
      </p:sp>
      <p:sp>
        <p:nvSpPr>
          <p:cNvPr id="3" name="Espace réservé du contenu 2"/>
          <p:cNvSpPr>
            <a:spLocks noGrp="1"/>
          </p:cNvSpPr>
          <p:nvPr>
            <p:ph idx="1"/>
          </p:nvPr>
        </p:nvSpPr>
        <p:spPr>
          <a:xfrm>
            <a:off x="467544" y="1772816"/>
            <a:ext cx="8229600" cy="4525963"/>
          </a:xfrm>
        </p:spPr>
        <p:txBody>
          <a:bodyPr>
            <a:normAutofit fontScale="85000" lnSpcReduction="20000"/>
          </a:bodyPr>
          <a:lstStyle/>
          <a:p>
            <a:r>
              <a:rPr lang="fr-FR" dirty="0" smtClean="0"/>
              <a:t>Nécessité d’un suivi rigoureux des activités réalisées par les étudiants en entreprise,</a:t>
            </a:r>
          </a:p>
          <a:p>
            <a:r>
              <a:rPr lang="fr-FR" dirty="0" smtClean="0"/>
              <a:t>Impossibilité de gérer et stocker correctement les rapports ou travaux papier,</a:t>
            </a:r>
          </a:p>
          <a:p>
            <a:r>
              <a:rPr lang="fr-FR" dirty="0" smtClean="0"/>
              <a:t>Encombrement de la boite mail et consommation excessive de papier.</a:t>
            </a:r>
          </a:p>
          <a:p>
            <a:r>
              <a:rPr lang="fr-FR" dirty="0" smtClean="0"/>
              <a:t>Non respect des délais de </a:t>
            </a:r>
            <a:r>
              <a:rPr lang="fr-FR" dirty="0" err="1" smtClean="0"/>
              <a:t>reporting</a:t>
            </a:r>
            <a:r>
              <a:rPr lang="fr-FR" dirty="0" smtClean="0"/>
              <a:t> par les étudiants.</a:t>
            </a:r>
          </a:p>
          <a:p>
            <a:r>
              <a:rPr lang="fr-FR" dirty="0" smtClean="0"/>
              <a:t>Méconnaissance des documents et exigences de l’examen.</a:t>
            </a:r>
          </a:p>
          <a:p>
            <a:r>
              <a:rPr lang="fr-FR" dirty="0" smtClean="0"/>
              <a:t>Pertes des données numériques telles que rapports ou outils créés par l’étudiant.</a:t>
            </a:r>
            <a:endParaRPr lang="fr-FR" dirty="0"/>
          </a:p>
        </p:txBody>
      </p:sp>
      <p:sp>
        <p:nvSpPr>
          <p:cNvPr id="4" name="ZoneTexte 3"/>
          <p:cNvSpPr txBox="1"/>
          <p:nvPr/>
        </p:nvSpPr>
        <p:spPr>
          <a:xfrm>
            <a:off x="4067944" y="404664"/>
            <a:ext cx="4693080" cy="369332"/>
          </a:xfrm>
          <a:prstGeom prst="rect">
            <a:avLst/>
          </a:prstGeom>
          <a:noFill/>
        </p:spPr>
        <p:txBody>
          <a:bodyPr wrap="none" rtlCol="0">
            <a:spAutoFit/>
          </a:bodyPr>
          <a:lstStyle/>
          <a:p>
            <a:r>
              <a:rPr lang="fr-FR" dirty="0" smtClean="0"/>
              <a:t>2. Plateforme de travail et de suivi des étudiants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34</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1143000"/>
          </a:xfrm>
        </p:spPr>
        <p:txBody>
          <a:bodyPr/>
          <a:lstStyle/>
          <a:p>
            <a:r>
              <a:rPr lang="fr-FR" dirty="0" smtClean="0"/>
              <a:t>Objectifs de l’action</a:t>
            </a:r>
            <a:endParaRPr lang="fr-FR" dirty="0"/>
          </a:p>
        </p:txBody>
      </p:sp>
      <p:sp>
        <p:nvSpPr>
          <p:cNvPr id="3" name="Espace réservé du contenu 2"/>
          <p:cNvSpPr>
            <a:spLocks noGrp="1"/>
          </p:cNvSpPr>
          <p:nvPr>
            <p:ph idx="1"/>
          </p:nvPr>
        </p:nvSpPr>
        <p:spPr>
          <a:xfrm>
            <a:off x="395536" y="1916832"/>
            <a:ext cx="8229600" cy="4525963"/>
          </a:xfrm>
        </p:spPr>
        <p:txBody>
          <a:bodyPr>
            <a:normAutofit fontScale="77500" lnSpcReduction="20000"/>
          </a:bodyPr>
          <a:lstStyle/>
          <a:p>
            <a:r>
              <a:rPr lang="fr-FR" dirty="0" smtClean="0"/>
              <a:t>Pour l’enseignant:</a:t>
            </a:r>
          </a:p>
          <a:p>
            <a:pPr lvl="1"/>
            <a:r>
              <a:rPr lang="fr-FR" dirty="0" smtClean="0"/>
              <a:t>Obtenir des rapports aux dates fixées,</a:t>
            </a:r>
          </a:p>
          <a:p>
            <a:pPr lvl="1"/>
            <a:r>
              <a:rPr lang="fr-FR" dirty="0" smtClean="0"/>
              <a:t>Pouvoir accéder rapidement aux informations contenues dans les rapports,</a:t>
            </a:r>
          </a:p>
          <a:p>
            <a:pPr lvl="1"/>
            <a:r>
              <a:rPr lang="fr-FR" dirty="0" smtClean="0"/>
              <a:t>Diminuer la consommation de papier</a:t>
            </a:r>
          </a:p>
          <a:p>
            <a:r>
              <a:rPr lang="fr-FR" dirty="0" smtClean="0"/>
              <a:t>Pour l’étudiant:</a:t>
            </a:r>
          </a:p>
          <a:p>
            <a:pPr lvl="1"/>
            <a:r>
              <a:rPr lang="fr-FR" dirty="0" smtClean="0"/>
              <a:t>Disposer d’une banque de ressources concernant l’examen et  être stimulé à la recherche documentaire;</a:t>
            </a:r>
          </a:p>
          <a:p>
            <a:pPr lvl="1"/>
            <a:r>
              <a:rPr lang="fr-FR" dirty="0" smtClean="0"/>
              <a:t>Être conseillé au mieux et rapidement;</a:t>
            </a:r>
          </a:p>
          <a:p>
            <a:pPr lvl="1"/>
            <a:r>
              <a:rPr lang="fr-FR" dirty="0" smtClean="0"/>
              <a:t>Garder une trace utile de son activité;</a:t>
            </a:r>
          </a:p>
          <a:p>
            <a:pPr lvl="1"/>
            <a:r>
              <a:rPr lang="fr-FR" dirty="0" smtClean="0"/>
              <a:t>Pouvoir communiquer rapidement avec son professeur référant.</a:t>
            </a:r>
          </a:p>
          <a:p>
            <a:pPr lvl="1"/>
            <a:r>
              <a:rPr lang="fr-FR" dirty="0" smtClean="0"/>
              <a:t>Apprendre à travailler à distance.</a:t>
            </a:r>
          </a:p>
          <a:p>
            <a:endParaRPr lang="fr-FR" dirty="0" smtClean="0"/>
          </a:p>
          <a:p>
            <a:endParaRPr lang="fr-FR" dirty="0"/>
          </a:p>
        </p:txBody>
      </p:sp>
      <p:sp>
        <p:nvSpPr>
          <p:cNvPr id="4" name="Rectangle 3"/>
          <p:cNvSpPr/>
          <p:nvPr/>
        </p:nvSpPr>
        <p:spPr>
          <a:xfrm>
            <a:off x="2771800" y="404664"/>
            <a:ext cx="5976664" cy="369332"/>
          </a:xfrm>
          <a:prstGeom prst="rect">
            <a:avLst/>
          </a:prstGeom>
        </p:spPr>
        <p:txBody>
          <a:bodyPr wrap="square">
            <a:spAutoFit/>
          </a:bodyPr>
          <a:lstStyle/>
          <a:p>
            <a:r>
              <a:rPr lang="fr-FR" dirty="0" smtClean="0"/>
              <a:t>2. Plateforme de travail et de suivi des étudiants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35</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868958"/>
          </a:xfrm>
        </p:spPr>
        <p:txBody>
          <a:bodyPr>
            <a:normAutofit/>
          </a:bodyPr>
          <a:lstStyle/>
          <a:p>
            <a:pPr lvl="0"/>
            <a:r>
              <a:rPr lang="fr-FR" dirty="0" smtClean="0"/>
              <a:t>Organisation pratique</a:t>
            </a:r>
            <a:r>
              <a:rPr lang="fr-FR" sz="4400" b="1" kern="1200" dirty="0" smtClean="0">
                <a:solidFill>
                  <a:schemeClr val="tx1"/>
                </a:solidFill>
                <a:latin typeface="+mj-lt"/>
                <a:ea typeface="+mj-ea"/>
                <a:cs typeface="+mj-cs"/>
              </a:rPr>
              <a:t> </a:t>
            </a:r>
          </a:p>
        </p:txBody>
      </p:sp>
      <p:sp>
        <p:nvSpPr>
          <p:cNvPr id="3" name="Espace réservé du contenu 2"/>
          <p:cNvSpPr>
            <a:spLocks noGrp="1"/>
          </p:cNvSpPr>
          <p:nvPr>
            <p:ph idx="1"/>
          </p:nvPr>
        </p:nvSpPr>
        <p:spPr>
          <a:xfrm>
            <a:off x="467544" y="1484784"/>
            <a:ext cx="8229600" cy="5040560"/>
          </a:xfrm>
        </p:spPr>
        <p:txBody>
          <a:bodyPr>
            <a:noAutofit/>
          </a:bodyPr>
          <a:lstStyle/>
          <a:p>
            <a:pPr lvl="0"/>
            <a:r>
              <a:rPr lang="fr-FR" sz="2400" kern="1200" dirty="0" smtClean="0">
                <a:solidFill>
                  <a:schemeClr val="tx1"/>
                </a:solidFill>
                <a:latin typeface="+mj-lt"/>
                <a:ea typeface="+mj-ea"/>
                <a:cs typeface="+mj-cs"/>
              </a:rPr>
              <a:t>Mise en place de cours différenciés pour la relation client, la gestion de projet, le suivi de projet et la gestion de clientèle sur le site </a:t>
            </a:r>
            <a:r>
              <a:rPr lang="fr-FR" sz="2400" kern="1200" dirty="0" smtClean="0">
                <a:solidFill>
                  <a:schemeClr val="tx1"/>
                </a:solidFill>
                <a:latin typeface="+mj-lt"/>
                <a:ea typeface="+mj-ea"/>
                <a:cs typeface="+mj-cs"/>
                <a:hlinkClick r:id="rId3"/>
              </a:rPr>
              <a:t>http://comproject.free.fr</a:t>
            </a:r>
            <a:r>
              <a:rPr lang="fr-FR" sz="2400" kern="1200" dirty="0" smtClean="0">
                <a:solidFill>
                  <a:schemeClr val="tx1"/>
                </a:solidFill>
                <a:latin typeface="+mj-lt"/>
                <a:ea typeface="+mj-ea"/>
                <a:cs typeface="+mj-cs"/>
              </a:rPr>
              <a:t>  (plateforme gratuite Claroline) en collaboration entre les deux enseignantes de ces matières.</a:t>
            </a:r>
          </a:p>
          <a:p>
            <a:pPr lvl="0"/>
            <a:r>
              <a:rPr lang="fr-FR" sz="2400" kern="1200" dirty="0" smtClean="0">
                <a:solidFill>
                  <a:schemeClr val="tx1"/>
                </a:solidFill>
                <a:latin typeface="+mj-lt"/>
                <a:ea typeface="+mj-ea"/>
                <a:cs typeface="+mj-cs"/>
              </a:rPr>
              <a:t>Mise à disposition de travaux et de ressources documentaires consultables à distance.</a:t>
            </a:r>
          </a:p>
          <a:p>
            <a:pPr lvl="0"/>
            <a:r>
              <a:rPr lang="fr-FR" sz="2400" kern="1200" dirty="0" smtClean="0">
                <a:solidFill>
                  <a:schemeClr val="tx1"/>
                </a:solidFill>
                <a:latin typeface="+mj-lt"/>
                <a:ea typeface="+mj-ea"/>
                <a:cs typeface="+mj-cs"/>
              </a:rPr>
              <a:t>Mise en place d’un agenda pour la planification des entretiens hebdomadaires et des exposés.</a:t>
            </a:r>
          </a:p>
          <a:p>
            <a:pPr lvl="0"/>
            <a:r>
              <a:rPr lang="fr-FR" sz="2400" kern="1200" dirty="0" smtClean="0">
                <a:solidFill>
                  <a:schemeClr val="tx1"/>
                </a:solidFill>
                <a:latin typeface="+mj-lt"/>
                <a:ea typeface="+mj-ea"/>
                <a:cs typeface="+mj-cs"/>
              </a:rPr>
              <a:t>Possibilité de « chat » et communication par mail pour la remise des rapports.</a:t>
            </a:r>
          </a:p>
          <a:p>
            <a:pPr lvl="0">
              <a:buNone/>
            </a:pPr>
            <a:r>
              <a:rPr lang="fr-FR" sz="2800" kern="1200" dirty="0" smtClean="0">
                <a:solidFill>
                  <a:schemeClr val="tx1"/>
                </a:solidFill>
                <a:latin typeface="+mj-lt"/>
                <a:ea typeface="+mj-ea"/>
                <a:cs typeface="+mj-cs"/>
              </a:rPr>
              <a:t> </a:t>
            </a:r>
          </a:p>
        </p:txBody>
      </p:sp>
      <p:sp>
        <p:nvSpPr>
          <p:cNvPr id="4" name="Rectangle 3"/>
          <p:cNvSpPr/>
          <p:nvPr/>
        </p:nvSpPr>
        <p:spPr>
          <a:xfrm>
            <a:off x="2987824" y="332656"/>
            <a:ext cx="5760640" cy="369332"/>
          </a:xfrm>
          <a:prstGeom prst="rect">
            <a:avLst/>
          </a:prstGeom>
        </p:spPr>
        <p:txBody>
          <a:bodyPr wrap="square">
            <a:spAutoFit/>
          </a:bodyPr>
          <a:lstStyle/>
          <a:p>
            <a:r>
              <a:rPr lang="fr-FR" dirty="0" smtClean="0"/>
              <a:t>2. Plateforme de travail et de suivi des étudiants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36</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980728"/>
            <a:ext cx="7643192" cy="1282154"/>
          </a:xfrm>
        </p:spPr>
        <p:txBody>
          <a:bodyPr>
            <a:noAutofit/>
          </a:bodyPr>
          <a:lstStyle/>
          <a:p>
            <a:pPr lvl="0"/>
            <a:r>
              <a:rPr lang="fr-FR" sz="4000" b="1" kern="1200" dirty="0" smtClean="0">
                <a:solidFill>
                  <a:schemeClr val="tx1"/>
                </a:solidFill>
                <a:latin typeface="+mj-lt"/>
                <a:ea typeface="+mj-ea"/>
                <a:cs typeface="+mj-cs"/>
              </a:rPr>
              <a:t> Indicateurs mis en place pour évaluer les actions </a:t>
            </a:r>
            <a:endParaRPr lang="fr-FR" sz="4000" dirty="0"/>
          </a:p>
        </p:txBody>
      </p:sp>
      <p:sp>
        <p:nvSpPr>
          <p:cNvPr id="3" name="Espace réservé du contenu 2"/>
          <p:cNvSpPr>
            <a:spLocks noGrp="1"/>
          </p:cNvSpPr>
          <p:nvPr>
            <p:ph idx="1"/>
          </p:nvPr>
        </p:nvSpPr>
        <p:spPr>
          <a:xfrm>
            <a:off x="467544" y="2564904"/>
            <a:ext cx="8229600" cy="3024336"/>
          </a:xfrm>
        </p:spPr>
        <p:txBody>
          <a:bodyPr>
            <a:normAutofit fontScale="92500" lnSpcReduction="10000"/>
          </a:bodyPr>
          <a:lstStyle/>
          <a:p>
            <a:pPr lvl="0"/>
            <a:r>
              <a:rPr lang="fr-FR" sz="3600" kern="1200" dirty="0" smtClean="0">
                <a:solidFill>
                  <a:schemeClr val="tx1"/>
                </a:solidFill>
                <a:latin typeface="+mj-lt"/>
                <a:ea typeface="+mj-ea"/>
                <a:cs typeface="+mj-cs"/>
              </a:rPr>
              <a:t>Nombre total de rapports rendus.</a:t>
            </a:r>
          </a:p>
          <a:p>
            <a:pPr lvl="0"/>
            <a:r>
              <a:rPr lang="fr-FR" sz="3600" kern="1200" dirty="0" smtClean="0">
                <a:solidFill>
                  <a:schemeClr val="tx1"/>
                </a:solidFill>
                <a:latin typeface="+mj-lt"/>
                <a:ea typeface="+mj-ea"/>
                <a:cs typeface="+mj-cs"/>
              </a:rPr>
              <a:t>Respect de la date de remise des travaux.</a:t>
            </a:r>
          </a:p>
          <a:p>
            <a:pPr lvl="0"/>
            <a:r>
              <a:rPr lang="fr-FR" sz="3600" kern="1200" dirty="0" smtClean="0">
                <a:solidFill>
                  <a:schemeClr val="tx1"/>
                </a:solidFill>
                <a:latin typeface="+mj-lt"/>
                <a:ea typeface="+mj-ea"/>
                <a:cs typeface="+mj-cs"/>
              </a:rPr>
              <a:t>Nombre de connexions et de téléchargements.</a:t>
            </a:r>
          </a:p>
          <a:p>
            <a:pPr lvl="0">
              <a:buNone/>
            </a:pPr>
            <a:r>
              <a:rPr lang="fr-FR" sz="5600" kern="1200" dirty="0" smtClean="0">
                <a:solidFill>
                  <a:schemeClr val="tx1"/>
                </a:solidFill>
                <a:latin typeface="+mj-lt"/>
                <a:ea typeface="+mj-ea"/>
                <a:cs typeface="+mj-cs"/>
              </a:rPr>
              <a:t> </a:t>
            </a:r>
          </a:p>
        </p:txBody>
      </p:sp>
      <p:sp>
        <p:nvSpPr>
          <p:cNvPr id="4" name="Rectangle 3"/>
          <p:cNvSpPr/>
          <p:nvPr/>
        </p:nvSpPr>
        <p:spPr>
          <a:xfrm>
            <a:off x="3059832" y="260648"/>
            <a:ext cx="5256584" cy="369332"/>
          </a:xfrm>
          <a:prstGeom prst="rect">
            <a:avLst/>
          </a:prstGeom>
        </p:spPr>
        <p:txBody>
          <a:bodyPr wrap="square">
            <a:spAutoFit/>
          </a:bodyPr>
          <a:lstStyle/>
          <a:p>
            <a:r>
              <a:rPr lang="fr-FR" dirty="0" smtClean="0"/>
              <a:t>2. Plateforme de travail et de suivi des étudiants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37</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836712"/>
            <a:ext cx="8229600" cy="1143000"/>
          </a:xfrm>
        </p:spPr>
        <p:txBody>
          <a:bodyPr>
            <a:normAutofit/>
          </a:bodyPr>
          <a:lstStyle/>
          <a:p>
            <a:pPr lvl="0"/>
            <a:r>
              <a:rPr lang="fr-FR" sz="4400" b="1" kern="1200" dirty="0" smtClean="0">
                <a:solidFill>
                  <a:schemeClr val="tx1"/>
                </a:solidFill>
                <a:latin typeface="+mj-lt"/>
                <a:ea typeface="+mj-ea"/>
                <a:cs typeface="+mj-cs"/>
              </a:rPr>
              <a:t>Résultats observés </a:t>
            </a:r>
          </a:p>
        </p:txBody>
      </p:sp>
      <p:sp>
        <p:nvSpPr>
          <p:cNvPr id="3" name="Espace réservé du contenu 2"/>
          <p:cNvSpPr>
            <a:spLocks noGrp="1"/>
          </p:cNvSpPr>
          <p:nvPr>
            <p:ph idx="1"/>
          </p:nvPr>
        </p:nvSpPr>
        <p:spPr>
          <a:xfrm>
            <a:off x="467544" y="1916832"/>
            <a:ext cx="8229600" cy="4536504"/>
          </a:xfrm>
        </p:spPr>
        <p:txBody>
          <a:bodyPr>
            <a:noAutofit/>
          </a:bodyPr>
          <a:lstStyle/>
          <a:p>
            <a:pPr lvl="0"/>
            <a:r>
              <a:rPr lang="fr-FR" sz="2800" kern="1200" dirty="0" smtClean="0">
                <a:solidFill>
                  <a:schemeClr val="tx1"/>
                </a:solidFill>
                <a:latin typeface="+mj-lt"/>
                <a:ea typeface="+mj-ea"/>
                <a:cs typeface="+mj-cs"/>
              </a:rPr>
              <a:t>Meilleure motivation au travail grâce à l’utilisation de l’outil informatique.</a:t>
            </a:r>
          </a:p>
          <a:p>
            <a:pPr lvl="0"/>
            <a:r>
              <a:rPr lang="fr-FR" sz="2800" kern="1200" dirty="0" smtClean="0">
                <a:solidFill>
                  <a:schemeClr val="tx1"/>
                </a:solidFill>
                <a:latin typeface="+mj-lt"/>
                <a:ea typeface="+mj-ea"/>
                <a:cs typeface="+mj-cs"/>
              </a:rPr>
              <a:t>Meilleure connaissance des outils de travail et des grilles d’évaluation des compétences exigées à l’examen.</a:t>
            </a:r>
          </a:p>
          <a:p>
            <a:pPr lvl="0"/>
            <a:r>
              <a:rPr lang="fr-FR" sz="2800" kern="1200" dirty="0" smtClean="0">
                <a:solidFill>
                  <a:schemeClr val="tx1"/>
                </a:solidFill>
                <a:latin typeface="+mj-lt"/>
                <a:ea typeface="+mj-ea"/>
                <a:cs typeface="+mj-cs"/>
              </a:rPr>
              <a:t>Plus grande régularité de la remontée d’information (rapports hebdomadaires restitués à la fin de leur journée en entreprise).</a:t>
            </a:r>
          </a:p>
          <a:p>
            <a:pPr lvl="0"/>
            <a:r>
              <a:rPr lang="fr-FR" sz="2800" dirty="0" smtClean="0">
                <a:latin typeface="+mj-lt"/>
                <a:ea typeface="+mj-ea"/>
                <a:cs typeface="+mj-cs"/>
              </a:rPr>
              <a:t>Gestion, notation et stockage plus facile des rapports</a:t>
            </a:r>
            <a:endParaRPr lang="fr-FR" sz="2800" kern="1200" dirty="0" smtClean="0">
              <a:solidFill>
                <a:schemeClr val="tx1"/>
              </a:solidFill>
              <a:latin typeface="+mj-lt"/>
              <a:ea typeface="+mj-ea"/>
              <a:cs typeface="+mj-cs"/>
            </a:endParaRPr>
          </a:p>
        </p:txBody>
      </p:sp>
      <p:sp>
        <p:nvSpPr>
          <p:cNvPr id="4" name="Rectangle 3"/>
          <p:cNvSpPr/>
          <p:nvPr/>
        </p:nvSpPr>
        <p:spPr>
          <a:xfrm>
            <a:off x="3203848" y="260648"/>
            <a:ext cx="5256584" cy="369332"/>
          </a:xfrm>
          <a:prstGeom prst="rect">
            <a:avLst/>
          </a:prstGeom>
        </p:spPr>
        <p:txBody>
          <a:bodyPr wrap="square">
            <a:spAutoFit/>
          </a:bodyPr>
          <a:lstStyle/>
          <a:p>
            <a:r>
              <a:rPr lang="fr-FR" dirty="0" smtClean="0"/>
              <a:t>2. Plateforme de travail et de suivi des étudiants</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38</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836712"/>
            <a:ext cx="8229600" cy="796950"/>
          </a:xfrm>
        </p:spPr>
        <p:txBody>
          <a:bodyPr>
            <a:normAutofit/>
          </a:bodyPr>
          <a:lstStyle/>
          <a:p>
            <a:r>
              <a:rPr lang="fr-FR" b="1" dirty="0" smtClean="0"/>
              <a:t>Bilan de la plateforme de travail</a:t>
            </a:r>
            <a:endParaRPr lang="fr-FR" dirty="0"/>
          </a:p>
        </p:txBody>
      </p:sp>
      <p:sp>
        <p:nvSpPr>
          <p:cNvPr id="5" name="Espace réservé du texte 4"/>
          <p:cNvSpPr>
            <a:spLocks noGrp="1"/>
          </p:cNvSpPr>
          <p:nvPr>
            <p:ph type="body" idx="1"/>
          </p:nvPr>
        </p:nvSpPr>
        <p:spPr/>
        <p:txBody>
          <a:bodyPr/>
          <a:lstStyle/>
          <a:p>
            <a:pPr algn="ctr"/>
            <a:r>
              <a:rPr lang="fr-FR" dirty="0" smtClean="0"/>
              <a:t>Points forts</a:t>
            </a:r>
            <a:endParaRPr lang="fr-FR" dirty="0"/>
          </a:p>
        </p:txBody>
      </p:sp>
      <p:sp>
        <p:nvSpPr>
          <p:cNvPr id="6" name="Espace réservé du contenu 5"/>
          <p:cNvSpPr>
            <a:spLocks noGrp="1"/>
          </p:cNvSpPr>
          <p:nvPr>
            <p:ph sz="half" idx="2"/>
          </p:nvPr>
        </p:nvSpPr>
        <p:spPr>
          <a:xfrm>
            <a:off x="457200" y="2174875"/>
            <a:ext cx="3898776" cy="3951288"/>
          </a:xfrm>
        </p:spPr>
        <p:txBody>
          <a:bodyPr>
            <a:normAutofit lnSpcReduction="10000"/>
          </a:bodyPr>
          <a:lstStyle/>
          <a:p>
            <a:pPr lvl="0"/>
            <a:r>
              <a:rPr lang="fr-FR" dirty="0" smtClean="0"/>
              <a:t>Plus grande motivation des étudiants pour la lecture des documents numérisés </a:t>
            </a:r>
          </a:p>
          <a:p>
            <a:pPr lvl="0"/>
            <a:r>
              <a:rPr lang="fr-FR" dirty="0" smtClean="0"/>
              <a:t>Remise de travaux plus propres.</a:t>
            </a:r>
          </a:p>
          <a:p>
            <a:pPr lvl="0"/>
            <a:r>
              <a:rPr lang="fr-FR" dirty="0" smtClean="0"/>
              <a:t>Meilleure connaissance du référentiel et des échéances de l’examen.</a:t>
            </a:r>
          </a:p>
          <a:p>
            <a:pPr lvl="0"/>
            <a:r>
              <a:rPr lang="fr-FR" dirty="0" smtClean="0"/>
              <a:t>Augmentation du nombre de rapports rendus.</a:t>
            </a:r>
          </a:p>
          <a:p>
            <a:endParaRPr lang="fr-FR" dirty="0"/>
          </a:p>
        </p:txBody>
      </p:sp>
      <p:sp>
        <p:nvSpPr>
          <p:cNvPr id="7" name="Espace réservé du texte 6"/>
          <p:cNvSpPr>
            <a:spLocks noGrp="1"/>
          </p:cNvSpPr>
          <p:nvPr>
            <p:ph type="body" sz="quarter" idx="3"/>
          </p:nvPr>
        </p:nvSpPr>
        <p:spPr/>
        <p:txBody>
          <a:bodyPr/>
          <a:lstStyle/>
          <a:p>
            <a:pPr algn="ctr"/>
            <a:r>
              <a:rPr lang="fr-FR" dirty="0" smtClean="0"/>
              <a:t>Points faibles</a:t>
            </a:r>
            <a:endParaRPr lang="fr-FR" dirty="0"/>
          </a:p>
        </p:txBody>
      </p:sp>
      <p:sp>
        <p:nvSpPr>
          <p:cNvPr id="8" name="Espace réservé du contenu 7"/>
          <p:cNvSpPr>
            <a:spLocks noGrp="1"/>
          </p:cNvSpPr>
          <p:nvPr>
            <p:ph sz="quarter" idx="4"/>
          </p:nvPr>
        </p:nvSpPr>
        <p:spPr>
          <a:xfrm>
            <a:off x="4427984" y="2174875"/>
            <a:ext cx="4464495" cy="3951288"/>
          </a:xfrm>
        </p:spPr>
        <p:txBody>
          <a:bodyPr>
            <a:normAutofit fontScale="85000" lnSpcReduction="10000"/>
          </a:bodyPr>
          <a:lstStyle/>
          <a:p>
            <a:pPr lvl="0"/>
            <a:r>
              <a:rPr lang="fr-FR" dirty="0" smtClean="0"/>
              <a:t>Difficulté à mettre à jour le site en continu, nécessité d’un gros travail de suivi qui déborde largement de l’horaire officiel. </a:t>
            </a:r>
          </a:p>
          <a:p>
            <a:pPr lvl="0"/>
            <a:r>
              <a:rPr lang="fr-FR" dirty="0" smtClean="0"/>
              <a:t>Difficulté à assurer le caractère personnel du travail rendu.</a:t>
            </a:r>
          </a:p>
          <a:p>
            <a:pPr lvl="0"/>
            <a:r>
              <a:rPr lang="fr-FR" dirty="0" smtClean="0"/>
              <a:t>Outil adapté aux étudiants disposant d’un ordinateur à la maison. </a:t>
            </a:r>
          </a:p>
          <a:p>
            <a:pPr lvl="0"/>
            <a:r>
              <a:rPr lang="fr-FR" dirty="0" smtClean="0"/>
              <a:t>Plages horaires en salle informatique insuffisantes pour permettre un usage plus généralisé, notamment dans les matières générales.</a:t>
            </a:r>
          </a:p>
          <a:p>
            <a:pPr lvl="0"/>
            <a:r>
              <a:rPr lang="fr-FR" dirty="0" smtClean="0"/>
              <a:t>Délais difficilement respectés.</a:t>
            </a:r>
          </a:p>
          <a:p>
            <a:endParaRPr lang="fr-FR" dirty="0"/>
          </a:p>
        </p:txBody>
      </p:sp>
      <p:sp>
        <p:nvSpPr>
          <p:cNvPr id="9" name="Rectangle 8"/>
          <p:cNvSpPr/>
          <p:nvPr/>
        </p:nvSpPr>
        <p:spPr>
          <a:xfrm>
            <a:off x="3347864" y="260648"/>
            <a:ext cx="4968552" cy="369332"/>
          </a:xfrm>
          <a:prstGeom prst="rect">
            <a:avLst/>
          </a:prstGeom>
        </p:spPr>
        <p:txBody>
          <a:bodyPr wrap="square">
            <a:spAutoFit/>
          </a:bodyPr>
          <a:lstStyle/>
          <a:p>
            <a:r>
              <a:rPr lang="fr-FR" dirty="0" smtClean="0"/>
              <a:t>2. Plateforme de travail et de suivi des étudiants</a:t>
            </a:r>
            <a:endParaRPr lang="fr-FR" dirty="0"/>
          </a:p>
        </p:txBody>
      </p:sp>
      <p:sp>
        <p:nvSpPr>
          <p:cNvPr id="10" name="Espace réservé de la date 9"/>
          <p:cNvSpPr>
            <a:spLocks noGrp="1"/>
          </p:cNvSpPr>
          <p:nvPr>
            <p:ph type="dt" sz="half" idx="10"/>
          </p:nvPr>
        </p:nvSpPr>
        <p:spPr/>
        <p:txBody>
          <a:bodyPr/>
          <a:lstStyle/>
          <a:p>
            <a:r>
              <a:rPr lang="fr-FR" smtClean="0"/>
              <a:t>29/10/2012</a:t>
            </a:r>
            <a:endParaRPr lang="fr-FR" dirty="0"/>
          </a:p>
        </p:txBody>
      </p:sp>
      <p:sp>
        <p:nvSpPr>
          <p:cNvPr id="11" name="Espace réservé du numéro de diapositive 10"/>
          <p:cNvSpPr>
            <a:spLocks noGrp="1"/>
          </p:cNvSpPr>
          <p:nvPr>
            <p:ph type="sldNum" sz="quarter" idx="12"/>
          </p:nvPr>
        </p:nvSpPr>
        <p:spPr/>
        <p:txBody>
          <a:bodyPr/>
          <a:lstStyle/>
          <a:p>
            <a:fld id="{2FEEB0B7-6E15-499F-8EFE-80CEFF39AF86}" type="slidenum">
              <a:rPr lang="fr-FR" smtClean="0"/>
              <a:pPr/>
              <a:t>39</a:t>
            </a:fld>
            <a:endParaRPr lang="fr-FR" dirty="0"/>
          </a:p>
        </p:txBody>
      </p:sp>
      <p:sp>
        <p:nvSpPr>
          <p:cNvPr id="12" name="Espace réservé du pied de page 11"/>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74638"/>
            <a:ext cx="7355160" cy="1143000"/>
          </a:xfrm>
        </p:spPr>
        <p:txBody>
          <a:bodyPr>
            <a:normAutofit fontScale="90000"/>
          </a:bodyPr>
          <a:lstStyle/>
          <a:p>
            <a:pPr lvl="0"/>
            <a:r>
              <a:rPr lang="fr-FR" b="1" dirty="0" smtClean="0"/>
              <a:t>Les 3 axes du projet effectivement réalisé</a:t>
            </a:r>
            <a:endParaRPr lang="fr-FR" b="1" dirty="0"/>
          </a:p>
        </p:txBody>
      </p:sp>
      <p:sp>
        <p:nvSpPr>
          <p:cNvPr id="3" name="Espace réservé du contenu 2"/>
          <p:cNvSpPr>
            <a:spLocks noGrp="1"/>
          </p:cNvSpPr>
          <p:nvPr>
            <p:ph idx="1"/>
          </p:nvPr>
        </p:nvSpPr>
        <p:spPr>
          <a:xfrm>
            <a:off x="457200" y="1600201"/>
            <a:ext cx="8507288" cy="4565103"/>
          </a:xfrm>
        </p:spPr>
        <p:txBody>
          <a:bodyPr>
            <a:normAutofit/>
          </a:bodyPr>
          <a:lstStyle/>
          <a:p>
            <a:pPr marL="514350" indent="-514350">
              <a:spcBef>
                <a:spcPct val="0"/>
              </a:spcBef>
              <a:buFont typeface="+mj-lt"/>
              <a:buAutoNum type="arabicPeriod"/>
            </a:pPr>
            <a:r>
              <a:rPr lang="fr-FR" dirty="0" smtClean="0">
                <a:latin typeface="+mj-lt"/>
                <a:ea typeface="+mj-ea"/>
                <a:cs typeface="+mj-cs"/>
              </a:rPr>
              <a:t>Accueil et accompagnement personnalisé des nouvelles promotions d’étudiants (NRC, CGO),</a:t>
            </a:r>
          </a:p>
          <a:p>
            <a:pPr marL="514350" indent="-514350">
              <a:spcBef>
                <a:spcPct val="0"/>
              </a:spcBef>
              <a:buFont typeface="+mj-lt"/>
              <a:buAutoNum type="arabicPeriod"/>
            </a:pPr>
            <a:endParaRPr lang="fr-FR" dirty="0" smtClean="0">
              <a:latin typeface="+mj-lt"/>
              <a:ea typeface="+mj-ea"/>
              <a:cs typeface="+mj-cs"/>
            </a:endParaRPr>
          </a:p>
          <a:p>
            <a:pPr marL="514350" indent="-514350">
              <a:spcBef>
                <a:spcPct val="0"/>
              </a:spcBef>
              <a:buFont typeface="+mj-lt"/>
              <a:buAutoNum type="arabicPeriod"/>
            </a:pPr>
            <a:r>
              <a:rPr lang="fr-FR" dirty="0" smtClean="0">
                <a:latin typeface="+mj-lt"/>
                <a:ea typeface="+mj-ea"/>
                <a:cs typeface="+mj-cs"/>
              </a:rPr>
              <a:t>Plateforme de travail pour effectuer des travaux et assurer un suivi des étudiants (NRC),</a:t>
            </a:r>
          </a:p>
          <a:p>
            <a:pPr marL="514350" indent="-514350">
              <a:spcBef>
                <a:spcPct val="0"/>
              </a:spcBef>
              <a:buFont typeface="+mj-lt"/>
              <a:buAutoNum type="arabicPeriod"/>
            </a:pPr>
            <a:endParaRPr lang="fr-FR" dirty="0" smtClean="0">
              <a:latin typeface="+mj-lt"/>
              <a:ea typeface="+mj-ea"/>
              <a:cs typeface="+mj-cs"/>
            </a:endParaRPr>
          </a:p>
          <a:p>
            <a:pPr marL="514350" indent="-514350">
              <a:spcBef>
                <a:spcPct val="0"/>
              </a:spcBef>
              <a:buFont typeface="+mj-lt"/>
              <a:buAutoNum type="arabicPeriod"/>
            </a:pPr>
            <a:r>
              <a:rPr lang="fr-FR" dirty="0" smtClean="0">
                <a:latin typeface="+mj-lt"/>
                <a:ea typeface="+mj-ea"/>
                <a:cs typeface="+mj-cs"/>
              </a:rPr>
              <a:t>Mise en place de séances de soutien en Français (CGO).</a:t>
            </a:r>
            <a:endParaRPr lang="fr-FR" kern="1200" dirty="0" smtClean="0">
              <a:solidFill>
                <a:schemeClr val="tx1"/>
              </a:solidFill>
              <a:latin typeface="+mj-lt"/>
              <a:ea typeface="+mj-ea"/>
              <a:cs typeface="+mj-cs"/>
            </a:endParaRP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4</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1844825"/>
            <a:ext cx="7772400" cy="1755626"/>
          </a:xfrm>
        </p:spPr>
        <p:txBody>
          <a:bodyPr>
            <a:normAutofit/>
          </a:bodyPr>
          <a:lstStyle/>
          <a:p>
            <a:r>
              <a:rPr lang="fr-FR" dirty="0" smtClean="0"/>
              <a:t>3. Mise en place de séances de soutien en Français </a:t>
            </a:r>
            <a:endParaRPr lang="fr-FR" dirty="0"/>
          </a:p>
        </p:txBody>
      </p:sp>
      <p:sp>
        <p:nvSpPr>
          <p:cNvPr id="5" name="Espace réservé du contenu 4"/>
          <p:cNvSpPr>
            <a:spLocks noGrp="1"/>
          </p:cNvSpPr>
          <p:nvPr>
            <p:ph type="subTitle" idx="1"/>
          </p:nvPr>
        </p:nvSpPr>
        <p:spPr/>
        <p:txBody>
          <a:bodyPr>
            <a:normAutofit fontScale="55000" lnSpcReduction="20000"/>
          </a:bodyPr>
          <a:lstStyle/>
          <a:p>
            <a:r>
              <a:rPr lang="fr-FR" dirty="0" smtClean="0">
                <a:solidFill>
                  <a:srgbClr val="C00000"/>
                </a:solidFill>
              </a:rPr>
              <a:t>Problématique</a:t>
            </a:r>
          </a:p>
          <a:p>
            <a:r>
              <a:rPr lang="fr-FR" dirty="0" smtClean="0">
                <a:solidFill>
                  <a:srgbClr val="C00000"/>
                </a:solidFill>
              </a:rPr>
              <a:t>Objectifs</a:t>
            </a:r>
          </a:p>
          <a:p>
            <a:r>
              <a:rPr lang="fr-FR" dirty="0" smtClean="0">
                <a:solidFill>
                  <a:srgbClr val="C00000"/>
                </a:solidFill>
              </a:rPr>
              <a:t>Organisation pratique</a:t>
            </a:r>
          </a:p>
          <a:p>
            <a:r>
              <a:rPr lang="fr-FR" dirty="0" smtClean="0">
                <a:solidFill>
                  <a:srgbClr val="C00000"/>
                </a:solidFill>
              </a:rPr>
              <a:t>Indicateurs mis en place</a:t>
            </a:r>
          </a:p>
          <a:p>
            <a:r>
              <a:rPr lang="fr-FR" dirty="0" smtClean="0">
                <a:solidFill>
                  <a:srgbClr val="C00000"/>
                </a:solidFill>
              </a:rPr>
              <a:t>Résultats observés</a:t>
            </a:r>
          </a:p>
          <a:p>
            <a:r>
              <a:rPr lang="fr-FR" dirty="0" smtClean="0">
                <a:solidFill>
                  <a:srgbClr val="C00000"/>
                </a:solidFill>
              </a:rPr>
              <a:t>Bilan.</a:t>
            </a:r>
          </a:p>
        </p:txBody>
      </p:sp>
      <p:sp>
        <p:nvSpPr>
          <p:cNvPr id="7" name="Espace réservé de la date 6"/>
          <p:cNvSpPr>
            <a:spLocks noGrp="1"/>
          </p:cNvSpPr>
          <p:nvPr>
            <p:ph type="dt" sz="half" idx="10"/>
          </p:nvPr>
        </p:nvSpPr>
        <p:spPr/>
        <p:txBody>
          <a:bodyPr/>
          <a:lstStyle/>
          <a:p>
            <a:r>
              <a:rPr lang="fr-FR" smtClean="0"/>
              <a:t>29/10/2012</a:t>
            </a:r>
            <a:endParaRPr lang="fr-FR" dirty="0"/>
          </a:p>
        </p:txBody>
      </p:sp>
      <p:sp>
        <p:nvSpPr>
          <p:cNvPr id="8" name="Espace réservé du numéro de diapositive 7"/>
          <p:cNvSpPr>
            <a:spLocks noGrp="1"/>
          </p:cNvSpPr>
          <p:nvPr>
            <p:ph type="sldNum" sz="quarter" idx="12"/>
          </p:nvPr>
        </p:nvSpPr>
        <p:spPr/>
        <p:txBody>
          <a:bodyPr/>
          <a:lstStyle/>
          <a:p>
            <a:fld id="{2FEEB0B7-6E15-499F-8EFE-80CEFF39AF86}" type="slidenum">
              <a:rPr lang="fr-FR" smtClean="0"/>
              <a:pPr/>
              <a:t>40</a:t>
            </a:fld>
            <a:endParaRPr lang="fr-FR" dirty="0"/>
          </a:p>
        </p:txBody>
      </p:sp>
      <p:sp>
        <p:nvSpPr>
          <p:cNvPr id="9" name="Espace réservé du pied de page 8"/>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96752"/>
            <a:ext cx="8229600" cy="1143000"/>
          </a:xfrm>
        </p:spPr>
        <p:txBody>
          <a:bodyPr/>
          <a:lstStyle/>
          <a:p>
            <a:r>
              <a:rPr lang="fr-FR" dirty="0" smtClean="0"/>
              <a:t>Problématique</a:t>
            </a:r>
            <a:endParaRPr lang="fr-FR" dirty="0"/>
          </a:p>
        </p:txBody>
      </p:sp>
      <p:sp>
        <p:nvSpPr>
          <p:cNvPr id="3" name="Espace réservé du contenu 2"/>
          <p:cNvSpPr>
            <a:spLocks noGrp="1"/>
          </p:cNvSpPr>
          <p:nvPr>
            <p:ph idx="1"/>
          </p:nvPr>
        </p:nvSpPr>
        <p:spPr>
          <a:xfrm>
            <a:off x="467544" y="2420888"/>
            <a:ext cx="8229600" cy="4061048"/>
          </a:xfrm>
        </p:spPr>
        <p:txBody>
          <a:bodyPr/>
          <a:lstStyle/>
          <a:p>
            <a:pPr>
              <a:buNone/>
            </a:pPr>
            <a:r>
              <a:rPr lang="fr-FR" dirty="0" smtClean="0"/>
              <a:t>	 Les étudiants, particulièrement ceux issus de baccalauréats professionnels, ont souvent des difficultés d’expression orale et écrite en Français. </a:t>
            </a:r>
          </a:p>
          <a:p>
            <a:pPr>
              <a:buNone/>
            </a:pPr>
            <a:r>
              <a:rPr lang="fr-FR" dirty="0" smtClean="0"/>
              <a:t>	Ces lacunes se ressentent dans toutes les matières et plus spécifiquement dans les disciplines dans lesquelles il faut rédiger.</a:t>
            </a:r>
            <a:endParaRPr lang="fr-FR" dirty="0"/>
          </a:p>
        </p:txBody>
      </p:sp>
      <p:sp>
        <p:nvSpPr>
          <p:cNvPr id="4" name="ZoneTexte 3"/>
          <p:cNvSpPr txBox="1"/>
          <p:nvPr/>
        </p:nvSpPr>
        <p:spPr>
          <a:xfrm>
            <a:off x="3923928" y="332656"/>
            <a:ext cx="4995022" cy="369332"/>
          </a:xfrm>
          <a:prstGeom prst="rect">
            <a:avLst/>
          </a:prstGeom>
          <a:noFill/>
        </p:spPr>
        <p:txBody>
          <a:bodyPr wrap="none" rtlCol="0">
            <a:spAutoFit/>
          </a:bodyPr>
          <a:lstStyle/>
          <a:p>
            <a:r>
              <a:rPr lang="fr-FR" dirty="0" smtClean="0"/>
              <a:t>3. Mise en place de séances de soutien en Français </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41</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4744"/>
            <a:ext cx="8229600" cy="1143000"/>
          </a:xfrm>
        </p:spPr>
        <p:txBody>
          <a:bodyPr/>
          <a:lstStyle/>
          <a:p>
            <a:r>
              <a:rPr lang="fr-FR" dirty="0" smtClean="0"/>
              <a:t>Objectifs de l’action</a:t>
            </a:r>
            <a:endParaRPr lang="fr-FR" dirty="0"/>
          </a:p>
        </p:txBody>
      </p:sp>
      <p:sp>
        <p:nvSpPr>
          <p:cNvPr id="3" name="Espace réservé du contenu 2"/>
          <p:cNvSpPr>
            <a:spLocks noGrp="1"/>
          </p:cNvSpPr>
          <p:nvPr>
            <p:ph idx="1"/>
          </p:nvPr>
        </p:nvSpPr>
        <p:spPr>
          <a:xfrm>
            <a:off x="395536" y="2420888"/>
            <a:ext cx="8229600" cy="3196952"/>
          </a:xfrm>
        </p:spPr>
        <p:txBody>
          <a:bodyPr/>
          <a:lstStyle/>
          <a:p>
            <a:r>
              <a:rPr lang="fr-FR" dirty="0" smtClean="0"/>
              <a:t>Que ce soit à l’oral ou à l’écrit, il s’agit d’apprendre à s’exprimer grâce à des phrases courtes, porteuses de sens, respectant les règles de l’orthographe, de la grammaire et de la ponctuation.</a:t>
            </a:r>
          </a:p>
          <a:p>
            <a:endParaRPr lang="fr-FR" dirty="0"/>
          </a:p>
        </p:txBody>
      </p:sp>
      <p:sp>
        <p:nvSpPr>
          <p:cNvPr id="4" name="Rectangle 3"/>
          <p:cNvSpPr/>
          <p:nvPr/>
        </p:nvSpPr>
        <p:spPr>
          <a:xfrm>
            <a:off x="3635896" y="332656"/>
            <a:ext cx="4896544" cy="369332"/>
          </a:xfrm>
          <a:prstGeom prst="rect">
            <a:avLst/>
          </a:prstGeom>
        </p:spPr>
        <p:txBody>
          <a:bodyPr wrap="square">
            <a:spAutoFit/>
          </a:bodyPr>
          <a:lstStyle/>
          <a:p>
            <a:r>
              <a:rPr lang="fr-FR" dirty="0" smtClean="0"/>
              <a:t>3. Mise en place de séances de soutien en Français </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42</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1143000"/>
          </a:xfrm>
        </p:spPr>
        <p:txBody>
          <a:bodyPr/>
          <a:lstStyle/>
          <a:p>
            <a:r>
              <a:rPr lang="fr-FR" dirty="0" smtClean="0"/>
              <a:t>Organisation pratique</a:t>
            </a:r>
            <a:endParaRPr lang="fr-FR" dirty="0"/>
          </a:p>
        </p:txBody>
      </p:sp>
      <p:sp>
        <p:nvSpPr>
          <p:cNvPr id="3" name="Espace réservé du contenu 2"/>
          <p:cNvSpPr>
            <a:spLocks noGrp="1"/>
          </p:cNvSpPr>
          <p:nvPr>
            <p:ph idx="1"/>
          </p:nvPr>
        </p:nvSpPr>
        <p:spPr>
          <a:xfrm>
            <a:off x="467544" y="1916832"/>
            <a:ext cx="8229600" cy="4525963"/>
          </a:xfrm>
        </p:spPr>
        <p:txBody>
          <a:bodyPr>
            <a:normAutofit lnSpcReduction="10000"/>
          </a:bodyPr>
          <a:lstStyle/>
          <a:p>
            <a:pPr lvl="0"/>
            <a:r>
              <a:rPr lang="fr-FR" dirty="0" smtClean="0"/>
              <a:t>Ressources: 1 assistant pédagogique en Français</a:t>
            </a:r>
          </a:p>
          <a:p>
            <a:pPr lvl="0"/>
            <a:r>
              <a:rPr lang="fr-FR" dirty="0" smtClean="0"/>
              <a:t>Durée: 1 heure par semaine</a:t>
            </a:r>
          </a:p>
          <a:p>
            <a:pPr lvl="0"/>
            <a:r>
              <a:rPr lang="fr-FR" dirty="0" smtClean="0"/>
              <a:t>Mise en place d’une heure de soutien hebdomadaire  en Français,</a:t>
            </a:r>
          </a:p>
          <a:p>
            <a:r>
              <a:rPr lang="fr-FR" dirty="0" smtClean="0"/>
              <a:t>Rencontre hebdomadaire informelle avec l’assistant pédagogique de Français pour un débriefing et la fixation de nouveaux objectifs pour le soutien en Français.</a:t>
            </a:r>
            <a:endParaRPr lang="fr-FR" dirty="0"/>
          </a:p>
        </p:txBody>
      </p:sp>
      <p:sp>
        <p:nvSpPr>
          <p:cNvPr id="4" name="Rectangle 3"/>
          <p:cNvSpPr/>
          <p:nvPr/>
        </p:nvSpPr>
        <p:spPr>
          <a:xfrm>
            <a:off x="3707904" y="260648"/>
            <a:ext cx="5040560" cy="369332"/>
          </a:xfrm>
          <a:prstGeom prst="rect">
            <a:avLst/>
          </a:prstGeom>
        </p:spPr>
        <p:txBody>
          <a:bodyPr wrap="square">
            <a:spAutoFit/>
          </a:bodyPr>
          <a:lstStyle/>
          <a:p>
            <a:r>
              <a:rPr lang="fr-FR" dirty="0" smtClean="0"/>
              <a:t>3. Mise en place de séances de soutien en Français </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43</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96752"/>
            <a:ext cx="7211144" cy="1143000"/>
          </a:xfrm>
        </p:spPr>
        <p:txBody>
          <a:bodyPr>
            <a:noAutofit/>
          </a:bodyPr>
          <a:lstStyle/>
          <a:p>
            <a:pPr lvl="0" algn="ctr" defTabSz="914400" rtl="0" eaLnBrk="1" latinLnBrk="0" hangingPunct="1">
              <a:spcBef>
                <a:spcPct val="0"/>
              </a:spcBef>
              <a:buNone/>
            </a:pPr>
            <a:r>
              <a:rPr lang="fr-FR" sz="4400" b="1" kern="1200" dirty="0" smtClean="0">
                <a:solidFill>
                  <a:schemeClr val="tx1"/>
                </a:solidFill>
                <a:latin typeface="+mj-lt"/>
                <a:ea typeface="+mj-ea"/>
                <a:cs typeface="+mj-cs"/>
              </a:rPr>
              <a:t>Indicateurs mis en place pour évaluer les actions</a:t>
            </a:r>
            <a:endParaRPr lang="fr-FR" sz="4400" b="1" kern="1200" dirty="0">
              <a:solidFill>
                <a:schemeClr val="tx1"/>
              </a:solidFill>
              <a:latin typeface="+mj-lt"/>
              <a:ea typeface="+mj-ea"/>
              <a:cs typeface="+mj-cs"/>
            </a:endParaRPr>
          </a:p>
        </p:txBody>
      </p:sp>
      <p:sp>
        <p:nvSpPr>
          <p:cNvPr id="3" name="Espace réservé du contenu 2"/>
          <p:cNvSpPr>
            <a:spLocks noGrp="1"/>
          </p:cNvSpPr>
          <p:nvPr>
            <p:ph idx="1"/>
          </p:nvPr>
        </p:nvSpPr>
        <p:spPr>
          <a:xfrm>
            <a:off x="467544" y="2924944"/>
            <a:ext cx="8229600" cy="2764904"/>
          </a:xfrm>
        </p:spPr>
        <p:txBody>
          <a:bodyPr>
            <a:normAutofit/>
          </a:bodyPr>
          <a:lstStyle/>
          <a:p>
            <a:pPr lvl="0"/>
            <a:r>
              <a:rPr lang="fr-FR" sz="4000" kern="1200" dirty="0" smtClean="0">
                <a:solidFill>
                  <a:schemeClr val="tx1"/>
                </a:solidFill>
                <a:latin typeface="+mj-lt"/>
                <a:ea typeface="+mj-ea"/>
                <a:cs typeface="+mj-cs"/>
              </a:rPr>
              <a:t>Evolution des notes dans les matières rédactionnelles.</a:t>
            </a:r>
          </a:p>
          <a:p>
            <a:pPr lvl="0"/>
            <a:endParaRPr lang="fr-FR" sz="4400" b="1" u="sng" kern="1200" dirty="0" smtClean="0">
              <a:solidFill>
                <a:schemeClr val="tx1"/>
              </a:solidFill>
              <a:latin typeface="+mj-lt"/>
              <a:ea typeface="+mj-ea"/>
              <a:cs typeface="+mj-cs"/>
            </a:endParaRPr>
          </a:p>
        </p:txBody>
      </p:sp>
      <p:sp>
        <p:nvSpPr>
          <p:cNvPr id="4" name="Rectangle 3"/>
          <p:cNvSpPr/>
          <p:nvPr/>
        </p:nvSpPr>
        <p:spPr>
          <a:xfrm>
            <a:off x="3059832" y="332656"/>
            <a:ext cx="5112568" cy="369332"/>
          </a:xfrm>
          <a:prstGeom prst="rect">
            <a:avLst/>
          </a:prstGeom>
        </p:spPr>
        <p:txBody>
          <a:bodyPr wrap="square">
            <a:spAutoFit/>
          </a:bodyPr>
          <a:lstStyle/>
          <a:p>
            <a:r>
              <a:rPr lang="fr-FR" dirty="0" smtClean="0"/>
              <a:t>3. Mise en place de séances de soutien en Français </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44</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normAutofit/>
          </a:bodyPr>
          <a:lstStyle/>
          <a:p>
            <a:pPr lvl="0"/>
            <a:r>
              <a:rPr lang="fr-FR" sz="4400" b="1" kern="1200" dirty="0" smtClean="0">
                <a:solidFill>
                  <a:schemeClr val="tx1"/>
                </a:solidFill>
                <a:latin typeface="+mj-lt"/>
                <a:ea typeface="+mj-ea"/>
                <a:cs typeface="+mj-cs"/>
              </a:rPr>
              <a:t>Résultats observés </a:t>
            </a:r>
          </a:p>
        </p:txBody>
      </p:sp>
      <p:sp>
        <p:nvSpPr>
          <p:cNvPr id="3" name="Espace réservé du contenu 2"/>
          <p:cNvSpPr>
            <a:spLocks noGrp="1"/>
          </p:cNvSpPr>
          <p:nvPr>
            <p:ph idx="1"/>
          </p:nvPr>
        </p:nvSpPr>
        <p:spPr>
          <a:xfrm>
            <a:off x="457200" y="2060848"/>
            <a:ext cx="8229600" cy="4065315"/>
          </a:xfrm>
        </p:spPr>
        <p:txBody>
          <a:bodyPr>
            <a:normAutofit/>
          </a:bodyPr>
          <a:lstStyle/>
          <a:p>
            <a:pPr lvl="0"/>
            <a:r>
              <a:rPr lang="fr-FR" sz="4000" kern="1200" dirty="0" smtClean="0">
                <a:solidFill>
                  <a:schemeClr val="tx1"/>
                </a:solidFill>
                <a:latin typeface="+mj-lt"/>
                <a:ea typeface="+mj-ea"/>
                <a:cs typeface="+mj-cs"/>
              </a:rPr>
              <a:t>En Français, difficile de mesurer les résultats à court terme.</a:t>
            </a:r>
          </a:p>
          <a:p>
            <a:pPr lvl="0"/>
            <a:r>
              <a:rPr lang="fr-FR" sz="4000" dirty="0" smtClean="0">
                <a:latin typeface="+mj-lt"/>
                <a:ea typeface="+mj-ea"/>
                <a:cs typeface="+mj-cs"/>
              </a:rPr>
              <a:t>Pour l’instant, pas de net progrès constaté.</a:t>
            </a:r>
            <a:endParaRPr lang="fr-FR" sz="4000" kern="1200" dirty="0" smtClean="0">
              <a:solidFill>
                <a:schemeClr val="tx1"/>
              </a:solidFill>
              <a:latin typeface="+mj-lt"/>
              <a:ea typeface="+mj-ea"/>
              <a:cs typeface="+mj-cs"/>
            </a:endParaRPr>
          </a:p>
        </p:txBody>
      </p:sp>
      <p:sp>
        <p:nvSpPr>
          <p:cNvPr id="4" name="Rectangle 3"/>
          <p:cNvSpPr/>
          <p:nvPr/>
        </p:nvSpPr>
        <p:spPr>
          <a:xfrm>
            <a:off x="3491880" y="332656"/>
            <a:ext cx="5328592" cy="369332"/>
          </a:xfrm>
          <a:prstGeom prst="rect">
            <a:avLst/>
          </a:prstGeom>
        </p:spPr>
        <p:txBody>
          <a:bodyPr wrap="square">
            <a:spAutoFit/>
          </a:bodyPr>
          <a:lstStyle/>
          <a:p>
            <a:r>
              <a:rPr lang="fr-FR" dirty="0" smtClean="0"/>
              <a:t>3. Mise en place de séances de soutien en Français </a:t>
            </a:r>
            <a:endParaRPr lang="fr-FR" dirty="0"/>
          </a:p>
        </p:txBody>
      </p:sp>
      <p:sp>
        <p:nvSpPr>
          <p:cNvPr id="5" name="Espace réservé de la date 4"/>
          <p:cNvSpPr>
            <a:spLocks noGrp="1"/>
          </p:cNvSpPr>
          <p:nvPr>
            <p:ph type="dt" sz="half" idx="10"/>
          </p:nvPr>
        </p:nvSpPr>
        <p:spPr/>
        <p:txBody>
          <a:bodyPr/>
          <a:lstStyle/>
          <a:p>
            <a:r>
              <a:rPr lang="fr-FR" smtClean="0"/>
              <a:t>29/10/2012</a:t>
            </a:r>
            <a:endParaRPr lang="fr-FR" dirty="0"/>
          </a:p>
        </p:txBody>
      </p:sp>
      <p:sp>
        <p:nvSpPr>
          <p:cNvPr id="6" name="Espace réservé du numéro de diapositive 5"/>
          <p:cNvSpPr>
            <a:spLocks noGrp="1"/>
          </p:cNvSpPr>
          <p:nvPr>
            <p:ph type="sldNum" sz="quarter" idx="12"/>
          </p:nvPr>
        </p:nvSpPr>
        <p:spPr/>
        <p:txBody>
          <a:bodyPr/>
          <a:lstStyle/>
          <a:p>
            <a:fld id="{2FEEB0B7-6E15-499F-8EFE-80CEFF39AF86}" type="slidenum">
              <a:rPr lang="fr-FR" smtClean="0"/>
              <a:pPr/>
              <a:t>45</a:t>
            </a:fld>
            <a:endParaRPr lang="fr-FR" dirty="0"/>
          </a:p>
        </p:txBody>
      </p:sp>
      <p:sp>
        <p:nvSpPr>
          <p:cNvPr id="7" name="Espace réservé du pied de page 6"/>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31640" y="764704"/>
            <a:ext cx="7355160" cy="1143000"/>
          </a:xfrm>
        </p:spPr>
        <p:txBody>
          <a:bodyPr>
            <a:normAutofit fontScale="90000"/>
          </a:bodyPr>
          <a:lstStyle/>
          <a:p>
            <a:r>
              <a:rPr lang="fr-FR" b="1" dirty="0" smtClean="0"/>
              <a:t>Bilan concernant l’amélioration de l’expression écrite et orale </a:t>
            </a:r>
            <a:endParaRPr lang="fr-FR" dirty="0"/>
          </a:p>
        </p:txBody>
      </p:sp>
      <p:sp>
        <p:nvSpPr>
          <p:cNvPr id="5" name="Espace réservé du texte 4"/>
          <p:cNvSpPr>
            <a:spLocks noGrp="1"/>
          </p:cNvSpPr>
          <p:nvPr>
            <p:ph type="body" idx="1"/>
          </p:nvPr>
        </p:nvSpPr>
        <p:spPr>
          <a:xfrm>
            <a:off x="467544" y="1916832"/>
            <a:ext cx="4040188" cy="639762"/>
          </a:xfrm>
        </p:spPr>
        <p:txBody>
          <a:bodyPr>
            <a:normAutofit/>
          </a:bodyPr>
          <a:lstStyle/>
          <a:p>
            <a:pPr algn="ctr"/>
            <a:r>
              <a:rPr lang="fr-FR" sz="2800" dirty="0" smtClean="0"/>
              <a:t>Points forts</a:t>
            </a:r>
            <a:endParaRPr lang="fr-FR" sz="2800" dirty="0"/>
          </a:p>
        </p:txBody>
      </p:sp>
      <p:sp>
        <p:nvSpPr>
          <p:cNvPr id="6" name="Espace réservé du contenu 5"/>
          <p:cNvSpPr>
            <a:spLocks noGrp="1"/>
          </p:cNvSpPr>
          <p:nvPr>
            <p:ph sz="half" idx="2"/>
          </p:nvPr>
        </p:nvSpPr>
        <p:spPr>
          <a:xfrm>
            <a:off x="467544" y="2492896"/>
            <a:ext cx="4040188" cy="3951288"/>
          </a:xfrm>
        </p:spPr>
        <p:txBody>
          <a:bodyPr/>
          <a:lstStyle/>
          <a:p>
            <a:r>
              <a:rPr lang="fr-FR" dirty="0" smtClean="0"/>
              <a:t>Perception de la chance offerte de pouvoir progresser en Français</a:t>
            </a:r>
            <a:endParaRPr lang="fr-FR" dirty="0"/>
          </a:p>
        </p:txBody>
      </p:sp>
      <p:sp>
        <p:nvSpPr>
          <p:cNvPr id="7" name="Espace réservé du texte 6"/>
          <p:cNvSpPr>
            <a:spLocks noGrp="1"/>
          </p:cNvSpPr>
          <p:nvPr>
            <p:ph type="body" sz="quarter" idx="3"/>
          </p:nvPr>
        </p:nvSpPr>
        <p:spPr>
          <a:xfrm>
            <a:off x="4644008" y="1988840"/>
            <a:ext cx="4041775" cy="639762"/>
          </a:xfrm>
        </p:spPr>
        <p:txBody>
          <a:bodyPr>
            <a:normAutofit/>
          </a:bodyPr>
          <a:lstStyle/>
          <a:p>
            <a:pPr algn="ctr"/>
            <a:r>
              <a:rPr lang="fr-FR" sz="2800" dirty="0" smtClean="0"/>
              <a:t>Points faibles</a:t>
            </a:r>
          </a:p>
        </p:txBody>
      </p:sp>
      <p:sp>
        <p:nvSpPr>
          <p:cNvPr id="8" name="Espace réservé du contenu 7"/>
          <p:cNvSpPr>
            <a:spLocks noGrp="1"/>
          </p:cNvSpPr>
          <p:nvPr>
            <p:ph sz="quarter" idx="4"/>
          </p:nvPr>
        </p:nvSpPr>
        <p:spPr>
          <a:xfrm>
            <a:off x="3995936" y="2636912"/>
            <a:ext cx="4690864" cy="3951288"/>
          </a:xfrm>
        </p:spPr>
        <p:txBody>
          <a:bodyPr>
            <a:normAutofit lnSpcReduction="10000"/>
          </a:bodyPr>
          <a:lstStyle/>
          <a:p>
            <a:r>
              <a:rPr lang="fr-FR" dirty="0" smtClean="0"/>
              <a:t>Difficulté à combler des lacunes très anciennes d’où un certain découragement du public visé.</a:t>
            </a:r>
          </a:p>
          <a:p>
            <a:r>
              <a:rPr lang="fr-FR" dirty="0" smtClean="0"/>
              <a:t>Difficulté à trouver un créneau commun à l’assistant pédagogique et aux étudiants concernés (6 étudiants).</a:t>
            </a:r>
          </a:p>
          <a:p>
            <a:pPr lvl="0"/>
            <a:r>
              <a:rPr lang="fr-FR" dirty="0" smtClean="0"/>
              <a:t>Difficulté à élargir les séances à d’autres étudiants se sentant moins concernés par la nécessité d’un soutien.</a:t>
            </a:r>
          </a:p>
          <a:p>
            <a:endParaRPr lang="fr-FR" dirty="0"/>
          </a:p>
        </p:txBody>
      </p:sp>
      <p:sp>
        <p:nvSpPr>
          <p:cNvPr id="9" name="Rectangle 8"/>
          <p:cNvSpPr/>
          <p:nvPr/>
        </p:nvSpPr>
        <p:spPr>
          <a:xfrm>
            <a:off x="3779912" y="260648"/>
            <a:ext cx="5040560" cy="369332"/>
          </a:xfrm>
          <a:prstGeom prst="rect">
            <a:avLst/>
          </a:prstGeom>
        </p:spPr>
        <p:txBody>
          <a:bodyPr wrap="square">
            <a:spAutoFit/>
          </a:bodyPr>
          <a:lstStyle/>
          <a:p>
            <a:r>
              <a:rPr lang="fr-FR" dirty="0" smtClean="0"/>
              <a:t>3. Mise en place de séances de soutien en Français </a:t>
            </a:r>
            <a:endParaRPr lang="fr-FR" dirty="0"/>
          </a:p>
        </p:txBody>
      </p:sp>
      <p:sp>
        <p:nvSpPr>
          <p:cNvPr id="10" name="Espace réservé de la date 9"/>
          <p:cNvSpPr>
            <a:spLocks noGrp="1"/>
          </p:cNvSpPr>
          <p:nvPr>
            <p:ph type="dt" sz="half" idx="10"/>
          </p:nvPr>
        </p:nvSpPr>
        <p:spPr/>
        <p:txBody>
          <a:bodyPr/>
          <a:lstStyle/>
          <a:p>
            <a:r>
              <a:rPr lang="fr-FR" smtClean="0"/>
              <a:t>29/10/2012</a:t>
            </a:r>
            <a:endParaRPr lang="fr-FR" dirty="0"/>
          </a:p>
        </p:txBody>
      </p:sp>
      <p:sp>
        <p:nvSpPr>
          <p:cNvPr id="11" name="Espace réservé du numéro de diapositive 10"/>
          <p:cNvSpPr>
            <a:spLocks noGrp="1"/>
          </p:cNvSpPr>
          <p:nvPr>
            <p:ph type="sldNum" sz="quarter" idx="12"/>
          </p:nvPr>
        </p:nvSpPr>
        <p:spPr/>
        <p:txBody>
          <a:bodyPr/>
          <a:lstStyle/>
          <a:p>
            <a:fld id="{2FEEB0B7-6E15-499F-8EFE-80CEFF39AF86}" type="slidenum">
              <a:rPr lang="fr-FR" smtClean="0"/>
              <a:pPr/>
              <a:t>46</a:t>
            </a:fld>
            <a:endParaRPr lang="fr-FR" dirty="0"/>
          </a:p>
        </p:txBody>
      </p:sp>
      <p:sp>
        <p:nvSpPr>
          <p:cNvPr id="12" name="Espace réservé du pied de page 11"/>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Perspectives, projets futurs</a:t>
            </a:r>
            <a:endParaRPr lang="fr-FR" dirty="0"/>
          </a:p>
        </p:txBody>
      </p:sp>
      <p:sp>
        <p:nvSpPr>
          <p:cNvPr id="8" name="Espace réservé du contenu 7"/>
          <p:cNvSpPr>
            <a:spLocks noGrp="1"/>
          </p:cNvSpPr>
          <p:nvPr>
            <p:ph idx="1"/>
          </p:nvPr>
        </p:nvSpPr>
        <p:spPr/>
        <p:txBody>
          <a:bodyPr>
            <a:normAutofit fontScale="70000" lnSpcReduction="20000"/>
          </a:bodyPr>
          <a:lstStyle/>
          <a:p>
            <a:r>
              <a:rPr lang="fr-FR" dirty="0" smtClean="0"/>
              <a:t>En CGO : Poursuivre les actions entreprises (mise à niveau et sorties). Envisager un atelier « expression » en début de première année (cf. NRC).</a:t>
            </a:r>
          </a:p>
          <a:p>
            <a:r>
              <a:rPr lang="fr-FR" dirty="0" smtClean="0"/>
              <a:t>En NRC: poursuite et extension des actions entreprises:</a:t>
            </a:r>
          </a:p>
          <a:p>
            <a:pPr lvl="1"/>
            <a:r>
              <a:rPr lang="fr-FR" dirty="0" smtClean="0"/>
              <a:t> participation de plus d’entreprises au speed </a:t>
            </a:r>
            <a:r>
              <a:rPr lang="fr-FR" dirty="0" err="1" smtClean="0"/>
              <a:t>dating</a:t>
            </a:r>
            <a:r>
              <a:rPr lang="fr-FR" dirty="0" smtClean="0"/>
              <a:t> couplé à un parrainage, </a:t>
            </a:r>
          </a:p>
          <a:p>
            <a:pPr lvl="1"/>
            <a:r>
              <a:rPr lang="fr-FR" dirty="0" smtClean="0"/>
              <a:t>Extension du travail sur la plateforme à toutes les matières.</a:t>
            </a:r>
          </a:p>
          <a:p>
            <a:r>
              <a:rPr lang="fr-FR" dirty="0" smtClean="0"/>
              <a:t>En ce qui concerne adaptations locales présence de divers freins à leur mise en place:</a:t>
            </a:r>
          </a:p>
          <a:p>
            <a:pPr lvl="1"/>
            <a:r>
              <a:rPr lang="fr-FR" dirty="0" smtClean="0"/>
              <a:t>sur quels horaires?</a:t>
            </a:r>
          </a:p>
          <a:p>
            <a:pPr lvl="1"/>
            <a:r>
              <a:rPr lang="fr-FR" dirty="0" smtClean="0"/>
              <a:t>difficulté à intégrer des contenus différenciés pour des étudiants suivant le même cursus,</a:t>
            </a:r>
          </a:p>
          <a:p>
            <a:pPr lvl="1"/>
            <a:r>
              <a:rPr lang="fr-FR" dirty="0" smtClean="0"/>
              <a:t>Envisageable si tout un groupe d’étudiants </a:t>
            </a:r>
            <a:r>
              <a:rPr lang="fr-FR" smtClean="0"/>
              <a:t>avait une place </a:t>
            </a:r>
            <a:r>
              <a:rPr lang="fr-FR" dirty="0" smtClean="0"/>
              <a:t>de stage garantie dans des entreprises partenaires qui contribueraient à la formation dans un secteur spécifique (immobilier par exemple).</a:t>
            </a:r>
            <a:endParaRPr lang="fr-FR" dirty="0"/>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47</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28801"/>
            <a:ext cx="7772400" cy="1971650"/>
          </a:xfrm>
        </p:spPr>
        <p:txBody>
          <a:bodyPr>
            <a:normAutofit fontScale="90000"/>
          </a:bodyPr>
          <a:lstStyle/>
          <a:p>
            <a:r>
              <a:rPr lang="fr-FR" dirty="0" smtClean="0"/>
              <a:t>1. Accueil et accompagnement personnalisé des nouvelles promotions d’étudiants</a:t>
            </a:r>
            <a:endParaRPr lang="fr-FR" dirty="0"/>
          </a:p>
        </p:txBody>
      </p:sp>
      <p:sp>
        <p:nvSpPr>
          <p:cNvPr id="3" name="Espace réservé du contenu 2"/>
          <p:cNvSpPr>
            <a:spLocks noGrp="1"/>
          </p:cNvSpPr>
          <p:nvPr>
            <p:ph type="subTitle" idx="1"/>
          </p:nvPr>
        </p:nvSpPr>
        <p:spPr>
          <a:xfrm>
            <a:off x="1371600" y="3886200"/>
            <a:ext cx="6400800" cy="2207096"/>
          </a:xfrm>
        </p:spPr>
        <p:txBody>
          <a:bodyPr>
            <a:normAutofit fontScale="47500" lnSpcReduction="20000"/>
          </a:bodyPr>
          <a:lstStyle/>
          <a:p>
            <a:endParaRPr lang="fr-FR" u="sng" dirty="0" smtClean="0"/>
          </a:p>
          <a:p>
            <a:r>
              <a:rPr lang="fr-FR" sz="4000" u="sng" dirty="0" smtClean="0">
                <a:solidFill>
                  <a:srgbClr val="C00000"/>
                </a:solidFill>
              </a:rPr>
              <a:t>Sections concernées</a:t>
            </a:r>
            <a:r>
              <a:rPr lang="fr-FR" sz="4000" dirty="0" smtClean="0">
                <a:solidFill>
                  <a:srgbClr val="C00000"/>
                </a:solidFill>
              </a:rPr>
              <a:t>: BTS NRC et CGO</a:t>
            </a:r>
          </a:p>
          <a:p>
            <a:pPr algn="l"/>
            <a:endParaRPr lang="fr-FR" sz="4000" dirty="0" smtClean="0">
              <a:solidFill>
                <a:srgbClr val="C00000"/>
              </a:solidFill>
            </a:endParaRPr>
          </a:p>
          <a:p>
            <a:pPr algn="l"/>
            <a:r>
              <a:rPr lang="fr-FR" sz="4000" u="sng" dirty="0" smtClean="0">
                <a:solidFill>
                  <a:srgbClr val="C00000"/>
                </a:solidFill>
              </a:rPr>
              <a:t>Modalités choisies en NRC</a:t>
            </a:r>
            <a:r>
              <a:rPr lang="fr-FR" sz="4000" dirty="0" smtClean="0">
                <a:solidFill>
                  <a:srgbClr val="C00000"/>
                </a:solidFill>
              </a:rPr>
              <a:t>: 1.1 Séminaire d’intégration en NRC</a:t>
            </a:r>
          </a:p>
          <a:p>
            <a:pPr algn="l"/>
            <a:endParaRPr lang="fr-FR" sz="4000" dirty="0" smtClean="0">
              <a:solidFill>
                <a:srgbClr val="C00000"/>
              </a:solidFill>
            </a:endParaRPr>
          </a:p>
          <a:p>
            <a:pPr algn="l"/>
            <a:r>
              <a:rPr lang="fr-FR" sz="4000" u="sng" dirty="0" smtClean="0">
                <a:solidFill>
                  <a:srgbClr val="C00000"/>
                </a:solidFill>
              </a:rPr>
              <a:t>Modalités choisies en CGO</a:t>
            </a:r>
            <a:r>
              <a:rPr lang="fr-FR" sz="4000" dirty="0" smtClean="0">
                <a:solidFill>
                  <a:srgbClr val="C00000"/>
                </a:solidFill>
              </a:rPr>
              <a:t>: 1.2 Séances de mise à niveau en comptabilité pour les titulaires de baccalauréats généraux, sortie découverte d’entreprise</a:t>
            </a:r>
            <a:endParaRPr lang="fr-FR" sz="4000" dirty="0">
              <a:solidFill>
                <a:srgbClr val="C00000"/>
              </a:solidFill>
            </a:endParaRPr>
          </a:p>
        </p:txBody>
      </p:sp>
      <p:sp>
        <p:nvSpPr>
          <p:cNvPr id="4" name="Espace réservé de la date 3"/>
          <p:cNvSpPr>
            <a:spLocks noGrp="1"/>
          </p:cNvSpPr>
          <p:nvPr>
            <p:ph type="dt" sz="half" idx="10"/>
          </p:nvPr>
        </p:nvSpPr>
        <p:spPr>
          <a:xfrm>
            <a:off x="395536" y="6165304"/>
            <a:ext cx="2195264" cy="556171"/>
          </a:xfrm>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5</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1.1 Séminaire d’intégration en NRC</a:t>
            </a:r>
            <a:endParaRPr lang="fr-FR" dirty="0"/>
          </a:p>
        </p:txBody>
      </p:sp>
      <p:sp>
        <p:nvSpPr>
          <p:cNvPr id="3" name="Espace réservé du contenu 2"/>
          <p:cNvSpPr>
            <a:spLocks noGrp="1"/>
          </p:cNvSpPr>
          <p:nvPr>
            <p:ph type="subTitle" idx="1"/>
          </p:nvPr>
        </p:nvSpPr>
        <p:spPr/>
        <p:txBody>
          <a:bodyPr>
            <a:normAutofit fontScale="55000" lnSpcReduction="20000"/>
          </a:bodyPr>
          <a:lstStyle/>
          <a:p>
            <a:r>
              <a:rPr lang="fr-FR" dirty="0" smtClean="0">
                <a:solidFill>
                  <a:srgbClr val="C00000"/>
                </a:solidFill>
              </a:rPr>
              <a:t>Problématique</a:t>
            </a:r>
          </a:p>
          <a:p>
            <a:r>
              <a:rPr lang="fr-FR" dirty="0" smtClean="0">
                <a:solidFill>
                  <a:srgbClr val="C00000"/>
                </a:solidFill>
              </a:rPr>
              <a:t>Objectifs</a:t>
            </a:r>
          </a:p>
          <a:p>
            <a:r>
              <a:rPr lang="fr-FR" dirty="0" smtClean="0">
                <a:solidFill>
                  <a:srgbClr val="C00000"/>
                </a:solidFill>
              </a:rPr>
              <a:t>Organisation pratique</a:t>
            </a:r>
          </a:p>
          <a:p>
            <a:r>
              <a:rPr lang="fr-FR" dirty="0" smtClean="0">
                <a:solidFill>
                  <a:srgbClr val="C00000"/>
                </a:solidFill>
              </a:rPr>
              <a:t>Indicateurs mis en place</a:t>
            </a:r>
          </a:p>
          <a:p>
            <a:r>
              <a:rPr lang="fr-FR" dirty="0" smtClean="0">
                <a:solidFill>
                  <a:srgbClr val="C00000"/>
                </a:solidFill>
              </a:rPr>
              <a:t>Résultats observés</a:t>
            </a:r>
          </a:p>
          <a:p>
            <a:r>
              <a:rPr lang="fr-FR" dirty="0" smtClean="0">
                <a:solidFill>
                  <a:srgbClr val="C00000"/>
                </a:solidFill>
              </a:rPr>
              <a:t>Bilan</a:t>
            </a:r>
            <a:endParaRPr lang="fr-FR" dirty="0">
              <a:solidFill>
                <a:srgbClr val="C00000"/>
              </a:solidFill>
            </a:endParaRPr>
          </a:p>
        </p:txBody>
      </p:sp>
      <p:sp>
        <p:nvSpPr>
          <p:cNvPr id="4" name="Espace réservé de la date 3"/>
          <p:cNvSpPr>
            <a:spLocks noGrp="1"/>
          </p:cNvSpPr>
          <p:nvPr>
            <p:ph type="dt" sz="half" idx="10"/>
          </p:nvPr>
        </p:nvSpPr>
        <p:spPr/>
        <p:txBody>
          <a:bodyPr/>
          <a:lstStyle/>
          <a:p>
            <a:r>
              <a:rPr lang="fr-FR" smtClean="0"/>
              <a:t>29/10/2012</a:t>
            </a:r>
            <a:endParaRPr lang="fr-FR" dirty="0"/>
          </a:p>
        </p:txBody>
      </p:sp>
      <p:sp>
        <p:nvSpPr>
          <p:cNvPr id="5" name="Espace réservé du numéro de diapositive 4"/>
          <p:cNvSpPr>
            <a:spLocks noGrp="1"/>
          </p:cNvSpPr>
          <p:nvPr>
            <p:ph type="sldNum" sz="quarter" idx="12"/>
          </p:nvPr>
        </p:nvSpPr>
        <p:spPr/>
        <p:txBody>
          <a:bodyPr/>
          <a:lstStyle/>
          <a:p>
            <a:fld id="{2FEEB0B7-6E15-499F-8EFE-80CEFF39AF86}" type="slidenum">
              <a:rPr lang="fr-FR" smtClean="0"/>
              <a:pPr/>
              <a:t>6</a:t>
            </a:fld>
            <a:endParaRPr lang="fr-FR" dirty="0"/>
          </a:p>
        </p:txBody>
      </p:sp>
      <p:sp>
        <p:nvSpPr>
          <p:cNvPr id="6" name="Espace réservé du pied de page 5"/>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908720"/>
            <a:ext cx="7787208" cy="1143000"/>
          </a:xfrm>
        </p:spPr>
        <p:txBody>
          <a:bodyPr>
            <a:normAutofit/>
          </a:bodyPr>
          <a:lstStyle/>
          <a:p>
            <a:r>
              <a:rPr lang="fr-FR" dirty="0" smtClean="0"/>
              <a:t>Constats et problématique NRC</a:t>
            </a:r>
          </a:p>
        </p:txBody>
      </p:sp>
      <p:sp>
        <p:nvSpPr>
          <p:cNvPr id="3" name="Espace réservé du contenu 2"/>
          <p:cNvSpPr>
            <a:spLocks noGrp="1"/>
          </p:cNvSpPr>
          <p:nvPr>
            <p:ph idx="1"/>
          </p:nvPr>
        </p:nvSpPr>
        <p:spPr>
          <a:xfrm>
            <a:off x="467544" y="2060848"/>
            <a:ext cx="8229600" cy="3312368"/>
          </a:xfrm>
        </p:spPr>
        <p:txBody>
          <a:bodyPr>
            <a:normAutofit fontScale="85000" lnSpcReduction="20000"/>
          </a:bodyPr>
          <a:lstStyle/>
          <a:p>
            <a:r>
              <a:rPr lang="fr-FR" dirty="0" smtClean="0"/>
              <a:t>Une classe incomplète et des effectifs fluctuants à la rentrée,</a:t>
            </a:r>
          </a:p>
          <a:p>
            <a:r>
              <a:rPr lang="fr-FR" dirty="0" smtClean="0"/>
              <a:t>Une motivation assez faible pour la section,</a:t>
            </a:r>
          </a:p>
          <a:p>
            <a:r>
              <a:rPr lang="fr-FR" dirty="0" smtClean="0"/>
              <a:t>Une méconnaissance du BTS NRC et du monde professionnel;</a:t>
            </a:r>
          </a:p>
          <a:p>
            <a:r>
              <a:rPr lang="fr-FR" dirty="0" smtClean="0"/>
              <a:t>Des difficultés à constituer un groupe classe homogène de bon niveau;</a:t>
            </a:r>
          </a:p>
          <a:p>
            <a:r>
              <a:rPr lang="fr-FR" dirty="0" smtClean="0"/>
              <a:t>Des difficultés à trouver rapidement un stage.</a:t>
            </a:r>
          </a:p>
          <a:p>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7</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lstStyle/>
          <a:p>
            <a:r>
              <a:rPr lang="fr-FR" dirty="0" smtClean="0"/>
              <a:t>Objectifs du séminaire</a:t>
            </a:r>
            <a:endParaRPr lang="fr-FR" dirty="0"/>
          </a:p>
        </p:txBody>
      </p:sp>
      <p:sp>
        <p:nvSpPr>
          <p:cNvPr id="3" name="Espace réservé du contenu 2"/>
          <p:cNvSpPr>
            <a:spLocks noGrp="1"/>
          </p:cNvSpPr>
          <p:nvPr>
            <p:ph idx="1"/>
          </p:nvPr>
        </p:nvSpPr>
        <p:spPr>
          <a:xfrm>
            <a:off x="611560" y="2564904"/>
            <a:ext cx="8229600" cy="2908920"/>
          </a:xfrm>
        </p:spPr>
        <p:txBody>
          <a:bodyPr>
            <a:normAutofit fontScale="92500" lnSpcReduction="20000"/>
          </a:bodyPr>
          <a:lstStyle/>
          <a:p>
            <a:r>
              <a:rPr lang="fr-FR" dirty="0" smtClean="0"/>
              <a:t>Stabiliser les effectifs et le niveau de la classe en augmentant le degré de motivation des étudiants pour la section,</a:t>
            </a:r>
          </a:p>
          <a:p>
            <a:r>
              <a:rPr lang="fr-FR" dirty="0" smtClean="0"/>
              <a:t>Rendre les étudiants plus avertis au monde professionnel,</a:t>
            </a:r>
          </a:p>
          <a:p>
            <a:r>
              <a:rPr lang="fr-FR" dirty="0" smtClean="0"/>
              <a:t>Initier des contacts débouchant rapidement sur des stages.</a:t>
            </a:r>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8</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620688"/>
            <a:ext cx="7715200" cy="796950"/>
          </a:xfrm>
        </p:spPr>
        <p:txBody>
          <a:bodyPr>
            <a:normAutofit fontScale="90000"/>
          </a:bodyPr>
          <a:lstStyle/>
          <a:p>
            <a:r>
              <a:rPr lang="fr-FR" dirty="0" smtClean="0"/>
              <a:t>Organisation pratique du séminaire</a:t>
            </a:r>
            <a:endParaRPr lang="fr-FR" dirty="0"/>
          </a:p>
        </p:txBody>
      </p:sp>
      <p:sp>
        <p:nvSpPr>
          <p:cNvPr id="3" name="Espace réservé du contenu 2"/>
          <p:cNvSpPr>
            <a:spLocks noGrp="1"/>
          </p:cNvSpPr>
          <p:nvPr>
            <p:ph idx="1"/>
          </p:nvPr>
        </p:nvSpPr>
        <p:spPr>
          <a:xfrm>
            <a:off x="467544" y="1412776"/>
            <a:ext cx="8229600" cy="5256584"/>
          </a:xfrm>
        </p:spPr>
        <p:txBody>
          <a:bodyPr>
            <a:normAutofit fontScale="85000" lnSpcReduction="10000"/>
          </a:bodyPr>
          <a:lstStyle/>
          <a:p>
            <a:pPr marL="514350" indent="-514350">
              <a:buNone/>
            </a:pPr>
            <a:r>
              <a:rPr lang="fr-FR" dirty="0" smtClean="0"/>
              <a:t>1. Ateliers thématiques en demi-groupe;</a:t>
            </a:r>
          </a:p>
          <a:p>
            <a:r>
              <a:rPr lang="fr-FR" dirty="0" smtClean="0"/>
              <a:t>Atelier « Méthode du CV »,</a:t>
            </a:r>
          </a:p>
          <a:p>
            <a:r>
              <a:rPr lang="fr-FR" dirty="0" smtClean="0"/>
              <a:t>Atelier « Bilan de compétence, connaissance de soi»,</a:t>
            </a:r>
          </a:p>
          <a:p>
            <a:r>
              <a:rPr lang="fr-FR" dirty="0" smtClean="0"/>
              <a:t>Atelier « Expression », (diction, voix, jeux de rôle),</a:t>
            </a:r>
          </a:p>
          <a:p>
            <a:r>
              <a:rPr lang="fr-FR" dirty="0" smtClean="0"/>
              <a:t>Atelier pratique « </a:t>
            </a:r>
            <a:r>
              <a:rPr lang="fr-FR" dirty="0" err="1" smtClean="0"/>
              <a:t>Relooking</a:t>
            </a:r>
            <a:r>
              <a:rPr lang="fr-FR" dirty="0" smtClean="0"/>
              <a:t> » , (codes vestimentaires professionnels, coaching en image),</a:t>
            </a:r>
          </a:p>
          <a:p>
            <a:pPr marL="514350" indent="-514350">
              <a:buNone/>
            </a:pPr>
            <a:r>
              <a:rPr lang="fr-FR" dirty="0" smtClean="0"/>
              <a:t>2. Entretiens individuels</a:t>
            </a:r>
          </a:p>
          <a:p>
            <a:pPr marL="514350" indent="-514350">
              <a:buNone/>
            </a:pPr>
            <a:r>
              <a:rPr lang="fr-FR" dirty="0" smtClean="0"/>
              <a:t>3. Petit-déjeuner rencontre des pros et speed dating entraînement de recrutement,</a:t>
            </a:r>
          </a:p>
          <a:p>
            <a:pPr marL="514350" indent="-514350">
              <a:buNone/>
            </a:pPr>
            <a:r>
              <a:rPr lang="fr-FR" dirty="0" smtClean="0"/>
              <a:t>4. Visite de la foire européenne en clôture.</a:t>
            </a:r>
          </a:p>
          <a:p>
            <a:pPr marL="514350" indent="-514350">
              <a:buNone/>
            </a:pPr>
            <a:r>
              <a:rPr lang="fr-FR" dirty="0" smtClean="0"/>
              <a:t>5. Suivi de l’action</a:t>
            </a:r>
          </a:p>
          <a:p>
            <a:pPr lvl="1"/>
            <a:endParaRPr lang="fr-FR" dirty="0"/>
          </a:p>
        </p:txBody>
      </p:sp>
      <p:sp>
        <p:nvSpPr>
          <p:cNvPr id="5" name="ZoneTexte 4"/>
          <p:cNvSpPr txBox="1"/>
          <p:nvPr/>
        </p:nvSpPr>
        <p:spPr>
          <a:xfrm>
            <a:off x="3419872" y="260648"/>
            <a:ext cx="5472608" cy="400110"/>
          </a:xfrm>
          <a:prstGeom prst="rect">
            <a:avLst/>
          </a:prstGeom>
          <a:noFill/>
        </p:spPr>
        <p:txBody>
          <a:bodyPr wrap="square" rtlCol="0">
            <a:spAutoFit/>
          </a:bodyPr>
          <a:lstStyle/>
          <a:p>
            <a:r>
              <a:rPr lang="fr-FR" sz="2000" dirty="0" smtClean="0"/>
              <a:t>1.1 Séminaire d’intégration en NRC</a:t>
            </a:r>
            <a:endParaRPr lang="fr-FR" sz="2000" dirty="0"/>
          </a:p>
        </p:txBody>
      </p:sp>
      <p:sp>
        <p:nvSpPr>
          <p:cNvPr id="6" name="Espace réservé de la date 5"/>
          <p:cNvSpPr>
            <a:spLocks noGrp="1"/>
          </p:cNvSpPr>
          <p:nvPr>
            <p:ph type="dt" sz="half" idx="10"/>
          </p:nvPr>
        </p:nvSpPr>
        <p:spPr/>
        <p:txBody>
          <a:bodyPr/>
          <a:lstStyle/>
          <a:p>
            <a:r>
              <a:rPr lang="fr-FR" smtClean="0"/>
              <a:t>29/10/2012</a:t>
            </a:r>
            <a:endParaRPr lang="fr-FR" dirty="0"/>
          </a:p>
        </p:txBody>
      </p:sp>
      <p:sp>
        <p:nvSpPr>
          <p:cNvPr id="7" name="Espace réservé du numéro de diapositive 6"/>
          <p:cNvSpPr>
            <a:spLocks noGrp="1"/>
          </p:cNvSpPr>
          <p:nvPr>
            <p:ph type="sldNum" sz="quarter" idx="12"/>
          </p:nvPr>
        </p:nvSpPr>
        <p:spPr/>
        <p:txBody>
          <a:bodyPr/>
          <a:lstStyle/>
          <a:p>
            <a:fld id="{2FEEB0B7-6E15-499F-8EFE-80CEFF39AF86}" type="slidenum">
              <a:rPr lang="fr-FR" smtClean="0"/>
              <a:pPr/>
              <a:t>9</a:t>
            </a:fld>
            <a:endParaRPr lang="fr-FR" dirty="0"/>
          </a:p>
        </p:txBody>
      </p:sp>
      <p:sp>
        <p:nvSpPr>
          <p:cNvPr id="8" name="Espace réservé du pied de page 7"/>
          <p:cNvSpPr>
            <a:spLocks noGrp="1"/>
          </p:cNvSpPr>
          <p:nvPr>
            <p:ph type="ftr" sz="quarter" idx="11"/>
          </p:nvPr>
        </p:nvSpPr>
        <p:spPr/>
        <p:txBody>
          <a:bodyPr/>
          <a:lstStyle/>
          <a:p>
            <a:r>
              <a:rPr lang="fr-FR" smtClean="0"/>
              <a:t>Lycée Jean Monnet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4353</Words>
  <Application>Microsoft Office PowerPoint</Application>
  <PresentationFormat>Affichage à l'écran (4:3)</PresentationFormat>
  <Paragraphs>711</Paragraphs>
  <Slides>47</Slides>
  <Notes>46</Notes>
  <HiddenSlides>0</HiddenSlides>
  <MMClips>0</MMClips>
  <ScaleCrop>false</ScaleCrop>
  <HeadingPairs>
    <vt:vector size="6" baseType="variant">
      <vt:variant>
        <vt:lpstr>Thème</vt:lpstr>
      </vt:variant>
      <vt:variant>
        <vt:i4>1</vt:i4>
      </vt:variant>
      <vt:variant>
        <vt:lpstr>Titres des diapositives</vt:lpstr>
      </vt:variant>
      <vt:variant>
        <vt:i4>47</vt:i4>
      </vt:variant>
      <vt:variant>
        <vt:lpstr>Diaporamas personnalisés</vt:lpstr>
      </vt:variant>
      <vt:variant>
        <vt:i4>1</vt:i4>
      </vt:variant>
    </vt:vector>
  </HeadingPairs>
  <TitlesOfParts>
    <vt:vector size="49" baseType="lpstr">
      <vt:lpstr>Thème Office</vt:lpstr>
      <vt:lpstr>Expérimentation pour la rénovation des BTS Descriptif du projet réalisé au Lycée Jean Monnet                           STRASBOURG</vt:lpstr>
      <vt:lpstr>Thématiques expérimentales de départ</vt:lpstr>
      <vt:lpstr>Périodes de réalisation du projet </vt:lpstr>
      <vt:lpstr>Les 3 axes du projet effectivement réalisé</vt:lpstr>
      <vt:lpstr>1. Accueil et accompagnement personnalisé des nouvelles promotions d’étudiants</vt:lpstr>
      <vt:lpstr>1.1 Séminaire d’intégration en NRC</vt:lpstr>
      <vt:lpstr>Constats et problématique NRC</vt:lpstr>
      <vt:lpstr>Objectifs du séminaire</vt:lpstr>
      <vt:lpstr>Organisation pratique du séminaire</vt:lpstr>
      <vt:lpstr>Diapositive 10</vt:lpstr>
      <vt:lpstr>Atelier « Méthode du CV »</vt:lpstr>
      <vt:lpstr>Atelier « Bilan de compétence, connaissance de soi»</vt:lpstr>
      <vt:lpstr>Atelier « Expression » (diction, voix, jeux de rôle),</vt:lpstr>
      <vt:lpstr>Atelier pratique "Relooking" , Codes vestimentaires professionnels,  </vt:lpstr>
      <vt:lpstr>Entretiens individuels:</vt:lpstr>
      <vt:lpstr>Petit-déjeuner et speed dating </vt:lpstr>
      <vt:lpstr>Petit-déjeuner d’accueil de la nouvelle promotion de BTS NRC</vt:lpstr>
      <vt:lpstr>Accueil et présence du proviseur</vt:lpstr>
      <vt:lpstr>Présentation de la société et du métier</vt:lpstr>
      <vt:lpstr>Le speed dating</vt:lpstr>
      <vt:lpstr>Visite de la foire européenne</vt:lpstr>
      <vt:lpstr>Suivi de l’action d’accompagnement personnalisé pour la recherche de stage</vt:lpstr>
      <vt:lpstr>Indicateurs mis en place pour évaluer les actions </vt:lpstr>
      <vt:lpstr>Résultats observés </vt:lpstr>
      <vt:lpstr>Bilan du séminaire d’intégration</vt:lpstr>
      <vt:lpstr>1.2 Séances de mise à niveau en comptabilité pour les titulaires de baccalauréats généraux, sortie découverte d’entreprise</vt:lpstr>
      <vt:lpstr>Problématique</vt:lpstr>
      <vt:lpstr>Objectifs</vt:lpstr>
      <vt:lpstr>Organisation pratique</vt:lpstr>
      <vt:lpstr>Indicateurs mis en place</vt:lpstr>
      <vt:lpstr>Résultats observés</vt:lpstr>
      <vt:lpstr>Bilan</vt:lpstr>
      <vt:lpstr>2. Plateforme de travail et de suivi des étudiants</vt:lpstr>
      <vt:lpstr>Problématique</vt:lpstr>
      <vt:lpstr>Objectifs de l’action</vt:lpstr>
      <vt:lpstr>Organisation pratique </vt:lpstr>
      <vt:lpstr> Indicateurs mis en place pour évaluer les actions </vt:lpstr>
      <vt:lpstr>Résultats observés </vt:lpstr>
      <vt:lpstr>Bilan de la plateforme de travail</vt:lpstr>
      <vt:lpstr>3. Mise en place de séances de soutien en Français </vt:lpstr>
      <vt:lpstr>Problématique</vt:lpstr>
      <vt:lpstr>Objectifs de l’action</vt:lpstr>
      <vt:lpstr>Organisation pratique</vt:lpstr>
      <vt:lpstr>Indicateurs mis en place pour évaluer les actions</vt:lpstr>
      <vt:lpstr>Résultats observés </vt:lpstr>
      <vt:lpstr>Bilan concernant l’amélioration de l’expression écrite et orale </vt:lpstr>
      <vt:lpstr>Perspectives, projets futurs</vt:lpstr>
      <vt:lpstr>Diaporama personnalisé DAET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Etablissement(s)  Nom Lycée Jean Monnet                                                         Ville STRASBOURG</dc:title>
  <dc:creator>Louise</dc:creator>
  <cp:lastModifiedBy>Louise</cp:lastModifiedBy>
  <cp:revision>111</cp:revision>
  <dcterms:created xsi:type="dcterms:W3CDTF">2012-10-08T18:23:29Z</dcterms:created>
  <dcterms:modified xsi:type="dcterms:W3CDTF">2012-10-29T11:20:57Z</dcterms:modified>
</cp:coreProperties>
</file>