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66" r:id="rId4"/>
    <p:sldId id="267" r:id="rId5"/>
    <p:sldId id="268" r:id="rId6"/>
    <p:sldId id="265" r:id="rId7"/>
    <p:sldId id="256" r:id="rId8"/>
    <p:sldId id="259" r:id="rId9"/>
    <p:sldId id="261" r:id="rId10"/>
    <p:sldId id="260" r:id="rId11"/>
    <p:sldId id="262" r:id="rId12"/>
    <p:sldId id="25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5/31/2016</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pPr/>
              <a:t>5/31/2016</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5/31/2016</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5/31/2016</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scol.education.fr/image/College_2016/49/2/LCA_456492.bm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71968" y="1750071"/>
            <a:ext cx="8348910" cy="4920797"/>
          </a:xfrm>
          <a:prstGeom prst="rect">
            <a:avLst/>
          </a:prstGeom>
        </p:spPr>
        <p:style>
          <a:lnRef idx="3">
            <a:schemeClr val="lt1"/>
          </a:lnRef>
          <a:fillRef idx="1">
            <a:schemeClr val="dk1"/>
          </a:fillRef>
          <a:effectRef idx="1">
            <a:schemeClr val="dk1"/>
          </a:effectRef>
          <a:fontRef idx="minor">
            <a:schemeClr val="lt1"/>
          </a:fontRef>
        </p:style>
      </p:pic>
      <p:sp>
        <p:nvSpPr>
          <p:cNvPr id="3" name="Ellipse 2"/>
          <p:cNvSpPr/>
          <p:nvPr/>
        </p:nvSpPr>
        <p:spPr>
          <a:xfrm>
            <a:off x="7205472" y="86278"/>
            <a:ext cx="2612571" cy="108857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dirty="0" smtClean="0">
                <a:solidFill>
                  <a:schemeClr val="bg1"/>
                </a:solidFill>
              </a:rPr>
              <a:t>LCA</a:t>
            </a:r>
            <a:endParaRPr lang="fr-FR" sz="4800" dirty="0">
              <a:solidFill>
                <a:schemeClr val="bg1"/>
              </a:solidFill>
            </a:endParaRPr>
          </a:p>
        </p:txBody>
      </p:sp>
      <p:cxnSp>
        <p:nvCxnSpPr>
          <p:cNvPr id="5" name="Connecteur droit avec flèche 4"/>
          <p:cNvCxnSpPr/>
          <p:nvPr/>
        </p:nvCxnSpPr>
        <p:spPr>
          <a:xfrm flipH="1">
            <a:off x="5755836" y="958896"/>
            <a:ext cx="1589314" cy="664029"/>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7" name="Connecteur droit avec flèche 6"/>
          <p:cNvCxnSpPr/>
          <p:nvPr/>
        </p:nvCxnSpPr>
        <p:spPr>
          <a:xfrm>
            <a:off x="9602071" y="996042"/>
            <a:ext cx="1415143" cy="664029"/>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8510886" y="1200681"/>
            <a:ext cx="1743" cy="482898"/>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73130" y="194512"/>
            <a:ext cx="6290183" cy="1323439"/>
          </a:xfrm>
          <a:prstGeom prst="rect">
            <a:avLst/>
          </a:prstGeom>
        </p:spPr>
        <p:txBody>
          <a:bodyPr wrap="none">
            <a:spAutoFit/>
          </a:bodyPr>
          <a:lstStyle/>
          <a:p>
            <a:r>
              <a:rPr lang="fr-FR" sz="4000" dirty="0" smtClean="0">
                <a:latin typeface="French Script MT" panose="03020402040607040605" pitchFamily="66" charset="0"/>
              </a:rPr>
              <a:t>Les Langues et Cultures de l’Antiquité :</a:t>
            </a:r>
          </a:p>
          <a:p>
            <a:r>
              <a:rPr lang="fr-FR" sz="4000" dirty="0" smtClean="0">
                <a:latin typeface="French Script MT" panose="03020402040607040605" pitchFamily="66" charset="0"/>
              </a:rPr>
              <a:t>Une discipline, trois statuts… </a:t>
            </a:r>
            <a:endParaRPr lang="fr-FR" sz="4000" dirty="0">
              <a:latin typeface="French Script MT" panose="03020402040607040605" pitchFamily="66" charset="0"/>
            </a:endParaRPr>
          </a:p>
        </p:txBody>
      </p:sp>
    </p:spTree>
    <p:extLst>
      <p:ext uri="{BB962C8B-B14F-4D97-AF65-F5344CB8AC3E}">
        <p14:creationId xmlns:p14="http://schemas.microsoft.com/office/powerpoint/2010/main" xmlns="" val="100858696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25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12"/>
                                        </p:tgtEl>
                                        <p:attrNameLst>
                                          <p:attrName>ppt_y</p:attrName>
                                        </p:attrNameLst>
                                      </p:cBhvr>
                                      <p:tavLst>
                                        <p:tav tm="0">
                                          <p:val>
                                            <p:strVal val="#ppt_y"/>
                                          </p:val>
                                        </p:tav>
                                        <p:tav tm="100000">
                                          <p:val>
                                            <p:strVal val="#ppt_y"/>
                                          </p:val>
                                        </p:tav>
                                      </p:tavLst>
                                    </p:anim>
                                    <p:anim calcmode="lin" valueType="num">
                                      <p:cBhvr>
                                        <p:cTn id="9" dur="25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42"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barn(outHorizontal)">
                                      <p:cBhvr>
                                        <p:cTn id="21" dur="10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xmlns="" val="733133565"/>
              </p:ext>
            </p:extLst>
          </p:nvPr>
        </p:nvGraphicFramePr>
        <p:xfrm>
          <a:off x="134112" y="2438400"/>
          <a:ext cx="11960351" cy="4279392"/>
        </p:xfrm>
        <a:graphic>
          <a:graphicData uri="http://schemas.openxmlformats.org/drawingml/2006/table">
            <a:tbl>
              <a:tblPr firstRow="1" bandRow="1">
                <a:tableStyleId>{00A15C55-8517-42AA-B614-E9B94910E393}</a:tableStyleId>
              </a:tblPr>
              <a:tblGrid>
                <a:gridCol w="2779776"/>
                <a:gridCol w="608991"/>
                <a:gridCol w="3525812"/>
                <a:gridCol w="1868805"/>
                <a:gridCol w="1731759"/>
                <a:gridCol w="1445208"/>
              </a:tblGrid>
              <a:tr h="655965">
                <a:tc>
                  <a:txBody>
                    <a:bodyPr/>
                    <a:lstStyle/>
                    <a:p>
                      <a:r>
                        <a:rPr lang="fr-FR" dirty="0" smtClean="0"/>
                        <a:t>Problématique</a:t>
                      </a:r>
                      <a:endParaRPr lang="fr-FR" dirty="0"/>
                    </a:p>
                  </a:txBody>
                  <a:tcPr/>
                </a:tc>
                <a:tc>
                  <a:txBody>
                    <a:bodyPr/>
                    <a:lstStyle/>
                    <a:p>
                      <a:r>
                        <a:rPr lang="fr-FR" dirty="0" err="1" smtClean="0"/>
                        <a:t>Niv</a:t>
                      </a:r>
                      <a:r>
                        <a:rPr lang="fr-FR" dirty="0" smtClean="0"/>
                        <a:t>.</a:t>
                      </a:r>
                      <a:endParaRPr lang="fr-FR" dirty="0"/>
                    </a:p>
                  </a:txBody>
                  <a:tcPr/>
                </a:tc>
                <a:tc>
                  <a:txBody>
                    <a:bodyPr/>
                    <a:lstStyle/>
                    <a:p>
                      <a:r>
                        <a:rPr lang="fr-FR" dirty="0" smtClean="0"/>
                        <a:t>Objectif </a:t>
                      </a:r>
                      <a:endParaRPr lang="fr-FR" dirty="0"/>
                    </a:p>
                  </a:txBody>
                  <a:tcPr/>
                </a:tc>
                <a:tc>
                  <a:txBody>
                    <a:bodyPr/>
                    <a:lstStyle/>
                    <a:p>
                      <a:r>
                        <a:rPr lang="fr-FR" dirty="0" smtClean="0"/>
                        <a:t>Calendrier de la mise en œuvre </a:t>
                      </a:r>
                      <a:endParaRPr lang="fr-FR" dirty="0"/>
                    </a:p>
                  </a:txBody>
                  <a:tcPr/>
                </a:tc>
                <a:tc>
                  <a:txBody>
                    <a:bodyPr/>
                    <a:lstStyle/>
                    <a:p>
                      <a:r>
                        <a:rPr lang="fr-FR" dirty="0" smtClean="0"/>
                        <a:t>Disciplines</a:t>
                      </a:r>
                      <a:r>
                        <a:rPr lang="fr-FR" baseline="0" dirty="0" smtClean="0"/>
                        <a:t> associées </a:t>
                      </a:r>
                      <a:endParaRPr lang="fr-FR" dirty="0"/>
                    </a:p>
                  </a:txBody>
                  <a:tcPr/>
                </a:tc>
                <a:tc>
                  <a:txBody>
                    <a:bodyPr/>
                    <a:lstStyle/>
                    <a:p>
                      <a:r>
                        <a:rPr lang="fr-FR" dirty="0" smtClean="0"/>
                        <a:t>Articulation</a:t>
                      </a:r>
                      <a:r>
                        <a:rPr lang="fr-FR" baseline="0" dirty="0" smtClean="0"/>
                        <a:t> avec</a:t>
                      </a:r>
                      <a:endParaRPr lang="fr-FR" dirty="0"/>
                    </a:p>
                  </a:txBody>
                  <a:tcPr/>
                </a:tc>
              </a:tr>
              <a:tr h="1499349">
                <a:tc>
                  <a:txBody>
                    <a:bodyPr/>
                    <a:lstStyle/>
                    <a:p>
                      <a:r>
                        <a:rPr lang="fr-FR" sz="1800" b="0" i="0" u="none" strike="noStrike" kern="1200" baseline="0" dirty="0" smtClean="0">
                          <a:solidFill>
                            <a:schemeClr val="dk1"/>
                          </a:solidFill>
                          <a:latin typeface="+mn-lt"/>
                          <a:ea typeface="+mn-ea"/>
                          <a:cs typeface="+mn-cs"/>
                        </a:rPr>
                        <a:t> Quelles connaissances et quels indices éclairent la lecture d’une </a:t>
                      </a:r>
                      <a:r>
                        <a:rPr lang="fr-FR" sz="1800" b="0" i="0" u="none" strike="noStrike" kern="1200" baseline="0" dirty="0" err="1" smtClean="0">
                          <a:solidFill>
                            <a:schemeClr val="dk1"/>
                          </a:solidFill>
                          <a:latin typeface="+mn-lt"/>
                          <a:ea typeface="+mn-ea"/>
                          <a:cs typeface="+mn-cs"/>
                        </a:rPr>
                        <a:t>oeuvre</a:t>
                      </a:r>
                      <a:r>
                        <a:rPr lang="fr-FR" sz="1800" b="0" i="0" u="none" strike="noStrike" kern="1200" baseline="0" dirty="0" smtClean="0">
                          <a:solidFill>
                            <a:schemeClr val="dk1"/>
                          </a:solidFill>
                          <a:latin typeface="+mn-lt"/>
                          <a:ea typeface="+mn-ea"/>
                          <a:cs typeface="+mn-cs"/>
                        </a:rPr>
                        <a:t> inspirée de la mythologie ?  </a:t>
                      </a:r>
                      <a:endParaRPr lang="fr-FR" dirty="0"/>
                    </a:p>
                  </a:txBody>
                  <a:tcPr/>
                </a:tc>
                <a:tc>
                  <a:txBody>
                    <a:bodyPr/>
                    <a:lstStyle/>
                    <a:p>
                      <a:r>
                        <a:rPr lang="fr-FR" dirty="0" smtClean="0"/>
                        <a:t>4</a:t>
                      </a:r>
                      <a:r>
                        <a:rPr lang="fr-FR" baseline="30000" dirty="0" smtClean="0"/>
                        <a:t>ème</a:t>
                      </a:r>
                      <a:r>
                        <a:rPr lang="fr-FR" dirty="0" smtClean="0"/>
                        <a:t> </a:t>
                      </a:r>
                    </a:p>
                    <a:p>
                      <a:endParaRPr lang="fr-FR" baseline="0" dirty="0" smtClean="0"/>
                    </a:p>
                  </a:txBody>
                  <a:tcPr/>
                </a:tc>
                <a:tc>
                  <a:txBody>
                    <a:bodyPr/>
                    <a:lstStyle/>
                    <a:p>
                      <a:r>
                        <a:rPr lang="fr-FR" sz="1800" b="0" i="0" u="none" strike="noStrike" kern="1200" baseline="0" dirty="0" smtClean="0">
                          <a:solidFill>
                            <a:schemeClr val="dk1"/>
                          </a:solidFill>
                          <a:latin typeface="+mn-lt"/>
                          <a:ea typeface="+mn-ea"/>
                          <a:cs typeface="+mn-cs"/>
                        </a:rPr>
                        <a:t>Faire lire et étudier des réécritures d’amours mythologiques de l’Antiquité gréco-romaine via des textes et </a:t>
                      </a:r>
                      <a:r>
                        <a:rPr lang="fr-FR" sz="1800" b="0" i="0" u="none" strike="noStrike" kern="1200" baseline="0" dirty="0" err="1" smtClean="0">
                          <a:solidFill>
                            <a:schemeClr val="dk1"/>
                          </a:solidFill>
                          <a:latin typeface="+mn-lt"/>
                          <a:ea typeface="+mn-ea"/>
                          <a:cs typeface="+mn-cs"/>
                        </a:rPr>
                        <a:t>oeuvres</a:t>
                      </a:r>
                      <a:r>
                        <a:rPr lang="fr-FR" sz="1800" b="0" i="0" u="none" strike="noStrike" kern="1200" baseline="0" dirty="0" smtClean="0">
                          <a:solidFill>
                            <a:schemeClr val="dk1"/>
                          </a:solidFill>
                          <a:latin typeface="+mn-lt"/>
                          <a:ea typeface="+mn-ea"/>
                          <a:cs typeface="+mn-cs"/>
                        </a:rPr>
                        <a:t> d’arts (de l’Antiquité à nos jours) </a:t>
                      </a:r>
                      <a:endParaRPr lang="fr-FR" dirty="0"/>
                    </a:p>
                  </a:txBody>
                  <a:tcPr/>
                </a:tc>
                <a:tc>
                  <a:txBody>
                    <a:bodyPr/>
                    <a:lstStyle/>
                    <a:p>
                      <a:r>
                        <a:rPr lang="fr-FR" dirty="0" smtClean="0"/>
                        <a:t>1</a:t>
                      </a:r>
                      <a:r>
                        <a:rPr lang="fr-FR" baseline="30000" dirty="0" smtClean="0"/>
                        <a:t>er</a:t>
                      </a:r>
                      <a:r>
                        <a:rPr lang="fr-FR" baseline="0" dirty="0" smtClean="0"/>
                        <a:t> ou 2</a:t>
                      </a:r>
                      <a:r>
                        <a:rPr lang="fr-FR" baseline="30000" dirty="0" smtClean="0"/>
                        <a:t>ème</a:t>
                      </a:r>
                      <a:r>
                        <a:rPr lang="fr-FR" baseline="0" dirty="0" smtClean="0"/>
                        <a:t> trimestre : </a:t>
                      </a:r>
                    </a:p>
                    <a:p>
                      <a:r>
                        <a:rPr lang="fr-FR" baseline="0" dirty="0" smtClean="0"/>
                        <a:t>10 semaines soit 36 heures / élève (3-4 h hebdo.)</a:t>
                      </a:r>
                      <a:endParaRPr lang="fr-FR" dirty="0"/>
                    </a:p>
                  </a:txBody>
                  <a:tcPr/>
                </a:tc>
                <a:tc>
                  <a:txBody>
                    <a:bodyPr/>
                    <a:lstStyle/>
                    <a:p>
                      <a:r>
                        <a:rPr lang="fr-FR" dirty="0" smtClean="0"/>
                        <a:t>Français</a:t>
                      </a:r>
                      <a:r>
                        <a:rPr lang="fr-FR" baseline="0" dirty="0" smtClean="0"/>
                        <a:t> </a:t>
                      </a:r>
                      <a:endParaRPr lang="fr-FR" dirty="0" smtClean="0"/>
                    </a:p>
                    <a:p>
                      <a:endParaRPr lang="fr-FR" dirty="0" smtClean="0"/>
                    </a:p>
                    <a:p>
                      <a:r>
                        <a:rPr lang="fr-FR" dirty="0" smtClean="0"/>
                        <a:t>Arts-Plastiques</a:t>
                      </a:r>
                      <a:r>
                        <a:rPr lang="fr-FR" baseline="0" dirty="0" smtClean="0"/>
                        <a:t> </a:t>
                      </a:r>
                      <a:endParaRPr lang="fr-F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PEAC</a:t>
                      </a:r>
                      <a:endParaRPr lang="fr-FR" dirty="0" smtClean="0"/>
                    </a:p>
                    <a:p>
                      <a:endParaRPr lang="fr-FR" dirty="0"/>
                    </a:p>
                  </a:txBody>
                  <a:tcPr/>
                </a:tc>
              </a:tr>
              <a:tr h="2124078">
                <a:tc gridSpan="6">
                  <a:txBody>
                    <a:bodyPr/>
                    <a:lstStyle/>
                    <a:p>
                      <a:r>
                        <a:rPr lang="fr-FR" sz="1800" b="1" i="0" u="none" strike="noStrike" kern="1200" baseline="0" dirty="0" smtClean="0">
                          <a:solidFill>
                            <a:schemeClr val="dk1"/>
                          </a:solidFill>
                          <a:latin typeface="+mn-lt"/>
                          <a:ea typeface="+mn-ea"/>
                          <a:cs typeface="+mn-cs"/>
                        </a:rPr>
                        <a:t>PROJET / PRODUCTION : </a:t>
                      </a:r>
                    </a:p>
                    <a:p>
                      <a:r>
                        <a:rPr lang="fr-FR" sz="1600" b="0" i="0" u="none" strike="noStrike" kern="1200" baseline="0" dirty="0" smtClean="0">
                          <a:solidFill>
                            <a:schemeClr val="dk1"/>
                          </a:solidFill>
                          <a:latin typeface="+mn-lt"/>
                          <a:ea typeface="+mn-ea"/>
                          <a:cs typeface="+mn-cs"/>
                        </a:rPr>
                        <a:t>- Création d’un jeu « Histoire des Arts » interactif, dont le but est, à partir de photographies d’</a:t>
                      </a:r>
                      <a:r>
                        <a:rPr lang="fr-FR" sz="1600" b="0" i="0" u="none" strike="noStrike" kern="1200" baseline="0" dirty="0" err="1" smtClean="0">
                          <a:solidFill>
                            <a:schemeClr val="dk1"/>
                          </a:solidFill>
                          <a:latin typeface="+mn-lt"/>
                          <a:ea typeface="+mn-ea"/>
                          <a:cs typeface="+mn-cs"/>
                        </a:rPr>
                        <a:t>oeuvres</a:t>
                      </a:r>
                      <a:r>
                        <a:rPr lang="fr-FR" sz="1600" b="0" i="0" u="none" strike="noStrike" kern="1200" baseline="0" dirty="0" smtClean="0">
                          <a:solidFill>
                            <a:schemeClr val="dk1"/>
                          </a:solidFill>
                          <a:latin typeface="+mn-lt"/>
                          <a:ea typeface="+mn-ea"/>
                          <a:cs typeface="+mn-cs"/>
                        </a:rPr>
                        <a:t> d’art, de faire (</a:t>
                      </a:r>
                      <a:r>
                        <a:rPr lang="fr-FR" sz="1600" b="0" i="0" u="none" strike="noStrike" kern="1200" baseline="0" dirty="0" err="1" smtClean="0">
                          <a:solidFill>
                            <a:schemeClr val="dk1"/>
                          </a:solidFill>
                          <a:latin typeface="+mn-lt"/>
                          <a:ea typeface="+mn-ea"/>
                          <a:cs typeface="+mn-cs"/>
                        </a:rPr>
                        <a:t>re</a:t>
                      </a:r>
                      <a:r>
                        <a:rPr lang="fr-FR" sz="1600" b="0" i="0" u="none" strike="noStrike" kern="1200" baseline="0" dirty="0" smtClean="0">
                          <a:solidFill>
                            <a:schemeClr val="dk1"/>
                          </a:solidFill>
                          <a:latin typeface="+mn-lt"/>
                          <a:ea typeface="+mn-ea"/>
                          <a:cs typeface="+mn-cs"/>
                        </a:rPr>
                        <a:t>) découvrir des amours célèbres de l’antiquité gréco-romaine : QCM sur les amours antiques, associé aux représentations iconographiques afférentes : </a:t>
                      </a:r>
                    </a:p>
                    <a:p>
                      <a:r>
                        <a:rPr lang="fr-FR" sz="1600" b="0" i="0" u="none" strike="noStrike" kern="1200" baseline="0" dirty="0" smtClean="0">
                          <a:solidFill>
                            <a:schemeClr val="dk1"/>
                          </a:solidFill>
                          <a:latin typeface="+mn-lt"/>
                          <a:ea typeface="+mn-ea"/>
                          <a:cs typeface="+mn-cs"/>
                        </a:rPr>
                        <a:t>*à créer avec les logiciels mis à disposition sur Moodle, donc ENTEA </a:t>
                      </a:r>
                    </a:p>
                    <a:p>
                      <a:r>
                        <a:rPr lang="fr-FR" sz="1600" b="0" i="0" u="none" strike="noStrike" kern="1200" baseline="0" dirty="0" smtClean="0">
                          <a:solidFill>
                            <a:schemeClr val="dk1"/>
                          </a:solidFill>
                          <a:latin typeface="+mn-lt"/>
                          <a:ea typeface="+mn-ea"/>
                          <a:cs typeface="+mn-cs"/>
                        </a:rPr>
                        <a:t>* autoévaluation des élèves créateurs du jeu </a:t>
                      </a:r>
                    </a:p>
                    <a:p>
                      <a:r>
                        <a:rPr lang="fr-FR" sz="1600" b="0" i="0" u="none" strike="noStrike" kern="1200" baseline="0" dirty="0" smtClean="0">
                          <a:solidFill>
                            <a:schemeClr val="dk1"/>
                          </a:solidFill>
                          <a:latin typeface="+mn-lt"/>
                          <a:ea typeface="+mn-ea"/>
                          <a:cs typeface="+mn-cs"/>
                        </a:rPr>
                        <a:t>*quiz en ligne avec plusieurs niveaux de difficultés pour tous les élèves du collège </a:t>
                      </a:r>
                    </a:p>
                    <a:p>
                      <a:r>
                        <a:rPr lang="fr-FR" sz="1600" b="0" i="0" u="none" strike="noStrike" kern="1200" baseline="0" dirty="0" smtClean="0">
                          <a:solidFill>
                            <a:schemeClr val="dk1"/>
                          </a:solidFill>
                          <a:latin typeface="+mn-lt"/>
                          <a:ea typeface="+mn-ea"/>
                          <a:cs typeface="+mn-cs"/>
                        </a:rPr>
                        <a:t>- Constitution d’une banque de données audio et littéraire en réalisant l’enregistrement MP3 des textes antiques et modernes étudiés, puis en insérant cette bande-son sur les représentations iconographiques correspondantes </a:t>
                      </a: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bl>
          </a:graphicData>
        </a:graphic>
      </p:graphicFrame>
      <p:sp>
        <p:nvSpPr>
          <p:cNvPr id="2" name="Titre 1"/>
          <p:cNvSpPr>
            <a:spLocks noGrp="1"/>
          </p:cNvSpPr>
          <p:nvPr>
            <p:ph type="title"/>
          </p:nvPr>
        </p:nvSpPr>
        <p:spPr/>
        <p:txBody>
          <a:bodyPr/>
          <a:lstStyle/>
          <a:p>
            <a:r>
              <a:rPr lang="fr-FR" dirty="0" smtClean="0">
                <a:solidFill>
                  <a:srgbClr val="00B0F0"/>
                </a:solidFill>
                <a:effectLst>
                  <a:outerShdw blurRad="38100" dist="38100" dir="2700000" algn="tl">
                    <a:srgbClr val="000000">
                      <a:alpha val="43137"/>
                    </a:srgbClr>
                  </a:outerShdw>
                </a:effectLst>
              </a:rPr>
              <a:t>4</a:t>
            </a:r>
            <a:r>
              <a:rPr lang="fr-FR" dirty="0" smtClean="0">
                <a:effectLst>
                  <a:outerShdw blurRad="38100" dist="38100" dir="2700000" algn="tl">
                    <a:srgbClr val="000000">
                      <a:alpha val="43137"/>
                    </a:srgbClr>
                  </a:outerShdw>
                </a:effectLst>
              </a:rPr>
              <a:t>  exemples d’</a:t>
            </a:r>
            <a:r>
              <a:rPr lang="fr-FR" dirty="0" smtClean="0">
                <a:solidFill>
                  <a:srgbClr val="00B0F0"/>
                </a:solidFill>
                <a:effectLst>
                  <a:outerShdw blurRad="38100" dist="38100" dir="2700000" algn="tl">
                    <a:srgbClr val="000000">
                      <a:alpha val="43137"/>
                    </a:srgbClr>
                  </a:outerShdw>
                </a:effectLst>
              </a:rPr>
              <a:t>Epi</a:t>
            </a:r>
            <a:r>
              <a:rPr lang="fr-FR" dirty="0" smtClean="0">
                <a:effectLst>
                  <a:outerShdw blurRad="38100" dist="38100" dir="2700000" algn="tl">
                    <a:srgbClr val="000000">
                      <a:alpha val="43137"/>
                    </a:srgbClr>
                  </a:outerShdw>
                </a:effectLst>
              </a:rPr>
              <a:t> </a:t>
            </a:r>
            <a:br>
              <a:rPr lang="fr-FR" dirty="0" smtClean="0">
                <a:effectLst>
                  <a:outerShdw blurRad="38100" dist="38100" dir="2700000" algn="tl">
                    <a:srgbClr val="000000">
                      <a:alpha val="43137"/>
                    </a:srgbClr>
                  </a:outerShdw>
                </a:effectLst>
              </a:rPr>
            </a:br>
            <a:r>
              <a:rPr lang="fr-FR" dirty="0" smtClean="0">
                <a:effectLst>
                  <a:outerShdw blurRad="38100" dist="38100" dir="2700000" algn="tl">
                    <a:srgbClr val="000000">
                      <a:alpha val="43137"/>
                    </a:srgbClr>
                  </a:outerShdw>
                </a:effectLst>
              </a:rPr>
              <a:t>qui ont pour </a:t>
            </a:r>
            <a:r>
              <a:rPr lang="fr-FR" dirty="0" err="1" smtClean="0">
                <a:effectLst>
                  <a:outerShdw blurRad="38100" dist="38100" dir="2700000" algn="tl">
                    <a:srgbClr val="000000">
                      <a:alpha val="43137"/>
                    </a:srgbClr>
                  </a:outerShdw>
                </a:effectLst>
              </a:rPr>
              <a:t>thematique</a:t>
            </a:r>
            <a:r>
              <a:rPr lang="fr-FR" dirty="0" smtClean="0">
                <a:effectLst>
                  <a:outerShdw blurRad="38100" dist="38100" dir="2700000" algn="tl">
                    <a:srgbClr val="000000">
                      <a:alpha val="43137"/>
                    </a:srgbClr>
                  </a:outerShdw>
                </a:effectLst>
              </a:rPr>
              <a:t> les </a:t>
            </a:r>
            <a:r>
              <a:rPr lang="fr-FR" dirty="0" err="1" smtClean="0">
                <a:solidFill>
                  <a:srgbClr val="00B0F0"/>
                </a:solidFill>
                <a:effectLst>
                  <a:outerShdw blurRad="38100" dist="38100" dir="2700000" algn="tl">
                    <a:srgbClr val="000000">
                      <a:alpha val="43137"/>
                    </a:srgbClr>
                  </a:outerShdw>
                </a:effectLst>
              </a:rPr>
              <a:t>lca</a:t>
            </a:r>
            <a:endParaRPr lang="fr-FR" dirty="0">
              <a:solidFill>
                <a:srgbClr val="00B0F0"/>
              </a:solidFill>
              <a:effectLst>
                <a:outerShdw blurRad="38100" dist="38100" dir="2700000" algn="tl">
                  <a:srgbClr val="000000">
                    <a:alpha val="43137"/>
                  </a:srgbClr>
                </a:outerShdw>
              </a:effectLst>
            </a:endParaRPr>
          </a:p>
        </p:txBody>
      </p:sp>
      <p:sp>
        <p:nvSpPr>
          <p:cNvPr id="3" name="Espace réservé du contenu 2"/>
          <p:cNvSpPr>
            <a:spLocks noGrp="1"/>
          </p:cNvSpPr>
          <p:nvPr>
            <p:ph sz="half" idx="1"/>
          </p:nvPr>
        </p:nvSpPr>
        <p:spPr>
          <a:xfrm>
            <a:off x="487682" y="1889760"/>
            <a:ext cx="11155680" cy="4206240"/>
          </a:xfrm>
        </p:spPr>
        <p:txBody>
          <a:bodyPr/>
          <a:lstStyle/>
          <a:p>
            <a:pPr>
              <a:buFont typeface="Wingdings" panose="05000000000000000000" pitchFamily="2" charset="2"/>
              <a:buChar char="Ø"/>
            </a:pPr>
            <a:r>
              <a:rPr lang="fr-FR" sz="2800" dirty="0" smtClean="0"/>
              <a:t> Exemple 3 :  « Les Flèches de Cupidon »</a:t>
            </a:r>
          </a:p>
          <a:p>
            <a:pPr marL="0" indent="0">
              <a:buNone/>
            </a:pPr>
            <a:endParaRPr lang="fr-FR" dirty="0"/>
          </a:p>
        </p:txBody>
      </p:sp>
    </p:spTree>
    <p:extLst>
      <p:ext uri="{BB962C8B-B14F-4D97-AF65-F5344CB8AC3E}">
        <p14:creationId xmlns:p14="http://schemas.microsoft.com/office/powerpoint/2010/main" xmlns="" val="256597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xmlns="" val="1532786206"/>
              </p:ext>
            </p:extLst>
          </p:nvPr>
        </p:nvGraphicFramePr>
        <p:xfrm>
          <a:off x="390144" y="719666"/>
          <a:ext cx="11399520" cy="5510446"/>
        </p:xfrm>
        <a:graphic>
          <a:graphicData uri="http://schemas.openxmlformats.org/drawingml/2006/table">
            <a:tbl>
              <a:tblPr firstRow="1" bandRow="1">
                <a:tableStyleId>{21E4AEA4-8DFA-4A89-87EB-49C32662AFE0}</a:tableStyleId>
              </a:tblPr>
              <a:tblGrid>
                <a:gridCol w="1634244"/>
                <a:gridCol w="2267196"/>
                <a:gridCol w="4047744"/>
                <a:gridCol w="3450336"/>
              </a:tblGrid>
              <a:tr h="522712">
                <a:tc>
                  <a:txBody>
                    <a:bodyPr/>
                    <a:lstStyle/>
                    <a:p>
                      <a:r>
                        <a:rPr lang="fr-FR" dirty="0" smtClean="0">
                          <a:effectLst>
                            <a:outerShdw blurRad="38100" dist="38100" dir="2700000" algn="tl">
                              <a:srgbClr val="000000">
                                <a:alpha val="43137"/>
                              </a:srgbClr>
                            </a:outerShdw>
                          </a:effectLst>
                        </a:rPr>
                        <a:t>Disciplines</a:t>
                      </a:r>
                      <a:endParaRPr lang="fr-FR" dirty="0">
                        <a:effectLst>
                          <a:outerShdw blurRad="38100" dist="38100" dir="2700000" algn="tl">
                            <a:srgbClr val="000000">
                              <a:alpha val="43137"/>
                            </a:srgbClr>
                          </a:outerShdw>
                        </a:effectLst>
                      </a:endParaRPr>
                    </a:p>
                  </a:txBody>
                  <a:tcPr/>
                </a:tc>
                <a:tc>
                  <a:txBody>
                    <a:bodyPr/>
                    <a:lstStyle/>
                    <a:p>
                      <a:r>
                        <a:rPr lang="fr-FR" dirty="0" smtClean="0">
                          <a:effectLst>
                            <a:outerShdw blurRad="38100" dist="38100" dir="2700000" algn="tl">
                              <a:srgbClr val="000000">
                                <a:alpha val="43137"/>
                              </a:srgbClr>
                            </a:outerShdw>
                          </a:effectLst>
                        </a:rPr>
                        <a:t>LCA</a:t>
                      </a:r>
                      <a:endParaRPr lang="fr-FR" dirty="0">
                        <a:effectLst>
                          <a:outerShdw blurRad="38100" dist="38100" dir="2700000" algn="tl">
                            <a:srgbClr val="000000">
                              <a:alpha val="43137"/>
                            </a:srgbClr>
                          </a:outerShdw>
                        </a:effectLst>
                      </a:endParaRPr>
                    </a:p>
                  </a:txBody>
                  <a:tcPr/>
                </a:tc>
                <a:tc>
                  <a:txBody>
                    <a:bodyPr/>
                    <a:lstStyle/>
                    <a:p>
                      <a:r>
                        <a:rPr lang="fr-FR" dirty="0" smtClean="0">
                          <a:effectLst>
                            <a:outerShdw blurRad="38100" dist="38100" dir="2700000" algn="tl">
                              <a:srgbClr val="000000">
                                <a:alpha val="43137"/>
                              </a:srgbClr>
                            </a:outerShdw>
                          </a:effectLst>
                        </a:rPr>
                        <a:t>Français</a:t>
                      </a:r>
                      <a:endParaRPr lang="fr-FR" dirty="0">
                        <a:effectLst>
                          <a:outerShdw blurRad="38100" dist="38100" dir="2700000" algn="tl">
                            <a:srgbClr val="000000">
                              <a:alpha val="43137"/>
                            </a:srgbClr>
                          </a:outerShdw>
                        </a:effectLst>
                      </a:endParaRPr>
                    </a:p>
                  </a:txBody>
                  <a:tcPr/>
                </a:tc>
                <a:tc>
                  <a:txBody>
                    <a:bodyPr/>
                    <a:lstStyle/>
                    <a:p>
                      <a:r>
                        <a:rPr lang="fr-FR" dirty="0" smtClean="0">
                          <a:effectLst>
                            <a:outerShdw blurRad="38100" dist="38100" dir="2700000" algn="tl">
                              <a:srgbClr val="000000">
                                <a:alpha val="43137"/>
                              </a:srgbClr>
                            </a:outerShdw>
                          </a:effectLst>
                        </a:rPr>
                        <a:t>Arts-plastiques</a:t>
                      </a:r>
                      <a:r>
                        <a:rPr lang="fr-FR" baseline="0" dirty="0" smtClean="0">
                          <a:effectLst>
                            <a:outerShdw blurRad="38100" dist="38100" dir="2700000" algn="tl">
                              <a:srgbClr val="000000">
                                <a:alpha val="43137"/>
                              </a:srgbClr>
                            </a:outerShdw>
                          </a:effectLst>
                        </a:rPr>
                        <a:t> </a:t>
                      </a:r>
                      <a:endParaRPr lang="fr-FR" dirty="0">
                        <a:effectLst>
                          <a:outerShdw blurRad="38100" dist="38100" dir="2700000" algn="tl">
                            <a:srgbClr val="000000">
                              <a:alpha val="43137"/>
                            </a:srgbClr>
                          </a:outerShdw>
                        </a:effectLst>
                      </a:endParaRPr>
                    </a:p>
                  </a:txBody>
                  <a:tcPr/>
                </a:tc>
              </a:tr>
              <a:tr h="2976054">
                <a:tc>
                  <a:txBody>
                    <a:bodyPr/>
                    <a:lstStyle/>
                    <a:p>
                      <a:r>
                        <a:rPr lang="fr-FR" dirty="0" smtClean="0">
                          <a:effectLst/>
                        </a:rPr>
                        <a:t>Points des programmes travaillés</a:t>
                      </a:r>
                      <a:endParaRPr lang="fr-FR" dirty="0">
                        <a:effectLst/>
                      </a:endParaRPr>
                    </a:p>
                  </a:txBody>
                  <a:tcPr/>
                </a:tc>
                <a:tc>
                  <a:txBody>
                    <a:bodyPr/>
                    <a:lstStyle/>
                    <a:p>
                      <a:r>
                        <a:rPr lang="fr-FR" sz="1800" b="0" i="0" u="none" strike="noStrike" baseline="0" dirty="0" smtClean="0">
                          <a:solidFill>
                            <a:srgbClr val="000000"/>
                          </a:solidFill>
                          <a:effectLst/>
                          <a:latin typeface="+mn-lt"/>
                        </a:rPr>
                        <a:t>Transmission culturelle 	</a:t>
                      </a:r>
                    </a:p>
                  </a:txBody>
                  <a:tcPr/>
                </a:tc>
                <a:tc>
                  <a:txBody>
                    <a:bodyPr/>
                    <a:lstStyle/>
                    <a:p>
                      <a:pPr marL="285750" indent="-285750">
                        <a:buFontTx/>
                        <a:buChar char="-"/>
                      </a:pPr>
                      <a:r>
                        <a:rPr lang="fr-FR" sz="1800" b="0" i="0" u="none" strike="noStrike" kern="1200" baseline="0" dirty="0" smtClean="0">
                          <a:solidFill>
                            <a:schemeClr val="dk1"/>
                          </a:solidFill>
                          <a:effectLst/>
                          <a:latin typeface="+mn-lt"/>
                          <a:ea typeface="+mn-ea"/>
                          <a:cs typeface="+mn-cs"/>
                        </a:rPr>
                        <a:t>programme de 4ème : «Se chercher, se construire / Dire l’amour » </a:t>
                      </a:r>
                    </a:p>
                    <a:p>
                      <a:pPr marL="0" indent="0">
                        <a:buFontTx/>
                        <a:buNone/>
                      </a:pPr>
                      <a:endParaRPr lang="fr-FR" sz="1800" b="0" i="0" u="none" strike="noStrike" kern="1200" baseline="0" dirty="0" smtClean="0">
                        <a:solidFill>
                          <a:schemeClr val="dk1"/>
                        </a:solidFill>
                        <a:effectLst/>
                        <a:latin typeface="+mn-lt"/>
                        <a:ea typeface="+mn-ea"/>
                        <a:cs typeface="+mn-cs"/>
                      </a:endParaRPr>
                    </a:p>
                    <a:p>
                      <a:pPr marL="285750" indent="-285750">
                        <a:buFontTx/>
                        <a:buChar char="-"/>
                      </a:pPr>
                      <a:r>
                        <a:rPr lang="fr-FR" sz="1800" b="0" i="0" u="none" strike="noStrike" kern="1200" baseline="0" dirty="0" smtClean="0">
                          <a:solidFill>
                            <a:schemeClr val="dk1"/>
                          </a:solidFill>
                          <a:effectLst/>
                          <a:latin typeface="+mn-lt"/>
                          <a:ea typeface="+mn-ea"/>
                          <a:cs typeface="+mn-cs"/>
                        </a:rPr>
                        <a:t>constitution d’une culture littéraire et artistique commune : lecture et compréhension de l’écrit et de l’image</a:t>
                      </a:r>
                    </a:p>
                    <a:p>
                      <a:pPr marL="0" indent="0">
                        <a:buFontTx/>
                        <a:buNone/>
                      </a:pPr>
                      <a:r>
                        <a:rPr lang="fr-FR" sz="1800" b="0" i="0" u="none" strike="noStrike" kern="1200" baseline="0" dirty="0" smtClean="0">
                          <a:solidFill>
                            <a:schemeClr val="dk1"/>
                          </a:solidFill>
                          <a:effectLst/>
                          <a:latin typeface="+mn-lt"/>
                          <a:ea typeface="+mn-ea"/>
                          <a:cs typeface="+mn-cs"/>
                        </a:rPr>
                        <a:t> </a:t>
                      </a:r>
                    </a:p>
                    <a:p>
                      <a:pPr marL="285750" indent="-285750">
                        <a:buFontTx/>
                        <a:buChar char="-"/>
                      </a:pPr>
                      <a:r>
                        <a:rPr lang="fr-FR" sz="1800" b="0" i="0" u="none" strike="noStrike" kern="1200" baseline="0" dirty="0" smtClean="0">
                          <a:solidFill>
                            <a:schemeClr val="dk1"/>
                          </a:solidFill>
                          <a:effectLst/>
                          <a:latin typeface="+mn-lt"/>
                          <a:ea typeface="+mn-ea"/>
                          <a:cs typeface="+mn-cs"/>
                        </a:rPr>
                        <a:t>développement des compétences langagières orales: lire à haute voix de façon expressive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effectLst/>
                          <a:latin typeface="+mn-lt"/>
                          <a:ea typeface="+mn-ea"/>
                          <a:cs typeface="+mn-cs"/>
                        </a:rPr>
                        <a:t>se repérer dans les domaines liés aux APL, être sensible aux questions de l’art : s’approprier quelques </a:t>
                      </a:r>
                      <a:r>
                        <a:rPr lang="fr-FR" sz="1800" b="0" i="0" u="none" strike="noStrike" kern="1200" baseline="0" dirty="0" err="1" smtClean="0">
                          <a:solidFill>
                            <a:schemeClr val="dk1"/>
                          </a:solidFill>
                          <a:effectLst/>
                          <a:latin typeface="+mn-lt"/>
                          <a:ea typeface="+mn-ea"/>
                          <a:cs typeface="+mn-cs"/>
                        </a:rPr>
                        <a:t>oeuvres</a:t>
                      </a:r>
                      <a:r>
                        <a:rPr lang="fr-FR" sz="1800" b="0" i="0" u="none" strike="noStrike" kern="1200" baseline="0" dirty="0" smtClean="0">
                          <a:solidFill>
                            <a:schemeClr val="dk1"/>
                          </a:solidFill>
                          <a:effectLst/>
                          <a:latin typeface="+mn-lt"/>
                          <a:ea typeface="+mn-ea"/>
                          <a:cs typeface="+mn-cs"/>
                        </a:rPr>
                        <a:t> de domaines et époques variées du patrimoine national et mondial 	</a:t>
                      </a:r>
                    </a:p>
                    <a:p>
                      <a:endParaRPr lang="fr-FR" sz="1100" b="0" i="0" u="none" strike="noStrike" baseline="0" dirty="0" smtClean="0">
                        <a:solidFill>
                          <a:srgbClr val="000000"/>
                        </a:solidFill>
                        <a:effectLst/>
                        <a:latin typeface="Arial" panose="020B0604020202020204" pitchFamily="34" charset="0"/>
                      </a:endParaRPr>
                    </a:p>
                  </a:txBody>
                  <a:tcPr/>
                </a:tc>
              </a:tr>
              <a:tr h="902216">
                <a:tc>
                  <a:txBody>
                    <a:bodyPr/>
                    <a:lstStyle/>
                    <a:p>
                      <a:r>
                        <a:rPr lang="fr-FR" dirty="0" smtClean="0">
                          <a:effectLst/>
                        </a:rPr>
                        <a:t>Activités pédagogiques</a:t>
                      </a:r>
                      <a:endParaRPr lang="fr-FR" dirty="0">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effectLst/>
                          <a:latin typeface="+mn-lt"/>
                          <a:ea typeface="+mn-ea"/>
                          <a:cs typeface="+mn-cs"/>
                        </a:rPr>
                        <a:t>Étude de mythes autour du thème de l’amour, à partir de textes anciens, sculptures, tableaux, fresques… 	</a:t>
                      </a:r>
                    </a:p>
                    <a:p>
                      <a:endParaRPr lang="fr-FR" dirty="0">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effectLst/>
                          <a:latin typeface="+mn-lt"/>
                          <a:ea typeface="+mn-ea"/>
                          <a:cs typeface="+mn-cs"/>
                        </a:rPr>
                        <a:t>Lectures et analyses de textes antiques et/ou de leur réécriture moderne (textes, images fixes, films, opéras …) 	</a:t>
                      </a:r>
                    </a:p>
                    <a:p>
                      <a:endParaRPr lang="fr-FR" dirty="0">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effectLst/>
                          <a:latin typeface="+mn-lt"/>
                          <a:ea typeface="+mn-ea"/>
                          <a:cs typeface="+mn-cs"/>
                        </a:rPr>
                        <a:t>Étude de tableaux, sculptures …, dont les </a:t>
                      </a:r>
                      <a:r>
                        <a:rPr lang="fr-FR" sz="1800" b="0" i="0" u="none" strike="noStrike" kern="1200" baseline="0" dirty="0" err="1" smtClean="0">
                          <a:solidFill>
                            <a:schemeClr val="dk1"/>
                          </a:solidFill>
                          <a:effectLst/>
                          <a:latin typeface="+mn-lt"/>
                          <a:ea typeface="+mn-ea"/>
                          <a:cs typeface="+mn-cs"/>
                        </a:rPr>
                        <a:t>oeuvres</a:t>
                      </a:r>
                      <a:r>
                        <a:rPr lang="fr-FR" sz="1800" b="0" i="0" u="none" strike="noStrike" kern="1200" baseline="0" dirty="0" smtClean="0">
                          <a:solidFill>
                            <a:schemeClr val="dk1"/>
                          </a:solidFill>
                          <a:effectLst/>
                          <a:latin typeface="+mn-lt"/>
                          <a:ea typeface="+mn-ea"/>
                          <a:cs typeface="+mn-cs"/>
                        </a:rPr>
                        <a:t> exposées au Musée des beaux-Arts de Strasbourg, ce qui permet une visite et une découverte des </a:t>
                      </a:r>
                      <a:r>
                        <a:rPr lang="fr-FR" sz="1800" b="0" i="0" u="none" strike="noStrike" kern="1200" baseline="0" dirty="0" err="1" smtClean="0">
                          <a:solidFill>
                            <a:schemeClr val="dk1"/>
                          </a:solidFill>
                          <a:effectLst/>
                          <a:latin typeface="+mn-lt"/>
                          <a:ea typeface="+mn-ea"/>
                          <a:cs typeface="+mn-cs"/>
                        </a:rPr>
                        <a:t>oeuvres</a:t>
                      </a:r>
                      <a:r>
                        <a:rPr lang="fr-FR" sz="1800" b="0" i="0" u="none" strike="noStrike" kern="1200" baseline="0" dirty="0" smtClean="0">
                          <a:solidFill>
                            <a:schemeClr val="dk1"/>
                          </a:solidFill>
                          <a:effectLst/>
                          <a:latin typeface="+mn-lt"/>
                          <a:ea typeface="+mn-ea"/>
                          <a:cs typeface="+mn-cs"/>
                        </a:rPr>
                        <a:t> « grandeur nature » 	</a:t>
                      </a:r>
                    </a:p>
                    <a:p>
                      <a:endParaRPr lang="fr-FR" dirty="0">
                        <a:effectLst/>
                      </a:endParaRPr>
                    </a:p>
                  </a:txBody>
                  <a:tcPr/>
                </a:tc>
              </a:tr>
            </a:tbl>
          </a:graphicData>
        </a:graphic>
      </p:graphicFrame>
    </p:spTree>
    <p:extLst>
      <p:ext uri="{BB962C8B-B14F-4D97-AF65-F5344CB8AC3E}">
        <p14:creationId xmlns:p14="http://schemas.microsoft.com/office/powerpoint/2010/main" xmlns="" val="40123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xmlns="" val="1432175678"/>
              </p:ext>
            </p:extLst>
          </p:nvPr>
        </p:nvGraphicFramePr>
        <p:xfrm>
          <a:off x="614655" y="2438400"/>
          <a:ext cx="10960607" cy="4114800"/>
        </p:xfrm>
        <a:graphic>
          <a:graphicData uri="http://schemas.openxmlformats.org/drawingml/2006/table">
            <a:tbl>
              <a:tblPr firstRow="1" bandRow="1">
                <a:tableStyleId>{00A15C55-8517-42AA-B614-E9B94910E393}</a:tableStyleId>
              </a:tblPr>
              <a:tblGrid>
                <a:gridCol w="2023870"/>
                <a:gridCol w="1084389"/>
                <a:gridCol w="2268411"/>
                <a:gridCol w="1792224"/>
                <a:gridCol w="2225912"/>
                <a:gridCol w="1565801"/>
              </a:tblGrid>
              <a:tr h="445346">
                <a:tc>
                  <a:txBody>
                    <a:bodyPr/>
                    <a:lstStyle/>
                    <a:p>
                      <a:r>
                        <a:rPr lang="fr-FR" dirty="0" smtClean="0"/>
                        <a:t>Problématique</a:t>
                      </a:r>
                      <a:endParaRPr lang="fr-FR" dirty="0"/>
                    </a:p>
                  </a:txBody>
                  <a:tcPr/>
                </a:tc>
                <a:tc>
                  <a:txBody>
                    <a:bodyPr/>
                    <a:lstStyle/>
                    <a:p>
                      <a:r>
                        <a:rPr lang="fr-FR" dirty="0" smtClean="0"/>
                        <a:t>Niveau </a:t>
                      </a:r>
                      <a:endParaRPr lang="fr-FR" dirty="0"/>
                    </a:p>
                  </a:txBody>
                  <a:tcPr/>
                </a:tc>
                <a:tc>
                  <a:txBody>
                    <a:bodyPr/>
                    <a:lstStyle/>
                    <a:p>
                      <a:r>
                        <a:rPr lang="fr-FR" dirty="0" smtClean="0"/>
                        <a:t>Objectif </a:t>
                      </a:r>
                      <a:endParaRPr lang="fr-FR" dirty="0"/>
                    </a:p>
                  </a:txBody>
                  <a:tcPr/>
                </a:tc>
                <a:tc>
                  <a:txBody>
                    <a:bodyPr/>
                    <a:lstStyle/>
                    <a:p>
                      <a:r>
                        <a:rPr lang="fr-FR" dirty="0" smtClean="0"/>
                        <a:t>Calendrier de la mise en œuvre </a:t>
                      </a:r>
                      <a:endParaRPr lang="fr-FR" dirty="0"/>
                    </a:p>
                  </a:txBody>
                  <a:tcPr/>
                </a:tc>
                <a:tc>
                  <a:txBody>
                    <a:bodyPr/>
                    <a:lstStyle/>
                    <a:p>
                      <a:r>
                        <a:rPr lang="fr-FR" dirty="0" smtClean="0"/>
                        <a:t>Disciplines</a:t>
                      </a:r>
                      <a:r>
                        <a:rPr lang="fr-FR" baseline="0" dirty="0" smtClean="0"/>
                        <a:t> associées </a:t>
                      </a:r>
                      <a:endParaRPr lang="fr-FR" dirty="0"/>
                    </a:p>
                  </a:txBody>
                  <a:tcPr/>
                </a:tc>
                <a:tc>
                  <a:txBody>
                    <a:bodyPr/>
                    <a:lstStyle/>
                    <a:p>
                      <a:r>
                        <a:rPr lang="fr-FR" dirty="0" smtClean="0"/>
                        <a:t>Articulation</a:t>
                      </a:r>
                      <a:r>
                        <a:rPr lang="fr-FR" baseline="0" dirty="0" smtClean="0"/>
                        <a:t> avec</a:t>
                      </a:r>
                      <a:endParaRPr lang="fr-FR" dirty="0"/>
                    </a:p>
                  </a:txBody>
                  <a:tcPr/>
                </a:tc>
              </a:tr>
              <a:tr h="1267618">
                <a:tc>
                  <a:txBody>
                    <a:bodyPr/>
                    <a:lstStyle/>
                    <a:p>
                      <a:r>
                        <a:rPr lang="fr-FR" dirty="0" smtClean="0"/>
                        <a:t>Quelles</a:t>
                      </a:r>
                      <a:r>
                        <a:rPr lang="fr-FR" baseline="0" dirty="0" smtClean="0"/>
                        <a:t> empreintes de la culture gréco-romaine peut-on lire dans nos villes ? </a:t>
                      </a:r>
                      <a:endParaRPr lang="fr-FR" dirty="0"/>
                    </a:p>
                  </a:txBody>
                  <a:tcPr/>
                </a:tc>
                <a:tc>
                  <a:txBody>
                    <a:bodyPr/>
                    <a:lstStyle/>
                    <a:p>
                      <a:r>
                        <a:rPr lang="fr-FR" dirty="0" smtClean="0"/>
                        <a:t>4</a:t>
                      </a:r>
                      <a:r>
                        <a:rPr lang="fr-FR" baseline="30000" dirty="0" smtClean="0"/>
                        <a:t>ème</a:t>
                      </a:r>
                      <a:r>
                        <a:rPr lang="fr-FR" dirty="0" smtClean="0"/>
                        <a:t> </a:t>
                      </a:r>
                    </a:p>
                    <a:p>
                      <a:r>
                        <a:rPr lang="fr-FR" dirty="0" smtClean="0"/>
                        <a:t>et</a:t>
                      </a:r>
                      <a:r>
                        <a:rPr lang="fr-FR" baseline="0" dirty="0" smtClean="0"/>
                        <a:t>/ou </a:t>
                      </a:r>
                    </a:p>
                    <a:p>
                      <a:r>
                        <a:rPr lang="fr-FR" baseline="0" dirty="0" smtClean="0"/>
                        <a:t>3</a:t>
                      </a:r>
                      <a:r>
                        <a:rPr lang="fr-FR" baseline="30000" dirty="0" smtClean="0"/>
                        <a:t>ème</a:t>
                      </a:r>
                      <a:r>
                        <a:rPr lang="fr-FR" baseline="0" dirty="0" smtClean="0"/>
                        <a:t> </a:t>
                      </a:r>
                      <a:endParaRPr lang="fr-FR" dirty="0"/>
                    </a:p>
                  </a:txBody>
                  <a:tcPr/>
                </a:tc>
                <a:tc>
                  <a:txBody>
                    <a:bodyPr/>
                    <a:lstStyle/>
                    <a:p>
                      <a:r>
                        <a:rPr lang="fr-FR" dirty="0" smtClean="0"/>
                        <a:t>Découvrir</a:t>
                      </a:r>
                      <a:r>
                        <a:rPr lang="fr-FR" baseline="0" dirty="0" smtClean="0"/>
                        <a:t> et expliquer la présence de l’Antique dans le paysage urbain contemporain</a:t>
                      </a:r>
                      <a:endParaRPr lang="fr-FR" dirty="0"/>
                    </a:p>
                  </a:txBody>
                  <a:tcPr/>
                </a:tc>
                <a:tc>
                  <a:txBody>
                    <a:bodyPr/>
                    <a:lstStyle/>
                    <a:p>
                      <a:r>
                        <a:rPr lang="fr-FR" dirty="0" smtClean="0"/>
                        <a:t>1</a:t>
                      </a:r>
                      <a:r>
                        <a:rPr lang="fr-FR" baseline="0" dirty="0" smtClean="0"/>
                        <a:t> trimestre : </a:t>
                      </a:r>
                    </a:p>
                    <a:p>
                      <a:r>
                        <a:rPr lang="fr-FR" baseline="0" dirty="0" smtClean="0"/>
                        <a:t>7 semaines soit 24 heures / élève (3-4 h hebdo.)</a:t>
                      </a:r>
                      <a:endParaRPr lang="fr-FR" dirty="0"/>
                    </a:p>
                  </a:txBody>
                  <a:tcPr/>
                </a:tc>
                <a:tc>
                  <a:txBody>
                    <a:bodyPr/>
                    <a:lstStyle/>
                    <a:p>
                      <a:r>
                        <a:rPr lang="fr-FR" dirty="0" smtClean="0"/>
                        <a:t>Histoire-Géo.</a:t>
                      </a:r>
                    </a:p>
                    <a:p>
                      <a:r>
                        <a:rPr lang="fr-FR" dirty="0" smtClean="0"/>
                        <a:t>LCR</a:t>
                      </a:r>
                    </a:p>
                    <a:p>
                      <a:r>
                        <a:rPr lang="fr-FR" dirty="0" smtClean="0"/>
                        <a:t>(+ Arts-Pla</a:t>
                      </a:r>
                    </a:p>
                    <a:p>
                      <a:r>
                        <a:rPr lang="fr-FR" dirty="0" smtClean="0"/>
                        <a:t> +</a:t>
                      </a:r>
                      <a:r>
                        <a:rPr lang="fr-FR" baseline="0" dirty="0" smtClean="0"/>
                        <a:t> Documentation)</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PEAC</a:t>
                      </a:r>
                      <a:endParaRPr lang="fr-FR" dirty="0" smtClean="0"/>
                    </a:p>
                    <a:p>
                      <a:endParaRPr lang="fr-FR" dirty="0"/>
                    </a:p>
                  </a:txBody>
                  <a:tcPr/>
                </a:tc>
              </a:tr>
              <a:tr h="1267618">
                <a:tc gridSpan="6">
                  <a:txBody>
                    <a:bodyPr/>
                    <a:lstStyle/>
                    <a:p>
                      <a:r>
                        <a:rPr lang="fr-FR" b="1" dirty="0" smtClean="0">
                          <a:solidFill>
                            <a:schemeClr val="bg1"/>
                          </a:solidFill>
                        </a:rPr>
                        <a:t>PROJET /</a:t>
                      </a:r>
                      <a:r>
                        <a:rPr lang="fr-FR" b="1" baseline="0" dirty="0" smtClean="0">
                          <a:solidFill>
                            <a:schemeClr val="bg1"/>
                          </a:solidFill>
                        </a:rPr>
                        <a:t> PRODUCTION :</a:t>
                      </a:r>
                    </a:p>
                    <a:p>
                      <a:r>
                        <a:rPr lang="fr-FR" sz="1800" b="0" i="0" u="none" strike="noStrike" kern="1200" baseline="0" dirty="0" smtClean="0">
                          <a:solidFill>
                            <a:schemeClr val="dk1"/>
                          </a:solidFill>
                          <a:latin typeface="+mn-lt"/>
                          <a:ea typeface="+mn-ea"/>
                          <a:cs typeface="+mn-cs"/>
                        </a:rPr>
                        <a:t>- Prise de vues photographiques, en noir et blanc, des sites repérés et constitution d’un album rassemblant ces photographies et leurs légendes, topographiques et culturelles. </a:t>
                      </a:r>
                    </a:p>
                    <a:p>
                      <a:r>
                        <a:rPr lang="fr-FR" sz="1800" b="0" i="0" u="none" strike="noStrike" kern="1200" baseline="0" dirty="0" smtClean="0">
                          <a:solidFill>
                            <a:schemeClr val="dk1"/>
                          </a:solidFill>
                          <a:latin typeface="+mn-lt"/>
                          <a:ea typeface="+mn-ea"/>
                          <a:cs typeface="+mn-cs"/>
                        </a:rPr>
                        <a:t>- Réalisation d’une carte interactive de la ville choisie pour l’étude : les sites repérés sont signalés par un petit drapeau, accompagné d’une photo et d’un commentaire lorsque l’on passe la souris sur ce drapeau. </a:t>
                      </a:r>
                    </a:p>
                    <a:p>
                      <a:r>
                        <a:rPr lang="fr-FR" sz="1800" b="0" i="0" u="none" strike="noStrike" kern="1200" baseline="0" dirty="0" smtClean="0">
                          <a:solidFill>
                            <a:schemeClr val="dk1"/>
                          </a:solidFill>
                          <a:latin typeface="+mn-lt"/>
                          <a:ea typeface="+mn-ea"/>
                          <a:cs typeface="+mn-cs"/>
                        </a:rPr>
                        <a:t>OU </a:t>
                      </a:r>
                    </a:p>
                    <a:p>
                      <a:r>
                        <a:rPr lang="fr-FR" sz="1800" b="0" i="0" u="none" strike="noStrike" kern="1200" baseline="0" dirty="0" smtClean="0">
                          <a:solidFill>
                            <a:schemeClr val="dk1"/>
                          </a:solidFill>
                          <a:latin typeface="+mn-lt"/>
                          <a:ea typeface="+mn-ea"/>
                          <a:cs typeface="+mn-cs"/>
                        </a:rPr>
                        <a:t>Insertion de repères avec photos et commentaires sur Google </a:t>
                      </a:r>
                      <a:r>
                        <a:rPr lang="fr-FR" sz="1800" b="0" i="0" u="none" strike="noStrike" kern="1200" baseline="0" dirty="0" err="1" smtClean="0">
                          <a:solidFill>
                            <a:schemeClr val="dk1"/>
                          </a:solidFill>
                          <a:latin typeface="+mn-lt"/>
                          <a:ea typeface="+mn-ea"/>
                          <a:cs typeface="+mn-cs"/>
                        </a:rPr>
                        <a:t>Earth</a:t>
                      </a:r>
                      <a:r>
                        <a:rPr lang="fr-FR" sz="1800" b="0" i="0" u="none" strike="noStrike" kern="1200" baseline="0" dirty="0" smtClean="0">
                          <a:solidFill>
                            <a:schemeClr val="dk1"/>
                          </a:solidFill>
                          <a:latin typeface="+mn-lt"/>
                          <a:ea typeface="+mn-ea"/>
                          <a:cs typeface="+mn-cs"/>
                        </a:rPr>
                        <a:t>. </a:t>
                      </a:r>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bl>
          </a:graphicData>
        </a:graphic>
      </p:graphicFrame>
      <p:sp>
        <p:nvSpPr>
          <p:cNvPr id="2" name="Titre 1"/>
          <p:cNvSpPr>
            <a:spLocks noGrp="1"/>
          </p:cNvSpPr>
          <p:nvPr>
            <p:ph type="title"/>
          </p:nvPr>
        </p:nvSpPr>
        <p:spPr/>
        <p:txBody>
          <a:bodyPr/>
          <a:lstStyle/>
          <a:p>
            <a:r>
              <a:rPr lang="fr-FR" dirty="0" smtClean="0">
                <a:solidFill>
                  <a:srgbClr val="00B0F0"/>
                </a:solidFill>
              </a:rPr>
              <a:t>4</a:t>
            </a:r>
            <a:r>
              <a:rPr lang="fr-FR" dirty="0" smtClean="0"/>
              <a:t>  </a:t>
            </a:r>
            <a:r>
              <a:rPr lang="fr-FR" dirty="0" smtClean="0">
                <a:effectLst>
                  <a:outerShdw blurRad="38100" dist="38100" dir="2700000" algn="tl">
                    <a:srgbClr val="000000">
                      <a:alpha val="43137"/>
                    </a:srgbClr>
                  </a:outerShdw>
                </a:effectLst>
              </a:rPr>
              <a:t>exemples d’</a:t>
            </a:r>
            <a:r>
              <a:rPr lang="fr-FR" dirty="0" smtClean="0">
                <a:solidFill>
                  <a:srgbClr val="00B0F0"/>
                </a:solidFill>
                <a:effectLst>
                  <a:outerShdw blurRad="38100" dist="38100" dir="2700000" algn="tl">
                    <a:srgbClr val="000000">
                      <a:alpha val="43137"/>
                    </a:srgbClr>
                  </a:outerShdw>
                </a:effectLst>
              </a:rPr>
              <a:t>Epi</a:t>
            </a:r>
            <a:r>
              <a:rPr lang="fr-FR" dirty="0" smtClean="0">
                <a:effectLst>
                  <a:outerShdw blurRad="38100" dist="38100" dir="2700000" algn="tl">
                    <a:srgbClr val="000000">
                      <a:alpha val="43137"/>
                    </a:srgbClr>
                  </a:outerShdw>
                </a:effectLst>
              </a:rPr>
              <a:t> </a:t>
            </a:r>
            <a:br>
              <a:rPr lang="fr-FR" dirty="0" smtClean="0">
                <a:effectLst>
                  <a:outerShdw blurRad="38100" dist="38100" dir="2700000" algn="tl">
                    <a:srgbClr val="000000">
                      <a:alpha val="43137"/>
                    </a:srgbClr>
                  </a:outerShdw>
                </a:effectLst>
              </a:rPr>
            </a:br>
            <a:r>
              <a:rPr lang="fr-FR" dirty="0" smtClean="0">
                <a:effectLst>
                  <a:outerShdw blurRad="38100" dist="38100" dir="2700000" algn="tl">
                    <a:srgbClr val="000000">
                      <a:alpha val="43137"/>
                    </a:srgbClr>
                  </a:outerShdw>
                </a:effectLst>
              </a:rPr>
              <a:t>qui ont pour </a:t>
            </a:r>
            <a:r>
              <a:rPr lang="fr-FR" dirty="0" err="1" smtClean="0">
                <a:effectLst>
                  <a:outerShdw blurRad="38100" dist="38100" dir="2700000" algn="tl">
                    <a:srgbClr val="000000">
                      <a:alpha val="43137"/>
                    </a:srgbClr>
                  </a:outerShdw>
                </a:effectLst>
              </a:rPr>
              <a:t>thematique</a:t>
            </a:r>
            <a:r>
              <a:rPr lang="fr-FR" dirty="0" smtClean="0">
                <a:effectLst>
                  <a:outerShdw blurRad="38100" dist="38100" dir="2700000" algn="tl">
                    <a:srgbClr val="000000">
                      <a:alpha val="43137"/>
                    </a:srgbClr>
                  </a:outerShdw>
                </a:effectLst>
              </a:rPr>
              <a:t> les </a:t>
            </a:r>
            <a:r>
              <a:rPr lang="fr-FR" dirty="0" err="1" smtClean="0">
                <a:solidFill>
                  <a:srgbClr val="00B0F0"/>
                </a:solidFill>
                <a:effectLst>
                  <a:outerShdw blurRad="38100" dist="38100" dir="2700000" algn="tl">
                    <a:srgbClr val="000000">
                      <a:alpha val="43137"/>
                    </a:srgbClr>
                  </a:outerShdw>
                </a:effectLst>
              </a:rPr>
              <a:t>lca</a:t>
            </a:r>
            <a:endParaRPr lang="fr-FR" dirty="0">
              <a:solidFill>
                <a:srgbClr val="00B0F0"/>
              </a:solidFill>
              <a:effectLst>
                <a:outerShdw blurRad="38100" dist="38100" dir="2700000" algn="tl">
                  <a:srgbClr val="000000">
                    <a:alpha val="43137"/>
                  </a:srgbClr>
                </a:outerShdw>
              </a:effectLst>
            </a:endParaRPr>
          </a:p>
        </p:txBody>
      </p:sp>
      <p:sp>
        <p:nvSpPr>
          <p:cNvPr id="3" name="Espace réservé du contenu 2"/>
          <p:cNvSpPr>
            <a:spLocks noGrp="1"/>
          </p:cNvSpPr>
          <p:nvPr>
            <p:ph sz="half" idx="1"/>
          </p:nvPr>
        </p:nvSpPr>
        <p:spPr>
          <a:xfrm>
            <a:off x="487682" y="1889760"/>
            <a:ext cx="11155680" cy="4206240"/>
          </a:xfrm>
        </p:spPr>
        <p:txBody>
          <a:bodyPr/>
          <a:lstStyle/>
          <a:p>
            <a:pPr>
              <a:buFont typeface="Wingdings" panose="05000000000000000000" pitchFamily="2" charset="2"/>
              <a:buChar char="Ø"/>
            </a:pPr>
            <a:r>
              <a:rPr lang="fr-FR" sz="2800" dirty="0" smtClean="0"/>
              <a:t> Exemple 4 :  « Permanence de l’Antique »</a:t>
            </a:r>
          </a:p>
          <a:p>
            <a:pPr marL="0" indent="0">
              <a:buNone/>
            </a:pPr>
            <a:endParaRPr lang="fr-FR" dirty="0"/>
          </a:p>
        </p:txBody>
      </p:sp>
    </p:spTree>
    <p:extLst>
      <p:ext uri="{BB962C8B-B14F-4D97-AF65-F5344CB8AC3E}">
        <p14:creationId xmlns:p14="http://schemas.microsoft.com/office/powerpoint/2010/main" xmlns="" val="261113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931136657"/>
              </p:ext>
            </p:extLst>
          </p:nvPr>
        </p:nvGraphicFramePr>
        <p:xfrm>
          <a:off x="316960" y="2023872"/>
          <a:ext cx="9217184" cy="2096770"/>
        </p:xfrm>
        <a:graphic>
          <a:graphicData uri="http://schemas.openxmlformats.org/drawingml/2006/table">
            <a:tbl>
              <a:tblPr firstRow="1" firstCol="1" bandRow="1">
                <a:tableStyleId>{5C22544A-7EE6-4342-B048-85BDC9FD1C3A}</a:tableStyleId>
              </a:tblPr>
              <a:tblGrid>
                <a:gridCol w="9217184"/>
              </a:tblGrid>
              <a:tr h="1621409">
                <a:tc>
                  <a:txBody>
                    <a:bodyPr/>
                    <a:lstStyle/>
                    <a:p>
                      <a:pPr algn="ctr">
                        <a:spcBef>
                          <a:spcPts val="1200"/>
                        </a:spcBef>
                        <a:spcAft>
                          <a:spcPts val="600"/>
                        </a:spcAft>
                      </a:pPr>
                      <a:r>
                        <a:rPr lang="fr-FR" sz="1600" kern="150" dirty="0">
                          <a:effectLst/>
                        </a:rPr>
                        <a:t>L’astronomie : la Science face à l’infini</a:t>
                      </a:r>
                    </a:p>
                    <a:p>
                      <a:pPr>
                        <a:spcAft>
                          <a:spcPts val="0"/>
                        </a:spcAft>
                      </a:pPr>
                      <a:r>
                        <a:rPr lang="fr-FR" sz="1600" kern="150" dirty="0" smtClean="0">
                          <a:effectLst/>
                        </a:rPr>
                        <a:t>Niveau</a:t>
                      </a:r>
                      <a:r>
                        <a:rPr lang="fr-FR" sz="1600" kern="150" dirty="0">
                          <a:effectLst/>
                        </a:rPr>
                        <a:t> : 5e ;</a:t>
                      </a:r>
                    </a:p>
                    <a:p>
                      <a:pPr>
                        <a:spcAft>
                          <a:spcPts val="0"/>
                        </a:spcAft>
                      </a:pPr>
                      <a:r>
                        <a:rPr lang="fr-FR" sz="1600" kern="150" dirty="0">
                          <a:effectLst/>
                        </a:rPr>
                        <a:t>thématiques interdisciplinaires : sciences, technologie et société, LCA ;</a:t>
                      </a:r>
                    </a:p>
                    <a:p>
                      <a:pPr>
                        <a:spcAft>
                          <a:spcPts val="0"/>
                        </a:spcAft>
                      </a:pPr>
                      <a:r>
                        <a:rPr lang="fr-FR" sz="1600" kern="150" dirty="0">
                          <a:effectLst/>
                        </a:rPr>
                        <a:t>interdisciplinarité : LCA, sciences, projet Avenir ;</a:t>
                      </a:r>
                    </a:p>
                    <a:p>
                      <a:pPr>
                        <a:spcAft>
                          <a:spcPts val="0"/>
                        </a:spcAft>
                      </a:pPr>
                      <a:r>
                        <a:rPr lang="fr-FR" sz="1600" kern="150" dirty="0">
                          <a:effectLst/>
                        </a:rPr>
                        <a:t>objectifs : confronter les théories antiques (cf. Pline, Épicure ou Sénèque) à nos connaissances actuelles, sans oublier tout ce que nous ne savons pas ;</a:t>
                      </a:r>
                    </a:p>
                    <a:p>
                      <a:pPr>
                        <a:spcAft>
                          <a:spcPts val="0"/>
                        </a:spcAft>
                      </a:pPr>
                      <a:r>
                        <a:rPr lang="fr-FR" sz="1600" kern="150" dirty="0">
                          <a:effectLst/>
                        </a:rPr>
                        <a:t>réalisation envisagée : rédaction d’une correspondance entre un savant romain et un scientifique actuel ;</a:t>
                      </a:r>
                    </a:p>
                    <a:p>
                      <a:pPr>
                        <a:spcAft>
                          <a:spcPts val="600"/>
                        </a:spcAft>
                      </a:pPr>
                      <a:r>
                        <a:rPr lang="fr-FR" sz="1600" kern="150" dirty="0">
                          <a:effectLst/>
                        </a:rPr>
                        <a:t>modalités d’organisation : 2 h hebdomadaires sur 1 semestre (1 h de LCA + 1 h de SVT).</a:t>
                      </a:r>
                      <a:endParaRPr lang="fr-FR" sz="1600" kern="150" dirty="0">
                        <a:effectLst/>
                        <a:latin typeface="Arial" panose="020B0604020202020204" pitchFamily="34" charset="0"/>
                        <a:ea typeface="Arial Unicode MS" panose="020B0604020202020204" pitchFamily="34" charset="-128"/>
                        <a:cs typeface="Lucida Sans" panose="020B0602030504020204" pitchFamily="34" charset="0"/>
                      </a:endParaRPr>
                    </a:p>
                  </a:txBody>
                  <a:tcPr marL="34925" marR="34925" marT="34925" marB="34925">
                    <a:solidFill>
                      <a:srgbClr val="002060"/>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xmlns="" val="200008652"/>
              </p:ext>
            </p:extLst>
          </p:nvPr>
        </p:nvGraphicFramePr>
        <p:xfrm>
          <a:off x="2194560" y="4361052"/>
          <a:ext cx="9765792" cy="2096770"/>
        </p:xfrm>
        <a:graphic>
          <a:graphicData uri="http://schemas.openxmlformats.org/drawingml/2006/table">
            <a:tbl>
              <a:tblPr firstRow="1" firstCol="1" bandRow="1">
                <a:tableStyleId>{5C22544A-7EE6-4342-B048-85BDC9FD1C3A}</a:tableStyleId>
              </a:tblPr>
              <a:tblGrid>
                <a:gridCol w="9765792"/>
              </a:tblGrid>
              <a:tr h="1806574">
                <a:tc>
                  <a:txBody>
                    <a:bodyPr/>
                    <a:lstStyle/>
                    <a:p>
                      <a:pPr algn="ctr">
                        <a:spcBef>
                          <a:spcPts val="1200"/>
                        </a:spcBef>
                        <a:spcAft>
                          <a:spcPts val="600"/>
                        </a:spcAft>
                      </a:pPr>
                      <a:r>
                        <a:rPr lang="fr-FR" sz="1600" kern="150" dirty="0">
                          <a:solidFill>
                            <a:schemeClr val="bg1"/>
                          </a:solidFill>
                          <a:effectLst/>
                        </a:rPr>
                        <a:t>L’astronomie : la Science face à l’infini</a:t>
                      </a:r>
                    </a:p>
                    <a:p>
                      <a:pPr>
                        <a:spcAft>
                          <a:spcPts val="0"/>
                        </a:spcAft>
                      </a:pPr>
                      <a:r>
                        <a:rPr lang="fr-FR" sz="1600" kern="150" dirty="0" smtClean="0">
                          <a:solidFill>
                            <a:schemeClr val="bg1"/>
                          </a:solidFill>
                          <a:effectLst/>
                        </a:rPr>
                        <a:t>Niveau</a:t>
                      </a:r>
                      <a:r>
                        <a:rPr lang="fr-FR" sz="1600" kern="150" dirty="0">
                          <a:solidFill>
                            <a:schemeClr val="bg1"/>
                          </a:solidFill>
                          <a:effectLst/>
                        </a:rPr>
                        <a:t> : 5e ;</a:t>
                      </a:r>
                    </a:p>
                    <a:p>
                      <a:pPr>
                        <a:spcAft>
                          <a:spcPts val="0"/>
                        </a:spcAft>
                      </a:pPr>
                      <a:r>
                        <a:rPr lang="fr-FR" sz="1600" kern="150" dirty="0">
                          <a:solidFill>
                            <a:schemeClr val="bg1"/>
                          </a:solidFill>
                          <a:effectLst/>
                        </a:rPr>
                        <a:t>thématiques interdisciplinaires : sciences, technologie et société, LCA ;</a:t>
                      </a:r>
                    </a:p>
                    <a:p>
                      <a:pPr>
                        <a:spcAft>
                          <a:spcPts val="0"/>
                        </a:spcAft>
                      </a:pPr>
                      <a:r>
                        <a:rPr lang="fr-FR" sz="1600" kern="150" dirty="0">
                          <a:solidFill>
                            <a:schemeClr val="bg1"/>
                          </a:solidFill>
                          <a:effectLst/>
                        </a:rPr>
                        <a:t>interdisciplinarité : LCA, sciences, projet Avenir ;</a:t>
                      </a:r>
                    </a:p>
                    <a:p>
                      <a:pPr>
                        <a:spcAft>
                          <a:spcPts val="0"/>
                        </a:spcAft>
                      </a:pPr>
                      <a:r>
                        <a:rPr lang="fr-FR" sz="1600" kern="150" dirty="0">
                          <a:solidFill>
                            <a:schemeClr val="bg1"/>
                          </a:solidFill>
                          <a:effectLst/>
                        </a:rPr>
                        <a:t>objectifs : confronter les théories antiques (cf. Pline, Épicure ou Sénèque) à nos connaissances actuelles, sans oublier tout ce que nous ne savons pas ;</a:t>
                      </a:r>
                    </a:p>
                    <a:p>
                      <a:pPr>
                        <a:spcAft>
                          <a:spcPts val="0"/>
                        </a:spcAft>
                      </a:pPr>
                      <a:r>
                        <a:rPr lang="fr-FR" sz="1600" kern="150" dirty="0">
                          <a:solidFill>
                            <a:schemeClr val="bg1"/>
                          </a:solidFill>
                          <a:effectLst/>
                        </a:rPr>
                        <a:t>réalisation envisagée : rédaction d’une correspondance entre un savant romain et un scientifique actuel ;</a:t>
                      </a:r>
                    </a:p>
                    <a:p>
                      <a:pPr>
                        <a:spcAft>
                          <a:spcPts val="600"/>
                        </a:spcAft>
                      </a:pPr>
                      <a:r>
                        <a:rPr lang="fr-FR" sz="1600" kern="150" dirty="0">
                          <a:solidFill>
                            <a:schemeClr val="bg1"/>
                          </a:solidFill>
                          <a:effectLst/>
                        </a:rPr>
                        <a:t>modalités d’organisation : 2 h hebdomadaires sur 1 semestre (1 h de LCA + 1 h de SVT).</a:t>
                      </a:r>
                      <a:endParaRPr lang="fr-FR" sz="1600" kern="150" dirty="0">
                        <a:solidFill>
                          <a:schemeClr val="bg1"/>
                        </a:solidFill>
                        <a:effectLst/>
                        <a:latin typeface="Arial" panose="020B0604020202020204" pitchFamily="34" charset="0"/>
                        <a:ea typeface="Arial Unicode MS" panose="020B0604020202020204" pitchFamily="34" charset="-128"/>
                        <a:cs typeface="Lucida Sans" panose="020B0602030504020204" pitchFamily="34" charset="0"/>
                      </a:endParaRPr>
                    </a:p>
                  </a:txBody>
                  <a:tcPr marL="34925" marR="34925" marT="34925" marB="34925">
                    <a:solidFill>
                      <a:schemeClr val="tx1">
                        <a:lumMod val="85000"/>
                      </a:schemeClr>
                    </a:solidFill>
                  </a:tcPr>
                </a:tc>
              </a:tr>
            </a:tbl>
          </a:graphicData>
        </a:graphic>
      </p:graphicFrame>
      <p:sp>
        <p:nvSpPr>
          <p:cNvPr id="7" name="ZoneTexte 6"/>
          <p:cNvSpPr txBox="1"/>
          <p:nvPr/>
        </p:nvSpPr>
        <p:spPr>
          <a:xfrm>
            <a:off x="316960" y="499872"/>
            <a:ext cx="7534688" cy="830997"/>
          </a:xfrm>
          <a:prstGeom prst="rect">
            <a:avLst/>
          </a:prstGeom>
          <a:noFill/>
        </p:spPr>
        <p:txBody>
          <a:bodyPr wrap="square" rtlCol="0">
            <a:spAutoFit/>
          </a:bodyPr>
          <a:lstStyle/>
          <a:p>
            <a:r>
              <a:rPr lang="fr-FR" sz="4800" dirty="0" smtClean="0">
                <a:latin typeface="French Script MT" panose="03020402040607040605" pitchFamily="66" charset="0"/>
              </a:rPr>
              <a:t>En bref, quelques autres pistes encore…</a:t>
            </a:r>
            <a:endParaRPr lang="fr-FR" sz="4800" dirty="0">
              <a:latin typeface="French Script MT" panose="03020402040607040605" pitchFamily="66" charset="0"/>
            </a:endParaRPr>
          </a:p>
        </p:txBody>
      </p:sp>
      <p:sp>
        <p:nvSpPr>
          <p:cNvPr id="8" name="Explosion 1 7"/>
          <p:cNvSpPr/>
          <p:nvPr/>
        </p:nvSpPr>
        <p:spPr>
          <a:xfrm>
            <a:off x="10015809" y="1330869"/>
            <a:ext cx="1270499" cy="1240972"/>
          </a:xfrm>
          <a:prstGeom prst="irregularSeal1">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5è</a:t>
            </a:r>
            <a:endParaRPr lang="fr-FR" sz="2000" b="1" dirty="0">
              <a:solidFill>
                <a:schemeClr val="bg1"/>
              </a:solidFill>
            </a:endParaRPr>
          </a:p>
        </p:txBody>
      </p:sp>
    </p:spTree>
    <p:extLst>
      <p:ext uri="{BB962C8B-B14F-4D97-AF65-F5344CB8AC3E}">
        <p14:creationId xmlns:p14="http://schemas.microsoft.com/office/powerpoint/2010/main" xmlns="" val="132970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 calcmode="lin" valueType="num">
                                      <p:cBhvr>
                                        <p:cTn id="18" dur="500" fill="hold"/>
                                        <p:tgtEl>
                                          <p:spTgt spid="8"/>
                                        </p:tgtEl>
                                        <p:attrNameLst>
                                          <p:attrName>style.rotation</p:attrName>
                                        </p:attrNameLst>
                                      </p:cBhvr>
                                      <p:tavLst>
                                        <p:tav tm="0">
                                          <p:val>
                                            <p:fltVal val="360"/>
                                          </p:val>
                                        </p:tav>
                                        <p:tav tm="100000">
                                          <p:val>
                                            <p:fltVal val="0"/>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1+#ppt_w/2"/>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2328025132"/>
              </p:ext>
            </p:extLst>
          </p:nvPr>
        </p:nvGraphicFramePr>
        <p:xfrm>
          <a:off x="2950464" y="385826"/>
          <a:ext cx="8740076" cy="3625342"/>
        </p:xfrm>
        <a:graphic>
          <a:graphicData uri="http://schemas.openxmlformats.org/drawingml/2006/table">
            <a:tbl>
              <a:tblPr firstRow="1" firstCol="1" bandRow="1">
                <a:tableStyleId>{5C22544A-7EE6-4342-B048-85BDC9FD1C3A}</a:tableStyleId>
              </a:tblPr>
              <a:tblGrid>
                <a:gridCol w="8740076"/>
              </a:tblGrid>
              <a:tr h="3625342">
                <a:tc>
                  <a:txBody>
                    <a:bodyPr/>
                    <a:lstStyle/>
                    <a:p>
                      <a:pPr algn="ctr">
                        <a:spcBef>
                          <a:spcPts val="1200"/>
                        </a:spcBef>
                        <a:spcAft>
                          <a:spcPts val="0"/>
                        </a:spcAft>
                      </a:pPr>
                      <a:r>
                        <a:rPr lang="fr-FR" sz="1600" kern="150" dirty="0">
                          <a:effectLst/>
                        </a:rPr>
                        <a:t>Les </a:t>
                      </a:r>
                      <a:r>
                        <a:rPr lang="fr-FR" sz="1600" kern="150" dirty="0" smtClean="0">
                          <a:effectLst/>
                        </a:rPr>
                        <a:t>Amours </a:t>
                      </a:r>
                      <a:r>
                        <a:rPr lang="fr-FR" sz="1600" kern="150" dirty="0">
                          <a:effectLst/>
                        </a:rPr>
                        <a:t>tragiques</a:t>
                      </a:r>
                    </a:p>
                    <a:p>
                      <a:pPr>
                        <a:spcAft>
                          <a:spcPts val="0"/>
                        </a:spcAft>
                      </a:pPr>
                      <a:r>
                        <a:rPr lang="fr-FR" sz="1600" kern="150" dirty="0" smtClean="0">
                          <a:effectLst/>
                        </a:rPr>
                        <a:t>Niveau</a:t>
                      </a:r>
                      <a:r>
                        <a:rPr lang="fr-FR" sz="1600" kern="150" dirty="0">
                          <a:effectLst/>
                        </a:rPr>
                        <a:t> : 4e ;</a:t>
                      </a:r>
                    </a:p>
                    <a:p>
                      <a:pPr>
                        <a:spcAft>
                          <a:spcPts val="0"/>
                        </a:spcAft>
                      </a:pPr>
                      <a:r>
                        <a:rPr lang="fr-FR" sz="1600" kern="150" dirty="0">
                          <a:effectLst/>
                        </a:rPr>
                        <a:t>thématiques interdisciplinaires : culture et création artistiques, LCA, monde économique et professionnel ;</a:t>
                      </a:r>
                    </a:p>
                    <a:p>
                      <a:pPr>
                        <a:spcAft>
                          <a:spcPts val="0"/>
                        </a:spcAft>
                      </a:pPr>
                      <a:r>
                        <a:rPr lang="fr-FR" sz="1600" kern="150" dirty="0">
                          <a:effectLst/>
                        </a:rPr>
                        <a:t>interdisciplinarité : LCA, français et technologie, parcours Avenir ;</a:t>
                      </a:r>
                    </a:p>
                    <a:p>
                      <a:pPr>
                        <a:spcAft>
                          <a:spcPts val="0"/>
                        </a:spcAft>
                      </a:pPr>
                      <a:r>
                        <a:rPr lang="fr-FR" sz="1600" kern="150" dirty="0">
                          <a:effectLst/>
                        </a:rPr>
                        <a:t>objectifs : création d’un projet de théâtre filmé : des textes à la représentation, en passant par la création des décors, des affiches, des costumes et la post-production vidéo. Lecture de mythes puis de tragédies (de l’Antiquité et du XVIIe siècle). Choix des extraits à jouer et à mettre en scène. Apprentissage des rôles et mise en scène. Préparation technique du projet. Production. Post-production ;</a:t>
                      </a:r>
                    </a:p>
                    <a:p>
                      <a:pPr>
                        <a:spcAft>
                          <a:spcPts val="0"/>
                        </a:spcAft>
                      </a:pPr>
                      <a:r>
                        <a:rPr lang="fr-FR" sz="1600" kern="150" dirty="0">
                          <a:effectLst/>
                        </a:rPr>
                        <a:t>réalisation envisagée : création d’un projet de théâtre filmé ;</a:t>
                      </a:r>
                    </a:p>
                    <a:p>
                      <a:pPr>
                        <a:spcAft>
                          <a:spcPts val="0"/>
                        </a:spcAft>
                      </a:pPr>
                      <a:r>
                        <a:rPr lang="fr-FR" sz="1600" kern="150" dirty="0">
                          <a:effectLst/>
                        </a:rPr>
                        <a:t>modalités d’organisation : 2 h hebdomadaires sur 1 année (1,5 heure de français (LCA) + 0,5 h de technologie au premier semestre puis 0,5 h de français (LCA) + 1,5 h de technologie au second semestre).</a:t>
                      </a:r>
                      <a:endParaRPr lang="fr-FR" sz="1600" kern="150" dirty="0">
                        <a:effectLst/>
                        <a:latin typeface="Arial" panose="020B0604020202020204" pitchFamily="34" charset="0"/>
                        <a:ea typeface="Arial Unicode MS" panose="020B0604020202020204" pitchFamily="34" charset="-128"/>
                        <a:cs typeface="Lucida Sans" panose="020B0602030504020204" pitchFamily="34" charset="0"/>
                      </a:endParaRPr>
                    </a:p>
                  </a:txBody>
                  <a:tcPr marL="34925" marR="34925" marT="34925" marB="34925">
                    <a:solidFill>
                      <a:srgbClr val="002060"/>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xmlns="" val="3586071012"/>
              </p:ext>
            </p:extLst>
          </p:nvPr>
        </p:nvGraphicFramePr>
        <p:xfrm>
          <a:off x="572992" y="4369560"/>
          <a:ext cx="9217184" cy="2080008"/>
        </p:xfrm>
        <a:graphic>
          <a:graphicData uri="http://schemas.openxmlformats.org/drawingml/2006/table">
            <a:tbl>
              <a:tblPr firstRow="1" firstCol="1" bandRow="1">
                <a:tableStyleId>{5C22544A-7EE6-4342-B048-85BDC9FD1C3A}</a:tableStyleId>
              </a:tblPr>
              <a:tblGrid>
                <a:gridCol w="9217184"/>
              </a:tblGrid>
              <a:tr h="2080008">
                <a:tc>
                  <a:txBody>
                    <a:bodyPr/>
                    <a:lstStyle/>
                    <a:p>
                      <a:pPr algn="ctr">
                        <a:spcBef>
                          <a:spcPts val="1200"/>
                        </a:spcBef>
                        <a:spcAft>
                          <a:spcPts val="0"/>
                        </a:spcAft>
                      </a:pPr>
                      <a:r>
                        <a:rPr lang="fr-FR" sz="1600" kern="150" dirty="0">
                          <a:solidFill>
                            <a:schemeClr val="bg1"/>
                          </a:solidFill>
                          <a:effectLst/>
                        </a:rPr>
                        <a:t>Les plaintes d’Orphée toujours renouvelées…</a:t>
                      </a:r>
                    </a:p>
                    <a:p>
                      <a:pPr>
                        <a:spcAft>
                          <a:spcPts val="0"/>
                        </a:spcAft>
                      </a:pPr>
                      <a:r>
                        <a:rPr lang="fr-FR" sz="1600" kern="150" dirty="0" smtClean="0">
                          <a:solidFill>
                            <a:schemeClr val="bg1"/>
                          </a:solidFill>
                          <a:effectLst/>
                        </a:rPr>
                        <a:t>Niveau</a:t>
                      </a:r>
                      <a:r>
                        <a:rPr lang="fr-FR" sz="1600" kern="150" dirty="0">
                          <a:solidFill>
                            <a:schemeClr val="bg1"/>
                          </a:solidFill>
                          <a:effectLst/>
                        </a:rPr>
                        <a:t> : 4e ;</a:t>
                      </a:r>
                    </a:p>
                    <a:p>
                      <a:pPr>
                        <a:spcAft>
                          <a:spcPts val="0"/>
                        </a:spcAft>
                      </a:pPr>
                      <a:r>
                        <a:rPr lang="fr-FR" sz="1600" kern="150" dirty="0">
                          <a:solidFill>
                            <a:schemeClr val="bg1"/>
                          </a:solidFill>
                          <a:effectLst/>
                        </a:rPr>
                        <a:t>thématiques interdisciplinaires : culture et création artistiques, LCA ;</a:t>
                      </a:r>
                    </a:p>
                    <a:p>
                      <a:pPr>
                        <a:spcAft>
                          <a:spcPts val="0"/>
                        </a:spcAft>
                      </a:pPr>
                      <a:r>
                        <a:rPr lang="fr-FR" sz="1600" kern="150" dirty="0">
                          <a:solidFill>
                            <a:schemeClr val="bg1"/>
                          </a:solidFill>
                          <a:effectLst/>
                        </a:rPr>
                        <a:t>interdisciplinarité : français, LCA, arts plastiques, éducation musicale</a:t>
                      </a:r>
                    </a:p>
                    <a:p>
                      <a:pPr>
                        <a:spcAft>
                          <a:spcPts val="0"/>
                        </a:spcAft>
                      </a:pPr>
                      <a:r>
                        <a:rPr lang="fr-FR" sz="1600" kern="150" dirty="0">
                          <a:solidFill>
                            <a:schemeClr val="bg1"/>
                          </a:solidFill>
                          <a:effectLst/>
                        </a:rPr>
                        <a:t>objectifs : lire, écrire, dire, chanter, mixer et illustrer des textes lyriques ;</a:t>
                      </a:r>
                    </a:p>
                    <a:p>
                      <a:pPr>
                        <a:spcAft>
                          <a:spcPts val="0"/>
                        </a:spcAft>
                      </a:pPr>
                      <a:r>
                        <a:rPr lang="fr-FR" sz="1600" kern="150" dirty="0">
                          <a:solidFill>
                            <a:schemeClr val="bg1"/>
                          </a:solidFill>
                          <a:effectLst/>
                        </a:rPr>
                        <a:t>réalisation envisagée : florilèges numériques (enregistrements, mixages et illustrations numérisées) ;</a:t>
                      </a:r>
                    </a:p>
                    <a:p>
                      <a:pPr>
                        <a:spcAft>
                          <a:spcPts val="600"/>
                        </a:spcAft>
                      </a:pPr>
                      <a:r>
                        <a:rPr lang="fr-FR" sz="1600" kern="150" dirty="0">
                          <a:solidFill>
                            <a:schemeClr val="bg1"/>
                          </a:solidFill>
                          <a:effectLst/>
                        </a:rPr>
                        <a:t>modalités d’organisation : 2 h hebdomadaires sur 1 semestre (1 h de français + 1 h LCA ou 1 h d’art [0,5 h d’arts plastiques et 0,5 h d’éducation musicale]).</a:t>
                      </a:r>
                      <a:endParaRPr lang="fr-FR" sz="1600" kern="150" dirty="0">
                        <a:solidFill>
                          <a:schemeClr val="bg1"/>
                        </a:solidFill>
                        <a:effectLst/>
                        <a:latin typeface="Arial" panose="020B0604020202020204" pitchFamily="34" charset="0"/>
                        <a:ea typeface="Arial Unicode MS" panose="020B0604020202020204" pitchFamily="34" charset="-128"/>
                        <a:cs typeface="Lucida Sans" panose="020B0602030504020204" pitchFamily="34" charset="0"/>
                      </a:endParaRPr>
                    </a:p>
                  </a:txBody>
                  <a:tcPr marL="34925" marR="34925" marT="34925" marB="34925">
                    <a:solidFill>
                      <a:schemeClr val="accent5"/>
                    </a:solidFill>
                  </a:tcPr>
                </a:tc>
              </a:tr>
            </a:tbl>
          </a:graphicData>
        </a:graphic>
      </p:graphicFrame>
      <p:sp>
        <p:nvSpPr>
          <p:cNvPr id="9" name="Explosion 1 8"/>
          <p:cNvSpPr/>
          <p:nvPr/>
        </p:nvSpPr>
        <p:spPr>
          <a:xfrm>
            <a:off x="711136" y="239522"/>
            <a:ext cx="1270499" cy="1240972"/>
          </a:xfrm>
          <a:prstGeom prst="irregularSeal1">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rPr>
              <a:t>4</a:t>
            </a:r>
            <a:r>
              <a:rPr lang="fr-FR" sz="2000" b="1" dirty="0" smtClean="0">
                <a:solidFill>
                  <a:schemeClr val="bg1"/>
                </a:solidFill>
              </a:rPr>
              <a:t>è</a:t>
            </a:r>
            <a:endParaRPr lang="fr-FR" sz="2000" b="1" dirty="0">
              <a:solidFill>
                <a:schemeClr val="bg1"/>
              </a:solidFill>
            </a:endParaRPr>
          </a:p>
        </p:txBody>
      </p:sp>
    </p:spTree>
    <p:extLst>
      <p:ext uri="{BB962C8B-B14F-4D97-AF65-F5344CB8AC3E}">
        <p14:creationId xmlns:p14="http://schemas.microsoft.com/office/powerpoint/2010/main" xmlns="" val="267882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360"/>
                                          </p:val>
                                        </p:tav>
                                        <p:tav tm="100000">
                                          <p:val>
                                            <p:fltVal val="0"/>
                                          </p:val>
                                        </p:tav>
                                      </p:tavLst>
                                    </p:anim>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Horizont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2235186083"/>
              </p:ext>
            </p:extLst>
          </p:nvPr>
        </p:nvGraphicFramePr>
        <p:xfrm>
          <a:off x="268192" y="748536"/>
          <a:ext cx="9229376" cy="2275079"/>
        </p:xfrm>
        <a:graphic>
          <a:graphicData uri="http://schemas.openxmlformats.org/drawingml/2006/table">
            <a:tbl>
              <a:tblPr firstRow="1" firstCol="1" bandRow="1">
                <a:tableStyleId>{5C22544A-7EE6-4342-B048-85BDC9FD1C3A}</a:tableStyleId>
              </a:tblPr>
              <a:tblGrid>
                <a:gridCol w="9229376"/>
              </a:tblGrid>
              <a:tr h="2275079">
                <a:tc>
                  <a:txBody>
                    <a:bodyPr/>
                    <a:lstStyle/>
                    <a:p>
                      <a:pPr algn="ctr">
                        <a:spcAft>
                          <a:spcPts val="0"/>
                        </a:spcAft>
                      </a:pPr>
                      <a:r>
                        <a:rPr lang="fr-FR" sz="1600" b="1" kern="150" dirty="0">
                          <a:solidFill>
                            <a:schemeClr val="bg1"/>
                          </a:solidFill>
                          <a:effectLst/>
                        </a:rPr>
                        <a:t>Autour du nombre d’or</a:t>
                      </a:r>
                    </a:p>
                    <a:p>
                      <a:pPr algn="just">
                        <a:spcAft>
                          <a:spcPts val="0"/>
                        </a:spcAft>
                      </a:pPr>
                      <a:r>
                        <a:rPr lang="fr-FR" sz="1600" kern="150" dirty="0">
                          <a:solidFill>
                            <a:schemeClr val="bg1"/>
                          </a:solidFill>
                          <a:effectLst/>
                        </a:rPr>
                        <a:t>Niveau : 3e ;</a:t>
                      </a:r>
                    </a:p>
                    <a:p>
                      <a:pPr algn="just">
                        <a:spcAft>
                          <a:spcPts val="0"/>
                        </a:spcAft>
                      </a:pPr>
                      <a:r>
                        <a:rPr lang="fr-FR" sz="1600" kern="150" dirty="0">
                          <a:solidFill>
                            <a:schemeClr val="bg1"/>
                          </a:solidFill>
                          <a:effectLst/>
                        </a:rPr>
                        <a:t>thématiques interdisciplinaires : sciences, technologie et société, culture et création artistiques, </a:t>
                      </a:r>
                      <a:r>
                        <a:rPr lang="fr-FR" sz="1600" kern="150" dirty="0" smtClean="0">
                          <a:solidFill>
                            <a:schemeClr val="bg1"/>
                          </a:solidFill>
                          <a:effectLst/>
                        </a:rPr>
                        <a:t>LCA</a:t>
                      </a:r>
                      <a:endParaRPr lang="fr-FR" sz="1600" kern="150" dirty="0">
                        <a:solidFill>
                          <a:schemeClr val="bg1"/>
                        </a:solidFill>
                        <a:effectLst/>
                      </a:endParaRPr>
                    </a:p>
                    <a:p>
                      <a:pPr algn="just">
                        <a:spcAft>
                          <a:spcPts val="0"/>
                        </a:spcAft>
                      </a:pPr>
                      <a:r>
                        <a:rPr lang="fr-FR" sz="1600" kern="150" dirty="0">
                          <a:solidFill>
                            <a:schemeClr val="bg1"/>
                          </a:solidFill>
                          <a:effectLst/>
                        </a:rPr>
                        <a:t>interdisciplinarité : mathématiques, </a:t>
                      </a:r>
                      <a:r>
                        <a:rPr lang="fr-FR" sz="1600" kern="150" dirty="0" smtClean="0">
                          <a:solidFill>
                            <a:schemeClr val="bg1"/>
                          </a:solidFill>
                          <a:effectLst/>
                        </a:rPr>
                        <a:t>LCA </a:t>
                      </a:r>
                      <a:r>
                        <a:rPr lang="fr-FR" sz="1600" kern="150" dirty="0">
                          <a:solidFill>
                            <a:schemeClr val="bg1"/>
                          </a:solidFill>
                          <a:effectLst/>
                        </a:rPr>
                        <a:t>; </a:t>
                      </a:r>
                    </a:p>
                    <a:p>
                      <a:pPr algn="just">
                        <a:spcAft>
                          <a:spcPts val="0"/>
                        </a:spcAft>
                      </a:pPr>
                      <a:r>
                        <a:rPr lang="fr-FR" sz="1600" kern="150" dirty="0">
                          <a:solidFill>
                            <a:schemeClr val="bg1"/>
                          </a:solidFill>
                          <a:effectLst/>
                        </a:rPr>
                        <a:t>objectifs : réfléchir au lien entre perfection mathématique et perfection esthétique, études d’œuvres et de monuments patrimoniaux (Parthénon, Vénus de Milo, Panthéon, homme de Vitruve) ;</a:t>
                      </a:r>
                    </a:p>
                    <a:p>
                      <a:pPr algn="just">
                        <a:spcAft>
                          <a:spcPts val="0"/>
                        </a:spcAft>
                      </a:pPr>
                      <a:r>
                        <a:rPr lang="fr-FR" sz="1600" kern="150" dirty="0">
                          <a:solidFill>
                            <a:schemeClr val="bg1"/>
                          </a:solidFill>
                          <a:effectLst/>
                        </a:rPr>
                        <a:t>réalisation envisagée : expositions et présentation de type oral d’histoire des arts ;</a:t>
                      </a:r>
                    </a:p>
                    <a:p>
                      <a:pPr algn="just">
                        <a:spcAft>
                          <a:spcPts val="600"/>
                        </a:spcAft>
                      </a:pPr>
                      <a:r>
                        <a:rPr lang="fr-FR" sz="1600" kern="150" dirty="0">
                          <a:solidFill>
                            <a:schemeClr val="bg1"/>
                          </a:solidFill>
                          <a:effectLst/>
                        </a:rPr>
                        <a:t>modalités d'organisation : 2 h hebdomadaires sur 1 semestre (1 h de LCA + 1 h de mathématiques).</a:t>
                      </a:r>
                      <a:endParaRPr lang="fr-FR" sz="1600" kern="150" dirty="0">
                        <a:solidFill>
                          <a:schemeClr val="bg1"/>
                        </a:solidFill>
                        <a:effectLst/>
                        <a:latin typeface="Arial" panose="020B0604020202020204" pitchFamily="34" charset="0"/>
                        <a:ea typeface="Arial Unicode MS" panose="020B0604020202020204" pitchFamily="34" charset="-128"/>
                        <a:cs typeface="Lucida Sans" panose="020B0602030504020204" pitchFamily="34" charset="0"/>
                      </a:endParaRPr>
                    </a:p>
                  </a:txBody>
                  <a:tcPr marL="34925" marR="34925" marT="34925" marB="34925">
                    <a:solidFill>
                      <a:schemeClr val="accent4">
                        <a:lumMod val="60000"/>
                        <a:lumOff val="40000"/>
                      </a:schemeClr>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xmlns="" val="3453239951"/>
              </p:ext>
            </p:extLst>
          </p:nvPr>
        </p:nvGraphicFramePr>
        <p:xfrm>
          <a:off x="2206752" y="3377184"/>
          <a:ext cx="9691052" cy="2956559"/>
        </p:xfrm>
        <a:graphic>
          <a:graphicData uri="http://schemas.openxmlformats.org/drawingml/2006/table">
            <a:tbl>
              <a:tblPr firstRow="1" firstCol="1" bandRow="1">
                <a:tableStyleId>{5C22544A-7EE6-4342-B048-85BDC9FD1C3A}</a:tableStyleId>
              </a:tblPr>
              <a:tblGrid>
                <a:gridCol w="9691052"/>
              </a:tblGrid>
              <a:tr h="2956559">
                <a:tc>
                  <a:txBody>
                    <a:bodyPr/>
                    <a:lstStyle/>
                    <a:p>
                      <a:pPr algn="ctr">
                        <a:spcBef>
                          <a:spcPts val="1200"/>
                        </a:spcBef>
                        <a:spcAft>
                          <a:spcPts val="0"/>
                        </a:spcAft>
                      </a:pPr>
                      <a:r>
                        <a:rPr lang="fr-FR" sz="1600" kern="150" dirty="0" smtClean="0">
                          <a:solidFill>
                            <a:schemeClr val="bg1"/>
                          </a:solidFill>
                          <a:effectLst/>
                        </a:rPr>
                        <a:t>L’Art </a:t>
                      </a:r>
                      <a:r>
                        <a:rPr lang="fr-FR" sz="1600" kern="150" dirty="0">
                          <a:solidFill>
                            <a:schemeClr val="bg1"/>
                          </a:solidFill>
                          <a:effectLst/>
                        </a:rPr>
                        <a:t>de la médecine : d’Hippocrate à nos </a:t>
                      </a:r>
                      <a:r>
                        <a:rPr lang="fr-FR" sz="1600" kern="150" dirty="0" smtClean="0">
                          <a:solidFill>
                            <a:schemeClr val="bg1"/>
                          </a:solidFill>
                          <a:effectLst/>
                        </a:rPr>
                        <a:t>jours</a:t>
                      </a:r>
                      <a:r>
                        <a:rPr lang="fr-FR" sz="1600" kern="150" dirty="0">
                          <a:solidFill>
                            <a:schemeClr val="bg1"/>
                          </a:solidFill>
                          <a:effectLst/>
                        </a:rPr>
                        <a:t> </a:t>
                      </a:r>
                    </a:p>
                    <a:p>
                      <a:pPr>
                        <a:spcAft>
                          <a:spcPts val="0"/>
                        </a:spcAft>
                      </a:pPr>
                      <a:r>
                        <a:rPr lang="fr-FR" sz="1600" kern="150" dirty="0" smtClean="0">
                          <a:solidFill>
                            <a:schemeClr val="bg1"/>
                          </a:solidFill>
                          <a:effectLst/>
                        </a:rPr>
                        <a:t>Niveau</a:t>
                      </a:r>
                      <a:r>
                        <a:rPr lang="fr-FR" sz="1600" kern="150" dirty="0">
                          <a:solidFill>
                            <a:schemeClr val="bg1"/>
                          </a:solidFill>
                          <a:effectLst/>
                        </a:rPr>
                        <a:t> : 3e ;</a:t>
                      </a:r>
                    </a:p>
                    <a:p>
                      <a:pPr>
                        <a:spcAft>
                          <a:spcPts val="0"/>
                        </a:spcAft>
                      </a:pPr>
                      <a:r>
                        <a:rPr lang="fr-FR" sz="1600" kern="150" dirty="0">
                          <a:solidFill>
                            <a:schemeClr val="bg1"/>
                          </a:solidFill>
                          <a:effectLst/>
                        </a:rPr>
                        <a:t>thématiques interdisciplinaires : corps, santé, bien-être et sécurité, sciences, technologie et société, LCA ;</a:t>
                      </a:r>
                    </a:p>
                    <a:p>
                      <a:pPr>
                        <a:spcAft>
                          <a:spcPts val="0"/>
                        </a:spcAft>
                      </a:pPr>
                      <a:r>
                        <a:rPr lang="fr-FR" sz="1600" kern="150" dirty="0">
                          <a:solidFill>
                            <a:schemeClr val="bg1"/>
                          </a:solidFill>
                          <a:effectLst/>
                        </a:rPr>
                        <a:t>interdisciplinarité : LCA, sciences de la vie et de la Terre, projet Avenir ;</a:t>
                      </a:r>
                    </a:p>
                    <a:p>
                      <a:pPr>
                        <a:spcAft>
                          <a:spcPts val="0"/>
                        </a:spcAft>
                      </a:pPr>
                      <a:r>
                        <a:rPr lang="fr-FR" sz="1600" kern="150" dirty="0">
                          <a:solidFill>
                            <a:schemeClr val="bg1"/>
                          </a:solidFill>
                          <a:effectLst/>
                        </a:rPr>
                        <a:t>objectifs : découvrir la médecine et ses progrès de l’Antiquité à nos jours à travers les textes antiques (grecs), classiques (Rabelais et Molière) et modernes. Comparer les différents serments d’Hippocrate, antique et moderne pour percevoir les changements éthiques. Retour sur les différentes découvertes sur le corps humain : des dissections de Léonard de Vinci à la carte du génome. Visite de l’université de médecine de Montpellier. Rencontre de praticiens ;</a:t>
                      </a:r>
                    </a:p>
                    <a:p>
                      <a:pPr>
                        <a:spcAft>
                          <a:spcPts val="0"/>
                        </a:spcAft>
                      </a:pPr>
                      <a:r>
                        <a:rPr lang="fr-FR" sz="1600" kern="150" dirty="0">
                          <a:solidFill>
                            <a:schemeClr val="bg1"/>
                          </a:solidFill>
                          <a:effectLst/>
                        </a:rPr>
                        <a:t>réalisation envisagée : rédaction d’un journal scientifique ;</a:t>
                      </a:r>
                    </a:p>
                    <a:p>
                      <a:pPr>
                        <a:spcAft>
                          <a:spcPts val="600"/>
                        </a:spcAft>
                      </a:pPr>
                      <a:r>
                        <a:rPr lang="fr-FR" sz="1600" kern="150" dirty="0">
                          <a:solidFill>
                            <a:schemeClr val="bg1"/>
                          </a:solidFill>
                          <a:effectLst/>
                        </a:rPr>
                        <a:t>modalités d’organisation : 2 h hebdomadaires sur 1 semestre (1 h de LCA + 1 h de SVT).</a:t>
                      </a:r>
                      <a:endParaRPr lang="fr-FR" sz="1600" kern="150" dirty="0">
                        <a:solidFill>
                          <a:schemeClr val="bg1"/>
                        </a:solidFill>
                        <a:effectLst/>
                        <a:latin typeface="Arial" panose="020B0604020202020204" pitchFamily="34" charset="0"/>
                        <a:ea typeface="Arial Unicode MS" panose="020B0604020202020204" pitchFamily="34" charset="-128"/>
                        <a:cs typeface="Lucida Sans" panose="020B0602030504020204" pitchFamily="34" charset="0"/>
                      </a:endParaRPr>
                    </a:p>
                  </a:txBody>
                  <a:tcPr marL="34925" marR="34925" marT="34925" marB="34925">
                    <a:solidFill>
                      <a:schemeClr val="tx2">
                        <a:lumMod val="75000"/>
                      </a:schemeClr>
                    </a:solidFill>
                  </a:tcPr>
                </a:tc>
              </a:tr>
            </a:tbl>
          </a:graphicData>
        </a:graphic>
      </p:graphicFrame>
      <p:sp>
        <p:nvSpPr>
          <p:cNvPr id="4" name="Explosion 1 3"/>
          <p:cNvSpPr/>
          <p:nvPr/>
        </p:nvSpPr>
        <p:spPr>
          <a:xfrm>
            <a:off x="10235265" y="1265589"/>
            <a:ext cx="1270499" cy="1240972"/>
          </a:xfrm>
          <a:prstGeom prst="irregularSeal1">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rPr>
              <a:t>3</a:t>
            </a:r>
            <a:r>
              <a:rPr lang="fr-FR" sz="2000" b="1" dirty="0" smtClean="0">
                <a:solidFill>
                  <a:schemeClr val="bg1"/>
                </a:solidFill>
              </a:rPr>
              <a:t>è</a:t>
            </a:r>
            <a:endParaRPr lang="fr-FR" sz="2000" b="1" dirty="0">
              <a:solidFill>
                <a:schemeClr val="bg1"/>
              </a:solidFill>
            </a:endParaRPr>
          </a:p>
        </p:txBody>
      </p:sp>
    </p:spTree>
    <p:extLst>
      <p:ext uri="{BB962C8B-B14F-4D97-AF65-F5344CB8AC3E}">
        <p14:creationId xmlns:p14="http://schemas.microsoft.com/office/powerpoint/2010/main" xmlns="" val="185933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 fill="hold"/>
                                        <p:tgtEl>
                                          <p:spTgt spid="4"/>
                                        </p:tgtEl>
                                        <p:attrNameLst>
                                          <p:attrName>ppt_w</p:attrName>
                                        </p:attrNameLst>
                                      </p:cBhvr>
                                      <p:tavLst>
                                        <p:tav tm="0">
                                          <p:val>
                                            <p:fltVal val="0"/>
                                          </p:val>
                                        </p:tav>
                                        <p:tav tm="100000">
                                          <p:val>
                                            <p:strVal val="#ppt_w"/>
                                          </p:val>
                                        </p:tav>
                                      </p:tavLst>
                                    </p:anim>
                                    <p:anim calcmode="lin" valueType="num">
                                      <p:cBhvr>
                                        <p:cTn id="8" dur="1500" fill="hold"/>
                                        <p:tgtEl>
                                          <p:spTgt spid="4"/>
                                        </p:tgtEl>
                                        <p:attrNameLst>
                                          <p:attrName>ppt_h</p:attrName>
                                        </p:attrNameLst>
                                      </p:cBhvr>
                                      <p:tavLst>
                                        <p:tav tm="0">
                                          <p:val>
                                            <p:fltVal val="0"/>
                                          </p:val>
                                        </p:tav>
                                        <p:tav tm="100000">
                                          <p:val>
                                            <p:strVal val="#ppt_h"/>
                                          </p:val>
                                        </p:tav>
                                      </p:tavLst>
                                    </p:anim>
                                    <p:anim calcmode="lin" valueType="num">
                                      <p:cBhvr>
                                        <p:cTn id="9" dur="1500" fill="hold"/>
                                        <p:tgtEl>
                                          <p:spTgt spid="4"/>
                                        </p:tgtEl>
                                        <p:attrNameLst>
                                          <p:attrName>style.rotation</p:attrName>
                                        </p:attrNameLst>
                                      </p:cBhvr>
                                      <p:tavLst>
                                        <p:tav tm="0">
                                          <p:val>
                                            <p:fltVal val="360"/>
                                          </p:val>
                                        </p:tav>
                                        <p:tav tm="100000">
                                          <p:val>
                                            <p:fltVal val="0"/>
                                          </p:val>
                                        </p:tav>
                                      </p:tavLst>
                                    </p:anim>
                                    <p:animEffect transition="in" filter="fade">
                                      <p:cBhvr>
                                        <p:cTn id="10" dur="1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6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17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0416" y="1682466"/>
            <a:ext cx="11532326" cy="4647426"/>
          </a:xfrm>
          <a:prstGeom prst="rect">
            <a:avLst/>
          </a:prstGeom>
          <a:noFill/>
        </p:spPr>
        <p:txBody>
          <a:bodyPr wrap="square" rtlCol="0">
            <a:spAutoFit/>
          </a:bodyPr>
          <a:lstStyle/>
          <a:p>
            <a:pPr marL="514350" indent="-514350">
              <a:buAutoNum type="romanUcPeriod"/>
            </a:pPr>
            <a:r>
              <a:rPr lang="fr-FR" sz="2800" b="1" dirty="0" smtClean="0">
                <a:solidFill>
                  <a:schemeClr val="accent6"/>
                </a:solidFill>
                <a:effectLst>
                  <a:outerShdw blurRad="38100" dist="38100" dir="2700000" algn="tl">
                    <a:srgbClr val="000000">
                      <a:alpha val="43137"/>
                    </a:srgbClr>
                  </a:outerShdw>
                </a:effectLst>
              </a:rPr>
              <a:t>LCA dans l’ENSEIGNEMENT COMMUN : LCA dans le cours de français</a:t>
            </a:r>
          </a:p>
          <a:p>
            <a:endParaRPr lang="fr-FR" sz="2800" dirty="0" smtClean="0"/>
          </a:p>
          <a:p>
            <a:pPr marL="342900" indent="-342900">
              <a:buFont typeface="Wingdings" panose="05000000000000000000" pitchFamily="2" charset="2"/>
              <a:buChar char="Ø"/>
            </a:pPr>
            <a:r>
              <a:rPr lang="fr-FR" sz="2400" dirty="0" smtClean="0">
                <a:solidFill>
                  <a:schemeClr val="accent1">
                    <a:lumMod val="60000"/>
                    <a:lumOff val="40000"/>
                  </a:schemeClr>
                </a:solidFill>
              </a:rPr>
              <a:t> Cf. pistes données par Nicolas-Thomas REGNIER (Formation J1 du 18 avril)</a:t>
            </a:r>
          </a:p>
          <a:p>
            <a:endParaRPr lang="fr-FR" sz="2400" dirty="0" smtClean="0">
              <a:solidFill>
                <a:schemeClr val="accent1">
                  <a:lumMod val="60000"/>
                  <a:lumOff val="40000"/>
                </a:schemeClr>
              </a:solidFill>
            </a:endParaRPr>
          </a:p>
          <a:p>
            <a:pPr marL="342900" indent="-342900">
              <a:buFont typeface="Wingdings" panose="05000000000000000000" pitchFamily="2" charset="2"/>
              <a:buChar char="Ø"/>
            </a:pPr>
            <a:r>
              <a:rPr lang="fr-FR" sz="2400" dirty="0" smtClean="0">
                <a:solidFill>
                  <a:schemeClr val="accent1">
                    <a:lumMod val="60000"/>
                    <a:lumOff val="40000"/>
                  </a:schemeClr>
                </a:solidFill>
              </a:rPr>
              <a:t>Tableau synthétique : quels textes antiques étudier en cours de français ?</a:t>
            </a:r>
          </a:p>
          <a:p>
            <a:pPr marL="342900" indent="-342900">
              <a:buFont typeface="Wingdings" panose="05000000000000000000" pitchFamily="2" charset="2"/>
              <a:buChar char="Ø"/>
            </a:pPr>
            <a:endParaRPr lang="fr-FR" sz="2400" dirty="0"/>
          </a:p>
          <a:p>
            <a:pPr marL="342900" indent="-342900">
              <a:buFont typeface="Wingdings" panose="05000000000000000000" pitchFamily="2" charset="2"/>
              <a:buChar char="Ø"/>
            </a:pPr>
            <a:endParaRPr lang="fr-FR" sz="2400" dirty="0" smtClean="0"/>
          </a:p>
          <a:p>
            <a:pPr marL="342900" indent="-342900">
              <a:buFont typeface="Wingdings" panose="05000000000000000000" pitchFamily="2" charset="2"/>
              <a:buChar char="Ø"/>
            </a:pPr>
            <a:endParaRPr lang="fr-FR" sz="2400" dirty="0"/>
          </a:p>
          <a:p>
            <a:pPr marL="342900" indent="-342900">
              <a:buFont typeface="Wingdings" panose="05000000000000000000" pitchFamily="2" charset="2"/>
              <a:buChar char="Ø"/>
            </a:pPr>
            <a:endParaRPr lang="fr-FR" sz="2400" dirty="0" smtClean="0"/>
          </a:p>
          <a:p>
            <a:pPr marL="342900" indent="-342900">
              <a:buFont typeface="Wingdings" panose="05000000000000000000" pitchFamily="2" charset="2"/>
              <a:buChar char="Ø"/>
            </a:pPr>
            <a:endParaRPr lang="fr-FR" sz="2400" dirty="0"/>
          </a:p>
          <a:p>
            <a:pPr marL="342900" indent="-342900">
              <a:buFont typeface="Wingdings" panose="05000000000000000000" pitchFamily="2" charset="2"/>
              <a:buChar char="Ø"/>
            </a:pPr>
            <a:endParaRPr lang="fr-FR" sz="2400" dirty="0" smtClean="0"/>
          </a:p>
          <a:p>
            <a:pPr marL="400050" indent="-400050">
              <a:buAutoNum type="romanUcPeriod"/>
            </a:pPr>
            <a:endParaRPr lang="fr-FR" sz="2400" dirty="0"/>
          </a:p>
        </p:txBody>
      </p:sp>
      <p:pic>
        <p:nvPicPr>
          <p:cNvPr id="5" name="Image 4"/>
          <p:cNvPicPr>
            <a:picLocks noChangeAspect="1"/>
          </p:cNvPicPr>
          <p:nvPr/>
        </p:nvPicPr>
        <p:blipFill>
          <a:blip r:embed="rId2"/>
          <a:stretch>
            <a:fillRect/>
          </a:stretch>
        </p:blipFill>
        <p:spPr>
          <a:xfrm>
            <a:off x="614116" y="3975401"/>
            <a:ext cx="11283970" cy="2518551"/>
          </a:xfrm>
          <a:prstGeom prst="rect">
            <a:avLst/>
          </a:prstGeom>
        </p:spPr>
      </p:pic>
      <p:pic>
        <p:nvPicPr>
          <p:cNvPr id="8" name="Picture 2" descr="http://cache.media.eduscol.education.fr/image/College_2016/49/2/LCA_456492.bmp"/>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088197" y="390113"/>
            <a:ext cx="1809889" cy="1066738"/>
          </a:xfrm>
          <a:prstGeom prst="rect">
            <a:avLst/>
          </a:prstGeom>
        </p:spPr>
        <p:style>
          <a:lnRef idx="3">
            <a:schemeClr val="lt1"/>
          </a:lnRef>
          <a:fillRef idx="1">
            <a:schemeClr val="dk1"/>
          </a:fillRef>
          <a:effectRef idx="1">
            <a:schemeClr val="dk1"/>
          </a:effectRef>
          <a:fontRef idx="minor">
            <a:schemeClr val="lt1"/>
          </a:fontRef>
        </p:style>
      </p:pic>
    </p:spTree>
    <p:extLst>
      <p:ext uri="{BB962C8B-B14F-4D97-AF65-F5344CB8AC3E}">
        <p14:creationId xmlns:p14="http://schemas.microsoft.com/office/powerpoint/2010/main" xmlns="" val="1768383139"/>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750"/>
                                        <p:tgtEl>
                                          <p:spTgt spid="2">
                                            <p:txEl>
                                              <p:pRg st="0" end="0"/>
                                            </p:txEl>
                                          </p:spTgt>
                                        </p:tgtEl>
                                      </p:cBhvr>
                                    </p:animEffect>
                                    <p:anim calcmode="lin" valueType="num">
                                      <p:cBhvr>
                                        <p:cTn id="15"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750"/>
                                        <p:tgtEl>
                                          <p:spTgt spid="2">
                                            <p:txEl>
                                              <p:pRg st="2" end="2"/>
                                            </p:txEl>
                                          </p:spTgt>
                                        </p:tgtEl>
                                      </p:cBhvr>
                                    </p:animEffect>
                                    <p:anim calcmode="lin" valueType="num">
                                      <p:cBhvr>
                                        <p:cTn id="22" dur="75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75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750"/>
                                        <p:tgtEl>
                                          <p:spTgt spid="2">
                                            <p:txEl>
                                              <p:pRg st="4" end="4"/>
                                            </p:txEl>
                                          </p:spTgt>
                                        </p:tgtEl>
                                      </p:cBhvr>
                                    </p:animEffect>
                                    <p:anim calcmode="lin" valueType="num">
                                      <p:cBhvr>
                                        <p:cTn id="29" dur="75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75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841330" y="1872343"/>
            <a:ext cx="10684203" cy="3939057"/>
          </a:xfrm>
          <a:prstGeom prst="rect">
            <a:avLst/>
          </a:prstGeom>
        </p:spPr>
      </p:pic>
      <p:sp>
        <p:nvSpPr>
          <p:cNvPr id="4" name="Explosion 1 3"/>
          <p:cNvSpPr/>
          <p:nvPr/>
        </p:nvSpPr>
        <p:spPr>
          <a:xfrm>
            <a:off x="688929" y="424542"/>
            <a:ext cx="1270499" cy="1240972"/>
          </a:xfrm>
          <a:prstGeom prst="irregularSeal1">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5è</a:t>
            </a:r>
            <a:endParaRPr lang="fr-FR" sz="2000" b="1" dirty="0">
              <a:solidFill>
                <a:schemeClr val="bg1"/>
              </a:solidFill>
            </a:endParaRPr>
          </a:p>
        </p:txBody>
      </p:sp>
    </p:spTree>
    <p:extLst>
      <p:ext uri="{BB962C8B-B14F-4D97-AF65-F5344CB8AC3E}">
        <p14:creationId xmlns:p14="http://schemas.microsoft.com/office/powerpoint/2010/main" xmlns="" val="167680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36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536532" y="2972399"/>
            <a:ext cx="11158528" cy="3559029"/>
          </a:xfrm>
          <a:prstGeom prst="rect">
            <a:avLst/>
          </a:prstGeom>
        </p:spPr>
      </p:pic>
      <p:pic>
        <p:nvPicPr>
          <p:cNvPr id="3" name="Image 2"/>
          <p:cNvPicPr>
            <a:picLocks noChangeAspect="1"/>
          </p:cNvPicPr>
          <p:nvPr/>
        </p:nvPicPr>
        <p:blipFill>
          <a:blip r:embed="rId3"/>
          <a:stretch>
            <a:fillRect/>
          </a:stretch>
        </p:blipFill>
        <p:spPr>
          <a:xfrm>
            <a:off x="645388" y="630442"/>
            <a:ext cx="11049672" cy="576566"/>
          </a:xfrm>
          <a:prstGeom prst="rect">
            <a:avLst/>
          </a:prstGeom>
        </p:spPr>
      </p:pic>
      <p:sp>
        <p:nvSpPr>
          <p:cNvPr id="4" name="Explosion 1 3"/>
          <p:cNvSpPr/>
          <p:nvPr/>
        </p:nvSpPr>
        <p:spPr>
          <a:xfrm>
            <a:off x="10257472" y="1317469"/>
            <a:ext cx="1270499" cy="1240972"/>
          </a:xfrm>
          <a:prstGeom prst="irregularSeal1">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rPr>
              <a:t>4</a:t>
            </a:r>
            <a:r>
              <a:rPr lang="fr-FR" sz="2000" b="1" dirty="0" smtClean="0">
                <a:solidFill>
                  <a:schemeClr val="bg1"/>
                </a:solidFill>
              </a:rPr>
              <a:t>è</a:t>
            </a:r>
            <a:endParaRPr lang="fr-FR" sz="2000" b="1" dirty="0">
              <a:solidFill>
                <a:schemeClr val="bg1"/>
              </a:solidFill>
            </a:endParaRPr>
          </a:p>
        </p:txBody>
      </p:sp>
    </p:spTree>
    <p:extLst>
      <p:ext uri="{BB962C8B-B14F-4D97-AF65-F5344CB8AC3E}">
        <p14:creationId xmlns:p14="http://schemas.microsoft.com/office/powerpoint/2010/main" xmlns="" val="106589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 calcmode="lin" valueType="num">
                                      <p:cBhvr>
                                        <p:cTn id="14" dur="500" fill="hold"/>
                                        <p:tgtEl>
                                          <p:spTgt spid="4"/>
                                        </p:tgtEl>
                                        <p:attrNameLst>
                                          <p:attrName>style.rotation</p:attrName>
                                        </p:attrNameLst>
                                      </p:cBhvr>
                                      <p:tavLst>
                                        <p:tav tm="0">
                                          <p:val>
                                            <p:fltVal val="360"/>
                                          </p:val>
                                        </p:tav>
                                        <p:tav tm="100000">
                                          <p:val>
                                            <p:fltVal val="0"/>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2000" fill="hold"/>
                                        <p:tgtEl>
                                          <p:spTgt spid="2"/>
                                        </p:tgtEl>
                                        <p:attrNameLst>
                                          <p:attrName>ppt_x</p:attrName>
                                        </p:attrNameLst>
                                      </p:cBhvr>
                                      <p:tavLst>
                                        <p:tav tm="0">
                                          <p:val>
                                            <p:strVal val="#ppt_x"/>
                                          </p:val>
                                        </p:tav>
                                        <p:tav tm="100000">
                                          <p:val>
                                            <p:strVal val="#ppt_x"/>
                                          </p:val>
                                        </p:tav>
                                      </p:tavLst>
                                    </p:anim>
                                    <p:anim calcmode="lin" valueType="num">
                                      <p:cBhvr additive="base">
                                        <p:cTn id="21"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416789" y="1976185"/>
            <a:ext cx="11378104" cy="4185129"/>
          </a:xfrm>
          <a:prstGeom prst="rect">
            <a:avLst/>
          </a:prstGeom>
        </p:spPr>
      </p:pic>
      <p:sp>
        <p:nvSpPr>
          <p:cNvPr id="4" name="Explosion 1 3"/>
          <p:cNvSpPr/>
          <p:nvPr/>
        </p:nvSpPr>
        <p:spPr>
          <a:xfrm>
            <a:off x="688929" y="424542"/>
            <a:ext cx="1270499" cy="1240972"/>
          </a:xfrm>
          <a:prstGeom prst="irregularSeal1">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rPr>
              <a:t>3</a:t>
            </a:r>
            <a:r>
              <a:rPr lang="fr-FR" sz="2000" b="1" dirty="0" smtClean="0">
                <a:solidFill>
                  <a:schemeClr val="bg1"/>
                </a:solidFill>
              </a:rPr>
              <a:t>è</a:t>
            </a:r>
            <a:endParaRPr lang="fr-FR" sz="2000" b="1" dirty="0">
              <a:solidFill>
                <a:schemeClr val="bg1"/>
              </a:solidFill>
            </a:endParaRPr>
          </a:p>
        </p:txBody>
      </p:sp>
    </p:spTree>
    <p:extLst>
      <p:ext uri="{BB962C8B-B14F-4D97-AF65-F5344CB8AC3E}">
        <p14:creationId xmlns:p14="http://schemas.microsoft.com/office/powerpoint/2010/main" xmlns="" val="167046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13806" y="1720814"/>
            <a:ext cx="11277600" cy="3970318"/>
          </a:xfrm>
          <a:prstGeom prst="rect">
            <a:avLst/>
          </a:prstGeom>
          <a:noFill/>
        </p:spPr>
        <p:txBody>
          <a:bodyPr wrap="square" rtlCol="0">
            <a:spAutoFit/>
          </a:bodyPr>
          <a:lstStyle/>
          <a:p>
            <a:r>
              <a:rPr lang="fr-FR" sz="2800" b="1" dirty="0">
                <a:solidFill>
                  <a:srgbClr val="00B0F0"/>
                </a:solidFill>
                <a:effectLst>
                  <a:outerShdw blurRad="38100" dist="38100" dir="2700000" algn="tl">
                    <a:srgbClr val="000000">
                      <a:alpha val="43137"/>
                    </a:srgbClr>
                  </a:outerShdw>
                </a:effectLst>
              </a:rPr>
              <a:t>II. LCA dans l’enseignement de complément </a:t>
            </a:r>
            <a:endParaRPr lang="fr-FR" sz="2800" b="1" dirty="0" smtClean="0">
              <a:solidFill>
                <a:srgbClr val="00B0F0"/>
              </a:solidFill>
              <a:effectLst>
                <a:outerShdw blurRad="38100" dist="38100" dir="2700000" algn="tl">
                  <a:srgbClr val="000000">
                    <a:alpha val="43137"/>
                  </a:srgbClr>
                </a:outerShdw>
              </a:effectLst>
            </a:endParaRPr>
          </a:p>
          <a:p>
            <a:endParaRPr lang="fr-FR" sz="2800" b="1" dirty="0">
              <a:solidFill>
                <a:srgbClr val="00B0F0"/>
              </a:solidFill>
              <a:effectLst>
                <a:outerShdw blurRad="38100" dist="38100" dir="2700000" algn="tl">
                  <a:srgbClr val="000000">
                    <a:alpha val="43137"/>
                  </a:srgbClr>
                </a:outerShdw>
              </a:effectLst>
            </a:endParaRPr>
          </a:p>
          <a:p>
            <a:pPr marL="457200" indent="-457200">
              <a:buFont typeface="Wingdings" panose="05000000000000000000" pitchFamily="2" charset="2"/>
              <a:buChar char="Ø"/>
            </a:pPr>
            <a:r>
              <a:rPr lang="fr-FR" sz="2800" dirty="0" smtClean="0">
                <a:solidFill>
                  <a:schemeClr val="accent4">
                    <a:lumMod val="40000"/>
                    <a:lumOff val="60000"/>
                  </a:schemeClr>
                </a:solidFill>
              </a:rPr>
              <a:t>Mise à disposition du programme de LCA  (version papier)</a:t>
            </a:r>
          </a:p>
          <a:p>
            <a:endParaRPr lang="fr-FR" sz="2800" dirty="0" smtClean="0">
              <a:solidFill>
                <a:schemeClr val="accent4">
                  <a:lumMod val="40000"/>
                  <a:lumOff val="60000"/>
                </a:schemeClr>
              </a:solidFill>
            </a:endParaRPr>
          </a:p>
          <a:p>
            <a:pPr marL="457200" indent="-457200">
              <a:buFont typeface="Wingdings" panose="05000000000000000000" pitchFamily="2" charset="2"/>
              <a:buChar char="Ø"/>
            </a:pPr>
            <a:r>
              <a:rPr lang="fr-FR" sz="2800" dirty="0" smtClean="0">
                <a:solidFill>
                  <a:schemeClr val="accent4">
                    <a:lumMod val="40000"/>
                    <a:lumOff val="60000"/>
                  </a:schemeClr>
                </a:solidFill>
              </a:rPr>
              <a:t>Petite synthèse comparative : anciens programmes, nouveaux programmes </a:t>
            </a:r>
          </a:p>
          <a:p>
            <a:endParaRPr lang="fr-FR" sz="2800" dirty="0" smtClean="0">
              <a:solidFill>
                <a:schemeClr val="accent4">
                  <a:lumMod val="40000"/>
                  <a:lumOff val="60000"/>
                </a:schemeClr>
              </a:solidFill>
            </a:endParaRPr>
          </a:p>
          <a:p>
            <a:endParaRPr lang="fr-FR" sz="2800" dirty="0">
              <a:solidFill>
                <a:schemeClr val="accent4">
                  <a:lumMod val="40000"/>
                  <a:lumOff val="60000"/>
                </a:schemeClr>
              </a:solidFill>
            </a:endParaRPr>
          </a:p>
          <a:p>
            <a:r>
              <a:rPr lang="fr-FR" sz="2800" b="1" dirty="0">
                <a:solidFill>
                  <a:srgbClr val="92D050"/>
                </a:solidFill>
                <a:effectLst>
                  <a:outerShdw blurRad="38100" dist="38100" dir="2700000" algn="tl">
                    <a:srgbClr val="000000">
                      <a:alpha val="43137"/>
                    </a:srgbClr>
                  </a:outerShdw>
                </a:effectLst>
              </a:rPr>
              <a:t>III. LCA dans les EPI </a:t>
            </a:r>
          </a:p>
        </p:txBody>
      </p:sp>
      <p:pic>
        <p:nvPicPr>
          <p:cNvPr id="5" name="Picture 2" descr="http://cache.media.eduscol.education.fr/image/College_2016/49/2/LCA_456492.bm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41408" y="367401"/>
            <a:ext cx="1923198" cy="1133521"/>
          </a:xfrm>
          <a:prstGeom prst="rect">
            <a:avLst/>
          </a:prstGeom>
        </p:spPr>
        <p:style>
          <a:lnRef idx="3">
            <a:schemeClr val="lt1"/>
          </a:lnRef>
          <a:fillRef idx="1">
            <a:schemeClr val="dk1"/>
          </a:fillRef>
          <a:effectRef idx="1">
            <a:schemeClr val="dk1"/>
          </a:effectRef>
          <a:fontRef idx="minor">
            <a:schemeClr val="lt1"/>
          </a:fontRef>
        </p:style>
      </p:pic>
    </p:spTree>
    <p:extLst>
      <p:ext uri="{BB962C8B-B14F-4D97-AF65-F5344CB8AC3E}">
        <p14:creationId xmlns:p14="http://schemas.microsoft.com/office/powerpoint/2010/main" xmlns="" val="357061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2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2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 calcmode="lin" valueType="num">
                                      <p:cBhvr additive="base">
                                        <p:cTn id="30" dur="20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1" dur="20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i="1" dirty="0" smtClean="0"/>
              <a:t>Les LCA </a:t>
            </a:r>
            <a:br>
              <a:rPr lang="fr-FR" i="1" dirty="0" smtClean="0"/>
            </a:br>
            <a:r>
              <a:rPr lang="fr-FR" i="1" dirty="0" smtClean="0"/>
              <a:t>au cœur des </a:t>
            </a:r>
            <a:r>
              <a:rPr lang="fr-FR" i="1" dirty="0" err="1" smtClean="0"/>
              <a:t>epi</a:t>
            </a:r>
            <a:r>
              <a:rPr lang="fr-FR" i="1" dirty="0" smtClean="0"/>
              <a:t>…</a:t>
            </a:r>
            <a:r>
              <a:rPr lang="fr-FR" dirty="0" smtClean="0"/>
              <a:t> </a:t>
            </a:r>
            <a:endParaRPr lang="fr-FR" dirty="0"/>
          </a:p>
        </p:txBody>
      </p:sp>
      <p:sp>
        <p:nvSpPr>
          <p:cNvPr id="3" name="Sous-titre 2"/>
          <p:cNvSpPr>
            <a:spLocks noGrp="1"/>
          </p:cNvSpPr>
          <p:nvPr>
            <p:ph type="subTitle" idx="1"/>
          </p:nvPr>
        </p:nvSpPr>
        <p:spPr/>
        <p:txBody>
          <a:bodyPr>
            <a:noAutofit/>
          </a:bodyPr>
          <a:lstStyle/>
          <a:p>
            <a:r>
              <a:rPr lang="fr-FR" sz="3200" b="1" dirty="0" smtClean="0"/>
              <a:t>… faire le choix d’une place et conquérir une place de choix ! </a:t>
            </a:r>
            <a:endParaRPr lang="fr-FR" sz="3200" b="1" dirty="0"/>
          </a:p>
        </p:txBody>
      </p:sp>
      <p:pic>
        <p:nvPicPr>
          <p:cNvPr id="4" name="Picture 2" descr="http://cache.media.eduscol.education.fr/image/College_2016/49/2/LCA_456492.bm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637866" y="298368"/>
            <a:ext cx="2081694" cy="1226938"/>
          </a:xfrm>
          <a:prstGeom prst="rect">
            <a:avLst/>
          </a:prstGeom>
        </p:spPr>
        <p:style>
          <a:lnRef idx="3">
            <a:schemeClr val="lt1"/>
          </a:lnRef>
          <a:fillRef idx="1">
            <a:schemeClr val="dk1"/>
          </a:fillRef>
          <a:effectRef idx="1">
            <a:schemeClr val="dk1"/>
          </a:effectRef>
          <a:fontRef idx="minor">
            <a:schemeClr val="lt1"/>
          </a:fontRef>
        </p:style>
      </p:pic>
    </p:spTree>
    <p:extLst>
      <p:ext uri="{BB962C8B-B14F-4D97-AF65-F5344CB8AC3E}">
        <p14:creationId xmlns:p14="http://schemas.microsoft.com/office/powerpoint/2010/main" xmlns="" val="330999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2"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2000" fill="hold"/>
                                        <p:tgtEl>
                                          <p:spTgt spid="2"/>
                                        </p:tgtEl>
                                        <p:attrNameLst>
                                          <p:attrName>ppt_x</p:attrName>
                                        </p:attrNameLst>
                                      </p:cBhvr>
                                      <p:tavLst>
                                        <p:tav tm="0">
                                          <p:val>
                                            <p:strVal val="0-#ppt_w/2"/>
                                          </p:val>
                                        </p:tav>
                                        <p:tav tm="100000">
                                          <p:val>
                                            <p:strVal val="#ppt_x"/>
                                          </p:val>
                                        </p:tav>
                                      </p:tavLst>
                                    </p:anim>
                                    <p:anim calcmode="lin" valueType="num">
                                      <p:cBhvr additive="base">
                                        <p:cTn id="15"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arn(outVertical)">
                                      <p:cBhvr>
                                        <p:cTn id="20"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xmlns="" val="3857588129"/>
              </p:ext>
            </p:extLst>
          </p:nvPr>
        </p:nvGraphicFramePr>
        <p:xfrm>
          <a:off x="256034" y="2438401"/>
          <a:ext cx="11704318" cy="4179853"/>
        </p:xfrm>
        <a:graphic>
          <a:graphicData uri="http://schemas.openxmlformats.org/drawingml/2006/table">
            <a:tbl>
              <a:tblPr firstRow="1" bandRow="1">
                <a:tableStyleId>{00A15C55-8517-42AA-B614-E9B94910E393}</a:tableStyleId>
              </a:tblPr>
              <a:tblGrid>
                <a:gridCol w="947666"/>
                <a:gridCol w="2080425"/>
                <a:gridCol w="2129123"/>
                <a:gridCol w="2731008"/>
                <a:gridCol w="2144051"/>
                <a:gridCol w="1672045"/>
              </a:tblGrid>
              <a:tr h="346191">
                <a:tc>
                  <a:txBody>
                    <a:bodyPr/>
                    <a:lstStyle/>
                    <a:p>
                      <a:r>
                        <a:rPr lang="fr-FR" dirty="0" smtClean="0"/>
                        <a:t>Niveau</a:t>
                      </a:r>
                      <a:endParaRPr lang="fr-FR" dirty="0"/>
                    </a:p>
                  </a:txBody>
                  <a:tcPr/>
                </a:tc>
                <a:tc>
                  <a:txBody>
                    <a:bodyPr/>
                    <a:lstStyle/>
                    <a:p>
                      <a:pPr algn="ctr">
                        <a:spcAft>
                          <a:spcPts val="0"/>
                        </a:spcAft>
                      </a:pPr>
                      <a:r>
                        <a:rPr lang="fr-FR" sz="1800" b="1" kern="150" dirty="0" smtClean="0">
                          <a:effectLst/>
                          <a:latin typeface="+mn-lt"/>
                          <a:ea typeface="SimSun" panose="02010600030101010101" pitchFamily="2" charset="-122"/>
                          <a:cs typeface="Mangal" panose="02040503050203030202" pitchFamily="18" charset="0"/>
                        </a:rPr>
                        <a:t>Géographie –</a:t>
                      </a:r>
                      <a:r>
                        <a:rPr lang="fr-FR" sz="1800" b="1" kern="150" baseline="0" dirty="0" smtClean="0">
                          <a:effectLst/>
                          <a:latin typeface="+mn-lt"/>
                          <a:ea typeface="SimSun" panose="02010600030101010101" pitchFamily="2" charset="-122"/>
                          <a:cs typeface="Mangal" panose="02040503050203030202" pitchFamily="18" charset="0"/>
                        </a:rPr>
                        <a:t> 4h</a:t>
                      </a:r>
                      <a:endParaRPr lang="fr-FR" sz="1800" kern="150" dirty="0">
                        <a:effectLst/>
                        <a:latin typeface="+mn-lt"/>
                        <a:ea typeface="SimSun" panose="02010600030101010101" pitchFamily="2" charset="-122"/>
                        <a:cs typeface="Mangal" panose="02040503050203030202" pitchFamily="18" charset="0"/>
                      </a:endParaRPr>
                    </a:p>
                  </a:txBody>
                  <a:tcPr marL="34925" marR="34925" marT="34925" marB="34925"/>
                </a:tc>
                <a:tc>
                  <a:txBody>
                    <a:bodyPr/>
                    <a:lstStyle/>
                    <a:p>
                      <a:pPr algn="ctr">
                        <a:spcAft>
                          <a:spcPts val="0"/>
                        </a:spcAft>
                      </a:pPr>
                      <a:r>
                        <a:rPr lang="fr-FR" sz="1800" b="1" kern="150" dirty="0" smtClean="0">
                          <a:effectLst/>
                          <a:latin typeface="+mn-lt"/>
                          <a:ea typeface="SimSun" panose="02010600030101010101" pitchFamily="2" charset="-122"/>
                          <a:cs typeface="Mangal" panose="02040503050203030202" pitchFamily="18" charset="0"/>
                        </a:rPr>
                        <a:t>Latin – 4h</a:t>
                      </a:r>
                      <a:endParaRPr lang="fr-FR" sz="1800" kern="150" dirty="0">
                        <a:effectLst/>
                        <a:latin typeface="+mn-lt"/>
                        <a:ea typeface="SimSun" panose="02010600030101010101" pitchFamily="2" charset="-122"/>
                        <a:cs typeface="Mangal" panose="02040503050203030202" pitchFamily="18" charset="0"/>
                      </a:endParaRPr>
                    </a:p>
                  </a:txBody>
                  <a:tcPr marL="34925" marR="34925" marT="34925" marB="34925"/>
                </a:tc>
                <a:tc>
                  <a:txBody>
                    <a:bodyPr/>
                    <a:lstStyle/>
                    <a:p>
                      <a:pPr algn="ctr">
                        <a:spcAft>
                          <a:spcPts val="0"/>
                        </a:spcAft>
                      </a:pPr>
                      <a:r>
                        <a:rPr lang="fr-FR" sz="1800" b="1" kern="150" dirty="0" smtClean="0">
                          <a:effectLst/>
                          <a:latin typeface="+mn-lt"/>
                          <a:ea typeface="SimSun" panose="02010600030101010101" pitchFamily="2" charset="-122"/>
                          <a:cs typeface="Mangal" panose="02040503050203030202" pitchFamily="18" charset="0"/>
                        </a:rPr>
                        <a:t>Français – 12h</a:t>
                      </a:r>
                      <a:endParaRPr lang="fr-FR" sz="1800" kern="150" dirty="0">
                        <a:effectLst/>
                        <a:latin typeface="+mn-lt"/>
                        <a:ea typeface="SimSun" panose="02010600030101010101" pitchFamily="2" charset="-122"/>
                        <a:cs typeface="Mangal" panose="02040503050203030202" pitchFamily="18" charset="0"/>
                      </a:endParaRPr>
                    </a:p>
                  </a:txBody>
                  <a:tcPr marL="34925" marR="34925" marT="34925" marB="34925"/>
                </a:tc>
                <a:tc>
                  <a:txBody>
                    <a:bodyPr/>
                    <a:lstStyle/>
                    <a:p>
                      <a:pPr algn="ctr">
                        <a:spcAft>
                          <a:spcPts val="0"/>
                        </a:spcAft>
                      </a:pPr>
                      <a:r>
                        <a:rPr lang="fr-FR" sz="1800" b="1" kern="150" dirty="0">
                          <a:effectLst/>
                          <a:latin typeface="+mn-lt"/>
                          <a:ea typeface="SimSun" panose="02010600030101010101" pitchFamily="2" charset="-122"/>
                          <a:cs typeface="Mangal" panose="02040503050203030202" pitchFamily="18" charset="0"/>
                        </a:rPr>
                        <a:t>Arts </a:t>
                      </a:r>
                      <a:r>
                        <a:rPr lang="fr-FR" sz="1800" b="1" kern="150" dirty="0" smtClean="0">
                          <a:effectLst/>
                          <a:latin typeface="+mn-lt"/>
                          <a:ea typeface="SimSun" panose="02010600030101010101" pitchFamily="2" charset="-122"/>
                          <a:cs typeface="Mangal" panose="02040503050203030202" pitchFamily="18" charset="0"/>
                        </a:rPr>
                        <a:t>plastiques – 4h </a:t>
                      </a:r>
                      <a:endParaRPr lang="fr-FR" sz="1800" kern="150" dirty="0">
                        <a:effectLst/>
                        <a:latin typeface="+mn-lt"/>
                        <a:ea typeface="SimSun" panose="02010600030101010101" pitchFamily="2" charset="-122"/>
                        <a:cs typeface="Mangal" panose="02040503050203030202" pitchFamily="18" charset="0"/>
                      </a:endParaRPr>
                    </a:p>
                  </a:txBody>
                  <a:tcPr marL="34925" marR="34925" marT="34925" marB="34925"/>
                </a:tc>
                <a:tc>
                  <a:txBody>
                    <a:bodyPr/>
                    <a:lstStyle/>
                    <a:p>
                      <a:r>
                        <a:rPr lang="fr-FR" dirty="0" smtClean="0"/>
                        <a:t>Articulation…</a:t>
                      </a:r>
                      <a:endParaRPr lang="fr-FR" dirty="0"/>
                    </a:p>
                  </a:txBody>
                  <a:tcPr/>
                </a:tc>
              </a:tr>
              <a:tr h="671948">
                <a:tc rowSpan="3">
                  <a:txBody>
                    <a:bodyPr/>
                    <a:lstStyle/>
                    <a:p>
                      <a:r>
                        <a:rPr lang="fr-FR" dirty="0" smtClean="0"/>
                        <a:t>5</a:t>
                      </a:r>
                      <a:r>
                        <a:rPr lang="fr-FR" baseline="30000" dirty="0" smtClean="0"/>
                        <a:t>ème</a:t>
                      </a:r>
                      <a:r>
                        <a:rPr lang="fr-FR" dirty="0" smtClean="0"/>
                        <a:t> </a:t>
                      </a:r>
                      <a:endParaRPr lang="fr-FR" dirty="0"/>
                    </a:p>
                  </a:txBody>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Les </a:t>
                      </a:r>
                      <a:r>
                        <a:rPr lang="fr-FR" sz="1400" kern="150" dirty="0" smtClean="0">
                          <a:effectLst/>
                          <a:latin typeface="+mn-lt"/>
                          <a:ea typeface="SimSun" panose="02010600030101010101" pitchFamily="2" charset="-122"/>
                          <a:cs typeface="Mangal" panose="02040503050203030202" pitchFamily="18" charset="0"/>
                        </a:rPr>
                        <a:t>risques</a:t>
                      </a:r>
                    </a:p>
                    <a:p>
                      <a:pPr>
                        <a:spcAft>
                          <a:spcPts val="0"/>
                        </a:spcAft>
                      </a:pPr>
                      <a:r>
                        <a:rPr lang="fr-FR" sz="1400" kern="150" dirty="0" smtClean="0">
                          <a:effectLst/>
                          <a:latin typeface="+mn-lt"/>
                          <a:ea typeface="SimSun" panose="02010600030101010101" pitchFamily="2" charset="-122"/>
                          <a:cs typeface="Mangal" panose="02040503050203030202" pitchFamily="18" charset="0"/>
                        </a:rPr>
                        <a:t>La maîtrise de l’eau</a:t>
                      </a:r>
                    </a:p>
                    <a:p>
                      <a:pPr>
                        <a:spcAft>
                          <a:spcPts val="0"/>
                        </a:spcAft>
                      </a:pPr>
                      <a:r>
                        <a:rPr lang="fr-FR" sz="1400" kern="150" dirty="0" smtClean="0">
                          <a:effectLst/>
                          <a:latin typeface="+mn-lt"/>
                          <a:ea typeface="SimSun" panose="02010600030101010101" pitchFamily="2" charset="-122"/>
                          <a:cs typeface="Mangal" panose="02040503050203030202" pitchFamily="18" charset="0"/>
                        </a:rPr>
                        <a:t>L’urbanisation</a:t>
                      </a:r>
                      <a:endParaRPr lang="fr-FR" sz="1400" kern="150" dirty="0">
                        <a:effectLst/>
                        <a:latin typeface="+mn-lt"/>
                        <a:ea typeface="SimSun" panose="02010600030101010101" pitchFamily="2" charset="-122"/>
                        <a:cs typeface="Mangal" panose="02040503050203030202" pitchFamily="18" charset="0"/>
                      </a:endParaRPr>
                    </a:p>
                  </a:txBody>
                  <a:tcPr marL="34925" marR="34925" marT="34925" marB="34925"/>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Histoire </a:t>
                      </a:r>
                    </a:p>
                    <a:p>
                      <a:pPr>
                        <a:spcAft>
                          <a:spcPts val="0"/>
                        </a:spcAft>
                      </a:pPr>
                      <a:r>
                        <a:rPr lang="fr-FR" sz="1400" kern="150" dirty="0">
                          <a:effectLst/>
                          <a:latin typeface="+mn-lt"/>
                          <a:ea typeface="SimSun" panose="02010600030101010101" pitchFamily="2" charset="-122"/>
                          <a:cs typeface="Mangal" panose="02040503050203030202" pitchFamily="18" charset="0"/>
                        </a:rPr>
                        <a:t>Civilisation </a:t>
                      </a:r>
                    </a:p>
                  </a:txBody>
                  <a:tcPr marL="34925" marR="34925" marT="34925" marB="34925"/>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Voyage et aventure</a:t>
                      </a:r>
                    </a:p>
                    <a:p>
                      <a:pPr>
                        <a:spcAft>
                          <a:spcPts val="0"/>
                        </a:spcAft>
                      </a:pPr>
                      <a:r>
                        <a:rPr lang="fr-FR" sz="1400" kern="150" dirty="0">
                          <a:effectLst/>
                          <a:latin typeface="+mn-lt"/>
                          <a:ea typeface="SimSun" panose="02010600030101010101" pitchFamily="2" charset="-122"/>
                          <a:cs typeface="Mangal" panose="02040503050203030202" pitchFamily="18" charset="0"/>
                        </a:rPr>
                        <a:t>L'homme est-il maître de la nature ?</a:t>
                      </a:r>
                    </a:p>
                  </a:txBody>
                  <a:tcPr marL="34925" marR="34925" marT="34925" marB="34925"/>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La narration visuelle</a:t>
                      </a:r>
                    </a:p>
                  </a:txBody>
                  <a:tcPr marL="34925" marR="34925" marT="34925" marB="34925"/>
                </a:tc>
                <a:tc rowSpan="3">
                  <a:txBody>
                    <a:bodyPr/>
                    <a:lstStyle/>
                    <a:p>
                      <a:r>
                        <a:rPr lang="fr-FR" dirty="0" smtClean="0"/>
                        <a:t>… avec parcours : </a:t>
                      </a:r>
                    </a:p>
                    <a:p>
                      <a:r>
                        <a:rPr lang="fr-FR" dirty="0" smtClean="0"/>
                        <a:t>* PEAC</a:t>
                      </a:r>
                    </a:p>
                    <a:p>
                      <a:pPr marL="0" indent="0">
                        <a:buFont typeface="Arial" panose="020B0604020202020204" pitchFamily="34" charset="0"/>
                        <a:buNone/>
                      </a:pPr>
                      <a:r>
                        <a:rPr lang="fr-FR" dirty="0" smtClean="0"/>
                        <a:t>* Parcours citoyen</a:t>
                      </a:r>
                    </a:p>
                    <a:p>
                      <a:r>
                        <a:rPr lang="fr-FR" dirty="0" smtClean="0"/>
                        <a:t>* EMI</a:t>
                      </a:r>
                      <a:endParaRPr lang="fr-FR" dirty="0"/>
                    </a:p>
                  </a:txBody>
                  <a:tcPr/>
                </a:tc>
              </a:tr>
              <a:tr h="1681672">
                <a:tc vMerge="1">
                  <a:txBody>
                    <a:bodyPr/>
                    <a:lstStyle/>
                    <a:p>
                      <a:endParaRPr lang="fr-FR"/>
                    </a:p>
                  </a:txBody>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Vocabulaire du </a:t>
                      </a:r>
                      <a:r>
                        <a:rPr lang="fr-FR" sz="1400" kern="150" dirty="0" smtClean="0">
                          <a:effectLst/>
                          <a:latin typeface="+mn-lt"/>
                          <a:ea typeface="SimSun" panose="02010600030101010101" pitchFamily="2" charset="-122"/>
                          <a:cs typeface="Mangal" panose="02040503050203030202" pitchFamily="18" charset="0"/>
                        </a:rPr>
                        <a:t>risque</a:t>
                      </a:r>
                    </a:p>
                    <a:p>
                      <a:pPr>
                        <a:spcAft>
                          <a:spcPts val="0"/>
                        </a:spcAft>
                      </a:pPr>
                      <a:r>
                        <a:rPr lang="fr-FR" sz="1400" kern="150" dirty="0" smtClean="0">
                          <a:effectLst/>
                          <a:latin typeface="+mn-lt"/>
                          <a:ea typeface="SimSun" panose="02010600030101010101" pitchFamily="2" charset="-122"/>
                          <a:cs typeface="Mangal" panose="02040503050203030202" pitchFamily="18" charset="0"/>
                        </a:rPr>
                        <a:t>Gestion de l’eau </a:t>
                      </a:r>
                      <a:endParaRPr lang="fr-FR" sz="1400" kern="150" dirty="0">
                        <a:effectLst/>
                        <a:latin typeface="+mn-lt"/>
                        <a:ea typeface="SimSun" panose="02010600030101010101" pitchFamily="2" charset="-122"/>
                        <a:cs typeface="Mangal" panose="02040503050203030202" pitchFamily="18" charset="0"/>
                      </a:endParaRPr>
                    </a:p>
                  </a:txBody>
                  <a:tcPr marL="34925" marR="34925" marT="34925" marB="34925">
                    <a:solidFill>
                      <a:schemeClr val="accent4">
                        <a:lumMod val="40000"/>
                        <a:lumOff val="60000"/>
                      </a:schemeClr>
                    </a:solidFill>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Histoire de l’événement de 79 av. J.-C</a:t>
                      </a:r>
                    </a:p>
                    <a:p>
                      <a:pPr>
                        <a:spcAft>
                          <a:spcPts val="0"/>
                        </a:spcAft>
                      </a:pPr>
                      <a:r>
                        <a:rPr lang="fr-FR" sz="1400" kern="150" dirty="0">
                          <a:effectLst/>
                          <a:latin typeface="+mn-lt"/>
                          <a:ea typeface="SimSun" panose="02010600030101010101" pitchFamily="2" charset="-122"/>
                          <a:cs typeface="Mangal" panose="02040503050203030202" pitchFamily="18" charset="0"/>
                        </a:rPr>
                        <a:t>Civilisation : découverte d'une cité antique</a:t>
                      </a:r>
                    </a:p>
                  </a:txBody>
                  <a:tcPr marL="34925" marR="34925" marT="34925" marB="34925">
                    <a:solidFill>
                      <a:schemeClr val="accent4">
                        <a:lumMod val="40000"/>
                        <a:lumOff val="60000"/>
                      </a:schemeClr>
                    </a:solidFill>
                  </a:tcPr>
                </a:tc>
                <a:tc>
                  <a:txBody>
                    <a:bodyPr/>
                    <a:lstStyle/>
                    <a:p>
                      <a:pPr marL="342900" lvl="0" indent="-342900">
                        <a:spcAft>
                          <a:spcPts val="0"/>
                        </a:spcAft>
                        <a:buFont typeface="Symbol" panose="05050102010706020507" pitchFamily="18" charset="2"/>
                        <a:buChar char="-"/>
                      </a:pPr>
                      <a:r>
                        <a:rPr lang="fr-FR" sz="1400" kern="150" dirty="0">
                          <a:effectLst/>
                          <a:latin typeface="+mn-lt"/>
                          <a:ea typeface="SimSun" panose="02010600030101010101" pitchFamily="2" charset="-122"/>
                          <a:cs typeface="Times New Roman" panose="02020603050405020304" pitchFamily="18" charset="0"/>
                        </a:rPr>
                        <a:t>Lecture de l’œuvre complète : </a:t>
                      </a:r>
                      <a:r>
                        <a:rPr lang="fr-FR" sz="1400" i="1" kern="150" dirty="0">
                          <a:effectLst/>
                          <a:latin typeface="+mn-lt"/>
                          <a:ea typeface="SimSun" panose="02010600030101010101" pitchFamily="2" charset="-122"/>
                          <a:cs typeface="Times New Roman" panose="02020603050405020304" pitchFamily="18" charset="0"/>
                        </a:rPr>
                        <a:t>Les Derniers jours de Pompéi </a:t>
                      </a:r>
                      <a:r>
                        <a:rPr lang="fr-FR" sz="1400" kern="150" dirty="0">
                          <a:effectLst/>
                          <a:latin typeface="+mn-lt"/>
                          <a:ea typeface="SimSun" panose="02010600030101010101" pitchFamily="2" charset="-122"/>
                          <a:cs typeface="Times New Roman" panose="02020603050405020304" pitchFamily="18" charset="0"/>
                        </a:rPr>
                        <a:t>d’E. </a:t>
                      </a:r>
                      <a:r>
                        <a:rPr lang="fr-FR" sz="1400" kern="150" dirty="0" err="1">
                          <a:effectLst/>
                          <a:latin typeface="+mn-lt"/>
                          <a:ea typeface="SimSun" panose="02010600030101010101" pitchFamily="2" charset="-122"/>
                          <a:cs typeface="Times New Roman" panose="02020603050405020304" pitchFamily="18" charset="0"/>
                        </a:rPr>
                        <a:t>Buwler-Litton</a:t>
                      </a:r>
                      <a:endParaRPr lang="fr-FR" sz="1400" kern="150" dirty="0">
                        <a:effectLst/>
                        <a:latin typeface="+mn-lt"/>
                        <a:ea typeface="SimSun" panose="02010600030101010101" pitchFamily="2" charset="-122"/>
                        <a:cs typeface="Times New Roman" panose="02020603050405020304" pitchFamily="18" charset="0"/>
                      </a:endParaRPr>
                    </a:p>
                    <a:p>
                      <a:pPr marL="342900" lvl="0" indent="-342900">
                        <a:spcAft>
                          <a:spcPts val="0"/>
                        </a:spcAft>
                        <a:buFont typeface="Symbol" panose="05050102010706020507" pitchFamily="18" charset="2"/>
                        <a:buChar char="-"/>
                      </a:pPr>
                      <a:r>
                        <a:rPr lang="fr-FR" sz="1400" kern="150" dirty="0">
                          <a:effectLst/>
                          <a:latin typeface="+mn-lt"/>
                          <a:ea typeface="SimSun" panose="02010600030101010101" pitchFamily="2" charset="-122"/>
                          <a:cs typeface="Times New Roman" panose="02020603050405020304" pitchFamily="18" charset="0"/>
                        </a:rPr>
                        <a:t>Ecrire différents textes de genres littéraires différents sur l’éruption à </a:t>
                      </a:r>
                      <a:r>
                        <a:rPr lang="fr-FR" sz="1400" kern="150" dirty="0" smtClean="0">
                          <a:effectLst/>
                          <a:latin typeface="+mn-lt"/>
                          <a:ea typeface="SimSun" panose="02010600030101010101" pitchFamily="2" charset="-122"/>
                          <a:cs typeface="Times New Roman" panose="02020603050405020304" pitchFamily="18" charset="0"/>
                        </a:rPr>
                        <a:t>Pompéi (article</a:t>
                      </a:r>
                      <a:r>
                        <a:rPr lang="fr-FR" sz="1400" kern="150" baseline="0" dirty="0" smtClean="0">
                          <a:effectLst/>
                          <a:latin typeface="+mn-lt"/>
                          <a:ea typeface="SimSun" panose="02010600030101010101" pitchFamily="2" charset="-122"/>
                          <a:cs typeface="Times New Roman" panose="02020603050405020304" pitchFamily="18" charset="0"/>
                        </a:rPr>
                        <a:t>, lettre/journal, récit à la 3è pers)</a:t>
                      </a:r>
                      <a:endParaRPr lang="fr-FR" sz="1400" kern="150" dirty="0">
                        <a:effectLst/>
                        <a:latin typeface="+mn-lt"/>
                        <a:ea typeface="SimSun" panose="02010600030101010101" pitchFamily="2" charset="-122"/>
                        <a:cs typeface="Times New Roman" panose="02020603050405020304" pitchFamily="18" charset="0"/>
                      </a:endParaRPr>
                    </a:p>
                  </a:txBody>
                  <a:tcPr marL="34925" marR="34925" marT="34925" marB="34925">
                    <a:solidFill>
                      <a:schemeClr val="accent4">
                        <a:lumMod val="40000"/>
                        <a:lumOff val="60000"/>
                      </a:schemeClr>
                    </a:solidFill>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Utilisation de la BD</a:t>
                      </a:r>
                    </a:p>
                  </a:txBody>
                  <a:tcPr marL="34925" marR="34925" marT="34925" marB="34925">
                    <a:solidFill>
                      <a:schemeClr val="accent4">
                        <a:lumMod val="40000"/>
                        <a:lumOff val="60000"/>
                      </a:schemeClr>
                    </a:solidFill>
                  </a:tcPr>
                </a:tc>
                <a:tc vMerge="1">
                  <a:txBody>
                    <a:bodyPr/>
                    <a:lstStyle/>
                    <a:p>
                      <a:endParaRPr lang="fr-FR"/>
                    </a:p>
                  </a:txBody>
                  <a:tcPr/>
                </a:tc>
              </a:tr>
              <a:tr h="671948">
                <a:tc vMerge="1">
                  <a:txBody>
                    <a:bodyPr/>
                    <a:lstStyle/>
                    <a:p>
                      <a:endParaRPr lang="fr-FR"/>
                    </a:p>
                  </a:txBody>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Rédiger des notices informatives</a:t>
                      </a:r>
                    </a:p>
                  </a:txBody>
                  <a:tcPr marL="34925" marR="34925" marT="34925" marB="34925">
                    <a:solidFill>
                      <a:schemeClr val="accent5">
                        <a:lumMod val="20000"/>
                        <a:lumOff val="80000"/>
                      </a:schemeClr>
                    </a:solidFill>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Recherche documentaire</a:t>
                      </a:r>
                    </a:p>
                    <a:p>
                      <a:pPr>
                        <a:spcAft>
                          <a:spcPts val="0"/>
                        </a:spcAft>
                      </a:pPr>
                      <a:r>
                        <a:rPr lang="fr-FR" sz="1400" kern="150" dirty="0">
                          <a:effectLst/>
                          <a:latin typeface="+mn-lt"/>
                          <a:ea typeface="SimSun" panose="02010600030101010101" pitchFamily="2" charset="-122"/>
                          <a:cs typeface="Mangal" panose="02040503050203030202" pitchFamily="18" charset="0"/>
                        </a:rPr>
                        <a:t>Utilisation de citations latines</a:t>
                      </a:r>
                    </a:p>
                  </a:txBody>
                  <a:tcPr marL="34925" marR="34925" marT="34925" marB="34925">
                    <a:solidFill>
                      <a:schemeClr val="accent5">
                        <a:lumMod val="20000"/>
                        <a:lumOff val="80000"/>
                      </a:schemeClr>
                    </a:solidFill>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Développer une narration en variant les formes de discours</a:t>
                      </a:r>
                    </a:p>
                  </a:txBody>
                  <a:tcPr marL="34925" marR="34925" marT="34925" marB="34925">
                    <a:solidFill>
                      <a:schemeClr val="accent5">
                        <a:lumMod val="20000"/>
                        <a:lumOff val="80000"/>
                      </a:schemeClr>
                    </a:solidFill>
                  </a:tcPr>
                </a:tc>
                <a:tc>
                  <a:txBody>
                    <a:bodyPr/>
                    <a:lstStyle/>
                    <a:p>
                      <a:pPr>
                        <a:spcAft>
                          <a:spcPts val="0"/>
                        </a:spcAft>
                      </a:pPr>
                      <a:r>
                        <a:rPr lang="fr-FR" sz="1400" kern="150" dirty="0">
                          <a:effectLst/>
                          <a:latin typeface="+mn-lt"/>
                          <a:ea typeface="SimSun" panose="02010600030101010101" pitchFamily="2" charset="-122"/>
                          <a:cs typeface="Mangal" panose="02040503050203030202" pitchFamily="18" charset="0"/>
                        </a:rPr>
                        <a:t>Construire une BD</a:t>
                      </a:r>
                    </a:p>
                  </a:txBody>
                  <a:tcPr marL="34925" marR="34925" marT="34925" marB="34925">
                    <a:solidFill>
                      <a:schemeClr val="accent5">
                        <a:lumMod val="20000"/>
                        <a:lumOff val="80000"/>
                      </a:schemeClr>
                    </a:solidFill>
                  </a:tcPr>
                </a:tc>
                <a:tc vMerge="1">
                  <a:txBody>
                    <a:bodyPr/>
                    <a:lstStyle/>
                    <a:p>
                      <a:endParaRPr lang="fr-FR"/>
                    </a:p>
                  </a:txBody>
                  <a:tcPr/>
                </a:tc>
              </a:tr>
              <a:tr h="712561">
                <a:tc gridSpan="6">
                  <a:txBody>
                    <a:bodyPr/>
                    <a:lstStyle/>
                    <a:p>
                      <a:r>
                        <a:rPr lang="fr-FR" dirty="0" smtClean="0"/>
                        <a:t>Calendrier</a:t>
                      </a:r>
                      <a:r>
                        <a:rPr lang="fr-FR" baseline="0" dirty="0" smtClean="0"/>
                        <a:t> : 1 trimestre – 24 heures </a:t>
                      </a:r>
                      <a:endParaRPr lang="fr-FR" dirty="0" smtClean="0"/>
                    </a:p>
                    <a:p>
                      <a:r>
                        <a:rPr lang="fr-FR" b="1" dirty="0" smtClean="0"/>
                        <a:t>PROJET</a:t>
                      </a:r>
                      <a:r>
                        <a:rPr lang="fr-FR" b="1" baseline="0" dirty="0" smtClean="0"/>
                        <a:t> / PRODUCTION </a:t>
                      </a:r>
                      <a:r>
                        <a:rPr lang="fr-FR" baseline="0" dirty="0" smtClean="0"/>
                        <a:t>: </a:t>
                      </a:r>
                      <a:r>
                        <a:rPr lang="fr-FR" sz="1800" kern="1200" dirty="0" smtClean="0">
                          <a:solidFill>
                            <a:schemeClr val="dk1"/>
                          </a:solidFill>
                          <a:effectLst/>
                          <a:latin typeface="+mn-lt"/>
                          <a:ea typeface="+mn-ea"/>
                          <a:cs typeface="+mn-cs"/>
                        </a:rPr>
                        <a:t>Création d'un document numérique interactif en groupe mais de genre varié</a:t>
                      </a:r>
                      <a:r>
                        <a:rPr lang="fr-FR" sz="1800" kern="1200" baseline="0" dirty="0" smtClean="0">
                          <a:solidFill>
                            <a:schemeClr val="dk1"/>
                          </a:solidFill>
                          <a:effectLst/>
                          <a:latin typeface="+mn-lt"/>
                          <a:ea typeface="+mn-ea"/>
                          <a:cs typeface="+mn-cs"/>
                        </a:rPr>
                        <a:t> </a:t>
                      </a:r>
                      <a:r>
                        <a:rPr lang="fr-FR" sz="1800" kern="1200" dirty="0" smtClean="0">
                          <a:solidFill>
                            <a:schemeClr val="dk1"/>
                          </a:solidFill>
                          <a:effectLst/>
                          <a:latin typeface="+mn-lt"/>
                          <a:ea typeface="+mn-ea"/>
                          <a:cs typeface="+mn-cs"/>
                        </a:rPr>
                        <a:t>(logiciel </a:t>
                      </a:r>
                      <a:r>
                        <a:rPr lang="fr-FR" sz="1800" kern="1200" dirty="0" err="1" smtClean="0">
                          <a:solidFill>
                            <a:schemeClr val="dk1"/>
                          </a:solidFill>
                          <a:effectLst/>
                          <a:latin typeface="+mn-lt"/>
                          <a:ea typeface="+mn-ea"/>
                          <a:cs typeface="+mn-cs"/>
                        </a:rPr>
                        <a:t>Prezi</a:t>
                      </a:r>
                      <a:r>
                        <a:rPr lang="fr-FR" sz="1800" kern="1200" baseline="0" dirty="0" smtClean="0">
                          <a:solidFill>
                            <a:schemeClr val="dk1"/>
                          </a:solidFill>
                          <a:effectLst/>
                          <a:latin typeface="+mn-lt"/>
                          <a:ea typeface="+mn-ea"/>
                          <a:cs typeface="+mn-cs"/>
                        </a:rPr>
                        <a:t>…)</a:t>
                      </a:r>
                      <a:endParaRPr lang="fr-FR" dirty="0"/>
                    </a:p>
                  </a:txBody>
                  <a:tcPr>
                    <a:solidFill>
                      <a:schemeClr val="tx1"/>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bl>
          </a:graphicData>
        </a:graphic>
      </p:graphicFrame>
      <p:sp>
        <p:nvSpPr>
          <p:cNvPr id="2" name="Titre 1"/>
          <p:cNvSpPr>
            <a:spLocks noGrp="1"/>
          </p:cNvSpPr>
          <p:nvPr>
            <p:ph type="title"/>
          </p:nvPr>
        </p:nvSpPr>
        <p:spPr/>
        <p:txBody>
          <a:bodyPr/>
          <a:lstStyle/>
          <a:p>
            <a:r>
              <a:rPr lang="fr-FR" dirty="0" smtClean="0">
                <a:solidFill>
                  <a:srgbClr val="00B0F0"/>
                </a:solidFill>
                <a:effectLst>
                  <a:outerShdw blurRad="38100" dist="38100" dir="2700000" algn="tl">
                    <a:srgbClr val="000000">
                      <a:alpha val="43137"/>
                    </a:srgbClr>
                  </a:outerShdw>
                </a:effectLst>
              </a:rPr>
              <a:t>4</a:t>
            </a:r>
            <a:r>
              <a:rPr lang="fr-FR" dirty="0" smtClean="0">
                <a:effectLst>
                  <a:outerShdw blurRad="38100" dist="38100" dir="2700000" algn="tl">
                    <a:srgbClr val="000000">
                      <a:alpha val="43137"/>
                    </a:srgbClr>
                  </a:outerShdw>
                </a:effectLst>
              </a:rPr>
              <a:t>  exemples d’</a:t>
            </a:r>
            <a:r>
              <a:rPr lang="fr-FR" dirty="0" smtClean="0">
                <a:solidFill>
                  <a:srgbClr val="00B0F0"/>
                </a:solidFill>
                <a:effectLst>
                  <a:outerShdw blurRad="38100" dist="38100" dir="2700000" algn="tl">
                    <a:srgbClr val="000000">
                      <a:alpha val="43137"/>
                    </a:srgbClr>
                  </a:outerShdw>
                </a:effectLst>
              </a:rPr>
              <a:t>Epi</a:t>
            </a:r>
            <a:r>
              <a:rPr lang="fr-FR" dirty="0" smtClean="0">
                <a:effectLst>
                  <a:outerShdw blurRad="38100" dist="38100" dir="2700000" algn="tl">
                    <a:srgbClr val="000000">
                      <a:alpha val="43137"/>
                    </a:srgbClr>
                  </a:outerShdw>
                </a:effectLst>
              </a:rPr>
              <a:t> </a:t>
            </a:r>
            <a:br>
              <a:rPr lang="fr-FR" dirty="0" smtClean="0">
                <a:effectLst>
                  <a:outerShdw blurRad="38100" dist="38100" dir="2700000" algn="tl">
                    <a:srgbClr val="000000">
                      <a:alpha val="43137"/>
                    </a:srgbClr>
                  </a:outerShdw>
                </a:effectLst>
              </a:rPr>
            </a:br>
            <a:r>
              <a:rPr lang="fr-FR" dirty="0" smtClean="0">
                <a:effectLst>
                  <a:outerShdw blurRad="38100" dist="38100" dir="2700000" algn="tl">
                    <a:srgbClr val="000000">
                      <a:alpha val="43137"/>
                    </a:srgbClr>
                  </a:outerShdw>
                </a:effectLst>
              </a:rPr>
              <a:t>qui ont pour </a:t>
            </a:r>
            <a:r>
              <a:rPr lang="fr-FR" dirty="0" err="1" smtClean="0">
                <a:effectLst>
                  <a:outerShdw blurRad="38100" dist="38100" dir="2700000" algn="tl">
                    <a:srgbClr val="000000">
                      <a:alpha val="43137"/>
                    </a:srgbClr>
                  </a:outerShdw>
                </a:effectLst>
              </a:rPr>
              <a:t>thematique</a:t>
            </a:r>
            <a:r>
              <a:rPr lang="fr-FR" dirty="0" smtClean="0">
                <a:effectLst>
                  <a:outerShdw blurRad="38100" dist="38100" dir="2700000" algn="tl">
                    <a:srgbClr val="000000">
                      <a:alpha val="43137"/>
                    </a:srgbClr>
                  </a:outerShdw>
                </a:effectLst>
              </a:rPr>
              <a:t> les </a:t>
            </a:r>
            <a:r>
              <a:rPr lang="fr-FR" dirty="0" err="1" smtClean="0">
                <a:solidFill>
                  <a:srgbClr val="00B0F0"/>
                </a:solidFill>
                <a:effectLst>
                  <a:outerShdw blurRad="38100" dist="38100" dir="2700000" algn="tl">
                    <a:srgbClr val="000000">
                      <a:alpha val="43137"/>
                    </a:srgbClr>
                  </a:outerShdw>
                </a:effectLst>
              </a:rPr>
              <a:t>lca</a:t>
            </a:r>
            <a:endParaRPr lang="fr-FR" dirty="0">
              <a:solidFill>
                <a:srgbClr val="00B0F0"/>
              </a:solidFill>
              <a:effectLst>
                <a:outerShdw blurRad="38100" dist="38100" dir="2700000" algn="tl">
                  <a:srgbClr val="000000">
                    <a:alpha val="43137"/>
                  </a:srgbClr>
                </a:outerShdw>
              </a:effectLst>
            </a:endParaRPr>
          </a:p>
        </p:txBody>
      </p:sp>
      <p:sp>
        <p:nvSpPr>
          <p:cNvPr id="3" name="Espace réservé du contenu 2"/>
          <p:cNvSpPr>
            <a:spLocks noGrp="1"/>
          </p:cNvSpPr>
          <p:nvPr>
            <p:ph sz="half" idx="1"/>
          </p:nvPr>
        </p:nvSpPr>
        <p:spPr>
          <a:xfrm>
            <a:off x="487682" y="1889760"/>
            <a:ext cx="11155680" cy="4206240"/>
          </a:xfrm>
        </p:spPr>
        <p:txBody>
          <a:bodyPr/>
          <a:lstStyle/>
          <a:p>
            <a:pPr>
              <a:buFont typeface="Wingdings" panose="05000000000000000000" pitchFamily="2" charset="2"/>
              <a:buChar char="Ø"/>
            </a:pPr>
            <a:r>
              <a:rPr lang="fr-FR" sz="2800" dirty="0" smtClean="0"/>
              <a:t> Exemple 1 :  « Pompéi : mosaïque de mots et d’images »</a:t>
            </a:r>
          </a:p>
          <a:p>
            <a:pPr marL="0" indent="0">
              <a:buNone/>
            </a:pPr>
            <a:endParaRPr lang="fr-FR" dirty="0"/>
          </a:p>
        </p:txBody>
      </p:sp>
    </p:spTree>
    <p:extLst>
      <p:ext uri="{BB962C8B-B14F-4D97-AF65-F5344CB8AC3E}">
        <p14:creationId xmlns:p14="http://schemas.microsoft.com/office/powerpoint/2010/main" xmlns="" val="171349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xmlns="" val="2778693506"/>
              </p:ext>
            </p:extLst>
          </p:nvPr>
        </p:nvGraphicFramePr>
        <p:xfrm>
          <a:off x="187936" y="2377440"/>
          <a:ext cx="11814046" cy="4175760"/>
        </p:xfrm>
        <a:graphic>
          <a:graphicData uri="http://schemas.openxmlformats.org/drawingml/2006/table">
            <a:tbl>
              <a:tblPr firstRow="1" bandRow="1">
                <a:tableStyleId>{00A15C55-8517-42AA-B614-E9B94910E393}</a:tableStyleId>
              </a:tblPr>
              <a:tblGrid>
                <a:gridCol w="1665248"/>
                <a:gridCol w="548640"/>
                <a:gridCol w="5059680"/>
                <a:gridCol w="1682496"/>
                <a:gridCol w="1432363"/>
                <a:gridCol w="1425619"/>
              </a:tblGrid>
              <a:tr h="579120">
                <a:tc>
                  <a:txBody>
                    <a:bodyPr/>
                    <a:lstStyle/>
                    <a:p>
                      <a:r>
                        <a:rPr lang="fr-FR" dirty="0" smtClean="0"/>
                        <a:t>Problématique</a:t>
                      </a:r>
                      <a:endParaRPr lang="fr-FR" dirty="0"/>
                    </a:p>
                  </a:txBody>
                  <a:tcPr/>
                </a:tc>
                <a:tc>
                  <a:txBody>
                    <a:bodyPr/>
                    <a:lstStyle/>
                    <a:p>
                      <a:r>
                        <a:rPr lang="fr-FR" dirty="0" err="1" smtClean="0"/>
                        <a:t>Niv</a:t>
                      </a:r>
                      <a:r>
                        <a:rPr lang="fr-FR" dirty="0" smtClean="0"/>
                        <a:t> </a:t>
                      </a:r>
                      <a:endParaRPr lang="fr-FR" dirty="0"/>
                    </a:p>
                  </a:txBody>
                  <a:tcPr/>
                </a:tc>
                <a:tc>
                  <a:txBody>
                    <a:bodyPr/>
                    <a:lstStyle/>
                    <a:p>
                      <a:r>
                        <a:rPr lang="fr-FR" dirty="0" smtClean="0"/>
                        <a:t>Objectifs / Finalités</a:t>
                      </a:r>
                      <a:endParaRPr lang="fr-FR" dirty="0"/>
                    </a:p>
                  </a:txBody>
                  <a:tcPr/>
                </a:tc>
                <a:tc>
                  <a:txBody>
                    <a:bodyPr/>
                    <a:lstStyle/>
                    <a:p>
                      <a:r>
                        <a:rPr lang="fr-FR" dirty="0" smtClean="0"/>
                        <a:t>Calendrier de la mise en œuvre </a:t>
                      </a:r>
                      <a:endParaRPr lang="fr-FR" dirty="0"/>
                    </a:p>
                  </a:txBody>
                  <a:tcPr/>
                </a:tc>
                <a:tc>
                  <a:txBody>
                    <a:bodyPr/>
                    <a:lstStyle/>
                    <a:p>
                      <a:r>
                        <a:rPr lang="fr-FR" dirty="0" smtClean="0"/>
                        <a:t>Disciplines</a:t>
                      </a:r>
                      <a:r>
                        <a:rPr lang="fr-FR" baseline="0" dirty="0" smtClean="0"/>
                        <a:t> associées </a:t>
                      </a:r>
                      <a:endParaRPr lang="fr-FR" dirty="0"/>
                    </a:p>
                  </a:txBody>
                  <a:tcPr/>
                </a:tc>
                <a:tc>
                  <a:txBody>
                    <a:bodyPr/>
                    <a:lstStyle/>
                    <a:p>
                      <a:r>
                        <a:rPr lang="fr-FR" dirty="0" smtClean="0"/>
                        <a:t>Articulation</a:t>
                      </a:r>
                      <a:r>
                        <a:rPr lang="fr-FR" baseline="0" dirty="0" smtClean="0"/>
                        <a:t> avec</a:t>
                      </a:r>
                      <a:endParaRPr lang="fr-FR" dirty="0"/>
                    </a:p>
                  </a:txBody>
                  <a:tcPr/>
                </a:tc>
              </a:tr>
              <a:tr h="1267618">
                <a:tc>
                  <a:txBody>
                    <a:bodyPr/>
                    <a:lstStyle/>
                    <a:p>
                      <a:r>
                        <a:rPr lang="fr-FR" sz="1600" b="0" i="0" u="none" strike="noStrike" kern="1200" baseline="0" dirty="0" smtClean="0">
                          <a:solidFill>
                            <a:schemeClr val="dk1"/>
                          </a:solidFill>
                          <a:latin typeface="+mn-lt"/>
                          <a:ea typeface="+mn-ea"/>
                          <a:cs typeface="+mn-cs"/>
                        </a:rPr>
                        <a:t>Comment se construit et se représente la monarchie absolue ? </a:t>
                      </a:r>
                    </a:p>
                  </a:txBody>
                  <a:tcPr/>
                </a:tc>
                <a:tc>
                  <a:txBody>
                    <a:bodyPr/>
                    <a:lstStyle/>
                    <a:p>
                      <a:r>
                        <a:rPr lang="fr-FR" sz="1600" dirty="0" smtClean="0"/>
                        <a:t>5</a:t>
                      </a:r>
                      <a:r>
                        <a:rPr lang="fr-FR" sz="1600" baseline="30000" dirty="0" smtClean="0"/>
                        <a:t>è</a:t>
                      </a:r>
                      <a:r>
                        <a:rPr lang="fr-FR" sz="1600" dirty="0" smtClean="0"/>
                        <a:t> </a:t>
                      </a:r>
                      <a:endParaRPr lang="fr-FR" sz="1600" dirty="0"/>
                    </a:p>
                  </a:txBody>
                  <a:tcPr/>
                </a:tc>
                <a:tc>
                  <a:txBody>
                    <a:bodyPr/>
                    <a:lstStyle/>
                    <a:p>
                      <a:r>
                        <a:rPr lang="fr-FR" sz="1600" b="0" i="0" u="none" strike="noStrike" kern="1200" baseline="0" dirty="0" smtClean="0">
                          <a:solidFill>
                            <a:schemeClr val="dk1"/>
                          </a:solidFill>
                          <a:latin typeface="+mn-lt"/>
                          <a:ea typeface="+mn-ea"/>
                          <a:cs typeface="+mn-cs"/>
                        </a:rPr>
                        <a:t>Montrer, à travers des images du règne de Louis XIV (portraits, </a:t>
                      </a:r>
                      <a:r>
                        <a:rPr lang="fr-FR" sz="1600" b="0" i="0" u="none" strike="noStrike" kern="1200" baseline="0" dirty="0" err="1" smtClean="0">
                          <a:solidFill>
                            <a:schemeClr val="dk1"/>
                          </a:solidFill>
                          <a:latin typeface="+mn-lt"/>
                          <a:ea typeface="+mn-ea"/>
                          <a:cs typeface="+mn-cs"/>
                        </a:rPr>
                        <a:t>architect</a:t>
                      </a:r>
                      <a:r>
                        <a:rPr lang="fr-FR" sz="1600" b="0" i="0" u="none" strike="noStrike" kern="1200" baseline="0" dirty="0" smtClean="0">
                          <a:solidFill>
                            <a:schemeClr val="dk1"/>
                          </a:solidFill>
                          <a:latin typeface="+mn-lt"/>
                          <a:ea typeface="+mn-ea"/>
                          <a:cs typeface="+mn-cs"/>
                        </a:rPr>
                        <a:t>., art des jardins) et des extraits de littérature et musique, comment Louis XIV s’affranchit peu à peu de la comparaison avec le modèle des dieux antiques pour devenir, l’image du pouvoir royal, reconnaissable parce qu’il est le Roi et non pas parce qu’il ressemble à un dieu ou un héros de l’Antiquité. </a:t>
                      </a:r>
                    </a:p>
                  </a:txBody>
                  <a:tcPr/>
                </a:tc>
                <a:tc>
                  <a:txBody>
                    <a:bodyPr/>
                    <a:lstStyle/>
                    <a:p>
                      <a:r>
                        <a:rPr lang="fr-FR" sz="1600" baseline="0" dirty="0" smtClean="0"/>
                        <a:t>2</a:t>
                      </a:r>
                      <a:r>
                        <a:rPr lang="fr-FR" sz="1600" baseline="30000" dirty="0" smtClean="0"/>
                        <a:t>ème</a:t>
                      </a:r>
                      <a:r>
                        <a:rPr lang="fr-FR" sz="1600" baseline="0" dirty="0" smtClean="0"/>
                        <a:t> ou 3</a:t>
                      </a:r>
                      <a:r>
                        <a:rPr lang="fr-FR" sz="1600" baseline="30000" dirty="0" smtClean="0"/>
                        <a:t>ème</a:t>
                      </a:r>
                      <a:r>
                        <a:rPr lang="fr-FR" sz="1600" baseline="0" dirty="0" smtClean="0"/>
                        <a:t>  trimestre : </a:t>
                      </a:r>
                    </a:p>
                    <a:p>
                      <a:r>
                        <a:rPr lang="fr-FR" sz="1600" baseline="0" dirty="0" smtClean="0"/>
                        <a:t>8 semaines soit 27 heures / élève (3-4 h hebdo.)</a:t>
                      </a:r>
                      <a:endParaRPr lang="fr-FR" sz="1600" dirty="0"/>
                    </a:p>
                  </a:txBody>
                  <a:tcPr/>
                </a:tc>
                <a:tc>
                  <a:txBody>
                    <a:bodyPr/>
                    <a:lstStyle/>
                    <a:p>
                      <a:r>
                        <a:rPr lang="fr-FR" sz="1600" dirty="0" smtClean="0"/>
                        <a:t>Histoire</a:t>
                      </a:r>
                    </a:p>
                    <a:p>
                      <a:r>
                        <a:rPr lang="fr-FR" sz="1600" dirty="0" smtClean="0"/>
                        <a:t>Arts-Pla.</a:t>
                      </a:r>
                    </a:p>
                    <a:p>
                      <a:r>
                        <a:rPr lang="fr-FR" sz="1600" dirty="0" smtClean="0"/>
                        <a:t> Education musicale</a:t>
                      </a:r>
                    </a:p>
                    <a:p>
                      <a:r>
                        <a:rPr lang="fr-FR" sz="1600" dirty="0" smtClean="0"/>
                        <a:t>Technologie</a:t>
                      </a:r>
                      <a:r>
                        <a:rPr lang="fr-FR" sz="1600" baseline="0" dirty="0" smtClean="0"/>
                        <a:t> </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t>PEAC</a:t>
                      </a:r>
                      <a:endParaRPr lang="fr-FR" sz="1600" dirty="0" smtClean="0"/>
                    </a:p>
                    <a:p>
                      <a:endParaRPr lang="fr-FR" sz="1600" dirty="0"/>
                    </a:p>
                  </a:txBody>
                  <a:tcPr/>
                </a:tc>
              </a:tr>
              <a:tr h="1267618">
                <a:tc gridSpan="6">
                  <a:txBody>
                    <a:bodyPr/>
                    <a:lstStyle/>
                    <a:p>
                      <a:r>
                        <a:rPr lang="fr-FR" sz="1800" b="1" i="0" u="none" strike="noStrike" kern="1200" baseline="0" dirty="0" smtClean="0">
                          <a:solidFill>
                            <a:schemeClr val="dk1"/>
                          </a:solidFill>
                          <a:latin typeface="+mn-lt"/>
                          <a:ea typeface="+mn-ea"/>
                          <a:cs typeface="+mn-cs"/>
                        </a:rPr>
                        <a:t>PROJET / PRODUCTION : </a:t>
                      </a:r>
                    </a:p>
                    <a:p>
                      <a:r>
                        <a:rPr lang="fr-FR" sz="1800" b="0" i="0" u="none" strike="noStrike" kern="1200" baseline="0" dirty="0" smtClean="0">
                          <a:solidFill>
                            <a:schemeClr val="dk1"/>
                          </a:solidFill>
                          <a:latin typeface="+mn-lt"/>
                          <a:ea typeface="+mn-ea"/>
                          <a:cs typeface="+mn-cs"/>
                        </a:rPr>
                        <a:t>- Création d’une frise chronologique interactive du Siècle de Louis XIV, avec insertion de textes et images </a:t>
                      </a:r>
                    </a:p>
                    <a:p>
                      <a:r>
                        <a:rPr lang="fr-FR" sz="1800" b="0" i="0" u="none" strike="noStrike" kern="1200" baseline="0" dirty="0" smtClean="0">
                          <a:solidFill>
                            <a:schemeClr val="dk1"/>
                          </a:solidFill>
                          <a:latin typeface="+mn-lt"/>
                          <a:ea typeface="+mn-ea"/>
                          <a:cs typeface="+mn-cs"/>
                        </a:rPr>
                        <a:t>- Création d’un catalogue numérique des représentations de Louis XIV et de son pouvoir (diaporama ou </a:t>
                      </a:r>
                      <a:r>
                        <a:rPr lang="fr-FR" sz="1800" b="0" i="0" u="none" strike="noStrike" kern="1200" baseline="0" dirty="0" err="1" smtClean="0">
                          <a:solidFill>
                            <a:schemeClr val="dk1"/>
                          </a:solidFill>
                          <a:latin typeface="+mn-lt"/>
                          <a:ea typeface="+mn-ea"/>
                          <a:cs typeface="+mn-cs"/>
                        </a:rPr>
                        <a:t>didapages</a:t>
                      </a:r>
                      <a:r>
                        <a:rPr lang="fr-FR" sz="1800" b="0" i="0" u="none" strike="noStrike" kern="1200" baseline="0" dirty="0" smtClean="0">
                          <a:solidFill>
                            <a:schemeClr val="dk1"/>
                          </a:solidFill>
                          <a:latin typeface="+mn-lt"/>
                          <a:ea typeface="+mn-ea"/>
                          <a:cs typeface="+mn-cs"/>
                        </a:rPr>
                        <a:t> ou…), avec mise en valeur des références à l’antique grâce au logiciel « Images actives » du CRDP de Versailles et insertion, pour chaque image, d’un lien QR code permettant d’accéder aux explications des références antiques. </a:t>
                      </a: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bl>
          </a:graphicData>
        </a:graphic>
      </p:graphicFrame>
      <p:sp>
        <p:nvSpPr>
          <p:cNvPr id="2" name="Titre 1"/>
          <p:cNvSpPr>
            <a:spLocks noGrp="1"/>
          </p:cNvSpPr>
          <p:nvPr>
            <p:ph type="title"/>
          </p:nvPr>
        </p:nvSpPr>
        <p:spPr/>
        <p:txBody>
          <a:bodyPr/>
          <a:lstStyle/>
          <a:p>
            <a:r>
              <a:rPr lang="fr-FR" dirty="0" smtClean="0">
                <a:solidFill>
                  <a:srgbClr val="00B0F0"/>
                </a:solidFill>
                <a:effectLst>
                  <a:outerShdw blurRad="38100" dist="38100" dir="2700000" algn="tl">
                    <a:srgbClr val="000000">
                      <a:alpha val="43137"/>
                    </a:srgbClr>
                  </a:outerShdw>
                </a:effectLst>
              </a:rPr>
              <a:t>4</a:t>
            </a:r>
            <a:r>
              <a:rPr lang="fr-FR" dirty="0" smtClean="0">
                <a:effectLst>
                  <a:outerShdw blurRad="38100" dist="38100" dir="2700000" algn="tl">
                    <a:srgbClr val="000000">
                      <a:alpha val="43137"/>
                    </a:srgbClr>
                  </a:outerShdw>
                </a:effectLst>
              </a:rPr>
              <a:t>  exemples d’</a:t>
            </a:r>
            <a:r>
              <a:rPr lang="fr-FR" dirty="0" smtClean="0">
                <a:solidFill>
                  <a:srgbClr val="00B0F0"/>
                </a:solidFill>
                <a:effectLst>
                  <a:outerShdw blurRad="38100" dist="38100" dir="2700000" algn="tl">
                    <a:srgbClr val="000000">
                      <a:alpha val="43137"/>
                    </a:srgbClr>
                  </a:outerShdw>
                </a:effectLst>
              </a:rPr>
              <a:t>Epi</a:t>
            </a:r>
            <a:r>
              <a:rPr lang="fr-FR" dirty="0" smtClean="0">
                <a:effectLst>
                  <a:outerShdw blurRad="38100" dist="38100" dir="2700000" algn="tl">
                    <a:srgbClr val="000000">
                      <a:alpha val="43137"/>
                    </a:srgbClr>
                  </a:outerShdw>
                </a:effectLst>
              </a:rPr>
              <a:t> </a:t>
            </a:r>
            <a:br>
              <a:rPr lang="fr-FR" dirty="0" smtClean="0">
                <a:effectLst>
                  <a:outerShdw blurRad="38100" dist="38100" dir="2700000" algn="tl">
                    <a:srgbClr val="000000">
                      <a:alpha val="43137"/>
                    </a:srgbClr>
                  </a:outerShdw>
                </a:effectLst>
              </a:rPr>
            </a:br>
            <a:r>
              <a:rPr lang="fr-FR" dirty="0" smtClean="0">
                <a:effectLst>
                  <a:outerShdw blurRad="38100" dist="38100" dir="2700000" algn="tl">
                    <a:srgbClr val="000000">
                      <a:alpha val="43137"/>
                    </a:srgbClr>
                  </a:outerShdw>
                </a:effectLst>
              </a:rPr>
              <a:t>qui ont pour </a:t>
            </a:r>
            <a:r>
              <a:rPr lang="fr-FR" dirty="0" err="1" smtClean="0">
                <a:effectLst>
                  <a:outerShdw blurRad="38100" dist="38100" dir="2700000" algn="tl">
                    <a:srgbClr val="000000">
                      <a:alpha val="43137"/>
                    </a:srgbClr>
                  </a:outerShdw>
                </a:effectLst>
              </a:rPr>
              <a:t>thematique</a:t>
            </a:r>
            <a:r>
              <a:rPr lang="fr-FR" dirty="0" smtClean="0">
                <a:effectLst>
                  <a:outerShdw blurRad="38100" dist="38100" dir="2700000" algn="tl">
                    <a:srgbClr val="000000">
                      <a:alpha val="43137"/>
                    </a:srgbClr>
                  </a:outerShdw>
                </a:effectLst>
              </a:rPr>
              <a:t> les </a:t>
            </a:r>
            <a:r>
              <a:rPr lang="fr-FR" dirty="0" err="1" smtClean="0">
                <a:solidFill>
                  <a:srgbClr val="00B0F0"/>
                </a:solidFill>
                <a:effectLst>
                  <a:outerShdw blurRad="38100" dist="38100" dir="2700000" algn="tl">
                    <a:srgbClr val="000000">
                      <a:alpha val="43137"/>
                    </a:srgbClr>
                  </a:outerShdw>
                </a:effectLst>
              </a:rPr>
              <a:t>lca</a:t>
            </a:r>
            <a:endParaRPr lang="fr-FR" dirty="0">
              <a:solidFill>
                <a:srgbClr val="00B0F0"/>
              </a:solidFill>
              <a:effectLst>
                <a:outerShdw blurRad="38100" dist="38100" dir="2700000" algn="tl">
                  <a:srgbClr val="000000">
                    <a:alpha val="43137"/>
                  </a:srgbClr>
                </a:outerShdw>
              </a:effectLst>
            </a:endParaRPr>
          </a:p>
        </p:txBody>
      </p:sp>
      <p:sp>
        <p:nvSpPr>
          <p:cNvPr id="3" name="Espace réservé du contenu 2"/>
          <p:cNvSpPr>
            <a:spLocks noGrp="1"/>
          </p:cNvSpPr>
          <p:nvPr>
            <p:ph sz="half" idx="1"/>
          </p:nvPr>
        </p:nvSpPr>
        <p:spPr>
          <a:xfrm>
            <a:off x="487682" y="1889760"/>
            <a:ext cx="11155680" cy="4206240"/>
          </a:xfrm>
        </p:spPr>
        <p:txBody>
          <a:bodyPr/>
          <a:lstStyle/>
          <a:p>
            <a:pPr>
              <a:buFont typeface="Wingdings" panose="05000000000000000000" pitchFamily="2" charset="2"/>
              <a:buChar char="Ø"/>
            </a:pPr>
            <a:r>
              <a:rPr lang="fr-FR" sz="2000" dirty="0"/>
              <a:t> </a:t>
            </a:r>
            <a:r>
              <a:rPr lang="fr-FR" sz="2000" dirty="0" smtClean="0"/>
              <a:t>Exemple 2 :  « La monarchie absolue : l’image du roi et son évolution au cours du règne de Louis XIV »</a:t>
            </a:r>
            <a:r>
              <a:rPr lang="fr-FR" sz="2800" b="1" dirty="0" smtClean="0"/>
              <a:t> </a:t>
            </a:r>
            <a:r>
              <a:rPr lang="fr-FR" sz="2800" b="1" dirty="0"/>
              <a:t>: </a:t>
            </a:r>
            <a:endParaRPr lang="fr-FR" sz="2800" dirty="0"/>
          </a:p>
          <a:p>
            <a:pPr marL="0" indent="0">
              <a:buNone/>
            </a:pPr>
            <a:endParaRPr lang="fr-FR" dirty="0"/>
          </a:p>
        </p:txBody>
      </p:sp>
    </p:spTree>
    <p:extLst>
      <p:ext uri="{BB962C8B-B14F-4D97-AF65-F5344CB8AC3E}">
        <p14:creationId xmlns:p14="http://schemas.microsoft.com/office/powerpoint/2010/main" xmlns="" val="117552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À bandes">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Facet</Template>
  <TotalTime>463</TotalTime>
  <Words>1023</Words>
  <Application>Microsoft Office PowerPoint</Application>
  <PresentationFormat>Personnalisé</PresentationFormat>
  <Paragraphs>192</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À bandes</vt:lpstr>
      <vt:lpstr>Diapositive 1</vt:lpstr>
      <vt:lpstr>Diapositive 2</vt:lpstr>
      <vt:lpstr>Diapositive 3</vt:lpstr>
      <vt:lpstr>Diapositive 4</vt:lpstr>
      <vt:lpstr>Diapositive 5</vt:lpstr>
      <vt:lpstr>Diapositive 6</vt:lpstr>
      <vt:lpstr>Les LCA  au cœur des epi… </vt:lpstr>
      <vt:lpstr>4  exemples d’Epi  qui ont pour thematique les lca</vt:lpstr>
      <vt:lpstr>4  exemples d’Epi  qui ont pour thematique les lca</vt:lpstr>
      <vt:lpstr>4  exemples d’Epi  qui ont pour thematique les lca</vt:lpstr>
      <vt:lpstr>Diapositive 11</vt:lpstr>
      <vt:lpstr>4  exemples d’Epi  qui ont pour thematique les lca</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LCA au cœur des epi…</dc:title>
  <dc:creator>Carine Hassler</dc:creator>
  <cp:lastModifiedBy>Utilisateur</cp:lastModifiedBy>
  <cp:revision>33</cp:revision>
  <dcterms:created xsi:type="dcterms:W3CDTF">2016-05-19T19:31:06Z</dcterms:created>
  <dcterms:modified xsi:type="dcterms:W3CDTF">2016-05-31T17:16:47Z</dcterms:modified>
</cp:coreProperties>
</file>