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8" r:id="rId9"/>
    <p:sldId id="269" r:id="rId10"/>
    <p:sldId id="270" r:id="rId11"/>
    <p:sldId id="271" r:id="rId12"/>
    <p:sldId id="272" r:id="rId13"/>
    <p:sldId id="27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328C8-1704-4753-9313-CF9BB51483D1}" type="datetimeFigureOut">
              <a:rPr lang="fr-FR" smtClean="0"/>
              <a:t>23/03/2020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63B146-0F1F-4548-BEEA-8911D7ED4F2F}" type="slidenum">
              <a:rPr lang="fr-FR" smtClean="0"/>
              <a:t>‹N°›</a:t>
            </a:fld>
            <a:endParaRPr lang="fr-FR"/>
          </a:p>
        </p:txBody>
      </p:sp>
    </p:spTree>
    <p:extLst>
      <p:ext uri="{BB962C8B-B14F-4D97-AF65-F5344CB8AC3E}">
        <p14:creationId xmlns:p14="http://schemas.microsoft.com/office/powerpoint/2010/main" val="171924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265514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217440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274005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273611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65370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D332A5-15E6-4655-ABC4-95FDAFA2D26D}" type="datetimeFigureOut">
              <a:rPr lang="fr-FR" smtClean="0"/>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39908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D332A5-15E6-4655-ABC4-95FDAFA2D26D}" type="datetimeFigureOut">
              <a:rPr lang="fr-FR" smtClean="0"/>
              <a:t>23/03/2020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6601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DD332A5-15E6-4655-ABC4-95FDAFA2D26D}" type="datetimeFigureOut">
              <a:rPr lang="fr-FR" smtClean="0"/>
              <a:t>23/03/2020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306107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D332A5-15E6-4655-ABC4-95FDAFA2D26D}" type="datetimeFigureOut">
              <a:rPr lang="fr-FR" smtClean="0"/>
              <a:t>23/03/2020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368101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DD332A5-15E6-4655-ABC4-95FDAFA2D26D}" type="datetimeFigureOut">
              <a:rPr lang="fr-FR" smtClean="0"/>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192261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DD332A5-15E6-4655-ABC4-95FDAFA2D26D}" type="datetimeFigureOut">
              <a:rPr lang="fr-FR" smtClean="0"/>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62E1A-5B64-4F88-AC97-C4FD78EB6F8B}" type="slidenum">
              <a:rPr lang="fr-FR" smtClean="0"/>
              <a:t>‹N°›</a:t>
            </a:fld>
            <a:endParaRPr lang="fr-FR"/>
          </a:p>
        </p:txBody>
      </p:sp>
    </p:spTree>
    <p:extLst>
      <p:ext uri="{BB962C8B-B14F-4D97-AF65-F5344CB8AC3E}">
        <p14:creationId xmlns:p14="http://schemas.microsoft.com/office/powerpoint/2010/main" val="95034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332A5-15E6-4655-ABC4-95FDAFA2D26D}" type="datetimeFigureOut">
              <a:rPr lang="fr-FR" smtClean="0"/>
              <a:t>23/03/2020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62E1A-5B64-4F88-AC97-C4FD78EB6F8B}" type="slidenum">
              <a:rPr lang="fr-FR" smtClean="0"/>
              <a:t>‹N°›</a:t>
            </a:fld>
            <a:endParaRPr lang="fr-FR"/>
          </a:p>
        </p:txBody>
      </p:sp>
    </p:spTree>
    <p:extLst>
      <p:ext uri="{BB962C8B-B14F-4D97-AF65-F5344CB8AC3E}">
        <p14:creationId xmlns:p14="http://schemas.microsoft.com/office/powerpoint/2010/main" val="375928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uscol.education.fr/lettres/actualites/actualites/article/ressources-pour-letude-de-la-langue-au-lyce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3035" y="2886993"/>
            <a:ext cx="10940527" cy="2467214"/>
          </a:xfrm>
          <a:prstGeom prst="rect">
            <a:avLst/>
          </a:prstGeom>
        </p:spPr>
        <p:txBody>
          <a:bodyPr wrap="square">
            <a:spAutoFit/>
          </a:bodyPr>
          <a:lstStyle/>
          <a:p>
            <a:pPr>
              <a:lnSpc>
                <a:spcPct val="107000"/>
              </a:lnSpc>
              <a:spcAft>
                <a:spcPts val="800"/>
              </a:spcAft>
            </a:pPr>
            <a:r>
              <a:rPr lang="fr-FR" sz="4000" dirty="0">
                <a:latin typeface="Calibri" panose="020F0502020204030204" pitchFamily="34" charset="0"/>
                <a:ea typeface="Calibri" panose="020F0502020204030204" pitchFamily="34" charset="0"/>
                <a:cs typeface="Times New Roman" panose="02020603050405020304" pitchFamily="18" charset="0"/>
              </a:rPr>
              <a:t>Organisation de l’année, construction d’un projet annuel, de progressions littéraires, grammaticales, méthodologiques…</a:t>
            </a: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5095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87275"/>
            <a:ext cx="10515600" cy="5789688"/>
          </a:xfrm>
        </p:spPr>
        <p:txBody>
          <a:bodyPr>
            <a:normAutofit fontScale="62500" lnSpcReduction="20000"/>
          </a:bodyPr>
          <a:lstStyle/>
          <a:p>
            <a:r>
              <a:rPr lang="fr-FR" b="1" dirty="0"/>
              <a:t>Limitations sur la question à </a:t>
            </a:r>
            <a:r>
              <a:rPr lang="fr-FR" b="1" dirty="0" smtClean="0"/>
              <a:t>poser : éléments empruntés au </a:t>
            </a:r>
            <a:r>
              <a:rPr lang="fr-FR" b="1" dirty="0" err="1" smtClean="0"/>
              <a:t>vademecu</a:t>
            </a:r>
            <a:r>
              <a:rPr lang="fr-FR" b="1" dirty="0" err="1" smtClean="0"/>
              <a:t>m</a:t>
            </a:r>
            <a:r>
              <a:rPr lang="fr-FR" b="1" dirty="0" smtClean="0"/>
              <a:t> établi par l’académie de Clermont-Ferrand</a:t>
            </a:r>
            <a:endParaRPr lang="fr-FR" dirty="0"/>
          </a:p>
          <a:p>
            <a:pPr lvl="0"/>
            <a:r>
              <a:rPr lang="fr-FR" i="1" dirty="0"/>
              <a:t>Est-il possible de poser une question sur la négation lexicale</a:t>
            </a:r>
            <a:r>
              <a:rPr lang="fr-FR" dirty="0"/>
              <a:t> ? Non, car la note de service indique clairement qu’il s’agit d’évaluer une analyse syntaxique. On peut tout au plus attendre une remarque sur une occurrence de négation lexicale, à deux conditions : </a:t>
            </a:r>
          </a:p>
          <a:p>
            <a:r>
              <a:rPr lang="fr-FR" dirty="0"/>
              <a:t>— qu’il s’agisse d’un cas explicitement signalé dans le programme, soit d’antonymie, soit de dérivation par préfixation. </a:t>
            </a:r>
          </a:p>
          <a:p>
            <a:r>
              <a:rPr lang="fr-FR" dirty="0" smtClean="0"/>
              <a:t>et— </a:t>
            </a:r>
            <a:r>
              <a:rPr lang="fr-FR" dirty="0"/>
              <a:t>que la négation lexicale à relever et à décrire par le candidat vienne dans le même énoncé qu’une négation grammaticale, qui doit constituer l’essentiel de la question.</a:t>
            </a:r>
          </a:p>
          <a:p>
            <a:pPr lvl="0"/>
            <a:r>
              <a:rPr lang="fr-FR" i="1" dirty="0"/>
              <a:t>Peut-on poser une question de repérage portant sur l’ensemble du </a:t>
            </a:r>
            <a:r>
              <a:rPr lang="fr-FR" dirty="0"/>
              <a:t>texte ? (ex. </a:t>
            </a:r>
            <a:r>
              <a:rPr lang="fr-FR" i="1" dirty="0"/>
              <a:t>Etudiez l’interrogation </a:t>
            </a:r>
            <a:r>
              <a:rPr lang="fr-FR" dirty="0"/>
              <a:t>dans « Salomé </a:t>
            </a:r>
            <a:r>
              <a:rPr lang="fr-FR" i="1" dirty="0"/>
              <a:t>»</a:t>
            </a:r>
            <a:r>
              <a:rPr lang="fr-FR" dirty="0"/>
              <a:t>). Non, il faut se restreindre à « une courte phrase ou [à] une partie de phrase ». </a:t>
            </a:r>
          </a:p>
          <a:p>
            <a:pPr lvl="0"/>
            <a:r>
              <a:rPr lang="fr-FR" i="1" dirty="0"/>
              <a:t>Une question peut-elle porter sur deux faits de langue dans un texte ?</a:t>
            </a:r>
            <a:r>
              <a:rPr lang="fr-FR" dirty="0"/>
              <a:t> Non, car la complexité est suffisamment assurée par le fait que les énoncés proviennent de textes réels et non d’exemples forgés. En la matière, seul le cas de l’</a:t>
            </a:r>
            <a:r>
              <a:rPr lang="fr-FR" dirty="0" err="1"/>
              <a:t>interro-négative</a:t>
            </a:r>
            <a:r>
              <a:rPr lang="fr-FR" dirty="0"/>
              <a:t> est possible. Il ne s’agit pas d’une exception, toutefois, car cette construction est traditionnellement rattachée par la tradition grammaticale à l’interrogation, dont elle est donnée comme une variante. </a:t>
            </a:r>
          </a:p>
          <a:p>
            <a:pPr marL="0" indent="0">
              <a:buNone/>
            </a:pPr>
            <a:endParaRPr lang="fr-FR" dirty="0"/>
          </a:p>
          <a:p>
            <a:r>
              <a:rPr lang="fr-FR" b="1" dirty="0"/>
              <a:t>Deux types de questions possibles </a:t>
            </a:r>
            <a:endParaRPr lang="fr-FR" dirty="0"/>
          </a:p>
          <a:p>
            <a:pPr lvl="0"/>
            <a:r>
              <a:rPr lang="fr-FR" u="sng" dirty="0"/>
              <a:t>Analyser un énoncé </a:t>
            </a:r>
            <a:r>
              <a:rPr lang="fr-FR" dirty="0"/>
              <a:t>comportant l’un des trois faits de langue au programme de Première : interrogation, négation ou proposition subordonnée circonstancielle. </a:t>
            </a:r>
          </a:p>
          <a:p>
            <a:pPr lvl="0"/>
            <a:r>
              <a:rPr lang="fr-FR" u="sng" dirty="0"/>
              <a:t>Transformer un énoncé du texte </a:t>
            </a:r>
            <a:r>
              <a:rPr lang="fr-FR" dirty="0"/>
              <a:t>pour faire apparaître l’un des trois faits de langue au programme, et analysez l’énoncé ainsi produit. </a:t>
            </a:r>
          </a:p>
          <a:p>
            <a:endParaRPr lang="fr-FR" dirty="0"/>
          </a:p>
        </p:txBody>
      </p:sp>
    </p:spTree>
    <p:extLst>
      <p:ext uri="{BB962C8B-B14F-4D97-AF65-F5344CB8AC3E}">
        <p14:creationId xmlns:p14="http://schemas.microsoft.com/office/powerpoint/2010/main" val="4157085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22728"/>
            <a:ext cx="10515600" cy="6103829"/>
          </a:xfrm>
        </p:spPr>
        <p:txBody>
          <a:bodyPr>
            <a:normAutofit fontScale="92500" lnSpcReduction="20000"/>
          </a:bodyPr>
          <a:lstStyle/>
          <a:p>
            <a:r>
              <a:rPr lang="fr-FR" b="1" dirty="0"/>
              <a:t>Les formulations de la question</a:t>
            </a:r>
            <a:endParaRPr lang="fr-FR" dirty="0"/>
          </a:p>
          <a:p>
            <a:r>
              <a:rPr lang="fr-FR" i="1" u="sng" dirty="0"/>
              <a:t>A. Questions d’analyse. </a:t>
            </a:r>
            <a:endParaRPr lang="fr-FR" dirty="0"/>
          </a:p>
          <a:p>
            <a:pPr lvl="0"/>
            <a:r>
              <a:rPr lang="fr-FR" dirty="0"/>
              <a:t>Elles doivent comporter explicitement le point au programme : « analyser l’interrogation » ou « la négation » ou « la subordonnée circonstancielle ». </a:t>
            </a:r>
          </a:p>
          <a:p>
            <a:pPr lvl="0"/>
            <a:r>
              <a:rPr lang="fr-FR" dirty="0" smtClean="0"/>
              <a:t>Pour </a:t>
            </a:r>
            <a:r>
              <a:rPr lang="fr-FR" dirty="0"/>
              <a:t>les questions sur les circonstancielles, on peut aussi demander d’analyser « les propositions de la phrase », à condition que principale et subordonnée soient bien présentes l’une à côté de l’autre, sans qu’une autre proposition, comme une relative, ne se trouve enchâssée.  </a:t>
            </a:r>
          </a:p>
          <a:p>
            <a:pPr lvl="0"/>
            <a:r>
              <a:rPr lang="fr-FR" dirty="0"/>
              <a:t>Dans les trois cas, on n’a pas à développer l’énoncé de la question, le candidat est censé savoir ce qui est attendu. Il est inutile par exemple de demander, pour une interrogation, de trouver le mot interrogatif, d’en donner la nature et la fonction, etc. </a:t>
            </a:r>
          </a:p>
          <a:p>
            <a:r>
              <a:rPr lang="fr-FR" i="1" u="sng" dirty="0"/>
              <a:t>B. Questions de transformation</a:t>
            </a:r>
            <a:endParaRPr lang="fr-FR" dirty="0"/>
          </a:p>
          <a:p>
            <a:r>
              <a:rPr lang="fr-FR" dirty="0"/>
              <a:t>Elles doivent inclure la demande d’une analyse de la phrase d’arrivée : « Transformez […] pour faire apparaître […] et analysez l’énoncé ainsi produit ».</a:t>
            </a:r>
          </a:p>
          <a:p>
            <a:r>
              <a:rPr lang="fr-FR" dirty="0"/>
              <a:t> </a:t>
            </a:r>
          </a:p>
          <a:p>
            <a:endParaRPr lang="fr-FR" dirty="0"/>
          </a:p>
        </p:txBody>
      </p:sp>
    </p:spTree>
    <p:extLst>
      <p:ext uri="{BB962C8B-B14F-4D97-AF65-F5344CB8AC3E}">
        <p14:creationId xmlns:p14="http://schemas.microsoft.com/office/powerpoint/2010/main" val="2750354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04395"/>
            <a:ext cx="10515600" cy="5972568"/>
          </a:xfrm>
        </p:spPr>
        <p:txBody>
          <a:bodyPr>
            <a:normAutofit fontScale="92500" lnSpcReduction="20000"/>
          </a:bodyPr>
          <a:lstStyle/>
          <a:p>
            <a:r>
              <a:rPr lang="fr-FR" b="1" dirty="0"/>
              <a:t>Conduite de l’interrogation</a:t>
            </a:r>
            <a:endParaRPr lang="fr-FR" dirty="0"/>
          </a:p>
          <a:p>
            <a:pPr lvl="0"/>
            <a:r>
              <a:rPr lang="fr-FR" i="1" dirty="0"/>
              <a:t>Peut-on intervenir durant la question de grammaire ? </a:t>
            </a:r>
            <a:r>
              <a:rPr lang="fr-FR" dirty="0"/>
              <a:t>Oui, si c’est en une intervention précise, ciblée, destinée à aider un candidat à démarrer, à suggérer une transformation pour le tirer d’embarras, ou un prolongement qui pourrait rapporter un demi-point de plus… Dans tous les cas, l’intervention ne doit pas apparaitre comme une question supplémentaire, et ne doit pas fausser la réponse, en particulier en se </a:t>
            </a:r>
            <a:r>
              <a:rPr lang="fr-FR" dirty="0" smtClean="0"/>
              <a:t>prolongeant.</a:t>
            </a:r>
            <a:r>
              <a:rPr lang="fr-FR" dirty="0"/>
              <a:t> </a:t>
            </a:r>
          </a:p>
          <a:p>
            <a:pPr lvl="0"/>
            <a:r>
              <a:rPr lang="fr-FR" i="1" dirty="0"/>
              <a:t>Si le candidat traite sa question dans le cours de l’explication que faut-il faire ? </a:t>
            </a:r>
            <a:r>
              <a:rPr lang="fr-FR" dirty="0"/>
              <a:t>Ne pas l’interrompre mais lui demander d’y revenir dans le temps prévu. </a:t>
            </a:r>
          </a:p>
          <a:p>
            <a:r>
              <a:rPr lang="fr-FR" i="1" dirty="0"/>
              <a:t> </a:t>
            </a:r>
            <a:endParaRPr lang="fr-FR" dirty="0"/>
          </a:p>
          <a:p>
            <a:r>
              <a:rPr lang="fr-FR" b="1" dirty="0"/>
              <a:t>Un principe général à adopter </a:t>
            </a:r>
            <a:r>
              <a:rPr lang="fr-FR" i="1" dirty="0"/>
              <a:t>: </a:t>
            </a:r>
            <a:r>
              <a:rPr lang="fr-FR" dirty="0"/>
              <a:t>choisir des questions franches, portant sur des constructions canoniques qui permettront de bien mesurer si l’élève a travaillé sur les deux années et peut produire l’analyse demandée. Il serait préférable de renoncer aux questions dont la teneur et la formulation feraient courir un risque d’ambiguïté, ainsi qu’à celles qui présentent une difficulté trop grande, ou encore à celles dont la réponse dépendrait trop exclusivement de l’identification et de la compréhension d’un fait de grammaire historique. </a:t>
            </a:r>
          </a:p>
          <a:p>
            <a:endParaRPr lang="fr-FR" dirty="0"/>
          </a:p>
        </p:txBody>
      </p:sp>
    </p:spTree>
    <p:extLst>
      <p:ext uri="{BB962C8B-B14F-4D97-AF65-F5344CB8AC3E}">
        <p14:creationId xmlns:p14="http://schemas.microsoft.com/office/powerpoint/2010/main" val="1192511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Si vous n’avez pu assister à la formation prodiguée par Mme </a:t>
            </a:r>
            <a:r>
              <a:rPr lang="fr-FR" dirty="0" err="1" smtClean="0"/>
              <a:t>C.Delhay</a:t>
            </a:r>
            <a:r>
              <a:rPr lang="fr-FR" dirty="0" smtClean="0"/>
              <a:t>, M. J-C. </a:t>
            </a:r>
            <a:r>
              <a:rPr lang="fr-FR" dirty="0" err="1" smtClean="0"/>
              <a:t>Pellat</a:t>
            </a:r>
            <a:r>
              <a:rPr lang="fr-FR" dirty="0" smtClean="0"/>
              <a:t> et M. Valentin </a:t>
            </a:r>
            <a:r>
              <a:rPr lang="fr-FR" dirty="0" err="1" smtClean="0"/>
              <a:t>Rietz</a:t>
            </a:r>
            <a:r>
              <a:rPr lang="fr-FR" dirty="0" smtClean="0"/>
              <a:t> à Strasbourg le 23 janvier, sur l’étude de la langue au collège et au lycée, </a:t>
            </a:r>
            <a:r>
              <a:rPr lang="fr-FR" b="1" dirty="0" smtClean="0"/>
              <a:t>nous vous recommandons fortement de consulter les fiches élaborées par l’académie de Nice et publiées sur leur site académique à l’issue des deux jours de formation prodiguée par M. </a:t>
            </a:r>
            <a:r>
              <a:rPr lang="fr-FR" b="1" dirty="0" err="1" smtClean="0"/>
              <a:t>Pellat</a:t>
            </a:r>
            <a:r>
              <a:rPr lang="fr-FR" b="1" dirty="0" smtClean="0"/>
              <a:t>. </a:t>
            </a:r>
          </a:p>
          <a:p>
            <a:r>
              <a:rPr lang="fr-FR" dirty="0" smtClean="0"/>
              <a:t>La formation ayant pu s’étendre sur deux jours, ces fiches sont particulièrement riches et proposent d’excellents exemples de questions analysées et évaluées. Elles vous aideront à formuler vos propres questions en préparation à l’examen.</a:t>
            </a:r>
            <a:endParaRPr lang="fr-FR" dirty="0"/>
          </a:p>
        </p:txBody>
      </p:sp>
    </p:spTree>
    <p:extLst>
      <p:ext uri="{BB962C8B-B14F-4D97-AF65-F5344CB8AC3E}">
        <p14:creationId xmlns:p14="http://schemas.microsoft.com/office/powerpoint/2010/main" val="298030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t>La CLASSE DE SECONDE</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b="1" dirty="0"/>
              <a:t>Organisation globale : ne présente pas de </a:t>
            </a:r>
            <a:r>
              <a:rPr lang="fr-FR" b="1" dirty="0" smtClean="0"/>
              <a:t>difficultés particulières. </a:t>
            </a:r>
            <a:endParaRPr lang="fr-FR" dirty="0"/>
          </a:p>
          <a:p>
            <a:r>
              <a:rPr lang="fr-FR" dirty="0"/>
              <a:t>L’élève étudie quatre œuvres intégrales et deux parcours par an. </a:t>
            </a:r>
            <a:endParaRPr lang="fr-FR" dirty="0" smtClean="0"/>
          </a:p>
          <a:p>
            <a:pPr marL="0" indent="0">
              <a:buNone/>
            </a:pPr>
            <a:endParaRPr lang="fr-FR" dirty="0"/>
          </a:p>
          <a:p>
            <a:r>
              <a:rPr lang="fr-FR" dirty="0"/>
              <a:t>6 séquences = 4 OI (ou des sections substantielles et cohérentes d’œuvres intégrales) + 2 GT (des parcours qui prennent la forme de groupements de textes organisés de façon chronologique) / 3 lectures cursives (trois œuvres au moins, distinctes de celles qui sont étudiées en cours, doivent être lues par l’élève)  / + ouvertures culturelles diverses et GT complémentaires.</a:t>
            </a:r>
          </a:p>
          <a:p>
            <a:r>
              <a:rPr lang="fr-FR" dirty="0"/>
              <a:t> </a:t>
            </a:r>
          </a:p>
          <a:p>
            <a:endParaRPr lang="fr-FR" dirty="0"/>
          </a:p>
        </p:txBody>
      </p:sp>
    </p:spTree>
    <p:extLst>
      <p:ext uri="{BB962C8B-B14F-4D97-AF65-F5344CB8AC3E}">
        <p14:creationId xmlns:p14="http://schemas.microsoft.com/office/powerpoint/2010/main" val="143140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1023242" cy="1270037"/>
          </a:xfrm>
        </p:spPr>
        <p:txBody>
          <a:bodyPr>
            <a:noAutofit/>
          </a:bodyPr>
          <a:lstStyle/>
          <a:p>
            <a:r>
              <a:rPr lang="fr-FR" sz="3200" u="sng" dirty="0"/>
              <a:t>Pour le choix des </a:t>
            </a:r>
            <a:r>
              <a:rPr lang="fr-FR" sz="3200" u="sng" dirty="0" smtClean="0"/>
              <a:t>OI, quelles </a:t>
            </a:r>
            <a:r>
              <a:rPr lang="fr-FR" sz="3200" u="sng" dirty="0"/>
              <a:t>contraintes </a:t>
            </a:r>
            <a:r>
              <a:rPr lang="fr-FR" sz="3200" u="sng" dirty="0" smtClean="0"/>
              <a:t>?</a:t>
            </a:r>
            <a:r>
              <a:rPr lang="fr-FR" sz="3200" dirty="0"/>
              <a:t/>
            </a:r>
            <a:br>
              <a:rPr lang="fr-FR" sz="3200" dirty="0"/>
            </a:br>
            <a:r>
              <a:rPr lang="fr-FR" sz="3200" dirty="0"/>
              <a:t>Textes : </a:t>
            </a:r>
            <a:br>
              <a:rPr lang="fr-FR" sz="3200" dirty="0"/>
            </a:br>
            <a:endParaRPr lang="fr-FR" sz="3200" dirty="0"/>
          </a:p>
        </p:txBody>
      </p:sp>
      <p:sp>
        <p:nvSpPr>
          <p:cNvPr id="3" name="Espace réservé du contenu 2"/>
          <p:cNvSpPr>
            <a:spLocks noGrp="1"/>
          </p:cNvSpPr>
          <p:nvPr>
            <p:ph idx="1"/>
          </p:nvPr>
        </p:nvSpPr>
        <p:spPr>
          <a:xfrm>
            <a:off x="838200" y="1526828"/>
            <a:ext cx="10515600" cy="4972107"/>
          </a:xfrm>
        </p:spPr>
        <p:txBody>
          <a:bodyPr>
            <a:normAutofit fontScale="70000" lnSpcReduction="20000"/>
          </a:bodyPr>
          <a:lstStyle/>
          <a:p>
            <a:r>
              <a:rPr lang="fr-FR" i="1" dirty="0"/>
              <a:t>Le professeur veille à présenter, dans les parcours mais aussi par le choix des œuvres intégrales ou de celles abordées en lecture cursive, </a:t>
            </a:r>
            <a:r>
              <a:rPr lang="fr-FR" b="1" i="1" dirty="0"/>
              <a:t>un tableau varié de la littérature française et francophone.</a:t>
            </a:r>
            <a:r>
              <a:rPr lang="fr-FR" i="1" dirty="0"/>
              <a:t> Il propose, en particulier pour les lectures cursives, </a:t>
            </a:r>
            <a:r>
              <a:rPr lang="fr-FR" b="1" i="1" dirty="0"/>
              <a:t>des œuvres appartenant aux littératures étrangères, du passé lointain - en particulier les textes de l’Antiquité - jusqu’à la période moderne et contemporaine</a:t>
            </a:r>
            <a:r>
              <a:rPr lang="fr-FR" i="1" dirty="0"/>
              <a:t>, en s’appuyant sur des traductions de qualité et reconnues</a:t>
            </a:r>
            <a:r>
              <a:rPr lang="fr-FR" i="1" dirty="0" smtClean="0"/>
              <a:t>.</a:t>
            </a:r>
          </a:p>
          <a:p>
            <a:pPr marL="0" indent="0">
              <a:buNone/>
            </a:pPr>
            <a:endParaRPr lang="fr-FR" dirty="0"/>
          </a:p>
          <a:p>
            <a:r>
              <a:rPr lang="fr-FR" i="1" dirty="0"/>
              <a:t>Pour le théâtre, le roman et le récit, le professeur veille également à choisir, pour les lectures intégrales et cursives, des œuvres de siècles différents, de manière à proposer un travail de mise en perspective diachronique sur ces deux genres</a:t>
            </a:r>
            <a:r>
              <a:rPr lang="fr-FR" i="1" dirty="0" smtClean="0"/>
              <a:t>.</a:t>
            </a:r>
          </a:p>
          <a:p>
            <a:endParaRPr lang="fr-FR" dirty="0"/>
          </a:p>
          <a:p>
            <a:r>
              <a:rPr lang="fr-FR" i="1" dirty="0"/>
              <a:t>Poésie : la lecture cursive d’au moins un recueil ou d’une section de recueil. </a:t>
            </a:r>
            <a:endParaRPr lang="fr-FR" dirty="0"/>
          </a:p>
          <a:p>
            <a:r>
              <a:rPr lang="fr-FR" i="1" dirty="0"/>
              <a:t>L’I : la lecture cursive d’articles, de discours ou d’essais. </a:t>
            </a:r>
            <a:endParaRPr lang="fr-FR" dirty="0"/>
          </a:p>
          <a:p>
            <a:r>
              <a:rPr lang="fr-FR" i="1" dirty="0"/>
              <a:t>R : deux œuvres intégrales de forme et de siècle différents : un roman et, par ailleurs, un recueil de nouvelles, ou un récit de voyage, un récit relevant de l’une des formes du biographique, un journal, etc. ; +  la lecture cursive d’au moins un roman ou un récit d’une autre période. </a:t>
            </a:r>
            <a:endParaRPr lang="fr-FR" dirty="0"/>
          </a:p>
          <a:p>
            <a:r>
              <a:rPr lang="fr-FR" i="1" dirty="0"/>
              <a:t>T : deux pièces de genre et de siècle différents  +  la lecture cursive d’au moins une pièce d’une autre période. </a:t>
            </a:r>
            <a:endParaRPr lang="fr-FR" dirty="0"/>
          </a:p>
          <a:p>
            <a:pPr marL="0" indent="0">
              <a:buNone/>
            </a:pPr>
            <a:endParaRPr lang="fr-FR" dirty="0"/>
          </a:p>
          <a:p>
            <a:endParaRPr lang="fr-FR" sz="1800" dirty="0"/>
          </a:p>
        </p:txBody>
      </p:sp>
    </p:spTree>
    <p:extLst>
      <p:ext uri="{BB962C8B-B14F-4D97-AF65-F5344CB8AC3E}">
        <p14:creationId xmlns:p14="http://schemas.microsoft.com/office/powerpoint/2010/main" val="173090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42913"/>
          </a:xfrm>
        </p:spPr>
        <p:txBody>
          <a:bodyPr>
            <a:normAutofit/>
          </a:bodyPr>
          <a:lstStyle/>
          <a:p>
            <a:r>
              <a:rPr lang="fr-FR" sz="3600" dirty="0" smtClean="0"/>
              <a:t>Quelques exemples</a:t>
            </a:r>
            <a:endParaRPr lang="fr-FR" sz="36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32136492"/>
              </p:ext>
            </p:extLst>
          </p:nvPr>
        </p:nvGraphicFramePr>
        <p:xfrm>
          <a:off x="451821" y="1108038"/>
          <a:ext cx="11478410" cy="4572000"/>
        </p:xfrm>
        <a:graphic>
          <a:graphicData uri="http://schemas.openxmlformats.org/drawingml/2006/table">
            <a:tbl>
              <a:tblPr firstRow="1" firstCol="1" bandRow="1">
                <a:tableStyleId>{5C22544A-7EE6-4342-B048-85BDC9FD1C3A}</a:tableStyleId>
              </a:tblPr>
              <a:tblGrid>
                <a:gridCol w="5796770">
                  <a:extLst>
                    <a:ext uri="{9D8B030D-6E8A-4147-A177-3AD203B41FA5}">
                      <a16:colId xmlns="" xmlns:a16="http://schemas.microsoft.com/office/drawing/2014/main" val="3499344034"/>
                    </a:ext>
                  </a:extLst>
                </a:gridCol>
                <a:gridCol w="5681640">
                  <a:extLst>
                    <a:ext uri="{9D8B030D-6E8A-4147-A177-3AD203B41FA5}">
                      <a16:colId xmlns="" xmlns:a16="http://schemas.microsoft.com/office/drawing/2014/main" val="411485697"/>
                    </a:ext>
                  </a:extLst>
                </a:gridCol>
              </a:tblGrid>
              <a:tr h="4180401">
                <a:tc>
                  <a:txBody>
                    <a:bodyPr/>
                    <a:lstStyle/>
                    <a:p>
                      <a:pPr algn="just">
                        <a:spcAft>
                          <a:spcPts val="0"/>
                        </a:spcAft>
                      </a:pPr>
                      <a:r>
                        <a:rPr lang="fr-FR" sz="2000" dirty="0">
                          <a:effectLst/>
                        </a:rPr>
                        <a:t>L’Etranger / La Peste / Le Parfum : Salammbô / la peau de chagrin /  Le Rapport de </a:t>
                      </a:r>
                      <a:r>
                        <a:rPr lang="fr-FR" sz="2000" dirty="0" err="1">
                          <a:effectLst/>
                        </a:rPr>
                        <a:t>Brodeck</a:t>
                      </a:r>
                      <a:r>
                        <a:rPr lang="fr-FR" sz="2000" dirty="0">
                          <a:effectLst/>
                        </a:rPr>
                        <a:t> / Thérèse </a:t>
                      </a:r>
                      <a:r>
                        <a:rPr lang="fr-FR" sz="2000" dirty="0" err="1">
                          <a:effectLst/>
                        </a:rPr>
                        <a:t>Raquin</a:t>
                      </a:r>
                      <a:r>
                        <a:rPr lang="fr-FR" sz="2000" dirty="0">
                          <a:effectLst/>
                        </a:rPr>
                        <a:t> / Germinal / L’Assommoir / </a:t>
                      </a:r>
                      <a:r>
                        <a:rPr lang="fr-FR" sz="2000" dirty="0" smtClean="0">
                          <a:effectLst/>
                        </a:rPr>
                        <a:t>L’</a:t>
                      </a:r>
                      <a:r>
                        <a:rPr lang="fr-FR" sz="2000" dirty="0" err="1" smtClean="0">
                          <a:effectLst/>
                        </a:rPr>
                        <a:t>Oeuvre</a:t>
                      </a:r>
                      <a:r>
                        <a:rPr lang="fr-FR" sz="2000" dirty="0" smtClean="0">
                          <a:effectLst/>
                        </a:rPr>
                        <a:t> </a:t>
                      </a:r>
                      <a:r>
                        <a:rPr lang="fr-FR" sz="2000" dirty="0">
                          <a:effectLst/>
                        </a:rPr>
                        <a:t>/ La Bête humaine / La Fortune des </a:t>
                      </a:r>
                      <a:r>
                        <a:rPr lang="fr-FR" sz="2000" dirty="0" err="1">
                          <a:effectLst/>
                        </a:rPr>
                        <a:t>Rougon</a:t>
                      </a:r>
                      <a:r>
                        <a:rPr lang="fr-FR" sz="2000" dirty="0">
                          <a:effectLst/>
                        </a:rPr>
                        <a:t> / Les Liaisons dangereuses / Pierre et Jean / Une Vie / </a:t>
                      </a:r>
                      <a:r>
                        <a:rPr lang="fr-FR" sz="2000" dirty="0" err="1">
                          <a:effectLst/>
                        </a:rPr>
                        <a:t>Bel-Ami</a:t>
                      </a:r>
                      <a:r>
                        <a:rPr lang="fr-FR" sz="2000" dirty="0">
                          <a:effectLst/>
                        </a:rPr>
                        <a:t> / Pauline, Dumas / Orgueil et préjugés / Au revoir là-haut / La Tresse / Eldorado / La chambre des officiers / Petit pays / Réparer les vivants / Dora </a:t>
                      </a:r>
                      <a:r>
                        <a:rPr lang="fr-FR" sz="2000" dirty="0" err="1">
                          <a:effectLst/>
                        </a:rPr>
                        <a:t>Bruder</a:t>
                      </a:r>
                      <a:r>
                        <a:rPr lang="fr-FR" sz="2000" dirty="0">
                          <a:effectLst/>
                        </a:rPr>
                        <a:t> / Demain j’aurai vingt ans, </a:t>
                      </a:r>
                      <a:r>
                        <a:rPr lang="fr-FR" sz="2000" dirty="0" err="1">
                          <a:effectLst/>
                        </a:rPr>
                        <a:t>Mabanckou</a:t>
                      </a:r>
                      <a:r>
                        <a:rPr lang="fr-FR" sz="2000" dirty="0">
                          <a:effectLst/>
                        </a:rPr>
                        <a:t> / Ulysse </a:t>
                      </a:r>
                      <a:r>
                        <a:rPr lang="fr-FR" sz="2000" dirty="0" err="1">
                          <a:effectLst/>
                        </a:rPr>
                        <a:t>from</a:t>
                      </a:r>
                      <a:r>
                        <a:rPr lang="fr-FR" sz="2000" dirty="0">
                          <a:effectLst/>
                        </a:rPr>
                        <a:t> Bagdad ‘E-E Schmitt</a:t>
                      </a:r>
                      <a:r>
                        <a:rPr lang="fr-FR" sz="2000" dirty="0" smtClean="0">
                          <a:effectLst/>
                        </a:rPr>
                        <a:t>), A. Nothomb </a:t>
                      </a:r>
                      <a:endParaRPr lang="fr-FR" sz="2000" dirty="0">
                        <a:effectLst/>
                      </a:endParaRPr>
                    </a:p>
                    <a:p>
                      <a:pPr algn="just">
                        <a:spcAft>
                          <a:spcPts val="0"/>
                        </a:spcAft>
                      </a:pPr>
                      <a:r>
                        <a:rPr lang="fr-FR" sz="2000" dirty="0">
                          <a:effectLst/>
                        </a:rPr>
                        <a:t>…….</a:t>
                      </a:r>
                      <a:endPar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fr-FR" sz="1200" dirty="0">
                          <a:effectLst/>
                        </a:rPr>
                        <a:t>C </a:t>
                      </a:r>
                      <a:r>
                        <a:rPr lang="fr-FR" sz="2000" dirty="0">
                          <a:effectLst/>
                        </a:rPr>
                        <a:t>:La légende de la peinture, Tournier / Les Souris, Buzzati / Comment Wang </a:t>
                      </a:r>
                      <a:r>
                        <a:rPr lang="fr-FR" sz="2000" dirty="0" err="1">
                          <a:effectLst/>
                        </a:rPr>
                        <a:t>Fô</a:t>
                      </a:r>
                      <a:r>
                        <a:rPr lang="fr-FR" sz="2000" dirty="0">
                          <a:effectLst/>
                        </a:rPr>
                        <a:t> fut sauvé / Le dernier amour du prince </a:t>
                      </a:r>
                      <a:r>
                        <a:rPr lang="fr-FR" sz="2000" dirty="0" err="1">
                          <a:effectLst/>
                        </a:rPr>
                        <a:t>Genghi</a:t>
                      </a:r>
                      <a:r>
                        <a:rPr lang="fr-FR" sz="2000" dirty="0">
                          <a:effectLst/>
                        </a:rPr>
                        <a:t> (Les Nouvelles orientales) / L’Histoire de Mme de la </a:t>
                      </a:r>
                      <a:r>
                        <a:rPr lang="fr-FR" sz="2000" dirty="0" err="1">
                          <a:effectLst/>
                        </a:rPr>
                        <a:t>Pommeray</a:t>
                      </a:r>
                      <a:r>
                        <a:rPr lang="fr-FR" sz="2000" dirty="0">
                          <a:effectLst/>
                        </a:rPr>
                        <a:t> / </a:t>
                      </a:r>
                    </a:p>
                    <a:p>
                      <a:pPr algn="just">
                        <a:spcAft>
                          <a:spcPts val="0"/>
                        </a:spcAft>
                      </a:pPr>
                      <a:r>
                        <a:rPr lang="fr-FR" sz="2000" dirty="0">
                          <a:effectLst/>
                        </a:rPr>
                        <a:t>B-A : L’Homme foudroyé, Cendrars / Dans les forêts de Sibérie (carnet d’ermitage, S. Tesson) / L’Adversaire (E. Carrère) /  La Place / </a:t>
                      </a:r>
                    </a:p>
                    <a:p>
                      <a:pPr algn="just">
                        <a:spcAft>
                          <a:spcPts val="0"/>
                        </a:spcAft>
                      </a:pPr>
                      <a:r>
                        <a:rPr lang="fr-FR" sz="2000" dirty="0">
                          <a:effectLst/>
                        </a:rPr>
                        <a:t>N : La Parure, </a:t>
                      </a:r>
                      <a:r>
                        <a:rPr lang="fr-FR" sz="2000" dirty="0" err="1">
                          <a:effectLst/>
                        </a:rPr>
                        <a:t>Boitelle</a:t>
                      </a:r>
                      <a:r>
                        <a:rPr lang="fr-FR" sz="2000" dirty="0">
                          <a:effectLst/>
                        </a:rPr>
                        <a:t>, Aux champs, Boule de Suif, la Maison Tellier  /  J’ai soif d’innocence (Gary) / Les contes de la Bécasse, Contes du jour et de la nuit, Une partie de campagne / La Révolte (</a:t>
                      </a:r>
                      <a:r>
                        <a:rPr lang="fr-FR" sz="2000" dirty="0" err="1">
                          <a:effectLst/>
                        </a:rPr>
                        <a:t>Vill</a:t>
                      </a:r>
                      <a:r>
                        <a:rPr lang="fr-FR" sz="2000" dirty="0">
                          <a:effectLst/>
                        </a:rPr>
                        <a:t>. De L’Isle Adam / Carmen / Nous sommes à la lisière (C. Lamarche) / L’Archipel du Chien, Claudel / des nouvelles de D. </a:t>
                      </a:r>
                      <a:r>
                        <a:rPr lang="fr-FR" sz="2000" dirty="0" err="1">
                          <a:effectLst/>
                        </a:rPr>
                        <a:t>Daeninckx</a:t>
                      </a:r>
                      <a:r>
                        <a:rPr lang="fr-FR" sz="2000" dirty="0">
                          <a:effectLst/>
                        </a:rPr>
                        <a:t> / </a:t>
                      </a:r>
                    </a:p>
                    <a:p>
                      <a:pPr algn="just">
                        <a:spcAft>
                          <a:spcPts val="0"/>
                        </a:spcAft>
                      </a:pPr>
                      <a:r>
                        <a:rPr lang="fr-FR" sz="2000" dirty="0">
                          <a:effectLst/>
                        </a:rPr>
                        <a:t>……….</a:t>
                      </a:r>
                      <a:endPar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94627585"/>
                  </a:ext>
                </a:extLst>
              </a:tr>
            </a:tbl>
          </a:graphicData>
        </a:graphic>
      </p:graphicFrame>
    </p:spTree>
    <p:extLst>
      <p:ext uri="{BB962C8B-B14F-4D97-AF65-F5344CB8AC3E}">
        <p14:creationId xmlns:p14="http://schemas.microsoft.com/office/powerpoint/2010/main" val="4150685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9093"/>
            <a:ext cx="10515600" cy="796066"/>
          </a:xfrm>
        </p:spPr>
        <p:txBody>
          <a:bodyPr>
            <a:normAutofit fontScale="90000"/>
          </a:bodyPr>
          <a:lstStyle/>
          <a:p>
            <a:r>
              <a:rPr lang="fr-FR" sz="4000" b="1" dirty="0" smtClean="0"/>
              <a:t/>
            </a:r>
            <a:br>
              <a:rPr lang="fr-FR" sz="4000" b="1" dirty="0" smtClean="0"/>
            </a:br>
            <a:r>
              <a:rPr lang="fr-FR" sz="4000" b="1" dirty="0" smtClean="0"/>
              <a:t/>
            </a:r>
            <a:br>
              <a:rPr lang="fr-FR" sz="4000" b="1" dirty="0" smtClean="0"/>
            </a:br>
            <a:r>
              <a:rPr lang="fr-FR" sz="4000" b="1" dirty="0" smtClean="0"/>
              <a:t>Nouveautés </a:t>
            </a:r>
            <a:r>
              <a:rPr lang="fr-FR" sz="4000" b="1" dirty="0"/>
              <a:t>et difficultés :</a:t>
            </a:r>
            <a:r>
              <a:rPr lang="fr-FR" sz="4000" dirty="0"/>
              <a:t/>
            </a:r>
            <a:br>
              <a:rPr lang="fr-FR" sz="4000" dirty="0"/>
            </a:br>
            <a:r>
              <a:rPr lang="fr-FR" b="1" dirty="0"/>
              <a:t> </a:t>
            </a:r>
            <a:r>
              <a:rPr lang="fr-FR" dirty="0"/>
              <a:t/>
            </a:r>
            <a:br>
              <a:rPr lang="fr-FR" dirty="0"/>
            </a:br>
            <a:endParaRPr lang="fr-FR" dirty="0"/>
          </a:p>
        </p:txBody>
      </p:sp>
      <p:sp>
        <p:nvSpPr>
          <p:cNvPr id="3" name="Espace réservé du contenu 2"/>
          <p:cNvSpPr>
            <a:spLocks noGrp="1"/>
          </p:cNvSpPr>
          <p:nvPr>
            <p:ph idx="1"/>
          </p:nvPr>
        </p:nvSpPr>
        <p:spPr>
          <a:xfrm>
            <a:off x="838200" y="925158"/>
            <a:ext cx="10515600" cy="5540187"/>
          </a:xfrm>
        </p:spPr>
        <p:txBody>
          <a:bodyPr>
            <a:normAutofit lnSpcReduction="10000"/>
          </a:bodyPr>
          <a:lstStyle/>
          <a:p>
            <a:pPr marL="0" lvl="0" indent="0">
              <a:buNone/>
            </a:pPr>
            <a:r>
              <a:rPr lang="fr-FR" b="1" dirty="0" smtClean="0"/>
              <a:t>1) Rebâtir </a:t>
            </a:r>
            <a:r>
              <a:rPr lang="fr-FR" b="1" dirty="0"/>
              <a:t>une progression annuelle méthodologique avec de nouveaux exercices.</a:t>
            </a:r>
            <a:endParaRPr lang="fr-FR" dirty="0"/>
          </a:p>
          <a:p>
            <a:r>
              <a:rPr lang="fr-FR" b="1" dirty="0" smtClean="0"/>
              <a:t>objectif</a:t>
            </a:r>
            <a:r>
              <a:rPr lang="fr-FR" b="1" dirty="0"/>
              <a:t> : travailler tous les exercices écrits : le commentaire organisé, la dissertation sur œuvre, la lecture linéaire, la contraction et l’essai + pratiquer des écrits d’appropriation et d’invention </a:t>
            </a:r>
            <a:endParaRPr lang="fr-FR" dirty="0"/>
          </a:p>
          <a:p>
            <a:r>
              <a:rPr lang="fr-FR" sz="2000" dirty="0" smtClean="0"/>
              <a:t>:</a:t>
            </a:r>
            <a:r>
              <a:rPr lang="fr-FR" i="1" u="sng" dirty="0" smtClean="0"/>
              <a:t>Textes</a:t>
            </a:r>
            <a:r>
              <a:rPr lang="fr-FR" i="1" u="sng" dirty="0"/>
              <a:t> : Exercices préconisés pour chaque </a:t>
            </a:r>
            <a:r>
              <a:rPr lang="fr-FR" i="1" u="sng" dirty="0" smtClean="0"/>
              <a:t>OE</a:t>
            </a:r>
            <a:r>
              <a:rPr lang="fr-FR" i="1" dirty="0"/>
              <a:t> </a:t>
            </a:r>
            <a:endParaRPr lang="fr-FR" dirty="0"/>
          </a:p>
          <a:p>
            <a:pPr lvl="0"/>
            <a:r>
              <a:rPr lang="fr-FR" dirty="0"/>
              <a:t>L’explication de texte (la méthode est laissée au choix du professeur), dont nécessairement la lecture linéaire : P / R / T</a:t>
            </a:r>
          </a:p>
          <a:p>
            <a:pPr lvl="0"/>
            <a:r>
              <a:rPr lang="fr-FR" dirty="0"/>
              <a:t>Le commentaire de texte : P /  R / T</a:t>
            </a:r>
          </a:p>
          <a:p>
            <a:pPr lvl="0"/>
            <a:r>
              <a:rPr lang="fr-FR" dirty="0"/>
              <a:t>La dissertation sur œuvre : R / T</a:t>
            </a:r>
          </a:p>
          <a:p>
            <a:pPr lvl="0"/>
            <a:r>
              <a:rPr lang="fr-FR" dirty="0"/>
              <a:t>La contraction de texte + Essai + divers écrits argumentatifs et discours : LI</a:t>
            </a:r>
          </a:p>
          <a:p>
            <a:pPr lvl="0"/>
            <a:r>
              <a:rPr lang="fr-FR" dirty="0"/>
              <a:t>Des écrits d’appropriation : P / LI / R / T </a:t>
            </a:r>
          </a:p>
          <a:p>
            <a:pPr marL="0" indent="0">
              <a:buNone/>
            </a:pPr>
            <a:endParaRPr lang="fr-FR" sz="2000" dirty="0"/>
          </a:p>
          <a:p>
            <a:endParaRPr lang="fr-FR" dirty="0"/>
          </a:p>
        </p:txBody>
      </p:sp>
    </p:spTree>
    <p:extLst>
      <p:ext uri="{BB962C8B-B14F-4D97-AF65-F5344CB8AC3E}">
        <p14:creationId xmlns:p14="http://schemas.microsoft.com/office/powerpoint/2010/main" val="280577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49275"/>
          </a:xfrm>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Points </a:t>
            </a:r>
            <a:r>
              <a:rPr lang="fr-FR" b="1" dirty="0"/>
              <a:t>de vigilance et conseils : </a:t>
            </a:r>
            <a:r>
              <a:rPr lang="fr-FR" dirty="0"/>
              <a:t/>
            </a:r>
            <a:br>
              <a:rPr lang="fr-FR" dirty="0"/>
            </a:br>
            <a:r>
              <a:rPr lang="fr-FR" b="1" dirty="0"/>
              <a:t> </a:t>
            </a:r>
            <a:r>
              <a:rPr lang="fr-FR" dirty="0"/>
              <a:t/>
            </a:r>
            <a:br>
              <a:rPr lang="fr-FR" dirty="0"/>
            </a:br>
            <a:endParaRPr lang="fr-FR" dirty="0"/>
          </a:p>
        </p:txBody>
      </p:sp>
      <p:sp>
        <p:nvSpPr>
          <p:cNvPr id="3" name="Espace réservé du contenu 2"/>
          <p:cNvSpPr>
            <a:spLocks noGrp="1"/>
          </p:cNvSpPr>
          <p:nvPr>
            <p:ph idx="1"/>
          </p:nvPr>
        </p:nvSpPr>
        <p:spPr>
          <a:xfrm>
            <a:off x="838200" y="1097280"/>
            <a:ext cx="10515600" cy="5079683"/>
          </a:xfrm>
        </p:spPr>
        <p:txBody>
          <a:bodyPr>
            <a:normAutofit fontScale="92500" lnSpcReduction="10000"/>
          </a:bodyPr>
          <a:lstStyle/>
          <a:p>
            <a:pPr lvl="0"/>
            <a:r>
              <a:rPr lang="fr-FR" u="sng" dirty="0"/>
              <a:t>Ne pas négliger la contraction et l’essai</a:t>
            </a:r>
            <a:r>
              <a:rPr lang="fr-FR" dirty="0"/>
              <a:t> (voir PA). Essai et écrit d’appropriation peuvent se confondre. </a:t>
            </a:r>
          </a:p>
          <a:p>
            <a:pPr marL="0" indent="0">
              <a:buNone/>
            </a:pPr>
            <a:r>
              <a:rPr lang="fr-FR" dirty="0"/>
              <a:t> </a:t>
            </a:r>
          </a:p>
          <a:p>
            <a:pPr lvl="0"/>
            <a:r>
              <a:rPr lang="fr-FR" u="sng" dirty="0"/>
              <a:t>Travailler séparément la lecture linéaire et le commentaire organisé en Seconde</a:t>
            </a:r>
            <a:r>
              <a:rPr lang="fr-FR" dirty="0"/>
              <a:t>, pratiquer l’un OU l’autre. Etre en mesure de clairement présenter la distinction : longueur du texte, entrées synthétiques, souci d’exhaustivité, quantité de matière, structuration beaucoup plus exigeante, recherche d’une complexification dans le plan (dans le meilleur des cas)</a:t>
            </a:r>
          </a:p>
          <a:p>
            <a:pPr marL="0" indent="0">
              <a:buNone/>
            </a:pPr>
            <a:r>
              <a:rPr lang="fr-FR" dirty="0"/>
              <a:t> </a:t>
            </a:r>
          </a:p>
          <a:p>
            <a:pPr lvl="0"/>
            <a:r>
              <a:rPr lang="fr-FR" u="sng" dirty="0"/>
              <a:t>Pour la dissertation sur œuvre : problématiser la séquence</a:t>
            </a:r>
            <a:r>
              <a:rPr lang="fr-FR" dirty="0"/>
              <a:t> (Ex sur </a:t>
            </a:r>
            <a:r>
              <a:rPr lang="fr-FR" u="sng" dirty="0" err="1"/>
              <a:t>Bel-Ami</a:t>
            </a:r>
            <a:r>
              <a:rPr lang="fr-FR" dirty="0"/>
              <a:t> : « Maupassant nous livre-t-il le parcours d’un homme qui réussit ? ») et proposer en évaluation finale un sujet de dissertation commun, qui dérive de la problématique et interroge « l’héroïsme » de G. Duroy.</a:t>
            </a:r>
          </a:p>
          <a:p>
            <a:endParaRPr lang="fr-FR" sz="2000" dirty="0"/>
          </a:p>
        </p:txBody>
      </p:sp>
    </p:spTree>
    <p:extLst>
      <p:ext uri="{BB962C8B-B14F-4D97-AF65-F5344CB8AC3E}">
        <p14:creationId xmlns:p14="http://schemas.microsoft.com/office/powerpoint/2010/main" val="139326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84094"/>
            <a:ext cx="10515600" cy="591672"/>
          </a:xfrm>
        </p:spPr>
        <p:txBody>
          <a:bodyPr>
            <a:normAutofit fontScale="90000"/>
          </a:bodyPr>
          <a:lstStyle/>
          <a:p>
            <a:r>
              <a:rPr lang="fr-FR" b="1" dirty="0" smtClean="0"/>
              <a:t/>
            </a:r>
            <a:br>
              <a:rPr lang="fr-FR" b="1" dirty="0" smtClean="0"/>
            </a:br>
            <a:r>
              <a:rPr lang="fr-FR" b="1" dirty="0" smtClean="0"/>
              <a:t>Intégrer </a:t>
            </a:r>
            <a:r>
              <a:rPr lang="fr-FR" b="1" dirty="0"/>
              <a:t>l’étude de la langue.</a:t>
            </a:r>
            <a:r>
              <a:rPr lang="fr-FR" dirty="0"/>
              <a:t/>
            </a:r>
            <a:br>
              <a:rPr lang="fr-FR" dirty="0"/>
            </a:br>
            <a:endParaRPr lang="fr-FR" dirty="0"/>
          </a:p>
        </p:txBody>
      </p:sp>
      <p:sp>
        <p:nvSpPr>
          <p:cNvPr id="3" name="Espace réservé du contenu 2"/>
          <p:cNvSpPr>
            <a:spLocks noGrp="1"/>
          </p:cNvSpPr>
          <p:nvPr>
            <p:ph idx="1"/>
          </p:nvPr>
        </p:nvSpPr>
        <p:spPr>
          <a:xfrm>
            <a:off x="838200" y="1226372"/>
            <a:ext cx="10515600" cy="4950591"/>
          </a:xfrm>
        </p:spPr>
        <p:txBody>
          <a:bodyPr>
            <a:normAutofit fontScale="70000" lnSpcReduction="20000"/>
          </a:bodyPr>
          <a:lstStyle/>
          <a:p>
            <a:r>
              <a:rPr lang="fr-FR" dirty="0" smtClean="0"/>
              <a:t>1) Diaporama de M. Valentin </a:t>
            </a:r>
            <a:r>
              <a:rPr lang="fr-FR" dirty="0" err="1" smtClean="0"/>
              <a:t>Rietz</a:t>
            </a:r>
            <a:r>
              <a:rPr lang="fr-FR" dirty="0" smtClean="0"/>
              <a:t> </a:t>
            </a:r>
          </a:p>
          <a:p>
            <a:r>
              <a:rPr lang="fr-FR" dirty="0" smtClean="0"/>
              <a:t>2) Quelques fiches </a:t>
            </a:r>
            <a:r>
              <a:rPr lang="fr-FR" dirty="0" err="1"/>
              <a:t>E</a:t>
            </a:r>
            <a:r>
              <a:rPr lang="fr-FR" dirty="0" err="1" smtClean="0"/>
              <a:t>duscol</a:t>
            </a:r>
            <a:r>
              <a:rPr lang="fr-FR" dirty="0" smtClean="0"/>
              <a:t> : La  Présentation détaillée / juxtaposition et coordination / Les subordonnées relatives / De l’écriture d’invention à la leçon de grammaire, Le subjonctif / </a:t>
            </a:r>
          </a:p>
          <a:p>
            <a:pPr marL="0" indent="0">
              <a:buNone/>
            </a:pPr>
            <a:endParaRPr lang="fr-FR" dirty="0"/>
          </a:p>
          <a:p>
            <a:pPr marL="0" indent="0">
              <a:buNone/>
            </a:pPr>
            <a:r>
              <a:rPr lang="fr-FR" dirty="0" smtClean="0">
                <a:hlinkClick r:id="rId2"/>
              </a:rPr>
              <a:t>https://eduscol.education.fr/lettres/actualites/actualites/article/ressources-pour-letude-de-la-langue-au-lycee.html</a:t>
            </a:r>
            <a:endParaRPr lang="fr-FR" dirty="0" smtClean="0"/>
          </a:p>
          <a:p>
            <a:pPr marL="0" indent="0">
              <a:buNone/>
            </a:pPr>
            <a:endParaRPr lang="fr-FR" dirty="0"/>
          </a:p>
          <a:p>
            <a:r>
              <a:rPr lang="fr-FR" b="1" dirty="0"/>
              <a:t>Questions pratiques : </a:t>
            </a:r>
            <a:r>
              <a:rPr lang="fr-FR" dirty="0"/>
              <a:t> </a:t>
            </a:r>
          </a:p>
          <a:p>
            <a:r>
              <a:rPr lang="fr-FR" dirty="0"/>
              <a:t>Où chercher la « leçon » ? Quelles ressources mettre à la disposition des élèves ? Recourir au manuel ? à des sites Internet ? Photocopier des « fiches » qui seraient rangées à la fin du classeur ? Faire acquérir pour les deux ans un précis de grammaire et de conjugaison </a:t>
            </a:r>
            <a:r>
              <a:rPr lang="fr-FR" dirty="0" smtClean="0"/>
              <a:t>?</a:t>
            </a:r>
            <a:r>
              <a:rPr lang="fr-FR" dirty="0"/>
              <a:t> </a:t>
            </a:r>
          </a:p>
          <a:p>
            <a:r>
              <a:rPr lang="fr-FR" dirty="0"/>
              <a:t>Pour les exercices : en cours, privilégier les manipulations à partir du texte étudié ou de travaux d’élèves et les productions écrites et orales d’élèves. Exemple de </a:t>
            </a:r>
            <a:r>
              <a:rPr lang="fr-FR" dirty="0" smtClean="0"/>
              <a:t>V. </a:t>
            </a:r>
            <a:r>
              <a:rPr lang="fr-FR" dirty="0" err="1" smtClean="0"/>
              <a:t>Rietz</a:t>
            </a:r>
            <a:r>
              <a:rPr lang="fr-FR" dirty="0" smtClean="0"/>
              <a:t>. </a:t>
            </a:r>
            <a:r>
              <a:rPr lang="fr-FR" dirty="0"/>
              <a:t>Faut-il donner des « exercices » à la maison pour consolider ? Le cas échéant, où les chercher ? Dans le manuel. Comment les corriger ? Comment les exploiter ? Faut-il les évaluer ? L’idéal : les outils numériques. </a:t>
            </a:r>
          </a:p>
          <a:p>
            <a:pPr marL="0" indent="0">
              <a:buNone/>
            </a:pPr>
            <a:endParaRPr lang="fr-FR" dirty="0"/>
          </a:p>
          <a:p>
            <a:pPr marL="0" indent="0">
              <a:buNone/>
            </a:pPr>
            <a:endParaRPr lang="fr-FR" sz="1000" dirty="0"/>
          </a:p>
        </p:txBody>
      </p:sp>
    </p:spTree>
    <p:extLst>
      <p:ext uri="{BB962C8B-B14F-4D97-AF65-F5344CB8AC3E}">
        <p14:creationId xmlns:p14="http://schemas.microsoft.com/office/powerpoint/2010/main" val="3188927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question des exercices écrits</a:t>
            </a:r>
            <a:endParaRPr lang="fr-FR" dirty="0"/>
          </a:p>
        </p:txBody>
      </p:sp>
      <p:sp>
        <p:nvSpPr>
          <p:cNvPr id="3" name="Espace réservé du contenu 2"/>
          <p:cNvSpPr>
            <a:spLocks noGrp="1"/>
          </p:cNvSpPr>
          <p:nvPr>
            <p:ph idx="1"/>
          </p:nvPr>
        </p:nvSpPr>
        <p:spPr/>
        <p:txBody>
          <a:bodyPr/>
          <a:lstStyle/>
          <a:p>
            <a:r>
              <a:rPr lang="fr-FR" dirty="0" smtClean="0"/>
              <a:t>La contraction et l’essai (documents sur le site Lettres, documents élaborés avec </a:t>
            </a:r>
            <a:r>
              <a:rPr lang="fr-FR" dirty="0" smtClean="0"/>
              <a:t>Mme Marie </a:t>
            </a:r>
            <a:r>
              <a:rPr lang="fr-FR" dirty="0" err="1" smtClean="0"/>
              <a:t>Wieder</a:t>
            </a:r>
            <a:r>
              <a:rPr lang="fr-FR" dirty="0" smtClean="0"/>
              <a:t>) </a:t>
            </a:r>
            <a:endParaRPr lang="fr-FR" dirty="0"/>
          </a:p>
          <a:p>
            <a:r>
              <a:rPr lang="fr-FR" dirty="0" smtClean="0"/>
              <a:t>Le </a:t>
            </a:r>
            <a:r>
              <a:rPr lang="fr-FR" dirty="0" smtClean="0"/>
              <a:t>commentaire</a:t>
            </a:r>
          </a:p>
          <a:p>
            <a:r>
              <a:rPr lang="fr-FR" dirty="0" smtClean="0"/>
              <a:t>La dissertation. </a:t>
            </a:r>
            <a:r>
              <a:rPr lang="fr-FR" dirty="0" smtClean="0"/>
              <a:t>Voir les exemples </a:t>
            </a:r>
            <a:r>
              <a:rPr lang="fr-FR" dirty="0" smtClean="0"/>
              <a:t>sur le site. Activités de remédiation</a:t>
            </a:r>
          </a:p>
          <a:p>
            <a:endParaRPr lang="fr-FR" dirty="0"/>
          </a:p>
        </p:txBody>
      </p:sp>
    </p:spTree>
    <p:extLst>
      <p:ext uri="{BB962C8B-B14F-4D97-AF65-F5344CB8AC3E}">
        <p14:creationId xmlns:p14="http://schemas.microsoft.com/office/powerpoint/2010/main" val="264715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90943"/>
          </a:xfrm>
        </p:spPr>
        <p:txBody>
          <a:bodyPr>
            <a:normAutofit fontScale="90000"/>
          </a:bodyPr>
          <a:lstStyle/>
          <a:p>
            <a:r>
              <a:rPr lang="fr-FR" dirty="0" smtClean="0"/>
              <a:t>L’oral et la question de grammaire</a:t>
            </a:r>
            <a:endParaRPr lang="fr-FR" dirty="0"/>
          </a:p>
        </p:txBody>
      </p:sp>
      <p:sp>
        <p:nvSpPr>
          <p:cNvPr id="3" name="Espace réservé du contenu 2"/>
          <p:cNvSpPr>
            <a:spLocks noGrp="1"/>
          </p:cNvSpPr>
          <p:nvPr>
            <p:ph idx="1"/>
          </p:nvPr>
        </p:nvSpPr>
        <p:spPr>
          <a:xfrm>
            <a:off x="838200" y="1056068"/>
            <a:ext cx="10515600" cy="5516853"/>
          </a:xfrm>
        </p:spPr>
        <p:txBody>
          <a:bodyPr>
            <a:normAutofit fontScale="47500" lnSpcReduction="20000"/>
          </a:bodyPr>
          <a:lstStyle/>
          <a:p>
            <a:pPr marL="0" indent="0">
              <a:buNone/>
            </a:pPr>
            <a:endParaRPr lang="fr-FR" dirty="0" smtClean="0"/>
          </a:p>
          <a:p>
            <a:r>
              <a:rPr lang="fr-FR" sz="3800" b="1" dirty="0"/>
              <a:t>Modalités de la grammaire à l’EAF</a:t>
            </a:r>
            <a:endParaRPr lang="fr-FR" sz="3800" dirty="0"/>
          </a:p>
          <a:p>
            <a:pPr lvl="0"/>
            <a:r>
              <a:rPr lang="fr-FR" sz="3800" dirty="0"/>
              <a:t>Le candidat reçoit en même temps le passage à expliquer et la question de grammaire. Celle-ci est donc préparée pendant les 30 minutes qui lui sont imparties, sans qu’aucune directive ne lui soit donnée sur le temps à consacrer spécifiquement à la grammaire. Texte de la NS : « Après avoir accueilli le candidat l’examinateur lui indique […] la question de grammaire, qui ne peut concerner qu’un passage de l’extrait faisant l’objet de l’explication de texte ».</a:t>
            </a:r>
          </a:p>
          <a:p>
            <a:pPr lvl="0"/>
            <a:r>
              <a:rPr lang="fr-FR" sz="3800" dirty="0"/>
              <a:t>A l’issue de son temps de préparation, le candidat commence par la lecture </a:t>
            </a:r>
            <a:r>
              <a:rPr lang="fr-FR" sz="3800" dirty="0" smtClean="0"/>
              <a:t>puis </a:t>
            </a:r>
            <a:r>
              <a:rPr lang="fr-FR" sz="3800" dirty="0"/>
              <a:t>explique le texte </a:t>
            </a:r>
            <a:r>
              <a:rPr lang="fr-FR" sz="3800" dirty="0" smtClean="0"/>
              <a:t>et </a:t>
            </a:r>
            <a:r>
              <a:rPr lang="fr-FR" sz="3800" dirty="0"/>
              <a:t>présente finalement la question de </a:t>
            </a:r>
            <a:r>
              <a:rPr lang="fr-FR" sz="3800" dirty="0" smtClean="0"/>
              <a:t>grammaire.</a:t>
            </a:r>
          </a:p>
          <a:p>
            <a:pPr lvl="0"/>
            <a:r>
              <a:rPr lang="fr-FR" sz="3800" dirty="0" smtClean="0"/>
              <a:t> La </a:t>
            </a:r>
            <a:r>
              <a:rPr lang="fr-FR" sz="3800" dirty="0"/>
              <a:t>question elle-même « porte uniquement sur le texte : elle vise l’analyse syntaxique d’une courte phrase ou d’une partie de phrase ». </a:t>
            </a:r>
            <a:endParaRPr lang="fr-FR" sz="3800" dirty="0" smtClean="0"/>
          </a:p>
          <a:p>
            <a:pPr lvl="0"/>
            <a:r>
              <a:rPr lang="fr-FR" sz="3800" dirty="0" smtClean="0">
                <a:effectLst>
                  <a:outerShdw blurRad="38100" dist="38100" dir="2700000" algn="tl">
                    <a:srgbClr val="000000">
                      <a:alpha val="43137"/>
                    </a:srgbClr>
                  </a:outerShdw>
                </a:effectLst>
              </a:rPr>
              <a:t>Attention : Le découpage temporel n’est pas explicitement défini par la note de service. </a:t>
            </a:r>
            <a:r>
              <a:rPr lang="fr-FR" sz="3800" dirty="0">
                <a:effectLst>
                  <a:outerShdw blurRad="38100" dist="38100" dir="2700000" algn="tl">
                    <a:srgbClr val="000000">
                      <a:alpha val="43137"/>
                    </a:srgbClr>
                  </a:outerShdw>
                </a:effectLst>
              </a:rPr>
              <a:t> </a:t>
            </a:r>
            <a:r>
              <a:rPr lang="fr-FR" sz="3800" dirty="0" smtClean="0">
                <a:effectLst>
                  <a:outerShdw blurRad="38100" dist="38100" dir="2700000" algn="tl">
                    <a:srgbClr val="000000">
                      <a:alpha val="43137"/>
                    </a:srgbClr>
                  </a:outerShdw>
                </a:effectLst>
              </a:rPr>
              <a:t>On peut, certes, le calquer sur la répartition des points, mais rien n’oblige le candidat à « tenir » deux minutes sur la question de grammaire. </a:t>
            </a:r>
            <a:endParaRPr lang="fr-FR" sz="3800" dirty="0">
              <a:effectLst>
                <a:outerShdw blurRad="38100" dist="38100" dir="2700000" algn="tl">
                  <a:srgbClr val="000000">
                    <a:alpha val="43137"/>
                  </a:srgbClr>
                </a:outerShdw>
              </a:effectLst>
            </a:endParaRPr>
          </a:p>
          <a:p>
            <a:r>
              <a:rPr lang="fr-FR" sz="3800" b="1" dirty="0"/>
              <a:t>Programme de grammaire à l’EAF </a:t>
            </a:r>
            <a:endParaRPr lang="fr-FR" sz="3800" dirty="0"/>
          </a:p>
          <a:p>
            <a:r>
              <a:rPr lang="fr-FR" sz="3800" dirty="0"/>
              <a:t>La question ne peut porter que sur le programme de Première, soit sur trois points : </a:t>
            </a:r>
          </a:p>
          <a:p>
            <a:pPr lvl="0"/>
            <a:r>
              <a:rPr lang="fr-FR" sz="3800" dirty="0"/>
              <a:t>L’interrogation, </a:t>
            </a:r>
          </a:p>
          <a:p>
            <a:pPr lvl="0"/>
            <a:r>
              <a:rPr lang="fr-FR" sz="3800" dirty="0"/>
              <a:t>La négation, </a:t>
            </a:r>
          </a:p>
          <a:p>
            <a:pPr lvl="0"/>
            <a:r>
              <a:rPr lang="fr-FR" sz="3800" dirty="0"/>
              <a:t>Les subordonnées conjonctives en fonction de complément circonstanciel.</a:t>
            </a:r>
          </a:p>
          <a:p>
            <a:pPr marL="0" indent="0">
              <a:buNone/>
            </a:pPr>
            <a:r>
              <a:rPr lang="fr-FR" sz="3800" b="1" dirty="0"/>
              <a:t> </a:t>
            </a:r>
            <a:endParaRPr lang="fr-FR" sz="3800" dirty="0"/>
          </a:p>
          <a:p>
            <a:pPr marL="0" indent="0">
              <a:buNone/>
            </a:pPr>
            <a:endParaRPr lang="fr-FR" dirty="0"/>
          </a:p>
        </p:txBody>
      </p:sp>
    </p:spTree>
    <p:extLst>
      <p:ext uri="{BB962C8B-B14F-4D97-AF65-F5344CB8AC3E}">
        <p14:creationId xmlns:p14="http://schemas.microsoft.com/office/powerpoint/2010/main" val="14656021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478</Words>
  <Application>Microsoft Office PowerPoint</Application>
  <PresentationFormat>Grand écran</PresentationFormat>
  <Paragraphs>90</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Times New Roman</vt:lpstr>
      <vt:lpstr>Thème Office</vt:lpstr>
      <vt:lpstr>Présentation PowerPoint</vt:lpstr>
      <vt:lpstr>La CLASSE DE SECONDE </vt:lpstr>
      <vt:lpstr>Pour le choix des OI, quelles contraintes ? Textes :  </vt:lpstr>
      <vt:lpstr>Quelques exemples</vt:lpstr>
      <vt:lpstr>  Nouveautés et difficultés :   </vt:lpstr>
      <vt:lpstr>  Points de vigilance et conseils :    </vt:lpstr>
      <vt:lpstr> Intégrer l’étude de la langue. </vt:lpstr>
      <vt:lpstr>La question des exercices écrits</vt:lpstr>
      <vt:lpstr>L’oral et la question de grammaire</vt:lpstr>
      <vt:lpstr>Présentation PowerPoint</vt:lpstr>
      <vt:lpstr>Présentation PowerPoint</vt:lpstr>
      <vt:lpstr>Présentation PowerPoint</vt:lpstr>
      <vt:lpstr>Présentation PowerPoint</vt:lpstr>
    </vt:vector>
  </TitlesOfParts>
  <Company>RECTORAT DE STRASBOURG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Agnes Hugenell</dc:creator>
  <cp:lastModifiedBy>Agnes Hugenell</cp:lastModifiedBy>
  <cp:revision>14</cp:revision>
  <dcterms:created xsi:type="dcterms:W3CDTF">2020-03-03T12:00:26Z</dcterms:created>
  <dcterms:modified xsi:type="dcterms:W3CDTF">2020-03-23T22:36:39Z</dcterms:modified>
</cp:coreProperties>
</file>