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589" r:id="rId3"/>
    <p:sldId id="300" r:id="rId4"/>
    <p:sldId id="590" r:id="rId5"/>
    <p:sldId id="544" r:id="rId6"/>
    <p:sldId id="498" r:id="rId7"/>
    <p:sldId id="591" r:id="rId8"/>
    <p:sldId id="499" r:id="rId9"/>
    <p:sldId id="500" r:id="rId10"/>
    <p:sldId id="501" r:id="rId11"/>
    <p:sldId id="502" r:id="rId12"/>
    <p:sldId id="505" r:id="rId13"/>
    <p:sldId id="506" r:id="rId14"/>
    <p:sldId id="507" r:id="rId15"/>
    <p:sldId id="508" r:id="rId16"/>
    <p:sldId id="509" r:id="rId17"/>
    <p:sldId id="510" r:id="rId18"/>
    <p:sldId id="561" r:id="rId19"/>
    <p:sldId id="558" r:id="rId20"/>
    <p:sldId id="562" r:id="rId21"/>
    <p:sldId id="338" r:id="rId22"/>
    <p:sldId id="33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25504-5BAA-49F4-ABFA-F8EDD53A1D21}" type="datetimeFigureOut">
              <a:rPr lang="fr-FR" smtClean="0"/>
              <a:t>09/12/2020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20D99-EAE3-445C-B06D-8F138A391F40}" type="slidenum">
              <a:rPr lang="fr-FR" smtClean="0"/>
              <a:t>‹N°›</a:t>
            </a:fld>
            <a:endParaRPr lang="fr-FR"/>
          </a:p>
        </p:txBody>
      </p:sp>
    </p:spTree>
    <p:extLst>
      <p:ext uri="{BB962C8B-B14F-4D97-AF65-F5344CB8AC3E}">
        <p14:creationId xmlns:p14="http://schemas.microsoft.com/office/powerpoint/2010/main" val="98175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xmlns="" id="{2C6C10FE-6CBA-4B6F-B2B1-1833D68AC880}"/>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xmlns="" id="{8948053F-1957-4571-AB07-9B81EE87A4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Tree>
    <p:extLst>
      <p:ext uri="{BB962C8B-B14F-4D97-AF65-F5344CB8AC3E}">
        <p14:creationId xmlns:p14="http://schemas.microsoft.com/office/powerpoint/2010/main" val="395309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xmlns="" id="{68CD7038-AB6C-43E0-9CED-08A290B4409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40C2208B-4624-4EA8-9D31-4AB481FD65ED}" type="slidenum">
              <a:rPr lang="fr-FR" altLang="fr-FR" sz="1200" b="0"/>
              <a:pPr algn="r">
                <a:lnSpc>
                  <a:spcPct val="100000"/>
                </a:lnSpc>
                <a:buClrTx/>
                <a:buSzTx/>
                <a:buFontTx/>
                <a:buNone/>
              </a:pPr>
              <a:t>10</a:t>
            </a:fld>
            <a:endParaRPr lang="fr-FR" altLang="fr-FR" sz="1200" b="0"/>
          </a:p>
        </p:txBody>
      </p:sp>
      <p:sp>
        <p:nvSpPr>
          <p:cNvPr id="347139" name="Rectangle 2">
            <a:extLst>
              <a:ext uri="{FF2B5EF4-FFF2-40B4-BE49-F238E27FC236}">
                <a16:creationId xmlns:a16="http://schemas.microsoft.com/office/drawing/2014/main" xmlns="" id="{35B0BC5E-DBB9-4C42-9BE7-EC624A8A6A3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47140" name="Rectangle 3">
            <a:extLst>
              <a:ext uri="{FF2B5EF4-FFF2-40B4-BE49-F238E27FC236}">
                <a16:creationId xmlns:a16="http://schemas.microsoft.com/office/drawing/2014/main" xmlns="" id="{87E9D4A0-D623-4AB0-9A8E-33D9568535D1}"/>
              </a:ext>
            </a:extLst>
          </p:cNvPr>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r>
              <a:rPr lang="fr-FR" altLang="fr-FR">
                <a:latin typeface="Arial" panose="020B0604020202020204" pitchFamily="34" charset="0"/>
              </a:rPr>
              <a:t>Thibault Burlett à Bischwiller</a:t>
            </a:r>
          </a:p>
        </p:txBody>
      </p:sp>
    </p:spTree>
    <p:extLst>
      <p:ext uri="{BB962C8B-B14F-4D97-AF65-F5344CB8AC3E}">
        <p14:creationId xmlns:p14="http://schemas.microsoft.com/office/powerpoint/2010/main" val="5967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xmlns="" id="{1CE40AD3-641F-42A8-B8C0-C6DC27E0EC8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E5E0EA68-5221-4AEE-A632-80A5FBE3A375}" type="slidenum">
              <a:rPr lang="fr-FR" altLang="fr-FR" sz="1200" b="0"/>
              <a:pPr algn="r">
                <a:lnSpc>
                  <a:spcPct val="100000"/>
                </a:lnSpc>
                <a:buClrTx/>
                <a:buSzTx/>
                <a:buFontTx/>
                <a:buNone/>
              </a:pPr>
              <a:t>11</a:t>
            </a:fld>
            <a:endParaRPr lang="fr-FR" altLang="fr-FR" sz="1200" b="0"/>
          </a:p>
        </p:txBody>
      </p:sp>
      <p:sp>
        <p:nvSpPr>
          <p:cNvPr id="349187" name="Espace réservé de l'image des diapositives 1">
            <a:extLst>
              <a:ext uri="{FF2B5EF4-FFF2-40B4-BE49-F238E27FC236}">
                <a16:creationId xmlns:a16="http://schemas.microsoft.com/office/drawing/2014/main" xmlns="" id="{4A8DD2FD-AF36-48B5-9BF3-66C852B76BDE}"/>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8" name="Espace réservé des commentaires 2">
            <a:extLst>
              <a:ext uri="{FF2B5EF4-FFF2-40B4-BE49-F238E27FC236}">
                <a16:creationId xmlns:a16="http://schemas.microsoft.com/office/drawing/2014/main" xmlns="" id="{AD10968E-D46A-4E72-AF99-65C864802C2D}"/>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fr-FR" altLang="fr-FR">
              <a:latin typeface="Arial" panose="020B0604020202020204" pitchFamily="34" charset="0"/>
            </a:endParaRPr>
          </a:p>
        </p:txBody>
      </p:sp>
      <p:sp>
        <p:nvSpPr>
          <p:cNvPr id="349189" name="Espace réservé du numéro de diapositive 3">
            <a:extLst>
              <a:ext uri="{FF2B5EF4-FFF2-40B4-BE49-F238E27FC236}">
                <a16:creationId xmlns:a16="http://schemas.microsoft.com/office/drawing/2014/main" xmlns="" id="{4E2413B7-75B6-49B0-91B9-C365809077F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Tx/>
              <a:buFontTx/>
              <a:buNone/>
            </a:pPr>
            <a:fld id="{7540E11B-3558-43EF-A7C4-C1C5FF4EFF7A}" type="slidenum">
              <a:rPr lang="en-US" altLang="fr-FR" sz="1200" b="0">
                <a:latin typeface="Euphemia" panose="020B0503040102020104" pitchFamily="34" charset="0"/>
              </a:rPr>
              <a:pPr algn="r" eaLnBrk="1" hangingPunct="1">
                <a:lnSpc>
                  <a:spcPct val="100000"/>
                </a:lnSpc>
                <a:buClrTx/>
                <a:buSzTx/>
                <a:buFontTx/>
                <a:buNone/>
              </a:pPr>
              <a:t>11</a:t>
            </a:fld>
            <a:endParaRPr lang="en-US" altLang="fr-FR" sz="1200" b="0">
              <a:latin typeface="Euphemia" panose="020B0503040102020104" pitchFamily="34" charset="0"/>
            </a:endParaRPr>
          </a:p>
        </p:txBody>
      </p:sp>
    </p:spTree>
    <p:extLst>
      <p:ext uri="{BB962C8B-B14F-4D97-AF65-F5344CB8AC3E}">
        <p14:creationId xmlns:p14="http://schemas.microsoft.com/office/powerpoint/2010/main" val="32443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a:extLst>
              <a:ext uri="{FF2B5EF4-FFF2-40B4-BE49-F238E27FC236}">
                <a16:creationId xmlns:a16="http://schemas.microsoft.com/office/drawing/2014/main" xmlns="" id="{FB69ADDD-1779-4046-96AC-BDDCD631ADB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0DCEE8FC-54C7-44C6-8503-AB5661520691}" type="slidenum">
              <a:rPr lang="fr-FR" altLang="fr-FR" sz="1200" b="0"/>
              <a:pPr algn="r">
                <a:lnSpc>
                  <a:spcPct val="100000"/>
                </a:lnSpc>
                <a:buClrTx/>
                <a:buSzTx/>
                <a:buFontTx/>
                <a:buNone/>
              </a:pPr>
              <a:t>12</a:t>
            </a:fld>
            <a:endParaRPr lang="fr-FR" altLang="fr-FR" sz="1200" b="0"/>
          </a:p>
        </p:txBody>
      </p:sp>
      <p:sp>
        <p:nvSpPr>
          <p:cNvPr id="355331" name="Espace réservé de l'image des diapositives 1">
            <a:extLst>
              <a:ext uri="{FF2B5EF4-FFF2-40B4-BE49-F238E27FC236}">
                <a16:creationId xmlns:a16="http://schemas.microsoft.com/office/drawing/2014/main" xmlns="" id="{3054E66F-9A91-42BE-B8D2-B8B23F166283}"/>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2" name="Espace réservé des commentaires 2">
            <a:extLst>
              <a:ext uri="{FF2B5EF4-FFF2-40B4-BE49-F238E27FC236}">
                <a16:creationId xmlns:a16="http://schemas.microsoft.com/office/drawing/2014/main" xmlns="" id="{E3D1CE6B-D8CD-4867-A898-59F27A72D8A0}"/>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fr-FR" altLang="fr-FR">
              <a:latin typeface="Arial" panose="020B0604020202020204" pitchFamily="34" charset="0"/>
            </a:endParaRPr>
          </a:p>
        </p:txBody>
      </p:sp>
      <p:sp>
        <p:nvSpPr>
          <p:cNvPr id="355333" name="Espace réservé du numéro de diapositive 3">
            <a:extLst>
              <a:ext uri="{FF2B5EF4-FFF2-40B4-BE49-F238E27FC236}">
                <a16:creationId xmlns:a16="http://schemas.microsoft.com/office/drawing/2014/main" xmlns="" id="{E6DA4CCB-9574-4C39-8440-E5A3E26F648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Tx/>
              <a:buFontTx/>
              <a:buNone/>
            </a:pPr>
            <a:fld id="{9F6E6606-FFD3-4249-B9EB-2E7E989FA3D5}" type="slidenum">
              <a:rPr lang="en-US" altLang="fr-FR" sz="1200" b="0">
                <a:latin typeface="Euphemia" panose="020B0503040102020104" pitchFamily="34" charset="0"/>
              </a:rPr>
              <a:pPr algn="r" eaLnBrk="1" hangingPunct="1">
                <a:lnSpc>
                  <a:spcPct val="100000"/>
                </a:lnSpc>
                <a:buClrTx/>
                <a:buSzTx/>
                <a:buFontTx/>
                <a:buNone/>
              </a:pPr>
              <a:t>12</a:t>
            </a:fld>
            <a:endParaRPr lang="en-US" altLang="fr-FR" sz="1200" b="0">
              <a:latin typeface="Euphemia" panose="020B0503040102020104" pitchFamily="34" charset="0"/>
            </a:endParaRPr>
          </a:p>
        </p:txBody>
      </p:sp>
    </p:spTree>
    <p:extLst>
      <p:ext uri="{BB962C8B-B14F-4D97-AF65-F5344CB8AC3E}">
        <p14:creationId xmlns:p14="http://schemas.microsoft.com/office/powerpoint/2010/main" val="274979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a:extLst>
              <a:ext uri="{FF2B5EF4-FFF2-40B4-BE49-F238E27FC236}">
                <a16:creationId xmlns:a16="http://schemas.microsoft.com/office/drawing/2014/main" xmlns="" id="{BDCE1F4F-4AC4-41FC-A601-2B8D7046683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641F6B82-3CE4-4F47-99B1-F30317E94064}" type="slidenum">
              <a:rPr lang="fr-FR" altLang="fr-FR" sz="1200" b="0"/>
              <a:pPr algn="r">
                <a:lnSpc>
                  <a:spcPct val="100000"/>
                </a:lnSpc>
                <a:buClrTx/>
                <a:buSzTx/>
                <a:buFontTx/>
                <a:buNone/>
              </a:pPr>
              <a:t>13</a:t>
            </a:fld>
            <a:endParaRPr lang="fr-FR" altLang="fr-FR" sz="1200" b="0"/>
          </a:p>
        </p:txBody>
      </p:sp>
      <p:sp>
        <p:nvSpPr>
          <p:cNvPr id="357379" name="Espace réservé de l'image des diapositives 1">
            <a:extLst>
              <a:ext uri="{FF2B5EF4-FFF2-40B4-BE49-F238E27FC236}">
                <a16:creationId xmlns:a16="http://schemas.microsoft.com/office/drawing/2014/main" xmlns="" id="{55EFCB78-DA48-4569-BF7C-148C04919265}"/>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0" name="Espace réservé des commentaires 2">
            <a:extLst>
              <a:ext uri="{FF2B5EF4-FFF2-40B4-BE49-F238E27FC236}">
                <a16:creationId xmlns:a16="http://schemas.microsoft.com/office/drawing/2014/main" xmlns="" id="{6430AE90-6447-442F-8D03-2B1ACC221377}"/>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fr-FR" altLang="fr-FR">
              <a:latin typeface="Arial" panose="020B0604020202020204" pitchFamily="34" charset="0"/>
            </a:endParaRPr>
          </a:p>
        </p:txBody>
      </p:sp>
      <p:sp>
        <p:nvSpPr>
          <p:cNvPr id="357381" name="Espace réservé du numéro de diapositive 3">
            <a:extLst>
              <a:ext uri="{FF2B5EF4-FFF2-40B4-BE49-F238E27FC236}">
                <a16:creationId xmlns:a16="http://schemas.microsoft.com/office/drawing/2014/main" xmlns="" id="{6EC5D0DD-5161-47C9-A6AB-C062E5EF2B2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Tx/>
              <a:buFontTx/>
              <a:buNone/>
            </a:pPr>
            <a:fld id="{6E42EED1-B6CA-4636-9875-D81106D074A9}" type="slidenum">
              <a:rPr lang="en-US" altLang="fr-FR" sz="1200" b="0">
                <a:latin typeface="Euphemia" panose="020B0503040102020104" pitchFamily="34" charset="0"/>
              </a:rPr>
              <a:pPr algn="r" eaLnBrk="1" hangingPunct="1">
                <a:lnSpc>
                  <a:spcPct val="100000"/>
                </a:lnSpc>
                <a:buClrTx/>
                <a:buSzTx/>
                <a:buFontTx/>
                <a:buNone/>
              </a:pPr>
              <a:t>13</a:t>
            </a:fld>
            <a:endParaRPr lang="en-US" altLang="fr-FR" sz="1200" b="0">
              <a:latin typeface="Euphemia" panose="020B0503040102020104" pitchFamily="34" charset="0"/>
            </a:endParaRPr>
          </a:p>
        </p:txBody>
      </p:sp>
    </p:spTree>
    <p:extLst>
      <p:ext uri="{BB962C8B-B14F-4D97-AF65-F5344CB8AC3E}">
        <p14:creationId xmlns:p14="http://schemas.microsoft.com/office/powerpoint/2010/main" val="91931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a:extLst>
              <a:ext uri="{FF2B5EF4-FFF2-40B4-BE49-F238E27FC236}">
                <a16:creationId xmlns:a16="http://schemas.microsoft.com/office/drawing/2014/main" xmlns="" id="{5590A55B-8691-4799-95FB-70BAB32D031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5D3AC619-7855-4C6E-8A21-BECD54AC274A}" type="slidenum">
              <a:rPr lang="fr-FR" altLang="fr-FR" sz="1200" b="0"/>
              <a:pPr algn="r">
                <a:lnSpc>
                  <a:spcPct val="100000"/>
                </a:lnSpc>
                <a:buClrTx/>
                <a:buSzTx/>
                <a:buFontTx/>
                <a:buNone/>
              </a:pPr>
              <a:t>14</a:t>
            </a:fld>
            <a:endParaRPr lang="fr-FR" altLang="fr-FR" sz="1200" b="0"/>
          </a:p>
        </p:txBody>
      </p:sp>
      <p:sp>
        <p:nvSpPr>
          <p:cNvPr id="359427" name="Espace réservé de l'image des diapositives 1">
            <a:extLst>
              <a:ext uri="{FF2B5EF4-FFF2-40B4-BE49-F238E27FC236}">
                <a16:creationId xmlns:a16="http://schemas.microsoft.com/office/drawing/2014/main" xmlns="" id="{061CF30B-A4FA-4DCA-9E96-E0922F40FB6B}"/>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8" name="Espace réservé des commentaires 2">
            <a:extLst>
              <a:ext uri="{FF2B5EF4-FFF2-40B4-BE49-F238E27FC236}">
                <a16:creationId xmlns:a16="http://schemas.microsoft.com/office/drawing/2014/main" xmlns="" id="{5892C845-CBE8-4792-BEED-A3BF5D915B08}"/>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fr-FR" altLang="fr-FR">
              <a:latin typeface="Arial" panose="020B0604020202020204" pitchFamily="34" charset="0"/>
            </a:endParaRPr>
          </a:p>
        </p:txBody>
      </p:sp>
      <p:sp>
        <p:nvSpPr>
          <p:cNvPr id="359429" name="Espace réservé du numéro de diapositive 3">
            <a:extLst>
              <a:ext uri="{FF2B5EF4-FFF2-40B4-BE49-F238E27FC236}">
                <a16:creationId xmlns:a16="http://schemas.microsoft.com/office/drawing/2014/main" xmlns="" id="{57AF82A1-FD93-4347-9298-FA572C22E47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Tx/>
              <a:buFontTx/>
              <a:buNone/>
            </a:pPr>
            <a:fld id="{91F72CF4-7E60-4D04-8998-B427F174888B}" type="slidenum">
              <a:rPr lang="en-US" altLang="fr-FR" sz="1200" b="0">
                <a:latin typeface="Euphemia" panose="020B0503040102020104" pitchFamily="34" charset="0"/>
              </a:rPr>
              <a:pPr algn="r" eaLnBrk="1" hangingPunct="1">
                <a:lnSpc>
                  <a:spcPct val="100000"/>
                </a:lnSpc>
                <a:buClrTx/>
                <a:buSzTx/>
                <a:buFontTx/>
                <a:buNone/>
              </a:pPr>
              <a:t>14</a:t>
            </a:fld>
            <a:endParaRPr lang="en-US" altLang="fr-FR" sz="1200" b="0">
              <a:latin typeface="Euphemia" panose="020B0503040102020104" pitchFamily="34" charset="0"/>
            </a:endParaRPr>
          </a:p>
        </p:txBody>
      </p:sp>
    </p:spTree>
    <p:extLst>
      <p:ext uri="{BB962C8B-B14F-4D97-AF65-F5344CB8AC3E}">
        <p14:creationId xmlns:p14="http://schemas.microsoft.com/office/powerpoint/2010/main" val="195449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xmlns="" id="{E9787733-DF09-477B-87F6-6E784B5E080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EE4D73DD-7712-4E3F-AB8A-77F956076BDF}" type="slidenum">
              <a:rPr lang="fr-FR" altLang="fr-FR" sz="1200" b="0"/>
              <a:pPr algn="r">
                <a:lnSpc>
                  <a:spcPct val="100000"/>
                </a:lnSpc>
                <a:buClrTx/>
                <a:buSzTx/>
                <a:buFontTx/>
                <a:buNone/>
              </a:pPr>
              <a:t>15</a:t>
            </a:fld>
            <a:endParaRPr lang="fr-FR" altLang="fr-FR" sz="1200" b="0"/>
          </a:p>
        </p:txBody>
      </p:sp>
      <p:sp>
        <p:nvSpPr>
          <p:cNvPr id="361475" name="Espace réservé de l'image des diapositives 1">
            <a:extLst>
              <a:ext uri="{FF2B5EF4-FFF2-40B4-BE49-F238E27FC236}">
                <a16:creationId xmlns:a16="http://schemas.microsoft.com/office/drawing/2014/main" xmlns="" id="{29CBA2E5-0EDA-4F37-969F-DA3FBE8F1906}"/>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6" name="Espace réservé des commentaires 2">
            <a:extLst>
              <a:ext uri="{FF2B5EF4-FFF2-40B4-BE49-F238E27FC236}">
                <a16:creationId xmlns:a16="http://schemas.microsoft.com/office/drawing/2014/main" xmlns="" id="{945F66CE-9FCD-4D3C-A0E8-88A3AE5E0094}"/>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fr-FR" altLang="fr-FR">
              <a:latin typeface="Arial" panose="020B0604020202020204" pitchFamily="34" charset="0"/>
            </a:endParaRPr>
          </a:p>
        </p:txBody>
      </p:sp>
      <p:sp>
        <p:nvSpPr>
          <p:cNvPr id="361477" name="Espace réservé du numéro de diapositive 3">
            <a:extLst>
              <a:ext uri="{FF2B5EF4-FFF2-40B4-BE49-F238E27FC236}">
                <a16:creationId xmlns:a16="http://schemas.microsoft.com/office/drawing/2014/main" xmlns="" id="{E214FEBA-5B93-41FC-99B3-7998D1E71AA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Tx/>
              <a:buFontTx/>
              <a:buNone/>
            </a:pPr>
            <a:fld id="{26338D0D-4CB8-459C-B4AF-D2C7B49D638A}" type="slidenum">
              <a:rPr lang="en-US" altLang="fr-FR" sz="1200" b="0">
                <a:latin typeface="Euphemia" panose="020B0503040102020104" pitchFamily="34" charset="0"/>
              </a:rPr>
              <a:pPr algn="r" eaLnBrk="1" hangingPunct="1">
                <a:lnSpc>
                  <a:spcPct val="100000"/>
                </a:lnSpc>
                <a:buClrTx/>
                <a:buSzTx/>
                <a:buFontTx/>
                <a:buNone/>
              </a:pPr>
              <a:t>15</a:t>
            </a:fld>
            <a:endParaRPr lang="en-US" altLang="fr-FR" sz="1200" b="0">
              <a:latin typeface="Euphemia" panose="020B0503040102020104" pitchFamily="34" charset="0"/>
            </a:endParaRPr>
          </a:p>
        </p:txBody>
      </p:sp>
    </p:spTree>
    <p:extLst>
      <p:ext uri="{BB962C8B-B14F-4D97-AF65-F5344CB8AC3E}">
        <p14:creationId xmlns:p14="http://schemas.microsoft.com/office/powerpoint/2010/main" val="275426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xmlns="" id="{3F441FE9-520E-43B8-A774-88A8F5B7B2E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9F37802B-4E0C-47C3-84EA-914AC08C0A7B}" type="slidenum">
              <a:rPr lang="fr-FR" altLang="fr-FR" sz="1200" b="0"/>
              <a:pPr algn="r">
                <a:lnSpc>
                  <a:spcPct val="100000"/>
                </a:lnSpc>
                <a:buClrTx/>
                <a:buSzTx/>
                <a:buFontTx/>
                <a:buNone/>
              </a:pPr>
              <a:t>16</a:t>
            </a:fld>
            <a:endParaRPr lang="fr-FR" altLang="fr-FR" sz="1200" b="0"/>
          </a:p>
        </p:txBody>
      </p:sp>
      <p:sp>
        <p:nvSpPr>
          <p:cNvPr id="363523" name="Espace réservé de l'image des diapositives 1">
            <a:extLst>
              <a:ext uri="{FF2B5EF4-FFF2-40B4-BE49-F238E27FC236}">
                <a16:creationId xmlns:a16="http://schemas.microsoft.com/office/drawing/2014/main" xmlns="" id="{B5E40293-2822-44DD-A576-EB98F569C4E4}"/>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4" name="Espace réservé des commentaires 2">
            <a:extLst>
              <a:ext uri="{FF2B5EF4-FFF2-40B4-BE49-F238E27FC236}">
                <a16:creationId xmlns:a16="http://schemas.microsoft.com/office/drawing/2014/main" xmlns="" id="{032A171A-9B7B-4F4E-BF90-AB05FED103CA}"/>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fr-FR" altLang="fr-FR">
              <a:latin typeface="Arial" panose="020B0604020202020204" pitchFamily="34" charset="0"/>
            </a:endParaRPr>
          </a:p>
        </p:txBody>
      </p:sp>
      <p:sp>
        <p:nvSpPr>
          <p:cNvPr id="363525" name="Espace réservé du numéro de diapositive 3">
            <a:extLst>
              <a:ext uri="{FF2B5EF4-FFF2-40B4-BE49-F238E27FC236}">
                <a16:creationId xmlns:a16="http://schemas.microsoft.com/office/drawing/2014/main" xmlns="" id="{9013B26E-EEB8-484A-BAF0-E6E2E3F7899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Tx/>
              <a:buFontTx/>
              <a:buNone/>
            </a:pPr>
            <a:fld id="{B4ECAB49-551A-4552-89D1-3C2244F4294B}" type="slidenum">
              <a:rPr lang="en-US" altLang="fr-FR" sz="1200" b="0">
                <a:latin typeface="Euphemia" panose="020B0503040102020104" pitchFamily="34" charset="0"/>
              </a:rPr>
              <a:pPr algn="r" eaLnBrk="1" hangingPunct="1">
                <a:lnSpc>
                  <a:spcPct val="100000"/>
                </a:lnSpc>
                <a:buClrTx/>
                <a:buSzTx/>
                <a:buFontTx/>
                <a:buNone/>
              </a:pPr>
              <a:t>16</a:t>
            </a:fld>
            <a:endParaRPr lang="en-US" altLang="fr-FR" sz="1200" b="0">
              <a:latin typeface="Euphemia" panose="020B0503040102020104" pitchFamily="34" charset="0"/>
            </a:endParaRPr>
          </a:p>
        </p:txBody>
      </p:sp>
    </p:spTree>
    <p:extLst>
      <p:ext uri="{BB962C8B-B14F-4D97-AF65-F5344CB8AC3E}">
        <p14:creationId xmlns:p14="http://schemas.microsoft.com/office/powerpoint/2010/main" val="153727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a:extLst>
              <a:ext uri="{FF2B5EF4-FFF2-40B4-BE49-F238E27FC236}">
                <a16:creationId xmlns:a16="http://schemas.microsoft.com/office/drawing/2014/main" xmlns="" id="{949CD14E-7A9A-4362-82A9-990AA32C303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CCB80BF9-68CB-447D-B9D4-03ED7372F543}" type="slidenum">
              <a:rPr lang="fr-FR" altLang="fr-FR" sz="1200" b="0"/>
              <a:pPr algn="r">
                <a:lnSpc>
                  <a:spcPct val="100000"/>
                </a:lnSpc>
                <a:buClrTx/>
                <a:buSzTx/>
                <a:buFontTx/>
                <a:buNone/>
              </a:pPr>
              <a:t>17</a:t>
            </a:fld>
            <a:endParaRPr lang="fr-FR" altLang="fr-FR" sz="1200" b="0"/>
          </a:p>
        </p:txBody>
      </p:sp>
      <p:sp>
        <p:nvSpPr>
          <p:cNvPr id="365571" name="Espace réservé de l'image des diapositives 1">
            <a:extLst>
              <a:ext uri="{FF2B5EF4-FFF2-40B4-BE49-F238E27FC236}">
                <a16:creationId xmlns:a16="http://schemas.microsoft.com/office/drawing/2014/main" xmlns="" id="{7BB60048-6D78-424A-A364-9520FCCD71CE}"/>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2" name="Espace réservé des commentaires 2">
            <a:extLst>
              <a:ext uri="{FF2B5EF4-FFF2-40B4-BE49-F238E27FC236}">
                <a16:creationId xmlns:a16="http://schemas.microsoft.com/office/drawing/2014/main" xmlns="" id="{B701950E-DB26-4376-B56B-1DBC8EB30C60}"/>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fr-FR" altLang="fr-FR">
              <a:latin typeface="Arial" panose="020B0604020202020204" pitchFamily="34" charset="0"/>
            </a:endParaRPr>
          </a:p>
        </p:txBody>
      </p:sp>
      <p:sp>
        <p:nvSpPr>
          <p:cNvPr id="365573" name="Espace réservé du numéro de diapositive 3">
            <a:extLst>
              <a:ext uri="{FF2B5EF4-FFF2-40B4-BE49-F238E27FC236}">
                <a16:creationId xmlns:a16="http://schemas.microsoft.com/office/drawing/2014/main" xmlns="" id="{A08CF63F-5AAD-41F6-A7BC-AEC78000A76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Tx/>
              <a:buFontTx/>
              <a:buNone/>
            </a:pPr>
            <a:fld id="{5A6AC924-E7C0-480B-93F3-561B3D57BA72}" type="slidenum">
              <a:rPr lang="en-US" altLang="fr-FR" sz="1200" b="0">
                <a:latin typeface="Euphemia" panose="020B0503040102020104" pitchFamily="34" charset="0"/>
              </a:rPr>
              <a:pPr algn="r" eaLnBrk="1" hangingPunct="1">
                <a:lnSpc>
                  <a:spcPct val="100000"/>
                </a:lnSpc>
                <a:buClrTx/>
                <a:buSzTx/>
                <a:buFontTx/>
                <a:buNone/>
              </a:pPr>
              <a:t>17</a:t>
            </a:fld>
            <a:endParaRPr lang="en-US" altLang="fr-FR" sz="1200" b="0">
              <a:latin typeface="Euphemia" panose="020B0503040102020104" pitchFamily="34" charset="0"/>
            </a:endParaRPr>
          </a:p>
        </p:txBody>
      </p:sp>
    </p:spTree>
    <p:extLst>
      <p:ext uri="{BB962C8B-B14F-4D97-AF65-F5344CB8AC3E}">
        <p14:creationId xmlns:p14="http://schemas.microsoft.com/office/powerpoint/2010/main" val="3075581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Espace réservé de l'image des diapositives 1">
            <a:extLst>
              <a:ext uri="{FF2B5EF4-FFF2-40B4-BE49-F238E27FC236}">
                <a16:creationId xmlns:a16="http://schemas.microsoft.com/office/drawing/2014/main" xmlns="" id="{B9BD5030-12EF-4F0C-ADE5-520803CAA0FB}"/>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9955" name="Espace réservé des commentaires 2">
            <a:extLst>
              <a:ext uri="{FF2B5EF4-FFF2-40B4-BE49-F238E27FC236}">
                <a16:creationId xmlns:a16="http://schemas.microsoft.com/office/drawing/2014/main" xmlns="" id="{100B379F-341A-401D-B0B1-5CFD74A218EA}"/>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a:latin typeface="Arial" panose="020B0604020202020204" pitchFamily="34" charset="0"/>
              </a:rPr>
              <a:t>Mémorisation du sens et de son orthographe</a:t>
            </a:r>
          </a:p>
          <a:p>
            <a:endParaRPr lang="fr-FR" altLang="fr-FR" b="1">
              <a:latin typeface="Arial" panose="020B0604020202020204" pitchFamily="34" charset="0"/>
            </a:endParaRPr>
          </a:p>
          <a:p>
            <a:r>
              <a:rPr lang="fr-FR" altLang="fr-FR" b="1">
                <a:latin typeface="Arial" panose="020B0604020202020204" pitchFamily="34" charset="0"/>
              </a:rPr>
              <a:t>Ex : un mot de vocabulaire de la discipline : Choisir un mot important de la leçon</a:t>
            </a:r>
          </a:p>
          <a:p>
            <a:pPr marL="1143000" lvl="2" indent="-228600"/>
            <a:r>
              <a:rPr lang="fr-FR" altLang="fr-FR">
                <a:latin typeface="Arial" panose="020B0604020202020204" pitchFamily="34" charset="0"/>
                <a:cs typeface="Times New Roman" panose="02020603050405020304" pitchFamily="18" charset="0"/>
              </a:rPr>
              <a:t>	</a:t>
            </a:r>
            <a:r>
              <a:rPr lang="fr-FR" altLang="fr-FR">
                <a:latin typeface="Arial" panose="020B0604020202020204" pitchFamily="34" charset="0"/>
              </a:rPr>
              <a:t>expliquer le mot en classe (= sens) </a:t>
            </a:r>
          </a:p>
          <a:p>
            <a:r>
              <a:rPr lang="fr-FR" altLang="fr-FR">
                <a:latin typeface="Arial" panose="020B0604020202020204" pitchFamily="34" charset="0"/>
              </a:rPr>
              <a:t>ex : carolingien</a:t>
            </a:r>
          </a:p>
          <a:p>
            <a:pPr marL="1143000" lvl="2" indent="-228600"/>
            <a:r>
              <a:rPr lang="fr-FR" altLang="fr-FR">
                <a:latin typeface="Arial" panose="020B0604020202020204" pitchFamily="34" charset="0"/>
                <a:cs typeface="Times New Roman" panose="02020603050405020304" pitchFamily="18" charset="0"/>
              </a:rPr>
              <a:t>-	</a:t>
            </a:r>
            <a:r>
              <a:rPr lang="fr-FR" altLang="fr-FR">
                <a:latin typeface="Arial" panose="020B0604020202020204" pitchFamily="34" charset="0"/>
              </a:rPr>
              <a:t>relation graphème-phonème : c- a- r- o-l- in – g –ien</a:t>
            </a:r>
          </a:p>
          <a:p>
            <a:pPr marL="1143000" lvl="2" indent="-228600"/>
            <a:r>
              <a:rPr lang="fr-FR" altLang="fr-FR">
                <a:latin typeface="Arial" panose="020B0604020202020204" pitchFamily="34" charset="0"/>
                <a:cs typeface="Times New Roman" panose="02020603050405020304" pitchFamily="18" charset="0"/>
              </a:rPr>
              <a:t>-	</a:t>
            </a:r>
            <a:r>
              <a:rPr lang="fr-FR" altLang="fr-FR">
                <a:latin typeface="Arial" panose="020B0604020202020204" pitchFamily="34" charset="0"/>
              </a:rPr>
              <a:t>relation analogique : autres mots finissant par –ien : chien, bien, le sien (= s’appuyer sur un modèle pour assimiler d’autres mots)</a:t>
            </a:r>
          </a:p>
          <a:p>
            <a:pPr marL="1143000" lvl="2" indent="-228600"/>
            <a:r>
              <a:rPr lang="fr-FR" altLang="fr-FR">
                <a:latin typeface="Arial" panose="020B0604020202020204" pitchFamily="34" charset="0"/>
                <a:cs typeface="Times New Roman" panose="02020603050405020304" pitchFamily="18" charset="0"/>
              </a:rPr>
              <a:t>-	</a:t>
            </a:r>
            <a:r>
              <a:rPr lang="fr-FR" altLang="fr-FR">
                <a:latin typeface="Arial" panose="020B0604020202020204" pitchFamily="34" charset="0"/>
              </a:rPr>
              <a:t>relation morphologique : (mot de la m</a:t>
            </a:r>
            <a:r>
              <a:rPr lang="fr-FR" altLang="ja-JP">
                <a:latin typeface="Arial" panose="020B0604020202020204" pitchFamily="34" charset="0"/>
              </a:rPr>
              <a:t>êm</a:t>
            </a:r>
            <a:r>
              <a:rPr lang="fr-FR" altLang="fr-FR">
                <a:latin typeface="Arial" panose="020B0604020202020204" pitchFamily="34" charset="0"/>
              </a:rPr>
              <a:t>e famille) : carole, Caro (= Charlemagne) , construit comme “Merovingiens »</a:t>
            </a:r>
          </a:p>
          <a:p>
            <a:r>
              <a:rPr lang="fr-FR" altLang="fr-FR">
                <a:latin typeface="Arial" panose="020B0604020202020204" pitchFamily="34" charset="0"/>
              </a:rPr>
              <a:t>+ Le copier , l’épeler à l’endroit et à l’envers</a:t>
            </a:r>
          </a:p>
          <a:p>
            <a:r>
              <a:rPr lang="fr-FR" altLang="fr-FR">
                <a:latin typeface="Arial" panose="020B0604020202020204" pitchFamily="34" charset="0"/>
              </a:rPr>
              <a:t>+ l’associer à un dessin (comme indice de récupération)</a:t>
            </a:r>
          </a:p>
          <a:p>
            <a:r>
              <a:rPr lang="fr-FR" altLang="fr-FR">
                <a:latin typeface="Arial" panose="020B0604020202020204" pitchFamily="34" charset="0"/>
              </a:rPr>
              <a:t>+ </a:t>
            </a:r>
            <a:r>
              <a:rPr lang="fr-FR" altLang="ja-JP">
                <a:latin typeface="Arial" panose="020B0604020202020204" pitchFamily="34" charset="0"/>
              </a:rPr>
              <a:t>êtr</a:t>
            </a:r>
            <a:r>
              <a:rPr lang="fr-FR" altLang="fr-FR">
                <a:latin typeface="Arial" panose="020B0604020202020204" pitchFamily="34" charset="0"/>
              </a:rPr>
              <a:t>e actif pour l’utiliser </a:t>
            </a:r>
          </a:p>
          <a:p>
            <a:r>
              <a:rPr lang="fr-FR" altLang="fr-FR">
                <a:latin typeface="Arial" panose="020B0604020202020204" pitchFamily="34" charset="0"/>
              </a:rPr>
              <a:t>+ l’adapter à une autre situation</a:t>
            </a:r>
          </a:p>
          <a:p>
            <a:endParaRPr lang="fr-FR" altLang="fr-FR">
              <a:latin typeface="Arial" panose="020B0604020202020204" pitchFamily="34" charset="0"/>
            </a:endParaRPr>
          </a:p>
          <a:p>
            <a:r>
              <a:rPr lang="fr-FR" altLang="fr-FR">
                <a:latin typeface="Arial" panose="020B0604020202020204" pitchFamily="34" charset="0"/>
              </a:rPr>
              <a:t>Dire que l’éloignement dans le temps est traité après.</a:t>
            </a:r>
          </a:p>
        </p:txBody>
      </p:sp>
      <p:sp>
        <p:nvSpPr>
          <p:cNvPr id="509956" name="Espace réservé du numéro de diapositive 3">
            <a:extLst>
              <a:ext uri="{FF2B5EF4-FFF2-40B4-BE49-F238E27FC236}">
                <a16:creationId xmlns:a16="http://schemas.microsoft.com/office/drawing/2014/main" xmlns="" id="{5E7815FC-2F66-4E24-A328-8741649B78E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Tx/>
              <a:buFontTx/>
              <a:buNone/>
            </a:pPr>
            <a:fld id="{ABDF11CC-AC58-4556-A5E3-DEF5F37FC77A}" type="slidenum">
              <a:rPr lang="fr-FR" altLang="fr-FR" sz="1200" b="0">
                <a:latin typeface="Calibri" panose="020F0502020204030204" pitchFamily="34" charset="0"/>
              </a:rPr>
              <a:pPr algn="r" eaLnBrk="1" hangingPunct="1">
                <a:lnSpc>
                  <a:spcPct val="100000"/>
                </a:lnSpc>
                <a:buClrTx/>
                <a:buSzTx/>
                <a:buFontTx/>
                <a:buNone/>
              </a:pPr>
              <a:t>18</a:t>
            </a:fld>
            <a:endParaRPr lang="fr-FR" altLang="fr-FR" sz="1200" b="0">
              <a:latin typeface="Calibri" panose="020F0502020204030204" pitchFamily="34" charset="0"/>
            </a:endParaRPr>
          </a:p>
        </p:txBody>
      </p:sp>
    </p:spTree>
    <p:extLst>
      <p:ext uri="{BB962C8B-B14F-4D97-AF65-F5344CB8AC3E}">
        <p14:creationId xmlns:p14="http://schemas.microsoft.com/office/powerpoint/2010/main" val="1369731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xmlns="" id="{24003B22-BCF6-4B9F-B7A1-2DC817853145}"/>
              </a:ext>
            </a:extLst>
          </p:cNvPr>
          <p:cNvSpPr>
            <a:spLocks noGrp="1" noRot="1" noChangeAspect="1" noChangeArrowheads="1" noTextEdit="1"/>
          </p:cNvSpPr>
          <p:nvPr>
            <p:ph type="sldImg"/>
          </p:nvPr>
        </p:nvSpPr>
        <p:spPr>
          <a:ln/>
        </p:spPr>
      </p:sp>
      <p:sp>
        <p:nvSpPr>
          <p:cNvPr id="499715" name="Rectangle 3">
            <a:extLst>
              <a:ext uri="{FF2B5EF4-FFF2-40B4-BE49-F238E27FC236}">
                <a16:creationId xmlns:a16="http://schemas.microsoft.com/office/drawing/2014/main" xmlns="" id="{34D84E51-D403-4211-A019-B97E8C2552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u="sng">
                <a:latin typeface="Arial" panose="020B0604020202020204" pitchFamily="34" charset="0"/>
              </a:rPr>
              <a:t>1</a:t>
            </a:r>
            <a:r>
              <a:rPr lang="fr-FR" altLang="fr-FR" b="1" u="sng" baseline="30000">
                <a:latin typeface="Arial" panose="020B0604020202020204" pitchFamily="34" charset="0"/>
              </a:rPr>
              <a:t>ere </a:t>
            </a:r>
            <a:r>
              <a:rPr lang="fr-FR" altLang="fr-FR" b="1" u="sng">
                <a:latin typeface="Arial" panose="020B0604020202020204" pitchFamily="34" charset="0"/>
              </a:rPr>
              <a:t> activité : lecture </a:t>
            </a:r>
          </a:p>
          <a:p>
            <a:r>
              <a:rPr lang="fr-FR" altLang="fr-FR">
                <a:latin typeface="Arial" panose="020B0604020202020204" pitchFamily="34" charset="0"/>
              </a:rPr>
              <a:t>- </a:t>
            </a:r>
            <a:r>
              <a:rPr lang="fr-FR" altLang="fr-FR" b="1">
                <a:latin typeface="Arial" panose="020B0604020202020204" pitchFamily="34" charset="0"/>
              </a:rPr>
              <a:t>Le professeur </a:t>
            </a:r>
            <a:r>
              <a:rPr lang="fr-FR" altLang="fr-FR">
                <a:latin typeface="Arial" panose="020B0604020202020204" pitchFamily="34" charset="0"/>
              </a:rPr>
              <a:t>présente l'activité aux élèves (2 min)</a:t>
            </a:r>
          </a:p>
          <a:p>
            <a:r>
              <a:rPr lang="fr-FR" altLang="fr-FR" b="1">
                <a:latin typeface="Arial" panose="020B0604020202020204" pitchFamily="34" charset="0"/>
              </a:rPr>
              <a:t>- A tour de rôle, les élèves</a:t>
            </a:r>
            <a:r>
              <a:rPr lang="fr-FR" altLang="fr-FR">
                <a:latin typeface="Arial" panose="020B0604020202020204" pitchFamily="34" charset="0"/>
              </a:rPr>
              <a:t> lisent (8 min)</a:t>
            </a:r>
          </a:p>
          <a:p>
            <a:r>
              <a:rPr lang="fr-FR" altLang="fr-FR">
                <a:latin typeface="Arial" panose="020B0604020202020204" pitchFamily="34" charset="0"/>
              </a:rPr>
              <a:t>- A la fin de sa lecture, </a:t>
            </a:r>
            <a:r>
              <a:rPr lang="fr-FR" altLang="fr-FR" b="1">
                <a:latin typeface="Arial" panose="020B0604020202020204" pitchFamily="34" charset="0"/>
              </a:rPr>
              <a:t>l’élève</a:t>
            </a:r>
            <a:r>
              <a:rPr lang="fr-FR" altLang="fr-FR">
                <a:latin typeface="Arial" panose="020B0604020202020204" pitchFamily="34" charset="0"/>
              </a:rPr>
              <a:t> relit en se corrigeant (14 min) </a:t>
            </a:r>
          </a:p>
          <a:p>
            <a:r>
              <a:rPr lang="fr-FR" altLang="fr-FR">
                <a:latin typeface="Arial" panose="020B0604020202020204" pitchFamily="34" charset="0"/>
              </a:rPr>
              <a:t>Environ 30 min</a:t>
            </a:r>
          </a:p>
          <a:p>
            <a:endParaRPr lang="fr-FR" altLang="fr-FR">
              <a:latin typeface="Arial" panose="020B0604020202020204" pitchFamily="34" charset="0"/>
            </a:endParaRPr>
          </a:p>
          <a:p>
            <a:r>
              <a:rPr lang="fr-FR" altLang="fr-FR" b="1" u="sng">
                <a:latin typeface="Arial" panose="020B0604020202020204" pitchFamily="34" charset="0"/>
              </a:rPr>
              <a:t>2</a:t>
            </a:r>
            <a:r>
              <a:rPr lang="fr-FR" altLang="fr-FR" b="1" u="sng" baseline="30000">
                <a:latin typeface="Arial" panose="020B0604020202020204" pitchFamily="34" charset="0"/>
              </a:rPr>
              <a:t>e</a:t>
            </a:r>
            <a:r>
              <a:rPr lang="fr-FR" altLang="fr-FR" b="1" u="sng">
                <a:latin typeface="Arial" panose="020B0604020202020204" pitchFamily="34" charset="0"/>
              </a:rPr>
              <a:t> activité : Exercices ciblés à partir du texte lu</a:t>
            </a:r>
          </a:p>
          <a:p>
            <a:r>
              <a:rPr lang="fr-FR" altLang="fr-FR">
                <a:latin typeface="Arial" panose="020B0604020202020204" pitchFamily="34" charset="0"/>
              </a:rPr>
              <a:t>1) </a:t>
            </a:r>
            <a:r>
              <a:rPr lang="fr-FR" altLang="fr-FR" u="sng">
                <a:latin typeface="Arial" panose="020B0604020202020204" pitchFamily="34" charset="0"/>
              </a:rPr>
              <a:t>Mots proposés par le professeur</a:t>
            </a:r>
          </a:p>
          <a:p>
            <a:r>
              <a:rPr lang="fr-FR" altLang="fr-FR">
                <a:latin typeface="Arial" panose="020B0604020202020204" pitchFamily="34" charset="0"/>
              </a:rPr>
              <a:t>-       Exercice </a:t>
            </a:r>
            <a:r>
              <a:rPr lang="fr-FR" altLang="fr-FR" u="sng">
                <a:latin typeface="Arial" panose="020B0604020202020204" pitchFamily="34" charset="0"/>
              </a:rPr>
              <a:t>d’inversion de syllabes</a:t>
            </a:r>
            <a:r>
              <a:rPr lang="fr-FR" altLang="fr-FR">
                <a:latin typeface="Arial" panose="020B0604020202020204" pitchFamily="34" charset="0"/>
              </a:rPr>
              <a:t> (mots de 2, 3, puis 4 syllabes)</a:t>
            </a:r>
            <a:endParaRPr lang="fr-FR" altLang="fr-FR" u="sng">
              <a:latin typeface="Arial" panose="020B0604020202020204" pitchFamily="34" charset="0"/>
            </a:endParaRPr>
          </a:p>
          <a:p>
            <a:r>
              <a:rPr lang="fr-FR" altLang="fr-FR" u="sng">
                <a:latin typeface="Arial" panose="020B0604020202020204" pitchFamily="34" charset="0"/>
              </a:rPr>
              <a:t>Soustraction de syllabes</a:t>
            </a:r>
            <a:r>
              <a:rPr lang="fr-FR" altLang="fr-FR">
                <a:latin typeface="Arial" panose="020B0604020202020204" pitchFamily="34" charset="0"/>
              </a:rPr>
              <a:t> : répéter un mot en omettant une syllabe spécifiée </a:t>
            </a:r>
          </a:p>
          <a:p>
            <a:r>
              <a:rPr lang="fr-FR" altLang="fr-FR" u="sng">
                <a:latin typeface="Arial" panose="020B0604020202020204" pitchFamily="34" charset="0"/>
              </a:rPr>
              <a:t>Trouver le plus de mots possibles</a:t>
            </a:r>
            <a:r>
              <a:rPr lang="fr-FR" altLang="fr-FR">
                <a:latin typeface="Arial" panose="020B0604020202020204" pitchFamily="34" charset="0"/>
              </a:rPr>
              <a:t> commençant par telle ou telle syllabe</a:t>
            </a:r>
          </a:p>
          <a:p>
            <a:endParaRPr lang="fr-FR" altLang="fr-FR">
              <a:latin typeface="Arial" panose="020B0604020202020204" pitchFamily="34" charset="0"/>
            </a:endParaRPr>
          </a:p>
          <a:p>
            <a:r>
              <a:rPr lang="fr-FR" altLang="fr-FR">
                <a:latin typeface="Arial" panose="020B0604020202020204" pitchFamily="34" charset="0"/>
              </a:rPr>
              <a:t>2) </a:t>
            </a:r>
            <a:r>
              <a:rPr lang="fr-FR" altLang="fr-FR" u="sng">
                <a:latin typeface="Arial" panose="020B0604020202020204" pitchFamily="34" charset="0"/>
              </a:rPr>
              <a:t>Mêmes exercices construits par les élèves (au tableau)</a:t>
            </a:r>
          </a:p>
          <a:p>
            <a:r>
              <a:rPr lang="fr-FR" altLang="fr-FR" u="sng">
                <a:latin typeface="Arial" panose="020B0604020202020204" pitchFamily="34" charset="0"/>
              </a:rPr>
              <a:t>Soustraction de syllabes</a:t>
            </a:r>
            <a:r>
              <a:rPr lang="fr-FR" altLang="fr-FR">
                <a:latin typeface="Arial" panose="020B0604020202020204" pitchFamily="34" charset="0"/>
              </a:rPr>
              <a:t> : répéter un mot en omettant une syllabe spécifiée (</a:t>
            </a:r>
            <a:r>
              <a:rPr lang="fr-FR" altLang="fr-FR" b="1">
                <a:latin typeface="Arial" panose="020B0604020202020204" pitchFamily="34" charset="0"/>
              </a:rPr>
              <a:t>la soustraction de la dernière syllabe est plus facile que celle de la 1ère ou que de celle du milieu).</a:t>
            </a:r>
            <a:endParaRPr lang="fr-FR" altLang="fr-FR" b="1" u="sng">
              <a:latin typeface="Arial" panose="020B0604020202020204" pitchFamily="34" charset="0"/>
            </a:endParaRPr>
          </a:p>
          <a:p>
            <a:endParaRPr lang="fr-FR" altLang="fr-FR" b="1">
              <a:latin typeface="Arial" panose="020B0604020202020204" pitchFamily="34" charset="0"/>
            </a:endParaRPr>
          </a:p>
        </p:txBody>
      </p:sp>
    </p:spTree>
    <p:extLst>
      <p:ext uri="{BB962C8B-B14F-4D97-AF65-F5344CB8AC3E}">
        <p14:creationId xmlns:p14="http://schemas.microsoft.com/office/powerpoint/2010/main" val="14610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6" name="Rectangle 7">
            <a:extLst>
              <a:ext uri="{FF2B5EF4-FFF2-40B4-BE49-F238E27FC236}">
                <a16:creationId xmlns:a16="http://schemas.microsoft.com/office/drawing/2014/main" xmlns="" id="{AC818921-59A3-44A7-A2D9-08AD3B0A588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C30B2B2C-C257-4ED7-8A99-D539B44E2248}" type="slidenum">
              <a:rPr lang="fr-FR" altLang="fr-FR" sz="1200" b="0"/>
              <a:pPr algn="r">
                <a:lnSpc>
                  <a:spcPct val="100000"/>
                </a:lnSpc>
                <a:buClrTx/>
                <a:buSzTx/>
                <a:buFontTx/>
                <a:buNone/>
              </a:pPr>
              <a:t>2</a:t>
            </a:fld>
            <a:endParaRPr lang="fr-FR" altLang="fr-FR" sz="1200" b="0"/>
          </a:p>
        </p:txBody>
      </p:sp>
      <p:sp>
        <p:nvSpPr>
          <p:cNvPr id="574467" name="Rectangle 8">
            <a:extLst>
              <a:ext uri="{FF2B5EF4-FFF2-40B4-BE49-F238E27FC236}">
                <a16:creationId xmlns:a16="http://schemas.microsoft.com/office/drawing/2014/main" xmlns="" id="{14318E2F-46CD-4C4E-928C-4B08EAA8E5EC}"/>
              </a:ext>
            </a:extLst>
          </p:cNvPr>
          <p:cNvSpPr txBox="1">
            <a:spLocks noGrp="1"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1pPr>
            <a:lvl2pPr marL="742950" indent="-28575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2pPr>
            <a:lvl3pPr marL="11430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4pPr>
            <a:lvl5pPr marL="20574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Pct val="100000"/>
              <a:buFontTx/>
              <a:buNone/>
            </a:pPr>
            <a:fld id="{848EF878-A259-4BE8-8668-A36083A6297D}" type="slidenum">
              <a:rPr lang="fr-FR" altLang="fr-FR" sz="1200" b="0">
                <a:solidFill>
                  <a:srgbClr val="000000"/>
                </a:solidFill>
                <a:cs typeface="Arial" panose="020B0604020202020204" pitchFamily="34" charset="0"/>
              </a:rPr>
              <a:pPr algn="r" eaLnBrk="1" hangingPunct="1">
                <a:lnSpc>
                  <a:spcPct val="100000"/>
                </a:lnSpc>
                <a:buClrTx/>
                <a:buSzPct val="100000"/>
                <a:buFontTx/>
                <a:buNone/>
              </a:pPr>
              <a:t>2</a:t>
            </a:fld>
            <a:endParaRPr lang="fr-FR" altLang="fr-FR" sz="1200" b="0">
              <a:solidFill>
                <a:srgbClr val="000000"/>
              </a:solidFill>
              <a:cs typeface="Arial" panose="020B0604020202020204" pitchFamily="34" charset="0"/>
            </a:endParaRPr>
          </a:p>
        </p:txBody>
      </p:sp>
      <p:sp>
        <p:nvSpPr>
          <p:cNvPr id="574468" name="Rectangle 1">
            <a:extLst>
              <a:ext uri="{FF2B5EF4-FFF2-40B4-BE49-F238E27FC236}">
                <a16:creationId xmlns:a16="http://schemas.microsoft.com/office/drawing/2014/main" xmlns="" id="{9140D776-801C-4249-B336-6A5125ADAC15}"/>
              </a:ext>
            </a:extLst>
          </p:cNvPr>
          <p:cNvSpPr>
            <a:spLocks noGrp="1" noRot="1" noChangeAspect="1" noChangeArrowheads="1" noTextEdit="1"/>
          </p:cNvSpPr>
          <p:nvPr>
            <p:ph type="sldImg"/>
          </p:nvPr>
        </p:nvSpPr>
        <p:spPr>
          <a:solidFill>
            <a:srgbClr val="FFFFFF"/>
          </a:solidFill>
          <a:ln/>
        </p:spPr>
      </p:sp>
      <p:sp>
        <p:nvSpPr>
          <p:cNvPr id="574469" name="Text Box 2">
            <a:extLst>
              <a:ext uri="{FF2B5EF4-FFF2-40B4-BE49-F238E27FC236}">
                <a16:creationId xmlns:a16="http://schemas.microsoft.com/office/drawing/2014/main" xmlns="" id="{A8EE9912-4A00-420F-AFFB-247EDEC596BA}"/>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buClr>
                <a:srgbClr val="000000"/>
              </a:buClr>
              <a:buSzPct val="100000"/>
              <a:buFont typeface="Times New Roman" panose="02020603050405020304" pitchFamily="18" charset="0"/>
              <a:buNone/>
            </a:pPr>
            <a:endParaRPr lang="fr-FR" altLang="fr-FR" sz="1800" b="0">
              <a:solidFill>
                <a:schemeClr val="bg1"/>
              </a:solidFill>
              <a:cs typeface="Arial" panose="020B0604020202020204" pitchFamily="34" charset="0"/>
            </a:endParaRPr>
          </a:p>
        </p:txBody>
      </p:sp>
      <p:sp>
        <p:nvSpPr>
          <p:cNvPr id="574470" name="Rectangle 6">
            <a:extLst>
              <a:ext uri="{FF2B5EF4-FFF2-40B4-BE49-F238E27FC236}">
                <a16:creationId xmlns:a16="http://schemas.microsoft.com/office/drawing/2014/main" xmlns="" id="{0B4510E0-D015-4C57-B684-EA0EC3AD06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b="1">
                <a:latin typeface="Arial" panose="020B0604020202020204" pitchFamily="34" charset="0"/>
              </a:rPr>
              <a:t>On reprend la def citée plus tôt</a:t>
            </a:r>
          </a:p>
          <a:p>
            <a:pPr eaLnBrk="1" hangingPunct="1"/>
            <a:endParaRPr lang="fr-FR" altLang="fr-FR" b="1">
              <a:latin typeface="Arial" panose="020B0604020202020204" pitchFamily="34" charset="0"/>
            </a:endParaRPr>
          </a:p>
          <a:p>
            <a:pPr eaLnBrk="1" hangingPunct="1"/>
            <a:r>
              <a:rPr lang="fr-FR" altLang="fr-FR" b="1">
                <a:latin typeface="Arial" panose="020B0604020202020204" pitchFamily="34" charset="0"/>
              </a:rPr>
              <a:t>Le décodage :</a:t>
            </a:r>
            <a:r>
              <a:rPr lang="fr-FR" altLang="fr-FR">
                <a:latin typeface="Arial" panose="020B0604020202020204" pitchFamily="34" charset="0"/>
              </a:rPr>
              <a:t> Capacité à identifier tous les mots écrits; faire le rapport entre graphèmes et phonèmes : à l’entrée en 6</a:t>
            </a:r>
            <a:r>
              <a:rPr lang="fr-FR" altLang="fr-FR" baseline="30000">
                <a:latin typeface="Arial" panose="020B0604020202020204" pitchFamily="34" charset="0"/>
              </a:rPr>
              <a:t>e</a:t>
            </a:r>
            <a:r>
              <a:rPr lang="fr-FR" altLang="fr-FR">
                <a:latin typeface="Arial" panose="020B0604020202020204" pitchFamily="34" charset="0"/>
              </a:rPr>
              <a:t>, certains sons complexes ([gn]) posent encore problème. Si le décodage n’est pas automatisé, tout l’effort cognitif lui est consacré.</a:t>
            </a:r>
          </a:p>
          <a:p>
            <a:pPr eaLnBrk="1" hangingPunct="1"/>
            <a:r>
              <a:rPr lang="fr-FR" altLang="fr-FR">
                <a:latin typeface="Arial" panose="020B0604020202020204" pitchFamily="34" charset="0"/>
              </a:rPr>
              <a:t>L’identification des mots suppose :</a:t>
            </a:r>
          </a:p>
          <a:p>
            <a:pPr eaLnBrk="1" hangingPunct="1"/>
            <a:r>
              <a:rPr lang="fr-FR" altLang="fr-FR">
                <a:latin typeface="Arial" panose="020B0604020202020204" pitchFamily="34" charset="0"/>
              </a:rPr>
              <a:t>Voie indirecte : </a:t>
            </a:r>
          </a:p>
          <a:p>
            <a:pPr eaLnBrk="1" hangingPunct="1">
              <a:buFontTx/>
              <a:buChar char="-"/>
            </a:pPr>
            <a:r>
              <a:rPr lang="fr-FR" altLang="fr-FR">
                <a:latin typeface="Arial" panose="020B0604020202020204" pitchFamily="34" charset="0"/>
              </a:rPr>
              <a:t>Analyse visuelle</a:t>
            </a:r>
          </a:p>
          <a:p>
            <a:pPr eaLnBrk="1" hangingPunct="1">
              <a:buFontTx/>
              <a:buChar char="-"/>
            </a:pPr>
            <a:r>
              <a:rPr lang="fr-FR" altLang="fr-FR">
                <a:latin typeface="Arial" panose="020B0604020202020204" pitchFamily="34" charset="0"/>
              </a:rPr>
              <a:t>Conversion graphème-phonème = traduire en son les signes graphiques (lettres)</a:t>
            </a:r>
          </a:p>
          <a:p>
            <a:pPr eaLnBrk="1" hangingPunct="1">
              <a:buFontTx/>
              <a:buChar char="-"/>
            </a:pPr>
            <a:r>
              <a:rPr lang="fr-FR" altLang="fr-FR">
                <a:latin typeface="Arial" panose="020B0604020202020204" pitchFamily="34" charset="0"/>
              </a:rPr>
              <a:t>Mise en mémoire des différents sons</a:t>
            </a:r>
          </a:p>
          <a:p>
            <a:pPr eaLnBrk="1" hangingPunct="1">
              <a:buFontTx/>
              <a:buChar char="-"/>
            </a:pPr>
            <a:r>
              <a:rPr lang="fr-FR" altLang="fr-FR">
                <a:latin typeface="Arial" panose="020B0604020202020204" pitchFamily="34" charset="0"/>
              </a:rPr>
              <a:t>Assemblage des sons pour former un mot</a:t>
            </a:r>
          </a:p>
          <a:p>
            <a:pPr eaLnBrk="1" hangingPunct="1">
              <a:buFontTx/>
              <a:buChar char="-"/>
            </a:pPr>
            <a:r>
              <a:rPr lang="fr-FR" altLang="fr-FR">
                <a:latin typeface="Arial" panose="020B0604020202020204" pitchFamily="34" charset="0"/>
              </a:rPr>
              <a:t>Mémorisation du mot et stockage dans le lexique mental</a:t>
            </a:r>
          </a:p>
          <a:p>
            <a:pPr eaLnBrk="1" hangingPunct="1">
              <a:buFontTx/>
              <a:buChar char="-"/>
            </a:pPr>
            <a:endParaRPr lang="fr-FR" altLang="fr-FR">
              <a:latin typeface="Arial" panose="020B0604020202020204" pitchFamily="34" charset="0"/>
            </a:endParaRPr>
          </a:p>
          <a:p>
            <a:pPr eaLnBrk="1" hangingPunct="1"/>
            <a:r>
              <a:rPr lang="fr-FR" altLang="fr-FR">
                <a:latin typeface="Arial" panose="020B0604020202020204" pitchFamily="34" charset="0"/>
              </a:rPr>
              <a:t>Voie directe :</a:t>
            </a:r>
          </a:p>
          <a:p>
            <a:pPr eaLnBrk="1" hangingPunct="1">
              <a:buFontTx/>
              <a:buChar char="-"/>
            </a:pPr>
            <a:r>
              <a:rPr lang="fr-FR" altLang="fr-FR">
                <a:latin typeface="Arial" panose="020B0604020202020204" pitchFamily="34" charset="0"/>
              </a:rPr>
              <a:t>Mots connus, déjà rencontrés et stockés dans le lexique interne ; associés à leur sens (sémantique)</a:t>
            </a:r>
          </a:p>
          <a:p>
            <a:pPr eaLnBrk="1" hangingPunct="1">
              <a:buFontTx/>
              <a:buChar char="-"/>
            </a:pPr>
            <a:r>
              <a:rPr lang="fr-FR" altLang="fr-FR">
                <a:latin typeface="Arial" panose="020B0604020202020204" pitchFamily="34" charset="0"/>
              </a:rPr>
              <a:t>Voie rapide, moins coûteuse</a:t>
            </a:r>
          </a:p>
          <a:p>
            <a:pPr eaLnBrk="1" hangingPunct="1"/>
            <a:endParaRPr lang="fr-FR" altLang="fr-FR">
              <a:latin typeface="Arial" panose="020B0604020202020204" pitchFamily="34" charset="0"/>
            </a:endParaRPr>
          </a:p>
          <a:p>
            <a:endParaRPr lang="fr-FR" altLang="fr-FR">
              <a:latin typeface="Arial" panose="020B0604020202020204" pitchFamily="34" charset="0"/>
            </a:endParaRPr>
          </a:p>
        </p:txBody>
      </p:sp>
    </p:spTree>
    <p:extLst>
      <p:ext uri="{BB962C8B-B14F-4D97-AF65-F5344CB8AC3E}">
        <p14:creationId xmlns:p14="http://schemas.microsoft.com/office/powerpoint/2010/main" val="2975800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xmlns="" id="{69FD89C3-9DEC-4168-843E-D116FC9838FD}"/>
              </a:ext>
            </a:extLst>
          </p:cNvPr>
          <p:cNvSpPr>
            <a:spLocks noGrp="1" noRot="1" noChangeAspect="1" noChangeArrowheads="1" noTextEdit="1"/>
          </p:cNvSpPr>
          <p:nvPr>
            <p:ph type="sldImg"/>
          </p:nvPr>
        </p:nvSpPr>
        <p:spPr>
          <a:ln/>
        </p:spPr>
      </p:sp>
      <p:sp>
        <p:nvSpPr>
          <p:cNvPr id="517123" name="Rectangle 3">
            <a:extLst>
              <a:ext uri="{FF2B5EF4-FFF2-40B4-BE49-F238E27FC236}">
                <a16:creationId xmlns:a16="http://schemas.microsoft.com/office/drawing/2014/main" xmlns="" id="{A19FB8EA-828D-44C4-80D7-80DA61ED5A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Exemples de progression après 1 année d’aide personnalisé en lecture. La progression est assez similaire chaque année. </a:t>
            </a:r>
          </a:p>
        </p:txBody>
      </p:sp>
    </p:spTree>
    <p:extLst>
      <p:ext uri="{BB962C8B-B14F-4D97-AF65-F5344CB8AC3E}">
        <p14:creationId xmlns:p14="http://schemas.microsoft.com/office/powerpoint/2010/main" val="175421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xmlns="" id="{EE92CF4C-75A9-405A-8BE9-4B64BB6BA9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8E38637E-EEA6-4E23-97C6-CBBE09C58BEE}" type="slidenum">
              <a:rPr lang="fr-FR" altLang="fr-FR" sz="1200"/>
              <a:pPr algn="r"/>
              <a:t>21</a:t>
            </a:fld>
            <a:endParaRPr lang="fr-FR" altLang="fr-FR" sz="1200"/>
          </a:p>
        </p:txBody>
      </p:sp>
      <p:sp>
        <p:nvSpPr>
          <p:cNvPr id="195587" name="Rectangle 8">
            <a:extLst>
              <a:ext uri="{FF2B5EF4-FFF2-40B4-BE49-F238E27FC236}">
                <a16:creationId xmlns:a16="http://schemas.microsoft.com/office/drawing/2014/main" xmlns="" id="{3B01E396-75C3-486B-846D-93C57E92958C}"/>
              </a:ext>
            </a:extLst>
          </p:cNvPr>
          <p:cNvSpPr txBox="1">
            <a:spLocks noGrp="1"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1pPr>
            <a:lvl2pPr marL="742950" indent="-28575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2pPr>
            <a:lvl3pPr marL="11430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4pPr>
            <a:lvl5pPr marL="20574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Pct val="100000"/>
              <a:buFontTx/>
              <a:buNone/>
            </a:pPr>
            <a:fld id="{82EE34E2-9FF7-4B47-AD93-3DAD6FF4616F}" type="slidenum">
              <a:rPr lang="fr-FR" altLang="fr-FR" sz="1200" b="0">
                <a:solidFill>
                  <a:srgbClr val="000000"/>
                </a:solidFill>
                <a:cs typeface="Arial" panose="020B0604020202020204" pitchFamily="34" charset="0"/>
              </a:rPr>
              <a:pPr algn="r" eaLnBrk="1" hangingPunct="1">
                <a:lnSpc>
                  <a:spcPct val="100000"/>
                </a:lnSpc>
                <a:buClrTx/>
                <a:buSzPct val="100000"/>
                <a:buFontTx/>
                <a:buNone/>
              </a:pPr>
              <a:t>21</a:t>
            </a:fld>
            <a:endParaRPr lang="fr-FR" altLang="fr-FR" sz="1200" b="0">
              <a:solidFill>
                <a:srgbClr val="000000"/>
              </a:solidFill>
              <a:cs typeface="Arial" panose="020B0604020202020204" pitchFamily="34" charset="0"/>
            </a:endParaRPr>
          </a:p>
        </p:txBody>
      </p:sp>
      <p:sp>
        <p:nvSpPr>
          <p:cNvPr id="195588" name="Rectangle 1">
            <a:extLst>
              <a:ext uri="{FF2B5EF4-FFF2-40B4-BE49-F238E27FC236}">
                <a16:creationId xmlns:a16="http://schemas.microsoft.com/office/drawing/2014/main" xmlns="" id="{3A9F4783-C185-4A71-B981-7F34ACC92823}"/>
              </a:ext>
            </a:extLst>
          </p:cNvPr>
          <p:cNvSpPr>
            <a:spLocks noGrp="1" noRot="1" noChangeAspect="1" noChangeArrowheads="1" noTextEdit="1"/>
          </p:cNvSpPr>
          <p:nvPr>
            <p:ph type="sldImg"/>
          </p:nvPr>
        </p:nvSpPr>
        <p:spPr>
          <a:solidFill>
            <a:srgbClr val="FFFFFF"/>
          </a:solidFill>
          <a:ln/>
        </p:spPr>
      </p:sp>
      <p:sp>
        <p:nvSpPr>
          <p:cNvPr id="195589" name="Text Box 2">
            <a:extLst>
              <a:ext uri="{FF2B5EF4-FFF2-40B4-BE49-F238E27FC236}">
                <a16:creationId xmlns:a16="http://schemas.microsoft.com/office/drawing/2014/main" xmlns="" id="{34CFBB98-CA06-47EF-A7D8-042A9BB68E58}"/>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buClr>
                <a:srgbClr val="000000"/>
              </a:buClr>
              <a:buSzPct val="100000"/>
              <a:buFont typeface="Times New Roman" panose="02020603050405020304" pitchFamily="18" charset="0"/>
              <a:buNone/>
            </a:pPr>
            <a:endParaRPr lang="fr-FR" altLang="fr-FR" sz="1800" b="0">
              <a:solidFill>
                <a:schemeClr val="bg1"/>
              </a:solidFill>
              <a:cs typeface="Arial" panose="020B0604020202020204" pitchFamily="34" charset="0"/>
            </a:endParaRPr>
          </a:p>
        </p:txBody>
      </p:sp>
    </p:spTree>
    <p:extLst>
      <p:ext uri="{BB962C8B-B14F-4D97-AF65-F5344CB8AC3E}">
        <p14:creationId xmlns:p14="http://schemas.microsoft.com/office/powerpoint/2010/main" val="1161891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xmlns="" id="{FE7DC3F2-EF9F-4442-ACE1-92777D9A6BB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36EFB84-E6FE-4CC2-A134-14503F986390}" type="slidenum">
              <a:rPr lang="fr-FR" altLang="fr-FR" sz="1200"/>
              <a:pPr algn="r"/>
              <a:t>22</a:t>
            </a:fld>
            <a:endParaRPr lang="fr-FR" altLang="fr-FR" sz="1200"/>
          </a:p>
        </p:txBody>
      </p:sp>
      <p:sp>
        <p:nvSpPr>
          <p:cNvPr id="196611" name="Rectangle 8">
            <a:extLst>
              <a:ext uri="{FF2B5EF4-FFF2-40B4-BE49-F238E27FC236}">
                <a16:creationId xmlns:a16="http://schemas.microsoft.com/office/drawing/2014/main" xmlns="" id="{D8982D16-1D99-4865-93C4-0C6B22C4924F}"/>
              </a:ext>
            </a:extLst>
          </p:cNvPr>
          <p:cNvSpPr txBox="1">
            <a:spLocks noGrp="1"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1pPr>
            <a:lvl2pPr marL="742950" indent="-28575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2pPr>
            <a:lvl3pPr marL="11430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4pPr>
            <a:lvl5pPr marL="20574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buClrTx/>
              <a:buSzPct val="100000"/>
              <a:buFontTx/>
              <a:buNone/>
            </a:pPr>
            <a:fld id="{3E110ED1-5B0A-4D90-90A7-721477C70002}" type="slidenum">
              <a:rPr lang="fr-FR" altLang="fr-FR" sz="1200" b="0">
                <a:solidFill>
                  <a:srgbClr val="000000"/>
                </a:solidFill>
                <a:cs typeface="Arial" panose="020B0604020202020204" pitchFamily="34" charset="0"/>
              </a:rPr>
              <a:pPr algn="r" eaLnBrk="1" hangingPunct="1">
                <a:lnSpc>
                  <a:spcPct val="100000"/>
                </a:lnSpc>
                <a:buClrTx/>
                <a:buSzPct val="100000"/>
                <a:buFontTx/>
                <a:buNone/>
              </a:pPr>
              <a:t>22</a:t>
            </a:fld>
            <a:endParaRPr lang="fr-FR" altLang="fr-FR" sz="1200" b="0">
              <a:solidFill>
                <a:srgbClr val="000000"/>
              </a:solidFill>
              <a:cs typeface="Arial" panose="020B0604020202020204" pitchFamily="34" charset="0"/>
            </a:endParaRPr>
          </a:p>
        </p:txBody>
      </p:sp>
      <p:sp>
        <p:nvSpPr>
          <p:cNvPr id="196612" name="Rectangle 1">
            <a:extLst>
              <a:ext uri="{FF2B5EF4-FFF2-40B4-BE49-F238E27FC236}">
                <a16:creationId xmlns:a16="http://schemas.microsoft.com/office/drawing/2014/main" xmlns="" id="{0B1A0664-915E-4E25-9F25-120CF4ED7A16}"/>
              </a:ext>
            </a:extLst>
          </p:cNvPr>
          <p:cNvSpPr>
            <a:spLocks noGrp="1" noRot="1" noChangeAspect="1" noChangeArrowheads="1" noTextEdit="1"/>
          </p:cNvSpPr>
          <p:nvPr>
            <p:ph type="sldImg"/>
          </p:nvPr>
        </p:nvSpPr>
        <p:spPr>
          <a:solidFill>
            <a:srgbClr val="FFFFFF"/>
          </a:solidFill>
          <a:ln/>
        </p:spPr>
      </p:sp>
      <p:sp>
        <p:nvSpPr>
          <p:cNvPr id="196613" name="Text Box 2">
            <a:extLst>
              <a:ext uri="{FF2B5EF4-FFF2-40B4-BE49-F238E27FC236}">
                <a16:creationId xmlns:a16="http://schemas.microsoft.com/office/drawing/2014/main" xmlns="" id="{91AF19AE-CE80-4FD1-9A93-9E47A694FB33}"/>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buClr>
                <a:srgbClr val="000000"/>
              </a:buClr>
              <a:buSzPct val="100000"/>
              <a:buFont typeface="Times New Roman" panose="02020603050405020304" pitchFamily="18" charset="0"/>
              <a:buNone/>
            </a:pPr>
            <a:endParaRPr lang="fr-FR" altLang="fr-FR" sz="1800" b="0">
              <a:solidFill>
                <a:schemeClr val="bg1"/>
              </a:solidFill>
              <a:cs typeface="Arial" panose="020B0604020202020204" pitchFamily="34" charset="0"/>
            </a:endParaRPr>
          </a:p>
        </p:txBody>
      </p:sp>
    </p:spTree>
    <p:extLst>
      <p:ext uri="{BB962C8B-B14F-4D97-AF65-F5344CB8AC3E}">
        <p14:creationId xmlns:p14="http://schemas.microsoft.com/office/powerpoint/2010/main" val="379297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xmlns="" id="{CE751287-EC9B-4711-9F35-14F62EAE7C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F6A2B24-96BE-4D7C-AA66-F2FF00C6BF37}" type="slidenum">
              <a:rPr lang="fr-FR" altLang="fr-FR" sz="1200"/>
              <a:pPr algn="r"/>
              <a:t>3</a:t>
            </a:fld>
            <a:endParaRPr lang="fr-FR" altLang="fr-FR" sz="1200"/>
          </a:p>
        </p:txBody>
      </p:sp>
      <p:sp>
        <p:nvSpPr>
          <p:cNvPr id="188419" name="Rectangle 2">
            <a:extLst>
              <a:ext uri="{FF2B5EF4-FFF2-40B4-BE49-F238E27FC236}">
                <a16:creationId xmlns:a16="http://schemas.microsoft.com/office/drawing/2014/main" xmlns="" id="{BD3AC6C3-E7F4-4924-94E8-A64844FF4466}"/>
              </a:ext>
            </a:extLst>
          </p:cNvPr>
          <p:cNvSpPr>
            <a:spLocks noGrp="1" noRot="1" noChangeAspect="1" noChangeArrowheads="1" noTextEdit="1"/>
          </p:cNvSpPr>
          <p:nvPr>
            <p:ph type="sldImg"/>
          </p:nvPr>
        </p:nvSpPr>
        <p:spPr>
          <a:solidFill>
            <a:srgbClr val="FFFFFF"/>
          </a:solidFill>
          <a:ln/>
        </p:spPr>
      </p:sp>
      <p:sp>
        <p:nvSpPr>
          <p:cNvPr id="188420" name="Rectangle 3">
            <a:extLst>
              <a:ext uri="{FF2B5EF4-FFF2-40B4-BE49-F238E27FC236}">
                <a16:creationId xmlns:a16="http://schemas.microsoft.com/office/drawing/2014/main" xmlns="" id="{7986A612-5693-4224-9BA6-0404E187D387}"/>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228600" indent="-228600" eaLnBrk="1" hangingPunct="1"/>
            <a:r>
              <a:rPr lang="fr-FR" altLang="fr-FR">
                <a:latin typeface="Arial" panose="020B0604020202020204" pitchFamily="34" charset="0"/>
              </a:rPr>
              <a:t>Le décodage : Capacité à identifier tous les mots écrits; faire le rapport entre graphèmes et phonèmes : à l</a:t>
            </a:r>
            <a:r>
              <a:rPr lang="ja-JP" altLang="fr-FR">
                <a:latin typeface="Arial" panose="020B0604020202020204" pitchFamily="34" charset="0"/>
              </a:rPr>
              <a:t>’</a:t>
            </a:r>
            <a:r>
              <a:rPr lang="fr-FR" altLang="ja-JP">
                <a:latin typeface="Arial" panose="020B0604020202020204" pitchFamily="34" charset="0"/>
              </a:rPr>
              <a:t>entrée en 6</a:t>
            </a:r>
            <a:r>
              <a:rPr lang="fr-FR" altLang="ja-JP" baseline="30000">
                <a:latin typeface="Arial" panose="020B0604020202020204" pitchFamily="34" charset="0"/>
              </a:rPr>
              <a:t>e</a:t>
            </a:r>
            <a:r>
              <a:rPr lang="fr-FR" altLang="ja-JP">
                <a:latin typeface="Arial" panose="020B0604020202020204" pitchFamily="34" charset="0"/>
              </a:rPr>
              <a:t>, certains sons complexes ([gn]) posent encore problème. Si le décodage n</a:t>
            </a:r>
            <a:r>
              <a:rPr lang="ja-JP" altLang="fr-FR">
                <a:latin typeface="Arial" panose="020B0604020202020204" pitchFamily="34" charset="0"/>
              </a:rPr>
              <a:t>’</a:t>
            </a:r>
            <a:r>
              <a:rPr lang="fr-FR" altLang="ja-JP">
                <a:latin typeface="Arial" panose="020B0604020202020204" pitchFamily="34" charset="0"/>
              </a:rPr>
              <a:t>est pas automatisé, tout l</a:t>
            </a:r>
            <a:r>
              <a:rPr lang="ja-JP" altLang="fr-FR">
                <a:latin typeface="Arial" panose="020B0604020202020204" pitchFamily="34" charset="0"/>
              </a:rPr>
              <a:t>’</a:t>
            </a:r>
            <a:r>
              <a:rPr lang="fr-FR" altLang="ja-JP">
                <a:latin typeface="Arial" panose="020B0604020202020204" pitchFamily="34" charset="0"/>
              </a:rPr>
              <a:t>effort cognitif lui est consacré.</a:t>
            </a:r>
          </a:p>
          <a:p>
            <a:pPr marL="228600" indent="-228600" eaLnBrk="1" hangingPunct="1"/>
            <a:r>
              <a:rPr lang="fr-FR" altLang="fr-FR">
                <a:latin typeface="Arial" panose="020B0604020202020204" pitchFamily="34" charset="0"/>
              </a:rPr>
              <a:t>L</a:t>
            </a:r>
            <a:r>
              <a:rPr lang="ja-JP" altLang="fr-FR">
                <a:latin typeface="Arial" panose="020B0604020202020204" pitchFamily="34" charset="0"/>
              </a:rPr>
              <a:t>’</a:t>
            </a:r>
            <a:r>
              <a:rPr lang="fr-FR" altLang="ja-JP">
                <a:latin typeface="Arial" panose="020B0604020202020204" pitchFamily="34" charset="0"/>
              </a:rPr>
              <a:t>identification des mots suppose :</a:t>
            </a:r>
          </a:p>
          <a:p>
            <a:pPr marL="228600" indent="-228600" eaLnBrk="1" hangingPunct="1"/>
            <a:r>
              <a:rPr lang="fr-FR" altLang="fr-FR" b="1">
                <a:latin typeface="Arial" panose="020B0604020202020204" pitchFamily="34" charset="0"/>
              </a:rPr>
              <a:t>Voie indirecte :</a:t>
            </a:r>
            <a:r>
              <a:rPr lang="fr-FR" altLang="fr-FR">
                <a:latin typeface="Arial" panose="020B0604020202020204" pitchFamily="34" charset="0"/>
              </a:rPr>
              <a:t> </a:t>
            </a:r>
          </a:p>
          <a:p>
            <a:pPr marL="228600" indent="-228600" eaLnBrk="1" hangingPunct="1">
              <a:buFontTx/>
              <a:buChar char="-"/>
            </a:pPr>
            <a:r>
              <a:rPr lang="fr-FR" altLang="fr-FR">
                <a:latin typeface="Arial" panose="020B0604020202020204" pitchFamily="34" charset="0"/>
              </a:rPr>
              <a:t>Analyse visuelle</a:t>
            </a:r>
          </a:p>
          <a:p>
            <a:pPr marL="228600" indent="-228600" eaLnBrk="1" hangingPunct="1">
              <a:buFontTx/>
              <a:buChar char="-"/>
            </a:pPr>
            <a:r>
              <a:rPr lang="fr-FR" altLang="fr-FR">
                <a:latin typeface="Arial" panose="020B0604020202020204" pitchFamily="34" charset="0"/>
              </a:rPr>
              <a:t>Conversion graphème-phonème = traduire en son les signes graphiques (lettres)</a:t>
            </a:r>
          </a:p>
          <a:p>
            <a:pPr marL="228600" indent="-228600" eaLnBrk="1" hangingPunct="1">
              <a:buFontTx/>
              <a:buChar char="-"/>
            </a:pPr>
            <a:r>
              <a:rPr lang="fr-FR" altLang="fr-FR">
                <a:latin typeface="Arial" panose="020B0604020202020204" pitchFamily="34" charset="0"/>
              </a:rPr>
              <a:t>Mise en mémoire des différents sons</a:t>
            </a:r>
          </a:p>
          <a:p>
            <a:pPr marL="228600" indent="-228600" eaLnBrk="1" hangingPunct="1">
              <a:buFontTx/>
              <a:buChar char="-"/>
            </a:pPr>
            <a:r>
              <a:rPr lang="fr-FR" altLang="fr-FR">
                <a:latin typeface="Arial" panose="020B0604020202020204" pitchFamily="34" charset="0"/>
              </a:rPr>
              <a:t>Assemblage des sons pour former un mot</a:t>
            </a:r>
          </a:p>
          <a:p>
            <a:pPr marL="228600" indent="-228600" eaLnBrk="1" hangingPunct="1">
              <a:buFontTx/>
              <a:buChar char="-"/>
            </a:pPr>
            <a:r>
              <a:rPr lang="fr-FR" altLang="fr-FR">
                <a:latin typeface="Arial" panose="020B0604020202020204" pitchFamily="34" charset="0"/>
              </a:rPr>
              <a:t>Mémorisation du mot et stockage dans le lexique mental</a:t>
            </a:r>
          </a:p>
          <a:p>
            <a:pPr marL="228600" indent="-228600" eaLnBrk="1" hangingPunct="1">
              <a:spcBef>
                <a:spcPts val="500"/>
              </a:spcBef>
              <a:buClr>
                <a:srgbClr val="000000"/>
              </a:buClr>
            </a:pPr>
            <a:r>
              <a:rPr lang="fr-FR" altLang="fr-FR" sz="1000" b="1" u="sng">
                <a:solidFill>
                  <a:srgbClr val="000000"/>
                </a:solidFill>
                <a:latin typeface="Arial" panose="020B0604020202020204" pitchFamily="34" charset="0"/>
                <a:cs typeface="Arial" panose="020B0604020202020204" pitchFamily="34" charset="0"/>
              </a:rPr>
              <a:t>Voie indirecte (assemblage):</a:t>
            </a:r>
            <a:endParaRPr lang="fr-FR" altLang="fr-FR" sz="1000">
              <a:solidFill>
                <a:srgbClr val="000000"/>
              </a:solidFill>
              <a:latin typeface="Arial" panose="020B0604020202020204" pitchFamily="34" charset="0"/>
              <a:cs typeface="Arial" panose="020B0604020202020204" pitchFamily="34" charset="0"/>
            </a:endParaRPr>
          </a:p>
          <a:p>
            <a:pPr marL="228600" indent="-228600" eaLnBrk="1" hangingPunct="1">
              <a:spcBef>
                <a:spcPts val="500"/>
              </a:spcBef>
            </a:pPr>
            <a:r>
              <a:rPr lang="fr-FR" altLang="fr-FR" sz="800" b="1" i="1">
                <a:solidFill>
                  <a:srgbClr val="000000"/>
                </a:solidFill>
                <a:latin typeface="Arial" panose="020B0604020202020204" pitchFamily="34" charset="0"/>
                <a:cs typeface="Arial" panose="020B0604020202020204" pitchFamily="34" charset="0"/>
              </a:rPr>
              <a:t>	</a:t>
            </a:r>
            <a:r>
              <a:rPr lang="fr-FR" altLang="fr-FR" sz="900" i="1">
                <a:solidFill>
                  <a:srgbClr val="000000"/>
                </a:solidFill>
                <a:latin typeface="Arial" panose="020B0604020202020204" pitchFamily="34" charset="0"/>
                <a:cs typeface="Arial" panose="020B0604020202020204" pitchFamily="34" charset="0"/>
              </a:rPr>
              <a:t>«  </a:t>
            </a:r>
            <a:r>
              <a:rPr lang="fr-FR" altLang="fr-FR" sz="900" b="1" i="1">
                <a:solidFill>
                  <a:srgbClr val="000000"/>
                </a:solidFill>
                <a:latin typeface="Arial" panose="020B0604020202020204" pitchFamily="34" charset="0"/>
                <a:cs typeface="Arial" panose="020B0604020202020204" pitchFamily="34" charset="0"/>
              </a:rPr>
              <a:t>Le mot n</a:t>
            </a:r>
            <a:r>
              <a:rPr lang="ja-JP" altLang="fr-FR" sz="900" b="1" i="1">
                <a:solidFill>
                  <a:srgbClr val="000000"/>
                </a:solidFill>
                <a:latin typeface="Arial" panose="020B0604020202020204" pitchFamily="34" charset="0"/>
                <a:cs typeface="Arial" panose="020B0604020202020204" pitchFamily="34" charset="0"/>
              </a:rPr>
              <a:t>’</a:t>
            </a:r>
            <a:r>
              <a:rPr lang="fr-FR" altLang="ja-JP" sz="900" b="1" i="1">
                <a:solidFill>
                  <a:srgbClr val="000000"/>
                </a:solidFill>
                <a:latin typeface="Arial" panose="020B0604020202020204" pitchFamily="34" charset="0"/>
                <a:cs typeface="Arial" panose="020B0604020202020204" pitchFamily="34" charset="0"/>
              </a:rPr>
              <a:t>est pas connu, sa lecture nécessite un processus de décodage c'est-à-dire une décomposition en segments qui sont associés à des configurations sonores, qu</a:t>
            </a:r>
            <a:r>
              <a:rPr lang="ja-JP" altLang="fr-FR" sz="900" b="1" i="1">
                <a:solidFill>
                  <a:srgbClr val="000000"/>
                </a:solidFill>
                <a:latin typeface="Arial" panose="020B0604020202020204" pitchFamily="34" charset="0"/>
                <a:cs typeface="Arial" panose="020B0604020202020204" pitchFamily="34" charset="0"/>
              </a:rPr>
              <a:t>’</a:t>
            </a:r>
            <a:r>
              <a:rPr lang="fr-FR" altLang="ja-JP" sz="900" b="1" i="1">
                <a:solidFill>
                  <a:srgbClr val="000000"/>
                </a:solidFill>
                <a:latin typeface="Arial" panose="020B0604020202020204" pitchFamily="34" charset="0"/>
                <a:cs typeface="Arial" panose="020B0604020202020204" pitchFamily="34" charset="0"/>
              </a:rPr>
              <a:t>il faut alors fusionner pour aboutir à la forme sonore du mot, donc à la reconnaissance orale du mot.</a:t>
            </a:r>
            <a:r>
              <a:rPr lang="fr-FR" altLang="ja-JP" sz="900" i="1">
                <a:solidFill>
                  <a:srgbClr val="000000"/>
                </a:solidFill>
                <a:latin typeface="Arial" panose="020B0604020202020204" pitchFamily="34" charset="0"/>
                <a:cs typeface="Arial" panose="020B0604020202020204" pitchFamily="34" charset="0"/>
              </a:rPr>
              <a:t> Ce processus est lent et gêne la compréhension de ce qu</a:t>
            </a:r>
            <a:r>
              <a:rPr lang="ja-JP" altLang="fr-FR" sz="900" i="1">
                <a:solidFill>
                  <a:srgbClr val="000000"/>
                </a:solidFill>
                <a:latin typeface="Arial" panose="020B0604020202020204" pitchFamily="34" charset="0"/>
                <a:cs typeface="Arial" panose="020B0604020202020204" pitchFamily="34" charset="0"/>
              </a:rPr>
              <a:t>’</a:t>
            </a:r>
            <a:r>
              <a:rPr lang="fr-FR" altLang="ja-JP" sz="900" i="1">
                <a:solidFill>
                  <a:srgbClr val="000000"/>
                </a:solidFill>
                <a:latin typeface="Arial" panose="020B0604020202020204" pitchFamily="34" charset="0"/>
                <a:cs typeface="Arial" panose="020B0604020202020204" pitchFamily="34" charset="0"/>
              </a:rPr>
              <a:t>on lit. Une fois passée la phase d</a:t>
            </a:r>
            <a:r>
              <a:rPr lang="ja-JP" altLang="fr-FR" sz="900" i="1">
                <a:solidFill>
                  <a:srgbClr val="000000"/>
                </a:solidFill>
                <a:latin typeface="Arial" panose="020B0604020202020204" pitchFamily="34" charset="0"/>
                <a:cs typeface="Arial" panose="020B0604020202020204" pitchFamily="34" charset="0"/>
              </a:rPr>
              <a:t>’</a:t>
            </a:r>
            <a:r>
              <a:rPr lang="fr-FR" altLang="ja-JP" sz="900" i="1">
                <a:solidFill>
                  <a:srgbClr val="000000"/>
                </a:solidFill>
                <a:latin typeface="Arial" panose="020B0604020202020204" pitchFamily="34" charset="0"/>
                <a:cs typeface="Arial" panose="020B0604020202020204" pitchFamily="34" charset="0"/>
              </a:rPr>
              <a:t>apprentissage de la lecture, </a:t>
            </a:r>
            <a:r>
              <a:rPr lang="fr-FR" altLang="ja-JP" sz="900" i="1" u="sng">
                <a:solidFill>
                  <a:srgbClr val="000000"/>
                </a:solidFill>
                <a:latin typeface="Arial" panose="020B0604020202020204" pitchFamily="34" charset="0"/>
                <a:cs typeface="Arial" panose="020B0604020202020204" pitchFamily="34" charset="0"/>
              </a:rPr>
              <a:t>il ne doit intervenir que le plus rarement possible</a:t>
            </a:r>
            <a:r>
              <a:rPr lang="fr-FR" altLang="ja-JP" sz="900" i="1">
                <a:solidFill>
                  <a:srgbClr val="000000"/>
                </a:solidFill>
                <a:latin typeface="Arial" panose="020B0604020202020204" pitchFamily="34" charset="0"/>
                <a:cs typeface="Arial" panose="020B0604020202020204" pitchFamily="34" charset="0"/>
              </a:rPr>
              <a:t>. Lecture lente, laborieuse, repose sur la connaissance des correspondances entre lettres ou séquences de lettres, sur la mise en œuvre du principe alphabétique. »</a:t>
            </a:r>
          </a:p>
          <a:p>
            <a:pPr marL="228600" indent="-228600" eaLnBrk="1" hangingPunct="1">
              <a:spcBef>
                <a:spcPts val="500"/>
              </a:spcBef>
            </a:pPr>
            <a:endParaRPr lang="fr-FR" altLang="fr-FR" sz="900">
              <a:solidFill>
                <a:srgbClr val="000000"/>
              </a:solidFill>
              <a:latin typeface="Arial" panose="020B0604020202020204" pitchFamily="34" charset="0"/>
              <a:cs typeface="Arial" panose="020B0604020202020204" pitchFamily="34" charset="0"/>
            </a:endParaRPr>
          </a:p>
          <a:p>
            <a:pPr marL="228600" indent="-228600" eaLnBrk="1" hangingPunct="1">
              <a:spcBef>
                <a:spcPts val="500"/>
              </a:spcBef>
              <a:buClr>
                <a:srgbClr val="000000"/>
              </a:buClr>
            </a:pPr>
            <a:r>
              <a:rPr lang="fr-FR" altLang="fr-FR" sz="800" u="sng">
                <a:solidFill>
                  <a:srgbClr val="000000"/>
                </a:solidFill>
                <a:latin typeface="Arial" panose="020B0604020202020204" pitchFamily="34" charset="0"/>
                <a:cs typeface="Arial" panose="020B0604020202020204" pitchFamily="34" charset="0"/>
              </a:rPr>
              <a:t>Exemple du quotidien</a:t>
            </a:r>
            <a:r>
              <a:rPr lang="fr-FR" altLang="fr-FR" sz="800">
                <a:solidFill>
                  <a:srgbClr val="000000"/>
                </a:solidFill>
                <a:latin typeface="Arial" panose="020B0604020202020204" pitchFamily="34" charset="0"/>
                <a:cs typeface="Arial" panose="020B0604020202020204" pitchFamily="34" charset="0"/>
              </a:rPr>
              <a:t> : la première fois qu</a:t>
            </a:r>
            <a:r>
              <a:rPr lang="ja-JP" altLang="fr-FR" sz="800">
                <a:solidFill>
                  <a:srgbClr val="000000"/>
                </a:solidFill>
                <a:latin typeface="Arial" panose="020B0604020202020204" pitchFamily="34" charset="0"/>
                <a:cs typeface="Arial" panose="020B0604020202020204" pitchFamily="34" charset="0"/>
              </a:rPr>
              <a:t>’</a:t>
            </a:r>
            <a:r>
              <a:rPr lang="fr-FR" altLang="ja-JP" sz="800">
                <a:solidFill>
                  <a:srgbClr val="000000"/>
                </a:solidFill>
                <a:latin typeface="Arial" panose="020B0604020202020204" pitchFamily="34" charset="0"/>
                <a:cs typeface="Arial" panose="020B0604020202020204" pitchFamily="34" charset="0"/>
              </a:rPr>
              <a:t>un lecteur, même expérimenté, lira le mot Souffelweyersheim, il utilisera la voie indirecte.</a:t>
            </a:r>
          </a:p>
          <a:p>
            <a:pPr marL="228600" indent="-228600" eaLnBrk="1" hangingPunct="1">
              <a:spcBef>
                <a:spcPts val="500"/>
              </a:spcBef>
            </a:pPr>
            <a:endParaRPr lang="fr-FR" altLang="fr-FR" sz="800">
              <a:solidFill>
                <a:srgbClr val="000000"/>
              </a:solidFill>
              <a:latin typeface="Arial" panose="020B0604020202020204" pitchFamily="34" charset="0"/>
              <a:cs typeface="Arial" panose="020B0604020202020204" pitchFamily="34" charset="0"/>
            </a:endParaRPr>
          </a:p>
          <a:p>
            <a:pPr marL="228600" indent="-228600" eaLnBrk="1" hangingPunct="1">
              <a:spcBef>
                <a:spcPts val="500"/>
              </a:spcBef>
            </a:pPr>
            <a:endParaRPr lang="fr-FR" altLang="ja-JP" sz="1000" i="1">
              <a:solidFill>
                <a:srgbClr val="000000"/>
              </a:solidFill>
              <a:latin typeface="Arial" panose="020B0604020202020204" pitchFamily="34" charset="0"/>
              <a:cs typeface="Arial" panose="020B0604020202020204" pitchFamily="34" charset="0"/>
            </a:endParaRPr>
          </a:p>
          <a:p>
            <a:pPr marL="228600" indent="-228600" eaLnBrk="1" hangingPunct="1"/>
            <a:endParaRPr lang="fr-FR" altLang="fr-FR">
              <a:latin typeface="Arial" panose="020B0604020202020204" pitchFamily="34" charset="0"/>
            </a:endParaRPr>
          </a:p>
          <a:p>
            <a:pPr marL="228600" indent="-228600" eaLnBrk="1" hangingPunct="1"/>
            <a:r>
              <a:rPr lang="fr-FR" altLang="fr-FR">
                <a:latin typeface="Arial" panose="020B0604020202020204" pitchFamily="34" charset="0"/>
              </a:rPr>
              <a:t>Voie directe :</a:t>
            </a:r>
          </a:p>
          <a:p>
            <a:pPr marL="228600" indent="-228600" eaLnBrk="1" hangingPunct="1">
              <a:buFontTx/>
              <a:buChar char="-"/>
            </a:pPr>
            <a:r>
              <a:rPr lang="fr-FR" altLang="fr-FR">
                <a:latin typeface="Arial" panose="020B0604020202020204" pitchFamily="34" charset="0"/>
              </a:rPr>
              <a:t>Mots connus, déjà rencontrés et stockés dans le lexique interne ; associés à leur sens (sémantique)</a:t>
            </a:r>
          </a:p>
          <a:p>
            <a:pPr marL="228600" indent="-228600" eaLnBrk="1" hangingPunct="1">
              <a:buFontTx/>
              <a:buChar char="-"/>
            </a:pPr>
            <a:r>
              <a:rPr lang="fr-FR" altLang="fr-FR">
                <a:latin typeface="Arial" panose="020B0604020202020204" pitchFamily="34" charset="0"/>
              </a:rPr>
              <a:t>Voie rapide, moins coûteuse</a:t>
            </a:r>
          </a:p>
          <a:p>
            <a:pPr marL="228600" indent="-228600" eaLnBrk="1" hangingPunct="1">
              <a:spcBef>
                <a:spcPts val="500"/>
              </a:spcBef>
            </a:pPr>
            <a:r>
              <a:rPr lang="fr-FR" altLang="fr-FR" sz="1000" i="1">
                <a:solidFill>
                  <a:srgbClr val="000000"/>
                </a:solidFill>
                <a:latin typeface="Arial" panose="020B0604020202020204" pitchFamily="34" charset="0"/>
                <a:cs typeface="Arial" panose="020B0604020202020204" pitchFamily="34" charset="0"/>
              </a:rPr>
              <a:t>« </a:t>
            </a:r>
            <a:r>
              <a:rPr lang="fr-FR" altLang="fr-FR" sz="1000" b="1" i="1">
                <a:solidFill>
                  <a:srgbClr val="000000"/>
                </a:solidFill>
                <a:latin typeface="Arial" panose="020B0604020202020204" pitchFamily="34" charset="0"/>
                <a:cs typeface="Arial" panose="020B0604020202020204" pitchFamily="34" charset="0"/>
              </a:rPr>
              <a:t>Le mot est déjà connu et reconnu aussi bien dans sa forme que dans son sens.</a:t>
            </a:r>
            <a:r>
              <a:rPr lang="fr-FR" altLang="fr-FR" sz="1000" i="1">
                <a:solidFill>
                  <a:srgbClr val="000000"/>
                </a:solidFill>
                <a:latin typeface="Arial" panose="020B0604020202020204" pitchFamily="34" charset="0"/>
                <a:cs typeface="Arial" panose="020B0604020202020204" pitchFamily="34" charset="0"/>
              </a:rPr>
              <a:t> Ce que l</a:t>
            </a:r>
            <a:r>
              <a:rPr lang="ja-JP" altLang="fr-FR" sz="1000" i="1">
                <a:solidFill>
                  <a:srgbClr val="000000"/>
                </a:solidFill>
                <a:latin typeface="Arial" panose="020B0604020202020204" pitchFamily="34" charset="0"/>
                <a:cs typeface="Arial" panose="020B0604020202020204" pitchFamily="34" charset="0"/>
              </a:rPr>
              <a:t>’</a:t>
            </a:r>
            <a:r>
              <a:rPr lang="fr-FR" altLang="ja-JP" sz="1000" i="1">
                <a:solidFill>
                  <a:srgbClr val="000000"/>
                </a:solidFill>
                <a:latin typeface="Arial" panose="020B0604020202020204" pitchFamily="34" charset="0"/>
                <a:cs typeface="Arial" panose="020B0604020202020204" pitchFamily="34" charset="0"/>
              </a:rPr>
              <a:t>on nomme le lexique mental  comporte tous les mots déjà rencontrés et mémorisés. La reconnaissance et l</a:t>
            </a:r>
            <a:r>
              <a:rPr lang="ja-JP" altLang="fr-FR" sz="1000" i="1">
                <a:solidFill>
                  <a:srgbClr val="000000"/>
                </a:solidFill>
                <a:latin typeface="Arial" panose="020B0604020202020204" pitchFamily="34" charset="0"/>
                <a:cs typeface="Arial" panose="020B0604020202020204" pitchFamily="34" charset="0"/>
              </a:rPr>
              <a:t>’</a:t>
            </a:r>
            <a:r>
              <a:rPr lang="fr-FR" altLang="ja-JP" sz="1000" i="1">
                <a:solidFill>
                  <a:srgbClr val="000000"/>
                </a:solidFill>
                <a:latin typeface="Arial" panose="020B0604020202020204" pitchFamily="34" charset="0"/>
                <a:cs typeface="Arial" panose="020B0604020202020204" pitchFamily="34" charset="0"/>
              </a:rPr>
              <a:t>identification sont automatiques et requiert peu d</a:t>
            </a:r>
            <a:r>
              <a:rPr lang="ja-JP" altLang="fr-FR" sz="1000" i="1">
                <a:solidFill>
                  <a:srgbClr val="000000"/>
                </a:solidFill>
                <a:latin typeface="Arial" panose="020B0604020202020204" pitchFamily="34" charset="0"/>
                <a:cs typeface="Arial" panose="020B0604020202020204" pitchFamily="34" charset="0"/>
              </a:rPr>
              <a:t>’</a:t>
            </a:r>
            <a:r>
              <a:rPr lang="fr-FR" altLang="ja-JP" sz="1000" i="1">
                <a:solidFill>
                  <a:srgbClr val="000000"/>
                </a:solidFill>
                <a:latin typeface="Arial" panose="020B0604020202020204" pitchFamily="34" charset="0"/>
                <a:cs typeface="Arial" panose="020B0604020202020204" pitchFamily="34" charset="0"/>
              </a:rPr>
              <a:t>attention. Plus le lexique mental est étendu, plus la lecture en est fluide. »</a:t>
            </a:r>
          </a:p>
          <a:p>
            <a:pPr marL="228600" indent="-228600"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372840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Placeholder 2">
            <a:extLst>
              <a:ext uri="{FF2B5EF4-FFF2-40B4-BE49-F238E27FC236}">
                <a16:creationId xmlns:a16="http://schemas.microsoft.com/office/drawing/2014/main" xmlns="" id="{40FBBCBE-7FC4-4E33-87A1-33F2F4682083}"/>
              </a:ext>
            </a:extLst>
          </p:cNvPr>
          <p:cNvSpPr>
            <a:spLocks noGrp="1" noRot="1" noChangeAspect="1" noTextEdit="1"/>
          </p:cNvSpPr>
          <p:nvPr>
            <p:ph type="sldImg"/>
          </p:nvPr>
        </p:nvSpPr>
        <p:spPr>
          <a:ln/>
        </p:spPr>
      </p:sp>
      <p:sp>
        <p:nvSpPr>
          <p:cNvPr id="576515" name="Placeholder 3">
            <a:extLst>
              <a:ext uri="{FF2B5EF4-FFF2-40B4-BE49-F238E27FC236}">
                <a16:creationId xmlns:a16="http://schemas.microsoft.com/office/drawing/2014/main" xmlns="" id="{345FF589-6E89-405D-A3FB-9C81472F77D9}"/>
              </a:ext>
            </a:extLst>
          </p:cNvPr>
          <p:cNvSpPr>
            <a:spLocks noGrp="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Rappel de la def citée</a:t>
            </a:r>
          </a:p>
        </p:txBody>
      </p:sp>
    </p:spTree>
    <p:extLst>
      <p:ext uri="{BB962C8B-B14F-4D97-AF65-F5344CB8AC3E}">
        <p14:creationId xmlns:p14="http://schemas.microsoft.com/office/powerpoint/2010/main" val="155563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Placeholder 2">
            <a:extLst>
              <a:ext uri="{FF2B5EF4-FFF2-40B4-BE49-F238E27FC236}">
                <a16:creationId xmlns:a16="http://schemas.microsoft.com/office/drawing/2014/main" xmlns="" id="{C1EB29C4-6CD5-4950-AF91-BC9D7F0CCDA8}"/>
              </a:ext>
            </a:extLst>
          </p:cNvPr>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5203" name="Placeholder 3">
            <a:extLst>
              <a:ext uri="{FF2B5EF4-FFF2-40B4-BE49-F238E27FC236}">
                <a16:creationId xmlns:a16="http://schemas.microsoft.com/office/drawing/2014/main" xmlns="" id="{D39EC642-DD1D-4C4C-A0D9-9967222A6C40}"/>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spcAft>
                <a:spcPts val="1200"/>
              </a:spcAft>
            </a:pPr>
            <a:endParaRPr lang="fr-FR" altLang="fr-FR">
              <a:latin typeface="Arial" panose="020B0604020202020204" pitchFamily="34" charset="0"/>
            </a:endParaRPr>
          </a:p>
          <a:p>
            <a:pPr algn="just">
              <a:spcAft>
                <a:spcPts val="1200"/>
              </a:spcAft>
            </a:pPr>
            <a:r>
              <a:rPr lang="fr-FR" altLang="fr-FR">
                <a:latin typeface="Arial" panose="020B0604020202020204" pitchFamily="34" charset="0"/>
              </a:rPr>
              <a:t>D’après Cunningham, les 10% des meilleurs lecteurs de CM1 lisent en 2 jours ce que les 10% les plus faibles lisent en un an.</a:t>
            </a:r>
          </a:p>
          <a:p>
            <a:pPr algn="just">
              <a:spcAft>
                <a:spcPts val="1200"/>
              </a:spcAft>
            </a:pPr>
            <a:endParaRPr lang="fr-FR" altLang="fr-FR">
              <a:latin typeface="Arial" panose="020B0604020202020204" pitchFamily="34" charset="0"/>
            </a:endParaRPr>
          </a:p>
          <a:p>
            <a:pPr algn="just">
              <a:spcAft>
                <a:spcPts val="1200"/>
              </a:spcAft>
            </a:pPr>
            <a:r>
              <a:rPr lang="fr-FR" altLang="fr-FR">
                <a:latin typeface="Arial" panose="020B0604020202020204" pitchFamily="34" charset="0"/>
              </a:rPr>
              <a:t>Plusieurs pistes : </a:t>
            </a:r>
          </a:p>
          <a:p>
            <a:pPr algn="just">
              <a:spcAft>
                <a:spcPts val="1200"/>
              </a:spcAft>
            </a:pPr>
            <a:r>
              <a:rPr lang="fr-FR" altLang="fr-FR">
                <a:latin typeface="Arial" panose="020B0604020202020204" pitchFamily="34" charset="0"/>
              </a:rPr>
              <a:t>travailler l’automatisation de la reconnaissance des mots (liens graphème/phonèmes)</a:t>
            </a:r>
          </a:p>
          <a:p>
            <a:pPr algn="just">
              <a:spcAft>
                <a:spcPts val="1200"/>
              </a:spcAft>
            </a:pPr>
            <a:r>
              <a:rPr lang="fr-FR" altLang="fr-FR">
                <a:latin typeface="Arial" panose="020B0604020202020204" pitchFamily="34" charset="0"/>
              </a:rPr>
              <a:t>Travailler la rapidité de lecture</a:t>
            </a:r>
          </a:p>
          <a:p>
            <a:pPr algn="just">
              <a:spcAft>
                <a:spcPts val="1200"/>
              </a:spcAft>
            </a:pPr>
            <a:endParaRPr lang="fr-FR" altLang="fr-FR">
              <a:latin typeface="Arial" panose="020B0604020202020204" pitchFamily="34" charset="0"/>
            </a:endParaRPr>
          </a:p>
          <a:p>
            <a:pPr algn="just">
              <a:spcAft>
                <a:spcPts val="1200"/>
              </a:spcAft>
            </a:pPr>
            <a:r>
              <a:rPr lang="fr-FR" altLang="fr-FR">
                <a:latin typeface="Arial" panose="020B0604020202020204" pitchFamily="34" charset="0"/>
              </a:rPr>
              <a:t>Les deux voies de la lecture?</a:t>
            </a:r>
          </a:p>
          <a:p>
            <a:pPr algn="just">
              <a:spcAft>
                <a:spcPts val="1200"/>
              </a:spcAft>
            </a:pPr>
            <a:endParaRPr lang="fr-FR" altLang="fr-FR">
              <a:latin typeface="Arial" panose="020B0604020202020204" pitchFamily="34" charset="0"/>
            </a:endParaRPr>
          </a:p>
          <a:p>
            <a:pPr algn="just">
              <a:spcAft>
                <a:spcPts val="1200"/>
              </a:spcAft>
            </a:pPr>
            <a:endParaRPr lang="fr-FR" altLang="fr-FR">
              <a:latin typeface="Arial" panose="020B0604020202020204" pitchFamily="34" charset="0"/>
            </a:endParaRPr>
          </a:p>
          <a:p>
            <a:pPr algn="just">
              <a:spcAft>
                <a:spcPts val="1200"/>
              </a:spcAft>
            </a:pPr>
            <a:endParaRPr lang="fr-FR" altLang="fr-FR">
              <a:latin typeface="Arial" panose="020B0604020202020204" pitchFamily="34" charset="0"/>
            </a:endParaRPr>
          </a:p>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361732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xmlns="" id="{1BF187B1-BE7B-4510-8B7C-DAB54787477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D13B2CE4-0738-4DF3-AEAE-BAF0A9CD4F44}" type="slidenum">
              <a:rPr lang="fr-FR" altLang="fr-FR" sz="1200" b="0"/>
              <a:pPr algn="r">
                <a:lnSpc>
                  <a:spcPct val="100000"/>
                </a:lnSpc>
                <a:buClrTx/>
                <a:buSzTx/>
                <a:buFontTx/>
                <a:buNone/>
              </a:pPr>
              <a:t>6</a:t>
            </a:fld>
            <a:endParaRPr lang="fr-FR" altLang="fr-FR" sz="1200" b="0"/>
          </a:p>
        </p:txBody>
      </p:sp>
      <p:sp>
        <p:nvSpPr>
          <p:cNvPr id="340995" name="Placeholder 2">
            <a:extLst>
              <a:ext uri="{FF2B5EF4-FFF2-40B4-BE49-F238E27FC236}">
                <a16:creationId xmlns:a16="http://schemas.microsoft.com/office/drawing/2014/main" xmlns="" id="{B9E9F0F1-84AD-453A-AE9C-C5397A9115B5}"/>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6" name="Placeholder 3">
            <a:extLst>
              <a:ext uri="{FF2B5EF4-FFF2-40B4-BE49-F238E27FC236}">
                <a16:creationId xmlns:a16="http://schemas.microsoft.com/office/drawing/2014/main" xmlns="" id="{5B514875-A187-475A-87FF-40E08D9807EB}"/>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eaLnBrk="1" hangingPunct="1">
              <a:spcAft>
                <a:spcPts val="1200"/>
              </a:spcAft>
            </a:pPr>
            <a:r>
              <a:rPr lang="fr-FR" altLang="fr-FR">
                <a:latin typeface="Arial" panose="020B0604020202020204" pitchFamily="34" charset="0"/>
              </a:rPr>
              <a:t>Cognisciences : laboratoire de siences cognitives qui rassemble des ma</a:t>
            </a:r>
            <a:r>
              <a:rPr lang="fr-FR" altLang="ja-JP">
                <a:latin typeface="Arial" panose="020B0604020202020204" pitchFamily="34" charset="0"/>
              </a:rPr>
              <a:t>îtres de conférence, des enseignants, des IEN et des enseignants chercheurs comme</a:t>
            </a:r>
            <a:endParaRPr lang="fr-FR" altLang="fr-FR">
              <a:latin typeface="Arial" panose="020B0604020202020204" pitchFamily="34" charset="0"/>
            </a:endParaRPr>
          </a:p>
          <a:p>
            <a:pPr algn="just" eaLnBrk="1" hangingPunct="1">
              <a:spcAft>
                <a:spcPts val="1200"/>
              </a:spcAft>
            </a:pPr>
            <a:r>
              <a:rPr lang="fr-FR" altLang="fr-FR">
                <a:solidFill>
                  <a:srgbClr val="333333"/>
                </a:solidFill>
                <a:latin typeface="Arial" panose="020B0604020202020204" pitchFamily="34" charset="0"/>
              </a:rPr>
              <a:t>Christine Lequette, Guillemette Pouget et  Michel Zorman.</a:t>
            </a:r>
            <a:endParaRPr lang="fr-FR" altLang="fr-FR">
              <a:latin typeface="Arial" panose="020B0604020202020204" pitchFamily="34" charset="0"/>
            </a:endParaRPr>
          </a:p>
          <a:p>
            <a:pPr eaLnBrk="1" hangingPunct="1"/>
            <a:r>
              <a:rPr lang="fr-FR" altLang="fr-FR">
                <a:latin typeface="Arial" panose="020B0604020202020204" pitchFamily="34" charset="0"/>
              </a:rPr>
              <a:t>Cette démarche permet de travailler la reconnaissance des mots, des liaisons, de grouper les mots en unité syntaxique (travail sur le rythme), de prendre conscience du rôle de la ponctuation et de travailler l’expressivité du texte </a:t>
            </a:r>
            <a:r>
              <a:rPr lang="fr-FR" altLang="fr-FR" u="sng">
                <a:latin typeface="Arial" panose="020B0604020202020204" pitchFamily="34" charset="0"/>
              </a:rPr>
              <a:t>en 1 min</a:t>
            </a:r>
            <a:r>
              <a:rPr lang="fr-FR" altLang="fr-FR">
                <a:latin typeface="Arial" panose="020B0604020202020204" pitchFamily="34" charset="0"/>
              </a:rPr>
              <a:t> (suffisant pour les élèves en difficulté). </a:t>
            </a:r>
          </a:p>
        </p:txBody>
      </p:sp>
    </p:spTree>
    <p:extLst>
      <p:ext uri="{BB962C8B-B14F-4D97-AF65-F5344CB8AC3E}">
        <p14:creationId xmlns:p14="http://schemas.microsoft.com/office/powerpoint/2010/main" val="281902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a:extLst>
              <a:ext uri="{FF2B5EF4-FFF2-40B4-BE49-F238E27FC236}">
                <a16:creationId xmlns:a16="http://schemas.microsoft.com/office/drawing/2014/main" xmlns="" id="{94BCE6EF-AA03-4560-9C0F-65F3A315A5A7}"/>
              </a:ext>
            </a:extLst>
          </p:cNvPr>
          <p:cNvSpPr>
            <a:spLocks noGrp="1" noRot="1" noChangeAspect="1" noChangeArrowheads="1" noTextEdit="1"/>
          </p:cNvSpPr>
          <p:nvPr>
            <p:ph type="sldImg"/>
          </p:nvPr>
        </p:nvSpPr>
        <p:spPr>
          <a:ln/>
        </p:spPr>
      </p:sp>
      <p:sp>
        <p:nvSpPr>
          <p:cNvPr id="578563" name="Rectangle 3">
            <a:extLst>
              <a:ext uri="{FF2B5EF4-FFF2-40B4-BE49-F238E27FC236}">
                <a16:creationId xmlns:a16="http://schemas.microsoft.com/office/drawing/2014/main" xmlns="" id="{ED35F8BE-AE34-4DB4-845F-CBBE989955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u="sng">
                <a:latin typeface="Arial" panose="020B0604020202020204" pitchFamily="34" charset="0"/>
              </a:rPr>
              <a:t>-  2 min : Le professeur </a:t>
            </a:r>
            <a:r>
              <a:rPr lang="fr-FR" altLang="fr-FR" u="sng">
                <a:latin typeface="Arial" panose="020B0604020202020204" pitchFamily="34" charset="0"/>
              </a:rPr>
              <a:t>présente l'activité aux élèves</a:t>
            </a:r>
            <a:r>
              <a:rPr lang="fr-FR" altLang="fr-FR">
                <a:latin typeface="Arial" panose="020B0604020202020204" pitchFamily="34" charset="0"/>
              </a:rPr>
              <a:t> et explique qu'il va </a:t>
            </a:r>
            <a:r>
              <a:rPr lang="fr-FR" altLang="fr-FR" u="sng">
                <a:latin typeface="Arial" panose="020B0604020202020204" pitchFamily="34" charset="0"/>
              </a:rPr>
              <a:t>chronométrer le temps de lecture</a:t>
            </a:r>
            <a:r>
              <a:rPr lang="fr-FR" altLang="fr-FR">
                <a:latin typeface="Arial" panose="020B0604020202020204" pitchFamily="34" charset="0"/>
              </a:rPr>
              <a:t> et </a:t>
            </a:r>
            <a:r>
              <a:rPr lang="fr-FR" altLang="fr-FR" u="sng">
                <a:latin typeface="Arial" panose="020B0604020202020204" pitchFamily="34" charset="0"/>
              </a:rPr>
              <a:t>noter les erreurs. Il </a:t>
            </a:r>
            <a:r>
              <a:rPr lang="fr-FR" altLang="fr-FR">
                <a:latin typeface="Arial" panose="020B0604020202020204" pitchFamily="34" charset="0"/>
              </a:rPr>
              <a:t>ne s'agit pas d'une course de vitesse !</a:t>
            </a:r>
          </a:p>
          <a:p>
            <a:r>
              <a:rPr lang="fr-FR" altLang="fr-FR">
                <a:latin typeface="Arial" panose="020B0604020202020204" pitchFamily="34" charset="0"/>
              </a:rPr>
              <a:t>Bien préciser qu’il ne s’agit pas d’une course de vitesse !</a:t>
            </a:r>
          </a:p>
          <a:p>
            <a:endParaRPr lang="fr-FR" altLang="fr-FR">
              <a:latin typeface="Arial" panose="020B0604020202020204" pitchFamily="34" charset="0"/>
            </a:endParaRPr>
          </a:p>
          <a:p>
            <a:r>
              <a:rPr lang="fr-FR" altLang="fr-FR" b="1">
                <a:latin typeface="Arial" panose="020B0604020202020204" pitchFamily="34" charset="0"/>
              </a:rPr>
              <a:t>- 8 min</a:t>
            </a:r>
            <a:r>
              <a:rPr lang="fr-FR" altLang="fr-FR">
                <a:latin typeface="Arial" panose="020B0604020202020204" pitchFamily="34" charset="0"/>
              </a:rPr>
              <a:t> : </a:t>
            </a:r>
            <a:r>
              <a:rPr lang="fr-FR" altLang="fr-FR" b="1" u="sng">
                <a:latin typeface="Arial" panose="020B0604020202020204" pitchFamily="34" charset="0"/>
              </a:rPr>
              <a:t>A tour de rôle, les élèves</a:t>
            </a:r>
            <a:r>
              <a:rPr lang="fr-FR" altLang="fr-FR" u="sng">
                <a:latin typeface="Arial" panose="020B0604020202020204" pitchFamily="34" charset="0"/>
              </a:rPr>
              <a:t> lisent le texte à voix haute</a:t>
            </a:r>
            <a:r>
              <a:rPr lang="fr-FR" altLang="fr-FR">
                <a:latin typeface="Arial" panose="020B0604020202020204" pitchFamily="34" charset="0"/>
              </a:rPr>
              <a:t> (1 min ou le texte en entier selon la séance). </a:t>
            </a:r>
          </a:p>
          <a:p>
            <a:endParaRPr lang="fr-FR" altLang="fr-FR">
              <a:latin typeface="Arial" panose="020B0604020202020204" pitchFamily="34" charset="0"/>
            </a:endParaRPr>
          </a:p>
          <a:p>
            <a:r>
              <a:rPr lang="fr-FR" altLang="fr-FR" b="1">
                <a:latin typeface="Arial" panose="020B0604020202020204" pitchFamily="34" charset="0"/>
              </a:rPr>
              <a:t>- 14 min</a:t>
            </a:r>
            <a:r>
              <a:rPr lang="fr-FR" altLang="fr-FR">
                <a:latin typeface="Arial" panose="020B0604020202020204" pitchFamily="34" charset="0"/>
              </a:rPr>
              <a:t> : A la fin de sa lecture, </a:t>
            </a:r>
            <a:r>
              <a:rPr lang="fr-FR" altLang="fr-FR" b="1" u="sng">
                <a:latin typeface="Arial" panose="020B0604020202020204" pitchFamily="34" charset="0"/>
              </a:rPr>
              <a:t>l’élève</a:t>
            </a:r>
            <a:r>
              <a:rPr lang="fr-FR" altLang="fr-FR" u="sng">
                <a:latin typeface="Arial" panose="020B0604020202020204" pitchFamily="34" charset="0"/>
              </a:rPr>
              <a:t> dit ce qu’il a pensé de sa lecture</a:t>
            </a:r>
            <a:r>
              <a:rPr lang="fr-FR" altLang="fr-FR">
                <a:latin typeface="Arial" panose="020B0604020202020204" pitchFamily="34" charset="0"/>
              </a:rPr>
              <a:t> puis </a:t>
            </a:r>
            <a:r>
              <a:rPr lang="fr-FR" altLang="fr-FR" u="sng">
                <a:latin typeface="Arial" panose="020B0604020202020204" pitchFamily="34" charset="0"/>
              </a:rPr>
              <a:t>écoute les remarques</a:t>
            </a:r>
            <a:r>
              <a:rPr lang="fr-FR" altLang="fr-FR">
                <a:latin typeface="Arial" panose="020B0604020202020204" pitchFamily="34" charset="0"/>
              </a:rPr>
              <a:t> de </a:t>
            </a:r>
            <a:r>
              <a:rPr lang="fr-FR" altLang="fr-FR" b="1">
                <a:latin typeface="Arial" panose="020B0604020202020204" pitchFamily="34" charset="0"/>
              </a:rPr>
              <a:t>ses camarades</a:t>
            </a:r>
            <a:r>
              <a:rPr lang="fr-FR" altLang="fr-FR">
                <a:latin typeface="Arial" panose="020B0604020202020204" pitchFamily="34" charset="0"/>
              </a:rPr>
              <a:t> ou/et de son professeur et </a:t>
            </a:r>
            <a:r>
              <a:rPr lang="fr-FR" altLang="fr-FR" u="sng">
                <a:latin typeface="Arial" panose="020B0604020202020204" pitchFamily="34" charset="0"/>
              </a:rPr>
              <a:t>relit en se corrigeant</a:t>
            </a:r>
            <a:r>
              <a:rPr lang="fr-FR" altLang="fr-FR">
                <a:latin typeface="Arial" panose="020B0604020202020204" pitchFamily="34" charset="0"/>
              </a:rPr>
              <a:t>. </a:t>
            </a:r>
            <a:r>
              <a:rPr lang="fr-FR" altLang="fr-FR" b="1">
                <a:latin typeface="Arial" panose="020B0604020202020204" pitchFamily="34" charset="0"/>
              </a:rPr>
              <a:t>Il est important qu’un élève relise parfaitement au moins une phrase</a:t>
            </a:r>
            <a:r>
              <a:rPr lang="fr-FR" altLang="fr-FR">
                <a:latin typeface="Arial" panose="020B0604020202020204" pitchFamily="34" charset="0"/>
              </a:rPr>
              <a:t>.  </a:t>
            </a:r>
          </a:p>
          <a:p>
            <a:endParaRPr lang="fr-FR" altLang="fr-FR">
              <a:latin typeface="Arial" panose="020B0604020202020204" pitchFamily="34" charset="0"/>
            </a:endParaRPr>
          </a:p>
          <a:p>
            <a:r>
              <a:rPr lang="fr-FR" altLang="fr-FR" b="1">
                <a:latin typeface="Arial" panose="020B0604020202020204" pitchFamily="34" charset="0"/>
              </a:rPr>
              <a:t>- 8min + 14 min</a:t>
            </a:r>
            <a:r>
              <a:rPr lang="fr-FR" altLang="fr-FR">
                <a:latin typeface="Arial" panose="020B0604020202020204" pitchFamily="34" charset="0"/>
              </a:rPr>
              <a:t> : </a:t>
            </a:r>
            <a:r>
              <a:rPr lang="fr-FR" altLang="fr-FR" b="1">
                <a:latin typeface="Arial" panose="020B0604020202020204" pitchFamily="34" charset="0"/>
              </a:rPr>
              <a:t>Activités reproduites une 2</a:t>
            </a:r>
            <a:r>
              <a:rPr lang="fr-FR" altLang="fr-FR" b="1" baseline="30000">
                <a:latin typeface="Arial" panose="020B0604020202020204" pitchFamily="34" charset="0"/>
              </a:rPr>
              <a:t>e</a:t>
            </a:r>
            <a:r>
              <a:rPr lang="fr-FR" altLang="fr-FR" b="1">
                <a:latin typeface="Arial" panose="020B0604020202020204" pitchFamily="34" charset="0"/>
              </a:rPr>
              <a:t> fois</a:t>
            </a:r>
            <a:r>
              <a:rPr lang="fr-FR" altLang="fr-FR">
                <a:latin typeface="Arial" panose="020B0604020202020204" pitchFamily="34" charset="0"/>
              </a:rPr>
              <a:t> pour noter les progrès entre 2 lectures. Progrès → valorisation</a:t>
            </a:r>
          </a:p>
          <a:p>
            <a:endParaRPr lang="fr-FR" altLang="fr-FR">
              <a:latin typeface="Arial" panose="020B0604020202020204" pitchFamily="34" charset="0"/>
              <a:cs typeface="Times New Roman" panose="02020603050405020304" pitchFamily="18" charset="0"/>
            </a:endParaRPr>
          </a:p>
          <a:p>
            <a:r>
              <a:rPr lang="fr-FR" altLang="fr-FR">
                <a:latin typeface="Arial" panose="020B0604020202020204" pitchFamily="34" charset="0"/>
              </a:rPr>
              <a:t>-    </a:t>
            </a:r>
            <a:r>
              <a:rPr lang="fr-FR" altLang="fr-FR" b="1">
                <a:latin typeface="Arial" panose="020B0604020202020204" pitchFamily="34" charset="0"/>
              </a:rPr>
              <a:t>7 min</a:t>
            </a:r>
            <a:r>
              <a:rPr lang="fr-FR" altLang="fr-FR">
                <a:latin typeface="Arial" panose="020B0604020202020204" pitchFamily="34" charset="0"/>
              </a:rPr>
              <a:t> : </a:t>
            </a:r>
            <a:r>
              <a:rPr lang="fr-FR" altLang="fr-FR" u="sng">
                <a:latin typeface="Arial" panose="020B0604020202020204" pitchFamily="34" charset="0"/>
              </a:rPr>
              <a:t>Préparation du  texte pour la séance suivante</a:t>
            </a:r>
            <a:r>
              <a:rPr lang="fr-FR" altLang="fr-FR">
                <a:latin typeface="Arial" panose="020B0604020202020204" pitchFamily="34" charset="0"/>
              </a:rPr>
              <a:t> : vocabulaire inconnu ? Lecture par le professeur. Barres de souffle et flèches de liaison si nécessaire. Qu’est-ce que raconte le texte dans les grandes lignes ? Si temps, les élèves volontaires peuvent déjà le lire. </a:t>
            </a:r>
          </a:p>
          <a:p>
            <a:endParaRPr lang="fr-FR" altLang="fr-FR">
              <a:latin typeface="Arial" panose="020B0604020202020204" pitchFamily="34" charset="0"/>
            </a:endParaRPr>
          </a:p>
          <a:p>
            <a:r>
              <a:rPr lang="fr-FR" altLang="fr-FR">
                <a:latin typeface="Arial" panose="020B0604020202020204" pitchFamily="34" charset="0"/>
              </a:rPr>
              <a:t>-    </a:t>
            </a:r>
            <a:r>
              <a:rPr lang="fr-FR" altLang="fr-FR" b="1">
                <a:latin typeface="Arial" panose="020B0604020202020204" pitchFamily="34" charset="0"/>
              </a:rPr>
              <a:t>A la maison</a:t>
            </a:r>
            <a:r>
              <a:rPr lang="fr-FR" altLang="fr-FR">
                <a:latin typeface="Arial" panose="020B0604020202020204" pitchFamily="34" charset="0"/>
              </a:rPr>
              <a:t>, l’élève </a:t>
            </a:r>
            <a:r>
              <a:rPr lang="fr-FR" altLang="fr-FR" u="sng">
                <a:latin typeface="Arial" panose="020B0604020202020204" pitchFamily="34" charset="0"/>
              </a:rPr>
              <a:t>prépare son texte pour la séance suivante</a:t>
            </a:r>
            <a:r>
              <a:rPr lang="fr-FR" altLang="fr-FR">
                <a:latin typeface="Arial" panose="020B0604020202020204" pitchFamily="34" charset="0"/>
              </a:rPr>
              <a:t> en le lisant </a:t>
            </a:r>
            <a:r>
              <a:rPr lang="fr-FR" altLang="fr-FR" b="1">
                <a:latin typeface="Arial" panose="020B0604020202020204" pitchFamily="34" charset="0"/>
              </a:rPr>
              <a:t>au moins 3 fois</a:t>
            </a:r>
            <a:r>
              <a:rPr lang="fr-FR" altLang="fr-FR">
                <a:latin typeface="Arial" panose="020B0604020202020204" pitchFamily="34" charset="0"/>
              </a:rPr>
              <a:t> et en notant son temps à chaque lecture.</a:t>
            </a:r>
          </a:p>
          <a:p>
            <a:endParaRPr lang="fr-FR" altLang="fr-FR">
              <a:latin typeface="Arial" panose="020B0604020202020204" pitchFamily="34" charset="0"/>
            </a:endParaRPr>
          </a:p>
          <a:p>
            <a:endParaRPr lang="fr-FR" altLang="fr-FR">
              <a:latin typeface="Arial" panose="020B0604020202020204" pitchFamily="34" charset="0"/>
            </a:endParaRPr>
          </a:p>
          <a:p>
            <a:r>
              <a:rPr lang="fr-FR" altLang="fr-FR">
                <a:latin typeface="Arial" panose="020B0604020202020204" pitchFamily="34" charset="0"/>
              </a:rPr>
              <a:t>Varier l’ordre de passage, faire lire les élèves les plus en difficulté vers la fin (sauf s’ils sont volontaires) pour qu’ils aient le temps de lire plusieurs fois le txte lors des lectures de leurs camarades. </a:t>
            </a:r>
          </a:p>
          <a:p>
            <a:r>
              <a:rPr lang="fr-FR" altLang="fr-FR">
                <a:latin typeface="Arial" panose="020B0604020202020204" pitchFamily="34" charset="0"/>
              </a:rPr>
              <a:t>Si groupe hétérogène, possibilité de donner 2 textes différents. Le 2</a:t>
            </a:r>
            <a:r>
              <a:rPr lang="fr-FR" altLang="fr-FR" baseline="30000">
                <a:latin typeface="Arial" panose="020B0604020202020204" pitchFamily="34" charset="0"/>
              </a:rPr>
              <a:t>e</a:t>
            </a:r>
            <a:r>
              <a:rPr lang="fr-FR" altLang="fr-FR">
                <a:latin typeface="Arial" panose="020B0604020202020204" pitchFamily="34" charset="0"/>
              </a:rPr>
              <a:t> texte sera donné lors de la séance pour que tout le monde puisse suivre.</a:t>
            </a:r>
          </a:p>
          <a:p>
            <a:endParaRPr lang="fr-FR" altLang="fr-FR">
              <a:latin typeface="Arial" panose="020B0604020202020204" pitchFamily="34" charset="0"/>
            </a:endParaRPr>
          </a:p>
        </p:txBody>
      </p:sp>
    </p:spTree>
    <p:extLst>
      <p:ext uri="{BB962C8B-B14F-4D97-AF65-F5344CB8AC3E}">
        <p14:creationId xmlns:p14="http://schemas.microsoft.com/office/powerpoint/2010/main" val="182770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xmlns="" id="{9B8BFA3F-78F9-4817-BE67-3140EF6E7D6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2B89CAA8-6DE6-4213-8ADF-F121123D1DAA}" type="slidenum">
              <a:rPr lang="fr-FR" altLang="fr-FR" sz="1200" b="0"/>
              <a:pPr algn="r">
                <a:lnSpc>
                  <a:spcPct val="100000"/>
                </a:lnSpc>
                <a:buClrTx/>
                <a:buSzTx/>
                <a:buFontTx/>
                <a:buNone/>
              </a:pPr>
              <a:t>8</a:t>
            </a:fld>
            <a:endParaRPr lang="fr-FR" altLang="fr-FR" sz="1200" b="0"/>
          </a:p>
        </p:txBody>
      </p:sp>
      <p:sp>
        <p:nvSpPr>
          <p:cNvPr id="343043" name="Placeholder 2">
            <a:extLst>
              <a:ext uri="{FF2B5EF4-FFF2-40B4-BE49-F238E27FC236}">
                <a16:creationId xmlns:a16="http://schemas.microsoft.com/office/drawing/2014/main" xmlns="" id="{5CA085EE-F97F-455E-9748-C640FA77782A}"/>
              </a:ext>
            </a:extLst>
          </p:cNvPr>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4" name="Placeholder 3">
            <a:extLst>
              <a:ext uri="{FF2B5EF4-FFF2-40B4-BE49-F238E27FC236}">
                <a16:creationId xmlns:a16="http://schemas.microsoft.com/office/drawing/2014/main" xmlns="" id="{2659EB95-B5CF-4D1E-8E04-CF45A87FE124}"/>
              </a:ext>
            </a:extLst>
          </p:cNvPr>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50416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xmlns="" id="{19732024-9A25-4603-A3A6-808E225D73E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100000"/>
              </a:lnSpc>
              <a:buClrTx/>
              <a:buSzTx/>
              <a:buFontTx/>
              <a:buNone/>
            </a:pPr>
            <a:fld id="{1DD017B4-8060-4112-A6DB-BF6F46FA9344}" type="slidenum">
              <a:rPr lang="fr-FR" altLang="fr-FR" sz="1200" b="0"/>
              <a:pPr algn="r">
                <a:lnSpc>
                  <a:spcPct val="100000"/>
                </a:lnSpc>
                <a:buClrTx/>
                <a:buSzTx/>
                <a:buFontTx/>
                <a:buNone/>
              </a:pPr>
              <a:t>9</a:t>
            </a:fld>
            <a:endParaRPr lang="fr-FR" altLang="fr-FR" sz="1200" b="0"/>
          </a:p>
        </p:txBody>
      </p:sp>
      <p:sp>
        <p:nvSpPr>
          <p:cNvPr id="345091" name="Rectangle 2">
            <a:extLst>
              <a:ext uri="{FF2B5EF4-FFF2-40B4-BE49-F238E27FC236}">
                <a16:creationId xmlns:a16="http://schemas.microsoft.com/office/drawing/2014/main" xmlns="" id="{F646ED80-E20E-4433-B999-B4945AB2EFB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45092" name="Rectangle 3">
            <a:extLst>
              <a:ext uri="{FF2B5EF4-FFF2-40B4-BE49-F238E27FC236}">
                <a16:creationId xmlns:a16="http://schemas.microsoft.com/office/drawing/2014/main" xmlns="" id="{233F2D89-FB46-46AE-821E-45F13575B00F}"/>
              </a:ext>
            </a:extLst>
          </p:cNvPr>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125033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E7EFB4-414E-45E0-A616-CB138482DDD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161F2B52-42AA-47D4-BA3E-6D0B89D62B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969C82FE-51BA-491C-82E8-943A1A2BC1C4}"/>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5" name="Espace réservé du pied de page 4">
            <a:extLst>
              <a:ext uri="{FF2B5EF4-FFF2-40B4-BE49-F238E27FC236}">
                <a16:creationId xmlns:a16="http://schemas.microsoft.com/office/drawing/2014/main" xmlns="" id="{D789E231-2CF6-4BB8-8D45-CBAC27AEB4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3C6D51B-59BE-4CD0-B509-A8178ED773EB}"/>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250075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6BDAF1-2557-4D6C-A72A-2A63BAE01D5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94F888DE-2B68-48DF-A52E-61C5FED5D99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D224970-EB9F-4908-9B2F-024BCF47A802}"/>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5" name="Espace réservé du pied de page 4">
            <a:extLst>
              <a:ext uri="{FF2B5EF4-FFF2-40B4-BE49-F238E27FC236}">
                <a16:creationId xmlns:a16="http://schemas.microsoft.com/office/drawing/2014/main" xmlns="" id="{30E050D6-9A30-40AF-A181-40E03FBC99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49F1083-0E97-4F6D-9A49-34A2373519E4}"/>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426043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9F92AAB1-F692-46AD-BDDD-A7AEAAD4BC9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65928E45-FC81-4A95-B863-3EE6C704761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4B52539-F20E-4820-8258-1CF8262671A4}"/>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5" name="Espace réservé du pied de page 4">
            <a:extLst>
              <a:ext uri="{FF2B5EF4-FFF2-40B4-BE49-F238E27FC236}">
                <a16:creationId xmlns:a16="http://schemas.microsoft.com/office/drawing/2014/main" xmlns="" id="{F54F38AE-9F18-4374-8229-F5AFCD5A1D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9B07212-A0CC-4189-AF8B-0032523FDB4B}"/>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60959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02491DE-4EBD-4449-8CA2-20A158735C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E5D6943-8EB4-42F1-975B-BEF9A78AD33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5CD849A-AD07-43B7-9833-40D415FD35E4}"/>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5" name="Espace réservé du pied de page 4">
            <a:extLst>
              <a:ext uri="{FF2B5EF4-FFF2-40B4-BE49-F238E27FC236}">
                <a16:creationId xmlns:a16="http://schemas.microsoft.com/office/drawing/2014/main" xmlns="" id="{63ADEAE9-9140-4252-9FAB-93C000CA4F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79973B3-14DC-44AF-9BDE-4B81B3D4F991}"/>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426452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3DD6145-C835-44CB-BCEE-D48A0FBAB7B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F052E77D-2FC3-4BC4-BA65-F7AD825D12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2062D4C8-1B45-4AFA-8796-691CA3BD8D94}"/>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5" name="Espace réservé du pied de page 4">
            <a:extLst>
              <a:ext uri="{FF2B5EF4-FFF2-40B4-BE49-F238E27FC236}">
                <a16:creationId xmlns:a16="http://schemas.microsoft.com/office/drawing/2014/main" xmlns="" id="{40730F0B-FFC3-4003-BC0C-23EF2BDD2A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EA60BD4-9FA7-47DB-8BFD-AE0AA5C28623}"/>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335492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2CEF906-03E0-478E-B8C8-86EAC7D94A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E523368D-9F6D-4D97-8D97-3EE40A53A38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C3C4A6CD-F583-4D3C-81B6-333117264D4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291CDD5F-46CD-4D62-9137-DBFBF524C1E6}"/>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6" name="Espace réservé du pied de page 5">
            <a:extLst>
              <a:ext uri="{FF2B5EF4-FFF2-40B4-BE49-F238E27FC236}">
                <a16:creationId xmlns:a16="http://schemas.microsoft.com/office/drawing/2014/main" xmlns="" id="{BEDDECC4-6FEC-4E7A-8239-DA6E586669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26E86E19-330A-47CE-BAA9-1A50742A70CB}"/>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297699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415774-35A3-4DD4-B087-A3FD9A5BE7B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672C909F-4F66-4E69-9E36-B28D73C44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876941CA-8D75-418A-9F51-BD8C2185F3C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1225394F-4A65-461C-AFFA-9128A1539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5C2D2F74-49A1-4F90-95D1-C50CC13253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79493CBE-8D0C-4155-9522-0259FB5DE8A0}"/>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8" name="Espace réservé du pied de page 7">
            <a:extLst>
              <a:ext uri="{FF2B5EF4-FFF2-40B4-BE49-F238E27FC236}">
                <a16:creationId xmlns:a16="http://schemas.microsoft.com/office/drawing/2014/main" xmlns="" id="{101AD23E-5F90-4D23-858C-9B4B6EAB62C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9D45D6E0-DCD8-4045-B517-DF5FBBEBB5DE}"/>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100526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0FFD2A1-10EF-47B7-9A2D-651EF4858D5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7CEF83E9-5695-452D-917C-BC8006A50659}"/>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4" name="Espace réservé du pied de page 3">
            <a:extLst>
              <a:ext uri="{FF2B5EF4-FFF2-40B4-BE49-F238E27FC236}">
                <a16:creationId xmlns:a16="http://schemas.microsoft.com/office/drawing/2014/main" xmlns="" id="{BEBBBA48-6778-4E00-A0D8-1DD97A2BA34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A4DCFD0F-B68B-4604-B28C-3BFB1A65003D}"/>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184679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4DBA0C53-FA1F-4D16-A451-C4B1238DEB86}"/>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3" name="Espace réservé du pied de page 2">
            <a:extLst>
              <a:ext uri="{FF2B5EF4-FFF2-40B4-BE49-F238E27FC236}">
                <a16:creationId xmlns:a16="http://schemas.microsoft.com/office/drawing/2014/main" xmlns="" id="{98377F13-694D-4C8E-AA71-889F63D1194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9E8316E-0694-4038-AA1C-AE4724EA40CB}"/>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28449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514F8B-BF14-464A-977A-040810DE74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1A0E271A-2E36-43B5-AE4D-9CF37B789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1362F2A2-85A4-4EC5-B46D-EF883BB75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579B86EE-0D73-4053-ADE8-F5AA12408C19}"/>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6" name="Espace réservé du pied de page 5">
            <a:extLst>
              <a:ext uri="{FF2B5EF4-FFF2-40B4-BE49-F238E27FC236}">
                <a16:creationId xmlns:a16="http://schemas.microsoft.com/office/drawing/2014/main" xmlns="" id="{B14D1E2C-3B32-4B8E-AD2D-CF431964BD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C0DE8708-C804-481F-8D78-B0EFFA921654}"/>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177611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CAB7608-F92E-462A-A182-FA34D0D8C1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4B02C486-B6B8-4FDB-9E00-0FAA5628F6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01B1CC0D-5EBA-4877-95A2-36FF02F7D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B0C510F5-BF07-4984-827F-F8F131DE9C5B}"/>
              </a:ext>
            </a:extLst>
          </p:cNvPr>
          <p:cNvSpPr>
            <a:spLocks noGrp="1"/>
          </p:cNvSpPr>
          <p:nvPr>
            <p:ph type="dt" sz="half" idx="10"/>
          </p:nvPr>
        </p:nvSpPr>
        <p:spPr/>
        <p:txBody>
          <a:bodyPr/>
          <a:lstStyle/>
          <a:p>
            <a:fld id="{E98EDCD0-136F-4DA2-B709-756221D5D49A}" type="datetimeFigureOut">
              <a:rPr lang="fr-FR" smtClean="0"/>
              <a:t>09/12/2020</a:t>
            </a:fld>
            <a:endParaRPr lang="fr-FR"/>
          </a:p>
        </p:txBody>
      </p:sp>
      <p:sp>
        <p:nvSpPr>
          <p:cNvPr id="6" name="Espace réservé du pied de page 5">
            <a:extLst>
              <a:ext uri="{FF2B5EF4-FFF2-40B4-BE49-F238E27FC236}">
                <a16:creationId xmlns:a16="http://schemas.microsoft.com/office/drawing/2014/main" xmlns="" id="{54F03132-BFD3-472E-8C47-1FCFB7C0A0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7DC388B-55BD-49E6-9D4E-9CAC137D1377}"/>
              </a:ext>
            </a:extLst>
          </p:cNvPr>
          <p:cNvSpPr>
            <a:spLocks noGrp="1"/>
          </p:cNvSpPr>
          <p:nvPr>
            <p:ph type="sldNum" sz="quarter" idx="12"/>
          </p:nvPr>
        </p:nvSpPr>
        <p:spPr/>
        <p:txBody>
          <a:bodyPr/>
          <a:lstStyle/>
          <a:p>
            <a:fld id="{09EFEE39-5E43-4EF8-99C9-B23FB64675E7}" type="slidenum">
              <a:rPr lang="fr-FR" smtClean="0"/>
              <a:t>‹N°›</a:t>
            </a:fld>
            <a:endParaRPr lang="fr-FR"/>
          </a:p>
        </p:txBody>
      </p:sp>
    </p:spTree>
    <p:extLst>
      <p:ext uri="{BB962C8B-B14F-4D97-AF65-F5344CB8AC3E}">
        <p14:creationId xmlns:p14="http://schemas.microsoft.com/office/powerpoint/2010/main" val="322253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D40D7C29-DCB2-46F7-A13C-E8BBDC8C7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5D343095-A80B-4B0A-9955-7C9935536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B81E7B9-87E8-4213-8ED3-4A46714A2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EDCD0-136F-4DA2-B709-756221D5D49A}" type="datetimeFigureOut">
              <a:rPr lang="fr-FR" smtClean="0"/>
              <a:t>09/12/2020</a:t>
            </a:fld>
            <a:endParaRPr lang="fr-FR"/>
          </a:p>
        </p:txBody>
      </p:sp>
      <p:sp>
        <p:nvSpPr>
          <p:cNvPr id="5" name="Espace réservé du pied de page 4">
            <a:extLst>
              <a:ext uri="{FF2B5EF4-FFF2-40B4-BE49-F238E27FC236}">
                <a16:creationId xmlns:a16="http://schemas.microsoft.com/office/drawing/2014/main" xmlns="" id="{EB2E89F5-C83D-42F7-99EA-1FC1047C7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55962931-BDC3-4417-8F55-07457E1E4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FEE39-5E43-4EF8-99C9-B23FB64675E7}" type="slidenum">
              <a:rPr lang="fr-FR" smtClean="0"/>
              <a:t>‹N°›</a:t>
            </a:fld>
            <a:endParaRPr lang="fr-FR"/>
          </a:p>
        </p:txBody>
      </p:sp>
    </p:spTree>
    <p:extLst>
      <p:ext uri="{BB962C8B-B14F-4D97-AF65-F5344CB8AC3E}">
        <p14:creationId xmlns:p14="http://schemas.microsoft.com/office/powerpoint/2010/main" val="3161703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hyperlink" Target="http://dsden89.ac-dijon.fr/docs/mdl/fiche_protocole_apprendre_des_mots.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4.ac-nancy-metz.fr/ien57yutz/IMG/pdf/Apprendre_a_lire_Goigoux_Ceb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3">
            <a:extLst>
              <a:ext uri="{FF2B5EF4-FFF2-40B4-BE49-F238E27FC236}">
                <a16:creationId xmlns:a16="http://schemas.microsoft.com/office/drawing/2014/main" xmlns="" id="{31057141-AEF4-457A-9D00-7E72D701D6C4}"/>
              </a:ext>
            </a:extLst>
          </p:cNvPr>
          <p:cNvSpPr>
            <a:spLocks noChangeArrowheads="1"/>
          </p:cNvSpPr>
          <p:nvPr/>
        </p:nvSpPr>
        <p:spPr bwMode="auto">
          <a:xfrm>
            <a:off x="1487055" y="1154545"/>
            <a:ext cx="9402618" cy="3205019"/>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r>
              <a:rPr lang="fr-FR" altLang="fr-FR" sz="3900" b="1" dirty="0">
                <a:solidFill>
                  <a:srgbClr val="7030A0"/>
                </a:solidFill>
                <a:cs typeface="Arial" panose="020B0604020202020204" pitchFamily="34" charset="0"/>
              </a:rPr>
              <a:t>Remédier aux difficultés de décodage </a:t>
            </a:r>
          </a:p>
          <a:p>
            <a:pPr algn="ctr" eaLnBrk="1" hangingPunct="1">
              <a:lnSpc>
                <a:spcPct val="100000"/>
              </a:lnSpc>
              <a:buClrTx/>
              <a:buSzTx/>
              <a:buFontTx/>
              <a:buNone/>
            </a:pPr>
            <a:r>
              <a:rPr lang="fr-FR" altLang="fr-FR" sz="3900" b="1" dirty="0">
                <a:solidFill>
                  <a:srgbClr val="7030A0"/>
                </a:solidFill>
                <a:cs typeface="Arial" panose="020B0604020202020204" pitchFamily="34" charset="0"/>
              </a:rPr>
              <a:t>et de fluence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6114" name="Object 2">
            <a:extLst>
              <a:ext uri="{FF2B5EF4-FFF2-40B4-BE49-F238E27FC236}">
                <a16:creationId xmlns:a16="http://schemas.microsoft.com/office/drawing/2014/main" xmlns="" id="{0BF4B522-E950-481B-A85F-ADD218CF9C31}"/>
              </a:ext>
            </a:extLst>
          </p:cNvPr>
          <p:cNvGraphicFramePr>
            <a:graphicFrameLocks noChangeAspect="1"/>
          </p:cNvGraphicFramePr>
          <p:nvPr/>
        </p:nvGraphicFramePr>
        <p:xfrm>
          <a:off x="1990725" y="185738"/>
          <a:ext cx="8140700" cy="6438900"/>
        </p:xfrm>
        <a:graphic>
          <a:graphicData uri="http://schemas.openxmlformats.org/presentationml/2006/ole">
            <mc:AlternateContent xmlns:mc="http://schemas.openxmlformats.org/markup-compatibility/2006">
              <mc:Choice xmlns:v="urn:schemas-microsoft-com:vml" Requires="v">
                <p:oleObj spid="_x0000_s1028" name="Document" r:id="rId4" imgW="6821424" imgH="5394960" progId="Word.Document.8">
                  <p:embed/>
                </p:oleObj>
              </mc:Choice>
              <mc:Fallback>
                <p:oleObj name="Document" r:id="rId4" imgW="6821424" imgH="5394960" progId="Word.Document.8">
                  <p:embed/>
                  <p:pic>
                    <p:nvPicPr>
                      <p:cNvPr id="346114" name="Object 2">
                        <a:extLst>
                          <a:ext uri="{FF2B5EF4-FFF2-40B4-BE49-F238E27FC236}">
                            <a16:creationId xmlns:a16="http://schemas.microsoft.com/office/drawing/2014/main" xmlns="" id="{0BF4B522-E950-481B-A85F-ADD218CF9C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725" y="185738"/>
                        <a:ext cx="8140700" cy="643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re 1">
            <a:extLst>
              <a:ext uri="{FF2B5EF4-FFF2-40B4-BE49-F238E27FC236}">
                <a16:creationId xmlns:a16="http://schemas.microsoft.com/office/drawing/2014/main" xmlns="" id="{E039EB09-1762-4069-B103-AC526843F465}"/>
              </a:ext>
            </a:extLst>
          </p:cNvPr>
          <p:cNvSpPr>
            <a:spLocks noGrp="1"/>
          </p:cNvSpPr>
          <p:nvPr>
            <p:ph type="title" idx="4294967295"/>
          </p:nvPr>
        </p:nvSpPr>
        <p:spPr>
          <a:xfrm>
            <a:off x="1071418" y="457200"/>
            <a:ext cx="8453582" cy="960438"/>
          </a:xfrm>
        </p:spPr>
        <p:txBody>
          <a:bodyPr anchor="ctr">
            <a:normAutofit/>
          </a:bodyPr>
          <a:lstStyle/>
          <a:p>
            <a:r>
              <a:rPr lang="fr-FR" altLang="fr-FR" sz="3900" b="1" dirty="0">
                <a:solidFill>
                  <a:srgbClr val="7030A0"/>
                </a:solidFill>
                <a:latin typeface="Arial" panose="020B0604020202020204" pitchFamily="34" charset="0"/>
                <a:cs typeface="Arial" panose="020B0604020202020204" pitchFamily="34" charset="0"/>
              </a:rPr>
              <a:t>FLUENCE : d’autres pistes</a:t>
            </a:r>
          </a:p>
        </p:txBody>
      </p:sp>
      <p:sp>
        <p:nvSpPr>
          <p:cNvPr id="348164" name="Espace réservé du contenu 2">
            <a:extLst>
              <a:ext uri="{FF2B5EF4-FFF2-40B4-BE49-F238E27FC236}">
                <a16:creationId xmlns:a16="http://schemas.microsoft.com/office/drawing/2014/main" xmlns="" id="{0F43A2CD-6C4C-43F0-8FE3-E86FA6A5987D}"/>
              </a:ext>
            </a:extLst>
          </p:cNvPr>
          <p:cNvSpPr>
            <a:spLocks noGrp="1"/>
          </p:cNvSpPr>
          <p:nvPr>
            <p:ph idx="4294967295"/>
          </p:nvPr>
        </p:nvSpPr>
        <p:spPr>
          <a:xfrm>
            <a:off x="1981200" y="1905000"/>
            <a:ext cx="8229600" cy="3919538"/>
          </a:xfrm>
        </p:spPr>
        <p:txBody>
          <a:bodyPr/>
          <a:lstStyle/>
          <a:p>
            <a:pPr marL="661988" lvl="1" indent="-342900">
              <a:buNone/>
            </a:pPr>
            <a:r>
              <a:rPr lang="fr-FR" altLang="fr-FR">
                <a:sym typeface="Wingdings" panose="05000000000000000000" pitchFamily="2" charset="2"/>
              </a:rPr>
              <a:t> </a:t>
            </a:r>
            <a:r>
              <a:rPr lang="fr-FR" altLang="fr-FR"/>
              <a:t>Lecture répétée </a:t>
            </a:r>
          </a:p>
          <a:p>
            <a:pPr marL="661988" lvl="1" indent="-342900">
              <a:buFont typeface="Wingdings" panose="05000000000000000000" pitchFamily="2" charset="2"/>
              <a:buChar char="Ø"/>
            </a:pPr>
            <a:r>
              <a:rPr lang="fr-FR" altLang="fr-FR"/>
              <a:t>Lecture à l’unisson</a:t>
            </a:r>
          </a:p>
          <a:p>
            <a:pPr marL="661988" lvl="1" indent="-342900">
              <a:buFont typeface="Wingdings" panose="05000000000000000000" pitchFamily="2" charset="2"/>
              <a:buChar char="Ø"/>
            </a:pPr>
            <a:r>
              <a:rPr lang="fr-FR" altLang="fr-FR"/>
              <a:t>Lecture théâtralisée</a:t>
            </a:r>
          </a:p>
          <a:p>
            <a:pPr marL="661988" lvl="1" indent="-342900">
              <a:buFont typeface="Wingdings" panose="05000000000000000000" pitchFamily="2" charset="2"/>
              <a:buChar char="Ø"/>
            </a:pPr>
            <a:r>
              <a:rPr lang="fr-FR" altLang="fr-FR"/>
              <a:t>Découpage en unité de sens (groupe de mots)</a:t>
            </a:r>
          </a:p>
          <a:p>
            <a:pPr marL="661988" lvl="1" indent="-342900">
              <a:buFont typeface="Wingdings" panose="05000000000000000000" pitchFamily="2" charset="2"/>
              <a:buChar char="Ø"/>
            </a:pPr>
            <a:r>
              <a:rPr lang="fr-FR" altLang="fr-FR"/>
              <a:t>Enregistrement individuel / atelier</a:t>
            </a:r>
          </a:p>
          <a:p>
            <a:pPr marL="661988" lvl="1" indent="-342900">
              <a:buFont typeface="Wingdings" panose="05000000000000000000" pitchFamily="2" charset="2"/>
              <a:buChar char="Ø"/>
            </a:pPr>
            <a:r>
              <a:rPr lang="fr-FR" altLang="fr-FR"/>
              <a:t>Travail en musique sur le rythme</a:t>
            </a:r>
          </a:p>
          <a:p>
            <a:pPr marL="661988" lvl="1" indent="-342900">
              <a:buFont typeface="Wingdings" panose="05000000000000000000" pitchFamily="2" charset="2"/>
              <a:buChar char="Ø"/>
            </a:pPr>
            <a:r>
              <a:rPr lang="fr-FR" altLang="fr-FR"/>
              <a:t>Travail sur l’articulation</a:t>
            </a:r>
          </a:p>
          <a:p>
            <a:pPr marL="661988" lvl="1" indent="-342900">
              <a:buNone/>
            </a:pPr>
            <a:endParaRPr lang="fr-FR" altLang="fr-FR" sz="220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itre 1">
            <a:extLst>
              <a:ext uri="{FF2B5EF4-FFF2-40B4-BE49-F238E27FC236}">
                <a16:creationId xmlns:a16="http://schemas.microsoft.com/office/drawing/2014/main" xmlns="" id="{C3FC66D8-FAE7-4041-B6BD-3FC30BAD319D}"/>
              </a:ext>
            </a:extLst>
          </p:cNvPr>
          <p:cNvSpPr>
            <a:spLocks noGrp="1"/>
          </p:cNvSpPr>
          <p:nvPr>
            <p:ph type="title" idx="4294967295"/>
          </p:nvPr>
        </p:nvSpPr>
        <p:spPr>
          <a:xfrm>
            <a:off x="598488" y="404813"/>
            <a:ext cx="10871200" cy="1295400"/>
          </a:xfrm>
        </p:spPr>
        <p:txBody>
          <a:bodyPr anchor="ctr">
            <a:normAutofit/>
          </a:bodyPr>
          <a:lstStyle/>
          <a:p>
            <a:r>
              <a:rPr lang="fr-FR" altLang="fr-FR" sz="3900" b="1" dirty="0">
                <a:solidFill>
                  <a:srgbClr val="7030A0"/>
                </a:solidFill>
                <a:latin typeface="Arial" panose="020B0604020202020204" pitchFamily="34" charset="0"/>
                <a:cs typeface="Arial" panose="020B0604020202020204" pitchFamily="34" charset="0"/>
              </a:rPr>
              <a:t>Activités complémentaires: Travailler le code </a:t>
            </a:r>
          </a:p>
        </p:txBody>
      </p:sp>
      <p:sp>
        <p:nvSpPr>
          <p:cNvPr id="354308" name="Espace réservé du contenu 2">
            <a:extLst>
              <a:ext uri="{FF2B5EF4-FFF2-40B4-BE49-F238E27FC236}">
                <a16:creationId xmlns:a16="http://schemas.microsoft.com/office/drawing/2014/main" xmlns="" id="{783678E0-B0CD-463F-B454-670F64412F7C}"/>
              </a:ext>
            </a:extLst>
          </p:cNvPr>
          <p:cNvSpPr>
            <a:spLocks noGrp="1"/>
          </p:cNvSpPr>
          <p:nvPr>
            <p:ph idx="4294967295"/>
          </p:nvPr>
        </p:nvSpPr>
        <p:spPr>
          <a:xfrm>
            <a:off x="1919288" y="1916113"/>
            <a:ext cx="8229600" cy="4411662"/>
          </a:xfrm>
        </p:spPr>
        <p:txBody>
          <a:bodyPr/>
          <a:lstStyle/>
          <a:p>
            <a:pPr marL="985838" lvl="1" indent="-342900">
              <a:buFont typeface="Wingdings" panose="05000000000000000000" pitchFamily="2" charset="2"/>
              <a:buChar char="Ø"/>
            </a:pPr>
            <a:r>
              <a:rPr lang="fr-FR" altLang="fr-FR" sz="2700"/>
              <a:t>Pour vérifier si la correspondance graphème/phonème est ma</a:t>
            </a:r>
            <a:r>
              <a:rPr lang="fr-FR" altLang="ja-JP" sz="2700">
                <a:ea typeface="MS PGothic" panose="020B0600070205080204" pitchFamily="34" charset="-128"/>
              </a:rPr>
              <a:t>îtrisée</a:t>
            </a:r>
            <a:r>
              <a:rPr lang="fr-FR" altLang="fr-FR" sz="2700"/>
              <a:t> : </a:t>
            </a:r>
            <a:r>
              <a:rPr lang="fr-FR" altLang="fr-FR" sz="2700" b="1"/>
              <a:t>lecture d’une</a:t>
            </a:r>
            <a:r>
              <a:rPr lang="fr-FR" altLang="fr-FR" sz="2700"/>
              <a:t> </a:t>
            </a:r>
            <a:r>
              <a:rPr lang="fr-FR" altLang="fr-FR" sz="2700" b="1"/>
              <a:t>liste de faux mots</a:t>
            </a:r>
            <a:r>
              <a:rPr lang="fr-FR" altLang="fr-FR" sz="2700"/>
              <a:t> :</a:t>
            </a:r>
          </a:p>
          <a:p>
            <a:pPr marL="985838" lvl="1" indent="-342900">
              <a:buNone/>
            </a:pPr>
            <a:r>
              <a:rPr lang="fr-FR" altLang="fr-FR" sz="2700"/>
              <a:t>   « chadoin - frispo - grudon - garvon - soupille - simpligo - sainfrisu - pirgeavi - pigin… »</a:t>
            </a:r>
          </a:p>
          <a:p>
            <a:pPr marL="985838" lvl="1" indent="-342900">
              <a:buFont typeface="Wingdings" panose="05000000000000000000" pitchFamily="2" charset="2"/>
              <a:buChar char="Ø"/>
            </a:pPr>
            <a:endParaRPr lang="fr-FR" altLang="fr-FR" sz="2700"/>
          </a:p>
          <a:p>
            <a:pPr marL="985838" lvl="1" indent="-342900">
              <a:buFont typeface="Wingdings" panose="05000000000000000000" pitchFamily="2" charset="2"/>
              <a:buChar char="Ø"/>
            </a:pPr>
            <a:r>
              <a:rPr lang="fr-FR" altLang="fr-FR" sz="2700"/>
              <a:t>Quelle graphie n’est pas automatisée?</a:t>
            </a:r>
          </a:p>
          <a:p>
            <a:pPr marL="985838" lvl="1" indent="-342900">
              <a:buFont typeface="Wingdings" panose="05000000000000000000" pitchFamily="2" charset="2"/>
              <a:buChar char="Ø"/>
            </a:pPr>
            <a:endParaRPr lang="fr-FR" altLang="fr-FR" sz="2700"/>
          </a:p>
          <a:p>
            <a:pPr marL="985838" lvl="1" indent="-342900">
              <a:buNone/>
            </a:pPr>
            <a:endParaRPr lang="fr-FR" altLang="fr-FR" sz="2700"/>
          </a:p>
          <a:p>
            <a:pPr marL="985838" lvl="1" indent="-342900">
              <a:buNone/>
            </a:pPr>
            <a:r>
              <a:rPr lang="fr-FR" altLang="fr-FR" sz="2700"/>
              <a:t> </a:t>
            </a:r>
          </a:p>
          <a:p>
            <a:pPr marL="985838" lvl="1" indent="-342900">
              <a:buNone/>
            </a:pPr>
            <a:endParaRPr lang="fr-FR" altLang="fr-FR" sz="2700"/>
          </a:p>
          <a:p>
            <a:pPr marL="985838" lvl="1" indent="-342900">
              <a:buFont typeface="Wingdings" panose="05000000000000000000" pitchFamily="2" charset="2"/>
              <a:buChar char="Ø"/>
            </a:pPr>
            <a:endParaRPr lang="fr-FR" altLang="fr-FR" sz="220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itre 1">
            <a:extLst>
              <a:ext uri="{FF2B5EF4-FFF2-40B4-BE49-F238E27FC236}">
                <a16:creationId xmlns:a16="http://schemas.microsoft.com/office/drawing/2014/main" xmlns="" id="{CA29902F-0FB3-419A-9F97-7A78E0519952}"/>
              </a:ext>
            </a:extLst>
          </p:cNvPr>
          <p:cNvSpPr>
            <a:spLocks noGrp="1"/>
          </p:cNvSpPr>
          <p:nvPr>
            <p:ph type="title" idx="4294967295"/>
          </p:nvPr>
        </p:nvSpPr>
        <p:spPr>
          <a:xfrm>
            <a:off x="727364" y="131475"/>
            <a:ext cx="6248400" cy="1295400"/>
          </a:xfrm>
        </p:spPr>
        <p:txBody>
          <a:bodyPr anchor="ctr">
            <a:normAutofit/>
          </a:bodyPr>
          <a:lstStyle/>
          <a:p>
            <a:r>
              <a:rPr lang="fr-FR" altLang="fr-FR" sz="3900" b="1" dirty="0">
                <a:solidFill>
                  <a:srgbClr val="7030A0"/>
                </a:solidFill>
                <a:latin typeface="Arial" panose="020B0604020202020204" pitchFamily="34" charset="0"/>
                <a:cs typeface="Arial" panose="020B0604020202020204" pitchFamily="34" charset="0"/>
              </a:rPr>
              <a:t>Travailler le code : </a:t>
            </a:r>
          </a:p>
        </p:txBody>
      </p:sp>
      <p:pic>
        <p:nvPicPr>
          <p:cNvPr id="356356" name="Picture 5" descr="code">
            <a:extLst>
              <a:ext uri="{FF2B5EF4-FFF2-40B4-BE49-F238E27FC236}">
                <a16:creationId xmlns:a16="http://schemas.microsoft.com/office/drawing/2014/main" xmlns="" id="{4DB82764-06A6-4ED6-8616-BF13BD2180A1}"/>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566989" y="1196975"/>
            <a:ext cx="7507287" cy="4991100"/>
          </a:xfr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itre 1">
            <a:extLst>
              <a:ext uri="{FF2B5EF4-FFF2-40B4-BE49-F238E27FC236}">
                <a16:creationId xmlns:a16="http://schemas.microsoft.com/office/drawing/2014/main" xmlns="" id="{88B58D41-1C43-408F-8FE5-32B06E4207A0}"/>
              </a:ext>
            </a:extLst>
          </p:cNvPr>
          <p:cNvSpPr>
            <a:spLocks noGrp="1"/>
          </p:cNvSpPr>
          <p:nvPr>
            <p:ph type="title" idx="4294967295"/>
          </p:nvPr>
        </p:nvSpPr>
        <p:spPr/>
        <p:txBody>
          <a:bodyPr anchor="ctr"/>
          <a:lstStyle/>
          <a:p>
            <a:endParaRPr lang="fr-FR" altLang="fr-FR"/>
          </a:p>
        </p:txBody>
      </p:sp>
      <p:sp>
        <p:nvSpPr>
          <p:cNvPr id="358403" name="Espace réservé du contenu 2">
            <a:extLst>
              <a:ext uri="{FF2B5EF4-FFF2-40B4-BE49-F238E27FC236}">
                <a16:creationId xmlns:a16="http://schemas.microsoft.com/office/drawing/2014/main" xmlns="" id="{B00814B9-7C36-4162-91E8-2426121DFFDE}"/>
              </a:ext>
            </a:extLst>
          </p:cNvPr>
          <p:cNvSpPr>
            <a:spLocks noGrp="1"/>
          </p:cNvSpPr>
          <p:nvPr>
            <p:ph idx="4294967295"/>
          </p:nvPr>
        </p:nvSpPr>
        <p:spPr/>
        <p:txBody>
          <a:bodyPr/>
          <a:lstStyle/>
          <a:p>
            <a:pPr marL="661988" lvl="1" indent="-342900">
              <a:buFont typeface="Wingdings" panose="05000000000000000000" pitchFamily="2" charset="2"/>
              <a:buChar char="Ø"/>
            </a:pPr>
            <a:endParaRPr lang="fr-FR" altLang="fr-FR" sz="2700"/>
          </a:p>
          <a:p>
            <a:pPr marL="661988" lvl="1" indent="-342900">
              <a:buNone/>
            </a:pPr>
            <a:r>
              <a:rPr lang="fr-FR" altLang="fr-FR" sz="2700"/>
              <a:t> </a:t>
            </a:r>
          </a:p>
          <a:p>
            <a:pPr marL="661988" lvl="1" indent="-342900">
              <a:buNone/>
            </a:pPr>
            <a:endParaRPr lang="fr-FR" altLang="fr-FR" sz="2700"/>
          </a:p>
          <a:p>
            <a:pPr marL="661988" lvl="1" indent="-342900">
              <a:buFont typeface="Wingdings" panose="05000000000000000000" pitchFamily="2" charset="2"/>
              <a:buChar char="Ø"/>
            </a:pPr>
            <a:endParaRPr lang="fr-FR" altLang="fr-FR" sz="2200"/>
          </a:p>
        </p:txBody>
      </p:sp>
      <p:pic>
        <p:nvPicPr>
          <p:cNvPr id="358404" name="Picture 7" descr="cassement des mots">
            <a:extLst>
              <a:ext uri="{FF2B5EF4-FFF2-40B4-BE49-F238E27FC236}">
                <a16:creationId xmlns:a16="http://schemas.microsoft.com/office/drawing/2014/main" xmlns="" id="{9E635DBE-64E1-4ECA-815B-C1C604B58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52401"/>
            <a:ext cx="8012113"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E078862-EA75-49D3-BE47-D2DF71471DC3}"/>
              </a:ext>
            </a:extLst>
          </p:cNvPr>
          <p:cNvSpPr/>
          <p:nvPr/>
        </p:nvSpPr>
        <p:spPr>
          <a:xfrm>
            <a:off x="2044700" y="836613"/>
            <a:ext cx="323850" cy="4318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0000"/>
              </a:lnSpc>
              <a:spcBef>
                <a:spcPct val="0"/>
              </a:spcBef>
              <a:buClrTx/>
              <a:buSzTx/>
              <a:buFontTx/>
              <a:buNone/>
              <a:defRPr/>
            </a:pPr>
            <a:endParaRPr lang="fr-FR">
              <a:solidFill>
                <a:srgbClr val="FFFFFF"/>
              </a:solidFill>
              <a:latin typeface="Euphemia" pitchFamily="34" charset="0"/>
              <a:ea typeface="MS PGothic" pitchFamily="34" charset="-128"/>
            </a:endParaRPr>
          </a:p>
        </p:txBody>
      </p:sp>
      <p:sp>
        <p:nvSpPr>
          <p:cNvPr id="360451" name="Espace réservé du contenu 2">
            <a:extLst>
              <a:ext uri="{FF2B5EF4-FFF2-40B4-BE49-F238E27FC236}">
                <a16:creationId xmlns:a16="http://schemas.microsoft.com/office/drawing/2014/main" xmlns="" id="{28A9DF82-A56C-43A5-8D77-06D04C2622FF}"/>
              </a:ext>
            </a:extLst>
          </p:cNvPr>
          <p:cNvSpPr>
            <a:spLocks noGrp="1"/>
          </p:cNvSpPr>
          <p:nvPr>
            <p:ph idx="4294967295"/>
          </p:nvPr>
        </p:nvSpPr>
        <p:spPr/>
        <p:txBody>
          <a:bodyPr/>
          <a:lstStyle/>
          <a:p>
            <a:pPr marL="661988" lvl="1" indent="-342900">
              <a:buFont typeface="Wingdings" panose="05000000000000000000" pitchFamily="2" charset="2"/>
              <a:buChar char="Ø"/>
            </a:pPr>
            <a:endParaRPr lang="fr-FR" altLang="fr-FR" sz="2700"/>
          </a:p>
          <a:p>
            <a:pPr marL="661988" lvl="1" indent="-342900">
              <a:buNone/>
            </a:pPr>
            <a:r>
              <a:rPr lang="fr-FR" altLang="fr-FR" sz="2700"/>
              <a:t> </a:t>
            </a:r>
          </a:p>
          <a:p>
            <a:pPr marL="661988" lvl="1" indent="-342900">
              <a:buNone/>
            </a:pPr>
            <a:endParaRPr lang="fr-FR" altLang="fr-FR" sz="2700"/>
          </a:p>
          <a:p>
            <a:pPr marL="661988" lvl="1" indent="-342900">
              <a:buFont typeface="Wingdings" panose="05000000000000000000" pitchFamily="2" charset="2"/>
              <a:buChar char="Ø"/>
            </a:pPr>
            <a:endParaRPr lang="fr-FR" altLang="fr-FR" sz="2200"/>
          </a:p>
        </p:txBody>
      </p:sp>
      <p:pic>
        <p:nvPicPr>
          <p:cNvPr id="360452" name="Picture 4" descr="sons proches">
            <a:extLst>
              <a:ext uri="{FF2B5EF4-FFF2-40B4-BE49-F238E27FC236}">
                <a16:creationId xmlns:a16="http://schemas.microsoft.com/office/drawing/2014/main" xmlns="" id="{F3F86A3F-6EAC-4F69-A626-AEE0F6610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742951"/>
            <a:ext cx="6421438"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5FC03B4-3E2B-4129-8C13-7CDA118538F3}"/>
              </a:ext>
            </a:extLst>
          </p:cNvPr>
          <p:cNvSpPr/>
          <p:nvPr/>
        </p:nvSpPr>
        <p:spPr>
          <a:xfrm>
            <a:off x="2044700" y="836613"/>
            <a:ext cx="323850" cy="4318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0000"/>
              </a:lnSpc>
              <a:spcBef>
                <a:spcPct val="0"/>
              </a:spcBef>
              <a:buClrTx/>
              <a:buSzTx/>
              <a:buFontTx/>
              <a:buNone/>
              <a:defRPr/>
            </a:pPr>
            <a:endParaRPr lang="fr-FR">
              <a:solidFill>
                <a:srgbClr val="FFFFFF"/>
              </a:solidFill>
              <a:latin typeface="Euphemia" pitchFamily="34" charset="0"/>
              <a:ea typeface="MS PGothic" pitchFamily="34" charset="-128"/>
            </a:endParaRPr>
          </a:p>
        </p:txBody>
      </p:sp>
      <p:sp>
        <p:nvSpPr>
          <p:cNvPr id="362500" name="Espace réservé du contenu 2">
            <a:extLst>
              <a:ext uri="{FF2B5EF4-FFF2-40B4-BE49-F238E27FC236}">
                <a16:creationId xmlns:a16="http://schemas.microsoft.com/office/drawing/2014/main" xmlns="" id="{3FC87899-F696-4A97-A1D8-D5EFCF44ED6D}"/>
              </a:ext>
            </a:extLst>
          </p:cNvPr>
          <p:cNvSpPr>
            <a:spLocks noGrp="1"/>
          </p:cNvSpPr>
          <p:nvPr>
            <p:ph idx="4294967295"/>
          </p:nvPr>
        </p:nvSpPr>
        <p:spPr>
          <a:xfrm>
            <a:off x="2724151" y="1600200"/>
            <a:ext cx="7339013" cy="4572000"/>
          </a:xfrm>
        </p:spPr>
        <p:txBody>
          <a:bodyPr/>
          <a:lstStyle/>
          <a:p>
            <a:pPr marL="661988" lvl="1" indent="-342900">
              <a:buFont typeface="Wingdings" panose="05000000000000000000" pitchFamily="2" charset="2"/>
              <a:buChar char="Ø"/>
            </a:pPr>
            <a:endParaRPr lang="fr-FR" altLang="fr-FR" sz="2700"/>
          </a:p>
          <a:p>
            <a:pPr marL="661988" lvl="1" indent="-342900">
              <a:buNone/>
            </a:pPr>
            <a:r>
              <a:rPr lang="fr-FR" altLang="fr-FR" sz="2700"/>
              <a:t> </a:t>
            </a:r>
          </a:p>
          <a:p>
            <a:pPr marL="661988" lvl="1" indent="-342900">
              <a:buNone/>
            </a:pPr>
            <a:endParaRPr lang="fr-FR" altLang="fr-FR" sz="2700"/>
          </a:p>
          <a:p>
            <a:pPr marL="661988" lvl="1" indent="-342900">
              <a:buFont typeface="Wingdings" panose="05000000000000000000" pitchFamily="2" charset="2"/>
              <a:buChar char="Ø"/>
            </a:pPr>
            <a:endParaRPr lang="fr-FR" altLang="fr-FR" sz="2200"/>
          </a:p>
        </p:txBody>
      </p:sp>
      <p:pic>
        <p:nvPicPr>
          <p:cNvPr id="362501" name="Picture 5" descr="liste mots">
            <a:extLst>
              <a:ext uri="{FF2B5EF4-FFF2-40B4-BE49-F238E27FC236}">
                <a16:creationId xmlns:a16="http://schemas.microsoft.com/office/drawing/2014/main" xmlns="" id="{27A5C776-DE3A-48F4-A15A-C94B0B890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609600"/>
            <a:ext cx="86312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re 1">
            <a:extLst>
              <a:ext uri="{FF2B5EF4-FFF2-40B4-BE49-F238E27FC236}">
                <a16:creationId xmlns:a16="http://schemas.microsoft.com/office/drawing/2014/main" xmlns="" id="{B4115A64-617B-4115-A608-CD4A65C397E4}"/>
              </a:ext>
            </a:extLst>
          </p:cNvPr>
          <p:cNvSpPr>
            <a:spLocks noGrp="1"/>
          </p:cNvSpPr>
          <p:nvPr>
            <p:ph type="title" idx="4294967295"/>
          </p:nvPr>
        </p:nvSpPr>
        <p:spPr>
          <a:xfrm>
            <a:off x="757382" y="404813"/>
            <a:ext cx="9236363" cy="1295400"/>
          </a:xfrm>
        </p:spPr>
        <p:txBody>
          <a:bodyPr anchor="ctr">
            <a:normAutofit/>
          </a:bodyPr>
          <a:lstStyle/>
          <a:p>
            <a:r>
              <a:rPr lang="fr-FR" altLang="fr-FR" sz="3900" b="1" dirty="0">
                <a:solidFill>
                  <a:srgbClr val="7030A0"/>
                </a:solidFill>
                <a:latin typeface="Arial" panose="020B0604020202020204" pitchFamily="34" charset="0"/>
                <a:cs typeface="Arial" panose="020B0604020202020204" pitchFamily="34" charset="0"/>
              </a:rPr>
              <a:t>Pour travailler le code… en écrivant :</a:t>
            </a:r>
          </a:p>
        </p:txBody>
      </p:sp>
      <p:sp>
        <p:nvSpPr>
          <p:cNvPr id="364548" name="Espace réservé du contenu 2">
            <a:extLst>
              <a:ext uri="{FF2B5EF4-FFF2-40B4-BE49-F238E27FC236}">
                <a16:creationId xmlns:a16="http://schemas.microsoft.com/office/drawing/2014/main" xmlns="" id="{514DE75E-1030-4741-AA6D-71F572F7B43B}"/>
              </a:ext>
            </a:extLst>
          </p:cNvPr>
          <p:cNvSpPr>
            <a:spLocks noGrp="1"/>
          </p:cNvSpPr>
          <p:nvPr>
            <p:ph idx="4294967295"/>
          </p:nvPr>
        </p:nvSpPr>
        <p:spPr>
          <a:xfrm>
            <a:off x="1774825" y="1484313"/>
            <a:ext cx="8642350" cy="4572000"/>
          </a:xfrm>
        </p:spPr>
        <p:txBody>
          <a:bodyPr/>
          <a:lstStyle/>
          <a:p>
            <a:pPr marL="723900" lvl="1" indent="-184150">
              <a:buFont typeface="Wingdings" panose="05000000000000000000" pitchFamily="2" charset="2"/>
              <a:buChar char="Ø"/>
            </a:pPr>
            <a:endParaRPr lang="fr-FR" altLang="fr-FR" sz="2700"/>
          </a:p>
          <a:p>
            <a:pPr marL="723900" lvl="1" indent="-184150">
              <a:buNone/>
            </a:pPr>
            <a:r>
              <a:rPr lang="fr-FR" altLang="fr-FR" sz="2700"/>
              <a:t> </a:t>
            </a:r>
            <a:r>
              <a:rPr lang="fr-FR" altLang="fr-FR"/>
              <a:t>- </a:t>
            </a:r>
            <a:r>
              <a:rPr lang="fr-FR" altLang="fr-FR" b="1"/>
              <a:t>Copie flash</a:t>
            </a:r>
            <a:r>
              <a:rPr lang="fr-FR" altLang="fr-FR"/>
              <a:t> : mot ou pseudo-mot affiché au tableau, puis le faire dispara</a:t>
            </a:r>
            <a:r>
              <a:rPr lang="fr-FR" altLang="ja-JP">
                <a:ea typeface="MS PGothic" panose="020B0600070205080204" pitchFamily="34" charset="-128"/>
              </a:rPr>
              <a:t>ître. Les élèves écrivent. On vérifie tout de suite.</a:t>
            </a:r>
          </a:p>
          <a:p>
            <a:pPr marL="723900" lvl="1" indent="-184150">
              <a:buNone/>
            </a:pPr>
            <a:endParaRPr lang="fr-FR" altLang="ja-JP">
              <a:ea typeface="MS PGothic" panose="020B0600070205080204" pitchFamily="34" charset="-128"/>
            </a:endParaRPr>
          </a:p>
          <a:p>
            <a:pPr marL="723900" lvl="1" indent="-184150" algn="just">
              <a:buNone/>
            </a:pPr>
            <a:r>
              <a:rPr lang="fr-FR" altLang="fr-FR"/>
              <a:t>- </a:t>
            </a:r>
            <a:r>
              <a:rPr lang="fr-FR" altLang="fr-FR" b="1"/>
              <a:t>Copie minute </a:t>
            </a:r>
            <a:r>
              <a:rPr lang="fr-FR" altLang="fr-FR"/>
              <a:t>: on donne une liste de mots aux élèves. Les élèves ont 1 minute pour en écrire le plus grand nombre sans erreur.</a:t>
            </a:r>
          </a:p>
          <a:p>
            <a:pPr marL="723900" lvl="1" indent="-184150">
              <a:buNone/>
            </a:pPr>
            <a:endParaRPr lang="fr-FR" altLang="fr-FR"/>
          </a:p>
          <a:p>
            <a:pPr marL="723900" lvl="1" indent="-184150">
              <a:buNone/>
            </a:pPr>
            <a:r>
              <a:rPr lang="fr-FR" altLang="fr-FR"/>
              <a:t>- </a:t>
            </a:r>
            <a:r>
              <a:rPr lang="fr-FR" altLang="fr-FR" b="1"/>
              <a:t>Copie différée</a:t>
            </a:r>
            <a:r>
              <a:rPr lang="fr-FR" altLang="fr-FR"/>
              <a:t> : le mot, la phrase à copier est distante de quelques mètres de la table de l’élève. Il doit aller la lire puis retourner à sa place pour l’écrire.</a:t>
            </a:r>
          </a:p>
          <a:p>
            <a:pPr marL="723900" lvl="1" indent="-184150">
              <a:buNone/>
            </a:pPr>
            <a:endParaRPr lang="fr-FR" altLang="fr-FR"/>
          </a:p>
          <a:p>
            <a:pPr marL="723900" lvl="1" indent="-184150">
              <a:buNone/>
            </a:pPr>
            <a:endParaRPr lang="fr-FR" altLang="fr-FR" sz="2700"/>
          </a:p>
          <a:p>
            <a:pPr marL="723900" lvl="1" indent="-184150">
              <a:buFont typeface="Wingdings" panose="05000000000000000000" pitchFamily="2" charset="2"/>
              <a:buChar char="Ø"/>
            </a:pPr>
            <a:endParaRPr lang="fr-FR" altLang="fr-FR" sz="220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857347D-FD14-4E51-846D-0183AF5A5067}"/>
              </a:ext>
            </a:extLst>
          </p:cNvPr>
          <p:cNvSpPr/>
          <p:nvPr/>
        </p:nvSpPr>
        <p:spPr>
          <a:xfrm>
            <a:off x="1782197" y="1783464"/>
            <a:ext cx="5136161" cy="5857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r>
              <a:rPr lang="fr-FR" altLang="fr-FR" sz="3200">
                <a:solidFill>
                  <a:srgbClr val="000000"/>
                </a:solidFill>
              </a:rPr>
              <a:t>carolingien</a:t>
            </a:r>
          </a:p>
        </p:txBody>
      </p:sp>
      <p:sp>
        <p:nvSpPr>
          <p:cNvPr id="6" name="Rectangle 5">
            <a:extLst>
              <a:ext uri="{FF2B5EF4-FFF2-40B4-BE49-F238E27FC236}">
                <a16:creationId xmlns:a16="http://schemas.microsoft.com/office/drawing/2014/main" xmlns="" id="{5F8858F6-B647-4FDA-9051-FA48F2D2B6C1}"/>
              </a:ext>
            </a:extLst>
          </p:cNvPr>
          <p:cNvSpPr/>
          <p:nvPr/>
        </p:nvSpPr>
        <p:spPr>
          <a:xfrm>
            <a:off x="1834208" y="2675057"/>
            <a:ext cx="5144475" cy="52322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r>
              <a:rPr lang="fr-FR" altLang="fr-FR" sz="2800">
                <a:solidFill>
                  <a:srgbClr val="000000"/>
                </a:solidFill>
              </a:rPr>
              <a:t>Relation graphème-phonème</a:t>
            </a:r>
            <a:endParaRPr lang="fr-FR" altLang="fr-FR" sz="3200">
              <a:solidFill>
                <a:srgbClr val="000000"/>
              </a:solidFill>
            </a:endParaRPr>
          </a:p>
        </p:txBody>
      </p:sp>
      <p:sp>
        <p:nvSpPr>
          <p:cNvPr id="7" name="Rectangle 6">
            <a:extLst>
              <a:ext uri="{FF2B5EF4-FFF2-40B4-BE49-F238E27FC236}">
                <a16:creationId xmlns:a16="http://schemas.microsoft.com/office/drawing/2014/main" xmlns="" id="{FF08B4EE-8313-4BB1-A718-8852999DFFA0}"/>
              </a:ext>
            </a:extLst>
          </p:cNvPr>
          <p:cNvSpPr/>
          <p:nvPr/>
        </p:nvSpPr>
        <p:spPr>
          <a:xfrm>
            <a:off x="1834208" y="3586480"/>
            <a:ext cx="5136161" cy="5847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r>
              <a:rPr lang="fr-FR" altLang="fr-FR" sz="3200">
                <a:solidFill>
                  <a:srgbClr val="000000"/>
                </a:solidFill>
              </a:rPr>
              <a:t>Relation analogique</a:t>
            </a:r>
          </a:p>
        </p:txBody>
      </p:sp>
      <p:sp>
        <p:nvSpPr>
          <p:cNvPr id="8" name="Rectangle 7">
            <a:extLst>
              <a:ext uri="{FF2B5EF4-FFF2-40B4-BE49-F238E27FC236}">
                <a16:creationId xmlns:a16="http://schemas.microsoft.com/office/drawing/2014/main" xmlns="" id="{D48890CF-5A81-4762-9B36-64DCF0D29EEA}"/>
              </a:ext>
            </a:extLst>
          </p:cNvPr>
          <p:cNvSpPr/>
          <p:nvPr/>
        </p:nvSpPr>
        <p:spPr>
          <a:xfrm>
            <a:off x="1835513" y="4499457"/>
            <a:ext cx="5129483" cy="5847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r>
              <a:rPr lang="fr-FR" altLang="fr-FR" sz="3200">
                <a:solidFill>
                  <a:srgbClr val="000000"/>
                </a:solidFill>
              </a:rPr>
              <a:t>Relation morphologique </a:t>
            </a:r>
          </a:p>
        </p:txBody>
      </p:sp>
      <p:sp>
        <p:nvSpPr>
          <p:cNvPr id="508943" name="Rectangle 15">
            <a:extLst>
              <a:ext uri="{FF2B5EF4-FFF2-40B4-BE49-F238E27FC236}">
                <a16:creationId xmlns:a16="http://schemas.microsoft.com/office/drawing/2014/main" xmlns="" id="{EE227EB5-D16F-4AD8-9770-56A866353ECF}"/>
              </a:ext>
            </a:extLst>
          </p:cNvPr>
          <p:cNvSpPr>
            <a:spLocks noChangeArrowheads="1"/>
          </p:cNvSpPr>
          <p:nvPr/>
        </p:nvSpPr>
        <p:spPr bwMode="auto">
          <a:xfrm>
            <a:off x="7543801" y="1828800"/>
            <a:ext cx="11063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fr-FR" altLang="fr-FR" sz="2800"/>
              <a:t>Sens ?</a:t>
            </a:r>
            <a:endParaRPr lang="fr-FR" altLang="fr-FR"/>
          </a:p>
        </p:txBody>
      </p:sp>
      <p:sp>
        <p:nvSpPr>
          <p:cNvPr id="508944" name="Rectangle 16">
            <a:extLst>
              <a:ext uri="{FF2B5EF4-FFF2-40B4-BE49-F238E27FC236}">
                <a16:creationId xmlns:a16="http://schemas.microsoft.com/office/drawing/2014/main" xmlns="" id="{4C1BB7AA-FF40-4024-B4ED-D6DCF5DF0F09}"/>
              </a:ext>
            </a:extLst>
          </p:cNvPr>
          <p:cNvSpPr>
            <a:spLocks noChangeArrowheads="1"/>
          </p:cNvSpPr>
          <p:nvPr/>
        </p:nvSpPr>
        <p:spPr bwMode="auto">
          <a:xfrm>
            <a:off x="7315201" y="2057401"/>
            <a:ext cx="517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0"/>
              </a:spcBef>
              <a:buClrTx/>
              <a:buSzTx/>
              <a:buFontTx/>
              <a:buNone/>
            </a:pPr>
            <a:endParaRPr lang="fr-FR" altLang="fr-FR"/>
          </a:p>
        </p:txBody>
      </p:sp>
      <p:sp>
        <p:nvSpPr>
          <p:cNvPr id="508945" name="Rectangle 17">
            <a:extLst>
              <a:ext uri="{FF2B5EF4-FFF2-40B4-BE49-F238E27FC236}">
                <a16:creationId xmlns:a16="http://schemas.microsoft.com/office/drawing/2014/main" xmlns="" id="{A47ACCF1-9C37-4EC7-A712-ADDCC5ACE666}"/>
              </a:ext>
            </a:extLst>
          </p:cNvPr>
          <p:cNvSpPr>
            <a:spLocks noChangeArrowheads="1"/>
          </p:cNvSpPr>
          <p:nvPr/>
        </p:nvSpPr>
        <p:spPr bwMode="auto">
          <a:xfrm>
            <a:off x="7315200" y="2667000"/>
            <a:ext cx="26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fr-FR" altLang="fr-FR" sz="2800"/>
              <a:t>C-a-r-o-l-in-g-ien</a:t>
            </a:r>
            <a:endParaRPr lang="fr-FR" altLang="fr-FR"/>
          </a:p>
        </p:txBody>
      </p:sp>
      <p:sp>
        <p:nvSpPr>
          <p:cNvPr id="508946" name="Rectangle 18">
            <a:extLst>
              <a:ext uri="{FF2B5EF4-FFF2-40B4-BE49-F238E27FC236}">
                <a16:creationId xmlns:a16="http://schemas.microsoft.com/office/drawing/2014/main" xmlns="" id="{4C692E95-8144-4548-B97D-EF94D59DC9ED}"/>
              </a:ext>
            </a:extLst>
          </p:cNvPr>
          <p:cNvSpPr>
            <a:spLocks noChangeArrowheads="1"/>
          </p:cNvSpPr>
          <p:nvPr/>
        </p:nvSpPr>
        <p:spPr bwMode="auto">
          <a:xfrm>
            <a:off x="7383464" y="3276600"/>
            <a:ext cx="214513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fr-FR" altLang="fr-FR"/>
              <a:t>Mots finissant </a:t>
            </a:r>
          </a:p>
          <a:p>
            <a:pPr algn="l">
              <a:lnSpc>
                <a:spcPct val="100000"/>
              </a:lnSpc>
              <a:spcBef>
                <a:spcPct val="0"/>
              </a:spcBef>
              <a:buClrTx/>
              <a:buSzTx/>
              <a:buFontTx/>
              <a:buNone/>
            </a:pPr>
            <a:r>
              <a:rPr lang="fr-FR" altLang="fr-FR"/>
              <a:t>par -ien : </a:t>
            </a:r>
          </a:p>
          <a:p>
            <a:pPr algn="l">
              <a:lnSpc>
                <a:spcPct val="100000"/>
              </a:lnSpc>
              <a:spcBef>
                <a:spcPct val="0"/>
              </a:spcBef>
              <a:buClrTx/>
              <a:buSzTx/>
              <a:buFontTx/>
              <a:buNone/>
            </a:pPr>
            <a:r>
              <a:rPr lang="fr-FR" altLang="fr-FR"/>
              <a:t>bien, chien, le sien,…</a:t>
            </a:r>
          </a:p>
        </p:txBody>
      </p:sp>
      <p:sp>
        <p:nvSpPr>
          <p:cNvPr id="508947" name="Rectangle 19">
            <a:extLst>
              <a:ext uri="{FF2B5EF4-FFF2-40B4-BE49-F238E27FC236}">
                <a16:creationId xmlns:a16="http://schemas.microsoft.com/office/drawing/2014/main" xmlns="" id="{2F3E4096-00EA-4B22-99D5-9F7DFA4EE68E}"/>
              </a:ext>
            </a:extLst>
          </p:cNvPr>
          <p:cNvSpPr>
            <a:spLocks noChangeArrowheads="1"/>
          </p:cNvSpPr>
          <p:nvPr/>
        </p:nvSpPr>
        <p:spPr bwMode="auto">
          <a:xfrm>
            <a:off x="7162800" y="4495800"/>
            <a:ext cx="32448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0"/>
              </a:spcBef>
              <a:buClrTx/>
              <a:buSzTx/>
              <a:buFontTx/>
              <a:buNone/>
            </a:pPr>
            <a:r>
              <a:rPr lang="fr-FR" altLang="fr-FR" sz="2800"/>
              <a:t>Carole, Charles, </a:t>
            </a:r>
          </a:p>
          <a:p>
            <a:pPr algn="l">
              <a:lnSpc>
                <a:spcPct val="100000"/>
              </a:lnSpc>
              <a:spcBef>
                <a:spcPct val="0"/>
              </a:spcBef>
              <a:buClrTx/>
              <a:buSzTx/>
              <a:buFontTx/>
              <a:buNone/>
            </a:pPr>
            <a:r>
              <a:rPr lang="fr-FR" altLang="fr-FR" sz="2800"/>
              <a:t>Mérovingiens</a:t>
            </a:r>
            <a:endParaRPr lang="fr-FR" altLang="fr-FR"/>
          </a:p>
        </p:txBody>
      </p:sp>
      <p:sp>
        <p:nvSpPr>
          <p:cNvPr id="2" name="Rectangle 6">
            <a:extLst>
              <a:ext uri="{FF2B5EF4-FFF2-40B4-BE49-F238E27FC236}">
                <a16:creationId xmlns:a16="http://schemas.microsoft.com/office/drawing/2014/main" xmlns="" id="{A106BD1D-C87A-400B-8549-930C80E8AD70}"/>
              </a:ext>
            </a:extLst>
          </p:cNvPr>
          <p:cNvSpPr/>
          <p:nvPr/>
        </p:nvSpPr>
        <p:spPr>
          <a:xfrm>
            <a:off x="1761158" y="5643879"/>
            <a:ext cx="8129220" cy="52322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r>
              <a:rPr lang="fr-FR" altLang="fr-FR" sz="2800">
                <a:solidFill>
                  <a:srgbClr val="000000"/>
                </a:solidFill>
              </a:rPr>
              <a:t>Situations variées d’utilisation </a:t>
            </a:r>
            <a:r>
              <a:rPr lang="fr-FR" altLang="fr-FR">
                <a:solidFill>
                  <a:srgbClr val="000000"/>
                </a:solidFill>
              </a:rPr>
              <a:t>(lecture, écriture)</a:t>
            </a:r>
            <a:endParaRPr lang="fr-FR" altLang="fr-FR" sz="3200">
              <a:solidFill>
                <a:srgbClr val="000000"/>
              </a:solidFill>
            </a:endParaRPr>
          </a:p>
        </p:txBody>
      </p:sp>
      <p:sp>
        <p:nvSpPr>
          <p:cNvPr id="508951" name="Rectangle 23">
            <a:extLst>
              <a:ext uri="{FF2B5EF4-FFF2-40B4-BE49-F238E27FC236}">
                <a16:creationId xmlns:a16="http://schemas.microsoft.com/office/drawing/2014/main" xmlns="" id="{5923B41A-9E17-4618-B20A-13063E9521F6}"/>
              </a:ext>
            </a:extLst>
          </p:cNvPr>
          <p:cNvSpPr>
            <a:spLocks noChangeArrowheads="1"/>
          </p:cNvSpPr>
          <p:nvPr/>
        </p:nvSpPr>
        <p:spPr bwMode="auto">
          <a:xfrm>
            <a:off x="387927" y="228600"/>
            <a:ext cx="898467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lnSpc>
                <a:spcPct val="100000"/>
              </a:lnSpc>
              <a:spcBef>
                <a:spcPct val="0"/>
              </a:spcBef>
              <a:buClrTx/>
              <a:buSzTx/>
              <a:buFontTx/>
              <a:buNone/>
            </a:pPr>
            <a:r>
              <a:rPr lang="fr-FR" altLang="fr-FR" sz="3900" b="1" dirty="0">
                <a:solidFill>
                  <a:srgbClr val="7030A0"/>
                </a:solidFill>
                <a:latin typeface="Arial" panose="020B0604020202020204" pitchFamily="34" charset="0"/>
                <a:cs typeface="Arial" panose="020B0604020202020204" pitchFamily="34" charset="0"/>
              </a:rPr>
              <a:t>Pour mémoriser un mot important et complexe :</a:t>
            </a:r>
          </a:p>
        </p:txBody>
      </p:sp>
      <p:sp>
        <p:nvSpPr>
          <p:cNvPr id="3" name="Rectangle 4">
            <a:extLst>
              <a:ext uri="{FF2B5EF4-FFF2-40B4-BE49-F238E27FC236}">
                <a16:creationId xmlns:a16="http://schemas.microsoft.com/office/drawing/2014/main" xmlns="" id="{0DA86226-FB14-47C3-A86B-5C6435741B03}"/>
              </a:ext>
            </a:extLst>
          </p:cNvPr>
          <p:cNvSpPr/>
          <p:nvPr/>
        </p:nvSpPr>
        <p:spPr>
          <a:xfrm>
            <a:off x="1782197" y="1783464"/>
            <a:ext cx="5136161" cy="5857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r>
              <a:rPr lang="fr-FR" altLang="fr-FR" sz="3200">
                <a:solidFill>
                  <a:srgbClr val="000000"/>
                </a:solidFill>
              </a:rPr>
              <a:t>carolingien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xmlns="" id="{71E5F7D4-112E-496F-95CF-01DCD1A510FB}"/>
              </a:ext>
            </a:extLst>
          </p:cNvPr>
          <p:cNvSpPr>
            <a:spLocks noGrp="1" noChangeArrowheads="1"/>
          </p:cNvSpPr>
          <p:nvPr>
            <p:ph type="title"/>
          </p:nvPr>
        </p:nvSpPr>
        <p:spPr>
          <a:xfrm>
            <a:off x="560676" y="306531"/>
            <a:ext cx="7543800" cy="858838"/>
          </a:xfrm>
        </p:spPr>
        <p:txBody>
          <a:bodyPr>
            <a:normAutofit/>
          </a:bodyPr>
          <a:lstStyle/>
          <a:p>
            <a:r>
              <a:rPr lang="fr-FR" altLang="fr-FR" sz="3900" b="1" dirty="0">
                <a:solidFill>
                  <a:srgbClr val="7030A0"/>
                </a:solidFill>
                <a:latin typeface="Arial" panose="020B0604020202020204" pitchFamily="34" charset="0"/>
                <a:cs typeface="Arial" panose="020B0604020202020204" pitchFamily="34" charset="0"/>
              </a:rPr>
              <a:t>Autre exemple de séance (2)</a:t>
            </a:r>
          </a:p>
        </p:txBody>
      </p:sp>
      <p:sp>
        <p:nvSpPr>
          <p:cNvPr id="497667" name="Rectangle 3">
            <a:extLst>
              <a:ext uri="{FF2B5EF4-FFF2-40B4-BE49-F238E27FC236}">
                <a16:creationId xmlns:a16="http://schemas.microsoft.com/office/drawing/2014/main" xmlns="" id="{58385B01-4585-426E-A96C-7D08F298EFFE}"/>
              </a:ext>
            </a:extLst>
          </p:cNvPr>
          <p:cNvSpPr>
            <a:spLocks noGrp="1" noChangeArrowheads="1"/>
          </p:cNvSpPr>
          <p:nvPr>
            <p:ph type="body" idx="1"/>
          </p:nvPr>
        </p:nvSpPr>
        <p:spPr>
          <a:xfrm>
            <a:off x="1774825" y="1341438"/>
            <a:ext cx="8642350" cy="4895850"/>
          </a:xfrm>
          <a:ln>
            <a:solidFill>
              <a:schemeClr val="folHlink"/>
            </a:solidFill>
            <a:miter lim="800000"/>
            <a:headEnd/>
            <a:tailEnd/>
          </a:ln>
        </p:spPr>
        <p:txBody>
          <a:bodyPr>
            <a:normAutofit fontScale="92500"/>
          </a:bodyPr>
          <a:lstStyle/>
          <a:p>
            <a:pPr marL="266700" indent="-266700">
              <a:buFont typeface="Wingdings" panose="05000000000000000000" pitchFamily="2" charset="2"/>
              <a:buChar char="§"/>
            </a:pPr>
            <a:r>
              <a:rPr lang="fr-FR" altLang="fr-FR" sz="2400" b="1"/>
              <a:t>1</a:t>
            </a:r>
            <a:r>
              <a:rPr lang="fr-FR" altLang="fr-FR" sz="2400" b="1" baseline="30000"/>
              <a:t>ere </a:t>
            </a:r>
            <a:r>
              <a:rPr lang="fr-FR" altLang="fr-FR" sz="2400" b="1"/>
              <a:t> activité : lecture </a:t>
            </a:r>
          </a:p>
          <a:p>
            <a:pPr marL="266700" indent="-266700">
              <a:buNone/>
            </a:pPr>
            <a:r>
              <a:rPr lang="fr-FR" altLang="fr-FR" sz="2400"/>
              <a:t>    Le professeur présente l'activité aux élèves/Les élèves lisent /L’élève relit un passage en se corrigeant</a:t>
            </a:r>
          </a:p>
          <a:p>
            <a:pPr marL="266700" indent="-266700">
              <a:buNone/>
            </a:pPr>
            <a:endParaRPr lang="fr-FR" altLang="fr-FR" sz="2400" u="sng"/>
          </a:p>
          <a:p>
            <a:pPr marL="266700" indent="-266700">
              <a:buFont typeface="Wingdings" panose="05000000000000000000" pitchFamily="2" charset="2"/>
              <a:buChar char="§"/>
            </a:pPr>
            <a:r>
              <a:rPr lang="fr-FR" altLang="fr-FR" sz="2400" b="1"/>
              <a:t>2</a:t>
            </a:r>
            <a:r>
              <a:rPr lang="fr-FR" altLang="fr-FR" sz="2400" b="1" baseline="30000"/>
              <a:t>e</a:t>
            </a:r>
            <a:r>
              <a:rPr lang="fr-FR" altLang="fr-FR" sz="2400" b="1"/>
              <a:t> activité : Exercices ciblés à partir du texte lu</a:t>
            </a:r>
          </a:p>
          <a:p>
            <a:pPr marL="266700" indent="-266700">
              <a:buNone/>
            </a:pPr>
            <a:r>
              <a:rPr lang="fr-FR" altLang="fr-FR" sz="2400"/>
              <a:t>          </a:t>
            </a:r>
            <a:r>
              <a:rPr lang="fr-FR" altLang="fr-FR" sz="2400">
                <a:cs typeface="Arial" panose="020B0604020202020204" pitchFamily="34" charset="0"/>
              </a:rPr>
              <a:t>►</a:t>
            </a:r>
            <a:r>
              <a:rPr lang="fr-FR" altLang="fr-FR" sz="2400"/>
              <a:t> </a:t>
            </a:r>
            <a:r>
              <a:rPr lang="fr-FR" altLang="fr-FR" sz="2400" u="sng"/>
              <a:t>Mots proposés </a:t>
            </a:r>
            <a:r>
              <a:rPr lang="fr-FR" altLang="fr-FR" sz="2400" b="1" u="sng"/>
              <a:t>par le professeur</a:t>
            </a:r>
          </a:p>
          <a:p>
            <a:pPr marL="266700" indent="-266700">
              <a:buNone/>
            </a:pPr>
            <a:r>
              <a:rPr lang="fr-FR" altLang="fr-FR" sz="2400"/>
              <a:t>- Exercice d’</a:t>
            </a:r>
            <a:r>
              <a:rPr lang="fr-FR" altLang="fr-FR" sz="2400" b="1"/>
              <a:t>inversion de syllabes</a:t>
            </a:r>
            <a:r>
              <a:rPr lang="fr-FR" altLang="fr-FR" sz="2400"/>
              <a:t> </a:t>
            </a:r>
          </a:p>
          <a:p>
            <a:pPr marL="266700" indent="-266700">
              <a:buNone/>
            </a:pPr>
            <a:r>
              <a:rPr lang="fr-FR" altLang="fr-FR" sz="2400" b="1"/>
              <a:t>- Soustraction de syllabes</a:t>
            </a:r>
            <a:r>
              <a:rPr lang="fr-FR" altLang="fr-FR" sz="2400"/>
              <a:t> </a:t>
            </a:r>
          </a:p>
          <a:p>
            <a:pPr marL="266700" indent="-266700">
              <a:buNone/>
            </a:pPr>
            <a:r>
              <a:rPr lang="fr-FR" altLang="fr-FR" sz="2400" b="1"/>
              <a:t>- Trouver le plus de mots</a:t>
            </a:r>
            <a:r>
              <a:rPr lang="fr-FR" altLang="fr-FR" sz="2400"/>
              <a:t> possibles commençant par telle ou telle syllabe</a:t>
            </a:r>
          </a:p>
          <a:p>
            <a:pPr marL="266700" indent="-266700">
              <a:buFontTx/>
              <a:buChar char="-"/>
            </a:pPr>
            <a:endParaRPr lang="fr-FR" altLang="fr-FR" sz="2400"/>
          </a:p>
          <a:p>
            <a:pPr marL="266700" indent="-266700">
              <a:buFontTx/>
              <a:buChar char="-"/>
            </a:pPr>
            <a:r>
              <a:rPr lang="fr-FR" altLang="fr-FR" sz="2400"/>
              <a:t>      </a:t>
            </a:r>
            <a:r>
              <a:rPr lang="fr-FR" altLang="fr-FR" sz="2400">
                <a:cs typeface="Arial" panose="020B0604020202020204" pitchFamily="34" charset="0"/>
              </a:rPr>
              <a:t>► </a:t>
            </a:r>
            <a:r>
              <a:rPr lang="fr-FR" altLang="fr-FR" sz="2400"/>
              <a:t>Mêmes exercices </a:t>
            </a:r>
            <a:r>
              <a:rPr lang="fr-FR" altLang="fr-FR" sz="2400" u="sng"/>
              <a:t>construits </a:t>
            </a:r>
            <a:r>
              <a:rPr lang="fr-FR" altLang="fr-FR" sz="2400" b="1" u="sng"/>
              <a:t>par les élèves</a:t>
            </a:r>
            <a:r>
              <a:rPr lang="fr-FR" altLang="fr-FR" sz="2400"/>
              <a:t> (au tableau ou sur ardoises)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1">
            <a:extLst>
              <a:ext uri="{FF2B5EF4-FFF2-40B4-BE49-F238E27FC236}">
                <a16:creationId xmlns:a16="http://schemas.microsoft.com/office/drawing/2014/main" xmlns="" id="{5293D3E5-130D-4690-A413-63D9F65D5D60}"/>
              </a:ext>
            </a:extLst>
          </p:cNvPr>
          <p:cNvSpPr txBox="1">
            <a:spLocks noChangeArrowheads="1"/>
          </p:cNvSpPr>
          <p:nvPr/>
        </p:nvSpPr>
        <p:spPr bwMode="auto">
          <a:xfrm>
            <a:off x="1668246" y="731836"/>
            <a:ext cx="80645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1pPr>
            <a:lvl2pPr marL="742950" indent="-28575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2pPr>
            <a:lvl3pPr marL="11430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4pPr>
            <a:lvl5pPr marL="20574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buClrTx/>
              <a:buSzTx/>
              <a:buFontTx/>
              <a:buNone/>
            </a:pPr>
            <a:endParaRPr lang="fr-FR" altLang="fr-FR" sz="3600" b="1" dirty="0">
              <a:solidFill>
                <a:srgbClr val="000000"/>
              </a:solidFill>
              <a:cs typeface="Arial" panose="020B0604020202020204" pitchFamily="34" charset="0"/>
            </a:endParaRPr>
          </a:p>
        </p:txBody>
      </p:sp>
      <p:sp>
        <p:nvSpPr>
          <p:cNvPr id="573443" name="Text Box 2">
            <a:extLst>
              <a:ext uri="{FF2B5EF4-FFF2-40B4-BE49-F238E27FC236}">
                <a16:creationId xmlns:a16="http://schemas.microsoft.com/office/drawing/2014/main" xmlns="" id="{A7FBB994-3C67-4B14-9661-6F65EFFDF65F}"/>
              </a:ext>
            </a:extLst>
          </p:cNvPr>
          <p:cNvSpPr txBox="1">
            <a:spLocks noChangeArrowheads="1"/>
          </p:cNvSpPr>
          <p:nvPr/>
        </p:nvSpPr>
        <p:spPr bwMode="auto">
          <a:xfrm>
            <a:off x="1992313" y="2133601"/>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9725"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1pPr>
            <a:lvl2pPr marL="742950" indent="-285750"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2pPr>
            <a:lvl3pPr marL="1143000" indent="-228600"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3pPr>
            <a:lvl4pPr marL="1600200" indent="-228600"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4pPr>
            <a:lvl5pPr marL="2057400" indent="-228600"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800"/>
              </a:spcBef>
            </a:pPr>
            <a:endParaRPr lang="fr-FR" altLang="fr-FR" sz="3600" i="1">
              <a:solidFill>
                <a:srgbClr val="000000"/>
              </a:solidFill>
              <a:cs typeface="Arial" panose="020B0604020202020204" pitchFamily="34" charset="0"/>
            </a:endParaRPr>
          </a:p>
          <a:p>
            <a:pPr eaLnBrk="1" hangingPunct="1">
              <a:lnSpc>
                <a:spcPct val="100000"/>
              </a:lnSpc>
              <a:buClrTx/>
              <a:buSzTx/>
              <a:buFontTx/>
              <a:buNone/>
            </a:pPr>
            <a:r>
              <a:rPr lang="fr-FR" altLang="fr-FR" sz="3200">
                <a:solidFill>
                  <a:srgbClr val="000000"/>
                </a:solidFill>
                <a:cs typeface="Arial" panose="020B0604020202020204" pitchFamily="34" charset="0"/>
              </a:rPr>
              <a:t>  </a:t>
            </a:r>
            <a:r>
              <a:rPr lang="fr-FR" altLang="fr-FR" sz="3200">
                <a:solidFill>
                  <a:srgbClr val="000000"/>
                </a:solidFill>
                <a:latin typeface="Times New Roman" panose="02020603050405020304" pitchFamily="18" charset="0"/>
                <a:cs typeface="Times New Roman" panose="02020603050405020304" pitchFamily="18" charset="0"/>
              </a:rPr>
              <a:t>→</a:t>
            </a:r>
            <a:r>
              <a:rPr lang="fr-FR" altLang="fr-FR" sz="3200">
                <a:solidFill>
                  <a:srgbClr val="000000"/>
                </a:solidFill>
                <a:cs typeface="Arial" panose="020B0604020202020204" pitchFamily="34" charset="0"/>
              </a:rPr>
              <a:t> Le décodage est la capacité à identifier tous les mots écrits, à faire le rapport entre graphèmes et phonèmes.</a:t>
            </a:r>
          </a:p>
          <a:p>
            <a:pPr eaLnBrk="1" hangingPunct="1">
              <a:lnSpc>
                <a:spcPct val="100000"/>
              </a:lnSpc>
              <a:buClrTx/>
              <a:buSzTx/>
              <a:buFontTx/>
              <a:buNone/>
            </a:pPr>
            <a:endParaRPr lang="fr-FR" altLang="fr-FR" sz="3200">
              <a:solidFill>
                <a:srgbClr val="000000"/>
              </a:solidFill>
              <a:cs typeface="Arial" panose="020B0604020202020204" pitchFamily="34" charset="0"/>
            </a:endParaRPr>
          </a:p>
          <a:p>
            <a:pPr eaLnBrk="1" hangingPunct="1">
              <a:lnSpc>
                <a:spcPct val="100000"/>
              </a:lnSpc>
              <a:buClrTx/>
              <a:buSzTx/>
              <a:buFontTx/>
              <a:buNone/>
            </a:pPr>
            <a:r>
              <a:rPr lang="fr-FR" altLang="fr-FR" sz="3200">
                <a:solidFill>
                  <a:srgbClr val="000000"/>
                </a:solidFill>
              </a:rPr>
              <a:t>  →</a:t>
            </a:r>
            <a:r>
              <a:rPr lang="fr-FR" altLang="fr-FR"/>
              <a:t> </a:t>
            </a:r>
            <a:r>
              <a:rPr lang="fr-FR" altLang="fr-FR" sz="3200">
                <a:solidFill>
                  <a:srgbClr val="000000"/>
                </a:solidFill>
                <a:cs typeface="Arial" panose="020B0604020202020204" pitchFamily="34" charset="0"/>
              </a:rPr>
              <a:t>Il y a deux voies de lecture.</a:t>
            </a:r>
          </a:p>
          <a:p>
            <a:pPr eaLnBrk="1" hangingPunct="1">
              <a:lnSpc>
                <a:spcPct val="100000"/>
              </a:lnSpc>
              <a:buClrTx/>
              <a:buSzTx/>
              <a:buFontTx/>
              <a:buNone/>
            </a:pPr>
            <a:endParaRPr lang="fr-FR" altLang="fr-FR" sz="3200">
              <a:solidFill>
                <a:srgbClr val="000000"/>
              </a:solidFill>
              <a:cs typeface="Arial" panose="020B0604020202020204" pitchFamily="34" charset="0"/>
            </a:endParaRPr>
          </a:p>
          <a:p>
            <a:pPr eaLnBrk="1" hangingPunct="1">
              <a:lnSpc>
                <a:spcPct val="100000"/>
              </a:lnSpc>
              <a:buClrTx/>
              <a:buSzTx/>
              <a:buFontTx/>
              <a:buNone/>
            </a:pPr>
            <a:endParaRPr lang="fr-FR" altLang="fr-FR" sz="3200">
              <a:solidFill>
                <a:srgbClr val="000000"/>
              </a:solidFill>
              <a:cs typeface="Arial" panose="020B0604020202020204" pitchFamily="34" charset="0"/>
            </a:endParaRPr>
          </a:p>
          <a:p>
            <a:pPr eaLnBrk="1" hangingPunct="1">
              <a:spcBef>
                <a:spcPts val="800"/>
              </a:spcBef>
            </a:pPr>
            <a:endParaRPr lang="fr-FR" altLang="fr-FR" sz="3200">
              <a:solidFill>
                <a:srgbClr val="000000"/>
              </a:solidFill>
              <a:cs typeface="Arial" panose="020B0604020202020204" pitchFamily="34" charset="0"/>
            </a:endParaRPr>
          </a:p>
        </p:txBody>
      </p:sp>
      <p:sp>
        <p:nvSpPr>
          <p:cNvPr id="573444" name="Rectangle 4">
            <a:extLst>
              <a:ext uri="{FF2B5EF4-FFF2-40B4-BE49-F238E27FC236}">
                <a16:creationId xmlns:a16="http://schemas.microsoft.com/office/drawing/2014/main" xmlns="" id="{88B743FA-2940-4CC0-BAC7-E2B7C988F823}"/>
              </a:ext>
            </a:extLst>
          </p:cNvPr>
          <p:cNvSpPr>
            <a:spLocks noChangeArrowheads="1"/>
          </p:cNvSpPr>
          <p:nvPr/>
        </p:nvSpPr>
        <p:spPr bwMode="auto">
          <a:xfrm>
            <a:off x="2208213" y="1196975"/>
            <a:ext cx="72247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buClrTx/>
              <a:buSzTx/>
              <a:buFontTx/>
              <a:buNone/>
            </a:pPr>
            <a:r>
              <a:rPr lang="fr-FR" altLang="fr-FR" sz="3900" b="1" dirty="0">
                <a:solidFill>
                  <a:srgbClr val="7030A0"/>
                </a:solidFill>
                <a:cs typeface="Arial" panose="020B0604020202020204" pitchFamily="34" charset="0"/>
              </a:rPr>
              <a:t>Qu’</a:t>
            </a:r>
            <a:r>
              <a:rPr lang="fr-FR" altLang="ja-JP" sz="3900" b="1" dirty="0">
                <a:solidFill>
                  <a:srgbClr val="7030A0"/>
                </a:solidFill>
                <a:cs typeface="Arial" panose="020B0604020202020204" pitchFamily="34" charset="0"/>
              </a:rPr>
              <a:t>est-ce que le décodage ?</a:t>
            </a:r>
            <a:endParaRPr lang="fr-FR" altLang="fr-FR" sz="3900" b="1" dirty="0">
              <a:solidFill>
                <a:srgbClr val="7030A0"/>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9" name="Rectangle 7">
            <a:extLst>
              <a:ext uri="{FF2B5EF4-FFF2-40B4-BE49-F238E27FC236}">
                <a16:creationId xmlns:a16="http://schemas.microsoft.com/office/drawing/2014/main" xmlns="" id="{59DBE4D6-B063-4FA1-8C1F-AC0C684955AD}"/>
              </a:ext>
            </a:extLst>
          </p:cNvPr>
          <p:cNvSpPr>
            <a:spLocks noGrp="1" noChangeArrowheads="1"/>
          </p:cNvSpPr>
          <p:nvPr>
            <p:ph type="title"/>
          </p:nvPr>
        </p:nvSpPr>
        <p:spPr>
          <a:xfrm>
            <a:off x="2179782" y="188914"/>
            <a:ext cx="6292707" cy="865187"/>
          </a:xfrm>
        </p:spPr>
        <p:txBody>
          <a:bodyPr>
            <a:noAutofit/>
          </a:bodyPr>
          <a:lstStyle/>
          <a:p>
            <a:r>
              <a:rPr lang="fr-FR" altLang="fr-FR" sz="3900" b="1" dirty="0">
                <a:solidFill>
                  <a:srgbClr val="7030A0"/>
                </a:solidFill>
                <a:latin typeface="Arial" panose="020B0604020202020204" pitchFamily="34" charset="0"/>
                <a:cs typeface="Arial" panose="020B0604020202020204" pitchFamily="34" charset="0"/>
              </a:rPr>
              <a:t>Résultats et progression</a:t>
            </a:r>
          </a:p>
        </p:txBody>
      </p:sp>
      <p:graphicFrame>
        <p:nvGraphicFramePr>
          <p:cNvPr id="515078" name="Object 6">
            <a:extLst>
              <a:ext uri="{FF2B5EF4-FFF2-40B4-BE49-F238E27FC236}">
                <a16:creationId xmlns:a16="http://schemas.microsoft.com/office/drawing/2014/main" xmlns="" id="{EB47F797-0B09-4F40-9006-1617C90897E2}"/>
              </a:ext>
            </a:extLst>
          </p:cNvPr>
          <p:cNvGraphicFramePr>
            <a:graphicFrameLocks noGrp="1" noChangeAspect="1"/>
          </p:cNvGraphicFramePr>
          <p:nvPr>
            <p:ph idx="1"/>
          </p:nvPr>
        </p:nvGraphicFramePr>
        <p:xfrm>
          <a:off x="1847850" y="1341439"/>
          <a:ext cx="7632700" cy="5127625"/>
        </p:xfrm>
        <a:graphic>
          <a:graphicData uri="http://schemas.openxmlformats.org/presentationml/2006/ole">
            <mc:AlternateContent xmlns:mc="http://schemas.openxmlformats.org/markup-compatibility/2006">
              <mc:Choice xmlns:v="urn:schemas-microsoft-com:vml" Requires="v">
                <p:oleObj spid="_x0000_s2052" name="Document" r:id="rId4" imgW="4572000" imgH="3657600" progId="Word.Document.8">
                  <p:embed/>
                </p:oleObj>
              </mc:Choice>
              <mc:Fallback>
                <p:oleObj name="Document" r:id="rId4" imgW="4572000" imgH="3657600" progId="Word.Document.8">
                  <p:embed/>
                  <p:pic>
                    <p:nvPicPr>
                      <p:cNvPr id="515078" name="Object 6">
                        <a:extLst>
                          <a:ext uri="{FF2B5EF4-FFF2-40B4-BE49-F238E27FC236}">
                            <a16:creationId xmlns:a16="http://schemas.microsoft.com/office/drawing/2014/main" xmlns="" id="{EB47F797-0B09-4F40-9006-1617C9089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1341439"/>
                        <a:ext cx="76327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5078"/>
                                        </p:tgtEl>
                                        <p:attrNameLst>
                                          <p:attrName>style.visibility</p:attrName>
                                        </p:attrNameLst>
                                      </p:cBhvr>
                                      <p:to>
                                        <p:strVal val="visible"/>
                                      </p:to>
                                    </p:set>
                                    <p:animEffect transition="in" filter="fade">
                                      <p:cBhvr>
                                        <p:cTn id="7" dur="1000"/>
                                        <p:tgtEl>
                                          <p:sldTgt/>
                                        </p:tgtEl>
                                      </p:cBhvr>
                                    </p:animEffect>
                                    <p:anim calcmode="lin" valueType="num">
                                      <p:cBhvr>
                                        <p:cTn id="8" dur="1000" fill="hold"/>
                                        <p:tgtEl>
                                          <p:spTgt spid="515078"/>
                                        </p:tgtEl>
                                        <p:attrNameLst>
                                          <p:attrName>ppt_x</p:attrName>
                                        </p:attrNameLst>
                                      </p:cBhvr>
                                      <p:tavLst>
                                        <p:tav tm="0">
                                          <p:val>
                                            <p:strVal val="#ppt_x"/>
                                          </p:val>
                                        </p:tav>
                                        <p:tav tm="100000">
                                          <p:val>
                                            <p:strVal val="#ppt_x"/>
                                          </p:val>
                                        </p:tav>
                                      </p:tavLst>
                                    </p:anim>
                                    <p:anim calcmode="lin" valueType="num">
                                      <p:cBhvr>
                                        <p:cTn id="9" dur="1000" fill="hold"/>
                                        <p:tgtEl>
                                          <p:spTgt spid="515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xmlns="" id="{DC769D28-31AD-42D7-AD13-4CC27EBCB6FE}"/>
              </a:ext>
            </a:extLst>
          </p:cNvPr>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1pPr>
            <a:lvl2pPr marL="742950" indent="-28575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2pPr>
            <a:lvl3pPr marL="11430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4pPr>
            <a:lvl5pPr marL="20574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r>
              <a:rPr lang="fr-FR" altLang="fr-FR" sz="3900" b="1" u="sng" dirty="0">
                <a:solidFill>
                  <a:srgbClr val="7030A0"/>
                </a:solidFill>
                <a:cs typeface="Arial" panose="020B0604020202020204" pitchFamily="34" charset="0"/>
              </a:rPr>
              <a:t>Bibliographie</a:t>
            </a:r>
          </a:p>
        </p:txBody>
      </p:sp>
      <p:sp>
        <p:nvSpPr>
          <p:cNvPr id="55299" name="Text Box 2">
            <a:extLst>
              <a:ext uri="{FF2B5EF4-FFF2-40B4-BE49-F238E27FC236}">
                <a16:creationId xmlns:a16="http://schemas.microsoft.com/office/drawing/2014/main" xmlns="" id="{653DFD9F-174E-4435-B421-582E7EF36EFE}"/>
              </a:ext>
            </a:extLst>
          </p:cNvPr>
          <p:cNvSpPr txBox="1">
            <a:spLocks noChangeArrowheads="1"/>
          </p:cNvSpPr>
          <p:nvPr/>
        </p:nvSpPr>
        <p:spPr bwMode="auto">
          <a:xfrm>
            <a:off x="1666875" y="1285875"/>
            <a:ext cx="885825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9725"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1pPr>
            <a:lvl2pPr marL="742950" indent="-285750"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2pPr>
            <a:lvl3pPr marL="1143000" indent="-228600"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3pPr>
            <a:lvl4pPr marL="1600200" indent="-228600"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4pPr>
            <a:lvl5pPr marL="2057400" indent="-228600" algn="l" defTabSz="449263" eaLnBrk="0" hangingPunct="0">
              <a:spcBef>
                <a:spcPct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450"/>
              </a:spcBef>
            </a:pPr>
            <a:endParaRPr lang="fr-FR" altLang="fr-FR" sz="1800">
              <a:solidFill>
                <a:srgbClr val="000000"/>
              </a:solidFill>
              <a:cs typeface="Arial" panose="020B0604020202020204" pitchFamily="34" charset="0"/>
            </a:endParaRPr>
          </a:p>
          <a:p>
            <a:pPr eaLnBrk="1" hangingPunct="1">
              <a:spcBef>
                <a:spcPts val="500"/>
              </a:spcBef>
              <a:buClr>
                <a:srgbClr val="000000"/>
              </a:buClr>
              <a:buFontTx/>
              <a:buChar char="•"/>
            </a:pPr>
            <a:r>
              <a:rPr lang="fr-FR" altLang="fr-FR" sz="2000" i="1">
                <a:solidFill>
                  <a:srgbClr val="000000"/>
                </a:solidFill>
                <a:cs typeface="Arial" panose="020B0604020202020204" pitchFamily="34" charset="0"/>
              </a:rPr>
              <a:t>Fluence CM volume 3</a:t>
            </a:r>
            <a:r>
              <a:rPr lang="fr-FR" altLang="fr-FR" sz="2000" u="sng">
                <a:solidFill>
                  <a:srgbClr val="000000"/>
                </a:solidFill>
                <a:cs typeface="Arial" panose="020B0604020202020204" pitchFamily="34" charset="0"/>
              </a:rPr>
              <a:t> (éd.La Cigale) </a:t>
            </a:r>
            <a:r>
              <a:rPr lang="fr-FR" altLang="fr-FR" sz="2000">
                <a:solidFill>
                  <a:srgbClr val="000000"/>
                </a:solidFill>
                <a:cs typeface="Arial" panose="020B0604020202020204" pitchFamily="34" charset="0"/>
              </a:rPr>
              <a:t>: Protocole pour travailler la fluence (textes)</a:t>
            </a:r>
          </a:p>
          <a:p>
            <a:pPr>
              <a:spcBef>
                <a:spcPts val="500"/>
              </a:spcBef>
              <a:buClr>
                <a:srgbClr val="000000"/>
              </a:buClr>
              <a:buFontTx/>
              <a:buChar char="•"/>
            </a:pPr>
            <a:r>
              <a:rPr lang="fr-FR" altLang="fr-FR" sz="2000" u="sng">
                <a:solidFill>
                  <a:srgbClr val="000000"/>
                </a:solidFill>
                <a:cs typeface="Arial" panose="020B0604020202020204" pitchFamily="34" charset="0"/>
              </a:rPr>
              <a:t>Le feuilleton d</a:t>
            </a:r>
            <a:r>
              <a:rPr lang="ja-JP" altLang="fr-FR" sz="2000" u="sng">
                <a:solidFill>
                  <a:srgbClr val="000000"/>
                </a:solidFill>
                <a:cs typeface="Arial" panose="020B0604020202020204" pitchFamily="34" charset="0"/>
              </a:rPr>
              <a:t>’</a:t>
            </a:r>
            <a:r>
              <a:rPr lang="fr-FR" altLang="ja-JP" sz="2000" u="sng">
                <a:solidFill>
                  <a:srgbClr val="000000"/>
                </a:solidFill>
                <a:cs typeface="Arial" panose="020B0604020202020204" pitchFamily="34" charset="0"/>
              </a:rPr>
              <a:t>Hermès </a:t>
            </a:r>
            <a:r>
              <a:rPr lang="fr-FR" altLang="ja-JP" sz="2000" i="1">
                <a:solidFill>
                  <a:srgbClr val="000000"/>
                </a:solidFill>
                <a:cs typeface="Arial" panose="020B0604020202020204" pitchFamily="34" charset="0"/>
              </a:rPr>
              <a:t>La mythologie grecque en 100 épisodes,</a:t>
            </a:r>
            <a:r>
              <a:rPr lang="fr-FR" altLang="ja-JP" sz="2000">
                <a:solidFill>
                  <a:srgbClr val="000000"/>
                </a:solidFill>
                <a:cs typeface="Arial" panose="020B0604020202020204" pitchFamily="34" charset="0"/>
              </a:rPr>
              <a:t> Murielle Szac : ouvrage adapté à l</a:t>
            </a:r>
            <a:r>
              <a:rPr lang="ja-JP" altLang="fr-FR" sz="2000">
                <a:solidFill>
                  <a:srgbClr val="000000"/>
                </a:solidFill>
                <a:cs typeface="Arial" panose="020B0604020202020204" pitchFamily="34" charset="0"/>
              </a:rPr>
              <a:t>’</a:t>
            </a:r>
            <a:r>
              <a:rPr lang="fr-FR" altLang="ja-JP" sz="2000">
                <a:solidFill>
                  <a:srgbClr val="000000"/>
                </a:solidFill>
                <a:cs typeface="Arial" panose="020B0604020202020204" pitchFamily="34" charset="0"/>
              </a:rPr>
              <a:t>âge des élèves (pour travailler la fluence)</a:t>
            </a:r>
          </a:p>
          <a:p>
            <a:pPr>
              <a:lnSpc>
                <a:spcPct val="150000"/>
              </a:lnSpc>
              <a:spcBef>
                <a:spcPts val="500"/>
              </a:spcBef>
              <a:buClr>
                <a:srgbClr val="000000"/>
              </a:buClr>
              <a:buFontTx/>
              <a:buChar char="•"/>
            </a:pPr>
            <a:r>
              <a:rPr lang="fr-FR" altLang="fr-FR" sz="2000" i="1">
                <a:solidFill>
                  <a:srgbClr val="000000"/>
                </a:solidFill>
                <a:cs typeface="Arial" panose="020B0604020202020204" pitchFamily="34" charset="0"/>
              </a:rPr>
              <a:t>Adolescents en danger d</a:t>
            </a:r>
            <a:r>
              <a:rPr lang="ja-JP" altLang="fr-FR" sz="2000" i="1">
                <a:solidFill>
                  <a:srgbClr val="000000"/>
                </a:solidFill>
                <a:cs typeface="Arial" panose="020B0604020202020204" pitchFamily="34" charset="0"/>
              </a:rPr>
              <a:t>’</a:t>
            </a:r>
            <a:r>
              <a:rPr lang="fr-FR" altLang="ja-JP" sz="2000" i="1">
                <a:solidFill>
                  <a:srgbClr val="000000"/>
                </a:solidFill>
                <a:cs typeface="Arial" panose="020B0604020202020204" pitchFamily="34" charset="0"/>
              </a:rPr>
              <a:t>illettrisme</a:t>
            </a:r>
            <a:r>
              <a:rPr lang="fr-FR" altLang="ja-JP" sz="2000">
                <a:solidFill>
                  <a:srgbClr val="000000"/>
                </a:solidFill>
                <a:cs typeface="Arial" panose="020B0604020202020204" pitchFamily="34" charset="0"/>
              </a:rPr>
              <a:t>, Corinne Gallet, Edition Tom Pousse, 2014</a:t>
            </a:r>
          </a:p>
          <a:p>
            <a:pPr>
              <a:spcBef>
                <a:spcPts val="500"/>
              </a:spcBef>
              <a:buClr>
                <a:srgbClr val="000000"/>
              </a:buClr>
              <a:buFontTx/>
              <a:buChar char="•"/>
            </a:pPr>
            <a:r>
              <a:rPr lang="fr-FR" altLang="fr-FR" sz="2000" i="1">
                <a:solidFill>
                  <a:srgbClr val="000000"/>
                </a:solidFill>
                <a:cs typeface="Arial" panose="020B0604020202020204" pitchFamily="34" charset="0"/>
              </a:rPr>
              <a:t>100 idées pour que tous les enfants sachent lire</a:t>
            </a:r>
            <a:r>
              <a:rPr lang="fr-FR" altLang="fr-FR" sz="2000">
                <a:solidFill>
                  <a:srgbClr val="000000"/>
                </a:solidFill>
                <a:cs typeface="Arial" panose="020B0604020202020204" pitchFamily="34" charset="0"/>
              </a:rPr>
              <a:t>, Corinne Gallet</a:t>
            </a:r>
          </a:p>
          <a:p>
            <a:pPr>
              <a:spcBef>
                <a:spcPts val="500"/>
              </a:spcBef>
            </a:pPr>
            <a:endParaRPr lang="fr-FR" altLang="fr-FR" sz="2000">
              <a:solidFill>
                <a:srgbClr val="000000"/>
              </a:solidFill>
              <a:cs typeface="Arial" panose="020B0604020202020204" pitchFamily="34" charset="0"/>
            </a:endParaRPr>
          </a:p>
          <a:p>
            <a:pPr>
              <a:spcBef>
                <a:spcPts val="450"/>
              </a:spcBef>
            </a:pPr>
            <a:endParaRPr lang="fr-FR" altLang="fr-FR" sz="1800">
              <a:solidFill>
                <a:srgbClr val="000000"/>
              </a:solidFill>
              <a:cs typeface="Arial" panose="020B0604020202020204" pitchFamily="34" charset="0"/>
            </a:endParaRPr>
          </a:p>
          <a:p>
            <a:pPr eaLnBrk="1" hangingPunct="1">
              <a:spcBef>
                <a:spcPts val="450"/>
              </a:spcBef>
            </a:pPr>
            <a:endParaRPr lang="fr-FR" altLang="fr-FR" sz="1800" u="sng">
              <a:solidFill>
                <a:srgbClr val="000000"/>
              </a:solidFill>
              <a:cs typeface="Arial" panose="020B0604020202020204" pitchFamily="34" charset="0"/>
            </a:endParaRPr>
          </a:p>
          <a:p>
            <a:pPr eaLnBrk="1" hangingPunct="1">
              <a:spcBef>
                <a:spcPts val="450"/>
              </a:spcBef>
            </a:pPr>
            <a:endParaRPr lang="fr-FR" altLang="fr-FR" sz="1800" u="sng">
              <a:solidFill>
                <a:srgbClr val="000000"/>
              </a:solidFill>
              <a:cs typeface="Arial" panose="020B0604020202020204" pitchFamily="34" charset="0"/>
            </a:endParaRPr>
          </a:p>
        </p:txBody>
      </p:sp>
      <p:pic>
        <p:nvPicPr>
          <p:cNvPr id="55300" name="Picture 3">
            <a:extLst>
              <a:ext uri="{FF2B5EF4-FFF2-40B4-BE49-F238E27FC236}">
                <a16:creationId xmlns:a16="http://schemas.microsoft.com/office/drawing/2014/main" xmlns="" id="{D5625441-B0E6-4EDA-A252-8C5632F8E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4868864"/>
            <a:ext cx="1416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5301" name="Picture 4">
            <a:extLst>
              <a:ext uri="{FF2B5EF4-FFF2-40B4-BE49-F238E27FC236}">
                <a16:creationId xmlns:a16="http://schemas.microsoft.com/office/drawing/2014/main" xmlns="" id="{527E6731-3822-437A-92BF-BBC293071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4797426"/>
            <a:ext cx="11207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5302" name="Picture 5">
            <a:extLst>
              <a:ext uri="{FF2B5EF4-FFF2-40B4-BE49-F238E27FC236}">
                <a16:creationId xmlns:a16="http://schemas.microsoft.com/office/drawing/2014/main" xmlns="" id="{5FADDA8D-6D84-4149-9CC9-5287CD238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876800"/>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5303" name="Picture 6">
            <a:extLst>
              <a:ext uri="{FF2B5EF4-FFF2-40B4-BE49-F238E27FC236}">
                <a16:creationId xmlns:a16="http://schemas.microsoft.com/office/drawing/2014/main" xmlns="" id="{4E2C914C-AC96-4E45-9375-61083A6FAD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200" y="479742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a16="http://schemas.microsoft.com/office/drawing/2014/main" xmlns="" id="{889D59EC-4511-406A-8415-9879DB9DC827}"/>
              </a:ext>
            </a:extLst>
          </p:cNvPr>
          <p:cNvSpPr txBox="1">
            <a:spLocks noChangeArrowheads="1"/>
          </p:cNvSpPr>
          <p:nvPr/>
        </p:nvSpPr>
        <p:spPr bwMode="auto">
          <a:xfrm>
            <a:off x="1809751" y="158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1pPr>
            <a:lvl2pPr marL="742950" indent="-28575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2pPr>
            <a:lvl3pPr marL="11430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4pPr>
            <a:lvl5pPr marL="2057400" indent="-228600" algn="l" defTabSz="449263"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r>
              <a:rPr lang="fr-FR" altLang="fr-FR" sz="3900" b="1" u="sng" dirty="0">
                <a:solidFill>
                  <a:srgbClr val="7030A0"/>
                </a:solidFill>
                <a:cs typeface="Arial" panose="020B0604020202020204" pitchFamily="34" charset="0"/>
              </a:rPr>
              <a:t>Biblio- et sitographie</a:t>
            </a:r>
          </a:p>
        </p:txBody>
      </p:sp>
      <p:sp>
        <p:nvSpPr>
          <p:cNvPr id="60418" name="Text Box 2">
            <a:extLst>
              <a:ext uri="{FF2B5EF4-FFF2-40B4-BE49-F238E27FC236}">
                <a16:creationId xmlns:a16="http://schemas.microsoft.com/office/drawing/2014/main" xmlns="" id="{3E036E73-5463-411C-B7A4-CB3FD59C09E6}"/>
              </a:ext>
            </a:extLst>
          </p:cNvPr>
          <p:cNvSpPr txBox="1">
            <a:spLocks noChangeArrowheads="1"/>
          </p:cNvSpPr>
          <p:nvPr/>
        </p:nvSpPr>
        <p:spPr bwMode="auto">
          <a:xfrm>
            <a:off x="1809751" y="1484313"/>
            <a:ext cx="8678863" cy="5040312"/>
          </a:xfrm>
          <a:prstGeom prst="rect">
            <a:avLst/>
          </a:prstGeom>
          <a:noFill/>
          <a:ln w="9525" cap="flat">
            <a:solidFill>
              <a:schemeClr val="tx1">
                <a:lumMod val="85000"/>
                <a:lumOff val="15000"/>
              </a:schemeClr>
            </a:solidFill>
            <a:round/>
            <a:headEnd/>
            <a:tailEnd/>
          </a:ln>
          <a:effectLst/>
        </p:spPr>
        <p:txBody>
          <a:bodyPr/>
          <a:lstStyle>
            <a:lvl1pPr marL="339725" indent="-339725" algn="l" defTabSz="449263" eaLnBrk="0" hangingPunct="0">
              <a:spcBef>
                <a:spcPct val="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MS PGothic" panose="020B0600070205080204" pitchFamily="34" charset="-128"/>
              </a:defRPr>
            </a:lvl1pPr>
            <a:lvl2pPr marL="742950" indent="-285750" algn="l" defTabSz="449263" eaLnBrk="0" hangingPunct="0">
              <a:spcBef>
                <a:spcPct val="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MS PGothic" panose="020B0600070205080204" pitchFamily="34" charset="-128"/>
              </a:defRPr>
            </a:lvl2pPr>
            <a:lvl3pPr marL="1143000" indent="-228600" algn="l" defTabSz="449263" eaLnBrk="0" hangingPunct="0">
              <a:spcBef>
                <a:spcPct val="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MS PGothic" panose="020B0600070205080204" pitchFamily="34" charset="-128"/>
              </a:defRPr>
            </a:lvl3pPr>
            <a:lvl4pPr marL="1600200" indent="-228600" algn="l" defTabSz="449263" eaLnBrk="0" hangingPunct="0">
              <a:spcBef>
                <a:spcPct val="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MS PGothic" panose="020B0600070205080204" pitchFamily="34" charset="-128"/>
              </a:defRPr>
            </a:lvl4pPr>
            <a:lvl5pPr marL="2057400" indent="-228600" algn="l" defTabSz="449263" eaLnBrk="0" hangingPunct="0">
              <a:spcBef>
                <a:spcPct val="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500"/>
              </a:spcBef>
              <a:buClr>
                <a:srgbClr val="000000"/>
              </a:buClr>
              <a:buFontTx/>
              <a:buChar char="•"/>
            </a:pPr>
            <a:r>
              <a:rPr lang="fr-FR" altLang="fr-FR" sz="2000">
                <a:solidFill>
                  <a:srgbClr val="CCCCFF"/>
                </a:solidFill>
                <a:cs typeface="Arial" panose="020B0604020202020204" pitchFamily="34" charset="0"/>
                <a:hlinkClick r:id="rId3"/>
              </a:rPr>
              <a:t>http://dsden89.ac-dijon.fr/docs/mdl/fiche_protocole_apprendre_des_mots.pdf</a:t>
            </a:r>
            <a:r>
              <a:rPr lang="fr-FR" altLang="fr-FR" sz="2000">
                <a:solidFill>
                  <a:srgbClr val="000000"/>
                </a:solidFill>
                <a:cs typeface="Arial" panose="020B0604020202020204" pitchFamily="34" charset="0"/>
              </a:rPr>
              <a:t> </a:t>
            </a:r>
          </a:p>
          <a:p>
            <a:pPr eaLnBrk="1" hangingPunct="1">
              <a:spcBef>
                <a:spcPts val="500"/>
              </a:spcBef>
            </a:pPr>
            <a:r>
              <a:rPr lang="fr-FR" altLang="fr-FR" sz="2000">
                <a:solidFill>
                  <a:srgbClr val="000000"/>
                </a:solidFill>
                <a:cs typeface="Arial" panose="020B0604020202020204" pitchFamily="34" charset="0"/>
              </a:rPr>
              <a:t>	Fiche protocole orthographe lexicale proposé par M.Fayol</a:t>
            </a:r>
          </a:p>
          <a:p>
            <a:pPr eaLnBrk="1" hangingPunct="1">
              <a:spcBef>
                <a:spcPts val="500"/>
              </a:spcBef>
            </a:pPr>
            <a:endParaRPr lang="fr-FR" altLang="fr-FR" sz="2000">
              <a:solidFill>
                <a:srgbClr val="000000"/>
              </a:solidFill>
              <a:cs typeface="Arial" panose="020B0604020202020204" pitchFamily="34" charset="0"/>
            </a:endParaRPr>
          </a:p>
          <a:p>
            <a:pPr eaLnBrk="1" hangingPunct="1">
              <a:spcBef>
                <a:spcPts val="500"/>
              </a:spcBef>
              <a:buClr>
                <a:srgbClr val="000000"/>
              </a:buClr>
              <a:buFontTx/>
              <a:buChar char="•"/>
            </a:pPr>
            <a:r>
              <a:rPr lang="fr-FR" altLang="fr-FR" sz="2000" u="sng">
                <a:solidFill>
                  <a:srgbClr val="000000"/>
                </a:solidFill>
                <a:cs typeface="Arial" panose="020B0604020202020204" pitchFamily="34" charset="0"/>
              </a:rPr>
              <a:t>kalolanea.over-blog.com </a:t>
            </a:r>
          </a:p>
          <a:p>
            <a:pPr eaLnBrk="1" hangingPunct="1">
              <a:spcBef>
                <a:spcPts val="500"/>
              </a:spcBef>
            </a:pPr>
            <a:r>
              <a:rPr lang="fr-FR" altLang="fr-FR" sz="2000">
                <a:solidFill>
                  <a:srgbClr val="000000"/>
                </a:solidFill>
                <a:cs typeface="Arial" panose="020B0604020202020204" pitchFamily="34" charset="0"/>
              </a:rPr>
              <a:t>	Fiches pour travailler l</a:t>
            </a:r>
            <a:r>
              <a:rPr lang="ja-JP" altLang="fr-FR" sz="2000">
                <a:solidFill>
                  <a:srgbClr val="000000"/>
                </a:solidFill>
                <a:cs typeface="Arial" panose="020B0604020202020204" pitchFamily="34" charset="0"/>
              </a:rPr>
              <a:t>’</a:t>
            </a:r>
            <a:r>
              <a:rPr lang="fr-FR" altLang="ja-JP" sz="2000">
                <a:solidFill>
                  <a:srgbClr val="000000"/>
                </a:solidFill>
                <a:cs typeface="Arial" panose="020B0604020202020204" pitchFamily="34" charset="0"/>
              </a:rPr>
              <a:t>imprégnation syllabique </a:t>
            </a:r>
          </a:p>
          <a:p>
            <a:pPr eaLnBrk="1" hangingPunct="1">
              <a:spcBef>
                <a:spcPts val="500"/>
              </a:spcBef>
            </a:pPr>
            <a:endParaRPr lang="fr-FR" altLang="fr-FR" sz="2000">
              <a:solidFill>
                <a:srgbClr val="000000"/>
              </a:solidFill>
              <a:cs typeface="Arial" panose="020B0604020202020204" pitchFamily="34" charset="0"/>
            </a:endParaRPr>
          </a:p>
          <a:p>
            <a:pPr eaLnBrk="1" hangingPunct="1">
              <a:spcBef>
                <a:spcPts val="500"/>
              </a:spcBef>
              <a:buClr>
                <a:srgbClr val="000000"/>
              </a:buClr>
              <a:buFontTx/>
              <a:buChar char="•"/>
            </a:pPr>
            <a:r>
              <a:rPr lang="fr-FR" altLang="ja-JP" sz="2000" u="sng">
                <a:solidFill>
                  <a:srgbClr val="000000"/>
                </a:solidFill>
                <a:cs typeface="Arial" panose="020B0604020202020204" pitchFamily="34" charset="0"/>
              </a:rPr>
              <a:t>L’élève a un problème en lecture. Que faire? Cycles 2 et 3</a:t>
            </a:r>
            <a:r>
              <a:rPr lang="fr-FR" altLang="ja-JP" sz="2000">
                <a:solidFill>
                  <a:srgbClr val="000000"/>
                </a:solidFill>
                <a:cs typeface="Arial" panose="020B0604020202020204" pitchFamily="34" charset="0"/>
              </a:rPr>
              <a:t> P. Bezu-Debs, Hatier, 2014</a:t>
            </a:r>
          </a:p>
          <a:p>
            <a:pPr eaLnBrk="1" hangingPunct="1">
              <a:spcBef>
                <a:spcPts val="500"/>
              </a:spcBef>
            </a:pPr>
            <a:endParaRPr lang="fr-FR" altLang="fr-FR" sz="2000">
              <a:solidFill>
                <a:srgbClr val="000000"/>
              </a:solidFill>
              <a:cs typeface="Arial" panose="020B0604020202020204" pitchFamily="34" charset="0"/>
            </a:endParaRPr>
          </a:p>
          <a:p>
            <a:pPr eaLnBrk="1" hangingPunct="1">
              <a:spcBef>
                <a:spcPts val="500"/>
              </a:spcBef>
              <a:buClr>
                <a:srgbClr val="000000"/>
              </a:buClr>
              <a:buFontTx/>
              <a:buChar char="•"/>
            </a:pPr>
            <a:r>
              <a:rPr lang="fr-FR" altLang="fr-FR" sz="2000">
                <a:solidFill>
                  <a:srgbClr val="CCCCFF"/>
                </a:solidFill>
                <a:cs typeface="Arial" panose="020B0604020202020204" pitchFamily="34" charset="0"/>
                <a:hlinkClick r:id="rId4"/>
              </a:rPr>
              <a:t>http://www4.ac-nancy-metz.fr/ien57yutz/IMG/pdf/Apprendre_a_lire_Goigoux_Cebe.pdf</a:t>
            </a:r>
            <a:r>
              <a:rPr lang="fr-FR" altLang="fr-FR" sz="2000">
                <a:solidFill>
                  <a:srgbClr val="000000"/>
                </a:solidFill>
                <a:cs typeface="Arial" panose="020B0604020202020204" pitchFamily="34" charset="0"/>
              </a:rPr>
              <a:t> </a:t>
            </a:r>
          </a:p>
          <a:p>
            <a:pPr eaLnBrk="1" hangingPunct="1">
              <a:spcBef>
                <a:spcPts val="500"/>
              </a:spcBef>
            </a:pPr>
            <a:r>
              <a:rPr lang="fr-FR" altLang="fr-FR" sz="2000">
                <a:solidFill>
                  <a:srgbClr val="000000"/>
                </a:solidFill>
                <a:cs typeface="Arial" panose="020B0604020202020204" pitchFamily="34" charset="0"/>
              </a:rPr>
              <a:t>	Les composantes de la lecture </a:t>
            </a:r>
          </a:p>
          <a:p>
            <a:pPr eaLnBrk="1" hangingPunct="1">
              <a:spcBef>
                <a:spcPts val="500"/>
              </a:spcBef>
            </a:pPr>
            <a:endParaRPr lang="fr-FR" altLang="fr-FR" sz="2000">
              <a:solidFill>
                <a:srgbClr val="000000"/>
              </a:solidFill>
              <a:cs typeface="Arial" panose="020B0604020202020204" pitchFamily="34" charset="0"/>
            </a:endParaRPr>
          </a:p>
          <a:p>
            <a:pPr>
              <a:spcBef>
                <a:spcPts val="500"/>
              </a:spcBef>
            </a:pPr>
            <a:endParaRPr lang="fr-FR" altLang="fr-FR" sz="2000" u="sng">
              <a:solidFill>
                <a:srgbClr val="000000"/>
              </a:solidFill>
              <a:cs typeface="Arial" panose="020B0604020202020204" pitchFamily="34" charset="0"/>
            </a:endParaRPr>
          </a:p>
          <a:p>
            <a:pPr>
              <a:spcBef>
                <a:spcPts val="450"/>
              </a:spcBef>
            </a:pPr>
            <a:endParaRPr lang="fr-FR" altLang="fr-FR" sz="1800" u="sng">
              <a:solidFill>
                <a:srgbClr val="000000"/>
              </a:solidFill>
              <a:cs typeface="Arial" panose="020B0604020202020204" pitchFamily="34" charset="0"/>
            </a:endParaRPr>
          </a:p>
          <a:p>
            <a:pPr>
              <a:spcBef>
                <a:spcPts val="450"/>
              </a:spcBef>
            </a:pPr>
            <a:endParaRPr lang="fr-FR" altLang="fr-FR" sz="1800" u="sng">
              <a:solidFill>
                <a:srgbClr val="000000"/>
              </a:solidFill>
              <a:cs typeface="Arial" panose="020B0604020202020204" pitchFamily="34" charset="0"/>
            </a:endParaRPr>
          </a:p>
          <a:p>
            <a:pPr>
              <a:spcBef>
                <a:spcPts val="450"/>
              </a:spcBef>
            </a:pPr>
            <a:endParaRPr lang="fr-FR" altLang="fr-FR" sz="1800" u="sng">
              <a:solidFill>
                <a:srgbClr val="000000"/>
              </a:solidFill>
              <a:cs typeface="Arial" panose="020B0604020202020204" pitchFamily="34" charset="0"/>
            </a:endParaRPr>
          </a:p>
          <a:p>
            <a:pPr>
              <a:spcBef>
                <a:spcPts val="450"/>
              </a:spcBef>
            </a:pPr>
            <a:endParaRPr lang="fr-FR" altLang="fr-FR" sz="1800">
              <a:solidFill>
                <a:srgbClr val="000000"/>
              </a:solidFill>
              <a:cs typeface="Arial" panose="020B0604020202020204" pitchFamily="34" charset="0"/>
            </a:endParaRPr>
          </a:p>
          <a:p>
            <a:pPr>
              <a:spcBef>
                <a:spcPts val="450"/>
              </a:spcBef>
            </a:pPr>
            <a:endParaRPr lang="fr-FR" altLang="fr-FR" sz="1800">
              <a:solidFill>
                <a:srgbClr val="000000"/>
              </a:solidFill>
              <a:cs typeface="Arial" panose="020B0604020202020204" pitchFamily="34" charset="0"/>
            </a:endParaRPr>
          </a:p>
          <a:p>
            <a:pPr eaLnBrk="1" hangingPunct="1">
              <a:spcBef>
                <a:spcPts val="450"/>
              </a:spcBef>
            </a:pPr>
            <a:endParaRPr lang="fr-FR" altLang="fr-FR" sz="1800" u="sng">
              <a:solidFill>
                <a:srgbClr val="000000"/>
              </a:solidFill>
              <a:cs typeface="Arial" panose="020B0604020202020204" pitchFamily="34" charset="0"/>
            </a:endParaRPr>
          </a:p>
          <a:p>
            <a:pPr eaLnBrk="1" hangingPunct="1">
              <a:spcBef>
                <a:spcPts val="450"/>
              </a:spcBef>
            </a:pPr>
            <a:endParaRPr lang="fr-FR" altLang="fr-FR" sz="1800">
              <a:solidFill>
                <a:srgbClr val="000000"/>
              </a:solidFill>
              <a:cs typeface="Arial" panose="020B0604020202020204" pitchFamily="34" charset="0"/>
            </a:endParaRPr>
          </a:p>
          <a:p>
            <a:pPr eaLnBrk="1" hangingPunct="1">
              <a:spcBef>
                <a:spcPts val="450"/>
              </a:spcBef>
            </a:pPr>
            <a:endParaRPr lang="fr-FR" altLang="fr-FR" sz="1800">
              <a:solidFill>
                <a:srgbClr val="000000"/>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2DCC1F56-78C4-4F6A-A4A0-FE643233C20C}"/>
              </a:ext>
            </a:extLst>
          </p:cNvPr>
          <p:cNvSpPr>
            <a:spLocks noChangeArrowheads="1"/>
          </p:cNvSpPr>
          <p:nvPr/>
        </p:nvSpPr>
        <p:spPr bwMode="auto">
          <a:xfrm>
            <a:off x="2182813" y="493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buClrTx/>
              <a:buSzTx/>
              <a:buFontTx/>
              <a:buNone/>
            </a:pPr>
            <a:endParaRPr lang="fr-FR" altLang="fr-FR">
              <a:cs typeface="Arial" panose="020B0604020202020204" pitchFamily="34" charset="0"/>
            </a:endParaRPr>
          </a:p>
        </p:txBody>
      </p:sp>
      <p:sp>
        <p:nvSpPr>
          <p:cNvPr id="48131" name="Rectangle 3">
            <a:extLst>
              <a:ext uri="{FF2B5EF4-FFF2-40B4-BE49-F238E27FC236}">
                <a16:creationId xmlns:a16="http://schemas.microsoft.com/office/drawing/2014/main" xmlns="" id="{69C36C5F-1C96-4A38-804D-A77DD26E07DC}"/>
              </a:ext>
            </a:extLst>
          </p:cNvPr>
          <p:cNvSpPr>
            <a:spLocks noChangeArrowheads="1"/>
          </p:cNvSpPr>
          <p:nvPr/>
        </p:nvSpPr>
        <p:spPr bwMode="auto">
          <a:xfrm>
            <a:off x="2817813" y="685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buClrTx/>
              <a:buSzTx/>
              <a:buFontTx/>
              <a:buNone/>
            </a:pPr>
            <a:endParaRPr lang="fr-FR" altLang="fr-FR">
              <a:cs typeface="Arial" panose="020B0604020202020204" pitchFamily="34" charset="0"/>
            </a:endParaRPr>
          </a:p>
        </p:txBody>
      </p:sp>
      <p:pic>
        <p:nvPicPr>
          <p:cNvPr id="48132" name="Picture 4" descr="2 voies de lecture">
            <a:extLst>
              <a:ext uri="{FF2B5EF4-FFF2-40B4-BE49-F238E27FC236}">
                <a16:creationId xmlns:a16="http://schemas.microsoft.com/office/drawing/2014/main" xmlns="" id="{FC1C66DA-4728-4150-9DF7-8AA8EFDF6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0"/>
            <a:ext cx="6935788"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itre 1">
            <a:extLst>
              <a:ext uri="{FF2B5EF4-FFF2-40B4-BE49-F238E27FC236}">
                <a16:creationId xmlns:a16="http://schemas.microsoft.com/office/drawing/2014/main" xmlns="" id="{B647DD98-2478-48F3-9C78-87722EDE8730}"/>
              </a:ext>
            </a:extLst>
          </p:cNvPr>
          <p:cNvSpPr>
            <a:spLocks noGrp="1"/>
          </p:cNvSpPr>
          <p:nvPr>
            <p:ph type="title" idx="4294967295"/>
          </p:nvPr>
        </p:nvSpPr>
        <p:spPr>
          <a:xfrm>
            <a:off x="1271587" y="620713"/>
            <a:ext cx="8912226" cy="1447800"/>
          </a:xfrm>
        </p:spPr>
        <p:txBody>
          <a:bodyPr anchor="ctr">
            <a:normAutofit/>
          </a:bodyPr>
          <a:lstStyle/>
          <a:p>
            <a:pPr algn="ctr"/>
            <a:r>
              <a:rPr lang="fr-FR" altLang="fr-FR" sz="3900" b="1" dirty="0">
                <a:solidFill>
                  <a:srgbClr val="7030A0"/>
                </a:solidFill>
                <a:latin typeface="Arial" panose="020B0604020202020204" pitchFamily="34" charset="0"/>
                <a:cs typeface="Arial" panose="020B0604020202020204" pitchFamily="34" charset="0"/>
              </a:rPr>
              <a:t>Qu</a:t>
            </a:r>
            <a:r>
              <a:rPr lang="fr-FR" altLang="fr-FR" sz="3900" b="1" dirty="0">
                <a:solidFill>
                  <a:srgbClr val="7030A0"/>
                </a:solidFill>
                <a:latin typeface="Arial" panose="020B0604020202020204" pitchFamily="34" charset="0"/>
                <a:ea typeface="MS PGothic" panose="020B0600070205080204" pitchFamily="34" charset="-128"/>
                <a:cs typeface="Arial" panose="020B0604020202020204" pitchFamily="34" charset="0"/>
              </a:rPr>
              <a:t>’</a:t>
            </a:r>
            <a:r>
              <a:rPr lang="fr-FR" altLang="ja-JP" sz="3900" b="1" dirty="0">
                <a:solidFill>
                  <a:srgbClr val="7030A0"/>
                </a:solidFill>
                <a:latin typeface="Arial" panose="020B0604020202020204" pitchFamily="34" charset="0"/>
                <a:ea typeface="MS PGothic" panose="020B0600070205080204" pitchFamily="34" charset="-128"/>
                <a:cs typeface="Arial" panose="020B0604020202020204" pitchFamily="34" charset="0"/>
              </a:rPr>
              <a:t>est-ce que la fluence ?</a:t>
            </a:r>
            <a:endParaRPr lang="fr-FR" altLang="fr-FR" sz="3900" b="1" dirty="0">
              <a:solidFill>
                <a:srgbClr val="7030A0"/>
              </a:solidFill>
              <a:latin typeface="Arial" panose="020B0604020202020204" pitchFamily="34" charset="0"/>
              <a:cs typeface="Arial" panose="020B0604020202020204" pitchFamily="34" charset="0"/>
            </a:endParaRPr>
          </a:p>
        </p:txBody>
      </p:sp>
      <p:sp>
        <p:nvSpPr>
          <p:cNvPr id="575491" name="Espace réservé du texte 2">
            <a:extLst>
              <a:ext uri="{FF2B5EF4-FFF2-40B4-BE49-F238E27FC236}">
                <a16:creationId xmlns:a16="http://schemas.microsoft.com/office/drawing/2014/main" xmlns="" id="{D27F0E75-D342-4630-B0C2-9F522800E8B4}"/>
              </a:ext>
            </a:extLst>
          </p:cNvPr>
          <p:cNvSpPr>
            <a:spLocks noGrp="1"/>
          </p:cNvSpPr>
          <p:nvPr>
            <p:ph type="body" idx="4294967295"/>
          </p:nvPr>
        </p:nvSpPr>
        <p:spPr>
          <a:xfrm>
            <a:off x="2260601" y="2413000"/>
            <a:ext cx="8132184" cy="2376488"/>
          </a:xfrm>
        </p:spPr>
        <p:txBody>
          <a:bodyPr/>
          <a:lstStyle/>
          <a:p>
            <a:pPr marL="0" indent="0">
              <a:spcBef>
                <a:spcPct val="0"/>
              </a:spcBef>
              <a:buNone/>
            </a:pPr>
            <a:r>
              <a:rPr lang="fr-FR" altLang="fr-FR" dirty="0">
                <a:solidFill>
                  <a:srgbClr val="000000"/>
                </a:solidFill>
              </a:rPr>
              <a:t>→ </a:t>
            </a:r>
            <a:r>
              <a:rPr lang="fr-FR" altLang="fr-FR" sz="3200" dirty="0"/>
              <a:t>« Capacité à lire avec aisance, rapidement, sans erreurs et avec une intonation adaptée » (</a:t>
            </a:r>
            <a:r>
              <a:rPr lang="fr-FR" altLang="fr-FR" sz="3200" dirty="0" err="1"/>
              <a:t>Pourchet</a:t>
            </a:r>
            <a:r>
              <a:rPr lang="fr-FR" altLang="fr-FR" sz="3200" dirty="0"/>
              <a:t> et </a:t>
            </a:r>
            <a:r>
              <a:rPr lang="fr-FR" altLang="fr-FR" sz="3200" dirty="0" err="1"/>
              <a:t>Zorman</a:t>
            </a:r>
            <a:r>
              <a:rPr lang="fr-FR" altLang="fr-FR" sz="3200" dirty="0"/>
              <a:t> 2008)</a:t>
            </a:r>
          </a:p>
        </p:txBody>
      </p:sp>
      <p:sp>
        <p:nvSpPr>
          <p:cNvPr id="4" name="Rectangle 3">
            <a:extLst>
              <a:ext uri="{FF2B5EF4-FFF2-40B4-BE49-F238E27FC236}">
                <a16:creationId xmlns:a16="http://schemas.microsoft.com/office/drawing/2014/main" xmlns="" id="{7D187726-CD03-4B8E-9138-BD203E8FCA3A}"/>
              </a:ext>
            </a:extLst>
          </p:cNvPr>
          <p:cNvSpPr/>
          <p:nvPr/>
        </p:nvSpPr>
        <p:spPr>
          <a:xfrm>
            <a:off x="1666876" y="5876926"/>
            <a:ext cx="593725" cy="792163"/>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37931725" indent="-37474525"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endParaRPr lang="fr-FR" altLang="fr-FR" sz="1800">
              <a:solidFill>
                <a:srgbClr val="FFFFFF"/>
              </a:solidFill>
              <a:latin typeface="Euphemia" panose="020B0503040102020104"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itre 1">
            <a:extLst>
              <a:ext uri="{FF2B5EF4-FFF2-40B4-BE49-F238E27FC236}">
                <a16:creationId xmlns:a16="http://schemas.microsoft.com/office/drawing/2014/main" xmlns="" id="{D84140E1-D062-4B36-8022-0913F1912DCB}"/>
              </a:ext>
            </a:extLst>
          </p:cNvPr>
          <p:cNvSpPr>
            <a:spLocks noGrp="1"/>
          </p:cNvSpPr>
          <p:nvPr>
            <p:ph type="title" idx="4294967295"/>
          </p:nvPr>
        </p:nvSpPr>
        <p:spPr>
          <a:xfrm>
            <a:off x="1524000" y="692150"/>
            <a:ext cx="8572500" cy="762000"/>
          </a:xfrm>
        </p:spPr>
        <p:txBody>
          <a:bodyPr anchor="ctr">
            <a:normAutofit/>
          </a:bodyPr>
          <a:lstStyle/>
          <a:p>
            <a:pPr algn="ctr"/>
            <a:r>
              <a:rPr lang="fr-FR" altLang="fr-FR" sz="3900" dirty="0">
                <a:solidFill>
                  <a:srgbClr val="7030A0"/>
                </a:solidFill>
                <a:latin typeface="Arial" panose="020B0604020202020204" pitchFamily="34" charset="0"/>
                <a:cs typeface="Arial" panose="020B0604020202020204" pitchFamily="34" charset="0"/>
              </a:rPr>
              <a:t>Pourquoi travailler la fluence?</a:t>
            </a:r>
          </a:p>
        </p:txBody>
      </p:sp>
      <p:sp>
        <p:nvSpPr>
          <p:cNvPr id="434179" name="Espace réservé du texte 2">
            <a:extLst>
              <a:ext uri="{FF2B5EF4-FFF2-40B4-BE49-F238E27FC236}">
                <a16:creationId xmlns:a16="http://schemas.microsoft.com/office/drawing/2014/main" xmlns="" id="{BA09CF7B-0DA6-4948-B13C-96709FDB2AB6}"/>
              </a:ext>
            </a:extLst>
          </p:cNvPr>
          <p:cNvSpPr>
            <a:spLocks noGrp="1"/>
          </p:cNvSpPr>
          <p:nvPr>
            <p:ph type="body" idx="4294967295"/>
          </p:nvPr>
        </p:nvSpPr>
        <p:spPr>
          <a:xfrm>
            <a:off x="2135189" y="1989139"/>
            <a:ext cx="7272337" cy="3095625"/>
          </a:xfrm>
        </p:spPr>
        <p:txBody>
          <a:bodyPr>
            <a:normAutofit lnSpcReduction="10000"/>
          </a:bodyPr>
          <a:lstStyle/>
          <a:p>
            <a:pPr marL="0" indent="0" algn="just">
              <a:lnSpc>
                <a:spcPct val="120000"/>
              </a:lnSpc>
              <a:spcAft>
                <a:spcPts val="1200"/>
              </a:spcAft>
            </a:pPr>
            <a:r>
              <a:rPr lang="fr-FR" altLang="fr-FR" dirty="0"/>
              <a:t> Chez le faible lecteur, la t</a:t>
            </a:r>
            <a:r>
              <a:rPr lang="fr-FR" altLang="ja-JP" dirty="0">
                <a:ea typeface="MS PGothic" panose="020B0600070205080204" pitchFamily="34" charset="-128"/>
              </a:rPr>
              <a:t>âche de décodage mobilise toute sa charge attentionnelle. </a:t>
            </a:r>
          </a:p>
          <a:p>
            <a:pPr marL="0" indent="0" algn="just">
              <a:lnSpc>
                <a:spcPct val="120000"/>
              </a:lnSpc>
              <a:spcAft>
                <a:spcPts val="1200"/>
              </a:spcAft>
            </a:pPr>
            <a:endParaRPr lang="fr-FR" altLang="ja-JP" sz="1400" dirty="0">
              <a:ea typeface="MS PGothic" panose="020B0600070205080204" pitchFamily="34" charset="-128"/>
            </a:endParaRPr>
          </a:p>
          <a:p>
            <a:pPr marL="0" indent="0" algn="just">
              <a:lnSpc>
                <a:spcPct val="120000"/>
              </a:lnSpc>
              <a:spcAft>
                <a:spcPts val="1200"/>
              </a:spcAft>
            </a:pPr>
            <a:r>
              <a:rPr lang="fr-FR" altLang="ja-JP" dirty="0">
                <a:ea typeface="MS PGothic" panose="020B0600070205080204" pitchFamily="34" charset="-128"/>
              </a:rPr>
              <a:t> Libérer la mémoire de travail pour la compréhension.</a:t>
            </a:r>
            <a:endParaRPr lang="fr-FR" altLang="fr-FR" dirty="0"/>
          </a:p>
          <a:p>
            <a:pPr marL="0" indent="0">
              <a:spcBef>
                <a:spcPct val="0"/>
              </a:spcBef>
              <a:buNone/>
            </a:pPr>
            <a:endParaRPr lang="fr-FR" altLang="fr-FR" sz="3200" dirty="0"/>
          </a:p>
        </p:txBody>
      </p:sp>
      <p:sp>
        <p:nvSpPr>
          <p:cNvPr id="4" name="Rectangle 3">
            <a:extLst>
              <a:ext uri="{FF2B5EF4-FFF2-40B4-BE49-F238E27FC236}">
                <a16:creationId xmlns:a16="http://schemas.microsoft.com/office/drawing/2014/main" xmlns="" id="{B387038B-C15C-4E95-8506-1542C88A34DD}"/>
              </a:ext>
            </a:extLst>
          </p:cNvPr>
          <p:cNvSpPr/>
          <p:nvPr/>
        </p:nvSpPr>
        <p:spPr>
          <a:xfrm>
            <a:off x="1666876" y="5876926"/>
            <a:ext cx="593725" cy="792163"/>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37931725" indent="-37474525"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buClrTx/>
              <a:buSzTx/>
              <a:buFontTx/>
              <a:buNone/>
            </a:pPr>
            <a:endParaRPr lang="fr-FR" altLang="fr-FR" sz="1800">
              <a:solidFill>
                <a:srgbClr val="FFFFFF"/>
              </a:solidFill>
              <a:latin typeface="Euphemia" panose="020B05030401020201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itre 1">
            <a:extLst>
              <a:ext uri="{FF2B5EF4-FFF2-40B4-BE49-F238E27FC236}">
                <a16:creationId xmlns:a16="http://schemas.microsoft.com/office/drawing/2014/main" xmlns="" id="{9473AAAD-E125-4FA9-8BCE-B1B36802896F}"/>
              </a:ext>
            </a:extLst>
          </p:cNvPr>
          <p:cNvSpPr>
            <a:spLocks noGrp="1"/>
          </p:cNvSpPr>
          <p:nvPr>
            <p:ph type="title" idx="4294967295"/>
          </p:nvPr>
        </p:nvSpPr>
        <p:spPr>
          <a:xfrm>
            <a:off x="2495550" y="549275"/>
            <a:ext cx="7391400" cy="1346200"/>
          </a:xfrm>
        </p:spPr>
        <p:txBody>
          <a:bodyPr anchor="ctr">
            <a:normAutofit fontScale="90000"/>
          </a:bodyPr>
          <a:lstStyle/>
          <a:p>
            <a:pPr algn="ctr"/>
            <a:r>
              <a:rPr lang="fr-FR" altLang="fr-FR"/>
              <a:t/>
            </a:r>
            <a:br>
              <a:rPr lang="fr-FR" altLang="fr-FR"/>
            </a:br>
            <a:r>
              <a:rPr lang="fr-FR" altLang="fr-FR"/>
              <a:t>Une démarche: </a:t>
            </a:r>
            <a:br>
              <a:rPr lang="fr-FR" altLang="fr-FR"/>
            </a:br>
            <a:r>
              <a:rPr lang="fr-FR" altLang="fr-FR"/>
              <a:t/>
            </a:r>
            <a:br>
              <a:rPr lang="fr-FR" altLang="fr-FR"/>
            </a:br>
            <a:endParaRPr lang="fr-FR" altLang="fr-FR"/>
          </a:p>
        </p:txBody>
      </p:sp>
      <p:sp>
        <p:nvSpPr>
          <p:cNvPr id="4" name="Rectangle 3">
            <a:extLst>
              <a:ext uri="{FF2B5EF4-FFF2-40B4-BE49-F238E27FC236}">
                <a16:creationId xmlns:a16="http://schemas.microsoft.com/office/drawing/2014/main" xmlns="" id="{CFA5607B-FFEF-4766-8B9D-9EBC926B097E}"/>
              </a:ext>
            </a:extLst>
          </p:cNvPr>
          <p:cNvSpPr/>
          <p:nvPr/>
        </p:nvSpPr>
        <p:spPr>
          <a:xfrm>
            <a:off x="2044700" y="836613"/>
            <a:ext cx="323850" cy="4318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0000"/>
              </a:lnSpc>
              <a:spcBef>
                <a:spcPct val="0"/>
              </a:spcBef>
              <a:buClrTx/>
              <a:buSzTx/>
              <a:buFontTx/>
              <a:buNone/>
              <a:defRPr/>
            </a:pPr>
            <a:endParaRPr lang="fr-FR">
              <a:solidFill>
                <a:srgbClr val="FFFFFF"/>
              </a:solidFill>
              <a:latin typeface="Euphemia" pitchFamily="34" charset="0"/>
              <a:ea typeface="MS PGothic" pitchFamily="34" charset="-128"/>
            </a:endParaRPr>
          </a:p>
        </p:txBody>
      </p:sp>
      <p:pic>
        <p:nvPicPr>
          <p:cNvPr id="339972" name="Picture 5" descr="fluence">
            <a:extLst>
              <a:ext uri="{FF2B5EF4-FFF2-40B4-BE49-F238E27FC236}">
                <a16:creationId xmlns:a16="http://schemas.microsoft.com/office/drawing/2014/main" xmlns="" id="{622F6EBA-62C3-464A-A558-E1F48B0E0B21}"/>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000375" y="1412875"/>
            <a:ext cx="6743700" cy="4408488"/>
          </a:xfr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a:extLst>
              <a:ext uri="{FF2B5EF4-FFF2-40B4-BE49-F238E27FC236}">
                <a16:creationId xmlns:a16="http://schemas.microsoft.com/office/drawing/2014/main" xmlns="" id="{9740C641-C1E1-41DA-BDEE-9419225F5C58}"/>
              </a:ext>
            </a:extLst>
          </p:cNvPr>
          <p:cNvSpPr>
            <a:spLocks noGrp="1" noChangeArrowheads="1"/>
          </p:cNvSpPr>
          <p:nvPr>
            <p:ph type="title"/>
          </p:nvPr>
        </p:nvSpPr>
        <p:spPr>
          <a:xfrm>
            <a:off x="1262641" y="407266"/>
            <a:ext cx="8546377" cy="742950"/>
          </a:xfrm>
        </p:spPr>
        <p:txBody>
          <a:bodyPr>
            <a:noAutofit/>
          </a:bodyPr>
          <a:lstStyle/>
          <a:p>
            <a:r>
              <a:rPr lang="fr-FR" altLang="fr-FR" sz="3900" b="1" dirty="0">
                <a:solidFill>
                  <a:srgbClr val="7030A0"/>
                </a:solidFill>
                <a:latin typeface="Arial" panose="020B0604020202020204" pitchFamily="34" charset="0"/>
                <a:cs typeface="Arial" panose="020B0604020202020204" pitchFamily="34" charset="0"/>
              </a:rPr>
              <a:t>Exemple de séance en fluence (1)</a:t>
            </a:r>
          </a:p>
        </p:txBody>
      </p:sp>
      <p:sp>
        <p:nvSpPr>
          <p:cNvPr id="577539" name="Rectangle 3">
            <a:extLst>
              <a:ext uri="{FF2B5EF4-FFF2-40B4-BE49-F238E27FC236}">
                <a16:creationId xmlns:a16="http://schemas.microsoft.com/office/drawing/2014/main" xmlns="" id="{211B98F8-3C78-4144-A7B8-041625A8D5D7}"/>
              </a:ext>
            </a:extLst>
          </p:cNvPr>
          <p:cNvSpPr>
            <a:spLocks noGrp="1" noChangeArrowheads="1"/>
          </p:cNvSpPr>
          <p:nvPr>
            <p:ph type="body" idx="1"/>
          </p:nvPr>
        </p:nvSpPr>
        <p:spPr>
          <a:xfrm>
            <a:off x="1847850" y="1484313"/>
            <a:ext cx="8229600" cy="5040312"/>
          </a:xfrm>
        </p:spPr>
        <p:txBody>
          <a:bodyPr>
            <a:normAutofit lnSpcReduction="10000"/>
          </a:bodyPr>
          <a:lstStyle/>
          <a:p>
            <a:pPr>
              <a:lnSpc>
                <a:spcPct val="90000"/>
              </a:lnSpc>
              <a:buFontTx/>
              <a:buChar char="-"/>
            </a:pPr>
            <a:r>
              <a:rPr lang="fr-FR" altLang="fr-FR" sz="2200" b="1" dirty="0"/>
              <a:t>Le professeur </a:t>
            </a:r>
            <a:r>
              <a:rPr lang="fr-FR" altLang="fr-FR" sz="2200" dirty="0"/>
              <a:t>présente l'activité aux élèves (</a:t>
            </a:r>
            <a:r>
              <a:rPr lang="fr-FR" altLang="fr-FR" sz="2200" b="1" dirty="0"/>
              <a:t>2 min)</a:t>
            </a:r>
            <a:endParaRPr lang="fr-FR" altLang="fr-FR" sz="2200" dirty="0"/>
          </a:p>
          <a:p>
            <a:pPr>
              <a:lnSpc>
                <a:spcPct val="90000"/>
              </a:lnSpc>
              <a:buFontTx/>
              <a:buChar char="-"/>
            </a:pPr>
            <a:endParaRPr lang="fr-FR" altLang="fr-FR" sz="2200" dirty="0"/>
          </a:p>
          <a:p>
            <a:pPr>
              <a:lnSpc>
                <a:spcPct val="90000"/>
              </a:lnSpc>
              <a:buFontTx/>
              <a:buChar char="-"/>
            </a:pPr>
            <a:r>
              <a:rPr lang="fr-FR" altLang="fr-FR" sz="2200" b="1" dirty="0"/>
              <a:t>A tour de rôle, les élèves</a:t>
            </a:r>
            <a:r>
              <a:rPr lang="fr-FR" altLang="fr-FR" sz="2200" dirty="0"/>
              <a:t> lisent le texte à voix haute (</a:t>
            </a:r>
            <a:r>
              <a:rPr lang="fr-FR" altLang="fr-FR" sz="2200" b="1" dirty="0"/>
              <a:t>8 min)</a:t>
            </a:r>
            <a:endParaRPr lang="fr-FR" altLang="fr-FR" sz="2200" dirty="0"/>
          </a:p>
          <a:p>
            <a:pPr>
              <a:lnSpc>
                <a:spcPct val="90000"/>
              </a:lnSpc>
              <a:buFontTx/>
              <a:buChar char="-"/>
            </a:pPr>
            <a:endParaRPr lang="fr-FR" altLang="fr-FR" sz="2200" dirty="0"/>
          </a:p>
          <a:p>
            <a:pPr>
              <a:lnSpc>
                <a:spcPct val="90000"/>
              </a:lnSpc>
              <a:buFontTx/>
              <a:buChar char="-"/>
            </a:pPr>
            <a:r>
              <a:rPr lang="fr-FR" altLang="fr-FR" sz="2200" dirty="0"/>
              <a:t>A la fin de sa lecture, </a:t>
            </a:r>
            <a:r>
              <a:rPr lang="fr-FR" altLang="fr-FR" sz="2200" b="1" dirty="0"/>
              <a:t>l’élève</a:t>
            </a:r>
            <a:r>
              <a:rPr lang="fr-FR" altLang="fr-FR" sz="2200" dirty="0"/>
              <a:t> dit ce qu’il a pensé de sa lecture / écoute les remarques /relit en se corrigeant (</a:t>
            </a:r>
            <a:r>
              <a:rPr lang="fr-FR" altLang="fr-FR" sz="2200" b="1" dirty="0"/>
              <a:t>14 min)</a:t>
            </a:r>
            <a:endParaRPr lang="fr-FR" altLang="fr-FR" sz="2200" dirty="0"/>
          </a:p>
          <a:p>
            <a:pPr>
              <a:lnSpc>
                <a:spcPct val="90000"/>
              </a:lnSpc>
              <a:buFontTx/>
              <a:buChar char="-"/>
            </a:pPr>
            <a:endParaRPr lang="fr-FR" altLang="fr-FR" sz="2200" dirty="0"/>
          </a:p>
          <a:p>
            <a:pPr>
              <a:lnSpc>
                <a:spcPct val="90000"/>
              </a:lnSpc>
              <a:buFontTx/>
              <a:buChar char="-"/>
            </a:pPr>
            <a:r>
              <a:rPr lang="fr-FR" altLang="fr-FR" sz="2200" b="1" dirty="0"/>
              <a:t>Activités reproduites une 2</a:t>
            </a:r>
            <a:r>
              <a:rPr lang="fr-FR" altLang="fr-FR" sz="2200" b="1" baseline="30000" dirty="0"/>
              <a:t>e</a:t>
            </a:r>
            <a:r>
              <a:rPr lang="fr-FR" altLang="fr-FR" sz="2200" b="1" dirty="0"/>
              <a:t> fois (8 min + 14 min)</a:t>
            </a:r>
          </a:p>
          <a:p>
            <a:pPr>
              <a:lnSpc>
                <a:spcPct val="90000"/>
              </a:lnSpc>
              <a:buFontTx/>
              <a:buChar char="-"/>
            </a:pPr>
            <a:endParaRPr lang="fr-FR" altLang="fr-FR" sz="2200" dirty="0">
              <a:cs typeface="Times New Roman" panose="02020603050405020304" pitchFamily="18" charset="0"/>
            </a:endParaRPr>
          </a:p>
          <a:p>
            <a:pPr>
              <a:lnSpc>
                <a:spcPct val="90000"/>
              </a:lnSpc>
              <a:buFontTx/>
              <a:buChar char="-"/>
            </a:pPr>
            <a:r>
              <a:rPr lang="fr-FR" altLang="fr-FR" sz="2200" dirty="0"/>
              <a:t>Préparation du  texte pour la séance suivante (</a:t>
            </a:r>
            <a:r>
              <a:rPr lang="fr-FR" altLang="fr-FR" sz="2200" b="1" dirty="0"/>
              <a:t>7 min)</a:t>
            </a:r>
            <a:endParaRPr lang="fr-FR" altLang="fr-FR" sz="2200" dirty="0"/>
          </a:p>
          <a:p>
            <a:pPr>
              <a:lnSpc>
                <a:spcPct val="90000"/>
              </a:lnSpc>
              <a:buFontTx/>
              <a:buNone/>
            </a:pPr>
            <a:endParaRPr lang="fr-FR" altLang="fr-FR" sz="2200" dirty="0"/>
          </a:p>
          <a:p>
            <a:pPr>
              <a:lnSpc>
                <a:spcPct val="90000"/>
              </a:lnSpc>
              <a:buFontTx/>
              <a:buNone/>
            </a:pPr>
            <a:r>
              <a:rPr lang="fr-FR" altLang="fr-FR" sz="2200" dirty="0"/>
              <a:t>-   Pour la séance suivante , l’élève </a:t>
            </a:r>
            <a:r>
              <a:rPr lang="fr-FR" altLang="fr-FR" sz="2200" b="1" dirty="0"/>
              <a:t>prépare</a:t>
            </a:r>
            <a:r>
              <a:rPr lang="fr-FR" altLang="fr-FR" sz="2200" dirty="0"/>
              <a:t> son texte en le lisant </a:t>
            </a:r>
            <a:r>
              <a:rPr lang="fr-FR" altLang="fr-FR" sz="2200" b="1" dirty="0"/>
              <a:t>au moins 3 fois</a:t>
            </a:r>
            <a:r>
              <a:rPr lang="fr-FR" altLang="fr-FR" sz="2200" dirty="0"/>
              <a:t> et en notant son temps à chaque lecture.</a:t>
            </a:r>
          </a:p>
          <a:p>
            <a:pPr>
              <a:lnSpc>
                <a:spcPct val="90000"/>
              </a:lnSpc>
            </a:pPr>
            <a:endParaRPr lang="fr-FR" altLang="fr-FR"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itre 1">
            <a:extLst>
              <a:ext uri="{FF2B5EF4-FFF2-40B4-BE49-F238E27FC236}">
                <a16:creationId xmlns:a16="http://schemas.microsoft.com/office/drawing/2014/main" xmlns="" id="{5E39EAAD-D2E6-488D-8A7C-1468BB99DB43}"/>
              </a:ext>
            </a:extLst>
          </p:cNvPr>
          <p:cNvSpPr>
            <a:spLocks noGrp="1"/>
          </p:cNvSpPr>
          <p:nvPr>
            <p:ph type="title" idx="4294967295"/>
          </p:nvPr>
        </p:nvSpPr>
        <p:spPr>
          <a:xfrm>
            <a:off x="1752600" y="1447800"/>
            <a:ext cx="3124200" cy="1036638"/>
          </a:xfrm>
        </p:spPr>
        <p:txBody>
          <a:bodyPr anchor="ctr">
            <a:normAutofit fontScale="90000"/>
          </a:bodyPr>
          <a:lstStyle/>
          <a:p>
            <a:r>
              <a:rPr lang="fr-FR" altLang="fr-FR"/>
              <a:t>FLUENCE : graphique</a:t>
            </a:r>
          </a:p>
        </p:txBody>
      </p:sp>
      <p:sp>
        <p:nvSpPr>
          <p:cNvPr id="4" name="Rectangle 3">
            <a:extLst>
              <a:ext uri="{FF2B5EF4-FFF2-40B4-BE49-F238E27FC236}">
                <a16:creationId xmlns:a16="http://schemas.microsoft.com/office/drawing/2014/main" xmlns="" id="{2C2C0088-6B52-4F52-A651-4061177EE852}"/>
              </a:ext>
            </a:extLst>
          </p:cNvPr>
          <p:cNvSpPr/>
          <p:nvPr/>
        </p:nvSpPr>
        <p:spPr>
          <a:xfrm>
            <a:off x="2044700" y="836613"/>
            <a:ext cx="323850" cy="4318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0000"/>
              </a:lnSpc>
              <a:spcBef>
                <a:spcPct val="0"/>
              </a:spcBef>
              <a:buClrTx/>
              <a:buSzTx/>
              <a:buFontTx/>
              <a:buNone/>
              <a:defRPr/>
            </a:pPr>
            <a:endParaRPr lang="fr-FR">
              <a:solidFill>
                <a:srgbClr val="FFFFFF"/>
              </a:solidFill>
              <a:latin typeface="Euphemia" pitchFamily="34" charset="0"/>
              <a:ea typeface="MS PGothic" pitchFamily="34" charset="-128"/>
            </a:endParaRPr>
          </a:p>
        </p:txBody>
      </p:sp>
      <p:pic>
        <p:nvPicPr>
          <p:cNvPr id="342020" name="Espace réservé du contenu 3">
            <a:extLst>
              <a:ext uri="{FF2B5EF4-FFF2-40B4-BE49-F238E27FC236}">
                <a16:creationId xmlns:a16="http://schemas.microsoft.com/office/drawing/2014/main" xmlns="" id="{44C067CB-3967-4618-B68C-D8EDCA90CC6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l="34116" t="10246" r="33450" b="20882"/>
          <a:stretch>
            <a:fillRect/>
          </a:stretch>
        </p:blipFill>
        <p:spPr>
          <a:xfrm>
            <a:off x="5181601" y="228600"/>
            <a:ext cx="5299075" cy="6477000"/>
          </a:xfrm>
        </p:spPr>
      </p:pic>
      <p:sp>
        <p:nvSpPr>
          <p:cNvPr id="342021" name="Text Box 4">
            <a:extLst>
              <a:ext uri="{FF2B5EF4-FFF2-40B4-BE49-F238E27FC236}">
                <a16:creationId xmlns:a16="http://schemas.microsoft.com/office/drawing/2014/main" xmlns="" id="{39DB563A-F5EF-4698-B618-2C0CFFC37B46}"/>
              </a:ext>
            </a:extLst>
          </p:cNvPr>
          <p:cNvSpPr txBox="1">
            <a:spLocks noChangeArrowheads="1"/>
          </p:cNvSpPr>
          <p:nvPr/>
        </p:nvSpPr>
        <p:spPr bwMode="auto">
          <a:xfrm>
            <a:off x="1905000" y="2971800"/>
            <a:ext cx="285908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50000"/>
              </a:spcBef>
              <a:buClrTx/>
              <a:buSzTx/>
              <a:buFontTx/>
              <a:buNone/>
            </a:pPr>
            <a:r>
              <a:rPr lang="fr-FR" altLang="fr-FR" sz="1800"/>
              <a:t>S’entra</a:t>
            </a:r>
            <a:r>
              <a:rPr lang="fr-FR" altLang="ja-JP" sz="1800"/>
              <a:t>îner à la fluence : </a:t>
            </a:r>
          </a:p>
          <a:p>
            <a:pPr eaLnBrk="1" hangingPunct="1">
              <a:lnSpc>
                <a:spcPct val="100000"/>
              </a:lnSpc>
              <a:spcBef>
                <a:spcPct val="50000"/>
              </a:spcBef>
              <a:buClrTx/>
              <a:buSzTx/>
              <a:buFontTx/>
              <a:buNone/>
            </a:pPr>
            <a:r>
              <a:rPr lang="fr-FR" altLang="ja-JP" sz="1800"/>
              <a:t>« Fluence de lecture CM, 6è, 5è »</a:t>
            </a:r>
          </a:p>
          <a:p>
            <a:pPr eaLnBrk="1" hangingPunct="1">
              <a:lnSpc>
                <a:spcPct val="100000"/>
              </a:lnSpc>
              <a:spcBef>
                <a:spcPct val="50000"/>
              </a:spcBef>
              <a:buClrTx/>
              <a:buSzTx/>
              <a:buFontTx/>
              <a:buNone/>
            </a:pPr>
            <a:r>
              <a:rPr lang="fr-FR" altLang="ja-JP" sz="1800"/>
              <a:t>Edition La Cigale</a:t>
            </a:r>
            <a:endParaRPr lang="fr-FR" altLang="fr-FR" sz="180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xmlns="" id="{22690A39-4FC8-42CD-9BAE-FE37659138B3}"/>
              </a:ext>
            </a:extLst>
          </p:cNvPr>
          <p:cNvSpPr>
            <a:spLocks noGrp="1" noChangeArrowheads="1"/>
          </p:cNvSpPr>
          <p:nvPr>
            <p:ph type="title" idx="4294967295"/>
          </p:nvPr>
        </p:nvSpPr>
        <p:spPr/>
        <p:txBody>
          <a:bodyPr>
            <a:normAutofit/>
          </a:bodyPr>
          <a:lstStyle/>
          <a:p>
            <a:pPr algn="ctr"/>
            <a:r>
              <a:rPr lang="fr-FR" altLang="fr-FR" sz="3900" b="1" dirty="0">
                <a:solidFill>
                  <a:srgbClr val="7030A0"/>
                </a:solidFill>
                <a:latin typeface="Arial" panose="020B0604020202020204" pitchFamily="34" charset="0"/>
                <a:cs typeface="Arial" panose="020B0604020202020204" pitchFamily="34" charset="0"/>
              </a:rPr>
              <a:t>Entra</a:t>
            </a:r>
            <a:r>
              <a:rPr lang="fr-FR" altLang="ja-JP" sz="3900" b="1" dirty="0">
                <a:solidFill>
                  <a:srgbClr val="7030A0"/>
                </a:solidFill>
                <a:latin typeface="Arial" panose="020B0604020202020204" pitchFamily="34" charset="0"/>
                <a:ea typeface="MS PGothic" panose="020B0600070205080204" pitchFamily="34" charset="-128"/>
                <a:cs typeface="Arial" panose="020B0604020202020204" pitchFamily="34" charset="0"/>
              </a:rPr>
              <a:t>înement régulier à la lecture</a:t>
            </a:r>
            <a:endParaRPr lang="fr-FR" altLang="fr-FR" sz="3900" b="1" dirty="0">
              <a:solidFill>
                <a:srgbClr val="7030A0"/>
              </a:solidFill>
              <a:latin typeface="Arial" panose="020B0604020202020204" pitchFamily="34" charset="0"/>
              <a:cs typeface="Arial" panose="020B0604020202020204" pitchFamily="34" charset="0"/>
            </a:endParaRPr>
          </a:p>
        </p:txBody>
      </p:sp>
      <p:pic>
        <p:nvPicPr>
          <p:cNvPr id="344067" name="Picture 3" descr="suivi fluence">
            <a:extLst>
              <a:ext uri="{FF2B5EF4-FFF2-40B4-BE49-F238E27FC236}">
                <a16:creationId xmlns:a16="http://schemas.microsoft.com/office/drawing/2014/main" xmlns="" id="{F34751D5-7880-43C2-BC91-C1C3EBBCF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26" y="2868613"/>
            <a:ext cx="46259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68" name="Rectangle 4">
            <a:extLst>
              <a:ext uri="{FF2B5EF4-FFF2-40B4-BE49-F238E27FC236}">
                <a16:creationId xmlns:a16="http://schemas.microsoft.com/office/drawing/2014/main" xmlns="" id="{8BF596AF-A5B9-408C-A9D6-4D47E0F6330C}"/>
              </a:ext>
            </a:extLst>
          </p:cNvPr>
          <p:cNvSpPr>
            <a:spLocks noChangeArrowheads="1"/>
          </p:cNvSpPr>
          <p:nvPr/>
        </p:nvSpPr>
        <p:spPr bwMode="auto">
          <a:xfrm>
            <a:off x="1800226" y="2090738"/>
            <a:ext cx="3902075" cy="3754874"/>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buClrTx/>
              <a:buSzTx/>
              <a:buFontTx/>
              <a:buNone/>
            </a:pPr>
            <a:r>
              <a:rPr lang="fr-FR" altLang="fr-FR" sz="1400"/>
              <a:t>Durée : 10 mn</a:t>
            </a:r>
          </a:p>
          <a:p>
            <a:pPr eaLnBrk="1" hangingPunct="1">
              <a:lnSpc>
                <a:spcPct val="100000"/>
              </a:lnSpc>
              <a:buClrTx/>
              <a:buSzTx/>
              <a:buFontTx/>
              <a:buNone/>
            </a:pPr>
            <a:endParaRPr lang="fr-FR" altLang="fr-FR" sz="1400"/>
          </a:p>
          <a:p>
            <a:pPr eaLnBrk="1" hangingPunct="1">
              <a:lnSpc>
                <a:spcPct val="100000"/>
              </a:lnSpc>
              <a:buClrTx/>
              <a:buSzTx/>
              <a:buFontTx/>
              <a:buNone/>
            </a:pPr>
            <a:r>
              <a:rPr lang="fr-FR" altLang="fr-FR" sz="1400"/>
              <a:t>But : entra</a:t>
            </a:r>
            <a:r>
              <a:rPr lang="fr-FR" altLang="ja-JP" sz="1400"/>
              <a:t>îner les élèves très régulièrement:</a:t>
            </a:r>
          </a:p>
          <a:p>
            <a:pPr eaLnBrk="1" hangingPunct="1">
              <a:lnSpc>
                <a:spcPct val="100000"/>
              </a:lnSpc>
              <a:buClrTx/>
              <a:buSzTx/>
              <a:buFontTx/>
              <a:buNone/>
            </a:pPr>
            <a:endParaRPr lang="fr-FR" altLang="ja-JP" sz="1400"/>
          </a:p>
          <a:p>
            <a:pPr eaLnBrk="1" hangingPunct="1">
              <a:lnSpc>
                <a:spcPct val="100000"/>
              </a:lnSpc>
              <a:buClrTx/>
              <a:buSzTx/>
              <a:buFontTx/>
              <a:buChar char="-"/>
            </a:pPr>
            <a:r>
              <a:rPr lang="fr-FR" altLang="ja-JP" sz="1400"/>
              <a:t> 3 à 4 X par semaine</a:t>
            </a:r>
          </a:p>
          <a:p>
            <a:pPr eaLnBrk="1" hangingPunct="1">
              <a:lnSpc>
                <a:spcPct val="100000"/>
              </a:lnSpc>
              <a:buClrTx/>
              <a:buSzTx/>
              <a:buFontTx/>
              <a:buNone/>
            </a:pPr>
            <a:endParaRPr lang="fr-FR" altLang="ja-JP" sz="1400"/>
          </a:p>
          <a:p>
            <a:pPr eaLnBrk="1" hangingPunct="1">
              <a:lnSpc>
                <a:spcPct val="100000"/>
              </a:lnSpc>
              <a:buClrTx/>
              <a:buSzTx/>
              <a:buFontTx/>
              <a:buChar char="-"/>
            </a:pPr>
            <a:r>
              <a:rPr lang="fr-FR" altLang="ja-JP" sz="1400"/>
              <a:t> Les adultes et élèves conviennent d’un moment pour chronométrer l’élève qui lit le texte.</a:t>
            </a:r>
          </a:p>
          <a:p>
            <a:pPr eaLnBrk="1" hangingPunct="1">
              <a:lnSpc>
                <a:spcPct val="100000"/>
              </a:lnSpc>
              <a:buClrTx/>
              <a:buSzTx/>
              <a:buFontTx/>
              <a:buNone/>
            </a:pPr>
            <a:endParaRPr lang="fr-FR" altLang="ja-JP" sz="1400"/>
          </a:p>
          <a:p>
            <a:pPr eaLnBrk="1" hangingPunct="1">
              <a:lnSpc>
                <a:spcPct val="100000"/>
              </a:lnSpc>
              <a:buClrTx/>
              <a:buSzTx/>
              <a:buFontTx/>
              <a:buChar char="-"/>
            </a:pPr>
            <a:r>
              <a:rPr lang="fr-FR" altLang="ja-JP" sz="1400"/>
              <a:t> L’élève écoute la lecture du texte faite par un lecteur expert</a:t>
            </a:r>
          </a:p>
          <a:p>
            <a:pPr eaLnBrk="1" hangingPunct="1">
              <a:lnSpc>
                <a:spcPct val="100000"/>
              </a:lnSpc>
              <a:buClrTx/>
              <a:buSzTx/>
              <a:buFontTx/>
              <a:buChar char="-"/>
            </a:pPr>
            <a:endParaRPr lang="fr-FR" altLang="ja-JP" sz="1400"/>
          </a:p>
          <a:p>
            <a:pPr eaLnBrk="1" hangingPunct="1">
              <a:lnSpc>
                <a:spcPct val="100000"/>
              </a:lnSpc>
              <a:buClrTx/>
              <a:buSzTx/>
              <a:buFontTx/>
              <a:buChar char="-"/>
            </a:pPr>
            <a:r>
              <a:rPr lang="fr-FR" altLang="ja-JP" sz="1400"/>
              <a:t> L’élève note  son temps sur la fiche de suivi</a:t>
            </a:r>
          </a:p>
          <a:p>
            <a:pPr eaLnBrk="1" hangingPunct="1">
              <a:lnSpc>
                <a:spcPct val="100000"/>
              </a:lnSpc>
              <a:buClrTx/>
              <a:buSzTx/>
              <a:buFontTx/>
              <a:buNone/>
            </a:pPr>
            <a:endParaRPr lang="fr-FR" altLang="ja-JP" sz="1400"/>
          </a:p>
          <a:p>
            <a:pPr eaLnBrk="1" hangingPunct="1">
              <a:lnSpc>
                <a:spcPct val="100000"/>
              </a:lnSpc>
              <a:buClrTx/>
              <a:buSzTx/>
              <a:buFontTx/>
              <a:buChar char="-"/>
            </a:pPr>
            <a:r>
              <a:rPr lang="fr-FR" altLang="ja-JP" sz="1400"/>
              <a:t> Exemple de fiche de suivi:</a:t>
            </a:r>
          </a:p>
          <a:p>
            <a:pPr eaLnBrk="1" hangingPunct="1">
              <a:lnSpc>
                <a:spcPct val="100000"/>
              </a:lnSpc>
              <a:buClrTx/>
              <a:buSzTx/>
              <a:buFontTx/>
              <a:buNone/>
            </a:pPr>
            <a:endParaRPr lang="fr-FR" altLang="fr-FR" sz="140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1331</Words>
  <Application>Microsoft Office PowerPoint</Application>
  <PresentationFormat>Grand écran</PresentationFormat>
  <Paragraphs>248</Paragraphs>
  <Slides>22</Slides>
  <Notes>22</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2" baseType="lpstr">
      <vt:lpstr>MS PGothic</vt:lpstr>
      <vt:lpstr>Arial</vt:lpstr>
      <vt:lpstr>Calibri</vt:lpstr>
      <vt:lpstr>Calibri Light</vt:lpstr>
      <vt:lpstr>Euphemia</vt:lpstr>
      <vt:lpstr>Times New Roman</vt:lpstr>
      <vt:lpstr>Wingdings</vt:lpstr>
      <vt:lpstr>游ゴシック</vt:lpstr>
      <vt:lpstr>Thème Office</vt:lpstr>
      <vt:lpstr>Document</vt:lpstr>
      <vt:lpstr>Présentation PowerPoint</vt:lpstr>
      <vt:lpstr>Présentation PowerPoint</vt:lpstr>
      <vt:lpstr>Présentation PowerPoint</vt:lpstr>
      <vt:lpstr>Qu’est-ce que la fluence ?</vt:lpstr>
      <vt:lpstr>Pourquoi travailler la fluence?</vt:lpstr>
      <vt:lpstr> Une démarche:   </vt:lpstr>
      <vt:lpstr>Exemple de séance en fluence (1)</vt:lpstr>
      <vt:lpstr>FLUENCE : graphique</vt:lpstr>
      <vt:lpstr>Entraînement régulier à la lecture</vt:lpstr>
      <vt:lpstr>Présentation PowerPoint</vt:lpstr>
      <vt:lpstr>FLUENCE : d’autres pistes</vt:lpstr>
      <vt:lpstr>Activités complémentaires: Travailler le code </vt:lpstr>
      <vt:lpstr>Travailler le code : </vt:lpstr>
      <vt:lpstr>Présentation PowerPoint</vt:lpstr>
      <vt:lpstr>Présentation PowerPoint</vt:lpstr>
      <vt:lpstr>Présentation PowerPoint</vt:lpstr>
      <vt:lpstr>Pour travailler le code… en écrivant :</vt:lpstr>
      <vt:lpstr>Présentation PowerPoint</vt:lpstr>
      <vt:lpstr>Autre exemple de séance (2)</vt:lpstr>
      <vt:lpstr>Résultats et progression</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Mamoune</dc:creator>
  <cp:lastModifiedBy>Agnes Hugenell</cp:lastModifiedBy>
  <cp:revision>1</cp:revision>
  <dcterms:created xsi:type="dcterms:W3CDTF">2020-11-21T14:08:34Z</dcterms:created>
  <dcterms:modified xsi:type="dcterms:W3CDTF">2020-12-09T22:48:38Z</dcterms:modified>
</cp:coreProperties>
</file>