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3"/>
  </p:notesMasterIdLst>
  <p:sldIdLst>
    <p:sldId id="256" r:id="rId2"/>
    <p:sldId id="258" r:id="rId3"/>
    <p:sldId id="279" r:id="rId4"/>
    <p:sldId id="260" r:id="rId5"/>
    <p:sldId id="261" r:id="rId6"/>
    <p:sldId id="263" r:id="rId7"/>
    <p:sldId id="262" r:id="rId8"/>
    <p:sldId id="267" r:id="rId9"/>
    <p:sldId id="268" r:id="rId10"/>
    <p:sldId id="269" r:id="rId11"/>
    <p:sldId id="264" r:id="rId12"/>
    <p:sldId id="265" r:id="rId13"/>
    <p:sldId id="266" r:id="rId14"/>
    <p:sldId id="272" r:id="rId15"/>
    <p:sldId id="273" r:id="rId16"/>
    <p:sldId id="274" r:id="rId17"/>
    <p:sldId id="275" r:id="rId18"/>
    <p:sldId id="276" r:id="rId19"/>
    <p:sldId id="277" r:id="rId20"/>
    <p:sldId id="270"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3FF"/>
    <a:srgbClr val="BAA606"/>
    <a:srgbClr val="EAD20A"/>
    <a:srgbClr val="92FF50"/>
    <a:srgbClr val="FF2DDA"/>
    <a:srgbClr val="3BB8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44CA9-C8A3-A841-9176-A0B3FF1A718D}" type="datetimeFigureOut">
              <a:rPr lang="fr-FR" smtClean="0"/>
              <a:pPr/>
              <a:t>23/05/2016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40EFF-1C3B-E54B-BF9D-C2BD473EEAF1}" type="slidenum">
              <a:rPr lang="fr-FR" smtClean="0"/>
              <a:pPr/>
              <a:t>‹N°›</a:t>
            </a:fld>
            <a:endParaRPr lang="fr-FR"/>
          </a:p>
        </p:txBody>
      </p:sp>
    </p:spTree>
    <p:extLst>
      <p:ext uri="{BB962C8B-B14F-4D97-AF65-F5344CB8AC3E}">
        <p14:creationId xmlns:p14="http://schemas.microsoft.com/office/powerpoint/2010/main" xmlns="" val="41790056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940EFF-1C3B-E54B-BF9D-C2BD473EEAF1}" type="slidenum">
              <a:rPr lang="fr-FR" smtClean="0"/>
              <a:pPr/>
              <a:t>4</a:t>
            </a:fld>
            <a:endParaRPr lang="fr-FR"/>
          </a:p>
        </p:txBody>
      </p:sp>
    </p:spTree>
    <p:extLst>
      <p:ext uri="{BB962C8B-B14F-4D97-AF65-F5344CB8AC3E}">
        <p14:creationId xmlns:p14="http://schemas.microsoft.com/office/powerpoint/2010/main" xmlns="" val="249949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940EFF-1C3B-E54B-BF9D-C2BD473EEAF1}" type="slidenum">
              <a:rPr lang="fr-FR" smtClean="0"/>
              <a:pPr/>
              <a:t>12</a:t>
            </a:fld>
            <a:endParaRPr lang="fr-FR"/>
          </a:p>
        </p:txBody>
      </p:sp>
    </p:spTree>
    <p:extLst>
      <p:ext uri="{BB962C8B-B14F-4D97-AF65-F5344CB8AC3E}">
        <p14:creationId xmlns:p14="http://schemas.microsoft.com/office/powerpoint/2010/main" xmlns="" val="2351262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Cliquez et modifiez le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79C96367-2F2B-4F6E-ACF4-15FA13738E10}" type="datetime1">
              <a:rPr lang="en-US" smtClean="0"/>
              <a:pPr/>
              <a:t>5/23/2016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84DB246E-8FD1-42FF-94A4-E4133095C37A}" type="datetime1">
              <a:rPr lang="en-US" smtClean="0"/>
              <a:pPr/>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Cliquez et modifiez le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6F8ADFA-7142-4015-85E6-1712F15FA709}" type="datetime1">
              <a:rPr lang="en-US" smtClean="0"/>
              <a:pPr/>
              <a:t>5/23/2016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4A581E0-D653-4D78-A48F-41D80498BC7E}" type="datetime1">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Cliquez et modifiez le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5/23/2016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alentin.rietz@ac-strasbourg.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ache.media.education.gouv.fr/file/CSP/17/6/Plane_Sylvie_-_PU_-_CSP_Contribution_374176.pdf" TargetMode="External"/><Relationship Id="rId2" Type="http://schemas.openxmlformats.org/officeDocument/2006/relationships/hyperlink" Target="http://eduscol.education.fr/pnf-lettres/" TargetMode="External"/><Relationship Id="rId1" Type="http://schemas.openxmlformats.org/officeDocument/2006/relationships/slideLayout" Target="../slideLayouts/slideLayout2.xml"/><Relationship Id="rId4" Type="http://schemas.openxmlformats.org/officeDocument/2006/relationships/hyperlink" Target="http://eduscol.education.fr/cid99757/ressources-d-accompagnement-des-nouveaux-programmes-de-l-ecole-et-du-colleg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Redonner toute sa place à l’écriture et à son apprentissage</a:t>
            </a:r>
            <a:endParaRPr lang="fr-FR" dirty="0"/>
          </a:p>
        </p:txBody>
      </p:sp>
      <p:sp>
        <p:nvSpPr>
          <p:cNvPr id="3" name="Titre 2"/>
          <p:cNvSpPr>
            <a:spLocks noGrp="1"/>
          </p:cNvSpPr>
          <p:nvPr>
            <p:ph type="ctrTitle"/>
          </p:nvPr>
        </p:nvSpPr>
        <p:spPr/>
        <p:txBody>
          <a:bodyPr/>
          <a:lstStyle/>
          <a:p>
            <a:r>
              <a:rPr lang="fr-FR" dirty="0" smtClean="0"/>
              <a:t>Développer les compétences de l’écrit</a:t>
            </a:r>
            <a:endParaRPr lang="fr-FR" dirty="0"/>
          </a:p>
        </p:txBody>
      </p:sp>
      <p:sp>
        <p:nvSpPr>
          <p:cNvPr id="5" name="ZoneTexte 4"/>
          <p:cNvSpPr txBox="1"/>
          <p:nvPr/>
        </p:nvSpPr>
        <p:spPr>
          <a:xfrm>
            <a:off x="6262634" y="6068676"/>
            <a:ext cx="2714731" cy="646331"/>
          </a:xfrm>
          <a:prstGeom prst="rect">
            <a:avLst/>
          </a:prstGeom>
          <a:noFill/>
          <a:ln w="28575" cmpd="sng">
            <a:solidFill>
              <a:schemeClr val="tx1">
                <a:lumMod val="85000"/>
              </a:schemeClr>
            </a:solidFill>
            <a:prstDash val="sysDash"/>
          </a:ln>
        </p:spPr>
        <p:txBody>
          <a:bodyPr wrap="none" rtlCol="0">
            <a:spAutoFit/>
          </a:bodyPr>
          <a:lstStyle/>
          <a:p>
            <a:pPr algn="ctr"/>
            <a:r>
              <a:rPr lang="fr-FR" sz="1200" dirty="0" smtClean="0"/>
              <a:t>Formation disciplinaire J1 – Lettres</a:t>
            </a:r>
          </a:p>
          <a:p>
            <a:pPr algn="ctr"/>
            <a:r>
              <a:rPr lang="fr-FR" sz="1200" dirty="0" smtClean="0"/>
              <a:t>Valentin Rietz (collège </a:t>
            </a:r>
            <a:r>
              <a:rPr lang="fr-FR" sz="1200" dirty="0" err="1" smtClean="0"/>
              <a:t>Stockfeld</a:t>
            </a:r>
            <a:r>
              <a:rPr lang="fr-FR" sz="1200" dirty="0" smtClean="0"/>
              <a:t>, Strasbourg)</a:t>
            </a:r>
          </a:p>
          <a:p>
            <a:pPr algn="ctr"/>
            <a:r>
              <a:rPr lang="fr-FR" sz="1200" dirty="0" smtClean="0">
                <a:hlinkClick r:id="rId2"/>
              </a:rPr>
              <a:t>valentin.rietz@ac-strasbourg.fr</a:t>
            </a:r>
            <a:endParaRPr lang="fr-FR" sz="1200" dirty="0" smtClean="0"/>
          </a:p>
        </p:txBody>
      </p:sp>
    </p:spTree>
    <p:extLst>
      <p:ext uri="{BB962C8B-B14F-4D97-AF65-F5344CB8AC3E}">
        <p14:creationId xmlns:p14="http://schemas.microsoft.com/office/powerpoint/2010/main" xmlns="" val="244147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Bilan: du </a:t>
            </a:r>
            <a:r>
              <a:rPr lang="fr-FR" dirty="0" smtClean="0">
                <a:solidFill>
                  <a:srgbClr val="FF2DDA"/>
                </a:solidFill>
              </a:rPr>
              <a:t>cycle 3</a:t>
            </a:r>
            <a:r>
              <a:rPr lang="fr-FR" dirty="0" smtClean="0"/>
              <a:t> au </a:t>
            </a:r>
            <a:r>
              <a:rPr lang="fr-FR" dirty="0" smtClean="0">
                <a:solidFill>
                  <a:srgbClr val="92FF50"/>
                </a:solidFill>
              </a:rPr>
              <a:t>cycle </a:t>
            </a:r>
            <a:r>
              <a:rPr lang="fr-FR" dirty="0">
                <a:solidFill>
                  <a:srgbClr val="92FF50"/>
                </a:solidFill>
              </a:rPr>
              <a:t>4</a:t>
            </a:r>
          </a:p>
        </p:txBody>
      </p:sp>
      <p:sp>
        <p:nvSpPr>
          <p:cNvPr id="3" name="Espace réservé du contenu 2"/>
          <p:cNvSpPr>
            <a:spLocks noGrp="1"/>
          </p:cNvSpPr>
          <p:nvPr>
            <p:ph sz="quarter" idx="13"/>
          </p:nvPr>
        </p:nvSpPr>
        <p:spPr/>
        <p:txBody>
          <a:bodyPr/>
          <a:lstStyle/>
          <a:p>
            <a:pPr marL="0" indent="0" algn="just">
              <a:buNone/>
            </a:pPr>
            <a:endParaRPr lang="fr-FR" dirty="0" smtClean="0"/>
          </a:p>
          <a:p>
            <a:pPr marL="0" indent="0" algn="just">
              <a:buNone/>
            </a:pPr>
            <a:r>
              <a:rPr lang="fr-FR" dirty="0" smtClean="0"/>
              <a:t>• Écrits de plus en plus longs</a:t>
            </a:r>
          </a:p>
          <a:p>
            <a:pPr marL="0" indent="0" algn="just">
              <a:buNone/>
            </a:pPr>
            <a:r>
              <a:rPr lang="fr-FR" dirty="0" smtClean="0"/>
              <a:t>• Prise de conscience progressive des normes de la langue de l’écrit</a:t>
            </a:r>
          </a:p>
          <a:p>
            <a:pPr marL="0" indent="0" algn="just">
              <a:buNone/>
            </a:pPr>
            <a:r>
              <a:rPr lang="fr-FR" dirty="0"/>
              <a:t>• Passage de la posture du scripteur à celle de </a:t>
            </a:r>
            <a:r>
              <a:rPr lang="fr-FR" dirty="0" smtClean="0"/>
              <a:t>l’auteur</a:t>
            </a:r>
          </a:p>
          <a:p>
            <a:pPr marL="0" indent="0" algn="just">
              <a:buNone/>
            </a:pPr>
            <a:r>
              <a:rPr lang="fr-FR" dirty="0" smtClean="0"/>
              <a:t>• Prise de conscience progressive des stratégies d’écriture et des procédés efficaces en fonction des visées textuelles et du destinataire</a:t>
            </a:r>
          </a:p>
          <a:p>
            <a:pPr marL="0" indent="0" algn="just">
              <a:buNone/>
            </a:pPr>
            <a:r>
              <a:rPr lang="fr-FR" dirty="0" smtClean="0"/>
              <a:t>• De l’écrit scolaire à l’écrit personnel</a:t>
            </a:r>
          </a:p>
          <a:p>
            <a:pPr marL="0" indent="0">
              <a:buNone/>
            </a:pPr>
            <a:endParaRPr lang="fr-FR" dirty="0"/>
          </a:p>
        </p:txBody>
      </p:sp>
    </p:spTree>
    <p:extLst>
      <p:ext uri="{BB962C8B-B14F-4D97-AF65-F5344CB8AC3E}">
        <p14:creationId xmlns:p14="http://schemas.microsoft.com/office/powerpoint/2010/main" xmlns="" val="105488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7924800" cy="683140"/>
          </a:xfrm>
        </p:spPr>
        <p:txBody>
          <a:bodyPr/>
          <a:lstStyle/>
          <a:p>
            <a:pPr algn="ctr"/>
            <a:r>
              <a:rPr lang="fr-FR" dirty="0" smtClean="0"/>
              <a:t>Les changements d’orientation</a:t>
            </a:r>
            <a:endParaRPr lang="fr-FR" dirty="0"/>
          </a:p>
        </p:txBody>
      </p:sp>
      <p:sp>
        <p:nvSpPr>
          <p:cNvPr id="3" name="Espace réservé du contenu 2"/>
          <p:cNvSpPr>
            <a:spLocks noGrp="1"/>
          </p:cNvSpPr>
          <p:nvPr>
            <p:ph sz="quarter" idx="13"/>
          </p:nvPr>
        </p:nvSpPr>
        <p:spPr>
          <a:xfrm>
            <a:off x="609600" y="1113937"/>
            <a:ext cx="7924800" cy="4853693"/>
          </a:xfrm>
        </p:spPr>
        <p:txBody>
          <a:bodyPr>
            <a:normAutofit fontScale="92500" lnSpcReduction="20000"/>
          </a:bodyPr>
          <a:lstStyle/>
          <a:p>
            <a:pPr marL="0" indent="0">
              <a:buNone/>
            </a:pPr>
            <a:r>
              <a:rPr lang="fr-FR" u="sng" dirty="0"/>
              <a:t>→ </a:t>
            </a:r>
            <a:r>
              <a:rPr lang="fr-FR" u="sng" dirty="0" smtClean="0"/>
              <a:t> Diversification des activités, des situations et des modalités d’écriture :</a:t>
            </a:r>
          </a:p>
          <a:p>
            <a:pPr marL="0" indent="0" algn="just">
              <a:buNone/>
            </a:pPr>
            <a:r>
              <a:rPr lang="fr-FR" dirty="0" smtClean="0"/>
              <a:t>Ateliers d’écriture très courts (rituel de début d’heure? de fin d’heure?) ; travaux de plus grande ampleur ; écrits de travail, écrits créatifs, écrits argumentatifs ; écrits évalués ou non, voire lus ou non ; écriture collective, écriture collaborative, écriture individuelle ; …</a:t>
            </a:r>
            <a:endParaRPr lang="fr-FR" dirty="0"/>
          </a:p>
          <a:p>
            <a:pPr marL="0" indent="0">
              <a:buNone/>
            </a:pPr>
            <a:r>
              <a:rPr lang="fr-FR" u="sng" dirty="0"/>
              <a:t>→ </a:t>
            </a:r>
            <a:r>
              <a:rPr lang="fr-FR" u="sng" dirty="0" smtClean="0"/>
              <a:t> La langue française comme langue de communication et de culture :</a:t>
            </a:r>
          </a:p>
          <a:p>
            <a:pPr marL="0" indent="0" algn="just">
              <a:buNone/>
            </a:pPr>
            <a:r>
              <a:rPr lang="fr-FR" dirty="0" smtClean="0"/>
              <a:t>Prise de conscience que le texte a avant tout pour visée d’être adressé: il cherche à établir un contact avec un destinataire réel. Le texte est aussi conditionné culturellement (tissu de références).</a:t>
            </a:r>
          </a:p>
          <a:p>
            <a:pPr marL="0" indent="0">
              <a:buNone/>
            </a:pPr>
            <a:r>
              <a:rPr lang="fr-FR" u="sng" dirty="0"/>
              <a:t>→ </a:t>
            </a:r>
            <a:r>
              <a:rPr lang="fr-FR" u="sng" dirty="0" smtClean="0"/>
              <a:t>Le développement des outils numériques :</a:t>
            </a:r>
            <a:r>
              <a:rPr lang="fr-FR" dirty="0" smtClean="0"/>
              <a:t> </a:t>
            </a:r>
            <a:r>
              <a:rPr lang="fr-FR" dirty="0"/>
              <a:t>cf. site académique </a:t>
            </a:r>
            <a:r>
              <a:rPr lang="fr-FR" dirty="0" smtClean="0"/>
              <a:t>Lettres (Julie Castel)</a:t>
            </a:r>
            <a:endParaRPr lang="fr-FR" u="sng" dirty="0" smtClean="0"/>
          </a:p>
          <a:p>
            <a:pPr marL="0" indent="0" algn="just">
              <a:buNone/>
            </a:pPr>
            <a:r>
              <a:rPr lang="fr-FR" dirty="0" smtClean="0"/>
              <a:t>Dactylo (utiliser le clavier), </a:t>
            </a:r>
            <a:r>
              <a:rPr lang="fr-FR" dirty="0" err="1" smtClean="0"/>
              <a:t>TitanPad</a:t>
            </a:r>
            <a:r>
              <a:rPr lang="fr-FR" dirty="0" smtClean="0"/>
              <a:t> et </a:t>
            </a:r>
            <a:r>
              <a:rPr lang="fr-FR" dirty="0" err="1" smtClean="0"/>
              <a:t>FramaPad</a:t>
            </a:r>
            <a:r>
              <a:rPr lang="fr-FR" dirty="0" smtClean="0"/>
              <a:t> (écrire et réécrire à plusieurs), </a:t>
            </a:r>
            <a:r>
              <a:rPr lang="fr-FR" dirty="0" err="1" smtClean="0"/>
              <a:t>Framindmap</a:t>
            </a:r>
            <a:r>
              <a:rPr lang="fr-FR" dirty="0" smtClean="0"/>
              <a:t> et </a:t>
            </a:r>
            <a:r>
              <a:rPr lang="fr-FR" dirty="0" err="1" smtClean="0"/>
              <a:t>SimpleMind</a:t>
            </a:r>
            <a:r>
              <a:rPr lang="fr-FR" dirty="0" smtClean="0"/>
              <a:t> (organiser ses idées à l’aide d’une carte heuristique), blogs, </a:t>
            </a:r>
            <a:r>
              <a:rPr lang="fr-FR" dirty="0" err="1" smtClean="0"/>
              <a:t>Padlet</a:t>
            </a:r>
            <a:r>
              <a:rPr lang="fr-FR" dirty="0" smtClean="0"/>
              <a:t>, </a:t>
            </a:r>
            <a:r>
              <a:rPr lang="fr-FR" dirty="0" err="1" smtClean="0"/>
              <a:t>Moovly</a:t>
            </a:r>
            <a:r>
              <a:rPr lang="fr-FR" dirty="0" smtClean="0"/>
              <a:t> (partager et diffuser ses écrits), TLFI, </a:t>
            </a:r>
            <a:r>
              <a:rPr lang="fr-FR" dirty="0" err="1" smtClean="0"/>
              <a:t>Scribens</a:t>
            </a:r>
            <a:r>
              <a:rPr lang="fr-FR" dirty="0" smtClean="0"/>
              <a:t>, correcteur orthographique (corriger son orthographe).  </a:t>
            </a:r>
          </a:p>
          <a:p>
            <a:pPr marL="0" indent="0">
              <a:buNone/>
            </a:pPr>
            <a:r>
              <a:rPr lang="fr-FR" dirty="0" smtClean="0"/>
              <a:t>→ </a:t>
            </a:r>
            <a:r>
              <a:rPr lang="fr-FR" u="sng" dirty="0" smtClean="0"/>
              <a:t>L’écriture comme démarche, processus :  </a:t>
            </a:r>
          </a:p>
          <a:p>
            <a:pPr marL="0" indent="0">
              <a:buNone/>
            </a:pPr>
            <a:r>
              <a:rPr lang="fr-FR" dirty="0" smtClean="0"/>
              <a:t>«</a:t>
            </a:r>
            <a:r>
              <a:rPr lang="fr-FR" dirty="0"/>
              <a:t> C’est moins le produit final, achevé qui est évalué que </a:t>
            </a:r>
            <a:r>
              <a:rPr lang="fr-FR" b="1" dirty="0"/>
              <a:t>le processus engagé par l’élève pour écrire</a:t>
            </a:r>
            <a:r>
              <a:rPr lang="fr-FR" dirty="0"/>
              <a:t>. » </a:t>
            </a:r>
            <a:endParaRPr lang="fr-FR" dirty="0" smtClean="0"/>
          </a:p>
          <a:p>
            <a:pPr marL="0" indent="0">
              <a:buNone/>
            </a:pPr>
            <a:r>
              <a:rPr lang="fr-FR" dirty="0" smtClean="0"/>
              <a:t>«</a:t>
            </a:r>
            <a:r>
              <a:rPr lang="fr-FR" dirty="0"/>
              <a:t>  Tous les écrits produits ne donnent pas lieu à correction systématique et </a:t>
            </a:r>
            <a:r>
              <a:rPr lang="fr-FR" b="1" dirty="0"/>
              <a:t>l’accent doit être mis sur une autonomie accrue des élèves dans la révision de leurs écrits</a:t>
            </a:r>
            <a:r>
              <a:rPr lang="fr-FR" dirty="0"/>
              <a:t>. </a:t>
            </a:r>
            <a:r>
              <a:rPr lang="fr-FR" dirty="0" smtClean="0"/>
              <a:t>»</a:t>
            </a:r>
            <a:endParaRPr lang="fr-FR" dirty="0"/>
          </a:p>
          <a:p>
            <a:pPr marL="0" indent="0">
              <a:buNone/>
            </a:pPr>
            <a:endParaRPr lang="fr-FR" dirty="0"/>
          </a:p>
        </p:txBody>
      </p:sp>
    </p:spTree>
    <p:extLst>
      <p:ext uri="{BB962C8B-B14F-4D97-AF65-F5344CB8AC3E}">
        <p14:creationId xmlns:p14="http://schemas.microsoft.com/office/powerpoint/2010/main" xmlns="" val="3044574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2359"/>
            <a:ext cx="7924800" cy="735193"/>
          </a:xfrm>
        </p:spPr>
        <p:txBody>
          <a:bodyPr/>
          <a:lstStyle/>
          <a:p>
            <a:pPr algn="ctr"/>
            <a:r>
              <a:rPr lang="fr-FR" dirty="0" smtClean="0"/>
              <a:t>Interactions LIRE – ECRIRE – DIRE </a:t>
            </a:r>
            <a:endParaRPr lang="fr-FR" dirty="0"/>
          </a:p>
        </p:txBody>
      </p:sp>
      <p:sp>
        <p:nvSpPr>
          <p:cNvPr id="8" name="Ellipse 7"/>
          <p:cNvSpPr/>
          <p:nvPr/>
        </p:nvSpPr>
        <p:spPr>
          <a:xfrm>
            <a:off x="1278146" y="1176401"/>
            <a:ext cx="2002497" cy="1728164"/>
          </a:xfrm>
          <a:prstGeom prst="ellipse">
            <a:avLst/>
          </a:prstGeom>
          <a:solidFill>
            <a:srgbClr val="FFFFFF"/>
          </a:solidFill>
          <a:ln w="38100" cmpd="sng">
            <a:solidFill>
              <a:srgbClr val="EAD20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BAA606"/>
                </a:solidFill>
              </a:rPr>
              <a:t>LIRE</a:t>
            </a:r>
          </a:p>
          <a:p>
            <a:pPr algn="ctr"/>
            <a:r>
              <a:rPr lang="fr-FR" i="1" dirty="0" smtClean="0">
                <a:solidFill>
                  <a:srgbClr val="BAA606"/>
                </a:solidFill>
              </a:rPr>
              <a:t>relire</a:t>
            </a:r>
            <a:endParaRPr lang="fr-FR" i="1" dirty="0">
              <a:solidFill>
                <a:srgbClr val="BAA606"/>
              </a:solidFill>
            </a:endParaRPr>
          </a:p>
        </p:txBody>
      </p:sp>
      <p:sp>
        <p:nvSpPr>
          <p:cNvPr id="10" name="Ellipse 9"/>
          <p:cNvSpPr/>
          <p:nvPr/>
        </p:nvSpPr>
        <p:spPr>
          <a:xfrm>
            <a:off x="5754504" y="1176401"/>
            <a:ext cx="2002497" cy="1728164"/>
          </a:xfrm>
          <a:prstGeom prst="ellipse">
            <a:avLst/>
          </a:prstGeom>
          <a:solidFill>
            <a:srgbClr val="FFFFFF"/>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6600"/>
                </a:solidFill>
              </a:rPr>
              <a:t>DIRE</a:t>
            </a:r>
          </a:p>
          <a:p>
            <a:pPr algn="ctr"/>
            <a:r>
              <a:rPr lang="fr-FR" i="1" dirty="0" smtClean="0">
                <a:solidFill>
                  <a:srgbClr val="FF6600"/>
                </a:solidFill>
              </a:rPr>
              <a:t>redire</a:t>
            </a:r>
            <a:endParaRPr lang="fr-FR" i="1" dirty="0">
              <a:solidFill>
                <a:srgbClr val="FF6600"/>
              </a:solidFill>
            </a:endParaRPr>
          </a:p>
        </p:txBody>
      </p:sp>
      <p:sp>
        <p:nvSpPr>
          <p:cNvPr id="19" name="Ellipse 18"/>
          <p:cNvSpPr/>
          <p:nvPr/>
        </p:nvSpPr>
        <p:spPr>
          <a:xfrm>
            <a:off x="3433043" y="3723245"/>
            <a:ext cx="2002497" cy="1728164"/>
          </a:xfrm>
          <a:prstGeom prst="ellipse">
            <a:avLst/>
          </a:prstGeom>
          <a:solidFill>
            <a:srgbClr val="FFFF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85D3FF"/>
                </a:solidFill>
              </a:rPr>
              <a:t>ECRIRE</a:t>
            </a:r>
          </a:p>
          <a:p>
            <a:pPr algn="ctr"/>
            <a:r>
              <a:rPr lang="fr-FR" i="1" dirty="0" smtClean="0">
                <a:solidFill>
                  <a:srgbClr val="85D3FF"/>
                </a:solidFill>
              </a:rPr>
              <a:t>réécrire</a:t>
            </a:r>
            <a:endParaRPr lang="fr-FR" i="1" dirty="0">
              <a:solidFill>
                <a:srgbClr val="85D3FF"/>
              </a:solidFill>
            </a:endParaRPr>
          </a:p>
        </p:txBody>
      </p:sp>
      <p:cxnSp>
        <p:nvCxnSpPr>
          <p:cNvPr id="21" name="Connecteur droit avec flèche 20"/>
          <p:cNvCxnSpPr/>
          <p:nvPr/>
        </p:nvCxnSpPr>
        <p:spPr>
          <a:xfrm>
            <a:off x="2841966" y="2904565"/>
            <a:ext cx="1020193" cy="81868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flipH="1">
            <a:off x="5059324" y="2790048"/>
            <a:ext cx="978554" cy="93319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p:nvPr/>
        </p:nvCxnSpPr>
        <p:spPr>
          <a:xfrm flipH="1" flipV="1">
            <a:off x="3175090" y="2696352"/>
            <a:ext cx="1030603" cy="8849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flipV="1">
            <a:off x="4674149" y="2623478"/>
            <a:ext cx="1080355" cy="95777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3685188" y="2300312"/>
            <a:ext cx="1552190" cy="646331"/>
          </a:xfrm>
          <a:prstGeom prst="rect">
            <a:avLst/>
          </a:prstGeom>
          <a:solidFill>
            <a:srgbClr val="FFFFFF"/>
          </a:solidFill>
          <a:ln w="38100" cmpd="sng">
            <a:solidFill>
              <a:srgbClr val="660066"/>
            </a:solidFill>
          </a:ln>
        </p:spPr>
        <p:txBody>
          <a:bodyPr wrap="none" rtlCol="0">
            <a:spAutoFit/>
          </a:bodyPr>
          <a:lstStyle/>
          <a:p>
            <a:pPr algn="ctr"/>
            <a:r>
              <a:rPr lang="fr-FR" dirty="0" smtClean="0">
                <a:solidFill>
                  <a:srgbClr val="660066"/>
                </a:solidFill>
              </a:rPr>
              <a:t>MAITRISE </a:t>
            </a:r>
            <a:br>
              <a:rPr lang="fr-FR" dirty="0" smtClean="0">
                <a:solidFill>
                  <a:srgbClr val="660066"/>
                </a:solidFill>
              </a:rPr>
            </a:br>
            <a:r>
              <a:rPr lang="fr-FR" dirty="0" smtClean="0">
                <a:solidFill>
                  <a:srgbClr val="660066"/>
                </a:solidFill>
              </a:rPr>
              <a:t>DE LA LANGUE</a:t>
            </a:r>
            <a:endParaRPr lang="fr-FR" dirty="0">
              <a:solidFill>
                <a:srgbClr val="660066"/>
              </a:solidFill>
            </a:endParaRPr>
          </a:p>
        </p:txBody>
      </p:sp>
      <p:sp>
        <p:nvSpPr>
          <p:cNvPr id="31" name="Rectangle 30"/>
          <p:cNvSpPr/>
          <p:nvPr/>
        </p:nvSpPr>
        <p:spPr>
          <a:xfrm>
            <a:off x="114511" y="1051473"/>
            <a:ext cx="582968" cy="4716014"/>
          </a:xfrm>
          <a:prstGeom prst="rect">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8000"/>
                </a:solidFill>
              </a:rPr>
              <a:t>P</a:t>
            </a:r>
            <a:br>
              <a:rPr lang="fr-FR" dirty="0" smtClean="0">
                <a:solidFill>
                  <a:srgbClr val="008000"/>
                </a:solidFill>
              </a:rPr>
            </a:br>
            <a:r>
              <a:rPr lang="fr-FR" dirty="0" smtClean="0">
                <a:solidFill>
                  <a:srgbClr val="008000"/>
                </a:solidFill>
              </a:rPr>
              <a:t>R</a:t>
            </a:r>
            <a:br>
              <a:rPr lang="fr-FR" dirty="0" smtClean="0">
                <a:solidFill>
                  <a:srgbClr val="008000"/>
                </a:solidFill>
              </a:rPr>
            </a:br>
            <a:r>
              <a:rPr lang="fr-FR" dirty="0" smtClean="0">
                <a:solidFill>
                  <a:srgbClr val="008000"/>
                </a:solidFill>
              </a:rPr>
              <a:t>O</a:t>
            </a:r>
            <a:br>
              <a:rPr lang="fr-FR" dirty="0" smtClean="0">
                <a:solidFill>
                  <a:srgbClr val="008000"/>
                </a:solidFill>
              </a:rPr>
            </a:br>
            <a:r>
              <a:rPr lang="fr-FR" dirty="0" smtClean="0">
                <a:solidFill>
                  <a:srgbClr val="008000"/>
                </a:solidFill>
              </a:rPr>
              <a:t>D</a:t>
            </a:r>
            <a:br>
              <a:rPr lang="fr-FR" dirty="0" smtClean="0">
                <a:solidFill>
                  <a:srgbClr val="008000"/>
                </a:solidFill>
              </a:rPr>
            </a:br>
            <a:r>
              <a:rPr lang="fr-FR" dirty="0" smtClean="0">
                <a:solidFill>
                  <a:srgbClr val="008000"/>
                </a:solidFill>
              </a:rPr>
              <a:t>U</a:t>
            </a:r>
            <a:br>
              <a:rPr lang="fr-FR" dirty="0" smtClean="0">
                <a:solidFill>
                  <a:srgbClr val="008000"/>
                </a:solidFill>
              </a:rPr>
            </a:br>
            <a:r>
              <a:rPr lang="fr-FR" dirty="0" smtClean="0">
                <a:solidFill>
                  <a:srgbClr val="008000"/>
                </a:solidFill>
              </a:rPr>
              <a:t>C</a:t>
            </a:r>
            <a:br>
              <a:rPr lang="fr-FR" dirty="0" smtClean="0">
                <a:solidFill>
                  <a:srgbClr val="008000"/>
                </a:solidFill>
              </a:rPr>
            </a:br>
            <a:r>
              <a:rPr lang="fr-FR" dirty="0" err="1" smtClean="0">
                <a:solidFill>
                  <a:srgbClr val="008000"/>
                </a:solidFill>
              </a:rPr>
              <a:t>T</a:t>
            </a:r>
            <a:r>
              <a:rPr lang="fr-FR" dirty="0" smtClean="0">
                <a:solidFill>
                  <a:srgbClr val="008000"/>
                </a:solidFill>
              </a:rPr>
              <a:t/>
            </a:r>
            <a:br>
              <a:rPr lang="fr-FR" dirty="0" smtClean="0">
                <a:solidFill>
                  <a:srgbClr val="008000"/>
                </a:solidFill>
              </a:rPr>
            </a:br>
            <a:r>
              <a:rPr lang="fr-FR" dirty="0" smtClean="0">
                <a:solidFill>
                  <a:srgbClr val="008000"/>
                </a:solidFill>
              </a:rPr>
              <a:t>I</a:t>
            </a:r>
            <a:br>
              <a:rPr lang="fr-FR" dirty="0" smtClean="0">
                <a:solidFill>
                  <a:srgbClr val="008000"/>
                </a:solidFill>
              </a:rPr>
            </a:br>
            <a:r>
              <a:rPr lang="fr-FR" dirty="0" smtClean="0">
                <a:solidFill>
                  <a:srgbClr val="008000"/>
                </a:solidFill>
              </a:rPr>
              <a:t>O</a:t>
            </a:r>
            <a:br>
              <a:rPr lang="fr-FR" dirty="0" smtClean="0">
                <a:solidFill>
                  <a:srgbClr val="008000"/>
                </a:solidFill>
              </a:rPr>
            </a:br>
            <a:r>
              <a:rPr lang="fr-FR" dirty="0" smtClean="0">
                <a:solidFill>
                  <a:srgbClr val="008000"/>
                </a:solidFill>
              </a:rPr>
              <a:t>N</a:t>
            </a:r>
            <a:endParaRPr lang="fr-FR" dirty="0">
              <a:solidFill>
                <a:srgbClr val="008000"/>
              </a:solidFill>
            </a:endParaRPr>
          </a:p>
        </p:txBody>
      </p:sp>
      <p:sp>
        <p:nvSpPr>
          <p:cNvPr id="32" name="Rectangle 31"/>
          <p:cNvSpPr/>
          <p:nvPr/>
        </p:nvSpPr>
        <p:spPr>
          <a:xfrm>
            <a:off x="8397224" y="1009831"/>
            <a:ext cx="582968" cy="4716014"/>
          </a:xfrm>
          <a:prstGeom prst="rect">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8000"/>
                </a:solidFill>
              </a:rPr>
              <a:t>R</a:t>
            </a:r>
            <a:br>
              <a:rPr lang="fr-FR" dirty="0" smtClean="0">
                <a:solidFill>
                  <a:srgbClr val="008000"/>
                </a:solidFill>
              </a:rPr>
            </a:br>
            <a:r>
              <a:rPr lang="fr-FR" dirty="0" smtClean="0">
                <a:solidFill>
                  <a:srgbClr val="008000"/>
                </a:solidFill>
              </a:rPr>
              <a:t>E</a:t>
            </a:r>
            <a:br>
              <a:rPr lang="fr-FR" dirty="0" smtClean="0">
                <a:solidFill>
                  <a:srgbClr val="008000"/>
                </a:solidFill>
              </a:rPr>
            </a:br>
            <a:r>
              <a:rPr lang="fr-FR" dirty="0" smtClean="0">
                <a:solidFill>
                  <a:srgbClr val="008000"/>
                </a:solidFill>
              </a:rPr>
              <a:t>C</a:t>
            </a:r>
            <a:br>
              <a:rPr lang="fr-FR" dirty="0" smtClean="0">
                <a:solidFill>
                  <a:srgbClr val="008000"/>
                </a:solidFill>
              </a:rPr>
            </a:br>
            <a:r>
              <a:rPr lang="fr-FR" dirty="0" smtClean="0">
                <a:solidFill>
                  <a:srgbClr val="008000"/>
                </a:solidFill>
              </a:rPr>
              <a:t>E</a:t>
            </a:r>
            <a:br>
              <a:rPr lang="fr-FR" dirty="0" smtClean="0">
                <a:solidFill>
                  <a:srgbClr val="008000"/>
                </a:solidFill>
              </a:rPr>
            </a:br>
            <a:r>
              <a:rPr lang="fr-FR" dirty="0" smtClean="0">
                <a:solidFill>
                  <a:srgbClr val="008000"/>
                </a:solidFill>
              </a:rPr>
              <a:t>P</a:t>
            </a:r>
            <a:br>
              <a:rPr lang="fr-FR" dirty="0" smtClean="0">
                <a:solidFill>
                  <a:srgbClr val="008000"/>
                </a:solidFill>
              </a:rPr>
            </a:br>
            <a:r>
              <a:rPr lang="fr-FR" dirty="0" err="1" smtClean="0">
                <a:solidFill>
                  <a:srgbClr val="008000"/>
                </a:solidFill>
              </a:rPr>
              <a:t>T</a:t>
            </a:r>
            <a:r>
              <a:rPr lang="fr-FR" dirty="0" smtClean="0">
                <a:solidFill>
                  <a:srgbClr val="008000"/>
                </a:solidFill>
              </a:rPr>
              <a:t/>
            </a:r>
            <a:br>
              <a:rPr lang="fr-FR" dirty="0" smtClean="0">
                <a:solidFill>
                  <a:srgbClr val="008000"/>
                </a:solidFill>
              </a:rPr>
            </a:br>
            <a:r>
              <a:rPr lang="fr-FR" dirty="0" smtClean="0">
                <a:solidFill>
                  <a:srgbClr val="008000"/>
                </a:solidFill>
              </a:rPr>
              <a:t>I</a:t>
            </a:r>
            <a:br>
              <a:rPr lang="fr-FR" dirty="0" smtClean="0">
                <a:solidFill>
                  <a:srgbClr val="008000"/>
                </a:solidFill>
              </a:rPr>
            </a:br>
            <a:r>
              <a:rPr lang="fr-FR" dirty="0" smtClean="0">
                <a:solidFill>
                  <a:srgbClr val="008000"/>
                </a:solidFill>
              </a:rPr>
              <a:t>O</a:t>
            </a:r>
            <a:br>
              <a:rPr lang="fr-FR" dirty="0" smtClean="0">
                <a:solidFill>
                  <a:srgbClr val="008000"/>
                </a:solidFill>
              </a:rPr>
            </a:br>
            <a:r>
              <a:rPr lang="fr-FR" dirty="0" smtClean="0">
                <a:solidFill>
                  <a:srgbClr val="008000"/>
                </a:solidFill>
              </a:rPr>
              <a:t>N</a:t>
            </a:r>
            <a:endParaRPr lang="fr-FR" dirty="0">
              <a:solidFill>
                <a:srgbClr val="008000"/>
              </a:solidFill>
            </a:endParaRPr>
          </a:p>
        </p:txBody>
      </p:sp>
      <p:cxnSp>
        <p:nvCxnSpPr>
          <p:cNvPr id="13" name="Connecteur droit avec flèche 12"/>
          <p:cNvCxnSpPr/>
          <p:nvPr/>
        </p:nvCxnSpPr>
        <p:spPr>
          <a:xfrm>
            <a:off x="3422914" y="1701119"/>
            <a:ext cx="2321461"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H="1">
            <a:off x="3433043" y="2008510"/>
            <a:ext cx="2186280" cy="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155383" y="2953444"/>
            <a:ext cx="1352579" cy="369332"/>
          </a:xfrm>
          <a:prstGeom prst="rect">
            <a:avLst/>
          </a:prstGeom>
          <a:noFill/>
        </p:spPr>
        <p:txBody>
          <a:bodyPr wrap="none" rtlCol="0">
            <a:spAutoFit/>
          </a:bodyPr>
          <a:lstStyle/>
          <a:p>
            <a:r>
              <a:rPr lang="fr-FR" dirty="0" smtClean="0"/>
              <a:t>compte-rendu</a:t>
            </a:r>
            <a:endParaRPr lang="fr-FR" dirty="0"/>
          </a:p>
        </p:txBody>
      </p:sp>
      <p:sp>
        <p:nvSpPr>
          <p:cNvPr id="11" name="ZoneTexte 10"/>
          <p:cNvSpPr txBox="1"/>
          <p:nvPr/>
        </p:nvSpPr>
        <p:spPr>
          <a:xfrm>
            <a:off x="870222" y="3322776"/>
            <a:ext cx="878854" cy="369332"/>
          </a:xfrm>
          <a:prstGeom prst="rect">
            <a:avLst/>
          </a:prstGeom>
          <a:noFill/>
        </p:spPr>
        <p:txBody>
          <a:bodyPr wrap="none" rtlCol="0">
            <a:spAutoFit/>
          </a:bodyPr>
          <a:lstStyle/>
          <a:p>
            <a:r>
              <a:rPr lang="fr-FR" dirty="0" smtClean="0"/>
              <a:t>résumer</a:t>
            </a:r>
            <a:endParaRPr lang="fr-FR" dirty="0"/>
          </a:p>
        </p:txBody>
      </p:sp>
      <p:sp>
        <p:nvSpPr>
          <p:cNvPr id="12" name="ZoneTexte 11"/>
          <p:cNvSpPr txBox="1"/>
          <p:nvPr/>
        </p:nvSpPr>
        <p:spPr>
          <a:xfrm>
            <a:off x="1735112" y="3507442"/>
            <a:ext cx="2089146" cy="369332"/>
          </a:xfrm>
          <a:prstGeom prst="rect">
            <a:avLst/>
          </a:prstGeom>
          <a:noFill/>
        </p:spPr>
        <p:txBody>
          <a:bodyPr wrap="none" rtlCol="0">
            <a:spAutoFit/>
          </a:bodyPr>
          <a:lstStyle/>
          <a:p>
            <a:r>
              <a:rPr lang="fr-FR" dirty="0"/>
              <a:t>i</a:t>
            </a:r>
            <a:r>
              <a:rPr lang="fr-FR" dirty="0" smtClean="0"/>
              <a:t>mpressions de lecture</a:t>
            </a:r>
            <a:endParaRPr lang="fr-FR" dirty="0"/>
          </a:p>
        </p:txBody>
      </p:sp>
      <p:sp>
        <p:nvSpPr>
          <p:cNvPr id="14" name="ZoneTexte 13"/>
          <p:cNvSpPr txBox="1"/>
          <p:nvPr/>
        </p:nvSpPr>
        <p:spPr>
          <a:xfrm>
            <a:off x="808869" y="3746349"/>
            <a:ext cx="647345" cy="369332"/>
          </a:xfrm>
          <a:prstGeom prst="rect">
            <a:avLst/>
          </a:prstGeom>
          <a:noFill/>
        </p:spPr>
        <p:txBody>
          <a:bodyPr wrap="none" rtlCol="0">
            <a:spAutoFit/>
          </a:bodyPr>
          <a:lstStyle/>
          <a:p>
            <a:r>
              <a:rPr lang="fr-FR" dirty="0" smtClean="0"/>
              <a:t>imiter</a:t>
            </a:r>
            <a:endParaRPr lang="fr-FR" dirty="0"/>
          </a:p>
        </p:txBody>
      </p:sp>
      <p:sp>
        <p:nvSpPr>
          <p:cNvPr id="15" name="ZoneTexte 14"/>
          <p:cNvSpPr txBox="1"/>
          <p:nvPr/>
        </p:nvSpPr>
        <p:spPr>
          <a:xfrm>
            <a:off x="822479" y="4148044"/>
            <a:ext cx="2215157" cy="369332"/>
          </a:xfrm>
          <a:prstGeom prst="rect">
            <a:avLst/>
          </a:prstGeom>
          <a:noFill/>
        </p:spPr>
        <p:txBody>
          <a:bodyPr wrap="none" rtlCol="0">
            <a:spAutoFit/>
          </a:bodyPr>
          <a:lstStyle/>
          <a:p>
            <a:r>
              <a:rPr lang="fr-FR" dirty="0" smtClean="0"/>
              <a:t>enrichir par ses lectures</a:t>
            </a:r>
            <a:endParaRPr lang="fr-FR" dirty="0"/>
          </a:p>
        </p:txBody>
      </p:sp>
      <p:sp>
        <p:nvSpPr>
          <p:cNvPr id="17" name="ZoneTexte 16"/>
          <p:cNvSpPr txBox="1"/>
          <p:nvPr/>
        </p:nvSpPr>
        <p:spPr>
          <a:xfrm>
            <a:off x="5368464" y="5101711"/>
            <a:ext cx="1338828" cy="369332"/>
          </a:xfrm>
          <a:prstGeom prst="rect">
            <a:avLst/>
          </a:prstGeom>
          <a:noFill/>
        </p:spPr>
        <p:txBody>
          <a:bodyPr wrap="none" rtlCol="0">
            <a:spAutoFit/>
          </a:bodyPr>
          <a:lstStyle/>
          <a:p>
            <a:r>
              <a:rPr lang="fr-FR" dirty="0" smtClean="0"/>
              <a:t>communiquer</a:t>
            </a:r>
            <a:endParaRPr lang="fr-FR" dirty="0"/>
          </a:p>
        </p:txBody>
      </p:sp>
      <p:sp>
        <p:nvSpPr>
          <p:cNvPr id="18" name="ZoneTexte 17"/>
          <p:cNvSpPr txBox="1"/>
          <p:nvPr/>
        </p:nvSpPr>
        <p:spPr>
          <a:xfrm>
            <a:off x="1102152" y="4462464"/>
            <a:ext cx="889449" cy="369332"/>
          </a:xfrm>
          <a:prstGeom prst="rect">
            <a:avLst/>
          </a:prstGeom>
          <a:noFill/>
        </p:spPr>
        <p:txBody>
          <a:bodyPr wrap="none" rtlCol="0">
            <a:spAutoFit/>
          </a:bodyPr>
          <a:lstStyle/>
          <a:p>
            <a:r>
              <a:rPr lang="fr-FR" dirty="0" smtClean="0"/>
              <a:t>se relire</a:t>
            </a:r>
            <a:endParaRPr lang="fr-FR" dirty="0"/>
          </a:p>
        </p:txBody>
      </p:sp>
      <p:sp>
        <p:nvSpPr>
          <p:cNvPr id="22" name="ZoneTexte 21"/>
          <p:cNvSpPr txBox="1"/>
          <p:nvPr/>
        </p:nvSpPr>
        <p:spPr>
          <a:xfrm>
            <a:off x="3986648" y="5499736"/>
            <a:ext cx="826218" cy="369332"/>
          </a:xfrm>
          <a:prstGeom prst="rect">
            <a:avLst/>
          </a:prstGeom>
          <a:noFill/>
        </p:spPr>
        <p:txBody>
          <a:bodyPr wrap="none" rtlCol="0">
            <a:spAutoFit/>
          </a:bodyPr>
          <a:lstStyle/>
          <a:p>
            <a:r>
              <a:rPr lang="fr-FR" dirty="0" smtClean="0"/>
              <a:t>réécrire</a:t>
            </a:r>
            <a:endParaRPr lang="fr-FR" dirty="0"/>
          </a:p>
        </p:txBody>
      </p:sp>
      <p:sp>
        <p:nvSpPr>
          <p:cNvPr id="24" name="ZoneTexte 23"/>
          <p:cNvSpPr txBox="1"/>
          <p:nvPr/>
        </p:nvSpPr>
        <p:spPr>
          <a:xfrm>
            <a:off x="5435540" y="4712745"/>
            <a:ext cx="1404990" cy="369332"/>
          </a:xfrm>
          <a:prstGeom prst="rect">
            <a:avLst/>
          </a:prstGeom>
          <a:noFill/>
        </p:spPr>
        <p:txBody>
          <a:bodyPr wrap="none" rtlCol="0">
            <a:spAutoFit/>
          </a:bodyPr>
          <a:lstStyle/>
          <a:p>
            <a:r>
              <a:rPr lang="fr-FR" dirty="0" smtClean="0"/>
              <a:t>écrire pour soi</a:t>
            </a:r>
            <a:endParaRPr lang="fr-FR" dirty="0"/>
          </a:p>
        </p:txBody>
      </p:sp>
      <p:sp>
        <p:nvSpPr>
          <p:cNvPr id="25" name="ZoneTexte 24"/>
          <p:cNvSpPr txBox="1"/>
          <p:nvPr/>
        </p:nvSpPr>
        <p:spPr>
          <a:xfrm>
            <a:off x="6840530" y="2809463"/>
            <a:ext cx="1289348" cy="369332"/>
          </a:xfrm>
          <a:prstGeom prst="rect">
            <a:avLst/>
          </a:prstGeom>
          <a:noFill/>
        </p:spPr>
        <p:txBody>
          <a:bodyPr wrap="none" rtlCol="0">
            <a:spAutoFit/>
          </a:bodyPr>
          <a:lstStyle/>
          <a:p>
            <a:r>
              <a:rPr lang="fr-FR" dirty="0" smtClean="0"/>
              <a:t>brouillon oral</a:t>
            </a:r>
            <a:endParaRPr lang="fr-FR" dirty="0"/>
          </a:p>
        </p:txBody>
      </p:sp>
      <p:sp>
        <p:nvSpPr>
          <p:cNvPr id="27" name="ZoneTexte 26"/>
          <p:cNvSpPr txBox="1"/>
          <p:nvPr/>
        </p:nvSpPr>
        <p:spPr>
          <a:xfrm>
            <a:off x="5754504" y="3138110"/>
            <a:ext cx="2141782" cy="369332"/>
          </a:xfrm>
          <a:prstGeom prst="rect">
            <a:avLst/>
          </a:prstGeom>
          <a:noFill/>
        </p:spPr>
        <p:txBody>
          <a:bodyPr wrap="none" rtlCol="0">
            <a:spAutoFit/>
          </a:bodyPr>
          <a:lstStyle/>
          <a:p>
            <a:r>
              <a:rPr lang="fr-FR" dirty="0" smtClean="0"/>
              <a:t>mettre en voix son écrit</a:t>
            </a:r>
            <a:endParaRPr lang="fr-FR" dirty="0"/>
          </a:p>
        </p:txBody>
      </p:sp>
      <p:sp>
        <p:nvSpPr>
          <p:cNvPr id="29" name="ZoneTexte 28"/>
          <p:cNvSpPr txBox="1"/>
          <p:nvPr/>
        </p:nvSpPr>
        <p:spPr>
          <a:xfrm>
            <a:off x="5381397" y="3507442"/>
            <a:ext cx="2018501" cy="369332"/>
          </a:xfrm>
          <a:prstGeom prst="rect">
            <a:avLst/>
          </a:prstGeom>
          <a:noFill/>
        </p:spPr>
        <p:txBody>
          <a:bodyPr wrap="none" rtlCol="0">
            <a:spAutoFit/>
          </a:bodyPr>
          <a:lstStyle/>
          <a:p>
            <a:r>
              <a:rPr lang="fr-FR" dirty="0" smtClean="0"/>
              <a:t>débattre pour enrichir</a:t>
            </a:r>
            <a:endParaRPr lang="fr-FR" dirty="0"/>
          </a:p>
        </p:txBody>
      </p:sp>
      <p:sp>
        <p:nvSpPr>
          <p:cNvPr id="33" name="ZoneTexte 32"/>
          <p:cNvSpPr txBox="1"/>
          <p:nvPr/>
        </p:nvSpPr>
        <p:spPr>
          <a:xfrm>
            <a:off x="2945179" y="5451409"/>
            <a:ext cx="879079" cy="369332"/>
          </a:xfrm>
          <a:prstGeom prst="rect">
            <a:avLst/>
          </a:prstGeom>
          <a:noFill/>
        </p:spPr>
        <p:txBody>
          <a:bodyPr wrap="none" rtlCol="0">
            <a:spAutoFit/>
          </a:bodyPr>
          <a:lstStyle/>
          <a:p>
            <a:r>
              <a:rPr lang="fr-FR" dirty="0" smtClean="0"/>
              <a:t>raconter</a:t>
            </a:r>
            <a:endParaRPr lang="fr-FR" dirty="0"/>
          </a:p>
        </p:txBody>
      </p:sp>
      <p:sp>
        <p:nvSpPr>
          <p:cNvPr id="34" name="ZoneTexte 33"/>
          <p:cNvSpPr txBox="1"/>
          <p:nvPr/>
        </p:nvSpPr>
        <p:spPr>
          <a:xfrm>
            <a:off x="2703773" y="5082077"/>
            <a:ext cx="763212" cy="369332"/>
          </a:xfrm>
          <a:prstGeom prst="rect">
            <a:avLst/>
          </a:prstGeom>
          <a:noFill/>
        </p:spPr>
        <p:txBody>
          <a:bodyPr wrap="none" rtlCol="0">
            <a:spAutoFit/>
          </a:bodyPr>
          <a:lstStyle/>
          <a:p>
            <a:r>
              <a:rPr lang="fr-FR" dirty="0" smtClean="0"/>
              <a:t>décrire</a:t>
            </a:r>
          </a:p>
        </p:txBody>
      </p:sp>
      <p:sp>
        <p:nvSpPr>
          <p:cNvPr id="35" name="ZoneTexte 34"/>
          <p:cNvSpPr txBox="1"/>
          <p:nvPr/>
        </p:nvSpPr>
        <p:spPr>
          <a:xfrm>
            <a:off x="1785887" y="5398155"/>
            <a:ext cx="1159292" cy="369332"/>
          </a:xfrm>
          <a:prstGeom prst="rect">
            <a:avLst/>
          </a:prstGeom>
          <a:noFill/>
        </p:spPr>
        <p:txBody>
          <a:bodyPr wrap="none" rtlCol="0">
            <a:spAutoFit/>
          </a:bodyPr>
          <a:lstStyle/>
          <a:p>
            <a:r>
              <a:rPr lang="fr-FR" dirty="0" smtClean="0"/>
              <a:t>argumenter</a:t>
            </a:r>
            <a:endParaRPr lang="fr-FR" dirty="0"/>
          </a:p>
        </p:txBody>
      </p:sp>
      <p:sp>
        <p:nvSpPr>
          <p:cNvPr id="36" name="ZoneTexte 35"/>
          <p:cNvSpPr txBox="1"/>
          <p:nvPr/>
        </p:nvSpPr>
        <p:spPr>
          <a:xfrm>
            <a:off x="1621425" y="3873790"/>
            <a:ext cx="1082348" cy="369332"/>
          </a:xfrm>
          <a:prstGeom prst="rect">
            <a:avLst/>
          </a:prstGeom>
          <a:noFill/>
        </p:spPr>
        <p:txBody>
          <a:bodyPr wrap="none" rtlCol="0">
            <a:spAutoFit/>
          </a:bodyPr>
          <a:lstStyle/>
          <a:p>
            <a:r>
              <a:rPr lang="fr-FR" dirty="0" smtClean="0"/>
              <a:t>transposer</a:t>
            </a:r>
            <a:endParaRPr lang="fr-FR" dirty="0"/>
          </a:p>
        </p:txBody>
      </p:sp>
      <p:sp>
        <p:nvSpPr>
          <p:cNvPr id="37" name="ZoneTexte 36"/>
          <p:cNvSpPr txBox="1"/>
          <p:nvPr/>
        </p:nvSpPr>
        <p:spPr>
          <a:xfrm>
            <a:off x="4902014" y="5486969"/>
            <a:ext cx="826218" cy="369332"/>
          </a:xfrm>
          <a:prstGeom prst="rect">
            <a:avLst/>
          </a:prstGeom>
          <a:noFill/>
        </p:spPr>
        <p:txBody>
          <a:bodyPr wrap="none" rtlCol="0">
            <a:spAutoFit/>
          </a:bodyPr>
          <a:lstStyle/>
          <a:p>
            <a:r>
              <a:rPr lang="fr-FR" dirty="0" smtClean="0"/>
              <a:t>corriger</a:t>
            </a:r>
            <a:endParaRPr lang="fr-FR" dirty="0"/>
          </a:p>
        </p:txBody>
      </p:sp>
      <p:sp>
        <p:nvSpPr>
          <p:cNvPr id="38" name="ZoneTexte 37"/>
          <p:cNvSpPr txBox="1"/>
          <p:nvPr/>
        </p:nvSpPr>
        <p:spPr>
          <a:xfrm>
            <a:off x="5754504" y="5486969"/>
            <a:ext cx="1497300" cy="369332"/>
          </a:xfrm>
          <a:prstGeom prst="rect">
            <a:avLst/>
          </a:prstGeom>
          <a:noFill/>
        </p:spPr>
        <p:txBody>
          <a:bodyPr wrap="none" rtlCol="0">
            <a:spAutoFit/>
          </a:bodyPr>
          <a:lstStyle/>
          <a:p>
            <a:r>
              <a:rPr lang="fr-FR" dirty="0" smtClean="0"/>
              <a:t>écrits de travail</a:t>
            </a:r>
            <a:endParaRPr lang="fr-FR" dirty="0"/>
          </a:p>
        </p:txBody>
      </p:sp>
      <p:sp>
        <p:nvSpPr>
          <p:cNvPr id="39" name="ZoneTexte 38"/>
          <p:cNvSpPr txBox="1"/>
          <p:nvPr/>
        </p:nvSpPr>
        <p:spPr>
          <a:xfrm>
            <a:off x="6429690" y="3876774"/>
            <a:ext cx="1668395" cy="369332"/>
          </a:xfrm>
          <a:prstGeom prst="rect">
            <a:avLst/>
          </a:prstGeom>
          <a:noFill/>
        </p:spPr>
        <p:txBody>
          <a:bodyPr wrap="none" rtlCol="0">
            <a:spAutoFit/>
          </a:bodyPr>
          <a:lstStyle/>
          <a:p>
            <a:r>
              <a:rPr lang="fr-FR" dirty="0" smtClean="0"/>
              <a:t>donner des idées</a:t>
            </a:r>
            <a:endParaRPr lang="fr-FR" dirty="0"/>
          </a:p>
        </p:txBody>
      </p:sp>
      <p:sp>
        <p:nvSpPr>
          <p:cNvPr id="40" name="ZoneTexte 39"/>
          <p:cNvSpPr txBox="1"/>
          <p:nvPr/>
        </p:nvSpPr>
        <p:spPr>
          <a:xfrm>
            <a:off x="2010922" y="5108089"/>
            <a:ext cx="584340" cy="369332"/>
          </a:xfrm>
          <a:prstGeom prst="rect">
            <a:avLst/>
          </a:prstGeom>
          <a:noFill/>
        </p:spPr>
        <p:txBody>
          <a:bodyPr wrap="none" rtlCol="0">
            <a:spAutoFit/>
          </a:bodyPr>
          <a:lstStyle/>
          <a:p>
            <a:r>
              <a:rPr lang="fr-FR" dirty="0" smtClean="0"/>
              <a:t>lister</a:t>
            </a:r>
            <a:endParaRPr lang="fr-FR" dirty="0"/>
          </a:p>
        </p:txBody>
      </p:sp>
      <p:sp>
        <p:nvSpPr>
          <p:cNvPr id="41" name="Losange 40"/>
          <p:cNvSpPr/>
          <p:nvPr/>
        </p:nvSpPr>
        <p:spPr>
          <a:xfrm>
            <a:off x="521589" y="5967629"/>
            <a:ext cx="3861229" cy="823533"/>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1. Les langages pour penser et communiquer</a:t>
            </a:r>
            <a:endParaRPr lang="fr-FR" sz="1600" dirty="0"/>
          </a:p>
        </p:txBody>
      </p:sp>
      <p:sp>
        <p:nvSpPr>
          <p:cNvPr id="42" name="Losange 41"/>
          <p:cNvSpPr/>
          <p:nvPr/>
        </p:nvSpPr>
        <p:spPr>
          <a:xfrm>
            <a:off x="4776677" y="5967629"/>
            <a:ext cx="3861229" cy="823533"/>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2</a:t>
            </a:r>
            <a:r>
              <a:rPr lang="fr-FR" sz="1600" dirty="0" smtClean="0"/>
              <a:t>. Les méthodes et outils pour apprendre</a:t>
            </a:r>
            <a:endParaRPr lang="fr-FR" sz="1600" dirty="0"/>
          </a:p>
        </p:txBody>
      </p:sp>
    </p:spTree>
    <p:extLst>
      <p:ext uri="{BB962C8B-B14F-4D97-AF65-F5344CB8AC3E}">
        <p14:creationId xmlns:p14="http://schemas.microsoft.com/office/powerpoint/2010/main" xmlns="" val="163135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ppt_y</p:attrName>
                                        </p:attrNameLst>
                                      </p:cBhvr>
                                      <p:tavLst>
                                        <p:tav tm="0">
                                          <p:val>
                                            <p:strVal val="#ppt_y+#ppt_h*1.125000"/>
                                          </p:val>
                                        </p:tav>
                                        <p:tav tm="100000">
                                          <p:val>
                                            <p:strVal val="#ppt_y"/>
                                          </p:val>
                                        </p:tav>
                                      </p:tavLst>
                                    </p:anim>
                                    <p:animEffect transition="in" filter="wipe(up)">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p:tgtEl>
                                          <p:spTgt spid="31"/>
                                        </p:tgtEl>
                                        <p:attrNameLst>
                                          <p:attrName>ppt_x</p:attrName>
                                        </p:attrNameLst>
                                      </p:cBhvr>
                                      <p:tavLst>
                                        <p:tav tm="0">
                                          <p:val>
                                            <p:strVal val="#ppt_x-#ppt_w*1.125000"/>
                                          </p:val>
                                        </p:tav>
                                        <p:tav tm="100000">
                                          <p:val>
                                            <p:strVal val="#ppt_x"/>
                                          </p:val>
                                        </p:tav>
                                      </p:tavLst>
                                    </p:anim>
                                    <p:animEffect transition="in" filter="wipe(righ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1+#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
                                        <p:tgtEl>
                                          <p:spTgt spid="41"/>
                                        </p:tgtEl>
                                      </p:cBhvr>
                                    </p:animEffect>
                                    <p:anim calcmode="lin" valueType="num">
                                      <p:cBhvr>
                                        <p:cTn id="68" dur="400" fill="hold"/>
                                        <p:tgtEl>
                                          <p:spTgt spid="41"/>
                                        </p:tgtEl>
                                        <p:attrNameLst>
                                          <p:attrName>ppt_x</p:attrName>
                                        </p:attrNameLst>
                                      </p:cBhvr>
                                      <p:tavLst>
                                        <p:tav tm="0">
                                          <p:val>
                                            <p:strVal val="#ppt_x"/>
                                          </p:val>
                                        </p:tav>
                                        <p:tav tm="100000">
                                          <p:val>
                                            <p:strVal val="#ppt_x"/>
                                          </p:val>
                                        </p:tav>
                                      </p:tavLst>
                                    </p:anim>
                                    <p:anim calcmode="lin" valueType="num">
                                      <p:cBhvr>
                                        <p:cTn id="69" dur="400" fill="hold"/>
                                        <p:tgtEl>
                                          <p:spTgt spid="41"/>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
                                        <p:tgtEl>
                                          <p:spTgt spid="42"/>
                                        </p:tgtEl>
                                      </p:cBhvr>
                                    </p:animEffect>
                                    <p:anim calcmode="lin" valueType="num">
                                      <p:cBhvr>
                                        <p:cTn id="77" dur="400" fill="hold"/>
                                        <p:tgtEl>
                                          <p:spTgt spid="42"/>
                                        </p:tgtEl>
                                        <p:attrNameLst>
                                          <p:attrName>ppt_x</p:attrName>
                                        </p:attrNameLst>
                                      </p:cBhvr>
                                      <p:tavLst>
                                        <p:tav tm="0">
                                          <p:val>
                                            <p:strVal val="#ppt_x"/>
                                          </p:val>
                                        </p:tav>
                                        <p:tav tm="100000">
                                          <p:val>
                                            <p:strVal val="#ppt_x"/>
                                          </p:val>
                                        </p:tav>
                                      </p:tavLst>
                                    </p:anim>
                                    <p:anim calcmode="lin" valueType="num">
                                      <p:cBhvr>
                                        <p:cTn id="78" dur="400" fill="hold"/>
                                        <p:tgtEl>
                                          <p:spTgt spid="42"/>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999"/>
                                          </p:stCondLst>
                                        </p:cTn>
                                        <p:tgtEl>
                                          <p:spTgt spid="9"/>
                                        </p:tgtEl>
                                        <p:attrNameLst>
                                          <p:attrName>style.visibility</p:attrName>
                                        </p:attrNameLst>
                                      </p:cBhvr>
                                      <p:to>
                                        <p:strVal val="visible"/>
                                      </p:to>
                                    </p:se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999"/>
                                          </p:stCondLst>
                                        </p:cTn>
                                        <p:tgtEl>
                                          <p:spTgt spid="11"/>
                                        </p:tgtEl>
                                        <p:attrNameLst>
                                          <p:attrName>style.visibility</p:attrName>
                                        </p:attrNameLst>
                                      </p:cBhvr>
                                      <p:to>
                                        <p:strVal val="visible"/>
                                      </p:to>
                                    </p:set>
                                  </p:childTnLst>
                                </p:cTn>
                              </p:par>
                            </p:childTnLst>
                          </p:cTn>
                        </p:par>
                        <p:par>
                          <p:cTn id="88" fill="hold">
                            <p:stCondLst>
                              <p:cond delay="2000"/>
                            </p:stCondLst>
                            <p:childTnLst>
                              <p:par>
                                <p:cTn id="89" presetID="1" presetClass="entr" presetSubtype="0" fill="hold" grpId="0" nodeType="afterEffect">
                                  <p:stCondLst>
                                    <p:cond delay="0"/>
                                  </p:stCondLst>
                                  <p:childTnLst>
                                    <p:set>
                                      <p:cBhvr>
                                        <p:cTn id="90" dur="1" fill="hold">
                                          <p:stCondLst>
                                            <p:cond delay="999"/>
                                          </p:stCondLst>
                                        </p:cTn>
                                        <p:tgtEl>
                                          <p:spTgt spid="12"/>
                                        </p:tgtEl>
                                        <p:attrNameLst>
                                          <p:attrName>style.visibility</p:attrName>
                                        </p:attrNameLst>
                                      </p:cBhvr>
                                      <p:to>
                                        <p:strVal val="visible"/>
                                      </p:to>
                                    </p:set>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999"/>
                                          </p:stCondLst>
                                        </p:cTn>
                                        <p:tgtEl>
                                          <p:spTgt spid="14"/>
                                        </p:tgtEl>
                                        <p:attrNameLst>
                                          <p:attrName>style.visibility</p:attrName>
                                        </p:attrNameLst>
                                      </p:cBhvr>
                                      <p:to>
                                        <p:strVal val="visible"/>
                                      </p:to>
                                    </p:set>
                                  </p:childTnLst>
                                </p:cTn>
                              </p:par>
                            </p:childTnLst>
                          </p:cTn>
                        </p:par>
                        <p:par>
                          <p:cTn id="94" fill="hold">
                            <p:stCondLst>
                              <p:cond delay="4000"/>
                            </p:stCondLst>
                            <p:childTnLst>
                              <p:par>
                                <p:cTn id="95" presetID="1" presetClass="entr" presetSubtype="0" fill="hold" grpId="0" nodeType="afterEffect">
                                  <p:stCondLst>
                                    <p:cond delay="0"/>
                                  </p:stCondLst>
                                  <p:childTnLst>
                                    <p:set>
                                      <p:cBhvr>
                                        <p:cTn id="96" dur="1" fill="hold">
                                          <p:stCondLst>
                                            <p:cond delay="999"/>
                                          </p:stCondLst>
                                        </p:cTn>
                                        <p:tgtEl>
                                          <p:spTgt spid="36"/>
                                        </p:tgtEl>
                                        <p:attrNameLst>
                                          <p:attrName>style.visibility</p:attrName>
                                        </p:attrNameLst>
                                      </p:cBhvr>
                                      <p:to>
                                        <p:strVal val="visible"/>
                                      </p:to>
                                    </p:set>
                                  </p:childTnLst>
                                </p:cTn>
                              </p:par>
                            </p:childTnLst>
                          </p:cTn>
                        </p:par>
                        <p:par>
                          <p:cTn id="97" fill="hold">
                            <p:stCondLst>
                              <p:cond delay="5000"/>
                            </p:stCondLst>
                            <p:childTnLst>
                              <p:par>
                                <p:cTn id="98" presetID="1" presetClass="entr" presetSubtype="0" fill="hold" grpId="0" nodeType="afterEffect">
                                  <p:stCondLst>
                                    <p:cond delay="0"/>
                                  </p:stCondLst>
                                  <p:childTnLst>
                                    <p:set>
                                      <p:cBhvr>
                                        <p:cTn id="99" dur="1" fill="hold">
                                          <p:stCondLst>
                                            <p:cond delay="999"/>
                                          </p:stCondLst>
                                        </p:cTn>
                                        <p:tgtEl>
                                          <p:spTgt spid="15"/>
                                        </p:tgtEl>
                                        <p:attrNameLst>
                                          <p:attrName>style.visibility</p:attrName>
                                        </p:attrNameLst>
                                      </p:cBhvr>
                                      <p:to>
                                        <p:strVal val="visible"/>
                                      </p:to>
                                    </p:set>
                                  </p:childTnLst>
                                </p:cTn>
                              </p:par>
                            </p:childTnLst>
                          </p:cTn>
                        </p:par>
                        <p:par>
                          <p:cTn id="100" fill="hold">
                            <p:stCondLst>
                              <p:cond delay="6000"/>
                            </p:stCondLst>
                            <p:childTnLst>
                              <p:par>
                                <p:cTn id="101" presetID="1" presetClass="entr" presetSubtype="0" fill="hold" grpId="0" nodeType="afterEffect">
                                  <p:stCondLst>
                                    <p:cond delay="0"/>
                                  </p:stCondLst>
                                  <p:childTnLst>
                                    <p:set>
                                      <p:cBhvr>
                                        <p:cTn id="102" dur="1" fill="hold">
                                          <p:stCondLst>
                                            <p:cond delay="999"/>
                                          </p:stCondLst>
                                        </p:cTn>
                                        <p:tgtEl>
                                          <p:spTgt spid="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999"/>
                                          </p:stCondLst>
                                        </p:cTn>
                                        <p:tgtEl>
                                          <p:spTgt spid="25"/>
                                        </p:tgtEl>
                                        <p:attrNameLst>
                                          <p:attrName>style.visibility</p:attrName>
                                        </p:attrNameLst>
                                      </p:cBhvr>
                                      <p:to>
                                        <p:strVal val="visible"/>
                                      </p:to>
                                    </p:set>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999"/>
                                          </p:stCondLst>
                                        </p:cTn>
                                        <p:tgtEl>
                                          <p:spTgt spid="27"/>
                                        </p:tgtEl>
                                        <p:attrNameLst>
                                          <p:attrName>style.visibility</p:attrName>
                                        </p:attrNameLst>
                                      </p:cBhvr>
                                      <p:to>
                                        <p:strVal val="visible"/>
                                      </p:to>
                                    </p:set>
                                  </p:childTnLst>
                                </p:cTn>
                              </p:par>
                            </p:childTnLst>
                          </p:cTn>
                        </p:par>
                        <p:par>
                          <p:cTn id="110" fill="hold">
                            <p:stCondLst>
                              <p:cond delay="2000"/>
                            </p:stCondLst>
                            <p:childTnLst>
                              <p:par>
                                <p:cTn id="111" presetID="1" presetClass="entr" presetSubtype="0" fill="hold" grpId="0" nodeType="afterEffect">
                                  <p:stCondLst>
                                    <p:cond delay="0"/>
                                  </p:stCondLst>
                                  <p:childTnLst>
                                    <p:set>
                                      <p:cBhvr>
                                        <p:cTn id="112" dur="1" fill="hold">
                                          <p:stCondLst>
                                            <p:cond delay="999"/>
                                          </p:stCondLst>
                                        </p:cTn>
                                        <p:tgtEl>
                                          <p:spTgt spid="29"/>
                                        </p:tgtEl>
                                        <p:attrNameLst>
                                          <p:attrName>style.visibility</p:attrName>
                                        </p:attrNameLst>
                                      </p:cBhvr>
                                      <p:to>
                                        <p:strVal val="visible"/>
                                      </p:to>
                                    </p:set>
                                  </p:childTnLst>
                                </p:cTn>
                              </p:par>
                            </p:childTnLst>
                          </p:cTn>
                        </p:par>
                        <p:par>
                          <p:cTn id="113" fill="hold">
                            <p:stCondLst>
                              <p:cond delay="3000"/>
                            </p:stCondLst>
                            <p:childTnLst>
                              <p:par>
                                <p:cTn id="114" presetID="1" presetClass="entr" presetSubtype="0" fill="hold" grpId="0" nodeType="afterEffect">
                                  <p:stCondLst>
                                    <p:cond delay="0"/>
                                  </p:stCondLst>
                                  <p:childTnLst>
                                    <p:set>
                                      <p:cBhvr>
                                        <p:cTn id="115" dur="1" fill="hold">
                                          <p:stCondLst>
                                            <p:cond delay="999"/>
                                          </p:stCondLst>
                                        </p:cTn>
                                        <p:tgtEl>
                                          <p:spTgt spid="39"/>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999"/>
                                          </p:stCondLst>
                                        </p:cTn>
                                        <p:tgtEl>
                                          <p:spTgt spid="40"/>
                                        </p:tgtEl>
                                        <p:attrNameLst>
                                          <p:attrName>style.visibility</p:attrName>
                                        </p:attrNameLst>
                                      </p:cBhvr>
                                      <p:to>
                                        <p:strVal val="visible"/>
                                      </p:to>
                                    </p:set>
                                  </p:childTnLst>
                                </p:cTn>
                              </p:par>
                            </p:childTnLst>
                          </p:cTn>
                        </p:par>
                        <p:par>
                          <p:cTn id="120" fill="hold">
                            <p:stCondLst>
                              <p:cond delay="1000"/>
                            </p:stCondLst>
                            <p:childTnLst>
                              <p:par>
                                <p:cTn id="121" presetID="1" presetClass="entr" presetSubtype="0" fill="hold" grpId="0" nodeType="afterEffect">
                                  <p:stCondLst>
                                    <p:cond delay="0"/>
                                  </p:stCondLst>
                                  <p:childTnLst>
                                    <p:set>
                                      <p:cBhvr>
                                        <p:cTn id="122" dur="1" fill="hold">
                                          <p:stCondLst>
                                            <p:cond delay="999"/>
                                          </p:stCondLst>
                                        </p:cTn>
                                        <p:tgtEl>
                                          <p:spTgt spid="34"/>
                                        </p:tgtEl>
                                        <p:attrNameLst>
                                          <p:attrName>style.visibility</p:attrName>
                                        </p:attrNameLst>
                                      </p:cBhvr>
                                      <p:to>
                                        <p:strVal val="visible"/>
                                      </p:to>
                                    </p:set>
                                  </p:childTnLst>
                                </p:cTn>
                              </p:par>
                            </p:childTnLst>
                          </p:cTn>
                        </p:par>
                        <p:par>
                          <p:cTn id="123" fill="hold">
                            <p:stCondLst>
                              <p:cond delay="2000"/>
                            </p:stCondLst>
                            <p:childTnLst>
                              <p:par>
                                <p:cTn id="124" presetID="1" presetClass="entr" presetSubtype="0" fill="hold" grpId="0" nodeType="afterEffect">
                                  <p:stCondLst>
                                    <p:cond delay="0"/>
                                  </p:stCondLst>
                                  <p:childTnLst>
                                    <p:set>
                                      <p:cBhvr>
                                        <p:cTn id="125" dur="1" fill="hold">
                                          <p:stCondLst>
                                            <p:cond delay="999"/>
                                          </p:stCondLst>
                                        </p:cTn>
                                        <p:tgtEl>
                                          <p:spTgt spid="33"/>
                                        </p:tgtEl>
                                        <p:attrNameLst>
                                          <p:attrName>style.visibility</p:attrName>
                                        </p:attrNameLst>
                                      </p:cBhvr>
                                      <p:to>
                                        <p:strVal val="visible"/>
                                      </p:to>
                                    </p:set>
                                  </p:childTnLst>
                                </p:cTn>
                              </p:par>
                            </p:childTnLst>
                          </p:cTn>
                        </p:par>
                        <p:par>
                          <p:cTn id="126" fill="hold">
                            <p:stCondLst>
                              <p:cond delay="3000"/>
                            </p:stCondLst>
                            <p:childTnLst>
                              <p:par>
                                <p:cTn id="127" presetID="1" presetClass="entr" presetSubtype="0" fill="hold" grpId="0" nodeType="afterEffect">
                                  <p:stCondLst>
                                    <p:cond delay="0"/>
                                  </p:stCondLst>
                                  <p:childTnLst>
                                    <p:set>
                                      <p:cBhvr>
                                        <p:cTn id="128" dur="1" fill="hold">
                                          <p:stCondLst>
                                            <p:cond delay="999"/>
                                          </p:stCondLst>
                                        </p:cTn>
                                        <p:tgtEl>
                                          <p:spTgt spid="35"/>
                                        </p:tgtEl>
                                        <p:attrNameLst>
                                          <p:attrName>style.visibility</p:attrName>
                                        </p:attrNameLst>
                                      </p:cBhvr>
                                      <p:to>
                                        <p:strVal val="visible"/>
                                      </p:to>
                                    </p:set>
                                  </p:childTnLst>
                                </p:cTn>
                              </p:par>
                            </p:childTnLst>
                          </p:cTn>
                        </p:par>
                        <p:par>
                          <p:cTn id="129" fill="hold">
                            <p:stCondLst>
                              <p:cond delay="4000"/>
                            </p:stCondLst>
                            <p:childTnLst>
                              <p:par>
                                <p:cTn id="130" presetID="1" presetClass="entr" presetSubtype="0" fill="hold" grpId="0" nodeType="afterEffect">
                                  <p:stCondLst>
                                    <p:cond delay="0"/>
                                  </p:stCondLst>
                                  <p:childTnLst>
                                    <p:set>
                                      <p:cBhvr>
                                        <p:cTn id="131" dur="1" fill="hold">
                                          <p:stCondLst>
                                            <p:cond delay="999"/>
                                          </p:stCondLst>
                                        </p:cTn>
                                        <p:tgtEl>
                                          <p:spTgt spid="22"/>
                                        </p:tgtEl>
                                        <p:attrNameLst>
                                          <p:attrName>style.visibility</p:attrName>
                                        </p:attrNameLst>
                                      </p:cBhvr>
                                      <p:to>
                                        <p:strVal val="visible"/>
                                      </p:to>
                                    </p:set>
                                  </p:childTnLst>
                                </p:cTn>
                              </p:par>
                            </p:childTnLst>
                          </p:cTn>
                        </p:par>
                        <p:par>
                          <p:cTn id="132" fill="hold">
                            <p:stCondLst>
                              <p:cond delay="5000"/>
                            </p:stCondLst>
                            <p:childTnLst>
                              <p:par>
                                <p:cTn id="133" presetID="1" presetClass="entr" presetSubtype="0" fill="hold" grpId="0" nodeType="afterEffect">
                                  <p:stCondLst>
                                    <p:cond delay="0"/>
                                  </p:stCondLst>
                                  <p:childTnLst>
                                    <p:set>
                                      <p:cBhvr>
                                        <p:cTn id="134" dur="1" fill="hold">
                                          <p:stCondLst>
                                            <p:cond delay="999"/>
                                          </p:stCondLst>
                                        </p:cTn>
                                        <p:tgtEl>
                                          <p:spTgt spid="37"/>
                                        </p:tgtEl>
                                        <p:attrNameLst>
                                          <p:attrName>style.visibility</p:attrName>
                                        </p:attrNameLst>
                                      </p:cBhvr>
                                      <p:to>
                                        <p:strVal val="visible"/>
                                      </p:to>
                                    </p:set>
                                  </p:childTnLst>
                                </p:cTn>
                              </p:par>
                            </p:childTnLst>
                          </p:cTn>
                        </p:par>
                        <p:par>
                          <p:cTn id="135" fill="hold">
                            <p:stCondLst>
                              <p:cond delay="6000"/>
                            </p:stCondLst>
                            <p:childTnLst>
                              <p:par>
                                <p:cTn id="136" presetID="1" presetClass="entr" presetSubtype="0" fill="hold" grpId="0" nodeType="afterEffect">
                                  <p:stCondLst>
                                    <p:cond delay="0"/>
                                  </p:stCondLst>
                                  <p:childTnLst>
                                    <p:set>
                                      <p:cBhvr>
                                        <p:cTn id="137" dur="1" fill="hold">
                                          <p:stCondLst>
                                            <p:cond delay="999"/>
                                          </p:stCondLst>
                                        </p:cTn>
                                        <p:tgtEl>
                                          <p:spTgt spid="38"/>
                                        </p:tgtEl>
                                        <p:attrNameLst>
                                          <p:attrName>style.visibility</p:attrName>
                                        </p:attrNameLst>
                                      </p:cBhvr>
                                      <p:to>
                                        <p:strVal val="visible"/>
                                      </p:to>
                                    </p:set>
                                  </p:childTnLst>
                                </p:cTn>
                              </p:par>
                            </p:childTnLst>
                          </p:cTn>
                        </p:par>
                        <p:par>
                          <p:cTn id="138" fill="hold">
                            <p:stCondLst>
                              <p:cond delay="7000"/>
                            </p:stCondLst>
                            <p:childTnLst>
                              <p:par>
                                <p:cTn id="139" presetID="1" presetClass="entr" presetSubtype="0" fill="hold" grpId="0" nodeType="afterEffect">
                                  <p:stCondLst>
                                    <p:cond delay="0"/>
                                  </p:stCondLst>
                                  <p:childTnLst>
                                    <p:set>
                                      <p:cBhvr>
                                        <p:cTn id="140" dur="1" fill="hold">
                                          <p:stCondLst>
                                            <p:cond delay="999"/>
                                          </p:stCondLst>
                                        </p:cTn>
                                        <p:tgtEl>
                                          <p:spTgt spid="17"/>
                                        </p:tgtEl>
                                        <p:attrNameLst>
                                          <p:attrName>style.visibility</p:attrName>
                                        </p:attrNameLst>
                                      </p:cBhvr>
                                      <p:to>
                                        <p:strVal val="visible"/>
                                      </p:to>
                                    </p:set>
                                  </p:childTnLst>
                                </p:cTn>
                              </p:par>
                            </p:childTnLst>
                          </p:cTn>
                        </p:par>
                        <p:par>
                          <p:cTn id="141" fill="hold">
                            <p:stCondLst>
                              <p:cond delay="8000"/>
                            </p:stCondLst>
                            <p:childTnLst>
                              <p:par>
                                <p:cTn id="142" presetID="1" presetClass="entr" presetSubtype="0" fill="hold" grpId="0" nodeType="afterEffect">
                                  <p:stCondLst>
                                    <p:cond delay="0"/>
                                  </p:stCondLst>
                                  <p:childTnLst>
                                    <p:set>
                                      <p:cBhvr>
                                        <p:cTn id="143" dur="1" fill="hold">
                                          <p:stCondLst>
                                            <p:cond delay="9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9" grpId="0"/>
      <p:bldP spid="11" grpId="0"/>
      <p:bldP spid="12" grpId="0"/>
      <p:bldP spid="14" grpId="0"/>
      <p:bldP spid="15" grpId="0"/>
      <p:bldP spid="17" grpId="0"/>
      <p:bldP spid="18" grpId="0"/>
      <p:bldP spid="22" grpId="0"/>
      <p:bldP spid="24" grpId="0"/>
      <p:bldP spid="25" grpId="0"/>
      <p:bldP spid="27" grpId="0"/>
      <p:bldP spid="29" grpId="0"/>
      <p:bldP spid="33" grpId="0"/>
      <p:bldP spid="34" grpId="0"/>
      <p:bldP spid="35" grpId="0"/>
      <p:bldP spid="36" grpId="0"/>
      <p:bldP spid="37" grpId="0"/>
      <p:bldP spid="38" grpId="0"/>
      <p:bldP spid="39" grpId="0"/>
      <p:bldP spid="40" grpId="0"/>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0"/>
            <a:ext cx="7924800" cy="1143000"/>
          </a:xfrm>
        </p:spPr>
        <p:txBody>
          <a:bodyPr/>
          <a:lstStyle/>
          <a:p>
            <a:pPr algn="ctr"/>
            <a:r>
              <a:rPr lang="fr-FR" dirty="0" smtClean="0"/>
              <a:t>Construire progressivement une posture d’auteur</a:t>
            </a:r>
            <a:endParaRPr lang="fr-FR" dirty="0"/>
          </a:p>
        </p:txBody>
      </p:sp>
      <p:sp>
        <p:nvSpPr>
          <p:cNvPr id="3" name="Espace réservé du contenu 2"/>
          <p:cNvSpPr>
            <a:spLocks noGrp="1"/>
          </p:cNvSpPr>
          <p:nvPr>
            <p:ph sz="quarter" idx="13"/>
          </p:nvPr>
        </p:nvSpPr>
        <p:spPr>
          <a:xfrm>
            <a:off x="333731" y="1297898"/>
            <a:ext cx="8435980" cy="5451170"/>
          </a:xfrm>
          <a:solidFill>
            <a:schemeClr val="bg1"/>
          </a:solidFill>
          <a:ln w="38100" cmpd="sng">
            <a:solidFill>
              <a:schemeClr val="accent2">
                <a:lumMod val="75000"/>
              </a:schemeClr>
            </a:solidFill>
            <a:prstDash val="sysDash"/>
          </a:ln>
        </p:spPr>
        <p:txBody>
          <a:bodyPr>
            <a:normAutofit fontScale="92500"/>
          </a:bodyPr>
          <a:lstStyle/>
          <a:p>
            <a:pPr marL="0" indent="0" algn="ctr">
              <a:buNone/>
            </a:pPr>
            <a:r>
              <a:rPr lang="fr-FR" b="1" u="sng" dirty="0" smtClean="0">
                <a:solidFill>
                  <a:schemeClr val="accent2">
                    <a:lumMod val="75000"/>
                  </a:schemeClr>
                </a:solidFill>
              </a:rPr>
              <a:t>Principes essentiels</a:t>
            </a:r>
          </a:p>
          <a:p>
            <a:pPr algn="just" defTabSz="268731">
              <a:spcBef>
                <a:spcPts val="1900"/>
              </a:spcBef>
              <a:buClrTx/>
              <a:buSzPct val="75000"/>
              <a:buAutoNum type="arabicParenR"/>
              <a:defRPr sz="1656"/>
            </a:pPr>
            <a:r>
              <a:rPr lang="fr-FR" b="1" u="sng" dirty="0" smtClean="0"/>
              <a:t>Modifier </a:t>
            </a:r>
            <a:r>
              <a:rPr lang="fr-FR" b="1" u="sng" dirty="0"/>
              <a:t>un certain nombre de représentations du processus d’écriture</a:t>
            </a:r>
            <a:r>
              <a:rPr lang="fr-FR" dirty="0"/>
              <a:t> : </a:t>
            </a:r>
            <a:r>
              <a:rPr lang="fr-FR" dirty="0" smtClean="0"/>
              <a:t>l’écriture </a:t>
            </a:r>
            <a:r>
              <a:rPr lang="fr-FR" dirty="0"/>
              <a:t>n’est ni un don, ni le fruit d’un contact réitéré avec les textes </a:t>
            </a:r>
            <a:r>
              <a:rPr lang="fr-FR" dirty="0" smtClean="0"/>
              <a:t>d’auteurs.</a:t>
            </a:r>
          </a:p>
          <a:p>
            <a:pPr algn="just" defTabSz="268731">
              <a:spcBef>
                <a:spcPts val="1900"/>
              </a:spcBef>
              <a:buClrTx/>
              <a:buSzPct val="75000"/>
              <a:buAutoNum type="arabicParenR"/>
              <a:defRPr sz="1656"/>
            </a:pPr>
            <a:r>
              <a:rPr lang="fr-FR" b="1" u="sng" dirty="0" smtClean="0"/>
              <a:t>Conférer </a:t>
            </a:r>
            <a:r>
              <a:rPr lang="fr-FR" b="1" u="sng" dirty="0"/>
              <a:t>à l’élève qui écrit le statut d’auteur</a:t>
            </a:r>
            <a:r>
              <a:rPr lang="fr-FR" dirty="0"/>
              <a:t> </a:t>
            </a:r>
            <a:r>
              <a:rPr lang="fr-FR" dirty="0" smtClean="0"/>
              <a:t>: considérer </a:t>
            </a:r>
            <a:r>
              <a:rPr lang="fr-FR" dirty="0"/>
              <a:t>non plus les élèves comme des scripteurs </a:t>
            </a:r>
            <a:r>
              <a:rPr lang="fr-FR" dirty="0" smtClean="0"/>
              <a:t>mais comme</a:t>
            </a:r>
            <a:r>
              <a:rPr lang="fr-FR" b="1" dirty="0" smtClean="0"/>
              <a:t> </a:t>
            </a:r>
            <a:r>
              <a:rPr lang="fr-FR" b="1" dirty="0"/>
              <a:t>des « auteurs en gestation »</a:t>
            </a:r>
            <a:r>
              <a:rPr lang="fr-FR" dirty="0"/>
              <a:t> </a:t>
            </a:r>
            <a:r>
              <a:rPr lang="fr-FR" dirty="0" smtClean="0"/>
              <a:t>(≠ écrivains) </a:t>
            </a:r>
          </a:p>
          <a:p>
            <a:pPr algn="just" defTabSz="268731">
              <a:spcBef>
                <a:spcPts val="1900"/>
              </a:spcBef>
              <a:buClrTx/>
              <a:buSzPct val="75000"/>
              <a:buAutoNum type="arabicParenR"/>
              <a:defRPr sz="1656"/>
            </a:pPr>
            <a:r>
              <a:rPr lang="fr-FR" b="1" u="sng" dirty="0" smtClean="0"/>
              <a:t>Définir </a:t>
            </a:r>
            <a:r>
              <a:rPr lang="fr-FR" b="1" u="sng" dirty="0"/>
              <a:t>les conditions didactiques qui permettent à la fois</a:t>
            </a:r>
            <a:r>
              <a:rPr lang="fr-FR" b="1" dirty="0"/>
              <a:t> </a:t>
            </a:r>
            <a:r>
              <a:rPr lang="fr-FR" dirty="0" smtClean="0"/>
              <a:t>:</a:t>
            </a:r>
          </a:p>
          <a:p>
            <a:pPr lvl="1" algn="just" defTabSz="268731">
              <a:spcBef>
                <a:spcPts val="1900"/>
              </a:spcBef>
              <a:buClrTx/>
              <a:buSzPct val="75000"/>
              <a:buFontTx/>
              <a:buChar char="-"/>
              <a:defRPr sz="1656"/>
            </a:pPr>
            <a:r>
              <a:rPr lang="fr-FR" dirty="0" smtClean="0"/>
              <a:t>de </a:t>
            </a:r>
            <a:r>
              <a:rPr lang="fr-FR" dirty="0"/>
              <a:t>provoquer, activer, réactiver</a:t>
            </a:r>
            <a:r>
              <a:rPr lang="fr-FR" b="1" dirty="0"/>
              <a:t> les effets littéraires</a:t>
            </a:r>
            <a:r>
              <a:rPr lang="fr-FR" dirty="0"/>
              <a:t> dans les productions narratives des </a:t>
            </a:r>
            <a:r>
              <a:rPr lang="fr-FR" dirty="0" smtClean="0"/>
              <a:t>élèves</a:t>
            </a:r>
          </a:p>
          <a:p>
            <a:pPr marL="0" indent="0" algn="ctr" defTabSz="268731">
              <a:spcBef>
                <a:spcPts val="1900"/>
              </a:spcBef>
              <a:buClrTx/>
              <a:buSzPct val="75000"/>
              <a:buNone/>
              <a:defRPr sz="1656"/>
            </a:pPr>
            <a:r>
              <a:rPr lang="fr-FR" b="1" u="sng" dirty="0" smtClean="0">
                <a:solidFill>
                  <a:srgbClr val="FFFFFF"/>
                </a:solidFill>
              </a:rPr>
              <a:t>ET</a:t>
            </a:r>
          </a:p>
          <a:p>
            <a:pPr lvl="1" algn="just" defTabSz="268731">
              <a:spcBef>
                <a:spcPts val="1900"/>
              </a:spcBef>
              <a:buClrTx/>
              <a:buSzPct val="75000"/>
              <a:buFontTx/>
              <a:buChar char="-"/>
              <a:defRPr sz="1656"/>
            </a:pPr>
            <a:r>
              <a:rPr lang="fr-FR" dirty="0" smtClean="0"/>
              <a:t>de </a:t>
            </a:r>
            <a:r>
              <a:rPr lang="fr-FR" dirty="0"/>
              <a:t>prendre en compte </a:t>
            </a:r>
            <a:r>
              <a:rPr lang="fr-FR" b="1" dirty="0"/>
              <a:t>la singularité des performances </a:t>
            </a:r>
            <a:r>
              <a:rPr lang="fr-FR" dirty="0"/>
              <a:t>des élèves et d’individualiser les évaluations</a:t>
            </a:r>
            <a:r>
              <a:rPr lang="fr-FR" dirty="0" smtClean="0"/>
              <a:t>.</a:t>
            </a:r>
            <a:endParaRPr lang="fr-FR" dirty="0"/>
          </a:p>
          <a:p>
            <a:pPr algn="just" defTabSz="268731">
              <a:spcBef>
                <a:spcPts val="1900"/>
              </a:spcBef>
              <a:buClrTx/>
              <a:buSzPct val="75000"/>
              <a:buFont typeface="+mj-lt"/>
              <a:buAutoNum type="arabicParenR" startAt="4"/>
              <a:defRPr sz="1656"/>
            </a:pPr>
            <a:r>
              <a:rPr lang="fr-FR" b="1" u="sng" dirty="0"/>
              <a:t>S’assurer qu’à l’intention artistique de l’élève auteur va répondre une attention esthétique </a:t>
            </a:r>
            <a:r>
              <a:rPr lang="fr-FR" dirty="0"/>
              <a:t>de la part des lecteurs réels : Les productions doivent être lues et perçues comme sont lues et perçues les productions des auteurs légitimes.</a:t>
            </a:r>
          </a:p>
          <a:p>
            <a:pPr marL="0" indent="0" algn="just" defTabSz="268731">
              <a:spcBef>
                <a:spcPts val="1900"/>
              </a:spcBef>
              <a:buClrTx/>
              <a:buSzPct val="75000"/>
              <a:buNone/>
              <a:defRPr sz="1656"/>
            </a:pPr>
            <a:endParaRPr lang="fr-FR" dirty="0">
              <a:solidFill>
                <a:srgbClr val="FFFFFF"/>
              </a:solidFill>
            </a:endParaRPr>
          </a:p>
          <a:p>
            <a:pPr marL="0" indent="0">
              <a:buNone/>
            </a:pPr>
            <a:endParaRPr lang="fr-FR" dirty="0"/>
          </a:p>
          <a:p>
            <a:pPr marL="0" indent="0" algn="just">
              <a:buNone/>
            </a:pPr>
            <a:endParaRPr lang="fr-FR" dirty="0" smtClean="0"/>
          </a:p>
        </p:txBody>
      </p:sp>
    </p:spTree>
    <p:extLst>
      <p:ext uri="{BB962C8B-B14F-4D97-AF65-F5344CB8AC3E}">
        <p14:creationId xmlns:p14="http://schemas.microsoft.com/office/powerpoint/2010/main" xmlns="" val="4853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par>
                          <p:cTn id="32" fill="hold">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0"/>
            <a:ext cx="7924800" cy="1143000"/>
          </a:xfrm>
        </p:spPr>
        <p:txBody>
          <a:bodyPr/>
          <a:lstStyle/>
          <a:p>
            <a:pPr algn="ctr"/>
            <a:r>
              <a:rPr lang="fr-FR" dirty="0" smtClean="0"/>
              <a:t>Construire progressivement une posture d’auteur</a:t>
            </a:r>
            <a:endParaRPr lang="fr-FR" dirty="0"/>
          </a:p>
        </p:txBody>
      </p:sp>
      <p:sp>
        <p:nvSpPr>
          <p:cNvPr id="3" name="Espace réservé du contenu 2"/>
          <p:cNvSpPr>
            <a:spLocks noGrp="1"/>
          </p:cNvSpPr>
          <p:nvPr>
            <p:ph sz="quarter" idx="13"/>
          </p:nvPr>
        </p:nvSpPr>
        <p:spPr>
          <a:xfrm>
            <a:off x="333731" y="1297898"/>
            <a:ext cx="8435980" cy="5451170"/>
          </a:xfrm>
          <a:solidFill>
            <a:schemeClr val="bg1"/>
          </a:solidFill>
          <a:ln w="38100" cmpd="sng">
            <a:solidFill>
              <a:schemeClr val="accent2">
                <a:lumMod val="75000"/>
              </a:schemeClr>
            </a:solidFill>
            <a:prstDash val="sysDash"/>
          </a:ln>
        </p:spPr>
        <p:txBody>
          <a:bodyPr>
            <a:normAutofit lnSpcReduction="10000"/>
          </a:bodyPr>
          <a:lstStyle/>
          <a:p>
            <a:pPr marL="0" indent="0" algn="ctr">
              <a:buNone/>
            </a:pPr>
            <a:r>
              <a:rPr lang="fr-FR" b="1" u="sng" dirty="0" smtClean="0">
                <a:solidFill>
                  <a:schemeClr val="accent2">
                    <a:lumMod val="75000"/>
                  </a:schemeClr>
                </a:solidFill>
              </a:rPr>
              <a:t>Créer les conditions didactiques favorables à la construction d’une posture d’auteur</a:t>
            </a:r>
          </a:p>
          <a:p>
            <a:pPr marL="0" indent="0" algn="just" defTabSz="268731">
              <a:spcBef>
                <a:spcPts val="1900"/>
              </a:spcBef>
              <a:buClrTx/>
              <a:buSzPct val="75000"/>
              <a:buNone/>
              <a:defRPr sz="1656"/>
            </a:pPr>
            <a:r>
              <a:rPr lang="fr-FR" dirty="0" smtClean="0">
                <a:solidFill>
                  <a:srgbClr val="FFFFFF"/>
                </a:solidFill>
              </a:rPr>
              <a:t>• </a:t>
            </a:r>
            <a:r>
              <a:rPr lang="fr-FR" b="1" u="sng" dirty="0" smtClean="0">
                <a:solidFill>
                  <a:srgbClr val="FFFFFF"/>
                </a:solidFill>
              </a:rPr>
              <a:t>Proposer des sujets et des modalités d’écriture adaptées</a:t>
            </a:r>
            <a:r>
              <a:rPr lang="fr-FR" dirty="0" smtClean="0">
                <a:solidFill>
                  <a:srgbClr val="FFFFFF"/>
                </a:solidFill>
              </a:rPr>
              <a:t> à chaque type d’ « auteur en gestation » que l’on </a:t>
            </a:r>
            <a:r>
              <a:rPr lang="fr-FR" u="sng" dirty="0" smtClean="0">
                <a:solidFill>
                  <a:srgbClr val="FFFFFF"/>
                </a:solidFill>
              </a:rPr>
              <a:t>a en face de soi </a:t>
            </a:r>
            <a:r>
              <a:rPr lang="fr-FR" dirty="0" smtClean="0">
                <a:solidFill>
                  <a:srgbClr val="FFFFFF"/>
                </a:solidFill>
              </a:rPr>
              <a:t>(en fonction de ses goûts, de sa sensibilité, mais aussi en fonction des compétences à travailler en priorité).</a:t>
            </a:r>
            <a:endParaRPr lang="fr-FR" dirty="0">
              <a:solidFill>
                <a:srgbClr val="FFFFFF"/>
              </a:solidFill>
            </a:endParaRPr>
          </a:p>
          <a:p>
            <a:pPr marL="0" indent="0" algn="just" defTabSz="268731">
              <a:spcBef>
                <a:spcPts val="1900"/>
              </a:spcBef>
              <a:buClrTx/>
              <a:buSzPct val="75000"/>
              <a:buNone/>
              <a:defRPr sz="1656"/>
            </a:pPr>
            <a:r>
              <a:rPr lang="fr-FR" dirty="0" smtClean="0">
                <a:solidFill>
                  <a:srgbClr val="FFFFFF"/>
                </a:solidFill>
              </a:rPr>
              <a:t>• </a:t>
            </a:r>
            <a:r>
              <a:rPr lang="fr-FR" b="1" u="sng" dirty="0" smtClean="0">
                <a:solidFill>
                  <a:srgbClr val="FFFFFF"/>
                </a:solidFill>
              </a:rPr>
              <a:t>Laisser de la place au temps </a:t>
            </a:r>
            <a:r>
              <a:rPr lang="fr-FR" dirty="0" smtClean="0">
                <a:solidFill>
                  <a:srgbClr val="FFFFFF"/>
                </a:solidFill>
              </a:rPr>
              <a:t>: les élèves doivent prendre conscience que l’écriture est un processus qui s’étend dans la durée. Préparer l’écriture (par le brouillon oral – par le trésor de mots – par la lecture – par de courts exercices d’écriture – par le vocabulaire …), laisser reposer un ou plusieurs jours, soumettre son texte au regard des pairs ou de l’enseignant, reprendre pour réécrire, transformer, améliorer etc.</a:t>
            </a:r>
          </a:p>
          <a:p>
            <a:pPr marL="0" indent="0" algn="just" defTabSz="268731">
              <a:spcBef>
                <a:spcPts val="1900"/>
              </a:spcBef>
              <a:buClrTx/>
              <a:buSzPct val="75000"/>
              <a:buNone/>
              <a:defRPr sz="1656"/>
            </a:pPr>
            <a:r>
              <a:rPr lang="fr-FR" dirty="0" smtClean="0">
                <a:solidFill>
                  <a:srgbClr val="FFFFFF"/>
                </a:solidFill>
              </a:rPr>
              <a:t>• </a:t>
            </a:r>
            <a:r>
              <a:rPr lang="fr-FR" b="1" u="sng" dirty="0" smtClean="0">
                <a:solidFill>
                  <a:srgbClr val="FFFFFF"/>
                </a:solidFill>
              </a:rPr>
              <a:t>Ecrire souvent</a:t>
            </a:r>
            <a:r>
              <a:rPr lang="fr-FR" b="1" dirty="0" smtClean="0">
                <a:solidFill>
                  <a:srgbClr val="FFFFFF"/>
                </a:solidFill>
              </a:rPr>
              <a:t> </a:t>
            </a:r>
            <a:r>
              <a:rPr lang="fr-FR" dirty="0" smtClean="0">
                <a:solidFill>
                  <a:srgbClr val="FFFFFF"/>
                </a:solidFill>
              </a:rPr>
              <a:t>: </a:t>
            </a:r>
            <a:r>
              <a:rPr lang="fr-FR" dirty="0" smtClean="0"/>
              <a:t>sur </a:t>
            </a:r>
            <a:r>
              <a:rPr lang="fr-FR" dirty="0"/>
              <a:t>l'ensemble du temps scolaire, les élèves devraient être amenés à écrire souvent, sans que cette tâche ne soit obligatoirement </a:t>
            </a:r>
            <a:r>
              <a:rPr lang="fr-FR" dirty="0" smtClean="0"/>
              <a:t>solennisée (écriture pour soi, écriture pour les pairs, petits ateliers d’écriture, …) .</a:t>
            </a:r>
          </a:p>
          <a:p>
            <a:pPr marL="0" indent="0" algn="just" defTabSz="268731">
              <a:spcBef>
                <a:spcPts val="1900"/>
              </a:spcBef>
              <a:buClrTx/>
              <a:buSzPct val="75000"/>
              <a:buNone/>
              <a:defRPr sz="1656"/>
            </a:pPr>
            <a:r>
              <a:rPr lang="fr-FR" b="1" dirty="0" smtClean="0"/>
              <a:t>• </a:t>
            </a:r>
            <a:r>
              <a:rPr lang="fr-FR" b="1" u="sng" dirty="0" smtClean="0"/>
              <a:t>Etablir </a:t>
            </a:r>
            <a:r>
              <a:rPr lang="fr-FR" b="1" u="sng" dirty="0"/>
              <a:t>un climat de confiance</a:t>
            </a:r>
            <a:r>
              <a:rPr lang="fr-FR" b="1" dirty="0"/>
              <a:t> : </a:t>
            </a:r>
            <a:r>
              <a:rPr lang="fr-FR" dirty="0"/>
              <a:t>Attitude bienveillante de </a:t>
            </a:r>
            <a:r>
              <a:rPr lang="fr-FR" dirty="0" smtClean="0"/>
              <a:t>l’enseignant ;  </a:t>
            </a:r>
            <a:r>
              <a:rPr lang="fr-FR" dirty="0"/>
              <a:t>consignes </a:t>
            </a:r>
            <a:r>
              <a:rPr lang="fr-FR" dirty="0" smtClean="0"/>
              <a:t>alléchantes ;  </a:t>
            </a:r>
            <a:r>
              <a:rPr lang="fr-FR" dirty="0"/>
              <a:t>destinataires réels et </a:t>
            </a:r>
            <a:r>
              <a:rPr lang="fr-FR" dirty="0" smtClean="0"/>
              <a:t>identifiés (textes destinés à être lus, et non seulement à être évalués).</a:t>
            </a:r>
            <a:endParaRPr lang="fr-FR" dirty="0"/>
          </a:p>
          <a:p>
            <a:pPr marL="0" indent="0" algn="just" defTabSz="268731">
              <a:spcBef>
                <a:spcPts val="1900"/>
              </a:spcBef>
              <a:buClrTx/>
              <a:buSzPct val="75000"/>
              <a:buNone/>
              <a:defRPr sz="1656"/>
            </a:pPr>
            <a:r>
              <a:rPr lang="fr-FR" b="1" dirty="0" smtClean="0"/>
              <a:t>• </a:t>
            </a:r>
            <a:r>
              <a:rPr lang="fr-FR" b="1" u="sng" dirty="0" smtClean="0"/>
              <a:t>Mettre </a:t>
            </a:r>
            <a:r>
              <a:rPr lang="fr-FR" b="1" u="sng" dirty="0"/>
              <a:t>l’élève à distance de son propre texte</a:t>
            </a:r>
            <a:r>
              <a:rPr lang="fr-FR" b="1" dirty="0"/>
              <a:t> :</a:t>
            </a:r>
            <a:r>
              <a:rPr lang="fr-FR" dirty="0"/>
              <a:t> </a:t>
            </a:r>
            <a:r>
              <a:rPr lang="fr-FR" dirty="0" smtClean="0"/>
              <a:t>soi – les pairs – l’enseignant ; faire prendre conscience à l’élève qu’écrire est une démarche réflexive ; lien avec la notion de temps.</a:t>
            </a:r>
            <a:endParaRPr lang="fr-FR" dirty="0"/>
          </a:p>
          <a:p>
            <a:pPr marL="0" indent="0" algn="just" defTabSz="268731">
              <a:spcBef>
                <a:spcPts val="1900"/>
              </a:spcBef>
              <a:buClrTx/>
              <a:buSzPct val="75000"/>
              <a:buNone/>
              <a:defRPr sz="1656"/>
            </a:pPr>
            <a:endParaRPr lang="fr-FR" dirty="0"/>
          </a:p>
          <a:p>
            <a:pPr marL="0" indent="0" algn="just" defTabSz="268731">
              <a:spcBef>
                <a:spcPts val="1900"/>
              </a:spcBef>
              <a:buClrTx/>
              <a:buSzPct val="75000"/>
              <a:buNone/>
              <a:defRPr sz="1656"/>
            </a:pPr>
            <a:endParaRPr lang="fr-FR" dirty="0">
              <a:solidFill>
                <a:srgbClr val="FFFFFF"/>
              </a:solidFill>
            </a:endParaRPr>
          </a:p>
          <a:p>
            <a:pPr marL="0" indent="0">
              <a:buNone/>
            </a:pPr>
            <a:endParaRPr lang="fr-FR" dirty="0"/>
          </a:p>
          <a:p>
            <a:pPr marL="0" indent="0" algn="just">
              <a:buNone/>
            </a:pPr>
            <a:endParaRPr lang="fr-FR" dirty="0" smtClean="0"/>
          </a:p>
        </p:txBody>
      </p:sp>
    </p:spTree>
    <p:extLst>
      <p:ext uri="{BB962C8B-B14F-4D97-AF65-F5344CB8AC3E}">
        <p14:creationId xmlns:p14="http://schemas.microsoft.com/office/powerpoint/2010/main" xmlns="" val="5103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situations concrètes d’écriture</a:t>
            </a:r>
            <a:endParaRPr lang="fr-FR" dirty="0"/>
          </a:p>
        </p:txBody>
      </p:sp>
      <p:sp>
        <p:nvSpPr>
          <p:cNvPr id="3" name="Espace réservé du contenu 2"/>
          <p:cNvSpPr>
            <a:spLocks noGrp="1"/>
          </p:cNvSpPr>
          <p:nvPr>
            <p:ph sz="quarter" idx="13"/>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fr-FR" sz="2400" b="1" u="sng"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 séquence d’écriture</a:t>
            </a:r>
          </a:p>
          <a:p>
            <a:pPr marL="0" indent="0">
              <a:buNone/>
            </a:pPr>
            <a:endParaRPr lang="fr-FR" b="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fr-FR"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à coins arrondis 18"/>
          <p:cNvSpPr/>
          <p:nvPr/>
        </p:nvSpPr>
        <p:spPr>
          <a:xfrm>
            <a:off x="943802" y="2301118"/>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de déclenchement </a:t>
            </a:r>
            <a:endParaRPr lang="fr-FR" dirty="0"/>
          </a:p>
        </p:txBody>
      </p:sp>
      <p:sp>
        <p:nvSpPr>
          <p:cNvPr id="20" name="Rectangle à coins arrondis 19"/>
          <p:cNvSpPr/>
          <p:nvPr/>
        </p:nvSpPr>
        <p:spPr>
          <a:xfrm>
            <a:off x="3521553" y="2301118"/>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métacognitive</a:t>
            </a:r>
            <a:endParaRPr lang="fr-FR" dirty="0"/>
          </a:p>
        </p:txBody>
      </p:sp>
      <p:sp>
        <p:nvSpPr>
          <p:cNvPr id="21" name="Rectangle à coins arrondis 20"/>
          <p:cNvSpPr/>
          <p:nvPr/>
        </p:nvSpPr>
        <p:spPr>
          <a:xfrm>
            <a:off x="6070658" y="2301118"/>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d’écriture</a:t>
            </a:r>
            <a:endParaRPr lang="fr-FR" dirty="0"/>
          </a:p>
        </p:txBody>
      </p:sp>
      <p:sp>
        <p:nvSpPr>
          <p:cNvPr id="22" name="Flèche vers la droite 21"/>
          <p:cNvSpPr/>
          <p:nvPr/>
        </p:nvSpPr>
        <p:spPr>
          <a:xfrm>
            <a:off x="2891343" y="2625757"/>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vers la droite 22"/>
          <p:cNvSpPr/>
          <p:nvPr/>
        </p:nvSpPr>
        <p:spPr>
          <a:xfrm>
            <a:off x="5458411" y="2625757"/>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vers la droite 23"/>
          <p:cNvSpPr/>
          <p:nvPr/>
        </p:nvSpPr>
        <p:spPr>
          <a:xfrm>
            <a:off x="7989375" y="2625757"/>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Flèche vers la droite 24"/>
          <p:cNvSpPr/>
          <p:nvPr/>
        </p:nvSpPr>
        <p:spPr>
          <a:xfrm>
            <a:off x="404304"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943802" y="3818911"/>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d’auto-évaluation</a:t>
            </a:r>
            <a:endParaRPr lang="fr-FR" dirty="0"/>
          </a:p>
        </p:txBody>
      </p:sp>
      <p:sp>
        <p:nvSpPr>
          <p:cNvPr id="27" name="Flèche vers la droite 26"/>
          <p:cNvSpPr/>
          <p:nvPr/>
        </p:nvSpPr>
        <p:spPr>
          <a:xfrm>
            <a:off x="2891343"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3521553" y="3818911"/>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de réécriture</a:t>
            </a:r>
            <a:endParaRPr lang="fr-FR" dirty="0"/>
          </a:p>
        </p:txBody>
      </p:sp>
      <p:sp>
        <p:nvSpPr>
          <p:cNvPr id="29" name="Flèche vers la droite 28"/>
          <p:cNvSpPr/>
          <p:nvPr/>
        </p:nvSpPr>
        <p:spPr>
          <a:xfrm>
            <a:off x="5458411"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6070658" y="3818911"/>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d’évaluation par les pairs</a:t>
            </a:r>
            <a:endParaRPr lang="fr-FR" dirty="0"/>
          </a:p>
        </p:txBody>
      </p:sp>
      <p:sp>
        <p:nvSpPr>
          <p:cNvPr id="31" name="Flèche vers la droite 30"/>
          <p:cNvSpPr/>
          <p:nvPr/>
        </p:nvSpPr>
        <p:spPr>
          <a:xfrm>
            <a:off x="7989375"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Flèche vers la droite 31"/>
          <p:cNvSpPr/>
          <p:nvPr/>
        </p:nvSpPr>
        <p:spPr>
          <a:xfrm>
            <a:off x="384453" y="5633071"/>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943802" y="5260319"/>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de réécriture</a:t>
            </a:r>
            <a:endParaRPr lang="fr-FR" dirty="0"/>
          </a:p>
        </p:txBody>
      </p:sp>
      <p:sp>
        <p:nvSpPr>
          <p:cNvPr id="34" name="Flèche vers la droite 33"/>
          <p:cNvSpPr/>
          <p:nvPr/>
        </p:nvSpPr>
        <p:spPr>
          <a:xfrm>
            <a:off x="2891343" y="5633071"/>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ZoneTexte 34"/>
          <p:cNvSpPr txBox="1"/>
          <p:nvPr/>
        </p:nvSpPr>
        <p:spPr>
          <a:xfrm>
            <a:off x="5442715" y="5763867"/>
            <a:ext cx="184666" cy="369332"/>
          </a:xfrm>
          <a:prstGeom prst="rect">
            <a:avLst/>
          </a:prstGeom>
          <a:noFill/>
        </p:spPr>
        <p:txBody>
          <a:bodyPr wrap="none" rtlCol="0">
            <a:spAutoFit/>
          </a:bodyPr>
          <a:lstStyle/>
          <a:p>
            <a:endParaRPr lang="fr-FR" dirty="0"/>
          </a:p>
        </p:txBody>
      </p:sp>
      <p:sp>
        <p:nvSpPr>
          <p:cNvPr id="36" name="Rectangle à coins arrondis 35"/>
          <p:cNvSpPr/>
          <p:nvPr/>
        </p:nvSpPr>
        <p:spPr>
          <a:xfrm>
            <a:off x="3521553" y="5260319"/>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Production finale</a:t>
            </a:r>
          </a:p>
          <a:p>
            <a:pPr algn="ctr"/>
            <a:r>
              <a:rPr lang="fr-FR" dirty="0" smtClean="0"/>
              <a:t>(+ évaluation)</a:t>
            </a:r>
            <a:endParaRPr lang="fr-FR" dirty="0"/>
          </a:p>
        </p:txBody>
      </p:sp>
      <p:sp>
        <p:nvSpPr>
          <p:cNvPr id="37" name="Rectangle à coins arrondis 36"/>
          <p:cNvSpPr/>
          <p:nvPr/>
        </p:nvSpPr>
        <p:spPr>
          <a:xfrm>
            <a:off x="6070658" y="5229167"/>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de lecture (+ diffusion)</a:t>
            </a:r>
            <a:endParaRPr lang="fr-FR" dirty="0"/>
          </a:p>
        </p:txBody>
      </p:sp>
      <p:sp>
        <p:nvSpPr>
          <p:cNvPr id="38" name="Flèche vers la droite 37"/>
          <p:cNvSpPr/>
          <p:nvPr/>
        </p:nvSpPr>
        <p:spPr>
          <a:xfrm>
            <a:off x="5458411" y="5633071"/>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2863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ppt_x</p:attrName>
                                        </p:attrNameLst>
                                      </p:cBhvr>
                                      <p:tavLst>
                                        <p:tav tm="0">
                                          <p:val>
                                            <p:strVal val="#ppt_x-#ppt_w*1.125000"/>
                                          </p:val>
                                        </p:tav>
                                        <p:tav tm="100000">
                                          <p:val>
                                            <p:strVal val="#ppt_x"/>
                                          </p:val>
                                        </p:tav>
                                      </p:tavLst>
                                    </p:anim>
                                    <p:animEffect transition="in" filter="wipe(right)">
                                      <p:cBhvr>
                                        <p:cTn id="18" dur="500"/>
                                        <p:tgtEl>
                                          <p:spTgt spid="22"/>
                                        </p:tgtEl>
                                      </p:cBhvr>
                                    </p:animEffect>
                                  </p:childTnLst>
                                </p:cTn>
                              </p:par>
                            </p:childTnLst>
                          </p:cTn>
                        </p:par>
                        <p:par>
                          <p:cTn id="19" fill="hold">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6"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ircle(in)">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6"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0-#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6"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circle(in)">
                                      <p:cBhvr>
                                        <p:cTn id="65" dur="2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6"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circle(in)">
                                      <p:cBhvr>
                                        <p:cTn id="79" dur="2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0-#ppt_w/2"/>
                                          </p:val>
                                        </p:tav>
                                        <p:tav tm="100000">
                                          <p:val>
                                            <p:strVal val="#ppt_x"/>
                                          </p:val>
                                        </p:tav>
                                      </p:tavLst>
                                    </p:anim>
                                    <p:anim calcmode="lin" valueType="num">
                                      <p:cBhvr additive="base">
                                        <p:cTn id="85" dur="500" fill="hold"/>
                                        <p:tgtEl>
                                          <p:spTgt spid="34"/>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6" presetClass="entr" presetSubtype="16"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circle(in)">
                                      <p:cBhvr>
                                        <p:cTn id="89" dur="20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fill="hold"/>
                                        <p:tgtEl>
                                          <p:spTgt spid="38"/>
                                        </p:tgtEl>
                                        <p:attrNameLst>
                                          <p:attrName>ppt_x</p:attrName>
                                        </p:attrNameLst>
                                      </p:cBhvr>
                                      <p:tavLst>
                                        <p:tav tm="0">
                                          <p:val>
                                            <p:strVal val="0-#ppt_w/2"/>
                                          </p:val>
                                        </p:tav>
                                        <p:tav tm="100000">
                                          <p:val>
                                            <p:strVal val="#ppt_x"/>
                                          </p:val>
                                        </p:tav>
                                      </p:tavLst>
                                    </p:anim>
                                    <p:anim calcmode="lin" valueType="num">
                                      <p:cBhvr additive="base">
                                        <p:cTn id="95" dur="500" fill="hold"/>
                                        <p:tgtEl>
                                          <p:spTgt spid="38"/>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6"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circle(in)">
                                      <p:cBhvr>
                                        <p:cTn id="9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7924800" cy="1143000"/>
          </a:xfrm>
        </p:spPr>
        <p:txBody>
          <a:bodyPr/>
          <a:lstStyle/>
          <a:p>
            <a:pPr algn="ctr"/>
            <a:r>
              <a:rPr lang="fr-FR" dirty="0" smtClean="0"/>
              <a:t>Quelques situations concrètes d’écriture</a:t>
            </a:r>
            <a:endParaRPr lang="fr-FR" dirty="0"/>
          </a:p>
        </p:txBody>
      </p:sp>
      <p:sp>
        <p:nvSpPr>
          <p:cNvPr id="3" name="Espace réservé du contenu 2"/>
          <p:cNvSpPr>
            <a:spLocks noGrp="1"/>
          </p:cNvSpPr>
          <p:nvPr>
            <p:ph sz="quarter" idx="13"/>
          </p:nvPr>
        </p:nvSpPr>
        <p:spPr>
          <a:xfrm>
            <a:off x="609600" y="1158198"/>
            <a:ext cx="7924800" cy="4114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fr-FR" sz="2400" b="1" u="sng"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 séquence d’écriture</a:t>
            </a:r>
          </a:p>
          <a:p>
            <a:pPr marL="0" indent="0">
              <a:buNone/>
            </a:pPr>
            <a:endParaRPr lang="fr-FR" b="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fr-FR"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ZoneTexte 34"/>
          <p:cNvSpPr txBox="1"/>
          <p:nvPr/>
        </p:nvSpPr>
        <p:spPr>
          <a:xfrm>
            <a:off x="5442715" y="5763867"/>
            <a:ext cx="184666" cy="369332"/>
          </a:xfrm>
          <a:prstGeom prst="rect">
            <a:avLst/>
          </a:prstGeom>
          <a:noFill/>
        </p:spPr>
        <p:txBody>
          <a:bodyPr wrap="none" rtlCol="0">
            <a:spAutoFit/>
          </a:bodyPr>
          <a:lstStyle/>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xmlns="" val="661349981"/>
              </p:ext>
            </p:extLst>
          </p:nvPr>
        </p:nvGraphicFramePr>
        <p:xfrm>
          <a:off x="199008" y="2259959"/>
          <a:ext cx="8728953" cy="4063917"/>
        </p:xfrm>
        <a:graphic>
          <a:graphicData uri="http://schemas.openxmlformats.org/drawingml/2006/table">
            <a:tbl>
              <a:tblPr firstRow="1" bandRow="1">
                <a:tableStyleId>{D7AC3CCA-C797-4891-BE02-D94E43425B78}</a:tableStyleId>
              </a:tblPr>
              <a:tblGrid>
                <a:gridCol w="2656030"/>
                <a:gridCol w="6072923"/>
              </a:tblGrid>
              <a:tr h="432514">
                <a:tc>
                  <a:txBody>
                    <a:bodyPr/>
                    <a:lstStyle/>
                    <a:p>
                      <a:pPr algn="l"/>
                      <a:r>
                        <a:rPr lang="fr-FR" sz="1500" b="1" dirty="0" smtClean="0"/>
                        <a:t>Phase de déclenchement</a:t>
                      </a:r>
                      <a:endParaRPr lang="fr-FR" sz="1500" b="1" dirty="0"/>
                    </a:p>
                  </a:txBody>
                  <a:tcPr/>
                </a:tc>
                <a:tc>
                  <a:txBody>
                    <a:bodyPr/>
                    <a:lstStyle/>
                    <a:p>
                      <a:r>
                        <a:rPr lang="fr-FR" sz="1400" b="0" dirty="0" smtClean="0"/>
                        <a:t>• DIRE :</a:t>
                      </a:r>
                      <a:r>
                        <a:rPr lang="fr-FR" sz="1400" b="0" baseline="0" dirty="0" smtClean="0"/>
                        <a:t> formuler des impressions personnelles à partir d’une photographie de son quartier.</a:t>
                      </a:r>
                    </a:p>
                    <a:p>
                      <a:r>
                        <a:rPr lang="fr-FR" sz="1400" b="0" baseline="0" dirty="0" smtClean="0"/>
                        <a:t>• Lien avec un festival local: Strasbourg-Méditerranée 2016.</a:t>
                      </a:r>
                      <a:endParaRPr lang="fr-FR" sz="1400" b="0" dirty="0"/>
                    </a:p>
                  </a:txBody>
                  <a:tcPr/>
                </a:tc>
              </a:tr>
              <a:tr h="432514">
                <a:tc>
                  <a:txBody>
                    <a:bodyPr/>
                    <a:lstStyle/>
                    <a:p>
                      <a:pPr algn="l"/>
                      <a:r>
                        <a:rPr lang="fr-FR" sz="1500" b="1" dirty="0" smtClean="0"/>
                        <a:t>Phase métacognitive</a:t>
                      </a:r>
                      <a:endParaRPr lang="fr-FR" sz="1500" b="1" dirty="0"/>
                    </a:p>
                  </a:txBody>
                  <a:tcPr/>
                </a:tc>
                <a:tc>
                  <a:txBody>
                    <a:bodyPr/>
                    <a:lstStyle/>
                    <a:p>
                      <a:r>
                        <a:rPr lang="fr-FR" sz="1400" b="0" dirty="0" smtClean="0"/>
                        <a:t>Présentation</a:t>
                      </a:r>
                      <a:r>
                        <a:rPr lang="fr-FR" sz="1400" b="0" baseline="0" dirty="0" smtClean="0"/>
                        <a:t> des sujets. Constitution des groupes. Création d’une grille d’évaluation.</a:t>
                      </a:r>
                      <a:endParaRPr lang="fr-FR" sz="1400" b="0" dirty="0"/>
                    </a:p>
                  </a:txBody>
                  <a:tcPr/>
                </a:tc>
              </a:tr>
              <a:tr h="432514">
                <a:tc>
                  <a:txBody>
                    <a:bodyPr/>
                    <a:lstStyle/>
                    <a:p>
                      <a:pPr algn="l"/>
                      <a:r>
                        <a:rPr lang="fr-FR" sz="1500" b="1" dirty="0" smtClean="0"/>
                        <a:t>Phase d’écriture</a:t>
                      </a:r>
                      <a:endParaRPr lang="fr-FR" sz="1500" b="1" dirty="0"/>
                    </a:p>
                  </a:txBody>
                  <a:tcPr/>
                </a:tc>
                <a:tc>
                  <a:txBody>
                    <a:bodyPr/>
                    <a:lstStyle/>
                    <a:p>
                      <a:r>
                        <a:rPr lang="fr-FR" sz="1400" b="0" dirty="0" smtClean="0"/>
                        <a:t>Rédaction en petits groupes.</a:t>
                      </a:r>
                      <a:endParaRPr lang="fr-FR" sz="1400" b="0" dirty="0"/>
                    </a:p>
                  </a:txBody>
                  <a:tcPr/>
                </a:tc>
              </a:tr>
              <a:tr h="432514">
                <a:tc>
                  <a:txBody>
                    <a:bodyPr/>
                    <a:lstStyle/>
                    <a:p>
                      <a:pPr algn="l"/>
                      <a:r>
                        <a:rPr lang="fr-FR" sz="1500" b="1" dirty="0" smtClean="0"/>
                        <a:t>Phase d’auto-évaluation</a:t>
                      </a:r>
                      <a:endParaRPr lang="fr-FR" sz="1500" b="1" dirty="0"/>
                    </a:p>
                  </a:txBody>
                  <a:tcPr/>
                </a:tc>
                <a:tc>
                  <a:txBody>
                    <a:bodyPr/>
                    <a:lstStyle/>
                    <a:p>
                      <a:r>
                        <a:rPr lang="fr-FR" sz="1400" b="0" dirty="0" smtClean="0"/>
                        <a:t>Auto-évaluation.</a:t>
                      </a:r>
                      <a:endParaRPr lang="fr-FR" sz="1400" b="0" dirty="0"/>
                    </a:p>
                  </a:txBody>
                  <a:tcPr/>
                </a:tc>
              </a:tr>
              <a:tr h="432514">
                <a:tc>
                  <a:txBody>
                    <a:bodyPr/>
                    <a:lstStyle/>
                    <a:p>
                      <a:r>
                        <a:rPr lang="fr-FR" sz="1500" b="1" dirty="0" smtClean="0"/>
                        <a:t>Phase</a:t>
                      </a:r>
                      <a:r>
                        <a:rPr lang="fr-FR" sz="1500" b="1" baseline="0" dirty="0" smtClean="0"/>
                        <a:t> de réécriture</a:t>
                      </a:r>
                      <a:endParaRPr lang="fr-FR" sz="1500" b="1" dirty="0"/>
                    </a:p>
                  </a:txBody>
                  <a:tcPr/>
                </a:tc>
                <a:tc>
                  <a:txBody>
                    <a:bodyPr/>
                    <a:lstStyle/>
                    <a:p>
                      <a:r>
                        <a:rPr lang="fr-FR" sz="1400" b="0" dirty="0" smtClean="0"/>
                        <a:t>Corrections.</a:t>
                      </a:r>
                      <a:endParaRPr lang="fr-FR" sz="1400" b="0" dirty="0"/>
                    </a:p>
                  </a:txBody>
                  <a:tcPr/>
                </a:tc>
              </a:tr>
              <a:tr h="432514">
                <a:tc>
                  <a:txBody>
                    <a:bodyPr/>
                    <a:lstStyle/>
                    <a:p>
                      <a:r>
                        <a:rPr lang="fr-FR" sz="1500" b="1" dirty="0" smtClean="0"/>
                        <a:t>Phase d’évaluation par les pairs</a:t>
                      </a:r>
                      <a:endParaRPr lang="fr-FR" sz="1500" b="1" dirty="0"/>
                    </a:p>
                  </a:txBody>
                  <a:tcPr/>
                </a:tc>
                <a:tc>
                  <a:txBody>
                    <a:bodyPr/>
                    <a:lstStyle/>
                    <a:p>
                      <a:r>
                        <a:rPr lang="fr-FR" sz="1400" b="0" dirty="0" smtClean="0"/>
                        <a:t>Ateliers « comités</a:t>
                      </a:r>
                      <a:r>
                        <a:rPr lang="fr-FR" sz="1400" b="0" baseline="0" dirty="0" smtClean="0"/>
                        <a:t> de lecture »: confrontation des textes entre deux groupes de pairs.</a:t>
                      </a:r>
                      <a:endParaRPr lang="fr-FR" sz="1400" b="0" dirty="0"/>
                    </a:p>
                  </a:txBody>
                  <a:tcPr/>
                </a:tc>
              </a:tr>
              <a:tr h="432514">
                <a:tc>
                  <a:txBody>
                    <a:bodyPr/>
                    <a:lstStyle/>
                    <a:p>
                      <a:r>
                        <a:rPr lang="fr-FR" sz="1500" b="1" dirty="0" smtClean="0"/>
                        <a:t>Phase de réécriture</a:t>
                      </a:r>
                      <a:endParaRPr lang="fr-FR" sz="1500" b="1" dirty="0"/>
                    </a:p>
                  </a:txBody>
                  <a:tcPr/>
                </a:tc>
                <a:tc>
                  <a:txBody>
                    <a:bodyPr/>
                    <a:lstStyle/>
                    <a:p>
                      <a:r>
                        <a:rPr lang="fr-FR" sz="1400" b="0" dirty="0" smtClean="0"/>
                        <a:t>Corrections.</a:t>
                      </a:r>
                      <a:endParaRPr lang="fr-FR" sz="1400" b="0" dirty="0"/>
                    </a:p>
                  </a:txBody>
                  <a:tcPr/>
                </a:tc>
              </a:tr>
              <a:tr h="432514">
                <a:tc>
                  <a:txBody>
                    <a:bodyPr/>
                    <a:lstStyle/>
                    <a:p>
                      <a:r>
                        <a:rPr lang="fr-FR" sz="1500" b="1" dirty="0" smtClean="0"/>
                        <a:t>Production finale (+</a:t>
                      </a:r>
                      <a:r>
                        <a:rPr lang="fr-FR" sz="1500" b="1" baseline="0" dirty="0" smtClean="0"/>
                        <a:t> évaluation)</a:t>
                      </a:r>
                      <a:endParaRPr lang="fr-FR" sz="1500" b="1" dirty="0"/>
                    </a:p>
                  </a:txBody>
                  <a:tcPr/>
                </a:tc>
                <a:tc>
                  <a:txBody>
                    <a:bodyPr/>
                    <a:lstStyle/>
                    <a:p>
                      <a:r>
                        <a:rPr lang="fr-FR" sz="1400" b="0" dirty="0" smtClean="0"/>
                        <a:t>Production</a:t>
                      </a:r>
                      <a:r>
                        <a:rPr lang="fr-FR" sz="1400" b="0" baseline="0" dirty="0" smtClean="0"/>
                        <a:t> finale évaluée par le professeur. </a:t>
                      </a:r>
                      <a:endParaRPr lang="fr-FR" sz="1400" b="0" dirty="0"/>
                    </a:p>
                  </a:txBody>
                  <a:tcPr/>
                </a:tc>
              </a:tr>
              <a:tr h="432514">
                <a:tc>
                  <a:txBody>
                    <a:bodyPr/>
                    <a:lstStyle/>
                    <a:p>
                      <a:r>
                        <a:rPr lang="fr-FR" sz="1500" b="1" dirty="0" smtClean="0"/>
                        <a:t>Phase</a:t>
                      </a:r>
                      <a:r>
                        <a:rPr lang="fr-FR" sz="1500" b="1" baseline="0" dirty="0" smtClean="0"/>
                        <a:t> de lecture (+ diffusion)</a:t>
                      </a:r>
                      <a:endParaRPr lang="fr-FR" sz="1500" b="1" dirty="0"/>
                    </a:p>
                  </a:txBody>
                  <a:tcPr/>
                </a:tc>
                <a:tc>
                  <a:txBody>
                    <a:bodyPr/>
                    <a:lstStyle/>
                    <a:p>
                      <a:r>
                        <a:rPr lang="fr-FR" sz="1400" b="0" dirty="0" smtClean="0"/>
                        <a:t>Diffusion</a:t>
                      </a:r>
                      <a:r>
                        <a:rPr lang="fr-FR" sz="1400" b="0" baseline="0" dirty="0" smtClean="0"/>
                        <a:t> des textes à des élèves de 4</a:t>
                      </a:r>
                      <a:r>
                        <a:rPr lang="fr-FR" sz="1400" b="0" baseline="30000" dirty="0" smtClean="0"/>
                        <a:t>e</a:t>
                      </a:r>
                      <a:r>
                        <a:rPr lang="fr-FR" sz="1400" b="0" baseline="0" dirty="0" smtClean="0"/>
                        <a:t> préparant un spectacle sur le même thème.</a:t>
                      </a:r>
                    </a:p>
                    <a:p>
                      <a:r>
                        <a:rPr lang="fr-FR" sz="1400" b="0" baseline="0" dirty="0" smtClean="0"/>
                        <a:t>Diffusion lors des représentations du spectacle des élèves de 4</a:t>
                      </a:r>
                      <a:r>
                        <a:rPr lang="fr-FR" sz="1400" b="0" baseline="30000" dirty="0" smtClean="0"/>
                        <a:t>e</a:t>
                      </a:r>
                      <a:r>
                        <a:rPr lang="fr-FR" sz="1400" b="0" baseline="0" dirty="0" smtClean="0"/>
                        <a:t>.</a:t>
                      </a:r>
                      <a:endParaRPr lang="fr-FR" sz="1400" b="0" dirty="0"/>
                    </a:p>
                  </a:txBody>
                  <a:tcPr/>
                </a:tc>
              </a:tr>
            </a:tbl>
          </a:graphicData>
        </a:graphic>
      </p:graphicFrame>
      <p:sp>
        <p:nvSpPr>
          <p:cNvPr id="6" name="ZoneTexte 5"/>
          <p:cNvSpPr txBox="1"/>
          <p:nvPr/>
        </p:nvSpPr>
        <p:spPr>
          <a:xfrm>
            <a:off x="199008" y="1785313"/>
            <a:ext cx="5044971" cy="369332"/>
          </a:xfrm>
          <a:prstGeom prst="rect">
            <a:avLst/>
          </a:prstGeom>
          <a:noFill/>
        </p:spPr>
        <p:txBody>
          <a:bodyPr wrap="none" rtlCol="0">
            <a:spAutoFit/>
          </a:bodyPr>
          <a:lstStyle/>
          <a:p>
            <a:r>
              <a:rPr lang="fr-FR" b="1" u="sng" dirty="0" smtClean="0"/>
              <a:t>Un exemple pour une classe de 3</a:t>
            </a:r>
            <a:r>
              <a:rPr lang="fr-FR" b="1" u="sng" baseline="30000" dirty="0" smtClean="0"/>
              <a:t>e</a:t>
            </a:r>
            <a:r>
              <a:rPr lang="fr-FR" b="1" u="sng" dirty="0" smtClean="0"/>
              <a:t> : « Rêver sa ville »</a:t>
            </a:r>
            <a:endParaRPr lang="fr-FR" b="1" u="sng" dirty="0"/>
          </a:p>
        </p:txBody>
      </p:sp>
    </p:spTree>
    <p:extLst>
      <p:ext uri="{BB962C8B-B14F-4D97-AF65-F5344CB8AC3E}">
        <p14:creationId xmlns:p14="http://schemas.microsoft.com/office/powerpoint/2010/main" xmlns="" val="237700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situations concrètes d’écriture</a:t>
            </a:r>
            <a:endParaRPr lang="fr-FR" dirty="0"/>
          </a:p>
        </p:txBody>
      </p:sp>
      <p:sp>
        <p:nvSpPr>
          <p:cNvPr id="3" name="Espace réservé du contenu 2"/>
          <p:cNvSpPr>
            <a:spLocks noGrp="1"/>
          </p:cNvSpPr>
          <p:nvPr>
            <p:ph sz="quarter" idx="13"/>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fr-FR" sz="2400" b="1" u="sng"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 séquence d’écriture</a:t>
            </a:r>
          </a:p>
          <a:p>
            <a:pPr marL="0" indent="0">
              <a:buNone/>
            </a:pPr>
            <a:endParaRPr lang="fr-FR" b="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fr-FR"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à coins arrondis 18"/>
          <p:cNvSpPr/>
          <p:nvPr/>
        </p:nvSpPr>
        <p:spPr>
          <a:xfrm>
            <a:off x="943802" y="2301118"/>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d’écriture</a:t>
            </a:r>
            <a:endParaRPr lang="fr-FR" dirty="0"/>
          </a:p>
        </p:txBody>
      </p:sp>
      <p:sp>
        <p:nvSpPr>
          <p:cNvPr id="20" name="Rectangle à coins arrondis 19"/>
          <p:cNvSpPr/>
          <p:nvPr/>
        </p:nvSpPr>
        <p:spPr>
          <a:xfrm>
            <a:off x="3521553" y="2301118"/>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métacognitive</a:t>
            </a:r>
          </a:p>
          <a:p>
            <a:pPr algn="ctr"/>
            <a:r>
              <a:rPr lang="fr-FR" dirty="0" smtClean="0"/>
              <a:t>= problèmes rencontrés ?</a:t>
            </a:r>
            <a:endParaRPr lang="fr-FR" dirty="0"/>
          </a:p>
        </p:txBody>
      </p:sp>
      <p:sp>
        <p:nvSpPr>
          <p:cNvPr id="21" name="Rectangle à coins arrondis 20"/>
          <p:cNvSpPr/>
          <p:nvPr/>
        </p:nvSpPr>
        <p:spPr>
          <a:xfrm>
            <a:off x="6070658" y="2301118"/>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d’outillage</a:t>
            </a:r>
            <a:endParaRPr lang="fr-FR" dirty="0"/>
          </a:p>
        </p:txBody>
      </p:sp>
      <p:sp>
        <p:nvSpPr>
          <p:cNvPr id="22" name="Flèche vers la droite 21"/>
          <p:cNvSpPr/>
          <p:nvPr/>
        </p:nvSpPr>
        <p:spPr>
          <a:xfrm>
            <a:off x="2891343" y="2625757"/>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vers la droite 22"/>
          <p:cNvSpPr/>
          <p:nvPr/>
        </p:nvSpPr>
        <p:spPr>
          <a:xfrm>
            <a:off x="5458411" y="2625757"/>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vers la droite 23"/>
          <p:cNvSpPr/>
          <p:nvPr/>
        </p:nvSpPr>
        <p:spPr>
          <a:xfrm>
            <a:off x="7989375" y="2625757"/>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Flèche vers la droite 24"/>
          <p:cNvSpPr/>
          <p:nvPr/>
        </p:nvSpPr>
        <p:spPr>
          <a:xfrm>
            <a:off x="404304"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943802" y="3818911"/>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d’écriture</a:t>
            </a:r>
            <a:endParaRPr lang="fr-FR" dirty="0"/>
          </a:p>
        </p:txBody>
      </p:sp>
      <p:sp>
        <p:nvSpPr>
          <p:cNvPr id="27" name="Flèche vers la droite 26"/>
          <p:cNvSpPr/>
          <p:nvPr/>
        </p:nvSpPr>
        <p:spPr>
          <a:xfrm>
            <a:off x="2891343"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3521553" y="3818911"/>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d’évaluation par les pairs</a:t>
            </a:r>
            <a:endParaRPr lang="fr-FR" dirty="0"/>
          </a:p>
        </p:txBody>
      </p:sp>
      <p:sp>
        <p:nvSpPr>
          <p:cNvPr id="29" name="Flèche vers la droite 28"/>
          <p:cNvSpPr/>
          <p:nvPr/>
        </p:nvSpPr>
        <p:spPr>
          <a:xfrm>
            <a:off x="5458411"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6070658" y="3818911"/>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de réécriture</a:t>
            </a:r>
            <a:endParaRPr lang="fr-FR" dirty="0"/>
          </a:p>
        </p:txBody>
      </p:sp>
      <p:sp>
        <p:nvSpPr>
          <p:cNvPr id="31" name="Flèche vers la droite 30"/>
          <p:cNvSpPr/>
          <p:nvPr/>
        </p:nvSpPr>
        <p:spPr>
          <a:xfrm>
            <a:off x="7989375" y="4143550"/>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Flèche vers la droite 31"/>
          <p:cNvSpPr/>
          <p:nvPr/>
        </p:nvSpPr>
        <p:spPr>
          <a:xfrm>
            <a:off x="384453" y="5633071"/>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943802" y="5260319"/>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Production finale (+ évaluation)</a:t>
            </a:r>
            <a:endParaRPr lang="fr-FR" dirty="0"/>
          </a:p>
        </p:txBody>
      </p:sp>
      <p:sp>
        <p:nvSpPr>
          <p:cNvPr id="34" name="Flèche vers la droite 33"/>
          <p:cNvSpPr/>
          <p:nvPr/>
        </p:nvSpPr>
        <p:spPr>
          <a:xfrm>
            <a:off x="2891343" y="5633071"/>
            <a:ext cx="410591" cy="4201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ZoneTexte 34"/>
          <p:cNvSpPr txBox="1"/>
          <p:nvPr/>
        </p:nvSpPr>
        <p:spPr>
          <a:xfrm>
            <a:off x="5442715" y="5763867"/>
            <a:ext cx="184666" cy="369332"/>
          </a:xfrm>
          <a:prstGeom prst="rect">
            <a:avLst/>
          </a:prstGeom>
          <a:noFill/>
        </p:spPr>
        <p:txBody>
          <a:bodyPr wrap="none" rtlCol="0">
            <a:spAutoFit/>
          </a:bodyPr>
          <a:lstStyle/>
          <a:p>
            <a:endParaRPr lang="fr-FR" dirty="0"/>
          </a:p>
        </p:txBody>
      </p:sp>
      <p:sp>
        <p:nvSpPr>
          <p:cNvPr id="36" name="Rectangle à coins arrondis 35"/>
          <p:cNvSpPr/>
          <p:nvPr/>
        </p:nvSpPr>
        <p:spPr>
          <a:xfrm>
            <a:off x="3521553" y="5260319"/>
            <a:ext cx="1701167" cy="1069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Phase de lecture (+ diffusion)</a:t>
            </a:r>
            <a:endParaRPr lang="fr-FR" dirty="0"/>
          </a:p>
        </p:txBody>
      </p:sp>
    </p:spTree>
    <p:extLst>
      <p:ext uri="{BB962C8B-B14F-4D97-AF65-F5344CB8AC3E}">
        <p14:creationId xmlns:p14="http://schemas.microsoft.com/office/powerpoint/2010/main" xmlns="" val="378308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ppt_x</p:attrName>
                                        </p:attrNameLst>
                                      </p:cBhvr>
                                      <p:tavLst>
                                        <p:tav tm="0">
                                          <p:val>
                                            <p:strVal val="#ppt_x-#ppt_w*1.125000"/>
                                          </p:val>
                                        </p:tav>
                                        <p:tav tm="100000">
                                          <p:val>
                                            <p:strVal val="#ppt_x"/>
                                          </p:val>
                                        </p:tav>
                                      </p:tavLst>
                                    </p:anim>
                                    <p:animEffect transition="in" filter="wipe(right)">
                                      <p:cBhvr>
                                        <p:cTn id="18" dur="500"/>
                                        <p:tgtEl>
                                          <p:spTgt spid="22"/>
                                        </p:tgtEl>
                                      </p:cBhvr>
                                    </p:animEffect>
                                  </p:childTnLst>
                                </p:cTn>
                              </p:par>
                            </p:childTnLst>
                          </p:cTn>
                        </p:par>
                        <p:par>
                          <p:cTn id="19" fill="hold">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6"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ircle(in)">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6"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0-#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6"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circle(in)">
                                      <p:cBhvr>
                                        <p:cTn id="65" dur="2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6"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circle(in)">
                                      <p:cBhvr>
                                        <p:cTn id="79" dur="2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0-#ppt_w/2"/>
                                          </p:val>
                                        </p:tav>
                                        <p:tav tm="100000">
                                          <p:val>
                                            <p:strVal val="#ppt_x"/>
                                          </p:val>
                                        </p:tav>
                                      </p:tavLst>
                                    </p:anim>
                                    <p:anim calcmode="lin" valueType="num">
                                      <p:cBhvr additive="base">
                                        <p:cTn id="85" dur="500" fill="hold"/>
                                        <p:tgtEl>
                                          <p:spTgt spid="34"/>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6" presetClass="entr" presetSubtype="16"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circle(in)">
                                      <p:cBhvr>
                                        <p:cTn id="8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7924800" cy="928436"/>
          </a:xfrm>
        </p:spPr>
        <p:txBody>
          <a:bodyPr/>
          <a:lstStyle/>
          <a:p>
            <a:pPr algn="ctr"/>
            <a:r>
              <a:rPr lang="fr-FR" dirty="0" smtClean="0"/>
              <a:t>Quelques situations concrètes d’écriture</a:t>
            </a:r>
            <a:endParaRPr lang="fr-FR" dirty="0"/>
          </a:p>
        </p:txBody>
      </p:sp>
      <p:sp>
        <p:nvSpPr>
          <p:cNvPr id="3" name="Espace réservé du contenu 2"/>
          <p:cNvSpPr>
            <a:spLocks noGrp="1"/>
          </p:cNvSpPr>
          <p:nvPr>
            <p:ph sz="quarter" idx="13"/>
          </p:nvPr>
        </p:nvSpPr>
        <p:spPr>
          <a:xfrm>
            <a:off x="0" y="1337353"/>
            <a:ext cx="9144000" cy="62453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fr-FR" sz="2400" b="1" u="sng"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 cahier ou journal d’écriture personnelle</a:t>
            </a:r>
          </a:p>
          <a:p>
            <a:pPr marL="0" indent="0">
              <a:buNone/>
            </a:pPr>
            <a:endParaRPr lang="fr-FR" b="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fr-FR"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ZoneTexte 34"/>
          <p:cNvSpPr txBox="1"/>
          <p:nvPr/>
        </p:nvSpPr>
        <p:spPr>
          <a:xfrm>
            <a:off x="5442715" y="5763867"/>
            <a:ext cx="184666" cy="369332"/>
          </a:xfrm>
          <a:prstGeom prst="rect">
            <a:avLst/>
          </a:prstGeom>
          <a:noFill/>
        </p:spPr>
        <p:txBody>
          <a:bodyPr wrap="none" rtlCol="0">
            <a:spAutoFit/>
          </a:bodyPr>
          <a:lstStyle/>
          <a:p>
            <a:endParaRPr lang="fr-FR" dirty="0"/>
          </a:p>
        </p:txBody>
      </p:sp>
      <p:sp>
        <p:nvSpPr>
          <p:cNvPr id="4" name="ZoneTexte 3"/>
          <p:cNvSpPr txBox="1"/>
          <p:nvPr/>
        </p:nvSpPr>
        <p:spPr>
          <a:xfrm>
            <a:off x="0" y="1961885"/>
            <a:ext cx="9143999" cy="4524316"/>
          </a:xfrm>
          <a:prstGeom prst="rect">
            <a:avLst/>
          </a:prstGeom>
          <a:noFill/>
        </p:spPr>
        <p:txBody>
          <a:bodyPr wrap="square" rtlCol="0">
            <a:spAutoFit/>
          </a:bodyPr>
          <a:lstStyle/>
          <a:p>
            <a:pPr algn="just"/>
            <a:r>
              <a:rPr lang="fr-FR" b="1" dirty="0" smtClean="0"/>
              <a:t>• </a:t>
            </a:r>
            <a:r>
              <a:rPr lang="fr-FR" b="1" u="sng" dirty="0" smtClean="0"/>
              <a:t>Le journal du lecteur :</a:t>
            </a:r>
            <a:r>
              <a:rPr lang="fr-FR" dirty="0" smtClean="0"/>
              <a:t> exemple-type de cahier d’écriture personnelle, il permet d’encourager l’écriture fréquente et personnelle. Contrainte : écriture déclenchée par la lecture.</a:t>
            </a:r>
          </a:p>
          <a:p>
            <a:pPr algn="just"/>
            <a:endParaRPr lang="fr-FR" dirty="0" smtClean="0"/>
          </a:p>
          <a:p>
            <a:pPr algn="just"/>
            <a:r>
              <a:rPr lang="fr-FR" dirty="0" smtClean="0"/>
              <a:t>• </a:t>
            </a:r>
            <a:r>
              <a:rPr lang="fr-FR" b="1" u="sng" dirty="0" smtClean="0"/>
              <a:t>Le cahier ou journal d’écriture thématique :</a:t>
            </a:r>
            <a:r>
              <a:rPr lang="fr-FR" dirty="0" smtClean="0"/>
              <a:t> un exemple en classe de 6</a:t>
            </a:r>
            <a:r>
              <a:rPr lang="fr-FR" baseline="30000" dirty="0" smtClean="0"/>
              <a:t>e</a:t>
            </a:r>
            <a:r>
              <a:rPr lang="fr-FR" dirty="0" smtClean="0"/>
              <a:t> : « Mon château de conte de fées ». Encourager l’élève à écrire régulièrement au cours d’une séquence + stimuler l’imagination, la création. Modalités d’écritures variées.</a:t>
            </a:r>
          </a:p>
          <a:p>
            <a:pPr algn="just"/>
            <a:endParaRPr lang="fr-FR" dirty="0" smtClean="0"/>
          </a:p>
          <a:p>
            <a:pPr algn="just"/>
            <a:r>
              <a:rPr lang="fr-FR" dirty="0" smtClean="0"/>
              <a:t>• </a:t>
            </a:r>
            <a:r>
              <a:rPr lang="fr-FR" b="1" u="sng" dirty="0" smtClean="0"/>
              <a:t>Le cahier ou journal d’écriture libre :</a:t>
            </a:r>
            <a:r>
              <a:rPr lang="fr-FR" dirty="0" smtClean="0"/>
              <a:t>  Contrainte : autonomie et esprit d’initiative des élèves nécessaires.</a:t>
            </a:r>
          </a:p>
          <a:p>
            <a:pPr algn="just"/>
            <a:endParaRPr lang="fr-FR" dirty="0"/>
          </a:p>
          <a:p>
            <a:r>
              <a:rPr lang="fr-FR" dirty="0" smtClean="0"/>
              <a:t>• </a:t>
            </a:r>
            <a:r>
              <a:rPr lang="fr-FR" b="1" u="sng" dirty="0" smtClean="0"/>
              <a:t>Le journal de révisions :</a:t>
            </a:r>
            <a:r>
              <a:rPr lang="fr-FR" b="1" dirty="0" smtClean="0"/>
              <a:t> </a:t>
            </a:r>
            <a:r>
              <a:rPr lang="fr-FR" dirty="0" smtClean="0"/>
              <a:t>Rituel de fin d’heure. Encourager l’élève à reformuler ce qu’il a appris au cours de la séquence. Intérêt métacognitif. Possibilité de transdisciplinarité.</a:t>
            </a:r>
          </a:p>
          <a:p>
            <a:r>
              <a:rPr lang="fr-FR" dirty="0" smtClean="0"/>
              <a:t>cf. aussi brochure (en ligne) </a:t>
            </a:r>
            <a:r>
              <a:rPr lang="fr-FR" i="1" dirty="0" smtClean="0"/>
              <a:t>Rendez-vous des Lettres 2015 </a:t>
            </a:r>
            <a:r>
              <a:rPr lang="fr-FR" dirty="0" smtClean="0"/>
              <a:t>: « Le journal de séquence comme mise en récit des apprentissages » </a:t>
            </a:r>
          </a:p>
          <a:p>
            <a:endParaRPr lang="fr-FR" dirty="0"/>
          </a:p>
          <a:p>
            <a:endParaRPr lang="fr-FR" dirty="0"/>
          </a:p>
        </p:txBody>
      </p:sp>
    </p:spTree>
    <p:extLst>
      <p:ext uri="{BB962C8B-B14F-4D97-AF65-F5344CB8AC3E}">
        <p14:creationId xmlns:p14="http://schemas.microsoft.com/office/powerpoint/2010/main" xmlns="" val="2499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9"/>
            <a:ext cx="7924800" cy="928436"/>
          </a:xfrm>
        </p:spPr>
        <p:txBody>
          <a:bodyPr/>
          <a:lstStyle/>
          <a:p>
            <a:pPr algn="ctr"/>
            <a:r>
              <a:rPr lang="fr-FR" dirty="0" smtClean="0"/>
              <a:t>Quelques situations concrètes d’écriture</a:t>
            </a:r>
            <a:endParaRPr lang="fr-FR" dirty="0"/>
          </a:p>
        </p:txBody>
      </p:sp>
      <p:sp>
        <p:nvSpPr>
          <p:cNvPr id="3" name="Espace réservé du contenu 2"/>
          <p:cNvSpPr>
            <a:spLocks noGrp="1"/>
          </p:cNvSpPr>
          <p:nvPr>
            <p:ph sz="quarter" idx="13"/>
          </p:nvPr>
        </p:nvSpPr>
        <p:spPr>
          <a:xfrm>
            <a:off x="0" y="1337353"/>
            <a:ext cx="9144000" cy="62453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fr-FR" sz="2400" b="1" u="sng"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L’écriture collaborative à l’aide d’un pad</a:t>
            </a:r>
          </a:p>
          <a:p>
            <a:pPr marL="0" indent="0">
              <a:buNone/>
            </a:pPr>
            <a:endParaRPr lang="fr-FR" b="1" u="sng"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fr-FR" b="1" u="sng"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ZoneTexte 34"/>
          <p:cNvSpPr txBox="1"/>
          <p:nvPr/>
        </p:nvSpPr>
        <p:spPr>
          <a:xfrm>
            <a:off x="5442715" y="5763867"/>
            <a:ext cx="184666" cy="369332"/>
          </a:xfrm>
          <a:prstGeom prst="rect">
            <a:avLst/>
          </a:prstGeom>
          <a:noFill/>
        </p:spPr>
        <p:txBody>
          <a:bodyPr wrap="none" rtlCol="0">
            <a:spAutoFit/>
          </a:bodyPr>
          <a:lstStyle/>
          <a:p>
            <a:endParaRPr lang="fr-FR" dirty="0"/>
          </a:p>
        </p:txBody>
      </p:sp>
      <p:sp>
        <p:nvSpPr>
          <p:cNvPr id="4" name="ZoneTexte 3"/>
          <p:cNvSpPr txBox="1"/>
          <p:nvPr/>
        </p:nvSpPr>
        <p:spPr>
          <a:xfrm>
            <a:off x="725695" y="1961885"/>
            <a:ext cx="7808705" cy="646331"/>
          </a:xfrm>
          <a:prstGeom prst="rect">
            <a:avLst/>
          </a:prstGeom>
          <a:noFill/>
        </p:spPr>
        <p:txBody>
          <a:bodyPr wrap="square" rtlCol="0">
            <a:spAutoFit/>
          </a:bodyPr>
          <a:lstStyle/>
          <a:p>
            <a:endParaRPr lang="fr-FR" dirty="0"/>
          </a:p>
          <a:p>
            <a:endParaRPr lang="fr-FR" dirty="0"/>
          </a:p>
        </p:txBody>
      </p:sp>
      <p:pic>
        <p:nvPicPr>
          <p:cNvPr id="5" name="Image 4" descr="Capture d’écran 2016-05-11 à 15.08.4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75524" y="1919293"/>
            <a:ext cx="6239194" cy="4213906"/>
          </a:xfrm>
          <a:prstGeom prst="rect">
            <a:avLst/>
          </a:prstGeom>
        </p:spPr>
      </p:pic>
      <p:sp>
        <p:nvSpPr>
          <p:cNvPr id="6" name="ZoneTexte 5"/>
          <p:cNvSpPr txBox="1"/>
          <p:nvPr/>
        </p:nvSpPr>
        <p:spPr>
          <a:xfrm>
            <a:off x="0" y="6333509"/>
            <a:ext cx="9143999" cy="369332"/>
          </a:xfrm>
          <a:prstGeom prst="rect">
            <a:avLst/>
          </a:prstGeom>
          <a:noFill/>
        </p:spPr>
        <p:txBody>
          <a:bodyPr wrap="square" rtlCol="0">
            <a:spAutoFit/>
          </a:bodyPr>
          <a:lstStyle/>
          <a:p>
            <a:pPr algn="ctr"/>
            <a:r>
              <a:rPr lang="fr-FR" b="1" dirty="0" smtClean="0"/>
              <a:t>Ecriture collaborative en temps réel sur </a:t>
            </a:r>
            <a:r>
              <a:rPr lang="fr-FR" b="1" dirty="0" err="1" smtClean="0"/>
              <a:t>Framapad</a:t>
            </a:r>
            <a:endParaRPr lang="fr-FR" b="1" dirty="0"/>
          </a:p>
        </p:txBody>
      </p:sp>
    </p:spTree>
    <p:extLst>
      <p:ext uri="{BB962C8B-B14F-4D97-AF65-F5344CB8AC3E}">
        <p14:creationId xmlns:p14="http://schemas.microsoft.com/office/powerpoint/2010/main" xmlns="" val="23624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0958"/>
            <a:ext cx="7924800" cy="1025842"/>
          </a:xfrm>
        </p:spPr>
        <p:txBody>
          <a:bodyPr/>
          <a:lstStyle/>
          <a:p>
            <a:pPr algn="ctr"/>
            <a:r>
              <a:rPr lang="fr-FR" b="1" u="sng" dirty="0" smtClean="0"/>
              <a:t>Introduction :</a:t>
            </a:r>
            <a:r>
              <a:rPr lang="fr-FR" dirty="0" smtClean="0"/>
              <a:t> Quelle place pour l’écriture dans les séances de français?</a:t>
            </a:r>
            <a:endParaRPr lang="fr-FR" dirty="0"/>
          </a:p>
        </p:txBody>
      </p:sp>
      <p:sp>
        <p:nvSpPr>
          <p:cNvPr id="3" name="Espace réservé du contenu 2"/>
          <p:cNvSpPr>
            <a:spLocks noGrp="1"/>
          </p:cNvSpPr>
          <p:nvPr>
            <p:ph sz="quarter" idx="13"/>
          </p:nvPr>
        </p:nvSpPr>
        <p:spPr/>
        <p:txBody>
          <a:bodyPr>
            <a:normAutofit/>
          </a:bodyPr>
          <a:lstStyle/>
          <a:p>
            <a:pPr marL="0" indent="0">
              <a:buNone/>
            </a:pPr>
            <a:endParaRPr lang="fr-FR" dirty="0">
              <a:solidFill>
                <a:srgbClr val="FF6600"/>
              </a:solidFill>
            </a:endParaRPr>
          </a:p>
          <a:p>
            <a:pPr marL="0" indent="0">
              <a:buNone/>
            </a:pPr>
            <a:endParaRPr lang="fr-FR" dirty="0" smtClean="0">
              <a:solidFill>
                <a:srgbClr val="FF6600"/>
              </a:solidFill>
            </a:endParaRPr>
          </a:p>
        </p:txBody>
      </p:sp>
      <p:sp>
        <p:nvSpPr>
          <p:cNvPr id="4" name="Rectangle à coins arrondis 3"/>
          <p:cNvSpPr/>
          <p:nvPr/>
        </p:nvSpPr>
        <p:spPr>
          <a:xfrm>
            <a:off x="798072" y="1325880"/>
            <a:ext cx="1524000" cy="4389120"/>
          </a:xfrm>
          <a:prstGeom prst="roundRect">
            <a:avLst/>
          </a:prstGeom>
          <a:solidFill>
            <a:srgbClr val="CCFF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chemeClr val="bg1"/>
                </a:solidFill>
              </a:rPr>
              <a:t>Une culture scolaire de l’écrit</a:t>
            </a:r>
            <a:endParaRPr lang="fr-FR" b="1" dirty="0">
              <a:solidFill>
                <a:schemeClr val="bg1"/>
              </a:solidFill>
            </a:endParaRPr>
          </a:p>
        </p:txBody>
      </p:sp>
      <p:sp>
        <p:nvSpPr>
          <p:cNvPr id="6" name="ZoneTexte 5"/>
          <p:cNvSpPr txBox="1"/>
          <p:nvPr/>
        </p:nvSpPr>
        <p:spPr>
          <a:xfrm>
            <a:off x="2326640" y="1889760"/>
            <a:ext cx="184666" cy="369332"/>
          </a:xfrm>
          <a:prstGeom prst="rect">
            <a:avLst/>
          </a:prstGeom>
          <a:noFill/>
        </p:spPr>
        <p:txBody>
          <a:bodyPr wrap="none" rtlCol="0">
            <a:spAutoFit/>
          </a:bodyPr>
          <a:lstStyle/>
          <a:p>
            <a:endParaRPr lang="fr-FR" dirty="0"/>
          </a:p>
        </p:txBody>
      </p:sp>
      <p:sp>
        <p:nvSpPr>
          <p:cNvPr id="7" name="Rectangle à coins arrondis 6"/>
          <p:cNvSpPr/>
          <p:nvPr/>
        </p:nvSpPr>
        <p:spPr>
          <a:xfrm>
            <a:off x="3117516" y="1341120"/>
            <a:ext cx="1524000" cy="1402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rPr>
              <a:t>séquences axées sur la lecture</a:t>
            </a:r>
            <a:endParaRPr lang="fr-FR" dirty="0">
              <a:solidFill>
                <a:schemeClr val="bg1"/>
              </a:solidFill>
            </a:endParaRPr>
          </a:p>
        </p:txBody>
      </p:sp>
      <p:sp>
        <p:nvSpPr>
          <p:cNvPr id="8" name="Rectangle à coins arrondis 7"/>
          <p:cNvSpPr/>
          <p:nvPr/>
        </p:nvSpPr>
        <p:spPr>
          <a:xfrm>
            <a:off x="3117516" y="2839720"/>
            <a:ext cx="1524000" cy="1402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rPr>
              <a:t>écriture comme modalité d’évaluation</a:t>
            </a:r>
            <a:endParaRPr lang="fr-FR" dirty="0">
              <a:solidFill>
                <a:schemeClr val="bg1"/>
              </a:solidFill>
            </a:endParaRPr>
          </a:p>
        </p:txBody>
      </p:sp>
      <p:sp>
        <p:nvSpPr>
          <p:cNvPr id="9" name="Rectangle à coins arrondis 8"/>
          <p:cNvSpPr/>
          <p:nvPr/>
        </p:nvSpPr>
        <p:spPr>
          <a:xfrm>
            <a:off x="5335794" y="2839720"/>
            <a:ext cx="1524000" cy="1402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rPr>
              <a:t>évaluation de la langue ou de la lecture</a:t>
            </a:r>
            <a:endParaRPr lang="fr-FR" dirty="0">
              <a:solidFill>
                <a:schemeClr val="bg1"/>
              </a:solidFill>
            </a:endParaRPr>
          </a:p>
        </p:txBody>
      </p:sp>
      <p:sp>
        <p:nvSpPr>
          <p:cNvPr id="10" name="Rectangle à coins arrondis 9"/>
          <p:cNvSpPr/>
          <p:nvPr/>
        </p:nvSpPr>
        <p:spPr>
          <a:xfrm>
            <a:off x="3117516" y="4312920"/>
            <a:ext cx="1524000" cy="1402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rPr>
              <a:t>Impression de manque de temps</a:t>
            </a:r>
            <a:endParaRPr lang="fr-FR" dirty="0">
              <a:solidFill>
                <a:schemeClr val="bg1"/>
              </a:solidFill>
            </a:endParaRPr>
          </a:p>
        </p:txBody>
      </p:sp>
      <p:sp>
        <p:nvSpPr>
          <p:cNvPr id="12" name="Rectangle à coins arrondis 11"/>
          <p:cNvSpPr/>
          <p:nvPr/>
        </p:nvSpPr>
        <p:spPr>
          <a:xfrm>
            <a:off x="5335794" y="4328160"/>
            <a:ext cx="1524000" cy="1402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rPr>
              <a:t>impression de manque de moyens</a:t>
            </a:r>
            <a:endParaRPr lang="fr-FR" dirty="0">
              <a:solidFill>
                <a:schemeClr val="bg1"/>
              </a:solidFill>
            </a:endParaRPr>
          </a:p>
        </p:txBody>
      </p:sp>
      <p:sp>
        <p:nvSpPr>
          <p:cNvPr id="13" name="Rectangle à coins arrondis 12"/>
          <p:cNvSpPr/>
          <p:nvPr/>
        </p:nvSpPr>
        <p:spPr>
          <a:xfrm>
            <a:off x="5323840" y="1341120"/>
            <a:ext cx="1524000" cy="1402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rPr>
              <a:t>impression laissée par les programmes 2008</a:t>
            </a:r>
            <a:endParaRPr lang="fr-FR" dirty="0">
              <a:solidFill>
                <a:schemeClr val="bg1"/>
              </a:solidFill>
            </a:endParaRPr>
          </a:p>
        </p:txBody>
      </p:sp>
      <p:sp>
        <p:nvSpPr>
          <p:cNvPr id="14" name="ZoneTexte 13"/>
          <p:cNvSpPr txBox="1"/>
          <p:nvPr/>
        </p:nvSpPr>
        <p:spPr>
          <a:xfrm>
            <a:off x="314960" y="6390640"/>
            <a:ext cx="8138160" cy="369332"/>
          </a:xfrm>
          <a:prstGeom prst="rect">
            <a:avLst/>
          </a:prstGeom>
          <a:noFill/>
        </p:spPr>
        <p:txBody>
          <a:bodyPr wrap="square" rtlCol="0">
            <a:spAutoFit/>
          </a:bodyPr>
          <a:lstStyle/>
          <a:p>
            <a:pPr algn="ctr"/>
            <a:r>
              <a:rPr lang="fr-FR" dirty="0" smtClean="0"/>
              <a:t>→ </a:t>
            </a:r>
            <a:r>
              <a:rPr lang="fr-FR" b="1" dirty="0" smtClean="0"/>
              <a:t>Compétence ECRIRE n’est souvent pas un objet d’apprentissage pour elle-même</a:t>
            </a:r>
            <a:endParaRPr lang="fr-FR" b="1" dirty="0"/>
          </a:p>
        </p:txBody>
      </p:sp>
    </p:spTree>
    <p:extLst>
      <p:ext uri="{BB962C8B-B14F-4D97-AF65-F5344CB8AC3E}">
        <p14:creationId xmlns:p14="http://schemas.microsoft.com/office/powerpoint/2010/main" xmlns="" val="11038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2"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5933"/>
            <a:ext cx="7924800" cy="632442"/>
          </a:xfrm>
        </p:spPr>
        <p:txBody>
          <a:bodyPr/>
          <a:lstStyle/>
          <a:p>
            <a:pPr algn="ctr"/>
            <a:r>
              <a:rPr lang="fr-FR" dirty="0" smtClean="0"/>
              <a:t>Ce qu’il faut retenir</a:t>
            </a:r>
            <a:endParaRPr lang="fr-FR" dirty="0"/>
          </a:p>
        </p:txBody>
      </p:sp>
      <p:sp>
        <p:nvSpPr>
          <p:cNvPr id="4" name="Espace réservé du contenu 3"/>
          <p:cNvSpPr>
            <a:spLocks noGrp="1"/>
          </p:cNvSpPr>
          <p:nvPr>
            <p:ph sz="quarter" idx="13"/>
          </p:nvPr>
        </p:nvSpPr>
        <p:spPr>
          <a:xfrm>
            <a:off x="0" y="964370"/>
            <a:ext cx="9144000" cy="5161204"/>
          </a:xfrm>
        </p:spPr>
        <p:txBody>
          <a:bodyPr>
            <a:normAutofit fontScale="85000" lnSpcReduction="10000"/>
          </a:bodyPr>
          <a:lstStyle/>
          <a:p>
            <a:pPr marL="0" indent="0">
              <a:buNone/>
            </a:pPr>
            <a:r>
              <a:rPr lang="fr-FR" dirty="0"/>
              <a:t>→ </a:t>
            </a:r>
            <a:r>
              <a:rPr lang="fr-FR" dirty="0" smtClean="0"/>
              <a:t> L’écriture est un véritable objet d’apprentissage.</a:t>
            </a:r>
          </a:p>
          <a:p>
            <a:pPr marL="0" indent="0">
              <a:buNone/>
            </a:pPr>
            <a:endParaRPr lang="fr-FR" dirty="0" smtClean="0"/>
          </a:p>
          <a:p>
            <a:pPr marL="0" indent="0">
              <a:buNone/>
            </a:pPr>
            <a:r>
              <a:rPr lang="fr-FR" dirty="0"/>
              <a:t>→ </a:t>
            </a:r>
            <a:r>
              <a:rPr lang="fr-FR" dirty="0" smtClean="0"/>
              <a:t> Variété des activités :</a:t>
            </a:r>
          </a:p>
          <a:p>
            <a:pPr marL="0" indent="0">
              <a:buNone/>
            </a:pPr>
            <a:r>
              <a:rPr lang="fr-FR" dirty="0" smtClean="0"/>
              <a:t>     • seul ou à plusieurs</a:t>
            </a:r>
          </a:p>
          <a:p>
            <a:pPr marL="0" indent="0">
              <a:buNone/>
            </a:pPr>
            <a:r>
              <a:rPr lang="fr-FR" dirty="0" smtClean="0"/>
              <a:t>     • activités courtes </a:t>
            </a:r>
            <a:r>
              <a:rPr lang="fr-FR" dirty="0"/>
              <a:t>ou </a:t>
            </a:r>
            <a:r>
              <a:rPr lang="fr-FR" dirty="0" smtClean="0"/>
              <a:t>longues (y compris des séquences dédiées)</a:t>
            </a:r>
          </a:p>
          <a:p>
            <a:pPr marL="0" indent="0">
              <a:buNone/>
            </a:pPr>
            <a:r>
              <a:rPr lang="fr-FR" dirty="0" smtClean="0"/>
              <a:t>     • activités rituelles</a:t>
            </a:r>
          </a:p>
          <a:p>
            <a:pPr marL="0" indent="0">
              <a:buNone/>
            </a:pPr>
            <a:r>
              <a:rPr lang="fr-FR" dirty="0" smtClean="0"/>
              <a:t>     • utilisation du numérique</a:t>
            </a:r>
          </a:p>
          <a:p>
            <a:pPr marL="0" indent="0">
              <a:buNone/>
            </a:pPr>
            <a:r>
              <a:rPr lang="fr-FR" dirty="0" smtClean="0"/>
              <a:t>     • diversité des écrits </a:t>
            </a:r>
            <a:r>
              <a:rPr lang="fr-FR" sz="1500" dirty="0" smtClean="0"/>
              <a:t>(en particulier, développement de l’écrit de travail : brouillon, compte-rendu, résumé, journal des apprentissages)</a:t>
            </a:r>
          </a:p>
          <a:p>
            <a:pPr marL="0" indent="0">
              <a:buNone/>
            </a:pPr>
            <a:endParaRPr lang="fr-FR" dirty="0" smtClean="0"/>
          </a:p>
          <a:p>
            <a:pPr marL="0" indent="0">
              <a:buNone/>
            </a:pPr>
            <a:r>
              <a:rPr lang="fr-FR" dirty="0" smtClean="0"/>
              <a:t>→ Relire et faire évoluer son texte devient une compétence explicite et primordiale.</a:t>
            </a:r>
            <a:endParaRPr lang="fr-FR" dirty="0"/>
          </a:p>
          <a:p>
            <a:pPr marL="0" indent="0">
              <a:buNone/>
            </a:pPr>
            <a:endParaRPr lang="fr-FR" dirty="0" smtClean="0"/>
          </a:p>
          <a:p>
            <a:pPr marL="0" indent="0">
              <a:buNone/>
            </a:pPr>
            <a:r>
              <a:rPr lang="fr-FR" dirty="0"/>
              <a:t>→ </a:t>
            </a:r>
            <a:r>
              <a:rPr lang="fr-FR" dirty="0" smtClean="0"/>
              <a:t> Il convient de systématiser la production d’écrits en étude de la langue (étude de la langue développée en J2). </a:t>
            </a:r>
            <a:endParaRPr lang="fr-FR" dirty="0"/>
          </a:p>
          <a:p>
            <a:pPr marL="0" indent="0">
              <a:buNone/>
            </a:pPr>
            <a:endParaRPr lang="fr-FR" dirty="0" smtClean="0"/>
          </a:p>
          <a:p>
            <a:pPr marL="0" indent="0">
              <a:buNone/>
            </a:pPr>
            <a:r>
              <a:rPr lang="fr-FR" dirty="0"/>
              <a:t>→  </a:t>
            </a:r>
            <a:r>
              <a:rPr lang="fr-FR" dirty="0" smtClean="0"/>
              <a:t>L’écrit n’est pas produit pour être évalué mais pour être lu.</a:t>
            </a:r>
          </a:p>
          <a:p>
            <a:pPr marL="0" indent="0">
              <a:buNone/>
            </a:pPr>
            <a:endParaRPr lang="fr-FR" dirty="0"/>
          </a:p>
          <a:p>
            <a:pPr marL="0" indent="0">
              <a:buNone/>
            </a:pPr>
            <a:r>
              <a:rPr lang="fr-FR" dirty="0"/>
              <a:t>→ </a:t>
            </a:r>
            <a:r>
              <a:rPr lang="fr-FR" dirty="0" smtClean="0"/>
              <a:t> Le développement des compétences (≠ l’évaluation) repose sur le développement d’une </a:t>
            </a:r>
            <a:r>
              <a:rPr lang="fr-FR" b="1" dirty="0" smtClean="0">
                <a:solidFill>
                  <a:srgbClr val="3BB8D7"/>
                </a:solidFill>
              </a:rPr>
              <a:t>posture d’auteur </a:t>
            </a:r>
            <a:r>
              <a:rPr lang="fr-FR" dirty="0" smtClean="0"/>
              <a:t>par les élèves.</a:t>
            </a:r>
            <a:endParaRPr lang="fr-FR" dirty="0"/>
          </a:p>
          <a:p>
            <a:endParaRPr lang="fr-FR" dirty="0"/>
          </a:p>
        </p:txBody>
      </p:sp>
    </p:spTree>
    <p:extLst>
      <p:ext uri="{BB962C8B-B14F-4D97-AF65-F5344CB8AC3E}">
        <p14:creationId xmlns:p14="http://schemas.microsoft.com/office/powerpoint/2010/main" xmlns="" val="314372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209" y="11042"/>
            <a:ext cx="4002834" cy="743803"/>
          </a:xfrm>
        </p:spPr>
        <p:txBody>
          <a:bodyPr/>
          <a:lstStyle/>
          <a:p>
            <a:pPr algn="ctr"/>
            <a:r>
              <a:rPr lang="fr-FR" dirty="0" smtClean="0"/>
              <a:t>Bibliographie</a:t>
            </a:r>
            <a:endParaRPr lang="fr-FR" dirty="0"/>
          </a:p>
        </p:txBody>
      </p:sp>
      <p:sp>
        <p:nvSpPr>
          <p:cNvPr id="3" name="Espace réservé du contenu 2"/>
          <p:cNvSpPr>
            <a:spLocks noGrp="1"/>
          </p:cNvSpPr>
          <p:nvPr>
            <p:ph sz="quarter" idx="13"/>
          </p:nvPr>
        </p:nvSpPr>
        <p:spPr>
          <a:xfrm>
            <a:off x="238209" y="1018441"/>
            <a:ext cx="4002834" cy="4696559"/>
          </a:xfrm>
        </p:spPr>
        <p:txBody>
          <a:bodyPr>
            <a:normAutofit/>
          </a:bodyPr>
          <a:lstStyle/>
          <a:p>
            <a:pPr marL="0" indent="0" defTabSz="379729">
              <a:spcBef>
                <a:spcPts val="2700"/>
              </a:spcBef>
              <a:buClrTx/>
              <a:buNone/>
              <a:defRPr sz="1819"/>
            </a:pPr>
            <a:r>
              <a:rPr lang="fr-FR" dirty="0"/>
              <a:t>• Dominique </a:t>
            </a:r>
            <a:r>
              <a:rPr lang="fr-FR" dirty="0" err="1"/>
              <a:t>Bucheton</a:t>
            </a:r>
            <a:r>
              <a:rPr lang="fr-FR" dirty="0"/>
              <a:t>, </a:t>
            </a:r>
            <a:r>
              <a:rPr lang="fr-FR" i="1" dirty="0"/>
              <a:t>Refonder l’enseignement de l’écriture</a:t>
            </a:r>
            <a:r>
              <a:rPr lang="fr-FR" dirty="0"/>
              <a:t>, Editions Retz, 2014</a:t>
            </a:r>
            <a:r>
              <a:rPr lang="fr-FR" dirty="0" smtClean="0"/>
              <a:t>.</a:t>
            </a:r>
          </a:p>
          <a:p>
            <a:pPr marL="0" indent="0" defTabSz="379729">
              <a:spcBef>
                <a:spcPts val="2700"/>
              </a:spcBef>
              <a:buClrTx/>
              <a:buNone/>
              <a:defRPr sz="1819"/>
            </a:pPr>
            <a:endParaRPr lang="fr-FR" dirty="0"/>
          </a:p>
          <a:p>
            <a:pPr marL="0" indent="0" defTabSz="379729">
              <a:spcBef>
                <a:spcPts val="2700"/>
              </a:spcBef>
              <a:buClrTx/>
              <a:buSzTx/>
              <a:buFontTx/>
              <a:buNone/>
              <a:defRPr sz="1819"/>
            </a:pPr>
            <a:r>
              <a:rPr lang="fr-FR" dirty="0" smtClean="0"/>
              <a:t>• Catherine </a:t>
            </a:r>
            <a:r>
              <a:rPr lang="fr-FR" dirty="0" err="1"/>
              <a:t>Tauveron</a:t>
            </a:r>
            <a:r>
              <a:rPr lang="fr-FR" dirty="0"/>
              <a:t> et Pierre </a:t>
            </a:r>
            <a:r>
              <a:rPr lang="fr-FR" dirty="0" err="1"/>
              <a:t>Seve</a:t>
            </a:r>
            <a:r>
              <a:rPr lang="fr-FR" dirty="0"/>
              <a:t>, </a:t>
            </a:r>
            <a:r>
              <a:rPr lang="fr-FR" i="1" dirty="0"/>
              <a:t>Vers une écriture littéraire ou comment construire une posture d’auteur à l ‘école de la GS au CM2</a:t>
            </a:r>
            <a:r>
              <a:rPr lang="fr-FR" dirty="0"/>
              <a:t>, Hatier pédagogie, 2005.</a:t>
            </a:r>
          </a:p>
          <a:p>
            <a:pPr marL="0" indent="0">
              <a:buNone/>
            </a:pPr>
            <a:endParaRPr lang="fr-FR" dirty="0"/>
          </a:p>
        </p:txBody>
      </p:sp>
      <p:sp>
        <p:nvSpPr>
          <p:cNvPr id="4" name="Titre 1"/>
          <p:cNvSpPr txBox="1">
            <a:spLocks/>
          </p:cNvSpPr>
          <p:nvPr/>
        </p:nvSpPr>
        <p:spPr>
          <a:xfrm>
            <a:off x="4859279" y="0"/>
            <a:ext cx="4002834" cy="74380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err="1" smtClean="0"/>
              <a:t>Sitographie</a:t>
            </a:r>
            <a:endParaRPr lang="fr-FR" dirty="0"/>
          </a:p>
        </p:txBody>
      </p:sp>
      <p:sp>
        <p:nvSpPr>
          <p:cNvPr id="5" name="ZoneTexte 4"/>
          <p:cNvSpPr txBox="1"/>
          <p:nvPr/>
        </p:nvSpPr>
        <p:spPr>
          <a:xfrm>
            <a:off x="6169879" y="1600200"/>
            <a:ext cx="45719" cy="614307"/>
          </a:xfrm>
          <a:prstGeom prst="rect">
            <a:avLst/>
          </a:prstGeom>
          <a:noFill/>
        </p:spPr>
        <p:txBody>
          <a:bodyPr wrap="square" rtlCol="0">
            <a:spAutoFit/>
          </a:bodyPr>
          <a:lstStyle/>
          <a:p>
            <a:endParaRPr lang="fr-FR" dirty="0"/>
          </a:p>
        </p:txBody>
      </p:sp>
      <p:sp>
        <p:nvSpPr>
          <p:cNvPr id="6" name="Espace réservé du contenu 2"/>
          <p:cNvSpPr txBox="1">
            <a:spLocks/>
          </p:cNvSpPr>
          <p:nvPr/>
        </p:nvSpPr>
        <p:spPr>
          <a:xfrm>
            <a:off x="5019313" y="1018441"/>
            <a:ext cx="4002834" cy="469655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defTabSz="379729">
              <a:spcBef>
                <a:spcPts val="2700"/>
              </a:spcBef>
              <a:buClrTx/>
              <a:buNone/>
              <a:defRPr sz="1819"/>
            </a:pPr>
            <a:r>
              <a:rPr lang="fr-FR" sz="1819" dirty="0" smtClean="0"/>
              <a:t>• Rendez-vous </a:t>
            </a:r>
            <a:r>
              <a:rPr lang="fr-FR" sz="1819" dirty="0"/>
              <a:t>des </a:t>
            </a:r>
            <a:r>
              <a:rPr lang="fr-FR" sz="1819" dirty="0" smtClean="0"/>
              <a:t>Lettres</a:t>
            </a:r>
          </a:p>
          <a:p>
            <a:pPr marL="0" indent="0" defTabSz="379729">
              <a:spcBef>
                <a:spcPts val="2700"/>
              </a:spcBef>
              <a:buClrTx/>
              <a:buNone/>
              <a:defRPr sz="1819"/>
            </a:pPr>
            <a:r>
              <a:rPr lang="fr-FR" sz="1400" dirty="0" smtClean="0">
                <a:hlinkClick r:id="rId2"/>
              </a:rPr>
              <a:t>http</a:t>
            </a:r>
            <a:r>
              <a:rPr lang="fr-FR" sz="1400" dirty="0">
                <a:hlinkClick r:id="rId2"/>
              </a:rPr>
              <a:t>://eduscol.education.fr/pnf-lettres</a:t>
            </a:r>
            <a:r>
              <a:rPr lang="fr-FR" sz="1400" dirty="0" smtClean="0">
                <a:hlinkClick r:id="rId2"/>
              </a:rPr>
              <a:t>/</a:t>
            </a:r>
            <a:endParaRPr lang="fr-FR" sz="1400" dirty="0" smtClean="0"/>
          </a:p>
          <a:p>
            <a:pPr marL="0" indent="0" defTabSz="379729">
              <a:spcBef>
                <a:spcPts val="2700"/>
              </a:spcBef>
              <a:buClrTx/>
              <a:buNone/>
              <a:defRPr sz="1819"/>
            </a:pPr>
            <a:r>
              <a:rPr lang="fr-FR" sz="1819" dirty="0" smtClean="0"/>
              <a:t>•  Sylvie Plane, </a:t>
            </a:r>
            <a:r>
              <a:rPr lang="fr-FR" sz="1819" i="1" dirty="0" smtClean="0"/>
              <a:t>Redonner toute sa place à l’écriture et à son apprentissage.</a:t>
            </a:r>
          </a:p>
          <a:p>
            <a:pPr marL="0" indent="0" defTabSz="379729">
              <a:spcBef>
                <a:spcPts val="2700"/>
              </a:spcBef>
              <a:buClrTx/>
              <a:buNone/>
              <a:defRPr sz="1819"/>
            </a:pPr>
            <a:r>
              <a:rPr lang="fr-FR" sz="1500" dirty="0">
                <a:hlinkClick r:id="rId3"/>
              </a:rPr>
              <a:t>http://cache.media.education.gouv.fr/file/CSP/17/6/Plane_Sylvie_-_PU_-_CSP_Contribution_374176.</a:t>
            </a:r>
            <a:r>
              <a:rPr lang="fr-FR" sz="1500" dirty="0" smtClean="0">
                <a:hlinkClick r:id="rId3"/>
              </a:rPr>
              <a:t>pdf</a:t>
            </a:r>
            <a:endParaRPr lang="fr-FR" sz="1500" dirty="0" smtClean="0"/>
          </a:p>
          <a:p>
            <a:pPr marL="0" indent="0" defTabSz="379729">
              <a:spcBef>
                <a:spcPts val="2700"/>
              </a:spcBef>
              <a:buClrTx/>
              <a:buNone/>
              <a:defRPr sz="1819"/>
            </a:pPr>
            <a:r>
              <a:rPr lang="fr-FR" sz="1819" dirty="0" smtClean="0"/>
              <a:t>• Ressources d’accompagnement des programmes 2016:</a:t>
            </a:r>
          </a:p>
          <a:p>
            <a:pPr marL="0" indent="0" defTabSz="379729">
              <a:spcBef>
                <a:spcPts val="2700"/>
              </a:spcBef>
              <a:buClrTx/>
              <a:buNone/>
              <a:defRPr sz="1819"/>
            </a:pPr>
            <a:r>
              <a:rPr lang="fr-FR" sz="1400" dirty="0">
                <a:hlinkClick r:id="rId4"/>
              </a:rPr>
              <a:t>http://eduscol.education.fr/cid99757/ressources-d-accompagnement-des-nouveaux-programmes-de-l-ecole-et-du-</a:t>
            </a:r>
            <a:r>
              <a:rPr lang="fr-FR" sz="1400" dirty="0" smtClean="0">
                <a:hlinkClick r:id="rId4"/>
              </a:rPr>
              <a:t>college.html</a:t>
            </a:r>
            <a:endParaRPr lang="fr-FR" sz="1400" dirty="0" smtClean="0"/>
          </a:p>
          <a:p>
            <a:pPr marL="0" indent="0" defTabSz="379729">
              <a:spcBef>
                <a:spcPts val="2700"/>
              </a:spcBef>
              <a:buClrTx/>
              <a:buNone/>
              <a:defRPr sz="1819"/>
            </a:pPr>
            <a:endParaRPr lang="fr-FR" dirty="0"/>
          </a:p>
        </p:txBody>
      </p:sp>
    </p:spTree>
    <p:extLst>
      <p:ext uri="{BB962C8B-B14F-4D97-AF65-F5344CB8AC3E}">
        <p14:creationId xmlns:p14="http://schemas.microsoft.com/office/powerpoint/2010/main" xmlns="" val="290986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0958"/>
            <a:ext cx="7924800" cy="1025842"/>
          </a:xfrm>
        </p:spPr>
        <p:txBody>
          <a:bodyPr/>
          <a:lstStyle/>
          <a:p>
            <a:pPr algn="ctr"/>
            <a:r>
              <a:rPr lang="fr-FR" b="1" u="sng" dirty="0" smtClean="0"/>
              <a:t>Introduction :</a:t>
            </a:r>
            <a:r>
              <a:rPr lang="fr-FR" dirty="0" smtClean="0"/>
              <a:t> Quelle place pour l’écriture dans les séances de français?</a:t>
            </a:r>
            <a:endParaRPr lang="fr-FR" dirty="0"/>
          </a:p>
        </p:txBody>
      </p:sp>
      <p:sp>
        <p:nvSpPr>
          <p:cNvPr id="3" name="Espace réservé du contenu 2"/>
          <p:cNvSpPr>
            <a:spLocks noGrp="1"/>
          </p:cNvSpPr>
          <p:nvPr>
            <p:ph sz="quarter" idx="13"/>
          </p:nvPr>
        </p:nvSpPr>
        <p:spPr/>
        <p:txBody>
          <a:bodyPr>
            <a:normAutofit/>
          </a:bodyPr>
          <a:lstStyle/>
          <a:p>
            <a:pPr marL="0" indent="0">
              <a:buNone/>
            </a:pPr>
            <a:endParaRPr lang="fr-FR" dirty="0">
              <a:solidFill>
                <a:srgbClr val="FF6600"/>
              </a:solidFill>
            </a:endParaRPr>
          </a:p>
          <a:p>
            <a:pPr marL="0" indent="0">
              <a:buNone/>
            </a:pPr>
            <a:endParaRPr lang="fr-FR" dirty="0" smtClean="0">
              <a:solidFill>
                <a:srgbClr val="FF6600"/>
              </a:solidFill>
            </a:endParaRPr>
          </a:p>
        </p:txBody>
      </p:sp>
      <p:sp>
        <p:nvSpPr>
          <p:cNvPr id="6" name="ZoneTexte 5"/>
          <p:cNvSpPr txBox="1"/>
          <p:nvPr/>
        </p:nvSpPr>
        <p:spPr>
          <a:xfrm>
            <a:off x="2326640" y="1889760"/>
            <a:ext cx="184666" cy="369332"/>
          </a:xfrm>
          <a:prstGeom prst="rect">
            <a:avLst/>
          </a:prstGeom>
          <a:noFill/>
        </p:spPr>
        <p:txBody>
          <a:bodyPr wrap="none" rtlCol="0">
            <a:spAutoFit/>
          </a:bodyPr>
          <a:lstStyle/>
          <a:p>
            <a:endParaRPr lang="fr-FR" dirty="0"/>
          </a:p>
        </p:txBody>
      </p:sp>
      <p:pic>
        <p:nvPicPr>
          <p:cNvPr id="5" name="Image 4" descr="Capture d’écran 2016-05-11 à 16.22.13.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6864" y="1254988"/>
            <a:ext cx="6294127" cy="4736119"/>
          </a:xfrm>
          <a:prstGeom prst="rect">
            <a:avLst/>
          </a:prstGeom>
        </p:spPr>
      </p:pic>
      <p:sp>
        <p:nvSpPr>
          <p:cNvPr id="11" name="ZoneTexte 10"/>
          <p:cNvSpPr txBox="1"/>
          <p:nvPr/>
        </p:nvSpPr>
        <p:spPr>
          <a:xfrm>
            <a:off x="0" y="6183770"/>
            <a:ext cx="9144000" cy="646331"/>
          </a:xfrm>
          <a:prstGeom prst="rect">
            <a:avLst/>
          </a:prstGeom>
          <a:noFill/>
        </p:spPr>
        <p:txBody>
          <a:bodyPr wrap="square" rtlCol="0">
            <a:spAutoFit/>
          </a:bodyPr>
          <a:lstStyle/>
          <a:p>
            <a:pPr algn="ctr"/>
            <a:r>
              <a:rPr lang="fr-FR" dirty="0" smtClean="0"/>
              <a:t>Sylvie Plane, Professeur des Universités, Membre du CSP</a:t>
            </a:r>
          </a:p>
          <a:p>
            <a:pPr algn="ctr"/>
            <a:r>
              <a:rPr lang="fr-FR" i="1" dirty="0" smtClean="0"/>
              <a:t>Redonner toute sa place à l’écriture et à son apprentissage</a:t>
            </a:r>
            <a:endParaRPr lang="fr-FR" i="1" dirty="0"/>
          </a:p>
        </p:txBody>
      </p:sp>
      <p:sp>
        <p:nvSpPr>
          <p:cNvPr id="4" name="ZoneTexte 3"/>
          <p:cNvSpPr txBox="1"/>
          <p:nvPr/>
        </p:nvSpPr>
        <p:spPr>
          <a:xfrm>
            <a:off x="98382" y="2522278"/>
            <a:ext cx="1278975" cy="584776"/>
          </a:xfrm>
          <a:prstGeom prst="rect">
            <a:avLst/>
          </a:prstGeom>
          <a:noFill/>
          <a:ln w="38100" cmpd="sng">
            <a:solidFill>
              <a:srgbClr val="FF0000"/>
            </a:solidFill>
          </a:ln>
        </p:spPr>
        <p:txBody>
          <a:bodyPr wrap="square" rtlCol="0">
            <a:spAutoFit/>
          </a:bodyPr>
          <a:lstStyle/>
          <a:p>
            <a:pPr algn="ctr"/>
            <a:r>
              <a:rPr lang="fr-FR" sz="1600" dirty="0" smtClean="0"/>
              <a:t>écrire = tâche complexe</a:t>
            </a:r>
            <a:endParaRPr lang="fr-FR" sz="1600" dirty="0"/>
          </a:p>
        </p:txBody>
      </p:sp>
    </p:spTree>
    <p:extLst>
      <p:ext uri="{BB962C8B-B14F-4D97-AF65-F5344CB8AC3E}">
        <p14:creationId xmlns:p14="http://schemas.microsoft.com/office/powerpoint/2010/main" xmlns="" val="466481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0958"/>
            <a:ext cx="7924800" cy="1025842"/>
          </a:xfrm>
        </p:spPr>
        <p:txBody>
          <a:bodyPr/>
          <a:lstStyle/>
          <a:p>
            <a:pPr algn="ctr"/>
            <a:r>
              <a:rPr lang="fr-FR" b="1" u="sng" dirty="0" smtClean="0"/>
              <a:t>Introduction :</a:t>
            </a:r>
            <a:r>
              <a:rPr lang="fr-FR" dirty="0" smtClean="0"/>
              <a:t> Quelle place pour l’écriture dans les séances de français?</a:t>
            </a:r>
            <a:endParaRPr lang="fr-FR" dirty="0"/>
          </a:p>
        </p:txBody>
      </p:sp>
      <p:sp>
        <p:nvSpPr>
          <p:cNvPr id="3" name="Espace réservé du contenu 2"/>
          <p:cNvSpPr>
            <a:spLocks noGrp="1"/>
          </p:cNvSpPr>
          <p:nvPr>
            <p:ph sz="quarter" idx="13"/>
          </p:nvPr>
        </p:nvSpPr>
        <p:spPr/>
        <p:txBody>
          <a:bodyPr>
            <a:normAutofit/>
          </a:bodyPr>
          <a:lstStyle/>
          <a:p>
            <a:pPr marL="0" indent="0">
              <a:buNone/>
            </a:pPr>
            <a:endParaRPr lang="fr-FR" dirty="0">
              <a:solidFill>
                <a:srgbClr val="FF6600"/>
              </a:solidFill>
            </a:endParaRPr>
          </a:p>
          <a:p>
            <a:pPr marL="0" indent="0">
              <a:buNone/>
            </a:pPr>
            <a:endParaRPr lang="fr-FR" dirty="0" smtClean="0">
              <a:solidFill>
                <a:srgbClr val="FF6600"/>
              </a:solidFill>
            </a:endParaRPr>
          </a:p>
        </p:txBody>
      </p:sp>
      <p:sp>
        <p:nvSpPr>
          <p:cNvPr id="6" name="ZoneTexte 5"/>
          <p:cNvSpPr txBox="1"/>
          <p:nvPr/>
        </p:nvSpPr>
        <p:spPr>
          <a:xfrm>
            <a:off x="2326640" y="1889760"/>
            <a:ext cx="184666" cy="369332"/>
          </a:xfrm>
          <a:prstGeom prst="rect">
            <a:avLst/>
          </a:prstGeom>
          <a:noFill/>
        </p:spPr>
        <p:txBody>
          <a:bodyPr wrap="none" rtlCol="0">
            <a:spAutoFit/>
          </a:bodyPr>
          <a:lstStyle/>
          <a:p>
            <a:endParaRPr lang="fr-FR" dirty="0"/>
          </a:p>
        </p:txBody>
      </p:sp>
      <p:sp>
        <p:nvSpPr>
          <p:cNvPr id="5" name="ZoneTexte 4"/>
          <p:cNvSpPr txBox="1"/>
          <p:nvPr/>
        </p:nvSpPr>
        <p:spPr>
          <a:xfrm>
            <a:off x="0" y="6119336"/>
            <a:ext cx="9144000" cy="369332"/>
          </a:xfrm>
          <a:prstGeom prst="rect">
            <a:avLst/>
          </a:prstGeom>
          <a:noFill/>
        </p:spPr>
        <p:txBody>
          <a:bodyPr wrap="square" rtlCol="0">
            <a:spAutoFit/>
          </a:bodyPr>
          <a:lstStyle/>
          <a:p>
            <a:pPr algn="ctr"/>
            <a:r>
              <a:rPr lang="fr-FR" b="1" dirty="0" smtClean="0">
                <a:solidFill>
                  <a:srgbClr val="3366FF"/>
                </a:solidFill>
              </a:rPr>
              <a:t>Enjeux de la refonte des programmes</a:t>
            </a:r>
            <a:endParaRPr lang="fr-FR" b="1" dirty="0">
              <a:solidFill>
                <a:srgbClr val="3366FF"/>
              </a:solidFill>
            </a:endParaRPr>
          </a:p>
        </p:txBody>
      </p:sp>
      <p:sp>
        <p:nvSpPr>
          <p:cNvPr id="15" name="Ellipse 14"/>
          <p:cNvSpPr/>
          <p:nvPr/>
        </p:nvSpPr>
        <p:spPr>
          <a:xfrm>
            <a:off x="3541719" y="1140936"/>
            <a:ext cx="1828800" cy="1747520"/>
          </a:xfrm>
          <a:prstGeom prst="ellipse">
            <a:avLst/>
          </a:prstGeom>
          <a:solidFill>
            <a:srgbClr val="3BB8D7"/>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Comment développer les compétences de l’écrit?</a:t>
            </a:r>
            <a:endParaRPr lang="fr-FR" sz="1600" dirty="0"/>
          </a:p>
        </p:txBody>
      </p:sp>
      <p:sp>
        <p:nvSpPr>
          <p:cNvPr id="17" name="Ellipse 16"/>
          <p:cNvSpPr/>
          <p:nvPr/>
        </p:nvSpPr>
        <p:spPr>
          <a:xfrm>
            <a:off x="292958" y="1140936"/>
            <a:ext cx="1828800" cy="1747520"/>
          </a:xfrm>
          <a:prstGeom prst="ellipse">
            <a:avLst/>
          </a:prstGeom>
          <a:solidFill>
            <a:srgbClr val="3BB8D7"/>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Comment organiser cet enseignement?</a:t>
            </a:r>
            <a:endParaRPr lang="fr-FR" sz="1600" dirty="0"/>
          </a:p>
        </p:txBody>
      </p:sp>
      <p:sp>
        <p:nvSpPr>
          <p:cNvPr id="18" name="Ellipse 17"/>
          <p:cNvSpPr/>
          <p:nvPr/>
        </p:nvSpPr>
        <p:spPr>
          <a:xfrm>
            <a:off x="6582847" y="1140936"/>
            <a:ext cx="1828800" cy="1747520"/>
          </a:xfrm>
          <a:prstGeom prst="ellipse">
            <a:avLst/>
          </a:prstGeom>
          <a:solidFill>
            <a:srgbClr val="3BB8D7"/>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Comment évaluer les compétences de l’écrit?</a:t>
            </a:r>
            <a:endParaRPr lang="fr-FR" sz="1600" dirty="0"/>
          </a:p>
        </p:txBody>
      </p:sp>
      <p:sp>
        <p:nvSpPr>
          <p:cNvPr id="21" name="ZoneTexte 20"/>
          <p:cNvSpPr txBox="1"/>
          <p:nvPr/>
        </p:nvSpPr>
        <p:spPr>
          <a:xfrm>
            <a:off x="3458654" y="3687395"/>
            <a:ext cx="2895600" cy="646331"/>
          </a:xfrm>
          <a:prstGeom prst="rect">
            <a:avLst/>
          </a:prstGeom>
          <a:noFill/>
        </p:spPr>
        <p:txBody>
          <a:bodyPr wrap="square" rtlCol="0">
            <a:spAutoFit/>
          </a:bodyPr>
          <a:lstStyle/>
          <a:p>
            <a:r>
              <a:rPr lang="fr-FR" dirty="0" smtClean="0"/>
              <a:t>de la tâche simple à la tâche complexe</a:t>
            </a:r>
            <a:endParaRPr lang="fr-FR" dirty="0"/>
          </a:p>
        </p:txBody>
      </p:sp>
      <p:sp>
        <p:nvSpPr>
          <p:cNvPr id="22" name="ZoneTexte 21"/>
          <p:cNvSpPr txBox="1"/>
          <p:nvPr/>
        </p:nvSpPr>
        <p:spPr>
          <a:xfrm>
            <a:off x="3458654" y="4407061"/>
            <a:ext cx="2895600" cy="646331"/>
          </a:xfrm>
          <a:prstGeom prst="rect">
            <a:avLst/>
          </a:prstGeom>
          <a:noFill/>
        </p:spPr>
        <p:txBody>
          <a:bodyPr wrap="square" rtlCol="0">
            <a:spAutoFit/>
          </a:bodyPr>
          <a:lstStyle/>
          <a:p>
            <a:r>
              <a:rPr lang="fr-FR" dirty="0" smtClean="0"/>
              <a:t>entraînement fréquent et diversifié</a:t>
            </a:r>
            <a:endParaRPr lang="fr-FR" dirty="0"/>
          </a:p>
        </p:txBody>
      </p:sp>
      <p:sp>
        <p:nvSpPr>
          <p:cNvPr id="23" name="ZoneTexte 22"/>
          <p:cNvSpPr txBox="1"/>
          <p:nvPr/>
        </p:nvSpPr>
        <p:spPr>
          <a:xfrm>
            <a:off x="3473138" y="5386431"/>
            <a:ext cx="2895599" cy="369332"/>
          </a:xfrm>
          <a:prstGeom prst="rect">
            <a:avLst/>
          </a:prstGeom>
          <a:noFill/>
        </p:spPr>
        <p:txBody>
          <a:bodyPr wrap="square" rtlCol="0">
            <a:spAutoFit/>
          </a:bodyPr>
          <a:lstStyle/>
          <a:p>
            <a:r>
              <a:rPr lang="fr-FR" dirty="0" smtClean="0"/>
              <a:t>écrire et réécrire</a:t>
            </a:r>
            <a:endParaRPr lang="fr-FR" dirty="0"/>
          </a:p>
        </p:txBody>
      </p:sp>
      <p:sp>
        <p:nvSpPr>
          <p:cNvPr id="25" name="ZoneTexte 24"/>
          <p:cNvSpPr txBox="1"/>
          <p:nvPr/>
        </p:nvSpPr>
        <p:spPr>
          <a:xfrm>
            <a:off x="6582847" y="3718598"/>
            <a:ext cx="2561153" cy="646331"/>
          </a:xfrm>
          <a:prstGeom prst="rect">
            <a:avLst/>
          </a:prstGeom>
          <a:noFill/>
        </p:spPr>
        <p:txBody>
          <a:bodyPr wrap="square" rtlCol="0">
            <a:spAutoFit/>
          </a:bodyPr>
          <a:lstStyle/>
          <a:p>
            <a:r>
              <a:rPr lang="fr-FR" dirty="0" smtClean="0"/>
              <a:t>rôle de l’enseignant / rôle de l’élève / rôle des pairs</a:t>
            </a:r>
            <a:endParaRPr lang="fr-FR" dirty="0"/>
          </a:p>
        </p:txBody>
      </p:sp>
      <p:sp>
        <p:nvSpPr>
          <p:cNvPr id="26" name="ZoneTexte 25"/>
          <p:cNvSpPr txBox="1"/>
          <p:nvPr/>
        </p:nvSpPr>
        <p:spPr>
          <a:xfrm>
            <a:off x="6582847" y="3079490"/>
            <a:ext cx="2561153" cy="369332"/>
          </a:xfrm>
          <a:prstGeom prst="rect">
            <a:avLst/>
          </a:prstGeom>
          <a:noFill/>
        </p:spPr>
        <p:txBody>
          <a:bodyPr wrap="square" rtlCol="0">
            <a:spAutoFit/>
          </a:bodyPr>
          <a:lstStyle/>
          <a:p>
            <a:r>
              <a:rPr lang="fr-FR" dirty="0" smtClean="0"/>
              <a:t>évaluation « positive »</a:t>
            </a:r>
            <a:endParaRPr lang="fr-FR" dirty="0"/>
          </a:p>
        </p:txBody>
      </p:sp>
      <p:sp>
        <p:nvSpPr>
          <p:cNvPr id="27" name="ZoneTexte 26"/>
          <p:cNvSpPr txBox="1"/>
          <p:nvPr/>
        </p:nvSpPr>
        <p:spPr>
          <a:xfrm>
            <a:off x="6582847" y="4557018"/>
            <a:ext cx="2561153" cy="646331"/>
          </a:xfrm>
          <a:prstGeom prst="rect">
            <a:avLst/>
          </a:prstGeom>
          <a:noFill/>
        </p:spPr>
        <p:txBody>
          <a:bodyPr wrap="square" rtlCol="0">
            <a:spAutoFit/>
          </a:bodyPr>
          <a:lstStyle/>
          <a:p>
            <a:r>
              <a:rPr lang="fr-FR" dirty="0" smtClean="0"/>
              <a:t>progressivité et individualisation</a:t>
            </a:r>
            <a:endParaRPr lang="fr-FR" dirty="0"/>
          </a:p>
        </p:txBody>
      </p:sp>
      <p:sp>
        <p:nvSpPr>
          <p:cNvPr id="29" name="ZoneTexte 28"/>
          <p:cNvSpPr txBox="1"/>
          <p:nvPr/>
        </p:nvSpPr>
        <p:spPr>
          <a:xfrm>
            <a:off x="91443" y="3718598"/>
            <a:ext cx="2895600" cy="646331"/>
          </a:xfrm>
          <a:prstGeom prst="rect">
            <a:avLst/>
          </a:prstGeom>
          <a:noFill/>
        </p:spPr>
        <p:txBody>
          <a:bodyPr wrap="square" rtlCol="0">
            <a:spAutoFit/>
          </a:bodyPr>
          <a:lstStyle/>
          <a:p>
            <a:r>
              <a:rPr lang="fr-FR" dirty="0" smtClean="0"/>
              <a:t>séquences / </a:t>
            </a:r>
            <a:r>
              <a:rPr lang="fr-FR" smtClean="0"/>
              <a:t>séances dédiées </a:t>
            </a:r>
            <a:r>
              <a:rPr lang="fr-FR" dirty="0" smtClean="0"/>
              <a:t>à l’écriture</a:t>
            </a:r>
            <a:endParaRPr lang="fr-FR" dirty="0"/>
          </a:p>
        </p:txBody>
      </p:sp>
      <p:sp>
        <p:nvSpPr>
          <p:cNvPr id="31" name="ZoneTexte 30"/>
          <p:cNvSpPr txBox="1"/>
          <p:nvPr/>
        </p:nvSpPr>
        <p:spPr>
          <a:xfrm>
            <a:off x="91443" y="4407061"/>
            <a:ext cx="2895600" cy="923330"/>
          </a:xfrm>
          <a:prstGeom prst="rect">
            <a:avLst/>
          </a:prstGeom>
          <a:noFill/>
        </p:spPr>
        <p:txBody>
          <a:bodyPr wrap="square" rtlCol="0">
            <a:spAutoFit/>
          </a:bodyPr>
          <a:lstStyle/>
          <a:p>
            <a:r>
              <a:rPr lang="fr-FR" dirty="0" smtClean="0"/>
              <a:t>variété des exercices et des interactions LIRE – ECRIRE – DIRE</a:t>
            </a:r>
            <a:endParaRPr lang="fr-FR" dirty="0"/>
          </a:p>
        </p:txBody>
      </p:sp>
      <p:sp>
        <p:nvSpPr>
          <p:cNvPr id="32" name="ZoneTexte 31"/>
          <p:cNvSpPr txBox="1"/>
          <p:nvPr/>
        </p:nvSpPr>
        <p:spPr>
          <a:xfrm>
            <a:off x="91443" y="5330391"/>
            <a:ext cx="2895600" cy="646331"/>
          </a:xfrm>
          <a:prstGeom prst="rect">
            <a:avLst/>
          </a:prstGeom>
          <a:noFill/>
        </p:spPr>
        <p:txBody>
          <a:bodyPr wrap="square" rtlCol="0">
            <a:spAutoFit/>
          </a:bodyPr>
          <a:lstStyle/>
          <a:p>
            <a:r>
              <a:rPr lang="fr-FR" dirty="0" smtClean="0"/>
              <a:t>prendre du temps pour en gagner</a:t>
            </a:r>
            <a:endParaRPr lang="fr-FR" dirty="0"/>
          </a:p>
        </p:txBody>
      </p:sp>
      <p:sp>
        <p:nvSpPr>
          <p:cNvPr id="34" name="ZoneTexte 33"/>
          <p:cNvSpPr txBox="1"/>
          <p:nvPr/>
        </p:nvSpPr>
        <p:spPr>
          <a:xfrm>
            <a:off x="91443" y="2967057"/>
            <a:ext cx="2895600" cy="646331"/>
          </a:xfrm>
          <a:prstGeom prst="rect">
            <a:avLst/>
          </a:prstGeom>
          <a:noFill/>
        </p:spPr>
        <p:txBody>
          <a:bodyPr wrap="square" rtlCol="0">
            <a:spAutoFit/>
          </a:bodyPr>
          <a:lstStyle/>
          <a:p>
            <a:r>
              <a:rPr lang="fr-FR" dirty="0" smtClean="0"/>
              <a:t>faire de l’écriture un véritable objet d’apprentissage</a:t>
            </a:r>
            <a:endParaRPr lang="fr-FR" dirty="0"/>
          </a:p>
        </p:txBody>
      </p:sp>
      <p:sp>
        <p:nvSpPr>
          <p:cNvPr id="36" name="ZoneTexte 35"/>
          <p:cNvSpPr txBox="1"/>
          <p:nvPr/>
        </p:nvSpPr>
        <p:spPr>
          <a:xfrm>
            <a:off x="3473137" y="2967057"/>
            <a:ext cx="2895600" cy="646331"/>
          </a:xfrm>
          <a:prstGeom prst="rect">
            <a:avLst/>
          </a:prstGeom>
          <a:noFill/>
        </p:spPr>
        <p:txBody>
          <a:bodyPr wrap="square" rtlCol="0">
            <a:spAutoFit/>
          </a:bodyPr>
          <a:lstStyle/>
          <a:p>
            <a:r>
              <a:rPr lang="fr-FR" dirty="0" smtClean="0"/>
              <a:t>conscientisation des processus cognitifs et posture d’auteur</a:t>
            </a:r>
            <a:endParaRPr lang="fr-FR" dirty="0"/>
          </a:p>
        </p:txBody>
      </p:sp>
      <p:sp>
        <p:nvSpPr>
          <p:cNvPr id="39" name="Flèche vers le bas 38"/>
          <p:cNvSpPr/>
          <p:nvPr/>
        </p:nvSpPr>
        <p:spPr>
          <a:xfrm rot="16200000">
            <a:off x="2977517" y="3043042"/>
            <a:ext cx="353944" cy="457616"/>
          </a:xfrm>
          <a:prstGeom prst="downArrow">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Flèche vers le bas 39"/>
          <p:cNvSpPr/>
          <p:nvPr/>
        </p:nvSpPr>
        <p:spPr>
          <a:xfrm rot="16200000">
            <a:off x="2977517" y="3697156"/>
            <a:ext cx="353944" cy="457616"/>
          </a:xfrm>
          <a:prstGeom prst="downArrow">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Flèche vers le bas 40"/>
          <p:cNvSpPr/>
          <p:nvPr/>
        </p:nvSpPr>
        <p:spPr>
          <a:xfrm rot="16200000">
            <a:off x="2977517" y="4647612"/>
            <a:ext cx="353944" cy="457616"/>
          </a:xfrm>
          <a:prstGeom prst="downArrow">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Flèche vers le bas 41"/>
          <p:cNvSpPr/>
          <p:nvPr/>
        </p:nvSpPr>
        <p:spPr>
          <a:xfrm rot="16200000">
            <a:off x="2977517" y="5278555"/>
            <a:ext cx="353944" cy="457616"/>
          </a:xfrm>
          <a:prstGeom prst="downArrow">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2235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ppt_y</p:attrName>
                                        </p:attrNameLst>
                                      </p:cBhvr>
                                      <p:tavLst>
                                        <p:tav tm="0">
                                          <p:val>
                                            <p:strVal val="#ppt_y+#ppt_h*1.125000"/>
                                          </p:val>
                                        </p:tav>
                                        <p:tav tm="100000">
                                          <p:val>
                                            <p:strVal val="#ppt_y"/>
                                          </p:val>
                                        </p:tav>
                                      </p:tavLst>
                                    </p:anim>
                                    <p:animEffect transition="in" filter="wipe(up)">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0-#ppt_w/2"/>
                                          </p:val>
                                        </p:tav>
                                        <p:tav tm="100000">
                                          <p:val>
                                            <p:strVal val="#ppt_x"/>
                                          </p:val>
                                        </p:tav>
                                      </p:tavLst>
                                    </p:anim>
                                    <p:anim calcmode="lin" valueType="num">
                                      <p:cBhvr additive="base">
                                        <p:cTn id="4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p:tgtEl>
                                          <p:spTgt spid="40"/>
                                        </p:tgtEl>
                                        <p:attrNameLst>
                                          <p:attrName>ppt_y</p:attrName>
                                        </p:attrNameLst>
                                      </p:cBhvr>
                                      <p:tavLst>
                                        <p:tav tm="0">
                                          <p:val>
                                            <p:strVal val="#ppt_y+#ppt_h*1.125000"/>
                                          </p:val>
                                        </p:tav>
                                        <p:tav tm="100000">
                                          <p:val>
                                            <p:strVal val="#ppt_y"/>
                                          </p:val>
                                        </p:tav>
                                      </p:tavLst>
                                    </p:anim>
                                    <p:animEffect transition="in" filter="wipe(up)">
                                      <p:cBhvr>
                                        <p:cTn id="53" dur="500"/>
                                        <p:tgtEl>
                                          <p:spTgt spid="40"/>
                                        </p:tgtEl>
                                      </p:cBhvr>
                                    </p:animEffect>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heel(1)">
                                      <p:cBhvr>
                                        <p:cTn id="85" dur="20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ppt_x"/>
                                          </p:val>
                                        </p:tav>
                                        <p:tav tm="100000">
                                          <p:val>
                                            <p:strVal val="#ppt_x"/>
                                          </p:val>
                                        </p:tav>
                                      </p:tavLst>
                                    </p:anim>
                                    <p:anim calcmode="lin" valueType="num">
                                      <p:cBhvr additive="base">
                                        <p:cTn id="9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ppt_x"/>
                                          </p:val>
                                        </p:tav>
                                        <p:tav tm="100000">
                                          <p:val>
                                            <p:strVal val="#ppt_x"/>
                                          </p:val>
                                        </p:tav>
                                      </p:tavLst>
                                    </p:anim>
                                    <p:anim calcmode="lin" valueType="num">
                                      <p:cBhvr additive="base">
                                        <p:cTn id="10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1" grpId="0"/>
      <p:bldP spid="22" grpId="0"/>
      <p:bldP spid="23" grpId="0"/>
      <p:bldP spid="25" grpId="0"/>
      <p:bldP spid="26" grpId="0"/>
      <p:bldP spid="27" grpId="0"/>
      <p:bldP spid="29" grpId="0"/>
      <p:bldP spid="31" grpId="0"/>
      <p:bldP spid="32" grpId="0"/>
      <p:bldP spid="34" grpId="0"/>
      <p:bldP spid="36" grpId="0"/>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3696"/>
            <a:ext cx="7924800" cy="978598"/>
          </a:xfrm>
        </p:spPr>
        <p:txBody>
          <a:bodyPr/>
          <a:lstStyle/>
          <a:p>
            <a:pPr algn="ctr"/>
            <a:r>
              <a:rPr lang="fr-FR" dirty="0" smtClean="0"/>
              <a:t>Les compétences à développer</a:t>
            </a:r>
            <a:br>
              <a:rPr lang="fr-FR" dirty="0" smtClean="0"/>
            </a:br>
            <a:r>
              <a:rPr lang="fr-FR" b="1" dirty="0" smtClean="0">
                <a:solidFill>
                  <a:srgbClr val="FF2DDA"/>
                </a:solidFill>
              </a:rPr>
              <a:t>CYCLE 3</a:t>
            </a:r>
            <a:endParaRPr lang="fr-FR" b="1" dirty="0">
              <a:solidFill>
                <a:srgbClr val="FF2DDA"/>
              </a:solidFill>
            </a:endParaRPr>
          </a:p>
        </p:txBody>
      </p:sp>
      <p:sp>
        <p:nvSpPr>
          <p:cNvPr id="4" name="ZoneTexte 3"/>
          <p:cNvSpPr txBox="1"/>
          <p:nvPr/>
        </p:nvSpPr>
        <p:spPr>
          <a:xfrm>
            <a:off x="609600" y="1218043"/>
            <a:ext cx="7924800" cy="369332"/>
          </a:xfrm>
          <a:prstGeom prst="rect">
            <a:avLst/>
          </a:prstGeom>
          <a:noFill/>
          <a:ln w="19050" cmpd="sng">
            <a:solidFill>
              <a:srgbClr val="FF2DDA"/>
            </a:solidFill>
            <a:prstDash val="sysDash"/>
          </a:ln>
        </p:spPr>
        <p:txBody>
          <a:bodyPr wrap="square" rtlCol="0">
            <a:spAutoFit/>
          </a:bodyPr>
          <a:lstStyle/>
          <a:p>
            <a:pPr algn="ctr"/>
            <a:r>
              <a:rPr lang="fr-FR" dirty="0" smtClean="0"/>
              <a:t>Du geste de l’écriture à l’utilisation de l’écrit = ÉLÈVE </a:t>
            </a:r>
            <a:r>
              <a:rPr lang="fr-FR" b="1" dirty="0" smtClean="0">
                <a:solidFill>
                  <a:srgbClr val="FF2DDA"/>
                </a:solidFill>
              </a:rPr>
              <a:t>SCRIPTEUR</a:t>
            </a:r>
            <a:endParaRPr lang="fr-FR" b="1" dirty="0">
              <a:solidFill>
                <a:srgbClr val="FF2DDA"/>
              </a:solidFill>
            </a:endParaRPr>
          </a:p>
        </p:txBody>
      </p:sp>
      <p:sp>
        <p:nvSpPr>
          <p:cNvPr id="5" name="ZoneTexte 4"/>
          <p:cNvSpPr txBox="1"/>
          <p:nvPr/>
        </p:nvSpPr>
        <p:spPr>
          <a:xfrm>
            <a:off x="609601" y="1728164"/>
            <a:ext cx="2680002" cy="1624058"/>
          </a:xfrm>
          <a:prstGeom prst="rect">
            <a:avLst/>
          </a:prstGeom>
          <a:noFill/>
        </p:spPr>
        <p:txBody>
          <a:bodyPr wrap="square" rtlCol="0">
            <a:spAutoFit/>
          </a:bodyPr>
          <a:lstStyle/>
          <a:p>
            <a:endParaRPr lang="fr-FR" dirty="0"/>
          </a:p>
        </p:txBody>
      </p:sp>
      <p:sp>
        <p:nvSpPr>
          <p:cNvPr id="8" name="ZoneTexte 7"/>
          <p:cNvSpPr txBox="1"/>
          <p:nvPr/>
        </p:nvSpPr>
        <p:spPr>
          <a:xfrm>
            <a:off x="609599" y="1728164"/>
            <a:ext cx="3721015" cy="1846659"/>
          </a:xfrm>
          <a:prstGeom prst="rect">
            <a:avLst/>
          </a:prstGeom>
          <a:noFill/>
          <a:ln>
            <a:solidFill>
              <a:srgbClr val="FF2DD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600" b="1" u="sng" dirty="0" smtClean="0"/>
              <a:t>Ecrire à la main, de manière fluide et efficace</a:t>
            </a:r>
          </a:p>
          <a:p>
            <a:endParaRPr lang="fr-FR" sz="1600" dirty="0"/>
          </a:p>
          <a:p>
            <a:r>
              <a:rPr lang="fr-FR" sz="1600" dirty="0" smtClean="0"/>
              <a:t>• Automatiser les gestes techniques : </a:t>
            </a:r>
          </a:p>
          <a:p>
            <a:pPr marL="742950" lvl="1" indent="-285750">
              <a:buFontTx/>
              <a:buChar char="-"/>
            </a:pPr>
            <a:r>
              <a:rPr lang="fr-FR" sz="1600" dirty="0" smtClean="0"/>
              <a:t>à la main</a:t>
            </a:r>
          </a:p>
          <a:p>
            <a:pPr marL="742950" lvl="1" indent="-285750">
              <a:buFontTx/>
              <a:buChar char="-"/>
            </a:pPr>
            <a:r>
              <a:rPr lang="fr-FR" sz="1600" dirty="0" smtClean="0"/>
              <a:t>au clavier</a:t>
            </a:r>
          </a:p>
          <a:p>
            <a:endParaRPr lang="fr-FR" dirty="0"/>
          </a:p>
        </p:txBody>
      </p:sp>
      <p:sp>
        <p:nvSpPr>
          <p:cNvPr id="9" name="ZoneTexte 8"/>
          <p:cNvSpPr txBox="1"/>
          <p:nvPr/>
        </p:nvSpPr>
        <p:spPr>
          <a:xfrm>
            <a:off x="609599" y="3781949"/>
            <a:ext cx="3721013" cy="1938992"/>
          </a:xfrm>
          <a:prstGeom prst="rect">
            <a:avLst/>
          </a:prstGeom>
          <a:noFill/>
          <a:ln>
            <a:solidFill>
              <a:srgbClr val="FF2DD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500" b="1" u="sng" dirty="0" smtClean="0"/>
              <a:t>Produire des écrits variés en s’appropriant les différentes dimensions de l’activité d’écriture / Réécrire à partir de nouvelles consignes ou faire évoluer son texte</a:t>
            </a:r>
          </a:p>
          <a:p>
            <a:r>
              <a:rPr lang="fr-FR" sz="1500" dirty="0" smtClean="0"/>
              <a:t> </a:t>
            </a:r>
          </a:p>
          <a:p>
            <a:r>
              <a:rPr lang="fr-FR" sz="1500" dirty="0" smtClean="0"/>
              <a:t>• Genres d’écrits et leurs caractéristiques</a:t>
            </a:r>
          </a:p>
          <a:p>
            <a:r>
              <a:rPr lang="fr-FR" sz="1500" dirty="0" smtClean="0"/>
              <a:t>• Invention</a:t>
            </a:r>
          </a:p>
          <a:p>
            <a:r>
              <a:rPr lang="fr-FR" sz="1500" dirty="0" smtClean="0"/>
              <a:t>• Réécriture : mise à distance, enrichissement</a:t>
            </a:r>
          </a:p>
        </p:txBody>
      </p:sp>
      <p:sp>
        <p:nvSpPr>
          <p:cNvPr id="11" name="ZoneTexte 10"/>
          <p:cNvSpPr txBox="1"/>
          <p:nvPr/>
        </p:nvSpPr>
        <p:spPr>
          <a:xfrm>
            <a:off x="4813387" y="1728164"/>
            <a:ext cx="3721013" cy="1815882"/>
          </a:xfrm>
          <a:prstGeom prst="rect">
            <a:avLst/>
          </a:prstGeom>
          <a:noFill/>
          <a:ln>
            <a:solidFill>
              <a:srgbClr val="FF2DD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600" b="1" u="sng" dirty="0" smtClean="0"/>
              <a:t>Recourir à l’écriture pour réfléchir et pour apprendre</a:t>
            </a:r>
          </a:p>
          <a:p>
            <a:endParaRPr lang="fr-FR" sz="1600" dirty="0"/>
          </a:p>
          <a:p>
            <a:pPr algn="just"/>
            <a:r>
              <a:rPr lang="fr-FR" sz="1600" dirty="0" smtClean="0"/>
              <a:t>Développement des écrits de travail:  formuler des impressions, des hypothèses, reformuler, résumer, hiérarchiser, expliquer, justifier</a:t>
            </a:r>
          </a:p>
          <a:p>
            <a:pPr algn="just"/>
            <a:endParaRPr lang="fr-FR" sz="1600" dirty="0"/>
          </a:p>
        </p:txBody>
      </p:sp>
      <p:sp>
        <p:nvSpPr>
          <p:cNvPr id="12" name="ZoneTexte 11"/>
          <p:cNvSpPr txBox="1"/>
          <p:nvPr/>
        </p:nvSpPr>
        <p:spPr>
          <a:xfrm>
            <a:off x="4813387" y="3781949"/>
            <a:ext cx="3721013" cy="1938992"/>
          </a:xfrm>
          <a:prstGeom prst="rect">
            <a:avLst/>
          </a:prstGeom>
          <a:noFill/>
          <a:ln>
            <a:solidFill>
              <a:srgbClr val="FF2DD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500" b="1" u="sng" dirty="0" smtClean="0"/>
              <a:t>Prendre en compte les normes de l’écrit pour formuler, transcrire et réviser</a:t>
            </a:r>
          </a:p>
          <a:p>
            <a:endParaRPr lang="fr-FR" sz="1500" dirty="0"/>
          </a:p>
          <a:p>
            <a:r>
              <a:rPr lang="fr-FR" sz="1500" dirty="0" smtClean="0"/>
              <a:t>• Interactions LIRE/ECRIRE/DIRE</a:t>
            </a:r>
          </a:p>
          <a:p>
            <a:r>
              <a:rPr lang="fr-FR" sz="1500" dirty="0" smtClean="0"/>
              <a:t>• Maitrise de la langue : cohérence et organisation logique ; ponctuation ; syntaxe ; orthographe grammaticale et lexicale</a:t>
            </a:r>
          </a:p>
          <a:p>
            <a:r>
              <a:rPr lang="fr-FR" sz="1500" dirty="0" smtClean="0"/>
              <a:t>• Critères formels de l’écrit</a:t>
            </a:r>
            <a:endParaRPr lang="fr-FR" sz="1500" dirty="0"/>
          </a:p>
        </p:txBody>
      </p:sp>
    </p:spTree>
    <p:extLst>
      <p:ext uri="{BB962C8B-B14F-4D97-AF65-F5344CB8AC3E}">
        <p14:creationId xmlns:p14="http://schemas.microsoft.com/office/powerpoint/2010/main" xmlns="" val="29682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3696"/>
            <a:ext cx="7924800" cy="978598"/>
          </a:xfrm>
        </p:spPr>
        <p:txBody>
          <a:bodyPr/>
          <a:lstStyle/>
          <a:p>
            <a:pPr algn="ctr"/>
            <a:r>
              <a:rPr lang="fr-FR" dirty="0" smtClean="0"/>
              <a:t>Enjeux, modalités, progressivité</a:t>
            </a:r>
            <a:br>
              <a:rPr lang="fr-FR" dirty="0" smtClean="0"/>
            </a:br>
            <a:r>
              <a:rPr lang="fr-FR" b="1" dirty="0" smtClean="0">
                <a:solidFill>
                  <a:srgbClr val="FF2DDA"/>
                </a:solidFill>
              </a:rPr>
              <a:t>CYCLE 3</a:t>
            </a:r>
            <a:endParaRPr lang="fr-FR" b="1" dirty="0">
              <a:solidFill>
                <a:srgbClr val="FF2DDA"/>
              </a:solidFill>
            </a:endParaRPr>
          </a:p>
        </p:txBody>
      </p:sp>
      <p:sp>
        <p:nvSpPr>
          <p:cNvPr id="4" name="ZoneTexte 3"/>
          <p:cNvSpPr txBox="1"/>
          <p:nvPr/>
        </p:nvSpPr>
        <p:spPr>
          <a:xfrm>
            <a:off x="609601" y="1072294"/>
            <a:ext cx="7924800" cy="369332"/>
          </a:xfrm>
          <a:prstGeom prst="rect">
            <a:avLst/>
          </a:prstGeom>
          <a:noFill/>
          <a:ln w="19050" cmpd="sng">
            <a:solidFill>
              <a:srgbClr val="FF2DDA"/>
            </a:solidFill>
            <a:prstDash val="sysDash"/>
          </a:ln>
        </p:spPr>
        <p:txBody>
          <a:bodyPr wrap="square" rtlCol="0">
            <a:spAutoFit/>
          </a:bodyPr>
          <a:lstStyle/>
          <a:p>
            <a:pPr algn="ctr"/>
            <a:r>
              <a:rPr lang="fr-FR" dirty="0" smtClean="0"/>
              <a:t>Du geste de l’écriture à l’utilisation de l’écrit = ÉLÈVE </a:t>
            </a:r>
            <a:r>
              <a:rPr lang="fr-FR" b="1" dirty="0" smtClean="0">
                <a:solidFill>
                  <a:srgbClr val="FF2DDA"/>
                </a:solidFill>
              </a:rPr>
              <a:t>SCRIPTEUR</a:t>
            </a:r>
            <a:endParaRPr lang="fr-FR" b="1" dirty="0">
              <a:solidFill>
                <a:srgbClr val="FF2DDA"/>
              </a:solidFill>
            </a:endParaRPr>
          </a:p>
        </p:txBody>
      </p:sp>
      <p:sp>
        <p:nvSpPr>
          <p:cNvPr id="10" name="Ellipse 9"/>
          <p:cNvSpPr/>
          <p:nvPr/>
        </p:nvSpPr>
        <p:spPr>
          <a:xfrm>
            <a:off x="2311051" y="1978019"/>
            <a:ext cx="2113255" cy="1624058"/>
          </a:xfrm>
          <a:prstGeom prst="ellipse">
            <a:avLst/>
          </a:prstGeom>
          <a:noFill/>
          <a:ln>
            <a:solidFill>
              <a:srgbClr val="FF2DD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Recours à l’écriture naturel à toutes les étapes des apprentissages scolaires</a:t>
            </a:r>
            <a:endParaRPr lang="fr-FR" sz="1600" dirty="0"/>
          </a:p>
        </p:txBody>
      </p:sp>
      <p:sp>
        <p:nvSpPr>
          <p:cNvPr id="13" name="Ellipse 12"/>
          <p:cNvSpPr/>
          <p:nvPr/>
        </p:nvSpPr>
        <p:spPr>
          <a:xfrm>
            <a:off x="104102" y="1978019"/>
            <a:ext cx="2113257" cy="1613648"/>
          </a:xfrm>
          <a:prstGeom prst="ellipse">
            <a:avLst/>
          </a:prstGeom>
          <a:noFill/>
          <a:ln>
            <a:solidFill>
              <a:srgbClr val="FF2DD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Gestes graphiques automatisés : libérer l’esprit des élèves</a:t>
            </a:r>
            <a:endParaRPr lang="fr-FR" sz="1600" dirty="0"/>
          </a:p>
        </p:txBody>
      </p:sp>
      <p:sp>
        <p:nvSpPr>
          <p:cNvPr id="14" name="Ellipse 13"/>
          <p:cNvSpPr/>
          <p:nvPr/>
        </p:nvSpPr>
        <p:spPr>
          <a:xfrm>
            <a:off x="4516087" y="1957199"/>
            <a:ext cx="2125577" cy="1624058"/>
          </a:xfrm>
          <a:prstGeom prst="ellipse">
            <a:avLst/>
          </a:prstGeom>
          <a:noFill/>
          <a:ln>
            <a:solidFill>
              <a:srgbClr val="FF2DD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Prendre plaisir à s’exprimer et à créer</a:t>
            </a:r>
            <a:endParaRPr lang="fr-FR" sz="1600" dirty="0"/>
          </a:p>
        </p:txBody>
      </p:sp>
      <p:sp>
        <p:nvSpPr>
          <p:cNvPr id="17" name="Ellipse 16"/>
          <p:cNvSpPr/>
          <p:nvPr/>
        </p:nvSpPr>
        <p:spPr>
          <a:xfrm>
            <a:off x="6730758" y="1957199"/>
            <a:ext cx="2107444" cy="1624058"/>
          </a:xfrm>
          <a:prstGeom prst="ellipse">
            <a:avLst/>
          </a:prstGeom>
          <a:noFill/>
          <a:ln>
            <a:solidFill>
              <a:srgbClr val="FF2DD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Prise d’autonomie progressive: installation d’une posture réflexive</a:t>
            </a:r>
            <a:endParaRPr lang="fr-FR" sz="1600" dirty="0"/>
          </a:p>
        </p:txBody>
      </p:sp>
      <p:sp>
        <p:nvSpPr>
          <p:cNvPr id="6" name="ZoneTexte 5"/>
          <p:cNvSpPr txBox="1"/>
          <p:nvPr/>
        </p:nvSpPr>
        <p:spPr>
          <a:xfrm>
            <a:off x="249844" y="4362540"/>
            <a:ext cx="2899877" cy="369332"/>
          </a:xfrm>
          <a:prstGeom prst="rect">
            <a:avLst/>
          </a:prstGeom>
          <a:noFill/>
          <a:ln>
            <a:solidFill>
              <a:srgbClr val="FF2DDA"/>
            </a:solidFill>
          </a:ln>
        </p:spPr>
        <p:txBody>
          <a:bodyPr wrap="none" rtlCol="0">
            <a:spAutoFit/>
          </a:bodyPr>
          <a:lstStyle/>
          <a:p>
            <a:r>
              <a:rPr lang="fr-FR" dirty="0" smtClean="0"/>
              <a:t>pratique régulière et quotidienne</a:t>
            </a:r>
            <a:endParaRPr lang="fr-FR" dirty="0"/>
          </a:p>
        </p:txBody>
      </p:sp>
      <p:sp>
        <p:nvSpPr>
          <p:cNvPr id="7" name="ZoneTexte 6"/>
          <p:cNvSpPr txBox="1"/>
          <p:nvPr/>
        </p:nvSpPr>
        <p:spPr>
          <a:xfrm>
            <a:off x="5253244" y="4362540"/>
            <a:ext cx="1763185" cy="369332"/>
          </a:xfrm>
          <a:prstGeom prst="rect">
            <a:avLst/>
          </a:prstGeom>
          <a:noFill/>
          <a:ln>
            <a:solidFill>
              <a:srgbClr val="FF2DDA"/>
            </a:solidFill>
          </a:ln>
        </p:spPr>
        <p:txBody>
          <a:bodyPr wrap="none" rtlCol="0">
            <a:spAutoFit/>
          </a:bodyPr>
          <a:lstStyle/>
          <a:p>
            <a:r>
              <a:rPr lang="fr-FR" dirty="0"/>
              <a:t>s</a:t>
            </a:r>
            <a:r>
              <a:rPr lang="fr-FR" dirty="0" smtClean="0"/>
              <a:t>eul ou à plusieurs</a:t>
            </a:r>
            <a:endParaRPr lang="fr-FR" dirty="0"/>
          </a:p>
        </p:txBody>
      </p:sp>
      <p:sp>
        <p:nvSpPr>
          <p:cNvPr id="18" name="ZoneTexte 17"/>
          <p:cNvSpPr txBox="1"/>
          <p:nvPr/>
        </p:nvSpPr>
        <p:spPr>
          <a:xfrm>
            <a:off x="7369869" y="4363030"/>
            <a:ext cx="1468333" cy="369332"/>
          </a:xfrm>
          <a:prstGeom prst="rect">
            <a:avLst/>
          </a:prstGeom>
          <a:noFill/>
          <a:ln>
            <a:solidFill>
              <a:srgbClr val="FF2DDA"/>
            </a:solidFill>
          </a:ln>
        </p:spPr>
        <p:txBody>
          <a:bodyPr wrap="none" rtlCol="0">
            <a:spAutoFit/>
          </a:bodyPr>
          <a:lstStyle/>
          <a:p>
            <a:r>
              <a:rPr lang="fr-FR" dirty="0"/>
              <a:t>s</a:t>
            </a:r>
            <a:r>
              <a:rPr lang="fr-FR" dirty="0" smtClean="0"/>
              <a:t>upports variés</a:t>
            </a:r>
            <a:endParaRPr lang="fr-FR" dirty="0"/>
          </a:p>
        </p:txBody>
      </p:sp>
      <p:sp>
        <p:nvSpPr>
          <p:cNvPr id="19" name="ZoneTexte 18"/>
          <p:cNvSpPr txBox="1"/>
          <p:nvPr/>
        </p:nvSpPr>
        <p:spPr>
          <a:xfrm>
            <a:off x="3404112" y="4362540"/>
            <a:ext cx="1478815" cy="369332"/>
          </a:xfrm>
          <a:prstGeom prst="rect">
            <a:avLst/>
          </a:prstGeom>
          <a:noFill/>
          <a:ln>
            <a:solidFill>
              <a:srgbClr val="FF2DDA"/>
            </a:solidFill>
          </a:ln>
        </p:spPr>
        <p:txBody>
          <a:bodyPr wrap="none" rtlCol="0">
            <a:spAutoFit/>
          </a:bodyPr>
          <a:lstStyle/>
          <a:p>
            <a:r>
              <a:rPr lang="fr-FR" dirty="0" smtClean="0"/>
              <a:t>objectifs divers</a:t>
            </a:r>
            <a:endParaRPr lang="fr-FR" dirty="0"/>
          </a:p>
        </p:txBody>
      </p:sp>
      <p:sp>
        <p:nvSpPr>
          <p:cNvPr id="20" name="ZoneTexte 19"/>
          <p:cNvSpPr txBox="1"/>
          <p:nvPr/>
        </p:nvSpPr>
        <p:spPr>
          <a:xfrm>
            <a:off x="0" y="1587867"/>
            <a:ext cx="868710" cy="369332"/>
          </a:xfrm>
          <a:prstGeom prst="rect">
            <a:avLst/>
          </a:prstGeom>
          <a:noFill/>
        </p:spPr>
        <p:txBody>
          <a:bodyPr wrap="none" rtlCol="0">
            <a:spAutoFit/>
          </a:bodyPr>
          <a:lstStyle/>
          <a:p>
            <a:r>
              <a:rPr lang="fr-FR" u="sng" dirty="0" smtClean="0"/>
              <a:t>Enjeux : </a:t>
            </a:r>
            <a:endParaRPr lang="fr-FR" u="sng" dirty="0"/>
          </a:p>
        </p:txBody>
      </p:sp>
      <p:sp>
        <p:nvSpPr>
          <p:cNvPr id="21" name="ZoneTexte 20"/>
          <p:cNvSpPr txBox="1"/>
          <p:nvPr/>
        </p:nvSpPr>
        <p:spPr>
          <a:xfrm>
            <a:off x="0" y="3909435"/>
            <a:ext cx="1100106" cy="369332"/>
          </a:xfrm>
          <a:prstGeom prst="rect">
            <a:avLst/>
          </a:prstGeom>
          <a:noFill/>
        </p:spPr>
        <p:txBody>
          <a:bodyPr wrap="none" rtlCol="0">
            <a:spAutoFit/>
          </a:bodyPr>
          <a:lstStyle/>
          <a:p>
            <a:r>
              <a:rPr lang="fr-FR" u="sng" dirty="0" smtClean="0"/>
              <a:t>Modalités :</a:t>
            </a:r>
          </a:p>
        </p:txBody>
      </p:sp>
      <p:sp>
        <p:nvSpPr>
          <p:cNvPr id="22" name="ZoneTexte 21"/>
          <p:cNvSpPr txBox="1"/>
          <p:nvPr/>
        </p:nvSpPr>
        <p:spPr>
          <a:xfrm>
            <a:off x="0" y="5028333"/>
            <a:ext cx="1384025" cy="369332"/>
          </a:xfrm>
          <a:prstGeom prst="rect">
            <a:avLst/>
          </a:prstGeom>
          <a:noFill/>
        </p:spPr>
        <p:txBody>
          <a:bodyPr wrap="none" rtlCol="0">
            <a:spAutoFit/>
          </a:bodyPr>
          <a:lstStyle/>
          <a:p>
            <a:r>
              <a:rPr lang="fr-FR" u="sng" dirty="0" smtClean="0"/>
              <a:t>Progressivité : </a:t>
            </a:r>
            <a:endParaRPr lang="fr-FR" u="sng" dirty="0"/>
          </a:p>
        </p:txBody>
      </p:sp>
      <p:sp>
        <p:nvSpPr>
          <p:cNvPr id="24" name="Signalisation droite 23"/>
          <p:cNvSpPr/>
          <p:nvPr/>
        </p:nvSpPr>
        <p:spPr>
          <a:xfrm>
            <a:off x="176973" y="5557316"/>
            <a:ext cx="4558270" cy="999421"/>
          </a:xfrm>
          <a:prstGeom prst="homePlate">
            <a:avLst/>
          </a:prstGeom>
          <a:solidFill>
            <a:schemeClr val="bg1"/>
          </a:solidFill>
          <a:ln>
            <a:solidFill>
              <a:srgbClr val="FF2DD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Un texte d’une à deux pages adapté à son destinataire (pour soi, pour autrui)</a:t>
            </a:r>
            <a:endParaRPr lang="fr-FR" dirty="0"/>
          </a:p>
        </p:txBody>
      </p:sp>
      <p:sp>
        <p:nvSpPr>
          <p:cNvPr id="25" name="Signalisation droite 24"/>
          <p:cNvSpPr/>
          <p:nvPr/>
        </p:nvSpPr>
        <p:spPr>
          <a:xfrm>
            <a:off x="4516087" y="5557316"/>
            <a:ext cx="4478267" cy="999420"/>
          </a:xfrm>
          <a:prstGeom prst="homePlate">
            <a:avLst/>
          </a:prstGeom>
          <a:solidFill>
            <a:srgbClr val="000000"/>
          </a:solidFill>
          <a:ln>
            <a:solidFill>
              <a:srgbClr val="FF2DDA"/>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50000"/>
              </a:lnSpc>
              <a:defRPr sz="1600"/>
            </a:pPr>
            <a:endParaRPr lang="fr-FR" sz="1600" dirty="0"/>
          </a:p>
          <a:p>
            <a:pPr algn="just">
              <a:buSzPct val="100000"/>
              <a:defRPr sz="1600"/>
            </a:pPr>
            <a:r>
              <a:rPr lang="fr-FR" sz="1600" dirty="0"/>
              <a:t>Après révision, obtenir un texte organisé et cohérent, à la graphie lisible et respectant les régularités orthographiques étudiées au cours du cycle</a:t>
            </a:r>
            <a:r>
              <a:rPr lang="fr-FR" sz="1600" dirty="0" smtClean="0"/>
              <a:t>.</a:t>
            </a:r>
            <a:endParaRPr lang="fr-FR" sz="1600" dirty="0"/>
          </a:p>
        </p:txBody>
      </p:sp>
    </p:spTree>
    <p:extLst>
      <p:ext uri="{BB962C8B-B14F-4D97-AF65-F5344CB8AC3E}">
        <p14:creationId xmlns:p14="http://schemas.microsoft.com/office/powerpoint/2010/main" xmlns="" val="14246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animBg="1"/>
      <p:bldP spid="6" grpId="0" animBg="1"/>
      <p:bldP spid="7" grpId="0" animBg="1"/>
      <p:bldP spid="18" grpId="0" animBg="1"/>
      <p:bldP spid="19"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9298" y="0"/>
            <a:ext cx="7924800" cy="978598"/>
          </a:xfrm>
        </p:spPr>
        <p:txBody>
          <a:bodyPr/>
          <a:lstStyle/>
          <a:p>
            <a:pPr algn="ctr"/>
            <a:r>
              <a:rPr lang="fr-FR" dirty="0" smtClean="0"/>
              <a:t>Les compétences à développer</a:t>
            </a:r>
            <a:br>
              <a:rPr lang="fr-FR" dirty="0" smtClean="0"/>
            </a:br>
            <a:r>
              <a:rPr lang="fr-FR" b="1" dirty="0" smtClean="0">
                <a:solidFill>
                  <a:srgbClr val="92FF50"/>
                </a:solidFill>
              </a:rPr>
              <a:t>CYCLE 4</a:t>
            </a:r>
            <a:endParaRPr lang="fr-FR" b="1" dirty="0">
              <a:solidFill>
                <a:srgbClr val="92FF50"/>
              </a:solidFill>
            </a:endParaRPr>
          </a:p>
        </p:txBody>
      </p:sp>
      <p:sp>
        <p:nvSpPr>
          <p:cNvPr id="3" name="ZoneTexte 2"/>
          <p:cNvSpPr txBox="1"/>
          <p:nvPr/>
        </p:nvSpPr>
        <p:spPr>
          <a:xfrm>
            <a:off x="141144" y="1587375"/>
            <a:ext cx="4268154" cy="2800766"/>
          </a:xfrm>
          <a:prstGeom prst="rect">
            <a:avLst/>
          </a:prstGeom>
          <a:noFill/>
          <a:ln>
            <a:solidFill>
              <a:srgbClr val="92FF50"/>
            </a:solidFill>
          </a:ln>
        </p:spPr>
        <p:txBody>
          <a:bodyPr wrap="square" rtlCol="0">
            <a:spAutoFit/>
          </a:bodyPr>
          <a:lstStyle/>
          <a:p>
            <a:r>
              <a:rPr lang="fr-FR" sz="1600" b="1" u="sng" dirty="0" smtClean="0"/>
              <a:t>Exploiter les principales fonctions de l’écrit</a:t>
            </a:r>
            <a:endParaRPr lang="fr-FR" sz="1600" dirty="0" smtClean="0"/>
          </a:p>
          <a:p>
            <a:endParaRPr lang="fr-FR" sz="1600" dirty="0"/>
          </a:p>
          <a:p>
            <a:r>
              <a:rPr lang="fr-FR" sz="1600" dirty="0" smtClean="0"/>
              <a:t>• Histoire de l’écriture et de ses usages</a:t>
            </a:r>
          </a:p>
          <a:p>
            <a:r>
              <a:rPr lang="fr-FR" sz="1600" dirty="0" smtClean="0"/>
              <a:t>• Fonctions et formes de l’écrit dans la vie sociale et culturelle.</a:t>
            </a:r>
          </a:p>
          <a:p>
            <a:r>
              <a:rPr lang="fr-FR" sz="1600" dirty="0" smtClean="0"/>
              <a:t>• Nouveaux supports d’écriture.</a:t>
            </a:r>
          </a:p>
          <a:p>
            <a:r>
              <a:rPr lang="fr-FR" sz="1600" dirty="0" smtClean="0"/>
              <a:t>• Utilisation de l’écrit pour penser et pour apprendre (notamment prise de notes).</a:t>
            </a:r>
          </a:p>
          <a:p>
            <a:endParaRPr lang="fr-FR" sz="1600" dirty="0" smtClean="0"/>
          </a:p>
          <a:p>
            <a:endParaRPr lang="fr-FR" sz="1600" dirty="0" smtClean="0"/>
          </a:p>
          <a:p>
            <a:endParaRPr lang="fr-FR" sz="1600" dirty="0" smtClean="0"/>
          </a:p>
        </p:txBody>
      </p:sp>
      <p:sp>
        <p:nvSpPr>
          <p:cNvPr id="6" name="ZoneTexte 5"/>
          <p:cNvSpPr txBox="1"/>
          <p:nvPr/>
        </p:nvSpPr>
        <p:spPr>
          <a:xfrm>
            <a:off x="4561698" y="1587375"/>
            <a:ext cx="4268154" cy="2800766"/>
          </a:xfrm>
          <a:prstGeom prst="rect">
            <a:avLst/>
          </a:prstGeom>
          <a:noFill/>
          <a:ln>
            <a:solidFill>
              <a:srgbClr val="92FF50"/>
            </a:solidFill>
          </a:ln>
        </p:spPr>
        <p:txBody>
          <a:bodyPr wrap="square" rtlCol="0">
            <a:spAutoFit/>
          </a:bodyPr>
          <a:lstStyle/>
          <a:p>
            <a:r>
              <a:rPr lang="fr-FR" sz="1600" b="1" u="sng" dirty="0" smtClean="0"/>
              <a:t>Adopter des stratégies et des procédures d’écriture efficaces</a:t>
            </a:r>
          </a:p>
          <a:p>
            <a:endParaRPr lang="fr-FR" sz="1600" b="1" u="sng" dirty="0"/>
          </a:p>
          <a:p>
            <a:pPr algn="just"/>
            <a:r>
              <a:rPr lang="fr-FR" sz="1600" dirty="0" smtClean="0"/>
              <a:t>• Maitrise de l’écrit (en fonction du destinataire, des visées du texte), en particulier des caractéristiques de l’écriture littéraire et de son « pouvoir »</a:t>
            </a:r>
            <a:r>
              <a:rPr lang="fr-FR" sz="1600" dirty="0"/>
              <a:t> </a:t>
            </a:r>
            <a:r>
              <a:rPr lang="fr-FR" sz="1600" dirty="0" smtClean="0"/>
              <a:t>sur le lecteur); usage conscient de ces procédés.</a:t>
            </a:r>
          </a:p>
          <a:p>
            <a:pPr algn="just"/>
            <a:r>
              <a:rPr lang="fr-FR" sz="1600" dirty="0" smtClean="0"/>
              <a:t>• </a:t>
            </a:r>
            <a:r>
              <a:rPr lang="fr-FR" sz="1600" b="1" u="sng" dirty="0" smtClean="0"/>
              <a:t>Exploiter ses lectures pour enrichir son écrit</a:t>
            </a:r>
            <a:r>
              <a:rPr lang="fr-FR" sz="1600" dirty="0" smtClean="0"/>
              <a:t>.</a:t>
            </a:r>
          </a:p>
          <a:p>
            <a:pPr algn="just"/>
            <a:r>
              <a:rPr lang="fr-FR" sz="1600" dirty="0" smtClean="0"/>
              <a:t>• Respect des normes linguistiques (codes de l’écrit ; maitrise de la syntaxe, de l’orthographe grammaticale et lexicale; cohérence et logique).</a:t>
            </a:r>
          </a:p>
        </p:txBody>
      </p:sp>
      <p:sp>
        <p:nvSpPr>
          <p:cNvPr id="7" name="ZoneTexte 6"/>
          <p:cNvSpPr txBox="1"/>
          <p:nvPr/>
        </p:nvSpPr>
        <p:spPr>
          <a:xfrm>
            <a:off x="141144" y="4494361"/>
            <a:ext cx="4268154" cy="2092881"/>
          </a:xfrm>
          <a:prstGeom prst="rect">
            <a:avLst/>
          </a:prstGeom>
          <a:solidFill>
            <a:srgbClr val="000000"/>
          </a:solidFill>
          <a:ln>
            <a:solidFill>
              <a:srgbClr val="92FF50"/>
            </a:solidFill>
          </a:ln>
        </p:spPr>
        <p:txBody>
          <a:bodyPr wrap="square" rtlCol="0">
            <a:spAutoFit/>
          </a:bodyPr>
          <a:lstStyle/>
          <a:p>
            <a:r>
              <a:rPr lang="fr-FR" sz="1600" b="1" u="sng" dirty="0" smtClean="0"/>
              <a:t>Pratiquer l’écriture d’invention</a:t>
            </a:r>
            <a:endParaRPr lang="fr-FR" sz="1600" dirty="0" smtClean="0"/>
          </a:p>
          <a:p>
            <a:endParaRPr lang="fr-FR" sz="1600" dirty="0"/>
          </a:p>
          <a:p>
            <a:r>
              <a:rPr lang="fr-FR" sz="1600" dirty="0" smtClean="0"/>
              <a:t>• Imitation, transposition, jeux poétiques, imagination.</a:t>
            </a:r>
          </a:p>
          <a:p>
            <a:r>
              <a:rPr lang="fr-FR" sz="1600" dirty="0" smtClean="0"/>
              <a:t>• Ecrits créatifs sur différents supports.</a:t>
            </a:r>
          </a:p>
          <a:p>
            <a:r>
              <a:rPr lang="fr-FR" sz="1600" dirty="0" smtClean="0"/>
              <a:t>• </a:t>
            </a:r>
            <a:r>
              <a:rPr lang="fr-FR" sz="1600" b="1" u="sng" dirty="0" smtClean="0"/>
              <a:t>Exploiter </a:t>
            </a:r>
            <a:r>
              <a:rPr lang="fr-FR" sz="1600" b="1" u="sng" dirty="0"/>
              <a:t>ses lectures pour enrichir son écrit</a:t>
            </a:r>
            <a:endParaRPr lang="fr-FR" sz="1600" dirty="0" smtClean="0"/>
          </a:p>
          <a:p>
            <a:r>
              <a:rPr lang="fr-FR" sz="1600" dirty="0" smtClean="0"/>
              <a:t>• Réécritures successives pour l’enrichissement (notamment lexical)</a:t>
            </a:r>
          </a:p>
          <a:p>
            <a:endParaRPr lang="fr-FR" dirty="0" smtClean="0"/>
          </a:p>
        </p:txBody>
      </p:sp>
      <p:sp>
        <p:nvSpPr>
          <p:cNvPr id="8" name="ZoneTexte 7"/>
          <p:cNvSpPr txBox="1"/>
          <p:nvPr/>
        </p:nvSpPr>
        <p:spPr>
          <a:xfrm>
            <a:off x="4561698" y="4494361"/>
            <a:ext cx="4268154" cy="2062103"/>
          </a:xfrm>
          <a:prstGeom prst="rect">
            <a:avLst/>
          </a:prstGeom>
          <a:solidFill>
            <a:srgbClr val="000000"/>
          </a:solidFill>
          <a:ln>
            <a:solidFill>
              <a:srgbClr val="92FF50"/>
            </a:solidFill>
          </a:ln>
        </p:spPr>
        <p:txBody>
          <a:bodyPr wrap="square" rtlCol="0">
            <a:spAutoFit/>
          </a:bodyPr>
          <a:lstStyle/>
          <a:p>
            <a:r>
              <a:rPr lang="fr-FR" sz="1600" b="1" u="sng" dirty="0" smtClean="0"/>
              <a:t>Passer du recours intuitif à l’argumentation à un usage plus maitrisé</a:t>
            </a:r>
            <a:endParaRPr lang="fr-FR" sz="1600" dirty="0" smtClean="0"/>
          </a:p>
          <a:p>
            <a:endParaRPr lang="fr-FR" sz="1600" dirty="0"/>
          </a:p>
          <a:p>
            <a:r>
              <a:rPr lang="fr-FR" sz="1600" dirty="0" smtClean="0"/>
              <a:t>• Fonctions et caractéristiques du discours argumentatif ; procédés d’écriture efficaces.</a:t>
            </a:r>
          </a:p>
          <a:p>
            <a:r>
              <a:rPr lang="fr-FR" sz="1600" dirty="0" smtClean="0"/>
              <a:t>• Expliquer, démontrer, faire partager une démarche de résolution de problème, argumenter pour faire adopter un point de vue, prouver.</a:t>
            </a:r>
            <a:endParaRPr lang="fr-FR" dirty="0"/>
          </a:p>
        </p:txBody>
      </p:sp>
      <p:sp>
        <p:nvSpPr>
          <p:cNvPr id="9" name="ZoneTexte 8"/>
          <p:cNvSpPr txBox="1"/>
          <p:nvPr/>
        </p:nvSpPr>
        <p:spPr>
          <a:xfrm>
            <a:off x="609601" y="1072294"/>
            <a:ext cx="7924800" cy="369332"/>
          </a:xfrm>
          <a:prstGeom prst="rect">
            <a:avLst/>
          </a:prstGeom>
          <a:noFill/>
          <a:ln w="19050" cmpd="sng">
            <a:solidFill>
              <a:srgbClr val="92FF50"/>
            </a:solidFill>
            <a:prstDash val="sysDash"/>
          </a:ln>
        </p:spPr>
        <p:txBody>
          <a:bodyPr wrap="square" rtlCol="0">
            <a:spAutoFit/>
          </a:bodyPr>
          <a:lstStyle/>
          <a:p>
            <a:pPr algn="ctr"/>
            <a:r>
              <a:rPr lang="fr-FR" dirty="0" smtClean="0"/>
              <a:t>La maitrise de l’écrit = ÉLÈVE </a:t>
            </a:r>
            <a:r>
              <a:rPr lang="fr-FR" b="1" dirty="0" smtClean="0">
                <a:solidFill>
                  <a:srgbClr val="92FF50"/>
                </a:solidFill>
              </a:rPr>
              <a:t>AUTEUR</a:t>
            </a:r>
            <a:endParaRPr lang="fr-FR" b="1" dirty="0">
              <a:solidFill>
                <a:srgbClr val="92FF50"/>
              </a:solidFill>
            </a:endParaRPr>
          </a:p>
        </p:txBody>
      </p:sp>
    </p:spTree>
    <p:extLst>
      <p:ext uri="{BB962C8B-B14F-4D97-AF65-F5344CB8AC3E}">
        <p14:creationId xmlns:p14="http://schemas.microsoft.com/office/powerpoint/2010/main" xmlns="" val="3899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3696"/>
            <a:ext cx="7924800" cy="978598"/>
          </a:xfrm>
        </p:spPr>
        <p:txBody>
          <a:bodyPr/>
          <a:lstStyle/>
          <a:p>
            <a:pPr algn="ctr"/>
            <a:r>
              <a:rPr lang="fr-FR" dirty="0" smtClean="0"/>
              <a:t>Enjeux, modalités</a:t>
            </a:r>
            <a:br>
              <a:rPr lang="fr-FR" dirty="0" smtClean="0"/>
            </a:br>
            <a:r>
              <a:rPr lang="fr-FR" b="1" dirty="0" smtClean="0">
                <a:solidFill>
                  <a:srgbClr val="92FF50"/>
                </a:solidFill>
              </a:rPr>
              <a:t>CYCLE 4</a:t>
            </a:r>
            <a:endParaRPr lang="fr-FR" b="1" dirty="0">
              <a:solidFill>
                <a:srgbClr val="92FF50"/>
              </a:solidFill>
            </a:endParaRPr>
          </a:p>
        </p:txBody>
      </p:sp>
      <p:sp>
        <p:nvSpPr>
          <p:cNvPr id="10" name="Ellipse 9"/>
          <p:cNvSpPr/>
          <p:nvPr/>
        </p:nvSpPr>
        <p:spPr>
          <a:xfrm>
            <a:off x="2311051" y="1978019"/>
            <a:ext cx="2113255" cy="1624058"/>
          </a:xfrm>
          <a:prstGeom prst="ellipse">
            <a:avLst/>
          </a:prstGeom>
          <a:no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Enrichir ses stratégies d’écriture ; prise de conscience qu’un écrit n’est jamais spontanément parfait</a:t>
            </a:r>
            <a:endParaRPr lang="fr-FR" sz="1400" dirty="0"/>
          </a:p>
        </p:txBody>
      </p:sp>
      <p:sp>
        <p:nvSpPr>
          <p:cNvPr id="13" name="Ellipse 12"/>
          <p:cNvSpPr/>
          <p:nvPr/>
        </p:nvSpPr>
        <p:spPr>
          <a:xfrm>
            <a:off x="104102" y="1978019"/>
            <a:ext cx="2113257" cy="1613648"/>
          </a:xfrm>
          <a:prstGeom prst="ellipse">
            <a:avLst/>
          </a:prstGeom>
          <a:no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Explorer les différentes fonctions de l’écrit</a:t>
            </a:r>
            <a:endParaRPr lang="fr-FR" sz="1600" dirty="0"/>
          </a:p>
        </p:txBody>
      </p:sp>
      <p:sp>
        <p:nvSpPr>
          <p:cNvPr id="14" name="Ellipse 13"/>
          <p:cNvSpPr/>
          <p:nvPr/>
        </p:nvSpPr>
        <p:spPr>
          <a:xfrm>
            <a:off x="4516087" y="1957199"/>
            <a:ext cx="2125577" cy="1624058"/>
          </a:xfrm>
          <a:prstGeom prst="ellipse">
            <a:avLst/>
          </a:prstGeom>
          <a:no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Mettre en relation ses lectures, ses connaissances sur la langue et sa maitrise de l’oral au service de l’écriture</a:t>
            </a:r>
            <a:endParaRPr lang="fr-FR" sz="1400" dirty="0"/>
          </a:p>
        </p:txBody>
      </p:sp>
      <p:sp>
        <p:nvSpPr>
          <p:cNvPr id="17" name="Ellipse 16"/>
          <p:cNvSpPr/>
          <p:nvPr/>
        </p:nvSpPr>
        <p:spPr>
          <a:xfrm>
            <a:off x="6730758" y="1957199"/>
            <a:ext cx="2107444" cy="1624058"/>
          </a:xfrm>
          <a:prstGeom prst="ellipse">
            <a:avLst/>
          </a:prstGeom>
          <a:no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Prise d’autonomie progressive: écriture créative / écriture efficace</a:t>
            </a:r>
            <a:endParaRPr lang="fr-FR" sz="1600" dirty="0"/>
          </a:p>
        </p:txBody>
      </p:sp>
      <p:sp>
        <p:nvSpPr>
          <p:cNvPr id="6" name="ZoneTexte 5"/>
          <p:cNvSpPr txBox="1"/>
          <p:nvPr/>
        </p:nvSpPr>
        <p:spPr>
          <a:xfrm>
            <a:off x="249844" y="4362540"/>
            <a:ext cx="3383408" cy="369332"/>
          </a:xfrm>
          <a:prstGeom prst="rect">
            <a:avLst/>
          </a:prstGeom>
          <a:noFill/>
          <a:ln>
            <a:solidFill>
              <a:srgbClr val="92FF50"/>
            </a:solidFill>
          </a:ln>
        </p:spPr>
        <p:txBody>
          <a:bodyPr wrap="none" rtlCol="0">
            <a:spAutoFit/>
          </a:bodyPr>
          <a:lstStyle/>
          <a:p>
            <a:r>
              <a:rPr lang="fr-FR" dirty="0" smtClean="0"/>
              <a:t>activités d’écritures sont permanentes</a:t>
            </a:r>
            <a:endParaRPr lang="fr-FR" dirty="0"/>
          </a:p>
        </p:txBody>
      </p:sp>
      <p:sp>
        <p:nvSpPr>
          <p:cNvPr id="7" name="ZoneTexte 6"/>
          <p:cNvSpPr txBox="1"/>
          <p:nvPr/>
        </p:nvSpPr>
        <p:spPr>
          <a:xfrm>
            <a:off x="249844" y="4843667"/>
            <a:ext cx="1763185" cy="369332"/>
          </a:xfrm>
          <a:prstGeom prst="rect">
            <a:avLst/>
          </a:prstGeom>
          <a:noFill/>
          <a:ln>
            <a:solidFill>
              <a:srgbClr val="92FF50"/>
            </a:solidFill>
          </a:ln>
        </p:spPr>
        <p:txBody>
          <a:bodyPr wrap="none" rtlCol="0">
            <a:spAutoFit/>
          </a:bodyPr>
          <a:lstStyle/>
          <a:p>
            <a:r>
              <a:rPr lang="fr-FR" dirty="0"/>
              <a:t>s</a:t>
            </a:r>
            <a:r>
              <a:rPr lang="fr-FR" dirty="0" smtClean="0"/>
              <a:t>eul ou à plusieurs</a:t>
            </a:r>
            <a:endParaRPr lang="fr-FR" dirty="0"/>
          </a:p>
        </p:txBody>
      </p:sp>
      <p:sp>
        <p:nvSpPr>
          <p:cNvPr id="18" name="ZoneTexte 17"/>
          <p:cNvSpPr txBox="1"/>
          <p:nvPr/>
        </p:nvSpPr>
        <p:spPr>
          <a:xfrm>
            <a:off x="6849362" y="4363030"/>
            <a:ext cx="1988840" cy="369332"/>
          </a:xfrm>
          <a:prstGeom prst="rect">
            <a:avLst/>
          </a:prstGeom>
          <a:noFill/>
          <a:ln>
            <a:solidFill>
              <a:srgbClr val="92FF50"/>
            </a:solidFill>
          </a:ln>
        </p:spPr>
        <p:txBody>
          <a:bodyPr wrap="square" rtlCol="0">
            <a:spAutoFit/>
          </a:bodyPr>
          <a:lstStyle/>
          <a:p>
            <a:r>
              <a:rPr lang="fr-FR" dirty="0"/>
              <a:t>s</a:t>
            </a:r>
            <a:r>
              <a:rPr lang="fr-FR" dirty="0" smtClean="0"/>
              <a:t>upports variés</a:t>
            </a:r>
            <a:endParaRPr lang="fr-FR" dirty="0"/>
          </a:p>
        </p:txBody>
      </p:sp>
      <p:sp>
        <p:nvSpPr>
          <p:cNvPr id="19" name="ZoneTexte 18"/>
          <p:cNvSpPr txBox="1"/>
          <p:nvPr/>
        </p:nvSpPr>
        <p:spPr>
          <a:xfrm>
            <a:off x="3776679" y="4362540"/>
            <a:ext cx="2920616" cy="369332"/>
          </a:xfrm>
          <a:prstGeom prst="rect">
            <a:avLst/>
          </a:prstGeom>
          <a:noFill/>
          <a:ln>
            <a:solidFill>
              <a:srgbClr val="92FF50"/>
            </a:solidFill>
          </a:ln>
        </p:spPr>
        <p:txBody>
          <a:bodyPr wrap="none" rtlCol="0">
            <a:spAutoFit/>
          </a:bodyPr>
          <a:lstStyle/>
          <a:p>
            <a:r>
              <a:rPr lang="fr-FR" dirty="0" smtClean="0"/>
              <a:t>écriture personnelle encouragée</a:t>
            </a:r>
            <a:endParaRPr lang="fr-FR" dirty="0"/>
          </a:p>
        </p:txBody>
      </p:sp>
      <p:sp>
        <p:nvSpPr>
          <p:cNvPr id="20" name="ZoneTexte 19"/>
          <p:cNvSpPr txBox="1"/>
          <p:nvPr/>
        </p:nvSpPr>
        <p:spPr>
          <a:xfrm>
            <a:off x="0" y="1587867"/>
            <a:ext cx="868710" cy="369332"/>
          </a:xfrm>
          <a:prstGeom prst="rect">
            <a:avLst/>
          </a:prstGeom>
          <a:noFill/>
        </p:spPr>
        <p:txBody>
          <a:bodyPr wrap="none" rtlCol="0">
            <a:spAutoFit/>
          </a:bodyPr>
          <a:lstStyle/>
          <a:p>
            <a:r>
              <a:rPr lang="fr-FR" u="sng" dirty="0" smtClean="0"/>
              <a:t>Enjeux : </a:t>
            </a:r>
            <a:endParaRPr lang="fr-FR" u="sng" dirty="0"/>
          </a:p>
        </p:txBody>
      </p:sp>
      <p:sp>
        <p:nvSpPr>
          <p:cNvPr id="21" name="ZoneTexte 20"/>
          <p:cNvSpPr txBox="1"/>
          <p:nvPr/>
        </p:nvSpPr>
        <p:spPr>
          <a:xfrm>
            <a:off x="0" y="3909435"/>
            <a:ext cx="1100106" cy="369332"/>
          </a:xfrm>
          <a:prstGeom prst="rect">
            <a:avLst/>
          </a:prstGeom>
          <a:noFill/>
        </p:spPr>
        <p:txBody>
          <a:bodyPr wrap="none" rtlCol="0">
            <a:spAutoFit/>
          </a:bodyPr>
          <a:lstStyle/>
          <a:p>
            <a:r>
              <a:rPr lang="fr-FR" u="sng" dirty="0" smtClean="0"/>
              <a:t>Modalités :</a:t>
            </a:r>
          </a:p>
        </p:txBody>
      </p:sp>
      <p:sp>
        <p:nvSpPr>
          <p:cNvPr id="23" name="ZoneTexte 22"/>
          <p:cNvSpPr txBox="1"/>
          <p:nvPr/>
        </p:nvSpPr>
        <p:spPr>
          <a:xfrm>
            <a:off x="2085901" y="4832223"/>
            <a:ext cx="1468559" cy="369332"/>
          </a:xfrm>
          <a:prstGeom prst="rect">
            <a:avLst/>
          </a:prstGeom>
          <a:noFill/>
          <a:ln>
            <a:solidFill>
              <a:srgbClr val="92FF50"/>
            </a:solidFill>
          </a:ln>
        </p:spPr>
        <p:txBody>
          <a:bodyPr wrap="none" rtlCol="0">
            <a:spAutoFit/>
          </a:bodyPr>
          <a:lstStyle/>
          <a:p>
            <a:r>
              <a:rPr lang="fr-FR" dirty="0" smtClean="0"/>
              <a:t>courts ou longs</a:t>
            </a:r>
            <a:endParaRPr lang="fr-FR" dirty="0"/>
          </a:p>
        </p:txBody>
      </p:sp>
      <p:sp>
        <p:nvSpPr>
          <p:cNvPr id="26" name="ZoneTexte 25"/>
          <p:cNvSpPr txBox="1"/>
          <p:nvPr/>
        </p:nvSpPr>
        <p:spPr>
          <a:xfrm>
            <a:off x="3684819" y="4832223"/>
            <a:ext cx="3012476" cy="369332"/>
          </a:xfrm>
          <a:prstGeom prst="rect">
            <a:avLst/>
          </a:prstGeom>
          <a:noFill/>
          <a:ln>
            <a:solidFill>
              <a:srgbClr val="92FF50"/>
            </a:solidFill>
          </a:ln>
        </p:spPr>
        <p:txBody>
          <a:bodyPr wrap="none" rtlCol="0">
            <a:spAutoFit/>
          </a:bodyPr>
          <a:lstStyle/>
          <a:p>
            <a:r>
              <a:rPr lang="fr-FR" dirty="0" smtClean="0"/>
              <a:t>capitalisation, échanges, diffusion </a:t>
            </a:r>
            <a:endParaRPr lang="fr-FR" dirty="0"/>
          </a:p>
        </p:txBody>
      </p:sp>
      <p:sp>
        <p:nvSpPr>
          <p:cNvPr id="3" name="ZoneTexte 2"/>
          <p:cNvSpPr txBox="1"/>
          <p:nvPr/>
        </p:nvSpPr>
        <p:spPr>
          <a:xfrm>
            <a:off x="6791323" y="4815161"/>
            <a:ext cx="2046879" cy="369332"/>
          </a:xfrm>
          <a:prstGeom prst="rect">
            <a:avLst/>
          </a:prstGeom>
          <a:noFill/>
          <a:ln>
            <a:solidFill>
              <a:srgbClr val="92FF50"/>
            </a:solidFill>
          </a:ln>
        </p:spPr>
        <p:txBody>
          <a:bodyPr wrap="none" rtlCol="0">
            <a:spAutoFit/>
          </a:bodyPr>
          <a:lstStyle/>
          <a:p>
            <a:r>
              <a:rPr lang="fr-FR" dirty="0"/>
              <a:t>r</a:t>
            </a:r>
            <a:r>
              <a:rPr lang="fr-FR" dirty="0" smtClean="0"/>
              <a:t>eprises et corrections</a:t>
            </a:r>
            <a:endParaRPr lang="fr-FR" dirty="0"/>
          </a:p>
        </p:txBody>
      </p:sp>
      <p:sp>
        <p:nvSpPr>
          <p:cNvPr id="22" name="ZoneTexte 21"/>
          <p:cNvSpPr txBox="1"/>
          <p:nvPr/>
        </p:nvSpPr>
        <p:spPr>
          <a:xfrm>
            <a:off x="609601" y="1072294"/>
            <a:ext cx="7924800" cy="369332"/>
          </a:xfrm>
          <a:prstGeom prst="rect">
            <a:avLst/>
          </a:prstGeom>
          <a:noFill/>
          <a:ln w="19050" cmpd="sng">
            <a:solidFill>
              <a:srgbClr val="92FF50"/>
            </a:solidFill>
            <a:prstDash val="sysDash"/>
          </a:ln>
        </p:spPr>
        <p:txBody>
          <a:bodyPr wrap="square" rtlCol="0">
            <a:spAutoFit/>
          </a:bodyPr>
          <a:lstStyle/>
          <a:p>
            <a:pPr algn="ctr"/>
            <a:r>
              <a:rPr lang="fr-FR" dirty="0" smtClean="0"/>
              <a:t>La maitrise de l’écrit = ÉLÈVE </a:t>
            </a:r>
            <a:r>
              <a:rPr lang="fr-FR" b="1" dirty="0" smtClean="0">
                <a:solidFill>
                  <a:srgbClr val="92FF50"/>
                </a:solidFill>
              </a:rPr>
              <a:t>AUTEUR</a:t>
            </a:r>
            <a:endParaRPr lang="fr-FR" b="1" dirty="0">
              <a:solidFill>
                <a:srgbClr val="92FF50"/>
              </a:solidFill>
            </a:endParaRPr>
          </a:p>
        </p:txBody>
      </p:sp>
    </p:spTree>
    <p:extLst>
      <p:ext uri="{BB962C8B-B14F-4D97-AF65-F5344CB8AC3E}">
        <p14:creationId xmlns:p14="http://schemas.microsoft.com/office/powerpoint/2010/main" xmlns="" val="9531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0-#ppt_w/2"/>
                                          </p:val>
                                        </p:tav>
                                        <p:tav tm="100000">
                                          <p:val>
                                            <p:strVal val="#ppt_x"/>
                                          </p:val>
                                        </p:tav>
                                      </p:tavLst>
                                    </p:anim>
                                    <p:anim calcmode="lin" valueType="num">
                                      <p:cBhvr additive="base">
                                        <p:cTn id="6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7" grpId="0" animBg="1"/>
      <p:bldP spid="6" grpId="0" animBg="1"/>
      <p:bldP spid="7" grpId="0" animBg="1"/>
      <p:bldP spid="18" grpId="0" animBg="1"/>
      <p:bldP spid="19" grpId="0" animBg="1"/>
      <p:bldP spid="23" grpId="0" animBg="1"/>
      <p:bldP spid="26"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3696"/>
            <a:ext cx="7924800" cy="978598"/>
          </a:xfrm>
        </p:spPr>
        <p:txBody>
          <a:bodyPr/>
          <a:lstStyle/>
          <a:p>
            <a:pPr algn="ctr"/>
            <a:r>
              <a:rPr lang="fr-FR" dirty="0" smtClean="0"/>
              <a:t>Progressivité</a:t>
            </a:r>
            <a:br>
              <a:rPr lang="fr-FR" dirty="0" smtClean="0"/>
            </a:br>
            <a:r>
              <a:rPr lang="fr-FR" b="1" dirty="0" smtClean="0">
                <a:solidFill>
                  <a:srgbClr val="92FF50"/>
                </a:solidFill>
              </a:rPr>
              <a:t>CYCLE 4</a:t>
            </a:r>
            <a:endParaRPr lang="fr-FR" b="1" dirty="0">
              <a:solidFill>
                <a:srgbClr val="92FF50"/>
              </a:solidFill>
            </a:endParaRPr>
          </a:p>
        </p:txBody>
      </p:sp>
      <p:sp>
        <p:nvSpPr>
          <p:cNvPr id="4" name="ZoneTexte 3"/>
          <p:cNvSpPr txBox="1"/>
          <p:nvPr/>
        </p:nvSpPr>
        <p:spPr>
          <a:xfrm>
            <a:off x="609601" y="1072294"/>
            <a:ext cx="7924800" cy="369332"/>
          </a:xfrm>
          <a:prstGeom prst="rect">
            <a:avLst/>
          </a:prstGeom>
          <a:noFill/>
          <a:ln w="19050" cmpd="sng">
            <a:solidFill>
              <a:srgbClr val="92FF50"/>
            </a:solidFill>
            <a:prstDash val="sysDash"/>
          </a:ln>
        </p:spPr>
        <p:txBody>
          <a:bodyPr wrap="square" rtlCol="0">
            <a:spAutoFit/>
          </a:bodyPr>
          <a:lstStyle/>
          <a:p>
            <a:pPr algn="ctr"/>
            <a:r>
              <a:rPr lang="fr-FR" dirty="0" smtClean="0"/>
              <a:t>La maitrise de l’écrit = ÉLÈVE </a:t>
            </a:r>
            <a:r>
              <a:rPr lang="fr-FR" b="1" dirty="0" smtClean="0">
                <a:solidFill>
                  <a:srgbClr val="92FF50"/>
                </a:solidFill>
              </a:rPr>
              <a:t>AUTEUR</a:t>
            </a:r>
            <a:endParaRPr lang="fr-FR" b="1" dirty="0">
              <a:solidFill>
                <a:srgbClr val="92FF50"/>
              </a:solidFill>
            </a:endParaRPr>
          </a:p>
        </p:txBody>
      </p:sp>
      <p:sp>
        <p:nvSpPr>
          <p:cNvPr id="22" name="ZoneTexte 21"/>
          <p:cNvSpPr txBox="1"/>
          <p:nvPr/>
        </p:nvSpPr>
        <p:spPr>
          <a:xfrm>
            <a:off x="0" y="1686522"/>
            <a:ext cx="1384025" cy="369332"/>
          </a:xfrm>
          <a:prstGeom prst="rect">
            <a:avLst/>
          </a:prstGeom>
          <a:noFill/>
        </p:spPr>
        <p:txBody>
          <a:bodyPr wrap="none" rtlCol="0">
            <a:spAutoFit/>
          </a:bodyPr>
          <a:lstStyle/>
          <a:p>
            <a:r>
              <a:rPr lang="fr-FR" u="sng" dirty="0" smtClean="0"/>
              <a:t>Progressivité : </a:t>
            </a:r>
            <a:endParaRPr lang="fr-FR" u="sng" dirty="0"/>
          </a:p>
        </p:txBody>
      </p:sp>
      <p:sp>
        <p:nvSpPr>
          <p:cNvPr id="24" name="Signalisation droite 23"/>
          <p:cNvSpPr/>
          <p:nvPr/>
        </p:nvSpPr>
        <p:spPr>
          <a:xfrm>
            <a:off x="176973" y="2236326"/>
            <a:ext cx="4558270" cy="999421"/>
          </a:xfrm>
          <a:prstGeom prst="homePlate">
            <a:avLst/>
          </a:prstGeom>
          <a:solidFill>
            <a:schemeClr val="bg1"/>
          </a:solid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5</a:t>
            </a:r>
            <a:r>
              <a:rPr lang="fr-FR" sz="1600" baseline="30000" dirty="0" smtClean="0"/>
              <a:t>e</a:t>
            </a:r>
            <a:r>
              <a:rPr lang="fr-FR" sz="1600" dirty="0" smtClean="0"/>
              <a:t> : 500 à 1000 signes après correction</a:t>
            </a:r>
          </a:p>
          <a:p>
            <a:pPr algn="ctr"/>
            <a:r>
              <a:rPr lang="fr-FR" sz="1600" dirty="0" smtClean="0"/>
              <a:t>4</a:t>
            </a:r>
            <a:r>
              <a:rPr lang="fr-FR" sz="1600" baseline="30000" dirty="0" smtClean="0"/>
              <a:t>e</a:t>
            </a:r>
            <a:r>
              <a:rPr lang="fr-FR" sz="1600" dirty="0" smtClean="0"/>
              <a:t> – 3</a:t>
            </a:r>
            <a:r>
              <a:rPr lang="fr-FR" sz="1600" baseline="30000" dirty="0" smtClean="0"/>
              <a:t>e</a:t>
            </a:r>
            <a:r>
              <a:rPr lang="fr-FR" sz="1600" dirty="0" smtClean="0"/>
              <a:t> : 2000 à 3000 signes après correction</a:t>
            </a:r>
            <a:endParaRPr lang="fr-FR" sz="1600" dirty="0"/>
          </a:p>
        </p:txBody>
      </p:sp>
      <p:sp>
        <p:nvSpPr>
          <p:cNvPr id="25" name="Signalisation droite 24"/>
          <p:cNvSpPr/>
          <p:nvPr/>
        </p:nvSpPr>
        <p:spPr>
          <a:xfrm>
            <a:off x="4516087" y="2236326"/>
            <a:ext cx="4478267" cy="999420"/>
          </a:xfrm>
          <a:prstGeom prst="homePlate">
            <a:avLst/>
          </a:prstGeom>
          <a:solidFill>
            <a:srgbClr val="000000"/>
          </a:solid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50000"/>
              </a:lnSpc>
              <a:defRPr sz="1600"/>
            </a:pPr>
            <a:endParaRPr lang="fr-FR" sz="1600" dirty="0"/>
          </a:p>
          <a:p>
            <a:pPr algn="just">
              <a:buSzPct val="100000"/>
              <a:defRPr sz="1600"/>
            </a:pPr>
            <a:r>
              <a:rPr lang="fr-FR" sz="1500" dirty="0" smtClean="0"/>
              <a:t>Communiquer par écrit et sur des supports variés (papier, numérique) un point de vue, un jugement argumenté, en tenant compte du destinataire et en respectant les normes de la langue écrite.</a:t>
            </a:r>
            <a:endParaRPr lang="fr-FR" sz="1500" dirty="0"/>
          </a:p>
        </p:txBody>
      </p:sp>
      <p:sp>
        <p:nvSpPr>
          <p:cNvPr id="27" name="Signalisation droite 26"/>
          <p:cNvSpPr/>
          <p:nvPr/>
        </p:nvSpPr>
        <p:spPr>
          <a:xfrm>
            <a:off x="176973" y="3533895"/>
            <a:ext cx="4558270" cy="999421"/>
          </a:xfrm>
          <a:prstGeom prst="homePlate">
            <a:avLst/>
          </a:prstGeom>
          <a:solidFill>
            <a:schemeClr val="bg1"/>
          </a:solid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Formuler par écrit sa réception d’une œuvre littéraire et artistique.</a:t>
            </a:r>
            <a:endParaRPr lang="fr-FR" sz="1600" dirty="0"/>
          </a:p>
        </p:txBody>
      </p:sp>
      <p:sp>
        <p:nvSpPr>
          <p:cNvPr id="28" name="Signalisation droite 27"/>
          <p:cNvSpPr/>
          <p:nvPr/>
        </p:nvSpPr>
        <p:spPr>
          <a:xfrm>
            <a:off x="4516087" y="3538588"/>
            <a:ext cx="4558270" cy="999421"/>
          </a:xfrm>
          <a:prstGeom prst="homePlate">
            <a:avLst/>
          </a:prstGeom>
          <a:solidFill>
            <a:schemeClr val="bg1"/>
          </a:solid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600" dirty="0" smtClean="0"/>
              <a:t>En réponse à une consigne d’écriture, produire un écrit d’invention s’inscrivant dans un genre littéraire du programme, en s’assurant de sa cohérence et en respectant les principales normes de la langue écrite.</a:t>
            </a:r>
            <a:endParaRPr lang="fr-FR" sz="1600" dirty="0"/>
          </a:p>
        </p:txBody>
      </p:sp>
      <p:sp>
        <p:nvSpPr>
          <p:cNvPr id="29" name="Signalisation droite 28"/>
          <p:cNvSpPr/>
          <p:nvPr/>
        </p:nvSpPr>
        <p:spPr>
          <a:xfrm>
            <a:off x="176973" y="4841874"/>
            <a:ext cx="4558270" cy="999421"/>
          </a:xfrm>
          <a:prstGeom prst="homePlate">
            <a:avLst/>
          </a:prstGeom>
          <a:solidFill>
            <a:schemeClr val="bg1"/>
          </a:solidFill>
          <a:ln>
            <a:solidFill>
              <a:srgbClr val="92F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Utiliser l’écrit pour réfléchir, se créer des outils de travail.</a:t>
            </a:r>
            <a:endParaRPr lang="fr-FR" sz="1600" dirty="0"/>
          </a:p>
        </p:txBody>
      </p:sp>
    </p:spTree>
    <p:extLst>
      <p:ext uri="{BB962C8B-B14F-4D97-AF65-F5344CB8AC3E}">
        <p14:creationId xmlns:p14="http://schemas.microsoft.com/office/powerpoint/2010/main" xmlns="" val="42910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29" grpId="0" animBg="1"/>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928</TotalTime>
  <Words>1456</Words>
  <Application>Microsoft Office PowerPoint</Application>
  <PresentationFormat>Affichage à l'écran (4:3)</PresentationFormat>
  <Paragraphs>276</Paragraphs>
  <Slides>21</Slides>
  <Notes>2</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Horizon</vt:lpstr>
      <vt:lpstr>Développer les compétences de l’écrit</vt:lpstr>
      <vt:lpstr>Introduction : Quelle place pour l’écriture dans les séances de français?</vt:lpstr>
      <vt:lpstr>Introduction : Quelle place pour l’écriture dans les séances de français?</vt:lpstr>
      <vt:lpstr>Introduction : Quelle place pour l’écriture dans les séances de français?</vt:lpstr>
      <vt:lpstr>Les compétences à développer CYCLE 3</vt:lpstr>
      <vt:lpstr>Enjeux, modalités, progressivité CYCLE 3</vt:lpstr>
      <vt:lpstr>Les compétences à développer CYCLE 4</vt:lpstr>
      <vt:lpstr>Enjeux, modalités CYCLE 4</vt:lpstr>
      <vt:lpstr>Progressivité CYCLE 4</vt:lpstr>
      <vt:lpstr>Bilan: du cycle 3 au cycle 4</vt:lpstr>
      <vt:lpstr>Les changements d’orientation</vt:lpstr>
      <vt:lpstr>Interactions LIRE – ECRIRE – DIRE </vt:lpstr>
      <vt:lpstr>Construire progressivement une posture d’auteur</vt:lpstr>
      <vt:lpstr>Construire progressivement une posture d’auteur</vt:lpstr>
      <vt:lpstr>Quelques situations concrètes d’écriture</vt:lpstr>
      <vt:lpstr>Quelques situations concrètes d’écriture</vt:lpstr>
      <vt:lpstr>Quelques situations concrètes d’écriture</vt:lpstr>
      <vt:lpstr>Quelques situations concrètes d’écriture</vt:lpstr>
      <vt:lpstr>Quelques situations concrètes d’écriture</vt:lpstr>
      <vt:lpstr>Ce qu’il faut retenir</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Développer les compétences de l’écrit</dc:title>
  <dc:creator>Valentin Rietz</dc:creator>
  <cp:lastModifiedBy>Utilisateur</cp:lastModifiedBy>
  <cp:revision>54</cp:revision>
  <dcterms:created xsi:type="dcterms:W3CDTF">2016-05-10T08:54:31Z</dcterms:created>
  <dcterms:modified xsi:type="dcterms:W3CDTF">2016-05-23T20:40:43Z</dcterms:modified>
</cp:coreProperties>
</file>