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60" r:id="rId5"/>
    <p:sldId id="257" r:id="rId6"/>
    <p:sldId id="264" r:id="rId7"/>
    <p:sldId id="265" r:id="rId8"/>
    <p:sldId id="266" r:id="rId9"/>
    <p:sldId id="269" r:id="rId10"/>
    <p:sldId id="267" r:id="rId11"/>
    <p:sldId id="270" r:id="rId12"/>
    <p:sldId id="271" r:id="rId13"/>
    <p:sldId id="273" r:id="rId14"/>
    <p:sldId id="274" r:id="rId15"/>
    <p:sldId id="276" r:id="rId16"/>
    <p:sldId id="268" r:id="rId17"/>
    <p:sldId id="277" r:id="rId18"/>
    <p:sldId id="278" r:id="rId19"/>
    <p:sldId id="279" r:id="rId20"/>
    <p:sldId id="262"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E95C1E-8141-4C7C-916A-2815566ECB76}" type="datetimeFigureOut">
              <a:rPr lang="fr-FR" smtClean="0"/>
              <a:pPr/>
              <a:t>16/06/2016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82E4B-E120-4828-A770-F52FF797FB1C}" type="slidenum">
              <a:rPr lang="fr-FR" smtClean="0"/>
              <a:pPr/>
              <a:t>‹N°›</a:t>
            </a:fld>
            <a:endParaRPr lang="fr-FR"/>
          </a:p>
        </p:txBody>
      </p:sp>
    </p:spTree>
    <p:extLst>
      <p:ext uri="{BB962C8B-B14F-4D97-AF65-F5344CB8AC3E}">
        <p14:creationId xmlns:p14="http://schemas.microsoft.com/office/powerpoint/2010/main" xmlns="" val="421528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1A82E4B-E120-4828-A770-F52FF797FB1C}" type="slidenum">
              <a:rPr lang="fr-FR" smtClean="0"/>
              <a:pPr/>
              <a:t>3</a:t>
            </a:fld>
            <a:endParaRPr lang="fr-FR"/>
          </a:p>
        </p:txBody>
      </p:sp>
    </p:spTree>
    <p:extLst>
      <p:ext uri="{BB962C8B-B14F-4D97-AF65-F5344CB8AC3E}">
        <p14:creationId xmlns:p14="http://schemas.microsoft.com/office/powerpoint/2010/main" xmlns="" val="2622589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A208D7C-7714-4BEF-97CF-948702EC57FD}" type="datetimeFigureOut">
              <a:rPr lang="fr-FR" smtClean="0"/>
              <a:pPr/>
              <a:t>16/06/2016</a:t>
            </a:fld>
            <a:endParaRPr lang="fr-FR"/>
          </a:p>
        </p:txBody>
      </p:sp>
      <p:sp>
        <p:nvSpPr>
          <p:cNvPr id="5" name="Footer Placeholder 4"/>
          <p:cNvSpPr>
            <a:spLocks noGrp="1"/>
          </p:cNvSpPr>
          <p:nvPr>
            <p:ph type="ftr" sz="quarter" idx="11"/>
          </p:nvPr>
        </p:nvSpPr>
        <p:spPr>
          <a:xfrm>
            <a:off x="1174044" y="5357592"/>
            <a:ext cx="5034845" cy="365125"/>
          </a:xfrm>
        </p:spPr>
        <p:txBody>
          <a:bodyPr/>
          <a:lstStyle/>
          <a:p>
            <a:endParaRPr lang="fr-F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D84B522-488F-4CB1-9416-DD6E4FBB7B3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84B522-488F-4CB1-9416-DD6E4FBB7B3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84B522-488F-4CB1-9416-DD6E4FBB7B3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84B522-488F-4CB1-9416-DD6E4FBB7B3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84B522-488F-4CB1-9416-DD6E4FBB7B3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84B522-488F-4CB1-9416-DD6E4FBB7B34}" type="slidenum">
              <a:rPr lang="fr-FR" smtClean="0"/>
              <a:pPr/>
              <a:t>‹N°›</a:t>
            </a:fld>
            <a:endParaRPr lang="fr-F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84B522-488F-4CB1-9416-DD6E4FBB7B34}" type="slidenum">
              <a:rPr lang="fr-FR" smtClean="0"/>
              <a:pPr/>
              <a:t>‹N°›</a:t>
            </a:fld>
            <a:endParaRPr lang="fr-F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84B522-488F-4CB1-9416-DD6E4FBB7B3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08D7C-7714-4BEF-97CF-948702EC57FD}" type="datetimeFigureOut">
              <a:rPr lang="fr-FR" smtClean="0"/>
              <a:pPr/>
              <a:t>16/06/2016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84B522-488F-4CB1-9416-DD6E4FBB7B3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A208D7C-7714-4BEF-97CF-948702EC57FD}" type="datetimeFigureOut">
              <a:rPr lang="fr-FR" smtClean="0"/>
              <a:pPr/>
              <a:t>16/06/2016</a:t>
            </a:fld>
            <a:endParaRPr lang="fr-FR"/>
          </a:p>
        </p:txBody>
      </p:sp>
      <p:sp>
        <p:nvSpPr>
          <p:cNvPr id="6" name="Footer Placeholder 5"/>
          <p:cNvSpPr>
            <a:spLocks noGrp="1"/>
          </p:cNvSpPr>
          <p:nvPr>
            <p:ph type="ftr" sz="quarter" idx="11"/>
          </p:nvPr>
        </p:nvSpPr>
        <p:spPr>
          <a:xfrm rot="-60000">
            <a:off x="914554" y="5829261"/>
            <a:ext cx="3522607" cy="365125"/>
          </a:xfrm>
        </p:spPr>
        <p:txBody>
          <a:bodyPr/>
          <a:lstStyle/>
          <a:p>
            <a:endParaRPr lang="fr-FR"/>
          </a:p>
        </p:txBody>
      </p:sp>
      <p:sp>
        <p:nvSpPr>
          <p:cNvPr id="7" name="Slide Number Placeholder 6"/>
          <p:cNvSpPr>
            <a:spLocks noGrp="1"/>
          </p:cNvSpPr>
          <p:nvPr>
            <p:ph type="sldNum" sz="quarter" idx="12"/>
          </p:nvPr>
        </p:nvSpPr>
        <p:spPr>
          <a:xfrm rot="60000">
            <a:off x="7557313" y="5896961"/>
            <a:ext cx="554023" cy="365125"/>
          </a:xfrm>
        </p:spPr>
        <p:txBody>
          <a:bodyPr/>
          <a:lstStyle/>
          <a:p>
            <a:fld id="{BD84B522-488F-4CB1-9416-DD6E4FBB7B3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A208D7C-7714-4BEF-97CF-948702EC57FD}" type="datetimeFigureOut">
              <a:rPr lang="fr-FR" smtClean="0"/>
              <a:pPr/>
              <a:t>16/06/2016</a:t>
            </a:fld>
            <a:endParaRPr lang="fr-FR"/>
          </a:p>
        </p:txBody>
      </p:sp>
      <p:sp>
        <p:nvSpPr>
          <p:cNvPr id="6" name="Footer Placeholder 5"/>
          <p:cNvSpPr>
            <a:spLocks noGrp="1"/>
          </p:cNvSpPr>
          <p:nvPr>
            <p:ph type="ftr" sz="quarter" idx="11"/>
          </p:nvPr>
        </p:nvSpPr>
        <p:spPr>
          <a:xfrm rot="-60000">
            <a:off x="914569" y="5831037"/>
            <a:ext cx="3319043" cy="365125"/>
          </a:xfrm>
        </p:spPr>
        <p:txBody>
          <a:bodyPr/>
          <a:lstStyle/>
          <a:p>
            <a:endParaRPr lang="fr-FR"/>
          </a:p>
        </p:txBody>
      </p:sp>
      <p:sp>
        <p:nvSpPr>
          <p:cNvPr id="7" name="Slide Number Placeholder 6"/>
          <p:cNvSpPr>
            <a:spLocks noGrp="1"/>
          </p:cNvSpPr>
          <p:nvPr>
            <p:ph type="sldNum" sz="quarter" idx="12"/>
          </p:nvPr>
        </p:nvSpPr>
        <p:spPr>
          <a:xfrm rot="60000">
            <a:off x="7562089" y="5900026"/>
            <a:ext cx="554023" cy="365125"/>
          </a:xfrm>
        </p:spPr>
        <p:txBody>
          <a:bodyPr/>
          <a:lstStyle/>
          <a:p>
            <a:fld id="{BD84B522-488F-4CB1-9416-DD6E4FBB7B3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A208D7C-7714-4BEF-97CF-948702EC57FD}" type="datetimeFigureOut">
              <a:rPr lang="fr-FR" smtClean="0"/>
              <a:pPr/>
              <a:t>16/06/2016</a:t>
            </a:fld>
            <a:endParaRPr lang="fr-F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F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D84B522-488F-4CB1-9416-DD6E4FBB7B3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alloprof.qc.ca/BV/Pages/f1247.asp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484784"/>
            <a:ext cx="5723468" cy="1058121"/>
          </a:xfrm>
        </p:spPr>
        <p:txBody>
          <a:bodyPr/>
          <a:lstStyle/>
          <a:p>
            <a:r>
              <a:rPr lang="fr-FR" dirty="0" smtClean="0"/>
              <a:t>LE PREDICAT</a:t>
            </a:r>
            <a:endParaRPr lang="fr-FR" dirty="0"/>
          </a:p>
        </p:txBody>
      </p:sp>
      <p:sp>
        <p:nvSpPr>
          <p:cNvPr id="3" name="Rectangle 2"/>
          <p:cNvSpPr/>
          <p:nvPr/>
        </p:nvSpPr>
        <p:spPr>
          <a:xfrm>
            <a:off x="1979712" y="3429000"/>
            <a:ext cx="5760640" cy="1477328"/>
          </a:xfrm>
          <a:prstGeom prst="rect">
            <a:avLst/>
          </a:prstGeom>
        </p:spPr>
        <p:txBody>
          <a:bodyPr wrap="square">
            <a:spAutoFit/>
          </a:bodyPr>
          <a:lstStyle/>
          <a:p>
            <a:pPr algn="r"/>
            <a:r>
              <a:rPr lang="fr-FR" dirty="0"/>
              <a:t>« Le terme sujet et corrélativement </a:t>
            </a:r>
            <a:r>
              <a:rPr lang="fr-FR" b="1" dirty="0"/>
              <a:t>le terme prédicat </a:t>
            </a:r>
            <a:r>
              <a:rPr lang="fr-FR" dirty="0"/>
              <a:t>sont, comme termes techniques en grammaire, </a:t>
            </a:r>
            <a:r>
              <a:rPr lang="fr-FR" b="1" dirty="0"/>
              <a:t>désespérément ambigus</a:t>
            </a:r>
            <a:r>
              <a:rPr lang="fr-FR" dirty="0"/>
              <a:t> </a:t>
            </a:r>
            <a:r>
              <a:rPr lang="fr-FR" dirty="0" smtClean="0"/>
              <a:t>».</a:t>
            </a:r>
          </a:p>
          <a:p>
            <a:pPr algn="r"/>
            <a:r>
              <a:rPr lang="fr-FR" dirty="0" smtClean="0"/>
              <a:t> </a:t>
            </a:r>
          </a:p>
          <a:p>
            <a:pPr algn="r"/>
            <a:r>
              <a:rPr lang="fr-FR" i="1" dirty="0" smtClean="0"/>
              <a:t>Langages</a:t>
            </a:r>
            <a:r>
              <a:rPr lang="fr-FR" dirty="0"/>
              <a:t>, </a:t>
            </a:r>
            <a:r>
              <a:rPr lang="fr-FR" dirty="0" err="1"/>
              <a:t>S.Y.Kuroda</a:t>
            </a:r>
            <a:r>
              <a:rPr lang="fr-FR" dirty="0"/>
              <a:t>, 1973</a:t>
            </a:r>
          </a:p>
        </p:txBody>
      </p:sp>
      <p:sp>
        <p:nvSpPr>
          <p:cNvPr id="4" name="TextBox 3"/>
          <p:cNvSpPr txBox="1"/>
          <p:nvPr/>
        </p:nvSpPr>
        <p:spPr>
          <a:xfrm>
            <a:off x="4860032" y="260648"/>
            <a:ext cx="4081951" cy="369332"/>
          </a:xfrm>
          <a:prstGeom prst="rect">
            <a:avLst/>
          </a:prstGeom>
          <a:noFill/>
        </p:spPr>
        <p:txBody>
          <a:bodyPr wrap="none" rtlCol="0">
            <a:spAutoFit/>
          </a:bodyPr>
          <a:lstStyle/>
          <a:p>
            <a:r>
              <a:rPr lang="fr-FR" dirty="0" smtClean="0"/>
              <a:t>Manon </a:t>
            </a:r>
            <a:r>
              <a:rPr lang="fr-FR" dirty="0" err="1" smtClean="0"/>
              <a:t>Uhring</a:t>
            </a:r>
            <a:r>
              <a:rPr lang="fr-FR" dirty="0" smtClean="0"/>
              <a:t> – Collège de l’Outre-Forêt</a:t>
            </a:r>
            <a:endParaRPr lang="fr-FR" dirty="0"/>
          </a:p>
        </p:txBody>
      </p:sp>
    </p:spTree>
    <p:extLst>
      <p:ext uri="{BB962C8B-B14F-4D97-AF65-F5344CB8AC3E}">
        <p14:creationId xmlns:p14="http://schemas.microsoft.com/office/powerpoint/2010/main" xmlns="" val="14646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060848"/>
            <a:ext cx="6965245" cy="1202485"/>
          </a:xfrm>
        </p:spPr>
        <p:txBody>
          <a:bodyPr>
            <a:normAutofit fontScale="90000"/>
          </a:bodyPr>
          <a:lstStyle/>
          <a:p>
            <a:r>
              <a:rPr lang="fr-FR" dirty="0" smtClean="0"/>
              <a:t>Distinguer les constituants de la phrase pour écrire un haïku – 6</a:t>
            </a:r>
            <a:r>
              <a:rPr lang="fr-FR" baseline="30000" dirty="0" smtClean="0"/>
              <a:t>e</a:t>
            </a:r>
            <a:r>
              <a:rPr lang="fr-FR" dirty="0" smtClean="0"/>
              <a:t> -</a:t>
            </a:r>
            <a:endParaRPr lang="fr-FR" dirty="0"/>
          </a:p>
        </p:txBody>
      </p:sp>
      <p:sp>
        <p:nvSpPr>
          <p:cNvPr id="3" name="TextBox 2"/>
          <p:cNvSpPr txBox="1"/>
          <p:nvPr/>
        </p:nvSpPr>
        <p:spPr>
          <a:xfrm>
            <a:off x="196135" y="75982"/>
            <a:ext cx="4180568" cy="369332"/>
          </a:xfrm>
          <a:prstGeom prst="rect">
            <a:avLst/>
          </a:prstGeom>
          <a:noFill/>
        </p:spPr>
        <p:txBody>
          <a:bodyPr wrap="none" rtlCol="0">
            <a:spAutoFit/>
          </a:bodyPr>
          <a:lstStyle/>
          <a:p>
            <a:r>
              <a:rPr lang="fr-FR" b="1" dirty="0" smtClean="0"/>
              <a:t>Utiliser la langue pour écrire – </a:t>
            </a:r>
            <a:r>
              <a:rPr lang="fr-FR" b="1" i="1" dirty="0" smtClean="0"/>
              <a:t>exemple 2</a:t>
            </a:r>
            <a:endParaRPr lang="fr-FR" b="1" i="1" dirty="0"/>
          </a:p>
        </p:txBody>
      </p:sp>
    </p:spTree>
    <p:extLst>
      <p:ext uri="{BB962C8B-B14F-4D97-AF65-F5344CB8AC3E}">
        <p14:creationId xmlns:p14="http://schemas.microsoft.com/office/powerpoint/2010/main" xmlns="" val="1242136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5616" y="404664"/>
            <a:ext cx="8395255" cy="58823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8606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14217" y="439796"/>
            <a:ext cx="7315563" cy="187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4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SEANCE 1</a:t>
            </a:r>
            <a:r>
              <a:rPr kumimoji="0" lang="fr-FR" altLang="fr-FR" sz="1400" b="1" i="1"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4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4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Tout un monde dans un ha</a:t>
            </a:r>
            <a:r>
              <a:rPr kumimoji="0" lang="fr-FR" altLang="fr-FR" sz="1400" b="1" i="0" u="sng" strike="noStrike" cap="none" normalizeH="0" baseline="0" dirty="0" smtClean="0">
                <a:ln>
                  <a:noFill/>
                </a:ln>
                <a:solidFill>
                  <a:schemeClr val="tx1"/>
                </a:solidFill>
                <a:effectLst/>
                <a:latin typeface="Calibri"/>
                <a:ea typeface="Calibri" pitchFamily="34" charset="0"/>
                <a:cs typeface="Times New Roman" pitchFamily="18" charset="0"/>
              </a:rPr>
              <a:t>ï</a:t>
            </a:r>
            <a:r>
              <a:rPr kumimoji="0" lang="fr-FR" altLang="fr-FR" sz="14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ku</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Lecture d</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un floril</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ge de ha</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ï</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kus, recherche des th</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mes et des caract</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ristiques </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sym typeface="Wingdings" panose="05000000000000000000" pitchFamily="2" charset="2"/>
              </a:rPr>
              <a:t> </a:t>
            </a:r>
            <a:r>
              <a:rPr kumimoji="0" lang="fr-FR" altLang="fr-FR" sz="1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sym typeface="Wingdings" panose="05000000000000000000" pitchFamily="2" charset="2"/>
              </a:rPr>
              <a:t>bilan</a:t>
            </a:r>
            <a:endParaRPr kumimoji="0" lang="fr-FR" altLang="fr-F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SEANCE 2</a:t>
            </a:r>
            <a:r>
              <a:rPr kumimoji="0" lang="fr-FR" altLang="fr-FR" sz="1400" b="1" i="0"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4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Nature,</a:t>
            </a:r>
            <a:r>
              <a:rPr kumimoji="0" lang="fr-FR" altLang="fr-FR" sz="1400" b="1" i="0" u="sng" strike="noStrike" cap="none" normalizeH="0" dirty="0" smtClean="0">
                <a:ln>
                  <a:noFill/>
                </a:ln>
                <a:solidFill>
                  <a:schemeClr val="tx1"/>
                </a:solidFill>
                <a:effectLst/>
                <a:latin typeface="Cambria" pitchFamily="18" charset="0"/>
                <a:ea typeface="Calibri" pitchFamily="34" charset="0"/>
                <a:cs typeface="Times New Roman" pitchFamily="18" charset="0"/>
              </a:rPr>
              <a:t> sensations et sentiments : </a:t>
            </a:r>
            <a:r>
              <a:rPr kumimoji="0" lang="fr-FR" altLang="fr-FR" sz="14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vocabulaire</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Rep</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rage des champs lexicaux dominants</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la nature, les sensations, les </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motions et cr</a:t>
            </a:r>
            <a:r>
              <a:rPr kumimoji="0" lang="fr-FR" altLang="fr-FR" sz="1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ation de corolles lexicales.</a:t>
            </a: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29622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827584" y="1933575"/>
            <a:ext cx="7200800" cy="4247317"/>
          </a:xfrm>
          <a:prstGeom prst="rect">
            <a:avLst/>
          </a:prstGeom>
        </p:spPr>
        <p:txBody>
          <a:bodyPr wrap="square">
            <a:spAutoFit/>
          </a:bodyPr>
          <a:lstStyle/>
          <a:p>
            <a:r>
              <a:rPr lang="fr-FR" sz="1400" b="1" i="1" u="sng" dirty="0">
                <a:latin typeface="Cambria" panose="02040503050406030204" pitchFamily="18" charset="0"/>
              </a:rPr>
              <a:t>SEANCE </a:t>
            </a:r>
            <a:r>
              <a:rPr lang="fr-FR" sz="1400" b="1" i="1" u="sng" dirty="0" smtClean="0">
                <a:latin typeface="Cambria" panose="02040503050406030204" pitchFamily="18" charset="0"/>
              </a:rPr>
              <a:t>3</a:t>
            </a:r>
            <a:r>
              <a:rPr lang="fr-FR" sz="1400" b="1" i="1" u="sng" dirty="0">
                <a:latin typeface="Cambria" panose="02040503050406030204" pitchFamily="18" charset="0"/>
              </a:rPr>
              <a:t> :</a:t>
            </a:r>
            <a:r>
              <a:rPr lang="fr-FR" sz="1400" b="1" u="sng" dirty="0">
                <a:latin typeface="Cambria" panose="02040503050406030204" pitchFamily="18" charset="0"/>
              </a:rPr>
              <a:t> Toute une phrase dans un haïku</a:t>
            </a:r>
            <a:endParaRPr lang="fr-FR" sz="1400" dirty="0">
              <a:latin typeface="Cambria" panose="02040503050406030204" pitchFamily="18" charset="0"/>
            </a:endParaRPr>
          </a:p>
          <a:p>
            <a:r>
              <a:rPr lang="fr-FR" sz="1400" dirty="0">
                <a:latin typeface="Cambria" panose="02040503050406030204" pitchFamily="18" charset="0"/>
              </a:rPr>
              <a:t> </a:t>
            </a:r>
            <a:r>
              <a:rPr lang="fr-FR" sz="1400" dirty="0" smtClean="0">
                <a:latin typeface="Cambria" panose="02040503050406030204" pitchFamily="18" charset="0"/>
              </a:rPr>
              <a:t>Chaque </a:t>
            </a:r>
            <a:r>
              <a:rPr lang="fr-FR" sz="1400" dirty="0">
                <a:latin typeface="Cambria" panose="02040503050406030204" pitchFamily="18" charset="0"/>
              </a:rPr>
              <a:t>binôme d’élèves reçoit un </a:t>
            </a:r>
            <a:r>
              <a:rPr lang="fr-FR" sz="1400" dirty="0" smtClean="0">
                <a:latin typeface="Cambria" panose="02040503050406030204" pitchFamily="18" charset="0"/>
              </a:rPr>
              <a:t>haïku </a:t>
            </a:r>
            <a:r>
              <a:rPr lang="fr-FR" sz="1400" dirty="0">
                <a:latin typeface="Cambria" panose="02040503050406030204" pitchFamily="18" charset="0"/>
              </a:rPr>
              <a:t>et complète ce </a:t>
            </a:r>
            <a:r>
              <a:rPr lang="fr-FR" sz="1400" dirty="0" smtClean="0">
                <a:latin typeface="Cambria" panose="02040503050406030204" pitchFamily="18" charset="0"/>
              </a:rPr>
              <a:t>tableau. La dernière ligne est à compléter ensemble.</a:t>
            </a:r>
          </a:p>
          <a:p>
            <a:endParaRPr lang="fr-FR" sz="1400" dirty="0">
              <a:latin typeface="Cambria" panose="02040503050406030204" pitchFamily="18" charset="0"/>
            </a:endParaRPr>
          </a:p>
          <a:p>
            <a:endParaRPr lang="fr-FR" sz="1600" dirty="0">
              <a:latin typeface="Cambria" panose="02040503050406030204" pitchFamily="18" charset="0"/>
            </a:endParaRPr>
          </a:p>
          <a:p>
            <a:endParaRPr lang="fr-FR" sz="1600" dirty="0">
              <a:latin typeface="Cambria" panose="02040503050406030204" pitchFamily="18" charset="0"/>
            </a:endParaRPr>
          </a:p>
          <a:p>
            <a:endParaRPr lang="fr-FR" sz="1600" dirty="0" smtClean="0">
              <a:latin typeface="Cambria" panose="02040503050406030204" pitchFamily="18" charset="0"/>
            </a:endParaRPr>
          </a:p>
          <a:p>
            <a:endParaRPr lang="fr-FR" sz="1600" dirty="0">
              <a:latin typeface="Cambria" panose="02040503050406030204" pitchFamily="18" charset="0"/>
            </a:endParaRPr>
          </a:p>
          <a:p>
            <a:endParaRPr lang="fr-FR" sz="1600" dirty="0">
              <a:latin typeface="Cambria" panose="02040503050406030204" pitchFamily="18" charset="0"/>
            </a:endParaRPr>
          </a:p>
          <a:p>
            <a:endParaRPr lang="fr-FR" sz="1600" dirty="0">
              <a:latin typeface="Cambria" panose="02040503050406030204" pitchFamily="18" charset="0"/>
            </a:endParaRPr>
          </a:p>
          <a:p>
            <a:endParaRPr lang="fr-FR" sz="1600" dirty="0">
              <a:latin typeface="Cambria" panose="02040503050406030204" pitchFamily="18" charset="0"/>
            </a:endParaRPr>
          </a:p>
          <a:p>
            <a:endParaRPr lang="fr-FR" sz="1600" dirty="0">
              <a:latin typeface="Cambria" panose="02040503050406030204" pitchFamily="18" charset="0"/>
            </a:endParaRPr>
          </a:p>
          <a:p>
            <a:endParaRPr lang="fr-FR" sz="1600" dirty="0">
              <a:latin typeface="Cambria" panose="02040503050406030204" pitchFamily="18" charset="0"/>
            </a:endParaRPr>
          </a:p>
          <a:p>
            <a:endParaRPr lang="fr-FR" sz="1400" b="1" dirty="0" smtClean="0">
              <a:latin typeface="Cambria" panose="02040503050406030204" pitchFamily="18" charset="0"/>
            </a:endParaRPr>
          </a:p>
          <a:p>
            <a:r>
              <a:rPr lang="fr-FR" sz="1400" b="1" dirty="0" smtClean="0">
                <a:latin typeface="Cambria" panose="02040503050406030204" pitchFamily="18" charset="0"/>
              </a:rPr>
              <a:t>BILAN</a:t>
            </a:r>
            <a:r>
              <a:rPr lang="fr-FR" sz="1400" b="1" dirty="0">
                <a:latin typeface="Cambria" panose="02040503050406030204" pitchFamily="18" charset="0"/>
              </a:rPr>
              <a:t> :</a:t>
            </a:r>
            <a:r>
              <a:rPr lang="fr-FR" sz="1400" dirty="0">
                <a:latin typeface="Cambria" panose="02040503050406030204" pitchFamily="18" charset="0"/>
              </a:rPr>
              <a:t> Une phrase simple est constituée de </a:t>
            </a:r>
            <a:r>
              <a:rPr lang="fr-FR" sz="1400" b="1" dirty="0">
                <a:latin typeface="Cambria" panose="02040503050406030204" pitchFamily="18" charset="0"/>
              </a:rPr>
              <a:t>deux groupes obligatoires</a:t>
            </a:r>
            <a:r>
              <a:rPr lang="fr-FR" sz="1400" dirty="0">
                <a:latin typeface="Cambria" panose="02040503050406030204" pitchFamily="18" charset="0"/>
              </a:rPr>
              <a:t> : </a:t>
            </a:r>
          </a:p>
          <a:p>
            <a:pPr marL="285750" lvl="0" indent="-285750">
              <a:buFont typeface="Arial" panose="020B0604020202020204" pitchFamily="34" charset="0"/>
              <a:buChar char="•"/>
            </a:pPr>
            <a:r>
              <a:rPr lang="fr-FR" sz="1400" dirty="0">
                <a:latin typeface="Cambria" panose="02040503050406030204" pitchFamily="18" charset="0"/>
              </a:rPr>
              <a:t>Le </a:t>
            </a:r>
            <a:r>
              <a:rPr lang="fr-FR" sz="1400" b="1" dirty="0">
                <a:latin typeface="Cambria" panose="02040503050406030204" pitchFamily="18" charset="0"/>
              </a:rPr>
              <a:t>GN</a:t>
            </a:r>
            <a:r>
              <a:rPr lang="fr-FR" sz="1400" dirty="0">
                <a:latin typeface="Cambria" panose="02040503050406030204" pitchFamily="18" charset="0"/>
              </a:rPr>
              <a:t> dont la fonction est </a:t>
            </a:r>
            <a:r>
              <a:rPr lang="fr-FR" sz="1400" b="1" dirty="0">
                <a:latin typeface="Cambria" panose="02040503050406030204" pitchFamily="18" charset="0"/>
              </a:rPr>
              <a:t>sujet</a:t>
            </a:r>
            <a:r>
              <a:rPr lang="fr-FR" sz="1400" dirty="0">
                <a:latin typeface="Cambria" panose="02040503050406030204" pitchFamily="18" charset="0"/>
              </a:rPr>
              <a:t> (</a:t>
            </a:r>
            <a:r>
              <a:rPr lang="fr-FR" sz="1400" i="1" dirty="0">
                <a:latin typeface="Cambria" panose="02040503050406030204" pitchFamily="18" charset="0"/>
              </a:rPr>
              <a:t>de quoi parle-t-on ?)</a:t>
            </a:r>
          </a:p>
          <a:p>
            <a:pPr marL="285750" lvl="0" indent="-285750">
              <a:buFont typeface="Arial" panose="020B0604020202020204" pitchFamily="34" charset="0"/>
              <a:buChar char="•"/>
            </a:pPr>
            <a:r>
              <a:rPr lang="fr-FR" sz="1400" dirty="0">
                <a:latin typeface="Cambria" panose="02040503050406030204" pitchFamily="18" charset="0"/>
              </a:rPr>
              <a:t>Le </a:t>
            </a:r>
            <a:r>
              <a:rPr lang="fr-FR" sz="1400" b="1" dirty="0">
                <a:latin typeface="Cambria" panose="02040503050406030204" pitchFamily="18" charset="0"/>
              </a:rPr>
              <a:t>GV</a:t>
            </a:r>
            <a:r>
              <a:rPr lang="fr-FR" sz="1400" dirty="0">
                <a:latin typeface="Cambria" panose="02040503050406030204" pitchFamily="18" charset="0"/>
              </a:rPr>
              <a:t> dont la fonction est </a:t>
            </a:r>
            <a:r>
              <a:rPr lang="fr-FR" sz="1400" b="1" dirty="0">
                <a:latin typeface="Cambria" panose="02040503050406030204" pitchFamily="18" charset="0"/>
              </a:rPr>
              <a:t>prédicat</a:t>
            </a:r>
            <a:r>
              <a:rPr lang="fr-FR" sz="1400" dirty="0">
                <a:latin typeface="Cambria" panose="02040503050406030204" pitchFamily="18" charset="0"/>
              </a:rPr>
              <a:t> (</a:t>
            </a:r>
            <a:r>
              <a:rPr lang="fr-FR" sz="1400" i="1" dirty="0">
                <a:latin typeface="Cambria" panose="02040503050406030204" pitchFamily="18" charset="0"/>
              </a:rPr>
              <a:t>que dit-on sur le sujet ?)</a:t>
            </a:r>
          </a:p>
          <a:p>
            <a:r>
              <a:rPr lang="fr-FR" sz="1400" dirty="0">
                <a:latin typeface="Cambria" panose="02040503050406030204" pitchFamily="18" charset="0"/>
              </a:rPr>
              <a:t>On peut y ajouter des </a:t>
            </a:r>
            <a:r>
              <a:rPr lang="fr-FR" sz="1400" b="1" dirty="0">
                <a:latin typeface="Cambria" panose="02040503050406030204" pitchFamily="18" charset="0"/>
              </a:rPr>
              <a:t>groupes facultatifs</a:t>
            </a:r>
            <a:r>
              <a:rPr lang="fr-FR" sz="1400" dirty="0">
                <a:latin typeface="Cambria" panose="02040503050406030204" pitchFamily="18" charset="0"/>
              </a:rPr>
              <a:t> : </a:t>
            </a:r>
            <a:r>
              <a:rPr lang="fr-FR" sz="1400" b="1" dirty="0">
                <a:latin typeface="Cambria" panose="02040503050406030204" pitchFamily="18" charset="0"/>
              </a:rPr>
              <a:t>les compléments de phrase </a:t>
            </a:r>
            <a:r>
              <a:rPr lang="fr-FR" sz="1400" dirty="0">
                <a:latin typeface="Cambria" panose="02040503050406030204" pitchFamily="18" charset="0"/>
              </a:rPr>
              <a:t>(</a:t>
            </a:r>
            <a:r>
              <a:rPr lang="fr-FR" sz="1400" i="1" dirty="0">
                <a:latin typeface="Cambria" panose="02040503050406030204" pitchFamily="18" charset="0"/>
              </a:rPr>
              <a:t>où ? quand ?). </a:t>
            </a:r>
          </a:p>
        </p:txBody>
      </p:sp>
      <p:graphicFrame>
        <p:nvGraphicFramePr>
          <p:cNvPr id="8" name="Table 7"/>
          <p:cNvGraphicFramePr>
            <a:graphicFrameLocks noGrp="1"/>
          </p:cNvGraphicFramePr>
          <p:nvPr>
            <p:extLst>
              <p:ext uri="{D42A27DB-BD31-4B8C-83A1-F6EECF244321}">
                <p14:modId xmlns:p14="http://schemas.microsoft.com/office/powerpoint/2010/main" xmlns="" val="233377007"/>
              </p:ext>
            </p:extLst>
          </p:nvPr>
        </p:nvGraphicFramePr>
        <p:xfrm>
          <a:off x="929605" y="2780928"/>
          <a:ext cx="6996757" cy="2306700"/>
        </p:xfrm>
        <a:graphic>
          <a:graphicData uri="http://schemas.openxmlformats.org/drawingml/2006/table">
            <a:tbl>
              <a:tblPr firstRow="1" firstCol="1" bandRow="1">
                <a:tableStyleId>{D7AC3CCA-C797-4891-BE02-D94E43425B78}</a:tableStyleId>
              </a:tblPr>
              <a:tblGrid>
                <a:gridCol w="2155981"/>
                <a:gridCol w="2156684"/>
                <a:gridCol w="2684092"/>
              </a:tblGrid>
              <a:tr h="628242">
                <a:tc>
                  <a:txBody>
                    <a:bodyPr/>
                    <a:lstStyle/>
                    <a:p>
                      <a:pPr algn="ctr">
                        <a:lnSpc>
                          <a:spcPct val="115000"/>
                        </a:lnSpc>
                        <a:spcAft>
                          <a:spcPts val="0"/>
                        </a:spcAft>
                      </a:pPr>
                      <a:r>
                        <a:rPr lang="fr-FR" sz="1400" dirty="0">
                          <a:effectLst/>
                        </a:rPr>
                        <a:t>De quoi parle-t-on ?</a:t>
                      </a:r>
                      <a:endParaRPr lang="fr-FR" sz="1400" dirty="0">
                        <a:effectLst/>
                        <a:latin typeface="Calibri"/>
                        <a:ea typeface="Calibri"/>
                        <a:cs typeface="Times New Roman"/>
                      </a:endParaRPr>
                    </a:p>
                  </a:txBody>
                  <a:tcPr marL="67165" marR="67165" marT="0" marB="0"/>
                </a:tc>
                <a:tc>
                  <a:txBody>
                    <a:bodyPr/>
                    <a:lstStyle/>
                    <a:p>
                      <a:pPr algn="ctr">
                        <a:lnSpc>
                          <a:spcPct val="115000"/>
                        </a:lnSpc>
                        <a:spcAft>
                          <a:spcPts val="0"/>
                        </a:spcAft>
                      </a:pPr>
                      <a:r>
                        <a:rPr lang="fr-FR" sz="1400">
                          <a:effectLst/>
                        </a:rPr>
                        <a:t>Qu’en dit-on ?</a:t>
                      </a:r>
                      <a:endParaRPr lang="fr-FR" sz="1400">
                        <a:effectLst/>
                        <a:latin typeface="Calibri"/>
                        <a:ea typeface="Calibri"/>
                        <a:cs typeface="Times New Roman"/>
                      </a:endParaRPr>
                    </a:p>
                  </a:txBody>
                  <a:tcPr marL="67165" marR="67165" marT="0" marB="0"/>
                </a:tc>
                <a:tc>
                  <a:txBody>
                    <a:bodyPr/>
                    <a:lstStyle/>
                    <a:p>
                      <a:pPr algn="ctr">
                        <a:lnSpc>
                          <a:spcPct val="115000"/>
                        </a:lnSpc>
                        <a:spcAft>
                          <a:spcPts val="0"/>
                        </a:spcAft>
                      </a:pPr>
                      <a:r>
                        <a:rPr lang="fr-FR" sz="1400" dirty="0">
                          <a:effectLst/>
                        </a:rPr>
                        <a:t>Quelles sont les informations supplémentaires ?</a:t>
                      </a:r>
                      <a:endParaRPr lang="fr-FR" sz="1400" dirty="0">
                        <a:effectLst/>
                        <a:latin typeface="Calibri"/>
                        <a:ea typeface="Calibri"/>
                        <a:cs typeface="Times New Roman"/>
                      </a:endParaRPr>
                    </a:p>
                  </a:txBody>
                  <a:tcPr marL="67165" marR="67165" marT="0" marB="0"/>
                </a:tc>
              </a:tr>
              <a:tr h="314122">
                <a:tc>
                  <a:txBody>
                    <a:bodyPr/>
                    <a:lstStyle/>
                    <a:p>
                      <a:pPr>
                        <a:lnSpc>
                          <a:spcPct val="115000"/>
                        </a:lnSpc>
                        <a:spcAft>
                          <a:spcPts val="0"/>
                        </a:spcAft>
                      </a:pPr>
                      <a:r>
                        <a:rPr lang="fr-FR" sz="1400" b="0">
                          <a:effectLst/>
                        </a:rPr>
                        <a:t>Les pattes du héron</a:t>
                      </a:r>
                      <a:endParaRPr lang="fr-FR" sz="1400" b="0">
                        <a:effectLst/>
                        <a:latin typeface="Calibri"/>
                        <a:ea typeface="Calibri"/>
                        <a:cs typeface="Times New Roman"/>
                      </a:endParaRPr>
                    </a:p>
                  </a:txBody>
                  <a:tcPr marL="67165" marR="67165" marT="0" marB="0"/>
                </a:tc>
                <a:tc>
                  <a:txBody>
                    <a:bodyPr/>
                    <a:lstStyle/>
                    <a:p>
                      <a:pPr>
                        <a:lnSpc>
                          <a:spcPct val="115000"/>
                        </a:lnSpc>
                        <a:spcAft>
                          <a:spcPts val="0"/>
                        </a:spcAft>
                      </a:pPr>
                      <a:r>
                        <a:rPr lang="fr-FR" sz="1400">
                          <a:effectLst/>
                        </a:rPr>
                        <a:t>raccourcissent</a:t>
                      </a:r>
                      <a:endParaRPr lang="fr-FR" sz="1400">
                        <a:effectLst/>
                        <a:latin typeface="Calibri"/>
                        <a:ea typeface="Calibri"/>
                        <a:cs typeface="Times New Roman"/>
                      </a:endParaRPr>
                    </a:p>
                  </a:txBody>
                  <a:tcPr marL="67165" marR="67165" marT="0" marB="0"/>
                </a:tc>
                <a:tc>
                  <a:txBody>
                    <a:bodyPr/>
                    <a:lstStyle/>
                    <a:p>
                      <a:pPr>
                        <a:lnSpc>
                          <a:spcPct val="115000"/>
                        </a:lnSpc>
                        <a:spcAft>
                          <a:spcPts val="0"/>
                        </a:spcAft>
                      </a:pPr>
                      <a:r>
                        <a:rPr lang="fr-FR" sz="1400" dirty="0">
                          <a:effectLst/>
                        </a:rPr>
                        <a:t>sous la pluie d’été</a:t>
                      </a:r>
                      <a:endParaRPr lang="fr-FR" sz="1400" dirty="0">
                        <a:effectLst/>
                        <a:latin typeface="Calibri"/>
                        <a:ea typeface="Calibri"/>
                        <a:cs typeface="Times New Roman"/>
                      </a:endParaRPr>
                    </a:p>
                  </a:txBody>
                  <a:tcPr marL="67165" marR="67165" marT="0" marB="0"/>
                </a:tc>
              </a:tr>
              <a:tr h="314122">
                <a:tc>
                  <a:txBody>
                    <a:bodyPr/>
                    <a:lstStyle/>
                    <a:p>
                      <a:pPr>
                        <a:lnSpc>
                          <a:spcPct val="115000"/>
                        </a:lnSpc>
                        <a:spcAft>
                          <a:spcPts val="0"/>
                        </a:spcAft>
                      </a:pPr>
                      <a:r>
                        <a:rPr lang="fr-FR" sz="1400" b="0">
                          <a:effectLst/>
                        </a:rPr>
                        <a:t>La libellule</a:t>
                      </a:r>
                      <a:endParaRPr lang="fr-FR" sz="1400" b="0">
                        <a:effectLst/>
                        <a:latin typeface="Calibri"/>
                        <a:ea typeface="Calibri"/>
                        <a:cs typeface="Times New Roman"/>
                      </a:endParaRPr>
                    </a:p>
                  </a:txBody>
                  <a:tcPr marL="67165" marR="67165" marT="0" marB="0"/>
                </a:tc>
                <a:tc>
                  <a:txBody>
                    <a:bodyPr/>
                    <a:lstStyle/>
                    <a:p>
                      <a:pPr>
                        <a:lnSpc>
                          <a:spcPct val="115000"/>
                        </a:lnSpc>
                        <a:spcAft>
                          <a:spcPts val="0"/>
                        </a:spcAft>
                      </a:pPr>
                      <a:r>
                        <a:rPr lang="fr-FR" sz="1400">
                          <a:effectLst/>
                        </a:rPr>
                        <a:t>rêve</a:t>
                      </a:r>
                      <a:endParaRPr lang="fr-FR" sz="1400">
                        <a:effectLst/>
                        <a:latin typeface="Calibri"/>
                        <a:ea typeface="Calibri"/>
                        <a:cs typeface="Times New Roman"/>
                      </a:endParaRPr>
                    </a:p>
                  </a:txBody>
                  <a:tcPr marL="67165" marR="67165" marT="0" marB="0"/>
                </a:tc>
                <a:tc>
                  <a:txBody>
                    <a:bodyPr/>
                    <a:lstStyle/>
                    <a:p>
                      <a:pPr>
                        <a:lnSpc>
                          <a:spcPct val="115000"/>
                        </a:lnSpc>
                        <a:spcAft>
                          <a:spcPts val="0"/>
                        </a:spcAft>
                      </a:pPr>
                      <a:r>
                        <a:rPr lang="fr-FR" sz="1400">
                          <a:effectLst/>
                        </a:rPr>
                        <a:t>en plein jour sur une pierre</a:t>
                      </a:r>
                      <a:endParaRPr lang="fr-FR" sz="1400">
                        <a:effectLst/>
                        <a:latin typeface="Calibri"/>
                        <a:ea typeface="Calibri"/>
                        <a:cs typeface="Times New Roman"/>
                      </a:endParaRPr>
                    </a:p>
                  </a:txBody>
                  <a:tcPr marL="67165" marR="67165" marT="0" marB="0"/>
                </a:tc>
              </a:tr>
              <a:tr h="314122">
                <a:tc>
                  <a:txBody>
                    <a:bodyPr/>
                    <a:lstStyle/>
                    <a:p>
                      <a:pPr>
                        <a:lnSpc>
                          <a:spcPct val="115000"/>
                        </a:lnSpc>
                        <a:spcAft>
                          <a:spcPts val="0"/>
                        </a:spcAft>
                      </a:pPr>
                      <a:r>
                        <a:rPr lang="fr-FR" sz="1400" b="0" dirty="0">
                          <a:effectLst/>
                        </a:rPr>
                        <a:t>Une pomme</a:t>
                      </a:r>
                      <a:endParaRPr lang="fr-FR" sz="1400" b="0" dirty="0">
                        <a:effectLst/>
                        <a:latin typeface="Calibri"/>
                        <a:ea typeface="Calibri"/>
                        <a:cs typeface="Times New Roman"/>
                      </a:endParaRPr>
                    </a:p>
                  </a:txBody>
                  <a:tcPr marL="67165" marR="67165" marT="0" marB="0"/>
                </a:tc>
                <a:tc>
                  <a:txBody>
                    <a:bodyPr/>
                    <a:lstStyle/>
                    <a:p>
                      <a:pPr>
                        <a:lnSpc>
                          <a:spcPct val="115000"/>
                        </a:lnSpc>
                        <a:spcAft>
                          <a:spcPts val="0"/>
                        </a:spcAft>
                      </a:pPr>
                      <a:r>
                        <a:rPr lang="fr-FR" sz="1400" dirty="0">
                          <a:effectLst/>
                        </a:rPr>
                        <a:t>tombe</a:t>
                      </a:r>
                      <a:endParaRPr lang="fr-FR" sz="1400" dirty="0">
                        <a:effectLst/>
                        <a:latin typeface="Calibri"/>
                        <a:ea typeface="Calibri"/>
                        <a:cs typeface="Times New Roman"/>
                      </a:endParaRPr>
                    </a:p>
                  </a:txBody>
                  <a:tcPr marL="67165" marR="67165" marT="0" marB="0"/>
                </a:tc>
                <a:tc>
                  <a:txBody>
                    <a:bodyPr/>
                    <a:lstStyle/>
                    <a:p>
                      <a:pPr>
                        <a:lnSpc>
                          <a:spcPct val="115000"/>
                        </a:lnSpc>
                        <a:spcAft>
                          <a:spcPts val="0"/>
                        </a:spcAft>
                      </a:pPr>
                      <a:r>
                        <a:rPr lang="fr-FR" sz="1400">
                          <a:effectLst/>
                        </a:rPr>
                        <a:t>quelque part</a:t>
                      </a:r>
                      <a:endParaRPr lang="fr-FR" sz="1400">
                        <a:effectLst/>
                        <a:latin typeface="Calibri"/>
                        <a:ea typeface="Calibri"/>
                        <a:cs typeface="Times New Roman"/>
                      </a:endParaRPr>
                    </a:p>
                  </a:txBody>
                  <a:tcPr marL="67165" marR="67165" marT="0" marB="0"/>
                </a:tc>
              </a:tr>
              <a:tr h="628242">
                <a:tc>
                  <a:txBody>
                    <a:bodyPr/>
                    <a:lstStyle/>
                    <a:p>
                      <a:pPr algn="ctr">
                        <a:lnSpc>
                          <a:spcPct val="115000"/>
                        </a:lnSpc>
                        <a:spcAft>
                          <a:spcPts val="0"/>
                        </a:spcAft>
                      </a:pPr>
                      <a:r>
                        <a:rPr lang="fr-FR" sz="1400">
                          <a:effectLst/>
                        </a:rPr>
                        <a:t>SUJET &gt;&gt; GN</a:t>
                      </a:r>
                      <a:endParaRPr lang="fr-FR" sz="1400">
                        <a:effectLst/>
                        <a:latin typeface="Calibri"/>
                        <a:ea typeface="Calibri"/>
                        <a:cs typeface="Times New Roman"/>
                      </a:endParaRPr>
                    </a:p>
                  </a:txBody>
                  <a:tcPr marL="67165" marR="67165" marT="0" marB="0"/>
                </a:tc>
                <a:tc>
                  <a:txBody>
                    <a:bodyPr/>
                    <a:lstStyle/>
                    <a:p>
                      <a:pPr algn="ctr">
                        <a:lnSpc>
                          <a:spcPct val="115000"/>
                        </a:lnSpc>
                        <a:spcAft>
                          <a:spcPts val="0"/>
                        </a:spcAft>
                      </a:pPr>
                      <a:r>
                        <a:rPr lang="fr-FR" sz="1400" b="1" dirty="0">
                          <a:effectLst/>
                        </a:rPr>
                        <a:t>PREDICAT &gt;&gt; Verbe</a:t>
                      </a:r>
                      <a:endParaRPr lang="fr-FR" sz="1400" b="1" dirty="0">
                        <a:effectLst/>
                        <a:latin typeface="Calibri"/>
                        <a:ea typeface="Calibri"/>
                        <a:cs typeface="Times New Roman"/>
                      </a:endParaRPr>
                    </a:p>
                  </a:txBody>
                  <a:tcPr marL="67165" marR="67165" marT="0" marB="0"/>
                </a:tc>
                <a:tc>
                  <a:txBody>
                    <a:bodyPr/>
                    <a:lstStyle/>
                    <a:p>
                      <a:pPr algn="ctr">
                        <a:lnSpc>
                          <a:spcPct val="115000"/>
                        </a:lnSpc>
                        <a:spcAft>
                          <a:spcPts val="0"/>
                        </a:spcAft>
                      </a:pPr>
                      <a:r>
                        <a:rPr lang="fr-FR" sz="1400" b="1" dirty="0">
                          <a:effectLst/>
                        </a:rPr>
                        <a:t>LES COMPLEMENTS DE PHRASES facultatifs : CCL, CCT</a:t>
                      </a:r>
                      <a:endParaRPr lang="fr-FR" sz="1400" b="1" dirty="0">
                        <a:effectLst/>
                        <a:latin typeface="Calibri"/>
                        <a:ea typeface="Calibri"/>
                        <a:cs typeface="Times New Roman"/>
                      </a:endParaRPr>
                    </a:p>
                  </a:txBody>
                  <a:tcPr marL="67165" marR="67165" marT="0" marB="0"/>
                </a:tc>
              </a:tr>
            </a:tbl>
          </a:graphicData>
        </a:graphic>
      </p:graphicFrame>
    </p:spTree>
    <p:extLst>
      <p:ext uri="{BB962C8B-B14F-4D97-AF65-F5344CB8AC3E}">
        <p14:creationId xmlns:p14="http://schemas.microsoft.com/office/powerpoint/2010/main" xmlns="" val="415787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777" y="188640"/>
            <a:ext cx="7560840" cy="6740307"/>
          </a:xfrm>
          <a:prstGeom prst="rect">
            <a:avLst/>
          </a:prstGeom>
        </p:spPr>
        <p:txBody>
          <a:bodyPr wrap="square">
            <a:spAutoFit/>
          </a:bodyPr>
          <a:lstStyle/>
          <a:p>
            <a:r>
              <a:rPr lang="fr-FR" sz="1600" b="1" dirty="0" smtClean="0"/>
              <a:t>EXERCICES </a:t>
            </a:r>
            <a:r>
              <a:rPr lang="fr-FR" sz="1400" b="1" dirty="0" smtClean="0"/>
              <a:t>(à partir du manuel </a:t>
            </a:r>
            <a:r>
              <a:rPr lang="fr-FR" sz="1400" b="1" i="1" dirty="0" smtClean="0"/>
              <a:t>Fleurs d’encre </a:t>
            </a:r>
            <a:r>
              <a:rPr lang="fr-FR" sz="1400" b="1" dirty="0" smtClean="0"/>
              <a:t>5</a:t>
            </a:r>
            <a:r>
              <a:rPr lang="fr-FR" sz="1400" b="1" baseline="30000" dirty="0" smtClean="0"/>
              <a:t>e</a:t>
            </a:r>
            <a:r>
              <a:rPr lang="fr-FR" sz="1400" b="1" dirty="0" smtClean="0"/>
              <a:t>) </a:t>
            </a:r>
            <a:endParaRPr lang="fr-FR" sz="1400" dirty="0"/>
          </a:p>
          <a:p>
            <a:r>
              <a:rPr lang="fr-FR" sz="1600" dirty="0"/>
              <a:t> </a:t>
            </a:r>
          </a:p>
          <a:p>
            <a:r>
              <a:rPr lang="fr-FR" sz="1600" dirty="0" smtClean="0"/>
              <a:t>1) </a:t>
            </a:r>
            <a:r>
              <a:rPr lang="fr-FR" sz="1600" b="1" dirty="0"/>
              <a:t>AJOUTER</a:t>
            </a:r>
            <a:r>
              <a:rPr lang="fr-FR" sz="1600" dirty="0"/>
              <a:t> : </a:t>
            </a:r>
            <a:r>
              <a:rPr lang="fr-FR" sz="1600" b="1" dirty="0"/>
              <a:t>Récris ces phrases en encadrant le sujet par « c’est…qui » ou « ce sont…qui ».</a:t>
            </a:r>
          </a:p>
          <a:p>
            <a:pPr marL="285750" lvl="0" indent="-285750">
              <a:buFont typeface="Arial" panose="020B0604020202020204" pitchFamily="34" charset="0"/>
              <a:buChar char="•"/>
            </a:pPr>
            <a:r>
              <a:rPr lang="fr-FR" sz="1600" dirty="0"/>
              <a:t>Des larmes plein les yeux, Ulysse enlaça Pénélope.</a:t>
            </a:r>
          </a:p>
          <a:p>
            <a:pPr marL="285750" lvl="0" indent="-285750">
              <a:buFont typeface="Arial" panose="020B0604020202020204" pitchFamily="34" charset="0"/>
              <a:buChar char="•"/>
            </a:pPr>
            <a:r>
              <a:rPr lang="fr-FR" sz="1600" dirty="0"/>
              <a:t>Le jeune garçon voulait lui faire ses derniers adieux.</a:t>
            </a:r>
          </a:p>
          <a:p>
            <a:pPr marL="285750" lvl="0" indent="-285750">
              <a:buFont typeface="Arial" panose="020B0604020202020204" pitchFamily="34" charset="0"/>
              <a:buChar char="•"/>
            </a:pPr>
            <a:r>
              <a:rPr lang="fr-FR" sz="1600" dirty="0"/>
              <a:t>Les méthodes et les exigences du maitre étaient très dures.</a:t>
            </a:r>
          </a:p>
          <a:p>
            <a:r>
              <a:rPr lang="fr-FR" sz="1600" dirty="0"/>
              <a:t> </a:t>
            </a:r>
          </a:p>
          <a:p>
            <a:r>
              <a:rPr lang="fr-FR" sz="1600" dirty="0"/>
              <a:t>2</a:t>
            </a:r>
            <a:r>
              <a:rPr lang="fr-FR" sz="1600" dirty="0" smtClean="0"/>
              <a:t>) </a:t>
            </a:r>
            <a:r>
              <a:rPr lang="fr-FR" sz="1600" b="1" dirty="0"/>
              <a:t>AJOUTER</a:t>
            </a:r>
            <a:r>
              <a:rPr lang="fr-FR" sz="1600" dirty="0"/>
              <a:t> : </a:t>
            </a:r>
            <a:r>
              <a:rPr lang="fr-FR" sz="1600" b="1" dirty="0"/>
              <a:t>Récris ces phrases à la forme négative. Quel constituant de la phrase peut donc être nié ?</a:t>
            </a:r>
          </a:p>
          <a:p>
            <a:pPr marL="285750" lvl="0" indent="-285750">
              <a:buFont typeface="Arial" panose="020B0604020202020204" pitchFamily="34" charset="0"/>
              <a:buChar char="•"/>
            </a:pPr>
            <a:r>
              <a:rPr lang="fr-FR" sz="1600" dirty="0"/>
              <a:t>Je renoncerai à cette épreuve.</a:t>
            </a:r>
          </a:p>
          <a:p>
            <a:pPr marL="285750" lvl="0" indent="-285750">
              <a:buFont typeface="Arial" panose="020B0604020202020204" pitchFamily="34" charset="0"/>
              <a:buChar char="•"/>
            </a:pPr>
            <a:r>
              <a:rPr lang="fr-FR" sz="1600" dirty="0"/>
              <a:t>Sa sœur est une actrice célèbre.</a:t>
            </a:r>
          </a:p>
          <a:p>
            <a:pPr marL="285750" lvl="0" indent="-285750">
              <a:buFont typeface="Arial" panose="020B0604020202020204" pitchFamily="34" charset="0"/>
              <a:buChar char="•"/>
            </a:pPr>
            <a:r>
              <a:rPr lang="fr-FR" sz="1600" dirty="0"/>
              <a:t>Ces gâteaux semblent vraiment délicieux.</a:t>
            </a:r>
          </a:p>
          <a:p>
            <a:pPr marL="285750" lvl="0" indent="-285750">
              <a:buFont typeface="Arial" panose="020B0604020202020204" pitchFamily="34" charset="0"/>
              <a:buChar char="•"/>
            </a:pPr>
            <a:r>
              <a:rPr lang="fr-FR" sz="1600" dirty="0"/>
              <a:t>Le chevalier a prêté son destrier au nain.</a:t>
            </a:r>
          </a:p>
          <a:p>
            <a:pPr marL="285750" lvl="0" indent="-285750">
              <a:buFont typeface="Arial" panose="020B0604020202020204" pitchFamily="34" charset="0"/>
              <a:buChar char="•"/>
            </a:pPr>
            <a:r>
              <a:rPr lang="fr-FR" sz="1600" dirty="0"/>
              <a:t>La reine avait surpris leur conversation</a:t>
            </a:r>
            <a:r>
              <a:rPr lang="fr-FR" sz="1600" dirty="0" smtClean="0"/>
              <a:t>.</a:t>
            </a:r>
          </a:p>
          <a:p>
            <a:pPr marL="285750" lvl="0" indent="-285750">
              <a:buFont typeface="Arial" panose="020B0604020202020204" pitchFamily="34" charset="0"/>
              <a:buChar char="•"/>
            </a:pPr>
            <a:endParaRPr lang="fr-FR" sz="1600" dirty="0"/>
          </a:p>
          <a:p>
            <a:r>
              <a:rPr lang="fr-FR" sz="1600" dirty="0" smtClean="0"/>
              <a:t>3) </a:t>
            </a:r>
            <a:r>
              <a:rPr lang="fr-FR" sz="1600" b="1" dirty="0"/>
              <a:t>SUPPRIMER</a:t>
            </a:r>
            <a:r>
              <a:rPr lang="fr-FR" sz="1600" dirty="0"/>
              <a:t> : </a:t>
            </a:r>
            <a:r>
              <a:rPr lang="fr-FR" sz="1600" b="1" dirty="0"/>
              <a:t>Supprime les groupes de mots qui peuvent l’être. Comment les nomme-t-on ?</a:t>
            </a:r>
          </a:p>
          <a:p>
            <a:pPr marL="285750" lvl="0" indent="-285750">
              <a:buFont typeface="Arial" panose="020B0604020202020204" pitchFamily="34" charset="0"/>
              <a:buChar char="•"/>
            </a:pPr>
            <a:r>
              <a:rPr lang="fr-FR" sz="1600" dirty="0"/>
              <a:t>Soudain, </a:t>
            </a:r>
            <a:r>
              <a:rPr lang="fr-FR" sz="1600" dirty="0" smtClean="0"/>
              <a:t>la petite fille </a:t>
            </a:r>
            <a:r>
              <a:rPr lang="fr-FR" sz="1600" dirty="0"/>
              <a:t>entendit de grands cris.</a:t>
            </a:r>
          </a:p>
          <a:p>
            <a:pPr marL="285750" lvl="0" indent="-285750">
              <a:buFont typeface="Arial" panose="020B0604020202020204" pitchFamily="34" charset="0"/>
              <a:buChar char="•"/>
            </a:pPr>
            <a:r>
              <a:rPr lang="fr-FR" sz="1600" dirty="0"/>
              <a:t>Arnaud a remporté le tournoi d’échecs en 2015</a:t>
            </a:r>
            <a:r>
              <a:rPr lang="fr-FR" sz="1600" dirty="0" smtClean="0"/>
              <a:t>.</a:t>
            </a:r>
          </a:p>
          <a:p>
            <a:pPr marL="285750" lvl="0" indent="-285750">
              <a:buFont typeface="Arial" panose="020B0604020202020204" pitchFamily="34" charset="0"/>
              <a:buChar char="•"/>
            </a:pPr>
            <a:endParaRPr lang="fr-FR" sz="1600" dirty="0"/>
          </a:p>
          <a:p>
            <a:r>
              <a:rPr lang="fr-FR" sz="1600" dirty="0" smtClean="0"/>
              <a:t>4) </a:t>
            </a:r>
            <a:r>
              <a:rPr lang="fr-FR" sz="1600" b="1" dirty="0"/>
              <a:t>DEPLACER</a:t>
            </a:r>
            <a:r>
              <a:rPr lang="fr-FR" sz="1600" dirty="0"/>
              <a:t> : </a:t>
            </a:r>
            <a:r>
              <a:rPr lang="fr-FR" sz="1600" b="1" dirty="0"/>
              <a:t>Déplace les groupes de mots qui peuvent l’être. Comment les nomme-t-on ?</a:t>
            </a:r>
          </a:p>
          <a:p>
            <a:pPr marL="342900" lvl="0" indent="-342900">
              <a:buFont typeface="Arial" panose="020B0604020202020204" pitchFamily="34" charset="0"/>
              <a:buChar char="•"/>
            </a:pPr>
            <a:r>
              <a:rPr lang="fr-FR" sz="1600" dirty="0"/>
              <a:t>Le collège a organisé un voyage l’année dernière.</a:t>
            </a:r>
          </a:p>
          <a:p>
            <a:pPr marL="342900" lvl="0" indent="-342900">
              <a:buFont typeface="Arial" panose="020B0604020202020204" pitchFamily="34" charset="0"/>
              <a:buChar char="•"/>
            </a:pPr>
            <a:r>
              <a:rPr lang="fr-FR" sz="1600" dirty="0"/>
              <a:t>Cet été, nous n’irons pas en Espagne.</a:t>
            </a:r>
          </a:p>
          <a:p>
            <a:pPr lvl="0"/>
            <a:endParaRPr lang="fr-FR" sz="1600" dirty="0"/>
          </a:p>
          <a:p>
            <a:pPr marL="285750" lvl="0" indent="-285750">
              <a:buFont typeface="Arial" panose="020B0604020202020204" pitchFamily="34" charset="0"/>
              <a:buChar char="•"/>
            </a:pPr>
            <a:endParaRPr lang="fr-FR" sz="1600" dirty="0"/>
          </a:p>
        </p:txBody>
      </p:sp>
      <p:sp>
        <p:nvSpPr>
          <p:cNvPr id="3" name="Flowchart: Punched Tape 2"/>
          <p:cNvSpPr/>
          <p:nvPr/>
        </p:nvSpPr>
        <p:spPr>
          <a:xfrm>
            <a:off x="7231134" y="1067026"/>
            <a:ext cx="1584176" cy="86409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Manipuler  le sujet</a:t>
            </a:r>
            <a:endParaRPr lang="fr-FR" dirty="0"/>
          </a:p>
        </p:txBody>
      </p:sp>
      <p:sp>
        <p:nvSpPr>
          <p:cNvPr id="4" name="Flowchart: Punched Tape 3"/>
          <p:cNvSpPr/>
          <p:nvPr/>
        </p:nvSpPr>
        <p:spPr>
          <a:xfrm>
            <a:off x="7236296" y="2780928"/>
            <a:ext cx="1584176" cy="86409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Manipuler le prédicat</a:t>
            </a:r>
            <a:endParaRPr lang="fr-FR" dirty="0"/>
          </a:p>
        </p:txBody>
      </p:sp>
      <p:sp>
        <p:nvSpPr>
          <p:cNvPr id="5" name="Flowchart: Punched Tape 4"/>
          <p:cNvSpPr/>
          <p:nvPr/>
        </p:nvSpPr>
        <p:spPr>
          <a:xfrm>
            <a:off x="7236296" y="5625653"/>
            <a:ext cx="1728192" cy="12241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Manipuler les compléments de phrase</a:t>
            </a:r>
            <a:endParaRPr lang="fr-FR" dirty="0"/>
          </a:p>
        </p:txBody>
      </p:sp>
    </p:spTree>
    <p:extLst>
      <p:ext uri="{BB962C8B-B14F-4D97-AF65-F5344CB8AC3E}">
        <p14:creationId xmlns:p14="http://schemas.microsoft.com/office/powerpoint/2010/main" xmlns="" val="1760862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59632" y="692696"/>
            <a:ext cx="6624736"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792437" y="491188"/>
            <a:ext cx="7416824" cy="1569660"/>
          </a:xfrm>
          <a:prstGeom prst="rect">
            <a:avLst/>
          </a:prstGeom>
        </p:spPr>
        <p:txBody>
          <a:bodyPr wrap="square">
            <a:spAutoFit/>
          </a:bodyPr>
          <a:lstStyle/>
          <a:p>
            <a:r>
              <a:rPr lang="fr-FR" sz="1600" dirty="0"/>
              <a:t> </a:t>
            </a:r>
          </a:p>
          <a:p>
            <a:pPr algn="ctr"/>
            <a:r>
              <a:rPr lang="fr-FR" sz="1600" b="1" i="1" u="sng" dirty="0" smtClean="0"/>
              <a:t>Bilan</a:t>
            </a:r>
            <a:r>
              <a:rPr lang="fr-FR" sz="1600" b="1" i="1" u="sng" dirty="0"/>
              <a:t> </a:t>
            </a:r>
            <a:r>
              <a:rPr lang="fr-FR" sz="1600" b="1" i="1" dirty="0"/>
              <a:t>:</a:t>
            </a:r>
            <a:r>
              <a:rPr lang="fr-FR" sz="1600" dirty="0"/>
              <a:t> </a:t>
            </a:r>
            <a:r>
              <a:rPr lang="fr-FR" sz="1600" b="1" dirty="0"/>
              <a:t>Comment repérer les différents constituants de la phrase simple ?</a:t>
            </a:r>
          </a:p>
          <a:p>
            <a:pPr marL="285750" lvl="0" indent="-285750" algn="ctr">
              <a:buFont typeface="Arial" panose="020B0604020202020204" pitchFamily="34" charset="0"/>
              <a:buChar char="•"/>
            </a:pPr>
            <a:r>
              <a:rPr lang="fr-FR" sz="1600" dirty="0"/>
              <a:t>Le sujet répond à la question « de quoi parle-t-on ? »</a:t>
            </a:r>
          </a:p>
          <a:p>
            <a:pPr marL="285750" lvl="0" indent="-285750" algn="ctr">
              <a:buFont typeface="Arial" panose="020B0604020202020204" pitchFamily="34" charset="0"/>
              <a:buChar char="•"/>
            </a:pPr>
            <a:r>
              <a:rPr lang="fr-FR" sz="1600" dirty="0"/>
              <a:t>Le prédicat peut être entouré par « ne…pas » = il peut être nié</a:t>
            </a:r>
          </a:p>
          <a:p>
            <a:pPr marL="285750" lvl="0" indent="-285750" algn="ctr">
              <a:buFont typeface="Arial" panose="020B0604020202020204" pitchFamily="34" charset="0"/>
              <a:buChar char="•"/>
            </a:pPr>
            <a:r>
              <a:rPr lang="fr-FR" sz="1600" dirty="0"/>
              <a:t>Les compléments de phrase peuvent être déplacés ou supprimés.</a:t>
            </a:r>
          </a:p>
          <a:p>
            <a:endParaRPr lang="fr-FR" sz="1600" dirty="0"/>
          </a:p>
        </p:txBody>
      </p:sp>
      <p:sp>
        <p:nvSpPr>
          <p:cNvPr id="3" name="Rectangle 2"/>
          <p:cNvSpPr/>
          <p:nvPr/>
        </p:nvSpPr>
        <p:spPr>
          <a:xfrm>
            <a:off x="1007604" y="2060848"/>
            <a:ext cx="7200800" cy="4247317"/>
          </a:xfrm>
          <a:prstGeom prst="rect">
            <a:avLst/>
          </a:prstGeom>
        </p:spPr>
        <p:txBody>
          <a:bodyPr wrap="square">
            <a:spAutoFit/>
          </a:bodyPr>
          <a:lstStyle/>
          <a:p>
            <a:r>
              <a:rPr lang="fr-FR" b="1" dirty="0"/>
              <a:t>7) REPERER :</a:t>
            </a:r>
            <a:r>
              <a:rPr lang="fr-FR" dirty="0"/>
              <a:t> </a:t>
            </a:r>
            <a:r>
              <a:rPr lang="fr-FR" b="1" dirty="0"/>
              <a:t>Souligne dans chaque phrase le sujet en bleu, le prédicat en noir et mets les compléments de phrase entre parenthèses.</a:t>
            </a:r>
          </a:p>
          <a:p>
            <a:r>
              <a:rPr lang="fr-FR" dirty="0"/>
              <a:t> </a:t>
            </a:r>
          </a:p>
          <a:p>
            <a:r>
              <a:rPr lang="fr-FR" dirty="0"/>
              <a:t>Soudain, </a:t>
            </a:r>
            <a:r>
              <a:rPr lang="fr-FR" dirty="0" err="1"/>
              <a:t>Balin</a:t>
            </a:r>
            <a:r>
              <a:rPr lang="fr-FR" dirty="0"/>
              <a:t> sortit son épée. Sans raison, il attaqua la Dame du Lac. La fée devint toute blanche, sous l’effet de la douleur. Un instant, Arthur resta pétrifié. Sa colère éclata. Il hurla à </a:t>
            </a:r>
            <a:r>
              <a:rPr lang="fr-FR" dirty="0" err="1"/>
              <a:t>Balin</a:t>
            </a:r>
            <a:r>
              <a:rPr lang="fr-FR" dirty="0"/>
              <a:t> : « Tu n’es qu’un traitre ! Viviane était mon amie ! » Tous les chevaliers semblaient terriblement affligés.</a:t>
            </a:r>
          </a:p>
          <a:p>
            <a:pPr algn="r"/>
            <a:r>
              <a:rPr lang="fr-FR" dirty="0"/>
              <a:t>D’après M. Zimmer Bradley, </a:t>
            </a:r>
            <a:r>
              <a:rPr lang="fr-FR" i="1" dirty="0"/>
              <a:t>Les brumes d’Avalon</a:t>
            </a:r>
            <a:r>
              <a:rPr lang="fr-FR" dirty="0"/>
              <a:t>, 1987</a:t>
            </a:r>
          </a:p>
          <a:p>
            <a:r>
              <a:rPr lang="fr-FR" dirty="0"/>
              <a:t> </a:t>
            </a:r>
          </a:p>
          <a:p>
            <a:r>
              <a:rPr lang="fr-FR" dirty="0"/>
              <a:t> </a:t>
            </a:r>
            <a:r>
              <a:rPr lang="fr-FR" b="1" dirty="0" smtClean="0"/>
              <a:t>8</a:t>
            </a:r>
            <a:r>
              <a:rPr lang="fr-FR" b="1" dirty="0"/>
              <a:t>) ECRIRE </a:t>
            </a:r>
            <a:r>
              <a:rPr lang="fr-FR" b="1" dirty="0" smtClean="0"/>
              <a:t> ou DIRE : </a:t>
            </a:r>
            <a:r>
              <a:rPr lang="fr-FR" b="1" dirty="0"/>
              <a:t>Donne à ton voisin un mot et un modèle ci-dessous pour constituer une phrase simple :</a:t>
            </a:r>
          </a:p>
          <a:p>
            <a:pPr marL="285750" lvl="0" indent="-285750">
              <a:buFont typeface="Arial" panose="020B0604020202020204" pitchFamily="34" charset="0"/>
              <a:buChar char="•"/>
            </a:pPr>
            <a:r>
              <a:rPr lang="fr-FR" dirty="0"/>
              <a:t>Sujet + prédicat</a:t>
            </a:r>
          </a:p>
          <a:p>
            <a:pPr marL="285750" lvl="0" indent="-285750">
              <a:buFont typeface="Arial" panose="020B0604020202020204" pitchFamily="34" charset="0"/>
              <a:buChar char="•"/>
            </a:pPr>
            <a:r>
              <a:rPr lang="fr-FR" dirty="0"/>
              <a:t>Sujet + prédicat + complément de phrase</a:t>
            </a:r>
          </a:p>
          <a:p>
            <a:pPr marL="285750" lvl="0" indent="-285750">
              <a:buFont typeface="Arial" panose="020B0604020202020204" pitchFamily="34" charset="0"/>
              <a:buChar char="•"/>
            </a:pPr>
            <a:r>
              <a:rPr lang="fr-FR" dirty="0"/>
              <a:t>Complément de phrase + sujet + prédicat</a:t>
            </a:r>
          </a:p>
        </p:txBody>
      </p:sp>
      <p:sp>
        <p:nvSpPr>
          <p:cNvPr id="4" name="Flowchart: Punched Tape 3"/>
          <p:cNvSpPr/>
          <p:nvPr/>
        </p:nvSpPr>
        <p:spPr>
          <a:xfrm>
            <a:off x="7559824" y="980728"/>
            <a:ext cx="1584176" cy="86409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Démarche réflexive</a:t>
            </a:r>
            <a:endParaRPr lang="fr-FR" dirty="0"/>
          </a:p>
        </p:txBody>
      </p:sp>
      <p:sp>
        <p:nvSpPr>
          <p:cNvPr id="5" name="Flowchart: Punched Tape 4"/>
          <p:cNvSpPr/>
          <p:nvPr/>
        </p:nvSpPr>
        <p:spPr>
          <a:xfrm>
            <a:off x="7559825" y="2276872"/>
            <a:ext cx="1584176" cy="57606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Mémorisation</a:t>
            </a:r>
            <a:endParaRPr lang="fr-FR" dirty="0"/>
          </a:p>
        </p:txBody>
      </p:sp>
      <p:sp>
        <p:nvSpPr>
          <p:cNvPr id="6" name="Flowchart: Punched Tape 5"/>
          <p:cNvSpPr/>
          <p:nvPr/>
        </p:nvSpPr>
        <p:spPr>
          <a:xfrm>
            <a:off x="7392081" y="5195837"/>
            <a:ext cx="1584176" cy="86409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Réinvestir</a:t>
            </a:r>
            <a:endParaRPr lang="fr-FR" dirty="0"/>
          </a:p>
        </p:txBody>
      </p:sp>
    </p:spTree>
    <p:extLst>
      <p:ext uri="{BB962C8B-B14F-4D97-AF65-F5344CB8AC3E}">
        <p14:creationId xmlns:p14="http://schemas.microsoft.com/office/powerpoint/2010/main" xmlns="" val="4071151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05003" y="810290"/>
            <a:ext cx="7511413"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SEANCE 3</a:t>
            </a:r>
            <a:r>
              <a:rPr kumimoji="0" lang="fr-FR" altLang="fr-FR" sz="1600" b="1" i="0"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Ecrire un ha</a:t>
            </a:r>
            <a:r>
              <a:rPr kumimoji="0" lang="fr-FR" altLang="fr-FR" sz="1600" b="1" i="0" u="sng" strike="noStrike" cap="none" normalizeH="0" baseline="0" dirty="0" smtClean="0">
                <a:ln>
                  <a:noFill/>
                </a:ln>
                <a:solidFill>
                  <a:schemeClr val="tx1"/>
                </a:solidFill>
                <a:effectLst/>
                <a:latin typeface="Calibri"/>
                <a:ea typeface="Calibri" pitchFamily="34" charset="0"/>
                <a:cs typeface="Times New Roman" pitchFamily="18" charset="0"/>
              </a:rPr>
              <a:t>ï</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ku</a:t>
            </a: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Etape 1</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Ecrire un ha</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ï</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ku en respectant la composition d</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une phrase simple et en respectant les codes de ce genre po</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tique.</a:t>
            </a: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Etape 2</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Lecture </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voix haute.</a:t>
            </a: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Etape 3</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Cr</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er un arbre po</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tique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descr="Afficher l'image d'orig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266373"/>
            <a:ext cx="1189501" cy="15841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rot="10800000" flipV="1">
            <a:off x="783834" y="3758250"/>
            <a:ext cx="7956376"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Etape 4</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Possibilit</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de cr</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er un livret</a:t>
            </a:r>
            <a:r>
              <a:rPr kumimoji="0" lang="fr-FR" altLang="fr-FR" sz="16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fr-FR" altLang="fr-FR" sz="1600" b="0" i="1" u="none" strike="noStrike" cap="none" normalizeH="0" dirty="0" smtClean="0">
                <a:ln>
                  <a:noFill/>
                </a:ln>
                <a:solidFill>
                  <a:schemeClr val="tx1"/>
                </a:solidFill>
                <a:effectLst/>
                <a:latin typeface="Cambria" pitchFamily="18" charset="0"/>
                <a:ea typeface="Calibri" pitchFamily="34" charset="0"/>
                <a:cs typeface="Times New Roman" pitchFamily="18" charset="0"/>
              </a:rPr>
              <a:t>« Haïku : des instants infinis »</a:t>
            </a:r>
            <a:r>
              <a:rPr kumimoji="0" lang="fr-FR" altLang="fr-FR" sz="16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en découpant les parties des haïkus.</a:t>
            </a: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fr-FR" altLang="fr-FR" sz="1600" i="1" u="sng" dirty="0">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600" b="0"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Autres s</a:t>
            </a:r>
            <a:r>
              <a:rPr kumimoji="0" lang="fr-FR" altLang="fr-FR" sz="1600" b="0" i="1" u="sng"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ances possibles</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histoire des arts (les estampes japonaises), </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crire ses productions au clavier, enregistrer les lectures </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voix haute</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(voir séquence « Le haïku : une émotion de l’instant » proposée par Anne </a:t>
            </a:r>
            <a:r>
              <a:rPr kumimoji="0" lang="fr-FR" altLang="fr-FR" sz="1600" b="1" i="0" u="none" strike="noStrike" cap="none" normalizeH="0" baseline="0" dirty="0" err="1" smtClean="0">
                <a:ln>
                  <a:noFill/>
                </a:ln>
                <a:solidFill>
                  <a:schemeClr val="tx1"/>
                </a:solidFill>
                <a:effectLst/>
                <a:latin typeface="Calibri"/>
                <a:ea typeface="Calibri" pitchFamily="34" charset="0"/>
                <a:cs typeface="Times New Roman" pitchFamily="18" charset="0"/>
              </a:rPr>
              <a:t>Goepp</a:t>
            </a:r>
            <a:r>
              <a:rPr lang="fr-FR" altLang="fr-FR" sz="1600" b="1" dirty="0">
                <a:latin typeface="Calibri"/>
                <a:ea typeface="Calibri" pitchFamily="34" charset="0"/>
                <a:cs typeface="Times New Roman" pitchFamily="18" charset="0"/>
              </a:rPr>
              <a:t> </a:t>
            </a:r>
            <a:r>
              <a:rPr lang="fr-FR" altLang="fr-FR" sz="1600" b="1" dirty="0" smtClean="0">
                <a:latin typeface="Calibri"/>
                <a:ea typeface="Calibri" pitchFamily="34" charset="0"/>
                <a:cs typeface="Times New Roman" pitchFamily="18" charset="0"/>
              </a:rPr>
              <a:t>– collège de Barr)</a:t>
            </a:r>
            <a:endPar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altLang="fr-FR" sz="1600" b="0" i="1" u="sng"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Selon le moment de l’année </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possibilité d’ajouter les différents types de compléments du verbe (COD, COI, attribut) ou de compléments de phrase</a:t>
            </a:r>
            <a:r>
              <a:rPr kumimoji="0" lang="fr-FR" altLang="fr-FR" sz="1050" b="0" i="0" u="none" strike="noStrike" cap="none" normalizeH="0" baseline="0" dirty="0" smtClean="0">
                <a:ln>
                  <a:noFill/>
                </a:ln>
                <a:solidFill>
                  <a:schemeClr val="tx1"/>
                </a:solidFill>
                <a:effectLst/>
                <a:latin typeface="Arial" pitchFamily="34" charset="0"/>
                <a:cs typeface="Arial" pitchFamily="34" charset="0"/>
              </a:rPr>
              <a:t> </a:t>
            </a:r>
            <a:endParaRPr kumimoji="0" lang="fr-FR" alt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lowchart: Punched Tape 4"/>
          <p:cNvSpPr/>
          <p:nvPr/>
        </p:nvSpPr>
        <p:spPr>
          <a:xfrm>
            <a:off x="6475399" y="1701681"/>
            <a:ext cx="2304256" cy="86409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Réinvestir dans une production écrite</a:t>
            </a:r>
            <a:endParaRPr lang="fr-FR" dirty="0"/>
          </a:p>
        </p:txBody>
      </p:sp>
      <p:sp>
        <p:nvSpPr>
          <p:cNvPr id="4" name="AutoShape 2" descr="Affichage de 20160602_152551.jpg en cou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Affichage de 20160602_152551.jpg en cou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descr="C:\Users\J2\Desktop\20160602_1525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552093">
            <a:off x="3627256" y="2337143"/>
            <a:ext cx="1922074" cy="1081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541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420888"/>
            <a:ext cx="6965245" cy="1202485"/>
          </a:xfrm>
        </p:spPr>
        <p:txBody>
          <a:bodyPr>
            <a:normAutofit fontScale="90000"/>
          </a:bodyPr>
          <a:lstStyle/>
          <a:p>
            <a:r>
              <a:rPr lang="fr-FR" dirty="0" smtClean="0"/>
              <a:t>Rappel des fonctions pour écrire des cadavres exquis</a:t>
            </a:r>
            <a:br>
              <a:rPr lang="fr-FR" dirty="0" smtClean="0"/>
            </a:br>
            <a:r>
              <a:rPr lang="fr-FR" dirty="0" smtClean="0"/>
              <a:t>- 3</a:t>
            </a:r>
            <a:r>
              <a:rPr lang="fr-FR" baseline="30000" dirty="0" smtClean="0"/>
              <a:t>e</a:t>
            </a:r>
            <a:r>
              <a:rPr lang="fr-FR" dirty="0" smtClean="0"/>
              <a:t> -</a:t>
            </a:r>
            <a:endParaRPr lang="fr-FR" dirty="0"/>
          </a:p>
        </p:txBody>
      </p:sp>
      <p:sp>
        <p:nvSpPr>
          <p:cNvPr id="3" name="TextBox 2"/>
          <p:cNvSpPr txBox="1"/>
          <p:nvPr/>
        </p:nvSpPr>
        <p:spPr>
          <a:xfrm>
            <a:off x="196135" y="75982"/>
            <a:ext cx="4180568" cy="369332"/>
          </a:xfrm>
          <a:prstGeom prst="rect">
            <a:avLst/>
          </a:prstGeom>
          <a:noFill/>
        </p:spPr>
        <p:txBody>
          <a:bodyPr wrap="none" rtlCol="0">
            <a:spAutoFit/>
          </a:bodyPr>
          <a:lstStyle/>
          <a:p>
            <a:r>
              <a:rPr lang="fr-FR" b="1" dirty="0" smtClean="0"/>
              <a:t>Utiliser la langue pour écrire – </a:t>
            </a:r>
            <a:r>
              <a:rPr lang="fr-FR" b="1" i="1" dirty="0" smtClean="0"/>
              <a:t>exemple 3</a:t>
            </a:r>
            <a:endParaRPr lang="fr-FR" b="1" i="1" dirty="0"/>
          </a:p>
        </p:txBody>
      </p:sp>
      <p:sp>
        <p:nvSpPr>
          <p:cNvPr id="4" name="TextBox 3"/>
          <p:cNvSpPr txBox="1"/>
          <p:nvPr/>
        </p:nvSpPr>
        <p:spPr>
          <a:xfrm>
            <a:off x="196135" y="6300028"/>
            <a:ext cx="8840361" cy="584775"/>
          </a:xfrm>
          <a:prstGeom prst="rect">
            <a:avLst/>
          </a:prstGeom>
          <a:noFill/>
        </p:spPr>
        <p:txBody>
          <a:bodyPr wrap="square" rtlCol="0">
            <a:spAutoFit/>
          </a:bodyPr>
          <a:lstStyle/>
          <a:p>
            <a:pPr algn="r"/>
            <a:r>
              <a:rPr lang="fr-FR" sz="1600" i="1" dirty="0" smtClean="0">
                <a:solidFill>
                  <a:schemeClr val="bg1"/>
                </a:solidFill>
              </a:rPr>
              <a:t>A consulter également </a:t>
            </a:r>
            <a:r>
              <a:rPr lang="fr-FR" sz="1600" dirty="0" smtClean="0">
                <a:solidFill>
                  <a:schemeClr val="bg1"/>
                </a:solidFill>
              </a:rPr>
              <a:t>: proposition de séquence de Valentin </a:t>
            </a:r>
            <a:r>
              <a:rPr lang="fr-FR" sz="1600" dirty="0" err="1" smtClean="0">
                <a:solidFill>
                  <a:schemeClr val="bg1"/>
                </a:solidFill>
              </a:rPr>
              <a:t>Rietz</a:t>
            </a:r>
            <a:r>
              <a:rPr lang="fr-FR" sz="1600" dirty="0" smtClean="0">
                <a:solidFill>
                  <a:schemeClr val="bg1"/>
                </a:solidFill>
              </a:rPr>
              <a:t> – collège </a:t>
            </a:r>
            <a:r>
              <a:rPr lang="fr-FR" sz="1600" dirty="0" err="1">
                <a:solidFill>
                  <a:schemeClr val="bg1"/>
                </a:solidFill>
              </a:rPr>
              <a:t>S</a:t>
            </a:r>
            <a:r>
              <a:rPr lang="fr-FR" sz="1600" dirty="0" err="1" smtClean="0">
                <a:solidFill>
                  <a:schemeClr val="bg1"/>
                </a:solidFill>
              </a:rPr>
              <a:t>tockfeld</a:t>
            </a:r>
            <a:r>
              <a:rPr lang="fr-FR" sz="1600" dirty="0" smtClean="0">
                <a:solidFill>
                  <a:schemeClr val="bg1"/>
                </a:solidFill>
              </a:rPr>
              <a:t> (diaporama sur l’étude de la langue)</a:t>
            </a:r>
            <a:endParaRPr lang="fr-FR" sz="1600" dirty="0">
              <a:solidFill>
                <a:schemeClr val="bg1"/>
              </a:solidFill>
            </a:endParaRPr>
          </a:p>
        </p:txBody>
      </p:sp>
    </p:spTree>
    <p:extLst>
      <p:ext uri="{BB962C8B-B14F-4D97-AF65-F5344CB8AC3E}">
        <p14:creationId xmlns:p14="http://schemas.microsoft.com/office/powerpoint/2010/main" xmlns="" val="1440997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91819"/>
            <a:ext cx="9087155"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42226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60312" y="908720"/>
            <a:ext cx="4552785"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SEANCE 1</a:t>
            </a:r>
            <a:r>
              <a:rPr kumimoji="0" lang="fr-FR" altLang="fr-FR" sz="1600" b="1" i="1"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Le surr</a:t>
            </a:r>
            <a:r>
              <a:rPr kumimoji="0" lang="fr-FR" altLang="fr-FR" sz="1600" b="1" i="0" u="sng"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alisme, qu</a:t>
            </a:r>
            <a:r>
              <a:rPr kumimoji="0" lang="fr-FR" altLang="fr-FR" sz="16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est-ce que c</a:t>
            </a:r>
            <a:r>
              <a:rPr kumimoji="0" lang="fr-FR" altLang="fr-FR" sz="16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est</a:t>
            </a:r>
            <a:r>
              <a:rPr kumimoji="0" lang="fr-FR" altLang="fr-FR" sz="1600" b="1" i="0"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Picture 3" descr="Afficher l'image d'origi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692696"/>
            <a:ext cx="1562100" cy="41338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899592" y="4117143"/>
            <a:ext cx="7488832" cy="187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Jean Arp, Oscar </a:t>
            </a:r>
            <a:r>
              <a:rPr kumimoji="0" lang="fr-FR" altLang="fr-FR"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Dominguez</a:t>
            </a:r>
            <a: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Marcel Jean,</a:t>
            </a:r>
            <a:b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Sophie </a:t>
            </a:r>
            <a:r>
              <a:rPr kumimoji="0" lang="fr-FR" altLang="fr-FR"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Taeuber</a:t>
            </a:r>
            <a: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-Arp, </a:t>
            </a:r>
            <a:r>
              <a:rPr kumimoji="0" lang="fr-FR" altLang="fr-FR"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Cadavre exqu</a:t>
            </a:r>
            <a: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1937,</a:t>
            </a:r>
            <a:b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photocollage, 61,6 × 23,6 cm.</a:t>
            </a:r>
            <a:b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fr-FR"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Centre Pompidou, MNAM-CCI,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Activit</a:t>
            </a:r>
            <a:r>
              <a:rPr kumimoji="0" lang="fr-FR" altLang="fr-FR" b="1" i="1"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a:t>
            </a:r>
            <a:r>
              <a:rPr kumimoji="0" lang="fr-FR" altLang="fr-FR"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altLang="fr-FR"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oral</a:t>
            </a:r>
            <a:r>
              <a:rPr kumimoji="0" lang="fr-FR" altLang="fr-FR"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a:t>
            </a:r>
            <a:r>
              <a:rPr kumimoji="0" lang="fr-FR" alt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crire chaque </a:t>
            </a:r>
            <a:r>
              <a:rPr kumimoji="0" lang="fr-FR" alt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a:t>
            </a:r>
            <a:r>
              <a:rPr kumimoji="0" lang="fr-FR" alt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ment en une phrase. Chaque </a:t>
            </a:r>
            <a:r>
              <a:rPr kumimoji="0" lang="fr-FR" altLang="fr-FR"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a:t>
            </a:r>
            <a:r>
              <a:rPr kumimoji="0" lang="fr-FR" altLang="fr-FR"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altLang="fr-FR"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ve peut former sa propre phrase. Nommer un scribe qui notera les phrases au tableau. Commenter ensemble et bilan sur le surréalisme.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892964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7808" y="3351011"/>
            <a:ext cx="4572000" cy="22006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2"/>
          <p:cNvSpPr>
            <a:spLocks noChangeArrowheads="1"/>
          </p:cNvSpPr>
          <p:nvPr/>
        </p:nvSpPr>
        <p:spPr bwMode="auto">
          <a:xfrm>
            <a:off x="1040100" y="768553"/>
            <a:ext cx="7560840" cy="2739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SEANCE 2</a:t>
            </a:r>
            <a:r>
              <a:rPr kumimoji="0" lang="fr-FR" altLang="fr-FR" sz="1600" b="1" i="0"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La phrase simple &gt; rappel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Utiliser leurs phrases pour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rep</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rer</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les constituants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Cr</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er ensemble le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bilan sous forme de sch</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ma</a:t>
            </a:r>
            <a:r>
              <a:rPr kumimoji="0" lang="fr-FR" altLang="fr-FR" sz="1600" b="1" i="0" u="none" strike="noStrike" cap="none" normalizeH="0" dirty="0" smtClean="0">
                <a:ln>
                  <a:noFill/>
                </a:ln>
                <a:solidFill>
                  <a:schemeClr val="tx1"/>
                </a:solidFill>
                <a:effectLst/>
                <a:latin typeface="Cambria" pitchFamily="18" charset="0"/>
                <a:ea typeface="Calibri" pitchFamily="34" charset="0"/>
                <a:cs typeface="Times New Roman" pitchFamily="18" charset="0"/>
              </a:rPr>
              <a:t> ou de tableau </a:t>
            </a:r>
            <a:r>
              <a:rPr kumimoji="0" lang="fr-FR" altLang="fr-FR" sz="1600" i="1"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fr-FR" altLang="fr-FR" sz="1600" i="1" u="none" strike="noStrike" cap="none" normalizeH="0" dirty="0" err="1" smtClean="0">
                <a:ln>
                  <a:noFill/>
                </a:ln>
                <a:solidFill>
                  <a:schemeClr val="tx1"/>
                </a:solidFill>
                <a:effectLst/>
                <a:latin typeface="Cambria" pitchFamily="18" charset="0"/>
                <a:ea typeface="Calibri" pitchFamily="34" charset="0"/>
                <a:cs typeface="Times New Roman" pitchFamily="18" charset="0"/>
              </a:rPr>
              <a:t>séqu</a:t>
            </a:r>
            <a:r>
              <a:rPr kumimoji="0" lang="fr-FR" altLang="fr-FR" sz="1600" i="1" u="none" strike="noStrike" cap="none" normalizeH="0" dirty="0" smtClean="0">
                <a:ln>
                  <a:noFill/>
                </a:ln>
                <a:solidFill>
                  <a:schemeClr val="tx1"/>
                </a:solidFill>
                <a:effectLst/>
                <a:latin typeface="Cambria" pitchFamily="18" charset="0"/>
                <a:ea typeface="Calibri" pitchFamily="34" charset="0"/>
                <a:cs typeface="Times New Roman" pitchFamily="18" charset="0"/>
              </a:rPr>
              <a:t> 6</a:t>
            </a:r>
            <a:r>
              <a:rPr kumimoji="0" lang="fr-FR" altLang="fr-FR" sz="1600" i="1" u="none" strike="noStrike" cap="none" normalizeH="0" baseline="30000" dirty="0" smtClean="0">
                <a:ln>
                  <a:noFill/>
                </a:ln>
                <a:solidFill>
                  <a:schemeClr val="tx1"/>
                </a:solidFill>
                <a:effectLst/>
                <a:latin typeface="Cambria" pitchFamily="18" charset="0"/>
                <a:ea typeface="Calibri" pitchFamily="34" charset="0"/>
                <a:cs typeface="Times New Roman" pitchFamily="18" charset="0"/>
              </a:rPr>
              <a:t>e</a:t>
            </a:r>
            <a:r>
              <a:rPr kumimoji="0" lang="fr-FR" altLang="fr-FR" sz="1600" i="1" u="none" strike="noStrike" cap="none" normalizeH="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Exercices</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p>
          <a:p>
            <a:pPr marR="0" lvl="0" algn="l" defTabSz="914400" rtl="0" eaLnBrk="0" fontAlgn="base" latinLnBrk="0" hangingPunct="0">
              <a:lnSpc>
                <a:spcPct val="100000"/>
              </a:lnSpc>
              <a:spcBef>
                <a:spcPct val="0"/>
              </a:spcBef>
              <a:spcAft>
                <a:spcPct val="0"/>
              </a:spcAft>
              <a:buClrTx/>
              <a:buSzTx/>
              <a:tabLst/>
            </a:pP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Possibilit</a:t>
            </a:r>
            <a:r>
              <a:rPr kumimoji="0" lang="fr-FR" altLang="fr-FR" sz="1600" b="0" i="1"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de revoir </a:t>
            </a:r>
            <a:r>
              <a:rPr kumimoji="0" lang="fr-FR" altLang="fr-FR" sz="1600" b="0" i="1"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galement les classes grammaticales.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SEANCE 3</a:t>
            </a:r>
            <a:r>
              <a:rPr kumimoji="0" lang="fr-FR" altLang="fr-FR" sz="1600" b="1" i="1"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1"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1" i="0" u="sng" strike="noStrike" cap="none" normalizeH="0" baseline="0" dirty="0" smtClean="0">
                <a:ln>
                  <a:noFill/>
                </a:ln>
                <a:solidFill>
                  <a:schemeClr val="tx1"/>
                </a:solidFill>
                <a:effectLst/>
                <a:latin typeface="Cambria" pitchFamily="18" charset="0"/>
                <a:ea typeface="Calibri" pitchFamily="34" charset="0"/>
                <a:cs typeface="Times New Roman" pitchFamily="18" charset="0"/>
              </a:rPr>
              <a:t> Ecrire un cadavre exquis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Lecture</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d’un cadavre exquis et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observation</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du manuscrit d</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Andr</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Breton.</a:t>
            </a:r>
            <a:endParaRPr kumimoji="0" lang="fr-FR" alt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4" descr="http://www.andrebreton.fr/file/194638/raw/HR_56600100078640_3_watermark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4418" y="3483891"/>
            <a:ext cx="2950161" cy="188709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899592" y="5538137"/>
            <a:ext cx="727280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Cr</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ation</a:t>
            </a:r>
            <a:r>
              <a:rPr kumimoji="0" lang="fr-FR" altLang="fr-FR" sz="16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altLang="fr-FR" sz="1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chaque rang</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 écrit un sujet / un pr</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dicat / un compl</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ment de phrase. On tire au sort. Deux </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a:t>
            </a:r>
            <a:r>
              <a:rPr kumimoji="0" lang="fr-FR" altLang="fr-FR" sz="16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altLang="fr-F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ves seront les scribes. Possibilité de créer</a:t>
            </a:r>
            <a:r>
              <a:rPr kumimoji="0" lang="fr-FR" altLang="fr-FR" sz="16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un livret </a:t>
            </a:r>
            <a:r>
              <a:rPr kumimoji="0" lang="fr-FR" altLang="fr-FR" sz="1600" b="0" i="1" u="none" strike="noStrike" cap="none" normalizeH="0" dirty="0" smtClean="0">
                <a:ln>
                  <a:noFill/>
                </a:ln>
                <a:solidFill>
                  <a:schemeClr val="tx1"/>
                </a:solidFill>
                <a:effectLst/>
                <a:latin typeface="Cambria" pitchFamily="18" charset="0"/>
                <a:ea typeface="Calibri" pitchFamily="34" charset="0"/>
                <a:cs typeface="Times New Roman" pitchFamily="18" charset="0"/>
              </a:rPr>
              <a:t>(//</a:t>
            </a:r>
            <a:r>
              <a:rPr kumimoji="0" lang="fr-FR" altLang="fr-FR" sz="1600" b="0" i="1" u="none" strike="noStrike" cap="none" normalizeH="0" dirty="0" err="1" smtClean="0">
                <a:ln>
                  <a:noFill/>
                </a:ln>
                <a:solidFill>
                  <a:schemeClr val="tx1"/>
                </a:solidFill>
                <a:effectLst/>
                <a:latin typeface="Cambria" pitchFamily="18" charset="0"/>
                <a:ea typeface="Calibri" pitchFamily="34" charset="0"/>
                <a:cs typeface="Times New Roman" pitchFamily="18" charset="0"/>
              </a:rPr>
              <a:t>séqu</a:t>
            </a:r>
            <a:r>
              <a:rPr kumimoji="0" lang="fr-FR" altLang="fr-FR" sz="1600" b="0" i="1" u="none" strike="noStrike" cap="none" normalizeH="0" dirty="0" smtClean="0">
                <a:ln>
                  <a:noFill/>
                </a:ln>
                <a:solidFill>
                  <a:schemeClr val="tx1"/>
                </a:solidFill>
                <a:effectLst/>
                <a:latin typeface="Cambria" pitchFamily="18" charset="0"/>
                <a:ea typeface="Calibri" pitchFamily="34" charset="0"/>
                <a:cs typeface="Times New Roman" pitchFamily="18" charset="0"/>
              </a:rPr>
              <a:t> 6</a:t>
            </a:r>
            <a:r>
              <a:rPr kumimoji="0" lang="fr-FR" altLang="fr-FR" sz="1600" b="0" i="1" u="none" strike="noStrike" cap="none" normalizeH="0" baseline="30000" dirty="0" smtClean="0">
                <a:ln>
                  <a:noFill/>
                </a:ln>
                <a:solidFill>
                  <a:schemeClr val="tx1"/>
                </a:solidFill>
                <a:effectLst/>
                <a:latin typeface="Cambria" pitchFamily="18" charset="0"/>
                <a:ea typeface="Calibri" pitchFamily="34" charset="0"/>
                <a:cs typeface="Times New Roman" pitchFamily="18" charset="0"/>
              </a:rPr>
              <a:t>e</a:t>
            </a:r>
            <a:r>
              <a:rPr kumimoji="0" lang="fr-FR" altLang="fr-FR" sz="1600" b="0" i="1"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endParaRPr kumimoji="0" lang="fr-FR" altLang="fr-FR" sz="2800" b="0" i="1"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921434" y="3346435"/>
            <a:ext cx="4572000" cy="2200602"/>
          </a:xfrm>
          <a:prstGeom prst="rect">
            <a:avLst/>
          </a:prstGeom>
        </p:spPr>
        <p:txBody>
          <a:bodyPr>
            <a:spAutoFit/>
          </a:bodyPr>
          <a:lstStyle/>
          <a:p>
            <a:r>
              <a:rPr lang="fr-FR" sz="1400" dirty="0"/>
              <a:t>Le cadavre exquis boira le vin nouveau.</a:t>
            </a:r>
          </a:p>
          <a:p>
            <a:r>
              <a:rPr lang="fr-FR" sz="1400" dirty="0"/>
              <a:t>L’huître du Sénégal mangera le pain tricolore.</a:t>
            </a:r>
          </a:p>
          <a:p>
            <a:r>
              <a:rPr lang="fr-FR" sz="1400" dirty="0"/>
              <a:t>Le mille-pattes amoureux et frêle rivalise de méchanceté avec le cortège languissant.</a:t>
            </a:r>
          </a:p>
          <a:p>
            <a:r>
              <a:rPr lang="fr-FR" sz="1400" dirty="0"/>
              <a:t>La vapeur ailée séduit l’oiseau fermé à clé.</a:t>
            </a:r>
          </a:p>
          <a:p>
            <a:r>
              <a:rPr lang="fr-FR" sz="1400" dirty="0"/>
              <a:t>La grève des étoiles corrige la maison sans sucre.</a:t>
            </a:r>
          </a:p>
          <a:p>
            <a:r>
              <a:rPr lang="fr-FR" sz="1400" dirty="0"/>
              <a:t>L’amour mort ornera le peuple.</a:t>
            </a:r>
          </a:p>
          <a:p>
            <a:r>
              <a:rPr lang="fr-FR" sz="1400" dirty="0"/>
              <a:t>Les femmes blessées faussent la guillotine aux cheveux blonds</a:t>
            </a:r>
            <a:r>
              <a:rPr lang="fr-FR" sz="1400" dirty="0" smtClean="0"/>
              <a:t>.</a:t>
            </a:r>
          </a:p>
          <a:p>
            <a:pPr algn="r"/>
            <a:r>
              <a:rPr lang="fr-FR" sz="1050" b="1" i="1" dirty="0" smtClean="0"/>
              <a:t>Le surréalisme au service de la Révolution</a:t>
            </a:r>
            <a:r>
              <a:rPr lang="fr-FR" sz="1050" b="1" dirty="0" smtClean="0"/>
              <a:t>, Jean-Michel Place, 1976</a:t>
            </a:r>
            <a:endParaRPr lang="fr-FR" sz="1050" b="1" dirty="0"/>
          </a:p>
        </p:txBody>
      </p:sp>
    </p:spTree>
    <p:extLst>
      <p:ext uri="{BB962C8B-B14F-4D97-AF65-F5344CB8AC3E}">
        <p14:creationId xmlns:p14="http://schemas.microsoft.com/office/powerpoint/2010/main" xmlns="" val="182022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4674"/>
            <a:ext cx="6965245" cy="1202485"/>
          </a:xfrm>
        </p:spPr>
        <p:txBody>
          <a:bodyPr>
            <a:normAutofit fontScale="90000"/>
          </a:bodyPr>
          <a:lstStyle/>
          <a:p>
            <a:r>
              <a:rPr lang="fr-FR" dirty="0" smtClean="0"/>
              <a:t>Le prédicat, une nouveauté dans les programmes</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xmlns="" val="1600184576"/>
              </p:ext>
            </p:extLst>
          </p:nvPr>
        </p:nvGraphicFramePr>
        <p:xfrm>
          <a:off x="899592" y="1275664"/>
          <a:ext cx="7488832" cy="5749036"/>
        </p:xfrm>
        <a:graphic>
          <a:graphicData uri="http://schemas.openxmlformats.org/drawingml/2006/table">
            <a:tbl>
              <a:tblPr firstRow="1" firstCol="1" bandRow="1">
                <a:tableStyleId>{5C22544A-7EE6-4342-B048-85BDC9FD1C3A}</a:tableStyleId>
              </a:tblPr>
              <a:tblGrid>
                <a:gridCol w="151586"/>
                <a:gridCol w="3513252"/>
                <a:gridCol w="151586"/>
                <a:gridCol w="3672408"/>
              </a:tblGrid>
              <a:tr h="1017016">
                <a:tc>
                  <a:txBody>
                    <a:bodyPr/>
                    <a:lstStyle/>
                    <a:p>
                      <a:pPr algn="ctr">
                        <a:lnSpc>
                          <a:spcPct val="115000"/>
                        </a:lnSpc>
                        <a:spcAft>
                          <a:spcPts val="0"/>
                        </a:spcAft>
                      </a:pPr>
                      <a:endParaRPr lang="fr-FR" sz="1600" b="0" dirty="0">
                        <a:solidFill>
                          <a:schemeClr val="tx1"/>
                        </a:solidFill>
                        <a:effectLst/>
                        <a:latin typeface="Calibri"/>
                        <a:ea typeface="Calibri"/>
                        <a:cs typeface="Times New Roman"/>
                      </a:endParaRPr>
                    </a:p>
                  </a:txBody>
                  <a:tcPr marL="63093" marR="63093" marT="0" marB="0">
                    <a:noFill/>
                  </a:tcPr>
                </a:tc>
                <a:tc>
                  <a:txBody>
                    <a:bodyPr/>
                    <a:lstStyle/>
                    <a:p>
                      <a:pPr>
                        <a:lnSpc>
                          <a:spcPct val="115000"/>
                        </a:lnSpc>
                        <a:spcAft>
                          <a:spcPts val="0"/>
                        </a:spcAft>
                      </a:pPr>
                      <a:r>
                        <a:rPr lang="fr-FR" sz="1600" b="0" u="sng" dirty="0">
                          <a:solidFill>
                            <a:schemeClr val="tx1"/>
                          </a:solidFill>
                          <a:effectLst/>
                        </a:rPr>
                        <a:t>Compétence travaillée :</a:t>
                      </a:r>
                      <a:r>
                        <a:rPr lang="fr-FR" sz="1600" b="0" dirty="0">
                          <a:solidFill>
                            <a:schemeClr val="tx1"/>
                          </a:solidFill>
                          <a:effectLst/>
                        </a:rPr>
                        <a:t> </a:t>
                      </a:r>
                      <a:r>
                        <a:rPr lang="fr-FR" sz="1400" b="0" dirty="0">
                          <a:solidFill>
                            <a:schemeClr val="tx1"/>
                          </a:solidFill>
                          <a:effectLst/>
                        </a:rPr>
                        <a:t>Identifier les constituants d’une phrase simple en relation avec son sens</a:t>
                      </a:r>
                      <a:endParaRPr lang="fr-FR" sz="1600" b="0" dirty="0">
                        <a:solidFill>
                          <a:schemeClr val="tx1"/>
                        </a:solidFill>
                        <a:effectLst/>
                        <a:latin typeface="Calibri"/>
                        <a:ea typeface="Calibri"/>
                        <a:cs typeface="Times New Roman"/>
                      </a:endParaRPr>
                    </a:p>
                  </a:txBody>
                  <a:tcPr marL="63093" marR="63093" marT="0" marB="0">
                    <a:noFill/>
                  </a:tcPr>
                </a:tc>
                <a:tc>
                  <a:txBody>
                    <a:bodyPr/>
                    <a:lstStyle/>
                    <a:p>
                      <a:pPr>
                        <a:lnSpc>
                          <a:spcPct val="115000"/>
                        </a:lnSpc>
                        <a:spcAft>
                          <a:spcPts val="0"/>
                        </a:spcAft>
                      </a:pPr>
                      <a:r>
                        <a:rPr lang="fr-FR" sz="1400" b="0" dirty="0">
                          <a:solidFill>
                            <a:schemeClr val="tx1"/>
                          </a:solidFill>
                          <a:effectLst/>
                        </a:rPr>
                        <a:t> </a:t>
                      </a:r>
                      <a:endParaRPr lang="fr-FR" sz="1600" b="0" dirty="0">
                        <a:solidFill>
                          <a:schemeClr val="tx1"/>
                        </a:solidFill>
                        <a:effectLst/>
                        <a:latin typeface="Calibri"/>
                        <a:ea typeface="Calibri"/>
                        <a:cs typeface="Times New Roman"/>
                      </a:endParaRPr>
                    </a:p>
                  </a:txBody>
                  <a:tcPr marL="63093" marR="63093" marT="0" marB="0">
                    <a:noFill/>
                  </a:tcPr>
                </a:tc>
                <a:tc>
                  <a:txBody>
                    <a:bodyPr/>
                    <a:lstStyle/>
                    <a:p>
                      <a:pPr>
                        <a:lnSpc>
                          <a:spcPct val="115000"/>
                        </a:lnSpc>
                        <a:spcAft>
                          <a:spcPts val="0"/>
                        </a:spcAft>
                      </a:pPr>
                      <a:r>
                        <a:rPr lang="fr-FR" sz="1600" b="0" u="sng" dirty="0">
                          <a:solidFill>
                            <a:schemeClr val="tx1"/>
                          </a:solidFill>
                          <a:effectLst/>
                        </a:rPr>
                        <a:t>Compétence travaillée :</a:t>
                      </a:r>
                      <a:endParaRPr lang="fr-FR" sz="1600" b="0" dirty="0">
                        <a:solidFill>
                          <a:schemeClr val="tx1"/>
                        </a:solidFill>
                        <a:effectLst/>
                      </a:endParaRPr>
                    </a:p>
                    <a:p>
                      <a:pPr>
                        <a:lnSpc>
                          <a:spcPct val="115000"/>
                        </a:lnSpc>
                        <a:spcAft>
                          <a:spcPts val="0"/>
                        </a:spcAft>
                      </a:pPr>
                      <a:r>
                        <a:rPr lang="fr-FR" sz="1400" b="0" dirty="0">
                          <a:solidFill>
                            <a:schemeClr val="tx1"/>
                          </a:solidFill>
                          <a:effectLst/>
                        </a:rPr>
                        <a:t>Connaitre les aspects fondamentaux du fonctionnement syntaxique.</a:t>
                      </a:r>
                      <a:endParaRPr lang="fr-FR" sz="1600" b="0" dirty="0">
                        <a:solidFill>
                          <a:schemeClr val="tx1"/>
                        </a:solidFill>
                        <a:effectLst/>
                        <a:latin typeface="Calibri"/>
                        <a:ea typeface="Calibri"/>
                        <a:cs typeface="Times New Roman"/>
                      </a:endParaRPr>
                    </a:p>
                  </a:txBody>
                  <a:tcPr marL="63093" marR="63093" marT="0" marB="0">
                    <a:noFill/>
                  </a:tcPr>
                </a:tc>
              </a:tr>
              <a:tr h="3944632">
                <a:tc gridSpan="2">
                  <a:txBody>
                    <a:bodyPr/>
                    <a:lstStyle/>
                    <a:p>
                      <a:pPr>
                        <a:lnSpc>
                          <a:spcPct val="115000"/>
                        </a:lnSpc>
                        <a:spcAft>
                          <a:spcPts val="0"/>
                        </a:spcAft>
                      </a:pPr>
                      <a:r>
                        <a:rPr lang="fr-FR" sz="1350" b="1" dirty="0">
                          <a:solidFill>
                            <a:schemeClr val="tx1"/>
                          </a:solidFill>
                          <a:effectLst/>
                        </a:rPr>
                        <a:t>Identifier les constituants d’une phrase simple en relation avec sa cohérence sémantique ; distinguer phrase simple et phrase complexe</a:t>
                      </a:r>
                    </a:p>
                    <a:p>
                      <a:pPr marL="342900" lvl="0" indent="-342900">
                        <a:lnSpc>
                          <a:spcPct val="115000"/>
                        </a:lnSpc>
                        <a:spcAft>
                          <a:spcPts val="0"/>
                        </a:spcAft>
                        <a:buFont typeface="Wingdings"/>
                        <a:buChar char=""/>
                      </a:pPr>
                      <a:r>
                        <a:rPr lang="fr-FR" sz="1350" b="0" i="1" dirty="0">
                          <a:solidFill>
                            <a:schemeClr val="tx1"/>
                          </a:solidFill>
                          <a:effectLst/>
                        </a:rPr>
                        <a:t>Mise en évidence de la </a:t>
                      </a:r>
                      <a:r>
                        <a:rPr lang="fr-FR" sz="1350" b="1" i="1" dirty="0">
                          <a:solidFill>
                            <a:schemeClr val="tx1"/>
                          </a:solidFill>
                          <a:effectLst/>
                        </a:rPr>
                        <a:t>cohérence sémantique</a:t>
                      </a:r>
                      <a:r>
                        <a:rPr lang="fr-FR" sz="1350" b="0" i="1" dirty="0">
                          <a:solidFill>
                            <a:schemeClr val="tx1"/>
                          </a:solidFill>
                          <a:effectLst/>
                        </a:rPr>
                        <a:t> de la phrase</a:t>
                      </a:r>
                      <a:r>
                        <a:rPr lang="fr-FR" sz="1350" b="0" dirty="0">
                          <a:solidFill>
                            <a:schemeClr val="tx1"/>
                          </a:solidFill>
                          <a:effectLst/>
                        </a:rPr>
                        <a:t> </a:t>
                      </a:r>
                      <a:r>
                        <a:rPr lang="fr-FR" sz="1350" b="0" u="sng" dirty="0">
                          <a:solidFill>
                            <a:schemeClr val="tx1"/>
                          </a:solidFill>
                          <a:effectLst/>
                        </a:rPr>
                        <a:t>: de quoi on parle et ce qu’on en dit</a:t>
                      </a:r>
                      <a:r>
                        <a:rPr lang="fr-FR" sz="1350" b="0" dirty="0">
                          <a:solidFill>
                            <a:schemeClr val="tx1"/>
                          </a:solidFill>
                          <a:effectLst/>
                        </a:rPr>
                        <a:t>, à quoi on peut rajouter des </a:t>
                      </a:r>
                      <a:r>
                        <a:rPr lang="fr-FR" sz="1350" b="0" u="sng" dirty="0">
                          <a:solidFill>
                            <a:schemeClr val="tx1"/>
                          </a:solidFill>
                          <a:effectLst/>
                        </a:rPr>
                        <a:t>compléments de phrase facultatifs</a:t>
                      </a:r>
                      <a:r>
                        <a:rPr lang="fr-FR" sz="1350" b="0" dirty="0">
                          <a:solidFill>
                            <a:schemeClr val="tx1"/>
                          </a:solidFill>
                          <a:effectLst/>
                        </a:rPr>
                        <a:t>.</a:t>
                      </a:r>
                    </a:p>
                    <a:p>
                      <a:pPr marL="342900" lvl="0" indent="-342900">
                        <a:lnSpc>
                          <a:spcPct val="115000"/>
                        </a:lnSpc>
                        <a:spcAft>
                          <a:spcPts val="0"/>
                        </a:spcAft>
                        <a:buFont typeface="Wingdings"/>
                        <a:buChar char=""/>
                      </a:pPr>
                      <a:r>
                        <a:rPr lang="fr-FR" sz="1350" b="0" i="1" dirty="0">
                          <a:solidFill>
                            <a:schemeClr val="tx1"/>
                          </a:solidFill>
                          <a:effectLst/>
                        </a:rPr>
                        <a:t>Mise en évidence </a:t>
                      </a:r>
                      <a:r>
                        <a:rPr lang="fr-FR" sz="1350" b="1" i="1" dirty="0">
                          <a:solidFill>
                            <a:schemeClr val="tx1"/>
                          </a:solidFill>
                          <a:effectLst/>
                        </a:rPr>
                        <a:t>des groupes syntaxiques</a:t>
                      </a:r>
                      <a:r>
                        <a:rPr lang="fr-FR" sz="1350" b="0" dirty="0">
                          <a:solidFill>
                            <a:schemeClr val="tx1"/>
                          </a:solidFill>
                          <a:effectLst/>
                        </a:rPr>
                        <a:t> : </a:t>
                      </a:r>
                      <a:r>
                        <a:rPr lang="fr-FR" sz="1350" b="0" u="sng" dirty="0">
                          <a:solidFill>
                            <a:schemeClr val="tx1"/>
                          </a:solidFill>
                          <a:effectLst/>
                        </a:rPr>
                        <a:t>le sujet </a:t>
                      </a:r>
                      <a:r>
                        <a:rPr lang="fr-FR" sz="1350" b="0" dirty="0">
                          <a:solidFill>
                            <a:schemeClr val="tx1"/>
                          </a:solidFill>
                          <a:effectLst/>
                        </a:rPr>
                        <a:t>de la phrase (un groupe nominal, un pronom, une subordonnée) ; </a:t>
                      </a:r>
                      <a:r>
                        <a:rPr lang="fr-FR" sz="1350" b="0" u="sng" dirty="0">
                          <a:solidFill>
                            <a:schemeClr val="tx1"/>
                          </a:solidFill>
                          <a:effectLst/>
                        </a:rPr>
                        <a:t>le prédicat </a:t>
                      </a:r>
                      <a:r>
                        <a:rPr lang="fr-FR" sz="1350" b="0" dirty="0">
                          <a:solidFill>
                            <a:schemeClr val="tx1"/>
                          </a:solidFill>
                          <a:effectLst/>
                        </a:rPr>
                        <a:t>de la phrase, c’est-à-dire ce qu’on dit du sujet (très souvent un groupe verbal formé du verbe et des compléments du verbe s’il en a) ; </a:t>
                      </a:r>
                      <a:r>
                        <a:rPr lang="fr-FR" sz="1350" b="0" u="sng" dirty="0">
                          <a:solidFill>
                            <a:schemeClr val="tx1"/>
                          </a:solidFill>
                          <a:effectLst/>
                        </a:rPr>
                        <a:t>le complément de phrase</a:t>
                      </a:r>
                      <a:r>
                        <a:rPr lang="fr-FR" sz="1350" b="0" dirty="0">
                          <a:solidFill>
                            <a:schemeClr val="tx1"/>
                          </a:solidFill>
                          <a:effectLst/>
                        </a:rPr>
                        <a:t> (un groupe nominal, un groupe prépositionnel, un adverbe ou un groupe adverbial, une subordonnée).</a:t>
                      </a:r>
                      <a:endParaRPr lang="fr-FR" sz="1350" b="0" dirty="0">
                        <a:solidFill>
                          <a:schemeClr val="tx1"/>
                        </a:solidFill>
                        <a:effectLst/>
                        <a:latin typeface="Calibri"/>
                        <a:ea typeface="Calibri"/>
                        <a:cs typeface="Times New Roman"/>
                      </a:endParaRPr>
                    </a:p>
                  </a:txBody>
                  <a:tcPr marL="63093" marR="63093" marT="0" marB="0">
                    <a:noFill/>
                  </a:tcPr>
                </a:tc>
                <a:tc hMerge="1">
                  <a:txBody>
                    <a:bodyPr/>
                    <a:lstStyle/>
                    <a:p>
                      <a:endParaRPr lang="fr-FR"/>
                    </a:p>
                  </a:txBody>
                  <a:tcPr/>
                </a:tc>
                <a:tc gridSpan="2">
                  <a:txBody>
                    <a:bodyPr/>
                    <a:lstStyle/>
                    <a:p>
                      <a:pPr>
                        <a:lnSpc>
                          <a:spcPct val="115000"/>
                        </a:lnSpc>
                        <a:spcAft>
                          <a:spcPts val="0"/>
                        </a:spcAft>
                      </a:pPr>
                      <a:r>
                        <a:rPr lang="fr-FR" sz="1400" b="1" dirty="0">
                          <a:solidFill>
                            <a:schemeClr val="tx1"/>
                          </a:solidFill>
                          <a:effectLst/>
                        </a:rPr>
                        <a:t>Connaitre les aspects fondamentaux du fonctionnement syntaxique</a:t>
                      </a:r>
                      <a:endParaRPr lang="fr-FR" sz="1600" b="1" dirty="0">
                        <a:solidFill>
                          <a:schemeClr val="tx1"/>
                        </a:solidFill>
                        <a:effectLst/>
                      </a:endParaRPr>
                    </a:p>
                    <a:p>
                      <a:pPr marL="342900" lvl="0" indent="-342900">
                        <a:lnSpc>
                          <a:spcPct val="115000"/>
                        </a:lnSpc>
                        <a:spcAft>
                          <a:spcPts val="0"/>
                        </a:spcAft>
                        <a:buClr>
                          <a:srgbClr val="000000"/>
                        </a:buClr>
                        <a:buSzPts val="1000"/>
                        <a:buFont typeface="Wingdings"/>
                        <a:buChar char=""/>
                      </a:pPr>
                      <a:r>
                        <a:rPr lang="fr-FR" sz="1400" b="0" i="1" spc="-30" dirty="0">
                          <a:solidFill>
                            <a:schemeClr val="tx1"/>
                          </a:solidFill>
                          <a:effectLst/>
                        </a:rPr>
                        <a:t>Fonctionnement de la phrase simple</a:t>
                      </a:r>
                      <a:endParaRPr lang="fr-FR" sz="1600" b="0" i="1" spc="-30" dirty="0">
                        <a:solidFill>
                          <a:schemeClr val="tx1"/>
                        </a:solidFill>
                        <a:effectLst/>
                      </a:endParaRPr>
                    </a:p>
                    <a:p>
                      <a:pPr>
                        <a:lnSpc>
                          <a:spcPct val="115000"/>
                        </a:lnSpc>
                        <a:spcAft>
                          <a:spcPts val="0"/>
                        </a:spcAft>
                      </a:pPr>
                      <a:r>
                        <a:rPr lang="fr-FR" sz="1400" b="0" dirty="0">
                          <a:solidFill>
                            <a:schemeClr val="tx1"/>
                          </a:solidFill>
                          <a:effectLst/>
                        </a:rPr>
                        <a:t>- Analyse des constituants de la phrase simple en </a:t>
                      </a:r>
                      <a:r>
                        <a:rPr lang="fr-FR" sz="1400" b="0" u="sng" dirty="0">
                          <a:solidFill>
                            <a:schemeClr val="tx1"/>
                          </a:solidFill>
                          <a:effectLst/>
                        </a:rPr>
                        <a:t>constituants obligatoires </a:t>
                      </a:r>
                      <a:r>
                        <a:rPr lang="fr-FR" sz="1400" b="0" dirty="0">
                          <a:solidFill>
                            <a:schemeClr val="tx1"/>
                          </a:solidFill>
                          <a:effectLst/>
                        </a:rPr>
                        <a:t>(</a:t>
                      </a:r>
                      <a:r>
                        <a:rPr lang="fr-FR" sz="1400" b="1" dirty="0">
                          <a:solidFill>
                            <a:schemeClr val="tx1"/>
                          </a:solidFill>
                          <a:effectLst/>
                        </a:rPr>
                        <a:t>sujet, prédicat</a:t>
                      </a:r>
                      <a:r>
                        <a:rPr lang="fr-FR" sz="1400" b="0" dirty="0">
                          <a:solidFill>
                            <a:schemeClr val="tx1"/>
                          </a:solidFill>
                          <a:effectLst/>
                        </a:rPr>
                        <a:t>) et </a:t>
                      </a:r>
                      <a:r>
                        <a:rPr lang="fr-FR" sz="1400" b="0" u="sng" dirty="0">
                          <a:solidFill>
                            <a:schemeClr val="tx1"/>
                          </a:solidFill>
                          <a:effectLst/>
                        </a:rPr>
                        <a:t>facultatifs</a:t>
                      </a:r>
                      <a:r>
                        <a:rPr lang="fr-FR" sz="1400" b="0" dirty="0">
                          <a:solidFill>
                            <a:schemeClr val="tx1"/>
                          </a:solidFill>
                          <a:effectLst/>
                        </a:rPr>
                        <a:t> (complément de phrase).</a:t>
                      </a:r>
                      <a:endParaRPr lang="fr-FR" sz="1600" b="0" dirty="0">
                        <a:solidFill>
                          <a:schemeClr val="tx1"/>
                        </a:solidFill>
                        <a:effectLst/>
                      </a:endParaRPr>
                    </a:p>
                    <a:p>
                      <a:pPr>
                        <a:lnSpc>
                          <a:spcPct val="115000"/>
                        </a:lnSpc>
                        <a:spcAft>
                          <a:spcPts val="0"/>
                        </a:spcAft>
                      </a:pPr>
                      <a:r>
                        <a:rPr lang="fr-FR" sz="1400" b="0" dirty="0">
                          <a:solidFill>
                            <a:schemeClr val="tx1"/>
                          </a:solidFill>
                          <a:effectLst/>
                        </a:rPr>
                        <a:t>- Identification des </a:t>
                      </a:r>
                      <a:r>
                        <a:rPr lang="fr-FR" sz="1400" b="0" u="sng" dirty="0">
                          <a:solidFill>
                            <a:schemeClr val="tx1"/>
                          </a:solidFill>
                          <a:effectLst/>
                        </a:rPr>
                        <a:t>groupes syntaxiques : leurs constituants et leurs fonctions</a:t>
                      </a:r>
                      <a:r>
                        <a:rPr lang="fr-FR" sz="1400" b="0" dirty="0">
                          <a:solidFill>
                            <a:schemeClr val="tx1"/>
                          </a:solidFill>
                          <a:effectLst/>
                        </a:rPr>
                        <a:t>.</a:t>
                      </a:r>
                      <a:endParaRPr lang="fr-FR" sz="1600" b="0" dirty="0">
                        <a:solidFill>
                          <a:schemeClr val="tx1"/>
                        </a:solidFill>
                        <a:effectLst/>
                      </a:endParaRPr>
                    </a:p>
                    <a:p>
                      <a:pPr>
                        <a:lnSpc>
                          <a:spcPct val="115000"/>
                        </a:lnSpc>
                        <a:spcAft>
                          <a:spcPts val="0"/>
                        </a:spcAft>
                      </a:pPr>
                      <a:r>
                        <a:rPr lang="fr-FR" sz="1600" b="0" dirty="0">
                          <a:solidFill>
                            <a:schemeClr val="tx1"/>
                          </a:solidFill>
                          <a:effectLst/>
                        </a:rPr>
                        <a:t> </a:t>
                      </a:r>
                      <a:endParaRPr lang="fr-FR" sz="1600" b="0" dirty="0">
                        <a:solidFill>
                          <a:schemeClr val="tx1"/>
                        </a:solidFill>
                        <a:effectLst/>
                        <a:latin typeface="Calibri"/>
                        <a:ea typeface="Calibri"/>
                        <a:cs typeface="Times New Roman"/>
                      </a:endParaRPr>
                    </a:p>
                  </a:txBody>
                  <a:tcPr marL="63093" marR="63093" marT="0" marB="0">
                    <a:noFill/>
                  </a:tcPr>
                </a:tc>
                <a:tc hMerge="1">
                  <a:txBody>
                    <a:bodyPr/>
                    <a:lstStyle/>
                    <a:p>
                      <a:endParaRPr lang="fr-FR"/>
                    </a:p>
                  </a:txBody>
                  <a:tcPr/>
                </a:tc>
              </a:tr>
            </a:tbl>
          </a:graphicData>
        </a:graphic>
      </p:graphicFrame>
      <p:sp>
        <p:nvSpPr>
          <p:cNvPr id="4" name="Rounded Rectangle 3"/>
          <p:cNvSpPr/>
          <p:nvPr/>
        </p:nvSpPr>
        <p:spPr>
          <a:xfrm rot="20527277">
            <a:off x="179512" y="1052736"/>
            <a:ext cx="122413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Cycle 3</a:t>
            </a:r>
            <a:endParaRPr lang="fr-FR" dirty="0"/>
          </a:p>
        </p:txBody>
      </p:sp>
      <p:sp>
        <p:nvSpPr>
          <p:cNvPr id="6" name="Rounded Rectangle 5"/>
          <p:cNvSpPr/>
          <p:nvPr/>
        </p:nvSpPr>
        <p:spPr>
          <a:xfrm rot="1036766">
            <a:off x="7323459" y="1112202"/>
            <a:ext cx="122413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Cycle 4</a:t>
            </a:r>
            <a:endParaRPr lang="fr-FR" dirty="0"/>
          </a:p>
        </p:txBody>
      </p:sp>
    </p:spTree>
    <p:extLst>
      <p:ext uri="{BB962C8B-B14F-4D97-AF65-F5344CB8AC3E}">
        <p14:creationId xmlns:p14="http://schemas.microsoft.com/office/powerpoint/2010/main" xmlns="" val="396308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Quelques ressources</a:t>
            </a:r>
            <a:endParaRPr lang="fr-FR" dirty="0"/>
          </a:p>
        </p:txBody>
      </p:sp>
      <p:sp>
        <p:nvSpPr>
          <p:cNvPr id="3" name="Rectangle 2"/>
          <p:cNvSpPr/>
          <p:nvPr/>
        </p:nvSpPr>
        <p:spPr>
          <a:xfrm>
            <a:off x="971600" y="1988840"/>
            <a:ext cx="6840760" cy="2585323"/>
          </a:xfrm>
          <a:prstGeom prst="rect">
            <a:avLst/>
          </a:prstGeom>
        </p:spPr>
        <p:txBody>
          <a:bodyPr wrap="square">
            <a:spAutoFit/>
          </a:bodyPr>
          <a:lstStyle/>
          <a:p>
            <a:pPr marL="342900" indent="-342900">
              <a:buFont typeface="Wingdings" panose="05000000000000000000" pitchFamily="2" charset="2"/>
              <a:buChar char="q"/>
            </a:pPr>
            <a:r>
              <a:rPr lang="fr-FR" dirty="0" smtClean="0"/>
              <a:t>Site québécois </a:t>
            </a:r>
          </a:p>
          <a:p>
            <a:r>
              <a:rPr lang="fr-FR" dirty="0" smtClean="0">
                <a:hlinkClick r:id="rId2"/>
              </a:rPr>
              <a:t>http</a:t>
            </a:r>
            <a:r>
              <a:rPr lang="fr-FR" dirty="0">
                <a:hlinkClick r:id="rId2"/>
              </a:rPr>
              <a:t>://</a:t>
            </a:r>
            <a:r>
              <a:rPr lang="fr-FR" dirty="0" smtClean="0">
                <a:hlinkClick r:id="rId2"/>
              </a:rPr>
              <a:t>www.alloprof.qc.ca/BV/Pages/f1247.aspx</a:t>
            </a:r>
            <a:endParaRPr lang="fr-FR" dirty="0" smtClean="0"/>
          </a:p>
          <a:p>
            <a:endParaRPr lang="fr-FR" dirty="0"/>
          </a:p>
          <a:p>
            <a:pPr marL="285750" indent="-285750">
              <a:buFont typeface="Wingdings" panose="05000000000000000000" pitchFamily="2" charset="2"/>
              <a:buChar char="q"/>
            </a:pPr>
            <a:r>
              <a:rPr lang="fr-FR" i="1" dirty="0"/>
              <a:t>Grammaire méthodique du français</a:t>
            </a:r>
            <a:r>
              <a:rPr lang="fr-FR" dirty="0"/>
              <a:t>, </a:t>
            </a:r>
            <a:r>
              <a:rPr lang="fr-FR" dirty="0" err="1"/>
              <a:t>Riegel</a:t>
            </a:r>
            <a:r>
              <a:rPr lang="fr-FR" dirty="0"/>
              <a:t>, </a:t>
            </a:r>
            <a:r>
              <a:rPr lang="fr-FR" dirty="0" err="1"/>
              <a:t>Pellat</a:t>
            </a:r>
            <a:r>
              <a:rPr lang="fr-FR" dirty="0"/>
              <a:t>, </a:t>
            </a:r>
            <a:r>
              <a:rPr lang="fr-FR" dirty="0" err="1"/>
              <a:t>Rioul</a:t>
            </a:r>
            <a:r>
              <a:rPr lang="fr-FR" dirty="0"/>
              <a:t>, 1994</a:t>
            </a:r>
          </a:p>
          <a:p>
            <a:endParaRPr lang="fr-FR" dirty="0"/>
          </a:p>
          <a:p>
            <a:pPr marL="285750" indent="-285750">
              <a:buFont typeface="Wingdings" panose="05000000000000000000" pitchFamily="2" charset="2"/>
              <a:buChar char="q"/>
            </a:pPr>
            <a:r>
              <a:rPr lang="fr-FR" i="1" dirty="0"/>
              <a:t>Quelle grammaire enseigner ? </a:t>
            </a:r>
            <a:r>
              <a:rPr lang="fr-FR" dirty="0"/>
              <a:t>Sous la direction de J.-C, </a:t>
            </a:r>
            <a:r>
              <a:rPr lang="fr-FR" dirty="0" err="1"/>
              <a:t>Pellat</a:t>
            </a:r>
            <a:r>
              <a:rPr lang="fr-FR" dirty="0"/>
              <a:t>, </a:t>
            </a:r>
            <a:r>
              <a:rPr lang="fr-FR" dirty="0" smtClean="0"/>
              <a:t>2009</a:t>
            </a:r>
          </a:p>
          <a:p>
            <a:endParaRPr lang="fr-FR" dirty="0" smtClean="0"/>
          </a:p>
          <a:p>
            <a:pPr marL="285750" indent="-285750">
              <a:buFont typeface="Wingdings" panose="05000000000000000000" pitchFamily="2" charset="2"/>
              <a:buChar char="q"/>
            </a:pPr>
            <a:r>
              <a:rPr lang="fr-FR" dirty="0" smtClean="0"/>
              <a:t>Manuels </a:t>
            </a:r>
            <a:r>
              <a:rPr lang="fr-FR" i="1" dirty="0" smtClean="0"/>
              <a:t>Fleur d’encre </a:t>
            </a:r>
            <a:r>
              <a:rPr lang="fr-FR" dirty="0" smtClean="0"/>
              <a:t>6</a:t>
            </a:r>
            <a:r>
              <a:rPr lang="fr-FR" baseline="30000" dirty="0" smtClean="0"/>
              <a:t>e</a:t>
            </a:r>
            <a:r>
              <a:rPr lang="fr-FR" dirty="0" smtClean="0"/>
              <a:t> et 5</a:t>
            </a:r>
            <a:r>
              <a:rPr lang="fr-FR" baseline="30000" dirty="0" smtClean="0"/>
              <a:t>e</a:t>
            </a:r>
            <a:r>
              <a:rPr lang="fr-FR" dirty="0" smtClean="0"/>
              <a:t> </a:t>
            </a:r>
            <a:endParaRPr lang="fr-FR" dirty="0"/>
          </a:p>
        </p:txBody>
      </p:sp>
    </p:spTree>
    <p:extLst>
      <p:ext uri="{BB962C8B-B14F-4D97-AF65-F5344CB8AC3E}">
        <p14:creationId xmlns:p14="http://schemas.microsoft.com/office/powerpoint/2010/main" xmlns="" val="60370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169" y="-171400"/>
            <a:ext cx="6965245" cy="1202485"/>
          </a:xfrm>
        </p:spPr>
        <p:txBody>
          <a:bodyPr/>
          <a:lstStyle/>
          <a:p>
            <a:r>
              <a:rPr lang="fr-FR" dirty="0" smtClean="0"/>
              <a:t>Qu’est-ce qu’une phrase ?</a:t>
            </a:r>
            <a:endParaRPr lang="fr-FR" dirty="0"/>
          </a:p>
        </p:txBody>
      </p:sp>
      <p:sp>
        <p:nvSpPr>
          <p:cNvPr id="3" name="Rectangle 2"/>
          <p:cNvSpPr/>
          <p:nvPr/>
        </p:nvSpPr>
        <p:spPr>
          <a:xfrm>
            <a:off x="772915" y="836712"/>
            <a:ext cx="7632848" cy="4370427"/>
          </a:xfrm>
          <a:prstGeom prst="rect">
            <a:avLst/>
          </a:prstGeom>
        </p:spPr>
        <p:txBody>
          <a:bodyPr wrap="square">
            <a:spAutoFit/>
          </a:bodyPr>
          <a:lstStyle/>
          <a:p>
            <a:pPr marL="285750" lvl="0" indent="-285750">
              <a:buFont typeface="Wingdings" panose="05000000000000000000" pitchFamily="2" charset="2"/>
              <a:buChar char="q"/>
            </a:pPr>
            <a:r>
              <a:rPr lang="fr-FR" sz="2400" b="1" u="sng" dirty="0"/>
              <a:t>Définition sémantique de la phrase simple</a:t>
            </a:r>
            <a:r>
              <a:rPr lang="fr-FR" sz="2400" b="1" dirty="0"/>
              <a:t> </a:t>
            </a:r>
            <a:r>
              <a:rPr lang="fr-FR" sz="2000" dirty="0"/>
              <a:t>: </a:t>
            </a:r>
            <a:endParaRPr lang="fr-FR" sz="2000" dirty="0" smtClean="0"/>
          </a:p>
          <a:p>
            <a:pPr lvl="0"/>
            <a:endParaRPr lang="fr-FR" sz="2000" dirty="0" smtClean="0"/>
          </a:p>
          <a:p>
            <a:pPr lvl="0" algn="just"/>
            <a:r>
              <a:rPr lang="fr-FR" sz="2000" dirty="0" smtClean="0"/>
              <a:t>	La </a:t>
            </a:r>
            <a:r>
              <a:rPr lang="fr-FR" sz="2000" dirty="0"/>
              <a:t>phrase exprime une </a:t>
            </a:r>
            <a:r>
              <a:rPr lang="fr-FR" sz="2400" b="1" dirty="0"/>
              <a:t>prédication</a:t>
            </a:r>
            <a:r>
              <a:rPr lang="fr-FR" sz="2000" dirty="0"/>
              <a:t>, qui consiste à </a:t>
            </a:r>
            <a:r>
              <a:rPr lang="fr-FR" sz="2400" b="1" dirty="0"/>
              <a:t>attribuer des propriétés à des êtres ou à des objets</a:t>
            </a:r>
            <a:r>
              <a:rPr lang="fr-FR" sz="2000" dirty="0"/>
              <a:t>. </a:t>
            </a:r>
            <a:endParaRPr lang="fr-FR" sz="2000" dirty="0" smtClean="0"/>
          </a:p>
          <a:p>
            <a:pPr lvl="0" algn="just"/>
            <a:endParaRPr lang="fr-FR" sz="2000" dirty="0" smtClean="0"/>
          </a:p>
          <a:p>
            <a:pPr lvl="0" algn="just"/>
            <a:r>
              <a:rPr lang="fr-FR" sz="2000" dirty="0"/>
              <a:t>	</a:t>
            </a:r>
            <a:r>
              <a:rPr lang="fr-FR" sz="2000" dirty="0" smtClean="0"/>
              <a:t>Dans </a:t>
            </a:r>
            <a:r>
              <a:rPr lang="fr-FR" sz="2000" dirty="0"/>
              <a:t>sa forme canonique, la phrase est constituée d’un </a:t>
            </a:r>
            <a:r>
              <a:rPr lang="fr-FR" sz="2400" b="1" dirty="0"/>
              <a:t>sujet et d’un prédicat</a:t>
            </a:r>
            <a:r>
              <a:rPr lang="fr-FR" sz="2000" dirty="0"/>
              <a:t>. </a:t>
            </a:r>
            <a:endParaRPr lang="fr-FR" sz="2000" dirty="0" smtClean="0"/>
          </a:p>
          <a:p>
            <a:pPr lvl="0" algn="just"/>
            <a:endParaRPr lang="fr-FR" sz="2000" dirty="0" smtClean="0"/>
          </a:p>
          <a:p>
            <a:pPr lvl="0" algn="just"/>
            <a:r>
              <a:rPr lang="fr-FR" sz="2000" b="1" dirty="0"/>
              <a:t>	</a:t>
            </a:r>
            <a:r>
              <a:rPr lang="fr-FR" sz="2400" b="1" dirty="0" smtClean="0"/>
              <a:t>Le </a:t>
            </a:r>
            <a:r>
              <a:rPr lang="fr-FR" sz="2400" b="1" dirty="0"/>
              <a:t>prédicat « dit quelque chose » sur le sujet </a:t>
            </a:r>
            <a:r>
              <a:rPr lang="fr-FR" sz="2000" b="1" dirty="0"/>
              <a:t>en lui attribuant une propriété </a:t>
            </a:r>
            <a:r>
              <a:rPr lang="fr-FR" sz="2000" dirty="0"/>
              <a:t>(qualité, action, localisation, etc.). Le prédicat appelle donc nécessairement un sujet</a:t>
            </a:r>
            <a:r>
              <a:rPr lang="fr-FR" sz="2000" dirty="0" smtClean="0"/>
              <a:t>.</a:t>
            </a:r>
          </a:p>
          <a:p>
            <a:pPr lvl="0"/>
            <a:endParaRPr lang="fr-FR" sz="2000" dirty="0" smtClean="0"/>
          </a:p>
          <a:p>
            <a:pPr marL="285750" lvl="0" indent="-285750">
              <a:buFont typeface="Wingdings" panose="05000000000000000000" pitchFamily="2" charset="2"/>
              <a:buChar char="q"/>
            </a:pPr>
            <a:endParaRPr lang="fr-FR" dirty="0"/>
          </a:p>
        </p:txBody>
      </p:sp>
      <p:sp>
        <p:nvSpPr>
          <p:cNvPr id="4" name="Rounded Rectangle 3"/>
          <p:cNvSpPr/>
          <p:nvPr/>
        </p:nvSpPr>
        <p:spPr>
          <a:xfrm>
            <a:off x="3833255" y="5305346"/>
            <a:ext cx="50405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Cela correspond </a:t>
            </a:r>
            <a:r>
              <a:rPr lang="fr-FR" sz="2000" u="sng" dirty="0">
                <a:solidFill>
                  <a:schemeClr val="tx1"/>
                </a:solidFill>
              </a:rPr>
              <a:t>souvent</a:t>
            </a:r>
            <a:r>
              <a:rPr lang="fr-FR" sz="2000" dirty="0">
                <a:solidFill>
                  <a:schemeClr val="tx1"/>
                </a:solidFill>
              </a:rPr>
              <a:t> au </a:t>
            </a:r>
            <a:r>
              <a:rPr lang="fr-FR" sz="2000" b="1" dirty="0">
                <a:solidFill>
                  <a:schemeClr val="tx1"/>
                </a:solidFill>
              </a:rPr>
              <a:t>thème</a:t>
            </a:r>
            <a:r>
              <a:rPr lang="fr-FR" sz="2000" dirty="0">
                <a:solidFill>
                  <a:schemeClr val="tx1"/>
                </a:solidFill>
              </a:rPr>
              <a:t> </a:t>
            </a:r>
            <a:r>
              <a:rPr lang="fr-FR" sz="2000" i="1" dirty="0">
                <a:solidFill>
                  <a:schemeClr val="tx1"/>
                </a:solidFill>
              </a:rPr>
              <a:t>(= ce dont on parle)</a:t>
            </a:r>
            <a:r>
              <a:rPr lang="fr-FR" sz="2000" dirty="0">
                <a:solidFill>
                  <a:schemeClr val="tx1"/>
                </a:solidFill>
              </a:rPr>
              <a:t> et au </a:t>
            </a:r>
            <a:r>
              <a:rPr lang="fr-FR" sz="2000" b="1" dirty="0">
                <a:solidFill>
                  <a:schemeClr val="tx1"/>
                </a:solidFill>
              </a:rPr>
              <a:t>rhème/propos</a:t>
            </a:r>
            <a:r>
              <a:rPr lang="fr-FR" sz="2000" dirty="0">
                <a:solidFill>
                  <a:schemeClr val="tx1"/>
                </a:solidFill>
              </a:rPr>
              <a:t> </a:t>
            </a:r>
            <a:r>
              <a:rPr lang="fr-FR" sz="2000" i="1" dirty="0">
                <a:solidFill>
                  <a:schemeClr val="tx1"/>
                </a:solidFill>
              </a:rPr>
              <a:t>(= ce que l’on en dit, l’apport notionnel). </a:t>
            </a:r>
          </a:p>
        </p:txBody>
      </p:sp>
      <p:sp>
        <p:nvSpPr>
          <p:cNvPr id="5" name="Rectangle 4"/>
          <p:cNvSpPr/>
          <p:nvPr/>
        </p:nvSpPr>
        <p:spPr>
          <a:xfrm>
            <a:off x="323528" y="4869160"/>
            <a:ext cx="3384376" cy="1800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L’ours     appelle ses petits.</a:t>
            </a:r>
          </a:p>
          <a:p>
            <a:pPr algn="ctr"/>
            <a:endParaRPr lang="fr-FR" dirty="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p:txBody>
      </p:sp>
      <p:sp>
        <p:nvSpPr>
          <p:cNvPr id="6" name="Down Arrow 5"/>
          <p:cNvSpPr/>
          <p:nvPr/>
        </p:nvSpPr>
        <p:spPr>
          <a:xfrm>
            <a:off x="899592" y="5449362"/>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ight Brace 7"/>
          <p:cNvSpPr/>
          <p:nvPr/>
        </p:nvSpPr>
        <p:spPr>
          <a:xfrm rot="5400000">
            <a:off x="2077186" y="4739820"/>
            <a:ext cx="720080" cy="177912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9" name="Oval 8"/>
          <p:cNvSpPr/>
          <p:nvPr/>
        </p:nvSpPr>
        <p:spPr>
          <a:xfrm>
            <a:off x="54530" y="5955750"/>
            <a:ext cx="1512168" cy="679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Sujet de la phrase</a:t>
            </a:r>
            <a:endParaRPr lang="fr-FR" sz="1600" dirty="0"/>
          </a:p>
        </p:txBody>
      </p:sp>
      <p:sp>
        <p:nvSpPr>
          <p:cNvPr id="10" name="Round Diagonal Corner Rectangle 9"/>
          <p:cNvSpPr/>
          <p:nvPr/>
        </p:nvSpPr>
        <p:spPr>
          <a:xfrm>
            <a:off x="1658855" y="6121536"/>
            <a:ext cx="1692188" cy="475037"/>
          </a:xfrm>
          <a:prstGeom prst="round2Diag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Prédicat de la phrase</a:t>
            </a:r>
            <a:endParaRPr lang="fr-FR" sz="1600" dirty="0"/>
          </a:p>
        </p:txBody>
      </p:sp>
      <p:sp>
        <p:nvSpPr>
          <p:cNvPr id="11" name="Rectangle 10"/>
          <p:cNvSpPr/>
          <p:nvPr/>
        </p:nvSpPr>
        <p:spPr>
          <a:xfrm>
            <a:off x="4301307" y="4560808"/>
            <a:ext cx="4104456" cy="584775"/>
          </a:xfrm>
          <a:prstGeom prst="rect">
            <a:avLst/>
          </a:prstGeom>
        </p:spPr>
        <p:txBody>
          <a:bodyPr wrap="square">
            <a:spAutoFit/>
          </a:bodyPr>
          <a:lstStyle/>
          <a:p>
            <a:pPr algn="r"/>
            <a:r>
              <a:rPr lang="fr-FR" sz="1600" u="sng" dirty="0" smtClean="0"/>
              <a:t>Etymologie : </a:t>
            </a:r>
          </a:p>
          <a:p>
            <a:pPr algn="r"/>
            <a:r>
              <a:rPr lang="fr-FR" sz="1600" dirty="0" smtClean="0"/>
              <a:t>b. </a:t>
            </a:r>
            <a:r>
              <a:rPr lang="fr-FR" sz="1600" dirty="0"/>
              <a:t>lat.</a:t>
            </a:r>
            <a:r>
              <a:rPr lang="fr-FR" sz="1600" i="1" dirty="0"/>
              <a:t> </a:t>
            </a:r>
            <a:r>
              <a:rPr lang="fr-FR" sz="1600" i="1" dirty="0" err="1"/>
              <a:t>praedicatum</a:t>
            </a:r>
            <a:r>
              <a:rPr lang="fr-FR" sz="1600" i="1" dirty="0"/>
              <a:t>, -i</a:t>
            </a:r>
            <a:r>
              <a:rPr lang="fr-FR" sz="1600" dirty="0"/>
              <a:t> </a:t>
            </a:r>
            <a:r>
              <a:rPr lang="fr-FR" sz="1600" dirty="0" smtClean="0"/>
              <a:t> : </a:t>
            </a:r>
            <a:r>
              <a:rPr lang="fr-FR" sz="1600" b="1" dirty="0" smtClean="0"/>
              <a:t>« attribut »  </a:t>
            </a:r>
          </a:p>
        </p:txBody>
      </p:sp>
    </p:spTree>
    <p:extLst>
      <p:ext uri="{BB962C8B-B14F-4D97-AF65-F5344CB8AC3E}">
        <p14:creationId xmlns:p14="http://schemas.microsoft.com/office/powerpoint/2010/main" xmlns="" val="31548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8" grpId="0" animBg="1"/>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460" y="11659"/>
            <a:ext cx="7272808" cy="6617196"/>
          </a:xfrm>
          <a:prstGeom prst="rect">
            <a:avLst/>
          </a:prstGeom>
        </p:spPr>
        <p:txBody>
          <a:bodyPr wrap="square">
            <a:spAutoFit/>
          </a:bodyPr>
          <a:lstStyle/>
          <a:p>
            <a:pPr marL="285750" indent="-285750">
              <a:buFont typeface="Wingdings" panose="05000000000000000000" pitchFamily="2" charset="2"/>
              <a:buChar char="q"/>
            </a:pPr>
            <a:r>
              <a:rPr lang="fr-FR" sz="2800" b="1" u="sng" dirty="0" smtClean="0"/>
              <a:t>Définition </a:t>
            </a:r>
            <a:r>
              <a:rPr lang="fr-FR" sz="2800" b="1" u="sng" dirty="0"/>
              <a:t>syntaxique de la phrase simple</a:t>
            </a:r>
            <a:r>
              <a:rPr lang="fr-FR" sz="2800" b="1" dirty="0"/>
              <a:t> : </a:t>
            </a:r>
            <a:endParaRPr lang="fr-FR" sz="2800" b="1" dirty="0" smtClean="0"/>
          </a:p>
          <a:p>
            <a:pPr marL="457200" indent="-457200" algn="just">
              <a:buFont typeface="Wingdings" panose="05000000000000000000" pitchFamily="2" charset="2"/>
              <a:buChar char="q"/>
            </a:pPr>
            <a:endParaRPr lang="fr-FR" sz="2300" dirty="0" smtClean="0"/>
          </a:p>
          <a:p>
            <a:pPr marL="457200" indent="-457200" algn="just">
              <a:buFont typeface="Wingdings" panose="05000000000000000000" pitchFamily="2" charset="2"/>
              <a:buChar char="q"/>
            </a:pPr>
            <a:r>
              <a:rPr lang="fr-FR" sz="2300" dirty="0" smtClean="0"/>
              <a:t>La </a:t>
            </a:r>
            <a:r>
              <a:rPr lang="fr-FR" sz="2300" dirty="0"/>
              <a:t>phrase est une structure syntaxique complète et autonome, en </a:t>
            </a:r>
            <a:r>
              <a:rPr lang="fr-FR" sz="2300" b="1" dirty="0"/>
              <a:t>ensemble hiérarchisé de constituants</a:t>
            </a:r>
            <a:r>
              <a:rPr lang="fr-FR" sz="2300" dirty="0"/>
              <a:t> entretenant entre eux une </a:t>
            </a:r>
            <a:r>
              <a:rPr lang="fr-FR" sz="2300" b="1" dirty="0"/>
              <a:t>relation de </a:t>
            </a:r>
            <a:r>
              <a:rPr lang="fr-FR" sz="2300" b="1" dirty="0" smtClean="0"/>
              <a:t>dépendance</a:t>
            </a:r>
            <a:r>
              <a:rPr lang="fr-FR" sz="2300" dirty="0" smtClean="0"/>
              <a:t>.</a:t>
            </a:r>
          </a:p>
          <a:p>
            <a:pPr algn="just"/>
            <a:endParaRPr lang="fr-FR" sz="2300" dirty="0" smtClean="0"/>
          </a:p>
          <a:p>
            <a:pPr algn="r"/>
            <a:r>
              <a:rPr lang="fr-FR" sz="2300" i="1" dirty="0" smtClean="0"/>
              <a:t>Phrase </a:t>
            </a:r>
            <a:r>
              <a:rPr lang="fr-FR" sz="2300" i="1" dirty="0"/>
              <a:t>minimale = GN + </a:t>
            </a:r>
            <a:r>
              <a:rPr lang="fr-FR" sz="2300" i="1" dirty="0" smtClean="0"/>
              <a:t>GV</a:t>
            </a:r>
          </a:p>
          <a:p>
            <a:pPr algn="ctr"/>
            <a:endParaRPr lang="fr-FR" sz="2300" dirty="0"/>
          </a:p>
          <a:p>
            <a:pPr marL="457200" indent="-457200">
              <a:buFont typeface="Wingdings" panose="05000000000000000000" pitchFamily="2" charset="2"/>
              <a:buChar char="q"/>
            </a:pPr>
            <a:r>
              <a:rPr lang="fr-FR" sz="2300" dirty="0" smtClean="0"/>
              <a:t>Le </a:t>
            </a:r>
            <a:r>
              <a:rPr lang="fr-FR" sz="2300" b="1" dirty="0"/>
              <a:t>GN</a:t>
            </a:r>
            <a:r>
              <a:rPr lang="fr-FR" sz="2300" dirty="0"/>
              <a:t> correspond à la </a:t>
            </a:r>
            <a:r>
              <a:rPr lang="fr-FR" sz="2300" b="1" dirty="0"/>
              <a:t>fonction </a:t>
            </a:r>
            <a:r>
              <a:rPr lang="fr-FR" sz="2300" b="1" dirty="0" smtClean="0"/>
              <a:t>sujet</a:t>
            </a:r>
            <a:r>
              <a:rPr lang="fr-FR" sz="2300" dirty="0" smtClean="0"/>
              <a:t>.</a:t>
            </a:r>
          </a:p>
          <a:p>
            <a:endParaRPr lang="fr-FR" sz="2300" dirty="0" smtClean="0"/>
          </a:p>
          <a:p>
            <a:pPr marL="457200" indent="-457200">
              <a:buFont typeface="Wingdings" panose="05000000000000000000" pitchFamily="2" charset="2"/>
              <a:buChar char="q"/>
            </a:pPr>
            <a:r>
              <a:rPr lang="fr-FR" sz="2300" dirty="0" smtClean="0"/>
              <a:t>Le </a:t>
            </a:r>
            <a:r>
              <a:rPr lang="fr-FR" sz="2300" b="1" dirty="0"/>
              <a:t>GV</a:t>
            </a:r>
            <a:r>
              <a:rPr lang="fr-FR" sz="2300" dirty="0"/>
              <a:t> correspond au </a:t>
            </a:r>
            <a:r>
              <a:rPr lang="fr-FR" sz="2300" b="1" dirty="0"/>
              <a:t>verbe et ses compléments </a:t>
            </a:r>
            <a:r>
              <a:rPr lang="fr-FR" sz="2300" dirty="0"/>
              <a:t>mais </a:t>
            </a:r>
            <a:r>
              <a:rPr lang="fr-FR" sz="2300" u="sng" dirty="0"/>
              <a:t>n’a pas de fonction dans les grammaires traditionnelles</a:t>
            </a:r>
            <a:r>
              <a:rPr lang="fr-FR" sz="2300" dirty="0"/>
              <a:t>. </a:t>
            </a:r>
            <a:r>
              <a:rPr lang="fr-FR" sz="2300" dirty="0" smtClean="0"/>
              <a:t>La </a:t>
            </a:r>
            <a:r>
              <a:rPr lang="fr-FR" sz="2300" dirty="0"/>
              <a:t>phrase s’articule autour </a:t>
            </a:r>
            <a:r>
              <a:rPr lang="fr-FR" sz="2300" dirty="0" smtClean="0"/>
              <a:t>du </a:t>
            </a:r>
            <a:r>
              <a:rPr lang="fr-FR" sz="2300" dirty="0"/>
              <a:t>verbe </a:t>
            </a:r>
            <a:r>
              <a:rPr lang="fr-FR" sz="2300" dirty="0" smtClean="0"/>
              <a:t>qui est </a:t>
            </a:r>
            <a:r>
              <a:rPr lang="fr-FR" sz="2300" dirty="0"/>
              <a:t>le </a:t>
            </a:r>
            <a:r>
              <a:rPr lang="fr-FR" sz="2300" b="1" dirty="0"/>
              <a:t>pivot central</a:t>
            </a:r>
            <a:r>
              <a:rPr lang="fr-FR" sz="2300" dirty="0"/>
              <a:t>. </a:t>
            </a:r>
            <a:endParaRPr lang="fr-FR" sz="2300" dirty="0" smtClean="0"/>
          </a:p>
          <a:p>
            <a:endParaRPr lang="fr-FR" sz="2300" dirty="0"/>
          </a:p>
          <a:p>
            <a:pPr marL="342900" indent="-342900">
              <a:buFont typeface="Wingdings" panose="05000000000000000000" pitchFamily="2" charset="2"/>
              <a:buChar char="q"/>
            </a:pPr>
            <a:r>
              <a:rPr lang="fr-FR" sz="2300" dirty="0" smtClean="0"/>
              <a:t>L’étiquette </a:t>
            </a:r>
            <a:r>
              <a:rPr lang="fr-FR" sz="2300" b="1" dirty="0"/>
              <a:t>« prédicat »</a:t>
            </a:r>
            <a:r>
              <a:rPr lang="fr-FR" sz="2300" dirty="0"/>
              <a:t> est donc </a:t>
            </a:r>
            <a:r>
              <a:rPr lang="fr-FR" sz="2300" b="1" dirty="0"/>
              <a:t>parfois utilisée pour caractériser la </a:t>
            </a:r>
            <a:r>
              <a:rPr lang="fr-FR" sz="2300" b="1" u="sng" dirty="0"/>
              <a:t>fonction syntaxique du GV</a:t>
            </a:r>
            <a:r>
              <a:rPr lang="fr-FR" sz="2300" dirty="0"/>
              <a:t>. </a:t>
            </a:r>
          </a:p>
          <a:p>
            <a:pPr algn="ctr"/>
            <a:endParaRPr lang="fr-FR" sz="2800" dirty="0"/>
          </a:p>
        </p:txBody>
      </p:sp>
    </p:spTree>
    <p:extLst>
      <p:ext uri="{BB962C8B-B14F-4D97-AF65-F5344CB8AC3E}">
        <p14:creationId xmlns:p14="http://schemas.microsoft.com/office/powerpoint/2010/main" xmlns="" val="269662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uble Wave 15"/>
          <p:cNvSpPr/>
          <p:nvPr/>
        </p:nvSpPr>
        <p:spPr>
          <a:xfrm rot="20049229">
            <a:off x="-66312" y="550803"/>
            <a:ext cx="2974175" cy="1010710"/>
          </a:xfrm>
          <a:prstGeom prst="doubleWav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Box 20"/>
          <p:cNvSpPr txBox="1"/>
          <p:nvPr/>
        </p:nvSpPr>
        <p:spPr>
          <a:xfrm rot="20026646">
            <a:off x="7328" y="799988"/>
            <a:ext cx="2618297" cy="646331"/>
          </a:xfrm>
          <a:prstGeom prst="rect">
            <a:avLst/>
          </a:prstGeom>
          <a:noFill/>
        </p:spPr>
        <p:txBody>
          <a:bodyPr wrap="square" rtlCol="0">
            <a:spAutoFit/>
          </a:bodyPr>
          <a:lstStyle/>
          <a:p>
            <a:pPr algn="ctr"/>
            <a:r>
              <a:rPr lang="fr-FR" b="1" dirty="0" smtClean="0"/>
              <a:t>LE PREDICAT</a:t>
            </a:r>
          </a:p>
          <a:p>
            <a:pPr algn="ctr"/>
            <a:r>
              <a:rPr lang="fr-FR" dirty="0" smtClean="0"/>
              <a:t>dans la phrase simple</a:t>
            </a:r>
            <a:endParaRPr lang="fr-FR" dirty="0"/>
          </a:p>
        </p:txBody>
      </p:sp>
      <p:grpSp>
        <p:nvGrpSpPr>
          <p:cNvPr id="2" name="Group 1"/>
          <p:cNvGrpSpPr/>
          <p:nvPr/>
        </p:nvGrpSpPr>
        <p:grpSpPr>
          <a:xfrm>
            <a:off x="1357126" y="254787"/>
            <a:ext cx="6823792" cy="4965673"/>
            <a:chOff x="1065837" y="577953"/>
            <a:chExt cx="7308755" cy="5635890"/>
          </a:xfrm>
        </p:grpSpPr>
        <p:sp>
          <p:nvSpPr>
            <p:cNvPr id="3" name="Rectangle 2"/>
            <p:cNvSpPr/>
            <p:nvPr/>
          </p:nvSpPr>
          <p:spPr>
            <a:xfrm>
              <a:off x="6110176" y="5136352"/>
              <a:ext cx="1946790"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GV </a:t>
              </a:r>
              <a:r>
                <a:rPr lang="fr-FR" sz="1200" i="1" dirty="0" smtClean="0">
                  <a:solidFill>
                    <a:schemeClr val="tx1"/>
                  </a:solidFill>
                </a:rPr>
                <a:t>(</a:t>
              </a:r>
              <a:r>
                <a:rPr lang="fr-FR" sz="1200" i="1" dirty="0" err="1" smtClean="0">
                  <a:solidFill>
                    <a:schemeClr val="tx1"/>
                  </a:solidFill>
                </a:rPr>
                <a:t>vb</a:t>
              </a:r>
              <a:r>
                <a:rPr lang="fr-FR" sz="1200" i="1" dirty="0" smtClean="0">
                  <a:solidFill>
                    <a:schemeClr val="tx1"/>
                  </a:solidFill>
                </a:rPr>
                <a:t> + </a:t>
              </a:r>
              <a:r>
                <a:rPr lang="fr-FR" sz="1200" i="1" dirty="0" err="1" smtClean="0">
                  <a:solidFill>
                    <a:schemeClr val="tx1"/>
                  </a:solidFill>
                </a:rPr>
                <a:t>cplt</a:t>
              </a:r>
              <a:r>
                <a:rPr lang="fr-FR" sz="1200" i="1" dirty="0" smtClean="0">
                  <a:solidFill>
                    <a:schemeClr val="tx1"/>
                  </a:solidFill>
                </a:rPr>
                <a:t>)</a:t>
              </a:r>
              <a:endParaRPr lang="fr-FR" i="1" dirty="0" smtClean="0">
                <a:solidFill>
                  <a:schemeClr val="tx1"/>
                </a:solidFill>
              </a:endParaRPr>
            </a:p>
            <a:p>
              <a:pPr algn="ctr"/>
              <a:r>
                <a:rPr lang="fr-FR" dirty="0" smtClean="0">
                  <a:solidFill>
                    <a:schemeClr val="tx1"/>
                  </a:solidFill>
                </a:rPr>
                <a:t>Fonction </a:t>
              </a:r>
              <a:r>
                <a:rPr lang="fr-FR" b="1" dirty="0" smtClean="0">
                  <a:solidFill>
                    <a:schemeClr val="tx1"/>
                  </a:solidFill>
                </a:rPr>
                <a:t>prédicat</a:t>
              </a:r>
              <a:endParaRPr lang="fr-FR" sz="1400" b="1" dirty="0">
                <a:solidFill>
                  <a:schemeClr val="tx1"/>
                </a:solidFill>
              </a:endParaRPr>
            </a:p>
          </p:txBody>
        </p:sp>
        <p:sp>
          <p:nvSpPr>
            <p:cNvPr id="4" name="Rectangle 3"/>
            <p:cNvSpPr/>
            <p:nvPr/>
          </p:nvSpPr>
          <p:spPr>
            <a:xfrm>
              <a:off x="3301865" y="5174293"/>
              <a:ext cx="1728192"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GN</a:t>
              </a:r>
            </a:p>
            <a:p>
              <a:pPr algn="ctr"/>
              <a:r>
                <a:rPr lang="fr-FR" dirty="0" smtClean="0">
                  <a:solidFill>
                    <a:schemeClr val="tx1"/>
                  </a:solidFill>
                </a:rPr>
                <a:t>Fonction </a:t>
              </a:r>
              <a:r>
                <a:rPr lang="fr-FR" b="1" dirty="0" smtClean="0">
                  <a:solidFill>
                    <a:schemeClr val="tx1"/>
                  </a:solidFill>
                </a:rPr>
                <a:t>sujet</a:t>
              </a:r>
              <a:endParaRPr lang="fr-FR" b="1" dirty="0">
                <a:solidFill>
                  <a:schemeClr val="tx1"/>
                </a:solidFill>
              </a:endParaRPr>
            </a:p>
          </p:txBody>
        </p:sp>
        <p:sp>
          <p:nvSpPr>
            <p:cNvPr id="5" name="Rectangle 4"/>
            <p:cNvSpPr/>
            <p:nvPr/>
          </p:nvSpPr>
          <p:spPr>
            <a:xfrm>
              <a:off x="3301865" y="3645024"/>
              <a:ext cx="1728192"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Thème</a:t>
              </a:r>
            </a:p>
            <a:p>
              <a:pPr algn="ctr"/>
              <a:r>
                <a:rPr lang="fr-FR" i="1" dirty="0" smtClean="0">
                  <a:solidFill>
                    <a:schemeClr val="tx1"/>
                  </a:solidFill>
                </a:rPr>
                <a:t>= ce dont on parle</a:t>
              </a:r>
              <a:endParaRPr lang="fr-FR" i="1" dirty="0">
                <a:solidFill>
                  <a:schemeClr val="tx1"/>
                </a:solidFill>
              </a:endParaRPr>
            </a:p>
          </p:txBody>
        </p:sp>
        <p:sp>
          <p:nvSpPr>
            <p:cNvPr id="6" name="Rectangle 5"/>
            <p:cNvSpPr/>
            <p:nvPr/>
          </p:nvSpPr>
          <p:spPr>
            <a:xfrm>
              <a:off x="6161437" y="3645024"/>
              <a:ext cx="1728192"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Propos</a:t>
              </a:r>
            </a:p>
            <a:p>
              <a:pPr algn="ctr"/>
              <a:r>
                <a:rPr lang="fr-FR" i="1" dirty="0" smtClean="0">
                  <a:solidFill>
                    <a:schemeClr val="tx1"/>
                  </a:solidFill>
                </a:rPr>
                <a:t>= ce que l’on dit du thème</a:t>
              </a:r>
              <a:endParaRPr lang="fr-FR" i="1" dirty="0">
                <a:solidFill>
                  <a:schemeClr val="tx1"/>
                </a:solidFill>
              </a:endParaRPr>
            </a:p>
          </p:txBody>
        </p:sp>
        <p:sp>
          <p:nvSpPr>
            <p:cNvPr id="7" name="Rectangle 6"/>
            <p:cNvSpPr/>
            <p:nvPr/>
          </p:nvSpPr>
          <p:spPr>
            <a:xfrm>
              <a:off x="6082454" y="1344223"/>
              <a:ext cx="1728192"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Prédicat</a:t>
              </a:r>
              <a:r>
                <a:rPr lang="fr-FR" dirty="0" smtClean="0">
                  <a:solidFill>
                    <a:schemeClr val="tx1"/>
                  </a:solidFill>
                </a:rPr>
                <a:t> de la phrase</a:t>
              </a:r>
              <a:endParaRPr lang="fr-FR" dirty="0">
                <a:solidFill>
                  <a:schemeClr val="tx1"/>
                </a:solidFill>
              </a:endParaRPr>
            </a:p>
          </p:txBody>
        </p:sp>
        <p:sp>
          <p:nvSpPr>
            <p:cNvPr id="8" name="Rectangle 7"/>
            <p:cNvSpPr/>
            <p:nvPr/>
          </p:nvSpPr>
          <p:spPr>
            <a:xfrm>
              <a:off x="3301865" y="1354228"/>
              <a:ext cx="1728192" cy="10081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Sujet</a:t>
              </a:r>
              <a:r>
                <a:rPr lang="fr-FR" dirty="0" smtClean="0">
                  <a:solidFill>
                    <a:schemeClr val="tx1"/>
                  </a:solidFill>
                </a:rPr>
                <a:t> de la phrase</a:t>
              </a:r>
              <a:endParaRPr lang="fr-FR" dirty="0">
                <a:solidFill>
                  <a:schemeClr val="tx1"/>
                </a:solidFill>
              </a:endParaRPr>
            </a:p>
          </p:txBody>
        </p:sp>
        <p:sp>
          <p:nvSpPr>
            <p:cNvPr id="9" name="Left Brace 8"/>
            <p:cNvSpPr/>
            <p:nvPr/>
          </p:nvSpPr>
          <p:spPr>
            <a:xfrm>
              <a:off x="2797809" y="1344222"/>
              <a:ext cx="216024" cy="3308913"/>
            </a:xfrm>
            <a:prstGeom prst="lef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Left Brace 9"/>
            <p:cNvSpPr/>
            <p:nvPr/>
          </p:nvSpPr>
          <p:spPr>
            <a:xfrm>
              <a:off x="2797809" y="5136352"/>
              <a:ext cx="216024" cy="1046053"/>
            </a:xfrm>
            <a:prstGeom prst="lef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TextBox 10"/>
            <p:cNvSpPr txBox="1"/>
            <p:nvPr/>
          </p:nvSpPr>
          <p:spPr>
            <a:xfrm>
              <a:off x="1065837" y="2820095"/>
              <a:ext cx="1487908" cy="369332"/>
            </a:xfrm>
            <a:prstGeom prst="rect">
              <a:avLst/>
            </a:prstGeom>
            <a:noFill/>
          </p:spPr>
          <p:txBody>
            <a:bodyPr wrap="none" rtlCol="0">
              <a:spAutoFit/>
            </a:bodyPr>
            <a:lstStyle/>
            <a:p>
              <a:r>
                <a:rPr lang="fr-FR" dirty="0" smtClean="0"/>
                <a:t>SEMANTIQUE</a:t>
              </a:r>
              <a:endParaRPr lang="fr-FR" dirty="0"/>
            </a:p>
          </p:txBody>
        </p:sp>
        <p:sp>
          <p:nvSpPr>
            <p:cNvPr id="12" name="TextBox 11"/>
            <p:cNvSpPr txBox="1"/>
            <p:nvPr/>
          </p:nvSpPr>
          <p:spPr>
            <a:xfrm>
              <a:off x="1285641" y="5493683"/>
              <a:ext cx="1048300" cy="369332"/>
            </a:xfrm>
            <a:prstGeom prst="rect">
              <a:avLst/>
            </a:prstGeom>
            <a:noFill/>
          </p:spPr>
          <p:txBody>
            <a:bodyPr wrap="none" rtlCol="0">
              <a:spAutoFit/>
            </a:bodyPr>
            <a:lstStyle/>
            <a:p>
              <a:r>
                <a:rPr lang="fr-FR" dirty="0" smtClean="0"/>
                <a:t>SYNTAXE</a:t>
              </a:r>
              <a:endParaRPr lang="fr-FR" dirty="0"/>
            </a:p>
          </p:txBody>
        </p:sp>
        <p:sp>
          <p:nvSpPr>
            <p:cNvPr id="13" name="Curved Up Arrow 12"/>
            <p:cNvSpPr/>
            <p:nvPr/>
          </p:nvSpPr>
          <p:spPr>
            <a:xfrm flipH="1">
              <a:off x="4480002" y="2386264"/>
              <a:ext cx="1728192" cy="35321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TextBox 13"/>
            <p:cNvSpPr txBox="1"/>
            <p:nvPr/>
          </p:nvSpPr>
          <p:spPr>
            <a:xfrm>
              <a:off x="3504057" y="2739481"/>
              <a:ext cx="4870535" cy="838361"/>
            </a:xfrm>
            <a:prstGeom prst="rect">
              <a:avLst/>
            </a:prstGeom>
            <a:noFill/>
          </p:spPr>
          <p:txBody>
            <a:bodyPr wrap="square" rtlCol="0">
              <a:spAutoFit/>
            </a:bodyPr>
            <a:lstStyle/>
            <a:p>
              <a:pPr algn="ctr"/>
              <a:r>
                <a:rPr lang="fr-FR" sz="1400" b="1" dirty="0" smtClean="0"/>
                <a:t>Attribut des propriétés, « dit quelque chose sur… »</a:t>
              </a:r>
            </a:p>
            <a:p>
              <a:pPr algn="ctr"/>
              <a:r>
                <a:rPr lang="fr-FR" sz="1400" dirty="0" smtClean="0"/>
                <a:t>Le prédicat « </a:t>
              </a:r>
              <a:r>
                <a:rPr lang="fr-FR" sz="1400" i="1" dirty="0" smtClean="0"/>
                <a:t>effrayait les enfants </a:t>
              </a:r>
              <a:r>
                <a:rPr lang="fr-FR" sz="1400" dirty="0" smtClean="0"/>
                <a:t>» dit ce que fait le sujet « </a:t>
              </a:r>
              <a:r>
                <a:rPr lang="fr-FR" sz="1400" i="1" dirty="0" smtClean="0"/>
                <a:t>Le chien</a:t>
              </a:r>
              <a:r>
                <a:rPr lang="fr-FR" sz="1400" dirty="0" smtClean="0"/>
                <a:t> ».</a:t>
              </a:r>
              <a:endParaRPr lang="fr-FR" sz="1200" dirty="0"/>
            </a:p>
          </p:txBody>
        </p:sp>
        <p:sp>
          <p:nvSpPr>
            <p:cNvPr id="15" name="TextBox 14"/>
            <p:cNvSpPr txBox="1"/>
            <p:nvPr/>
          </p:nvSpPr>
          <p:spPr>
            <a:xfrm>
              <a:off x="3491880" y="577953"/>
              <a:ext cx="4439036" cy="369332"/>
            </a:xfrm>
            <a:prstGeom prst="rect">
              <a:avLst/>
            </a:prstGeom>
            <a:noFill/>
          </p:spPr>
          <p:txBody>
            <a:bodyPr wrap="none" rtlCol="0">
              <a:spAutoFit/>
            </a:bodyPr>
            <a:lstStyle/>
            <a:p>
              <a:r>
                <a:rPr lang="fr-FR" i="1" dirty="0" smtClean="0">
                  <a:latin typeface="Baskerville Old Face" panose="02020602080505020303" pitchFamily="18" charset="0"/>
                </a:rPr>
                <a:t>Le chien                             effrayait les enfants.</a:t>
              </a:r>
              <a:endParaRPr lang="fr-FR" i="1" dirty="0">
                <a:latin typeface="Baskerville Old Face" panose="02020602080505020303" pitchFamily="18" charset="0"/>
              </a:endParaRPr>
            </a:p>
          </p:txBody>
        </p:sp>
        <p:sp>
          <p:nvSpPr>
            <p:cNvPr id="18" name="Down Arrow 17"/>
            <p:cNvSpPr/>
            <p:nvPr/>
          </p:nvSpPr>
          <p:spPr>
            <a:xfrm>
              <a:off x="3923928" y="947285"/>
              <a:ext cx="144016" cy="249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Down Arrow 18"/>
            <p:cNvSpPr/>
            <p:nvPr/>
          </p:nvSpPr>
          <p:spPr>
            <a:xfrm>
              <a:off x="6804248" y="947285"/>
              <a:ext cx="142302" cy="249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Left-Right-Up Arrow 21"/>
            <p:cNvSpPr/>
            <p:nvPr/>
          </p:nvSpPr>
          <p:spPr>
            <a:xfrm rot="10800000">
              <a:off x="5139407" y="5174293"/>
              <a:ext cx="791260" cy="36933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extBox 22"/>
            <p:cNvSpPr txBox="1"/>
            <p:nvPr/>
          </p:nvSpPr>
          <p:spPr>
            <a:xfrm>
              <a:off x="5139406" y="5690623"/>
              <a:ext cx="931665" cy="523220"/>
            </a:xfrm>
            <a:prstGeom prst="rect">
              <a:avLst/>
            </a:prstGeom>
            <a:noFill/>
          </p:spPr>
          <p:txBody>
            <a:bodyPr wrap="none" rtlCol="0">
              <a:spAutoFit/>
            </a:bodyPr>
            <a:lstStyle/>
            <a:p>
              <a:pPr algn="ctr"/>
              <a:r>
                <a:rPr lang="fr-FR" sz="1400" dirty="0" smtClean="0"/>
                <a:t>Phrase </a:t>
              </a:r>
            </a:p>
            <a:p>
              <a:pPr algn="ctr"/>
              <a:r>
                <a:rPr lang="fr-FR" sz="1400" dirty="0" smtClean="0"/>
                <a:t>minimale </a:t>
              </a:r>
              <a:endParaRPr lang="fr-FR" sz="1400" dirty="0"/>
            </a:p>
          </p:txBody>
        </p:sp>
      </p:grpSp>
      <p:sp>
        <p:nvSpPr>
          <p:cNvPr id="24" name="Rectangle 23"/>
          <p:cNvSpPr/>
          <p:nvPr/>
        </p:nvSpPr>
        <p:spPr>
          <a:xfrm>
            <a:off x="1229441" y="5661248"/>
            <a:ext cx="6959290" cy="6463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b="1" dirty="0" smtClean="0"/>
              <a:t>​​​</a:t>
            </a:r>
            <a:r>
              <a:rPr lang="fr-FR" b="1" dirty="0" smtClean="0">
                <a:sym typeface="Wingdings" panose="05000000000000000000" pitchFamily="2" charset="2"/>
              </a:rPr>
              <a:t> </a:t>
            </a:r>
            <a:r>
              <a:rPr lang="fr-FR" b="1" dirty="0" smtClean="0"/>
              <a:t>Le </a:t>
            </a:r>
            <a:r>
              <a:rPr lang="fr-FR" b="1" dirty="0"/>
              <a:t>prédicat</a:t>
            </a:r>
            <a:r>
              <a:rPr lang="fr-FR" dirty="0"/>
              <a:t> est la fonction assurée par le groupe verbal. </a:t>
            </a:r>
            <a:r>
              <a:rPr lang="fr-FR" dirty="0" smtClean="0"/>
              <a:t>Il indique</a:t>
            </a:r>
            <a:r>
              <a:rPr lang="fr-FR" dirty="0"/>
              <a:t> ce qu'on dit à propos du sujet.  </a:t>
            </a:r>
          </a:p>
        </p:txBody>
      </p:sp>
    </p:spTree>
    <p:extLst>
      <p:ext uri="{BB962C8B-B14F-4D97-AF65-F5344CB8AC3E}">
        <p14:creationId xmlns:p14="http://schemas.microsoft.com/office/powerpoint/2010/main" xmlns="" val="100714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18" y="548680"/>
            <a:ext cx="8424936" cy="1202485"/>
          </a:xfrm>
        </p:spPr>
        <p:txBody>
          <a:bodyPr>
            <a:noAutofit/>
          </a:bodyPr>
          <a:lstStyle/>
          <a:p>
            <a:pPr algn="l"/>
            <a:r>
              <a:rPr lang="fr-FR" sz="3600" dirty="0" smtClean="0"/>
              <a:t>Et quand le prédicat n’est pas un verbe ? </a:t>
            </a:r>
            <a:br>
              <a:rPr lang="fr-FR" sz="3600" dirty="0" smtClean="0"/>
            </a:br>
            <a:r>
              <a:rPr lang="fr-FR" sz="3600" i="1" dirty="0" smtClean="0"/>
              <a:t>La phrase non verbale</a:t>
            </a:r>
            <a:r>
              <a:rPr lang="fr-FR" sz="3600" dirty="0" smtClean="0"/>
              <a:t> (cycle 4)</a:t>
            </a:r>
            <a:endParaRPr lang="fr-FR" sz="3600" i="1" dirty="0"/>
          </a:p>
        </p:txBody>
      </p:sp>
      <p:graphicFrame>
        <p:nvGraphicFramePr>
          <p:cNvPr id="3" name="Table 2"/>
          <p:cNvGraphicFramePr>
            <a:graphicFrameLocks noGrp="1"/>
          </p:cNvGraphicFramePr>
          <p:nvPr>
            <p:extLst>
              <p:ext uri="{D42A27DB-BD31-4B8C-83A1-F6EECF244321}">
                <p14:modId xmlns:p14="http://schemas.microsoft.com/office/powerpoint/2010/main" xmlns="" val="96173305"/>
              </p:ext>
            </p:extLst>
          </p:nvPr>
        </p:nvGraphicFramePr>
        <p:xfrm>
          <a:off x="1475656" y="2132856"/>
          <a:ext cx="6096000" cy="2021840"/>
        </p:xfrm>
        <a:graphic>
          <a:graphicData uri="http://schemas.openxmlformats.org/drawingml/2006/table">
            <a:tbl>
              <a:tblPr firstRow="1" bandRow="1">
                <a:tableStyleId>{D7AC3CCA-C797-4891-BE02-D94E43425B78}</a:tableStyleId>
              </a:tblPr>
              <a:tblGrid>
                <a:gridCol w="2032000"/>
                <a:gridCol w="2032000"/>
                <a:gridCol w="2032000"/>
              </a:tblGrid>
              <a:tr h="370840">
                <a:tc>
                  <a:txBody>
                    <a:bodyPr/>
                    <a:lstStyle/>
                    <a:p>
                      <a:endParaRPr lang="fr-FR" dirty="0"/>
                    </a:p>
                  </a:txBody>
                  <a:tcPr/>
                </a:tc>
                <a:tc>
                  <a:txBody>
                    <a:bodyPr/>
                    <a:lstStyle/>
                    <a:p>
                      <a:r>
                        <a:rPr lang="fr-FR" dirty="0" smtClean="0"/>
                        <a:t>Prédicat</a:t>
                      </a:r>
                      <a:endParaRPr lang="fr-FR" dirty="0"/>
                    </a:p>
                  </a:txBody>
                  <a:tcPr/>
                </a:tc>
                <a:tc>
                  <a:txBody>
                    <a:bodyPr/>
                    <a:lstStyle/>
                    <a:p>
                      <a:r>
                        <a:rPr lang="fr-FR" dirty="0" smtClean="0"/>
                        <a:t>Sujet</a:t>
                      </a:r>
                      <a:endParaRPr lang="fr-FR" dirty="0"/>
                    </a:p>
                  </a:txBody>
                  <a:tcPr/>
                </a:tc>
              </a:tr>
              <a:tr h="370840">
                <a:tc>
                  <a:txBody>
                    <a:bodyPr/>
                    <a:lstStyle/>
                    <a:p>
                      <a:r>
                        <a:rPr lang="fr-FR" dirty="0" smtClean="0"/>
                        <a:t>Adjectif</a:t>
                      </a:r>
                      <a:endParaRPr lang="fr-FR" dirty="0"/>
                    </a:p>
                  </a:txBody>
                  <a:tcPr/>
                </a:tc>
                <a:tc>
                  <a:txBody>
                    <a:bodyPr/>
                    <a:lstStyle/>
                    <a:p>
                      <a:r>
                        <a:rPr lang="fr-FR" dirty="0" smtClean="0"/>
                        <a:t>Excellent,</a:t>
                      </a:r>
                      <a:endParaRPr lang="fr-FR" dirty="0"/>
                    </a:p>
                  </a:txBody>
                  <a:tcPr/>
                </a:tc>
                <a:tc>
                  <a:txBody>
                    <a:bodyPr/>
                    <a:lstStyle/>
                    <a:p>
                      <a:r>
                        <a:rPr lang="fr-FR" dirty="0" smtClean="0"/>
                        <a:t>ce café !</a:t>
                      </a:r>
                      <a:endParaRPr lang="fr-FR" dirty="0"/>
                    </a:p>
                  </a:txBody>
                  <a:tcPr/>
                </a:tc>
              </a:tr>
              <a:tr h="370840">
                <a:tc>
                  <a:txBody>
                    <a:bodyPr/>
                    <a:lstStyle/>
                    <a:p>
                      <a:r>
                        <a:rPr lang="fr-FR" dirty="0" smtClean="0"/>
                        <a:t>Groupe prépositionnel</a:t>
                      </a:r>
                      <a:endParaRPr lang="fr-FR" dirty="0"/>
                    </a:p>
                  </a:txBody>
                  <a:tcPr/>
                </a:tc>
                <a:tc>
                  <a:txBody>
                    <a:bodyPr/>
                    <a:lstStyle/>
                    <a:p>
                      <a:r>
                        <a:rPr lang="fr-FR" dirty="0" smtClean="0"/>
                        <a:t>Au secours !</a:t>
                      </a:r>
                      <a:endParaRPr lang="fr-FR" dirty="0"/>
                    </a:p>
                  </a:txBody>
                  <a:tcPr/>
                </a:tc>
                <a:tc>
                  <a:txBody>
                    <a:bodyPr/>
                    <a:lstStyle/>
                    <a:p>
                      <a:endParaRPr lang="fr-FR"/>
                    </a:p>
                  </a:txBody>
                  <a:tcPr/>
                </a:tc>
              </a:tr>
              <a:tr h="370840">
                <a:tc>
                  <a:txBody>
                    <a:bodyPr/>
                    <a:lstStyle/>
                    <a:p>
                      <a:r>
                        <a:rPr lang="fr-FR" dirty="0" smtClean="0"/>
                        <a:t>Groupe nominal</a:t>
                      </a:r>
                      <a:endParaRPr lang="fr-FR" dirty="0"/>
                    </a:p>
                  </a:txBody>
                  <a:tcPr/>
                </a:tc>
                <a:tc>
                  <a:txBody>
                    <a:bodyPr/>
                    <a:lstStyle/>
                    <a:p>
                      <a:r>
                        <a:rPr lang="fr-FR" dirty="0" smtClean="0"/>
                        <a:t>Lâche bougre</a:t>
                      </a:r>
                      <a:r>
                        <a:rPr lang="fr-FR" baseline="0" dirty="0" smtClean="0"/>
                        <a:t> !</a:t>
                      </a:r>
                    </a:p>
                    <a:p>
                      <a:r>
                        <a:rPr lang="fr-FR" baseline="0" dirty="0" smtClean="0"/>
                        <a:t>Un chef d’œuvre, </a:t>
                      </a:r>
                      <a:endParaRPr lang="fr-FR" dirty="0"/>
                    </a:p>
                  </a:txBody>
                  <a:tcPr/>
                </a:tc>
                <a:tc>
                  <a:txBody>
                    <a:bodyPr/>
                    <a:lstStyle/>
                    <a:p>
                      <a:endParaRPr lang="fr-FR" dirty="0" smtClean="0"/>
                    </a:p>
                    <a:p>
                      <a:r>
                        <a:rPr lang="fr-FR" dirty="0" smtClean="0"/>
                        <a:t>ce film !</a:t>
                      </a:r>
                      <a:endParaRPr lang="fr-FR" dirty="0"/>
                    </a:p>
                  </a:txBody>
                  <a:tcPr/>
                </a:tc>
              </a:tr>
            </a:tbl>
          </a:graphicData>
        </a:graphic>
      </p:graphicFrame>
      <p:sp>
        <p:nvSpPr>
          <p:cNvPr id="5" name="TextBox 4"/>
          <p:cNvSpPr txBox="1"/>
          <p:nvPr/>
        </p:nvSpPr>
        <p:spPr>
          <a:xfrm>
            <a:off x="971600" y="4509120"/>
            <a:ext cx="4413003" cy="1477328"/>
          </a:xfrm>
          <a:prstGeom prst="rect">
            <a:avLst/>
          </a:prstGeom>
          <a:noFill/>
        </p:spPr>
        <p:txBody>
          <a:bodyPr wrap="none" rtlCol="0">
            <a:spAutoFit/>
          </a:bodyPr>
          <a:lstStyle/>
          <a:p>
            <a:r>
              <a:rPr lang="fr-FR" dirty="0" smtClean="0"/>
              <a:t>L’ordre peut être inversé (= </a:t>
            </a:r>
            <a:r>
              <a:rPr lang="fr-FR" i="1" dirty="0" smtClean="0"/>
              <a:t>sujet</a:t>
            </a:r>
            <a:r>
              <a:rPr lang="fr-FR" dirty="0" smtClean="0"/>
              <a:t>/</a:t>
            </a:r>
            <a:r>
              <a:rPr lang="fr-FR" u="sng" dirty="0" smtClean="0"/>
              <a:t>prédicat</a:t>
            </a:r>
            <a:r>
              <a:rPr lang="fr-FR" dirty="0" smtClean="0"/>
              <a:t>) :</a:t>
            </a:r>
          </a:p>
          <a:p>
            <a:endParaRPr lang="fr-FR" dirty="0" smtClean="0"/>
          </a:p>
          <a:p>
            <a:pPr marL="285750" indent="-285750">
              <a:buFontTx/>
              <a:buChar char="-"/>
            </a:pPr>
            <a:r>
              <a:rPr lang="fr-FR" i="1" dirty="0" smtClean="0"/>
              <a:t>Colportage</a:t>
            </a:r>
            <a:r>
              <a:rPr lang="fr-FR" dirty="0" smtClean="0"/>
              <a:t> </a:t>
            </a:r>
            <a:r>
              <a:rPr lang="fr-FR" u="sng" dirty="0" smtClean="0"/>
              <a:t>interdit</a:t>
            </a:r>
            <a:r>
              <a:rPr lang="fr-FR" dirty="0" smtClean="0"/>
              <a:t>.</a:t>
            </a:r>
          </a:p>
          <a:p>
            <a:pPr marL="285750" indent="-285750">
              <a:buFontTx/>
              <a:buChar char="-"/>
            </a:pPr>
            <a:r>
              <a:rPr lang="fr-FR" i="1" dirty="0" smtClean="0"/>
              <a:t>Les pieds</a:t>
            </a:r>
            <a:r>
              <a:rPr lang="fr-FR" dirty="0" smtClean="0"/>
              <a:t>, </a:t>
            </a:r>
            <a:r>
              <a:rPr lang="fr-FR" u="sng" dirty="0" smtClean="0"/>
              <a:t>pas sur la table </a:t>
            </a:r>
            <a:r>
              <a:rPr lang="fr-FR" dirty="0" smtClean="0"/>
              <a:t>!</a:t>
            </a:r>
          </a:p>
          <a:p>
            <a:pPr marL="285750" indent="-285750">
              <a:buFontTx/>
              <a:buChar char="-"/>
            </a:pPr>
            <a:r>
              <a:rPr lang="fr-FR" i="1" dirty="0" smtClean="0"/>
              <a:t>Strasbourg</a:t>
            </a:r>
            <a:r>
              <a:rPr lang="fr-FR" dirty="0" smtClean="0"/>
              <a:t>, </a:t>
            </a:r>
            <a:r>
              <a:rPr lang="fr-FR" u="sng" dirty="0" smtClean="0"/>
              <a:t>capitale de Noël</a:t>
            </a:r>
            <a:r>
              <a:rPr lang="fr-FR" dirty="0" smtClean="0"/>
              <a:t>.</a:t>
            </a:r>
            <a:endParaRPr lang="fr-FR" dirty="0"/>
          </a:p>
        </p:txBody>
      </p:sp>
      <p:sp>
        <p:nvSpPr>
          <p:cNvPr id="4" name="Round Diagonal Corner Rectangle 3"/>
          <p:cNvSpPr/>
          <p:nvPr/>
        </p:nvSpPr>
        <p:spPr>
          <a:xfrm>
            <a:off x="5796136" y="4509120"/>
            <a:ext cx="3096344" cy="201622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chemeClr val="tx1"/>
                </a:solidFill>
              </a:rPr>
              <a:t>Conclusion</a:t>
            </a:r>
            <a:r>
              <a:rPr lang="fr-FR" dirty="0" smtClean="0">
                <a:solidFill>
                  <a:schemeClr val="tx1"/>
                </a:solidFill>
              </a:rPr>
              <a:t> : pour plus de clarté, utiliser le terme « prédicat » uniquement pour le GV ?</a:t>
            </a:r>
            <a:endParaRPr lang="fr-FR" dirty="0">
              <a:solidFill>
                <a:schemeClr val="tx1"/>
              </a:solidFill>
            </a:endParaRPr>
          </a:p>
        </p:txBody>
      </p:sp>
    </p:spTree>
    <p:extLst>
      <p:ext uri="{BB962C8B-B14F-4D97-AF65-F5344CB8AC3E}">
        <p14:creationId xmlns:p14="http://schemas.microsoft.com/office/powerpoint/2010/main" xmlns="" val="12777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Quelle utilité pour nos élèves ?</a:t>
            </a:r>
            <a:endParaRPr lang="fr-FR" dirty="0"/>
          </a:p>
        </p:txBody>
      </p:sp>
      <p:sp>
        <p:nvSpPr>
          <p:cNvPr id="4" name="TextBox 3"/>
          <p:cNvSpPr txBox="1"/>
          <p:nvPr/>
        </p:nvSpPr>
        <p:spPr>
          <a:xfrm>
            <a:off x="1043609" y="2206605"/>
            <a:ext cx="7344816" cy="2308324"/>
          </a:xfrm>
          <a:prstGeom prst="rect">
            <a:avLst/>
          </a:prstGeom>
          <a:noFill/>
        </p:spPr>
        <p:txBody>
          <a:bodyPr wrap="square" rtlCol="0">
            <a:spAutoFit/>
          </a:bodyPr>
          <a:lstStyle/>
          <a:p>
            <a:pPr marL="285750" indent="-285750">
              <a:buFont typeface="Arial" panose="020B0604020202020204" pitchFamily="34" charset="0"/>
              <a:buChar char="•"/>
            </a:pPr>
            <a:r>
              <a:rPr lang="fr-FR" dirty="0" smtClean="0"/>
              <a:t>Penser la langue comme un système</a:t>
            </a:r>
          </a:p>
          <a:p>
            <a:endParaRPr lang="fr-FR" dirty="0" smtClean="0"/>
          </a:p>
          <a:p>
            <a:pPr marL="285750" indent="-285750">
              <a:buFont typeface="Arial" panose="020B0604020202020204" pitchFamily="34" charset="0"/>
              <a:buChar char="•"/>
            </a:pPr>
            <a:r>
              <a:rPr lang="fr-FR" dirty="0" smtClean="0"/>
              <a:t>Favoriser la réflexivité sur la langue en considérant la phrase comme une suite de groupes organisés autour du verbe principal</a:t>
            </a:r>
          </a:p>
          <a:p>
            <a:endParaRPr lang="fr-FR" dirty="0" smtClean="0"/>
          </a:p>
          <a:p>
            <a:pPr marL="285750" indent="-285750">
              <a:buFont typeface="Arial" panose="020B0604020202020204" pitchFamily="34" charset="0"/>
              <a:buChar char="•"/>
            </a:pPr>
            <a:r>
              <a:rPr lang="fr-FR" dirty="0" smtClean="0"/>
              <a:t>Proposer un apprentissage progressif des constituants</a:t>
            </a:r>
          </a:p>
          <a:p>
            <a:endParaRPr lang="fr-FR" dirty="0" smtClean="0"/>
          </a:p>
          <a:p>
            <a:pPr marL="285750" indent="-285750">
              <a:buFont typeface="Arial" panose="020B0604020202020204" pitchFamily="34" charset="0"/>
              <a:buChar char="•"/>
            </a:pPr>
            <a:r>
              <a:rPr lang="fr-FR" dirty="0" smtClean="0"/>
              <a:t>Utiliser la langue pour écrire : rédiger des phrases simples</a:t>
            </a:r>
          </a:p>
        </p:txBody>
      </p:sp>
    </p:spTree>
    <p:extLst>
      <p:ext uri="{BB962C8B-B14F-4D97-AF65-F5344CB8AC3E}">
        <p14:creationId xmlns:p14="http://schemas.microsoft.com/office/powerpoint/2010/main" xmlns="" val="232162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24426" y="764704"/>
            <a:ext cx="280831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LA PHRASE SIMPLE</a:t>
            </a:r>
            <a:endParaRPr lang="fr-FR" dirty="0">
              <a:solidFill>
                <a:schemeClr val="tx1"/>
              </a:solidFill>
            </a:endParaRPr>
          </a:p>
        </p:txBody>
      </p:sp>
      <p:sp>
        <p:nvSpPr>
          <p:cNvPr id="3" name="Oval 2"/>
          <p:cNvSpPr/>
          <p:nvPr/>
        </p:nvSpPr>
        <p:spPr>
          <a:xfrm>
            <a:off x="3671062" y="1844824"/>
            <a:ext cx="1800200" cy="10801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SUJET</a:t>
            </a:r>
            <a:endParaRPr lang="fr-FR" dirty="0">
              <a:solidFill>
                <a:schemeClr val="tx1"/>
              </a:solidFill>
            </a:endParaRPr>
          </a:p>
        </p:txBody>
      </p:sp>
      <p:sp>
        <p:nvSpPr>
          <p:cNvPr id="4" name="Oval 3"/>
          <p:cNvSpPr/>
          <p:nvPr/>
        </p:nvSpPr>
        <p:spPr>
          <a:xfrm>
            <a:off x="6132738" y="1811401"/>
            <a:ext cx="1800200" cy="10801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PREDICAT</a:t>
            </a:r>
            <a:endParaRPr lang="fr-FR" dirty="0">
              <a:solidFill>
                <a:schemeClr val="tx1"/>
              </a:solidFill>
            </a:endParaRPr>
          </a:p>
        </p:txBody>
      </p:sp>
      <p:sp>
        <p:nvSpPr>
          <p:cNvPr id="5" name="Oval 4"/>
          <p:cNvSpPr/>
          <p:nvPr/>
        </p:nvSpPr>
        <p:spPr>
          <a:xfrm>
            <a:off x="1115616" y="1772816"/>
            <a:ext cx="2088232" cy="12241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COMPLEMENTS DE PHRASE</a:t>
            </a:r>
            <a:endParaRPr lang="fr-FR" sz="1400" dirty="0">
              <a:solidFill>
                <a:schemeClr val="tx1"/>
              </a:solidFill>
            </a:endParaRPr>
          </a:p>
        </p:txBody>
      </p:sp>
      <p:sp>
        <p:nvSpPr>
          <p:cNvPr id="6" name="Rectangle 5"/>
          <p:cNvSpPr/>
          <p:nvPr/>
        </p:nvSpPr>
        <p:spPr>
          <a:xfrm>
            <a:off x="1115616" y="4941168"/>
            <a:ext cx="1800200"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GN, GP, (G)</a:t>
            </a:r>
            <a:r>
              <a:rPr lang="fr-FR" dirty="0" err="1" smtClean="0">
                <a:solidFill>
                  <a:schemeClr val="tx1"/>
                </a:solidFill>
              </a:rPr>
              <a:t>adv</a:t>
            </a:r>
            <a:r>
              <a:rPr lang="fr-FR" dirty="0" smtClean="0">
                <a:solidFill>
                  <a:schemeClr val="tx1"/>
                </a:solidFill>
              </a:rPr>
              <a:t>, subordonnée</a:t>
            </a:r>
            <a:endParaRPr lang="fr-FR" dirty="0">
              <a:solidFill>
                <a:schemeClr val="tx1"/>
              </a:solidFill>
            </a:endParaRPr>
          </a:p>
        </p:txBody>
      </p:sp>
      <p:sp>
        <p:nvSpPr>
          <p:cNvPr id="7" name="Rectangle 6"/>
          <p:cNvSpPr/>
          <p:nvPr/>
        </p:nvSpPr>
        <p:spPr>
          <a:xfrm>
            <a:off x="3671062" y="4941168"/>
            <a:ext cx="1800200"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GN, pronom, subordonnée,… </a:t>
            </a:r>
            <a:endParaRPr lang="fr-FR" dirty="0">
              <a:solidFill>
                <a:schemeClr val="tx1"/>
              </a:solidFill>
            </a:endParaRPr>
          </a:p>
        </p:txBody>
      </p:sp>
      <p:sp>
        <p:nvSpPr>
          <p:cNvPr id="8" name="Rectangle 7"/>
          <p:cNvSpPr/>
          <p:nvPr/>
        </p:nvSpPr>
        <p:spPr>
          <a:xfrm>
            <a:off x="6213027" y="4941168"/>
            <a:ext cx="1800200"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Verbe (d’action, d’état)</a:t>
            </a:r>
            <a:endParaRPr lang="fr-FR" dirty="0">
              <a:solidFill>
                <a:schemeClr val="tx1"/>
              </a:solidFill>
            </a:endParaRPr>
          </a:p>
        </p:txBody>
      </p:sp>
      <p:sp>
        <p:nvSpPr>
          <p:cNvPr id="9" name="Hexagon 8"/>
          <p:cNvSpPr/>
          <p:nvPr/>
        </p:nvSpPr>
        <p:spPr>
          <a:xfrm>
            <a:off x="1095626" y="3429000"/>
            <a:ext cx="1656184" cy="1152128"/>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CCL, CCT, </a:t>
            </a:r>
            <a:r>
              <a:rPr lang="fr-FR" dirty="0" err="1" smtClean="0">
                <a:solidFill>
                  <a:schemeClr val="tx1"/>
                </a:solidFill>
              </a:rPr>
              <a:t>CCMo</a:t>
            </a:r>
            <a:r>
              <a:rPr lang="fr-FR" dirty="0" smtClean="0">
                <a:solidFill>
                  <a:schemeClr val="tx1"/>
                </a:solidFill>
              </a:rPr>
              <a:t>…</a:t>
            </a:r>
            <a:endParaRPr lang="fr-FR" dirty="0">
              <a:solidFill>
                <a:schemeClr val="tx1"/>
              </a:solidFill>
            </a:endParaRPr>
          </a:p>
        </p:txBody>
      </p:sp>
      <p:sp>
        <p:nvSpPr>
          <p:cNvPr id="13" name="Hexagon 12"/>
          <p:cNvSpPr/>
          <p:nvPr/>
        </p:nvSpPr>
        <p:spPr>
          <a:xfrm>
            <a:off x="6213027" y="3429000"/>
            <a:ext cx="1656184" cy="1152128"/>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COD, COI, COS, attribut</a:t>
            </a:r>
            <a:endParaRPr lang="fr-FR" dirty="0">
              <a:solidFill>
                <a:schemeClr val="tx1"/>
              </a:solidFill>
            </a:endParaRPr>
          </a:p>
        </p:txBody>
      </p:sp>
      <p:cxnSp>
        <p:nvCxnSpPr>
          <p:cNvPr id="21" name="Straight Arrow Connector 20"/>
          <p:cNvCxnSpPr/>
          <p:nvPr/>
        </p:nvCxnSpPr>
        <p:spPr>
          <a:xfrm>
            <a:off x="6132738" y="1303642"/>
            <a:ext cx="273819" cy="5077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4571162" y="1340768"/>
            <a:ext cx="0" cy="50405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p:nvPr/>
        </p:nvCxnSpPr>
        <p:spPr>
          <a:xfrm flipH="1">
            <a:off x="2751810" y="1340768"/>
            <a:ext cx="572616" cy="432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7" name="Down Arrow 26"/>
          <p:cNvSpPr/>
          <p:nvPr/>
        </p:nvSpPr>
        <p:spPr>
          <a:xfrm>
            <a:off x="1835696" y="2996952"/>
            <a:ext cx="32403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Down Arrow 27"/>
          <p:cNvSpPr/>
          <p:nvPr/>
        </p:nvSpPr>
        <p:spPr>
          <a:xfrm>
            <a:off x="6892666" y="2878526"/>
            <a:ext cx="34747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Wave 40"/>
          <p:cNvSpPr/>
          <p:nvPr/>
        </p:nvSpPr>
        <p:spPr>
          <a:xfrm rot="429567">
            <a:off x="3404634" y="4529678"/>
            <a:ext cx="2399702" cy="610852"/>
          </a:xfrm>
          <a:prstGeom prst="wav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smtClean="0"/>
              <a:t>Rappel des classes en parallèle</a:t>
            </a:r>
            <a:endParaRPr lang="fr-FR" sz="1400" i="1" dirty="0"/>
          </a:p>
        </p:txBody>
      </p:sp>
      <p:sp>
        <p:nvSpPr>
          <p:cNvPr id="10" name="TextBox 9"/>
          <p:cNvSpPr txBox="1"/>
          <p:nvPr/>
        </p:nvSpPr>
        <p:spPr>
          <a:xfrm>
            <a:off x="129803" y="71159"/>
            <a:ext cx="7196137" cy="369332"/>
          </a:xfrm>
          <a:prstGeom prst="rect">
            <a:avLst/>
          </a:prstGeom>
          <a:noFill/>
        </p:spPr>
        <p:txBody>
          <a:bodyPr wrap="none" rtlCol="0">
            <a:spAutoFit/>
          </a:bodyPr>
          <a:lstStyle/>
          <a:p>
            <a:r>
              <a:rPr lang="fr-FR" b="1" dirty="0" smtClean="0"/>
              <a:t>Un apprentissage progressif et </a:t>
            </a:r>
            <a:r>
              <a:rPr lang="fr-FR" b="1" dirty="0" err="1" smtClean="0"/>
              <a:t>curriculaire</a:t>
            </a:r>
            <a:r>
              <a:rPr lang="fr-FR" b="1" dirty="0" smtClean="0"/>
              <a:t> des constituants de la phrase</a:t>
            </a:r>
            <a:endParaRPr lang="fr-FR" b="1" dirty="0"/>
          </a:p>
        </p:txBody>
      </p:sp>
    </p:spTree>
    <p:extLst>
      <p:ext uri="{BB962C8B-B14F-4D97-AF65-F5344CB8AC3E}">
        <p14:creationId xmlns:p14="http://schemas.microsoft.com/office/powerpoint/2010/main" xmlns="" val="130293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3" grpId="0" animBg="1"/>
      <p:bldP spid="27" grpId="0" animBg="1"/>
      <p:bldP spid="28"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6965245" cy="1202485"/>
          </a:xfrm>
        </p:spPr>
        <p:txBody>
          <a:bodyPr>
            <a:normAutofit fontScale="90000"/>
          </a:bodyPr>
          <a:lstStyle/>
          <a:p>
            <a:r>
              <a:rPr lang="fr-FR" dirty="0" smtClean="0"/>
              <a:t>Identifier les constituants de la phrase simple pour améliorer sa production écrite (AP 6</a:t>
            </a:r>
            <a:r>
              <a:rPr lang="fr-FR" baseline="30000" dirty="0" smtClean="0"/>
              <a:t>e</a:t>
            </a:r>
            <a:r>
              <a:rPr lang="fr-FR" dirty="0" smtClean="0"/>
              <a:t> ?)</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xmlns="" val="2375399002"/>
              </p:ext>
            </p:extLst>
          </p:nvPr>
        </p:nvGraphicFramePr>
        <p:xfrm>
          <a:off x="1547664" y="2564904"/>
          <a:ext cx="6096000" cy="2123440"/>
        </p:xfrm>
        <a:graphic>
          <a:graphicData uri="http://schemas.openxmlformats.org/drawingml/2006/table">
            <a:tbl>
              <a:tblPr firstRow="1" bandRow="1">
                <a:tableStyleId>{0505E3EF-67EA-436B-97B2-0124C06EBD24}</a:tableStyleId>
              </a:tblPr>
              <a:tblGrid>
                <a:gridCol w="1524000"/>
                <a:gridCol w="1524000"/>
                <a:gridCol w="1524000"/>
                <a:gridCol w="1524000"/>
              </a:tblGrid>
              <a:tr h="640080">
                <a:tc>
                  <a:txBody>
                    <a:bodyPr/>
                    <a:lstStyle/>
                    <a:p>
                      <a:pPr algn="ctr"/>
                      <a:r>
                        <a:rPr lang="fr-FR" dirty="0" smtClean="0"/>
                        <a:t>Complément de phrase</a:t>
                      </a:r>
                      <a:endParaRPr lang="fr-FR" dirty="0"/>
                    </a:p>
                  </a:txBody>
                  <a:tcPr/>
                </a:tc>
                <a:tc>
                  <a:txBody>
                    <a:bodyPr/>
                    <a:lstStyle/>
                    <a:p>
                      <a:pPr algn="ctr"/>
                      <a:r>
                        <a:rPr lang="fr-FR" dirty="0" smtClean="0"/>
                        <a:t>Sujet</a:t>
                      </a:r>
                      <a:endParaRPr lang="fr-FR" dirty="0"/>
                    </a:p>
                  </a:txBody>
                  <a:tcPr/>
                </a:tc>
                <a:tc>
                  <a:txBody>
                    <a:bodyPr/>
                    <a:lstStyle/>
                    <a:p>
                      <a:pPr algn="ctr"/>
                      <a:r>
                        <a:rPr lang="fr-FR" dirty="0" smtClean="0"/>
                        <a:t>Prédicat</a:t>
                      </a:r>
                      <a:endParaRPr lang="fr-FR" dirty="0"/>
                    </a:p>
                  </a:txBody>
                  <a:tcPr/>
                </a:tc>
                <a:tc>
                  <a:txBody>
                    <a:bodyPr/>
                    <a:lstStyle/>
                    <a:p>
                      <a:pPr algn="ctr"/>
                      <a:r>
                        <a:rPr lang="fr-FR" dirty="0" smtClean="0"/>
                        <a:t>Complément</a:t>
                      </a:r>
                      <a:r>
                        <a:rPr lang="fr-FR" baseline="0" dirty="0" smtClean="0"/>
                        <a:t> de phrase</a:t>
                      </a:r>
                      <a:endParaRPr lang="fr-FR" dirty="0"/>
                    </a:p>
                  </a:txBody>
                  <a:tcPr/>
                </a:tc>
              </a:tr>
              <a:tr h="370840">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
        <p:nvSpPr>
          <p:cNvPr id="5" name="Down Arrow 4"/>
          <p:cNvSpPr/>
          <p:nvPr/>
        </p:nvSpPr>
        <p:spPr>
          <a:xfrm>
            <a:off x="3619375" y="4697839"/>
            <a:ext cx="360040" cy="648072"/>
          </a:xfrm>
          <a:prstGeom prst="down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own Arrow 6"/>
          <p:cNvSpPr/>
          <p:nvPr/>
        </p:nvSpPr>
        <p:spPr>
          <a:xfrm>
            <a:off x="5184068" y="4697839"/>
            <a:ext cx="360040" cy="648072"/>
          </a:xfrm>
          <a:prstGeom prst="down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wn Arrow 7"/>
          <p:cNvSpPr/>
          <p:nvPr/>
        </p:nvSpPr>
        <p:spPr>
          <a:xfrm>
            <a:off x="7141661" y="4705652"/>
            <a:ext cx="360040" cy="648072"/>
          </a:xfrm>
          <a:prstGeom prst="down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6601601" y="5343251"/>
            <a:ext cx="1800200" cy="923330"/>
          </a:xfrm>
          <a:prstGeom prst="rect">
            <a:avLst/>
          </a:prstGeom>
          <a:noFill/>
        </p:spPr>
        <p:txBody>
          <a:bodyPr wrap="square" rtlCol="0">
            <a:spAutoFit/>
          </a:bodyPr>
          <a:lstStyle/>
          <a:p>
            <a:pPr algn="ctr"/>
            <a:r>
              <a:rPr lang="fr-FR" dirty="0" smtClean="0"/>
              <a:t>Cases souvent vides  à enrichir si nécessaire</a:t>
            </a:r>
            <a:endParaRPr lang="fr-FR" i="1" dirty="0"/>
          </a:p>
        </p:txBody>
      </p:sp>
      <p:sp>
        <p:nvSpPr>
          <p:cNvPr id="10" name="TextBox 9"/>
          <p:cNvSpPr txBox="1"/>
          <p:nvPr/>
        </p:nvSpPr>
        <p:spPr>
          <a:xfrm>
            <a:off x="755577" y="5110497"/>
            <a:ext cx="3772212" cy="923330"/>
          </a:xfrm>
          <a:prstGeom prst="rect">
            <a:avLst/>
          </a:prstGeom>
          <a:noFill/>
        </p:spPr>
        <p:txBody>
          <a:bodyPr wrap="square" rtlCol="0">
            <a:spAutoFit/>
          </a:bodyPr>
          <a:lstStyle/>
          <a:p>
            <a:r>
              <a:rPr lang="fr-FR" dirty="0" smtClean="0"/>
              <a:t>Repérer les répétitions, la progression :  </a:t>
            </a:r>
            <a:r>
              <a:rPr lang="fr-FR" i="1" dirty="0" smtClean="0"/>
              <a:t>pronoms, synonymes, périphrases, reprises, …</a:t>
            </a:r>
            <a:endParaRPr lang="fr-FR" i="1" dirty="0"/>
          </a:p>
        </p:txBody>
      </p:sp>
      <p:sp>
        <p:nvSpPr>
          <p:cNvPr id="12" name="TextBox 11"/>
          <p:cNvSpPr txBox="1"/>
          <p:nvPr/>
        </p:nvSpPr>
        <p:spPr>
          <a:xfrm>
            <a:off x="4527788" y="5372877"/>
            <a:ext cx="2032640" cy="923330"/>
          </a:xfrm>
          <a:prstGeom prst="rect">
            <a:avLst/>
          </a:prstGeom>
          <a:noFill/>
        </p:spPr>
        <p:txBody>
          <a:bodyPr wrap="square" rtlCol="0">
            <a:spAutoFit/>
          </a:bodyPr>
          <a:lstStyle/>
          <a:p>
            <a:r>
              <a:rPr lang="fr-FR" dirty="0" smtClean="0"/>
              <a:t>Varier les verbes : </a:t>
            </a:r>
            <a:r>
              <a:rPr lang="fr-FR" i="1" dirty="0" smtClean="0"/>
              <a:t>créer listes, corolles…</a:t>
            </a:r>
            <a:endParaRPr lang="fr-FR" i="1" dirty="0"/>
          </a:p>
        </p:txBody>
      </p:sp>
      <p:sp>
        <p:nvSpPr>
          <p:cNvPr id="6" name="TextBox 5"/>
          <p:cNvSpPr txBox="1"/>
          <p:nvPr/>
        </p:nvSpPr>
        <p:spPr>
          <a:xfrm>
            <a:off x="196135" y="75982"/>
            <a:ext cx="4180568" cy="369332"/>
          </a:xfrm>
          <a:prstGeom prst="rect">
            <a:avLst/>
          </a:prstGeom>
          <a:noFill/>
        </p:spPr>
        <p:txBody>
          <a:bodyPr wrap="none" rtlCol="0">
            <a:spAutoFit/>
          </a:bodyPr>
          <a:lstStyle/>
          <a:p>
            <a:r>
              <a:rPr lang="fr-FR" b="1" dirty="0" smtClean="0"/>
              <a:t>Utiliser la langue pour écrire – </a:t>
            </a:r>
            <a:r>
              <a:rPr lang="fr-FR" b="1" i="1" dirty="0" smtClean="0"/>
              <a:t>exemple 1</a:t>
            </a:r>
            <a:endParaRPr lang="fr-FR" b="1" i="1" dirty="0"/>
          </a:p>
        </p:txBody>
      </p:sp>
    </p:spTree>
    <p:extLst>
      <p:ext uri="{BB962C8B-B14F-4D97-AF65-F5344CB8AC3E}">
        <p14:creationId xmlns:p14="http://schemas.microsoft.com/office/powerpoint/2010/main" xmlns="" val="3192725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854</TotalTime>
  <Words>714</Words>
  <Application>Microsoft Office PowerPoint</Application>
  <PresentationFormat>Affichage à l'écran (4:3)</PresentationFormat>
  <Paragraphs>242</Paragraphs>
  <Slides>20</Slides>
  <Notes>1</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Pushpin</vt:lpstr>
      <vt:lpstr>LE PREDICAT</vt:lpstr>
      <vt:lpstr>Le prédicat, une nouveauté dans les programmes</vt:lpstr>
      <vt:lpstr>Qu’est-ce qu’une phrase ?</vt:lpstr>
      <vt:lpstr>Diapositive 4</vt:lpstr>
      <vt:lpstr>Diapositive 5</vt:lpstr>
      <vt:lpstr>Et quand le prédicat n’est pas un verbe ?  La phrase non verbale (cycle 4)</vt:lpstr>
      <vt:lpstr>Quelle utilité pour nos élèves ?</vt:lpstr>
      <vt:lpstr>Diapositive 8</vt:lpstr>
      <vt:lpstr>Identifier les constituants de la phrase simple pour améliorer sa production écrite (AP 6e ?)</vt:lpstr>
      <vt:lpstr>Distinguer les constituants de la phrase pour écrire un haïku – 6e -</vt:lpstr>
      <vt:lpstr>Diapositive 11</vt:lpstr>
      <vt:lpstr>Diapositive 12</vt:lpstr>
      <vt:lpstr>Diapositive 13</vt:lpstr>
      <vt:lpstr>Diapositive 14</vt:lpstr>
      <vt:lpstr>Diapositive 15</vt:lpstr>
      <vt:lpstr>Rappel des fonctions pour écrire des cadavres exquis - 3e -</vt:lpstr>
      <vt:lpstr>Diapositive 17</vt:lpstr>
      <vt:lpstr>Diapositive 18</vt:lpstr>
      <vt:lpstr>Diapositive 19</vt:lpstr>
      <vt:lpstr>Quelques ressources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PREDICAT</dc:title>
  <dc:creator>EVA2</dc:creator>
  <cp:lastModifiedBy>Utilisateur</cp:lastModifiedBy>
  <cp:revision>53</cp:revision>
  <dcterms:created xsi:type="dcterms:W3CDTF">2016-05-18T16:53:19Z</dcterms:created>
  <dcterms:modified xsi:type="dcterms:W3CDTF">2016-06-16T16:19:00Z</dcterms:modified>
</cp:coreProperties>
</file>