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67" autoAdjust="0"/>
  </p:normalViewPr>
  <p:slideViewPr>
    <p:cSldViewPr snapToGrid="0">
      <p:cViewPr varScale="1">
        <p:scale>
          <a:sx n="105" d="100"/>
          <a:sy n="105" d="100"/>
        </p:scale>
        <p:origin x="1794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688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5903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0767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165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7598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635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92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078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719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505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68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D142A-F2EA-4E57-B04F-20C5210988F2}" type="datetimeFigureOut">
              <a:rPr lang="fr-FR" smtClean="0"/>
              <a:t>03/11/2022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8FBF0-0567-40D6-9A9C-E253189885B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99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5.PNG"/><Relationship Id="rId3" Type="http://schemas.openxmlformats.org/officeDocument/2006/relationships/image" Target="../media/image2.jpeg"/><Relationship Id="rId21" Type="http://schemas.openxmlformats.org/officeDocument/2006/relationships/image" Target="../media/image18.jp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4.png"/><Relationship Id="rId2" Type="http://schemas.openxmlformats.org/officeDocument/2006/relationships/image" Target="../media/image1.png"/><Relationship Id="rId16" Type="http://schemas.openxmlformats.org/officeDocument/2006/relationships/image" Target="../media/image13.jpg"/><Relationship Id="rId20" Type="http://schemas.openxmlformats.org/officeDocument/2006/relationships/image" Target="../media/image1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svg"/><Relationship Id="rId5" Type="http://schemas.openxmlformats.org/officeDocument/2006/relationships/image" Target="../media/image4.jpeg"/><Relationship Id="rId15" Type="http://schemas.openxmlformats.org/officeDocument/2006/relationships/hyperlink" Target="http://www.eurostage2020.com/" TargetMode="External"/><Relationship Id="rId10" Type="http://schemas.openxmlformats.org/officeDocument/2006/relationships/image" Target="../media/image9.png"/><Relationship Id="rId19" Type="http://schemas.openxmlformats.org/officeDocument/2006/relationships/image" Target="../media/image16.png"/><Relationship Id="rId4" Type="http://schemas.openxmlformats.org/officeDocument/2006/relationships/image" Target="../media/image3.jpeg"/><Relationship Id="rId9" Type="http://schemas.openxmlformats.org/officeDocument/2006/relationships/image" Target="../media/image8.svg"/><Relationship Id="rId14" Type="http://schemas.openxmlformats.org/officeDocument/2006/relationships/hyperlink" Target="mailto:eurostages@eltern-bilinguisme.org" TargetMode="External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karte-oberrhein">
            <a:extLst>
              <a:ext uri="{FF2B5EF4-FFF2-40B4-BE49-F238E27FC236}">
                <a16:creationId xmlns:a16="http://schemas.microsoft.com/office/drawing/2014/main" id="{A64C1306-7667-4667-8499-4FE202AE655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96" y="1867880"/>
            <a:ext cx="3394995" cy="4647220"/>
          </a:xfrm>
          <a:prstGeom prst="rect">
            <a:avLst/>
          </a:prstGeom>
          <a:noFill/>
          <a:ln w="28575">
            <a:noFill/>
            <a:prstDash val="sysDot"/>
            <a:miter lim="800000"/>
            <a:headEnd/>
            <a:tailEnd/>
          </a:ln>
        </p:spPr>
      </p:pic>
      <p:sp>
        <p:nvSpPr>
          <p:cNvPr id="5" name="AutoShape 2080">
            <a:extLst>
              <a:ext uri="{FF2B5EF4-FFF2-40B4-BE49-F238E27FC236}">
                <a16:creationId xmlns:a16="http://schemas.microsoft.com/office/drawing/2014/main" id="{6195BB91-6904-466D-AB35-0AEDC829EC5F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1808242" y="230035"/>
            <a:ext cx="6478502" cy="1004003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rot="0" vert="horz" wrap="square" lIns="68580" tIns="34290" rIns="68580" bIns="34290" rtlCol="0" anchor="t" anchorCtr="0" upright="1">
            <a:noAutofit/>
          </a:bodyPr>
          <a:lstStyle/>
          <a:p>
            <a:r>
              <a:rPr lang="fr-FR" sz="1600" b="1" dirty="0">
                <a:latin typeface="Mulish Black" pitchFamily="2" charset="0"/>
                <a:ea typeface="Times New Roman" panose="02020603050405020304" pitchFamily="18" charset="0"/>
              </a:rPr>
              <a:t>Plateforme de coordination </a:t>
            </a:r>
            <a:br>
              <a:rPr lang="fr-FR" sz="1600" b="1" dirty="0">
                <a:latin typeface="Mulish Black" pitchFamily="2" charset="0"/>
                <a:ea typeface="Times New Roman" panose="02020603050405020304" pitchFamily="18" charset="0"/>
              </a:rPr>
            </a:br>
            <a:r>
              <a:rPr lang="fr-FR" sz="1600" b="1" dirty="0">
                <a:latin typeface="Mulish Black" pitchFamily="2" charset="0"/>
                <a:ea typeface="Times New Roman" panose="02020603050405020304" pitchFamily="18" charset="0"/>
              </a:rPr>
              <a:t>Espace du Rhin Supérieur</a:t>
            </a:r>
            <a:br>
              <a:rPr lang="fr-FR" sz="1600" b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br>
              <a:rPr lang="fr-FR" sz="1200" b="1" dirty="0">
                <a:latin typeface="Calibri" panose="020F0502020204030204" pitchFamily="34" charset="0"/>
                <a:ea typeface="Times New Roman" panose="02020603050405020304" pitchFamily="18" charset="0"/>
              </a:rPr>
            </a:br>
            <a:r>
              <a:rPr lang="fr-FR" sz="1050" b="1" dirty="0">
                <a:latin typeface="Mulish ExtraBold" pitchFamily="2" charset="0"/>
                <a:ea typeface="FreeSerif"/>
                <a:cs typeface="FreeSerif"/>
              </a:rPr>
              <a:t>Stages de découverte des métiers au sein d'entreprises allemandes et suisses </a:t>
            </a:r>
            <a:br>
              <a:rPr lang="fr-FR" sz="1050" b="1" dirty="0">
                <a:latin typeface="Mulish ExtraBold" pitchFamily="2" charset="0"/>
                <a:ea typeface="FreeSerif"/>
                <a:cs typeface="FreeSerif"/>
              </a:rPr>
            </a:br>
            <a:r>
              <a:rPr lang="fr-FR" sz="1050" b="1" dirty="0">
                <a:latin typeface="Mulish ExtraBold" pitchFamily="2" charset="0"/>
                <a:ea typeface="FreeSerif"/>
                <a:cs typeface="FreeSerif"/>
              </a:rPr>
              <a:t>pour les collégiens germanophones </a:t>
            </a:r>
            <a:r>
              <a:rPr lang="fr-FR" sz="1050" dirty="0">
                <a:latin typeface="Mulish ExtraBold" pitchFamily="2" charset="0"/>
                <a:ea typeface="Times New Roman" panose="02020603050405020304" pitchFamily="18" charset="0"/>
              </a:rPr>
              <a:t> </a:t>
            </a:r>
            <a:br>
              <a:rPr lang="fr-FR" sz="1050" dirty="0">
                <a:latin typeface="Mulish ExtraBold" pitchFamily="2" charset="0"/>
                <a:ea typeface="Times New Roman" panose="02020603050405020304" pitchFamily="18" charset="0"/>
              </a:rPr>
            </a:br>
            <a:endParaRPr lang="fr-FR" sz="900" b="1" dirty="0">
              <a:latin typeface="Mulish ExtraBold" pitchFamily="2" charset="0"/>
              <a:ea typeface="Times New Roman" panose="02020603050405020304" pitchFamily="18" charset="0"/>
            </a:endParaRPr>
          </a:p>
        </p:txBody>
      </p:sp>
      <p:sp>
        <p:nvSpPr>
          <p:cNvPr id="8" name="Text Box 2076">
            <a:extLst>
              <a:ext uri="{FF2B5EF4-FFF2-40B4-BE49-F238E27FC236}">
                <a16:creationId xmlns:a16="http://schemas.microsoft.com/office/drawing/2014/main" id="{4C961512-7EB1-446B-B0C3-44D189E640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86" y="4388835"/>
            <a:ext cx="2737324" cy="3267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100" b="1" dirty="0">
                <a:latin typeface="Mulish ExtraBold" pitchFamily="2" charset="0"/>
                <a:ea typeface="Times New Roman" panose="02020603050405020304" pitchFamily="18" charset="0"/>
              </a:rPr>
              <a:t>2- Préparation de la semaine de stage</a:t>
            </a:r>
            <a:endParaRPr lang="fr-FR" sz="800" dirty="0">
              <a:latin typeface="Mulish ExtraBold" pitchFamily="2" charset="0"/>
              <a:ea typeface="Times New Roman" panose="02020603050405020304" pitchFamily="18" charset="0"/>
            </a:endParaRPr>
          </a:p>
        </p:txBody>
      </p:sp>
      <p:sp>
        <p:nvSpPr>
          <p:cNvPr id="9" name="Text Box 2077">
            <a:extLst>
              <a:ext uri="{FF2B5EF4-FFF2-40B4-BE49-F238E27FC236}">
                <a16:creationId xmlns:a16="http://schemas.microsoft.com/office/drawing/2014/main" id="{2CDDCDBF-05FD-4AC6-8BCE-080A22DF2F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8564" y="4829956"/>
            <a:ext cx="1551306" cy="2882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100" b="1" dirty="0">
                <a:latin typeface="Mulish ExtraBold" pitchFamily="2" charset="0"/>
                <a:ea typeface="Times New Roman" panose="02020603050405020304" pitchFamily="18" charset="0"/>
              </a:rPr>
              <a:t>3- Semaine de stage</a:t>
            </a:r>
            <a:endParaRPr lang="fr-FR" sz="800" dirty="0">
              <a:latin typeface="Mulish ExtraBold" pitchFamily="2" charset="0"/>
              <a:ea typeface="Times New Roman" panose="02020603050405020304" pitchFamily="18" charset="0"/>
            </a:endParaRPr>
          </a:p>
        </p:txBody>
      </p:sp>
      <p:sp>
        <p:nvSpPr>
          <p:cNvPr id="10" name="Text Box 2081">
            <a:extLst>
              <a:ext uri="{FF2B5EF4-FFF2-40B4-BE49-F238E27FC236}">
                <a16:creationId xmlns:a16="http://schemas.microsoft.com/office/drawing/2014/main" id="{F870E7B7-25B2-4D50-B6DE-BA467D90D9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86" y="5232653"/>
            <a:ext cx="1093245" cy="2549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100" b="1" dirty="0">
                <a:latin typeface="Mulish ExtraBold" pitchFamily="2" charset="0"/>
                <a:ea typeface="Times New Roman" panose="02020603050405020304" pitchFamily="18" charset="0"/>
              </a:rPr>
              <a:t>4- Evaluation</a:t>
            </a:r>
            <a:endParaRPr lang="fr-FR" sz="800" dirty="0">
              <a:latin typeface="Mulish ExtraBold" pitchFamily="2" charset="0"/>
              <a:ea typeface="Times New Roman" panose="02020603050405020304" pitchFamily="18" charset="0"/>
            </a:endParaRPr>
          </a:p>
        </p:txBody>
      </p:sp>
      <p:sp>
        <p:nvSpPr>
          <p:cNvPr id="11" name="Text Box 2078">
            <a:extLst>
              <a:ext uri="{FF2B5EF4-FFF2-40B4-BE49-F238E27FC236}">
                <a16:creationId xmlns:a16="http://schemas.microsoft.com/office/drawing/2014/main" id="{628DEB74-898C-440A-BDDC-1B0B9551E8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86" y="5617785"/>
            <a:ext cx="769783" cy="2549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100" b="1" dirty="0">
                <a:latin typeface="Mulish ExtraBold" pitchFamily="2" charset="0"/>
                <a:ea typeface="Times New Roman" panose="02020603050405020304" pitchFamily="18" charset="0"/>
              </a:rPr>
              <a:t>5- Suivi</a:t>
            </a:r>
            <a:endParaRPr lang="fr-FR" sz="800" dirty="0">
              <a:latin typeface="Mulish ExtraBold" pitchFamily="2" charset="0"/>
              <a:ea typeface="Times New Roman" panose="02020603050405020304" pitchFamily="18" charset="0"/>
            </a:endParaRPr>
          </a:p>
        </p:txBody>
      </p:sp>
      <p:sp>
        <p:nvSpPr>
          <p:cNvPr id="12" name="Text Box 2075">
            <a:extLst>
              <a:ext uri="{FF2B5EF4-FFF2-40B4-BE49-F238E27FC236}">
                <a16:creationId xmlns:a16="http://schemas.microsoft.com/office/drawing/2014/main" id="{AA9CF46E-5D90-4410-B523-DC72A8F4A2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686" y="3597476"/>
            <a:ext cx="1520556" cy="24018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200" b="1" dirty="0">
                <a:latin typeface="Mulish ExtraBold" pitchFamily="2" charset="0"/>
                <a:ea typeface="Times New Roman" panose="02020603050405020304" pitchFamily="18" charset="0"/>
              </a:rPr>
              <a:t>Phases du projet:</a:t>
            </a:r>
          </a:p>
        </p:txBody>
      </p:sp>
      <p:sp>
        <p:nvSpPr>
          <p:cNvPr id="13" name="Text Box 2075">
            <a:extLst>
              <a:ext uri="{FF2B5EF4-FFF2-40B4-BE49-F238E27FC236}">
                <a16:creationId xmlns:a16="http://schemas.microsoft.com/office/drawing/2014/main" id="{EE1019A3-E777-4764-BCC5-E488556792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405" y="3943067"/>
            <a:ext cx="3178583" cy="3157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miter lim="800000"/>
            <a:headEnd/>
            <a:tailEnd/>
          </a:ln>
        </p:spPr>
        <p:txBody>
          <a:bodyPr rot="0" vert="horz" wrap="square" lIns="68580" tIns="34290" rIns="68580" bIns="34290" anchor="t" anchorCtr="0" upright="1">
            <a:noAutofit/>
          </a:bodyPr>
          <a:lstStyle/>
          <a:p>
            <a:r>
              <a:rPr lang="fr-FR" sz="1100" b="1" dirty="0">
                <a:latin typeface="Mulish ExtraBold" pitchFamily="2" charset="0"/>
                <a:ea typeface="Times New Roman" panose="02020603050405020304" pitchFamily="18" charset="0"/>
              </a:rPr>
              <a:t>1- Candidature des établissements scolaires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F813B94-997B-4952-8E7D-F6CC06D9CB08}"/>
              </a:ext>
            </a:extLst>
          </p:cNvPr>
          <p:cNvSpPr txBox="1"/>
          <p:nvPr/>
        </p:nvSpPr>
        <p:spPr>
          <a:xfrm>
            <a:off x="7367236" y="1350171"/>
            <a:ext cx="184904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25" b="1" dirty="0">
                <a:solidFill>
                  <a:srgbClr val="0070C0"/>
                </a:solidFill>
                <a:latin typeface="Mulish ExtraBold" pitchFamily="2" charset="0"/>
              </a:rPr>
              <a:t>Soutien financier et organisationnel par :</a:t>
            </a:r>
          </a:p>
        </p:txBody>
      </p:sp>
      <p:pic>
        <p:nvPicPr>
          <p:cNvPr id="1031" name="Picture 7" descr="HWK">
            <a:extLst>
              <a:ext uri="{FF2B5EF4-FFF2-40B4-BE49-F238E27FC236}">
                <a16:creationId xmlns:a16="http://schemas.microsoft.com/office/drawing/2014/main" id="{DDE4AFD3-A3D9-4D00-AE7C-7ACA88C4E1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7050" y="3234160"/>
            <a:ext cx="1081046" cy="344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ofaj-logo-carre-1200x675">
            <a:extLst>
              <a:ext uri="{FF2B5EF4-FFF2-40B4-BE49-F238E27FC236}">
                <a16:creationId xmlns:a16="http://schemas.microsoft.com/office/drawing/2014/main" id="{12DB5C88-36F1-4803-A8BA-08D33E8EF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524" y="2507478"/>
            <a:ext cx="768272" cy="4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CCI-ALSACEeurometropole-500x176">
            <a:extLst>
              <a:ext uri="{FF2B5EF4-FFF2-40B4-BE49-F238E27FC236}">
                <a16:creationId xmlns:a16="http://schemas.microsoft.com/office/drawing/2014/main" id="{AC61696E-5BBA-4BFA-B27C-6E18583852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1472" y="4588170"/>
            <a:ext cx="1003480" cy="35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REGIO BASILIENSIS logo">
            <a:extLst>
              <a:ext uri="{FF2B5EF4-FFF2-40B4-BE49-F238E27FC236}">
                <a16:creationId xmlns:a16="http://schemas.microsoft.com/office/drawing/2014/main" id="{93EC70B4-0C18-4299-AB90-69DDB244F7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652" y="5086332"/>
            <a:ext cx="634355" cy="304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2" descr="EURODISTRICT PAMINA-logo">
            <a:extLst>
              <a:ext uri="{FF2B5EF4-FFF2-40B4-BE49-F238E27FC236}">
                <a16:creationId xmlns:a16="http://schemas.microsoft.com/office/drawing/2014/main" id="{23D8E509-DC28-464D-B333-ECDCAF9FB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9279" y="5090594"/>
            <a:ext cx="62297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Graphique 23" descr="École">
            <a:extLst>
              <a:ext uri="{FF2B5EF4-FFF2-40B4-BE49-F238E27FC236}">
                <a16:creationId xmlns:a16="http://schemas.microsoft.com/office/drawing/2014/main" id="{EBBF239A-6735-4C7D-9656-154C2B0C93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403916" y="1257034"/>
            <a:ext cx="788800" cy="788800"/>
          </a:xfrm>
          <a:prstGeom prst="rect">
            <a:avLst/>
          </a:prstGeom>
        </p:spPr>
      </p:pic>
      <p:pic>
        <p:nvPicPr>
          <p:cNvPr id="26" name="Graphique 25" descr="Usine">
            <a:extLst>
              <a:ext uri="{FF2B5EF4-FFF2-40B4-BE49-F238E27FC236}">
                <a16:creationId xmlns:a16="http://schemas.microsoft.com/office/drawing/2014/main" id="{3CFF02AD-F54E-45BA-ABC8-45199AD1A61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981454" y="4610316"/>
            <a:ext cx="904048" cy="904048"/>
          </a:xfrm>
          <a:prstGeom prst="rect">
            <a:avLst/>
          </a:prstGeom>
        </p:spPr>
      </p:pic>
      <p:pic>
        <p:nvPicPr>
          <p:cNvPr id="28" name="Graphique 27" descr="Enfants">
            <a:extLst>
              <a:ext uri="{FF2B5EF4-FFF2-40B4-BE49-F238E27FC236}">
                <a16:creationId xmlns:a16="http://schemas.microsoft.com/office/drawing/2014/main" id="{F22CAFE6-65E9-453B-8E81-176FF3F8F32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123392" y="1276854"/>
            <a:ext cx="833712" cy="833712"/>
          </a:xfrm>
          <a:prstGeom prst="rect">
            <a:avLst/>
          </a:prstGeom>
        </p:spPr>
      </p:pic>
      <p:sp>
        <p:nvSpPr>
          <p:cNvPr id="29" name="ZoneTexte 28">
            <a:extLst>
              <a:ext uri="{FF2B5EF4-FFF2-40B4-BE49-F238E27FC236}">
                <a16:creationId xmlns:a16="http://schemas.microsoft.com/office/drawing/2014/main" id="{F6C9D972-6AA5-4455-9746-BF87C02A575B}"/>
              </a:ext>
            </a:extLst>
          </p:cNvPr>
          <p:cNvSpPr txBox="1"/>
          <p:nvPr/>
        </p:nvSpPr>
        <p:spPr>
          <a:xfrm>
            <a:off x="4536091" y="1993649"/>
            <a:ext cx="1564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C00000"/>
                </a:solidFill>
                <a:latin typeface="Mulish ExtraBold" pitchFamily="2" charset="0"/>
              </a:rPr>
              <a:t>Collèges/Elèves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6F27314B-8DAF-4F53-9077-B6CB59E448BA}"/>
              </a:ext>
            </a:extLst>
          </p:cNvPr>
          <p:cNvSpPr txBox="1"/>
          <p:nvPr/>
        </p:nvSpPr>
        <p:spPr>
          <a:xfrm>
            <a:off x="4969746" y="4926371"/>
            <a:ext cx="1698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>
                <a:solidFill>
                  <a:srgbClr val="C00000"/>
                </a:solidFill>
                <a:latin typeface="Mulish ExtraBold" pitchFamily="2" charset="0"/>
              </a:rPr>
              <a:t>Entreprises en</a:t>
            </a:r>
            <a:r>
              <a:rPr lang="fr-FR" sz="1200" b="1" dirty="0">
                <a:latin typeface="Mulish ExtraBold" pitchFamily="2" charset="0"/>
              </a:rPr>
              <a:t> </a:t>
            </a:r>
            <a:r>
              <a:rPr lang="fr-FR" sz="1200" b="1" dirty="0">
                <a:solidFill>
                  <a:srgbClr val="C00000"/>
                </a:solidFill>
                <a:latin typeface="Mulish ExtraBold" pitchFamily="2" charset="0"/>
              </a:rPr>
              <a:t>Allemagne/Suisse</a:t>
            </a:r>
          </a:p>
        </p:txBody>
      </p:sp>
      <p:sp>
        <p:nvSpPr>
          <p:cNvPr id="1054" name="Accolade ouvrante 1053">
            <a:extLst>
              <a:ext uri="{FF2B5EF4-FFF2-40B4-BE49-F238E27FC236}">
                <a16:creationId xmlns:a16="http://schemas.microsoft.com/office/drawing/2014/main" id="{F73E4F2C-5637-46CB-AB46-51085E86108E}"/>
              </a:ext>
            </a:extLst>
          </p:cNvPr>
          <p:cNvSpPr/>
          <p:nvPr/>
        </p:nvSpPr>
        <p:spPr>
          <a:xfrm>
            <a:off x="7041564" y="1331466"/>
            <a:ext cx="541375" cy="4354960"/>
          </a:xfrm>
          <a:prstGeom prst="leftBrace">
            <a:avLst>
              <a:gd name="adj1" fmla="val 8333"/>
              <a:gd name="adj2" fmla="val 38432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1350">
              <a:solidFill>
                <a:srgbClr val="C00000"/>
              </a:solidFill>
            </a:endParaRPr>
          </a:p>
        </p:txBody>
      </p:sp>
      <p:sp>
        <p:nvSpPr>
          <p:cNvPr id="37" name="Flèche : courbe vers la droite 36">
            <a:extLst>
              <a:ext uri="{FF2B5EF4-FFF2-40B4-BE49-F238E27FC236}">
                <a16:creationId xmlns:a16="http://schemas.microsoft.com/office/drawing/2014/main" id="{B9F07D57-82D8-41BD-A0FB-EC188591D63E}"/>
              </a:ext>
            </a:extLst>
          </p:cNvPr>
          <p:cNvSpPr/>
          <p:nvPr/>
        </p:nvSpPr>
        <p:spPr>
          <a:xfrm>
            <a:off x="3836688" y="2364024"/>
            <a:ext cx="1209952" cy="23333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chemeClr val="tx1"/>
              </a:solidFill>
            </a:endParaRPr>
          </a:p>
        </p:txBody>
      </p:sp>
      <p:sp>
        <p:nvSpPr>
          <p:cNvPr id="74" name="Flèche : courbe vers la droite 73">
            <a:extLst>
              <a:ext uri="{FF2B5EF4-FFF2-40B4-BE49-F238E27FC236}">
                <a16:creationId xmlns:a16="http://schemas.microsoft.com/office/drawing/2014/main" id="{B36CE4A1-2590-4CD8-8A32-4D8C3237F326}"/>
              </a:ext>
            </a:extLst>
          </p:cNvPr>
          <p:cNvSpPr/>
          <p:nvPr/>
        </p:nvSpPr>
        <p:spPr>
          <a:xfrm rot="10800000">
            <a:off x="5708664" y="2310275"/>
            <a:ext cx="1168028" cy="2297332"/>
          </a:xfrm>
          <a:prstGeom prst="curvedRightArrow">
            <a:avLst>
              <a:gd name="adj1" fmla="val 25000"/>
              <a:gd name="adj2" fmla="val 3941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 dirty="0">
              <a:solidFill>
                <a:schemeClr val="tx1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4B7E33A-E252-4432-A96F-A10B71258B19}"/>
              </a:ext>
            </a:extLst>
          </p:cNvPr>
          <p:cNvSpPr txBox="1"/>
          <p:nvPr/>
        </p:nvSpPr>
        <p:spPr>
          <a:xfrm>
            <a:off x="227144" y="1517138"/>
            <a:ext cx="2732086" cy="12464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500" b="1" dirty="0">
                <a:solidFill>
                  <a:schemeClr val="accent1">
                    <a:lumMod val="50000"/>
                  </a:schemeClr>
                </a:solidFill>
                <a:latin typeface="Mulish" pitchFamily="2" charset="0"/>
              </a:rPr>
              <a:t>Un PROJET DE CLASSE avec ton collège/lycée pour une expérience individuelle en entreprise en Allemagne/Suisse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43C46BE-F7C3-4B58-A448-7C1131E20525}"/>
              </a:ext>
            </a:extLst>
          </p:cNvPr>
          <p:cNvSpPr txBox="1"/>
          <p:nvPr/>
        </p:nvSpPr>
        <p:spPr>
          <a:xfrm rot="601704">
            <a:off x="5978109" y="1289001"/>
            <a:ext cx="1226488" cy="1038582"/>
          </a:xfrm>
          <a:prstGeom prst="wedgeRoundRectCallou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ulish ExtraBold" pitchFamily="2" charset="0"/>
              </a:rPr>
              <a:t>Valoriser son cursus bilingue/ses compétences linguistiques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DE25F7A-AE49-4412-AC32-33D6EC94DD6B}"/>
              </a:ext>
            </a:extLst>
          </p:cNvPr>
          <p:cNvSpPr txBox="1"/>
          <p:nvPr/>
        </p:nvSpPr>
        <p:spPr>
          <a:xfrm rot="20693862">
            <a:off x="3243507" y="1619343"/>
            <a:ext cx="1186360" cy="664012"/>
          </a:xfrm>
          <a:prstGeom prst="wedgeRoundRectCallou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ulish ExtraBold" pitchFamily="2" charset="0"/>
              </a:rPr>
              <a:t>Découvrir le monde de l’entreprise 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1CFD61E3-7AD1-4698-BB1B-3964F69BD2E0}"/>
              </a:ext>
            </a:extLst>
          </p:cNvPr>
          <p:cNvSpPr txBox="1"/>
          <p:nvPr/>
        </p:nvSpPr>
        <p:spPr>
          <a:xfrm>
            <a:off x="3671446" y="5772041"/>
            <a:ext cx="5101597" cy="103858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C00000"/>
            </a:solidFill>
            <a:prstDash val="dash"/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600" b="1" dirty="0">
                <a:latin typeface="Mulish ExtraBold" pitchFamily="2" charset="0"/>
                <a:hlinkClick r:id="rId14"/>
              </a:rPr>
              <a:t>eurostages@eltern-bilinguisme.org</a:t>
            </a:r>
            <a:endParaRPr lang="fr-FR" sz="1600" b="1" dirty="0">
              <a:latin typeface="Mulish ExtraBold" pitchFamily="2" charset="0"/>
            </a:endParaRPr>
          </a:p>
          <a:p>
            <a:pPr algn="ctr"/>
            <a:r>
              <a:rPr lang="fr-FR" sz="1600" b="1" dirty="0">
                <a:latin typeface="Mulish ExtraBold" pitchFamily="2" charset="0"/>
              </a:rPr>
              <a:t>+33 (0)3 89 20 84 36</a:t>
            </a:r>
          </a:p>
          <a:p>
            <a:pPr algn="ctr"/>
            <a:endParaRPr lang="fr-FR" sz="700" b="1" dirty="0">
              <a:latin typeface="Mulish ExtraBold" pitchFamily="2" charset="0"/>
            </a:endParaRPr>
          </a:p>
          <a:p>
            <a:pPr algn="ctr"/>
            <a:r>
              <a:rPr lang="fr-FR" sz="1600" b="1" dirty="0">
                <a:latin typeface="Mulish ExtraBold" pitchFamily="2" charset="0"/>
                <a:hlinkClick r:id="rId15"/>
              </a:rPr>
              <a:t>www.eurostage2020.com</a:t>
            </a:r>
            <a:r>
              <a:rPr lang="fr-FR" sz="1600" b="1" dirty="0">
                <a:latin typeface="Mulish ExtraBold" pitchFamily="2" charset="0"/>
              </a:rPr>
              <a:t>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B76A9CC-F980-4916-9133-2435E24F35C1}"/>
              </a:ext>
            </a:extLst>
          </p:cNvPr>
          <p:cNvSpPr txBox="1"/>
          <p:nvPr/>
        </p:nvSpPr>
        <p:spPr>
          <a:xfrm>
            <a:off x="387396" y="5872741"/>
            <a:ext cx="5149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F01F6D05-8844-4DDC-812D-A6DCD3A2F1C4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515" y="4196495"/>
            <a:ext cx="1144793" cy="25042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A924C01-33EA-4E52-AA5E-B7F5E31C380D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423" y="2106647"/>
            <a:ext cx="777866" cy="252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CFBFC102-0810-4CEC-A367-0FC98151E1F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356" y="2510382"/>
            <a:ext cx="720000" cy="464540"/>
          </a:xfrm>
          <a:prstGeom prst="rect">
            <a:avLst/>
          </a:prstGeom>
        </p:spPr>
      </p:pic>
      <p:pic>
        <p:nvPicPr>
          <p:cNvPr id="7" name="Image 6" descr="Une image contenant texte, clipart&#10;&#10;Description générée automatiquement">
            <a:extLst>
              <a:ext uri="{FF2B5EF4-FFF2-40B4-BE49-F238E27FC236}">
                <a16:creationId xmlns:a16="http://schemas.microsoft.com/office/drawing/2014/main" id="{93083C27-4FA1-815E-532A-EC6491648DB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6714" y="1700955"/>
            <a:ext cx="753195" cy="252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0780499A-2986-4AC4-3147-5FDD52C2BE8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237" y="3692646"/>
            <a:ext cx="766120" cy="30195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94DB8549-8F0A-7917-A129-D61D6FBF651F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44" y="182231"/>
            <a:ext cx="1548882" cy="1058612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A7DE34AD-2164-8658-29C0-216EAA1BED3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576776" y="2904442"/>
            <a:ext cx="1610333" cy="110061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DFAAD8FC-3971-CF98-418B-FAAB86327616}"/>
              </a:ext>
            </a:extLst>
          </p:cNvPr>
          <p:cNvSpPr txBox="1"/>
          <p:nvPr/>
        </p:nvSpPr>
        <p:spPr>
          <a:xfrm>
            <a:off x="7331623" y="3056008"/>
            <a:ext cx="1849041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25" b="1" dirty="0">
                <a:solidFill>
                  <a:srgbClr val="0070C0"/>
                </a:solidFill>
                <a:latin typeface="Mulish ExtraBold" pitchFamily="2" charset="0"/>
              </a:rPr>
              <a:t>Soutien par :</a:t>
            </a:r>
          </a:p>
        </p:txBody>
      </p:sp>
    </p:spTree>
    <p:extLst>
      <p:ext uri="{BB962C8B-B14F-4D97-AF65-F5344CB8AC3E}">
        <p14:creationId xmlns:p14="http://schemas.microsoft.com/office/powerpoint/2010/main" val="173742592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432</TotalTime>
  <Words>118</Words>
  <Application>Microsoft Office PowerPoint</Application>
  <PresentationFormat>Affichage à l'écran (4:3)</PresentationFormat>
  <Paragraphs>18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Mulish</vt:lpstr>
      <vt:lpstr>Mulish Black</vt:lpstr>
      <vt:lpstr>Mulish ExtraBold</vt:lpstr>
      <vt:lpstr>Thème Office</vt:lpstr>
      <vt:lpstr>Plateforme de coordination  Espace du Rhin Supérieur  Stages de découverte des métiers au sein d'entreprises allemandes et suisses  pour les collégiens germanophones  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EUROSTAGE 2020 - Rhin Supérieur Plateforme de coordination Stages de découverte des métiers au sein d'entreprises allemandes et suisses pour les collégiens germanophones</dc:title>
  <dc:creator>Eltern</dc:creator>
  <cp:lastModifiedBy>Janine PETERS</cp:lastModifiedBy>
  <cp:revision>55</cp:revision>
  <cp:lastPrinted>2021-08-31T07:12:05Z</cp:lastPrinted>
  <dcterms:created xsi:type="dcterms:W3CDTF">2018-10-01T11:47:17Z</dcterms:created>
  <dcterms:modified xsi:type="dcterms:W3CDTF">2022-11-03T14:36:27Z</dcterms:modified>
</cp:coreProperties>
</file>