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FD3C98-9E93-423C-B150-476EC6AC76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053D1F-A372-4A01-8673-FB80403F03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2938B2-470C-48CA-AB71-5989DDFA8F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E0E29E-2038-47F3-9422-5FE15678C0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CD087B-80F3-4CE1-990C-5C1345AEA4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364C6A-D3EB-4D3C-968E-16908AE223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017E70-F186-4AE7-9B05-B87F8495B0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269EAE-461E-4016-9DEB-78FDF4E272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1E752E-6524-4A03-84F3-FAFC3888C7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B3BB48-0A63-488A-839B-05EECCA036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AAE760-1A7F-43BD-887F-5E88EB8DF5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D170D7-50DD-4239-B282-523F7705DF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AC1379F-E659-44C6-B9F0-1B05209D46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3609EB-E08B-4C8E-8DBD-1D0BE6F12B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9AC1A7-4109-4D8C-B473-E97C5021AF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C38C5E-E082-4CD1-B7AC-969B83DBC6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2B354C-A26E-4EE1-84EF-C744CA00E41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C0A748-6886-4B72-AEE2-45583A276E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5B933C-1AFF-4438-8CA9-97BF644F283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4C80F8-4BF3-4DB5-80F3-2C90007946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D35F35-D36E-4B9D-8D96-57105122182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EB7ADA-3CED-40FB-BF4F-8C18AC9731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3FC213-528F-4A7D-B401-FE7660CB91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F08195-A172-4B3E-AD0A-036A06EA63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AD73E5-84BD-4C29-B9B8-618A3F549B0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DDD106F-FBFB-4AFD-A918-24E362809EB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www.youtube.com/channel/UCBBAOJBiEmha4oSMBELvkRA/playlists?view=50&amp;sort=dd&amp;shelf_id=3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linkedin.com/school/programme-d&#8217;&#233;change-d&#8217;assistants-de-langue/?viewAsMember=true" TargetMode="External"/><Relationship Id="rId8" Type="http://schemas.openxmlformats.org/officeDocument/2006/relationships/hyperlink" Target="https://www.linkedin.com/school/programme-d&#8217;&#233;change-d&#8217;assistants-de-langue/?viewAsMember=true" TargetMode="External"/><Relationship Id="rId9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8720" y="478440"/>
            <a:ext cx="10845000" cy="1121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Les démarches administratives et de gestion 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4275720"/>
            <a:ext cx="5842440" cy="98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84" name="Picture 2" descr="Démarches Mairie – Toutes vos démarches administratives facilement"/>
          <p:cNvPicPr/>
          <p:nvPr/>
        </p:nvPicPr>
        <p:blipFill>
          <a:blip r:embed="rId1"/>
          <a:stretch/>
        </p:blipFill>
        <p:spPr>
          <a:xfrm>
            <a:off x="2092680" y="2397240"/>
            <a:ext cx="7486560" cy="28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78560" y="0"/>
            <a:ext cx="10274760" cy="169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5 </a:t>
            </a:r>
            <a:r>
              <a:rPr b="0" lang="fr-FR" sz="4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L’assurance responsabilité civile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257760" y="1825560"/>
            <a:ext cx="11605320" cy="314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ZoneTexte 7"/>
          <p:cNvSpPr/>
          <p:nvPr/>
        </p:nvSpPr>
        <p:spPr>
          <a:xfrm>
            <a:off x="2344680" y="1913760"/>
            <a:ext cx="9518760" cy="36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Les assistants doivent également souscrire à une assurance responsabilité civile, démarche obligatoire en France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buNone/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La responsabilité civile est l’obligation de réparer les dommages causés à autrui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buNone/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buNone/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112" name="Picture 6" descr="Interrogation Vectoriel Gratuit - (511 téléchargements gratuits)"/>
          <p:cNvPicPr/>
          <p:nvPr/>
        </p:nvPicPr>
        <p:blipFill>
          <a:blip r:embed="rId1"/>
          <a:srcRect l="9351" t="6141" r="7629" b="6670"/>
          <a:stretch/>
        </p:blipFill>
        <p:spPr>
          <a:xfrm>
            <a:off x="451440" y="4104000"/>
            <a:ext cx="1699560" cy="173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78560" y="0"/>
            <a:ext cx="10274760" cy="169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6 </a:t>
            </a:r>
            <a:r>
              <a:rPr b="0" lang="fr-FR" sz="4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Validation de votre VLS/TS</a:t>
            </a:r>
            <a:br>
              <a:rPr sz="4000"/>
            </a:b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         </a:t>
            </a:r>
            <a:r>
              <a:rPr b="0" i="1" lang="fr-FR" sz="4000" spc="-1" strike="noStrike">
                <a:solidFill>
                  <a:srgbClr val="000000"/>
                </a:solidFill>
                <a:latin typeface="Calibri Light"/>
              </a:rPr>
              <a:t>Assistants hors UE uniquement  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42560" y="1876320"/>
            <a:ext cx="11922480" cy="4300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Dès que vous aurez une adresse fixe en France et dans les 3 mois suivant votre arrivée,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vous devrez impérativement valider votre VLS/TS sur le portail en ligne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Vous recevrez ensuite un message électronique avec votre numéro de identifiant et un mot de passe. A partir de votre compte, il vous sera possible de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télécharger votre attestation de validation de visa. Cette attestation justifie la validation de votre visa, il est donc impératif de la conserver.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-798480"/>
            <a:ext cx="10515240" cy="204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18000"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20760" y="1068840"/>
            <a:ext cx="11554200" cy="510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L’assistant de langue doit payer la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taxe de première demande de titre de séjour (TPD),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d’un montant de </a:t>
            </a:r>
            <a:r>
              <a:rPr b="1" lang="fr-FR" sz="2800" spc="-1" strike="noStrike" u="sng">
                <a:solidFill>
                  <a:srgbClr val="000000"/>
                </a:solidFill>
                <a:uFillTx/>
                <a:latin typeface="Calibri"/>
              </a:rPr>
              <a:t>200€.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L’OFII vous convoquera ensuite automatiquement à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une visite médicale.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ff0000"/>
                </a:solidFill>
                <a:latin typeface="Calibri"/>
              </a:rPr>
              <a:t>Attention ! Sans réponse de l’OFII dans un délai de 45 jours après la validation, contactez la Direction Territoriale de l’OFII dont vous dépendez.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0"/>
            <a:ext cx="10515240" cy="1294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Le guide de l’assistant de langue en France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643280" y="2232720"/>
            <a:ext cx="6710040" cy="394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Il contient toutes les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informations utiles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pour vous accompagner tout au long de l’année (démarches administratives, présentation du système éducatif français, rôle de l’assistant de langue, coordonnées de l’équipe, etc.).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Espace réservé du contenu 3" descr=""/>
          <p:cNvPicPr/>
          <p:nvPr/>
        </p:nvPicPr>
        <p:blipFill>
          <a:blip r:embed="rId1"/>
          <a:srcRect l="34559" t="13935" r="34888" b="10887"/>
          <a:stretch/>
        </p:blipFill>
        <p:spPr>
          <a:xfrm>
            <a:off x="292320" y="1065240"/>
            <a:ext cx="3968280" cy="549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ZoneTexte 4"/>
          <p:cNvSpPr/>
          <p:nvPr/>
        </p:nvSpPr>
        <p:spPr>
          <a:xfrm>
            <a:off x="1738080" y="365040"/>
            <a:ext cx="87156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Module de formation en ligne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22" name="Espace réservé du contenu 5" descr="Une image contenant texte&#10;&#10;Description générée automatiquement"/>
          <p:cNvPicPr/>
          <p:nvPr/>
        </p:nvPicPr>
        <p:blipFill>
          <a:blip r:embed="rId1"/>
          <a:stretch/>
        </p:blipFill>
        <p:spPr>
          <a:xfrm>
            <a:off x="615960" y="1896120"/>
            <a:ext cx="3480840" cy="4350960"/>
          </a:xfrm>
          <a:prstGeom prst="rect">
            <a:avLst/>
          </a:prstGeom>
          <a:ln w="0">
            <a:noFill/>
          </a:ln>
        </p:spPr>
      </p:pic>
      <p:sp>
        <p:nvSpPr>
          <p:cNvPr id="123" name="ZoneTexte 7"/>
          <p:cNvSpPr/>
          <p:nvPr/>
        </p:nvSpPr>
        <p:spPr>
          <a:xfrm>
            <a:off x="4302360" y="2040480"/>
            <a:ext cx="7701840" cy="37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Vous y trouverez</a:t>
            </a:r>
            <a:endParaRPr b="0" lang="fr-FR" sz="3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Une présentation du système scolaire français</a:t>
            </a:r>
            <a:endParaRPr b="0" lang="fr-FR" sz="3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Une présentation des missions de l’assistant de langue</a:t>
            </a:r>
            <a:endParaRPr b="0" lang="fr-FR" sz="3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De nombreux outils et ressources pédagogiques</a:t>
            </a:r>
            <a:endParaRPr b="0" lang="fr-FR" sz="3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Un grand nombre de témoignages d’anciens assistants de langue. </a:t>
            </a:r>
            <a:endParaRPr b="0" lang="fr-F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59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Devenez assistants-ambassadeurs!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Espace réservé du contenu 3" descr="Une image contenant texte, ciel, capture d’écran, nuage&#10;&#10;Description générée automatiquement"/>
          <p:cNvPicPr/>
          <p:nvPr/>
        </p:nvPicPr>
        <p:blipFill>
          <a:blip r:embed="rId1"/>
          <a:stretch/>
        </p:blipFill>
        <p:spPr>
          <a:xfrm>
            <a:off x="483480" y="1837440"/>
            <a:ext cx="3557880" cy="4350960"/>
          </a:xfrm>
          <a:prstGeom prst="rect">
            <a:avLst/>
          </a:prstGeom>
          <a:ln w="0">
            <a:noFill/>
          </a:ln>
        </p:spPr>
      </p:pic>
      <p:sp>
        <p:nvSpPr>
          <p:cNvPr id="126" name="ZoneTexte 5"/>
          <p:cNvSpPr/>
          <p:nvPr/>
        </p:nvSpPr>
        <p:spPr>
          <a:xfrm>
            <a:off x="4712760" y="1481400"/>
            <a:ext cx="6995520" cy="22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7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Si vous aimez 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partager votre culture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, si vous avez envie de 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faire des rencontres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, d’apprendre avec nous, cette opportunité est faite pour vous ! Pour en savoir plus sur les missions des assistants-ambassadeurs, nous vous invitons à consulter le site de France Education Internationale.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127" name="ZoneTexte 7"/>
          <p:cNvSpPr/>
          <p:nvPr/>
        </p:nvSpPr>
        <p:spPr>
          <a:xfrm>
            <a:off x="4712760" y="4438080"/>
            <a:ext cx="6995520" cy="18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7000"/>
              </a:lnSpc>
              <a:spcAft>
                <a:spcPts val="799"/>
              </a:spcAft>
              <a:buNone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La campagne de recrutement ouvrira du 5 au 12 octobre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</a:rPr>
              <a:t>. Elle sera annoncée sur les différents réseaux sociaux, et vous pourrez alors accéder au dossier de candidature </a:t>
            </a:r>
            <a:r>
              <a:rPr b="1" lang="fr-FR" sz="2200" spc="-1" strike="noStrike">
                <a:solidFill>
                  <a:srgbClr val="000000"/>
                </a:solidFill>
                <a:latin typeface="Arial"/>
              </a:rPr>
              <a:t>sur le site de France Education International.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ZoneTexte 4"/>
          <p:cNvSpPr/>
          <p:nvPr/>
        </p:nvSpPr>
        <p:spPr>
          <a:xfrm>
            <a:off x="293040" y="230040"/>
            <a:ext cx="1189872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Association internationale des assistants de langue 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30" name="ZoneTexte 6"/>
          <p:cNvSpPr/>
          <p:nvPr/>
        </p:nvSpPr>
        <p:spPr>
          <a:xfrm>
            <a:off x="293040" y="2805480"/>
            <a:ext cx="7455600" cy="240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000" spc="-1" strike="noStrike">
                <a:solidFill>
                  <a:srgbClr val="000000"/>
                </a:solidFill>
                <a:latin typeface="Calibri Light"/>
              </a:rPr>
              <a:t>Mettre en relation les assistants de langue</a:t>
            </a:r>
            <a:endParaRPr b="0" lang="fr-FR" sz="3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000" spc="-1" strike="noStrike">
                <a:solidFill>
                  <a:srgbClr val="000000"/>
                </a:solidFill>
                <a:latin typeface="Calibri Light"/>
              </a:rPr>
              <a:t>Créée en juillet 2023</a:t>
            </a:r>
            <a:endParaRPr b="0" lang="fr-FR" sz="3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3000" spc="-1" strike="noStrike">
                <a:solidFill>
                  <a:srgbClr val="000000"/>
                </a:solidFill>
                <a:latin typeface="Calibri Light"/>
              </a:rPr>
              <a:t>Active sur les réseaux sociaux (X, Instagram &amp; LinkedIn</a:t>
            </a:r>
            <a:endParaRPr b="0" lang="fr-FR" sz="3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31" name="Espace réservé du contenu 7" descr="Une image contenant texte, Police, logo, Graphique"/>
          <p:cNvPicPr/>
          <p:nvPr/>
        </p:nvPicPr>
        <p:blipFill>
          <a:blip r:embed="rId1"/>
          <a:stretch/>
        </p:blipFill>
        <p:spPr>
          <a:xfrm>
            <a:off x="8217720" y="2347200"/>
            <a:ext cx="3347640" cy="33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57760" y="365040"/>
            <a:ext cx="11417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>
              <a:lnSpc>
                <a:spcPct val="90000"/>
              </a:lnSpc>
              <a:buNone/>
            </a:pPr>
            <a:r>
              <a:rPr b="0" lang="fr-FR" sz="4900" spc="-1" strike="noStrike">
                <a:solidFill>
                  <a:srgbClr val="000000"/>
                </a:solidFill>
                <a:latin typeface="Calibri Light"/>
              </a:rPr>
              <a:t>Journée internationale de l'assistant de langue </a:t>
            </a:r>
            <a:br>
              <a:rPr sz="4400"/>
            </a:br>
            <a:endParaRPr b="0" lang="fr-FR" sz="4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Imagen 8" descr=""/>
          <p:cNvPicPr/>
          <p:nvPr/>
        </p:nvPicPr>
        <p:blipFill>
          <a:blip r:embed="rId1"/>
          <a:stretch/>
        </p:blipFill>
        <p:spPr>
          <a:xfrm>
            <a:off x="0" y="1766160"/>
            <a:ext cx="6095520" cy="4076280"/>
          </a:xfrm>
          <a:prstGeom prst="rect">
            <a:avLst/>
          </a:prstGeom>
          <a:ln w="0">
            <a:noFill/>
          </a:ln>
        </p:spPr>
      </p:pic>
      <p:sp>
        <p:nvSpPr>
          <p:cNvPr id="134" name="ZoneTexte 5"/>
          <p:cNvSpPr/>
          <p:nvPr/>
        </p:nvSpPr>
        <p:spPr>
          <a:xfrm>
            <a:off x="6095880" y="1807920"/>
            <a:ext cx="590796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Nous célébrons cette année </a:t>
            </a:r>
            <a:r>
              <a:rPr b="1" lang="fr-FR" sz="2400" spc="-1" strike="noStrike">
                <a:solidFill>
                  <a:srgbClr val="000000"/>
                </a:solidFill>
                <a:latin typeface="Calibri Light"/>
              </a:rPr>
              <a:t>la première Journée internationale de l'assistant de langue</a:t>
            </a: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1" lang="fr-FR" sz="2400" spc="-1" strike="noStrike">
                <a:solidFill>
                  <a:srgbClr val="000000"/>
                </a:solidFill>
                <a:latin typeface="Calibri Light"/>
              </a:rPr>
              <a:t>#JIAL.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À cette occasion, des activités pourront être organisées (e.g. événements, concours, ateliers, tables rondes...) pour mettre votre mission et votre pays à l’honneur.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Nous comptons sur votre participation!  Parlez-en à vos professeurs référents!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Communication</a:t>
            </a:r>
            <a:br>
              <a:rPr sz="4400"/>
            </a:b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Espace réservé du contenu 3" descr="Une image contenant personne, texte&#10;&#10;Description générée automatiquement"/>
          <p:cNvPicPr/>
          <p:nvPr/>
        </p:nvPicPr>
        <p:blipFill>
          <a:blip r:embed="rId1"/>
          <a:stretch/>
        </p:blipFill>
        <p:spPr>
          <a:xfrm>
            <a:off x="2642400" y="1634040"/>
            <a:ext cx="2194200" cy="1212840"/>
          </a:xfrm>
          <a:prstGeom prst="rect">
            <a:avLst/>
          </a:prstGeom>
          <a:ln cap="sq" w="19050">
            <a:solidFill>
              <a:srgbClr val="193361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7" name="ZoneTexte 5"/>
          <p:cNvSpPr/>
          <p:nvPr/>
        </p:nvSpPr>
        <p:spPr>
          <a:xfrm>
            <a:off x="5599080" y="1377360"/>
            <a:ext cx="60955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Durant l’année, vous recevrez chaque mois une lettre d’information électronique appelée </a:t>
            </a:r>
            <a:br>
              <a:rPr sz="2400"/>
            </a:b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« </a:t>
            </a:r>
            <a:r>
              <a:rPr b="1" lang="fr-FR" sz="2400" spc="-1" strike="noStrike">
                <a:solidFill>
                  <a:srgbClr val="000000"/>
                </a:solidFill>
                <a:latin typeface="Calibri Light"/>
              </a:rPr>
              <a:t>Le Courrier des assistants </a:t>
            </a: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», contenant un rappel des démarches à effectuer, des idées pour vos cours, des témoignages.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38" name="Image 6" descr="Une image contenant texte, capture d’écran, Police&#10;&#10;Description générée automatiquement"/>
          <p:cNvPicPr/>
          <p:nvPr/>
        </p:nvPicPr>
        <p:blipFill>
          <a:blip r:embed="rId2"/>
          <a:stretch/>
        </p:blipFill>
        <p:spPr>
          <a:xfrm>
            <a:off x="385920" y="4010760"/>
            <a:ext cx="3164760" cy="2095920"/>
          </a:xfrm>
          <a:prstGeom prst="rect">
            <a:avLst/>
          </a:prstGeom>
          <a:ln w="0">
            <a:noFill/>
          </a:ln>
        </p:spPr>
      </p:pic>
      <p:sp>
        <p:nvSpPr>
          <p:cNvPr id="139" name="ZoneTexte 8"/>
          <p:cNvSpPr/>
          <p:nvPr/>
        </p:nvSpPr>
        <p:spPr>
          <a:xfrm>
            <a:off x="3739680" y="4814280"/>
            <a:ext cx="60955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Calibri Light"/>
              </a:rPr>
              <a:t>Avant la fin de votre séjour, vous serez invités à répondre à une </a:t>
            </a:r>
            <a:r>
              <a:rPr b="1" lang="fr-FR" sz="2400" spc="-1" strike="noStrike">
                <a:solidFill>
                  <a:srgbClr val="000000"/>
                </a:solidFill>
                <a:latin typeface="Calibri Light"/>
              </a:rPr>
              <a:t>enquête de satisfaction.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Réseaux sociaux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308880" y="1920600"/>
            <a:ext cx="116967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Image 3" descr=""/>
          <p:cNvPicPr/>
          <p:nvPr/>
        </p:nvPicPr>
        <p:blipFill>
          <a:blip r:embed="rId1"/>
          <a:srcRect l="27385" t="0" r="26705" b="0"/>
          <a:stretch/>
        </p:blipFill>
        <p:spPr>
          <a:xfrm>
            <a:off x="1313280" y="2157840"/>
            <a:ext cx="1159200" cy="119232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4"/>
          <p:cNvSpPr/>
          <p:nvPr/>
        </p:nvSpPr>
        <p:spPr>
          <a:xfrm>
            <a:off x="697320" y="3180960"/>
            <a:ext cx="22125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fr-FR" sz="2000" spc="-1" strike="noStrike">
                <a:solidFill>
                  <a:srgbClr val="193361"/>
                </a:solidFill>
                <a:latin typeface="Arial"/>
              </a:rPr>
              <a:t>@FEi_assistants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44" name="Image 5" descr=""/>
          <p:cNvPicPr/>
          <p:nvPr/>
        </p:nvPicPr>
        <p:blipFill>
          <a:blip r:embed="rId2"/>
          <a:stretch/>
        </p:blipFill>
        <p:spPr>
          <a:xfrm>
            <a:off x="5796720" y="2275560"/>
            <a:ext cx="956880" cy="956880"/>
          </a:xfrm>
          <a:prstGeom prst="rect">
            <a:avLst/>
          </a:prstGeom>
          <a:ln w="0">
            <a:noFill/>
          </a:ln>
        </p:spPr>
      </p:pic>
      <p:sp>
        <p:nvSpPr>
          <p:cNvPr id="145" name="Rectangle 6"/>
          <p:cNvSpPr/>
          <p:nvPr/>
        </p:nvSpPr>
        <p:spPr>
          <a:xfrm>
            <a:off x="4802400" y="3227400"/>
            <a:ext cx="2750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fr-FR" sz="1800" spc="-1" strike="noStrike">
                <a:solidFill>
                  <a:srgbClr val="193361"/>
                </a:solidFill>
                <a:latin typeface="Calibri"/>
              </a:rPr>
              <a:t>@</a:t>
            </a:r>
            <a:r>
              <a:rPr b="1" i="1" lang="fr-FR" sz="2000" spc="-1" strike="noStrike">
                <a:solidFill>
                  <a:srgbClr val="193361"/>
                </a:solidFill>
                <a:latin typeface="Arial"/>
              </a:rPr>
              <a:t>assistantsdelangue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46" name="Image 7" descr=""/>
          <p:cNvPicPr/>
          <p:nvPr/>
        </p:nvPicPr>
        <p:blipFill>
          <a:blip r:embed="rId3"/>
          <a:stretch/>
        </p:blipFill>
        <p:spPr>
          <a:xfrm>
            <a:off x="10145520" y="2224080"/>
            <a:ext cx="852840" cy="852840"/>
          </a:xfrm>
          <a:prstGeom prst="rect">
            <a:avLst/>
          </a:prstGeom>
          <a:ln w="0">
            <a:noFill/>
          </a:ln>
        </p:spPr>
      </p:pic>
      <p:sp>
        <p:nvSpPr>
          <p:cNvPr id="147" name="Rectangle 8"/>
          <p:cNvSpPr/>
          <p:nvPr/>
        </p:nvSpPr>
        <p:spPr>
          <a:xfrm>
            <a:off x="9081000" y="3180960"/>
            <a:ext cx="2793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fr-FR" sz="2000" spc="-1" strike="noStrike">
                <a:solidFill>
                  <a:srgbClr val="193361"/>
                </a:solidFill>
                <a:latin typeface="Arial"/>
              </a:rPr>
              <a:t>@assistantsdelangue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4"/>
          <a:stretch/>
        </p:blipFill>
        <p:spPr>
          <a:xfrm>
            <a:off x="2918880" y="4440240"/>
            <a:ext cx="852840" cy="870840"/>
          </a:xfrm>
          <a:prstGeom prst="rect">
            <a:avLst/>
          </a:prstGeom>
          <a:ln w="0">
            <a:noFill/>
          </a:ln>
        </p:spPr>
      </p:pic>
      <p:sp>
        <p:nvSpPr>
          <p:cNvPr id="149" name="ZoneTexte 10"/>
          <p:cNvSpPr/>
          <p:nvPr/>
        </p:nvSpPr>
        <p:spPr>
          <a:xfrm>
            <a:off x="2050920" y="5341320"/>
            <a:ext cx="3147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000" spc="-1" strike="noStrike" u="sng">
                <a:solidFill>
                  <a:srgbClr val="193361"/>
                </a:solidFill>
                <a:uFillTx/>
                <a:latin typeface="Arial"/>
                <a:hlinkClick r:id="rId5"/>
              </a:rPr>
              <a:t>Assistants de langue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50" name="Picture 6" descr=""/>
          <p:cNvPicPr/>
          <p:nvPr/>
        </p:nvPicPr>
        <p:blipFill>
          <a:blip r:embed="rId6"/>
          <a:stretch/>
        </p:blipFill>
        <p:spPr>
          <a:xfrm>
            <a:off x="7626600" y="4440240"/>
            <a:ext cx="1288080" cy="735840"/>
          </a:xfrm>
          <a:prstGeom prst="rect">
            <a:avLst/>
          </a:prstGeom>
          <a:ln w="0">
            <a:noFill/>
          </a:ln>
        </p:spPr>
      </p:pic>
      <p:sp>
        <p:nvSpPr>
          <p:cNvPr id="151" name="ZoneTexte 12"/>
          <p:cNvSpPr/>
          <p:nvPr/>
        </p:nvSpPr>
        <p:spPr>
          <a:xfrm>
            <a:off x="6811920" y="5243040"/>
            <a:ext cx="3347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000" spc="-1" strike="noStrike" u="sng">
                <a:solidFill>
                  <a:srgbClr val="193361"/>
                </a:solidFill>
                <a:uFillTx/>
                <a:latin typeface="Arial"/>
                <a:hlinkClick r:id="rId7"/>
              </a:rPr>
              <a:t>Programme d’échange </a:t>
            </a:r>
            <a:r>
              <a:rPr b="0" lang="fr-FR" sz="2000" spc="-1" strike="noStrike" u="sng">
                <a:solidFill>
                  <a:srgbClr val="193361"/>
                </a:solidFill>
                <a:uFillTx/>
                <a:latin typeface="Arial"/>
                <a:hlinkClick r:id="rId8"/>
              </a:rPr>
              <a:t>d’assistants de langue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52640" y="542880"/>
            <a:ext cx="9143640" cy="1519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1000"/>
          </a:bodyPr>
          <a:p>
            <a:pPr>
              <a:lnSpc>
                <a:spcPct val="90000"/>
              </a:lnSpc>
              <a:buNone/>
            </a:pPr>
            <a:br>
              <a:rPr sz="4000"/>
            </a:b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Les personnes ressources</a:t>
            </a:r>
            <a:br>
              <a:rPr sz="4000"/>
            </a:br>
            <a:br>
              <a:rPr sz="4000"/>
            </a:b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346320" y="1764720"/>
            <a:ext cx="11508840" cy="1519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Le référent ou la référente au sein de votre établissement de rattachement</a:t>
            </a:r>
            <a:endParaRPr b="0" lang="fr-FR" sz="30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Le ou la secrétaire de votre établissement </a:t>
            </a:r>
            <a:endParaRPr b="0" lang="fr-FR" sz="30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rgbClr val="000000"/>
                </a:solidFill>
                <a:latin typeface="Calibri"/>
              </a:rPr>
              <a:t>Madame Belbekouche (suivi et validation du dossier au rectorat) </a:t>
            </a:r>
            <a:endParaRPr b="0" lang="fr-FR" sz="3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3000" spc="-1" strike="noStrike">
              <a:latin typeface="Arial"/>
            </a:endParaRPr>
          </a:p>
        </p:txBody>
      </p:sp>
      <p:pic>
        <p:nvPicPr>
          <p:cNvPr id="87" name="Picture 2" descr="panneau-ATTENTION - Plus propre ma ville"/>
          <p:cNvPicPr/>
          <p:nvPr/>
        </p:nvPicPr>
        <p:blipFill>
          <a:blip r:embed="rId1"/>
          <a:stretch/>
        </p:blipFill>
        <p:spPr>
          <a:xfrm>
            <a:off x="1052640" y="4084200"/>
            <a:ext cx="2354040" cy="1963080"/>
          </a:xfrm>
          <a:prstGeom prst="rect">
            <a:avLst/>
          </a:prstGeom>
          <a:ln w="0">
            <a:noFill/>
          </a:ln>
        </p:spPr>
      </p:pic>
      <p:sp>
        <p:nvSpPr>
          <p:cNvPr id="88" name="ZoneTexte 4"/>
          <p:cNvSpPr/>
          <p:nvPr/>
        </p:nvSpPr>
        <p:spPr>
          <a:xfrm>
            <a:off x="3996360" y="4809240"/>
            <a:ext cx="61747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Fournir tous les documents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Respecter les délais et/ou dates butoirs 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78560" y="0"/>
            <a:ext cx="10274760" cy="992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1 </a:t>
            </a:r>
            <a:r>
              <a:rPr b="0" lang="fr-FR" sz="4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Ouverture d’un compte bancaire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257760" y="1825560"/>
            <a:ext cx="11605320" cy="479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Image 2" descr=""/>
          <p:cNvPicPr/>
          <p:nvPr/>
        </p:nvPicPr>
        <p:blipFill>
          <a:blip r:embed="rId1"/>
          <a:srcRect l="9251" t="21504" r="22367" b="16119"/>
          <a:stretch/>
        </p:blipFill>
        <p:spPr>
          <a:xfrm>
            <a:off x="2557440" y="1211400"/>
            <a:ext cx="7005960" cy="511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78560" y="0"/>
            <a:ext cx="10274760" cy="134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2 </a:t>
            </a:r>
            <a:r>
              <a:rPr b="0" lang="fr-FR" sz="4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Le dossier d’installation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Image 6" descr=""/>
          <p:cNvPicPr/>
          <p:nvPr/>
        </p:nvPicPr>
        <p:blipFill>
          <a:blip r:embed="rId1"/>
          <a:srcRect l="7980" t="34355" r="38554" b="15895"/>
          <a:stretch/>
        </p:blipFill>
        <p:spPr>
          <a:xfrm>
            <a:off x="574560" y="1447200"/>
            <a:ext cx="9319320" cy="487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-561240"/>
            <a:ext cx="10515240" cy="45360"/>
          </a:xfrm>
          <a:prstGeom prst="rect">
            <a:avLst/>
          </a:prstGeom>
          <a:noFill/>
          <a:ln w="0">
            <a:noFill/>
          </a:ln>
        </p:spPr>
        <p:txBody>
          <a:bodyPr tIns="22680" bIns="22680" anchor="ctr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261360" y="249480"/>
            <a:ext cx="11673000" cy="645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Dès la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première semaine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 votre prise de fonctions, présentez-vous à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la secrétaire de votre établissement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pour faire les démarches nécessaires afin de recevoir votre salaire (un RIB vous sera demandé).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Vous pourrez recevoir 70% à 80% du montant de votre salaire à la fin du mois d’octobre si vous en faites la demande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avant le 10 octobre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(le reste sera versé avec la paie de novembre). Sinon, votre salaire d’octobre vous sera versé avec celui de novembre.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Attention !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Il est important de faire les démarches pour percevoir votre salaire </a:t>
            </a: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le plus rapidement possible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après votre prise de fonctions.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Calibri"/>
              </a:rPr>
              <a:t>Gardez votre compte en banque ouvert le plus longtemps possible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, même une fois de retour dans votre pays d’origine.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64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10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78560" y="0"/>
            <a:ext cx="10274760" cy="106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3 </a:t>
            </a:r>
            <a:r>
              <a:rPr b="0" lang="fr-FR" sz="4000" spc="-1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 La Sécurité Sociale 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57760" y="1825560"/>
            <a:ext cx="11605320" cy="479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Image 5" descr=""/>
          <p:cNvPicPr/>
          <p:nvPr/>
        </p:nvPicPr>
        <p:blipFill>
          <a:blip r:embed="rId1"/>
          <a:srcRect l="23569" t="18857" r="12434" b="9667"/>
          <a:stretch/>
        </p:blipFill>
        <p:spPr>
          <a:xfrm>
            <a:off x="3028680" y="1068840"/>
            <a:ext cx="6374880" cy="569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-644400"/>
            <a:ext cx="10515240" cy="85680"/>
          </a:xfrm>
          <a:prstGeom prst="rect">
            <a:avLst/>
          </a:prstGeom>
          <a:noFill/>
          <a:ln w="0">
            <a:noFill/>
          </a:ln>
        </p:spPr>
        <p:txBody>
          <a:bodyPr tIns="42840" bIns="42840" anchor="ctr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96920" y="285120"/>
            <a:ext cx="10515240" cy="6447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Lorsque votre dossier complet aura été enregistré, une </a:t>
            </a: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attestation provisoire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sera envoyée, par courriel ou par courrier, à votre établissement. 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Cette attestation vous permet de justifier de vos droits à l’assurance maladie française auprès de professionnels de santé (médecin, pharmacien, hôpital) en attendant la réception de votre carte Vitale. </a:t>
            </a:r>
            <a:r>
              <a:rPr b="1" lang="fr-FR" sz="2800" spc="-1" strike="noStrike">
                <a:solidFill>
                  <a:srgbClr val="000000"/>
                </a:solidFill>
                <a:latin typeface="Arial"/>
              </a:rPr>
              <a:t>Gardez-la précieusement sur vous ! 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545040" y="3962160"/>
            <a:ext cx="3062520" cy="1840320"/>
          </a:xfrm>
          <a:prstGeom prst="rect">
            <a:avLst/>
          </a:prstGeom>
          <a:ln w="0">
            <a:noFill/>
          </a:ln>
        </p:spPr>
      </p:pic>
      <p:sp>
        <p:nvSpPr>
          <p:cNvPr id="103" name="Rectangle 4"/>
          <p:cNvSpPr/>
          <p:nvPr/>
        </p:nvSpPr>
        <p:spPr>
          <a:xfrm>
            <a:off x="4616640" y="4559400"/>
            <a:ext cx="68943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2000" spc="-1" strike="noStrike">
                <a:solidFill>
                  <a:srgbClr val="ff0000"/>
                </a:solidFill>
                <a:latin typeface="Calibri"/>
              </a:rPr>
              <a:t>soins gratuits (en attendant d'avoir une couverture sociale)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fr-FR" sz="20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i="1" lang="fr-FR" sz="2000" spc="-1" strike="noStrike">
                <a:solidFill>
                  <a:srgbClr val="ff0000"/>
                </a:solidFill>
                <a:latin typeface="Calibri"/>
              </a:rPr>
              <a:t>la Boussole</a:t>
            </a:r>
            <a:r>
              <a:rPr b="0" i="1" lang="fr-FR" sz="2000" spc="-1" strike="noStrike">
                <a:solidFill>
                  <a:srgbClr val="ff0000"/>
                </a:solidFill>
                <a:latin typeface="Calibri"/>
              </a:rPr>
              <a:t> Hôpital civil 1 place de l'hôpital à Strasbourg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4320" y="0"/>
            <a:ext cx="10629000" cy="1044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0" lang="fr-FR" sz="4000" spc="-1" strike="noStrike">
                <a:solidFill>
                  <a:srgbClr val="000000"/>
                </a:solidFill>
                <a:latin typeface="Calibri Light"/>
              </a:rPr>
              <a:t>MISSION 4 La Caisse d’Allocations Familiales (CAF) 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7760" y="1825560"/>
            <a:ext cx="11605320" cy="479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fr-FR" sz="4500" spc="-1" strike="noStrike">
                <a:solidFill>
                  <a:srgbClr val="000000"/>
                </a:solidFill>
                <a:latin typeface="Calibri (Corps)"/>
                <a:ea typeface="Times New Roman"/>
              </a:rPr>
              <a:t> </a:t>
            </a:r>
            <a:endParaRPr b="0" lang="fr-FR" sz="4500" spc="-1" strike="noStrike">
              <a:solidFill>
                <a:srgbClr val="000000"/>
              </a:solidFill>
              <a:latin typeface="Calibri"/>
            </a:endParaRPr>
          </a:p>
          <a:p>
            <a:pPr marL="22860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Image 4" descr=""/>
          <p:cNvPicPr/>
          <p:nvPr/>
        </p:nvPicPr>
        <p:blipFill>
          <a:blip r:embed="rId1"/>
          <a:srcRect l="8959" t="22633" r="22757" b="15026"/>
          <a:stretch/>
        </p:blipFill>
        <p:spPr>
          <a:xfrm>
            <a:off x="2274120" y="1115640"/>
            <a:ext cx="7540920" cy="55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37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6000"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Espace réservé du contenu 3" descr=""/>
          <p:cNvPicPr/>
          <p:nvPr/>
        </p:nvPicPr>
        <p:blipFill>
          <a:blip r:embed="rId1"/>
          <a:srcRect l="9534" t="41280" r="25178" b="26782"/>
          <a:stretch/>
        </p:blipFill>
        <p:spPr>
          <a:xfrm>
            <a:off x="838080" y="1156320"/>
            <a:ext cx="10226880" cy="40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Application>LibreOffice/7.3.7.2$Windows_X86_64 LibreOffice_project/e114eadc50a9ff8d8c8a0567d6da8f454beeb84f</Application>
  <AppVersion>15.0000</AppVersion>
  <Words>848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2021-09-30T21:57:21Z</dcterms:created>
  <dc:creator>Laetitia LUTZ</dc:creator>
  <dc:description/>
  <dc:language>fr-FR</dc:language>
  <cp:lastModifiedBy/>
  <dcterms:modified xsi:type="dcterms:W3CDTF">2023-10-03T14:44:34Z</dcterms:modified>
  <cp:revision>12</cp:revision>
  <dc:subject/>
  <dc:title>Les démarches administratives et de gestion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19</vt:i4>
  </property>
</Properties>
</file>