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305" r:id="rId6"/>
    <p:sldId id="297" r:id="rId7"/>
    <p:sldId id="350" r:id="rId8"/>
    <p:sldId id="351" r:id="rId9"/>
    <p:sldId id="358" r:id="rId10"/>
    <p:sldId id="331" r:id="rId11"/>
    <p:sldId id="306" r:id="rId12"/>
    <p:sldId id="332" r:id="rId13"/>
    <p:sldId id="312" r:id="rId14"/>
    <p:sldId id="299" r:id="rId15"/>
    <p:sldId id="353" r:id="rId16"/>
    <p:sldId id="317" r:id="rId17"/>
    <p:sldId id="356" r:id="rId18"/>
    <p:sldId id="352" r:id="rId19"/>
    <p:sldId id="293" r:id="rId20"/>
    <p:sldId id="354" r:id="rId21"/>
    <p:sldId id="291" r:id="rId22"/>
    <p:sldId id="315" r:id="rId23"/>
    <p:sldId id="355" r:id="rId24"/>
    <p:sldId id="262" r:id="rId25"/>
    <p:sldId id="307" r:id="rId26"/>
    <p:sldId id="261" r:id="rId27"/>
    <p:sldId id="320" r:id="rId28"/>
    <p:sldId id="311" r:id="rId29"/>
    <p:sldId id="333" r:id="rId30"/>
    <p:sldId id="357" r:id="rId31"/>
    <p:sldId id="318" r:id="rId32"/>
    <p:sldId id="319" r:id="rId3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51F"/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6925F-6659-485D-9866-E32F67DD85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9EEA411-59E9-4E7B-8EDF-34FA7BB11F6C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dirty="0" smtClean="0"/>
            <a:t>Gestion</a:t>
          </a:r>
          <a:endParaRPr lang="fr-FR" sz="1400" dirty="0"/>
        </a:p>
      </dgm:t>
    </dgm:pt>
    <dgm:pt modelId="{18FC6EB1-80FD-435F-AE5E-9D6F0F14EB46}" type="parTrans" cxnId="{2261886E-D02D-441D-BC60-C5608A7CEBA4}">
      <dgm:prSet/>
      <dgm:spPr/>
      <dgm:t>
        <a:bodyPr/>
        <a:lstStyle/>
        <a:p>
          <a:endParaRPr lang="fr-FR"/>
        </a:p>
      </dgm:t>
    </dgm:pt>
    <dgm:pt modelId="{04642FAF-B4E1-42ED-A0ED-FEABDC87FC23}" type="sibTrans" cxnId="{2261886E-D02D-441D-BC60-C5608A7CEBA4}">
      <dgm:prSet/>
      <dgm:spPr/>
      <dgm:t>
        <a:bodyPr/>
        <a:lstStyle/>
        <a:p>
          <a:endParaRPr lang="fr-FR"/>
        </a:p>
      </dgm:t>
    </dgm:pt>
    <dgm:pt modelId="{D12EC3F1-375B-4175-A58B-8A1A1211BDDB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dirty="0" smtClean="0"/>
            <a:t>Conception</a:t>
          </a:r>
        </a:p>
        <a:p>
          <a:r>
            <a:rPr lang="fr-FR" sz="1800" dirty="0" smtClean="0"/>
            <a:t>Production</a:t>
          </a:r>
          <a:endParaRPr lang="fr-FR" sz="1800" dirty="0"/>
        </a:p>
      </dgm:t>
    </dgm:pt>
    <dgm:pt modelId="{CEF3305B-2B09-43AB-948E-4EF1CEAA0657}" type="parTrans" cxnId="{C9604320-ECD8-48B0-A092-18D7B6AF2CCD}">
      <dgm:prSet/>
      <dgm:spPr/>
      <dgm:t>
        <a:bodyPr/>
        <a:lstStyle/>
        <a:p>
          <a:endParaRPr lang="fr-FR"/>
        </a:p>
      </dgm:t>
    </dgm:pt>
    <dgm:pt modelId="{D43794E1-36CB-4E62-B0C1-0146A9E97BEA}" type="sibTrans" cxnId="{C9604320-ECD8-48B0-A092-18D7B6AF2CCD}">
      <dgm:prSet/>
      <dgm:spPr/>
      <dgm:t>
        <a:bodyPr/>
        <a:lstStyle/>
        <a:p>
          <a:endParaRPr lang="fr-FR"/>
        </a:p>
      </dgm:t>
    </dgm:pt>
    <dgm:pt modelId="{8DAC7733-9456-4D9D-948D-A998CC11EB4E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b="1" dirty="0" smtClean="0"/>
            <a:t>Produits / Procédés intégrant des fonctions numériques</a:t>
          </a:r>
        </a:p>
        <a:p>
          <a:r>
            <a:rPr lang="fr-FR" sz="1800" b="1" dirty="0" smtClean="0"/>
            <a:t>Valorisation des données</a:t>
          </a:r>
          <a:endParaRPr lang="fr-FR" sz="1800" b="1" dirty="0"/>
        </a:p>
      </dgm:t>
    </dgm:pt>
    <dgm:pt modelId="{2FCB3F64-7223-4DE2-9EAF-56A79AFE6C74}" type="parTrans" cxnId="{B61AFFEF-4668-49FF-9072-EB17D49E666A}">
      <dgm:prSet/>
      <dgm:spPr/>
      <dgm:t>
        <a:bodyPr/>
        <a:lstStyle/>
        <a:p>
          <a:endParaRPr lang="fr-FR"/>
        </a:p>
      </dgm:t>
    </dgm:pt>
    <dgm:pt modelId="{203A0F2E-9C36-4DB3-A7AF-405D6B6CB1FD}" type="sibTrans" cxnId="{B61AFFEF-4668-49FF-9072-EB17D49E666A}">
      <dgm:prSet/>
      <dgm:spPr/>
      <dgm:t>
        <a:bodyPr/>
        <a:lstStyle/>
        <a:p>
          <a:endParaRPr lang="fr-FR"/>
        </a:p>
      </dgm:t>
    </dgm:pt>
    <dgm:pt modelId="{626457E4-A305-4B62-9F93-5554A7AA5320}">
      <dgm:prSet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800" dirty="0" smtClean="0"/>
            <a:t>Décisionnel</a:t>
          </a:r>
          <a:endParaRPr lang="fr-FR" sz="1500" dirty="0"/>
        </a:p>
      </dgm:t>
    </dgm:pt>
    <dgm:pt modelId="{1F17EED0-E180-492F-BB95-DE25EFFB2C25}" type="parTrans" cxnId="{D7656561-3B47-4860-AC0E-15C14E9318FE}">
      <dgm:prSet/>
      <dgm:spPr/>
      <dgm:t>
        <a:bodyPr/>
        <a:lstStyle/>
        <a:p>
          <a:endParaRPr lang="fr-FR"/>
        </a:p>
      </dgm:t>
    </dgm:pt>
    <dgm:pt modelId="{855F5339-EC5C-44ED-89BC-0F675CE97B29}" type="sibTrans" cxnId="{D7656561-3B47-4860-AC0E-15C14E9318FE}">
      <dgm:prSet/>
      <dgm:spPr/>
      <dgm:t>
        <a:bodyPr/>
        <a:lstStyle/>
        <a:p>
          <a:endParaRPr lang="fr-FR"/>
        </a:p>
      </dgm:t>
    </dgm:pt>
    <dgm:pt modelId="{E43B05CC-E721-4D7C-BAF3-505AEA07808F}" type="pres">
      <dgm:prSet presAssocID="{E506925F-6659-485D-9866-E32F67DD852C}" presName="CompostProcess" presStyleCnt="0">
        <dgm:presLayoutVars>
          <dgm:dir/>
          <dgm:resizeHandles val="exact"/>
        </dgm:presLayoutVars>
      </dgm:prSet>
      <dgm:spPr/>
    </dgm:pt>
    <dgm:pt modelId="{1DEC4E4D-EEBB-4E0A-9D39-0957398A9CDA}" type="pres">
      <dgm:prSet presAssocID="{E506925F-6659-485D-9866-E32F67DD852C}" presName="arrow" presStyleLbl="bgShp" presStyleIdx="0" presStyleCnt="1"/>
      <dgm:spPr>
        <a:solidFill>
          <a:srgbClr val="00B050"/>
        </a:solidFill>
      </dgm:spPr>
    </dgm:pt>
    <dgm:pt modelId="{987C0382-CA80-47C6-B12C-2FBDAFF217DA}" type="pres">
      <dgm:prSet presAssocID="{E506925F-6659-485D-9866-E32F67DD852C}" presName="linearProcess" presStyleCnt="0"/>
      <dgm:spPr/>
    </dgm:pt>
    <dgm:pt modelId="{748F83C3-EFEB-4AA8-B7BB-626BF144833C}" type="pres">
      <dgm:prSet presAssocID="{89EEA411-59E9-4E7B-8EDF-34FA7BB11F6C}" presName="textNode" presStyleLbl="node1" presStyleIdx="0" presStyleCnt="4" custScaleX="60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EC225D-A1D0-44BA-AE71-095C76ADF13D}" type="pres">
      <dgm:prSet presAssocID="{04642FAF-B4E1-42ED-A0ED-FEABDC87FC23}" presName="sibTrans" presStyleCnt="0"/>
      <dgm:spPr/>
    </dgm:pt>
    <dgm:pt modelId="{DD10F681-B7D4-4183-8F8B-10E01EF644E4}" type="pres">
      <dgm:prSet presAssocID="{D12EC3F1-375B-4175-A58B-8A1A1211BDDB}" presName="textNode" presStyleLbl="node1" presStyleIdx="1" presStyleCnt="4" custScaleX="674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42FE93-EDBF-4ED2-849A-4EC0293CCCA0}" type="pres">
      <dgm:prSet presAssocID="{D43794E1-36CB-4E62-B0C1-0146A9E97BEA}" presName="sibTrans" presStyleCnt="0"/>
      <dgm:spPr/>
    </dgm:pt>
    <dgm:pt modelId="{A8BBDDB7-13FE-4A07-830E-09E63CF0996E}" type="pres">
      <dgm:prSet presAssocID="{626457E4-A305-4B62-9F93-5554A7AA5320}" presName="textNode" presStyleLbl="node1" presStyleIdx="2" presStyleCnt="4" custScaleX="68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C7909-33E3-48B2-96BD-31A5856C837B}" type="pres">
      <dgm:prSet presAssocID="{855F5339-EC5C-44ED-89BC-0F675CE97B29}" presName="sibTrans" presStyleCnt="0"/>
      <dgm:spPr/>
    </dgm:pt>
    <dgm:pt modelId="{A5F039F6-8D9F-45C7-AB0A-DC2BD45FC955}" type="pres">
      <dgm:prSet presAssocID="{8DAC7733-9456-4D9D-948D-A998CC11EB4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396BF8-C150-4AB1-8DFD-764254CAE024}" type="presOf" srcId="{D12EC3F1-375B-4175-A58B-8A1A1211BDDB}" destId="{DD10F681-B7D4-4183-8F8B-10E01EF644E4}" srcOrd="0" destOrd="0" presId="urn:microsoft.com/office/officeart/2005/8/layout/hProcess9"/>
    <dgm:cxn modelId="{000AC1C5-03BD-4859-89B7-DE73C33A12D4}" type="presOf" srcId="{8DAC7733-9456-4D9D-948D-A998CC11EB4E}" destId="{A5F039F6-8D9F-45C7-AB0A-DC2BD45FC955}" srcOrd="0" destOrd="0" presId="urn:microsoft.com/office/officeart/2005/8/layout/hProcess9"/>
    <dgm:cxn modelId="{737FB71B-EB7B-4858-B027-43FF75186527}" type="presOf" srcId="{626457E4-A305-4B62-9F93-5554A7AA5320}" destId="{A8BBDDB7-13FE-4A07-830E-09E63CF0996E}" srcOrd="0" destOrd="0" presId="urn:microsoft.com/office/officeart/2005/8/layout/hProcess9"/>
    <dgm:cxn modelId="{B61AFFEF-4668-49FF-9072-EB17D49E666A}" srcId="{E506925F-6659-485D-9866-E32F67DD852C}" destId="{8DAC7733-9456-4D9D-948D-A998CC11EB4E}" srcOrd="3" destOrd="0" parTransId="{2FCB3F64-7223-4DE2-9EAF-56A79AFE6C74}" sibTransId="{203A0F2E-9C36-4DB3-A7AF-405D6B6CB1FD}"/>
    <dgm:cxn modelId="{D7656561-3B47-4860-AC0E-15C14E9318FE}" srcId="{E506925F-6659-485D-9866-E32F67DD852C}" destId="{626457E4-A305-4B62-9F93-5554A7AA5320}" srcOrd="2" destOrd="0" parTransId="{1F17EED0-E180-492F-BB95-DE25EFFB2C25}" sibTransId="{855F5339-EC5C-44ED-89BC-0F675CE97B29}"/>
    <dgm:cxn modelId="{2261886E-D02D-441D-BC60-C5608A7CEBA4}" srcId="{E506925F-6659-485D-9866-E32F67DD852C}" destId="{89EEA411-59E9-4E7B-8EDF-34FA7BB11F6C}" srcOrd="0" destOrd="0" parTransId="{18FC6EB1-80FD-435F-AE5E-9D6F0F14EB46}" sibTransId="{04642FAF-B4E1-42ED-A0ED-FEABDC87FC23}"/>
    <dgm:cxn modelId="{AAEF7A41-76DA-4CCD-8B21-599CF1F7C7A1}" type="presOf" srcId="{E506925F-6659-485D-9866-E32F67DD852C}" destId="{E43B05CC-E721-4D7C-BAF3-505AEA07808F}" srcOrd="0" destOrd="0" presId="urn:microsoft.com/office/officeart/2005/8/layout/hProcess9"/>
    <dgm:cxn modelId="{5F4A165A-7F9E-4FE0-9A93-1D51E1C8078F}" type="presOf" srcId="{89EEA411-59E9-4E7B-8EDF-34FA7BB11F6C}" destId="{748F83C3-EFEB-4AA8-B7BB-626BF144833C}" srcOrd="0" destOrd="0" presId="urn:microsoft.com/office/officeart/2005/8/layout/hProcess9"/>
    <dgm:cxn modelId="{C9604320-ECD8-48B0-A092-18D7B6AF2CCD}" srcId="{E506925F-6659-485D-9866-E32F67DD852C}" destId="{D12EC3F1-375B-4175-A58B-8A1A1211BDDB}" srcOrd="1" destOrd="0" parTransId="{CEF3305B-2B09-43AB-948E-4EF1CEAA0657}" sibTransId="{D43794E1-36CB-4E62-B0C1-0146A9E97BEA}"/>
    <dgm:cxn modelId="{DEF642D8-058A-4924-9D90-A28CCF57002E}" type="presParOf" srcId="{E43B05CC-E721-4D7C-BAF3-505AEA07808F}" destId="{1DEC4E4D-EEBB-4E0A-9D39-0957398A9CDA}" srcOrd="0" destOrd="0" presId="urn:microsoft.com/office/officeart/2005/8/layout/hProcess9"/>
    <dgm:cxn modelId="{8EC59607-F17F-4F45-A621-18F0852B8514}" type="presParOf" srcId="{E43B05CC-E721-4D7C-BAF3-505AEA07808F}" destId="{987C0382-CA80-47C6-B12C-2FBDAFF217DA}" srcOrd="1" destOrd="0" presId="urn:microsoft.com/office/officeart/2005/8/layout/hProcess9"/>
    <dgm:cxn modelId="{6C66F91F-97ED-467C-9692-20B00CA67335}" type="presParOf" srcId="{987C0382-CA80-47C6-B12C-2FBDAFF217DA}" destId="{748F83C3-EFEB-4AA8-B7BB-626BF144833C}" srcOrd="0" destOrd="0" presId="urn:microsoft.com/office/officeart/2005/8/layout/hProcess9"/>
    <dgm:cxn modelId="{C4B78C91-5574-439E-8D85-63D1F3B70A5C}" type="presParOf" srcId="{987C0382-CA80-47C6-B12C-2FBDAFF217DA}" destId="{D2EC225D-A1D0-44BA-AE71-095C76ADF13D}" srcOrd="1" destOrd="0" presId="urn:microsoft.com/office/officeart/2005/8/layout/hProcess9"/>
    <dgm:cxn modelId="{4C40400A-6F0A-49F5-A20E-1421E56B5E05}" type="presParOf" srcId="{987C0382-CA80-47C6-B12C-2FBDAFF217DA}" destId="{DD10F681-B7D4-4183-8F8B-10E01EF644E4}" srcOrd="2" destOrd="0" presId="urn:microsoft.com/office/officeart/2005/8/layout/hProcess9"/>
    <dgm:cxn modelId="{5F1A2BAD-617C-4554-8893-AE3CCCD4B98D}" type="presParOf" srcId="{987C0382-CA80-47C6-B12C-2FBDAFF217DA}" destId="{6842FE93-EDBF-4ED2-849A-4EC0293CCCA0}" srcOrd="3" destOrd="0" presId="urn:microsoft.com/office/officeart/2005/8/layout/hProcess9"/>
    <dgm:cxn modelId="{5711FC64-6C5C-45FF-AD60-EF5569CC5F51}" type="presParOf" srcId="{987C0382-CA80-47C6-B12C-2FBDAFF217DA}" destId="{A8BBDDB7-13FE-4A07-830E-09E63CF0996E}" srcOrd="4" destOrd="0" presId="urn:microsoft.com/office/officeart/2005/8/layout/hProcess9"/>
    <dgm:cxn modelId="{2CE0F457-CC5D-4322-8DD4-87F56622C36C}" type="presParOf" srcId="{987C0382-CA80-47C6-B12C-2FBDAFF217DA}" destId="{99EC7909-33E3-48B2-96BD-31A5856C837B}" srcOrd="5" destOrd="0" presId="urn:microsoft.com/office/officeart/2005/8/layout/hProcess9"/>
    <dgm:cxn modelId="{28B501EC-409D-451B-926D-63BBE28BB69A}" type="presParOf" srcId="{987C0382-CA80-47C6-B12C-2FBDAFF217DA}" destId="{A5F039F6-8D9F-45C7-AB0A-DC2BD45FC95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06619-F353-44B2-999B-6F98E0EF3B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9C6AB8-4C0C-4CA4-83EB-CF559648BDC3}">
      <dgm:prSet phldrT="[Texte]"/>
      <dgm:spPr>
        <a:solidFill>
          <a:srgbClr val="87888A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dirty="0" smtClean="0"/>
            <a:t>Améliorer les processus internes</a:t>
          </a:r>
          <a:endParaRPr lang="fr-FR" dirty="0"/>
        </a:p>
      </dgm:t>
    </dgm:pt>
    <dgm:pt modelId="{39A834DD-A9D6-49D8-A48E-B39216A9516A}" type="parTrans" cxnId="{54BE1A38-24A8-4F75-895F-0CC97EF9A1E1}">
      <dgm:prSet/>
      <dgm:spPr/>
      <dgm:t>
        <a:bodyPr/>
        <a:lstStyle/>
        <a:p>
          <a:endParaRPr lang="fr-FR"/>
        </a:p>
      </dgm:t>
    </dgm:pt>
    <dgm:pt modelId="{E9D8D246-AC9A-4F74-BF10-261F97D717D1}" type="sibTrans" cxnId="{54BE1A38-24A8-4F75-895F-0CC97EF9A1E1}">
      <dgm:prSet/>
      <dgm:spPr/>
      <dgm:t>
        <a:bodyPr/>
        <a:lstStyle/>
        <a:p>
          <a:endParaRPr lang="fr-FR"/>
        </a:p>
      </dgm:t>
    </dgm:pt>
    <dgm:pt modelId="{9DF87F76-A0D5-4CA0-AF48-D7E4E88653D4}">
      <dgm:prSet phldrT="[Texte]"/>
      <dgm:spPr>
        <a:solidFill>
          <a:srgbClr val="87888A"/>
        </a:solidFill>
        <a:ln>
          <a:solidFill>
            <a:schemeClr val="bg1"/>
          </a:solidFill>
        </a:ln>
      </dgm:spPr>
      <dgm:t>
        <a:bodyPr/>
        <a:lstStyle/>
        <a:p>
          <a:r>
            <a:rPr lang="fr-FR" dirty="0" smtClean="0"/>
            <a:t>Saisir de nouvelles opportunités</a:t>
          </a:r>
          <a:endParaRPr lang="fr-FR" dirty="0"/>
        </a:p>
      </dgm:t>
    </dgm:pt>
    <dgm:pt modelId="{999CF99E-A343-452E-A14D-4CE190B03D93}" type="parTrans" cxnId="{75D4AA3B-2AB7-4591-98FC-EE543F8B380A}">
      <dgm:prSet/>
      <dgm:spPr/>
      <dgm:t>
        <a:bodyPr/>
        <a:lstStyle/>
        <a:p>
          <a:endParaRPr lang="fr-FR"/>
        </a:p>
      </dgm:t>
    </dgm:pt>
    <dgm:pt modelId="{3FCC8B5A-1A49-44A7-9B42-4373EC8A07A8}" type="sibTrans" cxnId="{75D4AA3B-2AB7-4591-98FC-EE543F8B380A}">
      <dgm:prSet/>
      <dgm:spPr/>
      <dgm:t>
        <a:bodyPr/>
        <a:lstStyle/>
        <a:p>
          <a:endParaRPr lang="fr-FR"/>
        </a:p>
      </dgm:t>
    </dgm:pt>
    <dgm:pt modelId="{13D19983-76B2-4A40-BA09-F1D07088919D}" type="pres">
      <dgm:prSet presAssocID="{EE306619-F353-44B2-999B-6F98E0EF3B82}" presName="Name0" presStyleCnt="0">
        <dgm:presLayoutVars>
          <dgm:dir/>
          <dgm:animLvl val="lvl"/>
          <dgm:resizeHandles val="exact"/>
        </dgm:presLayoutVars>
      </dgm:prSet>
      <dgm:spPr/>
    </dgm:pt>
    <dgm:pt modelId="{C63C524F-DEA4-43E3-90B9-F9FF5A838AE7}" type="pres">
      <dgm:prSet presAssocID="{4F9C6AB8-4C0C-4CA4-83EB-CF559648BDC3}" presName="parTxOnly" presStyleLbl="node1" presStyleIdx="0" presStyleCnt="2" custScaleX="153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A483E6-39ED-42EF-93C9-66892BD3128D}" type="pres">
      <dgm:prSet presAssocID="{E9D8D246-AC9A-4F74-BF10-261F97D717D1}" presName="parTxOnlySpace" presStyleCnt="0"/>
      <dgm:spPr/>
    </dgm:pt>
    <dgm:pt modelId="{3F974076-70C1-4630-9525-5046E845AFA9}" type="pres">
      <dgm:prSet presAssocID="{9DF87F76-A0D5-4CA0-AF48-D7E4E88653D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7C93CC-4EB8-4FD6-A66E-440945B92F52}" type="presOf" srcId="{EE306619-F353-44B2-999B-6F98E0EF3B82}" destId="{13D19983-76B2-4A40-BA09-F1D07088919D}" srcOrd="0" destOrd="0" presId="urn:microsoft.com/office/officeart/2005/8/layout/chevron1"/>
    <dgm:cxn modelId="{54BE1A38-24A8-4F75-895F-0CC97EF9A1E1}" srcId="{EE306619-F353-44B2-999B-6F98E0EF3B82}" destId="{4F9C6AB8-4C0C-4CA4-83EB-CF559648BDC3}" srcOrd="0" destOrd="0" parTransId="{39A834DD-A9D6-49D8-A48E-B39216A9516A}" sibTransId="{E9D8D246-AC9A-4F74-BF10-261F97D717D1}"/>
    <dgm:cxn modelId="{34C6EDE1-E014-4239-A2D2-77E171C180B6}" type="presOf" srcId="{9DF87F76-A0D5-4CA0-AF48-D7E4E88653D4}" destId="{3F974076-70C1-4630-9525-5046E845AFA9}" srcOrd="0" destOrd="0" presId="urn:microsoft.com/office/officeart/2005/8/layout/chevron1"/>
    <dgm:cxn modelId="{58B64838-E738-4072-B47F-421ED654C16E}" type="presOf" srcId="{4F9C6AB8-4C0C-4CA4-83EB-CF559648BDC3}" destId="{C63C524F-DEA4-43E3-90B9-F9FF5A838AE7}" srcOrd="0" destOrd="0" presId="urn:microsoft.com/office/officeart/2005/8/layout/chevron1"/>
    <dgm:cxn modelId="{75D4AA3B-2AB7-4591-98FC-EE543F8B380A}" srcId="{EE306619-F353-44B2-999B-6F98E0EF3B82}" destId="{9DF87F76-A0D5-4CA0-AF48-D7E4E88653D4}" srcOrd="1" destOrd="0" parTransId="{999CF99E-A343-452E-A14D-4CE190B03D93}" sibTransId="{3FCC8B5A-1A49-44A7-9B42-4373EC8A07A8}"/>
    <dgm:cxn modelId="{8A3ECA6C-F0E7-417D-BC5E-24D6E57A3B31}" type="presParOf" srcId="{13D19983-76B2-4A40-BA09-F1D07088919D}" destId="{C63C524F-DEA4-43E3-90B9-F9FF5A838AE7}" srcOrd="0" destOrd="0" presId="urn:microsoft.com/office/officeart/2005/8/layout/chevron1"/>
    <dgm:cxn modelId="{0CA2B97B-DE66-4A34-834D-B11D056C2750}" type="presParOf" srcId="{13D19983-76B2-4A40-BA09-F1D07088919D}" destId="{6CA483E6-39ED-42EF-93C9-66892BD3128D}" srcOrd="1" destOrd="0" presId="urn:microsoft.com/office/officeart/2005/8/layout/chevron1"/>
    <dgm:cxn modelId="{4F7030FD-00C0-4892-965B-7A85226DE18C}" type="presParOf" srcId="{13D19983-76B2-4A40-BA09-F1D07088919D}" destId="{3F974076-70C1-4630-9525-5046E845AF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D7D64-1343-4DEF-8135-7DBA12EC0C9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501A065-82A0-4E35-B218-01A7C965F8F2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S</a:t>
          </a:r>
          <a:r>
            <a:rPr lang="fr-FR" sz="2000" b="1" dirty="0" smtClean="0"/>
            <a:t>ocial</a:t>
          </a:r>
          <a:endParaRPr lang="fr-FR" sz="1200" b="1" dirty="0"/>
        </a:p>
      </dgm:t>
    </dgm:pt>
    <dgm:pt modelId="{D789E421-8935-4B46-8655-FB70B0F133AF}" type="parTrans" cxnId="{AE52EDA8-DEEE-4A37-A400-E10F772D13B9}">
      <dgm:prSet/>
      <dgm:spPr/>
      <dgm:t>
        <a:bodyPr/>
        <a:lstStyle/>
        <a:p>
          <a:endParaRPr lang="fr-FR"/>
        </a:p>
      </dgm:t>
    </dgm:pt>
    <dgm:pt modelId="{8777331A-CB50-46D7-9FD3-DE7F0C934BD6}" type="sibTrans" cxnId="{AE52EDA8-DEEE-4A37-A400-E10F772D13B9}">
      <dgm:prSet/>
      <dgm:spPr>
        <a:solidFill>
          <a:srgbClr val="87888A"/>
        </a:solidFill>
      </dgm:spPr>
      <dgm:t>
        <a:bodyPr/>
        <a:lstStyle/>
        <a:p>
          <a:endParaRPr lang="fr-FR" dirty="0"/>
        </a:p>
      </dgm:t>
    </dgm:pt>
    <dgm:pt modelId="{115F10A4-6B7A-43DF-A7AA-CB4A2FC2DA38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C</a:t>
          </a:r>
          <a:r>
            <a:rPr lang="fr-FR" sz="2000" b="1" dirty="0" smtClean="0"/>
            <a:t>loud</a:t>
          </a:r>
          <a:endParaRPr lang="fr-FR" sz="1100" b="1" dirty="0"/>
        </a:p>
      </dgm:t>
    </dgm:pt>
    <dgm:pt modelId="{2B0459EA-13A2-4293-B679-B5AAAD5499C5}" type="parTrans" cxnId="{A30DAD2E-2362-4E90-9A5B-6B6FDD27E65F}">
      <dgm:prSet/>
      <dgm:spPr/>
      <dgm:t>
        <a:bodyPr/>
        <a:lstStyle/>
        <a:p>
          <a:endParaRPr lang="fr-FR"/>
        </a:p>
      </dgm:t>
    </dgm:pt>
    <dgm:pt modelId="{4F4C4EF7-7BBC-4C83-B0D0-BA6C5BB24CA4}" type="sibTrans" cxnId="{A30DAD2E-2362-4E90-9A5B-6B6FDD27E65F}">
      <dgm:prSet/>
      <dgm:spPr>
        <a:solidFill>
          <a:srgbClr val="87888A"/>
        </a:solidFill>
      </dgm:spPr>
      <dgm:t>
        <a:bodyPr/>
        <a:lstStyle/>
        <a:p>
          <a:endParaRPr lang="fr-FR"/>
        </a:p>
      </dgm:t>
    </dgm:pt>
    <dgm:pt modelId="{4A09AB75-FAF1-4EED-9DD1-72B6EE6AA37D}">
      <dgm:prSet phldrT="[Texte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fr-FR" sz="1800" b="1" dirty="0" smtClean="0"/>
            <a:t>Digitali-</a:t>
          </a:r>
          <a:br>
            <a:rPr lang="fr-FR" sz="1800" b="1" dirty="0" smtClean="0"/>
          </a:br>
          <a:r>
            <a:rPr lang="fr-FR" sz="1800" b="1" dirty="0" smtClean="0"/>
            <a:t>-sation</a:t>
          </a:r>
          <a:endParaRPr lang="fr-FR" sz="1100" b="1" dirty="0"/>
        </a:p>
      </dgm:t>
    </dgm:pt>
    <dgm:pt modelId="{A66229C1-678B-4319-B41D-A13AC42A2D36}" type="parTrans" cxnId="{D953EEB1-7F0F-4801-8D06-99C8E843563E}">
      <dgm:prSet/>
      <dgm:spPr/>
      <dgm:t>
        <a:bodyPr/>
        <a:lstStyle/>
        <a:p>
          <a:endParaRPr lang="fr-FR"/>
        </a:p>
      </dgm:t>
    </dgm:pt>
    <dgm:pt modelId="{67C8F0BE-D0A7-4E23-9CBB-B0A206045906}" type="sibTrans" cxnId="{D953EEB1-7F0F-4801-8D06-99C8E843563E}">
      <dgm:prSet/>
      <dgm:spPr/>
      <dgm:t>
        <a:bodyPr/>
        <a:lstStyle/>
        <a:p>
          <a:endParaRPr lang="fr-FR"/>
        </a:p>
      </dgm:t>
    </dgm:pt>
    <dgm:pt modelId="{EC397761-3047-4F0A-8A90-F95777FBBB04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A</a:t>
          </a:r>
          <a:r>
            <a:rPr lang="fr-FR" sz="2000" b="1" dirty="0" smtClean="0"/>
            <a:t>nalytic</a:t>
          </a:r>
          <a:endParaRPr lang="fr-FR" sz="1200" b="1" dirty="0"/>
        </a:p>
      </dgm:t>
    </dgm:pt>
    <dgm:pt modelId="{52B1953B-1F31-4485-ADB5-953296781899}" type="parTrans" cxnId="{68B8C0A1-C974-48EA-BEB4-A6732F3C86B9}">
      <dgm:prSet/>
      <dgm:spPr/>
      <dgm:t>
        <a:bodyPr/>
        <a:lstStyle/>
        <a:p>
          <a:endParaRPr lang="fr-FR"/>
        </a:p>
      </dgm:t>
    </dgm:pt>
    <dgm:pt modelId="{92695CA1-A347-4427-A1FB-23DB30D617BF}" type="sibTrans" cxnId="{68B8C0A1-C974-48EA-BEB4-A6732F3C86B9}">
      <dgm:prSet/>
      <dgm:spPr>
        <a:solidFill>
          <a:srgbClr val="87888A"/>
        </a:solidFill>
      </dgm:spPr>
      <dgm:t>
        <a:bodyPr/>
        <a:lstStyle/>
        <a:p>
          <a:endParaRPr lang="fr-FR"/>
        </a:p>
      </dgm:t>
    </dgm:pt>
    <dgm:pt modelId="{C27AD698-D835-439B-8E15-C7955B8AB833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2800" b="1" dirty="0" smtClean="0"/>
            <a:t>M</a:t>
          </a:r>
          <a:r>
            <a:rPr lang="fr-FR" sz="2000" b="1" dirty="0" smtClean="0"/>
            <a:t>obilité</a:t>
          </a:r>
          <a:endParaRPr lang="fr-FR" sz="1200" b="1" dirty="0"/>
        </a:p>
      </dgm:t>
    </dgm:pt>
    <dgm:pt modelId="{A47322A7-49C0-4EEA-AB10-7AABACEE247D}" type="parTrans" cxnId="{E3085E99-BFD7-4E08-BC47-5FE638AA7AAB}">
      <dgm:prSet/>
      <dgm:spPr/>
      <dgm:t>
        <a:bodyPr/>
        <a:lstStyle/>
        <a:p>
          <a:endParaRPr lang="fr-FR"/>
        </a:p>
      </dgm:t>
    </dgm:pt>
    <dgm:pt modelId="{22579230-3F7E-4409-B143-63A091A4B758}" type="sibTrans" cxnId="{E3085E99-BFD7-4E08-BC47-5FE638AA7AAB}">
      <dgm:prSet/>
      <dgm:spPr>
        <a:solidFill>
          <a:srgbClr val="87888A"/>
        </a:solidFill>
      </dgm:spPr>
      <dgm:t>
        <a:bodyPr/>
        <a:lstStyle/>
        <a:p>
          <a:endParaRPr lang="fr-FR"/>
        </a:p>
      </dgm:t>
    </dgm:pt>
    <dgm:pt modelId="{5625E520-C84E-4381-B533-565AE5D5E110}" type="pres">
      <dgm:prSet presAssocID="{0D4D7D64-1343-4DEF-8135-7DBA12EC0C9A}" presName="linearFlow" presStyleCnt="0">
        <dgm:presLayoutVars>
          <dgm:dir/>
          <dgm:resizeHandles val="exact"/>
        </dgm:presLayoutVars>
      </dgm:prSet>
      <dgm:spPr/>
    </dgm:pt>
    <dgm:pt modelId="{91AF1DCE-2CF5-4879-8080-3FB7D2C001FD}" type="pres">
      <dgm:prSet presAssocID="{1501A065-82A0-4E35-B218-01A7C965F8F2}" presName="node" presStyleLbl="node1" presStyleIdx="0" presStyleCnt="5" custScaleX="123562" custScaleY="1235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AEA61-7046-4857-A19D-BF0E043A79A8}" type="pres">
      <dgm:prSet presAssocID="{8777331A-CB50-46D7-9FD3-DE7F0C934BD6}" presName="spacerL" presStyleCnt="0"/>
      <dgm:spPr/>
    </dgm:pt>
    <dgm:pt modelId="{C1E61A5B-9029-400A-A12C-EEC039FB861D}" type="pres">
      <dgm:prSet presAssocID="{8777331A-CB50-46D7-9FD3-DE7F0C934BD6}" presName="sibTrans" presStyleLbl="sibTrans2D1" presStyleIdx="0" presStyleCnt="4"/>
      <dgm:spPr/>
      <dgm:t>
        <a:bodyPr/>
        <a:lstStyle/>
        <a:p>
          <a:endParaRPr lang="fr-FR"/>
        </a:p>
      </dgm:t>
    </dgm:pt>
    <dgm:pt modelId="{4047C283-D16B-4623-9E76-E052F95BBE76}" type="pres">
      <dgm:prSet presAssocID="{8777331A-CB50-46D7-9FD3-DE7F0C934BD6}" presName="spacerR" presStyleCnt="0"/>
      <dgm:spPr/>
    </dgm:pt>
    <dgm:pt modelId="{651298AA-8CCC-43CA-9C71-8176442C85E0}" type="pres">
      <dgm:prSet presAssocID="{C27AD698-D835-439B-8E15-C7955B8AB833}" presName="node" presStyleLbl="node1" presStyleIdx="1" presStyleCnt="5" custScaleX="134176" custScaleY="1287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3FFD3C-EC0D-4C77-A650-2194B76E15A0}" type="pres">
      <dgm:prSet presAssocID="{22579230-3F7E-4409-B143-63A091A4B758}" presName="spacerL" presStyleCnt="0"/>
      <dgm:spPr/>
    </dgm:pt>
    <dgm:pt modelId="{D0401259-C025-40F7-889B-8758DF1C18EE}" type="pres">
      <dgm:prSet presAssocID="{22579230-3F7E-4409-B143-63A091A4B758}" presName="sibTrans" presStyleLbl="sibTrans2D1" presStyleIdx="1" presStyleCnt="4"/>
      <dgm:spPr/>
      <dgm:t>
        <a:bodyPr/>
        <a:lstStyle/>
        <a:p>
          <a:endParaRPr lang="fr-FR"/>
        </a:p>
      </dgm:t>
    </dgm:pt>
    <dgm:pt modelId="{434304AE-2D37-4C0E-B01A-29853A7B4C66}" type="pres">
      <dgm:prSet presAssocID="{22579230-3F7E-4409-B143-63A091A4B758}" presName="spacerR" presStyleCnt="0"/>
      <dgm:spPr/>
    </dgm:pt>
    <dgm:pt modelId="{949C086B-713B-4670-AB82-01392430DCFE}" type="pres">
      <dgm:prSet presAssocID="{EC397761-3047-4F0A-8A90-F95777FBBB04}" presName="node" presStyleLbl="node1" presStyleIdx="2" presStyleCnt="5" custScaleX="129782" custScaleY="1297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D89DF3-A76F-449D-B4F3-E15C9D7D9390}" type="pres">
      <dgm:prSet presAssocID="{92695CA1-A347-4427-A1FB-23DB30D617BF}" presName="spacerL" presStyleCnt="0"/>
      <dgm:spPr/>
    </dgm:pt>
    <dgm:pt modelId="{76B2E8B0-6F67-488B-AB49-1A28CB8243E9}" type="pres">
      <dgm:prSet presAssocID="{92695CA1-A347-4427-A1FB-23DB30D617BF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576E00E-44C8-4F5E-AD54-BAF7470BCCF5}" type="pres">
      <dgm:prSet presAssocID="{92695CA1-A347-4427-A1FB-23DB30D617BF}" presName="spacerR" presStyleCnt="0"/>
      <dgm:spPr/>
    </dgm:pt>
    <dgm:pt modelId="{EABAF0FA-F023-4AB6-8E57-92BA7EEA274B}" type="pres">
      <dgm:prSet presAssocID="{115F10A4-6B7A-43DF-A7AA-CB4A2FC2DA38}" presName="node" presStyleLbl="node1" presStyleIdx="3" presStyleCnt="5" custScaleX="112268" custScaleY="1122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6C8C6F-958E-4145-ACDA-6EBFACEB0FEB}" type="pres">
      <dgm:prSet presAssocID="{4F4C4EF7-7BBC-4C83-B0D0-BA6C5BB24CA4}" presName="spacerL" presStyleCnt="0"/>
      <dgm:spPr/>
    </dgm:pt>
    <dgm:pt modelId="{899C37B5-4E32-4C0C-88FA-6E13147E662A}" type="pres">
      <dgm:prSet presAssocID="{4F4C4EF7-7BBC-4C83-B0D0-BA6C5BB24CA4}" presName="sibTrans" presStyleLbl="sibTrans2D1" presStyleIdx="3" presStyleCnt="4"/>
      <dgm:spPr/>
      <dgm:t>
        <a:bodyPr/>
        <a:lstStyle/>
        <a:p>
          <a:endParaRPr lang="fr-FR"/>
        </a:p>
      </dgm:t>
    </dgm:pt>
    <dgm:pt modelId="{65C58094-3C6C-4FCA-BAEF-10D05D00E921}" type="pres">
      <dgm:prSet presAssocID="{4F4C4EF7-7BBC-4C83-B0D0-BA6C5BB24CA4}" presName="spacerR" presStyleCnt="0"/>
      <dgm:spPr/>
    </dgm:pt>
    <dgm:pt modelId="{B6CC65C7-901C-4670-9C95-A656C8D49FD9}" type="pres">
      <dgm:prSet presAssocID="{4A09AB75-FAF1-4EED-9DD1-72B6EE6AA37D}" presName="node" presStyleLbl="node1" presStyleIdx="4" presStyleCnt="5" custScaleX="114099" custScaleY="1140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53EEB1-7F0F-4801-8D06-99C8E843563E}" srcId="{0D4D7D64-1343-4DEF-8135-7DBA12EC0C9A}" destId="{4A09AB75-FAF1-4EED-9DD1-72B6EE6AA37D}" srcOrd="4" destOrd="0" parTransId="{A66229C1-678B-4319-B41D-A13AC42A2D36}" sibTransId="{67C8F0BE-D0A7-4E23-9CBB-B0A206045906}"/>
    <dgm:cxn modelId="{68B8C0A1-C974-48EA-BEB4-A6732F3C86B9}" srcId="{0D4D7D64-1343-4DEF-8135-7DBA12EC0C9A}" destId="{EC397761-3047-4F0A-8A90-F95777FBBB04}" srcOrd="2" destOrd="0" parTransId="{52B1953B-1F31-4485-ADB5-953296781899}" sibTransId="{92695CA1-A347-4427-A1FB-23DB30D617BF}"/>
    <dgm:cxn modelId="{42729644-ED44-40C7-88E2-1255C7BA7A12}" type="presOf" srcId="{C27AD698-D835-439B-8E15-C7955B8AB833}" destId="{651298AA-8CCC-43CA-9C71-8176442C85E0}" srcOrd="0" destOrd="0" presId="urn:microsoft.com/office/officeart/2005/8/layout/equation1"/>
    <dgm:cxn modelId="{DE69A301-01E7-42DA-A1FA-F79B1BBEB590}" type="presOf" srcId="{4F4C4EF7-7BBC-4C83-B0D0-BA6C5BB24CA4}" destId="{899C37B5-4E32-4C0C-88FA-6E13147E662A}" srcOrd="0" destOrd="0" presId="urn:microsoft.com/office/officeart/2005/8/layout/equation1"/>
    <dgm:cxn modelId="{503D0F9F-D0BB-42B9-8D75-2017709C0DE1}" type="presOf" srcId="{115F10A4-6B7A-43DF-A7AA-CB4A2FC2DA38}" destId="{EABAF0FA-F023-4AB6-8E57-92BA7EEA274B}" srcOrd="0" destOrd="0" presId="urn:microsoft.com/office/officeart/2005/8/layout/equation1"/>
    <dgm:cxn modelId="{F991F7BD-3FBC-4F6F-A76A-C3EA796C7532}" type="presOf" srcId="{92695CA1-A347-4427-A1FB-23DB30D617BF}" destId="{76B2E8B0-6F67-488B-AB49-1A28CB8243E9}" srcOrd="0" destOrd="0" presId="urn:microsoft.com/office/officeart/2005/8/layout/equation1"/>
    <dgm:cxn modelId="{DBA7AA77-D13A-46E7-AEEE-D245CAB2AE0E}" type="presOf" srcId="{4A09AB75-FAF1-4EED-9DD1-72B6EE6AA37D}" destId="{B6CC65C7-901C-4670-9C95-A656C8D49FD9}" srcOrd="0" destOrd="0" presId="urn:microsoft.com/office/officeart/2005/8/layout/equation1"/>
    <dgm:cxn modelId="{212C8942-0C13-441F-9EB1-495BD15EA5CF}" type="presOf" srcId="{0D4D7D64-1343-4DEF-8135-7DBA12EC0C9A}" destId="{5625E520-C84E-4381-B533-565AE5D5E110}" srcOrd="0" destOrd="0" presId="urn:microsoft.com/office/officeart/2005/8/layout/equation1"/>
    <dgm:cxn modelId="{A30DAD2E-2362-4E90-9A5B-6B6FDD27E65F}" srcId="{0D4D7D64-1343-4DEF-8135-7DBA12EC0C9A}" destId="{115F10A4-6B7A-43DF-A7AA-CB4A2FC2DA38}" srcOrd="3" destOrd="0" parTransId="{2B0459EA-13A2-4293-B679-B5AAAD5499C5}" sibTransId="{4F4C4EF7-7BBC-4C83-B0D0-BA6C5BB24CA4}"/>
    <dgm:cxn modelId="{D650FE94-55FD-4EEE-80A7-C44C8195738E}" type="presOf" srcId="{22579230-3F7E-4409-B143-63A091A4B758}" destId="{D0401259-C025-40F7-889B-8758DF1C18EE}" srcOrd="0" destOrd="0" presId="urn:microsoft.com/office/officeart/2005/8/layout/equation1"/>
    <dgm:cxn modelId="{84D96F8B-A45F-44BD-81F4-95394264E755}" type="presOf" srcId="{EC397761-3047-4F0A-8A90-F95777FBBB04}" destId="{949C086B-713B-4670-AB82-01392430DCFE}" srcOrd="0" destOrd="0" presId="urn:microsoft.com/office/officeart/2005/8/layout/equation1"/>
    <dgm:cxn modelId="{E3085E99-BFD7-4E08-BC47-5FE638AA7AAB}" srcId="{0D4D7D64-1343-4DEF-8135-7DBA12EC0C9A}" destId="{C27AD698-D835-439B-8E15-C7955B8AB833}" srcOrd="1" destOrd="0" parTransId="{A47322A7-49C0-4EEA-AB10-7AABACEE247D}" sibTransId="{22579230-3F7E-4409-B143-63A091A4B758}"/>
    <dgm:cxn modelId="{AF44A35B-617C-4D23-86BA-652328FE1BC6}" type="presOf" srcId="{8777331A-CB50-46D7-9FD3-DE7F0C934BD6}" destId="{C1E61A5B-9029-400A-A12C-EEC039FB861D}" srcOrd="0" destOrd="0" presId="urn:microsoft.com/office/officeart/2005/8/layout/equation1"/>
    <dgm:cxn modelId="{355AA22E-F783-41DD-BFE5-84A1E714382E}" type="presOf" srcId="{1501A065-82A0-4E35-B218-01A7C965F8F2}" destId="{91AF1DCE-2CF5-4879-8080-3FB7D2C001FD}" srcOrd="0" destOrd="0" presId="urn:microsoft.com/office/officeart/2005/8/layout/equation1"/>
    <dgm:cxn modelId="{AE52EDA8-DEEE-4A37-A400-E10F772D13B9}" srcId="{0D4D7D64-1343-4DEF-8135-7DBA12EC0C9A}" destId="{1501A065-82A0-4E35-B218-01A7C965F8F2}" srcOrd="0" destOrd="0" parTransId="{D789E421-8935-4B46-8655-FB70B0F133AF}" sibTransId="{8777331A-CB50-46D7-9FD3-DE7F0C934BD6}"/>
    <dgm:cxn modelId="{CB6C50E0-4122-4A04-A234-C485DD6B2313}" type="presParOf" srcId="{5625E520-C84E-4381-B533-565AE5D5E110}" destId="{91AF1DCE-2CF5-4879-8080-3FB7D2C001FD}" srcOrd="0" destOrd="0" presId="urn:microsoft.com/office/officeart/2005/8/layout/equation1"/>
    <dgm:cxn modelId="{23922D0F-A898-4107-8F70-47FF3A4D076C}" type="presParOf" srcId="{5625E520-C84E-4381-B533-565AE5D5E110}" destId="{3ABAEA61-7046-4857-A19D-BF0E043A79A8}" srcOrd="1" destOrd="0" presId="urn:microsoft.com/office/officeart/2005/8/layout/equation1"/>
    <dgm:cxn modelId="{C0AAFBA8-1093-4D5D-8273-A6B7455A6CED}" type="presParOf" srcId="{5625E520-C84E-4381-B533-565AE5D5E110}" destId="{C1E61A5B-9029-400A-A12C-EEC039FB861D}" srcOrd="2" destOrd="0" presId="urn:microsoft.com/office/officeart/2005/8/layout/equation1"/>
    <dgm:cxn modelId="{024CF81E-B857-412D-BCBB-254F57519BF5}" type="presParOf" srcId="{5625E520-C84E-4381-B533-565AE5D5E110}" destId="{4047C283-D16B-4623-9E76-E052F95BBE76}" srcOrd="3" destOrd="0" presId="urn:microsoft.com/office/officeart/2005/8/layout/equation1"/>
    <dgm:cxn modelId="{F537D24D-3AE0-4BA6-9ABE-2106FA80123A}" type="presParOf" srcId="{5625E520-C84E-4381-B533-565AE5D5E110}" destId="{651298AA-8CCC-43CA-9C71-8176442C85E0}" srcOrd="4" destOrd="0" presId="urn:microsoft.com/office/officeart/2005/8/layout/equation1"/>
    <dgm:cxn modelId="{C9F9346B-9FB5-412C-9A4E-E09006D2676B}" type="presParOf" srcId="{5625E520-C84E-4381-B533-565AE5D5E110}" destId="{F13FFD3C-EC0D-4C77-A650-2194B76E15A0}" srcOrd="5" destOrd="0" presId="urn:microsoft.com/office/officeart/2005/8/layout/equation1"/>
    <dgm:cxn modelId="{B086B737-0E7C-4EB5-A6A4-409F6B4BE4C6}" type="presParOf" srcId="{5625E520-C84E-4381-B533-565AE5D5E110}" destId="{D0401259-C025-40F7-889B-8758DF1C18EE}" srcOrd="6" destOrd="0" presId="urn:microsoft.com/office/officeart/2005/8/layout/equation1"/>
    <dgm:cxn modelId="{D3E71B2E-5B9D-4365-B245-ED20D96A1E71}" type="presParOf" srcId="{5625E520-C84E-4381-B533-565AE5D5E110}" destId="{434304AE-2D37-4C0E-B01A-29853A7B4C66}" srcOrd="7" destOrd="0" presId="urn:microsoft.com/office/officeart/2005/8/layout/equation1"/>
    <dgm:cxn modelId="{B44583D2-3F85-44FC-800D-3BE5B008CC87}" type="presParOf" srcId="{5625E520-C84E-4381-B533-565AE5D5E110}" destId="{949C086B-713B-4670-AB82-01392430DCFE}" srcOrd="8" destOrd="0" presId="urn:microsoft.com/office/officeart/2005/8/layout/equation1"/>
    <dgm:cxn modelId="{06C21A9F-2E51-40D1-8AB7-2491F4A7C831}" type="presParOf" srcId="{5625E520-C84E-4381-B533-565AE5D5E110}" destId="{56D89DF3-A76F-449D-B4F3-E15C9D7D9390}" srcOrd="9" destOrd="0" presId="urn:microsoft.com/office/officeart/2005/8/layout/equation1"/>
    <dgm:cxn modelId="{230ED422-F792-410D-B3A5-BF7B6D6D3BE3}" type="presParOf" srcId="{5625E520-C84E-4381-B533-565AE5D5E110}" destId="{76B2E8B0-6F67-488B-AB49-1A28CB8243E9}" srcOrd="10" destOrd="0" presId="urn:microsoft.com/office/officeart/2005/8/layout/equation1"/>
    <dgm:cxn modelId="{8064B3DF-9BB5-45CF-A4C8-B8BAB8080E38}" type="presParOf" srcId="{5625E520-C84E-4381-B533-565AE5D5E110}" destId="{2576E00E-44C8-4F5E-AD54-BAF7470BCCF5}" srcOrd="11" destOrd="0" presId="urn:microsoft.com/office/officeart/2005/8/layout/equation1"/>
    <dgm:cxn modelId="{A0A5114E-25AE-46AB-AEFA-791F66CD0869}" type="presParOf" srcId="{5625E520-C84E-4381-B533-565AE5D5E110}" destId="{EABAF0FA-F023-4AB6-8E57-92BA7EEA274B}" srcOrd="12" destOrd="0" presId="urn:microsoft.com/office/officeart/2005/8/layout/equation1"/>
    <dgm:cxn modelId="{9DD4E780-C533-48D0-A2D8-F286D2B4AC46}" type="presParOf" srcId="{5625E520-C84E-4381-B533-565AE5D5E110}" destId="{256C8C6F-958E-4145-ACDA-6EBFACEB0FEB}" srcOrd="13" destOrd="0" presId="urn:microsoft.com/office/officeart/2005/8/layout/equation1"/>
    <dgm:cxn modelId="{AB8F2209-C1B0-4412-AD4C-7EC15F4B44F6}" type="presParOf" srcId="{5625E520-C84E-4381-B533-565AE5D5E110}" destId="{899C37B5-4E32-4C0C-88FA-6E13147E662A}" srcOrd="14" destOrd="0" presId="urn:microsoft.com/office/officeart/2005/8/layout/equation1"/>
    <dgm:cxn modelId="{67AB4E5F-DB8D-49E9-9E06-E92EDFB7DDDB}" type="presParOf" srcId="{5625E520-C84E-4381-B533-565AE5D5E110}" destId="{65C58094-3C6C-4FCA-BAEF-10D05D00E921}" srcOrd="15" destOrd="0" presId="urn:microsoft.com/office/officeart/2005/8/layout/equation1"/>
    <dgm:cxn modelId="{994886B1-8C19-421A-AF2B-5FE302B55826}" type="presParOf" srcId="{5625E520-C84E-4381-B533-565AE5D5E110}" destId="{B6CC65C7-901C-4670-9C95-A656C8D49FD9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C4E4D-EEBB-4E0A-9D39-0957398A9CDA}">
      <dsp:nvSpPr>
        <dsp:cNvPr id="0" name=""/>
        <dsp:cNvSpPr/>
      </dsp:nvSpPr>
      <dsp:spPr>
        <a:xfrm>
          <a:off x="717349" y="0"/>
          <a:ext cx="8129960" cy="2883690"/>
        </a:xfrm>
        <a:prstGeom prst="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F83C3-EFEB-4AA8-B7BB-626BF144833C}">
      <dsp:nvSpPr>
        <dsp:cNvPr id="0" name=""/>
        <dsp:cNvSpPr/>
      </dsp:nvSpPr>
      <dsp:spPr>
        <a:xfrm>
          <a:off x="2538" y="865107"/>
          <a:ext cx="1685943" cy="11534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Gestion</a:t>
          </a:r>
          <a:endParaRPr lang="fr-FR" sz="1400" kern="1200" dirty="0"/>
        </a:p>
      </dsp:txBody>
      <dsp:txXfrm>
        <a:off x="58846" y="921415"/>
        <a:ext cx="1573327" cy="1040860"/>
      </dsp:txXfrm>
    </dsp:sp>
    <dsp:sp modelId="{DD10F681-B7D4-4183-8F8B-10E01EF644E4}">
      <dsp:nvSpPr>
        <dsp:cNvPr id="0" name=""/>
        <dsp:cNvSpPr/>
      </dsp:nvSpPr>
      <dsp:spPr>
        <a:xfrm>
          <a:off x="2121880" y="865107"/>
          <a:ext cx="1882331" cy="11534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Conception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Production</a:t>
          </a:r>
          <a:endParaRPr lang="fr-FR" sz="1800" kern="1200" dirty="0"/>
        </a:p>
      </dsp:txBody>
      <dsp:txXfrm>
        <a:off x="2178188" y="921415"/>
        <a:ext cx="1769715" cy="1040860"/>
      </dsp:txXfrm>
    </dsp:sp>
    <dsp:sp modelId="{A8BBDDB7-13FE-4A07-830E-09E63CF0996E}">
      <dsp:nvSpPr>
        <dsp:cNvPr id="0" name=""/>
        <dsp:cNvSpPr/>
      </dsp:nvSpPr>
      <dsp:spPr>
        <a:xfrm>
          <a:off x="4437610" y="865107"/>
          <a:ext cx="1901108" cy="11534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Décisionnel</a:t>
          </a:r>
          <a:endParaRPr lang="fr-FR" sz="1500" kern="1200" dirty="0"/>
        </a:p>
      </dsp:txBody>
      <dsp:txXfrm>
        <a:off x="4493918" y="921415"/>
        <a:ext cx="1788492" cy="1040860"/>
      </dsp:txXfrm>
    </dsp:sp>
    <dsp:sp modelId="{A5F039F6-8D9F-45C7-AB0A-DC2BD45FC955}">
      <dsp:nvSpPr>
        <dsp:cNvPr id="0" name=""/>
        <dsp:cNvSpPr/>
      </dsp:nvSpPr>
      <dsp:spPr>
        <a:xfrm>
          <a:off x="6772117" y="865107"/>
          <a:ext cx="2790003" cy="11534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Produits / Procédés intégrant des fonctions numériques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Valorisation des données</a:t>
          </a:r>
          <a:endParaRPr lang="fr-FR" sz="1800" b="1" kern="1200" dirty="0"/>
        </a:p>
      </dsp:txBody>
      <dsp:txXfrm>
        <a:off x="6828425" y="921415"/>
        <a:ext cx="2677387" cy="1040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C524F-DEA4-43E3-90B9-F9FF5A838AE7}">
      <dsp:nvSpPr>
        <dsp:cNvPr id="0" name=""/>
        <dsp:cNvSpPr/>
      </dsp:nvSpPr>
      <dsp:spPr>
        <a:xfrm>
          <a:off x="574" y="0"/>
          <a:ext cx="5789082" cy="406112"/>
        </a:xfrm>
        <a:prstGeom prst="chevron">
          <a:avLst/>
        </a:prstGeom>
        <a:solidFill>
          <a:srgbClr val="87888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Améliorer les processus internes</a:t>
          </a:r>
          <a:endParaRPr lang="fr-FR" sz="1900" kern="1200" dirty="0"/>
        </a:p>
      </dsp:txBody>
      <dsp:txXfrm>
        <a:off x="203630" y="0"/>
        <a:ext cx="5382970" cy="406112"/>
      </dsp:txXfrm>
    </dsp:sp>
    <dsp:sp modelId="{3F974076-70C1-4630-9525-5046E845AFA9}">
      <dsp:nvSpPr>
        <dsp:cNvPr id="0" name=""/>
        <dsp:cNvSpPr/>
      </dsp:nvSpPr>
      <dsp:spPr>
        <a:xfrm>
          <a:off x="5411779" y="0"/>
          <a:ext cx="3778774" cy="406112"/>
        </a:xfrm>
        <a:prstGeom prst="chevron">
          <a:avLst/>
        </a:prstGeom>
        <a:solidFill>
          <a:srgbClr val="87888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Saisir de nouvelles opportunités</a:t>
          </a:r>
          <a:endParaRPr lang="fr-FR" sz="1900" kern="1200" dirty="0"/>
        </a:p>
      </dsp:txBody>
      <dsp:txXfrm>
        <a:off x="5614835" y="0"/>
        <a:ext cx="3372662" cy="406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F1DCE-2CF5-4879-8080-3FB7D2C001FD}">
      <dsp:nvSpPr>
        <dsp:cNvPr id="0" name=""/>
        <dsp:cNvSpPr/>
      </dsp:nvSpPr>
      <dsp:spPr>
        <a:xfrm>
          <a:off x="2199" y="476495"/>
          <a:ext cx="1401660" cy="140166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S</a:t>
          </a:r>
          <a:r>
            <a:rPr lang="fr-FR" sz="2000" b="1" kern="1200" dirty="0" smtClean="0"/>
            <a:t>ocial</a:t>
          </a:r>
          <a:endParaRPr lang="fr-FR" sz="1200" b="1" kern="1200" dirty="0"/>
        </a:p>
      </dsp:txBody>
      <dsp:txXfrm>
        <a:off x="207467" y="681763"/>
        <a:ext cx="991124" cy="991124"/>
      </dsp:txXfrm>
    </dsp:sp>
    <dsp:sp modelId="{C1E61A5B-9029-400A-A12C-EEC039FB861D}">
      <dsp:nvSpPr>
        <dsp:cNvPr id="0" name=""/>
        <dsp:cNvSpPr/>
      </dsp:nvSpPr>
      <dsp:spPr>
        <a:xfrm>
          <a:off x="1495970" y="848355"/>
          <a:ext cx="657939" cy="657939"/>
        </a:xfrm>
        <a:prstGeom prst="mathPlus">
          <a:avLst/>
        </a:prstGeom>
        <a:solidFill>
          <a:srgbClr val="8788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1583180" y="1099951"/>
        <a:ext cx="483519" cy="154747"/>
      </dsp:txXfrm>
    </dsp:sp>
    <dsp:sp modelId="{651298AA-8CCC-43CA-9C71-8176442C85E0}">
      <dsp:nvSpPr>
        <dsp:cNvPr id="0" name=""/>
        <dsp:cNvSpPr/>
      </dsp:nvSpPr>
      <dsp:spPr>
        <a:xfrm>
          <a:off x="2246021" y="446905"/>
          <a:ext cx="1522063" cy="146084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M</a:t>
          </a:r>
          <a:r>
            <a:rPr lang="fr-FR" sz="2000" b="1" kern="1200" dirty="0" smtClean="0"/>
            <a:t>obilité</a:t>
          </a:r>
          <a:endParaRPr lang="fr-FR" sz="1200" b="1" kern="1200" dirty="0"/>
        </a:p>
      </dsp:txBody>
      <dsp:txXfrm>
        <a:off x="2468922" y="660840"/>
        <a:ext cx="1076261" cy="1032970"/>
      </dsp:txXfrm>
    </dsp:sp>
    <dsp:sp modelId="{D0401259-C025-40F7-889B-8758DF1C18EE}">
      <dsp:nvSpPr>
        <dsp:cNvPr id="0" name=""/>
        <dsp:cNvSpPr/>
      </dsp:nvSpPr>
      <dsp:spPr>
        <a:xfrm>
          <a:off x="3860196" y="848355"/>
          <a:ext cx="657939" cy="657939"/>
        </a:xfrm>
        <a:prstGeom prst="mathPlus">
          <a:avLst/>
        </a:prstGeom>
        <a:solidFill>
          <a:srgbClr val="8788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3947406" y="1099951"/>
        <a:ext cx="483519" cy="154747"/>
      </dsp:txXfrm>
    </dsp:sp>
    <dsp:sp modelId="{949C086B-713B-4670-AB82-01392430DCFE}">
      <dsp:nvSpPr>
        <dsp:cNvPr id="0" name=""/>
        <dsp:cNvSpPr/>
      </dsp:nvSpPr>
      <dsp:spPr>
        <a:xfrm>
          <a:off x="4610247" y="441216"/>
          <a:ext cx="1472218" cy="1472218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A</a:t>
          </a:r>
          <a:r>
            <a:rPr lang="fr-FR" sz="2000" b="1" kern="1200" dirty="0" smtClean="0"/>
            <a:t>nalytic</a:t>
          </a:r>
          <a:endParaRPr lang="fr-FR" sz="1200" b="1" kern="1200" dirty="0"/>
        </a:p>
      </dsp:txBody>
      <dsp:txXfrm>
        <a:off x="4825848" y="656817"/>
        <a:ext cx="1041016" cy="1041016"/>
      </dsp:txXfrm>
    </dsp:sp>
    <dsp:sp modelId="{76B2E8B0-6F67-488B-AB49-1A28CB8243E9}">
      <dsp:nvSpPr>
        <dsp:cNvPr id="0" name=""/>
        <dsp:cNvSpPr/>
      </dsp:nvSpPr>
      <dsp:spPr>
        <a:xfrm>
          <a:off x="6174577" y="848355"/>
          <a:ext cx="657939" cy="657939"/>
        </a:xfrm>
        <a:prstGeom prst="mathPlus">
          <a:avLst/>
        </a:prstGeom>
        <a:solidFill>
          <a:srgbClr val="8788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6261787" y="1099951"/>
        <a:ext cx="483519" cy="154747"/>
      </dsp:txXfrm>
    </dsp:sp>
    <dsp:sp modelId="{EABAF0FA-F023-4AB6-8E57-92BA7EEA274B}">
      <dsp:nvSpPr>
        <dsp:cNvPr id="0" name=""/>
        <dsp:cNvSpPr/>
      </dsp:nvSpPr>
      <dsp:spPr>
        <a:xfrm>
          <a:off x="6924627" y="540553"/>
          <a:ext cx="1273543" cy="127354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</a:t>
          </a:r>
          <a:r>
            <a:rPr lang="fr-FR" sz="2000" b="1" kern="1200" dirty="0" smtClean="0"/>
            <a:t>loud</a:t>
          </a:r>
          <a:endParaRPr lang="fr-FR" sz="1100" b="1" kern="1200" dirty="0"/>
        </a:p>
      </dsp:txBody>
      <dsp:txXfrm>
        <a:off x="7111133" y="727059"/>
        <a:ext cx="900531" cy="900531"/>
      </dsp:txXfrm>
    </dsp:sp>
    <dsp:sp modelId="{899C37B5-4E32-4C0C-88FA-6E13147E662A}">
      <dsp:nvSpPr>
        <dsp:cNvPr id="0" name=""/>
        <dsp:cNvSpPr/>
      </dsp:nvSpPr>
      <dsp:spPr>
        <a:xfrm>
          <a:off x="8290283" y="848355"/>
          <a:ext cx="657939" cy="657939"/>
        </a:xfrm>
        <a:prstGeom prst="mathEqual">
          <a:avLst/>
        </a:prstGeom>
        <a:solidFill>
          <a:srgbClr val="87888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8377493" y="983890"/>
        <a:ext cx="483519" cy="386869"/>
      </dsp:txXfrm>
    </dsp:sp>
    <dsp:sp modelId="{B6CC65C7-901C-4670-9C95-A656C8D49FD9}">
      <dsp:nvSpPr>
        <dsp:cNvPr id="0" name=""/>
        <dsp:cNvSpPr/>
      </dsp:nvSpPr>
      <dsp:spPr>
        <a:xfrm>
          <a:off x="9040333" y="530168"/>
          <a:ext cx="1294314" cy="129431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Digitali-</a:t>
          </a:r>
          <a:br>
            <a:rPr lang="fr-FR" sz="1800" b="1" kern="1200" dirty="0" smtClean="0"/>
          </a:br>
          <a:r>
            <a:rPr lang="fr-FR" sz="1800" b="1" kern="1200" dirty="0" smtClean="0"/>
            <a:t>-sation</a:t>
          </a:r>
          <a:endParaRPr lang="fr-FR" sz="1100" b="1" kern="1200" dirty="0"/>
        </a:p>
      </dsp:txBody>
      <dsp:txXfrm>
        <a:off x="9229881" y="719716"/>
        <a:ext cx="915218" cy="91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DF7C-A2B6-4A5B-8473-3B8192F19E0D}" type="datetimeFigureOut">
              <a:rPr lang="fr-FR" smtClean="0"/>
              <a:t>04/12/2015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5DED6-1A41-4A73-B05D-23211149B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99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7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3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94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5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5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DED6-1A41-4A73-B05D-23211149BF6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2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23527"/>
            <a:ext cx="9144000" cy="1886436"/>
          </a:xfrm>
          <a:solidFill>
            <a:schemeClr val="bg1">
              <a:lumMod val="85000"/>
            </a:schemeClr>
          </a:solidFill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97086"/>
            <a:ext cx="9144000" cy="13607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7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0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59633"/>
            <a:ext cx="2628900" cy="491733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259633"/>
            <a:ext cx="7734300" cy="491733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0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939143"/>
            <a:ext cx="10515600" cy="145868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1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52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3212" y="234492"/>
            <a:ext cx="8637033" cy="8665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4758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47588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8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16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194317"/>
            <a:ext cx="3932237" cy="101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27668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466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0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175657"/>
            <a:ext cx="3932237" cy="10099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2673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3732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5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1215" y="6324872"/>
            <a:ext cx="11654935" cy="45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66126" y="252101"/>
            <a:ext cx="8528176" cy="88517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4893" y="1366754"/>
            <a:ext cx="9385040" cy="481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3144" y="6444340"/>
            <a:ext cx="1048140" cy="211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53212" y="6444340"/>
            <a:ext cx="8831433" cy="211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(C) 2015 Académie du Cloud - Tranformation numérique de l'entreprise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28790" y="6444340"/>
            <a:ext cx="474306" cy="211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302C9DC9-33FC-47A5-A5B3-F1359FF033F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01216" y="1334278"/>
            <a:ext cx="0" cy="4810904"/>
          </a:xfrm>
          <a:prstGeom prst="line">
            <a:avLst/>
          </a:prstGeom>
          <a:ln w="25400" cap="sq">
            <a:solidFill>
              <a:srgbClr val="87888A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645" y="252101"/>
            <a:ext cx="1271506" cy="953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57" y="76540"/>
            <a:ext cx="2095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B05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B05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nfelt@innover-plus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fr-FR" dirty="0" smtClean="0"/>
              <a:t>TRANSFORMATION NUMERIQUE</a:t>
            </a:r>
            <a:br>
              <a:rPr lang="fr-FR" dirty="0" smtClean="0"/>
            </a:br>
            <a:r>
              <a:rPr lang="fr-FR" dirty="0" smtClean="0"/>
              <a:t>nouveau </a:t>
            </a:r>
            <a:r>
              <a:rPr lang="fr-FR" dirty="0"/>
              <a:t>levier de compétitivité </a:t>
            </a:r>
            <a:br>
              <a:rPr lang="fr-FR" dirty="0"/>
            </a:br>
            <a:r>
              <a:rPr lang="fr-FR" dirty="0"/>
              <a:t>et de croissance pour les entreprises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97086"/>
            <a:ext cx="9144000" cy="209827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Thierry VONFELT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Consultant en usages numériques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Architecte en ingénierie de solutions numériques</a:t>
            </a:r>
          </a:p>
          <a:p>
            <a:pPr lvl="1"/>
            <a:endParaRPr lang="fr-FR" dirty="0">
              <a:solidFill>
                <a:srgbClr val="87888A"/>
              </a:solidFill>
            </a:endParaRP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Délégué régional de Syntec Numérique</a:t>
            </a:r>
          </a:p>
          <a:p>
            <a:pPr lvl="1"/>
            <a:endParaRPr lang="fr-FR" dirty="0">
              <a:solidFill>
                <a:srgbClr val="87888A"/>
              </a:solidFill>
            </a:endParaRP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Contact : </a:t>
            </a:r>
            <a:r>
              <a:rPr lang="fr-FR" dirty="0" smtClean="0">
                <a:solidFill>
                  <a:srgbClr val="87888A"/>
                </a:solidFill>
                <a:hlinkClick r:id="rId3"/>
              </a:rPr>
              <a:t>vonfelt@innover-plus.eu</a:t>
            </a:r>
            <a:r>
              <a:rPr lang="fr-FR" dirty="0" smtClean="0">
                <a:solidFill>
                  <a:srgbClr val="87888A"/>
                </a:solidFill>
              </a:rPr>
              <a:t>     Tel : 06 33 91 87 96</a:t>
            </a:r>
            <a:endParaRPr lang="fr-FR" dirty="0">
              <a:solidFill>
                <a:srgbClr val="87888A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18" y="4606504"/>
            <a:ext cx="2235163" cy="11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usages numériques qui facilitent la digitalisation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usages qui permettent la digitalisation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755615003"/>
              </p:ext>
            </p:extLst>
          </p:nvPr>
        </p:nvGraphicFramePr>
        <p:xfrm>
          <a:off x="1166249" y="1570472"/>
          <a:ext cx="10336847" cy="235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866126" y="4576143"/>
            <a:ext cx="8839332" cy="15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2" dirty="0">
                <a:solidFill>
                  <a:srgbClr val="87888A"/>
                </a:solidFill>
              </a:rPr>
              <a:t>T</a:t>
            </a:r>
            <a:r>
              <a:rPr lang="fr-FR" sz="1632" dirty="0" smtClean="0">
                <a:solidFill>
                  <a:srgbClr val="87888A"/>
                </a:solidFill>
              </a:rPr>
              <a:t>aux </a:t>
            </a:r>
            <a:r>
              <a:rPr lang="fr-FR" sz="1632" dirty="0">
                <a:solidFill>
                  <a:srgbClr val="87888A"/>
                </a:solidFill>
              </a:rPr>
              <a:t>de croissance du CA lié à ces usages pour les acteurs du numérique qui les mettent en œuvre </a:t>
            </a:r>
            <a:r>
              <a:rPr lang="fr-FR" sz="1632" dirty="0" smtClean="0">
                <a:solidFill>
                  <a:srgbClr val="87888A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32" b="1" dirty="0" smtClean="0">
                <a:solidFill>
                  <a:srgbClr val="87888A"/>
                </a:solidFill>
              </a:rPr>
              <a:t>18</a:t>
            </a:r>
            <a:r>
              <a:rPr lang="fr-FR" sz="1632" b="1" dirty="0">
                <a:solidFill>
                  <a:srgbClr val="87888A"/>
                </a:solidFill>
              </a:rPr>
              <a:t>%</a:t>
            </a:r>
            <a:r>
              <a:rPr lang="fr-FR" sz="1632" dirty="0">
                <a:solidFill>
                  <a:srgbClr val="87888A"/>
                </a:solidFill>
              </a:rPr>
              <a:t> en </a:t>
            </a:r>
            <a:r>
              <a:rPr lang="fr-FR" sz="1632" dirty="0" smtClean="0">
                <a:solidFill>
                  <a:srgbClr val="87888A"/>
                </a:solidFill>
              </a:rPr>
              <a:t>2014,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32" b="1" dirty="0" smtClean="0">
                <a:solidFill>
                  <a:srgbClr val="87888A"/>
                </a:solidFill>
              </a:rPr>
              <a:t>17,9%</a:t>
            </a:r>
            <a:r>
              <a:rPr lang="fr-FR" sz="1632" dirty="0" smtClean="0">
                <a:solidFill>
                  <a:srgbClr val="87888A"/>
                </a:solidFill>
              </a:rPr>
              <a:t> </a:t>
            </a:r>
            <a:r>
              <a:rPr lang="fr-FR" sz="1632" dirty="0">
                <a:solidFill>
                  <a:srgbClr val="87888A"/>
                </a:solidFill>
              </a:rPr>
              <a:t>en </a:t>
            </a:r>
            <a:r>
              <a:rPr lang="fr-FR" sz="1632" dirty="0" smtClean="0">
                <a:solidFill>
                  <a:srgbClr val="87888A"/>
                </a:solidFill>
              </a:rPr>
              <a:t>2015 (12% du CA généra par le secteur qui est de 50,5 Mds,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32" dirty="0" smtClean="0">
                <a:solidFill>
                  <a:srgbClr val="87888A"/>
                </a:solidFill>
              </a:rPr>
              <a:t>prévision de </a:t>
            </a:r>
            <a:r>
              <a:rPr lang="fr-FR" sz="1632" b="1" dirty="0" smtClean="0">
                <a:solidFill>
                  <a:srgbClr val="87888A"/>
                </a:solidFill>
              </a:rPr>
              <a:t>17,6%</a:t>
            </a:r>
            <a:r>
              <a:rPr lang="fr-FR" sz="1632" dirty="0" smtClean="0">
                <a:solidFill>
                  <a:srgbClr val="87888A"/>
                </a:solidFill>
              </a:rPr>
              <a:t>  (16% du CA du secteur) pour 2016 </a:t>
            </a:r>
            <a:endParaRPr lang="fr-FR" sz="1632" dirty="0">
              <a:solidFill>
                <a:srgbClr val="87888A"/>
              </a:solidFill>
            </a:endParaRPr>
          </a:p>
          <a:p>
            <a:endParaRPr lang="fr-FR" sz="1632" dirty="0" smtClean="0">
              <a:solidFill>
                <a:srgbClr val="87888A"/>
              </a:solidFill>
            </a:endParaRPr>
          </a:p>
          <a:p>
            <a:r>
              <a:rPr lang="fr-FR" sz="1400" i="1" dirty="0" smtClean="0">
                <a:solidFill>
                  <a:srgbClr val="87888A"/>
                </a:solidFill>
              </a:rPr>
              <a:t>Source : IDC / Syntec numérique</a:t>
            </a:r>
            <a:endParaRPr lang="fr-FR" sz="1400" i="1" dirty="0">
              <a:solidFill>
                <a:srgbClr val="87888A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10504" y="4037049"/>
            <a:ext cx="9324848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6" b="1" dirty="0">
                <a:solidFill>
                  <a:srgbClr val="00B050"/>
                </a:solidFill>
              </a:rPr>
              <a:t>Tous les secteurs d’activités sont (ou seront) concernés (B2B et B2C)</a:t>
            </a:r>
          </a:p>
        </p:txBody>
      </p:sp>
    </p:spTree>
    <p:extLst>
      <p:ext uri="{BB962C8B-B14F-4D97-AF65-F5344CB8AC3E}">
        <p14:creationId xmlns:p14="http://schemas.microsoft.com/office/powerpoint/2010/main" val="40425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AF1DCE-2CF5-4879-8080-3FB7D2C0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1AF1DCE-2CF5-4879-8080-3FB7D2C00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E61A5B-9029-400A-A12C-EEC039FB8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C1E61A5B-9029-400A-A12C-EEC039FB8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1298AA-8CCC-43CA-9C71-8176442C8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651298AA-8CCC-43CA-9C71-8176442C8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401259-C025-40F7-889B-8758DF1C1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D0401259-C025-40F7-889B-8758DF1C1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9C086B-713B-4670-AB82-01392430D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949C086B-713B-4670-AB82-01392430D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B2E8B0-6F67-488B-AB49-1A28CB824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76B2E8B0-6F67-488B-AB49-1A28CB824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BAF0FA-F023-4AB6-8E57-92BA7EEA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EABAF0FA-F023-4AB6-8E57-92BA7EEA2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9C37B5-4E32-4C0C-88FA-6E13147E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899C37B5-4E32-4C0C-88FA-6E13147E6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C65C7-901C-4670-9C95-A656C8D49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B6CC65C7-901C-4670-9C95-A656C8D49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numériques qui facilitent la </a:t>
            </a:r>
            <a:r>
              <a:rPr lang="fr-FR" dirty="0" smtClean="0"/>
              <a:t>digitalisation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SOCIAL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3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Social – usages liés au client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13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4893" y="1366754"/>
            <a:ext cx="6319969" cy="481090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Usages :</a:t>
            </a:r>
          </a:p>
          <a:p>
            <a:pPr lvl="1"/>
            <a:r>
              <a:rPr lang="fr-FR" dirty="0"/>
              <a:t>RH : </a:t>
            </a:r>
            <a:endParaRPr lang="fr-FR" dirty="0" smtClean="0"/>
          </a:p>
          <a:p>
            <a:pPr lvl="2"/>
            <a:r>
              <a:rPr lang="fr-FR" dirty="0" smtClean="0"/>
              <a:t>Recrutement</a:t>
            </a:r>
            <a:r>
              <a:rPr lang="fr-FR" dirty="0"/>
              <a:t>, </a:t>
            </a:r>
            <a:r>
              <a:rPr lang="fr-FR" dirty="0" smtClean="0"/>
              <a:t>réputation</a:t>
            </a:r>
            <a:endParaRPr lang="fr-FR" dirty="0"/>
          </a:p>
          <a:p>
            <a:pPr lvl="1"/>
            <a:r>
              <a:rPr lang="fr-FR" dirty="0"/>
              <a:t>Notoriété :</a:t>
            </a:r>
          </a:p>
          <a:p>
            <a:pPr lvl="2"/>
            <a:r>
              <a:rPr lang="fr-FR" dirty="0"/>
              <a:t>Lancement produit, campagne électorale, …</a:t>
            </a:r>
          </a:p>
          <a:p>
            <a:pPr lvl="1"/>
            <a:r>
              <a:rPr lang="fr-FR" dirty="0" smtClean="0"/>
              <a:t>Marketing </a:t>
            </a:r>
            <a:r>
              <a:rPr lang="fr-FR" dirty="0"/>
              <a:t>: </a:t>
            </a:r>
            <a:endParaRPr lang="fr-FR" dirty="0" smtClean="0"/>
          </a:p>
          <a:p>
            <a:pPr lvl="2"/>
            <a:r>
              <a:rPr lang="fr-FR" dirty="0" smtClean="0"/>
              <a:t>Communication</a:t>
            </a:r>
            <a:r>
              <a:rPr lang="fr-FR" dirty="0"/>
              <a:t>, prospection, relation client</a:t>
            </a:r>
          </a:p>
          <a:p>
            <a:pPr lvl="1"/>
            <a:r>
              <a:rPr lang="fr-FR" dirty="0"/>
              <a:t>Vente :</a:t>
            </a:r>
          </a:p>
          <a:p>
            <a:pPr lvl="2"/>
            <a:r>
              <a:rPr lang="fr-FR" dirty="0"/>
              <a:t>Croissance, Transformation</a:t>
            </a:r>
            <a:endParaRPr lang="fr-FR" dirty="0" smtClean="0"/>
          </a:p>
          <a:p>
            <a:pPr lvl="1"/>
            <a:r>
              <a:rPr lang="fr-FR" dirty="0" smtClean="0"/>
              <a:t>Conception </a:t>
            </a:r>
            <a:r>
              <a:rPr lang="fr-FR" dirty="0"/>
              <a:t>:  </a:t>
            </a:r>
            <a:endParaRPr lang="fr-FR" dirty="0" smtClean="0"/>
          </a:p>
          <a:p>
            <a:pPr lvl="2"/>
            <a:r>
              <a:rPr lang="fr-FR" dirty="0" smtClean="0"/>
              <a:t>Avis </a:t>
            </a:r>
            <a:r>
              <a:rPr lang="fr-FR" dirty="0"/>
              <a:t>des consommateurs (</a:t>
            </a:r>
            <a:r>
              <a:rPr lang="fr-FR" dirty="0" err="1"/>
              <a:t>consom’acteurs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Après-Vente : </a:t>
            </a:r>
            <a:endParaRPr lang="fr-FR" dirty="0" smtClean="0"/>
          </a:p>
          <a:p>
            <a:pPr lvl="2"/>
            <a:r>
              <a:rPr lang="fr-FR" dirty="0" smtClean="0"/>
              <a:t>Relation </a:t>
            </a:r>
            <a:r>
              <a:rPr lang="fr-FR" dirty="0"/>
              <a:t>Client, fidélisation, SAV, </a:t>
            </a:r>
            <a:r>
              <a:rPr lang="fr-FR" dirty="0" smtClean="0"/>
              <a:t>…</a:t>
            </a:r>
          </a:p>
          <a:p>
            <a:pPr lvl="1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8202595" y="2027081"/>
            <a:ext cx="2968633" cy="3490249"/>
            <a:chOff x="8259745" y="2015035"/>
            <a:chExt cx="2968633" cy="3490249"/>
          </a:xfrm>
        </p:grpSpPr>
        <p:pic>
          <p:nvPicPr>
            <p:cNvPr id="4098" name="Picture 2" descr="https://tse1.mm.bing.net/th?id=JN.vMKjPHPhD6DT%2bSO2RQTKlQ&amp;w=102&amp;h=105&amp;c=7&amp;rs=1&amp;qlt=90&amp;pid=3.1&amp;rm=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2431" y="2015035"/>
              <a:ext cx="1391871" cy="143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8259745" y="3689402"/>
              <a:ext cx="296863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87888A"/>
                  </a:solidFill>
                </a:rPr>
                <a:t>Clients : 30 Millions</a:t>
              </a:r>
            </a:p>
            <a:p>
              <a:r>
                <a:rPr lang="fr-FR" sz="1400" dirty="0" smtClean="0">
                  <a:solidFill>
                    <a:srgbClr val="87888A"/>
                  </a:solidFill>
                </a:rPr>
                <a:t>Abonnés : 2,5 Millions</a:t>
              </a:r>
            </a:p>
            <a:p>
              <a:r>
                <a:rPr lang="fr-FR" sz="1400" dirty="0" smtClean="0">
                  <a:solidFill>
                    <a:srgbClr val="87888A"/>
                  </a:solidFill>
                </a:rPr>
                <a:t>Visites uniques Web : 12 millions</a:t>
              </a:r>
            </a:p>
            <a:p>
              <a:r>
                <a:rPr lang="fr-FR" sz="1400" dirty="0" smtClean="0">
                  <a:solidFill>
                    <a:srgbClr val="87888A"/>
                  </a:solidFill>
                </a:rPr>
                <a:t>Evénements mémorisés : des milliards</a:t>
              </a:r>
            </a:p>
            <a:p>
              <a:endParaRPr lang="fr-FR" sz="1400" dirty="0">
                <a:solidFill>
                  <a:srgbClr val="87888A"/>
                </a:solidFill>
              </a:endParaRPr>
            </a:p>
            <a:p>
              <a:r>
                <a:rPr lang="fr-FR" sz="1400" b="1" dirty="0" smtClean="0">
                  <a:solidFill>
                    <a:srgbClr val="00B050"/>
                  </a:solidFill>
                </a:rPr>
                <a:t>Social </a:t>
              </a:r>
              <a:r>
                <a:rPr lang="fr-FR" sz="1400" b="1" dirty="0" err="1" smtClean="0">
                  <a:solidFill>
                    <a:srgbClr val="00B050"/>
                  </a:solidFill>
                </a:rPr>
                <a:t>Selling</a:t>
              </a:r>
              <a:r>
                <a:rPr lang="fr-FR" sz="1400" b="1" dirty="0" smtClean="0">
                  <a:solidFill>
                    <a:srgbClr val="00B050"/>
                  </a:solidFill>
                </a:rPr>
                <a:t> :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+70% de revenus</a:t>
              </a:r>
            </a:p>
            <a:p>
              <a:r>
                <a:rPr lang="fr-FR" sz="1400" dirty="0" smtClean="0">
                  <a:solidFill>
                    <a:srgbClr val="00B050"/>
                  </a:solidFill>
                </a:rPr>
                <a:t>+30% de nouveaux segments</a:t>
              </a:r>
              <a:endParaRPr lang="fr-FR" sz="1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5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Social – usages liés aux collaborateurs / partenaires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4893" y="1366754"/>
            <a:ext cx="5832523" cy="481090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Réseau Social d’Entreprise (RSE)</a:t>
            </a:r>
          </a:p>
          <a:p>
            <a:pPr lvl="1"/>
            <a:r>
              <a:rPr lang="fr-FR" dirty="0" smtClean="0"/>
              <a:t>Communication</a:t>
            </a:r>
          </a:p>
          <a:p>
            <a:pPr lvl="2"/>
            <a:r>
              <a:rPr lang="fr-FR" dirty="0" smtClean="0"/>
              <a:t>Information</a:t>
            </a:r>
          </a:p>
          <a:p>
            <a:pPr lvl="2"/>
            <a:r>
              <a:rPr lang="fr-FR" dirty="0" smtClean="0"/>
              <a:t>Discussion</a:t>
            </a:r>
          </a:p>
          <a:p>
            <a:pPr lvl="1"/>
            <a:r>
              <a:rPr lang="fr-FR" dirty="0" smtClean="0"/>
              <a:t>Intelligence collective</a:t>
            </a:r>
          </a:p>
          <a:p>
            <a:pPr lvl="2"/>
            <a:r>
              <a:rPr lang="fr-FR" dirty="0" smtClean="0"/>
              <a:t>Veille</a:t>
            </a:r>
          </a:p>
          <a:p>
            <a:pPr lvl="2"/>
            <a:r>
              <a:rPr lang="fr-FR" dirty="0" smtClean="0"/>
              <a:t>Innovation</a:t>
            </a:r>
          </a:p>
          <a:p>
            <a:pPr lvl="2"/>
            <a:r>
              <a:rPr lang="fr-FR" dirty="0"/>
              <a:t>Capitalisation du savoir</a:t>
            </a:r>
          </a:p>
          <a:p>
            <a:pPr lvl="2"/>
            <a:r>
              <a:rPr lang="fr-FR" dirty="0"/>
              <a:t>Transfert de </a:t>
            </a:r>
            <a:r>
              <a:rPr lang="fr-FR" dirty="0" smtClean="0"/>
              <a:t>connaissances</a:t>
            </a:r>
          </a:p>
          <a:p>
            <a:pPr lvl="2"/>
            <a:r>
              <a:rPr lang="fr-FR" dirty="0" smtClean="0"/>
              <a:t>Partage d’expérience</a:t>
            </a:r>
            <a:endParaRPr lang="fr-FR" dirty="0"/>
          </a:p>
          <a:p>
            <a:pPr lvl="1"/>
            <a:r>
              <a:rPr lang="fr-FR" dirty="0" smtClean="0"/>
              <a:t>Travail en équipe / réseau</a:t>
            </a:r>
          </a:p>
          <a:p>
            <a:pPr lvl="2"/>
            <a:r>
              <a:rPr lang="fr-FR" dirty="0" smtClean="0"/>
              <a:t>Collaboration</a:t>
            </a:r>
          </a:p>
          <a:p>
            <a:pPr lvl="2"/>
            <a:r>
              <a:rPr lang="fr-FR" dirty="0" smtClean="0"/>
              <a:t>Entraide</a:t>
            </a:r>
          </a:p>
          <a:p>
            <a:pPr lvl="2"/>
            <a:r>
              <a:rPr lang="fr-FR" dirty="0" smtClean="0"/>
              <a:t>Fédération d’énergies</a:t>
            </a:r>
          </a:p>
          <a:p>
            <a:pPr lvl="2"/>
            <a:r>
              <a:rPr lang="fr-FR" dirty="0" smtClean="0"/>
              <a:t>Autogestion</a:t>
            </a:r>
          </a:p>
          <a:p>
            <a:pPr lvl="2"/>
            <a:r>
              <a:rPr lang="fr-FR" dirty="0" smtClean="0"/>
              <a:t>Processus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93" y="1755647"/>
            <a:ext cx="5345048" cy="38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numériques qui facilitent la </a:t>
            </a:r>
            <a:r>
              <a:rPr lang="fr-FR" dirty="0" smtClean="0"/>
              <a:t>digitalisation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MOBILE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0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Mobile : le phénomène des « Apps »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16</a:t>
            </a:fld>
            <a:endParaRPr lang="fr-FR"/>
          </a:p>
        </p:txBody>
      </p:sp>
      <p:sp>
        <p:nvSpPr>
          <p:cNvPr id="7" name="Espace réservé du contenu 23"/>
          <p:cNvSpPr>
            <a:spLocks noGrp="1"/>
          </p:cNvSpPr>
          <p:nvPr>
            <p:ph idx="1"/>
          </p:nvPr>
        </p:nvSpPr>
        <p:spPr>
          <a:xfrm>
            <a:off x="1077401" y="1517098"/>
            <a:ext cx="4664865" cy="199706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Evolution des comportements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Recherche Internet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E-marketing / Blogs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Réseaux sociaux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Communauté « Apps »</a:t>
            </a:r>
            <a:endParaRPr lang="fr-FR" dirty="0">
              <a:solidFill>
                <a:srgbClr val="87888A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247217" y="1977419"/>
            <a:ext cx="3758627" cy="2378992"/>
            <a:chOff x="7382197" y="1750297"/>
            <a:chExt cx="3758627" cy="2378992"/>
          </a:xfrm>
        </p:grpSpPr>
        <p:grpSp>
          <p:nvGrpSpPr>
            <p:cNvPr id="9" name="Groupe 8"/>
            <p:cNvGrpSpPr/>
            <p:nvPr/>
          </p:nvGrpSpPr>
          <p:grpSpPr>
            <a:xfrm>
              <a:off x="7382197" y="1750297"/>
              <a:ext cx="2487384" cy="2378992"/>
              <a:chOff x="7884220" y="1642720"/>
              <a:chExt cx="2487384" cy="2378992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4220" y="1667435"/>
                <a:ext cx="1242130" cy="2329562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6350" y="1642720"/>
                <a:ext cx="1245254" cy="2378992"/>
              </a:xfrm>
              <a:prstGeom prst="rect">
                <a:avLst/>
              </a:prstGeom>
            </p:spPr>
          </p:pic>
        </p:grp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73501" y="1775012"/>
              <a:ext cx="1267323" cy="2329562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8369920" y="2712595"/>
            <a:ext cx="2330742" cy="2201537"/>
            <a:chOff x="4487475" y="3777020"/>
            <a:chExt cx="2330742" cy="220153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8705" y="3829548"/>
              <a:ext cx="1129512" cy="2143065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4487475" y="3777020"/>
              <a:ext cx="1160330" cy="2201537"/>
              <a:chOff x="2425552" y="3825985"/>
              <a:chExt cx="1160330" cy="2201537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552" y="3825985"/>
                <a:ext cx="1160330" cy="2201537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849" y="4254768"/>
                <a:ext cx="976315" cy="1410926"/>
              </a:xfrm>
              <a:prstGeom prst="rect">
                <a:avLst/>
              </a:prstGeom>
            </p:spPr>
          </p:pic>
        </p:grpSp>
      </p:grpSp>
      <p:grpSp>
        <p:nvGrpSpPr>
          <p:cNvPr id="18" name="Groupe 17"/>
          <p:cNvGrpSpPr/>
          <p:nvPr/>
        </p:nvGrpSpPr>
        <p:grpSpPr>
          <a:xfrm>
            <a:off x="6419215" y="2984468"/>
            <a:ext cx="4544252" cy="2245481"/>
            <a:chOff x="1169608" y="2668068"/>
            <a:chExt cx="4544252" cy="224548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9608" y="2685700"/>
              <a:ext cx="1538604" cy="221021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9112" y="2685700"/>
              <a:ext cx="1459798" cy="221021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8910" y="2668068"/>
              <a:ext cx="1504950" cy="2245481"/>
            </a:xfrm>
            <a:prstGeom prst="rect">
              <a:avLst/>
            </a:prstGeom>
          </p:spPr>
        </p:pic>
      </p:grpSp>
      <p:sp>
        <p:nvSpPr>
          <p:cNvPr id="22" name="Espace réservé du contenu 23"/>
          <p:cNvSpPr txBox="1">
            <a:spLocks/>
          </p:cNvSpPr>
          <p:nvPr/>
        </p:nvSpPr>
        <p:spPr>
          <a:xfrm>
            <a:off x="1562771" y="3707949"/>
            <a:ext cx="4300910" cy="240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F2951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295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B050"/>
                </a:solidFill>
              </a:rPr>
              <a:t>Objectifs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Différenciation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Fidélisation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Proximité « virtuelle »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Prévision / Prédiction</a:t>
            </a:r>
          </a:p>
        </p:txBody>
      </p:sp>
    </p:spTree>
    <p:extLst>
      <p:ext uri="{BB962C8B-B14F-4D97-AF65-F5344CB8AC3E}">
        <p14:creationId xmlns:p14="http://schemas.microsoft.com/office/powerpoint/2010/main" val="26445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numériques qui facilitent la </a:t>
            </a:r>
            <a:r>
              <a:rPr lang="fr-FR" dirty="0" smtClean="0"/>
              <a:t>digitalisation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ANALYTICS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4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Analytics : l’intelligence amplifiée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18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878324" y="1371827"/>
            <a:ext cx="6567029" cy="49979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L’axe de progrès majeur du 21ème siècle</a:t>
            </a:r>
          </a:p>
          <a:p>
            <a:pPr lvl="1"/>
            <a:r>
              <a:rPr lang="fr-FR" dirty="0" smtClean="0"/>
              <a:t>« Smart Data » : partie intégrante du capital de l’entreprise</a:t>
            </a:r>
          </a:p>
          <a:p>
            <a:pPr lvl="2"/>
            <a:r>
              <a:rPr lang="fr-FR" dirty="0" smtClean="0"/>
              <a:t>Transformer et valoriser les données</a:t>
            </a:r>
          </a:p>
          <a:p>
            <a:pPr lvl="1"/>
            <a:r>
              <a:rPr lang="fr-FR" dirty="0" smtClean="0"/>
              <a:t>Nouvelles méthodes d’analyse</a:t>
            </a:r>
          </a:p>
          <a:p>
            <a:pPr lvl="2"/>
            <a:r>
              <a:rPr lang="fr-FR" dirty="0" smtClean="0"/>
              <a:t>Auto-apprentissage (Machine </a:t>
            </a:r>
            <a:r>
              <a:rPr lang="fr-FR" dirty="0" err="1" smtClean="0"/>
              <a:t>learning</a:t>
            </a:r>
            <a:r>
              <a:rPr lang="fr-FR" dirty="0"/>
              <a:t>)</a:t>
            </a:r>
            <a:endParaRPr lang="fr-FR" dirty="0" smtClean="0"/>
          </a:p>
          <a:p>
            <a:pPr lvl="2"/>
            <a:r>
              <a:rPr lang="fr-FR" dirty="0" smtClean="0"/>
              <a:t>Recherche et corrélation des signaux « faibles »  </a:t>
            </a:r>
          </a:p>
          <a:p>
            <a:pPr lvl="2"/>
            <a:r>
              <a:rPr lang="fr-FR" dirty="0" smtClean="0"/>
              <a:t>Approche différente de la Business Intelligence</a:t>
            </a:r>
          </a:p>
          <a:p>
            <a:r>
              <a:rPr lang="fr-FR" dirty="0" smtClean="0"/>
              <a:t>Tendances économiques :</a:t>
            </a:r>
          </a:p>
          <a:p>
            <a:pPr lvl="1"/>
            <a:r>
              <a:rPr lang="fr-FR" dirty="0" smtClean="0"/>
              <a:t>Croissance moyenne de 23% jusqu’en 2019</a:t>
            </a:r>
          </a:p>
          <a:p>
            <a:pPr lvl="2"/>
            <a:r>
              <a:rPr lang="fr-FR" dirty="0" smtClean="0"/>
              <a:t>Logiciels : 26,2 % </a:t>
            </a:r>
            <a:br>
              <a:rPr lang="fr-FR" dirty="0" smtClean="0"/>
            </a:br>
            <a:r>
              <a:rPr lang="fr-FR" dirty="0" smtClean="0"/>
              <a:t>malgré la concurrence de l’open source </a:t>
            </a:r>
          </a:p>
          <a:p>
            <a:pPr lvl="2"/>
            <a:r>
              <a:rPr lang="fr-FR" dirty="0" smtClean="0"/>
              <a:t>Infrastructure :  21,7 %</a:t>
            </a:r>
          </a:p>
          <a:p>
            <a:pPr lvl="2"/>
            <a:r>
              <a:rPr lang="fr-FR" dirty="0" smtClean="0"/>
              <a:t>Services : 22,7 %</a:t>
            </a:r>
          </a:p>
          <a:p>
            <a:pPr lvl="1"/>
            <a:r>
              <a:rPr lang="fr-FR" dirty="0" smtClean="0"/>
              <a:t>Marché mondial : 48,6 Mds $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964502" y="3364992"/>
            <a:ext cx="4913555" cy="2738136"/>
            <a:chOff x="6918782" y="3456432"/>
            <a:chExt cx="4913555" cy="2738136"/>
          </a:xfrm>
        </p:grpSpPr>
        <p:pic>
          <p:nvPicPr>
            <p:cNvPr id="8" name="Espace réservé du contenu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9" b="23835"/>
            <a:stretch/>
          </p:blipFill>
          <p:spPr>
            <a:xfrm>
              <a:off x="6918782" y="3456432"/>
              <a:ext cx="4790188" cy="273813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8331491" y="3507151"/>
              <a:ext cx="196476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00B050"/>
                  </a:solidFill>
                </a:rPr>
                <a:t>Retail</a:t>
              </a:r>
              <a:r>
                <a:rPr lang="fr-FR" b="1" dirty="0" smtClean="0">
                  <a:solidFill>
                    <a:srgbClr val="00B050"/>
                  </a:solidFill>
                </a:rPr>
                <a:t> &amp; Consumer</a:t>
              </a:r>
            </a:p>
            <a:p>
              <a:pPr algn="ctr"/>
              <a:r>
                <a:rPr lang="fr-FR" sz="1400" i="1" dirty="0" smtClean="0">
                  <a:solidFill>
                    <a:srgbClr val="00B050"/>
                  </a:solidFill>
                </a:rPr>
                <a:t>(Social Business)</a:t>
              </a:r>
            </a:p>
            <a:p>
              <a:pPr algn="ctr"/>
              <a:r>
                <a:rPr lang="fr-FR" b="1" dirty="0" err="1" smtClean="0">
                  <a:solidFill>
                    <a:srgbClr val="00B050"/>
                  </a:solidFill>
                </a:rPr>
                <a:t>Telco</a:t>
              </a:r>
              <a:r>
                <a:rPr lang="fr-FR" b="1" dirty="0">
                  <a:solidFill>
                    <a:srgbClr val="00B050"/>
                  </a:solidFill>
                </a:rPr>
                <a:t> </a:t>
              </a:r>
              <a:r>
                <a:rPr lang="fr-FR" b="1" dirty="0" smtClean="0">
                  <a:solidFill>
                    <a:srgbClr val="00B050"/>
                  </a:solidFill>
                </a:rPr>
                <a:t>/ </a:t>
              </a:r>
              <a:r>
                <a:rPr lang="fr-FR" b="1" dirty="0" err="1" smtClean="0">
                  <a:solidFill>
                    <a:srgbClr val="00B050"/>
                  </a:solidFill>
                </a:rPr>
                <a:t>Hightech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192553" y="4181946"/>
              <a:ext cx="16397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>
                      <a:lumMod val="75000"/>
                    </a:schemeClr>
                  </a:solidFill>
                </a:rPr>
                <a:t>Industrie</a:t>
              </a:r>
              <a:endParaRPr lang="fr-FR" b="1" dirty="0" smtClean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r>
                <a:rPr lang="fr-FR" sz="1400" b="1" dirty="0" smtClean="0">
                  <a:solidFill>
                    <a:schemeClr val="bg1">
                      <a:lumMod val="75000"/>
                    </a:schemeClr>
                  </a:solidFill>
                </a:rPr>
                <a:t>Bien-être / Santé</a:t>
              </a:r>
              <a:endParaRPr lang="fr-FR" sz="14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436438" y="3975332"/>
              <a:ext cx="10538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87888A"/>
                  </a:solidFill>
                </a:rPr>
                <a:t>Banque</a:t>
              </a:r>
            </a:p>
            <a:p>
              <a:pPr algn="ctr"/>
              <a:r>
                <a:rPr lang="fr-FR" sz="1600" b="1" dirty="0" smtClean="0">
                  <a:solidFill>
                    <a:srgbClr val="87888A"/>
                  </a:solidFill>
                </a:rPr>
                <a:t>Assurance</a:t>
              </a:r>
            </a:p>
            <a:p>
              <a:pPr algn="ctr"/>
              <a:r>
                <a:rPr lang="fr-FR" sz="1600" b="1" dirty="0" smtClean="0">
                  <a:solidFill>
                    <a:srgbClr val="87888A"/>
                  </a:solidFill>
                </a:rPr>
                <a:t>Finance</a:t>
              </a:r>
              <a:endParaRPr lang="fr-FR" sz="1600" b="1" dirty="0">
                <a:solidFill>
                  <a:srgbClr val="87888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5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Analytics : objectifs et usages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19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13593" y="3072144"/>
            <a:ext cx="4854094" cy="1558522"/>
            <a:chOff x="7184962" y="1308788"/>
            <a:chExt cx="4854094" cy="1558522"/>
          </a:xfrm>
        </p:grpSpPr>
        <p:grpSp>
          <p:nvGrpSpPr>
            <p:cNvPr id="8" name="Groupe 7"/>
            <p:cNvGrpSpPr/>
            <p:nvPr/>
          </p:nvGrpSpPr>
          <p:grpSpPr>
            <a:xfrm>
              <a:off x="7184962" y="1706268"/>
              <a:ext cx="1276350" cy="872579"/>
              <a:chOff x="6592900" y="1536573"/>
              <a:chExt cx="1276350" cy="872579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6681104" y="2039820"/>
                <a:ext cx="1188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6600"/>
                    </a:solidFill>
                  </a:rPr>
                  <a:t>Flux vision</a:t>
                </a:r>
                <a:endParaRPr lang="fr-FR" b="1" dirty="0">
                  <a:solidFill>
                    <a:srgbClr val="FF6600"/>
                  </a:solidFill>
                </a:endParaRPr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2900" y="1536573"/>
                <a:ext cx="1276350" cy="581025"/>
              </a:xfrm>
              <a:prstGeom prst="rect">
                <a:avLst/>
              </a:prstGeom>
            </p:spPr>
          </p:pic>
        </p:grpSp>
        <p:grpSp>
          <p:nvGrpSpPr>
            <p:cNvPr id="9" name="Groupe 8"/>
            <p:cNvGrpSpPr/>
            <p:nvPr/>
          </p:nvGrpSpPr>
          <p:grpSpPr>
            <a:xfrm>
              <a:off x="8737637" y="1308788"/>
              <a:ext cx="3301419" cy="1558522"/>
              <a:chOff x="8201631" y="2746689"/>
              <a:chExt cx="2735310" cy="1291275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9516" y="2746689"/>
                <a:ext cx="1873965" cy="480504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1631" y="3176512"/>
                <a:ext cx="948811" cy="861452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76552" y="3227193"/>
                <a:ext cx="721159" cy="810771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7396" y="3232665"/>
                <a:ext cx="859545" cy="744370"/>
              </a:xfrm>
              <a:prstGeom prst="rect">
                <a:avLst/>
              </a:prstGeom>
            </p:spPr>
          </p:pic>
        </p:grpSp>
      </p:grp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063699" y="1396721"/>
            <a:ext cx="4900584" cy="4873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Développement économique</a:t>
            </a:r>
          </a:p>
          <a:p>
            <a:pPr lvl="2"/>
            <a:r>
              <a:rPr lang="fr-FR" dirty="0" smtClean="0"/>
              <a:t>mieux </a:t>
            </a:r>
            <a:r>
              <a:rPr lang="fr-FR" b="1" dirty="0" smtClean="0"/>
              <a:t>écouter</a:t>
            </a:r>
            <a:r>
              <a:rPr lang="fr-FR" dirty="0" smtClean="0"/>
              <a:t> les clients, mieux </a:t>
            </a:r>
            <a:r>
              <a:rPr lang="fr-FR" b="1" dirty="0" smtClean="0"/>
              <a:t>comprendre</a:t>
            </a:r>
            <a:r>
              <a:rPr lang="fr-FR" dirty="0" smtClean="0"/>
              <a:t> </a:t>
            </a:r>
            <a:r>
              <a:rPr lang="fr-FR" dirty="0"/>
              <a:t>leurs </a:t>
            </a:r>
            <a:r>
              <a:rPr lang="fr-FR" b="1" dirty="0"/>
              <a:t>comportements</a:t>
            </a:r>
            <a:r>
              <a:rPr lang="fr-FR" dirty="0"/>
              <a:t> </a:t>
            </a:r>
            <a:r>
              <a:rPr lang="fr-FR" dirty="0" smtClean="0"/>
              <a:t>pour interagir de manière </a:t>
            </a:r>
            <a:r>
              <a:rPr lang="fr-FR" b="1" dirty="0" smtClean="0"/>
              <a:t>personnalisée</a:t>
            </a:r>
            <a:r>
              <a:rPr lang="fr-FR" dirty="0" smtClean="0"/>
              <a:t> et </a:t>
            </a:r>
            <a:r>
              <a:rPr lang="fr-FR" b="1" dirty="0" smtClean="0"/>
              <a:t>simplifiée</a:t>
            </a:r>
            <a:endParaRPr lang="fr-FR" b="1" dirty="0"/>
          </a:p>
          <a:p>
            <a:pPr lvl="2"/>
            <a:r>
              <a:rPr lang="fr-FR" b="1" dirty="0" smtClean="0"/>
              <a:t>améliorer</a:t>
            </a:r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b="1" dirty="0"/>
              <a:t>performances</a:t>
            </a:r>
            <a:r>
              <a:rPr lang="fr-FR" dirty="0"/>
              <a:t> </a:t>
            </a:r>
            <a:r>
              <a:rPr lang="fr-FR" dirty="0" smtClean="0"/>
              <a:t>en </a:t>
            </a:r>
            <a:r>
              <a:rPr lang="fr-FR" dirty="0"/>
              <a:t>termes de </a:t>
            </a:r>
            <a:r>
              <a:rPr lang="fr-FR" dirty="0" smtClean="0"/>
              <a:t>gestion et </a:t>
            </a:r>
            <a:r>
              <a:rPr lang="fr-FR" dirty="0"/>
              <a:t>faire des </a:t>
            </a:r>
            <a:r>
              <a:rPr lang="fr-FR" b="1" dirty="0"/>
              <a:t>économies</a:t>
            </a:r>
            <a:endParaRPr lang="fr-FR" b="1" dirty="0" smtClean="0"/>
          </a:p>
          <a:p>
            <a:pPr lvl="2"/>
            <a:r>
              <a:rPr lang="fr-FR" dirty="0" smtClean="0"/>
              <a:t>faciliter </a:t>
            </a:r>
            <a:r>
              <a:rPr lang="fr-FR" b="1" dirty="0" smtClean="0"/>
              <a:t>l’évaluation</a:t>
            </a:r>
            <a:r>
              <a:rPr lang="fr-FR" dirty="0" smtClean="0"/>
              <a:t> des </a:t>
            </a:r>
            <a:r>
              <a:rPr lang="fr-FR" dirty="0"/>
              <a:t>services, </a:t>
            </a:r>
            <a:r>
              <a:rPr lang="fr-FR" dirty="0" smtClean="0"/>
              <a:t>assister </a:t>
            </a:r>
            <a:r>
              <a:rPr lang="fr-FR" dirty="0"/>
              <a:t>la </a:t>
            </a:r>
            <a:r>
              <a:rPr lang="fr-FR" b="1" dirty="0"/>
              <a:t>prise de </a:t>
            </a:r>
            <a:r>
              <a:rPr lang="fr-FR" b="1" dirty="0" smtClean="0"/>
              <a:t>décision </a:t>
            </a:r>
            <a:endParaRPr lang="fr-FR" b="1" dirty="0"/>
          </a:p>
          <a:p>
            <a:pPr lvl="2"/>
            <a:r>
              <a:rPr lang="fr-FR" b="1" dirty="0" smtClean="0"/>
              <a:t>anticiper</a:t>
            </a:r>
            <a:r>
              <a:rPr lang="fr-FR" dirty="0" smtClean="0"/>
              <a:t> </a:t>
            </a:r>
            <a:r>
              <a:rPr lang="fr-FR" dirty="0"/>
              <a:t>des comportements ou des besoins, </a:t>
            </a:r>
            <a:r>
              <a:rPr lang="fr-FR" dirty="0" smtClean="0"/>
              <a:t>pour </a:t>
            </a:r>
            <a:r>
              <a:rPr lang="fr-FR" b="1" dirty="0" smtClean="0"/>
              <a:t>prédire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b="1" dirty="0" smtClean="0"/>
              <a:t>prévenir</a:t>
            </a:r>
            <a:r>
              <a:rPr lang="fr-FR" dirty="0" smtClean="0"/>
              <a:t> les </a:t>
            </a:r>
            <a:r>
              <a:rPr lang="fr-FR" dirty="0"/>
              <a:t>tendances </a:t>
            </a:r>
            <a:r>
              <a:rPr lang="fr-FR" dirty="0" smtClean="0"/>
              <a:t>futures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/>
              <a:t>Evolution de la science et des connaissances</a:t>
            </a:r>
          </a:p>
          <a:p>
            <a:pPr lvl="2"/>
            <a:r>
              <a:rPr lang="fr-FR" dirty="0" smtClean="0"/>
              <a:t>Education, Santé, …</a:t>
            </a:r>
            <a:endParaRPr lang="fr-FR" dirty="0"/>
          </a:p>
          <a:p>
            <a:pPr lvl="1"/>
            <a:endParaRPr lang="fr-FR" dirty="0" smtClean="0"/>
          </a:p>
        </p:txBody>
      </p:sp>
      <p:grpSp>
        <p:nvGrpSpPr>
          <p:cNvPr id="21" name="Groupe 20"/>
          <p:cNvGrpSpPr/>
          <p:nvPr/>
        </p:nvGrpSpPr>
        <p:grpSpPr>
          <a:xfrm>
            <a:off x="7656314" y="4997036"/>
            <a:ext cx="2737988" cy="867287"/>
            <a:chOff x="9054111" y="4874803"/>
            <a:chExt cx="2737988" cy="867287"/>
          </a:xfrm>
        </p:grpSpPr>
        <p:sp>
          <p:nvSpPr>
            <p:cNvPr id="22" name="Rectangle 21"/>
            <p:cNvSpPr/>
            <p:nvPr/>
          </p:nvSpPr>
          <p:spPr>
            <a:xfrm>
              <a:off x="9054111" y="5280425"/>
              <a:ext cx="27379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Brain Systems, Connections, Associations, and Network Relationships </a:t>
              </a:r>
              <a:endParaRPr lang="fr-FR" sz="1200" dirty="0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41814" y="4874803"/>
              <a:ext cx="1704975" cy="371475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9814783" y="1911404"/>
            <a:ext cx="1682571" cy="839834"/>
            <a:chOff x="6922505" y="3244881"/>
            <a:chExt cx="2249774" cy="112294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3514" y="3244881"/>
              <a:ext cx="568765" cy="112294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22505" y="3481534"/>
              <a:ext cx="1581150" cy="51435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3076" y="1902238"/>
            <a:ext cx="1009650" cy="98107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47" y="1717295"/>
            <a:ext cx="1400597" cy="10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6126" y="1808703"/>
            <a:ext cx="9977569" cy="4228278"/>
          </a:xfrm>
        </p:spPr>
        <p:txBody>
          <a:bodyPr/>
          <a:lstStyle/>
          <a:p>
            <a:r>
              <a:rPr lang="fr-FR" dirty="0" smtClean="0"/>
              <a:t>Qu’est que la transformation digitale de l’entreprise ?</a:t>
            </a:r>
          </a:p>
          <a:p>
            <a:r>
              <a:rPr lang="fr-FR" dirty="0" smtClean="0"/>
              <a:t>Exemples dans l’industrie</a:t>
            </a:r>
          </a:p>
          <a:p>
            <a:r>
              <a:rPr lang="fr-FR" dirty="0" smtClean="0"/>
              <a:t>Quels </a:t>
            </a:r>
            <a:r>
              <a:rPr lang="fr-FR" dirty="0"/>
              <a:t>sont les nouveaux usages numériques qui permettent cette transformation ?</a:t>
            </a:r>
          </a:p>
          <a:p>
            <a:r>
              <a:rPr lang="fr-FR" dirty="0" smtClean="0"/>
              <a:t>Comment </a:t>
            </a:r>
            <a:r>
              <a:rPr lang="fr-FR" dirty="0"/>
              <a:t>contribuent-ils à la compétitivité des entreprises ?</a:t>
            </a:r>
          </a:p>
          <a:p>
            <a:r>
              <a:rPr lang="fr-FR" dirty="0" smtClean="0"/>
              <a:t>Quels sont les enjeux de la transformation digitale ? </a:t>
            </a:r>
            <a:br>
              <a:rPr lang="fr-FR" dirty="0" smtClean="0"/>
            </a:br>
            <a:r>
              <a:rPr lang="fr-FR" dirty="0" smtClean="0"/>
              <a:t>Quels sont les risques de ne pas le faire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3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usages numériques qui facilitent la </a:t>
            </a:r>
            <a:r>
              <a:rPr lang="fr-FR" dirty="0" smtClean="0"/>
              <a:t>digitalisation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CLOUD COMPUTING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28" y="2921619"/>
            <a:ext cx="3150117" cy="31501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définition du </a:t>
            </a:r>
            <a:r>
              <a:rPr lang="fr-FR" dirty="0"/>
              <a:t>Cloud </a:t>
            </a:r>
            <a:r>
              <a:rPr lang="fr-FR" dirty="0" smtClean="0"/>
              <a:t>computing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144" y="1728293"/>
            <a:ext cx="9385040" cy="3724654"/>
          </a:xfrm>
        </p:spPr>
        <p:txBody>
          <a:bodyPr>
            <a:normAutofit/>
          </a:bodyPr>
          <a:lstStyle/>
          <a:p>
            <a:r>
              <a:rPr lang="fr-FR" dirty="0" smtClean="0"/>
              <a:t>Ensemble </a:t>
            </a:r>
            <a:r>
              <a:rPr lang="fr-FR" dirty="0"/>
              <a:t>de ressources accessibles en réseau de partout</a:t>
            </a:r>
          </a:p>
          <a:p>
            <a:r>
              <a:rPr lang="fr-FR" dirty="0"/>
              <a:t>Mutualisation des « ressources » éclatées dans le « nuage »</a:t>
            </a:r>
          </a:p>
          <a:p>
            <a:r>
              <a:rPr lang="fr-FR" dirty="0"/>
              <a:t>Libre service à la demande</a:t>
            </a:r>
          </a:p>
          <a:p>
            <a:r>
              <a:rPr lang="fr-FR" dirty="0"/>
              <a:t>Accès rapide et souple aux « ressources » </a:t>
            </a:r>
          </a:p>
          <a:p>
            <a:r>
              <a:rPr lang="fr-FR" dirty="0"/>
              <a:t>Paiement à l’usage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6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attentes du marché vis-à-vis d’une solution Cloud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22</a:t>
            </a:fld>
            <a:endParaRPr lang="fr-FR"/>
          </a:p>
        </p:txBody>
      </p:sp>
      <p:sp>
        <p:nvSpPr>
          <p:cNvPr id="7" name="Espace réservé du contenu 4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466681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Optimisation financière</a:t>
            </a:r>
          </a:p>
          <a:p>
            <a:pPr lvl="1"/>
            <a:r>
              <a:rPr lang="fr-FR" dirty="0" smtClean="0"/>
              <a:t>Diminution des investissements massifs remplacés par des coûts d’exploitation </a:t>
            </a:r>
            <a:r>
              <a:rPr lang="fr-FR" dirty="0" err="1" smtClean="0"/>
              <a:t>variabilisés</a:t>
            </a:r>
            <a:endParaRPr lang="fr-FR" dirty="0" smtClean="0"/>
          </a:p>
          <a:p>
            <a:pPr lvl="1"/>
            <a:r>
              <a:rPr lang="fr-FR" dirty="0" smtClean="0"/>
              <a:t>Optimisation des coûts grâce à la mutualisation des moyens et ressources au niveau des prestataires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Lissage </a:t>
            </a:r>
            <a:r>
              <a:rPr lang="fr-FR" dirty="0"/>
              <a:t>des dépenses en fonction des besoins </a:t>
            </a:r>
            <a:endParaRPr lang="fr-FR" dirty="0" smtClean="0"/>
          </a:p>
          <a:p>
            <a:r>
              <a:rPr lang="fr-FR" dirty="0" smtClean="0"/>
              <a:t>Amélioration de l’efficacité de l’entreprise</a:t>
            </a:r>
          </a:p>
          <a:p>
            <a:pPr lvl="1"/>
            <a:r>
              <a:rPr lang="fr-FR" dirty="0" smtClean="0"/>
              <a:t>Productivité accrue grâce à de meilleurs niveaux de services</a:t>
            </a:r>
          </a:p>
          <a:p>
            <a:pPr lvl="1"/>
            <a:r>
              <a:rPr lang="fr-FR" dirty="0" smtClean="0"/>
              <a:t>Plus grande rapidité de mise en œuvre des moyens</a:t>
            </a:r>
          </a:p>
          <a:p>
            <a:pPr lvl="1"/>
            <a:r>
              <a:rPr lang="fr-FR" dirty="0" smtClean="0"/>
              <a:t>Meilleure flexibilité et </a:t>
            </a:r>
            <a:r>
              <a:rPr lang="fr-FR" dirty="0" err="1" smtClean="0"/>
              <a:t>scalabilité</a:t>
            </a:r>
            <a:r>
              <a:rPr lang="fr-FR" dirty="0" smtClean="0"/>
              <a:t> des moyens</a:t>
            </a:r>
          </a:p>
          <a:p>
            <a:r>
              <a:rPr lang="fr-FR" dirty="0" smtClean="0"/>
              <a:t>Evolution du business</a:t>
            </a:r>
          </a:p>
          <a:p>
            <a:pPr lvl="1"/>
            <a:r>
              <a:rPr lang="fr-FR" dirty="0" smtClean="0"/>
              <a:t>Nouvelles activités et nouveaux marchés par l’intégration d’usages numériques innovants</a:t>
            </a:r>
          </a:p>
          <a:p>
            <a:pPr lvl="1"/>
            <a:r>
              <a:rPr lang="fr-FR" dirty="0" smtClean="0"/>
              <a:t>Meilleure réactivité et agilité face aux évolutions du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5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périmètre des solutions Cloud</a:t>
            </a:r>
            <a:endParaRPr lang="fr-FR" dirty="0"/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23</a:t>
            </a:fld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1579659" y="1869692"/>
            <a:ext cx="2501902" cy="4119128"/>
          </a:xfrm>
          <a:prstGeom prst="round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Value Solution</a:t>
            </a:r>
            <a:b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as a Service</a:t>
            </a: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08561" y="1869692"/>
            <a:ext cx="2044698" cy="4119128"/>
            <a:chOff x="3545370" y="1447659"/>
            <a:chExt cx="2044698" cy="468630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3545370" y="1447659"/>
              <a:ext cx="2044698" cy="46863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Software</a:t>
              </a:r>
              <a:b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as a Service</a:t>
              </a:r>
              <a:endParaRPr lang="fr-FR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3634268" y="1790850"/>
              <a:ext cx="1892300" cy="457200"/>
            </a:xfrm>
            <a:prstGeom prst="roundRect">
              <a:avLst/>
            </a:prstGeom>
            <a:solidFill>
              <a:srgbClr val="8788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Domaine Client</a:t>
              </a:r>
              <a:endParaRPr lang="fr-FR" sz="2000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6367559" y="1869692"/>
            <a:ext cx="2003519" cy="4119128"/>
            <a:chOff x="5704368" y="1447659"/>
            <a:chExt cx="2003519" cy="4686300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5704368" y="1447659"/>
              <a:ext cx="2003519" cy="46863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Platform</a:t>
              </a:r>
              <a:b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as a Service</a:t>
              </a:r>
              <a:endParaRPr lang="fr-FR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5755167" y="1781033"/>
              <a:ext cx="1892300" cy="1216025"/>
            </a:xfrm>
            <a:prstGeom prst="roundRect">
              <a:avLst/>
            </a:prstGeom>
            <a:solidFill>
              <a:srgbClr val="8788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Domaine Client</a:t>
              </a:r>
              <a:endParaRPr lang="fr-FR" sz="20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475759" y="1869692"/>
            <a:ext cx="2003519" cy="4119128"/>
            <a:chOff x="7812568" y="1447659"/>
            <a:chExt cx="2003519" cy="4686300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7812568" y="1447659"/>
              <a:ext cx="2003519" cy="46863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Infrastructure</a:t>
              </a:r>
              <a:b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</a:rPr>
                <a:t>as a Service</a:t>
              </a:r>
              <a:endParaRPr lang="fr-FR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7876066" y="1771216"/>
              <a:ext cx="1892300" cy="2014685"/>
            </a:xfrm>
            <a:prstGeom prst="roundRect">
              <a:avLst/>
            </a:prstGeom>
            <a:solidFill>
              <a:srgbClr val="87888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Domaine Client</a:t>
              </a:r>
              <a:endParaRPr lang="fr-FR" sz="20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693959" y="2162875"/>
            <a:ext cx="8750298" cy="2672192"/>
            <a:chOff x="1030768" y="1781034"/>
            <a:chExt cx="8750298" cy="2672192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1043468" y="3996026"/>
              <a:ext cx="8737598" cy="457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Infrastructures informatiques </a:t>
              </a:r>
              <a:r>
                <a:rPr lang="fr-FR" sz="2000" dirty="0" smtClean="0"/>
                <a:t>(Calcul, Stockage, Réseau)</a:t>
              </a:r>
              <a:endParaRPr lang="fr-FR" sz="2000" dirty="0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1030768" y="3328701"/>
              <a:ext cx="6550119" cy="457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Logiciels techniques</a:t>
              </a:r>
              <a:endParaRPr lang="fr-FR" sz="2000" b="1" dirty="0"/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1030768" y="2539859"/>
              <a:ext cx="4495800" cy="457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Applications</a:t>
              </a:r>
              <a:endParaRPr lang="fr-FR" sz="2000" b="1" dirty="0"/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1030769" y="1781034"/>
              <a:ext cx="2260599" cy="457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Opérations Métier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769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enjeux de la transformation digitale</a:t>
            </a:r>
          </a:p>
          <a:p>
            <a:r>
              <a:rPr lang="fr-FR" dirty="0" smtClean="0"/>
              <a:t>Les risques de ne pas se transformer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Enjeux de la transformation digitale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925" y="1623388"/>
            <a:ext cx="4883055" cy="40137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Croissance et Rentabilité dépendantes </a:t>
            </a:r>
            <a:r>
              <a:rPr lang="fr-FR" dirty="0"/>
              <a:t>de l’utilisation du numérique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>
                <a:solidFill>
                  <a:srgbClr val="87888A"/>
                </a:solidFill>
              </a:rPr>
              <a:t>A</a:t>
            </a:r>
            <a:r>
              <a:rPr lang="fr-FR" dirty="0" smtClean="0">
                <a:solidFill>
                  <a:srgbClr val="87888A"/>
                </a:solidFill>
              </a:rPr>
              <a:t>ccéder </a:t>
            </a:r>
            <a:r>
              <a:rPr lang="fr-FR" dirty="0">
                <a:solidFill>
                  <a:srgbClr val="87888A"/>
                </a:solidFill>
              </a:rPr>
              <a:t>à de nouveaux marchés, </a:t>
            </a:r>
            <a:endParaRPr lang="fr-FR" dirty="0" smtClean="0">
              <a:solidFill>
                <a:srgbClr val="87888A"/>
              </a:solidFill>
            </a:endParaRPr>
          </a:p>
          <a:p>
            <a:pPr lvl="1"/>
            <a:r>
              <a:rPr lang="fr-FR" dirty="0">
                <a:solidFill>
                  <a:srgbClr val="87888A"/>
                </a:solidFill>
              </a:rPr>
              <a:t>C</a:t>
            </a:r>
            <a:r>
              <a:rPr lang="fr-FR" dirty="0" smtClean="0">
                <a:solidFill>
                  <a:srgbClr val="87888A"/>
                </a:solidFill>
              </a:rPr>
              <a:t>réer </a:t>
            </a:r>
            <a:r>
              <a:rPr lang="fr-FR" dirty="0">
                <a:solidFill>
                  <a:srgbClr val="87888A"/>
                </a:solidFill>
              </a:rPr>
              <a:t>de nouvelles expériences </a:t>
            </a:r>
            <a:r>
              <a:rPr lang="fr-FR" dirty="0" smtClean="0">
                <a:solidFill>
                  <a:srgbClr val="87888A"/>
                </a:solidFill>
              </a:rPr>
              <a:t>utilisateurs</a:t>
            </a:r>
          </a:p>
          <a:p>
            <a:pPr lvl="1"/>
            <a:r>
              <a:rPr lang="fr-FR" dirty="0">
                <a:solidFill>
                  <a:srgbClr val="87888A"/>
                </a:solidFill>
              </a:rPr>
              <a:t>P</a:t>
            </a:r>
            <a:r>
              <a:rPr lang="fr-FR" dirty="0" smtClean="0">
                <a:solidFill>
                  <a:srgbClr val="87888A"/>
                </a:solidFill>
              </a:rPr>
              <a:t>roposer </a:t>
            </a:r>
            <a:r>
              <a:rPr lang="fr-FR" dirty="0">
                <a:solidFill>
                  <a:srgbClr val="87888A"/>
                </a:solidFill>
              </a:rPr>
              <a:t>de nouveaux produits et </a:t>
            </a:r>
            <a:r>
              <a:rPr lang="fr-FR" dirty="0" smtClean="0">
                <a:solidFill>
                  <a:srgbClr val="87888A"/>
                </a:solidFill>
              </a:rPr>
              <a:t>services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Faire face à la compétition mondiale</a:t>
            </a:r>
          </a:p>
          <a:p>
            <a:pPr lvl="1"/>
            <a:r>
              <a:rPr lang="fr-FR" dirty="0" smtClean="0">
                <a:solidFill>
                  <a:srgbClr val="87888A"/>
                </a:solidFill>
              </a:rPr>
              <a:t>Mettre en place de nouveau modèle d’affaires</a:t>
            </a:r>
            <a:endParaRPr lang="fr-FR" dirty="0">
              <a:solidFill>
                <a:srgbClr val="87888A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25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849273" y="1729437"/>
            <a:ext cx="4653823" cy="380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F2951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295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8788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0070C0"/>
                </a:solidFill>
              </a:rPr>
              <a:t>« </a:t>
            </a:r>
            <a:r>
              <a:rPr lang="fr-FR" i="1" dirty="0" smtClean="0">
                <a:solidFill>
                  <a:srgbClr val="0070C0"/>
                </a:solidFill>
              </a:rPr>
              <a:t>Mieux vaut prendre le changement par la main avant qu'il ne nous prenne par la gorge. </a:t>
            </a:r>
            <a:r>
              <a:rPr lang="fr-FR" dirty="0" smtClean="0">
                <a:solidFill>
                  <a:srgbClr val="0070C0"/>
                </a:solidFill>
              </a:rPr>
              <a:t>» 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Winston Churchill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6088" indent="-446088">
              <a:buFont typeface="Calibri" panose="020F0502020204030204" pitchFamily="34" charset="0"/>
              <a:buChar char="→"/>
            </a:pPr>
            <a:r>
              <a:rPr lang="fr-FR" b="0" dirty="0" smtClean="0">
                <a:solidFill>
                  <a:srgbClr val="87888A"/>
                </a:solidFill>
              </a:rPr>
              <a:t>NE PAS s’opposer à cette évolution inéluctable du marché</a:t>
            </a:r>
          </a:p>
          <a:p>
            <a:pPr marL="446088" indent="-446088">
              <a:buFont typeface="Calibri" panose="020F0502020204030204" pitchFamily="34" charset="0"/>
              <a:buChar char="→"/>
            </a:pPr>
            <a:r>
              <a:rPr lang="fr-FR" b="0" dirty="0" smtClean="0">
                <a:solidFill>
                  <a:srgbClr val="87888A"/>
                </a:solidFill>
              </a:rPr>
              <a:t>MAIS l’accompagner pour mieux la canaliser, l’encadrer afin de prévenir les dangers et maîtriser les risques</a:t>
            </a:r>
          </a:p>
          <a:p>
            <a:pPr marL="446088" indent="-446088">
              <a:buFont typeface="Calibri" panose="020F0502020204030204" pitchFamily="34" charset="0"/>
              <a:buChar char="→"/>
            </a:pPr>
            <a:r>
              <a:rPr lang="fr-FR" b="0" dirty="0" smtClean="0">
                <a:solidFill>
                  <a:srgbClr val="87888A"/>
                </a:solidFill>
              </a:rPr>
              <a:t>ET pour cela il faut s’y préparer à l’avance pour ne pas subir</a:t>
            </a:r>
            <a:endParaRPr lang="fr-FR" b="0" dirty="0">
              <a:solidFill>
                <a:srgbClr val="87888A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92791" y="5671401"/>
            <a:ext cx="357315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Chief Digital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Officer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uiExpand="1" build="p" bldLvl="2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risques de ne pas digitaliser son entreprise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74909" y="1360482"/>
            <a:ext cx="9209736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70C0"/>
                </a:solidFill>
              </a:rPr>
              <a:t>Emergence de nouveaux modèles économiques et de nouveaux acteurs qui modifient l’écosystème et la chaîne de valeur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63% des grandes entreprises ont constatées une rupture dans leur secteur créée souvent par des startup centrées sur les Usages / Services et les données </a:t>
            </a:r>
            <a:r>
              <a:rPr lang="fr-FR" dirty="0" smtClean="0">
                <a:solidFill>
                  <a:srgbClr val="0070C0"/>
                </a:solidFill>
              </a:rPr>
              <a:t>(servicisation)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27% déclarent avoir perdu des clients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43% lancent des projets pour capter la valeur des données </a:t>
            </a:r>
            <a:r>
              <a:rPr lang="fr-FR" dirty="0" smtClean="0">
                <a:solidFill>
                  <a:srgbClr val="0070C0"/>
                </a:solidFill>
              </a:rPr>
              <a:t>(stratégie digitale)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619949" y="3645927"/>
            <a:ext cx="4957994" cy="1028701"/>
            <a:chOff x="1619949" y="3645927"/>
            <a:chExt cx="4957994" cy="1028701"/>
          </a:xfrm>
        </p:grpSpPr>
        <p:pic>
          <p:nvPicPr>
            <p:cNvPr id="5122" name="Picture 2" descr="https://tse1.mm.bing.net/th?id=JN.JpPXUniEjN1hADknOU15UQ&amp;w=108&amp;h=108&amp;c=7&amp;rs=1&amp;qlt=90&amp;pid=3.1&amp;rm=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949" y="3645927"/>
              <a:ext cx="1028700" cy="102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089680" y="3801307"/>
              <a:ext cx="3488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 milliards $ en 2015</a:t>
              </a:r>
            </a:p>
            <a:p>
              <a:r>
                <a:rPr lang="fr-FR" dirty="0" smtClean="0"/>
                <a:t>25% de l’industrie mondiale du taxi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108480" y="4866979"/>
            <a:ext cx="5040668" cy="1171575"/>
            <a:chOff x="1108480" y="4866979"/>
            <a:chExt cx="5040668" cy="1171575"/>
          </a:xfrm>
        </p:grpSpPr>
        <p:pic>
          <p:nvPicPr>
            <p:cNvPr id="1026" name="Picture 2" descr="https://tse3.mm.bing.net/th?id=JN.cUjLzpEntUYsGphAgVw%2btw&amp;w=208&amp;h=123&amp;c=7&amp;rs=1&amp;qlt=90&amp;o=4&amp;pid=1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480" y="4866979"/>
              <a:ext cx="19812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357615" y="5268100"/>
              <a:ext cx="2791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28% du parc hôtelier à Paris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920839" y="3645927"/>
            <a:ext cx="3582257" cy="2317929"/>
            <a:chOff x="7920839" y="3645927"/>
            <a:chExt cx="3582257" cy="2317929"/>
          </a:xfrm>
        </p:grpSpPr>
        <p:grpSp>
          <p:nvGrpSpPr>
            <p:cNvPr id="10" name="Groupe 9"/>
            <p:cNvGrpSpPr/>
            <p:nvPr/>
          </p:nvGrpSpPr>
          <p:grpSpPr>
            <a:xfrm>
              <a:off x="7920839" y="3645927"/>
              <a:ext cx="3582257" cy="2317929"/>
              <a:chOff x="7588300" y="3500674"/>
              <a:chExt cx="3582257" cy="2317929"/>
            </a:xfrm>
          </p:grpSpPr>
          <p:pic>
            <p:nvPicPr>
              <p:cNvPr id="5126" name="Picture 6" descr="https://tse2.mm.bing.net/th?id=JN.75LeY6PG9hS7DzKpyd96gA&amp;w=133&amp;h=140&amp;c=7&amp;rs=1&amp;qlt=90&amp;o=4&amp;pid=1.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300" y="4485102"/>
                <a:ext cx="1266825" cy="1333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8" descr="https://tse2.mm.bing.net/th?id=JN.LqvOZJ%2bTe302r3m4z2dnKw&amp;w=132&amp;h=140&amp;c=7&amp;rs=1&amp;qlt=90&amp;o=4&amp;pid=1.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9426" y="3500674"/>
                <a:ext cx="1018356" cy="108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tse1.mm.bing.net/th?id=JN.WTpIcmQJCi9eiUcfgw1Chw&amp;w=185&amp;h=105&amp;c=7&amp;rs=1&amp;qlt=90&amp;pid=3.1&amp;rm=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8432" y="3726891"/>
                <a:ext cx="1762125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330" y="4963926"/>
              <a:ext cx="96202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4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risques de ne pas digitaliser son entreprise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27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410934" y="2100219"/>
            <a:ext cx="4957994" cy="1028701"/>
            <a:chOff x="1619949" y="3645927"/>
            <a:chExt cx="4957994" cy="1028701"/>
          </a:xfrm>
        </p:grpSpPr>
        <p:pic>
          <p:nvPicPr>
            <p:cNvPr id="5122" name="Picture 2" descr="https://tse1.mm.bing.net/th?id=JN.JpPXUniEjN1hADknOU15UQ&amp;w=108&amp;h=108&amp;c=7&amp;rs=1&amp;qlt=90&amp;pid=3.1&amp;rm=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949" y="3645927"/>
              <a:ext cx="1028700" cy="1028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089680" y="3801307"/>
              <a:ext cx="3488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10 milliards $ en 2015</a:t>
              </a:r>
            </a:p>
            <a:p>
              <a:r>
                <a:rPr lang="fr-FR" dirty="0" smtClean="0"/>
                <a:t>25% de l’industrie mondiale du taxi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55541" y="3402205"/>
            <a:ext cx="5040668" cy="1171575"/>
            <a:chOff x="1108480" y="4866979"/>
            <a:chExt cx="5040668" cy="1171575"/>
          </a:xfrm>
        </p:grpSpPr>
        <p:pic>
          <p:nvPicPr>
            <p:cNvPr id="1026" name="Picture 2" descr="https://tse3.mm.bing.net/th?id=JN.cUjLzpEntUYsGphAgVw%2btw&amp;w=208&amp;h=123&amp;c=7&amp;rs=1&amp;qlt=90&amp;o=4&amp;pid=1.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480" y="4866979"/>
              <a:ext cx="19812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357615" y="5268100"/>
              <a:ext cx="2791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28% du parc hôtelier à Paris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791530" y="2355206"/>
            <a:ext cx="3582257" cy="2317929"/>
            <a:chOff x="7920839" y="3645927"/>
            <a:chExt cx="3582257" cy="2317929"/>
          </a:xfrm>
        </p:grpSpPr>
        <p:grpSp>
          <p:nvGrpSpPr>
            <p:cNvPr id="10" name="Groupe 9"/>
            <p:cNvGrpSpPr/>
            <p:nvPr/>
          </p:nvGrpSpPr>
          <p:grpSpPr>
            <a:xfrm>
              <a:off x="7920839" y="3645927"/>
              <a:ext cx="3582257" cy="2317929"/>
              <a:chOff x="7588300" y="3500674"/>
              <a:chExt cx="3582257" cy="2317929"/>
            </a:xfrm>
          </p:grpSpPr>
          <p:pic>
            <p:nvPicPr>
              <p:cNvPr id="5126" name="Picture 6" descr="https://tse2.mm.bing.net/th?id=JN.75LeY6PG9hS7DzKpyd96gA&amp;w=133&amp;h=140&amp;c=7&amp;rs=1&amp;qlt=90&amp;o=4&amp;pid=1.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300" y="4485102"/>
                <a:ext cx="1266825" cy="1333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8" descr="https://tse2.mm.bing.net/th?id=JN.LqvOZJ%2bTe302r3m4z2dnKw&amp;w=132&amp;h=140&amp;c=7&amp;rs=1&amp;qlt=90&amp;o=4&amp;pid=1.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9426" y="3500674"/>
                <a:ext cx="1018356" cy="108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tse1.mm.bing.net/th?id=JN.WTpIcmQJCi9eiUcfgw1Chw&amp;w=185&amp;h=105&amp;c=7&amp;rs=1&amp;qlt=90&amp;pid=3.1&amp;rm=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8432" y="3726891"/>
                <a:ext cx="1762125" cy="1000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330" y="4963926"/>
              <a:ext cx="962025" cy="962025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242307" y="5143238"/>
            <a:ext cx="268603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Evolution d’écosystème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5541" y="5128717"/>
            <a:ext cx="286618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Nouveau Business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3751" y="5143239"/>
            <a:ext cx="313452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Nouveau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concurrent sur un marché</a:t>
            </a:r>
          </a:p>
        </p:txBody>
      </p:sp>
    </p:spTree>
    <p:extLst>
      <p:ext uri="{BB962C8B-B14F-4D97-AF65-F5344CB8AC3E}">
        <p14:creationId xmlns:p14="http://schemas.microsoft.com/office/powerpoint/2010/main" val="25146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risques de ne pas digitaliser son entreprise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5982" y="2529028"/>
            <a:ext cx="5837648" cy="2025837"/>
          </a:xfrm>
          <a:ln>
            <a:solidFill>
              <a:srgbClr val="87888A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« Le nouveau ne sort pas de l’ancien, mais apparaît à côté de l’ancien,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lui </a:t>
            </a:r>
            <a:r>
              <a:rPr lang="fr-FR" dirty="0"/>
              <a:t>fait concurrence jusqu’à le ruiner. </a:t>
            </a:r>
            <a:r>
              <a:rPr lang="fr-FR" dirty="0" smtClean="0"/>
              <a:t>»</a:t>
            </a:r>
            <a:endParaRPr lang="fr-FR" dirty="0"/>
          </a:p>
          <a:p>
            <a:pPr marL="0" indent="0" algn="ctr">
              <a:buNone/>
            </a:pPr>
            <a:r>
              <a:rPr lang="fr-FR" sz="1800" b="0" i="1" dirty="0">
                <a:solidFill>
                  <a:srgbClr val="87888A"/>
                </a:solidFill>
              </a:rPr>
              <a:t>Joseph </a:t>
            </a:r>
            <a:r>
              <a:rPr lang="fr-FR" sz="1800" b="0" i="1" dirty="0" smtClean="0">
                <a:solidFill>
                  <a:srgbClr val="87888A"/>
                </a:solidFill>
              </a:rPr>
              <a:t>Schumpeter </a:t>
            </a:r>
            <a:br>
              <a:rPr lang="fr-FR" sz="1800" b="0" i="1" dirty="0" smtClean="0">
                <a:solidFill>
                  <a:srgbClr val="87888A"/>
                </a:solidFill>
              </a:rPr>
            </a:br>
            <a:r>
              <a:rPr lang="fr-FR" sz="1800" b="0" i="1" dirty="0" smtClean="0">
                <a:solidFill>
                  <a:srgbClr val="87888A"/>
                </a:solidFill>
              </a:rPr>
              <a:t>Théorie </a:t>
            </a:r>
            <a:r>
              <a:rPr lang="fr-FR" sz="1800" b="0" i="1" dirty="0">
                <a:solidFill>
                  <a:srgbClr val="87888A"/>
                </a:solidFill>
              </a:rPr>
              <a:t>de l’évolution économique, </a:t>
            </a:r>
            <a:r>
              <a:rPr lang="fr-FR" sz="1800" b="0" i="1" dirty="0" smtClean="0">
                <a:solidFill>
                  <a:srgbClr val="87888A"/>
                </a:solidFill>
              </a:rPr>
              <a:t>1911/1926</a:t>
            </a:r>
            <a:endParaRPr lang="fr-FR" sz="1800" b="0" i="1" dirty="0">
              <a:solidFill>
                <a:srgbClr val="87888A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28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7507224" y="2133793"/>
            <a:ext cx="4151375" cy="2669947"/>
            <a:chOff x="1185207" y="4024924"/>
            <a:chExt cx="4151375" cy="266994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185207" y="4024924"/>
              <a:ext cx="928933" cy="892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1"/>
                  </a:solidFill>
                </a:rPr>
                <a:t>39 %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14139" y="4540435"/>
              <a:ext cx="3222443" cy="215443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accent1"/>
                  </a:solidFill>
                </a:rPr>
                <a:t>Des dirigeants pensent que les leaders qui vont émergés dans les 3 ans sont des organismes qui délivreront de nouveaux services grâce à l’Analytics</a:t>
              </a:r>
            </a:p>
            <a:p>
              <a:r>
                <a:rPr lang="fr-FR" sz="1400" i="1" dirty="0" smtClean="0">
                  <a:solidFill>
                    <a:srgbClr val="87888A"/>
                  </a:solidFill>
                </a:rPr>
                <a:t>Source Forester 2015</a:t>
              </a:r>
              <a:endParaRPr lang="fr-FR" sz="1400" i="1" dirty="0">
                <a:solidFill>
                  <a:srgbClr val="87888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1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 l’informatique interne à </a:t>
            </a:r>
            <a:r>
              <a:rPr lang="fr-FR" dirty="0" smtClean="0"/>
              <a:t>l’entreprise « digitale »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397355"/>
              </p:ext>
            </p:extLst>
          </p:nvPr>
        </p:nvGraphicFramePr>
        <p:xfrm>
          <a:off x="1177214" y="1137278"/>
          <a:ext cx="9564659" cy="288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082707" y="4135997"/>
            <a:ext cx="3003659" cy="13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2" b="1" dirty="0">
                <a:solidFill>
                  <a:srgbClr val="87888A"/>
                </a:solidFill>
              </a:rPr>
              <a:t>Informatique</a:t>
            </a:r>
            <a:r>
              <a:rPr lang="fr-FR" sz="1632" dirty="0">
                <a:solidFill>
                  <a:srgbClr val="87888A"/>
                </a:solidFill>
              </a:rPr>
              <a:t> : </a:t>
            </a:r>
            <a:endParaRPr lang="fr-FR" sz="1632" dirty="0" smtClean="0">
              <a:solidFill>
                <a:srgbClr val="87888A"/>
              </a:solidFill>
            </a:endParaRPr>
          </a:p>
          <a:p>
            <a:r>
              <a:rPr lang="fr-FR" sz="1632" dirty="0" smtClean="0">
                <a:solidFill>
                  <a:srgbClr val="87888A"/>
                </a:solidFill>
              </a:rPr>
              <a:t>outil </a:t>
            </a:r>
            <a:r>
              <a:rPr lang="fr-FR" sz="1632" dirty="0">
                <a:solidFill>
                  <a:srgbClr val="87888A"/>
                </a:solidFill>
              </a:rPr>
              <a:t>pour usage interne à l’entreprise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Productivité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Réactivité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18876" y="4132937"/>
            <a:ext cx="2154799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2" b="1" dirty="0">
                <a:solidFill>
                  <a:srgbClr val="87888A"/>
                </a:solidFill>
              </a:rPr>
              <a:t>Informatique</a:t>
            </a:r>
            <a:r>
              <a:rPr lang="fr-FR" sz="1632" dirty="0">
                <a:solidFill>
                  <a:srgbClr val="87888A"/>
                </a:solidFill>
              </a:rPr>
              <a:t> : </a:t>
            </a:r>
          </a:p>
          <a:p>
            <a:r>
              <a:rPr lang="fr-FR" sz="1632" dirty="0">
                <a:solidFill>
                  <a:srgbClr val="87888A"/>
                </a:solidFill>
              </a:rPr>
              <a:t>Outil interne pour comprendre et décider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Compétitivité 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Efficacité</a:t>
            </a:r>
          </a:p>
          <a:p>
            <a:endParaRPr lang="fr-FR" sz="1632" dirty="0">
              <a:solidFill>
                <a:srgbClr val="87888A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45412" y="4132937"/>
            <a:ext cx="2988162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2" b="1" dirty="0">
                <a:solidFill>
                  <a:srgbClr val="87888A"/>
                </a:solidFill>
              </a:rPr>
              <a:t>Usage numérique </a:t>
            </a:r>
            <a:r>
              <a:rPr lang="fr-FR" sz="1632" dirty="0">
                <a:solidFill>
                  <a:srgbClr val="87888A"/>
                </a:solidFill>
              </a:rPr>
              <a:t>: </a:t>
            </a:r>
          </a:p>
          <a:p>
            <a:r>
              <a:rPr lang="fr-FR" sz="1632" dirty="0">
                <a:solidFill>
                  <a:srgbClr val="87888A"/>
                </a:solidFill>
              </a:rPr>
              <a:t>Composante </a:t>
            </a:r>
            <a:r>
              <a:rPr lang="fr-FR" sz="1632" dirty="0" smtClean="0">
                <a:solidFill>
                  <a:srgbClr val="87888A"/>
                </a:solidFill>
              </a:rPr>
              <a:t>à part entière du Business </a:t>
            </a:r>
            <a:r>
              <a:rPr lang="fr-FR" sz="1632" dirty="0">
                <a:solidFill>
                  <a:srgbClr val="87888A"/>
                </a:solidFill>
              </a:rPr>
              <a:t>de </a:t>
            </a:r>
            <a:r>
              <a:rPr lang="fr-FR" sz="1632" dirty="0" smtClean="0">
                <a:solidFill>
                  <a:srgbClr val="87888A"/>
                </a:solidFill>
              </a:rPr>
              <a:t>l’entreprise </a:t>
            </a:r>
            <a:endParaRPr lang="fr-FR" sz="1632" dirty="0">
              <a:solidFill>
                <a:srgbClr val="87888A"/>
              </a:solidFill>
            </a:endParaRP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Différenciation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Valeur ajoutée</a:t>
            </a:r>
          </a:p>
          <a:p>
            <a:pPr marL="259118" indent="-259118">
              <a:buFont typeface="Wingdings" panose="05000000000000000000" pitchFamily="2" charset="2"/>
              <a:buChar char="à"/>
            </a:pPr>
            <a:r>
              <a:rPr lang="fr-FR" sz="1632" b="1" dirty="0">
                <a:solidFill>
                  <a:srgbClr val="87888A"/>
                </a:solidFill>
              </a:rPr>
              <a:t>Nouveaux marchés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440298" y="3240583"/>
            <a:ext cx="2220096" cy="76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76" b="1" dirty="0">
                <a:solidFill>
                  <a:srgbClr val="87888A"/>
                </a:solidFill>
              </a:rPr>
              <a:t>Ere de l’économie quaternaire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916334190"/>
              </p:ext>
            </p:extLst>
          </p:nvPr>
        </p:nvGraphicFramePr>
        <p:xfrm>
          <a:off x="1701283" y="5732221"/>
          <a:ext cx="9191129" cy="40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00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EC4E4D-EEBB-4E0A-9D39-0957398A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1DEC4E4D-EEBB-4E0A-9D39-0957398A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DEC4E4D-EEBB-4E0A-9D39-0957398A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DEC4E4D-EEBB-4E0A-9D39-0957398A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1DEC4E4D-EEBB-4E0A-9D39-0957398A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F83C3-EFEB-4AA8-B7BB-626BF144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748F83C3-EFEB-4AA8-B7BB-626BF144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748F83C3-EFEB-4AA8-B7BB-626BF144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48F83C3-EFEB-4AA8-B7BB-626BF1448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748F83C3-EFEB-4AA8-B7BB-626BF1448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10F681-B7D4-4183-8F8B-10E01EF64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DD10F681-B7D4-4183-8F8B-10E01EF64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DD10F681-B7D4-4183-8F8B-10E01EF64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DD10F681-B7D4-4183-8F8B-10E01EF64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DD10F681-B7D4-4183-8F8B-10E01EF64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BBDDB7-13FE-4A07-830E-09E63CF0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A8BBDDB7-13FE-4A07-830E-09E63CF0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A8BBDDB7-13FE-4A07-830E-09E63CF0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A8BBDDB7-13FE-4A07-830E-09E63CF0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A8BBDDB7-13FE-4A07-830E-09E63CF09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3C524F-DEA4-43E3-90B9-F9FF5A838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C63C524F-DEA4-43E3-90B9-F9FF5A838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F039F6-8D9F-45C7-AB0A-DC2BD45FC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A5F039F6-8D9F-45C7-AB0A-DC2BD45FC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A5F039F6-8D9F-45C7-AB0A-DC2BD45FC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A5F039F6-8D9F-45C7-AB0A-DC2BD45FC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A5F039F6-8D9F-45C7-AB0A-DC2BD45FC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974076-70C1-4630-9525-5046E845A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>
                                            <p:graphicEl>
                                              <a:dgm id="{3F974076-70C1-4630-9525-5046E845A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 uiExpand="1"/>
      <p:bldP spid="9" grpId="0" uiExpand="1"/>
      <p:bldP spid="10" grpId="0"/>
      <p:bldP spid="11" grpId="0"/>
      <p:bldGraphic spid="12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Entreprise digitale : 2 approches distinctes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4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0491" y="1396623"/>
            <a:ext cx="6222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Utilisation des nouvelles technologies (ou services) numériques</a:t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pour améliorer et enrichir l’activité actuelle de l’entreprise</a:t>
            </a:r>
          </a:p>
          <a:p>
            <a:pPr algn="ctr"/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Automatisation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Gains de productivité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Baisse des coûts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Nouveaux procédés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Faisabilité produit /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service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Meilleure Qualité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Réactivité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Conditions de travail améliorées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04304" y="1519069"/>
            <a:ext cx="4762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Transformation numérique de l’activité « Business » de l’entreprise</a:t>
            </a:r>
          </a:p>
          <a:p>
            <a:pPr algn="ctr"/>
            <a:endParaRPr lang="fr-FR" b="1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Création de nouvelles activités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Economie des données : valorisation </a:t>
            </a:r>
            <a:r>
              <a:rPr lang="fr-FR" dirty="0">
                <a:solidFill>
                  <a:srgbClr val="00B050"/>
                </a:solidFill>
              </a:rPr>
              <a:t>des </a:t>
            </a:r>
            <a:r>
              <a:rPr lang="fr-FR" dirty="0" smtClean="0">
                <a:solidFill>
                  <a:srgbClr val="00B050"/>
                </a:solidFill>
              </a:rPr>
              <a:t>données </a:t>
            </a:r>
          </a:p>
          <a:p>
            <a:pPr lvl="2"/>
            <a:r>
              <a:rPr lang="fr-FR" sz="1600" i="1" dirty="0" smtClean="0">
                <a:solidFill>
                  <a:srgbClr val="00B050"/>
                </a:solidFill>
              </a:rPr>
              <a:t>57% des données des entreprise sont inexploitées </a:t>
            </a:r>
            <a:r>
              <a:rPr lang="fr-FR" sz="1600" i="1" baseline="30000" dirty="0" smtClean="0">
                <a:solidFill>
                  <a:srgbClr val="00B050"/>
                </a:solidFill>
              </a:rPr>
              <a:t>(1)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Apparition de </a:t>
            </a:r>
            <a:r>
              <a:rPr lang="fr-FR" dirty="0">
                <a:solidFill>
                  <a:srgbClr val="00B050"/>
                </a:solidFill>
              </a:rPr>
              <a:t> nouveaux modèles économiques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modèles « </a:t>
            </a:r>
            <a:r>
              <a:rPr lang="fr-FR" dirty="0" err="1" smtClean="0">
                <a:solidFill>
                  <a:srgbClr val="00B050"/>
                </a:solidFill>
              </a:rPr>
              <a:t>bi-face</a:t>
            </a:r>
            <a:r>
              <a:rPr lang="fr-FR" dirty="0" smtClean="0">
                <a:solidFill>
                  <a:srgbClr val="00B050"/>
                </a:solidFill>
              </a:rPr>
              <a:t> »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modèles « </a:t>
            </a:r>
            <a:r>
              <a:rPr lang="fr-FR" dirty="0" err="1" smtClean="0">
                <a:solidFill>
                  <a:srgbClr val="00B050"/>
                </a:solidFill>
              </a:rPr>
              <a:t>serviciel</a:t>
            </a:r>
            <a:r>
              <a:rPr lang="fr-FR" dirty="0" smtClean="0">
                <a:solidFill>
                  <a:srgbClr val="00B050"/>
                </a:solidFill>
              </a:rPr>
              <a:t> »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1938" y="4746672"/>
            <a:ext cx="558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Amélioration de la position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concurrentielle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Ciblage de nouveaux marchés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020496" y="6061977"/>
            <a:ext cx="2747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(1) Rapport 2015 de Veritas technologies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69238" y="5587281"/>
            <a:ext cx="357315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INNOVATION INCREMENTALE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92791" y="5587281"/>
            <a:ext cx="3573152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INNOVATION DISRUPTIVE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  <p:bldP spid="7" grpId="0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Digitalisation du secteur de l’industrie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Utilisation des nouvelles technologies</a:t>
            </a:r>
          </a:p>
          <a:p>
            <a:r>
              <a:rPr lang="fr-FR" dirty="0" smtClean="0"/>
              <a:t>Transformation numérique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4 révolutions industrielles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12" y="1449579"/>
            <a:ext cx="8127200" cy="46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Digitalisation de procédés industriels : usine 4.0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Accélération de la numérisation de processus en milieu industriel grâce aux évolutions technologiques :</a:t>
            </a:r>
          </a:p>
          <a:p>
            <a:pPr lvl="1"/>
            <a:r>
              <a:rPr lang="fr-FR" dirty="0" smtClean="0"/>
              <a:t>Chaîne numérique de la conception jusqu’au pilotage de la fabrication</a:t>
            </a:r>
          </a:p>
          <a:p>
            <a:pPr lvl="2"/>
            <a:r>
              <a:rPr lang="fr-FR" dirty="0" smtClean="0"/>
              <a:t>Impression 3D</a:t>
            </a:r>
          </a:p>
          <a:p>
            <a:pPr lvl="2"/>
            <a:r>
              <a:rPr lang="fr-FR" dirty="0" err="1" smtClean="0"/>
              <a:t>Strato</a:t>
            </a:r>
            <a:r>
              <a:rPr lang="fr-FR" dirty="0" smtClean="0"/>
              <a:t>-conception</a:t>
            </a:r>
          </a:p>
          <a:p>
            <a:pPr lvl="2"/>
            <a:r>
              <a:rPr lang="fr-FR" dirty="0" smtClean="0"/>
              <a:t>Imagerie</a:t>
            </a:r>
          </a:p>
          <a:p>
            <a:pPr lvl="1"/>
            <a:r>
              <a:rPr lang="fr-FR" dirty="0" smtClean="0"/>
              <a:t>Nouveaux outils de production intégrant les technologies numériques</a:t>
            </a:r>
          </a:p>
          <a:p>
            <a:pPr lvl="2"/>
            <a:r>
              <a:rPr lang="fr-FR" dirty="0" smtClean="0"/>
              <a:t>Soudure pilotée par des capteurs de vision</a:t>
            </a:r>
          </a:p>
          <a:p>
            <a:pPr lvl="2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Pilotage des unités de production</a:t>
            </a:r>
          </a:p>
          <a:p>
            <a:pPr lvl="2"/>
            <a:r>
              <a:rPr lang="fr-FR" dirty="0" smtClean="0"/>
              <a:t>Objets connectés</a:t>
            </a:r>
          </a:p>
          <a:p>
            <a:pPr lvl="2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Formation, mise en situation de production, prévention des risques :</a:t>
            </a:r>
          </a:p>
          <a:p>
            <a:pPr lvl="2"/>
            <a:r>
              <a:rPr lang="fr-FR" dirty="0" smtClean="0"/>
              <a:t>Réalité augmentée</a:t>
            </a:r>
          </a:p>
          <a:p>
            <a:pPr lvl="1"/>
            <a:r>
              <a:rPr lang="fr-FR" dirty="0" smtClean="0"/>
              <a:t>…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 la production de matériel électrique …</a:t>
            </a:r>
            <a:br>
              <a:rPr lang="fr-FR" dirty="0" smtClean="0"/>
            </a:br>
            <a:r>
              <a:rPr lang="fr-FR" dirty="0" smtClean="0"/>
              <a:t>… aux services digitaux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2" y="1537398"/>
            <a:ext cx="2314281" cy="977865"/>
          </a:xfrm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039437" y="1537398"/>
            <a:ext cx="7807570" cy="446609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Stratégie de digitalisation : Produits + Services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Commercialiser des services notamment via les réseaux d’installateurs : </a:t>
            </a:r>
          </a:p>
          <a:p>
            <a:pPr lvl="2"/>
            <a:r>
              <a:rPr lang="fr-FR" dirty="0" smtClean="0"/>
              <a:t>Applications </a:t>
            </a:r>
            <a:r>
              <a:rPr lang="fr-FR" dirty="0"/>
              <a:t>en ligne </a:t>
            </a:r>
            <a:r>
              <a:rPr lang="fr-FR" dirty="0" smtClean="0"/>
              <a:t>pour suivre </a:t>
            </a:r>
            <a:r>
              <a:rPr lang="fr-FR" dirty="0"/>
              <a:t>et optimiser la consommation énergétique des </a:t>
            </a:r>
            <a:r>
              <a:rPr lang="fr-FR" dirty="0" smtClean="0"/>
              <a:t>bâtiments</a:t>
            </a:r>
          </a:p>
          <a:p>
            <a:pPr lvl="1"/>
            <a:r>
              <a:rPr lang="fr-FR" dirty="0" smtClean="0"/>
              <a:t>Des produits qui intègrent les usages numériques :</a:t>
            </a:r>
          </a:p>
          <a:p>
            <a:pPr lvl="2"/>
            <a:r>
              <a:rPr lang="fr-FR" dirty="0" smtClean="0"/>
              <a:t>équipements</a:t>
            </a:r>
            <a:r>
              <a:rPr lang="fr-FR" dirty="0"/>
              <a:t>, </a:t>
            </a:r>
            <a:r>
              <a:rPr lang="fr-FR" dirty="0" smtClean="0"/>
              <a:t>tableaux électriques, armoires </a:t>
            </a:r>
            <a:r>
              <a:rPr lang="fr-FR" dirty="0"/>
              <a:t>moyenne </a:t>
            </a:r>
            <a:r>
              <a:rPr lang="fr-FR" dirty="0" smtClean="0"/>
              <a:t>tension, capteurs </a:t>
            </a:r>
            <a:r>
              <a:rPr lang="fr-FR" dirty="0"/>
              <a:t>de </a:t>
            </a:r>
            <a:r>
              <a:rPr lang="fr-FR" dirty="0" smtClean="0"/>
              <a:t>température </a:t>
            </a:r>
            <a:r>
              <a:rPr lang="fr-FR" dirty="0" smtClean="0">
                <a:sym typeface="Wingdings" panose="05000000000000000000" pitchFamily="2" charset="2"/>
              </a:rPr>
              <a:t> objets connectés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Une activité de valorisation de données (Data DTN) :</a:t>
            </a:r>
          </a:p>
          <a:p>
            <a:pPr lvl="2"/>
            <a:r>
              <a:rPr lang="fr-FR" dirty="0"/>
              <a:t>services d'information </a:t>
            </a:r>
            <a:r>
              <a:rPr lang="fr-FR" dirty="0" smtClean="0"/>
              <a:t>: météo</a:t>
            </a:r>
            <a:r>
              <a:rPr lang="fr-FR" dirty="0"/>
              <a:t>, </a:t>
            </a:r>
            <a:r>
              <a:rPr lang="fr-FR" dirty="0" smtClean="0"/>
              <a:t>données </a:t>
            </a:r>
            <a:r>
              <a:rPr lang="fr-FR" dirty="0"/>
              <a:t>de marché, </a:t>
            </a:r>
            <a:r>
              <a:rPr lang="fr-FR" dirty="0" smtClean="0"/>
              <a:t>flux </a:t>
            </a:r>
            <a:r>
              <a:rPr lang="fr-FR" dirty="0"/>
              <a:t>d'actualités </a:t>
            </a:r>
            <a:r>
              <a:rPr lang="fr-FR" dirty="0" smtClean="0"/>
              <a:t>sectorielles, …</a:t>
            </a:r>
          </a:p>
          <a:p>
            <a:pPr lvl="1"/>
            <a:r>
              <a:rPr lang="fr-FR" dirty="0" smtClean="0"/>
              <a:t>Une intégration des services numériques avec le SI de l’entreprise indispensable pour :</a:t>
            </a:r>
          </a:p>
          <a:p>
            <a:pPr lvl="2"/>
            <a:r>
              <a:rPr lang="fr-FR" dirty="0" smtClean="0"/>
              <a:t>Optimiser les points de contacts avec les clients</a:t>
            </a:r>
          </a:p>
          <a:p>
            <a:pPr lvl="2"/>
            <a:r>
              <a:rPr lang="fr-FR" dirty="0" smtClean="0"/>
              <a:t>Faire évoluer les relations avec les partenaires</a:t>
            </a:r>
          </a:p>
          <a:p>
            <a:pPr lvl="2"/>
            <a:r>
              <a:rPr lang="fr-FR" dirty="0" smtClean="0"/>
              <a:t>Optimiser les processus de gestion pour les rendre plus réactif et plus proches des besoins des clients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la transaction … à une approche de services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3179913" y="1450785"/>
            <a:ext cx="8567531" cy="1667339"/>
          </a:xfrm>
        </p:spPr>
        <p:txBody>
          <a:bodyPr/>
          <a:lstStyle/>
          <a:p>
            <a:r>
              <a:rPr lang="fr-FR" dirty="0" smtClean="0"/>
              <a:t>Evolution du modèle économique grâce au « </a:t>
            </a:r>
            <a:r>
              <a:rPr lang="fr-FR" dirty="0" err="1" smtClean="0"/>
              <a:t>Big</a:t>
            </a:r>
            <a:r>
              <a:rPr lang="fr-FR" dirty="0" smtClean="0"/>
              <a:t> data »</a:t>
            </a:r>
          </a:p>
          <a:p>
            <a:pPr lvl="1"/>
            <a:r>
              <a:rPr lang="fr-FR" dirty="0" smtClean="0"/>
              <a:t>Du fabricant qui vend des moteurs d’avion …</a:t>
            </a:r>
          </a:p>
          <a:p>
            <a:pPr lvl="2" indent="-338138">
              <a:buFont typeface="Calibri" panose="020F0502020204030204" pitchFamily="34" charset="0"/>
              <a:buChar char="→"/>
            </a:pPr>
            <a:r>
              <a:rPr lang="fr-FR" dirty="0" smtClean="0"/>
              <a:t>à une société de service qui loue des moteurs selon leur usage et leur disponibilité aux compagnies aériennes</a:t>
            </a:r>
          </a:p>
          <a:p>
            <a:pPr lvl="2"/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8/10/2015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2015 Académie du Cloud - Tranformation numérique de l'entreprise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9DC9-33FC-47A5-A5B3-F1359FF033F8}" type="slidenum">
              <a:rPr lang="fr-FR" smtClean="0"/>
              <a:t>9</a:t>
            </a:fld>
            <a:endParaRPr lang="fr-FR"/>
          </a:p>
        </p:txBody>
      </p:sp>
      <p:pic>
        <p:nvPicPr>
          <p:cNvPr id="5122" name="Picture 2" descr="http://www.epslogos.net/images/logos/R/300/Rolls-Royce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0" y="1479884"/>
            <a:ext cx="1289247" cy="22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14" y="4083044"/>
            <a:ext cx="3660015" cy="19500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248375" y="3118124"/>
            <a:ext cx="64335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Système </a:t>
            </a:r>
            <a:r>
              <a:rPr lang="fr-FR" sz="2400" b="1" dirty="0">
                <a:solidFill>
                  <a:srgbClr val="00B050"/>
                </a:solidFill>
              </a:rPr>
              <a:t>de surveillance des moteurs en vol</a:t>
            </a:r>
          </a:p>
          <a:p>
            <a:r>
              <a:rPr lang="fr-FR" dirty="0" smtClean="0">
                <a:solidFill>
                  <a:srgbClr val="87888A"/>
                </a:solidFill>
              </a:rPr>
              <a:t>Maintenance prédictive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Optimisation des réglages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Anticipation des remplacements de pièces ou de systèmes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7888A"/>
                </a:solidFill>
              </a:rPr>
              <a:t>O</a:t>
            </a:r>
            <a:r>
              <a:rPr lang="fr-FR" dirty="0" smtClean="0">
                <a:solidFill>
                  <a:srgbClr val="87888A"/>
                </a:solidFill>
              </a:rPr>
              <a:t>ptimisation des approvisionnements et du stock optimal avec un temps de livraison optimisé pour atteindre tous les aéroports du monde</a:t>
            </a:r>
          </a:p>
          <a:p>
            <a:r>
              <a:rPr lang="fr-FR" dirty="0" smtClean="0">
                <a:solidFill>
                  <a:srgbClr val="87888A"/>
                </a:solidFill>
              </a:rPr>
              <a:t>rendue possible grâce aux outils d’analyse prédictive de données massives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87888A"/>
                </a:solidFill>
              </a:rPr>
              <a:t>13 000 moteurs équipés de 20 sondes = 0,5 milliards de rapports / an</a:t>
            </a:r>
            <a:endParaRPr lang="fr-FR" dirty="0">
              <a:solidFill>
                <a:srgbClr val="878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1ECEDFB24CE46B37049BD31A32E41" ma:contentTypeVersion="0" ma:contentTypeDescription="Crée un document." ma:contentTypeScope="" ma:versionID="4706f3bdca76967a5dc1c74270037f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e20d21a2a4ed7ba5c0a70e7e301f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A99070-A791-41BD-A11A-E170E5C9A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68565-49A0-4699-8B79-8BC4E0FD2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EC1000-62F8-4495-ABC6-437BB138A30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1665</Words>
  <Application>Microsoft Office PowerPoint</Application>
  <PresentationFormat>Grand écran</PresentationFormat>
  <Paragraphs>373</Paragraphs>
  <Slides>29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Thème Office</vt:lpstr>
      <vt:lpstr>TRANSFORMATION NUMERIQUE nouveau levier de compétitivité  et de croissance pour les entreprises</vt:lpstr>
      <vt:lpstr>SOMMAIRE</vt:lpstr>
      <vt:lpstr>De l’informatique interne à l’entreprise « digitale »</vt:lpstr>
      <vt:lpstr>Entreprise digitale : 2 approches distinctes</vt:lpstr>
      <vt:lpstr>Digitalisation du secteur de l’industrie</vt:lpstr>
      <vt:lpstr>Les 4 révolutions industrielles</vt:lpstr>
      <vt:lpstr>Digitalisation de procédés industriels : usine 4.0</vt:lpstr>
      <vt:lpstr>De la production de matériel électrique … … aux services digitaux</vt:lpstr>
      <vt:lpstr>De la transaction … à une approche de services</vt:lpstr>
      <vt:lpstr>Les usages numériques qui facilitent la digitalisation</vt:lpstr>
      <vt:lpstr>Les usages qui permettent la digitalisation</vt:lpstr>
      <vt:lpstr>Les usages numériques qui facilitent la digitalisation</vt:lpstr>
      <vt:lpstr>Social – usages liés au client</vt:lpstr>
      <vt:lpstr>Social – usages liés aux collaborateurs / partenaires</vt:lpstr>
      <vt:lpstr>Les usages numériques qui facilitent la digitalisation</vt:lpstr>
      <vt:lpstr>Mobile : le phénomène des « Apps »</vt:lpstr>
      <vt:lpstr>Les usages numériques qui facilitent la digitalisation</vt:lpstr>
      <vt:lpstr>Analytics : l’intelligence amplifiée</vt:lpstr>
      <vt:lpstr>Analytics : objectifs et usages</vt:lpstr>
      <vt:lpstr>Les usages numériques qui facilitent la digitalisation</vt:lpstr>
      <vt:lpstr>La définition du Cloud computing</vt:lpstr>
      <vt:lpstr>Les attentes du marché vis-à-vis d’une solution Cloud</vt:lpstr>
      <vt:lpstr>Le périmètre des solutions Cloud</vt:lpstr>
      <vt:lpstr>Conclusion</vt:lpstr>
      <vt:lpstr>Enjeux de la transformation digitale</vt:lpstr>
      <vt:lpstr>Les risques de ne pas digitaliser son entreprise</vt:lpstr>
      <vt:lpstr>Les risques de ne pas digitaliser son entreprise</vt:lpstr>
      <vt:lpstr>Les risques de ne pas digitaliser son entreprise</vt:lpstr>
      <vt:lpstr>Questions / Réponses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VONFELT</dc:creator>
  <cp:lastModifiedBy>Thierry</cp:lastModifiedBy>
  <cp:revision>212</cp:revision>
  <cp:lastPrinted>2015-04-19T10:44:32Z</cp:lastPrinted>
  <dcterms:created xsi:type="dcterms:W3CDTF">2013-11-25T09:46:04Z</dcterms:created>
  <dcterms:modified xsi:type="dcterms:W3CDTF">2015-12-04T05:56:33Z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0x010100FD21ECEDFB24CE46B37049BD31A32E41</vt:lpwstr>
  </property>
  <property fmtid="{D5CDD505-2E9C-101B-9397-08002B2CF9AE}" pid="3" name="IsMyDocuments">
    <vt:bool>true</vt:bool>
  </property>
</Properties>
</file>