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8" r:id="rId4"/>
    <p:sldId id="259" r:id="rId5"/>
    <p:sldId id="261" r:id="rId6"/>
    <p:sldId id="260" r:id="rId7"/>
    <p:sldId id="257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73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88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20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6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71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21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19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3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92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8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70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46E9-9EEC-8E46-808D-A1F64460101C}" type="datetimeFigureOut">
              <a:rPr lang="fr-FR" smtClean="0"/>
              <a:t>01.06.12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120FA-3C01-6E48-9827-A0E3B14D151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63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4" Type="http://schemas.openxmlformats.org/officeDocument/2006/relationships/slide" Target="slide4.xml"/><Relationship Id="rId1" Type="http://schemas.openxmlformats.org/officeDocument/2006/relationships/slideLayout" Target="../slideLayouts/slideLayout1.xml"/><Relationship Id="rId2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2956" y="151068"/>
            <a:ext cx="8637921" cy="6771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b="1" dirty="0" smtClean="0"/>
              <a:t>Der medizinische Fortschritt im 20. Jh.</a:t>
            </a:r>
          </a:p>
          <a:p>
            <a:pPr algn="r"/>
            <a:r>
              <a:rPr lang="de-DE" dirty="0" smtClean="0"/>
              <a:t> </a:t>
            </a:r>
            <a:r>
              <a:rPr lang="de-DE" sz="1200" dirty="0" smtClean="0"/>
              <a:t>(nach dem Artikel vom Monde </a:t>
            </a:r>
            <a:r>
              <a:rPr lang="de-DE" sz="1200" dirty="0" err="1" smtClean="0"/>
              <a:t>Diplomatique</a:t>
            </a:r>
            <a:r>
              <a:rPr lang="de-DE" sz="1200" dirty="0"/>
              <a:t> </a:t>
            </a:r>
            <a:r>
              <a:rPr lang="de-DE" sz="1200" dirty="0" smtClean="0"/>
              <a:t>/ Atlas der Globalisierung: Das 20. Jahrhundert (2010)</a:t>
            </a:r>
            <a:endParaRPr lang="de-DE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156893" y="3318608"/>
            <a:ext cx="144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Haupttodesursache: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893" y="3279913"/>
            <a:ext cx="8613913" cy="6736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ouper 40"/>
          <p:cNvGrpSpPr/>
          <p:nvPr/>
        </p:nvGrpSpPr>
        <p:grpSpPr>
          <a:xfrm>
            <a:off x="165653" y="1943651"/>
            <a:ext cx="8761456" cy="246221"/>
            <a:chOff x="165653" y="1943651"/>
            <a:chExt cx="8761456" cy="246221"/>
          </a:xfrm>
        </p:grpSpPr>
        <p:cxnSp>
          <p:nvCxnSpPr>
            <p:cNvPr id="6" name="Connecteur droit avec flèche 5"/>
            <p:cNvCxnSpPr/>
            <p:nvPr/>
          </p:nvCxnSpPr>
          <p:spPr>
            <a:xfrm>
              <a:off x="176696" y="2164522"/>
              <a:ext cx="8750413" cy="110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165653" y="1943651"/>
              <a:ext cx="87614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smtClean="0"/>
                <a:t>Anfang des 20. Jh.                                                                                   Mitte des 20. Jh.                                                                                                                          Ende des 20. Jh.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69385" y="3513987"/>
            <a:ext cx="278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Infektionskrankheiten </a:t>
            </a:r>
          </a:p>
          <a:p>
            <a:r>
              <a:rPr lang="de-DE" sz="1100" b="1" i="1" dirty="0" smtClean="0"/>
              <a:t>(Tuberkulose, Lungenentzündung usw.)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87850" y="3544764"/>
            <a:ext cx="2782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Wohlstandserkrankungen:</a:t>
            </a:r>
          </a:p>
          <a:p>
            <a:r>
              <a:rPr lang="de-DE" sz="1100" b="1" i="1" dirty="0" smtClean="0"/>
              <a:t>(Herz-Kreislauf-Erkrankungen , Krebs)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893" y="4140177"/>
            <a:ext cx="8613913" cy="10402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ZoneTexte 12"/>
          <p:cNvSpPr txBox="1"/>
          <p:nvPr/>
        </p:nvSpPr>
        <p:spPr>
          <a:xfrm>
            <a:off x="156893" y="4165536"/>
            <a:ext cx="25179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Wichtigste medizinische Fortschritte: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9385" y="4352165"/>
            <a:ext cx="294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Bekämpfung der Infektionskrankheiten </a:t>
            </a:r>
          </a:p>
          <a:p>
            <a:r>
              <a:rPr lang="de-DE" sz="1200" b="1" dirty="0" smtClean="0"/>
              <a:t>Entdeckung der Antibiotika (besonders Penicillin) und der Impfstoffe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58422" y="4167043"/>
            <a:ext cx="316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Verbesserung der Diagnostik durch neue Verfahren: Röntgenstrahlen, Sonografie (=Echografie) , Computertomografie, Scanner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55322" y="4753787"/>
            <a:ext cx="250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Entwicklung des Wissens über das menschliche Immunsystem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38046" y="4333871"/>
            <a:ext cx="164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Organtransplantation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238046" y="4710454"/>
            <a:ext cx="164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Anästhesie und Schmerztherapie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6696" y="2383181"/>
            <a:ext cx="8613913" cy="6736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ZoneTexte 21"/>
          <p:cNvSpPr txBox="1"/>
          <p:nvPr/>
        </p:nvSpPr>
        <p:spPr>
          <a:xfrm>
            <a:off x="187739" y="2404039"/>
            <a:ext cx="25179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Lebenserwartung: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42956" y="2626090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smtClean="0"/>
              <a:t>Ca. 40-50 Jahre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626603" y="2657955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smtClean="0"/>
              <a:t>Ca. 50-60 Jahre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511699" y="2666790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smtClean="0"/>
              <a:t>Ca. 60-80 Jahre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34019" y="5413667"/>
            <a:ext cx="3046858" cy="1140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ZoneTexte 30"/>
          <p:cNvSpPr txBox="1"/>
          <p:nvPr/>
        </p:nvSpPr>
        <p:spPr>
          <a:xfrm>
            <a:off x="5834019" y="5413667"/>
            <a:ext cx="19129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u="sng" dirty="0">
                <a:solidFill>
                  <a:srgbClr val="FF0000"/>
                </a:solidFill>
              </a:rPr>
              <a:t>Die </a:t>
            </a:r>
            <a:r>
              <a:rPr lang="de-DE" sz="1050" b="1" u="sng" dirty="0" smtClean="0">
                <a:solidFill>
                  <a:srgbClr val="FF0000"/>
                </a:solidFill>
              </a:rPr>
              <a:t>neuen Herausforderungen: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34019" y="5625655"/>
            <a:ext cx="3046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/>
              <a:t>Multiresistenz </a:t>
            </a:r>
            <a:r>
              <a:rPr lang="de-DE" sz="1200" b="1" dirty="0" smtClean="0"/>
              <a:t>(Resistenz </a:t>
            </a:r>
            <a:r>
              <a:rPr lang="de-DE" sz="1200" b="1" smtClean="0"/>
              <a:t>der Bakterien </a:t>
            </a:r>
            <a:r>
              <a:rPr lang="de-DE" sz="1200" b="1" dirty="0" smtClean="0"/>
              <a:t>gegen Antibiotika)</a:t>
            </a:r>
          </a:p>
          <a:p>
            <a:r>
              <a:rPr lang="de-DE" sz="1200" b="1" dirty="0" smtClean="0"/>
              <a:t>neue </a:t>
            </a:r>
            <a:r>
              <a:rPr lang="de-DE" sz="1200" b="1" dirty="0"/>
              <a:t>Infektionskrankheiten (Aids, Tuberkulose)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32885" y="1327690"/>
            <a:ext cx="863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smtClean="0"/>
              <a:t>... in den industrialisierten Ländern:</a:t>
            </a:r>
            <a:endParaRPr lang="de-DE" sz="1400" b="1" i="1" dirty="0"/>
          </a:p>
        </p:txBody>
      </p:sp>
      <p:sp>
        <p:nvSpPr>
          <p:cNvPr id="38" name="Bouton d'action : Suivant ou Précédent 37">
            <a:hlinkClick r:id="rId2" action="ppaction://hlinksldjump" highlightClick="1"/>
          </p:cNvPr>
          <p:cNvSpPr/>
          <p:nvPr/>
        </p:nvSpPr>
        <p:spPr>
          <a:xfrm>
            <a:off x="1734964" y="2417305"/>
            <a:ext cx="260812" cy="208785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Bouton d'action : Suivant ou Précédent 38">
            <a:hlinkClick r:id="rId3" action="ppaction://hlinksldjump" highlightClick="1"/>
          </p:cNvPr>
          <p:cNvSpPr/>
          <p:nvPr/>
        </p:nvSpPr>
        <p:spPr>
          <a:xfrm>
            <a:off x="1734964" y="3318608"/>
            <a:ext cx="340190" cy="195379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outon d'action : Suivant ou Précédent 39">
            <a:hlinkClick r:id="rId4" action="ppaction://hlinksldjump" highlightClick="1"/>
          </p:cNvPr>
          <p:cNvSpPr/>
          <p:nvPr/>
        </p:nvSpPr>
        <p:spPr>
          <a:xfrm>
            <a:off x="3215936" y="4167043"/>
            <a:ext cx="288012" cy="185122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70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4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1" grpId="0"/>
      <p:bldP spid="32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2885" y="1327690"/>
            <a:ext cx="8637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 smtClean="0"/>
              <a:t>... in den Ländern des Südens:</a:t>
            </a:r>
            <a:endParaRPr lang="de-DE" sz="1400" b="1" i="1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76696" y="2164522"/>
            <a:ext cx="8750413" cy="11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56893" y="3318608"/>
            <a:ext cx="144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Haupttodesursache: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893" y="3279913"/>
            <a:ext cx="8613913" cy="6736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ZoneTexte 5"/>
          <p:cNvSpPr txBox="1"/>
          <p:nvPr/>
        </p:nvSpPr>
        <p:spPr>
          <a:xfrm>
            <a:off x="165653" y="1943651"/>
            <a:ext cx="8761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/>
              <a:t>Anfang des 20. Jh.                                                                                   Mitte des 20. Jh.                                                                                                                          Ende des 20. Jh.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62332" y="3521750"/>
            <a:ext cx="278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Infektionskrankheiten </a:t>
            </a:r>
          </a:p>
          <a:p>
            <a:r>
              <a:rPr lang="de-DE" sz="1100" b="1" i="1" dirty="0" smtClean="0"/>
              <a:t>(Malaria, Durchfallerkrankungen usw.)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696" y="2383181"/>
            <a:ext cx="8613913" cy="6736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ZoneTexte 9"/>
          <p:cNvSpPr txBox="1"/>
          <p:nvPr/>
        </p:nvSpPr>
        <p:spPr>
          <a:xfrm>
            <a:off x="187739" y="2404039"/>
            <a:ext cx="25179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Lebenserwartung: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2956" y="2626090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err="1" smtClean="0"/>
              <a:t>Ca</a:t>
            </a:r>
            <a:r>
              <a:rPr lang="de-DE" sz="1100" b="1" i="1" dirty="0" smtClean="0"/>
              <a:t> 20-30 Jahre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26603" y="2657955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smtClean="0"/>
              <a:t>Ca. 30-40 Jahre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11699" y="2666790"/>
            <a:ext cx="115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1" dirty="0" smtClean="0"/>
              <a:t>Ca. 40-70 Jahre </a:t>
            </a:r>
          </a:p>
        </p:txBody>
      </p:sp>
      <p:sp>
        <p:nvSpPr>
          <p:cNvPr id="14" name="Bouton d'action : Suivant ou Précédent 13">
            <a:hlinkClick r:id="rId2" action="ppaction://hlinksldjump" highlightClick="1"/>
          </p:cNvPr>
          <p:cNvSpPr/>
          <p:nvPr/>
        </p:nvSpPr>
        <p:spPr>
          <a:xfrm>
            <a:off x="1376795" y="2404039"/>
            <a:ext cx="453586" cy="262751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132885" y="4203448"/>
            <a:ext cx="8613913" cy="67365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ZoneTexte 15"/>
          <p:cNvSpPr txBox="1"/>
          <p:nvPr/>
        </p:nvSpPr>
        <p:spPr>
          <a:xfrm>
            <a:off x="1888090" y="4215593"/>
            <a:ext cx="39143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Medizinische Fortschritte aus den industrialisierten Ländern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728660" y="4461603"/>
            <a:ext cx="2911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u="sng" dirty="0" smtClean="0">
                <a:solidFill>
                  <a:srgbClr val="FF0000"/>
                </a:solidFill>
              </a:rPr>
              <a:t>Internationale Gesundheitsprogramme </a:t>
            </a:r>
          </a:p>
          <a:p>
            <a:r>
              <a:rPr lang="de-DE" sz="1050" b="1" u="sng" dirty="0" smtClean="0">
                <a:solidFill>
                  <a:srgbClr val="FF0000"/>
                </a:solidFill>
              </a:rPr>
              <a:t>(z. B.: WHO (Weltgesundheitsorganisation)</a:t>
            </a:r>
          </a:p>
        </p:txBody>
      </p:sp>
    </p:spTree>
    <p:extLst>
      <p:ext uri="{BB962C8B-B14F-4D97-AF65-F5344CB8AC3E}">
        <p14:creationId xmlns:p14="http://schemas.microsoft.com/office/powerpoint/2010/main" val="267570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64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2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1224" r="33524"/>
          <a:stretch/>
        </p:blipFill>
        <p:spPr>
          <a:xfrm>
            <a:off x="2133600" y="170169"/>
            <a:ext cx="5364922" cy="6687831"/>
          </a:xfrm>
          <a:prstGeom prst="rect">
            <a:avLst/>
          </a:prstGeom>
        </p:spPr>
      </p:pic>
      <p:sp>
        <p:nvSpPr>
          <p:cNvPr id="3" name="Bouton d'action : Suivant ou Précédent 2">
            <a:hlinkClick r:id="" action="ppaction://hlinkshowjump?jump=firstslide" highlightClick="1"/>
          </p:cNvPr>
          <p:cNvSpPr/>
          <p:nvPr/>
        </p:nvSpPr>
        <p:spPr>
          <a:xfrm>
            <a:off x="442246" y="2993819"/>
            <a:ext cx="340189" cy="238145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00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91" y="0"/>
            <a:ext cx="494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4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5797" r="1631" b="51208"/>
          <a:stretch/>
        </p:blipFill>
        <p:spPr>
          <a:xfrm>
            <a:off x="107673" y="110434"/>
            <a:ext cx="8958989" cy="5433392"/>
          </a:xfrm>
          <a:prstGeom prst="rect">
            <a:avLst/>
          </a:prstGeom>
        </p:spPr>
      </p:pic>
      <p:sp>
        <p:nvSpPr>
          <p:cNvPr id="3" name="Bouton d'action : Suivant ou Précédent 2">
            <a:hlinkClick r:id="" action="ppaction://hlinkshowjump?jump=firstslide" highlightClick="1"/>
          </p:cNvPr>
          <p:cNvSpPr/>
          <p:nvPr/>
        </p:nvSpPr>
        <p:spPr>
          <a:xfrm>
            <a:off x="498944" y="6101040"/>
            <a:ext cx="283491" cy="204124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ZoneTexte 3"/>
          <p:cNvSpPr txBox="1"/>
          <p:nvPr/>
        </p:nvSpPr>
        <p:spPr>
          <a:xfrm>
            <a:off x="374208" y="5896917"/>
            <a:ext cx="963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/>
              <a:t>I</a:t>
            </a:r>
            <a:r>
              <a:rPr lang="de-DE" sz="900" b="1" dirty="0" smtClean="0"/>
              <a:t>ndustrieländer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68797" y="5896917"/>
            <a:ext cx="12196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/>
              <a:t>Länder des Südens</a:t>
            </a:r>
          </a:p>
        </p:txBody>
      </p:sp>
      <p:sp>
        <p:nvSpPr>
          <p:cNvPr id="6" name="Bouton d'action : Suivant ou Précédent 5">
            <a:hlinkClick r:id="rId3" action="ppaction://hlinksldjump" highlightClick="1"/>
          </p:cNvPr>
          <p:cNvSpPr/>
          <p:nvPr/>
        </p:nvSpPr>
        <p:spPr>
          <a:xfrm>
            <a:off x="2188550" y="6101040"/>
            <a:ext cx="306170" cy="204124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29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75844" r="34769"/>
          <a:stretch/>
        </p:blipFill>
        <p:spPr>
          <a:xfrm>
            <a:off x="229151" y="165653"/>
            <a:ext cx="6452153" cy="33151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5231" t="75845"/>
          <a:stretch/>
        </p:blipFill>
        <p:spPr>
          <a:xfrm>
            <a:off x="5212520" y="3531698"/>
            <a:ext cx="3324088" cy="3204275"/>
          </a:xfrm>
          <a:prstGeom prst="rect">
            <a:avLst/>
          </a:prstGeom>
        </p:spPr>
      </p:pic>
      <p:sp>
        <p:nvSpPr>
          <p:cNvPr id="4" name="Bouton d'action : Suivant ou Précédent 3">
            <a:hlinkClick r:id="" action="ppaction://hlinkshowjump?jump=firstslide" highlightClick="1"/>
          </p:cNvPr>
          <p:cNvSpPr/>
          <p:nvPr/>
        </p:nvSpPr>
        <p:spPr>
          <a:xfrm>
            <a:off x="1020567" y="5443307"/>
            <a:ext cx="294831" cy="226805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34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b="1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238</Words>
  <Application>Microsoft Macintosh PowerPoint</Application>
  <PresentationFormat>Présentation à l'écran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Bartholdi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 /Pauline Fuchslock</dc:creator>
  <cp:lastModifiedBy>Thierry /Pauline Fuchslock</cp:lastModifiedBy>
  <cp:revision>14</cp:revision>
  <dcterms:created xsi:type="dcterms:W3CDTF">2012-05-31T08:47:22Z</dcterms:created>
  <dcterms:modified xsi:type="dcterms:W3CDTF">2012-06-01T04:30:37Z</dcterms:modified>
</cp:coreProperties>
</file>