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318" r:id="rId3"/>
    <p:sldId id="319" r:id="rId4"/>
    <p:sldId id="320" r:id="rId5"/>
    <p:sldId id="321" r:id="rId6"/>
    <p:sldId id="322" r:id="rId7"/>
    <p:sldId id="323" r:id="rId8"/>
    <p:sldId id="257" r:id="rId9"/>
    <p:sldId id="324" r:id="rId10"/>
    <p:sldId id="260" r:id="rId11"/>
    <p:sldId id="325" r:id="rId12"/>
    <p:sldId id="326" r:id="rId13"/>
    <p:sldId id="327" r:id="rId14"/>
    <p:sldId id="328" r:id="rId15"/>
    <p:sldId id="329" r:id="rId16"/>
    <p:sldId id="330" r:id="rId17"/>
    <p:sldId id="331" r:id="rId18"/>
    <p:sldId id="332" r:id="rId19"/>
    <p:sldId id="333" r:id="rId20"/>
    <p:sldId id="334" r:id="rId21"/>
    <p:sldId id="267" r:id="rId22"/>
    <p:sldId id="317" r:id="rId23"/>
    <p:sldId id="313" r:id="rId24"/>
    <p:sldId id="314" r:id="rId25"/>
    <p:sldId id="339" r:id="rId26"/>
    <p:sldId id="316" r:id="rId27"/>
    <p:sldId id="340" r:id="rId28"/>
    <p:sldId id="335" r:id="rId29"/>
    <p:sldId id="337" r:id="rId30"/>
    <p:sldId id="336" r:id="rId31"/>
    <p:sldId id="305" r:id="rId32"/>
    <p:sldId id="279" r:id="rId33"/>
    <p:sldId id="278" r:id="rId34"/>
    <p:sldId id="280" r:id="rId35"/>
    <p:sldId id="270" r:id="rId36"/>
    <p:sldId id="272" r:id="rId37"/>
    <p:sldId id="273" r:id="rId38"/>
    <p:sldId id="276" r:id="rId39"/>
    <p:sldId id="275" r:id="rId40"/>
    <p:sldId id="277" r:id="rId41"/>
    <p:sldId id="274" r:id="rId42"/>
    <p:sldId id="297" r:id="rId43"/>
    <p:sldId id="298" r:id="rId44"/>
    <p:sldId id="299" r:id="rId45"/>
    <p:sldId id="306" r:id="rId46"/>
    <p:sldId id="307" r:id="rId47"/>
    <p:sldId id="303" r:id="rId48"/>
    <p:sldId id="283" r:id="rId49"/>
    <p:sldId id="286" r:id="rId50"/>
    <p:sldId id="282" r:id="rId51"/>
    <p:sldId id="287" r:id="rId52"/>
    <p:sldId id="285" r:id="rId53"/>
    <p:sldId id="288" r:id="rId54"/>
    <p:sldId id="284" r:id="rId55"/>
    <p:sldId id="289" r:id="rId56"/>
    <p:sldId id="290" r:id="rId57"/>
    <p:sldId id="291" r:id="rId58"/>
    <p:sldId id="296" r:id="rId59"/>
    <p:sldId id="292" r:id="rId60"/>
    <p:sldId id="293" r:id="rId61"/>
    <p:sldId id="294" r:id="rId62"/>
    <p:sldId id="295" r:id="rId63"/>
    <p:sldId id="302" r:id="rId6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62" autoAdjust="0"/>
    <p:restoredTop sz="93011" autoAdjust="0"/>
  </p:normalViewPr>
  <p:slideViewPr>
    <p:cSldViewPr>
      <p:cViewPr varScale="1">
        <p:scale>
          <a:sx n="64" d="100"/>
          <a:sy n="64" d="100"/>
        </p:scale>
        <p:origin x="-149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EE8D84-4F0F-4010-819B-2B10E41CCC93}" type="datetimeFigureOut">
              <a:rPr lang="fr-FR" smtClean="0"/>
              <a:pPr/>
              <a:t>30/05/2012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E51BED-A676-4BF8-A251-8C39576295CE}"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geographie-sociale.org/cartes-cartographie.php"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r>
              <a:rPr lang="fr-FR" dirty="0" smtClean="0"/>
              <a:t>-&gt;</a:t>
            </a:r>
            <a:r>
              <a:rPr lang="fr-FR" baseline="0" dirty="0" smtClean="0"/>
              <a:t> </a:t>
            </a:r>
            <a:r>
              <a:rPr lang="fr-FR" b="1" i="1" u="sng" baseline="0" dirty="0" smtClean="0"/>
              <a:t>projection</a:t>
            </a:r>
            <a:r>
              <a:rPr lang="fr-FR" baseline="0" dirty="0" smtClean="0"/>
              <a:t> ? Plupart la Russie pose des </a:t>
            </a:r>
            <a:r>
              <a:rPr lang="fr-FR" baseline="0" dirty="0" err="1" smtClean="0"/>
              <a:t>pb</a:t>
            </a:r>
            <a:r>
              <a:rPr lang="fr-FR" baseline="0" dirty="0" smtClean="0"/>
              <a:t> pour les régions polaires = le mieux est Bertin ; déformation des régions septentrionales // représentation sur plan =&gt; distances distordues </a:t>
            </a:r>
          </a:p>
          <a:p>
            <a:endParaRPr lang="fr-FR" baseline="0" dirty="0" smtClean="0"/>
          </a:p>
          <a:p>
            <a:r>
              <a:rPr lang="fr-FR" baseline="0" dirty="0" smtClean="0"/>
              <a:t>-&gt; </a:t>
            </a:r>
            <a:r>
              <a:rPr lang="fr-FR" b="1" i="1" u="sng" baseline="0" dirty="0" smtClean="0"/>
              <a:t>carte densité et villes </a:t>
            </a:r>
            <a:r>
              <a:rPr lang="fr-FR" baseline="0" dirty="0" smtClean="0"/>
              <a:t>= densité plus forte en violet or environ 50 </a:t>
            </a:r>
            <a:r>
              <a:rPr lang="fr-FR" baseline="0" dirty="0" err="1" smtClean="0"/>
              <a:t>hab</a:t>
            </a:r>
            <a:r>
              <a:rPr lang="fr-FR" baseline="0" dirty="0" smtClean="0"/>
              <a:t>/km² =&gt; du fait de la faible densité ; du fait de la </a:t>
            </a:r>
            <a:r>
              <a:rPr lang="fr-FR" baseline="0" dirty="0" err="1" smtClean="0"/>
              <a:t>disrétisations</a:t>
            </a:r>
            <a:r>
              <a:rPr lang="fr-FR" baseline="0" dirty="0" smtClean="0"/>
              <a:t> // polarisation accélérée en Russie donc aux échelles régionales, de forts contrastes de densités (campagnes désertifiées autour de Moscou avec écarts d 1 à 142 dans les zones les plu peuplés) ne sont pas visibles // 13 villes millionnaires mais </a:t>
            </a:r>
            <a:r>
              <a:rPr lang="fr-FR" baseline="0" dirty="0" err="1" smtClean="0"/>
              <a:t>pb</a:t>
            </a:r>
            <a:r>
              <a:rPr lang="fr-FR" baseline="0" dirty="0" smtClean="0"/>
              <a:t> </a:t>
            </a:r>
            <a:r>
              <a:rPr lang="fr-FR" b="1" i="1" u="sng" baseline="0" dirty="0" smtClean="0"/>
              <a:t>stat</a:t>
            </a:r>
            <a:r>
              <a:rPr lang="fr-FR" baseline="0" dirty="0" smtClean="0"/>
              <a:t> sur la définition d’un urbain (73.7 % TU) mais impression dans 90’s que pop régressait (-1M) = 2 </a:t>
            </a:r>
            <a:r>
              <a:rPr lang="fr-FR" baseline="0" dirty="0" err="1" smtClean="0"/>
              <a:t>gds</a:t>
            </a:r>
            <a:r>
              <a:rPr lang="fr-FR" baseline="0" dirty="0" smtClean="0"/>
              <a:t> stat des bourgs sont devenus ruraux pour des raisons fiscales ; géographes russes dans les franges urbaines parlent de « pseudo </a:t>
            </a:r>
            <a:r>
              <a:rPr lang="fr-FR" baseline="0" dirty="0" err="1" smtClean="0"/>
              <a:t>urb</a:t>
            </a:r>
            <a:r>
              <a:rPr lang="fr-FR" baseline="0" dirty="0" smtClean="0"/>
              <a:t>° » car si prend mode de vie ou accès aux services c’est très difficile à voir si urbains ou ruraux (~16 M sur 143).</a:t>
            </a:r>
          </a:p>
          <a:p>
            <a:endParaRPr lang="fr-FR" baseline="0" dirty="0" smtClean="0"/>
          </a:p>
          <a:p>
            <a:r>
              <a:rPr lang="fr-FR" baseline="0" dirty="0" smtClean="0"/>
              <a:t>-&gt; </a:t>
            </a:r>
            <a:r>
              <a:rPr lang="fr-FR" b="1" i="1" u="sng" baseline="0" dirty="0" err="1" smtClean="0"/>
              <a:t>pbs</a:t>
            </a:r>
            <a:r>
              <a:rPr lang="fr-FR" b="1" i="1" u="sng" baseline="0" dirty="0" smtClean="0"/>
              <a:t> stat </a:t>
            </a:r>
            <a:r>
              <a:rPr lang="fr-FR" baseline="0" dirty="0" smtClean="0"/>
              <a:t>= qui empêche de faire des cartes pertinentes</a:t>
            </a:r>
          </a:p>
          <a:p>
            <a:r>
              <a:rPr lang="fr-FR" baseline="0" dirty="0" err="1" smtClean="0"/>
              <a:t>Rosstat</a:t>
            </a:r>
            <a:r>
              <a:rPr lang="fr-FR" baseline="0" dirty="0" smtClean="0"/>
              <a:t> = pas fiable = déjà vrai à l’époque soviétique (</a:t>
            </a:r>
            <a:r>
              <a:rPr lang="fr-FR" baseline="0" dirty="0" err="1" smtClean="0"/>
              <a:t>tx</a:t>
            </a:r>
            <a:r>
              <a:rPr lang="fr-FR" baseline="0" dirty="0" smtClean="0"/>
              <a:t> chômage de – de 4 % alors que plutôt 10)</a:t>
            </a:r>
          </a:p>
          <a:p>
            <a:r>
              <a:rPr lang="fr-FR" baseline="0" dirty="0" smtClean="0"/>
              <a:t>Explosion du tertiaire = à remettre en question car les entreprises déclarent pas le vrai revenu = surévaluation de 25 %</a:t>
            </a:r>
          </a:p>
          <a:p>
            <a:r>
              <a:rPr lang="fr-FR" baseline="0" dirty="0" smtClean="0"/>
              <a:t>Pb des nationalités = division </a:t>
            </a:r>
            <a:r>
              <a:rPr lang="fr-FR" baseline="0" dirty="0" err="1" smtClean="0"/>
              <a:t>adm</a:t>
            </a:r>
            <a:r>
              <a:rPr lang="fr-FR" baseline="0" dirty="0" smtClean="0"/>
              <a:t>. Qui repose sur les </a:t>
            </a:r>
            <a:r>
              <a:rPr lang="fr-FR" baseline="0" dirty="0" err="1" smtClean="0"/>
              <a:t>ppes</a:t>
            </a:r>
            <a:r>
              <a:rPr lang="fr-FR" baseline="0" dirty="0" smtClean="0"/>
              <a:t> des nationalités mais très difficile d’en faire le % de nationaux ou non-nationaux (Carélie = -10 % de nationaux) // </a:t>
            </a:r>
            <a:r>
              <a:rPr lang="fr-FR" baseline="0" dirty="0" err="1" smtClean="0"/>
              <a:t>inbrication</a:t>
            </a:r>
            <a:r>
              <a:rPr lang="fr-FR" baseline="0" dirty="0" smtClean="0"/>
              <a:t> des russes et non russes du fait du peuplement // manipulations stat de la part des autorités de certaines républiques pour garder le statut de </a:t>
            </a:r>
            <a:r>
              <a:rPr lang="fr-FR" baseline="0" dirty="0" err="1" smtClean="0"/>
              <a:t>Rép</a:t>
            </a:r>
            <a:r>
              <a:rPr lang="fr-FR" baseline="0" dirty="0" smtClean="0"/>
              <a:t> autonomes (Bachkir) // </a:t>
            </a:r>
            <a:r>
              <a:rPr lang="fr-FR" baseline="0" dirty="0" err="1" smtClean="0"/>
              <a:t>pb</a:t>
            </a:r>
            <a:r>
              <a:rPr lang="fr-FR" baseline="0" dirty="0" smtClean="0"/>
              <a:t> </a:t>
            </a:r>
            <a:r>
              <a:rPr lang="fr-FR" baseline="0" dirty="0" err="1" smtClean="0"/>
              <a:t>inscrptions</a:t>
            </a:r>
            <a:r>
              <a:rPr lang="fr-FR" baseline="0" dirty="0" smtClean="0"/>
              <a:t> et de déclaration de </a:t>
            </a:r>
            <a:r>
              <a:rPr lang="fr-FR" b="1" i="1" u="sng" baseline="0" dirty="0" smtClean="0"/>
              <a:t>nationalité</a:t>
            </a:r>
            <a:r>
              <a:rPr lang="fr-FR" baseline="0" dirty="0" smtClean="0"/>
              <a:t> =&gt; enjeu géopolitique fort : 3 orientations sur Russie et Etranger proche (faire de la Russie un EN ; retour à l’Empire ; pragmatiques qui oscillent entre les 2) or question de la proportion de russe sur les marges qui jouent // </a:t>
            </a:r>
            <a:r>
              <a:rPr lang="fr-FR" baseline="0" dirty="0" err="1" smtClean="0"/>
              <a:t>pb</a:t>
            </a:r>
            <a:r>
              <a:rPr lang="fr-FR" baseline="0" dirty="0" smtClean="0"/>
              <a:t> des Russes hors de Russie (« compatriotes ») mais PAS UNE DIASPORA (dispersion, sentiment appartenance à une communauté unique, lien fort avec ancienne patrie = fonctionne pas pour les russes pieds rouges mais mieux pour flux récents) car pas de solidarités en fonction des communautés russes à l’étranger = forte instrumentalisation par le pouvoir central (ex Moldavie / Transnistrie) sans pour autant revendiquer les territoires</a:t>
            </a:r>
          </a:p>
          <a:p>
            <a:endParaRPr lang="fr-FR" baseline="0" dirty="0" smtClean="0"/>
          </a:p>
          <a:p>
            <a:r>
              <a:rPr lang="fr-FR" dirty="0" smtClean="0"/>
              <a:t>-&gt; Tchétchénie</a:t>
            </a:r>
          </a:p>
          <a:p>
            <a:r>
              <a:rPr lang="fr-FR" dirty="0" smtClean="0"/>
              <a:t>Maintien</a:t>
            </a:r>
            <a:r>
              <a:rPr lang="fr-FR" baseline="0" dirty="0" smtClean="0"/>
              <a:t> de la pop (pas de chute) alors que Ingouchie explosion démographique qui ne peut s’expliquer que par migration massive des </a:t>
            </a:r>
            <a:r>
              <a:rPr lang="fr-FR" baseline="0" dirty="0" err="1" smtClean="0"/>
              <a:t>Tchetchènes</a:t>
            </a:r>
            <a:r>
              <a:rPr lang="fr-FR" baseline="0" dirty="0" smtClean="0"/>
              <a:t> = manipulation politique = depuis la guerre il y a normalisation = retour à une situation normale</a:t>
            </a:r>
          </a:p>
          <a:p>
            <a:endParaRPr lang="fr-FR" baseline="0" dirty="0" smtClean="0"/>
          </a:p>
          <a:p>
            <a:r>
              <a:rPr lang="fr-FR" baseline="0" dirty="0" smtClean="0"/>
              <a:t>-&gt; ressources = réalités des ressources</a:t>
            </a:r>
          </a:p>
          <a:p>
            <a:r>
              <a:rPr lang="fr-FR" baseline="0" dirty="0" smtClean="0"/>
              <a:t>Essentiellement Oural et bassin l’Ob</a:t>
            </a:r>
          </a:p>
          <a:p>
            <a:r>
              <a:rPr lang="fr-FR" baseline="0" dirty="0" smtClean="0"/>
              <a:t>Or impression que commence à exploiter le bassin de la Léna</a:t>
            </a:r>
          </a:p>
          <a:p>
            <a:endParaRPr lang="fr-FR" baseline="0" dirty="0" smtClean="0"/>
          </a:p>
          <a:p>
            <a:r>
              <a:rPr lang="fr-FR" baseline="0" dirty="0" smtClean="0"/>
              <a:t>-&gt; tubes (projet ou réel)</a:t>
            </a:r>
          </a:p>
          <a:p>
            <a:endParaRPr lang="fr-FR" baseline="0" dirty="0" smtClean="0"/>
          </a:p>
          <a:p>
            <a:r>
              <a:rPr lang="fr-FR" b="1" i="1" u="sng" baseline="0" dirty="0" smtClean="0"/>
              <a:t>-&gt; question de l’Arctique = frontières / ressources</a:t>
            </a:r>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10</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Enfin, Si</a:t>
            </a:r>
            <a:r>
              <a:rPr lang="fr-FR" baseline="0" dirty="0" smtClean="0"/>
              <a:t> l’on travaille sur l’exode rural à l’échelle des régions, on réalise à quel point la Russie d’Europe est marquée par une dépopulation rurale importante. </a:t>
            </a:r>
          </a:p>
          <a:p>
            <a:r>
              <a:rPr lang="fr-FR" baseline="0" dirty="0" smtClean="0"/>
              <a:t>La carte ici montre seulement de grandes tendances, que seules les enquêtes de terrain révèlent concrètement =&gt; lecture du texte de T. </a:t>
            </a:r>
            <a:r>
              <a:rPr lang="fr-FR" baseline="0" dirty="0" err="1" smtClean="0"/>
              <a:t>Nefedova</a:t>
            </a:r>
            <a:r>
              <a:rPr lang="fr-FR" baseline="0" dirty="0" smtClean="0"/>
              <a:t>. </a:t>
            </a:r>
          </a:p>
          <a:p>
            <a:endParaRPr lang="fr-FR" baseline="0" dirty="0" smtClean="0"/>
          </a:p>
          <a:p>
            <a:r>
              <a:rPr lang="fr-FR" baseline="0" dirty="0" smtClean="0"/>
              <a:t>Par ailleurs on peut s’interroger sur le repeuplement des campagnes apparent en Extrême-Orient que semble montrer la carte par exemple dans la région du Tchoukotka (0,07 habitant par km2 soit l’oblast le moins .</a:t>
            </a:r>
          </a:p>
          <a:p>
            <a:endParaRPr lang="fr-FR" baseline="0" dirty="0" smtClean="0"/>
          </a:p>
          <a:p>
            <a:r>
              <a:rPr lang="fr-FR" baseline="0" dirty="0" smtClean="0"/>
              <a:t> Or, il est notoire que l’essentiel des populations arctiques sont concentrées dans les villes (à plus de 90%).</a:t>
            </a:r>
          </a:p>
          <a:p>
            <a:endParaRPr lang="fr-FR" baseline="0" dirty="0" smtClean="0"/>
          </a:p>
          <a:p>
            <a:r>
              <a:rPr lang="fr-FR" baseline="0" dirty="0" smtClean="0"/>
              <a:t> Il s’agit en fait d’un artefact lié à la définition statistique de la ville = un agglomération est considérée en Russie comme urbaine si elle possède 12 000 habitants. La principale agglomération du Tchoukotka est Anadyr qui en comporte à peine 12 000 habitants. Elle est sans doute considérée comme une agglomération rurale sur la carte de 2002.  </a:t>
            </a:r>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35</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36</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aseline="0" dirty="0" smtClean="0"/>
              <a:t>-&gt;LA  </a:t>
            </a:r>
            <a:r>
              <a:rPr lang="fr-FR" b="1" i="1" u="sng" baseline="0" dirty="0" smtClean="0"/>
              <a:t>carte densité et villes </a:t>
            </a:r>
            <a:r>
              <a:rPr lang="fr-FR" baseline="0" dirty="0" smtClean="0"/>
              <a:t>= densité plus forte en violet or environ 50 habitants/km² =&gt; du fait de la faible densité ; du fait de la discrétisations // polarisation accélérée en Russie donc aux échelles régionales, de forts contrastes de densités (campagnes désertifiées autour de Moscou avec écarts d 1 à 12 dans les zones les plu peuplés) ne sont pas visibles</a:t>
            </a:r>
            <a:endParaRPr lang="fr-FR" dirty="0"/>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37</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Réduction du nombre</a:t>
            </a:r>
            <a:r>
              <a:rPr lang="fr-FR" baseline="0" dirty="0" smtClean="0"/>
              <a:t> de classe (4 au lieu de 5) :</a:t>
            </a:r>
          </a:p>
          <a:p>
            <a:pPr>
              <a:buFontTx/>
              <a:buChar char="-"/>
            </a:pPr>
            <a:r>
              <a:rPr lang="fr-FR" baseline="0" dirty="0" smtClean="0"/>
              <a:t>donne l’impression d’une Russie moins densément peuplé</a:t>
            </a:r>
          </a:p>
          <a:p>
            <a:pPr>
              <a:buFontTx/>
              <a:buChar char="-"/>
            </a:pPr>
            <a:r>
              <a:rPr lang="fr-FR" baseline="0" dirty="0" smtClean="0"/>
              <a:t>Uniformise la Russie d’Europe</a:t>
            </a:r>
          </a:p>
          <a:p>
            <a:pPr>
              <a:buFontTx/>
              <a:buChar char="-"/>
            </a:pPr>
            <a:r>
              <a:rPr lang="fr-FR" baseline="0" dirty="0" smtClean="0"/>
              <a:t>En dessous de 10 </a:t>
            </a:r>
            <a:r>
              <a:rPr lang="fr-FR" baseline="0" dirty="0" err="1" smtClean="0"/>
              <a:t>hab</a:t>
            </a:r>
            <a:r>
              <a:rPr lang="fr-FR" baseline="0" dirty="0" smtClean="0"/>
              <a:t>/km² la représentation cartographique des densités n’a plus de sens ce que montre bien la comparaison de la situation en Sibérie dans les deux cartes</a:t>
            </a:r>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38</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 passage à</a:t>
            </a:r>
            <a:r>
              <a:rPr lang="fr-FR" baseline="0" dirty="0" smtClean="0"/>
              <a:t> une cartographie par moyenne régionale des densités modifient de nombreux aspects de représentation de la répartition de la population :</a:t>
            </a:r>
          </a:p>
          <a:p>
            <a:r>
              <a:rPr lang="fr-FR" baseline="0" dirty="0" smtClean="0"/>
              <a:t>- Par exemple : le corridor méridional de peuplement disparaît</a:t>
            </a:r>
            <a:endParaRPr lang="fr-FR" dirty="0"/>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39</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Un</a:t>
            </a:r>
            <a:r>
              <a:rPr lang="fr-FR" baseline="0" dirty="0" smtClean="0"/>
              <a:t> même type de carte avec des choix de discrétisation différents modifient aussi les représentations :</a:t>
            </a:r>
          </a:p>
          <a:p>
            <a:pPr>
              <a:buFontTx/>
              <a:buChar char="-"/>
            </a:pPr>
            <a:r>
              <a:rPr lang="fr-FR" baseline="0" dirty="0" smtClean="0"/>
              <a:t> Valeur moyenne de la densité en Russie</a:t>
            </a:r>
          </a:p>
          <a:p>
            <a:pPr>
              <a:buFontTx/>
              <a:buChar char="-"/>
            </a:pPr>
            <a:r>
              <a:rPr lang="fr-FR" dirty="0" smtClean="0"/>
              <a:t> Situation des régions orientales</a:t>
            </a:r>
          </a:p>
          <a:p>
            <a:pPr>
              <a:buFontTx/>
              <a:buChar char="-"/>
            </a:pPr>
            <a:r>
              <a:rPr lang="fr-FR" dirty="0" smtClean="0"/>
              <a:t> Situation</a:t>
            </a:r>
            <a:r>
              <a:rPr lang="fr-FR" baseline="0" dirty="0" smtClean="0"/>
              <a:t> de la Russie d’Europe</a:t>
            </a:r>
          </a:p>
          <a:p>
            <a:pPr>
              <a:buFontTx/>
              <a:buChar char="-"/>
            </a:pPr>
            <a:r>
              <a:rPr lang="fr-FR" baseline="0" dirty="0" smtClean="0"/>
              <a:t> Ne modifient en rien de cartographier les très faibles densités</a:t>
            </a:r>
            <a:endParaRPr lang="fr-FR" dirty="0"/>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40</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Ne</a:t>
            </a:r>
            <a:r>
              <a:rPr lang="fr-FR" baseline="0" dirty="0" smtClean="0"/>
              <a:t> pas oublier un élément simple : la relativité des représentations :</a:t>
            </a:r>
          </a:p>
          <a:p>
            <a:r>
              <a:rPr lang="fr-FR" baseline="0" dirty="0" smtClean="0"/>
              <a:t>Les densités élevés en Russie sont faibles à l’échelle de l’Europe</a:t>
            </a:r>
          </a:p>
          <a:p>
            <a:r>
              <a:rPr lang="fr-FR" baseline="0" dirty="0" smtClean="0"/>
              <a:t>Moyenne des densités en Europe = 100 </a:t>
            </a:r>
            <a:r>
              <a:rPr lang="fr-FR" baseline="0" dirty="0" err="1" smtClean="0"/>
              <a:t>hab</a:t>
            </a:r>
            <a:r>
              <a:rPr lang="fr-FR" baseline="0" dirty="0" smtClean="0"/>
              <a:t>/km²</a:t>
            </a:r>
            <a:endParaRPr lang="fr-FR" dirty="0"/>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41</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http://help.arcgis.com</a:t>
            </a:r>
          </a:p>
          <a:p>
            <a:r>
              <a:rPr lang="fr-FR" sz="1200" u="sng" kern="1200" dirty="0" smtClean="0">
                <a:solidFill>
                  <a:schemeClr val="tx1"/>
                </a:solidFill>
                <a:latin typeface="+mn-lt"/>
                <a:ea typeface="+mn-ea"/>
                <a:cs typeface="+mn-cs"/>
                <a:hlinkClick r:id="rId3"/>
              </a:rPr>
              <a:t>http://www.geographie-sociale.org/cartes-cartographie.php#types_projections</a:t>
            </a:r>
            <a:r>
              <a:rPr lang="fr-FR" sz="1200" kern="1200" dirty="0" smtClean="0">
                <a:solidFill>
                  <a:schemeClr val="tx1"/>
                </a:solidFill>
                <a:latin typeface="+mn-lt"/>
                <a:ea typeface="+mn-ea"/>
                <a:cs typeface="+mn-cs"/>
              </a:rPr>
              <a:t> </a:t>
            </a:r>
            <a:endParaRPr lang="fr-FR" dirty="0"/>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48</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En 1973, le cartographe allemand Arno Peters critiqua la projection de Mercator, en la stigmatisant pour surreprésenter les surfaces des pays riches au détriment des pays pauvres. Il propose alors une nouvelle projection en décalant les longitudes de 45 degrés vers le sud, tout en gardant les latitudes en place. Il obtint donc </a:t>
            </a:r>
            <a:r>
              <a:rPr lang="fr-FR" b="1" dirty="0" smtClean="0"/>
              <a:t>une projection qui maintient la proportion entre les surfaces sur la carte et les surfaces réelles.</a:t>
            </a:r>
            <a:r>
              <a:rPr lang="fr-FR" dirty="0" smtClean="0"/>
              <a:t/>
            </a:r>
            <a:br>
              <a:rPr lang="fr-FR" dirty="0" smtClean="0"/>
            </a:br>
            <a:endParaRPr lang="fr-FR" dirty="0"/>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63</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20</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rtl="0" eaLnBrk="1" fontAlgn="t" latinLnBrk="0" hangingPunct="1"/>
            <a:r>
              <a:rPr lang="fr-FR" sz="1200" b="0" i="0" u="none" strike="noStrike" kern="1200" dirty="0" smtClean="0">
                <a:solidFill>
                  <a:schemeClr val="tx1"/>
                </a:solidFill>
                <a:latin typeface="+mn-lt"/>
                <a:ea typeface="+mn-ea"/>
                <a:cs typeface="+mn-cs"/>
              </a:rPr>
              <a:t>Le discours fréquemment</a:t>
            </a:r>
            <a:r>
              <a:rPr lang="fr-FR" sz="1200" b="0" i="0" u="none" strike="noStrike" kern="1200" baseline="0" dirty="0" smtClean="0">
                <a:solidFill>
                  <a:schemeClr val="tx1"/>
                </a:solidFill>
                <a:latin typeface="+mn-lt"/>
                <a:ea typeface="+mn-ea"/>
                <a:cs typeface="+mn-cs"/>
              </a:rPr>
              <a:t> produit à partir de la carte </a:t>
            </a:r>
            <a:endParaRPr lang="fr-FR" sz="1200" b="0" i="0" u="none" strike="noStrike" kern="1200" dirty="0" smtClean="0">
              <a:solidFill>
                <a:schemeClr val="tx1"/>
              </a:solidFill>
              <a:latin typeface="+mn-lt"/>
              <a:ea typeface="+mn-ea"/>
              <a:cs typeface="+mn-cs"/>
            </a:endParaRPr>
          </a:p>
          <a:p>
            <a:pPr rtl="0" eaLnBrk="1" fontAlgn="t" latinLnBrk="0" hangingPunct="1"/>
            <a:r>
              <a:rPr lang="fr-FR" sz="1200" b="0" i="0" u="none" strike="noStrike" kern="1200" dirty="0" smtClean="0">
                <a:solidFill>
                  <a:schemeClr val="tx1"/>
                </a:solidFill>
                <a:latin typeface="+mn-lt"/>
                <a:ea typeface="+mn-ea"/>
                <a:cs typeface="+mn-cs"/>
              </a:rPr>
              <a:t>Les limites de ce discours</a:t>
            </a:r>
          </a:p>
          <a:p>
            <a:pPr rtl="0" eaLnBrk="1" fontAlgn="t" latinLnBrk="0" hangingPunct="1"/>
            <a:endParaRPr lang="fr-FR" sz="1200" b="0" i="0" u="none" strike="noStrike" kern="1200" dirty="0" smtClean="0">
              <a:solidFill>
                <a:schemeClr val="tx1"/>
              </a:solidFill>
              <a:latin typeface="+mn-lt"/>
              <a:ea typeface="+mn-ea"/>
              <a:cs typeface="+mn-cs"/>
            </a:endParaRPr>
          </a:p>
          <a:p>
            <a:pPr rtl="0" eaLnBrk="1" fontAlgn="t" latinLnBrk="0" hangingPunct="1"/>
            <a:endParaRPr lang="fr-FR" sz="1200" b="0" i="0" u="none" strike="noStrike" kern="120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21</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rtl="0" eaLnBrk="1" fontAlgn="t" latinLnBrk="0" hangingPunct="1"/>
            <a:r>
              <a:rPr lang="fr-FR" sz="1200" b="0" i="0" u="none" strike="noStrike" kern="1200" dirty="0" smtClean="0">
                <a:solidFill>
                  <a:schemeClr val="tx1"/>
                </a:solidFill>
                <a:latin typeface="+mn-lt"/>
                <a:ea typeface="+mn-ea"/>
                <a:cs typeface="+mn-cs"/>
              </a:rPr>
              <a:t>Le discours fréquemment</a:t>
            </a:r>
            <a:r>
              <a:rPr lang="fr-FR" sz="1200" b="0" i="0" u="none" strike="noStrike" kern="1200" baseline="0" dirty="0" smtClean="0">
                <a:solidFill>
                  <a:schemeClr val="tx1"/>
                </a:solidFill>
                <a:latin typeface="+mn-lt"/>
                <a:ea typeface="+mn-ea"/>
                <a:cs typeface="+mn-cs"/>
              </a:rPr>
              <a:t> produit à partir de la carte </a:t>
            </a:r>
            <a:endParaRPr lang="fr-FR" sz="1200" b="0" i="0" u="none" strike="noStrike" kern="1200" dirty="0" smtClean="0">
              <a:solidFill>
                <a:schemeClr val="tx1"/>
              </a:solidFill>
              <a:latin typeface="+mn-lt"/>
              <a:ea typeface="+mn-ea"/>
              <a:cs typeface="+mn-cs"/>
            </a:endParaRPr>
          </a:p>
          <a:p>
            <a:pPr rtl="0" eaLnBrk="1" fontAlgn="t" latinLnBrk="0" hangingPunct="1"/>
            <a:r>
              <a:rPr lang="fr-FR" sz="1200" b="0" i="0" u="none" strike="noStrike" kern="1200" dirty="0" smtClean="0">
                <a:solidFill>
                  <a:schemeClr val="tx1"/>
                </a:solidFill>
                <a:latin typeface="+mn-lt"/>
                <a:ea typeface="+mn-ea"/>
                <a:cs typeface="+mn-cs"/>
              </a:rPr>
              <a:t>Les limites de ce discours</a:t>
            </a:r>
          </a:p>
          <a:p>
            <a:pPr rtl="0" eaLnBrk="1" fontAlgn="t" latinLnBrk="0" hangingPunct="1"/>
            <a:endParaRPr lang="fr-FR" sz="1200" b="0" i="0" u="none" strike="noStrike" kern="1200" dirty="0" smtClean="0">
              <a:solidFill>
                <a:schemeClr val="tx1"/>
              </a:solidFill>
              <a:latin typeface="+mn-lt"/>
              <a:ea typeface="+mn-ea"/>
              <a:cs typeface="+mn-cs"/>
            </a:endParaRPr>
          </a:p>
          <a:p>
            <a:pPr rtl="0" eaLnBrk="1" fontAlgn="t" latinLnBrk="0" hangingPunct="1"/>
            <a:endParaRPr lang="fr-FR" sz="1200" b="0" i="0" u="none" strike="noStrike" kern="120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22</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rtl="0" eaLnBrk="1" fontAlgn="t" latinLnBrk="0" hangingPunct="1"/>
            <a:r>
              <a:rPr lang="fr-FR" sz="1200" b="0" i="0" u="none" strike="noStrike" kern="1200" dirty="0" smtClean="0">
                <a:solidFill>
                  <a:schemeClr val="tx1"/>
                </a:solidFill>
                <a:latin typeface="+mn-lt"/>
                <a:ea typeface="+mn-ea"/>
                <a:cs typeface="+mn-cs"/>
              </a:rPr>
              <a:t>Le discours fréquemment</a:t>
            </a:r>
            <a:r>
              <a:rPr lang="fr-FR" sz="1200" b="0" i="0" u="none" strike="noStrike" kern="1200" baseline="0" dirty="0" smtClean="0">
                <a:solidFill>
                  <a:schemeClr val="tx1"/>
                </a:solidFill>
                <a:latin typeface="+mn-lt"/>
                <a:ea typeface="+mn-ea"/>
                <a:cs typeface="+mn-cs"/>
              </a:rPr>
              <a:t> produit à partir de la carte </a:t>
            </a:r>
            <a:endParaRPr lang="fr-FR" sz="1200" b="0" i="0" u="none" strike="noStrike" kern="1200" dirty="0" smtClean="0">
              <a:solidFill>
                <a:schemeClr val="tx1"/>
              </a:solidFill>
              <a:latin typeface="+mn-lt"/>
              <a:ea typeface="+mn-ea"/>
              <a:cs typeface="+mn-cs"/>
            </a:endParaRPr>
          </a:p>
          <a:p>
            <a:pPr rtl="0" eaLnBrk="1" fontAlgn="t" latinLnBrk="0" hangingPunct="1"/>
            <a:r>
              <a:rPr lang="fr-FR" sz="1200" b="0" i="0" u="none" strike="noStrike" kern="1200" dirty="0" smtClean="0">
                <a:solidFill>
                  <a:schemeClr val="tx1"/>
                </a:solidFill>
                <a:latin typeface="+mn-lt"/>
                <a:ea typeface="+mn-ea"/>
                <a:cs typeface="+mn-cs"/>
              </a:rPr>
              <a:t>Les limites de ce discours</a:t>
            </a:r>
          </a:p>
          <a:p>
            <a:pPr rtl="0" eaLnBrk="1" fontAlgn="t" latinLnBrk="0" hangingPunct="1"/>
            <a:endParaRPr lang="fr-FR" sz="1200" b="0" i="0" u="none" strike="noStrike" kern="1200" dirty="0" smtClean="0">
              <a:solidFill>
                <a:schemeClr val="tx1"/>
              </a:solidFill>
              <a:latin typeface="+mn-lt"/>
              <a:ea typeface="+mn-ea"/>
              <a:cs typeface="+mn-cs"/>
            </a:endParaRPr>
          </a:p>
          <a:p>
            <a:pPr rtl="0" eaLnBrk="1" fontAlgn="t" latinLnBrk="0" hangingPunct="1"/>
            <a:endParaRPr lang="fr-FR" sz="1200" b="0" i="0" u="none" strike="noStrike" kern="120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25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rtl="0" eaLnBrk="1" fontAlgn="t" latinLnBrk="0" hangingPunct="1"/>
            <a:r>
              <a:rPr lang="fr-FR" sz="1200" b="0" i="0" u="none" strike="noStrike" kern="1200" dirty="0" smtClean="0">
                <a:solidFill>
                  <a:schemeClr val="tx1"/>
                </a:solidFill>
                <a:latin typeface="+mn-lt"/>
                <a:ea typeface="+mn-ea"/>
                <a:cs typeface="+mn-cs"/>
              </a:rPr>
              <a:t>Le discours fréquemment</a:t>
            </a:r>
            <a:r>
              <a:rPr lang="fr-FR" sz="1200" b="0" i="0" u="none" strike="noStrike" kern="1200" baseline="0" dirty="0" smtClean="0">
                <a:solidFill>
                  <a:schemeClr val="tx1"/>
                </a:solidFill>
                <a:latin typeface="+mn-lt"/>
                <a:ea typeface="+mn-ea"/>
                <a:cs typeface="+mn-cs"/>
              </a:rPr>
              <a:t> produit à partir de la carte </a:t>
            </a:r>
            <a:endParaRPr lang="fr-FR" sz="1200" b="0" i="0" u="none" strike="noStrike" kern="1200" dirty="0" smtClean="0">
              <a:solidFill>
                <a:schemeClr val="tx1"/>
              </a:solidFill>
              <a:latin typeface="+mn-lt"/>
              <a:ea typeface="+mn-ea"/>
              <a:cs typeface="+mn-cs"/>
            </a:endParaRPr>
          </a:p>
          <a:p>
            <a:pPr rtl="0" eaLnBrk="1" fontAlgn="t" latinLnBrk="0" hangingPunct="1"/>
            <a:r>
              <a:rPr lang="fr-FR" sz="1200" b="0" i="0" u="none" strike="noStrike" kern="1200" dirty="0" smtClean="0">
                <a:solidFill>
                  <a:schemeClr val="tx1"/>
                </a:solidFill>
                <a:latin typeface="+mn-lt"/>
                <a:ea typeface="+mn-ea"/>
                <a:cs typeface="+mn-cs"/>
              </a:rPr>
              <a:t>Les limites de ce discours</a:t>
            </a:r>
          </a:p>
          <a:p>
            <a:pPr rtl="0" eaLnBrk="1" fontAlgn="t" latinLnBrk="0" hangingPunct="1"/>
            <a:endParaRPr lang="fr-FR" sz="1200" b="0" i="0" u="none" strike="noStrike" kern="1200" dirty="0" smtClean="0">
              <a:solidFill>
                <a:schemeClr val="tx1"/>
              </a:solidFill>
              <a:latin typeface="+mn-lt"/>
              <a:ea typeface="+mn-ea"/>
              <a:cs typeface="+mn-cs"/>
            </a:endParaRPr>
          </a:p>
          <a:p>
            <a:pPr rtl="0" eaLnBrk="1" fontAlgn="t" latinLnBrk="0" hangingPunct="1"/>
            <a:endParaRPr lang="fr-FR" sz="1200" b="0" i="0" u="none" strike="noStrike" kern="120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26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Russie parmi les pays les plus urbanisés</a:t>
            </a:r>
            <a:r>
              <a:rPr lang="fr-FR" baseline="0" dirty="0" smtClean="0"/>
              <a:t> dans le monde (environ 73 % de la population est urbaine)</a:t>
            </a:r>
            <a:endParaRPr lang="fr-FR" dirty="0"/>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32</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Concentration</a:t>
            </a:r>
            <a:r>
              <a:rPr lang="fr-FR" baseline="0" dirty="0" smtClean="0"/>
              <a:t> de la population dans les très grandes villes (environ 13 villes millionnaires)</a:t>
            </a:r>
          </a:p>
          <a:p>
            <a:r>
              <a:rPr lang="fr-FR" baseline="0" dirty="0" smtClean="0"/>
              <a:t>Toutefois les géographes russes relativisent le fait urbain en Russie :</a:t>
            </a:r>
          </a:p>
          <a:p>
            <a:pPr>
              <a:buFontTx/>
              <a:buChar char="-"/>
            </a:pPr>
            <a:r>
              <a:rPr lang="fr-FR" baseline="0" dirty="0" smtClean="0"/>
              <a:t> Est considéré comme une ville toute agglomération &gt; à 12.000 hab.</a:t>
            </a:r>
          </a:p>
          <a:p>
            <a:pPr>
              <a:buFontTx/>
              <a:buChar char="-"/>
            </a:pPr>
            <a:r>
              <a:rPr lang="fr-FR" baseline="0" dirty="0" smtClean="0"/>
              <a:t> les grandes villes disposent des équipements qui définissent l’urbanité mais pas les petites ni même les moyennes (accès au tout à l’égout, à l’eau chaude, </a:t>
            </a:r>
            <a:r>
              <a:rPr lang="fr-FR" baseline="0" dirty="0" err="1" smtClean="0"/>
              <a:t>etc</a:t>
            </a:r>
            <a:r>
              <a:rPr lang="fr-FR" baseline="0" dirty="0" smtClean="0"/>
              <a:t> …)</a:t>
            </a:r>
          </a:p>
          <a:p>
            <a:pPr>
              <a:buFontTx/>
              <a:buChar char="-"/>
            </a:pPr>
            <a:r>
              <a:rPr lang="fr-FR" baseline="0" dirty="0" smtClean="0"/>
              <a:t> Sur ce critère du mode de vie urbain, une frange importantes des habitants de villes vivent plutôt comme des ruraux</a:t>
            </a:r>
          </a:p>
          <a:p>
            <a:pPr>
              <a:buFontTx/>
              <a:buChar char="-"/>
            </a:pPr>
            <a:r>
              <a:rPr lang="fr-FR" baseline="0" dirty="0" smtClean="0"/>
              <a:t> A la périphérie des très grandes villes, de vastes zones accueillent des activités de type agricole et rural : </a:t>
            </a:r>
          </a:p>
          <a:p>
            <a:pPr>
              <a:buFontTx/>
              <a:buNone/>
            </a:pPr>
            <a:r>
              <a:rPr lang="fr-FR" baseline="0" dirty="0" smtClean="0"/>
              <a:t>=&gt; Les géographes russes parlent de « pseudo-urbanisation » </a:t>
            </a:r>
            <a:r>
              <a:rPr lang="fr-FR" baseline="0" dirty="0" err="1" smtClean="0"/>
              <a:t>Trevich</a:t>
            </a:r>
            <a:r>
              <a:rPr lang="fr-FR" baseline="0" dirty="0" smtClean="0"/>
              <a:t> considère de seulement 40 villes (dites villes leader) sont vraiment des villes tandis que T. </a:t>
            </a:r>
            <a:r>
              <a:rPr lang="fr-FR" baseline="0" dirty="0" err="1" smtClean="0"/>
              <a:t>Nefedova</a:t>
            </a:r>
            <a:r>
              <a:rPr lang="fr-FR" baseline="0" dirty="0" smtClean="0"/>
              <a:t> estime que près de 16 M de personnes (1/5</a:t>
            </a:r>
            <a:r>
              <a:rPr lang="fr-FR" baseline="30000" dirty="0" smtClean="0"/>
              <a:t>e</a:t>
            </a:r>
            <a:r>
              <a:rPr lang="fr-FR" baseline="0" dirty="0" smtClean="0"/>
              <a:t> des urbains ne sont ni totalement urbains ni totalement ruraux)</a:t>
            </a:r>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33</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Impression de crise des villes</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dans les années 90, pour des raisons fiscales, 900.000 urbains ont changé de statut sans changer de résidences (des petits bourgs de type urbain se sont reclassés en bourgs ruraux ce qui a créé une théorie de crise des villes en Russie, exactement contraire à la réalité)</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34</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3007DA98-733F-47AC-A6CB-09F079160021}" type="datetimeFigureOut">
              <a:rPr lang="fr-FR" smtClean="0"/>
              <a:pPr/>
              <a:t>30/05/2012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007DA98-733F-47AC-A6CB-09F079160021}" type="datetimeFigureOut">
              <a:rPr lang="fr-FR" smtClean="0"/>
              <a:pPr/>
              <a:t>30/05/2012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007DA98-733F-47AC-A6CB-09F079160021}" type="datetimeFigureOut">
              <a:rPr lang="fr-FR" smtClean="0"/>
              <a:pPr/>
              <a:t>30/05/2012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007DA98-733F-47AC-A6CB-09F079160021}" type="datetimeFigureOut">
              <a:rPr lang="fr-FR" smtClean="0"/>
              <a:pPr/>
              <a:t>30/05/2012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3007DA98-733F-47AC-A6CB-09F079160021}" type="datetimeFigureOut">
              <a:rPr lang="fr-FR" smtClean="0"/>
              <a:pPr/>
              <a:t>30/05/2012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3007DA98-733F-47AC-A6CB-09F079160021}" type="datetimeFigureOut">
              <a:rPr lang="fr-FR" smtClean="0"/>
              <a:pPr/>
              <a:t>30/05/2012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3007DA98-733F-47AC-A6CB-09F079160021}" type="datetimeFigureOut">
              <a:rPr lang="fr-FR" smtClean="0"/>
              <a:pPr/>
              <a:t>30/05/2012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3007DA98-733F-47AC-A6CB-09F079160021}" type="datetimeFigureOut">
              <a:rPr lang="fr-FR" smtClean="0"/>
              <a:pPr/>
              <a:t>30/05/2012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007DA98-733F-47AC-A6CB-09F079160021}" type="datetimeFigureOut">
              <a:rPr lang="fr-FR" smtClean="0"/>
              <a:pPr/>
              <a:t>30/05/2012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007DA98-733F-47AC-A6CB-09F079160021}" type="datetimeFigureOut">
              <a:rPr lang="fr-FR" smtClean="0"/>
              <a:pPr/>
              <a:t>30/05/2012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007DA98-733F-47AC-A6CB-09F079160021}" type="datetimeFigureOut">
              <a:rPr lang="fr-FR" smtClean="0"/>
              <a:pPr/>
              <a:t>30/05/2012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07DA98-733F-47AC-A6CB-09F079160021}" type="datetimeFigureOut">
              <a:rPr lang="fr-FR" smtClean="0"/>
              <a:pPr/>
              <a:t>30/05/2012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AC2395-ECBB-4E7C-9CF3-BB964A3054DE}"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 Target="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4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slide" Target="slide9.xm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3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slide" Target="slide63.xml"/><Relationship Id="rId5" Type="http://schemas.openxmlformats.org/officeDocument/2006/relationships/image" Target="../media/image44.jpeg"/><Relationship Id="rId4" Type="http://schemas.openxmlformats.org/officeDocument/2006/relationships/image" Target="../media/image43.jpeg"/></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download.vikidia.org/vikidia/fr/images/5/53/Longitudes-projection_de_Mercator.jpg" TargetMode="External"/><Relationship Id="rId1" Type="http://schemas.openxmlformats.org/officeDocument/2006/relationships/slideLayout" Target="../slideLayouts/slideLayout6.xml"/><Relationship Id="rId4" Type="http://schemas.openxmlformats.org/officeDocument/2006/relationships/slide" Target="slide6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upload.wikimedia.org/wikipedia/commons/7/70/Arno_Peters-Projektion.JPG" TargetMode="External"/><Relationship Id="rId1" Type="http://schemas.openxmlformats.org/officeDocument/2006/relationships/slideLayout" Target="../slideLayouts/slideLayout6.xml"/><Relationship Id="rId4" Type="http://schemas.openxmlformats.org/officeDocument/2006/relationships/slide" Target="slide63.xml"/></Relationships>
</file>

<file path=ppt/slides/_rels/slide51.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slide" Target="slide63.xml"/></Relationships>
</file>

<file path=ppt/slides/_rels/slide53.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image" Target="../media/image55.gi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48.xml"/><Relationship Id="rId7" Type="http://schemas.openxmlformats.org/officeDocument/2006/relationships/slide" Target="slide5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slide" Target="slide50.xml"/><Relationship Id="rId11" Type="http://schemas.openxmlformats.org/officeDocument/2006/relationships/slide" Target="slide9.xml"/><Relationship Id="rId5" Type="http://schemas.openxmlformats.org/officeDocument/2006/relationships/slide" Target="slide52.xml"/><Relationship Id="rId10" Type="http://schemas.openxmlformats.org/officeDocument/2006/relationships/slide" Target="slide53.xml"/><Relationship Id="rId4" Type="http://schemas.openxmlformats.org/officeDocument/2006/relationships/slide" Target="slide49.xml"/><Relationship Id="rId9" Type="http://schemas.openxmlformats.org/officeDocument/2006/relationships/slide" Target="slide5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59.xml"/><Relationship Id="rId7" Type="http://schemas.openxmlformats.org/officeDocument/2006/relationships/slide" Target="slide42.xml"/><Relationship Id="rId2" Type="http://schemas.openxmlformats.org/officeDocument/2006/relationships/slide" Target="slide63.xml"/><Relationship Id="rId1" Type="http://schemas.openxmlformats.org/officeDocument/2006/relationships/slideLayout" Target="../slideLayouts/slideLayout2.xml"/><Relationship Id="rId6" Type="http://schemas.openxmlformats.org/officeDocument/2006/relationships/slide" Target="slide62.xml"/><Relationship Id="rId5" Type="http://schemas.openxmlformats.org/officeDocument/2006/relationships/slide" Target="slide32.xml"/><Relationship Id="rId4" Type="http://schemas.openxmlformats.org/officeDocument/2006/relationships/slide" Target="slide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3568" y="1772816"/>
            <a:ext cx="7772400" cy="2232248"/>
          </a:xfrm>
        </p:spPr>
        <p:style>
          <a:lnRef idx="1">
            <a:schemeClr val="accent2"/>
          </a:lnRef>
          <a:fillRef idx="2">
            <a:schemeClr val="accent2"/>
          </a:fillRef>
          <a:effectRef idx="1">
            <a:schemeClr val="accent2"/>
          </a:effectRef>
          <a:fontRef idx="minor">
            <a:schemeClr val="dk1"/>
          </a:fontRef>
        </p:style>
        <p:txBody>
          <a:bodyPr>
            <a:normAutofit/>
          </a:bodyPr>
          <a:lstStyle/>
          <a:p>
            <a:r>
              <a:rPr lang="fr-FR" b="1" i="1" dirty="0" smtClean="0"/>
              <a:t>LES CARTES DE LA RUSSIE : </a:t>
            </a:r>
            <a:br>
              <a:rPr lang="fr-FR" b="1" i="1" dirty="0" smtClean="0"/>
            </a:br>
            <a:r>
              <a:rPr lang="fr-FR" sz="3600" b="1" i="1" dirty="0" smtClean="0"/>
              <a:t>Quelques approches critiques </a:t>
            </a:r>
            <a:br>
              <a:rPr lang="fr-FR" sz="3600" b="1" i="1" dirty="0" smtClean="0"/>
            </a:br>
            <a:r>
              <a:rPr lang="fr-FR" sz="3600" b="1" i="1" dirty="0" smtClean="0"/>
              <a:t>sur le discours qu’elles véhiculent</a:t>
            </a:r>
            <a:endParaRPr lang="fr-FR" b="1"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827584" y="2204864"/>
            <a:ext cx="7772400" cy="1470025"/>
          </a:xfrm>
        </p:spPr>
        <p:style>
          <a:lnRef idx="1">
            <a:schemeClr val="accent4"/>
          </a:lnRef>
          <a:fillRef idx="2">
            <a:schemeClr val="accent4"/>
          </a:fillRef>
          <a:effectRef idx="1">
            <a:schemeClr val="accent4"/>
          </a:effectRef>
          <a:fontRef idx="minor">
            <a:schemeClr val="dk1"/>
          </a:fontRef>
        </p:style>
        <p:txBody>
          <a:bodyPr>
            <a:normAutofit/>
          </a:bodyPr>
          <a:lstStyle/>
          <a:p>
            <a:r>
              <a:rPr lang="fr-FR" b="1" i="1" dirty="0" smtClean="0"/>
              <a:t>3. Interroger le discours produit </a:t>
            </a:r>
            <a:br>
              <a:rPr lang="fr-FR" b="1" i="1" dirty="0" smtClean="0"/>
            </a:br>
            <a:r>
              <a:rPr lang="fr-FR" b="1" i="1" dirty="0" smtClean="0"/>
              <a:t>à partir des cartes ?</a:t>
            </a:r>
            <a:endParaRPr lang="fr-FR" b="1" i="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476672"/>
          </a:xfrm>
        </p:spPr>
        <p:style>
          <a:lnRef idx="1">
            <a:schemeClr val="accent4"/>
          </a:lnRef>
          <a:fillRef idx="2">
            <a:schemeClr val="accent4"/>
          </a:fillRef>
          <a:effectRef idx="1">
            <a:schemeClr val="accent4"/>
          </a:effectRef>
          <a:fontRef idx="minor">
            <a:schemeClr val="dk1"/>
          </a:fontRef>
        </p:style>
        <p:txBody>
          <a:bodyPr>
            <a:noAutofit/>
          </a:bodyPr>
          <a:lstStyle/>
          <a:p>
            <a:r>
              <a:rPr lang="fr-FR" sz="1800" b="1" dirty="0" smtClean="0"/>
              <a:t>A. LES DIFFICULTÉS POUR CARTOGRAPHIER LA GÉOGRAPHIE DES MINORITÉS EN RUSSIE</a:t>
            </a:r>
            <a:endParaRPr lang="fr-FR" sz="1800" b="1" dirty="0"/>
          </a:p>
        </p:txBody>
      </p:sp>
      <p:pic>
        <p:nvPicPr>
          <p:cNvPr id="2050" name="Picture 2">
            <a:hlinkClick r:id="rId2" action="ppaction://hlinksldjump"/>
          </p:cNvPr>
          <p:cNvPicPr>
            <a:picLocks noChangeAspect="1" noChangeArrowheads="1"/>
          </p:cNvPicPr>
          <p:nvPr/>
        </p:nvPicPr>
        <p:blipFill>
          <a:blip r:embed="rId3" cstate="email"/>
          <a:srcRect/>
          <a:stretch>
            <a:fillRect/>
          </a:stretch>
        </p:blipFill>
        <p:spPr bwMode="auto">
          <a:xfrm>
            <a:off x="0" y="404664"/>
            <a:ext cx="9144000" cy="5715000"/>
          </a:xfrm>
          <a:prstGeom prst="rect">
            <a:avLst/>
          </a:prstGeom>
          <a:noFill/>
          <a:ln w="9525">
            <a:noFill/>
            <a:miter lim="800000"/>
            <a:headEnd/>
            <a:tailEnd/>
          </a:ln>
        </p:spPr>
      </p:pic>
      <p:pic>
        <p:nvPicPr>
          <p:cNvPr id="2051" name="Picture 3"/>
          <p:cNvPicPr>
            <a:picLocks noChangeAspect="1" noChangeArrowheads="1"/>
          </p:cNvPicPr>
          <p:nvPr/>
        </p:nvPicPr>
        <p:blipFill>
          <a:blip r:embed="rId4" cstate="email"/>
          <a:srcRect/>
          <a:stretch>
            <a:fillRect/>
          </a:stretch>
        </p:blipFill>
        <p:spPr bwMode="auto">
          <a:xfrm>
            <a:off x="0" y="6309320"/>
            <a:ext cx="5876925" cy="457200"/>
          </a:xfrm>
          <a:prstGeom prst="rect">
            <a:avLst/>
          </a:prstGeom>
          <a:noFill/>
          <a:ln w="9525">
            <a:noFill/>
            <a:miter lim="800000"/>
            <a:headEnd/>
            <a:tailEnd/>
          </a:ln>
        </p:spPr>
      </p:pic>
      <p:pic>
        <p:nvPicPr>
          <p:cNvPr id="2052" name="Picture 4"/>
          <p:cNvPicPr>
            <a:picLocks noChangeAspect="1" noChangeArrowheads="1"/>
          </p:cNvPicPr>
          <p:nvPr/>
        </p:nvPicPr>
        <p:blipFill>
          <a:blip r:embed="rId5" cstate="email"/>
          <a:srcRect r="23304"/>
          <a:stretch>
            <a:fillRect/>
          </a:stretch>
        </p:blipFill>
        <p:spPr bwMode="auto">
          <a:xfrm>
            <a:off x="6216385" y="6165304"/>
            <a:ext cx="2820111" cy="57606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srcRect/>
          <a:stretch>
            <a:fillRect/>
          </a:stretch>
        </p:blipFill>
        <p:spPr bwMode="auto">
          <a:xfrm>
            <a:off x="592638" y="1772816"/>
            <a:ext cx="7795786" cy="1728192"/>
          </a:xfrm>
          <a:prstGeom prst="rect">
            <a:avLst/>
          </a:prstGeom>
          <a:noFill/>
          <a:ln w="9525">
            <a:solidFill>
              <a:srgbClr val="7030A0"/>
            </a:solidFill>
            <a:miter lim="800000"/>
            <a:headEnd/>
            <a:tailEnd/>
          </a:ln>
        </p:spPr>
      </p:pic>
      <p:sp>
        <p:nvSpPr>
          <p:cNvPr id="5" name="ZoneTexte 4"/>
          <p:cNvSpPr txBox="1"/>
          <p:nvPr/>
        </p:nvSpPr>
        <p:spPr>
          <a:xfrm>
            <a:off x="592638" y="692696"/>
            <a:ext cx="7416824" cy="646331"/>
          </a:xfrm>
          <a:prstGeom prst="rect">
            <a:avLst/>
          </a:prstGeom>
          <a:noFill/>
        </p:spPr>
        <p:txBody>
          <a:bodyPr wrap="square" rtlCol="0">
            <a:spAutoFit/>
          </a:bodyPr>
          <a:lstStyle/>
          <a:p>
            <a:pPr>
              <a:buFont typeface="Wingdings 3" pitchFamily="18" charset="2"/>
              <a:buChar char="c"/>
            </a:pPr>
            <a:r>
              <a:rPr lang="fr-FR" b="1" i="1" dirty="0" smtClean="0"/>
              <a:t> Alimente pour l’auteur la thèse d’une Russie multinationale menacée d’éclatement dans les années 1990 par les revendications autonomistes</a:t>
            </a:r>
            <a:endParaRPr lang="fr-FR" b="1" i="1" dirty="0"/>
          </a:p>
        </p:txBody>
      </p:sp>
      <p:sp>
        <p:nvSpPr>
          <p:cNvPr id="6" name="Rectangle à coins arrondis 5"/>
          <p:cNvSpPr/>
          <p:nvPr/>
        </p:nvSpPr>
        <p:spPr>
          <a:xfrm>
            <a:off x="592638" y="1412776"/>
            <a:ext cx="4896544" cy="28803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sz="1600" b="1" i="1" dirty="0" smtClean="0">
                <a:solidFill>
                  <a:srgbClr val="7030A0"/>
                </a:solidFill>
              </a:rPr>
              <a:t>Le commentaire qui accompagne la carte</a:t>
            </a:r>
            <a:endParaRPr lang="fr-FR" sz="1600" b="1" i="1" dirty="0">
              <a:solidFill>
                <a:srgbClr val="7030A0"/>
              </a:solidFill>
            </a:endParaRPr>
          </a:p>
        </p:txBody>
      </p:sp>
      <p:sp>
        <p:nvSpPr>
          <p:cNvPr id="7" name="ZoneTexte 6"/>
          <p:cNvSpPr txBox="1"/>
          <p:nvPr/>
        </p:nvSpPr>
        <p:spPr>
          <a:xfrm>
            <a:off x="755576" y="3718679"/>
            <a:ext cx="7416824" cy="3139321"/>
          </a:xfrm>
          <a:prstGeom prst="rect">
            <a:avLst/>
          </a:prstGeom>
          <a:noFill/>
        </p:spPr>
        <p:txBody>
          <a:bodyPr wrap="square" rtlCol="0">
            <a:spAutoFit/>
          </a:bodyPr>
          <a:lstStyle/>
          <a:p>
            <a:pPr>
              <a:buFont typeface="Wingdings 3" pitchFamily="18" charset="2"/>
              <a:buChar char="c"/>
            </a:pPr>
            <a:r>
              <a:rPr lang="fr-FR" b="1" i="1" dirty="0" smtClean="0"/>
              <a:t> Une carte où sont juxtaposées les limites des entités régionales et les zones où les minorités nationales ont un certain poids et semblent majoritaires par l’iconographie choisie. </a:t>
            </a:r>
          </a:p>
          <a:p>
            <a:pPr>
              <a:buFont typeface="Wingdings 3" pitchFamily="18" charset="2"/>
              <a:buChar char="c"/>
            </a:pPr>
            <a:endParaRPr lang="fr-FR" b="1" i="1" dirty="0" smtClean="0"/>
          </a:p>
          <a:p>
            <a:pPr>
              <a:buFont typeface="Wingdings 3" pitchFamily="18" charset="2"/>
              <a:buChar char="c"/>
            </a:pPr>
            <a:r>
              <a:rPr lang="fr-FR" b="1" i="1" dirty="0" smtClean="0"/>
              <a:t>Une carte qui fait apparaître une Russie où les Russes occupent une partie minoritaire du territoire.</a:t>
            </a:r>
          </a:p>
          <a:p>
            <a:pPr>
              <a:buFont typeface="Wingdings 3" pitchFamily="18" charset="2"/>
              <a:buChar char="c"/>
            </a:pPr>
            <a:endParaRPr lang="fr-FR" b="1" i="1" dirty="0" smtClean="0"/>
          </a:p>
          <a:p>
            <a:pPr>
              <a:buFont typeface="Wingdings 3" pitchFamily="18" charset="2"/>
              <a:buChar char="c"/>
            </a:pPr>
            <a:r>
              <a:rPr lang="fr-FR" b="1" i="1" dirty="0" smtClean="0"/>
              <a:t>Une carte qui appuie l’idée que l’autonomisme des Républiques constituées sur la base des nationalités est particulièrement fort. </a:t>
            </a:r>
          </a:p>
          <a:p>
            <a:pPr>
              <a:buFont typeface="Wingdings 3" pitchFamily="18" charset="2"/>
              <a:buChar char="c"/>
            </a:pPr>
            <a:endParaRPr lang="fr-FR" b="1" i="1" dirty="0" smtClean="0"/>
          </a:p>
          <a:p>
            <a:pPr>
              <a:buFont typeface="Wingdings 3" pitchFamily="18" charset="2"/>
              <a:buChar char="c"/>
            </a:pPr>
            <a:endParaRPr lang="fr-FR" b="1" i="1" dirty="0"/>
          </a:p>
        </p:txBody>
      </p:sp>
      <p:sp>
        <p:nvSpPr>
          <p:cNvPr id="8" name="Titre 1"/>
          <p:cNvSpPr>
            <a:spLocks noGrp="1"/>
          </p:cNvSpPr>
          <p:nvPr>
            <p:ph type="title"/>
          </p:nvPr>
        </p:nvSpPr>
        <p:spPr>
          <a:xfrm>
            <a:off x="467544" y="188640"/>
            <a:ext cx="8229600" cy="418058"/>
          </a:xfrm>
        </p:spPr>
        <p:txBody>
          <a:bodyPr>
            <a:noAutofit/>
          </a:bodyPr>
          <a:lstStyle/>
          <a:p>
            <a:r>
              <a:rPr lang="fr-FR" sz="2800" b="1" i="1" dirty="0" smtClean="0">
                <a:solidFill>
                  <a:schemeClr val="accent4">
                    <a:lumMod val="75000"/>
                  </a:schemeClr>
                </a:solidFill>
              </a:rPr>
              <a:t>a. Quel discours soutient la carte? </a:t>
            </a:r>
            <a:endParaRPr lang="fr-FR" sz="2800" b="1" i="1" dirty="0">
              <a:solidFill>
                <a:schemeClr val="accent4">
                  <a:lumMod val="75000"/>
                </a:schemeClr>
              </a:solidFill>
            </a:endParaRPr>
          </a:p>
        </p:txBody>
      </p:sp>
      <p:pic>
        <p:nvPicPr>
          <p:cNvPr id="1026" name="Picture 2">
            <a:hlinkClick r:id="rId3" action="ppaction://hlinksldjump"/>
          </p:cNvPr>
          <p:cNvPicPr>
            <a:picLocks noChangeAspect="1" noChangeArrowheads="1"/>
          </p:cNvPicPr>
          <p:nvPr/>
        </p:nvPicPr>
        <p:blipFill>
          <a:blip r:embed="rId4" cstate="email"/>
          <a:srcRect/>
          <a:stretch>
            <a:fillRect/>
          </a:stretch>
        </p:blipFill>
        <p:spPr bwMode="auto">
          <a:xfrm>
            <a:off x="7715272" y="428604"/>
            <a:ext cx="1169244" cy="72865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18058"/>
          </a:xfrm>
        </p:spPr>
        <p:txBody>
          <a:bodyPr>
            <a:noAutofit/>
          </a:bodyPr>
          <a:lstStyle/>
          <a:p>
            <a:r>
              <a:rPr lang="fr-FR" sz="2800" b="1" i="1" dirty="0" smtClean="0">
                <a:solidFill>
                  <a:schemeClr val="accent4">
                    <a:lumMod val="75000"/>
                  </a:schemeClr>
                </a:solidFill>
              </a:rPr>
              <a:t>b. Quels sont les problèmes posés par la carte ? </a:t>
            </a:r>
            <a:endParaRPr lang="fr-FR" sz="2800" b="1" i="1" dirty="0">
              <a:solidFill>
                <a:schemeClr val="accent4">
                  <a:lumMod val="75000"/>
                </a:schemeClr>
              </a:solidFill>
            </a:endParaRPr>
          </a:p>
        </p:txBody>
      </p:sp>
      <p:pic>
        <p:nvPicPr>
          <p:cNvPr id="4098" name="Picture 2"/>
          <p:cNvPicPr>
            <a:picLocks noChangeAspect="1" noChangeArrowheads="1"/>
          </p:cNvPicPr>
          <p:nvPr/>
        </p:nvPicPr>
        <p:blipFill>
          <a:blip r:embed="rId2" cstate="email"/>
          <a:srcRect/>
          <a:stretch>
            <a:fillRect/>
          </a:stretch>
        </p:blipFill>
        <p:spPr bwMode="auto">
          <a:xfrm>
            <a:off x="755576" y="1772816"/>
            <a:ext cx="7344816" cy="2217753"/>
          </a:xfrm>
          <a:prstGeom prst="rect">
            <a:avLst/>
          </a:prstGeom>
          <a:noFill/>
          <a:ln w="9525">
            <a:noFill/>
            <a:miter lim="800000"/>
            <a:headEnd/>
            <a:tailEnd/>
          </a:ln>
        </p:spPr>
      </p:pic>
      <p:sp>
        <p:nvSpPr>
          <p:cNvPr id="5" name="Rectangle à coins arrondis 4"/>
          <p:cNvSpPr/>
          <p:nvPr/>
        </p:nvSpPr>
        <p:spPr>
          <a:xfrm>
            <a:off x="179512" y="1124744"/>
            <a:ext cx="8496944" cy="576064"/>
          </a:xfrm>
          <a:prstGeom prst="roundRect">
            <a:avLst/>
          </a:prstGeom>
          <a:ln>
            <a:noFill/>
          </a:ln>
        </p:spPr>
        <p:style>
          <a:lnRef idx="2">
            <a:schemeClr val="accent4"/>
          </a:lnRef>
          <a:fillRef idx="1001">
            <a:schemeClr val="lt1"/>
          </a:fillRef>
          <a:effectRef idx="0">
            <a:schemeClr val="accent4"/>
          </a:effectRef>
          <a:fontRef idx="minor">
            <a:schemeClr val="dk1"/>
          </a:fontRef>
        </p:style>
        <p:txBody>
          <a:bodyPr rtlCol="0" anchor="ctr"/>
          <a:lstStyle/>
          <a:p>
            <a:pPr algn="ctr">
              <a:buFont typeface="Wingdings 3" pitchFamily="18" charset="2"/>
              <a:buChar char="c"/>
            </a:pPr>
            <a:r>
              <a:rPr lang="fr-FR" b="1" i="1" dirty="0" smtClean="0">
                <a:solidFill>
                  <a:srgbClr val="7030A0"/>
                </a:solidFill>
              </a:rPr>
              <a:t>Bien qu’il s’appuie sur un recensement et des estimations actualisées, l’auteur a été contraint d’employer de nombreuses sources pour élaborer cette carte </a:t>
            </a:r>
            <a:endParaRPr lang="fr-FR" b="1" i="1" dirty="0">
              <a:solidFill>
                <a:srgbClr val="7030A0"/>
              </a:solidFill>
            </a:endParaRPr>
          </a:p>
        </p:txBody>
      </p:sp>
      <p:pic>
        <p:nvPicPr>
          <p:cNvPr id="4099" name="Picture 3"/>
          <p:cNvPicPr>
            <a:picLocks noChangeAspect="1" noChangeArrowheads="1"/>
          </p:cNvPicPr>
          <p:nvPr/>
        </p:nvPicPr>
        <p:blipFill>
          <a:blip r:embed="rId3" cstate="email"/>
          <a:srcRect/>
          <a:stretch>
            <a:fillRect/>
          </a:stretch>
        </p:blipFill>
        <p:spPr bwMode="auto">
          <a:xfrm>
            <a:off x="1259632" y="5373216"/>
            <a:ext cx="6543336" cy="720080"/>
          </a:xfrm>
          <a:prstGeom prst="rect">
            <a:avLst/>
          </a:prstGeom>
          <a:noFill/>
          <a:ln w="9525">
            <a:noFill/>
            <a:miter lim="800000"/>
            <a:headEnd/>
            <a:tailEnd/>
          </a:ln>
        </p:spPr>
      </p:pic>
      <p:sp>
        <p:nvSpPr>
          <p:cNvPr id="10" name="Rectangle à coins arrondis 9"/>
          <p:cNvSpPr/>
          <p:nvPr/>
        </p:nvSpPr>
        <p:spPr>
          <a:xfrm>
            <a:off x="251520" y="4293096"/>
            <a:ext cx="8496944" cy="792088"/>
          </a:xfrm>
          <a:prstGeom prst="roundRect">
            <a:avLst/>
          </a:prstGeom>
          <a:ln>
            <a:noFill/>
          </a:ln>
        </p:spPr>
        <p:style>
          <a:lnRef idx="2">
            <a:schemeClr val="accent4"/>
          </a:lnRef>
          <a:fillRef idx="1001">
            <a:schemeClr val="lt1"/>
          </a:fillRef>
          <a:effectRef idx="0">
            <a:schemeClr val="accent4"/>
          </a:effectRef>
          <a:fontRef idx="minor">
            <a:schemeClr val="dk1"/>
          </a:fontRef>
        </p:style>
        <p:txBody>
          <a:bodyPr rtlCol="0" anchor="ctr"/>
          <a:lstStyle/>
          <a:p>
            <a:pPr algn="ctr">
              <a:buFont typeface="Wingdings 3" pitchFamily="18" charset="2"/>
              <a:buChar char="c"/>
            </a:pPr>
            <a:r>
              <a:rPr lang="fr-FR" b="1" i="1" dirty="0" smtClean="0">
                <a:solidFill>
                  <a:srgbClr val="7030A0"/>
                </a:solidFill>
              </a:rPr>
              <a:t>L’auteur définit des minorités nationales sur une triple base religieuse, ethnique et linguistique = une catégorie héritée de la Russie soviétique, sujette à débat, qui n’existe par ailleurs plus dans les mêmes termes dans les recensements actuels </a:t>
            </a:r>
            <a:endParaRPr lang="fr-FR" b="1" i="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srcRect/>
          <a:stretch>
            <a:fillRect/>
          </a:stretch>
        </p:blipFill>
        <p:spPr bwMode="auto">
          <a:xfrm>
            <a:off x="1" y="778476"/>
            <a:ext cx="9143999" cy="6079524"/>
          </a:xfrm>
          <a:prstGeom prst="rect">
            <a:avLst/>
          </a:prstGeom>
          <a:noFill/>
          <a:ln w="9525">
            <a:noFill/>
            <a:miter lim="800000"/>
            <a:headEnd/>
            <a:tailEnd/>
          </a:ln>
        </p:spPr>
      </p:pic>
      <p:sp>
        <p:nvSpPr>
          <p:cNvPr id="5" name="Rectangle à coins arrondis 4"/>
          <p:cNvSpPr/>
          <p:nvPr/>
        </p:nvSpPr>
        <p:spPr>
          <a:xfrm>
            <a:off x="0" y="0"/>
            <a:ext cx="9081392" cy="720080"/>
          </a:xfrm>
          <a:prstGeom prst="roundRect">
            <a:avLst/>
          </a:prstGeom>
          <a:ln>
            <a:noFill/>
          </a:ln>
        </p:spPr>
        <p:style>
          <a:lnRef idx="2">
            <a:schemeClr val="accent4"/>
          </a:lnRef>
          <a:fillRef idx="1001">
            <a:schemeClr val="lt1"/>
          </a:fillRef>
          <a:effectRef idx="0">
            <a:schemeClr val="accent4"/>
          </a:effectRef>
          <a:fontRef idx="minor">
            <a:schemeClr val="dk1"/>
          </a:fontRef>
        </p:style>
        <p:txBody>
          <a:bodyPr rtlCol="0" anchor="ctr"/>
          <a:lstStyle/>
          <a:p>
            <a:pPr>
              <a:buFont typeface="Wingdings 3" pitchFamily="18" charset="2"/>
              <a:buChar char="c"/>
            </a:pPr>
            <a:r>
              <a:rPr lang="fr-FR" b="1" i="1" dirty="0" smtClean="0">
                <a:solidFill>
                  <a:srgbClr val="7030A0"/>
                </a:solidFill>
              </a:rPr>
              <a:t> Le zonage de l’espace sur le critère de la distribution spatiale des minorités est complexe,</a:t>
            </a:r>
          </a:p>
          <a:p>
            <a:pPr algn="ctr"/>
            <a:r>
              <a:rPr lang="fr-FR" sz="1600" b="1" i="1" dirty="0" smtClean="0">
                <a:solidFill>
                  <a:schemeClr val="tx1"/>
                </a:solidFill>
              </a:rPr>
              <a:t>L’auteur est obligé d’ajouter des information à la carte qui font apparaitre le caractère fortement minoritaire des nationalités dans les Républiques dites « autonomes »</a:t>
            </a:r>
            <a:endParaRPr lang="fr-FR" sz="1600" b="1"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srcRect/>
          <a:stretch>
            <a:fillRect/>
          </a:stretch>
        </p:blipFill>
        <p:spPr bwMode="auto">
          <a:xfrm>
            <a:off x="0" y="980728"/>
            <a:ext cx="9144000" cy="5715000"/>
          </a:xfrm>
          <a:prstGeom prst="rect">
            <a:avLst/>
          </a:prstGeom>
          <a:noFill/>
          <a:ln w="9525">
            <a:noFill/>
            <a:miter lim="800000"/>
            <a:headEnd/>
            <a:tailEnd/>
          </a:ln>
        </p:spPr>
      </p:pic>
      <p:sp>
        <p:nvSpPr>
          <p:cNvPr id="7" name="Rectangle à coins arrondis 6"/>
          <p:cNvSpPr/>
          <p:nvPr/>
        </p:nvSpPr>
        <p:spPr>
          <a:xfrm>
            <a:off x="0" y="44624"/>
            <a:ext cx="9144000" cy="1008112"/>
          </a:xfrm>
          <a:prstGeom prst="roundRect">
            <a:avLst/>
          </a:prstGeom>
          <a:ln>
            <a:noFill/>
          </a:ln>
        </p:spPr>
        <p:style>
          <a:lnRef idx="2">
            <a:schemeClr val="accent4"/>
          </a:lnRef>
          <a:fillRef idx="1001">
            <a:schemeClr val="lt1"/>
          </a:fillRef>
          <a:effectRef idx="0">
            <a:schemeClr val="accent4"/>
          </a:effectRef>
          <a:fontRef idx="minor">
            <a:schemeClr val="dk1"/>
          </a:fontRef>
        </p:style>
        <p:txBody>
          <a:bodyPr rtlCol="0" anchor="ctr"/>
          <a:lstStyle/>
          <a:p>
            <a:pPr>
              <a:buFont typeface="Wingdings 3" pitchFamily="18" charset="2"/>
              <a:buChar char="c"/>
            </a:pPr>
            <a:r>
              <a:rPr lang="fr-FR" b="1" i="1" dirty="0" smtClean="0">
                <a:solidFill>
                  <a:srgbClr val="7030A0"/>
                </a:solidFill>
              </a:rPr>
              <a:t> Difficulté à cartographier le phénomène des minorités nationales dans les espaces de faible peuplement, où les peuples autochtones pratiquent par ailleurs le nomadisme pastoral</a:t>
            </a:r>
          </a:p>
          <a:p>
            <a:pPr algn="ctr"/>
            <a:r>
              <a:rPr lang="fr-FR" sz="1600" b="1" i="1" dirty="0" smtClean="0">
                <a:solidFill>
                  <a:schemeClr val="tx1"/>
                </a:solidFill>
              </a:rPr>
              <a:t>L’auteur a choisi une représentation par points qui ne correspondent </a:t>
            </a:r>
          </a:p>
          <a:p>
            <a:pPr algn="ctr"/>
            <a:r>
              <a:rPr lang="fr-FR" sz="1600" b="1" i="1" dirty="0" smtClean="0">
                <a:solidFill>
                  <a:schemeClr val="tx1"/>
                </a:solidFill>
              </a:rPr>
              <a:t>ni à des points de peuplement ni à des zones</a:t>
            </a:r>
            <a:endParaRPr lang="fr-FR" sz="1600" b="1"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srcRect/>
          <a:stretch>
            <a:fillRect/>
          </a:stretch>
        </p:blipFill>
        <p:spPr bwMode="auto">
          <a:xfrm>
            <a:off x="0" y="1242392"/>
            <a:ext cx="9144000" cy="5715000"/>
          </a:xfrm>
          <a:prstGeom prst="rect">
            <a:avLst/>
          </a:prstGeom>
          <a:noFill/>
          <a:ln w="9525">
            <a:noFill/>
            <a:miter lim="800000"/>
            <a:headEnd/>
            <a:tailEnd/>
          </a:ln>
        </p:spPr>
      </p:pic>
      <p:sp>
        <p:nvSpPr>
          <p:cNvPr id="7" name="Rectangle à coins arrondis 6"/>
          <p:cNvSpPr/>
          <p:nvPr/>
        </p:nvSpPr>
        <p:spPr>
          <a:xfrm>
            <a:off x="0" y="0"/>
            <a:ext cx="9081392" cy="1268760"/>
          </a:xfrm>
          <a:prstGeom prst="roundRect">
            <a:avLst/>
          </a:prstGeom>
          <a:ln>
            <a:noFill/>
          </a:ln>
        </p:spPr>
        <p:style>
          <a:lnRef idx="2">
            <a:schemeClr val="accent4"/>
          </a:lnRef>
          <a:fillRef idx="1001">
            <a:schemeClr val="lt1"/>
          </a:fillRef>
          <a:effectRef idx="0">
            <a:schemeClr val="accent4"/>
          </a:effectRef>
          <a:fontRef idx="minor">
            <a:schemeClr val="dk1"/>
          </a:fontRef>
        </p:style>
        <p:txBody>
          <a:bodyPr rtlCol="0" anchor="ctr"/>
          <a:lstStyle/>
          <a:p>
            <a:pPr algn="ctr">
              <a:buFont typeface="Wingdings 3" pitchFamily="18" charset="2"/>
              <a:buChar char="c"/>
            </a:pPr>
            <a:r>
              <a:rPr lang="fr-FR" b="1" i="1" dirty="0" smtClean="0">
                <a:solidFill>
                  <a:srgbClr val="7030A0"/>
                </a:solidFill>
              </a:rPr>
              <a:t> Difficulté à comprendre la cohérence des entités administratives représentées, </a:t>
            </a:r>
          </a:p>
          <a:p>
            <a:pPr algn="ctr"/>
            <a:r>
              <a:rPr lang="fr-FR" sz="1600" b="1" i="1" dirty="0" smtClean="0">
                <a:solidFill>
                  <a:schemeClr val="tx1"/>
                </a:solidFill>
              </a:rPr>
              <a:t>Figurent ici les « </a:t>
            </a:r>
            <a:r>
              <a:rPr lang="fr-FR" sz="1600" b="1" i="1" u="sng" dirty="0" smtClean="0">
                <a:solidFill>
                  <a:schemeClr val="tx1"/>
                </a:solidFill>
              </a:rPr>
              <a:t>Républiques autonomes</a:t>
            </a:r>
            <a:r>
              <a:rPr lang="fr-FR" sz="1600" b="1" i="1" dirty="0" smtClean="0">
                <a:solidFill>
                  <a:schemeClr val="tx1"/>
                </a:solidFill>
              </a:rPr>
              <a:t> » annoncées dans le titre</a:t>
            </a:r>
          </a:p>
          <a:p>
            <a:pPr algn="ctr"/>
            <a:r>
              <a:rPr lang="fr-FR" sz="1600" b="1" i="1" dirty="0" smtClean="0">
                <a:solidFill>
                  <a:schemeClr val="tx1"/>
                </a:solidFill>
              </a:rPr>
              <a:t>mais aussi les </a:t>
            </a:r>
            <a:r>
              <a:rPr lang="fr-FR" sz="1600" b="1" i="1" u="sng" dirty="0" smtClean="0">
                <a:solidFill>
                  <a:schemeClr val="tx1"/>
                </a:solidFill>
              </a:rPr>
              <a:t>districts autonomes </a:t>
            </a:r>
            <a:r>
              <a:rPr lang="fr-FR" sz="1600" b="1" i="1" dirty="0" smtClean="0">
                <a:solidFill>
                  <a:schemeClr val="tx1"/>
                </a:solidFill>
              </a:rPr>
              <a:t>rattachés à des oblast (régions administratives) et </a:t>
            </a:r>
            <a:r>
              <a:rPr lang="fr-FR" sz="1600" b="1" i="1" u="sng" dirty="0" smtClean="0">
                <a:solidFill>
                  <a:schemeClr val="tx1"/>
                </a:solidFill>
              </a:rPr>
              <a:t>le Birobidjan </a:t>
            </a:r>
          </a:p>
          <a:p>
            <a:pPr algn="ctr"/>
            <a:r>
              <a:rPr lang="fr-FR" sz="1600" b="1" i="1" dirty="0" smtClean="0">
                <a:solidFill>
                  <a:schemeClr val="tx1"/>
                </a:solidFill>
              </a:rPr>
              <a:t>= des entités qui ont en commun l’adjectif « autonome » mais qui recouvrent des réalités très différentes </a:t>
            </a:r>
            <a:endParaRPr lang="fr-FR" sz="1600" b="1"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srcRect/>
          <a:stretch>
            <a:fillRect/>
          </a:stretch>
        </p:blipFill>
        <p:spPr bwMode="auto">
          <a:xfrm>
            <a:off x="1" y="778476"/>
            <a:ext cx="9143999" cy="6079524"/>
          </a:xfrm>
          <a:prstGeom prst="rect">
            <a:avLst/>
          </a:prstGeom>
          <a:noFill/>
          <a:ln w="9525">
            <a:noFill/>
            <a:miter lim="800000"/>
            <a:headEnd/>
            <a:tailEnd/>
          </a:ln>
        </p:spPr>
      </p:pic>
      <p:sp>
        <p:nvSpPr>
          <p:cNvPr id="5" name="Rectangle à coins arrondis 4"/>
          <p:cNvSpPr/>
          <p:nvPr/>
        </p:nvSpPr>
        <p:spPr>
          <a:xfrm>
            <a:off x="0" y="0"/>
            <a:ext cx="9081392" cy="720080"/>
          </a:xfrm>
          <a:prstGeom prst="roundRect">
            <a:avLst/>
          </a:prstGeom>
          <a:ln>
            <a:noFill/>
          </a:ln>
        </p:spPr>
        <p:style>
          <a:lnRef idx="2">
            <a:schemeClr val="accent4"/>
          </a:lnRef>
          <a:fillRef idx="1001">
            <a:schemeClr val="lt1"/>
          </a:fillRef>
          <a:effectRef idx="0">
            <a:schemeClr val="accent4"/>
          </a:effectRef>
          <a:fontRef idx="minor">
            <a:schemeClr val="dk1"/>
          </a:fontRef>
        </p:style>
        <p:txBody>
          <a:bodyPr rtlCol="0" anchor="ctr"/>
          <a:lstStyle/>
          <a:p>
            <a:pPr algn="ctr">
              <a:buFont typeface="Wingdings 3" pitchFamily="18" charset="2"/>
              <a:buChar char="c"/>
            </a:pPr>
            <a:r>
              <a:rPr lang="fr-FR" b="1" i="1" dirty="0" smtClean="0">
                <a:solidFill>
                  <a:srgbClr val="7030A0"/>
                </a:solidFill>
              </a:rPr>
              <a:t> Le choix d’hachurer ou non des zones « mixtes » n’est ni convaincant ni cohérent</a:t>
            </a:r>
          </a:p>
          <a:p>
            <a:pPr algn="ctr"/>
            <a:r>
              <a:rPr lang="fr-FR" sz="1600" b="1" i="1" dirty="0" smtClean="0">
                <a:solidFill>
                  <a:schemeClr val="tx1"/>
                </a:solidFill>
              </a:rPr>
              <a:t>On peut comparer les cas de la république des Komis , de la Carélie, de la Kalmoukie et du Tatarstan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srcRect r="55512"/>
          <a:stretch>
            <a:fillRect/>
          </a:stretch>
        </p:blipFill>
        <p:spPr bwMode="auto">
          <a:xfrm>
            <a:off x="0" y="1124744"/>
            <a:ext cx="4067944" cy="5715000"/>
          </a:xfrm>
          <a:prstGeom prst="rect">
            <a:avLst/>
          </a:prstGeom>
          <a:noFill/>
          <a:ln w="9525">
            <a:noFill/>
            <a:miter lim="800000"/>
            <a:headEnd/>
            <a:tailEnd/>
          </a:ln>
        </p:spPr>
      </p:pic>
      <p:sp>
        <p:nvSpPr>
          <p:cNvPr id="7" name="Rectangle à coins arrondis 6"/>
          <p:cNvSpPr/>
          <p:nvPr/>
        </p:nvSpPr>
        <p:spPr>
          <a:xfrm>
            <a:off x="0" y="0"/>
            <a:ext cx="9081392" cy="1268760"/>
          </a:xfrm>
          <a:prstGeom prst="roundRect">
            <a:avLst/>
          </a:prstGeom>
          <a:ln>
            <a:noFill/>
          </a:ln>
        </p:spPr>
        <p:style>
          <a:lnRef idx="2">
            <a:schemeClr val="accent4"/>
          </a:lnRef>
          <a:fillRef idx="1001">
            <a:schemeClr val="lt1"/>
          </a:fillRef>
          <a:effectRef idx="0">
            <a:schemeClr val="accent4"/>
          </a:effectRef>
          <a:fontRef idx="minor">
            <a:schemeClr val="dk1"/>
          </a:fontRef>
        </p:style>
        <p:txBody>
          <a:bodyPr rtlCol="0" anchor="ctr"/>
          <a:lstStyle/>
          <a:p>
            <a:pPr algn="ctr">
              <a:buFont typeface="Wingdings 3" pitchFamily="18" charset="2"/>
              <a:buChar char="c"/>
            </a:pPr>
            <a:r>
              <a:rPr lang="fr-FR" b="1" i="1" dirty="0" smtClean="0">
                <a:solidFill>
                  <a:srgbClr val="7030A0"/>
                </a:solidFill>
              </a:rPr>
              <a:t> La complexité de la répartition des minorités est difficilement cartographiable </a:t>
            </a:r>
          </a:p>
          <a:p>
            <a:pPr algn="ctr"/>
            <a:r>
              <a:rPr lang="fr-FR" b="1" i="1" dirty="0" smtClean="0">
                <a:solidFill>
                  <a:srgbClr val="7030A0"/>
                </a:solidFill>
              </a:rPr>
              <a:t>à l’échelle d’un Etat-continent comme la Russie</a:t>
            </a:r>
          </a:p>
          <a:p>
            <a:pPr algn="ctr"/>
            <a:r>
              <a:rPr lang="fr-FR" sz="1600" b="1" i="1" dirty="0" smtClean="0">
                <a:solidFill>
                  <a:schemeClr val="tx1"/>
                </a:solidFill>
              </a:rPr>
              <a:t>Exemple du Caucase</a:t>
            </a:r>
          </a:p>
        </p:txBody>
      </p:sp>
      <p:pic>
        <p:nvPicPr>
          <p:cNvPr id="6146" name="Picture 2" descr="http://www.eurominority.eu/documents/cartes/europe-caucase.gif"/>
          <p:cNvPicPr>
            <a:picLocks noChangeAspect="1" noChangeArrowheads="1"/>
          </p:cNvPicPr>
          <p:nvPr/>
        </p:nvPicPr>
        <p:blipFill>
          <a:blip r:embed="rId3" cstate="email"/>
          <a:srcRect/>
          <a:stretch>
            <a:fillRect/>
          </a:stretch>
        </p:blipFill>
        <p:spPr bwMode="auto">
          <a:xfrm>
            <a:off x="4211960" y="1340768"/>
            <a:ext cx="4762500" cy="5276851"/>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srcRect r="55512"/>
          <a:stretch>
            <a:fillRect/>
          </a:stretch>
        </p:blipFill>
        <p:spPr bwMode="auto">
          <a:xfrm>
            <a:off x="0" y="1124744"/>
            <a:ext cx="4067944" cy="5715000"/>
          </a:xfrm>
          <a:prstGeom prst="rect">
            <a:avLst/>
          </a:prstGeom>
          <a:noFill/>
          <a:ln w="9525">
            <a:noFill/>
            <a:miter lim="800000"/>
            <a:headEnd/>
            <a:tailEnd/>
          </a:ln>
        </p:spPr>
      </p:pic>
      <p:sp>
        <p:nvSpPr>
          <p:cNvPr id="7" name="Rectangle à coins arrondis 6"/>
          <p:cNvSpPr/>
          <p:nvPr/>
        </p:nvSpPr>
        <p:spPr>
          <a:xfrm>
            <a:off x="0" y="0"/>
            <a:ext cx="9081392" cy="1268760"/>
          </a:xfrm>
          <a:prstGeom prst="roundRect">
            <a:avLst/>
          </a:prstGeom>
          <a:ln>
            <a:noFill/>
          </a:ln>
        </p:spPr>
        <p:style>
          <a:lnRef idx="2">
            <a:schemeClr val="accent4"/>
          </a:lnRef>
          <a:fillRef idx="1001">
            <a:schemeClr val="lt1"/>
          </a:fillRef>
          <a:effectRef idx="0">
            <a:schemeClr val="accent4"/>
          </a:effectRef>
          <a:fontRef idx="minor">
            <a:schemeClr val="dk1"/>
          </a:fontRef>
        </p:style>
        <p:txBody>
          <a:bodyPr rtlCol="0" anchor="ctr"/>
          <a:lstStyle/>
          <a:p>
            <a:pPr algn="ctr">
              <a:buFont typeface="Wingdings 3" pitchFamily="18" charset="2"/>
              <a:buChar char="c"/>
            </a:pPr>
            <a:r>
              <a:rPr lang="fr-FR" b="1" i="1" dirty="0" smtClean="0">
                <a:solidFill>
                  <a:srgbClr val="7030A0"/>
                </a:solidFill>
              </a:rPr>
              <a:t> La complexité de la répartition des minorités est difficilement cartographiable </a:t>
            </a:r>
          </a:p>
          <a:p>
            <a:pPr algn="ctr"/>
            <a:r>
              <a:rPr lang="fr-FR" b="1" i="1" dirty="0" smtClean="0">
                <a:solidFill>
                  <a:srgbClr val="7030A0"/>
                </a:solidFill>
              </a:rPr>
              <a:t>à l’échelle d’un Etat-continent comme la Russie</a:t>
            </a:r>
          </a:p>
          <a:p>
            <a:pPr algn="ctr"/>
            <a:r>
              <a:rPr lang="fr-FR" sz="1600" b="1" i="1" dirty="0" smtClean="0">
                <a:solidFill>
                  <a:schemeClr val="tx1"/>
                </a:solidFill>
              </a:rPr>
              <a:t>Exemple du Caucase</a:t>
            </a:r>
          </a:p>
        </p:txBody>
      </p:sp>
      <p:pic>
        <p:nvPicPr>
          <p:cNvPr id="6146" name="Picture 2" descr="http://www.eurominority.eu/documents/cartes/europe-caucase.gif"/>
          <p:cNvPicPr>
            <a:picLocks noChangeAspect="1" noChangeArrowheads="1"/>
          </p:cNvPicPr>
          <p:nvPr/>
        </p:nvPicPr>
        <p:blipFill>
          <a:blip r:embed="rId3" cstate="email"/>
          <a:srcRect/>
          <a:stretch>
            <a:fillRect/>
          </a:stretch>
        </p:blipFill>
        <p:spPr bwMode="auto">
          <a:xfrm>
            <a:off x="4211960" y="1340768"/>
            <a:ext cx="4762500" cy="5276851"/>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683568" y="2391023"/>
            <a:ext cx="7772400" cy="1470025"/>
          </a:xfrm>
        </p:spPr>
        <p:style>
          <a:lnRef idx="1">
            <a:schemeClr val="accent4"/>
          </a:lnRef>
          <a:fillRef idx="2">
            <a:schemeClr val="accent4"/>
          </a:fillRef>
          <a:effectRef idx="1">
            <a:schemeClr val="accent4"/>
          </a:effectRef>
          <a:fontRef idx="minor">
            <a:schemeClr val="dk1"/>
          </a:fontRef>
        </p:style>
        <p:txBody>
          <a:bodyPr>
            <a:normAutofit/>
          </a:bodyPr>
          <a:lstStyle/>
          <a:p>
            <a:r>
              <a:rPr lang="fr-FR" b="1" i="1" dirty="0" smtClean="0"/>
              <a:t>1. Les cartes :</a:t>
            </a:r>
            <a:br>
              <a:rPr lang="fr-FR" b="1" i="1" dirty="0" smtClean="0"/>
            </a:br>
            <a:r>
              <a:rPr lang="fr-FR" b="1" i="1" dirty="0" smtClean="0"/>
              <a:t> un discours à déconstruire</a:t>
            </a:r>
            <a:endParaRPr lang="fr-FR" b="1"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4016" y="595608"/>
            <a:ext cx="8892480" cy="5976664"/>
          </a:xfrm>
        </p:spPr>
        <p:txBody>
          <a:bodyPr>
            <a:noAutofit/>
          </a:bodyPr>
          <a:lstStyle/>
          <a:p>
            <a:r>
              <a:rPr lang="fr-FR" sz="2000" dirty="0" smtClean="0"/>
              <a:t>Il existe de </a:t>
            </a:r>
            <a:r>
              <a:rPr lang="fr-FR" sz="2000" b="1" i="1" dirty="0" smtClean="0"/>
              <a:t>nombreux individus issus de milieux « mixtes »</a:t>
            </a:r>
          </a:p>
          <a:p>
            <a:pPr lvl="1">
              <a:buFont typeface="Wingdings 3" pitchFamily="18" charset="2"/>
              <a:buChar char="c"/>
            </a:pPr>
            <a:r>
              <a:rPr lang="fr-FR" sz="1600" dirty="0" smtClean="0"/>
              <a:t>c’est le sentiment d’appartenance à une minorité qui les amènent ou non à se déclarer non-Russes</a:t>
            </a:r>
          </a:p>
          <a:p>
            <a:pPr lvl="1">
              <a:buFont typeface="Wingdings 3" pitchFamily="18" charset="2"/>
              <a:buChar char="c"/>
            </a:pPr>
            <a:r>
              <a:rPr lang="fr-FR" sz="1600" dirty="0" smtClean="0"/>
              <a:t>On peut changer d’appartenance d’un recensement à l’autre.</a:t>
            </a:r>
          </a:p>
          <a:p>
            <a:pPr lvl="1">
              <a:buNone/>
            </a:pPr>
            <a:endParaRPr lang="fr-FR" sz="900" dirty="0" smtClean="0"/>
          </a:p>
          <a:p>
            <a:r>
              <a:rPr lang="fr-FR" sz="2000" b="1" i="1" dirty="0" smtClean="0"/>
              <a:t>Les statistiques sont du coup faussés par des aléas</a:t>
            </a:r>
          </a:p>
          <a:p>
            <a:pPr lvl="1">
              <a:buFont typeface="Wingdings 3" pitchFamily="18" charset="2"/>
              <a:buChar char="c"/>
            </a:pPr>
            <a:r>
              <a:rPr lang="fr-FR" sz="1600" dirty="0" smtClean="0"/>
              <a:t>En 1989, 842 000 habitants se déclarent de nationalité allemande. </a:t>
            </a:r>
          </a:p>
          <a:p>
            <a:pPr lvl="1">
              <a:buFont typeface="Wingdings 3" pitchFamily="18" charset="2"/>
              <a:buChar char="c"/>
            </a:pPr>
            <a:r>
              <a:rPr lang="fr-FR" sz="1600" dirty="0" smtClean="0"/>
              <a:t>De 1989 à 2002, on dénombre 676 000 départs définitifs vers l’Allemagne (« loi du retour » en Allemagne)</a:t>
            </a:r>
          </a:p>
          <a:p>
            <a:pPr lvl="1">
              <a:buFont typeface="Wingdings 3" pitchFamily="18" charset="2"/>
              <a:buChar char="c"/>
            </a:pPr>
            <a:r>
              <a:rPr lang="fr-FR" sz="1600" dirty="0" smtClean="0"/>
              <a:t>En 2002,  le recensement dénombre 597 000 « Allemands » </a:t>
            </a:r>
          </a:p>
          <a:p>
            <a:pPr lvl="1" algn="ctr">
              <a:buFont typeface="Wingdings" pitchFamily="2" charset="2"/>
              <a:buChar char="ó"/>
            </a:pPr>
            <a:r>
              <a:rPr lang="fr-FR" sz="1600" i="1" dirty="0" smtClean="0">
                <a:sym typeface="Wingdings" pitchFamily="2" charset="2"/>
              </a:rPr>
              <a:t>il semble qu’entre-temps de nombreux Russes se sont découverts des origines allemandes pour pouvoir bénéficier de la législation allemande sur l’immigration.</a:t>
            </a:r>
          </a:p>
          <a:p>
            <a:pPr lvl="1" algn="ctr">
              <a:buNone/>
            </a:pPr>
            <a:endParaRPr lang="fr-FR" sz="1200" dirty="0" smtClean="0"/>
          </a:p>
          <a:p>
            <a:r>
              <a:rPr lang="fr-FR" sz="2000" b="1" i="1" dirty="0" smtClean="0"/>
              <a:t>Le recensement est un enjeu politique </a:t>
            </a:r>
            <a:r>
              <a:rPr lang="fr-FR" sz="2000" dirty="0" smtClean="0"/>
              <a:t>= les autorités régionales ou fédérales manipulent les chiffres</a:t>
            </a:r>
          </a:p>
          <a:p>
            <a:pPr lvl="1">
              <a:buFont typeface="Wingdings 3" pitchFamily="18" charset="2"/>
              <a:buChar char="c"/>
            </a:pPr>
            <a:r>
              <a:rPr lang="fr-FR" sz="1600" dirty="0" smtClean="0"/>
              <a:t>en 2002, le président de la République du Bachkortostan a donné l’ordre aux recenseurs de porter la part de Bachkirs à 30 % pour « préserver la souveraineté de la République »</a:t>
            </a:r>
          </a:p>
          <a:p>
            <a:pPr lvl="1">
              <a:buFont typeface="Wingdings 3" pitchFamily="18" charset="2"/>
              <a:buChar char="c"/>
            </a:pPr>
            <a:r>
              <a:rPr lang="fr-FR" sz="1600" dirty="0" smtClean="0"/>
              <a:t>Après la 2ème guerre de Tchétchénie (recensement de 2002), la République ne voit pas sa population baisser alors que celle de l’Ingouchie voisine explose </a:t>
            </a:r>
          </a:p>
          <a:p>
            <a:pPr lvl="1" algn="ctr">
              <a:buNone/>
            </a:pPr>
            <a:r>
              <a:rPr lang="fr-FR" sz="1600" i="1" dirty="0" smtClean="0">
                <a:sym typeface="Wingdings" pitchFamily="2" charset="2"/>
              </a:rPr>
              <a:t> </a:t>
            </a:r>
            <a:r>
              <a:rPr lang="fr-FR" sz="1600" i="1" dirty="0" smtClean="0"/>
              <a:t> les chiffres  concernant la Tchétchénie nient nettement l’afflux de réfugiés vers l’Ingouchie </a:t>
            </a:r>
          </a:p>
          <a:p>
            <a:pPr lvl="1" algn="ctr">
              <a:buNone/>
            </a:pPr>
            <a:r>
              <a:rPr lang="fr-FR" sz="1600" i="1" dirty="0" smtClean="0"/>
              <a:t>Volonté d’alimenter la thèse officielle d’une « normalisation » de la situation dans la République sécessionniste après la reprise en main par Moscou</a:t>
            </a:r>
            <a:r>
              <a:rPr lang="fr-FR" sz="1600" dirty="0" smtClean="0"/>
              <a:t>. </a:t>
            </a:r>
          </a:p>
          <a:p>
            <a:pPr lvl="1">
              <a:buFont typeface="Wingdings 3" pitchFamily="18" charset="2"/>
              <a:buChar char="c"/>
            </a:pPr>
            <a:endParaRPr lang="fr-FR" sz="800" dirty="0" smtClean="0"/>
          </a:p>
        </p:txBody>
      </p:sp>
      <p:sp>
        <p:nvSpPr>
          <p:cNvPr id="5" name="Rectangle à coins arrondis 4"/>
          <p:cNvSpPr/>
          <p:nvPr/>
        </p:nvSpPr>
        <p:spPr>
          <a:xfrm>
            <a:off x="0" y="71414"/>
            <a:ext cx="9081392" cy="476672"/>
          </a:xfrm>
          <a:prstGeom prst="roundRect">
            <a:avLst/>
          </a:prstGeom>
          <a:ln>
            <a:noFill/>
          </a:ln>
        </p:spPr>
        <p:style>
          <a:lnRef idx="2">
            <a:schemeClr val="accent4"/>
          </a:lnRef>
          <a:fillRef idx="1001">
            <a:schemeClr val="lt1"/>
          </a:fillRef>
          <a:effectRef idx="0">
            <a:schemeClr val="accent4"/>
          </a:effectRef>
          <a:fontRef idx="minor">
            <a:schemeClr val="dk1"/>
          </a:fontRef>
        </p:style>
        <p:txBody>
          <a:bodyPr rtlCol="0" anchor="ctr"/>
          <a:lstStyle/>
          <a:p>
            <a:pPr algn="ctr">
              <a:buFont typeface="Wingdings 3" pitchFamily="18" charset="2"/>
              <a:buChar char="c"/>
            </a:pPr>
            <a:r>
              <a:rPr lang="fr-FR" b="1" i="1" dirty="0" smtClean="0">
                <a:solidFill>
                  <a:srgbClr val="7030A0"/>
                </a:solidFill>
              </a:rPr>
              <a:t> Les statistiques  servant de base à la cartographie des minorités </a:t>
            </a:r>
          </a:p>
          <a:p>
            <a:pPr algn="ctr"/>
            <a:r>
              <a:rPr lang="fr-FR" b="1" i="1" dirty="0" smtClean="0">
                <a:solidFill>
                  <a:srgbClr val="7030A0"/>
                </a:solidFill>
              </a:rPr>
              <a:t>sont loin d’être faciles à interpréter, donc à cartographier</a:t>
            </a:r>
            <a:endParaRPr lang="fr-FR" sz="1600" b="1" i="1"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16" y="0"/>
            <a:ext cx="9145016" cy="648072"/>
          </a:xfr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p>
            <a:r>
              <a:rPr lang="fr-FR" sz="1800" b="1" dirty="0" smtClean="0"/>
              <a:t>B. L’EXEMPLE DES RESSOURCES ÉNERGÉTIQUES : </a:t>
            </a:r>
            <a:br>
              <a:rPr lang="fr-FR" sz="1800" b="1" dirty="0" smtClean="0"/>
            </a:br>
            <a:r>
              <a:rPr lang="fr-FR" sz="1800" b="1" dirty="0" smtClean="0"/>
              <a:t>DE LA LOCALISATION À L’EXPLOITATION ET LA PUISSANCE </a:t>
            </a:r>
            <a:endParaRPr lang="fr-FR" sz="1800" b="1" dirty="0"/>
          </a:p>
        </p:txBody>
      </p:sp>
      <p:graphicFrame>
        <p:nvGraphicFramePr>
          <p:cNvPr id="3" name="Tableau 2"/>
          <p:cNvGraphicFramePr>
            <a:graphicFrameLocks noGrp="1"/>
          </p:cNvGraphicFramePr>
          <p:nvPr/>
        </p:nvGraphicFramePr>
        <p:xfrm>
          <a:off x="0" y="908720"/>
          <a:ext cx="9144000" cy="5959058"/>
        </p:xfrm>
        <a:graphic>
          <a:graphicData uri="http://schemas.openxmlformats.org/drawingml/2006/table">
            <a:tbl>
              <a:tblPr firstRow="1" bandRow="1">
                <a:tableStyleId>{5940675A-B579-460E-94D1-54222C63F5DA}</a:tableStyleId>
              </a:tblPr>
              <a:tblGrid>
                <a:gridCol w="4572000"/>
                <a:gridCol w="4572000"/>
              </a:tblGrid>
              <a:tr h="381218">
                <a:tc>
                  <a:txBody>
                    <a:bodyPr/>
                    <a:lstStyle/>
                    <a:p>
                      <a:pPr algn="ctr"/>
                      <a:r>
                        <a:rPr lang="fr-FR" sz="1600" b="1" i="1" kern="1200" dirty="0" smtClean="0">
                          <a:solidFill>
                            <a:schemeClr val="tx1"/>
                          </a:solidFill>
                          <a:latin typeface="+mn-lt"/>
                          <a:ea typeface="+mn-ea"/>
                          <a:cs typeface="+mn-cs"/>
                          <a:hlinkClick r:id="rId3" action="ppaction://hlinksldjump"/>
                        </a:rPr>
                        <a:t>Les discours fréquemment produits</a:t>
                      </a:r>
                      <a:endParaRPr lang="fr-FR" sz="1600" b="1" i="1" kern="1200" dirty="0">
                        <a:solidFill>
                          <a:schemeClr val="tx1"/>
                        </a:solidFill>
                        <a:latin typeface="+mn-lt"/>
                        <a:ea typeface="+mn-ea"/>
                        <a:cs typeface="+mn-cs"/>
                      </a:endParaRPr>
                    </a:p>
                  </a:txBody>
                  <a:tcPr anchor="ctr">
                    <a:solidFill>
                      <a:schemeClr val="accent4">
                        <a:lumMod val="20000"/>
                        <a:lumOff val="80000"/>
                      </a:schemeClr>
                    </a:solidFill>
                  </a:tcPr>
                </a:tc>
                <a:tc>
                  <a:txBody>
                    <a:bodyPr/>
                    <a:lstStyle/>
                    <a:p>
                      <a:pPr algn="ctr"/>
                      <a:r>
                        <a:rPr lang="fr-FR" sz="1600" b="1" i="1" dirty="0" smtClean="0"/>
                        <a:t>Les limites de ces discours</a:t>
                      </a:r>
                      <a:endParaRPr lang="fr-FR" sz="1600" b="1" i="1" dirty="0"/>
                    </a:p>
                  </a:txBody>
                  <a:tcPr anchor="ctr">
                    <a:solidFill>
                      <a:schemeClr val="accent4">
                        <a:lumMod val="20000"/>
                        <a:lumOff val="80000"/>
                      </a:schemeClr>
                    </a:solidFill>
                  </a:tcPr>
                </a:tc>
              </a:tr>
              <a:tr h="2273473">
                <a:tc>
                  <a:txBody>
                    <a:bodyPr/>
                    <a:lstStyle/>
                    <a:p>
                      <a:pPr marL="0" marR="0" indent="0" algn="just" defTabSz="914400" rtl="0" eaLnBrk="1" fontAlgn="auto" latinLnBrk="0" hangingPunct="1">
                        <a:lnSpc>
                          <a:spcPct val="100000"/>
                        </a:lnSpc>
                        <a:spcBef>
                          <a:spcPts val="0"/>
                        </a:spcBef>
                        <a:spcAft>
                          <a:spcPts val="0"/>
                        </a:spcAft>
                        <a:buClrTx/>
                        <a:buSzTx/>
                        <a:buFont typeface="Wingdings" pitchFamily="2" charset="2"/>
                        <a:buChar char="Ø"/>
                        <a:tabLst/>
                        <a:defRPr/>
                      </a:pPr>
                      <a:r>
                        <a:rPr lang="fr-FR" dirty="0" smtClean="0"/>
                        <a:t> Des gisements en voie d’épuisement </a:t>
                      </a:r>
                      <a:r>
                        <a:rPr lang="fr-FR" baseline="0" dirty="0" smtClean="0"/>
                        <a:t>concentrées dans la Russie utile</a:t>
                      </a:r>
                    </a:p>
                    <a:p>
                      <a:pPr marL="0" marR="0" indent="0" algn="just" defTabSz="914400" rtl="0" eaLnBrk="1" fontAlgn="auto" latinLnBrk="0" hangingPunct="1">
                        <a:lnSpc>
                          <a:spcPct val="100000"/>
                        </a:lnSpc>
                        <a:spcBef>
                          <a:spcPts val="0"/>
                        </a:spcBef>
                        <a:spcAft>
                          <a:spcPts val="0"/>
                        </a:spcAft>
                        <a:buClrTx/>
                        <a:buSzTx/>
                        <a:buFont typeface="Wingdings" pitchFamily="2" charset="2"/>
                        <a:buChar char="Ø"/>
                        <a:tabLst/>
                        <a:defRPr/>
                      </a:pPr>
                      <a:r>
                        <a:rPr lang="fr-FR" baseline="0" dirty="0" smtClean="0"/>
                        <a:t> De nouveaux gisements avérés ou en prospection dans les espaces à forte contrainte sibériens et arctiques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 typeface="Wingdings 3" pitchFamily="18" charset="2"/>
                        <a:buChar char="&quot;"/>
                        <a:tabLst/>
                        <a:defRPr/>
                      </a:pPr>
                      <a:r>
                        <a:rPr lang="fr-FR" dirty="0" smtClean="0"/>
                        <a:t>Incertitudes</a:t>
                      </a:r>
                      <a:r>
                        <a:rPr lang="fr-FR" baseline="0" dirty="0" smtClean="0"/>
                        <a:t> concernant la localisation des gisements et la véracité des réserves (prouvées, potentielles, possibles)</a:t>
                      </a:r>
                    </a:p>
                    <a:p>
                      <a:pPr marL="0" marR="0" indent="0" algn="ctr" defTabSz="914400" rtl="0" eaLnBrk="1" fontAlgn="auto" latinLnBrk="0" hangingPunct="1">
                        <a:lnSpc>
                          <a:spcPct val="100000"/>
                        </a:lnSpc>
                        <a:spcBef>
                          <a:spcPts val="0"/>
                        </a:spcBef>
                        <a:spcAft>
                          <a:spcPts val="0"/>
                        </a:spcAft>
                        <a:buClrTx/>
                        <a:buSzTx/>
                        <a:buFont typeface="Wingdings 3" pitchFamily="18" charset="2"/>
                        <a:buChar char="&quot;"/>
                        <a:tabLst/>
                        <a:defRPr/>
                      </a:pPr>
                      <a:r>
                        <a:rPr lang="fr-FR" baseline="0" dirty="0" smtClean="0"/>
                        <a:t>Des contraintes qui obligent la Russie à faire venir des investisseurs étrangers</a:t>
                      </a:r>
                    </a:p>
                    <a:p>
                      <a:pPr marL="0" marR="0" indent="0" algn="ctr" defTabSz="914400" rtl="0" eaLnBrk="1" fontAlgn="auto" latinLnBrk="0" hangingPunct="1">
                        <a:lnSpc>
                          <a:spcPct val="100000"/>
                        </a:lnSpc>
                        <a:spcBef>
                          <a:spcPts val="0"/>
                        </a:spcBef>
                        <a:spcAft>
                          <a:spcPts val="0"/>
                        </a:spcAft>
                        <a:buClrTx/>
                        <a:buSzTx/>
                        <a:buFont typeface="Wingdings 3" pitchFamily="18" charset="2"/>
                        <a:buChar char="&quot;"/>
                        <a:tabLst/>
                        <a:defRPr/>
                      </a:pPr>
                      <a:r>
                        <a:rPr lang="fr-FR" baseline="0" dirty="0" smtClean="0"/>
                        <a:t> Impacts environnementaux et épuisement des réserves : faible durabilité de ce modèle de développement rentier</a:t>
                      </a:r>
                    </a:p>
                  </a:txBody>
                  <a:tcPr anchor="ctr"/>
                </a:tc>
              </a:tr>
              <a:tr h="909390">
                <a:tc>
                  <a:txBody>
                    <a:bodyPr/>
                    <a:lstStyle/>
                    <a:p>
                      <a:pPr marL="0" marR="0" indent="0" algn="just" defTabSz="914400" rtl="0" eaLnBrk="1" fontAlgn="auto" latinLnBrk="0" hangingPunct="1">
                        <a:lnSpc>
                          <a:spcPct val="100000"/>
                        </a:lnSpc>
                        <a:spcBef>
                          <a:spcPts val="0"/>
                        </a:spcBef>
                        <a:spcAft>
                          <a:spcPts val="0"/>
                        </a:spcAft>
                        <a:buClrTx/>
                        <a:buSzTx/>
                        <a:buFont typeface="Wingdings" pitchFamily="2" charset="2"/>
                        <a:buChar char="Ø"/>
                        <a:tabLst/>
                        <a:defRPr/>
                      </a:pPr>
                      <a:r>
                        <a:rPr lang="fr-FR" baseline="0" dirty="0" smtClean="0"/>
                        <a:t>Des ressources abondantes qui font de la Russie un des principaux producteurs et exportateurs mondiaux d’hydrocarbures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sym typeface="Wingdings 3"/>
                        </a:rPr>
                        <a:t> </a:t>
                      </a:r>
                      <a:r>
                        <a:rPr lang="fr-FR" baseline="0" dirty="0" smtClean="0"/>
                        <a:t>L’essentiel de la production est consommée dans le pays, ce qui oblige nécessairement d’augmenter la production</a:t>
                      </a:r>
                    </a:p>
                  </a:txBody>
                  <a:tcPr anchor="ctr"/>
                </a:tc>
              </a:tr>
              <a:tr h="1455023">
                <a:tc>
                  <a:txBody>
                    <a:bodyPr/>
                    <a:lstStyle/>
                    <a:p>
                      <a:pPr marL="0" marR="0" indent="0" algn="just" defTabSz="914400" rtl="0" eaLnBrk="1" fontAlgn="auto" latinLnBrk="0" hangingPunct="1">
                        <a:lnSpc>
                          <a:spcPct val="100000"/>
                        </a:lnSpc>
                        <a:spcBef>
                          <a:spcPts val="0"/>
                        </a:spcBef>
                        <a:spcAft>
                          <a:spcPts val="0"/>
                        </a:spcAft>
                        <a:buClrTx/>
                        <a:buSzTx/>
                        <a:buFont typeface="Wingdings" pitchFamily="2" charset="2"/>
                        <a:buChar char="Ø"/>
                        <a:tabLst/>
                        <a:defRPr/>
                      </a:pPr>
                      <a:r>
                        <a:rPr lang="fr-FR" baseline="0" dirty="0" smtClean="0"/>
                        <a:t>Des nouvelles ressources qui seront exploitées  pour augmenter la rente énergétique russe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 typeface="Wingdings 3" pitchFamily="18" charset="2"/>
                        <a:buChar char="&quot;"/>
                        <a:tabLst/>
                        <a:defRPr/>
                      </a:pPr>
                      <a:r>
                        <a:rPr lang="fr-FR" baseline="0" dirty="0" smtClean="0"/>
                        <a:t> Equipements coûteux pour exploiter ses nouvelles ressources </a:t>
                      </a:r>
                    </a:p>
                    <a:p>
                      <a:pPr marL="0" marR="0" indent="0" algn="ctr" defTabSz="914400" rtl="0" eaLnBrk="1" fontAlgn="auto" latinLnBrk="0" hangingPunct="1">
                        <a:lnSpc>
                          <a:spcPct val="100000"/>
                        </a:lnSpc>
                        <a:spcBef>
                          <a:spcPts val="0"/>
                        </a:spcBef>
                        <a:spcAft>
                          <a:spcPts val="0"/>
                        </a:spcAft>
                        <a:buClrTx/>
                        <a:buSzTx/>
                        <a:buFont typeface="Wingdings 3" pitchFamily="18" charset="2"/>
                        <a:buChar char="&quot;"/>
                        <a:tabLst/>
                        <a:defRPr/>
                      </a:pPr>
                      <a:r>
                        <a:rPr lang="fr-FR" baseline="0" dirty="0" smtClean="0"/>
                        <a:t> Aucune estimation de leur rentabilité  : tout dépend de de l’évolution des cours et des conditions technologiques du moment</a:t>
                      </a:r>
                    </a:p>
                  </a:txBody>
                  <a:tcPr anchor="ctr"/>
                </a:tc>
              </a:tr>
              <a:tr h="908392">
                <a:tc>
                  <a:txBody>
                    <a:bodyPr/>
                    <a:lstStyle/>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fr-FR" b="1" i="1" baseline="0" dirty="0" smtClean="0"/>
                        <a:t>L’arme énergétique comme le levier de  la renaissance russe</a:t>
                      </a:r>
                      <a:endParaRPr lang="fr-FR" b="1" i="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i="1" baseline="0" dirty="0" smtClean="0"/>
                        <a:t>Une dépendance vis-à-vis des contraintes internes et l’extérieur accrue, un modèle rentier à court-terme</a:t>
                      </a:r>
                    </a:p>
                  </a:txBody>
                  <a:tcPr anchor="ctr"/>
                </a:tc>
              </a:tr>
            </a:tbl>
          </a:graphicData>
        </a:graphic>
      </p:graphicFrame>
      <p:sp>
        <p:nvSpPr>
          <p:cNvPr id="4" name="Rectangle 3"/>
          <p:cNvSpPr/>
          <p:nvPr/>
        </p:nvSpPr>
        <p:spPr>
          <a:xfrm>
            <a:off x="0" y="1556792"/>
            <a:ext cx="4499992"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4644008" y="1340768"/>
            <a:ext cx="4499992" cy="216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0" y="3645024"/>
            <a:ext cx="449999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4644008" y="3645024"/>
            <a:ext cx="449999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35496" y="4797152"/>
            <a:ext cx="4499992"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4608512" y="4509120"/>
            <a:ext cx="4499992"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0" y="6093296"/>
            <a:ext cx="4499992" cy="684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4644008" y="6021288"/>
            <a:ext cx="4427984"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0" nodeType="clickEffect">
                                  <p:stCondLst>
                                    <p:cond delay="0"/>
                                  </p:stCondLst>
                                  <p:childTnLst>
                                    <p:animEffect transition="out" filter="box(in)">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grpId="0" nodeType="clickEffect">
                                  <p:stCondLst>
                                    <p:cond delay="0"/>
                                  </p:stCondLst>
                                  <p:childTnLst>
                                    <p:animEffect transition="out" filter="box(in)">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16" fill="hold" grpId="0" nodeType="clickEffect">
                                  <p:stCondLst>
                                    <p:cond delay="0"/>
                                  </p:stCondLst>
                                  <p:childTnLst>
                                    <p:animEffect transition="out" filter="box(in)">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720080"/>
          </a:xfr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p>
            <a:r>
              <a:rPr lang="fr-FR" sz="1800" b="1" dirty="0" smtClean="0"/>
              <a:t>C. L’EXEMPLE DU DÉVELOPPEMENT RÉGIONAL : </a:t>
            </a:r>
            <a:br>
              <a:rPr lang="fr-FR" sz="1800" b="1" dirty="0" smtClean="0"/>
            </a:br>
            <a:r>
              <a:rPr lang="fr-FR" sz="1800" b="1" dirty="0" smtClean="0"/>
              <a:t>RESSOURCES, PEUPLEMENT ET DÉVELOPPEMENT RÉGIONAL : LES PARADOXES DU TIOUMEN. </a:t>
            </a:r>
            <a:endParaRPr lang="fr-FR" sz="1800" b="1" dirty="0"/>
          </a:p>
        </p:txBody>
      </p:sp>
      <p:pic>
        <p:nvPicPr>
          <p:cNvPr id="22" name="Picture 3" descr="C:\Users\Julien EBERSOLD\Contacts\Desktop\RUSSIE\russie-pop-evol-V10---copie.jpg"/>
          <p:cNvPicPr>
            <a:picLocks noChangeAspect="1" noChangeArrowheads="1"/>
          </p:cNvPicPr>
          <p:nvPr/>
        </p:nvPicPr>
        <p:blipFill>
          <a:blip r:embed="rId3" cstate="email"/>
          <a:srcRect/>
          <a:stretch>
            <a:fillRect/>
          </a:stretch>
        </p:blipFill>
        <p:spPr bwMode="auto">
          <a:xfrm>
            <a:off x="0" y="980728"/>
            <a:ext cx="9144000" cy="5400600"/>
          </a:xfrm>
          <a:prstGeom prst="rect">
            <a:avLst/>
          </a:prstGeom>
          <a:noFill/>
        </p:spPr>
      </p:pic>
      <p:sp>
        <p:nvSpPr>
          <p:cNvPr id="23" name="ZoneTexte 22"/>
          <p:cNvSpPr txBox="1"/>
          <p:nvPr/>
        </p:nvSpPr>
        <p:spPr>
          <a:xfrm>
            <a:off x="5004048" y="5517232"/>
            <a:ext cx="3528392" cy="646331"/>
          </a:xfrm>
          <a:prstGeom prst="rect">
            <a:avLst/>
          </a:prstGeom>
          <a:noFill/>
        </p:spPr>
        <p:txBody>
          <a:bodyPr wrap="square" rtlCol="0">
            <a:spAutoFit/>
          </a:bodyPr>
          <a:lstStyle/>
          <a:p>
            <a:pPr algn="ctr"/>
            <a:r>
              <a:rPr lang="fr-FR" b="1" i="1" dirty="0" smtClean="0"/>
              <a:t>Evolution de la population russe (1989-2009)</a:t>
            </a:r>
            <a:endParaRPr lang="fr-FR" b="1" i="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ulien EBERSOLD\Contacts\Desktop\RUSSIE\F10c_IDH_Russie_2006_B.jpg"/>
          <p:cNvPicPr>
            <a:picLocks noChangeAspect="1" noChangeArrowheads="1"/>
          </p:cNvPicPr>
          <p:nvPr/>
        </p:nvPicPr>
        <p:blipFill>
          <a:blip r:embed="rId2" cstate="email"/>
          <a:srcRect b="30364"/>
          <a:stretch>
            <a:fillRect/>
          </a:stretch>
        </p:blipFill>
        <p:spPr bwMode="auto">
          <a:xfrm>
            <a:off x="242217" y="548680"/>
            <a:ext cx="8585845" cy="4032448"/>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www.annabac.com/sites/annabac.com/files/oldsiteimages/images/94533-5/94533032/GEG090927_02C_02.gif"/>
          <p:cNvPicPr>
            <a:picLocks noChangeAspect="1" noChangeArrowheads="1"/>
          </p:cNvPicPr>
          <p:nvPr/>
        </p:nvPicPr>
        <p:blipFill>
          <a:blip r:embed="rId2" cstate="email"/>
          <a:srcRect/>
          <a:stretch>
            <a:fillRect/>
          </a:stretch>
        </p:blipFill>
        <p:spPr bwMode="auto">
          <a:xfrm>
            <a:off x="611560" y="476672"/>
            <a:ext cx="8075662" cy="576064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a:off x="3203848" y="1142514"/>
            <a:ext cx="3168352" cy="2808312"/>
          </a:xfrm>
          <a:prstGeom prst="triangl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fr-FR"/>
          </a:p>
        </p:txBody>
      </p:sp>
      <p:sp>
        <p:nvSpPr>
          <p:cNvPr id="4" name="Rectangle à coins arrondis 3"/>
          <p:cNvSpPr/>
          <p:nvPr/>
        </p:nvSpPr>
        <p:spPr>
          <a:xfrm>
            <a:off x="5508104" y="3302754"/>
            <a:ext cx="3096344" cy="9361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t>Ressources abondantes et fortes contraintes naturelles</a:t>
            </a:r>
            <a:endParaRPr lang="fr-FR" dirty="0"/>
          </a:p>
        </p:txBody>
      </p:sp>
      <p:sp>
        <p:nvSpPr>
          <p:cNvPr id="6" name="Rectangle à coins arrondis 5"/>
          <p:cNvSpPr/>
          <p:nvPr/>
        </p:nvSpPr>
        <p:spPr>
          <a:xfrm>
            <a:off x="1403648" y="3302754"/>
            <a:ext cx="2952328" cy="93610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smtClean="0"/>
              <a:t>Faible peuplement mais en croissance</a:t>
            </a:r>
            <a:endParaRPr lang="fr-FR" dirty="0"/>
          </a:p>
        </p:txBody>
      </p:sp>
      <p:sp>
        <p:nvSpPr>
          <p:cNvPr id="7" name="Rectangle à coins arrondis 6"/>
          <p:cNvSpPr/>
          <p:nvPr/>
        </p:nvSpPr>
        <p:spPr>
          <a:xfrm>
            <a:off x="2987824" y="782474"/>
            <a:ext cx="3672408" cy="93610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smtClean="0"/>
              <a:t>IDH élevé et forte croissance économique</a:t>
            </a:r>
            <a:endParaRPr lang="fr-FR" dirty="0"/>
          </a:p>
        </p:txBody>
      </p:sp>
      <p:sp>
        <p:nvSpPr>
          <p:cNvPr id="18" name="Arc 17"/>
          <p:cNvSpPr/>
          <p:nvPr/>
        </p:nvSpPr>
        <p:spPr>
          <a:xfrm>
            <a:off x="5796136" y="926490"/>
            <a:ext cx="1584176" cy="3240360"/>
          </a:xfrm>
          <a:prstGeom prst="arc">
            <a:avLst>
              <a:gd name="adj1" fmla="val 15433535"/>
              <a:gd name="adj2" fmla="val 3446615"/>
            </a:avLst>
          </a:prstGeom>
          <a:ln>
            <a:headEnd type="triangle" w="med" len="med"/>
            <a:tailEnd type="none"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fr-FR"/>
          </a:p>
        </p:txBody>
      </p:sp>
      <p:sp>
        <p:nvSpPr>
          <p:cNvPr id="15" name="Rectangle à coins arrondis 14"/>
          <p:cNvSpPr/>
          <p:nvPr/>
        </p:nvSpPr>
        <p:spPr>
          <a:xfrm>
            <a:off x="6804248" y="1646570"/>
            <a:ext cx="2232248" cy="129614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b="1" i="1" dirty="0" smtClean="0">
                <a:solidFill>
                  <a:schemeClr val="dk1"/>
                </a:solidFill>
              </a:rPr>
              <a:t>Intégration intense à l’économie monde via les oléoducs</a:t>
            </a:r>
          </a:p>
        </p:txBody>
      </p:sp>
      <p:sp>
        <p:nvSpPr>
          <p:cNvPr id="19" name="Arc 18"/>
          <p:cNvSpPr/>
          <p:nvPr/>
        </p:nvSpPr>
        <p:spPr>
          <a:xfrm rot="12956994">
            <a:off x="2910592" y="641901"/>
            <a:ext cx="1582815" cy="3143696"/>
          </a:xfrm>
          <a:prstGeom prst="arc">
            <a:avLst>
              <a:gd name="adj1" fmla="val 16426142"/>
              <a:gd name="adj2" fmla="val 2333067"/>
            </a:avLst>
          </a:prstGeom>
          <a:ln>
            <a:headEnd type="triangle" w="med" len="med"/>
            <a:tailEnd type="none"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fr-FR"/>
          </a:p>
        </p:txBody>
      </p:sp>
      <p:sp>
        <p:nvSpPr>
          <p:cNvPr id="16" name="Rectangle à coins arrondis 15"/>
          <p:cNvSpPr/>
          <p:nvPr/>
        </p:nvSpPr>
        <p:spPr>
          <a:xfrm>
            <a:off x="611560" y="1070506"/>
            <a:ext cx="2088232" cy="20162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b="1" i="1" dirty="0" smtClean="0"/>
              <a:t>Forte attractivité migratoire du fait de la présence d’activités d’extraction des hydrocarbures</a:t>
            </a:r>
            <a:endParaRPr lang="fr-FR" b="1" i="1" dirty="0"/>
          </a:p>
        </p:txBody>
      </p:sp>
      <p:sp>
        <p:nvSpPr>
          <p:cNvPr id="20" name="Arc 19"/>
          <p:cNvSpPr/>
          <p:nvPr/>
        </p:nvSpPr>
        <p:spPr>
          <a:xfrm rot="6991590">
            <a:off x="3219624" y="714465"/>
            <a:ext cx="3208808" cy="5078161"/>
          </a:xfrm>
          <a:prstGeom prst="arc">
            <a:avLst>
              <a:gd name="adj1" fmla="val 15716354"/>
              <a:gd name="adj2" fmla="val 2333067"/>
            </a:avLst>
          </a:prstGeom>
          <a:ln>
            <a:headEnd type="triangle" w="med" len="med"/>
            <a:tailEnd type="none"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fr-FR"/>
          </a:p>
        </p:txBody>
      </p:sp>
      <p:sp>
        <p:nvSpPr>
          <p:cNvPr id="13" name="Rectangle à coins arrondis 12"/>
          <p:cNvSpPr/>
          <p:nvPr/>
        </p:nvSpPr>
        <p:spPr>
          <a:xfrm>
            <a:off x="3059832" y="4598898"/>
            <a:ext cx="3851920" cy="129614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b="1" i="1" dirty="0" smtClean="0">
                <a:solidFill>
                  <a:schemeClr val="dk1"/>
                </a:solidFill>
              </a:rPr>
              <a:t>Logique pionnière de mise en valeur du territoire héritée de l’époque soviétique avec une urbanisation rapide et élevée</a:t>
            </a:r>
          </a:p>
        </p:txBody>
      </p:sp>
      <p:sp>
        <p:nvSpPr>
          <p:cNvPr id="17" name="Ellipse 16"/>
          <p:cNvSpPr/>
          <p:nvPr/>
        </p:nvSpPr>
        <p:spPr>
          <a:xfrm>
            <a:off x="3707904" y="2294642"/>
            <a:ext cx="2232248" cy="79208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fr-FR" b="1" i="1" dirty="0" smtClean="0"/>
              <a:t>Région de Tioumen</a:t>
            </a:r>
            <a:endParaRPr lang="fr-FR" b="1" i="1" dirty="0"/>
          </a:p>
        </p:txBody>
      </p:sp>
      <p:sp>
        <p:nvSpPr>
          <p:cNvPr id="21" name="ZoneTexte 20"/>
          <p:cNvSpPr txBox="1"/>
          <p:nvPr/>
        </p:nvSpPr>
        <p:spPr>
          <a:xfrm>
            <a:off x="755576" y="6125234"/>
            <a:ext cx="7488832" cy="400110"/>
          </a:xfrm>
          <a:prstGeom prst="rect">
            <a:avLst/>
          </a:prstGeom>
          <a:noFill/>
        </p:spPr>
        <p:txBody>
          <a:bodyPr wrap="square" rtlCol="0">
            <a:spAutoFit/>
          </a:bodyPr>
          <a:lstStyle/>
          <a:p>
            <a:pPr algn="ctr"/>
            <a:r>
              <a:rPr lang="fr-FR" sz="2000" b="1" i="1" dirty="0" smtClean="0">
                <a:solidFill>
                  <a:srgbClr val="C00000"/>
                </a:solidFill>
              </a:rPr>
              <a:t>Une région en plein développement …</a:t>
            </a:r>
            <a:endParaRPr lang="fr-FR" sz="2000" b="1" i="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ox(i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heckerboard(across)">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checkerboard(across)">
                                      <p:cBhvr>
                                        <p:cTn id="26" dur="500"/>
                                        <p:tgtEl>
                                          <p:spTgt spid="20"/>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heckerboard(across)">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heckerboard(across)">
                                      <p:cBhvr>
                                        <p:cTn id="34" dur="500"/>
                                        <p:tgtEl>
                                          <p:spTgt spid="18"/>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heckerboard(across)">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heckerboard(across)">
                                      <p:cBhvr>
                                        <p:cTn id="42" dur="500"/>
                                        <p:tgtEl>
                                          <p:spTgt spid="19"/>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checkerboard(across)">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P spid="6" grpId="0" animBg="1"/>
      <p:bldP spid="7" grpId="0" animBg="1"/>
      <p:bldP spid="18" grpId="0" animBg="1"/>
      <p:bldP spid="15" grpId="0" animBg="1"/>
      <p:bldP spid="19" grpId="0" animBg="1"/>
      <p:bldP spid="16" grpId="0" animBg="1"/>
      <p:bldP spid="20" grpId="0" animBg="1"/>
      <p:bldP spid="13" grpId="0" animBg="1"/>
      <p:bldP spid="17"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a:off x="3168352" y="1124744"/>
            <a:ext cx="3168352" cy="2808312"/>
          </a:xfrm>
          <a:prstGeom prst="triangl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fr-FR"/>
          </a:p>
        </p:txBody>
      </p:sp>
      <p:sp>
        <p:nvSpPr>
          <p:cNvPr id="4" name="Rectangle à coins arrondis 3"/>
          <p:cNvSpPr/>
          <p:nvPr/>
        </p:nvSpPr>
        <p:spPr>
          <a:xfrm>
            <a:off x="5472608" y="3284984"/>
            <a:ext cx="3096344" cy="9361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t>Ressources abondantes et fortes contraintes naturelles </a:t>
            </a:r>
            <a:endParaRPr lang="fr-FR" dirty="0"/>
          </a:p>
        </p:txBody>
      </p:sp>
      <p:sp>
        <p:nvSpPr>
          <p:cNvPr id="6" name="Rectangle à coins arrondis 5"/>
          <p:cNvSpPr/>
          <p:nvPr/>
        </p:nvSpPr>
        <p:spPr>
          <a:xfrm>
            <a:off x="1368152" y="3284984"/>
            <a:ext cx="2952328" cy="93610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smtClean="0"/>
              <a:t>Faible peuplement mais en croissance</a:t>
            </a:r>
            <a:endParaRPr lang="fr-FR" dirty="0"/>
          </a:p>
        </p:txBody>
      </p:sp>
      <p:sp>
        <p:nvSpPr>
          <p:cNvPr id="7" name="Rectangle à coins arrondis 6"/>
          <p:cNvSpPr/>
          <p:nvPr/>
        </p:nvSpPr>
        <p:spPr>
          <a:xfrm>
            <a:off x="2952328" y="764704"/>
            <a:ext cx="3672408" cy="93610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smtClean="0"/>
              <a:t>IDH élevé et forte croissance économique</a:t>
            </a:r>
            <a:endParaRPr lang="fr-FR" dirty="0"/>
          </a:p>
        </p:txBody>
      </p:sp>
      <p:sp>
        <p:nvSpPr>
          <p:cNvPr id="15" name="Rectangle à coins arrondis 14"/>
          <p:cNvSpPr/>
          <p:nvPr/>
        </p:nvSpPr>
        <p:spPr>
          <a:xfrm>
            <a:off x="6768752" y="1628800"/>
            <a:ext cx="2232248" cy="129614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b="1" i="1" dirty="0" smtClean="0">
                <a:solidFill>
                  <a:schemeClr val="dk1"/>
                </a:solidFill>
              </a:rPr>
              <a:t>Intégration intense à l’économie monde via les oléoducs</a:t>
            </a:r>
          </a:p>
        </p:txBody>
      </p:sp>
      <p:sp>
        <p:nvSpPr>
          <p:cNvPr id="16" name="Rectangle à coins arrondis 15"/>
          <p:cNvSpPr/>
          <p:nvPr/>
        </p:nvSpPr>
        <p:spPr>
          <a:xfrm>
            <a:off x="576064" y="1052736"/>
            <a:ext cx="2088232" cy="20162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b="1" i="1" dirty="0" smtClean="0"/>
              <a:t>Forte attractivité migratoire du fait de la présence d’activités d’extraction des hydrocarbures</a:t>
            </a:r>
            <a:endParaRPr lang="fr-FR" b="1" i="1" dirty="0"/>
          </a:p>
        </p:txBody>
      </p:sp>
      <p:sp>
        <p:nvSpPr>
          <p:cNvPr id="13" name="Rectangle à coins arrondis 12"/>
          <p:cNvSpPr/>
          <p:nvPr/>
        </p:nvSpPr>
        <p:spPr>
          <a:xfrm>
            <a:off x="3024336" y="4581128"/>
            <a:ext cx="3851920" cy="129614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b="1" i="1" dirty="0" smtClean="0">
                <a:solidFill>
                  <a:schemeClr val="dk1"/>
                </a:solidFill>
              </a:rPr>
              <a:t>Logique pionnière de mise en valeur du territoire hérité de l’époque soviétique avec une urbanisation rapide et élevée</a:t>
            </a:r>
          </a:p>
        </p:txBody>
      </p:sp>
      <p:sp>
        <p:nvSpPr>
          <p:cNvPr id="21" name="Rectangle à coins arrondis 20"/>
          <p:cNvSpPr/>
          <p:nvPr/>
        </p:nvSpPr>
        <p:spPr>
          <a:xfrm>
            <a:off x="576064" y="1052736"/>
            <a:ext cx="2088232" cy="2016224"/>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fr-FR" b="1" i="1" dirty="0" smtClean="0"/>
              <a:t>MAIS présence temporaire des ouvriers qui dépend de la rentabilité de l’exploitation</a:t>
            </a:r>
            <a:endParaRPr lang="fr-FR" b="1" i="1" dirty="0"/>
          </a:p>
        </p:txBody>
      </p:sp>
      <p:sp>
        <p:nvSpPr>
          <p:cNvPr id="22" name="Rectangle à coins arrondis 21"/>
          <p:cNvSpPr/>
          <p:nvPr/>
        </p:nvSpPr>
        <p:spPr>
          <a:xfrm>
            <a:off x="6768752" y="1268760"/>
            <a:ext cx="2232248" cy="180020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fr-FR" b="1" i="1" dirty="0" smtClean="0"/>
              <a:t>MAIS une richesse produite largement accaparée par les firmes et l’Etat au détriment des populations locales</a:t>
            </a:r>
            <a:endParaRPr lang="fr-FR" b="1" i="1" dirty="0"/>
          </a:p>
        </p:txBody>
      </p:sp>
      <p:sp>
        <p:nvSpPr>
          <p:cNvPr id="23" name="Rectangle à coins arrondis 22"/>
          <p:cNvSpPr/>
          <p:nvPr/>
        </p:nvSpPr>
        <p:spPr>
          <a:xfrm>
            <a:off x="3024336" y="4581128"/>
            <a:ext cx="3888432" cy="1296144"/>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fr-FR" b="1" i="1" dirty="0" smtClean="0"/>
              <a:t>MAIS tendance à la contraction du territoire russe sur les espaces utiles : la pérennité du peuplement dépend de la rentabilité des gisements </a:t>
            </a:r>
            <a:endParaRPr lang="fr-FR" b="1" i="1" dirty="0"/>
          </a:p>
        </p:txBody>
      </p:sp>
      <p:sp>
        <p:nvSpPr>
          <p:cNvPr id="25" name="Ellipse 24"/>
          <p:cNvSpPr/>
          <p:nvPr/>
        </p:nvSpPr>
        <p:spPr>
          <a:xfrm>
            <a:off x="3672408" y="2276872"/>
            <a:ext cx="2232248" cy="79208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fr-FR" b="1" i="1" dirty="0" smtClean="0"/>
              <a:t>Région de Tioumen</a:t>
            </a:r>
            <a:endParaRPr lang="fr-FR" b="1" i="1" dirty="0"/>
          </a:p>
        </p:txBody>
      </p:sp>
      <p:sp>
        <p:nvSpPr>
          <p:cNvPr id="17" name="ZoneTexte 16"/>
          <p:cNvSpPr txBox="1"/>
          <p:nvPr/>
        </p:nvSpPr>
        <p:spPr>
          <a:xfrm>
            <a:off x="755576" y="6165304"/>
            <a:ext cx="7272808" cy="400110"/>
          </a:xfrm>
          <a:prstGeom prst="rect">
            <a:avLst/>
          </a:prstGeom>
          <a:noFill/>
        </p:spPr>
        <p:txBody>
          <a:bodyPr wrap="square" rtlCol="0">
            <a:spAutoFit/>
          </a:bodyPr>
          <a:lstStyle/>
          <a:p>
            <a:pPr algn="ctr"/>
            <a:r>
              <a:rPr lang="fr-FR" sz="2000" b="1" i="1" dirty="0" smtClean="0">
                <a:solidFill>
                  <a:srgbClr val="C00000"/>
                </a:solidFill>
              </a:rPr>
              <a:t>… mais un développement peu durable.</a:t>
            </a:r>
            <a:endParaRPr lang="fr-FR" sz="2000" b="1" i="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ox(i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ox(i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204864"/>
            <a:ext cx="8229600" cy="1143000"/>
          </a:xfrm>
        </p:spPr>
        <p:style>
          <a:lnRef idx="1">
            <a:schemeClr val="accent6"/>
          </a:lnRef>
          <a:fillRef idx="2">
            <a:schemeClr val="accent6"/>
          </a:fillRef>
          <a:effectRef idx="1">
            <a:schemeClr val="accent6"/>
          </a:effectRef>
          <a:fontRef idx="minor">
            <a:schemeClr val="dk1"/>
          </a:fontRef>
        </p:style>
        <p:txBody>
          <a:bodyPr/>
          <a:lstStyle/>
          <a:p>
            <a:r>
              <a:rPr lang="fr-FR" b="1" i="1" dirty="0" smtClean="0"/>
              <a:t>Documents</a:t>
            </a:r>
            <a:endParaRPr lang="fr-FR" b="1" i="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a:hlinkClick r:id="rId2" action="ppaction://hlinksldjump"/>
          </p:cNvPr>
          <p:cNvPicPr>
            <a:picLocks noChangeAspect="1" noChangeArrowheads="1"/>
          </p:cNvPicPr>
          <p:nvPr/>
        </p:nvPicPr>
        <p:blipFill>
          <a:blip r:embed="rId3" cstate="email"/>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cartografareilpresente.org/IMG/jpg/russie.jpg">
            <a:hlinkClick r:id="rId2" action="ppaction://hlinksldjump"/>
          </p:cNvPr>
          <p:cNvPicPr>
            <a:picLocks noChangeAspect="1" noChangeArrowheads="1"/>
          </p:cNvPicPr>
          <p:nvPr/>
        </p:nvPicPr>
        <p:blipFill>
          <a:blip r:embed="rId3" cstate="email"/>
          <a:srcRect/>
          <a:stretch>
            <a:fillRect/>
          </a:stretch>
        </p:blipFill>
        <p:spPr bwMode="auto">
          <a:xfrm>
            <a:off x="251520" y="188640"/>
            <a:ext cx="8714547" cy="590465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720080"/>
            <a:ext cx="8640960" cy="5661248"/>
          </a:xfrm>
        </p:spPr>
        <p:txBody>
          <a:bodyPr>
            <a:noAutofit/>
          </a:bodyPr>
          <a:lstStyle/>
          <a:p>
            <a:pPr algn="just">
              <a:buNone/>
            </a:pPr>
            <a:endParaRPr lang="fr-FR" sz="800" dirty="0" smtClean="0"/>
          </a:p>
          <a:p>
            <a:pPr algn="just"/>
            <a:r>
              <a:rPr lang="fr-FR" sz="2800" dirty="0" smtClean="0"/>
              <a:t>La carte = </a:t>
            </a:r>
            <a:r>
              <a:rPr lang="fr-FR" sz="2800" b="1" i="1" dirty="0" smtClean="0"/>
              <a:t>un outil majeur de la géographie</a:t>
            </a:r>
            <a:r>
              <a:rPr lang="fr-FR" sz="2800" dirty="0" smtClean="0"/>
              <a:t> et de </a:t>
            </a:r>
            <a:r>
              <a:rPr lang="fr-FR" sz="2800" b="1" i="1" dirty="0" smtClean="0"/>
              <a:t>la géopolitique </a:t>
            </a:r>
            <a:r>
              <a:rPr lang="fr-FR" sz="2800" dirty="0" smtClean="0"/>
              <a:t>en particulier </a:t>
            </a:r>
          </a:p>
          <a:p>
            <a:pPr algn="just">
              <a:buNone/>
            </a:pPr>
            <a:endParaRPr lang="fr-FR" sz="1050" dirty="0" smtClean="0"/>
          </a:p>
          <a:p>
            <a:pPr algn="just"/>
            <a:r>
              <a:rPr lang="fr-FR" sz="2800" i="1" dirty="0" smtClean="0"/>
              <a:t>Elle est </a:t>
            </a:r>
            <a:r>
              <a:rPr lang="fr-FR" sz="2800" b="1" i="1" dirty="0" smtClean="0"/>
              <a:t>une représentation </a:t>
            </a:r>
            <a:r>
              <a:rPr lang="fr-FR" sz="2800" i="1" dirty="0" smtClean="0"/>
              <a:t>de la réalité :</a:t>
            </a:r>
          </a:p>
          <a:p>
            <a:pPr lvl="2" algn="just">
              <a:buFont typeface="Wingdings 3" pitchFamily="18" charset="2"/>
              <a:buChar char="c"/>
            </a:pPr>
            <a:r>
              <a:rPr lang="fr-FR" i="1" dirty="0" smtClean="0"/>
              <a:t>Qui adopte un </a:t>
            </a:r>
            <a:r>
              <a:rPr lang="fr-FR" b="1" i="1" dirty="0" smtClean="0"/>
              <a:t>langage conventionnel</a:t>
            </a:r>
            <a:r>
              <a:rPr lang="fr-FR" i="1" dirty="0" smtClean="0"/>
              <a:t>, </a:t>
            </a:r>
          </a:p>
          <a:p>
            <a:pPr lvl="2" algn="just">
              <a:buFont typeface="Wingdings 3" pitchFamily="18" charset="2"/>
              <a:buChar char="c"/>
            </a:pPr>
            <a:endParaRPr lang="fr-FR" sz="900" i="1" dirty="0" smtClean="0"/>
          </a:p>
          <a:p>
            <a:pPr lvl="2" algn="just">
              <a:buFont typeface="Wingdings 3" pitchFamily="18" charset="2"/>
              <a:buChar char="c"/>
            </a:pPr>
            <a:r>
              <a:rPr lang="fr-FR" i="1" dirty="0" smtClean="0"/>
              <a:t>Qui présente des </a:t>
            </a:r>
            <a:r>
              <a:rPr lang="fr-FR" b="1" i="1" dirty="0" smtClean="0"/>
              <a:t>phénomènes « concrets » ou « abstraits »,</a:t>
            </a:r>
          </a:p>
          <a:p>
            <a:pPr lvl="2" algn="just">
              <a:buFont typeface="Wingdings 3" pitchFamily="18" charset="2"/>
              <a:buChar char="c"/>
            </a:pPr>
            <a:endParaRPr lang="fr-FR" sz="800" b="1" i="1" dirty="0" smtClean="0"/>
          </a:p>
          <a:p>
            <a:pPr lvl="2" algn="just">
              <a:buFont typeface="Wingdings 3" pitchFamily="18" charset="2"/>
              <a:buChar char="c"/>
            </a:pPr>
            <a:r>
              <a:rPr lang="fr-FR" b="1" i="1" dirty="0" smtClean="0"/>
              <a:t>Qui localise </a:t>
            </a:r>
            <a:r>
              <a:rPr lang="fr-FR" i="1" dirty="0" smtClean="0"/>
              <a:t>ces phénomènes dans l’espace, en </a:t>
            </a:r>
            <a:r>
              <a:rPr lang="fr-FR" b="1" i="1" dirty="0" smtClean="0"/>
              <a:t>positions relatives</a:t>
            </a:r>
            <a:r>
              <a:rPr lang="fr-FR" i="1" dirty="0" smtClean="0"/>
              <a:t>, et de manière </a:t>
            </a:r>
            <a:r>
              <a:rPr lang="fr-FR" b="1" i="1" dirty="0" smtClean="0"/>
              <a:t>généralement plane,</a:t>
            </a:r>
          </a:p>
          <a:p>
            <a:pPr lvl="2" algn="just">
              <a:buFont typeface="Wingdings 3" pitchFamily="18" charset="2"/>
              <a:buChar char="c"/>
            </a:pPr>
            <a:endParaRPr lang="fr-FR" sz="900" b="1" i="1" dirty="0" smtClean="0"/>
          </a:p>
          <a:p>
            <a:pPr lvl="2" algn="just">
              <a:buFont typeface="Wingdings 3" pitchFamily="18" charset="2"/>
              <a:buChar char="c"/>
            </a:pPr>
            <a:r>
              <a:rPr lang="fr-FR" b="1" i="1" dirty="0" smtClean="0"/>
              <a:t>Qui simplifie </a:t>
            </a:r>
            <a:r>
              <a:rPr lang="fr-FR" i="1" dirty="0" smtClean="0"/>
              <a:t>de façon + ou – importante ces phénomènes </a:t>
            </a:r>
          </a:p>
          <a:p>
            <a:pPr lvl="2" algn="just">
              <a:buFont typeface="Wingdings 3" pitchFamily="18" charset="2"/>
              <a:buChar char="c"/>
            </a:pPr>
            <a:endParaRPr lang="fr-FR" sz="900" i="1" dirty="0" smtClean="0"/>
          </a:p>
          <a:p>
            <a:pPr lvl="2" algn="just">
              <a:buFont typeface="Wingdings 3" pitchFamily="18" charset="2"/>
              <a:buChar char="c"/>
            </a:pPr>
            <a:r>
              <a:rPr lang="fr-FR" i="1" dirty="0" smtClean="0"/>
              <a:t>Qui </a:t>
            </a:r>
            <a:r>
              <a:rPr lang="fr-FR" i="1" dirty="0" err="1" smtClean="0"/>
              <a:t>opére</a:t>
            </a:r>
            <a:r>
              <a:rPr lang="fr-FR" i="1" dirty="0" smtClean="0"/>
              <a:t> </a:t>
            </a:r>
            <a:r>
              <a:rPr lang="fr-FR" b="1" i="1" dirty="0" smtClean="0"/>
              <a:t>une réduction </a:t>
            </a:r>
            <a:r>
              <a:rPr lang="fr-FR" i="1" dirty="0" smtClean="0"/>
              <a:t>de ces phénomènes à </a:t>
            </a:r>
            <a:r>
              <a:rPr lang="fr-FR" b="1" i="1" dirty="0" smtClean="0"/>
              <a:t>une échelle </a:t>
            </a:r>
            <a:r>
              <a:rPr lang="fr-FR" i="1" dirty="0" smtClean="0"/>
              <a:t>+ ou - grande</a:t>
            </a:r>
            <a:endParaRPr lang="fr-FR" sz="800" dirty="0" smtClean="0"/>
          </a:p>
          <a:p>
            <a:pPr algn="just">
              <a:buNone/>
            </a:pPr>
            <a:endParaRPr lang="fr-FR" sz="1800" b="1" i="1" dirty="0" smtClean="0"/>
          </a:p>
          <a:p>
            <a:pPr algn="just"/>
            <a:endParaRPr lang="fr-FR" sz="1300" b="1" i="1" dirty="0" smtClean="0"/>
          </a:p>
        </p:txBody>
      </p:sp>
      <p:sp>
        <p:nvSpPr>
          <p:cNvPr id="9" name="ZoneTexte 8"/>
          <p:cNvSpPr txBox="1"/>
          <p:nvPr/>
        </p:nvSpPr>
        <p:spPr>
          <a:xfrm>
            <a:off x="1331640" y="159023"/>
            <a:ext cx="6264696" cy="461665"/>
          </a:xfrm>
          <a:prstGeom prst="rect">
            <a:avLst/>
          </a:prstGeom>
          <a:noFill/>
        </p:spPr>
        <p:txBody>
          <a:bodyPr wrap="square" rtlCol="0">
            <a:spAutoFit/>
          </a:bodyPr>
          <a:lstStyle/>
          <a:p>
            <a:pPr algn="ctr"/>
            <a:r>
              <a:rPr lang="fr-FR" sz="2400" b="1" i="1" dirty="0" smtClean="0">
                <a:solidFill>
                  <a:srgbClr val="7030A0"/>
                </a:solidFill>
              </a:rPr>
              <a:t>… Un outil à définir …</a:t>
            </a:r>
            <a:endParaRPr lang="fr-FR" sz="2400" b="1" i="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a:hlinkClick r:id="rId2" action="ppaction://hlinksldjump"/>
          </p:cNvPr>
          <p:cNvPicPr>
            <a:picLocks noChangeAspect="1" noChangeArrowheads="1"/>
          </p:cNvPicPr>
          <p:nvPr/>
        </p:nvPicPr>
        <p:blipFill>
          <a:blip r:embed="rId3" cstate="email">
            <a:lum/>
          </a:blip>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www-zope.ac-strasbourg.fr/sections/enseignements/secondaire/pedagogie/les_disciplines/histoire-geographie/trinome_academique/enseigner_la_geopoli/downloadFile/photo_3/Croquis_-_Le_territoire_russe_et_la_maitrise_de_ses_ressources.jpg"/>
          <p:cNvPicPr>
            <a:picLocks noChangeAspect="1" noChangeArrowheads="1"/>
          </p:cNvPicPr>
          <p:nvPr/>
        </p:nvPicPr>
        <p:blipFill>
          <a:blip r:embed="rId2" cstate="email"/>
          <a:srcRect/>
          <a:stretch>
            <a:fillRect/>
          </a:stretch>
        </p:blipFill>
        <p:spPr bwMode="auto">
          <a:xfrm>
            <a:off x="251520" y="260648"/>
            <a:ext cx="4968552" cy="6376502"/>
          </a:xfrm>
          <a:prstGeom prst="rect">
            <a:avLst/>
          </a:prstGeom>
          <a:noFill/>
        </p:spPr>
      </p:pic>
      <p:sp>
        <p:nvSpPr>
          <p:cNvPr id="3" name="Bouton d'action : Retour 2">
            <a:hlinkClick r:id="rId3" action="ppaction://hlinksldjump" highlightClick="1"/>
          </p:cNvPr>
          <p:cNvSpPr/>
          <p:nvPr/>
        </p:nvSpPr>
        <p:spPr>
          <a:xfrm>
            <a:off x="7668344" y="5949280"/>
            <a:ext cx="1152128" cy="57606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larousse.fr/encyclopedie/data/cartes/cartes-imgs/1309299.jpg"/>
          <p:cNvPicPr>
            <a:picLocks noChangeAspect="1" noChangeArrowheads="1"/>
          </p:cNvPicPr>
          <p:nvPr/>
        </p:nvPicPr>
        <p:blipFill>
          <a:blip r:embed="rId3" cstate="email"/>
          <a:srcRect/>
          <a:stretch>
            <a:fillRect/>
          </a:stretch>
        </p:blipFill>
        <p:spPr bwMode="auto">
          <a:xfrm>
            <a:off x="179512" y="0"/>
            <a:ext cx="8940942" cy="6858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endParaRPr lang="fr-FR"/>
          </a:p>
        </p:txBody>
      </p:sp>
      <p:pic>
        <p:nvPicPr>
          <p:cNvPr id="40962" name="Picture 2" descr="http://cartographie.sciences-po.fr/sites/default/files/F08c_Villes_Russie_2007.jpg"/>
          <p:cNvPicPr>
            <a:picLocks noChangeAspect="1" noChangeArrowheads="1"/>
          </p:cNvPicPr>
          <p:nvPr/>
        </p:nvPicPr>
        <p:blipFill>
          <a:blip r:embed="rId3" cstate="email"/>
          <a:srcRect b="26531"/>
          <a:stretch>
            <a:fillRect/>
          </a:stretch>
        </p:blipFill>
        <p:spPr bwMode="auto">
          <a:xfrm>
            <a:off x="251520" y="548680"/>
            <a:ext cx="8746437" cy="5184576"/>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cartographie.sciences-po.fr/sites/default/files/F08d_Urbains_ruraux_Russie_1897-2002.jpg"/>
          <p:cNvPicPr>
            <a:picLocks noChangeAspect="1" noChangeArrowheads="1"/>
          </p:cNvPicPr>
          <p:nvPr/>
        </p:nvPicPr>
        <p:blipFill>
          <a:blip r:embed="rId3" cstate="email"/>
          <a:srcRect/>
          <a:stretch>
            <a:fillRect/>
          </a:stretch>
        </p:blipFill>
        <p:spPr bwMode="auto">
          <a:xfrm>
            <a:off x="251520" y="188639"/>
            <a:ext cx="4104456" cy="6511763"/>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srcRect/>
          <a:stretch>
            <a:fillRect/>
          </a:stretch>
        </p:blipFill>
        <p:spPr bwMode="auto">
          <a:xfrm>
            <a:off x="323528" y="116632"/>
            <a:ext cx="8640960" cy="6596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srcRect/>
          <a:stretch>
            <a:fillRect/>
          </a:stretch>
        </p:blipFill>
        <p:spPr bwMode="auto">
          <a:xfrm>
            <a:off x="144463" y="288479"/>
            <a:ext cx="8906034" cy="6092849"/>
          </a:xfrm>
          <a:prstGeom prst="rect">
            <a:avLst/>
          </a:prstGeom>
          <a:noFill/>
          <a:ln w="9525">
            <a:noFill/>
            <a:miter lim="800000"/>
            <a:headEnd/>
            <a:tailEnd/>
          </a:ln>
          <a:effectLst/>
        </p:spPr>
      </p:pic>
      <p:sp>
        <p:nvSpPr>
          <p:cNvPr id="4" name="Bouton d'action : Personnalisé 3">
            <a:hlinkClick r:id="rId4" action="ppaction://hlinksldjump" highlightClick="1"/>
          </p:cNvPr>
          <p:cNvSpPr/>
          <p:nvPr/>
        </p:nvSpPr>
        <p:spPr>
          <a:xfrm>
            <a:off x="7596336" y="6021288"/>
            <a:ext cx="936104" cy="576064"/>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tableau</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srcRect/>
          <a:stretch>
            <a:fillRect/>
          </a:stretch>
        </p:blipFill>
        <p:spPr bwMode="auto">
          <a:xfrm>
            <a:off x="107504" y="517524"/>
            <a:ext cx="8939396" cy="50717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6146" name="Picture 2" descr="C:\Users\christophe\Desktop\cartes russie\densités russes 1.gif"/>
          <p:cNvPicPr>
            <a:picLocks noChangeAspect="1" noChangeArrowheads="1"/>
          </p:cNvPicPr>
          <p:nvPr/>
        </p:nvPicPr>
        <p:blipFill>
          <a:blip r:embed="rId3" cstate="email"/>
          <a:srcRect/>
          <a:stretch>
            <a:fillRect/>
          </a:stretch>
        </p:blipFill>
        <p:spPr bwMode="auto">
          <a:xfrm>
            <a:off x="179512" y="188640"/>
            <a:ext cx="8776824" cy="5472608"/>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5122" name="Picture 2" descr="C:\Users\christophe\Desktop\cartes russie\Densite-de-peuplement-en-Russie-en-2005_large_carte.jpg"/>
          <p:cNvPicPr>
            <a:picLocks noChangeAspect="1" noChangeArrowheads="1"/>
          </p:cNvPicPr>
          <p:nvPr/>
        </p:nvPicPr>
        <p:blipFill>
          <a:blip r:embed="rId3" cstate="email"/>
          <a:srcRect/>
          <a:stretch>
            <a:fillRect/>
          </a:stretch>
        </p:blipFill>
        <p:spPr bwMode="auto">
          <a:xfrm>
            <a:off x="179512" y="764704"/>
            <a:ext cx="8779833" cy="518457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www.rencontres-sig-la-lettre.fr/wp-content/uploads/2011/03/carto1.jpg"/>
          <p:cNvPicPr>
            <a:picLocks noChangeAspect="1" noChangeArrowheads="1"/>
          </p:cNvPicPr>
          <p:nvPr/>
        </p:nvPicPr>
        <p:blipFill>
          <a:blip r:embed="rId2" cstate="email"/>
          <a:srcRect/>
          <a:stretch>
            <a:fillRect/>
          </a:stretch>
        </p:blipFill>
        <p:spPr bwMode="auto">
          <a:xfrm>
            <a:off x="323528" y="3808482"/>
            <a:ext cx="2088232" cy="2860878"/>
          </a:xfrm>
          <a:prstGeom prst="rect">
            <a:avLst/>
          </a:prstGeom>
          <a:noFill/>
        </p:spPr>
      </p:pic>
      <p:sp>
        <p:nvSpPr>
          <p:cNvPr id="3" name="Espace réservé du contenu 2"/>
          <p:cNvSpPr>
            <a:spLocks noGrp="1"/>
          </p:cNvSpPr>
          <p:nvPr>
            <p:ph idx="1"/>
          </p:nvPr>
        </p:nvSpPr>
        <p:spPr>
          <a:xfrm>
            <a:off x="-36512" y="404664"/>
            <a:ext cx="8388424" cy="3960440"/>
          </a:xfrm>
        </p:spPr>
        <p:txBody>
          <a:bodyPr>
            <a:noAutofit/>
          </a:bodyPr>
          <a:lstStyle/>
          <a:p>
            <a:pPr algn="just"/>
            <a:endParaRPr lang="fr-FR" sz="800" dirty="0" smtClean="0"/>
          </a:p>
          <a:p>
            <a:pPr algn="just"/>
            <a:r>
              <a:rPr lang="fr-FR" sz="2400" dirty="0" smtClean="0"/>
              <a:t>Aujourd’hui , on assiste à </a:t>
            </a:r>
            <a:r>
              <a:rPr lang="fr-FR" sz="2400" b="1" i="1" dirty="0" smtClean="0"/>
              <a:t>une inflation de la production de cartes</a:t>
            </a:r>
            <a:r>
              <a:rPr lang="fr-FR" sz="2400" dirty="0" smtClean="0"/>
              <a:t>, y compris sur des supports médiatisés, associé à un engouement pour les questions géopolitiques</a:t>
            </a:r>
            <a:r>
              <a:rPr lang="fr-FR" sz="1800" dirty="0" smtClean="0"/>
              <a:t>.</a:t>
            </a:r>
          </a:p>
          <a:p>
            <a:pPr algn="just"/>
            <a:endParaRPr lang="fr-FR" sz="100" dirty="0" smtClean="0"/>
          </a:p>
          <a:p>
            <a:pPr lvl="1" algn="just"/>
            <a:r>
              <a:rPr lang="fr-FR" sz="1300" dirty="0" smtClean="0"/>
              <a:t>Des émissions comme «</a:t>
            </a:r>
            <a:r>
              <a:rPr lang="fr-FR" sz="1300" b="1" i="1" dirty="0" smtClean="0"/>
              <a:t> Le dessous des cartes</a:t>
            </a:r>
            <a:r>
              <a:rPr lang="fr-FR" sz="1300" i="1" dirty="0" smtClean="0"/>
              <a:t> </a:t>
            </a:r>
            <a:r>
              <a:rPr lang="fr-FR" sz="1300" dirty="0" smtClean="0"/>
              <a:t>»</a:t>
            </a:r>
          </a:p>
          <a:p>
            <a:pPr lvl="1" algn="just"/>
            <a:r>
              <a:rPr lang="fr-FR" sz="1300" dirty="0" smtClean="0"/>
              <a:t>La multiplication des «</a:t>
            </a:r>
            <a:r>
              <a:rPr lang="fr-FR" sz="1300" b="1" i="1" dirty="0" smtClean="0"/>
              <a:t> atlas de … </a:t>
            </a:r>
            <a:r>
              <a:rPr lang="fr-FR" sz="1300" dirty="0" smtClean="0"/>
              <a:t>»</a:t>
            </a:r>
          </a:p>
          <a:p>
            <a:pPr lvl="1" algn="just"/>
            <a:r>
              <a:rPr lang="fr-FR" sz="1300" dirty="0" smtClean="0"/>
              <a:t>L’essor des </a:t>
            </a:r>
            <a:r>
              <a:rPr lang="fr-FR" sz="1300" b="1" i="1" dirty="0" smtClean="0"/>
              <a:t>revues de géopolitiques </a:t>
            </a:r>
            <a:r>
              <a:rPr lang="fr-FR" sz="1300" dirty="0" smtClean="0"/>
              <a:t>qui produisent de nombreuses cartes.</a:t>
            </a:r>
          </a:p>
          <a:p>
            <a:pPr lvl="1" algn="just"/>
            <a:r>
              <a:rPr lang="fr-FR" sz="1300" dirty="0" smtClean="0"/>
              <a:t>La multiplication des cartes dans les </a:t>
            </a:r>
            <a:r>
              <a:rPr lang="fr-FR" sz="1300" b="1" i="1" dirty="0" smtClean="0"/>
              <a:t>manuels scolaires</a:t>
            </a:r>
          </a:p>
          <a:p>
            <a:pPr lvl="1" algn="just"/>
            <a:r>
              <a:rPr lang="fr-FR" sz="1300" dirty="0" smtClean="0"/>
              <a:t>L’essor des </a:t>
            </a:r>
            <a:r>
              <a:rPr lang="fr-FR" sz="1300" b="1" i="1" dirty="0" smtClean="0"/>
              <a:t>sites internet </a:t>
            </a:r>
            <a:r>
              <a:rPr lang="fr-FR" sz="1300" dirty="0" smtClean="0"/>
              <a:t>qui proposent des cartes</a:t>
            </a:r>
          </a:p>
          <a:p>
            <a:pPr lvl="1" algn="just"/>
            <a:r>
              <a:rPr lang="fr-FR" sz="1300" dirty="0" smtClean="0"/>
              <a:t>La multiplication des cartes dans les </a:t>
            </a:r>
            <a:r>
              <a:rPr lang="fr-FR" sz="1300" b="1" i="1" dirty="0" smtClean="0"/>
              <a:t>quotidiens d’informations</a:t>
            </a:r>
          </a:p>
        </p:txBody>
      </p:sp>
      <p:pic>
        <p:nvPicPr>
          <p:cNvPr id="53256" name="Picture 8" descr="http://multimedia.fnac.com/multimedia/images_produits/ZoomPE/9/4/9/9782746713949.jpg"/>
          <p:cNvPicPr>
            <a:picLocks noChangeAspect="1" noChangeArrowheads="1"/>
          </p:cNvPicPr>
          <p:nvPr/>
        </p:nvPicPr>
        <p:blipFill>
          <a:blip r:embed="rId3" cstate="email"/>
          <a:srcRect/>
          <a:stretch>
            <a:fillRect/>
          </a:stretch>
        </p:blipFill>
        <p:spPr bwMode="auto">
          <a:xfrm>
            <a:off x="2195736" y="3356992"/>
            <a:ext cx="1872209" cy="2677261"/>
          </a:xfrm>
          <a:prstGeom prst="rect">
            <a:avLst/>
          </a:prstGeom>
          <a:noFill/>
        </p:spPr>
      </p:pic>
      <p:pic>
        <p:nvPicPr>
          <p:cNvPr id="53258" name="Picture 10" descr="http://www.decitre.fr/gi/71/9782746731271FS.gif"/>
          <p:cNvPicPr>
            <a:picLocks noChangeAspect="1" noChangeArrowheads="1"/>
          </p:cNvPicPr>
          <p:nvPr/>
        </p:nvPicPr>
        <p:blipFill>
          <a:blip r:embed="rId4" cstate="email"/>
          <a:srcRect/>
          <a:stretch>
            <a:fillRect/>
          </a:stretch>
        </p:blipFill>
        <p:spPr bwMode="auto">
          <a:xfrm>
            <a:off x="3819931" y="4077072"/>
            <a:ext cx="1867812" cy="2664296"/>
          </a:xfrm>
          <a:prstGeom prst="rect">
            <a:avLst/>
          </a:prstGeom>
          <a:noFill/>
          <a:ln>
            <a:solidFill>
              <a:schemeClr val="tx1"/>
            </a:solidFill>
          </a:ln>
        </p:spPr>
      </p:pic>
      <p:pic>
        <p:nvPicPr>
          <p:cNvPr id="53260" name="Picture 12" descr="http://www.decitre.fr/gi/00/9782724611700FS.gif"/>
          <p:cNvPicPr>
            <a:picLocks noChangeAspect="1" noChangeArrowheads="1"/>
          </p:cNvPicPr>
          <p:nvPr/>
        </p:nvPicPr>
        <p:blipFill>
          <a:blip r:embed="rId5" cstate="email"/>
          <a:srcRect/>
          <a:stretch>
            <a:fillRect/>
          </a:stretch>
        </p:blipFill>
        <p:spPr bwMode="auto">
          <a:xfrm>
            <a:off x="5292080" y="2636912"/>
            <a:ext cx="1805310" cy="2436143"/>
          </a:xfrm>
          <a:prstGeom prst="rect">
            <a:avLst/>
          </a:prstGeom>
          <a:noFill/>
        </p:spPr>
      </p:pic>
      <p:pic>
        <p:nvPicPr>
          <p:cNvPr id="53252" name="Picture 4" descr="http://difpop.com/images/digd5.jpg"/>
          <p:cNvPicPr>
            <a:picLocks noChangeAspect="1" noChangeArrowheads="1"/>
          </p:cNvPicPr>
          <p:nvPr/>
        </p:nvPicPr>
        <p:blipFill>
          <a:blip r:embed="rId6" cstate="email"/>
          <a:srcRect/>
          <a:stretch>
            <a:fillRect/>
          </a:stretch>
        </p:blipFill>
        <p:spPr bwMode="auto">
          <a:xfrm>
            <a:off x="6732240" y="3789040"/>
            <a:ext cx="2160240" cy="2887521"/>
          </a:xfrm>
          <a:prstGeom prst="rect">
            <a:avLst/>
          </a:prstGeom>
          <a:noFill/>
        </p:spPr>
      </p:pic>
      <p:pic>
        <p:nvPicPr>
          <p:cNvPr id="53262" name="Picture 14" descr="http://img.over-blog.com/300x300/0/43/00/10/2009/Victor-Jean-Christophe---Les-dessous-de-cartes2.jpg"/>
          <p:cNvPicPr>
            <a:picLocks noChangeAspect="1" noChangeArrowheads="1"/>
          </p:cNvPicPr>
          <p:nvPr/>
        </p:nvPicPr>
        <p:blipFill>
          <a:blip r:embed="rId7" cstate="email"/>
          <a:srcRect l="10080" t="20160" r="9281" b="21881"/>
          <a:stretch>
            <a:fillRect/>
          </a:stretch>
        </p:blipFill>
        <p:spPr bwMode="auto">
          <a:xfrm>
            <a:off x="6588224" y="1340768"/>
            <a:ext cx="2304256" cy="1512168"/>
          </a:xfrm>
          <a:prstGeom prst="rect">
            <a:avLst/>
          </a:prstGeom>
          <a:noFill/>
        </p:spPr>
      </p:pic>
      <p:sp>
        <p:nvSpPr>
          <p:cNvPr id="9" name="ZoneTexte 8"/>
          <p:cNvSpPr txBox="1"/>
          <p:nvPr/>
        </p:nvSpPr>
        <p:spPr>
          <a:xfrm>
            <a:off x="-144016" y="15007"/>
            <a:ext cx="9324528" cy="461665"/>
          </a:xfrm>
          <a:prstGeom prst="rect">
            <a:avLst/>
          </a:prstGeom>
          <a:noFill/>
        </p:spPr>
        <p:txBody>
          <a:bodyPr wrap="square" rtlCol="0">
            <a:spAutoFit/>
          </a:bodyPr>
          <a:lstStyle/>
          <a:p>
            <a:pPr algn="ctr"/>
            <a:r>
              <a:rPr lang="fr-FR" sz="2400" b="1" i="1" dirty="0" smtClean="0">
                <a:solidFill>
                  <a:srgbClr val="7030A0"/>
                </a:solidFill>
              </a:rPr>
              <a:t>… Un outil qui envahit l’information scientifique et médiatique …</a:t>
            </a:r>
            <a:endParaRPr lang="fr-FR" sz="2400" b="1" i="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cartographie.sciences-po.fr/sites/default/files/F01c_densite_pop_Russie_2008.jpg"/>
          <p:cNvPicPr>
            <a:picLocks noChangeAspect="1" noChangeArrowheads="1"/>
          </p:cNvPicPr>
          <p:nvPr/>
        </p:nvPicPr>
        <p:blipFill>
          <a:blip r:embed="rId3" cstate="email"/>
          <a:srcRect b="26595"/>
          <a:stretch>
            <a:fillRect/>
          </a:stretch>
        </p:blipFill>
        <p:spPr bwMode="auto">
          <a:xfrm>
            <a:off x="467544" y="116632"/>
            <a:ext cx="8482119" cy="648072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srcRect/>
          <a:stretch>
            <a:fillRect/>
          </a:stretch>
        </p:blipFill>
        <p:spPr bwMode="auto">
          <a:xfrm>
            <a:off x="179512" y="548680"/>
            <a:ext cx="8706763" cy="5516785"/>
          </a:xfrm>
          <a:prstGeom prst="rect">
            <a:avLst/>
          </a:prstGeom>
          <a:noFill/>
          <a:ln w="9525">
            <a:noFill/>
            <a:miter lim="800000"/>
            <a:headEnd/>
            <a:tailEnd/>
          </a:ln>
          <a:effectLst/>
        </p:spPr>
      </p:pic>
      <p:sp>
        <p:nvSpPr>
          <p:cNvPr id="3" name="Bouton d'action : Personnalisé 2">
            <a:hlinkClick r:id="rId4" action="ppaction://hlinksldjump" highlightClick="1"/>
          </p:cNvPr>
          <p:cNvSpPr/>
          <p:nvPr/>
        </p:nvSpPr>
        <p:spPr>
          <a:xfrm>
            <a:off x="7668344" y="620688"/>
            <a:ext cx="936104" cy="576064"/>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tableau</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email"/>
          <a:srcRect/>
          <a:stretch>
            <a:fillRect/>
          </a:stretch>
        </p:blipFill>
        <p:spPr bwMode="auto">
          <a:xfrm>
            <a:off x="0" y="-1"/>
            <a:ext cx="5241473" cy="6858001"/>
          </a:xfrm>
          <a:prstGeom prst="rect">
            <a:avLst/>
          </a:prstGeom>
          <a:noFill/>
          <a:ln w="9525">
            <a:noFill/>
            <a:miter lim="800000"/>
            <a:headEnd/>
            <a:tailEnd/>
          </a:ln>
          <a:effectLst/>
        </p:spPr>
      </p:pic>
      <p:pic>
        <p:nvPicPr>
          <p:cNvPr id="65540" name="Picture 4" descr="http://www.decitre.fr/gi/93/5552000473193FS.gif"/>
          <p:cNvPicPr>
            <a:picLocks noChangeAspect="1" noChangeArrowheads="1"/>
          </p:cNvPicPr>
          <p:nvPr/>
        </p:nvPicPr>
        <p:blipFill>
          <a:blip r:embed="rId3" cstate="email"/>
          <a:srcRect/>
          <a:stretch>
            <a:fillRect/>
          </a:stretch>
        </p:blipFill>
        <p:spPr bwMode="auto">
          <a:xfrm>
            <a:off x="5508104" y="836712"/>
            <a:ext cx="3209925" cy="4524375"/>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email"/>
          <a:srcRect/>
          <a:stretch>
            <a:fillRect/>
          </a:stretch>
        </p:blipFill>
        <p:spPr bwMode="auto">
          <a:xfrm>
            <a:off x="0" y="-1"/>
            <a:ext cx="5241473" cy="6858001"/>
          </a:xfrm>
          <a:prstGeom prst="rect">
            <a:avLst/>
          </a:prstGeom>
          <a:noFill/>
          <a:ln w="9525">
            <a:noFill/>
            <a:miter lim="800000"/>
            <a:headEnd/>
            <a:tailEnd/>
          </a:ln>
          <a:effectLst/>
        </p:spPr>
      </p:pic>
      <p:sp>
        <p:nvSpPr>
          <p:cNvPr id="5" name="Espace réservé du contenu 4"/>
          <p:cNvSpPr>
            <a:spLocks noGrp="1"/>
          </p:cNvSpPr>
          <p:nvPr>
            <p:ph idx="1"/>
          </p:nvPr>
        </p:nvSpPr>
        <p:spPr>
          <a:xfrm>
            <a:off x="5292080" y="138533"/>
            <a:ext cx="3851920" cy="6458819"/>
          </a:xfrm>
        </p:spPr>
        <p:txBody>
          <a:bodyPr>
            <a:normAutofit fontScale="32500" lnSpcReduction="20000"/>
          </a:bodyPr>
          <a:lstStyle/>
          <a:p>
            <a:pPr algn="ctr">
              <a:buNone/>
            </a:pPr>
            <a:r>
              <a:rPr lang="fr-FR" sz="5500" b="1" i="1" dirty="0" smtClean="0"/>
              <a:t>Décodage du TITRE</a:t>
            </a:r>
            <a:r>
              <a:rPr lang="fr-FR" sz="5500" dirty="0" smtClean="0"/>
              <a:t> </a:t>
            </a:r>
          </a:p>
          <a:p>
            <a:pPr>
              <a:buNone/>
            </a:pPr>
            <a:endParaRPr lang="fr-FR" sz="3100" dirty="0" smtClean="0"/>
          </a:p>
          <a:p>
            <a:pPr>
              <a:buFont typeface="Wingdings 3" pitchFamily="18" charset="2"/>
              <a:buChar char="c"/>
            </a:pPr>
            <a:r>
              <a:rPr lang="fr-FR" sz="4900" dirty="0" smtClean="0"/>
              <a:t>Conforme à la fois à ce que les autorités russes déclarent sur l</a:t>
            </a:r>
            <a:r>
              <a:rPr lang="fr-FR" sz="4900" b="1" i="1" dirty="0" smtClean="0"/>
              <a:t>eur stratégie de défense </a:t>
            </a:r>
            <a:r>
              <a:rPr lang="fr-FR" sz="4900" dirty="0" smtClean="0"/>
              <a:t>depuis 2000 (Concept de sécurité nationale de la Fédération de Russie) et </a:t>
            </a:r>
            <a:r>
              <a:rPr lang="fr-FR" sz="4900" b="1" i="1" dirty="0" smtClean="0"/>
              <a:t>aux théories d’une Russie qui regarde vers l’Orient</a:t>
            </a:r>
            <a:r>
              <a:rPr lang="fr-FR" sz="4900" dirty="0" smtClean="0"/>
              <a:t>. </a:t>
            </a:r>
          </a:p>
          <a:p>
            <a:pPr>
              <a:buFont typeface="Wingdings 3" pitchFamily="18" charset="2"/>
              <a:buChar char="c"/>
            </a:pPr>
            <a:endParaRPr lang="fr-FR" sz="4900" dirty="0" smtClean="0"/>
          </a:p>
          <a:p>
            <a:pPr>
              <a:buFont typeface="Wingdings 3" pitchFamily="18" charset="2"/>
              <a:buChar char="c"/>
            </a:pPr>
            <a:r>
              <a:rPr lang="fr-FR" sz="4900" dirty="0" smtClean="0"/>
              <a:t>Référence au </a:t>
            </a:r>
            <a:r>
              <a:rPr lang="fr-FR" sz="4900" b="1" i="1" dirty="0" smtClean="0"/>
              <a:t>basculement de la diplomatie russe</a:t>
            </a:r>
            <a:r>
              <a:rPr lang="fr-FR" sz="4900" dirty="0" smtClean="0"/>
              <a:t> depuis l’arrivée de Poutine au pouvoir. </a:t>
            </a:r>
          </a:p>
          <a:p>
            <a:pPr>
              <a:buFont typeface="Wingdings 3" pitchFamily="18" charset="2"/>
              <a:buChar char="c"/>
            </a:pPr>
            <a:endParaRPr lang="fr-FR" sz="4900" dirty="0" smtClean="0"/>
          </a:p>
          <a:p>
            <a:pPr>
              <a:buFont typeface="Wingdings 3" pitchFamily="18" charset="2"/>
              <a:buChar char="c"/>
            </a:pPr>
            <a:r>
              <a:rPr lang="fr-FR" sz="4900" dirty="0" smtClean="0"/>
              <a:t>Constat pragmatique que </a:t>
            </a:r>
            <a:r>
              <a:rPr lang="fr-FR" sz="4900" b="1" i="1" dirty="0" smtClean="0"/>
              <a:t>la superpuissance héritée de l’époque soviétique a vécu </a:t>
            </a:r>
            <a:r>
              <a:rPr lang="fr-FR" sz="4900" dirty="0" smtClean="0"/>
              <a:t>et qu’un condominium à égalité avec les Etats-Unis est illusoire.</a:t>
            </a:r>
          </a:p>
          <a:p>
            <a:pPr>
              <a:buFont typeface="Wingdings 3" pitchFamily="18" charset="2"/>
              <a:buChar char="c"/>
            </a:pPr>
            <a:endParaRPr lang="fr-FR" sz="4900" dirty="0" smtClean="0"/>
          </a:p>
          <a:p>
            <a:pPr>
              <a:buFont typeface="Wingdings 3" pitchFamily="18" charset="2"/>
              <a:buChar char="c"/>
            </a:pPr>
            <a:r>
              <a:rPr lang="fr-FR" sz="4900" dirty="0" smtClean="0"/>
              <a:t>Lancement d’une </a:t>
            </a:r>
            <a:r>
              <a:rPr lang="fr-FR" sz="4900" b="1" i="1" dirty="0" smtClean="0"/>
              <a:t>politique </a:t>
            </a:r>
            <a:r>
              <a:rPr lang="fr-FR" sz="4900" b="1" i="1" dirty="0" err="1" smtClean="0"/>
              <a:t>multivectorielle</a:t>
            </a:r>
            <a:r>
              <a:rPr lang="fr-FR" sz="4900" b="1" i="1" dirty="0" smtClean="0"/>
              <a:t> de restauration de la puissance</a:t>
            </a:r>
            <a:r>
              <a:rPr lang="fr-FR" sz="4900" dirty="0" smtClean="0"/>
              <a:t>, en s’appuyant sur une base régionale</a:t>
            </a:r>
          </a:p>
          <a:p>
            <a:pPr>
              <a:buFont typeface="Wingdings 3" pitchFamily="18" charset="2"/>
              <a:buChar char="c"/>
            </a:pPr>
            <a:endParaRPr lang="fr-FR" sz="4900" dirty="0" smtClean="0"/>
          </a:p>
          <a:p>
            <a:pPr>
              <a:buFont typeface="Wingdings 3" pitchFamily="18" charset="2"/>
              <a:buChar char="c"/>
            </a:pPr>
            <a:r>
              <a:rPr lang="fr-FR" sz="4900" b="1" i="1" dirty="0" smtClean="0"/>
              <a:t>La construction iconographique </a:t>
            </a:r>
            <a:r>
              <a:rPr lang="fr-FR" sz="4900" dirty="0" smtClean="0"/>
              <a:t> vise à démontrer la thèse de la </a:t>
            </a:r>
            <a:r>
              <a:rPr lang="fr-FR" sz="4900" dirty="0" err="1" smtClean="0"/>
              <a:t>multivectorialité</a:t>
            </a:r>
            <a:r>
              <a:rPr lang="fr-FR" sz="4900" dirty="0" smtClean="0"/>
              <a:t> par l’utilisation de flèches multiples qui ne sont pas des flux mais </a:t>
            </a:r>
            <a:r>
              <a:rPr lang="fr-FR" sz="4900" b="1" i="1" dirty="0" smtClean="0"/>
              <a:t>une représentation mentale de cette thèse.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ox(in)">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ox(in)">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box(in)">
                                      <p:cBhvr>
                                        <p:cTn id="17" dur="500"/>
                                        <p:tgtEl>
                                          <p:spTgt spid="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animEffect transition="in" filter="box(in)">
                                      <p:cBhvr>
                                        <p:cTn id="22" dur="500"/>
                                        <p:tgtEl>
                                          <p:spTgt spid="5">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box(in)">
                                      <p:cBhvr>
                                        <p:cTn id="2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email"/>
          <a:srcRect/>
          <a:stretch>
            <a:fillRect/>
          </a:stretch>
        </p:blipFill>
        <p:spPr bwMode="auto">
          <a:xfrm>
            <a:off x="0" y="-1"/>
            <a:ext cx="5241473" cy="6858001"/>
          </a:xfrm>
          <a:prstGeom prst="rect">
            <a:avLst/>
          </a:prstGeom>
          <a:noFill/>
          <a:ln w="9525">
            <a:noFill/>
            <a:miter lim="800000"/>
            <a:headEnd/>
            <a:tailEnd/>
          </a:ln>
          <a:effectLst/>
        </p:spPr>
      </p:pic>
      <p:sp>
        <p:nvSpPr>
          <p:cNvPr id="5" name="Espace réservé du contenu 4"/>
          <p:cNvSpPr>
            <a:spLocks noGrp="1"/>
          </p:cNvSpPr>
          <p:nvPr>
            <p:ph idx="1"/>
          </p:nvPr>
        </p:nvSpPr>
        <p:spPr>
          <a:xfrm>
            <a:off x="5292080" y="138533"/>
            <a:ext cx="3851920" cy="6458819"/>
          </a:xfrm>
        </p:spPr>
        <p:txBody>
          <a:bodyPr>
            <a:normAutofit fontScale="25000" lnSpcReduction="20000"/>
          </a:bodyPr>
          <a:lstStyle/>
          <a:p>
            <a:pPr algn="ctr">
              <a:buNone/>
            </a:pPr>
            <a:r>
              <a:rPr lang="fr-FR" sz="8000" b="1" i="1" dirty="0" smtClean="0"/>
              <a:t>Les éléments de la LÉGENDE développent cette thèse</a:t>
            </a:r>
          </a:p>
          <a:p>
            <a:pPr>
              <a:buNone/>
            </a:pPr>
            <a:endParaRPr lang="fr-FR" sz="5500" dirty="0" smtClean="0"/>
          </a:p>
          <a:p>
            <a:pPr>
              <a:buNone/>
            </a:pPr>
            <a:endParaRPr lang="fr-FR" sz="5500" dirty="0" smtClean="0"/>
          </a:p>
          <a:p>
            <a:pPr>
              <a:buNone/>
            </a:pPr>
            <a:endParaRPr lang="fr-FR" sz="5500" dirty="0" smtClean="0"/>
          </a:p>
          <a:p>
            <a:pPr algn="just">
              <a:buFont typeface="Wingdings 3" pitchFamily="18" charset="2"/>
              <a:buChar char="c"/>
            </a:pPr>
            <a:r>
              <a:rPr lang="fr-FR" sz="5500" dirty="0" smtClean="0"/>
              <a:t>Allusion implicite au </a:t>
            </a:r>
            <a:r>
              <a:rPr lang="fr-FR" sz="5500" b="1" i="1" dirty="0" smtClean="0"/>
              <a:t>basculement de l’ancienne sphère d’influence en Europe de l’Est dans l’OTAN</a:t>
            </a:r>
            <a:r>
              <a:rPr lang="fr-FR" sz="5500" dirty="0" smtClean="0"/>
              <a:t>, marque de la volonté des Etats-Unis de piétiner ce que la Russie théorise dans les années 1990 comme étant son « étranger proche ». </a:t>
            </a:r>
          </a:p>
          <a:p>
            <a:pPr algn="just">
              <a:buNone/>
            </a:pPr>
            <a:endParaRPr lang="fr-FR" sz="4900" dirty="0" smtClean="0"/>
          </a:p>
          <a:p>
            <a:pPr algn="just">
              <a:buNone/>
            </a:pPr>
            <a:endParaRPr lang="fr-FR" sz="4900" dirty="0" smtClean="0"/>
          </a:p>
          <a:p>
            <a:pPr algn="just">
              <a:buNone/>
            </a:pPr>
            <a:endParaRPr lang="fr-FR" sz="4900" dirty="0" smtClean="0"/>
          </a:p>
          <a:p>
            <a:pPr algn="just">
              <a:buNone/>
            </a:pPr>
            <a:endParaRPr lang="fr-FR" sz="4900" dirty="0" smtClean="0"/>
          </a:p>
          <a:p>
            <a:pPr algn="just">
              <a:buFont typeface="Wingdings 3" pitchFamily="18" charset="2"/>
              <a:buChar char="c"/>
            </a:pPr>
            <a:r>
              <a:rPr lang="fr-FR" sz="5600" dirty="0" smtClean="0"/>
              <a:t>Nouvelle orientation de la diplomatie russe </a:t>
            </a:r>
            <a:r>
              <a:rPr lang="fr-FR" sz="5600" b="1" i="1" dirty="0" smtClean="0"/>
              <a:t>vers les puissances émergentes asiatiques </a:t>
            </a:r>
          </a:p>
          <a:p>
            <a:pPr>
              <a:buNone/>
            </a:pPr>
            <a:endParaRPr lang="fr-FR" sz="5600" dirty="0" smtClean="0"/>
          </a:p>
          <a:p>
            <a:endParaRPr lang="fr-FR" sz="4900" dirty="0" smtClean="0"/>
          </a:p>
          <a:p>
            <a:endParaRPr lang="fr-FR" sz="4900" dirty="0" smtClean="0"/>
          </a:p>
          <a:p>
            <a:endParaRPr lang="fr-FR" sz="4900" dirty="0" smtClean="0"/>
          </a:p>
          <a:p>
            <a:endParaRPr lang="fr-FR" sz="4900" dirty="0" smtClean="0"/>
          </a:p>
          <a:p>
            <a:endParaRPr lang="fr-FR" sz="4900" dirty="0" smtClean="0"/>
          </a:p>
          <a:p>
            <a:pPr algn="just">
              <a:buFont typeface="Wingdings 3" pitchFamily="18" charset="2"/>
              <a:buChar char="c"/>
            </a:pPr>
            <a:r>
              <a:rPr lang="fr-FR" sz="5600" dirty="0" smtClean="0"/>
              <a:t>Développement récent d’une </a:t>
            </a:r>
            <a:r>
              <a:rPr lang="fr-FR" sz="5600" b="1" i="1" dirty="0" smtClean="0"/>
              <a:t>diplomatie internationale de la Russie sur la scène mondiale</a:t>
            </a:r>
            <a:r>
              <a:rPr lang="fr-FR" sz="5600" dirty="0" smtClean="0"/>
              <a:t>, hors de son étranger proche</a:t>
            </a:r>
          </a:p>
          <a:p>
            <a:pPr>
              <a:buNone/>
            </a:pPr>
            <a:endParaRPr lang="fr-FR" sz="5600" dirty="0" smtClean="0"/>
          </a:p>
          <a:p>
            <a:pPr>
              <a:buNone/>
            </a:pPr>
            <a:endParaRPr lang="fr-FR" sz="5600" dirty="0" smtClean="0"/>
          </a:p>
          <a:p>
            <a:pPr>
              <a:buNone/>
            </a:pPr>
            <a:endParaRPr lang="fr-FR" sz="5600" dirty="0" smtClean="0"/>
          </a:p>
          <a:p>
            <a:pPr>
              <a:buNone/>
            </a:pPr>
            <a:endParaRPr lang="fr-FR" sz="5600" dirty="0" smtClean="0"/>
          </a:p>
          <a:p>
            <a:pPr algn="just">
              <a:buFont typeface="Wingdings 3" pitchFamily="18" charset="2"/>
              <a:buChar char="c"/>
            </a:pPr>
            <a:r>
              <a:rPr lang="fr-FR" sz="5600" b="1" i="1" dirty="0" smtClean="0"/>
              <a:t>Instrumentalisation de la rente gazière et pétrolière</a:t>
            </a:r>
            <a:r>
              <a:rPr lang="fr-FR" sz="5600" dirty="0" smtClean="0"/>
              <a:t> comme levier de la restauration de la puissance</a:t>
            </a:r>
          </a:p>
          <a:p>
            <a:pPr>
              <a:buNone/>
            </a:pPr>
            <a:endParaRPr lang="fr-FR" sz="5600" dirty="0" smtClean="0"/>
          </a:p>
          <a:p>
            <a:pPr>
              <a:buNone/>
            </a:pPr>
            <a:endParaRPr lang="fr-FR" sz="5600" dirty="0" smtClean="0"/>
          </a:p>
          <a:p>
            <a:pPr>
              <a:buNone/>
            </a:pPr>
            <a:endParaRPr lang="fr-FR" sz="5600" dirty="0" smtClean="0"/>
          </a:p>
          <a:p>
            <a:pPr>
              <a:buNone/>
            </a:pPr>
            <a:endParaRPr lang="fr-FR" sz="5600" dirty="0" smtClean="0"/>
          </a:p>
          <a:p>
            <a:pPr>
              <a:buNone/>
            </a:pPr>
            <a:endParaRPr lang="fr-FR" sz="5600" dirty="0" smtClean="0"/>
          </a:p>
          <a:p>
            <a:pPr>
              <a:buNone/>
            </a:pPr>
            <a:endParaRPr lang="fr-FR" sz="5600" dirty="0" smtClean="0"/>
          </a:p>
        </p:txBody>
      </p:sp>
      <p:pic>
        <p:nvPicPr>
          <p:cNvPr id="66563" name="Picture 3"/>
          <p:cNvPicPr>
            <a:picLocks noChangeAspect="1" noChangeArrowheads="1"/>
          </p:cNvPicPr>
          <p:nvPr/>
        </p:nvPicPr>
        <p:blipFill>
          <a:blip r:embed="rId3" cstate="email"/>
          <a:srcRect/>
          <a:stretch>
            <a:fillRect/>
          </a:stretch>
        </p:blipFill>
        <p:spPr bwMode="auto">
          <a:xfrm>
            <a:off x="5292080" y="836713"/>
            <a:ext cx="3804196" cy="360040"/>
          </a:xfrm>
          <a:prstGeom prst="rect">
            <a:avLst/>
          </a:prstGeom>
          <a:noFill/>
          <a:ln w="9525">
            <a:noFill/>
            <a:miter lim="800000"/>
            <a:headEnd/>
            <a:tailEnd/>
          </a:ln>
        </p:spPr>
      </p:pic>
      <p:pic>
        <p:nvPicPr>
          <p:cNvPr id="66564" name="Picture 4"/>
          <p:cNvPicPr>
            <a:picLocks noChangeAspect="1" noChangeArrowheads="1"/>
          </p:cNvPicPr>
          <p:nvPr/>
        </p:nvPicPr>
        <p:blipFill>
          <a:blip r:embed="rId4" cstate="email"/>
          <a:srcRect/>
          <a:stretch>
            <a:fillRect/>
          </a:stretch>
        </p:blipFill>
        <p:spPr bwMode="auto">
          <a:xfrm>
            <a:off x="5255568" y="2420888"/>
            <a:ext cx="3888432" cy="614888"/>
          </a:xfrm>
          <a:prstGeom prst="rect">
            <a:avLst/>
          </a:prstGeom>
          <a:noFill/>
          <a:ln w="9525">
            <a:noFill/>
            <a:miter lim="800000"/>
            <a:headEnd/>
            <a:tailEnd/>
          </a:ln>
        </p:spPr>
      </p:pic>
      <p:pic>
        <p:nvPicPr>
          <p:cNvPr id="66566" name="Picture 6"/>
          <p:cNvPicPr>
            <a:picLocks noChangeAspect="1" noChangeArrowheads="1"/>
          </p:cNvPicPr>
          <p:nvPr/>
        </p:nvPicPr>
        <p:blipFill>
          <a:blip r:embed="rId5" cstate="email"/>
          <a:srcRect/>
          <a:stretch>
            <a:fillRect/>
          </a:stretch>
        </p:blipFill>
        <p:spPr bwMode="auto">
          <a:xfrm>
            <a:off x="5364088" y="3573016"/>
            <a:ext cx="3779912" cy="971977"/>
          </a:xfrm>
          <a:prstGeom prst="rect">
            <a:avLst/>
          </a:prstGeom>
          <a:noFill/>
          <a:ln w="9525">
            <a:noFill/>
            <a:miter lim="800000"/>
            <a:headEnd/>
            <a:tailEnd/>
          </a:ln>
        </p:spPr>
      </p:pic>
      <p:pic>
        <p:nvPicPr>
          <p:cNvPr id="66567" name="Picture 7"/>
          <p:cNvPicPr>
            <a:picLocks noChangeAspect="1" noChangeArrowheads="1"/>
          </p:cNvPicPr>
          <p:nvPr/>
        </p:nvPicPr>
        <p:blipFill>
          <a:blip r:embed="rId6" cstate="email"/>
          <a:srcRect/>
          <a:stretch>
            <a:fillRect/>
          </a:stretch>
        </p:blipFill>
        <p:spPr bwMode="auto">
          <a:xfrm>
            <a:off x="5292079" y="5199976"/>
            <a:ext cx="3851921" cy="781624"/>
          </a:xfrm>
          <a:prstGeom prst="rect">
            <a:avLst/>
          </a:prstGeom>
          <a:noFill/>
          <a:ln w="9525">
            <a:noFill/>
            <a:miter lim="800000"/>
            <a:headEnd/>
            <a:tailEnd/>
          </a:ln>
        </p:spPr>
      </p:pic>
      <p:sp>
        <p:nvSpPr>
          <p:cNvPr id="9" name="Bouton d'action : Personnalisé 8">
            <a:hlinkClick r:id="rId7" action="ppaction://hlinksldjump" highlightClick="1"/>
          </p:cNvPr>
          <p:cNvSpPr/>
          <p:nvPr/>
        </p:nvSpPr>
        <p:spPr>
          <a:xfrm>
            <a:off x="251520" y="620688"/>
            <a:ext cx="936104" cy="576064"/>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tableau</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box(in)">
                                      <p:cBhvr>
                                        <p:cTn id="7" dur="500"/>
                                        <p:tgtEl>
                                          <p:spTgt spid="6656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ox(in)">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6564"/>
                                        </p:tgtEl>
                                        <p:attrNameLst>
                                          <p:attrName>style.visibility</p:attrName>
                                        </p:attrNameLst>
                                      </p:cBhvr>
                                      <p:to>
                                        <p:strVal val="visible"/>
                                      </p:to>
                                    </p:set>
                                    <p:animEffect transition="in" filter="box(in)">
                                      <p:cBhvr>
                                        <p:cTn id="17" dur="500"/>
                                        <p:tgtEl>
                                          <p:spTgt spid="6656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xEl>
                                              <p:pRg st="9" end="9"/>
                                            </p:txEl>
                                          </p:spTgt>
                                        </p:tgtEl>
                                        <p:attrNameLst>
                                          <p:attrName>style.visibility</p:attrName>
                                        </p:attrNameLst>
                                      </p:cBhvr>
                                      <p:to>
                                        <p:strVal val="visible"/>
                                      </p:to>
                                    </p:set>
                                    <p:animEffect transition="in" filter="box(in)">
                                      <p:cBhvr>
                                        <p:cTn id="22" dur="500"/>
                                        <p:tgtEl>
                                          <p:spTgt spid="5">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6566"/>
                                        </p:tgtEl>
                                        <p:attrNameLst>
                                          <p:attrName>style.visibility</p:attrName>
                                        </p:attrNameLst>
                                      </p:cBhvr>
                                      <p:to>
                                        <p:strVal val="visible"/>
                                      </p:to>
                                    </p:set>
                                    <p:animEffect transition="in" filter="box(in)">
                                      <p:cBhvr>
                                        <p:cTn id="27" dur="500"/>
                                        <p:tgtEl>
                                          <p:spTgt spid="6656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5">
                                            <p:txEl>
                                              <p:pRg st="16" end="16"/>
                                            </p:txEl>
                                          </p:spTgt>
                                        </p:tgtEl>
                                        <p:attrNameLst>
                                          <p:attrName>style.visibility</p:attrName>
                                        </p:attrNameLst>
                                      </p:cBhvr>
                                      <p:to>
                                        <p:strVal val="visible"/>
                                      </p:to>
                                    </p:set>
                                    <p:animEffect transition="in" filter="box(in)">
                                      <p:cBhvr>
                                        <p:cTn id="32" dur="500"/>
                                        <p:tgtEl>
                                          <p:spTgt spid="5">
                                            <p:txEl>
                                              <p:pRg st="16" end="1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66567"/>
                                        </p:tgtEl>
                                        <p:attrNameLst>
                                          <p:attrName>style.visibility</p:attrName>
                                        </p:attrNameLst>
                                      </p:cBhvr>
                                      <p:to>
                                        <p:strVal val="visible"/>
                                      </p:to>
                                    </p:set>
                                    <p:animEffect transition="in" filter="box(in)">
                                      <p:cBhvr>
                                        <p:cTn id="37" dur="500"/>
                                        <p:tgtEl>
                                          <p:spTgt spid="66567"/>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5">
                                            <p:txEl>
                                              <p:pRg st="21" end="21"/>
                                            </p:txEl>
                                          </p:spTgt>
                                        </p:tgtEl>
                                        <p:attrNameLst>
                                          <p:attrName>style.visibility</p:attrName>
                                        </p:attrNameLst>
                                      </p:cBhvr>
                                      <p:to>
                                        <p:strVal val="visible"/>
                                      </p:to>
                                    </p:set>
                                    <p:animEffect transition="in" filter="box(in)">
                                      <p:cBhvr>
                                        <p:cTn id="42" dur="500"/>
                                        <p:tgtEl>
                                          <p:spTgt spid="5">
                                            <p:txEl>
                                              <p:pRg st="21" end="2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a:hlinkClick r:id="rId2" action="ppaction://hlinksldjump"/>
          </p:cNvPr>
          <p:cNvPicPr>
            <a:picLocks noChangeAspect="1" noChangeArrowheads="1"/>
          </p:cNvPicPr>
          <p:nvPr/>
        </p:nvPicPr>
        <p:blipFill>
          <a:blip r:embed="rId3" cstate="email"/>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a:hlinkClick r:id="rId2" action="ppaction://hlinksldjump"/>
          </p:cNvPr>
          <p:cNvPicPr>
            <a:picLocks noChangeAspect="1" noChangeArrowheads="1"/>
          </p:cNvPicPr>
          <p:nvPr/>
        </p:nvPicPr>
        <p:blipFill>
          <a:blip r:embed="rId3" cstate="email">
            <a:lum/>
          </a:blip>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cartografareilpresente.org/IMG/jpg/russie.jpg"/>
          <p:cNvPicPr>
            <a:picLocks noChangeAspect="1" noChangeArrowheads="1"/>
          </p:cNvPicPr>
          <p:nvPr/>
        </p:nvPicPr>
        <p:blipFill>
          <a:blip r:embed="rId2" cstate="email"/>
          <a:srcRect/>
          <a:stretch>
            <a:fillRect/>
          </a:stretch>
        </p:blipFill>
        <p:spPr bwMode="auto">
          <a:xfrm>
            <a:off x="251520" y="188640"/>
            <a:ext cx="8714547" cy="5904656"/>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5/52/Projection_cylindrique.jpg"/>
          <p:cNvPicPr>
            <a:picLocks noChangeAspect="1" noChangeArrowheads="1"/>
          </p:cNvPicPr>
          <p:nvPr/>
        </p:nvPicPr>
        <p:blipFill>
          <a:blip r:embed="rId3" cstate="email"/>
          <a:srcRect/>
          <a:stretch>
            <a:fillRect/>
          </a:stretch>
        </p:blipFill>
        <p:spPr bwMode="auto">
          <a:xfrm>
            <a:off x="395536" y="332656"/>
            <a:ext cx="3095625" cy="3333750"/>
          </a:xfrm>
          <a:prstGeom prst="rect">
            <a:avLst/>
          </a:prstGeom>
          <a:noFill/>
        </p:spPr>
      </p:pic>
      <p:pic>
        <p:nvPicPr>
          <p:cNvPr id="51204" name="Picture 4" descr="Fichier:Projection conique.jpg"/>
          <p:cNvPicPr>
            <a:picLocks noChangeAspect="1" noChangeArrowheads="1"/>
          </p:cNvPicPr>
          <p:nvPr/>
        </p:nvPicPr>
        <p:blipFill>
          <a:blip r:embed="rId4" cstate="email"/>
          <a:srcRect/>
          <a:stretch>
            <a:fillRect/>
          </a:stretch>
        </p:blipFill>
        <p:spPr bwMode="auto">
          <a:xfrm>
            <a:off x="5220072" y="476672"/>
            <a:ext cx="3527673" cy="3647072"/>
          </a:xfrm>
          <a:prstGeom prst="rect">
            <a:avLst/>
          </a:prstGeom>
          <a:noFill/>
        </p:spPr>
      </p:pic>
      <p:pic>
        <p:nvPicPr>
          <p:cNvPr id="51206" name="Picture 6" descr="Fichier:Projection azimutale stereographique.jpg">
            <a:hlinkClick r:id="" action="ppaction://hlinkshowjump?jump=lastslideviewed" highlightClick="1"/>
          </p:cNvPr>
          <p:cNvPicPr>
            <a:picLocks noChangeAspect="1" noChangeArrowheads="1"/>
          </p:cNvPicPr>
          <p:nvPr/>
        </p:nvPicPr>
        <p:blipFill>
          <a:blip r:embed="rId5" cstate="email"/>
          <a:srcRect/>
          <a:stretch>
            <a:fillRect/>
          </a:stretch>
        </p:blipFill>
        <p:spPr bwMode="auto">
          <a:xfrm>
            <a:off x="1403648" y="3789040"/>
            <a:ext cx="4320480" cy="2784311"/>
          </a:xfrm>
          <a:prstGeom prst="actionButtonReturn">
            <a:avLst/>
          </a:prstGeom>
          <a:noFill/>
        </p:spPr>
      </p:pic>
      <p:sp>
        <p:nvSpPr>
          <p:cNvPr id="7" name="ZoneTexte 6"/>
          <p:cNvSpPr txBox="1"/>
          <p:nvPr/>
        </p:nvSpPr>
        <p:spPr>
          <a:xfrm>
            <a:off x="2987824" y="404664"/>
            <a:ext cx="18002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dirty="0" smtClean="0"/>
              <a:t>Cylindrique</a:t>
            </a:r>
            <a:endParaRPr lang="fr-FR" dirty="0"/>
          </a:p>
        </p:txBody>
      </p:sp>
      <p:sp>
        <p:nvSpPr>
          <p:cNvPr id="8" name="ZoneTexte 7"/>
          <p:cNvSpPr txBox="1"/>
          <p:nvPr/>
        </p:nvSpPr>
        <p:spPr>
          <a:xfrm>
            <a:off x="7164288" y="548680"/>
            <a:ext cx="18002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dirty="0" smtClean="0"/>
              <a:t>Conique</a:t>
            </a:r>
            <a:endParaRPr lang="fr-FR" dirty="0"/>
          </a:p>
        </p:txBody>
      </p:sp>
      <p:sp>
        <p:nvSpPr>
          <p:cNvPr id="9" name="ZoneTexte 8"/>
          <p:cNvSpPr txBox="1"/>
          <p:nvPr/>
        </p:nvSpPr>
        <p:spPr>
          <a:xfrm>
            <a:off x="5292080" y="6165304"/>
            <a:ext cx="18002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dirty="0" smtClean="0"/>
              <a:t>Azimutale</a:t>
            </a:r>
            <a:endParaRPr lang="fr-FR" dirty="0"/>
          </a:p>
        </p:txBody>
      </p:sp>
      <p:sp>
        <p:nvSpPr>
          <p:cNvPr id="11" name="Bouton d'action : Retour 10">
            <a:hlinkClick r:id="rId6" action="ppaction://hlinksldjump" highlightClick="1"/>
          </p:cNvPr>
          <p:cNvSpPr/>
          <p:nvPr/>
        </p:nvSpPr>
        <p:spPr>
          <a:xfrm>
            <a:off x="7668344" y="5949280"/>
            <a:ext cx="1296144" cy="720080"/>
          </a:xfrm>
          <a:prstGeom prst="actionButtonRetur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Fichier:Longitudes-projection de Mercator.jpg">
            <a:hlinkClick r:id="rId2"/>
          </p:cNvPr>
          <p:cNvPicPr>
            <a:picLocks noChangeAspect="1" noChangeArrowheads="1"/>
          </p:cNvPicPr>
          <p:nvPr/>
        </p:nvPicPr>
        <p:blipFill>
          <a:blip r:embed="rId3" cstate="email"/>
          <a:srcRect/>
          <a:stretch>
            <a:fillRect/>
          </a:stretch>
        </p:blipFill>
        <p:spPr bwMode="auto">
          <a:xfrm>
            <a:off x="0" y="332656"/>
            <a:ext cx="9144000" cy="5932171"/>
          </a:xfrm>
          <a:prstGeom prst="rect">
            <a:avLst/>
          </a:prstGeom>
          <a:noFill/>
        </p:spPr>
      </p:pic>
      <p:sp>
        <p:nvSpPr>
          <p:cNvPr id="3" name="Bouton d'action : Retour 2">
            <a:hlinkClick r:id="rId4" action="ppaction://hlinksldjump" highlightClick="1"/>
          </p:cNvPr>
          <p:cNvSpPr/>
          <p:nvPr/>
        </p:nvSpPr>
        <p:spPr>
          <a:xfrm>
            <a:off x="7668344" y="5949280"/>
            <a:ext cx="1296144" cy="720080"/>
          </a:xfrm>
          <a:prstGeom prst="actionButtonRetur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332656"/>
            <a:ext cx="8352928" cy="3384376"/>
          </a:xfrm>
        </p:spPr>
        <p:txBody>
          <a:bodyPr>
            <a:noAutofit/>
          </a:bodyPr>
          <a:lstStyle/>
          <a:p>
            <a:pPr algn="just">
              <a:buNone/>
            </a:pPr>
            <a:endParaRPr lang="fr-FR" sz="800" dirty="0" smtClean="0"/>
          </a:p>
          <a:p>
            <a:pPr algn="just"/>
            <a:r>
              <a:rPr lang="fr-FR" sz="2000" dirty="0" smtClean="0"/>
              <a:t>Les cartes sont convoquées pour localiser des phénomènes mais aussi pour </a:t>
            </a:r>
            <a:r>
              <a:rPr lang="fr-FR" sz="2000" b="1" i="1" dirty="0" smtClean="0"/>
              <a:t>appuyer le raisonnement</a:t>
            </a:r>
            <a:r>
              <a:rPr lang="fr-FR" sz="2000" dirty="0" smtClean="0"/>
              <a:t>, pour </a:t>
            </a:r>
            <a:r>
              <a:rPr lang="fr-FR" sz="2000" b="1" i="1" dirty="0" smtClean="0"/>
              <a:t>illustrer</a:t>
            </a:r>
            <a:r>
              <a:rPr lang="fr-FR" sz="2000" dirty="0" smtClean="0"/>
              <a:t> une démonstration, pour </a:t>
            </a:r>
            <a:r>
              <a:rPr lang="fr-FR" sz="2000" b="1" i="1" dirty="0" smtClean="0"/>
              <a:t>prouver ou valider un propos</a:t>
            </a:r>
            <a:r>
              <a:rPr lang="fr-FR" sz="2000" dirty="0" smtClean="0"/>
              <a:t>. </a:t>
            </a:r>
          </a:p>
          <a:p>
            <a:pPr algn="just"/>
            <a:endParaRPr lang="fr-FR" sz="1200" dirty="0" smtClean="0"/>
          </a:p>
          <a:p>
            <a:pPr algn="just"/>
            <a:r>
              <a:rPr lang="fr-FR" sz="2000" dirty="0" smtClean="0"/>
              <a:t>On entend fréquemment des expressions comme </a:t>
            </a:r>
            <a:r>
              <a:rPr lang="fr-FR" sz="2000" b="1" i="1" dirty="0" smtClean="0"/>
              <a:t>« La carte montre … », « La carte dit que … »,  « La carte met bien en évidence … »</a:t>
            </a:r>
            <a:r>
              <a:rPr lang="fr-FR" sz="2000" dirty="0" smtClean="0"/>
              <a:t>. </a:t>
            </a:r>
          </a:p>
          <a:p>
            <a:pPr algn="just"/>
            <a:endParaRPr lang="fr-FR" sz="1000" dirty="0" smtClean="0"/>
          </a:p>
          <a:p>
            <a:pPr algn="just"/>
            <a:r>
              <a:rPr lang="fr-FR" sz="2000" dirty="0" smtClean="0"/>
              <a:t>Or la carte  est avant tout une production du cartographe qui l’a créée.  Elle n’est pas la réalité mais elle est au même titre qu’un texte </a:t>
            </a:r>
            <a:r>
              <a:rPr lang="fr-FR" sz="2000" b="1" i="1" dirty="0" smtClean="0"/>
              <a:t>un discours sur la réalité.</a:t>
            </a:r>
          </a:p>
          <a:p>
            <a:pPr algn="just"/>
            <a:endParaRPr lang="fr-FR" sz="900" dirty="0" smtClean="0"/>
          </a:p>
          <a:p>
            <a:pPr algn="just">
              <a:buNone/>
            </a:pPr>
            <a:endParaRPr lang="fr-FR" sz="1100" dirty="0"/>
          </a:p>
        </p:txBody>
      </p:sp>
      <p:sp>
        <p:nvSpPr>
          <p:cNvPr id="4" name="ZoneTexte 3"/>
          <p:cNvSpPr txBox="1"/>
          <p:nvPr/>
        </p:nvSpPr>
        <p:spPr>
          <a:xfrm>
            <a:off x="1331640" y="44624"/>
            <a:ext cx="6264696" cy="461665"/>
          </a:xfrm>
          <a:prstGeom prst="rect">
            <a:avLst/>
          </a:prstGeom>
          <a:noFill/>
        </p:spPr>
        <p:txBody>
          <a:bodyPr wrap="square" rtlCol="0">
            <a:spAutoFit/>
          </a:bodyPr>
          <a:lstStyle/>
          <a:p>
            <a:pPr algn="ctr"/>
            <a:r>
              <a:rPr lang="fr-FR" sz="2400" b="1" i="1" dirty="0" smtClean="0">
                <a:solidFill>
                  <a:srgbClr val="7030A0"/>
                </a:solidFill>
              </a:rPr>
              <a:t>… Un outil à appréhender avec esprit critique …</a:t>
            </a:r>
            <a:endParaRPr lang="fr-FR" sz="2400" b="1" i="1" dirty="0">
              <a:solidFill>
                <a:srgbClr val="7030A0"/>
              </a:solidFill>
            </a:endParaRPr>
          </a:p>
        </p:txBody>
      </p:sp>
      <p:sp>
        <p:nvSpPr>
          <p:cNvPr id="5" name="ZoneTexte 4"/>
          <p:cNvSpPr txBox="1"/>
          <p:nvPr/>
        </p:nvSpPr>
        <p:spPr>
          <a:xfrm>
            <a:off x="251520" y="3861048"/>
            <a:ext cx="8712968" cy="267765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fr-FR" sz="2400" i="1" dirty="0" smtClean="0">
                <a:solidFill>
                  <a:srgbClr val="7030A0"/>
                </a:solidFill>
              </a:rPr>
              <a:t>« La carte est un ensemble structuré d'informations : celui qui la propose à la lecture doit, pour ne pas rater sa cible, définir un message et adopter une stratégie de communication qui, comme toujours, demande une prise en compte des spécificités de l'émetteur, du récepteur et des conditions de la communication ».</a:t>
            </a:r>
          </a:p>
          <a:p>
            <a:pPr algn="just"/>
            <a:endParaRPr lang="fr-FR" sz="2400" dirty="0" smtClean="0">
              <a:solidFill>
                <a:srgbClr val="7030A0"/>
              </a:solidFill>
            </a:endParaRPr>
          </a:p>
          <a:p>
            <a:pPr algn="r"/>
            <a:r>
              <a:rPr lang="fr-FR" dirty="0" smtClean="0">
                <a:solidFill>
                  <a:srgbClr val="7030A0"/>
                </a:solidFill>
              </a:rPr>
              <a:t>M.F. DURAND, J. LEVY, D. RETAILLÉ, </a:t>
            </a:r>
            <a:r>
              <a:rPr lang="fr-FR" i="1" dirty="0" smtClean="0">
                <a:solidFill>
                  <a:srgbClr val="7030A0"/>
                </a:solidFill>
              </a:rPr>
              <a:t>Le Monde. Espaces et systèmes</a:t>
            </a:r>
            <a:endParaRPr lang="fr-FR"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chier:Arno Peters-Projektion.JPG">
            <a:hlinkClick r:id="rId2"/>
          </p:cNvPr>
          <p:cNvPicPr>
            <a:picLocks noChangeAspect="1" noChangeArrowheads="1"/>
          </p:cNvPicPr>
          <p:nvPr/>
        </p:nvPicPr>
        <p:blipFill>
          <a:blip r:embed="rId3" cstate="email"/>
          <a:srcRect/>
          <a:stretch>
            <a:fillRect/>
          </a:stretch>
        </p:blipFill>
        <p:spPr bwMode="auto">
          <a:xfrm>
            <a:off x="0" y="620688"/>
            <a:ext cx="9144000" cy="5772875"/>
          </a:xfrm>
          <a:prstGeom prst="rect">
            <a:avLst/>
          </a:prstGeom>
          <a:noFill/>
        </p:spPr>
      </p:pic>
      <p:sp>
        <p:nvSpPr>
          <p:cNvPr id="3" name="Bouton d'action : Retour 2">
            <a:hlinkClick r:id="rId4" action="ppaction://hlinksldjump" highlightClick="1"/>
          </p:cNvPr>
          <p:cNvSpPr/>
          <p:nvPr/>
        </p:nvSpPr>
        <p:spPr>
          <a:xfrm>
            <a:off x="7668344" y="5949280"/>
            <a:ext cx="1296144" cy="720080"/>
          </a:xfrm>
          <a:prstGeom prst="actionButtonRetur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www.mgaqua.net/AquaDoc/Projections/img/Lambert%20Conformal%20Conic.jpg"/>
          <p:cNvPicPr>
            <a:picLocks noChangeAspect="1" noChangeArrowheads="1"/>
          </p:cNvPicPr>
          <p:nvPr/>
        </p:nvPicPr>
        <p:blipFill>
          <a:blip r:embed="rId2" cstate="email"/>
          <a:srcRect/>
          <a:stretch>
            <a:fillRect/>
          </a:stretch>
        </p:blipFill>
        <p:spPr bwMode="auto">
          <a:xfrm>
            <a:off x="971600" y="404663"/>
            <a:ext cx="7344816" cy="5921889"/>
          </a:xfrm>
          <a:prstGeom prst="rect">
            <a:avLst/>
          </a:prstGeom>
          <a:noFill/>
        </p:spPr>
      </p:pic>
      <p:sp>
        <p:nvSpPr>
          <p:cNvPr id="3" name="Bouton d'action : Retour 2">
            <a:hlinkClick r:id="rId3" action="ppaction://hlinksldjump" highlightClick="1"/>
          </p:cNvPr>
          <p:cNvSpPr/>
          <p:nvPr/>
        </p:nvSpPr>
        <p:spPr>
          <a:xfrm>
            <a:off x="7668344" y="5949280"/>
            <a:ext cx="1296144" cy="720080"/>
          </a:xfrm>
          <a:prstGeom prst="actionButtonRetur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2" cstate="email"/>
          <a:srcRect/>
          <a:stretch>
            <a:fillRect/>
          </a:stretch>
        </p:blipFill>
        <p:spPr bwMode="auto">
          <a:xfrm>
            <a:off x="179512" y="188640"/>
            <a:ext cx="8856984" cy="6670868"/>
          </a:xfrm>
          <a:prstGeom prst="rect">
            <a:avLst/>
          </a:prstGeom>
          <a:noFill/>
          <a:ln w="9525">
            <a:noFill/>
            <a:miter lim="800000"/>
            <a:headEnd/>
            <a:tailEnd/>
          </a:ln>
        </p:spPr>
      </p:pic>
      <p:sp>
        <p:nvSpPr>
          <p:cNvPr id="29701" name="ZoneTexte 5"/>
          <p:cNvSpPr txBox="1">
            <a:spLocks noChangeArrowheads="1"/>
          </p:cNvSpPr>
          <p:nvPr/>
        </p:nvSpPr>
        <p:spPr bwMode="auto">
          <a:xfrm>
            <a:off x="1115616" y="0"/>
            <a:ext cx="6336704" cy="276999"/>
          </a:xfrm>
          <a:prstGeom prst="rect">
            <a:avLst/>
          </a:prstGeom>
          <a:solidFill>
            <a:schemeClr val="bg1"/>
          </a:solidFill>
          <a:ln w="9525">
            <a:noFill/>
            <a:miter lim="800000"/>
            <a:headEnd/>
            <a:tailEnd/>
          </a:ln>
        </p:spPr>
        <p:txBody>
          <a:bodyPr wrap="square">
            <a:spAutoFit/>
          </a:bodyPr>
          <a:lstStyle/>
          <a:p>
            <a:r>
              <a:rPr lang="fr-FR" sz="1200" b="1" dirty="0">
                <a:latin typeface="Georgia" pitchFamily="18" charset="0"/>
              </a:rPr>
              <a:t>Carte de </a:t>
            </a:r>
            <a:r>
              <a:rPr lang="fr-FR" sz="1200" b="1" dirty="0" smtClean="0">
                <a:latin typeface="Georgia" pitchFamily="18" charset="0"/>
              </a:rPr>
              <a:t>Walter </a:t>
            </a:r>
            <a:r>
              <a:rPr lang="fr-FR" sz="1200" b="1" dirty="0">
                <a:latin typeface="Georgia" pitchFamily="18" charset="0"/>
              </a:rPr>
              <a:t>Crane</a:t>
            </a:r>
            <a:r>
              <a:rPr lang="fr-FR" sz="1200" b="1" dirty="0" smtClean="0">
                <a:latin typeface="Georgia" pitchFamily="18" charset="0"/>
              </a:rPr>
              <a:t>, </a:t>
            </a:r>
            <a:r>
              <a:rPr lang="fr-FR" sz="1200" b="1" dirty="0">
                <a:latin typeface="Georgia" pitchFamily="18" charset="0"/>
              </a:rPr>
              <a:t>1886</a:t>
            </a:r>
          </a:p>
        </p:txBody>
      </p:sp>
      <p:pic>
        <p:nvPicPr>
          <p:cNvPr id="4" name="Picture 2"/>
          <p:cNvPicPr>
            <a:picLocks noChangeAspect="1" noChangeArrowheads="1"/>
          </p:cNvPicPr>
          <p:nvPr/>
        </p:nvPicPr>
        <p:blipFill>
          <a:blip r:embed="rId3" cstate="email"/>
          <a:srcRect/>
          <a:stretch>
            <a:fillRect/>
          </a:stretch>
        </p:blipFill>
        <p:spPr bwMode="auto">
          <a:xfrm>
            <a:off x="0" y="6129692"/>
            <a:ext cx="9144000" cy="728308"/>
          </a:xfrm>
          <a:prstGeom prst="rect">
            <a:avLst/>
          </a:prstGeom>
          <a:noFill/>
          <a:ln w="9525">
            <a:noFill/>
            <a:miter lim="800000"/>
            <a:headEnd/>
            <a:tailEnd/>
          </a:ln>
        </p:spPr>
      </p:pic>
      <p:sp>
        <p:nvSpPr>
          <p:cNvPr id="5" name="Bouton d'action : Retour 4">
            <a:hlinkClick r:id="rId4" action="ppaction://hlinksldjump" highlightClick="1"/>
          </p:cNvPr>
          <p:cNvSpPr/>
          <p:nvPr/>
        </p:nvSpPr>
        <p:spPr>
          <a:xfrm>
            <a:off x="7668344" y="5949280"/>
            <a:ext cx="1296144" cy="720080"/>
          </a:xfrm>
          <a:prstGeom prst="actionButtonRetur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www.lethist.lautre.net/img_cartes/projection_bertin_oblique.GIF"/>
          <p:cNvPicPr>
            <a:picLocks noChangeAspect="1" noChangeArrowheads="1"/>
          </p:cNvPicPr>
          <p:nvPr/>
        </p:nvPicPr>
        <p:blipFill>
          <a:blip r:embed="rId2" cstate="email"/>
          <a:srcRect/>
          <a:stretch>
            <a:fillRect/>
          </a:stretch>
        </p:blipFill>
        <p:spPr bwMode="auto">
          <a:xfrm>
            <a:off x="179512" y="288032"/>
            <a:ext cx="8776202" cy="6021288"/>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http://www.lethist.lautre.net/img_cartes/projection_bertin.gif"/>
          <p:cNvPicPr>
            <a:picLocks noChangeAspect="1" noChangeArrowheads="1"/>
          </p:cNvPicPr>
          <p:nvPr/>
        </p:nvPicPr>
        <p:blipFill>
          <a:blip r:embed="rId2" cstate="email"/>
          <a:srcRect/>
          <a:stretch>
            <a:fillRect/>
          </a:stretch>
        </p:blipFill>
        <p:spPr bwMode="auto">
          <a:xfrm>
            <a:off x="56094" y="188640"/>
            <a:ext cx="8980402" cy="6336704"/>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email"/>
          <a:srcRect/>
          <a:stretch>
            <a:fillRect/>
          </a:stretch>
        </p:blipFill>
        <p:spPr bwMode="auto">
          <a:xfrm>
            <a:off x="1376363" y="166688"/>
            <a:ext cx="6391275" cy="6524625"/>
          </a:xfrm>
          <a:prstGeom prst="rect">
            <a:avLst/>
          </a:prstGeom>
          <a:noFill/>
          <a:ln w="9525">
            <a:noFill/>
            <a:miter lim="800000"/>
            <a:headEnd/>
            <a:tailEnd/>
          </a:ln>
        </p:spPr>
      </p:pic>
      <p:sp>
        <p:nvSpPr>
          <p:cNvPr id="3" name="Bouton d'action : Retour 2">
            <a:hlinkClick r:id="rId3" action="ppaction://hlinksldjump" highlightClick="1"/>
          </p:cNvPr>
          <p:cNvSpPr/>
          <p:nvPr/>
        </p:nvSpPr>
        <p:spPr>
          <a:xfrm>
            <a:off x="7668344" y="5949280"/>
            <a:ext cx="1296144" cy="720080"/>
          </a:xfrm>
          <a:prstGeom prst="actionButtonRetur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lewebpedagogique.com/curiem/files/2008/03/h1formblocsevolutgfroide.jpg"/>
          <p:cNvPicPr>
            <a:picLocks noChangeAspect="1" noChangeArrowheads="1"/>
          </p:cNvPicPr>
          <p:nvPr/>
        </p:nvPicPr>
        <p:blipFill>
          <a:blip r:embed="rId2" cstate="email"/>
          <a:srcRect/>
          <a:stretch>
            <a:fillRect/>
          </a:stretch>
        </p:blipFill>
        <p:spPr bwMode="auto">
          <a:xfrm>
            <a:off x="179512" y="116632"/>
            <a:ext cx="8851420" cy="6624736"/>
          </a:xfrm>
          <a:prstGeom prst="rect">
            <a:avLst/>
          </a:prstGeom>
          <a:noFill/>
        </p:spPr>
      </p:pic>
      <p:sp>
        <p:nvSpPr>
          <p:cNvPr id="3" name="Bouton d'action : Retour 2">
            <a:hlinkClick r:id="rId3" action="ppaction://hlinksldjump" highlightClick="1"/>
          </p:cNvPr>
          <p:cNvSpPr/>
          <p:nvPr/>
        </p:nvSpPr>
        <p:spPr>
          <a:xfrm>
            <a:off x="7668344" y="3933056"/>
            <a:ext cx="1296144" cy="720080"/>
          </a:xfrm>
          <a:prstGeom prst="actionButtonRetur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planetevivante.files.wordpress.com/2009/05/map_arctique.jpg"/>
          <p:cNvPicPr>
            <a:picLocks noChangeAspect="1" noChangeArrowheads="1"/>
          </p:cNvPicPr>
          <p:nvPr/>
        </p:nvPicPr>
        <p:blipFill>
          <a:blip r:embed="rId2" cstate="email"/>
          <a:srcRect/>
          <a:stretch>
            <a:fillRect/>
          </a:stretch>
        </p:blipFill>
        <p:spPr bwMode="auto">
          <a:xfrm>
            <a:off x="2123728" y="62984"/>
            <a:ext cx="5477146" cy="6750392"/>
          </a:xfrm>
          <a:prstGeom prst="rect">
            <a:avLst/>
          </a:prstGeom>
          <a:noFill/>
        </p:spPr>
      </p:pic>
      <p:sp>
        <p:nvSpPr>
          <p:cNvPr id="3" name="Bouton d'action : Retour 2">
            <a:hlinkClick r:id="rId3" action="ppaction://hlinksldjump" highlightClick="1"/>
          </p:cNvPr>
          <p:cNvSpPr/>
          <p:nvPr/>
        </p:nvSpPr>
        <p:spPr>
          <a:xfrm>
            <a:off x="7668344" y="5949280"/>
            <a:ext cx="1296144" cy="720080"/>
          </a:xfrm>
          <a:prstGeom prst="actionButtonRetur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4514" name="Picture 2" descr="Carte du monde."/>
          <p:cNvPicPr>
            <a:picLocks noChangeAspect="1" noChangeArrowheads="1"/>
          </p:cNvPicPr>
          <p:nvPr/>
        </p:nvPicPr>
        <p:blipFill>
          <a:blip r:embed="rId2" cstate="email"/>
          <a:srcRect/>
          <a:stretch>
            <a:fillRect/>
          </a:stretch>
        </p:blipFill>
        <p:spPr bwMode="auto">
          <a:xfrm>
            <a:off x="1403648" y="188640"/>
            <a:ext cx="6480720" cy="6480721"/>
          </a:xfrm>
          <a:prstGeom prst="rect">
            <a:avLst/>
          </a:prstGeom>
          <a:noFill/>
        </p:spPr>
      </p:pic>
      <p:sp>
        <p:nvSpPr>
          <p:cNvPr id="4" name="Bouton d'action : Retour 3">
            <a:hlinkClick r:id="rId3" action="ppaction://hlinksldjump" highlightClick="1"/>
          </p:cNvPr>
          <p:cNvSpPr/>
          <p:nvPr/>
        </p:nvSpPr>
        <p:spPr>
          <a:xfrm>
            <a:off x="7668344" y="5949280"/>
            <a:ext cx="1296144" cy="720080"/>
          </a:xfrm>
          <a:prstGeom prst="actionButtonRetur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http://www.voyagesphotosmanu.com/Complet/images/carte_russie.gif"/>
          <p:cNvPicPr>
            <a:picLocks noChangeAspect="1" noChangeArrowheads="1"/>
          </p:cNvPicPr>
          <p:nvPr/>
        </p:nvPicPr>
        <p:blipFill>
          <a:blip r:embed="rId2" cstate="email"/>
          <a:srcRect/>
          <a:stretch>
            <a:fillRect/>
          </a:stretch>
        </p:blipFill>
        <p:spPr bwMode="auto">
          <a:xfrm>
            <a:off x="539552" y="188640"/>
            <a:ext cx="7928539" cy="648072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332656"/>
            <a:ext cx="8352928" cy="3672408"/>
          </a:xfrm>
        </p:spPr>
        <p:txBody>
          <a:bodyPr>
            <a:noAutofit/>
          </a:bodyPr>
          <a:lstStyle/>
          <a:p>
            <a:pPr algn="just"/>
            <a:endParaRPr lang="fr-FR" sz="900" dirty="0" smtClean="0"/>
          </a:p>
          <a:p>
            <a:pPr algn="just"/>
            <a:r>
              <a:rPr lang="fr-FR" sz="2400" dirty="0" smtClean="0"/>
              <a:t>Ainsi </a:t>
            </a:r>
            <a:r>
              <a:rPr lang="fr-FR" sz="2400" b="1" i="1" dirty="0" smtClean="0"/>
              <a:t>la carte véhiculent des représentations </a:t>
            </a:r>
            <a:r>
              <a:rPr lang="fr-FR" sz="2400" dirty="0" smtClean="0"/>
              <a:t>issues des choix techniques et de la sélection des contenus opérés lors de son élaboration. </a:t>
            </a:r>
          </a:p>
          <a:p>
            <a:pPr algn="just"/>
            <a:endParaRPr lang="fr-FR" sz="2400" dirty="0" smtClean="0"/>
          </a:p>
          <a:p>
            <a:pPr algn="just"/>
            <a:r>
              <a:rPr lang="fr-FR" sz="2400" dirty="0" smtClean="0"/>
              <a:t>Elle véhicule donc </a:t>
            </a:r>
            <a:r>
              <a:rPr lang="fr-FR" sz="2400" b="1" i="1" dirty="0" smtClean="0"/>
              <a:t>un discours éminemment subjectif</a:t>
            </a:r>
            <a:r>
              <a:rPr lang="fr-FR" sz="2400" dirty="0" smtClean="0"/>
              <a:t>. </a:t>
            </a:r>
          </a:p>
          <a:p>
            <a:pPr algn="just">
              <a:buNone/>
            </a:pPr>
            <a:endParaRPr lang="fr-FR" sz="1000" dirty="0"/>
          </a:p>
          <a:p>
            <a:pPr algn="just"/>
            <a:r>
              <a:rPr lang="fr-FR" sz="2400" dirty="0" smtClean="0"/>
              <a:t>A ce titre, il y a nécessité de </a:t>
            </a:r>
            <a:r>
              <a:rPr lang="fr-FR" sz="2400" b="1" i="1" dirty="0" smtClean="0"/>
              <a:t>déconstruire les discours et les représentations </a:t>
            </a:r>
            <a:r>
              <a:rPr lang="fr-FR" sz="2400" dirty="0" smtClean="0"/>
              <a:t>que les cartes véhiculent. </a:t>
            </a:r>
          </a:p>
          <a:p>
            <a:pPr algn="just"/>
            <a:endParaRPr lang="fr-FR" sz="1000" dirty="0"/>
          </a:p>
          <a:p>
            <a:pPr algn="just"/>
            <a:r>
              <a:rPr lang="fr-FR" sz="2400" dirty="0" smtClean="0"/>
              <a:t>Il faut le faire en évitant </a:t>
            </a:r>
            <a:r>
              <a:rPr lang="fr-FR" sz="2400" b="1" i="1" dirty="0" smtClean="0"/>
              <a:t>un double écueil </a:t>
            </a:r>
            <a:endParaRPr lang="fr-FR" sz="2400" dirty="0" smtClean="0"/>
          </a:p>
          <a:p>
            <a:pPr algn="just"/>
            <a:endParaRPr lang="fr-FR" sz="1100" dirty="0"/>
          </a:p>
        </p:txBody>
      </p:sp>
      <p:sp>
        <p:nvSpPr>
          <p:cNvPr id="6" name="ZoneTexte 5"/>
          <p:cNvSpPr txBox="1"/>
          <p:nvPr/>
        </p:nvSpPr>
        <p:spPr>
          <a:xfrm>
            <a:off x="611560" y="4581128"/>
            <a:ext cx="7920880" cy="129266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sz="2400" i="1" dirty="0" smtClean="0">
                <a:solidFill>
                  <a:srgbClr val="7030A0"/>
                </a:solidFill>
              </a:rPr>
              <a:t>« Penser que toute carte est fausse, croire naïvement que la carte est une photographie parfaite du monde »</a:t>
            </a:r>
          </a:p>
          <a:p>
            <a:endParaRPr lang="fr-FR" sz="1050" i="1" dirty="0" smtClean="0">
              <a:solidFill>
                <a:srgbClr val="7030A0"/>
              </a:solidFill>
            </a:endParaRPr>
          </a:p>
          <a:p>
            <a:pPr algn="r"/>
            <a:r>
              <a:rPr lang="fr-FR" dirty="0" smtClean="0">
                <a:solidFill>
                  <a:srgbClr val="7030A0"/>
                </a:solidFill>
              </a:rPr>
              <a:t> Michel Foucher, </a:t>
            </a:r>
            <a:r>
              <a:rPr lang="fr-FR" i="1" dirty="0" smtClean="0">
                <a:solidFill>
                  <a:srgbClr val="7030A0"/>
                </a:solidFill>
              </a:rPr>
              <a:t>La bataille des cartes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4.bp.blogspot.com/_ohNoyyjVlDk/TH_FIp8ckLI/AAAAAAAAAQ8/FNJOP47XaWw/s1600/Russie.jpg"/>
          <p:cNvPicPr>
            <a:picLocks noChangeAspect="1" noChangeArrowheads="1"/>
          </p:cNvPicPr>
          <p:nvPr/>
        </p:nvPicPr>
        <p:blipFill>
          <a:blip r:embed="rId2" cstate="email"/>
          <a:srcRect/>
          <a:stretch>
            <a:fillRect/>
          </a:stretch>
        </p:blipFill>
        <p:spPr bwMode="auto">
          <a:xfrm>
            <a:off x="179512" y="188640"/>
            <a:ext cx="4661680" cy="3096344"/>
          </a:xfrm>
          <a:prstGeom prst="rect">
            <a:avLst/>
          </a:prstGeom>
        </p:spPr>
        <p:style>
          <a:lnRef idx="2">
            <a:schemeClr val="dk1"/>
          </a:lnRef>
          <a:fillRef idx="1">
            <a:schemeClr val="lt1"/>
          </a:fillRef>
          <a:effectRef idx="0">
            <a:schemeClr val="dk1"/>
          </a:effectRef>
          <a:fontRef idx="minor">
            <a:schemeClr val="dk1"/>
          </a:fontRef>
        </p:style>
      </p:pic>
      <p:pic>
        <p:nvPicPr>
          <p:cNvPr id="61444" name="Picture 4" descr="http://www.mumuze.com/geo/russie/carte_russie_vierge.gif"/>
          <p:cNvPicPr>
            <a:picLocks noChangeAspect="1" noChangeArrowheads="1"/>
          </p:cNvPicPr>
          <p:nvPr/>
        </p:nvPicPr>
        <p:blipFill>
          <a:blip r:embed="rId3" cstate="email"/>
          <a:srcRect/>
          <a:stretch>
            <a:fillRect/>
          </a:stretch>
        </p:blipFill>
        <p:spPr bwMode="auto">
          <a:xfrm>
            <a:off x="4283968" y="3403760"/>
            <a:ext cx="4692799" cy="3311308"/>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le-lutin-savant.com/g-russie-geographie.img/Russie-%C3%A9nergie-p%C3%A9trole-gaz-ol%C3%A9oducs-Gazoduc-Russie-Moscou%20Oufa%20R%C3%A9publique%20de%20Bachkirie-Saint-P%C3%A9tersbourg-Volgograd%20Oblast%20de%20Volgograd-Novossibirsk%20Oblast%20de%20Novossibirsk-Perm-%20Kra%C3%AF-de-Perm.jpg"/>
          <p:cNvPicPr>
            <a:picLocks noChangeAspect="1" noChangeArrowheads="1"/>
          </p:cNvPicPr>
          <p:nvPr/>
        </p:nvPicPr>
        <p:blipFill>
          <a:blip r:embed="rId2" cstate="email"/>
          <a:srcRect/>
          <a:stretch>
            <a:fillRect/>
          </a:stretch>
        </p:blipFill>
        <p:spPr bwMode="auto">
          <a:xfrm>
            <a:off x="179512" y="260648"/>
            <a:ext cx="8714547" cy="5904656"/>
          </a:xfrm>
          <a:prstGeom prst="rect">
            <a:avLst/>
          </a:prstGeom>
          <a:noFill/>
        </p:spPr>
      </p:pic>
      <p:sp>
        <p:nvSpPr>
          <p:cNvPr id="4" name="Bouton d'action : Personnalisé 3">
            <a:hlinkClick r:id="rId3" action="ppaction://hlinksldjump" highlightClick="1"/>
          </p:cNvPr>
          <p:cNvSpPr/>
          <p:nvPr/>
        </p:nvSpPr>
        <p:spPr>
          <a:xfrm>
            <a:off x="7596336" y="6021288"/>
            <a:ext cx="936104" cy="576064"/>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tableau</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cartographie.sciences-po.fr/sites/default/files/F09_Nationalites_simplifiees_URSS_1970.jpg"/>
          <p:cNvPicPr>
            <a:picLocks noChangeAspect="1" noChangeArrowheads="1"/>
          </p:cNvPicPr>
          <p:nvPr/>
        </p:nvPicPr>
        <p:blipFill>
          <a:blip r:embed="rId2" cstate="email"/>
          <a:srcRect b="17307"/>
          <a:stretch>
            <a:fillRect/>
          </a:stretch>
        </p:blipFill>
        <p:spPr bwMode="auto">
          <a:xfrm>
            <a:off x="1115616" y="0"/>
            <a:ext cx="6686936" cy="6858000"/>
          </a:xfrm>
          <a:prstGeom prst="rect">
            <a:avLst/>
          </a:prstGeom>
          <a:noFill/>
        </p:spPr>
      </p:pic>
      <p:sp>
        <p:nvSpPr>
          <p:cNvPr id="6" name="Bouton d'action : Personnalisé 5">
            <a:hlinkClick r:id="rId3" action="ppaction://hlinksldjump" highlightClick="1"/>
          </p:cNvPr>
          <p:cNvSpPr/>
          <p:nvPr/>
        </p:nvSpPr>
        <p:spPr>
          <a:xfrm>
            <a:off x="7668344" y="6021288"/>
            <a:ext cx="936104" cy="576064"/>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tableau</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0" y="-27383"/>
          <a:ext cx="9144000" cy="5974080"/>
        </p:xfrm>
        <a:graphic>
          <a:graphicData uri="http://schemas.openxmlformats.org/drawingml/2006/table">
            <a:tbl>
              <a:tblPr firstRow="1" bandRow="1">
                <a:tableStyleId>{5940675A-B579-460E-94D1-54222C63F5DA}</a:tableStyleId>
              </a:tblPr>
              <a:tblGrid>
                <a:gridCol w="1115616"/>
                <a:gridCol w="4014192"/>
                <a:gridCol w="4014192"/>
              </a:tblGrid>
              <a:tr h="684724">
                <a:tc>
                  <a:txBody>
                    <a:bodyPr/>
                    <a:lstStyle/>
                    <a:p>
                      <a:pPr algn="ctr"/>
                      <a:r>
                        <a:rPr lang="fr-FR" sz="1400" b="1" i="1" dirty="0" smtClean="0">
                          <a:hlinkClick r:id="rId3" action="ppaction://hlinksldjump"/>
                        </a:rPr>
                        <a:t>Exemples de </a:t>
                      </a:r>
                    </a:p>
                    <a:p>
                      <a:pPr algn="ctr"/>
                      <a:r>
                        <a:rPr lang="fr-FR" sz="1400" b="1" i="1" dirty="0" smtClean="0">
                          <a:hlinkClick r:id="rId3" action="ppaction://hlinksldjump"/>
                        </a:rPr>
                        <a:t>Type de projection</a:t>
                      </a:r>
                      <a:endParaRPr lang="fr-FR" sz="1400" b="1" i="1" dirty="0"/>
                    </a:p>
                  </a:txBody>
                  <a:tcPr anchor="ctr"/>
                </a:tc>
                <a:tc>
                  <a:txBody>
                    <a:bodyPr/>
                    <a:lstStyle/>
                    <a:p>
                      <a:pPr algn="ctr"/>
                      <a:r>
                        <a:rPr lang="fr-FR" sz="1800" b="1" i="1" dirty="0" smtClean="0"/>
                        <a:t>Avantages</a:t>
                      </a:r>
                      <a:r>
                        <a:rPr lang="fr-FR" sz="1800" b="1" i="1" baseline="0" dirty="0" smtClean="0"/>
                        <a:t> / Inconvénients</a:t>
                      </a:r>
                      <a:endParaRPr lang="fr-FR" sz="1800" b="1" i="1" dirty="0"/>
                    </a:p>
                  </a:txBody>
                  <a:tcPr anchor="ctr"/>
                </a:tc>
                <a:tc>
                  <a:txBody>
                    <a:bodyPr/>
                    <a:lstStyle/>
                    <a:p>
                      <a:pPr algn="ctr"/>
                      <a:r>
                        <a:rPr lang="fr-FR" sz="1800" b="1" i="1" dirty="0" smtClean="0"/>
                        <a:t>Contexte</a:t>
                      </a:r>
                      <a:r>
                        <a:rPr lang="fr-FR" sz="1800" b="1" i="1" baseline="0" dirty="0" smtClean="0"/>
                        <a:t> d’utilisation</a:t>
                      </a:r>
                      <a:endParaRPr lang="fr-FR" sz="1800" b="1" i="1" dirty="0"/>
                    </a:p>
                  </a:txBody>
                  <a:tcPr anchor="ctr"/>
                </a:tc>
              </a:tr>
              <a:tr h="1226798">
                <a:tc>
                  <a:txBody>
                    <a:bodyPr/>
                    <a:lstStyle/>
                    <a:p>
                      <a:pPr algn="ctr"/>
                      <a:r>
                        <a:rPr lang="fr-FR" sz="1800" b="1" i="1" dirty="0" smtClean="0">
                          <a:hlinkClick r:id="rId4" action="ppaction://hlinksldjump"/>
                        </a:rPr>
                        <a:t>Mercator</a:t>
                      </a:r>
                      <a:r>
                        <a:rPr lang="fr-FR" sz="1800" b="1" i="1" dirty="0" smtClean="0"/>
                        <a:t> (1569)</a:t>
                      </a:r>
                      <a:endParaRPr lang="fr-FR" sz="1800" b="1" i="1" dirty="0"/>
                    </a:p>
                  </a:txBody>
                  <a:tcPr anchor="ctr"/>
                </a:tc>
                <a:tc>
                  <a:txBody>
                    <a:bodyPr/>
                    <a:lstStyle/>
                    <a:p>
                      <a:pPr algn="ctr"/>
                      <a:r>
                        <a:rPr lang="fr-FR" sz="1600" b="1" i="1" dirty="0" smtClean="0"/>
                        <a:t>Projection dite cylindrique conforme</a:t>
                      </a:r>
                    </a:p>
                    <a:p>
                      <a:pPr algn="ctr"/>
                      <a:r>
                        <a:rPr lang="fr-FR" sz="1600" b="1" i="1" dirty="0" smtClean="0"/>
                        <a:t>Respecte</a:t>
                      </a:r>
                      <a:r>
                        <a:rPr lang="fr-FR" sz="1600" b="1" i="1" baseline="0" dirty="0" smtClean="0"/>
                        <a:t> les angles </a:t>
                      </a:r>
                      <a:r>
                        <a:rPr lang="fr-FR" sz="1600" baseline="0" dirty="0" smtClean="0"/>
                        <a:t>entre méridiens et parallèles </a:t>
                      </a:r>
                      <a:r>
                        <a:rPr lang="fr-FR" sz="1600" b="1" i="1" baseline="0" dirty="0" smtClean="0"/>
                        <a:t>mais déforme les surfaces</a:t>
                      </a:r>
                    </a:p>
                    <a:p>
                      <a:pPr algn="ctr"/>
                      <a:r>
                        <a:rPr lang="fr-FR" sz="1600" baseline="0" dirty="0" smtClean="0"/>
                        <a:t>Surreprésentation   de l’hémisphère nord et déformation considérable des pôles</a:t>
                      </a:r>
                    </a:p>
                  </a:txBody>
                  <a:tcPr anchor="ctr"/>
                </a:tc>
                <a:tc>
                  <a:txBody>
                    <a:bodyPr/>
                    <a:lstStyle/>
                    <a:p>
                      <a:pPr algn="ctr"/>
                      <a:r>
                        <a:rPr lang="fr-FR" sz="1600" dirty="0" smtClean="0"/>
                        <a:t>Répondre aux</a:t>
                      </a:r>
                      <a:r>
                        <a:rPr lang="fr-FR" sz="1600" baseline="0" dirty="0" smtClean="0"/>
                        <a:t> </a:t>
                      </a:r>
                      <a:r>
                        <a:rPr lang="fr-FR" sz="1600" b="1" i="1" baseline="0" dirty="0" smtClean="0"/>
                        <a:t>besoins de la n</a:t>
                      </a:r>
                      <a:r>
                        <a:rPr lang="fr-FR" sz="1600" baseline="0" dirty="0" smtClean="0"/>
                        <a:t>avigation dans les zones tropicales lors de la première mondialisation</a:t>
                      </a:r>
                    </a:p>
                    <a:p>
                      <a:pPr algn="ctr"/>
                      <a:r>
                        <a:rPr lang="fr-FR" sz="1600" b="1" i="1" baseline="0" dirty="0" smtClean="0">
                          <a:hlinkClick r:id="rId5" action="ppaction://hlinksldjump"/>
                        </a:rPr>
                        <a:t>Colonisation</a:t>
                      </a:r>
                      <a:r>
                        <a:rPr lang="fr-FR" sz="1600" baseline="0" dirty="0" smtClean="0">
                          <a:hlinkClick r:id="rId5" action="ppaction://hlinksldjump"/>
                        </a:rPr>
                        <a:t> et domination de l’Occident</a:t>
                      </a:r>
                      <a:endParaRPr lang="fr-FR" sz="1600" baseline="0" dirty="0" smtClean="0"/>
                    </a:p>
                    <a:p>
                      <a:pPr algn="ctr"/>
                      <a:r>
                        <a:rPr lang="fr-FR" sz="1600" b="1" i="1" baseline="0" dirty="0" smtClean="0"/>
                        <a:t>Domination du Nord sur le Sud</a:t>
                      </a:r>
                    </a:p>
                  </a:txBody>
                  <a:tcPr anchor="ctr"/>
                </a:tc>
              </a:tr>
              <a:tr h="1226798">
                <a:tc>
                  <a:txBody>
                    <a:bodyPr/>
                    <a:lstStyle/>
                    <a:p>
                      <a:pPr algn="ctr"/>
                      <a:r>
                        <a:rPr lang="fr-FR" sz="1800" b="1" i="1" dirty="0" smtClean="0">
                          <a:hlinkClick r:id="rId6" action="ppaction://hlinksldjump"/>
                        </a:rPr>
                        <a:t>Peters</a:t>
                      </a:r>
                      <a:endParaRPr lang="fr-FR" sz="1800" b="1" i="1" dirty="0" smtClean="0"/>
                    </a:p>
                    <a:p>
                      <a:pPr algn="ctr"/>
                      <a:r>
                        <a:rPr lang="fr-FR" sz="1800" b="1" i="1" dirty="0" smtClean="0"/>
                        <a:t>(1973)</a:t>
                      </a:r>
                      <a:endParaRPr lang="fr-FR" sz="1800" b="1" i="1" dirty="0"/>
                    </a:p>
                  </a:txBody>
                  <a:tcPr anchor="ctr"/>
                </a:tc>
                <a:tc>
                  <a:txBody>
                    <a:bodyPr/>
                    <a:lstStyle/>
                    <a:p>
                      <a:pPr algn="ctr"/>
                      <a:r>
                        <a:rPr lang="fr-FR" sz="1600" b="1" i="1" dirty="0" smtClean="0"/>
                        <a:t>Projection dite cylindrique</a:t>
                      </a:r>
                      <a:r>
                        <a:rPr lang="fr-FR" sz="1600" b="1" i="1" baseline="0" dirty="0" smtClean="0"/>
                        <a:t> équivalente</a:t>
                      </a:r>
                    </a:p>
                    <a:p>
                      <a:pPr algn="ctr"/>
                      <a:r>
                        <a:rPr lang="fr-FR" sz="1600" b="1" i="1" dirty="0" smtClean="0"/>
                        <a:t>Conserve les superficies</a:t>
                      </a:r>
                      <a:r>
                        <a:rPr lang="fr-FR" sz="1600" b="1" i="1" baseline="0" dirty="0" smtClean="0"/>
                        <a:t> relatives entre les continents mais modifie leurs formes </a:t>
                      </a:r>
                    </a:p>
                    <a:p>
                      <a:pPr algn="ctr"/>
                      <a:r>
                        <a:rPr lang="fr-FR" sz="1600" baseline="0" dirty="0" smtClean="0"/>
                        <a:t>Fréquemment corrigée par </a:t>
                      </a:r>
                      <a:r>
                        <a:rPr lang="fr-FR" sz="1600" baseline="0" dirty="0" err="1" smtClean="0"/>
                        <a:t>Behrmann</a:t>
                      </a:r>
                      <a:r>
                        <a:rPr lang="fr-FR" sz="1600" baseline="0" dirty="0" smtClean="0"/>
                        <a:t> pour rétablir les formes des continents du Sud</a:t>
                      </a:r>
                    </a:p>
                  </a:txBody>
                  <a:tcPr anchor="ctr"/>
                </a:tc>
                <a:tc>
                  <a:txBody>
                    <a:bodyPr/>
                    <a:lstStyle/>
                    <a:p>
                      <a:pPr algn="ctr"/>
                      <a:r>
                        <a:rPr lang="fr-FR" sz="1600" dirty="0" smtClean="0"/>
                        <a:t>Met en valeur le Tiers-monde </a:t>
                      </a:r>
                    </a:p>
                    <a:p>
                      <a:pPr algn="ctr"/>
                      <a:r>
                        <a:rPr lang="fr-FR" sz="1600" dirty="0" smtClean="0"/>
                        <a:t>Projections utilisées prioritairement</a:t>
                      </a:r>
                      <a:r>
                        <a:rPr lang="fr-FR" sz="1600" baseline="0" dirty="0" smtClean="0"/>
                        <a:t>  à l’époque du</a:t>
                      </a:r>
                      <a:r>
                        <a:rPr lang="fr-FR" sz="1600" b="1" i="1" baseline="0" dirty="0" smtClean="0"/>
                        <a:t> tiers-mondisme</a:t>
                      </a:r>
                    </a:p>
                  </a:txBody>
                  <a:tcPr anchor="ctr"/>
                </a:tc>
              </a:tr>
              <a:tr h="1226798">
                <a:tc>
                  <a:txBody>
                    <a:bodyPr/>
                    <a:lstStyle/>
                    <a:p>
                      <a:pPr algn="ctr"/>
                      <a:r>
                        <a:rPr lang="fr-FR" sz="1800" b="1" i="1" dirty="0" smtClean="0">
                          <a:hlinkClick r:id="rId7" action="ppaction://hlinksldjump"/>
                        </a:rPr>
                        <a:t>Lambert </a:t>
                      </a:r>
                      <a:r>
                        <a:rPr lang="fr-FR" sz="1800" b="1" i="1" dirty="0" smtClean="0"/>
                        <a:t>(1764)</a:t>
                      </a:r>
                      <a:endParaRPr lang="fr-FR" sz="1800" b="1" i="1" dirty="0"/>
                    </a:p>
                  </a:txBody>
                  <a:tcPr anchor="ctr"/>
                </a:tc>
                <a:tc>
                  <a:txBody>
                    <a:bodyPr/>
                    <a:lstStyle/>
                    <a:p>
                      <a:pPr algn="ctr"/>
                      <a:r>
                        <a:rPr lang="fr-FR" sz="1600" b="1" i="1" dirty="0" smtClean="0"/>
                        <a:t>Projection dite conique conforme</a:t>
                      </a:r>
                      <a:r>
                        <a:rPr lang="fr-FR" sz="1600" baseline="0" dirty="0" smtClean="0"/>
                        <a:t> avec des méridiens en droites concourantes </a:t>
                      </a:r>
                    </a:p>
                    <a:p>
                      <a:pPr algn="ctr"/>
                      <a:r>
                        <a:rPr lang="fr-FR" sz="1600" b="1" i="1" baseline="0" dirty="0" smtClean="0"/>
                        <a:t>Ne fausse pas les formes</a:t>
                      </a:r>
                    </a:p>
                    <a:p>
                      <a:pPr algn="ctr"/>
                      <a:r>
                        <a:rPr lang="fr-FR" sz="1600" b="1" i="1" baseline="0" dirty="0" smtClean="0"/>
                        <a:t>Déforme les méridiens les plus éloignés </a:t>
                      </a:r>
                      <a:r>
                        <a:rPr lang="fr-FR" sz="1600" baseline="0" dirty="0" smtClean="0"/>
                        <a:t>du méridien choisi comme origine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aseline="0" dirty="0" smtClean="0"/>
                        <a:t>Permet l’étude des </a:t>
                      </a:r>
                      <a:r>
                        <a:rPr lang="fr-FR" sz="1600" baseline="0" dirty="0" smtClean="0">
                          <a:hlinkClick r:id="rId8" action="ppaction://hlinksldjump"/>
                        </a:rPr>
                        <a:t>zones polaires</a:t>
                      </a:r>
                      <a:endParaRPr lang="fr-FR" sz="1600"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r-FR" sz="1600" baseline="0" dirty="0" smtClean="0"/>
                        <a:t>Utilisé dans le </a:t>
                      </a:r>
                      <a:r>
                        <a:rPr lang="fr-FR" sz="1600" b="1" i="1" baseline="0" dirty="0" smtClean="0">
                          <a:hlinkClick r:id="rId9" action="ppaction://hlinksldjump"/>
                        </a:rPr>
                        <a:t>contexte de la guerre froide </a:t>
                      </a:r>
                      <a:r>
                        <a:rPr lang="fr-FR" sz="1600" baseline="0" dirty="0" smtClean="0"/>
                        <a:t>qui opposait deux puissances nucléaires qui avaient pour frontière stratégique l’Arctique (missiles)</a:t>
                      </a:r>
                    </a:p>
                  </a:txBody>
                  <a:tcPr anchor="ctr"/>
                </a:tc>
              </a:tr>
              <a:tr h="1251505">
                <a:tc>
                  <a:txBody>
                    <a:bodyPr/>
                    <a:lstStyle/>
                    <a:p>
                      <a:pPr algn="ctr"/>
                      <a:r>
                        <a:rPr lang="fr-FR" sz="1800" b="1" i="1" dirty="0" smtClean="0">
                          <a:hlinkClick r:id="rId10" action="ppaction://hlinksldjump"/>
                        </a:rPr>
                        <a:t>Bertin </a:t>
                      </a:r>
                      <a:endParaRPr lang="fr-FR" sz="1800" b="1" i="1" dirty="0" smtClean="0"/>
                    </a:p>
                    <a:p>
                      <a:pPr algn="ctr"/>
                      <a:r>
                        <a:rPr lang="fr-FR" sz="1800" b="1" i="1" dirty="0" smtClean="0"/>
                        <a:t>(1950 &amp; 1953)</a:t>
                      </a:r>
                      <a:endParaRPr lang="fr-FR" sz="1800" b="1" i="1" dirty="0"/>
                    </a:p>
                  </a:txBody>
                  <a:tcPr anchor="ctr"/>
                </a:tc>
                <a:tc>
                  <a:txBody>
                    <a:bodyPr/>
                    <a:lstStyle/>
                    <a:p>
                      <a:pPr algn="ctr"/>
                      <a:r>
                        <a:rPr lang="fr-FR" sz="1600" b="1" i="1" dirty="0" smtClean="0"/>
                        <a:t>Relativement</a:t>
                      </a:r>
                      <a:r>
                        <a:rPr lang="fr-FR" sz="1600" b="1" i="1" baseline="0" dirty="0" smtClean="0"/>
                        <a:t> fidèle aux rapports de superficie entre les continents </a:t>
                      </a:r>
                    </a:p>
                    <a:p>
                      <a:pPr algn="ctr"/>
                      <a:r>
                        <a:rPr lang="fr-FR" sz="1600" baseline="0" dirty="0" smtClean="0"/>
                        <a:t>Rétablit l’idée de la sphéricité de la terre</a:t>
                      </a:r>
                    </a:p>
                  </a:txBody>
                  <a:tcPr anchor="ctr"/>
                </a:tc>
                <a:tc>
                  <a:txBody>
                    <a:bodyPr/>
                    <a:lstStyle/>
                    <a:p>
                      <a:pPr algn="ctr"/>
                      <a:r>
                        <a:rPr lang="fr-FR" sz="1600" dirty="0" smtClean="0"/>
                        <a:t>Utilisée</a:t>
                      </a:r>
                      <a:r>
                        <a:rPr lang="fr-FR" sz="1600" baseline="0" dirty="0" smtClean="0"/>
                        <a:t> pour la géographie de la </a:t>
                      </a:r>
                      <a:r>
                        <a:rPr lang="fr-FR" sz="1600" b="1" i="1" baseline="0" dirty="0" smtClean="0"/>
                        <a:t>mondialisation</a:t>
                      </a:r>
                    </a:p>
                    <a:p>
                      <a:pPr algn="ctr"/>
                      <a:r>
                        <a:rPr lang="fr-FR" sz="1600" b="1" i="1" dirty="0" smtClean="0"/>
                        <a:t>Décentre</a:t>
                      </a:r>
                      <a:r>
                        <a:rPr lang="fr-FR" sz="1600" baseline="0" dirty="0" smtClean="0"/>
                        <a:t> </a:t>
                      </a:r>
                      <a:r>
                        <a:rPr lang="fr-FR" sz="1600" b="1" i="1" baseline="0" dirty="0" smtClean="0"/>
                        <a:t>le regard </a:t>
                      </a:r>
                      <a:r>
                        <a:rPr lang="fr-FR" sz="1600" baseline="0" dirty="0" smtClean="0"/>
                        <a:t>par rapport aux visions </a:t>
                      </a:r>
                      <a:r>
                        <a:rPr lang="fr-FR" sz="1600" baseline="0" dirty="0" err="1" smtClean="0"/>
                        <a:t>occidentalo</a:t>
                      </a:r>
                      <a:r>
                        <a:rPr lang="fr-FR" sz="1600" baseline="0" dirty="0" smtClean="0"/>
                        <a:t>-centrées et  r</a:t>
                      </a:r>
                      <a:r>
                        <a:rPr lang="fr-FR" sz="1600" dirty="0" smtClean="0"/>
                        <a:t>end visible la </a:t>
                      </a:r>
                      <a:r>
                        <a:rPr lang="fr-FR" sz="1600" b="1" i="1" dirty="0" smtClean="0"/>
                        <a:t>proximité</a:t>
                      </a:r>
                      <a:r>
                        <a:rPr lang="fr-FR" sz="1600" b="1" i="1" baseline="0" dirty="0" smtClean="0"/>
                        <a:t> entre l’Asie et l’Amérique du Nord</a:t>
                      </a:r>
                      <a:endParaRPr lang="fr-FR" sz="1600" b="1" i="1" dirty="0" smtClean="0"/>
                    </a:p>
                  </a:txBody>
                  <a:tcPr anchor="ctr"/>
                </a:tc>
              </a:tr>
            </a:tbl>
          </a:graphicData>
        </a:graphic>
      </p:graphicFrame>
      <p:sp>
        <p:nvSpPr>
          <p:cNvPr id="3" name="Rectangle 2"/>
          <p:cNvSpPr/>
          <p:nvPr/>
        </p:nvSpPr>
        <p:spPr>
          <a:xfrm>
            <a:off x="179512" y="6095037"/>
            <a:ext cx="8856984"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b="1" i="1" dirty="0" smtClean="0">
                <a:solidFill>
                  <a:srgbClr val="C00000"/>
                </a:solidFill>
              </a:rPr>
              <a:t>Choix d’un </a:t>
            </a:r>
            <a:r>
              <a:rPr lang="fr-FR" b="1" i="1" dirty="0" smtClean="0">
                <a:solidFill>
                  <a:srgbClr val="C00000"/>
                </a:solidFill>
                <a:hlinkClick r:id="rId11" action="ppaction://hlinksldjump"/>
              </a:rPr>
              <a:t>type de projection </a:t>
            </a:r>
            <a:r>
              <a:rPr lang="fr-FR" b="1" i="1" dirty="0" smtClean="0">
                <a:solidFill>
                  <a:srgbClr val="C00000"/>
                </a:solidFill>
              </a:rPr>
              <a:t>n’est pas neutre : il  est porteur de postures idéologiques et influe sur la représentation qu’on peut se faire de la réalité du monde et de l’espace</a:t>
            </a:r>
            <a:endParaRPr lang="fr-FR" b="1" i="1" dirty="0">
              <a:solidFill>
                <a:srgbClr val="C00000"/>
              </a:solidFill>
            </a:endParaRPr>
          </a:p>
        </p:txBody>
      </p:sp>
      <p:sp>
        <p:nvSpPr>
          <p:cNvPr id="5" name="Rectangle 4"/>
          <p:cNvSpPr/>
          <p:nvPr/>
        </p:nvSpPr>
        <p:spPr>
          <a:xfrm>
            <a:off x="107504" y="836712"/>
            <a:ext cx="93610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187624" y="764704"/>
            <a:ext cx="374441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5220072" y="764704"/>
            <a:ext cx="374441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07504" y="2132856"/>
            <a:ext cx="93610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187624" y="2060848"/>
            <a:ext cx="374441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5220072" y="2060848"/>
            <a:ext cx="374441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107504" y="3429000"/>
            <a:ext cx="93610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1187624" y="3356992"/>
            <a:ext cx="374441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5220072" y="3356992"/>
            <a:ext cx="3923928"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07504" y="4797152"/>
            <a:ext cx="93610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1187624" y="4725144"/>
            <a:ext cx="374441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5220072" y="4725144"/>
            <a:ext cx="3923928"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0" nodeType="clickEffect">
                                  <p:stCondLst>
                                    <p:cond delay="0"/>
                                  </p:stCondLst>
                                  <p:childTnLst>
                                    <p:animEffect transition="out" filter="box(i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grpId="0" nodeType="clickEffect">
                                  <p:stCondLst>
                                    <p:cond delay="0"/>
                                  </p:stCondLst>
                                  <p:childTnLst>
                                    <p:animEffect transition="out" filter="box(in)">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16" fill="hold" grpId="0" nodeType="clickEffect">
                                  <p:stCondLst>
                                    <p:cond delay="0"/>
                                  </p:stCondLst>
                                  <p:childTnLst>
                                    <p:animEffect transition="out" filter="box(in)">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 presetClass="exit" presetSubtype="16" fill="hold" grpId="0" nodeType="clickEffect">
                                  <p:stCondLst>
                                    <p:cond delay="0"/>
                                  </p:stCondLst>
                                  <p:childTnLst>
                                    <p:animEffect transition="out" filter="box(in)">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 presetClass="exit" presetSubtype="16" fill="hold" grpId="0" nodeType="clickEffect">
                                  <p:stCondLst>
                                    <p:cond delay="0"/>
                                  </p:stCondLst>
                                  <p:childTnLst>
                                    <p:animEffect transition="out" filter="box(in)">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 presetClass="exit" presetSubtype="16" fill="hold" grpId="0" nodeType="clickEffect">
                                  <p:stCondLst>
                                    <p:cond delay="0"/>
                                  </p:stCondLst>
                                  <p:childTnLst>
                                    <p:animEffect transition="out" filter="box(in)">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 presetClass="exit" presetSubtype="16" fill="hold" grpId="0" nodeType="clickEffect">
                                  <p:stCondLst>
                                    <p:cond delay="0"/>
                                  </p:stCondLst>
                                  <p:childTnLst>
                                    <p:animEffect transition="out" filter="box(in)">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box(in)">
                                      <p:cBhvr>
                                        <p:cTn id="6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260648"/>
            <a:ext cx="9324528" cy="461665"/>
          </a:xfrm>
          <a:prstGeom prst="rect">
            <a:avLst/>
          </a:prstGeom>
          <a:noFill/>
        </p:spPr>
        <p:txBody>
          <a:bodyPr wrap="square" rtlCol="0">
            <a:spAutoFit/>
          </a:bodyPr>
          <a:lstStyle/>
          <a:p>
            <a:pPr algn="ctr"/>
            <a:r>
              <a:rPr lang="fr-FR" sz="2400" b="1" i="1" dirty="0" smtClean="0">
                <a:solidFill>
                  <a:srgbClr val="7030A0"/>
                </a:solidFill>
              </a:rPr>
              <a:t>… Un outil interrogé de + en + dans les programmes …</a:t>
            </a:r>
          </a:p>
        </p:txBody>
      </p:sp>
      <p:pic>
        <p:nvPicPr>
          <p:cNvPr id="1026" name="Picture 2"/>
          <p:cNvPicPr>
            <a:picLocks noChangeAspect="1" noChangeArrowheads="1"/>
          </p:cNvPicPr>
          <p:nvPr/>
        </p:nvPicPr>
        <p:blipFill>
          <a:blip r:embed="rId2" cstate="email"/>
          <a:srcRect/>
          <a:stretch>
            <a:fillRect/>
          </a:stretch>
        </p:blipFill>
        <p:spPr bwMode="auto">
          <a:xfrm>
            <a:off x="96544" y="1052736"/>
            <a:ext cx="9047456" cy="2304256"/>
          </a:xfrm>
          <a:prstGeom prst="rect">
            <a:avLst/>
          </a:prstGeom>
          <a:noFill/>
          <a:ln w="9525">
            <a:noFill/>
            <a:miter lim="800000"/>
            <a:headEnd/>
            <a:tailEnd/>
          </a:ln>
        </p:spPr>
      </p:pic>
      <p:sp>
        <p:nvSpPr>
          <p:cNvPr id="7" name="Rectangle à coins arrondis 6"/>
          <p:cNvSpPr/>
          <p:nvPr/>
        </p:nvSpPr>
        <p:spPr>
          <a:xfrm>
            <a:off x="5004048" y="1196752"/>
            <a:ext cx="3888432" cy="360040"/>
          </a:xfrm>
          <a:prstGeom prst="round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600" b="1" i="1" dirty="0" smtClean="0"/>
              <a:t>Nouveau Programme de Terminale</a:t>
            </a:r>
            <a:endParaRPr lang="fr-FR" sz="1600" b="1" i="1" dirty="0"/>
          </a:p>
        </p:txBody>
      </p:sp>
      <p:pic>
        <p:nvPicPr>
          <p:cNvPr id="1027" name="Picture 3"/>
          <p:cNvPicPr>
            <a:picLocks noChangeAspect="1" noChangeArrowheads="1"/>
          </p:cNvPicPr>
          <p:nvPr/>
        </p:nvPicPr>
        <p:blipFill>
          <a:blip r:embed="rId3" cstate="email"/>
          <a:srcRect/>
          <a:stretch>
            <a:fillRect/>
          </a:stretch>
        </p:blipFill>
        <p:spPr bwMode="auto">
          <a:xfrm>
            <a:off x="179512" y="3861048"/>
            <a:ext cx="8856984" cy="1944216"/>
          </a:xfrm>
          <a:prstGeom prst="rect">
            <a:avLst/>
          </a:prstGeom>
          <a:noFill/>
          <a:ln w="9525">
            <a:noFill/>
            <a:miter lim="800000"/>
            <a:headEnd/>
            <a:tailEnd/>
          </a:ln>
        </p:spPr>
      </p:pic>
      <p:sp>
        <p:nvSpPr>
          <p:cNvPr id="9" name="Rectangle à coins arrondis 8"/>
          <p:cNvSpPr/>
          <p:nvPr/>
        </p:nvSpPr>
        <p:spPr>
          <a:xfrm>
            <a:off x="3707904" y="3717032"/>
            <a:ext cx="5184576" cy="360040"/>
          </a:xfrm>
          <a:prstGeom prst="round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600" b="1" i="1" dirty="0" smtClean="0"/>
              <a:t>Tableau des Capacités et Méthodes à développer au lycée</a:t>
            </a:r>
            <a:endParaRPr lang="fr-FR" sz="16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755576" y="2348880"/>
            <a:ext cx="7772400" cy="1470025"/>
          </a:xfrm>
        </p:spPr>
        <p:style>
          <a:lnRef idx="1">
            <a:schemeClr val="accent4"/>
          </a:lnRef>
          <a:fillRef idx="2">
            <a:schemeClr val="accent4"/>
          </a:fillRef>
          <a:effectRef idx="1">
            <a:schemeClr val="accent4"/>
          </a:effectRef>
          <a:fontRef idx="minor">
            <a:schemeClr val="dk1"/>
          </a:fontRef>
        </p:style>
        <p:txBody>
          <a:bodyPr>
            <a:normAutofit/>
          </a:bodyPr>
          <a:lstStyle/>
          <a:p>
            <a:r>
              <a:rPr lang="fr-FR" b="1" i="1" dirty="0" smtClean="0"/>
              <a:t>2. Interroger le discours produit par le cartographe ?</a:t>
            </a:r>
            <a:endParaRPr lang="fr-FR" b="1"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0" y="-27384"/>
          <a:ext cx="9143999" cy="6898174"/>
        </p:xfrm>
        <a:graphic>
          <a:graphicData uri="http://schemas.openxmlformats.org/drawingml/2006/table">
            <a:tbl>
              <a:tblPr firstRow="1" bandRow="1">
                <a:tableStyleId>{5940675A-B579-460E-94D1-54222C63F5DA}</a:tableStyleId>
              </a:tblPr>
              <a:tblGrid>
                <a:gridCol w="395536"/>
                <a:gridCol w="1224136"/>
                <a:gridCol w="2508109"/>
                <a:gridCol w="2508109"/>
                <a:gridCol w="2508109"/>
              </a:tblGrid>
              <a:tr h="494200">
                <a:tc gridSpan="2">
                  <a:txBody>
                    <a:bodyPr/>
                    <a:lstStyle/>
                    <a:p>
                      <a:pPr algn="ctr"/>
                      <a:r>
                        <a:rPr lang="fr-FR" sz="1400" b="1" baseline="0" dirty="0" smtClean="0"/>
                        <a:t>Le discours CARTOGRAPHIQUE</a:t>
                      </a:r>
                      <a:endParaRPr lang="fr-FR" sz="1400" b="1" dirty="0"/>
                    </a:p>
                  </a:txBody>
                  <a:tcPr anchor="ctr"/>
                </a:tc>
                <a:tc hMerge="1">
                  <a:txBody>
                    <a:bodyPr/>
                    <a:lstStyle/>
                    <a:p>
                      <a:pPr algn="ctr"/>
                      <a:endParaRPr lang="fr-FR" dirty="0"/>
                    </a:p>
                  </a:txBody>
                  <a:tcPr/>
                </a:tc>
                <a:tc>
                  <a:txBody>
                    <a:bodyPr/>
                    <a:lstStyle/>
                    <a:p>
                      <a:pPr algn="ctr"/>
                      <a:r>
                        <a:rPr lang="fr-FR" sz="1400" b="1" dirty="0" smtClean="0"/>
                        <a:t>Définition </a:t>
                      </a:r>
                      <a:endParaRPr lang="fr-FR" sz="1400" b="1" dirty="0"/>
                    </a:p>
                  </a:txBody>
                  <a:tcPr anchor="ctr"/>
                </a:tc>
                <a:tc>
                  <a:txBody>
                    <a:bodyPr/>
                    <a:lstStyle/>
                    <a:p>
                      <a:pPr algn="ctr"/>
                      <a:r>
                        <a:rPr lang="fr-FR" sz="1400" b="1" dirty="0" smtClean="0"/>
                        <a:t>Problèmes généraux</a:t>
                      </a:r>
                      <a:endParaRPr lang="fr-FR" sz="1400" b="1" dirty="0"/>
                    </a:p>
                  </a:txBody>
                  <a:tcPr anchor="ctr"/>
                </a:tc>
                <a:tc>
                  <a:txBody>
                    <a:bodyPr/>
                    <a:lstStyle/>
                    <a:p>
                      <a:pPr algn="ctr"/>
                      <a:r>
                        <a:rPr lang="fr-FR" sz="1400" b="1" dirty="0" smtClean="0"/>
                        <a:t>Exemples caractéristiques</a:t>
                      </a:r>
                      <a:r>
                        <a:rPr lang="fr-FR" sz="1400" b="1" baseline="0" dirty="0" smtClean="0"/>
                        <a:t> concernant la Russie</a:t>
                      </a:r>
                      <a:endParaRPr lang="fr-FR" sz="1400" b="1" dirty="0"/>
                    </a:p>
                  </a:txBody>
                  <a:tcPr anchor="ctr"/>
                </a:tc>
              </a:tr>
              <a:tr h="901188">
                <a:tc rowSpan="5">
                  <a:txBody>
                    <a:bodyPr/>
                    <a:lstStyle/>
                    <a:p>
                      <a:pPr algn="ctr"/>
                      <a:r>
                        <a:rPr lang="fr-FR" sz="1400" b="1" dirty="0" smtClean="0"/>
                        <a:t>CHOIX</a:t>
                      </a:r>
                      <a:r>
                        <a:rPr lang="fr-FR" sz="1400" b="1" baseline="0" dirty="0" smtClean="0"/>
                        <a:t> TECHNIQUES </a:t>
                      </a:r>
                      <a:endParaRPr lang="fr-FR" sz="1400" b="1" dirty="0"/>
                    </a:p>
                  </a:txBody>
                  <a:tcPr vert="vert270" anchor="ctr"/>
                </a:tc>
                <a:tc>
                  <a:txBody>
                    <a:bodyPr/>
                    <a:lstStyle/>
                    <a:p>
                      <a:pPr algn="ctr"/>
                      <a:r>
                        <a:rPr lang="fr-FR" sz="1400" b="1" kern="1200" dirty="0" smtClean="0">
                          <a:solidFill>
                            <a:schemeClr val="tx1"/>
                          </a:solidFill>
                          <a:latin typeface="+mn-lt"/>
                          <a:ea typeface="+mn-ea"/>
                          <a:cs typeface="+mn-cs"/>
                        </a:rPr>
                        <a:t>Le choix</a:t>
                      </a:r>
                      <a:r>
                        <a:rPr lang="fr-FR" sz="1400" b="1" kern="1200" baseline="0" dirty="0" smtClean="0">
                          <a:solidFill>
                            <a:schemeClr val="tx1"/>
                          </a:solidFill>
                          <a:latin typeface="+mn-lt"/>
                          <a:ea typeface="+mn-ea"/>
                          <a:cs typeface="+mn-cs"/>
                        </a:rPr>
                        <a:t> de l’é</a:t>
                      </a:r>
                      <a:r>
                        <a:rPr lang="fr-FR" sz="1400" b="1" kern="1200" dirty="0" smtClean="0">
                          <a:solidFill>
                            <a:schemeClr val="tx1"/>
                          </a:solidFill>
                          <a:latin typeface="+mn-lt"/>
                          <a:ea typeface="+mn-ea"/>
                          <a:cs typeface="+mn-cs"/>
                        </a:rPr>
                        <a:t>chelle</a:t>
                      </a:r>
                      <a:endParaRPr lang="fr-FR" sz="1400" b="1" kern="1200" dirty="0">
                        <a:solidFill>
                          <a:schemeClr val="tx1"/>
                        </a:solidFill>
                        <a:latin typeface="+mn-lt"/>
                        <a:ea typeface="+mn-ea"/>
                        <a:cs typeface="+mn-cs"/>
                      </a:endParaRPr>
                    </a:p>
                  </a:txBody>
                  <a:tcPr anchor="ctr"/>
                </a:tc>
                <a:tc>
                  <a:txBody>
                    <a:bodyPr/>
                    <a:lstStyle/>
                    <a:p>
                      <a:pPr algn="ctr"/>
                      <a:r>
                        <a:rPr lang="fr-FR" sz="1400" b="1" i="1" kern="1200" baseline="0" dirty="0" smtClean="0">
                          <a:solidFill>
                            <a:schemeClr val="tx1"/>
                          </a:solidFill>
                          <a:latin typeface="+mn-lt"/>
                          <a:ea typeface="+mn-ea"/>
                          <a:cs typeface="+mn-cs"/>
                        </a:rPr>
                        <a:t>Rapport de réduction </a:t>
                      </a:r>
                      <a:r>
                        <a:rPr lang="fr-FR" sz="1400" kern="1200" baseline="0" dirty="0" smtClean="0">
                          <a:solidFill>
                            <a:schemeClr val="tx1"/>
                          </a:solidFill>
                          <a:latin typeface="+mn-lt"/>
                          <a:ea typeface="+mn-ea"/>
                          <a:cs typeface="+mn-cs"/>
                        </a:rPr>
                        <a:t>entre la longueur mesurée sur la carte et la mesure réelle effectuée sur le terrain</a:t>
                      </a:r>
                      <a:endParaRPr lang="fr-FR" sz="1400" kern="1200" baseline="0" dirty="0">
                        <a:solidFill>
                          <a:schemeClr val="tx1"/>
                        </a:solidFill>
                        <a:latin typeface="+mn-lt"/>
                        <a:ea typeface="+mn-ea"/>
                        <a:cs typeface="+mn-cs"/>
                      </a:endParaRPr>
                    </a:p>
                  </a:txBody>
                  <a:tcPr anchor="ctr"/>
                </a:tc>
                <a:tc>
                  <a:txBody>
                    <a:bodyPr/>
                    <a:lstStyle/>
                    <a:p>
                      <a:pPr algn="ctr"/>
                      <a:r>
                        <a:rPr lang="fr-FR" sz="1400" i="1" kern="1200" baseline="0" dirty="0" smtClean="0">
                          <a:solidFill>
                            <a:schemeClr val="tx1"/>
                          </a:solidFill>
                          <a:latin typeface="+mn-lt"/>
                          <a:ea typeface="+mn-ea"/>
                          <a:cs typeface="+mn-cs"/>
                        </a:rPr>
                        <a:t>Carte à petite échelle qui masque des phénomènes géographiques  observables à d’autres échelles</a:t>
                      </a:r>
                      <a:endParaRPr lang="fr-FR" sz="1400" i="1" kern="1200" baseline="0" dirty="0">
                        <a:solidFill>
                          <a:schemeClr val="tx1"/>
                        </a:solidFill>
                        <a:latin typeface="+mn-lt"/>
                        <a:ea typeface="+mn-ea"/>
                        <a:cs typeface="+mn-cs"/>
                      </a:endParaRPr>
                    </a:p>
                  </a:txBody>
                  <a:tcPr anchor="ctr"/>
                </a:tc>
                <a:tc>
                  <a:txBody>
                    <a:bodyPr/>
                    <a:lstStyle/>
                    <a:p>
                      <a:pPr algn="ctr"/>
                      <a:r>
                        <a:rPr lang="fr-FR" sz="1400" b="1" i="1" kern="1200" baseline="0" dirty="0" smtClean="0">
                          <a:solidFill>
                            <a:srgbClr val="C00000"/>
                          </a:solidFill>
                          <a:latin typeface="+mn-lt"/>
                          <a:ea typeface="+mn-ea"/>
                          <a:cs typeface="+mn-cs"/>
                        </a:rPr>
                        <a:t>Effet induit par l’immensité du territoire russe : l’échelle nationale est forcément continentale </a:t>
                      </a:r>
                      <a:endParaRPr lang="fr-FR" sz="1400" b="1" i="1" kern="1200" baseline="0" dirty="0">
                        <a:solidFill>
                          <a:srgbClr val="C00000"/>
                        </a:solidFill>
                        <a:latin typeface="+mn-lt"/>
                        <a:ea typeface="+mn-ea"/>
                        <a:cs typeface="+mn-cs"/>
                      </a:endParaRPr>
                    </a:p>
                  </a:txBody>
                  <a:tcPr anchor="ctr"/>
                </a:tc>
              </a:tr>
              <a:tr h="901188">
                <a:tc vMerge="1">
                  <a:txBody>
                    <a:bodyPr/>
                    <a:lstStyle/>
                    <a:p>
                      <a:endParaRPr lang="fr-FR" dirty="0"/>
                    </a:p>
                  </a:txBody>
                  <a:tcPr/>
                </a:tc>
                <a:tc>
                  <a:txBody>
                    <a:bodyPr/>
                    <a:lstStyle/>
                    <a:p>
                      <a:pPr algn="ctr"/>
                      <a:r>
                        <a:rPr lang="fr-FR" sz="1400" b="1" dirty="0" smtClean="0"/>
                        <a:t>Projection et point de vue</a:t>
                      </a:r>
                      <a:endParaRPr lang="fr-FR" sz="1400" b="1" dirty="0"/>
                    </a:p>
                  </a:txBody>
                  <a:tcPr anchor="ctr"/>
                </a:tc>
                <a:tc>
                  <a:txBody>
                    <a:bodyPr/>
                    <a:lstStyle/>
                    <a:p>
                      <a:pPr algn="ctr"/>
                      <a:r>
                        <a:rPr lang="fr-FR" sz="1400" b="1" i="1" kern="1200" baseline="0" dirty="0" smtClean="0">
                          <a:solidFill>
                            <a:schemeClr val="tx1"/>
                          </a:solidFill>
                          <a:latin typeface="+mn-lt"/>
                          <a:ea typeface="+mn-ea"/>
                          <a:cs typeface="+mn-cs"/>
                        </a:rPr>
                        <a:t>Système géométrique </a:t>
                      </a:r>
                      <a:r>
                        <a:rPr lang="fr-FR" sz="1400" kern="1200" baseline="0" dirty="0" smtClean="0">
                          <a:solidFill>
                            <a:schemeClr val="tx1"/>
                          </a:solidFill>
                          <a:latin typeface="+mn-lt"/>
                          <a:ea typeface="+mn-ea"/>
                          <a:cs typeface="+mn-cs"/>
                        </a:rPr>
                        <a:t>utilisé pour </a:t>
                      </a:r>
                      <a:r>
                        <a:rPr lang="fr-FR" sz="1400" b="1" i="1" kern="1200" baseline="0" dirty="0" smtClean="0">
                          <a:solidFill>
                            <a:schemeClr val="tx1"/>
                          </a:solidFill>
                          <a:latin typeface="+mn-lt"/>
                          <a:ea typeface="+mn-ea"/>
                          <a:cs typeface="+mn-cs"/>
                          <a:hlinkClick r:id="rId2" action="ppaction://hlinksldjump"/>
                        </a:rPr>
                        <a:t>convertir</a:t>
                      </a:r>
                      <a:r>
                        <a:rPr lang="fr-FR" sz="1400" kern="1200" baseline="0" dirty="0" smtClean="0">
                          <a:solidFill>
                            <a:schemeClr val="tx1"/>
                          </a:solidFill>
                          <a:latin typeface="+mn-lt"/>
                          <a:ea typeface="+mn-ea"/>
                          <a:cs typeface="+mn-cs"/>
                          <a:hlinkClick r:id="rId2" action="ppaction://hlinksldjump"/>
                        </a:rPr>
                        <a:t> la réalité sphérique du globe en une représentation plane</a:t>
                      </a:r>
                      <a:endParaRPr lang="fr-FR" sz="1400" kern="1200" baseline="0" dirty="0">
                        <a:solidFill>
                          <a:schemeClr val="tx1"/>
                        </a:solidFill>
                        <a:latin typeface="+mn-lt"/>
                        <a:ea typeface="+mn-ea"/>
                        <a:cs typeface="+mn-cs"/>
                      </a:endParaRPr>
                    </a:p>
                  </a:txBody>
                  <a:tcPr anchor="ctr"/>
                </a:tc>
                <a:tc>
                  <a:txBody>
                    <a:bodyPr/>
                    <a:lstStyle/>
                    <a:p>
                      <a:pPr algn="ctr"/>
                      <a:r>
                        <a:rPr lang="fr-FR" sz="1400" i="1" kern="1200" baseline="0" dirty="0" smtClean="0">
                          <a:solidFill>
                            <a:schemeClr val="tx1"/>
                          </a:solidFill>
                          <a:latin typeface="+mn-lt"/>
                          <a:ea typeface="+mn-ea"/>
                          <a:cs typeface="+mn-cs"/>
                        </a:rPr>
                        <a:t>Réalité sphérique impossible à respecter</a:t>
                      </a:r>
                    </a:p>
                    <a:p>
                      <a:pPr algn="ctr"/>
                      <a:r>
                        <a:rPr lang="fr-FR" sz="1400" i="1" kern="1200" baseline="0" dirty="0" smtClean="0">
                          <a:solidFill>
                            <a:schemeClr val="tx1"/>
                          </a:solidFill>
                          <a:latin typeface="+mn-lt"/>
                          <a:ea typeface="+mn-ea"/>
                          <a:cs typeface="+mn-cs"/>
                          <a:sym typeface="Wingdings 3"/>
                        </a:rPr>
                        <a:t> On choisit </a:t>
                      </a:r>
                      <a:r>
                        <a:rPr lang="fr-FR" sz="1400" i="1" kern="1200" baseline="0" dirty="0" smtClean="0">
                          <a:solidFill>
                            <a:schemeClr val="tx1"/>
                          </a:solidFill>
                          <a:latin typeface="+mn-lt"/>
                          <a:ea typeface="+mn-ea"/>
                          <a:cs typeface="+mn-cs"/>
                        </a:rPr>
                        <a:t>soit les distances soit les angles et les surfaces</a:t>
                      </a:r>
                      <a:endParaRPr lang="fr-FR" sz="1400" i="1" kern="1200" baseline="0" dirty="0">
                        <a:solidFill>
                          <a:schemeClr val="tx1"/>
                        </a:solidFill>
                        <a:latin typeface="+mn-lt"/>
                        <a:ea typeface="+mn-ea"/>
                        <a:cs typeface="+mn-cs"/>
                      </a:endParaRPr>
                    </a:p>
                  </a:txBody>
                  <a:tcPr anchor="ctr"/>
                </a:tc>
                <a:tc>
                  <a:txBody>
                    <a:bodyPr/>
                    <a:lstStyle/>
                    <a:p>
                      <a:pPr algn="ctr"/>
                      <a:r>
                        <a:rPr lang="fr-FR" sz="1400" b="1" i="1" kern="1200" baseline="0" dirty="0" smtClean="0">
                          <a:solidFill>
                            <a:srgbClr val="C00000"/>
                          </a:solidFill>
                          <a:latin typeface="+mn-lt"/>
                          <a:ea typeface="+mn-ea"/>
                          <a:cs typeface="+mn-cs"/>
                          <a:hlinkClick r:id="rId3" action="ppaction://hlinksldjump"/>
                        </a:rPr>
                        <a:t>Position de la Russie </a:t>
                      </a:r>
                      <a:endParaRPr lang="fr-FR" sz="1400" b="1" i="1" kern="1200" baseline="0" dirty="0" smtClean="0">
                        <a:solidFill>
                          <a:srgbClr val="C00000"/>
                        </a:solidFill>
                        <a:latin typeface="+mn-lt"/>
                        <a:ea typeface="+mn-ea"/>
                        <a:cs typeface="+mn-cs"/>
                      </a:endParaRPr>
                    </a:p>
                    <a:p>
                      <a:pPr algn="ctr"/>
                      <a:r>
                        <a:rPr lang="fr-FR" sz="1400" b="1" i="1" kern="1200" baseline="0" dirty="0" smtClean="0">
                          <a:solidFill>
                            <a:srgbClr val="C00000"/>
                          </a:solidFill>
                          <a:latin typeface="+mn-lt"/>
                          <a:ea typeface="+mn-ea"/>
                          <a:cs typeface="+mn-cs"/>
                        </a:rPr>
                        <a:t>Sur les hautes latitudes</a:t>
                      </a:r>
                    </a:p>
                    <a:p>
                      <a:pPr algn="ctr"/>
                      <a:r>
                        <a:rPr lang="fr-FR" sz="1400" b="1" i="1" kern="1200" baseline="0" dirty="0" smtClean="0">
                          <a:solidFill>
                            <a:srgbClr val="C00000"/>
                          </a:solidFill>
                          <a:latin typeface="+mn-lt"/>
                          <a:ea typeface="+mn-ea"/>
                          <a:cs typeface="+mn-cs"/>
                          <a:sym typeface="Wingdings 3"/>
                        </a:rPr>
                        <a:t> </a:t>
                      </a:r>
                      <a:r>
                        <a:rPr lang="fr-FR" sz="1400" b="1" i="1" kern="1200" baseline="0" dirty="0" smtClean="0">
                          <a:solidFill>
                            <a:srgbClr val="C00000"/>
                          </a:solidFill>
                          <a:latin typeface="+mn-lt"/>
                          <a:ea typeface="+mn-ea"/>
                          <a:cs typeface="+mn-cs"/>
                        </a:rPr>
                        <a:t>Projection souvent conique</a:t>
                      </a:r>
                      <a:endParaRPr lang="fr-FR" sz="1400" b="1" i="1" kern="1200" baseline="0" dirty="0">
                        <a:solidFill>
                          <a:srgbClr val="C00000"/>
                        </a:solidFill>
                        <a:latin typeface="+mn-lt"/>
                        <a:ea typeface="+mn-ea"/>
                        <a:cs typeface="+mn-cs"/>
                      </a:endParaRPr>
                    </a:p>
                  </a:txBody>
                  <a:tcPr anchor="ctr"/>
                </a:tc>
              </a:tr>
              <a:tr h="1104682">
                <a:tc vMerge="1">
                  <a:txBody>
                    <a:bodyPr/>
                    <a:lstStyle/>
                    <a:p>
                      <a:endParaRPr lang="fr-FR" dirty="0"/>
                    </a:p>
                  </a:txBody>
                  <a:tcPr/>
                </a:tc>
                <a:tc>
                  <a:txBody>
                    <a:bodyPr/>
                    <a:lstStyle/>
                    <a:p>
                      <a:pPr algn="ctr"/>
                      <a:r>
                        <a:rPr lang="fr-FR" sz="1400" b="1" dirty="0" smtClean="0"/>
                        <a:t>Discrétisation des</a:t>
                      </a:r>
                      <a:r>
                        <a:rPr lang="fr-FR" sz="1400" b="1" baseline="0" dirty="0" smtClean="0"/>
                        <a:t> données</a:t>
                      </a:r>
                      <a:endParaRPr lang="fr-FR" sz="1400" b="1" dirty="0"/>
                    </a:p>
                  </a:txBody>
                  <a:tcPr anchor="ctr"/>
                </a:tc>
                <a:tc>
                  <a:txBody>
                    <a:bodyPr/>
                    <a:lstStyle/>
                    <a:p>
                      <a:pPr marL="0" algn="ctr" defTabSz="914400" rtl="0" eaLnBrk="1" latinLnBrk="0" hangingPunct="1"/>
                      <a:r>
                        <a:rPr lang="fr-FR" sz="1400" b="1" i="1" kern="1200" baseline="0" dirty="0" smtClean="0">
                          <a:solidFill>
                            <a:schemeClr val="tx1"/>
                          </a:solidFill>
                          <a:latin typeface="+mn-lt"/>
                          <a:ea typeface="+mn-ea"/>
                          <a:cs typeface="+mn-cs"/>
                        </a:rPr>
                        <a:t>Seuils de valeurs statistiques </a:t>
                      </a:r>
                      <a:r>
                        <a:rPr lang="fr-FR" sz="1400" kern="1200" baseline="0" dirty="0" smtClean="0">
                          <a:solidFill>
                            <a:schemeClr val="tx1"/>
                          </a:solidFill>
                          <a:latin typeface="+mn-lt"/>
                          <a:ea typeface="+mn-ea"/>
                          <a:cs typeface="+mn-cs"/>
                        </a:rPr>
                        <a:t>choisies pour réaliser la carte et les modalités du calcul de ces seuils </a:t>
                      </a:r>
                      <a:endParaRPr lang="fr-FR" sz="1400" kern="1200" baseline="0" dirty="0">
                        <a:solidFill>
                          <a:schemeClr val="tx1"/>
                        </a:solidFill>
                        <a:latin typeface="+mn-lt"/>
                        <a:ea typeface="+mn-ea"/>
                        <a:cs typeface="+mn-cs"/>
                      </a:endParaRPr>
                    </a:p>
                  </a:txBody>
                  <a:tcPr anchor="ctr"/>
                </a:tc>
                <a:tc>
                  <a:txBody>
                    <a:bodyPr/>
                    <a:lstStyle/>
                    <a:p>
                      <a:pPr marL="0" algn="ctr" defTabSz="914400" rtl="0" eaLnBrk="1" latinLnBrk="0" hangingPunct="1"/>
                      <a:r>
                        <a:rPr lang="fr-FR" sz="1400" i="1" kern="1200" baseline="0" dirty="0" smtClean="0">
                          <a:solidFill>
                            <a:schemeClr val="tx1"/>
                          </a:solidFill>
                          <a:latin typeface="+mn-lt"/>
                          <a:ea typeface="+mn-ea"/>
                          <a:cs typeface="+mn-cs"/>
                        </a:rPr>
                        <a:t>Choix qui accentuent ou minimisent les phénomènes géographiques mais dont les modalités de calculs sont rarement connues. </a:t>
                      </a:r>
                      <a:endParaRPr lang="fr-FR" sz="1400" i="1" kern="1200" baseline="0" dirty="0">
                        <a:solidFill>
                          <a:schemeClr val="tx1"/>
                        </a:solidFill>
                        <a:latin typeface="+mn-lt"/>
                        <a:ea typeface="+mn-ea"/>
                        <a:cs typeface="+mn-cs"/>
                      </a:endParaRPr>
                    </a:p>
                  </a:txBody>
                  <a:tcPr anchor="ctr"/>
                </a:tc>
                <a:tc>
                  <a:txBody>
                    <a:bodyPr/>
                    <a:lstStyle/>
                    <a:p>
                      <a:pPr algn="ctr"/>
                      <a:r>
                        <a:rPr lang="fr-FR" sz="1400" b="1" i="1" kern="1200" baseline="0" dirty="0" smtClean="0">
                          <a:solidFill>
                            <a:srgbClr val="C00000"/>
                          </a:solidFill>
                          <a:latin typeface="+mn-lt"/>
                          <a:ea typeface="+mn-ea"/>
                          <a:cs typeface="+mn-cs"/>
                          <a:hlinkClick r:id="rId4" action="ppaction://hlinksldjump"/>
                        </a:rPr>
                        <a:t>« La » Carte des densités</a:t>
                      </a:r>
                      <a:r>
                        <a:rPr lang="fr-FR" sz="1400" b="1" i="1" kern="1200" baseline="0" dirty="0" smtClean="0">
                          <a:solidFill>
                            <a:srgbClr val="C00000"/>
                          </a:solidFill>
                          <a:latin typeface="+mn-lt"/>
                          <a:ea typeface="+mn-ea"/>
                          <a:cs typeface="+mn-cs"/>
                        </a:rPr>
                        <a:t> :</a:t>
                      </a:r>
                    </a:p>
                    <a:p>
                      <a:pPr algn="ctr"/>
                      <a:r>
                        <a:rPr lang="fr-FR" sz="1400" b="1" i="1" kern="1200" baseline="0" dirty="0" smtClean="0">
                          <a:solidFill>
                            <a:srgbClr val="C00000"/>
                          </a:solidFill>
                          <a:latin typeface="+mn-lt"/>
                          <a:ea typeface="+mn-ea"/>
                          <a:cs typeface="+mn-cs"/>
                          <a:sym typeface="Wingdings 3"/>
                        </a:rPr>
                        <a:t> F</a:t>
                      </a:r>
                      <a:r>
                        <a:rPr lang="fr-FR" sz="1400" b="1" i="1" kern="1200" baseline="0" dirty="0" smtClean="0">
                          <a:solidFill>
                            <a:srgbClr val="C00000"/>
                          </a:solidFill>
                          <a:latin typeface="+mn-lt"/>
                          <a:ea typeface="+mn-ea"/>
                          <a:cs typeface="+mn-cs"/>
                        </a:rPr>
                        <a:t>aible peuplement du territoire russe, ce qui induit des représentations multiples à mettre en perspective </a:t>
                      </a:r>
                      <a:endParaRPr lang="fr-FR" sz="1400" b="1" i="1" kern="1200" baseline="0" dirty="0">
                        <a:solidFill>
                          <a:srgbClr val="C00000"/>
                        </a:solidFill>
                        <a:latin typeface="+mn-lt"/>
                        <a:ea typeface="+mn-ea"/>
                        <a:cs typeface="+mn-cs"/>
                      </a:endParaRPr>
                    </a:p>
                  </a:txBody>
                  <a:tcPr anchor="ctr"/>
                </a:tc>
              </a:tr>
              <a:tr h="697694">
                <a:tc vMerge="1">
                  <a:txBody>
                    <a:bodyPr/>
                    <a:lstStyle/>
                    <a:p>
                      <a:endParaRPr lang="fr-FR" dirty="0"/>
                    </a:p>
                  </a:txBody>
                  <a:tcPr/>
                </a:tc>
                <a:tc>
                  <a:txBody>
                    <a:bodyPr/>
                    <a:lstStyle/>
                    <a:p>
                      <a:pPr algn="ctr"/>
                      <a:r>
                        <a:rPr lang="fr-FR" sz="1400" b="1" dirty="0" smtClean="0"/>
                        <a:t>Fiabilité des données</a:t>
                      </a:r>
                      <a:endParaRPr lang="fr-FR" sz="1400" b="1" dirty="0"/>
                    </a:p>
                  </a:txBody>
                  <a:tcPr anchor="ctr"/>
                </a:tc>
                <a:tc>
                  <a:txBody>
                    <a:bodyPr/>
                    <a:lstStyle/>
                    <a:p>
                      <a:pPr algn="ctr"/>
                      <a:r>
                        <a:rPr lang="fr-FR" sz="1400" kern="1200" baseline="0" dirty="0" smtClean="0">
                          <a:solidFill>
                            <a:schemeClr val="tx1"/>
                          </a:solidFill>
                          <a:latin typeface="+mn-lt"/>
                          <a:ea typeface="+mn-ea"/>
                          <a:cs typeface="+mn-cs"/>
                        </a:rPr>
                        <a:t>Toute carte est établie à partir de </a:t>
                      </a:r>
                      <a:r>
                        <a:rPr lang="fr-FR" sz="1400" b="1" i="1" kern="1200" baseline="0" dirty="0" smtClean="0">
                          <a:solidFill>
                            <a:schemeClr val="tx1"/>
                          </a:solidFill>
                          <a:latin typeface="+mn-lt"/>
                          <a:ea typeface="+mn-ea"/>
                          <a:cs typeface="+mn-cs"/>
                        </a:rPr>
                        <a:t>données statistiques</a:t>
                      </a:r>
                      <a:endParaRPr lang="fr-FR" sz="1400" b="1" i="1" kern="1200" baseline="0" dirty="0">
                        <a:solidFill>
                          <a:schemeClr val="tx1"/>
                        </a:solidFill>
                        <a:latin typeface="+mn-lt"/>
                        <a:ea typeface="+mn-ea"/>
                        <a:cs typeface="+mn-cs"/>
                      </a:endParaRPr>
                    </a:p>
                  </a:txBody>
                  <a:tcPr anchor="ctr"/>
                </a:tc>
                <a:tc>
                  <a:txBody>
                    <a:bodyPr/>
                    <a:lstStyle/>
                    <a:p>
                      <a:pPr algn="ctr"/>
                      <a:r>
                        <a:rPr lang="fr-FR" sz="1400" i="1" kern="1200" baseline="0" dirty="0" smtClean="0">
                          <a:solidFill>
                            <a:schemeClr val="tx1"/>
                          </a:solidFill>
                          <a:latin typeface="+mn-lt"/>
                          <a:ea typeface="+mn-ea"/>
                          <a:cs typeface="+mn-cs"/>
                        </a:rPr>
                        <a:t>Rarement la possibilité de vérifier la fiabilité des données statistiques</a:t>
                      </a:r>
                      <a:endParaRPr lang="fr-FR" sz="1400" i="1" kern="1200" baseline="0" dirty="0">
                        <a:solidFill>
                          <a:schemeClr val="tx1"/>
                        </a:solidFill>
                        <a:latin typeface="+mn-lt"/>
                        <a:ea typeface="+mn-ea"/>
                        <a:cs typeface="+mn-cs"/>
                      </a:endParaRPr>
                    </a:p>
                  </a:txBody>
                  <a:tcPr anchor="ctr"/>
                </a:tc>
                <a:tc>
                  <a:txBody>
                    <a:bodyPr/>
                    <a:lstStyle/>
                    <a:p>
                      <a:pPr algn="ctr"/>
                      <a:r>
                        <a:rPr lang="fr-FR" sz="1400" b="1" i="1" kern="1200" baseline="0" dirty="0" smtClean="0">
                          <a:solidFill>
                            <a:srgbClr val="C00000"/>
                          </a:solidFill>
                          <a:latin typeface="+mn-lt"/>
                          <a:ea typeface="+mn-ea"/>
                          <a:cs typeface="+mn-cs"/>
                          <a:hlinkClick r:id="rId5" action="ppaction://hlinksldjump"/>
                        </a:rPr>
                        <a:t>Relativiser le fait urbain </a:t>
                      </a:r>
                      <a:r>
                        <a:rPr lang="fr-FR" sz="1400" b="1" i="1" kern="1200" baseline="0" dirty="0" smtClean="0">
                          <a:solidFill>
                            <a:srgbClr val="C00000"/>
                          </a:solidFill>
                          <a:latin typeface="+mn-lt"/>
                          <a:ea typeface="+mn-ea"/>
                          <a:cs typeface="+mn-cs"/>
                        </a:rPr>
                        <a:t>en Russie, pays pourtant réputé comme fortement urbanisé</a:t>
                      </a:r>
                      <a:endParaRPr lang="fr-FR" sz="1400" b="1" i="1" kern="1200" baseline="0" dirty="0">
                        <a:solidFill>
                          <a:srgbClr val="C00000"/>
                        </a:solidFill>
                        <a:latin typeface="+mn-lt"/>
                        <a:ea typeface="+mn-ea"/>
                        <a:cs typeface="+mn-cs"/>
                      </a:endParaRPr>
                    </a:p>
                  </a:txBody>
                  <a:tcPr anchor="ctr"/>
                </a:tc>
              </a:tr>
              <a:tr h="697694">
                <a:tc vMerge="1">
                  <a:txBody>
                    <a:bodyPr/>
                    <a:lstStyle/>
                    <a:p>
                      <a:endParaRPr lang="fr-FR" dirty="0"/>
                    </a:p>
                  </a:txBody>
                  <a:tcPr/>
                </a:tc>
                <a:tc>
                  <a:txBody>
                    <a:bodyPr/>
                    <a:lstStyle/>
                    <a:p>
                      <a:pPr algn="ctr"/>
                      <a:r>
                        <a:rPr lang="fr-FR" sz="1400" b="1" dirty="0" smtClean="0"/>
                        <a:t>Zonage</a:t>
                      </a:r>
                      <a:r>
                        <a:rPr lang="fr-FR" sz="1400" b="1" baseline="0" dirty="0" smtClean="0"/>
                        <a:t> </a:t>
                      </a:r>
                      <a:endParaRPr lang="fr-FR" sz="1400" b="1" dirty="0"/>
                    </a:p>
                  </a:txBody>
                  <a:tcPr anchor="ctr"/>
                </a:tc>
                <a:tc>
                  <a:txBody>
                    <a:bodyPr/>
                    <a:lstStyle/>
                    <a:p>
                      <a:pPr algn="ctr"/>
                      <a:r>
                        <a:rPr lang="fr-FR" sz="1400" kern="1200" baseline="0" dirty="0" smtClean="0">
                          <a:solidFill>
                            <a:schemeClr val="tx1"/>
                          </a:solidFill>
                          <a:latin typeface="+mn-lt"/>
                          <a:ea typeface="+mn-ea"/>
                          <a:cs typeface="+mn-cs"/>
                        </a:rPr>
                        <a:t>Découpage de l’espace en </a:t>
                      </a:r>
                      <a:r>
                        <a:rPr lang="fr-FR" sz="1400" b="1" i="1" kern="1200" baseline="0" dirty="0" smtClean="0">
                          <a:solidFill>
                            <a:schemeClr val="tx1"/>
                          </a:solidFill>
                          <a:latin typeface="+mn-lt"/>
                          <a:ea typeface="+mn-ea"/>
                          <a:cs typeface="+mn-cs"/>
                        </a:rPr>
                        <a:t>zones</a:t>
                      </a:r>
                      <a:r>
                        <a:rPr lang="fr-FR" sz="1400" kern="1200" baseline="0" dirty="0" smtClean="0">
                          <a:solidFill>
                            <a:schemeClr val="tx1"/>
                          </a:solidFill>
                          <a:latin typeface="+mn-lt"/>
                          <a:ea typeface="+mn-ea"/>
                          <a:cs typeface="+mn-cs"/>
                        </a:rPr>
                        <a:t> caractérisées par un </a:t>
                      </a:r>
                      <a:r>
                        <a:rPr lang="fr-FR" sz="1400" b="1" i="1" kern="1200" baseline="0" dirty="0" smtClean="0">
                          <a:solidFill>
                            <a:schemeClr val="tx1"/>
                          </a:solidFill>
                          <a:latin typeface="+mn-lt"/>
                          <a:ea typeface="+mn-ea"/>
                          <a:cs typeface="+mn-cs"/>
                        </a:rPr>
                        <a:t>critère dominant donné</a:t>
                      </a:r>
                      <a:endParaRPr lang="fr-FR" sz="1400" b="1" i="1" kern="1200" baseline="0" dirty="0">
                        <a:solidFill>
                          <a:schemeClr val="tx1"/>
                        </a:solidFill>
                        <a:latin typeface="+mn-lt"/>
                        <a:ea typeface="+mn-ea"/>
                        <a:cs typeface="+mn-cs"/>
                      </a:endParaRPr>
                    </a:p>
                  </a:txBody>
                  <a:tcPr anchor="ctr"/>
                </a:tc>
                <a:tc>
                  <a:txBody>
                    <a:bodyPr/>
                    <a:lstStyle/>
                    <a:p>
                      <a:pPr algn="ctr"/>
                      <a:r>
                        <a:rPr lang="fr-FR" sz="1400" i="1" kern="1200" baseline="0" dirty="0" smtClean="0">
                          <a:solidFill>
                            <a:schemeClr val="tx1"/>
                          </a:solidFill>
                          <a:latin typeface="+mn-lt"/>
                          <a:ea typeface="+mn-ea"/>
                          <a:cs typeface="+mn-cs"/>
                        </a:rPr>
                        <a:t>Ne rend pas compte de la complexité de la répartition des phénomènes spatiaux</a:t>
                      </a:r>
                      <a:endParaRPr lang="fr-FR" sz="1400" i="1" kern="1200" baseline="0" dirty="0">
                        <a:solidFill>
                          <a:schemeClr val="tx1"/>
                        </a:solidFill>
                        <a:latin typeface="+mn-lt"/>
                        <a:ea typeface="+mn-ea"/>
                        <a:cs typeface="+mn-cs"/>
                      </a:endParaRPr>
                    </a:p>
                  </a:txBody>
                  <a:tcPr anchor="ctr"/>
                </a:tc>
                <a:tc>
                  <a:txBody>
                    <a:bodyPr/>
                    <a:lstStyle/>
                    <a:p>
                      <a:pPr algn="ctr"/>
                      <a:r>
                        <a:rPr lang="fr-FR" sz="1400" b="1" i="1" kern="1200" baseline="0" dirty="0" smtClean="0">
                          <a:solidFill>
                            <a:srgbClr val="C00000"/>
                          </a:solidFill>
                          <a:latin typeface="+mn-lt"/>
                          <a:ea typeface="+mn-ea"/>
                          <a:cs typeface="+mn-cs"/>
                        </a:rPr>
                        <a:t>Problème très aigu dans un </a:t>
                      </a:r>
                      <a:r>
                        <a:rPr lang="fr-FR" sz="1400" b="1" i="1" kern="1200" baseline="0" dirty="0" smtClean="0">
                          <a:solidFill>
                            <a:srgbClr val="C00000"/>
                          </a:solidFill>
                          <a:latin typeface="+mn-lt"/>
                          <a:ea typeface="+mn-ea"/>
                          <a:cs typeface="+mn-cs"/>
                          <a:hlinkClick r:id="rId6" action="ppaction://hlinksldjump"/>
                        </a:rPr>
                        <a:t>Etat multinational </a:t>
                      </a:r>
                      <a:endParaRPr lang="fr-FR" sz="1400" b="1" i="1" kern="1200" baseline="0" dirty="0" smtClean="0">
                        <a:solidFill>
                          <a:srgbClr val="C00000"/>
                        </a:solidFill>
                        <a:latin typeface="+mn-lt"/>
                        <a:ea typeface="+mn-ea"/>
                        <a:cs typeface="+mn-cs"/>
                      </a:endParaRPr>
                    </a:p>
                    <a:p>
                      <a:pPr algn="ctr"/>
                      <a:r>
                        <a:rPr lang="fr-FR" sz="1400" b="1" i="1" kern="1200" baseline="0" dirty="0" smtClean="0">
                          <a:solidFill>
                            <a:srgbClr val="C00000"/>
                          </a:solidFill>
                          <a:latin typeface="+mn-lt"/>
                          <a:ea typeface="+mn-ea"/>
                          <a:cs typeface="+mn-cs"/>
                        </a:rPr>
                        <a:t>comme la Russie</a:t>
                      </a:r>
                      <a:endParaRPr lang="fr-FR" sz="1400" b="1" i="1" kern="1200" baseline="0" dirty="0">
                        <a:solidFill>
                          <a:srgbClr val="C00000"/>
                        </a:solidFill>
                        <a:latin typeface="+mn-lt"/>
                        <a:ea typeface="+mn-ea"/>
                        <a:cs typeface="+mn-cs"/>
                      </a:endParaRPr>
                    </a:p>
                  </a:txBody>
                  <a:tcPr anchor="ctr"/>
                </a:tc>
              </a:tr>
              <a:tr h="697694">
                <a:tc rowSpan="3">
                  <a:txBody>
                    <a:bodyPr/>
                    <a:lstStyle/>
                    <a:p>
                      <a:pPr algn="ctr"/>
                      <a:r>
                        <a:rPr lang="fr-FR" sz="1400" b="1" dirty="0" smtClean="0"/>
                        <a:t>CHOIX</a:t>
                      </a:r>
                      <a:r>
                        <a:rPr lang="fr-FR" sz="1400" b="1" baseline="0" dirty="0" smtClean="0"/>
                        <a:t> DE CONTENUS</a:t>
                      </a:r>
                      <a:endParaRPr lang="fr-FR" sz="1400" b="1" dirty="0"/>
                    </a:p>
                  </a:txBody>
                  <a:tcPr vert="vert270" anchor="ctr"/>
                </a:tc>
                <a:tc>
                  <a:txBody>
                    <a:bodyPr/>
                    <a:lstStyle/>
                    <a:p>
                      <a:pPr algn="ctr"/>
                      <a:r>
                        <a:rPr lang="fr-FR" sz="1400" b="1" dirty="0" smtClean="0"/>
                        <a:t>Sélection</a:t>
                      </a:r>
                      <a:r>
                        <a:rPr lang="fr-FR" sz="1400" b="1" baseline="0" dirty="0" smtClean="0"/>
                        <a:t> des informations</a:t>
                      </a:r>
                      <a:endParaRPr lang="fr-FR" sz="1400" b="1" dirty="0"/>
                    </a:p>
                  </a:txBody>
                  <a:tcPr anchor="ctr"/>
                </a:tc>
                <a:tc>
                  <a:txBody>
                    <a:bodyPr/>
                    <a:lstStyle/>
                    <a:p>
                      <a:pPr algn="ctr"/>
                      <a:r>
                        <a:rPr lang="fr-FR" sz="1400" kern="1200" baseline="0" dirty="0" smtClean="0">
                          <a:solidFill>
                            <a:schemeClr val="tx1"/>
                          </a:solidFill>
                          <a:latin typeface="+mn-lt"/>
                          <a:ea typeface="+mn-ea"/>
                          <a:cs typeface="+mn-cs"/>
                        </a:rPr>
                        <a:t>La carte ne dit jamais tout, elle </a:t>
                      </a:r>
                      <a:r>
                        <a:rPr lang="fr-FR" sz="1400" b="1" i="1" kern="1200" baseline="0" dirty="0" smtClean="0">
                          <a:solidFill>
                            <a:schemeClr val="tx1"/>
                          </a:solidFill>
                          <a:latin typeface="+mn-lt"/>
                          <a:ea typeface="+mn-ea"/>
                          <a:cs typeface="+mn-cs"/>
                        </a:rPr>
                        <a:t>informe partiellement </a:t>
                      </a:r>
                    </a:p>
                    <a:p>
                      <a:pPr algn="ctr"/>
                      <a:r>
                        <a:rPr lang="fr-FR" sz="1400" kern="1200" baseline="0" dirty="0" smtClean="0">
                          <a:solidFill>
                            <a:schemeClr val="tx1"/>
                          </a:solidFill>
                          <a:latin typeface="+mn-lt"/>
                          <a:ea typeface="+mn-ea"/>
                          <a:cs typeface="+mn-cs"/>
                        </a:rPr>
                        <a:t>sur la réalité</a:t>
                      </a:r>
                      <a:endParaRPr lang="fr-FR" sz="1400" kern="1200" baseline="0" dirty="0">
                        <a:solidFill>
                          <a:schemeClr val="tx1"/>
                        </a:solidFill>
                        <a:latin typeface="+mn-lt"/>
                        <a:ea typeface="+mn-ea"/>
                        <a:cs typeface="+mn-cs"/>
                      </a:endParaRPr>
                    </a:p>
                  </a:txBody>
                  <a:tcPr anchor="ctr"/>
                </a:tc>
                <a:tc>
                  <a:txBody>
                    <a:bodyPr/>
                    <a:lstStyle/>
                    <a:p>
                      <a:pPr algn="ctr"/>
                      <a:r>
                        <a:rPr lang="fr-FR" sz="1400" i="1" kern="1200" baseline="0" dirty="0" smtClean="0">
                          <a:solidFill>
                            <a:schemeClr val="tx1"/>
                          </a:solidFill>
                          <a:latin typeface="+mn-lt"/>
                          <a:ea typeface="+mn-ea"/>
                          <a:cs typeface="+mn-cs"/>
                        </a:rPr>
                        <a:t>« Mentir » par omission ou manipuler, exagérer ou minimiser des phénomènes … </a:t>
                      </a:r>
                      <a:endParaRPr lang="fr-FR" sz="1400" i="1" kern="1200" baseline="0" dirty="0">
                        <a:solidFill>
                          <a:schemeClr val="tx1"/>
                        </a:solidFill>
                        <a:latin typeface="+mn-lt"/>
                        <a:ea typeface="+mn-ea"/>
                        <a:cs typeface="+mn-cs"/>
                      </a:endParaRPr>
                    </a:p>
                  </a:txBody>
                  <a:tcPr anchor="ctr"/>
                </a:tc>
                <a:tc rowSpan="3">
                  <a:txBody>
                    <a:bodyPr/>
                    <a:lstStyle/>
                    <a:p>
                      <a:pPr algn="ctr"/>
                      <a:endParaRPr lang="fr-FR" sz="1400" kern="1200" baseline="0" dirty="0">
                        <a:solidFill>
                          <a:schemeClr val="tx1"/>
                        </a:solidFill>
                        <a:latin typeface="+mn-lt"/>
                        <a:ea typeface="+mn-ea"/>
                        <a:cs typeface="+mn-cs"/>
                      </a:endParaRPr>
                    </a:p>
                  </a:txBody>
                  <a:tcPr anchor="ctr"/>
                </a:tc>
              </a:tr>
              <a:tr h="568727">
                <a:tc vMerge="1">
                  <a:txBody>
                    <a:bodyPr/>
                    <a:lstStyle/>
                    <a:p>
                      <a:endParaRPr lang="fr-FR"/>
                    </a:p>
                  </a:txBody>
                  <a:tcPr/>
                </a:tc>
                <a:tc>
                  <a:txBody>
                    <a:bodyPr/>
                    <a:lstStyle/>
                    <a:p>
                      <a:pPr algn="ctr"/>
                      <a:r>
                        <a:rPr lang="fr-FR" sz="1400" b="1" baseline="0" dirty="0" smtClean="0"/>
                        <a:t>Légende</a:t>
                      </a:r>
                      <a:endParaRPr lang="fr-FR" sz="1400" b="1" dirty="0"/>
                    </a:p>
                  </a:txBody>
                  <a:tcPr anchor="ctr"/>
                </a:tc>
                <a:tc>
                  <a:txBody>
                    <a:bodyPr/>
                    <a:lstStyle/>
                    <a:p>
                      <a:pPr algn="ctr"/>
                      <a:r>
                        <a:rPr lang="fr-FR" sz="1400" kern="1200" baseline="0" dirty="0" smtClean="0">
                          <a:solidFill>
                            <a:schemeClr val="tx1"/>
                          </a:solidFill>
                          <a:latin typeface="+mn-lt"/>
                          <a:ea typeface="+mn-ea"/>
                          <a:cs typeface="+mn-cs"/>
                        </a:rPr>
                        <a:t>Indications pour lire la carte et lui donne une </a:t>
                      </a:r>
                      <a:r>
                        <a:rPr lang="fr-FR" sz="1400" b="1" i="1" kern="1200" baseline="0" dirty="0" smtClean="0">
                          <a:solidFill>
                            <a:schemeClr val="tx1"/>
                          </a:solidFill>
                          <a:latin typeface="+mn-lt"/>
                          <a:ea typeface="+mn-ea"/>
                          <a:cs typeface="+mn-cs"/>
                        </a:rPr>
                        <a:t>intelligibilité</a:t>
                      </a:r>
                      <a:endParaRPr lang="fr-FR" sz="1400" b="1" i="1" kern="1200" baseline="0" dirty="0">
                        <a:solidFill>
                          <a:schemeClr val="tx1"/>
                        </a:solidFill>
                        <a:latin typeface="+mn-lt"/>
                        <a:ea typeface="+mn-ea"/>
                        <a:cs typeface="+mn-cs"/>
                      </a:endParaRPr>
                    </a:p>
                  </a:txBody>
                  <a:tcPr anchor="ctr"/>
                </a:tc>
                <a:tc>
                  <a:txBody>
                    <a:bodyPr/>
                    <a:lstStyle/>
                    <a:p>
                      <a:pPr algn="ctr"/>
                      <a:r>
                        <a:rPr lang="fr-FR" sz="1400" i="1" kern="1200" baseline="0" dirty="0" smtClean="0">
                          <a:solidFill>
                            <a:schemeClr val="tx1"/>
                          </a:solidFill>
                          <a:latin typeface="+mn-lt"/>
                          <a:ea typeface="+mn-ea"/>
                          <a:cs typeface="+mn-cs"/>
                        </a:rPr>
                        <a:t>Elle induit une lecture orientée des informations de la carte</a:t>
                      </a:r>
                      <a:endParaRPr lang="fr-FR" sz="1400" i="1" kern="1200" baseline="0" dirty="0">
                        <a:solidFill>
                          <a:schemeClr val="tx1"/>
                        </a:solidFill>
                        <a:latin typeface="+mn-lt"/>
                        <a:ea typeface="+mn-ea"/>
                        <a:cs typeface="+mn-cs"/>
                      </a:endParaRPr>
                    </a:p>
                  </a:txBody>
                  <a:tcPr anchor="ctr"/>
                </a:tc>
                <a:tc vMerge="1">
                  <a:txBody>
                    <a:bodyPr/>
                    <a:lstStyle/>
                    <a:p>
                      <a:pPr algn="ctr"/>
                      <a:endParaRPr lang="fr-FR" dirty="0"/>
                    </a:p>
                  </a:txBody>
                  <a:tcPr anchor="ctr"/>
                </a:tc>
              </a:tr>
              <a:tr h="568727">
                <a:tc vMerge="1">
                  <a:txBody>
                    <a:bodyPr/>
                    <a:lstStyle/>
                    <a:p>
                      <a:endParaRPr lang="fr-FR"/>
                    </a:p>
                  </a:txBody>
                  <a:tcPr/>
                </a:tc>
                <a:tc>
                  <a:txBody>
                    <a:bodyPr/>
                    <a:lstStyle/>
                    <a:p>
                      <a:pPr algn="ctr"/>
                      <a:r>
                        <a:rPr lang="fr-FR" sz="1400" b="1" dirty="0" smtClean="0"/>
                        <a:t>Titre</a:t>
                      </a:r>
                      <a:endParaRPr lang="fr-FR" sz="1400" b="1" dirty="0"/>
                    </a:p>
                  </a:txBody>
                  <a:tcPr anchor="ctr"/>
                </a:tc>
                <a:tc>
                  <a:txBody>
                    <a:bodyPr/>
                    <a:lstStyle/>
                    <a:p>
                      <a:pPr algn="ctr"/>
                      <a:r>
                        <a:rPr lang="fr-FR" sz="1400" kern="1200" baseline="0" dirty="0" smtClean="0">
                          <a:solidFill>
                            <a:schemeClr val="tx1"/>
                          </a:solidFill>
                          <a:latin typeface="+mn-lt"/>
                          <a:ea typeface="+mn-ea"/>
                          <a:cs typeface="+mn-cs"/>
                        </a:rPr>
                        <a:t>Idée centrale que le cartographe </a:t>
                      </a:r>
                      <a:r>
                        <a:rPr lang="fr-FR" sz="1400" b="1" i="1" kern="1200" baseline="0" dirty="0" smtClean="0">
                          <a:solidFill>
                            <a:schemeClr val="tx1"/>
                          </a:solidFill>
                          <a:latin typeface="+mn-lt"/>
                          <a:ea typeface="+mn-ea"/>
                          <a:cs typeface="+mn-cs"/>
                        </a:rPr>
                        <a:t>veut démontrer</a:t>
                      </a:r>
                      <a:endParaRPr lang="fr-FR" sz="1400" b="1" i="1" kern="1200" baseline="0" dirty="0">
                        <a:solidFill>
                          <a:schemeClr val="tx1"/>
                        </a:solidFill>
                        <a:latin typeface="+mn-lt"/>
                        <a:ea typeface="+mn-ea"/>
                        <a:cs typeface="+mn-cs"/>
                      </a:endParaRPr>
                    </a:p>
                  </a:txBody>
                  <a:tcPr anchor="ctr"/>
                </a:tc>
                <a:tc>
                  <a:txBody>
                    <a:bodyPr/>
                    <a:lstStyle/>
                    <a:p>
                      <a:pPr algn="ctr"/>
                      <a:r>
                        <a:rPr lang="fr-FR" sz="1400" i="1" kern="1200" baseline="0" dirty="0" smtClean="0">
                          <a:solidFill>
                            <a:schemeClr val="tx1"/>
                          </a:solidFill>
                          <a:latin typeface="+mn-lt"/>
                          <a:ea typeface="+mn-ea"/>
                          <a:cs typeface="+mn-cs"/>
                        </a:rPr>
                        <a:t>Il problématise les informations dans un sens particulier</a:t>
                      </a:r>
                      <a:endParaRPr lang="fr-FR" sz="1400" i="1" kern="1200" baseline="0" dirty="0">
                        <a:solidFill>
                          <a:schemeClr val="tx1"/>
                        </a:solidFill>
                        <a:latin typeface="+mn-lt"/>
                        <a:ea typeface="+mn-ea"/>
                        <a:cs typeface="+mn-cs"/>
                      </a:endParaRPr>
                    </a:p>
                  </a:txBody>
                  <a:tcPr anchor="ctr"/>
                </a:tc>
                <a:tc vMerge="1">
                  <a:txBody>
                    <a:bodyPr/>
                    <a:lstStyle/>
                    <a:p>
                      <a:pPr algn="ctr"/>
                      <a:endParaRPr lang="fr-FR" dirty="0"/>
                    </a:p>
                  </a:txBody>
                  <a:tcPr anchor="ctr"/>
                </a:tc>
              </a:tr>
            </a:tbl>
          </a:graphicData>
        </a:graphic>
      </p:graphicFrame>
      <p:pic>
        <p:nvPicPr>
          <p:cNvPr id="26" name="Picture 1">
            <a:hlinkClick r:id="rId7" action="ppaction://hlinksldjump"/>
          </p:cNvPr>
          <p:cNvPicPr>
            <a:picLocks noChangeAspect="1" noChangeArrowheads="1"/>
          </p:cNvPicPr>
          <p:nvPr/>
        </p:nvPicPr>
        <p:blipFill>
          <a:blip r:embed="rId8" cstate="email"/>
          <a:srcRect/>
          <a:stretch>
            <a:fillRect/>
          </a:stretch>
        </p:blipFill>
        <p:spPr bwMode="auto">
          <a:xfrm>
            <a:off x="7380312" y="5157192"/>
            <a:ext cx="1152128" cy="1507457"/>
          </a:xfrm>
          <a:prstGeom prst="rect">
            <a:avLst/>
          </a:prstGeom>
          <a:noFill/>
          <a:ln w="9525">
            <a:noFill/>
            <a:miter lim="800000"/>
            <a:headEnd/>
            <a:tailEnd/>
          </a:ln>
          <a:effectLst/>
        </p:spPr>
      </p:pic>
      <p:sp>
        <p:nvSpPr>
          <p:cNvPr id="27" name="Rectangle 26"/>
          <p:cNvSpPr/>
          <p:nvPr/>
        </p:nvSpPr>
        <p:spPr>
          <a:xfrm>
            <a:off x="1691680" y="548680"/>
            <a:ext cx="2376264"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4211960" y="548680"/>
            <a:ext cx="2376264"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6732240" y="548680"/>
            <a:ext cx="2376264"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1691680" y="1484784"/>
            <a:ext cx="2376264"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4211960" y="1484784"/>
            <a:ext cx="2376264"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p:cNvSpPr/>
          <p:nvPr/>
        </p:nvSpPr>
        <p:spPr>
          <a:xfrm>
            <a:off x="6732240" y="1484784"/>
            <a:ext cx="2376264"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p:cNvSpPr/>
          <p:nvPr/>
        </p:nvSpPr>
        <p:spPr>
          <a:xfrm>
            <a:off x="1691680" y="2492896"/>
            <a:ext cx="2376264"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p:nvSpPr>
        <p:spPr>
          <a:xfrm>
            <a:off x="4211960" y="2420888"/>
            <a:ext cx="237626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6732240" y="2420888"/>
            <a:ext cx="237626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p:nvSpPr>
        <p:spPr>
          <a:xfrm>
            <a:off x="1691680" y="3573016"/>
            <a:ext cx="237626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4211960" y="3573016"/>
            <a:ext cx="237626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6732240" y="3573016"/>
            <a:ext cx="237626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p:cNvSpPr/>
          <p:nvPr/>
        </p:nvSpPr>
        <p:spPr>
          <a:xfrm>
            <a:off x="1691680" y="4293096"/>
            <a:ext cx="237626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p:cNvSpPr/>
          <p:nvPr/>
        </p:nvSpPr>
        <p:spPr>
          <a:xfrm>
            <a:off x="4211960" y="4293096"/>
            <a:ext cx="237626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6732240" y="4293096"/>
            <a:ext cx="237626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1763688" y="5085184"/>
            <a:ext cx="2232248"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4283968" y="5013176"/>
            <a:ext cx="2232248"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p:cNvSpPr/>
          <p:nvPr/>
        </p:nvSpPr>
        <p:spPr>
          <a:xfrm>
            <a:off x="1763688" y="5805264"/>
            <a:ext cx="223224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p:cNvSpPr/>
          <p:nvPr/>
        </p:nvSpPr>
        <p:spPr>
          <a:xfrm>
            <a:off x="4283968" y="5805264"/>
            <a:ext cx="223224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1763688" y="6381328"/>
            <a:ext cx="223224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p:cNvSpPr/>
          <p:nvPr/>
        </p:nvSpPr>
        <p:spPr>
          <a:xfrm>
            <a:off x="4211960" y="6381328"/>
            <a:ext cx="2304256"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0" nodeType="clickEffect">
                                  <p:stCondLst>
                                    <p:cond delay="0"/>
                                  </p:stCondLst>
                                  <p:childTnLst>
                                    <p:animEffect transition="out" filter="box(in)">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grpId="0" nodeType="clickEffect">
                                  <p:stCondLst>
                                    <p:cond delay="0"/>
                                  </p:stCondLst>
                                  <p:childTnLst>
                                    <p:animEffect transition="out" filter="box(in)">
                                      <p:cBhvr>
                                        <p:cTn id="31" dur="500"/>
                                        <p:tgtEl>
                                          <p:spTgt spid="32"/>
                                        </p:tgtEl>
                                      </p:cBhvr>
                                    </p:animEffect>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16" fill="hold" grpId="0" nodeType="clickEffect">
                                  <p:stCondLst>
                                    <p:cond delay="0"/>
                                  </p:stCondLst>
                                  <p:childTnLst>
                                    <p:animEffect transition="out" filter="box(in)">
                                      <p:cBhvr>
                                        <p:cTn id="41" dur="500"/>
                                        <p:tgtEl>
                                          <p:spTgt spid="34"/>
                                        </p:tgtEl>
                                      </p:cBhvr>
                                    </p:animEffect>
                                    <p:set>
                                      <p:cBhvr>
                                        <p:cTn id="42" dur="1" fill="hold">
                                          <p:stCondLst>
                                            <p:cond delay="499"/>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 presetClass="exit" presetSubtype="16" fill="hold" grpId="0" nodeType="clickEffect">
                                  <p:stCondLst>
                                    <p:cond delay="0"/>
                                  </p:stCondLst>
                                  <p:childTnLst>
                                    <p:animEffect transition="out" filter="box(in)">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 presetClass="exit" presetSubtype="16" fill="hold" grpId="0" nodeType="clickEffect">
                                  <p:stCondLst>
                                    <p:cond delay="0"/>
                                  </p:stCondLst>
                                  <p:childTnLst>
                                    <p:animEffect transition="out" filter="box(in)">
                                      <p:cBhvr>
                                        <p:cTn id="51" dur="500"/>
                                        <p:tgtEl>
                                          <p:spTgt spid="36"/>
                                        </p:tgtEl>
                                      </p:cBhvr>
                                    </p:animEffect>
                                    <p:set>
                                      <p:cBhvr>
                                        <p:cTn id="52" dur="1" fill="hold">
                                          <p:stCondLst>
                                            <p:cond delay="499"/>
                                          </p:stCondLst>
                                        </p:cTn>
                                        <p:tgtEl>
                                          <p:spTgt spid="3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 presetClass="exit" presetSubtype="16" fill="hold" grpId="0" nodeType="clickEffect">
                                  <p:stCondLst>
                                    <p:cond delay="0"/>
                                  </p:stCondLst>
                                  <p:childTnLst>
                                    <p:animEffect transition="out" filter="box(in)">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 presetClass="exit" presetSubtype="16" fill="hold" grpId="0" nodeType="clickEffect">
                                  <p:stCondLst>
                                    <p:cond delay="0"/>
                                  </p:stCondLst>
                                  <p:childTnLst>
                                    <p:animEffect transition="out" filter="box(in)">
                                      <p:cBhvr>
                                        <p:cTn id="61" dur="500"/>
                                        <p:tgtEl>
                                          <p:spTgt spid="38"/>
                                        </p:tgtEl>
                                      </p:cBhvr>
                                    </p:animEffect>
                                    <p:set>
                                      <p:cBhvr>
                                        <p:cTn id="62" dur="1" fill="hold">
                                          <p:stCondLst>
                                            <p:cond delay="499"/>
                                          </p:stCondLst>
                                        </p:cTn>
                                        <p:tgtEl>
                                          <p:spTgt spid="3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39"/>
                                        </p:tgtEl>
                                      </p:cBhvr>
                                    </p:animEffect>
                                    <p:set>
                                      <p:cBhvr>
                                        <p:cTn id="67" dur="1" fill="hold">
                                          <p:stCondLst>
                                            <p:cond delay="499"/>
                                          </p:stCondLst>
                                        </p:cTn>
                                        <p:tgtEl>
                                          <p:spTgt spid="3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 presetClass="exit" presetSubtype="16" fill="hold" grpId="0" nodeType="clickEffect">
                                  <p:stCondLst>
                                    <p:cond delay="0"/>
                                  </p:stCondLst>
                                  <p:childTnLst>
                                    <p:animEffect transition="out" filter="box(in)">
                                      <p:cBhvr>
                                        <p:cTn id="71" dur="500"/>
                                        <p:tgtEl>
                                          <p:spTgt spid="40"/>
                                        </p:tgtEl>
                                      </p:cBhvr>
                                    </p:animEffect>
                                    <p:set>
                                      <p:cBhvr>
                                        <p:cTn id="72" dur="1" fill="hold">
                                          <p:stCondLst>
                                            <p:cond delay="499"/>
                                          </p:stCondLst>
                                        </p:cTn>
                                        <p:tgtEl>
                                          <p:spTgt spid="4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 presetClass="exit" presetSubtype="16" fill="hold" grpId="0" nodeType="clickEffect">
                                  <p:stCondLst>
                                    <p:cond delay="0"/>
                                  </p:stCondLst>
                                  <p:childTnLst>
                                    <p:animEffect transition="out" filter="box(in)">
                                      <p:cBhvr>
                                        <p:cTn id="76" dur="500"/>
                                        <p:tgtEl>
                                          <p:spTgt spid="41"/>
                                        </p:tgtEl>
                                      </p:cBhvr>
                                    </p:animEffect>
                                    <p:set>
                                      <p:cBhvr>
                                        <p:cTn id="77" dur="1" fill="hold">
                                          <p:stCondLst>
                                            <p:cond delay="499"/>
                                          </p:stCondLst>
                                        </p:cTn>
                                        <p:tgtEl>
                                          <p:spTgt spid="4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4" presetClass="exit" presetSubtype="16" fill="hold" grpId="0" nodeType="clickEffect">
                                  <p:stCondLst>
                                    <p:cond delay="0"/>
                                  </p:stCondLst>
                                  <p:childTnLst>
                                    <p:animEffect transition="out" filter="box(in)">
                                      <p:cBhvr>
                                        <p:cTn id="81" dur="500"/>
                                        <p:tgtEl>
                                          <p:spTgt spid="42"/>
                                        </p:tgtEl>
                                      </p:cBhvr>
                                    </p:animEffect>
                                    <p:set>
                                      <p:cBhvr>
                                        <p:cTn id="82" dur="1" fill="hold">
                                          <p:stCondLst>
                                            <p:cond delay="499"/>
                                          </p:stCondLst>
                                        </p:cTn>
                                        <p:tgtEl>
                                          <p:spTgt spid="4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4" presetClass="exit" presetSubtype="16" fill="hold" grpId="0" nodeType="clickEffect">
                                  <p:stCondLst>
                                    <p:cond delay="0"/>
                                  </p:stCondLst>
                                  <p:childTnLst>
                                    <p:animEffect transition="out" filter="box(in)">
                                      <p:cBhvr>
                                        <p:cTn id="86" dur="500"/>
                                        <p:tgtEl>
                                          <p:spTgt spid="43"/>
                                        </p:tgtEl>
                                      </p:cBhvr>
                                    </p:animEffect>
                                    <p:set>
                                      <p:cBhvr>
                                        <p:cTn id="87" dur="1" fill="hold">
                                          <p:stCondLst>
                                            <p:cond delay="499"/>
                                          </p:stCondLst>
                                        </p:cTn>
                                        <p:tgtEl>
                                          <p:spTgt spid="4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4" presetClass="exit" presetSubtype="16" fill="hold" grpId="0" nodeType="clickEffect">
                                  <p:stCondLst>
                                    <p:cond delay="0"/>
                                  </p:stCondLst>
                                  <p:childTnLst>
                                    <p:animEffect transition="out" filter="box(in)">
                                      <p:cBhvr>
                                        <p:cTn id="91" dur="500"/>
                                        <p:tgtEl>
                                          <p:spTgt spid="44"/>
                                        </p:tgtEl>
                                      </p:cBhvr>
                                    </p:animEffect>
                                    <p:set>
                                      <p:cBhvr>
                                        <p:cTn id="92" dur="1" fill="hold">
                                          <p:stCondLst>
                                            <p:cond delay="499"/>
                                          </p:stCondLst>
                                        </p:cTn>
                                        <p:tgtEl>
                                          <p:spTgt spid="4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4" presetClass="exit" presetSubtype="16" fill="hold" grpId="0" nodeType="clickEffect">
                                  <p:stCondLst>
                                    <p:cond delay="0"/>
                                  </p:stCondLst>
                                  <p:childTnLst>
                                    <p:animEffect transition="out" filter="box(in)">
                                      <p:cBhvr>
                                        <p:cTn id="96" dur="500"/>
                                        <p:tgtEl>
                                          <p:spTgt spid="45"/>
                                        </p:tgtEl>
                                      </p:cBhvr>
                                    </p:animEffect>
                                    <p:set>
                                      <p:cBhvr>
                                        <p:cTn id="97" dur="1" fill="hold">
                                          <p:stCondLst>
                                            <p:cond delay="499"/>
                                          </p:stCondLst>
                                        </p:cTn>
                                        <p:tgtEl>
                                          <p:spTgt spid="4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4" presetClass="exit" presetSubtype="16" fill="hold" grpId="0" nodeType="clickEffect">
                                  <p:stCondLst>
                                    <p:cond delay="0"/>
                                  </p:stCondLst>
                                  <p:childTnLst>
                                    <p:animEffect transition="out" filter="box(in)">
                                      <p:cBhvr>
                                        <p:cTn id="101" dur="500"/>
                                        <p:tgtEl>
                                          <p:spTgt spid="46"/>
                                        </p:tgtEl>
                                      </p:cBhvr>
                                    </p:animEffect>
                                    <p:set>
                                      <p:cBhvr>
                                        <p:cTn id="102" dur="1" fill="hold">
                                          <p:stCondLst>
                                            <p:cond delay="499"/>
                                          </p:stCondLst>
                                        </p:cTn>
                                        <p:tgtEl>
                                          <p:spTgt spid="4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4" presetClass="exit" presetSubtype="16" fill="hold" grpId="0" nodeType="clickEffect">
                                  <p:stCondLst>
                                    <p:cond delay="0"/>
                                  </p:stCondLst>
                                  <p:childTnLst>
                                    <p:animEffect transition="out" filter="box(in)">
                                      <p:cBhvr>
                                        <p:cTn id="106" dur="500"/>
                                        <p:tgtEl>
                                          <p:spTgt spid="47"/>
                                        </p:tgtEl>
                                      </p:cBhvr>
                                    </p:animEffect>
                                    <p:set>
                                      <p:cBhvr>
                                        <p:cTn id="107" dur="1" fill="hold">
                                          <p:stCondLst>
                                            <p:cond delay="499"/>
                                          </p:stCondLst>
                                        </p:cTn>
                                        <p:tgtEl>
                                          <p:spTgt spid="4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4" presetClass="entr" presetSubtype="16" fill="hold"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box(in)">
                                      <p:cBhvr>
                                        <p:cTn id="1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1248</TotalTime>
  <Words>2602</Words>
  <Application>Microsoft Office PowerPoint</Application>
  <PresentationFormat>Affichage à l'écran (4:3)</PresentationFormat>
  <Paragraphs>339</Paragraphs>
  <Slides>63</Slides>
  <Notes>18</Notes>
  <HiddenSlides>0</HiddenSlides>
  <MMClips>0</MMClips>
  <ScaleCrop>false</ScaleCrop>
  <HeadingPairs>
    <vt:vector size="4" baseType="variant">
      <vt:variant>
        <vt:lpstr>Thème</vt:lpstr>
      </vt:variant>
      <vt:variant>
        <vt:i4>1</vt:i4>
      </vt:variant>
      <vt:variant>
        <vt:lpstr>Titres des diapositives</vt:lpstr>
      </vt:variant>
      <vt:variant>
        <vt:i4>63</vt:i4>
      </vt:variant>
    </vt:vector>
  </HeadingPairs>
  <TitlesOfParts>
    <vt:vector size="64" baseType="lpstr">
      <vt:lpstr>Thème Office</vt:lpstr>
      <vt:lpstr>LES CARTES DE LA RUSSIE :  Quelques approches critiques  sur le discours qu’elles véhiculent</vt:lpstr>
      <vt:lpstr>1. Les cartes :  un discours à déconstruire</vt:lpstr>
      <vt:lpstr>Diapositive 3</vt:lpstr>
      <vt:lpstr>Diapositive 4</vt:lpstr>
      <vt:lpstr>Diapositive 5</vt:lpstr>
      <vt:lpstr>Diapositive 6</vt:lpstr>
      <vt:lpstr>Diapositive 7</vt:lpstr>
      <vt:lpstr>2. Interroger le discours produit par le cartographe ?</vt:lpstr>
      <vt:lpstr>Diapositive 9</vt:lpstr>
      <vt:lpstr>3. Interroger le discours produit  à partir des cartes ?</vt:lpstr>
      <vt:lpstr>A. LES DIFFICULTÉS POUR CARTOGRAPHIER LA GÉOGRAPHIE DES MINORITÉS EN RUSSIE</vt:lpstr>
      <vt:lpstr>a. Quel discours soutient la carte? </vt:lpstr>
      <vt:lpstr>b. Quels sont les problèmes posés par la carte ? </vt:lpstr>
      <vt:lpstr>Diapositive 14</vt:lpstr>
      <vt:lpstr>Diapositive 15</vt:lpstr>
      <vt:lpstr>Diapositive 16</vt:lpstr>
      <vt:lpstr>Diapositive 17</vt:lpstr>
      <vt:lpstr>Diapositive 18</vt:lpstr>
      <vt:lpstr>Diapositive 19</vt:lpstr>
      <vt:lpstr>Diapositive 20</vt:lpstr>
      <vt:lpstr>B. L’EXEMPLE DES RESSOURCES ÉNERGÉTIQUES :  DE LA LOCALISATION À L’EXPLOITATION ET LA PUISSANCE </vt:lpstr>
      <vt:lpstr>C. L’EXEMPLE DU DÉVELOPPEMENT RÉGIONAL :  RESSOURCES, PEUPLEMENT ET DÉVELOPPEMENT RÉGIONAL : LES PARADOXES DU TIOUMEN. </vt:lpstr>
      <vt:lpstr>Diapositive 23</vt:lpstr>
      <vt:lpstr>Diapositive 24</vt:lpstr>
      <vt:lpstr>Diapositive 25</vt:lpstr>
      <vt:lpstr>Diapositive 26</vt:lpstr>
      <vt:lpstr>Documents</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Géopolitique de la Russie : une approche critique des cartes</dc:title>
  <dc:creator>christophe</dc:creator>
  <cp:lastModifiedBy>Julien EBERSOLD</cp:lastModifiedBy>
  <cp:revision>162</cp:revision>
  <dcterms:created xsi:type="dcterms:W3CDTF">2012-02-01T07:49:35Z</dcterms:created>
  <dcterms:modified xsi:type="dcterms:W3CDTF">2012-05-30T17:34:49Z</dcterms:modified>
</cp:coreProperties>
</file>