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9" r:id="rId2"/>
    <p:sldId id="283" r:id="rId3"/>
    <p:sldId id="280" r:id="rId4"/>
    <p:sldId id="281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7" autoAdjust="0"/>
    <p:restoredTop sz="93452" autoAdjust="0"/>
  </p:normalViewPr>
  <p:slideViewPr>
    <p:cSldViewPr>
      <p:cViewPr>
        <p:scale>
          <a:sx n="70" d="100"/>
          <a:sy n="70" d="100"/>
        </p:scale>
        <p:origin x="-152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E183-F042-46CA-A07A-54EC9855332E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CB118-F8B2-41BC-9836-11C95D5DC9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1556792"/>
            <a:ext cx="8100392" cy="108012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i="1" dirty="0" smtClean="0">
                <a:solidFill>
                  <a:schemeClr val="tx1"/>
                </a:solidFill>
              </a:rPr>
              <a:t>V. La guerre froide, conflit idéologique, conflit de puissances : une étude, Berlin (1945-1989)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6376" y="1556792"/>
            <a:ext cx="1008112" cy="1080120"/>
          </a:xfrm>
          <a:prstGeom prst="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 3 H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116632"/>
            <a:ext cx="288032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u="sng" dirty="0" smtClean="0"/>
              <a:t>Dégager les logiques générales de la guerre froide</a:t>
            </a:r>
            <a:r>
              <a:rPr lang="fr-FR" sz="1400" b="1" dirty="0" smtClean="0"/>
              <a:t> à partir du cas de Berlin mis en perspective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1" y="2132856"/>
            <a:ext cx="1662633" cy="360040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51520" y="2780928"/>
            <a:ext cx="4608512" cy="936104"/>
          </a:xfrm>
          <a:prstGeom prst="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Envisager  l’étude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des relations internationales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pendant la période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8064" y="3140968"/>
            <a:ext cx="3888432" cy="1224136"/>
          </a:xfrm>
          <a:prstGeom prst="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Adopter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une démarche inductive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à partir d’un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cas emblématique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, à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remettre en perspective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à l’échelle de l’Allemagne, de l’Europe et du Monde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1800" y="2132856"/>
            <a:ext cx="4464496" cy="360040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7504" y="2492896"/>
            <a:ext cx="432048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4932040" y="2852936"/>
            <a:ext cx="432048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16" name="Connecteur droit 15"/>
          <p:cNvCxnSpPr>
            <a:stCxn id="8" idx="2"/>
            <a:endCxn id="9" idx="0"/>
          </p:cNvCxnSpPr>
          <p:nvPr/>
        </p:nvCxnSpPr>
        <p:spPr>
          <a:xfrm>
            <a:off x="1730908" y="2492896"/>
            <a:ext cx="824868" cy="288032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8" name="Connecteur droit 17"/>
          <p:cNvCxnSpPr>
            <a:stCxn id="12" idx="2"/>
            <a:endCxn id="10" idx="0"/>
          </p:cNvCxnSpPr>
          <p:nvPr/>
        </p:nvCxnSpPr>
        <p:spPr>
          <a:xfrm>
            <a:off x="5004048" y="2492896"/>
            <a:ext cx="2088232" cy="648072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Rectangle 5"/>
          <p:cNvSpPr/>
          <p:nvPr/>
        </p:nvSpPr>
        <p:spPr>
          <a:xfrm>
            <a:off x="2483768" y="4725144"/>
            <a:ext cx="2232248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u="sng" dirty="0" smtClean="0"/>
              <a:t>Mettre le cas de Berlin en perspective </a:t>
            </a:r>
            <a:r>
              <a:rPr lang="fr-FR" sz="1400" b="1" dirty="0" smtClean="0"/>
              <a:t>au fur et à mesure de la conduite de l’étude à l’aide de cartes ou de textes-clefs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55976" y="1700808"/>
            <a:ext cx="1728192" cy="360040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67544" y="332656"/>
            <a:ext cx="3600400" cy="936104"/>
          </a:xfrm>
          <a:prstGeom prst="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Définir la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logique bipolaire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d’affrontement de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deux modèles</a:t>
            </a:r>
            <a:endParaRPr lang="fr-FR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8" name="Connecteur droit 27"/>
          <p:cNvCxnSpPr>
            <a:stCxn id="23" idx="0"/>
            <a:endCxn id="26" idx="2"/>
          </p:cNvCxnSpPr>
          <p:nvPr/>
        </p:nvCxnSpPr>
        <p:spPr>
          <a:xfrm flipH="1" flipV="1">
            <a:off x="2267744" y="1268760"/>
            <a:ext cx="2952328" cy="432048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9" name="Ellipse 28"/>
          <p:cNvSpPr/>
          <p:nvPr/>
        </p:nvSpPr>
        <p:spPr>
          <a:xfrm>
            <a:off x="179512" y="116632"/>
            <a:ext cx="432048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1691680" y="3789040"/>
            <a:ext cx="0" cy="72008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20072" y="5013176"/>
            <a:ext cx="1656184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Questionner un dossier documentaire pour exposer </a:t>
            </a:r>
            <a:r>
              <a:rPr lang="fr-FR" sz="1400" b="1" u="sng" dirty="0" smtClean="0"/>
              <a:t>les événements</a:t>
            </a:r>
          </a:p>
          <a:p>
            <a:pPr algn="ctr"/>
            <a:endParaRPr lang="fr-FR" sz="700" b="1" dirty="0" smtClean="0"/>
          </a:p>
        </p:txBody>
      </p:sp>
      <p:cxnSp>
        <p:nvCxnSpPr>
          <p:cNvPr id="39" name="Connecteur droit 38"/>
          <p:cNvCxnSpPr/>
          <p:nvPr/>
        </p:nvCxnSpPr>
        <p:spPr>
          <a:xfrm>
            <a:off x="7884368" y="4365104"/>
            <a:ext cx="0" cy="576064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1354663">
            <a:off x="4200886" y="3721001"/>
            <a:ext cx="2493154" cy="867986"/>
          </a:xfrm>
          <a:prstGeom prst="arc">
            <a:avLst>
              <a:gd name="adj1" fmla="val 11058159"/>
              <a:gd name="adj2" fmla="val 495212"/>
            </a:avLst>
          </a:prstGeom>
          <a:ln w="28575">
            <a:solidFill>
              <a:schemeClr val="tx2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013176"/>
            <a:ext cx="2003674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Arc 34"/>
          <p:cNvSpPr/>
          <p:nvPr/>
        </p:nvSpPr>
        <p:spPr>
          <a:xfrm rot="15617973">
            <a:off x="-359874" y="1513839"/>
            <a:ext cx="1614862" cy="632051"/>
          </a:xfrm>
          <a:prstGeom prst="arc">
            <a:avLst>
              <a:gd name="adj1" fmla="val 12113805"/>
              <a:gd name="adj2" fmla="val 495212"/>
            </a:avLst>
          </a:prstGeom>
          <a:ln w="28575">
            <a:solidFill>
              <a:schemeClr val="tx2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1927095" cy="14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16632"/>
            <a:ext cx="1663084" cy="1207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2" name="Connecteur droit avec flèche 31"/>
          <p:cNvCxnSpPr/>
          <p:nvPr/>
        </p:nvCxnSpPr>
        <p:spPr>
          <a:xfrm>
            <a:off x="4067944" y="764704"/>
            <a:ext cx="504056" cy="22312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6" grpId="0" animBg="1"/>
      <p:bldP spid="23" grpId="0" animBg="1"/>
      <p:bldP spid="26" grpId="0" animBg="1"/>
      <p:bldP spid="29" grpId="0" animBg="1"/>
      <p:bldP spid="7" grpId="0" animBg="1"/>
      <p:bldP spid="46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ewebpedagogique.com/histgeobacpro/files/2009/10/h4chronolog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Bouton d'action : Retour 4">
            <a:hlinkClick r:id="" action="ppaction://noaction" highlightClick="1"/>
          </p:cNvPr>
          <p:cNvSpPr/>
          <p:nvPr/>
        </p:nvSpPr>
        <p:spPr>
          <a:xfrm>
            <a:off x="3419872" y="116632"/>
            <a:ext cx="576064" cy="504056"/>
          </a:xfrm>
          <a:prstGeom prst="actionButtonRetur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1143003" y="-1143002"/>
            <a:ext cx="6858001" cy="914400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797152"/>
            <a:ext cx="1014209" cy="742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106688" cy="4925144"/>
          </a:xfrm>
        </p:spPr>
        <p:txBody>
          <a:bodyPr>
            <a:normAutofit fontScale="77500" lnSpcReduction="20000"/>
          </a:bodyPr>
          <a:lstStyle/>
          <a:p>
            <a:r>
              <a:rPr lang="fr-FR" sz="2100" b="1" dirty="0" smtClean="0">
                <a:solidFill>
                  <a:srgbClr val="FF0000"/>
                </a:solidFill>
              </a:rPr>
              <a:t>Première crise de Berlin (1947-48)</a:t>
            </a:r>
          </a:p>
          <a:p>
            <a:endParaRPr lang="fr-FR" sz="2100" b="1" dirty="0" smtClean="0">
              <a:solidFill>
                <a:srgbClr val="FF0000"/>
              </a:solidFill>
            </a:endParaRPr>
          </a:p>
          <a:p>
            <a:r>
              <a:rPr lang="fr-FR" sz="2100" b="1" dirty="0" smtClean="0">
                <a:solidFill>
                  <a:srgbClr val="FF0000"/>
                </a:solidFill>
              </a:rPr>
              <a:t>Emeutes de Berlin-Est (1953) </a:t>
            </a:r>
          </a:p>
          <a:p>
            <a:endParaRPr lang="fr-FR" sz="2100" b="1" dirty="0" smtClean="0">
              <a:solidFill>
                <a:srgbClr val="FF0000"/>
              </a:solidFill>
            </a:endParaRPr>
          </a:p>
          <a:p>
            <a:endParaRPr lang="fr-FR" sz="2100" b="1" dirty="0" smtClean="0">
              <a:solidFill>
                <a:srgbClr val="FF0000"/>
              </a:solidFill>
            </a:endParaRPr>
          </a:p>
          <a:p>
            <a:r>
              <a:rPr lang="fr-FR" sz="2100" b="1" dirty="0" smtClean="0">
                <a:solidFill>
                  <a:srgbClr val="FF0000"/>
                </a:solidFill>
              </a:rPr>
              <a:t>Mur de Berlin (1961)</a:t>
            </a:r>
          </a:p>
          <a:p>
            <a:endParaRPr lang="fr-FR" sz="2100" b="1" dirty="0" smtClean="0">
              <a:solidFill>
                <a:srgbClr val="FF0000"/>
              </a:solidFill>
            </a:endParaRPr>
          </a:p>
          <a:p>
            <a:endParaRPr lang="fr-FR" sz="2100" b="1" dirty="0" smtClean="0">
              <a:solidFill>
                <a:srgbClr val="FF0000"/>
              </a:solidFill>
            </a:endParaRPr>
          </a:p>
          <a:p>
            <a:r>
              <a:rPr lang="fr-FR" sz="2100" b="1" dirty="0" smtClean="0">
                <a:solidFill>
                  <a:srgbClr val="FF0000"/>
                </a:solidFill>
              </a:rPr>
              <a:t>Ostpolitik (1969)</a:t>
            </a:r>
          </a:p>
          <a:p>
            <a:endParaRPr lang="fr-FR" sz="21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2100" b="1" dirty="0" smtClean="0">
              <a:solidFill>
                <a:srgbClr val="FF0000"/>
              </a:solidFill>
            </a:endParaRPr>
          </a:p>
          <a:p>
            <a:r>
              <a:rPr lang="fr-FR" sz="2100" b="1" dirty="0" smtClean="0">
                <a:solidFill>
                  <a:srgbClr val="FF0000"/>
                </a:solidFill>
              </a:rPr>
              <a:t>Euromissiles (1983)</a:t>
            </a:r>
          </a:p>
          <a:p>
            <a:endParaRPr lang="fr-FR" sz="2100" b="1" dirty="0" smtClean="0">
              <a:solidFill>
                <a:srgbClr val="FF0000"/>
              </a:solidFill>
            </a:endParaRPr>
          </a:p>
          <a:p>
            <a:endParaRPr lang="fr-FR" sz="2100" b="1" dirty="0" smtClean="0">
              <a:solidFill>
                <a:srgbClr val="FF0000"/>
              </a:solidFill>
            </a:endParaRPr>
          </a:p>
          <a:p>
            <a:r>
              <a:rPr lang="fr-FR" sz="2100" b="1" dirty="0" smtClean="0">
                <a:solidFill>
                  <a:srgbClr val="FF0000"/>
                </a:solidFill>
              </a:rPr>
              <a:t>Chute du Mur (1989)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419872" y="1484784"/>
            <a:ext cx="2952328" cy="5373216"/>
          </a:xfrm>
        </p:spPr>
        <p:txBody>
          <a:bodyPr>
            <a:normAutofit fontScale="77500" lnSpcReduction="20000"/>
          </a:bodyPr>
          <a:lstStyle/>
          <a:p>
            <a:r>
              <a:rPr lang="fr-FR" sz="2100" b="1" dirty="0" smtClean="0">
                <a:solidFill>
                  <a:srgbClr val="0070C0"/>
                </a:solidFill>
              </a:rPr>
              <a:t>Logique bipolaire, doctrines Truman et Jdanov, blocs </a:t>
            </a:r>
          </a:p>
          <a:p>
            <a:endParaRPr lang="fr-FR" sz="2400" b="1" dirty="0" smtClean="0">
              <a:solidFill>
                <a:srgbClr val="0070C0"/>
              </a:solidFill>
            </a:endParaRPr>
          </a:p>
          <a:p>
            <a:r>
              <a:rPr lang="fr-FR" sz="2100" b="1" dirty="0" smtClean="0">
                <a:solidFill>
                  <a:srgbClr val="0070C0"/>
                </a:solidFill>
              </a:rPr>
              <a:t>Démocraties populaires, satellisation, totalitarisme</a:t>
            </a:r>
          </a:p>
          <a:p>
            <a:endParaRPr lang="fr-FR" sz="2100" b="1" dirty="0" smtClean="0">
              <a:solidFill>
                <a:srgbClr val="0070C0"/>
              </a:solidFill>
            </a:endParaRPr>
          </a:p>
          <a:p>
            <a:endParaRPr lang="fr-FR" sz="100" b="1" dirty="0" smtClean="0">
              <a:solidFill>
                <a:srgbClr val="0070C0"/>
              </a:solidFill>
            </a:endParaRPr>
          </a:p>
          <a:p>
            <a:r>
              <a:rPr lang="fr-FR" sz="2100" b="1" dirty="0" smtClean="0">
                <a:solidFill>
                  <a:srgbClr val="0070C0"/>
                </a:solidFill>
              </a:rPr>
              <a:t>Portée symbolique, opposition des modèles, propagande, crises, équilibre de la terreur</a:t>
            </a:r>
          </a:p>
          <a:p>
            <a:endParaRPr lang="fr-FR" sz="2100" b="1" dirty="0" smtClean="0">
              <a:solidFill>
                <a:srgbClr val="0070C0"/>
              </a:solidFill>
            </a:endParaRPr>
          </a:p>
          <a:p>
            <a:r>
              <a:rPr lang="fr-FR" sz="2100" b="1" dirty="0" smtClean="0">
                <a:solidFill>
                  <a:srgbClr val="0070C0"/>
                </a:solidFill>
              </a:rPr>
              <a:t>Alternance détente -tensions</a:t>
            </a:r>
          </a:p>
          <a:p>
            <a:endParaRPr lang="fr-FR" sz="2100" b="1" dirty="0" smtClean="0">
              <a:solidFill>
                <a:srgbClr val="0070C0"/>
              </a:solidFill>
            </a:endParaRPr>
          </a:p>
          <a:p>
            <a:endParaRPr lang="fr-FR" sz="2100" b="1" dirty="0" smtClean="0">
              <a:solidFill>
                <a:srgbClr val="0070C0"/>
              </a:solidFill>
            </a:endParaRPr>
          </a:p>
          <a:p>
            <a:endParaRPr lang="fr-FR" sz="21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sz="1400" b="1" dirty="0" smtClean="0">
              <a:solidFill>
                <a:srgbClr val="0070C0"/>
              </a:solidFill>
            </a:endParaRPr>
          </a:p>
          <a:p>
            <a:r>
              <a:rPr lang="fr-FR" sz="2100" b="1" dirty="0" smtClean="0">
                <a:solidFill>
                  <a:srgbClr val="0070C0"/>
                </a:solidFill>
              </a:rPr>
              <a:t>Fin de l’affrontement Est-Ouest, effondrement du bloc soviétique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404664"/>
            <a:ext cx="309634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Partir de </a:t>
            </a:r>
            <a:r>
              <a:rPr lang="fr-FR" sz="1400" b="1" u="sng" dirty="0" smtClean="0"/>
              <a:t>quelques moments-clef </a:t>
            </a:r>
            <a:r>
              <a:rPr lang="fr-FR" sz="1400" b="1" dirty="0" smtClean="0"/>
              <a:t>appuyés sur </a:t>
            </a:r>
            <a:r>
              <a:rPr lang="fr-FR" sz="1400" b="1" u="sng" dirty="0" smtClean="0"/>
              <a:t>l’étude concrète des faits </a:t>
            </a:r>
            <a:r>
              <a:rPr lang="fr-FR" sz="1400" b="1" dirty="0" smtClean="0"/>
              <a:t>pour donner de la chair à l’Histoire 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275856" y="404664"/>
            <a:ext cx="316835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ym typeface="Wingdings" pitchFamily="2" charset="2"/>
              </a:rPr>
              <a:t>Analyser </a:t>
            </a:r>
            <a:r>
              <a:rPr lang="fr-FR" sz="1400" b="1" u="sng" dirty="0" smtClean="0">
                <a:sym typeface="Wingdings" pitchFamily="2" charset="2"/>
              </a:rPr>
              <a:t>la portée historique </a:t>
            </a:r>
            <a:r>
              <a:rPr lang="fr-FR" sz="1400" b="1" dirty="0" smtClean="0">
                <a:sym typeface="Wingdings" pitchFamily="2" charset="2"/>
              </a:rPr>
              <a:t>de ces moments en dégageant des </a:t>
            </a:r>
            <a:r>
              <a:rPr lang="fr-FR" sz="1400" b="1" u="sng" dirty="0" smtClean="0">
                <a:sym typeface="Wingdings" pitchFamily="2" charset="2"/>
              </a:rPr>
              <a:t>notions</a:t>
            </a:r>
            <a:r>
              <a:rPr lang="fr-FR" sz="1400" b="1" dirty="0" smtClean="0">
                <a:sym typeface="Wingdings" pitchFamily="2" charset="2"/>
              </a:rPr>
              <a:t>, transférables à d’autres échelles</a:t>
            </a:r>
            <a:endParaRPr lang="fr-FR" sz="1400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6516216" y="404664"/>
            <a:ext cx="259228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sym typeface="Wingdings" pitchFamily="2" charset="2"/>
              </a:rPr>
              <a:t>Donner du sens à l’Histoire</a:t>
            </a:r>
            <a:r>
              <a:rPr lang="fr-FR" sz="1400" b="1" dirty="0" smtClean="0">
                <a:sym typeface="Wingdings" pitchFamily="2" charset="2"/>
              </a:rPr>
              <a:t>, avec le recul dont on dispose aujourd’hui, avec 3 périodes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251520" y="1556792"/>
            <a:ext cx="432048" cy="4464496"/>
          </a:xfrm>
          <a:prstGeom prst="downArrow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3347864" y="1484784"/>
            <a:ext cx="432048" cy="4464496"/>
          </a:xfrm>
          <a:prstGeom prst="downArrow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79512" y="1412776"/>
            <a:ext cx="626469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79512" y="2204864"/>
            <a:ext cx="626469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79512" y="2924944"/>
            <a:ext cx="626469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79512" y="3717032"/>
            <a:ext cx="6264696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79512" y="5013176"/>
            <a:ext cx="6264696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>
            <a:off x="3059832" y="692696"/>
            <a:ext cx="432048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300192" y="836712"/>
            <a:ext cx="504056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ccolade fermante 36"/>
          <p:cNvSpPr/>
          <p:nvPr/>
        </p:nvSpPr>
        <p:spPr>
          <a:xfrm>
            <a:off x="6516216" y="1412776"/>
            <a:ext cx="288032" cy="720080"/>
          </a:xfrm>
          <a:prstGeom prst="rightBrace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ccolade fermante 37"/>
          <p:cNvSpPr/>
          <p:nvPr/>
        </p:nvSpPr>
        <p:spPr>
          <a:xfrm>
            <a:off x="6516216" y="2276872"/>
            <a:ext cx="288032" cy="2664296"/>
          </a:xfrm>
          <a:prstGeom prst="rightBrace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ccolade fermante 38"/>
          <p:cNvSpPr/>
          <p:nvPr/>
        </p:nvSpPr>
        <p:spPr>
          <a:xfrm>
            <a:off x="6516216" y="5013176"/>
            <a:ext cx="288032" cy="1224136"/>
          </a:xfrm>
          <a:prstGeom prst="rightBrace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876256" y="1395353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3">
                    <a:lumMod val="75000"/>
                  </a:schemeClr>
                </a:solidFill>
              </a:rPr>
              <a:t>Mise en place du « système de guerre froide », issu de la </a:t>
            </a:r>
            <a:r>
              <a:rPr lang="fr-FR" sz="1400" b="1" i="1" u="sng" dirty="0" smtClean="0">
                <a:solidFill>
                  <a:schemeClr val="accent3">
                    <a:lumMod val="75000"/>
                  </a:schemeClr>
                </a:solidFill>
              </a:rPr>
              <a:t>désorganisation de l’ordre mondial causée par la guerre</a:t>
            </a:r>
            <a:endParaRPr lang="fr-FR" sz="14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804248" y="3212976"/>
            <a:ext cx="2339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3">
                    <a:lumMod val="75000"/>
                  </a:schemeClr>
                </a:solidFill>
              </a:rPr>
              <a:t>Fonctionnement du système, qui définit </a:t>
            </a:r>
            <a:r>
              <a:rPr lang="fr-FR" sz="1400" b="1" i="1" u="sng" dirty="0" smtClean="0">
                <a:solidFill>
                  <a:schemeClr val="accent3">
                    <a:lumMod val="75000"/>
                  </a:schemeClr>
                </a:solidFill>
              </a:rPr>
              <a:t>un ordre mondial bipolaire relativement stable</a:t>
            </a:r>
            <a:endParaRPr lang="fr-FR" sz="14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876256" y="5157192"/>
            <a:ext cx="2267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3">
                    <a:lumMod val="75000"/>
                  </a:schemeClr>
                </a:solidFill>
              </a:rPr>
              <a:t>Effondrement du système, qui débouche sur </a:t>
            </a:r>
            <a:r>
              <a:rPr lang="fr-FR" sz="1400" b="1" i="1" u="sng" dirty="0" smtClean="0">
                <a:solidFill>
                  <a:schemeClr val="accent3">
                    <a:lumMod val="75000"/>
                  </a:schemeClr>
                </a:solidFill>
              </a:rPr>
              <a:t>un nouvel ordre mondial</a:t>
            </a:r>
            <a:endParaRPr lang="fr-FR" sz="14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927032"/>
            <a:ext cx="1014209" cy="742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animBg="1"/>
      <p:bldP spid="8" grpId="0" animBg="1"/>
      <p:bldP spid="10" grpId="0" animBg="1"/>
      <p:bldP spid="11" grpId="0" animBg="1"/>
      <p:bldP spid="12" grpId="0" animBg="1"/>
      <p:bldP spid="27" grpId="0" uiExpand="1" animBg="1"/>
      <p:bldP spid="27" grpId="1" uiExpand="1" animBg="1"/>
      <p:bldP spid="28" grpId="0" uiExpand="1" animBg="1"/>
      <p:bldP spid="28" grpId="1" uiExpand="1" animBg="1"/>
      <p:bldP spid="29" grpId="0" uiExpand="1" animBg="1"/>
      <p:bldP spid="29" grpId="1" uiExpand="1" animBg="1"/>
      <p:bldP spid="30" grpId="0" uiExpand="1" animBg="1"/>
      <p:bldP spid="30" grpId="1" uiExpand="1" animBg="1"/>
      <p:bldP spid="31" grpId="0" animBg="1"/>
      <p:bldP spid="31" grpId="1" animBg="1"/>
      <p:bldP spid="37" grpId="0" animBg="1"/>
      <p:bldP spid="38" grpId="0" animBg="1"/>
      <p:bldP spid="39" grpId="0" animBg="1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6815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fr-FR" sz="2000" b="1" i="1" dirty="0" smtClean="0"/>
              <a:t>LA PORTÉE HISTORIQUE DE LA 1</a:t>
            </a:r>
            <a:r>
              <a:rPr lang="fr-FR" sz="2000" b="1" i="1" baseline="30000" dirty="0" smtClean="0"/>
              <a:t>ère</a:t>
            </a:r>
            <a:r>
              <a:rPr lang="fr-FR" sz="2000" b="1" i="1" dirty="0" smtClean="0"/>
              <a:t> CRISE DE BERLIN</a:t>
            </a:r>
          </a:p>
          <a:p>
            <a:pPr marL="514350" indent="-514350">
              <a:buFont typeface="Wingdings 3" pitchFamily="18" charset="2"/>
              <a:buChar char=""/>
            </a:pPr>
            <a:r>
              <a:rPr lang="fr-FR" sz="1800" dirty="0"/>
              <a:t>La bipolarisation s’installe </a:t>
            </a:r>
            <a:r>
              <a:rPr lang="fr-FR" sz="1800" dirty="0" smtClean="0"/>
              <a:t>avec </a:t>
            </a:r>
            <a:r>
              <a:rPr lang="fr-FR" sz="1800" dirty="0"/>
              <a:t>2 blocs ennemis d’abord en Europe puis dans le reste du monde </a:t>
            </a:r>
            <a:r>
              <a:rPr lang="fr-FR" sz="1600" dirty="0"/>
              <a:t>(révolution communiste en Chine en 1949, guerre de Corée en 1953, révolution à Cuba en 1959 …) </a:t>
            </a:r>
            <a:endParaRPr lang="fr-FR" sz="1800" dirty="0"/>
          </a:p>
          <a:p>
            <a:pPr marL="514350" indent="-514350">
              <a:buFont typeface="Wingdings 3" pitchFamily="18" charset="2"/>
              <a:buChar char=""/>
            </a:pPr>
            <a:endParaRPr lang="fr-FR" sz="3000" dirty="0"/>
          </a:p>
          <a:p>
            <a:pPr marL="514350" indent="-514350">
              <a:buNone/>
            </a:pPr>
            <a:endParaRPr lang="fr-FR" dirty="0"/>
          </a:p>
        </p:txBody>
      </p:sp>
      <p:pic>
        <p:nvPicPr>
          <p:cNvPr id="1026" name="Picture 2" descr="http://www.ladocumentationfrancaise.fr/cartotheque/IMG/jpg_QI_41_Guerre_froid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340" y="1052736"/>
            <a:ext cx="7561140" cy="568863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96752"/>
            <a:ext cx="1014209" cy="742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>
        <a:ln w="7620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314</Words>
  <Application>Microsoft Office PowerPoint</Application>
  <PresentationFormat>Affichage à l'écran (4:3)</PresentationFormat>
  <Paragraphs>47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V. La guerre froide, conflit idéologique, conflit de puissances : une étude, Berlin (1945-1989)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propositions pour traiter l’imposant thème sur « La guerre et les totalitarismes »</dc:title>
  <dc:creator>christophe</dc:creator>
  <cp:lastModifiedBy>Julien EBERSOLD</cp:lastModifiedBy>
  <cp:revision>86</cp:revision>
  <dcterms:created xsi:type="dcterms:W3CDTF">2013-09-17T07:24:13Z</dcterms:created>
  <dcterms:modified xsi:type="dcterms:W3CDTF">2013-10-18T13:36:00Z</dcterms:modified>
</cp:coreProperties>
</file>