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808" y="-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50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01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11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74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5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8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06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81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58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96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0339E-DD34-5047-9ADB-6B81E08ABA00}" type="datetimeFigureOut">
              <a:rPr lang="fr-FR" smtClean="0"/>
              <a:t>21/09/13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8C06-7124-304C-B1D3-3715AC8D8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00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84300"/>
              </p:ext>
            </p:extLst>
          </p:nvPr>
        </p:nvGraphicFramePr>
        <p:xfrm>
          <a:off x="0" y="739670"/>
          <a:ext cx="6858000" cy="2565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52"/>
                <a:gridCol w="2178242"/>
                <a:gridCol w="2160240"/>
                <a:gridCol w="1322766"/>
              </a:tblGrid>
              <a:tr h="283739">
                <a:tc gridSpan="4">
                  <a:txBody>
                    <a:bodyPr/>
                    <a:lstStyle/>
                    <a:p>
                      <a:pPr algn="ctr"/>
                      <a:r>
                        <a:rPr lang="fr-FR" sz="1100" b="1" i="1" dirty="0" smtClean="0"/>
                        <a:t>1.</a:t>
                      </a:r>
                      <a:r>
                        <a:rPr lang="fr-FR" sz="1100" b="1" i="1" baseline="0" dirty="0" smtClean="0"/>
                        <a:t> </a:t>
                      </a:r>
                      <a:r>
                        <a:rPr lang="fr-FR" sz="1100" b="1" i="1" baseline="0" dirty="0" smtClean="0"/>
                        <a:t>La diversité des actes de Résistances</a:t>
                      </a:r>
                      <a:endParaRPr lang="fr-FR" sz="1100" b="1" i="1" dirty="0"/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30233">
                <a:tc>
                  <a:txBody>
                    <a:bodyPr/>
                    <a:lstStyle/>
                    <a:p>
                      <a:pPr marL="79375" indent="3175" algn="ctr"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i="1" dirty="0" smtClean="0"/>
                        <a:t>a. Les</a:t>
                      </a:r>
                      <a:r>
                        <a:rPr lang="fr-FR" sz="1000" b="1" i="1" baseline="0" dirty="0" smtClean="0"/>
                        <a:t> différents acteurs de la Résistance</a:t>
                      </a:r>
                      <a:endParaRPr lang="fr-FR" sz="10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/>
                </a:tc>
              </a:tr>
              <a:tr h="742065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b. Des formes de combats</a:t>
                      </a:r>
                      <a:r>
                        <a:rPr lang="fr-FR" sz="1000" b="1" i="1" baseline="0" dirty="0" smtClean="0"/>
                        <a:t> variées et  menés  à différentes échelles</a:t>
                      </a:r>
                      <a:endParaRPr lang="fr-FR" sz="10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  <a:tr h="853661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c. </a:t>
                      </a:r>
                      <a:r>
                        <a:rPr lang="fr-FR" sz="1000" b="1" i="1" dirty="0" smtClean="0"/>
                        <a:t>Une</a:t>
                      </a:r>
                      <a:r>
                        <a:rPr lang="fr-FR" sz="1000" b="1" i="1" baseline="0" dirty="0" smtClean="0"/>
                        <a:t> lutte menée par une minorité de Français</a:t>
                      </a:r>
                      <a:endParaRPr lang="fr-FR" sz="10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144211"/>
              </p:ext>
            </p:extLst>
          </p:nvPr>
        </p:nvGraphicFramePr>
        <p:xfrm>
          <a:off x="0" y="3527057"/>
          <a:ext cx="6858000" cy="24729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52"/>
                <a:gridCol w="2178242"/>
                <a:gridCol w="2160240"/>
                <a:gridCol w="1322766"/>
              </a:tblGrid>
              <a:tr h="265046">
                <a:tc gridSpan="4">
                  <a:txBody>
                    <a:bodyPr/>
                    <a:lstStyle/>
                    <a:p>
                      <a:pPr algn="ctr"/>
                      <a:r>
                        <a:rPr lang="fr-FR" sz="11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Les motivations des résistants </a:t>
                      </a:r>
                      <a:endParaRPr lang="fr-FR" sz="1100" b="1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1941">
                <a:tc>
                  <a:txBody>
                    <a:bodyPr/>
                    <a:lstStyle/>
                    <a:p>
                      <a:pPr marL="3175" indent="-3175" algn="ctr">
                        <a:buNone/>
                      </a:pPr>
                      <a:r>
                        <a:rPr lang="fr-FR" sz="1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fr-FR" sz="1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refus de la défaite de 1940</a:t>
                      </a:r>
                      <a:endParaRPr lang="fr-FR" sz="1000" b="1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/>
                </a:tc>
              </a:tr>
              <a:tr h="725388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b. </a:t>
                      </a:r>
                      <a:r>
                        <a:rPr lang="fr-FR" sz="1000" b="1" i="1" dirty="0" smtClean="0"/>
                        <a:t>Le refus</a:t>
                      </a:r>
                      <a:r>
                        <a:rPr lang="fr-FR" sz="1000" b="1" i="1" baseline="0" dirty="0" smtClean="0"/>
                        <a:t> de l’instauration du régime de Vichy</a:t>
                      </a:r>
                      <a:endParaRPr lang="fr-FR" sz="10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  <a:tr h="766027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c. </a:t>
                      </a:r>
                      <a:r>
                        <a:rPr lang="fr-FR" sz="1000" b="1" i="1" dirty="0" smtClean="0"/>
                        <a:t>Le</a:t>
                      </a:r>
                      <a:r>
                        <a:rPr lang="fr-FR" sz="1000" b="1" i="1" baseline="0" dirty="0" smtClean="0"/>
                        <a:t> refus de l’occupation nazie</a:t>
                      </a:r>
                      <a:endParaRPr lang="fr-FR" sz="10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8766456"/>
            <a:ext cx="6858000" cy="377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3317196"/>
            <a:ext cx="6858000" cy="2104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dk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51520"/>
            <a:ext cx="685800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6000179"/>
            <a:ext cx="6858000" cy="251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dk1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72008" y="3383173"/>
            <a:ext cx="216024" cy="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72008" y="6099143"/>
            <a:ext cx="216024" cy="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-27384" y="205934"/>
            <a:ext cx="1196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i="1" dirty="0" smtClean="0"/>
              <a:t>Introduction :</a:t>
            </a:r>
            <a:endParaRPr lang="fr-FR" sz="105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404664" y="-36512"/>
            <a:ext cx="6048672" cy="242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Sujet : LES COMBATS DE LA RESISTANCE FRANCAISE</a:t>
            </a:r>
            <a:endParaRPr lang="fr-FR" sz="1400" b="1" i="1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005064" y="1043608"/>
            <a:ext cx="792088" cy="1440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" dirty="0" smtClean="0"/>
              <a:t>Correction</a:t>
            </a:r>
            <a:endParaRPr lang="fr-FR" sz="7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5805264" y="1043608"/>
            <a:ext cx="792088" cy="1440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" dirty="0" smtClean="0"/>
              <a:t>synthèse</a:t>
            </a:r>
            <a:endParaRPr lang="fr-FR" sz="700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322386"/>
              </p:ext>
            </p:extLst>
          </p:nvPr>
        </p:nvGraphicFramePr>
        <p:xfrm>
          <a:off x="0" y="6258496"/>
          <a:ext cx="6858000" cy="250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52"/>
                <a:gridCol w="2178242"/>
                <a:gridCol w="2160240"/>
                <a:gridCol w="1322766"/>
              </a:tblGrid>
              <a:tr h="288192"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3.</a:t>
                      </a:r>
                      <a:r>
                        <a:rPr lang="fr-FR" sz="1200" b="1" i="1" baseline="0" dirty="0" smtClean="0"/>
                        <a:t> </a:t>
                      </a:r>
                      <a:r>
                        <a:rPr lang="fr-FR" sz="1200" b="1" i="1" baseline="0" dirty="0" smtClean="0"/>
                        <a:t>Les conséquences de la lutte entreprise par les résistants</a:t>
                      </a:r>
                      <a:endParaRPr lang="fr-FR" sz="1200" b="1" i="1" dirty="0"/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749298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a. Les risques et les formes de répression </a:t>
                      </a:r>
                      <a:endParaRPr lang="fr-FR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/>
                </a:tc>
              </a:tr>
              <a:tr h="749298">
                <a:tc>
                  <a:txBody>
                    <a:bodyPr/>
                    <a:lstStyle/>
                    <a:p>
                      <a:pPr marL="3175" indent="-3175" algn="ctr">
                        <a:buNone/>
                        <a:tabLst>
                          <a:tab pos="177800" algn="l"/>
                        </a:tabLst>
                      </a:pPr>
                      <a:r>
                        <a:rPr lang="fr-FR" sz="1000" b="1" i="1" baseline="0" dirty="0" smtClean="0"/>
                        <a:t>b. </a:t>
                      </a:r>
                      <a:r>
                        <a:rPr lang="fr-FR" sz="1000" b="1" i="1" baseline="0" dirty="0" smtClean="0"/>
                        <a:t>La difficile unification de la Résistance</a:t>
                      </a:r>
                      <a:endParaRPr lang="fr-FR" sz="10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  <a:tr h="618200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c. </a:t>
                      </a:r>
                      <a:r>
                        <a:rPr lang="fr-FR" sz="1000" b="1" i="1" dirty="0" smtClean="0"/>
                        <a:t>La Libération</a:t>
                      </a:r>
                      <a:r>
                        <a:rPr lang="fr-FR" sz="1000" b="1" i="1" baseline="0" dirty="0" smtClean="0"/>
                        <a:t> et le rétablissement de la République</a:t>
                      </a:r>
                      <a:endParaRPr lang="fr-FR" sz="1000" b="1" i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 marL="68580" marR="68580" marT="60960" marB="6096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-45360" y="8711362"/>
            <a:ext cx="1196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i="1" dirty="0" smtClean="0"/>
              <a:t>Conclusion :</a:t>
            </a:r>
            <a:endParaRPr lang="fr-FR" sz="1050" b="1" i="1" dirty="0"/>
          </a:p>
        </p:txBody>
      </p:sp>
    </p:spTree>
    <p:extLst>
      <p:ext uri="{BB962C8B-B14F-4D97-AF65-F5344CB8AC3E}">
        <p14:creationId xmlns:p14="http://schemas.microsoft.com/office/powerpoint/2010/main" val="334563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122</Words>
  <Application>Microsoft Macintosh PowerPoint</Application>
  <PresentationFormat>Présentation à l'écran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EBERSOLD</dc:creator>
  <cp:lastModifiedBy>Julien EBERSOLD</cp:lastModifiedBy>
  <cp:revision>3</cp:revision>
  <dcterms:created xsi:type="dcterms:W3CDTF">2013-09-21T12:23:25Z</dcterms:created>
  <dcterms:modified xsi:type="dcterms:W3CDTF">2013-09-21T12:49:00Z</dcterms:modified>
</cp:coreProperties>
</file>