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61" r:id="rId2"/>
    <p:sldId id="306"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55" autoAdjust="0"/>
    <p:restoredTop sz="93452" autoAdjust="0"/>
  </p:normalViewPr>
  <p:slideViewPr>
    <p:cSldViewPr>
      <p:cViewPr>
        <p:scale>
          <a:sx n="70" d="100"/>
          <a:sy n="70" d="100"/>
        </p:scale>
        <p:origin x="-750" y="-2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2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638E183-F042-46CA-A07A-54EC9855332E}" type="datetimeFigureOut">
              <a:rPr lang="fr-FR" smtClean="0"/>
              <a:pPr/>
              <a:t>18/10/2013</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884CB118-F8B2-41BC-9836-11C95D5DC92B}"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D14878F-0F78-452C-8F6D-B92AC147711B}" type="datetimeFigureOut">
              <a:rPr lang="fr-FR" smtClean="0"/>
              <a:pPr/>
              <a:t>18/10/2013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1FF093-088B-4630-8923-1E5D9E72640C}"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D14878F-0F78-452C-8F6D-B92AC147711B}" type="datetimeFigureOut">
              <a:rPr lang="fr-FR" smtClean="0"/>
              <a:pPr/>
              <a:t>18/10/2013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1FF093-088B-4630-8923-1E5D9E72640C}"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D14878F-0F78-452C-8F6D-B92AC147711B}" type="datetimeFigureOut">
              <a:rPr lang="fr-FR" smtClean="0"/>
              <a:pPr/>
              <a:t>18/10/2013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1FF093-088B-4630-8923-1E5D9E72640C}"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D14878F-0F78-452C-8F6D-B92AC147711B}" type="datetimeFigureOut">
              <a:rPr lang="fr-FR" smtClean="0"/>
              <a:pPr/>
              <a:t>18/10/2013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1FF093-088B-4630-8923-1E5D9E72640C}"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D14878F-0F78-452C-8F6D-B92AC147711B}" type="datetimeFigureOut">
              <a:rPr lang="fr-FR" smtClean="0"/>
              <a:pPr/>
              <a:t>18/10/2013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1FF093-088B-4630-8923-1E5D9E72640C}"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D14878F-0F78-452C-8F6D-B92AC147711B}" type="datetimeFigureOut">
              <a:rPr lang="fr-FR" smtClean="0"/>
              <a:pPr/>
              <a:t>18/10/2013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A1FF093-088B-4630-8923-1E5D9E72640C}"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D14878F-0F78-452C-8F6D-B92AC147711B}" type="datetimeFigureOut">
              <a:rPr lang="fr-FR" smtClean="0"/>
              <a:pPr/>
              <a:t>18/10/2013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A1FF093-088B-4630-8923-1E5D9E72640C}"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0D14878F-0F78-452C-8F6D-B92AC147711B}" type="datetimeFigureOut">
              <a:rPr lang="fr-FR" smtClean="0"/>
              <a:pPr/>
              <a:t>18/10/2013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A1FF093-088B-4630-8923-1E5D9E72640C}"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D14878F-0F78-452C-8F6D-B92AC147711B}" type="datetimeFigureOut">
              <a:rPr lang="fr-FR" smtClean="0"/>
              <a:pPr/>
              <a:t>18/10/2013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A1FF093-088B-4630-8923-1E5D9E72640C}"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D14878F-0F78-452C-8F6D-B92AC147711B}" type="datetimeFigureOut">
              <a:rPr lang="fr-FR" smtClean="0"/>
              <a:pPr/>
              <a:t>18/10/2013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A1FF093-088B-4630-8923-1E5D9E72640C}"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D14878F-0F78-452C-8F6D-B92AC147711B}" type="datetimeFigureOut">
              <a:rPr lang="fr-FR" smtClean="0"/>
              <a:pPr/>
              <a:t>18/10/2013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A1FF093-088B-4630-8923-1E5D9E72640C}"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14878F-0F78-452C-8F6D-B92AC147711B}" type="datetimeFigureOut">
              <a:rPr lang="fr-FR" smtClean="0"/>
              <a:pPr/>
              <a:t>18/10/2013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1FF093-088B-4630-8923-1E5D9E72640C}"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png"/><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slide" Target="slide22.xml"/><Relationship Id="rId5" Type="http://schemas.openxmlformats.org/officeDocument/2006/relationships/image" Target="../media/image2.png"/><Relationship Id="rId4" Type="http://schemas.openxmlformats.org/officeDocument/2006/relationships/slide" Target="slide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4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slide" Target="slide34.xml"/><Relationship Id="rId3" Type="http://schemas.openxmlformats.org/officeDocument/2006/relationships/slide" Target="slide27.xml"/><Relationship Id="rId7" Type="http://schemas.openxmlformats.org/officeDocument/2006/relationships/slide" Target="slide33.xml"/><Relationship Id="rId2"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slide" Target="slide29.xml"/><Relationship Id="rId5" Type="http://schemas.openxmlformats.org/officeDocument/2006/relationships/slide" Target="slide30.xml"/><Relationship Id="rId10" Type="http://schemas.openxmlformats.org/officeDocument/2006/relationships/slide" Target="slide37.xml"/><Relationship Id="rId4" Type="http://schemas.openxmlformats.org/officeDocument/2006/relationships/slide" Target="slide25.xml"/><Relationship Id="rId9" Type="http://schemas.openxmlformats.org/officeDocument/2006/relationships/slide" Target="slide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4.png"/><Relationship Id="rId2" Type="http://schemas.openxmlformats.org/officeDocument/2006/relationships/slide" Target="slide38.xml"/><Relationship Id="rId1" Type="http://schemas.openxmlformats.org/officeDocument/2006/relationships/slideLayout" Target="../slideLayouts/slideLayout7.xml"/><Relationship Id="rId6" Type="http://schemas.openxmlformats.org/officeDocument/2006/relationships/slide" Target="slide1.xml"/><Relationship Id="rId5" Type="http://schemas.openxmlformats.org/officeDocument/2006/relationships/image" Target="../media/image12.png"/><Relationship Id="rId4" Type="http://schemas.openxmlformats.org/officeDocument/2006/relationships/slide" Target="slide39.xml"/></Relationships>
</file>

<file path=ppt/slides/_rels/slide24.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www.cndp.fr/entrepot/fileadmin/template/img/pour_memoire/armistice_1918/photo_tranchee_vie_detente_copyright_archives_departementales_16.jpg" TargetMode="External"/><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slide" Target="slide19.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slide" Target="slide19.xml"/><Relationship Id="rId4" Type="http://schemas.openxmlformats.org/officeDocument/2006/relationships/image" Target="../media/image33.jpeg"/></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slide" Target="slide19.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slide" Target="slide28.xml"/><Relationship Id="rId4"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0.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slide" Target="slide28.xml"/><Relationship Id="rId5" Type="http://schemas.openxmlformats.org/officeDocument/2006/relationships/image" Target="../media/image44.jpeg"/><Relationship Id="rId4" Type="http://schemas.openxmlformats.org/officeDocument/2006/relationships/image" Target="../media/image4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251520" y="1556792"/>
            <a:ext cx="7056784" cy="1080121"/>
          </a:xfrm>
          <a:ln>
            <a:noFill/>
          </a:ln>
        </p:spPr>
        <p:style>
          <a:lnRef idx="2">
            <a:schemeClr val="accent1"/>
          </a:lnRef>
          <a:fillRef idx="1">
            <a:schemeClr val="lt1"/>
          </a:fillRef>
          <a:effectRef idx="0">
            <a:schemeClr val="accent1"/>
          </a:effectRef>
          <a:fontRef idx="minor">
            <a:schemeClr val="dk1"/>
          </a:fontRef>
        </p:style>
        <p:txBody>
          <a:bodyPr>
            <a:normAutofit fontScale="90000"/>
          </a:bodyPr>
          <a:lstStyle/>
          <a:p>
            <a:r>
              <a:rPr lang="fr-FR" sz="2800" b="1" i="1" dirty="0" smtClean="0">
                <a:solidFill>
                  <a:schemeClr val="tx1"/>
                </a:solidFill>
              </a:rPr>
              <a:t>I. La Première Guerre mondiale :</a:t>
            </a:r>
            <a:br>
              <a:rPr lang="fr-FR" sz="2800" b="1" i="1" dirty="0" smtClean="0">
                <a:solidFill>
                  <a:schemeClr val="tx1"/>
                </a:solidFill>
              </a:rPr>
            </a:br>
            <a:r>
              <a:rPr lang="fr-FR" sz="2800" b="1" i="1" dirty="0" smtClean="0">
                <a:solidFill>
                  <a:schemeClr val="tx1"/>
                </a:solidFill>
              </a:rPr>
              <a:t> l’expérience combattante dans une guerre totale </a:t>
            </a:r>
            <a:endParaRPr lang="fr-FR" sz="2800" b="1" i="1" dirty="0">
              <a:solidFill>
                <a:schemeClr val="tx1"/>
              </a:solidFill>
            </a:endParaRPr>
          </a:p>
        </p:txBody>
      </p:sp>
      <p:sp>
        <p:nvSpPr>
          <p:cNvPr id="3" name="Rectangle 2"/>
          <p:cNvSpPr/>
          <p:nvPr/>
        </p:nvSpPr>
        <p:spPr>
          <a:xfrm>
            <a:off x="7380312" y="1556792"/>
            <a:ext cx="1512168" cy="1080120"/>
          </a:xfrm>
          <a:prstGeom prst="rect">
            <a:avLst/>
          </a:prstGeom>
          <a:solidFill>
            <a:schemeClr val="tx2">
              <a:lumMod val="20000"/>
              <a:lumOff val="80000"/>
              <a:alpha val="65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fr-FR" sz="3200" b="1" dirty="0" smtClean="0">
                <a:solidFill>
                  <a:schemeClr val="tx2">
                    <a:lumMod val="75000"/>
                  </a:schemeClr>
                </a:solidFill>
              </a:rPr>
              <a:t>3 H 30</a:t>
            </a:r>
            <a:endParaRPr lang="fr-FR" sz="3200" b="1" dirty="0">
              <a:solidFill>
                <a:schemeClr val="tx2">
                  <a:lumMod val="75000"/>
                </a:schemeClr>
              </a:solidFill>
            </a:endParaRPr>
          </a:p>
        </p:txBody>
      </p:sp>
      <p:sp>
        <p:nvSpPr>
          <p:cNvPr id="5" name="Rectangle 4"/>
          <p:cNvSpPr/>
          <p:nvPr/>
        </p:nvSpPr>
        <p:spPr>
          <a:xfrm>
            <a:off x="5724128" y="116632"/>
            <a:ext cx="3096344" cy="1008112"/>
          </a:xfrm>
          <a:prstGeom prst="rect">
            <a:avLst/>
          </a:prstGeom>
          <a:solidFill>
            <a:schemeClr val="accent4">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400" b="1" dirty="0" smtClean="0"/>
              <a:t>Un « Quizz -chronologie » pour </a:t>
            </a:r>
            <a:r>
              <a:rPr lang="fr-FR" sz="1400" b="1" u="sng" dirty="0" smtClean="0"/>
              <a:t>replacer les repères </a:t>
            </a:r>
            <a:r>
              <a:rPr lang="fr-FR" sz="1400" b="1" dirty="0" smtClean="0"/>
              <a:t>et montrer le </a:t>
            </a:r>
            <a:r>
              <a:rPr lang="fr-FR" sz="1400" b="1" u="sng" dirty="0" smtClean="0"/>
              <a:t>caractère mondial</a:t>
            </a:r>
            <a:r>
              <a:rPr lang="fr-FR" sz="1400" b="1" dirty="0" smtClean="0"/>
              <a:t> de la guerre</a:t>
            </a:r>
          </a:p>
          <a:p>
            <a:pPr algn="ctr"/>
            <a:r>
              <a:rPr lang="fr-FR" sz="1400" b="1" dirty="0" smtClean="0"/>
              <a:t>30 ’</a:t>
            </a:r>
            <a:endParaRPr lang="fr-FR" sz="1400" b="1" dirty="0"/>
          </a:p>
        </p:txBody>
      </p:sp>
      <p:sp>
        <p:nvSpPr>
          <p:cNvPr id="8" name="Rectangle 7"/>
          <p:cNvSpPr/>
          <p:nvPr/>
        </p:nvSpPr>
        <p:spPr>
          <a:xfrm>
            <a:off x="539552" y="2132856"/>
            <a:ext cx="3456384" cy="360040"/>
          </a:xfrm>
          <a:prstGeom prst="rect">
            <a:avLst/>
          </a:prstGeom>
          <a:solidFill>
            <a:schemeClr val="accent1">
              <a:lumMod val="20000"/>
              <a:lumOff val="80000"/>
              <a:alpha val="38000"/>
            </a:schemeClr>
          </a:solidFill>
          <a:ln w="28575">
            <a:solidFill>
              <a:schemeClr val="tx2"/>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9" name="Rectangle 8"/>
          <p:cNvSpPr/>
          <p:nvPr/>
        </p:nvSpPr>
        <p:spPr>
          <a:xfrm>
            <a:off x="251520" y="3140968"/>
            <a:ext cx="4608512" cy="864096"/>
          </a:xfrm>
          <a:prstGeom prst="rect">
            <a:avLst/>
          </a:prstGeom>
          <a:solidFill>
            <a:schemeClr val="accent1">
              <a:lumMod val="20000"/>
              <a:lumOff val="80000"/>
              <a:alpha val="53000"/>
            </a:schemeClr>
          </a:solidFill>
          <a:ln w="28575">
            <a:solidFill>
              <a:schemeClr val="tx2"/>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fr-FR" b="1" dirty="0" smtClean="0">
                <a:solidFill>
                  <a:schemeClr val="tx2">
                    <a:lumMod val="75000"/>
                  </a:schemeClr>
                </a:solidFill>
              </a:rPr>
              <a:t>Appréhender la réalité concrète des </a:t>
            </a:r>
            <a:r>
              <a:rPr lang="fr-FR" b="1" u="sng" dirty="0" smtClean="0">
                <a:solidFill>
                  <a:schemeClr val="tx2">
                    <a:lumMod val="75000"/>
                  </a:schemeClr>
                </a:solidFill>
              </a:rPr>
              <a:t>conditions de vie des soldats </a:t>
            </a:r>
            <a:r>
              <a:rPr lang="fr-FR" b="1" dirty="0" smtClean="0">
                <a:solidFill>
                  <a:schemeClr val="tx2">
                    <a:lumMod val="75000"/>
                  </a:schemeClr>
                </a:solidFill>
              </a:rPr>
              <a:t>dans les tranchées </a:t>
            </a:r>
          </a:p>
        </p:txBody>
      </p:sp>
      <p:sp>
        <p:nvSpPr>
          <p:cNvPr id="10" name="Rectangle 9"/>
          <p:cNvSpPr/>
          <p:nvPr/>
        </p:nvSpPr>
        <p:spPr>
          <a:xfrm>
            <a:off x="5148064" y="3140968"/>
            <a:ext cx="3744416" cy="1296144"/>
          </a:xfrm>
          <a:prstGeom prst="rect">
            <a:avLst/>
          </a:prstGeom>
          <a:solidFill>
            <a:schemeClr val="accent1">
              <a:lumMod val="20000"/>
              <a:lumOff val="80000"/>
              <a:alpha val="53000"/>
            </a:schemeClr>
          </a:solidFill>
          <a:ln w="28575">
            <a:solidFill>
              <a:schemeClr val="tx2"/>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fr-FR" b="1" dirty="0" smtClean="0">
                <a:solidFill>
                  <a:schemeClr val="tx2">
                    <a:lumMod val="75000"/>
                  </a:schemeClr>
                </a:solidFill>
              </a:rPr>
              <a:t>Montrer que ces soldats sont engagés dans </a:t>
            </a:r>
            <a:r>
              <a:rPr lang="fr-FR" b="1" u="sng" dirty="0" smtClean="0">
                <a:solidFill>
                  <a:schemeClr val="tx2">
                    <a:lumMod val="75000"/>
                  </a:schemeClr>
                </a:solidFill>
              </a:rPr>
              <a:t>un type de guerre inédit</a:t>
            </a:r>
            <a:r>
              <a:rPr lang="fr-FR" b="1" dirty="0" smtClean="0">
                <a:solidFill>
                  <a:schemeClr val="tx2">
                    <a:lumMod val="75000"/>
                  </a:schemeClr>
                </a:solidFill>
              </a:rPr>
              <a:t>, qui mobilise la totalité des nations engagées dans le conflit</a:t>
            </a:r>
          </a:p>
        </p:txBody>
      </p:sp>
      <p:sp>
        <p:nvSpPr>
          <p:cNvPr id="11" name="Arc 10"/>
          <p:cNvSpPr/>
          <p:nvPr/>
        </p:nvSpPr>
        <p:spPr>
          <a:xfrm rot="11354663">
            <a:off x="4188420" y="3719993"/>
            <a:ext cx="2493154" cy="1023187"/>
          </a:xfrm>
          <a:prstGeom prst="arc">
            <a:avLst>
              <a:gd name="adj1" fmla="val 11058159"/>
              <a:gd name="adj2" fmla="val 21550222"/>
            </a:avLst>
          </a:prstGeom>
          <a:ln w="28575">
            <a:solidFill>
              <a:schemeClr val="tx2"/>
            </a:solidFill>
            <a:prstDash val="sysDash"/>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Rectangle 11"/>
          <p:cNvSpPr/>
          <p:nvPr/>
        </p:nvSpPr>
        <p:spPr>
          <a:xfrm>
            <a:off x="5220072" y="2132856"/>
            <a:ext cx="1872208" cy="360040"/>
          </a:xfrm>
          <a:prstGeom prst="rect">
            <a:avLst/>
          </a:prstGeom>
          <a:solidFill>
            <a:schemeClr val="accent1">
              <a:lumMod val="20000"/>
              <a:lumOff val="80000"/>
              <a:alpha val="38000"/>
            </a:schemeClr>
          </a:solidFill>
          <a:ln w="28575">
            <a:solidFill>
              <a:schemeClr val="tx2"/>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13" name="Ellipse 12"/>
          <p:cNvSpPr/>
          <p:nvPr/>
        </p:nvSpPr>
        <p:spPr>
          <a:xfrm>
            <a:off x="107504" y="2852936"/>
            <a:ext cx="432048" cy="432048"/>
          </a:xfrm>
          <a:prstGeom prst="ellipse">
            <a:avLst/>
          </a:prstGeom>
          <a:solidFill>
            <a:schemeClr val="accent1">
              <a:lumMod val="20000"/>
              <a:lumOff val="8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dirty="0" smtClean="0"/>
              <a:t>2</a:t>
            </a:r>
            <a:endParaRPr lang="fr-FR" dirty="0"/>
          </a:p>
        </p:txBody>
      </p:sp>
      <p:sp>
        <p:nvSpPr>
          <p:cNvPr id="14" name="Ellipse 13"/>
          <p:cNvSpPr/>
          <p:nvPr/>
        </p:nvSpPr>
        <p:spPr>
          <a:xfrm>
            <a:off x="4932040" y="2852936"/>
            <a:ext cx="432048" cy="432048"/>
          </a:xfrm>
          <a:prstGeom prst="ellipse">
            <a:avLst/>
          </a:prstGeom>
          <a:solidFill>
            <a:schemeClr val="accent1">
              <a:lumMod val="20000"/>
              <a:lumOff val="8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dirty="0" smtClean="0"/>
              <a:t>3</a:t>
            </a:r>
            <a:endParaRPr lang="fr-FR" dirty="0"/>
          </a:p>
        </p:txBody>
      </p:sp>
      <p:cxnSp>
        <p:nvCxnSpPr>
          <p:cNvPr id="16" name="Connecteur droit 15"/>
          <p:cNvCxnSpPr>
            <a:stCxn id="8" idx="2"/>
            <a:endCxn id="9" idx="0"/>
          </p:cNvCxnSpPr>
          <p:nvPr/>
        </p:nvCxnSpPr>
        <p:spPr>
          <a:xfrm>
            <a:off x="2267744" y="2492896"/>
            <a:ext cx="288032" cy="648072"/>
          </a:xfrm>
          <a:prstGeom prst="line">
            <a:avLst/>
          </a:prstGeom>
          <a:noFill/>
          <a:ln w="28575">
            <a:solidFill>
              <a:schemeClr val="tx2"/>
            </a:solidFill>
            <a:prstDash val="sysDash"/>
          </a:ln>
        </p:spPr>
        <p:style>
          <a:lnRef idx="2">
            <a:schemeClr val="accent2"/>
          </a:lnRef>
          <a:fillRef idx="1">
            <a:schemeClr val="lt1"/>
          </a:fillRef>
          <a:effectRef idx="0">
            <a:schemeClr val="accent2"/>
          </a:effectRef>
          <a:fontRef idx="minor">
            <a:schemeClr val="dk1"/>
          </a:fontRef>
        </p:style>
      </p:cxnSp>
      <p:cxnSp>
        <p:nvCxnSpPr>
          <p:cNvPr id="18" name="Connecteur droit 17"/>
          <p:cNvCxnSpPr>
            <a:stCxn id="12" idx="2"/>
            <a:endCxn id="10" idx="0"/>
          </p:cNvCxnSpPr>
          <p:nvPr/>
        </p:nvCxnSpPr>
        <p:spPr>
          <a:xfrm>
            <a:off x="6156176" y="2492896"/>
            <a:ext cx="864096" cy="648072"/>
          </a:xfrm>
          <a:prstGeom prst="line">
            <a:avLst/>
          </a:prstGeom>
          <a:noFill/>
          <a:ln w="28575">
            <a:solidFill>
              <a:schemeClr val="tx2"/>
            </a:solidFill>
            <a:prstDash val="sysDash"/>
          </a:ln>
        </p:spPr>
        <p:style>
          <a:lnRef idx="2">
            <a:schemeClr val="accent2"/>
          </a:lnRef>
          <a:fillRef idx="1">
            <a:schemeClr val="lt1"/>
          </a:fillRef>
          <a:effectRef idx="0">
            <a:schemeClr val="accent2"/>
          </a:effectRef>
          <a:fontRef idx="minor">
            <a:schemeClr val="dk1"/>
          </a:fontRef>
        </p:style>
      </p:cxnSp>
      <p:pic>
        <p:nvPicPr>
          <p:cNvPr id="22" name="Picture 2" descr="http://upload.wikimedia.org/wikipedia/commons/f/fa/Cheshire_Regiment_trench_Somme_1916.jpg">
            <a:hlinkClick r:id="rId2" action="ppaction://hlinksldjump"/>
          </p:cNvPr>
          <p:cNvPicPr>
            <a:picLocks noChangeAspect="1" noChangeArrowheads="1"/>
          </p:cNvPicPr>
          <p:nvPr/>
        </p:nvPicPr>
        <p:blipFill>
          <a:blip r:embed="rId3" cstate="print"/>
          <a:srcRect/>
          <a:stretch>
            <a:fillRect/>
          </a:stretch>
        </p:blipFill>
        <p:spPr bwMode="auto">
          <a:xfrm>
            <a:off x="251520" y="4401108"/>
            <a:ext cx="2736304" cy="2052228"/>
          </a:xfrm>
          <a:prstGeom prst="rect">
            <a:avLst/>
          </a:prstGeom>
          <a:ln w="9525">
            <a:solidFill>
              <a:schemeClr val="tx1"/>
            </a:solidFill>
          </a:ln>
        </p:spPr>
        <p:style>
          <a:lnRef idx="2">
            <a:schemeClr val="dk1"/>
          </a:lnRef>
          <a:fillRef idx="1">
            <a:schemeClr val="lt1"/>
          </a:fillRef>
          <a:effectRef idx="0">
            <a:schemeClr val="dk1"/>
          </a:effectRef>
          <a:fontRef idx="minor">
            <a:schemeClr val="dk1"/>
          </a:fontRef>
        </p:style>
      </p:pic>
      <p:sp>
        <p:nvSpPr>
          <p:cNvPr id="6" name="Rectangle 5"/>
          <p:cNvSpPr/>
          <p:nvPr/>
        </p:nvSpPr>
        <p:spPr>
          <a:xfrm>
            <a:off x="2339752" y="5229200"/>
            <a:ext cx="2448272" cy="1440160"/>
          </a:xfrm>
          <a:prstGeom prst="rect">
            <a:avLst/>
          </a:prstGeom>
          <a:solidFill>
            <a:schemeClr val="accent4">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400" b="1" u="sng" dirty="0" smtClean="0"/>
              <a:t>Une </a:t>
            </a:r>
            <a:r>
              <a:rPr lang="fr-FR" sz="1400" b="1" dirty="0" smtClean="0"/>
              <a:t>photographie</a:t>
            </a:r>
            <a:r>
              <a:rPr lang="fr-FR" sz="1400" b="1" u="sng" dirty="0" smtClean="0"/>
              <a:t> </a:t>
            </a:r>
            <a:r>
              <a:rPr lang="fr-FR" sz="1400" b="1" dirty="0" smtClean="0"/>
              <a:t>analysée selon une démarche </a:t>
            </a:r>
            <a:r>
              <a:rPr lang="fr-FR" sz="1400" b="1" u="sng" dirty="0" smtClean="0"/>
              <a:t>d’investigation</a:t>
            </a:r>
          </a:p>
          <a:p>
            <a:pPr algn="ctr"/>
            <a:r>
              <a:rPr lang="fr-FR" sz="1400" b="1" dirty="0" smtClean="0"/>
              <a:t>fortement remise dans </a:t>
            </a:r>
            <a:r>
              <a:rPr lang="fr-FR" sz="1400" b="1" u="sng" dirty="0" smtClean="0"/>
              <a:t>son contexte particulier  et général</a:t>
            </a:r>
          </a:p>
          <a:p>
            <a:pPr algn="ctr"/>
            <a:endParaRPr lang="fr-FR" sz="600" b="1" dirty="0" smtClean="0"/>
          </a:p>
          <a:p>
            <a:pPr algn="ctr"/>
            <a:r>
              <a:rPr lang="fr-FR" sz="1400" b="1" dirty="0" smtClean="0"/>
              <a:t>1h 30  </a:t>
            </a:r>
            <a:endParaRPr lang="fr-FR" sz="1400" b="1" dirty="0"/>
          </a:p>
        </p:txBody>
      </p:sp>
      <p:sp>
        <p:nvSpPr>
          <p:cNvPr id="23" name="Rectangle 22"/>
          <p:cNvSpPr/>
          <p:nvPr/>
        </p:nvSpPr>
        <p:spPr>
          <a:xfrm>
            <a:off x="2267744" y="1700808"/>
            <a:ext cx="3456384" cy="360040"/>
          </a:xfrm>
          <a:prstGeom prst="rect">
            <a:avLst/>
          </a:prstGeom>
          <a:solidFill>
            <a:schemeClr val="accent1">
              <a:lumMod val="20000"/>
              <a:lumOff val="80000"/>
              <a:alpha val="38000"/>
            </a:schemeClr>
          </a:solidFill>
          <a:ln w="28575">
            <a:solidFill>
              <a:schemeClr val="tx2"/>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p>
        </p:txBody>
      </p:sp>
      <p:sp>
        <p:nvSpPr>
          <p:cNvPr id="26" name="Rectangle 25"/>
          <p:cNvSpPr/>
          <p:nvPr/>
        </p:nvSpPr>
        <p:spPr>
          <a:xfrm>
            <a:off x="755576" y="188640"/>
            <a:ext cx="2520280" cy="864096"/>
          </a:xfrm>
          <a:prstGeom prst="rect">
            <a:avLst/>
          </a:prstGeom>
          <a:solidFill>
            <a:schemeClr val="accent1">
              <a:lumMod val="20000"/>
              <a:lumOff val="80000"/>
              <a:alpha val="53000"/>
            </a:schemeClr>
          </a:solidFill>
          <a:ln w="28575">
            <a:solidFill>
              <a:schemeClr val="tx2"/>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r>
              <a:rPr lang="fr-FR" b="1" dirty="0" smtClean="0">
                <a:solidFill>
                  <a:schemeClr val="tx2">
                    <a:lumMod val="75000"/>
                  </a:schemeClr>
                </a:solidFill>
              </a:rPr>
              <a:t>Rappeler le </a:t>
            </a:r>
            <a:r>
              <a:rPr lang="fr-FR" b="1" u="sng" dirty="0" smtClean="0">
                <a:solidFill>
                  <a:schemeClr val="tx2">
                    <a:lumMod val="75000"/>
                  </a:schemeClr>
                </a:solidFill>
              </a:rPr>
              <a:t>caractère mondial </a:t>
            </a:r>
            <a:r>
              <a:rPr lang="fr-FR" b="1" dirty="0" smtClean="0">
                <a:solidFill>
                  <a:schemeClr val="tx2">
                    <a:lumMod val="75000"/>
                  </a:schemeClr>
                </a:solidFill>
              </a:rPr>
              <a:t>de la guerre</a:t>
            </a:r>
            <a:endParaRPr lang="fr-FR" b="1" dirty="0">
              <a:solidFill>
                <a:schemeClr val="tx2">
                  <a:lumMod val="75000"/>
                </a:schemeClr>
              </a:solidFill>
            </a:endParaRPr>
          </a:p>
        </p:txBody>
      </p:sp>
      <p:cxnSp>
        <p:nvCxnSpPr>
          <p:cNvPr id="28" name="Connecteur droit 27"/>
          <p:cNvCxnSpPr>
            <a:stCxn id="23" idx="0"/>
            <a:endCxn id="26" idx="2"/>
          </p:cNvCxnSpPr>
          <p:nvPr/>
        </p:nvCxnSpPr>
        <p:spPr>
          <a:xfrm flipH="1" flipV="1">
            <a:off x="2015716" y="1052736"/>
            <a:ext cx="1980220" cy="648072"/>
          </a:xfrm>
          <a:prstGeom prst="line">
            <a:avLst/>
          </a:prstGeom>
          <a:noFill/>
          <a:ln w="28575">
            <a:solidFill>
              <a:schemeClr val="tx2"/>
            </a:solidFill>
            <a:prstDash val="sysDash"/>
          </a:ln>
        </p:spPr>
        <p:style>
          <a:lnRef idx="2">
            <a:schemeClr val="accent2"/>
          </a:lnRef>
          <a:fillRef idx="1">
            <a:schemeClr val="lt1"/>
          </a:fillRef>
          <a:effectRef idx="0">
            <a:schemeClr val="accent2"/>
          </a:effectRef>
          <a:fontRef idx="minor">
            <a:schemeClr val="dk1"/>
          </a:fontRef>
        </p:style>
      </p:cxnSp>
      <p:sp>
        <p:nvSpPr>
          <p:cNvPr id="29" name="Ellipse 28"/>
          <p:cNvSpPr/>
          <p:nvPr/>
        </p:nvSpPr>
        <p:spPr>
          <a:xfrm>
            <a:off x="467544" y="116632"/>
            <a:ext cx="432048" cy="432048"/>
          </a:xfrm>
          <a:prstGeom prst="ellipse">
            <a:avLst/>
          </a:prstGeom>
          <a:solidFill>
            <a:schemeClr val="accent1">
              <a:lumMod val="20000"/>
              <a:lumOff val="8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dirty="0" smtClean="0"/>
              <a:t>1</a:t>
            </a:r>
            <a:endParaRPr lang="fr-FR" dirty="0"/>
          </a:p>
        </p:txBody>
      </p:sp>
      <p:pic>
        <p:nvPicPr>
          <p:cNvPr id="17410" name="Picture 2">
            <a:hlinkClick r:id="rId4" action="ppaction://hlinksldjump"/>
          </p:cNvPr>
          <p:cNvPicPr>
            <a:picLocks noChangeAspect="1" noChangeArrowheads="1"/>
          </p:cNvPicPr>
          <p:nvPr/>
        </p:nvPicPr>
        <p:blipFill>
          <a:blip r:embed="rId5" cstate="print"/>
          <a:srcRect/>
          <a:stretch>
            <a:fillRect/>
          </a:stretch>
        </p:blipFill>
        <p:spPr bwMode="auto">
          <a:xfrm>
            <a:off x="3779912" y="116632"/>
            <a:ext cx="1800200" cy="1337033"/>
          </a:xfrm>
          <a:prstGeom prst="rect">
            <a:avLst/>
          </a:prstGeom>
          <a:noFill/>
          <a:ln w="9525">
            <a:solidFill>
              <a:schemeClr val="accent4">
                <a:lumMod val="75000"/>
              </a:schemeClr>
            </a:solidFill>
            <a:miter lim="800000"/>
            <a:headEnd/>
            <a:tailEnd/>
          </a:ln>
        </p:spPr>
      </p:pic>
      <p:cxnSp>
        <p:nvCxnSpPr>
          <p:cNvPr id="32" name="Connecteur droit avec flèche 31"/>
          <p:cNvCxnSpPr>
            <a:stCxn id="26" idx="3"/>
          </p:cNvCxnSpPr>
          <p:nvPr/>
        </p:nvCxnSpPr>
        <p:spPr>
          <a:xfrm>
            <a:off x="3275856" y="620688"/>
            <a:ext cx="432048" cy="0"/>
          </a:xfrm>
          <a:prstGeom prst="straightConnector1">
            <a:avLst/>
          </a:prstGeom>
          <a:ln w="76200">
            <a:solidFill>
              <a:schemeClr val="tx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a:off x="1691680" y="4005064"/>
            <a:ext cx="0" cy="360040"/>
          </a:xfrm>
          <a:prstGeom prst="line">
            <a:avLst/>
          </a:prstGeom>
          <a:ln w="76200">
            <a:solidFill>
              <a:schemeClr val="tx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5076056" y="5589240"/>
            <a:ext cx="1656184" cy="1145282"/>
          </a:xfrm>
          <a:prstGeom prst="rect">
            <a:avLst/>
          </a:prstGeom>
          <a:solidFill>
            <a:schemeClr val="accent4">
              <a:lumMod val="40000"/>
              <a:lumOff val="6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1400" b="1" dirty="0" smtClean="0"/>
              <a:t>Construction d’un </a:t>
            </a:r>
            <a:r>
              <a:rPr lang="fr-FR" sz="1400" b="1" u="sng" dirty="0" smtClean="0"/>
              <a:t>schéma </a:t>
            </a:r>
            <a:r>
              <a:rPr lang="fr-FR" sz="1400" b="1" dirty="0" smtClean="0"/>
              <a:t>pour définir le </a:t>
            </a:r>
            <a:r>
              <a:rPr lang="fr-FR" sz="1400" b="1" u="sng" dirty="0" smtClean="0"/>
              <a:t>concept de guerre totale</a:t>
            </a:r>
          </a:p>
          <a:p>
            <a:pPr algn="ctr"/>
            <a:endParaRPr lang="fr-FR" sz="700" b="1" dirty="0" smtClean="0"/>
          </a:p>
          <a:p>
            <a:pPr algn="ctr"/>
            <a:r>
              <a:rPr lang="fr-FR" sz="1400" b="1" dirty="0" smtClean="0"/>
              <a:t>1 h</a:t>
            </a:r>
            <a:endParaRPr lang="fr-FR" sz="1400" b="1" dirty="0"/>
          </a:p>
        </p:txBody>
      </p:sp>
      <p:cxnSp>
        <p:nvCxnSpPr>
          <p:cNvPr id="39" name="Connecteur droit 38"/>
          <p:cNvCxnSpPr/>
          <p:nvPr/>
        </p:nvCxnSpPr>
        <p:spPr>
          <a:xfrm>
            <a:off x="7596336" y="4437112"/>
            <a:ext cx="288032" cy="432048"/>
          </a:xfrm>
          <a:prstGeom prst="line">
            <a:avLst/>
          </a:prstGeom>
          <a:ln w="76200">
            <a:solidFill>
              <a:schemeClr val="tx2">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Ellipse 42"/>
          <p:cNvSpPr/>
          <p:nvPr/>
        </p:nvSpPr>
        <p:spPr>
          <a:xfrm>
            <a:off x="5004048" y="4509120"/>
            <a:ext cx="432048" cy="432048"/>
          </a:xfrm>
          <a:prstGeom prst="ellipse">
            <a:avLst/>
          </a:prstGeom>
          <a:solidFill>
            <a:schemeClr val="accent1">
              <a:lumMod val="20000"/>
              <a:lumOff val="8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dirty="0" smtClean="0"/>
              <a:t>4</a:t>
            </a:r>
            <a:endParaRPr lang="fr-FR" dirty="0"/>
          </a:p>
        </p:txBody>
      </p:sp>
      <p:cxnSp>
        <p:nvCxnSpPr>
          <p:cNvPr id="45" name="Connecteur droit 44"/>
          <p:cNvCxnSpPr/>
          <p:nvPr/>
        </p:nvCxnSpPr>
        <p:spPr>
          <a:xfrm>
            <a:off x="4644008" y="5877272"/>
            <a:ext cx="576064" cy="288032"/>
          </a:xfrm>
          <a:prstGeom prst="line">
            <a:avLst/>
          </a:prstGeom>
          <a:ln w="76200">
            <a:solidFill>
              <a:schemeClr val="tx2">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026" name="Picture 2">
            <a:hlinkClick r:id="rId6" action="ppaction://hlinksldjump"/>
          </p:cNvPr>
          <p:cNvPicPr>
            <a:picLocks noChangeAspect="1" noChangeArrowheads="1"/>
          </p:cNvPicPr>
          <p:nvPr/>
        </p:nvPicPr>
        <p:blipFill>
          <a:blip r:embed="rId7" cstate="print"/>
          <a:srcRect/>
          <a:stretch>
            <a:fillRect/>
          </a:stretch>
        </p:blipFill>
        <p:spPr bwMode="auto">
          <a:xfrm>
            <a:off x="6948264" y="5085184"/>
            <a:ext cx="2014356" cy="1512267"/>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741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9" grpId="0" animBg="1"/>
      <p:bldP spid="10" grpId="0" animBg="1"/>
      <p:bldP spid="11" grpId="0" animBg="1"/>
      <p:bldP spid="12" grpId="0" animBg="1"/>
      <p:bldP spid="13" grpId="0" animBg="1"/>
      <p:bldP spid="14" grpId="0" animBg="1"/>
      <p:bldP spid="6" grpId="0" animBg="1"/>
      <p:bldP spid="23" grpId="0" animBg="1"/>
      <p:bldP spid="26" grpId="0" animBg="1"/>
      <p:bldP spid="29" grpId="0" animBg="1"/>
      <p:bldP spid="7" grpId="0" animBg="1"/>
      <p:bldP spid="4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f/fa/Cheshire_Regiment_trench_Somme_191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à coins arrondis 2"/>
          <p:cNvSpPr/>
          <p:nvPr/>
        </p:nvSpPr>
        <p:spPr>
          <a:xfrm>
            <a:off x="539552" y="476672"/>
            <a:ext cx="2664296" cy="720080"/>
          </a:xfrm>
          <a:prstGeom prst="round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dirty="0" smtClean="0"/>
              <a:t> Qui a pris la photographie? </a:t>
            </a:r>
            <a:endParaRPr lang="fr-FR" sz="2400" dirty="0"/>
          </a:p>
        </p:txBody>
      </p:sp>
      <p:sp>
        <p:nvSpPr>
          <p:cNvPr id="4" name="Rectangle à coins arrondis 3">
            <a:hlinkClick r:id="" action="ppaction://noaction"/>
          </p:cNvPr>
          <p:cNvSpPr/>
          <p:nvPr/>
        </p:nvSpPr>
        <p:spPr>
          <a:xfrm>
            <a:off x="5868144" y="3717032"/>
            <a:ext cx="3096344" cy="864096"/>
          </a:xfrm>
          <a:prstGeom prst="round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dirty="0" smtClean="0"/>
              <a:t> Où la scène se passe-t-elle et quand ? </a:t>
            </a:r>
            <a:endParaRPr lang="fr-FR" sz="2400" dirty="0"/>
          </a:p>
        </p:txBody>
      </p:sp>
      <p:sp>
        <p:nvSpPr>
          <p:cNvPr id="6" name="Rectangle à coins arrondis 5"/>
          <p:cNvSpPr/>
          <p:nvPr/>
        </p:nvSpPr>
        <p:spPr>
          <a:xfrm>
            <a:off x="6084168" y="5661248"/>
            <a:ext cx="2880320" cy="576064"/>
          </a:xfrm>
          <a:prstGeom prst="round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dirty="0" smtClean="0"/>
              <a:t>Qui sont les soldats ? </a:t>
            </a:r>
            <a:endParaRPr lang="fr-FR" sz="2400" dirty="0"/>
          </a:p>
        </p:txBody>
      </p:sp>
      <p:grpSp>
        <p:nvGrpSpPr>
          <p:cNvPr id="2" name="Groupe 25"/>
          <p:cNvGrpSpPr/>
          <p:nvPr/>
        </p:nvGrpSpPr>
        <p:grpSpPr>
          <a:xfrm>
            <a:off x="611560" y="3356992"/>
            <a:ext cx="3024336" cy="1656184"/>
            <a:chOff x="611560" y="3356992"/>
            <a:chExt cx="3024336" cy="1656184"/>
          </a:xfrm>
        </p:grpSpPr>
        <p:sp>
          <p:nvSpPr>
            <p:cNvPr id="12" name="Rectangle à coins arrondis 11"/>
            <p:cNvSpPr/>
            <p:nvPr/>
          </p:nvSpPr>
          <p:spPr>
            <a:xfrm>
              <a:off x="611560" y="3861048"/>
              <a:ext cx="2599633" cy="1152128"/>
            </a:xfrm>
            <a:prstGeom prst="round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dirty="0" smtClean="0"/>
                <a:t> Pourquoi a-t-on creusé une tranchée ? </a:t>
              </a:r>
              <a:endParaRPr lang="fr-FR" sz="2400" dirty="0"/>
            </a:p>
          </p:txBody>
        </p:sp>
        <p:cxnSp>
          <p:nvCxnSpPr>
            <p:cNvPr id="20" name="Connecteur droit 19"/>
            <p:cNvCxnSpPr>
              <a:stCxn id="12" idx="3"/>
            </p:cNvCxnSpPr>
            <p:nvPr/>
          </p:nvCxnSpPr>
          <p:spPr>
            <a:xfrm flipV="1">
              <a:off x="3211193" y="3356992"/>
              <a:ext cx="424703" cy="1080120"/>
            </a:xfrm>
            <a:prstGeom prst="line">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5" name="Groupe 74"/>
          <p:cNvGrpSpPr/>
          <p:nvPr/>
        </p:nvGrpSpPr>
        <p:grpSpPr>
          <a:xfrm>
            <a:off x="539552" y="2924946"/>
            <a:ext cx="4536504" cy="3861045"/>
            <a:chOff x="611561" y="2924944"/>
            <a:chExt cx="4536504" cy="3861045"/>
          </a:xfrm>
        </p:grpSpPr>
        <p:cxnSp>
          <p:nvCxnSpPr>
            <p:cNvPr id="45" name="Connecteur droit 44"/>
            <p:cNvCxnSpPr>
              <a:stCxn id="29" idx="1"/>
            </p:cNvCxnSpPr>
            <p:nvPr/>
          </p:nvCxnSpPr>
          <p:spPr>
            <a:xfrm flipV="1">
              <a:off x="611561" y="5229198"/>
              <a:ext cx="432048" cy="1066428"/>
            </a:xfrm>
            <a:prstGeom prst="line">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7" name="Groupe 61"/>
            <p:cNvGrpSpPr/>
            <p:nvPr/>
          </p:nvGrpSpPr>
          <p:grpSpPr>
            <a:xfrm>
              <a:off x="611561" y="2924944"/>
              <a:ext cx="4536504" cy="3861045"/>
              <a:chOff x="611561" y="2924944"/>
              <a:chExt cx="4536504" cy="3861045"/>
            </a:xfrm>
          </p:grpSpPr>
          <p:sp>
            <p:nvSpPr>
              <p:cNvPr id="29" name="Rectangle à coins arrondis 28"/>
              <p:cNvSpPr/>
              <p:nvPr/>
            </p:nvSpPr>
            <p:spPr>
              <a:xfrm>
                <a:off x="611561" y="5805262"/>
                <a:ext cx="4536504" cy="980727"/>
              </a:xfrm>
              <a:prstGeom prst="round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dirty="0" smtClean="0"/>
                  <a:t>Quel est l’équipement des soldats pour leur vie quotidienne ? </a:t>
                </a:r>
                <a:endParaRPr lang="fr-FR" sz="2400" dirty="0"/>
              </a:p>
            </p:txBody>
          </p:sp>
          <p:cxnSp>
            <p:nvCxnSpPr>
              <p:cNvPr id="59" name="Connecteur droit 58"/>
              <p:cNvCxnSpPr>
                <a:stCxn id="29" idx="0"/>
              </p:cNvCxnSpPr>
              <p:nvPr/>
            </p:nvCxnSpPr>
            <p:spPr>
              <a:xfrm flipH="1" flipV="1">
                <a:off x="755577" y="2924944"/>
                <a:ext cx="2124236" cy="2880318"/>
              </a:xfrm>
              <a:prstGeom prst="line">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sp>
        <p:nvSpPr>
          <p:cNvPr id="64" name="Rectangle à coins arrondis 63"/>
          <p:cNvSpPr/>
          <p:nvPr/>
        </p:nvSpPr>
        <p:spPr>
          <a:xfrm>
            <a:off x="3275856" y="1268760"/>
            <a:ext cx="2592288" cy="576064"/>
          </a:xfrm>
          <a:prstGeom prst="round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dirty="0" smtClean="0"/>
              <a:t>Le combattant  ? </a:t>
            </a:r>
            <a:endParaRPr lang="fr-FR" sz="2400" dirty="0"/>
          </a:p>
        </p:txBody>
      </p:sp>
      <p:sp>
        <p:nvSpPr>
          <p:cNvPr id="65" name="Rectangle à coins arrondis 64"/>
          <p:cNvSpPr/>
          <p:nvPr/>
        </p:nvSpPr>
        <p:spPr>
          <a:xfrm>
            <a:off x="5292080" y="44624"/>
            <a:ext cx="3851920" cy="620688"/>
          </a:xfrm>
          <a:prstGeom prst="round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dirty="0" smtClean="0"/>
              <a:t>Que se passe-t-il à l’avant ? </a:t>
            </a:r>
            <a:endParaRPr lang="fr-FR" sz="2400" dirty="0"/>
          </a:p>
        </p:txBody>
      </p:sp>
      <p:sp>
        <p:nvSpPr>
          <p:cNvPr id="66" name="Rectangle à coins arrondis 65"/>
          <p:cNvSpPr/>
          <p:nvPr/>
        </p:nvSpPr>
        <p:spPr>
          <a:xfrm>
            <a:off x="6804248" y="1988840"/>
            <a:ext cx="2123728" cy="576064"/>
          </a:xfrm>
          <a:prstGeom prst="round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dirty="0" smtClean="0"/>
              <a:t>L’armement ? </a:t>
            </a:r>
            <a:endParaRPr lang="fr-FR" sz="2400" dirty="0"/>
          </a:p>
        </p:txBody>
      </p:sp>
      <p:sp>
        <p:nvSpPr>
          <p:cNvPr id="69" name="Rectangle à coins arrondis 68"/>
          <p:cNvSpPr/>
          <p:nvPr/>
        </p:nvSpPr>
        <p:spPr>
          <a:xfrm>
            <a:off x="3108120" y="44624"/>
            <a:ext cx="2846434" cy="576064"/>
          </a:xfrm>
          <a:prstGeom prst="round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dirty="0" smtClean="0"/>
              <a:t>Le danger, le bruit  ? </a:t>
            </a:r>
            <a:endParaRPr lang="fr-FR" sz="2400" dirty="0"/>
          </a:p>
        </p:txBody>
      </p:sp>
      <p:sp>
        <p:nvSpPr>
          <p:cNvPr id="73" name="Rectangle à coins arrondis 72"/>
          <p:cNvSpPr/>
          <p:nvPr/>
        </p:nvSpPr>
        <p:spPr>
          <a:xfrm>
            <a:off x="251520" y="2420888"/>
            <a:ext cx="2627784" cy="576064"/>
          </a:xfrm>
          <a:prstGeom prst="round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dirty="0" smtClean="0"/>
              <a:t>Le ravitaillement  ? </a:t>
            </a:r>
            <a:endParaRPr lang="fr-FR" sz="2400" dirty="0"/>
          </a:p>
        </p:txBody>
      </p:sp>
      <p:sp>
        <p:nvSpPr>
          <p:cNvPr id="43" name="Rectangle à coins arrondis 42"/>
          <p:cNvSpPr/>
          <p:nvPr/>
        </p:nvSpPr>
        <p:spPr>
          <a:xfrm>
            <a:off x="4211960" y="4725144"/>
            <a:ext cx="4176464" cy="648072"/>
          </a:xfrm>
          <a:prstGeom prst="round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dirty="0" smtClean="0"/>
              <a:t>Les soldats dorment-ils ? Sont-ils blessés ? Morts ? </a:t>
            </a:r>
            <a:endParaRPr lang="fr-FR" sz="2400" dirty="0"/>
          </a:p>
        </p:txBody>
      </p:sp>
      <p:sp>
        <p:nvSpPr>
          <p:cNvPr id="46" name="Rectangle à coins arrondis 45"/>
          <p:cNvSpPr/>
          <p:nvPr/>
        </p:nvSpPr>
        <p:spPr>
          <a:xfrm>
            <a:off x="2195736" y="2780928"/>
            <a:ext cx="3456384" cy="1080120"/>
          </a:xfrm>
          <a:prstGeom prst="round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dirty="0" smtClean="0"/>
              <a:t>Comment est fabriquée concrètement la tranchée ? </a:t>
            </a:r>
            <a:endParaRPr lang="fr-FR" sz="2400" dirty="0"/>
          </a:p>
        </p:txBody>
      </p:sp>
      <p:sp>
        <p:nvSpPr>
          <p:cNvPr id="47" name="Rectangle à coins arrondis 46"/>
          <p:cNvSpPr/>
          <p:nvPr/>
        </p:nvSpPr>
        <p:spPr>
          <a:xfrm>
            <a:off x="1403648" y="3717032"/>
            <a:ext cx="5040560" cy="936104"/>
          </a:xfrm>
          <a:prstGeom prst="round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dirty="0" smtClean="0"/>
              <a:t>Depuis combien de temps les soldats sont-ils dans cette tranchée ? </a:t>
            </a:r>
            <a:endParaRPr lang="fr-FR" sz="2400" dirty="0"/>
          </a:p>
        </p:txBody>
      </p:sp>
      <p:sp>
        <p:nvSpPr>
          <p:cNvPr id="48" name="Rectangle à coins arrondis 47"/>
          <p:cNvSpPr/>
          <p:nvPr/>
        </p:nvSpPr>
        <p:spPr>
          <a:xfrm>
            <a:off x="5436096" y="2636912"/>
            <a:ext cx="3528392" cy="1008112"/>
          </a:xfrm>
          <a:prstGeom prst="round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dirty="0" smtClean="0"/>
              <a:t>A quoi servent les multiples renforcements en bois ?</a:t>
            </a:r>
            <a:endParaRPr lang="fr-FR" sz="2400" dirty="0"/>
          </a:p>
        </p:txBody>
      </p:sp>
      <p:grpSp>
        <p:nvGrpSpPr>
          <p:cNvPr id="8" name="Groupe 51"/>
          <p:cNvGrpSpPr/>
          <p:nvPr/>
        </p:nvGrpSpPr>
        <p:grpSpPr>
          <a:xfrm>
            <a:off x="179512" y="692696"/>
            <a:ext cx="2520280" cy="1080120"/>
            <a:chOff x="179512" y="692696"/>
            <a:chExt cx="2520280" cy="1080120"/>
          </a:xfrm>
        </p:grpSpPr>
        <p:cxnSp>
          <p:nvCxnSpPr>
            <p:cNvPr id="9" name="Connecteur droit avec flèche 8"/>
            <p:cNvCxnSpPr/>
            <p:nvPr/>
          </p:nvCxnSpPr>
          <p:spPr>
            <a:xfrm>
              <a:off x="1475656" y="1340768"/>
              <a:ext cx="648072" cy="432048"/>
            </a:xfrm>
            <a:prstGeom prst="straightConnector1">
              <a:avLst/>
            </a:prstGeom>
            <a:ln w="762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Rectangle à coins arrondis 50"/>
            <p:cNvSpPr/>
            <p:nvPr/>
          </p:nvSpPr>
          <p:spPr>
            <a:xfrm>
              <a:off x="179512" y="692696"/>
              <a:ext cx="2520280" cy="648071"/>
            </a:xfrm>
            <a:prstGeom prst="round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dirty="0" smtClean="0"/>
                <a:t>Le linge, les affaires ? </a:t>
              </a:r>
              <a:endParaRPr lang="fr-FR" sz="2400" dirty="0"/>
            </a:p>
          </p:txBody>
        </p:sp>
      </p:grpSp>
      <p:sp>
        <p:nvSpPr>
          <p:cNvPr id="53" name="Rectangle à coins arrondis 52"/>
          <p:cNvSpPr/>
          <p:nvPr/>
        </p:nvSpPr>
        <p:spPr>
          <a:xfrm>
            <a:off x="1835696" y="2132856"/>
            <a:ext cx="4536504" cy="648072"/>
          </a:xfrm>
          <a:prstGeom prst="round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dirty="0" smtClean="0"/>
              <a:t>Quand les soldats repartent-ils ? </a:t>
            </a:r>
            <a:endParaRPr lang="fr-FR" sz="2400" dirty="0"/>
          </a:p>
        </p:txBody>
      </p:sp>
      <p:sp>
        <p:nvSpPr>
          <p:cNvPr id="54" name="Rectangle à coins arrondis 53"/>
          <p:cNvSpPr/>
          <p:nvPr/>
        </p:nvSpPr>
        <p:spPr>
          <a:xfrm>
            <a:off x="5508104" y="1340768"/>
            <a:ext cx="3491880" cy="1080120"/>
          </a:xfrm>
          <a:prstGeom prst="round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dirty="0" smtClean="0"/>
              <a:t>Est-ce que les combattants sortent de la tranchées? Quand ?</a:t>
            </a:r>
            <a:endParaRPr lang="fr-FR" sz="2400" dirty="0"/>
          </a:p>
        </p:txBody>
      </p:sp>
      <p:sp>
        <p:nvSpPr>
          <p:cNvPr id="63" name="Rectangle à coins arrondis 62"/>
          <p:cNvSpPr/>
          <p:nvPr/>
        </p:nvSpPr>
        <p:spPr>
          <a:xfrm>
            <a:off x="5076056" y="692696"/>
            <a:ext cx="3851920" cy="620688"/>
          </a:xfrm>
          <a:prstGeom prst="round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dirty="0" smtClean="0"/>
              <a:t>Où est l’ennemi ? Est-il loin ? </a:t>
            </a:r>
            <a:endParaRPr lang="fr-FR" sz="2400" dirty="0"/>
          </a:p>
        </p:txBody>
      </p:sp>
      <p:sp>
        <p:nvSpPr>
          <p:cNvPr id="67" name="Rectangle à coins arrondis 66"/>
          <p:cNvSpPr/>
          <p:nvPr/>
        </p:nvSpPr>
        <p:spPr>
          <a:xfrm>
            <a:off x="5004048" y="1412776"/>
            <a:ext cx="3851920" cy="720080"/>
          </a:xfrm>
          <a:prstGeom prst="round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dirty="0" smtClean="0"/>
              <a:t>A-t-on des contacts avec l’ennemi ? </a:t>
            </a:r>
            <a:endParaRPr lang="fr-FR" sz="2400" dirty="0"/>
          </a:p>
        </p:txBody>
      </p:sp>
      <p:sp>
        <p:nvSpPr>
          <p:cNvPr id="85" name="Rectangle à coins arrondis 84"/>
          <p:cNvSpPr/>
          <p:nvPr/>
        </p:nvSpPr>
        <p:spPr>
          <a:xfrm>
            <a:off x="3428256" y="1421160"/>
            <a:ext cx="2592288" cy="576064"/>
          </a:xfrm>
          <a:prstGeom prst="round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dirty="0" smtClean="0"/>
              <a:t>Sa position  ? </a:t>
            </a:r>
            <a:endParaRPr lang="fr-FR" sz="2400" dirty="0"/>
          </a:p>
        </p:txBody>
      </p:sp>
      <p:sp>
        <p:nvSpPr>
          <p:cNvPr id="86" name="Rectangle à coins arrondis 85"/>
          <p:cNvSpPr/>
          <p:nvPr/>
        </p:nvSpPr>
        <p:spPr>
          <a:xfrm>
            <a:off x="3563888" y="908720"/>
            <a:ext cx="2592288" cy="576064"/>
          </a:xfrm>
          <a:prstGeom prst="round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dirty="0" smtClean="0"/>
              <a:t>Son équipement ? </a:t>
            </a:r>
            <a:endParaRPr lang="fr-FR" sz="2400" dirty="0"/>
          </a:p>
        </p:txBody>
      </p:sp>
      <p:sp>
        <p:nvSpPr>
          <p:cNvPr id="87" name="Rectangle à coins arrondis 86"/>
          <p:cNvSpPr/>
          <p:nvPr/>
        </p:nvSpPr>
        <p:spPr>
          <a:xfrm>
            <a:off x="3059832" y="2348880"/>
            <a:ext cx="2592288" cy="576064"/>
          </a:xfrm>
          <a:prstGeom prst="round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dirty="0" smtClean="0"/>
              <a:t>Son uniforme ? </a:t>
            </a:r>
            <a:endParaRPr lang="fr-FR" sz="2400" dirty="0"/>
          </a:p>
        </p:txBody>
      </p:sp>
      <p:sp>
        <p:nvSpPr>
          <p:cNvPr id="88" name="Rectangle à coins arrondis 87"/>
          <p:cNvSpPr/>
          <p:nvPr/>
        </p:nvSpPr>
        <p:spPr>
          <a:xfrm>
            <a:off x="3059832" y="1844824"/>
            <a:ext cx="2592288" cy="720080"/>
          </a:xfrm>
          <a:prstGeom prst="round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dirty="0" smtClean="0"/>
              <a:t>Les risques qu’il encoure ? </a:t>
            </a:r>
            <a:endParaRPr lang="fr-FR" sz="2400" dirty="0"/>
          </a:p>
        </p:txBody>
      </p:sp>
      <p:sp>
        <p:nvSpPr>
          <p:cNvPr id="91" name="Rectangle à coins arrondis 90"/>
          <p:cNvSpPr/>
          <p:nvPr/>
        </p:nvSpPr>
        <p:spPr>
          <a:xfrm>
            <a:off x="3180128" y="692696"/>
            <a:ext cx="2846434" cy="720080"/>
          </a:xfrm>
          <a:prstGeom prst="round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dirty="0" smtClean="0"/>
              <a:t>De quoi se protège-t-on ? </a:t>
            </a:r>
            <a:endParaRPr lang="fr-FR" sz="2400" dirty="0"/>
          </a:p>
        </p:txBody>
      </p:sp>
      <p:sp>
        <p:nvSpPr>
          <p:cNvPr id="92" name="Rectangle à coins arrondis 91"/>
          <p:cNvSpPr/>
          <p:nvPr/>
        </p:nvSpPr>
        <p:spPr>
          <a:xfrm>
            <a:off x="3332528" y="845096"/>
            <a:ext cx="2846434" cy="720080"/>
          </a:xfrm>
          <a:prstGeom prst="round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dirty="0" smtClean="0"/>
              <a:t>De quoi n’est-on pas protégé ? </a:t>
            </a:r>
            <a:endParaRPr lang="fr-FR" sz="2400" dirty="0"/>
          </a:p>
        </p:txBody>
      </p:sp>
      <p:sp>
        <p:nvSpPr>
          <p:cNvPr id="93" name="Rectangle à coins arrondis 92"/>
          <p:cNvSpPr/>
          <p:nvPr/>
        </p:nvSpPr>
        <p:spPr>
          <a:xfrm>
            <a:off x="179512" y="3212976"/>
            <a:ext cx="2627784" cy="720080"/>
          </a:xfrm>
          <a:prstGeom prst="roundRect">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2400" dirty="0" smtClean="0"/>
              <a:t>Le contact avec l’arrière  ? </a:t>
            </a:r>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4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4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5"/>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8"/>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64"/>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85"/>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85"/>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8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87"/>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6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1" nodeType="clickEffect">
                                  <p:stCondLst>
                                    <p:cond delay="0"/>
                                  </p:stCondLst>
                                  <p:childTnLst>
                                    <p:set>
                                      <p:cBhvr>
                                        <p:cTn id="98" dur="1" fill="hold">
                                          <p:stCondLst>
                                            <p:cond delay="0"/>
                                          </p:stCondLst>
                                        </p:cTn>
                                        <p:tgtEl>
                                          <p:spTgt spid="66"/>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88"/>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88"/>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86"/>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grpId="1" nodeType="clickEffect">
                                  <p:stCondLst>
                                    <p:cond delay="0"/>
                                  </p:stCondLst>
                                  <p:childTnLst>
                                    <p:set>
                                      <p:cBhvr>
                                        <p:cTn id="114" dur="1" fill="hold">
                                          <p:stCondLst>
                                            <p:cond delay="0"/>
                                          </p:stCondLst>
                                        </p:cTn>
                                        <p:tgtEl>
                                          <p:spTgt spid="86"/>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43"/>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grpId="1" nodeType="clickEffect">
                                  <p:stCondLst>
                                    <p:cond delay="0"/>
                                  </p:stCondLst>
                                  <p:childTnLst>
                                    <p:set>
                                      <p:cBhvr>
                                        <p:cTn id="122" dur="1" fill="hold">
                                          <p:stCondLst>
                                            <p:cond delay="0"/>
                                          </p:stCondLst>
                                        </p:cTn>
                                        <p:tgtEl>
                                          <p:spTgt spid="43"/>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47"/>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xit" presetSubtype="0" fill="hold" grpId="1" nodeType="clickEffect">
                                  <p:stCondLst>
                                    <p:cond delay="0"/>
                                  </p:stCondLst>
                                  <p:childTnLst>
                                    <p:set>
                                      <p:cBhvr>
                                        <p:cTn id="130" dur="1" fill="hold">
                                          <p:stCondLst>
                                            <p:cond delay="0"/>
                                          </p:stCondLst>
                                        </p:cTn>
                                        <p:tgtEl>
                                          <p:spTgt spid="47"/>
                                        </p:tgtEl>
                                        <p:attrNameLst>
                                          <p:attrName>style.visibility</p:attrName>
                                        </p:attrNameLst>
                                      </p:cBhvr>
                                      <p:to>
                                        <p:strVal val="hidden"/>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53"/>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xit" presetSubtype="0" fill="hold" grpId="1" nodeType="clickEffect">
                                  <p:stCondLst>
                                    <p:cond delay="0"/>
                                  </p:stCondLst>
                                  <p:childTnLst>
                                    <p:set>
                                      <p:cBhvr>
                                        <p:cTn id="138" dur="1" fill="hold">
                                          <p:stCondLst>
                                            <p:cond delay="0"/>
                                          </p:stCondLst>
                                        </p:cTn>
                                        <p:tgtEl>
                                          <p:spTgt spid="53"/>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65"/>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xit" presetSubtype="0" fill="hold" grpId="1" nodeType="clickEffect">
                                  <p:stCondLst>
                                    <p:cond delay="0"/>
                                  </p:stCondLst>
                                  <p:childTnLst>
                                    <p:set>
                                      <p:cBhvr>
                                        <p:cTn id="146" dur="1" fill="hold">
                                          <p:stCondLst>
                                            <p:cond delay="0"/>
                                          </p:stCondLst>
                                        </p:cTn>
                                        <p:tgtEl>
                                          <p:spTgt spid="65"/>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63"/>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xit" presetSubtype="0" fill="hold" grpId="1" nodeType="clickEffect">
                                  <p:stCondLst>
                                    <p:cond delay="0"/>
                                  </p:stCondLst>
                                  <p:childTnLst>
                                    <p:set>
                                      <p:cBhvr>
                                        <p:cTn id="154" dur="1" fill="hold">
                                          <p:stCondLst>
                                            <p:cond delay="0"/>
                                          </p:stCondLst>
                                        </p:cTn>
                                        <p:tgtEl>
                                          <p:spTgt spid="63"/>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67"/>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1" presetClass="exit" presetSubtype="0" fill="hold" grpId="1" nodeType="clickEffect">
                                  <p:stCondLst>
                                    <p:cond delay="0"/>
                                  </p:stCondLst>
                                  <p:childTnLst>
                                    <p:set>
                                      <p:cBhvr>
                                        <p:cTn id="162" dur="1" fill="hold">
                                          <p:stCondLst>
                                            <p:cond delay="0"/>
                                          </p:stCondLst>
                                        </p:cTn>
                                        <p:tgtEl>
                                          <p:spTgt spid="67"/>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54"/>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xit" presetSubtype="0" fill="hold" grpId="1" nodeType="clickEffect">
                                  <p:stCondLst>
                                    <p:cond delay="0"/>
                                  </p:stCondLst>
                                  <p:childTnLst>
                                    <p:set>
                                      <p:cBhvr>
                                        <p:cTn id="170" dur="1" fill="hold">
                                          <p:stCondLst>
                                            <p:cond delay="0"/>
                                          </p:stCondLst>
                                        </p:cTn>
                                        <p:tgtEl>
                                          <p:spTgt spid="54"/>
                                        </p:tgtEl>
                                        <p:attrNameLst>
                                          <p:attrName>style.visibility</p:attrName>
                                        </p:attrNameLst>
                                      </p:cBhvr>
                                      <p:to>
                                        <p:strVal val="hidden"/>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grpId="0" nodeType="clickEffect">
                                  <p:stCondLst>
                                    <p:cond delay="0"/>
                                  </p:stCondLst>
                                  <p:childTnLst>
                                    <p:set>
                                      <p:cBhvr>
                                        <p:cTn id="174" dur="1" fill="hold">
                                          <p:stCondLst>
                                            <p:cond delay="0"/>
                                          </p:stCondLst>
                                        </p:cTn>
                                        <p:tgtEl>
                                          <p:spTgt spid="91"/>
                                        </p:tgtEl>
                                        <p:attrNameLst>
                                          <p:attrName>style.visibility</p:attrName>
                                        </p:attrNameLst>
                                      </p:cBhvr>
                                      <p:to>
                                        <p:strVal val="visible"/>
                                      </p:to>
                                    </p:set>
                                  </p:childTnLst>
                                </p:cTn>
                              </p:par>
                            </p:childTnLst>
                          </p:cTn>
                        </p:par>
                      </p:childTnLst>
                    </p:cTn>
                  </p:par>
                  <p:par>
                    <p:cTn id="175" fill="hold">
                      <p:stCondLst>
                        <p:cond delay="indefinite"/>
                      </p:stCondLst>
                      <p:childTnLst>
                        <p:par>
                          <p:cTn id="176" fill="hold">
                            <p:stCondLst>
                              <p:cond delay="0"/>
                            </p:stCondLst>
                            <p:childTnLst>
                              <p:par>
                                <p:cTn id="177" presetID="1" presetClass="exit" presetSubtype="0" fill="hold" grpId="1" nodeType="clickEffect">
                                  <p:stCondLst>
                                    <p:cond delay="0"/>
                                  </p:stCondLst>
                                  <p:childTnLst>
                                    <p:set>
                                      <p:cBhvr>
                                        <p:cTn id="178" dur="1" fill="hold">
                                          <p:stCondLst>
                                            <p:cond delay="0"/>
                                          </p:stCondLst>
                                        </p:cTn>
                                        <p:tgtEl>
                                          <p:spTgt spid="91"/>
                                        </p:tgtEl>
                                        <p:attrNameLst>
                                          <p:attrName>style.visibility</p:attrName>
                                        </p:attrNameLst>
                                      </p:cBhvr>
                                      <p:to>
                                        <p:strVal val="hidden"/>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92"/>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xit" presetSubtype="0" fill="hold" grpId="1" nodeType="clickEffect">
                                  <p:stCondLst>
                                    <p:cond delay="0"/>
                                  </p:stCondLst>
                                  <p:childTnLst>
                                    <p:set>
                                      <p:cBhvr>
                                        <p:cTn id="186" dur="1" fill="hold">
                                          <p:stCondLst>
                                            <p:cond delay="0"/>
                                          </p:stCondLst>
                                        </p:cTn>
                                        <p:tgtEl>
                                          <p:spTgt spid="92"/>
                                        </p:tgtEl>
                                        <p:attrNameLst>
                                          <p:attrName>style.visibility</p:attrName>
                                        </p:attrNameLst>
                                      </p:cBhvr>
                                      <p:to>
                                        <p:strVal val="hidden"/>
                                      </p:to>
                                    </p:set>
                                  </p:childTnLst>
                                </p:cTn>
                              </p:par>
                            </p:childTnLst>
                          </p:cTn>
                        </p:par>
                      </p:childTnLst>
                    </p:cTn>
                  </p:par>
                  <p:par>
                    <p:cTn id="187" fill="hold">
                      <p:stCondLst>
                        <p:cond delay="indefinite"/>
                      </p:stCondLst>
                      <p:childTnLst>
                        <p:par>
                          <p:cTn id="188" fill="hold">
                            <p:stCondLst>
                              <p:cond delay="0"/>
                            </p:stCondLst>
                            <p:childTnLst>
                              <p:par>
                                <p:cTn id="189" presetID="1" presetClass="entr" presetSubtype="0" fill="hold" grpId="0" nodeType="clickEffect">
                                  <p:stCondLst>
                                    <p:cond delay="0"/>
                                  </p:stCondLst>
                                  <p:childTnLst>
                                    <p:set>
                                      <p:cBhvr>
                                        <p:cTn id="190" dur="1" fill="hold">
                                          <p:stCondLst>
                                            <p:cond delay="0"/>
                                          </p:stCondLst>
                                        </p:cTn>
                                        <p:tgtEl>
                                          <p:spTgt spid="69"/>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5" presetClass="exit" presetSubtype="10" fill="hold" grpId="1" nodeType="clickEffect">
                                  <p:stCondLst>
                                    <p:cond delay="0"/>
                                  </p:stCondLst>
                                  <p:childTnLst>
                                    <p:animEffect transition="out" filter="checkerboard(across)">
                                      <p:cBhvr>
                                        <p:cTn id="194" dur="500"/>
                                        <p:tgtEl>
                                          <p:spTgt spid="69"/>
                                        </p:tgtEl>
                                      </p:cBhvr>
                                    </p:animEffect>
                                    <p:set>
                                      <p:cBhvr>
                                        <p:cTn id="195" dur="1" fill="hold">
                                          <p:stCondLst>
                                            <p:cond delay="499"/>
                                          </p:stCondLst>
                                        </p:cTn>
                                        <p:tgtEl>
                                          <p:spTgt spid="69"/>
                                        </p:tgtEl>
                                        <p:attrNameLst>
                                          <p:attrName>style.visibility</p:attrName>
                                        </p:attrNameLst>
                                      </p:cBhvr>
                                      <p:to>
                                        <p:strVal val="hidden"/>
                                      </p:to>
                                    </p:set>
                                  </p:childTnLst>
                                </p:cTn>
                              </p:par>
                            </p:childTnLst>
                          </p:cTn>
                        </p:par>
                      </p:childTnLst>
                    </p:cTn>
                  </p:par>
                  <p:par>
                    <p:cTn id="196" fill="hold">
                      <p:stCondLst>
                        <p:cond delay="indefinite"/>
                      </p:stCondLst>
                      <p:childTnLst>
                        <p:par>
                          <p:cTn id="197" fill="hold">
                            <p:stCondLst>
                              <p:cond delay="0"/>
                            </p:stCondLst>
                            <p:childTnLst>
                              <p:par>
                                <p:cTn id="198" presetID="1" presetClass="entr" presetSubtype="0" fill="hold" grpId="0" nodeType="clickEffect">
                                  <p:stCondLst>
                                    <p:cond delay="0"/>
                                  </p:stCondLst>
                                  <p:childTnLst>
                                    <p:set>
                                      <p:cBhvr>
                                        <p:cTn id="199" dur="1" fill="hold">
                                          <p:stCondLst>
                                            <p:cond delay="0"/>
                                          </p:stCondLst>
                                        </p:cTn>
                                        <p:tgtEl>
                                          <p:spTgt spid="73"/>
                                        </p:tgtEl>
                                        <p:attrNameLst>
                                          <p:attrName>style.visibility</p:attrName>
                                        </p:attrNameLst>
                                      </p:cBhvr>
                                      <p:to>
                                        <p:strVal val="visible"/>
                                      </p:to>
                                    </p:set>
                                  </p:childTnLst>
                                </p:cTn>
                              </p:par>
                            </p:childTnLst>
                          </p:cTn>
                        </p:par>
                      </p:childTnLst>
                    </p:cTn>
                  </p:par>
                  <p:par>
                    <p:cTn id="200" fill="hold">
                      <p:stCondLst>
                        <p:cond delay="indefinite"/>
                      </p:stCondLst>
                      <p:childTnLst>
                        <p:par>
                          <p:cTn id="201" fill="hold">
                            <p:stCondLst>
                              <p:cond delay="0"/>
                            </p:stCondLst>
                            <p:childTnLst>
                              <p:par>
                                <p:cTn id="202" presetID="1" presetClass="exit" presetSubtype="0" fill="hold" grpId="1" nodeType="clickEffect">
                                  <p:stCondLst>
                                    <p:cond delay="0"/>
                                  </p:stCondLst>
                                  <p:childTnLst>
                                    <p:set>
                                      <p:cBhvr>
                                        <p:cTn id="203" dur="1" fill="hold">
                                          <p:stCondLst>
                                            <p:cond delay="0"/>
                                          </p:stCondLst>
                                        </p:cTn>
                                        <p:tgtEl>
                                          <p:spTgt spid="73"/>
                                        </p:tgtEl>
                                        <p:attrNameLst>
                                          <p:attrName>style.visibility</p:attrName>
                                        </p:attrNameLst>
                                      </p:cBhvr>
                                      <p:to>
                                        <p:strVal val="hidden"/>
                                      </p:to>
                                    </p:set>
                                  </p:childTnLst>
                                </p:cTn>
                              </p:par>
                            </p:childTnLst>
                          </p:cTn>
                        </p:par>
                      </p:childTnLst>
                    </p:cTn>
                  </p:par>
                  <p:par>
                    <p:cTn id="204" fill="hold">
                      <p:stCondLst>
                        <p:cond delay="indefinite"/>
                      </p:stCondLst>
                      <p:childTnLst>
                        <p:par>
                          <p:cTn id="205" fill="hold">
                            <p:stCondLst>
                              <p:cond delay="0"/>
                            </p:stCondLst>
                            <p:childTnLst>
                              <p:par>
                                <p:cTn id="206" presetID="1" presetClass="entr" presetSubtype="0" fill="hold" grpId="0" nodeType="clickEffect">
                                  <p:stCondLst>
                                    <p:cond delay="0"/>
                                  </p:stCondLst>
                                  <p:childTnLst>
                                    <p:set>
                                      <p:cBhvr>
                                        <p:cTn id="207" dur="1" fill="hold">
                                          <p:stCondLst>
                                            <p:cond delay="0"/>
                                          </p:stCondLst>
                                        </p:cTn>
                                        <p:tgtEl>
                                          <p:spTgt spid="93"/>
                                        </p:tgtEl>
                                        <p:attrNameLst>
                                          <p:attrName>style.visibility</p:attrName>
                                        </p:attrNameLst>
                                      </p:cBhvr>
                                      <p:to>
                                        <p:strVal val="visible"/>
                                      </p:to>
                                    </p:set>
                                  </p:childTnLst>
                                </p:cTn>
                              </p:par>
                            </p:childTnLst>
                          </p:cTn>
                        </p:par>
                      </p:childTnLst>
                    </p:cTn>
                  </p:par>
                  <p:par>
                    <p:cTn id="208" fill="hold">
                      <p:stCondLst>
                        <p:cond delay="indefinite"/>
                      </p:stCondLst>
                      <p:childTnLst>
                        <p:par>
                          <p:cTn id="209" fill="hold">
                            <p:stCondLst>
                              <p:cond delay="0"/>
                            </p:stCondLst>
                            <p:childTnLst>
                              <p:par>
                                <p:cTn id="210" presetID="1" presetClass="exit" presetSubtype="0" fill="hold" grpId="1" nodeType="clickEffect">
                                  <p:stCondLst>
                                    <p:cond delay="0"/>
                                  </p:stCondLst>
                                  <p:childTnLst>
                                    <p:set>
                                      <p:cBhvr>
                                        <p:cTn id="211" dur="1" fill="hold">
                                          <p:stCondLst>
                                            <p:cond delay="0"/>
                                          </p:stCondLst>
                                        </p:cTn>
                                        <p:tgtEl>
                                          <p:spTgt spid="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6" grpId="0" animBg="1"/>
      <p:bldP spid="6" grpId="1" animBg="1"/>
      <p:bldP spid="64" grpId="0" animBg="1"/>
      <p:bldP spid="64" grpId="1" animBg="1"/>
      <p:bldP spid="65" grpId="0" animBg="1"/>
      <p:bldP spid="65" grpId="1" animBg="1"/>
      <p:bldP spid="66" grpId="0" animBg="1"/>
      <p:bldP spid="66" grpId="1" animBg="1"/>
      <p:bldP spid="69" grpId="0" animBg="1"/>
      <p:bldP spid="69" grpId="1" animBg="1"/>
      <p:bldP spid="73" grpId="0" animBg="1"/>
      <p:bldP spid="73" grpId="1" animBg="1"/>
      <p:bldP spid="43" grpId="0" animBg="1"/>
      <p:bldP spid="43" grpId="1" animBg="1"/>
      <p:bldP spid="46" grpId="0" animBg="1"/>
      <p:bldP spid="46" grpId="1" animBg="1"/>
      <p:bldP spid="47" grpId="0" animBg="1"/>
      <p:bldP spid="47" grpId="1" animBg="1"/>
      <p:bldP spid="48" grpId="0" animBg="1"/>
      <p:bldP spid="48" grpId="1" animBg="1"/>
      <p:bldP spid="53" grpId="0" animBg="1"/>
      <p:bldP spid="53" grpId="1" animBg="1"/>
      <p:bldP spid="54" grpId="0" animBg="1"/>
      <p:bldP spid="54" grpId="1" animBg="1"/>
      <p:bldP spid="63" grpId="0" animBg="1"/>
      <p:bldP spid="63" grpId="1" animBg="1"/>
      <p:bldP spid="67" grpId="0" animBg="1"/>
      <p:bldP spid="67" grpId="1" animBg="1"/>
      <p:bldP spid="85" grpId="0" animBg="1"/>
      <p:bldP spid="85" grpId="1" animBg="1"/>
      <p:bldP spid="86" grpId="0" animBg="1"/>
      <p:bldP spid="86" grpId="1" animBg="1"/>
      <p:bldP spid="87" grpId="0" animBg="1"/>
      <p:bldP spid="87" grpId="1" animBg="1"/>
      <p:bldP spid="88" grpId="0" animBg="1"/>
      <p:bldP spid="88" grpId="1" animBg="1"/>
      <p:bldP spid="91" grpId="0" animBg="1"/>
      <p:bldP spid="91" grpId="1" animBg="1"/>
      <p:bldP spid="92" grpId="0" animBg="1"/>
      <p:bldP spid="92" grpId="1" animBg="1"/>
      <p:bldP spid="93" grpId="0" animBg="1"/>
      <p:bldP spid="9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p:cNvGraphicFramePr>
            <a:graphicFrameLocks noGrp="1"/>
          </p:cNvGraphicFramePr>
          <p:nvPr/>
        </p:nvGraphicFramePr>
        <p:xfrm>
          <a:off x="0" y="0"/>
          <a:ext cx="9144000" cy="6857998"/>
        </p:xfrm>
        <a:graphic>
          <a:graphicData uri="http://schemas.openxmlformats.org/drawingml/2006/table">
            <a:tbl>
              <a:tblPr firstRow="1" bandRow="1">
                <a:tableStyleId>{5940675A-B579-460E-94D1-54222C63F5DA}</a:tableStyleId>
              </a:tblPr>
              <a:tblGrid>
                <a:gridCol w="1835696"/>
                <a:gridCol w="4032448"/>
                <a:gridCol w="3275856"/>
              </a:tblGrid>
              <a:tr h="619630">
                <a:tc>
                  <a:txBody>
                    <a:bodyPr/>
                    <a:lstStyle/>
                    <a:p>
                      <a:pPr algn="ctr"/>
                      <a:r>
                        <a:rPr lang="fr-FR" sz="1600" b="1" dirty="0" smtClean="0"/>
                        <a:t>Les</a:t>
                      </a:r>
                      <a:r>
                        <a:rPr lang="fr-FR" sz="1600" b="1" baseline="0" dirty="0" smtClean="0"/>
                        <a:t> réseaux</a:t>
                      </a:r>
                      <a:r>
                        <a:rPr lang="fr-FR" sz="1600" b="1" dirty="0" smtClean="0"/>
                        <a:t> de questions</a:t>
                      </a:r>
                      <a:endParaRPr lang="fr-FR" sz="1600" b="1" dirty="0"/>
                    </a:p>
                  </a:txBody>
                  <a:tcPr anchor="ctr"/>
                </a:tc>
                <a:tc>
                  <a:txBody>
                    <a:bodyPr/>
                    <a:lstStyle/>
                    <a:p>
                      <a:pPr algn="ctr"/>
                      <a:r>
                        <a:rPr lang="fr-FR" sz="1600" b="1" dirty="0" smtClean="0"/>
                        <a:t>Eléments</a:t>
                      </a:r>
                      <a:r>
                        <a:rPr lang="fr-FR" sz="1600" b="1" baseline="0" dirty="0" smtClean="0"/>
                        <a:t> d’e</a:t>
                      </a:r>
                      <a:r>
                        <a:rPr lang="fr-FR" sz="1600" b="1" dirty="0" smtClean="0"/>
                        <a:t>xplications </a:t>
                      </a:r>
                    </a:p>
                    <a:p>
                      <a:pPr algn="ctr"/>
                      <a:r>
                        <a:rPr lang="fr-FR" sz="1600" b="1" dirty="0" smtClean="0"/>
                        <a:t>tirés</a:t>
                      </a:r>
                      <a:r>
                        <a:rPr lang="fr-FR" sz="1600" b="1" baseline="0" dirty="0" smtClean="0"/>
                        <a:t> des Carnets et Lettres de poilus</a:t>
                      </a:r>
                      <a:endParaRPr lang="fr-FR" sz="1600" b="1" dirty="0"/>
                    </a:p>
                  </a:txBody>
                  <a:tcPr anchor="ctr"/>
                </a:tc>
                <a:tc>
                  <a:txBody>
                    <a:bodyPr/>
                    <a:lstStyle/>
                    <a:p>
                      <a:pPr algn="ctr"/>
                      <a:r>
                        <a:rPr lang="fr-FR" sz="1600" b="1" dirty="0" smtClean="0"/>
                        <a:t>Mise</a:t>
                      </a:r>
                      <a:r>
                        <a:rPr lang="fr-FR" sz="1600" b="1" baseline="0" dirty="0" smtClean="0"/>
                        <a:t> en perspective</a:t>
                      </a:r>
                      <a:endParaRPr lang="fr-FR" sz="1600" b="1" dirty="0"/>
                    </a:p>
                  </a:txBody>
                  <a:tcPr anchor="ctr"/>
                </a:tc>
              </a:tr>
              <a:tr h="693152">
                <a:tc>
                  <a:txBody>
                    <a:bodyPr/>
                    <a:lstStyle/>
                    <a:p>
                      <a:pPr algn="ctr"/>
                      <a:r>
                        <a:rPr lang="fr-FR" sz="1400" b="1" i="1" dirty="0" smtClean="0"/>
                        <a:t>Le contexte</a:t>
                      </a:r>
                      <a:r>
                        <a:rPr lang="fr-FR" sz="1400" b="1" i="1" baseline="0" dirty="0" smtClean="0"/>
                        <a:t> ?</a:t>
                      </a:r>
                      <a:endParaRPr lang="fr-FR" sz="1400" b="1" i="1" dirty="0"/>
                    </a:p>
                  </a:txBody>
                  <a:tcPr anchor="ctr"/>
                </a:tc>
                <a:tc>
                  <a:txBody>
                    <a:bodyPr/>
                    <a:lstStyle/>
                    <a:p>
                      <a:endParaRPr lang="fr-FR" dirty="0"/>
                    </a:p>
                  </a:txBody>
                  <a:tcPr/>
                </a:tc>
                <a:tc>
                  <a:txBody>
                    <a:bodyPr/>
                    <a:lstStyle/>
                    <a:p>
                      <a:endParaRPr lang="fr-FR" dirty="0"/>
                    </a:p>
                  </a:txBody>
                  <a:tcPr/>
                </a:tc>
              </a:tr>
              <a:tr h="693152">
                <a:tc>
                  <a:txBody>
                    <a:bodyPr/>
                    <a:lstStyle/>
                    <a:p>
                      <a:pPr algn="ctr"/>
                      <a:r>
                        <a:rPr lang="fr-FR" sz="1400" b="1" i="1" dirty="0" smtClean="0"/>
                        <a:t>Les tranchées</a:t>
                      </a:r>
                      <a:r>
                        <a:rPr lang="fr-FR" sz="1400" b="1" i="1" baseline="0" dirty="0" smtClean="0"/>
                        <a:t> ?</a:t>
                      </a:r>
                      <a:endParaRPr lang="fr-FR" sz="1400" b="1" i="1" dirty="0"/>
                    </a:p>
                  </a:txBody>
                  <a:tcPr anchor="ctr"/>
                </a:tc>
                <a:tc>
                  <a:txBody>
                    <a:bodyPr/>
                    <a:lstStyle/>
                    <a:p>
                      <a:endParaRPr lang="fr-FR" dirty="0"/>
                    </a:p>
                  </a:txBody>
                  <a:tcPr/>
                </a:tc>
                <a:tc>
                  <a:txBody>
                    <a:bodyPr/>
                    <a:lstStyle/>
                    <a:p>
                      <a:endParaRPr lang="fr-FR" dirty="0"/>
                    </a:p>
                  </a:txBody>
                  <a:tcPr/>
                </a:tc>
              </a:tr>
              <a:tr h="693152">
                <a:tc>
                  <a:txBody>
                    <a:bodyPr/>
                    <a:lstStyle/>
                    <a:p>
                      <a:pPr algn="ctr"/>
                      <a:r>
                        <a:rPr lang="fr-FR" sz="1400" b="1" i="1" dirty="0" smtClean="0"/>
                        <a:t>L’équipement</a:t>
                      </a:r>
                      <a:r>
                        <a:rPr lang="fr-FR" sz="1400" b="1" i="1" baseline="0" dirty="0" smtClean="0"/>
                        <a:t> du soldat ?</a:t>
                      </a:r>
                      <a:endParaRPr lang="fr-FR" sz="1400" b="1" i="1" dirty="0"/>
                    </a:p>
                  </a:txBody>
                  <a:tcPr anchor="ctr"/>
                </a:tc>
                <a:tc>
                  <a:txBody>
                    <a:bodyPr/>
                    <a:lstStyle/>
                    <a:p>
                      <a:endParaRPr lang="fr-FR" dirty="0"/>
                    </a:p>
                  </a:txBody>
                  <a:tcPr/>
                </a:tc>
                <a:tc>
                  <a:txBody>
                    <a:bodyPr/>
                    <a:lstStyle/>
                    <a:p>
                      <a:endParaRPr lang="fr-FR" dirty="0"/>
                    </a:p>
                  </a:txBody>
                  <a:tcPr/>
                </a:tc>
              </a:tr>
              <a:tr h="6931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i="1" dirty="0" smtClean="0"/>
                        <a:t>La vie matérielle au quotidien ?</a:t>
                      </a:r>
                    </a:p>
                  </a:txBody>
                  <a:tcPr anchor="ctr"/>
                </a:tc>
                <a:tc>
                  <a:txBody>
                    <a:bodyPr/>
                    <a:lstStyle/>
                    <a:p>
                      <a:endParaRPr lang="fr-FR" dirty="0"/>
                    </a:p>
                  </a:txBody>
                  <a:tcPr/>
                </a:tc>
                <a:tc>
                  <a:txBody>
                    <a:bodyPr/>
                    <a:lstStyle/>
                    <a:p>
                      <a:endParaRPr lang="fr-FR" dirty="0"/>
                    </a:p>
                  </a:txBody>
                  <a:tcPr/>
                </a:tc>
              </a:tr>
              <a:tr h="6931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i="1" dirty="0" smtClean="0"/>
                        <a:t>L’avant ? L’ennemi</a:t>
                      </a:r>
                      <a:r>
                        <a:rPr lang="fr-FR" sz="1400" b="1" i="1" baseline="0" dirty="0" smtClean="0"/>
                        <a:t> ?</a:t>
                      </a:r>
                      <a:endParaRPr lang="fr-FR" sz="1400" b="1" i="1" dirty="0" smtClean="0"/>
                    </a:p>
                  </a:txBody>
                  <a:tcPr anchor="ctr"/>
                </a:tc>
                <a:tc>
                  <a:txBody>
                    <a:bodyPr/>
                    <a:lstStyle/>
                    <a:p>
                      <a:endParaRPr lang="fr-FR" dirty="0"/>
                    </a:p>
                  </a:txBody>
                  <a:tcPr/>
                </a:tc>
                <a:tc>
                  <a:txBody>
                    <a:bodyPr/>
                    <a:lstStyle/>
                    <a:p>
                      <a:endParaRPr lang="fr-FR" dirty="0"/>
                    </a:p>
                  </a:txBody>
                  <a:tcPr/>
                </a:tc>
              </a:tr>
              <a:tr h="6931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i="1" dirty="0" smtClean="0"/>
                        <a:t>Les combats ?</a:t>
                      </a:r>
                    </a:p>
                  </a:txBody>
                  <a:tcPr anchor="ctr"/>
                </a:tc>
                <a:tc>
                  <a:txBody>
                    <a:bodyPr/>
                    <a:lstStyle/>
                    <a:p>
                      <a:endParaRPr lang="fr-FR"/>
                    </a:p>
                  </a:txBody>
                  <a:tcPr/>
                </a:tc>
                <a:tc>
                  <a:txBody>
                    <a:bodyPr/>
                    <a:lstStyle/>
                    <a:p>
                      <a:endParaRPr lang="fr-FR" dirty="0"/>
                    </a:p>
                  </a:txBody>
                  <a:tcPr/>
                </a:tc>
              </a:tr>
              <a:tr h="6931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i="1" dirty="0" smtClean="0"/>
                        <a:t>Les dangers</a:t>
                      </a:r>
                      <a:r>
                        <a:rPr lang="fr-FR" sz="1400" b="1" i="1" baseline="0" dirty="0" smtClean="0"/>
                        <a:t> ? </a:t>
                      </a:r>
                    </a:p>
                    <a:p>
                      <a:pPr marL="0" marR="0" indent="0" algn="ctr" defTabSz="914400" rtl="0" eaLnBrk="1" fontAlgn="auto" latinLnBrk="0" hangingPunct="1">
                        <a:lnSpc>
                          <a:spcPct val="100000"/>
                        </a:lnSpc>
                        <a:spcBef>
                          <a:spcPts val="0"/>
                        </a:spcBef>
                        <a:spcAft>
                          <a:spcPts val="0"/>
                        </a:spcAft>
                        <a:buClrTx/>
                        <a:buSzTx/>
                        <a:buFontTx/>
                        <a:buNone/>
                        <a:tabLst/>
                        <a:defRPr/>
                      </a:pPr>
                      <a:r>
                        <a:rPr lang="fr-FR" sz="1400" b="1" i="1" baseline="0" dirty="0" smtClean="0"/>
                        <a:t>La mort ?</a:t>
                      </a:r>
                      <a:endParaRPr lang="fr-FR" sz="1400" b="1" i="1" dirty="0" smtClean="0"/>
                    </a:p>
                  </a:txBody>
                  <a:tcPr anchor="ctr"/>
                </a:tc>
                <a:tc>
                  <a:txBody>
                    <a:bodyPr/>
                    <a:lstStyle/>
                    <a:p>
                      <a:endParaRPr lang="fr-FR" dirty="0"/>
                    </a:p>
                  </a:txBody>
                  <a:tcPr/>
                </a:tc>
                <a:tc>
                  <a:txBody>
                    <a:bodyPr/>
                    <a:lstStyle/>
                    <a:p>
                      <a:endParaRPr lang="fr-FR" dirty="0"/>
                    </a:p>
                  </a:txBody>
                  <a:tcPr/>
                </a:tc>
              </a:tr>
              <a:tr h="6931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i="1" dirty="0" smtClean="0"/>
                        <a:t>Le moral des</a:t>
                      </a:r>
                      <a:r>
                        <a:rPr lang="fr-FR" sz="1400" b="1" i="1" baseline="0" dirty="0" smtClean="0"/>
                        <a:t> soldats ?</a:t>
                      </a:r>
                      <a:endParaRPr lang="fr-FR" sz="1400" b="1" i="1" dirty="0" smtClean="0"/>
                    </a:p>
                  </a:txBody>
                  <a:tcPr anchor="ctr"/>
                </a:tc>
                <a:tc>
                  <a:txBody>
                    <a:bodyPr/>
                    <a:lstStyle/>
                    <a:p>
                      <a:endParaRPr lang="fr-FR" dirty="0"/>
                    </a:p>
                  </a:txBody>
                  <a:tcPr/>
                </a:tc>
                <a:tc>
                  <a:txBody>
                    <a:bodyPr/>
                    <a:lstStyle/>
                    <a:p>
                      <a:endParaRPr lang="fr-FR" dirty="0"/>
                    </a:p>
                  </a:txBody>
                  <a:tcPr/>
                </a:tc>
              </a:tr>
              <a:tr h="6931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i="1" dirty="0" smtClean="0"/>
                        <a:t>Les relations avec l’arrière ?</a:t>
                      </a:r>
                    </a:p>
                  </a:txBody>
                  <a:tcPr anchor="ctr"/>
                </a:tc>
                <a:tc>
                  <a:txBody>
                    <a:bodyPr/>
                    <a:lstStyle/>
                    <a:p>
                      <a:endParaRPr lang="fr-FR" dirty="0"/>
                    </a:p>
                  </a:txBody>
                  <a:tcPr/>
                </a:tc>
                <a:tc>
                  <a:txBody>
                    <a:bodyPr/>
                    <a:lstStyle/>
                    <a:p>
                      <a:endParaRPr lang="fr-FR" dirty="0"/>
                    </a:p>
                  </a:txBody>
                  <a:tcPr/>
                </a:tc>
              </a:tr>
            </a:tbl>
          </a:graphicData>
        </a:graphic>
      </p:graphicFrame>
      <p:sp>
        <p:nvSpPr>
          <p:cNvPr id="7" name="Rectangle 6"/>
          <p:cNvSpPr/>
          <p:nvPr/>
        </p:nvSpPr>
        <p:spPr>
          <a:xfrm>
            <a:off x="2195736" y="72008"/>
            <a:ext cx="3312368" cy="4766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6228184" y="72008"/>
            <a:ext cx="2367880" cy="4766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107504" y="692696"/>
            <a:ext cx="1584176" cy="4766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107504" y="1412776"/>
            <a:ext cx="1584176" cy="4766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107504" y="2132856"/>
            <a:ext cx="1584176" cy="4766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107504" y="2852936"/>
            <a:ext cx="1584176" cy="4766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179512" y="3429000"/>
            <a:ext cx="1584176" cy="4766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179512" y="4221088"/>
            <a:ext cx="1584176" cy="4766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107504" y="4869160"/>
            <a:ext cx="1584176" cy="4766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Rectangle 15"/>
          <p:cNvSpPr/>
          <p:nvPr/>
        </p:nvSpPr>
        <p:spPr>
          <a:xfrm>
            <a:off x="0" y="5517232"/>
            <a:ext cx="1763688" cy="4766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p:cNvSpPr/>
          <p:nvPr/>
        </p:nvSpPr>
        <p:spPr>
          <a:xfrm>
            <a:off x="107504" y="6237312"/>
            <a:ext cx="1584176" cy="4766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2132856"/>
            <a:ext cx="8206680" cy="2016225"/>
          </a:xfrm>
        </p:spPr>
        <p:style>
          <a:lnRef idx="1">
            <a:schemeClr val="accent1"/>
          </a:lnRef>
          <a:fillRef idx="2">
            <a:schemeClr val="accent1"/>
          </a:fillRef>
          <a:effectRef idx="1">
            <a:schemeClr val="accent1"/>
          </a:effectRef>
          <a:fontRef idx="minor">
            <a:schemeClr val="dk1"/>
          </a:fontRef>
        </p:style>
        <p:txBody>
          <a:bodyPr>
            <a:normAutofit/>
          </a:bodyPr>
          <a:lstStyle/>
          <a:p>
            <a:r>
              <a:rPr lang="fr-FR" sz="3600" b="1" i="1" dirty="0" smtClean="0"/>
              <a:t>2. Emettre des hypothèses, interpréter l’image en l’éclairant grâce à des témoignages de soldats</a:t>
            </a:r>
            <a:endParaRPr lang="fr-FR" sz="3600" b="1"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3.static69.com/m/image-offre/8/9/5/d/895dcf33f6c143583b76b7ed5d79b29a-300x300.gif"/>
          <p:cNvPicPr>
            <a:picLocks noChangeAspect="1" noChangeArrowheads="1"/>
          </p:cNvPicPr>
          <p:nvPr/>
        </p:nvPicPr>
        <p:blipFill>
          <a:blip r:embed="rId2" cstate="print"/>
          <a:srcRect/>
          <a:stretch>
            <a:fillRect/>
          </a:stretch>
        </p:blipFill>
        <p:spPr bwMode="auto">
          <a:xfrm>
            <a:off x="0" y="476672"/>
            <a:ext cx="4320480" cy="4320480"/>
          </a:xfrm>
          <a:prstGeom prst="rect">
            <a:avLst/>
          </a:prstGeom>
          <a:noFill/>
        </p:spPr>
      </p:pic>
      <p:sp>
        <p:nvSpPr>
          <p:cNvPr id="5" name="ZoneTexte 4"/>
          <p:cNvSpPr txBox="1"/>
          <p:nvPr/>
        </p:nvSpPr>
        <p:spPr>
          <a:xfrm>
            <a:off x="4067944" y="3356992"/>
            <a:ext cx="4680520" cy="1477328"/>
          </a:xfrm>
          <a:prstGeom prst="rect">
            <a:avLst/>
          </a:prstGeom>
          <a:noFill/>
        </p:spPr>
        <p:txBody>
          <a:bodyPr wrap="square" rtlCol="0">
            <a:spAutoFit/>
          </a:bodyPr>
          <a:lstStyle/>
          <a:p>
            <a:r>
              <a:rPr lang="fr-FR" dirty="0" smtClean="0"/>
              <a:t>Rémy CAZALS et André LOEZ</a:t>
            </a:r>
          </a:p>
          <a:p>
            <a:endParaRPr lang="fr-FR" dirty="0" smtClean="0"/>
          </a:p>
          <a:p>
            <a:r>
              <a:rPr lang="fr-FR" b="1" i="1" dirty="0" smtClean="0"/>
              <a:t>14-18, Vivre et mourir dans les tranchées, </a:t>
            </a:r>
          </a:p>
          <a:p>
            <a:endParaRPr lang="fr-FR" b="1" i="1" dirty="0" smtClean="0"/>
          </a:p>
          <a:p>
            <a:r>
              <a:rPr lang="fr-FR" dirty="0" smtClean="0"/>
              <a:t>Texto, 2012</a:t>
            </a:r>
            <a:endParaRPr lang="fr-F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95536" y="0"/>
            <a:ext cx="3728358" cy="666936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932040" y="0"/>
            <a:ext cx="3888432" cy="6848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44624"/>
            <a:ext cx="9144000" cy="6624736"/>
          </a:xfrm>
        </p:spPr>
        <p:txBody>
          <a:bodyPr>
            <a:noAutofit/>
          </a:bodyPr>
          <a:lstStyle/>
          <a:p>
            <a:pPr algn="just">
              <a:buFont typeface="+mj-lt"/>
              <a:buAutoNum type="arabicPeriod"/>
            </a:pPr>
            <a:r>
              <a:rPr lang="fr-FR" sz="1400" dirty="0" smtClean="0"/>
              <a:t>J’ai dormi avec les hommes dans un boyau couvert où l’on aurait pu parquer dix vaches et où nous étions cinquante-trois. Nous couchions en sardines. Je ne sais si je pourrais dormir dans un lit, à présent on est habitués à coucher par terre ou sur la paille quand on peut en trouver. Il y a bien deux mois que je ne me suis pas déshabillé, et j’ai enlevé mes souliers cette nuit pour dormir ; il y avait au moins quinze jours que je ne les avais pas quittés. </a:t>
            </a:r>
          </a:p>
          <a:p>
            <a:pPr algn="just">
              <a:buFont typeface="+mj-lt"/>
              <a:buAutoNum type="arabicPeriod"/>
            </a:pPr>
            <a:endParaRPr lang="fr-FR" sz="700" dirty="0" smtClean="0"/>
          </a:p>
          <a:p>
            <a:pPr algn="just">
              <a:buFont typeface="+mj-lt"/>
              <a:buAutoNum type="arabicPeriod"/>
            </a:pPr>
            <a:r>
              <a:rPr lang="fr-FR" sz="1400" dirty="0" smtClean="0"/>
              <a:t>La tranchée que nous avons occupée a une longueur de cent mètres à peu près, construite à la lisière d’un petit bois. Elle est profonde d’un mètre, la terre rejetée en avant, ce qui fait que l’on peut passer debout sans être vu. La largeur est généralement de quinze centimètres et l’on fait de place en place des endroits un peu plus larges de façon à pouvoir se croiser quand on se rencontre. </a:t>
            </a:r>
          </a:p>
          <a:p>
            <a:pPr algn="just">
              <a:buFont typeface="+mj-lt"/>
              <a:buAutoNum type="arabicPeriod"/>
            </a:pPr>
            <a:endParaRPr lang="fr-FR" sz="700" dirty="0" smtClean="0"/>
          </a:p>
          <a:p>
            <a:pPr algn="just">
              <a:buFont typeface="+mj-lt"/>
              <a:buAutoNum type="arabicPeriod"/>
            </a:pPr>
            <a:r>
              <a:rPr lang="fr-FR" sz="1400" dirty="0" smtClean="0"/>
              <a:t>Les canons et les fusils ne marchaient plus. Il régnait un silence de mort. Il n’y avait que les blessés qui appelaient : brancardiers ! Brancardiers ! A moi, au secours, d’autres suppliaient qu’on les achève. C’était affreux à voir. Le bombardement commençait et il fallait rester là, à attendre les obus, sans pouvoir bouger jusqu’au soir 8 heures où il venait nous relever. Chaque soir il y avait 100 ou 200 blessés sans compter les morts. </a:t>
            </a:r>
          </a:p>
          <a:p>
            <a:pPr algn="just">
              <a:buFont typeface="+mj-lt"/>
              <a:buAutoNum type="arabicPeriod"/>
            </a:pPr>
            <a:endParaRPr lang="fr-FR" sz="700" dirty="0" smtClean="0"/>
          </a:p>
          <a:p>
            <a:pPr algn="just">
              <a:buFont typeface="+mj-lt"/>
              <a:buAutoNum type="arabicPeriod"/>
            </a:pPr>
            <a:r>
              <a:rPr lang="fr-FR" sz="1400" dirty="0" smtClean="0"/>
              <a:t>Dans la tranchée, le pis, ce sont les torpilles... Le déchirement produit par ces 50 kg de mélinite en éclatant est effroyable. Quand une d’elles tombe en pleine tranchée, et ces accidents-là arrivent, elle tue carrément 15 à 20 types. L’une des nôtres, étant tombée chez les Boches, des pieds de Boches ont été rejetés jusque sur nos deuxièmes lignes. </a:t>
            </a:r>
          </a:p>
          <a:p>
            <a:pPr algn="just">
              <a:buFont typeface="+mj-lt"/>
              <a:buAutoNum type="arabicPeriod"/>
            </a:pPr>
            <a:endParaRPr lang="fr-FR" sz="700" dirty="0" smtClean="0"/>
          </a:p>
          <a:p>
            <a:pPr algn="just">
              <a:buFont typeface="+mj-lt"/>
              <a:buAutoNum type="arabicPeriod"/>
            </a:pPr>
            <a:r>
              <a:rPr lang="fr-FR" sz="1400" dirty="0" smtClean="0"/>
              <a:t>Nous avons passé trois jour couchés dans les trous d’obus à voir la mort de près, à l’attendre à chaque instant. Et cela, sans la moindre goutte d’eau à boire et dans une horrible puanteur de cadavres. Un obus recouvre les cadavres de terre, un autre les exhume à nouveau. Quand on veut se creuser un abri, on tombe tout de suite sur des morts. Je faisais partie d’un groupe de camarades, et pourtant chacun ne priait que pour soi.</a:t>
            </a:r>
          </a:p>
          <a:p>
            <a:pPr algn="just">
              <a:buFont typeface="+mj-lt"/>
              <a:buAutoNum type="arabicPeriod"/>
            </a:pPr>
            <a:endParaRPr lang="fr-FR" sz="700" dirty="0" smtClean="0"/>
          </a:p>
          <a:p>
            <a:pPr algn="just">
              <a:buFont typeface="+mj-lt"/>
              <a:buAutoNum type="arabicPeriod"/>
            </a:pPr>
            <a:r>
              <a:rPr lang="fr-FR" sz="1400" dirty="0" smtClean="0"/>
              <a:t>Le corps est soumis aux pires agressions, brûlures, engelures, fluxions de poitrine, plaies purulentes. Sans compter le cortège de poux, de puces, de mouches et de vermine. Des effluves de vinaigre et de pétrole (seuls boucliers face à ces sales bestioles) rendent nauséabonde l’atmosphère des abris. A cela s’ajoutent les odeurs d’urine, de transpiration et de cadavres en putréfaction. Un jardin d’Eden pour les rats qui infestent les refuges en hordes velues. </a:t>
            </a:r>
          </a:p>
          <a:p>
            <a:pPr algn="just">
              <a:buFont typeface="+mj-lt"/>
              <a:buAutoNum type="arabicPeriod"/>
            </a:pPr>
            <a:endParaRPr lang="fr-FR" sz="700" dirty="0" smtClean="0"/>
          </a:p>
          <a:p>
            <a:pPr algn="just">
              <a:buFont typeface="+mj-lt"/>
              <a:buAutoNum type="arabicPeriod"/>
            </a:pPr>
            <a:r>
              <a:rPr lang="fr-FR" sz="1400" dirty="0" smtClean="0"/>
              <a:t>Les tranchées, ça a débuté pour se cacher, d'abord. Les Allemands s'arrêtaient. Ils tenaient bon. On n'attaquait pas toujours. Alors fallait commencer un petit trou pour se cacher le nez. petit à petit dans la nuit on améliorait son trou : on se garait quoi ! Et puis les régiments qui venaient après, ils continuaient le travail qu'on avait commencé. </a:t>
            </a:r>
            <a:r>
              <a:rPr lang="fr-FR" sz="1000" dirty="0" smtClean="0"/>
              <a:t/>
            </a:r>
            <a:br>
              <a:rPr lang="fr-FR" sz="1000" dirty="0" smtClean="0"/>
            </a:br>
            <a:r>
              <a:rPr lang="fr-FR" sz="1000" dirty="0" smtClean="0"/>
              <a:t> </a:t>
            </a:r>
            <a:br>
              <a:rPr lang="fr-FR" sz="1000" dirty="0" smtClean="0"/>
            </a:br>
            <a:endParaRPr lang="fr-FR" sz="1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44624"/>
            <a:ext cx="9144000" cy="7272808"/>
          </a:xfrm>
        </p:spPr>
        <p:txBody>
          <a:bodyPr>
            <a:noAutofit/>
          </a:bodyPr>
          <a:lstStyle/>
          <a:p>
            <a:pPr algn="just">
              <a:buFont typeface="+mj-lt"/>
              <a:buAutoNum type="arabicPeriod" startAt="8"/>
            </a:pPr>
            <a:r>
              <a:rPr lang="fr-FR" sz="1400" dirty="0" smtClean="0"/>
              <a:t>4h40. Ces minutes sont les dernières de la vie pour beaucoup d’entre nous. Nous redoutons, en nous regardant, de deviner déjà les victimes.  Brusquement, les artilleries tonnent, écrasent, éventrent, terrifient. Tout rugit, jaillit, tangue. L’azur a disparu. Nous sommes au centre d’un remous monstrueux ; des pans de ciel s’abattent, des comètes s’entrechoquent et s’émiettent avec des lueurs de court-circuit. « Attention on va sortir ! » Les hommes blêmes, privés de raison, se redressent un peu, ajustent leur baïonnette. Les sous-officiers s’arrachent des recommandations de la gorge, comme des sanglots. "Attention, les gars ! On y va, en avant !".</a:t>
            </a:r>
          </a:p>
          <a:p>
            <a:pPr algn="just">
              <a:buFont typeface="+mj-lt"/>
              <a:buAutoNum type="arabicPeriod" startAt="8"/>
            </a:pPr>
            <a:endParaRPr lang="fr-FR" sz="600" dirty="0" smtClean="0"/>
          </a:p>
          <a:p>
            <a:pPr algn="just">
              <a:buFont typeface="+mj-lt"/>
              <a:buAutoNum type="arabicPeriod" startAt="8"/>
            </a:pPr>
            <a:r>
              <a:rPr lang="fr-FR" sz="1400" dirty="0" smtClean="0"/>
              <a:t>Je viens de déjeuner, mais qu'est-ce qu'une demi-boule de pain pour une journée ! J'en ai mangé la moitié et j'ai encore plus faim. Rien que le matin, il me faudrait la boule entière ! Le froid aiguise terriblement l'appétit.</a:t>
            </a:r>
          </a:p>
          <a:p>
            <a:pPr algn="just">
              <a:buFont typeface="+mj-lt"/>
              <a:buAutoNum type="arabicPeriod" startAt="8"/>
            </a:pPr>
            <a:endParaRPr lang="fr-FR" sz="500" dirty="0" smtClean="0"/>
          </a:p>
          <a:p>
            <a:pPr algn="just">
              <a:buFont typeface="+mj-lt"/>
              <a:buAutoNum type="arabicPeriod" startAt="8"/>
            </a:pPr>
            <a:r>
              <a:rPr lang="fr-FR" sz="1400" dirty="0" smtClean="0"/>
              <a:t>La pluie approche. Une goutte tombe sur mon képi. Après une heure, la pluie redouble : c'est l'averse. Accroupis dans la tranchée, nous attendons. L'uniforme s'imprègne brin à brin. Après trois heures, je sens comme un doigt froid sur ma chair. C'est l'eau qui pénètre. Manteau, veste, chandails, chemise ont été traversés. Après vingt-quatre heures, il pleut. La canonnade redouble. Je me baisse, je me couche au fond de la tranchée, dans l'eau. Après deux jours, il pleut .</a:t>
            </a:r>
          </a:p>
          <a:p>
            <a:pPr algn="just">
              <a:buFont typeface="+mj-lt"/>
              <a:buAutoNum type="arabicPeriod" startAt="8"/>
            </a:pPr>
            <a:endParaRPr lang="fr-FR" sz="600" dirty="0" smtClean="0"/>
          </a:p>
          <a:p>
            <a:pPr algn="just">
              <a:buFont typeface="+mj-lt"/>
              <a:buAutoNum type="arabicPeriod" startAt="8"/>
            </a:pPr>
            <a:r>
              <a:rPr lang="fr-FR" sz="1400" dirty="0" smtClean="0"/>
              <a:t>La vie continue comme si rien d’extraordinaire ne se passait. Certains de mes camarades sont en rage de voir tout cela, cette stupide indifférence. C’est trop brutal, insupportable, une indécence pour nos yeux encore pleins de ce que nous venons de vivre. </a:t>
            </a:r>
          </a:p>
          <a:p>
            <a:pPr algn="just">
              <a:buFont typeface="+mj-lt"/>
              <a:buAutoNum type="arabicPeriod" startAt="8"/>
            </a:pPr>
            <a:endParaRPr lang="fr-FR" sz="600" dirty="0" smtClean="0"/>
          </a:p>
          <a:p>
            <a:pPr algn="just">
              <a:buFont typeface="+mj-lt"/>
              <a:buAutoNum type="arabicPeriod" startAt="8"/>
            </a:pPr>
            <a:r>
              <a:rPr lang="fr-FR" sz="1400" dirty="0" smtClean="0"/>
              <a:t>Nous touchons régulièrement un demi-litre de vin par jour et notre ration d’eau-de-vie. Maintenant qu’il ne fait plus froid, on va supprimer l’eau-de-vie et nous aurons un quart de vin en plus, ce qui fera trois-quarts de vin par jour. </a:t>
            </a:r>
          </a:p>
          <a:p>
            <a:pPr algn="just">
              <a:buFont typeface="+mj-lt"/>
              <a:buAutoNum type="arabicPeriod" startAt="8"/>
            </a:pPr>
            <a:endParaRPr lang="fr-FR" sz="400" dirty="0" smtClean="0"/>
          </a:p>
          <a:p>
            <a:pPr algn="just">
              <a:buFont typeface="+mj-lt"/>
              <a:buAutoNum type="arabicPeriod" startAt="8"/>
            </a:pPr>
            <a:r>
              <a:rPr lang="fr-FR" sz="1400" dirty="0" smtClean="0"/>
              <a:t>Au bruit assourdissant des éclatements secs, sourds, stridents et que l’écho a prolongé de tous les côtés, se mêlent les sifflements et les tapements des balles, le souffle des obus qui passent : des rugissements et des miaulements, très exactement, et des halètements de locomotives lancées à toute vitesses. </a:t>
            </a:r>
          </a:p>
          <a:p>
            <a:pPr algn="just">
              <a:buFont typeface="+mj-lt"/>
              <a:buAutoNum type="arabicPeriod" startAt="8"/>
            </a:pPr>
            <a:endParaRPr lang="fr-FR" sz="500" dirty="0" smtClean="0"/>
          </a:p>
          <a:p>
            <a:pPr algn="just">
              <a:buFont typeface="+mj-lt"/>
              <a:buAutoNum type="arabicPeriod" startAt="8"/>
            </a:pPr>
            <a:r>
              <a:rPr lang="fr-FR" sz="1400" dirty="0" smtClean="0"/>
              <a:t>Et puis je vous en prie, tâchez de m’écrire chaque jour. Les uns et les autres vous pouvez bien arriver à ce résultat. Il me semble que nous devons bien mériter cela. </a:t>
            </a:r>
          </a:p>
          <a:p>
            <a:pPr algn="just">
              <a:buFont typeface="+mj-lt"/>
              <a:buAutoNum type="arabicPeriod" startAt="8"/>
            </a:pPr>
            <a:endParaRPr lang="fr-FR" sz="700" dirty="0" smtClean="0"/>
          </a:p>
          <a:p>
            <a:pPr algn="just">
              <a:buFont typeface="+mj-lt"/>
              <a:buAutoNum type="arabicPeriod" startAt="8"/>
            </a:pPr>
            <a:r>
              <a:rPr lang="fr-FR" sz="1400" dirty="0" smtClean="0"/>
              <a:t>Cette nuit, on a fait un prisonnier. C’est un Saxon, il était pris dans les fils de fer. Il gueulait « </a:t>
            </a:r>
            <a:r>
              <a:rPr lang="fr-FR" sz="1400" dirty="0" err="1" smtClean="0"/>
              <a:t>Kamarad</a:t>
            </a:r>
            <a:r>
              <a:rPr lang="fr-FR" sz="1400" dirty="0" smtClean="0"/>
              <a:t> </a:t>
            </a:r>
            <a:r>
              <a:rPr lang="fr-FR" sz="1400" dirty="0" err="1" smtClean="0"/>
              <a:t>Franzious</a:t>
            </a:r>
            <a:r>
              <a:rPr lang="fr-FR" sz="1400" dirty="0" smtClean="0"/>
              <a:t> ». Ils sont comme nous, ils auraient besoin d’être retapés à neuf. </a:t>
            </a:r>
          </a:p>
          <a:p>
            <a:pPr algn="just">
              <a:buFont typeface="+mj-lt"/>
              <a:buAutoNum type="arabicPeriod" startAt="8"/>
            </a:pPr>
            <a:endParaRPr lang="fr-FR" sz="200" dirty="0" smtClean="0"/>
          </a:p>
          <a:p>
            <a:pPr algn="just">
              <a:buFont typeface="+mj-lt"/>
              <a:buAutoNum type="arabicPeriod" startAt="8"/>
            </a:pPr>
            <a:r>
              <a:rPr lang="fr-FR" sz="1400" dirty="0" smtClean="0"/>
              <a:t>Ignoble race de boches. Je ne sais ce que l’avenir me réserve. Mais si l’occasion s’en présente, il n’y a pas de pardon, le vengerai le frère qu’ils m’ont pris.</a:t>
            </a:r>
            <a:endParaRPr lang="fr-FR"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p:cNvGraphicFramePr>
            <a:graphicFrameLocks noGrp="1"/>
          </p:cNvGraphicFramePr>
          <p:nvPr/>
        </p:nvGraphicFramePr>
        <p:xfrm>
          <a:off x="0" y="0"/>
          <a:ext cx="9144000" cy="6858001"/>
        </p:xfrm>
        <a:graphic>
          <a:graphicData uri="http://schemas.openxmlformats.org/drawingml/2006/table">
            <a:tbl>
              <a:tblPr firstRow="1" bandRow="1">
                <a:tableStyleId>{5940675A-B579-460E-94D1-54222C63F5DA}</a:tableStyleId>
              </a:tblPr>
              <a:tblGrid>
                <a:gridCol w="1835696"/>
                <a:gridCol w="4032448"/>
                <a:gridCol w="3275856"/>
              </a:tblGrid>
              <a:tr h="616183">
                <a:tc>
                  <a:txBody>
                    <a:bodyPr/>
                    <a:lstStyle/>
                    <a:p>
                      <a:pPr algn="ctr"/>
                      <a:r>
                        <a:rPr lang="fr-FR" sz="1600" b="1" dirty="0" smtClean="0"/>
                        <a:t>Les</a:t>
                      </a:r>
                      <a:r>
                        <a:rPr lang="fr-FR" sz="1600" b="1" baseline="0" dirty="0" smtClean="0"/>
                        <a:t> r</a:t>
                      </a:r>
                      <a:r>
                        <a:rPr lang="fr-FR" sz="1600" b="1" dirty="0" smtClean="0"/>
                        <a:t>éseaux de questions</a:t>
                      </a:r>
                      <a:endParaRPr lang="fr-FR" sz="1600" b="1" dirty="0"/>
                    </a:p>
                  </a:txBody>
                  <a:tcPr anchor="ctr"/>
                </a:tc>
                <a:tc>
                  <a:txBody>
                    <a:bodyPr/>
                    <a:lstStyle/>
                    <a:p>
                      <a:pPr algn="ctr"/>
                      <a:r>
                        <a:rPr lang="fr-FR" sz="1600" b="1" dirty="0" smtClean="0"/>
                        <a:t>Eléments</a:t>
                      </a:r>
                      <a:r>
                        <a:rPr lang="fr-FR" sz="1600" b="1" baseline="0" dirty="0" smtClean="0"/>
                        <a:t> </a:t>
                      </a:r>
                      <a:r>
                        <a:rPr lang="fr-FR" sz="1600" b="1" dirty="0" smtClean="0"/>
                        <a:t>tirés</a:t>
                      </a:r>
                      <a:r>
                        <a:rPr lang="fr-FR" sz="1600" b="1" baseline="0" dirty="0" smtClean="0"/>
                        <a:t> des </a:t>
                      </a:r>
                      <a:r>
                        <a:rPr lang="fr-FR" sz="1600" b="1" i="1" baseline="0" dirty="0" smtClean="0"/>
                        <a:t>Carnets</a:t>
                      </a:r>
                      <a:r>
                        <a:rPr lang="fr-FR" sz="1600" b="1" baseline="0" dirty="0" smtClean="0"/>
                        <a:t> et </a:t>
                      </a:r>
                      <a:r>
                        <a:rPr lang="fr-FR" sz="1600" b="1" i="1" baseline="0" dirty="0" smtClean="0"/>
                        <a:t>Lettres</a:t>
                      </a:r>
                      <a:r>
                        <a:rPr lang="fr-FR" sz="1600" b="1" baseline="0" dirty="0" smtClean="0"/>
                        <a:t> de poilus permettant d’éclairer la photographie</a:t>
                      </a:r>
                      <a:endParaRPr lang="fr-FR" sz="1600" b="1" dirty="0"/>
                    </a:p>
                  </a:txBody>
                  <a:tcPr anchor="ctr"/>
                </a:tc>
                <a:tc>
                  <a:txBody>
                    <a:bodyPr/>
                    <a:lstStyle/>
                    <a:p>
                      <a:pPr algn="ctr"/>
                      <a:r>
                        <a:rPr lang="fr-FR" sz="1600" b="1" dirty="0" smtClean="0"/>
                        <a:t>Mise</a:t>
                      </a:r>
                      <a:r>
                        <a:rPr lang="fr-FR" sz="1600" b="1" baseline="0" dirty="0" smtClean="0"/>
                        <a:t> en perspective</a:t>
                      </a:r>
                      <a:endParaRPr lang="fr-FR" sz="1600" b="1" dirty="0"/>
                    </a:p>
                  </a:txBody>
                  <a:tcPr anchor="ctr"/>
                </a:tc>
              </a:tr>
              <a:tr h="689296">
                <a:tc>
                  <a:txBody>
                    <a:bodyPr/>
                    <a:lstStyle/>
                    <a:p>
                      <a:pPr algn="ctr"/>
                      <a:r>
                        <a:rPr lang="fr-FR" sz="1400" b="1" i="1" dirty="0" smtClean="0"/>
                        <a:t>Le contexte</a:t>
                      </a:r>
                      <a:r>
                        <a:rPr lang="fr-FR" sz="1400" b="1" i="1" baseline="0" dirty="0" smtClean="0"/>
                        <a:t> ?</a:t>
                      </a:r>
                      <a:endParaRPr lang="fr-FR" sz="1400" b="1" i="1" dirty="0"/>
                    </a:p>
                  </a:txBody>
                  <a:tcPr anchor="ctr"/>
                </a:tc>
                <a:tc>
                  <a:txBody>
                    <a:bodyPr/>
                    <a:lstStyle/>
                    <a:p>
                      <a:endParaRPr lang="fr-FR" dirty="0"/>
                    </a:p>
                  </a:txBody>
                  <a:tcPr/>
                </a:tc>
                <a:tc>
                  <a:txBody>
                    <a:bodyPr/>
                    <a:lstStyle/>
                    <a:p>
                      <a:endParaRPr lang="fr-FR" dirty="0"/>
                    </a:p>
                  </a:txBody>
                  <a:tcPr/>
                </a:tc>
              </a:tr>
              <a:tr h="727450">
                <a:tc>
                  <a:txBody>
                    <a:bodyPr/>
                    <a:lstStyle/>
                    <a:p>
                      <a:pPr algn="ctr"/>
                      <a:r>
                        <a:rPr lang="fr-FR" sz="1400" b="1" i="1" dirty="0" smtClean="0"/>
                        <a:t>Les tranchées</a:t>
                      </a:r>
                      <a:r>
                        <a:rPr lang="fr-FR" sz="1400" b="1" i="1" baseline="0" dirty="0" smtClean="0"/>
                        <a:t> ?</a:t>
                      </a:r>
                      <a:endParaRPr lang="fr-FR" sz="1400" b="1" i="1" dirty="0"/>
                    </a:p>
                  </a:txBody>
                  <a:tcPr anchor="ctr"/>
                </a:tc>
                <a:tc>
                  <a:txBody>
                    <a:bodyPr/>
                    <a:lstStyle/>
                    <a:p>
                      <a:pPr algn="l">
                        <a:buFont typeface="Arial" pitchFamily="34" charset="0"/>
                        <a:buChar char="•"/>
                      </a:pPr>
                      <a:r>
                        <a:rPr lang="fr-FR" sz="1250" b="1" i="1" dirty="0" smtClean="0">
                          <a:solidFill>
                            <a:srgbClr val="C00000"/>
                          </a:solidFill>
                        </a:rPr>
                        <a:t> Creusées</a:t>
                      </a:r>
                      <a:r>
                        <a:rPr lang="fr-FR" sz="1250" b="1" i="1" baseline="0" dirty="0" smtClean="0">
                          <a:solidFill>
                            <a:srgbClr val="C00000"/>
                          </a:solidFill>
                        </a:rPr>
                        <a:t> progressivement car le front se stabilise</a:t>
                      </a:r>
                    </a:p>
                    <a:p>
                      <a:pPr algn="l">
                        <a:buFont typeface="Arial" pitchFamily="34" charset="0"/>
                        <a:buChar char="•"/>
                      </a:pPr>
                      <a:r>
                        <a:rPr lang="fr-FR" sz="1250" b="1" i="1" dirty="0" smtClean="0">
                          <a:solidFill>
                            <a:srgbClr val="C00000"/>
                          </a:solidFill>
                        </a:rPr>
                        <a:t> Longueur</a:t>
                      </a:r>
                      <a:r>
                        <a:rPr lang="fr-FR" sz="1250" b="1" i="1" baseline="0" dirty="0" smtClean="0">
                          <a:solidFill>
                            <a:srgbClr val="C00000"/>
                          </a:solidFill>
                        </a:rPr>
                        <a:t> 100 m</a:t>
                      </a:r>
                      <a:r>
                        <a:rPr lang="fr-FR" sz="1250" b="1" i="1" dirty="0" smtClean="0">
                          <a:solidFill>
                            <a:srgbClr val="C00000"/>
                          </a:solidFill>
                        </a:rPr>
                        <a:t>,</a:t>
                      </a:r>
                      <a:r>
                        <a:rPr lang="fr-FR" sz="1250" b="1" i="1" baseline="0" dirty="0" smtClean="0">
                          <a:solidFill>
                            <a:srgbClr val="C00000"/>
                          </a:solidFill>
                        </a:rPr>
                        <a:t> </a:t>
                      </a:r>
                      <a:r>
                        <a:rPr lang="fr-FR" sz="1250" b="1" i="1" kern="1200" dirty="0" smtClean="0">
                          <a:solidFill>
                            <a:srgbClr val="C00000"/>
                          </a:solidFill>
                          <a:latin typeface="+mn-lt"/>
                          <a:ea typeface="+mn-ea"/>
                          <a:cs typeface="+mn-cs"/>
                        </a:rPr>
                        <a:t>profondeur 1 m , largeur 15</a:t>
                      </a:r>
                      <a:r>
                        <a:rPr lang="fr-FR" sz="1250" b="1" i="1" kern="1200" baseline="0" dirty="0" smtClean="0">
                          <a:solidFill>
                            <a:srgbClr val="C00000"/>
                          </a:solidFill>
                          <a:latin typeface="+mn-lt"/>
                          <a:ea typeface="+mn-ea"/>
                          <a:cs typeface="+mn-cs"/>
                        </a:rPr>
                        <a:t> cm ou +</a:t>
                      </a:r>
                      <a:r>
                        <a:rPr lang="fr-FR" sz="1250" b="1" i="1" kern="1200" dirty="0" smtClean="0">
                          <a:solidFill>
                            <a:srgbClr val="C00000"/>
                          </a:solidFill>
                          <a:latin typeface="+mn-lt"/>
                          <a:ea typeface="+mn-ea"/>
                          <a:cs typeface="+mn-cs"/>
                        </a:rPr>
                        <a:t>,</a:t>
                      </a:r>
                    </a:p>
                    <a:p>
                      <a:pPr algn="l">
                        <a:buFont typeface="Arial" pitchFamily="34" charset="0"/>
                        <a:buChar char="•"/>
                      </a:pPr>
                      <a:r>
                        <a:rPr lang="fr-FR" sz="1250" b="1" i="1" kern="1200" baseline="0" dirty="0" smtClean="0">
                          <a:solidFill>
                            <a:srgbClr val="C00000"/>
                          </a:solidFill>
                          <a:latin typeface="+mn-lt"/>
                          <a:ea typeface="+mn-ea"/>
                          <a:cs typeface="+mn-cs"/>
                        </a:rPr>
                        <a:t> </a:t>
                      </a:r>
                      <a:r>
                        <a:rPr lang="fr-FR" sz="1250" b="1" i="1" kern="1200" dirty="0" smtClean="0">
                          <a:solidFill>
                            <a:srgbClr val="C00000"/>
                          </a:solidFill>
                          <a:latin typeface="+mn-lt"/>
                          <a:ea typeface="+mn-ea"/>
                          <a:cs typeface="+mn-cs"/>
                        </a:rPr>
                        <a:t>Destinées à protéger le combattant</a:t>
                      </a:r>
                      <a:r>
                        <a:rPr lang="fr-FR" sz="1250" b="1" i="1" kern="1200" baseline="0" dirty="0" smtClean="0">
                          <a:solidFill>
                            <a:srgbClr val="C00000"/>
                          </a:solidFill>
                          <a:latin typeface="+mn-lt"/>
                          <a:ea typeface="+mn-ea"/>
                          <a:cs typeface="+mn-cs"/>
                        </a:rPr>
                        <a:t> </a:t>
                      </a:r>
                      <a:endParaRPr lang="fr-FR" sz="1250" b="1" i="1" kern="1200" dirty="0">
                        <a:solidFill>
                          <a:srgbClr val="C00000"/>
                        </a:solidFill>
                        <a:latin typeface="+mn-lt"/>
                        <a:ea typeface="+mn-ea"/>
                        <a:cs typeface="+mn-cs"/>
                      </a:endParaRPr>
                    </a:p>
                  </a:txBody>
                  <a:tcPr/>
                </a:tc>
                <a:tc>
                  <a:txBody>
                    <a:bodyPr/>
                    <a:lstStyle/>
                    <a:p>
                      <a:endParaRPr lang="fr-FR" dirty="0"/>
                    </a:p>
                  </a:txBody>
                  <a:tcPr/>
                </a:tc>
              </a:tr>
              <a:tr h="689296">
                <a:tc>
                  <a:txBody>
                    <a:bodyPr/>
                    <a:lstStyle/>
                    <a:p>
                      <a:pPr algn="ctr"/>
                      <a:r>
                        <a:rPr lang="fr-FR" sz="1400" b="1" i="1" dirty="0" smtClean="0"/>
                        <a:t>L’équipement</a:t>
                      </a:r>
                      <a:r>
                        <a:rPr lang="fr-FR" sz="1400" b="1" i="1" baseline="0" dirty="0" smtClean="0"/>
                        <a:t> du soldat ?</a:t>
                      </a:r>
                      <a:endParaRPr lang="fr-FR" sz="1400" b="1" i="1" dirty="0"/>
                    </a:p>
                  </a:txBody>
                  <a:tcPr anchor="ctr"/>
                </a:tc>
                <a:tc>
                  <a:txBody>
                    <a:bodyPr/>
                    <a:lstStyle/>
                    <a:p>
                      <a:endParaRPr lang="fr-FR" dirty="0"/>
                    </a:p>
                  </a:txBody>
                  <a:tcPr/>
                </a:tc>
                <a:tc>
                  <a:txBody>
                    <a:bodyPr/>
                    <a:lstStyle/>
                    <a:p>
                      <a:endParaRPr lang="fr-FR" dirty="0"/>
                    </a:p>
                  </a:txBody>
                  <a:tcPr/>
                </a:tc>
              </a:tr>
              <a:tr h="6892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i="1" dirty="0" smtClean="0"/>
                        <a:t>La vie matérielle au quotidien ?</a:t>
                      </a:r>
                    </a:p>
                  </a:txBody>
                  <a:tcPr anchor="ctr"/>
                </a:tc>
                <a:tc>
                  <a:txBody>
                    <a:bodyPr/>
                    <a:lstStyle/>
                    <a:p>
                      <a:endParaRPr lang="fr-FR" dirty="0"/>
                    </a:p>
                  </a:txBody>
                  <a:tcPr/>
                </a:tc>
                <a:tc>
                  <a:txBody>
                    <a:bodyPr/>
                    <a:lstStyle/>
                    <a:p>
                      <a:endParaRPr lang="fr-FR" dirty="0"/>
                    </a:p>
                  </a:txBody>
                  <a:tcPr/>
                </a:tc>
              </a:tr>
              <a:tr h="6892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i="1" dirty="0" smtClean="0"/>
                        <a:t>L’avant ? L’ennemi</a:t>
                      </a:r>
                      <a:r>
                        <a:rPr lang="fr-FR" sz="1400" b="1" i="1" baseline="0" dirty="0" smtClean="0"/>
                        <a:t> ?</a:t>
                      </a:r>
                      <a:endParaRPr lang="fr-FR" sz="1400" b="1" i="1" dirty="0" smtClean="0"/>
                    </a:p>
                  </a:txBody>
                  <a:tcPr anchor="ctr"/>
                </a:tc>
                <a:tc>
                  <a:txBody>
                    <a:bodyPr/>
                    <a:lstStyle/>
                    <a:p>
                      <a:endParaRPr lang="fr-FR" dirty="0"/>
                    </a:p>
                  </a:txBody>
                  <a:tcPr/>
                </a:tc>
                <a:tc>
                  <a:txBody>
                    <a:bodyPr/>
                    <a:lstStyle/>
                    <a:p>
                      <a:endParaRPr lang="fr-FR" dirty="0"/>
                    </a:p>
                  </a:txBody>
                  <a:tcPr/>
                </a:tc>
              </a:tr>
              <a:tr h="6892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i="1" dirty="0" smtClean="0"/>
                        <a:t>Les combats ?</a:t>
                      </a:r>
                    </a:p>
                  </a:txBody>
                  <a:tcPr anchor="ctr"/>
                </a:tc>
                <a:tc>
                  <a:txBody>
                    <a:bodyPr/>
                    <a:lstStyle/>
                    <a:p>
                      <a:endParaRPr lang="fr-FR"/>
                    </a:p>
                  </a:txBody>
                  <a:tcPr/>
                </a:tc>
                <a:tc>
                  <a:txBody>
                    <a:bodyPr/>
                    <a:lstStyle/>
                    <a:p>
                      <a:endParaRPr lang="fr-FR" dirty="0"/>
                    </a:p>
                  </a:txBody>
                  <a:tcPr/>
                </a:tc>
              </a:tr>
              <a:tr h="6892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i="1" dirty="0" smtClean="0"/>
                        <a:t>Les dangers</a:t>
                      </a:r>
                      <a:r>
                        <a:rPr lang="fr-FR" sz="1400" b="1" i="1" baseline="0" dirty="0" smtClean="0"/>
                        <a:t> ? </a:t>
                      </a:r>
                    </a:p>
                    <a:p>
                      <a:pPr marL="0" marR="0" indent="0" algn="ctr" defTabSz="914400" rtl="0" eaLnBrk="1" fontAlgn="auto" latinLnBrk="0" hangingPunct="1">
                        <a:lnSpc>
                          <a:spcPct val="100000"/>
                        </a:lnSpc>
                        <a:spcBef>
                          <a:spcPts val="0"/>
                        </a:spcBef>
                        <a:spcAft>
                          <a:spcPts val="0"/>
                        </a:spcAft>
                        <a:buClrTx/>
                        <a:buSzTx/>
                        <a:buFontTx/>
                        <a:buNone/>
                        <a:tabLst/>
                        <a:defRPr/>
                      </a:pPr>
                      <a:r>
                        <a:rPr lang="fr-FR" sz="1400" b="1" i="1" baseline="0" dirty="0" smtClean="0"/>
                        <a:t>La mort ?</a:t>
                      </a:r>
                      <a:endParaRPr lang="fr-FR" sz="1400" b="1" i="1" dirty="0" smtClean="0"/>
                    </a:p>
                  </a:txBody>
                  <a:tcPr anchor="ctr"/>
                </a:tc>
                <a:tc>
                  <a:txBody>
                    <a:bodyPr/>
                    <a:lstStyle/>
                    <a:p>
                      <a:endParaRPr lang="fr-FR" dirty="0"/>
                    </a:p>
                  </a:txBody>
                  <a:tcPr/>
                </a:tc>
                <a:tc>
                  <a:txBody>
                    <a:bodyPr/>
                    <a:lstStyle/>
                    <a:p>
                      <a:endParaRPr lang="fr-FR" dirty="0"/>
                    </a:p>
                  </a:txBody>
                  <a:tcPr/>
                </a:tc>
              </a:tr>
              <a:tr h="6892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i="1" dirty="0" smtClean="0"/>
                        <a:t>Le moral des</a:t>
                      </a:r>
                      <a:r>
                        <a:rPr lang="fr-FR" sz="1400" b="1" i="1" baseline="0" dirty="0" smtClean="0"/>
                        <a:t> soldats ?</a:t>
                      </a:r>
                      <a:endParaRPr lang="fr-FR" sz="1400" b="1" i="1" dirty="0" smtClean="0"/>
                    </a:p>
                  </a:txBody>
                  <a:tcPr anchor="ctr"/>
                </a:tc>
                <a:tc>
                  <a:txBody>
                    <a:bodyPr/>
                    <a:lstStyle/>
                    <a:p>
                      <a:endParaRPr lang="fr-FR" dirty="0"/>
                    </a:p>
                  </a:txBody>
                  <a:tcPr/>
                </a:tc>
                <a:tc>
                  <a:txBody>
                    <a:bodyPr/>
                    <a:lstStyle/>
                    <a:p>
                      <a:endParaRPr lang="fr-FR" dirty="0"/>
                    </a:p>
                  </a:txBody>
                  <a:tcPr/>
                </a:tc>
              </a:tr>
              <a:tr h="6892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i="1" dirty="0" smtClean="0"/>
                        <a:t>Les relations avec l’arrière ?</a:t>
                      </a:r>
                    </a:p>
                  </a:txBody>
                  <a:tcPr anchor="ctr"/>
                </a:tc>
                <a:tc>
                  <a:txBody>
                    <a:bodyPr/>
                    <a:lstStyle/>
                    <a:p>
                      <a:endParaRPr lang="fr-FR" dirty="0"/>
                    </a:p>
                  </a:txBody>
                  <a:tcPr/>
                </a:tc>
                <a:tc>
                  <a:txBody>
                    <a:bodyPr/>
                    <a:lstStyle/>
                    <a:p>
                      <a:endParaRPr lang="fr-FR" dirty="0"/>
                    </a:p>
                  </a:txBody>
                  <a:tcPr/>
                </a:tc>
              </a:tr>
            </a:tbl>
          </a:graphicData>
        </a:graphic>
      </p:graphicFrame>
      <p:sp>
        <p:nvSpPr>
          <p:cNvPr id="8" name="Rectangle 7"/>
          <p:cNvSpPr/>
          <p:nvPr/>
        </p:nvSpPr>
        <p:spPr>
          <a:xfrm>
            <a:off x="6228184" y="72008"/>
            <a:ext cx="2367880" cy="4766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1907704" y="1340768"/>
            <a:ext cx="3744416" cy="6480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26" name="Picture 2">
            <a:hlinkClick r:id="rId2" action="ppaction://hlinksldjump"/>
          </p:cNvPr>
          <p:cNvPicPr>
            <a:picLocks noChangeAspect="1" noChangeArrowheads="1"/>
          </p:cNvPicPr>
          <p:nvPr/>
        </p:nvPicPr>
        <p:blipFill>
          <a:blip r:embed="rId3" cstate="print"/>
          <a:srcRect/>
          <a:stretch>
            <a:fillRect/>
          </a:stretch>
        </p:blipFill>
        <p:spPr bwMode="auto">
          <a:xfrm>
            <a:off x="8332465" y="0"/>
            <a:ext cx="811535" cy="633393"/>
          </a:xfrm>
          <a:prstGeom prst="rect">
            <a:avLst/>
          </a:prstGeom>
          <a:noFill/>
          <a:ln w="9525">
            <a:noFill/>
            <a:miter lim="800000"/>
            <a:headEnd/>
            <a:tailEnd/>
          </a:ln>
        </p:spPr>
      </p:pic>
      <p:sp>
        <p:nvSpPr>
          <p:cNvPr id="7" name="Rectangle 6"/>
          <p:cNvSpPr/>
          <p:nvPr/>
        </p:nvSpPr>
        <p:spPr>
          <a:xfrm>
            <a:off x="251520" y="1484784"/>
            <a:ext cx="1368152" cy="360040"/>
          </a:xfrm>
          <a:prstGeom prst="rect">
            <a:avLst/>
          </a:prstGeom>
          <a:solidFill>
            <a:schemeClr val="accent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2420888"/>
            <a:ext cx="8206680" cy="864097"/>
          </a:xfrm>
        </p:spPr>
        <p:style>
          <a:lnRef idx="1">
            <a:schemeClr val="accent1"/>
          </a:lnRef>
          <a:fillRef idx="2">
            <a:schemeClr val="accent1"/>
          </a:fillRef>
          <a:effectRef idx="1">
            <a:schemeClr val="accent1"/>
          </a:effectRef>
          <a:fontRef idx="minor">
            <a:schemeClr val="dk1"/>
          </a:fontRef>
        </p:style>
        <p:txBody>
          <a:bodyPr>
            <a:normAutofit/>
          </a:bodyPr>
          <a:lstStyle/>
          <a:p>
            <a:r>
              <a:rPr lang="fr-FR" sz="3600" b="1" i="1" dirty="0" smtClean="0"/>
              <a:t>3. Mettre en perspective et généraliser</a:t>
            </a:r>
            <a:endParaRPr lang="fr-FR" sz="3600" b="1" i="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p:cNvGraphicFramePr>
            <a:graphicFrameLocks noGrp="1"/>
          </p:cNvGraphicFramePr>
          <p:nvPr/>
        </p:nvGraphicFramePr>
        <p:xfrm>
          <a:off x="0" y="1"/>
          <a:ext cx="9144000" cy="6858001"/>
        </p:xfrm>
        <a:graphic>
          <a:graphicData uri="http://schemas.openxmlformats.org/drawingml/2006/table">
            <a:tbl>
              <a:tblPr firstRow="1" bandRow="1">
                <a:tableStyleId>{5940675A-B579-460E-94D1-54222C63F5DA}</a:tableStyleId>
              </a:tblPr>
              <a:tblGrid>
                <a:gridCol w="1835696"/>
                <a:gridCol w="4032448"/>
                <a:gridCol w="3275856"/>
              </a:tblGrid>
              <a:tr h="613998">
                <a:tc>
                  <a:txBody>
                    <a:bodyPr/>
                    <a:lstStyle/>
                    <a:p>
                      <a:pPr algn="ctr"/>
                      <a:r>
                        <a:rPr lang="fr-FR" sz="1600" b="1" dirty="0" smtClean="0"/>
                        <a:t>Les</a:t>
                      </a:r>
                      <a:r>
                        <a:rPr lang="fr-FR" sz="1600" b="1" baseline="0" dirty="0" smtClean="0"/>
                        <a:t> r</a:t>
                      </a:r>
                      <a:r>
                        <a:rPr lang="fr-FR" sz="1600" b="1" dirty="0" smtClean="0"/>
                        <a:t>éseaux de questions</a:t>
                      </a:r>
                      <a:endParaRPr lang="fr-FR" sz="1600" b="1" dirty="0"/>
                    </a:p>
                  </a:txBody>
                  <a:tcPr anchor="ctr"/>
                </a:tc>
                <a:tc>
                  <a:txBody>
                    <a:bodyPr/>
                    <a:lstStyle/>
                    <a:p>
                      <a:pPr algn="ctr"/>
                      <a:r>
                        <a:rPr lang="fr-FR" sz="1600" b="1" dirty="0" smtClean="0"/>
                        <a:t>Eléments</a:t>
                      </a:r>
                      <a:r>
                        <a:rPr lang="fr-FR" sz="1600" b="1" baseline="0" dirty="0" smtClean="0"/>
                        <a:t> </a:t>
                      </a:r>
                      <a:r>
                        <a:rPr lang="fr-FR" sz="1600" b="1" dirty="0" smtClean="0"/>
                        <a:t>tirés</a:t>
                      </a:r>
                      <a:r>
                        <a:rPr lang="fr-FR" sz="1600" b="1" baseline="0" dirty="0" smtClean="0"/>
                        <a:t> des </a:t>
                      </a:r>
                      <a:r>
                        <a:rPr lang="fr-FR" sz="1600" b="1" i="1" baseline="0" dirty="0" smtClean="0"/>
                        <a:t>Carnets</a:t>
                      </a:r>
                      <a:r>
                        <a:rPr lang="fr-FR" sz="1600" b="1" baseline="0" dirty="0" smtClean="0"/>
                        <a:t> et </a:t>
                      </a:r>
                      <a:r>
                        <a:rPr lang="fr-FR" sz="1600" b="1" i="1" baseline="0" dirty="0" smtClean="0"/>
                        <a:t>Lettres</a:t>
                      </a:r>
                      <a:r>
                        <a:rPr lang="fr-FR" sz="1600" b="1" baseline="0" dirty="0" smtClean="0"/>
                        <a:t> de poilus permettant d’éclairer la photographie</a:t>
                      </a:r>
                      <a:endParaRPr lang="fr-FR" sz="1600" b="1" dirty="0"/>
                    </a:p>
                  </a:txBody>
                  <a:tcPr anchor="ctr"/>
                </a:tc>
                <a:tc>
                  <a:txBody>
                    <a:bodyPr/>
                    <a:lstStyle/>
                    <a:p>
                      <a:pPr algn="ctr"/>
                      <a:r>
                        <a:rPr lang="fr-FR" sz="1600" b="1" dirty="0" smtClean="0"/>
                        <a:t>Mise</a:t>
                      </a:r>
                      <a:r>
                        <a:rPr lang="fr-FR" sz="1600" b="1" baseline="0" dirty="0" smtClean="0"/>
                        <a:t> en perspective</a:t>
                      </a:r>
                      <a:endParaRPr lang="fr-FR" sz="1600" b="1" dirty="0"/>
                    </a:p>
                  </a:txBody>
                  <a:tcPr anchor="ctr"/>
                </a:tc>
              </a:tr>
              <a:tr h="519808">
                <a:tc>
                  <a:txBody>
                    <a:bodyPr/>
                    <a:lstStyle/>
                    <a:p>
                      <a:pPr algn="ctr"/>
                      <a:r>
                        <a:rPr lang="fr-FR" sz="1400" b="1" i="1" dirty="0" smtClean="0">
                          <a:hlinkClick r:id="rId2" action="ppaction://hlinksldjump"/>
                        </a:rPr>
                        <a:t>Le contexte</a:t>
                      </a:r>
                      <a:r>
                        <a:rPr lang="fr-FR" sz="1400" b="1" i="1" baseline="0" dirty="0" smtClean="0">
                          <a:hlinkClick r:id="rId2" action="ppaction://hlinksldjump"/>
                        </a:rPr>
                        <a:t> </a:t>
                      </a:r>
                      <a:r>
                        <a:rPr lang="fr-FR" sz="1400" b="1" i="1" baseline="0" dirty="0" smtClean="0"/>
                        <a:t>?</a:t>
                      </a:r>
                      <a:endParaRPr lang="fr-FR" sz="1400" b="1" i="1" dirty="0"/>
                    </a:p>
                  </a:txBody>
                  <a:tcPr anchor="ctr"/>
                </a:tc>
                <a:tc>
                  <a:txBody>
                    <a:bodyPr/>
                    <a:lstStyle/>
                    <a:p>
                      <a:endParaRPr lang="fr-FR" dirty="0"/>
                    </a:p>
                  </a:txBody>
                  <a:tcPr/>
                </a:tc>
                <a:tc>
                  <a:txBody>
                    <a:bodyPr/>
                    <a:lstStyle/>
                    <a:p>
                      <a:pPr algn="ctr"/>
                      <a:r>
                        <a:rPr lang="fr-FR" sz="1400" b="1" i="1" dirty="0" smtClean="0">
                          <a:solidFill>
                            <a:schemeClr val="accent6">
                              <a:lumMod val="50000"/>
                            </a:schemeClr>
                          </a:solidFill>
                        </a:rPr>
                        <a:t>Front stabilisé qu’on ne</a:t>
                      </a:r>
                      <a:r>
                        <a:rPr lang="fr-FR" sz="1400" b="1" i="1" baseline="0" dirty="0" smtClean="0">
                          <a:solidFill>
                            <a:schemeClr val="accent6">
                              <a:lumMod val="50000"/>
                            </a:schemeClr>
                          </a:solidFill>
                        </a:rPr>
                        <a:t> parvient pas à percer malgré des tentatives répétées</a:t>
                      </a:r>
                      <a:endParaRPr lang="fr-FR" sz="1400" b="1" i="1" dirty="0">
                        <a:solidFill>
                          <a:schemeClr val="accent6">
                            <a:lumMod val="50000"/>
                          </a:schemeClr>
                        </a:solidFill>
                      </a:endParaRPr>
                    </a:p>
                  </a:txBody>
                  <a:tcPr anchor="ctr"/>
                </a:tc>
              </a:tr>
              <a:tr h="733847">
                <a:tc>
                  <a:txBody>
                    <a:bodyPr/>
                    <a:lstStyle/>
                    <a:p>
                      <a:pPr algn="ctr"/>
                      <a:r>
                        <a:rPr lang="fr-FR" sz="1400" b="1" i="1" dirty="0" smtClean="0">
                          <a:hlinkClick r:id="rId3" action="ppaction://hlinksldjump"/>
                        </a:rPr>
                        <a:t>Les tranchées</a:t>
                      </a:r>
                      <a:r>
                        <a:rPr lang="fr-FR" sz="1400" b="1" i="1" baseline="0" dirty="0" smtClean="0">
                          <a:hlinkClick r:id="rId3" action="ppaction://hlinksldjump"/>
                        </a:rPr>
                        <a:t> </a:t>
                      </a:r>
                      <a:r>
                        <a:rPr lang="fr-FR" sz="1400" b="1" i="1" baseline="0" dirty="0" smtClean="0"/>
                        <a:t>?</a:t>
                      </a:r>
                      <a:endParaRPr lang="fr-FR" sz="1400" b="1" i="1" dirty="0"/>
                    </a:p>
                  </a:txBody>
                  <a:tcPr anchor="ctr"/>
                </a:tc>
                <a:tc>
                  <a:txBody>
                    <a:bodyPr/>
                    <a:lstStyle/>
                    <a:p>
                      <a:endParaRPr lang="fr-FR" dirty="0"/>
                    </a:p>
                  </a:txBody>
                  <a:tcPr anchor="ctr"/>
                </a:tc>
                <a:tc>
                  <a:txBody>
                    <a:bodyPr/>
                    <a:lstStyle/>
                    <a:p>
                      <a:pPr algn="ctr"/>
                      <a:r>
                        <a:rPr lang="fr-FR" sz="1400" b="1" i="1" kern="1200" dirty="0" smtClean="0">
                          <a:solidFill>
                            <a:schemeClr val="accent6">
                              <a:lumMod val="50000"/>
                            </a:schemeClr>
                          </a:solidFill>
                          <a:latin typeface="+mn-lt"/>
                          <a:ea typeface="+mn-ea"/>
                          <a:cs typeface="+mn-cs"/>
                        </a:rPr>
                        <a:t>Système  de lignes creusées le long du front,</a:t>
                      </a:r>
                      <a:r>
                        <a:rPr lang="fr-FR" sz="1400" b="1" i="1" kern="1200" baseline="0" dirty="0" smtClean="0">
                          <a:solidFill>
                            <a:schemeClr val="accent6">
                              <a:lumMod val="50000"/>
                            </a:schemeClr>
                          </a:solidFill>
                          <a:latin typeface="+mn-lt"/>
                          <a:ea typeface="+mn-ea"/>
                          <a:cs typeface="+mn-cs"/>
                        </a:rPr>
                        <a:t> </a:t>
                      </a:r>
                      <a:r>
                        <a:rPr lang="fr-FR" sz="1400" b="1" i="1" kern="1200" dirty="0" smtClean="0">
                          <a:solidFill>
                            <a:schemeClr val="accent6">
                              <a:lumMod val="50000"/>
                            </a:schemeClr>
                          </a:solidFill>
                          <a:latin typeface="+mn-lt"/>
                          <a:ea typeface="+mn-ea"/>
                          <a:cs typeface="+mn-cs"/>
                        </a:rPr>
                        <a:t>mises en réseau</a:t>
                      </a:r>
                      <a:r>
                        <a:rPr lang="fr-FR" sz="1400" b="1" i="1" kern="1200" baseline="0" dirty="0" smtClean="0">
                          <a:solidFill>
                            <a:schemeClr val="accent6">
                              <a:lumMod val="50000"/>
                            </a:schemeClr>
                          </a:solidFill>
                          <a:latin typeface="+mn-lt"/>
                          <a:ea typeface="+mn-ea"/>
                          <a:cs typeface="+mn-cs"/>
                        </a:rPr>
                        <a:t> </a:t>
                      </a:r>
                      <a:r>
                        <a:rPr lang="fr-FR" sz="1400" b="1" i="1" kern="1200" dirty="0" smtClean="0">
                          <a:solidFill>
                            <a:schemeClr val="accent6">
                              <a:lumMod val="50000"/>
                            </a:schemeClr>
                          </a:solidFill>
                          <a:latin typeface="+mn-lt"/>
                          <a:ea typeface="+mn-ea"/>
                          <a:cs typeface="+mn-cs"/>
                        </a:rPr>
                        <a:t>pour se défendre de l’artillerie adverse</a:t>
                      </a:r>
                      <a:r>
                        <a:rPr lang="fr-FR" sz="1400" b="1" i="1" kern="1200" baseline="0" dirty="0" smtClean="0">
                          <a:solidFill>
                            <a:schemeClr val="accent6">
                              <a:lumMod val="50000"/>
                            </a:schemeClr>
                          </a:solidFill>
                          <a:latin typeface="+mn-lt"/>
                          <a:ea typeface="+mn-ea"/>
                          <a:cs typeface="+mn-cs"/>
                        </a:rPr>
                        <a:t> (guerre de position)</a:t>
                      </a:r>
                      <a:endParaRPr lang="fr-FR" sz="1400" b="1" i="1" kern="1200" dirty="0">
                        <a:solidFill>
                          <a:schemeClr val="accent6">
                            <a:lumMod val="50000"/>
                          </a:schemeClr>
                        </a:solidFill>
                        <a:latin typeface="+mn-lt"/>
                        <a:ea typeface="+mn-ea"/>
                        <a:cs typeface="+mn-cs"/>
                      </a:endParaRPr>
                    </a:p>
                  </a:txBody>
                  <a:tcPr anchor="ctr"/>
                </a:tc>
              </a:tr>
              <a:tr h="686852">
                <a:tc>
                  <a:txBody>
                    <a:bodyPr/>
                    <a:lstStyle/>
                    <a:p>
                      <a:pPr algn="ctr"/>
                      <a:r>
                        <a:rPr lang="fr-FR" sz="1400" b="1" i="1" dirty="0" smtClean="0">
                          <a:hlinkClick r:id="rId4" action="ppaction://hlinksldjump"/>
                        </a:rPr>
                        <a:t>L’équipement</a:t>
                      </a:r>
                      <a:r>
                        <a:rPr lang="fr-FR" sz="1400" b="1" i="1" baseline="0" dirty="0" smtClean="0">
                          <a:hlinkClick r:id="rId4" action="ppaction://hlinksldjump"/>
                        </a:rPr>
                        <a:t> du soldat </a:t>
                      </a:r>
                      <a:r>
                        <a:rPr lang="fr-FR" sz="1400" b="1" i="1" baseline="0" dirty="0" smtClean="0"/>
                        <a:t>?</a:t>
                      </a:r>
                      <a:endParaRPr lang="fr-FR" sz="1400" b="1" i="1" dirty="0"/>
                    </a:p>
                  </a:txBody>
                  <a:tcPr anchor="ctr"/>
                </a:tc>
                <a:tc>
                  <a:txBody>
                    <a:bodyPr/>
                    <a:lstStyle/>
                    <a:p>
                      <a:endParaRPr lang="fr-FR" sz="1400" b="1" i="1" kern="1200" dirty="0">
                        <a:solidFill>
                          <a:schemeClr val="accent6">
                            <a:lumMod val="50000"/>
                          </a:schemeClr>
                        </a:solidFill>
                        <a:latin typeface="+mn-lt"/>
                        <a:ea typeface="+mn-ea"/>
                        <a:cs typeface="+mn-cs"/>
                      </a:endParaRPr>
                    </a:p>
                  </a:txBody>
                  <a:tcPr/>
                </a:tc>
                <a:tc>
                  <a:txBody>
                    <a:bodyPr/>
                    <a:lstStyle/>
                    <a:p>
                      <a:pPr algn="ctr"/>
                      <a:r>
                        <a:rPr lang="fr-FR" sz="1400" b="1" i="1" kern="1200" dirty="0" smtClean="0">
                          <a:solidFill>
                            <a:schemeClr val="accent6">
                              <a:lumMod val="50000"/>
                            </a:schemeClr>
                          </a:solidFill>
                          <a:latin typeface="+mn-lt"/>
                          <a:ea typeface="+mn-ea"/>
                          <a:cs typeface="+mn-cs"/>
                        </a:rPr>
                        <a:t>Equipement militaire lourd qui s’est adapté à une longue guerre de tranchée</a:t>
                      </a:r>
                      <a:endParaRPr lang="fr-FR" sz="1400" b="1" i="1" kern="1200" dirty="0">
                        <a:solidFill>
                          <a:schemeClr val="accent6">
                            <a:lumMod val="50000"/>
                          </a:schemeClr>
                        </a:solidFill>
                        <a:latin typeface="+mn-lt"/>
                        <a:ea typeface="+mn-ea"/>
                        <a:cs typeface="+mn-cs"/>
                      </a:endParaRPr>
                    </a:p>
                  </a:txBody>
                  <a:tcPr anchor="ctr"/>
                </a:tc>
              </a:tr>
              <a:tr h="7338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i="1" dirty="0" smtClean="0">
                          <a:hlinkClick r:id="rId5" action="ppaction://hlinksldjump"/>
                        </a:rPr>
                        <a:t>La vie matérielle au quotidien </a:t>
                      </a:r>
                      <a:r>
                        <a:rPr lang="fr-FR" sz="1400" b="1" i="1" dirty="0" smtClean="0"/>
                        <a:t>?</a:t>
                      </a:r>
                    </a:p>
                  </a:txBody>
                  <a:tcPr anchor="ctr"/>
                </a:tc>
                <a:tc>
                  <a:txBody>
                    <a:bodyPr/>
                    <a:lstStyle/>
                    <a:p>
                      <a:endParaRPr lang="fr-FR" dirty="0"/>
                    </a:p>
                  </a:txBody>
                  <a:tcPr/>
                </a:tc>
                <a:tc>
                  <a:txBody>
                    <a:bodyPr/>
                    <a:lstStyle/>
                    <a:p>
                      <a:pPr algn="ctr"/>
                      <a:r>
                        <a:rPr lang="fr-FR" sz="1400" b="1" i="1" kern="1200" dirty="0" smtClean="0">
                          <a:solidFill>
                            <a:schemeClr val="accent6">
                              <a:lumMod val="50000"/>
                            </a:schemeClr>
                          </a:solidFill>
                          <a:latin typeface="+mn-lt"/>
                          <a:ea typeface="+mn-ea"/>
                          <a:cs typeface="+mn-cs"/>
                        </a:rPr>
                        <a:t>Conditions de vie exécrables </a:t>
                      </a:r>
                    </a:p>
                    <a:p>
                      <a:pPr algn="ctr"/>
                      <a:r>
                        <a:rPr lang="fr-FR" sz="1400" b="1" i="1" kern="1200" dirty="0" smtClean="0">
                          <a:solidFill>
                            <a:schemeClr val="accent6">
                              <a:lumMod val="50000"/>
                            </a:schemeClr>
                          </a:solidFill>
                          <a:latin typeface="+mn-lt"/>
                          <a:ea typeface="+mn-ea"/>
                          <a:cs typeface="+mn-cs"/>
                        </a:rPr>
                        <a:t> (saleté, alimentation inégale, </a:t>
                      </a:r>
                    </a:p>
                    <a:p>
                      <a:pPr algn="ctr"/>
                      <a:r>
                        <a:rPr lang="fr-FR" sz="1400" b="1" i="1" kern="1200" dirty="0" smtClean="0">
                          <a:solidFill>
                            <a:schemeClr val="accent6">
                              <a:lumMod val="50000"/>
                            </a:schemeClr>
                          </a:solidFill>
                          <a:latin typeface="+mn-lt"/>
                          <a:ea typeface="+mn-ea"/>
                          <a:cs typeface="+mn-cs"/>
                        </a:rPr>
                        <a:t>inconfort, manque</a:t>
                      </a:r>
                      <a:r>
                        <a:rPr lang="fr-FR" sz="1400" b="1" i="1" kern="1200" baseline="0" dirty="0" smtClean="0">
                          <a:solidFill>
                            <a:schemeClr val="accent6">
                              <a:lumMod val="50000"/>
                            </a:schemeClr>
                          </a:solidFill>
                          <a:latin typeface="+mn-lt"/>
                          <a:ea typeface="+mn-ea"/>
                          <a:cs typeface="+mn-cs"/>
                        </a:rPr>
                        <a:t> de sommeil</a:t>
                      </a:r>
                      <a:r>
                        <a:rPr lang="fr-FR" sz="1400" b="1" i="1" kern="1200" dirty="0" smtClean="0">
                          <a:solidFill>
                            <a:schemeClr val="accent6">
                              <a:lumMod val="50000"/>
                            </a:schemeClr>
                          </a:solidFill>
                          <a:latin typeface="+mn-lt"/>
                          <a:ea typeface="+mn-ea"/>
                          <a:cs typeface="+mn-cs"/>
                        </a:rPr>
                        <a:t>)</a:t>
                      </a:r>
                      <a:endParaRPr lang="fr-FR" sz="1400" b="1" i="1" kern="1200" dirty="0">
                        <a:solidFill>
                          <a:schemeClr val="accent6">
                            <a:lumMod val="50000"/>
                          </a:schemeClr>
                        </a:solidFill>
                        <a:latin typeface="+mn-lt"/>
                        <a:ea typeface="+mn-ea"/>
                        <a:cs typeface="+mn-cs"/>
                      </a:endParaRPr>
                    </a:p>
                  </a:txBody>
                  <a:tcPr anchor="ctr"/>
                </a:tc>
              </a:tr>
              <a:tr h="7338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i="1" dirty="0" smtClean="0">
                          <a:hlinkClick r:id="rId6" action="ppaction://hlinksldjump"/>
                        </a:rPr>
                        <a:t>L’avant ? L’ennemi</a:t>
                      </a:r>
                      <a:r>
                        <a:rPr lang="fr-FR" sz="1400" b="1" i="1" baseline="0" dirty="0" smtClean="0">
                          <a:hlinkClick r:id="rId6" action="ppaction://hlinksldjump"/>
                        </a:rPr>
                        <a:t> </a:t>
                      </a:r>
                      <a:r>
                        <a:rPr lang="fr-FR" sz="1400" b="1" i="1" baseline="0" dirty="0" smtClean="0"/>
                        <a:t>?</a:t>
                      </a:r>
                      <a:endParaRPr lang="fr-FR" sz="1400" b="1" i="1" dirty="0" smtClean="0"/>
                    </a:p>
                  </a:txBody>
                  <a:tcPr anchor="ctr"/>
                </a:tc>
                <a:tc>
                  <a:txBody>
                    <a:bodyPr/>
                    <a:lstStyle/>
                    <a:p>
                      <a:endParaRPr lang="fr-FR" dirty="0"/>
                    </a:p>
                  </a:txBody>
                  <a:tcPr/>
                </a:tc>
                <a:tc>
                  <a:txBody>
                    <a:bodyPr/>
                    <a:lstStyle/>
                    <a:p>
                      <a:pPr marL="0" algn="ctr" defTabSz="914400" rtl="0" eaLnBrk="1" latinLnBrk="0" hangingPunct="1"/>
                      <a:r>
                        <a:rPr lang="fr-FR" sz="1400" b="1" i="1" kern="1200" dirty="0" smtClean="0">
                          <a:solidFill>
                            <a:schemeClr val="accent6">
                              <a:lumMod val="50000"/>
                            </a:schemeClr>
                          </a:solidFill>
                          <a:latin typeface="+mn-lt"/>
                          <a:ea typeface="+mn-ea"/>
                          <a:cs typeface="+mn-cs"/>
                        </a:rPr>
                        <a:t>No man’s land inquiétant</a:t>
                      </a:r>
                      <a:r>
                        <a:rPr lang="fr-FR" sz="1400" b="1" i="1" kern="1200" baseline="0" dirty="0" smtClean="0">
                          <a:solidFill>
                            <a:schemeClr val="accent6">
                              <a:lumMod val="50000"/>
                            </a:schemeClr>
                          </a:solidFill>
                          <a:latin typeface="+mn-lt"/>
                          <a:ea typeface="+mn-ea"/>
                          <a:cs typeface="+mn-cs"/>
                        </a:rPr>
                        <a:t> / </a:t>
                      </a:r>
                      <a:r>
                        <a:rPr lang="fr-FR" sz="1400" b="1" i="1" kern="1200" dirty="0" smtClean="0">
                          <a:solidFill>
                            <a:schemeClr val="accent6">
                              <a:lumMod val="50000"/>
                            </a:schemeClr>
                          </a:solidFill>
                          <a:latin typeface="+mn-lt"/>
                          <a:ea typeface="+mn-ea"/>
                          <a:cs typeface="+mn-cs"/>
                        </a:rPr>
                        <a:t>Ennemis à quelques mètres que</a:t>
                      </a:r>
                      <a:r>
                        <a:rPr lang="fr-FR" sz="1400" b="1" i="1" kern="1200" baseline="0" dirty="0" smtClean="0">
                          <a:solidFill>
                            <a:schemeClr val="accent6">
                              <a:lumMod val="50000"/>
                            </a:schemeClr>
                          </a:solidFill>
                          <a:latin typeface="+mn-lt"/>
                          <a:ea typeface="+mn-ea"/>
                          <a:cs typeface="+mn-cs"/>
                        </a:rPr>
                        <a:t> l’</a:t>
                      </a:r>
                      <a:r>
                        <a:rPr lang="fr-FR" sz="1400" b="1" i="1" kern="1200" dirty="0" smtClean="0">
                          <a:solidFill>
                            <a:schemeClr val="accent6">
                              <a:lumMod val="50000"/>
                            </a:schemeClr>
                          </a:solidFill>
                          <a:latin typeface="+mn-lt"/>
                          <a:ea typeface="+mn-ea"/>
                          <a:cs typeface="+mn-cs"/>
                        </a:rPr>
                        <a:t>on déteste mais avec lesquels on a parfois de l’empathie</a:t>
                      </a:r>
                      <a:endParaRPr lang="fr-FR" sz="1400" b="1" i="1" kern="1200" dirty="0">
                        <a:solidFill>
                          <a:schemeClr val="accent6">
                            <a:lumMod val="50000"/>
                          </a:schemeClr>
                        </a:solidFill>
                        <a:latin typeface="+mn-lt"/>
                        <a:ea typeface="+mn-ea"/>
                        <a:cs typeface="+mn-cs"/>
                      </a:endParaRPr>
                    </a:p>
                  </a:txBody>
                  <a:tcPr anchor="ctr"/>
                </a:tc>
              </a:tr>
              <a:tr h="7338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i="1" dirty="0" smtClean="0">
                          <a:hlinkClick r:id="rId7" action="ppaction://hlinksldjump"/>
                        </a:rPr>
                        <a:t>Les combats </a:t>
                      </a:r>
                      <a:r>
                        <a:rPr lang="fr-FR" sz="1400" b="1" i="1" dirty="0" smtClean="0"/>
                        <a:t>?</a:t>
                      </a:r>
                    </a:p>
                  </a:txBody>
                  <a:tcPr anchor="ctr"/>
                </a:tc>
                <a:tc>
                  <a:txBody>
                    <a:bodyPr/>
                    <a:lstStyle/>
                    <a:p>
                      <a:endParaRPr lang="fr-FR"/>
                    </a:p>
                  </a:txBody>
                  <a:tcPr/>
                </a:tc>
                <a:tc>
                  <a:txBody>
                    <a:bodyPr/>
                    <a:lstStyle/>
                    <a:p>
                      <a:pPr algn="ctr"/>
                      <a:r>
                        <a:rPr lang="fr-FR" sz="1400" b="1" i="1" kern="1200" dirty="0" smtClean="0">
                          <a:solidFill>
                            <a:schemeClr val="accent6">
                              <a:lumMod val="50000"/>
                            </a:schemeClr>
                          </a:solidFill>
                          <a:latin typeface="+mn-lt"/>
                          <a:ea typeface="+mn-ea"/>
                          <a:cs typeface="+mn-cs"/>
                        </a:rPr>
                        <a:t>Combats d’une violence extrême avec un déploiement industriel d’armes de + en + meurtrières</a:t>
                      </a:r>
                      <a:endParaRPr lang="fr-FR" sz="1400" b="1" i="1" kern="1200" dirty="0">
                        <a:solidFill>
                          <a:schemeClr val="accent6">
                            <a:lumMod val="50000"/>
                          </a:schemeClr>
                        </a:solidFill>
                        <a:latin typeface="+mn-lt"/>
                        <a:ea typeface="+mn-ea"/>
                        <a:cs typeface="+mn-cs"/>
                      </a:endParaRPr>
                    </a:p>
                  </a:txBody>
                  <a:tcPr anchor="ctr"/>
                </a:tc>
              </a:tr>
              <a:tr h="63426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i="1" dirty="0" smtClean="0">
                          <a:hlinkClick r:id="rId8" action="ppaction://hlinksldjump"/>
                        </a:rPr>
                        <a:t>Les dangers</a:t>
                      </a:r>
                      <a:r>
                        <a:rPr lang="fr-FR" sz="1400" b="1" i="1" baseline="0" dirty="0" smtClean="0">
                          <a:hlinkClick r:id="rId8" action="ppaction://hlinksldjump"/>
                        </a:rPr>
                        <a:t> ? </a:t>
                      </a:r>
                    </a:p>
                    <a:p>
                      <a:pPr marL="0" marR="0" indent="0" algn="ctr" defTabSz="914400" rtl="0" eaLnBrk="1" fontAlgn="auto" latinLnBrk="0" hangingPunct="1">
                        <a:lnSpc>
                          <a:spcPct val="100000"/>
                        </a:lnSpc>
                        <a:spcBef>
                          <a:spcPts val="0"/>
                        </a:spcBef>
                        <a:spcAft>
                          <a:spcPts val="0"/>
                        </a:spcAft>
                        <a:buClrTx/>
                        <a:buSzTx/>
                        <a:buFontTx/>
                        <a:buNone/>
                        <a:tabLst/>
                        <a:defRPr/>
                      </a:pPr>
                      <a:r>
                        <a:rPr lang="fr-FR" sz="1400" b="1" i="1" baseline="0" dirty="0" smtClean="0">
                          <a:hlinkClick r:id="rId8" action="ppaction://hlinksldjump"/>
                        </a:rPr>
                        <a:t>La mort </a:t>
                      </a:r>
                      <a:r>
                        <a:rPr lang="fr-FR" sz="1400" b="1" i="1" baseline="0" dirty="0" smtClean="0"/>
                        <a:t>?</a:t>
                      </a:r>
                      <a:endParaRPr lang="fr-FR" sz="1400" b="1" i="1" dirty="0" smtClean="0"/>
                    </a:p>
                  </a:txBody>
                  <a:tcPr anchor="ctr"/>
                </a:tc>
                <a:tc>
                  <a:txBody>
                    <a:bodyPr/>
                    <a:lstStyle/>
                    <a:p>
                      <a:endParaRPr lang="fr-FR" dirty="0"/>
                    </a:p>
                  </a:txBody>
                  <a:tcPr/>
                </a:tc>
                <a:tc>
                  <a:txBody>
                    <a:bodyPr/>
                    <a:lstStyle/>
                    <a:p>
                      <a:pPr algn="ctr"/>
                      <a:r>
                        <a:rPr lang="fr-FR" sz="1400" b="1" i="1" kern="1200" dirty="0" smtClean="0">
                          <a:solidFill>
                            <a:schemeClr val="accent6">
                              <a:lumMod val="50000"/>
                            </a:schemeClr>
                          </a:solidFill>
                          <a:latin typeface="+mn-lt"/>
                          <a:ea typeface="+mn-ea"/>
                          <a:cs typeface="+mn-cs"/>
                        </a:rPr>
                        <a:t>Danger permanent d’être blessé, mutilé, tué. Une banalisation de la mort. </a:t>
                      </a:r>
                      <a:endParaRPr lang="fr-FR" sz="1400" b="1" i="1" kern="1200" dirty="0">
                        <a:solidFill>
                          <a:schemeClr val="accent6">
                            <a:lumMod val="50000"/>
                          </a:schemeClr>
                        </a:solidFill>
                        <a:latin typeface="+mn-lt"/>
                        <a:ea typeface="+mn-ea"/>
                        <a:cs typeface="+mn-cs"/>
                      </a:endParaRPr>
                    </a:p>
                  </a:txBody>
                  <a:tcPr anchor="ctr"/>
                </a:tc>
              </a:tr>
              <a:tr h="7338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i="1" dirty="0" smtClean="0">
                          <a:hlinkClick r:id="rId9" action="ppaction://hlinksldjump"/>
                        </a:rPr>
                        <a:t>Le moral des</a:t>
                      </a:r>
                      <a:r>
                        <a:rPr lang="fr-FR" sz="1400" b="1" i="1" baseline="0" dirty="0" smtClean="0">
                          <a:hlinkClick r:id="rId9" action="ppaction://hlinksldjump"/>
                        </a:rPr>
                        <a:t> soldats </a:t>
                      </a:r>
                      <a:r>
                        <a:rPr lang="fr-FR" sz="1400" b="1" i="1" baseline="0" dirty="0" smtClean="0"/>
                        <a:t>?</a:t>
                      </a:r>
                      <a:endParaRPr lang="fr-FR" sz="1400" b="1" i="1" dirty="0" smtClean="0"/>
                    </a:p>
                  </a:txBody>
                  <a:tcPr anchor="ctr"/>
                </a:tc>
                <a:tc>
                  <a:txBody>
                    <a:bodyPr/>
                    <a:lstStyle/>
                    <a:p>
                      <a:endParaRPr lang="fr-FR" dirty="0"/>
                    </a:p>
                  </a:txBody>
                  <a:tcPr/>
                </a:tc>
                <a:tc>
                  <a:txBody>
                    <a:bodyPr/>
                    <a:lstStyle/>
                    <a:p>
                      <a:pPr algn="ctr"/>
                      <a:r>
                        <a:rPr lang="fr-FR" sz="1400" b="1" i="1" kern="1200" dirty="0" smtClean="0">
                          <a:solidFill>
                            <a:schemeClr val="accent6">
                              <a:lumMod val="50000"/>
                            </a:schemeClr>
                          </a:solidFill>
                          <a:latin typeface="+mn-lt"/>
                          <a:ea typeface="+mn-ea"/>
                          <a:cs typeface="+mn-cs"/>
                        </a:rPr>
                        <a:t>Très fort impact psychologique de la guerre sur les soldats, brutalisés par leur expérience au front</a:t>
                      </a:r>
                      <a:r>
                        <a:rPr lang="fr-FR" sz="1400" b="1" i="1" kern="1200" baseline="0" dirty="0" smtClean="0">
                          <a:solidFill>
                            <a:schemeClr val="accent6">
                              <a:lumMod val="50000"/>
                            </a:schemeClr>
                          </a:solidFill>
                          <a:latin typeface="+mn-lt"/>
                          <a:ea typeface="+mn-ea"/>
                          <a:cs typeface="+mn-cs"/>
                        </a:rPr>
                        <a:t> / </a:t>
                      </a:r>
                      <a:r>
                        <a:rPr lang="fr-FR" sz="1400" b="1" i="1" kern="1200" dirty="0" smtClean="0">
                          <a:solidFill>
                            <a:schemeClr val="accent6">
                              <a:lumMod val="50000"/>
                            </a:schemeClr>
                          </a:solidFill>
                          <a:latin typeface="+mn-lt"/>
                          <a:ea typeface="+mn-ea"/>
                          <a:cs typeface="+mn-cs"/>
                        </a:rPr>
                        <a:t>Camaraderie</a:t>
                      </a:r>
                      <a:endParaRPr lang="fr-FR" sz="1400" b="1" i="1" kern="1200" dirty="0">
                        <a:solidFill>
                          <a:schemeClr val="accent6">
                            <a:lumMod val="50000"/>
                          </a:schemeClr>
                        </a:solidFill>
                        <a:latin typeface="+mn-lt"/>
                        <a:ea typeface="+mn-ea"/>
                        <a:cs typeface="+mn-cs"/>
                      </a:endParaRPr>
                    </a:p>
                  </a:txBody>
                  <a:tcPr anchor="ctr"/>
                </a:tc>
              </a:tr>
              <a:tr h="7338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400" b="1" i="1" dirty="0" smtClean="0">
                          <a:hlinkClick r:id="rId10" action="ppaction://hlinksldjump"/>
                        </a:rPr>
                        <a:t>Les relations avec l’arrière </a:t>
                      </a:r>
                      <a:r>
                        <a:rPr lang="fr-FR" sz="1400" b="1" i="1" dirty="0" smtClean="0"/>
                        <a:t>?</a:t>
                      </a:r>
                    </a:p>
                  </a:txBody>
                  <a:tcPr anchor="ctr"/>
                </a:tc>
                <a:tc>
                  <a:txBody>
                    <a:bodyPr/>
                    <a:lstStyle/>
                    <a:p>
                      <a:pPr marL="0" algn="l" defTabSz="914400" rtl="0" eaLnBrk="1" latinLnBrk="0" hangingPunct="1"/>
                      <a:endParaRPr lang="fr-FR" sz="1400" b="1" i="1" kern="1200" dirty="0">
                        <a:solidFill>
                          <a:schemeClr val="accent6">
                            <a:lumMod val="50000"/>
                          </a:schemeClr>
                        </a:solidFill>
                        <a:latin typeface="+mn-lt"/>
                        <a:ea typeface="+mn-ea"/>
                        <a:cs typeface="+mn-cs"/>
                      </a:endParaRPr>
                    </a:p>
                  </a:txBody>
                  <a:tcPr/>
                </a:tc>
                <a:tc>
                  <a:txBody>
                    <a:bodyPr/>
                    <a:lstStyle/>
                    <a:p>
                      <a:pPr marL="0" algn="ctr" defTabSz="914400" rtl="0" eaLnBrk="1" latinLnBrk="0" hangingPunct="1"/>
                      <a:r>
                        <a:rPr lang="fr-FR" sz="1400" b="1" i="1" kern="1200" dirty="0" smtClean="0">
                          <a:solidFill>
                            <a:schemeClr val="accent6">
                              <a:lumMod val="50000"/>
                            </a:schemeClr>
                          </a:solidFill>
                          <a:latin typeface="+mn-lt"/>
                          <a:ea typeface="+mn-ea"/>
                          <a:cs typeface="+mn-cs"/>
                        </a:rPr>
                        <a:t>Dépendance matérielle et morale vis-à-vis de l’arrière mais beaucoup d’incompréhension</a:t>
                      </a:r>
                      <a:endParaRPr lang="fr-FR" sz="1400" b="1" i="1" kern="1200" dirty="0">
                        <a:solidFill>
                          <a:schemeClr val="accent6">
                            <a:lumMod val="50000"/>
                          </a:schemeClr>
                        </a:solidFill>
                        <a:latin typeface="+mn-lt"/>
                        <a:ea typeface="+mn-ea"/>
                        <a:cs typeface="+mn-cs"/>
                      </a:endParaRPr>
                    </a:p>
                  </a:txBody>
                  <a:tcPr anchor="ctr"/>
                </a:tc>
              </a:tr>
            </a:tbl>
          </a:graphicData>
        </a:graphic>
      </p:graphicFrame>
      <p:sp>
        <p:nvSpPr>
          <p:cNvPr id="4" name="Rectangle 3"/>
          <p:cNvSpPr/>
          <p:nvPr/>
        </p:nvSpPr>
        <p:spPr>
          <a:xfrm>
            <a:off x="5904656" y="692696"/>
            <a:ext cx="3203848"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5940152" y="1196752"/>
            <a:ext cx="3203848"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940152" y="1916832"/>
            <a:ext cx="3203848"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5940152" y="2564904"/>
            <a:ext cx="3203848"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5940152" y="3356992"/>
            <a:ext cx="3203848"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p:cNvSpPr/>
          <p:nvPr/>
        </p:nvSpPr>
        <p:spPr>
          <a:xfrm>
            <a:off x="5940152" y="4077072"/>
            <a:ext cx="3203848"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5940152" y="4869160"/>
            <a:ext cx="3203848" cy="432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p:cNvSpPr/>
          <p:nvPr/>
        </p:nvSpPr>
        <p:spPr>
          <a:xfrm>
            <a:off x="5940152" y="5445224"/>
            <a:ext cx="3203848"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5940152" y="6165304"/>
            <a:ext cx="3203848"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9" grpId="0" animBg="1"/>
      <p:bldP spid="10" grpId="0" animBg="1"/>
      <p:bldP spid="11" grpId="0" animBg="1"/>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fr-FR" dirty="0" smtClean="0"/>
              <a:t>Synthèse du q</a:t>
            </a:r>
            <a:r>
              <a:rPr lang="fr-FR" dirty="0" smtClean="0"/>
              <a:t>uizz-chronologie</a:t>
            </a:r>
            <a:endParaRPr lang="fr-F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276872"/>
            <a:ext cx="8229600" cy="1143000"/>
          </a:xfrm>
        </p:spPr>
        <p:txBody>
          <a:bodyPr>
            <a:normAutofit fontScale="90000"/>
          </a:bodyPr>
          <a:lstStyle/>
          <a:p>
            <a:r>
              <a:rPr lang="fr-FR" b="1" i="1" dirty="0" smtClean="0"/>
              <a:t>Synthèse </a:t>
            </a:r>
            <a:r>
              <a:rPr lang="fr-FR" dirty="0" smtClean="0"/>
              <a:t>= </a:t>
            </a:r>
            <a:r>
              <a:rPr lang="fr-FR" sz="4000" i="1" dirty="0" smtClean="0"/>
              <a:t>commencer à construire le concept de guerre totale</a:t>
            </a:r>
            <a:endParaRPr lang="fr-FR" sz="4000" i="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reeform 2"/>
          <p:cNvSpPr>
            <a:spLocks/>
          </p:cNvSpPr>
          <p:nvPr/>
        </p:nvSpPr>
        <p:spPr bwMode="auto">
          <a:xfrm>
            <a:off x="179388" y="-100013"/>
            <a:ext cx="4608512" cy="6985001"/>
          </a:xfrm>
          <a:custGeom>
            <a:avLst/>
            <a:gdLst>
              <a:gd name="T0" fmla="*/ 0 w 2918"/>
              <a:gd name="T1" fmla="*/ 6985001 h 4309"/>
              <a:gd name="T2" fmla="*/ 1290320 w 2918"/>
              <a:gd name="T3" fmla="*/ 5367216 h 4309"/>
              <a:gd name="T4" fmla="*/ 3008641 w 2918"/>
              <a:gd name="T5" fmla="*/ 3971513 h 4309"/>
              <a:gd name="T6" fmla="*/ 4370032 w 2918"/>
              <a:gd name="T7" fmla="*/ 2647135 h 4309"/>
              <a:gd name="T8" fmla="*/ 4442681 w 2918"/>
              <a:gd name="T9" fmla="*/ 0 h 4309"/>
              <a:gd name="T10" fmla="*/ 0 60000 65536"/>
              <a:gd name="T11" fmla="*/ 0 60000 65536"/>
              <a:gd name="T12" fmla="*/ 0 60000 65536"/>
              <a:gd name="T13" fmla="*/ 0 60000 65536"/>
              <a:gd name="T14" fmla="*/ 0 60000 65536"/>
              <a:gd name="T15" fmla="*/ 0 w 2918"/>
              <a:gd name="T16" fmla="*/ 0 h 4309"/>
              <a:gd name="T17" fmla="*/ 2918 w 2918"/>
              <a:gd name="T18" fmla="*/ 4309 h 4309"/>
            </a:gdLst>
            <a:ahLst/>
            <a:cxnLst>
              <a:cxn ang="T10">
                <a:pos x="T0" y="T1"/>
              </a:cxn>
              <a:cxn ang="T11">
                <a:pos x="T2" y="T3"/>
              </a:cxn>
              <a:cxn ang="T12">
                <a:pos x="T4" y="T5"/>
              </a:cxn>
              <a:cxn ang="T13">
                <a:pos x="T6" y="T7"/>
              </a:cxn>
              <a:cxn ang="T14">
                <a:pos x="T8" y="T9"/>
              </a:cxn>
            </a:cxnLst>
            <a:rect l="T15" t="T16" r="T17" b="T18"/>
            <a:pathLst>
              <a:path w="2918" h="4309">
                <a:moveTo>
                  <a:pt x="0" y="4309"/>
                </a:moveTo>
                <a:cubicBezTo>
                  <a:pt x="250" y="3965"/>
                  <a:pt x="500" y="3621"/>
                  <a:pt x="817" y="3311"/>
                </a:cubicBezTo>
                <a:cubicBezTo>
                  <a:pt x="1134" y="3001"/>
                  <a:pt x="1580" y="2730"/>
                  <a:pt x="1905" y="2450"/>
                </a:cubicBezTo>
                <a:cubicBezTo>
                  <a:pt x="2230" y="2170"/>
                  <a:pt x="2616" y="2041"/>
                  <a:pt x="2767" y="1633"/>
                </a:cubicBezTo>
                <a:cubicBezTo>
                  <a:pt x="2918" y="1225"/>
                  <a:pt x="2865" y="612"/>
                  <a:pt x="2813" y="0"/>
                </a:cubicBezTo>
              </a:path>
            </a:pathLst>
          </a:custGeom>
          <a:noFill/>
          <a:ln w="57150" cap="flat">
            <a:solidFill>
              <a:srgbClr val="C00000"/>
            </a:solidFill>
            <a:prstDash val="dash"/>
            <a:round/>
            <a:headEnd/>
            <a:tailEnd/>
          </a:ln>
        </p:spPr>
        <p:txBody>
          <a:bodyPr/>
          <a:lstStyle/>
          <a:p>
            <a:endParaRPr lang="fr-FR"/>
          </a:p>
        </p:txBody>
      </p:sp>
      <p:sp>
        <p:nvSpPr>
          <p:cNvPr id="13326" name="Oval 14"/>
          <p:cNvSpPr>
            <a:spLocks noChangeArrowheads="1"/>
          </p:cNvSpPr>
          <p:nvPr/>
        </p:nvSpPr>
        <p:spPr bwMode="auto">
          <a:xfrm>
            <a:off x="34925" y="144463"/>
            <a:ext cx="3816350" cy="3932237"/>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fr-FR"/>
          </a:p>
        </p:txBody>
      </p:sp>
      <p:sp>
        <p:nvSpPr>
          <p:cNvPr id="13327" name="Text Box 15"/>
          <p:cNvSpPr txBox="1">
            <a:spLocks noChangeArrowheads="1"/>
          </p:cNvSpPr>
          <p:nvPr/>
        </p:nvSpPr>
        <p:spPr bwMode="auto">
          <a:xfrm>
            <a:off x="251520" y="260648"/>
            <a:ext cx="1584325" cy="5842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a:spcBef>
                <a:spcPct val="50000"/>
              </a:spcBef>
              <a:buFontTx/>
              <a:buNone/>
            </a:pPr>
            <a:r>
              <a:rPr lang="fr-FR" sz="1600" b="1" i="1" dirty="0"/>
              <a:t>La dimension combattante</a:t>
            </a:r>
          </a:p>
        </p:txBody>
      </p:sp>
      <p:sp>
        <p:nvSpPr>
          <p:cNvPr id="13328" name="AutoShape 17"/>
          <p:cNvSpPr>
            <a:spLocks noChangeArrowheads="1"/>
          </p:cNvSpPr>
          <p:nvPr/>
        </p:nvSpPr>
        <p:spPr bwMode="auto">
          <a:xfrm>
            <a:off x="1907704" y="1772816"/>
            <a:ext cx="1800200" cy="817245"/>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ct val="0"/>
              </a:spcBef>
              <a:buFontTx/>
              <a:buNone/>
            </a:pPr>
            <a:r>
              <a:rPr lang="fr-FR" sz="1400" b="1" i="1" dirty="0" smtClean="0"/>
              <a:t>Guerre industrielle, Violence extrême des </a:t>
            </a:r>
            <a:r>
              <a:rPr lang="fr-FR" sz="1400" b="1" i="1" dirty="0"/>
              <a:t>combats</a:t>
            </a:r>
          </a:p>
        </p:txBody>
      </p:sp>
      <p:sp>
        <p:nvSpPr>
          <p:cNvPr id="13329" name="AutoShape 18"/>
          <p:cNvSpPr>
            <a:spLocks noChangeArrowheads="1"/>
          </p:cNvSpPr>
          <p:nvPr/>
        </p:nvSpPr>
        <p:spPr bwMode="auto">
          <a:xfrm>
            <a:off x="35471" y="1841450"/>
            <a:ext cx="1584201" cy="579438"/>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ct val="0"/>
              </a:spcBef>
              <a:buFontTx/>
              <a:buNone/>
            </a:pPr>
            <a:r>
              <a:rPr lang="fr-FR" sz="1400" b="1" i="1"/>
              <a:t>Conditions de vie exécrables</a:t>
            </a:r>
          </a:p>
        </p:txBody>
      </p:sp>
      <p:sp>
        <p:nvSpPr>
          <p:cNvPr id="13330" name="AutoShape 19"/>
          <p:cNvSpPr>
            <a:spLocks noChangeArrowheads="1"/>
          </p:cNvSpPr>
          <p:nvPr/>
        </p:nvSpPr>
        <p:spPr bwMode="auto">
          <a:xfrm>
            <a:off x="1979712" y="260648"/>
            <a:ext cx="2160240" cy="817245"/>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ct val="0"/>
              </a:spcBef>
              <a:buFontTx/>
              <a:buNone/>
            </a:pPr>
            <a:r>
              <a:rPr lang="fr-FR" sz="1400" b="1" i="1" dirty="0" smtClean="0"/>
              <a:t>Stabilisation du front et tentatives de percées inefficaces</a:t>
            </a:r>
            <a:endParaRPr lang="fr-FR" sz="1400" b="1" i="1" dirty="0"/>
          </a:p>
        </p:txBody>
      </p:sp>
      <p:sp>
        <p:nvSpPr>
          <p:cNvPr id="13331" name="AutoShape 20"/>
          <p:cNvSpPr>
            <a:spLocks noChangeArrowheads="1"/>
          </p:cNvSpPr>
          <p:nvPr/>
        </p:nvSpPr>
        <p:spPr bwMode="auto">
          <a:xfrm>
            <a:off x="2195736" y="2780928"/>
            <a:ext cx="1440160" cy="578882"/>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ct val="0"/>
              </a:spcBef>
              <a:buFontTx/>
              <a:buNone/>
            </a:pPr>
            <a:r>
              <a:rPr lang="fr-FR" sz="1400" b="1" i="1" dirty="0" smtClean="0"/>
              <a:t>Mort de masse, mutilés, blessés</a:t>
            </a:r>
            <a:endParaRPr lang="fr-FR" sz="1400" b="1" i="1" dirty="0"/>
          </a:p>
        </p:txBody>
      </p:sp>
      <p:sp>
        <p:nvSpPr>
          <p:cNvPr id="13332" name="AutoShape 21"/>
          <p:cNvSpPr>
            <a:spLocks noChangeArrowheads="1"/>
          </p:cNvSpPr>
          <p:nvPr/>
        </p:nvSpPr>
        <p:spPr bwMode="auto">
          <a:xfrm>
            <a:off x="539552" y="1268760"/>
            <a:ext cx="2139305" cy="340519"/>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ct val="0"/>
              </a:spcBef>
              <a:buFontTx/>
              <a:buNone/>
            </a:pPr>
            <a:r>
              <a:rPr lang="fr-FR" sz="1400" b="1" i="1" dirty="0" smtClean="0"/>
              <a:t>Guerre de tranchées</a:t>
            </a:r>
            <a:endParaRPr lang="fr-FR" sz="1400" b="1" i="1" dirty="0"/>
          </a:p>
        </p:txBody>
      </p:sp>
      <p:sp>
        <p:nvSpPr>
          <p:cNvPr id="13333" name="Text Box 22"/>
          <p:cNvSpPr txBox="1">
            <a:spLocks noChangeArrowheads="1"/>
          </p:cNvSpPr>
          <p:nvPr/>
        </p:nvSpPr>
        <p:spPr bwMode="auto">
          <a:xfrm>
            <a:off x="-180975" y="3933825"/>
            <a:ext cx="1944688" cy="1231106"/>
          </a:xfrm>
          <a:prstGeom prst="rect">
            <a:avLst/>
          </a:prstGeom>
          <a:noFill/>
          <a:ln w="9525">
            <a:noFill/>
            <a:miter lim="800000"/>
            <a:headEnd/>
            <a:tailEnd/>
          </a:ln>
        </p:spPr>
        <p:txBody>
          <a:bodyPr>
            <a:spAutoFit/>
          </a:bodyPr>
          <a:lstStyle/>
          <a:p>
            <a:pPr algn="ctr">
              <a:spcBef>
                <a:spcPct val="0"/>
              </a:spcBef>
              <a:buFontTx/>
              <a:buNone/>
            </a:pPr>
            <a:r>
              <a:rPr lang="fr-FR" sz="2000" b="1" i="1" dirty="0">
                <a:solidFill>
                  <a:srgbClr val="C00000"/>
                </a:solidFill>
              </a:rPr>
              <a:t>LE FRONT</a:t>
            </a:r>
          </a:p>
          <a:p>
            <a:pPr algn="ctr">
              <a:spcBef>
                <a:spcPct val="0"/>
              </a:spcBef>
              <a:buFontTx/>
              <a:buNone/>
            </a:pPr>
            <a:r>
              <a:rPr lang="fr-FR" b="1" i="1" dirty="0">
                <a:solidFill>
                  <a:srgbClr val="C00000"/>
                </a:solidFill>
              </a:rPr>
              <a:t>L’expérience de guerre des combattants</a:t>
            </a:r>
          </a:p>
        </p:txBody>
      </p:sp>
      <p:sp>
        <p:nvSpPr>
          <p:cNvPr id="13335" name="AutoShape 16"/>
          <p:cNvSpPr>
            <a:spLocks noChangeArrowheads="1"/>
          </p:cNvSpPr>
          <p:nvPr/>
        </p:nvSpPr>
        <p:spPr bwMode="auto">
          <a:xfrm>
            <a:off x="251520" y="2780928"/>
            <a:ext cx="1620962" cy="817245"/>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ct val="0"/>
              </a:spcBef>
              <a:buFontTx/>
              <a:buNone/>
            </a:pPr>
            <a:r>
              <a:rPr lang="fr-FR" sz="1400" b="1" i="1" dirty="0" smtClean="0"/>
              <a:t>Traumatismes, brutalisation des combattants</a:t>
            </a:r>
            <a:endParaRPr lang="fr-FR" sz="1400" b="1" i="1" dirty="0"/>
          </a:p>
        </p:txBody>
      </p:sp>
      <p:sp>
        <p:nvSpPr>
          <p:cNvPr id="30" name="Arc 29"/>
          <p:cNvSpPr/>
          <p:nvPr/>
        </p:nvSpPr>
        <p:spPr>
          <a:xfrm rot="6517571">
            <a:off x="2388377" y="352469"/>
            <a:ext cx="982869" cy="1112502"/>
          </a:xfrm>
          <a:prstGeom prst="arc">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3" name="Arc 32"/>
          <p:cNvSpPr/>
          <p:nvPr/>
        </p:nvSpPr>
        <p:spPr>
          <a:xfrm>
            <a:off x="2195736" y="1628800"/>
            <a:ext cx="360040" cy="504056"/>
          </a:xfrm>
          <a:prstGeom prst="arc">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4" name="Arc 33"/>
          <p:cNvSpPr/>
          <p:nvPr/>
        </p:nvSpPr>
        <p:spPr>
          <a:xfrm rot="689001">
            <a:off x="2555776" y="2564904"/>
            <a:ext cx="360040" cy="504056"/>
          </a:xfrm>
          <a:prstGeom prst="arc">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5" name="Arc 34"/>
          <p:cNvSpPr/>
          <p:nvPr/>
        </p:nvSpPr>
        <p:spPr>
          <a:xfrm rot="8922829">
            <a:off x="1746114" y="2835178"/>
            <a:ext cx="764362" cy="388492"/>
          </a:xfrm>
          <a:prstGeom prst="arc">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0" name="Arc 39"/>
          <p:cNvSpPr/>
          <p:nvPr/>
        </p:nvSpPr>
        <p:spPr>
          <a:xfrm rot="14355984">
            <a:off x="884186" y="1525285"/>
            <a:ext cx="360040" cy="504056"/>
          </a:xfrm>
          <a:prstGeom prst="arc">
            <a:avLst/>
          </a:prstGeom>
          <a:ln w="5715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1" name="Arc 40"/>
          <p:cNvSpPr/>
          <p:nvPr/>
        </p:nvSpPr>
        <p:spPr>
          <a:xfrm rot="11672644">
            <a:off x="857521" y="2030963"/>
            <a:ext cx="444179" cy="851858"/>
          </a:xfrm>
          <a:prstGeom prst="arc">
            <a:avLst/>
          </a:prstGeom>
          <a:ln w="5715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3" name="Oval 27"/>
          <p:cNvSpPr>
            <a:spLocks noChangeArrowheads="1"/>
          </p:cNvSpPr>
          <p:nvPr/>
        </p:nvSpPr>
        <p:spPr bwMode="auto">
          <a:xfrm>
            <a:off x="3851920" y="2276872"/>
            <a:ext cx="1800200" cy="1224136"/>
          </a:xfrm>
          <a:prstGeom prst="ellipse">
            <a:avLst/>
          </a:prstGeom>
          <a:solidFill>
            <a:schemeClr val="bg1"/>
          </a:solidFill>
          <a:ln w="57150" cap="flat">
            <a:solidFill>
              <a:srgbClr val="C00000"/>
            </a:solidFill>
            <a:prstDash val="solid"/>
            <a:round/>
            <a:headEnd/>
            <a:tailEnd/>
          </a:ln>
        </p:spPr>
        <p:txBody>
          <a:bodyPr/>
          <a:lstStyle/>
          <a:p>
            <a:pPr algn="ctr">
              <a:spcBef>
                <a:spcPct val="0"/>
              </a:spcBef>
              <a:buFontTx/>
              <a:buNone/>
              <a:defRPr/>
            </a:pPr>
            <a:r>
              <a:rPr lang="fr-FR" sz="2400" b="1" i="1" dirty="0">
                <a:solidFill>
                  <a:srgbClr val="C00000"/>
                </a:solidFill>
              </a:rPr>
              <a:t>GUERRE</a:t>
            </a:r>
          </a:p>
          <a:p>
            <a:pPr algn="ctr">
              <a:spcBef>
                <a:spcPct val="0"/>
              </a:spcBef>
              <a:buFontTx/>
              <a:buNone/>
              <a:defRPr/>
            </a:pPr>
            <a:r>
              <a:rPr lang="fr-FR" sz="2400" b="1" i="1" dirty="0">
                <a:solidFill>
                  <a:srgbClr val="C00000"/>
                </a:solidFill>
              </a:rPr>
              <a:t>TOTALE</a:t>
            </a:r>
          </a:p>
        </p:txBody>
      </p:sp>
      <p:pic>
        <p:nvPicPr>
          <p:cNvPr id="19" name="Picture 2">
            <a:hlinkClick r:id="rId2" action="ppaction://hlinksldjump"/>
          </p:cNvPr>
          <p:cNvPicPr>
            <a:picLocks noChangeAspect="1" noChangeArrowheads="1"/>
          </p:cNvPicPr>
          <p:nvPr/>
        </p:nvPicPr>
        <p:blipFill>
          <a:blip r:embed="rId3" cstate="print"/>
          <a:srcRect/>
          <a:stretch>
            <a:fillRect/>
          </a:stretch>
        </p:blipFill>
        <p:spPr bwMode="auto">
          <a:xfrm>
            <a:off x="7668344" y="5733256"/>
            <a:ext cx="1213322" cy="902214"/>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3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3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3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3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332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ox(in)">
                                      <p:cBhvr>
                                        <p:cTn id="6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P spid="13326" grpId="0" animBg="1"/>
      <p:bldP spid="13327" grpId="0" animBg="1"/>
      <p:bldP spid="13328" grpId="0" animBg="1"/>
      <p:bldP spid="13329" grpId="0" animBg="1"/>
      <p:bldP spid="13330" grpId="0" animBg="1"/>
      <p:bldP spid="13331" grpId="0" animBg="1"/>
      <p:bldP spid="13332" grpId="0" animBg="1"/>
      <p:bldP spid="13333" grpId="0"/>
      <p:bldP spid="13335" grpId="0" animBg="1"/>
      <p:bldP spid="30" grpId="0" animBg="1"/>
      <p:bldP spid="33" grpId="0" animBg="1"/>
      <p:bldP spid="34" grpId="0" animBg="1"/>
      <p:bldP spid="35" grpId="0" animBg="1"/>
      <p:bldP spid="40" grpId="0" animBg="1"/>
      <p:bldP spid="4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685800" y="2276872"/>
            <a:ext cx="7772400" cy="1080120"/>
          </a:xfrm>
        </p:spPr>
        <p:style>
          <a:lnRef idx="1">
            <a:schemeClr val="accent2"/>
          </a:lnRef>
          <a:fillRef idx="2">
            <a:schemeClr val="accent2"/>
          </a:fillRef>
          <a:effectRef idx="1">
            <a:schemeClr val="accent2"/>
          </a:effectRef>
          <a:fontRef idx="minor">
            <a:schemeClr val="dk1"/>
          </a:fontRef>
        </p:style>
        <p:txBody>
          <a:bodyPr>
            <a:noAutofit/>
          </a:bodyPr>
          <a:lstStyle/>
          <a:p>
            <a:r>
              <a:rPr lang="fr-FR" sz="2800" b="1" dirty="0" smtClean="0"/>
              <a:t>II. LA MOBILISATION DE LA TOTALITE DE FORCES DES ETATS DANS LE CONFLIT</a:t>
            </a:r>
            <a:endParaRPr lang="fr-FR" sz="2800" dirty="0"/>
          </a:p>
        </p:txBody>
      </p:sp>
      <p:sp>
        <p:nvSpPr>
          <p:cNvPr id="3" name="Titre 1"/>
          <p:cNvSpPr txBox="1">
            <a:spLocks/>
          </p:cNvSpPr>
          <p:nvPr/>
        </p:nvSpPr>
        <p:spPr>
          <a:xfrm>
            <a:off x="539552" y="4077072"/>
            <a:ext cx="8229600" cy="114300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fr-FR" sz="4000" b="1" i="1" noProof="0" dirty="0" smtClean="0">
                <a:latin typeface="+mj-lt"/>
                <a:ea typeface="+mj-ea"/>
                <a:cs typeface="+mj-cs"/>
              </a:rPr>
              <a:t>Objectif =</a:t>
            </a:r>
            <a:r>
              <a:rPr lang="fr-FR" sz="4000" i="1" noProof="0" dirty="0" smtClean="0">
                <a:latin typeface="+mj-lt"/>
                <a:ea typeface="+mj-ea"/>
                <a:cs typeface="+mj-cs"/>
              </a:rPr>
              <a:t> finaliser la construction </a:t>
            </a:r>
            <a:r>
              <a:rPr lang="fr-FR" sz="4000" i="1" dirty="0" smtClean="0">
                <a:latin typeface="+mj-lt"/>
                <a:ea typeface="+mj-ea"/>
                <a:cs typeface="+mj-cs"/>
              </a:rPr>
              <a:t>du </a:t>
            </a:r>
            <a:r>
              <a:rPr kumimoji="0" lang="fr-FR" sz="4000" b="0" i="1" u="none" strike="noStrike" kern="1200" cap="none" spc="0" normalizeH="0" baseline="0" noProof="0" dirty="0" smtClean="0">
                <a:ln>
                  <a:noFill/>
                </a:ln>
                <a:solidFill>
                  <a:schemeClr val="tx1"/>
                </a:solidFill>
                <a:effectLst/>
                <a:uLnTx/>
                <a:uFillTx/>
                <a:latin typeface="+mj-lt"/>
                <a:ea typeface="+mj-ea"/>
                <a:cs typeface="+mj-cs"/>
              </a:rPr>
              <a:t>concept de guerre totale</a:t>
            </a:r>
            <a:endParaRPr kumimoji="0" lang="fr-FR" sz="4000" b="0" i="1"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reeform 2"/>
          <p:cNvSpPr>
            <a:spLocks/>
          </p:cNvSpPr>
          <p:nvPr/>
        </p:nvSpPr>
        <p:spPr bwMode="auto">
          <a:xfrm>
            <a:off x="179388" y="-100013"/>
            <a:ext cx="4608512" cy="6985001"/>
          </a:xfrm>
          <a:custGeom>
            <a:avLst/>
            <a:gdLst>
              <a:gd name="T0" fmla="*/ 0 w 2918"/>
              <a:gd name="T1" fmla="*/ 6985001 h 4309"/>
              <a:gd name="T2" fmla="*/ 1290320 w 2918"/>
              <a:gd name="T3" fmla="*/ 5367216 h 4309"/>
              <a:gd name="T4" fmla="*/ 3008641 w 2918"/>
              <a:gd name="T5" fmla="*/ 3971513 h 4309"/>
              <a:gd name="T6" fmla="*/ 4370032 w 2918"/>
              <a:gd name="T7" fmla="*/ 2647135 h 4309"/>
              <a:gd name="T8" fmla="*/ 4442681 w 2918"/>
              <a:gd name="T9" fmla="*/ 0 h 4309"/>
              <a:gd name="T10" fmla="*/ 0 60000 65536"/>
              <a:gd name="T11" fmla="*/ 0 60000 65536"/>
              <a:gd name="T12" fmla="*/ 0 60000 65536"/>
              <a:gd name="T13" fmla="*/ 0 60000 65536"/>
              <a:gd name="T14" fmla="*/ 0 60000 65536"/>
              <a:gd name="T15" fmla="*/ 0 w 2918"/>
              <a:gd name="T16" fmla="*/ 0 h 4309"/>
              <a:gd name="T17" fmla="*/ 2918 w 2918"/>
              <a:gd name="T18" fmla="*/ 4309 h 4309"/>
            </a:gdLst>
            <a:ahLst/>
            <a:cxnLst>
              <a:cxn ang="T10">
                <a:pos x="T0" y="T1"/>
              </a:cxn>
              <a:cxn ang="T11">
                <a:pos x="T2" y="T3"/>
              </a:cxn>
              <a:cxn ang="T12">
                <a:pos x="T4" y="T5"/>
              </a:cxn>
              <a:cxn ang="T13">
                <a:pos x="T6" y="T7"/>
              </a:cxn>
              <a:cxn ang="T14">
                <a:pos x="T8" y="T9"/>
              </a:cxn>
            </a:cxnLst>
            <a:rect l="T15" t="T16" r="T17" b="T18"/>
            <a:pathLst>
              <a:path w="2918" h="4309">
                <a:moveTo>
                  <a:pt x="0" y="4309"/>
                </a:moveTo>
                <a:cubicBezTo>
                  <a:pt x="250" y="3965"/>
                  <a:pt x="500" y="3621"/>
                  <a:pt x="817" y="3311"/>
                </a:cubicBezTo>
                <a:cubicBezTo>
                  <a:pt x="1134" y="3001"/>
                  <a:pt x="1580" y="2730"/>
                  <a:pt x="1905" y="2450"/>
                </a:cubicBezTo>
                <a:cubicBezTo>
                  <a:pt x="2230" y="2170"/>
                  <a:pt x="2616" y="2041"/>
                  <a:pt x="2767" y="1633"/>
                </a:cubicBezTo>
                <a:cubicBezTo>
                  <a:pt x="2918" y="1225"/>
                  <a:pt x="2865" y="612"/>
                  <a:pt x="2813" y="0"/>
                </a:cubicBezTo>
              </a:path>
            </a:pathLst>
          </a:custGeom>
          <a:noFill/>
          <a:ln w="57150" cap="flat">
            <a:solidFill>
              <a:srgbClr val="C00000"/>
            </a:solidFill>
            <a:prstDash val="dash"/>
            <a:round/>
            <a:headEnd/>
            <a:tailEnd/>
          </a:ln>
        </p:spPr>
        <p:txBody>
          <a:bodyPr/>
          <a:lstStyle/>
          <a:p>
            <a:endParaRPr lang="fr-FR"/>
          </a:p>
        </p:txBody>
      </p:sp>
      <p:sp>
        <p:nvSpPr>
          <p:cNvPr id="13315" name="Oval 3"/>
          <p:cNvSpPr>
            <a:spLocks noChangeArrowheads="1"/>
          </p:cNvSpPr>
          <p:nvPr/>
        </p:nvSpPr>
        <p:spPr bwMode="auto">
          <a:xfrm>
            <a:off x="5364163" y="288801"/>
            <a:ext cx="3311525" cy="2924175"/>
          </a:xfrm>
          <a:prstGeom prst="ellipse">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fr-FR"/>
          </a:p>
        </p:txBody>
      </p:sp>
      <p:sp>
        <p:nvSpPr>
          <p:cNvPr id="13316" name="AutoShape 4"/>
          <p:cNvSpPr>
            <a:spLocks noChangeArrowheads="1"/>
          </p:cNvSpPr>
          <p:nvPr/>
        </p:nvSpPr>
        <p:spPr bwMode="auto">
          <a:xfrm>
            <a:off x="5436096" y="1052736"/>
            <a:ext cx="1198563" cy="578882"/>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lgn="ctr">
              <a:spcBef>
                <a:spcPct val="0"/>
              </a:spcBef>
              <a:buFontTx/>
              <a:buNone/>
            </a:pPr>
            <a:r>
              <a:rPr lang="fr-FR" sz="1400" b="1" i="1" dirty="0" smtClean="0"/>
              <a:t>Guerre d’usure</a:t>
            </a:r>
            <a:endParaRPr lang="fr-FR" sz="1400" b="1" i="1" dirty="0"/>
          </a:p>
        </p:txBody>
      </p:sp>
      <p:sp>
        <p:nvSpPr>
          <p:cNvPr id="13317" name="AutoShape 5"/>
          <p:cNvSpPr>
            <a:spLocks noChangeArrowheads="1"/>
          </p:cNvSpPr>
          <p:nvPr/>
        </p:nvSpPr>
        <p:spPr bwMode="auto">
          <a:xfrm>
            <a:off x="7092280" y="836712"/>
            <a:ext cx="1872208" cy="578882"/>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algn="ctr">
              <a:spcBef>
                <a:spcPct val="0"/>
              </a:spcBef>
              <a:buFontTx/>
              <a:buNone/>
            </a:pPr>
            <a:r>
              <a:rPr lang="fr-FR" sz="1400" b="1" i="1" dirty="0" smtClean="0"/>
              <a:t>Mise en place d’une économie de guerre</a:t>
            </a:r>
            <a:endParaRPr lang="fr-FR" sz="1400" b="1" i="1" dirty="0"/>
          </a:p>
        </p:txBody>
      </p:sp>
      <p:sp>
        <p:nvSpPr>
          <p:cNvPr id="13318" name="AutoShape 6"/>
          <p:cNvSpPr>
            <a:spLocks noChangeArrowheads="1"/>
          </p:cNvSpPr>
          <p:nvPr/>
        </p:nvSpPr>
        <p:spPr bwMode="auto">
          <a:xfrm>
            <a:off x="5940152" y="2564904"/>
            <a:ext cx="1800200" cy="578882"/>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algn="ctr">
              <a:spcBef>
                <a:spcPct val="0"/>
              </a:spcBef>
              <a:buFontTx/>
              <a:buNone/>
            </a:pPr>
            <a:r>
              <a:rPr lang="fr-FR" sz="1400" b="1" i="1"/>
              <a:t>Mobilisation de toute la société</a:t>
            </a:r>
          </a:p>
        </p:txBody>
      </p:sp>
      <p:sp>
        <p:nvSpPr>
          <p:cNvPr id="13320" name="Text Box 8"/>
          <p:cNvSpPr txBox="1">
            <a:spLocks noChangeArrowheads="1"/>
          </p:cNvSpPr>
          <p:nvPr/>
        </p:nvSpPr>
        <p:spPr bwMode="auto">
          <a:xfrm>
            <a:off x="6876256" y="35913"/>
            <a:ext cx="1584325" cy="584775"/>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spAutoFit/>
          </a:bodyPr>
          <a:lstStyle/>
          <a:p>
            <a:pPr algn="ctr">
              <a:spcBef>
                <a:spcPct val="50000"/>
              </a:spcBef>
              <a:buFontTx/>
              <a:buNone/>
            </a:pPr>
            <a:r>
              <a:rPr lang="fr-FR" sz="1600" b="1" i="1" dirty="0"/>
              <a:t>La </a:t>
            </a:r>
            <a:r>
              <a:rPr lang="fr-FR" sz="1600" b="1" i="1" dirty="0" smtClean="0"/>
              <a:t>dimension matérielle</a:t>
            </a:r>
            <a:endParaRPr lang="fr-FR" sz="1600" b="1" i="1" dirty="0"/>
          </a:p>
        </p:txBody>
      </p:sp>
      <p:sp>
        <p:nvSpPr>
          <p:cNvPr id="13321" name="Oval 9"/>
          <p:cNvSpPr>
            <a:spLocks noChangeArrowheads="1"/>
          </p:cNvSpPr>
          <p:nvPr/>
        </p:nvSpPr>
        <p:spPr bwMode="auto">
          <a:xfrm>
            <a:off x="2915816" y="3573016"/>
            <a:ext cx="4248150" cy="2635250"/>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endParaRPr lang="fr-FR"/>
          </a:p>
        </p:txBody>
      </p:sp>
      <p:sp>
        <p:nvSpPr>
          <p:cNvPr id="13322" name="Text Box 10"/>
          <p:cNvSpPr txBox="1">
            <a:spLocks noChangeArrowheads="1"/>
          </p:cNvSpPr>
          <p:nvPr/>
        </p:nvSpPr>
        <p:spPr bwMode="auto">
          <a:xfrm>
            <a:off x="5220072" y="5949280"/>
            <a:ext cx="1584325" cy="61912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algn="ctr">
              <a:spcBef>
                <a:spcPct val="50000"/>
              </a:spcBef>
              <a:buFontTx/>
              <a:buNone/>
            </a:pPr>
            <a:r>
              <a:rPr lang="fr-FR" sz="1600" b="1" i="1" dirty="0"/>
              <a:t>La dimension psychologique</a:t>
            </a:r>
          </a:p>
        </p:txBody>
      </p:sp>
      <p:sp>
        <p:nvSpPr>
          <p:cNvPr id="13323" name="AutoShape 11"/>
          <p:cNvSpPr>
            <a:spLocks noChangeArrowheads="1"/>
          </p:cNvSpPr>
          <p:nvPr/>
        </p:nvSpPr>
        <p:spPr bwMode="auto">
          <a:xfrm>
            <a:off x="4860032" y="5013176"/>
            <a:ext cx="1641475" cy="817245"/>
          </a:xfrm>
          <a:prstGeom prst="roundRect">
            <a:avLst>
              <a:gd name="adj" fmla="val 16667"/>
            </a:avLst>
          </a:prstGeom>
          <a:ln>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algn="ctr">
              <a:spcBef>
                <a:spcPct val="0"/>
              </a:spcBef>
              <a:buFontTx/>
              <a:buNone/>
            </a:pPr>
            <a:r>
              <a:rPr lang="fr-FR" sz="1400" b="1" i="1" dirty="0" smtClean="0"/>
              <a:t>Propagande, contrôle </a:t>
            </a:r>
            <a:r>
              <a:rPr lang="fr-FR" sz="1400" b="1" i="1" dirty="0"/>
              <a:t>de l’opinion publique</a:t>
            </a:r>
          </a:p>
        </p:txBody>
      </p:sp>
      <p:sp>
        <p:nvSpPr>
          <p:cNvPr id="13324" name="AutoShape 12"/>
          <p:cNvSpPr>
            <a:spLocks noChangeArrowheads="1"/>
          </p:cNvSpPr>
          <p:nvPr/>
        </p:nvSpPr>
        <p:spPr bwMode="auto">
          <a:xfrm>
            <a:off x="5796136" y="3789040"/>
            <a:ext cx="1512168" cy="817245"/>
          </a:xfrm>
          <a:prstGeom prst="roundRect">
            <a:avLst>
              <a:gd name="adj" fmla="val 16667"/>
            </a:avLst>
          </a:prstGeom>
          <a:ln>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algn="ctr">
              <a:spcBef>
                <a:spcPct val="0"/>
              </a:spcBef>
              <a:buFontTx/>
              <a:buNone/>
            </a:pPr>
            <a:r>
              <a:rPr lang="fr-FR" sz="1400" b="1" i="1" dirty="0" smtClean="0"/>
              <a:t>Nécessité d’un consentement </a:t>
            </a:r>
            <a:r>
              <a:rPr lang="fr-FR" sz="1400" b="1" i="1" dirty="0"/>
              <a:t>à la </a:t>
            </a:r>
            <a:r>
              <a:rPr lang="fr-FR" sz="1400" b="1" i="1" dirty="0" smtClean="0"/>
              <a:t>guerre</a:t>
            </a:r>
            <a:endParaRPr lang="fr-FR" sz="1400" b="1" i="1" dirty="0"/>
          </a:p>
        </p:txBody>
      </p:sp>
      <p:sp>
        <p:nvSpPr>
          <p:cNvPr id="13325" name="AutoShape 13"/>
          <p:cNvSpPr>
            <a:spLocks noChangeArrowheads="1"/>
          </p:cNvSpPr>
          <p:nvPr/>
        </p:nvSpPr>
        <p:spPr bwMode="auto">
          <a:xfrm>
            <a:off x="2627784" y="4653136"/>
            <a:ext cx="1944216" cy="1055608"/>
          </a:xfrm>
          <a:prstGeom prst="roundRect">
            <a:avLst>
              <a:gd name="adj" fmla="val 16667"/>
            </a:avLst>
          </a:prstGeom>
          <a:ln>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algn="ctr">
              <a:spcBef>
                <a:spcPct val="0"/>
              </a:spcBef>
              <a:buFontTx/>
              <a:buNone/>
            </a:pPr>
            <a:r>
              <a:rPr lang="fr-FR" sz="1400" b="1" i="1" dirty="0" smtClean="0"/>
              <a:t>Réunion de la nation dans le deuil, sentiment de traumatisme collectif</a:t>
            </a:r>
            <a:endParaRPr lang="fr-FR" sz="1400" b="1" i="1" dirty="0"/>
          </a:p>
        </p:txBody>
      </p:sp>
      <p:sp>
        <p:nvSpPr>
          <p:cNvPr id="13326" name="Oval 14"/>
          <p:cNvSpPr>
            <a:spLocks noChangeArrowheads="1"/>
          </p:cNvSpPr>
          <p:nvPr/>
        </p:nvSpPr>
        <p:spPr bwMode="auto">
          <a:xfrm>
            <a:off x="34925" y="144463"/>
            <a:ext cx="3816350" cy="3932237"/>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endParaRPr lang="fr-FR"/>
          </a:p>
        </p:txBody>
      </p:sp>
      <p:sp>
        <p:nvSpPr>
          <p:cNvPr id="13327" name="Text Box 15"/>
          <p:cNvSpPr txBox="1">
            <a:spLocks noChangeArrowheads="1"/>
          </p:cNvSpPr>
          <p:nvPr/>
        </p:nvSpPr>
        <p:spPr bwMode="auto">
          <a:xfrm>
            <a:off x="251520" y="260648"/>
            <a:ext cx="1584325" cy="5842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a:spcBef>
                <a:spcPct val="50000"/>
              </a:spcBef>
              <a:buFontTx/>
              <a:buNone/>
            </a:pPr>
            <a:r>
              <a:rPr lang="fr-FR" sz="1600" b="1" i="1" dirty="0"/>
              <a:t>La dimension combattante</a:t>
            </a:r>
          </a:p>
        </p:txBody>
      </p:sp>
      <p:sp>
        <p:nvSpPr>
          <p:cNvPr id="13328" name="AutoShape 17"/>
          <p:cNvSpPr>
            <a:spLocks noChangeArrowheads="1"/>
          </p:cNvSpPr>
          <p:nvPr/>
        </p:nvSpPr>
        <p:spPr bwMode="auto">
          <a:xfrm>
            <a:off x="1907704" y="1772816"/>
            <a:ext cx="1800200" cy="817245"/>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ct val="0"/>
              </a:spcBef>
              <a:buFontTx/>
              <a:buNone/>
            </a:pPr>
            <a:r>
              <a:rPr lang="fr-FR" sz="1400" b="1" i="1" dirty="0" smtClean="0"/>
              <a:t>Guerre industrielle, violence extrême des </a:t>
            </a:r>
            <a:r>
              <a:rPr lang="fr-FR" sz="1400" b="1" i="1" dirty="0"/>
              <a:t>combats</a:t>
            </a:r>
          </a:p>
        </p:txBody>
      </p:sp>
      <p:sp>
        <p:nvSpPr>
          <p:cNvPr id="13329" name="AutoShape 18"/>
          <p:cNvSpPr>
            <a:spLocks noChangeArrowheads="1"/>
          </p:cNvSpPr>
          <p:nvPr/>
        </p:nvSpPr>
        <p:spPr bwMode="auto">
          <a:xfrm>
            <a:off x="35471" y="1841450"/>
            <a:ext cx="1584201" cy="579438"/>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ct val="0"/>
              </a:spcBef>
              <a:buFontTx/>
              <a:buNone/>
            </a:pPr>
            <a:r>
              <a:rPr lang="fr-FR" sz="1400" b="1" i="1"/>
              <a:t>Conditions de vie exécrables</a:t>
            </a:r>
          </a:p>
        </p:txBody>
      </p:sp>
      <p:sp>
        <p:nvSpPr>
          <p:cNvPr id="13330" name="AutoShape 19"/>
          <p:cNvSpPr>
            <a:spLocks noChangeArrowheads="1"/>
          </p:cNvSpPr>
          <p:nvPr/>
        </p:nvSpPr>
        <p:spPr bwMode="auto">
          <a:xfrm>
            <a:off x="1979712" y="260648"/>
            <a:ext cx="2160240" cy="817245"/>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ct val="0"/>
              </a:spcBef>
              <a:buFontTx/>
              <a:buNone/>
            </a:pPr>
            <a:r>
              <a:rPr lang="fr-FR" sz="1400" b="1" i="1" dirty="0" smtClean="0"/>
              <a:t>Stabilisation du front et tentatives de percées inefficaces</a:t>
            </a:r>
            <a:endParaRPr lang="fr-FR" sz="1400" b="1" i="1" dirty="0"/>
          </a:p>
        </p:txBody>
      </p:sp>
      <p:sp>
        <p:nvSpPr>
          <p:cNvPr id="13331" name="AutoShape 20"/>
          <p:cNvSpPr>
            <a:spLocks noChangeArrowheads="1"/>
          </p:cNvSpPr>
          <p:nvPr/>
        </p:nvSpPr>
        <p:spPr bwMode="auto">
          <a:xfrm>
            <a:off x="2195736" y="2780928"/>
            <a:ext cx="1440160" cy="578882"/>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ct val="0"/>
              </a:spcBef>
              <a:buFontTx/>
              <a:buNone/>
            </a:pPr>
            <a:r>
              <a:rPr lang="fr-FR" sz="1400" b="1" i="1" dirty="0" smtClean="0"/>
              <a:t>Mort de masse, mutilés, blessés</a:t>
            </a:r>
            <a:endParaRPr lang="fr-FR" sz="1400" b="1" i="1" dirty="0"/>
          </a:p>
        </p:txBody>
      </p:sp>
      <p:sp>
        <p:nvSpPr>
          <p:cNvPr id="13332" name="AutoShape 21"/>
          <p:cNvSpPr>
            <a:spLocks noChangeArrowheads="1"/>
          </p:cNvSpPr>
          <p:nvPr/>
        </p:nvSpPr>
        <p:spPr bwMode="auto">
          <a:xfrm>
            <a:off x="539552" y="1268760"/>
            <a:ext cx="2139305" cy="340519"/>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ct val="0"/>
              </a:spcBef>
              <a:buFontTx/>
              <a:buNone/>
            </a:pPr>
            <a:r>
              <a:rPr lang="fr-FR" sz="1400" b="1" i="1" dirty="0" smtClean="0"/>
              <a:t>Guerre de tranchées</a:t>
            </a:r>
            <a:endParaRPr lang="fr-FR" sz="1400" b="1" i="1" dirty="0"/>
          </a:p>
        </p:txBody>
      </p:sp>
      <p:sp>
        <p:nvSpPr>
          <p:cNvPr id="13333" name="Text Box 22"/>
          <p:cNvSpPr txBox="1">
            <a:spLocks noChangeArrowheads="1"/>
          </p:cNvSpPr>
          <p:nvPr/>
        </p:nvSpPr>
        <p:spPr bwMode="auto">
          <a:xfrm>
            <a:off x="-180975" y="3933825"/>
            <a:ext cx="1944688" cy="1231106"/>
          </a:xfrm>
          <a:prstGeom prst="rect">
            <a:avLst/>
          </a:prstGeom>
          <a:noFill/>
          <a:ln w="9525">
            <a:noFill/>
            <a:miter lim="800000"/>
            <a:headEnd/>
            <a:tailEnd/>
          </a:ln>
        </p:spPr>
        <p:txBody>
          <a:bodyPr>
            <a:spAutoFit/>
          </a:bodyPr>
          <a:lstStyle/>
          <a:p>
            <a:pPr algn="ctr">
              <a:spcBef>
                <a:spcPct val="0"/>
              </a:spcBef>
              <a:buFontTx/>
              <a:buNone/>
            </a:pPr>
            <a:r>
              <a:rPr lang="fr-FR" sz="2000" b="1" i="1" dirty="0">
                <a:solidFill>
                  <a:srgbClr val="C00000"/>
                </a:solidFill>
              </a:rPr>
              <a:t>LE FRONT</a:t>
            </a:r>
          </a:p>
          <a:p>
            <a:pPr algn="ctr">
              <a:spcBef>
                <a:spcPct val="0"/>
              </a:spcBef>
              <a:buFontTx/>
              <a:buNone/>
            </a:pPr>
            <a:r>
              <a:rPr lang="fr-FR" b="1" i="1" dirty="0">
                <a:solidFill>
                  <a:srgbClr val="C00000"/>
                </a:solidFill>
              </a:rPr>
              <a:t>L’expérience de guerre des combattants</a:t>
            </a:r>
          </a:p>
        </p:txBody>
      </p:sp>
      <p:sp>
        <p:nvSpPr>
          <p:cNvPr id="13334" name="Text Box 23"/>
          <p:cNvSpPr txBox="1">
            <a:spLocks noChangeArrowheads="1"/>
          </p:cNvSpPr>
          <p:nvPr/>
        </p:nvSpPr>
        <p:spPr bwMode="auto">
          <a:xfrm>
            <a:off x="899592" y="5733256"/>
            <a:ext cx="2519362" cy="954107"/>
          </a:xfrm>
          <a:prstGeom prst="rect">
            <a:avLst/>
          </a:prstGeom>
          <a:noFill/>
          <a:ln w="9525">
            <a:noFill/>
            <a:miter lim="800000"/>
            <a:headEnd/>
            <a:tailEnd/>
          </a:ln>
        </p:spPr>
        <p:txBody>
          <a:bodyPr>
            <a:spAutoFit/>
          </a:bodyPr>
          <a:lstStyle/>
          <a:p>
            <a:pPr algn="ctr">
              <a:spcBef>
                <a:spcPct val="0"/>
              </a:spcBef>
              <a:buFontTx/>
              <a:buNone/>
            </a:pPr>
            <a:r>
              <a:rPr lang="fr-FR" sz="2000" b="1" i="1" dirty="0">
                <a:solidFill>
                  <a:srgbClr val="C00000"/>
                </a:solidFill>
              </a:rPr>
              <a:t>L’ARRIÈRE</a:t>
            </a:r>
          </a:p>
          <a:p>
            <a:pPr algn="ctr">
              <a:spcBef>
                <a:spcPct val="0"/>
              </a:spcBef>
              <a:buFontTx/>
              <a:buNone/>
            </a:pPr>
            <a:r>
              <a:rPr lang="fr-FR" b="1" i="1" dirty="0">
                <a:solidFill>
                  <a:srgbClr val="C00000"/>
                </a:solidFill>
              </a:rPr>
              <a:t>La mobilisation totale des civils et de l’Etat </a:t>
            </a:r>
          </a:p>
        </p:txBody>
      </p:sp>
      <p:sp>
        <p:nvSpPr>
          <p:cNvPr id="13335" name="AutoShape 16"/>
          <p:cNvSpPr>
            <a:spLocks noChangeArrowheads="1"/>
          </p:cNvSpPr>
          <p:nvPr/>
        </p:nvSpPr>
        <p:spPr bwMode="auto">
          <a:xfrm>
            <a:off x="251520" y="2780928"/>
            <a:ext cx="1620962" cy="817245"/>
          </a:xfrm>
          <a:prstGeom prst="roundRect">
            <a:avLst>
              <a:gd name="adj" fmla="val 16667"/>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gn="ctr">
              <a:spcBef>
                <a:spcPct val="0"/>
              </a:spcBef>
              <a:buFontTx/>
              <a:buNone/>
            </a:pPr>
            <a:r>
              <a:rPr lang="fr-FR" sz="1400" b="1" i="1" dirty="0" smtClean="0"/>
              <a:t>Traumatismes, brutalisation des combattants</a:t>
            </a:r>
            <a:endParaRPr lang="fr-FR" sz="1400" b="1" i="1" dirty="0"/>
          </a:p>
        </p:txBody>
      </p:sp>
      <p:sp>
        <p:nvSpPr>
          <p:cNvPr id="30" name="Arc 29"/>
          <p:cNvSpPr/>
          <p:nvPr/>
        </p:nvSpPr>
        <p:spPr>
          <a:xfrm rot="6517571">
            <a:off x="2388377" y="352469"/>
            <a:ext cx="982869" cy="1112502"/>
          </a:xfrm>
          <a:prstGeom prst="arc">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3" name="Arc 32"/>
          <p:cNvSpPr/>
          <p:nvPr/>
        </p:nvSpPr>
        <p:spPr>
          <a:xfrm>
            <a:off x="2195736" y="1628800"/>
            <a:ext cx="360040" cy="504056"/>
          </a:xfrm>
          <a:prstGeom prst="arc">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4" name="Arc 33"/>
          <p:cNvSpPr/>
          <p:nvPr/>
        </p:nvSpPr>
        <p:spPr>
          <a:xfrm rot="689001">
            <a:off x="2555776" y="2564904"/>
            <a:ext cx="360040" cy="504056"/>
          </a:xfrm>
          <a:prstGeom prst="arc">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5" name="Arc 34"/>
          <p:cNvSpPr/>
          <p:nvPr/>
        </p:nvSpPr>
        <p:spPr>
          <a:xfrm rot="8922829">
            <a:off x="1746114" y="2835178"/>
            <a:ext cx="764362" cy="388492"/>
          </a:xfrm>
          <a:prstGeom prst="arc">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0" name="Arc 39"/>
          <p:cNvSpPr/>
          <p:nvPr/>
        </p:nvSpPr>
        <p:spPr>
          <a:xfrm rot="14355984">
            <a:off x="884186" y="1525285"/>
            <a:ext cx="360040" cy="504056"/>
          </a:xfrm>
          <a:prstGeom prst="arc">
            <a:avLst/>
          </a:prstGeom>
          <a:ln w="5715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1" name="Arc 40"/>
          <p:cNvSpPr/>
          <p:nvPr/>
        </p:nvSpPr>
        <p:spPr>
          <a:xfrm rot="11672644">
            <a:off x="857521" y="2030963"/>
            <a:ext cx="444179" cy="851858"/>
          </a:xfrm>
          <a:prstGeom prst="arc">
            <a:avLst/>
          </a:prstGeom>
          <a:ln w="57150">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44" name="Connecteur droit avec flèche 43"/>
          <p:cNvCxnSpPr/>
          <p:nvPr/>
        </p:nvCxnSpPr>
        <p:spPr>
          <a:xfrm flipV="1">
            <a:off x="3923928" y="1628800"/>
            <a:ext cx="1368152" cy="144017"/>
          </a:xfrm>
          <a:prstGeom prst="straightConnector1">
            <a:avLst/>
          </a:prstGeom>
          <a:solidFill>
            <a:schemeClr val="bg1"/>
          </a:solidFill>
          <a:ln w="57150" cap="flat">
            <a:solidFill>
              <a:srgbClr val="C00000"/>
            </a:solidFill>
            <a:prstDash val="solid"/>
            <a:round/>
            <a:headEnd type="triangle" w="med" len="med"/>
            <a:tailEnd type="triangle" w="med" len="med"/>
          </a:ln>
        </p:spPr>
      </p:cxnSp>
      <p:sp>
        <p:nvSpPr>
          <p:cNvPr id="45" name="AutoShape 4"/>
          <p:cNvSpPr>
            <a:spLocks noChangeArrowheads="1"/>
          </p:cNvSpPr>
          <p:nvPr/>
        </p:nvSpPr>
        <p:spPr bwMode="auto">
          <a:xfrm>
            <a:off x="6948264" y="1700808"/>
            <a:ext cx="1872207" cy="578882"/>
          </a:xfrm>
          <a:prstGeom prst="roundRect">
            <a:avLst>
              <a:gd name="adj" fmla="val 16667"/>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p>
            <a:pPr algn="ctr">
              <a:spcBef>
                <a:spcPct val="0"/>
              </a:spcBef>
              <a:buFontTx/>
              <a:buNone/>
            </a:pPr>
            <a:r>
              <a:rPr lang="fr-FR" sz="1400" b="1" i="1" dirty="0" smtClean="0"/>
              <a:t>Mobilisation de toutes les ressources</a:t>
            </a:r>
            <a:endParaRPr lang="fr-FR" sz="1400" b="1" i="1" dirty="0"/>
          </a:p>
        </p:txBody>
      </p:sp>
      <p:sp>
        <p:nvSpPr>
          <p:cNvPr id="48" name="Arc 47"/>
          <p:cNvSpPr/>
          <p:nvPr/>
        </p:nvSpPr>
        <p:spPr>
          <a:xfrm rot="19038436">
            <a:off x="6356591" y="1062882"/>
            <a:ext cx="864096" cy="504056"/>
          </a:xfrm>
          <a:prstGeom prst="arc">
            <a:avLst/>
          </a:prstGeom>
          <a:ln w="57150">
            <a:solidFill>
              <a:schemeClr val="accent6">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49" name="Arc 48"/>
          <p:cNvSpPr/>
          <p:nvPr/>
        </p:nvSpPr>
        <p:spPr>
          <a:xfrm rot="2264624">
            <a:off x="7495999" y="1356918"/>
            <a:ext cx="472441" cy="539477"/>
          </a:xfrm>
          <a:prstGeom prst="arc">
            <a:avLst/>
          </a:prstGeom>
          <a:ln w="57150">
            <a:solidFill>
              <a:schemeClr val="accent6">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0" name="Arc 49"/>
          <p:cNvSpPr/>
          <p:nvPr/>
        </p:nvSpPr>
        <p:spPr>
          <a:xfrm rot="2805583">
            <a:off x="7257654" y="2150169"/>
            <a:ext cx="389333" cy="973485"/>
          </a:xfrm>
          <a:prstGeom prst="arc">
            <a:avLst/>
          </a:prstGeom>
          <a:ln w="57150">
            <a:solidFill>
              <a:schemeClr val="accent6">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3" name="Oval 27"/>
          <p:cNvSpPr>
            <a:spLocks noChangeArrowheads="1"/>
          </p:cNvSpPr>
          <p:nvPr/>
        </p:nvSpPr>
        <p:spPr bwMode="auto">
          <a:xfrm>
            <a:off x="3851920" y="2276872"/>
            <a:ext cx="1800200" cy="1224136"/>
          </a:xfrm>
          <a:prstGeom prst="ellipse">
            <a:avLst/>
          </a:prstGeom>
          <a:solidFill>
            <a:schemeClr val="bg1"/>
          </a:solidFill>
          <a:ln w="57150" cap="flat">
            <a:solidFill>
              <a:srgbClr val="C00000"/>
            </a:solidFill>
            <a:prstDash val="solid"/>
            <a:round/>
            <a:headEnd/>
            <a:tailEnd/>
          </a:ln>
        </p:spPr>
        <p:txBody>
          <a:bodyPr/>
          <a:lstStyle/>
          <a:p>
            <a:pPr algn="ctr">
              <a:spcBef>
                <a:spcPct val="0"/>
              </a:spcBef>
              <a:buFontTx/>
              <a:buNone/>
              <a:defRPr/>
            </a:pPr>
            <a:r>
              <a:rPr lang="fr-FR" sz="2400" b="1" i="1" dirty="0">
                <a:solidFill>
                  <a:srgbClr val="C00000"/>
                </a:solidFill>
              </a:rPr>
              <a:t>GUERRE</a:t>
            </a:r>
          </a:p>
          <a:p>
            <a:pPr algn="ctr">
              <a:spcBef>
                <a:spcPct val="0"/>
              </a:spcBef>
              <a:buFontTx/>
              <a:buNone/>
              <a:defRPr/>
            </a:pPr>
            <a:r>
              <a:rPr lang="fr-FR" sz="2400" b="1" i="1" dirty="0">
                <a:solidFill>
                  <a:srgbClr val="C00000"/>
                </a:solidFill>
              </a:rPr>
              <a:t>TOTALE</a:t>
            </a:r>
          </a:p>
        </p:txBody>
      </p:sp>
      <p:pic>
        <p:nvPicPr>
          <p:cNvPr id="1026" name="Picture 2">
            <a:hlinkClick r:id="rId2" action="ppaction://hlinksldjump"/>
          </p:cNvPr>
          <p:cNvPicPr>
            <a:picLocks noChangeAspect="1" noChangeArrowheads="1"/>
          </p:cNvPicPr>
          <p:nvPr/>
        </p:nvPicPr>
        <p:blipFill>
          <a:blip r:embed="rId3" cstate="print"/>
          <a:srcRect/>
          <a:stretch>
            <a:fillRect/>
          </a:stretch>
        </p:blipFill>
        <p:spPr bwMode="auto">
          <a:xfrm>
            <a:off x="8100392" y="2492896"/>
            <a:ext cx="792088" cy="594654"/>
          </a:xfrm>
          <a:prstGeom prst="rect">
            <a:avLst/>
          </a:prstGeom>
          <a:noFill/>
          <a:ln w="9525">
            <a:solidFill>
              <a:schemeClr val="accent6"/>
            </a:solidFill>
            <a:miter lim="800000"/>
            <a:headEnd/>
            <a:tailEnd/>
          </a:ln>
        </p:spPr>
      </p:pic>
      <p:pic>
        <p:nvPicPr>
          <p:cNvPr id="1027" name="Picture 3">
            <a:hlinkClick r:id="rId4" action="ppaction://hlinksldjump"/>
          </p:cNvPr>
          <p:cNvPicPr>
            <a:picLocks noChangeAspect="1" noChangeArrowheads="1"/>
          </p:cNvPicPr>
          <p:nvPr/>
        </p:nvPicPr>
        <p:blipFill>
          <a:blip r:embed="rId5" cstate="print"/>
          <a:srcRect/>
          <a:stretch>
            <a:fillRect/>
          </a:stretch>
        </p:blipFill>
        <p:spPr bwMode="auto">
          <a:xfrm>
            <a:off x="6876256" y="5949280"/>
            <a:ext cx="855195" cy="638647"/>
          </a:xfrm>
          <a:prstGeom prst="rect">
            <a:avLst/>
          </a:prstGeom>
          <a:noFill/>
          <a:ln w="9525">
            <a:solidFill>
              <a:schemeClr val="accent4">
                <a:lumMod val="75000"/>
              </a:schemeClr>
            </a:solidFill>
            <a:miter lim="800000"/>
            <a:headEnd/>
            <a:tailEnd/>
          </a:ln>
        </p:spPr>
      </p:pic>
      <p:cxnSp>
        <p:nvCxnSpPr>
          <p:cNvPr id="59" name="Connecteur droit 58"/>
          <p:cNvCxnSpPr/>
          <p:nvPr/>
        </p:nvCxnSpPr>
        <p:spPr>
          <a:xfrm flipH="1">
            <a:off x="6372200" y="3284984"/>
            <a:ext cx="216024" cy="432048"/>
          </a:xfrm>
          <a:prstGeom prst="line">
            <a:avLst/>
          </a:prstGeom>
          <a:solidFill>
            <a:schemeClr val="bg1"/>
          </a:solidFill>
          <a:ln w="57150" cap="flat">
            <a:solidFill>
              <a:srgbClr val="C00000"/>
            </a:solidFill>
            <a:prstDash val="solid"/>
            <a:round/>
            <a:headEnd type="triangle" w="med" len="med"/>
            <a:tailEnd type="triangle" w="med" len="med"/>
          </a:ln>
        </p:spPr>
      </p:cxnSp>
      <p:sp>
        <p:nvSpPr>
          <p:cNvPr id="60" name="Arc 59"/>
          <p:cNvSpPr/>
          <p:nvPr/>
        </p:nvSpPr>
        <p:spPr>
          <a:xfrm rot="2264624">
            <a:off x="5985262" y="4340491"/>
            <a:ext cx="330239" cy="1201354"/>
          </a:xfrm>
          <a:prstGeom prst="arc">
            <a:avLst/>
          </a:prstGeom>
          <a:ln w="5715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1" name="Arc 60"/>
          <p:cNvSpPr/>
          <p:nvPr/>
        </p:nvSpPr>
        <p:spPr>
          <a:xfrm rot="6941225">
            <a:off x="4299688" y="4461629"/>
            <a:ext cx="330239" cy="1201354"/>
          </a:xfrm>
          <a:prstGeom prst="arc">
            <a:avLst/>
          </a:prstGeom>
          <a:ln w="5715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2" name="AutoShape 12"/>
          <p:cNvSpPr>
            <a:spLocks noChangeArrowheads="1"/>
          </p:cNvSpPr>
          <p:nvPr/>
        </p:nvSpPr>
        <p:spPr bwMode="auto">
          <a:xfrm>
            <a:off x="3779912" y="3573016"/>
            <a:ext cx="1800200" cy="817245"/>
          </a:xfrm>
          <a:prstGeom prst="roundRect">
            <a:avLst>
              <a:gd name="adj" fmla="val 16667"/>
            </a:avLst>
          </a:prstGeom>
          <a:ln>
            <a:headEnd/>
            <a:tailEnd/>
          </a:ln>
        </p:spPr>
        <p:style>
          <a:lnRef idx="2">
            <a:schemeClr val="accent4"/>
          </a:lnRef>
          <a:fillRef idx="1">
            <a:schemeClr val="lt1"/>
          </a:fillRef>
          <a:effectRef idx="0">
            <a:schemeClr val="accent4"/>
          </a:effectRef>
          <a:fontRef idx="minor">
            <a:schemeClr val="dk1"/>
          </a:fontRef>
        </p:style>
        <p:txBody>
          <a:bodyPr wrap="square">
            <a:spAutoFit/>
          </a:bodyPr>
          <a:lstStyle/>
          <a:p>
            <a:pPr algn="ctr">
              <a:spcBef>
                <a:spcPct val="0"/>
              </a:spcBef>
              <a:buFontTx/>
              <a:buNone/>
            </a:pPr>
            <a:r>
              <a:rPr lang="fr-FR" sz="1400" b="1" i="1" dirty="0" smtClean="0"/>
              <a:t>Union Sacrée, </a:t>
            </a:r>
          </a:p>
          <a:p>
            <a:pPr algn="ctr">
              <a:spcBef>
                <a:spcPct val="0"/>
              </a:spcBef>
              <a:buFontTx/>
              <a:buNone/>
            </a:pPr>
            <a:r>
              <a:rPr lang="fr-FR" sz="1400" b="1" i="1" dirty="0" smtClean="0"/>
              <a:t>développement du sens du sacrifice</a:t>
            </a:r>
            <a:endParaRPr lang="fr-FR" sz="1400" b="1" i="1" dirty="0"/>
          </a:p>
        </p:txBody>
      </p:sp>
      <p:sp>
        <p:nvSpPr>
          <p:cNvPr id="63" name="Arc 62"/>
          <p:cNvSpPr/>
          <p:nvPr/>
        </p:nvSpPr>
        <p:spPr>
          <a:xfrm rot="18124463">
            <a:off x="5510495" y="3686220"/>
            <a:ext cx="545878" cy="987599"/>
          </a:xfrm>
          <a:prstGeom prst="arc">
            <a:avLst/>
          </a:prstGeom>
          <a:ln w="5715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4" name="Arc 63"/>
          <p:cNvSpPr/>
          <p:nvPr/>
        </p:nvSpPr>
        <p:spPr>
          <a:xfrm rot="15955951">
            <a:off x="3214025" y="4350013"/>
            <a:ext cx="1369957" cy="769342"/>
          </a:xfrm>
          <a:prstGeom prst="arc">
            <a:avLst/>
          </a:prstGeom>
          <a:ln w="5715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6" name="Arc 65"/>
          <p:cNvSpPr/>
          <p:nvPr/>
        </p:nvSpPr>
        <p:spPr>
          <a:xfrm rot="10800000">
            <a:off x="4788023" y="3717032"/>
            <a:ext cx="720080" cy="1296144"/>
          </a:xfrm>
          <a:prstGeom prst="arc">
            <a:avLst/>
          </a:prstGeom>
          <a:ln w="5715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68" name="Connecteur droit 67"/>
          <p:cNvCxnSpPr/>
          <p:nvPr/>
        </p:nvCxnSpPr>
        <p:spPr>
          <a:xfrm>
            <a:off x="2483768" y="4077072"/>
            <a:ext cx="504056" cy="360040"/>
          </a:xfrm>
          <a:prstGeom prst="line">
            <a:avLst/>
          </a:prstGeom>
          <a:solidFill>
            <a:schemeClr val="bg1"/>
          </a:solidFill>
          <a:ln w="57150" cap="flat">
            <a:solidFill>
              <a:srgbClr val="C00000"/>
            </a:solidFill>
            <a:prstDash val="solid"/>
            <a:round/>
            <a:headEnd type="triangle" w="med" len="med"/>
            <a:tailEnd type="triangle" w="med" len="med"/>
          </a:ln>
        </p:spPr>
      </p:cxnSp>
      <p:pic>
        <p:nvPicPr>
          <p:cNvPr id="46" name="Picture 2">
            <a:hlinkClick r:id="rId6" action="ppaction://hlinksldjump"/>
          </p:cNvPr>
          <p:cNvPicPr>
            <a:picLocks noChangeAspect="1" noChangeArrowheads="1"/>
          </p:cNvPicPr>
          <p:nvPr/>
        </p:nvPicPr>
        <p:blipFill>
          <a:blip r:embed="rId7" cstate="print"/>
          <a:srcRect/>
          <a:stretch>
            <a:fillRect/>
          </a:stretch>
        </p:blipFill>
        <p:spPr bwMode="auto">
          <a:xfrm>
            <a:off x="7668344" y="4725144"/>
            <a:ext cx="1213322" cy="902214"/>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3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3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3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332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3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2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5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332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6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332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6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332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68"/>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4" presetClass="entr" presetSubtype="16" fill="hold" nodeType="click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box(in)">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nimBg="1"/>
      <p:bldP spid="13316" grpId="0" animBg="1"/>
      <p:bldP spid="13317" grpId="0" animBg="1"/>
      <p:bldP spid="13318" grpId="0" animBg="1"/>
      <p:bldP spid="13320" grpId="0" animBg="1"/>
      <p:bldP spid="13321" grpId="0" animBg="1"/>
      <p:bldP spid="13322" grpId="0" animBg="1"/>
      <p:bldP spid="13323" grpId="0" animBg="1"/>
      <p:bldP spid="13324" grpId="0" animBg="1"/>
      <p:bldP spid="13325" grpId="0" animBg="1"/>
      <p:bldP spid="13334" grpId="0"/>
      <p:bldP spid="45" grpId="0" animBg="1"/>
      <p:bldP spid="48" grpId="0" animBg="1"/>
      <p:bldP spid="49" grpId="0" animBg="1"/>
      <p:bldP spid="50" grpId="0" animBg="1"/>
      <p:bldP spid="60" grpId="0" animBg="1"/>
      <p:bldP spid="61" grpId="0" animBg="1"/>
      <p:bldP spid="62" grpId="0" animBg="1"/>
      <p:bldP spid="63" grpId="0" animBg="1"/>
      <p:bldP spid="64" grpId="0" animBg="1"/>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historial.org/var/historial/storage/images/mediatheque/images/musee-collection/cartographie/1916-verdun-et-la-somme/291925-1-fre-FR/1916-Verdun-et-la-Somme_lightbox.jpg"/>
          <p:cNvPicPr>
            <a:picLocks noChangeAspect="1" noChangeArrowheads="1"/>
          </p:cNvPicPr>
          <p:nvPr/>
        </p:nvPicPr>
        <p:blipFill>
          <a:blip r:embed="rId2" cstate="print"/>
          <a:srcRect/>
          <a:stretch>
            <a:fillRect/>
          </a:stretch>
        </p:blipFill>
        <p:spPr bwMode="auto">
          <a:xfrm>
            <a:off x="179512" y="2564904"/>
            <a:ext cx="6192688" cy="4087174"/>
          </a:xfrm>
          <a:prstGeom prst="rect">
            <a:avLst/>
          </a:prstGeom>
          <a:noFill/>
        </p:spPr>
      </p:pic>
      <p:sp>
        <p:nvSpPr>
          <p:cNvPr id="6" name="Rectangle 5"/>
          <p:cNvSpPr/>
          <p:nvPr/>
        </p:nvSpPr>
        <p:spPr>
          <a:xfrm>
            <a:off x="0" y="1"/>
            <a:ext cx="9144000" cy="2769989"/>
          </a:xfrm>
          <a:prstGeom prst="rect">
            <a:avLst/>
          </a:prstGeom>
        </p:spPr>
        <p:txBody>
          <a:bodyPr wrap="square">
            <a:spAutoFit/>
          </a:bodyPr>
          <a:lstStyle/>
          <a:p>
            <a:r>
              <a:rPr lang="fr-FR" sz="1200" b="1" dirty="0" smtClean="0"/>
              <a:t>LA BATAILLE DE LA SOMME (1916)</a:t>
            </a:r>
          </a:p>
          <a:p>
            <a:endParaRPr lang="fr-FR" sz="500" dirty="0" smtClean="0"/>
          </a:p>
          <a:p>
            <a:r>
              <a:rPr lang="fr-FR" sz="1200" dirty="0" smtClean="0"/>
              <a:t>Principale offensive menée par l’armée britannique sur le front ouest en 1916, la « bataille de la Somme » voit le premier engagement massif des volontaires de la « Nouvelle armée » britannique. </a:t>
            </a:r>
            <a:br>
              <a:rPr lang="fr-FR" sz="1200" dirty="0" smtClean="0"/>
            </a:br>
            <a:r>
              <a:rPr lang="fr-FR" sz="500" dirty="0" smtClean="0"/>
              <a:t/>
            </a:r>
            <a:br>
              <a:rPr lang="fr-FR" sz="500" dirty="0" smtClean="0"/>
            </a:br>
            <a:r>
              <a:rPr lang="fr-FR" sz="1200" dirty="0" smtClean="0"/>
              <a:t>Lancée conjointement avec une attaque française au sud de la Somme, cette offensive doit permettre, tout d’abord, d’établir une nouvelle position sur les hauteurs tenues par les Allemands, puis, ensuite, de réaliser une percée majeure.</a:t>
            </a:r>
            <a:br>
              <a:rPr lang="fr-FR" sz="1200" dirty="0" smtClean="0"/>
            </a:br>
            <a:r>
              <a:rPr lang="fr-FR" sz="1200" dirty="0" smtClean="0"/>
              <a:t/>
            </a:r>
            <a:br>
              <a:rPr lang="fr-FR" sz="1200" dirty="0" smtClean="0"/>
            </a:br>
            <a:r>
              <a:rPr lang="fr-FR" sz="1200" dirty="0" smtClean="0"/>
              <a:t>Durant la première journée de l’offensive, les Britanniques s’emparent des lignes ennemies en plusieurs points. Mais ils sont exposés à l’artillerie adverse, alors que les renforts allemands affluent. Des contre-attaques contraignent les Britanniques à se retirer de certains secteurs conquis au cours des jours précédents. </a:t>
            </a:r>
            <a:br>
              <a:rPr lang="fr-FR" sz="1200" dirty="0" smtClean="0"/>
            </a:br>
            <a:r>
              <a:rPr lang="fr-FR" sz="500" dirty="0" smtClean="0"/>
              <a:t/>
            </a:r>
            <a:br>
              <a:rPr lang="fr-FR" sz="500" dirty="0" smtClean="0"/>
            </a:br>
            <a:r>
              <a:rPr lang="fr-FR" sz="1200" dirty="0" smtClean="0"/>
              <a:t>Au soir du 1er juillet 1916, il apparaît clairement que l’attaque est un désastre complet pour l’armée britannique : 19 240 hommes (dont près de 1 000 officiers) ont été tués en douze heures. </a:t>
            </a:r>
            <a:endParaRPr lang="fr-FR" sz="600" dirty="0" smtClean="0"/>
          </a:p>
          <a:p>
            <a:pPr algn="r"/>
            <a:r>
              <a:rPr lang="fr-FR" sz="900" dirty="0" smtClean="0"/>
              <a:t>Yves LE MANER</a:t>
            </a:r>
            <a:br>
              <a:rPr lang="fr-FR" sz="900" dirty="0" smtClean="0"/>
            </a:br>
            <a:r>
              <a:rPr lang="fr-FR" sz="900" dirty="0" smtClean="0"/>
              <a:t>Directeur de La Coupole,</a:t>
            </a:r>
            <a:br>
              <a:rPr lang="fr-FR" sz="900" dirty="0" smtClean="0"/>
            </a:br>
            <a:r>
              <a:rPr lang="fr-FR" sz="900" dirty="0" smtClean="0"/>
              <a:t>Centre d'Histoire et de Mémoire du Nord–Pas-de-Calais</a:t>
            </a:r>
            <a:endParaRPr lang="fr-FR" sz="900" dirty="0"/>
          </a:p>
        </p:txBody>
      </p:sp>
      <p:pic>
        <p:nvPicPr>
          <p:cNvPr id="2050" name="Picture 2">
            <a:hlinkClick r:id="rId3" action="ppaction://hlinksldjump"/>
          </p:cNvPr>
          <p:cNvPicPr>
            <a:picLocks noChangeAspect="1" noChangeArrowheads="1"/>
          </p:cNvPicPr>
          <p:nvPr/>
        </p:nvPicPr>
        <p:blipFill>
          <a:blip r:embed="rId4" cstate="print"/>
          <a:srcRect/>
          <a:stretch>
            <a:fillRect/>
          </a:stretch>
        </p:blipFill>
        <p:spPr bwMode="auto">
          <a:xfrm>
            <a:off x="7524328" y="5445224"/>
            <a:ext cx="1368152" cy="1024091"/>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0" y="908720"/>
            <a:ext cx="3277163" cy="4608511"/>
          </a:xfrm>
          <a:prstGeom prst="rect">
            <a:avLst/>
          </a:prstGeom>
          <a:noFill/>
          <a:ln w="9525">
            <a:noFill/>
            <a:miter lim="800000"/>
            <a:headEnd/>
            <a:tailEnd/>
          </a:ln>
        </p:spPr>
      </p:pic>
      <p:pic>
        <p:nvPicPr>
          <p:cNvPr id="22531" name="Picture 3"/>
          <p:cNvPicPr>
            <a:picLocks noChangeAspect="1" noChangeArrowheads="1"/>
          </p:cNvPicPr>
          <p:nvPr/>
        </p:nvPicPr>
        <p:blipFill>
          <a:blip r:embed="rId3" cstate="print"/>
          <a:srcRect/>
          <a:stretch>
            <a:fillRect/>
          </a:stretch>
        </p:blipFill>
        <p:spPr bwMode="auto">
          <a:xfrm>
            <a:off x="3401739" y="836712"/>
            <a:ext cx="5588728" cy="44644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1" y="332656"/>
            <a:ext cx="9077103" cy="4752528"/>
          </a:xfrm>
          <a:prstGeom prst="rect">
            <a:avLst/>
          </a:prstGeom>
          <a:noFill/>
          <a:ln w="9525">
            <a:noFill/>
            <a:miter lim="800000"/>
            <a:headEnd/>
            <a:tailEnd/>
          </a:ln>
        </p:spPr>
      </p:pic>
      <p:pic>
        <p:nvPicPr>
          <p:cNvPr id="3" name="Picture 2">
            <a:hlinkClick r:id="rId3" action="ppaction://hlinksldjump"/>
          </p:cNvPr>
          <p:cNvPicPr>
            <a:picLocks noChangeAspect="1" noChangeArrowheads="1"/>
          </p:cNvPicPr>
          <p:nvPr/>
        </p:nvPicPr>
        <p:blipFill>
          <a:blip r:embed="rId4" cstate="print"/>
          <a:srcRect/>
          <a:stretch>
            <a:fillRect/>
          </a:stretch>
        </p:blipFill>
        <p:spPr bwMode="auto">
          <a:xfrm>
            <a:off x="7596336" y="5661248"/>
            <a:ext cx="1187502" cy="88887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carbay.pagesperso-orange.fr/maquettetranchee.jpg"/>
          <p:cNvPicPr>
            <a:picLocks noChangeAspect="1" noChangeArrowheads="1"/>
          </p:cNvPicPr>
          <p:nvPr/>
        </p:nvPicPr>
        <p:blipFill>
          <a:blip r:embed="rId2" cstate="print"/>
          <a:srcRect/>
          <a:stretch>
            <a:fillRect/>
          </a:stretch>
        </p:blipFill>
        <p:spPr bwMode="auto">
          <a:xfrm>
            <a:off x="51287" y="692696"/>
            <a:ext cx="9104066" cy="5112568"/>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phideel.fr/wp-content/uploads/coupeB.jpg"/>
          <p:cNvPicPr>
            <a:picLocks noChangeAspect="1" noChangeArrowheads="1"/>
          </p:cNvPicPr>
          <p:nvPr/>
        </p:nvPicPr>
        <p:blipFill>
          <a:blip r:embed="rId2" cstate="print"/>
          <a:srcRect/>
          <a:stretch>
            <a:fillRect/>
          </a:stretch>
        </p:blipFill>
        <p:spPr bwMode="auto">
          <a:xfrm>
            <a:off x="107504" y="836712"/>
            <a:ext cx="8808746" cy="4536504"/>
          </a:xfrm>
          <a:prstGeom prst="rect">
            <a:avLst/>
          </a:prstGeom>
          <a:noFill/>
        </p:spPr>
      </p:pic>
      <p:pic>
        <p:nvPicPr>
          <p:cNvPr id="5" name="Picture 2">
            <a:hlinkClick r:id="rId3" action="ppaction://hlinksldjump"/>
          </p:cNvPr>
          <p:cNvPicPr>
            <a:picLocks noChangeAspect="1" noChangeArrowheads="1"/>
          </p:cNvPicPr>
          <p:nvPr/>
        </p:nvPicPr>
        <p:blipFill>
          <a:blip r:embed="rId4" cstate="print"/>
          <a:srcRect/>
          <a:stretch>
            <a:fillRect/>
          </a:stretch>
        </p:blipFill>
        <p:spPr bwMode="auto">
          <a:xfrm>
            <a:off x="7596336" y="5661248"/>
            <a:ext cx="1187502" cy="88887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phideel.fr/wp-content/uploads/dessin-tranchée.jpg"/>
          <p:cNvPicPr>
            <a:picLocks noChangeAspect="1" noChangeArrowheads="1"/>
          </p:cNvPicPr>
          <p:nvPr/>
        </p:nvPicPr>
        <p:blipFill>
          <a:blip r:embed="rId2" cstate="print"/>
          <a:srcRect/>
          <a:stretch>
            <a:fillRect/>
          </a:stretch>
        </p:blipFill>
        <p:spPr bwMode="auto">
          <a:xfrm>
            <a:off x="323528" y="260648"/>
            <a:ext cx="8635694" cy="5904656"/>
          </a:xfrm>
          <a:prstGeom prst="rect">
            <a:avLst/>
          </a:prstGeom>
          <a:noFill/>
        </p:spPr>
      </p:pic>
      <p:pic>
        <p:nvPicPr>
          <p:cNvPr id="5" name="Picture 2">
            <a:hlinkClick r:id="rId3" action="ppaction://hlinksldjump"/>
          </p:cNvPr>
          <p:cNvPicPr>
            <a:picLocks noChangeAspect="1" noChangeArrowheads="1"/>
          </p:cNvPicPr>
          <p:nvPr/>
        </p:nvPicPr>
        <p:blipFill>
          <a:blip r:embed="rId4" cstate="print"/>
          <a:srcRect/>
          <a:stretch>
            <a:fillRect/>
          </a:stretch>
        </p:blipFill>
        <p:spPr bwMode="auto">
          <a:xfrm>
            <a:off x="8316416" y="6237312"/>
            <a:ext cx="648072" cy="48509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5"/>
          <p:cNvSpPr>
            <a:spLocks noChangeArrowheads="1"/>
          </p:cNvSpPr>
          <p:nvPr/>
        </p:nvSpPr>
        <p:spPr bwMode="auto">
          <a:xfrm>
            <a:off x="900113" y="1628775"/>
            <a:ext cx="7559675" cy="2449513"/>
          </a:xfrm>
          <a:prstGeom prst="rightArrow">
            <a:avLst>
              <a:gd name="adj1" fmla="val 76407"/>
              <a:gd name="adj2" fmla="val 45178"/>
            </a:avLst>
          </a:prstGeom>
          <a:solidFill>
            <a:schemeClr val="bg1"/>
          </a:solidFill>
          <a:ln w="19050">
            <a:solidFill>
              <a:schemeClr val="tx1"/>
            </a:solidFill>
            <a:miter lim="800000"/>
            <a:headEnd/>
            <a:tailEnd/>
          </a:ln>
        </p:spPr>
        <p:txBody>
          <a:bodyPr wrap="none" anchor="ctr"/>
          <a:lstStyle/>
          <a:p>
            <a:endParaRPr lang="fr-FR"/>
          </a:p>
        </p:txBody>
      </p:sp>
      <p:sp>
        <p:nvSpPr>
          <p:cNvPr id="4105" name="Rectangle 9"/>
          <p:cNvSpPr>
            <a:spLocks noChangeArrowheads="1"/>
          </p:cNvSpPr>
          <p:nvPr/>
        </p:nvSpPr>
        <p:spPr bwMode="auto">
          <a:xfrm>
            <a:off x="1331913" y="1917700"/>
            <a:ext cx="1152525" cy="1871663"/>
          </a:xfrm>
          <a:prstGeom prst="rect">
            <a:avLst/>
          </a:prstGeom>
          <a:solidFill>
            <a:srgbClr val="FFFF00"/>
          </a:solidFill>
          <a:ln w="9525">
            <a:solidFill>
              <a:schemeClr val="tx1"/>
            </a:solidFill>
            <a:miter lim="800000"/>
            <a:headEnd/>
            <a:tailEnd/>
          </a:ln>
        </p:spPr>
        <p:txBody>
          <a:bodyPr wrap="none" anchor="ctr"/>
          <a:lstStyle/>
          <a:p>
            <a:endParaRPr lang="fr-FR"/>
          </a:p>
        </p:txBody>
      </p:sp>
      <p:sp>
        <p:nvSpPr>
          <p:cNvPr id="4106" name="Rectangle 10"/>
          <p:cNvSpPr>
            <a:spLocks noChangeArrowheads="1"/>
          </p:cNvSpPr>
          <p:nvPr/>
        </p:nvSpPr>
        <p:spPr bwMode="auto">
          <a:xfrm>
            <a:off x="6013450" y="1917700"/>
            <a:ext cx="1152525" cy="1871663"/>
          </a:xfrm>
          <a:prstGeom prst="rect">
            <a:avLst/>
          </a:prstGeom>
          <a:solidFill>
            <a:srgbClr val="FFFF00"/>
          </a:solidFill>
          <a:ln w="9525" algn="ctr">
            <a:solidFill>
              <a:schemeClr val="tx1"/>
            </a:solidFill>
            <a:miter lim="800000"/>
            <a:headEnd/>
            <a:tailEnd/>
          </a:ln>
        </p:spPr>
        <p:txBody>
          <a:bodyPr wrap="none" anchor="ctr"/>
          <a:lstStyle/>
          <a:p>
            <a:endParaRPr lang="fr-FR"/>
          </a:p>
        </p:txBody>
      </p:sp>
      <p:sp>
        <p:nvSpPr>
          <p:cNvPr id="4107" name="Rectangle 11"/>
          <p:cNvSpPr>
            <a:spLocks noChangeArrowheads="1"/>
          </p:cNvSpPr>
          <p:nvPr/>
        </p:nvSpPr>
        <p:spPr bwMode="auto">
          <a:xfrm>
            <a:off x="2484438" y="1917700"/>
            <a:ext cx="3529012" cy="1871663"/>
          </a:xfrm>
          <a:prstGeom prst="rect">
            <a:avLst/>
          </a:prstGeom>
          <a:solidFill>
            <a:srgbClr val="00FFFF"/>
          </a:solidFill>
          <a:ln w="9525">
            <a:solidFill>
              <a:schemeClr val="tx1"/>
            </a:solidFill>
            <a:miter lim="800000"/>
            <a:headEnd/>
            <a:tailEnd/>
          </a:ln>
        </p:spPr>
        <p:txBody>
          <a:bodyPr wrap="none" anchor="ctr"/>
          <a:lstStyle/>
          <a:p>
            <a:pPr algn="ctr"/>
            <a:r>
              <a:rPr lang="fr-FR"/>
              <a:t> </a:t>
            </a:r>
          </a:p>
        </p:txBody>
      </p:sp>
      <p:sp>
        <p:nvSpPr>
          <p:cNvPr id="4108" name="Rectangle 12"/>
          <p:cNvSpPr>
            <a:spLocks noChangeArrowheads="1"/>
          </p:cNvSpPr>
          <p:nvPr/>
        </p:nvSpPr>
        <p:spPr bwMode="auto">
          <a:xfrm>
            <a:off x="395288" y="5948363"/>
            <a:ext cx="431800" cy="215900"/>
          </a:xfrm>
          <a:prstGeom prst="rect">
            <a:avLst/>
          </a:prstGeom>
          <a:solidFill>
            <a:srgbClr val="FFFF00"/>
          </a:solidFill>
          <a:ln w="9525" algn="ctr">
            <a:solidFill>
              <a:schemeClr val="tx1"/>
            </a:solidFill>
            <a:miter lim="800000"/>
            <a:headEnd/>
            <a:tailEnd/>
          </a:ln>
        </p:spPr>
        <p:txBody>
          <a:bodyPr wrap="none" anchor="ctr"/>
          <a:lstStyle/>
          <a:p>
            <a:endParaRPr lang="fr-FR"/>
          </a:p>
        </p:txBody>
      </p:sp>
      <p:sp>
        <p:nvSpPr>
          <p:cNvPr id="4109" name="Rectangle 13"/>
          <p:cNvSpPr>
            <a:spLocks noChangeArrowheads="1"/>
          </p:cNvSpPr>
          <p:nvPr/>
        </p:nvSpPr>
        <p:spPr bwMode="auto">
          <a:xfrm>
            <a:off x="395288" y="6308725"/>
            <a:ext cx="431800" cy="215900"/>
          </a:xfrm>
          <a:prstGeom prst="rect">
            <a:avLst/>
          </a:prstGeom>
          <a:solidFill>
            <a:srgbClr val="00FFFF"/>
          </a:solidFill>
          <a:ln w="9525" algn="ctr">
            <a:solidFill>
              <a:schemeClr val="tx1"/>
            </a:solidFill>
            <a:miter lim="800000"/>
            <a:headEnd/>
            <a:tailEnd/>
          </a:ln>
        </p:spPr>
        <p:txBody>
          <a:bodyPr wrap="none" anchor="ctr"/>
          <a:lstStyle/>
          <a:p>
            <a:endParaRPr lang="fr-FR"/>
          </a:p>
        </p:txBody>
      </p:sp>
      <p:sp>
        <p:nvSpPr>
          <p:cNvPr id="16392" name="Text Box 14"/>
          <p:cNvSpPr txBox="1">
            <a:spLocks noChangeArrowheads="1"/>
          </p:cNvSpPr>
          <p:nvPr/>
        </p:nvSpPr>
        <p:spPr bwMode="auto">
          <a:xfrm>
            <a:off x="1431925" y="3357563"/>
            <a:ext cx="692150" cy="366712"/>
          </a:xfrm>
          <a:prstGeom prst="rect">
            <a:avLst/>
          </a:prstGeom>
          <a:noFill/>
          <a:ln w="9525">
            <a:noFill/>
            <a:miter lim="800000"/>
            <a:headEnd/>
            <a:tailEnd/>
          </a:ln>
        </p:spPr>
        <p:txBody>
          <a:bodyPr wrap="none">
            <a:spAutoFit/>
          </a:bodyPr>
          <a:lstStyle/>
          <a:p>
            <a:r>
              <a:rPr lang="fr-FR" b="1"/>
              <a:t>1914</a:t>
            </a:r>
          </a:p>
        </p:txBody>
      </p:sp>
      <p:sp>
        <p:nvSpPr>
          <p:cNvPr id="16393" name="Text Box 15"/>
          <p:cNvSpPr txBox="1">
            <a:spLocks noChangeArrowheads="1"/>
          </p:cNvSpPr>
          <p:nvPr/>
        </p:nvSpPr>
        <p:spPr bwMode="auto">
          <a:xfrm>
            <a:off x="6227763" y="3357563"/>
            <a:ext cx="692150" cy="366712"/>
          </a:xfrm>
          <a:prstGeom prst="rect">
            <a:avLst/>
          </a:prstGeom>
          <a:noFill/>
          <a:ln w="9525">
            <a:noFill/>
            <a:miter lim="800000"/>
            <a:headEnd/>
            <a:tailEnd/>
          </a:ln>
        </p:spPr>
        <p:txBody>
          <a:bodyPr wrap="none">
            <a:spAutoFit/>
          </a:bodyPr>
          <a:lstStyle/>
          <a:p>
            <a:r>
              <a:rPr lang="fr-FR" b="1"/>
              <a:t>1918</a:t>
            </a:r>
          </a:p>
        </p:txBody>
      </p:sp>
      <p:sp>
        <p:nvSpPr>
          <p:cNvPr id="4115" name="Line 19"/>
          <p:cNvSpPr>
            <a:spLocks noChangeShapeType="1"/>
          </p:cNvSpPr>
          <p:nvPr/>
        </p:nvSpPr>
        <p:spPr bwMode="auto">
          <a:xfrm>
            <a:off x="3708400" y="2565400"/>
            <a:ext cx="1152525" cy="0"/>
          </a:xfrm>
          <a:prstGeom prst="line">
            <a:avLst/>
          </a:prstGeom>
          <a:noFill/>
          <a:ln w="57150">
            <a:solidFill>
              <a:schemeClr val="tx1"/>
            </a:solidFill>
            <a:round/>
            <a:headEnd type="triangle" w="med" len="med"/>
            <a:tailEnd type="triangle" w="med" len="med"/>
          </a:ln>
        </p:spPr>
        <p:txBody>
          <a:bodyPr/>
          <a:lstStyle/>
          <a:p>
            <a:endParaRPr lang="fr-FR"/>
          </a:p>
        </p:txBody>
      </p:sp>
      <p:sp>
        <p:nvSpPr>
          <p:cNvPr id="4103" name="AutoShape 7"/>
          <p:cNvSpPr>
            <a:spLocks noChangeArrowheads="1"/>
          </p:cNvSpPr>
          <p:nvPr/>
        </p:nvSpPr>
        <p:spPr bwMode="auto">
          <a:xfrm>
            <a:off x="1044575" y="2638425"/>
            <a:ext cx="501650" cy="361950"/>
          </a:xfrm>
          <a:prstGeom prst="irregularSeal1">
            <a:avLst/>
          </a:prstGeom>
          <a:solidFill>
            <a:srgbClr val="FF0000"/>
          </a:solidFill>
          <a:ln w="9525">
            <a:solidFill>
              <a:schemeClr val="tx1"/>
            </a:solidFill>
            <a:miter lim="800000"/>
            <a:headEnd/>
            <a:tailEnd/>
          </a:ln>
        </p:spPr>
        <p:txBody>
          <a:bodyPr wrap="none" anchor="ctr"/>
          <a:lstStyle/>
          <a:p>
            <a:endParaRPr lang="fr-FR"/>
          </a:p>
        </p:txBody>
      </p:sp>
      <p:sp>
        <p:nvSpPr>
          <p:cNvPr id="4116" name="AutoShape 20"/>
          <p:cNvSpPr>
            <a:spLocks noChangeArrowheads="1"/>
          </p:cNvSpPr>
          <p:nvPr/>
        </p:nvSpPr>
        <p:spPr bwMode="auto">
          <a:xfrm>
            <a:off x="5294313" y="3141663"/>
            <a:ext cx="501650" cy="361950"/>
          </a:xfrm>
          <a:prstGeom prst="irregularSeal1">
            <a:avLst/>
          </a:prstGeom>
          <a:solidFill>
            <a:srgbClr val="FF0000"/>
          </a:solidFill>
          <a:ln w="9525">
            <a:solidFill>
              <a:schemeClr val="tx1"/>
            </a:solidFill>
            <a:miter lim="800000"/>
            <a:headEnd/>
            <a:tailEnd/>
          </a:ln>
        </p:spPr>
        <p:txBody>
          <a:bodyPr wrap="none" anchor="ctr"/>
          <a:lstStyle/>
          <a:p>
            <a:endParaRPr lang="fr-FR"/>
          </a:p>
        </p:txBody>
      </p:sp>
      <p:sp>
        <p:nvSpPr>
          <p:cNvPr id="4117" name="AutoShape 21"/>
          <p:cNvSpPr>
            <a:spLocks noChangeArrowheads="1"/>
          </p:cNvSpPr>
          <p:nvPr/>
        </p:nvSpPr>
        <p:spPr bwMode="auto">
          <a:xfrm>
            <a:off x="6877050" y="2565400"/>
            <a:ext cx="501650" cy="361950"/>
          </a:xfrm>
          <a:prstGeom prst="irregularSeal1">
            <a:avLst/>
          </a:prstGeom>
          <a:solidFill>
            <a:srgbClr val="FF0000"/>
          </a:solidFill>
          <a:ln w="9525">
            <a:solidFill>
              <a:schemeClr val="tx1"/>
            </a:solidFill>
            <a:miter lim="800000"/>
            <a:headEnd/>
            <a:tailEnd/>
          </a:ln>
        </p:spPr>
        <p:txBody>
          <a:bodyPr wrap="none" anchor="ctr"/>
          <a:lstStyle/>
          <a:p>
            <a:endParaRPr lang="fr-FR"/>
          </a:p>
        </p:txBody>
      </p:sp>
      <p:sp>
        <p:nvSpPr>
          <p:cNvPr id="4118" name="AutoShape 22"/>
          <p:cNvSpPr>
            <a:spLocks noChangeArrowheads="1"/>
          </p:cNvSpPr>
          <p:nvPr/>
        </p:nvSpPr>
        <p:spPr bwMode="auto">
          <a:xfrm>
            <a:off x="179388" y="3932238"/>
            <a:ext cx="2374900" cy="1296987"/>
          </a:xfrm>
          <a:prstGeom prst="wedgeRectCallout">
            <a:avLst>
              <a:gd name="adj1" fmla="val -2606"/>
              <a:gd name="adj2" fmla="val -122829"/>
            </a:avLst>
          </a:prstGeom>
          <a:solidFill>
            <a:srgbClr val="FF0000">
              <a:alpha val="20000"/>
            </a:srgbClr>
          </a:solidFill>
          <a:ln w="9525" algn="ctr">
            <a:solidFill>
              <a:schemeClr val="tx1"/>
            </a:solidFill>
            <a:miter lim="800000"/>
            <a:headEnd/>
            <a:tailEnd/>
          </a:ln>
        </p:spPr>
        <p:txBody>
          <a:bodyPr/>
          <a:lstStyle/>
          <a:p>
            <a:pPr algn="ctr"/>
            <a:r>
              <a:rPr lang="fr-FR" sz="1600" b="1" i="1">
                <a:latin typeface="Comic Sans MS" pitchFamily="66" charset="0"/>
              </a:rPr>
              <a:t>Attentat de Sarajevo (28 juin)</a:t>
            </a:r>
          </a:p>
          <a:p>
            <a:pPr algn="ctr"/>
            <a:r>
              <a:rPr lang="fr-FR" sz="1600" b="1" i="1" u="sng">
                <a:latin typeface="Comic Sans MS" pitchFamily="66" charset="0"/>
              </a:rPr>
              <a:t>Engrenage des alliances</a:t>
            </a:r>
            <a:r>
              <a:rPr lang="fr-FR" sz="1600" b="1" i="1">
                <a:latin typeface="Comic Sans MS" pitchFamily="66" charset="0"/>
              </a:rPr>
              <a:t> (27 juillet-4 août)</a:t>
            </a:r>
          </a:p>
        </p:txBody>
      </p:sp>
      <p:sp>
        <p:nvSpPr>
          <p:cNvPr id="4119" name="AutoShape 23"/>
          <p:cNvSpPr>
            <a:spLocks noChangeArrowheads="1"/>
          </p:cNvSpPr>
          <p:nvPr/>
        </p:nvSpPr>
        <p:spPr bwMode="auto">
          <a:xfrm>
            <a:off x="3563938" y="4364038"/>
            <a:ext cx="3022600" cy="1081087"/>
          </a:xfrm>
          <a:prstGeom prst="wedgeRectCallout">
            <a:avLst>
              <a:gd name="adj1" fmla="val 13287"/>
              <a:gd name="adj2" fmla="val -127681"/>
            </a:avLst>
          </a:prstGeom>
          <a:solidFill>
            <a:srgbClr val="FF0000">
              <a:alpha val="20000"/>
            </a:srgbClr>
          </a:solidFill>
          <a:ln w="9525" algn="ctr">
            <a:solidFill>
              <a:schemeClr val="tx1"/>
            </a:solidFill>
            <a:miter lim="800000"/>
            <a:headEnd/>
            <a:tailEnd/>
          </a:ln>
        </p:spPr>
        <p:txBody>
          <a:bodyPr/>
          <a:lstStyle/>
          <a:p>
            <a:pPr algn="ctr"/>
            <a:r>
              <a:rPr lang="fr-FR" sz="1600" b="1" i="1">
                <a:latin typeface="Comic Sans MS" pitchFamily="66" charset="0"/>
              </a:rPr>
              <a:t>Entrée en </a:t>
            </a:r>
            <a:r>
              <a:rPr lang="fr-FR" sz="1600" b="1" i="1" u="sng">
                <a:latin typeface="Comic Sans MS" pitchFamily="66" charset="0"/>
              </a:rPr>
              <a:t>guerre des Etats-Unis</a:t>
            </a:r>
            <a:r>
              <a:rPr lang="fr-FR" sz="1600" b="1" i="1">
                <a:latin typeface="Comic Sans MS" pitchFamily="66" charset="0"/>
              </a:rPr>
              <a:t> avec l’Entente (6 avril) mais </a:t>
            </a:r>
            <a:r>
              <a:rPr lang="fr-FR" sz="1600" b="1" i="1" u="sng">
                <a:latin typeface="Comic Sans MS" pitchFamily="66" charset="0"/>
              </a:rPr>
              <a:t>effondrement du front russe</a:t>
            </a:r>
          </a:p>
        </p:txBody>
      </p:sp>
      <p:sp>
        <p:nvSpPr>
          <p:cNvPr id="16400" name="Text Box 24"/>
          <p:cNvSpPr txBox="1">
            <a:spLocks noChangeArrowheads="1"/>
          </p:cNvSpPr>
          <p:nvPr/>
        </p:nvSpPr>
        <p:spPr bwMode="auto">
          <a:xfrm>
            <a:off x="5148263" y="1844675"/>
            <a:ext cx="692150" cy="366713"/>
          </a:xfrm>
          <a:prstGeom prst="rect">
            <a:avLst/>
          </a:prstGeom>
          <a:noFill/>
          <a:ln w="9525">
            <a:noFill/>
            <a:miter lim="800000"/>
            <a:headEnd/>
            <a:tailEnd/>
          </a:ln>
        </p:spPr>
        <p:txBody>
          <a:bodyPr wrap="none">
            <a:spAutoFit/>
          </a:bodyPr>
          <a:lstStyle/>
          <a:p>
            <a:r>
              <a:rPr lang="fr-FR" b="1"/>
              <a:t>1917</a:t>
            </a:r>
          </a:p>
        </p:txBody>
      </p:sp>
      <p:sp>
        <p:nvSpPr>
          <p:cNvPr id="16401" name="Text Box 25"/>
          <p:cNvSpPr txBox="1">
            <a:spLocks noChangeArrowheads="1"/>
          </p:cNvSpPr>
          <p:nvPr/>
        </p:nvSpPr>
        <p:spPr bwMode="auto">
          <a:xfrm>
            <a:off x="3851275" y="1844675"/>
            <a:ext cx="692150" cy="366713"/>
          </a:xfrm>
          <a:prstGeom prst="rect">
            <a:avLst/>
          </a:prstGeom>
          <a:noFill/>
          <a:ln w="9525">
            <a:noFill/>
            <a:miter lim="800000"/>
            <a:headEnd/>
            <a:tailEnd/>
          </a:ln>
        </p:spPr>
        <p:txBody>
          <a:bodyPr wrap="none">
            <a:spAutoFit/>
          </a:bodyPr>
          <a:lstStyle/>
          <a:p>
            <a:r>
              <a:rPr lang="fr-FR" b="1"/>
              <a:t>1916</a:t>
            </a:r>
          </a:p>
        </p:txBody>
      </p:sp>
      <p:sp>
        <p:nvSpPr>
          <p:cNvPr id="16402" name="Text Box 26"/>
          <p:cNvSpPr txBox="1">
            <a:spLocks noChangeArrowheads="1"/>
          </p:cNvSpPr>
          <p:nvPr/>
        </p:nvSpPr>
        <p:spPr bwMode="auto">
          <a:xfrm>
            <a:off x="2555875" y="1844675"/>
            <a:ext cx="692150" cy="366713"/>
          </a:xfrm>
          <a:prstGeom prst="rect">
            <a:avLst/>
          </a:prstGeom>
          <a:noFill/>
          <a:ln w="9525">
            <a:noFill/>
            <a:miter lim="800000"/>
            <a:headEnd/>
            <a:tailEnd/>
          </a:ln>
        </p:spPr>
        <p:txBody>
          <a:bodyPr>
            <a:spAutoFit/>
          </a:bodyPr>
          <a:lstStyle/>
          <a:p>
            <a:r>
              <a:rPr lang="fr-FR" b="1"/>
              <a:t>1915</a:t>
            </a:r>
          </a:p>
        </p:txBody>
      </p:sp>
      <p:sp>
        <p:nvSpPr>
          <p:cNvPr id="4124" name="Text Box 28"/>
          <p:cNvSpPr txBox="1">
            <a:spLocks noChangeArrowheads="1"/>
          </p:cNvSpPr>
          <p:nvPr/>
        </p:nvSpPr>
        <p:spPr bwMode="auto">
          <a:xfrm>
            <a:off x="2843213" y="2636838"/>
            <a:ext cx="2881312" cy="863600"/>
          </a:xfrm>
          <a:prstGeom prst="rect">
            <a:avLst/>
          </a:prstGeom>
          <a:noFill/>
          <a:ln w="9525" algn="ctr">
            <a:noFill/>
            <a:miter lim="800000"/>
            <a:headEnd/>
            <a:tailEnd/>
          </a:ln>
        </p:spPr>
        <p:txBody>
          <a:bodyPr/>
          <a:lstStyle/>
          <a:p>
            <a:pPr algn="ctr"/>
            <a:r>
              <a:rPr lang="fr-FR" sz="1600" b="1" i="1">
                <a:latin typeface="Comic Sans MS" pitchFamily="66" charset="0"/>
              </a:rPr>
              <a:t>Bataille de Verdun </a:t>
            </a:r>
          </a:p>
          <a:p>
            <a:pPr algn="ctr"/>
            <a:r>
              <a:rPr lang="fr-FR" sz="1600" b="1" i="1">
                <a:latin typeface="Comic Sans MS" pitchFamily="66" charset="0"/>
              </a:rPr>
              <a:t>(février-décembre)</a:t>
            </a:r>
          </a:p>
        </p:txBody>
      </p:sp>
      <p:sp>
        <p:nvSpPr>
          <p:cNvPr id="4126" name="AutoShape 30"/>
          <p:cNvSpPr>
            <a:spLocks noChangeArrowheads="1"/>
          </p:cNvSpPr>
          <p:nvPr/>
        </p:nvSpPr>
        <p:spPr bwMode="auto">
          <a:xfrm>
            <a:off x="6948488" y="4005263"/>
            <a:ext cx="1979612" cy="1295400"/>
          </a:xfrm>
          <a:prstGeom prst="wedgeRectCallout">
            <a:avLst>
              <a:gd name="adj1" fmla="val -37810"/>
              <a:gd name="adj2" fmla="val -133699"/>
            </a:avLst>
          </a:prstGeom>
          <a:solidFill>
            <a:srgbClr val="FF0000">
              <a:alpha val="20000"/>
            </a:srgbClr>
          </a:solidFill>
          <a:ln w="9525" algn="ctr">
            <a:solidFill>
              <a:schemeClr val="tx1"/>
            </a:solidFill>
            <a:miter lim="800000"/>
            <a:headEnd/>
            <a:tailEnd/>
          </a:ln>
        </p:spPr>
        <p:txBody>
          <a:bodyPr/>
          <a:lstStyle/>
          <a:p>
            <a:pPr algn="ctr"/>
            <a:r>
              <a:rPr lang="fr-FR" sz="1600" b="1" i="1" u="sng">
                <a:latin typeface="Comic Sans MS" pitchFamily="66" charset="0"/>
              </a:rPr>
              <a:t>Victoire de l’Entente</a:t>
            </a:r>
            <a:r>
              <a:rPr lang="fr-FR" sz="1600" b="1" i="1">
                <a:latin typeface="Comic Sans MS" pitchFamily="66" charset="0"/>
              </a:rPr>
              <a:t> - </a:t>
            </a:r>
            <a:r>
              <a:rPr lang="fr-FR" sz="1600" b="1" i="1" u="sng">
                <a:latin typeface="Comic Sans MS" pitchFamily="66" charset="0"/>
              </a:rPr>
              <a:t>armistices</a:t>
            </a:r>
            <a:r>
              <a:rPr lang="fr-FR" sz="1600" b="1" i="1">
                <a:latin typeface="Comic Sans MS" pitchFamily="66" charset="0"/>
              </a:rPr>
              <a:t> (octobre-novembre)</a:t>
            </a:r>
          </a:p>
        </p:txBody>
      </p:sp>
      <p:sp>
        <p:nvSpPr>
          <p:cNvPr id="4127" name="Text Box 31"/>
          <p:cNvSpPr txBox="1">
            <a:spLocks noChangeArrowheads="1"/>
          </p:cNvSpPr>
          <p:nvPr/>
        </p:nvSpPr>
        <p:spPr bwMode="auto">
          <a:xfrm>
            <a:off x="900113" y="5875338"/>
            <a:ext cx="2320925" cy="336550"/>
          </a:xfrm>
          <a:prstGeom prst="rect">
            <a:avLst/>
          </a:prstGeom>
          <a:noFill/>
          <a:ln w="9525">
            <a:noFill/>
            <a:miter lim="800000"/>
            <a:headEnd/>
            <a:tailEnd/>
          </a:ln>
        </p:spPr>
        <p:txBody>
          <a:bodyPr wrap="none">
            <a:spAutoFit/>
          </a:bodyPr>
          <a:lstStyle/>
          <a:p>
            <a:r>
              <a:rPr lang="fr-FR" sz="1600" b="1" i="1">
                <a:latin typeface="Comic Sans MS" pitchFamily="66" charset="0"/>
              </a:rPr>
              <a:t>Guerre de mouvement</a:t>
            </a:r>
          </a:p>
        </p:txBody>
      </p:sp>
      <p:sp>
        <p:nvSpPr>
          <p:cNvPr id="4128" name="Text Box 32"/>
          <p:cNvSpPr txBox="1">
            <a:spLocks noChangeArrowheads="1"/>
          </p:cNvSpPr>
          <p:nvPr/>
        </p:nvSpPr>
        <p:spPr bwMode="auto">
          <a:xfrm>
            <a:off x="877888" y="6261100"/>
            <a:ext cx="5422900" cy="336550"/>
          </a:xfrm>
          <a:prstGeom prst="rect">
            <a:avLst/>
          </a:prstGeom>
          <a:noFill/>
          <a:ln w="9525">
            <a:noFill/>
            <a:miter lim="800000"/>
            <a:headEnd/>
            <a:tailEnd/>
          </a:ln>
        </p:spPr>
        <p:txBody>
          <a:bodyPr>
            <a:spAutoFit/>
          </a:bodyPr>
          <a:lstStyle/>
          <a:p>
            <a:r>
              <a:rPr lang="fr-FR" sz="1600" b="1" i="1">
                <a:latin typeface="Comic Sans MS" pitchFamily="66" charset="0"/>
              </a:rPr>
              <a:t>Guerre de position, enlisement, fronts stabilisés</a:t>
            </a:r>
          </a:p>
        </p:txBody>
      </p:sp>
      <p:sp>
        <p:nvSpPr>
          <p:cNvPr id="4129" name="AutoShape 33"/>
          <p:cNvSpPr>
            <a:spLocks noChangeArrowheads="1"/>
          </p:cNvSpPr>
          <p:nvPr/>
        </p:nvSpPr>
        <p:spPr bwMode="auto">
          <a:xfrm>
            <a:off x="1406525" y="2636838"/>
            <a:ext cx="501650" cy="361950"/>
          </a:xfrm>
          <a:prstGeom prst="irregularSeal1">
            <a:avLst/>
          </a:prstGeom>
          <a:solidFill>
            <a:srgbClr val="FF0000"/>
          </a:solidFill>
          <a:ln w="9525">
            <a:solidFill>
              <a:schemeClr val="tx1"/>
            </a:solidFill>
            <a:miter lim="800000"/>
            <a:headEnd/>
            <a:tailEnd/>
          </a:ln>
        </p:spPr>
        <p:txBody>
          <a:bodyPr wrap="none" anchor="ctr"/>
          <a:lstStyle/>
          <a:p>
            <a:endParaRPr lang="fr-FR"/>
          </a:p>
        </p:txBody>
      </p:sp>
      <p:sp>
        <p:nvSpPr>
          <p:cNvPr id="4130" name="AutoShape 34"/>
          <p:cNvSpPr>
            <a:spLocks noChangeArrowheads="1"/>
          </p:cNvSpPr>
          <p:nvPr/>
        </p:nvSpPr>
        <p:spPr bwMode="auto">
          <a:xfrm>
            <a:off x="468313" y="477838"/>
            <a:ext cx="2806700" cy="1150937"/>
          </a:xfrm>
          <a:prstGeom prst="wedgeRectCallout">
            <a:avLst>
              <a:gd name="adj1" fmla="val -7806"/>
              <a:gd name="adj2" fmla="val 133861"/>
            </a:avLst>
          </a:prstGeom>
          <a:solidFill>
            <a:srgbClr val="FF0000">
              <a:alpha val="20000"/>
            </a:srgbClr>
          </a:solidFill>
          <a:ln w="9525" algn="ctr">
            <a:solidFill>
              <a:schemeClr val="tx1"/>
            </a:solidFill>
            <a:miter lim="800000"/>
            <a:headEnd/>
            <a:tailEnd/>
          </a:ln>
        </p:spPr>
        <p:txBody>
          <a:bodyPr/>
          <a:lstStyle/>
          <a:p>
            <a:pPr algn="ctr"/>
            <a:r>
              <a:rPr lang="fr-FR" sz="1600" b="1" i="1">
                <a:latin typeface="Comic Sans MS" pitchFamily="66" charset="0"/>
              </a:rPr>
              <a:t>Invasion de la Belgique et du nord de la France, stoppée à la </a:t>
            </a:r>
            <a:r>
              <a:rPr lang="fr-FR" sz="1600" b="1" i="1" u="sng">
                <a:latin typeface="Comic Sans MS" pitchFamily="66" charset="0"/>
              </a:rPr>
              <a:t>bataille de la Marne</a:t>
            </a:r>
            <a:r>
              <a:rPr lang="fr-FR" sz="1600" b="1" i="1">
                <a:latin typeface="Comic Sans MS" pitchFamily="66" charset="0"/>
              </a:rPr>
              <a:t> (6-13 septembre)</a:t>
            </a:r>
          </a:p>
        </p:txBody>
      </p:sp>
      <p:sp>
        <p:nvSpPr>
          <p:cNvPr id="4132" name="AutoShape 36"/>
          <p:cNvSpPr>
            <a:spLocks noChangeArrowheads="1"/>
          </p:cNvSpPr>
          <p:nvPr/>
        </p:nvSpPr>
        <p:spPr bwMode="auto">
          <a:xfrm>
            <a:off x="4284663" y="404813"/>
            <a:ext cx="2087562" cy="1079500"/>
          </a:xfrm>
          <a:prstGeom prst="wedgeRectCallout">
            <a:avLst>
              <a:gd name="adj1" fmla="val -40037"/>
              <a:gd name="adj2" fmla="val 140000"/>
            </a:avLst>
          </a:prstGeom>
          <a:solidFill>
            <a:srgbClr val="FF0000">
              <a:alpha val="20000"/>
            </a:srgbClr>
          </a:solidFill>
          <a:ln w="9525" algn="ctr">
            <a:solidFill>
              <a:schemeClr val="tx1"/>
            </a:solidFill>
            <a:miter lim="800000"/>
            <a:headEnd/>
            <a:tailEnd/>
          </a:ln>
        </p:spPr>
        <p:txBody>
          <a:bodyPr/>
          <a:lstStyle/>
          <a:p>
            <a:pPr algn="ctr"/>
            <a:r>
              <a:rPr lang="fr-FR" sz="1600" b="1" i="1">
                <a:latin typeface="Comic Sans MS" pitchFamily="66" charset="0"/>
              </a:rPr>
              <a:t>Pétain commande la défense du fort de Verdun </a:t>
            </a:r>
          </a:p>
          <a:p>
            <a:pPr algn="ctr"/>
            <a:r>
              <a:rPr lang="fr-FR" sz="1600" b="1" i="1">
                <a:latin typeface="Comic Sans MS" pitchFamily="66" charset="0"/>
              </a:rPr>
              <a:t>(héros de Verdun)</a:t>
            </a:r>
          </a:p>
        </p:txBody>
      </p:sp>
      <p:sp>
        <p:nvSpPr>
          <p:cNvPr id="4133" name="AutoShape 37"/>
          <p:cNvSpPr>
            <a:spLocks noChangeArrowheads="1"/>
          </p:cNvSpPr>
          <p:nvPr/>
        </p:nvSpPr>
        <p:spPr bwMode="auto">
          <a:xfrm>
            <a:off x="6948488" y="333375"/>
            <a:ext cx="1439862" cy="1295400"/>
          </a:xfrm>
          <a:prstGeom prst="wedgeRectCallout">
            <a:avLst>
              <a:gd name="adj1" fmla="val -77014"/>
              <a:gd name="adj2" fmla="val 120713"/>
            </a:avLst>
          </a:prstGeom>
          <a:solidFill>
            <a:srgbClr val="FF0000">
              <a:alpha val="20000"/>
            </a:srgbClr>
          </a:solidFill>
          <a:ln w="9525" algn="ctr">
            <a:solidFill>
              <a:schemeClr val="tx1"/>
            </a:solidFill>
            <a:miter lim="800000"/>
            <a:headEnd/>
            <a:tailEnd/>
          </a:ln>
        </p:spPr>
        <p:txBody>
          <a:bodyPr/>
          <a:lstStyle/>
          <a:p>
            <a:pPr algn="ctr"/>
            <a:r>
              <a:rPr lang="fr-FR" sz="1600" b="1" i="1" u="sng">
                <a:latin typeface="Comic Sans MS" pitchFamily="66" charset="0"/>
              </a:rPr>
              <a:t>Offensive allié victorieuse (juillet)</a:t>
            </a:r>
            <a:endParaRPr lang="fr-FR" sz="1600" b="1" i="1">
              <a:latin typeface="Comic Sans MS" pitchFamily="66" charset="0"/>
            </a:endParaRPr>
          </a:p>
        </p:txBody>
      </p:sp>
      <p:sp>
        <p:nvSpPr>
          <p:cNvPr id="4134" name="AutoShape 38"/>
          <p:cNvSpPr>
            <a:spLocks noChangeArrowheads="1"/>
          </p:cNvSpPr>
          <p:nvPr/>
        </p:nvSpPr>
        <p:spPr bwMode="auto">
          <a:xfrm>
            <a:off x="3492500" y="5875338"/>
            <a:ext cx="501650" cy="361950"/>
          </a:xfrm>
          <a:prstGeom prst="irregularSeal1">
            <a:avLst/>
          </a:prstGeom>
          <a:solidFill>
            <a:srgbClr val="FF0000"/>
          </a:solidFill>
          <a:ln w="9525">
            <a:solidFill>
              <a:schemeClr val="tx1"/>
            </a:solidFill>
            <a:miter lim="800000"/>
            <a:headEnd/>
            <a:tailEnd/>
          </a:ln>
        </p:spPr>
        <p:txBody>
          <a:bodyPr wrap="none" anchor="ctr"/>
          <a:lstStyle/>
          <a:p>
            <a:endParaRPr lang="fr-FR"/>
          </a:p>
        </p:txBody>
      </p:sp>
      <p:sp>
        <p:nvSpPr>
          <p:cNvPr id="4135" name="Text Box 39"/>
          <p:cNvSpPr txBox="1">
            <a:spLocks noChangeArrowheads="1"/>
          </p:cNvSpPr>
          <p:nvPr/>
        </p:nvSpPr>
        <p:spPr bwMode="auto">
          <a:xfrm>
            <a:off x="3995738" y="5876925"/>
            <a:ext cx="3121025" cy="336550"/>
          </a:xfrm>
          <a:prstGeom prst="rect">
            <a:avLst/>
          </a:prstGeom>
          <a:noFill/>
          <a:ln w="9525">
            <a:noFill/>
            <a:miter lim="800000"/>
            <a:headEnd/>
            <a:tailEnd/>
          </a:ln>
        </p:spPr>
        <p:txBody>
          <a:bodyPr wrap="none">
            <a:spAutoFit/>
          </a:bodyPr>
          <a:lstStyle/>
          <a:p>
            <a:r>
              <a:rPr lang="fr-FR" sz="1600" b="1" i="1">
                <a:latin typeface="Comic Sans MS" pitchFamily="66" charset="0"/>
              </a:rPr>
              <a:t>Evénements-clés de la guerre</a:t>
            </a:r>
          </a:p>
        </p:txBody>
      </p:sp>
      <p:sp>
        <p:nvSpPr>
          <p:cNvPr id="4138" name="AutoShape 42"/>
          <p:cNvSpPr>
            <a:spLocks noChangeArrowheads="1"/>
          </p:cNvSpPr>
          <p:nvPr/>
        </p:nvSpPr>
        <p:spPr bwMode="auto">
          <a:xfrm>
            <a:off x="6302375" y="2562225"/>
            <a:ext cx="501650" cy="361950"/>
          </a:xfrm>
          <a:prstGeom prst="irregularSeal1">
            <a:avLst/>
          </a:prstGeom>
          <a:solidFill>
            <a:srgbClr val="FF0000"/>
          </a:solidFill>
          <a:ln w="9525">
            <a:solidFill>
              <a:schemeClr val="tx1"/>
            </a:solidFill>
            <a:miter lim="800000"/>
            <a:headEnd/>
            <a:tailEnd/>
          </a:ln>
        </p:spPr>
        <p:txBody>
          <a:bodyPr wrap="none" anchor="ctr"/>
          <a:lstStyle/>
          <a:p>
            <a:endParaRPr lang="fr-FR"/>
          </a:p>
        </p:txBody>
      </p:sp>
      <p:pic>
        <p:nvPicPr>
          <p:cNvPr id="1026" name="Picture 2">
            <a:hlinkClick r:id="rId2" action="ppaction://hlinksldjump"/>
          </p:cNvPr>
          <p:cNvPicPr>
            <a:picLocks noChangeAspect="1" noChangeArrowheads="1"/>
          </p:cNvPicPr>
          <p:nvPr/>
        </p:nvPicPr>
        <p:blipFill>
          <a:blip r:embed="rId3" cstate="print"/>
          <a:srcRect/>
          <a:stretch>
            <a:fillRect/>
          </a:stretch>
        </p:blipFill>
        <p:spPr bwMode="auto">
          <a:xfrm>
            <a:off x="7668344" y="5733256"/>
            <a:ext cx="1213322" cy="902214"/>
          </a:xfrm>
          <a:prstGeom prst="rect">
            <a:avLst/>
          </a:prstGeom>
          <a:noFill/>
          <a:ln w="9525">
            <a:solidFill>
              <a:schemeClr val="tx1"/>
            </a:solidFill>
            <a:miter lim="800000"/>
            <a:headEnd/>
            <a:tailEnd/>
          </a:ln>
        </p:spPr>
      </p:pic>
    </p:spTree>
  </p:cSld>
  <p:clrMapOvr>
    <a:masterClrMapping/>
  </p:clrMapOvr>
  <p:transition advClick="0" advTm="500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i77.servimg.com/u/f77/14/92/86/77/tranch10.jpg"/>
          <p:cNvPicPr>
            <a:picLocks noChangeAspect="1" noChangeArrowheads="1"/>
          </p:cNvPicPr>
          <p:nvPr/>
        </p:nvPicPr>
        <p:blipFill>
          <a:blip r:embed="rId2" cstate="print"/>
          <a:srcRect/>
          <a:stretch>
            <a:fillRect/>
          </a:stretch>
        </p:blipFill>
        <p:spPr bwMode="auto">
          <a:xfrm>
            <a:off x="107504" y="188640"/>
            <a:ext cx="4533900" cy="6134100"/>
          </a:xfrm>
          <a:prstGeom prst="rect">
            <a:avLst/>
          </a:prstGeom>
          <a:noFill/>
        </p:spPr>
      </p:pic>
      <p:pic>
        <p:nvPicPr>
          <p:cNvPr id="37896" name="Picture 8" descr="http://www.cndp.fr/entrepot/uploads/RTEmagicC_photo_tranchA_c_e_vie_dA_c_tente_copyright_archives_dA_c_partementales_16.jpg.jpg">
            <a:hlinkClick r:id="rId3"/>
          </p:cNvPr>
          <p:cNvPicPr>
            <a:picLocks noChangeAspect="1" noChangeArrowheads="1"/>
          </p:cNvPicPr>
          <p:nvPr/>
        </p:nvPicPr>
        <p:blipFill>
          <a:blip r:embed="rId4" cstate="print"/>
          <a:srcRect/>
          <a:stretch>
            <a:fillRect/>
          </a:stretch>
        </p:blipFill>
        <p:spPr bwMode="auto">
          <a:xfrm>
            <a:off x="4860032" y="332656"/>
            <a:ext cx="4041428" cy="6048672"/>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upload.wikimedia.org/wikipedia/commons/4/4d/Barbier_fran%C3%A7ais_tranch%C3%A9es.jpg"/>
          <p:cNvPicPr>
            <a:picLocks noChangeAspect="1" noChangeArrowheads="1"/>
          </p:cNvPicPr>
          <p:nvPr/>
        </p:nvPicPr>
        <p:blipFill>
          <a:blip r:embed="rId2" cstate="print"/>
          <a:srcRect/>
          <a:stretch>
            <a:fillRect/>
          </a:stretch>
        </p:blipFill>
        <p:spPr bwMode="auto">
          <a:xfrm>
            <a:off x="395536" y="476672"/>
            <a:ext cx="8136904" cy="5856578"/>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histoire-image.org/photo/fullscreen/del8_bronet_001z.jpg"/>
          <p:cNvPicPr>
            <a:picLocks noChangeAspect="1" noChangeArrowheads="1"/>
          </p:cNvPicPr>
          <p:nvPr/>
        </p:nvPicPr>
        <p:blipFill>
          <a:blip r:embed="rId2" cstate="print"/>
          <a:srcRect/>
          <a:stretch>
            <a:fillRect/>
          </a:stretch>
        </p:blipFill>
        <p:spPr bwMode="auto">
          <a:xfrm>
            <a:off x="395536" y="188640"/>
            <a:ext cx="7416824" cy="6454641"/>
          </a:xfrm>
          <a:prstGeom prst="rect">
            <a:avLst/>
          </a:prstGeom>
          <a:noFill/>
        </p:spPr>
      </p:pic>
      <p:pic>
        <p:nvPicPr>
          <p:cNvPr id="5" name="Picture 2">
            <a:hlinkClick r:id="rId3" action="ppaction://hlinksldjump"/>
          </p:cNvPr>
          <p:cNvPicPr>
            <a:picLocks noChangeAspect="1" noChangeArrowheads="1"/>
          </p:cNvPicPr>
          <p:nvPr/>
        </p:nvPicPr>
        <p:blipFill>
          <a:blip r:embed="rId4" cstate="print"/>
          <a:srcRect/>
          <a:stretch>
            <a:fillRect/>
          </a:stretch>
        </p:blipFill>
        <p:spPr bwMode="auto">
          <a:xfrm>
            <a:off x="8028384" y="5877272"/>
            <a:ext cx="898901" cy="672846"/>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Sujet n°3 : Aquarelle tranchées ; Otto dix : La Guerre"/>
          <p:cNvPicPr>
            <a:picLocks noChangeAspect="1" noChangeArrowheads="1"/>
          </p:cNvPicPr>
          <p:nvPr/>
        </p:nvPicPr>
        <p:blipFill>
          <a:blip r:embed="rId2" cstate="print"/>
          <a:srcRect/>
          <a:stretch>
            <a:fillRect/>
          </a:stretch>
        </p:blipFill>
        <p:spPr bwMode="auto">
          <a:xfrm>
            <a:off x="467544" y="188640"/>
            <a:ext cx="8229484" cy="5760640"/>
          </a:xfrm>
          <a:prstGeom prst="rect">
            <a:avLst/>
          </a:prstGeom>
          <a:noFill/>
        </p:spPr>
      </p:pic>
      <p:pic>
        <p:nvPicPr>
          <p:cNvPr id="5" name="Picture 2">
            <a:hlinkClick r:id="rId3" action="ppaction://hlinksldjump"/>
          </p:cNvPr>
          <p:cNvPicPr>
            <a:picLocks noChangeAspect="1" noChangeArrowheads="1"/>
          </p:cNvPicPr>
          <p:nvPr/>
        </p:nvPicPr>
        <p:blipFill>
          <a:blip r:embed="rId4" cstate="print"/>
          <a:srcRect/>
          <a:stretch>
            <a:fillRect/>
          </a:stretch>
        </p:blipFill>
        <p:spPr bwMode="auto">
          <a:xfrm>
            <a:off x="7812360" y="6093296"/>
            <a:ext cx="864096" cy="646794"/>
          </a:xfrm>
          <a:prstGeom prst="rect">
            <a:avLst/>
          </a:prstGeom>
          <a:noFill/>
          <a:ln w="9525">
            <a:solidFill>
              <a:schemeClr val="tx1"/>
            </a:solidFill>
            <a:miter lim="800000"/>
            <a:headEnd/>
            <a:tailEnd/>
          </a:ln>
        </p:spPr>
      </p:pic>
      <p:sp>
        <p:nvSpPr>
          <p:cNvPr id="6" name="Rectangle 5"/>
          <p:cNvSpPr/>
          <p:nvPr/>
        </p:nvSpPr>
        <p:spPr>
          <a:xfrm>
            <a:off x="467544" y="6093296"/>
            <a:ext cx="2288319" cy="307777"/>
          </a:xfrm>
          <a:prstGeom prst="rect">
            <a:avLst/>
          </a:prstGeom>
        </p:spPr>
        <p:txBody>
          <a:bodyPr wrap="none">
            <a:spAutoFit/>
          </a:bodyPr>
          <a:lstStyle/>
          <a:p>
            <a:r>
              <a:rPr lang="fr-FR" sz="1400" i="1" dirty="0" smtClean="0"/>
              <a:t>Aquarelle d’André </a:t>
            </a:r>
            <a:r>
              <a:rPr lang="fr-FR" sz="1400" i="1" dirty="0" err="1" smtClean="0"/>
              <a:t>Devambez</a:t>
            </a:r>
            <a:endParaRPr lang="fr-FR" sz="1400" i="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611560" y="3645024"/>
            <a:ext cx="7210425" cy="2628900"/>
          </a:xfrm>
          <a:prstGeom prst="rect">
            <a:avLst/>
          </a:prstGeom>
          <a:noFill/>
          <a:ln w="9525">
            <a:noFill/>
            <a:miter lim="800000"/>
            <a:headEnd/>
            <a:tailEnd/>
          </a:ln>
        </p:spPr>
      </p:pic>
      <p:pic>
        <p:nvPicPr>
          <p:cNvPr id="1028" name="Picture 4" descr="http://img.over-blog.com/435x187/3/39/80/11/alain/histoire/guerre-14-18.jpg"/>
          <p:cNvPicPr>
            <a:picLocks noChangeAspect="1" noChangeArrowheads="1"/>
          </p:cNvPicPr>
          <p:nvPr/>
        </p:nvPicPr>
        <p:blipFill>
          <a:blip r:embed="rId3" cstate="print"/>
          <a:srcRect/>
          <a:stretch>
            <a:fillRect/>
          </a:stretch>
        </p:blipFill>
        <p:spPr bwMode="auto">
          <a:xfrm>
            <a:off x="539552" y="404664"/>
            <a:ext cx="6264696" cy="2693099"/>
          </a:xfrm>
          <a:prstGeom prst="rect">
            <a:avLst/>
          </a:prstGeom>
          <a:noFill/>
        </p:spPr>
      </p:pic>
      <p:pic>
        <p:nvPicPr>
          <p:cNvPr id="6" name="Picture 2">
            <a:hlinkClick r:id="rId4" action="ppaction://hlinksldjump"/>
          </p:cNvPr>
          <p:cNvPicPr>
            <a:picLocks noChangeAspect="1" noChangeArrowheads="1"/>
          </p:cNvPicPr>
          <p:nvPr/>
        </p:nvPicPr>
        <p:blipFill>
          <a:blip r:embed="rId5" cstate="print"/>
          <a:srcRect/>
          <a:stretch>
            <a:fillRect/>
          </a:stretch>
        </p:blipFill>
        <p:spPr bwMode="auto">
          <a:xfrm>
            <a:off x="8028384" y="5949280"/>
            <a:ext cx="864096" cy="646794"/>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5"/>
          <p:cNvGrpSpPr/>
          <p:nvPr/>
        </p:nvGrpSpPr>
        <p:grpSpPr>
          <a:xfrm>
            <a:off x="5292080" y="188640"/>
            <a:ext cx="3133725" cy="6237312"/>
            <a:chOff x="5292080" y="188640"/>
            <a:chExt cx="3133725" cy="6237312"/>
          </a:xfrm>
        </p:grpSpPr>
        <p:pic>
          <p:nvPicPr>
            <p:cNvPr id="2050" name="Picture 2"/>
            <p:cNvPicPr>
              <a:picLocks noChangeAspect="1" noChangeArrowheads="1"/>
            </p:cNvPicPr>
            <p:nvPr/>
          </p:nvPicPr>
          <p:blipFill>
            <a:blip r:embed="rId2" cstate="print"/>
            <a:srcRect l="2298" t="4747"/>
            <a:stretch>
              <a:fillRect/>
            </a:stretch>
          </p:blipFill>
          <p:spPr bwMode="auto">
            <a:xfrm>
              <a:off x="5364088" y="188640"/>
              <a:ext cx="3061717" cy="5153372"/>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5292080" y="5340102"/>
              <a:ext cx="2943225" cy="1085850"/>
            </a:xfrm>
            <a:prstGeom prst="rect">
              <a:avLst/>
            </a:prstGeom>
            <a:noFill/>
            <a:ln w="9525">
              <a:noFill/>
              <a:miter lim="800000"/>
              <a:headEnd/>
              <a:tailEnd/>
            </a:ln>
          </p:spPr>
        </p:pic>
      </p:grpSp>
      <p:pic>
        <p:nvPicPr>
          <p:cNvPr id="2053" name="Picture 5" descr="http://www.museedelaguerre.ca/cwm/exhibitions/guerre/photos/314_section-history/e-19930120-002.jpg"/>
          <p:cNvPicPr>
            <a:picLocks noChangeAspect="1" noChangeArrowheads="1"/>
          </p:cNvPicPr>
          <p:nvPr/>
        </p:nvPicPr>
        <p:blipFill>
          <a:blip r:embed="rId4" cstate="print"/>
          <a:srcRect/>
          <a:stretch>
            <a:fillRect/>
          </a:stretch>
        </p:blipFill>
        <p:spPr bwMode="auto">
          <a:xfrm>
            <a:off x="179512" y="332656"/>
            <a:ext cx="4896544" cy="6159665"/>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508104" y="2852936"/>
            <a:ext cx="3330846" cy="3888432"/>
          </a:xfrm>
          <a:prstGeom prst="rect">
            <a:avLst/>
          </a:prstGeom>
          <a:noFill/>
          <a:ln w="9525">
            <a:noFill/>
            <a:miter lim="800000"/>
            <a:headEnd/>
            <a:tailEnd/>
          </a:ln>
        </p:spPr>
      </p:pic>
      <p:pic>
        <p:nvPicPr>
          <p:cNvPr id="1028" name="Picture 4" descr="http://sourdaine.org/03JS_Let4.jpg"/>
          <p:cNvPicPr>
            <a:picLocks noChangeAspect="1" noChangeArrowheads="1"/>
          </p:cNvPicPr>
          <p:nvPr/>
        </p:nvPicPr>
        <p:blipFill>
          <a:blip r:embed="rId3" cstate="print"/>
          <a:srcRect b="53947"/>
          <a:stretch>
            <a:fillRect/>
          </a:stretch>
        </p:blipFill>
        <p:spPr bwMode="auto">
          <a:xfrm>
            <a:off x="5364088" y="116632"/>
            <a:ext cx="3602839" cy="2664296"/>
          </a:xfrm>
          <a:prstGeom prst="rect">
            <a:avLst/>
          </a:prstGeom>
          <a:noFill/>
        </p:spPr>
      </p:pic>
      <p:pic>
        <p:nvPicPr>
          <p:cNvPr id="1030" name="Picture 6" descr="http://idata.over-blog.com/3/03/30/04/lettre4-soldat-RANGER-Robert-bis.jpg"/>
          <p:cNvPicPr>
            <a:picLocks noChangeAspect="1" noChangeArrowheads="1"/>
          </p:cNvPicPr>
          <p:nvPr/>
        </p:nvPicPr>
        <p:blipFill>
          <a:blip r:embed="rId4" cstate="print"/>
          <a:srcRect/>
          <a:stretch>
            <a:fillRect/>
          </a:stretch>
        </p:blipFill>
        <p:spPr bwMode="auto">
          <a:xfrm>
            <a:off x="611560" y="116632"/>
            <a:ext cx="4248472" cy="6634462"/>
          </a:xfrm>
          <a:prstGeom prst="rect">
            <a:avLst/>
          </a:prstGeom>
          <a:noFill/>
        </p:spPr>
      </p:pic>
      <p:pic>
        <p:nvPicPr>
          <p:cNvPr id="5" name="Picture 2">
            <a:hlinkClick r:id="rId5" action="ppaction://hlinksldjump"/>
          </p:cNvPr>
          <p:cNvPicPr>
            <a:picLocks noChangeAspect="1" noChangeArrowheads="1"/>
          </p:cNvPicPr>
          <p:nvPr/>
        </p:nvPicPr>
        <p:blipFill>
          <a:blip r:embed="rId6" cstate="print"/>
          <a:srcRect/>
          <a:stretch>
            <a:fillRect/>
          </a:stretch>
        </p:blipFill>
        <p:spPr bwMode="auto">
          <a:xfrm>
            <a:off x="7956376" y="5949280"/>
            <a:ext cx="864096" cy="646794"/>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cstate="print"/>
          <a:srcRect/>
          <a:stretch>
            <a:fillRect/>
          </a:stretch>
        </p:blipFill>
        <p:spPr bwMode="auto">
          <a:xfrm>
            <a:off x="179512" y="260648"/>
            <a:ext cx="3960440" cy="6215691"/>
          </a:xfrm>
          <a:prstGeom prst="rect">
            <a:avLst/>
          </a:prstGeom>
          <a:noFill/>
          <a:ln w="9525">
            <a:noFill/>
            <a:miter lim="800000"/>
            <a:headEnd/>
            <a:tailEnd/>
          </a:ln>
        </p:spPr>
      </p:pic>
      <p:pic>
        <p:nvPicPr>
          <p:cNvPr id="44035" name="Picture 3"/>
          <p:cNvPicPr>
            <a:picLocks noChangeAspect="1" noChangeArrowheads="1"/>
          </p:cNvPicPr>
          <p:nvPr/>
        </p:nvPicPr>
        <p:blipFill>
          <a:blip r:embed="rId3" cstate="print"/>
          <a:srcRect/>
          <a:stretch>
            <a:fillRect/>
          </a:stretch>
        </p:blipFill>
        <p:spPr bwMode="auto">
          <a:xfrm>
            <a:off x="4159331" y="260648"/>
            <a:ext cx="4984669" cy="3096344"/>
          </a:xfrm>
          <a:prstGeom prst="rect">
            <a:avLst/>
          </a:prstGeom>
          <a:noFill/>
          <a:ln w="9525">
            <a:noFill/>
            <a:miter lim="800000"/>
            <a:headEnd/>
            <a:tailEnd/>
          </a:ln>
        </p:spPr>
      </p:pic>
      <p:pic>
        <p:nvPicPr>
          <p:cNvPr id="44036" name="Picture 4"/>
          <p:cNvPicPr>
            <a:picLocks noChangeAspect="1" noChangeArrowheads="1"/>
          </p:cNvPicPr>
          <p:nvPr/>
        </p:nvPicPr>
        <p:blipFill>
          <a:blip r:embed="rId4" cstate="print"/>
          <a:srcRect t="1839"/>
          <a:stretch>
            <a:fillRect/>
          </a:stretch>
        </p:blipFill>
        <p:spPr bwMode="auto">
          <a:xfrm>
            <a:off x="4211960" y="3429000"/>
            <a:ext cx="4320480" cy="3283801"/>
          </a:xfrm>
          <a:prstGeom prst="rect">
            <a:avLst/>
          </a:prstGeom>
          <a:noFill/>
          <a:ln w="9525">
            <a:noFill/>
            <a:miter lim="800000"/>
            <a:headEnd/>
            <a:tailEnd/>
          </a:ln>
        </p:spPr>
      </p:pic>
      <p:pic>
        <p:nvPicPr>
          <p:cNvPr id="6" name="Picture 2">
            <a:hlinkClick r:id="rId5" action="ppaction://hlinksldjump"/>
          </p:cNvPr>
          <p:cNvPicPr>
            <a:picLocks noChangeAspect="1" noChangeArrowheads="1"/>
          </p:cNvPicPr>
          <p:nvPr/>
        </p:nvPicPr>
        <p:blipFill>
          <a:blip r:embed="rId6" cstate="print"/>
          <a:srcRect/>
          <a:stretch>
            <a:fillRect/>
          </a:stretch>
        </p:blipFill>
        <p:spPr bwMode="auto">
          <a:xfrm>
            <a:off x="7668344" y="3140968"/>
            <a:ext cx="864096" cy="646794"/>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0"/>
            <a:ext cx="4643438" cy="1600438"/>
          </a:xfrm>
          <a:prstGeom prst="rect">
            <a:avLst/>
          </a:prstGeom>
          <a:solidFill>
            <a:srgbClr val="FFFFFF"/>
          </a:solidFill>
          <a:ln w="9525" algn="ctr">
            <a:solidFill>
              <a:srgbClr val="000000"/>
            </a:solidFill>
            <a:miter lim="800000"/>
            <a:headEnd/>
            <a:tailEnd/>
          </a:ln>
        </p:spPr>
        <p:txBody>
          <a:bodyPr>
            <a:spAutoFit/>
          </a:bodyPr>
          <a:lstStyle/>
          <a:p>
            <a:pPr algn="ctr">
              <a:spcBef>
                <a:spcPct val="0"/>
              </a:spcBef>
              <a:buFontTx/>
              <a:buNone/>
            </a:pPr>
            <a:r>
              <a:rPr lang="fr-FR" sz="1400" b="1" dirty="0" smtClean="0">
                <a:solidFill>
                  <a:srgbClr val="000000"/>
                </a:solidFill>
              </a:rPr>
              <a:t>                           </a:t>
            </a:r>
            <a:r>
              <a:rPr lang="fr-FR" sz="1400" b="1" u="sng" dirty="0" smtClean="0">
                <a:solidFill>
                  <a:srgbClr val="000000"/>
                </a:solidFill>
              </a:rPr>
              <a:t> </a:t>
            </a:r>
            <a:endParaRPr lang="fr-FR" sz="1400" dirty="0">
              <a:solidFill>
                <a:srgbClr val="000000"/>
              </a:solidFill>
            </a:endParaRPr>
          </a:p>
          <a:p>
            <a:pPr algn="just">
              <a:spcBef>
                <a:spcPct val="0"/>
              </a:spcBef>
              <a:buFontTx/>
              <a:buNone/>
            </a:pPr>
            <a:endParaRPr lang="fr-FR" sz="1400" dirty="0" smtClean="0">
              <a:solidFill>
                <a:srgbClr val="000000"/>
              </a:solidFill>
            </a:endParaRPr>
          </a:p>
          <a:p>
            <a:pPr algn="just">
              <a:spcBef>
                <a:spcPct val="0"/>
              </a:spcBef>
              <a:buFontTx/>
              <a:buNone/>
            </a:pPr>
            <a:r>
              <a:rPr lang="fr-FR" sz="1400" dirty="0" smtClean="0">
                <a:solidFill>
                  <a:srgbClr val="000000"/>
                </a:solidFill>
              </a:rPr>
              <a:t>Environ </a:t>
            </a:r>
            <a:r>
              <a:rPr lang="fr-FR" sz="1400" dirty="0">
                <a:solidFill>
                  <a:srgbClr val="000000"/>
                </a:solidFill>
              </a:rPr>
              <a:t>60 millions d’obus tirés en 300 jours dont 1 million pour la seule journée du 21 février </a:t>
            </a:r>
          </a:p>
          <a:p>
            <a:pPr algn="just">
              <a:spcBef>
                <a:spcPct val="0"/>
              </a:spcBef>
              <a:buFontTx/>
              <a:buNone/>
            </a:pPr>
            <a:r>
              <a:rPr lang="fr-FR" sz="1400" dirty="0">
                <a:solidFill>
                  <a:srgbClr val="000000"/>
                </a:solidFill>
              </a:rPr>
              <a:t>140.000 obus allemands tombent en moyenne chaque jour sur Verdun</a:t>
            </a:r>
          </a:p>
          <a:p>
            <a:pPr algn="just">
              <a:spcBef>
                <a:spcPct val="0"/>
              </a:spcBef>
              <a:buFontTx/>
              <a:buNone/>
            </a:pPr>
            <a:r>
              <a:rPr lang="fr-FR" sz="1400" dirty="0">
                <a:solidFill>
                  <a:srgbClr val="000000"/>
                </a:solidFill>
              </a:rPr>
              <a:t>2.900 camions par jour qui relient l’arrière français à Verdun</a:t>
            </a:r>
            <a:endParaRPr lang="fr-FR" sz="2800" dirty="0">
              <a:latin typeface="Arial" charset="0"/>
            </a:endParaRPr>
          </a:p>
        </p:txBody>
      </p:sp>
      <p:pic>
        <p:nvPicPr>
          <p:cNvPr id="9219" name="Picture 5"/>
          <p:cNvPicPr>
            <a:picLocks noChangeAspect="1" noChangeArrowheads="1"/>
          </p:cNvPicPr>
          <p:nvPr/>
        </p:nvPicPr>
        <p:blipFill>
          <a:blip r:embed="rId2" cstate="print"/>
          <a:srcRect/>
          <a:stretch>
            <a:fillRect/>
          </a:stretch>
        </p:blipFill>
        <p:spPr bwMode="auto">
          <a:xfrm>
            <a:off x="0" y="1700808"/>
            <a:ext cx="4572000" cy="4244203"/>
          </a:xfrm>
          <a:prstGeom prst="rect">
            <a:avLst/>
          </a:prstGeom>
          <a:noFill/>
          <a:ln w="9525">
            <a:noFill/>
            <a:miter lim="800000"/>
            <a:headEnd/>
            <a:tailEnd/>
          </a:ln>
        </p:spPr>
      </p:pic>
      <p:pic>
        <p:nvPicPr>
          <p:cNvPr id="9220" name="Picture 6"/>
          <p:cNvPicPr>
            <a:picLocks noChangeAspect="1" noChangeArrowheads="1"/>
          </p:cNvPicPr>
          <p:nvPr/>
        </p:nvPicPr>
        <p:blipFill>
          <a:blip r:embed="rId3" cstate="print"/>
          <a:srcRect/>
          <a:stretch>
            <a:fillRect/>
          </a:stretch>
        </p:blipFill>
        <p:spPr bwMode="auto">
          <a:xfrm>
            <a:off x="4644008" y="2492895"/>
            <a:ext cx="4430138" cy="3456385"/>
          </a:xfrm>
          <a:prstGeom prst="rect">
            <a:avLst/>
          </a:prstGeom>
          <a:noFill/>
          <a:ln w="9525">
            <a:noFill/>
            <a:miter lim="800000"/>
            <a:headEnd/>
            <a:tailEnd/>
          </a:ln>
        </p:spPr>
      </p:pic>
      <p:pic>
        <p:nvPicPr>
          <p:cNvPr id="9221" name="Picture 10"/>
          <p:cNvPicPr>
            <a:picLocks noChangeAspect="1" noChangeArrowheads="1"/>
          </p:cNvPicPr>
          <p:nvPr/>
        </p:nvPicPr>
        <p:blipFill>
          <a:blip r:embed="rId4" cstate="print"/>
          <a:srcRect/>
          <a:stretch>
            <a:fillRect/>
          </a:stretch>
        </p:blipFill>
        <p:spPr bwMode="auto">
          <a:xfrm>
            <a:off x="4746149" y="116632"/>
            <a:ext cx="4290347" cy="2232248"/>
          </a:xfrm>
          <a:prstGeom prst="rect">
            <a:avLst/>
          </a:prstGeom>
          <a:noFill/>
          <a:ln w="9525" algn="ctr">
            <a:noFill/>
            <a:miter lim="800000"/>
            <a:headEnd/>
            <a:tailEnd/>
          </a:ln>
        </p:spPr>
      </p:pic>
      <p:sp>
        <p:nvSpPr>
          <p:cNvPr id="7" name="ZoneTexte 6"/>
          <p:cNvSpPr txBox="1"/>
          <p:nvPr/>
        </p:nvSpPr>
        <p:spPr>
          <a:xfrm>
            <a:off x="179512" y="6013737"/>
            <a:ext cx="8856984"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mj-lt"/>
              <a:buAutoNum type="arabicPeriod"/>
            </a:pPr>
            <a:r>
              <a:rPr lang="fr-FR" sz="1400" b="1" i="1" dirty="0" smtClean="0"/>
              <a:t>Pourquoi peut-on dire que la guerre est industrielle ? Pourquoi a-t-on parlé d’une guerre d’usure ?</a:t>
            </a:r>
          </a:p>
          <a:p>
            <a:pPr marL="342900" indent="-342900">
              <a:buFont typeface="+mj-lt"/>
              <a:buAutoNum type="arabicPeriod"/>
            </a:pPr>
            <a:r>
              <a:rPr lang="fr-FR" sz="1400" b="1" i="1" dirty="0" smtClean="0"/>
              <a:t>Expliquer l’affiche de propagande britannique. Que révèle-t-elle sur le rôle assigné à l’arrière dans la guerre ?</a:t>
            </a:r>
          </a:p>
          <a:p>
            <a:pPr marL="342900" indent="-342900">
              <a:buFont typeface="+mj-lt"/>
              <a:buAutoNum type="arabicPeriod"/>
            </a:pPr>
            <a:r>
              <a:rPr lang="fr-FR" sz="1400" b="1" i="1" dirty="0" smtClean="0"/>
              <a:t>En quoi l’économie et la société sont-elles mise au service de la guerre ? </a:t>
            </a:r>
          </a:p>
        </p:txBody>
      </p:sp>
      <p:sp>
        <p:nvSpPr>
          <p:cNvPr id="8" name="Rectangle à coins arrondis 7"/>
          <p:cNvSpPr/>
          <p:nvPr/>
        </p:nvSpPr>
        <p:spPr>
          <a:xfrm>
            <a:off x="107504" y="72008"/>
            <a:ext cx="4176464" cy="2606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400" b="1" dirty="0" smtClean="0"/>
              <a:t>Doc 1 </a:t>
            </a:r>
            <a:r>
              <a:rPr lang="fr-FR" sz="1400" dirty="0" smtClean="0"/>
              <a:t>:</a:t>
            </a:r>
            <a:r>
              <a:rPr lang="fr-FR" sz="1400" dirty="0" smtClean="0">
                <a:solidFill>
                  <a:srgbClr val="000000"/>
                </a:solidFill>
              </a:rPr>
              <a:t> La bataille de Verdun en quelques chiffres</a:t>
            </a:r>
            <a:r>
              <a:rPr lang="fr-FR" sz="1400" dirty="0" smtClean="0"/>
              <a:t> </a:t>
            </a:r>
            <a:endParaRPr lang="fr-FR" sz="1400" dirty="0"/>
          </a:p>
        </p:txBody>
      </p:sp>
      <p:sp>
        <p:nvSpPr>
          <p:cNvPr id="9" name="Rectangle à coins arrondis 8"/>
          <p:cNvSpPr/>
          <p:nvPr/>
        </p:nvSpPr>
        <p:spPr>
          <a:xfrm>
            <a:off x="179512" y="1700808"/>
            <a:ext cx="2592288" cy="28803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400" b="1" dirty="0" smtClean="0"/>
              <a:t>Doc 2 : </a:t>
            </a:r>
            <a:r>
              <a:rPr lang="fr-FR" sz="1400" dirty="0" smtClean="0"/>
              <a:t>La mobilisation …</a:t>
            </a:r>
            <a:endParaRPr lang="fr-FR" sz="1400" dirty="0"/>
          </a:p>
        </p:txBody>
      </p:sp>
      <p:sp>
        <p:nvSpPr>
          <p:cNvPr id="10" name="Rectangle à coins arrondis 9"/>
          <p:cNvSpPr/>
          <p:nvPr/>
        </p:nvSpPr>
        <p:spPr>
          <a:xfrm>
            <a:off x="4499992" y="72008"/>
            <a:ext cx="2088232" cy="2606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400" b="1" dirty="0" smtClean="0"/>
              <a:t>Doc 3 : </a:t>
            </a:r>
            <a:r>
              <a:rPr lang="fr-FR" sz="1400" dirty="0" smtClean="0"/>
              <a:t>Les usines Renault</a:t>
            </a:r>
            <a:endParaRPr lang="fr-FR" sz="1400" dirty="0"/>
          </a:p>
        </p:txBody>
      </p:sp>
      <p:pic>
        <p:nvPicPr>
          <p:cNvPr id="2050" name="Picture 2">
            <a:hlinkClick r:id="rId5" action="ppaction://hlinksldjump"/>
          </p:cNvPr>
          <p:cNvPicPr>
            <a:picLocks noChangeAspect="1" noChangeArrowheads="1"/>
          </p:cNvPicPr>
          <p:nvPr/>
        </p:nvPicPr>
        <p:blipFill>
          <a:blip r:embed="rId6" cstate="print"/>
          <a:srcRect/>
          <a:stretch>
            <a:fillRect/>
          </a:stretch>
        </p:blipFill>
        <p:spPr bwMode="auto">
          <a:xfrm>
            <a:off x="8244408" y="2348880"/>
            <a:ext cx="720080" cy="527061"/>
          </a:xfrm>
          <a:prstGeom prst="rect">
            <a:avLst/>
          </a:prstGeom>
          <a:noFill/>
          <a:ln w="9525">
            <a:solidFill>
              <a:schemeClr val="tx2"/>
            </a:solid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3"/>
          <p:cNvGrpSpPr/>
          <p:nvPr/>
        </p:nvGrpSpPr>
        <p:grpSpPr>
          <a:xfrm>
            <a:off x="107505" y="260648"/>
            <a:ext cx="3858890" cy="2736304"/>
            <a:chOff x="107505" y="260648"/>
            <a:chExt cx="3858890" cy="2736304"/>
          </a:xfrm>
        </p:grpSpPr>
        <p:pic>
          <p:nvPicPr>
            <p:cNvPr id="11269" name="Picture 5"/>
            <p:cNvPicPr>
              <a:picLocks noChangeAspect="1" noChangeArrowheads="1"/>
            </p:cNvPicPr>
            <p:nvPr/>
          </p:nvPicPr>
          <p:blipFill>
            <a:blip r:embed="rId2" cstate="print"/>
            <a:srcRect l="37942" b="13140"/>
            <a:stretch>
              <a:fillRect/>
            </a:stretch>
          </p:blipFill>
          <p:spPr bwMode="auto">
            <a:xfrm>
              <a:off x="107505" y="260648"/>
              <a:ext cx="3858890" cy="2736304"/>
            </a:xfrm>
            <a:prstGeom prst="rect">
              <a:avLst/>
            </a:prstGeom>
            <a:noFill/>
            <a:ln w="9525">
              <a:solidFill>
                <a:schemeClr val="tx2"/>
              </a:solidFill>
              <a:miter lim="800000"/>
              <a:headEnd/>
              <a:tailEnd/>
            </a:ln>
          </p:spPr>
        </p:pic>
        <p:sp>
          <p:nvSpPr>
            <p:cNvPr id="13" name="Rectangle 12"/>
            <p:cNvSpPr/>
            <p:nvPr/>
          </p:nvSpPr>
          <p:spPr>
            <a:xfrm>
              <a:off x="1835696" y="476672"/>
              <a:ext cx="936104" cy="1440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1268" name="Picture 4"/>
          <p:cNvPicPr>
            <a:picLocks noChangeAspect="1" noChangeArrowheads="1"/>
          </p:cNvPicPr>
          <p:nvPr/>
        </p:nvPicPr>
        <p:blipFill>
          <a:blip r:embed="rId3" cstate="print"/>
          <a:srcRect t="5792"/>
          <a:stretch>
            <a:fillRect/>
          </a:stretch>
        </p:blipFill>
        <p:spPr bwMode="auto">
          <a:xfrm>
            <a:off x="107504" y="3068960"/>
            <a:ext cx="3024336" cy="3657976"/>
          </a:xfrm>
          <a:prstGeom prst="rect">
            <a:avLst/>
          </a:prstGeom>
          <a:noFill/>
          <a:ln w="9525">
            <a:noFill/>
            <a:miter lim="800000"/>
            <a:headEnd/>
            <a:tailEnd/>
          </a:ln>
        </p:spPr>
      </p:pic>
      <p:pic>
        <p:nvPicPr>
          <p:cNvPr id="3074" name="Picture 2" descr="Fig. 01"/>
          <p:cNvPicPr>
            <a:picLocks noChangeAspect="1" noChangeArrowheads="1"/>
          </p:cNvPicPr>
          <p:nvPr/>
        </p:nvPicPr>
        <p:blipFill>
          <a:blip r:embed="rId4" cstate="print"/>
          <a:srcRect/>
          <a:stretch>
            <a:fillRect/>
          </a:stretch>
        </p:blipFill>
        <p:spPr bwMode="auto">
          <a:xfrm>
            <a:off x="6588224" y="332656"/>
            <a:ext cx="2416071" cy="3717032"/>
          </a:xfrm>
          <a:prstGeom prst="rect">
            <a:avLst/>
          </a:prstGeom>
          <a:noFill/>
        </p:spPr>
      </p:pic>
      <p:sp>
        <p:nvSpPr>
          <p:cNvPr id="8" name="Rectangle 7"/>
          <p:cNvSpPr/>
          <p:nvPr/>
        </p:nvSpPr>
        <p:spPr>
          <a:xfrm>
            <a:off x="4067944" y="620688"/>
            <a:ext cx="2376264" cy="2554545"/>
          </a:xfrm>
          <a:prstGeom prst="rect">
            <a:avLst/>
          </a:prstGeom>
          <a:ln>
            <a:solidFill>
              <a:schemeClr val="tx1"/>
            </a:solidFill>
          </a:ln>
        </p:spPr>
        <p:txBody>
          <a:bodyPr wrap="square">
            <a:spAutoFit/>
          </a:bodyPr>
          <a:lstStyle/>
          <a:p>
            <a:pPr algn="just"/>
            <a:endParaRPr lang="fr-FR" sz="1200" b="1" dirty="0" smtClean="0"/>
          </a:p>
          <a:p>
            <a:pPr algn="just"/>
            <a:endParaRPr lang="fr-FR" sz="600" dirty="0" smtClean="0"/>
          </a:p>
          <a:p>
            <a:pPr algn="just"/>
            <a:r>
              <a:rPr lang="fr-FR" sz="1100" dirty="0" smtClean="0"/>
              <a:t>« Les armes de l’ennemi, en tout cas, ne sont pas dangereuses ; c’est de la camelote ! » (</a:t>
            </a:r>
            <a:r>
              <a:rPr lang="fr-FR" sz="1100" i="1" dirty="0" smtClean="0"/>
              <a:t>L’Intransigeant</a:t>
            </a:r>
            <a:r>
              <a:rPr lang="fr-FR" sz="1100" dirty="0" smtClean="0"/>
              <a:t> , 17/8/1914) </a:t>
            </a:r>
          </a:p>
          <a:p>
            <a:pPr algn="just"/>
            <a:endParaRPr lang="fr-FR" sz="500" dirty="0" smtClean="0"/>
          </a:p>
          <a:p>
            <a:pPr algn="just"/>
            <a:r>
              <a:rPr lang="fr-FR" sz="1100" dirty="0" smtClean="0"/>
              <a:t>« Les obus shrapnels éclatent en pluie de fer inoffensive ! Les blessures par balles ne sont pas dangereuses ! Les gaz asphyxiants, eux, ne sont pas bien méchants ! » (</a:t>
            </a:r>
            <a:r>
              <a:rPr lang="fr-FR" sz="1100" i="1" dirty="0" smtClean="0"/>
              <a:t>Le Matin de Paris</a:t>
            </a:r>
            <a:r>
              <a:rPr lang="fr-FR" sz="1100" dirty="0" smtClean="0"/>
              <a:t> , 27/4/1915). </a:t>
            </a:r>
          </a:p>
          <a:p>
            <a:pPr algn="just"/>
            <a:endParaRPr lang="fr-FR" sz="500" dirty="0" smtClean="0"/>
          </a:p>
          <a:p>
            <a:pPr algn="just"/>
            <a:r>
              <a:rPr lang="fr-FR" sz="1100" dirty="0" smtClean="0"/>
              <a:t>« Les balles allemandes ne tuent pas ! » (</a:t>
            </a:r>
            <a:r>
              <a:rPr lang="fr-FR" sz="1100" i="1" dirty="0" smtClean="0"/>
              <a:t>L’Echo de Paris </a:t>
            </a:r>
            <a:r>
              <a:rPr lang="fr-FR" sz="1100" dirty="0" smtClean="0"/>
              <a:t>, 10/7/1915)</a:t>
            </a:r>
            <a:endParaRPr lang="fr-FR" sz="1100" dirty="0"/>
          </a:p>
        </p:txBody>
      </p:sp>
      <p:sp>
        <p:nvSpPr>
          <p:cNvPr id="9" name="Rectangle à coins arrondis 8"/>
          <p:cNvSpPr/>
          <p:nvPr/>
        </p:nvSpPr>
        <p:spPr>
          <a:xfrm>
            <a:off x="107504" y="188640"/>
            <a:ext cx="2880320" cy="2606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400" b="1" dirty="0" smtClean="0"/>
              <a:t>Doc 1 </a:t>
            </a:r>
            <a:r>
              <a:rPr lang="fr-FR" sz="1400" dirty="0" smtClean="0"/>
              <a:t>:</a:t>
            </a:r>
            <a:r>
              <a:rPr lang="fr-FR" sz="1400" dirty="0" smtClean="0">
                <a:solidFill>
                  <a:srgbClr val="000000"/>
                </a:solidFill>
              </a:rPr>
              <a:t> L’Union Sacrée</a:t>
            </a:r>
            <a:endParaRPr lang="fr-FR" sz="1400" dirty="0"/>
          </a:p>
        </p:txBody>
      </p:sp>
      <p:sp>
        <p:nvSpPr>
          <p:cNvPr id="10" name="Rectangle à coins arrondis 9"/>
          <p:cNvSpPr/>
          <p:nvPr/>
        </p:nvSpPr>
        <p:spPr>
          <a:xfrm>
            <a:off x="179512" y="3068960"/>
            <a:ext cx="2232248" cy="28803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400" b="1" dirty="0" smtClean="0"/>
              <a:t>Doc 4 </a:t>
            </a:r>
            <a:r>
              <a:rPr lang="fr-FR" sz="1400" dirty="0" smtClean="0"/>
              <a:t>:</a:t>
            </a:r>
            <a:r>
              <a:rPr lang="fr-FR" sz="1400" dirty="0" smtClean="0">
                <a:solidFill>
                  <a:srgbClr val="000000"/>
                </a:solidFill>
              </a:rPr>
              <a:t> Une nation en deuil</a:t>
            </a:r>
            <a:endParaRPr lang="fr-FR" sz="1400" dirty="0"/>
          </a:p>
        </p:txBody>
      </p:sp>
      <p:sp>
        <p:nvSpPr>
          <p:cNvPr id="11" name="Rectangle à coins arrondis 10"/>
          <p:cNvSpPr/>
          <p:nvPr/>
        </p:nvSpPr>
        <p:spPr>
          <a:xfrm>
            <a:off x="6948264" y="188640"/>
            <a:ext cx="1656184" cy="26064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400" b="1" dirty="0" smtClean="0"/>
              <a:t>Doc 3 </a:t>
            </a:r>
            <a:r>
              <a:rPr lang="fr-FR" sz="1400" dirty="0" smtClean="0"/>
              <a:t>: L’ennemi</a:t>
            </a:r>
            <a:endParaRPr lang="fr-FR" sz="1400" dirty="0"/>
          </a:p>
        </p:txBody>
      </p:sp>
      <p:sp>
        <p:nvSpPr>
          <p:cNvPr id="12" name="Rectangle à coins arrondis 11"/>
          <p:cNvSpPr/>
          <p:nvPr/>
        </p:nvSpPr>
        <p:spPr>
          <a:xfrm>
            <a:off x="4211960" y="116632"/>
            <a:ext cx="2160240" cy="69269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400" b="1" dirty="0" smtClean="0"/>
              <a:t>Doc 2 </a:t>
            </a:r>
            <a:r>
              <a:rPr lang="fr-FR" sz="1400" dirty="0" smtClean="0"/>
              <a:t>:</a:t>
            </a:r>
            <a:r>
              <a:rPr lang="fr-FR" sz="1400" dirty="0" smtClean="0">
                <a:solidFill>
                  <a:srgbClr val="000000"/>
                </a:solidFill>
              </a:rPr>
              <a:t> Désinformation et « bourrage de crâne » dans la presse</a:t>
            </a:r>
          </a:p>
        </p:txBody>
      </p:sp>
      <p:sp>
        <p:nvSpPr>
          <p:cNvPr id="16" name="ZoneTexte 15"/>
          <p:cNvSpPr txBox="1"/>
          <p:nvPr/>
        </p:nvSpPr>
        <p:spPr>
          <a:xfrm>
            <a:off x="6660232" y="4149080"/>
            <a:ext cx="2304256" cy="226215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mj-lt"/>
              <a:buAutoNum type="arabicPeriod"/>
            </a:pPr>
            <a:r>
              <a:rPr lang="fr-FR" sz="1400" b="1" i="1" dirty="0" smtClean="0"/>
              <a:t>Comment mobilise-t-on la nation toute entière dans la guerre ?</a:t>
            </a:r>
          </a:p>
          <a:p>
            <a:pPr marL="342900" indent="-342900">
              <a:buFont typeface="+mj-lt"/>
              <a:buAutoNum type="arabicPeriod"/>
            </a:pPr>
            <a:endParaRPr lang="fr-FR" sz="700" b="1" i="1" dirty="0" smtClean="0"/>
          </a:p>
          <a:p>
            <a:pPr marL="342900" indent="-342900">
              <a:buFont typeface="+mj-lt"/>
              <a:buAutoNum type="arabicPeriod"/>
            </a:pPr>
            <a:r>
              <a:rPr lang="fr-FR" sz="1400" b="1" i="1" dirty="0" smtClean="0"/>
              <a:t>Quelles sont les difficultés rencontrées par l’arrière ? </a:t>
            </a:r>
          </a:p>
          <a:p>
            <a:pPr marL="342900" indent="-342900">
              <a:buFont typeface="+mj-lt"/>
              <a:buAutoNum type="arabicPeriod"/>
            </a:pPr>
            <a:endParaRPr lang="fr-FR" sz="800" b="1" i="1" dirty="0" smtClean="0"/>
          </a:p>
          <a:p>
            <a:pPr marL="342900" indent="-342900">
              <a:buFont typeface="+mj-lt"/>
              <a:buAutoNum type="arabicPeriod"/>
            </a:pPr>
            <a:r>
              <a:rPr lang="fr-FR" sz="1400" b="1" i="1" dirty="0" smtClean="0"/>
              <a:t>En quoi la société est-elle traumatisée par le conflit ? </a:t>
            </a:r>
          </a:p>
        </p:txBody>
      </p:sp>
      <p:pic>
        <p:nvPicPr>
          <p:cNvPr id="17" name="Picture 2"/>
          <p:cNvPicPr>
            <a:picLocks noChangeAspect="1" noChangeArrowheads="1"/>
          </p:cNvPicPr>
          <p:nvPr/>
        </p:nvPicPr>
        <p:blipFill>
          <a:blip r:embed="rId5" cstate="print"/>
          <a:srcRect b="12811"/>
          <a:stretch>
            <a:fillRect/>
          </a:stretch>
        </p:blipFill>
        <p:spPr bwMode="auto">
          <a:xfrm>
            <a:off x="3491880" y="3501008"/>
            <a:ext cx="2780543" cy="3274028"/>
          </a:xfrm>
          <a:prstGeom prst="rect">
            <a:avLst/>
          </a:prstGeom>
          <a:noFill/>
          <a:ln w="9525">
            <a:noFill/>
            <a:miter lim="800000"/>
            <a:headEnd/>
            <a:tailEnd/>
          </a:ln>
        </p:spPr>
      </p:pic>
      <p:pic>
        <p:nvPicPr>
          <p:cNvPr id="15" name="Picture 2">
            <a:hlinkClick r:id="rId6" action="ppaction://hlinksldjump"/>
          </p:cNvPr>
          <p:cNvPicPr>
            <a:picLocks noChangeAspect="1" noChangeArrowheads="1"/>
          </p:cNvPicPr>
          <p:nvPr/>
        </p:nvPicPr>
        <p:blipFill>
          <a:blip r:embed="rId7" cstate="print"/>
          <a:srcRect/>
          <a:stretch>
            <a:fillRect/>
          </a:stretch>
        </p:blipFill>
        <p:spPr bwMode="auto">
          <a:xfrm>
            <a:off x="8316416" y="6237312"/>
            <a:ext cx="720080" cy="527061"/>
          </a:xfrm>
          <a:prstGeom prst="rect">
            <a:avLst/>
          </a:prstGeom>
          <a:noFill/>
          <a:ln w="9525">
            <a:solidFill>
              <a:schemeClr val="tx2"/>
            </a:solidFill>
            <a:miter lim="800000"/>
            <a:headEnd/>
            <a:tailEnd/>
          </a:ln>
        </p:spPr>
      </p:pic>
      <p:sp>
        <p:nvSpPr>
          <p:cNvPr id="18" name="Rectangle à coins arrondis 17"/>
          <p:cNvSpPr/>
          <p:nvPr/>
        </p:nvSpPr>
        <p:spPr>
          <a:xfrm>
            <a:off x="3419872" y="3284984"/>
            <a:ext cx="2052228" cy="42342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400" b="1" dirty="0" smtClean="0"/>
              <a:t>Doc 5 </a:t>
            </a:r>
            <a:r>
              <a:rPr lang="fr-FR" sz="1400" dirty="0" smtClean="0"/>
              <a:t>:</a:t>
            </a:r>
            <a:r>
              <a:rPr lang="fr-FR" sz="1400" dirty="0" smtClean="0">
                <a:solidFill>
                  <a:srgbClr val="000000"/>
                </a:solidFill>
              </a:rPr>
              <a:t> Dessin d’enfant </a:t>
            </a:r>
          </a:p>
          <a:p>
            <a:pPr algn="ctr"/>
            <a:r>
              <a:rPr lang="fr-FR" sz="700" dirty="0" smtClean="0">
                <a:solidFill>
                  <a:srgbClr val="000000"/>
                </a:solidFill>
              </a:rPr>
              <a:t>pour un concours de la ville de Paris, 1917</a:t>
            </a:r>
            <a:endParaRPr lang="fr-FR" sz="1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fr-FR" dirty="0" smtClean="0"/>
              <a:t>L’expérience combattante dans une guerre totale</a:t>
            </a:r>
            <a:endParaRPr lang="fr-FR" dirty="0"/>
          </a:p>
        </p:txBody>
      </p:sp>
      <p:sp>
        <p:nvSpPr>
          <p:cNvPr id="5" name="Sous-titre 4"/>
          <p:cNvSpPr>
            <a:spLocks noGrp="1"/>
          </p:cNvSpPr>
          <p:nvPr>
            <p:ph type="subTitle" idx="1"/>
          </p:nvPr>
        </p:nvSpPr>
        <p:spPr>
          <a:xfrm>
            <a:off x="1371600" y="3886200"/>
            <a:ext cx="6400800" cy="838944"/>
          </a:xfrm>
        </p:spPr>
        <p:txBody>
          <a:bodyPr/>
          <a:lstStyle/>
          <a:p>
            <a:r>
              <a:rPr lang="fr-FR" b="1" i="1" dirty="0" smtClean="0"/>
              <a:t>1914-1918</a:t>
            </a:r>
            <a:endParaRPr lang="fr-FR" b="1" i="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44624"/>
            <a:ext cx="9144000" cy="6624736"/>
          </a:xfrm>
        </p:spPr>
        <p:txBody>
          <a:bodyPr>
            <a:noAutofit/>
          </a:bodyPr>
          <a:lstStyle/>
          <a:p>
            <a:pPr algn="just">
              <a:buFont typeface="+mj-lt"/>
              <a:buAutoNum type="arabicPeriod"/>
            </a:pPr>
            <a:r>
              <a:rPr lang="fr-FR" sz="1400" dirty="0" smtClean="0"/>
              <a:t>J’ai dormi avec les hommes dans un boyau couvert où l’on aurait pu parquer dix vaches et où nous étions cinquante-trois. Nous couchions en sardines. Je ne sais si je pourrais dormir dans un lit, à présent on est habitués à coucher par terre ou sur la paille quand on peut en trouver. Il y a bien deux mois que je ne me suis pas déshabillé, et j’ai enlevé mes souliers cette nuit pour dormir ; il y avait au moins quinze jours que je ne les avais pas quittés. </a:t>
            </a:r>
          </a:p>
          <a:p>
            <a:pPr algn="just">
              <a:buFont typeface="+mj-lt"/>
              <a:buAutoNum type="arabicPeriod"/>
            </a:pPr>
            <a:endParaRPr lang="fr-FR" sz="700" dirty="0" smtClean="0"/>
          </a:p>
          <a:p>
            <a:pPr algn="just">
              <a:buFont typeface="+mj-lt"/>
              <a:buAutoNum type="arabicPeriod"/>
            </a:pPr>
            <a:r>
              <a:rPr lang="fr-FR" sz="1400" dirty="0" smtClean="0"/>
              <a:t>La tranchée que nous avons occupée a une longueur de cent mètres à peu près, construite à la lisière d’un petit bois. Elle est profonde d’un mètre, la terre rejetée en avant, ce qui fait que l’on peut passer debout sans être vu. La largeur est généralement de quinze centimètres et l’on fait de place en place des endroits un peu plus larges de façon à pouvoir se croiser quand on se rencontre. </a:t>
            </a:r>
          </a:p>
          <a:p>
            <a:pPr algn="just">
              <a:buFont typeface="+mj-lt"/>
              <a:buAutoNum type="arabicPeriod"/>
            </a:pPr>
            <a:endParaRPr lang="fr-FR" sz="700" dirty="0" smtClean="0"/>
          </a:p>
          <a:p>
            <a:pPr algn="just">
              <a:buFont typeface="+mj-lt"/>
              <a:buAutoNum type="arabicPeriod"/>
            </a:pPr>
            <a:r>
              <a:rPr lang="fr-FR" sz="1400" dirty="0" smtClean="0"/>
              <a:t>Les canons et les fusils ne marchaient plus. Il régnait un silence de mort. Il n’y avait que les blessés qui appelaient : brancardiers ! Brancardiers ! A moi, au secours, d’autres suppliaient qu’on les achève. C’était affreux à voir. Le bombardement commençait et il fallait rester là, à attendre les obus, sans pouvoir bouger jusqu’au soir 8 heures où il venait nous relever. Chaque soir il y avait 100 ou 200 blessés sans compter les morts. </a:t>
            </a:r>
          </a:p>
          <a:p>
            <a:pPr algn="just">
              <a:buFont typeface="+mj-lt"/>
              <a:buAutoNum type="arabicPeriod"/>
            </a:pPr>
            <a:endParaRPr lang="fr-FR" sz="700" dirty="0" smtClean="0"/>
          </a:p>
          <a:p>
            <a:pPr algn="just">
              <a:buFont typeface="+mj-lt"/>
              <a:buAutoNum type="arabicPeriod"/>
            </a:pPr>
            <a:r>
              <a:rPr lang="fr-FR" sz="1400" dirty="0" smtClean="0"/>
              <a:t>Dans la tranchée, le pis, ce sont les torpilles... Le déchirement produit par ces 50 kg de mélinite en éclatant est effroyable. Quand une d’elles tombe en pleine tranchée, et ces accidents-là arrivent, elle tue carrément 15 à 20 types. L’une des nôtres, étant tombée chez les Boches, des pieds de Boches ont été rejetés jusque sur nos deuxièmes lignes. </a:t>
            </a:r>
          </a:p>
          <a:p>
            <a:pPr algn="just">
              <a:buFont typeface="+mj-lt"/>
              <a:buAutoNum type="arabicPeriod"/>
            </a:pPr>
            <a:endParaRPr lang="fr-FR" sz="700" dirty="0" smtClean="0"/>
          </a:p>
          <a:p>
            <a:pPr algn="just">
              <a:buFont typeface="+mj-lt"/>
              <a:buAutoNum type="arabicPeriod"/>
            </a:pPr>
            <a:r>
              <a:rPr lang="fr-FR" sz="1400" dirty="0" smtClean="0"/>
              <a:t>Nous avons passé trois jour couchés dans les trous d’obus à voir la mort de près, à l’attendre à chaque instant. Et cela, sans la moindre goutte d’eau à boire et dans une horrible puanteur de cadavres. Un obus recouvre les cadavres de terre, un autre les exhume à nouveau. Quand on veut se creuser un abri, on tombe tout de suite sur des morts. Je faisais partie d’un groupe de camarades, et pourtant chacun ne priait que pour soi.</a:t>
            </a:r>
          </a:p>
          <a:p>
            <a:pPr algn="just">
              <a:buFont typeface="+mj-lt"/>
              <a:buAutoNum type="arabicPeriod"/>
            </a:pPr>
            <a:endParaRPr lang="fr-FR" sz="700" dirty="0" smtClean="0"/>
          </a:p>
          <a:p>
            <a:pPr algn="just">
              <a:buFont typeface="+mj-lt"/>
              <a:buAutoNum type="arabicPeriod"/>
            </a:pPr>
            <a:r>
              <a:rPr lang="fr-FR" sz="1400" dirty="0" smtClean="0"/>
              <a:t>Le corps est soumis aux pires agressions, brûlures, engelures, fluxions de poitrine, plaies purulentes. Sans compter le cortège de poux, de puces, de mouches et de vermine. Des effluves de vinaigre et de pétrole (seuls boucliers face à ces sales bestioles) rendent nauséabonde l’atmosphère des abris. A cela s’ajoutent les odeurs d’urine, de transpiration et de cadavres en putréfaction. Un jardin d’Eden pour les rats qui infestent les refuges en hordes velues. </a:t>
            </a:r>
          </a:p>
          <a:p>
            <a:pPr algn="just">
              <a:buFont typeface="+mj-lt"/>
              <a:buAutoNum type="arabicPeriod"/>
            </a:pPr>
            <a:endParaRPr lang="fr-FR" sz="700" dirty="0" smtClean="0"/>
          </a:p>
          <a:p>
            <a:pPr algn="just">
              <a:buFont typeface="+mj-lt"/>
              <a:buAutoNum type="arabicPeriod"/>
            </a:pPr>
            <a:r>
              <a:rPr lang="fr-FR" sz="1400" dirty="0" smtClean="0"/>
              <a:t>Les tranchées, ça a débuté pour se cacher, d'abord. Les Allemands s'arrêtaient. Ils tenaient bon. On n'attaquait pas toujours. Alors fallait commencer un petit trou pour se cacher le nez. petit à petit dans la nuit on améliorait son trou : on se garait quoi ! Et puis les régiments qui venaient après, ils continuaient le travail qu'on avait commencé. </a:t>
            </a:r>
            <a:r>
              <a:rPr lang="fr-FR" sz="1000" dirty="0" smtClean="0"/>
              <a:t/>
            </a:r>
            <a:br>
              <a:rPr lang="fr-FR" sz="1000" dirty="0" smtClean="0"/>
            </a:br>
            <a:r>
              <a:rPr lang="fr-FR" sz="1000" dirty="0" smtClean="0"/>
              <a:t> </a:t>
            </a:r>
            <a:br>
              <a:rPr lang="fr-FR" sz="1000" dirty="0" smtClean="0"/>
            </a:br>
            <a:endParaRPr lang="fr-FR" sz="1000" dirty="0"/>
          </a:p>
        </p:txBody>
      </p:sp>
      <p:sp>
        <p:nvSpPr>
          <p:cNvPr id="4" name="Rectangle 3"/>
          <p:cNvSpPr/>
          <p:nvPr/>
        </p:nvSpPr>
        <p:spPr>
          <a:xfrm>
            <a:off x="3347864" y="1124744"/>
            <a:ext cx="2952328" cy="216024"/>
          </a:xfrm>
          <a:prstGeom prst="rect">
            <a:avLst/>
          </a:prstGeom>
          <a:solidFill>
            <a:schemeClr val="accent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971600" y="1340768"/>
            <a:ext cx="1656184" cy="216024"/>
          </a:xfrm>
          <a:prstGeom prst="rect">
            <a:avLst/>
          </a:prstGeom>
          <a:solidFill>
            <a:schemeClr val="accent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683568" y="1556792"/>
            <a:ext cx="2808312" cy="216024"/>
          </a:xfrm>
          <a:prstGeom prst="rect">
            <a:avLst/>
          </a:prstGeom>
          <a:solidFill>
            <a:schemeClr val="accent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580112" y="1340768"/>
            <a:ext cx="2736304" cy="216024"/>
          </a:xfrm>
          <a:prstGeom prst="rect">
            <a:avLst/>
          </a:prstGeom>
          <a:solidFill>
            <a:schemeClr val="accent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0" name="Picture 2">
            <a:hlinkClick r:id="rId2" action="ppaction://hlinksldjump"/>
          </p:cNvPr>
          <p:cNvPicPr>
            <a:picLocks noChangeAspect="1" noChangeArrowheads="1"/>
          </p:cNvPicPr>
          <p:nvPr/>
        </p:nvPicPr>
        <p:blipFill>
          <a:blip r:embed="rId3" cstate="print"/>
          <a:srcRect/>
          <a:stretch>
            <a:fillRect/>
          </a:stretch>
        </p:blipFill>
        <p:spPr bwMode="auto">
          <a:xfrm>
            <a:off x="7596336" y="116632"/>
            <a:ext cx="1403648" cy="1040969"/>
          </a:xfrm>
          <a:prstGeom prst="rect">
            <a:avLst/>
          </a:prstGeom>
          <a:noFill/>
          <a:ln w="9525">
            <a:solidFill>
              <a:schemeClr val="tx1"/>
            </a:solidFill>
            <a:miter lim="800000"/>
            <a:headEnd/>
            <a:tailEnd/>
          </a:ln>
        </p:spPr>
      </p:pic>
      <p:sp>
        <p:nvSpPr>
          <p:cNvPr id="8" name="Rectangle 7"/>
          <p:cNvSpPr/>
          <p:nvPr/>
        </p:nvSpPr>
        <p:spPr>
          <a:xfrm>
            <a:off x="395536" y="6021288"/>
            <a:ext cx="3888432" cy="216024"/>
          </a:xfrm>
          <a:prstGeom prst="rect">
            <a:avLst/>
          </a:prstGeom>
          <a:solidFill>
            <a:schemeClr val="accent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orme libre 10"/>
          <p:cNvSpPr/>
          <p:nvPr/>
        </p:nvSpPr>
        <p:spPr>
          <a:xfrm>
            <a:off x="394447" y="6042212"/>
            <a:ext cx="8668871" cy="421341"/>
          </a:xfrm>
          <a:custGeom>
            <a:avLst/>
            <a:gdLst>
              <a:gd name="connsiteX0" fmla="*/ 4240306 w 8668871"/>
              <a:gd name="connsiteY0" fmla="*/ 134470 h 421341"/>
              <a:gd name="connsiteX1" fmla="*/ 4240306 w 8668871"/>
              <a:gd name="connsiteY1" fmla="*/ 0 h 421341"/>
              <a:gd name="connsiteX2" fmla="*/ 8659906 w 8668871"/>
              <a:gd name="connsiteY2" fmla="*/ 0 h 421341"/>
              <a:gd name="connsiteX3" fmla="*/ 8668871 w 8668871"/>
              <a:gd name="connsiteY3" fmla="*/ 385482 h 421341"/>
              <a:gd name="connsiteX4" fmla="*/ 0 w 8668871"/>
              <a:gd name="connsiteY4" fmla="*/ 421341 h 421341"/>
              <a:gd name="connsiteX5" fmla="*/ 0 w 8668871"/>
              <a:gd name="connsiteY5" fmla="*/ 242047 h 421341"/>
              <a:gd name="connsiteX6" fmla="*/ 4213412 w 8668871"/>
              <a:gd name="connsiteY6" fmla="*/ 242047 h 421341"/>
              <a:gd name="connsiteX7" fmla="*/ 4240306 w 8668871"/>
              <a:gd name="connsiteY7" fmla="*/ 134470 h 42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68871" h="421341">
                <a:moveTo>
                  <a:pt x="4240306" y="134470"/>
                </a:moveTo>
                <a:lnTo>
                  <a:pt x="4240306" y="0"/>
                </a:lnTo>
                <a:lnTo>
                  <a:pt x="8659906" y="0"/>
                </a:lnTo>
                <a:lnTo>
                  <a:pt x="8668871" y="385482"/>
                </a:lnTo>
                <a:lnTo>
                  <a:pt x="0" y="421341"/>
                </a:lnTo>
                <a:lnTo>
                  <a:pt x="0" y="242047"/>
                </a:lnTo>
                <a:lnTo>
                  <a:pt x="4213412" y="242047"/>
                </a:lnTo>
                <a:lnTo>
                  <a:pt x="4240306" y="134470"/>
                </a:lnTo>
                <a:close/>
              </a:path>
            </a:pathLst>
          </a:custGeom>
          <a:solidFill>
            <a:schemeClr val="accent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79512" y="5013176"/>
            <a:ext cx="8856984" cy="1728192"/>
          </a:xfrm>
          <a:prstGeom prst="rect">
            <a:avLst/>
          </a:prstGeom>
          <a:solidFill>
            <a:schemeClr val="accent4">
              <a:lumMod val="40000"/>
              <a:lumOff val="60000"/>
            </a:schemeClr>
          </a:solidFill>
          <a:ln w="57150">
            <a:solidFill>
              <a:schemeClr val="tx1"/>
            </a:solidFill>
          </a:ln>
        </p:spPr>
        <p:style>
          <a:lnRef idx="2">
            <a:schemeClr val="accent2"/>
          </a:lnRef>
          <a:fillRef idx="1">
            <a:schemeClr val="lt1"/>
          </a:fillRef>
          <a:effectRef idx="0">
            <a:schemeClr val="accent2"/>
          </a:effectRef>
          <a:fontRef idx="minor">
            <a:schemeClr val="dk1"/>
          </a:fontRef>
        </p:style>
        <p:txBody>
          <a:bodyPr rtlCol="0" anchor="ctr"/>
          <a:lstStyle/>
          <a:p>
            <a:pPr algn="r"/>
            <a:endParaRPr lang="fr-FR" dirty="0"/>
          </a:p>
        </p:txBody>
      </p:sp>
      <p:sp>
        <p:nvSpPr>
          <p:cNvPr id="19" name="Rectangle 18"/>
          <p:cNvSpPr/>
          <p:nvPr/>
        </p:nvSpPr>
        <p:spPr>
          <a:xfrm>
            <a:off x="179512" y="116632"/>
            <a:ext cx="8856984" cy="4896544"/>
          </a:xfrm>
          <a:prstGeom prst="rect">
            <a:avLst/>
          </a:prstGeom>
          <a:solidFill>
            <a:schemeClr val="accent1">
              <a:lumMod val="20000"/>
              <a:lumOff val="80000"/>
            </a:schemeClr>
          </a:solidFill>
          <a:ln w="57150">
            <a:solidFill>
              <a:schemeClr val="tx2">
                <a:lumMod val="75000"/>
              </a:schemeClr>
            </a:solidFill>
            <a:prstDash val="solid"/>
          </a:ln>
        </p:spPr>
        <p:style>
          <a:lnRef idx="2">
            <a:schemeClr val="accent2"/>
          </a:lnRef>
          <a:fillRef idx="1">
            <a:schemeClr val="lt1"/>
          </a:fillRef>
          <a:effectRef idx="0">
            <a:schemeClr val="accent2"/>
          </a:effectRef>
          <a:fontRef idx="minor">
            <a:schemeClr val="dk1"/>
          </a:fontRef>
        </p:style>
        <p:txBody>
          <a:bodyPr rtlCol="0" anchor="ctr"/>
          <a:lstStyle/>
          <a:p>
            <a:pPr algn="r"/>
            <a:endParaRPr lang="fr-FR" dirty="0"/>
          </a:p>
        </p:txBody>
      </p:sp>
      <p:sp>
        <p:nvSpPr>
          <p:cNvPr id="12" name="Rectangle 11"/>
          <p:cNvSpPr/>
          <p:nvPr/>
        </p:nvSpPr>
        <p:spPr>
          <a:xfrm>
            <a:off x="827584" y="548680"/>
            <a:ext cx="8064896" cy="2880320"/>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r"/>
            <a:endParaRPr lang="fr-FR" dirty="0"/>
          </a:p>
        </p:txBody>
      </p:sp>
      <p:sp>
        <p:nvSpPr>
          <p:cNvPr id="15" name="Rectangle 14"/>
          <p:cNvSpPr/>
          <p:nvPr/>
        </p:nvSpPr>
        <p:spPr>
          <a:xfrm>
            <a:off x="827584" y="3573016"/>
            <a:ext cx="8064896" cy="1368152"/>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r"/>
            <a:endParaRPr lang="fr-FR" dirty="0"/>
          </a:p>
        </p:txBody>
      </p:sp>
      <p:sp>
        <p:nvSpPr>
          <p:cNvPr id="17" name="Rectangle 16"/>
          <p:cNvSpPr/>
          <p:nvPr/>
        </p:nvSpPr>
        <p:spPr>
          <a:xfrm>
            <a:off x="827584" y="5157192"/>
            <a:ext cx="8064896" cy="1224136"/>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r"/>
            <a:endParaRPr lang="fr-FR" dirty="0"/>
          </a:p>
        </p:txBody>
      </p:sp>
      <p:sp>
        <p:nvSpPr>
          <p:cNvPr id="3" name="Espace réservé du contenu 2"/>
          <p:cNvSpPr>
            <a:spLocks noGrp="1"/>
          </p:cNvSpPr>
          <p:nvPr>
            <p:ph idx="1"/>
          </p:nvPr>
        </p:nvSpPr>
        <p:spPr>
          <a:xfrm>
            <a:off x="1115616" y="692696"/>
            <a:ext cx="3456384" cy="1152128"/>
          </a:xfr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ormAutofit fontScale="92500" lnSpcReduction="20000"/>
          </a:bodyPr>
          <a:lstStyle/>
          <a:p>
            <a:pPr algn="ctr">
              <a:buNone/>
            </a:pPr>
            <a:r>
              <a:rPr lang="fr-FR" sz="4000" b="1" dirty="0" smtClean="0">
                <a:solidFill>
                  <a:schemeClr val="tx1"/>
                </a:solidFill>
              </a:rPr>
              <a:t>L’expérience</a:t>
            </a:r>
          </a:p>
          <a:p>
            <a:pPr algn="ctr">
              <a:buNone/>
            </a:pPr>
            <a:r>
              <a:rPr lang="fr-FR" sz="4000" b="1" dirty="0" smtClean="0">
                <a:solidFill>
                  <a:schemeClr val="tx1"/>
                </a:solidFill>
              </a:rPr>
              <a:t>combattante</a:t>
            </a:r>
            <a:endParaRPr lang="fr-FR" b="1" dirty="0">
              <a:solidFill>
                <a:schemeClr val="tx1"/>
              </a:solidFill>
            </a:endParaRPr>
          </a:p>
        </p:txBody>
      </p:sp>
      <p:sp>
        <p:nvSpPr>
          <p:cNvPr id="4" name="Espace réservé du contenu 2"/>
          <p:cNvSpPr txBox="1">
            <a:spLocks/>
          </p:cNvSpPr>
          <p:nvPr/>
        </p:nvSpPr>
        <p:spPr>
          <a:xfrm>
            <a:off x="1115616" y="2708920"/>
            <a:ext cx="3384376" cy="50405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342900" marR="0" lvl="0" indent="-342900" algn="ctr" fontAlgn="auto">
              <a:lnSpc>
                <a:spcPct val="80000"/>
              </a:lnSpc>
              <a:spcBef>
                <a:spcPct val="20000"/>
              </a:spcBef>
              <a:spcAft>
                <a:spcPts val="0"/>
              </a:spcAft>
              <a:buClrTx/>
              <a:buSzTx/>
              <a:tabLst/>
              <a:defRPr/>
            </a:pPr>
            <a:r>
              <a:rPr lang="fr-FR" sz="3000" b="1" dirty="0">
                <a:solidFill>
                  <a:schemeClr val="tx1"/>
                </a:solidFill>
              </a:rPr>
              <a:t>guerre de tranchées</a:t>
            </a:r>
          </a:p>
        </p:txBody>
      </p:sp>
      <p:sp>
        <p:nvSpPr>
          <p:cNvPr id="5" name="Espace réservé du contenu 2"/>
          <p:cNvSpPr txBox="1">
            <a:spLocks/>
          </p:cNvSpPr>
          <p:nvPr/>
        </p:nvSpPr>
        <p:spPr>
          <a:xfrm>
            <a:off x="1547664" y="3933056"/>
            <a:ext cx="2520280" cy="50405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342900" indent="-342900" algn="ctr">
              <a:lnSpc>
                <a:spcPct val="80000"/>
              </a:lnSpc>
              <a:spcBef>
                <a:spcPct val="20000"/>
              </a:spcBef>
            </a:pPr>
            <a:r>
              <a:rPr lang="fr-FR" sz="3000" b="1" dirty="0">
                <a:solidFill>
                  <a:schemeClr val="tx1"/>
                </a:solidFill>
              </a:rPr>
              <a:t>guerre d’usure</a:t>
            </a:r>
          </a:p>
        </p:txBody>
      </p:sp>
      <p:sp>
        <p:nvSpPr>
          <p:cNvPr id="6" name="Espace réservé du contenu 2"/>
          <p:cNvSpPr txBox="1">
            <a:spLocks/>
          </p:cNvSpPr>
          <p:nvPr/>
        </p:nvSpPr>
        <p:spPr>
          <a:xfrm>
            <a:off x="1619672" y="5661248"/>
            <a:ext cx="2376264" cy="57606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342900" marR="0" lvl="0" indent="-342900" algn="ctr" fontAlgn="auto">
              <a:lnSpc>
                <a:spcPct val="90000"/>
              </a:lnSpc>
              <a:spcBef>
                <a:spcPct val="20000"/>
              </a:spcBef>
              <a:spcAft>
                <a:spcPts val="0"/>
              </a:spcAft>
              <a:buClrTx/>
              <a:buSzTx/>
              <a:tabLst/>
              <a:defRPr/>
            </a:pPr>
            <a:r>
              <a:rPr lang="fr-FR" sz="3000" b="1" dirty="0">
                <a:solidFill>
                  <a:schemeClr val="tx1"/>
                </a:solidFill>
              </a:rPr>
              <a:t>guerre totale</a:t>
            </a:r>
          </a:p>
        </p:txBody>
      </p:sp>
      <p:sp>
        <p:nvSpPr>
          <p:cNvPr id="9" name="Flèche vers le bas 8"/>
          <p:cNvSpPr/>
          <p:nvPr/>
        </p:nvSpPr>
        <p:spPr>
          <a:xfrm>
            <a:off x="2627784" y="2132856"/>
            <a:ext cx="432048" cy="432048"/>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p:cNvSpPr/>
          <p:nvPr/>
        </p:nvSpPr>
        <p:spPr>
          <a:xfrm>
            <a:off x="4860032" y="692696"/>
            <a:ext cx="3923928" cy="1323439"/>
          </a:xfrm>
          <a:prstGeom prst="rect">
            <a:avLst/>
          </a:prstGeom>
        </p:spPr>
        <p:txBody>
          <a:bodyPr wrap="square">
            <a:spAutoFit/>
          </a:bodyPr>
          <a:lstStyle/>
          <a:p>
            <a:pPr algn="r"/>
            <a:r>
              <a:rPr lang="fr-FR" sz="2000" b="1" i="1" dirty="0" smtClean="0">
                <a:solidFill>
                  <a:schemeClr val="bg1"/>
                </a:solidFill>
              </a:rPr>
              <a:t>Quel est l’univers concret d’une tranchée ? Quelle est la vie des combattants ? Quel est leur quotidien ?</a:t>
            </a:r>
            <a:endParaRPr lang="fr-FR" sz="2000" b="1" i="1" dirty="0">
              <a:solidFill>
                <a:schemeClr val="bg1"/>
              </a:solidFill>
            </a:endParaRPr>
          </a:p>
        </p:txBody>
      </p:sp>
      <p:sp>
        <p:nvSpPr>
          <p:cNvPr id="16" name="Rectangle 15"/>
          <p:cNvSpPr/>
          <p:nvPr/>
        </p:nvSpPr>
        <p:spPr>
          <a:xfrm>
            <a:off x="4283968" y="3861048"/>
            <a:ext cx="4644008" cy="707886"/>
          </a:xfrm>
          <a:prstGeom prst="rect">
            <a:avLst/>
          </a:prstGeom>
        </p:spPr>
        <p:txBody>
          <a:bodyPr wrap="square">
            <a:spAutoFit/>
          </a:bodyPr>
          <a:lstStyle/>
          <a:p>
            <a:pPr algn="r"/>
            <a:r>
              <a:rPr lang="fr-FR" sz="2000" b="1" i="1" dirty="0" smtClean="0">
                <a:solidFill>
                  <a:schemeClr val="bg1"/>
                </a:solidFill>
              </a:rPr>
              <a:t>Quel type de guerre révèle cette expérience combattante ? </a:t>
            </a:r>
            <a:endParaRPr lang="fr-FR" sz="2000" b="1" i="1" dirty="0">
              <a:solidFill>
                <a:schemeClr val="bg1"/>
              </a:solidFill>
            </a:endParaRPr>
          </a:p>
        </p:txBody>
      </p:sp>
      <p:sp>
        <p:nvSpPr>
          <p:cNvPr id="18" name="Rectangle 17"/>
          <p:cNvSpPr/>
          <p:nvPr/>
        </p:nvSpPr>
        <p:spPr>
          <a:xfrm>
            <a:off x="4139952" y="5229200"/>
            <a:ext cx="4644008" cy="1015663"/>
          </a:xfrm>
          <a:prstGeom prst="rect">
            <a:avLst/>
          </a:prstGeom>
        </p:spPr>
        <p:txBody>
          <a:bodyPr wrap="square">
            <a:spAutoFit/>
          </a:bodyPr>
          <a:lstStyle/>
          <a:p>
            <a:pPr algn="r"/>
            <a:r>
              <a:rPr lang="fr-FR" sz="2000" b="1" i="1" dirty="0" smtClean="0">
                <a:solidFill>
                  <a:schemeClr val="bg1"/>
                </a:solidFill>
              </a:rPr>
              <a:t>Pourquoi les combats sur le front ne peuvent se passer d’une mobilisation de la totalité des Etats engagés dans le conflit ?  </a:t>
            </a:r>
            <a:endParaRPr lang="fr-FR" sz="2000" b="1" i="1" dirty="0">
              <a:solidFill>
                <a:schemeClr val="bg1"/>
              </a:solidFill>
            </a:endParaRPr>
          </a:p>
        </p:txBody>
      </p:sp>
      <p:sp>
        <p:nvSpPr>
          <p:cNvPr id="10" name="Flèche vers le bas 9"/>
          <p:cNvSpPr/>
          <p:nvPr/>
        </p:nvSpPr>
        <p:spPr>
          <a:xfrm>
            <a:off x="2627784" y="3284984"/>
            <a:ext cx="432048" cy="576064"/>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lèche vers le bas 10"/>
          <p:cNvSpPr/>
          <p:nvPr/>
        </p:nvSpPr>
        <p:spPr>
          <a:xfrm>
            <a:off x="2627784" y="4509120"/>
            <a:ext cx="432048" cy="1080120"/>
          </a:xfrm>
          <a:prstGeom prst="downArrow">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p:cNvSpPr txBox="1"/>
          <p:nvPr/>
        </p:nvSpPr>
        <p:spPr>
          <a:xfrm>
            <a:off x="755576" y="116632"/>
            <a:ext cx="5544616" cy="400110"/>
          </a:xfrm>
          <a:prstGeom prst="rect">
            <a:avLst/>
          </a:prstGeom>
          <a:noFill/>
        </p:spPr>
        <p:txBody>
          <a:bodyPr vert="horz" wrap="square" rtlCol="0">
            <a:spAutoFit/>
          </a:bodyPr>
          <a:lstStyle/>
          <a:p>
            <a:r>
              <a:rPr lang="fr-FR" sz="2000" b="1" dirty="0" smtClean="0"/>
              <a:t>I. LES SOLDATS DANS LES COMBATS DU FRONT</a:t>
            </a:r>
            <a:endParaRPr lang="fr-FR" sz="2000" b="1" dirty="0"/>
          </a:p>
        </p:txBody>
      </p:sp>
      <p:sp>
        <p:nvSpPr>
          <p:cNvPr id="22" name="ZoneTexte 21"/>
          <p:cNvSpPr txBox="1"/>
          <p:nvPr/>
        </p:nvSpPr>
        <p:spPr>
          <a:xfrm>
            <a:off x="611560" y="6381328"/>
            <a:ext cx="8352931" cy="400110"/>
          </a:xfrm>
          <a:prstGeom prst="rect">
            <a:avLst/>
          </a:prstGeom>
          <a:noFill/>
        </p:spPr>
        <p:txBody>
          <a:bodyPr vert="horz" wrap="square" rtlCol="0">
            <a:spAutoFit/>
          </a:bodyPr>
          <a:lstStyle/>
          <a:p>
            <a:r>
              <a:rPr lang="fr-FR" sz="2000" b="1" dirty="0" smtClean="0"/>
              <a:t>II. LA MOBILISATION DE LA TOTALITE DES FORCES DES ETATS DANS LE CONFLIT</a:t>
            </a:r>
            <a:endParaRPr lang="fr-FR" sz="2000" b="1" dirty="0"/>
          </a:p>
        </p:txBody>
      </p:sp>
      <p:grpSp>
        <p:nvGrpSpPr>
          <p:cNvPr id="2" name="Groupe 25"/>
          <p:cNvGrpSpPr/>
          <p:nvPr/>
        </p:nvGrpSpPr>
        <p:grpSpPr>
          <a:xfrm>
            <a:off x="4932040" y="2564904"/>
            <a:ext cx="3528392" cy="1234433"/>
            <a:chOff x="5220072" y="2132856"/>
            <a:chExt cx="3528392" cy="1234433"/>
          </a:xfrm>
        </p:grpSpPr>
        <p:pic>
          <p:nvPicPr>
            <p:cNvPr id="1026" name="Picture 2"/>
            <p:cNvPicPr>
              <a:picLocks noChangeAspect="1" noChangeArrowheads="1"/>
            </p:cNvPicPr>
            <p:nvPr/>
          </p:nvPicPr>
          <p:blipFill>
            <a:blip r:embed="rId2" cstate="print"/>
            <a:srcRect/>
            <a:stretch>
              <a:fillRect/>
            </a:stretch>
          </p:blipFill>
          <p:spPr bwMode="auto">
            <a:xfrm>
              <a:off x="5220072" y="2132856"/>
              <a:ext cx="1656184" cy="1234433"/>
            </a:xfrm>
            <a:prstGeom prst="rect">
              <a:avLst/>
            </a:prstGeom>
            <a:noFill/>
            <a:ln w="9525">
              <a:noFill/>
              <a:miter lim="800000"/>
              <a:headEnd/>
              <a:tailEnd/>
            </a:ln>
          </p:spPr>
        </p:pic>
        <p:sp>
          <p:nvSpPr>
            <p:cNvPr id="23" name="ZoneTexte 22"/>
            <p:cNvSpPr txBox="1"/>
            <p:nvPr/>
          </p:nvSpPr>
          <p:spPr>
            <a:xfrm>
              <a:off x="5364088" y="2564904"/>
              <a:ext cx="1440160" cy="338554"/>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600" b="1" dirty="0" smtClean="0"/>
                <a:t>Photographie</a:t>
              </a:r>
              <a:endParaRPr lang="fr-FR" sz="1600" b="1" dirty="0"/>
            </a:p>
          </p:txBody>
        </p:sp>
        <p:sp>
          <p:nvSpPr>
            <p:cNvPr id="24" name="ZoneTexte 23"/>
            <p:cNvSpPr txBox="1"/>
            <p:nvPr/>
          </p:nvSpPr>
          <p:spPr>
            <a:xfrm>
              <a:off x="7380312" y="2420888"/>
              <a:ext cx="1368152" cy="584775"/>
            </a:xfrm>
            <a:prstGeom prst="rect">
              <a:avLst/>
            </a:prstGeom>
            <a:ln>
              <a:solidFill>
                <a:schemeClr val="tx2">
                  <a:lumMod val="60000"/>
                  <a:lumOff val="4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600" b="1" dirty="0" smtClean="0"/>
                <a:t>Témoignages d’acteurs</a:t>
              </a:r>
              <a:endParaRPr lang="fr-FR" sz="1600" b="1" dirty="0"/>
            </a:p>
          </p:txBody>
        </p:sp>
        <p:sp>
          <p:nvSpPr>
            <p:cNvPr id="25" name="Plus 24"/>
            <p:cNvSpPr/>
            <p:nvPr/>
          </p:nvSpPr>
          <p:spPr>
            <a:xfrm>
              <a:off x="6948264" y="2564904"/>
              <a:ext cx="360040" cy="360040"/>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7" name="Groupe 27"/>
          <p:cNvGrpSpPr/>
          <p:nvPr/>
        </p:nvGrpSpPr>
        <p:grpSpPr>
          <a:xfrm>
            <a:off x="288290" y="4941168"/>
            <a:ext cx="1257268" cy="936104"/>
            <a:chOff x="288290" y="4941168"/>
            <a:chExt cx="1257268" cy="936104"/>
          </a:xfrm>
        </p:grpSpPr>
        <p:pic>
          <p:nvPicPr>
            <p:cNvPr id="34817" name="Picture 1"/>
            <p:cNvPicPr>
              <a:picLocks noChangeAspect="1" noChangeArrowheads="1"/>
            </p:cNvPicPr>
            <p:nvPr/>
          </p:nvPicPr>
          <p:blipFill>
            <a:blip r:embed="rId3" cstate="print"/>
            <a:srcRect/>
            <a:stretch>
              <a:fillRect/>
            </a:stretch>
          </p:blipFill>
          <p:spPr bwMode="auto">
            <a:xfrm>
              <a:off x="288290" y="4941168"/>
              <a:ext cx="1257268" cy="936104"/>
            </a:xfrm>
            <a:prstGeom prst="rect">
              <a:avLst/>
            </a:prstGeom>
            <a:noFill/>
            <a:ln w="9525">
              <a:noFill/>
              <a:miter lim="800000"/>
              <a:headEnd/>
              <a:tailEnd/>
            </a:ln>
          </p:spPr>
        </p:pic>
        <p:sp>
          <p:nvSpPr>
            <p:cNvPr id="27" name="ZoneTexte 26"/>
            <p:cNvSpPr txBox="1"/>
            <p:nvPr/>
          </p:nvSpPr>
          <p:spPr>
            <a:xfrm>
              <a:off x="323528" y="5148481"/>
              <a:ext cx="1152128" cy="58477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1600" b="1" dirty="0" smtClean="0"/>
                <a:t>Concept à construire</a:t>
              </a:r>
              <a:endParaRPr lang="fr-FR" sz="16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9" grpId="0" animBg="1"/>
      <p:bldP spid="12" grpId="0" animBg="1"/>
      <p:bldP spid="15" grpId="0" animBg="1"/>
      <p:bldP spid="17" grpId="0" animBg="1"/>
      <p:bldP spid="3" grpId="0" build="p" animBg="1"/>
      <p:bldP spid="4" grpId="0" animBg="1"/>
      <p:bldP spid="5" grpId="0" animBg="1"/>
      <p:bldP spid="6" grpId="0" animBg="1"/>
      <p:bldP spid="9" grpId="0" animBg="1"/>
      <p:bldP spid="14" grpId="0"/>
      <p:bldP spid="16" grpId="0"/>
      <p:bldP spid="18" grpId="0"/>
      <p:bldP spid="10" grpId="0" animBg="1"/>
      <p:bldP spid="11" grpId="0" animBg="1"/>
      <p:bldP spid="20"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685800" y="2276872"/>
            <a:ext cx="7772400" cy="1080120"/>
          </a:xfrm>
        </p:spPr>
        <p:style>
          <a:lnRef idx="1">
            <a:schemeClr val="accent2"/>
          </a:lnRef>
          <a:fillRef idx="2">
            <a:schemeClr val="accent2"/>
          </a:fillRef>
          <a:effectRef idx="1">
            <a:schemeClr val="accent2"/>
          </a:effectRef>
          <a:fontRef idx="minor">
            <a:schemeClr val="dk1"/>
          </a:fontRef>
        </p:style>
        <p:txBody>
          <a:bodyPr>
            <a:noAutofit/>
          </a:bodyPr>
          <a:lstStyle/>
          <a:p>
            <a:r>
              <a:rPr lang="fr-FR" sz="2800" b="1" dirty="0" smtClean="0"/>
              <a:t>I. LES SOLDATS DANS LES COMBATS DU FRONT</a:t>
            </a:r>
            <a:endParaRPr lang="fr-FR" sz="2800" dirty="0"/>
          </a:p>
        </p:txBody>
      </p:sp>
      <p:sp>
        <p:nvSpPr>
          <p:cNvPr id="5" name="Sous-titre 4"/>
          <p:cNvSpPr>
            <a:spLocks noGrp="1"/>
          </p:cNvSpPr>
          <p:nvPr>
            <p:ph type="subTitle" idx="1"/>
          </p:nvPr>
        </p:nvSpPr>
        <p:spPr/>
        <p:txBody>
          <a:bodyPr/>
          <a:lstStyle/>
          <a:p>
            <a:endParaRPr lang="fr-F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load.wikimedia.org/wikipedia/commons/f/fa/Cheshire_Regiment_trench_Somme_191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upload.wikimedia.org/wikipedia/commons/f/fa/Cheshire_Regiment_trench_Somme_1916.jpg"/>
          <p:cNvPicPr>
            <a:picLocks noChangeAspect="1" noChangeArrowheads="1"/>
          </p:cNvPicPr>
          <p:nvPr/>
        </p:nvPicPr>
        <p:blipFill>
          <a:blip r:embed="rId2" cstate="print"/>
          <a:srcRect/>
          <a:stretch>
            <a:fillRect/>
          </a:stretch>
        </p:blipFill>
        <p:spPr bwMode="auto">
          <a:xfrm>
            <a:off x="0" y="3483005"/>
            <a:ext cx="4499992" cy="3374995"/>
          </a:xfrm>
          <a:prstGeom prst="rect">
            <a:avLst/>
          </a:prstGeom>
          <a:noFill/>
          <a:ln w="28575">
            <a:solidFill>
              <a:schemeClr val="tx1"/>
            </a:solidFill>
          </a:ln>
        </p:spPr>
      </p:pic>
      <p:cxnSp>
        <p:nvCxnSpPr>
          <p:cNvPr id="5" name="Connecteur droit avec flèche 4"/>
          <p:cNvCxnSpPr>
            <a:stCxn id="4" idx="0"/>
          </p:cNvCxnSpPr>
          <p:nvPr/>
        </p:nvCxnSpPr>
        <p:spPr>
          <a:xfrm flipV="1">
            <a:off x="2249996" y="2204864"/>
            <a:ext cx="17748" cy="1278141"/>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251520" y="1052736"/>
            <a:ext cx="5040560" cy="1015663"/>
          </a:xfrm>
          <a:prstGeom prst="rect">
            <a:avLst/>
          </a:prstGeom>
          <a:noFill/>
        </p:spPr>
        <p:txBody>
          <a:bodyPr wrap="square" rtlCol="0">
            <a:spAutoFit/>
          </a:bodyPr>
          <a:lstStyle/>
          <a:p>
            <a:r>
              <a:rPr lang="fr-FR" sz="2200" b="1" i="1" dirty="0" smtClean="0">
                <a:solidFill>
                  <a:srgbClr val="FF0000"/>
                </a:solidFill>
              </a:rPr>
              <a:t>Phase d’observation</a:t>
            </a:r>
          </a:p>
          <a:p>
            <a:r>
              <a:rPr lang="fr-FR" dirty="0" smtClean="0"/>
              <a:t>Faire établir par les élèves </a:t>
            </a:r>
            <a:r>
              <a:rPr lang="fr-FR" b="1" i="1" dirty="0" smtClean="0"/>
              <a:t>une liste des questions à se poser à l’observation </a:t>
            </a:r>
            <a:r>
              <a:rPr lang="fr-FR" dirty="0" smtClean="0"/>
              <a:t>de la photographie</a:t>
            </a:r>
            <a:endParaRPr lang="fr-FR" dirty="0"/>
          </a:p>
        </p:txBody>
      </p:sp>
      <p:sp>
        <p:nvSpPr>
          <p:cNvPr id="8" name="Rectangle 7"/>
          <p:cNvSpPr/>
          <p:nvPr/>
        </p:nvSpPr>
        <p:spPr>
          <a:xfrm>
            <a:off x="323528" y="188640"/>
            <a:ext cx="8676456" cy="432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b="1" i="1" dirty="0" smtClean="0"/>
              <a:t>Adopter une </a:t>
            </a:r>
            <a:r>
              <a:rPr lang="fr-FR" sz="2000" b="1" i="1" dirty="0" smtClean="0">
                <a:solidFill>
                  <a:srgbClr val="FF0000"/>
                </a:solidFill>
              </a:rPr>
              <a:t>démarche d’investigation </a:t>
            </a:r>
            <a:r>
              <a:rPr lang="fr-FR" sz="2000" b="1" i="1" dirty="0" smtClean="0"/>
              <a:t>sur le </a:t>
            </a:r>
            <a:r>
              <a:rPr lang="fr-FR" sz="2000" b="1" i="1" dirty="0" smtClean="0">
                <a:solidFill>
                  <a:srgbClr val="FF0000"/>
                </a:solidFill>
              </a:rPr>
              <a:t>champ</a:t>
            </a:r>
            <a:r>
              <a:rPr lang="fr-FR" sz="2000" b="1" i="1" dirty="0" smtClean="0"/>
              <a:t> et le </a:t>
            </a:r>
            <a:r>
              <a:rPr lang="fr-FR" sz="2000" b="1" i="1" dirty="0" smtClean="0">
                <a:solidFill>
                  <a:srgbClr val="FF0000"/>
                </a:solidFill>
              </a:rPr>
              <a:t>hors-champ</a:t>
            </a:r>
            <a:r>
              <a:rPr lang="fr-FR" sz="2000" b="1" i="1" dirty="0" smtClean="0"/>
              <a:t> </a:t>
            </a:r>
            <a:r>
              <a:rPr lang="fr-FR" b="1" i="1" dirty="0" smtClean="0"/>
              <a:t>de l’image</a:t>
            </a:r>
            <a:endParaRPr lang="fr-FR" b="1" i="1" dirty="0"/>
          </a:p>
        </p:txBody>
      </p:sp>
      <p:sp>
        <p:nvSpPr>
          <p:cNvPr id="9" name="ZoneTexte 8"/>
          <p:cNvSpPr txBox="1"/>
          <p:nvPr/>
        </p:nvSpPr>
        <p:spPr>
          <a:xfrm>
            <a:off x="5291064" y="2132856"/>
            <a:ext cx="3852936" cy="1292662"/>
          </a:xfrm>
          <a:prstGeom prst="rect">
            <a:avLst/>
          </a:prstGeom>
          <a:noFill/>
        </p:spPr>
        <p:txBody>
          <a:bodyPr wrap="square" rtlCol="0">
            <a:spAutoFit/>
          </a:bodyPr>
          <a:lstStyle/>
          <a:p>
            <a:r>
              <a:rPr lang="fr-FR" sz="2200" b="1" i="1" dirty="0" smtClean="0">
                <a:solidFill>
                  <a:srgbClr val="FF0000"/>
                </a:solidFill>
              </a:rPr>
              <a:t>Phase d’interprétation</a:t>
            </a:r>
          </a:p>
          <a:p>
            <a:r>
              <a:rPr lang="fr-FR" dirty="0" smtClean="0"/>
              <a:t>Demander aux élèves d’expliquer les différents éléments observés </a:t>
            </a:r>
            <a:r>
              <a:rPr lang="fr-FR" b="1" i="1" dirty="0" smtClean="0"/>
              <a:t>en les reliant à des témoignages de soldats</a:t>
            </a:r>
            <a:endParaRPr lang="fr-FR" b="1" i="1" dirty="0"/>
          </a:p>
        </p:txBody>
      </p:sp>
      <p:cxnSp>
        <p:nvCxnSpPr>
          <p:cNvPr id="11" name="Connecteur droit avec flèche 10"/>
          <p:cNvCxnSpPr/>
          <p:nvPr/>
        </p:nvCxnSpPr>
        <p:spPr>
          <a:xfrm flipV="1">
            <a:off x="4499992" y="3140968"/>
            <a:ext cx="720080" cy="360040"/>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5292080" y="4437112"/>
            <a:ext cx="3744416" cy="1569660"/>
          </a:xfrm>
          <a:prstGeom prst="rect">
            <a:avLst/>
          </a:prstGeom>
          <a:noFill/>
        </p:spPr>
        <p:txBody>
          <a:bodyPr wrap="square" rtlCol="0">
            <a:spAutoFit/>
          </a:bodyPr>
          <a:lstStyle/>
          <a:p>
            <a:r>
              <a:rPr lang="fr-FR" sz="2200" b="1" i="1" dirty="0" smtClean="0">
                <a:solidFill>
                  <a:srgbClr val="FF0000"/>
                </a:solidFill>
              </a:rPr>
              <a:t>Phase de mise en perspective</a:t>
            </a:r>
          </a:p>
          <a:p>
            <a:r>
              <a:rPr lang="fr-FR" dirty="0" err="1" smtClean="0"/>
              <a:t>Contextualiser</a:t>
            </a:r>
            <a:r>
              <a:rPr lang="fr-FR" dirty="0" smtClean="0"/>
              <a:t> les différents éléments en convoquant </a:t>
            </a:r>
            <a:r>
              <a:rPr lang="fr-FR" b="1" i="1" dirty="0" smtClean="0"/>
              <a:t>d’autres documents permettant de généraliser la situation observée</a:t>
            </a:r>
            <a:endParaRPr lang="fr-FR" b="1" i="1" dirty="0"/>
          </a:p>
        </p:txBody>
      </p:sp>
      <p:cxnSp>
        <p:nvCxnSpPr>
          <p:cNvPr id="15" name="Connecteur droit avec flèche 14"/>
          <p:cNvCxnSpPr>
            <a:stCxn id="4" idx="3"/>
          </p:cNvCxnSpPr>
          <p:nvPr/>
        </p:nvCxnSpPr>
        <p:spPr>
          <a:xfrm flipV="1">
            <a:off x="4499992" y="5157192"/>
            <a:ext cx="648072" cy="13311"/>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2276871"/>
            <a:ext cx="8206680" cy="1224137"/>
          </a:xfrm>
        </p:spPr>
        <p:style>
          <a:lnRef idx="1">
            <a:schemeClr val="accent1"/>
          </a:lnRef>
          <a:fillRef idx="2">
            <a:schemeClr val="accent1"/>
          </a:fillRef>
          <a:effectRef idx="1">
            <a:schemeClr val="accent1"/>
          </a:effectRef>
          <a:fontRef idx="minor">
            <a:schemeClr val="dk1"/>
          </a:fontRef>
        </p:style>
        <p:txBody>
          <a:bodyPr>
            <a:normAutofit/>
          </a:bodyPr>
          <a:lstStyle/>
          <a:p>
            <a:r>
              <a:rPr lang="fr-FR" sz="3600" b="1" i="1" dirty="0" smtClean="0"/>
              <a:t>1. Observer l’image, s’interroger </a:t>
            </a:r>
            <a:br>
              <a:rPr lang="fr-FR" sz="3600" b="1" i="1" dirty="0" smtClean="0"/>
            </a:br>
            <a:r>
              <a:rPr lang="fr-FR" sz="3600" b="1" i="1" dirty="0" smtClean="0"/>
              <a:t>sur le champ et sur le hors champ </a:t>
            </a:r>
            <a:endParaRPr lang="fr-FR" sz="3600" b="1" i="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57150">
          <a:headEnd type="none" w="med" len="med"/>
          <a:tailEnd type="none" w="med" len="med"/>
        </a:ln>
      </a:spPr>
      <a:bodyPr rtlCol="0" anchor="ctr"/>
      <a:lstStyle>
        <a:defPPr algn="ctr">
          <a:defRPr/>
        </a:defPPr>
      </a:lstStyle>
      <a:style>
        <a:lnRef idx="2">
          <a:schemeClr val="accent4"/>
        </a:lnRef>
        <a:fillRef idx="1">
          <a:schemeClr val="lt1"/>
        </a:fillRef>
        <a:effectRef idx="0">
          <a:schemeClr val="accent4"/>
        </a:effectRef>
        <a:fontRef idx="minor">
          <a:schemeClr val="dk1"/>
        </a:fontRef>
      </a:style>
    </a:spDef>
    <a:lnDef>
      <a:spPr>
        <a:ln w="76200">
          <a:solidFill>
            <a:schemeClr val="tx1"/>
          </a:solidFill>
          <a:headEnd type="none" w="med" len="med"/>
          <a:tailEnd type="triangle" w="med"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1007</TotalTime>
  <Words>2541</Words>
  <Application>Microsoft Office PowerPoint</Application>
  <PresentationFormat>Affichage à l'écran (4:3)</PresentationFormat>
  <Paragraphs>264</Paragraphs>
  <Slides>40</Slides>
  <Notes>0</Notes>
  <HiddenSlides>0</HiddenSlides>
  <MMClips>0</MMClips>
  <ScaleCrop>false</ScaleCrop>
  <HeadingPairs>
    <vt:vector size="4" baseType="variant">
      <vt:variant>
        <vt:lpstr>Thème</vt:lpstr>
      </vt:variant>
      <vt:variant>
        <vt:i4>1</vt:i4>
      </vt:variant>
      <vt:variant>
        <vt:lpstr>Titres des diapositives</vt:lpstr>
      </vt:variant>
      <vt:variant>
        <vt:i4>40</vt:i4>
      </vt:variant>
    </vt:vector>
  </HeadingPairs>
  <TitlesOfParts>
    <vt:vector size="41" baseType="lpstr">
      <vt:lpstr>Thème Office</vt:lpstr>
      <vt:lpstr>I. La Première Guerre mondiale :  l’expérience combattante dans une guerre totale </vt:lpstr>
      <vt:lpstr>Synthèse du quizz-chronologie</vt:lpstr>
      <vt:lpstr>Diapositive 3</vt:lpstr>
      <vt:lpstr>L’expérience combattante dans une guerre totale</vt:lpstr>
      <vt:lpstr>Diapositive 5</vt:lpstr>
      <vt:lpstr>I. LES SOLDATS DANS LES COMBATS DU FRONT</vt:lpstr>
      <vt:lpstr>Diapositive 7</vt:lpstr>
      <vt:lpstr>Diapositive 8</vt:lpstr>
      <vt:lpstr>1. Observer l’image, s’interroger  sur le champ et sur le hors champ </vt:lpstr>
      <vt:lpstr>Diapositive 10</vt:lpstr>
      <vt:lpstr>Diapositive 11</vt:lpstr>
      <vt:lpstr>2. Emettre des hypothèses, interpréter l’image en l’éclairant grâce à des témoignages de soldats</vt:lpstr>
      <vt:lpstr>Diapositive 13</vt:lpstr>
      <vt:lpstr>Diapositive 14</vt:lpstr>
      <vt:lpstr>Diapositive 15</vt:lpstr>
      <vt:lpstr>Diapositive 16</vt:lpstr>
      <vt:lpstr>Diapositive 17</vt:lpstr>
      <vt:lpstr>3. Mettre en perspective et généraliser</vt:lpstr>
      <vt:lpstr>Diapositive 19</vt:lpstr>
      <vt:lpstr>Synthèse = commencer à construire le concept de guerre totale</vt:lpstr>
      <vt:lpstr>Diapositive 21</vt:lpstr>
      <vt:lpstr>II. LA MOBILISATION DE LA TOTALITE DE FORCES DES ETATS DANS LE CONFLIT</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 propositions pour traiter l’imposant thème sur « La guerre et les totalitarismes »</dc:title>
  <dc:creator>christophe</dc:creator>
  <cp:lastModifiedBy>Julien EBERSOLD</cp:lastModifiedBy>
  <cp:revision>90</cp:revision>
  <dcterms:created xsi:type="dcterms:W3CDTF">2013-09-17T07:24:13Z</dcterms:created>
  <dcterms:modified xsi:type="dcterms:W3CDTF">2013-10-18T15:32:04Z</dcterms:modified>
</cp:coreProperties>
</file>