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9" r:id="rId2"/>
    <p:sldId id="258" r:id="rId3"/>
    <p:sldId id="260" r:id="rId4"/>
    <p:sldId id="272" r:id="rId5"/>
    <p:sldId id="261" r:id="rId6"/>
    <p:sldId id="290" r:id="rId7"/>
    <p:sldId id="291" r:id="rId8"/>
    <p:sldId id="288" r:id="rId9"/>
    <p:sldId id="263" r:id="rId10"/>
    <p:sldId id="267" r:id="rId11"/>
    <p:sldId id="274" r:id="rId12"/>
    <p:sldId id="292" r:id="rId13"/>
    <p:sldId id="293" r:id="rId14"/>
    <p:sldId id="294" r:id="rId15"/>
    <p:sldId id="273" r:id="rId16"/>
    <p:sldId id="265" r:id="rId17"/>
    <p:sldId id="287" r:id="rId18"/>
    <p:sldId id="271" r:id="rId19"/>
    <p:sldId id="276" r:id="rId20"/>
    <p:sldId id="277" r:id="rId21"/>
    <p:sldId id="278" r:id="rId22"/>
    <p:sldId id="279" r:id="rId23"/>
    <p:sldId id="280" r:id="rId24"/>
    <p:sldId id="281" r:id="rId25"/>
    <p:sldId id="282" r:id="rId26"/>
    <p:sldId id="283" r:id="rId27"/>
    <p:sldId id="284" r:id="rId28"/>
    <p:sldId id="285" r:id="rId29"/>
    <p:sldId id="286" r:id="rId3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333" autoAdjust="0"/>
  </p:normalViewPr>
  <p:slideViewPr>
    <p:cSldViewPr>
      <p:cViewPr varScale="1">
        <p:scale>
          <a:sx n="71" d="100"/>
          <a:sy n="71" d="100"/>
        </p:scale>
        <p:origin x="-1260"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557DA4-F319-4DA5-B54A-F72E9E43FBDE}" type="datetimeFigureOut">
              <a:rPr lang="fr-FR" smtClean="0"/>
              <a:pPr/>
              <a:t>28/10/2012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982CC1-4DA1-4D59-8F20-EE5EB569EBB3}"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storicamente.org/05_studi_ricerche/wang_fig2.htm"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expositions.bnf.fr/globes/bornes/it/3a2/03.htm"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theswedishparrot.com/deux-poemes-de-labid-ibn-rabia/alidrisisworldmap/"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n.wikipedia.org/wiki/File:Martellus_World-Map.jpg"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07982CC1-4DA1-4D59-8F20-EE5EB569EBB3}" type="slidenum">
              <a:rPr lang="fr-FR" smtClean="0"/>
              <a:pPr/>
              <a:t>10</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Carte</a:t>
            </a:r>
            <a:r>
              <a:rPr lang="fr-FR" baseline="0" dirty="0" smtClean="0"/>
              <a:t> provenant du site</a:t>
            </a:r>
          </a:p>
          <a:p>
            <a:r>
              <a:rPr lang="fr-FR" dirty="0" smtClean="0">
                <a:hlinkClick r:id="rId3"/>
              </a:rPr>
              <a:t>http://www.storicamente.org/05_studi_ricerche/wang_fig2.htm</a:t>
            </a:r>
            <a:endParaRPr lang="fr-FR" dirty="0" smtClean="0"/>
          </a:p>
          <a:p>
            <a:r>
              <a:rPr lang="fr-FR" dirty="0" smtClean="0">
                <a:hlinkClick r:id="rId4"/>
              </a:rPr>
              <a:t>http://expositions.bnf.fr/globes/bornes/it/3a2/03.htm</a:t>
            </a:r>
            <a:endParaRPr lang="fr-FR" dirty="0" smtClean="0"/>
          </a:p>
          <a:p>
            <a:endParaRPr lang="fr-FR" baseline="0" dirty="0" smtClean="0"/>
          </a:p>
        </p:txBody>
      </p:sp>
      <p:sp>
        <p:nvSpPr>
          <p:cNvPr id="4" name="Espace réservé du numéro de diapositive 3"/>
          <p:cNvSpPr>
            <a:spLocks noGrp="1"/>
          </p:cNvSpPr>
          <p:nvPr>
            <p:ph type="sldNum" sz="quarter" idx="10"/>
          </p:nvPr>
        </p:nvSpPr>
        <p:spPr/>
        <p:txBody>
          <a:bodyPr/>
          <a:lstStyle/>
          <a:p>
            <a:fld id="{C8700B18-5B18-44CB-9404-E54A6F218170}" type="slidenum">
              <a:rPr lang="fr-FR" smtClean="0"/>
              <a:pPr/>
              <a:t>19</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Carte</a:t>
            </a:r>
            <a:r>
              <a:rPr lang="fr-FR" baseline="0" dirty="0" smtClean="0"/>
              <a:t> provenant du site</a:t>
            </a:r>
          </a:p>
          <a:p>
            <a:r>
              <a:rPr lang="fr-FR" dirty="0" smtClean="0">
                <a:hlinkClick r:id="rId3"/>
              </a:rPr>
              <a:t>http://theswedishparrot.com/deux-poemes-de-labid-ibn-rabia/alidrisisworldmap/</a:t>
            </a:r>
            <a:endParaRPr lang="fr-FR" dirty="0"/>
          </a:p>
        </p:txBody>
      </p:sp>
      <p:sp>
        <p:nvSpPr>
          <p:cNvPr id="4" name="Espace réservé du numéro de diapositive 3"/>
          <p:cNvSpPr>
            <a:spLocks noGrp="1"/>
          </p:cNvSpPr>
          <p:nvPr>
            <p:ph type="sldNum" sz="quarter" idx="10"/>
          </p:nvPr>
        </p:nvSpPr>
        <p:spPr/>
        <p:txBody>
          <a:bodyPr/>
          <a:lstStyle/>
          <a:p>
            <a:fld id="{C8700B18-5B18-44CB-9404-E54A6F218170}" type="slidenum">
              <a:rPr lang="fr-FR" smtClean="0"/>
              <a:pPr/>
              <a:t>20</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hlinkClick r:id="rId3"/>
              </a:rPr>
              <a:t>http://en.wikipedia.org/wiki/File:Martellus_World-Map.jpg</a:t>
            </a:r>
            <a:endParaRPr lang="fr-FR" dirty="0"/>
          </a:p>
        </p:txBody>
      </p:sp>
      <p:sp>
        <p:nvSpPr>
          <p:cNvPr id="4" name="Espace réservé du numéro de diapositive 3"/>
          <p:cNvSpPr>
            <a:spLocks noGrp="1"/>
          </p:cNvSpPr>
          <p:nvPr>
            <p:ph type="sldNum" sz="quarter" idx="10"/>
          </p:nvPr>
        </p:nvSpPr>
        <p:spPr/>
        <p:txBody>
          <a:bodyPr/>
          <a:lstStyle/>
          <a:p>
            <a:fld id="{C8700B18-5B18-44CB-9404-E54A6F218170}" type="slidenum">
              <a:rPr lang="fr-FR" smtClean="0"/>
              <a:pPr/>
              <a:t>21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6"/>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CE4D30D3-B456-42E4-8AEA-E56944781C42}" type="datetimeFigureOut">
              <a:rPr lang="fr-FR" smtClean="0"/>
              <a:pPr/>
              <a:t>28/10/2012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98DC528-5C5D-4137-B2FA-4E7A152AD2A5}"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E4D30D3-B456-42E4-8AEA-E56944781C42}" type="datetimeFigureOut">
              <a:rPr lang="fr-FR" smtClean="0"/>
              <a:pPr/>
              <a:t>28/10/2012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98DC528-5C5D-4137-B2FA-4E7A152AD2A5}"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72049" y="366713"/>
            <a:ext cx="1543051" cy="780097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342901" y="366713"/>
            <a:ext cx="4476751" cy="780097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E4D30D3-B456-42E4-8AEA-E56944781C42}" type="datetimeFigureOut">
              <a:rPr lang="fr-FR" smtClean="0"/>
              <a:pPr/>
              <a:t>28/10/2012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98DC528-5C5D-4137-B2FA-4E7A152AD2A5}"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CE4D30D3-B456-42E4-8AEA-E56944781C42}" type="datetimeFigureOut">
              <a:rPr lang="fr-FR" smtClean="0"/>
              <a:pPr/>
              <a:t>28/10/2012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98DC528-5C5D-4137-B2FA-4E7A152AD2A5}"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CE4D30D3-B456-42E4-8AEA-E56944781C42}" type="datetimeFigureOut">
              <a:rPr lang="fr-FR" smtClean="0"/>
              <a:pPr/>
              <a:t>28/10/2012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98DC528-5C5D-4137-B2FA-4E7A152AD2A5}"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342901"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3505201" y="2133601"/>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CE4D30D3-B456-42E4-8AEA-E56944781C42}" type="datetimeFigureOut">
              <a:rPr lang="fr-FR" smtClean="0"/>
              <a:pPr/>
              <a:t>28/10/2012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98DC528-5C5D-4137-B2FA-4E7A152AD2A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CE4D30D3-B456-42E4-8AEA-E56944781C42}" type="datetimeFigureOut">
              <a:rPr lang="fr-FR" smtClean="0"/>
              <a:pPr/>
              <a:t>28/10/2012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98DC528-5C5D-4137-B2FA-4E7A152AD2A5}"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CE4D30D3-B456-42E4-8AEA-E56944781C42}" type="datetimeFigureOut">
              <a:rPr lang="fr-FR" smtClean="0"/>
              <a:pPr/>
              <a:t>28/10/2012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98DC528-5C5D-4137-B2FA-4E7A152AD2A5}"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E4D30D3-B456-42E4-8AEA-E56944781C42}" type="datetimeFigureOut">
              <a:rPr lang="fr-FR" smtClean="0"/>
              <a:pPr/>
              <a:t>28/10/2012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98DC528-5C5D-4137-B2FA-4E7A152AD2A5}"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1"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E4D30D3-B456-42E4-8AEA-E56944781C42}" type="datetimeFigureOut">
              <a:rPr lang="fr-FR" smtClean="0"/>
              <a:pPr/>
              <a:t>28/10/2012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98DC528-5C5D-4137-B2FA-4E7A152AD2A5}"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1"/>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CE4D30D3-B456-42E4-8AEA-E56944781C42}" type="datetimeFigureOut">
              <a:rPr lang="fr-FR" smtClean="0"/>
              <a:pPr/>
              <a:t>28/10/2012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98DC528-5C5D-4137-B2FA-4E7A152AD2A5}"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4D30D3-B456-42E4-8AEA-E56944781C42}" type="datetimeFigureOut">
              <a:rPr lang="fr-FR" smtClean="0"/>
              <a:pPr/>
              <a:t>28/10/2012</a:t>
            </a:fld>
            <a:endParaRPr lang="fr-FR"/>
          </a:p>
        </p:txBody>
      </p:sp>
      <p:sp>
        <p:nvSpPr>
          <p:cNvPr id="5" name="Espace réservé du pied de page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8DC528-5C5D-4137-B2FA-4E7A152AD2A5}"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hyperlink" Target="Poster%20Ptol&#233;m&#233;e.pptx" TargetMode="External"/><Relationship Id="rId4" Type="http://schemas.openxmlformats.org/officeDocument/2006/relationships/image" Target="../media/image14.png"/><Relationship Id="rId9"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gif"/><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27.jpeg"/></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233;thode%20poster%20scientifique.doc"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upload.wikimedia.org/wikipedia/commons/f/f0/Claudius_Ptolemy-_The_World.jp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1196752"/>
            <a:ext cx="7772400" cy="1470025"/>
          </a:xfrm>
        </p:spPr>
        <p:style>
          <a:lnRef idx="1">
            <a:schemeClr val="accent2"/>
          </a:lnRef>
          <a:fillRef idx="2">
            <a:schemeClr val="accent2"/>
          </a:fillRef>
          <a:effectRef idx="1">
            <a:schemeClr val="accent2"/>
          </a:effectRef>
          <a:fontRef idx="minor">
            <a:schemeClr val="dk1"/>
          </a:fontRef>
        </p:style>
        <p:txBody>
          <a:bodyPr>
            <a:normAutofit/>
          </a:bodyPr>
          <a:lstStyle/>
          <a:p>
            <a:r>
              <a:rPr lang="fr-FR" b="1" i="1" dirty="0" smtClean="0"/>
              <a:t> </a:t>
            </a:r>
            <a:r>
              <a:rPr lang="fr-FR" sz="3600" b="1" i="1" dirty="0" smtClean="0"/>
              <a:t>REPRÉSENTATIONS ET CARTES DU MONDE DEPUIS L’ANTIQUITÉ</a:t>
            </a:r>
            <a:endParaRPr lang="fr-FR" sz="3600" b="1" i="1" dirty="0"/>
          </a:p>
        </p:txBody>
      </p:sp>
      <p:sp>
        <p:nvSpPr>
          <p:cNvPr id="3" name="Sous-titre 2"/>
          <p:cNvSpPr>
            <a:spLocks noGrp="1"/>
          </p:cNvSpPr>
          <p:nvPr>
            <p:ph type="subTitle" idx="1"/>
          </p:nvPr>
        </p:nvSpPr>
        <p:spPr/>
        <p:txBody>
          <a:bodyPr/>
          <a:lstStyle/>
          <a:p>
            <a:endParaRPr lang="fr-FR" dirty="0"/>
          </a:p>
        </p:txBody>
      </p:sp>
      <p:pic>
        <p:nvPicPr>
          <p:cNvPr id="1027" name="Picture 3"/>
          <p:cNvPicPr>
            <a:picLocks noChangeAspect="1" noChangeArrowheads="1"/>
          </p:cNvPicPr>
          <p:nvPr/>
        </p:nvPicPr>
        <p:blipFill>
          <a:blip r:embed="rId2" cstate="email"/>
          <a:srcRect/>
          <a:stretch>
            <a:fillRect/>
          </a:stretch>
        </p:blipFill>
        <p:spPr bwMode="auto">
          <a:xfrm>
            <a:off x="251520" y="3645024"/>
            <a:ext cx="8680970" cy="2286654"/>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88640"/>
            <a:ext cx="8784976" cy="648072"/>
          </a:xfrm>
        </p:spPr>
        <p:style>
          <a:lnRef idx="1">
            <a:schemeClr val="accent4"/>
          </a:lnRef>
          <a:fillRef idx="2">
            <a:schemeClr val="accent4"/>
          </a:fillRef>
          <a:effectRef idx="1">
            <a:schemeClr val="accent4"/>
          </a:effectRef>
          <a:fontRef idx="minor">
            <a:schemeClr val="dk1"/>
          </a:fontRef>
        </p:style>
        <p:txBody>
          <a:bodyPr>
            <a:noAutofit/>
          </a:bodyPr>
          <a:lstStyle/>
          <a:p>
            <a:r>
              <a:rPr lang="fr-FR" sz="2400" b="1" i="1" dirty="0" smtClean="0"/>
              <a:t>DANS QUEL CONTEXTE LA CARTE A-T-ELLE ÉTÉ ÉLABORÉE ? </a:t>
            </a:r>
            <a:endParaRPr lang="fr-FR" sz="2400" b="1" i="1" dirty="0"/>
          </a:p>
        </p:txBody>
      </p:sp>
      <p:sp>
        <p:nvSpPr>
          <p:cNvPr id="3" name="Espace réservé du contenu 2"/>
          <p:cNvSpPr>
            <a:spLocks noGrp="1"/>
          </p:cNvSpPr>
          <p:nvPr>
            <p:ph idx="1"/>
          </p:nvPr>
        </p:nvSpPr>
        <p:spPr>
          <a:xfrm>
            <a:off x="-236712" y="908720"/>
            <a:ext cx="9273208" cy="2304256"/>
          </a:xfrm>
        </p:spPr>
        <p:txBody>
          <a:bodyPr>
            <a:normAutofit/>
          </a:bodyPr>
          <a:lstStyle/>
          <a:p>
            <a:pPr algn="just">
              <a:buNone/>
            </a:pPr>
            <a:r>
              <a:rPr lang="fr-FR" sz="1600" b="1" i="1" dirty="0" smtClean="0"/>
              <a:t>	Pourquoi élabore-t-on encore une carte selon les conceptions de Ptolémée en 1482 ?</a:t>
            </a:r>
          </a:p>
          <a:p>
            <a:pPr algn="just">
              <a:buNone/>
            </a:pPr>
            <a:r>
              <a:rPr lang="fr-FR" sz="1600" dirty="0" smtClean="0"/>
              <a:t>	Les travaux de Ptolémée sont connus dans l’Europe du XV</a:t>
            </a:r>
            <a:r>
              <a:rPr lang="fr-FR" sz="1600" baseline="30000" dirty="0" smtClean="0"/>
              <a:t>e</a:t>
            </a:r>
            <a:r>
              <a:rPr lang="fr-FR" sz="1600" dirty="0" smtClean="0"/>
              <a:t> siècle par l’intermédiaire des cartographies arabes et byzantines. A l’aube des Grandes Découvertes, ils sont largement repris et servent de références pour les cartographes. On redécouvre alors la géographie antique (Strabon, Eratosthène, Orose, Macrobe) ce qui participe du mouvement général de la Renaissance et de l’Humanisme. Ce sont les grands voyages d’exploration du siècle suivant qui permettront de dépasser cette vision héritée de l’Antiquité.</a:t>
            </a:r>
          </a:p>
          <a:p>
            <a:pPr algn="just">
              <a:buNone/>
            </a:pPr>
            <a:endParaRPr lang="fr-FR" sz="1600" dirty="0" smtClean="0"/>
          </a:p>
          <a:p>
            <a:pPr algn="just">
              <a:buNone/>
            </a:pPr>
            <a:endParaRPr lang="fr-FR" sz="1600" dirty="0" smtClean="0"/>
          </a:p>
          <a:p>
            <a:pPr algn="just">
              <a:buNone/>
            </a:pPr>
            <a:endParaRPr lang="fr-FR" sz="1600" dirty="0" smtClean="0"/>
          </a:p>
          <a:p>
            <a:pPr algn="just">
              <a:buNone/>
            </a:pPr>
            <a:endParaRPr lang="fr-FR" sz="1600" dirty="0"/>
          </a:p>
        </p:txBody>
      </p:sp>
      <p:sp>
        <p:nvSpPr>
          <p:cNvPr id="5" name="Rectangle 4"/>
          <p:cNvSpPr/>
          <p:nvPr/>
        </p:nvSpPr>
        <p:spPr>
          <a:xfrm>
            <a:off x="107504" y="2492896"/>
            <a:ext cx="8964488" cy="1569660"/>
          </a:xfrm>
          <a:prstGeom prst="rect">
            <a:avLst/>
          </a:prstGeom>
        </p:spPr>
        <p:txBody>
          <a:bodyPr wrap="square">
            <a:spAutoFit/>
          </a:bodyPr>
          <a:lstStyle/>
          <a:p>
            <a:pPr algn="just">
              <a:buNone/>
            </a:pPr>
            <a:r>
              <a:rPr lang="fr-FR" sz="1600" b="1" i="1" dirty="0" smtClean="0"/>
              <a:t>Est-ce que les cartes élaborées au XVe siècle d’après Ptolémée reflète exactement les conceptions du géographe antique ?</a:t>
            </a:r>
          </a:p>
          <a:p>
            <a:pPr algn="just">
              <a:buNone/>
            </a:pPr>
            <a:r>
              <a:rPr lang="fr-FR" sz="1600" dirty="0" smtClean="0"/>
              <a:t>Les cartes qui illustrent les manuscrits parvenus jusqu’à nous ne sont probablement pas des copies de cartes antiques, mais ont été réalisées d’après les indications fournies par Ptolémée, et sans cesse adaptées et transformées. Elles ont de ce fait subi de nombreuses transformations en fonction des interpolations des cartographes qui les ont réalisées.</a:t>
            </a:r>
          </a:p>
        </p:txBody>
      </p:sp>
      <p:pic>
        <p:nvPicPr>
          <p:cNvPr id="10242" name="Picture 2" descr="http://www.math.ens.fr/culturemath/histoire%20des%20maths/htm/Vitrac/grecs3/CarteErato.jpg"/>
          <p:cNvPicPr>
            <a:picLocks noChangeAspect="1" noChangeArrowheads="1"/>
          </p:cNvPicPr>
          <p:nvPr/>
        </p:nvPicPr>
        <p:blipFill>
          <a:blip r:embed="rId3" cstate="email"/>
          <a:srcRect l="3375" r="10001" b="9908"/>
          <a:stretch>
            <a:fillRect/>
          </a:stretch>
        </p:blipFill>
        <p:spPr bwMode="auto">
          <a:xfrm>
            <a:off x="4576696" y="4077072"/>
            <a:ext cx="4459800" cy="2664296"/>
          </a:xfrm>
          <a:prstGeom prst="rect">
            <a:avLst/>
          </a:prstGeom>
          <a:noFill/>
        </p:spPr>
      </p:pic>
      <p:sp>
        <p:nvSpPr>
          <p:cNvPr id="7" name="ZoneTexte 6"/>
          <p:cNvSpPr txBox="1"/>
          <p:nvPr/>
        </p:nvSpPr>
        <p:spPr>
          <a:xfrm>
            <a:off x="4644008" y="3861048"/>
            <a:ext cx="4320480" cy="253916"/>
          </a:xfrm>
          <a:prstGeom prst="rect">
            <a:avLst/>
          </a:prstGeom>
          <a:noFill/>
        </p:spPr>
        <p:txBody>
          <a:bodyPr wrap="square" rtlCol="0">
            <a:spAutoFit/>
          </a:bodyPr>
          <a:lstStyle/>
          <a:p>
            <a:pPr algn="ctr"/>
            <a:r>
              <a:rPr lang="fr-FR" sz="1000" dirty="0" smtClean="0"/>
              <a:t>Une représentation du monde selon Eratosthène (site de l’ENS)</a:t>
            </a:r>
            <a:endParaRPr lang="fr-FR" sz="1000" dirty="0"/>
          </a:p>
        </p:txBody>
      </p:sp>
      <p:sp>
        <p:nvSpPr>
          <p:cNvPr id="8" name="Rectangle 7"/>
          <p:cNvSpPr/>
          <p:nvPr/>
        </p:nvSpPr>
        <p:spPr>
          <a:xfrm>
            <a:off x="107504" y="4005064"/>
            <a:ext cx="4355976" cy="2800767"/>
          </a:xfrm>
          <a:prstGeom prst="rect">
            <a:avLst/>
          </a:prstGeom>
        </p:spPr>
        <p:txBody>
          <a:bodyPr wrap="square">
            <a:spAutoFit/>
          </a:bodyPr>
          <a:lstStyle/>
          <a:p>
            <a:pPr algn="just">
              <a:buNone/>
            </a:pPr>
            <a:r>
              <a:rPr lang="fr-FR" sz="1600" b="1" i="1" dirty="0" smtClean="0"/>
              <a:t>Qui est Nicolaus Germanus ?</a:t>
            </a:r>
          </a:p>
          <a:p>
            <a:pPr algn="just">
              <a:buNone/>
            </a:pPr>
            <a:r>
              <a:rPr lang="fr-FR" sz="1600" dirty="0" smtClean="0"/>
              <a:t>Cartographe allemand du XV</a:t>
            </a:r>
            <a:r>
              <a:rPr lang="fr-FR" sz="1600" baseline="30000" dirty="0" smtClean="0"/>
              <a:t>e</a:t>
            </a:r>
            <a:r>
              <a:rPr lang="fr-FR" sz="1600" dirty="0" smtClean="0"/>
              <a:t> siècle, probablement moine, il travaille au service de princes italiens et des papes. Il est connu pour être un précurseur dans la réalisation de globes terrestres. Il contribue à la diffusion des savoirs ptoléméens tout en y apportant des innovations (ajout des parallèles de latitudes et des méridiens, nouveau mode de représentations des contours des terres, des fleuves, des montagnes, modification des proportions cartographiques)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88640"/>
            <a:ext cx="8856984" cy="648072"/>
          </a:xfrm>
        </p:spPr>
        <p:style>
          <a:lnRef idx="1">
            <a:schemeClr val="accent4"/>
          </a:lnRef>
          <a:fillRef idx="2">
            <a:schemeClr val="accent4"/>
          </a:fillRef>
          <a:effectRef idx="1">
            <a:schemeClr val="accent4"/>
          </a:effectRef>
          <a:fontRef idx="minor">
            <a:schemeClr val="dk1"/>
          </a:fontRef>
        </p:style>
        <p:txBody>
          <a:bodyPr>
            <a:noAutofit/>
          </a:bodyPr>
          <a:lstStyle/>
          <a:p>
            <a:r>
              <a:rPr lang="fr-FR" sz="2000" b="1" i="1" dirty="0" smtClean="0"/>
              <a:t>QUELLE CONNAISSANCE L’AUTEUR AVAIT-T-IL DU MONDE D’APRÈS SA CARTE ?</a:t>
            </a:r>
            <a:endParaRPr lang="fr-FR" sz="2800" b="1" i="1" dirty="0"/>
          </a:p>
        </p:txBody>
      </p:sp>
      <p:pic>
        <p:nvPicPr>
          <p:cNvPr id="2050" name="Picture 2"/>
          <p:cNvPicPr>
            <a:picLocks noChangeAspect="1" noChangeArrowheads="1"/>
          </p:cNvPicPr>
          <p:nvPr/>
        </p:nvPicPr>
        <p:blipFill>
          <a:blip r:embed="rId2" cstate="email"/>
          <a:srcRect/>
          <a:stretch>
            <a:fillRect/>
          </a:stretch>
        </p:blipFill>
        <p:spPr bwMode="auto">
          <a:xfrm>
            <a:off x="251521" y="1052736"/>
            <a:ext cx="3744416" cy="2452929"/>
          </a:xfrm>
          <a:prstGeom prst="rect">
            <a:avLst/>
          </a:prstGeom>
          <a:noFill/>
          <a:ln w="9525">
            <a:noFill/>
            <a:miter lim="800000"/>
            <a:headEnd/>
            <a:tailEnd/>
          </a:ln>
        </p:spPr>
      </p:pic>
      <p:sp>
        <p:nvSpPr>
          <p:cNvPr id="12" name="ZoneTexte 11"/>
          <p:cNvSpPr txBox="1"/>
          <p:nvPr/>
        </p:nvSpPr>
        <p:spPr>
          <a:xfrm>
            <a:off x="4139952" y="908720"/>
            <a:ext cx="4608512" cy="4801314"/>
          </a:xfrm>
          <a:prstGeom prst="rect">
            <a:avLst/>
          </a:prstGeom>
          <a:noFill/>
        </p:spPr>
        <p:txBody>
          <a:bodyPr wrap="square" rtlCol="0">
            <a:spAutoFit/>
          </a:bodyPr>
          <a:lstStyle/>
          <a:p>
            <a:r>
              <a:rPr lang="fr-FR" dirty="0" smtClean="0"/>
              <a:t>La carte reflète la bonne connaissance qu’ont les Grecs et les Romains de leur monde méditerranéen. Ainsi, Ptolémée fournit de nombreux détail sur le Nord de l’Afrique, l’Europe et le Moyen-Orient. Une attention particulière est portée sur le tracé des fleuves (comme le Nil, le Niger, ou le Gange). </a:t>
            </a:r>
          </a:p>
          <a:p>
            <a:endParaRPr lang="fr-FR" dirty="0" smtClean="0"/>
          </a:p>
          <a:p>
            <a:r>
              <a:rPr lang="fr-FR" dirty="0" smtClean="0"/>
              <a:t>S’il connaît l’existence de nombreux lieux de l’Asie par l’épopée d’Alexandre et des récits de voyageurs, la configuration exacte du continent est méconnue, voire fantasmée. </a:t>
            </a:r>
          </a:p>
          <a:p>
            <a:endParaRPr lang="fr-FR" dirty="0" smtClean="0"/>
          </a:p>
          <a:p>
            <a:r>
              <a:rPr lang="fr-FR" dirty="0" smtClean="0"/>
              <a:t>Le Sud de l’Afrique, encore sans doute inexploré, apparaît comme une vaste étendue de terre inconnue, tandis que l’Amérique reste insoupçonnée.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88640"/>
            <a:ext cx="8856984" cy="648072"/>
          </a:xfrm>
        </p:spPr>
        <p:style>
          <a:lnRef idx="1">
            <a:schemeClr val="accent4"/>
          </a:lnRef>
          <a:fillRef idx="2">
            <a:schemeClr val="accent4"/>
          </a:fillRef>
          <a:effectRef idx="1">
            <a:schemeClr val="accent4"/>
          </a:effectRef>
          <a:fontRef idx="minor">
            <a:schemeClr val="dk1"/>
          </a:fontRef>
        </p:style>
        <p:txBody>
          <a:bodyPr>
            <a:noAutofit/>
          </a:bodyPr>
          <a:lstStyle/>
          <a:p>
            <a:r>
              <a:rPr lang="fr-FR" sz="2000" b="1" i="1" dirty="0" smtClean="0"/>
              <a:t>QUELLE CONNAISSANCE L’AUTEUR AVAIT-T-IL DU MONDE D’APRÈS SA CARTE ?</a:t>
            </a:r>
            <a:endParaRPr lang="fr-FR" sz="2800" b="1" i="1" dirty="0"/>
          </a:p>
        </p:txBody>
      </p:sp>
      <p:pic>
        <p:nvPicPr>
          <p:cNvPr id="2050" name="Picture 2"/>
          <p:cNvPicPr>
            <a:picLocks noChangeAspect="1" noChangeArrowheads="1"/>
          </p:cNvPicPr>
          <p:nvPr/>
        </p:nvPicPr>
        <p:blipFill>
          <a:blip r:embed="rId2" cstate="email"/>
          <a:srcRect/>
          <a:stretch>
            <a:fillRect/>
          </a:stretch>
        </p:blipFill>
        <p:spPr bwMode="auto">
          <a:xfrm>
            <a:off x="387440" y="1601505"/>
            <a:ext cx="4328577" cy="2835607"/>
          </a:xfrm>
          <a:prstGeom prst="rect">
            <a:avLst/>
          </a:prstGeom>
          <a:ln w="3175">
            <a:solidFill>
              <a:schemeClr val="tx1"/>
            </a:solidFill>
            <a:headEnd/>
            <a:tailEnd/>
          </a:ln>
        </p:spPr>
        <p:style>
          <a:lnRef idx="2">
            <a:schemeClr val="accent4"/>
          </a:lnRef>
          <a:fillRef idx="1">
            <a:schemeClr val="lt1"/>
          </a:fillRef>
          <a:effectRef idx="0">
            <a:schemeClr val="accent4"/>
          </a:effectRef>
          <a:fontRef idx="minor">
            <a:schemeClr val="dk1"/>
          </a:fontRef>
        </p:style>
      </p:pic>
      <p:sp>
        <p:nvSpPr>
          <p:cNvPr id="5" name="Rectangle 4"/>
          <p:cNvSpPr/>
          <p:nvPr/>
        </p:nvSpPr>
        <p:spPr>
          <a:xfrm>
            <a:off x="4788024" y="1628800"/>
            <a:ext cx="2664296" cy="2800767"/>
          </a:xfrm>
          <a:prstGeom prst="rect">
            <a:avLst/>
          </a:prstGeom>
        </p:spPr>
        <p:style>
          <a:lnRef idx="2">
            <a:schemeClr val="accent4"/>
          </a:lnRef>
          <a:fillRef idx="1">
            <a:schemeClr val="lt1"/>
          </a:fillRef>
          <a:effectRef idx="0">
            <a:schemeClr val="accent4"/>
          </a:effectRef>
          <a:fontRef idx="minor">
            <a:schemeClr val="dk1"/>
          </a:fontRef>
        </p:style>
        <p:txBody>
          <a:bodyPr wrap="square" anchor="ctr">
            <a:spAutoFit/>
          </a:bodyPr>
          <a:lstStyle/>
          <a:p>
            <a:pPr algn="just"/>
            <a:r>
              <a:rPr lang="fr-FR" sz="1600" b="1" i="1" dirty="0" smtClean="0"/>
              <a:t>La carte reflète la bonne connaissance qu’ont les Grecs et les Romains de leur monde méditerranéen. Ainsi, Ptolémée fournit de nombreux détails sur le Nord de l’Afrique, l’Europe et le Moyen-Orient. Une attention particulière est portée sur le tracé des fleuves (comme le Nil, le Niger, ou le Gange).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3688" y="4038163"/>
            <a:ext cx="6552728" cy="83099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fr-FR" sz="1600" b="1" i="1" dirty="0" smtClean="0">
                <a:solidFill>
                  <a:schemeClr val="dk1"/>
                </a:solidFill>
              </a:rPr>
              <a:t>S’il connaît l’existence de nombreux lieux de l’Asie par l’épopée d’Alexandre et des récits de voyageurs, la configuration exacte du continent asiatique est méconnue, voire fantasmée</a:t>
            </a:r>
            <a:r>
              <a:rPr lang="fr-FR" sz="1600" b="1" i="1" dirty="0" smtClean="0"/>
              <a:t>, en fonction de référence littéraires. </a:t>
            </a:r>
            <a:endParaRPr lang="fr-FR" sz="1600" b="1" i="1" dirty="0" smtClean="0">
              <a:solidFill>
                <a:schemeClr val="dk1"/>
              </a:solidFill>
            </a:endParaRPr>
          </a:p>
        </p:txBody>
      </p:sp>
      <p:pic>
        <p:nvPicPr>
          <p:cNvPr id="46083" name="Picture 3"/>
          <p:cNvPicPr>
            <a:picLocks noChangeAspect="1" noChangeArrowheads="1"/>
          </p:cNvPicPr>
          <p:nvPr/>
        </p:nvPicPr>
        <p:blipFill>
          <a:blip r:embed="rId2" cstate="email"/>
          <a:srcRect/>
          <a:stretch>
            <a:fillRect/>
          </a:stretch>
        </p:blipFill>
        <p:spPr bwMode="auto">
          <a:xfrm>
            <a:off x="539552" y="620688"/>
            <a:ext cx="7779262" cy="3261544"/>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427984" y="908721"/>
            <a:ext cx="1656184" cy="2800767"/>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fr-FR" sz="1600" b="1" i="1" dirty="0" smtClean="0">
                <a:solidFill>
                  <a:schemeClr val="dk1"/>
                </a:solidFill>
              </a:rPr>
              <a:t>Le Sud de l’Afrique, encore sans doute inexploré, apparaît comme une vaste étendue de terre inconnue, tandis que l’Amérique reste insoupçonnée. </a:t>
            </a:r>
          </a:p>
        </p:txBody>
      </p:sp>
      <p:pic>
        <p:nvPicPr>
          <p:cNvPr id="47106" name="Picture 2"/>
          <p:cNvPicPr>
            <a:picLocks noChangeAspect="1" noChangeArrowheads="1"/>
          </p:cNvPicPr>
          <p:nvPr/>
        </p:nvPicPr>
        <p:blipFill>
          <a:blip r:embed="rId2" cstate="email"/>
          <a:srcRect/>
          <a:stretch>
            <a:fillRect/>
          </a:stretch>
        </p:blipFill>
        <p:spPr bwMode="auto">
          <a:xfrm>
            <a:off x="611560" y="908720"/>
            <a:ext cx="3752135" cy="2808312"/>
          </a:xfrm>
          <a:prstGeom prst="rect">
            <a:avLst/>
          </a:prstGeom>
          <a:noFill/>
          <a:ln w="9525">
            <a:solidFill>
              <a:schemeClr val="tx1"/>
            </a:solid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nvGraphicFramePr>
        <p:xfrm>
          <a:off x="1524000" y="1397000"/>
          <a:ext cx="5784304" cy="1833880"/>
        </p:xfrm>
        <a:graphic>
          <a:graphicData uri="http://schemas.openxmlformats.org/drawingml/2006/table">
            <a:tbl>
              <a:tblPr firstRow="1" bandRow="1">
                <a:tableStyleId>{00A15C55-8517-42AA-B614-E9B94910E393}</a:tableStyleId>
              </a:tblPr>
              <a:tblGrid>
                <a:gridCol w="5784304"/>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800" dirty="0" smtClean="0"/>
                        <a:t>QUELLE VISION DU MONDE LA CARTE VÉHICULE-T-ELLE ?</a:t>
                      </a:r>
                      <a:endParaRPr lang="fr-FR" sz="1800" b="1" i="1" dirty="0" smtClean="0"/>
                    </a:p>
                  </a:txBody>
                  <a:tcPr/>
                </a:tc>
              </a:tr>
              <a:tr h="370840">
                <a:tc>
                  <a:txBody>
                    <a:bodyPr/>
                    <a:lstStyle/>
                    <a:p>
                      <a:pPr algn="just"/>
                      <a:r>
                        <a:rPr lang="fr-FR" dirty="0" smtClean="0"/>
                        <a:t>Une carte qui compile les avancées successives des savants grecs de l’Antiquité vers une connaissance scientifique du monde : hypothèse de la rotondité de la Terre, mesure des longitudes et des latitudes, calcul des coordonnées terrestres, réflexion sur les systèmes de projection.</a:t>
                      </a:r>
                      <a:endParaRPr lang="fr-FR" dirty="0"/>
                    </a:p>
                  </a:txBody>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ulien EBERSOLD\Contacts\Desktop\A trier\monde_ptolemee.jpg"/>
          <p:cNvPicPr>
            <a:picLocks noChangeAspect="1" noChangeArrowheads="1"/>
          </p:cNvPicPr>
          <p:nvPr/>
        </p:nvPicPr>
        <p:blipFill>
          <a:blip r:embed="rId2" cstate="email"/>
          <a:srcRect l="4919" t="3226" b="3226"/>
          <a:stretch>
            <a:fillRect/>
          </a:stretch>
        </p:blipFill>
        <p:spPr bwMode="auto">
          <a:xfrm>
            <a:off x="107504" y="764703"/>
            <a:ext cx="4608512" cy="2887887"/>
          </a:xfrm>
          <a:prstGeom prst="rect">
            <a:avLst/>
          </a:prstGeom>
        </p:spPr>
        <p:style>
          <a:lnRef idx="2">
            <a:schemeClr val="accent4"/>
          </a:lnRef>
          <a:fillRef idx="1">
            <a:schemeClr val="lt1"/>
          </a:fillRef>
          <a:effectRef idx="0">
            <a:schemeClr val="accent4"/>
          </a:effectRef>
          <a:fontRef idx="minor">
            <a:schemeClr val="dk1"/>
          </a:fontRef>
        </p:style>
      </p:pic>
      <p:sp>
        <p:nvSpPr>
          <p:cNvPr id="5" name="Titre 1"/>
          <p:cNvSpPr>
            <a:spLocks noGrp="1"/>
          </p:cNvSpPr>
          <p:nvPr>
            <p:ph type="title"/>
          </p:nvPr>
        </p:nvSpPr>
        <p:spPr>
          <a:xfrm>
            <a:off x="107504" y="116632"/>
            <a:ext cx="4680520" cy="476672"/>
          </a:xfrm>
          <a:effectLst>
            <a:outerShdw blurRad="50800" dist="38100" dir="5400000" algn="t" rotWithShape="0">
              <a:prstClr val="black">
                <a:alpha val="40000"/>
              </a:prstClr>
            </a:outerShdw>
          </a:effectLst>
        </p:spPr>
        <p:style>
          <a:lnRef idx="2">
            <a:schemeClr val="accent4"/>
          </a:lnRef>
          <a:fillRef idx="1">
            <a:schemeClr val="lt1"/>
          </a:fillRef>
          <a:effectRef idx="0">
            <a:schemeClr val="accent4"/>
          </a:effectRef>
          <a:fontRef idx="minor">
            <a:schemeClr val="dk1"/>
          </a:fontRef>
        </p:style>
        <p:txBody>
          <a:bodyPr>
            <a:noAutofit/>
          </a:bodyPr>
          <a:lstStyle/>
          <a:p>
            <a:r>
              <a:rPr lang="fr-FR" sz="1400" b="1" i="1" dirty="0" smtClean="0">
                <a:solidFill>
                  <a:srgbClr val="7030A0"/>
                </a:solidFill>
              </a:rPr>
              <a:t>La carte du monde « en manteau » d’après Claude Ptolémée</a:t>
            </a:r>
            <a:r>
              <a:rPr lang="fr-FR" sz="1000" b="1" dirty="0" smtClean="0">
                <a:solidFill>
                  <a:srgbClr val="7030A0"/>
                </a:solidFill>
              </a:rPr>
              <a:t>,</a:t>
            </a:r>
            <a:br>
              <a:rPr lang="fr-FR" sz="1000" b="1" dirty="0" smtClean="0">
                <a:solidFill>
                  <a:srgbClr val="7030A0"/>
                </a:solidFill>
              </a:rPr>
            </a:br>
            <a:r>
              <a:rPr lang="fr-FR" sz="1000" b="1" dirty="0" smtClean="0">
                <a:solidFill>
                  <a:srgbClr val="7030A0"/>
                </a:solidFill>
              </a:rPr>
              <a:t> </a:t>
            </a:r>
            <a:r>
              <a:rPr lang="fr-FR" sz="850" b="1" dirty="0" smtClean="0">
                <a:solidFill>
                  <a:srgbClr val="7030A0"/>
                </a:solidFill>
              </a:rPr>
              <a:t>extraite de Nicolaus Germanus, </a:t>
            </a:r>
            <a:r>
              <a:rPr lang="fr-FR" sz="850" b="1" i="1" dirty="0" smtClean="0">
                <a:solidFill>
                  <a:srgbClr val="7030A0"/>
                </a:solidFill>
              </a:rPr>
              <a:t>Géographie de Ptolémée</a:t>
            </a:r>
            <a:r>
              <a:rPr lang="fr-FR" sz="850" b="1" dirty="0" smtClean="0">
                <a:solidFill>
                  <a:srgbClr val="7030A0"/>
                </a:solidFill>
              </a:rPr>
              <a:t>, Ulm, 1482, (</a:t>
            </a:r>
            <a:r>
              <a:rPr lang="fr-FR" sz="850" b="1" dirty="0" err="1" smtClean="0">
                <a:solidFill>
                  <a:srgbClr val="7030A0"/>
                </a:solidFill>
              </a:rPr>
              <a:t>Bristish</a:t>
            </a:r>
            <a:r>
              <a:rPr lang="fr-FR" sz="850" b="1" dirty="0" smtClean="0">
                <a:solidFill>
                  <a:srgbClr val="7030A0"/>
                </a:solidFill>
              </a:rPr>
              <a:t> Library à Londres)</a:t>
            </a:r>
            <a:endParaRPr lang="fr-FR" sz="850" b="1" dirty="0">
              <a:solidFill>
                <a:srgbClr val="7030A0"/>
              </a:solidFill>
            </a:endParaRPr>
          </a:p>
        </p:txBody>
      </p:sp>
      <p:pic>
        <p:nvPicPr>
          <p:cNvPr id="2051" name="Picture 3"/>
          <p:cNvPicPr>
            <a:picLocks noChangeAspect="1" noChangeArrowheads="1"/>
          </p:cNvPicPr>
          <p:nvPr/>
        </p:nvPicPr>
        <p:blipFill>
          <a:blip r:embed="rId3" cstate="email"/>
          <a:srcRect/>
          <a:stretch>
            <a:fillRect/>
          </a:stretch>
        </p:blipFill>
        <p:spPr bwMode="auto">
          <a:xfrm>
            <a:off x="107504" y="3789040"/>
            <a:ext cx="2617388" cy="1947688"/>
          </a:xfrm>
          <a:prstGeom prst="rect">
            <a:avLst/>
          </a:prstGeom>
          <a:ln w="9525">
            <a:solidFill>
              <a:srgbClr val="7030A0"/>
            </a:solidFill>
            <a:headEnd/>
            <a:tailEnd/>
          </a:ln>
        </p:spPr>
        <p:style>
          <a:lnRef idx="2">
            <a:schemeClr val="accent4"/>
          </a:lnRef>
          <a:fillRef idx="1">
            <a:schemeClr val="lt1"/>
          </a:fillRef>
          <a:effectRef idx="0">
            <a:schemeClr val="accent4"/>
          </a:effectRef>
          <a:fontRef idx="minor">
            <a:schemeClr val="dk1"/>
          </a:fontRef>
        </p:style>
      </p:pic>
      <p:pic>
        <p:nvPicPr>
          <p:cNvPr id="2053" name="Picture 5"/>
          <p:cNvPicPr>
            <a:picLocks noChangeAspect="1" noChangeArrowheads="1"/>
          </p:cNvPicPr>
          <p:nvPr/>
        </p:nvPicPr>
        <p:blipFill>
          <a:blip r:embed="rId4" cstate="email"/>
          <a:srcRect/>
          <a:stretch>
            <a:fillRect/>
          </a:stretch>
        </p:blipFill>
        <p:spPr bwMode="auto">
          <a:xfrm>
            <a:off x="4860032" y="2924944"/>
            <a:ext cx="4104456" cy="3024336"/>
          </a:xfrm>
          <a:prstGeom prst="rect">
            <a:avLst/>
          </a:prstGeom>
          <a:noFill/>
          <a:ln w="9525">
            <a:solidFill>
              <a:srgbClr val="7030A0"/>
            </a:solidFill>
            <a:miter lim="800000"/>
            <a:headEnd/>
            <a:tailEnd/>
          </a:ln>
        </p:spPr>
      </p:pic>
      <p:pic>
        <p:nvPicPr>
          <p:cNvPr id="2054" name="Picture 6"/>
          <p:cNvPicPr>
            <a:picLocks noChangeAspect="1" noChangeArrowheads="1"/>
          </p:cNvPicPr>
          <p:nvPr/>
        </p:nvPicPr>
        <p:blipFill>
          <a:blip r:embed="rId5" cstate="email"/>
          <a:srcRect/>
          <a:stretch>
            <a:fillRect/>
          </a:stretch>
        </p:blipFill>
        <p:spPr bwMode="auto">
          <a:xfrm>
            <a:off x="5076056" y="332656"/>
            <a:ext cx="3531945" cy="2319486"/>
          </a:xfrm>
          <a:prstGeom prst="rect">
            <a:avLst/>
          </a:prstGeom>
          <a:noFill/>
          <a:ln w="9525">
            <a:noFill/>
            <a:miter lim="800000"/>
            <a:headEnd/>
            <a:tailEnd/>
          </a:ln>
        </p:spPr>
      </p:pic>
      <p:pic>
        <p:nvPicPr>
          <p:cNvPr id="2055" name="Picture 7"/>
          <p:cNvPicPr>
            <a:picLocks noChangeAspect="1" noChangeArrowheads="1"/>
          </p:cNvPicPr>
          <p:nvPr/>
        </p:nvPicPr>
        <p:blipFill>
          <a:blip r:embed="rId6" cstate="email"/>
          <a:srcRect/>
          <a:stretch>
            <a:fillRect/>
          </a:stretch>
        </p:blipFill>
        <p:spPr bwMode="auto">
          <a:xfrm>
            <a:off x="6012160" y="1772816"/>
            <a:ext cx="2632149" cy="1079950"/>
          </a:xfrm>
          <a:prstGeom prst="rect">
            <a:avLst/>
          </a:prstGeom>
          <a:noFill/>
          <a:ln w="9525">
            <a:noFill/>
            <a:miter lim="800000"/>
            <a:headEnd/>
            <a:tailEnd/>
          </a:ln>
        </p:spPr>
      </p:pic>
      <p:pic>
        <p:nvPicPr>
          <p:cNvPr id="2056" name="Picture 8"/>
          <p:cNvPicPr>
            <a:picLocks noChangeAspect="1" noChangeArrowheads="1"/>
          </p:cNvPicPr>
          <p:nvPr/>
        </p:nvPicPr>
        <p:blipFill>
          <a:blip r:embed="rId7" cstate="email"/>
          <a:srcRect/>
          <a:stretch>
            <a:fillRect/>
          </a:stretch>
        </p:blipFill>
        <p:spPr bwMode="auto">
          <a:xfrm>
            <a:off x="3059832" y="3861048"/>
            <a:ext cx="2597464" cy="1456953"/>
          </a:xfrm>
          <a:prstGeom prst="rect">
            <a:avLst/>
          </a:prstGeom>
          <a:noFill/>
          <a:ln w="9525">
            <a:noFill/>
            <a:miter lim="800000"/>
            <a:headEnd/>
            <a:tailEnd/>
          </a:ln>
        </p:spPr>
      </p:pic>
      <p:pic>
        <p:nvPicPr>
          <p:cNvPr id="2057" name="Picture 9"/>
          <p:cNvPicPr>
            <a:picLocks noChangeAspect="1" noChangeArrowheads="1"/>
          </p:cNvPicPr>
          <p:nvPr/>
        </p:nvPicPr>
        <p:blipFill>
          <a:blip r:embed="rId8" cstate="email"/>
          <a:srcRect/>
          <a:stretch>
            <a:fillRect/>
          </a:stretch>
        </p:blipFill>
        <p:spPr bwMode="auto">
          <a:xfrm>
            <a:off x="5292080" y="5448300"/>
            <a:ext cx="2676525" cy="1409700"/>
          </a:xfrm>
          <a:prstGeom prst="rect">
            <a:avLst/>
          </a:prstGeom>
          <a:noFill/>
          <a:ln w="9525">
            <a:noFill/>
            <a:miter lim="800000"/>
            <a:headEnd/>
            <a:tailEnd/>
          </a:ln>
        </p:spPr>
      </p:pic>
      <p:pic>
        <p:nvPicPr>
          <p:cNvPr id="2058" name="Picture 10"/>
          <p:cNvPicPr>
            <a:picLocks noChangeAspect="1" noChangeArrowheads="1"/>
          </p:cNvPicPr>
          <p:nvPr/>
        </p:nvPicPr>
        <p:blipFill>
          <a:blip r:embed="rId9" cstate="email"/>
          <a:srcRect/>
          <a:stretch>
            <a:fillRect/>
          </a:stretch>
        </p:blipFill>
        <p:spPr bwMode="auto">
          <a:xfrm>
            <a:off x="2123728" y="5589240"/>
            <a:ext cx="2618234" cy="871240"/>
          </a:xfrm>
          <a:prstGeom prst="rect">
            <a:avLst/>
          </a:prstGeom>
          <a:noFill/>
          <a:ln w="9525">
            <a:noFill/>
            <a:miter lim="800000"/>
            <a:headEnd/>
            <a:tailEnd/>
          </a:ln>
        </p:spPr>
      </p:pic>
      <p:sp>
        <p:nvSpPr>
          <p:cNvPr id="13" name="Rectangle 12">
            <a:hlinkClick r:id="rId10" action="ppaction://hlinkpres?slideindex=1&amp;slidetitle="/>
          </p:cNvPr>
          <p:cNvSpPr/>
          <p:nvPr/>
        </p:nvSpPr>
        <p:spPr>
          <a:xfrm>
            <a:off x="5868144" y="980728"/>
            <a:ext cx="2736304" cy="50405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Vers le poster scientifique</a:t>
            </a:r>
            <a:endParaRPr lang="fr-F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27584" y="2132856"/>
            <a:ext cx="7560840" cy="1143000"/>
          </a:xfrm>
        </p:spPr>
        <p:style>
          <a:lnRef idx="1">
            <a:schemeClr val="accent4"/>
          </a:lnRef>
          <a:fillRef idx="2">
            <a:schemeClr val="accent4"/>
          </a:fillRef>
          <a:effectRef idx="1">
            <a:schemeClr val="accent4"/>
          </a:effectRef>
          <a:fontRef idx="minor">
            <a:schemeClr val="dk1"/>
          </a:fontRef>
        </p:style>
        <p:txBody>
          <a:bodyPr>
            <a:noAutofit/>
          </a:bodyPr>
          <a:lstStyle/>
          <a:p>
            <a:pPr lvl="1" algn="ctr" rtl="0">
              <a:spcBef>
                <a:spcPct val="0"/>
              </a:spcBef>
            </a:pPr>
            <a:r>
              <a:rPr lang="fr-FR" sz="3200" b="1" i="1" dirty="0" smtClean="0"/>
              <a:t>Les représentations du monde </a:t>
            </a:r>
            <a:br>
              <a:rPr lang="fr-FR" sz="3200" b="1" i="1" dirty="0" smtClean="0"/>
            </a:br>
            <a:r>
              <a:rPr lang="fr-FR" sz="3200" b="1" i="1" dirty="0" smtClean="0"/>
              <a:t>sur lesquelles les élèves vont travailler</a:t>
            </a:r>
            <a:endParaRPr lang="fr-FR" sz="28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p:cNvGraphicFramePr>
            <a:graphicFrameLocks noGrp="1"/>
          </p:cNvGraphicFramePr>
          <p:nvPr/>
        </p:nvGraphicFramePr>
        <p:xfrm>
          <a:off x="0" y="0"/>
          <a:ext cx="9144000" cy="6863681"/>
        </p:xfrm>
        <a:graphic>
          <a:graphicData uri="http://schemas.openxmlformats.org/drawingml/2006/table">
            <a:tbl>
              <a:tblPr firstRow="1" bandRow="1">
                <a:tableStyleId>{ED083AE6-46FA-4A59-8FB0-9F97EB10719F}</a:tableStyleId>
              </a:tblPr>
              <a:tblGrid>
                <a:gridCol w="971600"/>
                <a:gridCol w="1872208"/>
                <a:gridCol w="4014192"/>
                <a:gridCol w="2286000"/>
              </a:tblGrid>
              <a:tr h="835293">
                <a:tc>
                  <a:txBody>
                    <a:bodyPr/>
                    <a:lstStyle/>
                    <a:p>
                      <a:pPr algn="ctr"/>
                      <a:r>
                        <a:rPr lang="fr-FR" sz="1400" dirty="0" smtClean="0"/>
                        <a:t>Groupe</a:t>
                      </a:r>
                      <a:endParaRPr lang="fr-FR" sz="1400" dirty="0"/>
                    </a:p>
                  </a:txBody>
                  <a:tcPr anchor="ctr"/>
                </a:tc>
                <a:tc>
                  <a:txBody>
                    <a:bodyPr/>
                    <a:lstStyle/>
                    <a:p>
                      <a:pPr algn="ctr"/>
                      <a:r>
                        <a:rPr lang="fr-FR" sz="1400" dirty="0" smtClean="0"/>
                        <a:t>Noms</a:t>
                      </a:r>
                      <a:r>
                        <a:rPr lang="fr-FR" sz="1400" baseline="0" dirty="0" smtClean="0"/>
                        <a:t> de élèves constituant le groupe</a:t>
                      </a:r>
                      <a:endParaRPr lang="fr-FR" sz="1400" dirty="0"/>
                    </a:p>
                  </a:txBody>
                  <a:tcPr anchor="ctr"/>
                </a:tc>
                <a:tc>
                  <a:txBody>
                    <a:bodyPr/>
                    <a:lstStyle/>
                    <a:p>
                      <a:pPr algn="ctr"/>
                      <a:r>
                        <a:rPr lang="fr-FR" sz="1400" dirty="0" smtClean="0"/>
                        <a:t>Références</a:t>
                      </a:r>
                      <a:endParaRPr lang="fr-FR" sz="1400" dirty="0"/>
                    </a:p>
                  </a:txBody>
                  <a:tcPr anchor="ctr"/>
                </a:tc>
                <a:tc>
                  <a:txBody>
                    <a:bodyPr/>
                    <a:lstStyle/>
                    <a:p>
                      <a:pPr algn="ctr"/>
                      <a:r>
                        <a:rPr lang="fr-FR" sz="1400" dirty="0" smtClean="0"/>
                        <a:t>Image</a:t>
                      </a:r>
                      <a:endParaRPr lang="fr-FR" sz="1400" dirty="0"/>
                    </a:p>
                  </a:txBody>
                  <a:tcPr anchor="ctr"/>
                </a:tc>
              </a:tr>
              <a:tr h="937523">
                <a:tc>
                  <a:txBody>
                    <a:bodyPr/>
                    <a:lstStyle/>
                    <a:p>
                      <a:pPr algn="ctr"/>
                      <a:r>
                        <a:rPr lang="fr-FR" dirty="0" smtClean="0"/>
                        <a:t>1</a:t>
                      </a:r>
                      <a:endParaRPr lang="fr-FR" b="1" dirty="0"/>
                    </a:p>
                  </a:txBody>
                  <a:tcPr anchor="ctr"/>
                </a:tc>
                <a:tc>
                  <a:txBody>
                    <a:bodyPr/>
                    <a:lstStyle/>
                    <a:p>
                      <a:pPr algn="ctr"/>
                      <a:endParaRPr lang="fr-FR" sz="1200" dirty="0"/>
                    </a:p>
                  </a:txBody>
                  <a:tcPr anchor="ctr"/>
                </a:tc>
                <a:tc>
                  <a:txBody>
                    <a:bodyPr/>
                    <a:lstStyle/>
                    <a:p>
                      <a:pPr algn="ctr"/>
                      <a:r>
                        <a:rPr lang="fr-FR" sz="1800" b="1" i="1" dirty="0" smtClean="0"/>
                        <a:t>Enluminure représentant le monde </a:t>
                      </a:r>
                      <a:r>
                        <a:rPr lang="fr-FR" sz="1800" dirty="0" smtClean="0"/>
                        <a:t>attribuée à Simon Marmion</a:t>
                      </a:r>
                      <a:r>
                        <a:rPr lang="fr-FR" sz="1800" baseline="0" dirty="0" smtClean="0"/>
                        <a:t> d</a:t>
                      </a:r>
                      <a:r>
                        <a:rPr lang="fr-FR" sz="1800" dirty="0" smtClean="0"/>
                        <a:t>ans </a:t>
                      </a:r>
                      <a:r>
                        <a:rPr lang="fr-FR" sz="1800" i="1" dirty="0" smtClean="0"/>
                        <a:t>La Fleur des Histoires de </a:t>
                      </a:r>
                      <a:r>
                        <a:rPr lang="fr-FR" sz="1800" dirty="0" smtClean="0"/>
                        <a:t>Jean </a:t>
                      </a:r>
                      <a:r>
                        <a:rPr lang="fr-FR" sz="1800" dirty="0" err="1" smtClean="0"/>
                        <a:t>Mansel</a:t>
                      </a:r>
                      <a:endParaRPr lang="fr-FR" sz="1800" b="1" dirty="0"/>
                    </a:p>
                  </a:txBody>
                  <a:tcPr marL="0" marR="0" marT="0" marB="0" anchor="ctr"/>
                </a:tc>
                <a:tc>
                  <a:txBody>
                    <a:bodyPr/>
                    <a:lstStyle/>
                    <a:p>
                      <a:pPr algn="l"/>
                      <a:r>
                        <a:rPr lang="fr-FR" dirty="0"/>
                        <a:t/>
                      </a:r>
                      <a:br>
                        <a:rPr lang="fr-FR" dirty="0"/>
                      </a:br>
                      <a:endParaRPr lang="fr-FR" dirty="0"/>
                    </a:p>
                  </a:txBody>
                  <a:tcPr marL="0" marR="0" marT="0" marB="0"/>
                </a:tc>
              </a:tr>
              <a:tr h="835293">
                <a:tc>
                  <a:txBody>
                    <a:bodyPr/>
                    <a:lstStyle/>
                    <a:p>
                      <a:pPr algn="ctr"/>
                      <a:r>
                        <a:rPr lang="fr-FR" dirty="0" smtClean="0"/>
                        <a:t>2</a:t>
                      </a:r>
                      <a:endParaRPr lang="fr-FR" b="1" dirty="0"/>
                    </a:p>
                  </a:txBody>
                  <a:tcPr anchor="ctr"/>
                </a:tc>
                <a:tc>
                  <a:txBody>
                    <a:bodyPr/>
                    <a:lstStyle/>
                    <a:p>
                      <a:pPr algn="ctr"/>
                      <a:endParaRPr lang="fr-FR" sz="1200" kern="1200" dirty="0" smtClean="0">
                        <a:solidFill>
                          <a:schemeClr val="dk1"/>
                        </a:solidFill>
                        <a:latin typeface="+mn-lt"/>
                        <a:ea typeface="+mn-ea"/>
                        <a:cs typeface="+mn-cs"/>
                      </a:endParaRPr>
                    </a:p>
                  </a:txBody>
                  <a:tcPr anchor="ctr"/>
                </a:tc>
                <a:tc>
                  <a:txBody>
                    <a:bodyPr/>
                    <a:lstStyle/>
                    <a:p>
                      <a:pPr algn="ctr"/>
                      <a:r>
                        <a:rPr lang="fr-FR" sz="1800" b="1" i="1" kern="1200" dirty="0" smtClean="0"/>
                        <a:t>Carte du monde </a:t>
                      </a:r>
                      <a:r>
                        <a:rPr lang="fr-FR" sz="1800" kern="1200" dirty="0" smtClean="0"/>
                        <a:t>d’Al </a:t>
                      </a:r>
                      <a:r>
                        <a:rPr lang="fr-FR" sz="1800" kern="1200" dirty="0" err="1" smtClean="0"/>
                        <a:t>Idrissi</a:t>
                      </a:r>
                      <a:endParaRPr lang="fr-FR" sz="1800" b="1" kern="1200" dirty="0" smtClean="0">
                        <a:solidFill>
                          <a:schemeClr val="dk1"/>
                        </a:solidFill>
                        <a:latin typeface="+mn-lt"/>
                        <a:ea typeface="+mn-ea"/>
                        <a:cs typeface="+mn-cs"/>
                      </a:endParaRPr>
                    </a:p>
                  </a:txBody>
                  <a:tcPr anchor="ctr"/>
                </a:tc>
                <a:tc>
                  <a:txBody>
                    <a:bodyPr/>
                    <a:lstStyle/>
                    <a:p>
                      <a:endParaRPr lang="fr-FR" dirty="0"/>
                    </a:p>
                  </a:txBody>
                  <a:tcPr/>
                </a:tc>
              </a:tr>
              <a:tr h="835293">
                <a:tc>
                  <a:txBody>
                    <a:bodyPr/>
                    <a:lstStyle/>
                    <a:p>
                      <a:pPr algn="ctr"/>
                      <a:r>
                        <a:rPr lang="fr-FR" dirty="0" smtClean="0"/>
                        <a:t>2</a:t>
                      </a:r>
                      <a:endParaRPr lang="fr-FR" b="1" dirty="0"/>
                    </a:p>
                  </a:txBody>
                  <a:tcPr anchor="ctr"/>
                </a:tc>
                <a:tc>
                  <a:txBody>
                    <a:bodyPr/>
                    <a:lstStyle/>
                    <a:p>
                      <a:pPr algn="ctr"/>
                      <a:endParaRPr lang="fr-FR" dirty="0"/>
                    </a:p>
                  </a:txBody>
                  <a:tcPr anchor="ctr"/>
                </a:tc>
                <a:tc>
                  <a:txBody>
                    <a:bodyPr/>
                    <a:lstStyle/>
                    <a:p>
                      <a:pPr algn="ctr"/>
                      <a:r>
                        <a:rPr lang="fr-FR" sz="1800" b="1" i="1" dirty="0" smtClean="0"/>
                        <a:t>Planisphère</a:t>
                      </a:r>
                      <a:r>
                        <a:rPr lang="fr-FR" sz="1800" dirty="0" smtClean="0"/>
                        <a:t> d’</a:t>
                      </a:r>
                      <a:r>
                        <a:rPr lang="fr-FR" sz="1800" dirty="0" err="1" smtClean="0"/>
                        <a:t>Henricus</a:t>
                      </a:r>
                      <a:r>
                        <a:rPr lang="fr-FR" sz="1800" baseline="0" dirty="0" smtClean="0"/>
                        <a:t> </a:t>
                      </a:r>
                      <a:r>
                        <a:rPr lang="fr-FR" sz="1800" baseline="0" dirty="0" err="1" smtClean="0"/>
                        <a:t>Martellus</a:t>
                      </a:r>
                      <a:endParaRPr lang="fr-FR" sz="1800" b="1" dirty="0"/>
                    </a:p>
                  </a:txBody>
                  <a:tcPr anchor="ctr"/>
                </a:tc>
                <a:tc>
                  <a:txBody>
                    <a:bodyPr/>
                    <a:lstStyle/>
                    <a:p>
                      <a:endParaRPr lang="fr-FR"/>
                    </a:p>
                  </a:txBody>
                  <a:tcPr/>
                </a:tc>
              </a:tr>
              <a:tr h="835293">
                <a:tc>
                  <a:txBody>
                    <a:bodyPr/>
                    <a:lstStyle/>
                    <a:p>
                      <a:pPr algn="ctr"/>
                      <a:r>
                        <a:rPr lang="fr-FR" dirty="0" smtClean="0"/>
                        <a:t>2</a:t>
                      </a:r>
                      <a:endParaRPr lang="fr-FR" b="1" dirty="0"/>
                    </a:p>
                  </a:txBody>
                  <a:tcPr anchor="ctr"/>
                </a:tc>
                <a:tc>
                  <a:txBody>
                    <a:bodyPr/>
                    <a:lstStyle/>
                    <a:p>
                      <a:pPr algn="ctr"/>
                      <a:endParaRPr lang="fr-FR"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b="1" i="1" dirty="0" smtClean="0"/>
                        <a:t>Planisphère</a:t>
                      </a:r>
                      <a:r>
                        <a:rPr lang="fr-FR" sz="1800" dirty="0" smtClean="0"/>
                        <a:t> de </a:t>
                      </a:r>
                      <a:r>
                        <a:rPr lang="fr-FR" sz="1800" dirty="0" err="1" smtClean="0"/>
                        <a:t>Cantino</a:t>
                      </a:r>
                      <a:endParaRPr lang="fr-FR" sz="1800" b="1" dirty="0" smtClean="0"/>
                    </a:p>
                  </a:txBody>
                  <a:tcPr anchor="ctr"/>
                </a:tc>
                <a:tc>
                  <a:txBody>
                    <a:bodyPr/>
                    <a:lstStyle/>
                    <a:p>
                      <a:endParaRPr lang="fr-FR" dirty="0"/>
                    </a:p>
                  </a:txBody>
                  <a:tcPr/>
                </a:tc>
              </a:tr>
              <a:tr h="835293">
                <a:tc>
                  <a:txBody>
                    <a:bodyPr/>
                    <a:lstStyle/>
                    <a:p>
                      <a:pPr algn="ctr"/>
                      <a:r>
                        <a:rPr lang="fr-FR" dirty="0" smtClean="0"/>
                        <a:t>4</a:t>
                      </a:r>
                      <a:endParaRPr lang="fr-FR" b="1" dirty="0"/>
                    </a:p>
                  </a:txBody>
                  <a:tcPr anchor="ctr"/>
                </a:tc>
                <a:tc>
                  <a:txBody>
                    <a:bodyPr/>
                    <a:lstStyle/>
                    <a:p>
                      <a:pPr algn="ctr"/>
                      <a:endParaRPr lang="fr-FR" dirty="0"/>
                    </a:p>
                  </a:txBody>
                  <a:tcPr anchor="ctr"/>
                </a:tc>
                <a:tc>
                  <a:txBody>
                    <a:bodyPr/>
                    <a:lstStyle/>
                    <a:p>
                      <a:pPr algn="ctr"/>
                      <a:r>
                        <a:rPr lang="fr-FR" sz="1800" b="1" i="1" dirty="0" smtClean="0"/>
                        <a:t>Planisphère</a:t>
                      </a:r>
                      <a:r>
                        <a:rPr lang="fr-FR" sz="1800" baseline="0" dirty="0" smtClean="0"/>
                        <a:t> de </a:t>
                      </a:r>
                      <a:r>
                        <a:rPr lang="fr-FR" sz="1800" dirty="0" smtClean="0"/>
                        <a:t>Matteo Ricci</a:t>
                      </a:r>
                      <a:endParaRPr lang="fr-FR" sz="1800" b="1" dirty="0"/>
                    </a:p>
                  </a:txBody>
                  <a:tcPr anchor="ctr"/>
                </a:tc>
                <a:tc>
                  <a:txBody>
                    <a:bodyPr/>
                    <a:lstStyle/>
                    <a:p>
                      <a:endParaRPr lang="fr-FR" dirty="0"/>
                    </a:p>
                  </a:txBody>
                  <a:tcPr/>
                </a:tc>
              </a:tr>
              <a:tr h="835293">
                <a:tc>
                  <a:txBody>
                    <a:bodyPr/>
                    <a:lstStyle/>
                    <a:p>
                      <a:pPr algn="ctr"/>
                      <a:r>
                        <a:rPr lang="fr-FR" dirty="0" smtClean="0"/>
                        <a:t>5</a:t>
                      </a:r>
                      <a:endParaRPr lang="fr-FR" b="1" dirty="0"/>
                    </a:p>
                  </a:txBody>
                  <a:tcPr anchor="ctr"/>
                </a:tc>
                <a:tc>
                  <a:txBody>
                    <a:bodyPr/>
                    <a:lstStyle/>
                    <a:p>
                      <a:pPr algn="ctr"/>
                      <a:endParaRPr lang="fr-FR" dirty="0"/>
                    </a:p>
                  </a:txBody>
                  <a:tcPr anchor="ctr"/>
                </a:tc>
                <a:tc>
                  <a:txBody>
                    <a:bodyPr/>
                    <a:lstStyle/>
                    <a:p>
                      <a:pPr algn="ctr"/>
                      <a:r>
                        <a:rPr lang="fr-FR" sz="1800" dirty="0" smtClean="0"/>
                        <a:t>La </a:t>
                      </a:r>
                      <a:r>
                        <a:rPr lang="fr-FR" sz="1800" b="1" i="1" dirty="0" smtClean="0"/>
                        <a:t>Nova </a:t>
                      </a:r>
                      <a:r>
                        <a:rPr lang="fr-FR" sz="1800" b="1" i="1" dirty="0" err="1" smtClean="0"/>
                        <a:t>totius</a:t>
                      </a:r>
                      <a:r>
                        <a:rPr lang="fr-FR" sz="1800" b="1" i="1" dirty="0" smtClean="0"/>
                        <a:t> </a:t>
                      </a:r>
                      <a:r>
                        <a:rPr lang="fr-FR" sz="1800" b="1" i="1" dirty="0" err="1" smtClean="0"/>
                        <a:t>terrarum</a:t>
                      </a:r>
                      <a:r>
                        <a:rPr lang="fr-FR" sz="1800" b="1" i="1" dirty="0" smtClean="0"/>
                        <a:t> </a:t>
                      </a:r>
                      <a:r>
                        <a:rPr lang="fr-FR" sz="1800" b="1" i="1" dirty="0" err="1" smtClean="0"/>
                        <a:t>orbis</a:t>
                      </a:r>
                      <a:r>
                        <a:rPr lang="fr-FR" sz="1800" b="1" i="1" dirty="0" smtClean="0"/>
                        <a:t> </a:t>
                      </a:r>
                      <a:r>
                        <a:rPr lang="fr-FR" sz="1800" b="1" i="1" dirty="0" err="1" smtClean="0"/>
                        <a:t>geographica</a:t>
                      </a:r>
                      <a:r>
                        <a:rPr lang="fr-FR" sz="1800" b="1" i="1" dirty="0" smtClean="0"/>
                        <a:t> </a:t>
                      </a:r>
                      <a:r>
                        <a:rPr lang="fr-FR" sz="1800" b="1" i="1" dirty="0" err="1" smtClean="0"/>
                        <a:t>ac</a:t>
                      </a:r>
                      <a:r>
                        <a:rPr lang="fr-FR" sz="1800" b="1" i="1" dirty="0" smtClean="0"/>
                        <a:t> </a:t>
                      </a:r>
                      <a:r>
                        <a:rPr lang="fr-FR" sz="1800" b="1" i="1" dirty="0" err="1" smtClean="0"/>
                        <a:t>hydrographica</a:t>
                      </a:r>
                      <a:r>
                        <a:rPr lang="fr-FR" sz="1800" b="1" i="1" dirty="0" smtClean="0"/>
                        <a:t> tabula</a:t>
                      </a:r>
                      <a:r>
                        <a:rPr lang="fr-FR" sz="1800" baseline="0" dirty="0" smtClean="0"/>
                        <a:t> de</a:t>
                      </a:r>
                      <a:r>
                        <a:rPr lang="fr-FR" sz="1800" dirty="0" smtClean="0"/>
                        <a:t> Johannes </a:t>
                      </a:r>
                      <a:r>
                        <a:rPr lang="fr-FR" sz="1800" dirty="0" err="1" smtClean="0"/>
                        <a:t>Blaeu</a:t>
                      </a:r>
                      <a:endParaRPr lang="fr-FR" sz="1800" b="1" dirty="0"/>
                    </a:p>
                  </a:txBody>
                  <a:tcPr anchor="ctr"/>
                </a:tc>
                <a:tc>
                  <a:txBody>
                    <a:bodyPr/>
                    <a:lstStyle/>
                    <a:p>
                      <a:endParaRPr lang="fr-FR" dirty="0"/>
                    </a:p>
                  </a:txBody>
                  <a:tcPr/>
                </a:tc>
              </a:tr>
              <a:tr h="835293">
                <a:tc>
                  <a:txBody>
                    <a:bodyPr/>
                    <a:lstStyle/>
                    <a:p>
                      <a:pPr algn="ctr"/>
                      <a:r>
                        <a:rPr lang="fr-FR" dirty="0" smtClean="0"/>
                        <a:t>6</a:t>
                      </a:r>
                      <a:endParaRPr lang="fr-FR" b="1" dirty="0"/>
                    </a:p>
                  </a:txBody>
                  <a:tcPr anchor="ctr"/>
                </a:tc>
                <a:tc>
                  <a:txBody>
                    <a:bodyPr/>
                    <a:lstStyle/>
                    <a:p>
                      <a:pPr algn="ctr"/>
                      <a:endParaRPr lang="fr-FR" dirty="0"/>
                    </a:p>
                  </a:txBody>
                  <a:tcPr anchor="ctr"/>
                </a:tc>
                <a:tc>
                  <a:txBody>
                    <a:bodyPr/>
                    <a:lstStyle/>
                    <a:p>
                      <a:pPr algn="ctr"/>
                      <a:r>
                        <a:rPr lang="fr-FR" sz="1800" dirty="0" smtClean="0"/>
                        <a:t>Le </a:t>
                      </a:r>
                      <a:r>
                        <a:rPr lang="fr-FR" sz="1800" b="1" i="1" dirty="0" smtClean="0"/>
                        <a:t>Mémorial</a:t>
                      </a:r>
                      <a:r>
                        <a:rPr lang="fr-FR" sz="1800" b="1" i="1" baseline="0" dirty="0" smtClean="0"/>
                        <a:t> d’Al</a:t>
                      </a:r>
                      <a:r>
                        <a:rPr lang="fr-FR" sz="1800" b="1" i="1" kern="1200" dirty="0" smtClean="0">
                          <a:solidFill>
                            <a:schemeClr val="tx1"/>
                          </a:solidFill>
                          <a:latin typeface="+mn-lt"/>
                          <a:ea typeface="+mn-ea"/>
                          <a:cs typeface="+mn-cs"/>
                        </a:rPr>
                        <a:t>bert</a:t>
                      </a:r>
                      <a:r>
                        <a:rPr lang="fr-FR" sz="1800" baseline="0" dirty="0" smtClean="0"/>
                        <a:t> dans les Kensington </a:t>
                      </a:r>
                      <a:r>
                        <a:rPr lang="fr-FR" sz="1800" baseline="0" dirty="0" err="1" smtClean="0"/>
                        <a:t>Gardens</a:t>
                      </a:r>
                      <a:r>
                        <a:rPr lang="fr-FR" sz="1800" baseline="0" dirty="0" smtClean="0"/>
                        <a:t> de Londres</a:t>
                      </a:r>
                      <a:endParaRPr lang="fr-FR" sz="1800" b="1" dirty="0"/>
                    </a:p>
                  </a:txBody>
                  <a:tcPr anchor="ctr"/>
                </a:tc>
                <a:tc>
                  <a:txBody>
                    <a:bodyPr/>
                    <a:lstStyle/>
                    <a:p>
                      <a:endParaRPr lang="fr-FR" dirty="0"/>
                    </a:p>
                  </a:txBody>
                  <a:tcPr/>
                </a:tc>
              </a:tr>
            </a:tbl>
          </a:graphicData>
        </a:graphic>
      </p:graphicFrame>
      <p:pic>
        <p:nvPicPr>
          <p:cNvPr id="30722" name="Picture 2" descr="patience..."/>
          <p:cNvPicPr>
            <a:picLocks noChangeAspect="1" noChangeArrowheads="1"/>
          </p:cNvPicPr>
          <p:nvPr/>
        </p:nvPicPr>
        <p:blipFill>
          <a:blip r:embed="rId2" cstate="email"/>
          <a:srcRect l="13745" t="9518" r="5747" b="12980"/>
          <a:stretch>
            <a:fillRect/>
          </a:stretch>
        </p:blipFill>
        <p:spPr bwMode="auto">
          <a:xfrm>
            <a:off x="7596336" y="908720"/>
            <a:ext cx="576064" cy="800868"/>
          </a:xfrm>
          <a:prstGeom prst="rect">
            <a:avLst/>
          </a:prstGeom>
          <a:noFill/>
        </p:spPr>
      </p:pic>
      <p:pic>
        <p:nvPicPr>
          <p:cNvPr id="30723" name="Picture 3" descr="http://classes.bnf.fr/ebstorf/images/icono/cale.gif"/>
          <p:cNvPicPr>
            <a:picLocks noChangeAspect="1" noChangeArrowheads="1"/>
          </p:cNvPicPr>
          <p:nvPr/>
        </p:nvPicPr>
        <p:blipFill>
          <a:blip r:embed="rId3"/>
          <a:srcRect/>
          <a:stretch>
            <a:fillRect/>
          </a:stretch>
        </p:blipFill>
        <p:spPr bwMode="auto">
          <a:xfrm>
            <a:off x="0" y="0"/>
            <a:ext cx="9525" cy="9525"/>
          </a:xfrm>
          <a:prstGeom prst="rect">
            <a:avLst/>
          </a:prstGeom>
          <a:noFill/>
        </p:spPr>
      </p:pic>
      <p:pic>
        <p:nvPicPr>
          <p:cNvPr id="30724" name="Picture 4" descr="http://classes.bnf.fr/ebstorf/images/icono/cale.gif"/>
          <p:cNvPicPr>
            <a:picLocks noChangeAspect="1" noChangeArrowheads="1"/>
          </p:cNvPicPr>
          <p:nvPr/>
        </p:nvPicPr>
        <p:blipFill>
          <a:blip r:embed="rId3"/>
          <a:srcRect/>
          <a:stretch>
            <a:fillRect/>
          </a:stretch>
        </p:blipFill>
        <p:spPr bwMode="auto">
          <a:xfrm>
            <a:off x="0" y="0"/>
            <a:ext cx="9525" cy="9525"/>
          </a:xfrm>
          <a:prstGeom prst="rect">
            <a:avLst/>
          </a:prstGeom>
          <a:noFill/>
        </p:spPr>
      </p:pic>
      <p:pic>
        <p:nvPicPr>
          <p:cNvPr id="30726" name="Picture 6" descr="http://upload.wikimedia.org/wikipedia/commons/thumb/d/db/Al-Idrisi's_world_map.JPG/270px-Al-Idrisi's_world_map.JPG"/>
          <p:cNvPicPr>
            <a:picLocks noChangeAspect="1" noChangeArrowheads="1"/>
          </p:cNvPicPr>
          <p:nvPr/>
        </p:nvPicPr>
        <p:blipFill>
          <a:blip r:embed="rId4" cstate="email"/>
          <a:srcRect/>
          <a:stretch>
            <a:fillRect/>
          </a:stretch>
        </p:blipFill>
        <p:spPr bwMode="auto">
          <a:xfrm>
            <a:off x="7524328" y="1844824"/>
            <a:ext cx="648072" cy="705678"/>
          </a:xfrm>
          <a:prstGeom prst="rect">
            <a:avLst/>
          </a:prstGeom>
          <a:noFill/>
        </p:spPr>
      </p:pic>
      <p:pic>
        <p:nvPicPr>
          <p:cNvPr id="30728" name="Picture 8" descr="http://upload.wikimedia.org/wikipedia/commons/0/07/CantinoPlanisphere.png"/>
          <p:cNvPicPr>
            <a:picLocks noChangeAspect="1" noChangeArrowheads="1"/>
          </p:cNvPicPr>
          <p:nvPr/>
        </p:nvPicPr>
        <p:blipFill>
          <a:blip r:embed="rId5" cstate="email"/>
          <a:srcRect/>
          <a:stretch>
            <a:fillRect/>
          </a:stretch>
        </p:blipFill>
        <p:spPr bwMode="auto">
          <a:xfrm>
            <a:off x="7236296" y="3573016"/>
            <a:ext cx="1368152" cy="641745"/>
          </a:xfrm>
          <a:prstGeom prst="rect">
            <a:avLst/>
          </a:prstGeom>
          <a:noFill/>
        </p:spPr>
      </p:pic>
      <p:pic>
        <p:nvPicPr>
          <p:cNvPr id="30730" name="Picture 10" descr="Henricus Martellus 1489.jpg"/>
          <p:cNvPicPr>
            <a:picLocks noChangeAspect="1" noChangeArrowheads="1"/>
          </p:cNvPicPr>
          <p:nvPr/>
        </p:nvPicPr>
        <p:blipFill>
          <a:blip r:embed="rId6" cstate="email"/>
          <a:srcRect/>
          <a:stretch>
            <a:fillRect/>
          </a:stretch>
        </p:blipFill>
        <p:spPr bwMode="auto">
          <a:xfrm>
            <a:off x="7308304" y="2708920"/>
            <a:ext cx="1008112" cy="688402"/>
          </a:xfrm>
          <a:prstGeom prst="rect">
            <a:avLst/>
          </a:prstGeom>
          <a:noFill/>
        </p:spPr>
      </p:pic>
      <p:pic>
        <p:nvPicPr>
          <p:cNvPr id="30732" name="Picture 12" descr="http://www.toile-photo.eu/wp-content/uploads/2012/03/po135-1.jpg"/>
          <p:cNvPicPr>
            <a:picLocks noChangeAspect="1" noChangeArrowheads="1"/>
          </p:cNvPicPr>
          <p:nvPr/>
        </p:nvPicPr>
        <p:blipFill>
          <a:blip r:embed="rId7" cstate="email"/>
          <a:srcRect/>
          <a:stretch>
            <a:fillRect/>
          </a:stretch>
        </p:blipFill>
        <p:spPr bwMode="auto">
          <a:xfrm>
            <a:off x="7380312" y="5229200"/>
            <a:ext cx="936104" cy="700098"/>
          </a:xfrm>
          <a:prstGeom prst="rect">
            <a:avLst/>
          </a:prstGeom>
          <a:noFill/>
        </p:spPr>
      </p:pic>
      <p:pic>
        <p:nvPicPr>
          <p:cNvPr id="30734" name="Picture 14" descr="http://histoiresdechine.eu/wp-content/uploads/2011/11/Ricci1600.jpg"/>
          <p:cNvPicPr>
            <a:picLocks noChangeAspect="1" noChangeArrowheads="1"/>
          </p:cNvPicPr>
          <p:nvPr/>
        </p:nvPicPr>
        <p:blipFill>
          <a:blip r:embed="rId8" cstate="email"/>
          <a:srcRect/>
          <a:stretch>
            <a:fillRect/>
          </a:stretch>
        </p:blipFill>
        <p:spPr bwMode="auto">
          <a:xfrm>
            <a:off x="7308304" y="4437112"/>
            <a:ext cx="1279089" cy="648072"/>
          </a:xfrm>
          <a:prstGeom prst="rect">
            <a:avLst/>
          </a:prstGeom>
          <a:noFill/>
        </p:spPr>
      </p:pic>
      <p:pic>
        <p:nvPicPr>
          <p:cNvPr id="30736" name="Picture 16" descr="http://upload.wikimedia.org/wikipedia/commons/thumb/f/ff/Albert_Memorial,_London_-_May_2008.jpg/330px-Albert_Memorial,_London_-_May_2008.jpg"/>
          <p:cNvPicPr>
            <a:picLocks noChangeAspect="1" noChangeArrowheads="1"/>
          </p:cNvPicPr>
          <p:nvPr/>
        </p:nvPicPr>
        <p:blipFill>
          <a:blip r:embed="rId9" cstate="email"/>
          <a:srcRect/>
          <a:stretch>
            <a:fillRect/>
          </a:stretch>
        </p:blipFill>
        <p:spPr bwMode="auto">
          <a:xfrm>
            <a:off x="7540138" y="6093296"/>
            <a:ext cx="704270" cy="72774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5580112" y="5325015"/>
            <a:ext cx="3419872"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b="1" i="1" dirty="0" smtClean="0">
                <a:solidFill>
                  <a:srgbClr val="C00000"/>
                </a:solidFill>
              </a:rPr>
              <a:t>Une représentation patristique chrétienne du monde, centrée sur Jérusalem et caractéristique des mappemondes « T dans O »</a:t>
            </a:r>
            <a:endParaRPr lang="fr-FR" b="1" i="1" dirty="0">
              <a:solidFill>
                <a:srgbClr val="C00000"/>
              </a:solidFill>
            </a:endParaRPr>
          </a:p>
        </p:txBody>
      </p:sp>
      <p:pic>
        <p:nvPicPr>
          <p:cNvPr id="7" name="Picture 2" descr="http://www.storicamente.org/immagini/wang/Fig2.jpg"/>
          <p:cNvPicPr>
            <a:picLocks noChangeAspect="1" noChangeArrowheads="1"/>
          </p:cNvPicPr>
          <p:nvPr/>
        </p:nvPicPr>
        <p:blipFill>
          <a:blip r:embed="rId3" cstate="email"/>
          <a:srcRect l="4401" r="2360" b="14506"/>
          <a:stretch>
            <a:fillRect/>
          </a:stretch>
        </p:blipFill>
        <p:spPr bwMode="auto">
          <a:xfrm>
            <a:off x="0" y="0"/>
            <a:ext cx="5508104" cy="6894040"/>
          </a:xfrm>
          <a:prstGeom prst="rect">
            <a:avLst/>
          </a:prstGeom>
          <a:noFill/>
        </p:spPr>
      </p:pic>
      <p:sp>
        <p:nvSpPr>
          <p:cNvPr id="5" name="Titre 1"/>
          <p:cNvSpPr>
            <a:spLocks noGrp="1"/>
          </p:cNvSpPr>
          <p:nvPr>
            <p:ph type="title"/>
          </p:nvPr>
        </p:nvSpPr>
        <p:spPr>
          <a:xfrm>
            <a:off x="5652120" y="188640"/>
            <a:ext cx="3312368" cy="1872208"/>
          </a:xfrm>
        </p:spPr>
        <p:style>
          <a:lnRef idx="1">
            <a:schemeClr val="accent4"/>
          </a:lnRef>
          <a:fillRef idx="2">
            <a:schemeClr val="accent4"/>
          </a:fillRef>
          <a:effectRef idx="1">
            <a:schemeClr val="accent4"/>
          </a:effectRef>
          <a:fontRef idx="minor">
            <a:schemeClr val="dk1"/>
          </a:fontRef>
        </p:style>
        <p:txBody>
          <a:bodyPr>
            <a:noAutofit/>
          </a:bodyPr>
          <a:lstStyle/>
          <a:p>
            <a:r>
              <a:rPr lang="fr-FR" sz="2000" dirty="0" smtClean="0"/>
              <a:t>Enluminure représentant le monde dans Jean </a:t>
            </a:r>
            <a:r>
              <a:rPr lang="fr-FR" sz="2000" dirty="0" err="1"/>
              <a:t>Mansel</a:t>
            </a:r>
            <a:r>
              <a:rPr lang="fr-FR" sz="2000" dirty="0"/>
              <a:t>, </a:t>
            </a:r>
            <a:r>
              <a:rPr lang="fr-FR" sz="2000" i="1" dirty="0"/>
              <a:t>La Fleur des </a:t>
            </a:r>
            <a:r>
              <a:rPr lang="fr-FR" sz="2000" i="1" dirty="0" smtClean="0"/>
              <a:t>Histoires</a:t>
            </a:r>
            <a:br>
              <a:rPr lang="fr-FR" sz="2000" i="1" dirty="0" smtClean="0"/>
            </a:br>
            <a:r>
              <a:rPr lang="fr-FR" sz="2000" dirty="0" smtClean="0"/>
              <a:t> (v</a:t>
            </a:r>
            <a:r>
              <a:rPr lang="fr-FR" sz="2000" dirty="0"/>
              <a:t>. </a:t>
            </a:r>
            <a:r>
              <a:rPr lang="fr-FR" sz="2000" dirty="0" smtClean="0"/>
              <a:t>1459-1463)</a:t>
            </a:r>
            <a:endParaRPr lang="fr-FR"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style>
          <a:lnRef idx="1">
            <a:schemeClr val="accent6"/>
          </a:lnRef>
          <a:fillRef idx="2">
            <a:schemeClr val="accent6"/>
          </a:fillRef>
          <a:effectRef idx="1">
            <a:schemeClr val="accent6"/>
          </a:effectRef>
          <a:fontRef idx="minor">
            <a:schemeClr val="dk1"/>
          </a:fontRef>
        </p:style>
        <p:txBody>
          <a:bodyPr>
            <a:normAutofit/>
          </a:bodyPr>
          <a:lstStyle/>
          <a:p>
            <a:r>
              <a:rPr lang="fr-FR" sz="4000" b="1" i="1" dirty="0" smtClean="0"/>
              <a:t>Problématiques</a:t>
            </a:r>
            <a:endParaRPr lang="fr-FR" sz="4000" b="1" i="1" dirty="0"/>
          </a:p>
        </p:txBody>
      </p:sp>
      <p:sp>
        <p:nvSpPr>
          <p:cNvPr id="3" name="Espace réservé du contenu 2"/>
          <p:cNvSpPr>
            <a:spLocks noGrp="1"/>
          </p:cNvSpPr>
          <p:nvPr>
            <p:ph idx="1"/>
          </p:nvPr>
        </p:nvSpPr>
        <p:spPr>
          <a:xfrm>
            <a:off x="467544" y="2060848"/>
            <a:ext cx="8136904" cy="3888432"/>
          </a:xfrm>
        </p:spPr>
        <p:txBody>
          <a:bodyPr>
            <a:normAutofit/>
          </a:bodyPr>
          <a:lstStyle/>
          <a:p>
            <a:pPr algn="just"/>
            <a:r>
              <a:rPr lang="fr-FR" sz="2400" i="1" dirty="0" smtClean="0"/>
              <a:t>Quelles sont </a:t>
            </a:r>
            <a:r>
              <a:rPr lang="fr-FR" sz="2400" b="1" i="1" dirty="0" smtClean="0"/>
              <a:t>les évolutions dans les représentations mentales et matérielles du monde </a:t>
            </a:r>
            <a:r>
              <a:rPr lang="fr-FR" sz="2400" i="1" dirty="0" smtClean="0"/>
              <a:t>depuis les origines de la cartographie ?</a:t>
            </a:r>
          </a:p>
          <a:p>
            <a:pPr algn="just">
              <a:buNone/>
            </a:pPr>
            <a:r>
              <a:rPr lang="fr-FR" sz="2400" i="1" dirty="0" smtClean="0"/>
              <a:t> </a:t>
            </a:r>
          </a:p>
          <a:p>
            <a:pPr algn="just"/>
            <a:r>
              <a:rPr lang="fr-FR" sz="2400" i="1" dirty="0" smtClean="0"/>
              <a:t>Quelles modifications dans </a:t>
            </a:r>
            <a:r>
              <a:rPr lang="fr-FR" sz="2400" b="1" i="1" dirty="0" smtClean="0"/>
              <a:t>la conception de l’univers </a:t>
            </a:r>
            <a:r>
              <a:rPr lang="fr-FR" sz="2400" i="1" dirty="0" smtClean="0"/>
              <a:t>sont véhiculées par ces évolutions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theswedishparrot.com/wp-content/uploads/2012/03/alidrisisworldmap.jpg"/>
          <p:cNvPicPr>
            <a:picLocks noChangeAspect="1" noChangeArrowheads="1"/>
          </p:cNvPicPr>
          <p:nvPr/>
        </p:nvPicPr>
        <p:blipFill>
          <a:blip r:embed="rId3" cstate="email"/>
          <a:srcRect/>
          <a:stretch>
            <a:fillRect/>
          </a:stretch>
        </p:blipFill>
        <p:spPr bwMode="auto">
          <a:xfrm>
            <a:off x="0" y="1"/>
            <a:ext cx="6292390" cy="6858000"/>
          </a:xfrm>
          <a:prstGeom prst="rect">
            <a:avLst/>
          </a:prstGeom>
          <a:noFill/>
        </p:spPr>
      </p:pic>
      <p:sp>
        <p:nvSpPr>
          <p:cNvPr id="5" name="Titre 1"/>
          <p:cNvSpPr>
            <a:spLocks noGrp="1"/>
          </p:cNvSpPr>
          <p:nvPr>
            <p:ph type="title"/>
          </p:nvPr>
        </p:nvSpPr>
        <p:spPr>
          <a:xfrm>
            <a:off x="5508104" y="116632"/>
            <a:ext cx="3456384" cy="936104"/>
          </a:xfrm>
        </p:spPr>
        <p:style>
          <a:lnRef idx="1">
            <a:schemeClr val="accent4"/>
          </a:lnRef>
          <a:fillRef idx="2">
            <a:schemeClr val="accent4"/>
          </a:fillRef>
          <a:effectRef idx="1">
            <a:schemeClr val="accent4"/>
          </a:effectRef>
          <a:fontRef idx="minor">
            <a:schemeClr val="dk1"/>
          </a:fontRef>
        </p:style>
        <p:txBody>
          <a:bodyPr>
            <a:noAutofit/>
          </a:bodyPr>
          <a:lstStyle/>
          <a:p>
            <a:r>
              <a:rPr lang="fr-FR" sz="2000" dirty="0" smtClean="0"/>
              <a:t>Mappemonde d’Al-</a:t>
            </a:r>
            <a:r>
              <a:rPr lang="fr-FR" sz="2000" dirty="0" err="1" smtClean="0"/>
              <a:t>Idrîsî</a:t>
            </a:r>
            <a:r>
              <a:rPr lang="fr-FR" sz="2000" dirty="0"/>
              <a:t> </a:t>
            </a:r>
            <a:r>
              <a:rPr lang="fr-FR" sz="2000" dirty="0" smtClean="0"/>
              <a:t/>
            </a:r>
            <a:br>
              <a:rPr lang="fr-FR" sz="2000" dirty="0" smtClean="0"/>
            </a:br>
            <a:r>
              <a:rPr lang="fr-FR" sz="2000" dirty="0" smtClean="0"/>
              <a:t>(milieu du XII</a:t>
            </a:r>
            <a:r>
              <a:rPr lang="fr-FR" sz="2000" baseline="30000" dirty="0" smtClean="0"/>
              <a:t>e</a:t>
            </a:r>
            <a:r>
              <a:rPr lang="fr-FR" sz="2000" dirty="0" smtClean="0"/>
              <a:t> siècle)</a:t>
            </a:r>
            <a:endParaRPr lang="fr-FR" sz="2000" dirty="0"/>
          </a:p>
        </p:txBody>
      </p:sp>
      <p:sp>
        <p:nvSpPr>
          <p:cNvPr id="6" name="ZoneTexte 5"/>
          <p:cNvSpPr txBox="1"/>
          <p:nvPr/>
        </p:nvSpPr>
        <p:spPr>
          <a:xfrm>
            <a:off x="755576" y="6095037"/>
            <a:ext cx="7776864"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b="1" i="1" dirty="0" smtClean="0">
                <a:solidFill>
                  <a:srgbClr val="C00000"/>
                </a:solidFill>
              </a:rPr>
              <a:t>Une mappemonde arabo-centrée du 12</a:t>
            </a:r>
            <a:r>
              <a:rPr lang="fr-FR" b="1" i="1" baseline="30000" dirty="0" smtClean="0">
                <a:solidFill>
                  <a:srgbClr val="C00000"/>
                </a:solidFill>
              </a:rPr>
              <a:t>e</a:t>
            </a:r>
            <a:r>
              <a:rPr lang="fr-FR" b="1" i="1" dirty="0" smtClean="0">
                <a:solidFill>
                  <a:srgbClr val="C00000"/>
                </a:solidFill>
              </a:rPr>
              <a:t> siècle qui compile des savoirs grecs, iraniens et indiens, réalisée en arabe pour un roi chrétien</a:t>
            </a:r>
            <a:endParaRPr lang="fr-FR" b="1" i="1" dirty="0">
              <a:solidFill>
                <a:srgbClr val="C00000"/>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upload.wikimedia.org/wikipedia/commons/7/72/Martellus_World-Map.jpg"/>
          <p:cNvPicPr>
            <a:picLocks noChangeAspect="1" noChangeArrowheads="1"/>
          </p:cNvPicPr>
          <p:nvPr/>
        </p:nvPicPr>
        <p:blipFill>
          <a:blip r:embed="rId3" cstate="email"/>
          <a:srcRect/>
          <a:stretch>
            <a:fillRect/>
          </a:stretch>
        </p:blipFill>
        <p:spPr bwMode="auto">
          <a:xfrm>
            <a:off x="0" y="0"/>
            <a:ext cx="9144000" cy="6858000"/>
          </a:xfrm>
          <a:prstGeom prst="rect">
            <a:avLst/>
          </a:prstGeom>
          <a:noFill/>
        </p:spPr>
      </p:pic>
      <p:sp>
        <p:nvSpPr>
          <p:cNvPr id="5" name="Titre 1"/>
          <p:cNvSpPr>
            <a:spLocks noGrp="1"/>
          </p:cNvSpPr>
          <p:nvPr>
            <p:ph type="title"/>
          </p:nvPr>
        </p:nvSpPr>
        <p:spPr>
          <a:xfrm>
            <a:off x="107504" y="116632"/>
            <a:ext cx="3312368" cy="792088"/>
          </a:xfrm>
        </p:spPr>
        <p:style>
          <a:lnRef idx="1">
            <a:schemeClr val="accent4"/>
          </a:lnRef>
          <a:fillRef idx="2">
            <a:schemeClr val="accent4"/>
          </a:fillRef>
          <a:effectRef idx="1">
            <a:schemeClr val="accent4"/>
          </a:effectRef>
          <a:fontRef idx="minor">
            <a:schemeClr val="dk1"/>
          </a:fontRef>
        </p:style>
        <p:txBody>
          <a:bodyPr>
            <a:noAutofit/>
          </a:bodyPr>
          <a:lstStyle/>
          <a:p>
            <a:r>
              <a:rPr lang="fr-FR" sz="2000" dirty="0" smtClean="0"/>
              <a:t>Carte du monde d’</a:t>
            </a:r>
            <a:r>
              <a:rPr lang="fr-FR" sz="2000" dirty="0" err="1" smtClean="0"/>
              <a:t>Henricus</a:t>
            </a:r>
            <a:r>
              <a:rPr lang="fr-FR" sz="2000" dirty="0" smtClean="0"/>
              <a:t> </a:t>
            </a:r>
            <a:r>
              <a:rPr lang="fr-FR" sz="2000" dirty="0" err="1" smtClean="0"/>
              <a:t>Martellus</a:t>
            </a:r>
            <a:r>
              <a:rPr lang="fr-FR" sz="2000" dirty="0" smtClean="0"/>
              <a:t> (vers 1489)</a:t>
            </a:r>
            <a:endParaRPr lang="fr-FR" sz="2000" dirty="0"/>
          </a:p>
        </p:txBody>
      </p:sp>
      <p:sp>
        <p:nvSpPr>
          <p:cNvPr id="6" name="ZoneTexte 5"/>
          <p:cNvSpPr txBox="1"/>
          <p:nvPr/>
        </p:nvSpPr>
        <p:spPr>
          <a:xfrm>
            <a:off x="4608512" y="5229200"/>
            <a:ext cx="4427984" cy="14773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b="1" i="1" dirty="0" smtClean="0">
                <a:solidFill>
                  <a:srgbClr val="C00000"/>
                </a:solidFill>
              </a:rPr>
              <a:t>Une représentation du monde  héritée des savoirs antiques et médiévaux mais actualisée grâce à l’intégration de nouveaux savoirs liées aux explorations portugaises le long du littoral atlantique africain</a:t>
            </a:r>
            <a:endParaRPr lang="fr-FR" b="1" i="1" dirty="0">
              <a:solidFill>
                <a:srgbClr val="C0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16632"/>
            <a:ext cx="4402832" cy="634082"/>
          </a:xfr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Autofit/>
          </a:bodyPr>
          <a:lstStyle/>
          <a:p>
            <a:r>
              <a:rPr lang="fr-FR" sz="2000" dirty="0">
                <a:solidFill>
                  <a:schemeClr val="dk1"/>
                </a:solidFill>
                <a:latin typeface="+mn-lt"/>
                <a:ea typeface="+mn-ea"/>
                <a:cs typeface="+mn-cs"/>
              </a:rPr>
              <a:t>Planisphère de </a:t>
            </a:r>
            <a:r>
              <a:rPr lang="fr-FR" sz="2000" dirty="0" err="1" smtClean="0">
                <a:solidFill>
                  <a:schemeClr val="dk1"/>
                </a:solidFill>
                <a:latin typeface="+mn-lt"/>
                <a:ea typeface="+mn-ea"/>
                <a:cs typeface="+mn-cs"/>
              </a:rPr>
              <a:t>Cantino</a:t>
            </a:r>
            <a:r>
              <a:rPr lang="fr-FR" sz="2000" dirty="0" smtClean="0">
                <a:solidFill>
                  <a:schemeClr val="dk1"/>
                </a:solidFill>
                <a:latin typeface="+mn-lt"/>
                <a:ea typeface="+mn-ea"/>
                <a:cs typeface="+mn-cs"/>
              </a:rPr>
              <a:t> (1502)</a:t>
            </a:r>
            <a:endParaRPr lang="fr-FR" sz="2000" dirty="0">
              <a:solidFill>
                <a:schemeClr val="dk1"/>
              </a:solidFill>
              <a:latin typeface="+mn-lt"/>
              <a:ea typeface="+mn-ea"/>
              <a:cs typeface="+mn-cs"/>
            </a:endParaRPr>
          </a:p>
        </p:txBody>
      </p:sp>
      <p:sp>
        <p:nvSpPr>
          <p:cNvPr id="3" name="Espace réservé du contenu 2"/>
          <p:cNvSpPr>
            <a:spLocks noGrp="1"/>
          </p:cNvSpPr>
          <p:nvPr>
            <p:ph idx="1"/>
          </p:nvPr>
        </p:nvSpPr>
        <p:spPr/>
        <p:txBody>
          <a:bodyPr/>
          <a:lstStyle/>
          <a:p>
            <a:endParaRPr lang="fr-FR" dirty="0"/>
          </a:p>
        </p:txBody>
      </p:sp>
      <p:pic>
        <p:nvPicPr>
          <p:cNvPr id="45058" name="Picture 2" descr="http://upload.wikimedia.org/wikipedia/commons/0/07/CantinoPlanisphere.png"/>
          <p:cNvPicPr>
            <a:picLocks noChangeAspect="1" noChangeArrowheads="1"/>
          </p:cNvPicPr>
          <p:nvPr/>
        </p:nvPicPr>
        <p:blipFill>
          <a:blip r:embed="rId2" cstate="email"/>
          <a:srcRect/>
          <a:stretch>
            <a:fillRect/>
          </a:stretch>
        </p:blipFill>
        <p:spPr bwMode="auto">
          <a:xfrm>
            <a:off x="0" y="908720"/>
            <a:ext cx="9144001" cy="4752528"/>
          </a:xfrm>
          <a:prstGeom prst="rect">
            <a:avLst/>
          </a:prstGeom>
          <a:noFill/>
        </p:spPr>
      </p:pic>
      <p:sp>
        <p:nvSpPr>
          <p:cNvPr id="5" name="ZoneTexte 4"/>
          <p:cNvSpPr txBox="1"/>
          <p:nvPr/>
        </p:nvSpPr>
        <p:spPr>
          <a:xfrm>
            <a:off x="179512" y="5805264"/>
            <a:ext cx="8784976"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b="1" i="1" dirty="0" smtClean="0">
                <a:solidFill>
                  <a:srgbClr val="C00000"/>
                </a:solidFill>
              </a:rPr>
              <a:t>Une carte </a:t>
            </a:r>
            <a:r>
              <a:rPr lang="fr-FR" b="1" i="1" dirty="0" err="1" smtClean="0">
                <a:solidFill>
                  <a:srgbClr val="C00000"/>
                </a:solidFill>
              </a:rPr>
              <a:t>européano</a:t>
            </a:r>
            <a:r>
              <a:rPr lang="fr-FR" b="1" i="1" dirty="0" smtClean="0">
                <a:solidFill>
                  <a:srgbClr val="C00000"/>
                </a:solidFill>
              </a:rPr>
              <a:t>-centrée intégrant rapidement les apports des Grandes Découvertes des années 1490 (Caraïbes, Brésil, meilleure connaissance des littoraux africains et indiens). Une des premières cartes représentant le continent américain.</a:t>
            </a:r>
            <a:endParaRPr lang="fr-FR" b="1" i="1" dirty="0">
              <a:solidFill>
                <a:srgbClr val="C0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blogs.histoireglobale.com/wp-content/uploads/2012/06/Ricci_1602.png"/>
          <p:cNvPicPr>
            <a:picLocks noChangeAspect="1" noChangeArrowheads="1"/>
          </p:cNvPicPr>
          <p:nvPr/>
        </p:nvPicPr>
        <p:blipFill>
          <a:blip r:embed="rId2" cstate="email"/>
          <a:srcRect/>
          <a:stretch>
            <a:fillRect/>
          </a:stretch>
        </p:blipFill>
        <p:spPr bwMode="auto">
          <a:xfrm>
            <a:off x="0" y="936104"/>
            <a:ext cx="9155308" cy="4653136"/>
          </a:xfrm>
          <a:prstGeom prst="rect">
            <a:avLst/>
          </a:prstGeom>
          <a:noFill/>
        </p:spPr>
      </p:pic>
      <p:sp>
        <p:nvSpPr>
          <p:cNvPr id="6" name="Titre 1"/>
          <p:cNvSpPr txBox="1">
            <a:spLocks/>
          </p:cNvSpPr>
          <p:nvPr/>
        </p:nvSpPr>
        <p:spPr>
          <a:xfrm>
            <a:off x="1368152" y="44624"/>
            <a:ext cx="6660232" cy="836712"/>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Autofit/>
          </a:bodyPr>
          <a:lstStyle/>
          <a:p>
            <a:pPr marL="0" marR="0" lvl="0" indent="0" algn="ctr" fontAlgn="auto">
              <a:lnSpc>
                <a:spcPct val="100000"/>
              </a:lnSpc>
              <a:spcBef>
                <a:spcPct val="0"/>
              </a:spcBef>
              <a:spcAft>
                <a:spcPts val="0"/>
              </a:spcAft>
              <a:buClrTx/>
              <a:buSzTx/>
              <a:tabLst/>
              <a:defRPr/>
            </a:pPr>
            <a:r>
              <a:rPr lang="fr-FR" sz="2000" dirty="0">
                <a:solidFill>
                  <a:schemeClr val="dk1"/>
                </a:solidFill>
              </a:rPr>
              <a:t>Planisphère de Matteo Ricci ou « </a:t>
            </a:r>
            <a:r>
              <a:rPr lang="fr-FR" sz="2000" i="1" dirty="0">
                <a:solidFill>
                  <a:schemeClr val="dk1"/>
                </a:solidFill>
              </a:rPr>
              <a:t>carte complète des Myriades de pays dans le monde</a:t>
            </a:r>
            <a:r>
              <a:rPr lang="fr-FR" sz="2000" dirty="0">
                <a:solidFill>
                  <a:schemeClr val="dk1"/>
                </a:solidFill>
              </a:rPr>
              <a:t> </a:t>
            </a:r>
            <a:r>
              <a:rPr lang="fr-FR" sz="2000" dirty="0" smtClean="0">
                <a:solidFill>
                  <a:schemeClr val="dk1"/>
                </a:solidFill>
              </a:rPr>
              <a:t>» (1584-1602)</a:t>
            </a:r>
            <a:endParaRPr lang="fr-FR" sz="2000" dirty="0">
              <a:solidFill>
                <a:schemeClr val="dk1"/>
              </a:solidFill>
            </a:endParaRPr>
          </a:p>
        </p:txBody>
      </p:sp>
      <p:sp>
        <p:nvSpPr>
          <p:cNvPr id="7" name="ZoneTexte 6"/>
          <p:cNvSpPr txBox="1"/>
          <p:nvPr/>
        </p:nvSpPr>
        <p:spPr>
          <a:xfrm>
            <a:off x="179512" y="5733256"/>
            <a:ext cx="8784976"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b="1" i="1" dirty="0" smtClean="0">
                <a:solidFill>
                  <a:srgbClr val="C00000"/>
                </a:solidFill>
              </a:rPr>
              <a:t>Une représentation du monde centrée sur la Chine, réalisée par un missionnaire italien en chinois,  pour la cour impériale. Il a fait la synthèse des connaissances géographiques chinoises avec savoirs cartographiques occidentaux qu’il introduit en Chine.</a:t>
            </a:r>
            <a:endParaRPr lang="fr-FR" b="1" i="1" dirty="0">
              <a:solidFill>
                <a:srgbClr val="C0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49" name="Picture 1"/>
          <p:cNvPicPr>
            <a:picLocks noChangeAspect="1" noChangeArrowheads="1"/>
          </p:cNvPicPr>
          <p:nvPr/>
        </p:nvPicPr>
        <p:blipFill>
          <a:blip r:embed="rId2" cstate="email"/>
          <a:srcRect r="24547"/>
          <a:stretch>
            <a:fillRect/>
          </a:stretch>
        </p:blipFill>
        <p:spPr bwMode="auto">
          <a:xfrm>
            <a:off x="360486" y="216470"/>
            <a:ext cx="8459986" cy="6452890"/>
          </a:xfrm>
          <a:prstGeom prst="rect">
            <a:avLst/>
          </a:prstGeom>
          <a:noFill/>
          <a:ln w="9525">
            <a:noFill/>
            <a:miter lim="800000"/>
            <a:headEnd/>
            <a:tailEnd/>
          </a:ln>
          <a:effectLst/>
        </p:spPr>
      </p:pic>
      <p:sp>
        <p:nvSpPr>
          <p:cNvPr id="3" name="Rectangle 2"/>
          <p:cNvSpPr/>
          <p:nvPr/>
        </p:nvSpPr>
        <p:spPr>
          <a:xfrm>
            <a:off x="179512" y="188640"/>
            <a:ext cx="6624736" cy="707886"/>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fr-FR" sz="2000" i="1" dirty="0" smtClean="0"/>
              <a:t>Nova </a:t>
            </a:r>
            <a:r>
              <a:rPr lang="fr-FR" sz="2000" i="1" dirty="0" err="1" smtClean="0"/>
              <a:t>totius</a:t>
            </a:r>
            <a:r>
              <a:rPr lang="fr-FR" sz="2000" i="1" dirty="0" smtClean="0"/>
              <a:t> </a:t>
            </a:r>
            <a:r>
              <a:rPr lang="fr-FR" sz="2000" i="1" dirty="0" err="1" smtClean="0"/>
              <a:t>terrarum</a:t>
            </a:r>
            <a:r>
              <a:rPr lang="fr-FR" sz="2000" i="1" dirty="0" smtClean="0"/>
              <a:t> </a:t>
            </a:r>
            <a:r>
              <a:rPr lang="fr-FR" sz="2000" i="1" dirty="0" err="1" smtClean="0"/>
              <a:t>orbis</a:t>
            </a:r>
            <a:r>
              <a:rPr lang="fr-FR" sz="2000" i="1" dirty="0" smtClean="0"/>
              <a:t> </a:t>
            </a:r>
            <a:r>
              <a:rPr lang="fr-FR" sz="2000" i="1" dirty="0" err="1" smtClean="0"/>
              <a:t>geographica</a:t>
            </a:r>
            <a:r>
              <a:rPr lang="fr-FR" sz="2000" i="1" dirty="0" smtClean="0"/>
              <a:t> </a:t>
            </a:r>
            <a:r>
              <a:rPr lang="fr-FR" sz="2000" i="1" dirty="0" err="1" smtClean="0"/>
              <a:t>ac</a:t>
            </a:r>
            <a:r>
              <a:rPr lang="fr-FR" sz="2000" i="1" dirty="0" smtClean="0"/>
              <a:t> </a:t>
            </a:r>
            <a:r>
              <a:rPr lang="fr-FR" sz="2000" i="1" dirty="0" err="1" smtClean="0"/>
              <a:t>hydrographica</a:t>
            </a:r>
            <a:r>
              <a:rPr lang="fr-FR" sz="2000" i="1" dirty="0" smtClean="0"/>
              <a:t> tabula</a:t>
            </a:r>
            <a:r>
              <a:rPr lang="fr-FR" sz="2000" dirty="0" smtClean="0"/>
              <a:t>, Johannes </a:t>
            </a:r>
            <a:r>
              <a:rPr lang="fr-FR" sz="2000" dirty="0" err="1" smtClean="0"/>
              <a:t>Blaeu</a:t>
            </a:r>
            <a:r>
              <a:rPr lang="fr-FR" sz="2000" dirty="0" smtClean="0"/>
              <a:t>, 1606, gravure</a:t>
            </a:r>
            <a:r>
              <a:rPr lang="fr-FR" sz="2000" baseline="0" dirty="0" smtClean="0"/>
              <a:t> </a:t>
            </a:r>
            <a:r>
              <a:rPr lang="fr-FR" sz="2000" dirty="0" smtClean="0"/>
              <a:t>Noir et Blanc</a:t>
            </a:r>
            <a:endParaRPr lang="fr-FR" sz="2000" dirty="0"/>
          </a:p>
        </p:txBody>
      </p:sp>
      <p:sp>
        <p:nvSpPr>
          <p:cNvPr id="4" name="ZoneTexte 3"/>
          <p:cNvSpPr txBox="1"/>
          <p:nvPr/>
        </p:nvSpPr>
        <p:spPr>
          <a:xfrm>
            <a:off x="0" y="5818038"/>
            <a:ext cx="9144000" cy="923330"/>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b="1" i="1" dirty="0" smtClean="0">
                <a:solidFill>
                  <a:srgbClr val="C00000"/>
                </a:solidFill>
              </a:rPr>
              <a:t>Dès le début du XVII</a:t>
            </a:r>
            <a:r>
              <a:rPr lang="fr-FR" b="1" i="1" baseline="30000" dirty="0" smtClean="0">
                <a:solidFill>
                  <a:srgbClr val="C00000"/>
                </a:solidFill>
              </a:rPr>
              <a:t>e</a:t>
            </a:r>
            <a:r>
              <a:rPr lang="fr-FR" b="1" i="1" dirty="0" smtClean="0">
                <a:solidFill>
                  <a:srgbClr val="C00000"/>
                </a:solidFill>
              </a:rPr>
              <a:t> siècle se fixe l’image mentale du monde. Une grande partie des territoires littoraux a été explorée. Ce planisphère utilise une projection Mercator qui devient progressivement la norme dans la production cartographique occidentale puis mondiale.</a:t>
            </a:r>
            <a:endParaRPr lang="fr-FR" b="1" i="1" dirty="0">
              <a:solidFill>
                <a:srgbClr val="C0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87624" y="76562"/>
            <a:ext cx="6624736" cy="40011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fr-FR" sz="2000" i="1" dirty="0" smtClean="0"/>
              <a:t>L’Albert </a:t>
            </a:r>
            <a:r>
              <a:rPr lang="fr-FR" sz="2000" i="1" dirty="0" err="1" smtClean="0"/>
              <a:t>Memorial</a:t>
            </a:r>
            <a:r>
              <a:rPr lang="fr-FR" sz="2000" i="1" dirty="0" smtClean="0"/>
              <a:t>  au </a:t>
            </a:r>
            <a:r>
              <a:rPr lang="fr-FR" sz="2000" dirty="0" smtClean="0"/>
              <a:t>Kensington </a:t>
            </a:r>
            <a:r>
              <a:rPr lang="fr-FR" sz="2000" dirty="0" err="1" smtClean="0"/>
              <a:t>Gardens</a:t>
            </a:r>
            <a:r>
              <a:rPr lang="fr-FR" sz="2000" dirty="0" smtClean="0"/>
              <a:t>  de Londres (1872)</a:t>
            </a:r>
            <a:endParaRPr lang="fr-FR" sz="2000" dirty="0"/>
          </a:p>
        </p:txBody>
      </p:sp>
      <p:pic>
        <p:nvPicPr>
          <p:cNvPr id="50178" name="Picture 2" descr="http://www.dungarvanbrassband.com/photogallery/London2007/2007London1.jpg"/>
          <p:cNvPicPr>
            <a:picLocks noChangeAspect="1" noChangeArrowheads="1"/>
          </p:cNvPicPr>
          <p:nvPr/>
        </p:nvPicPr>
        <p:blipFill>
          <a:blip r:embed="rId2" cstate="email"/>
          <a:srcRect/>
          <a:stretch>
            <a:fillRect/>
          </a:stretch>
        </p:blipFill>
        <p:spPr bwMode="auto">
          <a:xfrm>
            <a:off x="428008" y="620688"/>
            <a:ext cx="8248448" cy="5616624"/>
          </a:xfrm>
          <a:prstGeom prst="rect">
            <a:avLst/>
          </a:prstGeom>
          <a:noFill/>
        </p:spPr>
      </p:pic>
      <p:sp>
        <p:nvSpPr>
          <p:cNvPr id="4" name="ZoneTexte 3"/>
          <p:cNvSpPr txBox="1"/>
          <p:nvPr/>
        </p:nvSpPr>
        <p:spPr>
          <a:xfrm>
            <a:off x="755576" y="5951021"/>
            <a:ext cx="756084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fr-FR" b="1" i="1" dirty="0" smtClean="0">
                <a:solidFill>
                  <a:srgbClr val="C00000"/>
                </a:solidFill>
              </a:rPr>
              <a:t>Une vision coloniale du </a:t>
            </a:r>
            <a:r>
              <a:rPr lang="fr-FR" b="1" i="1" dirty="0" err="1" smtClean="0">
                <a:solidFill>
                  <a:srgbClr val="C00000"/>
                </a:solidFill>
              </a:rPr>
              <a:t>monde,ominé</a:t>
            </a:r>
            <a:r>
              <a:rPr lang="fr-FR" b="1" i="1" dirty="0" smtClean="0">
                <a:solidFill>
                  <a:srgbClr val="C00000"/>
                </a:solidFill>
              </a:rPr>
              <a:t> et polarisé par la Grande Bretagne et dont l’exploration est quasiment achevée</a:t>
            </a:r>
            <a:endParaRPr lang="fr-FR" b="1" i="1" dirty="0">
              <a:solidFill>
                <a:srgbClr val="C0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style>
          <a:lnRef idx="1">
            <a:schemeClr val="accent6"/>
          </a:lnRef>
          <a:fillRef idx="2">
            <a:schemeClr val="accent6"/>
          </a:fillRef>
          <a:effectRef idx="1">
            <a:schemeClr val="accent6"/>
          </a:effectRef>
          <a:fontRef idx="minor">
            <a:schemeClr val="dk1"/>
          </a:fontRef>
        </p:style>
        <p:txBody>
          <a:bodyPr/>
          <a:lstStyle/>
          <a:p>
            <a:r>
              <a:rPr lang="fr-FR" b="1" i="1" dirty="0" smtClean="0"/>
              <a:t>… On peut utiliser </a:t>
            </a:r>
            <a:br>
              <a:rPr lang="fr-FR" b="1" i="1" dirty="0" smtClean="0"/>
            </a:br>
            <a:r>
              <a:rPr lang="fr-FR" b="1" i="1" dirty="0" smtClean="0"/>
              <a:t>d’autres exemples …</a:t>
            </a:r>
            <a:endParaRPr lang="fr-FR" b="1" i="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classes.bnf.fr/idrisi/images/3/7_02.jpg"/>
          <p:cNvPicPr>
            <a:picLocks noChangeAspect="1" noChangeArrowheads="1"/>
          </p:cNvPicPr>
          <p:nvPr/>
        </p:nvPicPr>
        <p:blipFill>
          <a:blip r:embed="rId2" cstate="email"/>
          <a:srcRect/>
          <a:stretch>
            <a:fillRect/>
          </a:stretch>
        </p:blipFill>
        <p:spPr bwMode="auto">
          <a:xfrm>
            <a:off x="35496" y="692696"/>
            <a:ext cx="5112568" cy="3357254"/>
          </a:xfrm>
          <a:prstGeom prst="rect">
            <a:avLst/>
          </a:prstGeom>
        </p:spPr>
        <p:style>
          <a:lnRef idx="2">
            <a:schemeClr val="dk1"/>
          </a:lnRef>
          <a:fillRef idx="1">
            <a:schemeClr val="lt1"/>
          </a:fillRef>
          <a:effectRef idx="0">
            <a:schemeClr val="dk1"/>
          </a:effectRef>
          <a:fontRef idx="minor">
            <a:schemeClr val="dk1"/>
          </a:fontRef>
        </p:style>
      </p:pic>
      <p:sp>
        <p:nvSpPr>
          <p:cNvPr id="6" name="Rectangle 5"/>
          <p:cNvSpPr/>
          <p:nvPr/>
        </p:nvSpPr>
        <p:spPr>
          <a:xfrm>
            <a:off x="0" y="179348"/>
            <a:ext cx="5148064" cy="369332"/>
          </a:xfrm>
          <a:prstGeom prst="rect">
            <a:avLst/>
          </a:prstGeom>
        </p:spPr>
        <p:txBody>
          <a:bodyPr wrap="square">
            <a:spAutoFit/>
          </a:bodyPr>
          <a:lstStyle/>
          <a:p>
            <a:pPr algn="ctr"/>
            <a:r>
              <a:rPr lang="fr-FR" b="1" i="1" dirty="0" smtClean="0"/>
              <a:t>Mappemonde de </a:t>
            </a:r>
            <a:r>
              <a:rPr lang="fr-FR" b="1" i="1" dirty="0" err="1" smtClean="0"/>
              <a:t>Beatus</a:t>
            </a:r>
            <a:r>
              <a:rPr lang="fr-FR" b="1" i="1" dirty="0" smtClean="0"/>
              <a:t> de </a:t>
            </a:r>
            <a:r>
              <a:rPr lang="fr-FR" b="1" i="1" dirty="0" err="1" smtClean="0"/>
              <a:t>Liebana</a:t>
            </a:r>
            <a:r>
              <a:rPr lang="fr-FR" b="1" i="1" dirty="0" smtClean="0"/>
              <a:t>, </a:t>
            </a:r>
            <a:r>
              <a:rPr lang="fr-FR" b="1" i="1" dirty="0"/>
              <a:t> </a:t>
            </a:r>
            <a:r>
              <a:rPr lang="fr-FR" b="1" i="1" dirty="0" smtClean="0"/>
              <a:t>IX</a:t>
            </a:r>
            <a:r>
              <a:rPr lang="fr-FR" b="1" i="1" baseline="30000" dirty="0" smtClean="0"/>
              <a:t>e</a:t>
            </a:r>
            <a:r>
              <a:rPr lang="fr-FR" b="1" i="1" dirty="0" smtClean="0"/>
              <a:t> siècle</a:t>
            </a:r>
            <a:endParaRPr lang="fr-FR" dirty="0"/>
          </a:p>
        </p:txBody>
      </p:sp>
      <p:pic>
        <p:nvPicPr>
          <p:cNvPr id="7" name="Picture 2" descr="http://storage.canalblog.com/05/23/506930/34141597.jpg"/>
          <p:cNvPicPr>
            <a:picLocks noChangeAspect="1" noChangeArrowheads="1"/>
          </p:cNvPicPr>
          <p:nvPr/>
        </p:nvPicPr>
        <p:blipFill>
          <a:blip r:embed="rId3" cstate="email"/>
          <a:srcRect/>
          <a:stretch>
            <a:fillRect/>
          </a:stretch>
        </p:blipFill>
        <p:spPr bwMode="auto">
          <a:xfrm>
            <a:off x="5004048" y="1628800"/>
            <a:ext cx="4139952" cy="5229200"/>
          </a:xfrm>
          <a:prstGeom prst="rect">
            <a:avLst/>
          </a:prstGeom>
        </p:spPr>
        <p:style>
          <a:lnRef idx="2">
            <a:schemeClr val="dk1"/>
          </a:lnRef>
          <a:fillRef idx="1">
            <a:schemeClr val="lt1"/>
          </a:fillRef>
          <a:effectRef idx="0">
            <a:schemeClr val="dk1"/>
          </a:effectRef>
          <a:fontRef idx="minor">
            <a:schemeClr val="dk1"/>
          </a:fontRef>
        </p:style>
      </p:pic>
      <p:sp>
        <p:nvSpPr>
          <p:cNvPr id="8" name="Rectangle 7"/>
          <p:cNvSpPr/>
          <p:nvPr/>
        </p:nvSpPr>
        <p:spPr>
          <a:xfrm>
            <a:off x="611560" y="6300028"/>
            <a:ext cx="4320480" cy="369332"/>
          </a:xfrm>
          <a:prstGeom prst="rect">
            <a:avLst/>
          </a:prstGeom>
        </p:spPr>
        <p:txBody>
          <a:bodyPr wrap="square">
            <a:spAutoFit/>
          </a:bodyPr>
          <a:lstStyle/>
          <a:p>
            <a:pPr algn="r"/>
            <a:r>
              <a:rPr lang="fr-FR" b="1" i="1" dirty="0" smtClean="0"/>
              <a:t>Mappa </a:t>
            </a:r>
            <a:r>
              <a:rPr lang="fr-FR" b="1" i="1" dirty="0" err="1" smtClean="0"/>
              <a:t>Mundi</a:t>
            </a:r>
            <a:r>
              <a:rPr lang="fr-FR" b="1" i="1" dirty="0" smtClean="0"/>
              <a:t> d’Hereford, vers 1300</a:t>
            </a:r>
            <a:endParaRPr lang="fr-FR" dirty="0"/>
          </a:p>
        </p:txBody>
      </p:sp>
      <p:sp>
        <p:nvSpPr>
          <p:cNvPr id="9" name="Rectangle 8"/>
          <p:cNvSpPr/>
          <p:nvPr/>
        </p:nvSpPr>
        <p:spPr>
          <a:xfrm>
            <a:off x="5796136" y="332656"/>
            <a:ext cx="2952328" cy="936104"/>
          </a:xfrm>
          <a:prstGeom prst="rect">
            <a:avLst/>
          </a:prstGeom>
          <a:solidFill>
            <a:schemeClr val="accent4">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fr-FR" b="1" i="1" dirty="0" smtClean="0">
                <a:solidFill>
                  <a:schemeClr val="dk1"/>
                </a:solidFill>
              </a:rPr>
              <a:t>Différentes figures T dans O</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http://blogs.histoireglobale.com/wp-content/uploads/2012/06/Paravent_1640.jpg"/>
          <p:cNvPicPr>
            <a:picLocks noChangeAspect="1" noChangeArrowheads="1"/>
          </p:cNvPicPr>
          <p:nvPr/>
        </p:nvPicPr>
        <p:blipFill>
          <a:blip r:embed="rId2" cstate="email"/>
          <a:srcRect/>
          <a:stretch>
            <a:fillRect/>
          </a:stretch>
        </p:blipFill>
        <p:spPr bwMode="auto">
          <a:xfrm>
            <a:off x="-1" y="0"/>
            <a:ext cx="9242561" cy="2924944"/>
          </a:xfrm>
          <a:prstGeom prst="rect">
            <a:avLst/>
          </a:prstGeom>
          <a:noFill/>
        </p:spPr>
      </p:pic>
      <p:sp>
        <p:nvSpPr>
          <p:cNvPr id="3" name="Rectangle 2"/>
          <p:cNvSpPr/>
          <p:nvPr/>
        </p:nvSpPr>
        <p:spPr>
          <a:xfrm>
            <a:off x="-36512" y="2852936"/>
            <a:ext cx="2555187" cy="369332"/>
          </a:xfrm>
          <a:prstGeom prst="rect">
            <a:avLst/>
          </a:prstGeom>
        </p:spPr>
        <p:txBody>
          <a:bodyPr wrap="none">
            <a:spAutoFit/>
          </a:bodyPr>
          <a:lstStyle/>
          <a:p>
            <a:r>
              <a:rPr lang="fr-FR" b="1" i="1" dirty="0"/>
              <a:t> Paravent japonais</a:t>
            </a:r>
            <a:r>
              <a:rPr lang="fr-FR" b="1" dirty="0"/>
              <a:t>, 1640</a:t>
            </a:r>
            <a:endParaRPr lang="fr-FR" dirty="0"/>
          </a:p>
        </p:txBody>
      </p:sp>
      <p:pic>
        <p:nvPicPr>
          <p:cNvPr id="48132" name="Picture 4" descr="http://blogs.histoireglobale.com/wp-content/uploads/2012/06/Ishikawa_1688_Monde.jpg"/>
          <p:cNvPicPr>
            <a:picLocks noChangeAspect="1" noChangeArrowheads="1"/>
          </p:cNvPicPr>
          <p:nvPr/>
        </p:nvPicPr>
        <p:blipFill>
          <a:blip r:embed="rId3" cstate="email"/>
          <a:srcRect/>
          <a:stretch>
            <a:fillRect/>
          </a:stretch>
        </p:blipFill>
        <p:spPr bwMode="auto">
          <a:xfrm rot="5400000">
            <a:off x="1729446" y="1675953"/>
            <a:ext cx="3452601" cy="6911493"/>
          </a:xfrm>
          <a:prstGeom prst="rect">
            <a:avLst/>
          </a:prstGeom>
          <a:noFill/>
        </p:spPr>
      </p:pic>
      <p:sp>
        <p:nvSpPr>
          <p:cNvPr id="5" name="Rectangle 4"/>
          <p:cNvSpPr/>
          <p:nvPr/>
        </p:nvSpPr>
        <p:spPr>
          <a:xfrm>
            <a:off x="2699792" y="3068960"/>
            <a:ext cx="5328592" cy="369332"/>
          </a:xfrm>
          <a:prstGeom prst="rect">
            <a:avLst/>
          </a:prstGeom>
        </p:spPr>
        <p:txBody>
          <a:bodyPr wrap="square">
            <a:spAutoFit/>
          </a:bodyPr>
          <a:lstStyle/>
          <a:p>
            <a:pPr algn="ctr"/>
            <a:r>
              <a:rPr lang="fr-FR" b="1" dirty="0" smtClean="0"/>
              <a:t>Ishikawa</a:t>
            </a:r>
            <a:r>
              <a:rPr lang="fr-FR" b="1" dirty="0"/>
              <a:t>, </a:t>
            </a:r>
            <a:r>
              <a:rPr lang="fr-FR" b="1" i="1" dirty="0"/>
              <a:t>Carte du monde</a:t>
            </a:r>
            <a:r>
              <a:rPr lang="fr-FR" b="1" dirty="0"/>
              <a:t>, 1688</a:t>
            </a:r>
            <a:endParaRPr lang="fr-FR" dirty="0"/>
          </a:p>
        </p:txBody>
      </p:sp>
      <p:sp>
        <p:nvSpPr>
          <p:cNvPr id="6" name="Rectangle 5"/>
          <p:cNvSpPr/>
          <p:nvPr/>
        </p:nvSpPr>
        <p:spPr>
          <a:xfrm>
            <a:off x="7020272" y="4221088"/>
            <a:ext cx="2051720" cy="1772816"/>
          </a:xfrm>
          <a:prstGeom prst="rect">
            <a:avLst/>
          </a:prstGeom>
          <a:solidFill>
            <a:schemeClr val="accent4">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fr-FR" b="1" i="1" dirty="0" smtClean="0"/>
              <a:t>Des représentations centrées sur des civilisations extra-européennes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8" name="Picture 4" descr="http://www.henry-davis.com/MAPS/Ren/Ren1/310.jpeg"/>
          <p:cNvPicPr>
            <a:picLocks noChangeAspect="1" noChangeArrowheads="1"/>
          </p:cNvPicPr>
          <p:nvPr/>
        </p:nvPicPr>
        <p:blipFill>
          <a:blip r:embed="rId2" cstate="email"/>
          <a:srcRect/>
          <a:stretch>
            <a:fillRect/>
          </a:stretch>
        </p:blipFill>
        <p:spPr bwMode="auto">
          <a:xfrm>
            <a:off x="179512" y="1268760"/>
            <a:ext cx="8727581" cy="4896544"/>
          </a:xfrm>
          <a:prstGeom prst="rect">
            <a:avLst/>
          </a:prstGeom>
          <a:noFill/>
        </p:spPr>
      </p:pic>
      <p:sp>
        <p:nvSpPr>
          <p:cNvPr id="4" name="Rectangle 3"/>
          <p:cNvSpPr/>
          <p:nvPr/>
        </p:nvSpPr>
        <p:spPr>
          <a:xfrm>
            <a:off x="1547664" y="6300028"/>
            <a:ext cx="5832648" cy="369332"/>
          </a:xfrm>
          <a:prstGeom prst="rect">
            <a:avLst/>
          </a:prstGeom>
        </p:spPr>
        <p:txBody>
          <a:bodyPr wrap="square">
            <a:spAutoFit/>
          </a:bodyPr>
          <a:lstStyle/>
          <a:p>
            <a:pPr algn="r"/>
            <a:r>
              <a:rPr lang="fr-FR" b="1" i="1" dirty="0" smtClean="0"/>
              <a:t>Planisphère de Martin </a:t>
            </a:r>
            <a:r>
              <a:rPr lang="fr-FR" b="1" i="1" dirty="0" err="1" smtClean="0"/>
              <a:t>Waldenseemuller</a:t>
            </a:r>
            <a:r>
              <a:rPr lang="fr-FR" b="1" i="1" dirty="0" smtClean="0"/>
              <a:t>, publié en 1507</a:t>
            </a:r>
            <a:endParaRPr lang="fr-FR" dirty="0"/>
          </a:p>
        </p:txBody>
      </p:sp>
      <p:sp>
        <p:nvSpPr>
          <p:cNvPr id="5" name="Rectangle 4"/>
          <p:cNvSpPr/>
          <p:nvPr/>
        </p:nvSpPr>
        <p:spPr>
          <a:xfrm>
            <a:off x="2627784" y="260648"/>
            <a:ext cx="4032448" cy="648072"/>
          </a:xfrm>
          <a:prstGeom prst="rect">
            <a:avLst/>
          </a:prstGeom>
          <a:solidFill>
            <a:schemeClr val="accent4">
              <a:lumMod val="60000"/>
              <a:lumOff val="40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fr-FR" b="1" i="1" dirty="0" smtClean="0">
                <a:solidFill>
                  <a:schemeClr val="dk1"/>
                </a:solidFill>
              </a:rPr>
              <a:t>Nouvelles représentations du monde au temps des Grandes Découvertes</a:t>
            </a:r>
          </a:p>
        </p:txBody>
      </p:sp>
      <p:sp>
        <p:nvSpPr>
          <p:cNvPr id="6" name="Rectangle 5"/>
          <p:cNvSpPr/>
          <p:nvPr/>
        </p:nvSpPr>
        <p:spPr>
          <a:xfrm>
            <a:off x="8028384" y="6309320"/>
            <a:ext cx="936104" cy="47667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3200" dirty="0" smtClean="0"/>
              <a:t>…</a:t>
            </a:r>
            <a:endParaRPr 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style>
          <a:lnRef idx="1">
            <a:schemeClr val="accent6"/>
          </a:lnRef>
          <a:fillRef idx="2">
            <a:schemeClr val="accent6"/>
          </a:fillRef>
          <a:effectRef idx="1">
            <a:schemeClr val="accent6"/>
          </a:effectRef>
          <a:fontRef idx="minor">
            <a:schemeClr val="dk1"/>
          </a:fontRef>
        </p:style>
        <p:txBody>
          <a:bodyPr>
            <a:normAutofit/>
          </a:bodyPr>
          <a:lstStyle/>
          <a:p>
            <a:r>
              <a:rPr lang="fr-FR" sz="4000" b="1" i="1" dirty="0" smtClean="0"/>
              <a:t>Proposition de mise en œuvre</a:t>
            </a:r>
            <a:endParaRPr lang="fr-FR" sz="4000" b="1" i="1" dirty="0"/>
          </a:p>
        </p:txBody>
      </p:sp>
      <p:sp>
        <p:nvSpPr>
          <p:cNvPr id="3" name="Espace réservé du contenu 2"/>
          <p:cNvSpPr>
            <a:spLocks noGrp="1"/>
          </p:cNvSpPr>
          <p:nvPr>
            <p:ph idx="1"/>
          </p:nvPr>
        </p:nvSpPr>
        <p:spPr>
          <a:xfrm>
            <a:off x="395536" y="1628800"/>
            <a:ext cx="8136904" cy="4608512"/>
          </a:xfrm>
        </p:spPr>
        <p:txBody>
          <a:bodyPr>
            <a:normAutofit lnSpcReduction="10000"/>
          </a:bodyPr>
          <a:lstStyle/>
          <a:p>
            <a:pPr algn="just">
              <a:buNone/>
            </a:pPr>
            <a:r>
              <a:rPr lang="fr-FR" sz="2000" i="1" dirty="0" smtClean="0"/>
              <a:t>	</a:t>
            </a:r>
            <a:r>
              <a:rPr lang="fr-FR" sz="2000" b="1" i="1" dirty="0" smtClean="0"/>
              <a:t>Objectif : </a:t>
            </a:r>
            <a:r>
              <a:rPr lang="fr-FR" sz="2000" i="1" dirty="0" smtClean="0"/>
              <a:t>réaliser des productions élèves en vue d’une exposition au CDI.</a:t>
            </a:r>
          </a:p>
          <a:p>
            <a:pPr algn="just"/>
            <a:endParaRPr lang="fr-FR" sz="2000" i="1" dirty="0" smtClean="0"/>
          </a:p>
          <a:p>
            <a:pPr lvl="1" algn="just">
              <a:buFont typeface="Wingdings 3" pitchFamily="18" charset="2"/>
              <a:buChar char="c"/>
            </a:pPr>
            <a:r>
              <a:rPr lang="fr-FR" sz="1800" b="1" i="1" dirty="0" smtClean="0"/>
              <a:t>ETAPE 1 </a:t>
            </a:r>
            <a:r>
              <a:rPr lang="fr-FR" sz="1800" i="1" dirty="0" smtClean="0"/>
              <a:t>: Analyse en détail en classe de </a:t>
            </a:r>
            <a:r>
              <a:rPr lang="fr-FR" sz="1800" dirty="0" smtClean="0"/>
              <a:t>la carte </a:t>
            </a:r>
            <a:r>
              <a:rPr lang="fr-FR" sz="1800" i="1" dirty="0" smtClean="0"/>
              <a:t>de Ptolémée (édition d’Ulm, 1482) pour former les élèves à la démarche attendue </a:t>
            </a:r>
            <a:r>
              <a:rPr lang="fr-FR" sz="1200" i="1" dirty="0" smtClean="0"/>
              <a:t>[2 heures]</a:t>
            </a:r>
            <a:endParaRPr lang="fr-FR" sz="1800" i="1" dirty="0" smtClean="0"/>
          </a:p>
          <a:p>
            <a:pPr lvl="1" algn="just">
              <a:buFont typeface="Wingdings 3" pitchFamily="18" charset="2"/>
              <a:buChar char="c"/>
            </a:pPr>
            <a:endParaRPr lang="fr-FR" sz="1800" i="1" dirty="0" smtClean="0"/>
          </a:p>
          <a:p>
            <a:pPr lvl="1" algn="just">
              <a:buFont typeface="Wingdings 3" pitchFamily="18" charset="2"/>
              <a:buChar char="c"/>
            </a:pPr>
            <a:r>
              <a:rPr lang="fr-FR" sz="1800" b="1" i="1" dirty="0" smtClean="0"/>
              <a:t>ETAPE 2 </a:t>
            </a:r>
            <a:r>
              <a:rPr lang="fr-FR" sz="1800" i="1" dirty="0" smtClean="0"/>
              <a:t>: Travail de recherche et de réalisation de panneau par les élèves en groupes sur d’autres cartes jalonnant l’histoire de la cartographie du monde </a:t>
            </a:r>
            <a:r>
              <a:rPr lang="fr-FR" sz="1200" i="1" dirty="0" smtClean="0">
                <a:solidFill>
                  <a:prstClr val="black"/>
                </a:solidFill>
              </a:rPr>
              <a:t>[8 semaines]</a:t>
            </a:r>
            <a:endParaRPr lang="fr-FR" sz="1800" i="1" dirty="0" smtClean="0"/>
          </a:p>
          <a:p>
            <a:pPr lvl="1" algn="just">
              <a:buFont typeface="Wingdings 3" pitchFamily="18" charset="2"/>
              <a:buChar char="c"/>
            </a:pPr>
            <a:endParaRPr lang="fr-FR" sz="1800" i="1" dirty="0" smtClean="0"/>
          </a:p>
          <a:p>
            <a:pPr lvl="1" algn="just">
              <a:buFont typeface="Wingdings 3" pitchFamily="18" charset="2"/>
              <a:buChar char="c"/>
            </a:pPr>
            <a:r>
              <a:rPr lang="fr-FR" sz="1800" b="1" i="1" dirty="0" smtClean="0"/>
              <a:t>ETAPE 3 </a:t>
            </a:r>
            <a:r>
              <a:rPr lang="fr-FR" sz="1800" i="1" dirty="0" smtClean="0"/>
              <a:t>: Aide à la constitution de la production personnelles </a:t>
            </a:r>
            <a:r>
              <a:rPr lang="fr-FR" sz="1200" i="1" dirty="0" smtClean="0"/>
              <a:t>[2 heures]</a:t>
            </a:r>
          </a:p>
          <a:p>
            <a:pPr lvl="1" algn="just">
              <a:buFont typeface="Wingdings 3" pitchFamily="18" charset="2"/>
              <a:buChar char="c"/>
            </a:pPr>
            <a:endParaRPr lang="fr-FR" sz="1800" i="1" dirty="0" smtClean="0"/>
          </a:p>
          <a:p>
            <a:pPr lvl="1" algn="just">
              <a:buFont typeface="Wingdings 3" pitchFamily="18" charset="2"/>
              <a:buChar char="c"/>
            </a:pPr>
            <a:r>
              <a:rPr lang="fr-FR" sz="1800" b="1" i="1" dirty="0" smtClean="0"/>
              <a:t>ETAPE 4 </a:t>
            </a:r>
            <a:r>
              <a:rPr lang="fr-FR" sz="1800" i="1" dirty="0" smtClean="0"/>
              <a:t>: Exposé des élèves devant leurs camarades  </a:t>
            </a:r>
            <a:r>
              <a:rPr lang="fr-FR" sz="1200" i="1" dirty="0" smtClean="0">
                <a:solidFill>
                  <a:prstClr val="black"/>
                </a:solidFill>
              </a:rPr>
              <a:t>[4 heures]</a:t>
            </a:r>
            <a:endParaRPr lang="fr-FR" sz="1800" i="1" dirty="0" smtClean="0"/>
          </a:p>
          <a:p>
            <a:pPr lvl="1" algn="just">
              <a:buFont typeface="Wingdings 3" pitchFamily="18" charset="2"/>
              <a:buChar char="c"/>
            </a:pPr>
            <a:endParaRPr lang="fr-FR" sz="1800" i="1" dirty="0" smtClean="0"/>
          </a:p>
          <a:p>
            <a:pPr lvl="1" algn="just">
              <a:buFont typeface="Wingdings 3" pitchFamily="18" charset="2"/>
              <a:buChar char="c"/>
            </a:pPr>
            <a:r>
              <a:rPr lang="fr-FR" sz="1800" b="1" i="1" dirty="0" smtClean="0"/>
              <a:t>ETAPE 5 </a:t>
            </a:r>
            <a:r>
              <a:rPr lang="fr-FR" sz="1800" i="1" dirty="0" smtClean="0"/>
              <a:t>: Constitution d’un dossier récapitulatif personnel relié en vue la présentation de la production lors de l’épreuve orale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060848"/>
            <a:ext cx="8229600" cy="1143000"/>
          </a:xfrm>
        </p:spPr>
        <p:style>
          <a:lnRef idx="1">
            <a:schemeClr val="accent4"/>
          </a:lnRef>
          <a:fillRef idx="2">
            <a:schemeClr val="accent4"/>
          </a:fillRef>
          <a:effectRef idx="1">
            <a:schemeClr val="accent4"/>
          </a:effectRef>
          <a:fontRef idx="minor">
            <a:schemeClr val="dk1"/>
          </a:fontRef>
        </p:style>
        <p:txBody>
          <a:bodyPr>
            <a:noAutofit/>
          </a:bodyPr>
          <a:lstStyle/>
          <a:p>
            <a:pPr lvl="1" algn="ctr" rtl="0">
              <a:spcBef>
                <a:spcPct val="0"/>
              </a:spcBef>
            </a:pPr>
            <a:r>
              <a:rPr lang="fr-FR" sz="2400" b="1" i="1" dirty="0" smtClean="0"/>
              <a:t>Analyse des conceptions de Ptolémée (édition d’Ulm, 1482)</a:t>
            </a:r>
            <a:r>
              <a:rPr lang="fr-FR" sz="2000" b="1" i="1" dirty="0" smtClean="0"/>
              <a:t/>
            </a:r>
            <a:br>
              <a:rPr lang="fr-FR" sz="2000" b="1" i="1" dirty="0" smtClean="0"/>
            </a:br>
            <a:r>
              <a:rPr lang="fr-FR" b="1" i="1" dirty="0" smtClean="0"/>
              <a:t> </a:t>
            </a:r>
            <a:br>
              <a:rPr lang="fr-FR" b="1" i="1" dirty="0" smtClean="0"/>
            </a:br>
            <a:r>
              <a:rPr lang="fr-FR" b="1" i="1" dirty="0"/>
              <a:t>F</a:t>
            </a:r>
            <a:r>
              <a:rPr lang="fr-FR" b="1" i="1" dirty="0" smtClean="0"/>
              <a:t>ormer les élèves à la démarche de l’élaboration d’un poster scientifique</a:t>
            </a:r>
            <a:endParaRPr lang="fr-FR" sz="2000" b="1" dirty="0"/>
          </a:p>
        </p:txBody>
      </p:sp>
      <p:sp>
        <p:nvSpPr>
          <p:cNvPr id="3" name="Rectangle à coins arrondis 2">
            <a:hlinkClick r:id="rId2" action="ppaction://hlinkfile"/>
          </p:cNvPr>
          <p:cNvSpPr/>
          <p:nvPr/>
        </p:nvSpPr>
        <p:spPr>
          <a:xfrm>
            <a:off x="6012160" y="4869160"/>
            <a:ext cx="2592288" cy="115212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b="1" i="1" dirty="0" smtClean="0"/>
              <a:t>Point méthode pour la réalisation d’un poster scientifique</a:t>
            </a:r>
            <a:endParaRPr lang="fr-FR" b="1" i="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84775"/>
          </a:xfrm>
          <a:prstGeom prst="rect">
            <a:avLst/>
          </a:prstGeom>
        </p:spPr>
        <p:txBody>
          <a:bodyPr wrap="square">
            <a:spAutoFit/>
          </a:bodyPr>
          <a:lstStyle/>
          <a:p>
            <a:r>
              <a:rPr lang="fr-FR" b="1" i="1" dirty="0" smtClean="0"/>
              <a:t>La carte du monde « en manteau » d’après Claude Ptolémée</a:t>
            </a:r>
            <a:r>
              <a:rPr lang="fr-FR" sz="1100" b="1" dirty="0" smtClean="0"/>
              <a:t>, </a:t>
            </a:r>
          </a:p>
          <a:p>
            <a:r>
              <a:rPr lang="fr-FR" sz="1400" dirty="0" smtClean="0"/>
              <a:t>extraite de Nicolaus </a:t>
            </a:r>
            <a:r>
              <a:rPr lang="fr-FR" sz="1400" dirty="0" err="1" smtClean="0"/>
              <a:t>Germanus</a:t>
            </a:r>
            <a:r>
              <a:rPr lang="fr-FR" sz="1400" dirty="0" smtClean="0"/>
              <a:t>, </a:t>
            </a:r>
            <a:r>
              <a:rPr lang="fr-FR" sz="1400" i="1" dirty="0" smtClean="0"/>
              <a:t>Géographie de Ptolémée</a:t>
            </a:r>
            <a:r>
              <a:rPr lang="fr-FR" sz="1400" dirty="0" smtClean="0"/>
              <a:t>, Ulm, 1482, conservée à la </a:t>
            </a:r>
            <a:r>
              <a:rPr lang="fr-FR" sz="1400" dirty="0" err="1" smtClean="0"/>
              <a:t>Bristish</a:t>
            </a:r>
            <a:r>
              <a:rPr lang="fr-FR" sz="1400" dirty="0" smtClean="0"/>
              <a:t> Library à Londres</a:t>
            </a:r>
            <a:endParaRPr lang="fr-FR" sz="1100" dirty="0"/>
          </a:p>
        </p:txBody>
      </p:sp>
      <p:sp>
        <p:nvSpPr>
          <p:cNvPr id="5" name="Bouton d'action : Retour 4">
            <a:hlinkClick r:id="" action="ppaction://hlinkshowjump?jump=lastslideviewed" highlightClick="1"/>
          </p:cNvPr>
          <p:cNvSpPr/>
          <p:nvPr/>
        </p:nvSpPr>
        <p:spPr>
          <a:xfrm>
            <a:off x="8388424" y="116632"/>
            <a:ext cx="504056" cy="36004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7650" name="Picture 2" descr="Fichier:Claudius Ptolemy- The World.jpg">
            <a:hlinkClick r:id="rId2"/>
          </p:cNvPr>
          <p:cNvPicPr>
            <a:picLocks noChangeAspect="1" noChangeArrowheads="1"/>
          </p:cNvPicPr>
          <p:nvPr/>
        </p:nvPicPr>
        <p:blipFill>
          <a:blip r:embed="rId3" cstate="email"/>
          <a:srcRect/>
          <a:stretch>
            <a:fillRect/>
          </a:stretch>
        </p:blipFill>
        <p:spPr bwMode="auto">
          <a:xfrm>
            <a:off x="323528" y="548680"/>
            <a:ext cx="8562922" cy="616530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Julien EBERSOLD\Downloads\SKMBT_C25012091510360 (1).jpg"/>
          <p:cNvPicPr>
            <a:picLocks noChangeAspect="1" noChangeArrowheads="1"/>
          </p:cNvPicPr>
          <p:nvPr/>
        </p:nvPicPr>
        <p:blipFill>
          <a:blip r:embed="rId2" cstate="email"/>
          <a:srcRect l="10626" t="12130" r="9838" b="16585"/>
          <a:stretch>
            <a:fillRect/>
          </a:stretch>
        </p:blipFill>
        <p:spPr bwMode="auto">
          <a:xfrm>
            <a:off x="323528" y="692696"/>
            <a:ext cx="8640960" cy="5184576"/>
          </a:xfrm>
          <a:prstGeom prst="rect">
            <a:avLst/>
          </a:prstGeom>
          <a:noFill/>
          <a:ln>
            <a:noFill/>
          </a:ln>
        </p:spPr>
      </p:pic>
      <p:pic>
        <p:nvPicPr>
          <p:cNvPr id="1026" name="Picture 2">
            <a:hlinkClick r:id="rId3" action="ppaction://hlinksldjump"/>
          </p:cNvPr>
          <p:cNvPicPr>
            <a:picLocks noChangeAspect="1" noChangeArrowheads="1"/>
          </p:cNvPicPr>
          <p:nvPr/>
        </p:nvPicPr>
        <p:blipFill>
          <a:blip r:embed="rId4" cstate="email"/>
          <a:srcRect/>
          <a:stretch>
            <a:fillRect/>
          </a:stretch>
        </p:blipFill>
        <p:spPr bwMode="auto">
          <a:xfrm>
            <a:off x="7812360" y="6021288"/>
            <a:ext cx="1016744" cy="637562"/>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2" descr="C:\Users\Julien EBERSOLD\Downloads\SKMBT_C25012091510360 (1).jpg"/>
          <p:cNvPicPr>
            <a:picLocks noChangeAspect="1" noChangeArrowheads="1"/>
          </p:cNvPicPr>
          <p:nvPr/>
        </p:nvPicPr>
        <p:blipFill>
          <a:blip r:embed="rId2" cstate="email"/>
          <a:srcRect l="10626" t="12130" r="9838" b="16585"/>
          <a:stretch>
            <a:fillRect/>
          </a:stretch>
        </p:blipFill>
        <p:spPr bwMode="auto">
          <a:xfrm>
            <a:off x="323528" y="692696"/>
            <a:ext cx="8640960" cy="5184576"/>
          </a:xfrm>
          <a:prstGeom prst="rect">
            <a:avLst/>
          </a:prstGeom>
          <a:noFill/>
          <a:ln>
            <a:noFill/>
          </a:ln>
        </p:spPr>
      </p:pic>
      <p:sp>
        <p:nvSpPr>
          <p:cNvPr id="5" name="ZoneTexte 4"/>
          <p:cNvSpPr txBox="1"/>
          <p:nvPr/>
        </p:nvSpPr>
        <p:spPr>
          <a:xfrm>
            <a:off x="1835696" y="3717032"/>
            <a:ext cx="1008112" cy="307777"/>
          </a:xfrm>
          <a:prstGeom prst="rect">
            <a:avLst/>
          </a:prstGeom>
          <a:noFill/>
        </p:spPr>
        <p:txBody>
          <a:bodyPr wrap="square" rtlCol="0">
            <a:spAutoFit/>
          </a:bodyPr>
          <a:lstStyle/>
          <a:p>
            <a:r>
              <a:rPr lang="fr-FR" sz="1400" b="1" i="1" dirty="0" smtClean="0"/>
              <a:t>AFRIQUE</a:t>
            </a:r>
            <a:endParaRPr lang="fr-FR" sz="1400" b="1" i="1" dirty="0"/>
          </a:p>
        </p:txBody>
      </p:sp>
      <p:sp>
        <p:nvSpPr>
          <p:cNvPr id="6" name="ZoneTexte 5"/>
          <p:cNvSpPr txBox="1"/>
          <p:nvPr/>
        </p:nvSpPr>
        <p:spPr>
          <a:xfrm>
            <a:off x="2483768" y="1628800"/>
            <a:ext cx="936104" cy="307777"/>
          </a:xfrm>
          <a:prstGeom prst="rect">
            <a:avLst/>
          </a:prstGeom>
          <a:noFill/>
        </p:spPr>
        <p:txBody>
          <a:bodyPr wrap="square" rtlCol="0">
            <a:spAutoFit/>
          </a:bodyPr>
          <a:lstStyle/>
          <a:p>
            <a:pPr algn="ctr"/>
            <a:r>
              <a:rPr lang="fr-FR" sz="1400" b="1" i="1" dirty="0" smtClean="0"/>
              <a:t>EUROPE</a:t>
            </a:r>
            <a:endParaRPr lang="fr-FR" sz="1400" b="1" i="1" dirty="0"/>
          </a:p>
        </p:txBody>
      </p:sp>
      <p:sp>
        <p:nvSpPr>
          <p:cNvPr id="7" name="ZoneTexte 6"/>
          <p:cNvSpPr txBox="1"/>
          <p:nvPr/>
        </p:nvSpPr>
        <p:spPr>
          <a:xfrm>
            <a:off x="4716016" y="1700808"/>
            <a:ext cx="1008112" cy="307777"/>
          </a:xfrm>
          <a:prstGeom prst="rect">
            <a:avLst/>
          </a:prstGeom>
          <a:noFill/>
        </p:spPr>
        <p:txBody>
          <a:bodyPr wrap="square" rtlCol="0">
            <a:spAutoFit/>
          </a:bodyPr>
          <a:lstStyle/>
          <a:p>
            <a:pPr algn="ctr"/>
            <a:r>
              <a:rPr lang="fr-FR" sz="1400" b="1" i="1" dirty="0" smtClean="0"/>
              <a:t>ASIE</a:t>
            </a:r>
            <a:endParaRPr lang="fr-FR" sz="1400" b="1" i="1" dirty="0"/>
          </a:p>
        </p:txBody>
      </p:sp>
      <p:sp>
        <p:nvSpPr>
          <p:cNvPr id="8" name="ZoneTexte 7"/>
          <p:cNvSpPr txBox="1"/>
          <p:nvPr/>
        </p:nvSpPr>
        <p:spPr>
          <a:xfrm>
            <a:off x="3707904" y="3789040"/>
            <a:ext cx="1008112" cy="307777"/>
          </a:xfrm>
          <a:prstGeom prst="rect">
            <a:avLst/>
          </a:prstGeom>
          <a:noFill/>
        </p:spPr>
        <p:txBody>
          <a:bodyPr wrap="square" rtlCol="0">
            <a:spAutoFit/>
          </a:bodyPr>
          <a:lstStyle/>
          <a:p>
            <a:pPr algn="ctr"/>
            <a:r>
              <a:rPr lang="fr-FR" sz="1400" b="1" i="1" dirty="0" smtClean="0"/>
              <a:t>ARABIE</a:t>
            </a:r>
            <a:endParaRPr lang="fr-FR" sz="1400" b="1" i="1" dirty="0"/>
          </a:p>
        </p:txBody>
      </p:sp>
      <p:sp>
        <p:nvSpPr>
          <p:cNvPr id="9" name="ZoneTexte 8"/>
          <p:cNvSpPr txBox="1"/>
          <p:nvPr/>
        </p:nvSpPr>
        <p:spPr>
          <a:xfrm>
            <a:off x="2636168" y="4517504"/>
            <a:ext cx="1008112" cy="307777"/>
          </a:xfrm>
          <a:prstGeom prst="rect">
            <a:avLst/>
          </a:prstGeom>
          <a:noFill/>
        </p:spPr>
        <p:txBody>
          <a:bodyPr wrap="square" rtlCol="0">
            <a:spAutoFit/>
          </a:bodyPr>
          <a:lstStyle/>
          <a:p>
            <a:pPr algn="ctr"/>
            <a:r>
              <a:rPr lang="fr-FR" sz="1400" b="1" i="1" dirty="0" smtClean="0"/>
              <a:t>Nil</a:t>
            </a:r>
            <a:endParaRPr lang="fr-FR" sz="1400" b="1" i="1" dirty="0"/>
          </a:p>
        </p:txBody>
      </p:sp>
      <p:sp>
        <p:nvSpPr>
          <p:cNvPr id="10" name="ZoneTexte 9"/>
          <p:cNvSpPr txBox="1"/>
          <p:nvPr/>
        </p:nvSpPr>
        <p:spPr>
          <a:xfrm>
            <a:off x="4427984" y="4293096"/>
            <a:ext cx="1512168" cy="261610"/>
          </a:xfrm>
          <a:prstGeom prst="rect">
            <a:avLst/>
          </a:prstGeom>
          <a:noFill/>
        </p:spPr>
        <p:txBody>
          <a:bodyPr wrap="square" rtlCol="0">
            <a:spAutoFit/>
          </a:bodyPr>
          <a:lstStyle/>
          <a:p>
            <a:pPr algn="ctr"/>
            <a:r>
              <a:rPr lang="fr-FR" sz="1050" b="1" i="1" dirty="0" smtClean="0"/>
              <a:t>Mer indienne</a:t>
            </a:r>
            <a:endParaRPr lang="fr-FR" sz="1050" b="1" i="1" dirty="0"/>
          </a:p>
        </p:txBody>
      </p:sp>
      <p:sp>
        <p:nvSpPr>
          <p:cNvPr id="15" name="ZoneTexte 14"/>
          <p:cNvSpPr txBox="1"/>
          <p:nvPr/>
        </p:nvSpPr>
        <p:spPr>
          <a:xfrm>
            <a:off x="2699792" y="1052736"/>
            <a:ext cx="1512168" cy="307777"/>
          </a:xfrm>
          <a:prstGeom prst="rect">
            <a:avLst/>
          </a:prstGeom>
          <a:noFill/>
        </p:spPr>
        <p:txBody>
          <a:bodyPr wrap="square" rtlCol="0">
            <a:spAutoFit/>
          </a:bodyPr>
          <a:lstStyle/>
          <a:p>
            <a:pPr algn="ctr"/>
            <a:r>
              <a:rPr lang="fr-FR" sz="1400" b="1" i="1" dirty="0" smtClean="0"/>
              <a:t>MER GLACIALE</a:t>
            </a:r>
            <a:endParaRPr lang="fr-FR" sz="1400" b="1" i="1" dirty="0"/>
          </a:p>
        </p:txBody>
      </p:sp>
      <p:sp>
        <p:nvSpPr>
          <p:cNvPr id="16" name="ZoneTexte 15"/>
          <p:cNvSpPr txBox="1"/>
          <p:nvPr/>
        </p:nvSpPr>
        <p:spPr>
          <a:xfrm>
            <a:off x="7668344" y="2708920"/>
            <a:ext cx="1008112" cy="261610"/>
          </a:xfrm>
          <a:prstGeom prst="rect">
            <a:avLst/>
          </a:prstGeom>
          <a:noFill/>
        </p:spPr>
        <p:txBody>
          <a:bodyPr wrap="square" rtlCol="0">
            <a:spAutoFit/>
          </a:bodyPr>
          <a:lstStyle/>
          <a:p>
            <a:pPr algn="ctr"/>
            <a:r>
              <a:rPr lang="fr-FR" sz="1050" b="1" i="1" dirty="0" smtClean="0"/>
              <a:t>Grand golfe</a:t>
            </a:r>
            <a:endParaRPr lang="fr-FR" sz="1050" b="1" i="1" dirty="0"/>
          </a:p>
        </p:txBody>
      </p:sp>
      <p:sp>
        <p:nvSpPr>
          <p:cNvPr id="17" name="ZoneTexte 16"/>
          <p:cNvSpPr txBox="1"/>
          <p:nvPr/>
        </p:nvSpPr>
        <p:spPr>
          <a:xfrm>
            <a:off x="6588224" y="3356992"/>
            <a:ext cx="1080120" cy="430887"/>
          </a:xfrm>
          <a:prstGeom prst="rect">
            <a:avLst/>
          </a:prstGeom>
          <a:noFill/>
        </p:spPr>
        <p:txBody>
          <a:bodyPr wrap="square" rtlCol="0">
            <a:spAutoFit/>
          </a:bodyPr>
          <a:lstStyle/>
          <a:p>
            <a:pPr algn="ctr"/>
            <a:r>
              <a:rPr lang="fr-FR" sz="1050" b="1" i="1" dirty="0" smtClean="0"/>
              <a:t>Golfe gangétique</a:t>
            </a:r>
            <a:endParaRPr lang="fr-FR" sz="1050" b="1" i="1" dirty="0"/>
          </a:p>
        </p:txBody>
      </p:sp>
      <p:sp>
        <p:nvSpPr>
          <p:cNvPr id="18" name="ZoneTexte 17"/>
          <p:cNvSpPr txBox="1"/>
          <p:nvPr/>
        </p:nvSpPr>
        <p:spPr>
          <a:xfrm>
            <a:off x="3995936" y="4869160"/>
            <a:ext cx="1008112" cy="430887"/>
          </a:xfrm>
          <a:prstGeom prst="rect">
            <a:avLst/>
          </a:prstGeom>
          <a:noFill/>
        </p:spPr>
        <p:txBody>
          <a:bodyPr wrap="square" rtlCol="0">
            <a:spAutoFit/>
          </a:bodyPr>
          <a:lstStyle/>
          <a:p>
            <a:pPr algn="ctr"/>
            <a:r>
              <a:rPr lang="fr-FR" sz="1050" b="1" i="1" dirty="0" smtClean="0"/>
              <a:t>Sinus barbaricus</a:t>
            </a:r>
            <a:endParaRPr lang="fr-FR" sz="1050" b="1" i="1" dirty="0"/>
          </a:p>
        </p:txBody>
      </p:sp>
      <p:sp>
        <p:nvSpPr>
          <p:cNvPr id="19" name="ZoneTexte 18"/>
          <p:cNvSpPr txBox="1"/>
          <p:nvPr/>
        </p:nvSpPr>
        <p:spPr>
          <a:xfrm>
            <a:off x="1979712" y="3140968"/>
            <a:ext cx="1008112" cy="261610"/>
          </a:xfrm>
          <a:prstGeom prst="rect">
            <a:avLst/>
          </a:prstGeom>
          <a:noFill/>
        </p:spPr>
        <p:txBody>
          <a:bodyPr wrap="square" rtlCol="0">
            <a:spAutoFit/>
          </a:bodyPr>
          <a:lstStyle/>
          <a:p>
            <a:r>
              <a:rPr lang="fr-FR" sz="1050" b="1" i="1" dirty="0" smtClean="0"/>
              <a:t>LIBYE</a:t>
            </a:r>
            <a:endParaRPr lang="fr-FR" sz="1050" b="1" i="1" dirty="0"/>
          </a:p>
        </p:txBody>
      </p:sp>
      <p:sp>
        <p:nvSpPr>
          <p:cNvPr id="20" name="ZoneTexte 19"/>
          <p:cNvSpPr txBox="1"/>
          <p:nvPr/>
        </p:nvSpPr>
        <p:spPr>
          <a:xfrm>
            <a:off x="1619672" y="4581128"/>
            <a:ext cx="1008112" cy="261610"/>
          </a:xfrm>
          <a:prstGeom prst="rect">
            <a:avLst/>
          </a:prstGeom>
          <a:noFill/>
        </p:spPr>
        <p:txBody>
          <a:bodyPr wrap="square" rtlCol="0">
            <a:spAutoFit/>
          </a:bodyPr>
          <a:lstStyle/>
          <a:p>
            <a:pPr algn="ctr"/>
            <a:r>
              <a:rPr lang="fr-FR" sz="1050" b="1" i="1" dirty="0" smtClean="0"/>
              <a:t>ETHIOPIE</a:t>
            </a:r>
            <a:endParaRPr lang="fr-FR" sz="1050" b="1" i="1" dirty="0"/>
          </a:p>
        </p:txBody>
      </p:sp>
      <p:sp>
        <p:nvSpPr>
          <p:cNvPr id="21" name="ZoneTexte 20"/>
          <p:cNvSpPr txBox="1"/>
          <p:nvPr/>
        </p:nvSpPr>
        <p:spPr>
          <a:xfrm>
            <a:off x="3275856" y="2231286"/>
            <a:ext cx="1008112" cy="261610"/>
          </a:xfrm>
          <a:prstGeom prst="rect">
            <a:avLst/>
          </a:prstGeom>
          <a:noFill/>
        </p:spPr>
        <p:txBody>
          <a:bodyPr wrap="square" rtlCol="0">
            <a:spAutoFit/>
          </a:bodyPr>
          <a:lstStyle/>
          <a:p>
            <a:pPr algn="ctr"/>
            <a:r>
              <a:rPr lang="fr-FR" sz="1100" b="1" i="1" dirty="0" smtClean="0"/>
              <a:t>PONT EUXIN</a:t>
            </a:r>
            <a:endParaRPr lang="fr-FR" sz="1100" b="1" i="1" dirty="0"/>
          </a:p>
        </p:txBody>
      </p:sp>
      <p:sp>
        <p:nvSpPr>
          <p:cNvPr id="22" name="ZoneTexte 21"/>
          <p:cNvSpPr txBox="1"/>
          <p:nvPr/>
        </p:nvSpPr>
        <p:spPr>
          <a:xfrm rot="18716183">
            <a:off x="-332242" y="2087244"/>
            <a:ext cx="3672408" cy="261610"/>
          </a:xfrm>
          <a:prstGeom prst="rect">
            <a:avLst/>
          </a:prstGeom>
          <a:noFill/>
        </p:spPr>
        <p:txBody>
          <a:bodyPr wrap="square" rtlCol="0">
            <a:spAutoFit/>
          </a:bodyPr>
          <a:lstStyle/>
          <a:p>
            <a:pPr algn="ctr"/>
            <a:r>
              <a:rPr lang="fr-FR" sz="1100" b="1" i="1" dirty="0" smtClean="0"/>
              <a:t>Océan occidentale</a:t>
            </a:r>
            <a:endParaRPr lang="fr-FR" sz="1100" b="1" i="1" dirty="0"/>
          </a:p>
        </p:txBody>
      </p:sp>
      <p:sp>
        <p:nvSpPr>
          <p:cNvPr id="23" name="ZoneTexte 22"/>
          <p:cNvSpPr txBox="1"/>
          <p:nvPr/>
        </p:nvSpPr>
        <p:spPr>
          <a:xfrm>
            <a:off x="3275856" y="3356992"/>
            <a:ext cx="1008112" cy="253916"/>
          </a:xfrm>
          <a:prstGeom prst="rect">
            <a:avLst/>
          </a:prstGeom>
          <a:noFill/>
        </p:spPr>
        <p:txBody>
          <a:bodyPr wrap="square" rtlCol="0">
            <a:spAutoFit/>
          </a:bodyPr>
          <a:lstStyle/>
          <a:p>
            <a:pPr algn="ctr"/>
            <a:r>
              <a:rPr lang="fr-FR" sz="1050" b="1" i="1" dirty="0" smtClean="0"/>
              <a:t>Golfe arabique</a:t>
            </a:r>
            <a:endParaRPr lang="fr-FR" sz="1050" b="1" i="1" dirty="0"/>
          </a:p>
        </p:txBody>
      </p:sp>
      <p:sp>
        <p:nvSpPr>
          <p:cNvPr id="24" name="ZoneTexte 23"/>
          <p:cNvSpPr txBox="1"/>
          <p:nvPr/>
        </p:nvSpPr>
        <p:spPr>
          <a:xfrm>
            <a:off x="3995936" y="3212976"/>
            <a:ext cx="1008112" cy="253916"/>
          </a:xfrm>
          <a:prstGeom prst="rect">
            <a:avLst/>
          </a:prstGeom>
          <a:noFill/>
        </p:spPr>
        <p:txBody>
          <a:bodyPr wrap="square" rtlCol="0">
            <a:spAutoFit/>
          </a:bodyPr>
          <a:lstStyle/>
          <a:p>
            <a:pPr algn="ctr"/>
            <a:r>
              <a:rPr lang="fr-FR" sz="1050" b="1" i="1" dirty="0" smtClean="0"/>
              <a:t>Golfe persique</a:t>
            </a:r>
            <a:endParaRPr lang="fr-FR" sz="1050" b="1" i="1" dirty="0"/>
          </a:p>
        </p:txBody>
      </p:sp>
      <p:sp>
        <p:nvSpPr>
          <p:cNvPr id="25" name="ZoneTexte 24"/>
          <p:cNvSpPr txBox="1"/>
          <p:nvPr/>
        </p:nvSpPr>
        <p:spPr>
          <a:xfrm>
            <a:off x="3635896" y="2780928"/>
            <a:ext cx="1584176" cy="261610"/>
          </a:xfrm>
          <a:prstGeom prst="rect">
            <a:avLst/>
          </a:prstGeom>
          <a:noFill/>
        </p:spPr>
        <p:txBody>
          <a:bodyPr wrap="square" rtlCol="0">
            <a:spAutoFit/>
          </a:bodyPr>
          <a:lstStyle/>
          <a:p>
            <a:pPr algn="ctr"/>
            <a:r>
              <a:rPr lang="fr-FR" sz="1050" b="1" i="1" dirty="0" smtClean="0"/>
              <a:t>MESOPOTAMIE</a:t>
            </a:r>
            <a:endParaRPr lang="fr-FR" sz="1050" b="1" i="1" dirty="0"/>
          </a:p>
        </p:txBody>
      </p:sp>
      <p:sp>
        <p:nvSpPr>
          <p:cNvPr id="26" name="ZoneTexte 25"/>
          <p:cNvSpPr txBox="1"/>
          <p:nvPr/>
        </p:nvSpPr>
        <p:spPr>
          <a:xfrm>
            <a:off x="3707904" y="1772816"/>
            <a:ext cx="1584176" cy="261610"/>
          </a:xfrm>
          <a:prstGeom prst="rect">
            <a:avLst/>
          </a:prstGeom>
          <a:noFill/>
        </p:spPr>
        <p:txBody>
          <a:bodyPr wrap="square" rtlCol="0">
            <a:spAutoFit/>
          </a:bodyPr>
          <a:lstStyle/>
          <a:p>
            <a:pPr algn="ctr"/>
            <a:r>
              <a:rPr lang="fr-FR" sz="1050" b="1" i="1" dirty="0" smtClean="0"/>
              <a:t>SCYTHIE</a:t>
            </a:r>
            <a:endParaRPr lang="fr-FR" sz="1050" b="1" i="1" dirty="0"/>
          </a:p>
        </p:txBody>
      </p:sp>
      <p:pic>
        <p:nvPicPr>
          <p:cNvPr id="27" name="Picture 2">
            <a:hlinkClick r:id="rId3" action="ppaction://hlinksldjump"/>
          </p:cNvPr>
          <p:cNvPicPr>
            <a:picLocks noChangeAspect="1" noChangeArrowheads="1"/>
          </p:cNvPicPr>
          <p:nvPr/>
        </p:nvPicPr>
        <p:blipFill>
          <a:blip r:embed="rId4" cstate="email"/>
          <a:srcRect/>
          <a:stretch>
            <a:fillRect/>
          </a:stretch>
        </p:blipFill>
        <p:spPr bwMode="auto">
          <a:xfrm>
            <a:off x="7812360" y="6021288"/>
            <a:ext cx="1016744" cy="637562"/>
          </a:xfrm>
          <a:prstGeom prst="rect">
            <a:avLst/>
          </a:prstGeom>
          <a:noFill/>
          <a:ln w="9525">
            <a:noFill/>
            <a:miter lim="800000"/>
            <a:headEnd/>
            <a:tailEnd/>
          </a:ln>
        </p:spPr>
      </p:pic>
      <p:sp>
        <p:nvSpPr>
          <p:cNvPr id="28" name="Titre 1"/>
          <p:cNvSpPr>
            <a:spLocks noGrp="1"/>
          </p:cNvSpPr>
          <p:nvPr>
            <p:ph type="title"/>
          </p:nvPr>
        </p:nvSpPr>
        <p:spPr>
          <a:xfrm>
            <a:off x="179512" y="116632"/>
            <a:ext cx="3456384" cy="504056"/>
          </a:xfrm>
        </p:spPr>
        <p:style>
          <a:lnRef idx="1">
            <a:schemeClr val="accent4"/>
          </a:lnRef>
          <a:fillRef idx="2">
            <a:schemeClr val="accent4"/>
          </a:fillRef>
          <a:effectRef idx="1">
            <a:schemeClr val="accent4"/>
          </a:effectRef>
          <a:fontRef idx="minor">
            <a:schemeClr val="dk1"/>
          </a:fontRef>
        </p:style>
        <p:txBody>
          <a:bodyPr>
            <a:noAutofit/>
          </a:bodyPr>
          <a:lstStyle/>
          <a:p>
            <a:r>
              <a:rPr lang="fr-FR" sz="2400" b="1" i="1" dirty="0" smtClean="0"/>
              <a:t>LES LIEUX DE LA CARTE</a:t>
            </a:r>
            <a:endParaRPr lang="fr-FR" sz="2400" b="1" i="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46"/>
          <p:cNvGrpSpPr/>
          <p:nvPr/>
        </p:nvGrpSpPr>
        <p:grpSpPr>
          <a:xfrm>
            <a:off x="467544" y="476672"/>
            <a:ext cx="8640960" cy="5184576"/>
            <a:chOff x="107504" y="548680"/>
            <a:chExt cx="8977372" cy="5688632"/>
          </a:xfrm>
        </p:grpSpPr>
        <p:pic>
          <p:nvPicPr>
            <p:cNvPr id="1026" name="Picture 2" descr="C:\Users\Julien EBERSOLD\Downloads\SKMBT_C25012091510360 (1).jpg"/>
            <p:cNvPicPr>
              <a:picLocks noChangeAspect="1" noChangeArrowheads="1"/>
            </p:cNvPicPr>
            <p:nvPr/>
          </p:nvPicPr>
          <p:blipFill>
            <a:blip r:embed="rId2" cstate="email"/>
            <a:srcRect l="10626" t="12130" r="9838" b="16585"/>
            <a:stretch>
              <a:fillRect/>
            </a:stretch>
          </p:blipFill>
          <p:spPr bwMode="auto">
            <a:xfrm>
              <a:off x="107504" y="548680"/>
              <a:ext cx="8977372" cy="5688632"/>
            </a:xfrm>
            <a:prstGeom prst="rect">
              <a:avLst/>
            </a:prstGeom>
            <a:noFill/>
            <a:ln>
              <a:noFill/>
            </a:ln>
          </p:spPr>
        </p:pic>
        <p:sp>
          <p:nvSpPr>
            <p:cNvPr id="5" name="ZoneTexte 4"/>
            <p:cNvSpPr txBox="1"/>
            <p:nvPr/>
          </p:nvSpPr>
          <p:spPr>
            <a:xfrm>
              <a:off x="1547664" y="3717032"/>
              <a:ext cx="1008112" cy="338554"/>
            </a:xfrm>
            <a:prstGeom prst="rect">
              <a:avLst/>
            </a:prstGeom>
            <a:noFill/>
          </p:spPr>
          <p:txBody>
            <a:bodyPr wrap="square" rtlCol="0">
              <a:spAutoFit/>
            </a:bodyPr>
            <a:lstStyle/>
            <a:p>
              <a:r>
                <a:rPr lang="fr-FR" sz="1400" b="1" i="1" dirty="0" smtClean="0"/>
                <a:t>AFRIQUE</a:t>
              </a:r>
              <a:endParaRPr lang="fr-FR" sz="1400" b="1" i="1" dirty="0"/>
            </a:p>
          </p:txBody>
        </p:sp>
        <p:sp>
          <p:nvSpPr>
            <p:cNvPr id="6" name="ZoneTexte 5"/>
            <p:cNvSpPr txBox="1"/>
            <p:nvPr/>
          </p:nvSpPr>
          <p:spPr>
            <a:xfrm>
              <a:off x="2411760" y="1556792"/>
              <a:ext cx="936104" cy="307777"/>
            </a:xfrm>
            <a:prstGeom prst="rect">
              <a:avLst/>
            </a:prstGeom>
            <a:noFill/>
          </p:spPr>
          <p:txBody>
            <a:bodyPr wrap="square" rtlCol="0">
              <a:spAutoFit/>
            </a:bodyPr>
            <a:lstStyle/>
            <a:p>
              <a:pPr algn="ctr"/>
              <a:r>
                <a:rPr lang="fr-FR" sz="1200" b="1" i="1" dirty="0" smtClean="0"/>
                <a:t>EUROPE</a:t>
              </a:r>
              <a:endParaRPr lang="fr-FR" sz="1200" b="1" i="1" dirty="0"/>
            </a:p>
          </p:txBody>
        </p:sp>
        <p:sp>
          <p:nvSpPr>
            <p:cNvPr id="7" name="ZoneTexte 6"/>
            <p:cNvSpPr txBox="1"/>
            <p:nvPr/>
          </p:nvSpPr>
          <p:spPr>
            <a:xfrm>
              <a:off x="4716016" y="1700808"/>
              <a:ext cx="1008112" cy="307777"/>
            </a:xfrm>
            <a:prstGeom prst="rect">
              <a:avLst/>
            </a:prstGeom>
            <a:noFill/>
          </p:spPr>
          <p:txBody>
            <a:bodyPr wrap="square" rtlCol="0">
              <a:spAutoFit/>
            </a:bodyPr>
            <a:lstStyle/>
            <a:p>
              <a:pPr algn="ctr"/>
              <a:r>
                <a:rPr lang="fr-FR" sz="1200" b="1" i="1" dirty="0" smtClean="0"/>
                <a:t>ASIE</a:t>
              </a:r>
              <a:endParaRPr lang="fr-FR" sz="1200" b="1" i="1" dirty="0"/>
            </a:p>
          </p:txBody>
        </p:sp>
        <p:sp>
          <p:nvSpPr>
            <p:cNvPr id="26" name="ZoneTexte 25"/>
            <p:cNvSpPr txBox="1"/>
            <p:nvPr/>
          </p:nvSpPr>
          <p:spPr>
            <a:xfrm>
              <a:off x="3059832" y="4242574"/>
              <a:ext cx="432048" cy="338554"/>
            </a:xfrm>
            <a:prstGeom prst="rect">
              <a:avLst/>
            </a:prstGeom>
            <a:noFill/>
          </p:spPr>
          <p:txBody>
            <a:bodyPr wrap="square" rtlCol="0">
              <a:spAutoFit/>
            </a:bodyPr>
            <a:lstStyle/>
            <a:p>
              <a:pPr algn="ctr"/>
              <a:r>
                <a:rPr lang="fr-FR" sz="1400" b="1" dirty="0" smtClean="0">
                  <a:solidFill>
                    <a:srgbClr val="7030A0"/>
                  </a:solidFill>
                  <a:latin typeface="+mj-lt"/>
                </a:rPr>
                <a:t>1</a:t>
              </a:r>
              <a:endParaRPr lang="fr-FR" sz="1600" b="1" dirty="0">
                <a:solidFill>
                  <a:srgbClr val="7030A0"/>
                </a:solidFill>
                <a:latin typeface="+mj-lt"/>
              </a:endParaRPr>
            </a:p>
          </p:txBody>
        </p:sp>
        <p:sp>
          <p:nvSpPr>
            <p:cNvPr id="27" name="ZoneTexte 26"/>
            <p:cNvSpPr txBox="1"/>
            <p:nvPr/>
          </p:nvSpPr>
          <p:spPr>
            <a:xfrm>
              <a:off x="2195736" y="2996952"/>
              <a:ext cx="432048" cy="338554"/>
            </a:xfrm>
            <a:prstGeom prst="rect">
              <a:avLst/>
            </a:prstGeom>
            <a:noFill/>
          </p:spPr>
          <p:txBody>
            <a:bodyPr wrap="square" rtlCol="0">
              <a:spAutoFit/>
            </a:bodyPr>
            <a:lstStyle/>
            <a:p>
              <a:pPr algn="ctr"/>
              <a:r>
                <a:rPr lang="fr-FR" sz="1400" b="1" dirty="0" smtClean="0">
                  <a:solidFill>
                    <a:srgbClr val="7030A0"/>
                  </a:solidFill>
                  <a:latin typeface="+mj-lt"/>
                </a:rPr>
                <a:t>2</a:t>
              </a:r>
              <a:endParaRPr lang="fr-FR" sz="1600" b="1" dirty="0">
                <a:solidFill>
                  <a:srgbClr val="7030A0"/>
                </a:solidFill>
                <a:latin typeface="+mj-lt"/>
              </a:endParaRPr>
            </a:p>
          </p:txBody>
        </p:sp>
        <p:sp>
          <p:nvSpPr>
            <p:cNvPr id="28" name="ZoneTexte 27"/>
            <p:cNvSpPr txBox="1"/>
            <p:nvPr/>
          </p:nvSpPr>
          <p:spPr>
            <a:xfrm>
              <a:off x="1187624" y="4221088"/>
              <a:ext cx="432048" cy="338554"/>
            </a:xfrm>
            <a:prstGeom prst="rect">
              <a:avLst/>
            </a:prstGeom>
            <a:noFill/>
          </p:spPr>
          <p:txBody>
            <a:bodyPr wrap="square" rtlCol="0">
              <a:spAutoFit/>
            </a:bodyPr>
            <a:lstStyle/>
            <a:p>
              <a:pPr algn="ctr"/>
              <a:r>
                <a:rPr lang="fr-FR" sz="1400" b="1" dirty="0" smtClean="0">
                  <a:solidFill>
                    <a:srgbClr val="7030A0"/>
                  </a:solidFill>
                  <a:latin typeface="+mj-lt"/>
                </a:rPr>
                <a:t>3</a:t>
              </a:r>
              <a:endParaRPr lang="fr-FR" sz="1600" b="1" dirty="0">
                <a:solidFill>
                  <a:srgbClr val="7030A0"/>
                </a:solidFill>
                <a:latin typeface="+mj-lt"/>
              </a:endParaRPr>
            </a:p>
          </p:txBody>
        </p:sp>
        <p:sp>
          <p:nvSpPr>
            <p:cNvPr id="29" name="ZoneTexte 28"/>
            <p:cNvSpPr txBox="1"/>
            <p:nvPr/>
          </p:nvSpPr>
          <p:spPr>
            <a:xfrm>
              <a:off x="755576" y="2564904"/>
              <a:ext cx="432048" cy="338554"/>
            </a:xfrm>
            <a:prstGeom prst="rect">
              <a:avLst/>
            </a:prstGeom>
            <a:noFill/>
          </p:spPr>
          <p:txBody>
            <a:bodyPr wrap="square" rtlCol="0">
              <a:spAutoFit/>
            </a:bodyPr>
            <a:lstStyle/>
            <a:p>
              <a:pPr algn="ctr"/>
              <a:r>
                <a:rPr lang="fr-FR" sz="1400" b="1" dirty="0" smtClean="0">
                  <a:solidFill>
                    <a:srgbClr val="7030A0"/>
                  </a:solidFill>
                  <a:latin typeface="+mj-lt"/>
                </a:rPr>
                <a:t>4</a:t>
              </a:r>
              <a:endParaRPr lang="fr-FR" sz="1600" b="1" dirty="0">
                <a:solidFill>
                  <a:srgbClr val="7030A0"/>
                </a:solidFill>
                <a:latin typeface="+mj-lt"/>
              </a:endParaRPr>
            </a:p>
          </p:txBody>
        </p:sp>
        <p:sp>
          <p:nvSpPr>
            <p:cNvPr id="31" name="ZoneTexte 30"/>
            <p:cNvSpPr txBox="1"/>
            <p:nvPr/>
          </p:nvSpPr>
          <p:spPr>
            <a:xfrm>
              <a:off x="2411760" y="764704"/>
              <a:ext cx="432048" cy="338554"/>
            </a:xfrm>
            <a:prstGeom prst="rect">
              <a:avLst/>
            </a:prstGeom>
            <a:noFill/>
          </p:spPr>
          <p:txBody>
            <a:bodyPr wrap="square" rtlCol="0">
              <a:spAutoFit/>
            </a:bodyPr>
            <a:lstStyle/>
            <a:p>
              <a:pPr algn="ctr"/>
              <a:r>
                <a:rPr lang="fr-FR" sz="1400" b="1" dirty="0" smtClean="0">
                  <a:solidFill>
                    <a:srgbClr val="7030A0"/>
                  </a:solidFill>
                  <a:latin typeface="+mj-lt"/>
                </a:rPr>
                <a:t>5</a:t>
              </a:r>
              <a:endParaRPr lang="fr-FR" sz="1600" b="1" dirty="0">
                <a:solidFill>
                  <a:srgbClr val="7030A0"/>
                </a:solidFill>
                <a:latin typeface="+mj-lt"/>
              </a:endParaRPr>
            </a:p>
          </p:txBody>
        </p:sp>
        <p:sp>
          <p:nvSpPr>
            <p:cNvPr id="32" name="ZoneTexte 31"/>
            <p:cNvSpPr txBox="1"/>
            <p:nvPr/>
          </p:nvSpPr>
          <p:spPr>
            <a:xfrm>
              <a:off x="3059832" y="1196752"/>
              <a:ext cx="432048" cy="338554"/>
            </a:xfrm>
            <a:prstGeom prst="rect">
              <a:avLst/>
            </a:prstGeom>
            <a:noFill/>
          </p:spPr>
          <p:txBody>
            <a:bodyPr wrap="square" rtlCol="0">
              <a:spAutoFit/>
            </a:bodyPr>
            <a:lstStyle/>
            <a:p>
              <a:pPr algn="ctr"/>
              <a:r>
                <a:rPr lang="fr-FR" sz="1400" b="1" dirty="0" smtClean="0">
                  <a:solidFill>
                    <a:srgbClr val="7030A0"/>
                  </a:solidFill>
                  <a:latin typeface="+mj-lt"/>
                </a:rPr>
                <a:t>6</a:t>
              </a:r>
              <a:endParaRPr lang="fr-FR" sz="1600" b="1" dirty="0">
                <a:solidFill>
                  <a:srgbClr val="7030A0"/>
                </a:solidFill>
                <a:latin typeface="+mj-lt"/>
              </a:endParaRPr>
            </a:p>
          </p:txBody>
        </p:sp>
        <p:sp>
          <p:nvSpPr>
            <p:cNvPr id="33" name="ZoneTexte 32"/>
            <p:cNvSpPr txBox="1"/>
            <p:nvPr/>
          </p:nvSpPr>
          <p:spPr>
            <a:xfrm>
              <a:off x="3490839" y="2264354"/>
              <a:ext cx="432048" cy="338555"/>
            </a:xfrm>
            <a:prstGeom prst="rect">
              <a:avLst/>
            </a:prstGeom>
            <a:noFill/>
          </p:spPr>
          <p:txBody>
            <a:bodyPr wrap="square" rtlCol="0">
              <a:spAutoFit/>
            </a:bodyPr>
            <a:lstStyle/>
            <a:p>
              <a:pPr algn="ctr"/>
              <a:r>
                <a:rPr lang="fr-FR" sz="1400" b="1" dirty="0" smtClean="0">
                  <a:solidFill>
                    <a:srgbClr val="7030A0"/>
                  </a:solidFill>
                  <a:latin typeface="+mj-lt"/>
                </a:rPr>
                <a:t>7</a:t>
              </a:r>
              <a:endParaRPr lang="fr-FR" sz="1600" b="1" dirty="0">
                <a:solidFill>
                  <a:srgbClr val="7030A0"/>
                </a:solidFill>
                <a:latin typeface="+mj-lt"/>
              </a:endParaRPr>
            </a:p>
          </p:txBody>
        </p:sp>
        <p:sp>
          <p:nvSpPr>
            <p:cNvPr id="34" name="ZoneTexte 33"/>
            <p:cNvSpPr txBox="1"/>
            <p:nvPr/>
          </p:nvSpPr>
          <p:spPr>
            <a:xfrm>
              <a:off x="4355976" y="1916832"/>
              <a:ext cx="432048" cy="338554"/>
            </a:xfrm>
            <a:prstGeom prst="rect">
              <a:avLst/>
            </a:prstGeom>
            <a:noFill/>
          </p:spPr>
          <p:txBody>
            <a:bodyPr wrap="square" rtlCol="0">
              <a:spAutoFit/>
            </a:bodyPr>
            <a:lstStyle/>
            <a:p>
              <a:pPr algn="ctr"/>
              <a:r>
                <a:rPr lang="fr-FR" sz="1400" b="1" dirty="0" smtClean="0">
                  <a:solidFill>
                    <a:srgbClr val="7030A0"/>
                  </a:solidFill>
                  <a:latin typeface="+mj-lt"/>
                </a:rPr>
                <a:t>8</a:t>
              </a:r>
              <a:endParaRPr lang="fr-FR" sz="1600" b="1" dirty="0">
                <a:solidFill>
                  <a:srgbClr val="7030A0"/>
                </a:solidFill>
                <a:latin typeface="+mj-lt"/>
              </a:endParaRPr>
            </a:p>
          </p:txBody>
        </p:sp>
        <p:sp>
          <p:nvSpPr>
            <p:cNvPr id="35" name="ZoneTexte 34"/>
            <p:cNvSpPr txBox="1"/>
            <p:nvPr/>
          </p:nvSpPr>
          <p:spPr>
            <a:xfrm>
              <a:off x="3851920" y="2996952"/>
              <a:ext cx="432048" cy="338554"/>
            </a:xfrm>
            <a:prstGeom prst="rect">
              <a:avLst/>
            </a:prstGeom>
            <a:noFill/>
          </p:spPr>
          <p:txBody>
            <a:bodyPr wrap="square" rtlCol="0">
              <a:spAutoFit/>
            </a:bodyPr>
            <a:lstStyle/>
            <a:p>
              <a:pPr algn="ctr"/>
              <a:r>
                <a:rPr lang="fr-FR" sz="1400" b="1" dirty="0" smtClean="0">
                  <a:solidFill>
                    <a:srgbClr val="7030A0"/>
                  </a:solidFill>
                  <a:latin typeface="+mj-lt"/>
                </a:rPr>
                <a:t>9</a:t>
              </a:r>
              <a:endParaRPr lang="fr-FR" sz="1600" b="1" dirty="0">
                <a:solidFill>
                  <a:srgbClr val="7030A0"/>
                </a:solidFill>
                <a:latin typeface="+mj-lt"/>
              </a:endParaRPr>
            </a:p>
          </p:txBody>
        </p:sp>
        <p:sp>
          <p:nvSpPr>
            <p:cNvPr id="36" name="ZoneTexte 35"/>
            <p:cNvSpPr txBox="1"/>
            <p:nvPr/>
          </p:nvSpPr>
          <p:spPr>
            <a:xfrm>
              <a:off x="4283968" y="3429000"/>
              <a:ext cx="432048" cy="338554"/>
            </a:xfrm>
            <a:prstGeom prst="rect">
              <a:avLst/>
            </a:prstGeom>
            <a:noFill/>
          </p:spPr>
          <p:txBody>
            <a:bodyPr wrap="square" rtlCol="0">
              <a:spAutoFit/>
            </a:bodyPr>
            <a:lstStyle/>
            <a:p>
              <a:pPr algn="ctr"/>
              <a:r>
                <a:rPr lang="fr-FR" sz="1400" b="1" dirty="0" smtClean="0">
                  <a:solidFill>
                    <a:srgbClr val="7030A0"/>
                  </a:solidFill>
                  <a:latin typeface="+mj-lt"/>
                </a:rPr>
                <a:t>11</a:t>
              </a:r>
              <a:endParaRPr lang="fr-FR" sz="1600" b="1" dirty="0">
                <a:solidFill>
                  <a:srgbClr val="7030A0"/>
                </a:solidFill>
                <a:latin typeface="+mj-lt"/>
              </a:endParaRPr>
            </a:p>
          </p:txBody>
        </p:sp>
        <p:sp>
          <p:nvSpPr>
            <p:cNvPr id="37" name="ZoneTexte 36"/>
            <p:cNvSpPr txBox="1"/>
            <p:nvPr/>
          </p:nvSpPr>
          <p:spPr>
            <a:xfrm>
              <a:off x="8028384" y="2730406"/>
              <a:ext cx="432048" cy="338554"/>
            </a:xfrm>
            <a:prstGeom prst="rect">
              <a:avLst/>
            </a:prstGeom>
            <a:noFill/>
          </p:spPr>
          <p:txBody>
            <a:bodyPr wrap="square" rtlCol="0">
              <a:spAutoFit/>
            </a:bodyPr>
            <a:lstStyle/>
            <a:p>
              <a:pPr algn="ctr"/>
              <a:r>
                <a:rPr lang="fr-FR" sz="1400" b="1" dirty="0" smtClean="0">
                  <a:solidFill>
                    <a:srgbClr val="7030A0"/>
                  </a:solidFill>
                  <a:latin typeface="+mj-lt"/>
                </a:rPr>
                <a:t>14</a:t>
              </a:r>
              <a:endParaRPr lang="fr-FR" sz="1600" b="1" dirty="0">
                <a:solidFill>
                  <a:srgbClr val="7030A0"/>
                </a:solidFill>
                <a:latin typeface="+mj-lt"/>
              </a:endParaRPr>
            </a:p>
          </p:txBody>
        </p:sp>
        <p:sp>
          <p:nvSpPr>
            <p:cNvPr id="39" name="ZoneTexte 38"/>
            <p:cNvSpPr txBox="1"/>
            <p:nvPr/>
          </p:nvSpPr>
          <p:spPr>
            <a:xfrm>
              <a:off x="6948264" y="3429000"/>
              <a:ext cx="432048" cy="338554"/>
            </a:xfrm>
            <a:prstGeom prst="rect">
              <a:avLst/>
            </a:prstGeom>
            <a:noFill/>
          </p:spPr>
          <p:txBody>
            <a:bodyPr wrap="square" rtlCol="0">
              <a:spAutoFit/>
            </a:bodyPr>
            <a:lstStyle/>
            <a:p>
              <a:pPr algn="ctr"/>
              <a:r>
                <a:rPr lang="fr-FR" sz="1400" b="1" dirty="0" smtClean="0">
                  <a:solidFill>
                    <a:srgbClr val="7030A0"/>
                  </a:solidFill>
                  <a:latin typeface="+mj-lt"/>
                </a:rPr>
                <a:t>13</a:t>
              </a:r>
              <a:endParaRPr lang="fr-FR" sz="1600" b="1" dirty="0">
                <a:solidFill>
                  <a:srgbClr val="7030A0"/>
                </a:solidFill>
                <a:latin typeface="+mj-lt"/>
              </a:endParaRPr>
            </a:p>
          </p:txBody>
        </p:sp>
        <p:sp>
          <p:nvSpPr>
            <p:cNvPr id="40" name="ZoneTexte 39"/>
            <p:cNvSpPr txBox="1"/>
            <p:nvPr/>
          </p:nvSpPr>
          <p:spPr>
            <a:xfrm>
              <a:off x="5220072" y="4509120"/>
              <a:ext cx="432048" cy="338554"/>
            </a:xfrm>
            <a:prstGeom prst="rect">
              <a:avLst/>
            </a:prstGeom>
            <a:noFill/>
          </p:spPr>
          <p:txBody>
            <a:bodyPr wrap="square" rtlCol="0">
              <a:spAutoFit/>
            </a:bodyPr>
            <a:lstStyle/>
            <a:p>
              <a:pPr algn="ctr"/>
              <a:r>
                <a:rPr lang="fr-FR" sz="1400" b="1" dirty="0" smtClean="0">
                  <a:solidFill>
                    <a:srgbClr val="7030A0"/>
                  </a:solidFill>
                  <a:latin typeface="+mj-lt"/>
                </a:rPr>
                <a:t>15</a:t>
              </a:r>
              <a:endParaRPr lang="fr-FR" sz="1600" b="1" dirty="0">
                <a:solidFill>
                  <a:srgbClr val="7030A0"/>
                </a:solidFill>
                <a:latin typeface="+mj-lt"/>
              </a:endParaRPr>
            </a:p>
          </p:txBody>
        </p:sp>
        <p:sp>
          <p:nvSpPr>
            <p:cNvPr id="41" name="ZoneTexte 40"/>
            <p:cNvSpPr txBox="1"/>
            <p:nvPr/>
          </p:nvSpPr>
          <p:spPr>
            <a:xfrm>
              <a:off x="7092280" y="5085184"/>
              <a:ext cx="432048" cy="338554"/>
            </a:xfrm>
            <a:prstGeom prst="rect">
              <a:avLst/>
            </a:prstGeom>
            <a:noFill/>
          </p:spPr>
          <p:txBody>
            <a:bodyPr wrap="square" rtlCol="0">
              <a:spAutoFit/>
            </a:bodyPr>
            <a:lstStyle/>
            <a:p>
              <a:pPr algn="ctr"/>
              <a:r>
                <a:rPr lang="fr-FR" sz="1400" b="1" dirty="0" smtClean="0">
                  <a:solidFill>
                    <a:srgbClr val="7030A0"/>
                  </a:solidFill>
                  <a:latin typeface="+mj-lt"/>
                </a:rPr>
                <a:t>17</a:t>
              </a:r>
              <a:endParaRPr lang="fr-FR" sz="1600" b="1" dirty="0">
                <a:solidFill>
                  <a:srgbClr val="7030A0"/>
                </a:solidFill>
                <a:latin typeface="+mj-lt"/>
              </a:endParaRPr>
            </a:p>
          </p:txBody>
        </p:sp>
        <p:sp>
          <p:nvSpPr>
            <p:cNvPr id="42" name="ZoneTexte 41"/>
            <p:cNvSpPr txBox="1"/>
            <p:nvPr/>
          </p:nvSpPr>
          <p:spPr>
            <a:xfrm>
              <a:off x="3995936" y="3861048"/>
              <a:ext cx="432048" cy="346938"/>
            </a:xfrm>
            <a:prstGeom prst="rect">
              <a:avLst/>
            </a:prstGeom>
            <a:noFill/>
          </p:spPr>
          <p:txBody>
            <a:bodyPr wrap="square" rtlCol="0">
              <a:spAutoFit/>
            </a:bodyPr>
            <a:lstStyle/>
            <a:p>
              <a:pPr algn="ctr"/>
              <a:r>
                <a:rPr lang="fr-FR" sz="1400" b="1" dirty="0" smtClean="0">
                  <a:solidFill>
                    <a:srgbClr val="7030A0"/>
                  </a:solidFill>
                  <a:latin typeface="+mj-lt"/>
                </a:rPr>
                <a:t>10</a:t>
              </a:r>
              <a:endParaRPr lang="fr-FR" sz="1600" b="1" dirty="0">
                <a:solidFill>
                  <a:srgbClr val="7030A0"/>
                </a:solidFill>
                <a:latin typeface="+mj-lt"/>
              </a:endParaRPr>
            </a:p>
          </p:txBody>
        </p:sp>
        <p:sp>
          <p:nvSpPr>
            <p:cNvPr id="44" name="ZoneTexte 43"/>
            <p:cNvSpPr txBox="1"/>
            <p:nvPr/>
          </p:nvSpPr>
          <p:spPr>
            <a:xfrm>
              <a:off x="1619672" y="5178678"/>
              <a:ext cx="432048" cy="338554"/>
            </a:xfrm>
            <a:prstGeom prst="rect">
              <a:avLst/>
            </a:prstGeom>
            <a:noFill/>
          </p:spPr>
          <p:txBody>
            <a:bodyPr wrap="square" rtlCol="0">
              <a:spAutoFit/>
            </a:bodyPr>
            <a:lstStyle/>
            <a:p>
              <a:pPr algn="ctr"/>
              <a:r>
                <a:rPr lang="fr-FR" sz="1400" b="1" dirty="0" smtClean="0">
                  <a:solidFill>
                    <a:srgbClr val="7030A0"/>
                  </a:solidFill>
                  <a:latin typeface="+mj-lt"/>
                </a:rPr>
                <a:t>17</a:t>
              </a:r>
              <a:endParaRPr lang="fr-FR" sz="1600" b="1" dirty="0">
                <a:solidFill>
                  <a:srgbClr val="7030A0"/>
                </a:solidFill>
                <a:latin typeface="+mj-lt"/>
              </a:endParaRPr>
            </a:p>
          </p:txBody>
        </p:sp>
        <p:sp>
          <p:nvSpPr>
            <p:cNvPr id="45" name="ZoneTexte 44"/>
            <p:cNvSpPr txBox="1"/>
            <p:nvPr/>
          </p:nvSpPr>
          <p:spPr>
            <a:xfrm>
              <a:off x="5508104" y="3429000"/>
              <a:ext cx="432048" cy="338554"/>
            </a:xfrm>
            <a:prstGeom prst="rect">
              <a:avLst/>
            </a:prstGeom>
            <a:noFill/>
          </p:spPr>
          <p:txBody>
            <a:bodyPr wrap="square" rtlCol="0">
              <a:spAutoFit/>
            </a:bodyPr>
            <a:lstStyle/>
            <a:p>
              <a:pPr algn="ctr"/>
              <a:r>
                <a:rPr lang="fr-FR" sz="1400" b="1" dirty="0" smtClean="0">
                  <a:solidFill>
                    <a:srgbClr val="7030A0"/>
                  </a:solidFill>
                  <a:latin typeface="+mj-lt"/>
                </a:rPr>
                <a:t>12</a:t>
              </a:r>
              <a:endParaRPr lang="fr-FR" sz="1600" b="1" dirty="0">
                <a:solidFill>
                  <a:srgbClr val="7030A0"/>
                </a:solidFill>
                <a:latin typeface="+mj-lt"/>
              </a:endParaRPr>
            </a:p>
          </p:txBody>
        </p:sp>
        <p:sp>
          <p:nvSpPr>
            <p:cNvPr id="46" name="ZoneTexte 45"/>
            <p:cNvSpPr txBox="1"/>
            <p:nvPr/>
          </p:nvSpPr>
          <p:spPr>
            <a:xfrm>
              <a:off x="6516216" y="4869160"/>
              <a:ext cx="432048" cy="338554"/>
            </a:xfrm>
            <a:prstGeom prst="rect">
              <a:avLst/>
            </a:prstGeom>
            <a:noFill/>
          </p:spPr>
          <p:txBody>
            <a:bodyPr wrap="square" rtlCol="0">
              <a:spAutoFit/>
            </a:bodyPr>
            <a:lstStyle/>
            <a:p>
              <a:pPr algn="ctr"/>
              <a:r>
                <a:rPr lang="fr-FR" sz="1400" b="1" dirty="0" smtClean="0">
                  <a:solidFill>
                    <a:srgbClr val="7030A0"/>
                  </a:solidFill>
                  <a:latin typeface="+mj-lt"/>
                </a:rPr>
                <a:t>16</a:t>
              </a:r>
              <a:endParaRPr lang="fr-FR" sz="1600" b="1" dirty="0">
                <a:solidFill>
                  <a:srgbClr val="7030A0"/>
                </a:solidFill>
                <a:latin typeface="+mj-lt"/>
              </a:endParaRPr>
            </a:p>
          </p:txBody>
        </p:sp>
      </p:grpSp>
      <p:graphicFrame>
        <p:nvGraphicFramePr>
          <p:cNvPr id="53" name="Tableau 52"/>
          <p:cNvGraphicFramePr>
            <a:graphicFrameLocks noGrp="1"/>
          </p:cNvGraphicFramePr>
          <p:nvPr/>
        </p:nvGraphicFramePr>
        <p:xfrm>
          <a:off x="539552" y="4581128"/>
          <a:ext cx="2327920" cy="2011680"/>
        </p:xfrm>
        <a:graphic>
          <a:graphicData uri="http://schemas.openxmlformats.org/drawingml/2006/table">
            <a:tbl>
              <a:tblPr firstRow="1" bandRow="1">
                <a:tableStyleId>{2D5ABB26-0587-4C30-8999-92F81FD0307C}</a:tableStyleId>
              </a:tblPr>
              <a:tblGrid>
                <a:gridCol w="383704"/>
                <a:gridCol w="1944216"/>
              </a:tblGrid>
              <a:tr h="321788">
                <a:tc>
                  <a:txBody>
                    <a:bodyPr/>
                    <a:lstStyle/>
                    <a:p>
                      <a:r>
                        <a:rPr lang="fr-FR" sz="1600" b="1" dirty="0" smtClean="0">
                          <a:solidFill>
                            <a:srgbClr val="7030A0"/>
                          </a:solidFill>
                        </a:rPr>
                        <a:t>1</a:t>
                      </a:r>
                      <a:endParaRPr lang="fr-FR" sz="1600" b="1" dirty="0">
                        <a:solidFill>
                          <a:srgbClr val="7030A0"/>
                        </a:solidFill>
                      </a:endParaRPr>
                    </a:p>
                  </a:txBody>
                  <a:tcPr/>
                </a:tc>
                <a:tc>
                  <a:txBody>
                    <a:bodyPr/>
                    <a:lstStyle/>
                    <a:p>
                      <a:r>
                        <a:rPr lang="fr-FR" sz="1600" b="1" dirty="0" smtClean="0">
                          <a:solidFill>
                            <a:srgbClr val="7030A0"/>
                          </a:solidFill>
                        </a:rPr>
                        <a:t>Nil</a:t>
                      </a:r>
                      <a:endParaRPr lang="fr-FR" sz="1600" b="1" dirty="0">
                        <a:solidFill>
                          <a:srgbClr val="7030A0"/>
                        </a:solidFill>
                      </a:endParaRPr>
                    </a:p>
                  </a:txBody>
                  <a:tcPr/>
                </a:tc>
              </a:tr>
              <a:tr h="321788">
                <a:tc>
                  <a:txBody>
                    <a:bodyPr/>
                    <a:lstStyle/>
                    <a:p>
                      <a:r>
                        <a:rPr lang="fr-FR" sz="1600" b="1" dirty="0" smtClean="0">
                          <a:solidFill>
                            <a:srgbClr val="7030A0"/>
                          </a:solidFill>
                        </a:rPr>
                        <a:t>2</a:t>
                      </a:r>
                      <a:endParaRPr lang="fr-FR" sz="1600" b="1" dirty="0">
                        <a:solidFill>
                          <a:srgbClr val="7030A0"/>
                        </a:solidFill>
                      </a:endParaRPr>
                    </a:p>
                  </a:txBody>
                  <a:tcPr/>
                </a:tc>
                <a:tc>
                  <a:txBody>
                    <a:bodyPr/>
                    <a:lstStyle/>
                    <a:p>
                      <a:r>
                        <a:rPr lang="fr-FR" sz="1600" b="1" dirty="0" smtClean="0">
                          <a:solidFill>
                            <a:srgbClr val="7030A0"/>
                          </a:solidFill>
                        </a:rPr>
                        <a:t>Libye</a:t>
                      </a:r>
                      <a:endParaRPr lang="fr-FR" sz="1600" b="1" dirty="0">
                        <a:solidFill>
                          <a:srgbClr val="7030A0"/>
                        </a:solidFill>
                      </a:endParaRPr>
                    </a:p>
                  </a:txBody>
                  <a:tcPr/>
                </a:tc>
              </a:tr>
              <a:tr h="321788">
                <a:tc>
                  <a:txBody>
                    <a:bodyPr/>
                    <a:lstStyle/>
                    <a:p>
                      <a:r>
                        <a:rPr lang="fr-FR" sz="1600" b="1" dirty="0" smtClean="0">
                          <a:solidFill>
                            <a:srgbClr val="7030A0"/>
                          </a:solidFill>
                        </a:rPr>
                        <a:t>3</a:t>
                      </a:r>
                      <a:endParaRPr lang="fr-FR" sz="1600" b="1" dirty="0">
                        <a:solidFill>
                          <a:srgbClr val="7030A0"/>
                        </a:solidFill>
                      </a:endParaRPr>
                    </a:p>
                  </a:txBody>
                  <a:tcPr/>
                </a:tc>
                <a:tc>
                  <a:txBody>
                    <a:bodyPr/>
                    <a:lstStyle/>
                    <a:p>
                      <a:r>
                        <a:rPr lang="fr-FR" sz="1600" b="1" dirty="0" smtClean="0">
                          <a:solidFill>
                            <a:srgbClr val="7030A0"/>
                          </a:solidFill>
                        </a:rPr>
                        <a:t>Ethiopie</a:t>
                      </a:r>
                      <a:endParaRPr lang="fr-FR" sz="1600" b="1" dirty="0">
                        <a:solidFill>
                          <a:srgbClr val="7030A0"/>
                        </a:solidFill>
                      </a:endParaRPr>
                    </a:p>
                  </a:txBody>
                  <a:tcPr/>
                </a:tc>
              </a:tr>
              <a:tr h="321788">
                <a:tc>
                  <a:txBody>
                    <a:bodyPr/>
                    <a:lstStyle/>
                    <a:p>
                      <a:r>
                        <a:rPr lang="fr-FR" sz="1600" b="1" dirty="0" smtClean="0">
                          <a:solidFill>
                            <a:srgbClr val="7030A0"/>
                          </a:solidFill>
                        </a:rPr>
                        <a:t>4</a:t>
                      </a:r>
                      <a:endParaRPr lang="fr-FR" sz="1600" b="1" dirty="0">
                        <a:solidFill>
                          <a:srgbClr val="7030A0"/>
                        </a:solidFill>
                      </a:endParaRPr>
                    </a:p>
                  </a:txBody>
                  <a:tcPr/>
                </a:tc>
                <a:tc>
                  <a:txBody>
                    <a:bodyPr/>
                    <a:lstStyle/>
                    <a:p>
                      <a:r>
                        <a:rPr lang="fr-FR" sz="1600" b="1" dirty="0" smtClean="0">
                          <a:solidFill>
                            <a:srgbClr val="7030A0"/>
                          </a:solidFill>
                        </a:rPr>
                        <a:t>Mer occidentale</a:t>
                      </a:r>
                      <a:endParaRPr lang="fr-FR" sz="1600" b="1" dirty="0">
                        <a:solidFill>
                          <a:srgbClr val="7030A0"/>
                        </a:solidFill>
                      </a:endParaRPr>
                    </a:p>
                  </a:txBody>
                  <a:tcPr/>
                </a:tc>
              </a:tr>
              <a:tr h="321788">
                <a:tc>
                  <a:txBody>
                    <a:bodyPr/>
                    <a:lstStyle/>
                    <a:p>
                      <a:r>
                        <a:rPr lang="fr-FR" sz="1600" b="1" dirty="0" smtClean="0">
                          <a:solidFill>
                            <a:srgbClr val="7030A0"/>
                          </a:solidFill>
                        </a:rPr>
                        <a:t>5</a:t>
                      </a:r>
                      <a:endParaRPr lang="fr-FR" sz="1600" b="1" dirty="0">
                        <a:solidFill>
                          <a:srgbClr val="7030A0"/>
                        </a:solidFill>
                      </a:endParaRPr>
                    </a:p>
                  </a:txBody>
                  <a:tcPr/>
                </a:tc>
                <a:tc>
                  <a:txBody>
                    <a:bodyPr/>
                    <a:lstStyle/>
                    <a:p>
                      <a:r>
                        <a:rPr lang="fr-FR" sz="1600" b="1" dirty="0" smtClean="0">
                          <a:solidFill>
                            <a:srgbClr val="7030A0"/>
                          </a:solidFill>
                        </a:rPr>
                        <a:t>Mer glaciale</a:t>
                      </a:r>
                      <a:endParaRPr lang="fr-FR" sz="1600" b="1" dirty="0">
                        <a:solidFill>
                          <a:srgbClr val="7030A0"/>
                        </a:solidFill>
                      </a:endParaRPr>
                    </a:p>
                  </a:txBody>
                  <a:tcPr/>
                </a:tc>
              </a:tr>
              <a:tr h="321788">
                <a:tc>
                  <a:txBody>
                    <a:bodyPr/>
                    <a:lstStyle/>
                    <a:p>
                      <a:r>
                        <a:rPr lang="fr-FR" sz="1600" b="1" dirty="0" smtClean="0">
                          <a:solidFill>
                            <a:srgbClr val="7030A0"/>
                          </a:solidFill>
                        </a:rPr>
                        <a:t>6</a:t>
                      </a:r>
                      <a:endParaRPr lang="fr-FR" sz="1600" b="1" dirty="0">
                        <a:solidFill>
                          <a:srgbClr val="7030A0"/>
                        </a:solidFill>
                      </a:endParaRPr>
                    </a:p>
                  </a:txBody>
                  <a:tcPr/>
                </a:tc>
                <a:tc>
                  <a:txBody>
                    <a:bodyPr/>
                    <a:lstStyle/>
                    <a:p>
                      <a:r>
                        <a:rPr lang="fr-FR" sz="1600" b="1" dirty="0" smtClean="0">
                          <a:solidFill>
                            <a:srgbClr val="7030A0"/>
                          </a:solidFill>
                        </a:rPr>
                        <a:t>Thulé</a:t>
                      </a:r>
                      <a:endParaRPr lang="fr-FR" sz="1600" b="1" dirty="0">
                        <a:solidFill>
                          <a:srgbClr val="7030A0"/>
                        </a:solidFill>
                      </a:endParaRPr>
                    </a:p>
                  </a:txBody>
                  <a:tcPr/>
                </a:tc>
              </a:tr>
            </a:tbl>
          </a:graphicData>
        </a:graphic>
      </p:graphicFrame>
      <p:graphicFrame>
        <p:nvGraphicFramePr>
          <p:cNvPr id="54" name="Tableau 53"/>
          <p:cNvGraphicFramePr>
            <a:graphicFrameLocks noGrp="1"/>
          </p:cNvGraphicFramePr>
          <p:nvPr/>
        </p:nvGraphicFramePr>
        <p:xfrm>
          <a:off x="2555776" y="5301208"/>
          <a:ext cx="2327920" cy="1341120"/>
        </p:xfrm>
        <a:graphic>
          <a:graphicData uri="http://schemas.openxmlformats.org/drawingml/2006/table">
            <a:tbl>
              <a:tblPr firstRow="1" bandRow="1">
                <a:tableStyleId>{2D5ABB26-0587-4C30-8999-92F81FD0307C}</a:tableStyleId>
              </a:tblPr>
              <a:tblGrid>
                <a:gridCol w="432048"/>
                <a:gridCol w="1895872"/>
              </a:tblGrid>
              <a:tr h="321788">
                <a:tc>
                  <a:txBody>
                    <a:bodyPr/>
                    <a:lstStyle/>
                    <a:p>
                      <a:r>
                        <a:rPr lang="fr-FR" sz="1600" b="1" dirty="0" smtClean="0">
                          <a:solidFill>
                            <a:srgbClr val="7030A0"/>
                          </a:solidFill>
                        </a:rPr>
                        <a:t>7</a:t>
                      </a:r>
                      <a:endParaRPr lang="fr-FR" sz="1600" b="1" dirty="0">
                        <a:solidFill>
                          <a:srgbClr val="7030A0"/>
                        </a:solidFill>
                      </a:endParaRPr>
                    </a:p>
                  </a:txBody>
                  <a:tcPr/>
                </a:tc>
                <a:tc>
                  <a:txBody>
                    <a:bodyPr/>
                    <a:lstStyle/>
                    <a:p>
                      <a:r>
                        <a:rPr lang="fr-FR" sz="1600" b="1" dirty="0" smtClean="0">
                          <a:solidFill>
                            <a:srgbClr val="7030A0"/>
                          </a:solidFill>
                        </a:rPr>
                        <a:t>Pont-Euxin</a:t>
                      </a:r>
                      <a:endParaRPr lang="fr-FR" sz="1600" b="1" dirty="0">
                        <a:solidFill>
                          <a:srgbClr val="7030A0"/>
                        </a:solidFill>
                      </a:endParaRPr>
                    </a:p>
                  </a:txBody>
                  <a:tcPr/>
                </a:tc>
              </a:tr>
              <a:tr h="321788">
                <a:tc>
                  <a:txBody>
                    <a:bodyPr/>
                    <a:lstStyle/>
                    <a:p>
                      <a:r>
                        <a:rPr lang="fr-FR" sz="1600" b="1" dirty="0" smtClean="0">
                          <a:solidFill>
                            <a:srgbClr val="7030A0"/>
                          </a:solidFill>
                        </a:rPr>
                        <a:t>8</a:t>
                      </a:r>
                      <a:endParaRPr lang="fr-FR" sz="1600" b="1" dirty="0">
                        <a:solidFill>
                          <a:srgbClr val="7030A0"/>
                        </a:solidFill>
                      </a:endParaRPr>
                    </a:p>
                  </a:txBody>
                  <a:tcPr/>
                </a:tc>
                <a:tc>
                  <a:txBody>
                    <a:bodyPr/>
                    <a:lstStyle/>
                    <a:p>
                      <a:r>
                        <a:rPr lang="fr-FR" sz="1600" b="1" dirty="0" smtClean="0">
                          <a:solidFill>
                            <a:srgbClr val="7030A0"/>
                          </a:solidFill>
                        </a:rPr>
                        <a:t>Scythie</a:t>
                      </a:r>
                      <a:endParaRPr lang="fr-FR" sz="1600" b="1" dirty="0">
                        <a:solidFill>
                          <a:srgbClr val="7030A0"/>
                        </a:solidFill>
                      </a:endParaRPr>
                    </a:p>
                  </a:txBody>
                  <a:tcPr/>
                </a:tc>
              </a:tr>
              <a:tr h="32178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600" b="1" dirty="0" smtClean="0">
                          <a:solidFill>
                            <a:srgbClr val="7030A0"/>
                          </a:solidFill>
                        </a:rPr>
                        <a:t>9</a:t>
                      </a:r>
                    </a:p>
                  </a:txBody>
                  <a:tcPr/>
                </a:tc>
                <a:tc>
                  <a:txBody>
                    <a:bodyPr/>
                    <a:lstStyle/>
                    <a:p>
                      <a:r>
                        <a:rPr lang="fr-FR" sz="1600" b="1" dirty="0" smtClean="0">
                          <a:solidFill>
                            <a:srgbClr val="7030A0"/>
                          </a:solidFill>
                        </a:rPr>
                        <a:t>Mésopotamie</a:t>
                      </a:r>
                      <a:endParaRPr lang="fr-FR" sz="1600" b="1" dirty="0">
                        <a:solidFill>
                          <a:srgbClr val="7030A0"/>
                        </a:solidFill>
                      </a:endParaRPr>
                    </a:p>
                  </a:txBody>
                  <a:tcPr/>
                </a:tc>
              </a:tr>
              <a:tr h="321788">
                <a:tc>
                  <a:txBody>
                    <a:bodyPr/>
                    <a:lstStyle/>
                    <a:p>
                      <a:r>
                        <a:rPr lang="fr-FR" sz="1600" b="1" dirty="0" smtClean="0">
                          <a:solidFill>
                            <a:srgbClr val="7030A0"/>
                          </a:solidFill>
                        </a:rPr>
                        <a:t>10</a:t>
                      </a:r>
                      <a:endParaRPr lang="fr-FR" sz="1600" b="1" dirty="0">
                        <a:solidFill>
                          <a:srgbClr val="7030A0"/>
                        </a:solidFill>
                      </a:endParaRPr>
                    </a:p>
                  </a:txBody>
                  <a:tcPr/>
                </a:tc>
                <a:tc>
                  <a:txBody>
                    <a:bodyPr/>
                    <a:lstStyle/>
                    <a:p>
                      <a:r>
                        <a:rPr lang="fr-FR" sz="1600" b="1" dirty="0" smtClean="0">
                          <a:solidFill>
                            <a:srgbClr val="7030A0"/>
                          </a:solidFill>
                        </a:rPr>
                        <a:t>Arabie</a:t>
                      </a:r>
                      <a:endParaRPr lang="fr-FR" sz="1600" b="1" dirty="0">
                        <a:solidFill>
                          <a:srgbClr val="7030A0"/>
                        </a:solidFill>
                      </a:endParaRPr>
                    </a:p>
                  </a:txBody>
                  <a:tcPr/>
                </a:tc>
              </a:tr>
            </a:tbl>
          </a:graphicData>
        </a:graphic>
      </p:graphicFrame>
      <p:graphicFrame>
        <p:nvGraphicFramePr>
          <p:cNvPr id="55" name="Tableau 54"/>
          <p:cNvGraphicFramePr>
            <a:graphicFrameLocks noGrp="1"/>
          </p:cNvGraphicFramePr>
          <p:nvPr/>
        </p:nvGraphicFramePr>
        <p:xfrm>
          <a:off x="4620344" y="5517232"/>
          <a:ext cx="2327920" cy="1005840"/>
        </p:xfrm>
        <a:graphic>
          <a:graphicData uri="http://schemas.openxmlformats.org/drawingml/2006/table">
            <a:tbl>
              <a:tblPr firstRow="1" bandRow="1">
                <a:tableStyleId>{2D5ABB26-0587-4C30-8999-92F81FD0307C}</a:tableStyleId>
              </a:tblPr>
              <a:tblGrid>
                <a:gridCol w="455712"/>
                <a:gridCol w="1872208"/>
              </a:tblGrid>
              <a:tr h="321788">
                <a:tc>
                  <a:txBody>
                    <a:bodyPr/>
                    <a:lstStyle/>
                    <a:p>
                      <a:r>
                        <a:rPr lang="fr-FR" sz="1600" b="1" dirty="0" smtClean="0">
                          <a:solidFill>
                            <a:srgbClr val="7030A0"/>
                          </a:solidFill>
                        </a:rPr>
                        <a:t>11</a:t>
                      </a:r>
                      <a:endParaRPr lang="fr-FR" sz="1600" b="1" dirty="0">
                        <a:solidFill>
                          <a:srgbClr val="7030A0"/>
                        </a:solidFill>
                      </a:endParaRPr>
                    </a:p>
                  </a:txBody>
                  <a:tcPr/>
                </a:tc>
                <a:tc>
                  <a:txBody>
                    <a:bodyPr/>
                    <a:lstStyle/>
                    <a:p>
                      <a:r>
                        <a:rPr lang="fr-FR" sz="1600" b="1" dirty="0" smtClean="0">
                          <a:solidFill>
                            <a:srgbClr val="7030A0"/>
                          </a:solidFill>
                        </a:rPr>
                        <a:t>Golfe persique</a:t>
                      </a:r>
                      <a:endParaRPr lang="fr-FR" sz="1600" b="1" dirty="0">
                        <a:solidFill>
                          <a:srgbClr val="7030A0"/>
                        </a:solidFill>
                      </a:endParaRPr>
                    </a:p>
                  </a:txBody>
                  <a:tcPr/>
                </a:tc>
              </a:tr>
              <a:tr h="321788">
                <a:tc>
                  <a:txBody>
                    <a:bodyPr/>
                    <a:lstStyle/>
                    <a:p>
                      <a:r>
                        <a:rPr lang="fr-FR" sz="1600" b="1" dirty="0" smtClean="0">
                          <a:solidFill>
                            <a:srgbClr val="7030A0"/>
                          </a:solidFill>
                        </a:rPr>
                        <a:t>12</a:t>
                      </a:r>
                      <a:endParaRPr lang="fr-FR" sz="1600" b="1" dirty="0">
                        <a:solidFill>
                          <a:srgbClr val="7030A0"/>
                        </a:solidFill>
                      </a:endParaRPr>
                    </a:p>
                  </a:txBody>
                  <a:tcPr/>
                </a:tc>
                <a:tc>
                  <a:txBody>
                    <a:bodyPr/>
                    <a:lstStyle/>
                    <a:p>
                      <a:r>
                        <a:rPr lang="fr-FR" sz="1600" b="1" dirty="0" smtClean="0">
                          <a:solidFill>
                            <a:srgbClr val="7030A0"/>
                          </a:solidFill>
                        </a:rPr>
                        <a:t>Indus</a:t>
                      </a:r>
                      <a:endParaRPr lang="fr-FR" sz="1600" b="1" dirty="0">
                        <a:solidFill>
                          <a:srgbClr val="7030A0"/>
                        </a:solidFill>
                      </a:endParaRPr>
                    </a:p>
                  </a:txBody>
                  <a:tcPr/>
                </a:tc>
              </a:tr>
              <a:tr h="321788">
                <a:tc>
                  <a:txBody>
                    <a:bodyPr/>
                    <a:lstStyle/>
                    <a:p>
                      <a:r>
                        <a:rPr lang="fr-FR" sz="1600" b="1" dirty="0" smtClean="0">
                          <a:solidFill>
                            <a:srgbClr val="7030A0"/>
                          </a:solidFill>
                        </a:rPr>
                        <a:t>13</a:t>
                      </a:r>
                      <a:endParaRPr lang="fr-FR" sz="1600" b="1" dirty="0">
                        <a:solidFill>
                          <a:srgbClr val="7030A0"/>
                        </a:solidFill>
                      </a:endParaRPr>
                    </a:p>
                  </a:txBody>
                  <a:tcPr/>
                </a:tc>
                <a:tc>
                  <a:txBody>
                    <a:bodyPr/>
                    <a:lstStyle/>
                    <a:p>
                      <a:r>
                        <a:rPr lang="fr-FR" sz="1600" b="1" dirty="0" smtClean="0">
                          <a:solidFill>
                            <a:srgbClr val="7030A0"/>
                          </a:solidFill>
                        </a:rPr>
                        <a:t>Golfe gangétique</a:t>
                      </a:r>
                      <a:endParaRPr lang="fr-FR" sz="1600" b="1" dirty="0">
                        <a:solidFill>
                          <a:srgbClr val="7030A0"/>
                        </a:solidFill>
                      </a:endParaRPr>
                    </a:p>
                  </a:txBody>
                  <a:tcPr/>
                </a:tc>
              </a:tr>
            </a:tbl>
          </a:graphicData>
        </a:graphic>
      </p:graphicFrame>
      <p:graphicFrame>
        <p:nvGraphicFramePr>
          <p:cNvPr id="57" name="Tableau 56"/>
          <p:cNvGraphicFramePr>
            <a:graphicFrameLocks noGrp="1"/>
          </p:cNvGraphicFramePr>
          <p:nvPr/>
        </p:nvGraphicFramePr>
        <p:xfrm>
          <a:off x="6780584" y="5301208"/>
          <a:ext cx="3768080" cy="1341120"/>
        </p:xfrm>
        <a:graphic>
          <a:graphicData uri="http://schemas.openxmlformats.org/drawingml/2006/table">
            <a:tbl>
              <a:tblPr firstRow="1" bandRow="1">
                <a:tableStyleId>{2D5ABB26-0587-4C30-8999-92F81FD0307C}</a:tableStyleId>
              </a:tblPr>
              <a:tblGrid>
                <a:gridCol w="432048"/>
                <a:gridCol w="3336032"/>
              </a:tblGrid>
              <a:tr h="321788">
                <a:tc>
                  <a:txBody>
                    <a:bodyPr/>
                    <a:lstStyle/>
                    <a:p>
                      <a:r>
                        <a:rPr lang="fr-FR" sz="1600" b="1" dirty="0" smtClean="0">
                          <a:solidFill>
                            <a:srgbClr val="7030A0"/>
                          </a:solidFill>
                        </a:rPr>
                        <a:t>14</a:t>
                      </a:r>
                      <a:endParaRPr lang="fr-FR" sz="1600" b="1" dirty="0">
                        <a:solidFill>
                          <a:srgbClr val="7030A0"/>
                        </a:solidFill>
                      </a:endParaRPr>
                    </a:p>
                  </a:txBody>
                  <a:tcPr/>
                </a:tc>
                <a:tc>
                  <a:txBody>
                    <a:bodyPr/>
                    <a:lstStyle/>
                    <a:p>
                      <a:r>
                        <a:rPr lang="fr-FR" sz="1600" b="1" dirty="0" smtClean="0">
                          <a:solidFill>
                            <a:srgbClr val="7030A0"/>
                          </a:solidFill>
                        </a:rPr>
                        <a:t>Grand</a:t>
                      </a:r>
                      <a:r>
                        <a:rPr lang="fr-FR" sz="1600" b="1" baseline="0" dirty="0" smtClean="0">
                          <a:solidFill>
                            <a:srgbClr val="7030A0"/>
                          </a:solidFill>
                        </a:rPr>
                        <a:t> Golfe </a:t>
                      </a:r>
                      <a:endParaRPr lang="fr-FR" sz="1600" b="1" dirty="0">
                        <a:solidFill>
                          <a:srgbClr val="7030A0"/>
                        </a:solidFill>
                      </a:endParaRPr>
                    </a:p>
                  </a:txBody>
                  <a:tcPr/>
                </a:tc>
              </a:tr>
              <a:tr h="321788">
                <a:tc>
                  <a:txBody>
                    <a:bodyPr/>
                    <a:lstStyle/>
                    <a:p>
                      <a:r>
                        <a:rPr lang="fr-FR" sz="1600" b="1" dirty="0" smtClean="0">
                          <a:solidFill>
                            <a:srgbClr val="7030A0"/>
                          </a:solidFill>
                        </a:rPr>
                        <a:t>15</a:t>
                      </a:r>
                      <a:endParaRPr lang="fr-FR" sz="1600" b="1" dirty="0">
                        <a:solidFill>
                          <a:srgbClr val="7030A0"/>
                        </a:solidFill>
                      </a:endParaRPr>
                    </a:p>
                  </a:txBody>
                  <a:tcPr/>
                </a:tc>
                <a:tc>
                  <a:txBody>
                    <a:bodyPr/>
                    <a:lstStyle/>
                    <a:p>
                      <a:r>
                        <a:rPr lang="fr-FR" sz="1600" b="1" dirty="0" smtClean="0">
                          <a:solidFill>
                            <a:srgbClr val="7030A0"/>
                          </a:solidFill>
                        </a:rPr>
                        <a:t>Mer indienne</a:t>
                      </a:r>
                      <a:endParaRPr lang="fr-FR" sz="1600" b="1" dirty="0">
                        <a:solidFill>
                          <a:srgbClr val="7030A0"/>
                        </a:solidFill>
                      </a:endParaRPr>
                    </a:p>
                  </a:txBody>
                  <a:tcPr/>
                </a:tc>
              </a:tr>
              <a:tr h="321788">
                <a:tc>
                  <a:txBody>
                    <a:bodyPr/>
                    <a:lstStyle/>
                    <a:p>
                      <a:r>
                        <a:rPr lang="fr-FR" sz="1600" b="1" dirty="0" smtClean="0">
                          <a:solidFill>
                            <a:srgbClr val="7030A0"/>
                          </a:solidFill>
                        </a:rPr>
                        <a:t>16</a:t>
                      </a:r>
                      <a:endParaRPr lang="fr-FR" sz="1600" b="1" dirty="0">
                        <a:solidFill>
                          <a:srgbClr val="7030A0"/>
                        </a:solidFill>
                      </a:endParaRPr>
                    </a:p>
                  </a:txBody>
                  <a:tcPr/>
                </a:tc>
                <a:tc>
                  <a:txBody>
                    <a:bodyPr/>
                    <a:lstStyle/>
                    <a:p>
                      <a:r>
                        <a:rPr lang="fr-FR" sz="1600" b="1" dirty="0" smtClean="0">
                          <a:solidFill>
                            <a:srgbClr val="7030A0"/>
                          </a:solidFill>
                        </a:rPr>
                        <a:t>Mer </a:t>
                      </a:r>
                      <a:r>
                        <a:rPr lang="fr-FR" sz="1600" b="1" dirty="0" err="1" smtClean="0">
                          <a:solidFill>
                            <a:srgbClr val="7030A0"/>
                          </a:solidFill>
                        </a:rPr>
                        <a:t>prasode</a:t>
                      </a:r>
                      <a:endParaRPr lang="fr-FR" sz="1600" b="1" dirty="0">
                        <a:solidFill>
                          <a:srgbClr val="7030A0"/>
                        </a:solidFill>
                      </a:endParaRPr>
                    </a:p>
                  </a:txBody>
                  <a:tcPr/>
                </a:tc>
              </a:tr>
              <a:tr h="321788">
                <a:tc>
                  <a:txBody>
                    <a:bodyPr/>
                    <a:lstStyle/>
                    <a:p>
                      <a:r>
                        <a:rPr lang="fr-FR" sz="1600" b="1" dirty="0" smtClean="0">
                          <a:solidFill>
                            <a:srgbClr val="7030A0"/>
                          </a:solidFill>
                        </a:rPr>
                        <a:t>17</a:t>
                      </a:r>
                      <a:endParaRPr lang="fr-FR" sz="1600" b="1" dirty="0">
                        <a:solidFill>
                          <a:srgbClr val="7030A0"/>
                        </a:solidFill>
                      </a:endParaRPr>
                    </a:p>
                  </a:txBody>
                  <a:tcPr/>
                </a:tc>
                <a:tc>
                  <a:txBody>
                    <a:bodyPr/>
                    <a:lstStyle/>
                    <a:p>
                      <a:r>
                        <a:rPr lang="fr-FR" sz="1600" b="1" dirty="0" smtClean="0">
                          <a:solidFill>
                            <a:srgbClr val="7030A0"/>
                          </a:solidFill>
                        </a:rPr>
                        <a:t>Terres inconnues</a:t>
                      </a:r>
                      <a:endParaRPr lang="fr-FR" sz="1600" b="1" dirty="0">
                        <a:solidFill>
                          <a:srgbClr val="7030A0"/>
                        </a:solidFill>
                      </a:endParaRPr>
                    </a:p>
                  </a:txBody>
                  <a:tcPr/>
                </a:tc>
              </a:tr>
            </a:tbl>
          </a:graphicData>
        </a:graphic>
      </p:graphicFrame>
      <p:sp>
        <p:nvSpPr>
          <p:cNvPr id="47" name="Titre 1"/>
          <p:cNvSpPr>
            <a:spLocks noGrp="1"/>
          </p:cNvSpPr>
          <p:nvPr>
            <p:ph type="title"/>
          </p:nvPr>
        </p:nvSpPr>
        <p:spPr>
          <a:xfrm>
            <a:off x="179512" y="188640"/>
            <a:ext cx="2520280" cy="504056"/>
          </a:xfrm>
        </p:spPr>
        <p:style>
          <a:lnRef idx="1">
            <a:schemeClr val="accent4"/>
          </a:lnRef>
          <a:fillRef idx="2">
            <a:schemeClr val="accent4"/>
          </a:fillRef>
          <a:effectRef idx="1">
            <a:schemeClr val="accent4"/>
          </a:effectRef>
          <a:fontRef idx="minor">
            <a:schemeClr val="dk1"/>
          </a:fontRef>
        </p:style>
        <p:txBody>
          <a:bodyPr>
            <a:noAutofit/>
          </a:bodyPr>
          <a:lstStyle/>
          <a:p>
            <a:r>
              <a:rPr lang="fr-FR" sz="1900" b="1" i="1" dirty="0" smtClean="0"/>
              <a:t>LES LIEUX DE LA CARTE</a:t>
            </a:r>
            <a:endParaRPr lang="fr-FR" sz="1900" b="1" i="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188640"/>
            <a:ext cx="8856984" cy="648072"/>
          </a:xfrm>
        </p:spPr>
        <p:style>
          <a:lnRef idx="1">
            <a:schemeClr val="accent4"/>
          </a:lnRef>
          <a:fillRef idx="2">
            <a:schemeClr val="accent4"/>
          </a:fillRef>
          <a:effectRef idx="1">
            <a:schemeClr val="accent4"/>
          </a:effectRef>
          <a:fontRef idx="minor">
            <a:schemeClr val="dk1"/>
          </a:fontRef>
        </p:style>
        <p:txBody>
          <a:bodyPr>
            <a:noAutofit/>
          </a:bodyPr>
          <a:lstStyle/>
          <a:p>
            <a:r>
              <a:rPr lang="fr-FR" sz="2800" b="1" i="1" dirty="0" smtClean="0"/>
              <a:t>QUI ÉTAIT CLAUDE PTOLÉMÉE ?</a:t>
            </a:r>
            <a:endParaRPr lang="fr-FR" sz="2800" b="1" i="1" dirty="0"/>
          </a:p>
        </p:txBody>
      </p:sp>
      <p:sp>
        <p:nvSpPr>
          <p:cNvPr id="3" name="Espace réservé du contenu 2"/>
          <p:cNvSpPr>
            <a:spLocks noGrp="1"/>
          </p:cNvSpPr>
          <p:nvPr>
            <p:ph idx="1"/>
          </p:nvPr>
        </p:nvSpPr>
        <p:spPr>
          <a:xfrm>
            <a:off x="2555776" y="980728"/>
            <a:ext cx="6480720" cy="2736304"/>
          </a:xfrm>
        </p:spPr>
        <p:txBody>
          <a:bodyPr>
            <a:noAutofit/>
          </a:bodyPr>
          <a:lstStyle/>
          <a:p>
            <a:pPr algn="just">
              <a:buNone/>
            </a:pPr>
            <a:r>
              <a:rPr lang="fr-FR" sz="1600" dirty="0" smtClean="0"/>
              <a:t>	</a:t>
            </a:r>
            <a:r>
              <a:rPr lang="fr-FR" sz="1700" dirty="0" smtClean="0"/>
              <a:t>Né en Egypte, Ptolémée (vers 90- vers 168) passe avec Eratosthène pour être l’un des pères fondateurs de la science géographique. </a:t>
            </a:r>
          </a:p>
          <a:p>
            <a:pPr algn="just">
              <a:buNone/>
            </a:pPr>
            <a:endParaRPr lang="fr-FR" sz="600" dirty="0" smtClean="0"/>
          </a:p>
          <a:p>
            <a:pPr algn="just">
              <a:buNone/>
            </a:pPr>
            <a:r>
              <a:rPr lang="fr-FR" sz="1600" dirty="0" smtClean="0"/>
              <a:t>	</a:t>
            </a:r>
            <a:r>
              <a:rPr lang="fr-FR" sz="1700" dirty="0" smtClean="0"/>
              <a:t>S’il est un savant s’intéressant à de nombreuses disciplines (mathématiques, musique, optique, astrologie), il est surtout connu pour avoir rassemblé les savoirs astronomiques et cartographiques de la période antique.</a:t>
            </a:r>
          </a:p>
          <a:p>
            <a:pPr algn="just">
              <a:buNone/>
            </a:pPr>
            <a:endParaRPr lang="fr-FR" sz="600" dirty="0" smtClean="0"/>
          </a:p>
          <a:p>
            <a:pPr algn="just">
              <a:buNone/>
            </a:pPr>
            <a:r>
              <a:rPr lang="fr-FR" sz="1600" dirty="0" smtClean="0"/>
              <a:t>	</a:t>
            </a:r>
            <a:r>
              <a:rPr lang="fr-FR" sz="1700" dirty="0" smtClean="0"/>
              <a:t>Il a en particulier réalisé une représentation mathématique et rigoureuse plane de la surface terrestre, qui servira longtemps de référence pour les cartographes postérieurs.</a:t>
            </a:r>
          </a:p>
          <a:p>
            <a:pPr algn="just">
              <a:buNone/>
            </a:pPr>
            <a:endParaRPr lang="fr-FR" sz="1600" dirty="0" smtClean="0"/>
          </a:p>
          <a:p>
            <a:pPr algn="just">
              <a:buNone/>
            </a:pPr>
            <a:r>
              <a:rPr lang="fr-FR" sz="1600" dirty="0" smtClean="0"/>
              <a:t>	</a:t>
            </a:r>
            <a:endParaRPr lang="fr-FR" sz="1800" dirty="0"/>
          </a:p>
        </p:txBody>
      </p:sp>
      <p:pic>
        <p:nvPicPr>
          <p:cNvPr id="3074" name="Picture 2" descr="Système de Ptolémée"/>
          <p:cNvPicPr>
            <a:picLocks noChangeAspect="1" noChangeArrowheads="1"/>
          </p:cNvPicPr>
          <p:nvPr/>
        </p:nvPicPr>
        <p:blipFill>
          <a:blip r:embed="rId2" cstate="email"/>
          <a:srcRect/>
          <a:stretch>
            <a:fillRect/>
          </a:stretch>
        </p:blipFill>
        <p:spPr bwMode="auto">
          <a:xfrm>
            <a:off x="5694606" y="3933056"/>
            <a:ext cx="3341890" cy="2808312"/>
          </a:xfrm>
          <a:prstGeom prst="rect">
            <a:avLst/>
          </a:prstGeom>
          <a:noFill/>
        </p:spPr>
      </p:pic>
      <p:sp>
        <p:nvSpPr>
          <p:cNvPr id="7" name="Rectangle 6"/>
          <p:cNvSpPr/>
          <p:nvPr/>
        </p:nvSpPr>
        <p:spPr>
          <a:xfrm>
            <a:off x="1979712" y="6381328"/>
            <a:ext cx="3744416" cy="400110"/>
          </a:xfrm>
          <a:prstGeom prst="rect">
            <a:avLst/>
          </a:prstGeom>
        </p:spPr>
        <p:txBody>
          <a:bodyPr wrap="square">
            <a:spAutoFit/>
          </a:bodyPr>
          <a:lstStyle/>
          <a:p>
            <a:pPr lvl="0" algn="r" eaLnBrk="0" fontAlgn="base" hangingPunct="0">
              <a:spcBef>
                <a:spcPct val="0"/>
              </a:spcBef>
              <a:spcAft>
                <a:spcPct val="0"/>
              </a:spcAft>
            </a:pPr>
            <a:r>
              <a:rPr lang="fr-FR" sz="1000" i="1" dirty="0" smtClean="0">
                <a:cs typeface="Arial" charset="0"/>
              </a:rPr>
              <a:t>La conception géocentrique de l’univers selon Ptolémée </a:t>
            </a:r>
            <a:r>
              <a:rPr lang="fr-FR" sz="1000" dirty="0" smtClean="0">
                <a:cs typeface="Arial" charset="0"/>
              </a:rPr>
              <a:t>(Gravure du XVIIe siècle, Bibliothèque nationale de France, Paris)</a:t>
            </a:r>
          </a:p>
        </p:txBody>
      </p:sp>
      <p:sp>
        <p:nvSpPr>
          <p:cNvPr id="8" name="Rectangle 7"/>
          <p:cNvSpPr/>
          <p:nvPr/>
        </p:nvSpPr>
        <p:spPr>
          <a:xfrm>
            <a:off x="35496" y="3717032"/>
            <a:ext cx="2808312" cy="400110"/>
          </a:xfrm>
          <a:prstGeom prst="rect">
            <a:avLst/>
          </a:prstGeom>
        </p:spPr>
        <p:txBody>
          <a:bodyPr wrap="square">
            <a:spAutoFit/>
          </a:bodyPr>
          <a:lstStyle/>
          <a:p>
            <a:pPr algn="ctr"/>
            <a:r>
              <a:rPr lang="fr-FR" sz="1000" dirty="0" smtClean="0"/>
              <a:t>Gravure extraite des V</a:t>
            </a:r>
            <a:r>
              <a:rPr lang="fr-FR" sz="1000" i="1" dirty="0" smtClean="0"/>
              <a:t>rais portraits et vies des hommes illustres </a:t>
            </a:r>
            <a:r>
              <a:rPr lang="fr-FR" sz="1000" dirty="0" smtClean="0"/>
              <a:t>par</a:t>
            </a:r>
            <a:r>
              <a:rPr lang="fr-FR" sz="1000" i="1" dirty="0" smtClean="0"/>
              <a:t> </a:t>
            </a:r>
            <a:r>
              <a:rPr lang="fr-FR" sz="1000" dirty="0" smtClean="0"/>
              <a:t>André Thevet,</a:t>
            </a:r>
            <a:r>
              <a:rPr lang="fr-FR" sz="1000" i="1" dirty="0" smtClean="0"/>
              <a:t> </a:t>
            </a:r>
            <a:r>
              <a:rPr lang="fr-FR" sz="1000" dirty="0" smtClean="0"/>
              <a:t>Paris, 1584.</a:t>
            </a:r>
            <a:endParaRPr lang="fr-FR" sz="1000" dirty="0"/>
          </a:p>
        </p:txBody>
      </p:sp>
      <p:pic>
        <p:nvPicPr>
          <p:cNvPr id="3076" name="Picture 4" descr="http://www.er.uqam.ca/nobel/r14310/Ptolemy/Images/Thevet/1584.g.gif"/>
          <p:cNvPicPr>
            <a:picLocks noChangeAspect="1" noChangeArrowheads="1"/>
          </p:cNvPicPr>
          <p:nvPr/>
        </p:nvPicPr>
        <p:blipFill>
          <a:blip r:embed="rId3" cstate="email"/>
          <a:srcRect/>
          <a:stretch>
            <a:fillRect/>
          </a:stretch>
        </p:blipFill>
        <p:spPr bwMode="auto">
          <a:xfrm>
            <a:off x="179512" y="980728"/>
            <a:ext cx="2520280" cy="2647113"/>
          </a:xfrm>
          <a:prstGeom prst="rect">
            <a:avLst/>
          </a:prstGeom>
          <a:noFill/>
        </p:spPr>
      </p:pic>
      <p:sp>
        <p:nvSpPr>
          <p:cNvPr id="11" name="Espace réservé du contenu 2"/>
          <p:cNvSpPr txBox="1">
            <a:spLocks/>
          </p:cNvSpPr>
          <p:nvPr/>
        </p:nvSpPr>
        <p:spPr>
          <a:xfrm>
            <a:off x="-252536" y="4221088"/>
            <a:ext cx="5832648" cy="2736304"/>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fr-FR" b="1" i="1" u="none" strike="noStrike" kern="1200" cap="none" spc="0" normalizeH="0" baseline="0" noProof="0" dirty="0" smtClean="0">
                <a:ln>
                  <a:noFill/>
                </a:ln>
                <a:solidFill>
                  <a:schemeClr val="tx1"/>
                </a:solidFill>
                <a:effectLst/>
                <a:uLnTx/>
                <a:uFillTx/>
                <a:latin typeface="+mn-lt"/>
                <a:ea typeface="+mn-ea"/>
                <a:cs typeface="+mn-cs"/>
              </a:rPr>
              <a:t>	Ses principales œuvres :</a:t>
            </a:r>
            <a:endParaRPr lang="fr-FR" b="1" i="1" dirty="0" smtClean="0"/>
          </a:p>
          <a:p>
            <a:pPr marL="800100" lvl="1" indent="-342900">
              <a:spcBef>
                <a:spcPct val="20000"/>
              </a:spcBef>
              <a:buFont typeface="Wingdings" pitchFamily="2" charset="2"/>
              <a:buChar char="§"/>
            </a:pPr>
            <a:r>
              <a:rPr lang="fr-FR" sz="1600" i="1" dirty="0" smtClean="0"/>
              <a:t>L’Almageste</a:t>
            </a:r>
            <a:r>
              <a:rPr lang="fr-FR" sz="1600" dirty="0" smtClean="0"/>
              <a:t> où il défend une conception géocentrique de l’univers,</a:t>
            </a:r>
          </a:p>
          <a:p>
            <a:pPr marL="800100" lvl="1" indent="-342900">
              <a:spcBef>
                <a:spcPct val="20000"/>
              </a:spcBef>
              <a:buFont typeface="Wingdings" pitchFamily="2" charset="2"/>
              <a:buChar char="§"/>
            </a:pPr>
            <a:r>
              <a:rPr lang="fr-FR" sz="1600" i="1" dirty="0" smtClean="0"/>
              <a:t>La Tétrabible </a:t>
            </a:r>
            <a:r>
              <a:rPr lang="fr-FR" sz="1600" dirty="0" smtClean="0"/>
              <a:t>où il développe la théorie hippocratique des climats,</a:t>
            </a:r>
          </a:p>
          <a:p>
            <a:pPr marL="800100" lvl="1" indent="-342900">
              <a:spcBef>
                <a:spcPct val="20000"/>
              </a:spcBef>
              <a:buFont typeface="Wingdings" pitchFamily="2" charset="2"/>
              <a:buChar char="§"/>
            </a:pPr>
            <a:r>
              <a:rPr lang="fr-FR" sz="1600" i="1" dirty="0" smtClean="0"/>
              <a:t>Le Traité de Géographie </a:t>
            </a:r>
            <a:r>
              <a:rPr lang="fr-FR" sz="1600" dirty="0" smtClean="0"/>
              <a:t>où il se penche sur le problème de l’établissement des coordonnées géographiques des lieux.</a:t>
            </a:r>
            <a:endParaRPr lang="fr-FR" sz="1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477</TotalTime>
  <Words>1112</Words>
  <Application>Microsoft Office PowerPoint</Application>
  <PresentationFormat>Affichage à l'écran (4:3)</PresentationFormat>
  <Paragraphs>188</Paragraphs>
  <Slides>29</Slides>
  <Notes>4</Notes>
  <HiddenSlides>0</HiddenSlides>
  <MMClips>0</MMClips>
  <ScaleCrop>false</ScaleCrop>
  <HeadingPairs>
    <vt:vector size="4" baseType="variant">
      <vt:variant>
        <vt:lpstr>Thème</vt:lpstr>
      </vt:variant>
      <vt:variant>
        <vt:i4>1</vt:i4>
      </vt:variant>
      <vt:variant>
        <vt:lpstr>Titres des diapositives</vt:lpstr>
      </vt:variant>
      <vt:variant>
        <vt:i4>29</vt:i4>
      </vt:variant>
    </vt:vector>
  </HeadingPairs>
  <TitlesOfParts>
    <vt:vector size="30" baseType="lpstr">
      <vt:lpstr>Thème Office</vt:lpstr>
      <vt:lpstr> REPRÉSENTATIONS ET CARTES DU MONDE DEPUIS L’ANTIQUITÉ</vt:lpstr>
      <vt:lpstr>Problématiques</vt:lpstr>
      <vt:lpstr>Proposition de mise en œuvre</vt:lpstr>
      <vt:lpstr>Analyse des conceptions de Ptolémée (édition d’Ulm, 1482)   Former les élèves à la démarche de l’élaboration d’un poster scientifique</vt:lpstr>
      <vt:lpstr>Diapositive 5</vt:lpstr>
      <vt:lpstr>Diapositive 6</vt:lpstr>
      <vt:lpstr>LES LIEUX DE LA CARTE</vt:lpstr>
      <vt:lpstr>LES LIEUX DE LA CARTE</vt:lpstr>
      <vt:lpstr>QUI ÉTAIT CLAUDE PTOLÉMÉE ?</vt:lpstr>
      <vt:lpstr>DANS QUEL CONTEXTE LA CARTE A-T-ELLE ÉTÉ ÉLABORÉE ? </vt:lpstr>
      <vt:lpstr>QUELLE CONNAISSANCE L’AUTEUR AVAIT-T-IL DU MONDE D’APRÈS SA CARTE ?</vt:lpstr>
      <vt:lpstr>QUELLE CONNAISSANCE L’AUTEUR AVAIT-T-IL DU MONDE D’APRÈS SA CARTE ?</vt:lpstr>
      <vt:lpstr>Diapositive 13</vt:lpstr>
      <vt:lpstr>Diapositive 14</vt:lpstr>
      <vt:lpstr>Diapositive 15</vt:lpstr>
      <vt:lpstr>La carte du monde « en manteau » d’après Claude Ptolémée,  extraite de Nicolaus Germanus, Géographie de Ptolémée, Ulm, 1482, (Bristish Library à Londres)</vt:lpstr>
      <vt:lpstr>Les représentations du monde  sur lesquelles les élèves vont travailler</vt:lpstr>
      <vt:lpstr>Diapositive 18</vt:lpstr>
      <vt:lpstr>Enluminure représentant le monde dans Jean Mansel, La Fleur des Histoires  (v. 1459-1463)</vt:lpstr>
      <vt:lpstr>Mappemonde d’Al-Idrîsî  (milieu du XIIe siècle)</vt:lpstr>
      <vt:lpstr>Carte du monde d’Henricus Martellus (vers 1489)</vt:lpstr>
      <vt:lpstr>Planisphère de Cantino (1502)</vt:lpstr>
      <vt:lpstr>Diapositive 23</vt:lpstr>
      <vt:lpstr>Diapositive 24</vt:lpstr>
      <vt:lpstr>Diapositive 25</vt:lpstr>
      <vt:lpstr>… On peut utiliser  d’autres exemples …</vt:lpstr>
      <vt:lpstr>Diapositive 27</vt:lpstr>
      <vt:lpstr>Diapositive 28</vt:lpstr>
      <vt:lpstr>Diapositive 29</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Julien EBERSOLD</dc:creator>
  <cp:lastModifiedBy>Julien EBERSOLD</cp:lastModifiedBy>
  <cp:revision>69</cp:revision>
  <dcterms:created xsi:type="dcterms:W3CDTF">2012-09-07T14:35:33Z</dcterms:created>
  <dcterms:modified xsi:type="dcterms:W3CDTF">2012-10-28T16:24:02Z</dcterms:modified>
</cp:coreProperties>
</file>