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5" r:id="rId3"/>
    <p:sldId id="277" r:id="rId4"/>
    <p:sldId id="259" r:id="rId5"/>
    <p:sldId id="260" r:id="rId6"/>
    <p:sldId id="273" r:id="rId7"/>
    <p:sldId id="263" r:id="rId8"/>
    <p:sldId id="276" r:id="rId9"/>
    <p:sldId id="266" r:id="rId10"/>
    <p:sldId id="278" r:id="rId11"/>
    <p:sldId id="267" r:id="rId12"/>
    <p:sldId id="268" r:id="rId13"/>
    <p:sldId id="272" r:id="rId14"/>
    <p:sldId id="269" r:id="rId15"/>
    <p:sldId id="270" r:id="rId16"/>
    <p:sldId id="275" r:id="rId17"/>
    <p:sldId id="271" r:id="rId1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a:srgbClr val="00FF00"/>
    <a:srgbClr val="00FFFF"/>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410" y="-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89D3020E-BB40-4395-9E17-32A255571FCB}" type="datetimeFigureOut">
              <a:rPr lang="fr-FR" smtClean="0"/>
              <a:pPr/>
              <a:t>19/10/2012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AF898A1-E7FA-44D7-B54B-177FA354B49E}"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9D3020E-BB40-4395-9E17-32A255571FCB}" type="datetimeFigureOut">
              <a:rPr lang="fr-FR" smtClean="0"/>
              <a:pPr/>
              <a:t>19/10/2012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AF898A1-E7FA-44D7-B54B-177FA354B49E}"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9D3020E-BB40-4395-9E17-32A255571FCB}" type="datetimeFigureOut">
              <a:rPr lang="fr-FR" smtClean="0"/>
              <a:pPr/>
              <a:t>19/10/2012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AF898A1-E7FA-44D7-B54B-177FA354B49E}"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9D3020E-BB40-4395-9E17-32A255571FCB}" type="datetimeFigureOut">
              <a:rPr lang="fr-FR" smtClean="0"/>
              <a:pPr/>
              <a:t>19/10/2012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AF898A1-E7FA-44D7-B54B-177FA354B49E}"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89D3020E-BB40-4395-9E17-32A255571FCB}" type="datetimeFigureOut">
              <a:rPr lang="fr-FR" smtClean="0"/>
              <a:pPr/>
              <a:t>19/10/2012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AF898A1-E7FA-44D7-B54B-177FA354B49E}"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9D3020E-BB40-4395-9E17-32A255571FCB}" type="datetimeFigureOut">
              <a:rPr lang="fr-FR" smtClean="0"/>
              <a:pPr/>
              <a:t>19/10/2012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AF898A1-E7FA-44D7-B54B-177FA354B49E}"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9D3020E-BB40-4395-9E17-32A255571FCB}" type="datetimeFigureOut">
              <a:rPr lang="fr-FR" smtClean="0"/>
              <a:pPr/>
              <a:t>19/10/2012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AF898A1-E7FA-44D7-B54B-177FA354B49E}"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89D3020E-BB40-4395-9E17-32A255571FCB}" type="datetimeFigureOut">
              <a:rPr lang="fr-FR" smtClean="0"/>
              <a:pPr/>
              <a:t>19/10/2012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AF898A1-E7FA-44D7-B54B-177FA354B49E}"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9D3020E-BB40-4395-9E17-32A255571FCB}" type="datetimeFigureOut">
              <a:rPr lang="fr-FR" smtClean="0"/>
              <a:pPr/>
              <a:t>19/10/2012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AF898A1-E7FA-44D7-B54B-177FA354B49E}"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9D3020E-BB40-4395-9E17-32A255571FCB}" type="datetimeFigureOut">
              <a:rPr lang="fr-FR" smtClean="0"/>
              <a:pPr/>
              <a:t>19/10/2012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AF898A1-E7FA-44D7-B54B-177FA354B49E}"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9D3020E-BB40-4395-9E17-32A255571FCB}" type="datetimeFigureOut">
              <a:rPr lang="fr-FR" smtClean="0"/>
              <a:pPr/>
              <a:t>19/10/2012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AF898A1-E7FA-44D7-B54B-177FA354B49E}"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D3020E-BB40-4395-9E17-32A255571FCB}" type="datetimeFigureOut">
              <a:rPr lang="fr-FR" smtClean="0"/>
              <a:pPr/>
              <a:t>19/10/2012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F898A1-E7FA-44D7-B54B-177FA354B49E}"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png"/><Relationship Id="rId7" Type="http://schemas.openxmlformats.org/officeDocument/2006/relationships/slide" Target="slide10.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slide" Target="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slide" Target="slide3.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1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5.xml"/><Relationship Id="rId7"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slide" Target="slide5.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1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28.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image" Target="../media/image1.png"/><Relationship Id="rId4" Type="http://schemas.openxmlformats.org/officeDocument/2006/relationships/slide" Target="slide10.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30.png"/><Relationship Id="rId2" Type="http://schemas.openxmlformats.org/officeDocument/2006/relationships/image" Target="../media/image12.jpeg"/><Relationship Id="rId1" Type="http://schemas.openxmlformats.org/officeDocument/2006/relationships/slideLayout" Target="../slideLayouts/slideLayout4.xml"/><Relationship Id="rId6" Type="http://schemas.openxmlformats.org/officeDocument/2006/relationships/slide" Target="slide7.xml"/><Relationship Id="rId5" Type="http://schemas.openxmlformats.org/officeDocument/2006/relationships/image" Target="../media/image1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1.png"/><Relationship Id="rId7" Type="http://schemas.openxmlformats.org/officeDocument/2006/relationships/slide" Target="slide11.xml"/><Relationship Id="rId2" Type="http://schemas.openxmlformats.org/officeDocument/2006/relationships/slide" Target="slide10.xm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6.png"/><Relationship Id="rId7" Type="http://schemas.openxmlformats.org/officeDocument/2006/relationships/slide" Target="slide14.xml"/><Relationship Id="rId2" Type="http://schemas.openxmlformats.org/officeDocument/2006/relationships/slide" Target="slide13.xml"/><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slide" Target="slide16.xml"/><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slide" Target="slide1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10.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412776"/>
            <a:ext cx="8229600" cy="1224136"/>
          </a:xfrm>
        </p:spPr>
        <p:style>
          <a:lnRef idx="1">
            <a:schemeClr val="accent4"/>
          </a:lnRef>
          <a:fillRef idx="2">
            <a:schemeClr val="accent4"/>
          </a:fillRef>
          <a:effectRef idx="1">
            <a:schemeClr val="accent4"/>
          </a:effectRef>
          <a:fontRef idx="minor">
            <a:schemeClr val="dk1"/>
          </a:fontRef>
        </p:style>
        <p:txBody>
          <a:bodyPr>
            <a:normAutofit/>
          </a:bodyPr>
          <a:lstStyle/>
          <a:p>
            <a:r>
              <a:rPr lang="fr-FR" sz="3600" b="1" i="1" dirty="0" smtClean="0"/>
              <a:t>II. Une histoire politique et diplomatique complexe</a:t>
            </a:r>
            <a:endParaRPr lang="fr-FR" sz="3600" b="1"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ZoneTexte 44"/>
          <p:cNvSpPr txBox="1"/>
          <p:nvPr/>
        </p:nvSpPr>
        <p:spPr>
          <a:xfrm>
            <a:off x="0" y="1"/>
            <a:ext cx="9144000" cy="4001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2000" b="1" i="1" dirty="0" smtClean="0"/>
              <a:t>1. </a:t>
            </a:r>
            <a:r>
              <a:rPr lang="fr-FR" sz="2000" b="1" i="1" dirty="0"/>
              <a:t>Les héritages de la domination européenne au Proche et </a:t>
            </a:r>
            <a:r>
              <a:rPr lang="fr-FR" sz="2000" b="1" i="1" dirty="0" smtClean="0"/>
              <a:t>Moyen-Orient</a:t>
            </a:r>
            <a:endParaRPr lang="fr-FR" sz="2000" dirty="0"/>
          </a:p>
        </p:txBody>
      </p:sp>
      <p:sp>
        <p:nvSpPr>
          <p:cNvPr id="46" name="Rectangle 1"/>
          <p:cNvSpPr>
            <a:spLocks noChangeArrowheads="1"/>
          </p:cNvSpPr>
          <p:nvPr/>
        </p:nvSpPr>
        <p:spPr bwMode="auto">
          <a:xfrm>
            <a:off x="6012160" y="918592"/>
            <a:ext cx="3059832" cy="532453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endParaRPr kumimoji="0" lang="fr-FR" sz="2000" b="1" i="1" u="none" strike="noStrike" cap="none" normalizeH="0" baseline="0" dirty="0" smtClean="0">
              <a:ln>
                <a:noFill/>
              </a:ln>
              <a:solidFill>
                <a:srgbClr val="C00000"/>
              </a:solidFill>
              <a:effectLst/>
              <a:latin typeface="Calibri" pitchFamily="34" charset="0"/>
              <a:ea typeface="Calibri" pitchFamily="34"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 typeface="Wingdings 3" pitchFamily="18" charset="2"/>
              <a:buChar char="["/>
              <a:tabLst/>
            </a:pPr>
            <a:r>
              <a:rPr kumimoji="0" lang="fr-FR" sz="2000" b="1" i="1"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 Des frontières tracées par les colonisateurs qui ne tiennent pas compte des réalités humaines et économiques à l’origine de la plupart des conflits territoriaux du XX</a:t>
            </a:r>
            <a:r>
              <a:rPr kumimoji="0" lang="fr-FR" sz="2000" b="1" i="1" u="none" strike="noStrike" cap="none" normalizeH="0" baseline="30000" dirty="0" smtClean="0">
                <a:ln>
                  <a:noFill/>
                </a:ln>
                <a:solidFill>
                  <a:srgbClr val="C00000"/>
                </a:solidFill>
                <a:effectLst/>
                <a:latin typeface="Calibri" pitchFamily="34" charset="0"/>
                <a:ea typeface="Calibri" pitchFamily="34" charset="0"/>
                <a:cs typeface="Times New Roman" pitchFamily="18" charset="0"/>
              </a:rPr>
              <a:t>e</a:t>
            </a:r>
            <a:r>
              <a:rPr kumimoji="0" lang="fr-FR" sz="2000" b="1" i="1"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 siècle</a:t>
            </a:r>
          </a:p>
          <a:p>
            <a:pPr marL="0" marR="0" lvl="0" indent="0" defTabSz="914400" rtl="0" eaLnBrk="1" fontAlgn="base" latinLnBrk="0" hangingPunct="1">
              <a:lnSpc>
                <a:spcPct val="100000"/>
              </a:lnSpc>
              <a:spcBef>
                <a:spcPct val="0"/>
              </a:spcBef>
              <a:spcAft>
                <a:spcPct val="0"/>
              </a:spcAft>
              <a:buClrTx/>
              <a:buSzTx/>
              <a:buFont typeface="Wingdings 3" pitchFamily="18" charset="2"/>
              <a:buChar char="["/>
              <a:tabLst/>
            </a:pPr>
            <a:endParaRPr kumimoji="0" lang="fr-FR" sz="2000" b="0" i="0" u="none" strike="noStrike" cap="none" normalizeH="0" baseline="0" dirty="0" smtClean="0">
              <a:ln>
                <a:noFill/>
              </a:ln>
              <a:solidFill>
                <a:srgbClr val="C00000"/>
              </a:solidFill>
              <a:effectLst/>
              <a:latin typeface="Arial"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 typeface="Wingdings 3" pitchFamily="18" charset="2"/>
              <a:buChar char="["/>
              <a:tabLst/>
            </a:pPr>
            <a:endParaRPr kumimoji="0" lang="fr-FR" sz="2000" b="0" i="0" u="none" strike="noStrike" cap="none" normalizeH="0" baseline="0" dirty="0" smtClean="0">
              <a:ln>
                <a:noFill/>
              </a:ln>
              <a:solidFill>
                <a:srgbClr val="C00000"/>
              </a:solidFill>
              <a:effectLst/>
              <a:latin typeface="Arial" pitchFamily="34" charset="0"/>
              <a:cs typeface="Arial" pitchFamily="34" charset="0"/>
            </a:endParaRPr>
          </a:p>
          <a:p>
            <a:pPr lvl="0" eaLnBrk="0" fontAlgn="base" hangingPunct="0">
              <a:spcBef>
                <a:spcPct val="0"/>
              </a:spcBef>
              <a:spcAft>
                <a:spcPct val="0"/>
              </a:spcAft>
              <a:buFont typeface="Wingdings 3" pitchFamily="18" charset="2"/>
              <a:buChar char="["/>
            </a:pPr>
            <a:r>
              <a:rPr kumimoji="0" lang="fr-FR" sz="2000" b="1" i="1"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Une politique britannique ambivalente qui jouent sur les aspirations nationalistes arabes et sionistes antagonistes </a:t>
            </a:r>
          </a:p>
          <a:p>
            <a:pPr lvl="0" algn="just" eaLnBrk="0" fontAlgn="base" hangingPunct="0">
              <a:spcBef>
                <a:spcPct val="0"/>
              </a:spcBef>
              <a:spcAft>
                <a:spcPct val="0"/>
              </a:spcAft>
              <a:buFont typeface="Wingdings 3" pitchFamily="18" charset="2"/>
              <a:buChar char="["/>
            </a:pPr>
            <a:endParaRPr kumimoji="0" lang="fr-FR" sz="2000" b="0" i="0" u="none" strike="noStrike" cap="none" normalizeH="0" baseline="0" dirty="0" smtClean="0">
              <a:ln>
                <a:noFill/>
              </a:ln>
              <a:solidFill>
                <a:srgbClr val="C00000"/>
              </a:solidFill>
              <a:effectLst/>
              <a:latin typeface="Arial" pitchFamily="34" charset="0"/>
              <a:cs typeface="Arial" pitchFamily="34" charset="0"/>
            </a:endParaRPr>
          </a:p>
        </p:txBody>
      </p:sp>
      <p:pic>
        <p:nvPicPr>
          <p:cNvPr id="48" name="Picture 1">
            <a:hlinkClick r:id="rId2" action="ppaction://hlinksldjump"/>
          </p:cNvPr>
          <p:cNvPicPr>
            <a:picLocks noChangeAspect="1" noChangeArrowheads="1"/>
          </p:cNvPicPr>
          <p:nvPr/>
        </p:nvPicPr>
        <p:blipFill>
          <a:blip r:embed="rId3" cstate="print"/>
          <a:srcRect/>
          <a:stretch>
            <a:fillRect/>
          </a:stretch>
        </p:blipFill>
        <p:spPr bwMode="auto">
          <a:xfrm>
            <a:off x="7812360" y="5877272"/>
            <a:ext cx="998597" cy="751542"/>
          </a:xfrm>
          <a:prstGeom prst="rect">
            <a:avLst/>
          </a:prstGeom>
          <a:ln>
            <a:headEnd/>
            <a:tailEnd/>
          </a:ln>
        </p:spPr>
        <p:style>
          <a:lnRef idx="2">
            <a:schemeClr val="accent5"/>
          </a:lnRef>
          <a:fillRef idx="1">
            <a:schemeClr val="lt1"/>
          </a:fillRef>
          <a:effectRef idx="0">
            <a:schemeClr val="accent5"/>
          </a:effectRef>
          <a:fontRef idx="minor">
            <a:schemeClr val="dk1"/>
          </a:fontRef>
        </p:style>
      </p:pic>
      <p:pic>
        <p:nvPicPr>
          <p:cNvPr id="42" name="Picture 8"/>
          <p:cNvPicPr>
            <a:picLocks noChangeAspect="1" noChangeArrowheads="1"/>
          </p:cNvPicPr>
          <p:nvPr/>
        </p:nvPicPr>
        <p:blipFill>
          <a:blip r:embed="rId4" cstate="print"/>
          <a:srcRect/>
          <a:stretch>
            <a:fillRect/>
          </a:stretch>
        </p:blipFill>
        <p:spPr bwMode="auto">
          <a:xfrm>
            <a:off x="233536" y="836712"/>
            <a:ext cx="5562600" cy="5600700"/>
          </a:xfrm>
          <a:prstGeom prst="rect">
            <a:avLst/>
          </a:prstGeom>
          <a:noFill/>
          <a:ln w="9525">
            <a:noFill/>
            <a:miter lim="800000"/>
            <a:headEnd/>
            <a:tailEnd/>
          </a:ln>
        </p:spPr>
      </p:pic>
      <p:pic>
        <p:nvPicPr>
          <p:cNvPr id="49" name="Picture 5"/>
          <p:cNvPicPr>
            <a:picLocks noChangeAspect="1" noChangeArrowheads="1"/>
          </p:cNvPicPr>
          <p:nvPr/>
        </p:nvPicPr>
        <p:blipFill>
          <a:blip r:embed="rId5" cstate="print"/>
          <a:srcRect/>
          <a:stretch>
            <a:fillRect/>
          </a:stretch>
        </p:blipFill>
        <p:spPr bwMode="auto">
          <a:xfrm>
            <a:off x="251520" y="852636"/>
            <a:ext cx="5544616" cy="5600700"/>
          </a:xfrm>
          <a:prstGeom prst="rect">
            <a:avLst/>
          </a:prstGeom>
          <a:noFill/>
          <a:ln w="9525">
            <a:noFill/>
            <a:miter lim="800000"/>
            <a:headEnd/>
            <a:tailEnd/>
          </a:ln>
        </p:spPr>
      </p:pic>
      <p:pic>
        <p:nvPicPr>
          <p:cNvPr id="50" name="Picture 4"/>
          <p:cNvPicPr>
            <a:picLocks noChangeAspect="1" noChangeArrowheads="1"/>
          </p:cNvPicPr>
          <p:nvPr/>
        </p:nvPicPr>
        <p:blipFill>
          <a:blip r:embed="rId6" cstate="print"/>
          <a:srcRect/>
          <a:stretch>
            <a:fillRect/>
          </a:stretch>
        </p:blipFill>
        <p:spPr bwMode="auto">
          <a:xfrm>
            <a:off x="251520" y="836712"/>
            <a:ext cx="5544616" cy="5616624"/>
          </a:xfrm>
          <a:prstGeom prst="rect">
            <a:avLst/>
          </a:prstGeom>
          <a:noFill/>
          <a:ln w="9525">
            <a:noFill/>
            <a:miter lim="800000"/>
            <a:headEnd/>
            <a:tailEnd/>
          </a:ln>
        </p:spPr>
      </p:pic>
      <p:cxnSp>
        <p:nvCxnSpPr>
          <p:cNvPr id="51" name="AutoShape 6"/>
          <p:cNvCxnSpPr>
            <a:cxnSpLocks noChangeShapeType="1"/>
          </p:cNvCxnSpPr>
          <p:nvPr/>
        </p:nvCxnSpPr>
        <p:spPr bwMode="auto">
          <a:xfrm flipH="1" flipV="1">
            <a:off x="1259632" y="2708920"/>
            <a:ext cx="288032" cy="792088"/>
          </a:xfrm>
          <a:prstGeom prst="straightConnector1">
            <a:avLst/>
          </a:prstGeom>
          <a:noFill/>
          <a:ln w="57150">
            <a:solidFill>
              <a:srgbClr val="000000"/>
            </a:solidFill>
            <a:round/>
            <a:headEnd type="triangle" w="med" len="med"/>
            <a:tailEnd type="triangle" w="med" len="med"/>
          </a:ln>
        </p:spPr>
      </p:cxnSp>
      <p:pic>
        <p:nvPicPr>
          <p:cNvPr id="52" name="Picture 36">
            <a:hlinkClick r:id="rId7" action="ppaction://hlinksldjump"/>
          </p:cNvPr>
          <p:cNvPicPr>
            <a:picLocks noChangeAspect="1" noChangeArrowheads="1"/>
          </p:cNvPicPr>
          <p:nvPr/>
        </p:nvPicPr>
        <p:blipFill>
          <a:blip r:embed="rId8" cstate="print"/>
          <a:srcRect/>
          <a:stretch>
            <a:fillRect/>
          </a:stretch>
        </p:blipFill>
        <p:spPr bwMode="auto">
          <a:xfrm>
            <a:off x="251520" y="836712"/>
            <a:ext cx="5513333" cy="5616624"/>
          </a:xfrm>
          <a:prstGeom prst="rect">
            <a:avLst/>
          </a:prstGeom>
          <a:noFill/>
          <a:ln w="9525">
            <a:noFill/>
            <a:miter lim="800000"/>
            <a:headEnd/>
            <a:tailEnd/>
          </a:ln>
        </p:spPr>
      </p:pic>
      <p:sp>
        <p:nvSpPr>
          <p:cNvPr id="53" name="Forme libre 52"/>
          <p:cNvSpPr/>
          <p:nvPr/>
        </p:nvSpPr>
        <p:spPr>
          <a:xfrm>
            <a:off x="323528" y="908720"/>
            <a:ext cx="3645725" cy="4417621"/>
          </a:xfrm>
          <a:custGeom>
            <a:avLst/>
            <a:gdLst>
              <a:gd name="connsiteX0" fmla="*/ 2487880 w 3645725"/>
              <a:gd name="connsiteY0" fmla="*/ 95003 h 4417621"/>
              <a:gd name="connsiteX1" fmla="*/ 2024743 w 3645725"/>
              <a:gd name="connsiteY1" fmla="*/ 178130 h 4417621"/>
              <a:gd name="connsiteX2" fmla="*/ 1692234 w 3645725"/>
              <a:gd name="connsiteY2" fmla="*/ 166255 h 4417621"/>
              <a:gd name="connsiteX3" fmla="*/ 1419101 w 3645725"/>
              <a:gd name="connsiteY3" fmla="*/ 35626 h 4417621"/>
              <a:gd name="connsiteX4" fmla="*/ 635330 w 3645725"/>
              <a:gd name="connsiteY4" fmla="*/ 23751 h 4417621"/>
              <a:gd name="connsiteX5" fmla="*/ 350322 w 3645725"/>
              <a:gd name="connsiteY5" fmla="*/ 23751 h 4417621"/>
              <a:gd name="connsiteX6" fmla="*/ 112815 w 3645725"/>
              <a:gd name="connsiteY6" fmla="*/ 166255 h 4417621"/>
              <a:gd name="connsiteX7" fmla="*/ 29688 w 3645725"/>
              <a:gd name="connsiteY7" fmla="*/ 463138 h 4417621"/>
              <a:gd name="connsiteX8" fmla="*/ 290945 w 3645725"/>
              <a:gd name="connsiteY8" fmla="*/ 1056904 h 4417621"/>
              <a:gd name="connsiteX9" fmla="*/ 1086592 w 3645725"/>
              <a:gd name="connsiteY9" fmla="*/ 1246909 h 4417621"/>
              <a:gd name="connsiteX10" fmla="*/ 1359724 w 3645725"/>
              <a:gd name="connsiteY10" fmla="*/ 1163782 h 4417621"/>
              <a:gd name="connsiteX11" fmla="*/ 1466602 w 3645725"/>
              <a:gd name="connsiteY11" fmla="*/ 1306286 h 4417621"/>
              <a:gd name="connsiteX12" fmla="*/ 1371600 w 3645725"/>
              <a:gd name="connsiteY12" fmla="*/ 1662546 h 4417621"/>
              <a:gd name="connsiteX13" fmla="*/ 1312223 w 3645725"/>
              <a:gd name="connsiteY13" fmla="*/ 1935678 h 4417621"/>
              <a:gd name="connsiteX14" fmla="*/ 1419101 w 3645725"/>
              <a:gd name="connsiteY14" fmla="*/ 2565071 h 4417621"/>
              <a:gd name="connsiteX15" fmla="*/ 1668483 w 3645725"/>
              <a:gd name="connsiteY15" fmla="*/ 3099460 h 4417621"/>
              <a:gd name="connsiteX16" fmla="*/ 2202872 w 3645725"/>
              <a:gd name="connsiteY16" fmla="*/ 3942608 h 4417621"/>
              <a:gd name="connsiteX17" fmla="*/ 2452254 w 3645725"/>
              <a:gd name="connsiteY17" fmla="*/ 4263242 h 4417621"/>
              <a:gd name="connsiteX18" fmla="*/ 2677885 w 3645725"/>
              <a:gd name="connsiteY18" fmla="*/ 4417621 h 4417621"/>
              <a:gd name="connsiteX19" fmla="*/ 2832265 w 3645725"/>
              <a:gd name="connsiteY19" fmla="*/ 4263242 h 4417621"/>
              <a:gd name="connsiteX20" fmla="*/ 2416628 w 3645725"/>
              <a:gd name="connsiteY20" fmla="*/ 3669476 h 4417621"/>
              <a:gd name="connsiteX21" fmla="*/ 2024743 w 3645725"/>
              <a:gd name="connsiteY21" fmla="*/ 2861954 h 4417621"/>
              <a:gd name="connsiteX22" fmla="*/ 2060369 w 3645725"/>
              <a:gd name="connsiteY22" fmla="*/ 2458193 h 4417621"/>
              <a:gd name="connsiteX23" fmla="*/ 2238498 w 3645725"/>
              <a:gd name="connsiteY23" fmla="*/ 2125683 h 4417621"/>
              <a:gd name="connsiteX24" fmla="*/ 2559132 w 3645725"/>
              <a:gd name="connsiteY24" fmla="*/ 2113808 h 4417621"/>
              <a:gd name="connsiteX25" fmla="*/ 2820389 w 3645725"/>
              <a:gd name="connsiteY25" fmla="*/ 2280063 h 4417621"/>
              <a:gd name="connsiteX26" fmla="*/ 3081647 w 3645725"/>
              <a:gd name="connsiteY26" fmla="*/ 2470068 h 4417621"/>
              <a:gd name="connsiteX27" fmla="*/ 3497283 w 3645725"/>
              <a:gd name="connsiteY27" fmla="*/ 2624447 h 4417621"/>
              <a:gd name="connsiteX28" fmla="*/ 3639787 w 3645725"/>
              <a:gd name="connsiteY28" fmla="*/ 2565071 h 4417621"/>
              <a:gd name="connsiteX29" fmla="*/ 3532909 w 3645725"/>
              <a:gd name="connsiteY29" fmla="*/ 2137559 h 4417621"/>
              <a:gd name="connsiteX30" fmla="*/ 3046021 w 3645725"/>
              <a:gd name="connsiteY30" fmla="*/ 1211283 h 4417621"/>
              <a:gd name="connsiteX31" fmla="*/ 2832265 w 3645725"/>
              <a:gd name="connsiteY31" fmla="*/ 712520 h 4417621"/>
              <a:gd name="connsiteX32" fmla="*/ 2832265 w 3645725"/>
              <a:gd name="connsiteY32" fmla="*/ 356260 h 4417621"/>
              <a:gd name="connsiteX33" fmla="*/ 2487880 w 3645725"/>
              <a:gd name="connsiteY33" fmla="*/ 95003 h 44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45725" h="4417621">
                <a:moveTo>
                  <a:pt x="2487880" y="95003"/>
                </a:moveTo>
                <a:cubicBezTo>
                  <a:pt x="2353293" y="65315"/>
                  <a:pt x="2157351" y="166255"/>
                  <a:pt x="2024743" y="178130"/>
                </a:cubicBezTo>
                <a:cubicBezTo>
                  <a:pt x="1892135" y="190005"/>
                  <a:pt x="1793174" y="190006"/>
                  <a:pt x="1692234" y="166255"/>
                </a:cubicBezTo>
                <a:cubicBezTo>
                  <a:pt x="1591294" y="142504"/>
                  <a:pt x="1595252" y="59377"/>
                  <a:pt x="1419101" y="35626"/>
                </a:cubicBezTo>
                <a:cubicBezTo>
                  <a:pt x="1242950" y="11875"/>
                  <a:pt x="813460" y="25730"/>
                  <a:pt x="635330" y="23751"/>
                </a:cubicBezTo>
                <a:cubicBezTo>
                  <a:pt x="457200" y="21772"/>
                  <a:pt x="437408" y="0"/>
                  <a:pt x="350322" y="23751"/>
                </a:cubicBezTo>
                <a:cubicBezTo>
                  <a:pt x="263236" y="47502"/>
                  <a:pt x="166254" y="93024"/>
                  <a:pt x="112815" y="166255"/>
                </a:cubicBezTo>
                <a:cubicBezTo>
                  <a:pt x="59376" y="239486"/>
                  <a:pt x="0" y="314697"/>
                  <a:pt x="29688" y="463138"/>
                </a:cubicBezTo>
                <a:cubicBezTo>
                  <a:pt x="59376" y="611580"/>
                  <a:pt x="114794" y="926276"/>
                  <a:pt x="290945" y="1056904"/>
                </a:cubicBezTo>
                <a:cubicBezTo>
                  <a:pt x="467096" y="1187532"/>
                  <a:pt x="908462" y="1229096"/>
                  <a:pt x="1086592" y="1246909"/>
                </a:cubicBezTo>
                <a:cubicBezTo>
                  <a:pt x="1264722" y="1264722"/>
                  <a:pt x="1296389" y="1153886"/>
                  <a:pt x="1359724" y="1163782"/>
                </a:cubicBezTo>
                <a:cubicBezTo>
                  <a:pt x="1423059" y="1173678"/>
                  <a:pt x="1464623" y="1223159"/>
                  <a:pt x="1466602" y="1306286"/>
                </a:cubicBezTo>
                <a:cubicBezTo>
                  <a:pt x="1468581" y="1389413"/>
                  <a:pt x="1397330" y="1557647"/>
                  <a:pt x="1371600" y="1662546"/>
                </a:cubicBezTo>
                <a:cubicBezTo>
                  <a:pt x="1345870" y="1767445"/>
                  <a:pt x="1304306" y="1785257"/>
                  <a:pt x="1312223" y="1935678"/>
                </a:cubicBezTo>
                <a:cubicBezTo>
                  <a:pt x="1320140" y="2086099"/>
                  <a:pt x="1359724" y="2371107"/>
                  <a:pt x="1419101" y="2565071"/>
                </a:cubicBezTo>
                <a:cubicBezTo>
                  <a:pt x="1478478" y="2759035"/>
                  <a:pt x="1537855" y="2869871"/>
                  <a:pt x="1668483" y="3099460"/>
                </a:cubicBezTo>
                <a:cubicBezTo>
                  <a:pt x="1799111" y="3329049"/>
                  <a:pt x="2072244" y="3748644"/>
                  <a:pt x="2202872" y="3942608"/>
                </a:cubicBezTo>
                <a:cubicBezTo>
                  <a:pt x="2333501" y="4136572"/>
                  <a:pt x="2373085" y="4184073"/>
                  <a:pt x="2452254" y="4263242"/>
                </a:cubicBezTo>
                <a:cubicBezTo>
                  <a:pt x="2531423" y="4342411"/>
                  <a:pt x="2614550" y="4417621"/>
                  <a:pt x="2677885" y="4417621"/>
                </a:cubicBezTo>
                <a:cubicBezTo>
                  <a:pt x="2741220" y="4417621"/>
                  <a:pt x="2875808" y="4387933"/>
                  <a:pt x="2832265" y="4263242"/>
                </a:cubicBezTo>
                <a:cubicBezTo>
                  <a:pt x="2788722" y="4138551"/>
                  <a:pt x="2551215" y="3903024"/>
                  <a:pt x="2416628" y="3669476"/>
                </a:cubicBezTo>
                <a:cubicBezTo>
                  <a:pt x="2282041" y="3435928"/>
                  <a:pt x="2084119" y="3063834"/>
                  <a:pt x="2024743" y="2861954"/>
                </a:cubicBezTo>
                <a:cubicBezTo>
                  <a:pt x="1965367" y="2660074"/>
                  <a:pt x="2024743" y="2580905"/>
                  <a:pt x="2060369" y="2458193"/>
                </a:cubicBezTo>
                <a:cubicBezTo>
                  <a:pt x="2095995" y="2335481"/>
                  <a:pt x="2155371" y="2183080"/>
                  <a:pt x="2238498" y="2125683"/>
                </a:cubicBezTo>
                <a:cubicBezTo>
                  <a:pt x="2321625" y="2068286"/>
                  <a:pt x="2462150" y="2088078"/>
                  <a:pt x="2559132" y="2113808"/>
                </a:cubicBezTo>
                <a:cubicBezTo>
                  <a:pt x="2656114" y="2139538"/>
                  <a:pt x="2733303" y="2220686"/>
                  <a:pt x="2820389" y="2280063"/>
                </a:cubicBezTo>
                <a:cubicBezTo>
                  <a:pt x="2907475" y="2339440"/>
                  <a:pt x="2968831" y="2412671"/>
                  <a:pt x="3081647" y="2470068"/>
                </a:cubicBezTo>
                <a:cubicBezTo>
                  <a:pt x="3194463" y="2527465"/>
                  <a:pt x="3404260" y="2608613"/>
                  <a:pt x="3497283" y="2624447"/>
                </a:cubicBezTo>
                <a:cubicBezTo>
                  <a:pt x="3590306" y="2640281"/>
                  <a:pt x="3633849" y="2646219"/>
                  <a:pt x="3639787" y="2565071"/>
                </a:cubicBezTo>
                <a:cubicBezTo>
                  <a:pt x="3645725" y="2483923"/>
                  <a:pt x="3631870" y="2363190"/>
                  <a:pt x="3532909" y="2137559"/>
                </a:cubicBezTo>
                <a:cubicBezTo>
                  <a:pt x="3433948" y="1911928"/>
                  <a:pt x="3162795" y="1448789"/>
                  <a:pt x="3046021" y="1211283"/>
                </a:cubicBezTo>
                <a:cubicBezTo>
                  <a:pt x="2929247" y="973777"/>
                  <a:pt x="2867891" y="855024"/>
                  <a:pt x="2832265" y="712520"/>
                </a:cubicBezTo>
                <a:cubicBezTo>
                  <a:pt x="2796639" y="570016"/>
                  <a:pt x="2883725" y="459180"/>
                  <a:pt x="2832265" y="356260"/>
                </a:cubicBezTo>
                <a:cubicBezTo>
                  <a:pt x="2780805" y="253341"/>
                  <a:pt x="2622467" y="124691"/>
                  <a:pt x="2487880" y="95003"/>
                </a:cubicBezTo>
                <a:close/>
              </a:path>
            </a:pathLst>
          </a:custGeom>
          <a:noFill/>
          <a:ln w="28575">
            <a:solidFill>
              <a:schemeClr val="accent6">
                <a:lumMod val="50000"/>
              </a:schemeClr>
            </a:solidFill>
            <a:prstDash val="dash"/>
            <a:miter lim="800000"/>
            <a:headEnd/>
            <a:tailEnd/>
          </a:ln>
        </p:spPr>
        <p:txBody>
          <a:bodyPr vert="horz" wrap="square" lIns="91440" tIns="45720" rIns="91440" bIns="45720" numCol="1" anchor="t" anchorCtr="0" compatLnSpc="1">
            <a:prstTxWarp prst="textNoShape">
              <a:avLst/>
            </a:prstTxWarp>
          </a:bodyPr>
          <a:lstStyle/>
          <a:p>
            <a:endParaRPr lang="fr-FR">
              <a:solidFill>
                <a:schemeClr val="tx1"/>
              </a:solidFill>
            </a:endParaRPr>
          </a:p>
        </p:txBody>
      </p:sp>
      <p:sp>
        <p:nvSpPr>
          <p:cNvPr id="54" name="Oval 8" descr="10 %"/>
          <p:cNvSpPr>
            <a:spLocks noChangeArrowheads="1"/>
          </p:cNvSpPr>
          <p:nvPr/>
        </p:nvSpPr>
        <p:spPr bwMode="auto">
          <a:xfrm rot="2448124">
            <a:off x="2725040" y="2837803"/>
            <a:ext cx="2734541" cy="1200913"/>
          </a:xfrm>
          <a:prstGeom prst="ellipse">
            <a:avLst/>
          </a:prstGeom>
          <a:noFill/>
          <a:ln w="2857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5" name="Arc 54"/>
          <p:cNvSpPr/>
          <p:nvPr/>
        </p:nvSpPr>
        <p:spPr>
          <a:xfrm rot="10558776">
            <a:off x="1178398" y="1763590"/>
            <a:ext cx="914400" cy="914400"/>
          </a:xfrm>
          <a:prstGeom prst="arc">
            <a:avLst/>
          </a:prstGeom>
          <a:noFill/>
          <a:ln w="57150">
            <a:solidFill>
              <a:srgbClr val="E36C0A"/>
            </a:solidFill>
            <a:round/>
            <a:headEnd type="triangle" w="med" len="med"/>
            <a:tailEnd type="none" w="med" len="med"/>
          </a:ln>
        </p:spPr>
        <p:txBody>
          <a:bodyPr rtlCol="0" anchor="ctr"/>
          <a:lstStyle/>
          <a:p>
            <a:pPr algn="ctr"/>
            <a:endParaRPr lang="fr-FR"/>
          </a:p>
        </p:txBody>
      </p:sp>
      <p:sp>
        <p:nvSpPr>
          <p:cNvPr id="56" name="Rectangle 55"/>
          <p:cNvSpPr/>
          <p:nvPr/>
        </p:nvSpPr>
        <p:spPr>
          <a:xfrm>
            <a:off x="2771800" y="2276872"/>
            <a:ext cx="504056" cy="21602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i="1" dirty="0" smtClean="0">
                <a:solidFill>
                  <a:schemeClr val="tx1"/>
                </a:solidFill>
              </a:rPr>
              <a:t>1932</a:t>
            </a:r>
            <a:endParaRPr lang="fr-FR" sz="1100" b="1" i="1" dirty="0">
              <a:solidFill>
                <a:schemeClr val="tx1"/>
              </a:solidFill>
            </a:endParaRPr>
          </a:p>
        </p:txBody>
      </p:sp>
      <p:sp>
        <p:nvSpPr>
          <p:cNvPr id="57" name="Rectangle 56"/>
          <p:cNvSpPr/>
          <p:nvPr/>
        </p:nvSpPr>
        <p:spPr>
          <a:xfrm>
            <a:off x="683568" y="3573016"/>
            <a:ext cx="504056" cy="21602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i="1" dirty="0" smtClean="0">
                <a:solidFill>
                  <a:schemeClr val="tx1"/>
                </a:solidFill>
              </a:rPr>
              <a:t>1936</a:t>
            </a:r>
            <a:endParaRPr lang="fr-FR" sz="1100" b="1" i="1" dirty="0">
              <a:solidFill>
                <a:schemeClr val="tx1"/>
              </a:solidFill>
            </a:endParaRPr>
          </a:p>
        </p:txBody>
      </p:sp>
      <p:sp>
        <p:nvSpPr>
          <p:cNvPr id="58" name="Rectangle 57"/>
          <p:cNvSpPr/>
          <p:nvPr/>
        </p:nvSpPr>
        <p:spPr>
          <a:xfrm>
            <a:off x="2123728" y="2060848"/>
            <a:ext cx="504056" cy="21602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i="1" dirty="0" smtClean="0">
                <a:solidFill>
                  <a:schemeClr val="tx1"/>
                </a:solidFill>
              </a:rPr>
              <a:t>1946</a:t>
            </a:r>
            <a:endParaRPr lang="fr-FR" sz="1100" b="1" i="1" dirty="0">
              <a:solidFill>
                <a:schemeClr val="tx1"/>
              </a:solidFill>
            </a:endParaRPr>
          </a:p>
        </p:txBody>
      </p:sp>
      <p:sp>
        <p:nvSpPr>
          <p:cNvPr id="59" name="Rectangle 58"/>
          <p:cNvSpPr/>
          <p:nvPr/>
        </p:nvSpPr>
        <p:spPr>
          <a:xfrm>
            <a:off x="1619672" y="2293640"/>
            <a:ext cx="504056" cy="21602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i="1" dirty="0" smtClean="0">
                <a:solidFill>
                  <a:schemeClr val="tx1"/>
                </a:solidFill>
              </a:rPr>
              <a:t>1943</a:t>
            </a:r>
            <a:endParaRPr lang="fr-FR" sz="1100" b="1" i="1" dirty="0">
              <a:solidFill>
                <a:schemeClr val="tx1"/>
              </a:solidFill>
            </a:endParaRPr>
          </a:p>
        </p:txBody>
      </p:sp>
      <p:sp>
        <p:nvSpPr>
          <p:cNvPr id="60" name="Rectangle 59"/>
          <p:cNvSpPr/>
          <p:nvPr/>
        </p:nvSpPr>
        <p:spPr>
          <a:xfrm>
            <a:off x="2051720" y="2564904"/>
            <a:ext cx="504056" cy="21602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i="1" dirty="0" smtClean="0">
                <a:solidFill>
                  <a:schemeClr val="tx1"/>
                </a:solidFill>
              </a:rPr>
              <a:t>1946</a:t>
            </a:r>
            <a:endParaRPr lang="fr-FR" sz="1100" b="1" i="1" dirty="0">
              <a:solidFill>
                <a:schemeClr val="tx1"/>
              </a:solidFill>
            </a:endParaRPr>
          </a:p>
        </p:txBody>
      </p:sp>
      <p:sp>
        <p:nvSpPr>
          <p:cNvPr id="61" name="Rectangle 60"/>
          <p:cNvSpPr/>
          <p:nvPr/>
        </p:nvSpPr>
        <p:spPr>
          <a:xfrm>
            <a:off x="3563888" y="3140968"/>
            <a:ext cx="504056" cy="21602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i="1" dirty="0" smtClean="0">
                <a:solidFill>
                  <a:schemeClr val="tx1"/>
                </a:solidFill>
              </a:rPr>
              <a:t>1961</a:t>
            </a:r>
            <a:endParaRPr lang="fr-FR" sz="1100" b="1" i="1" dirty="0">
              <a:solidFill>
                <a:schemeClr val="tx1"/>
              </a:solidFill>
            </a:endParaRPr>
          </a:p>
        </p:txBody>
      </p:sp>
      <p:sp>
        <p:nvSpPr>
          <p:cNvPr id="62" name="Rectangle 61"/>
          <p:cNvSpPr/>
          <p:nvPr/>
        </p:nvSpPr>
        <p:spPr>
          <a:xfrm>
            <a:off x="3707904" y="5445224"/>
            <a:ext cx="504056" cy="21602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i="1" dirty="0" smtClean="0">
                <a:solidFill>
                  <a:schemeClr val="tx1"/>
                </a:solidFill>
              </a:rPr>
              <a:t>1967</a:t>
            </a:r>
            <a:endParaRPr lang="fr-FR" sz="1100" b="1" i="1" dirty="0">
              <a:solidFill>
                <a:schemeClr val="tx1"/>
              </a:solidFill>
            </a:endParaRPr>
          </a:p>
        </p:txBody>
      </p:sp>
      <p:sp>
        <p:nvSpPr>
          <p:cNvPr id="63" name="Rectangle 62"/>
          <p:cNvSpPr/>
          <p:nvPr/>
        </p:nvSpPr>
        <p:spPr>
          <a:xfrm>
            <a:off x="4572000" y="5085184"/>
            <a:ext cx="504056" cy="21602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i="1" dirty="0" smtClean="0">
                <a:solidFill>
                  <a:schemeClr val="tx1"/>
                </a:solidFill>
              </a:rPr>
              <a:t>1971</a:t>
            </a:r>
            <a:endParaRPr lang="fr-FR" sz="1100" b="1" i="1" dirty="0">
              <a:solidFill>
                <a:schemeClr val="tx1"/>
              </a:solidFill>
            </a:endParaRPr>
          </a:p>
        </p:txBody>
      </p:sp>
      <p:sp>
        <p:nvSpPr>
          <p:cNvPr id="64" name="Rectangle 63"/>
          <p:cNvSpPr/>
          <p:nvPr/>
        </p:nvSpPr>
        <p:spPr>
          <a:xfrm>
            <a:off x="4211960" y="4005064"/>
            <a:ext cx="504056" cy="21602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i="1" dirty="0" smtClean="0">
                <a:solidFill>
                  <a:schemeClr val="tx1"/>
                </a:solidFill>
              </a:rPr>
              <a:t>1971</a:t>
            </a:r>
            <a:endParaRPr lang="fr-FR" sz="1100" b="1" i="1" dirty="0">
              <a:solidFill>
                <a:schemeClr val="tx1"/>
              </a:solidFill>
            </a:endParaRPr>
          </a:p>
        </p:txBody>
      </p:sp>
      <p:sp>
        <p:nvSpPr>
          <p:cNvPr id="65" name="Forme libre 64"/>
          <p:cNvSpPr/>
          <p:nvPr/>
        </p:nvSpPr>
        <p:spPr>
          <a:xfrm>
            <a:off x="1691680" y="2578825"/>
            <a:ext cx="199154" cy="706159"/>
          </a:xfrm>
          <a:custGeom>
            <a:avLst/>
            <a:gdLst>
              <a:gd name="connsiteX0" fmla="*/ 195664 w 199154"/>
              <a:gd name="connsiteY0" fmla="*/ 36064 h 706159"/>
              <a:gd name="connsiteX1" fmla="*/ 167743 w 199154"/>
              <a:gd name="connsiteY1" fmla="*/ 43044 h 706159"/>
              <a:gd name="connsiteX2" fmla="*/ 153783 w 199154"/>
              <a:gd name="connsiteY2" fmla="*/ 70965 h 706159"/>
              <a:gd name="connsiteX3" fmla="*/ 111902 w 199154"/>
              <a:gd name="connsiteY3" fmla="*/ 63985 h 706159"/>
              <a:gd name="connsiteX4" fmla="*/ 97942 w 199154"/>
              <a:gd name="connsiteY4" fmla="*/ 210568 h 706159"/>
              <a:gd name="connsiteX5" fmla="*/ 77001 w 199154"/>
              <a:gd name="connsiteY5" fmla="*/ 259429 h 706159"/>
              <a:gd name="connsiteX6" fmla="*/ 56061 w 199154"/>
              <a:gd name="connsiteY6" fmla="*/ 322251 h 706159"/>
              <a:gd name="connsiteX7" fmla="*/ 49081 w 199154"/>
              <a:gd name="connsiteY7" fmla="*/ 343191 h 706159"/>
              <a:gd name="connsiteX8" fmla="*/ 42101 w 199154"/>
              <a:gd name="connsiteY8" fmla="*/ 364131 h 706159"/>
              <a:gd name="connsiteX9" fmla="*/ 220 w 199154"/>
              <a:gd name="connsiteY9" fmla="*/ 406012 h 706159"/>
              <a:gd name="connsiteX10" fmla="*/ 7200 w 199154"/>
              <a:gd name="connsiteY10" fmla="*/ 468834 h 706159"/>
              <a:gd name="connsiteX11" fmla="*/ 56061 w 199154"/>
              <a:gd name="connsiteY11" fmla="*/ 496754 h 706159"/>
              <a:gd name="connsiteX12" fmla="*/ 63041 w 199154"/>
              <a:gd name="connsiteY12" fmla="*/ 587496 h 706159"/>
              <a:gd name="connsiteX13" fmla="*/ 83982 w 199154"/>
              <a:gd name="connsiteY13" fmla="*/ 622397 h 706159"/>
              <a:gd name="connsiteX14" fmla="*/ 104922 w 199154"/>
              <a:gd name="connsiteY14" fmla="*/ 664278 h 706159"/>
              <a:gd name="connsiteX15" fmla="*/ 111902 w 199154"/>
              <a:gd name="connsiteY15" fmla="*/ 706159 h 706159"/>
              <a:gd name="connsiteX16" fmla="*/ 132843 w 199154"/>
              <a:gd name="connsiteY16" fmla="*/ 629377 h 706159"/>
              <a:gd name="connsiteX17" fmla="*/ 139823 w 199154"/>
              <a:gd name="connsiteY17" fmla="*/ 587496 h 706159"/>
              <a:gd name="connsiteX18" fmla="*/ 153783 w 199154"/>
              <a:gd name="connsiteY18" fmla="*/ 531655 h 706159"/>
              <a:gd name="connsiteX19" fmla="*/ 160763 w 199154"/>
              <a:gd name="connsiteY19" fmla="*/ 482794 h 706159"/>
              <a:gd name="connsiteX20" fmla="*/ 167743 w 199154"/>
              <a:gd name="connsiteY20" fmla="*/ 454873 h 706159"/>
              <a:gd name="connsiteX21" fmla="*/ 174724 w 199154"/>
              <a:gd name="connsiteY21" fmla="*/ 412993 h 706159"/>
              <a:gd name="connsiteX22" fmla="*/ 181704 w 199154"/>
              <a:gd name="connsiteY22" fmla="*/ 280370 h 706159"/>
              <a:gd name="connsiteX23" fmla="*/ 188684 w 199154"/>
              <a:gd name="connsiteY23" fmla="*/ 259429 h 706159"/>
              <a:gd name="connsiteX24" fmla="*/ 195664 w 199154"/>
              <a:gd name="connsiteY24" fmla="*/ 36064 h 706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9154" h="706159">
                <a:moveTo>
                  <a:pt x="195664" y="36064"/>
                </a:moveTo>
                <a:cubicBezTo>
                  <a:pt x="192174" y="0"/>
                  <a:pt x="175113" y="36902"/>
                  <a:pt x="167743" y="43044"/>
                </a:cubicBezTo>
                <a:cubicBezTo>
                  <a:pt x="159749" y="49705"/>
                  <a:pt x="163526" y="67311"/>
                  <a:pt x="153783" y="70965"/>
                </a:cubicBezTo>
                <a:cubicBezTo>
                  <a:pt x="140531" y="75935"/>
                  <a:pt x="125862" y="66312"/>
                  <a:pt x="111902" y="63985"/>
                </a:cubicBezTo>
                <a:cubicBezTo>
                  <a:pt x="107249" y="112846"/>
                  <a:pt x="113462" y="164004"/>
                  <a:pt x="97942" y="210568"/>
                </a:cubicBezTo>
                <a:cubicBezTo>
                  <a:pt x="69376" y="296269"/>
                  <a:pt x="120125" y="147306"/>
                  <a:pt x="77001" y="259429"/>
                </a:cubicBezTo>
                <a:cubicBezTo>
                  <a:pt x="69077" y="280031"/>
                  <a:pt x="63041" y="301310"/>
                  <a:pt x="56061" y="322251"/>
                </a:cubicBezTo>
                <a:lnTo>
                  <a:pt x="49081" y="343191"/>
                </a:lnTo>
                <a:cubicBezTo>
                  <a:pt x="46754" y="350171"/>
                  <a:pt x="47304" y="358928"/>
                  <a:pt x="42101" y="364131"/>
                </a:cubicBezTo>
                <a:lnTo>
                  <a:pt x="220" y="406012"/>
                </a:lnTo>
                <a:cubicBezTo>
                  <a:pt x="2547" y="426953"/>
                  <a:pt x="0" y="449033"/>
                  <a:pt x="7200" y="468834"/>
                </a:cubicBezTo>
                <a:cubicBezTo>
                  <a:pt x="9393" y="474864"/>
                  <a:pt x="54630" y="496038"/>
                  <a:pt x="56061" y="496754"/>
                </a:cubicBezTo>
                <a:cubicBezTo>
                  <a:pt x="58388" y="527001"/>
                  <a:pt x="59278" y="557394"/>
                  <a:pt x="63041" y="587496"/>
                </a:cubicBezTo>
                <a:cubicBezTo>
                  <a:pt x="66184" y="612641"/>
                  <a:pt x="70111" y="605059"/>
                  <a:pt x="83982" y="622397"/>
                </a:cubicBezTo>
                <a:cubicBezTo>
                  <a:pt x="99445" y="641726"/>
                  <a:pt x="97550" y="642163"/>
                  <a:pt x="104922" y="664278"/>
                </a:cubicBezTo>
                <a:cubicBezTo>
                  <a:pt x="107249" y="678238"/>
                  <a:pt x="97749" y="706159"/>
                  <a:pt x="111902" y="706159"/>
                </a:cubicBezTo>
                <a:cubicBezTo>
                  <a:pt x="118842" y="706159"/>
                  <a:pt x="131663" y="635868"/>
                  <a:pt x="132843" y="629377"/>
                </a:cubicBezTo>
                <a:cubicBezTo>
                  <a:pt x="135375" y="615452"/>
                  <a:pt x="136858" y="601335"/>
                  <a:pt x="139823" y="587496"/>
                </a:cubicBezTo>
                <a:cubicBezTo>
                  <a:pt x="143843" y="568735"/>
                  <a:pt x="151070" y="550649"/>
                  <a:pt x="153783" y="531655"/>
                </a:cubicBezTo>
                <a:cubicBezTo>
                  <a:pt x="156110" y="515368"/>
                  <a:pt x="157820" y="498981"/>
                  <a:pt x="160763" y="482794"/>
                </a:cubicBezTo>
                <a:cubicBezTo>
                  <a:pt x="162479" y="473355"/>
                  <a:pt x="165861" y="464280"/>
                  <a:pt x="167743" y="454873"/>
                </a:cubicBezTo>
                <a:cubicBezTo>
                  <a:pt x="170519" y="440995"/>
                  <a:pt x="172397" y="426953"/>
                  <a:pt x="174724" y="412993"/>
                </a:cubicBezTo>
                <a:cubicBezTo>
                  <a:pt x="177051" y="368785"/>
                  <a:pt x="177696" y="324457"/>
                  <a:pt x="181704" y="280370"/>
                </a:cubicBezTo>
                <a:cubicBezTo>
                  <a:pt x="182370" y="273042"/>
                  <a:pt x="188225" y="266773"/>
                  <a:pt x="188684" y="259429"/>
                </a:cubicBezTo>
                <a:cubicBezTo>
                  <a:pt x="193040" y="189725"/>
                  <a:pt x="199154" y="72128"/>
                  <a:pt x="195664" y="36064"/>
                </a:cubicBezTo>
                <a:close/>
              </a:path>
            </a:pathLst>
          </a:custGeom>
          <a:noFill/>
          <a:ln w="57150">
            <a:solidFill>
              <a:srgbClr val="E36C0A"/>
            </a:solidFill>
            <a:miter lim="800000"/>
            <a:headEnd/>
            <a:tailEnd/>
          </a:ln>
        </p:spPr>
        <p:txBody>
          <a:bodyPr vert="horz" wrap="square" lIns="91440" tIns="45720" rIns="91440" bIns="45720" numCol="1" anchor="t" anchorCtr="0" compatLnSpc="1">
            <a:prstTxWarp prst="textNoShape">
              <a:avLst/>
            </a:prstTxWarp>
          </a:bodyPr>
          <a:lstStyle/>
          <a:p>
            <a:endParaRPr lang="fr-FR">
              <a:solidFill>
                <a:schemeClr val="tx1"/>
              </a:solidFill>
            </a:endParaRPr>
          </a:p>
        </p:txBody>
      </p:sp>
      <p:sp>
        <p:nvSpPr>
          <p:cNvPr id="66" name="AutoShape 7"/>
          <p:cNvSpPr>
            <a:spLocks noChangeArrowheads="1"/>
          </p:cNvSpPr>
          <p:nvPr/>
        </p:nvSpPr>
        <p:spPr bwMode="auto">
          <a:xfrm>
            <a:off x="1767930" y="2852936"/>
            <a:ext cx="499814" cy="360040"/>
          </a:xfrm>
          <a:prstGeom prst="irregularSeal1">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7" name="AutoShape 7"/>
          <p:cNvSpPr>
            <a:spLocks noChangeArrowheads="1"/>
          </p:cNvSpPr>
          <p:nvPr/>
        </p:nvSpPr>
        <p:spPr bwMode="auto">
          <a:xfrm>
            <a:off x="2848050" y="2492896"/>
            <a:ext cx="499814" cy="360040"/>
          </a:xfrm>
          <a:prstGeom prst="irregularSeal1">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7" name="Rectangle 46">
            <a:hlinkClick r:id="rId9" action="ppaction://hlinksldjump"/>
          </p:cNvPr>
          <p:cNvSpPr/>
          <p:nvPr/>
        </p:nvSpPr>
        <p:spPr>
          <a:xfrm>
            <a:off x="4932040" y="6093296"/>
            <a:ext cx="1691680" cy="476672"/>
          </a:xfrm>
          <a:prstGeom prst="rect">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i="1" u="sng" dirty="0" smtClean="0"/>
              <a:t>Légende</a:t>
            </a:r>
            <a:endParaRPr lang="fr-FR" b="1" i="1" u="sng" dirty="0"/>
          </a:p>
        </p:txBody>
      </p:sp>
      <p:sp>
        <p:nvSpPr>
          <p:cNvPr id="68" name="AutoShape 7"/>
          <p:cNvSpPr>
            <a:spLocks noChangeArrowheads="1"/>
          </p:cNvSpPr>
          <p:nvPr/>
        </p:nvSpPr>
        <p:spPr bwMode="auto">
          <a:xfrm>
            <a:off x="1407890" y="2708920"/>
            <a:ext cx="499814" cy="360040"/>
          </a:xfrm>
          <a:prstGeom prst="irregularSeal1">
            <a:avLst/>
          </a:prstGeom>
          <a:ln>
            <a:headEnd/>
            <a:tailEn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fr-FR"/>
          </a:p>
        </p:txBody>
      </p:sp>
      <p:sp>
        <p:nvSpPr>
          <p:cNvPr id="69" name="ZoneTexte 68"/>
          <p:cNvSpPr txBox="1"/>
          <p:nvPr/>
        </p:nvSpPr>
        <p:spPr>
          <a:xfrm>
            <a:off x="144016" y="2319263"/>
            <a:ext cx="1043608" cy="461665"/>
          </a:xfrm>
          <a:prstGeom prst="rect">
            <a:avLst/>
          </a:prstGeom>
          <a:noFill/>
        </p:spPr>
        <p:txBody>
          <a:bodyPr wrap="square" rtlCol="0">
            <a:spAutoFit/>
          </a:bodyPr>
          <a:lstStyle/>
          <a:p>
            <a:pPr algn="ctr"/>
            <a:r>
              <a:rPr lang="fr-FR" sz="1200" i="1" dirty="0" smtClean="0">
                <a:solidFill>
                  <a:srgbClr val="0070C0"/>
                </a:solidFill>
              </a:rPr>
              <a:t>Mer Méditerranée</a:t>
            </a:r>
            <a:endParaRPr lang="fr-FR" sz="1600" i="1" dirty="0">
              <a:solidFill>
                <a:srgbClr val="0070C0"/>
              </a:solidFill>
            </a:endParaRPr>
          </a:p>
        </p:txBody>
      </p:sp>
      <p:sp>
        <p:nvSpPr>
          <p:cNvPr id="70" name="ZoneTexte 69"/>
          <p:cNvSpPr txBox="1"/>
          <p:nvPr/>
        </p:nvSpPr>
        <p:spPr>
          <a:xfrm>
            <a:off x="936104" y="1288505"/>
            <a:ext cx="1331640" cy="307777"/>
          </a:xfrm>
          <a:prstGeom prst="rect">
            <a:avLst/>
          </a:prstGeom>
          <a:noFill/>
        </p:spPr>
        <p:txBody>
          <a:bodyPr wrap="square" rtlCol="0">
            <a:spAutoFit/>
          </a:bodyPr>
          <a:lstStyle/>
          <a:p>
            <a:pPr algn="ctr"/>
            <a:r>
              <a:rPr lang="fr-FR" sz="1400" b="1" dirty="0" smtClean="0"/>
              <a:t>TURQUIE</a:t>
            </a:r>
            <a:endParaRPr lang="fr-FR" b="1" dirty="0"/>
          </a:p>
        </p:txBody>
      </p:sp>
      <p:sp>
        <p:nvSpPr>
          <p:cNvPr id="71" name="ZoneTexte 70"/>
          <p:cNvSpPr txBox="1"/>
          <p:nvPr/>
        </p:nvSpPr>
        <p:spPr>
          <a:xfrm>
            <a:off x="2448272" y="3808785"/>
            <a:ext cx="1331640" cy="523220"/>
          </a:xfrm>
          <a:prstGeom prst="rect">
            <a:avLst/>
          </a:prstGeom>
          <a:noFill/>
        </p:spPr>
        <p:txBody>
          <a:bodyPr wrap="square" rtlCol="0">
            <a:spAutoFit/>
          </a:bodyPr>
          <a:lstStyle/>
          <a:p>
            <a:pPr algn="ctr"/>
            <a:r>
              <a:rPr lang="fr-FR" sz="1400" b="1" dirty="0" smtClean="0"/>
              <a:t>ARABIE SAOUDITE</a:t>
            </a:r>
            <a:endParaRPr lang="fr-FR" b="1" dirty="0"/>
          </a:p>
        </p:txBody>
      </p:sp>
      <p:sp>
        <p:nvSpPr>
          <p:cNvPr id="72" name="ZoneTexte 71"/>
          <p:cNvSpPr txBox="1"/>
          <p:nvPr/>
        </p:nvSpPr>
        <p:spPr>
          <a:xfrm>
            <a:off x="3744416" y="2080593"/>
            <a:ext cx="1331640" cy="307777"/>
          </a:xfrm>
          <a:prstGeom prst="rect">
            <a:avLst/>
          </a:prstGeom>
          <a:noFill/>
        </p:spPr>
        <p:txBody>
          <a:bodyPr wrap="square" rtlCol="0">
            <a:spAutoFit/>
          </a:bodyPr>
          <a:lstStyle/>
          <a:p>
            <a:pPr algn="ctr"/>
            <a:r>
              <a:rPr lang="fr-FR" sz="1400" b="1" dirty="0" smtClean="0"/>
              <a:t>IRAN</a:t>
            </a:r>
            <a:endParaRPr lang="fr-FR" b="1" dirty="0"/>
          </a:p>
        </p:txBody>
      </p:sp>
      <p:sp>
        <p:nvSpPr>
          <p:cNvPr id="73" name="ZoneTexte 72"/>
          <p:cNvSpPr txBox="1"/>
          <p:nvPr/>
        </p:nvSpPr>
        <p:spPr>
          <a:xfrm>
            <a:off x="360040" y="3952801"/>
            <a:ext cx="1331640" cy="307777"/>
          </a:xfrm>
          <a:prstGeom prst="rect">
            <a:avLst/>
          </a:prstGeom>
          <a:noFill/>
        </p:spPr>
        <p:txBody>
          <a:bodyPr wrap="square" rtlCol="0">
            <a:spAutoFit/>
          </a:bodyPr>
          <a:lstStyle/>
          <a:p>
            <a:pPr algn="ctr"/>
            <a:r>
              <a:rPr lang="fr-FR" sz="1400" b="1" dirty="0" smtClean="0"/>
              <a:t>EGYPTE</a:t>
            </a:r>
            <a:endParaRPr lang="fr-FR" b="1" dirty="0"/>
          </a:p>
        </p:txBody>
      </p:sp>
      <p:sp>
        <p:nvSpPr>
          <p:cNvPr id="74" name="ZoneTexte 73"/>
          <p:cNvSpPr txBox="1"/>
          <p:nvPr/>
        </p:nvSpPr>
        <p:spPr>
          <a:xfrm>
            <a:off x="3995936" y="3573016"/>
            <a:ext cx="936104" cy="461665"/>
          </a:xfrm>
          <a:prstGeom prst="rect">
            <a:avLst/>
          </a:prstGeom>
          <a:noFill/>
        </p:spPr>
        <p:txBody>
          <a:bodyPr wrap="square" rtlCol="0">
            <a:spAutoFit/>
          </a:bodyPr>
          <a:lstStyle/>
          <a:p>
            <a:pPr algn="ctr"/>
            <a:r>
              <a:rPr lang="fr-FR" sz="1200" i="1" dirty="0" smtClean="0">
                <a:solidFill>
                  <a:srgbClr val="0070C0"/>
                </a:solidFill>
              </a:rPr>
              <a:t>Golfe persique</a:t>
            </a:r>
            <a:endParaRPr lang="fr-FR" sz="1600" i="1" dirty="0">
              <a:solidFill>
                <a:srgbClr val="0070C0"/>
              </a:solidFill>
            </a:endParaRPr>
          </a:p>
        </p:txBody>
      </p:sp>
      <p:sp>
        <p:nvSpPr>
          <p:cNvPr id="75" name="ZoneTexte 74"/>
          <p:cNvSpPr txBox="1"/>
          <p:nvPr/>
        </p:nvSpPr>
        <p:spPr>
          <a:xfrm>
            <a:off x="2376264" y="5147320"/>
            <a:ext cx="720080" cy="461665"/>
          </a:xfrm>
          <a:prstGeom prst="rect">
            <a:avLst/>
          </a:prstGeom>
          <a:noFill/>
        </p:spPr>
        <p:txBody>
          <a:bodyPr wrap="square" rtlCol="0">
            <a:spAutoFit/>
          </a:bodyPr>
          <a:lstStyle/>
          <a:p>
            <a:pPr algn="ctr"/>
            <a:r>
              <a:rPr lang="fr-FR" sz="1200" i="1" dirty="0" smtClean="0">
                <a:solidFill>
                  <a:srgbClr val="0070C0"/>
                </a:solidFill>
              </a:rPr>
              <a:t>Mer Rouge </a:t>
            </a:r>
            <a:endParaRPr lang="fr-FR" sz="1600" i="1" dirty="0">
              <a:solidFill>
                <a:srgbClr val="0070C0"/>
              </a:solidFill>
            </a:endParaRPr>
          </a:p>
        </p:txBody>
      </p:sp>
      <p:sp>
        <p:nvSpPr>
          <p:cNvPr id="76" name="ZoneTexte 75"/>
          <p:cNvSpPr txBox="1"/>
          <p:nvPr/>
        </p:nvSpPr>
        <p:spPr>
          <a:xfrm>
            <a:off x="1584176" y="764704"/>
            <a:ext cx="1304528" cy="276999"/>
          </a:xfrm>
          <a:prstGeom prst="rect">
            <a:avLst/>
          </a:prstGeom>
          <a:noFill/>
        </p:spPr>
        <p:txBody>
          <a:bodyPr wrap="square" rtlCol="0">
            <a:spAutoFit/>
          </a:bodyPr>
          <a:lstStyle/>
          <a:p>
            <a:pPr algn="ctr"/>
            <a:r>
              <a:rPr lang="fr-FR" sz="1200" i="1" dirty="0" smtClean="0">
                <a:solidFill>
                  <a:srgbClr val="0070C0"/>
                </a:solidFill>
              </a:rPr>
              <a:t>Mer Noire</a:t>
            </a:r>
            <a:endParaRPr lang="fr-FR" sz="1600" i="1" dirty="0">
              <a:solidFill>
                <a:srgbClr val="0070C0"/>
              </a:solidFill>
            </a:endParaRPr>
          </a:p>
        </p:txBody>
      </p:sp>
      <p:sp>
        <p:nvSpPr>
          <p:cNvPr id="77" name="ZoneTexte 76"/>
          <p:cNvSpPr txBox="1"/>
          <p:nvPr/>
        </p:nvSpPr>
        <p:spPr>
          <a:xfrm>
            <a:off x="3491880" y="1239143"/>
            <a:ext cx="1008112" cy="461665"/>
          </a:xfrm>
          <a:prstGeom prst="rect">
            <a:avLst/>
          </a:prstGeom>
          <a:noFill/>
        </p:spPr>
        <p:txBody>
          <a:bodyPr wrap="square" rtlCol="0">
            <a:spAutoFit/>
          </a:bodyPr>
          <a:lstStyle/>
          <a:p>
            <a:pPr algn="ctr"/>
            <a:r>
              <a:rPr lang="fr-FR" sz="1200" i="1" dirty="0" smtClean="0">
                <a:solidFill>
                  <a:srgbClr val="0070C0"/>
                </a:solidFill>
              </a:rPr>
              <a:t>Mer Caspienne</a:t>
            </a:r>
            <a:endParaRPr lang="fr-FR" sz="1600" i="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52"/>
                                        </p:tgtEl>
                                      </p:cBhvr>
                                    </p:animEffect>
                                    <p:set>
                                      <p:cBhvr>
                                        <p:cTn id="7" dur="1" fill="hold">
                                          <p:stCondLst>
                                            <p:cond delay="499"/>
                                          </p:stCondLst>
                                        </p:cTn>
                                        <p:tgtEl>
                                          <p:spTgt spid="5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box(in)">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box(in)">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nodeType="clickEffect">
                                  <p:stCondLst>
                                    <p:cond delay="0"/>
                                  </p:stCondLst>
                                  <p:childTnLst>
                                    <p:animEffect transition="out" filter="box(in)">
                                      <p:cBhvr>
                                        <p:cTn id="21" dur="500"/>
                                        <p:tgtEl>
                                          <p:spTgt spid="50"/>
                                        </p:tgtEl>
                                      </p:cBhvr>
                                    </p:animEffect>
                                    <p:set>
                                      <p:cBhvr>
                                        <p:cTn id="22" dur="1" fill="hold">
                                          <p:stCondLst>
                                            <p:cond delay="499"/>
                                          </p:stCondLst>
                                        </p:cTn>
                                        <p:tgtEl>
                                          <p:spTgt spid="5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box(in)">
                                      <p:cBhvr>
                                        <p:cTn id="27" dur="500"/>
                                        <p:tgtEl>
                                          <p:spTgt spid="66"/>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67"/>
                                        </p:tgtEl>
                                        <p:attrNameLst>
                                          <p:attrName>style.visibility</p:attrName>
                                        </p:attrNameLst>
                                      </p:cBhvr>
                                      <p:to>
                                        <p:strVal val="visible"/>
                                      </p:to>
                                    </p:set>
                                    <p:animEffect transition="in" filter="box(in)">
                                      <p:cBhvr>
                                        <p:cTn id="30" dur="500"/>
                                        <p:tgtEl>
                                          <p:spTgt spid="67"/>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xit" presetSubtype="16" fill="hold" nodeType="clickEffect">
                                  <p:stCondLst>
                                    <p:cond delay="0"/>
                                  </p:stCondLst>
                                  <p:childTnLst>
                                    <p:animEffect transition="out" filter="box(in)">
                                      <p:cBhvr>
                                        <p:cTn id="34" dur="500"/>
                                        <p:tgtEl>
                                          <p:spTgt spid="49"/>
                                        </p:tgtEl>
                                      </p:cBhvr>
                                    </p:animEffect>
                                    <p:set>
                                      <p:cBhvr>
                                        <p:cTn id="35" dur="1" fill="hold">
                                          <p:stCondLst>
                                            <p:cond delay="499"/>
                                          </p:stCondLst>
                                        </p:cTn>
                                        <p:tgtEl>
                                          <p:spTgt spid="49"/>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box(in)">
                                      <p:cBhvr>
                                        <p:cTn id="40" dur="500"/>
                                        <p:tgtEl>
                                          <p:spTgt spid="55"/>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box(in)">
                                      <p:cBhvr>
                                        <p:cTn id="45" dur="500"/>
                                        <p:tgtEl>
                                          <p:spTgt spid="54"/>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box(in)">
                                      <p:cBhvr>
                                        <p:cTn id="50" dur="500"/>
                                        <p:tgtEl>
                                          <p:spTgt spid="56"/>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box(in)">
                                      <p:cBhvr>
                                        <p:cTn id="55" dur="500"/>
                                        <p:tgtEl>
                                          <p:spTgt spid="57"/>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59"/>
                                        </p:tgtEl>
                                        <p:attrNameLst>
                                          <p:attrName>style.visibility</p:attrName>
                                        </p:attrNameLst>
                                      </p:cBhvr>
                                      <p:to>
                                        <p:strVal val="visible"/>
                                      </p:to>
                                    </p:set>
                                    <p:animEffect transition="in" filter="box(in)">
                                      <p:cBhvr>
                                        <p:cTn id="60" dur="500"/>
                                        <p:tgtEl>
                                          <p:spTgt spid="59"/>
                                        </p:tgtEl>
                                      </p:cBhvr>
                                    </p:animEffect>
                                  </p:childTnLst>
                                </p:cTn>
                              </p:par>
                            </p:childTnLst>
                          </p:cTn>
                        </p:par>
                      </p:childTnLst>
                    </p:cTn>
                  </p:par>
                  <p:par>
                    <p:cTn id="61" fill="hold">
                      <p:stCondLst>
                        <p:cond delay="indefinite"/>
                      </p:stCondLst>
                      <p:childTnLst>
                        <p:par>
                          <p:cTn id="62" fill="hold">
                            <p:stCondLst>
                              <p:cond delay="0"/>
                            </p:stCondLst>
                            <p:childTnLst>
                              <p:par>
                                <p:cTn id="63" presetID="4" presetClass="entr" presetSubtype="16" fill="hold" grpId="0" nodeType="clickEffect">
                                  <p:stCondLst>
                                    <p:cond delay="0"/>
                                  </p:stCondLst>
                                  <p:childTnLst>
                                    <p:set>
                                      <p:cBhvr>
                                        <p:cTn id="64" dur="1" fill="hold">
                                          <p:stCondLst>
                                            <p:cond delay="0"/>
                                          </p:stCondLst>
                                        </p:cTn>
                                        <p:tgtEl>
                                          <p:spTgt spid="58"/>
                                        </p:tgtEl>
                                        <p:attrNameLst>
                                          <p:attrName>style.visibility</p:attrName>
                                        </p:attrNameLst>
                                      </p:cBhvr>
                                      <p:to>
                                        <p:strVal val="visible"/>
                                      </p:to>
                                    </p:set>
                                    <p:animEffect transition="in" filter="box(in)">
                                      <p:cBhvr>
                                        <p:cTn id="65" dur="500"/>
                                        <p:tgtEl>
                                          <p:spTgt spid="58"/>
                                        </p:tgtEl>
                                      </p:cBhvr>
                                    </p:animEffect>
                                  </p:childTnLst>
                                </p:cTn>
                              </p:par>
                            </p:childTnLst>
                          </p:cTn>
                        </p:par>
                      </p:childTnLst>
                    </p:cTn>
                  </p:par>
                  <p:par>
                    <p:cTn id="66" fill="hold">
                      <p:stCondLst>
                        <p:cond delay="indefinite"/>
                      </p:stCondLst>
                      <p:childTnLst>
                        <p:par>
                          <p:cTn id="67" fill="hold">
                            <p:stCondLst>
                              <p:cond delay="0"/>
                            </p:stCondLst>
                            <p:childTnLst>
                              <p:par>
                                <p:cTn id="68" presetID="4" presetClass="entr" presetSubtype="16" fill="hold" grpId="0" nodeType="click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box(in)">
                                      <p:cBhvr>
                                        <p:cTn id="70" dur="500"/>
                                        <p:tgtEl>
                                          <p:spTgt spid="60"/>
                                        </p:tgtEl>
                                      </p:cBhvr>
                                    </p:animEffect>
                                  </p:childTnLst>
                                </p:cTn>
                              </p:par>
                            </p:childTnLst>
                          </p:cTn>
                        </p:par>
                      </p:childTnLst>
                    </p:cTn>
                  </p:par>
                  <p:par>
                    <p:cTn id="71" fill="hold">
                      <p:stCondLst>
                        <p:cond delay="indefinite"/>
                      </p:stCondLst>
                      <p:childTnLst>
                        <p:par>
                          <p:cTn id="72" fill="hold">
                            <p:stCondLst>
                              <p:cond delay="0"/>
                            </p:stCondLst>
                            <p:childTnLst>
                              <p:par>
                                <p:cTn id="73" presetID="4" presetClass="entr" presetSubtype="16" fill="hold" grpId="0" nodeType="clickEffect">
                                  <p:stCondLst>
                                    <p:cond delay="0"/>
                                  </p:stCondLst>
                                  <p:childTnLst>
                                    <p:set>
                                      <p:cBhvr>
                                        <p:cTn id="74" dur="1" fill="hold">
                                          <p:stCondLst>
                                            <p:cond delay="0"/>
                                          </p:stCondLst>
                                        </p:cTn>
                                        <p:tgtEl>
                                          <p:spTgt spid="61"/>
                                        </p:tgtEl>
                                        <p:attrNameLst>
                                          <p:attrName>style.visibility</p:attrName>
                                        </p:attrNameLst>
                                      </p:cBhvr>
                                      <p:to>
                                        <p:strVal val="visible"/>
                                      </p:to>
                                    </p:set>
                                    <p:animEffect transition="in" filter="box(in)">
                                      <p:cBhvr>
                                        <p:cTn id="75" dur="500"/>
                                        <p:tgtEl>
                                          <p:spTgt spid="61"/>
                                        </p:tgtEl>
                                      </p:cBhvr>
                                    </p:animEffect>
                                  </p:childTnLst>
                                </p:cTn>
                              </p:par>
                            </p:childTnLst>
                          </p:cTn>
                        </p:par>
                      </p:childTnLst>
                    </p:cTn>
                  </p:par>
                  <p:par>
                    <p:cTn id="76" fill="hold">
                      <p:stCondLst>
                        <p:cond delay="indefinite"/>
                      </p:stCondLst>
                      <p:childTnLst>
                        <p:par>
                          <p:cTn id="77" fill="hold">
                            <p:stCondLst>
                              <p:cond delay="0"/>
                            </p:stCondLst>
                            <p:childTnLst>
                              <p:par>
                                <p:cTn id="78" presetID="4" presetClass="entr" presetSubtype="16" fill="hold" grpId="0" nodeType="clickEffect">
                                  <p:stCondLst>
                                    <p:cond delay="0"/>
                                  </p:stCondLst>
                                  <p:childTnLst>
                                    <p:set>
                                      <p:cBhvr>
                                        <p:cTn id="79" dur="1" fill="hold">
                                          <p:stCondLst>
                                            <p:cond delay="0"/>
                                          </p:stCondLst>
                                        </p:cTn>
                                        <p:tgtEl>
                                          <p:spTgt spid="62"/>
                                        </p:tgtEl>
                                        <p:attrNameLst>
                                          <p:attrName>style.visibility</p:attrName>
                                        </p:attrNameLst>
                                      </p:cBhvr>
                                      <p:to>
                                        <p:strVal val="visible"/>
                                      </p:to>
                                    </p:set>
                                    <p:animEffect transition="in" filter="box(in)">
                                      <p:cBhvr>
                                        <p:cTn id="80" dur="500"/>
                                        <p:tgtEl>
                                          <p:spTgt spid="62"/>
                                        </p:tgtEl>
                                      </p:cBhvr>
                                    </p:animEffect>
                                  </p:childTnLst>
                                </p:cTn>
                              </p:par>
                            </p:childTnLst>
                          </p:cTn>
                        </p:par>
                      </p:childTnLst>
                    </p:cTn>
                  </p:par>
                  <p:par>
                    <p:cTn id="81" fill="hold">
                      <p:stCondLst>
                        <p:cond delay="indefinite"/>
                      </p:stCondLst>
                      <p:childTnLst>
                        <p:par>
                          <p:cTn id="82" fill="hold">
                            <p:stCondLst>
                              <p:cond delay="0"/>
                            </p:stCondLst>
                            <p:childTnLst>
                              <p:par>
                                <p:cTn id="83" presetID="4" presetClass="entr" presetSubtype="16" fill="hold" grpId="0" nodeType="clickEffect">
                                  <p:stCondLst>
                                    <p:cond delay="0"/>
                                  </p:stCondLst>
                                  <p:childTnLst>
                                    <p:set>
                                      <p:cBhvr>
                                        <p:cTn id="84" dur="1" fill="hold">
                                          <p:stCondLst>
                                            <p:cond delay="0"/>
                                          </p:stCondLst>
                                        </p:cTn>
                                        <p:tgtEl>
                                          <p:spTgt spid="63"/>
                                        </p:tgtEl>
                                        <p:attrNameLst>
                                          <p:attrName>style.visibility</p:attrName>
                                        </p:attrNameLst>
                                      </p:cBhvr>
                                      <p:to>
                                        <p:strVal val="visible"/>
                                      </p:to>
                                    </p:set>
                                    <p:animEffect transition="in" filter="box(in)">
                                      <p:cBhvr>
                                        <p:cTn id="85" dur="500"/>
                                        <p:tgtEl>
                                          <p:spTgt spid="63"/>
                                        </p:tgtEl>
                                      </p:cBhvr>
                                    </p:animEffect>
                                  </p:childTnLst>
                                </p:cTn>
                              </p:par>
                            </p:childTnLst>
                          </p:cTn>
                        </p:par>
                      </p:childTnLst>
                    </p:cTn>
                  </p:par>
                  <p:par>
                    <p:cTn id="86" fill="hold">
                      <p:stCondLst>
                        <p:cond delay="indefinite"/>
                      </p:stCondLst>
                      <p:childTnLst>
                        <p:par>
                          <p:cTn id="87" fill="hold">
                            <p:stCondLst>
                              <p:cond delay="0"/>
                            </p:stCondLst>
                            <p:childTnLst>
                              <p:par>
                                <p:cTn id="88" presetID="4" presetClass="entr" presetSubtype="16" fill="hold" grpId="0" nodeType="click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box(in)">
                                      <p:cBhvr>
                                        <p:cTn id="90" dur="500"/>
                                        <p:tgtEl>
                                          <p:spTgt spid="64"/>
                                        </p:tgtEl>
                                      </p:cBhvr>
                                    </p:animEffect>
                                  </p:childTnLst>
                                </p:cTn>
                              </p:par>
                            </p:childTnLst>
                          </p:cTn>
                        </p:par>
                      </p:childTnLst>
                    </p:cTn>
                  </p:par>
                  <p:par>
                    <p:cTn id="91" fill="hold">
                      <p:stCondLst>
                        <p:cond delay="indefinite"/>
                      </p:stCondLst>
                      <p:childTnLst>
                        <p:par>
                          <p:cTn id="92" fill="hold">
                            <p:stCondLst>
                              <p:cond delay="0"/>
                            </p:stCondLst>
                            <p:childTnLst>
                              <p:par>
                                <p:cTn id="93" presetID="4" presetClass="entr" presetSubtype="16" fill="hold" grpId="1" nodeType="click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box(in)">
                                      <p:cBhvr>
                                        <p:cTn id="95" dur="500"/>
                                        <p:tgtEl>
                                          <p:spTgt spid="68"/>
                                        </p:tgtEl>
                                      </p:cBhvr>
                                    </p:animEffect>
                                  </p:childTnLst>
                                </p:cTn>
                              </p:par>
                            </p:childTnLst>
                          </p:cTn>
                        </p:par>
                      </p:childTnLst>
                    </p:cTn>
                  </p:par>
                  <p:par>
                    <p:cTn id="96" fill="hold">
                      <p:stCondLst>
                        <p:cond delay="indefinite"/>
                      </p:stCondLst>
                      <p:childTnLst>
                        <p:par>
                          <p:cTn id="97" fill="hold">
                            <p:stCondLst>
                              <p:cond delay="0"/>
                            </p:stCondLst>
                            <p:childTnLst>
                              <p:par>
                                <p:cTn id="98" presetID="4" presetClass="entr" presetSubtype="16" fill="hold" grpId="0" nodeType="clickEffect">
                                  <p:stCondLst>
                                    <p:cond delay="0"/>
                                  </p:stCondLst>
                                  <p:childTnLst>
                                    <p:set>
                                      <p:cBhvr>
                                        <p:cTn id="99" dur="1" fill="hold">
                                          <p:stCondLst>
                                            <p:cond delay="0"/>
                                          </p:stCondLst>
                                        </p:cTn>
                                        <p:tgtEl>
                                          <p:spTgt spid="65"/>
                                        </p:tgtEl>
                                        <p:attrNameLst>
                                          <p:attrName>style.visibility</p:attrName>
                                        </p:attrNameLst>
                                      </p:cBhvr>
                                      <p:to>
                                        <p:strVal val="visible"/>
                                      </p:to>
                                    </p:set>
                                    <p:animEffect transition="in" filter="box(in)">
                                      <p:cBhvr>
                                        <p:cTn id="100" dur="500"/>
                                        <p:tgtEl>
                                          <p:spTgt spid="65"/>
                                        </p:tgtEl>
                                      </p:cBhvr>
                                    </p:animEffect>
                                  </p:childTnLst>
                                </p:cTn>
                              </p:par>
                            </p:childTnLst>
                          </p:cTn>
                        </p:par>
                      </p:childTnLst>
                    </p:cTn>
                  </p:par>
                  <p:par>
                    <p:cTn id="101" fill="hold">
                      <p:stCondLst>
                        <p:cond delay="indefinite"/>
                      </p:stCondLst>
                      <p:childTnLst>
                        <p:par>
                          <p:cTn id="102" fill="hold">
                            <p:stCondLst>
                              <p:cond delay="0"/>
                            </p:stCondLst>
                            <p:childTnLst>
                              <p:par>
                                <p:cTn id="103" presetID="4" presetClass="entr" presetSubtype="16" fill="hold" grpId="0" nodeType="clickEffect">
                                  <p:stCondLst>
                                    <p:cond delay="0"/>
                                  </p:stCondLst>
                                  <p:childTnLst>
                                    <p:set>
                                      <p:cBhvr>
                                        <p:cTn id="104" dur="1" fill="hold">
                                          <p:stCondLst>
                                            <p:cond delay="0"/>
                                          </p:stCondLst>
                                        </p:cTn>
                                        <p:tgtEl>
                                          <p:spTgt spid="70"/>
                                        </p:tgtEl>
                                        <p:attrNameLst>
                                          <p:attrName>style.visibility</p:attrName>
                                        </p:attrNameLst>
                                      </p:cBhvr>
                                      <p:to>
                                        <p:strVal val="visible"/>
                                      </p:to>
                                    </p:set>
                                    <p:animEffect transition="in" filter="box(in)">
                                      <p:cBhvr>
                                        <p:cTn id="105" dur="500"/>
                                        <p:tgtEl>
                                          <p:spTgt spid="70"/>
                                        </p:tgtEl>
                                      </p:cBhvr>
                                    </p:animEffect>
                                  </p:childTnLst>
                                </p:cTn>
                              </p:par>
                              <p:par>
                                <p:cTn id="106" presetID="4" presetClass="entr" presetSubtype="16" fill="hold" grpId="0" nodeType="withEffect">
                                  <p:stCondLst>
                                    <p:cond delay="0"/>
                                  </p:stCondLst>
                                  <p:childTnLst>
                                    <p:set>
                                      <p:cBhvr>
                                        <p:cTn id="107" dur="1" fill="hold">
                                          <p:stCondLst>
                                            <p:cond delay="0"/>
                                          </p:stCondLst>
                                        </p:cTn>
                                        <p:tgtEl>
                                          <p:spTgt spid="73"/>
                                        </p:tgtEl>
                                        <p:attrNameLst>
                                          <p:attrName>style.visibility</p:attrName>
                                        </p:attrNameLst>
                                      </p:cBhvr>
                                      <p:to>
                                        <p:strVal val="visible"/>
                                      </p:to>
                                    </p:set>
                                    <p:animEffect transition="in" filter="box(in)">
                                      <p:cBhvr>
                                        <p:cTn id="108" dur="500"/>
                                        <p:tgtEl>
                                          <p:spTgt spid="73"/>
                                        </p:tgtEl>
                                      </p:cBhvr>
                                    </p:animEffect>
                                  </p:childTnLst>
                                </p:cTn>
                              </p:par>
                              <p:par>
                                <p:cTn id="109" presetID="4" presetClass="entr" presetSubtype="16" fill="hold" grpId="0" nodeType="withEffect">
                                  <p:stCondLst>
                                    <p:cond delay="0"/>
                                  </p:stCondLst>
                                  <p:childTnLst>
                                    <p:set>
                                      <p:cBhvr>
                                        <p:cTn id="110" dur="1" fill="hold">
                                          <p:stCondLst>
                                            <p:cond delay="0"/>
                                          </p:stCondLst>
                                        </p:cTn>
                                        <p:tgtEl>
                                          <p:spTgt spid="71"/>
                                        </p:tgtEl>
                                        <p:attrNameLst>
                                          <p:attrName>style.visibility</p:attrName>
                                        </p:attrNameLst>
                                      </p:cBhvr>
                                      <p:to>
                                        <p:strVal val="visible"/>
                                      </p:to>
                                    </p:set>
                                    <p:animEffect transition="in" filter="box(in)">
                                      <p:cBhvr>
                                        <p:cTn id="111" dur="500"/>
                                        <p:tgtEl>
                                          <p:spTgt spid="71"/>
                                        </p:tgtEl>
                                      </p:cBhvr>
                                    </p:animEffect>
                                  </p:childTnLst>
                                </p:cTn>
                              </p:par>
                              <p:par>
                                <p:cTn id="112" presetID="4" presetClass="entr" presetSubtype="16" fill="hold" grpId="0" nodeType="withEffect">
                                  <p:stCondLst>
                                    <p:cond delay="0"/>
                                  </p:stCondLst>
                                  <p:childTnLst>
                                    <p:set>
                                      <p:cBhvr>
                                        <p:cTn id="113" dur="1" fill="hold">
                                          <p:stCondLst>
                                            <p:cond delay="0"/>
                                          </p:stCondLst>
                                        </p:cTn>
                                        <p:tgtEl>
                                          <p:spTgt spid="72"/>
                                        </p:tgtEl>
                                        <p:attrNameLst>
                                          <p:attrName>style.visibility</p:attrName>
                                        </p:attrNameLst>
                                      </p:cBhvr>
                                      <p:to>
                                        <p:strVal val="visible"/>
                                      </p:to>
                                    </p:set>
                                    <p:animEffect transition="in" filter="box(in)">
                                      <p:cBhvr>
                                        <p:cTn id="114" dur="500"/>
                                        <p:tgtEl>
                                          <p:spTgt spid="72"/>
                                        </p:tgtEl>
                                      </p:cBhvr>
                                    </p:animEffect>
                                  </p:childTnLst>
                                </p:cTn>
                              </p:par>
                            </p:childTnLst>
                          </p:cTn>
                        </p:par>
                      </p:childTnLst>
                    </p:cTn>
                  </p:par>
                  <p:par>
                    <p:cTn id="115" fill="hold">
                      <p:stCondLst>
                        <p:cond delay="indefinite"/>
                      </p:stCondLst>
                      <p:childTnLst>
                        <p:par>
                          <p:cTn id="116" fill="hold">
                            <p:stCondLst>
                              <p:cond delay="0"/>
                            </p:stCondLst>
                            <p:childTnLst>
                              <p:par>
                                <p:cTn id="117" presetID="4" presetClass="entr" presetSubtype="16" fill="hold" grpId="0" nodeType="clickEffect">
                                  <p:stCondLst>
                                    <p:cond delay="0"/>
                                  </p:stCondLst>
                                  <p:childTnLst>
                                    <p:set>
                                      <p:cBhvr>
                                        <p:cTn id="118" dur="1" fill="hold">
                                          <p:stCondLst>
                                            <p:cond delay="0"/>
                                          </p:stCondLst>
                                        </p:cTn>
                                        <p:tgtEl>
                                          <p:spTgt spid="76"/>
                                        </p:tgtEl>
                                        <p:attrNameLst>
                                          <p:attrName>style.visibility</p:attrName>
                                        </p:attrNameLst>
                                      </p:cBhvr>
                                      <p:to>
                                        <p:strVal val="visible"/>
                                      </p:to>
                                    </p:set>
                                    <p:animEffect transition="in" filter="box(in)">
                                      <p:cBhvr>
                                        <p:cTn id="119" dur="500"/>
                                        <p:tgtEl>
                                          <p:spTgt spid="76"/>
                                        </p:tgtEl>
                                      </p:cBhvr>
                                    </p:animEffect>
                                  </p:childTnLst>
                                </p:cTn>
                              </p:par>
                              <p:par>
                                <p:cTn id="120" presetID="4" presetClass="entr" presetSubtype="16" fill="hold" grpId="0" nodeType="with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box(in)">
                                      <p:cBhvr>
                                        <p:cTn id="122" dur="500"/>
                                        <p:tgtEl>
                                          <p:spTgt spid="69"/>
                                        </p:tgtEl>
                                      </p:cBhvr>
                                    </p:animEffect>
                                  </p:childTnLst>
                                </p:cTn>
                              </p:par>
                              <p:par>
                                <p:cTn id="123" presetID="4" presetClass="entr" presetSubtype="16" fill="hold" grpId="0" nodeType="withEffect">
                                  <p:stCondLst>
                                    <p:cond delay="0"/>
                                  </p:stCondLst>
                                  <p:childTnLst>
                                    <p:set>
                                      <p:cBhvr>
                                        <p:cTn id="124" dur="1" fill="hold">
                                          <p:stCondLst>
                                            <p:cond delay="0"/>
                                          </p:stCondLst>
                                        </p:cTn>
                                        <p:tgtEl>
                                          <p:spTgt spid="77"/>
                                        </p:tgtEl>
                                        <p:attrNameLst>
                                          <p:attrName>style.visibility</p:attrName>
                                        </p:attrNameLst>
                                      </p:cBhvr>
                                      <p:to>
                                        <p:strVal val="visible"/>
                                      </p:to>
                                    </p:set>
                                    <p:animEffect transition="in" filter="box(in)">
                                      <p:cBhvr>
                                        <p:cTn id="125" dur="500"/>
                                        <p:tgtEl>
                                          <p:spTgt spid="77"/>
                                        </p:tgtEl>
                                      </p:cBhvr>
                                    </p:animEffect>
                                  </p:childTnLst>
                                </p:cTn>
                              </p:par>
                              <p:par>
                                <p:cTn id="126" presetID="4" presetClass="entr" presetSubtype="16" fill="hold" grpId="0" nodeType="with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box(in)">
                                      <p:cBhvr>
                                        <p:cTn id="128" dur="500"/>
                                        <p:tgtEl>
                                          <p:spTgt spid="74"/>
                                        </p:tgtEl>
                                      </p:cBhvr>
                                    </p:animEffect>
                                  </p:childTnLst>
                                </p:cTn>
                              </p:par>
                              <p:par>
                                <p:cTn id="129" presetID="4" presetClass="entr" presetSubtype="16" fill="hold" grpId="0" nodeType="withEffect">
                                  <p:stCondLst>
                                    <p:cond delay="0"/>
                                  </p:stCondLst>
                                  <p:childTnLst>
                                    <p:set>
                                      <p:cBhvr>
                                        <p:cTn id="130" dur="1" fill="hold">
                                          <p:stCondLst>
                                            <p:cond delay="0"/>
                                          </p:stCondLst>
                                        </p:cTn>
                                        <p:tgtEl>
                                          <p:spTgt spid="75"/>
                                        </p:tgtEl>
                                        <p:attrNameLst>
                                          <p:attrName>style.visibility</p:attrName>
                                        </p:attrNameLst>
                                      </p:cBhvr>
                                      <p:to>
                                        <p:strVal val="visible"/>
                                      </p:to>
                                    </p:set>
                                    <p:animEffect transition="in" filter="box(in)">
                                      <p:cBhvr>
                                        <p:cTn id="131" dur="500"/>
                                        <p:tgtEl>
                                          <p:spTgt spid="75"/>
                                        </p:tgtEl>
                                      </p:cBhvr>
                                    </p:animEffect>
                                  </p:childTnLst>
                                </p:cTn>
                              </p:par>
                            </p:childTnLst>
                          </p:cTn>
                        </p:par>
                      </p:childTnLst>
                    </p:cTn>
                  </p:par>
                  <p:par>
                    <p:cTn id="132" fill="hold">
                      <p:stCondLst>
                        <p:cond delay="indefinite"/>
                      </p:stCondLst>
                      <p:childTnLst>
                        <p:par>
                          <p:cTn id="133" fill="hold">
                            <p:stCondLst>
                              <p:cond delay="0"/>
                            </p:stCondLst>
                            <p:childTnLst>
                              <p:par>
                                <p:cTn id="134" presetID="4" presetClass="entr" presetSubtype="16" fill="hold" grpId="0" nodeType="clickEffect">
                                  <p:stCondLst>
                                    <p:cond delay="0"/>
                                  </p:stCondLst>
                                  <p:childTnLst>
                                    <p:set>
                                      <p:cBhvr>
                                        <p:cTn id="135" dur="1" fill="hold">
                                          <p:stCondLst>
                                            <p:cond delay="0"/>
                                          </p:stCondLst>
                                        </p:cTn>
                                        <p:tgtEl>
                                          <p:spTgt spid="46">
                                            <p:bg/>
                                          </p:spTgt>
                                        </p:tgtEl>
                                        <p:attrNameLst>
                                          <p:attrName>style.visibility</p:attrName>
                                        </p:attrNameLst>
                                      </p:cBhvr>
                                      <p:to>
                                        <p:strVal val="visible"/>
                                      </p:to>
                                    </p:set>
                                    <p:animEffect transition="in" filter="box(in)">
                                      <p:cBhvr>
                                        <p:cTn id="136" dur="500"/>
                                        <p:tgtEl>
                                          <p:spTgt spid="46">
                                            <p:bg/>
                                          </p:spTgt>
                                        </p:tgtEl>
                                      </p:cBhvr>
                                    </p:animEffect>
                                  </p:childTnLst>
                                </p:cTn>
                              </p:par>
                            </p:childTnLst>
                          </p:cTn>
                        </p:par>
                      </p:childTnLst>
                    </p:cTn>
                  </p:par>
                  <p:par>
                    <p:cTn id="137" fill="hold">
                      <p:stCondLst>
                        <p:cond delay="indefinite"/>
                      </p:stCondLst>
                      <p:childTnLst>
                        <p:par>
                          <p:cTn id="138" fill="hold">
                            <p:stCondLst>
                              <p:cond delay="0"/>
                            </p:stCondLst>
                            <p:childTnLst>
                              <p:par>
                                <p:cTn id="139" presetID="4" presetClass="entr" presetSubtype="16" fill="hold" grpId="0" nodeType="clickEffect">
                                  <p:stCondLst>
                                    <p:cond delay="0"/>
                                  </p:stCondLst>
                                  <p:childTnLst>
                                    <p:set>
                                      <p:cBhvr>
                                        <p:cTn id="140" dur="1" fill="hold">
                                          <p:stCondLst>
                                            <p:cond delay="0"/>
                                          </p:stCondLst>
                                        </p:cTn>
                                        <p:tgtEl>
                                          <p:spTgt spid="46">
                                            <p:txEl>
                                              <p:pRg st="1" end="1"/>
                                            </p:txEl>
                                          </p:spTgt>
                                        </p:tgtEl>
                                        <p:attrNameLst>
                                          <p:attrName>style.visibility</p:attrName>
                                        </p:attrNameLst>
                                      </p:cBhvr>
                                      <p:to>
                                        <p:strVal val="visible"/>
                                      </p:to>
                                    </p:set>
                                    <p:animEffect transition="in" filter="box(in)">
                                      <p:cBhvr>
                                        <p:cTn id="141" dur="500"/>
                                        <p:tgtEl>
                                          <p:spTgt spid="46">
                                            <p:txEl>
                                              <p:pRg st="1" end="1"/>
                                            </p:txEl>
                                          </p:spTgt>
                                        </p:tgtEl>
                                      </p:cBhvr>
                                    </p:animEffect>
                                  </p:childTnLst>
                                </p:cTn>
                              </p:par>
                            </p:childTnLst>
                          </p:cTn>
                        </p:par>
                      </p:childTnLst>
                    </p:cTn>
                  </p:par>
                  <p:par>
                    <p:cTn id="142" fill="hold">
                      <p:stCondLst>
                        <p:cond delay="indefinite"/>
                      </p:stCondLst>
                      <p:childTnLst>
                        <p:par>
                          <p:cTn id="143" fill="hold">
                            <p:stCondLst>
                              <p:cond delay="0"/>
                            </p:stCondLst>
                            <p:childTnLst>
                              <p:par>
                                <p:cTn id="144" presetID="4" presetClass="entr" presetSubtype="16" fill="hold" grpId="0" nodeType="clickEffect">
                                  <p:stCondLst>
                                    <p:cond delay="0"/>
                                  </p:stCondLst>
                                  <p:childTnLst>
                                    <p:set>
                                      <p:cBhvr>
                                        <p:cTn id="145" dur="1" fill="hold">
                                          <p:stCondLst>
                                            <p:cond delay="0"/>
                                          </p:stCondLst>
                                        </p:cTn>
                                        <p:tgtEl>
                                          <p:spTgt spid="46">
                                            <p:txEl>
                                              <p:pRg st="4" end="4"/>
                                            </p:txEl>
                                          </p:spTgt>
                                        </p:tgtEl>
                                        <p:attrNameLst>
                                          <p:attrName>style.visibility</p:attrName>
                                        </p:attrNameLst>
                                      </p:cBhvr>
                                      <p:to>
                                        <p:strVal val="visible"/>
                                      </p:to>
                                    </p:set>
                                    <p:animEffect transition="in" filter="box(in)">
                                      <p:cBhvr>
                                        <p:cTn id="146" dur="500"/>
                                        <p:tgtEl>
                                          <p:spTgt spid="4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uiExpand="1" build="allAtOnce"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1" animBg="1"/>
      <p:bldP spid="69" grpId="0"/>
      <p:bldP spid="70" grpId="0"/>
      <p:bldP spid="71" grpId="0"/>
      <p:bldP spid="72" grpId="0"/>
      <p:bldP spid="73" grpId="0"/>
      <p:bldP spid="74" grpId="0"/>
      <p:bldP spid="75" grpId="0"/>
      <p:bldP spid="76" grpId="0"/>
      <p:bldP spid="7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700808"/>
            <a:ext cx="9144000" cy="352839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fr-FR" sz="3600" dirty="0"/>
          </a:p>
        </p:txBody>
      </p:sp>
      <p:sp>
        <p:nvSpPr>
          <p:cNvPr id="6" name="Rectangle 5"/>
          <p:cNvSpPr/>
          <p:nvPr/>
        </p:nvSpPr>
        <p:spPr>
          <a:xfrm>
            <a:off x="107504" y="1772816"/>
            <a:ext cx="3102603" cy="4147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i="1" u="sng" dirty="0" smtClean="0">
                <a:solidFill>
                  <a:schemeClr val="tx1"/>
                </a:solidFill>
              </a:rPr>
              <a:t>Les  principaux acteurs :</a:t>
            </a:r>
            <a:endParaRPr lang="fr-FR" b="1" i="1" u="sng" dirty="0">
              <a:solidFill>
                <a:schemeClr val="tx1"/>
              </a:solidFill>
            </a:endParaRPr>
          </a:p>
        </p:txBody>
      </p:sp>
      <p:pic>
        <p:nvPicPr>
          <p:cNvPr id="7" name="Picture 32" descr="http://www.larousse.fr/encyclopedie/data/images/1310812-Mustafa_Kemal_Pasa.jpg"/>
          <p:cNvPicPr>
            <a:picLocks noChangeAspect="1" noChangeArrowheads="1"/>
          </p:cNvPicPr>
          <p:nvPr/>
        </p:nvPicPr>
        <p:blipFill>
          <a:blip r:embed="rId2" cstate="print"/>
          <a:srcRect/>
          <a:stretch>
            <a:fillRect/>
          </a:stretch>
        </p:blipFill>
        <p:spPr bwMode="auto">
          <a:xfrm>
            <a:off x="231608" y="2187582"/>
            <a:ext cx="868729" cy="967788"/>
          </a:xfrm>
          <a:prstGeom prst="rect">
            <a:avLst/>
          </a:prstGeom>
          <a:noFill/>
        </p:spPr>
      </p:pic>
      <p:sp>
        <p:nvSpPr>
          <p:cNvPr id="8" name="Rectangle 7"/>
          <p:cNvSpPr/>
          <p:nvPr/>
        </p:nvSpPr>
        <p:spPr>
          <a:xfrm>
            <a:off x="1100337" y="2187582"/>
            <a:ext cx="1737457" cy="9677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i="1" dirty="0" smtClean="0">
                <a:solidFill>
                  <a:schemeClr val="tx1"/>
                </a:solidFill>
              </a:rPr>
              <a:t>Mustapha Kemal</a:t>
            </a:r>
            <a:endParaRPr lang="fr-FR" sz="1600" b="1" i="1" dirty="0">
              <a:solidFill>
                <a:schemeClr val="tx1"/>
              </a:solidFill>
            </a:endParaRPr>
          </a:p>
          <a:p>
            <a:pPr algn="ctr"/>
            <a:r>
              <a:rPr lang="fr-FR" sz="1600" i="1" dirty="0" smtClean="0">
                <a:solidFill>
                  <a:schemeClr val="tx1"/>
                </a:solidFill>
              </a:rPr>
              <a:t>(1881-1938</a:t>
            </a:r>
            <a:r>
              <a:rPr lang="fr-FR" i="1" dirty="0" smtClean="0">
                <a:solidFill>
                  <a:schemeClr val="tx1"/>
                </a:solidFill>
              </a:rPr>
              <a:t>)</a:t>
            </a:r>
            <a:endParaRPr lang="fr-FR" dirty="0">
              <a:solidFill>
                <a:schemeClr val="tx1"/>
              </a:solidFill>
            </a:endParaRPr>
          </a:p>
        </p:txBody>
      </p:sp>
      <p:sp>
        <p:nvSpPr>
          <p:cNvPr id="9" name="Rectangle 8"/>
          <p:cNvSpPr/>
          <p:nvPr/>
        </p:nvSpPr>
        <p:spPr>
          <a:xfrm>
            <a:off x="2837794" y="2187582"/>
            <a:ext cx="6018174" cy="9677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i="1" dirty="0" smtClean="0">
                <a:solidFill>
                  <a:srgbClr val="002060"/>
                </a:solidFill>
              </a:rPr>
              <a:t>Fondateur de la Turquie moderne en 1923, régime laïque et autoritaire inspiré par l’Occident dont il est le premier président, surnommé « Atatürk ».</a:t>
            </a:r>
            <a:endParaRPr lang="fr-FR" b="1" i="1" dirty="0">
              <a:solidFill>
                <a:srgbClr val="002060"/>
              </a:solidFill>
            </a:endParaRPr>
          </a:p>
        </p:txBody>
      </p:sp>
      <p:pic>
        <p:nvPicPr>
          <p:cNvPr id="10" name="Picture 28" descr="1886"/>
          <p:cNvPicPr>
            <a:picLocks noChangeAspect="1" noChangeArrowheads="1"/>
          </p:cNvPicPr>
          <p:nvPr/>
        </p:nvPicPr>
        <p:blipFill>
          <a:blip r:embed="rId3" cstate="print"/>
          <a:srcRect/>
          <a:stretch>
            <a:fillRect/>
          </a:stretch>
        </p:blipFill>
        <p:spPr bwMode="auto">
          <a:xfrm>
            <a:off x="231608" y="3984902"/>
            <a:ext cx="868729" cy="948036"/>
          </a:xfrm>
          <a:prstGeom prst="rect">
            <a:avLst/>
          </a:prstGeom>
          <a:noFill/>
        </p:spPr>
      </p:pic>
      <p:sp>
        <p:nvSpPr>
          <p:cNvPr id="11" name="Rectangle 10"/>
          <p:cNvSpPr/>
          <p:nvPr/>
        </p:nvSpPr>
        <p:spPr>
          <a:xfrm>
            <a:off x="1100337" y="3984902"/>
            <a:ext cx="1737457" cy="9480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i="1" dirty="0" smtClean="0">
                <a:solidFill>
                  <a:schemeClr val="tx1"/>
                </a:solidFill>
              </a:rPr>
              <a:t>David Ben </a:t>
            </a:r>
            <a:r>
              <a:rPr lang="fr-FR" sz="1600" b="1" i="1" dirty="0" err="1" smtClean="0">
                <a:solidFill>
                  <a:schemeClr val="tx1"/>
                </a:solidFill>
              </a:rPr>
              <a:t>Gourion</a:t>
            </a:r>
            <a:endParaRPr lang="fr-FR" sz="1600" b="1" i="1" dirty="0" smtClean="0">
              <a:solidFill>
                <a:schemeClr val="tx1"/>
              </a:solidFill>
            </a:endParaRPr>
          </a:p>
          <a:p>
            <a:pPr algn="ctr"/>
            <a:r>
              <a:rPr lang="fr-FR" sz="1600" b="1" i="1" dirty="0" smtClean="0">
                <a:solidFill>
                  <a:schemeClr val="tx1"/>
                </a:solidFill>
              </a:rPr>
              <a:t> </a:t>
            </a:r>
            <a:r>
              <a:rPr lang="fr-FR" sz="1600" dirty="0" smtClean="0">
                <a:solidFill>
                  <a:schemeClr val="tx1"/>
                </a:solidFill>
              </a:rPr>
              <a:t>(</a:t>
            </a:r>
            <a:r>
              <a:rPr lang="fr-FR" sz="1600" i="1" dirty="0" smtClean="0">
                <a:solidFill>
                  <a:schemeClr val="tx1"/>
                </a:solidFill>
              </a:rPr>
              <a:t>1886-1973)</a:t>
            </a:r>
            <a:endParaRPr lang="fr-FR" sz="1600" dirty="0">
              <a:solidFill>
                <a:schemeClr val="tx1"/>
              </a:solidFill>
            </a:endParaRPr>
          </a:p>
        </p:txBody>
      </p:sp>
      <p:sp>
        <p:nvSpPr>
          <p:cNvPr id="12" name="Rectangle 11"/>
          <p:cNvSpPr/>
          <p:nvPr/>
        </p:nvSpPr>
        <p:spPr>
          <a:xfrm>
            <a:off x="2837794" y="3984902"/>
            <a:ext cx="6018174" cy="9480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b="1" i="1" dirty="0" smtClean="0">
                <a:solidFill>
                  <a:srgbClr val="002060"/>
                </a:solidFill>
              </a:rPr>
              <a:t>Juif polonais immigré en Palestine, sioniste qui dirigea la communauté juive en Palestine durant le mandat britannique </a:t>
            </a:r>
          </a:p>
          <a:p>
            <a:pPr algn="ctr"/>
            <a:r>
              <a:rPr lang="fr-FR" b="1" i="1" dirty="0" smtClean="0">
                <a:solidFill>
                  <a:srgbClr val="002060"/>
                </a:solidFill>
              </a:rPr>
              <a:t>Fondateur de l’Etat d’Israël et premier dirigeant d’Israël</a:t>
            </a:r>
            <a:endParaRPr lang="fr-FR" b="1" i="1" dirty="0">
              <a:solidFill>
                <a:srgbClr val="002060"/>
              </a:solidFill>
            </a:endParaRPr>
          </a:p>
        </p:txBody>
      </p:sp>
      <p:pic>
        <p:nvPicPr>
          <p:cNvPr id="13" name="Picture 30" descr="http://coranix.org/106/ibn_seoud.jpg"/>
          <p:cNvPicPr>
            <a:picLocks noChangeAspect="1" noChangeArrowheads="1"/>
          </p:cNvPicPr>
          <p:nvPr/>
        </p:nvPicPr>
        <p:blipFill>
          <a:blip r:embed="rId4" cstate="print"/>
          <a:srcRect/>
          <a:stretch>
            <a:fillRect/>
          </a:stretch>
        </p:blipFill>
        <p:spPr bwMode="auto">
          <a:xfrm>
            <a:off x="231608" y="3135619"/>
            <a:ext cx="868729" cy="849283"/>
          </a:xfrm>
          <a:prstGeom prst="rect">
            <a:avLst/>
          </a:prstGeom>
          <a:noFill/>
        </p:spPr>
      </p:pic>
      <p:sp>
        <p:nvSpPr>
          <p:cNvPr id="14" name="Rectangle 13"/>
          <p:cNvSpPr/>
          <p:nvPr/>
        </p:nvSpPr>
        <p:spPr>
          <a:xfrm>
            <a:off x="1100337" y="3135619"/>
            <a:ext cx="1737457" cy="84928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i="1" dirty="0">
                <a:solidFill>
                  <a:schemeClr val="tx1"/>
                </a:solidFill>
              </a:rPr>
              <a:t>Ibn </a:t>
            </a:r>
            <a:r>
              <a:rPr lang="fr-FR" sz="1600" b="1" i="1" dirty="0" err="1">
                <a:solidFill>
                  <a:schemeClr val="tx1"/>
                </a:solidFill>
              </a:rPr>
              <a:t>Saoud</a:t>
            </a:r>
            <a:endParaRPr lang="fr-FR" sz="1600" b="1" i="1" dirty="0">
              <a:solidFill>
                <a:schemeClr val="tx1"/>
              </a:solidFill>
            </a:endParaRPr>
          </a:p>
          <a:p>
            <a:pPr algn="ctr"/>
            <a:r>
              <a:rPr lang="fr-FR" sz="1600" i="1" dirty="0" smtClean="0">
                <a:solidFill>
                  <a:schemeClr val="tx1"/>
                </a:solidFill>
              </a:rPr>
              <a:t>(1880-1953)</a:t>
            </a:r>
            <a:endParaRPr lang="fr-FR" sz="1600" dirty="0">
              <a:solidFill>
                <a:schemeClr val="tx1"/>
              </a:solidFill>
            </a:endParaRPr>
          </a:p>
        </p:txBody>
      </p:sp>
      <p:sp>
        <p:nvSpPr>
          <p:cNvPr id="15" name="Rectangle 14"/>
          <p:cNvSpPr/>
          <p:nvPr/>
        </p:nvSpPr>
        <p:spPr>
          <a:xfrm>
            <a:off x="2837794" y="3135619"/>
            <a:ext cx="6018174" cy="84928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i="1" dirty="0" smtClean="0">
                <a:solidFill>
                  <a:srgbClr val="002060"/>
                </a:solidFill>
              </a:rPr>
              <a:t>Premier roi de l’Arabie Saoudite et fondateur de la dynastie saoudienne en 1932</a:t>
            </a:r>
            <a:endParaRPr lang="fr-FR" b="1" i="1" dirty="0">
              <a:solidFill>
                <a:srgbClr val="002060"/>
              </a:solidFill>
            </a:endParaRPr>
          </a:p>
        </p:txBody>
      </p:sp>
      <p:pic>
        <p:nvPicPr>
          <p:cNvPr id="7169" name="Picture 1">
            <a:hlinkClick r:id="rId5" action="ppaction://hlinksldjump"/>
          </p:cNvPr>
          <p:cNvPicPr>
            <a:picLocks noChangeAspect="1" noChangeArrowheads="1"/>
          </p:cNvPicPr>
          <p:nvPr/>
        </p:nvPicPr>
        <p:blipFill>
          <a:blip r:embed="rId6" cstate="print"/>
          <a:srcRect/>
          <a:stretch>
            <a:fillRect/>
          </a:stretch>
        </p:blipFill>
        <p:spPr bwMode="auto">
          <a:xfrm>
            <a:off x="7236296" y="5570678"/>
            <a:ext cx="1358637" cy="1022508"/>
          </a:xfrm>
          <a:prstGeom prst="rect">
            <a:avLst/>
          </a:prstGeom>
          <a:ln>
            <a:headEnd/>
            <a:tailEnd/>
          </a:ln>
        </p:spPr>
        <p:style>
          <a:lnRef idx="2">
            <a:schemeClr val="accent5"/>
          </a:lnRef>
          <a:fillRef idx="1">
            <a:schemeClr val="lt1"/>
          </a:fillRef>
          <a:effectRef idx="0">
            <a:schemeClr val="accent5"/>
          </a:effectRef>
          <a:fontRef idx="minor">
            <a:schemeClr val="dk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ox(i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box(in)">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box(in)">
                                      <p:cBhvr>
                                        <p:cTn id="17" dur="500"/>
                                        <p:tgtEl>
                                          <p:spTgt spid="12">
                                            <p:txEl>
                                              <p:pRg st="0" end="0"/>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12">
                                            <p:txEl>
                                              <p:pRg st="1" end="1"/>
                                            </p:txEl>
                                          </p:spTgt>
                                        </p:tgtEl>
                                        <p:attrNameLst>
                                          <p:attrName>style.visibility</p:attrName>
                                        </p:attrNameLst>
                                      </p:cBhvr>
                                      <p:to>
                                        <p:strVal val="visible"/>
                                      </p:to>
                                    </p:set>
                                    <p:animEffect transition="in" filter="box(in)">
                                      <p:cBhvr>
                                        <p:cTn id="20"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07504" y="476672"/>
            <a:ext cx="8964488" cy="2462213"/>
          </a:xfrm>
          <a:prstGeom prst="rect">
            <a:avLst/>
          </a:prstGeom>
          <a:noFill/>
          <a:ln>
            <a:noFill/>
          </a:ln>
        </p:spPr>
        <p:txBody>
          <a:bodyPr wrap="square" rtlCol="0">
            <a:spAutoFit/>
          </a:bodyPr>
          <a:lstStyle/>
          <a:p>
            <a:pPr lvl="0"/>
            <a:r>
              <a:rPr lang="fr-FR" b="1" i="1" dirty="0" smtClean="0"/>
              <a:t>a) Des </a:t>
            </a:r>
            <a:r>
              <a:rPr lang="fr-FR" b="1" i="1" dirty="0"/>
              <a:t>tensions et des crises liées à la bipolarisation de la région</a:t>
            </a:r>
            <a:endParaRPr lang="fr-FR" dirty="0"/>
          </a:p>
          <a:p>
            <a:r>
              <a:rPr lang="fr-FR" sz="800" b="1" i="1" dirty="0"/>
              <a:t> </a:t>
            </a:r>
            <a:endParaRPr lang="fr-FR" dirty="0"/>
          </a:p>
          <a:p>
            <a:pPr marL="725488" lvl="0" algn="just" defTabSz="630238"/>
            <a:r>
              <a:rPr lang="fr-FR" sz="1600" dirty="0"/>
              <a:t>Les Etats soutenus économiquement </a:t>
            </a:r>
            <a:r>
              <a:rPr lang="fr-FR" sz="1600" dirty="0" smtClean="0"/>
              <a:t>et </a:t>
            </a:r>
            <a:r>
              <a:rPr lang="fr-FR" sz="1600" dirty="0"/>
              <a:t>militairement par </a:t>
            </a:r>
            <a:r>
              <a:rPr lang="fr-FR" sz="1600" dirty="0" smtClean="0"/>
              <a:t>l’URSS</a:t>
            </a:r>
          </a:p>
          <a:p>
            <a:pPr marL="725488" lvl="0" algn="just" defTabSz="630238"/>
            <a:endParaRPr lang="fr-FR" sz="600" dirty="0" smtClean="0"/>
          </a:p>
          <a:p>
            <a:pPr marL="725488" lvl="0" algn="just" defTabSz="630238"/>
            <a:endParaRPr lang="fr-FR" sz="600" dirty="0"/>
          </a:p>
          <a:p>
            <a:pPr marL="725488" lvl="0" algn="just" defTabSz="630238"/>
            <a:r>
              <a:rPr lang="fr-FR" sz="1600" dirty="0"/>
              <a:t>Les Etats alliés des Etats-Unis (pacte de Bagdad, Israël, Arabie Saoudite) </a:t>
            </a:r>
            <a:endParaRPr lang="fr-FR" sz="1600" dirty="0" smtClean="0"/>
          </a:p>
          <a:p>
            <a:pPr marL="725488" lvl="0" algn="just" defTabSz="630238"/>
            <a:endParaRPr lang="fr-FR" sz="600" dirty="0" smtClean="0"/>
          </a:p>
          <a:p>
            <a:pPr marL="725488" lvl="0" algn="just" defTabSz="630238"/>
            <a:endParaRPr lang="fr-FR" sz="600" dirty="0"/>
          </a:p>
          <a:p>
            <a:pPr marL="725488" lvl="0" algn="just" defTabSz="630238"/>
            <a:r>
              <a:rPr lang="fr-FR" sz="1600" dirty="0"/>
              <a:t>La crise de Suez 1956 qui marque la fin des espoirs européens de peser dans la </a:t>
            </a:r>
            <a:r>
              <a:rPr lang="fr-FR" sz="1600" dirty="0" smtClean="0"/>
              <a:t>région</a:t>
            </a:r>
          </a:p>
          <a:p>
            <a:pPr marL="725488" lvl="0" algn="just" defTabSz="630238"/>
            <a:endParaRPr lang="fr-FR" sz="600" dirty="0" smtClean="0"/>
          </a:p>
          <a:p>
            <a:pPr marL="725488" lvl="0" algn="just" defTabSz="630238"/>
            <a:endParaRPr lang="fr-FR" sz="600" dirty="0"/>
          </a:p>
          <a:p>
            <a:pPr marL="725488" lvl="0" algn="just" defTabSz="630238"/>
            <a:r>
              <a:rPr lang="fr-FR" sz="1600" dirty="0"/>
              <a:t>L’échec du </a:t>
            </a:r>
            <a:r>
              <a:rPr lang="fr-FR" sz="1600" b="1" i="1" dirty="0"/>
              <a:t>panarabisme</a:t>
            </a:r>
            <a:r>
              <a:rPr lang="fr-FR" sz="1600" dirty="0"/>
              <a:t> nassérien, comme forme de </a:t>
            </a:r>
            <a:r>
              <a:rPr lang="fr-FR" sz="1600" dirty="0" smtClean="0"/>
              <a:t>non-alignement</a:t>
            </a:r>
          </a:p>
          <a:p>
            <a:pPr marL="725488" lvl="0" algn="just" defTabSz="630238"/>
            <a:endParaRPr lang="fr-FR" sz="600" dirty="0" smtClean="0"/>
          </a:p>
          <a:p>
            <a:pPr marL="725488" lvl="0" algn="just" defTabSz="630238"/>
            <a:endParaRPr lang="fr-FR" sz="600" dirty="0"/>
          </a:p>
          <a:p>
            <a:pPr marL="725488" lvl="0" algn="just" defTabSz="630238"/>
            <a:r>
              <a:rPr lang="fr-FR" sz="1600" dirty="0" smtClean="0"/>
              <a:t>Les renversements d’alliance au profit des Etats-Unis</a:t>
            </a:r>
            <a:endParaRPr lang="fr-FR" sz="1600" dirty="0"/>
          </a:p>
        </p:txBody>
      </p:sp>
      <p:sp>
        <p:nvSpPr>
          <p:cNvPr id="6" name="ZoneTexte 5"/>
          <p:cNvSpPr txBox="1"/>
          <p:nvPr/>
        </p:nvSpPr>
        <p:spPr>
          <a:xfrm>
            <a:off x="107504" y="3488228"/>
            <a:ext cx="8964488" cy="2893100"/>
          </a:xfrm>
          <a:prstGeom prst="rect">
            <a:avLst/>
          </a:prstGeom>
          <a:noFill/>
          <a:ln>
            <a:noFill/>
          </a:ln>
        </p:spPr>
        <p:txBody>
          <a:bodyPr wrap="square" rtlCol="0">
            <a:spAutoFit/>
          </a:bodyPr>
          <a:lstStyle/>
          <a:p>
            <a:pPr lvl="0" algn="just"/>
            <a:r>
              <a:rPr lang="fr-FR" b="1" i="1" dirty="0" smtClean="0"/>
              <a:t>b) </a:t>
            </a:r>
            <a:r>
              <a:rPr lang="fr-FR" b="1" i="1" dirty="0"/>
              <a:t>Des conflits régionaux, progressivement instrumentalisés par les deux superpuissances, qui déstabilisent la région</a:t>
            </a:r>
            <a:endParaRPr lang="fr-FR" dirty="0"/>
          </a:p>
          <a:p>
            <a:r>
              <a:rPr lang="fr-FR" b="1" i="1" dirty="0"/>
              <a:t> </a:t>
            </a:r>
            <a:endParaRPr lang="fr-FR" dirty="0"/>
          </a:p>
          <a:p>
            <a:pPr marL="725488" lvl="0" algn="just" defTabSz="725488"/>
            <a:r>
              <a:rPr lang="fr-FR" sz="1600" dirty="0"/>
              <a:t>Les guerres israélo-arabes qui permettent à Israël de s’imposer comme la puissance militaire régionale et qui </a:t>
            </a:r>
            <a:r>
              <a:rPr lang="fr-FR" sz="1600" dirty="0" smtClean="0"/>
              <a:t>obligent </a:t>
            </a:r>
            <a:r>
              <a:rPr lang="fr-FR" sz="1600" dirty="0"/>
              <a:t>l’Egypte </a:t>
            </a:r>
            <a:r>
              <a:rPr lang="fr-FR" sz="1600" dirty="0" smtClean="0"/>
              <a:t>à normaliser </a:t>
            </a:r>
            <a:r>
              <a:rPr lang="fr-FR" sz="1600" dirty="0"/>
              <a:t>ses </a:t>
            </a:r>
            <a:r>
              <a:rPr lang="fr-FR" sz="1600" dirty="0" smtClean="0"/>
              <a:t>relations</a:t>
            </a:r>
          </a:p>
          <a:p>
            <a:pPr marL="725488" lvl="0" algn="just" defTabSz="725488"/>
            <a:r>
              <a:rPr lang="fr-FR" sz="800" dirty="0" smtClean="0"/>
              <a:t> </a:t>
            </a:r>
            <a:endParaRPr lang="fr-FR" sz="800" dirty="0"/>
          </a:p>
          <a:p>
            <a:pPr marL="725488" lvl="0" algn="just" defTabSz="725488"/>
            <a:r>
              <a:rPr lang="fr-FR" sz="1600" dirty="0"/>
              <a:t>La révolution iranienne : l’affirmation de </a:t>
            </a:r>
            <a:r>
              <a:rPr lang="fr-FR" sz="1600" b="1" i="1" dirty="0"/>
              <a:t>l’islamisme </a:t>
            </a:r>
            <a:r>
              <a:rPr lang="fr-FR" sz="1600" b="1" i="1" dirty="0" smtClean="0"/>
              <a:t>politique</a:t>
            </a:r>
          </a:p>
          <a:p>
            <a:pPr marL="725488" lvl="0" algn="just" defTabSz="725488"/>
            <a:endParaRPr lang="fr-FR" sz="800" b="1" i="1" dirty="0"/>
          </a:p>
          <a:p>
            <a:pPr marL="725488" lvl="0" algn="just" defTabSz="725488"/>
            <a:r>
              <a:rPr lang="fr-FR" sz="1600" dirty="0"/>
              <a:t>La zone de front de la guerre Iran-Irak </a:t>
            </a:r>
            <a:endParaRPr lang="fr-FR" sz="1600" dirty="0" smtClean="0"/>
          </a:p>
          <a:p>
            <a:pPr marL="725488" lvl="0" algn="just" defTabSz="725488"/>
            <a:endParaRPr lang="fr-FR" sz="800" dirty="0"/>
          </a:p>
          <a:p>
            <a:pPr marL="725488" lvl="0" algn="just" defTabSz="725488"/>
            <a:r>
              <a:rPr lang="fr-FR" sz="1600" dirty="0" smtClean="0"/>
              <a:t>Les </a:t>
            </a:r>
            <a:r>
              <a:rPr lang="fr-FR" sz="1600" dirty="0"/>
              <a:t>guerres civiles interethniques et interconfessionnelles (Liban de 1975 à 1990) </a:t>
            </a:r>
            <a:endParaRPr lang="fr-FR" sz="1600" dirty="0" smtClean="0"/>
          </a:p>
          <a:p>
            <a:pPr marL="725488" lvl="0" algn="just" defTabSz="725488"/>
            <a:endParaRPr lang="fr-FR" sz="800" dirty="0"/>
          </a:p>
          <a:p>
            <a:pPr marL="725488" lvl="0" algn="just" defTabSz="725488"/>
            <a:r>
              <a:rPr lang="fr-FR" sz="1600" dirty="0"/>
              <a:t>Le problème israélo-palestinien</a:t>
            </a:r>
          </a:p>
        </p:txBody>
      </p:sp>
      <p:sp>
        <p:nvSpPr>
          <p:cNvPr id="21506" name="Rectangle 2"/>
          <p:cNvSpPr>
            <a:spLocks noChangeArrowheads="1"/>
          </p:cNvSpPr>
          <p:nvPr/>
        </p:nvSpPr>
        <p:spPr bwMode="auto">
          <a:xfrm>
            <a:off x="323528" y="908720"/>
            <a:ext cx="432048" cy="216024"/>
          </a:xfrm>
          <a:prstGeom prst="rect">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1507" name="Rectangle 3"/>
          <p:cNvSpPr>
            <a:spLocks noChangeArrowheads="1"/>
          </p:cNvSpPr>
          <p:nvPr/>
        </p:nvSpPr>
        <p:spPr bwMode="auto">
          <a:xfrm>
            <a:off x="323528" y="1340768"/>
            <a:ext cx="432048" cy="216024"/>
          </a:xfrm>
          <a:prstGeom prst="rect">
            <a:avLst/>
          </a:prstGeom>
          <a:solidFill>
            <a:srgbClr val="007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1508" name="AutoShape 4"/>
          <p:cNvSpPr>
            <a:spLocks noChangeArrowheads="1"/>
          </p:cNvSpPr>
          <p:nvPr/>
        </p:nvSpPr>
        <p:spPr bwMode="auto">
          <a:xfrm>
            <a:off x="323528" y="1772816"/>
            <a:ext cx="432048" cy="288032"/>
          </a:xfrm>
          <a:prstGeom prst="irregularSeal1">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1509" name="Arc 5"/>
          <p:cNvSpPr>
            <a:spLocks/>
          </p:cNvSpPr>
          <p:nvPr/>
        </p:nvSpPr>
        <p:spPr bwMode="auto">
          <a:xfrm>
            <a:off x="293043" y="2636912"/>
            <a:ext cx="462533" cy="216024"/>
          </a:xfrm>
          <a:custGeom>
            <a:avLst/>
            <a:gdLst>
              <a:gd name="G0" fmla="+- 21600 0 0"/>
              <a:gd name="G1" fmla="+- 21600 0 0"/>
              <a:gd name="G2" fmla="+- 21600 0 0"/>
              <a:gd name="T0" fmla="*/ 21600 w 43200"/>
              <a:gd name="T1" fmla="*/ 0 h 43200"/>
              <a:gd name="T2" fmla="*/ 10699 w 43200"/>
              <a:gd name="T3" fmla="*/ 2953 h 43200"/>
              <a:gd name="T4" fmla="*/ 21600 w 43200"/>
              <a:gd name="T5" fmla="*/ 21600 h 43200"/>
            </a:gdLst>
            <a:ahLst/>
            <a:cxnLst>
              <a:cxn ang="0">
                <a:pos x="T0" y="T1"/>
              </a:cxn>
              <a:cxn ang="0">
                <a:pos x="T2" y="T3"/>
              </a:cxn>
              <a:cxn ang="0">
                <a:pos x="T4" y="T5"/>
              </a:cxn>
            </a:cxnLst>
            <a:rect l="0" t="0" r="r" b="b"/>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3924"/>
                  <a:pt x="4072" y="6826"/>
                  <a:pt x="10698" y="2952"/>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3924"/>
                  <a:pt x="4072" y="6826"/>
                  <a:pt x="10698" y="2952"/>
                </a:cubicBezTo>
                <a:lnTo>
                  <a:pt x="21600" y="21600"/>
                </a:lnTo>
                <a:close/>
              </a:path>
            </a:pathLst>
          </a:custGeom>
          <a:noFill/>
          <a:ln w="38100">
            <a:solidFill>
              <a:srgbClr val="17365D"/>
            </a:solidFill>
            <a:round/>
            <a:headEnd type="triangle" w="med" len="med"/>
            <a:tailEnd/>
          </a:ln>
        </p:spPr>
        <p:txBody>
          <a:bodyPr vert="horz" wrap="square" lIns="91440" tIns="45720" rIns="91440" bIns="45720" numCol="1" anchor="t" anchorCtr="0" compatLnSpc="1">
            <a:prstTxWarp prst="textNoShape">
              <a:avLst/>
            </a:prstTxWarp>
          </a:bodyPr>
          <a:lstStyle/>
          <a:p>
            <a:endParaRPr lang="fr-FR"/>
          </a:p>
        </p:txBody>
      </p:sp>
      <p:sp>
        <p:nvSpPr>
          <p:cNvPr id="21510" name="AutoShape 6"/>
          <p:cNvSpPr>
            <a:spLocks noChangeArrowheads="1"/>
          </p:cNvSpPr>
          <p:nvPr/>
        </p:nvSpPr>
        <p:spPr bwMode="auto">
          <a:xfrm>
            <a:off x="395536" y="2204864"/>
            <a:ext cx="288032" cy="252983"/>
          </a:xfrm>
          <a:prstGeom prst="triangle">
            <a:avLst>
              <a:gd name="adj" fmla="val 50000"/>
            </a:avLst>
          </a:prstGeom>
          <a:solidFill>
            <a:srgbClr val="00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1511" name="AutoShape 7"/>
          <p:cNvSpPr>
            <a:spLocks noChangeArrowheads="1"/>
          </p:cNvSpPr>
          <p:nvPr/>
        </p:nvSpPr>
        <p:spPr bwMode="auto">
          <a:xfrm>
            <a:off x="251520" y="4403973"/>
            <a:ext cx="484956" cy="321171"/>
          </a:xfrm>
          <a:prstGeom prst="irregularSeal1">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1512" name="AutoShape 8"/>
          <p:cNvSpPr>
            <a:spLocks noChangeArrowheads="1"/>
          </p:cNvSpPr>
          <p:nvPr/>
        </p:nvSpPr>
        <p:spPr bwMode="auto">
          <a:xfrm>
            <a:off x="251520" y="4869160"/>
            <a:ext cx="504056" cy="360040"/>
          </a:xfrm>
          <a:prstGeom prst="irregularSeal1">
            <a:avLst/>
          </a:prstGeom>
          <a:solidFill>
            <a:srgbClr val="00B05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1513" name="AutoShape 9"/>
          <p:cNvSpPr>
            <a:spLocks noChangeArrowheads="1"/>
          </p:cNvSpPr>
          <p:nvPr/>
        </p:nvSpPr>
        <p:spPr bwMode="auto">
          <a:xfrm>
            <a:off x="251520" y="5661248"/>
            <a:ext cx="504056" cy="360040"/>
          </a:xfrm>
          <a:prstGeom prst="irregularSeal1">
            <a:avLst/>
          </a:prstGeom>
          <a:solidFill>
            <a:srgbClr val="A5A5A5"/>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1515" name="Oval 11"/>
          <p:cNvSpPr>
            <a:spLocks noChangeArrowheads="1"/>
          </p:cNvSpPr>
          <p:nvPr/>
        </p:nvSpPr>
        <p:spPr bwMode="auto">
          <a:xfrm rot="20544142">
            <a:off x="278936" y="6118630"/>
            <a:ext cx="521231" cy="262045"/>
          </a:xfrm>
          <a:prstGeom prst="ellipse">
            <a:avLst/>
          </a:prstGeom>
          <a:solidFill>
            <a:srgbClr val="FFFFFF"/>
          </a:solidFill>
          <a:ln w="38100">
            <a:solidFill>
              <a:srgbClr val="FFC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516" name="Oval 12"/>
          <p:cNvSpPr>
            <a:spLocks noChangeArrowheads="1"/>
          </p:cNvSpPr>
          <p:nvPr/>
        </p:nvSpPr>
        <p:spPr bwMode="auto">
          <a:xfrm rot="21111957">
            <a:off x="254672" y="5373216"/>
            <a:ext cx="553591" cy="216024"/>
          </a:xfrm>
          <a:prstGeom prst="ellipse">
            <a:avLst/>
          </a:prstGeom>
          <a:solidFill>
            <a:srgbClr val="FFFFFF"/>
          </a:solidFill>
          <a:ln w="38100">
            <a:solidFill>
              <a:srgbClr val="CC3300"/>
            </a:solidFill>
            <a:round/>
            <a:headEnd/>
            <a:tailEnd/>
          </a:ln>
        </p:spPr>
        <p:txBody>
          <a:bodyPr vert="horz" wrap="square" lIns="91440" tIns="45720" rIns="91440" bIns="45720" numCol="1" anchor="t" anchorCtr="0" compatLnSpc="1">
            <a:prstTxWarp prst="textNoShape">
              <a:avLst/>
            </a:prstTxWarp>
          </a:bodyPr>
          <a:lstStyle/>
          <a:p>
            <a:endParaRPr lang="fr-FR"/>
          </a:p>
        </p:txBody>
      </p:sp>
      <p:pic>
        <p:nvPicPr>
          <p:cNvPr id="15" name="Picture 2">
            <a:hlinkClick r:id="rId2" action="ppaction://hlinksldjump"/>
          </p:cNvPr>
          <p:cNvPicPr>
            <a:picLocks noChangeAspect="1" noChangeArrowheads="1"/>
          </p:cNvPicPr>
          <p:nvPr/>
        </p:nvPicPr>
        <p:blipFill>
          <a:blip r:embed="rId3" cstate="print"/>
          <a:srcRect l="1204" t="1194" r="1288" b="2068"/>
          <a:stretch>
            <a:fillRect/>
          </a:stretch>
        </p:blipFill>
        <p:spPr bwMode="auto">
          <a:xfrm>
            <a:off x="7956376" y="5589240"/>
            <a:ext cx="936104" cy="936104"/>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box(in)">
                                      <p:cBhvr>
                                        <p:cTn id="7" dur="500"/>
                                        <p:tgtEl>
                                          <p:spTgt spid="21506"/>
                                        </p:tgtEl>
                                      </p:cBhvr>
                                    </p:animEffect>
                                  </p:childTnLst>
                                </p:cTn>
                              </p:par>
                              <p:par>
                                <p:cTn id="8" presetID="4" presetClass="entr" presetSubtype="16"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box(in)">
                                      <p:cBhvr>
                                        <p:cTn id="10" dur="500"/>
                                        <p:tgtEl>
                                          <p:spTgt spid="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1507"/>
                                        </p:tgtEl>
                                        <p:attrNameLst>
                                          <p:attrName>style.visibility</p:attrName>
                                        </p:attrNameLst>
                                      </p:cBhvr>
                                      <p:to>
                                        <p:strVal val="visible"/>
                                      </p:to>
                                    </p:set>
                                    <p:animEffect transition="in" filter="box(in)">
                                      <p:cBhvr>
                                        <p:cTn id="15" dur="500"/>
                                        <p:tgtEl>
                                          <p:spTgt spid="21507"/>
                                        </p:tgtEl>
                                      </p:cBhvr>
                                    </p:animEffect>
                                  </p:childTnLst>
                                </p:cTn>
                              </p:par>
                              <p:par>
                                <p:cTn id="16" presetID="4" presetClass="entr" presetSubtype="16" fill="hold" nodeType="withEffect">
                                  <p:stCondLst>
                                    <p:cond delay="0"/>
                                  </p:stCondLst>
                                  <p:childTnLst>
                                    <p:set>
                                      <p:cBhvr>
                                        <p:cTn id="17" dur="1" fill="hold">
                                          <p:stCondLst>
                                            <p:cond delay="0"/>
                                          </p:stCondLst>
                                        </p:cTn>
                                        <p:tgtEl>
                                          <p:spTgt spid="5">
                                            <p:txEl>
                                              <p:pRg st="5" end="5"/>
                                            </p:txEl>
                                          </p:spTgt>
                                        </p:tgtEl>
                                        <p:attrNameLst>
                                          <p:attrName>style.visibility</p:attrName>
                                        </p:attrNameLst>
                                      </p:cBhvr>
                                      <p:to>
                                        <p:strVal val="visible"/>
                                      </p:to>
                                    </p:set>
                                    <p:animEffect transition="in" filter="box(in)">
                                      <p:cBhvr>
                                        <p:cTn id="18" dur="500"/>
                                        <p:tgtEl>
                                          <p:spTgt spid="5">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21508"/>
                                        </p:tgtEl>
                                        <p:attrNameLst>
                                          <p:attrName>style.visibility</p:attrName>
                                        </p:attrNameLst>
                                      </p:cBhvr>
                                      <p:to>
                                        <p:strVal val="visible"/>
                                      </p:to>
                                    </p:set>
                                    <p:animEffect transition="in" filter="box(in)">
                                      <p:cBhvr>
                                        <p:cTn id="23" dur="500"/>
                                        <p:tgtEl>
                                          <p:spTgt spid="21508"/>
                                        </p:tgtEl>
                                      </p:cBhvr>
                                    </p:animEffect>
                                  </p:childTnLst>
                                </p:cTn>
                              </p:par>
                              <p:par>
                                <p:cTn id="24" presetID="4" presetClass="entr" presetSubtype="16" fill="hold" nodeType="withEffect">
                                  <p:stCondLst>
                                    <p:cond delay="0"/>
                                  </p:stCondLst>
                                  <p:childTnLst>
                                    <p:set>
                                      <p:cBhvr>
                                        <p:cTn id="25" dur="1" fill="hold">
                                          <p:stCondLst>
                                            <p:cond delay="0"/>
                                          </p:stCondLst>
                                        </p:cTn>
                                        <p:tgtEl>
                                          <p:spTgt spid="5">
                                            <p:txEl>
                                              <p:pRg st="8" end="8"/>
                                            </p:txEl>
                                          </p:spTgt>
                                        </p:tgtEl>
                                        <p:attrNameLst>
                                          <p:attrName>style.visibility</p:attrName>
                                        </p:attrNameLst>
                                      </p:cBhvr>
                                      <p:to>
                                        <p:strVal val="visible"/>
                                      </p:to>
                                    </p:set>
                                    <p:animEffect transition="in" filter="box(in)">
                                      <p:cBhvr>
                                        <p:cTn id="26" dur="500"/>
                                        <p:tgtEl>
                                          <p:spTgt spid="5">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21510"/>
                                        </p:tgtEl>
                                        <p:attrNameLst>
                                          <p:attrName>style.visibility</p:attrName>
                                        </p:attrNameLst>
                                      </p:cBhvr>
                                      <p:to>
                                        <p:strVal val="visible"/>
                                      </p:to>
                                    </p:set>
                                    <p:animEffect transition="in" filter="box(in)">
                                      <p:cBhvr>
                                        <p:cTn id="31" dur="500"/>
                                        <p:tgtEl>
                                          <p:spTgt spid="21510"/>
                                        </p:tgtEl>
                                      </p:cBhvr>
                                    </p:animEffect>
                                  </p:childTnLst>
                                </p:cTn>
                              </p:par>
                              <p:par>
                                <p:cTn id="32" presetID="4" presetClass="entr" presetSubtype="16" fill="hold" nodeType="withEffect">
                                  <p:stCondLst>
                                    <p:cond delay="0"/>
                                  </p:stCondLst>
                                  <p:childTnLst>
                                    <p:set>
                                      <p:cBhvr>
                                        <p:cTn id="33" dur="1" fill="hold">
                                          <p:stCondLst>
                                            <p:cond delay="0"/>
                                          </p:stCondLst>
                                        </p:cTn>
                                        <p:tgtEl>
                                          <p:spTgt spid="5">
                                            <p:txEl>
                                              <p:pRg st="11" end="11"/>
                                            </p:txEl>
                                          </p:spTgt>
                                        </p:tgtEl>
                                        <p:attrNameLst>
                                          <p:attrName>style.visibility</p:attrName>
                                        </p:attrNameLst>
                                      </p:cBhvr>
                                      <p:to>
                                        <p:strVal val="visible"/>
                                      </p:to>
                                    </p:set>
                                    <p:animEffect transition="in" filter="box(in)">
                                      <p:cBhvr>
                                        <p:cTn id="34" dur="500"/>
                                        <p:tgtEl>
                                          <p:spTgt spid="5">
                                            <p:txEl>
                                              <p:pRg st="11" end="1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21509"/>
                                        </p:tgtEl>
                                        <p:attrNameLst>
                                          <p:attrName>style.visibility</p:attrName>
                                        </p:attrNameLst>
                                      </p:cBhvr>
                                      <p:to>
                                        <p:strVal val="visible"/>
                                      </p:to>
                                    </p:set>
                                    <p:animEffect transition="in" filter="box(in)">
                                      <p:cBhvr>
                                        <p:cTn id="39" dur="500"/>
                                        <p:tgtEl>
                                          <p:spTgt spid="21509"/>
                                        </p:tgtEl>
                                      </p:cBhvr>
                                    </p:animEffect>
                                  </p:childTnLst>
                                </p:cTn>
                              </p:par>
                              <p:par>
                                <p:cTn id="40" presetID="4" presetClass="entr" presetSubtype="16" fill="hold" nodeType="withEffect">
                                  <p:stCondLst>
                                    <p:cond delay="0"/>
                                  </p:stCondLst>
                                  <p:childTnLst>
                                    <p:set>
                                      <p:cBhvr>
                                        <p:cTn id="41" dur="1" fill="hold">
                                          <p:stCondLst>
                                            <p:cond delay="0"/>
                                          </p:stCondLst>
                                        </p:cTn>
                                        <p:tgtEl>
                                          <p:spTgt spid="5">
                                            <p:txEl>
                                              <p:pRg st="14" end="14"/>
                                            </p:txEl>
                                          </p:spTgt>
                                        </p:tgtEl>
                                        <p:attrNameLst>
                                          <p:attrName>style.visibility</p:attrName>
                                        </p:attrNameLst>
                                      </p:cBhvr>
                                      <p:to>
                                        <p:strVal val="visible"/>
                                      </p:to>
                                    </p:set>
                                    <p:animEffect transition="in" filter="box(in)">
                                      <p:cBhvr>
                                        <p:cTn id="42" dur="500"/>
                                        <p:tgtEl>
                                          <p:spTgt spid="5">
                                            <p:txEl>
                                              <p:pRg st="14" end="1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21511"/>
                                        </p:tgtEl>
                                        <p:attrNameLst>
                                          <p:attrName>style.visibility</p:attrName>
                                        </p:attrNameLst>
                                      </p:cBhvr>
                                      <p:to>
                                        <p:strVal val="visible"/>
                                      </p:to>
                                    </p:set>
                                    <p:animEffect transition="in" filter="box(in)">
                                      <p:cBhvr>
                                        <p:cTn id="47" dur="500"/>
                                        <p:tgtEl>
                                          <p:spTgt spid="21511"/>
                                        </p:tgtEl>
                                      </p:cBhvr>
                                    </p:animEffect>
                                  </p:childTnLst>
                                </p:cTn>
                              </p:par>
                              <p:par>
                                <p:cTn id="48" presetID="4" presetClass="entr" presetSubtype="16" fill="hold" nodeType="withEffect">
                                  <p:stCondLst>
                                    <p:cond delay="0"/>
                                  </p:stCondLst>
                                  <p:childTnLst>
                                    <p:set>
                                      <p:cBhvr>
                                        <p:cTn id="49" dur="1" fill="hold">
                                          <p:stCondLst>
                                            <p:cond delay="0"/>
                                          </p:stCondLst>
                                        </p:cTn>
                                        <p:tgtEl>
                                          <p:spTgt spid="6">
                                            <p:txEl>
                                              <p:pRg st="2" end="2"/>
                                            </p:txEl>
                                          </p:spTgt>
                                        </p:tgtEl>
                                        <p:attrNameLst>
                                          <p:attrName>style.visibility</p:attrName>
                                        </p:attrNameLst>
                                      </p:cBhvr>
                                      <p:to>
                                        <p:strVal val="visible"/>
                                      </p:to>
                                    </p:set>
                                    <p:animEffect transition="in" filter="box(in)">
                                      <p:cBhvr>
                                        <p:cTn id="50" dur="500"/>
                                        <p:tgtEl>
                                          <p:spTgt spid="6">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21512"/>
                                        </p:tgtEl>
                                        <p:attrNameLst>
                                          <p:attrName>style.visibility</p:attrName>
                                        </p:attrNameLst>
                                      </p:cBhvr>
                                      <p:to>
                                        <p:strVal val="visible"/>
                                      </p:to>
                                    </p:set>
                                    <p:animEffect transition="in" filter="box(in)">
                                      <p:cBhvr>
                                        <p:cTn id="55" dur="500"/>
                                        <p:tgtEl>
                                          <p:spTgt spid="21512"/>
                                        </p:tgtEl>
                                      </p:cBhvr>
                                    </p:animEffect>
                                  </p:childTnLst>
                                </p:cTn>
                              </p:par>
                              <p:par>
                                <p:cTn id="56" presetID="4" presetClass="entr" presetSubtype="16" fill="hold" nodeType="withEffect">
                                  <p:stCondLst>
                                    <p:cond delay="0"/>
                                  </p:stCondLst>
                                  <p:childTnLst>
                                    <p:set>
                                      <p:cBhvr>
                                        <p:cTn id="57" dur="1" fill="hold">
                                          <p:stCondLst>
                                            <p:cond delay="0"/>
                                          </p:stCondLst>
                                        </p:cTn>
                                        <p:tgtEl>
                                          <p:spTgt spid="6">
                                            <p:txEl>
                                              <p:pRg st="4" end="4"/>
                                            </p:txEl>
                                          </p:spTgt>
                                        </p:tgtEl>
                                        <p:attrNameLst>
                                          <p:attrName>style.visibility</p:attrName>
                                        </p:attrNameLst>
                                      </p:cBhvr>
                                      <p:to>
                                        <p:strVal val="visible"/>
                                      </p:to>
                                    </p:set>
                                    <p:animEffect transition="in" filter="box(in)">
                                      <p:cBhvr>
                                        <p:cTn id="58" dur="500"/>
                                        <p:tgtEl>
                                          <p:spTgt spid="6">
                                            <p:txEl>
                                              <p:pRg st="4" end="4"/>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ntr" presetSubtype="16" fill="hold" grpId="0" nodeType="clickEffect">
                                  <p:stCondLst>
                                    <p:cond delay="0"/>
                                  </p:stCondLst>
                                  <p:childTnLst>
                                    <p:set>
                                      <p:cBhvr>
                                        <p:cTn id="62" dur="1" fill="hold">
                                          <p:stCondLst>
                                            <p:cond delay="0"/>
                                          </p:stCondLst>
                                        </p:cTn>
                                        <p:tgtEl>
                                          <p:spTgt spid="21516"/>
                                        </p:tgtEl>
                                        <p:attrNameLst>
                                          <p:attrName>style.visibility</p:attrName>
                                        </p:attrNameLst>
                                      </p:cBhvr>
                                      <p:to>
                                        <p:strVal val="visible"/>
                                      </p:to>
                                    </p:set>
                                    <p:animEffect transition="in" filter="box(in)">
                                      <p:cBhvr>
                                        <p:cTn id="63" dur="500"/>
                                        <p:tgtEl>
                                          <p:spTgt spid="21516"/>
                                        </p:tgtEl>
                                      </p:cBhvr>
                                    </p:animEffect>
                                  </p:childTnLst>
                                </p:cTn>
                              </p:par>
                              <p:par>
                                <p:cTn id="64" presetID="4" presetClass="entr" presetSubtype="16" fill="hold" nodeType="withEffect">
                                  <p:stCondLst>
                                    <p:cond delay="0"/>
                                  </p:stCondLst>
                                  <p:childTnLst>
                                    <p:set>
                                      <p:cBhvr>
                                        <p:cTn id="65" dur="1" fill="hold">
                                          <p:stCondLst>
                                            <p:cond delay="0"/>
                                          </p:stCondLst>
                                        </p:cTn>
                                        <p:tgtEl>
                                          <p:spTgt spid="6">
                                            <p:txEl>
                                              <p:pRg st="6" end="6"/>
                                            </p:txEl>
                                          </p:spTgt>
                                        </p:tgtEl>
                                        <p:attrNameLst>
                                          <p:attrName>style.visibility</p:attrName>
                                        </p:attrNameLst>
                                      </p:cBhvr>
                                      <p:to>
                                        <p:strVal val="visible"/>
                                      </p:to>
                                    </p:set>
                                    <p:animEffect transition="in" filter="box(in)">
                                      <p:cBhvr>
                                        <p:cTn id="66" dur="500"/>
                                        <p:tgtEl>
                                          <p:spTgt spid="6">
                                            <p:txEl>
                                              <p:pRg st="6" end="6"/>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4" presetClass="entr" presetSubtype="16" fill="hold" grpId="0" nodeType="clickEffect">
                                  <p:stCondLst>
                                    <p:cond delay="0"/>
                                  </p:stCondLst>
                                  <p:childTnLst>
                                    <p:set>
                                      <p:cBhvr>
                                        <p:cTn id="70" dur="1" fill="hold">
                                          <p:stCondLst>
                                            <p:cond delay="0"/>
                                          </p:stCondLst>
                                        </p:cTn>
                                        <p:tgtEl>
                                          <p:spTgt spid="21513"/>
                                        </p:tgtEl>
                                        <p:attrNameLst>
                                          <p:attrName>style.visibility</p:attrName>
                                        </p:attrNameLst>
                                      </p:cBhvr>
                                      <p:to>
                                        <p:strVal val="visible"/>
                                      </p:to>
                                    </p:set>
                                    <p:animEffect transition="in" filter="box(in)">
                                      <p:cBhvr>
                                        <p:cTn id="71" dur="500"/>
                                        <p:tgtEl>
                                          <p:spTgt spid="21513"/>
                                        </p:tgtEl>
                                      </p:cBhvr>
                                    </p:animEffect>
                                  </p:childTnLst>
                                </p:cTn>
                              </p:par>
                              <p:par>
                                <p:cTn id="72" presetID="4" presetClass="entr" presetSubtype="16" fill="hold" nodeType="withEffect">
                                  <p:stCondLst>
                                    <p:cond delay="0"/>
                                  </p:stCondLst>
                                  <p:childTnLst>
                                    <p:set>
                                      <p:cBhvr>
                                        <p:cTn id="73" dur="1" fill="hold">
                                          <p:stCondLst>
                                            <p:cond delay="0"/>
                                          </p:stCondLst>
                                        </p:cTn>
                                        <p:tgtEl>
                                          <p:spTgt spid="6">
                                            <p:txEl>
                                              <p:pRg st="8" end="8"/>
                                            </p:txEl>
                                          </p:spTgt>
                                        </p:tgtEl>
                                        <p:attrNameLst>
                                          <p:attrName>style.visibility</p:attrName>
                                        </p:attrNameLst>
                                      </p:cBhvr>
                                      <p:to>
                                        <p:strVal val="visible"/>
                                      </p:to>
                                    </p:set>
                                    <p:animEffect transition="in" filter="box(in)">
                                      <p:cBhvr>
                                        <p:cTn id="74" dur="500"/>
                                        <p:tgtEl>
                                          <p:spTgt spid="6">
                                            <p:txEl>
                                              <p:pRg st="8" end="8"/>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4" presetClass="entr" presetSubtype="16" fill="hold" grpId="0" nodeType="clickEffect">
                                  <p:stCondLst>
                                    <p:cond delay="0"/>
                                  </p:stCondLst>
                                  <p:childTnLst>
                                    <p:set>
                                      <p:cBhvr>
                                        <p:cTn id="78" dur="1" fill="hold">
                                          <p:stCondLst>
                                            <p:cond delay="0"/>
                                          </p:stCondLst>
                                        </p:cTn>
                                        <p:tgtEl>
                                          <p:spTgt spid="21515"/>
                                        </p:tgtEl>
                                        <p:attrNameLst>
                                          <p:attrName>style.visibility</p:attrName>
                                        </p:attrNameLst>
                                      </p:cBhvr>
                                      <p:to>
                                        <p:strVal val="visible"/>
                                      </p:to>
                                    </p:set>
                                    <p:animEffect transition="in" filter="box(in)">
                                      <p:cBhvr>
                                        <p:cTn id="79" dur="500"/>
                                        <p:tgtEl>
                                          <p:spTgt spid="21515"/>
                                        </p:tgtEl>
                                      </p:cBhvr>
                                    </p:animEffect>
                                  </p:childTnLst>
                                </p:cTn>
                              </p:par>
                              <p:par>
                                <p:cTn id="80" presetID="4" presetClass="entr" presetSubtype="16" fill="hold" nodeType="withEffect">
                                  <p:stCondLst>
                                    <p:cond delay="0"/>
                                  </p:stCondLst>
                                  <p:childTnLst>
                                    <p:set>
                                      <p:cBhvr>
                                        <p:cTn id="81" dur="1" fill="hold">
                                          <p:stCondLst>
                                            <p:cond delay="0"/>
                                          </p:stCondLst>
                                        </p:cTn>
                                        <p:tgtEl>
                                          <p:spTgt spid="6">
                                            <p:txEl>
                                              <p:pRg st="10" end="10"/>
                                            </p:txEl>
                                          </p:spTgt>
                                        </p:tgtEl>
                                        <p:attrNameLst>
                                          <p:attrName>style.visibility</p:attrName>
                                        </p:attrNameLst>
                                      </p:cBhvr>
                                      <p:to>
                                        <p:strVal val="visible"/>
                                      </p:to>
                                    </p:set>
                                    <p:animEffect transition="in" filter="box(in)">
                                      <p:cBhvr>
                                        <p:cTn id="82"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nimBg="1"/>
      <p:bldP spid="21507" grpId="0" animBg="1"/>
      <p:bldP spid="21508" grpId="0" animBg="1"/>
      <p:bldP spid="21509" grpId="0" animBg="1"/>
      <p:bldP spid="21510" grpId="0" animBg="1"/>
      <p:bldP spid="21511" grpId="0" animBg="1"/>
      <p:bldP spid="21512" grpId="0" animBg="1"/>
      <p:bldP spid="21513" grpId="0" animBg="1"/>
      <p:bldP spid="21515" grpId="0" animBg="1"/>
      <p:bldP spid="215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p:cNvPicPr>
            <a:picLocks noChangeAspect="1" noChangeArrowheads="1"/>
          </p:cNvPicPr>
          <p:nvPr/>
        </p:nvPicPr>
        <p:blipFill>
          <a:blip r:embed="rId2" cstate="print"/>
          <a:srcRect/>
          <a:stretch>
            <a:fillRect/>
          </a:stretch>
        </p:blipFill>
        <p:spPr bwMode="auto">
          <a:xfrm>
            <a:off x="179512" y="827236"/>
            <a:ext cx="5549900" cy="5626100"/>
          </a:xfrm>
          <a:prstGeom prst="rect">
            <a:avLst/>
          </a:prstGeom>
          <a:noFill/>
          <a:ln w="9525">
            <a:noFill/>
            <a:miter lim="800000"/>
            <a:headEnd/>
            <a:tailEnd/>
          </a:ln>
        </p:spPr>
      </p:pic>
      <p:sp>
        <p:nvSpPr>
          <p:cNvPr id="6" name="AutoShape 4"/>
          <p:cNvSpPr>
            <a:spLocks noChangeArrowheads="1"/>
          </p:cNvSpPr>
          <p:nvPr/>
        </p:nvSpPr>
        <p:spPr bwMode="auto">
          <a:xfrm>
            <a:off x="1082254" y="3064222"/>
            <a:ext cx="432048" cy="360040"/>
          </a:xfrm>
          <a:prstGeom prst="irregularSeal1">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 name="Arc 5"/>
          <p:cNvSpPr>
            <a:spLocks/>
          </p:cNvSpPr>
          <p:nvPr/>
        </p:nvSpPr>
        <p:spPr bwMode="auto">
          <a:xfrm>
            <a:off x="722214" y="3712294"/>
            <a:ext cx="462533" cy="216024"/>
          </a:xfrm>
          <a:custGeom>
            <a:avLst/>
            <a:gdLst>
              <a:gd name="G0" fmla="+- 21600 0 0"/>
              <a:gd name="G1" fmla="+- 21600 0 0"/>
              <a:gd name="G2" fmla="+- 21600 0 0"/>
              <a:gd name="T0" fmla="*/ 21600 w 43200"/>
              <a:gd name="T1" fmla="*/ 0 h 43200"/>
              <a:gd name="T2" fmla="*/ 10699 w 43200"/>
              <a:gd name="T3" fmla="*/ 2953 h 43200"/>
              <a:gd name="T4" fmla="*/ 21600 w 43200"/>
              <a:gd name="T5" fmla="*/ 21600 h 43200"/>
            </a:gdLst>
            <a:ahLst/>
            <a:cxnLst>
              <a:cxn ang="0">
                <a:pos x="T0" y="T1"/>
              </a:cxn>
              <a:cxn ang="0">
                <a:pos x="T2" y="T3"/>
              </a:cxn>
              <a:cxn ang="0">
                <a:pos x="T4" y="T5"/>
              </a:cxn>
            </a:cxnLst>
            <a:rect l="0" t="0" r="r" b="b"/>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3924"/>
                  <a:pt x="4072" y="6826"/>
                  <a:pt x="10698" y="2952"/>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3924"/>
                  <a:pt x="4072" y="6826"/>
                  <a:pt x="10698" y="2952"/>
                </a:cubicBezTo>
                <a:lnTo>
                  <a:pt x="21600" y="21600"/>
                </a:lnTo>
                <a:close/>
              </a:path>
            </a:pathLst>
          </a:custGeom>
          <a:noFill/>
          <a:ln w="57150">
            <a:solidFill>
              <a:srgbClr val="002060"/>
            </a:solidFill>
            <a:round/>
            <a:headEnd type="triangle" w="med" len="med"/>
            <a:tailEnd/>
          </a:ln>
        </p:spPr>
        <p:txBody>
          <a:bodyPr vert="horz" wrap="square" lIns="91440" tIns="45720" rIns="91440" bIns="45720" numCol="1" anchor="t" anchorCtr="0" compatLnSpc="1">
            <a:prstTxWarp prst="textNoShape">
              <a:avLst/>
            </a:prstTxWarp>
          </a:bodyPr>
          <a:lstStyle/>
          <a:p>
            <a:endParaRPr lang="fr-FR"/>
          </a:p>
        </p:txBody>
      </p:sp>
      <p:sp>
        <p:nvSpPr>
          <p:cNvPr id="8" name="AutoShape 6"/>
          <p:cNvSpPr>
            <a:spLocks noChangeArrowheads="1"/>
          </p:cNvSpPr>
          <p:nvPr/>
        </p:nvSpPr>
        <p:spPr bwMode="auto">
          <a:xfrm>
            <a:off x="578198" y="3208238"/>
            <a:ext cx="288032" cy="252983"/>
          </a:xfrm>
          <a:prstGeom prst="triangle">
            <a:avLst>
              <a:gd name="adj" fmla="val 50000"/>
            </a:avLst>
          </a:prstGeom>
          <a:solidFill>
            <a:srgbClr val="00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9" name="Arc 5"/>
          <p:cNvSpPr>
            <a:spLocks/>
          </p:cNvSpPr>
          <p:nvPr/>
        </p:nvSpPr>
        <p:spPr bwMode="auto">
          <a:xfrm>
            <a:off x="2666430" y="2488158"/>
            <a:ext cx="462533" cy="216024"/>
          </a:xfrm>
          <a:custGeom>
            <a:avLst/>
            <a:gdLst>
              <a:gd name="G0" fmla="+- 21600 0 0"/>
              <a:gd name="G1" fmla="+- 21600 0 0"/>
              <a:gd name="G2" fmla="+- 21600 0 0"/>
              <a:gd name="T0" fmla="*/ 21600 w 43200"/>
              <a:gd name="T1" fmla="*/ 0 h 43200"/>
              <a:gd name="T2" fmla="*/ 10699 w 43200"/>
              <a:gd name="T3" fmla="*/ 2953 h 43200"/>
              <a:gd name="T4" fmla="*/ 21600 w 43200"/>
              <a:gd name="T5" fmla="*/ 21600 h 43200"/>
            </a:gdLst>
            <a:ahLst/>
            <a:cxnLst>
              <a:cxn ang="0">
                <a:pos x="T0" y="T1"/>
              </a:cxn>
              <a:cxn ang="0">
                <a:pos x="T2" y="T3"/>
              </a:cxn>
              <a:cxn ang="0">
                <a:pos x="T4" y="T5"/>
              </a:cxn>
            </a:cxnLst>
            <a:rect l="0" t="0" r="r" b="b"/>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3924"/>
                  <a:pt x="4072" y="6826"/>
                  <a:pt x="10698" y="2952"/>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3924"/>
                  <a:pt x="4072" y="6826"/>
                  <a:pt x="10698" y="2952"/>
                </a:cubicBezTo>
                <a:lnTo>
                  <a:pt x="21600" y="21600"/>
                </a:lnTo>
                <a:close/>
              </a:path>
            </a:pathLst>
          </a:custGeom>
          <a:noFill/>
          <a:ln w="57150">
            <a:solidFill>
              <a:srgbClr val="002060"/>
            </a:solidFill>
            <a:round/>
            <a:headEnd type="triangle" w="med" len="med"/>
            <a:tailEnd/>
          </a:ln>
        </p:spPr>
        <p:txBody>
          <a:bodyPr vert="horz" wrap="square" lIns="91440" tIns="45720" rIns="91440" bIns="45720" numCol="1" anchor="t" anchorCtr="0" compatLnSpc="1">
            <a:prstTxWarp prst="textNoShape">
              <a:avLst/>
            </a:prstTxWarp>
          </a:bodyPr>
          <a:lstStyle/>
          <a:p>
            <a:endParaRPr lang="fr-FR"/>
          </a:p>
        </p:txBody>
      </p:sp>
      <p:sp>
        <p:nvSpPr>
          <p:cNvPr id="11" name="AutoShape 8"/>
          <p:cNvSpPr>
            <a:spLocks noChangeArrowheads="1"/>
          </p:cNvSpPr>
          <p:nvPr/>
        </p:nvSpPr>
        <p:spPr bwMode="auto">
          <a:xfrm>
            <a:off x="4178598" y="2560166"/>
            <a:ext cx="504056" cy="360040"/>
          </a:xfrm>
          <a:prstGeom prst="irregularSeal1">
            <a:avLst/>
          </a:prstGeom>
          <a:solidFill>
            <a:srgbClr val="00B05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3" name="Oval 11"/>
          <p:cNvSpPr>
            <a:spLocks noChangeArrowheads="1"/>
          </p:cNvSpPr>
          <p:nvPr/>
        </p:nvSpPr>
        <p:spPr bwMode="auto">
          <a:xfrm rot="17552070">
            <a:off x="1398358" y="2664208"/>
            <a:ext cx="663937" cy="437412"/>
          </a:xfrm>
          <a:prstGeom prst="ellipse">
            <a:avLst/>
          </a:prstGeom>
          <a:noFill/>
          <a:ln w="57150">
            <a:solidFill>
              <a:srgbClr val="FFC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4" name="Oval 12"/>
          <p:cNvSpPr>
            <a:spLocks noChangeArrowheads="1"/>
          </p:cNvSpPr>
          <p:nvPr/>
        </p:nvSpPr>
        <p:spPr bwMode="auto">
          <a:xfrm rot="2984143">
            <a:off x="3093927" y="2615420"/>
            <a:ext cx="769559" cy="533495"/>
          </a:xfrm>
          <a:prstGeom prst="ellipse">
            <a:avLst/>
          </a:prstGeom>
          <a:noFill/>
          <a:ln w="76200">
            <a:solidFill>
              <a:schemeClr val="accent6">
                <a:lumMod val="50000"/>
              </a:schemeClr>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 name="AutoShape 7"/>
          <p:cNvSpPr>
            <a:spLocks noChangeArrowheads="1"/>
          </p:cNvSpPr>
          <p:nvPr/>
        </p:nvSpPr>
        <p:spPr bwMode="auto">
          <a:xfrm>
            <a:off x="1442294" y="2776190"/>
            <a:ext cx="484956" cy="321171"/>
          </a:xfrm>
          <a:prstGeom prst="irregularSeal1">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2" name="AutoShape 9"/>
          <p:cNvSpPr>
            <a:spLocks noChangeArrowheads="1"/>
          </p:cNvSpPr>
          <p:nvPr/>
        </p:nvSpPr>
        <p:spPr bwMode="auto">
          <a:xfrm>
            <a:off x="1514302" y="2344142"/>
            <a:ext cx="504056" cy="360040"/>
          </a:xfrm>
          <a:prstGeom prst="irregularSeal1">
            <a:avLst/>
          </a:prstGeom>
          <a:solidFill>
            <a:srgbClr val="A5A5A5"/>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6" name="ZoneTexte 15"/>
          <p:cNvSpPr txBox="1"/>
          <p:nvPr/>
        </p:nvSpPr>
        <p:spPr>
          <a:xfrm>
            <a:off x="0" y="1"/>
            <a:ext cx="9144000" cy="4001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2000" b="1" i="1" dirty="0" smtClean="0"/>
              <a:t>2. Le </a:t>
            </a:r>
            <a:r>
              <a:rPr lang="fr-FR" sz="2000" b="1" i="1" dirty="0"/>
              <a:t>Moyen Orient, théâtre de conflits multiples durant la Guerre </a:t>
            </a:r>
            <a:r>
              <a:rPr lang="fr-FR" sz="2000" b="1" i="1" dirty="0" smtClean="0"/>
              <a:t>froide</a:t>
            </a:r>
            <a:endParaRPr lang="fr-FR" sz="2000" dirty="0"/>
          </a:p>
        </p:txBody>
      </p:sp>
      <p:sp>
        <p:nvSpPr>
          <p:cNvPr id="17" name="Rectangle 16"/>
          <p:cNvSpPr/>
          <p:nvPr/>
        </p:nvSpPr>
        <p:spPr>
          <a:xfrm>
            <a:off x="6084168" y="827236"/>
            <a:ext cx="3059832" cy="561662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buFont typeface="Wingdings 3" pitchFamily="18" charset="2"/>
              <a:buChar char="["/>
            </a:pPr>
            <a:r>
              <a:rPr lang="fr-FR" b="1" i="1" dirty="0" smtClean="0">
                <a:solidFill>
                  <a:srgbClr val="C00000"/>
                </a:solidFill>
              </a:rPr>
              <a:t>Un espace stratégique pour ses ressources qui est au cœur des rivalités entre les Etats-Unis et l’URSS</a:t>
            </a:r>
          </a:p>
          <a:p>
            <a:pPr lvl="0">
              <a:buFont typeface="Wingdings 3" pitchFamily="18" charset="2"/>
              <a:buChar char="["/>
            </a:pPr>
            <a:endParaRPr lang="fr-FR" dirty="0" smtClean="0">
              <a:solidFill>
                <a:srgbClr val="C00000"/>
              </a:solidFill>
            </a:endParaRPr>
          </a:p>
          <a:p>
            <a:pPr lvl="0">
              <a:buFont typeface="Wingdings 3" pitchFamily="18" charset="2"/>
              <a:buChar char="["/>
            </a:pPr>
            <a:r>
              <a:rPr lang="fr-FR" b="1" i="1" dirty="0" smtClean="0">
                <a:solidFill>
                  <a:srgbClr val="C00000"/>
                </a:solidFill>
              </a:rPr>
              <a:t>Des Etats arabes obligées de reconnaître la supériorité militaire d’Israël et de normaliser leurs relations avec elle</a:t>
            </a:r>
          </a:p>
          <a:p>
            <a:pPr lvl="0">
              <a:buFont typeface="Wingdings 3" pitchFamily="18" charset="2"/>
              <a:buChar char="["/>
            </a:pPr>
            <a:endParaRPr lang="fr-FR" dirty="0" smtClean="0">
              <a:solidFill>
                <a:srgbClr val="C00000"/>
              </a:solidFill>
            </a:endParaRPr>
          </a:p>
          <a:p>
            <a:pPr lvl="0"/>
            <a:r>
              <a:rPr lang="fr-FR" b="1" i="1" dirty="0" smtClean="0">
                <a:solidFill>
                  <a:srgbClr val="C00000"/>
                </a:solidFill>
                <a:sym typeface="Wingdings 3"/>
              </a:rPr>
              <a:t>  </a:t>
            </a:r>
            <a:r>
              <a:rPr lang="fr-FR" b="1" i="1" dirty="0" smtClean="0">
                <a:solidFill>
                  <a:srgbClr val="C00000"/>
                </a:solidFill>
              </a:rPr>
              <a:t>La menace de la contagion révolutionnaire iranienne qui accroît les tensions avec les puissances voisines sunnites.</a:t>
            </a:r>
            <a:endParaRPr lang="fr-FR" dirty="0" smtClean="0">
              <a:solidFill>
                <a:srgbClr val="C00000"/>
              </a:solidFill>
            </a:endParaRPr>
          </a:p>
        </p:txBody>
      </p:sp>
      <p:sp>
        <p:nvSpPr>
          <p:cNvPr id="23" name="ZoneTexte 22"/>
          <p:cNvSpPr txBox="1"/>
          <p:nvPr/>
        </p:nvSpPr>
        <p:spPr>
          <a:xfrm>
            <a:off x="3635896" y="2123380"/>
            <a:ext cx="1331640" cy="307777"/>
          </a:xfrm>
          <a:prstGeom prst="rect">
            <a:avLst/>
          </a:prstGeom>
          <a:noFill/>
        </p:spPr>
        <p:txBody>
          <a:bodyPr wrap="square" rtlCol="0">
            <a:spAutoFit/>
          </a:bodyPr>
          <a:lstStyle/>
          <a:p>
            <a:pPr algn="ctr"/>
            <a:r>
              <a:rPr lang="fr-FR" sz="1400" b="1" dirty="0" smtClean="0"/>
              <a:t>IRAN</a:t>
            </a:r>
            <a:endParaRPr lang="fr-FR" b="1" dirty="0"/>
          </a:p>
        </p:txBody>
      </p:sp>
      <p:pic>
        <p:nvPicPr>
          <p:cNvPr id="33" name="Picture 1">
            <a:hlinkClick r:id="rId3" action="ppaction://hlinksldjump"/>
          </p:cNvPr>
          <p:cNvPicPr>
            <a:picLocks noChangeAspect="1" noChangeArrowheads="1"/>
          </p:cNvPicPr>
          <p:nvPr/>
        </p:nvPicPr>
        <p:blipFill>
          <a:blip r:embed="rId4" cstate="print"/>
          <a:srcRect/>
          <a:stretch>
            <a:fillRect/>
          </a:stretch>
        </p:blipFill>
        <p:spPr bwMode="auto">
          <a:xfrm>
            <a:off x="7739554" y="5805264"/>
            <a:ext cx="1152926" cy="867096"/>
          </a:xfrm>
          <a:prstGeom prst="rect">
            <a:avLst/>
          </a:prstGeom>
          <a:ln>
            <a:headEnd/>
            <a:tailEnd/>
          </a:ln>
        </p:spPr>
        <p:style>
          <a:lnRef idx="2">
            <a:schemeClr val="accent1"/>
          </a:lnRef>
          <a:fillRef idx="1">
            <a:schemeClr val="lt1"/>
          </a:fillRef>
          <a:effectRef idx="0">
            <a:schemeClr val="accent1"/>
          </a:effectRef>
          <a:fontRef idx="minor">
            <a:schemeClr val="dk1"/>
          </a:fontRef>
        </p:style>
      </p:pic>
      <p:pic>
        <p:nvPicPr>
          <p:cNvPr id="1026" name="Picture 2"/>
          <p:cNvPicPr>
            <a:picLocks noChangeAspect="1" noChangeArrowheads="1"/>
          </p:cNvPicPr>
          <p:nvPr/>
        </p:nvPicPr>
        <p:blipFill>
          <a:blip r:embed="rId5" cstate="print"/>
          <a:srcRect/>
          <a:stretch>
            <a:fillRect/>
          </a:stretch>
        </p:blipFill>
        <p:spPr bwMode="auto">
          <a:xfrm>
            <a:off x="179512" y="836712"/>
            <a:ext cx="5562600" cy="5638800"/>
          </a:xfrm>
          <a:prstGeom prst="rect">
            <a:avLst/>
          </a:prstGeom>
          <a:noFill/>
          <a:ln w="9525">
            <a:noFill/>
            <a:miter lim="800000"/>
            <a:headEnd/>
            <a:tailEnd/>
          </a:ln>
        </p:spPr>
      </p:pic>
      <p:pic>
        <p:nvPicPr>
          <p:cNvPr id="32" name="Picture 36">
            <a:hlinkClick r:id="rId6" action="ppaction://hlinksldjump"/>
          </p:cNvPr>
          <p:cNvPicPr>
            <a:picLocks noChangeAspect="1" noChangeArrowheads="1"/>
          </p:cNvPicPr>
          <p:nvPr/>
        </p:nvPicPr>
        <p:blipFill>
          <a:blip r:embed="rId7" cstate="print"/>
          <a:srcRect/>
          <a:stretch>
            <a:fillRect/>
          </a:stretch>
        </p:blipFill>
        <p:spPr bwMode="auto">
          <a:xfrm>
            <a:off x="179512" y="836712"/>
            <a:ext cx="5544616" cy="5616624"/>
          </a:xfrm>
          <a:prstGeom prst="rect">
            <a:avLst/>
          </a:prstGeom>
          <a:noFill/>
          <a:ln w="9525">
            <a:noFill/>
            <a:miter lim="800000"/>
            <a:headEnd/>
            <a:tailEnd/>
          </a:ln>
        </p:spPr>
      </p:pic>
      <p:sp>
        <p:nvSpPr>
          <p:cNvPr id="34" name="Rectangle 33">
            <a:hlinkClick r:id="rId8" action="ppaction://hlinksldjump"/>
          </p:cNvPr>
          <p:cNvSpPr/>
          <p:nvPr/>
        </p:nvSpPr>
        <p:spPr>
          <a:xfrm>
            <a:off x="4932040" y="6093296"/>
            <a:ext cx="1691680" cy="476672"/>
          </a:xfrm>
          <a:prstGeom prst="rect">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i="1" u="sng" dirty="0" smtClean="0"/>
              <a:t>Légende</a:t>
            </a:r>
            <a:endParaRPr lang="fr-FR" b="1" i="1" u="sng" dirty="0"/>
          </a:p>
        </p:txBody>
      </p:sp>
      <p:sp>
        <p:nvSpPr>
          <p:cNvPr id="18" name="ZoneTexte 17"/>
          <p:cNvSpPr txBox="1"/>
          <p:nvPr/>
        </p:nvSpPr>
        <p:spPr>
          <a:xfrm>
            <a:off x="3491880" y="1168112"/>
            <a:ext cx="1008112" cy="461665"/>
          </a:xfrm>
          <a:prstGeom prst="rect">
            <a:avLst/>
          </a:prstGeom>
          <a:noFill/>
        </p:spPr>
        <p:txBody>
          <a:bodyPr wrap="square" rtlCol="0">
            <a:spAutoFit/>
          </a:bodyPr>
          <a:lstStyle/>
          <a:p>
            <a:pPr algn="ctr"/>
            <a:r>
              <a:rPr lang="fr-FR" sz="1200" i="1" dirty="0" smtClean="0">
                <a:solidFill>
                  <a:srgbClr val="0070C0"/>
                </a:solidFill>
              </a:rPr>
              <a:t>Mer Caspienne</a:t>
            </a:r>
            <a:endParaRPr lang="fr-FR" sz="1600" i="1" dirty="0">
              <a:solidFill>
                <a:srgbClr val="0070C0"/>
              </a:solidFill>
            </a:endParaRPr>
          </a:p>
        </p:txBody>
      </p:sp>
      <p:sp>
        <p:nvSpPr>
          <p:cNvPr id="19" name="ZoneTexte 18"/>
          <p:cNvSpPr txBox="1"/>
          <p:nvPr/>
        </p:nvSpPr>
        <p:spPr>
          <a:xfrm>
            <a:off x="288032" y="2195388"/>
            <a:ext cx="1043608" cy="461665"/>
          </a:xfrm>
          <a:prstGeom prst="rect">
            <a:avLst/>
          </a:prstGeom>
          <a:noFill/>
        </p:spPr>
        <p:txBody>
          <a:bodyPr wrap="square" rtlCol="0">
            <a:spAutoFit/>
          </a:bodyPr>
          <a:lstStyle/>
          <a:p>
            <a:pPr algn="ctr"/>
            <a:r>
              <a:rPr lang="fr-FR" sz="1200" i="1" dirty="0" smtClean="0">
                <a:solidFill>
                  <a:srgbClr val="0070C0"/>
                </a:solidFill>
              </a:rPr>
              <a:t>Mer Méditerranée</a:t>
            </a:r>
            <a:endParaRPr lang="fr-FR" sz="1600" i="1" dirty="0">
              <a:solidFill>
                <a:srgbClr val="0070C0"/>
              </a:solidFill>
            </a:endParaRPr>
          </a:p>
        </p:txBody>
      </p:sp>
      <p:sp>
        <p:nvSpPr>
          <p:cNvPr id="20" name="ZoneTexte 19"/>
          <p:cNvSpPr txBox="1"/>
          <p:nvPr/>
        </p:nvSpPr>
        <p:spPr>
          <a:xfrm>
            <a:off x="4860032" y="5651772"/>
            <a:ext cx="755576" cy="461665"/>
          </a:xfrm>
          <a:prstGeom prst="rect">
            <a:avLst/>
          </a:prstGeom>
          <a:noFill/>
        </p:spPr>
        <p:txBody>
          <a:bodyPr wrap="square" rtlCol="0">
            <a:spAutoFit/>
          </a:bodyPr>
          <a:lstStyle/>
          <a:p>
            <a:pPr algn="ctr"/>
            <a:r>
              <a:rPr lang="fr-FR" sz="1200" i="1" dirty="0" smtClean="0">
                <a:solidFill>
                  <a:srgbClr val="0070C0"/>
                </a:solidFill>
              </a:rPr>
              <a:t>Océan Indien </a:t>
            </a:r>
            <a:endParaRPr lang="fr-FR" sz="1600" i="1" dirty="0">
              <a:solidFill>
                <a:srgbClr val="0070C0"/>
              </a:solidFill>
            </a:endParaRPr>
          </a:p>
        </p:txBody>
      </p:sp>
      <p:sp>
        <p:nvSpPr>
          <p:cNvPr id="21" name="ZoneTexte 20"/>
          <p:cNvSpPr txBox="1"/>
          <p:nvPr/>
        </p:nvSpPr>
        <p:spPr>
          <a:xfrm>
            <a:off x="827584" y="1331292"/>
            <a:ext cx="1331640" cy="307777"/>
          </a:xfrm>
          <a:prstGeom prst="rect">
            <a:avLst/>
          </a:prstGeom>
          <a:noFill/>
        </p:spPr>
        <p:txBody>
          <a:bodyPr wrap="square" rtlCol="0">
            <a:spAutoFit/>
          </a:bodyPr>
          <a:lstStyle/>
          <a:p>
            <a:pPr algn="ctr"/>
            <a:r>
              <a:rPr lang="fr-FR" sz="1400" b="1" dirty="0" smtClean="0"/>
              <a:t>TURQUIE</a:t>
            </a:r>
            <a:endParaRPr lang="fr-FR" b="1" dirty="0"/>
          </a:p>
        </p:txBody>
      </p:sp>
      <p:sp>
        <p:nvSpPr>
          <p:cNvPr id="22" name="ZoneTexte 21"/>
          <p:cNvSpPr txBox="1"/>
          <p:nvPr/>
        </p:nvSpPr>
        <p:spPr>
          <a:xfrm>
            <a:off x="2339752" y="3851572"/>
            <a:ext cx="1331640" cy="523220"/>
          </a:xfrm>
          <a:prstGeom prst="rect">
            <a:avLst/>
          </a:prstGeom>
          <a:noFill/>
        </p:spPr>
        <p:txBody>
          <a:bodyPr wrap="square" rtlCol="0">
            <a:spAutoFit/>
          </a:bodyPr>
          <a:lstStyle/>
          <a:p>
            <a:pPr algn="ctr"/>
            <a:r>
              <a:rPr lang="fr-FR" sz="1400" b="1" dirty="0" smtClean="0"/>
              <a:t>ARABIE SAOUDITE</a:t>
            </a:r>
            <a:endParaRPr lang="fr-FR" b="1" dirty="0"/>
          </a:p>
        </p:txBody>
      </p:sp>
      <p:sp>
        <p:nvSpPr>
          <p:cNvPr id="24" name="ZoneTexte 23"/>
          <p:cNvSpPr txBox="1"/>
          <p:nvPr/>
        </p:nvSpPr>
        <p:spPr>
          <a:xfrm>
            <a:off x="4355976" y="1043260"/>
            <a:ext cx="1331640" cy="307777"/>
          </a:xfrm>
          <a:prstGeom prst="rect">
            <a:avLst/>
          </a:prstGeom>
          <a:noFill/>
        </p:spPr>
        <p:txBody>
          <a:bodyPr wrap="square" rtlCol="0">
            <a:spAutoFit/>
          </a:bodyPr>
          <a:lstStyle/>
          <a:p>
            <a:pPr algn="ctr"/>
            <a:r>
              <a:rPr lang="fr-FR" sz="1400" b="1" dirty="0" smtClean="0"/>
              <a:t>URSS</a:t>
            </a:r>
            <a:endParaRPr lang="fr-FR" b="1" dirty="0"/>
          </a:p>
        </p:txBody>
      </p:sp>
      <p:sp>
        <p:nvSpPr>
          <p:cNvPr id="25" name="ZoneTexte 24"/>
          <p:cNvSpPr txBox="1"/>
          <p:nvPr/>
        </p:nvSpPr>
        <p:spPr>
          <a:xfrm>
            <a:off x="2520280" y="951507"/>
            <a:ext cx="1331640" cy="307777"/>
          </a:xfrm>
          <a:prstGeom prst="rect">
            <a:avLst/>
          </a:prstGeom>
          <a:noFill/>
        </p:spPr>
        <p:txBody>
          <a:bodyPr wrap="square" rtlCol="0">
            <a:spAutoFit/>
          </a:bodyPr>
          <a:lstStyle/>
          <a:p>
            <a:pPr algn="ctr"/>
            <a:r>
              <a:rPr lang="fr-FR" sz="1400" b="1" dirty="0" smtClean="0"/>
              <a:t>URSS</a:t>
            </a:r>
            <a:endParaRPr lang="fr-FR" b="1" dirty="0"/>
          </a:p>
        </p:txBody>
      </p:sp>
      <p:sp>
        <p:nvSpPr>
          <p:cNvPr id="28" name="ZoneTexte 27"/>
          <p:cNvSpPr txBox="1"/>
          <p:nvPr/>
        </p:nvSpPr>
        <p:spPr>
          <a:xfrm>
            <a:off x="251520" y="3995588"/>
            <a:ext cx="1331640" cy="307777"/>
          </a:xfrm>
          <a:prstGeom prst="rect">
            <a:avLst/>
          </a:prstGeom>
          <a:noFill/>
        </p:spPr>
        <p:txBody>
          <a:bodyPr wrap="square" rtlCol="0">
            <a:spAutoFit/>
          </a:bodyPr>
          <a:lstStyle/>
          <a:p>
            <a:pPr algn="ctr"/>
            <a:r>
              <a:rPr lang="fr-FR" sz="1400" b="1" dirty="0" smtClean="0"/>
              <a:t>EGYPTE</a:t>
            </a:r>
            <a:endParaRPr lang="fr-FR" b="1" dirty="0"/>
          </a:p>
        </p:txBody>
      </p:sp>
      <p:sp>
        <p:nvSpPr>
          <p:cNvPr id="29" name="ZoneTexte 28"/>
          <p:cNvSpPr txBox="1"/>
          <p:nvPr/>
        </p:nvSpPr>
        <p:spPr>
          <a:xfrm>
            <a:off x="3995936" y="3760400"/>
            <a:ext cx="936104" cy="461665"/>
          </a:xfrm>
          <a:prstGeom prst="rect">
            <a:avLst/>
          </a:prstGeom>
          <a:noFill/>
        </p:spPr>
        <p:txBody>
          <a:bodyPr wrap="square" rtlCol="0">
            <a:spAutoFit/>
          </a:bodyPr>
          <a:lstStyle/>
          <a:p>
            <a:pPr algn="ctr"/>
            <a:r>
              <a:rPr lang="fr-FR" sz="1200" i="1" dirty="0" smtClean="0">
                <a:solidFill>
                  <a:srgbClr val="0070C0"/>
                </a:solidFill>
              </a:rPr>
              <a:t>Golfe persique</a:t>
            </a:r>
            <a:endParaRPr lang="fr-FR" sz="1600" i="1" dirty="0">
              <a:solidFill>
                <a:srgbClr val="0070C0"/>
              </a:solidFill>
            </a:endParaRPr>
          </a:p>
        </p:txBody>
      </p:sp>
      <p:sp>
        <p:nvSpPr>
          <p:cNvPr id="30" name="ZoneTexte 29"/>
          <p:cNvSpPr txBox="1"/>
          <p:nvPr/>
        </p:nvSpPr>
        <p:spPr>
          <a:xfrm>
            <a:off x="2267744" y="5190107"/>
            <a:ext cx="720080" cy="461665"/>
          </a:xfrm>
          <a:prstGeom prst="rect">
            <a:avLst/>
          </a:prstGeom>
          <a:noFill/>
        </p:spPr>
        <p:txBody>
          <a:bodyPr wrap="square" rtlCol="0">
            <a:spAutoFit/>
          </a:bodyPr>
          <a:lstStyle/>
          <a:p>
            <a:pPr algn="ctr"/>
            <a:r>
              <a:rPr lang="fr-FR" sz="1200" i="1" dirty="0" smtClean="0">
                <a:solidFill>
                  <a:srgbClr val="0070C0"/>
                </a:solidFill>
              </a:rPr>
              <a:t>Mer Rouge </a:t>
            </a:r>
            <a:endParaRPr lang="fr-FR" sz="1600" i="1" dirty="0">
              <a:solidFill>
                <a:srgbClr val="0070C0"/>
              </a:solidFill>
            </a:endParaRPr>
          </a:p>
        </p:txBody>
      </p:sp>
      <p:sp>
        <p:nvSpPr>
          <p:cNvPr id="31" name="ZoneTexte 30"/>
          <p:cNvSpPr txBox="1"/>
          <p:nvPr/>
        </p:nvSpPr>
        <p:spPr>
          <a:xfrm>
            <a:off x="1475656" y="807491"/>
            <a:ext cx="1304528" cy="276999"/>
          </a:xfrm>
          <a:prstGeom prst="rect">
            <a:avLst/>
          </a:prstGeom>
          <a:noFill/>
        </p:spPr>
        <p:txBody>
          <a:bodyPr wrap="square" rtlCol="0">
            <a:spAutoFit/>
          </a:bodyPr>
          <a:lstStyle/>
          <a:p>
            <a:pPr algn="ctr"/>
            <a:r>
              <a:rPr lang="fr-FR" sz="1200" i="1" dirty="0" smtClean="0">
                <a:solidFill>
                  <a:srgbClr val="0070C0"/>
                </a:solidFill>
              </a:rPr>
              <a:t>Mer Noire</a:t>
            </a:r>
            <a:endParaRPr lang="fr-FR" sz="1600" i="1" dirty="0">
              <a:solidFill>
                <a:srgbClr val="0070C0"/>
              </a:solidFill>
            </a:endParaRPr>
          </a:p>
        </p:txBody>
      </p:sp>
      <p:sp>
        <p:nvSpPr>
          <p:cNvPr id="26" name="ZoneTexte 25"/>
          <p:cNvSpPr txBox="1"/>
          <p:nvPr/>
        </p:nvSpPr>
        <p:spPr>
          <a:xfrm>
            <a:off x="2267744" y="2051372"/>
            <a:ext cx="1331640" cy="307777"/>
          </a:xfrm>
          <a:prstGeom prst="rect">
            <a:avLst/>
          </a:prstGeom>
          <a:noFill/>
        </p:spPr>
        <p:txBody>
          <a:bodyPr wrap="square" rtlCol="0">
            <a:spAutoFit/>
          </a:bodyPr>
          <a:lstStyle/>
          <a:p>
            <a:pPr algn="ctr"/>
            <a:r>
              <a:rPr lang="fr-FR" sz="1400" b="1" dirty="0" smtClean="0"/>
              <a:t>IRAK</a:t>
            </a:r>
            <a:endParaRPr lang="fr-FR" b="1" dirty="0"/>
          </a:p>
        </p:txBody>
      </p:sp>
      <p:sp>
        <p:nvSpPr>
          <p:cNvPr id="27" name="ZoneTexte 26"/>
          <p:cNvSpPr txBox="1"/>
          <p:nvPr/>
        </p:nvSpPr>
        <p:spPr>
          <a:xfrm>
            <a:off x="1547664" y="2031627"/>
            <a:ext cx="1331640" cy="307777"/>
          </a:xfrm>
          <a:prstGeom prst="rect">
            <a:avLst/>
          </a:prstGeom>
          <a:noFill/>
        </p:spPr>
        <p:txBody>
          <a:bodyPr wrap="square" rtlCol="0">
            <a:spAutoFit/>
          </a:bodyPr>
          <a:lstStyle/>
          <a:p>
            <a:pPr algn="ctr"/>
            <a:r>
              <a:rPr lang="fr-FR" sz="1400" b="1" dirty="0" smtClean="0"/>
              <a:t>SYRIE</a:t>
            </a:r>
            <a:endParaRPr lang="fr-FR" b="1" dirty="0"/>
          </a:p>
        </p:txBody>
      </p:sp>
      <p:sp>
        <p:nvSpPr>
          <p:cNvPr id="36" name="ZoneTexte 35"/>
          <p:cNvSpPr txBox="1"/>
          <p:nvPr/>
        </p:nvSpPr>
        <p:spPr>
          <a:xfrm>
            <a:off x="755576" y="2689175"/>
            <a:ext cx="1331640" cy="307777"/>
          </a:xfrm>
          <a:prstGeom prst="rect">
            <a:avLst/>
          </a:prstGeom>
          <a:noFill/>
        </p:spPr>
        <p:txBody>
          <a:bodyPr wrap="square" rtlCol="0">
            <a:spAutoFit/>
          </a:bodyPr>
          <a:lstStyle/>
          <a:p>
            <a:pPr algn="ctr"/>
            <a:r>
              <a:rPr lang="fr-FR" sz="1400" b="1" dirty="0" smtClean="0"/>
              <a:t>ISRAEL</a:t>
            </a:r>
            <a:endParaRPr lang="fr-F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32"/>
                                        </p:tgtEl>
                                      </p:cBhvr>
                                    </p:animEffect>
                                    <p:set>
                                      <p:cBhvr>
                                        <p:cTn id="7" dur="1" fill="hold">
                                          <p:stCondLst>
                                            <p:cond delay="499"/>
                                          </p:stCondLst>
                                        </p:cTn>
                                        <p:tgtEl>
                                          <p:spTgt spid="3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nodeType="clickEffect">
                                  <p:stCondLst>
                                    <p:cond delay="0"/>
                                  </p:stCondLst>
                                  <p:childTnLst>
                                    <p:animEffect transition="out" filter="box(in)">
                                      <p:cBhvr>
                                        <p:cTn id="11" dur="500"/>
                                        <p:tgtEl>
                                          <p:spTgt spid="1026"/>
                                        </p:tgtEl>
                                      </p:cBhvr>
                                    </p:animEffect>
                                    <p:set>
                                      <p:cBhvr>
                                        <p:cTn id="12" dur="1" fill="hold">
                                          <p:stCondLst>
                                            <p:cond delay="499"/>
                                          </p:stCondLst>
                                        </p:cTn>
                                        <p:tgtEl>
                                          <p:spTgt spid="102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ox(i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ox(i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ox(i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ox(i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ox(in)">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ox(i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ox(in)">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17">
                                            <p:bg/>
                                          </p:spTgt>
                                        </p:tgtEl>
                                        <p:attrNameLst>
                                          <p:attrName>style.visibility</p:attrName>
                                        </p:attrNameLst>
                                      </p:cBhvr>
                                      <p:to>
                                        <p:strVal val="visible"/>
                                      </p:to>
                                    </p:set>
                                    <p:animEffect transition="in" filter="box(in)">
                                      <p:cBhvr>
                                        <p:cTn id="62" dur="500"/>
                                        <p:tgtEl>
                                          <p:spTgt spid="17">
                                            <p:bg/>
                                          </p:spTgt>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17">
                                            <p:txEl>
                                              <p:pRg st="0" end="0"/>
                                            </p:txEl>
                                          </p:spTgt>
                                        </p:tgtEl>
                                        <p:attrNameLst>
                                          <p:attrName>style.visibility</p:attrName>
                                        </p:attrNameLst>
                                      </p:cBhvr>
                                      <p:to>
                                        <p:strVal val="visible"/>
                                      </p:to>
                                    </p:set>
                                    <p:animEffect transition="in" filter="box(in)">
                                      <p:cBhvr>
                                        <p:cTn id="67" dur="500"/>
                                        <p:tgtEl>
                                          <p:spTgt spid="17">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17">
                                            <p:txEl>
                                              <p:pRg st="2" end="2"/>
                                            </p:txEl>
                                          </p:spTgt>
                                        </p:tgtEl>
                                        <p:attrNameLst>
                                          <p:attrName>style.visibility</p:attrName>
                                        </p:attrNameLst>
                                      </p:cBhvr>
                                      <p:to>
                                        <p:strVal val="visible"/>
                                      </p:to>
                                    </p:set>
                                    <p:animEffect transition="in" filter="box(in)">
                                      <p:cBhvr>
                                        <p:cTn id="72" dur="500"/>
                                        <p:tgtEl>
                                          <p:spTgt spid="17">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17">
                                            <p:txEl>
                                              <p:pRg st="4" end="4"/>
                                            </p:txEl>
                                          </p:spTgt>
                                        </p:tgtEl>
                                        <p:attrNameLst>
                                          <p:attrName>style.visibility</p:attrName>
                                        </p:attrNameLst>
                                      </p:cBhvr>
                                      <p:to>
                                        <p:strVal val="visible"/>
                                      </p:to>
                                    </p:set>
                                    <p:animEffect transition="in" filter="box(in)">
                                      <p:cBhvr>
                                        <p:cTn id="77"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3" grpId="0" animBg="1"/>
      <p:bldP spid="14" grpId="0" animBg="1"/>
      <p:bldP spid="10" grpId="0" animBg="1"/>
      <p:bldP spid="12" grpId="0" animBg="1"/>
      <p:bldP spid="17" grpId="0" uiExpand="1" build="allAtOnce"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836712"/>
            <a:ext cx="9144000" cy="49685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lvl="0" algn="ctr"/>
            <a:endParaRPr lang="fr-FR" b="1" i="1" dirty="0">
              <a:solidFill>
                <a:srgbClr val="002060"/>
              </a:solidFill>
            </a:endParaRPr>
          </a:p>
        </p:txBody>
      </p:sp>
      <p:pic>
        <p:nvPicPr>
          <p:cNvPr id="6" name="Picture 4" descr="http://www.mrdowling.com/images/608nasser.jpg"/>
          <p:cNvPicPr>
            <a:picLocks noChangeAspect="1" noChangeArrowheads="1"/>
          </p:cNvPicPr>
          <p:nvPr/>
        </p:nvPicPr>
        <p:blipFill>
          <a:blip r:embed="rId2" cstate="print"/>
          <a:srcRect/>
          <a:stretch>
            <a:fillRect/>
          </a:stretch>
        </p:blipFill>
        <p:spPr bwMode="auto">
          <a:xfrm>
            <a:off x="89630" y="1355593"/>
            <a:ext cx="1070003" cy="1466794"/>
          </a:xfrm>
          <a:prstGeom prst="rect">
            <a:avLst/>
          </a:prstGeom>
          <a:noFill/>
        </p:spPr>
      </p:pic>
      <p:sp>
        <p:nvSpPr>
          <p:cNvPr id="7" name="Rectangle 6"/>
          <p:cNvSpPr/>
          <p:nvPr/>
        </p:nvSpPr>
        <p:spPr>
          <a:xfrm>
            <a:off x="323528" y="836712"/>
            <a:ext cx="3128140" cy="425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i="1" u="sng" dirty="0" smtClean="0">
                <a:solidFill>
                  <a:schemeClr val="tx1"/>
                </a:solidFill>
              </a:rPr>
              <a:t>Les  principaux acteurs :</a:t>
            </a:r>
            <a:endParaRPr lang="fr-FR" sz="2000" b="1" i="1" u="sng" dirty="0">
              <a:solidFill>
                <a:schemeClr val="tx1"/>
              </a:solidFill>
            </a:endParaRPr>
          </a:p>
        </p:txBody>
      </p:sp>
      <p:sp>
        <p:nvSpPr>
          <p:cNvPr id="9" name="Rectangle 8"/>
          <p:cNvSpPr/>
          <p:nvPr/>
        </p:nvSpPr>
        <p:spPr>
          <a:xfrm>
            <a:off x="1145021" y="1404048"/>
            <a:ext cx="1751758" cy="141023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i="1" dirty="0" smtClean="0">
                <a:solidFill>
                  <a:schemeClr val="tx1"/>
                </a:solidFill>
              </a:rPr>
              <a:t>Gamal Abdel Nasser </a:t>
            </a:r>
          </a:p>
          <a:p>
            <a:pPr algn="ctr"/>
            <a:r>
              <a:rPr lang="fr-FR" b="1" i="1" dirty="0" smtClean="0">
                <a:solidFill>
                  <a:schemeClr val="tx1"/>
                </a:solidFill>
              </a:rPr>
              <a:t>(1918-1970) </a:t>
            </a:r>
            <a:endParaRPr lang="fr-FR" dirty="0">
              <a:solidFill>
                <a:schemeClr val="tx1"/>
              </a:solidFill>
            </a:endParaRPr>
          </a:p>
        </p:txBody>
      </p:sp>
      <p:sp>
        <p:nvSpPr>
          <p:cNvPr id="10" name="Rectangle 9"/>
          <p:cNvSpPr/>
          <p:nvPr/>
        </p:nvSpPr>
        <p:spPr>
          <a:xfrm>
            <a:off x="2896779" y="1404048"/>
            <a:ext cx="6067709" cy="141023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b="1" i="1" dirty="0" smtClean="0">
                <a:solidFill>
                  <a:srgbClr val="002060"/>
                </a:solidFill>
              </a:rPr>
              <a:t>Colonel qui participe au coup d’Etat contre le roi Farouk en 1952, il devient raïs en 1954 </a:t>
            </a:r>
          </a:p>
          <a:p>
            <a:pPr algn="ctr"/>
            <a:r>
              <a:rPr lang="fr-FR" b="1" i="1" dirty="0" smtClean="0">
                <a:solidFill>
                  <a:srgbClr val="002060"/>
                </a:solidFill>
              </a:rPr>
              <a:t>Soutenu par l’URSS, il incarne le panarabisme et est un des leaders du mouvement non-aligné</a:t>
            </a:r>
          </a:p>
          <a:p>
            <a:pPr algn="ctr"/>
            <a:r>
              <a:rPr lang="fr-FR" b="1" i="1" dirty="0" smtClean="0">
                <a:solidFill>
                  <a:srgbClr val="002060"/>
                </a:solidFill>
              </a:rPr>
              <a:t>Grande popularité dans le monde arabe</a:t>
            </a:r>
            <a:endParaRPr lang="fr-FR" b="1" i="1" dirty="0">
              <a:solidFill>
                <a:srgbClr val="002060"/>
              </a:solidFill>
            </a:endParaRPr>
          </a:p>
        </p:txBody>
      </p:sp>
      <p:sp>
        <p:nvSpPr>
          <p:cNvPr id="11" name="Rectangle 10"/>
          <p:cNvSpPr/>
          <p:nvPr/>
        </p:nvSpPr>
        <p:spPr>
          <a:xfrm>
            <a:off x="1145021" y="2814282"/>
            <a:ext cx="1751758" cy="126333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i="1" dirty="0" smtClean="0">
                <a:solidFill>
                  <a:schemeClr val="tx1"/>
                </a:solidFill>
              </a:rPr>
              <a:t>Khomeiny             </a:t>
            </a:r>
            <a:r>
              <a:rPr lang="fr-FR" i="1" dirty="0" smtClean="0">
                <a:solidFill>
                  <a:schemeClr val="tx1"/>
                </a:solidFill>
              </a:rPr>
              <a:t>(1902-1989)</a:t>
            </a:r>
            <a:endParaRPr lang="fr-FR" dirty="0">
              <a:solidFill>
                <a:schemeClr val="tx1"/>
              </a:solidFill>
            </a:endParaRPr>
          </a:p>
        </p:txBody>
      </p:sp>
      <p:sp>
        <p:nvSpPr>
          <p:cNvPr id="12" name="Rectangle 11"/>
          <p:cNvSpPr/>
          <p:nvPr/>
        </p:nvSpPr>
        <p:spPr>
          <a:xfrm>
            <a:off x="2896779" y="2814282"/>
            <a:ext cx="6067709" cy="126333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b="1" i="1" dirty="0" smtClean="0">
                <a:solidFill>
                  <a:srgbClr val="002060"/>
                </a:solidFill>
              </a:rPr>
              <a:t>Chef chiite religieux, opposant au Shah d’Iran qu’il renverse en 1979</a:t>
            </a:r>
          </a:p>
          <a:p>
            <a:pPr algn="ctr"/>
            <a:r>
              <a:rPr lang="fr-FR" b="1" i="1" dirty="0" smtClean="0">
                <a:solidFill>
                  <a:srgbClr val="002060"/>
                </a:solidFill>
              </a:rPr>
              <a:t>« Guide spirituel de la Révolution », il instaure une théocratie répressive hostile aux USA, à Israël et à l’occidentalisation</a:t>
            </a:r>
          </a:p>
        </p:txBody>
      </p:sp>
      <p:sp>
        <p:nvSpPr>
          <p:cNvPr id="13" name="Rectangle 12"/>
          <p:cNvSpPr/>
          <p:nvPr/>
        </p:nvSpPr>
        <p:spPr>
          <a:xfrm>
            <a:off x="1145021" y="4077617"/>
            <a:ext cx="1751758" cy="143961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i="1" dirty="0" smtClean="0">
                <a:solidFill>
                  <a:schemeClr val="tx1"/>
                </a:solidFill>
              </a:rPr>
              <a:t>Yasser Arafat</a:t>
            </a:r>
            <a:endParaRPr lang="fr-FR" b="1" i="1" dirty="0">
              <a:solidFill>
                <a:schemeClr val="tx1"/>
              </a:solidFill>
            </a:endParaRPr>
          </a:p>
          <a:p>
            <a:pPr algn="ctr"/>
            <a:r>
              <a:rPr lang="fr-FR" i="1" dirty="0" smtClean="0">
                <a:solidFill>
                  <a:schemeClr val="tx1"/>
                </a:solidFill>
              </a:rPr>
              <a:t>(1924-2004</a:t>
            </a:r>
            <a:r>
              <a:rPr lang="fr-FR" sz="2000" i="1" dirty="0" smtClean="0">
                <a:solidFill>
                  <a:schemeClr val="tx1"/>
                </a:solidFill>
              </a:rPr>
              <a:t>)</a:t>
            </a:r>
            <a:endParaRPr lang="fr-FR" sz="2000" dirty="0">
              <a:solidFill>
                <a:schemeClr val="tx1"/>
              </a:solidFill>
            </a:endParaRPr>
          </a:p>
        </p:txBody>
      </p:sp>
      <p:sp>
        <p:nvSpPr>
          <p:cNvPr id="14" name="Rectangle 13"/>
          <p:cNvSpPr/>
          <p:nvPr/>
        </p:nvSpPr>
        <p:spPr>
          <a:xfrm>
            <a:off x="2896779" y="4077617"/>
            <a:ext cx="6067709" cy="143961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b="1" i="1" dirty="0" smtClean="0">
                <a:solidFill>
                  <a:srgbClr val="002060"/>
                </a:solidFill>
              </a:rPr>
              <a:t>Chef historique du Fatah, qui prend la tête de l’OLP en 1969</a:t>
            </a:r>
          </a:p>
          <a:p>
            <a:pPr lvl="0" algn="ctr"/>
            <a:r>
              <a:rPr lang="fr-FR" b="1" i="1" dirty="0" smtClean="0">
                <a:solidFill>
                  <a:srgbClr val="002060"/>
                </a:solidFill>
              </a:rPr>
              <a:t>Partisan de la guérilla terroriste puis ouvert aux négociations</a:t>
            </a:r>
          </a:p>
          <a:p>
            <a:pPr lvl="0" algn="ctr"/>
            <a:r>
              <a:rPr lang="fr-FR" b="1" i="1" dirty="0" smtClean="0">
                <a:solidFill>
                  <a:srgbClr val="002060"/>
                </a:solidFill>
              </a:rPr>
              <a:t>Signataire des accords d’Oslo en 1993</a:t>
            </a:r>
          </a:p>
          <a:p>
            <a:pPr algn="ctr"/>
            <a:r>
              <a:rPr lang="fr-FR" b="1" i="1" dirty="0" smtClean="0">
                <a:solidFill>
                  <a:srgbClr val="002060"/>
                </a:solidFill>
              </a:rPr>
              <a:t>Premier président de l’Autorité palestinienne</a:t>
            </a:r>
            <a:endParaRPr lang="fr-FR" b="1" i="1" dirty="0">
              <a:solidFill>
                <a:srgbClr val="002060"/>
              </a:solidFill>
            </a:endParaRPr>
          </a:p>
        </p:txBody>
      </p:sp>
      <p:pic>
        <p:nvPicPr>
          <p:cNvPr id="15" name="Picture 6" descr="http://www.fnb.to/FNB/Article/Khomeyni/Khomeiny3.jpg"/>
          <p:cNvPicPr>
            <a:picLocks noChangeAspect="1" noChangeArrowheads="1"/>
          </p:cNvPicPr>
          <p:nvPr/>
        </p:nvPicPr>
        <p:blipFill>
          <a:blip r:embed="rId3" cstate="print">
            <a:grayscl/>
          </a:blip>
          <a:srcRect/>
          <a:stretch>
            <a:fillRect/>
          </a:stretch>
        </p:blipFill>
        <p:spPr bwMode="auto">
          <a:xfrm>
            <a:off x="89630" y="2822387"/>
            <a:ext cx="1076055" cy="1276505"/>
          </a:xfrm>
          <a:prstGeom prst="rect">
            <a:avLst/>
          </a:prstGeom>
          <a:noFill/>
        </p:spPr>
      </p:pic>
      <p:pic>
        <p:nvPicPr>
          <p:cNvPr id="16" name="Picture 2" descr="http://www.interet-general.info/IMG/Yasser-Arafat-2.jpg"/>
          <p:cNvPicPr>
            <a:picLocks noChangeAspect="1" noChangeArrowheads="1"/>
          </p:cNvPicPr>
          <p:nvPr/>
        </p:nvPicPr>
        <p:blipFill>
          <a:blip r:embed="rId4" cstate="print">
            <a:grayscl/>
          </a:blip>
          <a:srcRect/>
          <a:stretch>
            <a:fillRect/>
          </a:stretch>
        </p:blipFill>
        <p:spPr bwMode="auto">
          <a:xfrm>
            <a:off x="89630" y="4098894"/>
            <a:ext cx="1071956" cy="1418339"/>
          </a:xfrm>
          <a:prstGeom prst="rect">
            <a:avLst/>
          </a:prstGeom>
          <a:noFill/>
        </p:spPr>
      </p:pic>
      <p:pic>
        <p:nvPicPr>
          <p:cNvPr id="5121" name="Picture 1">
            <a:hlinkClick r:id="rId5" action="ppaction://hlinksldjump"/>
          </p:cNvPr>
          <p:cNvPicPr>
            <a:picLocks noChangeAspect="1" noChangeArrowheads="1"/>
          </p:cNvPicPr>
          <p:nvPr/>
        </p:nvPicPr>
        <p:blipFill>
          <a:blip r:embed="rId6" cstate="print"/>
          <a:srcRect/>
          <a:stretch>
            <a:fillRect/>
          </a:stretch>
        </p:blipFill>
        <p:spPr bwMode="auto">
          <a:xfrm>
            <a:off x="7092280" y="5661248"/>
            <a:ext cx="1440160" cy="1083120"/>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ox(in)">
                                      <p:cBhvr>
                                        <p:cTn id="7" dur="500"/>
                                        <p:tgtEl>
                                          <p:spTgt spid="10">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box(in)">
                                      <p:cBhvr>
                                        <p:cTn id="10" dur="500"/>
                                        <p:tgtEl>
                                          <p:spTgt spid="10">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box(in)">
                                      <p:cBhvr>
                                        <p:cTn id="13" dur="500"/>
                                        <p:tgtEl>
                                          <p:spTgt spid="10">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box(in)">
                                      <p:cBhvr>
                                        <p:cTn id="18" dur="500"/>
                                        <p:tgtEl>
                                          <p:spTgt spid="12">
                                            <p:txEl>
                                              <p:pRg st="0" end="0"/>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12">
                                            <p:txEl>
                                              <p:pRg st="1" end="1"/>
                                            </p:txEl>
                                          </p:spTgt>
                                        </p:tgtEl>
                                        <p:attrNameLst>
                                          <p:attrName>style.visibility</p:attrName>
                                        </p:attrNameLst>
                                      </p:cBhvr>
                                      <p:to>
                                        <p:strVal val="visible"/>
                                      </p:to>
                                    </p:set>
                                    <p:animEffect transition="in" filter="box(in)">
                                      <p:cBhvr>
                                        <p:cTn id="21" dur="500"/>
                                        <p:tgtEl>
                                          <p:spTgt spid="12">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4">
                                            <p:txEl>
                                              <p:pRg st="0" end="0"/>
                                            </p:txEl>
                                          </p:spTgt>
                                        </p:tgtEl>
                                        <p:attrNameLst>
                                          <p:attrName>style.visibility</p:attrName>
                                        </p:attrNameLst>
                                      </p:cBhvr>
                                      <p:to>
                                        <p:strVal val="visible"/>
                                      </p:to>
                                    </p:set>
                                    <p:animEffect transition="in" filter="box(in)">
                                      <p:cBhvr>
                                        <p:cTn id="26" dur="500"/>
                                        <p:tgtEl>
                                          <p:spTgt spid="14">
                                            <p:txEl>
                                              <p:pRg st="0" end="0"/>
                                            </p:txEl>
                                          </p:spTgt>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14">
                                            <p:txEl>
                                              <p:pRg st="1" end="1"/>
                                            </p:txEl>
                                          </p:spTgt>
                                        </p:tgtEl>
                                        <p:attrNameLst>
                                          <p:attrName>style.visibility</p:attrName>
                                        </p:attrNameLst>
                                      </p:cBhvr>
                                      <p:to>
                                        <p:strVal val="visible"/>
                                      </p:to>
                                    </p:set>
                                    <p:animEffect transition="in" filter="box(in)">
                                      <p:cBhvr>
                                        <p:cTn id="29" dur="500"/>
                                        <p:tgtEl>
                                          <p:spTgt spid="14">
                                            <p:txEl>
                                              <p:pRg st="1" end="1"/>
                                            </p:txEl>
                                          </p:spTgt>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14">
                                            <p:txEl>
                                              <p:pRg st="2" end="2"/>
                                            </p:txEl>
                                          </p:spTgt>
                                        </p:tgtEl>
                                        <p:attrNameLst>
                                          <p:attrName>style.visibility</p:attrName>
                                        </p:attrNameLst>
                                      </p:cBhvr>
                                      <p:to>
                                        <p:strVal val="visible"/>
                                      </p:to>
                                    </p:set>
                                    <p:animEffect transition="in" filter="box(in)">
                                      <p:cBhvr>
                                        <p:cTn id="32" dur="500"/>
                                        <p:tgtEl>
                                          <p:spTgt spid="14">
                                            <p:txEl>
                                              <p:pRg st="2" end="2"/>
                                            </p:txEl>
                                          </p:spTgt>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14">
                                            <p:txEl>
                                              <p:pRg st="3" end="3"/>
                                            </p:txEl>
                                          </p:spTgt>
                                        </p:tgtEl>
                                        <p:attrNameLst>
                                          <p:attrName>style.visibility</p:attrName>
                                        </p:attrNameLst>
                                      </p:cBhvr>
                                      <p:to>
                                        <p:strVal val="visible"/>
                                      </p:to>
                                    </p:set>
                                    <p:animEffect transition="in" filter="box(in)">
                                      <p:cBhvr>
                                        <p:cTn id="35"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07504" y="116632"/>
            <a:ext cx="8892480" cy="1969770"/>
          </a:xfrm>
          <a:prstGeom prst="rect">
            <a:avLst/>
          </a:prstGeom>
          <a:noFill/>
          <a:ln>
            <a:noFill/>
          </a:ln>
        </p:spPr>
        <p:txBody>
          <a:bodyPr wrap="square" rtlCol="0">
            <a:spAutoFit/>
          </a:bodyPr>
          <a:lstStyle/>
          <a:p>
            <a:pPr marL="228600" indent="-228600" algn="just">
              <a:buAutoNum type="alphaLcParenR"/>
            </a:pPr>
            <a:r>
              <a:rPr lang="fr-FR" b="1" i="1" dirty="0" smtClean="0"/>
              <a:t>Un </a:t>
            </a:r>
            <a:r>
              <a:rPr lang="fr-FR" b="1" i="1" dirty="0"/>
              <a:t>interventionnisme </a:t>
            </a:r>
            <a:r>
              <a:rPr lang="fr-FR" b="1" i="1" dirty="0" smtClean="0"/>
              <a:t>américain </a:t>
            </a:r>
            <a:r>
              <a:rPr lang="fr-FR" b="1" i="1" dirty="0"/>
              <a:t>qui veut redessiner le </a:t>
            </a:r>
            <a:r>
              <a:rPr lang="fr-FR" b="1" i="1" dirty="0" smtClean="0"/>
              <a:t>Moyen-Orient</a:t>
            </a:r>
          </a:p>
          <a:p>
            <a:pPr marL="228600" indent="-228600" algn="just">
              <a:buAutoNum type="alphaLcParenR"/>
            </a:pPr>
            <a:endParaRPr lang="fr-FR" sz="600" b="1" i="1" dirty="0"/>
          </a:p>
          <a:p>
            <a:pPr marL="630238" lvl="0" algn="just"/>
            <a:r>
              <a:rPr lang="fr-FR" sz="1600" dirty="0"/>
              <a:t>Présence militaire </a:t>
            </a:r>
            <a:r>
              <a:rPr lang="fr-FR" sz="1600" dirty="0" smtClean="0"/>
              <a:t>américaine</a:t>
            </a:r>
          </a:p>
          <a:p>
            <a:pPr marL="630238" lvl="0" algn="just"/>
            <a:endParaRPr lang="fr-FR" sz="600" dirty="0"/>
          </a:p>
          <a:p>
            <a:pPr marL="630238" lvl="0" algn="just"/>
            <a:r>
              <a:rPr lang="fr-FR" sz="1600" dirty="0"/>
              <a:t>Intervention multilatérale dirigée par les </a:t>
            </a:r>
            <a:r>
              <a:rPr lang="fr-FR" sz="1600" dirty="0" smtClean="0"/>
              <a:t>Etats-Unis contre l’Irak (Guerre du Golfe)</a:t>
            </a:r>
          </a:p>
          <a:p>
            <a:pPr marL="630238" lvl="0" algn="just"/>
            <a:endParaRPr lang="fr-FR" sz="600" dirty="0"/>
          </a:p>
          <a:p>
            <a:pPr marL="630238" lvl="0" algn="just">
              <a:tabLst>
                <a:tab pos="1608138" algn="l"/>
              </a:tabLst>
            </a:pPr>
            <a:r>
              <a:rPr lang="fr-FR" sz="1600" dirty="0"/>
              <a:t>Intervention des Etats-Unis et de l’OTAN au nom de l’ONU pour lutter contre </a:t>
            </a:r>
            <a:r>
              <a:rPr lang="fr-FR" sz="1600" dirty="0" smtClean="0"/>
              <a:t>le terrorisme </a:t>
            </a:r>
            <a:r>
              <a:rPr lang="fr-FR" sz="1600" dirty="0"/>
              <a:t>islamiste et le régime des Talibans </a:t>
            </a:r>
            <a:r>
              <a:rPr lang="fr-FR" sz="1600" dirty="0" smtClean="0"/>
              <a:t>(guerre </a:t>
            </a:r>
            <a:r>
              <a:rPr lang="fr-FR" sz="1600" dirty="0"/>
              <a:t>en </a:t>
            </a:r>
            <a:r>
              <a:rPr lang="fr-FR" sz="1600" dirty="0" smtClean="0"/>
              <a:t>Afghanistan)</a:t>
            </a:r>
          </a:p>
          <a:p>
            <a:pPr marL="630238" lvl="0" algn="just"/>
            <a:endParaRPr lang="fr-FR" sz="600" dirty="0"/>
          </a:p>
          <a:p>
            <a:pPr marL="630238" lvl="0" algn="just"/>
            <a:r>
              <a:rPr lang="fr-FR" sz="1600" dirty="0"/>
              <a:t>Intervention américaine unilatérale contre l’Irak</a:t>
            </a:r>
          </a:p>
        </p:txBody>
      </p:sp>
      <p:sp>
        <p:nvSpPr>
          <p:cNvPr id="6" name="ZoneTexte 5"/>
          <p:cNvSpPr txBox="1"/>
          <p:nvPr/>
        </p:nvSpPr>
        <p:spPr>
          <a:xfrm>
            <a:off x="144016" y="2272804"/>
            <a:ext cx="8892480" cy="2308324"/>
          </a:xfrm>
          <a:prstGeom prst="rect">
            <a:avLst/>
          </a:prstGeom>
          <a:noFill/>
          <a:ln>
            <a:noFill/>
          </a:ln>
        </p:spPr>
        <p:txBody>
          <a:bodyPr wrap="square" rtlCol="0">
            <a:spAutoFit/>
          </a:bodyPr>
          <a:lstStyle/>
          <a:p>
            <a:pPr algn="just"/>
            <a:r>
              <a:rPr lang="fr-FR" b="1" i="1" dirty="0"/>
              <a:t>b) </a:t>
            </a:r>
            <a:r>
              <a:rPr lang="fr-FR" b="1" i="1" dirty="0" smtClean="0"/>
              <a:t>Un espace déstabilisé par des conflits nouveaux</a:t>
            </a:r>
          </a:p>
          <a:p>
            <a:pPr algn="just"/>
            <a:endParaRPr lang="fr-FR" sz="600" b="1" i="1" dirty="0"/>
          </a:p>
          <a:p>
            <a:pPr marL="630238" lvl="0" algn="just"/>
            <a:r>
              <a:rPr lang="fr-FR" sz="1600" dirty="0"/>
              <a:t>Enlisement des armées américaines et </a:t>
            </a:r>
            <a:r>
              <a:rPr lang="fr-FR" sz="1600" dirty="0" smtClean="0"/>
              <a:t>occidentales</a:t>
            </a:r>
          </a:p>
          <a:p>
            <a:pPr marL="630238" lvl="0" algn="just"/>
            <a:endParaRPr lang="fr-FR" sz="600" dirty="0"/>
          </a:p>
          <a:p>
            <a:pPr marL="630238" algn="just"/>
            <a:r>
              <a:rPr lang="fr-FR" sz="1600" dirty="0" smtClean="0"/>
              <a:t>Arc chiite dominé par l’Iran, hostile aux Etats-Unis et à Israël</a:t>
            </a:r>
          </a:p>
          <a:p>
            <a:pPr marL="630238" lvl="0" algn="just"/>
            <a:endParaRPr lang="fr-FR" sz="600" dirty="0" smtClean="0"/>
          </a:p>
          <a:p>
            <a:pPr marL="630238" lvl="0" algn="just"/>
            <a:r>
              <a:rPr lang="fr-FR" sz="1600" dirty="0" smtClean="0"/>
              <a:t>Etats </a:t>
            </a:r>
            <a:r>
              <a:rPr lang="fr-FR" sz="1600" dirty="0"/>
              <a:t>quasi-faillis ou en guerre civile, </a:t>
            </a:r>
            <a:r>
              <a:rPr lang="fr-FR" sz="1600" dirty="0" smtClean="0"/>
              <a:t>propices </a:t>
            </a:r>
            <a:r>
              <a:rPr lang="fr-FR" sz="1600" dirty="0"/>
              <a:t>aux conflits interethniques et au développement du terrorisme </a:t>
            </a:r>
            <a:endParaRPr lang="fr-FR" sz="1600" dirty="0" smtClean="0"/>
          </a:p>
          <a:p>
            <a:pPr marL="630238" lvl="0" algn="just"/>
            <a:endParaRPr lang="fr-FR" sz="600" dirty="0"/>
          </a:p>
          <a:p>
            <a:pPr marL="630238" lvl="0" algn="just"/>
            <a:r>
              <a:rPr lang="fr-FR" sz="1600" dirty="0" smtClean="0"/>
              <a:t>Montée </a:t>
            </a:r>
            <a:r>
              <a:rPr lang="fr-FR" sz="1600" dirty="0"/>
              <a:t>de la piraterie le long des grands axes commerciaux </a:t>
            </a:r>
            <a:endParaRPr lang="fr-FR" sz="1600" dirty="0" smtClean="0"/>
          </a:p>
          <a:p>
            <a:pPr marL="630238" lvl="0" algn="just"/>
            <a:endParaRPr lang="fr-FR" sz="600" dirty="0"/>
          </a:p>
          <a:p>
            <a:pPr marL="630238" lvl="0" algn="just"/>
            <a:r>
              <a:rPr lang="fr-FR" sz="1600" dirty="0"/>
              <a:t>Contestations populaires du Printemps arabe</a:t>
            </a:r>
          </a:p>
        </p:txBody>
      </p:sp>
      <p:sp>
        <p:nvSpPr>
          <p:cNvPr id="7" name="ZoneTexte 6"/>
          <p:cNvSpPr txBox="1"/>
          <p:nvPr/>
        </p:nvSpPr>
        <p:spPr>
          <a:xfrm>
            <a:off x="144016" y="4796859"/>
            <a:ext cx="8892480" cy="1800493"/>
          </a:xfrm>
          <a:prstGeom prst="rect">
            <a:avLst/>
          </a:prstGeom>
          <a:noFill/>
          <a:ln>
            <a:noFill/>
          </a:ln>
        </p:spPr>
        <p:txBody>
          <a:bodyPr wrap="square" rtlCol="0">
            <a:spAutoFit/>
          </a:bodyPr>
          <a:lstStyle/>
          <a:p>
            <a:r>
              <a:rPr lang="fr-FR" b="1" i="1" dirty="0"/>
              <a:t>c) Des risques de plus en plus nombreux qui menacent l’ordre </a:t>
            </a:r>
            <a:r>
              <a:rPr lang="fr-FR" b="1" i="1" dirty="0" smtClean="0"/>
              <a:t>international</a:t>
            </a:r>
          </a:p>
          <a:p>
            <a:endParaRPr lang="fr-FR" sz="800" b="1" i="1" dirty="0"/>
          </a:p>
          <a:p>
            <a:pPr marL="630238" lvl="0" algn="just"/>
            <a:r>
              <a:rPr lang="fr-FR" sz="1600" dirty="0"/>
              <a:t>Montée d’un sentiment antiaméricain dans les opinions </a:t>
            </a:r>
            <a:r>
              <a:rPr lang="fr-FR" sz="1600" dirty="0" smtClean="0"/>
              <a:t>publiques</a:t>
            </a:r>
          </a:p>
          <a:p>
            <a:pPr marL="630238" lvl="0" algn="just"/>
            <a:endParaRPr lang="fr-FR" sz="600" dirty="0"/>
          </a:p>
          <a:p>
            <a:pPr marL="630238" lvl="0" algn="just"/>
            <a:r>
              <a:rPr lang="fr-FR" sz="1600" dirty="0"/>
              <a:t>Menace de prolifération nucléaire </a:t>
            </a:r>
            <a:endParaRPr lang="fr-FR" sz="1600" dirty="0" smtClean="0"/>
          </a:p>
          <a:p>
            <a:pPr marL="630238" lvl="0" algn="just"/>
            <a:endParaRPr lang="fr-FR" sz="600" dirty="0"/>
          </a:p>
          <a:p>
            <a:pPr marL="630238" lvl="0" algn="just"/>
            <a:r>
              <a:rPr lang="fr-FR" sz="1600" dirty="0"/>
              <a:t>Non-application des accords israélo-palestiniens (2</a:t>
            </a:r>
            <a:r>
              <a:rPr lang="fr-FR" sz="1600" baseline="30000" dirty="0"/>
              <a:t>e</a:t>
            </a:r>
            <a:r>
              <a:rPr lang="fr-FR" sz="1600" dirty="0"/>
              <a:t> intifada, mur de séparation, terrorisme</a:t>
            </a:r>
            <a:r>
              <a:rPr lang="fr-FR" sz="1600" dirty="0" smtClean="0"/>
              <a:t>)</a:t>
            </a:r>
          </a:p>
          <a:p>
            <a:pPr marL="630238" lvl="0" algn="just"/>
            <a:endParaRPr lang="fr-FR" sz="600" dirty="0"/>
          </a:p>
          <a:p>
            <a:pPr marL="630238" lvl="0" algn="just"/>
            <a:r>
              <a:rPr lang="fr-FR" sz="1600" dirty="0" smtClean="0"/>
              <a:t>Des </a:t>
            </a:r>
            <a:r>
              <a:rPr lang="fr-FR" sz="1600" dirty="0"/>
              <a:t>puissances régionales aux ambitions antagonistes</a:t>
            </a:r>
          </a:p>
        </p:txBody>
      </p:sp>
      <p:sp>
        <p:nvSpPr>
          <p:cNvPr id="1026" name="Oval 2"/>
          <p:cNvSpPr>
            <a:spLocks noChangeArrowheads="1"/>
          </p:cNvSpPr>
          <p:nvPr/>
        </p:nvSpPr>
        <p:spPr bwMode="auto">
          <a:xfrm>
            <a:off x="323528" y="548680"/>
            <a:ext cx="232023" cy="214114"/>
          </a:xfrm>
          <a:prstGeom prst="ellipse">
            <a:avLst/>
          </a:prstGeom>
          <a:solidFill>
            <a:srgbClr val="007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 name="Arc 10"/>
          <p:cNvSpPr/>
          <p:nvPr/>
        </p:nvSpPr>
        <p:spPr>
          <a:xfrm rot="18258615">
            <a:off x="23058" y="968290"/>
            <a:ext cx="914400" cy="914400"/>
          </a:xfrm>
          <a:prstGeom prst="arc">
            <a:avLst/>
          </a:prstGeom>
          <a:ln w="57150">
            <a:solidFill>
              <a:srgbClr val="00FF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 name="Arc 11"/>
          <p:cNvSpPr/>
          <p:nvPr/>
        </p:nvSpPr>
        <p:spPr>
          <a:xfrm rot="12980509" flipH="1">
            <a:off x="-663486" y="242981"/>
            <a:ext cx="1589380" cy="1321941"/>
          </a:xfrm>
          <a:prstGeom prst="arc">
            <a:avLst>
              <a:gd name="adj1" fmla="val 18217052"/>
              <a:gd name="adj2" fmla="val 0"/>
            </a:avLst>
          </a:prstGeom>
          <a:ln w="5715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14" name="Connecteur droit avec flèche 13"/>
          <p:cNvCxnSpPr/>
          <p:nvPr/>
        </p:nvCxnSpPr>
        <p:spPr>
          <a:xfrm>
            <a:off x="144016" y="1916832"/>
            <a:ext cx="539552" cy="0"/>
          </a:xfrm>
          <a:prstGeom prst="straightConnector1">
            <a:avLst/>
          </a:prstGeom>
          <a:ln w="571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30" name="Rectangle 6"/>
          <p:cNvSpPr>
            <a:spLocks noChangeArrowheads="1"/>
          </p:cNvSpPr>
          <p:nvPr/>
        </p:nvSpPr>
        <p:spPr bwMode="auto">
          <a:xfrm>
            <a:off x="179512" y="3502149"/>
            <a:ext cx="504056" cy="214883"/>
          </a:xfrm>
          <a:prstGeom prst="rect">
            <a:avLst/>
          </a:prstGeom>
          <a:solidFill>
            <a:srgbClr val="C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032" name="AutoShape 8"/>
          <p:cNvSpPr>
            <a:spLocks noChangeArrowheads="1"/>
          </p:cNvSpPr>
          <p:nvPr/>
        </p:nvSpPr>
        <p:spPr bwMode="auto">
          <a:xfrm>
            <a:off x="251520" y="4293096"/>
            <a:ext cx="432048" cy="303262"/>
          </a:xfrm>
          <a:prstGeom prst="irregularSeal1">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033" name="Rectangle 9"/>
          <p:cNvSpPr>
            <a:spLocks noChangeArrowheads="1"/>
          </p:cNvSpPr>
          <p:nvPr/>
        </p:nvSpPr>
        <p:spPr bwMode="auto">
          <a:xfrm>
            <a:off x="179512" y="2708920"/>
            <a:ext cx="504056" cy="216024"/>
          </a:xfrm>
          <a:prstGeom prst="rect">
            <a:avLst/>
          </a:prstGeom>
          <a:solidFill>
            <a:srgbClr val="FFFFFF"/>
          </a:solidFill>
          <a:ln w="381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034" name="AutoShape 10"/>
          <p:cNvSpPr>
            <a:spLocks noChangeArrowheads="1"/>
          </p:cNvSpPr>
          <p:nvPr/>
        </p:nvSpPr>
        <p:spPr bwMode="auto">
          <a:xfrm rot="5128178">
            <a:off x="227232" y="2981607"/>
            <a:ext cx="318799" cy="534744"/>
          </a:xfrm>
          <a:prstGeom prst="moon">
            <a:avLst>
              <a:gd name="adj" fmla="val 50000"/>
            </a:avLst>
          </a:prstGeom>
          <a:solidFill>
            <a:srgbClr val="FFFFFF"/>
          </a:solidFill>
          <a:ln w="28575">
            <a:solidFill>
              <a:srgbClr val="00B050"/>
            </a:solidFill>
            <a:prstDash val="dash"/>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1" name="Forme libre 20"/>
          <p:cNvSpPr/>
          <p:nvPr/>
        </p:nvSpPr>
        <p:spPr>
          <a:xfrm>
            <a:off x="179512" y="3933056"/>
            <a:ext cx="475744" cy="288032"/>
          </a:xfrm>
          <a:custGeom>
            <a:avLst/>
            <a:gdLst>
              <a:gd name="connsiteX0" fmla="*/ 0 w 804042"/>
              <a:gd name="connsiteY0" fmla="*/ 283779 h 283779"/>
              <a:gd name="connsiteX1" fmla="*/ 141890 w 804042"/>
              <a:gd name="connsiteY1" fmla="*/ 141889 h 283779"/>
              <a:gd name="connsiteX2" fmla="*/ 409904 w 804042"/>
              <a:gd name="connsiteY2" fmla="*/ 157655 h 283779"/>
              <a:gd name="connsiteX3" fmla="*/ 693683 w 804042"/>
              <a:gd name="connsiteY3" fmla="*/ 189186 h 283779"/>
              <a:gd name="connsiteX4" fmla="*/ 804042 w 804042"/>
              <a:gd name="connsiteY4" fmla="*/ 0 h 283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042" h="283779">
                <a:moveTo>
                  <a:pt x="0" y="283779"/>
                </a:moveTo>
                <a:cubicBezTo>
                  <a:pt x="36786" y="223344"/>
                  <a:pt x="73573" y="162910"/>
                  <a:pt x="141890" y="141889"/>
                </a:cubicBezTo>
                <a:cubicBezTo>
                  <a:pt x="210207" y="120868"/>
                  <a:pt x="317939" y="149772"/>
                  <a:pt x="409904" y="157655"/>
                </a:cubicBezTo>
                <a:cubicBezTo>
                  <a:pt x="501869" y="165538"/>
                  <a:pt x="627993" y="215462"/>
                  <a:pt x="693683" y="189186"/>
                </a:cubicBezTo>
                <a:cubicBezTo>
                  <a:pt x="759373" y="162910"/>
                  <a:pt x="781707" y="81455"/>
                  <a:pt x="804042" y="0"/>
                </a:cubicBezTo>
              </a:path>
            </a:pathLst>
          </a:cu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35" name="AutoShape 11"/>
          <p:cNvSpPr>
            <a:spLocks noChangeArrowheads="1"/>
          </p:cNvSpPr>
          <p:nvPr/>
        </p:nvSpPr>
        <p:spPr bwMode="auto">
          <a:xfrm>
            <a:off x="395536" y="5517232"/>
            <a:ext cx="216024" cy="262508"/>
          </a:xfrm>
          <a:prstGeom prst="triangle">
            <a:avLst>
              <a:gd name="adj" fmla="val 50000"/>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036" name="AutoShape 12"/>
          <p:cNvSpPr>
            <a:spLocks noChangeArrowheads="1"/>
          </p:cNvSpPr>
          <p:nvPr/>
        </p:nvSpPr>
        <p:spPr bwMode="auto">
          <a:xfrm>
            <a:off x="323528" y="5157192"/>
            <a:ext cx="360040" cy="288032"/>
          </a:xfrm>
          <a:prstGeom prst="diamond">
            <a:avLst/>
          </a:prstGeom>
          <a:solidFill>
            <a:srgbClr val="FF66CC"/>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037" name="Oval 13"/>
          <p:cNvSpPr>
            <a:spLocks noChangeArrowheads="1"/>
          </p:cNvSpPr>
          <p:nvPr/>
        </p:nvSpPr>
        <p:spPr bwMode="auto">
          <a:xfrm>
            <a:off x="251520" y="5877272"/>
            <a:ext cx="432048" cy="288032"/>
          </a:xfrm>
          <a:prstGeom prst="ellipse">
            <a:avLst/>
          </a:prstGeom>
          <a:solidFill>
            <a:srgbClr val="FFFFFF"/>
          </a:solidFill>
          <a:ln w="38100">
            <a:solidFill>
              <a:srgbClr val="FFC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9" name="Rectangle 15"/>
          <p:cNvSpPr>
            <a:spLocks noChangeArrowheads="1"/>
          </p:cNvSpPr>
          <p:nvPr/>
        </p:nvSpPr>
        <p:spPr bwMode="auto">
          <a:xfrm>
            <a:off x="251520" y="6237312"/>
            <a:ext cx="504056" cy="288031"/>
          </a:xfrm>
          <a:prstGeom prst="rect">
            <a:avLst/>
          </a:prstGeom>
          <a:solidFill>
            <a:srgbClr val="7030A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pic>
        <p:nvPicPr>
          <p:cNvPr id="27" name="Picture 3">
            <a:hlinkClick r:id="rId2" action="ppaction://hlinksldjump"/>
          </p:cNvPr>
          <p:cNvPicPr>
            <a:picLocks noChangeAspect="1" noChangeArrowheads="1"/>
          </p:cNvPicPr>
          <p:nvPr/>
        </p:nvPicPr>
        <p:blipFill>
          <a:blip r:embed="rId3" cstate="print"/>
          <a:srcRect/>
          <a:stretch>
            <a:fillRect/>
          </a:stretch>
        </p:blipFill>
        <p:spPr bwMode="auto">
          <a:xfrm>
            <a:off x="7524328" y="3933056"/>
            <a:ext cx="1142056" cy="1152128"/>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in)">
                                      <p:cBhvr>
                                        <p:cTn id="7" dur="500"/>
                                        <p:tgtEl>
                                          <p:spTgt spid="1026"/>
                                        </p:tgtEl>
                                      </p:cBhvr>
                                    </p:animEffect>
                                  </p:childTnLst>
                                </p:cTn>
                              </p:par>
                              <p:par>
                                <p:cTn id="8" presetID="4" presetClass="entr" presetSubtype="16"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box(in)">
                                      <p:cBhvr>
                                        <p:cTn id="10" dur="500"/>
                                        <p:tgtEl>
                                          <p:spTgt spid="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ox(in)">
                                      <p:cBhvr>
                                        <p:cTn id="15" dur="500"/>
                                        <p:tgtEl>
                                          <p:spTgt spid="11"/>
                                        </p:tgtEl>
                                      </p:cBhvr>
                                    </p:animEffect>
                                  </p:childTnLst>
                                </p:cTn>
                              </p:par>
                              <p:par>
                                <p:cTn id="16" presetID="4" presetClass="entr" presetSubtype="16"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box(in)">
                                      <p:cBhvr>
                                        <p:cTn id="18" dur="500"/>
                                        <p:tgtEl>
                                          <p:spTgt spid="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ox(in)">
                                      <p:cBhvr>
                                        <p:cTn id="23" dur="500"/>
                                        <p:tgtEl>
                                          <p:spTgt spid="12"/>
                                        </p:tgtEl>
                                      </p:cBhvr>
                                    </p:animEffect>
                                  </p:childTnLst>
                                </p:cTn>
                              </p:par>
                              <p:par>
                                <p:cTn id="24" presetID="4" presetClass="entr" presetSubtype="16" fill="hold" nodeType="withEffect">
                                  <p:stCondLst>
                                    <p:cond delay="0"/>
                                  </p:stCondLst>
                                  <p:childTnLst>
                                    <p:set>
                                      <p:cBhvr>
                                        <p:cTn id="25" dur="1" fill="hold">
                                          <p:stCondLst>
                                            <p:cond delay="0"/>
                                          </p:stCondLst>
                                        </p:cTn>
                                        <p:tgtEl>
                                          <p:spTgt spid="5">
                                            <p:txEl>
                                              <p:pRg st="6" end="6"/>
                                            </p:txEl>
                                          </p:spTgt>
                                        </p:tgtEl>
                                        <p:attrNameLst>
                                          <p:attrName>style.visibility</p:attrName>
                                        </p:attrNameLst>
                                      </p:cBhvr>
                                      <p:to>
                                        <p:strVal val="visible"/>
                                      </p:to>
                                    </p:set>
                                    <p:animEffect transition="in" filter="box(in)">
                                      <p:cBhvr>
                                        <p:cTn id="26" dur="500"/>
                                        <p:tgtEl>
                                          <p:spTgt spid="5">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ox(in)">
                                      <p:cBhvr>
                                        <p:cTn id="31" dur="500"/>
                                        <p:tgtEl>
                                          <p:spTgt spid="14"/>
                                        </p:tgtEl>
                                      </p:cBhvr>
                                    </p:animEffect>
                                  </p:childTnLst>
                                </p:cTn>
                              </p:par>
                              <p:par>
                                <p:cTn id="32" presetID="4" presetClass="entr" presetSubtype="16" fill="hold" nodeType="withEffect">
                                  <p:stCondLst>
                                    <p:cond delay="0"/>
                                  </p:stCondLst>
                                  <p:childTnLst>
                                    <p:set>
                                      <p:cBhvr>
                                        <p:cTn id="33" dur="1" fill="hold">
                                          <p:stCondLst>
                                            <p:cond delay="0"/>
                                          </p:stCondLst>
                                        </p:cTn>
                                        <p:tgtEl>
                                          <p:spTgt spid="5">
                                            <p:txEl>
                                              <p:pRg st="8" end="8"/>
                                            </p:txEl>
                                          </p:spTgt>
                                        </p:tgtEl>
                                        <p:attrNameLst>
                                          <p:attrName>style.visibility</p:attrName>
                                        </p:attrNameLst>
                                      </p:cBhvr>
                                      <p:to>
                                        <p:strVal val="visible"/>
                                      </p:to>
                                    </p:set>
                                    <p:animEffect transition="in" filter="box(in)">
                                      <p:cBhvr>
                                        <p:cTn id="34" dur="500"/>
                                        <p:tgtEl>
                                          <p:spTgt spid="5">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1033"/>
                                        </p:tgtEl>
                                        <p:attrNameLst>
                                          <p:attrName>style.visibility</p:attrName>
                                        </p:attrNameLst>
                                      </p:cBhvr>
                                      <p:to>
                                        <p:strVal val="visible"/>
                                      </p:to>
                                    </p:set>
                                    <p:animEffect transition="in" filter="box(in)">
                                      <p:cBhvr>
                                        <p:cTn id="39" dur="500"/>
                                        <p:tgtEl>
                                          <p:spTgt spid="1033"/>
                                        </p:tgtEl>
                                      </p:cBhvr>
                                    </p:animEffect>
                                  </p:childTnLst>
                                </p:cTn>
                              </p:par>
                              <p:par>
                                <p:cTn id="40" presetID="4" presetClass="entr" presetSubtype="16" fill="hold" nodeType="with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box(in)">
                                      <p:cBhvr>
                                        <p:cTn id="42" dur="500"/>
                                        <p:tgtEl>
                                          <p:spTgt spid="6">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034"/>
                                        </p:tgtEl>
                                        <p:attrNameLst>
                                          <p:attrName>style.visibility</p:attrName>
                                        </p:attrNameLst>
                                      </p:cBhvr>
                                      <p:to>
                                        <p:strVal val="visible"/>
                                      </p:to>
                                    </p:set>
                                    <p:animEffect transition="in" filter="box(in)">
                                      <p:cBhvr>
                                        <p:cTn id="47" dur="500"/>
                                        <p:tgtEl>
                                          <p:spTgt spid="1034"/>
                                        </p:tgtEl>
                                      </p:cBhvr>
                                    </p:animEffect>
                                  </p:childTnLst>
                                </p:cTn>
                              </p:par>
                              <p:par>
                                <p:cTn id="48" presetID="4" presetClass="entr" presetSubtype="16" fill="hold" nodeType="withEffect">
                                  <p:stCondLst>
                                    <p:cond delay="0"/>
                                  </p:stCondLst>
                                  <p:childTnLst>
                                    <p:set>
                                      <p:cBhvr>
                                        <p:cTn id="49" dur="1" fill="hold">
                                          <p:stCondLst>
                                            <p:cond delay="0"/>
                                          </p:stCondLst>
                                        </p:cTn>
                                        <p:tgtEl>
                                          <p:spTgt spid="6">
                                            <p:txEl>
                                              <p:pRg st="4" end="4"/>
                                            </p:txEl>
                                          </p:spTgt>
                                        </p:tgtEl>
                                        <p:attrNameLst>
                                          <p:attrName>style.visibility</p:attrName>
                                        </p:attrNameLst>
                                      </p:cBhvr>
                                      <p:to>
                                        <p:strVal val="visible"/>
                                      </p:to>
                                    </p:set>
                                    <p:animEffect transition="in" filter="box(in)">
                                      <p:cBhvr>
                                        <p:cTn id="50" dur="500"/>
                                        <p:tgtEl>
                                          <p:spTgt spid="6">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1030"/>
                                        </p:tgtEl>
                                        <p:attrNameLst>
                                          <p:attrName>style.visibility</p:attrName>
                                        </p:attrNameLst>
                                      </p:cBhvr>
                                      <p:to>
                                        <p:strVal val="visible"/>
                                      </p:to>
                                    </p:set>
                                    <p:animEffect transition="in" filter="box(in)">
                                      <p:cBhvr>
                                        <p:cTn id="55" dur="500"/>
                                        <p:tgtEl>
                                          <p:spTgt spid="1030"/>
                                        </p:tgtEl>
                                      </p:cBhvr>
                                    </p:animEffect>
                                  </p:childTnLst>
                                </p:cTn>
                              </p:par>
                              <p:par>
                                <p:cTn id="56" presetID="4" presetClass="entr" presetSubtype="16" fill="hold" nodeType="withEffect">
                                  <p:stCondLst>
                                    <p:cond delay="0"/>
                                  </p:stCondLst>
                                  <p:childTnLst>
                                    <p:set>
                                      <p:cBhvr>
                                        <p:cTn id="57" dur="1" fill="hold">
                                          <p:stCondLst>
                                            <p:cond delay="0"/>
                                          </p:stCondLst>
                                        </p:cTn>
                                        <p:tgtEl>
                                          <p:spTgt spid="6">
                                            <p:txEl>
                                              <p:pRg st="6" end="6"/>
                                            </p:txEl>
                                          </p:spTgt>
                                        </p:tgtEl>
                                        <p:attrNameLst>
                                          <p:attrName>style.visibility</p:attrName>
                                        </p:attrNameLst>
                                      </p:cBhvr>
                                      <p:to>
                                        <p:strVal val="visible"/>
                                      </p:to>
                                    </p:set>
                                    <p:animEffect transition="in" filter="box(in)">
                                      <p:cBhvr>
                                        <p:cTn id="58" dur="500"/>
                                        <p:tgtEl>
                                          <p:spTgt spid="6">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ntr" presetSubtype="16"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box(in)">
                                      <p:cBhvr>
                                        <p:cTn id="63" dur="500"/>
                                        <p:tgtEl>
                                          <p:spTgt spid="21"/>
                                        </p:tgtEl>
                                      </p:cBhvr>
                                    </p:animEffect>
                                  </p:childTnLst>
                                </p:cTn>
                              </p:par>
                              <p:par>
                                <p:cTn id="64" presetID="4" presetClass="entr" presetSubtype="16" fill="hold" nodeType="withEffect">
                                  <p:stCondLst>
                                    <p:cond delay="0"/>
                                  </p:stCondLst>
                                  <p:childTnLst>
                                    <p:set>
                                      <p:cBhvr>
                                        <p:cTn id="65" dur="1" fill="hold">
                                          <p:stCondLst>
                                            <p:cond delay="0"/>
                                          </p:stCondLst>
                                        </p:cTn>
                                        <p:tgtEl>
                                          <p:spTgt spid="6">
                                            <p:txEl>
                                              <p:pRg st="8" end="8"/>
                                            </p:txEl>
                                          </p:spTgt>
                                        </p:tgtEl>
                                        <p:attrNameLst>
                                          <p:attrName>style.visibility</p:attrName>
                                        </p:attrNameLst>
                                      </p:cBhvr>
                                      <p:to>
                                        <p:strVal val="visible"/>
                                      </p:to>
                                    </p:set>
                                    <p:animEffect transition="in" filter="box(in)">
                                      <p:cBhvr>
                                        <p:cTn id="66" dur="500"/>
                                        <p:tgtEl>
                                          <p:spTgt spid="6">
                                            <p:txEl>
                                              <p:pRg st="8" end="8"/>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4" presetClass="entr" presetSubtype="16" fill="hold" grpId="0" nodeType="clickEffect">
                                  <p:stCondLst>
                                    <p:cond delay="0"/>
                                  </p:stCondLst>
                                  <p:childTnLst>
                                    <p:set>
                                      <p:cBhvr>
                                        <p:cTn id="70" dur="1" fill="hold">
                                          <p:stCondLst>
                                            <p:cond delay="0"/>
                                          </p:stCondLst>
                                        </p:cTn>
                                        <p:tgtEl>
                                          <p:spTgt spid="1032"/>
                                        </p:tgtEl>
                                        <p:attrNameLst>
                                          <p:attrName>style.visibility</p:attrName>
                                        </p:attrNameLst>
                                      </p:cBhvr>
                                      <p:to>
                                        <p:strVal val="visible"/>
                                      </p:to>
                                    </p:set>
                                    <p:animEffect transition="in" filter="box(in)">
                                      <p:cBhvr>
                                        <p:cTn id="71" dur="500"/>
                                        <p:tgtEl>
                                          <p:spTgt spid="1032"/>
                                        </p:tgtEl>
                                      </p:cBhvr>
                                    </p:animEffect>
                                  </p:childTnLst>
                                </p:cTn>
                              </p:par>
                              <p:par>
                                <p:cTn id="72" presetID="4" presetClass="entr" presetSubtype="16" fill="hold" nodeType="withEffect">
                                  <p:stCondLst>
                                    <p:cond delay="0"/>
                                  </p:stCondLst>
                                  <p:childTnLst>
                                    <p:set>
                                      <p:cBhvr>
                                        <p:cTn id="73" dur="1" fill="hold">
                                          <p:stCondLst>
                                            <p:cond delay="0"/>
                                          </p:stCondLst>
                                        </p:cTn>
                                        <p:tgtEl>
                                          <p:spTgt spid="6">
                                            <p:txEl>
                                              <p:pRg st="10" end="10"/>
                                            </p:txEl>
                                          </p:spTgt>
                                        </p:tgtEl>
                                        <p:attrNameLst>
                                          <p:attrName>style.visibility</p:attrName>
                                        </p:attrNameLst>
                                      </p:cBhvr>
                                      <p:to>
                                        <p:strVal val="visible"/>
                                      </p:to>
                                    </p:set>
                                    <p:animEffect transition="in" filter="box(in)">
                                      <p:cBhvr>
                                        <p:cTn id="74" dur="500"/>
                                        <p:tgtEl>
                                          <p:spTgt spid="6">
                                            <p:txEl>
                                              <p:pRg st="10" end="1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4" presetClass="entr" presetSubtype="16" fill="hold" grpId="0" nodeType="clickEffect">
                                  <p:stCondLst>
                                    <p:cond delay="0"/>
                                  </p:stCondLst>
                                  <p:childTnLst>
                                    <p:set>
                                      <p:cBhvr>
                                        <p:cTn id="78" dur="1" fill="hold">
                                          <p:stCondLst>
                                            <p:cond delay="0"/>
                                          </p:stCondLst>
                                        </p:cTn>
                                        <p:tgtEl>
                                          <p:spTgt spid="1036"/>
                                        </p:tgtEl>
                                        <p:attrNameLst>
                                          <p:attrName>style.visibility</p:attrName>
                                        </p:attrNameLst>
                                      </p:cBhvr>
                                      <p:to>
                                        <p:strVal val="visible"/>
                                      </p:to>
                                    </p:set>
                                    <p:animEffect transition="in" filter="box(in)">
                                      <p:cBhvr>
                                        <p:cTn id="79" dur="500"/>
                                        <p:tgtEl>
                                          <p:spTgt spid="1036"/>
                                        </p:tgtEl>
                                      </p:cBhvr>
                                    </p:animEffect>
                                  </p:childTnLst>
                                </p:cTn>
                              </p:par>
                              <p:par>
                                <p:cTn id="80" presetID="4" presetClass="entr" presetSubtype="16" fill="hold" nodeType="withEffect">
                                  <p:stCondLst>
                                    <p:cond delay="0"/>
                                  </p:stCondLst>
                                  <p:childTnLst>
                                    <p:set>
                                      <p:cBhvr>
                                        <p:cTn id="81" dur="1" fill="hold">
                                          <p:stCondLst>
                                            <p:cond delay="0"/>
                                          </p:stCondLst>
                                        </p:cTn>
                                        <p:tgtEl>
                                          <p:spTgt spid="7">
                                            <p:txEl>
                                              <p:pRg st="2" end="2"/>
                                            </p:txEl>
                                          </p:spTgt>
                                        </p:tgtEl>
                                        <p:attrNameLst>
                                          <p:attrName>style.visibility</p:attrName>
                                        </p:attrNameLst>
                                      </p:cBhvr>
                                      <p:to>
                                        <p:strVal val="visible"/>
                                      </p:to>
                                    </p:set>
                                    <p:animEffect transition="in" filter="box(in)">
                                      <p:cBhvr>
                                        <p:cTn id="82" dur="500"/>
                                        <p:tgtEl>
                                          <p:spTgt spid="7">
                                            <p:txEl>
                                              <p:pRg st="2" end="2"/>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4" presetClass="entr" presetSubtype="16" fill="hold" grpId="0" nodeType="clickEffect">
                                  <p:stCondLst>
                                    <p:cond delay="0"/>
                                  </p:stCondLst>
                                  <p:childTnLst>
                                    <p:set>
                                      <p:cBhvr>
                                        <p:cTn id="86" dur="1" fill="hold">
                                          <p:stCondLst>
                                            <p:cond delay="0"/>
                                          </p:stCondLst>
                                        </p:cTn>
                                        <p:tgtEl>
                                          <p:spTgt spid="1035"/>
                                        </p:tgtEl>
                                        <p:attrNameLst>
                                          <p:attrName>style.visibility</p:attrName>
                                        </p:attrNameLst>
                                      </p:cBhvr>
                                      <p:to>
                                        <p:strVal val="visible"/>
                                      </p:to>
                                    </p:set>
                                    <p:animEffect transition="in" filter="box(in)">
                                      <p:cBhvr>
                                        <p:cTn id="87" dur="500"/>
                                        <p:tgtEl>
                                          <p:spTgt spid="1035"/>
                                        </p:tgtEl>
                                      </p:cBhvr>
                                    </p:animEffect>
                                  </p:childTnLst>
                                </p:cTn>
                              </p:par>
                              <p:par>
                                <p:cTn id="88" presetID="4" presetClass="entr" presetSubtype="16" fill="hold" nodeType="withEffect">
                                  <p:stCondLst>
                                    <p:cond delay="0"/>
                                  </p:stCondLst>
                                  <p:childTnLst>
                                    <p:set>
                                      <p:cBhvr>
                                        <p:cTn id="89" dur="1" fill="hold">
                                          <p:stCondLst>
                                            <p:cond delay="0"/>
                                          </p:stCondLst>
                                        </p:cTn>
                                        <p:tgtEl>
                                          <p:spTgt spid="7">
                                            <p:txEl>
                                              <p:pRg st="4" end="4"/>
                                            </p:txEl>
                                          </p:spTgt>
                                        </p:tgtEl>
                                        <p:attrNameLst>
                                          <p:attrName>style.visibility</p:attrName>
                                        </p:attrNameLst>
                                      </p:cBhvr>
                                      <p:to>
                                        <p:strVal val="visible"/>
                                      </p:to>
                                    </p:set>
                                    <p:animEffect transition="in" filter="box(in)">
                                      <p:cBhvr>
                                        <p:cTn id="90" dur="500"/>
                                        <p:tgtEl>
                                          <p:spTgt spid="7">
                                            <p:txEl>
                                              <p:pRg st="4" end="4"/>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4" presetClass="entr" presetSubtype="16" fill="hold" grpId="0" nodeType="clickEffect">
                                  <p:stCondLst>
                                    <p:cond delay="0"/>
                                  </p:stCondLst>
                                  <p:childTnLst>
                                    <p:set>
                                      <p:cBhvr>
                                        <p:cTn id="94" dur="1" fill="hold">
                                          <p:stCondLst>
                                            <p:cond delay="0"/>
                                          </p:stCondLst>
                                        </p:cTn>
                                        <p:tgtEl>
                                          <p:spTgt spid="1037"/>
                                        </p:tgtEl>
                                        <p:attrNameLst>
                                          <p:attrName>style.visibility</p:attrName>
                                        </p:attrNameLst>
                                      </p:cBhvr>
                                      <p:to>
                                        <p:strVal val="visible"/>
                                      </p:to>
                                    </p:set>
                                    <p:animEffect transition="in" filter="box(in)">
                                      <p:cBhvr>
                                        <p:cTn id="95" dur="500"/>
                                        <p:tgtEl>
                                          <p:spTgt spid="1037"/>
                                        </p:tgtEl>
                                      </p:cBhvr>
                                    </p:animEffect>
                                  </p:childTnLst>
                                </p:cTn>
                              </p:par>
                              <p:par>
                                <p:cTn id="96" presetID="4" presetClass="entr" presetSubtype="16" fill="hold" nodeType="withEffect">
                                  <p:stCondLst>
                                    <p:cond delay="0"/>
                                  </p:stCondLst>
                                  <p:childTnLst>
                                    <p:set>
                                      <p:cBhvr>
                                        <p:cTn id="97" dur="1" fill="hold">
                                          <p:stCondLst>
                                            <p:cond delay="0"/>
                                          </p:stCondLst>
                                        </p:cTn>
                                        <p:tgtEl>
                                          <p:spTgt spid="7">
                                            <p:txEl>
                                              <p:pRg st="6" end="6"/>
                                            </p:txEl>
                                          </p:spTgt>
                                        </p:tgtEl>
                                        <p:attrNameLst>
                                          <p:attrName>style.visibility</p:attrName>
                                        </p:attrNameLst>
                                      </p:cBhvr>
                                      <p:to>
                                        <p:strVal val="visible"/>
                                      </p:to>
                                    </p:set>
                                    <p:animEffect transition="in" filter="box(in)">
                                      <p:cBhvr>
                                        <p:cTn id="98" dur="500"/>
                                        <p:tgtEl>
                                          <p:spTgt spid="7">
                                            <p:txEl>
                                              <p:pRg st="6" end="6"/>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4" presetClass="entr" presetSubtype="16" fill="hold" grpId="0" nodeType="clickEffect">
                                  <p:stCondLst>
                                    <p:cond delay="0"/>
                                  </p:stCondLst>
                                  <p:childTnLst>
                                    <p:set>
                                      <p:cBhvr>
                                        <p:cTn id="102" dur="1" fill="hold">
                                          <p:stCondLst>
                                            <p:cond delay="0"/>
                                          </p:stCondLst>
                                        </p:cTn>
                                        <p:tgtEl>
                                          <p:spTgt spid="1039"/>
                                        </p:tgtEl>
                                        <p:attrNameLst>
                                          <p:attrName>style.visibility</p:attrName>
                                        </p:attrNameLst>
                                      </p:cBhvr>
                                      <p:to>
                                        <p:strVal val="visible"/>
                                      </p:to>
                                    </p:set>
                                    <p:animEffect transition="in" filter="box(in)">
                                      <p:cBhvr>
                                        <p:cTn id="103" dur="500"/>
                                        <p:tgtEl>
                                          <p:spTgt spid="1039"/>
                                        </p:tgtEl>
                                      </p:cBhvr>
                                    </p:animEffect>
                                  </p:childTnLst>
                                </p:cTn>
                              </p:par>
                              <p:par>
                                <p:cTn id="104" presetID="4" presetClass="entr" presetSubtype="16" fill="hold" nodeType="withEffect">
                                  <p:stCondLst>
                                    <p:cond delay="0"/>
                                  </p:stCondLst>
                                  <p:childTnLst>
                                    <p:set>
                                      <p:cBhvr>
                                        <p:cTn id="105" dur="1" fill="hold">
                                          <p:stCondLst>
                                            <p:cond delay="0"/>
                                          </p:stCondLst>
                                        </p:cTn>
                                        <p:tgtEl>
                                          <p:spTgt spid="7">
                                            <p:txEl>
                                              <p:pRg st="8" end="8"/>
                                            </p:txEl>
                                          </p:spTgt>
                                        </p:tgtEl>
                                        <p:attrNameLst>
                                          <p:attrName>style.visibility</p:attrName>
                                        </p:attrNameLst>
                                      </p:cBhvr>
                                      <p:to>
                                        <p:strVal val="visible"/>
                                      </p:to>
                                    </p:set>
                                    <p:animEffect transition="in" filter="box(in)">
                                      <p:cBhvr>
                                        <p:cTn id="106"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animBg="1"/>
      <p:bldP spid="11" grpId="0" animBg="1"/>
      <p:bldP spid="12" grpId="0" animBg="1"/>
      <p:bldP spid="1030" grpId="0" animBg="1"/>
      <p:bldP spid="1032" grpId="0" animBg="1"/>
      <p:bldP spid="1033" grpId="0" animBg="1"/>
      <p:bldP spid="1034" grpId="0" animBg="1"/>
      <p:bldP spid="21" grpId="0" animBg="1"/>
      <p:bldP spid="1035" grpId="0" animBg="1"/>
      <p:bldP spid="1036" grpId="0" animBg="1"/>
      <p:bldP spid="1037" grpId="0" animBg="1"/>
      <p:bldP spid="103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179512" y="911944"/>
            <a:ext cx="5562600" cy="5613400"/>
          </a:xfrm>
          <a:prstGeom prst="rect">
            <a:avLst/>
          </a:prstGeom>
          <a:solidFill>
            <a:srgbClr val="00B050">
              <a:alpha val="35000"/>
            </a:srgbClr>
          </a:solidFill>
          <a:ln w="9525">
            <a:noFill/>
            <a:miter lim="800000"/>
            <a:headEnd/>
            <a:tailEnd/>
          </a:ln>
        </p:spPr>
      </p:pic>
      <p:sp>
        <p:nvSpPr>
          <p:cNvPr id="51" name="ZoneTexte 50"/>
          <p:cNvSpPr txBox="1"/>
          <p:nvPr/>
        </p:nvSpPr>
        <p:spPr>
          <a:xfrm>
            <a:off x="0" y="1"/>
            <a:ext cx="9144000" cy="707886"/>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2000" b="1" i="1" dirty="0" smtClean="0"/>
              <a:t>3. Un </a:t>
            </a:r>
            <a:r>
              <a:rPr lang="fr-FR" sz="2000" b="1" i="1" dirty="0"/>
              <a:t>Proche et Moyen Orient : un espace stratégique, de plus en plus instable depuis le 11 septembre 2001</a:t>
            </a:r>
            <a:endParaRPr lang="fr-FR" sz="2000" dirty="0"/>
          </a:p>
        </p:txBody>
      </p:sp>
      <p:sp>
        <p:nvSpPr>
          <p:cNvPr id="16" name="ZoneTexte 15"/>
          <p:cNvSpPr txBox="1"/>
          <p:nvPr/>
        </p:nvSpPr>
        <p:spPr>
          <a:xfrm>
            <a:off x="1475656" y="892199"/>
            <a:ext cx="1304528" cy="276999"/>
          </a:xfrm>
          <a:prstGeom prst="rect">
            <a:avLst/>
          </a:prstGeom>
          <a:noFill/>
        </p:spPr>
        <p:txBody>
          <a:bodyPr wrap="square" rtlCol="0">
            <a:spAutoFit/>
          </a:bodyPr>
          <a:lstStyle/>
          <a:p>
            <a:pPr algn="ctr"/>
            <a:r>
              <a:rPr lang="fr-FR" sz="1200" i="1" dirty="0" smtClean="0">
                <a:solidFill>
                  <a:srgbClr val="0070C0"/>
                </a:solidFill>
              </a:rPr>
              <a:t>Mer Noire</a:t>
            </a:r>
            <a:endParaRPr lang="fr-FR" sz="1600" i="1" dirty="0">
              <a:solidFill>
                <a:srgbClr val="0070C0"/>
              </a:solidFill>
            </a:endParaRPr>
          </a:p>
        </p:txBody>
      </p:sp>
      <p:pic>
        <p:nvPicPr>
          <p:cNvPr id="2050" name="Picture 2"/>
          <p:cNvPicPr>
            <a:picLocks noChangeAspect="1" noChangeArrowheads="1"/>
          </p:cNvPicPr>
          <p:nvPr/>
        </p:nvPicPr>
        <p:blipFill>
          <a:blip r:embed="rId3" cstate="print"/>
          <a:srcRect/>
          <a:stretch>
            <a:fillRect/>
          </a:stretch>
        </p:blipFill>
        <p:spPr bwMode="auto">
          <a:xfrm>
            <a:off x="179512" y="886544"/>
            <a:ext cx="5562600" cy="5638800"/>
          </a:xfrm>
          <a:prstGeom prst="rect">
            <a:avLst/>
          </a:prstGeom>
          <a:noFill/>
          <a:ln w="9525">
            <a:noFill/>
            <a:miter lim="800000"/>
            <a:headEnd/>
            <a:tailEnd/>
          </a:ln>
        </p:spPr>
      </p:pic>
      <p:pic>
        <p:nvPicPr>
          <p:cNvPr id="55" name="Picture 36">
            <a:hlinkClick r:id="rId4" action="ppaction://hlinksldjump"/>
          </p:cNvPr>
          <p:cNvPicPr>
            <a:picLocks noChangeAspect="1" noChangeArrowheads="1"/>
          </p:cNvPicPr>
          <p:nvPr/>
        </p:nvPicPr>
        <p:blipFill>
          <a:blip r:embed="rId5" cstate="print"/>
          <a:srcRect/>
          <a:stretch>
            <a:fillRect/>
          </a:stretch>
        </p:blipFill>
        <p:spPr bwMode="auto">
          <a:xfrm>
            <a:off x="179512" y="908720"/>
            <a:ext cx="5544616" cy="5616624"/>
          </a:xfrm>
          <a:prstGeom prst="rect">
            <a:avLst/>
          </a:prstGeom>
          <a:noFill/>
          <a:ln w="9525">
            <a:noFill/>
            <a:miter lim="800000"/>
            <a:headEnd/>
            <a:tailEnd/>
          </a:ln>
        </p:spPr>
      </p:pic>
      <p:sp>
        <p:nvSpPr>
          <p:cNvPr id="49" name="AutoShape 10"/>
          <p:cNvSpPr>
            <a:spLocks noChangeArrowheads="1"/>
          </p:cNvSpPr>
          <p:nvPr/>
        </p:nvSpPr>
        <p:spPr bwMode="auto">
          <a:xfrm rot="6341334">
            <a:off x="2743509" y="825936"/>
            <a:ext cx="1588865" cy="3347350"/>
          </a:xfrm>
          <a:prstGeom prst="moon">
            <a:avLst>
              <a:gd name="adj" fmla="val 50000"/>
            </a:avLst>
          </a:prstGeom>
          <a:solidFill>
            <a:srgbClr val="00B050">
              <a:alpha val="25000"/>
            </a:srgbClr>
          </a:solidFill>
          <a:ln w="57150">
            <a:solidFill>
              <a:srgbClr val="00B050"/>
            </a:solidFill>
            <a:prstDash val="sysDash"/>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2" name="Oval 2"/>
          <p:cNvSpPr>
            <a:spLocks noChangeArrowheads="1"/>
          </p:cNvSpPr>
          <p:nvPr/>
        </p:nvSpPr>
        <p:spPr bwMode="auto">
          <a:xfrm>
            <a:off x="1547664" y="1993974"/>
            <a:ext cx="160015" cy="142106"/>
          </a:xfrm>
          <a:prstGeom prst="ellipse">
            <a:avLst/>
          </a:prstGeom>
          <a:solidFill>
            <a:srgbClr val="007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1" name="AutoShape 8"/>
          <p:cNvSpPr>
            <a:spLocks noChangeArrowheads="1"/>
          </p:cNvSpPr>
          <p:nvPr/>
        </p:nvSpPr>
        <p:spPr bwMode="auto">
          <a:xfrm>
            <a:off x="539552" y="3432224"/>
            <a:ext cx="432048" cy="303262"/>
          </a:xfrm>
          <a:prstGeom prst="irregularSeal1">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4" name="AutoShape 8"/>
          <p:cNvSpPr>
            <a:spLocks noChangeArrowheads="1"/>
          </p:cNvSpPr>
          <p:nvPr/>
        </p:nvSpPr>
        <p:spPr bwMode="auto">
          <a:xfrm>
            <a:off x="1835696" y="2280096"/>
            <a:ext cx="432048" cy="303262"/>
          </a:xfrm>
          <a:prstGeom prst="irregularSeal1">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5" name="AutoShape 12"/>
          <p:cNvSpPr>
            <a:spLocks noChangeArrowheads="1"/>
          </p:cNvSpPr>
          <p:nvPr/>
        </p:nvSpPr>
        <p:spPr bwMode="auto">
          <a:xfrm>
            <a:off x="395536" y="3792264"/>
            <a:ext cx="360040" cy="288032"/>
          </a:xfrm>
          <a:prstGeom prst="diamond">
            <a:avLst/>
          </a:prstGeom>
          <a:solidFill>
            <a:srgbClr val="FF66CC"/>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1" name="Oval 13"/>
          <p:cNvSpPr>
            <a:spLocks noChangeArrowheads="1"/>
          </p:cNvSpPr>
          <p:nvPr/>
        </p:nvSpPr>
        <p:spPr bwMode="auto">
          <a:xfrm rot="6142829">
            <a:off x="1238323" y="2761509"/>
            <a:ext cx="927337" cy="477331"/>
          </a:xfrm>
          <a:prstGeom prst="ellipse">
            <a:avLst/>
          </a:prstGeom>
          <a:noFill/>
          <a:ln w="38100">
            <a:solidFill>
              <a:srgbClr val="FFC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4" name="Forme libre 43"/>
          <p:cNvSpPr/>
          <p:nvPr/>
        </p:nvSpPr>
        <p:spPr>
          <a:xfrm>
            <a:off x="928048" y="2728162"/>
            <a:ext cx="696036" cy="1012208"/>
          </a:xfrm>
          <a:custGeom>
            <a:avLst/>
            <a:gdLst>
              <a:gd name="connsiteX0" fmla="*/ 0 w 696036"/>
              <a:gd name="connsiteY0" fmla="*/ 29570 h 1012208"/>
              <a:gd name="connsiteX1" fmla="*/ 150125 w 696036"/>
              <a:gd name="connsiteY1" fmla="*/ 29570 h 1012208"/>
              <a:gd name="connsiteX2" fmla="*/ 327546 w 696036"/>
              <a:gd name="connsiteY2" fmla="*/ 206990 h 1012208"/>
              <a:gd name="connsiteX3" fmla="*/ 409433 w 696036"/>
              <a:gd name="connsiteY3" fmla="*/ 575480 h 1012208"/>
              <a:gd name="connsiteX4" fmla="*/ 696036 w 696036"/>
              <a:gd name="connsiteY4" fmla="*/ 1012208 h 1012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036" h="1012208">
                <a:moveTo>
                  <a:pt x="0" y="29570"/>
                </a:moveTo>
                <a:cubicBezTo>
                  <a:pt x="47767" y="14785"/>
                  <a:pt x="95534" y="0"/>
                  <a:pt x="150125" y="29570"/>
                </a:cubicBezTo>
                <a:cubicBezTo>
                  <a:pt x="204716" y="59140"/>
                  <a:pt x="284328" y="116005"/>
                  <a:pt x="327546" y="206990"/>
                </a:cubicBezTo>
                <a:cubicBezTo>
                  <a:pt x="370764" y="297975"/>
                  <a:pt x="348018" y="441277"/>
                  <a:pt x="409433" y="575480"/>
                </a:cubicBezTo>
                <a:cubicBezTo>
                  <a:pt x="470848" y="709683"/>
                  <a:pt x="583442" y="860945"/>
                  <a:pt x="696036" y="1012208"/>
                </a:cubicBezTo>
              </a:path>
            </a:pathLst>
          </a:cu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6" name="Arc 55"/>
          <p:cNvSpPr/>
          <p:nvPr/>
        </p:nvSpPr>
        <p:spPr>
          <a:xfrm rot="19887162">
            <a:off x="1241954" y="2928585"/>
            <a:ext cx="2912692" cy="2475193"/>
          </a:xfrm>
          <a:prstGeom prst="arc">
            <a:avLst>
              <a:gd name="adj1" fmla="val 19323900"/>
              <a:gd name="adj2" fmla="val 0"/>
            </a:avLst>
          </a:prstGeom>
          <a:ln w="57150">
            <a:solidFill>
              <a:srgbClr val="00206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9" name="AutoShape 8"/>
          <p:cNvSpPr>
            <a:spLocks noChangeArrowheads="1"/>
          </p:cNvSpPr>
          <p:nvPr/>
        </p:nvSpPr>
        <p:spPr bwMode="auto">
          <a:xfrm>
            <a:off x="1691680" y="2909714"/>
            <a:ext cx="432048" cy="303262"/>
          </a:xfrm>
          <a:prstGeom prst="irregularSeal1">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 name="ZoneTexte 6"/>
          <p:cNvSpPr txBox="1"/>
          <p:nvPr/>
        </p:nvSpPr>
        <p:spPr>
          <a:xfrm>
            <a:off x="288032" y="2280096"/>
            <a:ext cx="1043608" cy="461665"/>
          </a:xfrm>
          <a:prstGeom prst="rect">
            <a:avLst/>
          </a:prstGeom>
          <a:noFill/>
        </p:spPr>
        <p:txBody>
          <a:bodyPr wrap="square" rtlCol="0">
            <a:spAutoFit/>
          </a:bodyPr>
          <a:lstStyle/>
          <a:p>
            <a:pPr algn="ctr"/>
            <a:r>
              <a:rPr lang="fr-FR" sz="1200" i="1" dirty="0" smtClean="0">
                <a:solidFill>
                  <a:srgbClr val="0070C0"/>
                </a:solidFill>
              </a:rPr>
              <a:t>Mer Méditerranée</a:t>
            </a:r>
            <a:endParaRPr lang="fr-FR" sz="1600" i="1" dirty="0">
              <a:solidFill>
                <a:srgbClr val="0070C0"/>
              </a:solidFill>
            </a:endParaRPr>
          </a:p>
        </p:txBody>
      </p:sp>
      <p:sp>
        <p:nvSpPr>
          <p:cNvPr id="9" name="ZoneTexte 8"/>
          <p:cNvSpPr txBox="1"/>
          <p:nvPr/>
        </p:nvSpPr>
        <p:spPr>
          <a:xfrm>
            <a:off x="827584" y="1416000"/>
            <a:ext cx="1331640" cy="307777"/>
          </a:xfrm>
          <a:prstGeom prst="rect">
            <a:avLst/>
          </a:prstGeom>
          <a:noFill/>
        </p:spPr>
        <p:txBody>
          <a:bodyPr wrap="square" rtlCol="0">
            <a:spAutoFit/>
          </a:bodyPr>
          <a:lstStyle/>
          <a:p>
            <a:pPr algn="ctr"/>
            <a:r>
              <a:rPr lang="fr-FR" sz="1400" b="1" dirty="0" smtClean="0"/>
              <a:t>TURQUIE</a:t>
            </a:r>
            <a:endParaRPr lang="fr-FR" b="1" dirty="0"/>
          </a:p>
        </p:txBody>
      </p:sp>
      <p:sp>
        <p:nvSpPr>
          <p:cNvPr id="13" name="ZoneTexte 12"/>
          <p:cNvSpPr txBox="1"/>
          <p:nvPr/>
        </p:nvSpPr>
        <p:spPr>
          <a:xfrm>
            <a:off x="251520" y="4080296"/>
            <a:ext cx="1331640" cy="307777"/>
          </a:xfrm>
          <a:prstGeom prst="rect">
            <a:avLst/>
          </a:prstGeom>
          <a:noFill/>
        </p:spPr>
        <p:txBody>
          <a:bodyPr wrap="square" rtlCol="0">
            <a:spAutoFit/>
          </a:bodyPr>
          <a:lstStyle/>
          <a:p>
            <a:pPr algn="ctr"/>
            <a:r>
              <a:rPr lang="fr-FR" sz="1400" b="1" dirty="0" smtClean="0"/>
              <a:t>EGYPTE</a:t>
            </a:r>
            <a:endParaRPr lang="fr-FR" b="1" dirty="0"/>
          </a:p>
        </p:txBody>
      </p:sp>
      <p:sp>
        <p:nvSpPr>
          <p:cNvPr id="17" name="ZoneTexte 16"/>
          <p:cNvSpPr txBox="1"/>
          <p:nvPr/>
        </p:nvSpPr>
        <p:spPr>
          <a:xfrm>
            <a:off x="1656184" y="2116335"/>
            <a:ext cx="1331640" cy="307777"/>
          </a:xfrm>
          <a:prstGeom prst="rect">
            <a:avLst/>
          </a:prstGeom>
          <a:noFill/>
          <a:ln>
            <a:noFill/>
            <a:prstDash val="sysDash"/>
          </a:ln>
        </p:spPr>
        <p:txBody>
          <a:bodyPr wrap="square" rtlCol="0">
            <a:spAutoFit/>
          </a:bodyPr>
          <a:lstStyle/>
          <a:p>
            <a:pPr algn="ctr"/>
            <a:r>
              <a:rPr lang="fr-FR" sz="1400" b="1" dirty="0" smtClean="0"/>
              <a:t>SYRIE</a:t>
            </a:r>
            <a:endParaRPr lang="fr-FR" b="1" dirty="0"/>
          </a:p>
        </p:txBody>
      </p:sp>
      <p:sp>
        <p:nvSpPr>
          <p:cNvPr id="52" name="Rectangle 51"/>
          <p:cNvSpPr/>
          <p:nvPr/>
        </p:nvSpPr>
        <p:spPr>
          <a:xfrm>
            <a:off x="5868144" y="908720"/>
            <a:ext cx="3275856" cy="554461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buFont typeface="Wingdings 3" pitchFamily="18" charset="2"/>
              <a:buChar char="["/>
            </a:pPr>
            <a:r>
              <a:rPr lang="fr-FR" b="1" i="1" dirty="0" smtClean="0">
                <a:solidFill>
                  <a:srgbClr val="C00000"/>
                </a:solidFill>
              </a:rPr>
              <a:t>Un impérialisme américain qui s’appuie sur des puissances régionales mais qui est de plus en plus très contesté après de nombreuses interventions militaires aux résultats mitigés</a:t>
            </a:r>
          </a:p>
          <a:p>
            <a:pPr lvl="0" algn="just">
              <a:buFont typeface="Wingdings 3" pitchFamily="18" charset="2"/>
              <a:buChar char="["/>
            </a:pPr>
            <a:endParaRPr lang="fr-FR" b="1" i="1" dirty="0" smtClean="0">
              <a:solidFill>
                <a:srgbClr val="C00000"/>
              </a:solidFill>
            </a:endParaRPr>
          </a:p>
          <a:p>
            <a:pPr lvl="0">
              <a:buFont typeface="Wingdings 3" pitchFamily="18" charset="2"/>
              <a:buChar char="["/>
            </a:pPr>
            <a:r>
              <a:rPr lang="fr-FR" b="1" i="1" dirty="0" smtClean="0">
                <a:solidFill>
                  <a:srgbClr val="C00000"/>
                </a:solidFill>
              </a:rPr>
              <a:t>Un espace « poudrière » marqué par de multiples conflictualités, qui rendent illusoires une pacification régionale</a:t>
            </a:r>
          </a:p>
          <a:p>
            <a:pPr lvl="0">
              <a:buFont typeface="Wingdings 3" pitchFamily="18" charset="2"/>
              <a:buChar char="["/>
            </a:pPr>
            <a:endParaRPr lang="fr-FR" b="1" i="1" dirty="0" smtClean="0">
              <a:solidFill>
                <a:srgbClr val="C00000"/>
              </a:solidFill>
            </a:endParaRPr>
          </a:p>
          <a:p>
            <a:pPr lvl="0"/>
            <a:r>
              <a:rPr lang="fr-FR" b="1" i="1" dirty="0" smtClean="0">
                <a:solidFill>
                  <a:srgbClr val="C00000"/>
                </a:solidFill>
                <a:sym typeface="Wingdings 3"/>
              </a:rPr>
              <a:t> </a:t>
            </a:r>
            <a:r>
              <a:rPr lang="fr-FR" b="1" i="1" dirty="0" smtClean="0">
                <a:solidFill>
                  <a:srgbClr val="C00000"/>
                </a:solidFill>
              </a:rPr>
              <a:t>Le cœur du terrorisme islamiste mondial aux ramifications complexes</a:t>
            </a:r>
          </a:p>
        </p:txBody>
      </p:sp>
      <p:sp>
        <p:nvSpPr>
          <p:cNvPr id="53" name="Arc 52"/>
          <p:cNvSpPr/>
          <p:nvPr/>
        </p:nvSpPr>
        <p:spPr>
          <a:xfrm rot="9735567">
            <a:off x="3151658" y="1432996"/>
            <a:ext cx="2912692" cy="2475193"/>
          </a:xfrm>
          <a:prstGeom prst="arc">
            <a:avLst>
              <a:gd name="adj1" fmla="val 19323900"/>
              <a:gd name="adj2" fmla="val 0"/>
            </a:avLst>
          </a:prstGeom>
          <a:ln w="57150">
            <a:solidFill>
              <a:srgbClr val="00FF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63" name="Picture 2">
            <a:hlinkClick r:id="rId6" action="ppaction://hlinksldjump"/>
          </p:cNvPr>
          <p:cNvPicPr>
            <a:picLocks noChangeAspect="1" noChangeArrowheads="1"/>
          </p:cNvPicPr>
          <p:nvPr/>
        </p:nvPicPr>
        <p:blipFill>
          <a:blip r:embed="rId7" cstate="print"/>
          <a:srcRect/>
          <a:stretch>
            <a:fillRect/>
          </a:stretch>
        </p:blipFill>
        <p:spPr bwMode="auto">
          <a:xfrm>
            <a:off x="7835633" y="5949280"/>
            <a:ext cx="1056847" cy="792088"/>
          </a:xfrm>
          <a:prstGeom prst="rect">
            <a:avLst/>
          </a:prstGeom>
          <a:ln>
            <a:headEnd/>
            <a:tailEnd/>
          </a:ln>
        </p:spPr>
        <p:style>
          <a:lnRef idx="2">
            <a:schemeClr val="accent1"/>
          </a:lnRef>
          <a:fillRef idx="1">
            <a:schemeClr val="lt1"/>
          </a:fillRef>
          <a:effectRef idx="0">
            <a:schemeClr val="accent1"/>
          </a:effectRef>
          <a:fontRef idx="minor">
            <a:schemeClr val="dk1"/>
          </a:fontRef>
        </p:style>
      </p:pic>
      <p:sp>
        <p:nvSpPr>
          <p:cNvPr id="18" name="Oval 2"/>
          <p:cNvSpPr>
            <a:spLocks noChangeArrowheads="1"/>
          </p:cNvSpPr>
          <p:nvPr/>
        </p:nvSpPr>
        <p:spPr bwMode="auto">
          <a:xfrm>
            <a:off x="4067944" y="3936280"/>
            <a:ext cx="160015" cy="142106"/>
          </a:xfrm>
          <a:prstGeom prst="ellipse">
            <a:avLst/>
          </a:prstGeom>
          <a:solidFill>
            <a:srgbClr val="007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9" name="Oval 2"/>
          <p:cNvSpPr>
            <a:spLocks noChangeArrowheads="1"/>
          </p:cNvSpPr>
          <p:nvPr/>
        </p:nvSpPr>
        <p:spPr bwMode="auto">
          <a:xfrm>
            <a:off x="3563888" y="3288208"/>
            <a:ext cx="160015" cy="142106"/>
          </a:xfrm>
          <a:prstGeom prst="ellipse">
            <a:avLst/>
          </a:prstGeom>
          <a:solidFill>
            <a:srgbClr val="007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 name="Oval 2"/>
          <p:cNvSpPr>
            <a:spLocks noChangeArrowheads="1"/>
          </p:cNvSpPr>
          <p:nvPr/>
        </p:nvSpPr>
        <p:spPr bwMode="auto">
          <a:xfrm>
            <a:off x="3491880" y="4224312"/>
            <a:ext cx="160015" cy="142106"/>
          </a:xfrm>
          <a:prstGeom prst="ellipse">
            <a:avLst/>
          </a:prstGeom>
          <a:solidFill>
            <a:srgbClr val="007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 name="Oval 2"/>
          <p:cNvSpPr>
            <a:spLocks noChangeArrowheads="1"/>
          </p:cNvSpPr>
          <p:nvPr/>
        </p:nvSpPr>
        <p:spPr bwMode="auto">
          <a:xfrm>
            <a:off x="2915816" y="6242446"/>
            <a:ext cx="160015" cy="142106"/>
          </a:xfrm>
          <a:prstGeom prst="ellipse">
            <a:avLst/>
          </a:prstGeom>
          <a:solidFill>
            <a:srgbClr val="007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4" name="Oval 2"/>
          <p:cNvSpPr>
            <a:spLocks noChangeArrowheads="1"/>
          </p:cNvSpPr>
          <p:nvPr/>
        </p:nvSpPr>
        <p:spPr bwMode="auto">
          <a:xfrm>
            <a:off x="2339752" y="1704032"/>
            <a:ext cx="160015" cy="142106"/>
          </a:xfrm>
          <a:prstGeom prst="ellipse">
            <a:avLst/>
          </a:prstGeom>
          <a:solidFill>
            <a:srgbClr val="007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5" name="Oval 2"/>
          <p:cNvSpPr>
            <a:spLocks noChangeArrowheads="1"/>
          </p:cNvSpPr>
          <p:nvPr/>
        </p:nvSpPr>
        <p:spPr bwMode="auto">
          <a:xfrm>
            <a:off x="3059832" y="2712144"/>
            <a:ext cx="160015" cy="142106"/>
          </a:xfrm>
          <a:prstGeom prst="ellipse">
            <a:avLst/>
          </a:prstGeom>
          <a:solidFill>
            <a:srgbClr val="007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6" name="Oval 2"/>
          <p:cNvSpPr>
            <a:spLocks noChangeArrowheads="1"/>
          </p:cNvSpPr>
          <p:nvPr/>
        </p:nvSpPr>
        <p:spPr bwMode="auto">
          <a:xfrm>
            <a:off x="4700017" y="4008288"/>
            <a:ext cx="160015" cy="142106"/>
          </a:xfrm>
          <a:prstGeom prst="ellipse">
            <a:avLst/>
          </a:prstGeom>
          <a:solidFill>
            <a:srgbClr val="007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7" name="Oval 2"/>
          <p:cNvSpPr>
            <a:spLocks noChangeArrowheads="1"/>
          </p:cNvSpPr>
          <p:nvPr/>
        </p:nvSpPr>
        <p:spPr bwMode="auto">
          <a:xfrm>
            <a:off x="5508104" y="2640136"/>
            <a:ext cx="160015" cy="142106"/>
          </a:xfrm>
          <a:prstGeom prst="ellipse">
            <a:avLst/>
          </a:prstGeom>
          <a:solidFill>
            <a:srgbClr val="007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 name="Oval 2"/>
          <p:cNvSpPr>
            <a:spLocks noChangeArrowheads="1"/>
          </p:cNvSpPr>
          <p:nvPr/>
        </p:nvSpPr>
        <p:spPr bwMode="auto">
          <a:xfrm>
            <a:off x="5436096" y="1700808"/>
            <a:ext cx="160015" cy="142106"/>
          </a:xfrm>
          <a:prstGeom prst="ellipse">
            <a:avLst/>
          </a:prstGeom>
          <a:solidFill>
            <a:srgbClr val="007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0" name="Oval 2"/>
          <p:cNvSpPr>
            <a:spLocks noChangeArrowheads="1"/>
          </p:cNvSpPr>
          <p:nvPr/>
        </p:nvSpPr>
        <p:spPr bwMode="auto">
          <a:xfrm>
            <a:off x="5220072" y="4368328"/>
            <a:ext cx="160015" cy="142106"/>
          </a:xfrm>
          <a:prstGeom prst="ellipse">
            <a:avLst/>
          </a:prstGeom>
          <a:solidFill>
            <a:srgbClr val="007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2" name="AutoShape 8"/>
          <p:cNvSpPr>
            <a:spLocks noChangeArrowheads="1"/>
          </p:cNvSpPr>
          <p:nvPr/>
        </p:nvSpPr>
        <p:spPr bwMode="auto">
          <a:xfrm>
            <a:off x="3707904" y="3777034"/>
            <a:ext cx="432048" cy="303262"/>
          </a:xfrm>
          <a:prstGeom prst="irregularSeal1">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3" name="AutoShape 8"/>
          <p:cNvSpPr>
            <a:spLocks noChangeArrowheads="1"/>
          </p:cNvSpPr>
          <p:nvPr/>
        </p:nvSpPr>
        <p:spPr bwMode="auto">
          <a:xfrm>
            <a:off x="3635896" y="5433218"/>
            <a:ext cx="432048" cy="303262"/>
          </a:xfrm>
          <a:prstGeom prst="irregularSeal1">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6" name="AutoShape 12"/>
          <p:cNvSpPr>
            <a:spLocks noChangeArrowheads="1"/>
          </p:cNvSpPr>
          <p:nvPr/>
        </p:nvSpPr>
        <p:spPr bwMode="auto">
          <a:xfrm>
            <a:off x="2195736" y="3648248"/>
            <a:ext cx="360040" cy="288032"/>
          </a:xfrm>
          <a:prstGeom prst="diamond">
            <a:avLst/>
          </a:prstGeom>
          <a:solidFill>
            <a:srgbClr val="FF66CC"/>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7" name="AutoShape 12"/>
          <p:cNvSpPr>
            <a:spLocks noChangeArrowheads="1"/>
          </p:cNvSpPr>
          <p:nvPr/>
        </p:nvSpPr>
        <p:spPr bwMode="auto">
          <a:xfrm>
            <a:off x="2627784" y="2496120"/>
            <a:ext cx="360040" cy="288032"/>
          </a:xfrm>
          <a:prstGeom prst="diamond">
            <a:avLst/>
          </a:prstGeom>
          <a:solidFill>
            <a:srgbClr val="FF66CC"/>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8" name="AutoShape 12"/>
          <p:cNvSpPr>
            <a:spLocks noChangeArrowheads="1"/>
          </p:cNvSpPr>
          <p:nvPr/>
        </p:nvSpPr>
        <p:spPr bwMode="auto">
          <a:xfrm>
            <a:off x="4355976" y="2496120"/>
            <a:ext cx="360040" cy="288032"/>
          </a:xfrm>
          <a:prstGeom prst="diamond">
            <a:avLst/>
          </a:prstGeom>
          <a:solidFill>
            <a:srgbClr val="FF66CC"/>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0" name="AutoShape 11"/>
          <p:cNvSpPr>
            <a:spLocks noChangeArrowheads="1"/>
          </p:cNvSpPr>
          <p:nvPr/>
        </p:nvSpPr>
        <p:spPr bwMode="auto">
          <a:xfrm>
            <a:off x="4283968" y="3216200"/>
            <a:ext cx="216024" cy="262508"/>
          </a:xfrm>
          <a:prstGeom prst="triangle">
            <a:avLst>
              <a:gd name="adj" fmla="val 50000"/>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3" name="Forme libre 42"/>
          <p:cNvSpPr/>
          <p:nvPr/>
        </p:nvSpPr>
        <p:spPr>
          <a:xfrm>
            <a:off x="2756848" y="5828478"/>
            <a:ext cx="1311096" cy="454925"/>
          </a:xfrm>
          <a:custGeom>
            <a:avLst/>
            <a:gdLst>
              <a:gd name="connsiteX0" fmla="*/ 0 w 1705970"/>
              <a:gd name="connsiteY0" fmla="*/ 0 h 454925"/>
              <a:gd name="connsiteX1" fmla="*/ 232012 w 1705970"/>
              <a:gd name="connsiteY1" fmla="*/ 313898 h 454925"/>
              <a:gd name="connsiteX2" fmla="*/ 627797 w 1705970"/>
              <a:gd name="connsiteY2" fmla="*/ 450376 h 454925"/>
              <a:gd name="connsiteX3" fmla="*/ 1228298 w 1705970"/>
              <a:gd name="connsiteY3" fmla="*/ 341194 h 454925"/>
              <a:gd name="connsiteX4" fmla="*/ 1705970 w 1705970"/>
              <a:gd name="connsiteY4" fmla="*/ 354842 h 454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5970" h="454925">
                <a:moveTo>
                  <a:pt x="0" y="0"/>
                </a:moveTo>
                <a:cubicBezTo>
                  <a:pt x="63689" y="119417"/>
                  <a:pt x="127379" y="238835"/>
                  <a:pt x="232012" y="313898"/>
                </a:cubicBezTo>
                <a:cubicBezTo>
                  <a:pt x="336645" y="388961"/>
                  <a:pt x="461749" y="445827"/>
                  <a:pt x="627797" y="450376"/>
                </a:cubicBezTo>
                <a:cubicBezTo>
                  <a:pt x="793845" y="454925"/>
                  <a:pt x="1048603" y="357116"/>
                  <a:pt x="1228298" y="341194"/>
                </a:cubicBezTo>
                <a:cubicBezTo>
                  <a:pt x="1407994" y="325272"/>
                  <a:pt x="1556982" y="340057"/>
                  <a:pt x="1705970" y="354842"/>
                </a:cubicBezTo>
              </a:path>
            </a:pathLst>
          </a:cu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6" name="Forme libre 45"/>
          <p:cNvSpPr/>
          <p:nvPr/>
        </p:nvSpPr>
        <p:spPr>
          <a:xfrm>
            <a:off x="4599813" y="3893712"/>
            <a:ext cx="764275" cy="402608"/>
          </a:xfrm>
          <a:custGeom>
            <a:avLst/>
            <a:gdLst>
              <a:gd name="connsiteX0" fmla="*/ 0 w 764275"/>
              <a:gd name="connsiteY0" fmla="*/ 102358 h 402608"/>
              <a:gd name="connsiteX1" fmla="*/ 327547 w 764275"/>
              <a:gd name="connsiteY1" fmla="*/ 20471 h 402608"/>
              <a:gd name="connsiteX2" fmla="*/ 382138 w 764275"/>
              <a:gd name="connsiteY2" fmla="*/ 225187 h 402608"/>
              <a:gd name="connsiteX3" fmla="*/ 532263 w 764275"/>
              <a:gd name="connsiteY3" fmla="*/ 348017 h 402608"/>
              <a:gd name="connsiteX4" fmla="*/ 764275 w 764275"/>
              <a:gd name="connsiteY4" fmla="*/ 402608 h 402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275" h="402608">
                <a:moveTo>
                  <a:pt x="0" y="102358"/>
                </a:moveTo>
                <a:cubicBezTo>
                  <a:pt x="131928" y="51179"/>
                  <a:pt x="263857" y="0"/>
                  <a:pt x="327547" y="20471"/>
                </a:cubicBezTo>
                <a:cubicBezTo>
                  <a:pt x="391237" y="40943"/>
                  <a:pt x="348019" y="170596"/>
                  <a:pt x="382138" y="225187"/>
                </a:cubicBezTo>
                <a:cubicBezTo>
                  <a:pt x="416257" y="279778"/>
                  <a:pt x="468574" y="318447"/>
                  <a:pt x="532263" y="348017"/>
                </a:cubicBezTo>
                <a:cubicBezTo>
                  <a:pt x="595953" y="377587"/>
                  <a:pt x="680114" y="390097"/>
                  <a:pt x="764275" y="402608"/>
                </a:cubicBezTo>
              </a:path>
            </a:pathLst>
          </a:cu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8" name="Forme libre 47"/>
          <p:cNvSpPr/>
          <p:nvPr/>
        </p:nvSpPr>
        <p:spPr>
          <a:xfrm>
            <a:off x="2249586" y="1988618"/>
            <a:ext cx="1432290" cy="1440382"/>
          </a:xfrm>
          <a:custGeom>
            <a:avLst/>
            <a:gdLst>
              <a:gd name="connsiteX0" fmla="*/ 841572 w 1432290"/>
              <a:gd name="connsiteY0" fmla="*/ 0 h 1440382"/>
              <a:gd name="connsiteX1" fmla="*/ 930584 w 1432290"/>
              <a:gd name="connsiteY1" fmla="*/ 226577 h 1440382"/>
              <a:gd name="connsiteX2" fmla="*/ 1035780 w 1432290"/>
              <a:gd name="connsiteY2" fmla="*/ 267037 h 1440382"/>
              <a:gd name="connsiteX3" fmla="*/ 1035780 w 1432290"/>
              <a:gd name="connsiteY3" fmla="*/ 299405 h 1440382"/>
              <a:gd name="connsiteX4" fmla="*/ 1060056 w 1432290"/>
              <a:gd name="connsiteY4" fmla="*/ 339865 h 1440382"/>
              <a:gd name="connsiteX5" fmla="*/ 979136 w 1432290"/>
              <a:gd name="connsiteY5" fmla="*/ 445062 h 1440382"/>
              <a:gd name="connsiteX6" fmla="*/ 979136 w 1432290"/>
              <a:gd name="connsiteY6" fmla="*/ 647363 h 1440382"/>
              <a:gd name="connsiteX7" fmla="*/ 1060056 w 1432290"/>
              <a:gd name="connsiteY7" fmla="*/ 663547 h 1440382"/>
              <a:gd name="connsiteX8" fmla="*/ 1068149 w 1432290"/>
              <a:gd name="connsiteY8" fmla="*/ 744467 h 1440382"/>
              <a:gd name="connsiteX9" fmla="*/ 1254265 w 1432290"/>
              <a:gd name="connsiteY9" fmla="*/ 857755 h 1440382"/>
              <a:gd name="connsiteX10" fmla="*/ 1327094 w 1432290"/>
              <a:gd name="connsiteY10" fmla="*/ 962952 h 1440382"/>
              <a:gd name="connsiteX11" fmla="*/ 1327094 w 1432290"/>
              <a:gd name="connsiteY11" fmla="*/ 1076240 h 1440382"/>
              <a:gd name="connsiteX12" fmla="*/ 1375646 w 1432290"/>
              <a:gd name="connsiteY12" fmla="*/ 1132885 h 1440382"/>
              <a:gd name="connsiteX13" fmla="*/ 1375646 w 1432290"/>
              <a:gd name="connsiteY13" fmla="*/ 1229989 h 1440382"/>
              <a:gd name="connsiteX14" fmla="*/ 1432290 w 1432290"/>
              <a:gd name="connsiteY14" fmla="*/ 1294725 h 1440382"/>
              <a:gd name="connsiteX15" fmla="*/ 1416106 w 1432290"/>
              <a:gd name="connsiteY15" fmla="*/ 1302817 h 1440382"/>
              <a:gd name="connsiteX16" fmla="*/ 1262357 w 1432290"/>
              <a:gd name="connsiteY16" fmla="*/ 1286633 h 1440382"/>
              <a:gd name="connsiteX17" fmla="*/ 1197621 w 1432290"/>
              <a:gd name="connsiteY17" fmla="*/ 1432290 h 1440382"/>
              <a:gd name="connsiteX18" fmla="*/ 962952 w 1432290"/>
              <a:gd name="connsiteY18" fmla="*/ 1440382 h 1440382"/>
              <a:gd name="connsiteX19" fmla="*/ 752559 w 1432290"/>
              <a:gd name="connsiteY19" fmla="*/ 1375646 h 1440382"/>
              <a:gd name="connsiteX20" fmla="*/ 752559 w 1432290"/>
              <a:gd name="connsiteY20" fmla="*/ 1189529 h 1440382"/>
              <a:gd name="connsiteX21" fmla="*/ 655455 w 1432290"/>
              <a:gd name="connsiteY21" fmla="*/ 1229989 h 1440382"/>
              <a:gd name="connsiteX22" fmla="*/ 647363 w 1432290"/>
              <a:gd name="connsiteY22" fmla="*/ 1173345 h 1440382"/>
              <a:gd name="connsiteX23" fmla="*/ 242761 w 1432290"/>
              <a:gd name="connsiteY23" fmla="*/ 954860 h 1440382"/>
              <a:gd name="connsiteX24" fmla="*/ 48552 w 1432290"/>
              <a:gd name="connsiteY24" fmla="*/ 914400 h 1440382"/>
              <a:gd name="connsiteX25" fmla="*/ 0 w 1432290"/>
              <a:gd name="connsiteY25" fmla="*/ 704007 h 1440382"/>
              <a:gd name="connsiteX26" fmla="*/ 372233 w 1432290"/>
              <a:gd name="connsiteY26" fmla="*/ 453154 h 1440382"/>
              <a:gd name="connsiteX27" fmla="*/ 372233 w 1432290"/>
              <a:gd name="connsiteY27" fmla="*/ 339865 h 1440382"/>
              <a:gd name="connsiteX28" fmla="*/ 396510 w 1432290"/>
              <a:gd name="connsiteY28" fmla="*/ 242761 h 1440382"/>
              <a:gd name="connsiteX29" fmla="*/ 347957 w 1432290"/>
              <a:gd name="connsiteY29" fmla="*/ 178024 h 1440382"/>
              <a:gd name="connsiteX30" fmla="*/ 356049 w 1432290"/>
              <a:gd name="connsiteY30" fmla="*/ 129472 h 1440382"/>
              <a:gd name="connsiteX31" fmla="*/ 477430 w 1432290"/>
              <a:gd name="connsiteY31" fmla="*/ 56644 h 1440382"/>
              <a:gd name="connsiteX32" fmla="*/ 501706 w 1432290"/>
              <a:gd name="connsiteY32" fmla="*/ 8092 h 1440382"/>
              <a:gd name="connsiteX33" fmla="*/ 614995 w 1432290"/>
              <a:gd name="connsiteY33" fmla="*/ 8092 h 1440382"/>
              <a:gd name="connsiteX34" fmla="*/ 784927 w 1432290"/>
              <a:gd name="connsiteY34" fmla="*/ 32368 h 1440382"/>
              <a:gd name="connsiteX35" fmla="*/ 841572 w 1432290"/>
              <a:gd name="connsiteY35" fmla="*/ 0 h 1440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32290" h="1440382">
                <a:moveTo>
                  <a:pt x="841572" y="0"/>
                </a:moveTo>
                <a:cubicBezTo>
                  <a:pt x="869894" y="91035"/>
                  <a:pt x="898216" y="182071"/>
                  <a:pt x="930584" y="226577"/>
                </a:cubicBezTo>
                <a:cubicBezTo>
                  <a:pt x="962952" y="271083"/>
                  <a:pt x="999366" y="269060"/>
                  <a:pt x="1035780" y="267037"/>
                </a:cubicBezTo>
                <a:lnTo>
                  <a:pt x="1035780" y="299405"/>
                </a:lnTo>
                <a:lnTo>
                  <a:pt x="1060056" y="339865"/>
                </a:lnTo>
                <a:lnTo>
                  <a:pt x="979136" y="445062"/>
                </a:lnTo>
                <a:lnTo>
                  <a:pt x="979136" y="647363"/>
                </a:lnTo>
                <a:lnTo>
                  <a:pt x="1060056" y="663547"/>
                </a:lnTo>
                <a:lnTo>
                  <a:pt x="1068149" y="744467"/>
                </a:lnTo>
                <a:lnTo>
                  <a:pt x="1254265" y="857755"/>
                </a:lnTo>
                <a:lnTo>
                  <a:pt x="1327094" y="962952"/>
                </a:lnTo>
                <a:lnTo>
                  <a:pt x="1327094" y="1076240"/>
                </a:lnTo>
                <a:lnTo>
                  <a:pt x="1375646" y="1132885"/>
                </a:lnTo>
                <a:lnTo>
                  <a:pt x="1375646" y="1229989"/>
                </a:lnTo>
                <a:lnTo>
                  <a:pt x="1432290" y="1294725"/>
                </a:lnTo>
                <a:lnTo>
                  <a:pt x="1416106" y="1302817"/>
                </a:lnTo>
                <a:lnTo>
                  <a:pt x="1262357" y="1286633"/>
                </a:lnTo>
                <a:lnTo>
                  <a:pt x="1197621" y="1432290"/>
                </a:lnTo>
                <a:lnTo>
                  <a:pt x="962952" y="1440382"/>
                </a:lnTo>
                <a:lnTo>
                  <a:pt x="752559" y="1375646"/>
                </a:lnTo>
                <a:lnTo>
                  <a:pt x="752559" y="1189529"/>
                </a:lnTo>
                <a:lnTo>
                  <a:pt x="655455" y="1229989"/>
                </a:lnTo>
                <a:lnTo>
                  <a:pt x="647363" y="1173345"/>
                </a:lnTo>
                <a:lnTo>
                  <a:pt x="242761" y="954860"/>
                </a:lnTo>
                <a:lnTo>
                  <a:pt x="48552" y="914400"/>
                </a:lnTo>
                <a:lnTo>
                  <a:pt x="0" y="704007"/>
                </a:lnTo>
                <a:lnTo>
                  <a:pt x="372233" y="453154"/>
                </a:lnTo>
                <a:lnTo>
                  <a:pt x="372233" y="339865"/>
                </a:lnTo>
                <a:lnTo>
                  <a:pt x="396510" y="242761"/>
                </a:lnTo>
                <a:lnTo>
                  <a:pt x="347957" y="178024"/>
                </a:lnTo>
                <a:lnTo>
                  <a:pt x="356049" y="129472"/>
                </a:lnTo>
                <a:lnTo>
                  <a:pt x="477430" y="56644"/>
                </a:lnTo>
                <a:lnTo>
                  <a:pt x="501706" y="8092"/>
                </a:lnTo>
                <a:lnTo>
                  <a:pt x="614995" y="8092"/>
                </a:lnTo>
                <a:lnTo>
                  <a:pt x="784927" y="32368"/>
                </a:lnTo>
                <a:lnTo>
                  <a:pt x="841572" y="0"/>
                </a:lnTo>
                <a:close/>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AutoShape 12"/>
          <p:cNvSpPr>
            <a:spLocks noChangeArrowheads="1"/>
          </p:cNvSpPr>
          <p:nvPr/>
        </p:nvSpPr>
        <p:spPr bwMode="auto">
          <a:xfrm>
            <a:off x="3059832" y="5664472"/>
            <a:ext cx="360040" cy="288032"/>
          </a:xfrm>
          <a:prstGeom prst="diamond">
            <a:avLst/>
          </a:prstGeom>
          <a:solidFill>
            <a:srgbClr val="FF66CC"/>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57" name="Forme libre 56"/>
          <p:cNvSpPr/>
          <p:nvPr/>
        </p:nvSpPr>
        <p:spPr>
          <a:xfrm>
            <a:off x="5456583" y="2289459"/>
            <a:ext cx="258417" cy="1113182"/>
          </a:xfrm>
          <a:custGeom>
            <a:avLst/>
            <a:gdLst>
              <a:gd name="connsiteX0" fmla="*/ 258417 w 258417"/>
              <a:gd name="connsiteY0" fmla="*/ 99391 h 1113182"/>
              <a:gd name="connsiteX1" fmla="*/ 218660 w 258417"/>
              <a:gd name="connsiteY1" fmla="*/ 59635 h 1113182"/>
              <a:gd name="connsiteX2" fmla="*/ 129208 w 258417"/>
              <a:gd name="connsiteY2" fmla="*/ 59635 h 1113182"/>
              <a:gd name="connsiteX3" fmla="*/ 59634 w 258417"/>
              <a:gd name="connsiteY3" fmla="*/ 0 h 1113182"/>
              <a:gd name="connsiteX4" fmla="*/ 49695 w 258417"/>
              <a:gd name="connsiteY4" fmla="*/ 218661 h 1113182"/>
              <a:gd name="connsiteX5" fmla="*/ 9939 w 258417"/>
              <a:gd name="connsiteY5" fmla="*/ 268356 h 1113182"/>
              <a:gd name="connsiteX6" fmla="*/ 9939 w 258417"/>
              <a:gd name="connsiteY6" fmla="*/ 367748 h 1113182"/>
              <a:gd name="connsiteX7" fmla="*/ 39756 w 258417"/>
              <a:gd name="connsiteY7" fmla="*/ 407504 h 1113182"/>
              <a:gd name="connsiteX8" fmla="*/ 0 w 258417"/>
              <a:gd name="connsiteY8" fmla="*/ 487017 h 1113182"/>
              <a:gd name="connsiteX9" fmla="*/ 49695 w 258417"/>
              <a:gd name="connsiteY9" fmla="*/ 586409 h 1113182"/>
              <a:gd name="connsiteX10" fmla="*/ 49695 w 258417"/>
              <a:gd name="connsiteY10" fmla="*/ 765313 h 1113182"/>
              <a:gd name="connsiteX11" fmla="*/ 159026 w 258417"/>
              <a:gd name="connsiteY11" fmla="*/ 785191 h 1113182"/>
              <a:gd name="connsiteX12" fmla="*/ 218660 w 258417"/>
              <a:gd name="connsiteY12" fmla="*/ 805069 h 1113182"/>
              <a:gd name="connsiteX13" fmla="*/ 119269 w 258417"/>
              <a:gd name="connsiteY13" fmla="*/ 1033669 h 1113182"/>
              <a:gd name="connsiteX14" fmla="*/ 248478 w 258417"/>
              <a:gd name="connsiteY14" fmla="*/ 1103243 h 1113182"/>
              <a:gd name="connsiteX15" fmla="*/ 248478 w 258417"/>
              <a:gd name="connsiteY15" fmla="*/ 1113182 h 1113182"/>
              <a:gd name="connsiteX16" fmla="*/ 248478 w 258417"/>
              <a:gd name="connsiteY16" fmla="*/ 1113182 h 111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417" h="1113182">
                <a:moveTo>
                  <a:pt x="258417" y="99391"/>
                </a:moveTo>
                <a:lnTo>
                  <a:pt x="218660" y="59635"/>
                </a:lnTo>
                <a:lnTo>
                  <a:pt x="129208" y="59635"/>
                </a:lnTo>
                <a:lnTo>
                  <a:pt x="59634" y="0"/>
                </a:lnTo>
                <a:lnTo>
                  <a:pt x="49695" y="218661"/>
                </a:lnTo>
                <a:lnTo>
                  <a:pt x="9939" y="268356"/>
                </a:lnTo>
                <a:lnTo>
                  <a:pt x="9939" y="367748"/>
                </a:lnTo>
                <a:lnTo>
                  <a:pt x="39756" y="407504"/>
                </a:lnTo>
                <a:lnTo>
                  <a:pt x="0" y="487017"/>
                </a:lnTo>
                <a:lnTo>
                  <a:pt x="49695" y="586409"/>
                </a:lnTo>
                <a:lnTo>
                  <a:pt x="49695" y="765313"/>
                </a:lnTo>
                <a:lnTo>
                  <a:pt x="159026" y="785191"/>
                </a:lnTo>
                <a:lnTo>
                  <a:pt x="218660" y="805069"/>
                </a:lnTo>
                <a:lnTo>
                  <a:pt x="119269" y="1033669"/>
                </a:lnTo>
                <a:lnTo>
                  <a:pt x="248478" y="1103243"/>
                </a:lnTo>
                <a:lnTo>
                  <a:pt x="248478" y="1113182"/>
                </a:lnTo>
                <a:lnTo>
                  <a:pt x="248478" y="1113182"/>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lt1"/>
              </a:solidFill>
            </a:endParaRPr>
          </a:p>
        </p:txBody>
      </p:sp>
      <p:sp>
        <p:nvSpPr>
          <p:cNvPr id="54" name="Arc 53"/>
          <p:cNvSpPr/>
          <p:nvPr/>
        </p:nvSpPr>
        <p:spPr>
          <a:xfrm rot="20333266" flipH="1">
            <a:off x="5513551" y="1673559"/>
            <a:ext cx="494871" cy="1321941"/>
          </a:xfrm>
          <a:prstGeom prst="arc">
            <a:avLst>
              <a:gd name="adj1" fmla="val 17384656"/>
              <a:gd name="adj2" fmla="val 2315637"/>
            </a:avLst>
          </a:prstGeom>
          <a:ln w="5715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0" name="AutoShape 8"/>
          <p:cNvSpPr>
            <a:spLocks noChangeArrowheads="1"/>
          </p:cNvSpPr>
          <p:nvPr/>
        </p:nvSpPr>
        <p:spPr bwMode="auto">
          <a:xfrm>
            <a:off x="2771800" y="3485778"/>
            <a:ext cx="432048" cy="303262"/>
          </a:xfrm>
          <a:prstGeom prst="irregularSeal1">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1" name="AutoShape 8"/>
          <p:cNvSpPr>
            <a:spLocks noChangeArrowheads="1"/>
          </p:cNvSpPr>
          <p:nvPr/>
        </p:nvSpPr>
        <p:spPr bwMode="auto">
          <a:xfrm>
            <a:off x="4499992" y="5069954"/>
            <a:ext cx="432048" cy="303262"/>
          </a:xfrm>
          <a:prstGeom prst="irregularSeal1">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 name="ZoneTexte 5"/>
          <p:cNvSpPr txBox="1"/>
          <p:nvPr/>
        </p:nvSpPr>
        <p:spPr>
          <a:xfrm>
            <a:off x="3491880" y="1252820"/>
            <a:ext cx="1008112" cy="461665"/>
          </a:xfrm>
          <a:prstGeom prst="rect">
            <a:avLst/>
          </a:prstGeom>
          <a:noFill/>
        </p:spPr>
        <p:txBody>
          <a:bodyPr wrap="square" rtlCol="0">
            <a:spAutoFit/>
          </a:bodyPr>
          <a:lstStyle/>
          <a:p>
            <a:pPr algn="ctr"/>
            <a:r>
              <a:rPr lang="fr-FR" sz="1200" i="1" dirty="0" smtClean="0">
                <a:solidFill>
                  <a:srgbClr val="0070C0"/>
                </a:solidFill>
              </a:rPr>
              <a:t>Mer Caspienne</a:t>
            </a:r>
            <a:endParaRPr lang="fr-FR" sz="1600" i="1" dirty="0">
              <a:solidFill>
                <a:srgbClr val="0070C0"/>
              </a:solidFill>
            </a:endParaRPr>
          </a:p>
        </p:txBody>
      </p:sp>
      <p:sp>
        <p:nvSpPr>
          <p:cNvPr id="8" name="ZoneTexte 7"/>
          <p:cNvSpPr txBox="1"/>
          <p:nvPr/>
        </p:nvSpPr>
        <p:spPr>
          <a:xfrm>
            <a:off x="4860032" y="5736480"/>
            <a:ext cx="755576" cy="461665"/>
          </a:xfrm>
          <a:prstGeom prst="rect">
            <a:avLst/>
          </a:prstGeom>
          <a:noFill/>
        </p:spPr>
        <p:txBody>
          <a:bodyPr wrap="square" rtlCol="0">
            <a:spAutoFit/>
          </a:bodyPr>
          <a:lstStyle/>
          <a:p>
            <a:pPr algn="ctr"/>
            <a:r>
              <a:rPr lang="fr-FR" sz="1200" i="1" dirty="0" smtClean="0">
                <a:solidFill>
                  <a:srgbClr val="0070C0"/>
                </a:solidFill>
              </a:rPr>
              <a:t>Océan Indien </a:t>
            </a:r>
            <a:endParaRPr lang="fr-FR" sz="1600" i="1" dirty="0">
              <a:solidFill>
                <a:srgbClr val="0070C0"/>
              </a:solidFill>
            </a:endParaRPr>
          </a:p>
        </p:txBody>
      </p:sp>
      <p:sp>
        <p:nvSpPr>
          <p:cNvPr id="10" name="ZoneTexte 9"/>
          <p:cNvSpPr txBox="1"/>
          <p:nvPr/>
        </p:nvSpPr>
        <p:spPr>
          <a:xfrm>
            <a:off x="2339752" y="3936280"/>
            <a:ext cx="1331640" cy="523220"/>
          </a:xfrm>
          <a:prstGeom prst="rect">
            <a:avLst/>
          </a:prstGeom>
          <a:noFill/>
        </p:spPr>
        <p:txBody>
          <a:bodyPr wrap="square" rtlCol="0">
            <a:spAutoFit/>
          </a:bodyPr>
          <a:lstStyle/>
          <a:p>
            <a:pPr algn="ctr"/>
            <a:r>
              <a:rPr lang="fr-FR" sz="1400" b="1" dirty="0" smtClean="0"/>
              <a:t>ARABIE SAOUDITE</a:t>
            </a:r>
            <a:endParaRPr lang="fr-FR" b="1" dirty="0"/>
          </a:p>
        </p:txBody>
      </p:sp>
      <p:sp>
        <p:nvSpPr>
          <p:cNvPr id="14" name="ZoneTexte 13"/>
          <p:cNvSpPr txBox="1"/>
          <p:nvPr/>
        </p:nvSpPr>
        <p:spPr>
          <a:xfrm>
            <a:off x="3923928" y="3834655"/>
            <a:ext cx="936104" cy="461665"/>
          </a:xfrm>
          <a:prstGeom prst="rect">
            <a:avLst/>
          </a:prstGeom>
          <a:noFill/>
        </p:spPr>
        <p:txBody>
          <a:bodyPr wrap="square" rtlCol="0">
            <a:spAutoFit/>
          </a:bodyPr>
          <a:lstStyle/>
          <a:p>
            <a:pPr algn="ctr"/>
            <a:r>
              <a:rPr lang="fr-FR" sz="1200" i="1" dirty="0" smtClean="0">
                <a:solidFill>
                  <a:srgbClr val="0070C0"/>
                </a:solidFill>
              </a:rPr>
              <a:t>Golfe persique</a:t>
            </a:r>
            <a:endParaRPr lang="fr-FR" sz="1600" i="1" dirty="0">
              <a:solidFill>
                <a:srgbClr val="0070C0"/>
              </a:solidFill>
            </a:endParaRPr>
          </a:p>
        </p:txBody>
      </p:sp>
      <p:sp>
        <p:nvSpPr>
          <p:cNvPr id="15" name="ZoneTexte 14"/>
          <p:cNvSpPr txBox="1"/>
          <p:nvPr/>
        </p:nvSpPr>
        <p:spPr>
          <a:xfrm>
            <a:off x="2267744" y="5274815"/>
            <a:ext cx="720080" cy="461665"/>
          </a:xfrm>
          <a:prstGeom prst="rect">
            <a:avLst/>
          </a:prstGeom>
          <a:noFill/>
        </p:spPr>
        <p:txBody>
          <a:bodyPr wrap="square" rtlCol="0">
            <a:spAutoFit/>
          </a:bodyPr>
          <a:lstStyle/>
          <a:p>
            <a:pPr algn="ctr"/>
            <a:r>
              <a:rPr lang="fr-FR" sz="1200" i="1" dirty="0" smtClean="0">
                <a:solidFill>
                  <a:srgbClr val="0070C0"/>
                </a:solidFill>
              </a:rPr>
              <a:t>Mer Rouge </a:t>
            </a:r>
            <a:endParaRPr lang="fr-FR" sz="1600" i="1" dirty="0">
              <a:solidFill>
                <a:srgbClr val="0070C0"/>
              </a:solidFill>
            </a:endParaRPr>
          </a:p>
        </p:txBody>
      </p:sp>
      <p:sp>
        <p:nvSpPr>
          <p:cNvPr id="11" name="ZoneTexte 10"/>
          <p:cNvSpPr txBox="1"/>
          <p:nvPr/>
        </p:nvSpPr>
        <p:spPr>
          <a:xfrm>
            <a:off x="3635896" y="2208088"/>
            <a:ext cx="1331640" cy="307777"/>
          </a:xfrm>
          <a:prstGeom prst="rect">
            <a:avLst/>
          </a:prstGeom>
          <a:noFill/>
        </p:spPr>
        <p:txBody>
          <a:bodyPr wrap="square" rtlCol="0">
            <a:spAutoFit/>
          </a:bodyPr>
          <a:lstStyle/>
          <a:p>
            <a:pPr algn="ctr"/>
            <a:r>
              <a:rPr lang="fr-FR" sz="1400" b="1" dirty="0" smtClean="0"/>
              <a:t>IRAN</a:t>
            </a:r>
            <a:endParaRPr lang="fr-FR" b="1" dirty="0"/>
          </a:p>
        </p:txBody>
      </p:sp>
      <p:sp>
        <p:nvSpPr>
          <p:cNvPr id="12" name="ZoneTexte 11"/>
          <p:cNvSpPr txBox="1"/>
          <p:nvPr/>
        </p:nvSpPr>
        <p:spPr>
          <a:xfrm>
            <a:off x="2267744" y="2136080"/>
            <a:ext cx="1331640" cy="307777"/>
          </a:xfrm>
          <a:prstGeom prst="rect">
            <a:avLst/>
          </a:prstGeom>
          <a:noFill/>
        </p:spPr>
        <p:txBody>
          <a:bodyPr wrap="square" rtlCol="0">
            <a:spAutoFit/>
          </a:bodyPr>
          <a:lstStyle/>
          <a:p>
            <a:pPr algn="ctr"/>
            <a:r>
              <a:rPr lang="fr-FR" sz="1400" b="1" dirty="0" smtClean="0"/>
              <a:t>IRAK</a:t>
            </a:r>
            <a:endParaRPr lang="fr-FR" b="1" dirty="0"/>
          </a:p>
        </p:txBody>
      </p:sp>
      <p:sp>
        <p:nvSpPr>
          <p:cNvPr id="64" name="Rectangle 63">
            <a:hlinkClick r:id="rId8" action="ppaction://hlinksldjump"/>
          </p:cNvPr>
          <p:cNvSpPr/>
          <p:nvPr/>
        </p:nvSpPr>
        <p:spPr>
          <a:xfrm>
            <a:off x="4932040" y="6192688"/>
            <a:ext cx="1691680" cy="476672"/>
          </a:xfrm>
          <a:prstGeom prst="rect">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i="1" u="sng" dirty="0" smtClean="0"/>
              <a:t>Légende</a:t>
            </a:r>
            <a:endParaRPr lang="fr-FR" b="1" i="1"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500"/>
                                        <p:tgtEl>
                                          <p:spTgt spid="2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ox(in)">
                                      <p:cBhvr>
                                        <p:cTn id="10" dur="500"/>
                                        <p:tgtEl>
                                          <p:spTgt spid="27"/>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ox(in)">
                                      <p:cBhvr>
                                        <p:cTn id="13" dur="500"/>
                                        <p:tgtEl>
                                          <p:spTgt spid="24"/>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ox(in)">
                                      <p:cBhvr>
                                        <p:cTn id="16" dur="500"/>
                                        <p:tgtEl>
                                          <p:spTgt spid="28"/>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ox(in)">
                                      <p:cBhvr>
                                        <p:cTn id="19" dur="500"/>
                                        <p:tgtEl>
                                          <p:spTgt spid="25"/>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ox(in)">
                                      <p:cBhvr>
                                        <p:cTn id="22" dur="500"/>
                                        <p:tgtEl>
                                          <p:spTgt spid="19"/>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ox(in)">
                                      <p:cBhvr>
                                        <p:cTn id="25" dur="500"/>
                                        <p:tgtEl>
                                          <p:spTgt spid="20"/>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ox(in)">
                                      <p:cBhvr>
                                        <p:cTn id="28" dur="500"/>
                                        <p:tgtEl>
                                          <p:spTgt spid="18"/>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box(in)">
                                      <p:cBhvr>
                                        <p:cTn id="31" dur="500"/>
                                        <p:tgtEl>
                                          <p:spTgt spid="26"/>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box(in)">
                                      <p:cBhvr>
                                        <p:cTn id="34" dur="500"/>
                                        <p:tgtEl>
                                          <p:spTgt spid="30"/>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ox(in)">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box(in)">
                                      <p:cBhvr>
                                        <p:cTn id="42" dur="500"/>
                                        <p:tgtEl>
                                          <p:spTgt spid="53"/>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box(in)">
                                      <p:cBhvr>
                                        <p:cTn id="47" dur="500"/>
                                        <p:tgtEl>
                                          <p:spTgt spid="54"/>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box(in)">
                                      <p:cBhvr>
                                        <p:cTn id="52" dur="500"/>
                                        <p:tgtEl>
                                          <p:spTgt spid="56"/>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box(in)">
                                      <p:cBhvr>
                                        <p:cTn id="57" dur="500"/>
                                        <p:tgtEl>
                                          <p:spTgt spid="48"/>
                                        </p:tgtEl>
                                      </p:cBhvr>
                                    </p:animEffect>
                                  </p:childTnLst>
                                </p:cTn>
                              </p:par>
                              <p:par>
                                <p:cTn id="58" presetID="4" presetClass="entr" presetSubtype="16" fill="hold" grpId="0" nodeType="with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box(in)">
                                      <p:cBhvr>
                                        <p:cTn id="60" dur="500"/>
                                        <p:tgtEl>
                                          <p:spTgt spid="57"/>
                                        </p:tgtEl>
                                      </p:cBhvr>
                                    </p:animEffect>
                                  </p:childTnLst>
                                </p:cTn>
                              </p:par>
                            </p:childTnLst>
                          </p:cTn>
                        </p:par>
                      </p:childTnLst>
                    </p:cTn>
                  </p:par>
                  <p:par>
                    <p:cTn id="61" fill="hold">
                      <p:stCondLst>
                        <p:cond delay="indefinite"/>
                      </p:stCondLst>
                      <p:childTnLst>
                        <p:par>
                          <p:cTn id="62" fill="hold">
                            <p:stCondLst>
                              <p:cond delay="0"/>
                            </p:stCondLst>
                            <p:childTnLst>
                              <p:par>
                                <p:cTn id="63" presetID="4" presetClass="entr" presetSubtype="16" fill="hold" grpId="0" nodeType="click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box(in)">
                                      <p:cBhvr>
                                        <p:cTn id="65" dur="500"/>
                                        <p:tgtEl>
                                          <p:spTgt spid="49"/>
                                        </p:tgtEl>
                                      </p:cBhvr>
                                    </p:animEffect>
                                  </p:childTnLst>
                                </p:cTn>
                              </p:par>
                            </p:childTnLst>
                          </p:cTn>
                        </p:par>
                      </p:childTnLst>
                    </p:cTn>
                  </p:par>
                  <p:par>
                    <p:cTn id="66" fill="hold">
                      <p:stCondLst>
                        <p:cond delay="indefinite"/>
                      </p:stCondLst>
                      <p:childTnLst>
                        <p:par>
                          <p:cTn id="67" fill="hold">
                            <p:stCondLst>
                              <p:cond delay="0"/>
                            </p:stCondLst>
                            <p:childTnLst>
                              <p:par>
                                <p:cTn id="68" presetID="4" presetClass="exit" presetSubtype="16" fill="hold" nodeType="clickEffect">
                                  <p:stCondLst>
                                    <p:cond delay="0"/>
                                  </p:stCondLst>
                                  <p:childTnLst>
                                    <p:animEffect transition="out" filter="box(in)">
                                      <p:cBhvr>
                                        <p:cTn id="69" dur="500"/>
                                        <p:tgtEl>
                                          <p:spTgt spid="55"/>
                                        </p:tgtEl>
                                      </p:cBhvr>
                                    </p:animEffect>
                                    <p:set>
                                      <p:cBhvr>
                                        <p:cTn id="70" dur="1" fill="hold">
                                          <p:stCondLst>
                                            <p:cond delay="499"/>
                                          </p:stCondLst>
                                        </p:cTn>
                                        <p:tgtEl>
                                          <p:spTgt spid="55"/>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4" presetClass="entr" presetSubtype="16" fill="hold" grpId="0" nodeType="click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box(in)">
                                      <p:cBhvr>
                                        <p:cTn id="75" dur="500"/>
                                        <p:tgtEl>
                                          <p:spTgt spid="44"/>
                                        </p:tgtEl>
                                      </p:cBhvr>
                                    </p:animEffect>
                                  </p:childTnLst>
                                </p:cTn>
                              </p:par>
                              <p:par>
                                <p:cTn id="76" presetID="4" presetClass="entr" presetSubtype="16" fill="hold" grpId="0" nodeType="withEffect">
                                  <p:stCondLst>
                                    <p:cond delay="0"/>
                                  </p:stCondLst>
                                  <p:childTnLst>
                                    <p:set>
                                      <p:cBhvr>
                                        <p:cTn id="77" dur="1" fill="hold">
                                          <p:stCondLst>
                                            <p:cond delay="0"/>
                                          </p:stCondLst>
                                        </p:cTn>
                                        <p:tgtEl>
                                          <p:spTgt spid="43"/>
                                        </p:tgtEl>
                                        <p:attrNameLst>
                                          <p:attrName>style.visibility</p:attrName>
                                        </p:attrNameLst>
                                      </p:cBhvr>
                                      <p:to>
                                        <p:strVal val="visible"/>
                                      </p:to>
                                    </p:set>
                                    <p:animEffect transition="in" filter="box(in)">
                                      <p:cBhvr>
                                        <p:cTn id="78" dur="500"/>
                                        <p:tgtEl>
                                          <p:spTgt spid="43"/>
                                        </p:tgtEl>
                                      </p:cBhvr>
                                    </p:animEffect>
                                  </p:childTnLst>
                                </p:cTn>
                              </p:par>
                              <p:par>
                                <p:cTn id="79" presetID="4" presetClass="entr" presetSubtype="16" fill="hold" grpId="0" nodeType="withEffect">
                                  <p:stCondLst>
                                    <p:cond delay="0"/>
                                  </p:stCondLst>
                                  <p:childTnLst>
                                    <p:set>
                                      <p:cBhvr>
                                        <p:cTn id="80" dur="1" fill="hold">
                                          <p:stCondLst>
                                            <p:cond delay="0"/>
                                          </p:stCondLst>
                                        </p:cTn>
                                        <p:tgtEl>
                                          <p:spTgt spid="46"/>
                                        </p:tgtEl>
                                        <p:attrNameLst>
                                          <p:attrName>style.visibility</p:attrName>
                                        </p:attrNameLst>
                                      </p:cBhvr>
                                      <p:to>
                                        <p:strVal val="visible"/>
                                      </p:to>
                                    </p:set>
                                    <p:animEffect transition="in" filter="box(in)">
                                      <p:cBhvr>
                                        <p:cTn id="81" dur="500"/>
                                        <p:tgtEl>
                                          <p:spTgt spid="46"/>
                                        </p:tgtEl>
                                      </p:cBhvr>
                                    </p:animEffect>
                                  </p:childTnLst>
                                </p:cTn>
                              </p:par>
                            </p:childTnLst>
                          </p:cTn>
                        </p:par>
                      </p:childTnLst>
                    </p:cTn>
                  </p:par>
                  <p:par>
                    <p:cTn id="82" fill="hold">
                      <p:stCondLst>
                        <p:cond delay="indefinite"/>
                      </p:stCondLst>
                      <p:childTnLst>
                        <p:par>
                          <p:cTn id="83" fill="hold">
                            <p:stCondLst>
                              <p:cond delay="0"/>
                            </p:stCondLst>
                            <p:childTnLst>
                              <p:par>
                                <p:cTn id="84" presetID="4" presetClass="entr" presetSubtype="16" fill="hold" grpId="0" nodeType="click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box(in)">
                                      <p:cBhvr>
                                        <p:cTn id="86" dur="500"/>
                                        <p:tgtEl>
                                          <p:spTgt spid="31"/>
                                        </p:tgtEl>
                                      </p:cBhvr>
                                    </p:animEffect>
                                  </p:childTnLst>
                                </p:cTn>
                              </p:par>
                              <p:par>
                                <p:cTn id="87" presetID="4" presetClass="entr" presetSubtype="16" fill="hold" grpId="0"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box(in)">
                                      <p:cBhvr>
                                        <p:cTn id="89" dur="500"/>
                                        <p:tgtEl>
                                          <p:spTgt spid="59"/>
                                        </p:tgtEl>
                                      </p:cBhvr>
                                    </p:animEffect>
                                  </p:childTnLst>
                                </p:cTn>
                              </p:par>
                              <p:par>
                                <p:cTn id="90" presetID="4" presetClass="entr" presetSubtype="16" fill="hold" grpId="0" nodeType="with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box(in)">
                                      <p:cBhvr>
                                        <p:cTn id="92" dur="500"/>
                                        <p:tgtEl>
                                          <p:spTgt spid="34"/>
                                        </p:tgtEl>
                                      </p:cBhvr>
                                    </p:animEffect>
                                  </p:childTnLst>
                                </p:cTn>
                              </p:par>
                              <p:par>
                                <p:cTn id="93" presetID="4" presetClass="entr" presetSubtype="16" fill="hold" grpId="0" nodeType="with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box(in)">
                                      <p:cBhvr>
                                        <p:cTn id="95" dur="500"/>
                                        <p:tgtEl>
                                          <p:spTgt spid="60"/>
                                        </p:tgtEl>
                                      </p:cBhvr>
                                    </p:animEffect>
                                  </p:childTnLst>
                                </p:cTn>
                              </p:par>
                              <p:par>
                                <p:cTn id="96" presetID="4" presetClass="entr" presetSubtype="16" fill="hold" grpId="0" nodeType="withEffect">
                                  <p:stCondLst>
                                    <p:cond delay="0"/>
                                  </p:stCondLst>
                                  <p:childTnLst>
                                    <p:set>
                                      <p:cBhvr>
                                        <p:cTn id="97" dur="1" fill="hold">
                                          <p:stCondLst>
                                            <p:cond delay="0"/>
                                          </p:stCondLst>
                                        </p:cTn>
                                        <p:tgtEl>
                                          <p:spTgt spid="32"/>
                                        </p:tgtEl>
                                        <p:attrNameLst>
                                          <p:attrName>style.visibility</p:attrName>
                                        </p:attrNameLst>
                                      </p:cBhvr>
                                      <p:to>
                                        <p:strVal val="visible"/>
                                      </p:to>
                                    </p:set>
                                    <p:animEffect transition="in" filter="box(in)">
                                      <p:cBhvr>
                                        <p:cTn id="98" dur="500"/>
                                        <p:tgtEl>
                                          <p:spTgt spid="32"/>
                                        </p:tgtEl>
                                      </p:cBhvr>
                                    </p:animEffect>
                                  </p:childTnLst>
                                </p:cTn>
                              </p:par>
                              <p:par>
                                <p:cTn id="99" presetID="4" presetClass="entr" presetSubtype="16" fill="hold" grpId="0" nodeType="with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box(in)">
                                      <p:cBhvr>
                                        <p:cTn id="101" dur="500"/>
                                        <p:tgtEl>
                                          <p:spTgt spid="61"/>
                                        </p:tgtEl>
                                      </p:cBhvr>
                                    </p:animEffect>
                                  </p:childTnLst>
                                </p:cTn>
                              </p:par>
                              <p:par>
                                <p:cTn id="102" presetID="4" presetClass="entr" presetSubtype="16" fill="hold" grpId="0" nodeType="withEffect">
                                  <p:stCondLst>
                                    <p:cond delay="0"/>
                                  </p:stCondLst>
                                  <p:childTnLst>
                                    <p:set>
                                      <p:cBhvr>
                                        <p:cTn id="103" dur="1" fill="hold">
                                          <p:stCondLst>
                                            <p:cond delay="0"/>
                                          </p:stCondLst>
                                        </p:cTn>
                                        <p:tgtEl>
                                          <p:spTgt spid="33"/>
                                        </p:tgtEl>
                                        <p:attrNameLst>
                                          <p:attrName>style.visibility</p:attrName>
                                        </p:attrNameLst>
                                      </p:cBhvr>
                                      <p:to>
                                        <p:strVal val="visible"/>
                                      </p:to>
                                    </p:set>
                                    <p:animEffect transition="in" filter="box(in)">
                                      <p:cBhvr>
                                        <p:cTn id="104" dur="500"/>
                                        <p:tgtEl>
                                          <p:spTgt spid="33"/>
                                        </p:tgtEl>
                                      </p:cBhvr>
                                    </p:animEffect>
                                  </p:childTnLst>
                                </p:cTn>
                              </p:par>
                            </p:childTnLst>
                          </p:cTn>
                        </p:par>
                      </p:childTnLst>
                    </p:cTn>
                  </p:par>
                  <p:par>
                    <p:cTn id="105" fill="hold">
                      <p:stCondLst>
                        <p:cond delay="indefinite"/>
                      </p:stCondLst>
                      <p:childTnLst>
                        <p:par>
                          <p:cTn id="106" fill="hold">
                            <p:stCondLst>
                              <p:cond delay="0"/>
                            </p:stCondLst>
                            <p:childTnLst>
                              <p:par>
                                <p:cTn id="107" presetID="4" presetClass="entr" presetSubtype="16" fill="hold" grpId="0" nodeType="click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box(in)">
                                      <p:cBhvr>
                                        <p:cTn id="109" dur="500"/>
                                        <p:tgtEl>
                                          <p:spTgt spid="35"/>
                                        </p:tgtEl>
                                      </p:cBhvr>
                                    </p:animEffect>
                                  </p:childTnLst>
                                </p:cTn>
                              </p:par>
                              <p:par>
                                <p:cTn id="110" presetID="4" presetClass="entr" presetSubtype="16" fill="hold" grpId="0" nodeType="with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box(in)">
                                      <p:cBhvr>
                                        <p:cTn id="112" dur="500"/>
                                        <p:tgtEl>
                                          <p:spTgt spid="36"/>
                                        </p:tgtEl>
                                      </p:cBhvr>
                                    </p:animEffect>
                                  </p:childTnLst>
                                </p:cTn>
                              </p:par>
                              <p:par>
                                <p:cTn id="113" presetID="4" presetClass="entr" presetSubtype="16"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Effect transition="in" filter="box(in)">
                                      <p:cBhvr>
                                        <p:cTn id="115" dur="500"/>
                                        <p:tgtEl>
                                          <p:spTgt spid="50"/>
                                        </p:tgtEl>
                                      </p:cBhvr>
                                    </p:animEffect>
                                  </p:childTnLst>
                                </p:cTn>
                              </p:par>
                              <p:par>
                                <p:cTn id="116" presetID="4" presetClass="entr" presetSubtype="16" fill="hold" grpId="0" nodeType="withEffect">
                                  <p:stCondLst>
                                    <p:cond delay="0"/>
                                  </p:stCondLst>
                                  <p:childTnLst>
                                    <p:set>
                                      <p:cBhvr>
                                        <p:cTn id="117" dur="1" fill="hold">
                                          <p:stCondLst>
                                            <p:cond delay="0"/>
                                          </p:stCondLst>
                                        </p:cTn>
                                        <p:tgtEl>
                                          <p:spTgt spid="38"/>
                                        </p:tgtEl>
                                        <p:attrNameLst>
                                          <p:attrName>style.visibility</p:attrName>
                                        </p:attrNameLst>
                                      </p:cBhvr>
                                      <p:to>
                                        <p:strVal val="visible"/>
                                      </p:to>
                                    </p:set>
                                    <p:animEffect transition="in" filter="box(in)">
                                      <p:cBhvr>
                                        <p:cTn id="118" dur="500"/>
                                        <p:tgtEl>
                                          <p:spTgt spid="38"/>
                                        </p:tgtEl>
                                      </p:cBhvr>
                                    </p:animEffect>
                                  </p:childTnLst>
                                </p:cTn>
                              </p:par>
                              <p:par>
                                <p:cTn id="119" presetID="4" presetClass="entr" presetSubtype="16" fill="hold" grpId="0" nodeType="with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box(in)">
                                      <p:cBhvr>
                                        <p:cTn id="121" dur="500"/>
                                        <p:tgtEl>
                                          <p:spTgt spid="37"/>
                                        </p:tgtEl>
                                      </p:cBhvr>
                                    </p:animEffect>
                                  </p:childTnLst>
                                </p:cTn>
                              </p:par>
                            </p:childTnLst>
                          </p:cTn>
                        </p:par>
                      </p:childTnLst>
                    </p:cTn>
                  </p:par>
                  <p:par>
                    <p:cTn id="122" fill="hold">
                      <p:stCondLst>
                        <p:cond delay="indefinite"/>
                      </p:stCondLst>
                      <p:childTnLst>
                        <p:par>
                          <p:cTn id="123" fill="hold">
                            <p:stCondLst>
                              <p:cond delay="0"/>
                            </p:stCondLst>
                            <p:childTnLst>
                              <p:par>
                                <p:cTn id="124" presetID="4" presetClass="entr" presetSubtype="16" fill="hold" grpId="0" nodeType="click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box(in)">
                                      <p:cBhvr>
                                        <p:cTn id="126" dur="500"/>
                                        <p:tgtEl>
                                          <p:spTgt spid="40"/>
                                        </p:tgtEl>
                                      </p:cBhvr>
                                    </p:animEffect>
                                  </p:childTnLst>
                                </p:cTn>
                              </p:par>
                            </p:childTnLst>
                          </p:cTn>
                        </p:par>
                      </p:childTnLst>
                    </p:cTn>
                  </p:par>
                  <p:par>
                    <p:cTn id="127" fill="hold">
                      <p:stCondLst>
                        <p:cond delay="indefinite"/>
                      </p:stCondLst>
                      <p:childTnLst>
                        <p:par>
                          <p:cTn id="128" fill="hold">
                            <p:stCondLst>
                              <p:cond delay="0"/>
                            </p:stCondLst>
                            <p:childTnLst>
                              <p:par>
                                <p:cTn id="129" presetID="4" presetClass="entr" presetSubtype="16" fill="hold" grpId="0" nodeType="clickEffect">
                                  <p:stCondLst>
                                    <p:cond delay="0"/>
                                  </p:stCondLst>
                                  <p:childTnLst>
                                    <p:set>
                                      <p:cBhvr>
                                        <p:cTn id="130" dur="1" fill="hold">
                                          <p:stCondLst>
                                            <p:cond delay="0"/>
                                          </p:stCondLst>
                                        </p:cTn>
                                        <p:tgtEl>
                                          <p:spTgt spid="41"/>
                                        </p:tgtEl>
                                        <p:attrNameLst>
                                          <p:attrName>style.visibility</p:attrName>
                                        </p:attrNameLst>
                                      </p:cBhvr>
                                      <p:to>
                                        <p:strVal val="visible"/>
                                      </p:to>
                                    </p:set>
                                    <p:animEffect transition="in" filter="box(in)">
                                      <p:cBhvr>
                                        <p:cTn id="131" dur="500"/>
                                        <p:tgtEl>
                                          <p:spTgt spid="41"/>
                                        </p:tgtEl>
                                      </p:cBhvr>
                                    </p:animEffect>
                                  </p:childTnLst>
                                </p:cTn>
                              </p:par>
                            </p:childTnLst>
                          </p:cTn>
                        </p:par>
                      </p:childTnLst>
                    </p:cTn>
                  </p:par>
                  <p:par>
                    <p:cTn id="132" fill="hold">
                      <p:stCondLst>
                        <p:cond delay="indefinite"/>
                      </p:stCondLst>
                      <p:childTnLst>
                        <p:par>
                          <p:cTn id="133" fill="hold">
                            <p:stCondLst>
                              <p:cond delay="0"/>
                            </p:stCondLst>
                            <p:childTnLst>
                              <p:par>
                                <p:cTn id="134" presetID="4" presetClass="exit" presetSubtype="16" fill="hold" nodeType="clickEffect">
                                  <p:stCondLst>
                                    <p:cond delay="0"/>
                                  </p:stCondLst>
                                  <p:childTnLst>
                                    <p:animEffect transition="out" filter="box(in)">
                                      <p:cBhvr>
                                        <p:cTn id="135" dur="500"/>
                                        <p:tgtEl>
                                          <p:spTgt spid="2050"/>
                                        </p:tgtEl>
                                      </p:cBhvr>
                                    </p:animEffect>
                                    <p:set>
                                      <p:cBhvr>
                                        <p:cTn id="136" dur="1" fill="hold">
                                          <p:stCondLst>
                                            <p:cond delay="499"/>
                                          </p:stCondLst>
                                        </p:cTn>
                                        <p:tgtEl>
                                          <p:spTgt spid="2050"/>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4" presetClass="entr" presetSubtype="16" fill="hold" grpId="0" nodeType="clickEffect">
                                  <p:stCondLst>
                                    <p:cond delay="0"/>
                                  </p:stCondLst>
                                  <p:childTnLst>
                                    <p:set>
                                      <p:cBhvr>
                                        <p:cTn id="140" dur="1" fill="hold">
                                          <p:stCondLst>
                                            <p:cond delay="0"/>
                                          </p:stCondLst>
                                        </p:cTn>
                                        <p:tgtEl>
                                          <p:spTgt spid="52">
                                            <p:bg/>
                                          </p:spTgt>
                                        </p:tgtEl>
                                        <p:attrNameLst>
                                          <p:attrName>style.visibility</p:attrName>
                                        </p:attrNameLst>
                                      </p:cBhvr>
                                      <p:to>
                                        <p:strVal val="visible"/>
                                      </p:to>
                                    </p:set>
                                    <p:animEffect transition="in" filter="box(in)">
                                      <p:cBhvr>
                                        <p:cTn id="141" dur="500"/>
                                        <p:tgtEl>
                                          <p:spTgt spid="52">
                                            <p:bg/>
                                          </p:spTgt>
                                        </p:tgtEl>
                                      </p:cBhvr>
                                    </p:animEffect>
                                  </p:childTnLst>
                                </p:cTn>
                              </p:par>
                            </p:childTnLst>
                          </p:cTn>
                        </p:par>
                      </p:childTnLst>
                    </p:cTn>
                  </p:par>
                  <p:par>
                    <p:cTn id="142" fill="hold">
                      <p:stCondLst>
                        <p:cond delay="indefinite"/>
                      </p:stCondLst>
                      <p:childTnLst>
                        <p:par>
                          <p:cTn id="143" fill="hold">
                            <p:stCondLst>
                              <p:cond delay="0"/>
                            </p:stCondLst>
                            <p:childTnLst>
                              <p:par>
                                <p:cTn id="144" presetID="4" presetClass="entr" presetSubtype="16" fill="hold" grpId="0" nodeType="clickEffect">
                                  <p:stCondLst>
                                    <p:cond delay="0"/>
                                  </p:stCondLst>
                                  <p:childTnLst>
                                    <p:set>
                                      <p:cBhvr>
                                        <p:cTn id="145" dur="1" fill="hold">
                                          <p:stCondLst>
                                            <p:cond delay="0"/>
                                          </p:stCondLst>
                                        </p:cTn>
                                        <p:tgtEl>
                                          <p:spTgt spid="52">
                                            <p:txEl>
                                              <p:pRg st="0" end="0"/>
                                            </p:txEl>
                                          </p:spTgt>
                                        </p:tgtEl>
                                        <p:attrNameLst>
                                          <p:attrName>style.visibility</p:attrName>
                                        </p:attrNameLst>
                                      </p:cBhvr>
                                      <p:to>
                                        <p:strVal val="visible"/>
                                      </p:to>
                                    </p:set>
                                    <p:animEffect transition="in" filter="box(in)">
                                      <p:cBhvr>
                                        <p:cTn id="146" dur="500"/>
                                        <p:tgtEl>
                                          <p:spTgt spid="52">
                                            <p:txEl>
                                              <p:pRg st="0" end="0"/>
                                            </p:txEl>
                                          </p:spTgt>
                                        </p:tgtEl>
                                      </p:cBhvr>
                                    </p:animEffect>
                                  </p:childTnLst>
                                </p:cTn>
                              </p:par>
                            </p:childTnLst>
                          </p:cTn>
                        </p:par>
                      </p:childTnLst>
                    </p:cTn>
                  </p:par>
                  <p:par>
                    <p:cTn id="147" fill="hold">
                      <p:stCondLst>
                        <p:cond delay="indefinite"/>
                      </p:stCondLst>
                      <p:childTnLst>
                        <p:par>
                          <p:cTn id="148" fill="hold">
                            <p:stCondLst>
                              <p:cond delay="0"/>
                            </p:stCondLst>
                            <p:childTnLst>
                              <p:par>
                                <p:cTn id="149" presetID="4" presetClass="entr" presetSubtype="16" fill="hold" grpId="0" nodeType="clickEffect">
                                  <p:stCondLst>
                                    <p:cond delay="0"/>
                                  </p:stCondLst>
                                  <p:childTnLst>
                                    <p:set>
                                      <p:cBhvr>
                                        <p:cTn id="150" dur="1" fill="hold">
                                          <p:stCondLst>
                                            <p:cond delay="0"/>
                                          </p:stCondLst>
                                        </p:cTn>
                                        <p:tgtEl>
                                          <p:spTgt spid="52">
                                            <p:txEl>
                                              <p:pRg st="2" end="2"/>
                                            </p:txEl>
                                          </p:spTgt>
                                        </p:tgtEl>
                                        <p:attrNameLst>
                                          <p:attrName>style.visibility</p:attrName>
                                        </p:attrNameLst>
                                      </p:cBhvr>
                                      <p:to>
                                        <p:strVal val="visible"/>
                                      </p:to>
                                    </p:set>
                                    <p:animEffect transition="in" filter="box(in)">
                                      <p:cBhvr>
                                        <p:cTn id="151" dur="500"/>
                                        <p:tgtEl>
                                          <p:spTgt spid="52">
                                            <p:txEl>
                                              <p:pRg st="2" end="2"/>
                                            </p:txEl>
                                          </p:spTgt>
                                        </p:tgtEl>
                                      </p:cBhvr>
                                    </p:animEffect>
                                  </p:childTnLst>
                                </p:cTn>
                              </p:par>
                            </p:childTnLst>
                          </p:cTn>
                        </p:par>
                      </p:childTnLst>
                    </p:cTn>
                  </p:par>
                  <p:par>
                    <p:cTn id="152" fill="hold">
                      <p:stCondLst>
                        <p:cond delay="indefinite"/>
                      </p:stCondLst>
                      <p:childTnLst>
                        <p:par>
                          <p:cTn id="153" fill="hold">
                            <p:stCondLst>
                              <p:cond delay="0"/>
                            </p:stCondLst>
                            <p:childTnLst>
                              <p:par>
                                <p:cTn id="154" presetID="4" presetClass="entr" presetSubtype="16" fill="hold" grpId="0" nodeType="clickEffect">
                                  <p:stCondLst>
                                    <p:cond delay="0"/>
                                  </p:stCondLst>
                                  <p:childTnLst>
                                    <p:set>
                                      <p:cBhvr>
                                        <p:cTn id="155" dur="1" fill="hold">
                                          <p:stCondLst>
                                            <p:cond delay="0"/>
                                          </p:stCondLst>
                                        </p:cTn>
                                        <p:tgtEl>
                                          <p:spTgt spid="52">
                                            <p:txEl>
                                              <p:pRg st="4" end="4"/>
                                            </p:txEl>
                                          </p:spTgt>
                                        </p:tgtEl>
                                        <p:attrNameLst>
                                          <p:attrName>style.visibility</p:attrName>
                                        </p:attrNameLst>
                                      </p:cBhvr>
                                      <p:to>
                                        <p:strVal val="visible"/>
                                      </p:to>
                                    </p:set>
                                    <p:animEffect transition="in" filter="box(in)">
                                      <p:cBhvr>
                                        <p:cTn id="156" dur="500"/>
                                        <p:tgtEl>
                                          <p:spTgt spid="5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22" grpId="0" animBg="1"/>
      <p:bldP spid="31" grpId="0" animBg="1"/>
      <p:bldP spid="34" grpId="0" animBg="1"/>
      <p:bldP spid="35" grpId="0" animBg="1"/>
      <p:bldP spid="41" grpId="0" animBg="1"/>
      <p:bldP spid="44" grpId="0" animBg="1"/>
      <p:bldP spid="56" grpId="0" animBg="1"/>
      <p:bldP spid="59" grpId="0" animBg="1"/>
      <p:bldP spid="52" grpId="0" uiExpand="1" build="allAtOnce" animBg="1"/>
      <p:bldP spid="53" grpId="0" animBg="1"/>
      <p:bldP spid="18" grpId="0" animBg="1"/>
      <p:bldP spid="19" grpId="0" animBg="1"/>
      <p:bldP spid="20" grpId="0" animBg="1"/>
      <p:bldP spid="21" grpId="0" animBg="1"/>
      <p:bldP spid="24" grpId="0" animBg="1"/>
      <p:bldP spid="25" grpId="0" animBg="1"/>
      <p:bldP spid="26" grpId="0" animBg="1"/>
      <p:bldP spid="27" grpId="0" animBg="1"/>
      <p:bldP spid="28" grpId="0" animBg="1"/>
      <p:bldP spid="30" grpId="0" animBg="1"/>
      <p:bldP spid="32" grpId="0" animBg="1"/>
      <p:bldP spid="33" grpId="0" animBg="1"/>
      <p:bldP spid="36" grpId="0" animBg="1"/>
      <p:bldP spid="37" grpId="0" animBg="1"/>
      <p:bldP spid="38" grpId="0" animBg="1"/>
      <p:bldP spid="40" grpId="0" animBg="1"/>
      <p:bldP spid="43" grpId="0" animBg="1"/>
      <p:bldP spid="46" grpId="0" animBg="1"/>
      <p:bldP spid="48" grpId="0" animBg="1"/>
      <p:bldP spid="50" grpId="0" animBg="1"/>
      <p:bldP spid="57" grpId="0" animBg="1"/>
      <p:bldP spid="54"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520" y="620688"/>
            <a:ext cx="3197518" cy="489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i="1" u="sng" dirty="0" smtClean="0">
                <a:solidFill>
                  <a:schemeClr val="tx1"/>
                </a:solidFill>
              </a:rPr>
              <a:t>Les  principaux acteurs :</a:t>
            </a:r>
            <a:endParaRPr lang="fr-FR" sz="2000" b="1" i="1" u="sng" dirty="0">
              <a:solidFill>
                <a:schemeClr val="tx1"/>
              </a:solidFill>
            </a:endParaRPr>
          </a:p>
        </p:txBody>
      </p:sp>
      <p:sp>
        <p:nvSpPr>
          <p:cNvPr id="6" name="Rectangle 5"/>
          <p:cNvSpPr/>
          <p:nvPr/>
        </p:nvSpPr>
        <p:spPr>
          <a:xfrm>
            <a:off x="914686" y="1110175"/>
            <a:ext cx="1918511" cy="102268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i="1" dirty="0" smtClean="0">
                <a:solidFill>
                  <a:schemeClr val="tx1"/>
                </a:solidFill>
              </a:rPr>
              <a:t>Saddam Hussein </a:t>
            </a:r>
          </a:p>
          <a:p>
            <a:pPr algn="ctr"/>
            <a:r>
              <a:rPr lang="fr-FR" i="1" dirty="0" smtClean="0">
                <a:solidFill>
                  <a:schemeClr val="tx1"/>
                </a:solidFill>
              </a:rPr>
              <a:t>(1937-2006</a:t>
            </a:r>
            <a:r>
              <a:rPr lang="fr-FR" sz="2000" i="1" dirty="0" smtClean="0">
                <a:solidFill>
                  <a:schemeClr val="tx1"/>
                </a:solidFill>
              </a:rPr>
              <a:t>)</a:t>
            </a:r>
            <a:endParaRPr lang="fr-FR" sz="2000" dirty="0">
              <a:solidFill>
                <a:schemeClr val="tx1"/>
              </a:solidFill>
            </a:endParaRPr>
          </a:p>
        </p:txBody>
      </p:sp>
      <p:sp>
        <p:nvSpPr>
          <p:cNvPr id="7" name="Rectangle 6"/>
          <p:cNvSpPr/>
          <p:nvPr/>
        </p:nvSpPr>
        <p:spPr>
          <a:xfrm>
            <a:off x="2770149" y="1110175"/>
            <a:ext cx="6265331" cy="102268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b="1" i="1" dirty="0" smtClean="0">
                <a:solidFill>
                  <a:srgbClr val="002060"/>
                </a:solidFill>
              </a:rPr>
              <a:t>Membre du parti </a:t>
            </a:r>
            <a:r>
              <a:rPr lang="fr-FR" sz="1700" b="1" i="1" dirty="0" err="1" smtClean="0">
                <a:solidFill>
                  <a:srgbClr val="002060"/>
                </a:solidFill>
              </a:rPr>
              <a:t>Baas</a:t>
            </a:r>
            <a:r>
              <a:rPr lang="fr-FR" sz="1700" b="1" i="1" dirty="0" smtClean="0">
                <a:solidFill>
                  <a:srgbClr val="002060"/>
                </a:solidFill>
              </a:rPr>
              <a:t> irakien et général</a:t>
            </a:r>
          </a:p>
          <a:p>
            <a:pPr algn="ctr"/>
            <a:r>
              <a:rPr lang="fr-FR" sz="1700" b="1" i="1" dirty="0" smtClean="0">
                <a:solidFill>
                  <a:srgbClr val="002060"/>
                </a:solidFill>
              </a:rPr>
              <a:t>Dirige de manière autoritaire l’Irak de 1979 à 2003 </a:t>
            </a:r>
          </a:p>
          <a:p>
            <a:pPr algn="ctr"/>
            <a:r>
              <a:rPr lang="fr-FR" sz="1700" b="1" i="1" dirty="0" smtClean="0">
                <a:solidFill>
                  <a:srgbClr val="002060"/>
                </a:solidFill>
              </a:rPr>
              <a:t>Condamné à mort pour crimes contre l’humanité</a:t>
            </a:r>
            <a:endParaRPr lang="fr-FR" sz="1700" b="1" i="1" dirty="0">
              <a:solidFill>
                <a:srgbClr val="002060"/>
              </a:solidFill>
            </a:endParaRPr>
          </a:p>
        </p:txBody>
      </p:sp>
      <p:sp>
        <p:nvSpPr>
          <p:cNvPr id="8" name="Rectangle 7"/>
          <p:cNvSpPr/>
          <p:nvPr/>
        </p:nvSpPr>
        <p:spPr>
          <a:xfrm>
            <a:off x="914686" y="3231285"/>
            <a:ext cx="1855463" cy="111882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i="1" dirty="0" smtClean="0">
                <a:solidFill>
                  <a:schemeClr val="tx1"/>
                </a:solidFill>
              </a:rPr>
              <a:t>Oussama Ben Laden</a:t>
            </a:r>
          </a:p>
          <a:p>
            <a:pPr algn="ctr"/>
            <a:r>
              <a:rPr lang="fr-FR" b="1" i="1" dirty="0" smtClean="0">
                <a:solidFill>
                  <a:schemeClr val="tx1"/>
                </a:solidFill>
              </a:rPr>
              <a:t> </a:t>
            </a:r>
            <a:r>
              <a:rPr lang="fr-FR" dirty="0" smtClean="0">
                <a:solidFill>
                  <a:schemeClr val="tx1"/>
                </a:solidFill>
              </a:rPr>
              <a:t>(</a:t>
            </a:r>
            <a:r>
              <a:rPr lang="fr-FR" i="1" dirty="0" smtClean="0">
                <a:solidFill>
                  <a:schemeClr val="tx1"/>
                </a:solidFill>
              </a:rPr>
              <a:t>1957-2011)</a:t>
            </a:r>
            <a:endParaRPr lang="fr-FR" dirty="0">
              <a:solidFill>
                <a:schemeClr val="tx1"/>
              </a:solidFill>
            </a:endParaRPr>
          </a:p>
        </p:txBody>
      </p:sp>
      <p:sp>
        <p:nvSpPr>
          <p:cNvPr id="9" name="Rectangle 8"/>
          <p:cNvSpPr/>
          <p:nvPr/>
        </p:nvSpPr>
        <p:spPr>
          <a:xfrm>
            <a:off x="2770149" y="3231285"/>
            <a:ext cx="6265331" cy="111882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700" b="1" i="1" dirty="0" smtClean="0">
                <a:solidFill>
                  <a:srgbClr val="002060"/>
                </a:solidFill>
              </a:rPr>
              <a:t>Chef saoudien du réseau terroriste Al </a:t>
            </a:r>
            <a:r>
              <a:rPr lang="fr-FR" sz="1700" b="1" i="1" dirty="0" err="1" smtClean="0">
                <a:solidFill>
                  <a:srgbClr val="002060"/>
                </a:solidFill>
              </a:rPr>
              <a:t>Qaida</a:t>
            </a:r>
            <a:endParaRPr lang="fr-FR" sz="1700" b="1" i="1" dirty="0" smtClean="0">
              <a:solidFill>
                <a:srgbClr val="002060"/>
              </a:solidFill>
            </a:endParaRPr>
          </a:p>
          <a:p>
            <a:pPr lvl="0" algn="ctr"/>
            <a:r>
              <a:rPr lang="fr-FR" sz="1700" b="1" i="1" dirty="0" smtClean="0">
                <a:solidFill>
                  <a:srgbClr val="002060"/>
                </a:solidFill>
              </a:rPr>
              <a:t>Commanditaire de plusieurs attentats contre les Etats-Unis, dont celui du  11 septembre</a:t>
            </a:r>
          </a:p>
          <a:p>
            <a:pPr algn="ctr"/>
            <a:r>
              <a:rPr lang="fr-FR" sz="1700" b="1" i="1" dirty="0" smtClean="0">
                <a:solidFill>
                  <a:srgbClr val="002060"/>
                </a:solidFill>
              </a:rPr>
              <a:t>Organisateur de camps d’entraînement </a:t>
            </a:r>
            <a:r>
              <a:rPr lang="fr-FR" sz="1700" b="1" i="1" dirty="0" err="1" smtClean="0">
                <a:solidFill>
                  <a:srgbClr val="002060"/>
                </a:solidFill>
              </a:rPr>
              <a:t>djihadistes</a:t>
            </a:r>
            <a:endParaRPr lang="fr-FR" sz="1700" b="1" i="1" dirty="0">
              <a:solidFill>
                <a:srgbClr val="002060"/>
              </a:solidFill>
            </a:endParaRPr>
          </a:p>
        </p:txBody>
      </p:sp>
      <p:sp>
        <p:nvSpPr>
          <p:cNvPr id="10" name="Rectangle 9"/>
          <p:cNvSpPr/>
          <p:nvPr/>
        </p:nvSpPr>
        <p:spPr>
          <a:xfrm>
            <a:off x="914686" y="2132857"/>
            <a:ext cx="1855463" cy="112173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i="1" dirty="0">
                <a:solidFill>
                  <a:schemeClr val="tx1"/>
                </a:solidFill>
              </a:rPr>
              <a:t>Yitzhak </a:t>
            </a:r>
            <a:r>
              <a:rPr lang="fr-FR" b="1" i="1" dirty="0" smtClean="0">
                <a:solidFill>
                  <a:schemeClr val="tx1"/>
                </a:solidFill>
              </a:rPr>
              <a:t>Rabin </a:t>
            </a:r>
            <a:r>
              <a:rPr lang="fr-FR" i="1" dirty="0" smtClean="0">
                <a:solidFill>
                  <a:schemeClr val="tx1"/>
                </a:solidFill>
              </a:rPr>
              <a:t>(1922-1995)</a:t>
            </a:r>
            <a:endParaRPr lang="fr-FR" dirty="0">
              <a:solidFill>
                <a:schemeClr val="tx1"/>
              </a:solidFill>
            </a:endParaRPr>
          </a:p>
        </p:txBody>
      </p:sp>
      <p:sp>
        <p:nvSpPr>
          <p:cNvPr id="11" name="Rectangle 10"/>
          <p:cNvSpPr/>
          <p:nvPr/>
        </p:nvSpPr>
        <p:spPr>
          <a:xfrm>
            <a:off x="2770149" y="2132857"/>
            <a:ext cx="6265331" cy="112173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700" b="1" i="1" dirty="0" smtClean="0">
                <a:solidFill>
                  <a:srgbClr val="002060"/>
                </a:solidFill>
              </a:rPr>
              <a:t>Général israélien, vainqueur de la Guerre des Six-jours</a:t>
            </a:r>
          </a:p>
          <a:p>
            <a:pPr lvl="0" algn="ctr"/>
            <a:r>
              <a:rPr lang="fr-FR" sz="1700" b="1" i="1" dirty="0" smtClean="0">
                <a:solidFill>
                  <a:srgbClr val="002060"/>
                </a:solidFill>
              </a:rPr>
              <a:t>Signataire des accords d’Oslo en 1993 marquant la reconnaissance de l’Autorité palestinienne , </a:t>
            </a:r>
          </a:p>
          <a:p>
            <a:pPr algn="ctr"/>
            <a:r>
              <a:rPr lang="fr-FR" sz="1700" b="1" i="1" dirty="0" smtClean="0">
                <a:solidFill>
                  <a:srgbClr val="002060"/>
                </a:solidFill>
              </a:rPr>
              <a:t>Assassiné par un extrémiste israélien en 1995</a:t>
            </a:r>
            <a:endParaRPr lang="fr-FR" sz="1700" b="1" i="1" dirty="0">
              <a:solidFill>
                <a:srgbClr val="002060"/>
              </a:solidFill>
            </a:endParaRPr>
          </a:p>
        </p:txBody>
      </p:sp>
      <p:pic>
        <p:nvPicPr>
          <p:cNvPr id="12" name="Picture 4" descr="http://www.web-libre.org/medias/img/articles/fb4c48608ce8825b558ccf07169a3421-2.jpg"/>
          <p:cNvPicPr>
            <a:picLocks noChangeAspect="1" noChangeArrowheads="1"/>
          </p:cNvPicPr>
          <p:nvPr/>
        </p:nvPicPr>
        <p:blipFill>
          <a:blip r:embed="rId2" cstate="print">
            <a:grayscl/>
          </a:blip>
          <a:srcRect/>
          <a:stretch>
            <a:fillRect/>
          </a:stretch>
        </p:blipFill>
        <p:spPr bwMode="auto">
          <a:xfrm>
            <a:off x="147281" y="1110175"/>
            <a:ext cx="767404" cy="1032797"/>
          </a:xfrm>
          <a:prstGeom prst="rect">
            <a:avLst/>
          </a:prstGeom>
          <a:noFill/>
        </p:spPr>
      </p:pic>
      <p:pic>
        <p:nvPicPr>
          <p:cNvPr id="13" name="Picture 6" descr="http://www.nobelprize.org/nobel_prizes/peace/laureates/1994/rabin.jpg"/>
          <p:cNvPicPr>
            <a:picLocks noChangeAspect="1" noChangeArrowheads="1"/>
          </p:cNvPicPr>
          <p:nvPr/>
        </p:nvPicPr>
        <p:blipFill>
          <a:blip r:embed="rId3" cstate="print"/>
          <a:srcRect/>
          <a:stretch>
            <a:fillRect/>
          </a:stretch>
        </p:blipFill>
        <p:spPr bwMode="auto">
          <a:xfrm>
            <a:off x="147281" y="2131630"/>
            <a:ext cx="767404" cy="1133249"/>
          </a:xfrm>
          <a:prstGeom prst="rect">
            <a:avLst/>
          </a:prstGeom>
          <a:noFill/>
        </p:spPr>
      </p:pic>
      <p:pic>
        <p:nvPicPr>
          <p:cNvPr id="14" name="Picture 8" descr="http://www.reopen911.info/media/image/ben_laden.jpg"/>
          <p:cNvPicPr>
            <a:picLocks noChangeAspect="1" noChangeArrowheads="1"/>
          </p:cNvPicPr>
          <p:nvPr/>
        </p:nvPicPr>
        <p:blipFill>
          <a:blip r:embed="rId4" cstate="print">
            <a:grayscl/>
          </a:blip>
          <a:srcRect/>
          <a:stretch>
            <a:fillRect/>
          </a:stretch>
        </p:blipFill>
        <p:spPr bwMode="auto">
          <a:xfrm>
            <a:off x="147283" y="3231288"/>
            <a:ext cx="767404" cy="1142136"/>
          </a:xfrm>
          <a:prstGeom prst="rect">
            <a:avLst/>
          </a:prstGeom>
          <a:noFill/>
        </p:spPr>
      </p:pic>
      <p:sp>
        <p:nvSpPr>
          <p:cNvPr id="15" name="Rectangle 14"/>
          <p:cNvSpPr/>
          <p:nvPr/>
        </p:nvSpPr>
        <p:spPr>
          <a:xfrm>
            <a:off x="914686" y="4350113"/>
            <a:ext cx="1855463" cy="100228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i="1" dirty="0" smtClean="0">
                <a:solidFill>
                  <a:schemeClr val="tx1"/>
                </a:solidFill>
              </a:rPr>
              <a:t>Georges W. Bush </a:t>
            </a:r>
            <a:r>
              <a:rPr lang="fr-FR" i="1" dirty="0" smtClean="0">
                <a:solidFill>
                  <a:schemeClr val="tx1"/>
                </a:solidFill>
              </a:rPr>
              <a:t>(né en 1946)</a:t>
            </a:r>
            <a:endParaRPr lang="fr-FR" dirty="0">
              <a:solidFill>
                <a:schemeClr val="tx1"/>
              </a:solidFill>
            </a:endParaRPr>
          </a:p>
        </p:txBody>
      </p:sp>
      <p:sp>
        <p:nvSpPr>
          <p:cNvPr id="16" name="Rectangle 15"/>
          <p:cNvSpPr/>
          <p:nvPr/>
        </p:nvSpPr>
        <p:spPr>
          <a:xfrm>
            <a:off x="2770149" y="4350113"/>
            <a:ext cx="6265331" cy="100228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700" b="1" i="1" dirty="0" smtClean="0">
                <a:solidFill>
                  <a:srgbClr val="002060"/>
                </a:solidFill>
              </a:rPr>
              <a:t>Président américain néoconservateur, partisan de la guerre préventive et de l’unilatéralisme, à l’origine de l’hostilité croissante des opinions publiques arabo-musulmanes envers les Etats-Unis</a:t>
            </a:r>
            <a:endParaRPr lang="fr-FR" sz="1700" b="1" i="1" dirty="0">
              <a:solidFill>
                <a:srgbClr val="002060"/>
              </a:solidFill>
            </a:endParaRPr>
          </a:p>
        </p:txBody>
      </p:sp>
      <p:pic>
        <p:nvPicPr>
          <p:cNvPr id="17" name="Picture 10" descr="http://upload.wikimedia.org/wikipedia/commons/thumb/d/d4/George-W-Bush.jpeg/200px-George-W-Bush.jpeg"/>
          <p:cNvPicPr>
            <a:picLocks noChangeAspect="1" noChangeArrowheads="1"/>
          </p:cNvPicPr>
          <p:nvPr/>
        </p:nvPicPr>
        <p:blipFill>
          <a:blip r:embed="rId5" cstate="print">
            <a:grayscl/>
          </a:blip>
          <a:srcRect/>
          <a:stretch>
            <a:fillRect/>
          </a:stretch>
        </p:blipFill>
        <p:spPr bwMode="auto">
          <a:xfrm>
            <a:off x="179512" y="4365105"/>
            <a:ext cx="767404" cy="1008112"/>
          </a:xfrm>
          <a:prstGeom prst="rect">
            <a:avLst/>
          </a:prstGeom>
          <a:noFill/>
        </p:spPr>
      </p:pic>
      <p:sp>
        <p:nvSpPr>
          <p:cNvPr id="18" name="Rectangle 17"/>
          <p:cNvSpPr/>
          <p:nvPr/>
        </p:nvSpPr>
        <p:spPr>
          <a:xfrm>
            <a:off x="0" y="620688"/>
            <a:ext cx="9143999" cy="4896544"/>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fr-FR" sz="4000" dirty="0"/>
          </a:p>
        </p:txBody>
      </p:sp>
      <p:pic>
        <p:nvPicPr>
          <p:cNvPr id="3074" name="Picture 2">
            <a:hlinkClick r:id="rId6" action="ppaction://hlinksldjump"/>
          </p:cNvPr>
          <p:cNvPicPr>
            <a:picLocks noChangeAspect="1" noChangeArrowheads="1"/>
          </p:cNvPicPr>
          <p:nvPr/>
        </p:nvPicPr>
        <p:blipFill>
          <a:blip r:embed="rId7" cstate="print"/>
          <a:srcRect/>
          <a:stretch>
            <a:fillRect/>
          </a:stretch>
        </p:blipFill>
        <p:spPr bwMode="auto">
          <a:xfrm>
            <a:off x="7435954" y="5733256"/>
            <a:ext cx="1308541" cy="980728"/>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ox(in)">
                                      <p:cBhvr>
                                        <p:cTn id="7" dur="500"/>
                                        <p:tgtEl>
                                          <p:spTgt spid="7">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box(in)">
                                      <p:cBhvr>
                                        <p:cTn id="10" dur="500"/>
                                        <p:tgtEl>
                                          <p:spTgt spid="7">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box(in)">
                                      <p:cBhvr>
                                        <p:cTn id="13" dur="500"/>
                                        <p:tgtEl>
                                          <p:spTgt spid="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box(in)">
                                      <p:cBhvr>
                                        <p:cTn id="18" dur="500"/>
                                        <p:tgtEl>
                                          <p:spTgt spid="11">
                                            <p:txEl>
                                              <p:pRg st="0" end="0"/>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Effect transition="in" filter="box(in)">
                                      <p:cBhvr>
                                        <p:cTn id="21" dur="500"/>
                                        <p:tgtEl>
                                          <p:spTgt spid="11">
                                            <p:txEl>
                                              <p:pRg st="1" end="1"/>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11">
                                            <p:txEl>
                                              <p:pRg st="2" end="2"/>
                                            </p:txEl>
                                          </p:spTgt>
                                        </p:tgtEl>
                                        <p:attrNameLst>
                                          <p:attrName>style.visibility</p:attrName>
                                        </p:attrNameLst>
                                      </p:cBhvr>
                                      <p:to>
                                        <p:strVal val="visible"/>
                                      </p:to>
                                    </p:set>
                                    <p:animEffect transition="in" filter="box(in)">
                                      <p:cBhvr>
                                        <p:cTn id="24" dur="500"/>
                                        <p:tgtEl>
                                          <p:spTgt spid="11">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Effect transition="in" filter="box(in)">
                                      <p:cBhvr>
                                        <p:cTn id="29" dur="500"/>
                                        <p:tgtEl>
                                          <p:spTgt spid="9">
                                            <p:txEl>
                                              <p:pRg st="0" end="0"/>
                                            </p:txEl>
                                          </p:spTgt>
                                        </p:tgtEl>
                                      </p:cBhvr>
                                    </p:animEffect>
                                  </p:childTnLst>
                                </p:cTn>
                              </p:par>
                              <p:par>
                                <p:cTn id="30" presetID="4" presetClass="entr" presetSubtype="16" fill="hold" nodeType="with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animEffect transition="in" filter="box(in)">
                                      <p:cBhvr>
                                        <p:cTn id="32" dur="500"/>
                                        <p:tgtEl>
                                          <p:spTgt spid="9">
                                            <p:txEl>
                                              <p:pRg st="1" end="1"/>
                                            </p:txEl>
                                          </p:spTgt>
                                        </p:tgtEl>
                                      </p:cBhvr>
                                    </p:animEffect>
                                  </p:childTnLst>
                                </p:cTn>
                              </p:par>
                              <p:par>
                                <p:cTn id="33" presetID="4" presetClass="entr" presetSubtype="16" fill="hold" nodeType="withEffect">
                                  <p:stCondLst>
                                    <p:cond delay="0"/>
                                  </p:stCondLst>
                                  <p:childTnLst>
                                    <p:set>
                                      <p:cBhvr>
                                        <p:cTn id="34" dur="1" fill="hold">
                                          <p:stCondLst>
                                            <p:cond delay="0"/>
                                          </p:stCondLst>
                                        </p:cTn>
                                        <p:tgtEl>
                                          <p:spTgt spid="9">
                                            <p:txEl>
                                              <p:pRg st="2" end="2"/>
                                            </p:txEl>
                                          </p:spTgt>
                                        </p:tgtEl>
                                        <p:attrNameLst>
                                          <p:attrName>style.visibility</p:attrName>
                                        </p:attrNameLst>
                                      </p:cBhvr>
                                      <p:to>
                                        <p:strVal val="visible"/>
                                      </p:to>
                                    </p:set>
                                    <p:animEffect transition="in" filter="box(in)">
                                      <p:cBhvr>
                                        <p:cTn id="35" dur="500"/>
                                        <p:tgtEl>
                                          <p:spTgt spid="9">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nodeType="clickEffect">
                                  <p:stCondLst>
                                    <p:cond delay="0"/>
                                  </p:stCondLst>
                                  <p:childTnLst>
                                    <p:set>
                                      <p:cBhvr>
                                        <p:cTn id="39" dur="1" fill="hold">
                                          <p:stCondLst>
                                            <p:cond delay="0"/>
                                          </p:stCondLst>
                                        </p:cTn>
                                        <p:tgtEl>
                                          <p:spTgt spid="16">
                                            <p:txEl>
                                              <p:pRg st="0" end="0"/>
                                            </p:txEl>
                                          </p:spTgt>
                                        </p:tgtEl>
                                        <p:attrNameLst>
                                          <p:attrName>style.visibility</p:attrName>
                                        </p:attrNameLst>
                                      </p:cBhvr>
                                      <p:to>
                                        <p:strVal val="visible"/>
                                      </p:to>
                                    </p:set>
                                    <p:animEffect transition="in" filter="box(in)">
                                      <p:cBhvr>
                                        <p:cTn id="40"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251778"/>
            <a:ext cx="8229600" cy="3908762"/>
          </a:xfrm>
        </p:spPr>
        <p:txBody>
          <a:bodyPr>
            <a:spAutoFit/>
          </a:bodyPr>
          <a:lstStyle/>
          <a:p>
            <a:pPr algn="l"/>
            <a:r>
              <a:rPr lang="fr-FR" sz="2400" b="1" i="1" dirty="0" smtClean="0">
                <a:solidFill>
                  <a:schemeClr val="bg1">
                    <a:lumMod val="50000"/>
                  </a:schemeClr>
                </a:solidFill>
              </a:rPr>
              <a:t>Propositions de mise en œuvre</a:t>
            </a:r>
            <a:br>
              <a:rPr lang="fr-FR" sz="2400" b="1" i="1" dirty="0" smtClean="0">
                <a:solidFill>
                  <a:schemeClr val="bg1">
                    <a:lumMod val="50000"/>
                  </a:schemeClr>
                </a:solidFill>
              </a:rPr>
            </a:br>
            <a:r>
              <a:rPr lang="fr-FR" sz="1600" b="1" i="1" dirty="0" smtClean="0">
                <a:solidFill>
                  <a:schemeClr val="bg1">
                    <a:lumMod val="50000"/>
                  </a:schemeClr>
                </a:solidFill>
              </a:rPr>
              <a:t/>
            </a:r>
            <a:br>
              <a:rPr lang="fr-FR" sz="1600" b="1" i="1" dirty="0" smtClean="0">
                <a:solidFill>
                  <a:schemeClr val="bg1">
                    <a:lumMod val="50000"/>
                  </a:schemeClr>
                </a:solidFill>
              </a:rPr>
            </a:br>
            <a:r>
              <a:rPr lang="fr-FR" sz="1600" b="1" i="1" dirty="0" smtClean="0">
                <a:solidFill>
                  <a:schemeClr val="bg1">
                    <a:lumMod val="50000"/>
                  </a:schemeClr>
                </a:solidFill>
              </a:rPr>
              <a:t>On entend dans cette partie expliquer la profondeur historique des enjeux du Proche et Moyen Orient par une mise en récit des événements passés  autour des 3 périodes.</a:t>
            </a:r>
            <a:br>
              <a:rPr lang="fr-FR" sz="1600" b="1" i="1" dirty="0" smtClean="0">
                <a:solidFill>
                  <a:schemeClr val="bg1">
                    <a:lumMod val="50000"/>
                  </a:schemeClr>
                </a:solidFill>
              </a:rPr>
            </a:br>
            <a:r>
              <a:rPr lang="fr-FR" sz="1600" b="1" i="1" dirty="0" smtClean="0">
                <a:solidFill>
                  <a:schemeClr val="bg1">
                    <a:lumMod val="50000"/>
                  </a:schemeClr>
                </a:solidFill>
              </a:rPr>
              <a:t/>
            </a:r>
            <a:br>
              <a:rPr lang="fr-FR" sz="1600" b="1" i="1" dirty="0" smtClean="0">
                <a:solidFill>
                  <a:schemeClr val="bg1">
                    <a:lumMod val="50000"/>
                  </a:schemeClr>
                </a:solidFill>
              </a:rPr>
            </a:br>
            <a:r>
              <a:rPr lang="fr-FR" sz="1600" b="1" i="1" dirty="0" smtClean="0">
                <a:solidFill>
                  <a:schemeClr val="bg1">
                    <a:lumMod val="50000"/>
                  </a:schemeClr>
                </a:solidFill>
              </a:rPr>
              <a:t>Pour appuyer le discours, on se propose de faire construire aux élèves parallèlement aux explications des croquis de synthèses permettant de caractériser les trois périodes. C’est l’occasion de retravailler cette compétence en accentuant la réflexion sur les choix des figurés</a:t>
            </a:r>
            <a:br>
              <a:rPr lang="fr-FR" sz="1600" b="1" i="1" dirty="0" smtClean="0">
                <a:solidFill>
                  <a:schemeClr val="bg1">
                    <a:lumMod val="50000"/>
                  </a:schemeClr>
                </a:solidFill>
              </a:rPr>
            </a:br>
            <a:r>
              <a:rPr lang="fr-FR" sz="1600" b="1" i="1" dirty="0" smtClean="0">
                <a:solidFill>
                  <a:schemeClr val="bg1">
                    <a:lumMod val="50000"/>
                  </a:schemeClr>
                </a:solidFill>
              </a:rPr>
              <a:t/>
            </a:r>
            <a:br>
              <a:rPr lang="fr-FR" sz="1600" b="1" i="1" dirty="0" smtClean="0">
                <a:solidFill>
                  <a:schemeClr val="bg1">
                    <a:lumMod val="50000"/>
                  </a:schemeClr>
                </a:solidFill>
              </a:rPr>
            </a:br>
            <a:r>
              <a:rPr lang="fr-FR" sz="1600" b="1" i="1" dirty="0" smtClean="0">
                <a:solidFill>
                  <a:schemeClr val="bg1">
                    <a:lumMod val="50000"/>
                  </a:schemeClr>
                </a:solidFill>
              </a:rPr>
              <a:t>La fiche a été conçue pour servir in fine de fiche de révision où sont répertoriés pour les élèves les événements, les faits et les acteurs principaux </a:t>
            </a:r>
            <a:br>
              <a:rPr lang="fr-FR" sz="1600" b="1" i="1" dirty="0" smtClean="0">
                <a:solidFill>
                  <a:schemeClr val="bg1">
                    <a:lumMod val="50000"/>
                  </a:schemeClr>
                </a:solidFill>
              </a:rPr>
            </a:br>
            <a:r>
              <a:rPr lang="fr-FR" sz="1600" b="1" i="1" dirty="0" smtClean="0">
                <a:solidFill>
                  <a:schemeClr val="bg1">
                    <a:lumMod val="50000"/>
                  </a:schemeClr>
                </a:solidFill>
              </a:rPr>
              <a:t/>
            </a:r>
            <a:br>
              <a:rPr lang="fr-FR" sz="1600" b="1" i="1" dirty="0" smtClean="0">
                <a:solidFill>
                  <a:schemeClr val="bg1">
                    <a:lumMod val="50000"/>
                  </a:schemeClr>
                </a:solidFill>
              </a:rPr>
            </a:br>
            <a:r>
              <a:rPr lang="fr-FR" sz="1600" b="1" i="1" dirty="0" smtClean="0">
                <a:solidFill>
                  <a:schemeClr val="bg1">
                    <a:lumMod val="50000"/>
                  </a:schemeClr>
                </a:solidFill>
              </a:rPr>
              <a:t>On fait formuler par les élèves  pour chaque fiche une phrase de synthèse explicitant en quoi la période étudiée est cruciale pour comprendre les enjeux et tensions actuels du Proche et Moyen Orient</a:t>
            </a:r>
            <a:endParaRPr lang="fr-FR" sz="4000" b="1" i="1"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80" name="Picture 36">
            <a:hlinkClick r:id="rId2" action="ppaction://hlinksldjump"/>
          </p:cNvPr>
          <p:cNvPicPr>
            <a:picLocks noChangeAspect="1" noChangeArrowheads="1"/>
          </p:cNvPicPr>
          <p:nvPr/>
        </p:nvPicPr>
        <p:blipFill>
          <a:blip r:embed="rId3" cstate="print"/>
          <a:srcRect/>
          <a:stretch>
            <a:fillRect/>
          </a:stretch>
        </p:blipFill>
        <p:spPr bwMode="auto">
          <a:xfrm>
            <a:off x="0" y="260648"/>
            <a:ext cx="4152900" cy="4176464"/>
          </a:xfrm>
          <a:prstGeom prst="rect">
            <a:avLst/>
          </a:prstGeom>
          <a:noFill/>
          <a:ln w="9525">
            <a:noFill/>
            <a:miter lim="800000"/>
            <a:headEnd/>
            <a:tailEnd/>
          </a:ln>
        </p:spPr>
      </p:pic>
      <p:sp>
        <p:nvSpPr>
          <p:cNvPr id="30" name="ZoneTexte 29"/>
          <p:cNvSpPr txBox="1"/>
          <p:nvPr/>
        </p:nvSpPr>
        <p:spPr>
          <a:xfrm>
            <a:off x="4139952" y="327427"/>
            <a:ext cx="5004048" cy="1700466"/>
          </a:xfrm>
          <a:prstGeom prst="rect">
            <a:avLst/>
          </a:prstGeom>
          <a:noFill/>
          <a:ln>
            <a:noFill/>
          </a:ln>
        </p:spPr>
        <p:txBody>
          <a:bodyPr wrap="square" rtlCol="0">
            <a:spAutoFit/>
          </a:bodyPr>
          <a:lstStyle/>
          <a:p>
            <a:pPr lvl="0" algn="just"/>
            <a:r>
              <a:rPr lang="fr-FR" sz="1100" b="1" i="1" dirty="0" smtClean="0"/>
              <a:t>a) Un </a:t>
            </a:r>
            <a:r>
              <a:rPr lang="fr-FR" sz="1100" b="1" i="1" dirty="0"/>
              <a:t>territoire sous domination européenne depuis la fin de la Première guerre mondiale</a:t>
            </a:r>
            <a:endParaRPr lang="fr-FR" sz="1100" dirty="0"/>
          </a:p>
          <a:p>
            <a:pPr algn="just"/>
            <a:r>
              <a:rPr lang="fr-FR" sz="400" dirty="0"/>
              <a:t> </a:t>
            </a:r>
            <a:endParaRPr lang="fr-FR" sz="300" dirty="0" smtClean="0"/>
          </a:p>
          <a:p>
            <a:pPr marL="361950" lvl="0" algn="just"/>
            <a:r>
              <a:rPr lang="fr-FR" sz="1050" dirty="0" smtClean="0"/>
              <a:t>Un </a:t>
            </a:r>
            <a:r>
              <a:rPr lang="fr-FR" sz="1050" b="1" i="1" dirty="0" smtClean="0"/>
              <a:t>impérialisme</a:t>
            </a:r>
            <a:r>
              <a:rPr lang="fr-FR" sz="1050" dirty="0" smtClean="0"/>
              <a:t> britannique ancien aux marges du Moyen-Orient avant 1914</a:t>
            </a:r>
          </a:p>
          <a:p>
            <a:pPr marL="361950" lvl="0" algn="just"/>
            <a:endParaRPr lang="fr-FR" sz="200" dirty="0"/>
          </a:p>
          <a:p>
            <a:pPr marL="361950" lvl="0" algn="just"/>
            <a:r>
              <a:rPr lang="fr-FR" sz="1050" dirty="0"/>
              <a:t>Le contrôle britannique du canal de Suez, axe stratégique vers la « route des Indes </a:t>
            </a:r>
            <a:r>
              <a:rPr lang="fr-FR" sz="1050" dirty="0" smtClean="0"/>
              <a:t>»</a:t>
            </a:r>
          </a:p>
          <a:p>
            <a:pPr marL="361950" lvl="0" algn="just"/>
            <a:endParaRPr lang="fr-FR" sz="200" dirty="0"/>
          </a:p>
          <a:p>
            <a:pPr marL="361950" lvl="0" algn="just"/>
            <a:r>
              <a:rPr lang="fr-FR" sz="1050" dirty="0"/>
              <a:t>Les anciennes limites de l’Empire ottoman avant son démantèlement après sa défaite en </a:t>
            </a:r>
            <a:r>
              <a:rPr lang="fr-FR" sz="1050" dirty="0" smtClean="0"/>
              <a:t>1918</a:t>
            </a:r>
          </a:p>
          <a:p>
            <a:pPr marL="361950" lvl="0" algn="just"/>
            <a:endParaRPr lang="fr-FR" sz="200" dirty="0"/>
          </a:p>
          <a:p>
            <a:pPr marL="361950" lvl="0" algn="just"/>
            <a:r>
              <a:rPr lang="fr-FR" sz="1050" dirty="0"/>
              <a:t>Les territoires administrés par des </a:t>
            </a:r>
            <a:r>
              <a:rPr lang="fr-FR" sz="1050" b="1" i="1" dirty="0"/>
              <a:t>puissances mandataires </a:t>
            </a:r>
            <a:r>
              <a:rPr lang="fr-FR" sz="1050" dirty="0"/>
              <a:t>françaises et britanniques rivales, au nom de la </a:t>
            </a:r>
            <a:r>
              <a:rPr lang="fr-FR" sz="1050" dirty="0" smtClean="0"/>
              <a:t>SDN</a:t>
            </a:r>
            <a:endParaRPr lang="fr-FR" sz="1050" dirty="0"/>
          </a:p>
        </p:txBody>
      </p:sp>
      <p:sp>
        <p:nvSpPr>
          <p:cNvPr id="50" name="Rectangle 49"/>
          <p:cNvSpPr/>
          <p:nvPr/>
        </p:nvSpPr>
        <p:spPr>
          <a:xfrm>
            <a:off x="4139952" y="4437112"/>
            <a:ext cx="5004048" cy="18002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sp>
        <p:nvSpPr>
          <p:cNvPr id="31" name="ZoneTexte 30"/>
          <p:cNvSpPr txBox="1"/>
          <p:nvPr/>
        </p:nvSpPr>
        <p:spPr>
          <a:xfrm>
            <a:off x="4139952" y="1988840"/>
            <a:ext cx="5004048" cy="1254189"/>
          </a:xfrm>
          <a:prstGeom prst="rect">
            <a:avLst/>
          </a:prstGeom>
          <a:noFill/>
          <a:ln>
            <a:noFill/>
          </a:ln>
        </p:spPr>
        <p:txBody>
          <a:bodyPr wrap="square" rtlCol="0">
            <a:spAutoFit/>
          </a:bodyPr>
          <a:lstStyle/>
          <a:p>
            <a:pPr lvl="0"/>
            <a:r>
              <a:rPr lang="fr-FR" sz="1100" b="1" i="1" dirty="0" smtClean="0"/>
              <a:t>b) Une  </a:t>
            </a:r>
            <a:r>
              <a:rPr lang="fr-FR" sz="1100" b="1" i="1" dirty="0"/>
              <a:t>domination contestée à l’origine du mouvement nationaliste arabe</a:t>
            </a:r>
            <a:endParaRPr lang="fr-FR" sz="1100" dirty="0"/>
          </a:p>
          <a:p>
            <a:r>
              <a:rPr lang="fr-FR" sz="600" dirty="0"/>
              <a:t> </a:t>
            </a:r>
            <a:endParaRPr lang="fr-FR" sz="300" dirty="0"/>
          </a:p>
          <a:p>
            <a:pPr marL="361950" lvl="0" algn="just"/>
            <a:r>
              <a:rPr lang="fr-FR" sz="1050" dirty="0"/>
              <a:t>Naissance du </a:t>
            </a:r>
            <a:r>
              <a:rPr lang="fr-FR" sz="1050" b="1" i="1" dirty="0"/>
              <a:t>nationalisme</a:t>
            </a:r>
            <a:r>
              <a:rPr lang="fr-FR" sz="1050" dirty="0"/>
              <a:t> arabe et </a:t>
            </a:r>
            <a:r>
              <a:rPr lang="fr-FR" sz="1050" dirty="0" smtClean="0"/>
              <a:t>multiplication </a:t>
            </a:r>
            <a:r>
              <a:rPr lang="fr-FR" sz="1050" dirty="0"/>
              <a:t>des révoltes </a:t>
            </a:r>
            <a:r>
              <a:rPr lang="fr-FR" sz="1050" dirty="0" smtClean="0"/>
              <a:t>indépendantistes</a:t>
            </a:r>
          </a:p>
          <a:p>
            <a:pPr marL="361950" lvl="0" algn="just"/>
            <a:endParaRPr lang="fr-FR" sz="200" dirty="0"/>
          </a:p>
          <a:p>
            <a:pPr marL="361950" lvl="0" algn="just"/>
            <a:r>
              <a:rPr lang="fr-FR" sz="1050" dirty="0"/>
              <a:t>Etats nouveaux cherchant à s’affirmer </a:t>
            </a:r>
            <a:r>
              <a:rPr lang="fr-FR" sz="1050" dirty="0" smtClean="0"/>
              <a:t>: Turquie </a:t>
            </a:r>
            <a:r>
              <a:rPr lang="fr-FR" sz="1050" dirty="0"/>
              <a:t>autoritaire et </a:t>
            </a:r>
            <a:r>
              <a:rPr lang="fr-FR" sz="1050" dirty="0" smtClean="0"/>
              <a:t>laïque </a:t>
            </a:r>
            <a:r>
              <a:rPr lang="fr-FR" sz="1050" dirty="0"/>
              <a:t>de Mustapha </a:t>
            </a:r>
            <a:r>
              <a:rPr lang="fr-FR" sz="1050" dirty="0" err="1"/>
              <a:t>Kémal</a:t>
            </a:r>
            <a:r>
              <a:rPr lang="fr-FR" sz="1050" dirty="0"/>
              <a:t> (</a:t>
            </a:r>
            <a:r>
              <a:rPr lang="fr-FR" sz="1050" dirty="0" smtClean="0"/>
              <a:t>1923), </a:t>
            </a:r>
            <a:r>
              <a:rPr lang="fr-FR" sz="1050" dirty="0"/>
              <a:t>Arabie Saoudite d’Ibn </a:t>
            </a:r>
            <a:r>
              <a:rPr lang="fr-FR" sz="1050" dirty="0" err="1"/>
              <a:t>Saoud</a:t>
            </a:r>
            <a:r>
              <a:rPr lang="fr-FR" sz="1050" dirty="0"/>
              <a:t> (1932), Iran (1934</a:t>
            </a:r>
            <a:r>
              <a:rPr lang="fr-FR" sz="1050" dirty="0" smtClean="0"/>
              <a:t>)</a:t>
            </a:r>
          </a:p>
          <a:p>
            <a:pPr marL="361950" lvl="0" algn="just"/>
            <a:endParaRPr lang="fr-FR" sz="200" dirty="0"/>
          </a:p>
          <a:p>
            <a:pPr marL="361950" lvl="0" algn="just"/>
            <a:r>
              <a:rPr lang="fr-FR" sz="1050" dirty="0" smtClean="0"/>
              <a:t>Immigration juive </a:t>
            </a:r>
            <a:r>
              <a:rPr lang="fr-FR" sz="1050" dirty="0"/>
              <a:t>en Palestine en vue de la constitution d’un Etat juif (</a:t>
            </a:r>
            <a:r>
              <a:rPr lang="fr-FR" sz="1050" b="1" i="1" dirty="0"/>
              <a:t>sionisme</a:t>
            </a:r>
            <a:r>
              <a:rPr lang="fr-FR" sz="1050" dirty="0" smtClean="0"/>
              <a:t>)</a:t>
            </a:r>
          </a:p>
          <a:p>
            <a:pPr marL="361950" lvl="0" algn="just"/>
            <a:endParaRPr lang="fr-FR" sz="200" u="sng" dirty="0"/>
          </a:p>
          <a:p>
            <a:pPr marL="361950" lvl="0" algn="just"/>
            <a:r>
              <a:rPr lang="fr-FR" sz="1050" dirty="0"/>
              <a:t> Intérêts américains </a:t>
            </a:r>
            <a:r>
              <a:rPr lang="fr-FR" sz="1050" dirty="0" smtClean="0"/>
              <a:t>croissants </a:t>
            </a:r>
            <a:r>
              <a:rPr lang="fr-FR" sz="1050" dirty="0"/>
              <a:t>dans l’exploitation des gisements pétroliers</a:t>
            </a:r>
          </a:p>
        </p:txBody>
      </p:sp>
      <p:sp>
        <p:nvSpPr>
          <p:cNvPr id="32" name="ZoneTexte 31"/>
          <p:cNvSpPr txBox="1"/>
          <p:nvPr/>
        </p:nvSpPr>
        <p:spPr>
          <a:xfrm>
            <a:off x="4139952" y="3212976"/>
            <a:ext cx="5004048" cy="1231106"/>
          </a:xfrm>
          <a:prstGeom prst="rect">
            <a:avLst/>
          </a:prstGeom>
          <a:noFill/>
          <a:ln>
            <a:noFill/>
          </a:ln>
        </p:spPr>
        <p:txBody>
          <a:bodyPr wrap="square" rtlCol="0">
            <a:spAutoFit/>
          </a:bodyPr>
          <a:lstStyle/>
          <a:p>
            <a:pPr lvl="0"/>
            <a:r>
              <a:rPr lang="fr-FR" sz="1100" b="1" i="1" dirty="0" smtClean="0"/>
              <a:t>c) La </a:t>
            </a:r>
            <a:r>
              <a:rPr lang="fr-FR" sz="1100" b="1" i="1" dirty="0"/>
              <a:t>réorganisation du Moyen-Orient après 1945 : la fin de la prépondérance européenne et la naissance d’Israël.</a:t>
            </a:r>
            <a:endParaRPr lang="fr-FR" sz="1100" dirty="0"/>
          </a:p>
          <a:p>
            <a:pPr marL="361950" lvl="0">
              <a:tabLst>
                <a:tab pos="361950" algn="l"/>
                <a:tab pos="441325" algn="l"/>
              </a:tabLst>
            </a:pPr>
            <a:r>
              <a:rPr lang="fr-FR" sz="400" dirty="0" smtClean="0"/>
              <a:t> </a:t>
            </a:r>
            <a:r>
              <a:rPr lang="fr-FR" sz="1100" dirty="0" smtClean="0"/>
              <a:t/>
            </a:r>
            <a:br>
              <a:rPr lang="fr-FR" sz="1100" dirty="0" smtClean="0"/>
            </a:br>
            <a:r>
              <a:rPr lang="fr-FR" sz="1050" dirty="0"/>
              <a:t>Début de la </a:t>
            </a:r>
            <a:r>
              <a:rPr lang="fr-FR" sz="1050" b="1" i="1" dirty="0"/>
              <a:t>décolonisation</a:t>
            </a:r>
            <a:r>
              <a:rPr lang="fr-FR" sz="1050" dirty="0"/>
              <a:t> et de l’émancipation des peuples du Proche-Orient </a:t>
            </a:r>
          </a:p>
          <a:p>
            <a:pPr marL="361950" lvl="0">
              <a:tabLst>
                <a:tab pos="361950" algn="l"/>
                <a:tab pos="441325" algn="l"/>
              </a:tabLst>
            </a:pPr>
            <a:endParaRPr lang="fr-FR" sz="100" dirty="0"/>
          </a:p>
          <a:p>
            <a:pPr marL="361950" lvl="0">
              <a:tabLst>
                <a:tab pos="361950" algn="l"/>
                <a:tab pos="441325" algn="l"/>
              </a:tabLst>
            </a:pPr>
            <a:r>
              <a:rPr lang="fr-FR" sz="1050" dirty="0"/>
              <a:t>Tensions en Palestine : fin du </a:t>
            </a:r>
            <a:r>
              <a:rPr lang="fr-FR" sz="1050" b="1" i="1" dirty="0"/>
              <a:t>mandat</a:t>
            </a:r>
            <a:r>
              <a:rPr lang="fr-FR" sz="1050" dirty="0"/>
              <a:t> britannique et plan de partage de la Palestine </a:t>
            </a:r>
            <a:endParaRPr lang="fr-FR" sz="1050" dirty="0" smtClean="0"/>
          </a:p>
          <a:p>
            <a:pPr marL="361950" lvl="0">
              <a:tabLst>
                <a:tab pos="361950" algn="l"/>
                <a:tab pos="441325" algn="l"/>
              </a:tabLst>
            </a:pPr>
            <a:endParaRPr lang="fr-FR" sz="100" dirty="0"/>
          </a:p>
          <a:p>
            <a:pPr marL="361950" lvl="0">
              <a:tabLst>
                <a:tab pos="361950" algn="l"/>
                <a:tab pos="441325" algn="l"/>
              </a:tabLst>
            </a:pPr>
            <a:r>
              <a:rPr lang="fr-FR" sz="1050" dirty="0"/>
              <a:t>Création de l’Etat </a:t>
            </a:r>
            <a:r>
              <a:rPr lang="fr-FR" sz="1050" dirty="0" smtClean="0"/>
              <a:t>d’Israël</a:t>
            </a:r>
          </a:p>
          <a:p>
            <a:pPr marL="536575" lvl="0">
              <a:tabLst>
                <a:tab pos="536575" algn="l"/>
              </a:tabLst>
            </a:pPr>
            <a:endParaRPr lang="fr-FR" sz="100" dirty="0"/>
          </a:p>
          <a:p>
            <a:pPr marL="536575" lvl="0">
              <a:tabLst>
                <a:tab pos="536575" algn="l"/>
              </a:tabLst>
            </a:pPr>
            <a:endParaRPr lang="fr-FR" sz="100" dirty="0" smtClean="0"/>
          </a:p>
          <a:p>
            <a:pPr marL="536575" lvl="0">
              <a:tabLst>
                <a:tab pos="536575" algn="l"/>
              </a:tabLst>
            </a:pPr>
            <a:endParaRPr lang="fr-FR" sz="100" dirty="0"/>
          </a:p>
          <a:p>
            <a:pPr marL="536575" lvl="0">
              <a:tabLst>
                <a:tab pos="536575" algn="l"/>
              </a:tabLst>
            </a:pPr>
            <a:endParaRPr lang="fr-FR" sz="100" dirty="0"/>
          </a:p>
        </p:txBody>
      </p:sp>
      <p:sp>
        <p:nvSpPr>
          <p:cNvPr id="49" name="Rectangle 48"/>
          <p:cNvSpPr/>
          <p:nvPr/>
        </p:nvSpPr>
        <p:spPr>
          <a:xfrm>
            <a:off x="4067944" y="4437112"/>
            <a:ext cx="1800200"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i="1" u="sng" dirty="0" smtClean="0">
                <a:solidFill>
                  <a:schemeClr val="tx1"/>
                </a:solidFill>
              </a:rPr>
              <a:t>Les  principaux acteurs :</a:t>
            </a:r>
            <a:endParaRPr lang="fr-FR" sz="1050" b="1" i="1" u="sng" dirty="0">
              <a:solidFill>
                <a:schemeClr val="tx1"/>
              </a:solidFill>
            </a:endParaRPr>
          </a:p>
        </p:txBody>
      </p:sp>
      <p:sp>
        <p:nvSpPr>
          <p:cNvPr id="53" name="Espace réservé du contenu 52"/>
          <p:cNvSpPr>
            <a:spLocks noGrp="1"/>
          </p:cNvSpPr>
          <p:nvPr>
            <p:ph sz="half" idx="1"/>
          </p:nvPr>
        </p:nvSpPr>
        <p:spPr>
          <a:xfrm>
            <a:off x="0" y="4437112"/>
            <a:ext cx="4139952" cy="1952030"/>
          </a:xfrm>
        </p:spPr>
        <p:txBody>
          <a:bodyPr>
            <a:normAutofit/>
          </a:bodyPr>
          <a:lstStyle/>
          <a:p>
            <a:pPr marL="0" lvl="0" indent="0" algn="just" fontAlgn="base">
              <a:spcBef>
                <a:spcPct val="0"/>
              </a:spcBef>
              <a:spcAft>
                <a:spcPct val="0"/>
              </a:spcAft>
              <a:buNone/>
            </a:pPr>
            <a:r>
              <a:rPr lang="fr-FR" sz="1000" b="1" i="1" u="sng" dirty="0"/>
              <a:t>Les repères-clés :</a:t>
            </a:r>
          </a:p>
          <a:p>
            <a:pPr marL="0" lvl="0" indent="0" algn="just" fontAlgn="base">
              <a:spcBef>
                <a:spcPct val="0"/>
              </a:spcBef>
              <a:spcAft>
                <a:spcPct val="0"/>
              </a:spcAft>
              <a:buNone/>
            </a:pPr>
            <a:endParaRPr kumimoji="0" lang="fr-FR" sz="200" b="0" i="0" u="none" strike="noStrike" cap="none" normalizeH="0" baseline="0" dirty="0" smtClean="0">
              <a:ln>
                <a:noFill/>
              </a:ln>
              <a:solidFill>
                <a:schemeClr val="tx1"/>
              </a:solidFill>
              <a:effectLst/>
              <a:latin typeface="Arial" pitchFamily="34" charset="0"/>
              <a:cs typeface="Arial" pitchFamily="34" charset="0"/>
            </a:endParaRPr>
          </a:p>
          <a:p>
            <a:pPr marL="0" lvl="0" indent="0" algn="just" eaLnBrk="0" fontAlgn="base" hangingPunct="0">
              <a:spcBef>
                <a:spcPct val="0"/>
              </a:spcBef>
              <a:spcAft>
                <a:spcPct val="0"/>
              </a:spcAft>
              <a:buFont typeface="Wingdings 3" pitchFamily="18" charset="2"/>
              <a:buChar char=""/>
            </a:pPr>
            <a:r>
              <a:rPr kumimoji="0" lang="fr-FR" sz="9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1916 : Accords Sykes-Picot prévoyant le partage de l’Empire ottoman après guerre</a:t>
            </a:r>
          </a:p>
          <a:p>
            <a:pPr marL="0" lvl="0" indent="0" algn="just" eaLnBrk="0" fontAlgn="base" hangingPunct="0">
              <a:spcBef>
                <a:spcPct val="0"/>
              </a:spcBef>
              <a:spcAft>
                <a:spcPct val="0"/>
              </a:spcAft>
              <a:buFont typeface="Wingdings 3" pitchFamily="18" charset="2"/>
              <a:buChar char=""/>
            </a:pPr>
            <a:endParaRPr kumimoji="0" lang="fr-FR" sz="2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lvl="0" indent="0" algn="just" eaLnBrk="0" fontAlgn="base" hangingPunct="0">
              <a:spcBef>
                <a:spcPct val="0"/>
              </a:spcBef>
              <a:spcAft>
                <a:spcPct val="0"/>
              </a:spcAft>
              <a:buFont typeface="Wingdings 3" pitchFamily="18" charset="2"/>
              <a:buChar char=""/>
            </a:pPr>
            <a:r>
              <a:rPr lang="fr-FR" sz="900" i="1" dirty="0">
                <a:latin typeface="Calibri" pitchFamily="34" charset="0"/>
                <a:cs typeface="Times New Roman" pitchFamily="18" charset="0"/>
              </a:rPr>
              <a:t> </a:t>
            </a:r>
            <a:r>
              <a:rPr kumimoji="0" lang="fr-FR" sz="9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1917 : Déclaration Balfour favorable à la constitution d’un foyer national juif en Palestine</a:t>
            </a:r>
          </a:p>
          <a:p>
            <a:pPr marL="0" lvl="0" indent="0" algn="just" eaLnBrk="0" fontAlgn="base" hangingPunct="0">
              <a:spcBef>
                <a:spcPct val="0"/>
              </a:spcBef>
              <a:spcAft>
                <a:spcPct val="0"/>
              </a:spcAft>
              <a:buFont typeface="Wingdings 3" pitchFamily="18" charset="2"/>
              <a:buChar char=""/>
            </a:pPr>
            <a:endParaRPr kumimoji="0" lang="fr-FR" sz="2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lvl="0" indent="0" algn="just" eaLnBrk="0" fontAlgn="base" hangingPunct="0">
              <a:spcBef>
                <a:spcPct val="0"/>
              </a:spcBef>
              <a:spcAft>
                <a:spcPct val="0"/>
              </a:spcAft>
              <a:buFont typeface="Wingdings 3" pitchFamily="18" charset="2"/>
              <a:buChar char=""/>
            </a:pPr>
            <a:r>
              <a:rPr lang="fr-FR" sz="900" i="1" dirty="0">
                <a:latin typeface="Calibri" pitchFamily="34" charset="0"/>
                <a:ea typeface="Calibri" pitchFamily="34" charset="0"/>
                <a:cs typeface="Times New Roman" pitchFamily="18" charset="0"/>
              </a:rPr>
              <a:t> </a:t>
            </a:r>
            <a:r>
              <a:rPr kumimoji="0" lang="fr-FR" sz="9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1920 : Traité de Sèvres stipulant l’effondrement de l’Empire ottoman et son démantèlement</a:t>
            </a:r>
          </a:p>
          <a:p>
            <a:pPr marL="0" lvl="0" indent="0" algn="just" eaLnBrk="0" fontAlgn="base" hangingPunct="0">
              <a:spcBef>
                <a:spcPct val="0"/>
              </a:spcBef>
              <a:spcAft>
                <a:spcPct val="0"/>
              </a:spcAft>
              <a:buFont typeface="Wingdings 3" pitchFamily="18" charset="2"/>
              <a:buChar char=""/>
            </a:pPr>
            <a:endParaRPr kumimoji="0" lang="fr-FR" sz="2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lvl="0" indent="0" algn="just" eaLnBrk="0" fontAlgn="base" hangingPunct="0">
              <a:spcBef>
                <a:spcPct val="0"/>
              </a:spcBef>
              <a:spcAft>
                <a:spcPct val="0"/>
              </a:spcAft>
              <a:buFont typeface="Wingdings 3" pitchFamily="18" charset="2"/>
              <a:buChar char=""/>
            </a:pPr>
            <a:r>
              <a:rPr lang="fr-FR" sz="900" i="1" dirty="0" smtClean="0">
                <a:latin typeface="Calibri" pitchFamily="34" charset="0"/>
                <a:ea typeface="Calibri" pitchFamily="34" charset="0"/>
                <a:cs typeface="Times New Roman" pitchFamily="18" charset="0"/>
              </a:rPr>
              <a:t> </a:t>
            </a:r>
            <a:r>
              <a:rPr kumimoji="0" lang="fr-FR" sz="9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1936-39 : Grandes révoltes arabes</a:t>
            </a:r>
          </a:p>
          <a:p>
            <a:pPr marL="0" lvl="0" indent="0" algn="just" eaLnBrk="0" fontAlgn="base" hangingPunct="0">
              <a:spcBef>
                <a:spcPct val="0"/>
              </a:spcBef>
              <a:spcAft>
                <a:spcPct val="0"/>
              </a:spcAft>
              <a:buFont typeface="Wingdings 3" pitchFamily="18" charset="2"/>
              <a:buChar char=""/>
            </a:pPr>
            <a:endParaRPr kumimoji="0" lang="fr-FR" sz="2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lvl="0" indent="0" algn="just" eaLnBrk="0" fontAlgn="base" hangingPunct="0">
              <a:spcBef>
                <a:spcPct val="0"/>
              </a:spcBef>
              <a:spcAft>
                <a:spcPct val="0"/>
              </a:spcAft>
              <a:buFont typeface="Wingdings 3" pitchFamily="18" charset="2"/>
              <a:buChar char=""/>
            </a:pPr>
            <a:r>
              <a:rPr lang="fr-FR" sz="900" i="1" dirty="0" smtClean="0">
                <a:latin typeface="Calibri" pitchFamily="34" charset="0"/>
                <a:ea typeface="Calibri" pitchFamily="34" charset="0"/>
                <a:cs typeface="Times New Roman" pitchFamily="18" charset="0"/>
              </a:rPr>
              <a:t> </a:t>
            </a:r>
            <a:r>
              <a:rPr kumimoji="0" lang="fr-FR" sz="9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1947 : Plan de partage de la Palestine après une série d’attentats et de violences interethniques</a:t>
            </a:r>
            <a:r>
              <a:rPr kumimoji="0" lang="fr-FR" sz="900" b="0" i="1"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p>
          <a:p>
            <a:pPr marL="0" lvl="0" indent="0" algn="just" eaLnBrk="0" fontAlgn="base" hangingPunct="0">
              <a:spcBef>
                <a:spcPct val="0"/>
              </a:spcBef>
              <a:spcAft>
                <a:spcPct val="0"/>
              </a:spcAft>
              <a:buFont typeface="Wingdings 3" pitchFamily="18" charset="2"/>
              <a:buChar char=""/>
            </a:pPr>
            <a:endParaRPr kumimoji="0" lang="fr-FR" sz="200" b="0" i="1" u="none" strike="noStrike" cap="none" normalizeH="0" dirty="0" smtClean="0">
              <a:ln>
                <a:noFill/>
              </a:ln>
              <a:solidFill>
                <a:schemeClr val="tx1"/>
              </a:solidFill>
              <a:effectLst/>
              <a:latin typeface="Calibri" pitchFamily="34" charset="0"/>
              <a:ea typeface="Calibri" pitchFamily="34" charset="0"/>
              <a:cs typeface="Times New Roman" pitchFamily="18" charset="0"/>
            </a:endParaRPr>
          </a:p>
          <a:p>
            <a:pPr marL="0" lvl="0" indent="0" algn="just" eaLnBrk="0" fontAlgn="base" hangingPunct="0">
              <a:spcBef>
                <a:spcPct val="0"/>
              </a:spcBef>
              <a:spcAft>
                <a:spcPct val="0"/>
              </a:spcAft>
              <a:buFont typeface="Wingdings 3" pitchFamily="18" charset="2"/>
              <a:buChar char=""/>
            </a:pPr>
            <a:r>
              <a:rPr lang="fr-FR" sz="900" i="1" dirty="0">
                <a:latin typeface="Calibri" pitchFamily="34" charset="0"/>
                <a:ea typeface="Calibri" pitchFamily="34" charset="0"/>
                <a:cs typeface="Times New Roman" pitchFamily="18" charset="0"/>
              </a:rPr>
              <a:t> </a:t>
            </a:r>
            <a:r>
              <a:rPr kumimoji="0" lang="fr-FR" sz="9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1948 : Création d’Israël</a:t>
            </a:r>
            <a:endParaRPr kumimoji="0" lang="fr-FR" sz="900" b="0" i="1" u="none" strike="noStrike" cap="none" normalizeH="0" baseline="0" dirty="0" smtClean="0">
              <a:ln>
                <a:noFill/>
              </a:ln>
              <a:solidFill>
                <a:schemeClr val="tx1"/>
              </a:solidFill>
              <a:effectLst/>
              <a:latin typeface="Arial" pitchFamily="34" charset="0"/>
              <a:cs typeface="Arial" pitchFamily="34" charset="0"/>
            </a:endParaRPr>
          </a:p>
        </p:txBody>
      </p:sp>
      <p:pic>
        <p:nvPicPr>
          <p:cNvPr id="6176" name="Picture 32" descr="http://www.larousse.fr/encyclopedie/data/images/1310812-Mustafa_Kemal_Pasa.jpg"/>
          <p:cNvPicPr>
            <a:picLocks noChangeAspect="1" noChangeArrowheads="1"/>
          </p:cNvPicPr>
          <p:nvPr/>
        </p:nvPicPr>
        <p:blipFill>
          <a:blip r:embed="rId4" cstate="print"/>
          <a:srcRect/>
          <a:stretch>
            <a:fillRect/>
          </a:stretch>
        </p:blipFill>
        <p:spPr bwMode="auto">
          <a:xfrm>
            <a:off x="4139952" y="4653136"/>
            <a:ext cx="504056" cy="504056"/>
          </a:xfrm>
          <a:prstGeom prst="rect">
            <a:avLst/>
          </a:prstGeom>
          <a:noFill/>
        </p:spPr>
      </p:pic>
      <p:sp>
        <p:nvSpPr>
          <p:cNvPr id="56" name="Rectangle 55"/>
          <p:cNvSpPr/>
          <p:nvPr/>
        </p:nvSpPr>
        <p:spPr>
          <a:xfrm>
            <a:off x="4644008" y="4653136"/>
            <a:ext cx="1008112"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i="1" dirty="0" smtClean="0">
                <a:solidFill>
                  <a:schemeClr val="tx1"/>
                </a:solidFill>
              </a:rPr>
              <a:t>Mustapha Kemal</a:t>
            </a:r>
            <a:endParaRPr lang="fr-FR" sz="1000" b="1" i="1" dirty="0">
              <a:solidFill>
                <a:schemeClr val="tx1"/>
              </a:solidFill>
            </a:endParaRPr>
          </a:p>
          <a:p>
            <a:pPr algn="ctr"/>
            <a:r>
              <a:rPr lang="fr-FR" sz="1000" i="1" dirty="0" smtClean="0">
                <a:solidFill>
                  <a:schemeClr val="tx1"/>
                </a:solidFill>
              </a:rPr>
              <a:t>(1881-1938</a:t>
            </a:r>
            <a:r>
              <a:rPr lang="fr-FR" sz="1050" i="1" dirty="0" smtClean="0">
                <a:solidFill>
                  <a:schemeClr val="tx1"/>
                </a:solidFill>
              </a:rPr>
              <a:t>)</a:t>
            </a:r>
            <a:endParaRPr lang="fr-FR" sz="1050" dirty="0">
              <a:solidFill>
                <a:schemeClr val="tx1"/>
              </a:solidFill>
            </a:endParaRPr>
          </a:p>
        </p:txBody>
      </p:sp>
      <p:sp>
        <p:nvSpPr>
          <p:cNvPr id="57" name="Rectangle 56"/>
          <p:cNvSpPr/>
          <p:nvPr/>
        </p:nvSpPr>
        <p:spPr>
          <a:xfrm>
            <a:off x="5652120" y="4653136"/>
            <a:ext cx="3491880"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b="1" i="1" dirty="0" smtClean="0">
              <a:solidFill>
                <a:srgbClr val="002060"/>
              </a:solidFill>
            </a:endParaRPr>
          </a:p>
        </p:txBody>
      </p:sp>
      <p:sp>
        <p:nvSpPr>
          <p:cNvPr id="60" name="Rectangle 59"/>
          <p:cNvSpPr/>
          <p:nvPr/>
        </p:nvSpPr>
        <p:spPr>
          <a:xfrm>
            <a:off x="4211960" y="764704"/>
            <a:ext cx="288032" cy="14401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Rectangle 60"/>
          <p:cNvSpPr/>
          <p:nvPr/>
        </p:nvSpPr>
        <p:spPr>
          <a:xfrm>
            <a:off x="4211960" y="1412776"/>
            <a:ext cx="288032" cy="144016"/>
          </a:xfrm>
          <a:prstGeom prst="rect">
            <a:avLst/>
          </a:prstGeom>
          <a:solidFill>
            <a:schemeClr val="bg1"/>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Rectangle 61"/>
          <p:cNvSpPr/>
          <p:nvPr/>
        </p:nvSpPr>
        <p:spPr>
          <a:xfrm>
            <a:off x="4211960" y="1700808"/>
            <a:ext cx="288032" cy="14401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4" name="Connecteur droit 63"/>
          <p:cNvCxnSpPr>
            <a:stCxn id="62" idx="0"/>
            <a:endCxn id="62" idx="2"/>
          </p:cNvCxnSpPr>
          <p:nvPr/>
        </p:nvCxnSpPr>
        <p:spPr>
          <a:xfrm>
            <a:off x="4355976" y="1700808"/>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Connecteur droit avec flèche 65"/>
          <p:cNvCxnSpPr/>
          <p:nvPr/>
        </p:nvCxnSpPr>
        <p:spPr>
          <a:xfrm flipV="1">
            <a:off x="4211960" y="1052736"/>
            <a:ext cx="216024" cy="144015"/>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77" name="AutoShape 33"/>
          <p:cNvSpPr>
            <a:spLocks noChangeArrowheads="1"/>
          </p:cNvSpPr>
          <p:nvPr/>
        </p:nvSpPr>
        <p:spPr bwMode="auto">
          <a:xfrm>
            <a:off x="4211960" y="2276872"/>
            <a:ext cx="304800" cy="200025"/>
          </a:xfrm>
          <a:prstGeom prst="irregularSeal1">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lt1"/>
              </a:solidFill>
            </a:endParaRPr>
          </a:p>
        </p:txBody>
      </p:sp>
      <p:sp>
        <p:nvSpPr>
          <p:cNvPr id="72" name="Rectangle 71"/>
          <p:cNvSpPr/>
          <p:nvPr/>
        </p:nvSpPr>
        <p:spPr>
          <a:xfrm>
            <a:off x="4211960" y="2564904"/>
            <a:ext cx="288032" cy="14401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3" name="Connecteur droit avec flèche 72"/>
          <p:cNvCxnSpPr/>
          <p:nvPr/>
        </p:nvCxnSpPr>
        <p:spPr>
          <a:xfrm>
            <a:off x="4211960" y="2852936"/>
            <a:ext cx="288032" cy="72009"/>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8" name="Ellipse 77"/>
          <p:cNvSpPr/>
          <p:nvPr/>
        </p:nvSpPr>
        <p:spPr>
          <a:xfrm>
            <a:off x="4211960" y="2996952"/>
            <a:ext cx="288032" cy="1440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Rectangle 78"/>
          <p:cNvSpPr/>
          <p:nvPr/>
        </p:nvSpPr>
        <p:spPr>
          <a:xfrm>
            <a:off x="4211960" y="4149080"/>
            <a:ext cx="288032" cy="14401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AutoShape 33"/>
          <p:cNvSpPr>
            <a:spLocks noChangeArrowheads="1"/>
          </p:cNvSpPr>
          <p:nvPr/>
        </p:nvSpPr>
        <p:spPr bwMode="auto">
          <a:xfrm>
            <a:off x="4211960" y="3877047"/>
            <a:ext cx="304800" cy="200025"/>
          </a:xfrm>
          <a:prstGeom prst="irregularSeal1">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lt1"/>
              </a:solidFill>
            </a:endParaRPr>
          </a:p>
        </p:txBody>
      </p:sp>
      <p:sp>
        <p:nvSpPr>
          <p:cNvPr id="81" name="Rectangle 80"/>
          <p:cNvSpPr/>
          <p:nvPr/>
        </p:nvSpPr>
        <p:spPr>
          <a:xfrm>
            <a:off x="4211960" y="3645024"/>
            <a:ext cx="288032" cy="14401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00" dirty="0">
              <a:solidFill>
                <a:schemeClr val="tx1"/>
              </a:solidFill>
            </a:endParaRPr>
          </a:p>
        </p:txBody>
      </p:sp>
      <p:pic>
        <p:nvPicPr>
          <p:cNvPr id="82" name="Picture 28" descr="1886"/>
          <p:cNvPicPr>
            <a:picLocks noChangeAspect="1" noChangeArrowheads="1"/>
          </p:cNvPicPr>
          <p:nvPr/>
        </p:nvPicPr>
        <p:blipFill>
          <a:blip r:embed="rId5" cstate="print"/>
          <a:srcRect/>
          <a:stretch>
            <a:fillRect/>
          </a:stretch>
        </p:blipFill>
        <p:spPr bwMode="auto">
          <a:xfrm>
            <a:off x="4139952" y="5589240"/>
            <a:ext cx="504056" cy="493769"/>
          </a:xfrm>
          <a:prstGeom prst="rect">
            <a:avLst/>
          </a:prstGeom>
          <a:noFill/>
        </p:spPr>
      </p:pic>
      <p:sp>
        <p:nvSpPr>
          <p:cNvPr id="83" name="Rectangle 82"/>
          <p:cNvSpPr/>
          <p:nvPr/>
        </p:nvSpPr>
        <p:spPr>
          <a:xfrm>
            <a:off x="4644008" y="5589240"/>
            <a:ext cx="1008112" cy="49376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i="1" dirty="0" smtClean="0">
                <a:solidFill>
                  <a:schemeClr val="tx1"/>
                </a:solidFill>
              </a:rPr>
              <a:t>David Ben </a:t>
            </a:r>
            <a:r>
              <a:rPr lang="fr-FR" sz="1000" b="1" i="1" dirty="0" err="1" smtClean="0">
                <a:solidFill>
                  <a:schemeClr val="tx1"/>
                </a:solidFill>
              </a:rPr>
              <a:t>Gourion</a:t>
            </a:r>
            <a:endParaRPr lang="fr-FR" sz="1000" b="1" i="1" dirty="0" smtClean="0">
              <a:solidFill>
                <a:schemeClr val="tx1"/>
              </a:solidFill>
            </a:endParaRPr>
          </a:p>
          <a:p>
            <a:pPr algn="ctr"/>
            <a:r>
              <a:rPr lang="fr-FR" sz="1000" b="1" i="1" dirty="0" smtClean="0">
                <a:solidFill>
                  <a:schemeClr val="tx1"/>
                </a:solidFill>
              </a:rPr>
              <a:t> </a:t>
            </a:r>
            <a:r>
              <a:rPr lang="fr-FR" sz="1000" dirty="0" smtClean="0">
                <a:solidFill>
                  <a:schemeClr val="tx1"/>
                </a:solidFill>
              </a:rPr>
              <a:t>(</a:t>
            </a:r>
            <a:r>
              <a:rPr lang="fr-FR" sz="1000" i="1" dirty="0" smtClean="0">
                <a:solidFill>
                  <a:schemeClr val="tx1"/>
                </a:solidFill>
              </a:rPr>
              <a:t>1886-1973)</a:t>
            </a:r>
            <a:endParaRPr lang="fr-FR" sz="1000" dirty="0">
              <a:solidFill>
                <a:schemeClr val="tx1"/>
              </a:solidFill>
            </a:endParaRPr>
          </a:p>
        </p:txBody>
      </p:sp>
      <p:sp>
        <p:nvSpPr>
          <p:cNvPr id="84" name="Rectangle 83"/>
          <p:cNvSpPr/>
          <p:nvPr/>
        </p:nvSpPr>
        <p:spPr>
          <a:xfrm>
            <a:off x="5652120" y="5589240"/>
            <a:ext cx="3491880" cy="49376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sz="1000" b="1" i="1" dirty="0" smtClean="0">
              <a:solidFill>
                <a:srgbClr val="002060"/>
              </a:solidFill>
            </a:endParaRPr>
          </a:p>
        </p:txBody>
      </p:sp>
      <p:pic>
        <p:nvPicPr>
          <p:cNvPr id="85" name="Picture 30" descr="http://coranix.org/106/ibn_seoud.jpg"/>
          <p:cNvPicPr>
            <a:picLocks noChangeAspect="1" noChangeArrowheads="1"/>
          </p:cNvPicPr>
          <p:nvPr/>
        </p:nvPicPr>
        <p:blipFill>
          <a:blip r:embed="rId6" cstate="print"/>
          <a:srcRect/>
          <a:stretch>
            <a:fillRect/>
          </a:stretch>
        </p:blipFill>
        <p:spPr bwMode="auto">
          <a:xfrm>
            <a:off x="4139952" y="5146905"/>
            <a:ext cx="504056" cy="442335"/>
          </a:xfrm>
          <a:prstGeom prst="rect">
            <a:avLst/>
          </a:prstGeom>
          <a:noFill/>
        </p:spPr>
      </p:pic>
      <p:sp>
        <p:nvSpPr>
          <p:cNvPr id="86" name="Rectangle 85"/>
          <p:cNvSpPr/>
          <p:nvPr/>
        </p:nvSpPr>
        <p:spPr>
          <a:xfrm>
            <a:off x="4644008" y="5146905"/>
            <a:ext cx="1008112" cy="44233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i="1" dirty="0">
                <a:solidFill>
                  <a:schemeClr val="tx1"/>
                </a:solidFill>
              </a:rPr>
              <a:t>Ibn </a:t>
            </a:r>
            <a:r>
              <a:rPr lang="fr-FR" sz="1000" b="1" i="1" dirty="0" err="1">
                <a:solidFill>
                  <a:schemeClr val="tx1"/>
                </a:solidFill>
              </a:rPr>
              <a:t>Saoud</a:t>
            </a:r>
            <a:endParaRPr lang="fr-FR" sz="1000" b="1" i="1" dirty="0">
              <a:solidFill>
                <a:schemeClr val="tx1"/>
              </a:solidFill>
            </a:endParaRPr>
          </a:p>
          <a:p>
            <a:pPr algn="ctr"/>
            <a:r>
              <a:rPr lang="fr-FR" sz="1000" i="1" dirty="0" smtClean="0">
                <a:solidFill>
                  <a:schemeClr val="tx1"/>
                </a:solidFill>
              </a:rPr>
              <a:t>(1880-1953)</a:t>
            </a:r>
            <a:endParaRPr lang="fr-FR" sz="1000" dirty="0">
              <a:solidFill>
                <a:schemeClr val="tx1"/>
              </a:solidFill>
            </a:endParaRPr>
          </a:p>
        </p:txBody>
      </p:sp>
      <p:sp>
        <p:nvSpPr>
          <p:cNvPr id="87" name="Rectangle 86"/>
          <p:cNvSpPr/>
          <p:nvPr/>
        </p:nvSpPr>
        <p:spPr>
          <a:xfrm>
            <a:off x="5652120" y="5146905"/>
            <a:ext cx="3491880" cy="44233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b="1" i="1" dirty="0" smtClean="0">
              <a:solidFill>
                <a:srgbClr val="002060"/>
              </a:solidFill>
            </a:endParaRPr>
          </a:p>
        </p:txBody>
      </p:sp>
      <p:sp>
        <p:nvSpPr>
          <p:cNvPr id="58" name="Rectangle 57"/>
          <p:cNvSpPr/>
          <p:nvPr/>
        </p:nvSpPr>
        <p:spPr>
          <a:xfrm>
            <a:off x="0" y="260648"/>
            <a:ext cx="9144000" cy="4176464"/>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4" name="ZoneTexte 3"/>
          <p:cNvSpPr txBox="1"/>
          <p:nvPr/>
        </p:nvSpPr>
        <p:spPr>
          <a:xfrm>
            <a:off x="0" y="1"/>
            <a:ext cx="9144000" cy="307777"/>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400" b="1" i="1" dirty="0" smtClean="0"/>
              <a:t>1. </a:t>
            </a:r>
            <a:r>
              <a:rPr lang="fr-FR" sz="1400" b="1" i="1" dirty="0"/>
              <a:t>Les héritages de la domination européenne au Proche et </a:t>
            </a:r>
            <a:r>
              <a:rPr lang="fr-FR" sz="1400" b="1" i="1" dirty="0" smtClean="0"/>
              <a:t>Moyen-Orient</a:t>
            </a:r>
            <a:endParaRPr lang="fr-FR" sz="1400" dirty="0"/>
          </a:p>
        </p:txBody>
      </p:sp>
      <p:sp>
        <p:nvSpPr>
          <p:cNvPr id="38" name="Rectangle 37"/>
          <p:cNvSpPr/>
          <p:nvPr/>
        </p:nvSpPr>
        <p:spPr>
          <a:xfrm>
            <a:off x="0" y="4437112"/>
            <a:ext cx="4139952" cy="1844824"/>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55" name="Rectangle 54"/>
          <p:cNvSpPr/>
          <p:nvPr/>
        </p:nvSpPr>
        <p:spPr>
          <a:xfrm>
            <a:off x="0" y="6093296"/>
            <a:ext cx="9144000" cy="764704"/>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endParaRPr lang="fr-FR" dirty="0" smtClean="0">
              <a:solidFill>
                <a:schemeClr val="tx1"/>
              </a:solidFill>
              <a:sym typeface="Wingdings 3"/>
            </a:endParaRPr>
          </a:p>
          <a:p>
            <a:endParaRPr lang="fr-FR" dirty="0">
              <a:solidFill>
                <a:schemeClr val="tx1"/>
              </a:solidFill>
            </a:endParaRPr>
          </a:p>
        </p:txBody>
      </p:sp>
      <p:sp>
        <p:nvSpPr>
          <p:cNvPr id="6145" name="Rectangle 1"/>
          <p:cNvSpPr>
            <a:spLocks noChangeArrowheads="1"/>
          </p:cNvSpPr>
          <p:nvPr/>
        </p:nvSpPr>
        <p:spPr bwMode="auto">
          <a:xfrm>
            <a:off x="0" y="6113621"/>
            <a:ext cx="914400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fr-FR" sz="1400" b="1" i="1" u="none" strike="noStrike" cap="none" normalizeH="0" baseline="0" dirty="0" smtClean="0">
                <a:ln>
                  <a:noFill/>
                </a:ln>
                <a:effectLst/>
                <a:latin typeface="Calibri" pitchFamily="34" charset="0"/>
                <a:ea typeface="Calibri" pitchFamily="34" charset="0"/>
                <a:cs typeface="Times New Roman" pitchFamily="18" charset="0"/>
                <a:sym typeface="Wingdings 3"/>
              </a:rPr>
              <a:t></a:t>
            </a:r>
          </a:p>
          <a:p>
            <a:pPr marL="0" marR="0" lvl="0" indent="0" algn="just" defTabSz="914400" rtl="0" eaLnBrk="1" fontAlgn="base" latinLnBrk="0" hangingPunct="1">
              <a:lnSpc>
                <a:spcPct val="100000"/>
              </a:lnSpc>
              <a:spcBef>
                <a:spcPct val="0"/>
              </a:spcBef>
              <a:spcAft>
                <a:spcPct val="0"/>
              </a:spcAft>
              <a:buClrTx/>
              <a:buSzTx/>
              <a:tabLst/>
            </a:pPr>
            <a:endParaRPr kumimoji="0" lang="fr-FR" sz="1400" b="0" i="0" u="none" strike="noStrike" cap="none" normalizeH="0" baseline="0" dirty="0" smtClean="0">
              <a:ln>
                <a:noFill/>
              </a:ln>
              <a:effectLst/>
              <a:latin typeface="Arial" pitchFamily="34" charset="0"/>
              <a:cs typeface="Arial" pitchFamily="34" charset="0"/>
            </a:endParaRPr>
          </a:p>
          <a:p>
            <a:pPr lvl="0" algn="just" eaLnBrk="0" fontAlgn="base" hangingPunct="0">
              <a:spcBef>
                <a:spcPct val="0"/>
              </a:spcBef>
              <a:spcAft>
                <a:spcPct val="0"/>
              </a:spcAft>
            </a:pPr>
            <a:r>
              <a:rPr lang="fr-FR" sz="1400" b="1" i="1" dirty="0" smtClean="0">
                <a:latin typeface="Calibri" pitchFamily="34" charset="0"/>
                <a:ea typeface="Calibri" pitchFamily="34" charset="0"/>
                <a:cs typeface="Times New Roman" pitchFamily="18" charset="0"/>
                <a:sym typeface="Wingdings 3"/>
              </a:rPr>
              <a:t></a:t>
            </a:r>
            <a:endParaRPr kumimoji="0" lang="fr-FR" sz="1400" b="0" i="0" u="none" strike="noStrike" cap="none" normalizeH="0" baseline="0" dirty="0" smtClean="0">
              <a:ln>
                <a:noFill/>
              </a:ln>
              <a:effectLst/>
              <a:latin typeface="Arial" pitchFamily="34" charset="0"/>
              <a:cs typeface="Arial" pitchFamily="34" charset="0"/>
            </a:endParaRPr>
          </a:p>
        </p:txBody>
      </p:sp>
      <p:sp>
        <p:nvSpPr>
          <p:cNvPr id="48" name="Rectangle 47">
            <a:hlinkClick r:id="rId7" action="ppaction://hlinksldjump"/>
          </p:cNvPr>
          <p:cNvSpPr/>
          <p:nvPr/>
        </p:nvSpPr>
        <p:spPr>
          <a:xfrm>
            <a:off x="4139952" y="4437112"/>
            <a:ext cx="5004048" cy="165618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hlinkClick r:id="rId8" action="ppaction://hlinksldjump"/>
          </p:cNvPr>
          <p:cNvSpPr/>
          <p:nvPr/>
        </p:nvSpPr>
        <p:spPr>
          <a:xfrm>
            <a:off x="4139952" y="332656"/>
            <a:ext cx="5004048" cy="403244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2" cstate="print"/>
          <a:srcRect/>
          <a:stretch>
            <a:fillRect/>
          </a:stretch>
        </p:blipFill>
        <p:spPr bwMode="auto">
          <a:xfrm>
            <a:off x="0" y="260648"/>
            <a:ext cx="4139952" cy="4176464"/>
          </a:xfrm>
          <a:prstGeom prst="rect">
            <a:avLst/>
          </a:prstGeom>
          <a:noFill/>
          <a:ln w="9525">
            <a:noFill/>
            <a:miter lim="800000"/>
            <a:headEnd/>
            <a:tailEnd/>
          </a:ln>
        </p:spPr>
      </p:pic>
      <p:sp>
        <p:nvSpPr>
          <p:cNvPr id="30" name="ZoneTexte 29"/>
          <p:cNvSpPr txBox="1"/>
          <p:nvPr/>
        </p:nvSpPr>
        <p:spPr>
          <a:xfrm>
            <a:off x="4139952" y="327427"/>
            <a:ext cx="5004048" cy="1700466"/>
          </a:xfrm>
          <a:prstGeom prst="rect">
            <a:avLst/>
          </a:prstGeom>
          <a:noFill/>
          <a:ln>
            <a:noFill/>
          </a:ln>
        </p:spPr>
        <p:txBody>
          <a:bodyPr wrap="square" rtlCol="0">
            <a:spAutoFit/>
          </a:bodyPr>
          <a:lstStyle/>
          <a:p>
            <a:pPr lvl="0" algn="just"/>
            <a:r>
              <a:rPr lang="fr-FR" sz="1100" b="1" i="1" dirty="0" smtClean="0"/>
              <a:t>a) Un </a:t>
            </a:r>
            <a:r>
              <a:rPr lang="fr-FR" sz="1100" b="1" i="1" dirty="0"/>
              <a:t>territoire sous domination européenne depuis la fin de la Première guerre mondiale</a:t>
            </a:r>
            <a:endParaRPr lang="fr-FR" sz="1100" dirty="0"/>
          </a:p>
          <a:p>
            <a:pPr algn="just"/>
            <a:r>
              <a:rPr lang="fr-FR" sz="400" dirty="0"/>
              <a:t> </a:t>
            </a:r>
            <a:endParaRPr lang="fr-FR" sz="300" dirty="0" smtClean="0"/>
          </a:p>
          <a:p>
            <a:pPr marL="361950" lvl="0" algn="just"/>
            <a:r>
              <a:rPr lang="fr-FR" sz="1050" dirty="0" smtClean="0"/>
              <a:t>Un </a:t>
            </a:r>
            <a:r>
              <a:rPr lang="fr-FR" sz="1050" b="1" i="1" dirty="0" smtClean="0"/>
              <a:t>impérialisme</a:t>
            </a:r>
            <a:r>
              <a:rPr lang="fr-FR" sz="1050" dirty="0" smtClean="0"/>
              <a:t> britannique ancien aux marges du Moyen-Orient avant 1914</a:t>
            </a:r>
          </a:p>
          <a:p>
            <a:pPr marL="361950" lvl="0" algn="just"/>
            <a:endParaRPr lang="fr-FR" sz="200" dirty="0"/>
          </a:p>
          <a:p>
            <a:pPr marL="361950" lvl="0" algn="just"/>
            <a:r>
              <a:rPr lang="fr-FR" sz="1050" dirty="0"/>
              <a:t>Le contrôle britannique du canal de Suez, axe stratégique vers la « route des Indes </a:t>
            </a:r>
            <a:r>
              <a:rPr lang="fr-FR" sz="1050" dirty="0" smtClean="0"/>
              <a:t>»</a:t>
            </a:r>
          </a:p>
          <a:p>
            <a:pPr marL="361950" lvl="0" algn="just"/>
            <a:endParaRPr lang="fr-FR" sz="200" dirty="0"/>
          </a:p>
          <a:p>
            <a:pPr marL="361950" lvl="0" algn="just"/>
            <a:r>
              <a:rPr lang="fr-FR" sz="1050" dirty="0"/>
              <a:t>Les anciennes limites de l’Empire ottoman avant son démantèlement après sa défaite en </a:t>
            </a:r>
            <a:r>
              <a:rPr lang="fr-FR" sz="1050" dirty="0" smtClean="0"/>
              <a:t>1918</a:t>
            </a:r>
          </a:p>
          <a:p>
            <a:pPr marL="361950" lvl="0" algn="just"/>
            <a:endParaRPr lang="fr-FR" sz="200" dirty="0"/>
          </a:p>
          <a:p>
            <a:pPr marL="361950" lvl="0" algn="just"/>
            <a:r>
              <a:rPr lang="fr-FR" sz="1050" dirty="0"/>
              <a:t>Les territoires administrés par des </a:t>
            </a:r>
            <a:r>
              <a:rPr lang="fr-FR" sz="1050" b="1" i="1" dirty="0"/>
              <a:t>puissances mandataires </a:t>
            </a:r>
            <a:r>
              <a:rPr lang="fr-FR" sz="1050" dirty="0"/>
              <a:t>françaises et britanniques rivales, au nom de la </a:t>
            </a:r>
            <a:r>
              <a:rPr lang="fr-FR" sz="1050" dirty="0" smtClean="0"/>
              <a:t>SDN</a:t>
            </a:r>
            <a:endParaRPr lang="fr-FR" sz="1050" dirty="0"/>
          </a:p>
        </p:txBody>
      </p:sp>
      <p:sp>
        <p:nvSpPr>
          <p:cNvPr id="50" name="Rectangle 49"/>
          <p:cNvSpPr/>
          <p:nvPr/>
        </p:nvSpPr>
        <p:spPr>
          <a:xfrm>
            <a:off x="4139952" y="4437112"/>
            <a:ext cx="5004048" cy="18002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sp>
        <p:nvSpPr>
          <p:cNvPr id="31" name="ZoneTexte 30"/>
          <p:cNvSpPr txBox="1"/>
          <p:nvPr/>
        </p:nvSpPr>
        <p:spPr>
          <a:xfrm>
            <a:off x="4139952" y="1988840"/>
            <a:ext cx="5004048" cy="1254189"/>
          </a:xfrm>
          <a:prstGeom prst="rect">
            <a:avLst/>
          </a:prstGeom>
          <a:noFill/>
          <a:ln>
            <a:noFill/>
          </a:ln>
        </p:spPr>
        <p:txBody>
          <a:bodyPr wrap="square" rtlCol="0">
            <a:spAutoFit/>
          </a:bodyPr>
          <a:lstStyle/>
          <a:p>
            <a:pPr lvl="0"/>
            <a:r>
              <a:rPr lang="fr-FR" sz="1100" b="1" i="1" dirty="0" smtClean="0"/>
              <a:t>b) Une  </a:t>
            </a:r>
            <a:r>
              <a:rPr lang="fr-FR" sz="1100" b="1" i="1" dirty="0"/>
              <a:t>domination contestée à l’origine du mouvement nationaliste arabe</a:t>
            </a:r>
            <a:endParaRPr lang="fr-FR" sz="1100" dirty="0"/>
          </a:p>
          <a:p>
            <a:r>
              <a:rPr lang="fr-FR" sz="600" dirty="0"/>
              <a:t> </a:t>
            </a:r>
            <a:endParaRPr lang="fr-FR" sz="300" dirty="0"/>
          </a:p>
          <a:p>
            <a:pPr marL="361950" lvl="0" algn="just"/>
            <a:r>
              <a:rPr lang="fr-FR" sz="1050" dirty="0"/>
              <a:t>Naissance du </a:t>
            </a:r>
            <a:r>
              <a:rPr lang="fr-FR" sz="1050" b="1" i="1" dirty="0"/>
              <a:t>nationalisme</a:t>
            </a:r>
            <a:r>
              <a:rPr lang="fr-FR" sz="1050" dirty="0"/>
              <a:t> arabe et </a:t>
            </a:r>
            <a:r>
              <a:rPr lang="fr-FR" sz="1050" dirty="0" smtClean="0"/>
              <a:t>multiplication </a:t>
            </a:r>
            <a:r>
              <a:rPr lang="fr-FR" sz="1050" dirty="0"/>
              <a:t>des révoltes </a:t>
            </a:r>
            <a:r>
              <a:rPr lang="fr-FR" sz="1050" dirty="0" smtClean="0"/>
              <a:t>indépendantistes</a:t>
            </a:r>
          </a:p>
          <a:p>
            <a:pPr marL="361950" lvl="0" algn="just"/>
            <a:endParaRPr lang="fr-FR" sz="200" dirty="0"/>
          </a:p>
          <a:p>
            <a:pPr marL="361950" lvl="0" algn="just"/>
            <a:r>
              <a:rPr lang="fr-FR" sz="1050" dirty="0"/>
              <a:t>Etats nouveaux cherchant à s’affirmer </a:t>
            </a:r>
            <a:r>
              <a:rPr lang="fr-FR" sz="1050" dirty="0" smtClean="0"/>
              <a:t>: Turquie </a:t>
            </a:r>
            <a:r>
              <a:rPr lang="fr-FR" sz="1050" dirty="0"/>
              <a:t>autoritaire et </a:t>
            </a:r>
            <a:r>
              <a:rPr lang="fr-FR" sz="1050" dirty="0" smtClean="0"/>
              <a:t>laïque </a:t>
            </a:r>
            <a:r>
              <a:rPr lang="fr-FR" sz="1050" dirty="0"/>
              <a:t>de Mustapha </a:t>
            </a:r>
            <a:r>
              <a:rPr lang="fr-FR" sz="1050" dirty="0" err="1"/>
              <a:t>Kémal</a:t>
            </a:r>
            <a:r>
              <a:rPr lang="fr-FR" sz="1050" dirty="0"/>
              <a:t> (</a:t>
            </a:r>
            <a:r>
              <a:rPr lang="fr-FR" sz="1050" dirty="0" smtClean="0"/>
              <a:t>1923), </a:t>
            </a:r>
            <a:r>
              <a:rPr lang="fr-FR" sz="1050" dirty="0"/>
              <a:t>Arabie Saoudite d’Ibn </a:t>
            </a:r>
            <a:r>
              <a:rPr lang="fr-FR" sz="1050" dirty="0" err="1"/>
              <a:t>Saoud</a:t>
            </a:r>
            <a:r>
              <a:rPr lang="fr-FR" sz="1050" dirty="0"/>
              <a:t> (1932), Iran (1934</a:t>
            </a:r>
            <a:r>
              <a:rPr lang="fr-FR" sz="1050" dirty="0" smtClean="0"/>
              <a:t>)</a:t>
            </a:r>
          </a:p>
          <a:p>
            <a:pPr marL="361950" lvl="0" algn="just"/>
            <a:endParaRPr lang="fr-FR" sz="200" dirty="0"/>
          </a:p>
          <a:p>
            <a:pPr marL="361950" lvl="0" algn="just"/>
            <a:r>
              <a:rPr lang="fr-FR" sz="1050" dirty="0" smtClean="0"/>
              <a:t>Immigration juive </a:t>
            </a:r>
            <a:r>
              <a:rPr lang="fr-FR" sz="1050" dirty="0"/>
              <a:t>en Palestine en vue de la constitution d’un Etat juif (</a:t>
            </a:r>
            <a:r>
              <a:rPr lang="fr-FR" sz="1050" b="1" i="1" dirty="0"/>
              <a:t>sionisme</a:t>
            </a:r>
            <a:r>
              <a:rPr lang="fr-FR" sz="1050" dirty="0" smtClean="0"/>
              <a:t>)</a:t>
            </a:r>
          </a:p>
          <a:p>
            <a:pPr marL="361950" lvl="0" algn="just"/>
            <a:endParaRPr lang="fr-FR" sz="200" u="sng" dirty="0"/>
          </a:p>
          <a:p>
            <a:pPr marL="361950" lvl="0" algn="just"/>
            <a:r>
              <a:rPr lang="fr-FR" sz="1050" dirty="0"/>
              <a:t> Intérêts américains </a:t>
            </a:r>
            <a:r>
              <a:rPr lang="fr-FR" sz="1050" dirty="0" smtClean="0"/>
              <a:t>croissants </a:t>
            </a:r>
            <a:r>
              <a:rPr lang="fr-FR" sz="1050" dirty="0"/>
              <a:t>dans l’exploitation des gisements pétroliers</a:t>
            </a:r>
          </a:p>
        </p:txBody>
      </p:sp>
      <p:sp>
        <p:nvSpPr>
          <p:cNvPr id="32" name="ZoneTexte 31"/>
          <p:cNvSpPr txBox="1"/>
          <p:nvPr/>
        </p:nvSpPr>
        <p:spPr>
          <a:xfrm>
            <a:off x="4139952" y="3212976"/>
            <a:ext cx="5004048" cy="1231106"/>
          </a:xfrm>
          <a:prstGeom prst="rect">
            <a:avLst/>
          </a:prstGeom>
          <a:noFill/>
          <a:ln>
            <a:noFill/>
          </a:ln>
        </p:spPr>
        <p:txBody>
          <a:bodyPr wrap="square" rtlCol="0">
            <a:spAutoFit/>
          </a:bodyPr>
          <a:lstStyle/>
          <a:p>
            <a:pPr lvl="0"/>
            <a:r>
              <a:rPr lang="fr-FR" sz="1100" b="1" i="1" dirty="0" smtClean="0"/>
              <a:t>c) La </a:t>
            </a:r>
            <a:r>
              <a:rPr lang="fr-FR" sz="1100" b="1" i="1" dirty="0"/>
              <a:t>réorganisation du Moyen-Orient après 1945 : la fin de la prépondérance européenne et la naissance d’Israël.</a:t>
            </a:r>
            <a:endParaRPr lang="fr-FR" sz="1100" dirty="0"/>
          </a:p>
          <a:p>
            <a:pPr marL="361950" lvl="0">
              <a:tabLst>
                <a:tab pos="361950" algn="l"/>
                <a:tab pos="441325" algn="l"/>
              </a:tabLst>
            </a:pPr>
            <a:r>
              <a:rPr lang="fr-FR" sz="400" dirty="0" smtClean="0"/>
              <a:t> </a:t>
            </a:r>
            <a:r>
              <a:rPr lang="fr-FR" sz="1100" dirty="0" smtClean="0"/>
              <a:t/>
            </a:r>
            <a:br>
              <a:rPr lang="fr-FR" sz="1100" dirty="0" smtClean="0"/>
            </a:br>
            <a:r>
              <a:rPr lang="fr-FR" sz="1050" dirty="0"/>
              <a:t>Début de la </a:t>
            </a:r>
            <a:r>
              <a:rPr lang="fr-FR" sz="1050" b="1" i="1" dirty="0"/>
              <a:t>décolonisation</a:t>
            </a:r>
            <a:r>
              <a:rPr lang="fr-FR" sz="1050" dirty="0"/>
              <a:t> et de l’émancipation des peuples du Proche-Orient </a:t>
            </a:r>
          </a:p>
          <a:p>
            <a:pPr marL="361950" lvl="0">
              <a:tabLst>
                <a:tab pos="361950" algn="l"/>
                <a:tab pos="441325" algn="l"/>
              </a:tabLst>
            </a:pPr>
            <a:endParaRPr lang="fr-FR" sz="100" dirty="0"/>
          </a:p>
          <a:p>
            <a:pPr marL="361950" lvl="0">
              <a:tabLst>
                <a:tab pos="361950" algn="l"/>
                <a:tab pos="441325" algn="l"/>
              </a:tabLst>
            </a:pPr>
            <a:r>
              <a:rPr lang="fr-FR" sz="1050" dirty="0"/>
              <a:t>Tensions en Palestine : fin du </a:t>
            </a:r>
            <a:r>
              <a:rPr lang="fr-FR" sz="1050" b="1" i="1" dirty="0"/>
              <a:t>mandat</a:t>
            </a:r>
            <a:r>
              <a:rPr lang="fr-FR" sz="1050" dirty="0"/>
              <a:t> britannique et plan de partage de la Palestine </a:t>
            </a:r>
            <a:endParaRPr lang="fr-FR" sz="1050" dirty="0" smtClean="0"/>
          </a:p>
          <a:p>
            <a:pPr marL="361950" lvl="0">
              <a:tabLst>
                <a:tab pos="361950" algn="l"/>
                <a:tab pos="441325" algn="l"/>
              </a:tabLst>
            </a:pPr>
            <a:endParaRPr lang="fr-FR" sz="100" dirty="0"/>
          </a:p>
          <a:p>
            <a:pPr marL="361950" lvl="0">
              <a:tabLst>
                <a:tab pos="361950" algn="l"/>
                <a:tab pos="441325" algn="l"/>
              </a:tabLst>
            </a:pPr>
            <a:r>
              <a:rPr lang="fr-FR" sz="1050" dirty="0"/>
              <a:t>Création de l’Etat </a:t>
            </a:r>
            <a:r>
              <a:rPr lang="fr-FR" sz="1050" dirty="0" smtClean="0"/>
              <a:t>d’Israël</a:t>
            </a:r>
          </a:p>
          <a:p>
            <a:pPr marL="536575" lvl="0">
              <a:tabLst>
                <a:tab pos="536575" algn="l"/>
              </a:tabLst>
            </a:pPr>
            <a:endParaRPr lang="fr-FR" sz="100" dirty="0"/>
          </a:p>
          <a:p>
            <a:pPr marL="536575" lvl="0">
              <a:tabLst>
                <a:tab pos="536575" algn="l"/>
              </a:tabLst>
            </a:pPr>
            <a:endParaRPr lang="fr-FR" sz="100" dirty="0" smtClean="0"/>
          </a:p>
          <a:p>
            <a:pPr marL="536575" lvl="0">
              <a:tabLst>
                <a:tab pos="536575" algn="l"/>
              </a:tabLst>
            </a:pPr>
            <a:endParaRPr lang="fr-FR" sz="100" dirty="0"/>
          </a:p>
          <a:p>
            <a:pPr marL="536575" lvl="0">
              <a:tabLst>
                <a:tab pos="536575" algn="l"/>
              </a:tabLst>
            </a:pPr>
            <a:endParaRPr lang="fr-FR" sz="100" dirty="0"/>
          </a:p>
        </p:txBody>
      </p:sp>
      <p:sp>
        <p:nvSpPr>
          <p:cNvPr id="49" name="Rectangle 48"/>
          <p:cNvSpPr/>
          <p:nvPr/>
        </p:nvSpPr>
        <p:spPr>
          <a:xfrm>
            <a:off x="4067944" y="4437112"/>
            <a:ext cx="1800200"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i="1" u="sng" dirty="0" smtClean="0">
                <a:solidFill>
                  <a:schemeClr val="tx1"/>
                </a:solidFill>
              </a:rPr>
              <a:t>Les  principaux acteurs :</a:t>
            </a:r>
            <a:endParaRPr lang="fr-FR" sz="1050" b="1" i="1" u="sng" dirty="0">
              <a:solidFill>
                <a:schemeClr val="tx1"/>
              </a:solidFill>
            </a:endParaRPr>
          </a:p>
        </p:txBody>
      </p:sp>
      <p:sp>
        <p:nvSpPr>
          <p:cNvPr id="53" name="Espace réservé du contenu 52"/>
          <p:cNvSpPr>
            <a:spLocks noGrp="1"/>
          </p:cNvSpPr>
          <p:nvPr>
            <p:ph sz="half" idx="1"/>
          </p:nvPr>
        </p:nvSpPr>
        <p:spPr>
          <a:xfrm>
            <a:off x="0" y="4437112"/>
            <a:ext cx="4139952" cy="1952030"/>
          </a:xfrm>
        </p:spPr>
        <p:txBody>
          <a:bodyPr>
            <a:normAutofit/>
          </a:bodyPr>
          <a:lstStyle/>
          <a:p>
            <a:pPr marL="0" lvl="0" indent="0" algn="just" fontAlgn="base">
              <a:spcBef>
                <a:spcPct val="0"/>
              </a:spcBef>
              <a:spcAft>
                <a:spcPct val="0"/>
              </a:spcAft>
              <a:buNone/>
            </a:pPr>
            <a:r>
              <a:rPr lang="fr-FR" sz="1000" b="1" i="1" u="sng" dirty="0"/>
              <a:t>Les repères-clés :</a:t>
            </a:r>
          </a:p>
          <a:p>
            <a:pPr marL="0" lvl="0" indent="0" algn="just" fontAlgn="base">
              <a:spcBef>
                <a:spcPct val="0"/>
              </a:spcBef>
              <a:spcAft>
                <a:spcPct val="0"/>
              </a:spcAft>
              <a:buNone/>
            </a:pPr>
            <a:endParaRPr kumimoji="0" lang="fr-FR" sz="200" b="0" i="0" u="none" strike="noStrike" cap="none" normalizeH="0" baseline="0" dirty="0" smtClean="0">
              <a:ln>
                <a:noFill/>
              </a:ln>
              <a:solidFill>
                <a:schemeClr val="tx1"/>
              </a:solidFill>
              <a:effectLst/>
              <a:latin typeface="Arial" pitchFamily="34" charset="0"/>
              <a:cs typeface="Arial" pitchFamily="34" charset="0"/>
            </a:endParaRPr>
          </a:p>
          <a:p>
            <a:pPr marL="0" lvl="0" indent="0" algn="just" eaLnBrk="0" fontAlgn="base" hangingPunct="0">
              <a:spcBef>
                <a:spcPct val="0"/>
              </a:spcBef>
              <a:spcAft>
                <a:spcPct val="0"/>
              </a:spcAft>
              <a:buFont typeface="Wingdings 3" pitchFamily="18" charset="2"/>
              <a:buChar char=""/>
            </a:pPr>
            <a:r>
              <a:rPr kumimoji="0" lang="fr-FR" sz="9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1916 : Accords Sykes-Picot prévoyant le partage de l’Empire ottoman après guerre</a:t>
            </a:r>
          </a:p>
          <a:p>
            <a:pPr marL="0" lvl="0" indent="0" algn="just" eaLnBrk="0" fontAlgn="base" hangingPunct="0">
              <a:spcBef>
                <a:spcPct val="0"/>
              </a:spcBef>
              <a:spcAft>
                <a:spcPct val="0"/>
              </a:spcAft>
              <a:buFont typeface="Wingdings 3" pitchFamily="18" charset="2"/>
              <a:buChar char=""/>
            </a:pPr>
            <a:endParaRPr kumimoji="0" lang="fr-FR" sz="2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lvl="0" indent="0" algn="just" eaLnBrk="0" fontAlgn="base" hangingPunct="0">
              <a:spcBef>
                <a:spcPct val="0"/>
              </a:spcBef>
              <a:spcAft>
                <a:spcPct val="0"/>
              </a:spcAft>
              <a:buFont typeface="Wingdings 3" pitchFamily="18" charset="2"/>
              <a:buChar char=""/>
            </a:pPr>
            <a:r>
              <a:rPr lang="fr-FR" sz="900" i="1" dirty="0">
                <a:latin typeface="Calibri" pitchFamily="34" charset="0"/>
                <a:cs typeface="Times New Roman" pitchFamily="18" charset="0"/>
              </a:rPr>
              <a:t> </a:t>
            </a:r>
            <a:r>
              <a:rPr kumimoji="0" lang="fr-FR" sz="9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1917 : Déclaration Balfour favorable à la constitution d’un foyer national juif en Palestine</a:t>
            </a:r>
          </a:p>
          <a:p>
            <a:pPr marL="0" lvl="0" indent="0" algn="just" eaLnBrk="0" fontAlgn="base" hangingPunct="0">
              <a:spcBef>
                <a:spcPct val="0"/>
              </a:spcBef>
              <a:spcAft>
                <a:spcPct val="0"/>
              </a:spcAft>
              <a:buFont typeface="Wingdings 3" pitchFamily="18" charset="2"/>
              <a:buChar char=""/>
            </a:pPr>
            <a:endParaRPr kumimoji="0" lang="fr-FR" sz="2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lvl="0" indent="0" algn="just" eaLnBrk="0" fontAlgn="base" hangingPunct="0">
              <a:spcBef>
                <a:spcPct val="0"/>
              </a:spcBef>
              <a:spcAft>
                <a:spcPct val="0"/>
              </a:spcAft>
              <a:buFont typeface="Wingdings 3" pitchFamily="18" charset="2"/>
              <a:buChar char=""/>
            </a:pPr>
            <a:r>
              <a:rPr lang="fr-FR" sz="900" i="1" dirty="0">
                <a:latin typeface="Calibri" pitchFamily="34" charset="0"/>
                <a:ea typeface="Calibri" pitchFamily="34" charset="0"/>
                <a:cs typeface="Times New Roman" pitchFamily="18" charset="0"/>
              </a:rPr>
              <a:t> </a:t>
            </a:r>
            <a:r>
              <a:rPr kumimoji="0" lang="fr-FR" sz="9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1920 : Traité de Sèvres stipulant l’effondrement de l’Empire ottoman et son démantèlement</a:t>
            </a:r>
          </a:p>
          <a:p>
            <a:pPr marL="0" lvl="0" indent="0" algn="just" eaLnBrk="0" fontAlgn="base" hangingPunct="0">
              <a:spcBef>
                <a:spcPct val="0"/>
              </a:spcBef>
              <a:spcAft>
                <a:spcPct val="0"/>
              </a:spcAft>
              <a:buFont typeface="Wingdings 3" pitchFamily="18" charset="2"/>
              <a:buChar char=""/>
            </a:pPr>
            <a:endParaRPr kumimoji="0" lang="fr-FR" sz="2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lvl="0" indent="0" algn="just" eaLnBrk="0" fontAlgn="base" hangingPunct="0">
              <a:spcBef>
                <a:spcPct val="0"/>
              </a:spcBef>
              <a:spcAft>
                <a:spcPct val="0"/>
              </a:spcAft>
              <a:buFont typeface="Wingdings 3" pitchFamily="18" charset="2"/>
              <a:buChar char=""/>
            </a:pPr>
            <a:r>
              <a:rPr lang="fr-FR" sz="900" i="1" dirty="0" smtClean="0">
                <a:latin typeface="Calibri" pitchFamily="34" charset="0"/>
                <a:ea typeface="Calibri" pitchFamily="34" charset="0"/>
                <a:cs typeface="Times New Roman" pitchFamily="18" charset="0"/>
              </a:rPr>
              <a:t> </a:t>
            </a:r>
            <a:r>
              <a:rPr kumimoji="0" lang="fr-FR" sz="9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1936-39 : Grandes révoltes arabes</a:t>
            </a:r>
          </a:p>
          <a:p>
            <a:pPr marL="0" lvl="0" indent="0" algn="just" eaLnBrk="0" fontAlgn="base" hangingPunct="0">
              <a:spcBef>
                <a:spcPct val="0"/>
              </a:spcBef>
              <a:spcAft>
                <a:spcPct val="0"/>
              </a:spcAft>
              <a:buFont typeface="Wingdings 3" pitchFamily="18" charset="2"/>
              <a:buChar char=""/>
            </a:pPr>
            <a:endParaRPr kumimoji="0" lang="fr-FR" sz="2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lvl="0" indent="0" algn="just" eaLnBrk="0" fontAlgn="base" hangingPunct="0">
              <a:spcBef>
                <a:spcPct val="0"/>
              </a:spcBef>
              <a:spcAft>
                <a:spcPct val="0"/>
              </a:spcAft>
              <a:buFont typeface="Wingdings 3" pitchFamily="18" charset="2"/>
              <a:buChar char=""/>
            </a:pPr>
            <a:r>
              <a:rPr lang="fr-FR" sz="900" i="1" dirty="0" smtClean="0">
                <a:latin typeface="Calibri" pitchFamily="34" charset="0"/>
                <a:ea typeface="Calibri" pitchFamily="34" charset="0"/>
                <a:cs typeface="Times New Roman" pitchFamily="18" charset="0"/>
              </a:rPr>
              <a:t> </a:t>
            </a:r>
            <a:r>
              <a:rPr kumimoji="0" lang="fr-FR" sz="9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1947 : Plan de partage de la Palestine après une série d’attentats et de violences interethniques</a:t>
            </a:r>
            <a:r>
              <a:rPr kumimoji="0" lang="fr-FR" sz="900" b="0" i="1"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p>
          <a:p>
            <a:pPr marL="0" lvl="0" indent="0" algn="just" eaLnBrk="0" fontAlgn="base" hangingPunct="0">
              <a:spcBef>
                <a:spcPct val="0"/>
              </a:spcBef>
              <a:spcAft>
                <a:spcPct val="0"/>
              </a:spcAft>
              <a:buFont typeface="Wingdings 3" pitchFamily="18" charset="2"/>
              <a:buChar char=""/>
            </a:pPr>
            <a:endParaRPr kumimoji="0" lang="fr-FR" sz="200" b="0" i="1" u="none" strike="noStrike" cap="none" normalizeH="0" dirty="0" smtClean="0">
              <a:ln>
                <a:noFill/>
              </a:ln>
              <a:solidFill>
                <a:schemeClr val="tx1"/>
              </a:solidFill>
              <a:effectLst/>
              <a:latin typeface="Calibri" pitchFamily="34" charset="0"/>
              <a:ea typeface="Calibri" pitchFamily="34" charset="0"/>
              <a:cs typeface="Times New Roman" pitchFamily="18" charset="0"/>
            </a:endParaRPr>
          </a:p>
          <a:p>
            <a:pPr marL="0" lvl="0" indent="0" algn="just" eaLnBrk="0" fontAlgn="base" hangingPunct="0">
              <a:spcBef>
                <a:spcPct val="0"/>
              </a:spcBef>
              <a:spcAft>
                <a:spcPct val="0"/>
              </a:spcAft>
              <a:buFont typeface="Wingdings 3" pitchFamily="18" charset="2"/>
              <a:buChar char=""/>
            </a:pPr>
            <a:r>
              <a:rPr lang="fr-FR" sz="900" i="1" dirty="0">
                <a:latin typeface="Calibri" pitchFamily="34" charset="0"/>
                <a:ea typeface="Calibri" pitchFamily="34" charset="0"/>
                <a:cs typeface="Times New Roman" pitchFamily="18" charset="0"/>
              </a:rPr>
              <a:t> </a:t>
            </a:r>
            <a:r>
              <a:rPr kumimoji="0" lang="fr-FR" sz="9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1948 : Création d’Israël</a:t>
            </a:r>
            <a:endParaRPr kumimoji="0" lang="fr-FR" sz="900" b="0" i="1" u="none" strike="noStrike" cap="none" normalizeH="0" baseline="0" dirty="0" smtClean="0">
              <a:ln>
                <a:noFill/>
              </a:ln>
              <a:solidFill>
                <a:schemeClr val="tx1"/>
              </a:solidFill>
              <a:effectLst/>
              <a:latin typeface="Arial" pitchFamily="34" charset="0"/>
              <a:cs typeface="Arial" pitchFamily="34" charset="0"/>
            </a:endParaRPr>
          </a:p>
        </p:txBody>
      </p:sp>
      <p:pic>
        <p:nvPicPr>
          <p:cNvPr id="6176" name="Picture 32" descr="http://www.larousse.fr/encyclopedie/data/images/1310812-Mustafa_Kemal_Pasa.jpg"/>
          <p:cNvPicPr>
            <a:picLocks noChangeAspect="1" noChangeArrowheads="1"/>
          </p:cNvPicPr>
          <p:nvPr/>
        </p:nvPicPr>
        <p:blipFill>
          <a:blip r:embed="rId3" cstate="print"/>
          <a:srcRect/>
          <a:stretch>
            <a:fillRect/>
          </a:stretch>
        </p:blipFill>
        <p:spPr bwMode="auto">
          <a:xfrm>
            <a:off x="4139952" y="4653136"/>
            <a:ext cx="504056" cy="504056"/>
          </a:xfrm>
          <a:prstGeom prst="rect">
            <a:avLst/>
          </a:prstGeom>
          <a:noFill/>
        </p:spPr>
      </p:pic>
      <p:sp>
        <p:nvSpPr>
          <p:cNvPr id="56" name="Rectangle 55"/>
          <p:cNvSpPr/>
          <p:nvPr/>
        </p:nvSpPr>
        <p:spPr>
          <a:xfrm>
            <a:off x="4644008" y="4653136"/>
            <a:ext cx="1008112"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i="1" dirty="0" smtClean="0">
                <a:solidFill>
                  <a:schemeClr val="tx1"/>
                </a:solidFill>
              </a:rPr>
              <a:t>Mustapha Kemal</a:t>
            </a:r>
            <a:endParaRPr lang="fr-FR" sz="1000" b="1" i="1" dirty="0">
              <a:solidFill>
                <a:schemeClr val="tx1"/>
              </a:solidFill>
            </a:endParaRPr>
          </a:p>
          <a:p>
            <a:pPr algn="ctr"/>
            <a:r>
              <a:rPr lang="fr-FR" sz="1000" i="1" dirty="0" smtClean="0">
                <a:solidFill>
                  <a:schemeClr val="tx1"/>
                </a:solidFill>
              </a:rPr>
              <a:t>(1881-1938</a:t>
            </a:r>
            <a:r>
              <a:rPr lang="fr-FR" sz="1050" i="1" dirty="0" smtClean="0">
                <a:solidFill>
                  <a:schemeClr val="tx1"/>
                </a:solidFill>
              </a:rPr>
              <a:t>)</a:t>
            </a:r>
            <a:endParaRPr lang="fr-FR" sz="1050" dirty="0">
              <a:solidFill>
                <a:schemeClr val="tx1"/>
              </a:solidFill>
            </a:endParaRPr>
          </a:p>
        </p:txBody>
      </p:sp>
      <p:sp>
        <p:nvSpPr>
          <p:cNvPr id="57" name="Rectangle 56"/>
          <p:cNvSpPr/>
          <p:nvPr/>
        </p:nvSpPr>
        <p:spPr>
          <a:xfrm>
            <a:off x="5652120" y="4653136"/>
            <a:ext cx="3491880"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i="1" dirty="0" smtClean="0">
                <a:solidFill>
                  <a:srgbClr val="002060"/>
                </a:solidFill>
              </a:rPr>
              <a:t>Fondateur de la Turquie moderne en 1923, régime laïque et autoritaire inspiré par l’Occident dont il est le premier président, surnommé « Atatürk ».</a:t>
            </a:r>
          </a:p>
        </p:txBody>
      </p:sp>
      <p:sp>
        <p:nvSpPr>
          <p:cNvPr id="60" name="Rectangle 59"/>
          <p:cNvSpPr/>
          <p:nvPr/>
        </p:nvSpPr>
        <p:spPr>
          <a:xfrm>
            <a:off x="4211960" y="764704"/>
            <a:ext cx="288032" cy="14401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Rectangle 60"/>
          <p:cNvSpPr/>
          <p:nvPr/>
        </p:nvSpPr>
        <p:spPr>
          <a:xfrm>
            <a:off x="4211960" y="1412776"/>
            <a:ext cx="288032" cy="144016"/>
          </a:xfrm>
          <a:prstGeom prst="rect">
            <a:avLst/>
          </a:prstGeom>
          <a:solidFill>
            <a:schemeClr val="bg1"/>
          </a:solidFill>
          <a:ln w="9525">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Rectangle 61"/>
          <p:cNvSpPr/>
          <p:nvPr/>
        </p:nvSpPr>
        <p:spPr>
          <a:xfrm>
            <a:off x="4211960" y="1700808"/>
            <a:ext cx="288032" cy="14401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4" name="Connecteur droit 63"/>
          <p:cNvCxnSpPr>
            <a:stCxn id="62" idx="0"/>
            <a:endCxn id="62" idx="2"/>
          </p:cNvCxnSpPr>
          <p:nvPr/>
        </p:nvCxnSpPr>
        <p:spPr>
          <a:xfrm>
            <a:off x="4355976" y="1700808"/>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Connecteur droit avec flèche 65"/>
          <p:cNvCxnSpPr/>
          <p:nvPr/>
        </p:nvCxnSpPr>
        <p:spPr>
          <a:xfrm flipV="1">
            <a:off x="4211960" y="1052736"/>
            <a:ext cx="216024" cy="144015"/>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77" name="AutoShape 33"/>
          <p:cNvSpPr>
            <a:spLocks noChangeArrowheads="1"/>
          </p:cNvSpPr>
          <p:nvPr/>
        </p:nvSpPr>
        <p:spPr bwMode="auto">
          <a:xfrm>
            <a:off x="4211960" y="2276872"/>
            <a:ext cx="304800" cy="200025"/>
          </a:xfrm>
          <a:prstGeom prst="irregularSeal1">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lt1"/>
              </a:solidFill>
            </a:endParaRPr>
          </a:p>
        </p:txBody>
      </p:sp>
      <p:sp>
        <p:nvSpPr>
          <p:cNvPr id="72" name="Rectangle 71"/>
          <p:cNvSpPr/>
          <p:nvPr/>
        </p:nvSpPr>
        <p:spPr>
          <a:xfrm>
            <a:off x="4211960" y="2564904"/>
            <a:ext cx="288032" cy="14401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3" name="Connecteur droit avec flèche 72"/>
          <p:cNvCxnSpPr/>
          <p:nvPr/>
        </p:nvCxnSpPr>
        <p:spPr>
          <a:xfrm>
            <a:off x="4211960" y="2852936"/>
            <a:ext cx="288032" cy="72009"/>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8" name="Ellipse 77"/>
          <p:cNvSpPr/>
          <p:nvPr/>
        </p:nvSpPr>
        <p:spPr>
          <a:xfrm>
            <a:off x="4211960" y="2996952"/>
            <a:ext cx="288032" cy="1440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Rectangle 78"/>
          <p:cNvSpPr/>
          <p:nvPr/>
        </p:nvSpPr>
        <p:spPr>
          <a:xfrm>
            <a:off x="4211960" y="4149080"/>
            <a:ext cx="288032" cy="14401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AutoShape 33"/>
          <p:cNvSpPr>
            <a:spLocks noChangeArrowheads="1"/>
          </p:cNvSpPr>
          <p:nvPr/>
        </p:nvSpPr>
        <p:spPr bwMode="auto">
          <a:xfrm>
            <a:off x="4211960" y="3877047"/>
            <a:ext cx="304800" cy="200025"/>
          </a:xfrm>
          <a:prstGeom prst="irregularSeal1">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lt1"/>
              </a:solidFill>
            </a:endParaRPr>
          </a:p>
        </p:txBody>
      </p:sp>
      <p:sp>
        <p:nvSpPr>
          <p:cNvPr id="81" name="Rectangle 80"/>
          <p:cNvSpPr/>
          <p:nvPr/>
        </p:nvSpPr>
        <p:spPr>
          <a:xfrm>
            <a:off x="4211960" y="3645024"/>
            <a:ext cx="288032" cy="14401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00" dirty="0">
              <a:solidFill>
                <a:schemeClr val="tx1"/>
              </a:solidFill>
            </a:endParaRPr>
          </a:p>
        </p:txBody>
      </p:sp>
      <p:pic>
        <p:nvPicPr>
          <p:cNvPr id="82" name="Picture 28" descr="1886"/>
          <p:cNvPicPr>
            <a:picLocks noChangeAspect="1" noChangeArrowheads="1"/>
          </p:cNvPicPr>
          <p:nvPr/>
        </p:nvPicPr>
        <p:blipFill>
          <a:blip r:embed="rId4" cstate="print"/>
          <a:srcRect/>
          <a:stretch>
            <a:fillRect/>
          </a:stretch>
        </p:blipFill>
        <p:spPr bwMode="auto">
          <a:xfrm>
            <a:off x="4139952" y="5589240"/>
            <a:ext cx="504056" cy="493769"/>
          </a:xfrm>
          <a:prstGeom prst="rect">
            <a:avLst/>
          </a:prstGeom>
          <a:noFill/>
        </p:spPr>
      </p:pic>
      <p:sp>
        <p:nvSpPr>
          <p:cNvPr id="83" name="Rectangle 82"/>
          <p:cNvSpPr/>
          <p:nvPr/>
        </p:nvSpPr>
        <p:spPr>
          <a:xfrm>
            <a:off x="4644008" y="5589240"/>
            <a:ext cx="1008112" cy="49376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i="1" dirty="0" smtClean="0">
                <a:solidFill>
                  <a:schemeClr val="tx1"/>
                </a:solidFill>
              </a:rPr>
              <a:t>David Ben </a:t>
            </a:r>
            <a:r>
              <a:rPr lang="fr-FR" sz="1000" b="1" i="1" dirty="0" err="1" smtClean="0">
                <a:solidFill>
                  <a:schemeClr val="tx1"/>
                </a:solidFill>
              </a:rPr>
              <a:t>Gourion</a:t>
            </a:r>
            <a:endParaRPr lang="fr-FR" sz="1000" b="1" i="1" dirty="0" smtClean="0">
              <a:solidFill>
                <a:schemeClr val="tx1"/>
              </a:solidFill>
            </a:endParaRPr>
          </a:p>
          <a:p>
            <a:pPr algn="ctr"/>
            <a:r>
              <a:rPr lang="fr-FR" sz="1000" b="1" i="1" dirty="0" smtClean="0">
                <a:solidFill>
                  <a:schemeClr val="tx1"/>
                </a:solidFill>
              </a:rPr>
              <a:t> </a:t>
            </a:r>
            <a:r>
              <a:rPr lang="fr-FR" sz="1000" dirty="0" smtClean="0">
                <a:solidFill>
                  <a:schemeClr val="tx1"/>
                </a:solidFill>
              </a:rPr>
              <a:t>(</a:t>
            </a:r>
            <a:r>
              <a:rPr lang="fr-FR" sz="1000" i="1" dirty="0" smtClean="0">
                <a:solidFill>
                  <a:schemeClr val="tx1"/>
                </a:solidFill>
              </a:rPr>
              <a:t>1886-1973)</a:t>
            </a:r>
            <a:endParaRPr lang="fr-FR" sz="1000" dirty="0">
              <a:solidFill>
                <a:schemeClr val="tx1"/>
              </a:solidFill>
            </a:endParaRPr>
          </a:p>
        </p:txBody>
      </p:sp>
      <p:sp>
        <p:nvSpPr>
          <p:cNvPr id="84" name="Rectangle 83"/>
          <p:cNvSpPr/>
          <p:nvPr/>
        </p:nvSpPr>
        <p:spPr>
          <a:xfrm>
            <a:off x="5652120" y="5589240"/>
            <a:ext cx="3491880" cy="49376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000" b="1" i="1" dirty="0" smtClean="0">
                <a:solidFill>
                  <a:srgbClr val="002060"/>
                </a:solidFill>
              </a:rPr>
              <a:t>Juif polonais immigré en Palestine, sioniste qui dirigea la communauté juive en Palestine durant le mandat britannique </a:t>
            </a:r>
          </a:p>
          <a:p>
            <a:pPr algn="ctr"/>
            <a:r>
              <a:rPr lang="fr-FR" sz="1000" b="1" i="1" dirty="0" smtClean="0">
                <a:solidFill>
                  <a:srgbClr val="002060"/>
                </a:solidFill>
              </a:rPr>
              <a:t>Fondateur de l’Etat d’Israël et premier dirigeant d’Israël</a:t>
            </a:r>
          </a:p>
        </p:txBody>
      </p:sp>
      <p:pic>
        <p:nvPicPr>
          <p:cNvPr id="85" name="Picture 30" descr="http://coranix.org/106/ibn_seoud.jpg"/>
          <p:cNvPicPr>
            <a:picLocks noChangeAspect="1" noChangeArrowheads="1"/>
          </p:cNvPicPr>
          <p:nvPr/>
        </p:nvPicPr>
        <p:blipFill>
          <a:blip r:embed="rId5" cstate="print"/>
          <a:srcRect/>
          <a:stretch>
            <a:fillRect/>
          </a:stretch>
        </p:blipFill>
        <p:spPr bwMode="auto">
          <a:xfrm>
            <a:off x="4139952" y="5146905"/>
            <a:ext cx="504056" cy="442335"/>
          </a:xfrm>
          <a:prstGeom prst="rect">
            <a:avLst/>
          </a:prstGeom>
          <a:noFill/>
        </p:spPr>
      </p:pic>
      <p:sp>
        <p:nvSpPr>
          <p:cNvPr id="86" name="Rectangle 85"/>
          <p:cNvSpPr/>
          <p:nvPr/>
        </p:nvSpPr>
        <p:spPr>
          <a:xfrm>
            <a:off x="4644008" y="5146905"/>
            <a:ext cx="1008112" cy="44233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i="1" dirty="0">
                <a:solidFill>
                  <a:schemeClr val="tx1"/>
                </a:solidFill>
              </a:rPr>
              <a:t>Ibn </a:t>
            </a:r>
            <a:r>
              <a:rPr lang="fr-FR" sz="1000" b="1" i="1" dirty="0" err="1">
                <a:solidFill>
                  <a:schemeClr val="tx1"/>
                </a:solidFill>
              </a:rPr>
              <a:t>Saoud</a:t>
            </a:r>
            <a:endParaRPr lang="fr-FR" sz="1000" b="1" i="1" dirty="0">
              <a:solidFill>
                <a:schemeClr val="tx1"/>
              </a:solidFill>
            </a:endParaRPr>
          </a:p>
          <a:p>
            <a:pPr algn="ctr"/>
            <a:r>
              <a:rPr lang="fr-FR" sz="1000" i="1" dirty="0" smtClean="0">
                <a:solidFill>
                  <a:schemeClr val="tx1"/>
                </a:solidFill>
              </a:rPr>
              <a:t>(1880-1953)</a:t>
            </a:r>
            <a:endParaRPr lang="fr-FR" sz="1000" dirty="0">
              <a:solidFill>
                <a:schemeClr val="tx1"/>
              </a:solidFill>
            </a:endParaRPr>
          </a:p>
        </p:txBody>
      </p:sp>
      <p:sp>
        <p:nvSpPr>
          <p:cNvPr id="87" name="Rectangle 86"/>
          <p:cNvSpPr/>
          <p:nvPr/>
        </p:nvSpPr>
        <p:spPr>
          <a:xfrm>
            <a:off x="5652120" y="5146905"/>
            <a:ext cx="3491880" cy="44233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i="1" dirty="0" smtClean="0">
                <a:solidFill>
                  <a:srgbClr val="002060"/>
                </a:solidFill>
              </a:rPr>
              <a:t>Premier roi de l’Arabie Saoudite et fondateur de la dynastie saoudienne en 1932</a:t>
            </a:r>
          </a:p>
        </p:txBody>
      </p:sp>
      <p:sp>
        <p:nvSpPr>
          <p:cNvPr id="58" name="Rectangle 57"/>
          <p:cNvSpPr/>
          <p:nvPr/>
        </p:nvSpPr>
        <p:spPr>
          <a:xfrm>
            <a:off x="0" y="260648"/>
            <a:ext cx="9144000" cy="4176464"/>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38" name="Rectangle 37"/>
          <p:cNvSpPr/>
          <p:nvPr/>
        </p:nvSpPr>
        <p:spPr>
          <a:xfrm>
            <a:off x="0" y="4437112"/>
            <a:ext cx="4139952" cy="1844824"/>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55" name="Rectangle 54"/>
          <p:cNvSpPr/>
          <p:nvPr/>
        </p:nvSpPr>
        <p:spPr>
          <a:xfrm>
            <a:off x="0" y="6093296"/>
            <a:ext cx="9144000" cy="764704"/>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endParaRPr lang="fr-FR" dirty="0" smtClean="0">
              <a:sym typeface="Wingdings 3"/>
            </a:endParaRPr>
          </a:p>
          <a:p>
            <a:endParaRPr lang="fr-FR" dirty="0"/>
          </a:p>
        </p:txBody>
      </p:sp>
      <p:sp>
        <p:nvSpPr>
          <p:cNvPr id="34" name="Rectangle 2"/>
          <p:cNvSpPr>
            <a:spLocks noChangeArrowheads="1"/>
          </p:cNvSpPr>
          <p:nvPr/>
        </p:nvSpPr>
        <p:spPr bwMode="auto">
          <a:xfrm>
            <a:off x="4211960" y="764705"/>
            <a:ext cx="289123" cy="144015"/>
          </a:xfrm>
          <a:prstGeom prst="rect">
            <a:avLst/>
          </a:prstGeom>
          <a:solidFill>
            <a:srgbClr val="7030A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grpSp>
        <p:nvGrpSpPr>
          <p:cNvPr id="35" name="Groupe 34"/>
          <p:cNvGrpSpPr/>
          <p:nvPr/>
        </p:nvGrpSpPr>
        <p:grpSpPr>
          <a:xfrm>
            <a:off x="4211960" y="1700808"/>
            <a:ext cx="288032" cy="144016"/>
            <a:chOff x="107504" y="1805558"/>
            <a:chExt cx="504056" cy="255290"/>
          </a:xfrm>
        </p:grpSpPr>
        <p:sp>
          <p:nvSpPr>
            <p:cNvPr id="36" name="Rectangle 4"/>
            <p:cNvSpPr>
              <a:spLocks noChangeArrowheads="1"/>
            </p:cNvSpPr>
            <p:nvPr/>
          </p:nvSpPr>
          <p:spPr bwMode="auto">
            <a:xfrm>
              <a:off x="107504" y="1805558"/>
              <a:ext cx="257225" cy="255290"/>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7" name="Rectangle 5"/>
            <p:cNvSpPr>
              <a:spLocks noChangeArrowheads="1"/>
            </p:cNvSpPr>
            <p:nvPr/>
          </p:nvSpPr>
          <p:spPr bwMode="auto">
            <a:xfrm>
              <a:off x="354335" y="1805558"/>
              <a:ext cx="257225" cy="255290"/>
            </a:xfrm>
            <a:prstGeom prst="rect">
              <a:avLst/>
            </a:prstGeom>
            <a:solidFill>
              <a:srgbClr val="B2A1C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grpSp>
      <p:sp>
        <p:nvSpPr>
          <p:cNvPr id="39" name="AutoShape 7"/>
          <p:cNvSpPr>
            <a:spLocks noChangeArrowheads="1"/>
          </p:cNvSpPr>
          <p:nvPr/>
        </p:nvSpPr>
        <p:spPr bwMode="auto">
          <a:xfrm>
            <a:off x="4216202" y="2276872"/>
            <a:ext cx="283790" cy="216024"/>
          </a:xfrm>
          <a:prstGeom prst="irregularSeal1">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0" name="Rectangle 9"/>
          <p:cNvSpPr>
            <a:spLocks noChangeArrowheads="1"/>
          </p:cNvSpPr>
          <p:nvPr/>
        </p:nvSpPr>
        <p:spPr bwMode="auto">
          <a:xfrm>
            <a:off x="4211960" y="2564904"/>
            <a:ext cx="288032" cy="144016"/>
          </a:xfrm>
          <a:prstGeom prst="rect">
            <a:avLst/>
          </a:prstGeom>
          <a:solidFill>
            <a:srgbClr val="00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cxnSp>
        <p:nvCxnSpPr>
          <p:cNvPr id="41" name="AutoShape 10"/>
          <p:cNvCxnSpPr>
            <a:cxnSpLocks noChangeShapeType="1"/>
          </p:cNvCxnSpPr>
          <p:nvPr/>
        </p:nvCxnSpPr>
        <p:spPr bwMode="auto">
          <a:xfrm>
            <a:off x="4211960" y="2852936"/>
            <a:ext cx="288032" cy="72008"/>
          </a:xfrm>
          <a:prstGeom prst="straightConnector1">
            <a:avLst/>
          </a:prstGeom>
          <a:noFill/>
          <a:ln w="28575">
            <a:solidFill>
              <a:srgbClr val="E36C0A"/>
            </a:solidFill>
            <a:round/>
            <a:headEnd/>
            <a:tailEnd type="triangle" w="med" len="med"/>
          </a:ln>
        </p:spPr>
      </p:cxnSp>
      <p:sp>
        <p:nvSpPr>
          <p:cNvPr id="44" name="Oval 8" descr="10 %"/>
          <p:cNvSpPr>
            <a:spLocks noChangeArrowheads="1"/>
          </p:cNvSpPr>
          <p:nvPr/>
        </p:nvSpPr>
        <p:spPr bwMode="auto">
          <a:xfrm>
            <a:off x="4211960" y="2996952"/>
            <a:ext cx="294794" cy="144016"/>
          </a:xfrm>
          <a:prstGeom prst="ellipse">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5" name="Rectangle 11"/>
          <p:cNvSpPr>
            <a:spLocks noChangeArrowheads="1"/>
          </p:cNvSpPr>
          <p:nvPr/>
        </p:nvSpPr>
        <p:spPr bwMode="auto">
          <a:xfrm>
            <a:off x="4211960" y="3645024"/>
            <a:ext cx="288032" cy="14401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400" b="0" i="0" u="none" strike="noStrike" cap="none" normalizeH="0" baseline="0" smtClean="0">
                <a:ln>
                  <a:noFill/>
                </a:ln>
                <a:solidFill>
                  <a:schemeClr val="tx1"/>
                </a:solidFill>
                <a:effectLst/>
                <a:latin typeface="Calibri" pitchFamily="34" charset="0"/>
                <a:cs typeface="Arial" pitchFamily="34" charset="0"/>
              </a:rPr>
              <a:t>1946</a:t>
            </a:r>
            <a:endParaRPr kumimoji="0" lang="fr-FR" sz="1400" b="0" i="0" u="none" strike="noStrike" cap="none" normalizeH="0" baseline="0" smtClean="0">
              <a:ln>
                <a:noFill/>
              </a:ln>
              <a:solidFill>
                <a:schemeClr val="tx1"/>
              </a:solidFill>
              <a:effectLst/>
              <a:latin typeface="Arial" pitchFamily="34" charset="0"/>
              <a:cs typeface="Arial" pitchFamily="34" charset="0"/>
            </a:endParaRPr>
          </a:p>
        </p:txBody>
      </p:sp>
      <p:sp>
        <p:nvSpPr>
          <p:cNvPr id="46" name="AutoShape 12"/>
          <p:cNvSpPr>
            <a:spLocks noChangeArrowheads="1"/>
          </p:cNvSpPr>
          <p:nvPr/>
        </p:nvSpPr>
        <p:spPr bwMode="auto">
          <a:xfrm>
            <a:off x="4211960" y="3861048"/>
            <a:ext cx="293365" cy="250056"/>
          </a:xfrm>
          <a:prstGeom prst="irregularSeal1">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7" name="Rectangle 13"/>
          <p:cNvSpPr>
            <a:spLocks noChangeArrowheads="1"/>
          </p:cNvSpPr>
          <p:nvPr/>
        </p:nvSpPr>
        <p:spPr bwMode="auto">
          <a:xfrm>
            <a:off x="4211960" y="4149080"/>
            <a:ext cx="288032" cy="144016"/>
          </a:xfrm>
          <a:prstGeom prst="rect">
            <a:avLst/>
          </a:prstGeom>
          <a:solidFill>
            <a:srgbClr val="FFFFFF"/>
          </a:solidFill>
          <a:ln w="28575">
            <a:solidFill>
              <a:srgbClr val="E36C0A"/>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145" name="Rectangle 1"/>
          <p:cNvSpPr>
            <a:spLocks noChangeArrowheads="1"/>
          </p:cNvSpPr>
          <p:nvPr/>
        </p:nvSpPr>
        <p:spPr bwMode="auto">
          <a:xfrm>
            <a:off x="0" y="6113621"/>
            <a:ext cx="914400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fr-FR" sz="1400" b="1" i="1" u="none" strike="noStrike" cap="none" normalizeH="0" baseline="0" dirty="0" smtClean="0">
                <a:ln>
                  <a:noFill/>
                </a:ln>
                <a:solidFill>
                  <a:srgbClr val="C00000"/>
                </a:solidFill>
                <a:effectLst/>
                <a:latin typeface="Calibri" pitchFamily="34" charset="0"/>
                <a:ea typeface="Calibri" pitchFamily="34" charset="0"/>
                <a:cs typeface="Times New Roman" pitchFamily="18" charset="0"/>
                <a:sym typeface="Wingdings 3"/>
              </a:rPr>
              <a:t> </a:t>
            </a:r>
            <a:r>
              <a:rPr kumimoji="0" lang="fr-FR" sz="1400" b="1" i="1"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Des frontières tracées par les colonisateurs qui ne tiennent pas compte des réalités humaines et économiques à l’origine de la plupart des conflits territoriaux du XX</a:t>
            </a:r>
            <a:r>
              <a:rPr kumimoji="0" lang="fr-FR" sz="1400" b="1" i="1" u="none" strike="noStrike" cap="none" normalizeH="0" baseline="30000" dirty="0" smtClean="0">
                <a:ln>
                  <a:noFill/>
                </a:ln>
                <a:solidFill>
                  <a:srgbClr val="C00000"/>
                </a:solidFill>
                <a:effectLst/>
                <a:latin typeface="Calibri" pitchFamily="34" charset="0"/>
                <a:ea typeface="Calibri" pitchFamily="34" charset="0"/>
                <a:cs typeface="Times New Roman" pitchFamily="18" charset="0"/>
              </a:rPr>
              <a:t>e</a:t>
            </a:r>
            <a:r>
              <a:rPr kumimoji="0" lang="fr-FR" sz="1400" b="1" i="1"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 siècle</a:t>
            </a:r>
            <a:endParaRPr kumimoji="0" lang="fr-FR" sz="1400" b="0" i="0" u="none" strike="noStrike" cap="none" normalizeH="0" baseline="0" dirty="0" smtClean="0">
              <a:ln>
                <a:noFill/>
              </a:ln>
              <a:solidFill>
                <a:srgbClr val="C00000"/>
              </a:solidFill>
              <a:effectLst/>
              <a:latin typeface="Arial" pitchFamily="34" charset="0"/>
              <a:cs typeface="Arial" pitchFamily="34" charset="0"/>
            </a:endParaRPr>
          </a:p>
          <a:p>
            <a:pPr lvl="0" algn="just" eaLnBrk="0" fontAlgn="base" hangingPunct="0">
              <a:spcBef>
                <a:spcPct val="0"/>
              </a:spcBef>
              <a:spcAft>
                <a:spcPct val="0"/>
              </a:spcAft>
            </a:pPr>
            <a:r>
              <a:rPr lang="fr-FR" sz="1400" b="1" i="1" dirty="0" smtClean="0">
                <a:solidFill>
                  <a:srgbClr val="C00000"/>
                </a:solidFill>
                <a:latin typeface="Calibri" pitchFamily="34" charset="0"/>
                <a:ea typeface="Calibri" pitchFamily="34" charset="0"/>
                <a:cs typeface="Times New Roman" pitchFamily="18" charset="0"/>
                <a:sym typeface="Wingdings 3"/>
              </a:rPr>
              <a:t> </a:t>
            </a:r>
            <a:r>
              <a:rPr kumimoji="0" lang="fr-FR" sz="1400" b="1" i="1"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Une politique britannique ambivalente qui jouent sur les aspirations nationalistes arabes et sionistes antagonistes </a:t>
            </a:r>
            <a:endParaRPr kumimoji="0" lang="fr-FR" sz="1400" b="0" i="0" u="none" strike="noStrike" cap="none" normalizeH="0" baseline="0" dirty="0" smtClean="0">
              <a:ln>
                <a:noFill/>
              </a:ln>
              <a:solidFill>
                <a:srgbClr val="C00000"/>
              </a:solidFill>
              <a:effectLst/>
              <a:latin typeface="Arial" pitchFamily="34" charset="0"/>
              <a:cs typeface="Arial" pitchFamily="34" charset="0"/>
            </a:endParaRPr>
          </a:p>
        </p:txBody>
      </p:sp>
      <p:cxnSp>
        <p:nvCxnSpPr>
          <p:cNvPr id="51" name="Connecteur droit 50"/>
          <p:cNvCxnSpPr/>
          <p:nvPr/>
        </p:nvCxnSpPr>
        <p:spPr>
          <a:xfrm>
            <a:off x="4139952" y="188640"/>
            <a:ext cx="0" cy="43204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ZoneTexte 3"/>
          <p:cNvSpPr txBox="1"/>
          <p:nvPr/>
        </p:nvSpPr>
        <p:spPr>
          <a:xfrm>
            <a:off x="0" y="1"/>
            <a:ext cx="9144000" cy="307777"/>
          </a:xfrm>
          <a:prstGeom prst="rect">
            <a:avLst/>
          </a:prstGeom>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400" b="1" i="1" dirty="0" smtClean="0"/>
              <a:t>1. </a:t>
            </a:r>
            <a:r>
              <a:rPr lang="fr-FR" sz="1400" b="1" i="1" dirty="0"/>
              <a:t>Les héritages de la domination européenne au Proche et </a:t>
            </a:r>
            <a:r>
              <a:rPr lang="fr-FR" sz="1400" b="1" i="1" dirty="0" smtClean="0"/>
              <a:t>Moyen-Orient</a:t>
            </a:r>
            <a:endParaRPr lang="fr-FR" sz="1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0" name="Picture 8">
            <a:hlinkClick r:id="rId2" action="ppaction://hlinksldjump"/>
          </p:cNvPr>
          <p:cNvPicPr>
            <a:picLocks noChangeAspect="1" noChangeArrowheads="1"/>
          </p:cNvPicPr>
          <p:nvPr/>
        </p:nvPicPr>
        <p:blipFill>
          <a:blip r:embed="rId3" cstate="print"/>
          <a:srcRect/>
          <a:stretch>
            <a:fillRect/>
          </a:stretch>
        </p:blipFill>
        <p:spPr bwMode="auto">
          <a:xfrm>
            <a:off x="0" y="260648"/>
            <a:ext cx="4152900" cy="4200525"/>
          </a:xfrm>
          <a:prstGeom prst="rect">
            <a:avLst/>
          </a:prstGeom>
          <a:noFill/>
          <a:ln w="9525">
            <a:noFill/>
            <a:miter lim="800000"/>
            <a:headEnd/>
            <a:tailEnd/>
          </a:ln>
        </p:spPr>
      </p:pic>
      <p:sp>
        <p:nvSpPr>
          <p:cNvPr id="30" name="ZoneTexte 29"/>
          <p:cNvSpPr txBox="1"/>
          <p:nvPr/>
        </p:nvSpPr>
        <p:spPr>
          <a:xfrm>
            <a:off x="4139952" y="327427"/>
            <a:ext cx="5004048" cy="1569660"/>
          </a:xfrm>
          <a:prstGeom prst="rect">
            <a:avLst/>
          </a:prstGeom>
          <a:noFill/>
          <a:ln>
            <a:noFill/>
          </a:ln>
        </p:spPr>
        <p:txBody>
          <a:bodyPr wrap="square" rtlCol="0">
            <a:spAutoFit/>
          </a:bodyPr>
          <a:lstStyle/>
          <a:p>
            <a:pPr lvl="0"/>
            <a:r>
              <a:rPr lang="fr-FR" sz="1100" b="1" i="1" dirty="0" smtClean="0"/>
              <a:t>a) Des </a:t>
            </a:r>
            <a:r>
              <a:rPr lang="fr-FR" sz="1100" b="1" i="1" dirty="0"/>
              <a:t>tensions et des crises liées à la bipolarisation de la région</a:t>
            </a:r>
            <a:endParaRPr lang="fr-FR" sz="1100" dirty="0"/>
          </a:p>
          <a:p>
            <a:r>
              <a:rPr lang="fr-FR" sz="400" b="1" i="1" dirty="0"/>
              <a:t> </a:t>
            </a:r>
            <a:endParaRPr lang="fr-FR" sz="1100" dirty="0"/>
          </a:p>
          <a:p>
            <a:pPr marL="361950" lvl="0" algn="just"/>
            <a:r>
              <a:rPr lang="fr-FR" sz="1050" dirty="0"/>
              <a:t>Les Etats soutenus économiquement </a:t>
            </a:r>
            <a:r>
              <a:rPr lang="fr-FR" sz="1050" dirty="0" smtClean="0"/>
              <a:t>et </a:t>
            </a:r>
            <a:r>
              <a:rPr lang="fr-FR" sz="1050" dirty="0"/>
              <a:t>militairement par </a:t>
            </a:r>
            <a:r>
              <a:rPr lang="fr-FR" sz="1050" dirty="0" smtClean="0"/>
              <a:t>l’URSS</a:t>
            </a:r>
          </a:p>
          <a:p>
            <a:pPr marL="361950" lvl="0" algn="just"/>
            <a:endParaRPr lang="fr-FR" sz="200" dirty="0" smtClean="0"/>
          </a:p>
          <a:p>
            <a:pPr marL="361950" lvl="0" algn="just"/>
            <a:endParaRPr lang="fr-FR" sz="200" dirty="0"/>
          </a:p>
          <a:p>
            <a:pPr marL="361950" lvl="0" algn="just"/>
            <a:r>
              <a:rPr lang="fr-FR" sz="1050" dirty="0"/>
              <a:t>Les Etats alliés des Etats-Unis (pacte de Bagdad, Israël, Arabie Saoudite) </a:t>
            </a:r>
            <a:endParaRPr lang="fr-FR" sz="1050" dirty="0" smtClean="0"/>
          </a:p>
          <a:p>
            <a:pPr marL="361950" lvl="0" algn="just"/>
            <a:endParaRPr lang="fr-FR" sz="200" dirty="0" smtClean="0"/>
          </a:p>
          <a:p>
            <a:pPr marL="361950" lvl="0" algn="just"/>
            <a:endParaRPr lang="fr-FR" sz="200" dirty="0"/>
          </a:p>
          <a:p>
            <a:pPr marL="361950" lvl="0" algn="just"/>
            <a:r>
              <a:rPr lang="fr-FR" sz="1050" dirty="0"/>
              <a:t>La crise de Suez 1956 qui marque la fin des espoirs européens de peser dans la </a:t>
            </a:r>
            <a:r>
              <a:rPr lang="fr-FR" sz="1050" dirty="0" smtClean="0"/>
              <a:t>région</a:t>
            </a:r>
          </a:p>
          <a:p>
            <a:pPr marL="361950" lvl="0" algn="just"/>
            <a:endParaRPr lang="fr-FR" sz="200" dirty="0" smtClean="0"/>
          </a:p>
          <a:p>
            <a:pPr marL="361950" lvl="0" algn="just"/>
            <a:endParaRPr lang="fr-FR" sz="200" dirty="0"/>
          </a:p>
          <a:p>
            <a:pPr marL="361950" lvl="0" algn="just"/>
            <a:r>
              <a:rPr lang="fr-FR" sz="1050" dirty="0"/>
              <a:t>L’échec du </a:t>
            </a:r>
            <a:r>
              <a:rPr lang="fr-FR" sz="1050" b="1" i="1" dirty="0"/>
              <a:t>panarabisme</a:t>
            </a:r>
            <a:r>
              <a:rPr lang="fr-FR" sz="1050" dirty="0"/>
              <a:t> nassérien, comme forme de </a:t>
            </a:r>
            <a:r>
              <a:rPr lang="fr-FR" sz="1050" dirty="0" smtClean="0"/>
              <a:t>non-alignement</a:t>
            </a:r>
          </a:p>
          <a:p>
            <a:pPr marL="361950" lvl="0" algn="just"/>
            <a:endParaRPr lang="fr-FR" sz="200" dirty="0" smtClean="0"/>
          </a:p>
          <a:p>
            <a:pPr marL="361950" lvl="0" algn="just"/>
            <a:endParaRPr lang="fr-FR" sz="200" dirty="0"/>
          </a:p>
          <a:p>
            <a:pPr marL="361950" lvl="0" algn="just"/>
            <a:r>
              <a:rPr lang="fr-FR" sz="1050" dirty="0" smtClean="0"/>
              <a:t>Les renversements d’alliance au profit des Etats-Unis</a:t>
            </a:r>
            <a:endParaRPr lang="fr-FR" sz="1050" dirty="0"/>
          </a:p>
        </p:txBody>
      </p:sp>
      <p:sp>
        <p:nvSpPr>
          <p:cNvPr id="31" name="ZoneTexte 30"/>
          <p:cNvSpPr txBox="1"/>
          <p:nvPr/>
        </p:nvSpPr>
        <p:spPr>
          <a:xfrm>
            <a:off x="4139952" y="1844824"/>
            <a:ext cx="5004048" cy="1877437"/>
          </a:xfrm>
          <a:prstGeom prst="rect">
            <a:avLst/>
          </a:prstGeom>
          <a:noFill/>
          <a:ln>
            <a:noFill/>
          </a:ln>
        </p:spPr>
        <p:txBody>
          <a:bodyPr wrap="square" rtlCol="0">
            <a:spAutoFit/>
          </a:bodyPr>
          <a:lstStyle/>
          <a:p>
            <a:pPr lvl="0" algn="just"/>
            <a:r>
              <a:rPr lang="fr-FR" sz="1100" b="1" i="1" dirty="0" smtClean="0"/>
              <a:t>b) </a:t>
            </a:r>
            <a:r>
              <a:rPr lang="fr-FR" sz="1100" b="1" i="1" dirty="0"/>
              <a:t>Des conflits régionaux, progressivement instrumentalisés par les deux superpuissances, qui déstabilisent la région</a:t>
            </a:r>
            <a:endParaRPr lang="fr-FR" sz="1100" dirty="0"/>
          </a:p>
          <a:p>
            <a:r>
              <a:rPr lang="fr-FR" sz="1100" b="1" i="1" dirty="0"/>
              <a:t> </a:t>
            </a:r>
            <a:endParaRPr lang="fr-FR" sz="1100" dirty="0"/>
          </a:p>
          <a:p>
            <a:pPr marL="361950" lvl="0" algn="just"/>
            <a:r>
              <a:rPr lang="fr-FR" sz="1050" dirty="0"/>
              <a:t>Les guerres israélo-arabes qui permettent à Israël de s’imposer comme la puissance militaire régionale et qui </a:t>
            </a:r>
            <a:r>
              <a:rPr lang="fr-FR" sz="1050" dirty="0" smtClean="0"/>
              <a:t>obligent </a:t>
            </a:r>
            <a:r>
              <a:rPr lang="fr-FR" sz="1050" dirty="0"/>
              <a:t>l’Egypte </a:t>
            </a:r>
            <a:r>
              <a:rPr lang="fr-FR" sz="1050" dirty="0" smtClean="0"/>
              <a:t>à normaliser </a:t>
            </a:r>
            <a:r>
              <a:rPr lang="fr-FR" sz="1050" dirty="0"/>
              <a:t>ses </a:t>
            </a:r>
            <a:r>
              <a:rPr lang="fr-FR" sz="1050" dirty="0" smtClean="0"/>
              <a:t>relations</a:t>
            </a:r>
          </a:p>
          <a:p>
            <a:pPr marL="361950" lvl="0" algn="just"/>
            <a:r>
              <a:rPr lang="fr-FR" sz="400" dirty="0" smtClean="0"/>
              <a:t> </a:t>
            </a:r>
            <a:endParaRPr lang="fr-FR" sz="400" dirty="0"/>
          </a:p>
          <a:p>
            <a:pPr marL="361950" lvl="0" algn="just"/>
            <a:r>
              <a:rPr lang="fr-FR" sz="1050" dirty="0"/>
              <a:t>La révolution iranienne : l’affirmation de </a:t>
            </a:r>
            <a:r>
              <a:rPr lang="fr-FR" sz="1050" b="1" i="1" dirty="0"/>
              <a:t>l’islamisme </a:t>
            </a:r>
            <a:r>
              <a:rPr lang="fr-FR" sz="1050" b="1" i="1" dirty="0" smtClean="0"/>
              <a:t>politique</a:t>
            </a:r>
          </a:p>
          <a:p>
            <a:pPr marL="361950" lvl="0" algn="just"/>
            <a:endParaRPr lang="fr-FR" sz="400" b="1" i="1" dirty="0"/>
          </a:p>
          <a:p>
            <a:pPr marL="361950" lvl="0" algn="just"/>
            <a:r>
              <a:rPr lang="fr-FR" sz="1050" dirty="0"/>
              <a:t>La zone de front de la guerre Iran-Irak </a:t>
            </a:r>
            <a:endParaRPr lang="fr-FR" sz="1050" dirty="0" smtClean="0"/>
          </a:p>
          <a:p>
            <a:pPr marL="361950" lvl="0" algn="just"/>
            <a:endParaRPr lang="fr-FR" sz="400" dirty="0"/>
          </a:p>
          <a:p>
            <a:pPr marL="361950" lvl="0" algn="just"/>
            <a:r>
              <a:rPr lang="fr-FR" sz="1050" dirty="0" smtClean="0"/>
              <a:t>Les </a:t>
            </a:r>
            <a:r>
              <a:rPr lang="fr-FR" sz="1050" dirty="0"/>
              <a:t>guerres civiles interethniques et interconfessionnelles (Liban de 1975 à 1990) </a:t>
            </a:r>
            <a:endParaRPr lang="fr-FR" sz="1050" dirty="0" smtClean="0"/>
          </a:p>
          <a:p>
            <a:pPr marL="361950" lvl="0" algn="just"/>
            <a:endParaRPr lang="fr-FR" sz="400" dirty="0"/>
          </a:p>
          <a:p>
            <a:pPr marL="361950" lvl="0" algn="just"/>
            <a:r>
              <a:rPr lang="fr-FR" sz="1050" dirty="0"/>
              <a:t>Le problème israélo-palestinien</a:t>
            </a:r>
          </a:p>
        </p:txBody>
      </p:sp>
      <p:sp>
        <p:nvSpPr>
          <p:cNvPr id="58" name="Rectangle 57"/>
          <p:cNvSpPr/>
          <p:nvPr/>
        </p:nvSpPr>
        <p:spPr>
          <a:xfrm>
            <a:off x="0" y="260648"/>
            <a:ext cx="9144000" cy="4176464"/>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4" name="ZoneTexte 3"/>
          <p:cNvSpPr txBox="1"/>
          <p:nvPr/>
        </p:nvSpPr>
        <p:spPr>
          <a:xfrm>
            <a:off x="0" y="1"/>
            <a:ext cx="9144000" cy="307777"/>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400" b="1" i="1" dirty="0" smtClean="0"/>
              <a:t>2. Le </a:t>
            </a:r>
            <a:r>
              <a:rPr lang="fr-FR" sz="1400" b="1" i="1" dirty="0"/>
              <a:t>Moyen Orient, théâtre de conflits multiples durant la Guerre </a:t>
            </a:r>
            <a:r>
              <a:rPr lang="fr-FR" sz="1400" b="1" i="1" dirty="0" smtClean="0"/>
              <a:t>froide</a:t>
            </a:r>
            <a:endParaRPr lang="fr-FR" sz="1400" dirty="0"/>
          </a:p>
        </p:txBody>
      </p:sp>
      <p:sp>
        <p:nvSpPr>
          <p:cNvPr id="39" name="Rectangle 38"/>
          <p:cNvSpPr/>
          <p:nvPr/>
        </p:nvSpPr>
        <p:spPr>
          <a:xfrm>
            <a:off x="4139952" y="3717032"/>
            <a:ext cx="5004048" cy="23762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pic>
        <p:nvPicPr>
          <p:cNvPr id="8196" name="Picture 4" descr="http://www.mrdowling.com/images/608nasser.jpg"/>
          <p:cNvPicPr>
            <a:picLocks noChangeAspect="1" noChangeArrowheads="1"/>
          </p:cNvPicPr>
          <p:nvPr/>
        </p:nvPicPr>
        <p:blipFill>
          <a:blip r:embed="rId4" cstate="print"/>
          <a:srcRect/>
          <a:stretch>
            <a:fillRect/>
          </a:stretch>
        </p:blipFill>
        <p:spPr bwMode="auto">
          <a:xfrm>
            <a:off x="4139952" y="3980464"/>
            <a:ext cx="512465" cy="744680"/>
          </a:xfrm>
          <a:prstGeom prst="rect">
            <a:avLst/>
          </a:prstGeom>
          <a:noFill/>
        </p:spPr>
      </p:pic>
      <p:sp>
        <p:nvSpPr>
          <p:cNvPr id="49" name="Rectangle 48"/>
          <p:cNvSpPr/>
          <p:nvPr/>
        </p:nvSpPr>
        <p:spPr>
          <a:xfrm>
            <a:off x="4067944" y="3717032"/>
            <a:ext cx="1800200"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i="1" u="sng" dirty="0" smtClean="0">
                <a:solidFill>
                  <a:schemeClr val="tx1"/>
                </a:solidFill>
              </a:rPr>
              <a:t>Les  principaux acteurs :</a:t>
            </a:r>
            <a:endParaRPr lang="fr-FR" sz="1050" b="1" i="1" u="sng" dirty="0">
              <a:solidFill>
                <a:schemeClr val="tx1"/>
              </a:solidFill>
            </a:endParaRPr>
          </a:p>
        </p:txBody>
      </p:sp>
      <p:sp>
        <p:nvSpPr>
          <p:cNvPr id="36" name="Rectangle 35"/>
          <p:cNvSpPr/>
          <p:nvPr/>
        </p:nvSpPr>
        <p:spPr>
          <a:xfrm>
            <a:off x="4644008" y="4005064"/>
            <a:ext cx="1008112" cy="71596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i="1" dirty="0" smtClean="0">
                <a:solidFill>
                  <a:schemeClr val="tx1"/>
                </a:solidFill>
              </a:rPr>
              <a:t>Gamal Abdel Nasser </a:t>
            </a:r>
          </a:p>
          <a:p>
            <a:pPr algn="ctr"/>
            <a:r>
              <a:rPr lang="fr-FR" sz="1000" b="1" i="1" dirty="0" smtClean="0">
                <a:solidFill>
                  <a:schemeClr val="tx1"/>
                </a:solidFill>
              </a:rPr>
              <a:t>(1918-1970) </a:t>
            </a:r>
            <a:endParaRPr lang="fr-FR" sz="1000" dirty="0">
              <a:solidFill>
                <a:schemeClr val="tx1"/>
              </a:solidFill>
            </a:endParaRPr>
          </a:p>
        </p:txBody>
      </p:sp>
      <p:sp>
        <p:nvSpPr>
          <p:cNvPr id="37" name="Rectangle 36"/>
          <p:cNvSpPr/>
          <p:nvPr/>
        </p:nvSpPr>
        <p:spPr>
          <a:xfrm>
            <a:off x="5652120" y="4005064"/>
            <a:ext cx="3491880" cy="71596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sz="950" b="1" i="1" dirty="0" smtClean="0">
              <a:solidFill>
                <a:srgbClr val="002060"/>
              </a:solidFill>
            </a:endParaRPr>
          </a:p>
        </p:txBody>
      </p:sp>
      <p:sp>
        <p:nvSpPr>
          <p:cNvPr id="40" name="Rectangle 39"/>
          <p:cNvSpPr/>
          <p:nvPr/>
        </p:nvSpPr>
        <p:spPr>
          <a:xfrm>
            <a:off x="4644008" y="4721029"/>
            <a:ext cx="1008112" cy="64138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i="1" dirty="0" smtClean="0">
                <a:solidFill>
                  <a:schemeClr val="tx1"/>
                </a:solidFill>
              </a:rPr>
              <a:t>Khomeiny             </a:t>
            </a:r>
            <a:r>
              <a:rPr lang="fr-FR" sz="1000" i="1" dirty="0" smtClean="0">
                <a:solidFill>
                  <a:schemeClr val="tx1"/>
                </a:solidFill>
              </a:rPr>
              <a:t>(1902-1989)</a:t>
            </a:r>
            <a:endParaRPr lang="fr-FR" sz="1000" dirty="0">
              <a:solidFill>
                <a:schemeClr val="tx1"/>
              </a:solidFill>
            </a:endParaRPr>
          </a:p>
        </p:txBody>
      </p:sp>
      <p:sp>
        <p:nvSpPr>
          <p:cNvPr id="41" name="Rectangle 40"/>
          <p:cNvSpPr/>
          <p:nvPr/>
        </p:nvSpPr>
        <p:spPr>
          <a:xfrm>
            <a:off x="5652120" y="4721029"/>
            <a:ext cx="3491880" cy="64138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sz="1000" b="1" i="1" dirty="0" smtClean="0">
              <a:solidFill>
                <a:srgbClr val="002060"/>
              </a:solidFill>
            </a:endParaRPr>
          </a:p>
        </p:txBody>
      </p:sp>
      <p:sp>
        <p:nvSpPr>
          <p:cNvPr id="56" name="Rectangle 55"/>
          <p:cNvSpPr/>
          <p:nvPr/>
        </p:nvSpPr>
        <p:spPr>
          <a:xfrm>
            <a:off x="4644008" y="5362415"/>
            <a:ext cx="1008112" cy="73088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i="1" dirty="0" smtClean="0">
                <a:solidFill>
                  <a:schemeClr val="tx1"/>
                </a:solidFill>
              </a:rPr>
              <a:t>Yasser Arafat</a:t>
            </a:r>
            <a:endParaRPr lang="fr-FR" sz="1000" b="1" i="1" dirty="0">
              <a:solidFill>
                <a:schemeClr val="tx1"/>
              </a:solidFill>
            </a:endParaRPr>
          </a:p>
          <a:p>
            <a:pPr algn="ctr"/>
            <a:r>
              <a:rPr lang="fr-FR" sz="1000" i="1" dirty="0" smtClean="0">
                <a:solidFill>
                  <a:schemeClr val="tx1"/>
                </a:solidFill>
              </a:rPr>
              <a:t>(1924-2004</a:t>
            </a:r>
            <a:r>
              <a:rPr lang="fr-FR" sz="1050" i="1" dirty="0" smtClean="0">
                <a:solidFill>
                  <a:schemeClr val="tx1"/>
                </a:solidFill>
              </a:rPr>
              <a:t>)</a:t>
            </a:r>
            <a:endParaRPr lang="fr-FR" sz="1050" dirty="0">
              <a:solidFill>
                <a:schemeClr val="tx1"/>
              </a:solidFill>
            </a:endParaRPr>
          </a:p>
        </p:txBody>
      </p:sp>
      <p:sp>
        <p:nvSpPr>
          <p:cNvPr id="57" name="Rectangle 56"/>
          <p:cNvSpPr/>
          <p:nvPr/>
        </p:nvSpPr>
        <p:spPr>
          <a:xfrm>
            <a:off x="5652120" y="5362415"/>
            <a:ext cx="3491880" cy="73088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sz="1000" b="1" i="1" dirty="0" smtClean="0">
              <a:solidFill>
                <a:srgbClr val="002060"/>
              </a:solidFill>
            </a:endParaRPr>
          </a:p>
        </p:txBody>
      </p:sp>
      <p:pic>
        <p:nvPicPr>
          <p:cNvPr id="8198" name="Picture 6" descr="http://www.fnb.to/FNB/Article/Khomeyni/Khomeiny3.jpg"/>
          <p:cNvPicPr>
            <a:picLocks noChangeAspect="1" noChangeArrowheads="1"/>
          </p:cNvPicPr>
          <p:nvPr/>
        </p:nvPicPr>
        <p:blipFill>
          <a:blip r:embed="rId5" cstate="print">
            <a:grayscl/>
          </a:blip>
          <a:srcRect/>
          <a:stretch>
            <a:fillRect/>
          </a:stretch>
        </p:blipFill>
        <p:spPr bwMode="auto">
          <a:xfrm>
            <a:off x="4139952" y="4725144"/>
            <a:ext cx="515948" cy="648072"/>
          </a:xfrm>
          <a:prstGeom prst="rect">
            <a:avLst/>
          </a:prstGeom>
          <a:noFill/>
        </p:spPr>
      </p:pic>
      <p:pic>
        <p:nvPicPr>
          <p:cNvPr id="8194" name="Picture 2" descr="http://www.interet-general.info/IMG/Yasser-Arafat-2.jpg"/>
          <p:cNvPicPr>
            <a:picLocks noChangeAspect="1" noChangeArrowheads="1"/>
          </p:cNvPicPr>
          <p:nvPr/>
        </p:nvPicPr>
        <p:blipFill>
          <a:blip r:embed="rId6" cstate="print">
            <a:grayscl/>
          </a:blip>
          <a:srcRect/>
          <a:stretch>
            <a:fillRect/>
          </a:stretch>
        </p:blipFill>
        <p:spPr bwMode="auto">
          <a:xfrm>
            <a:off x="4139952" y="5373217"/>
            <a:ext cx="513589" cy="720080"/>
          </a:xfrm>
          <a:prstGeom prst="rect">
            <a:avLst/>
          </a:prstGeom>
          <a:noFill/>
        </p:spPr>
      </p:pic>
      <p:sp>
        <p:nvSpPr>
          <p:cNvPr id="38" name="Rectangle 37"/>
          <p:cNvSpPr/>
          <p:nvPr/>
        </p:nvSpPr>
        <p:spPr>
          <a:xfrm>
            <a:off x="0" y="4437112"/>
            <a:ext cx="4139952" cy="1844824"/>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53" name="Espace réservé du contenu 52"/>
          <p:cNvSpPr>
            <a:spLocks noGrp="1"/>
          </p:cNvSpPr>
          <p:nvPr>
            <p:ph sz="half" idx="1"/>
          </p:nvPr>
        </p:nvSpPr>
        <p:spPr>
          <a:xfrm>
            <a:off x="0" y="4437112"/>
            <a:ext cx="4139952" cy="1952030"/>
          </a:xfrm>
        </p:spPr>
        <p:style>
          <a:lnRef idx="2">
            <a:schemeClr val="dk1"/>
          </a:lnRef>
          <a:fillRef idx="1">
            <a:schemeClr val="lt1"/>
          </a:fillRef>
          <a:effectRef idx="0">
            <a:schemeClr val="dk1"/>
          </a:effectRef>
          <a:fontRef idx="minor">
            <a:schemeClr val="dk1"/>
          </a:fontRef>
        </p:style>
        <p:txBody>
          <a:bodyPr>
            <a:normAutofit/>
          </a:bodyPr>
          <a:lstStyle/>
          <a:p>
            <a:pPr marL="0" lvl="0" indent="0" algn="just" fontAlgn="base">
              <a:spcBef>
                <a:spcPct val="0"/>
              </a:spcBef>
              <a:spcAft>
                <a:spcPct val="0"/>
              </a:spcAft>
              <a:buNone/>
            </a:pPr>
            <a:r>
              <a:rPr lang="fr-FR" sz="1000" b="1" i="1" u="sng" dirty="0"/>
              <a:t>Les repères-clés </a:t>
            </a:r>
            <a:r>
              <a:rPr lang="fr-FR" sz="1000" b="1" i="1" u="sng" dirty="0" smtClean="0"/>
              <a:t>:</a:t>
            </a:r>
          </a:p>
          <a:p>
            <a:pPr marL="0" lvl="0" indent="0" algn="just" fontAlgn="base">
              <a:spcBef>
                <a:spcPct val="0"/>
              </a:spcBef>
              <a:spcAft>
                <a:spcPct val="0"/>
              </a:spcAft>
              <a:buNone/>
            </a:pPr>
            <a:endParaRPr lang="fr-FR" sz="200" b="1" i="1" u="sng" dirty="0" smtClean="0"/>
          </a:p>
          <a:p>
            <a:pPr marL="173038" lvl="0" indent="-173038">
              <a:buFont typeface="Wingdings 3" pitchFamily="18" charset="2"/>
              <a:buChar char=""/>
            </a:pPr>
            <a:r>
              <a:rPr lang="fr-FR" sz="900" i="1" dirty="0" smtClean="0">
                <a:latin typeface="Calibri" pitchFamily="34" charset="0"/>
                <a:ea typeface="Calibri" pitchFamily="34" charset="0"/>
                <a:cs typeface="Times New Roman" pitchFamily="18" charset="0"/>
              </a:rPr>
              <a:t>1948-49 : Première </a:t>
            </a:r>
            <a:r>
              <a:rPr lang="fr-FR" sz="900" i="1" dirty="0">
                <a:latin typeface="Calibri" pitchFamily="34" charset="0"/>
                <a:ea typeface="Calibri" pitchFamily="34" charset="0"/>
                <a:cs typeface="Times New Roman" pitchFamily="18" charset="0"/>
              </a:rPr>
              <a:t>guerre israélo-arabe remportée par </a:t>
            </a:r>
            <a:r>
              <a:rPr lang="fr-FR" sz="900" i="1" dirty="0" smtClean="0">
                <a:latin typeface="Calibri" pitchFamily="34" charset="0"/>
                <a:ea typeface="Calibri" pitchFamily="34" charset="0"/>
                <a:cs typeface="Times New Roman" pitchFamily="18" charset="0"/>
              </a:rPr>
              <a:t>Israël</a:t>
            </a:r>
          </a:p>
          <a:p>
            <a:pPr marL="173038" lvl="0" indent="-173038">
              <a:buFont typeface="Wingdings 3" pitchFamily="18" charset="2"/>
              <a:buChar char=""/>
            </a:pPr>
            <a:endParaRPr lang="fr-FR" sz="200" i="1" dirty="0" smtClean="0">
              <a:latin typeface="Calibri" pitchFamily="34" charset="0"/>
              <a:ea typeface="Calibri" pitchFamily="34" charset="0"/>
              <a:cs typeface="Times New Roman" pitchFamily="18" charset="0"/>
            </a:endParaRPr>
          </a:p>
          <a:p>
            <a:pPr marL="173038" lvl="0" indent="-173038">
              <a:buFont typeface="Wingdings 3" pitchFamily="18" charset="2"/>
              <a:buChar char=""/>
            </a:pPr>
            <a:r>
              <a:rPr lang="fr-FR" sz="900" i="1" dirty="0" smtClean="0">
                <a:latin typeface="Calibri" pitchFamily="34" charset="0"/>
                <a:ea typeface="Calibri" pitchFamily="34" charset="0"/>
                <a:cs typeface="Times New Roman" pitchFamily="18" charset="0"/>
              </a:rPr>
              <a:t>1956 : Crise </a:t>
            </a:r>
            <a:r>
              <a:rPr lang="fr-FR" sz="900" i="1" dirty="0">
                <a:latin typeface="Calibri" pitchFamily="34" charset="0"/>
                <a:ea typeface="Calibri" pitchFamily="34" charset="0"/>
                <a:cs typeface="Times New Roman" pitchFamily="18" charset="0"/>
              </a:rPr>
              <a:t>de Suez après la nationalisation du canal par </a:t>
            </a:r>
            <a:r>
              <a:rPr lang="fr-FR" sz="900" i="1" dirty="0" smtClean="0">
                <a:latin typeface="Calibri" pitchFamily="34" charset="0"/>
                <a:ea typeface="Calibri" pitchFamily="34" charset="0"/>
                <a:cs typeface="Times New Roman" pitchFamily="18" charset="0"/>
              </a:rPr>
              <a:t>Nasser</a:t>
            </a:r>
          </a:p>
          <a:p>
            <a:pPr marL="173038" lvl="0" indent="-173038">
              <a:buFont typeface="Wingdings 3" pitchFamily="18" charset="2"/>
              <a:buChar char=""/>
            </a:pPr>
            <a:endParaRPr lang="fr-FR" sz="200" i="1" dirty="0" smtClean="0">
              <a:latin typeface="Calibri" pitchFamily="34" charset="0"/>
              <a:ea typeface="Calibri" pitchFamily="34" charset="0"/>
              <a:cs typeface="Times New Roman" pitchFamily="18" charset="0"/>
            </a:endParaRPr>
          </a:p>
          <a:p>
            <a:pPr marL="173038" lvl="0" indent="-173038">
              <a:buFont typeface="Wingdings 3" pitchFamily="18" charset="2"/>
              <a:buChar char=""/>
            </a:pPr>
            <a:r>
              <a:rPr lang="fr-FR" sz="900" i="1" dirty="0" smtClean="0">
                <a:latin typeface="Calibri" pitchFamily="34" charset="0"/>
                <a:ea typeface="Calibri" pitchFamily="34" charset="0"/>
                <a:cs typeface="Times New Roman" pitchFamily="18" charset="0"/>
              </a:rPr>
              <a:t>1967 : Guerre </a:t>
            </a:r>
            <a:r>
              <a:rPr lang="fr-FR" sz="900" i="1" dirty="0">
                <a:latin typeface="Calibri" pitchFamily="34" charset="0"/>
                <a:ea typeface="Calibri" pitchFamily="34" charset="0"/>
                <a:cs typeface="Times New Roman" pitchFamily="18" charset="0"/>
              </a:rPr>
              <a:t>des Six-Jours qui permet à Israël d’étendre son </a:t>
            </a:r>
            <a:r>
              <a:rPr lang="fr-FR" sz="900" i="1" dirty="0" smtClean="0">
                <a:latin typeface="Calibri" pitchFamily="34" charset="0"/>
                <a:ea typeface="Calibri" pitchFamily="34" charset="0"/>
                <a:cs typeface="Times New Roman" pitchFamily="18" charset="0"/>
              </a:rPr>
              <a:t>territoire</a:t>
            </a:r>
          </a:p>
          <a:p>
            <a:pPr marL="173038" lvl="0" indent="-173038">
              <a:buFont typeface="Wingdings 3" pitchFamily="18" charset="2"/>
              <a:buChar char=""/>
            </a:pPr>
            <a:endParaRPr lang="fr-FR" sz="200" i="1" dirty="0" smtClean="0">
              <a:latin typeface="Calibri" pitchFamily="34" charset="0"/>
              <a:ea typeface="Calibri" pitchFamily="34" charset="0"/>
              <a:cs typeface="Times New Roman" pitchFamily="18" charset="0"/>
            </a:endParaRPr>
          </a:p>
          <a:p>
            <a:pPr marL="173038" lvl="0" indent="-173038">
              <a:buFont typeface="Wingdings 3" pitchFamily="18" charset="2"/>
              <a:buChar char=""/>
            </a:pPr>
            <a:r>
              <a:rPr lang="fr-FR" sz="900" i="1" dirty="0" smtClean="0">
                <a:latin typeface="Calibri" pitchFamily="34" charset="0"/>
                <a:ea typeface="Calibri" pitchFamily="34" charset="0"/>
                <a:cs typeface="Times New Roman" pitchFamily="18" charset="0"/>
              </a:rPr>
              <a:t>1973 : Guerre </a:t>
            </a:r>
            <a:r>
              <a:rPr lang="fr-FR" sz="900" i="1" dirty="0">
                <a:latin typeface="Calibri" pitchFamily="34" charset="0"/>
                <a:ea typeface="Calibri" pitchFamily="34" charset="0"/>
                <a:cs typeface="Times New Roman" pitchFamily="18" charset="0"/>
              </a:rPr>
              <a:t>du Kippour </a:t>
            </a:r>
            <a:r>
              <a:rPr lang="fr-FR" sz="900" i="1" dirty="0" smtClean="0">
                <a:latin typeface="Calibri" pitchFamily="34" charset="0"/>
                <a:ea typeface="Calibri" pitchFamily="34" charset="0"/>
                <a:cs typeface="Times New Roman" pitchFamily="18" charset="0"/>
              </a:rPr>
              <a:t>lancée par l’Egypte et la Syrie , repoussée par Israël</a:t>
            </a:r>
          </a:p>
          <a:p>
            <a:pPr marL="173038" lvl="0" indent="-173038">
              <a:buFont typeface="Wingdings 3" pitchFamily="18" charset="2"/>
              <a:buChar char=""/>
            </a:pPr>
            <a:endParaRPr lang="fr-FR" sz="200" i="1" dirty="0">
              <a:latin typeface="Calibri" pitchFamily="34" charset="0"/>
              <a:ea typeface="Calibri" pitchFamily="34" charset="0"/>
              <a:cs typeface="Times New Roman" pitchFamily="18" charset="0"/>
            </a:endParaRPr>
          </a:p>
          <a:p>
            <a:pPr marL="173038" lvl="0" indent="-173038">
              <a:buFont typeface="Wingdings 3" pitchFamily="18" charset="2"/>
              <a:buChar char=""/>
            </a:pPr>
            <a:r>
              <a:rPr lang="fr-FR" sz="900" i="1" dirty="0" smtClean="0">
                <a:latin typeface="Calibri" pitchFamily="34" charset="0"/>
                <a:ea typeface="Calibri" pitchFamily="34" charset="0"/>
                <a:cs typeface="Times New Roman" pitchFamily="18" charset="0"/>
              </a:rPr>
              <a:t>1978 :  </a:t>
            </a:r>
            <a:r>
              <a:rPr lang="fr-FR" sz="900" i="1" dirty="0">
                <a:latin typeface="Calibri" pitchFamily="34" charset="0"/>
                <a:ea typeface="Calibri" pitchFamily="34" charset="0"/>
                <a:cs typeface="Times New Roman" pitchFamily="18" charset="0"/>
              </a:rPr>
              <a:t>Reconnaissance officielle d’Israël par l’Egypte à Camp David </a:t>
            </a:r>
            <a:endParaRPr lang="fr-FR" sz="900" i="1" dirty="0" smtClean="0">
              <a:latin typeface="Calibri" pitchFamily="34" charset="0"/>
              <a:ea typeface="Calibri" pitchFamily="34" charset="0"/>
              <a:cs typeface="Times New Roman" pitchFamily="18" charset="0"/>
            </a:endParaRPr>
          </a:p>
          <a:p>
            <a:pPr marL="173038" lvl="0" indent="-173038">
              <a:buFont typeface="Wingdings 3" pitchFamily="18" charset="2"/>
              <a:buChar char=""/>
            </a:pPr>
            <a:endParaRPr lang="fr-FR" sz="200" i="1" dirty="0">
              <a:latin typeface="Calibri" pitchFamily="34" charset="0"/>
              <a:ea typeface="Calibri" pitchFamily="34" charset="0"/>
              <a:cs typeface="Times New Roman" pitchFamily="18" charset="0"/>
            </a:endParaRPr>
          </a:p>
          <a:p>
            <a:pPr marL="173038" lvl="0" indent="-173038">
              <a:buFont typeface="Wingdings 3" pitchFamily="18" charset="2"/>
              <a:buChar char=""/>
            </a:pPr>
            <a:r>
              <a:rPr lang="fr-FR" sz="900" i="1" dirty="0" smtClean="0">
                <a:latin typeface="Calibri" pitchFamily="34" charset="0"/>
                <a:ea typeface="Calibri" pitchFamily="34" charset="0"/>
                <a:cs typeface="Times New Roman" pitchFamily="18" charset="0"/>
              </a:rPr>
              <a:t>1979 : Révolution </a:t>
            </a:r>
            <a:r>
              <a:rPr lang="fr-FR" sz="900" i="1" dirty="0">
                <a:latin typeface="Calibri" pitchFamily="34" charset="0"/>
                <a:ea typeface="Calibri" pitchFamily="34" charset="0"/>
                <a:cs typeface="Times New Roman" pitchFamily="18" charset="0"/>
              </a:rPr>
              <a:t>islamique en Iran qui renverse la monarchie autoritaire du </a:t>
            </a:r>
            <a:r>
              <a:rPr lang="fr-FR" sz="900" i="1" dirty="0" smtClean="0">
                <a:latin typeface="Calibri" pitchFamily="34" charset="0"/>
                <a:ea typeface="Calibri" pitchFamily="34" charset="0"/>
                <a:cs typeface="Times New Roman" pitchFamily="18" charset="0"/>
              </a:rPr>
              <a:t>Shah</a:t>
            </a:r>
          </a:p>
          <a:p>
            <a:pPr marL="173038" lvl="0" indent="-173038">
              <a:buFont typeface="Wingdings 3" pitchFamily="18" charset="2"/>
              <a:buChar char=""/>
            </a:pPr>
            <a:endParaRPr lang="fr-FR" sz="200" i="1" dirty="0" smtClean="0">
              <a:latin typeface="Calibri" pitchFamily="34" charset="0"/>
              <a:ea typeface="Calibri" pitchFamily="34" charset="0"/>
              <a:cs typeface="Times New Roman" pitchFamily="18" charset="0"/>
            </a:endParaRPr>
          </a:p>
          <a:p>
            <a:pPr marL="173038" lvl="0" indent="-173038">
              <a:buFont typeface="Wingdings 3" pitchFamily="18" charset="2"/>
              <a:buChar char=""/>
            </a:pPr>
            <a:r>
              <a:rPr lang="fr-FR" sz="900" i="1" dirty="0" smtClean="0">
                <a:latin typeface="Calibri" pitchFamily="34" charset="0"/>
                <a:ea typeface="Calibri" pitchFamily="34" charset="0"/>
                <a:cs typeface="Times New Roman" pitchFamily="18" charset="0"/>
              </a:rPr>
              <a:t>1980-88 : Guerre </a:t>
            </a:r>
            <a:r>
              <a:rPr lang="fr-FR" sz="900" i="1" dirty="0">
                <a:latin typeface="Calibri" pitchFamily="34" charset="0"/>
                <a:ea typeface="Calibri" pitchFamily="34" charset="0"/>
                <a:cs typeface="Times New Roman" pitchFamily="18" charset="0"/>
              </a:rPr>
              <a:t>Iran-Irak faisant plus d’un million de </a:t>
            </a:r>
            <a:r>
              <a:rPr lang="fr-FR" sz="900" i="1" dirty="0" smtClean="0">
                <a:latin typeface="Calibri" pitchFamily="34" charset="0"/>
                <a:ea typeface="Calibri" pitchFamily="34" charset="0"/>
                <a:cs typeface="Times New Roman" pitchFamily="18" charset="0"/>
              </a:rPr>
              <a:t>morts</a:t>
            </a:r>
            <a:endParaRPr lang="fr-FR" sz="900" i="1" dirty="0">
              <a:latin typeface="Calibri" pitchFamily="34" charset="0"/>
              <a:ea typeface="Calibri" pitchFamily="34" charset="0"/>
              <a:cs typeface="Times New Roman" pitchFamily="18" charset="0"/>
            </a:endParaRPr>
          </a:p>
          <a:p>
            <a:pPr marL="0" lvl="0" indent="0" algn="just" fontAlgn="base">
              <a:spcBef>
                <a:spcPct val="0"/>
              </a:spcBef>
              <a:spcAft>
                <a:spcPct val="0"/>
              </a:spcAft>
              <a:buNone/>
            </a:pPr>
            <a:endParaRPr lang="fr-FR" sz="1000" b="1" i="1" u="sng" dirty="0"/>
          </a:p>
          <a:p>
            <a:pPr marL="0" lvl="0" indent="0" algn="just" fontAlgn="base">
              <a:spcBef>
                <a:spcPct val="0"/>
              </a:spcBef>
              <a:spcAft>
                <a:spcPct val="0"/>
              </a:spcAft>
              <a:buNone/>
            </a:pPr>
            <a:endParaRPr kumimoji="0" lang="fr-FR" sz="200" b="0" i="0" u="none" strike="noStrike" cap="none" normalizeH="0" baseline="0" dirty="0" smtClean="0">
              <a:ln>
                <a:noFill/>
              </a:ln>
              <a:solidFill>
                <a:schemeClr val="tx1"/>
              </a:solidFill>
              <a:effectLst/>
              <a:latin typeface="Arial" pitchFamily="34" charset="0"/>
              <a:cs typeface="Arial" pitchFamily="34" charset="0"/>
            </a:endParaRPr>
          </a:p>
        </p:txBody>
      </p:sp>
      <p:sp>
        <p:nvSpPr>
          <p:cNvPr id="55" name="Rectangle 54"/>
          <p:cNvSpPr/>
          <p:nvPr/>
        </p:nvSpPr>
        <p:spPr>
          <a:xfrm>
            <a:off x="0" y="6093296"/>
            <a:ext cx="9144000" cy="764704"/>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lvl="0"/>
            <a:r>
              <a:rPr lang="fr-FR" sz="1400" b="1" i="1" dirty="0" smtClean="0">
                <a:solidFill>
                  <a:schemeClr val="tx1"/>
                </a:solidFill>
                <a:sym typeface="Wingdings 3"/>
              </a:rPr>
              <a:t></a:t>
            </a:r>
            <a:endParaRPr lang="fr-FR" sz="1400" dirty="0" smtClean="0">
              <a:solidFill>
                <a:schemeClr val="tx1"/>
              </a:solidFill>
            </a:endParaRPr>
          </a:p>
          <a:p>
            <a:pPr lvl="0"/>
            <a:r>
              <a:rPr lang="fr-FR" sz="1400" b="1" i="1" dirty="0" smtClean="0">
                <a:solidFill>
                  <a:schemeClr val="tx1"/>
                </a:solidFill>
                <a:sym typeface="Wingdings 3"/>
              </a:rPr>
              <a:t></a:t>
            </a:r>
            <a:endParaRPr lang="fr-FR" sz="1400" b="1" i="1" dirty="0" smtClean="0">
              <a:solidFill>
                <a:schemeClr val="tx1"/>
              </a:solidFill>
            </a:endParaRPr>
          </a:p>
          <a:p>
            <a:pPr lvl="0"/>
            <a:r>
              <a:rPr lang="fr-FR" sz="1400" b="1" i="1" dirty="0" smtClean="0">
                <a:solidFill>
                  <a:schemeClr val="tx1"/>
                </a:solidFill>
                <a:sym typeface="Wingdings 3"/>
              </a:rPr>
              <a:t>  </a:t>
            </a:r>
            <a:endParaRPr lang="fr-FR" sz="1400" dirty="0" smtClean="0">
              <a:solidFill>
                <a:schemeClr val="tx1"/>
              </a:solidFill>
            </a:endParaRPr>
          </a:p>
        </p:txBody>
      </p:sp>
      <p:sp>
        <p:nvSpPr>
          <p:cNvPr id="34" name="Rectangle 33">
            <a:hlinkClick r:id="rId7" action="ppaction://hlinksldjump"/>
          </p:cNvPr>
          <p:cNvSpPr/>
          <p:nvPr/>
        </p:nvSpPr>
        <p:spPr>
          <a:xfrm>
            <a:off x="4139952" y="3717032"/>
            <a:ext cx="5004048" cy="237626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hlinkClick r:id="rId8" action="ppaction://hlinksldjump"/>
          </p:cNvPr>
          <p:cNvSpPr/>
          <p:nvPr/>
        </p:nvSpPr>
        <p:spPr>
          <a:xfrm>
            <a:off x="4139952" y="332656"/>
            <a:ext cx="5004048" cy="331236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a:hlinkClick r:id="rId8" action="ppaction://hlinksldjump"/>
          </p:cNvPr>
          <p:cNvSpPr/>
          <p:nvPr/>
        </p:nvSpPr>
        <p:spPr>
          <a:xfrm>
            <a:off x="4292352" y="485056"/>
            <a:ext cx="5004048" cy="331236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l="1204" t="1194" r="1288" b="2068"/>
          <a:stretch>
            <a:fillRect/>
          </a:stretch>
        </p:blipFill>
        <p:spPr bwMode="auto">
          <a:xfrm>
            <a:off x="0" y="332656"/>
            <a:ext cx="4104456" cy="4104456"/>
          </a:xfrm>
          <a:prstGeom prst="rect">
            <a:avLst/>
          </a:prstGeom>
          <a:ln>
            <a:noFill/>
            <a:headEnd/>
            <a:tailEnd/>
          </a:ln>
        </p:spPr>
        <p:style>
          <a:lnRef idx="2">
            <a:schemeClr val="dk1"/>
          </a:lnRef>
          <a:fillRef idx="1">
            <a:schemeClr val="lt1"/>
          </a:fillRef>
          <a:effectRef idx="0">
            <a:schemeClr val="dk1"/>
          </a:effectRef>
          <a:fontRef idx="minor">
            <a:schemeClr val="dk1"/>
          </a:fontRef>
        </p:style>
      </p:pic>
      <p:sp>
        <p:nvSpPr>
          <p:cNvPr id="30" name="ZoneTexte 29"/>
          <p:cNvSpPr txBox="1"/>
          <p:nvPr/>
        </p:nvSpPr>
        <p:spPr>
          <a:xfrm>
            <a:off x="4139952" y="327427"/>
            <a:ext cx="5004048" cy="1569660"/>
          </a:xfrm>
          <a:prstGeom prst="rect">
            <a:avLst/>
          </a:prstGeom>
          <a:noFill/>
          <a:ln>
            <a:noFill/>
          </a:ln>
        </p:spPr>
        <p:txBody>
          <a:bodyPr wrap="square" rtlCol="0">
            <a:spAutoFit/>
          </a:bodyPr>
          <a:lstStyle/>
          <a:p>
            <a:pPr lvl="0"/>
            <a:r>
              <a:rPr lang="fr-FR" sz="1100" b="1" i="1" dirty="0" smtClean="0"/>
              <a:t>a) Des </a:t>
            </a:r>
            <a:r>
              <a:rPr lang="fr-FR" sz="1100" b="1" i="1" dirty="0"/>
              <a:t>tensions et des crises liées à la bipolarisation de la région</a:t>
            </a:r>
            <a:endParaRPr lang="fr-FR" sz="1100" dirty="0"/>
          </a:p>
          <a:p>
            <a:r>
              <a:rPr lang="fr-FR" sz="400" b="1" i="1" dirty="0"/>
              <a:t> </a:t>
            </a:r>
            <a:endParaRPr lang="fr-FR" sz="1100" dirty="0"/>
          </a:p>
          <a:p>
            <a:pPr marL="361950" lvl="0" algn="just"/>
            <a:r>
              <a:rPr lang="fr-FR" sz="1050" dirty="0"/>
              <a:t>Les Etats soutenus économiquement </a:t>
            </a:r>
            <a:r>
              <a:rPr lang="fr-FR" sz="1050" dirty="0" smtClean="0"/>
              <a:t>et </a:t>
            </a:r>
            <a:r>
              <a:rPr lang="fr-FR" sz="1050" dirty="0"/>
              <a:t>militairement par </a:t>
            </a:r>
            <a:r>
              <a:rPr lang="fr-FR" sz="1050" dirty="0" smtClean="0"/>
              <a:t>l’URSS</a:t>
            </a:r>
          </a:p>
          <a:p>
            <a:pPr marL="361950" lvl="0" algn="just"/>
            <a:endParaRPr lang="fr-FR" sz="200" dirty="0" smtClean="0"/>
          </a:p>
          <a:p>
            <a:pPr marL="361950" lvl="0" algn="just"/>
            <a:endParaRPr lang="fr-FR" sz="200" dirty="0"/>
          </a:p>
          <a:p>
            <a:pPr marL="361950" lvl="0" algn="just"/>
            <a:r>
              <a:rPr lang="fr-FR" sz="1050" dirty="0"/>
              <a:t>Les Etats alliés des Etats-Unis (pacte de Bagdad, Israël, Arabie Saoudite) </a:t>
            </a:r>
            <a:endParaRPr lang="fr-FR" sz="1050" dirty="0" smtClean="0"/>
          </a:p>
          <a:p>
            <a:pPr marL="361950" lvl="0" algn="just"/>
            <a:endParaRPr lang="fr-FR" sz="200" dirty="0" smtClean="0"/>
          </a:p>
          <a:p>
            <a:pPr marL="361950" lvl="0" algn="just"/>
            <a:endParaRPr lang="fr-FR" sz="200" dirty="0"/>
          </a:p>
          <a:p>
            <a:pPr marL="361950" lvl="0" algn="just"/>
            <a:r>
              <a:rPr lang="fr-FR" sz="1050" dirty="0"/>
              <a:t>La crise de Suez 1956 qui marque la fin des espoirs européens de peser dans la </a:t>
            </a:r>
            <a:r>
              <a:rPr lang="fr-FR" sz="1050" dirty="0" smtClean="0"/>
              <a:t>région</a:t>
            </a:r>
          </a:p>
          <a:p>
            <a:pPr marL="361950" lvl="0" algn="just"/>
            <a:endParaRPr lang="fr-FR" sz="200" dirty="0" smtClean="0"/>
          </a:p>
          <a:p>
            <a:pPr marL="361950" lvl="0" algn="just"/>
            <a:endParaRPr lang="fr-FR" sz="200" dirty="0"/>
          </a:p>
          <a:p>
            <a:pPr marL="361950" lvl="0" algn="just"/>
            <a:r>
              <a:rPr lang="fr-FR" sz="1050" dirty="0"/>
              <a:t>L’échec du </a:t>
            </a:r>
            <a:r>
              <a:rPr lang="fr-FR" sz="1050" b="1" i="1" dirty="0"/>
              <a:t>panarabisme</a:t>
            </a:r>
            <a:r>
              <a:rPr lang="fr-FR" sz="1050" dirty="0"/>
              <a:t> nassérien, comme forme de </a:t>
            </a:r>
            <a:r>
              <a:rPr lang="fr-FR" sz="1050" dirty="0" smtClean="0"/>
              <a:t>non-alignement</a:t>
            </a:r>
          </a:p>
          <a:p>
            <a:pPr marL="361950" lvl="0" algn="just"/>
            <a:endParaRPr lang="fr-FR" sz="200" dirty="0" smtClean="0"/>
          </a:p>
          <a:p>
            <a:pPr marL="361950" lvl="0" algn="just"/>
            <a:endParaRPr lang="fr-FR" sz="200" dirty="0"/>
          </a:p>
          <a:p>
            <a:pPr marL="361950" lvl="0" algn="just"/>
            <a:r>
              <a:rPr lang="fr-FR" sz="1050" dirty="0" smtClean="0"/>
              <a:t>Les renversements d’alliance au profit des Etats-Unis</a:t>
            </a:r>
            <a:endParaRPr lang="fr-FR" sz="1050" dirty="0"/>
          </a:p>
        </p:txBody>
      </p:sp>
      <p:sp>
        <p:nvSpPr>
          <p:cNvPr id="31" name="ZoneTexte 30"/>
          <p:cNvSpPr txBox="1"/>
          <p:nvPr/>
        </p:nvSpPr>
        <p:spPr>
          <a:xfrm>
            <a:off x="4139952" y="1844824"/>
            <a:ext cx="5004048" cy="1877437"/>
          </a:xfrm>
          <a:prstGeom prst="rect">
            <a:avLst/>
          </a:prstGeom>
          <a:noFill/>
          <a:ln>
            <a:noFill/>
          </a:ln>
        </p:spPr>
        <p:txBody>
          <a:bodyPr wrap="square" rtlCol="0">
            <a:spAutoFit/>
          </a:bodyPr>
          <a:lstStyle/>
          <a:p>
            <a:pPr lvl="0" algn="just"/>
            <a:r>
              <a:rPr lang="fr-FR" sz="1100" b="1" i="1" dirty="0" smtClean="0"/>
              <a:t>b) </a:t>
            </a:r>
            <a:r>
              <a:rPr lang="fr-FR" sz="1100" b="1" i="1" dirty="0"/>
              <a:t>Des conflits régionaux, progressivement instrumentalisés par les deux superpuissances, qui déstabilisent la région</a:t>
            </a:r>
            <a:endParaRPr lang="fr-FR" sz="1100" dirty="0"/>
          </a:p>
          <a:p>
            <a:r>
              <a:rPr lang="fr-FR" sz="1100" b="1" i="1" dirty="0"/>
              <a:t> </a:t>
            </a:r>
            <a:endParaRPr lang="fr-FR" sz="1100" dirty="0"/>
          </a:p>
          <a:p>
            <a:pPr marL="361950" lvl="0" algn="just"/>
            <a:r>
              <a:rPr lang="fr-FR" sz="1050" dirty="0"/>
              <a:t>Les guerres israélo-arabes qui permettent à Israël de s’imposer comme la puissance militaire régionale et qui </a:t>
            </a:r>
            <a:r>
              <a:rPr lang="fr-FR" sz="1050" dirty="0" smtClean="0"/>
              <a:t>obligent </a:t>
            </a:r>
            <a:r>
              <a:rPr lang="fr-FR" sz="1050" dirty="0"/>
              <a:t>l’Egypte </a:t>
            </a:r>
            <a:r>
              <a:rPr lang="fr-FR" sz="1050" dirty="0" smtClean="0"/>
              <a:t>à normaliser </a:t>
            </a:r>
            <a:r>
              <a:rPr lang="fr-FR" sz="1050" dirty="0"/>
              <a:t>ses </a:t>
            </a:r>
            <a:r>
              <a:rPr lang="fr-FR" sz="1050" dirty="0" smtClean="0"/>
              <a:t>relations</a:t>
            </a:r>
          </a:p>
          <a:p>
            <a:pPr marL="361950" lvl="0" algn="just"/>
            <a:r>
              <a:rPr lang="fr-FR" sz="400" dirty="0" smtClean="0"/>
              <a:t> </a:t>
            </a:r>
            <a:endParaRPr lang="fr-FR" sz="400" dirty="0"/>
          </a:p>
          <a:p>
            <a:pPr marL="361950" lvl="0" algn="just"/>
            <a:r>
              <a:rPr lang="fr-FR" sz="1050" dirty="0"/>
              <a:t>La révolution iranienne : l’affirmation de </a:t>
            </a:r>
            <a:r>
              <a:rPr lang="fr-FR" sz="1050" b="1" i="1" dirty="0"/>
              <a:t>l’islamisme </a:t>
            </a:r>
            <a:r>
              <a:rPr lang="fr-FR" sz="1050" b="1" i="1" dirty="0" smtClean="0"/>
              <a:t>politique</a:t>
            </a:r>
          </a:p>
          <a:p>
            <a:pPr marL="361950" lvl="0" algn="just"/>
            <a:endParaRPr lang="fr-FR" sz="400" b="1" i="1" dirty="0"/>
          </a:p>
          <a:p>
            <a:pPr marL="361950" lvl="0" algn="just"/>
            <a:r>
              <a:rPr lang="fr-FR" sz="1050" dirty="0"/>
              <a:t>La zone de front de la guerre Iran-Irak </a:t>
            </a:r>
            <a:endParaRPr lang="fr-FR" sz="1050" dirty="0" smtClean="0"/>
          </a:p>
          <a:p>
            <a:pPr marL="361950" lvl="0" algn="just"/>
            <a:endParaRPr lang="fr-FR" sz="400" dirty="0"/>
          </a:p>
          <a:p>
            <a:pPr marL="361950" lvl="0" algn="just"/>
            <a:r>
              <a:rPr lang="fr-FR" sz="1050" dirty="0" smtClean="0"/>
              <a:t>Les </a:t>
            </a:r>
            <a:r>
              <a:rPr lang="fr-FR" sz="1050" dirty="0"/>
              <a:t>guerres civiles interethniques et interconfessionnelles (Liban de 1975 à 1990) </a:t>
            </a:r>
            <a:endParaRPr lang="fr-FR" sz="1050" dirty="0" smtClean="0"/>
          </a:p>
          <a:p>
            <a:pPr marL="361950" lvl="0" algn="just"/>
            <a:endParaRPr lang="fr-FR" sz="400" dirty="0"/>
          </a:p>
          <a:p>
            <a:pPr marL="361950" lvl="0" algn="just"/>
            <a:r>
              <a:rPr lang="fr-FR" sz="1050" dirty="0"/>
              <a:t>Le problème israélo-palestinien</a:t>
            </a:r>
          </a:p>
        </p:txBody>
      </p:sp>
      <p:sp>
        <p:nvSpPr>
          <p:cNvPr id="58" name="Rectangle 57"/>
          <p:cNvSpPr/>
          <p:nvPr/>
        </p:nvSpPr>
        <p:spPr>
          <a:xfrm>
            <a:off x="0" y="260648"/>
            <a:ext cx="9144000" cy="4176464"/>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39" name="Rectangle 38"/>
          <p:cNvSpPr/>
          <p:nvPr/>
        </p:nvSpPr>
        <p:spPr>
          <a:xfrm>
            <a:off x="4139952" y="3717032"/>
            <a:ext cx="5004048" cy="23762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pic>
        <p:nvPicPr>
          <p:cNvPr id="8196" name="Picture 4" descr="http://www.mrdowling.com/images/608nasser.jpg"/>
          <p:cNvPicPr>
            <a:picLocks noChangeAspect="1" noChangeArrowheads="1"/>
          </p:cNvPicPr>
          <p:nvPr/>
        </p:nvPicPr>
        <p:blipFill>
          <a:blip r:embed="rId3" cstate="print"/>
          <a:srcRect/>
          <a:stretch>
            <a:fillRect/>
          </a:stretch>
        </p:blipFill>
        <p:spPr bwMode="auto">
          <a:xfrm>
            <a:off x="4139952" y="3980464"/>
            <a:ext cx="512465" cy="744680"/>
          </a:xfrm>
          <a:prstGeom prst="rect">
            <a:avLst/>
          </a:prstGeom>
          <a:noFill/>
        </p:spPr>
      </p:pic>
      <p:sp>
        <p:nvSpPr>
          <p:cNvPr id="49" name="Rectangle 48"/>
          <p:cNvSpPr/>
          <p:nvPr/>
        </p:nvSpPr>
        <p:spPr>
          <a:xfrm>
            <a:off x="4067944" y="3717032"/>
            <a:ext cx="1800200"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i="1" u="sng" dirty="0" smtClean="0">
                <a:solidFill>
                  <a:schemeClr val="tx1"/>
                </a:solidFill>
              </a:rPr>
              <a:t>Les  principaux acteurs :</a:t>
            </a:r>
            <a:endParaRPr lang="fr-FR" sz="1050" b="1" i="1" u="sng" dirty="0">
              <a:solidFill>
                <a:schemeClr val="tx1"/>
              </a:solidFill>
            </a:endParaRPr>
          </a:p>
        </p:txBody>
      </p:sp>
      <p:sp>
        <p:nvSpPr>
          <p:cNvPr id="36" name="Rectangle 35"/>
          <p:cNvSpPr/>
          <p:nvPr/>
        </p:nvSpPr>
        <p:spPr>
          <a:xfrm>
            <a:off x="4644008" y="4005064"/>
            <a:ext cx="1008112" cy="71596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i="1" dirty="0" smtClean="0">
                <a:solidFill>
                  <a:schemeClr val="tx1"/>
                </a:solidFill>
              </a:rPr>
              <a:t>Gamal Abdel Nasser </a:t>
            </a:r>
          </a:p>
          <a:p>
            <a:pPr algn="ctr"/>
            <a:r>
              <a:rPr lang="fr-FR" sz="1000" b="1" i="1" dirty="0" smtClean="0">
                <a:solidFill>
                  <a:schemeClr val="tx1"/>
                </a:solidFill>
              </a:rPr>
              <a:t>(1918-1970) </a:t>
            </a:r>
            <a:endParaRPr lang="fr-FR" sz="1000" dirty="0">
              <a:solidFill>
                <a:schemeClr val="tx1"/>
              </a:solidFill>
            </a:endParaRPr>
          </a:p>
        </p:txBody>
      </p:sp>
      <p:sp>
        <p:nvSpPr>
          <p:cNvPr id="37" name="Rectangle 36"/>
          <p:cNvSpPr/>
          <p:nvPr/>
        </p:nvSpPr>
        <p:spPr>
          <a:xfrm>
            <a:off x="5652120" y="4005064"/>
            <a:ext cx="3491880" cy="71596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950" b="1" i="1" dirty="0" smtClean="0">
                <a:solidFill>
                  <a:srgbClr val="002060"/>
                </a:solidFill>
              </a:rPr>
              <a:t>Colonel qui participe au coup d’Etat contre le roi Farouk en 1952, il devient raïs en 1954 </a:t>
            </a:r>
          </a:p>
          <a:p>
            <a:pPr algn="ctr"/>
            <a:r>
              <a:rPr lang="fr-FR" sz="950" b="1" i="1" dirty="0" smtClean="0">
                <a:solidFill>
                  <a:srgbClr val="002060"/>
                </a:solidFill>
              </a:rPr>
              <a:t>Soutenu par l’URSS, il incarne le panarabisme et est un des leaders du mouvement non-aligné</a:t>
            </a:r>
          </a:p>
          <a:p>
            <a:pPr algn="ctr"/>
            <a:r>
              <a:rPr lang="fr-FR" sz="950" b="1" i="1" dirty="0" smtClean="0">
                <a:solidFill>
                  <a:srgbClr val="002060"/>
                </a:solidFill>
              </a:rPr>
              <a:t>Grande popularité dans le monde arabe</a:t>
            </a:r>
          </a:p>
        </p:txBody>
      </p:sp>
      <p:sp>
        <p:nvSpPr>
          <p:cNvPr id="40" name="Rectangle 39"/>
          <p:cNvSpPr/>
          <p:nvPr/>
        </p:nvSpPr>
        <p:spPr>
          <a:xfrm>
            <a:off x="4644008" y="4721029"/>
            <a:ext cx="1008112" cy="64138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i="1" dirty="0" smtClean="0">
                <a:solidFill>
                  <a:schemeClr val="tx1"/>
                </a:solidFill>
              </a:rPr>
              <a:t>Khomeiny             </a:t>
            </a:r>
            <a:r>
              <a:rPr lang="fr-FR" sz="1000" i="1" dirty="0" smtClean="0">
                <a:solidFill>
                  <a:schemeClr val="tx1"/>
                </a:solidFill>
              </a:rPr>
              <a:t>(1902-1989)</a:t>
            </a:r>
            <a:endParaRPr lang="fr-FR" sz="1000" dirty="0">
              <a:solidFill>
                <a:schemeClr val="tx1"/>
              </a:solidFill>
            </a:endParaRPr>
          </a:p>
        </p:txBody>
      </p:sp>
      <p:sp>
        <p:nvSpPr>
          <p:cNvPr id="41" name="Rectangle 40"/>
          <p:cNvSpPr/>
          <p:nvPr/>
        </p:nvSpPr>
        <p:spPr>
          <a:xfrm>
            <a:off x="5652120" y="4721029"/>
            <a:ext cx="3491880" cy="64138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000" b="1" i="1" dirty="0" smtClean="0">
                <a:solidFill>
                  <a:srgbClr val="002060"/>
                </a:solidFill>
              </a:rPr>
              <a:t>Chef chiite religieux, opposant au Shah d’Iran qu’il renverse en 1979</a:t>
            </a:r>
          </a:p>
          <a:p>
            <a:pPr algn="ctr"/>
            <a:r>
              <a:rPr lang="fr-FR" sz="1000" b="1" i="1" dirty="0" smtClean="0">
                <a:solidFill>
                  <a:srgbClr val="002060"/>
                </a:solidFill>
              </a:rPr>
              <a:t>« Guide spirituel de la Révolution », il instaure une théocratie répressive hostile aux USA, à Israël et à l’occidentalisation</a:t>
            </a:r>
          </a:p>
        </p:txBody>
      </p:sp>
      <p:sp>
        <p:nvSpPr>
          <p:cNvPr id="56" name="Rectangle 55"/>
          <p:cNvSpPr/>
          <p:nvPr/>
        </p:nvSpPr>
        <p:spPr>
          <a:xfrm>
            <a:off x="4644008" y="5362415"/>
            <a:ext cx="1008112" cy="73088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i="1" dirty="0" smtClean="0">
                <a:solidFill>
                  <a:schemeClr val="tx1"/>
                </a:solidFill>
              </a:rPr>
              <a:t>Yasser Arafat</a:t>
            </a:r>
            <a:endParaRPr lang="fr-FR" sz="1000" b="1" i="1" dirty="0">
              <a:solidFill>
                <a:schemeClr val="tx1"/>
              </a:solidFill>
            </a:endParaRPr>
          </a:p>
          <a:p>
            <a:pPr algn="ctr"/>
            <a:r>
              <a:rPr lang="fr-FR" sz="1000" i="1" dirty="0" smtClean="0">
                <a:solidFill>
                  <a:schemeClr val="tx1"/>
                </a:solidFill>
              </a:rPr>
              <a:t>(1924-2004</a:t>
            </a:r>
            <a:r>
              <a:rPr lang="fr-FR" sz="1050" i="1" dirty="0" smtClean="0">
                <a:solidFill>
                  <a:schemeClr val="tx1"/>
                </a:solidFill>
              </a:rPr>
              <a:t>)</a:t>
            </a:r>
            <a:endParaRPr lang="fr-FR" sz="1050" dirty="0">
              <a:solidFill>
                <a:schemeClr val="tx1"/>
              </a:solidFill>
            </a:endParaRPr>
          </a:p>
        </p:txBody>
      </p:sp>
      <p:sp>
        <p:nvSpPr>
          <p:cNvPr id="57" name="Rectangle 56"/>
          <p:cNvSpPr/>
          <p:nvPr/>
        </p:nvSpPr>
        <p:spPr>
          <a:xfrm>
            <a:off x="5652120" y="5362415"/>
            <a:ext cx="3491880" cy="73088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000" b="1" i="1" dirty="0" smtClean="0">
                <a:solidFill>
                  <a:srgbClr val="002060"/>
                </a:solidFill>
              </a:rPr>
              <a:t>Chef historique du Fatah, qui prend la tête de l’OLP en 1969</a:t>
            </a:r>
          </a:p>
          <a:p>
            <a:pPr lvl="0" algn="ctr"/>
            <a:r>
              <a:rPr lang="fr-FR" sz="1000" b="1" i="1" dirty="0" smtClean="0">
                <a:solidFill>
                  <a:srgbClr val="002060"/>
                </a:solidFill>
              </a:rPr>
              <a:t>Partisan de la guérilla terroriste puis ouvert aux négociations</a:t>
            </a:r>
          </a:p>
          <a:p>
            <a:pPr lvl="0" algn="ctr"/>
            <a:r>
              <a:rPr lang="fr-FR" sz="1000" b="1" i="1" dirty="0" smtClean="0">
                <a:solidFill>
                  <a:srgbClr val="002060"/>
                </a:solidFill>
              </a:rPr>
              <a:t>Signataire des accords d’Oslo en 1993</a:t>
            </a:r>
          </a:p>
          <a:p>
            <a:pPr algn="ctr"/>
            <a:r>
              <a:rPr lang="fr-FR" sz="1000" b="1" i="1" dirty="0" smtClean="0">
                <a:solidFill>
                  <a:srgbClr val="002060"/>
                </a:solidFill>
              </a:rPr>
              <a:t>Premier président de l’Autorité palestinienne</a:t>
            </a:r>
          </a:p>
        </p:txBody>
      </p:sp>
      <p:pic>
        <p:nvPicPr>
          <p:cNvPr id="8198" name="Picture 6" descr="http://www.fnb.to/FNB/Article/Khomeyni/Khomeiny3.jpg"/>
          <p:cNvPicPr>
            <a:picLocks noChangeAspect="1" noChangeArrowheads="1"/>
          </p:cNvPicPr>
          <p:nvPr/>
        </p:nvPicPr>
        <p:blipFill>
          <a:blip r:embed="rId4" cstate="print">
            <a:grayscl/>
          </a:blip>
          <a:srcRect/>
          <a:stretch>
            <a:fillRect/>
          </a:stretch>
        </p:blipFill>
        <p:spPr bwMode="auto">
          <a:xfrm>
            <a:off x="4139952" y="4725144"/>
            <a:ext cx="515948" cy="648072"/>
          </a:xfrm>
          <a:prstGeom prst="rect">
            <a:avLst/>
          </a:prstGeom>
          <a:noFill/>
        </p:spPr>
      </p:pic>
      <p:pic>
        <p:nvPicPr>
          <p:cNvPr id="8194" name="Picture 2" descr="http://www.interet-general.info/IMG/Yasser-Arafat-2.jpg"/>
          <p:cNvPicPr>
            <a:picLocks noChangeAspect="1" noChangeArrowheads="1"/>
          </p:cNvPicPr>
          <p:nvPr/>
        </p:nvPicPr>
        <p:blipFill>
          <a:blip r:embed="rId5" cstate="print">
            <a:grayscl/>
          </a:blip>
          <a:srcRect/>
          <a:stretch>
            <a:fillRect/>
          </a:stretch>
        </p:blipFill>
        <p:spPr bwMode="auto">
          <a:xfrm>
            <a:off x="4139952" y="5373217"/>
            <a:ext cx="513589" cy="720080"/>
          </a:xfrm>
          <a:prstGeom prst="rect">
            <a:avLst/>
          </a:prstGeom>
          <a:noFill/>
        </p:spPr>
      </p:pic>
      <p:sp>
        <p:nvSpPr>
          <p:cNvPr id="38" name="Rectangle 37"/>
          <p:cNvSpPr/>
          <p:nvPr/>
        </p:nvSpPr>
        <p:spPr>
          <a:xfrm>
            <a:off x="0" y="4437112"/>
            <a:ext cx="4139952" cy="1844824"/>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53" name="Espace réservé du contenu 52"/>
          <p:cNvSpPr>
            <a:spLocks noGrp="1"/>
          </p:cNvSpPr>
          <p:nvPr>
            <p:ph sz="half" idx="1"/>
          </p:nvPr>
        </p:nvSpPr>
        <p:spPr>
          <a:xfrm>
            <a:off x="0" y="4437112"/>
            <a:ext cx="4139952" cy="1952030"/>
          </a:xfrm>
        </p:spPr>
        <p:style>
          <a:lnRef idx="2">
            <a:schemeClr val="dk1"/>
          </a:lnRef>
          <a:fillRef idx="1">
            <a:schemeClr val="lt1"/>
          </a:fillRef>
          <a:effectRef idx="0">
            <a:schemeClr val="dk1"/>
          </a:effectRef>
          <a:fontRef idx="minor">
            <a:schemeClr val="dk1"/>
          </a:fontRef>
        </p:style>
        <p:txBody>
          <a:bodyPr>
            <a:normAutofit/>
          </a:bodyPr>
          <a:lstStyle/>
          <a:p>
            <a:pPr marL="0" lvl="0" indent="0" algn="just" fontAlgn="base">
              <a:spcBef>
                <a:spcPct val="0"/>
              </a:spcBef>
              <a:spcAft>
                <a:spcPct val="0"/>
              </a:spcAft>
              <a:buNone/>
            </a:pPr>
            <a:r>
              <a:rPr lang="fr-FR" sz="1000" b="1" i="1" u="sng" dirty="0"/>
              <a:t>Les repères-clés </a:t>
            </a:r>
            <a:r>
              <a:rPr lang="fr-FR" sz="1000" b="1" i="1" u="sng" dirty="0" smtClean="0"/>
              <a:t>:</a:t>
            </a:r>
          </a:p>
          <a:p>
            <a:pPr marL="0" lvl="0" indent="0" algn="just" fontAlgn="base">
              <a:spcBef>
                <a:spcPct val="0"/>
              </a:spcBef>
              <a:spcAft>
                <a:spcPct val="0"/>
              </a:spcAft>
              <a:buNone/>
            </a:pPr>
            <a:endParaRPr lang="fr-FR" sz="200" b="1" i="1" u="sng" dirty="0" smtClean="0"/>
          </a:p>
          <a:p>
            <a:pPr marL="173038" lvl="0" indent="-173038">
              <a:buFont typeface="Wingdings 3" pitchFamily="18" charset="2"/>
              <a:buChar char=""/>
            </a:pPr>
            <a:r>
              <a:rPr lang="fr-FR" sz="900" i="1" dirty="0" smtClean="0">
                <a:latin typeface="Calibri" pitchFamily="34" charset="0"/>
                <a:ea typeface="Calibri" pitchFamily="34" charset="0"/>
                <a:cs typeface="Times New Roman" pitchFamily="18" charset="0"/>
              </a:rPr>
              <a:t>1948-49 : Première </a:t>
            </a:r>
            <a:r>
              <a:rPr lang="fr-FR" sz="900" i="1" dirty="0">
                <a:latin typeface="Calibri" pitchFamily="34" charset="0"/>
                <a:ea typeface="Calibri" pitchFamily="34" charset="0"/>
                <a:cs typeface="Times New Roman" pitchFamily="18" charset="0"/>
              </a:rPr>
              <a:t>guerre israélo-arabe remportée par </a:t>
            </a:r>
            <a:r>
              <a:rPr lang="fr-FR" sz="900" i="1" dirty="0" smtClean="0">
                <a:latin typeface="Calibri" pitchFamily="34" charset="0"/>
                <a:ea typeface="Calibri" pitchFamily="34" charset="0"/>
                <a:cs typeface="Times New Roman" pitchFamily="18" charset="0"/>
              </a:rPr>
              <a:t>Israël</a:t>
            </a:r>
          </a:p>
          <a:p>
            <a:pPr marL="173038" lvl="0" indent="-173038">
              <a:buFont typeface="Wingdings 3" pitchFamily="18" charset="2"/>
              <a:buChar char=""/>
            </a:pPr>
            <a:endParaRPr lang="fr-FR" sz="200" i="1" dirty="0" smtClean="0">
              <a:latin typeface="Calibri" pitchFamily="34" charset="0"/>
              <a:ea typeface="Calibri" pitchFamily="34" charset="0"/>
              <a:cs typeface="Times New Roman" pitchFamily="18" charset="0"/>
            </a:endParaRPr>
          </a:p>
          <a:p>
            <a:pPr marL="173038" lvl="0" indent="-173038">
              <a:buFont typeface="Wingdings 3" pitchFamily="18" charset="2"/>
              <a:buChar char=""/>
            </a:pPr>
            <a:r>
              <a:rPr lang="fr-FR" sz="900" i="1" dirty="0" smtClean="0">
                <a:latin typeface="Calibri" pitchFamily="34" charset="0"/>
                <a:ea typeface="Calibri" pitchFamily="34" charset="0"/>
                <a:cs typeface="Times New Roman" pitchFamily="18" charset="0"/>
              </a:rPr>
              <a:t>1956 : Crise </a:t>
            </a:r>
            <a:r>
              <a:rPr lang="fr-FR" sz="900" i="1" dirty="0">
                <a:latin typeface="Calibri" pitchFamily="34" charset="0"/>
                <a:ea typeface="Calibri" pitchFamily="34" charset="0"/>
                <a:cs typeface="Times New Roman" pitchFamily="18" charset="0"/>
              </a:rPr>
              <a:t>de Suez après la nationalisation du canal par </a:t>
            </a:r>
            <a:r>
              <a:rPr lang="fr-FR" sz="900" i="1" dirty="0" smtClean="0">
                <a:latin typeface="Calibri" pitchFamily="34" charset="0"/>
                <a:ea typeface="Calibri" pitchFamily="34" charset="0"/>
                <a:cs typeface="Times New Roman" pitchFamily="18" charset="0"/>
              </a:rPr>
              <a:t>Nasser</a:t>
            </a:r>
          </a:p>
          <a:p>
            <a:pPr marL="173038" lvl="0" indent="-173038">
              <a:buFont typeface="Wingdings 3" pitchFamily="18" charset="2"/>
              <a:buChar char=""/>
            </a:pPr>
            <a:endParaRPr lang="fr-FR" sz="200" i="1" dirty="0" smtClean="0">
              <a:latin typeface="Calibri" pitchFamily="34" charset="0"/>
              <a:ea typeface="Calibri" pitchFamily="34" charset="0"/>
              <a:cs typeface="Times New Roman" pitchFamily="18" charset="0"/>
            </a:endParaRPr>
          </a:p>
          <a:p>
            <a:pPr marL="173038" lvl="0" indent="-173038">
              <a:buFont typeface="Wingdings 3" pitchFamily="18" charset="2"/>
              <a:buChar char=""/>
            </a:pPr>
            <a:r>
              <a:rPr lang="fr-FR" sz="900" i="1" dirty="0" smtClean="0">
                <a:latin typeface="Calibri" pitchFamily="34" charset="0"/>
                <a:ea typeface="Calibri" pitchFamily="34" charset="0"/>
                <a:cs typeface="Times New Roman" pitchFamily="18" charset="0"/>
              </a:rPr>
              <a:t>1967 : Guerre </a:t>
            </a:r>
            <a:r>
              <a:rPr lang="fr-FR" sz="900" i="1" dirty="0">
                <a:latin typeface="Calibri" pitchFamily="34" charset="0"/>
                <a:ea typeface="Calibri" pitchFamily="34" charset="0"/>
                <a:cs typeface="Times New Roman" pitchFamily="18" charset="0"/>
              </a:rPr>
              <a:t>des Six-Jours qui permet à Israël d’étendre son </a:t>
            </a:r>
            <a:r>
              <a:rPr lang="fr-FR" sz="900" i="1" dirty="0" smtClean="0">
                <a:latin typeface="Calibri" pitchFamily="34" charset="0"/>
                <a:ea typeface="Calibri" pitchFamily="34" charset="0"/>
                <a:cs typeface="Times New Roman" pitchFamily="18" charset="0"/>
              </a:rPr>
              <a:t>territoire</a:t>
            </a:r>
          </a:p>
          <a:p>
            <a:pPr marL="173038" lvl="0" indent="-173038">
              <a:buFont typeface="Wingdings 3" pitchFamily="18" charset="2"/>
              <a:buChar char=""/>
            </a:pPr>
            <a:endParaRPr lang="fr-FR" sz="200" i="1" dirty="0" smtClean="0">
              <a:latin typeface="Calibri" pitchFamily="34" charset="0"/>
              <a:ea typeface="Calibri" pitchFamily="34" charset="0"/>
              <a:cs typeface="Times New Roman" pitchFamily="18" charset="0"/>
            </a:endParaRPr>
          </a:p>
          <a:p>
            <a:pPr marL="173038" lvl="0" indent="-173038">
              <a:buFont typeface="Wingdings 3" pitchFamily="18" charset="2"/>
              <a:buChar char=""/>
            </a:pPr>
            <a:r>
              <a:rPr lang="fr-FR" sz="900" i="1" dirty="0" smtClean="0">
                <a:latin typeface="Calibri" pitchFamily="34" charset="0"/>
                <a:ea typeface="Calibri" pitchFamily="34" charset="0"/>
                <a:cs typeface="Times New Roman" pitchFamily="18" charset="0"/>
              </a:rPr>
              <a:t>1973 : Guerre </a:t>
            </a:r>
            <a:r>
              <a:rPr lang="fr-FR" sz="900" i="1" dirty="0">
                <a:latin typeface="Calibri" pitchFamily="34" charset="0"/>
                <a:ea typeface="Calibri" pitchFamily="34" charset="0"/>
                <a:cs typeface="Times New Roman" pitchFamily="18" charset="0"/>
              </a:rPr>
              <a:t>du Kippour </a:t>
            </a:r>
            <a:r>
              <a:rPr lang="fr-FR" sz="900" i="1" dirty="0" smtClean="0">
                <a:latin typeface="Calibri" pitchFamily="34" charset="0"/>
                <a:ea typeface="Calibri" pitchFamily="34" charset="0"/>
                <a:cs typeface="Times New Roman" pitchFamily="18" charset="0"/>
              </a:rPr>
              <a:t>lancée par l’Egypte et la Syrie , repoussée par Israël</a:t>
            </a:r>
          </a:p>
          <a:p>
            <a:pPr marL="173038" lvl="0" indent="-173038">
              <a:buFont typeface="Wingdings 3" pitchFamily="18" charset="2"/>
              <a:buChar char=""/>
            </a:pPr>
            <a:endParaRPr lang="fr-FR" sz="200" i="1" dirty="0">
              <a:latin typeface="Calibri" pitchFamily="34" charset="0"/>
              <a:ea typeface="Calibri" pitchFamily="34" charset="0"/>
              <a:cs typeface="Times New Roman" pitchFamily="18" charset="0"/>
            </a:endParaRPr>
          </a:p>
          <a:p>
            <a:pPr marL="173038" lvl="0" indent="-173038">
              <a:buFont typeface="Wingdings 3" pitchFamily="18" charset="2"/>
              <a:buChar char=""/>
            </a:pPr>
            <a:r>
              <a:rPr lang="fr-FR" sz="900" i="1" dirty="0" smtClean="0">
                <a:latin typeface="Calibri" pitchFamily="34" charset="0"/>
                <a:ea typeface="Calibri" pitchFamily="34" charset="0"/>
                <a:cs typeface="Times New Roman" pitchFamily="18" charset="0"/>
              </a:rPr>
              <a:t>1978 :  </a:t>
            </a:r>
            <a:r>
              <a:rPr lang="fr-FR" sz="900" i="1" dirty="0">
                <a:latin typeface="Calibri" pitchFamily="34" charset="0"/>
                <a:ea typeface="Calibri" pitchFamily="34" charset="0"/>
                <a:cs typeface="Times New Roman" pitchFamily="18" charset="0"/>
              </a:rPr>
              <a:t>Reconnaissance officielle d’Israël par l’Egypte à Camp David </a:t>
            </a:r>
            <a:endParaRPr lang="fr-FR" sz="900" i="1" dirty="0" smtClean="0">
              <a:latin typeface="Calibri" pitchFamily="34" charset="0"/>
              <a:ea typeface="Calibri" pitchFamily="34" charset="0"/>
              <a:cs typeface="Times New Roman" pitchFamily="18" charset="0"/>
            </a:endParaRPr>
          </a:p>
          <a:p>
            <a:pPr marL="173038" lvl="0" indent="-173038">
              <a:buFont typeface="Wingdings 3" pitchFamily="18" charset="2"/>
              <a:buChar char=""/>
            </a:pPr>
            <a:endParaRPr lang="fr-FR" sz="200" i="1" dirty="0">
              <a:latin typeface="Calibri" pitchFamily="34" charset="0"/>
              <a:ea typeface="Calibri" pitchFamily="34" charset="0"/>
              <a:cs typeface="Times New Roman" pitchFamily="18" charset="0"/>
            </a:endParaRPr>
          </a:p>
          <a:p>
            <a:pPr marL="173038" lvl="0" indent="-173038">
              <a:buFont typeface="Wingdings 3" pitchFamily="18" charset="2"/>
              <a:buChar char=""/>
            </a:pPr>
            <a:r>
              <a:rPr lang="fr-FR" sz="900" i="1" dirty="0" smtClean="0">
                <a:latin typeface="Calibri" pitchFamily="34" charset="0"/>
                <a:ea typeface="Calibri" pitchFamily="34" charset="0"/>
                <a:cs typeface="Times New Roman" pitchFamily="18" charset="0"/>
              </a:rPr>
              <a:t>1979 : Révolution </a:t>
            </a:r>
            <a:r>
              <a:rPr lang="fr-FR" sz="900" i="1" dirty="0">
                <a:latin typeface="Calibri" pitchFamily="34" charset="0"/>
                <a:ea typeface="Calibri" pitchFamily="34" charset="0"/>
                <a:cs typeface="Times New Roman" pitchFamily="18" charset="0"/>
              </a:rPr>
              <a:t>islamique en Iran qui renverse la monarchie autoritaire du </a:t>
            </a:r>
            <a:r>
              <a:rPr lang="fr-FR" sz="900" i="1" dirty="0" smtClean="0">
                <a:latin typeface="Calibri" pitchFamily="34" charset="0"/>
                <a:ea typeface="Calibri" pitchFamily="34" charset="0"/>
                <a:cs typeface="Times New Roman" pitchFamily="18" charset="0"/>
              </a:rPr>
              <a:t>Shah</a:t>
            </a:r>
          </a:p>
          <a:p>
            <a:pPr marL="173038" lvl="0" indent="-173038">
              <a:buFont typeface="Wingdings 3" pitchFamily="18" charset="2"/>
              <a:buChar char=""/>
            </a:pPr>
            <a:endParaRPr lang="fr-FR" sz="200" i="1" dirty="0" smtClean="0">
              <a:latin typeface="Calibri" pitchFamily="34" charset="0"/>
              <a:ea typeface="Calibri" pitchFamily="34" charset="0"/>
              <a:cs typeface="Times New Roman" pitchFamily="18" charset="0"/>
            </a:endParaRPr>
          </a:p>
          <a:p>
            <a:pPr marL="173038" lvl="0" indent="-173038">
              <a:buFont typeface="Wingdings 3" pitchFamily="18" charset="2"/>
              <a:buChar char=""/>
            </a:pPr>
            <a:r>
              <a:rPr lang="fr-FR" sz="900" i="1" dirty="0" smtClean="0">
                <a:latin typeface="Calibri" pitchFamily="34" charset="0"/>
                <a:ea typeface="Calibri" pitchFamily="34" charset="0"/>
                <a:cs typeface="Times New Roman" pitchFamily="18" charset="0"/>
              </a:rPr>
              <a:t>1980-88 : Guerre </a:t>
            </a:r>
            <a:r>
              <a:rPr lang="fr-FR" sz="900" i="1" dirty="0">
                <a:latin typeface="Calibri" pitchFamily="34" charset="0"/>
                <a:ea typeface="Calibri" pitchFamily="34" charset="0"/>
                <a:cs typeface="Times New Roman" pitchFamily="18" charset="0"/>
              </a:rPr>
              <a:t>Iran-Irak faisant plus d’un million de </a:t>
            </a:r>
            <a:r>
              <a:rPr lang="fr-FR" sz="900" i="1" dirty="0" smtClean="0">
                <a:latin typeface="Calibri" pitchFamily="34" charset="0"/>
                <a:ea typeface="Calibri" pitchFamily="34" charset="0"/>
                <a:cs typeface="Times New Roman" pitchFamily="18" charset="0"/>
              </a:rPr>
              <a:t>morts</a:t>
            </a:r>
            <a:endParaRPr lang="fr-FR" sz="900" i="1" dirty="0">
              <a:latin typeface="Calibri" pitchFamily="34" charset="0"/>
              <a:ea typeface="Calibri" pitchFamily="34" charset="0"/>
              <a:cs typeface="Times New Roman" pitchFamily="18" charset="0"/>
            </a:endParaRPr>
          </a:p>
          <a:p>
            <a:pPr marL="0" lvl="0" indent="0" algn="just" fontAlgn="base">
              <a:spcBef>
                <a:spcPct val="0"/>
              </a:spcBef>
              <a:spcAft>
                <a:spcPct val="0"/>
              </a:spcAft>
              <a:buNone/>
            </a:pPr>
            <a:endParaRPr lang="fr-FR" sz="1000" b="1" i="1" u="sng" dirty="0"/>
          </a:p>
          <a:p>
            <a:pPr marL="0" lvl="0" indent="0" algn="just" fontAlgn="base">
              <a:spcBef>
                <a:spcPct val="0"/>
              </a:spcBef>
              <a:spcAft>
                <a:spcPct val="0"/>
              </a:spcAft>
              <a:buNone/>
            </a:pPr>
            <a:endParaRPr kumimoji="0" lang="fr-FR" sz="200" b="0" i="0" u="none" strike="noStrike" cap="none" normalizeH="0" baseline="0" dirty="0" smtClean="0">
              <a:ln>
                <a:noFill/>
              </a:ln>
              <a:solidFill>
                <a:schemeClr val="tx1"/>
              </a:solidFill>
              <a:effectLst/>
              <a:latin typeface="Arial" pitchFamily="34" charset="0"/>
              <a:cs typeface="Arial" pitchFamily="34" charset="0"/>
            </a:endParaRPr>
          </a:p>
        </p:txBody>
      </p:sp>
      <p:sp>
        <p:nvSpPr>
          <p:cNvPr id="55" name="Rectangle 54"/>
          <p:cNvSpPr/>
          <p:nvPr/>
        </p:nvSpPr>
        <p:spPr>
          <a:xfrm>
            <a:off x="0" y="6093296"/>
            <a:ext cx="9144000" cy="764704"/>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lvl="0"/>
            <a:r>
              <a:rPr lang="fr-FR" sz="1400" b="1" i="1" dirty="0" smtClean="0">
                <a:solidFill>
                  <a:srgbClr val="C00000"/>
                </a:solidFill>
                <a:sym typeface="Wingdings 3"/>
              </a:rPr>
              <a:t> </a:t>
            </a:r>
            <a:r>
              <a:rPr lang="fr-FR" sz="1400" b="1" i="1" dirty="0" smtClean="0">
                <a:solidFill>
                  <a:srgbClr val="C00000"/>
                </a:solidFill>
              </a:rPr>
              <a:t>Un espace stratégique pour ses ressources qui est au cœur des rivalités entre les Etats-Unis et l’URSS</a:t>
            </a:r>
            <a:endParaRPr lang="fr-FR" sz="1400" dirty="0" smtClean="0">
              <a:solidFill>
                <a:srgbClr val="C00000"/>
              </a:solidFill>
            </a:endParaRPr>
          </a:p>
          <a:p>
            <a:pPr lvl="0"/>
            <a:r>
              <a:rPr lang="fr-FR" sz="1400" b="1" i="1" dirty="0" smtClean="0">
                <a:solidFill>
                  <a:srgbClr val="C00000"/>
                </a:solidFill>
                <a:sym typeface="Wingdings 3"/>
              </a:rPr>
              <a:t> </a:t>
            </a:r>
            <a:r>
              <a:rPr lang="fr-FR" sz="1400" b="1" i="1" dirty="0" smtClean="0">
                <a:solidFill>
                  <a:srgbClr val="C00000"/>
                </a:solidFill>
              </a:rPr>
              <a:t>Des Etats arabes obligées de reconnaître la supériorité militaire d’Israël et de normaliser leurs relations avec elle</a:t>
            </a:r>
            <a:endParaRPr lang="fr-FR" sz="1400" dirty="0" smtClean="0">
              <a:solidFill>
                <a:srgbClr val="C00000"/>
              </a:solidFill>
            </a:endParaRPr>
          </a:p>
          <a:p>
            <a:pPr lvl="0"/>
            <a:r>
              <a:rPr lang="fr-FR" sz="1400" b="1" i="1" dirty="0" smtClean="0">
                <a:solidFill>
                  <a:srgbClr val="C00000"/>
                </a:solidFill>
                <a:sym typeface="Wingdings 3"/>
              </a:rPr>
              <a:t>  </a:t>
            </a:r>
            <a:r>
              <a:rPr lang="fr-FR" sz="1400" b="1" i="1" dirty="0" smtClean="0">
                <a:solidFill>
                  <a:srgbClr val="C00000"/>
                </a:solidFill>
              </a:rPr>
              <a:t>La menace de la contagion révolutionnaire iranienne qui accroît les tensions avec les puissances voisines sunnites.</a:t>
            </a:r>
            <a:endParaRPr lang="fr-FR" sz="1400" dirty="0" smtClean="0">
              <a:solidFill>
                <a:srgbClr val="C00000"/>
              </a:solidFill>
            </a:endParaRPr>
          </a:p>
        </p:txBody>
      </p:sp>
      <p:sp>
        <p:nvSpPr>
          <p:cNvPr id="21" name="Rectangle 2"/>
          <p:cNvSpPr>
            <a:spLocks noChangeArrowheads="1"/>
          </p:cNvSpPr>
          <p:nvPr/>
        </p:nvSpPr>
        <p:spPr bwMode="auto">
          <a:xfrm>
            <a:off x="4211960" y="620688"/>
            <a:ext cx="288032" cy="144016"/>
          </a:xfrm>
          <a:prstGeom prst="rect">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2" name="Rectangle 3"/>
          <p:cNvSpPr>
            <a:spLocks noChangeArrowheads="1"/>
          </p:cNvSpPr>
          <p:nvPr/>
        </p:nvSpPr>
        <p:spPr bwMode="auto">
          <a:xfrm>
            <a:off x="4211960" y="836712"/>
            <a:ext cx="288032" cy="144016"/>
          </a:xfrm>
          <a:prstGeom prst="rect">
            <a:avLst/>
          </a:prstGeom>
          <a:solidFill>
            <a:srgbClr val="007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3" name="AutoShape 4"/>
          <p:cNvSpPr>
            <a:spLocks noChangeArrowheads="1"/>
          </p:cNvSpPr>
          <p:nvPr/>
        </p:nvSpPr>
        <p:spPr bwMode="auto">
          <a:xfrm>
            <a:off x="4211960" y="1052736"/>
            <a:ext cx="288032" cy="216024"/>
          </a:xfrm>
          <a:prstGeom prst="irregularSeal1">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4" name="Arc 5"/>
          <p:cNvSpPr>
            <a:spLocks/>
          </p:cNvSpPr>
          <p:nvPr/>
        </p:nvSpPr>
        <p:spPr bwMode="auto">
          <a:xfrm>
            <a:off x="4283968" y="1628800"/>
            <a:ext cx="231267" cy="144016"/>
          </a:xfrm>
          <a:custGeom>
            <a:avLst/>
            <a:gdLst>
              <a:gd name="G0" fmla="+- 21600 0 0"/>
              <a:gd name="G1" fmla="+- 21600 0 0"/>
              <a:gd name="G2" fmla="+- 21600 0 0"/>
              <a:gd name="T0" fmla="*/ 21600 w 43200"/>
              <a:gd name="T1" fmla="*/ 0 h 43200"/>
              <a:gd name="T2" fmla="*/ 10699 w 43200"/>
              <a:gd name="T3" fmla="*/ 2953 h 43200"/>
              <a:gd name="T4" fmla="*/ 21600 w 43200"/>
              <a:gd name="T5" fmla="*/ 21600 h 43200"/>
            </a:gdLst>
            <a:ahLst/>
            <a:cxnLst>
              <a:cxn ang="0">
                <a:pos x="T0" y="T1"/>
              </a:cxn>
              <a:cxn ang="0">
                <a:pos x="T2" y="T3"/>
              </a:cxn>
              <a:cxn ang="0">
                <a:pos x="T4" y="T5"/>
              </a:cxn>
            </a:cxnLst>
            <a:rect l="0" t="0" r="r" b="b"/>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3924"/>
                  <a:pt x="4072" y="6826"/>
                  <a:pt x="10698" y="2952"/>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3924"/>
                  <a:pt x="4072" y="6826"/>
                  <a:pt x="10698" y="2952"/>
                </a:cubicBezTo>
                <a:lnTo>
                  <a:pt x="21600" y="21600"/>
                </a:lnTo>
                <a:close/>
              </a:path>
            </a:pathLst>
          </a:custGeom>
          <a:noFill/>
          <a:ln w="38100">
            <a:solidFill>
              <a:srgbClr val="17365D"/>
            </a:solidFill>
            <a:round/>
            <a:headEnd type="triangle" w="med" len="med"/>
            <a:tailEnd/>
          </a:ln>
        </p:spPr>
        <p:txBody>
          <a:bodyPr vert="horz" wrap="square" lIns="91440" tIns="45720" rIns="91440" bIns="45720" numCol="1" anchor="t" anchorCtr="0" compatLnSpc="1">
            <a:prstTxWarp prst="textNoShape">
              <a:avLst/>
            </a:prstTxWarp>
          </a:bodyPr>
          <a:lstStyle/>
          <a:p>
            <a:endParaRPr lang="fr-FR"/>
          </a:p>
        </p:txBody>
      </p:sp>
      <p:sp>
        <p:nvSpPr>
          <p:cNvPr id="25" name="AutoShape 6"/>
          <p:cNvSpPr>
            <a:spLocks noChangeArrowheads="1"/>
          </p:cNvSpPr>
          <p:nvPr/>
        </p:nvSpPr>
        <p:spPr bwMode="auto">
          <a:xfrm>
            <a:off x="4283968" y="1340768"/>
            <a:ext cx="144016" cy="203704"/>
          </a:xfrm>
          <a:prstGeom prst="triangle">
            <a:avLst>
              <a:gd name="adj" fmla="val 50000"/>
            </a:avLst>
          </a:prstGeom>
          <a:solidFill>
            <a:srgbClr val="00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6" name="AutoShape 7"/>
          <p:cNvSpPr>
            <a:spLocks noChangeArrowheads="1"/>
          </p:cNvSpPr>
          <p:nvPr/>
        </p:nvSpPr>
        <p:spPr bwMode="auto">
          <a:xfrm>
            <a:off x="4211960" y="2420888"/>
            <a:ext cx="288032" cy="216024"/>
          </a:xfrm>
          <a:prstGeom prst="irregularSeal1">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7" name="AutoShape 8"/>
          <p:cNvSpPr>
            <a:spLocks noChangeArrowheads="1"/>
          </p:cNvSpPr>
          <p:nvPr/>
        </p:nvSpPr>
        <p:spPr bwMode="auto">
          <a:xfrm>
            <a:off x="4211960" y="2708920"/>
            <a:ext cx="288032" cy="216024"/>
          </a:xfrm>
          <a:prstGeom prst="irregularSeal1">
            <a:avLst/>
          </a:prstGeom>
          <a:solidFill>
            <a:srgbClr val="00B05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8" name="AutoShape 9"/>
          <p:cNvSpPr>
            <a:spLocks noChangeArrowheads="1"/>
          </p:cNvSpPr>
          <p:nvPr/>
        </p:nvSpPr>
        <p:spPr bwMode="auto">
          <a:xfrm>
            <a:off x="4211960" y="3149683"/>
            <a:ext cx="282360" cy="207309"/>
          </a:xfrm>
          <a:prstGeom prst="irregularSeal1">
            <a:avLst/>
          </a:prstGeom>
          <a:solidFill>
            <a:srgbClr val="A5A5A5"/>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9" name="Oval 11"/>
          <p:cNvSpPr>
            <a:spLocks noChangeArrowheads="1"/>
          </p:cNvSpPr>
          <p:nvPr/>
        </p:nvSpPr>
        <p:spPr bwMode="auto">
          <a:xfrm rot="20544142">
            <a:off x="4220525" y="3445670"/>
            <a:ext cx="342909" cy="109742"/>
          </a:xfrm>
          <a:prstGeom prst="ellipse">
            <a:avLst/>
          </a:prstGeom>
          <a:solidFill>
            <a:srgbClr val="FFFFFF"/>
          </a:solidFill>
          <a:ln w="28575">
            <a:solidFill>
              <a:srgbClr val="FFC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3" name="Oval 11"/>
          <p:cNvSpPr>
            <a:spLocks noChangeArrowheads="1"/>
          </p:cNvSpPr>
          <p:nvPr/>
        </p:nvSpPr>
        <p:spPr bwMode="auto">
          <a:xfrm rot="20544142">
            <a:off x="4220525" y="2974211"/>
            <a:ext cx="342909" cy="109742"/>
          </a:xfrm>
          <a:prstGeom prst="ellipse">
            <a:avLst/>
          </a:prstGeom>
          <a:solidFill>
            <a:srgbClr val="FFFFFF"/>
          </a:solidFill>
          <a:ln w="28575">
            <a:solidFill>
              <a:srgbClr val="CC3300"/>
            </a:solidFill>
            <a:round/>
            <a:headEnd/>
            <a:tailEnd/>
          </a:ln>
        </p:spPr>
        <p:txBody>
          <a:bodyPr vert="horz" wrap="square" lIns="91440" tIns="45720" rIns="91440" bIns="45720" numCol="1" anchor="t" anchorCtr="0" compatLnSpc="1">
            <a:prstTxWarp prst="textNoShape">
              <a:avLst/>
            </a:prstTxWarp>
          </a:bodyPr>
          <a:lstStyle/>
          <a:p>
            <a:endParaRPr lang="fr-FR"/>
          </a:p>
        </p:txBody>
      </p:sp>
      <p:cxnSp>
        <p:nvCxnSpPr>
          <p:cNvPr id="34" name="Connecteur droit 33"/>
          <p:cNvCxnSpPr/>
          <p:nvPr/>
        </p:nvCxnSpPr>
        <p:spPr>
          <a:xfrm flipV="1">
            <a:off x="4139952" y="0"/>
            <a:ext cx="0" cy="44371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ZoneTexte 3"/>
          <p:cNvSpPr txBox="1"/>
          <p:nvPr/>
        </p:nvSpPr>
        <p:spPr>
          <a:xfrm>
            <a:off x="0" y="1"/>
            <a:ext cx="9144000" cy="307777"/>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400" b="1" i="1" dirty="0" smtClean="0"/>
              <a:t>2. Le </a:t>
            </a:r>
            <a:r>
              <a:rPr lang="fr-FR" sz="1400" b="1" i="1" dirty="0"/>
              <a:t>Moyen Orient, théâtre de conflits multiples durant la Guerre </a:t>
            </a:r>
            <a:r>
              <a:rPr lang="fr-FR" sz="1400" b="1" i="1" dirty="0" smtClean="0"/>
              <a:t>froide</a:t>
            </a:r>
            <a:endParaRPr lang="fr-FR" sz="1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0" y="260648"/>
            <a:ext cx="9144000" cy="41764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pic>
        <p:nvPicPr>
          <p:cNvPr id="18434" name="Picture 2">
            <a:hlinkClick r:id="rId2" action="ppaction://hlinksldjump"/>
          </p:cNvPr>
          <p:cNvPicPr>
            <a:picLocks noChangeAspect="1" noChangeArrowheads="1"/>
          </p:cNvPicPr>
          <p:nvPr/>
        </p:nvPicPr>
        <p:blipFill>
          <a:blip r:embed="rId3" cstate="print"/>
          <a:srcRect/>
          <a:stretch>
            <a:fillRect/>
          </a:stretch>
        </p:blipFill>
        <p:spPr bwMode="auto">
          <a:xfrm>
            <a:off x="0" y="260648"/>
            <a:ext cx="4171950" cy="4210050"/>
          </a:xfrm>
          <a:prstGeom prst="rect">
            <a:avLst/>
          </a:prstGeom>
          <a:noFill/>
          <a:ln w="9525">
            <a:noFill/>
            <a:miter lim="800000"/>
            <a:headEnd/>
            <a:tailEnd/>
          </a:ln>
        </p:spPr>
      </p:pic>
      <p:sp>
        <p:nvSpPr>
          <p:cNvPr id="30" name="ZoneTexte 29"/>
          <p:cNvSpPr txBox="1"/>
          <p:nvPr/>
        </p:nvSpPr>
        <p:spPr>
          <a:xfrm>
            <a:off x="4139952" y="327427"/>
            <a:ext cx="5004048" cy="1192634"/>
          </a:xfrm>
          <a:prstGeom prst="rect">
            <a:avLst/>
          </a:prstGeom>
          <a:noFill/>
          <a:ln>
            <a:noFill/>
          </a:ln>
        </p:spPr>
        <p:txBody>
          <a:bodyPr wrap="square" rtlCol="0">
            <a:spAutoFit/>
          </a:bodyPr>
          <a:lstStyle/>
          <a:p>
            <a:pPr marL="228600" indent="-228600" algn="just">
              <a:buAutoNum type="alphaLcParenR"/>
            </a:pPr>
            <a:r>
              <a:rPr lang="fr-FR" sz="1100" b="1" i="1" dirty="0" smtClean="0"/>
              <a:t>Un </a:t>
            </a:r>
            <a:r>
              <a:rPr lang="fr-FR" sz="1100" b="1" i="1" dirty="0"/>
              <a:t>interventionnisme </a:t>
            </a:r>
            <a:r>
              <a:rPr lang="fr-FR" sz="1100" b="1" i="1" dirty="0" smtClean="0"/>
              <a:t>américain </a:t>
            </a:r>
            <a:r>
              <a:rPr lang="fr-FR" sz="1100" b="1" i="1" dirty="0"/>
              <a:t>qui veut redessiner le </a:t>
            </a:r>
            <a:r>
              <a:rPr lang="fr-FR" sz="1100" b="1" i="1" dirty="0" smtClean="0"/>
              <a:t>Moyen-Orient</a:t>
            </a:r>
          </a:p>
          <a:p>
            <a:pPr marL="228600" indent="-228600" algn="just">
              <a:buAutoNum type="alphaLcParenR"/>
            </a:pPr>
            <a:endParaRPr lang="fr-FR" sz="200" b="1" i="1" dirty="0"/>
          </a:p>
          <a:p>
            <a:pPr marL="361950" lvl="0" algn="just"/>
            <a:r>
              <a:rPr lang="fr-FR" sz="1050" dirty="0"/>
              <a:t>Présence militaire </a:t>
            </a:r>
            <a:r>
              <a:rPr lang="fr-FR" sz="1050" dirty="0" smtClean="0"/>
              <a:t>américaine</a:t>
            </a:r>
          </a:p>
          <a:p>
            <a:pPr marL="361950" lvl="0" algn="just"/>
            <a:endParaRPr lang="fr-FR" sz="200" dirty="0"/>
          </a:p>
          <a:p>
            <a:pPr marL="361950" lvl="0" algn="just"/>
            <a:r>
              <a:rPr lang="fr-FR" sz="1050" dirty="0"/>
              <a:t>Intervention multilatérale dirigée par les </a:t>
            </a:r>
            <a:r>
              <a:rPr lang="fr-FR" sz="1050" dirty="0" smtClean="0"/>
              <a:t>Etats-Unis contre l’Irak (Guerre du Golfe)</a:t>
            </a:r>
          </a:p>
          <a:p>
            <a:pPr marL="361950" lvl="0" algn="just"/>
            <a:endParaRPr lang="fr-FR" sz="200" dirty="0"/>
          </a:p>
          <a:p>
            <a:pPr marL="361950" lvl="0" algn="just">
              <a:tabLst>
                <a:tab pos="1608138" algn="l"/>
              </a:tabLst>
            </a:pPr>
            <a:r>
              <a:rPr lang="fr-FR" sz="1050" dirty="0"/>
              <a:t>Intervention des Etats-Unis et de l’OTAN au nom de l’ONU pour lutter contre </a:t>
            </a:r>
            <a:r>
              <a:rPr lang="fr-FR" sz="1050" dirty="0" smtClean="0"/>
              <a:t>le terrorisme </a:t>
            </a:r>
            <a:r>
              <a:rPr lang="fr-FR" sz="1050" dirty="0"/>
              <a:t>islamiste et le régime des Talibans </a:t>
            </a:r>
            <a:r>
              <a:rPr lang="fr-FR" sz="1050" dirty="0" smtClean="0"/>
              <a:t>(guerre </a:t>
            </a:r>
            <a:r>
              <a:rPr lang="fr-FR" sz="1050" dirty="0"/>
              <a:t>en </a:t>
            </a:r>
            <a:r>
              <a:rPr lang="fr-FR" sz="1050" dirty="0" smtClean="0"/>
              <a:t>Afghanistan)</a:t>
            </a:r>
          </a:p>
          <a:p>
            <a:pPr marL="361950" lvl="0" algn="just"/>
            <a:endParaRPr lang="fr-FR" sz="200" dirty="0"/>
          </a:p>
          <a:p>
            <a:pPr marL="361950" lvl="0" algn="just"/>
            <a:r>
              <a:rPr lang="fr-FR" sz="1050" dirty="0"/>
              <a:t>Intervention américaine unilatérale contre l’Irak</a:t>
            </a:r>
          </a:p>
        </p:txBody>
      </p:sp>
      <p:sp>
        <p:nvSpPr>
          <p:cNvPr id="31" name="ZoneTexte 30"/>
          <p:cNvSpPr txBox="1"/>
          <p:nvPr/>
        </p:nvSpPr>
        <p:spPr>
          <a:xfrm>
            <a:off x="4139952" y="1484784"/>
            <a:ext cx="5004048" cy="1384995"/>
          </a:xfrm>
          <a:prstGeom prst="rect">
            <a:avLst/>
          </a:prstGeom>
          <a:noFill/>
          <a:ln>
            <a:noFill/>
          </a:ln>
        </p:spPr>
        <p:txBody>
          <a:bodyPr wrap="square" rtlCol="0">
            <a:spAutoFit/>
          </a:bodyPr>
          <a:lstStyle/>
          <a:p>
            <a:pPr algn="just"/>
            <a:r>
              <a:rPr lang="fr-FR" sz="1100" b="1" i="1" dirty="0"/>
              <a:t>b) </a:t>
            </a:r>
            <a:r>
              <a:rPr lang="fr-FR" sz="1100" b="1" i="1" dirty="0" smtClean="0"/>
              <a:t>Un espace déstabilisé par des conflits nouveaux</a:t>
            </a:r>
          </a:p>
          <a:p>
            <a:pPr algn="just"/>
            <a:endParaRPr lang="fr-FR" sz="200" b="1" i="1" dirty="0"/>
          </a:p>
          <a:p>
            <a:pPr marL="361950" lvl="0" algn="just"/>
            <a:r>
              <a:rPr lang="fr-FR" sz="1050" dirty="0"/>
              <a:t>Enlisement des armées américaines et </a:t>
            </a:r>
            <a:r>
              <a:rPr lang="fr-FR" sz="1050" dirty="0" smtClean="0"/>
              <a:t>occidentales</a:t>
            </a:r>
          </a:p>
          <a:p>
            <a:pPr marL="361950" lvl="0" algn="just"/>
            <a:endParaRPr lang="fr-FR" sz="200" dirty="0"/>
          </a:p>
          <a:p>
            <a:pPr marL="361950" algn="just"/>
            <a:r>
              <a:rPr lang="fr-FR" sz="1050" dirty="0" smtClean="0"/>
              <a:t>Arc chiite dominé par l’Iran, hostile aux Etats-Unis et à Israël</a:t>
            </a:r>
          </a:p>
          <a:p>
            <a:pPr marL="361950" lvl="0" algn="just"/>
            <a:endParaRPr lang="fr-FR" sz="200" dirty="0" smtClean="0"/>
          </a:p>
          <a:p>
            <a:pPr marL="361950" lvl="0" algn="just"/>
            <a:r>
              <a:rPr lang="fr-FR" sz="1050" dirty="0" smtClean="0"/>
              <a:t>Etats </a:t>
            </a:r>
            <a:r>
              <a:rPr lang="fr-FR" sz="1050" dirty="0"/>
              <a:t>quasi-faillis ou en guerre civile, </a:t>
            </a:r>
            <a:r>
              <a:rPr lang="fr-FR" sz="1050" dirty="0" smtClean="0"/>
              <a:t>propices </a:t>
            </a:r>
            <a:r>
              <a:rPr lang="fr-FR" sz="1050" dirty="0"/>
              <a:t>aux conflits interethniques et au développement du terrorisme </a:t>
            </a:r>
            <a:endParaRPr lang="fr-FR" sz="1050" dirty="0" smtClean="0"/>
          </a:p>
          <a:p>
            <a:pPr marL="361950" lvl="0" algn="just"/>
            <a:endParaRPr lang="fr-FR" sz="200" dirty="0"/>
          </a:p>
          <a:p>
            <a:pPr marL="361950" lvl="0" algn="just"/>
            <a:r>
              <a:rPr lang="fr-FR" sz="1050" dirty="0" smtClean="0"/>
              <a:t>Montée </a:t>
            </a:r>
            <a:r>
              <a:rPr lang="fr-FR" sz="1050" dirty="0"/>
              <a:t>de la piraterie le long des grands axes commerciaux </a:t>
            </a:r>
            <a:endParaRPr lang="fr-FR" sz="1050" dirty="0" smtClean="0"/>
          </a:p>
          <a:p>
            <a:pPr marL="361950" lvl="0" algn="just"/>
            <a:endParaRPr lang="fr-FR" sz="200" dirty="0"/>
          </a:p>
          <a:p>
            <a:pPr marL="361950" lvl="0" algn="just"/>
            <a:r>
              <a:rPr lang="fr-FR" sz="1050" dirty="0"/>
              <a:t>Contestations populaires du Printemps arabe</a:t>
            </a:r>
          </a:p>
        </p:txBody>
      </p:sp>
      <p:sp>
        <p:nvSpPr>
          <p:cNvPr id="38" name="Rectangle 37"/>
          <p:cNvSpPr/>
          <p:nvPr/>
        </p:nvSpPr>
        <p:spPr>
          <a:xfrm>
            <a:off x="0" y="4437112"/>
            <a:ext cx="4139952" cy="1844824"/>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4" name="ZoneTexte 3"/>
          <p:cNvSpPr txBox="1"/>
          <p:nvPr/>
        </p:nvSpPr>
        <p:spPr>
          <a:xfrm>
            <a:off x="0" y="1"/>
            <a:ext cx="9144000" cy="307777"/>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400" b="1" i="1" dirty="0" smtClean="0"/>
              <a:t>3. Un </a:t>
            </a:r>
            <a:r>
              <a:rPr lang="fr-FR" sz="1400" b="1" i="1" dirty="0"/>
              <a:t>Proche et Moyen Orient : un espace stratégique, de plus en plus instable depuis le 11 septembre 2001</a:t>
            </a:r>
            <a:endParaRPr lang="fr-FR" sz="1400" dirty="0"/>
          </a:p>
        </p:txBody>
      </p:sp>
      <p:sp>
        <p:nvSpPr>
          <p:cNvPr id="23" name="ZoneTexte 22"/>
          <p:cNvSpPr txBox="1"/>
          <p:nvPr/>
        </p:nvSpPr>
        <p:spPr>
          <a:xfrm>
            <a:off x="4139952" y="2780928"/>
            <a:ext cx="5004048" cy="1254189"/>
          </a:xfrm>
          <a:prstGeom prst="rect">
            <a:avLst/>
          </a:prstGeom>
          <a:noFill/>
          <a:ln>
            <a:noFill/>
          </a:ln>
        </p:spPr>
        <p:txBody>
          <a:bodyPr wrap="square" rtlCol="0">
            <a:spAutoFit/>
          </a:bodyPr>
          <a:lstStyle/>
          <a:p>
            <a:r>
              <a:rPr lang="fr-FR" sz="1100" b="1" i="1" dirty="0"/>
              <a:t>c) Des risques de plus en plus nombreux qui menacent l’ordre </a:t>
            </a:r>
            <a:r>
              <a:rPr lang="fr-FR" sz="1100" b="1" i="1" dirty="0" smtClean="0"/>
              <a:t>international</a:t>
            </a:r>
          </a:p>
          <a:p>
            <a:endParaRPr lang="fr-FR" sz="400" b="1" i="1" dirty="0"/>
          </a:p>
          <a:p>
            <a:pPr marL="361950" lvl="0" algn="just"/>
            <a:r>
              <a:rPr lang="fr-FR" sz="1050" dirty="0"/>
              <a:t>Montée d’un sentiment antiaméricain dans les opinions </a:t>
            </a:r>
            <a:r>
              <a:rPr lang="fr-FR" sz="1050" dirty="0" smtClean="0"/>
              <a:t>publiques</a:t>
            </a:r>
          </a:p>
          <a:p>
            <a:pPr marL="361950" lvl="0" algn="just"/>
            <a:endParaRPr lang="fr-FR" sz="200" dirty="0"/>
          </a:p>
          <a:p>
            <a:pPr marL="361950" lvl="0" algn="just"/>
            <a:r>
              <a:rPr lang="fr-FR" sz="1050" dirty="0"/>
              <a:t>Menace de prolifération nucléaire </a:t>
            </a:r>
            <a:endParaRPr lang="fr-FR" sz="1050" dirty="0" smtClean="0"/>
          </a:p>
          <a:p>
            <a:pPr marL="361950" lvl="0" algn="just"/>
            <a:endParaRPr lang="fr-FR" sz="200" dirty="0"/>
          </a:p>
          <a:p>
            <a:pPr marL="361950" lvl="0" algn="just"/>
            <a:r>
              <a:rPr lang="fr-FR" sz="1050" dirty="0"/>
              <a:t>Non-application des accords israélo-palestiniens (2</a:t>
            </a:r>
            <a:r>
              <a:rPr lang="fr-FR" sz="1050" baseline="30000" dirty="0"/>
              <a:t>e</a:t>
            </a:r>
            <a:r>
              <a:rPr lang="fr-FR" sz="1050" dirty="0"/>
              <a:t> intifada, mur de séparation, terrorisme</a:t>
            </a:r>
            <a:r>
              <a:rPr lang="fr-FR" sz="1050" dirty="0" smtClean="0"/>
              <a:t>)</a:t>
            </a:r>
          </a:p>
          <a:p>
            <a:pPr marL="361950" lvl="0" algn="just"/>
            <a:endParaRPr lang="fr-FR" sz="200" dirty="0"/>
          </a:p>
          <a:p>
            <a:pPr marL="361950" lvl="0" algn="just"/>
            <a:r>
              <a:rPr lang="fr-FR" sz="1050" dirty="0" smtClean="0"/>
              <a:t>Des </a:t>
            </a:r>
            <a:r>
              <a:rPr lang="fr-FR" sz="1050" dirty="0"/>
              <a:t>puissances régionales aux ambitions antagonistes</a:t>
            </a:r>
          </a:p>
        </p:txBody>
      </p:sp>
      <p:sp>
        <p:nvSpPr>
          <p:cNvPr id="25" name="Rectangle 24"/>
          <p:cNvSpPr/>
          <p:nvPr/>
        </p:nvSpPr>
        <p:spPr>
          <a:xfrm>
            <a:off x="3995936" y="4005064"/>
            <a:ext cx="1800200"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i="1" u="sng" dirty="0" smtClean="0">
                <a:solidFill>
                  <a:schemeClr val="tx1"/>
                </a:solidFill>
              </a:rPr>
              <a:t>Les  principaux acteurs :</a:t>
            </a:r>
            <a:endParaRPr lang="fr-FR" sz="1050" b="1" i="1" u="sng" dirty="0">
              <a:solidFill>
                <a:schemeClr val="tx1"/>
              </a:solidFill>
            </a:endParaRPr>
          </a:p>
        </p:txBody>
      </p:sp>
      <p:sp>
        <p:nvSpPr>
          <p:cNvPr id="53" name="Espace réservé du contenu 52"/>
          <p:cNvSpPr>
            <a:spLocks noGrp="1"/>
          </p:cNvSpPr>
          <p:nvPr>
            <p:ph sz="half" idx="1"/>
          </p:nvPr>
        </p:nvSpPr>
        <p:spPr>
          <a:xfrm>
            <a:off x="0" y="4437112"/>
            <a:ext cx="4139952" cy="1952030"/>
          </a:xfrm>
        </p:spPr>
        <p:style>
          <a:lnRef idx="2">
            <a:schemeClr val="dk1"/>
          </a:lnRef>
          <a:fillRef idx="1">
            <a:schemeClr val="lt1"/>
          </a:fillRef>
          <a:effectRef idx="0">
            <a:schemeClr val="dk1"/>
          </a:effectRef>
          <a:fontRef idx="minor">
            <a:schemeClr val="dk1"/>
          </a:fontRef>
        </p:style>
        <p:txBody>
          <a:bodyPr>
            <a:normAutofit/>
          </a:bodyPr>
          <a:lstStyle/>
          <a:p>
            <a:pPr marL="0" lvl="0" indent="0" algn="just" fontAlgn="base">
              <a:spcBef>
                <a:spcPct val="0"/>
              </a:spcBef>
              <a:spcAft>
                <a:spcPct val="0"/>
              </a:spcAft>
              <a:buNone/>
            </a:pPr>
            <a:r>
              <a:rPr lang="fr-FR" sz="1000" b="1" i="1" u="sng" dirty="0"/>
              <a:t>Les repères-clés </a:t>
            </a:r>
            <a:r>
              <a:rPr lang="fr-FR" sz="1000" b="1" i="1" u="sng" dirty="0" smtClean="0"/>
              <a:t>:</a:t>
            </a:r>
          </a:p>
          <a:p>
            <a:pPr marL="0" lvl="0" indent="0" algn="just" fontAlgn="base">
              <a:spcBef>
                <a:spcPct val="0"/>
              </a:spcBef>
              <a:spcAft>
                <a:spcPct val="0"/>
              </a:spcAft>
              <a:buNone/>
            </a:pPr>
            <a:endParaRPr lang="fr-FR" sz="200" b="1" i="1" u="sng" dirty="0" smtClean="0"/>
          </a:p>
          <a:p>
            <a:pPr marL="0" lvl="0" indent="0" algn="just" fontAlgn="base">
              <a:spcBef>
                <a:spcPct val="0"/>
              </a:spcBef>
              <a:spcAft>
                <a:spcPct val="0"/>
              </a:spcAft>
              <a:buNone/>
            </a:pPr>
            <a:endParaRPr lang="fr-FR" sz="200" b="1" i="1" u="sng" dirty="0"/>
          </a:p>
          <a:p>
            <a:pPr marL="0" lvl="0" indent="0" algn="just" fontAlgn="base">
              <a:spcBef>
                <a:spcPct val="0"/>
              </a:spcBef>
              <a:spcAft>
                <a:spcPct val="0"/>
              </a:spcAft>
              <a:buNone/>
            </a:pPr>
            <a:endParaRPr lang="fr-FR" sz="200" b="1" i="1" u="sng" dirty="0" smtClean="0"/>
          </a:p>
          <a:p>
            <a:pPr marL="0" lvl="0" indent="0" algn="just" fontAlgn="base">
              <a:spcBef>
                <a:spcPct val="0"/>
              </a:spcBef>
              <a:spcAft>
                <a:spcPct val="0"/>
              </a:spcAft>
              <a:buNone/>
            </a:pPr>
            <a:endParaRPr lang="fr-FR" sz="200" b="1" i="1" u="sng" dirty="0" smtClean="0"/>
          </a:p>
          <a:p>
            <a:pPr marL="180975" lvl="0" indent="-180975" algn="just">
              <a:lnSpc>
                <a:spcPct val="115000"/>
              </a:lnSpc>
              <a:buFont typeface="Wingdings 3"/>
              <a:buChar char="&quot;"/>
            </a:pPr>
            <a:r>
              <a:rPr lang="fr-FR" sz="900" dirty="0" smtClean="0">
                <a:ea typeface="Calibri"/>
                <a:cs typeface="Times New Roman"/>
              </a:rPr>
              <a:t>1990-91 : </a:t>
            </a:r>
            <a:r>
              <a:rPr lang="fr-FR" sz="900" dirty="0">
                <a:ea typeface="Calibri"/>
                <a:cs typeface="Times New Roman"/>
              </a:rPr>
              <a:t>Invasion irakienne du </a:t>
            </a:r>
            <a:r>
              <a:rPr lang="fr-FR" sz="900" dirty="0" smtClean="0">
                <a:ea typeface="Calibri"/>
                <a:cs typeface="Times New Roman"/>
              </a:rPr>
              <a:t>Koweït </a:t>
            </a:r>
            <a:r>
              <a:rPr lang="fr-FR" sz="900" dirty="0">
                <a:ea typeface="Calibri"/>
                <a:cs typeface="Times New Roman"/>
              </a:rPr>
              <a:t>qui déclenche la Guerre du </a:t>
            </a:r>
            <a:r>
              <a:rPr lang="fr-FR" sz="900" dirty="0" smtClean="0">
                <a:ea typeface="Calibri"/>
                <a:cs typeface="Times New Roman"/>
              </a:rPr>
              <a:t>Golfe, </a:t>
            </a:r>
            <a:r>
              <a:rPr lang="fr-FR" sz="900" dirty="0">
                <a:ea typeface="Calibri"/>
                <a:cs typeface="Times New Roman"/>
              </a:rPr>
              <a:t>qui porte en elle l’espoir d’une gestion multilatérale des </a:t>
            </a:r>
            <a:r>
              <a:rPr lang="fr-FR" sz="900" dirty="0" smtClean="0">
                <a:ea typeface="Calibri"/>
                <a:cs typeface="Times New Roman"/>
              </a:rPr>
              <a:t>conflits par l’ONU</a:t>
            </a:r>
            <a:endParaRPr lang="fr-FR" sz="1050" dirty="0" smtClean="0">
              <a:ea typeface="Calibri"/>
              <a:cs typeface="Times New Roman"/>
            </a:endParaRPr>
          </a:p>
          <a:p>
            <a:pPr marL="180975" lvl="0" indent="-180975" algn="just">
              <a:lnSpc>
                <a:spcPct val="115000"/>
              </a:lnSpc>
              <a:buFont typeface="Wingdings 3"/>
              <a:buChar char="&quot;"/>
            </a:pPr>
            <a:r>
              <a:rPr lang="fr-FR" sz="900" dirty="0" smtClean="0">
                <a:ea typeface="Calibri"/>
                <a:cs typeface="Times New Roman"/>
              </a:rPr>
              <a:t>2001 : Attentats </a:t>
            </a:r>
            <a:r>
              <a:rPr lang="fr-FR" sz="900" dirty="0">
                <a:ea typeface="Calibri"/>
                <a:cs typeface="Times New Roman"/>
              </a:rPr>
              <a:t>du 11 septembre et intervention en Afghanistan d’une coalition américaine </a:t>
            </a:r>
            <a:r>
              <a:rPr lang="fr-FR" sz="900" dirty="0" smtClean="0">
                <a:ea typeface="Calibri"/>
                <a:cs typeface="Times New Roman"/>
              </a:rPr>
              <a:t>avec un mandat de l’ONU</a:t>
            </a:r>
            <a:endParaRPr lang="fr-FR" sz="900" dirty="0">
              <a:ea typeface="Calibri"/>
              <a:cs typeface="Times New Roman"/>
            </a:endParaRPr>
          </a:p>
          <a:p>
            <a:pPr marL="180975" lvl="0" indent="-180975" algn="just">
              <a:lnSpc>
                <a:spcPct val="115000"/>
              </a:lnSpc>
              <a:buFont typeface="Wingdings 3"/>
              <a:buChar char="&quot;"/>
            </a:pPr>
            <a:r>
              <a:rPr lang="fr-FR" sz="900" dirty="0" smtClean="0">
                <a:ea typeface="Calibri"/>
                <a:cs typeface="Times New Roman"/>
              </a:rPr>
              <a:t>2003 : Intervention </a:t>
            </a:r>
            <a:r>
              <a:rPr lang="fr-FR" sz="900" dirty="0">
                <a:ea typeface="Calibri"/>
                <a:cs typeface="Times New Roman"/>
              </a:rPr>
              <a:t>américaine contre l’Irak sans l’accord de </a:t>
            </a:r>
            <a:r>
              <a:rPr lang="fr-FR" sz="900" dirty="0" smtClean="0">
                <a:ea typeface="Calibri"/>
                <a:cs typeface="Times New Roman"/>
              </a:rPr>
              <a:t>l’ONU</a:t>
            </a:r>
            <a:endParaRPr lang="fr-FR" sz="1050" dirty="0" smtClean="0">
              <a:ea typeface="Calibri"/>
              <a:cs typeface="Times New Roman"/>
            </a:endParaRPr>
          </a:p>
          <a:p>
            <a:pPr marL="180975" lvl="0" indent="-180975" algn="just">
              <a:lnSpc>
                <a:spcPct val="115000"/>
              </a:lnSpc>
              <a:buFont typeface="Wingdings 3"/>
              <a:buChar char="&quot;"/>
            </a:pPr>
            <a:r>
              <a:rPr lang="fr-FR" sz="900" dirty="0" smtClean="0">
                <a:ea typeface="Calibri"/>
                <a:cs typeface="Times New Roman"/>
              </a:rPr>
              <a:t>2011 : Printemps </a:t>
            </a:r>
            <a:r>
              <a:rPr lang="fr-FR" sz="900" dirty="0">
                <a:ea typeface="Calibri"/>
                <a:cs typeface="Times New Roman"/>
              </a:rPr>
              <a:t>arabe en </a:t>
            </a:r>
            <a:r>
              <a:rPr lang="fr-FR" sz="900" dirty="0" smtClean="0">
                <a:ea typeface="Calibri"/>
                <a:cs typeface="Times New Roman"/>
              </a:rPr>
              <a:t>Tunisie puis en Egypte, qui </a:t>
            </a:r>
            <a:r>
              <a:rPr lang="fr-FR" sz="900" dirty="0">
                <a:ea typeface="Calibri"/>
                <a:cs typeface="Times New Roman"/>
              </a:rPr>
              <a:t>s’étend dans des pays arabo-musulmans</a:t>
            </a:r>
            <a:endParaRPr lang="fr-FR" sz="1050" dirty="0">
              <a:ea typeface="Calibri"/>
              <a:cs typeface="Times New Roman"/>
            </a:endParaRPr>
          </a:p>
          <a:p>
            <a:pPr marL="0" lvl="0" indent="0" algn="just" fontAlgn="base">
              <a:spcBef>
                <a:spcPct val="0"/>
              </a:spcBef>
              <a:spcAft>
                <a:spcPct val="0"/>
              </a:spcAft>
              <a:buNone/>
            </a:pPr>
            <a:endParaRPr lang="fr-FR" sz="1000" b="1" i="1" u="sng" dirty="0"/>
          </a:p>
          <a:p>
            <a:pPr marL="0" lvl="0" indent="0" algn="just" fontAlgn="base">
              <a:spcBef>
                <a:spcPct val="0"/>
              </a:spcBef>
              <a:spcAft>
                <a:spcPct val="0"/>
              </a:spcAft>
              <a:buNone/>
            </a:pPr>
            <a:endParaRPr kumimoji="0" lang="fr-FR" sz="200" b="0" i="0" u="none" strike="noStrike" cap="none" normalizeH="0" baseline="0" dirty="0" smtClean="0">
              <a:ln>
                <a:noFill/>
              </a:ln>
              <a:solidFill>
                <a:schemeClr val="tx1"/>
              </a:solidFill>
              <a:effectLst/>
              <a:latin typeface="Arial" pitchFamily="34" charset="0"/>
              <a:cs typeface="Arial" pitchFamily="34" charset="0"/>
            </a:endParaRPr>
          </a:p>
        </p:txBody>
      </p:sp>
      <p:sp>
        <p:nvSpPr>
          <p:cNvPr id="55" name="Rectangle 54"/>
          <p:cNvSpPr/>
          <p:nvPr/>
        </p:nvSpPr>
        <p:spPr>
          <a:xfrm>
            <a:off x="0" y="6093296"/>
            <a:ext cx="9144000" cy="764704"/>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lvl="0" algn="just"/>
            <a:endParaRPr lang="fr-FR" sz="1300" dirty="0" smtClean="0">
              <a:solidFill>
                <a:srgbClr val="C00000"/>
              </a:solidFill>
            </a:endParaRPr>
          </a:p>
        </p:txBody>
      </p:sp>
      <p:sp>
        <p:nvSpPr>
          <p:cNvPr id="27" name="Rectangle 26"/>
          <p:cNvSpPr/>
          <p:nvPr/>
        </p:nvSpPr>
        <p:spPr>
          <a:xfrm>
            <a:off x="4572000" y="4221088"/>
            <a:ext cx="1080120" cy="43204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i="1" dirty="0" smtClean="0">
                <a:solidFill>
                  <a:schemeClr val="tx1"/>
                </a:solidFill>
              </a:rPr>
              <a:t>Saddam Hussein </a:t>
            </a:r>
          </a:p>
          <a:p>
            <a:pPr algn="ctr"/>
            <a:r>
              <a:rPr lang="fr-FR" sz="1000" i="1" dirty="0" smtClean="0">
                <a:solidFill>
                  <a:schemeClr val="tx1"/>
                </a:solidFill>
              </a:rPr>
              <a:t>(1937-2006</a:t>
            </a:r>
            <a:r>
              <a:rPr lang="fr-FR" sz="1050" i="1" dirty="0" smtClean="0">
                <a:solidFill>
                  <a:schemeClr val="tx1"/>
                </a:solidFill>
              </a:rPr>
              <a:t>)</a:t>
            </a:r>
            <a:endParaRPr lang="fr-FR" sz="1050" dirty="0">
              <a:solidFill>
                <a:schemeClr val="tx1"/>
              </a:solidFill>
            </a:endParaRPr>
          </a:p>
        </p:txBody>
      </p:sp>
      <p:sp>
        <p:nvSpPr>
          <p:cNvPr id="28" name="Rectangle 27"/>
          <p:cNvSpPr/>
          <p:nvPr/>
        </p:nvSpPr>
        <p:spPr>
          <a:xfrm>
            <a:off x="5616624" y="4221088"/>
            <a:ext cx="3527376" cy="43204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b="1" i="1" dirty="0" smtClean="0">
              <a:solidFill>
                <a:srgbClr val="002060"/>
              </a:solidFill>
            </a:endParaRPr>
          </a:p>
        </p:txBody>
      </p:sp>
      <p:sp>
        <p:nvSpPr>
          <p:cNvPr id="32" name="Rectangle 31"/>
          <p:cNvSpPr/>
          <p:nvPr/>
        </p:nvSpPr>
        <p:spPr>
          <a:xfrm>
            <a:off x="4572000" y="5157192"/>
            <a:ext cx="1044624" cy="49376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i="1" dirty="0" smtClean="0">
                <a:solidFill>
                  <a:schemeClr val="tx1"/>
                </a:solidFill>
              </a:rPr>
              <a:t>Oussama Ben Laden</a:t>
            </a:r>
          </a:p>
          <a:p>
            <a:pPr algn="ctr"/>
            <a:r>
              <a:rPr lang="fr-FR" sz="1000" b="1" i="1" dirty="0" smtClean="0">
                <a:solidFill>
                  <a:schemeClr val="tx1"/>
                </a:solidFill>
              </a:rPr>
              <a:t> </a:t>
            </a:r>
            <a:r>
              <a:rPr lang="fr-FR" sz="1000" dirty="0" smtClean="0">
                <a:solidFill>
                  <a:schemeClr val="tx1"/>
                </a:solidFill>
              </a:rPr>
              <a:t>(</a:t>
            </a:r>
            <a:r>
              <a:rPr lang="fr-FR" sz="1000" i="1" dirty="0" smtClean="0">
                <a:solidFill>
                  <a:schemeClr val="tx1"/>
                </a:solidFill>
              </a:rPr>
              <a:t>1957-2011)</a:t>
            </a:r>
            <a:endParaRPr lang="fr-FR" sz="1000" dirty="0">
              <a:solidFill>
                <a:schemeClr val="tx1"/>
              </a:solidFill>
            </a:endParaRPr>
          </a:p>
        </p:txBody>
      </p:sp>
      <p:sp>
        <p:nvSpPr>
          <p:cNvPr id="33" name="Rectangle 32"/>
          <p:cNvSpPr/>
          <p:nvPr/>
        </p:nvSpPr>
        <p:spPr>
          <a:xfrm>
            <a:off x="5616624" y="5157192"/>
            <a:ext cx="3527376" cy="49376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sz="900" b="1" i="1" dirty="0" smtClean="0">
              <a:solidFill>
                <a:srgbClr val="002060"/>
              </a:solidFill>
            </a:endParaRPr>
          </a:p>
        </p:txBody>
      </p:sp>
      <p:sp>
        <p:nvSpPr>
          <p:cNvPr id="35" name="Rectangle 34"/>
          <p:cNvSpPr/>
          <p:nvPr/>
        </p:nvSpPr>
        <p:spPr>
          <a:xfrm>
            <a:off x="4572000" y="4653136"/>
            <a:ext cx="1044624" cy="51434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i="1" dirty="0">
                <a:solidFill>
                  <a:schemeClr val="tx1"/>
                </a:solidFill>
              </a:rPr>
              <a:t>Yitzhak </a:t>
            </a:r>
            <a:r>
              <a:rPr lang="fr-FR" sz="1000" b="1" i="1" dirty="0" smtClean="0">
                <a:solidFill>
                  <a:schemeClr val="tx1"/>
                </a:solidFill>
              </a:rPr>
              <a:t>Rabin </a:t>
            </a:r>
            <a:r>
              <a:rPr lang="fr-FR" sz="1000" i="1" dirty="0" smtClean="0">
                <a:solidFill>
                  <a:schemeClr val="tx1"/>
                </a:solidFill>
              </a:rPr>
              <a:t>(1922-1995)</a:t>
            </a:r>
            <a:endParaRPr lang="fr-FR" sz="1000" dirty="0">
              <a:solidFill>
                <a:schemeClr val="tx1"/>
              </a:solidFill>
            </a:endParaRPr>
          </a:p>
        </p:txBody>
      </p:sp>
      <p:sp>
        <p:nvSpPr>
          <p:cNvPr id="42" name="Rectangle 41"/>
          <p:cNvSpPr/>
          <p:nvPr/>
        </p:nvSpPr>
        <p:spPr>
          <a:xfrm>
            <a:off x="5616624" y="4653136"/>
            <a:ext cx="3527376" cy="51434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sz="900" b="1" i="1" dirty="0" smtClean="0">
              <a:solidFill>
                <a:srgbClr val="002060"/>
              </a:solidFill>
            </a:endParaRPr>
          </a:p>
        </p:txBody>
      </p:sp>
      <p:pic>
        <p:nvPicPr>
          <p:cNvPr id="18436" name="Picture 4" descr="http://www.web-libre.org/medias/img/articles/fb4c48608ce8825b558ccf07169a3421-2.jpg"/>
          <p:cNvPicPr>
            <a:picLocks noChangeAspect="1" noChangeArrowheads="1"/>
          </p:cNvPicPr>
          <p:nvPr/>
        </p:nvPicPr>
        <p:blipFill>
          <a:blip r:embed="rId4" cstate="print">
            <a:grayscl/>
          </a:blip>
          <a:srcRect/>
          <a:stretch>
            <a:fillRect/>
          </a:stretch>
        </p:blipFill>
        <p:spPr bwMode="auto">
          <a:xfrm>
            <a:off x="4139952" y="4221088"/>
            <a:ext cx="432048" cy="432048"/>
          </a:xfrm>
          <a:prstGeom prst="rect">
            <a:avLst/>
          </a:prstGeom>
          <a:noFill/>
        </p:spPr>
      </p:pic>
      <p:pic>
        <p:nvPicPr>
          <p:cNvPr id="18438" name="Picture 6" descr="http://www.nobelprize.org/nobel_prizes/peace/laureates/1994/rabin.jpg"/>
          <p:cNvPicPr>
            <a:picLocks noChangeAspect="1" noChangeArrowheads="1"/>
          </p:cNvPicPr>
          <p:nvPr/>
        </p:nvPicPr>
        <p:blipFill>
          <a:blip r:embed="rId5" cstate="print"/>
          <a:srcRect/>
          <a:stretch>
            <a:fillRect/>
          </a:stretch>
        </p:blipFill>
        <p:spPr bwMode="auto">
          <a:xfrm>
            <a:off x="4139952" y="4652396"/>
            <a:ext cx="432048" cy="519621"/>
          </a:xfrm>
          <a:prstGeom prst="rect">
            <a:avLst/>
          </a:prstGeom>
          <a:noFill/>
        </p:spPr>
      </p:pic>
      <p:pic>
        <p:nvPicPr>
          <p:cNvPr id="18440" name="Picture 8" descr="http://www.reopen911.info/media/image/ben_laden.jpg"/>
          <p:cNvPicPr>
            <a:picLocks noChangeAspect="1" noChangeArrowheads="1"/>
          </p:cNvPicPr>
          <p:nvPr/>
        </p:nvPicPr>
        <p:blipFill>
          <a:blip r:embed="rId6" cstate="print">
            <a:grayscl/>
          </a:blip>
          <a:srcRect/>
          <a:stretch>
            <a:fillRect/>
          </a:stretch>
        </p:blipFill>
        <p:spPr bwMode="auto">
          <a:xfrm>
            <a:off x="4139953" y="5157193"/>
            <a:ext cx="432048" cy="504056"/>
          </a:xfrm>
          <a:prstGeom prst="rect">
            <a:avLst/>
          </a:prstGeom>
          <a:noFill/>
        </p:spPr>
      </p:pic>
      <p:sp>
        <p:nvSpPr>
          <p:cNvPr id="50" name="Rectangle 49"/>
          <p:cNvSpPr/>
          <p:nvPr/>
        </p:nvSpPr>
        <p:spPr>
          <a:xfrm>
            <a:off x="4572000" y="5650961"/>
            <a:ext cx="1044624" cy="44233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i="1" dirty="0" smtClean="0">
                <a:solidFill>
                  <a:schemeClr val="tx1"/>
                </a:solidFill>
              </a:rPr>
              <a:t>Georges W. Bush </a:t>
            </a:r>
            <a:r>
              <a:rPr lang="fr-FR" sz="1000" i="1" dirty="0" smtClean="0">
                <a:solidFill>
                  <a:schemeClr val="tx1"/>
                </a:solidFill>
              </a:rPr>
              <a:t>(né en 1946)</a:t>
            </a:r>
            <a:endParaRPr lang="fr-FR" sz="1000" dirty="0">
              <a:solidFill>
                <a:schemeClr val="tx1"/>
              </a:solidFill>
            </a:endParaRPr>
          </a:p>
        </p:txBody>
      </p:sp>
      <p:sp>
        <p:nvSpPr>
          <p:cNvPr id="51" name="Rectangle 50"/>
          <p:cNvSpPr/>
          <p:nvPr/>
        </p:nvSpPr>
        <p:spPr>
          <a:xfrm>
            <a:off x="5616624" y="5650961"/>
            <a:ext cx="3527376" cy="44233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sz="900" b="1" i="1" dirty="0" smtClean="0">
              <a:solidFill>
                <a:srgbClr val="002060"/>
              </a:solidFill>
            </a:endParaRPr>
          </a:p>
        </p:txBody>
      </p:sp>
      <p:pic>
        <p:nvPicPr>
          <p:cNvPr id="18442" name="Picture 10" descr="http://upload.wikimedia.org/wikipedia/commons/thumb/d/d4/George-W-Bush.jpeg/200px-George-W-Bush.jpeg"/>
          <p:cNvPicPr>
            <a:picLocks noChangeAspect="1" noChangeArrowheads="1"/>
          </p:cNvPicPr>
          <p:nvPr/>
        </p:nvPicPr>
        <p:blipFill>
          <a:blip r:embed="rId7" cstate="print">
            <a:grayscl/>
          </a:blip>
          <a:srcRect/>
          <a:stretch>
            <a:fillRect/>
          </a:stretch>
        </p:blipFill>
        <p:spPr bwMode="auto">
          <a:xfrm>
            <a:off x="4139952" y="5589240"/>
            <a:ext cx="432048" cy="520503"/>
          </a:xfrm>
          <a:prstGeom prst="rect">
            <a:avLst/>
          </a:prstGeom>
          <a:noFill/>
        </p:spPr>
      </p:pic>
      <p:sp>
        <p:nvSpPr>
          <p:cNvPr id="24" name="Rectangle 23"/>
          <p:cNvSpPr/>
          <p:nvPr/>
        </p:nvSpPr>
        <p:spPr>
          <a:xfrm>
            <a:off x="4139952" y="4005064"/>
            <a:ext cx="5004048" cy="208823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sp>
        <p:nvSpPr>
          <p:cNvPr id="56" name="Rectangle 55">
            <a:hlinkClick r:id="rId8" action="ppaction://hlinksldjump"/>
          </p:cNvPr>
          <p:cNvSpPr/>
          <p:nvPr/>
        </p:nvSpPr>
        <p:spPr>
          <a:xfrm>
            <a:off x="4139952" y="332656"/>
            <a:ext cx="5004048" cy="331236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a:hlinkClick r:id="rId9" action="ppaction://hlinksldjump"/>
          </p:cNvPr>
          <p:cNvSpPr/>
          <p:nvPr/>
        </p:nvSpPr>
        <p:spPr>
          <a:xfrm>
            <a:off x="4139952" y="4077072"/>
            <a:ext cx="5004048" cy="1944216"/>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p:cNvPicPr>
            <a:picLocks noChangeAspect="1" noChangeArrowheads="1"/>
          </p:cNvPicPr>
          <p:nvPr/>
        </p:nvPicPr>
        <p:blipFill>
          <a:blip r:embed="rId2" cstate="print"/>
          <a:srcRect/>
          <a:stretch>
            <a:fillRect/>
          </a:stretch>
        </p:blipFill>
        <p:spPr bwMode="auto">
          <a:xfrm>
            <a:off x="0" y="260648"/>
            <a:ext cx="4139952" cy="4176464"/>
          </a:xfrm>
          <a:prstGeom prst="rect">
            <a:avLst/>
          </a:prstGeom>
          <a:noFill/>
          <a:ln w="9525">
            <a:noFill/>
            <a:miter lim="800000"/>
            <a:headEnd/>
            <a:tailEnd/>
          </a:ln>
        </p:spPr>
      </p:pic>
      <p:sp>
        <p:nvSpPr>
          <p:cNvPr id="52" name="Rectangle 51"/>
          <p:cNvSpPr/>
          <p:nvPr/>
        </p:nvSpPr>
        <p:spPr>
          <a:xfrm>
            <a:off x="0" y="260648"/>
            <a:ext cx="9144000" cy="4176464"/>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30" name="ZoneTexte 29"/>
          <p:cNvSpPr txBox="1"/>
          <p:nvPr/>
        </p:nvSpPr>
        <p:spPr>
          <a:xfrm>
            <a:off x="4139952" y="327427"/>
            <a:ext cx="5004048" cy="1192634"/>
          </a:xfrm>
          <a:prstGeom prst="rect">
            <a:avLst/>
          </a:prstGeom>
          <a:noFill/>
          <a:ln>
            <a:noFill/>
          </a:ln>
        </p:spPr>
        <p:txBody>
          <a:bodyPr wrap="square" rtlCol="0">
            <a:spAutoFit/>
          </a:bodyPr>
          <a:lstStyle/>
          <a:p>
            <a:pPr marL="228600" indent="-228600" algn="just">
              <a:buAutoNum type="alphaLcParenR"/>
            </a:pPr>
            <a:r>
              <a:rPr lang="fr-FR" sz="1100" b="1" i="1" dirty="0" smtClean="0"/>
              <a:t>Un </a:t>
            </a:r>
            <a:r>
              <a:rPr lang="fr-FR" sz="1100" b="1" i="1" dirty="0"/>
              <a:t>interventionnisme </a:t>
            </a:r>
            <a:r>
              <a:rPr lang="fr-FR" sz="1100" b="1" i="1" dirty="0" smtClean="0"/>
              <a:t>américain </a:t>
            </a:r>
            <a:r>
              <a:rPr lang="fr-FR" sz="1100" b="1" i="1" dirty="0"/>
              <a:t>qui veut redessiner le </a:t>
            </a:r>
            <a:r>
              <a:rPr lang="fr-FR" sz="1100" b="1" i="1" dirty="0" smtClean="0"/>
              <a:t>Moyen-Orient</a:t>
            </a:r>
          </a:p>
          <a:p>
            <a:pPr marL="228600" indent="-228600" algn="just">
              <a:buAutoNum type="alphaLcParenR"/>
            </a:pPr>
            <a:endParaRPr lang="fr-FR" sz="200" b="1" i="1" dirty="0"/>
          </a:p>
          <a:p>
            <a:pPr marL="361950" lvl="0" algn="just"/>
            <a:r>
              <a:rPr lang="fr-FR" sz="1050" dirty="0"/>
              <a:t>Présence militaire </a:t>
            </a:r>
            <a:r>
              <a:rPr lang="fr-FR" sz="1050" dirty="0" smtClean="0"/>
              <a:t>américaine</a:t>
            </a:r>
          </a:p>
          <a:p>
            <a:pPr marL="361950" lvl="0" algn="just"/>
            <a:endParaRPr lang="fr-FR" sz="200" dirty="0"/>
          </a:p>
          <a:p>
            <a:pPr marL="361950" lvl="0" algn="just"/>
            <a:r>
              <a:rPr lang="fr-FR" sz="1050" dirty="0"/>
              <a:t>Intervention multilatérale dirigée par les </a:t>
            </a:r>
            <a:r>
              <a:rPr lang="fr-FR" sz="1050" dirty="0" smtClean="0"/>
              <a:t>Etats-Unis contre l’Irak (Guerre du Golfe)</a:t>
            </a:r>
          </a:p>
          <a:p>
            <a:pPr marL="361950" lvl="0" algn="just"/>
            <a:endParaRPr lang="fr-FR" sz="200" dirty="0"/>
          </a:p>
          <a:p>
            <a:pPr marL="361950" lvl="0" algn="just">
              <a:tabLst>
                <a:tab pos="1608138" algn="l"/>
              </a:tabLst>
            </a:pPr>
            <a:r>
              <a:rPr lang="fr-FR" sz="1050" dirty="0"/>
              <a:t>Intervention des Etats-Unis et de l’OTAN au nom de l’ONU pour lutter contre </a:t>
            </a:r>
            <a:r>
              <a:rPr lang="fr-FR" sz="1050" dirty="0" smtClean="0"/>
              <a:t>le terrorisme </a:t>
            </a:r>
            <a:r>
              <a:rPr lang="fr-FR" sz="1050" dirty="0"/>
              <a:t>islamiste et le régime des Talibans </a:t>
            </a:r>
            <a:r>
              <a:rPr lang="fr-FR" sz="1050" dirty="0" smtClean="0"/>
              <a:t>(guerre </a:t>
            </a:r>
            <a:r>
              <a:rPr lang="fr-FR" sz="1050" dirty="0"/>
              <a:t>en </a:t>
            </a:r>
            <a:r>
              <a:rPr lang="fr-FR" sz="1050" dirty="0" smtClean="0"/>
              <a:t>Afghanistan)</a:t>
            </a:r>
          </a:p>
          <a:p>
            <a:pPr marL="361950" lvl="0" algn="just"/>
            <a:endParaRPr lang="fr-FR" sz="200" dirty="0"/>
          </a:p>
          <a:p>
            <a:pPr marL="361950" lvl="0" algn="just"/>
            <a:r>
              <a:rPr lang="fr-FR" sz="1050" dirty="0"/>
              <a:t>Intervention américaine unilatérale contre l’Irak</a:t>
            </a:r>
          </a:p>
        </p:txBody>
      </p:sp>
      <p:sp>
        <p:nvSpPr>
          <p:cNvPr id="31" name="ZoneTexte 30"/>
          <p:cNvSpPr txBox="1"/>
          <p:nvPr/>
        </p:nvSpPr>
        <p:spPr>
          <a:xfrm>
            <a:off x="4139952" y="1484784"/>
            <a:ext cx="5004048" cy="1384995"/>
          </a:xfrm>
          <a:prstGeom prst="rect">
            <a:avLst/>
          </a:prstGeom>
          <a:noFill/>
          <a:ln>
            <a:noFill/>
          </a:ln>
        </p:spPr>
        <p:txBody>
          <a:bodyPr wrap="square" rtlCol="0">
            <a:spAutoFit/>
          </a:bodyPr>
          <a:lstStyle/>
          <a:p>
            <a:pPr algn="just"/>
            <a:r>
              <a:rPr lang="fr-FR" sz="1100" b="1" i="1" dirty="0"/>
              <a:t>b) </a:t>
            </a:r>
            <a:r>
              <a:rPr lang="fr-FR" sz="1100" b="1" i="1" dirty="0" smtClean="0"/>
              <a:t>Un espace déstabilisé par des conflits nouveaux</a:t>
            </a:r>
          </a:p>
          <a:p>
            <a:pPr algn="just"/>
            <a:endParaRPr lang="fr-FR" sz="200" b="1" i="1" dirty="0"/>
          </a:p>
          <a:p>
            <a:pPr marL="361950" lvl="0" algn="just"/>
            <a:r>
              <a:rPr lang="fr-FR" sz="1050" dirty="0"/>
              <a:t>Enlisement des armées américaines et </a:t>
            </a:r>
            <a:r>
              <a:rPr lang="fr-FR" sz="1050" dirty="0" smtClean="0"/>
              <a:t>occidentales</a:t>
            </a:r>
          </a:p>
          <a:p>
            <a:pPr marL="361950" lvl="0" algn="just"/>
            <a:endParaRPr lang="fr-FR" sz="200" dirty="0"/>
          </a:p>
          <a:p>
            <a:pPr marL="361950" algn="just"/>
            <a:r>
              <a:rPr lang="fr-FR" sz="1050" dirty="0" smtClean="0"/>
              <a:t>Arc chiite dominé par l’Iran, hostile aux Etats-Unis et à Israël</a:t>
            </a:r>
          </a:p>
          <a:p>
            <a:pPr marL="361950" lvl="0" algn="just"/>
            <a:endParaRPr lang="fr-FR" sz="200" dirty="0" smtClean="0"/>
          </a:p>
          <a:p>
            <a:pPr marL="361950" lvl="0" algn="just"/>
            <a:r>
              <a:rPr lang="fr-FR" sz="1050" dirty="0" smtClean="0"/>
              <a:t>Etats </a:t>
            </a:r>
            <a:r>
              <a:rPr lang="fr-FR" sz="1050" dirty="0"/>
              <a:t>quasi-faillis ou en guerre civile, </a:t>
            </a:r>
            <a:r>
              <a:rPr lang="fr-FR" sz="1050" dirty="0" smtClean="0"/>
              <a:t>propices </a:t>
            </a:r>
            <a:r>
              <a:rPr lang="fr-FR" sz="1050" dirty="0"/>
              <a:t>aux conflits interethniques et au développement du terrorisme </a:t>
            </a:r>
            <a:endParaRPr lang="fr-FR" sz="1050" dirty="0" smtClean="0"/>
          </a:p>
          <a:p>
            <a:pPr marL="361950" lvl="0" algn="just"/>
            <a:endParaRPr lang="fr-FR" sz="200" dirty="0"/>
          </a:p>
          <a:p>
            <a:pPr marL="361950" lvl="0" algn="just"/>
            <a:r>
              <a:rPr lang="fr-FR" sz="1050" dirty="0" smtClean="0"/>
              <a:t>Montée </a:t>
            </a:r>
            <a:r>
              <a:rPr lang="fr-FR" sz="1050" dirty="0"/>
              <a:t>de la piraterie le long des grands axes commerciaux </a:t>
            </a:r>
            <a:endParaRPr lang="fr-FR" sz="1050" dirty="0" smtClean="0"/>
          </a:p>
          <a:p>
            <a:pPr marL="361950" lvl="0" algn="just"/>
            <a:endParaRPr lang="fr-FR" sz="200" dirty="0"/>
          </a:p>
          <a:p>
            <a:pPr marL="361950" lvl="0" algn="just"/>
            <a:r>
              <a:rPr lang="fr-FR" sz="1050" dirty="0"/>
              <a:t>Contestations populaires du Printemps arabe</a:t>
            </a:r>
          </a:p>
        </p:txBody>
      </p:sp>
      <p:sp>
        <p:nvSpPr>
          <p:cNvPr id="38" name="Rectangle 37"/>
          <p:cNvSpPr/>
          <p:nvPr/>
        </p:nvSpPr>
        <p:spPr>
          <a:xfrm>
            <a:off x="0" y="4437112"/>
            <a:ext cx="4139952" cy="1844824"/>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4" name="ZoneTexte 3"/>
          <p:cNvSpPr txBox="1"/>
          <p:nvPr/>
        </p:nvSpPr>
        <p:spPr>
          <a:xfrm>
            <a:off x="0" y="1"/>
            <a:ext cx="9144000" cy="307777"/>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400" b="1" i="1" dirty="0" smtClean="0"/>
              <a:t>3. Un </a:t>
            </a:r>
            <a:r>
              <a:rPr lang="fr-FR" sz="1400" b="1" i="1" dirty="0"/>
              <a:t>Proche et Moyen Orient : un espace stratégique, de plus en plus instable depuis le 11 septembre 2001</a:t>
            </a:r>
            <a:endParaRPr lang="fr-FR" sz="1400" dirty="0"/>
          </a:p>
        </p:txBody>
      </p:sp>
      <p:sp>
        <p:nvSpPr>
          <p:cNvPr id="23" name="ZoneTexte 22"/>
          <p:cNvSpPr txBox="1"/>
          <p:nvPr/>
        </p:nvSpPr>
        <p:spPr>
          <a:xfrm>
            <a:off x="4139952" y="2780928"/>
            <a:ext cx="5004048" cy="1254189"/>
          </a:xfrm>
          <a:prstGeom prst="rect">
            <a:avLst/>
          </a:prstGeom>
          <a:noFill/>
          <a:ln>
            <a:noFill/>
          </a:ln>
        </p:spPr>
        <p:txBody>
          <a:bodyPr wrap="square" rtlCol="0">
            <a:spAutoFit/>
          </a:bodyPr>
          <a:lstStyle/>
          <a:p>
            <a:r>
              <a:rPr lang="fr-FR" sz="1100" b="1" i="1" dirty="0"/>
              <a:t>c) Des risques de plus en plus nombreux qui menacent l’ordre </a:t>
            </a:r>
            <a:r>
              <a:rPr lang="fr-FR" sz="1100" b="1" i="1" dirty="0" smtClean="0"/>
              <a:t>international</a:t>
            </a:r>
          </a:p>
          <a:p>
            <a:endParaRPr lang="fr-FR" sz="400" b="1" i="1" dirty="0"/>
          </a:p>
          <a:p>
            <a:pPr marL="361950" lvl="0" algn="just"/>
            <a:r>
              <a:rPr lang="fr-FR" sz="1050" dirty="0"/>
              <a:t>Montée d’un sentiment antiaméricain dans les opinions </a:t>
            </a:r>
            <a:r>
              <a:rPr lang="fr-FR" sz="1050" dirty="0" smtClean="0"/>
              <a:t>publiques</a:t>
            </a:r>
          </a:p>
          <a:p>
            <a:pPr marL="361950" lvl="0" algn="just"/>
            <a:endParaRPr lang="fr-FR" sz="200" dirty="0"/>
          </a:p>
          <a:p>
            <a:pPr marL="361950" lvl="0" algn="just"/>
            <a:r>
              <a:rPr lang="fr-FR" sz="1050" dirty="0"/>
              <a:t>Menace de prolifération nucléaire </a:t>
            </a:r>
            <a:endParaRPr lang="fr-FR" sz="1050" dirty="0" smtClean="0"/>
          </a:p>
          <a:p>
            <a:pPr marL="361950" lvl="0" algn="just"/>
            <a:endParaRPr lang="fr-FR" sz="200" dirty="0"/>
          </a:p>
          <a:p>
            <a:pPr marL="361950" lvl="0" algn="just"/>
            <a:r>
              <a:rPr lang="fr-FR" sz="1050" dirty="0"/>
              <a:t>Non-application des accords israélo-palestiniens (2</a:t>
            </a:r>
            <a:r>
              <a:rPr lang="fr-FR" sz="1050" baseline="30000" dirty="0"/>
              <a:t>e</a:t>
            </a:r>
            <a:r>
              <a:rPr lang="fr-FR" sz="1050" dirty="0"/>
              <a:t> intifada, mur de séparation, terrorisme</a:t>
            </a:r>
            <a:r>
              <a:rPr lang="fr-FR" sz="1050" dirty="0" smtClean="0"/>
              <a:t>)</a:t>
            </a:r>
          </a:p>
          <a:p>
            <a:pPr marL="361950" lvl="0" algn="just"/>
            <a:endParaRPr lang="fr-FR" sz="200" dirty="0"/>
          </a:p>
          <a:p>
            <a:pPr marL="361950" lvl="0" algn="just"/>
            <a:r>
              <a:rPr lang="fr-FR" sz="1050" dirty="0" smtClean="0"/>
              <a:t>Des </a:t>
            </a:r>
            <a:r>
              <a:rPr lang="fr-FR" sz="1050" dirty="0"/>
              <a:t>puissances régionales aux ambitions antagonistes</a:t>
            </a:r>
          </a:p>
        </p:txBody>
      </p:sp>
      <p:sp>
        <p:nvSpPr>
          <p:cNvPr id="25" name="Rectangle 24"/>
          <p:cNvSpPr/>
          <p:nvPr/>
        </p:nvSpPr>
        <p:spPr>
          <a:xfrm>
            <a:off x="3995936" y="4005064"/>
            <a:ext cx="1800200"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i="1" u="sng" dirty="0" smtClean="0">
                <a:solidFill>
                  <a:schemeClr val="tx1"/>
                </a:solidFill>
              </a:rPr>
              <a:t>Les  principaux acteurs :</a:t>
            </a:r>
            <a:endParaRPr lang="fr-FR" sz="1050" b="1" i="1" u="sng" dirty="0">
              <a:solidFill>
                <a:schemeClr val="tx1"/>
              </a:solidFill>
            </a:endParaRPr>
          </a:p>
        </p:txBody>
      </p:sp>
      <p:sp>
        <p:nvSpPr>
          <p:cNvPr id="53" name="Espace réservé du contenu 52"/>
          <p:cNvSpPr>
            <a:spLocks noGrp="1"/>
          </p:cNvSpPr>
          <p:nvPr>
            <p:ph sz="half" idx="1"/>
          </p:nvPr>
        </p:nvSpPr>
        <p:spPr>
          <a:xfrm>
            <a:off x="0" y="4437112"/>
            <a:ext cx="4139952" cy="1952030"/>
          </a:xfrm>
        </p:spPr>
        <p:style>
          <a:lnRef idx="2">
            <a:schemeClr val="dk1"/>
          </a:lnRef>
          <a:fillRef idx="1">
            <a:schemeClr val="lt1"/>
          </a:fillRef>
          <a:effectRef idx="0">
            <a:schemeClr val="dk1"/>
          </a:effectRef>
          <a:fontRef idx="minor">
            <a:schemeClr val="dk1"/>
          </a:fontRef>
        </p:style>
        <p:txBody>
          <a:bodyPr>
            <a:normAutofit/>
          </a:bodyPr>
          <a:lstStyle/>
          <a:p>
            <a:pPr marL="0" lvl="0" indent="0" algn="just" fontAlgn="base">
              <a:spcBef>
                <a:spcPct val="0"/>
              </a:spcBef>
              <a:spcAft>
                <a:spcPct val="0"/>
              </a:spcAft>
              <a:buNone/>
            </a:pPr>
            <a:r>
              <a:rPr lang="fr-FR" sz="1000" b="1" i="1" u="sng" dirty="0"/>
              <a:t>Les repères-clés </a:t>
            </a:r>
            <a:r>
              <a:rPr lang="fr-FR" sz="1000" b="1" i="1" u="sng" dirty="0" smtClean="0"/>
              <a:t>:</a:t>
            </a:r>
          </a:p>
          <a:p>
            <a:pPr marL="0" lvl="0" indent="0" algn="just" fontAlgn="base">
              <a:spcBef>
                <a:spcPct val="0"/>
              </a:spcBef>
              <a:spcAft>
                <a:spcPct val="0"/>
              </a:spcAft>
              <a:buNone/>
            </a:pPr>
            <a:endParaRPr lang="fr-FR" sz="200" b="1" i="1" u="sng" dirty="0" smtClean="0"/>
          </a:p>
          <a:p>
            <a:pPr marL="0" lvl="0" indent="0" algn="just" fontAlgn="base">
              <a:spcBef>
                <a:spcPct val="0"/>
              </a:spcBef>
              <a:spcAft>
                <a:spcPct val="0"/>
              </a:spcAft>
              <a:buNone/>
            </a:pPr>
            <a:endParaRPr lang="fr-FR" sz="200" b="1" i="1" u="sng" dirty="0"/>
          </a:p>
          <a:p>
            <a:pPr marL="0" lvl="0" indent="0" algn="just" fontAlgn="base">
              <a:spcBef>
                <a:spcPct val="0"/>
              </a:spcBef>
              <a:spcAft>
                <a:spcPct val="0"/>
              </a:spcAft>
              <a:buNone/>
            </a:pPr>
            <a:endParaRPr lang="fr-FR" sz="200" b="1" i="1" u="sng" dirty="0" smtClean="0"/>
          </a:p>
          <a:p>
            <a:pPr marL="0" lvl="0" indent="0" algn="just" fontAlgn="base">
              <a:spcBef>
                <a:spcPct val="0"/>
              </a:spcBef>
              <a:spcAft>
                <a:spcPct val="0"/>
              </a:spcAft>
              <a:buNone/>
            </a:pPr>
            <a:endParaRPr lang="fr-FR" sz="200" b="1" i="1" u="sng" dirty="0" smtClean="0"/>
          </a:p>
          <a:p>
            <a:pPr marL="180975" lvl="0" indent="-180975" algn="just">
              <a:lnSpc>
                <a:spcPct val="115000"/>
              </a:lnSpc>
              <a:buFont typeface="Wingdings 3"/>
              <a:buChar char="&quot;"/>
            </a:pPr>
            <a:r>
              <a:rPr lang="fr-FR" sz="900" dirty="0" smtClean="0">
                <a:ea typeface="Calibri"/>
                <a:cs typeface="Times New Roman"/>
              </a:rPr>
              <a:t>1990-91 : </a:t>
            </a:r>
            <a:r>
              <a:rPr lang="fr-FR" sz="900" dirty="0">
                <a:ea typeface="Calibri"/>
                <a:cs typeface="Times New Roman"/>
              </a:rPr>
              <a:t>Invasion irakienne du </a:t>
            </a:r>
            <a:r>
              <a:rPr lang="fr-FR" sz="900" dirty="0" smtClean="0">
                <a:ea typeface="Calibri"/>
                <a:cs typeface="Times New Roman"/>
              </a:rPr>
              <a:t>Koweït </a:t>
            </a:r>
            <a:r>
              <a:rPr lang="fr-FR" sz="900" dirty="0">
                <a:ea typeface="Calibri"/>
                <a:cs typeface="Times New Roman"/>
              </a:rPr>
              <a:t>qui déclenche la Guerre du </a:t>
            </a:r>
            <a:r>
              <a:rPr lang="fr-FR" sz="900" dirty="0" smtClean="0">
                <a:ea typeface="Calibri"/>
                <a:cs typeface="Times New Roman"/>
              </a:rPr>
              <a:t>Golfe, </a:t>
            </a:r>
            <a:r>
              <a:rPr lang="fr-FR" sz="900" dirty="0">
                <a:ea typeface="Calibri"/>
                <a:cs typeface="Times New Roman"/>
              </a:rPr>
              <a:t>qui porte en elle l’espoir d’une gestion multilatérale des </a:t>
            </a:r>
            <a:r>
              <a:rPr lang="fr-FR" sz="900" dirty="0" smtClean="0">
                <a:ea typeface="Calibri"/>
                <a:cs typeface="Times New Roman"/>
              </a:rPr>
              <a:t>conflits par l’ONU</a:t>
            </a:r>
            <a:endParaRPr lang="fr-FR" sz="1050" dirty="0" smtClean="0">
              <a:ea typeface="Calibri"/>
              <a:cs typeface="Times New Roman"/>
            </a:endParaRPr>
          </a:p>
          <a:p>
            <a:pPr marL="180975" lvl="0" indent="-180975" algn="just">
              <a:lnSpc>
                <a:spcPct val="115000"/>
              </a:lnSpc>
              <a:buFont typeface="Wingdings 3"/>
              <a:buChar char="&quot;"/>
            </a:pPr>
            <a:r>
              <a:rPr lang="fr-FR" sz="900" dirty="0" smtClean="0">
                <a:ea typeface="Calibri"/>
                <a:cs typeface="Times New Roman"/>
              </a:rPr>
              <a:t>2001 : Attentats </a:t>
            </a:r>
            <a:r>
              <a:rPr lang="fr-FR" sz="900" dirty="0">
                <a:ea typeface="Calibri"/>
                <a:cs typeface="Times New Roman"/>
              </a:rPr>
              <a:t>du 11 septembre et intervention en Afghanistan d’une coalition américaine </a:t>
            </a:r>
            <a:r>
              <a:rPr lang="fr-FR" sz="900" dirty="0" smtClean="0">
                <a:ea typeface="Calibri"/>
                <a:cs typeface="Times New Roman"/>
              </a:rPr>
              <a:t>avec un mandat de l’ONU</a:t>
            </a:r>
            <a:endParaRPr lang="fr-FR" sz="900" dirty="0">
              <a:ea typeface="Calibri"/>
              <a:cs typeface="Times New Roman"/>
            </a:endParaRPr>
          </a:p>
          <a:p>
            <a:pPr marL="180975" lvl="0" indent="-180975" algn="just">
              <a:lnSpc>
                <a:spcPct val="115000"/>
              </a:lnSpc>
              <a:buFont typeface="Wingdings 3"/>
              <a:buChar char="&quot;"/>
            </a:pPr>
            <a:r>
              <a:rPr lang="fr-FR" sz="900" dirty="0" smtClean="0">
                <a:ea typeface="Calibri"/>
                <a:cs typeface="Times New Roman"/>
              </a:rPr>
              <a:t>2003 : Intervention </a:t>
            </a:r>
            <a:r>
              <a:rPr lang="fr-FR" sz="900" dirty="0">
                <a:ea typeface="Calibri"/>
                <a:cs typeface="Times New Roman"/>
              </a:rPr>
              <a:t>américaine contre l’Irak sans l’accord de </a:t>
            </a:r>
            <a:r>
              <a:rPr lang="fr-FR" sz="900" dirty="0" smtClean="0">
                <a:ea typeface="Calibri"/>
                <a:cs typeface="Times New Roman"/>
              </a:rPr>
              <a:t>l’ONU</a:t>
            </a:r>
            <a:endParaRPr lang="fr-FR" sz="1050" dirty="0" smtClean="0">
              <a:ea typeface="Calibri"/>
              <a:cs typeface="Times New Roman"/>
            </a:endParaRPr>
          </a:p>
          <a:p>
            <a:pPr marL="180975" lvl="0" indent="-180975" algn="just">
              <a:lnSpc>
                <a:spcPct val="115000"/>
              </a:lnSpc>
              <a:buFont typeface="Wingdings 3"/>
              <a:buChar char="&quot;"/>
            </a:pPr>
            <a:r>
              <a:rPr lang="fr-FR" sz="900" dirty="0" smtClean="0">
                <a:ea typeface="Calibri"/>
                <a:cs typeface="Times New Roman"/>
              </a:rPr>
              <a:t>2011 : Printemps </a:t>
            </a:r>
            <a:r>
              <a:rPr lang="fr-FR" sz="900" dirty="0">
                <a:ea typeface="Calibri"/>
                <a:cs typeface="Times New Roman"/>
              </a:rPr>
              <a:t>arabe en </a:t>
            </a:r>
            <a:r>
              <a:rPr lang="fr-FR" sz="900" dirty="0" smtClean="0">
                <a:ea typeface="Calibri"/>
                <a:cs typeface="Times New Roman"/>
              </a:rPr>
              <a:t>Tunisie puis en Egypte, qui </a:t>
            </a:r>
            <a:r>
              <a:rPr lang="fr-FR" sz="900" dirty="0">
                <a:ea typeface="Calibri"/>
                <a:cs typeface="Times New Roman"/>
              </a:rPr>
              <a:t>s’étend dans des pays arabo-musulmans</a:t>
            </a:r>
            <a:endParaRPr lang="fr-FR" sz="1050" dirty="0">
              <a:ea typeface="Calibri"/>
              <a:cs typeface="Times New Roman"/>
            </a:endParaRPr>
          </a:p>
          <a:p>
            <a:pPr marL="0" lvl="0" indent="0" algn="just" fontAlgn="base">
              <a:spcBef>
                <a:spcPct val="0"/>
              </a:spcBef>
              <a:spcAft>
                <a:spcPct val="0"/>
              </a:spcAft>
              <a:buNone/>
            </a:pPr>
            <a:endParaRPr lang="fr-FR" sz="1000" b="1" i="1" u="sng" dirty="0"/>
          </a:p>
          <a:p>
            <a:pPr marL="0" lvl="0" indent="0" algn="just" fontAlgn="base">
              <a:spcBef>
                <a:spcPct val="0"/>
              </a:spcBef>
              <a:spcAft>
                <a:spcPct val="0"/>
              </a:spcAft>
              <a:buNone/>
            </a:pPr>
            <a:endParaRPr kumimoji="0" lang="fr-FR" sz="200" b="0" i="0" u="none" strike="noStrike" cap="none" normalizeH="0" baseline="0" dirty="0" smtClean="0">
              <a:ln>
                <a:noFill/>
              </a:ln>
              <a:solidFill>
                <a:schemeClr val="tx1"/>
              </a:solidFill>
              <a:effectLst/>
              <a:latin typeface="Arial" pitchFamily="34" charset="0"/>
              <a:cs typeface="Arial" pitchFamily="34" charset="0"/>
            </a:endParaRPr>
          </a:p>
        </p:txBody>
      </p:sp>
      <p:sp>
        <p:nvSpPr>
          <p:cNvPr id="55" name="Rectangle 54"/>
          <p:cNvSpPr/>
          <p:nvPr/>
        </p:nvSpPr>
        <p:spPr>
          <a:xfrm>
            <a:off x="0" y="6093296"/>
            <a:ext cx="9144000" cy="764704"/>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lvl="0" algn="just"/>
            <a:r>
              <a:rPr lang="fr-FR" sz="1300" b="1" i="1" dirty="0" smtClean="0">
                <a:solidFill>
                  <a:srgbClr val="C00000"/>
                </a:solidFill>
                <a:sym typeface="Wingdings 3"/>
              </a:rPr>
              <a:t> </a:t>
            </a:r>
            <a:r>
              <a:rPr lang="fr-FR" sz="1300" b="1" i="1" dirty="0" smtClean="0">
                <a:solidFill>
                  <a:srgbClr val="C00000"/>
                </a:solidFill>
              </a:rPr>
              <a:t>Un impérialisme américain qui s’appuie sur des puissances régionales mais qui est de plus en plus très contesté après de nombreuses interventions militaires aux résultats mitigés</a:t>
            </a:r>
            <a:endParaRPr lang="fr-FR" sz="1300" dirty="0" smtClean="0">
              <a:solidFill>
                <a:srgbClr val="C00000"/>
              </a:solidFill>
            </a:endParaRPr>
          </a:p>
          <a:p>
            <a:pPr lvl="0" algn="just"/>
            <a:r>
              <a:rPr lang="fr-FR" sz="1300" b="1" i="1" dirty="0" smtClean="0">
                <a:solidFill>
                  <a:srgbClr val="C00000"/>
                </a:solidFill>
                <a:sym typeface="Wingdings 3"/>
              </a:rPr>
              <a:t> </a:t>
            </a:r>
            <a:r>
              <a:rPr lang="fr-FR" sz="1300" b="1" i="1" dirty="0" smtClean="0">
                <a:solidFill>
                  <a:srgbClr val="C00000"/>
                </a:solidFill>
              </a:rPr>
              <a:t>Un espace « poudrière » marqué par de multiples conflictualités, qui rendent illusoires une pacification régionale</a:t>
            </a:r>
            <a:endParaRPr lang="fr-FR" sz="1300" dirty="0" smtClean="0">
              <a:solidFill>
                <a:srgbClr val="C00000"/>
              </a:solidFill>
            </a:endParaRPr>
          </a:p>
          <a:p>
            <a:pPr lvl="0" algn="just"/>
            <a:r>
              <a:rPr lang="fr-FR" sz="1300" b="1" i="1" dirty="0" smtClean="0">
                <a:solidFill>
                  <a:srgbClr val="C00000"/>
                </a:solidFill>
                <a:sym typeface="Wingdings 3"/>
              </a:rPr>
              <a:t> </a:t>
            </a:r>
            <a:r>
              <a:rPr lang="fr-FR" sz="1300" b="1" i="1" dirty="0" smtClean="0">
                <a:solidFill>
                  <a:srgbClr val="C00000"/>
                </a:solidFill>
              </a:rPr>
              <a:t>Le cœur du terrorisme islamiste mondial aux ramifications complexes</a:t>
            </a:r>
            <a:endParaRPr lang="fr-FR" sz="1300" dirty="0" smtClean="0">
              <a:solidFill>
                <a:srgbClr val="C00000"/>
              </a:solidFill>
            </a:endParaRPr>
          </a:p>
        </p:txBody>
      </p:sp>
      <p:sp>
        <p:nvSpPr>
          <p:cNvPr id="27" name="Rectangle 26"/>
          <p:cNvSpPr/>
          <p:nvPr/>
        </p:nvSpPr>
        <p:spPr>
          <a:xfrm>
            <a:off x="4572000" y="4221088"/>
            <a:ext cx="1080120" cy="43204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i="1" dirty="0" smtClean="0">
                <a:solidFill>
                  <a:schemeClr val="tx1"/>
                </a:solidFill>
              </a:rPr>
              <a:t>Saddam Hussein </a:t>
            </a:r>
          </a:p>
          <a:p>
            <a:pPr algn="ctr"/>
            <a:r>
              <a:rPr lang="fr-FR" sz="1000" i="1" dirty="0" smtClean="0">
                <a:solidFill>
                  <a:schemeClr val="tx1"/>
                </a:solidFill>
              </a:rPr>
              <a:t>(1937-2006</a:t>
            </a:r>
            <a:r>
              <a:rPr lang="fr-FR" sz="1050" i="1" dirty="0" smtClean="0">
                <a:solidFill>
                  <a:schemeClr val="tx1"/>
                </a:solidFill>
              </a:rPr>
              <a:t>)</a:t>
            </a:r>
            <a:endParaRPr lang="fr-FR" sz="1050" dirty="0">
              <a:solidFill>
                <a:schemeClr val="tx1"/>
              </a:solidFill>
            </a:endParaRPr>
          </a:p>
        </p:txBody>
      </p:sp>
      <p:sp>
        <p:nvSpPr>
          <p:cNvPr id="28" name="Rectangle 27"/>
          <p:cNvSpPr/>
          <p:nvPr/>
        </p:nvSpPr>
        <p:spPr>
          <a:xfrm>
            <a:off x="5616624" y="4221088"/>
            <a:ext cx="3527376" cy="43204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i="1" dirty="0" smtClean="0">
                <a:solidFill>
                  <a:srgbClr val="002060"/>
                </a:solidFill>
              </a:rPr>
              <a:t>Membre du parti </a:t>
            </a:r>
            <a:r>
              <a:rPr lang="fr-FR" sz="900" b="1" i="1" dirty="0" err="1" smtClean="0">
                <a:solidFill>
                  <a:srgbClr val="002060"/>
                </a:solidFill>
              </a:rPr>
              <a:t>Baas</a:t>
            </a:r>
            <a:r>
              <a:rPr lang="fr-FR" sz="900" b="1" i="1" dirty="0" smtClean="0">
                <a:solidFill>
                  <a:srgbClr val="002060"/>
                </a:solidFill>
              </a:rPr>
              <a:t> irakien et général</a:t>
            </a:r>
          </a:p>
          <a:p>
            <a:pPr algn="ctr"/>
            <a:r>
              <a:rPr lang="fr-FR" sz="900" b="1" i="1" dirty="0" smtClean="0">
                <a:solidFill>
                  <a:srgbClr val="002060"/>
                </a:solidFill>
              </a:rPr>
              <a:t>Dirige de manière autoritaire l’Irak de 1979 à 2003 </a:t>
            </a:r>
          </a:p>
          <a:p>
            <a:pPr algn="ctr"/>
            <a:r>
              <a:rPr lang="fr-FR" sz="900" b="1" i="1" dirty="0" smtClean="0">
                <a:solidFill>
                  <a:srgbClr val="002060"/>
                </a:solidFill>
              </a:rPr>
              <a:t>Condamné à mort pour crimes contre l’humanité</a:t>
            </a:r>
          </a:p>
        </p:txBody>
      </p:sp>
      <p:sp>
        <p:nvSpPr>
          <p:cNvPr id="32" name="Rectangle 31"/>
          <p:cNvSpPr/>
          <p:nvPr/>
        </p:nvSpPr>
        <p:spPr>
          <a:xfrm>
            <a:off x="4572000" y="5157192"/>
            <a:ext cx="1044624" cy="49376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i="1" dirty="0" smtClean="0">
                <a:solidFill>
                  <a:schemeClr val="tx1"/>
                </a:solidFill>
              </a:rPr>
              <a:t>Oussama Ben Laden</a:t>
            </a:r>
          </a:p>
          <a:p>
            <a:pPr algn="ctr"/>
            <a:r>
              <a:rPr lang="fr-FR" sz="1000" b="1" i="1" dirty="0" smtClean="0">
                <a:solidFill>
                  <a:schemeClr val="tx1"/>
                </a:solidFill>
              </a:rPr>
              <a:t> </a:t>
            </a:r>
            <a:r>
              <a:rPr lang="fr-FR" sz="1000" dirty="0" smtClean="0">
                <a:solidFill>
                  <a:schemeClr val="tx1"/>
                </a:solidFill>
              </a:rPr>
              <a:t>(</a:t>
            </a:r>
            <a:r>
              <a:rPr lang="fr-FR" sz="1000" i="1" dirty="0" smtClean="0">
                <a:solidFill>
                  <a:schemeClr val="tx1"/>
                </a:solidFill>
              </a:rPr>
              <a:t>1957-2011)</a:t>
            </a:r>
            <a:endParaRPr lang="fr-FR" sz="1000" dirty="0">
              <a:solidFill>
                <a:schemeClr val="tx1"/>
              </a:solidFill>
            </a:endParaRPr>
          </a:p>
        </p:txBody>
      </p:sp>
      <p:sp>
        <p:nvSpPr>
          <p:cNvPr id="33" name="Rectangle 32"/>
          <p:cNvSpPr/>
          <p:nvPr/>
        </p:nvSpPr>
        <p:spPr>
          <a:xfrm>
            <a:off x="5616624" y="5157192"/>
            <a:ext cx="3527376" cy="49376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900" b="1" i="1" dirty="0" smtClean="0">
                <a:solidFill>
                  <a:srgbClr val="002060"/>
                </a:solidFill>
              </a:rPr>
              <a:t>Chef saoudien du réseau terroriste Al </a:t>
            </a:r>
            <a:r>
              <a:rPr lang="fr-FR" sz="900" b="1" i="1" dirty="0" err="1" smtClean="0">
                <a:solidFill>
                  <a:srgbClr val="002060"/>
                </a:solidFill>
              </a:rPr>
              <a:t>Qaida</a:t>
            </a:r>
            <a:endParaRPr lang="fr-FR" sz="900" b="1" i="1" dirty="0" smtClean="0">
              <a:solidFill>
                <a:srgbClr val="002060"/>
              </a:solidFill>
            </a:endParaRPr>
          </a:p>
          <a:p>
            <a:pPr lvl="0" algn="ctr"/>
            <a:r>
              <a:rPr lang="fr-FR" sz="900" b="1" i="1" dirty="0" smtClean="0">
                <a:solidFill>
                  <a:srgbClr val="002060"/>
                </a:solidFill>
              </a:rPr>
              <a:t>Commanditaire de plusieurs attentats contre les Etats-Unis, dont celui du  11 septembre, organisateur de camps d’entraînement </a:t>
            </a:r>
            <a:r>
              <a:rPr lang="fr-FR" sz="900" b="1" i="1" dirty="0" err="1" smtClean="0">
                <a:solidFill>
                  <a:srgbClr val="002060"/>
                </a:solidFill>
              </a:rPr>
              <a:t>djihadistes</a:t>
            </a:r>
            <a:endParaRPr lang="fr-FR" sz="900" b="1" i="1" dirty="0" smtClean="0">
              <a:solidFill>
                <a:srgbClr val="002060"/>
              </a:solidFill>
            </a:endParaRPr>
          </a:p>
        </p:txBody>
      </p:sp>
      <p:sp>
        <p:nvSpPr>
          <p:cNvPr id="35" name="Rectangle 34"/>
          <p:cNvSpPr/>
          <p:nvPr/>
        </p:nvSpPr>
        <p:spPr>
          <a:xfrm>
            <a:off x="4572000" y="4653136"/>
            <a:ext cx="1044624" cy="51434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i="1" dirty="0">
                <a:solidFill>
                  <a:schemeClr val="tx1"/>
                </a:solidFill>
              </a:rPr>
              <a:t>Yitzhak </a:t>
            </a:r>
            <a:r>
              <a:rPr lang="fr-FR" sz="1000" b="1" i="1" dirty="0" smtClean="0">
                <a:solidFill>
                  <a:schemeClr val="tx1"/>
                </a:solidFill>
              </a:rPr>
              <a:t>Rabin </a:t>
            </a:r>
            <a:r>
              <a:rPr lang="fr-FR" sz="1000" i="1" dirty="0" smtClean="0">
                <a:solidFill>
                  <a:schemeClr val="tx1"/>
                </a:solidFill>
              </a:rPr>
              <a:t>(1922-1995)</a:t>
            </a:r>
            <a:endParaRPr lang="fr-FR" sz="1000" dirty="0">
              <a:solidFill>
                <a:schemeClr val="tx1"/>
              </a:solidFill>
            </a:endParaRPr>
          </a:p>
        </p:txBody>
      </p:sp>
      <p:sp>
        <p:nvSpPr>
          <p:cNvPr id="42" name="Rectangle 41"/>
          <p:cNvSpPr/>
          <p:nvPr/>
        </p:nvSpPr>
        <p:spPr>
          <a:xfrm>
            <a:off x="5616624" y="4653136"/>
            <a:ext cx="3527376" cy="51434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900" b="1" i="1" dirty="0" smtClean="0">
                <a:solidFill>
                  <a:srgbClr val="002060"/>
                </a:solidFill>
              </a:rPr>
              <a:t>Général israélien, vainqueur de la Guerre des Six-jours</a:t>
            </a:r>
          </a:p>
          <a:p>
            <a:pPr lvl="0" algn="ctr"/>
            <a:r>
              <a:rPr lang="fr-FR" sz="900" b="1" i="1" dirty="0" smtClean="0">
                <a:solidFill>
                  <a:srgbClr val="002060"/>
                </a:solidFill>
              </a:rPr>
              <a:t>Signataire des accords d’Oslo en 1993 marquant la reconnaissance de l’Autorité palestinienne , assassiné par un extrémiste israélien en 1995</a:t>
            </a:r>
          </a:p>
        </p:txBody>
      </p:sp>
      <p:pic>
        <p:nvPicPr>
          <p:cNvPr id="18436" name="Picture 4" descr="http://www.web-libre.org/medias/img/articles/fb4c48608ce8825b558ccf07169a3421-2.jpg"/>
          <p:cNvPicPr>
            <a:picLocks noChangeAspect="1" noChangeArrowheads="1"/>
          </p:cNvPicPr>
          <p:nvPr/>
        </p:nvPicPr>
        <p:blipFill>
          <a:blip r:embed="rId3" cstate="print">
            <a:grayscl/>
          </a:blip>
          <a:srcRect/>
          <a:stretch>
            <a:fillRect/>
          </a:stretch>
        </p:blipFill>
        <p:spPr bwMode="auto">
          <a:xfrm>
            <a:off x="4139952" y="4221088"/>
            <a:ext cx="432048" cy="432048"/>
          </a:xfrm>
          <a:prstGeom prst="rect">
            <a:avLst/>
          </a:prstGeom>
          <a:noFill/>
        </p:spPr>
      </p:pic>
      <p:pic>
        <p:nvPicPr>
          <p:cNvPr id="18438" name="Picture 6" descr="http://www.nobelprize.org/nobel_prizes/peace/laureates/1994/rabin.jpg"/>
          <p:cNvPicPr>
            <a:picLocks noChangeAspect="1" noChangeArrowheads="1"/>
          </p:cNvPicPr>
          <p:nvPr/>
        </p:nvPicPr>
        <p:blipFill>
          <a:blip r:embed="rId4" cstate="print"/>
          <a:srcRect/>
          <a:stretch>
            <a:fillRect/>
          </a:stretch>
        </p:blipFill>
        <p:spPr bwMode="auto">
          <a:xfrm>
            <a:off x="4139952" y="4652396"/>
            <a:ext cx="432048" cy="519621"/>
          </a:xfrm>
          <a:prstGeom prst="rect">
            <a:avLst/>
          </a:prstGeom>
          <a:noFill/>
        </p:spPr>
      </p:pic>
      <p:pic>
        <p:nvPicPr>
          <p:cNvPr id="18440" name="Picture 8" descr="http://www.reopen911.info/media/image/ben_laden.jpg"/>
          <p:cNvPicPr>
            <a:picLocks noChangeAspect="1" noChangeArrowheads="1"/>
          </p:cNvPicPr>
          <p:nvPr/>
        </p:nvPicPr>
        <p:blipFill>
          <a:blip r:embed="rId5" cstate="print">
            <a:grayscl/>
          </a:blip>
          <a:srcRect/>
          <a:stretch>
            <a:fillRect/>
          </a:stretch>
        </p:blipFill>
        <p:spPr bwMode="auto">
          <a:xfrm>
            <a:off x="4139953" y="5157193"/>
            <a:ext cx="432048" cy="504056"/>
          </a:xfrm>
          <a:prstGeom prst="rect">
            <a:avLst/>
          </a:prstGeom>
          <a:noFill/>
        </p:spPr>
      </p:pic>
      <p:sp>
        <p:nvSpPr>
          <p:cNvPr id="50" name="Rectangle 49"/>
          <p:cNvSpPr/>
          <p:nvPr/>
        </p:nvSpPr>
        <p:spPr>
          <a:xfrm>
            <a:off x="4572000" y="5650961"/>
            <a:ext cx="1044624" cy="44233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i="1" dirty="0" smtClean="0">
                <a:solidFill>
                  <a:schemeClr val="tx1"/>
                </a:solidFill>
              </a:rPr>
              <a:t>Georges W. Bush </a:t>
            </a:r>
            <a:r>
              <a:rPr lang="fr-FR" sz="1000" i="1" dirty="0" smtClean="0">
                <a:solidFill>
                  <a:schemeClr val="tx1"/>
                </a:solidFill>
              </a:rPr>
              <a:t>(né en 1946)</a:t>
            </a:r>
            <a:endParaRPr lang="fr-FR" sz="1000" dirty="0">
              <a:solidFill>
                <a:schemeClr val="tx1"/>
              </a:solidFill>
            </a:endParaRPr>
          </a:p>
        </p:txBody>
      </p:sp>
      <p:sp>
        <p:nvSpPr>
          <p:cNvPr id="51" name="Rectangle 50"/>
          <p:cNvSpPr/>
          <p:nvPr/>
        </p:nvSpPr>
        <p:spPr>
          <a:xfrm>
            <a:off x="5616624" y="5650961"/>
            <a:ext cx="3527376" cy="44233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900" b="1" i="1" dirty="0" smtClean="0">
                <a:solidFill>
                  <a:srgbClr val="002060"/>
                </a:solidFill>
              </a:rPr>
              <a:t>Président américain néoconservateur, partisan de la guerre préventive et de l’unilatéralisme, à l’origine de l’hostilité croissante des opinions publiques arabo-musulmanes envers les Etats-Unis</a:t>
            </a:r>
          </a:p>
        </p:txBody>
      </p:sp>
      <p:pic>
        <p:nvPicPr>
          <p:cNvPr id="18442" name="Picture 10" descr="http://upload.wikimedia.org/wikipedia/commons/thumb/d/d4/George-W-Bush.jpeg/200px-George-W-Bush.jpeg"/>
          <p:cNvPicPr>
            <a:picLocks noChangeAspect="1" noChangeArrowheads="1"/>
          </p:cNvPicPr>
          <p:nvPr/>
        </p:nvPicPr>
        <p:blipFill>
          <a:blip r:embed="rId6" cstate="print">
            <a:grayscl/>
          </a:blip>
          <a:srcRect/>
          <a:stretch>
            <a:fillRect/>
          </a:stretch>
        </p:blipFill>
        <p:spPr bwMode="auto">
          <a:xfrm>
            <a:off x="4139952" y="5589240"/>
            <a:ext cx="432048" cy="520503"/>
          </a:xfrm>
          <a:prstGeom prst="rect">
            <a:avLst/>
          </a:prstGeom>
          <a:noFill/>
        </p:spPr>
      </p:pic>
      <p:sp>
        <p:nvSpPr>
          <p:cNvPr id="24" name="Rectangle 23"/>
          <p:cNvSpPr/>
          <p:nvPr/>
        </p:nvSpPr>
        <p:spPr>
          <a:xfrm>
            <a:off x="4139952" y="4005064"/>
            <a:ext cx="5004048" cy="208823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sp>
        <p:nvSpPr>
          <p:cNvPr id="26" name="Oval 2"/>
          <p:cNvSpPr>
            <a:spLocks noChangeArrowheads="1"/>
          </p:cNvSpPr>
          <p:nvPr/>
        </p:nvSpPr>
        <p:spPr bwMode="auto">
          <a:xfrm>
            <a:off x="4283968" y="620688"/>
            <a:ext cx="144015" cy="144016"/>
          </a:xfrm>
          <a:prstGeom prst="ellipse">
            <a:avLst/>
          </a:prstGeom>
          <a:solidFill>
            <a:srgbClr val="007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9" name="Arc 28"/>
          <p:cNvSpPr/>
          <p:nvPr/>
        </p:nvSpPr>
        <p:spPr>
          <a:xfrm rot="18258615">
            <a:off x="4243214" y="807076"/>
            <a:ext cx="325499" cy="421970"/>
          </a:xfrm>
          <a:prstGeom prst="arc">
            <a:avLst/>
          </a:prstGeom>
          <a:ln w="28575">
            <a:solidFill>
              <a:srgbClr val="00FF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34" name="Connecteur droit avec flèche 33"/>
          <p:cNvCxnSpPr/>
          <p:nvPr/>
        </p:nvCxnSpPr>
        <p:spPr>
          <a:xfrm>
            <a:off x="4283968" y="1412776"/>
            <a:ext cx="216024" cy="0"/>
          </a:xfrm>
          <a:prstGeom prst="straightConnector1">
            <a:avLst/>
          </a:prstGeom>
          <a:ln w="190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Arc 38"/>
          <p:cNvSpPr/>
          <p:nvPr/>
        </p:nvSpPr>
        <p:spPr>
          <a:xfrm rot="15087001" flipH="1">
            <a:off x="3884487" y="158896"/>
            <a:ext cx="1023156" cy="956499"/>
          </a:xfrm>
          <a:prstGeom prst="arc">
            <a:avLst>
              <a:gd name="adj1" fmla="val 19679668"/>
              <a:gd name="adj2" fmla="val 0"/>
            </a:avLst>
          </a:prstGeom>
          <a:ln w="1905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0" name="Rectangle 6"/>
          <p:cNvSpPr>
            <a:spLocks noChangeArrowheads="1"/>
          </p:cNvSpPr>
          <p:nvPr/>
        </p:nvSpPr>
        <p:spPr bwMode="auto">
          <a:xfrm>
            <a:off x="4211960" y="2204864"/>
            <a:ext cx="288032" cy="144016"/>
          </a:xfrm>
          <a:prstGeom prst="rect">
            <a:avLst/>
          </a:prstGeom>
          <a:solidFill>
            <a:srgbClr val="C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1" name="AutoShape 8"/>
          <p:cNvSpPr>
            <a:spLocks noChangeArrowheads="1"/>
          </p:cNvSpPr>
          <p:nvPr/>
        </p:nvSpPr>
        <p:spPr bwMode="auto">
          <a:xfrm>
            <a:off x="4242821" y="2636912"/>
            <a:ext cx="257171" cy="173095"/>
          </a:xfrm>
          <a:prstGeom prst="irregularSeal1">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3" name="Rectangle 9"/>
          <p:cNvSpPr>
            <a:spLocks noChangeArrowheads="1"/>
          </p:cNvSpPr>
          <p:nvPr/>
        </p:nvSpPr>
        <p:spPr bwMode="auto">
          <a:xfrm>
            <a:off x="4211960" y="1700808"/>
            <a:ext cx="288032" cy="144016"/>
          </a:xfrm>
          <a:prstGeom prst="rect">
            <a:avLst/>
          </a:prstGeom>
          <a:solidFill>
            <a:srgbClr val="FFFFFF"/>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4" name="AutoShape 10"/>
          <p:cNvSpPr>
            <a:spLocks noChangeArrowheads="1"/>
          </p:cNvSpPr>
          <p:nvPr/>
        </p:nvSpPr>
        <p:spPr bwMode="auto">
          <a:xfrm rot="5128178">
            <a:off x="4266080" y="1881622"/>
            <a:ext cx="193261" cy="287132"/>
          </a:xfrm>
          <a:prstGeom prst="moon">
            <a:avLst>
              <a:gd name="adj" fmla="val 50000"/>
            </a:avLst>
          </a:prstGeom>
          <a:solidFill>
            <a:srgbClr val="FFFFFF"/>
          </a:solidFill>
          <a:ln w="12700">
            <a:solidFill>
              <a:srgbClr val="00B050"/>
            </a:solidFill>
            <a:prstDash val="dash"/>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5" name="Forme libre 44"/>
          <p:cNvSpPr/>
          <p:nvPr/>
        </p:nvSpPr>
        <p:spPr>
          <a:xfrm>
            <a:off x="4211960" y="2492897"/>
            <a:ext cx="288032" cy="72008"/>
          </a:xfrm>
          <a:custGeom>
            <a:avLst/>
            <a:gdLst>
              <a:gd name="connsiteX0" fmla="*/ 0 w 804042"/>
              <a:gd name="connsiteY0" fmla="*/ 283779 h 283779"/>
              <a:gd name="connsiteX1" fmla="*/ 141890 w 804042"/>
              <a:gd name="connsiteY1" fmla="*/ 141889 h 283779"/>
              <a:gd name="connsiteX2" fmla="*/ 409904 w 804042"/>
              <a:gd name="connsiteY2" fmla="*/ 157655 h 283779"/>
              <a:gd name="connsiteX3" fmla="*/ 693683 w 804042"/>
              <a:gd name="connsiteY3" fmla="*/ 189186 h 283779"/>
              <a:gd name="connsiteX4" fmla="*/ 804042 w 804042"/>
              <a:gd name="connsiteY4" fmla="*/ 0 h 283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042" h="283779">
                <a:moveTo>
                  <a:pt x="0" y="283779"/>
                </a:moveTo>
                <a:cubicBezTo>
                  <a:pt x="36786" y="223344"/>
                  <a:pt x="73573" y="162910"/>
                  <a:pt x="141890" y="141889"/>
                </a:cubicBezTo>
                <a:cubicBezTo>
                  <a:pt x="210207" y="120868"/>
                  <a:pt x="317939" y="149772"/>
                  <a:pt x="409904" y="157655"/>
                </a:cubicBezTo>
                <a:cubicBezTo>
                  <a:pt x="501869" y="165538"/>
                  <a:pt x="627993" y="215462"/>
                  <a:pt x="693683" y="189186"/>
                </a:cubicBezTo>
                <a:cubicBezTo>
                  <a:pt x="759373" y="162910"/>
                  <a:pt x="781707" y="81455"/>
                  <a:pt x="804042" y="0"/>
                </a:cubicBezTo>
              </a:path>
            </a:pathLst>
          </a:cu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6" name="AutoShape 11"/>
          <p:cNvSpPr>
            <a:spLocks noChangeArrowheads="1"/>
          </p:cNvSpPr>
          <p:nvPr/>
        </p:nvSpPr>
        <p:spPr bwMode="auto">
          <a:xfrm>
            <a:off x="4283968" y="3212976"/>
            <a:ext cx="158418" cy="203262"/>
          </a:xfrm>
          <a:prstGeom prst="triangle">
            <a:avLst>
              <a:gd name="adj" fmla="val 50000"/>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7" name="AutoShape 12"/>
          <p:cNvSpPr>
            <a:spLocks noChangeArrowheads="1"/>
          </p:cNvSpPr>
          <p:nvPr/>
        </p:nvSpPr>
        <p:spPr bwMode="auto">
          <a:xfrm>
            <a:off x="4283968" y="2996952"/>
            <a:ext cx="216024" cy="216024"/>
          </a:xfrm>
          <a:prstGeom prst="diamond">
            <a:avLst/>
          </a:prstGeom>
          <a:solidFill>
            <a:srgbClr val="FF66CC"/>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8" name="Oval 13"/>
          <p:cNvSpPr>
            <a:spLocks noChangeArrowheads="1"/>
          </p:cNvSpPr>
          <p:nvPr/>
        </p:nvSpPr>
        <p:spPr bwMode="auto">
          <a:xfrm>
            <a:off x="4211960" y="3501008"/>
            <a:ext cx="288032" cy="144016"/>
          </a:xfrm>
          <a:prstGeom prst="ellipse">
            <a:avLst/>
          </a:prstGeom>
          <a:solidFill>
            <a:srgbClr val="FFFFFF"/>
          </a:solidFill>
          <a:ln w="28575">
            <a:solidFill>
              <a:srgbClr val="FFC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9" name="Rectangle 15"/>
          <p:cNvSpPr>
            <a:spLocks noChangeArrowheads="1"/>
          </p:cNvSpPr>
          <p:nvPr/>
        </p:nvSpPr>
        <p:spPr bwMode="auto">
          <a:xfrm>
            <a:off x="4211960" y="3789040"/>
            <a:ext cx="288032" cy="144016"/>
          </a:xfrm>
          <a:prstGeom prst="rect">
            <a:avLst/>
          </a:prstGeom>
          <a:solidFill>
            <a:srgbClr val="7030A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cxnSp>
        <p:nvCxnSpPr>
          <p:cNvPr id="56" name="Connecteur droit 55"/>
          <p:cNvCxnSpPr/>
          <p:nvPr/>
        </p:nvCxnSpPr>
        <p:spPr>
          <a:xfrm>
            <a:off x="4139952" y="332656"/>
            <a:ext cx="0" cy="36724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07504" y="260648"/>
            <a:ext cx="8964488" cy="2015936"/>
          </a:xfrm>
          <a:prstGeom prst="rect">
            <a:avLst/>
          </a:prstGeom>
          <a:noFill/>
          <a:ln>
            <a:noFill/>
          </a:ln>
        </p:spPr>
        <p:txBody>
          <a:bodyPr wrap="square" rtlCol="0">
            <a:spAutoFit/>
          </a:bodyPr>
          <a:lstStyle/>
          <a:p>
            <a:pPr lvl="0" algn="just"/>
            <a:r>
              <a:rPr lang="fr-FR" b="1" i="1" dirty="0" smtClean="0"/>
              <a:t>a) Un </a:t>
            </a:r>
            <a:r>
              <a:rPr lang="fr-FR" b="1" i="1" dirty="0"/>
              <a:t>territoire sous domination européenne depuis la fin de la Première guerre mondiale</a:t>
            </a:r>
            <a:endParaRPr lang="fr-FR" dirty="0"/>
          </a:p>
          <a:p>
            <a:pPr algn="just"/>
            <a:r>
              <a:rPr lang="fr-FR" sz="900" dirty="0"/>
              <a:t> </a:t>
            </a:r>
            <a:endParaRPr lang="fr-FR" sz="800" dirty="0" smtClean="0"/>
          </a:p>
          <a:p>
            <a:pPr marL="539750" lvl="0" algn="just"/>
            <a:r>
              <a:rPr lang="fr-FR" sz="1600" dirty="0" smtClean="0"/>
              <a:t>Un </a:t>
            </a:r>
            <a:r>
              <a:rPr lang="fr-FR" sz="1600" b="1" i="1" dirty="0" smtClean="0"/>
              <a:t>impérialisme</a:t>
            </a:r>
            <a:r>
              <a:rPr lang="fr-FR" sz="1600" dirty="0" smtClean="0"/>
              <a:t> britannique ancien aux marges du Moyen-Orient avant 1914</a:t>
            </a:r>
          </a:p>
          <a:p>
            <a:pPr marL="539750" lvl="0" algn="just"/>
            <a:endParaRPr lang="fr-FR" sz="600" dirty="0"/>
          </a:p>
          <a:p>
            <a:pPr marL="539750" lvl="0" algn="just"/>
            <a:r>
              <a:rPr lang="fr-FR" sz="1600" dirty="0"/>
              <a:t>Le contrôle britannique du canal de Suez, axe stratégique vers la « route des Indes </a:t>
            </a:r>
            <a:r>
              <a:rPr lang="fr-FR" sz="1600" dirty="0" smtClean="0"/>
              <a:t>»</a:t>
            </a:r>
          </a:p>
          <a:p>
            <a:pPr marL="539750" lvl="0" algn="just"/>
            <a:endParaRPr lang="fr-FR" sz="600" dirty="0"/>
          </a:p>
          <a:p>
            <a:pPr marL="539750" lvl="0" algn="just"/>
            <a:r>
              <a:rPr lang="fr-FR" sz="1600" dirty="0"/>
              <a:t>Les anciennes limites de l’Empire ottoman avant son démantèlement après sa défaite en </a:t>
            </a:r>
            <a:r>
              <a:rPr lang="fr-FR" sz="1600" dirty="0" smtClean="0"/>
              <a:t>1918</a:t>
            </a:r>
          </a:p>
          <a:p>
            <a:pPr marL="539750" lvl="0" algn="just"/>
            <a:endParaRPr lang="fr-FR" sz="600" dirty="0"/>
          </a:p>
          <a:p>
            <a:pPr marL="539750" lvl="0" algn="just"/>
            <a:r>
              <a:rPr lang="fr-FR" sz="1600" dirty="0"/>
              <a:t>Les territoires administrés par des </a:t>
            </a:r>
            <a:r>
              <a:rPr lang="fr-FR" sz="1600" b="1" i="1" dirty="0"/>
              <a:t>puissances mandataires </a:t>
            </a:r>
            <a:r>
              <a:rPr lang="fr-FR" sz="1600" dirty="0"/>
              <a:t>françaises et britanniques rivales, au nom de la </a:t>
            </a:r>
            <a:r>
              <a:rPr lang="fr-FR" sz="1600" dirty="0" smtClean="0"/>
              <a:t>SDN</a:t>
            </a:r>
            <a:endParaRPr lang="fr-FR" sz="1600" dirty="0"/>
          </a:p>
        </p:txBody>
      </p:sp>
      <p:sp>
        <p:nvSpPr>
          <p:cNvPr id="6" name="ZoneTexte 5"/>
          <p:cNvSpPr txBox="1"/>
          <p:nvPr/>
        </p:nvSpPr>
        <p:spPr>
          <a:xfrm>
            <a:off x="107504" y="2348880"/>
            <a:ext cx="8964488" cy="2031325"/>
          </a:xfrm>
          <a:prstGeom prst="rect">
            <a:avLst/>
          </a:prstGeom>
          <a:noFill/>
          <a:ln>
            <a:noFill/>
          </a:ln>
        </p:spPr>
        <p:txBody>
          <a:bodyPr wrap="square" rtlCol="0">
            <a:spAutoFit/>
          </a:bodyPr>
          <a:lstStyle/>
          <a:p>
            <a:pPr lvl="0"/>
            <a:r>
              <a:rPr lang="fr-FR" b="1" i="1" dirty="0" smtClean="0"/>
              <a:t>b) Une  </a:t>
            </a:r>
            <a:r>
              <a:rPr lang="fr-FR" b="1" i="1" dirty="0"/>
              <a:t>domination contestée à l’origine du mouvement nationaliste arabe</a:t>
            </a:r>
            <a:endParaRPr lang="fr-FR" dirty="0"/>
          </a:p>
          <a:p>
            <a:r>
              <a:rPr lang="fr-FR" sz="1000" dirty="0"/>
              <a:t> </a:t>
            </a:r>
            <a:endParaRPr lang="fr-FR" sz="700" dirty="0"/>
          </a:p>
          <a:p>
            <a:pPr marL="539750" lvl="0" algn="just"/>
            <a:r>
              <a:rPr lang="fr-FR" sz="1600" dirty="0"/>
              <a:t>Naissance du </a:t>
            </a:r>
            <a:r>
              <a:rPr lang="fr-FR" sz="1600" b="1" i="1" dirty="0"/>
              <a:t>nationalisme</a:t>
            </a:r>
            <a:r>
              <a:rPr lang="fr-FR" sz="1600" dirty="0"/>
              <a:t> arabe et </a:t>
            </a:r>
            <a:r>
              <a:rPr lang="fr-FR" sz="1600" dirty="0" smtClean="0"/>
              <a:t>multiplication </a:t>
            </a:r>
            <a:r>
              <a:rPr lang="fr-FR" sz="1600" dirty="0"/>
              <a:t>des révoltes </a:t>
            </a:r>
            <a:r>
              <a:rPr lang="fr-FR" sz="1600" dirty="0" smtClean="0"/>
              <a:t>indépendantistes</a:t>
            </a:r>
          </a:p>
          <a:p>
            <a:pPr marL="539750" lvl="0" algn="just"/>
            <a:endParaRPr lang="fr-FR" sz="600" dirty="0"/>
          </a:p>
          <a:p>
            <a:pPr marL="539750" lvl="0" algn="just"/>
            <a:r>
              <a:rPr lang="fr-FR" sz="1600" dirty="0"/>
              <a:t>Etats nouveaux cherchant à s’affirmer </a:t>
            </a:r>
            <a:r>
              <a:rPr lang="fr-FR" sz="1600" dirty="0" smtClean="0"/>
              <a:t>: Turquie </a:t>
            </a:r>
            <a:r>
              <a:rPr lang="fr-FR" sz="1600" dirty="0"/>
              <a:t>autoritaire et </a:t>
            </a:r>
            <a:r>
              <a:rPr lang="fr-FR" sz="1600" dirty="0" smtClean="0"/>
              <a:t>laïque </a:t>
            </a:r>
            <a:r>
              <a:rPr lang="fr-FR" sz="1600" dirty="0"/>
              <a:t>de Mustapha </a:t>
            </a:r>
            <a:r>
              <a:rPr lang="fr-FR" sz="1600" dirty="0" err="1"/>
              <a:t>Kémal</a:t>
            </a:r>
            <a:r>
              <a:rPr lang="fr-FR" sz="1600" dirty="0"/>
              <a:t> (</a:t>
            </a:r>
            <a:r>
              <a:rPr lang="fr-FR" sz="1600" dirty="0" smtClean="0"/>
              <a:t>1923), </a:t>
            </a:r>
            <a:r>
              <a:rPr lang="fr-FR" sz="1600" dirty="0"/>
              <a:t>Arabie Saoudite d’Ibn </a:t>
            </a:r>
            <a:r>
              <a:rPr lang="fr-FR" sz="1600" dirty="0" err="1"/>
              <a:t>Saoud</a:t>
            </a:r>
            <a:r>
              <a:rPr lang="fr-FR" sz="1600" dirty="0"/>
              <a:t> (1932), Iran (1934</a:t>
            </a:r>
            <a:r>
              <a:rPr lang="fr-FR" sz="1600" dirty="0" smtClean="0"/>
              <a:t>)</a:t>
            </a:r>
          </a:p>
          <a:p>
            <a:pPr marL="539750" lvl="0" algn="just"/>
            <a:endParaRPr lang="fr-FR" sz="600" dirty="0"/>
          </a:p>
          <a:p>
            <a:pPr marL="539750" lvl="0" algn="just"/>
            <a:r>
              <a:rPr lang="fr-FR" sz="1600" dirty="0" smtClean="0"/>
              <a:t>Immigration juive </a:t>
            </a:r>
            <a:r>
              <a:rPr lang="fr-FR" sz="1600" dirty="0"/>
              <a:t>en Palestine en vue de la constitution d’un Etat juif (</a:t>
            </a:r>
            <a:r>
              <a:rPr lang="fr-FR" sz="1600" b="1" i="1" dirty="0"/>
              <a:t>sionisme</a:t>
            </a:r>
            <a:r>
              <a:rPr lang="fr-FR" sz="1600" dirty="0" smtClean="0"/>
              <a:t>)</a:t>
            </a:r>
          </a:p>
          <a:p>
            <a:pPr marL="539750" lvl="0" algn="just"/>
            <a:endParaRPr lang="fr-FR" sz="600" u="sng" dirty="0"/>
          </a:p>
          <a:p>
            <a:pPr marL="539750" lvl="0" algn="just"/>
            <a:r>
              <a:rPr lang="fr-FR" sz="1600" dirty="0"/>
              <a:t> Intérêts américains </a:t>
            </a:r>
            <a:r>
              <a:rPr lang="fr-FR" sz="1600" dirty="0" smtClean="0"/>
              <a:t>croissants </a:t>
            </a:r>
            <a:r>
              <a:rPr lang="fr-FR" sz="1600" dirty="0"/>
              <a:t>dans l’exploitation des gisements pétroliers</a:t>
            </a:r>
          </a:p>
        </p:txBody>
      </p:sp>
      <p:sp>
        <p:nvSpPr>
          <p:cNvPr id="7" name="ZoneTexte 6"/>
          <p:cNvSpPr txBox="1"/>
          <p:nvPr/>
        </p:nvSpPr>
        <p:spPr>
          <a:xfrm>
            <a:off x="107504" y="4627582"/>
            <a:ext cx="8964488" cy="1969770"/>
          </a:xfrm>
          <a:prstGeom prst="rect">
            <a:avLst/>
          </a:prstGeom>
          <a:noFill/>
          <a:ln>
            <a:noFill/>
          </a:ln>
        </p:spPr>
        <p:txBody>
          <a:bodyPr wrap="square" rtlCol="0">
            <a:spAutoFit/>
          </a:bodyPr>
          <a:lstStyle/>
          <a:p>
            <a:pPr lvl="0"/>
            <a:r>
              <a:rPr lang="fr-FR" b="1" i="1" dirty="0" smtClean="0"/>
              <a:t>c) La </a:t>
            </a:r>
            <a:r>
              <a:rPr lang="fr-FR" b="1" i="1" dirty="0"/>
              <a:t>réorganisation du Moyen-Orient après 1945 : la fin de la prépondérance européenne et la naissance d’Israël.</a:t>
            </a:r>
            <a:endParaRPr lang="fr-FR" dirty="0"/>
          </a:p>
          <a:p>
            <a:pPr marL="539750" lvl="0">
              <a:tabLst>
                <a:tab pos="441325" algn="l"/>
                <a:tab pos="534988" algn="l"/>
              </a:tabLst>
            </a:pPr>
            <a:r>
              <a:rPr lang="fr-FR" sz="800" dirty="0" smtClean="0"/>
              <a:t> </a:t>
            </a:r>
            <a:r>
              <a:rPr lang="fr-FR" dirty="0" smtClean="0"/>
              <a:t/>
            </a:r>
            <a:br>
              <a:rPr lang="fr-FR" dirty="0" smtClean="0"/>
            </a:br>
            <a:r>
              <a:rPr lang="fr-FR" sz="1600" dirty="0"/>
              <a:t>Début de la </a:t>
            </a:r>
            <a:r>
              <a:rPr lang="fr-FR" sz="1600" b="1" i="1" dirty="0"/>
              <a:t>décolonisation</a:t>
            </a:r>
            <a:r>
              <a:rPr lang="fr-FR" sz="1600" dirty="0"/>
              <a:t> et de l’émancipation des peuples du Proche-Orient </a:t>
            </a:r>
          </a:p>
          <a:p>
            <a:pPr marL="539750" lvl="0">
              <a:tabLst>
                <a:tab pos="441325" algn="l"/>
                <a:tab pos="534988" algn="l"/>
              </a:tabLst>
            </a:pPr>
            <a:endParaRPr lang="fr-FR" sz="500" dirty="0"/>
          </a:p>
          <a:p>
            <a:pPr marL="539750" lvl="0">
              <a:tabLst>
                <a:tab pos="441325" algn="l"/>
                <a:tab pos="534988" algn="l"/>
              </a:tabLst>
            </a:pPr>
            <a:r>
              <a:rPr lang="fr-FR" sz="1600" dirty="0"/>
              <a:t>Tensions en Palestine : fin du </a:t>
            </a:r>
            <a:r>
              <a:rPr lang="fr-FR" sz="1600" b="1" i="1" dirty="0"/>
              <a:t>mandat</a:t>
            </a:r>
            <a:r>
              <a:rPr lang="fr-FR" sz="1600" dirty="0"/>
              <a:t> britannique et plan de partage de la Palestine </a:t>
            </a:r>
            <a:endParaRPr lang="fr-FR" sz="1600" dirty="0" smtClean="0"/>
          </a:p>
          <a:p>
            <a:pPr marL="539750" lvl="0">
              <a:tabLst>
                <a:tab pos="441325" algn="l"/>
                <a:tab pos="534988" algn="l"/>
              </a:tabLst>
            </a:pPr>
            <a:endParaRPr lang="fr-FR" sz="500" dirty="0"/>
          </a:p>
          <a:p>
            <a:pPr marL="539750" lvl="0">
              <a:tabLst>
                <a:tab pos="441325" algn="l"/>
                <a:tab pos="534988" algn="l"/>
              </a:tabLst>
            </a:pPr>
            <a:r>
              <a:rPr lang="fr-FR" sz="1600" dirty="0"/>
              <a:t>Création de l’Etat </a:t>
            </a:r>
            <a:r>
              <a:rPr lang="fr-FR" sz="1600" dirty="0" smtClean="0"/>
              <a:t>d’Israël</a:t>
            </a:r>
          </a:p>
          <a:p>
            <a:pPr marL="536575" lvl="0">
              <a:tabLst>
                <a:tab pos="536575" algn="l"/>
              </a:tabLst>
            </a:pPr>
            <a:endParaRPr lang="fr-FR" sz="500" dirty="0"/>
          </a:p>
          <a:p>
            <a:pPr marL="536575" lvl="0">
              <a:tabLst>
                <a:tab pos="536575" algn="l"/>
              </a:tabLst>
            </a:pPr>
            <a:endParaRPr lang="fr-FR" sz="500" dirty="0" smtClean="0"/>
          </a:p>
          <a:p>
            <a:pPr marL="536575" lvl="0">
              <a:tabLst>
                <a:tab pos="536575" algn="l"/>
              </a:tabLst>
            </a:pPr>
            <a:endParaRPr lang="fr-FR" sz="500" dirty="0"/>
          </a:p>
          <a:p>
            <a:pPr marL="536575" lvl="0">
              <a:tabLst>
                <a:tab pos="536575" algn="l"/>
              </a:tabLst>
            </a:pPr>
            <a:endParaRPr lang="fr-FR" sz="500" dirty="0"/>
          </a:p>
        </p:txBody>
      </p:sp>
      <p:sp>
        <p:nvSpPr>
          <p:cNvPr id="1026" name="Rectangle 2"/>
          <p:cNvSpPr>
            <a:spLocks noChangeArrowheads="1"/>
          </p:cNvSpPr>
          <p:nvPr/>
        </p:nvSpPr>
        <p:spPr bwMode="auto">
          <a:xfrm>
            <a:off x="107504" y="692696"/>
            <a:ext cx="505147" cy="247997"/>
          </a:xfrm>
          <a:prstGeom prst="rect">
            <a:avLst/>
          </a:prstGeom>
          <a:solidFill>
            <a:srgbClr val="7030A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027" name="Rectangle 3"/>
          <p:cNvSpPr>
            <a:spLocks noChangeArrowheads="1"/>
          </p:cNvSpPr>
          <p:nvPr/>
        </p:nvSpPr>
        <p:spPr bwMode="auto">
          <a:xfrm>
            <a:off x="179512" y="1412776"/>
            <a:ext cx="416693" cy="216024"/>
          </a:xfrm>
          <a:prstGeom prst="rect">
            <a:avLst/>
          </a:prstGeom>
          <a:solidFill>
            <a:srgbClr val="FFFFFF"/>
          </a:solidFill>
          <a:ln w="28575">
            <a:solidFill>
              <a:schemeClr val="accent6">
                <a:lumMod val="50000"/>
              </a:schemeClr>
            </a:solidFill>
            <a:prstDash val="dash"/>
            <a:miter lim="800000"/>
            <a:headEnd/>
            <a:tailEnd/>
          </a:ln>
        </p:spPr>
        <p:txBody>
          <a:bodyPr vert="horz" wrap="square" lIns="91440" tIns="45720" rIns="91440" bIns="45720" numCol="1" anchor="t" anchorCtr="0" compatLnSpc="1">
            <a:prstTxWarp prst="textNoShape">
              <a:avLst/>
            </a:prstTxWarp>
          </a:bodyPr>
          <a:lstStyle/>
          <a:p>
            <a:endParaRPr lang="fr-FR"/>
          </a:p>
        </p:txBody>
      </p:sp>
      <p:grpSp>
        <p:nvGrpSpPr>
          <p:cNvPr id="17" name="Groupe 16"/>
          <p:cNvGrpSpPr/>
          <p:nvPr/>
        </p:nvGrpSpPr>
        <p:grpSpPr>
          <a:xfrm>
            <a:off x="107504" y="1805558"/>
            <a:ext cx="504056" cy="255290"/>
            <a:chOff x="107504" y="1805558"/>
            <a:chExt cx="504056" cy="255290"/>
          </a:xfrm>
        </p:grpSpPr>
        <p:sp>
          <p:nvSpPr>
            <p:cNvPr id="1028" name="Rectangle 4"/>
            <p:cNvSpPr>
              <a:spLocks noChangeArrowheads="1"/>
            </p:cNvSpPr>
            <p:nvPr/>
          </p:nvSpPr>
          <p:spPr bwMode="auto">
            <a:xfrm>
              <a:off x="107504" y="1805558"/>
              <a:ext cx="257225" cy="255290"/>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029" name="Rectangle 5"/>
            <p:cNvSpPr>
              <a:spLocks noChangeArrowheads="1"/>
            </p:cNvSpPr>
            <p:nvPr/>
          </p:nvSpPr>
          <p:spPr bwMode="auto">
            <a:xfrm>
              <a:off x="354335" y="1805558"/>
              <a:ext cx="257225" cy="255290"/>
            </a:xfrm>
            <a:prstGeom prst="rect">
              <a:avLst/>
            </a:prstGeom>
            <a:solidFill>
              <a:srgbClr val="B2A1C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grpSp>
      <p:cxnSp>
        <p:nvCxnSpPr>
          <p:cNvPr id="1030" name="AutoShape 6"/>
          <p:cNvCxnSpPr>
            <a:cxnSpLocks noChangeShapeType="1"/>
            <a:stCxn id="5" idx="1"/>
          </p:cNvCxnSpPr>
          <p:nvPr/>
        </p:nvCxnSpPr>
        <p:spPr bwMode="auto">
          <a:xfrm flipV="1">
            <a:off x="107504" y="1124744"/>
            <a:ext cx="504056" cy="143872"/>
          </a:xfrm>
          <a:prstGeom prst="straightConnector1">
            <a:avLst/>
          </a:prstGeom>
          <a:noFill/>
          <a:ln w="57150">
            <a:solidFill>
              <a:srgbClr val="000000"/>
            </a:solidFill>
            <a:round/>
            <a:headEnd type="triangle" w="med" len="med"/>
            <a:tailEnd type="triangle" w="med" len="med"/>
          </a:ln>
        </p:spPr>
      </p:cxnSp>
      <p:sp>
        <p:nvSpPr>
          <p:cNvPr id="1031" name="AutoShape 7"/>
          <p:cNvSpPr>
            <a:spLocks noChangeArrowheads="1"/>
          </p:cNvSpPr>
          <p:nvPr/>
        </p:nvSpPr>
        <p:spPr bwMode="auto">
          <a:xfrm>
            <a:off x="107504" y="2780928"/>
            <a:ext cx="499814" cy="360040"/>
          </a:xfrm>
          <a:prstGeom prst="irregularSeal1">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032" name="Oval 8" descr="10 %"/>
          <p:cNvSpPr>
            <a:spLocks noChangeArrowheads="1"/>
          </p:cNvSpPr>
          <p:nvPr/>
        </p:nvSpPr>
        <p:spPr bwMode="auto">
          <a:xfrm rot="1173120">
            <a:off x="178679" y="4072289"/>
            <a:ext cx="438810" cy="215130"/>
          </a:xfrm>
          <a:prstGeom prst="ellipse">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3" name="Rectangle 9"/>
          <p:cNvSpPr>
            <a:spLocks noChangeArrowheads="1"/>
          </p:cNvSpPr>
          <p:nvPr/>
        </p:nvSpPr>
        <p:spPr bwMode="auto">
          <a:xfrm>
            <a:off x="107504" y="3232398"/>
            <a:ext cx="534591" cy="268610"/>
          </a:xfrm>
          <a:prstGeom prst="rect">
            <a:avLst/>
          </a:prstGeom>
          <a:solidFill>
            <a:srgbClr val="00FF00"/>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fr-FR"/>
          </a:p>
        </p:txBody>
      </p:sp>
      <p:cxnSp>
        <p:nvCxnSpPr>
          <p:cNvPr id="1034" name="AutoShape 10"/>
          <p:cNvCxnSpPr>
            <a:cxnSpLocks noChangeShapeType="1"/>
          </p:cNvCxnSpPr>
          <p:nvPr/>
        </p:nvCxnSpPr>
        <p:spPr bwMode="auto">
          <a:xfrm>
            <a:off x="98673" y="3717032"/>
            <a:ext cx="584895" cy="144016"/>
          </a:xfrm>
          <a:prstGeom prst="straightConnector1">
            <a:avLst/>
          </a:prstGeom>
          <a:noFill/>
          <a:ln w="57150">
            <a:solidFill>
              <a:srgbClr val="E36C0A"/>
            </a:solidFill>
            <a:round/>
            <a:headEnd/>
            <a:tailEnd type="triangle" w="med" len="med"/>
          </a:ln>
        </p:spPr>
      </p:cxnSp>
      <p:sp>
        <p:nvSpPr>
          <p:cNvPr id="1035" name="Rectangle 11"/>
          <p:cNvSpPr>
            <a:spLocks noChangeArrowheads="1"/>
          </p:cNvSpPr>
          <p:nvPr/>
        </p:nvSpPr>
        <p:spPr bwMode="auto">
          <a:xfrm>
            <a:off x="179512" y="5301208"/>
            <a:ext cx="504056" cy="21602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000" b="0" i="0" u="none" strike="noStrike" cap="none" normalizeH="0" baseline="0" smtClean="0">
                <a:ln>
                  <a:noFill/>
                </a:ln>
                <a:solidFill>
                  <a:schemeClr val="tx1"/>
                </a:solidFill>
                <a:effectLst/>
                <a:latin typeface="Calibri" pitchFamily="34" charset="0"/>
                <a:cs typeface="Arial" pitchFamily="34" charset="0"/>
              </a:rPr>
              <a:t>1946</a:t>
            </a:r>
            <a:endParaRPr kumimoji="0" lang="fr-FR" sz="3200" b="0" i="0" u="none" strike="noStrike" cap="none" normalizeH="0" baseline="0" smtClean="0">
              <a:ln>
                <a:noFill/>
              </a:ln>
              <a:solidFill>
                <a:schemeClr val="tx1"/>
              </a:solidFill>
              <a:effectLst/>
              <a:latin typeface="Arial" pitchFamily="34" charset="0"/>
              <a:cs typeface="Arial" pitchFamily="34" charset="0"/>
            </a:endParaRPr>
          </a:p>
        </p:txBody>
      </p:sp>
      <p:sp>
        <p:nvSpPr>
          <p:cNvPr id="1036" name="AutoShape 12"/>
          <p:cNvSpPr>
            <a:spLocks noChangeArrowheads="1"/>
          </p:cNvSpPr>
          <p:nvPr/>
        </p:nvSpPr>
        <p:spPr bwMode="auto">
          <a:xfrm>
            <a:off x="179512" y="5627216"/>
            <a:ext cx="509389" cy="322064"/>
          </a:xfrm>
          <a:prstGeom prst="irregularSeal1">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037" name="Rectangle 13"/>
          <p:cNvSpPr>
            <a:spLocks noChangeArrowheads="1"/>
          </p:cNvSpPr>
          <p:nvPr/>
        </p:nvSpPr>
        <p:spPr bwMode="auto">
          <a:xfrm>
            <a:off x="179512" y="6021288"/>
            <a:ext cx="504056" cy="216024"/>
          </a:xfrm>
          <a:prstGeom prst="rect">
            <a:avLst/>
          </a:prstGeom>
          <a:solidFill>
            <a:srgbClr val="FFFFFF"/>
          </a:solidFill>
          <a:ln w="28575">
            <a:solidFill>
              <a:srgbClr val="E36C0A"/>
            </a:solidFill>
            <a:miter lim="800000"/>
            <a:headEnd/>
            <a:tailEnd/>
          </a:ln>
        </p:spPr>
        <p:txBody>
          <a:bodyPr vert="horz" wrap="square" lIns="91440" tIns="45720" rIns="91440" bIns="45720" numCol="1" anchor="t" anchorCtr="0" compatLnSpc="1">
            <a:prstTxWarp prst="textNoShape">
              <a:avLst/>
            </a:prstTxWarp>
          </a:bodyPr>
          <a:lstStyle/>
          <a:p>
            <a:endParaRPr lang="fr-FR"/>
          </a:p>
        </p:txBody>
      </p:sp>
      <p:pic>
        <p:nvPicPr>
          <p:cNvPr id="18" name="Picture 1">
            <a:hlinkClick r:id="rId2" action="ppaction://hlinksldjump"/>
          </p:cNvPr>
          <p:cNvPicPr>
            <a:picLocks noChangeAspect="1" noChangeArrowheads="1"/>
          </p:cNvPicPr>
          <p:nvPr/>
        </p:nvPicPr>
        <p:blipFill>
          <a:blip r:embed="rId3" cstate="print"/>
          <a:srcRect/>
          <a:stretch>
            <a:fillRect/>
          </a:stretch>
        </p:blipFill>
        <p:spPr bwMode="auto">
          <a:xfrm>
            <a:off x="7956376" y="5589240"/>
            <a:ext cx="999299" cy="10081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in)">
                                      <p:cBhvr>
                                        <p:cTn id="7" dur="500"/>
                                        <p:tgtEl>
                                          <p:spTgt spid="1026"/>
                                        </p:tgtEl>
                                      </p:cBhvr>
                                    </p:animEffect>
                                  </p:childTnLst>
                                </p:cTn>
                              </p:par>
                              <p:par>
                                <p:cTn id="8" presetID="4" presetClass="entr" presetSubtype="16"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box(in)">
                                      <p:cBhvr>
                                        <p:cTn id="10" dur="500"/>
                                        <p:tgtEl>
                                          <p:spTgt spid="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animEffect transition="in" filter="box(in)">
                                      <p:cBhvr>
                                        <p:cTn id="15" dur="500"/>
                                        <p:tgtEl>
                                          <p:spTgt spid="1030"/>
                                        </p:tgtEl>
                                      </p:cBhvr>
                                    </p:animEffect>
                                  </p:childTnLst>
                                </p:cTn>
                              </p:par>
                              <p:par>
                                <p:cTn id="16" presetID="4" presetClass="entr" presetSubtype="16"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box(in)">
                                      <p:cBhvr>
                                        <p:cTn id="18" dur="500"/>
                                        <p:tgtEl>
                                          <p:spTgt spid="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box(in)">
                                      <p:cBhvr>
                                        <p:cTn id="23" dur="500"/>
                                        <p:tgtEl>
                                          <p:spTgt spid="1027"/>
                                        </p:tgtEl>
                                      </p:cBhvr>
                                    </p:animEffect>
                                  </p:childTnLst>
                                </p:cTn>
                              </p:par>
                              <p:par>
                                <p:cTn id="24" presetID="4" presetClass="entr" presetSubtype="16" fill="hold" nodeType="withEffect">
                                  <p:stCondLst>
                                    <p:cond delay="0"/>
                                  </p:stCondLst>
                                  <p:childTnLst>
                                    <p:set>
                                      <p:cBhvr>
                                        <p:cTn id="25" dur="1" fill="hold">
                                          <p:stCondLst>
                                            <p:cond delay="0"/>
                                          </p:stCondLst>
                                        </p:cTn>
                                        <p:tgtEl>
                                          <p:spTgt spid="5">
                                            <p:txEl>
                                              <p:pRg st="6" end="6"/>
                                            </p:txEl>
                                          </p:spTgt>
                                        </p:tgtEl>
                                        <p:attrNameLst>
                                          <p:attrName>style.visibility</p:attrName>
                                        </p:attrNameLst>
                                      </p:cBhvr>
                                      <p:to>
                                        <p:strVal val="visible"/>
                                      </p:to>
                                    </p:set>
                                    <p:animEffect transition="in" filter="box(in)">
                                      <p:cBhvr>
                                        <p:cTn id="26" dur="500"/>
                                        <p:tgtEl>
                                          <p:spTgt spid="5">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ox(in)">
                                      <p:cBhvr>
                                        <p:cTn id="31" dur="500"/>
                                        <p:tgtEl>
                                          <p:spTgt spid="17"/>
                                        </p:tgtEl>
                                      </p:cBhvr>
                                    </p:animEffect>
                                  </p:childTnLst>
                                </p:cTn>
                              </p:par>
                              <p:par>
                                <p:cTn id="32" presetID="4" presetClass="entr" presetSubtype="16" fill="hold" nodeType="withEffect">
                                  <p:stCondLst>
                                    <p:cond delay="0"/>
                                  </p:stCondLst>
                                  <p:childTnLst>
                                    <p:set>
                                      <p:cBhvr>
                                        <p:cTn id="33" dur="1" fill="hold">
                                          <p:stCondLst>
                                            <p:cond delay="0"/>
                                          </p:stCondLst>
                                        </p:cTn>
                                        <p:tgtEl>
                                          <p:spTgt spid="5">
                                            <p:txEl>
                                              <p:pRg st="8" end="8"/>
                                            </p:txEl>
                                          </p:spTgt>
                                        </p:tgtEl>
                                        <p:attrNameLst>
                                          <p:attrName>style.visibility</p:attrName>
                                        </p:attrNameLst>
                                      </p:cBhvr>
                                      <p:to>
                                        <p:strVal val="visible"/>
                                      </p:to>
                                    </p:set>
                                    <p:animEffect transition="in" filter="box(in)">
                                      <p:cBhvr>
                                        <p:cTn id="34" dur="500"/>
                                        <p:tgtEl>
                                          <p:spTgt spid="5">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1031"/>
                                        </p:tgtEl>
                                        <p:attrNameLst>
                                          <p:attrName>style.visibility</p:attrName>
                                        </p:attrNameLst>
                                      </p:cBhvr>
                                      <p:to>
                                        <p:strVal val="visible"/>
                                      </p:to>
                                    </p:set>
                                    <p:animEffect transition="in" filter="box(in)">
                                      <p:cBhvr>
                                        <p:cTn id="39" dur="500"/>
                                        <p:tgtEl>
                                          <p:spTgt spid="1031"/>
                                        </p:tgtEl>
                                      </p:cBhvr>
                                    </p:animEffect>
                                  </p:childTnLst>
                                </p:cTn>
                              </p:par>
                              <p:par>
                                <p:cTn id="40" presetID="4" presetClass="entr" presetSubtype="16" fill="hold" nodeType="with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box(in)">
                                      <p:cBhvr>
                                        <p:cTn id="42" dur="500"/>
                                        <p:tgtEl>
                                          <p:spTgt spid="6">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033"/>
                                        </p:tgtEl>
                                        <p:attrNameLst>
                                          <p:attrName>style.visibility</p:attrName>
                                        </p:attrNameLst>
                                      </p:cBhvr>
                                      <p:to>
                                        <p:strVal val="visible"/>
                                      </p:to>
                                    </p:set>
                                    <p:animEffect transition="in" filter="box(in)">
                                      <p:cBhvr>
                                        <p:cTn id="47" dur="500"/>
                                        <p:tgtEl>
                                          <p:spTgt spid="1033"/>
                                        </p:tgtEl>
                                      </p:cBhvr>
                                    </p:animEffect>
                                  </p:childTnLst>
                                </p:cTn>
                              </p:par>
                              <p:par>
                                <p:cTn id="48" presetID="4" presetClass="entr" presetSubtype="16" fill="hold" nodeType="withEffect">
                                  <p:stCondLst>
                                    <p:cond delay="0"/>
                                  </p:stCondLst>
                                  <p:childTnLst>
                                    <p:set>
                                      <p:cBhvr>
                                        <p:cTn id="49" dur="1" fill="hold">
                                          <p:stCondLst>
                                            <p:cond delay="0"/>
                                          </p:stCondLst>
                                        </p:cTn>
                                        <p:tgtEl>
                                          <p:spTgt spid="6">
                                            <p:txEl>
                                              <p:pRg st="4" end="4"/>
                                            </p:txEl>
                                          </p:spTgt>
                                        </p:tgtEl>
                                        <p:attrNameLst>
                                          <p:attrName>style.visibility</p:attrName>
                                        </p:attrNameLst>
                                      </p:cBhvr>
                                      <p:to>
                                        <p:strVal val="visible"/>
                                      </p:to>
                                    </p:set>
                                    <p:animEffect transition="in" filter="box(in)">
                                      <p:cBhvr>
                                        <p:cTn id="50" dur="500"/>
                                        <p:tgtEl>
                                          <p:spTgt spid="6">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nodeType="clickEffect">
                                  <p:stCondLst>
                                    <p:cond delay="0"/>
                                  </p:stCondLst>
                                  <p:childTnLst>
                                    <p:set>
                                      <p:cBhvr>
                                        <p:cTn id="54" dur="1" fill="hold">
                                          <p:stCondLst>
                                            <p:cond delay="0"/>
                                          </p:stCondLst>
                                        </p:cTn>
                                        <p:tgtEl>
                                          <p:spTgt spid="1034"/>
                                        </p:tgtEl>
                                        <p:attrNameLst>
                                          <p:attrName>style.visibility</p:attrName>
                                        </p:attrNameLst>
                                      </p:cBhvr>
                                      <p:to>
                                        <p:strVal val="visible"/>
                                      </p:to>
                                    </p:set>
                                    <p:animEffect transition="in" filter="box(in)">
                                      <p:cBhvr>
                                        <p:cTn id="55" dur="500"/>
                                        <p:tgtEl>
                                          <p:spTgt spid="1034"/>
                                        </p:tgtEl>
                                      </p:cBhvr>
                                    </p:animEffect>
                                  </p:childTnLst>
                                </p:cTn>
                              </p:par>
                              <p:par>
                                <p:cTn id="56" presetID="4" presetClass="entr" presetSubtype="16" fill="hold" nodeType="withEffect">
                                  <p:stCondLst>
                                    <p:cond delay="0"/>
                                  </p:stCondLst>
                                  <p:childTnLst>
                                    <p:set>
                                      <p:cBhvr>
                                        <p:cTn id="57" dur="1" fill="hold">
                                          <p:stCondLst>
                                            <p:cond delay="0"/>
                                          </p:stCondLst>
                                        </p:cTn>
                                        <p:tgtEl>
                                          <p:spTgt spid="6">
                                            <p:txEl>
                                              <p:pRg st="6" end="6"/>
                                            </p:txEl>
                                          </p:spTgt>
                                        </p:tgtEl>
                                        <p:attrNameLst>
                                          <p:attrName>style.visibility</p:attrName>
                                        </p:attrNameLst>
                                      </p:cBhvr>
                                      <p:to>
                                        <p:strVal val="visible"/>
                                      </p:to>
                                    </p:set>
                                    <p:animEffect transition="in" filter="box(in)">
                                      <p:cBhvr>
                                        <p:cTn id="58" dur="500"/>
                                        <p:tgtEl>
                                          <p:spTgt spid="6">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ntr" presetSubtype="16" fill="hold" grpId="0" nodeType="clickEffect">
                                  <p:stCondLst>
                                    <p:cond delay="0"/>
                                  </p:stCondLst>
                                  <p:childTnLst>
                                    <p:set>
                                      <p:cBhvr>
                                        <p:cTn id="62" dur="1" fill="hold">
                                          <p:stCondLst>
                                            <p:cond delay="0"/>
                                          </p:stCondLst>
                                        </p:cTn>
                                        <p:tgtEl>
                                          <p:spTgt spid="1032"/>
                                        </p:tgtEl>
                                        <p:attrNameLst>
                                          <p:attrName>style.visibility</p:attrName>
                                        </p:attrNameLst>
                                      </p:cBhvr>
                                      <p:to>
                                        <p:strVal val="visible"/>
                                      </p:to>
                                    </p:set>
                                    <p:animEffect transition="in" filter="box(in)">
                                      <p:cBhvr>
                                        <p:cTn id="63" dur="500"/>
                                        <p:tgtEl>
                                          <p:spTgt spid="1032"/>
                                        </p:tgtEl>
                                      </p:cBhvr>
                                    </p:animEffect>
                                  </p:childTnLst>
                                </p:cTn>
                              </p:par>
                              <p:par>
                                <p:cTn id="64" presetID="4" presetClass="entr" presetSubtype="16" fill="hold" nodeType="withEffect">
                                  <p:stCondLst>
                                    <p:cond delay="0"/>
                                  </p:stCondLst>
                                  <p:childTnLst>
                                    <p:set>
                                      <p:cBhvr>
                                        <p:cTn id="65" dur="1" fill="hold">
                                          <p:stCondLst>
                                            <p:cond delay="0"/>
                                          </p:stCondLst>
                                        </p:cTn>
                                        <p:tgtEl>
                                          <p:spTgt spid="6">
                                            <p:txEl>
                                              <p:pRg st="8" end="8"/>
                                            </p:txEl>
                                          </p:spTgt>
                                        </p:tgtEl>
                                        <p:attrNameLst>
                                          <p:attrName>style.visibility</p:attrName>
                                        </p:attrNameLst>
                                      </p:cBhvr>
                                      <p:to>
                                        <p:strVal val="visible"/>
                                      </p:to>
                                    </p:set>
                                    <p:animEffect transition="in" filter="box(in)">
                                      <p:cBhvr>
                                        <p:cTn id="66" dur="500"/>
                                        <p:tgtEl>
                                          <p:spTgt spid="6">
                                            <p:txEl>
                                              <p:pRg st="8" end="8"/>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4" presetClass="entr" presetSubtype="16" fill="hold" grpId="0" nodeType="clickEffect">
                                  <p:stCondLst>
                                    <p:cond delay="0"/>
                                  </p:stCondLst>
                                  <p:childTnLst>
                                    <p:set>
                                      <p:cBhvr>
                                        <p:cTn id="70" dur="1" fill="hold">
                                          <p:stCondLst>
                                            <p:cond delay="0"/>
                                          </p:stCondLst>
                                        </p:cTn>
                                        <p:tgtEl>
                                          <p:spTgt spid="1035"/>
                                        </p:tgtEl>
                                        <p:attrNameLst>
                                          <p:attrName>style.visibility</p:attrName>
                                        </p:attrNameLst>
                                      </p:cBhvr>
                                      <p:to>
                                        <p:strVal val="visible"/>
                                      </p:to>
                                    </p:set>
                                    <p:animEffect transition="in" filter="box(in)">
                                      <p:cBhvr>
                                        <p:cTn id="71" dur="500"/>
                                        <p:tgtEl>
                                          <p:spTgt spid="1035"/>
                                        </p:tgtEl>
                                      </p:cBhvr>
                                    </p:animEffect>
                                  </p:childTnLst>
                                </p:cTn>
                              </p:par>
                              <p:par>
                                <p:cTn id="72" presetID="4" presetClass="entr" presetSubtype="16" fill="hold" nodeType="withEffect">
                                  <p:stCondLst>
                                    <p:cond delay="0"/>
                                  </p:stCondLst>
                                  <p:childTnLst>
                                    <p:set>
                                      <p:cBhvr>
                                        <p:cTn id="73" dur="1" fill="hold">
                                          <p:stCondLst>
                                            <p:cond delay="0"/>
                                          </p:stCondLst>
                                        </p:cTn>
                                        <p:tgtEl>
                                          <p:spTgt spid="7">
                                            <p:txEl>
                                              <p:pRg st="1" end="1"/>
                                            </p:txEl>
                                          </p:spTgt>
                                        </p:tgtEl>
                                        <p:attrNameLst>
                                          <p:attrName>style.visibility</p:attrName>
                                        </p:attrNameLst>
                                      </p:cBhvr>
                                      <p:to>
                                        <p:strVal val="visible"/>
                                      </p:to>
                                    </p:set>
                                    <p:animEffect transition="in" filter="box(in)">
                                      <p:cBhvr>
                                        <p:cTn id="74" dur="500"/>
                                        <p:tgtEl>
                                          <p:spTgt spid="7">
                                            <p:txEl>
                                              <p:pRg st="1" end="1"/>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4" presetClass="entr" presetSubtype="16" fill="hold" grpId="0" nodeType="clickEffect">
                                  <p:stCondLst>
                                    <p:cond delay="0"/>
                                  </p:stCondLst>
                                  <p:childTnLst>
                                    <p:set>
                                      <p:cBhvr>
                                        <p:cTn id="78" dur="1" fill="hold">
                                          <p:stCondLst>
                                            <p:cond delay="0"/>
                                          </p:stCondLst>
                                        </p:cTn>
                                        <p:tgtEl>
                                          <p:spTgt spid="1036"/>
                                        </p:tgtEl>
                                        <p:attrNameLst>
                                          <p:attrName>style.visibility</p:attrName>
                                        </p:attrNameLst>
                                      </p:cBhvr>
                                      <p:to>
                                        <p:strVal val="visible"/>
                                      </p:to>
                                    </p:set>
                                    <p:animEffect transition="in" filter="box(in)">
                                      <p:cBhvr>
                                        <p:cTn id="79" dur="500"/>
                                        <p:tgtEl>
                                          <p:spTgt spid="1036"/>
                                        </p:tgtEl>
                                      </p:cBhvr>
                                    </p:animEffect>
                                  </p:childTnLst>
                                </p:cTn>
                              </p:par>
                              <p:par>
                                <p:cTn id="80" presetID="4" presetClass="entr" presetSubtype="16" fill="hold" nodeType="withEffect">
                                  <p:stCondLst>
                                    <p:cond delay="0"/>
                                  </p:stCondLst>
                                  <p:childTnLst>
                                    <p:set>
                                      <p:cBhvr>
                                        <p:cTn id="81" dur="1" fill="hold">
                                          <p:stCondLst>
                                            <p:cond delay="0"/>
                                          </p:stCondLst>
                                        </p:cTn>
                                        <p:tgtEl>
                                          <p:spTgt spid="7">
                                            <p:txEl>
                                              <p:pRg st="3" end="3"/>
                                            </p:txEl>
                                          </p:spTgt>
                                        </p:tgtEl>
                                        <p:attrNameLst>
                                          <p:attrName>style.visibility</p:attrName>
                                        </p:attrNameLst>
                                      </p:cBhvr>
                                      <p:to>
                                        <p:strVal val="visible"/>
                                      </p:to>
                                    </p:set>
                                    <p:animEffect transition="in" filter="box(in)">
                                      <p:cBhvr>
                                        <p:cTn id="82" dur="500"/>
                                        <p:tgtEl>
                                          <p:spTgt spid="7">
                                            <p:txEl>
                                              <p:pRg st="3" end="3"/>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4" presetClass="entr" presetSubtype="16" fill="hold" grpId="0" nodeType="clickEffect">
                                  <p:stCondLst>
                                    <p:cond delay="0"/>
                                  </p:stCondLst>
                                  <p:childTnLst>
                                    <p:set>
                                      <p:cBhvr>
                                        <p:cTn id="86" dur="1" fill="hold">
                                          <p:stCondLst>
                                            <p:cond delay="0"/>
                                          </p:stCondLst>
                                        </p:cTn>
                                        <p:tgtEl>
                                          <p:spTgt spid="1037"/>
                                        </p:tgtEl>
                                        <p:attrNameLst>
                                          <p:attrName>style.visibility</p:attrName>
                                        </p:attrNameLst>
                                      </p:cBhvr>
                                      <p:to>
                                        <p:strVal val="visible"/>
                                      </p:to>
                                    </p:set>
                                    <p:animEffect transition="in" filter="box(in)">
                                      <p:cBhvr>
                                        <p:cTn id="87" dur="500"/>
                                        <p:tgtEl>
                                          <p:spTgt spid="1037"/>
                                        </p:tgtEl>
                                      </p:cBhvr>
                                    </p:animEffect>
                                  </p:childTnLst>
                                </p:cTn>
                              </p:par>
                              <p:par>
                                <p:cTn id="88" presetID="4" presetClass="entr" presetSubtype="16" fill="hold" nodeType="withEffect">
                                  <p:stCondLst>
                                    <p:cond delay="0"/>
                                  </p:stCondLst>
                                  <p:childTnLst>
                                    <p:set>
                                      <p:cBhvr>
                                        <p:cTn id="89" dur="1" fill="hold">
                                          <p:stCondLst>
                                            <p:cond delay="0"/>
                                          </p:stCondLst>
                                        </p:cTn>
                                        <p:tgtEl>
                                          <p:spTgt spid="7">
                                            <p:txEl>
                                              <p:pRg st="5" end="5"/>
                                            </p:txEl>
                                          </p:spTgt>
                                        </p:tgtEl>
                                        <p:attrNameLst>
                                          <p:attrName>style.visibility</p:attrName>
                                        </p:attrNameLst>
                                      </p:cBhvr>
                                      <p:to>
                                        <p:strVal val="visible"/>
                                      </p:to>
                                    </p:set>
                                    <p:animEffect transition="in" filter="box(in)">
                                      <p:cBhvr>
                                        <p:cTn id="90"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animBg="1"/>
      <p:bldP spid="1027" grpId="0" animBg="1"/>
      <p:bldP spid="1031" grpId="0" animBg="1"/>
      <p:bldP spid="1032" grpId="0" animBg="1"/>
      <p:bldP spid="1033" grpId="0" animBg="1"/>
      <p:bldP spid="1035" grpId="0" animBg="1"/>
      <p:bldP spid="1036" grpId="0" animBg="1"/>
      <p:bldP spid="1037"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671</TotalTime>
  <Words>1832</Words>
  <Application>Microsoft Office PowerPoint</Application>
  <PresentationFormat>Affichage à l'écran (4:3)</PresentationFormat>
  <Paragraphs>511</Paragraphs>
  <Slides>17</Slides>
  <Notes>0</Notes>
  <HiddenSlides>0</HiddenSlides>
  <MMClips>0</MMClips>
  <ScaleCrop>false</ScaleCrop>
  <HeadingPairs>
    <vt:vector size="4" baseType="variant">
      <vt:variant>
        <vt:lpstr>Thème</vt:lpstr>
      </vt:variant>
      <vt:variant>
        <vt:i4>1</vt:i4>
      </vt:variant>
      <vt:variant>
        <vt:lpstr>Titres des diapositives</vt:lpstr>
      </vt:variant>
      <vt:variant>
        <vt:i4>17</vt:i4>
      </vt:variant>
    </vt:vector>
  </HeadingPairs>
  <TitlesOfParts>
    <vt:vector size="18" baseType="lpstr">
      <vt:lpstr>Thème Office</vt:lpstr>
      <vt:lpstr>II. Une histoire politique et diplomatique complexe</vt:lpstr>
      <vt:lpstr>Propositions de mise en œuvre  On entend dans cette partie expliquer la profondeur historique des enjeux du Proche et Moyen Orient par une mise en récit des événements passés  autour des 3 périodes.  Pour appuyer le discours, on se propose de faire construire aux élèves parallèlement aux explications des croquis de synthèses permettant de caractériser les trois périodes. C’est l’occasion de retravailler cette compétence en accentuant la réflexion sur les choix des figurés  La fiche a été conçue pour servir in fine de fiche de révision où sont répertoriés pour les élèves les événements, les faits et les acteurs principaux   On fait formuler par les élèves  pour chaque fiche une phrase de synthèse explicitant en quoi la période étudiée est cruciale pour comprendre les enjeux et tensions actuels du Proche et Moyen Orient</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Julien EBERSOLD</dc:creator>
  <cp:lastModifiedBy>Julien EBERSOLD</cp:lastModifiedBy>
  <cp:revision>37</cp:revision>
  <dcterms:created xsi:type="dcterms:W3CDTF">2012-09-04T15:52:39Z</dcterms:created>
  <dcterms:modified xsi:type="dcterms:W3CDTF">2012-10-19T12:51:47Z</dcterms:modified>
</cp:coreProperties>
</file>