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tiff" ContentType="image/tiff"/>
  <Default Extension="gif" ContentType="image/gif"/>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1"/>
  </p:notesMasterIdLst>
  <p:sldIdLst>
    <p:sldId id="256" r:id="rId2"/>
    <p:sldId id="261" r:id="rId3"/>
    <p:sldId id="262" r:id="rId4"/>
    <p:sldId id="279" r:id="rId5"/>
    <p:sldId id="307" r:id="rId6"/>
    <p:sldId id="289" r:id="rId7"/>
    <p:sldId id="303" r:id="rId8"/>
    <p:sldId id="286" r:id="rId9"/>
    <p:sldId id="281" r:id="rId10"/>
    <p:sldId id="288" r:id="rId11"/>
    <p:sldId id="296" r:id="rId12"/>
    <p:sldId id="280" r:id="rId13"/>
    <p:sldId id="260" r:id="rId14"/>
    <p:sldId id="259" r:id="rId15"/>
    <p:sldId id="287" r:id="rId16"/>
    <p:sldId id="315" r:id="rId17"/>
    <p:sldId id="268" r:id="rId18"/>
    <p:sldId id="310" r:id="rId19"/>
    <p:sldId id="271" r:id="rId20"/>
    <p:sldId id="308" r:id="rId21"/>
    <p:sldId id="272" r:id="rId22"/>
    <p:sldId id="312" r:id="rId23"/>
    <p:sldId id="291" r:id="rId24"/>
    <p:sldId id="311" r:id="rId25"/>
    <p:sldId id="277" r:id="rId26"/>
    <p:sldId id="276" r:id="rId27"/>
    <p:sldId id="275" r:id="rId28"/>
    <p:sldId id="292" r:id="rId29"/>
    <p:sldId id="282" r:id="rId30"/>
    <p:sldId id="297" r:id="rId31"/>
    <p:sldId id="298" r:id="rId32"/>
    <p:sldId id="264" r:id="rId33"/>
    <p:sldId id="265" r:id="rId34"/>
    <p:sldId id="278" r:id="rId35"/>
    <p:sldId id="266" r:id="rId36"/>
    <p:sldId id="306" r:id="rId37"/>
    <p:sldId id="270" r:id="rId38"/>
    <p:sldId id="293" r:id="rId39"/>
    <p:sldId id="267" r:id="rId40"/>
    <p:sldId id="313" r:id="rId41"/>
    <p:sldId id="274" r:id="rId42"/>
    <p:sldId id="301" r:id="rId43"/>
    <p:sldId id="302" r:id="rId44"/>
    <p:sldId id="314" r:id="rId45"/>
    <p:sldId id="263" r:id="rId46"/>
    <p:sldId id="300" r:id="rId47"/>
    <p:sldId id="257" r:id="rId48"/>
    <p:sldId id="294" r:id="rId49"/>
    <p:sldId id="304" r:id="rId50"/>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66CCFF"/>
    <a:srgbClr val="66FF66"/>
    <a:srgbClr val="408000"/>
    <a:srgbClr val="FFCC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8062" autoAdjust="0"/>
  </p:normalViewPr>
  <p:slideViewPr>
    <p:cSldViewPr snapToGrid="0" snapToObjects="1" showGuides="1">
      <p:cViewPr varScale="1">
        <p:scale>
          <a:sx n="69" d="100"/>
          <a:sy n="69" d="100"/>
        </p:scale>
        <p:origin x="-1320" y="-108"/>
      </p:cViewPr>
      <p:guideLst>
        <p:guide orient="horz" pos="2908"/>
        <p:guide pos="2658"/>
      </p:guideLst>
    </p:cSldViewPr>
  </p:slideViewPr>
  <p:notesTextViewPr>
    <p:cViewPr>
      <p:scale>
        <a:sx n="100" d="100"/>
        <a:sy n="100" d="100"/>
      </p:scale>
      <p:origin x="0" y="0"/>
    </p:cViewPr>
  </p:notesTextViewPr>
  <p:sorterViewPr>
    <p:cViewPr>
      <p:scale>
        <a:sx n="66" d="100"/>
        <a:sy n="66" d="100"/>
      </p:scale>
      <p:origin x="0" y="321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8CD33A1-6205-DF41-989D-1F430AD411DE}" type="datetimeFigureOut">
              <a:rPr lang="fr-FR" smtClean="0"/>
              <a:pPr/>
              <a:t>25/10/2012</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B399AB-E2C7-8944-B8DA-7574EFBEE4FD}" type="slidenum">
              <a:rPr lang="fr-FR" smtClean="0"/>
              <a:pPr/>
              <a:t>‹N°›</a:t>
            </a:fld>
            <a:endParaRPr lang="fr-FR"/>
          </a:p>
        </p:txBody>
      </p:sp>
    </p:spTree>
    <p:extLst>
      <p:ext uri="{BB962C8B-B14F-4D97-AF65-F5344CB8AC3E}">
        <p14:creationId xmlns:p14="http://schemas.microsoft.com/office/powerpoint/2010/main" xmlns="" val="42199464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0B399AB-E2C7-8944-B8DA-7574EFBEE4FD}" type="slidenum">
              <a:rPr lang="fr-FR" smtClean="0"/>
              <a:pPr/>
              <a:t>9</a:t>
            </a:fld>
            <a:endParaRPr lang="fr-FR"/>
          </a:p>
        </p:txBody>
      </p:sp>
    </p:spTree>
    <p:extLst>
      <p:ext uri="{BB962C8B-B14F-4D97-AF65-F5344CB8AC3E}">
        <p14:creationId xmlns:p14="http://schemas.microsoft.com/office/powerpoint/2010/main" xmlns="" val="3372676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0B399AB-E2C7-8944-B8DA-7574EFBEE4FD}" type="slidenum">
              <a:rPr lang="fr-FR" smtClean="0"/>
              <a:pPr/>
              <a:t>11</a:t>
            </a:fld>
            <a:endParaRPr lang="fr-FR"/>
          </a:p>
        </p:txBody>
      </p:sp>
    </p:spTree>
    <p:extLst>
      <p:ext uri="{BB962C8B-B14F-4D97-AF65-F5344CB8AC3E}">
        <p14:creationId xmlns:p14="http://schemas.microsoft.com/office/powerpoint/2010/main" xmlns="" val="3372676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just" defTabSz="457200" rtl="0" eaLnBrk="1" fontAlgn="auto" latinLnBrk="0" hangingPunct="1">
              <a:lnSpc>
                <a:spcPct val="100000"/>
              </a:lnSpc>
              <a:spcBef>
                <a:spcPts val="0"/>
              </a:spcBef>
              <a:spcAft>
                <a:spcPts val="0"/>
              </a:spcAft>
              <a:buClrTx/>
              <a:buSzTx/>
              <a:buFontTx/>
              <a:buNone/>
              <a:tabLst/>
              <a:defRPr/>
            </a:pPr>
            <a:r>
              <a:rPr lang="fr-FR" dirty="0" smtClean="0"/>
              <a:t>L'adjectif mercantile est utilisé pour qualifier une activité économique dont le but est d'obtenir un gain d'argent unilatéral au bénéfice d'actionnaires sans fournir une utilité suffisante pour certaines des autres parties prenantes.</a:t>
            </a:r>
            <a:endParaRPr lang="fr-FR" dirty="0"/>
          </a:p>
        </p:txBody>
      </p:sp>
      <p:sp>
        <p:nvSpPr>
          <p:cNvPr id="4" name="Espace réservé du numéro de diapositive 3"/>
          <p:cNvSpPr>
            <a:spLocks noGrp="1"/>
          </p:cNvSpPr>
          <p:nvPr>
            <p:ph type="sldNum" sz="quarter" idx="10"/>
          </p:nvPr>
        </p:nvSpPr>
        <p:spPr/>
        <p:txBody>
          <a:bodyPr/>
          <a:lstStyle/>
          <a:p>
            <a:fld id="{50B399AB-E2C7-8944-B8DA-7574EFBEE4FD}" type="slidenum">
              <a:rPr lang="fr-FR" smtClean="0"/>
              <a:pPr/>
              <a:t>14</a:t>
            </a:fld>
            <a:endParaRPr lang="fr-FR"/>
          </a:p>
        </p:txBody>
      </p:sp>
    </p:spTree>
    <p:extLst>
      <p:ext uri="{BB962C8B-B14F-4D97-AF65-F5344CB8AC3E}">
        <p14:creationId xmlns:p14="http://schemas.microsoft.com/office/powerpoint/2010/main" xmlns="" val="2171265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Un chipset (de l'anglais, signifiant littéralement « ensemble de puce (électroniques) ») est un jeu de composants électroniques intégré dans un circuit intégré préprogrammé permettant de gérer les flux de données numériques entre le ou les processeur(s), la mémoire et les périphériques. On en trouve dans des appareils électroniques de type micro-ordinateur, console de jeux vidéo, téléphone mobile, appareil photographique numérique, GPS, etc.</a:t>
            </a:r>
          </a:p>
          <a:p>
            <a:pPr marL="0" marR="0" indent="0" algn="l" defTabSz="457200" rtl="0" eaLnBrk="1" fontAlgn="auto" latinLnBrk="0" hangingPunct="1">
              <a:lnSpc>
                <a:spcPct val="100000"/>
              </a:lnSpc>
              <a:spcBef>
                <a:spcPts val="0"/>
              </a:spcBef>
              <a:spcAft>
                <a:spcPts val="0"/>
              </a:spcAft>
              <a:buClrTx/>
              <a:buSzTx/>
              <a:buFontTx/>
              <a:buNone/>
              <a:tabLst/>
              <a:defRPr/>
            </a:pPr>
            <a:r>
              <a:rPr lang="fr-FR" dirty="0" smtClean="0"/>
              <a:t>Dans le cas des micro-ordinateurs, on peut voir le chipset comme une sous-partie de la carte mère regroupant plusieurs composants importants (par exemple un substitut de carte graphique), qui serait préfabriquée, standardisée et prête au montage, fournie au fabricant de la carte mère par un constructeur tiers.</a:t>
            </a:r>
            <a:endParaRPr lang="fr-FR" dirty="0"/>
          </a:p>
        </p:txBody>
      </p:sp>
      <p:sp>
        <p:nvSpPr>
          <p:cNvPr id="4" name="Espace réservé du numéro de diapositive 3"/>
          <p:cNvSpPr>
            <a:spLocks noGrp="1"/>
          </p:cNvSpPr>
          <p:nvPr>
            <p:ph type="sldNum" sz="quarter" idx="10"/>
          </p:nvPr>
        </p:nvSpPr>
        <p:spPr/>
        <p:txBody>
          <a:bodyPr/>
          <a:lstStyle/>
          <a:p>
            <a:fld id="{50B399AB-E2C7-8944-B8DA-7574EFBEE4FD}" type="slidenum">
              <a:rPr lang="fr-FR" smtClean="0"/>
              <a:pPr/>
              <a:t>25</a:t>
            </a:fld>
            <a:endParaRPr lang="fr-FR"/>
          </a:p>
        </p:txBody>
      </p:sp>
    </p:spTree>
    <p:extLst>
      <p:ext uri="{BB962C8B-B14F-4D97-AF65-F5344CB8AC3E}">
        <p14:creationId xmlns:p14="http://schemas.microsoft.com/office/powerpoint/2010/main" xmlns="" val="945009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0B399AB-E2C7-8944-B8DA-7574EFBEE4FD}" type="slidenum">
              <a:rPr lang="fr-FR" smtClean="0"/>
              <a:pPr/>
              <a:t>48</a:t>
            </a:fld>
            <a:endParaRPr lang="fr-FR"/>
          </a:p>
        </p:txBody>
      </p:sp>
    </p:spTree>
    <p:extLst>
      <p:ext uri="{BB962C8B-B14F-4D97-AF65-F5344CB8AC3E}">
        <p14:creationId xmlns:p14="http://schemas.microsoft.com/office/powerpoint/2010/main" xmlns="" val="33726767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155A27EB-2AC0-D947-A0BC-2BEAF55A53B6}" type="datetimeFigureOut">
              <a:rPr lang="fr-FR" smtClean="0"/>
              <a:pPr/>
              <a:t>25/10/2012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BF42396-D8AD-FE4A-B11E-FE60FCAB92E8}" type="slidenum">
              <a:rPr lang="fr-FR" smtClean="0"/>
              <a:pPr/>
              <a:t>‹N°›</a:t>
            </a:fld>
            <a:endParaRPr lang="fr-FR"/>
          </a:p>
        </p:txBody>
      </p:sp>
    </p:spTree>
    <p:extLst>
      <p:ext uri="{BB962C8B-B14F-4D97-AF65-F5344CB8AC3E}">
        <p14:creationId xmlns:p14="http://schemas.microsoft.com/office/powerpoint/2010/main" xmlns="" val="1262851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55A27EB-2AC0-D947-A0BC-2BEAF55A53B6}" type="datetimeFigureOut">
              <a:rPr lang="fr-FR" smtClean="0"/>
              <a:pPr/>
              <a:t>25/10/2012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BF42396-D8AD-FE4A-B11E-FE60FCAB92E8}" type="slidenum">
              <a:rPr lang="fr-FR" smtClean="0"/>
              <a:pPr/>
              <a:t>‹N°›</a:t>
            </a:fld>
            <a:endParaRPr lang="fr-FR"/>
          </a:p>
        </p:txBody>
      </p:sp>
    </p:spTree>
    <p:extLst>
      <p:ext uri="{BB962C8B-B14F-4D97-AF65-F5344CB8AC3E}">
        <p14:creationId xmlns:p14="http://schemas.microsoft.com/office/powerpoint/2010/main" xmlns="" val="3856481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55A27EB-2AC0-D947-A0BC-2BEAF55A53B6}" type="datetimeFigureOut">
              <a:rPr lang="fr-FR" smtClean="0"/>
              <a:pPr/>
              <a:t>25/10/2012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BF42396-D8AD-FE4A-B11E-FE60FCAB92E8}" type="slidenum">
              <a:rPr lang="fr-FR" smtClean="0"/>
              <a:pPr/>
              <a:t>‹N°›</a:t>
            </a:fld>
            <a:endParaRPr lang="fr-FR"/>
          </a:p>
        </p:txBody>
      </p:sp>
    </p:spTree>
    <p:extLst>
      <p:ext uri="{BB962C8B-B14F-4D97-AF65-F5344CB8AC3E}">
        <p14:creationId xmlns:p14="http://schemas.microsoft.com/office/powerpoint/2010/main" xmlns="" val="1495030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55A27EB-2AC0-D947-A0BC-2BEAF55A53B6}" type="datetimeFigureOut">
              <a:rPr lang="fr-FR" smtClean="0"/>
              <a:pPr/>
              <a:t>25/10/2012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BF42396-D8AD-FE4A-B11E-FE60FCAB92E8}" type="slidenum">
              <a:rPr lang="fr-FR" smtClean="0"/>
              <a:pPr/>
              <a:t>‹N°›</a:t>
            </a:fld>
            <a:endParaRPr lang="fr-FR"/>
          </a:p>
        </p:txBody>
      </p:sp>
    </p:spTree>
    <p:extLst>
      <p:ext uri="{BB962C8B-B14F-4D97-AF65-F5344CB8AC3E}">
        <p14:creationId xmlns:p14="http://schemas.microsoft.com/office/powerpoint/2010/main" xmlns="" val="1710300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155A27EB-2AC0-D947-A0BC-2BEAF55A53B6}" type="datetimeFigureOut">
              <a:rPr lang="fr-FR" smtClean="0"/>
              <a:pPr/>
              <a:t>25/10/2012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BF42396-D8AD-FE4A-B11E-FE60FCAB92E8}" type="slidenum">
              <a:rPr lang="fr-FR" smtClean="0"/>
              <a:pPr/>
              <a:t>‹N°›</a:t>
            </a:fld>
            <a:endParaRPr lang="fr-FR"/>
          </a:p>
        </p:txBody>
      </p:sp>
    </p:spTree>
    <p:extLst>
      <p:ext uri="{BB962C8B-B14F-4D97-AF65-F5344CB8AC3E}">
        <p14:creationId xmlns:p14="http://schemas.microsoft.com/office/powerpoint/2010/main" xmlns="" val="4055783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55A27EB-2AC0-D947-A0BC-2BEAF55A53B6}" type="datetimeFigureOut">
              <a:rPr lang="fr-FR" smtClean="0"/>
              <a:pPr/>
              <a:t>25/10/2012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BF42396-D8AD-FE4A-B11E-FE60FCAB92E8}" type="slidenum">
              <a:rPr lang="fr-FR" smtClean="0"/>
              <a:pPr/>
              <a:t>‹N°›</a:t>
            </a:fld>
            <a:endParaRPr lang="fr-FR"/>
          </a:p>
        </p:txBody>
      </p:sp>
    </p:spTree>
    <p:extLst>
      <p:ext uri="{BB962C8B-B14F-4D97-AF65-F5344CB8AC3E}">
        <p14:creationId xmlns:p14="http://schemas.microsoft.com/office/powerpoint/2010/main" xmlns="" val="42464788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55A27EB-2AC0-D947-A0BC-2BEAF55A53B6}" type="datetimeFigureOut">
              <a:rPr lang="fr-FR" smtClean="0"/>
              <a:pPr/>
              <a:t>25/10/2012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BF42396-D8AD-FE4A-B11E-FE60FCAB92E8}" type="slidenum">
              <a:rPr lang="fr-FR" smtClean="0"/>
              <a:pPr/>
              <a:t>‹N°›</a:t>
            </a:fld>
            <a:endParaRPr lang="fr-FR"/>
          </a:p>
        </p:txBody>
      </p:sp>
    </p:spTree>
    <p:extLst>
      <p:ext uri="{BB962C8B-B14F-4D97-AF65-F5344CB8AC3E}">
        <p14:creationId xmlns:p14="http://schemas.microsoft.com/office/powerpoint/2010/main" xmlns="" val="181856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155A27EB-2AC0-D947-A0BC-2BEAF55A53B6}" type="datetimeFigureOut">
              <a:rPr lang="fr-FR" smtClean="0"/>
              <a:pPr/>
              <a:t>25/10/2012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BF42396-D8AD-FE4A-B11E-FE60FCAB92E8}" type="slidenum">
              <a:rPr lang="fr-FR" smtClean="0"/>
              <a:pPr/>
              <a:t>‹N°›</a:t>
            </a:fld>
            <a:endParaRPr lang="fr-FR"/>
          </a:p>
        </p:txBody>
      </p:sp>
    </p:spTree>
    <p:extLst>
      <p:ext uri="{BB962C8B-B14F-4D97-AF65-F5344CB8AC3E}">
        <p14:creationId xmlns:p14="http://schemas.microsoft.com/office/powerpoint/2010/main" xmlns="" val="668410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55A27EB-2AC0-D947-A0BC-2BEAF55A53B6}" type="datetimeFigureOut">
              <a:rPr lang="fr-FR" smtClean="0"/>
              <a:pPr/>
              <a:t>25/10/2012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BF42396-D8AD-FE4A-B11E-FE60FCAB92E8}" type="slidenum">
              <a:rPr lang="fr-FR" smtClean="0"/>
              <a:pPr/>
              <a:t>‹N°›</a:t>
            </a:fld>
            <a:endParaRPr lang="fr-FR"/>
          </a:p>
        </p:txBody>
      </p:sp>
    </p:spTree>
    <p:extLst>
      <p:ext uri="{BB962C8B-B14F-4D97-AF65-F5344CB8AC3E}">
        <p14:creationId xmlns:p14="http://schemas.microsoft.com/office/powerpoint/2010/main" xmlns="" val="1911608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155A27EB-2AC0-D947-A0BC-2BEAF55A53B6}" type="datetimeFigureOut">
              <a:rPr lang="fr-FR" smtClean="0"/>
              <a:pPr/>
              <a:t>25/10/2012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BF42396-D8AD-FE4A-B11E-FE60FCAB92E8}" type="slidenum">
              <a:rPr lang="fr-FR" smtClean="0"/>
              <a:pPr/>
              <a:t>‹N°›</a:t>
            </a:fld>
            <a:endParaRPr lang="fr-FR"/>
          </a:p>
        </p:txBody>
      </p:sp>
    </p:spTree>
    <p:extLst>
      <p:ext uri="{BB962C8B-B14F-4D97-AF65-F5344CB8AC3E}">
        <p14:creationId xmlns:p14="http://schemas.microsoft.com/office/powerpoint/2010/main" xmlns="" val="2701308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155A27EB-2AC0-D947-A0BC-2BEAF55A53B6}" type="datetimeFigureOut">
              <a:rPr lang="fr-FR" smtClean="0"/>
              <a:pPr/>
              <a:t>25/10/2012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BF42396-D8AD-FE4A-B11E-FE60FCAB92E8}" type="slidenum">
              <a:rPr lang="fr-FR" smtClean="0"/>
              <a:pPr/>
              <a:t>‹N°›</a:t>
            </a:fld>
            <a:endParaRPr lang="fr-FR"/>
          </a:p>
        </p:txBody>
      </p:sp>
    </p:spTree>
    <p:extLst>
      <p:ext uri="{BB962C8B-B14F-4D97-AF65-F5344CB8AC3E}">
        <p14:creationId xmlns:p14="http://schemas.microsoft.com/office/powerpoint/2010/main" xmlns="" val="3597945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0" y="-4762"/>
            <a:ext cx="9144000" cy="1143000"/>
          </a:xfrm>
          <a:prstGeom prst="rect">
            <a:avLst/>
          </a:prstGeom>
        </p:spPr>
        <p:txBody>
          <a:bodyPr vert="horz" lIns="91440" tIns="45720" rIns="91440" bIns="45720" rtlCol="0" anchor="ctr">
            <a:normAutofit/>
          </a:bodyPr>
          <a:lstStyle/>
          <a:p>
            <a:r>
              <a:rPr lang="fr-FR" dirty="0" smtClean="0"/>
              <a:t>Cliquez et modifiez le titre</a:t>
            </a:r>
            <a:endParaRPr lang="fr-FR" dirty="0"/>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normAutofit/>
          </a:bodyPr>
          <a:lstStyle>
            <a:lvl1pPr algn="just">
              <a:defRPr sz="1200" b="0" i="0" baseline="0">
                <a:solidFill>
                  <a:schemeClr val="tx1">
                    <a:tint val="75000"/>
                  </a:schemeClr>
                </a:solidFill>
                <a:latin typeface="Noteworthy Light"/>
                <a:cs typeface="Noteworthy Light"/>
              </a:defRPr>
            </a:lvl1pPr>
          </a:lstStyle>
          <a:p>
            <a:fld id="{155A27EB-2AC0-D947-A0BC-2BEAF55A53B6}" type="datetimeFigureOut">
              <a:rPr lang="fr-FR" smtClean="0"/>
              <a:pPr/>
              <a:t>25/10/2012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normAutofit/>
          </a:bodyPr>
          <a:lstStyle>
            <a:lvl1pPr algn="just">
              <a:defRPr sz="1200" b="0" i="0" baseline="0">
                <a:solidFill>
                  <a:schemeClr val="tx1">
                    <a:tint val="75000"/>
                  </a:schemeClr>
                </a:solidFill>
                <a:latin typeface="Noteworthy Light"/>
                <a:cs typeface="Noteworthy Light"/>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normAutofit/>
          </a:bodyPr>
          <a:lstStyle>
            <a:lvl1pPr algn="just">
              <a:defRPr sz="1200" b="0" i="0" baseline="0">
                <a:solidFill>
                  <a:schemeClr val="tx1">
                    <a:tint val="75000"/>
                  </a:schemeClr>
                </a:solidFill>
                <a:latin typeface="Noteworthy Light"/>
                <a:cs typeface="Noteworthy Light"/>
              </a:defRPr>
            </a:lvl1pPr>
          </a:lstStyle>
          <a:p>
            <a:fld id="{6BF42396-D8AD-FE4A-B11E-FE60FCAB92E8}" type="slidenum">
              <a:rPr lang="fr-FR" smtClean="0"/>
              <a:pPr/>
              <a:t>‹N°›</a:t>
            </a:fld>
            <a:endParaRPr lang="fr-FR"/>
          </a:p>
        </p:txBody>
      </p:sp>
    </p:spTree>
    <p:extLst>
      <p:ext uri="{BB962C8B-B14F-4D97-AF65-F5344CB8AC3E}">
        <p14:creationId xmlns:p14="http://schemas.microsoft.com/office/powerpoint/2010/main" xmlns="" val="5580478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b="1" i="0" kern="1200" baseline="0">
          <a:solidFill>
            <a:schemeClr val="tx1"/>
          </a:solidFill>
          <a:latin typeface="Noteworthy Light"/>
          <a:ea typeface="+mj-ea"/>
          <a:cs typeface="Noteworthy Light"/>
        </a:defRPr>
      </a:lvl1pPr>
    </p:titleStyle>
    <p:bodyStyle>
      <a:lvl1pPr marL="342900" indent="-342900" algn="just" defTabSz="457200" rtl="0" eaLnBrk="1" latinLnBrk="0" hangingPunct="1">
        <a:spcBef>
          <a:spcPct val="20000"/>
        </a:spcBef>
        <a:buFont typeface="Arial"/>
        <a:buChar char="•"/>
        <a:defRPr sz="3200" b="0" i="0" kern="1200" baseline="0">
          <a:solidFill>
            <a:schemeClr val="tx1"/>
          </a:solidFill>
          <a:latin typeface="Noteworthy Light"/>
          <a:ea typeface="+mn-ea"/>
          <a:cs typeface="Noteworthy Light"/>
        </a:defRPr>
      </a:lvl1pPr>
      <a:lvl2pPr marL="742950" indent="-285750" algn="just" defTabSz="457200" rtl="0" eaLnBrk="1" latinLnBrk="0" hangingPunct="1">
        <a:spcBef>
          <a:spcPct val="20000"/>
        </a:spcBef>
        <a:buFont typeface="Arial"/>
        <a:buChar char="–"/>
        <a:defRPr sz="2800" b="0" i="0" kern="1200" baseline="0">
          <a:solidFill>
            <a:schemeClr val="tx1"/>
          </a:solidFill>
          <a:latin typeface="Noteworthy Light"/>
          <a:ea typeface="+mn-ea"/>
          <a:cs typeface="Noteworthy Light"/>
        </a:defRPr>
      </a:lvl2pPr>
      <a:lvl3pPr marL="1143000" indent="-228600" algn="just" defTabSz="457200" rtl="0" eaLnBrk="1" latinLnBrk="0" hangingPunct="1">
        <a:spcBef>
          <a:spcPct val="20000"/>
        </a:spcBef>
        <a:buFont typeface="Arial"/>
        <a:buChar char="•"/>
        <a:defRPr sz="2400" b="0" i="0" kern="1200" baseline="0">
          <a:solidFill>
            <a:schemeClr val="tx1"/>
          </a:solidFill>
          <a:latin typeface="Noteworthy Light"/>
          <a:ea typeface="+mn-ea"/>
          <a:cs typeface="Noteworthy Light"/>
        </a:defRPr>
      </a:lvl3pPr>
      <a:lvl4pPr marL="1600200" indent="-228600" algn="just" defTabSz="457200" rtl="0" eaLnBrk="1" latinLnBrk="0" hangingPunct="1">
        <a:spcBef>
          <a:spcPct val="20000"/>
        </a:spcBef>
        <a:buFont typeface="Arial"/>
        <a:buChar char="–"/>
        <a:defRPr sz="2000" b="0" i="0" kern="1200" baseline="0">
          <a:solidFill>
            <a:schemeClr val="tx1"/>
          </a:solidFill>
          <a:latin typeface="Noteworthy Light"/>
          <a:ea typeface="+mn-ea"/>
          <a:cs typeface="Noteworthy Light"/>
        </a:defRPr>
      </a:lvl4pPr>
      <a:lvl5pPr marL="2057400" indent="-228600" algn="just" defTabSz="457200" rtl="0" eaLnBrk="1" latinLnBrk="0" hangingPunct="1">
        <a:spcBef>
          <a:spcPct val="20000"/>
        </a:spcBef>
        <a:buFont typeface="Arial"/>
        <a:buChar char="»"/>
        <a:defRPr sz="2000" b="0" i="0" kern="1200" baseline="0">
          <a:solidFill>
            <a:schemeClr val="tx1"/>
          </a:solidFill>
          <a:latin typeface="Noteworthy Light"/>
          <a:ea typeface="+mn-ea"/>
          <a:cs typeface="Noteworthy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41.xml"/><Relationship Id="rId3" Type="http://schemas.openxmlformats.org/officeDocument/2006/relationships/slide" Target="slide35.xml"/><Relationship Id="rId7" Type="http://schemas.openxmlformats.org/officeDocument/2006/relationships/hyperlink" Target="http://www.apple.com/fr/buy/locator/" TargetMode="External"/><Relationship Id="rId2" Type="http://schemas.openxmlformats.org/officeDocument/2006/relationships/slide" Target="slide32.xml"/><Relationship Id="rId1" Type="http://schemas.openxmlformats.org/officeDocument/2006/relationships/slideLayout" Target="../slideLayouts/slideLayout6.xml"/><Relationship Id="rId6" Type="http://schemas.openxmlformats.org/officeDocument/2006/relationships/slide" Target="slide34.xml"/><Relationship Id="rId11" Type="http://schemas.openxmlformats.org/officeDocument/2006/relationships/slide" Target="slide42.xml"/><Relationship Id="rId5" Type="http://schemas.openxmlformats.org/officeDocument/2006/relationships/slide" Target="slide33.xml"/><Relationship Id="rId10" Type="http://schemas.openxmlformats.org/officeDocument/2006/relationships/slide" Target="slide40.xml"/><Relationship Id="rId4" Type="http://schemas.openxmlformats.org/officeDocument/2006/relationships/slide" Target="slide38.xml"/><Relationship Id="rId9" Type="http://schemas.openxmlformats.org/officeDocument/2006/relationships/slide" Target="slide3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slide" Target="slide14.xml"/></Relationships>
</file>

<file path=ppt/slides/_rels/slide19.xml.rels><?xml version="1.0" encoding="UTF-8" standalone="yes"?>
<Relationships xmlns="http://schemas.openxmlformats.org/package/2006/relationships"><Relationship Id="rId8" Type="http://schemas.openxmlformats.org/officeDocument/2006/relationships/hyperlink" Target="http://fr.wikipedia.org/wiki/Adobe_Systems" TargetMode="External"/><Relationship Id="rId13" Type="http://schemas.openxmlformats.org/officeDocument/2006/relationships/hyperlink" Target="http://fr.wikipedia.org/wiki/Arista_Networks" TargetMode="External"/><Relationship Id="rId18" Type="http://schemas.openxmlformats.org/officeDocument/2006/relationships/hyperlink" Target="http://fr.wikipedia.org/wiki/EBay" TargetMode="External"/><Relationship Id="rId26" Type="http://schemas.openxmlformats.org/officeDocument/2006/relationships/hyperlink" Target="http://fr.wikipedia.org/wiki/Maxtor" TargetMode="External"/><Relationship Id="rId3" Type="http://schemas.openxmlformats.org/officeDocument/2006/relationships/image" Target="../media/image9.jpeg"/><Relationship Id="rId21" Type="http://schemas.openxmlformats.org/officeDocument/2006/relationships/hyperlink" Target="http://fr.wikipedia.org/wiki/Google" TargetMode="External"/><Relationship Id="rId34" Type="http://schemas.openxmlformats.org/officeDocument/2006/relationships/hyperlink" Target="http://fr.wikipedia.org/wiki/Sun_Microsystems" TargetMode="External"/><Relationship Id="rId7" Type="http://schemas.openxmlformats.org/officeDocument/2006/relationships/hyperlink" Target="http://fr.wikipedia.org/wiki/Fichier:Ebayheadquarters.jpg" TargetMode="External"/><Relationship Id="rId12" Type="http://schemas.openxmlformats.org/officeDocument/2006/relationships/hyperlink" Target="http://fr.wikipedia.org/wiki/Applied_Materials" TargetMode="External"/><Relationship Id="rId17" Type="http://schemas.openxmlformats.org/officeDocument/2006/relationships/hyperlink" Target="http://fr.wikipedia.org/wiki/Dolby" TargetMode="External"/><Relationship Id="rId25" Type="http://schemas.openxmlformats.org/officeDocument/2006/relationships/hyperlink" Target="http://fr.wikipedia.org/wiki/LSI_Logic" TargetMode="External"/><Relationship Id="rId33" Type="http://schemas.openxmlformats.org/officeDocument/2006/relationships/hyperlink" Target="http://fr.wikipedia.org/wiki/Symantec" TargetMode="External"/><Relationship Id="rId2" Type="http://schemas.openxmlformats.org/officeDocument/2006/relationships/image" Target="../media/image8.jpeg"/><Relationship Id="rId16" Type="http://schemas.openxmlformats.org/officeDocument/2006/relationships/hyperlink" Target="http://fr.wikipedia.org/wiki/Cisco_Systems" TargetMode="External"/><Relationship Id="rId20" Type="http://schemas.openxmlformats.org/officeDocument/2006/relationships/hyperlink" Target="http://fr.wikipedia.org/wiki/Facebook" TargetMode="External"/><Relationship Id="rId29" Type="http://schemas.openxmlformats.org/officeDocument/2006/relationships/hyperlink" Target="http://fr.wikipedia.org/wiki/NVidia" TargetMode="External"/><Relationship Id="rId1" Type="http://schemas.openxmlformats.org/officeDocument/2006/relationships/slideLayout" Target="../slideLayouts/slideLayout7.xml"/><Relationship Id="rId6" Type="http://schemas.openxmlformats.org/officeDocument/2006/relationships/hyperlink" Target="http://fr.wikipedia.org/wiki/Fichier:Applecomputerheadquarters.jpg" TargetMode="External"/><Relationship Id="rId11" Type="http://schemas.openxmlformats.org/officeDocument/2006/relationships/hyperlink" Target="http://fr.wikipedia.org/wiki/Apple_Inc." TargetMode="External"/><Relationship Id="rId24" Type="http://schemas.openxmlformats.org/officeDocument/2006/relationships/hyperlink" Target="http://fr.wikipedia.org/w/index.php?title=Intuit_Inc.&amp;action=edit&amp;redlink=1" TargetMode="External"/><Relationship Id="rId32" Type="http://schemas.openxmlformats.org/officeDocument/2006/relationships/hyperlink" Target="http://fr.wikipedia.org/w/index.php?title=Solectron&amp;action=edit&amp;redlink=1" TargetMode="External"/><Relationship Id="rId37" Type="http://schemas.openxmlformats.org/officeDocument/2006/relationships/slide" Target="slide6.xml"/><Relationship Id="rId5" Type="http://schemas.openxmlformats.org/officeDocument/2006/relationships/hyperlink" Target="http://fr.wikipedia.org/wiki/Fichier:Adobe_HQ.jpg" TargetMode="External"/><Relationship Id="rId15" Type="http://schemas.openxmlformats.org/officeDocument/2006/relationships/hyperlink" Target="http://fr.wikipedia.org/wiki/Business_Objects" TargetMode="External"/><Relationship Id="rId23" Type="http://schemas.openxmlformats.org/officeDocument/2006/relationships/hyperlink" Target="http://fr.wikipedia.org/wiki/Intel_Corporation" TargetMode="External"/><Relationship Id="rId28" Type="http://schemas.openxmlformats.org/officeDocument/2006/relationships/hyperlink" Target="http://fr.wikipedia.org/wiki/NetApp" TargetMode="External"/><Relationship Id="rId36" Type="http://schemas.openxmlformats.org/officeDocument/2006/relationships/image" Target="../media/image10.png"/><Relationship Id="rId10" Type="http://schemas.openxmlformats.org/officeDocument/2006/relationships/hyperlink" Target="http://fr.wikipedia.org/wiki/Agilent_Technologies" TargetMode="External"/><Relationship Id="rId19" Type="http://schemas.openxmlformats.org/officeDocument/2006/relationships/hyperlink" Target="http://fr.wikipedia.org/wiki/Electronic_Arts" TargetMode="External"/><Relationship Id="rId31" Type="http://schemas.openxmlformats.org/officeDocument/2006/relationships/hyperlink" Target="http://fr.wikipedia.org/wiki/SanDisk" TargetMode="External"/><Relationship Id="rId4" Type="http://schemas.openxmlformats.org/officeDocument/2006/relationships/hyperlink" Target="http://fr.wikipedia.org/wiki/Si%C3%A8ge_social" TargetMode="External"/><Relationship Id="rId9" Type="http://schemas.openxmlformats.org/officeDocument/2006/relationships/hyperlink" Target="http://fr.wikipedia.org/wiki/Advanced_Micro_Devices" TargetMode="External"/><Relationship Id="rId14" Type="http://schemas.openxmlformats.org/officeDocument/2006/relationships/hyperlink" Target="http://fr.wikipedia.org/wiki/Brocade_Communications_Systems" TargetMode="External"/><Relationship Id="rId22" Type="http://schemas.openxmlformats.org/officeDocument/2006/relationships/hyperlink" Target="http://fr.wikipedia.org/wiki/Hewlett-Packard" TargetMode="External"/><Relationship Id="rId27" Type="http://schemas.openxmlformats.org/officeDocument/2006/relationships/hyperlink" Target="http://fr.wikipedia.org/wiki/National_Semiconductor" TargetMode="External"/><Relationship Id="rId30" Type="http://schemas.openxmlformats.org/officeDocument/2006/relationships/hyperlink" Target="http://fr.wikipedia.org/wiki/Oracle_Corporation" TargetMode="External"/><Relationship Id="rId35" Type="http://schemas.openxmlformats.org/officeDocument/2006/relationships/hyperlink" Target="http://fr.wikipedia.org/wiki/Yahoo!"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slide" Target="slide6.xml"/></Relationships>
</file>

<file path=ppt/slides/_rels/slide2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tiff"/><Relationship Id="rId1" Type="http://schemas.openxmlformats.org/officeDocument/2006/relationships/slideLayout" Target="../slideLayouts/slideLayout7.xml"/><Relationship Id="rId4" Type="http://schemas.openxmlformats.org/officeDocument/2006/relationships/slide" Target="slide6.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tiff"/><Relationship Id="rId1" Type="http://schemas.openxmlformats.org/officeDocument/2006/relationships/slideLayout" Target="../slideLayouts/slideLayout7.xml"/><Relationship Id="rId5" Type="http://schemas.openxmlformats.org/officeDocument/2006/relationships/slide" Target="slide6.xml"/><Relationship Id="rId4" Type="http://schemas.openxmlformats.org/officeDocument/2006/relationships/image" Target="../media/image18.tiff"/></Relationships>
</file>

<file path=ppt/slides/_rels/slide24.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2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slide" Target="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5" Type="http://schemas.openxmlformats.org/officeDocument/2006/relationships/slide" Target="slide8.xml"/><Relationship Id="rId4" Type="http://schemas.openxmlformats.org/officeDocument/2006/relationships/image" Target="../media/image27.tif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28.gi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30.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31.tif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slide" Target="slide44.xml"/><Relationship Id="rId1" Type="http://schemas.openxmlformats.org/officeDocument/2006/relationships/slideLayout" Target="../slideLayouts/slideLayout4.xml"/><Relationship Id="rId6" Type="http://schemas.openxmlformats.org/officeDocument/2006/relationships/slide" Target="slide10.xml"/><Relationship Id="rId5" Type="http://schemas.openxmlformats.org/officeDocument/2006/relationships/image" Target="../media/image35.png"/><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42.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isuppli.com/Teardowns/News/Pages/iPhone5-Carries-$199-BOM-Virtual-Teardown-Reveals.aspx"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slide" Target="slide10.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slide" Target="slide10.xml"/><Relationship Id="rId4" Type="http://schemas.openxmlformats.org/officeDocument/2006/relationships/image" Target="../media/image48.png"/></Relationships>
</file>

<file path=ppt/slides/_rels/slide4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slide" Target="slide17.xml"/><Relationship Id="rId1" Type="http://schemas.openxmlformats.org/officeDocument/2006/relationships/slideLayout" Target="../slideLayouts/slideLayout6.xml"/><Relationship Id="rId6" Type="http://schemas.openxmlformats.org/officeDocument/2006/relationships/slide" Target="slide25.xml"/><Relationship Id="rId5" Type="http://schemas.openxmlformats.org/officeDocument/2006/relationships/slide" Target="slide18.xml"/><Relationship Id="rId4" Type="http://schemas.openxmlformats.org/officeDocument/2006/relationships/slide" Target="slide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26.xml"/><Relationship Id="rId1" Type="http://schemas.openxmlformats.org/officeDocument/2006/relationships/slideLayout" Target="../slideLayouts/slideLayout6.xml"/><Relationship Id="rId5" Type="http://schemas.openxmlformats.org/officeDocument/2006/relationships/slide" Target="slide31.xml"/><Relationship Id="rId4" Type="http://schemas.openxmlformats.org/officeDocument/2006/relationships/slide" Target="slide2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style>
          <a:lnRef idx="0">
            <a:schemeClr val="accent3"/>
          </a:lnRef>
          <a:fillRef idx="3">
            <a:schemeClr val="accent3"/>
          </a:fillRef>
          <a:effectRef idx="3">
            <a:schemeClr val="accent3"/>
          </a:effectRef>
          <a:fontRef idx="minor">
            <a:schemeClr val="lt1"/>
          </a:fontRef>
        </p:style>
        <p:txBody>
          <a:bodyPr/>
          <a:lstStyle/>
          <a:p>
            <a:r>
              <a:rPr lang="fr-FR" dirty="0" smtClean="0">
                <a:solidFill>
                  <a:srgbClr val="0000FF"/>
                </a:solidFill>
                <a:latin typeface="Noteworthy Light"/>
                <a:cs typeface="Noteworthy Light"/>
              </a:rPr>
              <a:t>FORM - </a:t>
            </a:r>
            <a:r>
              <a:rPr lang="fr-FR" i="1" dirty="0" smtClean="0">
                <a:solidFill>
                  <a:srgbClr val="0000FF"/>
                </a:solidFill>
                <a:latin typeface="Noteworthy Light"/>
                <a:cs typeface="Noteworthy Light"/>
              </a:rPr>
              <a:t>Un produit mondialisé </a:t>
            </a:r>
            <a:endParaRPr lang="fr-FR" i="1" dirty="0">
              <a:solidFill>
                <a:srgbClr val="0000FF"/>
              </a:solidFill>
              <a:latin typeface="Noteworthy Light"/>
              <a:cs typeface="Noteworthy Light"/>
            </a:endParaRPr>
          </a:p>
        </p:txBody>
      </p:sp>
      <p:sp>
        <p:nvSpPr>
          <p:cNvPr id="3" name="Sous-titre 2"/>
          <p:cNvSpPr>
            <a:spLocks noGrp="1"/>
          </p:cNvSpPr>
          <p:nvPr>
            <p:ph type="subTitle" idx="1"/>
          </p:nvPr>
        </p:nvSpPr>
        <p:spPr/>
        <p:txBody>
          <a:bodyPr anchor="ctr"/>
          <a:lstStyle/>
          <a:p>
            <a:r>
              <a:rPr lang="fr-FR" dirty="0" smtClean="0">
                <a:solidFill>
                  <a:srgbClr val="000000"/>
                </a:solidFill>
              </a:rPr>
              <a:t>Terminales ES-L</a:t>
            </a:r>
            <a:endParaRPr lang="fr-FR" dirty="0">
              <a:solidFill>
                <a:srgbClr val="000000"/>
              </a:solidFill>
            </a:endParaRPr>
          </a:p>
        </p:txBody>
      </p:sp>
    </p:spTree>
    <p:extLst>
      <p:ext uri="{BB962C8B-B14F-4D97-AF65-F5344CB8AC3E}">
        <p14:creationId xmlns:p14="http://schemas.microsoft.com/office/powerpoint/2010/main" xmlns="" val="3482869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0" y="-4762"/>
            <a:ext cx="9144000" cy="769440"/>
          </a:xfrm>
        </p:spPr>
        <p:style>
          <a:lnRef idx="0">
            <a:schemeClr val="accent3"/>
          </a:lnRef>
          <a:fillRef idx="3">
            <a:schemeClr val="accent3"/>
          </a:fillRef>
          <a:effectRef idx="3">
            <a:schemeClr val="accent3"/>
          </a:effectRef>
          <a:fontRef idx="minor">
            <a:schemeClr val="lt1"/>
          </a:fontRef>
        </p:style>
        <p:txBody>
          <a:bodyPr>
            <a:noAutofit/>
          </a:bodyPr>
          <a:lstStyle/>
          <a:p>
            <a:r>
              <a:rPr lang="fr-FR" sz="2800" dirty="0">
                <a:solidFill>
                  <a:srgbClr val="0000FF"/>
                </a:solidFill>
                <a:latin typeface="Noteworthy Light"/>
                <a:cs typeface="Noteworthy Light"/>
              </a:rPr>
              <a:t>Les stratégies commerciales mondialisées de l’iPhone</a:t>
            </a:r>
          </a:p>
        </p:txBody>
      </p:sp>
      <p:sp>
        <p:nvSpPr>
          <p:cNvPr id="12" name="Bouton d'action : Suivant ou Précédent 11">
            <a:hlinkClick r:id="rId2" action="ppaction://hlinksldjump" highlightClick="1"/>
          </p:cNvPr>
          <p:cNvSpPr/>
          <p:nvPr/>
        </p:nvSpPr>
        <p:spPr>
          <a:xfrm>
            <a:off x="8784003" y="3290401"/>
            <a:ext cx="359997" cy="277197"/>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13" name="Bouton d'action : Suivant ou Précédent 12">
            <a:hlinkClick r:id="rId3" action="ppaction://hlinksldjump" highlightClick="1"/>
          </p:cNvPr>
          <p:cNvSpPr/>
          <p:nvPr/>
        </p:nvSpPr>
        <p:spPr>
          <a:xfrm>
            <a:off x="8784290" y="4374623"/>
            <a:ext cx="359997" cy="277197"/>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15" name="Bouton d'action : Suivant ou Précédent 14">
            <a:hlinkClick r:id="rId4" action="ppaction://hlinksldjump" highlightClick="1"/>
          </p:cNvPr>
          <p:cNvSpPr/>
          <p:nvPr/>
        </p:nvSpPr>
        <p:spPr>
          <a:xfrm>
            <a:off x="8784290" y="5544331"/>
            <a:ext cx="359997" cy="277197"/>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16" name="Bouton d'action : Suivant ou Précédent 15">
            <a:hlinkClick r:id="rId5" action="ppaction://hlinksldjump" highlightClick="1"/>
          </p:cNvPr>
          <p:cNvSpPr/>
          <p:nvPr/>
        </p:nvSpPr>
        <p:spPr>
          <a:xfrm>
            <a:off x="8784003" y="5221504"/>
            <a:ext cx="359997" cy="277197"/>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17" name="Bouton d'action : Suivant ou Précédent 16">
            <a:hlinkClick r:id="rId6" action="ppaction://hlinksldjump" highlightClick="1"/>
          </p:cNvPr>
          <p:cNvSpPr/>
          <p:nvPr/>
        </p:nvSpPr>
        <p:spPr>
          <a:xfrm>
            <a:off x="8784003" y="3786913"/>
            <a:ext cx="359997" cy="277197"/>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3" name="Rectangle 2"/>
          <p:cNvSpPr/>
          <p:nvPr/>
        </p:nvSpPr>
        <p:spPr>
          <a:xfrm>
            <a:off x="7604" y="2948668"/>
            <a:ext cx="8776686" cy="3293209"/>
          </a:xfrm>
          <a:prstGeom prst="rect">
            <a:avLst/>
          </a:prstGeom>
        </p:spPr>
        <p:txBody>
          <a:bodyPr wrap="square">
            <a:spAutoFit/>
          </a:bodyPr>
          <a:lstStyle/>
          <a:p>
            <a:r>
              <a:rPr lang="fr-FR" sz="1600" b="1" dirty="0" smtClean="0">
                <a:solidFill>
                  <a:srgbClr val="0000FF"/>
                </a:solidFill>
                <a:latin typeface="Noteworthy Light"/>
                <a:cs typeface="Noteworthy Light"/>
              </a:rPr>
              <a:t>Questions</a:t>
            </a:r>
            <a:r>
              <a:rPr lang="fr-FR" sz="1600" dirty="0" smtClean="0">
                <a:latin typeface="Noteworthy Light"/>
                <a:cs typeface="Noteworthy Light"/>
              </a:rPr>
              <a:t> </a:t>
            </a:r>
            <a:r>
              <a:rPr lang="fr-FR" sz="1600" dirty="0">
                <a:latin typeface="Noteworthy Light"/>
                <a:cs typeface="Noteworthy Light"/>
              </a:rPr>
              <a:t>: </a:t>
            </a:r>
          </a:p>
          <a:p>
            <a:pPr marL="285750" indent="-285750">
              <a:buFont typeface="Arial"/>
              <a:buChar char="•"/>
            </a:pPr>
            <a:r>
              <a:rPr lang="fr-FR" sz="1600" dirty="0" smtClean="0">
                <a:latin typeface="Noteworthy Light"/>
                <a:cs typeface="Noteworthy Light"/>
              </a:rPr>
              <a:t>Analysez </a:t>
            </a:r>
            <a:r>
              <a:rPr lang="fr-FR" sz="1600" dirty="0">
                <a:latin typeface="Noteworthy Light"/>
                <a:cs typeface="Noteworthy Light"/>
              </a:rPr>
              <a:t>le discours commercial à travers les différents supports médiatiques proposés. Quels sont les objectifs attendus pour l’entreprise Apple ? pour les fournisseurs ? Quels sont les effets pour les territoires ? </a:t>
            </a:r>
          </a:p>
          <a:p>
            <a:pPr marL="285750" indent="-285750">
              <a:buFont typeface="Arial"/>
              <a:buChar char="•"/>
            </a:pPr>
            <a:r>
              <a:rPr lang="fr-FR" sz="1600" dirty="0" smtClean="0">
                <a:latin typeface="Noteworthy Light"/>
                <a:cs typeface="Noteworthy Light"/>
              </a:rPr>
              <a:t>Comment </a:t>
            </a:r>
            <a:r>
              <a:rPr lang="fr-FR" sz="1600" dirty="0">
                <a:latin typeface="Noteworthy Light"/>
                <a:cs typeface="Noteworthy Light"/>
              </a:rPr>
              <a:t>et pourquoi Apple défend-t-elle son image ? Quels enjeux sont sous-jacents à la défense de la vertu de l’Entreprise Apple ? </a:t>
            </a:r>
          </a:p>
          <a:p>
            <a:pPr marL="285750" indent="-285750">
              <a:buFont typeface="Arial"/>
              <a:buChar char="•"/>
            </a:pPr>
            <a:r>
              <a:rPr lang="fr-FR" sz="1600" dirty="0" smtClean="0">
                <a:latin typeface="Noteworthy Light"/>
                <a:cs typeface="Noteworthy Light"/>
              </a:rPr>
              <a:t>Localisez </a:t>
            </a:r>
            <a:r>
              <a:rPr lang="fr-FR" sz="1600" dirty="0">
                <a:latin typeface="Noteworthy Light"/>
                <a:cs typeface="Noteworthy Light"/>
              </a:rPr>
              <a:t>les zones géographiques </a:t>
            </a:r>
            <a:r>
              <a:rPr lang="fr-FR" sz="1600" dirty="0" smtClean="0">
                <a:latin typeface="Noteworthy Light"/>
                <a:cs typeface="Noteworthy Light"/>
              </a:rPr>
              <a:t>:</a:t>
            </a:r>
          </a:p>
          <a:p>
            <a:pPr marL="742950" lvl="1" indent="-285750">
              <a:buFont typeface="Arial"/>
              <a:buChar char="•"/>
            </a:pPr>
            <a:r>
              <a:rPr lang="fr-FR" sz="1600" dirty="0" smtClean="0">
                <a:latin typeface="Noteworthy Light"/>
                <a:cs typeface="Noteworthy Light"/>
              </a:rPr>
              <a:t>dans </a:t>
            </a:r>
            <a:r>
              <a:rPr lang="fr-FR" sz="1600" dirty="0">
                <a:latin typeface="Noteworthy Light"/>
                <a:cs typeface="Noteworthy Light"/>
              </a:rPr>
              <a:t>lesquelles les produits Apple sont distribués par un Apple Store ;</a:t>
            </a:r>
          </a:p>
          <a:p>
            <a:pPr marL="742950" lvl="1" indent="-285750">
              <a:buFont typeface="Arial"/>
              <a:buChar char="•"/>
            </a:pPr>
            <a:r>
              <a:rPr lang="fr-FR" sz="1600" dirty="0" smtClean="0">
                <a:latin typeface="Noteworthy Light"/>
                <a:cs typeface="Noteworthy Light"/>
              </a:rPr>
              <a:t>dans </a:t>
            </a:r>
            <a:r>
              <a:rPr lang="fr-FR" sz="1600" dirty="0">
                <a:latin typeface="Noteworthy Light"/>
                <a:cs typeface="Noteworthy Light"/>
              </a:rPr>
              <a:t>lesquelles les produits Apple sont distribués par un </a:t>
            </a:r>
            <a:r>
              <a:rPr lang="fr-FR" sz="1600" i="1" dirty="0">
                <a:latin typeface="Noteworthy Light"/>
                <a:cs typeface="Noteworthy Light"/>
              </a:rPr>
              <a:t>Apple Premium </a:t>
            </a:r>
            <a:r>
              <a:rPr lang="fr-FR" sz="1600" i="1" dirty="0" err="1">
                <a:latin typeface="Noteworthy Light"/>
                <a:cs typeface="Noteworthy Light"/>
              </a:rPr>
              <a:t>reseller</a:t>
            </a:r>
            <a:r>
              <a:rPr lang="fr-FR" sz="1600" dirty="0">
                <a:latin typeface="Noteworthy Light"/>
                <a:cs typeface="Noteworthy Light"/>
              </a:rPr>
              <a:t>;  </a:t>
            </a:r>
            <a:r>
              <a:rPr lang="fr-FR" sz="1600" dirty="0" smtClean="0">
                <a:solidFill>
                  <a:srgbClr val="0000FF"/>
                </a:solidFill>
                <a:latin typeface="Noteworthy Light"/>
                <a:cs typeface="Noteworthy Light"/>
              </a:rPr>
              <a:t>http</a:t>
            </a:r>
            <a:r>
              <a:rPr lang="fr-FR" sz="1600" dirty="0">
                <a:solidFill>
                  <a:srgbClr val="0000FF"/>
                </a:solidFill>
                <a:latin typeface="Noteworthy Light"/>
                <a:cs typeface="Noteworthy Light"/>
              </a:rPr>
              <a:t>:/</a:t>
            </a:r>
            <a:r>
              <a:rPr lang="fr-FR" sz="1600" dirty="0" smtClean="0">
                <a:solidFill>
                  <a:srgbClr val="0000FF"/>
                </a:solidFill>
                <a:latin typeface="Noteworthy Light"/>
                <a:cs typeface="Noteworthy Light"/>
              </a:rPr>
              <a:t>/</a:t>
            </a:r>
            <a:r>
              <a:rPr lang="fr-FR" sz="1600" dirty="0" err="1" smtClean="0">
                <a:solidFill>
                  <a:srgbClr val="0000FF"/>
                </a:solidFill>
                <a:latin typeface="Noteworthy Light"/>
                <a:cs typeface="Noteworthy Light"/>
              </a:rPr>
              <a:t>ww</a:t>
            </a:r>
            <a:r>
              <a:rPr lang="fr-FR" sz="1600" dirty="0" err="1" smtClean="0">
                <a:solidFill>
                  <a:srgbClr val="0000FF"/>
                </a:solidFill>
                <a:latin typeface="Noteworthy Light"/>
                <a:cs typeface="Noteworthy Light"/>
                <a:hlinkClick r:id="rId7"/>
              </a:rPr>
              <a:t>w.apple.com</a:t>
            </a:r>
            <a:r>
              <a:rPr lang="fr-FR" sz="1600" dirty="0">
                <a:solidFill>
                  <a:srgbClr val="0000FF"/>
                </a:solidFill>
                <a:latin typeface="Noteworthy Light"/>
                <a:cs typeface="Noteworthy Light"/>
                <a:hlinkClick r:id="rId7"/>
              </a:rPr>
              <a:t>/fr/buy/locator/</a:t>
            </a:r>
            <a:endParaRPr lang="fr-FR" sz="1600" dirty="0">
              <a:solidFill>
                <a:srgbClr val="0000FF"/>
              </a:solidFill>
              <a:latin typeface="Noteworthy Light"/>
              <a:cs typeface="Noteworthy Light"/>
            </a:endParaRPr>
          </a:p>
          <a:p>
            <a:pPr marL="285750" indent="-285750">
              <a:buFont typeface="Arial"/>
              <a:buChar char="•"/>
            </a:pPr>
            <a:r>
              <a:rPr lang="fr-FR" sz="1600" dirty="0" smtClean="0">
                <a:latin typeface="Noteworthy Light"/>
                <a:cs typeface="Noteworthy Light"/>
              </a:rPr>
              <a:t>Quelle </a:t>
            </a:r>
            <a:r>
              <a:rPr lang="fr-FR" sz="1600" dirty="0">
                <a:latin typeface="Noteworthy Light"/>
                <a:cs typeface="Noteworthy Light"/>
              </a:rPr>
              <a:t>est la composition sociale des acheteurs présentés dans les publicités ? </a:t>
            </a:r>
          </a:p>
          <a:p>
            <a:pPr marL="285750" indent="-285750">
              <a:buFont typeface="Arial"/>
              <a:buChar char="•"/>
            </a:pPr>
            <a:r>
              <a:rPr lang="fr-FR" sz="1600" dirty="0" smtClean="0">
                <a:latin typeface="Noteworthy Light"/>
                <a:cs typeface="Noteworthy Light"/>
              </a:rPr>
              <a:t>Montrez </a:t>
            </a:r>
            <a:r>
              <a:rPr lang="fr-FR" sz="1600" dirty="0">
                <a:latin typeface="Noteworthy Light"/>
                <a:cs typeface="Noteworthy Light"/>
              </a:rPr>
              <a:t>que l’entreprise Apple utilise l’iPhone comme moteur de développement de l’ensemble de sa gamme de produits. </a:t>
            </a:r>
          </a:p>
          <a:p>
            <a:pPr marL="285750" indent="-285750">
              <a:buFont typeface="Arial"/>
              <a:buChar char="•"/>
            </a:pPr>
            <a:r>
              <a:rPr lang="fr-FR" sz="1600" dirty="0" smtClean="0">
                <a:latin typeface="Noteworthy Light"/>
                <a:cs typeface="Noteworthy Light"/>
              </a:rPr>
              <a:t>Quel </a:t>
            </a:r>
            <a:r>
              <a:rPr lang="fr-FR" sz="1600" dirty="0">
                <a:latin typeface="Noteworthy Light"/>
                <a:cs typeface="Noteworthy Light"/>
              </a:rPr>
              <a:t>bilan économique peut-on dresser pour l’entreprise Apple dans sa relation à l’espace mondialisé ? 	</a:t>
            </a:r>
          </a:p>
        </p:txBody>
      </p:sp>
      <p:sp>
        <p:nvSpPr>
          <p:cNvPr id="18" name="Rectangle 17"/>
          <p:cNvSpPr/>
          <p:nvPr/>
        </p:nvSpPr>
        <p:spPr>
          <a:xfrm>
            <a:off x="0" y="917343"/>
            <a:ext cx="9144000"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fr-FR" b="1" dirty="0" smtClean="0">
                <a:solidFill>
                  <a:srgbClr val="0000FF"/>
                </a:solidFill>
                <a:latin typeface="Noteworthy Light"/>
                <a:cs typeface="Noteworthy Light"/>
              </a:rPr>
              <a:t>Objectifs</a:t>
            </a:r>
            <a:endParaRPr lang="fr-FR" b="1" dirty="0">
              <a:solidFill>
                <a:srgbClr val="0000FF"/>
              </a:solidFill>
              <a:latin typeface="Noteworthy Light"/>
              <a:cs typeface="Noteworthy Light"/>
            </a:endParaRPr>
          </a:p>
          <a:p>
            <a:pPr algn="just"/>
            <a:r>
              <a:rPr lang="fr-FR" dirty="0">
                <a:latin typeface="Noteworthy Light"/>
                <a:cs typeface="Noteworthy Light"/>
              </a:rPr>
              <a:t>•	Caractériser </a:t>
            </a:r>
            <a:r>
              <a:rPr lang="fr-FR" b="1" dirty="0">
                <a:latin typeface="Noteworthy Light"/>
                <a:cs typeface="Noteworthy Light"/>
              </a:rPr>
              <a:t>le mode complexe de médiatisation des innovations </a:t>
            </a:r>
            <a:r>
              <a:rPr lang="fr-FR" dirty="0">
                <a:latin typeface="Noteworthy Light"/>
                <a:cs typeface="Noteworthy Light"/>
              </a:rPr>
              <a:t>d’Apple : rumeur, communication directe de l’entreprise : Apple </a:t>
            </a:r>
            <a:r>
              <a:rPr lang="fr-FR" dirty="0" err="1" smtClean="0">
                <a:latin typeface="Noteworthy Light"/>
                <a:cs typeface="Noteworthy Light"/>
              </a:rPr>
              <a:t>event</a:t>
            </a:r>
            <a:r>
              <a:rPr lang="fr-FR" dirty="0" smtClean="0">
                <a:latin typeface="Noteworthy Light"/>
                <a:cs typeface="Noteworthy Light"/>
              </a:rPr>
              <a:t>, média </a:t>
            </a:r>
            <a:r>
              <a:rPr lang="fr-FR" dirty="0">
                <a:latin typeface="Noteworthy Light"/>
                <a:cs typeface="Noteworthy Light"/>
              </a:rPr>
              <a:t>traditionnels, </a:t>
            </a:r>
            <a:r>
              <a:rPr lang="fr-FR" dirty="0" smtClean="0">
                <a:latin typeface="Noteworthy Light"/>
                <a:cs typeface="Noteworthy Light"/>
              </a:rPr>
              <a:t>slogans</a:t>
            </a:r>
          </a:p>
          <a:p>
            <a:pPr algn="just"/>
            <a:r>
              <a:rPr lang="fr-FR" dirty="0" smtClean="0">
                <a:latin typeface="Noteworthy Light"/>
                <a:cs typeface="Noteworthy Light"/>
              </a:rPr>
              <a:t>•</a:t>
            </a:r>
            <a:r>
              <a:rPr lang="fr-FR" dirty="0">
                <a:latin typeface="Noteworthy Light"/>
                <a:cs typeface="Noteworthy Light"/>
              </a:rPr>
              <a:t>	</a:t>
            </a:r>
            <a:r>
              <a:rPr lang="fr-FR" dirty="0" smtClean="0">
                <a:latin typeface="Noteworthy Light"/>
                <a:cs typeface="Noteworthy Light"/>
              </a:rPr>
              <a:t>S’approprier la combinaison des </a:t>
            </a:r>
            <a:r>
              <a:rPr lang="fr-FR" b="1" dirty="0" smtClean="0">
                <a:latin typeface="Noteworthy Light"/>
                <a:cs typeface="Noteworthy Light"/>
              </a:rPr>
              <a:t>territoires virtuels et réels </a:t>
            </a:r>
            <a:r>
              <a:rPr lang="fr-FR" dirty="0" smtClean="0">
                <a:latin typeface="Noteworthy Light"/>
                <a:cs typeface="Noteworthy Light"/>
              </a:rPr>
              <a:t>pour la consommation </a:t>
            </a:r>
            <a:r>
              <a:rPr lang="fr-FR" dirty="0">
                <a:latin typeface="Noteworthy Light"/>
                <a:cs typeface="Noteworthy Light"/>
              </a:rPr>
              <a:t>des produits Apple : </a:t>
            </a:r>
            <a:r>
              <a:rPr lang="fr-FR" dirty="0" smtClean="0">
                <a:latin typeface="Noteworthy Light"/>
                <a:cs typeface="Noteworthy Light"/>
              </a:rPr>
              <a:t>internet, boutiques Apple, Premium </a:t>
            </a:r>
            <a:r>
              <a:rPr lang="fr-FR" dirty="0" err="1">
                <a:latin typeface="Noteworthy Light"/>
                <a:cs typeface="Noteworthy Light"/>
              </a:rPr>
              <a:t>reseller</a:t>
            </a:r>
            <a:r>
              <a:rPr lang="fr-FR" dirty="0">
                <a:latin typeface="Noteworthy Light"/>
                <a:cs typeface="Noteworthy Light"/>
              </a:rPr>
              <a:t> et grande distribution </a:t>
            </a:r>
            <a:r>
              <a:rPr lang="fr-FR" dirty="0" smtClean="0">
                <a:latin typeface="Noteworthy Light"/>
                <a:cs typeface="Noteworthy Light"/>
              </a:rPr>
              <a:t>;</a:t>
            </a:r>
          </a:p>
        </p:txBody>
      </p:sp>
      <p:sp>
        <p:nvSpPr>
          <p:cNvPr id="19" name="Bouton d'action : Suivant ou Précédent 18">
            <a:hlinkClick r:id="rId8" action="ppaction://hlinksldjump" highlightClick="1"/>
          </p:cNvPr>
          <p:cNvSpPr/>
          <p:nvPr/>
        </p:nvSpPr>
        <p:spPr>
          <a:xfrm>
            <a:off x="8784290" y="5924235"/>
            <a:ext cx="359997" cy="277197"/>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2" name="Bouton d'action : Personnalisé 1">
            <a:hlinkClick r:id="rId9" action="ppaction://hlinksldjump" highlightClick="1"/>
          </p:cNvPr>
          <p:cNvSpPr/>
          <p:nvPr/>
        </p:nvSpPr>
        <p:spPr>
          <a:xfrm>
            <a:off x="6957369" y="4994115"/>
            <a:ext cx="1090848" cy="277197"/>
          </a:xfrm>
          <a:prstGeom prst="actionButtonBlank">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600" b="1" dirty="0">
                <a:solidFill>
                  <a:schemeClr val="tx1"/>
                </a:solidFill>
                <a:latin typeface="Noteworthy Light"/>
                <a:cs typeface="Noteworthy Light"/>
              </a:rPr>
              <a:t>Schéma</a:t>
            </a:r>
          </a:p>
        </p:txBody>
      </p:sp>
      <p:sp>
        <p:nvSpPr>
          <p:cNvPr id="14" name="Bouton d'action : Personnalisé 13">
            <a:hlinkClick r:id="rId10" action="ppaction://hlinksldjump" highlightClick="1"/>
          </p:cNvPr>
          <p:cNvSpPr/>
          <p:nvPr/>
        </p:nvSpPr>
        <p:spPr>
          <a:xfrm>
            <a:off x="6957369" y="4374623"/>
            <a:ext cx="1090848" cy="277197"/>
          </a:xfrm>
          <a:prstGeom prst="actionButtonBlank">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600" b="1" dirty="0" smtClean="0">
                <a:solidFill>
                  <a:schemeClr val="tx1"/>
                </a:solidFill>
                <a:latin typeface="Noteworthy Light"/>
                <a:cs typeface="Noteworthy Light"/>
              </a:rPr>
              <a:t>Schéma</a:t>
            </a:r>
            <a:endParaRPr lang="fr-FR" sz="1600" b="1" dirty="0">
              <a:solidFill>
                <a:schemeClr val="tx1"/>
              </a:solidFill>
              <a:latin typeface="Noteworthy Light"/>
              <a:cs typeface="Noteworthy Light"/>
            </a:endParaRPr>
          </a:p>
        </p:txBody>
      </p:sp>
      <p:sp>
        <p:nvSpPr>
          <p:cNvPr id="20" name="Bouton d'action : Suivant ou Précédent 19">
            <a:hlinkClick r:id="rId11" action="ppaction://hlinksldjump" highlightClick="1"/>
          </p:cNvPr>
          <p:cNvSpPr/>
          <p:nvPr/>
        </p:nvSpPr>
        <p:spPr>
          <a:xfrm>
            <a:off x="8226960" y="4374623"/>
            <a:ext cx="359997" cy="277197"/>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69300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linds(horizont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linds(horizontal)">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linds(horizontal)">
                                      <p:cBhvr>
                                        <p:cTn id="58" dur="5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blinds(horizontal)">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blinds(horizontal)">
                                      <p:cBhvr>
                                        <p:cTn id="72" dur="500"/>
                                        <p:tgtEl>
                                          <p:spTgt spid="2"/>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3" presetClass="entr" presetSubtype="10"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blinds(horizontal)">
                                      <p:cBhvr>
                                        <p:cTn id="81" dur="500"/>
                                        <p:tgtEl>
                                          <p:spTgt spid="16"/>
                                        </p:tgtEl>
                                      </p:cBhvr>
                                    </p:animEffec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grpId="0" nodeType="click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blinds(horizontal)">
                                      <p:cBhvr>
                                        <p:cTn id="90" dur="500"/>
                                        <p:tgtEl>
                                          <p:spTgt spid="15"/>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3" presetClass="entr" presetSubtype="10" fill="hold" grpId="0" nodeType="clickEffect">
                                  <p:stCondLst>
                                    <p:cond delay="0"/>
                                  </p:stCondLst>
                                  <p:childTnLst>
                                    <p:set>
                                      <p:cBhvr>
                                        <p:cTn id="98" dur="1" fill="hold">
                                          <p:stCondLst>
                                            <p:cond delay="0"/>
                                          </p:stCondLst>
                                        </p:cTn>
                                        <p:tgtEl>
                                          <p:spTgt spid="19"/>
                                        </p:tgtEl>
                                        <p:attrNameLst>
                                          <p:attrName>style.visibility</p:attrName>
                                        </p:attrNameLst>
                                      </p:cBhvr>
                                      <p:to>
                                        <p:strVal val="visible"/>
                                      </p:to>
                                    </p:set>
                                    <p:animEffect transition="in" filter="blinds(horizontal)">
                                      <p:cBhvr>
                                        <p:cTn id="9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P spid="3" grpId="0" build="p" bldLvl="4"/>
      <p:bldP spid="18" grpId="0" build="p" bldLvl="2" animBg="1"/>
      <p:bldP spid="19" grpId="0" animBg="1"/>
      <p:bldP spid="2" grpId="0" animBg="1"/>
      <p:bldP spid="14"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èche droite rayée 15"/>
          <p:cNvSpPr/>
          <p:nvPr/>
        </p:nvSpPr>
        <p:spPr>
          <a:xfrm rot="5400000">
            <a:off x="556746" y="3222362"/>
            <a:ext cx="1730473" cy="1263452"/>
          </a:xfrm>
          <a:prstGeom prst="striped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20" name="Rectangle 19"/>
          <p:cNvSpPr/>
          <p:nvPr/>
        </p:nvSpPr>
        <p:spPr>
          <a:xfrm>
            <a:off x="2101834" y="5630558"/>
            <a:ext cx="1620000" cy="54213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smtClean="0">
                <a:solidFill>
                  <a:srgbClr val="0000FF"/>
                </a:solidFill>
                <a:latin typeface="Noteworthy Light"/>
                <a:cs typeface="Noteworthy Light"/>
              </a:rPr>
              <a:t>Marketing</a:t>
            </a:r>
            <a:endParaRPr lang="fr-FR" b="1" dirty="0">
              <a:solidFill>
                <a:srgbClr val="0000FF"/>
              </a:solidFill>
              <a:latin typeface="Noteworthy Light"/>
              <a:cs typeface="Noteworthy Light"/>
            </a:endParaRPr>
          </a:p>
        </p:txBody>
      </p:sp>
      <p:sp>
        <p:nvSpPr>
          <p:cNvPr id="26" name="Ellipse 25"/>
          <p:cNvSpPr>
            <a:spLocks noChangeAspect="1"/>
          </p:cNvSpPr>
          <p:nvPr/>
        </p:nvSpPr>
        <p:spPr>
          <a:xfrm>
            <a:off x="2859460" y="3024963"/>
            <a:ext cx="1274769" cy="127476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600" b="1" dirty="0" smtClean="0">
                <a:solidFill>
                  <a:srgbClr val="0000FF"/>
                </a:solidFill>
                <a:latin typeface="Noteworthy Light"/>
                <a:cs typeface="Noteworthy Light"/>
              </a:rPr>
              <a:t>Afrique</a:t>
            </a:r>
            <a:endParaRPr lang="fr-FR" sz="1600" b="1" dirty="0">
              <a:solidFill>
                <a:srgbClr val="0000FF"/>
              </a:solidFill>
              <a:latin typeface="Noteworthy Light"/>
              <a:cs typeface="Noteworthy Light"/>
            </a:endParaRPr>
          </a:p>
        </p:txBody>
      </p:sp>
      <p:sp>
        <p:nvSpPr>
          <p:cNvPr id="15" name="Rectangle 14"/>
          <p:cNvSpPr/>
          <p:nvPr/>
        </p:nvSpPr>
        <p:spPr>
          <a:xfrm>
            <a:off x="6246000" y="2902057"/>
            <a:ext cx="2133258" cy="1166709"/>
          </a:xfrm>
          <a:prstGeom prst="rect">
            <a:avLst/>
          </a:prstGeom>
        </p:spPr>
        <p:style>
          <a:lnRef idx="0">
            <a:schemeClr val="accent1"/>
          </a:lnRef>
          <a:fillRef idx="3">
            <a:schemeClr val="accent1"/>
          </a:fillRef>
          <a:effectRef idx="3">
            <a:schemeClr val="accent1"/>
          </a:effectRef>
          <a:fontRef idx="minor">
            <a:schemeClr val="lt1"/>
          </a:fontRef>
        </p:style>
        <p:txBody>
          <a:bodyPr rtlCol="0" anchor="t"/>
          <a:lstStyle/>
          <a:p>
            <a:pPr algn="ctr"/>
            <a:r>
              <a:rPr lang="fr-FR" b="1" dirty="0" smtClean="0">
                <a:solidFill>
                  <a:srgbClr val="0000FF"/>
                </a:solidFill>
                <a:latin typeface="Noteworthy Light"/>
                <a:cs typeface="Noteworthy Light"/>
              </a:rPr>
              <a:t>Sous-traitants</a:t>
            </a:r>
            <a:endParaRPr lang="fr-FR" b="1" dirty="0">
              <a:solidFill>
                <a:srgbClr val="0000FF"/>
              </a:solidFill>
              <a:latin typeface="Noteworthy Light"/>
              <a:cs typeface="Noteworthy Light"/>
            </a:endParaRPr>
          </a:p>
        </p:txBody>
      </p:sp>
      <p:sp>
        <p:nvSpPr>
          <p:cNvPr id="2" name="Titre 1"/>
          <p:cNvSpPr>
            <a:spLocks noGrp="1"/>
          </p:cNvSpPr>
          <p:nvPr>
            <p:ph type="title"/>
          </p:nvPr>
        </p:nvSpPr>
        <p:spPr>
          <a:xfrm>
            <a:off x="0" y="-4762"/>
            <a:ext cx="9144000" cy="794729"/>
          </a:xfrm>
        </p:spPr>
        <p:style>
          <a:lnRef idx="0">
            <a:schemeClr val="accent3"/>
          </a:lnRef>
          <a:fillRef idx="3">
            <a:schemeClr val="accent3"/>
          </a:fillRef>
          <a:effectRef idx="3">
            <a:schemeClr val="accent3"/>
          </a:effectRef>
          <a:fontRef idx="minor">
            <a:schemeClr val="lt1"/>
          </a:fontRef>
        </p:style>
        <p:txBody>
          <a:bodyPr>
            <a:normAutofit fontScale="90000"/>
          </a:bodyPr>
          <a:lstStyle/>
          <a:p>
            <a:r>
              <a:rPr lang="fr-FR" sz="4000" dirty="0" smtClean="0">
                <a:solidFill>
                  <a:srgbClr val="0000FF"/>
                </a:solidFill>
                <a:latin typeface="Noteworthy Light"/>
                <a:cs typeface="Noteworthy Light"/>
              </a:rPr>
              <a:t>Les étapes de la production de l’iPhone</a:t>
            </a:r>
            <a:endParaRPr lang="fr-FR" sz="4000" dirty="0">
              <a:solidFill>
                <a:srgbClr val="0000FF"/>
              </a:solidFill>
              <a:latin typeface="Noteworthy Light"/>
              <a:cs typeface="Noteworthy Light"/>
            </a:endParaRPr>
          </a:p>
        </p:txBody>
      </p:sp>
      <p:cxnSp>
        <p:nvCxnSpPr>
          <p:cNvPr id="4" name="Connecteur droit 3"/>
          <p:cNvCxnSpPr/>
          <p:nvPr/>
        </p:nvCxnSpPr>
        <p:spPr>
          <a:xfrm>
            <a:off x="480142" y="2431863"/>
            <a:ext cx="7775208" cy="0"/>
          </a:xfrm>
          <a:prstGeom prst="line">
            <a:avLst/>
          </a:prstGeom>
          <a:ln w="57150"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 name="Connecteur droit 4"/>
          <p:cNvCxnSpPr/>
          <p:nvPr/>
        </p:nvCxnSpPr>
        <p:spPr>
          <a:xfrm>
            <a:off x="480142" y="4923182"/>
            <a:ext cx="7775208" cy="0"/>
          </a:xfrm>
          <a:prstGeom prst="line">
            <a:avLst/>
          </a:prstGeom>
          <a:ln w="57150"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480142" y="913884"/>
            <a:ext cx="2307781" cy="3252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b="1" dirty="0" smtClean="0">
                <a:solidFill>
                  <a:srgbClr val="0000FF"/>
                </a:solidFill>
                <a:latin typeface="Noteworthy Light"/>
                <a:cs typeface="Noteworthy Light"/>
              </a:rPr>
              <a:t>La pré-production</a:t>
            </a:r>
            <a:endParaRPr lang="fr-FR" b="1" dirty="0">
              <a:solidFill>
                <a:srgbClr val="0000FF"/>
              </a:solidFill>
              <a:latin typeface="Noteworthy Light"/>
              <a:cs typeface="Noteworthy Light"/>
            </a:endParaRPr>
          </a:p>
        </p:txBody>
      </p:sp>
      <p:sp>
        <p:nvSpPr>
          <p:cNvPr id="7" name="Rectangle 6"/>
          <p:cNvSpPr/>
          <p:nvPr/>
        </p:nvSpPr>
        <p:spPr>
          <a:xfrm>
            <a:off x="480142" y="2568765"/>
            <a:ext cx="2307781" cy="3252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b="1" dirty="0" smtClean="0">
                <a:solidFill>
                  <a:srgbClr val="0000FF"/>
                </a:solidFill>
                <a:latin typeface="Noteworthy Light"/>
                <a:cs typeface="Noteworthy Light"/>
              </a:rPr>
              <a:t>La production</a:t>
            </a:r>
            <a:endParaRPr lang="fr-FR" b="1" dirty="0">
              <a:solidFill>
                <a:srgbClr val="0000FF"/>
              </a:solidFill>
              <a:latin typeface="Noteworthy Light"/>
              <a:cs typeface="Noteworthy Light"/>
            </a:endParaRPr>
          </a:p>
        </p:txBody>
      </p:sp>
      <p:sp>
        <p:nvSpPr>
          <p:cNvPr id="8" name="Rectangle 7"/>
          <p:cNvSpPr/>
          <p:nvPr/>
        </p:nvSpPr>
        <p:spPr>
          <a:xfrm>
            <a:off x="480142" y="5080569"/>
            <a:ext cx="2307781" cy="324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b="1" dirty="0" smtClean="0">
                <a:solidFill>
                  <a:srgbClr val="0000FF"/>
                </a:solidFill>
                <a:latin typeface="Noteworthy Light"/>
                <a:cs typeface="Noteworthy Light"/>
              </a:rPr>
              <a:t>La Post-production</a:t>
            </a:r>
            <a:endParaRPr lang="fr-FR" b="1" dirty="0">
              <a:solidFill>
                <a:srgbClr val="0000FF"/>
              </a:solidFill>
              <a:latin typeface="Noteworthy Light"/>
              <a:cs typeface="Noteworthy Light"/>
            </a:endParaRPr>
          </a:p>
        </p:txBody>
      </p:sp>
      <p:sp>
        <p:nvSpPr>
          <p:cNvPr id="9" name="Rectangle 8"/>
          <p:cNvSpPr/>
          <p:nvPr/>
        </p:nvSpPr>
        <p:spPr>
          <a:xfrm>
            <a:off x="3262667" y="1517976"/>
            <a:ext cx="1620000" cy="54213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smtClean="0">
                <a:solidFill>
                  <a:srgbClr val="0000FF"/>
                </a:solidFill>
                <a:latin typeface="Noteworthy Light"/>
                <a:cs typeface="Noteworthy Light"/>
              </a:rPr>
              <a:t>Ingénierie</a:t>
            </a:r>
            <a:endParaRPr lang="fr-FR" b="1" dirty="0">
              <a:solidFill>
                <a:srgbClr val="0000FF"/>
              </a:solidFill>
              <a:latin typeface="Noteworthy Light"/>
              <a:cs typeface="Noteworthy Light"/>
            </a:endParaRPr>
          </a:p>
        </p:txBody>
      </p:sp>
      <p:sp>
        <p:nvSpPr>
          <p:cNvPr id="10" name="Rectangle 9"/>
          <p:cNvSpPr/>
          <p:nvPr/>
        </p:nvSpPr>
        <p:spPr>
          <a:xfrm>
            <a:off x="6586707" y="1517976"/>
            <a:ext cx="1620000" cy="54213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smtClean="0">
                <a:solidFill>
                  <a:srgbClr val="0000FF"/>
                </a:solidFill>
                <a:latin typeface="Noteworthy Light"/>
                <a:cs typeface="Noteworthy Light"/>
              </a:rPr>
              <a:t>Design</a:t>
            </a:r>
            <a:endParaRPr lang="fr-FR" b="1" dirty="0">
              <a:solidFill>
                <a:srgbClr val="0000FF"/>
              </a:solidFill>
              <a:latin typeface="Noteworthy Light"/>
              <a:cs typeface="Noteworthy Light"/>
            </a:endParaRPr>
          </a:p>
        </p:txBody>
      </p:sp>
      <p:sp>
        <p:nvSpPr>
          <p:cNvPr id="11" name="Flèche droite rayée 10"/>
          <p:cNvSpPr/>
          <p:nvPr/>
        </p:nvSpPr>
        <p:spPr>
          <a:xfrm rot="5400000">
            <a:off x="917983" y="1217365"/>
            <a:ext cx="1008000" cy="1263452"/>
          </a:xfrm>
          <a:prstGeom prst="striped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12" name="Rectangle 11"/>
          <p:cNvSpPr/>
          <p:nvPr/>
        </p:nvSpPr>
        <p:spPr>
          <a:xfrm>
            <a:off x="3852401" y="3212006"/>
            <a:ext cx="1620000" cy="54213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smtClean="0">
                <a:solidFill>
                  <a:srgbClr val="0000FF"/>
                </a:solidFill>
                <a:latin typeface="Noteworthy Light"/>
                <a:cs typeface="Noteworthy Light"/>
              </a:rPr>
              <a:t>Matières premières</a:t>
            </a:r>
            <a:endParaRPr lang="fr-FR" b="1" dirty="0">
              <a:solidFill>
                <a:srgbClr val="0000FF"/>
              </a:solidFill>
              <a:latin typeface="Noteworthy Light"/>
              <a:cs typeface="Noteworthy Light"/>
            </a:endParaRPr>
          </a:p>
        </p:txBody>
      </p:sp>
      <p:sp>
        <p:nvSpPr>
          <p:cNvPr id="13" name="Rectangle 12"/>
          <p:cNvSpPr/>
          <p:nvPr/>
        </p:nvSpPr>
        <p:spPr>
          <a:xfrm>
            <a:off x="6502667" y="3358741"/>
            <a:ext cx="1620000" cy="54213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smtClean="0">
                <a:solidFill>
                  <a:srgbClr val="0000FF"/>
                </a:solidFill>
                <a:latin typeface="Noteworthy Light"/>
                <a:cs typeface="Noteworthy Light"/>
              </a:rPr>
              <a:t>Pièces détachées</a:t>
            </a:r>
            <a:endParaRPr lang="fr-FR" b="1" dirty="0">
              <a:solidFill>
                <a:srgbClr val="0000FF"/>
              </a:solidFill>
              <a:latin typeface="Noteworthy Light"/>
              <a:cs typeface="Noteworthy Light"/>
            </a:endParaRPr>
          </a:p>
        </p:txBody>
      </p:sp>
      <p:sp>
        <p:nvSpPr>
          <p:cNvPr id="14" name="Rectangle 13"/>
          <p:cNvSpPr/>
          <p:nvPr/>
        </p:nvSpPr>
        <p:spPr>
          <a:xfrm>
            <a:off x="4882667" y="4177188"/>
            <a:ext cx="1620000" cy="54213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smtClean="0">
                <a:solidFill>
                  <a:srgbClr val="0000FF"/>
                </a:solidFill>
                <a:latin typeface="Noteworthy Light"/>
                <a:cs typeface="Noteworthy Light"/>
              </a:rPr>
              <a:t>Assemblage</a:t>
            </a:r>
            <a:endParaRPr lang="fr-FR" b="1" dirty="0">
              <a:solidFill>
                <a:srgbClr val="0000FF"/>
              </a:solidFill>
              <a:latin typeface="Noteworthy Light"/>
              <a:cs typeface="Noteworthy Light"/>
            </a:endParaRPr>
          </a:p>
        </p:txBody>
      </p:sp>
      <p:sp>
        <p:nvSpPr>
          <p:cNvPr id="17" name="Rectangle 16"/>
          <p:cNvSpPr/>
          <p:nvPr/>
        </p:nvSpPr>
        <p:spPr>
          <a:xfrm>
            <a:off x="2973786" y="5185173"/>
            <a:ext cx="1843473" cy="54213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smtClean="0">
                <a:solidFill>
                  <a:srgbClr val="0000FF"/>
                </a:solidFill>
                <a:latin typeface="Noteworthy Light"/>
                <a:cs typeface="Noteworthy Light"/>
              </a:rPr>
              <a:t>Communication</a:t>
            </a:r>
            <a:endParaRPr lang="fr-FR" b="1" dirty="0">
              <a:solidFill>
                <a:srgbClr val="0000FF"/>
              </a:solidFill>
              <a:latin typeface="Noteworthy Light"/>
              <a:cs typeface="Noteworthy Light"/>
            </a:endParaRPr>
          </a:p>
        </p:txBody>
      </p:sp>
      <p:cxnSp>
        <p:nvCxnSpPr>
          <p:cNvPr id="22" name="Connecteur droit avec flèche 21"/>
          <p:cNvCxnSpPr>
            <a:stCxn id="12" idx="3"/>
            <a:endCxn id="15" idx="1"/>
          </p:cNvCxnSpPr>
          <p:nvPr/>
        </p:nvCxnSpPr>
        <p:spPr>
          <a:xfrm>
            <a:off x="5472401" y="3483074"/>
            <a:ext cx="773599" cy="2338"/>
          </a:xfrm>
          <a:prstGeom prst="straightConnector1">
            <a:avLst/>
          </a:prstGeom>
          <a:ln w="57150" cmpd="sng">
            <a:tailEnd type="arrow"/>
          </a:ln>
        </p:spPr>
        <p:style>
          <a:lnRef idx="3">
            <a:schemeClr val="accent1"/>
          </a:lnRef>
          <a:fillRef idx="0">
            <a:schemeClr val="accent1"/>
          </a:fillRef>
          <a:effectRef idx="2">
            <a:schemeClr val="accent1"/>
          </a:effectRef>
          <a:fontRef idx="minor">
            <a:schemeClr val="tx1"/>
          </a:fontRef>
        </p:style>
      </p:cxnSp>
      <p:sp>
        <p:nvSpPr>
          <p:cNvPr id="24" name="Rectangle 23"/>
          <p:cNvSpPr/>
          <p:nvPr/>
        </p:nvSpPr>
        <p:spPr>
          <a:xfrm>
            <a:off x="6507729" y="5181363"/>
            <a:ext cx="1843473" cy="54213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smtClean="0">
                <a:solidFill>
                  <a:srgbClr val="0000FF"/>
                </a:solidFill>
                <a:latin typeface="Noteworthy Light"/>
                <a:cs typeface="Noteworthy Light"/>
              </a:rPr>
              <a:t>Stratégies de diffusion</a:t>
            </a:r>
            <a:endParaRPr lang="fr-FR" b="1" dirty="0">
              <a:solidFill>
                <a:srgbClr val="0000FF"/>
              </a:solidFill>
              <a:latin typeface="Noteworthy Light"/>
              <a:cs typeface="Noteworthy Light"/>
            </a:endParaRPr>
          </a:p>
        </p:txBody>
      </p:sp>
      <p:cxnSp>
        <p:nvCxnSpPr>
          <p:cNvPr id="30" name="Connecteur en angle 29"/>
          <p:cNvCxnSpPr>
            <a:stCxn id="15" idx="2"/>
            <a:endCxn id="14" idx="3"/>
          </p:cNvCxnSpPr>
          <p:nvPr/>
        </p:nvCxnSpPr>
        <p:spPr>
          <a:xfrm rot="5400000">
            <a:off x="6717903" y="3853530"/>
            <a:ext cx="379490" cy="809962"/>
          </a:xfrm>
          <a:prstGeom prst="bentConnector2">
            <a:avLst/>
          </a:prstGeom>
          <a:ln w="57150" cmpd="sng">
            <a:tailEnd type="arrow"/>
          </a:ln>
        </p:spPr>
        <p:style>
          <a:lnRef idx="3">
            <a:schemeClr val="accent1"/>
          </a:lnRef>
          <a:fillRef idx="0">
            <a:schemeClr val="accent1"/>
          </a:fillRef>
          <a:effectRef idx="2">
            <a:schemeClr val="accent1"/>
          </a:effectRef>
          <a:fontRef idx="minor">
            <a:schemeClr val="tx1"/>
          </a:fontRef>
        </p:style>
      </p:cxnSp>
      <p:cxnSp>
        <p:nvCxnSpPr>
          <p:cNvPr id="32" name="Connecteur en angle 31"/>
          <p:cNvCxnSpPr>
            <a:stCxn id="24" idx="2"/>
            <a:endCxn id="23" idx="3"/>
          </p:cNvCxnSpPr>
          <p:nvPr/>
        </p:nvCxnSpPr>
        <p:spPr>
          <a:xfrm rot="5400000">
            <a:off x="6604192" y="5715252"/>
            <a:ext cx="817028" cy="833520"/>
          </a:xfrm>
          <a:prstGeom prst="bentConnector2">
            <a:avLst/>
          </a:prstGeom>
          <a:ln w="57150" cmpd="sng">
            <a:tailEnd type="arrow"/>
          </a:ln>
        </p:spPr>
        <p:style>
          <a:lnRef idx="3">
            <a:schemeClr val="accent1"/>
          </a:lnRef>
          <a:fillRef idx="0">
            <a:schemeClr val="accent1"/>
          </a:fillRef>
          <a:effectRef idx="2">
            <a:schemeClr val="accent1"/>
          </a:effectRef>
          <a:fontRef idx="minor">
            <a:schemeClr val="tx1"/>
          </a:fontRef>
        </p:style>
      </p:cxnSp>
      <p:cxnSp>
        <p:nvCxnSpPr>
          <p:cNvPr id="34" name="Connecteur droit avec flèche 33"/>
          <p:cNvCxnSpPr>
            <a:stCxn id="17" idx="3"/>
            <a:endCxn id="24" idx="1"/>
          </p:cNvCxnSpPr>
          <p:nvPr/>
        </p:nvCxnSpPr>
        <p:spPr>
          <a:xfrm flipV="1">
            <a:off x="4817259" y="5452431"/>
            <a:ext cx="1690470" cy="3810"/>
          </a:xfrm>
          <a:prstGeom prst="straightConnector1">
            <a:avLst/>
          </a:prstGeom>
          <a:ln w="57150" cmpd="sng">
            <a:tailEnd type="arrow"/>
          </a:ln>
        </p:spPr>
        <p:style>
          <a:lnRef idx="3">
            <a:schemeClr val="accent1"/>
          </a:lnRef>
          <a:fillRef idx="0">
            <a:schemeClr val="accent1"/>
          </a:fillRef>
          <a:effectRef idx="2">
            <a:schemeClr val="accent1"/>
          </a:effectRef>
          <a:fontRef idx="minor">
            <a:schemeClr val="tx1"/>
          </a:fontRef>
        </p:style>
      </p:cxnSp>
      <p:cxnSp>
        <p:nvCxnSpPr>
          <p:cNvPr id="36" name="Connecteur en angle 35"/>
          <p:cNvCxnSpPr>
            <a:stCxn id="17" idx="2"/>
          </p:cNvCxnSpPr>
          <p:nvPr/>
        </p:nvCxnSpPr>
        <p:spPr>
          <a:xfrm rot="16200000" flipH="1">
            <a:off x="3949782" y="5673049"/>
            <a:ext cx="813218" cy="921736"/>
          </a:xfrm>
          <a:prstGeom prst="bentConnector2">
            <a:avLst/>
          </a:prstGeom>
          <a:ln w="57150" cmpd="sng">
            <a:tailEnd type="arrow"/>
          </a:ln>
        </p:spPr>
        <p:style>
          <a:lnRef idx="3">
            <a:schemeClr val="accent1"/>
          </a:lnRef>
          <a:fillRef idx="0">
            <a:schemeClr val="accent1"/>
          </a:fillRef>
          <a:effectRef idx="2">
            <a:schemeClr val="accent1"/>
          </a:effectRef>
          <a:fontRef idx="minor">
            <a:schemeClr val="tx1"/>
          </a:fontRef>
        </p:style>
      </p:cxnSp>
      <p:sp>
        <p:nvSpPr>
          <p:cNvPr id="31" name="Rectangle 30"/>
          <p:cNvSpPr/>
          <p:nvPr/>
        </p:nvSpPr>
        <p:spPr>
          <a:xfrm>
            <a:off x="2990517" y="2591016"/>
            <a:ext cx="2886450" cy="30302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b="1" dirty="0" smtClean="0">
                <a:solidFill>
                  <a:srgbClr val="0000FF"/>
                </a:solidFill>
                <a:latin typeface="Noteworthy Light"/>
                <a:cs typeface="Noteworthy Light"/>
              </a:rPr>
              <a:t>2011 = 70 millions d’iPhone</a:t>
            </a:r>
            <a:endParaRPr lang="fr-FR" b="1" dirty="0">
              <a:solidFill>
                <a:srgbClr val="0000FF"/>
              </a:solidFill>
              <a:latin typeface="Noteworthy Light"/>
              <a:cs typeface="Noteworthy Light"/>
            </a:endParaRPr>
          </a:p>
        </p:txBody>
      </p:sp>
      <p:sp>
        <p:nvSpPr>
          <p:cNvPr id="37" name="Rectangle 36"/>
          <p:cNvSpPr/>
          <p:nvPr/>
        </p:nvSpPr>
        <p:spPr>
          <a:xfrm>
            <a:off x="452652" y="3364106"/>
            <a:ext cx="1799998" cy="58048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400" b="1" dirty="0" smtClean="0">
                <a:solidFill>
                  <a:srgbClr val="0000FF"/>
                </a:solidFill>
                <a:latin typeface="Noteworthy Light"/>
                <a:cs typeface="Noteworthy Light"/>
              </a:rPr>
              <a:t>200 </a:t>
            </a:r>
            <a:r>
              <a:rPr lang="fr-FR" sz="1400" b="1" dirty="0">
                <a:solidFill>
                  <a:srgbClr val="0000FF"/>
                </a:solidFill>
                <a:latin typeface="Noteworthy Light"/>
                <a:cs typeface="Noteworthy Light"/>
              </a:rPr>
              <a:t>000 </a:t>
            </a:r>
            <a:r>
              <a:rPr lang="fr-FR" sz="1400" b="1" dirty="0" smtClean="0">
                <a:solidFill>
                  <a:srgbClr val="0000FF"/>
                </a:solidFill>
                <a:latin typeface="Noteworthy Light"/>
                <a:cs typeface="Noteworthy Light"/>
              </a:rPr>
              <a:t>salariés,</a:t>
            </a:r>
          </a:p>
          <a:p>
            <a:pPr algn="ctr"/>
            <a:r>
              <a:rPr lang="fr-FR" sz="1400" b="1" dirty="0" smtClean="0">
                <a:solidFill>
                  <a:srgbClr val="0000FF"/>
                </a:solidFill>
                <a:latin typeface="Noteworthy Light"/>
                <a:cs typeface="Noteworthy Light"/>
              </a:rPr>
              <a:t>8 700 ingénieurs</a:t>
            </a:r>
            <a:endParaRPr lang="fr-FR" sz="1400" b="1" dirty="0">
              <a:solidFill>
                <a:srgbClr val="0000FF"/>
              </a:solidFill>
              <a:latin typeface="Noteworthy Light"/>
              <a:cs typeface="Noteworthy Light"/>
            </a:endParaRPr>
          </a:p>
        </p:txBody>
      </p:sp>
      <p:grpSp>
        <p:nvGrpSpPr>
          <p:cNvPr id="18" name="Grouper 17"/>
          <p:cNvGrpSpPr/>
          <p:nvPr/>
        </p:nvGrpSpPr>
        <p:grpSpPr>
          <a:xfrm>
            <a:off x="3231603" y="958189"/>
            <a:ext cx="2532949" cy="1101922"/>
            <a:chOff x="3231603" y="958189"/>
            <a:chExt cx="2532949" cy="1101922"/>
          </a:xfrm>
        </p:grpSpPr>
        <p:sp>
          <p:nvSpPr>
            <p:cNvPr id="40" name="Rectangle 39"/>
            <p:cNvSpPr/>
            <p:nvPr/>
          </p:nvSpPr>
          <p:spPr>
            <a:xfrm>
              <a:off x="3231603" y="958189"/>
              <a:ext cx="1799998" cy="36213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400" b="1" dirty="0" smtClean="0">
                  <a:solidFill>
                    <a:srgbClr val="0000FF"/>
                  </a:solidFill>
                  <a:latin typeface="Noteworthy Light"/>
                  <a:cs typeface="Noteworthy Light"/>
                </a:rPr>
                <a:t>20 000 salariés</a:t>
              </a:r>
              <a:endParaRPr lang="fr-FR" sz="1400" b="1" dirty="0">
                <a:solidFill>
                  <a:srgbClr val="0000FF"/>
                </a:solidFill>
                <a:latin typeface="Noteworthy Light"/>
                <a:cs typeface="Noteworthy Light"/>
              </a:endParaRPr>
            </a:p>
          </p:txBody>
        </p:sp>
        <p:sp>
          <p:nvSpPr>
            <p:cNvPr id="39" name="Ellipse 38"/>
            <p:cNvSpPr>
              <a:spLocks noChangeAspect="1"/>
            </p:cNvSpPr>
            <p:nvPr/>
          </p:nvSpPr>
          <p:spPr>
            <a:xfrm>
              <a:off x="4723539" y="1019098"/>
              <a:ext cx="1041013" cy="1041013"/>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r>
                <a:rPr lang="fr-FR" sz="1400" b="1" dirty="0" smtClean="0">
                  <a:solidFill>
                    <a:srgbClr val="0000FF"/>
                  </a:solidFill>
                  <a:latin typeface="Noteworthy Light"/>
                  <a:cs typeface="Noteworthy Light"/>
                </a:rPr>
                <a:t>Europe</a:t>
              </a:r>
            </a:p>
            <a:p>
              <a:r>
                <a:rPr lang="fr-FR" sz="1400" b="1" dirty="0" smtClean="0">
                  <a:solidFill>
                    <a:srgbClr val="0000FF"/>
                  </a:solidFill>
                  <a:latin typeface="Noteworthy Light"/>
                  <a:cs typeface="Noteworthy Light"/>
                </a:rPr>
                <a:t>Asie</a:t>
              </a:r>
              <a:endParaRPr lang="fr-FR" sz="1400" b="1" dirty="0">
                <a:solidFill>
                  <a:srgbClr val="0000FF"/>
                </a:solidFill>
                <a:latin typeface="Noteworthy Light"/>
                <a:cs typeface="Noteworthy Light"/>
              </a:endParaRPr>
            </a:p>
          </p:txBody>
        </p:sp>
      </p:grpSp>
      <p:grpSp>
        <p:nvGrpSpPr>
          <p:cNvPr id="21" name="Grouper 20"/>
          <p:cNvGrpSpPr/>
          <p:nvPr/>
        </p:nvGrpSpPr>
        <p:grpSpPr>
          <a:xfrm>
            <a:off x="5471202" y="958189"/>
            <a:ext cx="2619153" cy="1421977"/>
            <a:chOff x="5471202" y="958189"/>
            <a:chExt cx="2619153" cy="1421977"/>
          </a:xfrm>
        </p:grpSpPr>
        <p:sp>
          <p:nvSpPr>
            <p:cNvPr id="33" name="Rectangle 32"/>
            <p:cNvSpPr/>
            <p:nvPr/>
          </p:nvSpPr>
          <p:spPr>
            <a:xfrm>
              <a:off x="6290357" y="958189"/>
              <a:ext cx="1799998" cy="36213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400" b="1" dirty="0" smtClean="0">
                  <a:solidFill>
                    <a:srgbClr val="0000FF"/>
                  </a:solidFill>
                  <a:latin typeface="Noteworthy Light"/>
                  <a:cs typeface="Noteworthy Light"/>
                </a:rPr>
                <a:t>43 000 salariés</a:t>
              </a:r>
              <a:endParaRPr lang="fr-FR" sz="1400" b="1" dirty="0">
                <a:solidFill>
                  <a:srgbClr val="0000FF"/>
                </a:solidFill>
                <a:latin typeface="Noteworthy Light"/>
                <a:cs typeface="Noteworthy Light"/>
              </a:endParaRPr>
            </a:p>
          </p:txBody>
        </p:sp>
        <p:sp>
          <p:nvSpPr>
            <p:cNvPr id="25" name="Ellipse 24"/>
            <p:cNvSpPr>
              <a:spLocks noChangeAspect="1"/>
            </p:cNvSpPr>
            <p:nvPr/>
          </p:nvSpPr>
          <p:spPr>
            <a:xfrm>
              <a:off x="5471202" y="1120166"/>
              <a:ext cx="1260000" cy="1260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b="1" dirty="0" smtClean="0">
                  <a:solidFill>
                    <a:srgbClr val="0000FF"/>
                  </a:solidFill>
                  <a:latin typeface="Noteworthy Light"/>
                  <a:cs typeface="Noteworthy Light"/>
                </a:rPr>
                <a:t>États-Unis</a:t>
              </a:r>
              <a:endParaRPr lang="fr-FR" b="1" dirty="0">
                <a:solidFill>
                  <a:srgbClr val="0000FF"/>
                </a:solidFill>
                <a:latin typeface="Noteworthy Light"/>
                <a:cs typeface="Noteworthy Light"/>
              </a:endParaRPr>
            </a:p>
          </p:txBody>
        </p:sp>
      </p:grpSp>
      <p:sp>
        <p:nvSpPr>
          <p:cNvPr id="27" name="Ellipse 26"/>
          <p:cNvSpPr>
            <a:spLocks noChangeAspect="1"/>
          </p:cNvSpPr>
          <p:nvPr/>
        </p:nvSpPr>
        <p:spPr>
          <a:xfrm>
            <a:off x="7817886" y="3660494"/>
            <a:ext cx="1265273" cy="1265273"/>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600" b="1" dirty="0" smtClean="0">
                <a:solidFill>
                  <a:srgbClr val="0000FF"/>
                </a:solidFill>
                <a:latin typeface="Noteworthy Light"/>
                <a:cs typeface="Noteworthy Light"/>
              </a:rPr>
              <a:t>Europe</a:t>
            </a:r>
          </a:p>
          <a:p>
            <a:pPr algn="ctr"/>
            <a:r>
              <a:rPr lang="fr-FR" sz="1600" b="1" dirty="0" smtClean="0">
                <a:solidFill>
                  <a:srgbClr val="0000FF"/>
                </a:solidFill>
                <a:latin typeface="Noteworthy Light"/>
                <a:cs typeface="Noteworthy Light"/>
              </a:rPr>
              <a:t>Asie</a:t>
            </a:r>
            <a:endParaRPr lang="fr-FR" sz="1600" b="1" dirty="0">
              <a:solidFill>
                <a:srgbClr val="0000FF"/>
              </a:solidFill>
              <a:latin typeface="Noteworthy Light"/>
              <a:cs typeface="Noteworthy Light"/>
            </a:endParaRPr>
          </a:p>
        </p:txBody>
      </p:sp>
      <p:sp>
        <p:nvSpPr>
          <p:cNvPr id="28" name="Ellipse 27"/>
          <p:cNvSpPr>
            <a:spLocks noChangeAspect="1"/>
          </p:cNvSpPr>
          <p:nvPr/>
        </p:nvSpPr>
        <p:spPr>
          <a:xfrm>
            <a:off x="4882667" y="5062582"/>
            <a:ext cx="1423718" cy="1423718"/>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b="1" dirty="0" smtClean="0">
                <a:solidFill>
                  <a:srgbClr val="0000FF"/>
                </a:solidFill>
                <a:latin typeface="Noteworthy Light"/>
                <a:cs typeface="Noteworthy Light"/>
              </a:rPr>
              <a:t>Monde</a:t>
            </a:r>
            <a:endParaRPr lang="fr-FR" b="1" dirty="0">
              <a:solidFill>
                <a:srgbClr val="0000FF"/>
              </a:solidFill>
              <a:latin typeface="Noteworthy Light"/>
              <a:cs typeface="Noteworthy Light"/>
            </a:endParaRPr>
          </a:p>
        </p:txBody>
      </p:sp>
      <p:sp>
        <p:nvSpPr>
          <p:cNvPr id="23" name="Rectangle 22"/>
          <p:cNvSpPr/>
          <p:nvPr/>
        </p:nvSpPr>
        <p:spPr>
          <a:xfrm>
            <a:off x="4752473" y="6269458"/>
            <a:ext cx="1843473" cy="54213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smtClean="0">
                <a:solidFill>
                  <a:srgbClr val="0000FF"/>
                </a:solidFill>
                <a:latin typeface="Noteworthy Light"/>
                <a:cs typeface="Noteworthy Light"/>
              </a:rPr>
              <a:t>Consommateurs</a:t>
            </a:r>
            <a:endParaRPr lang="fr-FR" b="1" dirty="0">
              <a:solidFill>
                <a:srgbClr val="0000FF"/>
              </a:solidFill>
              <a:latin typeface="Noteworthy Light"/>
              <a:cs typeface="Noteworthy Light"/>
            </a:endParaRPr>
          </a:p>
        </p:txBody>
      </p:sp>
    </p:spTree>
    <p:extLst>
      <p:ext uri="{BB962C8B-B14F-4D97-AF65-F5344CB8AC3E}">
        <p14:creationId xmlns:p14="http://schemas.microsoft.com/office/powerpoint/2010/main" xmlns="" val="410761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P spid="17" grpId="0" animBg="1"/>
      <p:bldP spid="24" grpId="0" animBg="1"/>
      <p:bldP spid="28" grpId="0" animBg="1"/>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stretch>
            <a:fillRect/>
          </a:stretch>
        </a:blip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a:xfrm>
            <a:off x="0" y="-4762"/>
            <a:ext cx="9144000" cy="584341"/>
          </a:xfrm>
        </p:spPr>
        <p:style>
          <a:lnRef idx="0">
            <a:schemeClr val="accent3"/>
          </a:lnRef>
          <a:fillRef idx="3">
            <a:schemeClr val="accent3"/>
          </a:fillRef>
          <a:effectRef idx="3">
            <a:schemeClr val="accent3"/>
          </a:effectRef>
          <a:fontRef idx="minor">
            <a:schemeClr val="lt1"/>
          </a:fontRef>
        </p:style>
        <p:txBody>
          <a:bodyPr>
            <a:normAutofit/>
          </a:bodyPr>
          <a:lstStyle/>
          <a:p>
            <a:r>
              <a:rPr lang="fr-FR" sz="2800" dirty="0" smtClean="0">
                <a:solidFill>
                  <a:srgbClr val="0000FF"/>
                </a:solidFill>
                <a:latin typeface="Noteworthy Light"/>
                <a:cs typeface="Noteworthy Light"/>
              </a:rPr>
              <a:t>Les espaces de l’iPhone, un produit mondialisé</a:t>
            </a:r>
            <a:endParaRPr lang="fr-FR" sz="2800" dirty="0">
              <a:solidFill>
                <a:srgbClr val="0000FF"/>
              </a:solidFill>
              <a:latin typeface="Noteworthy Light"/>
              <a:cs typeface="Noteworthy Light"/>
            </a:endParaRPr>
          </a:p>
        </p:txBody>
      </p:sp>
      <p:sp>
        <p:nvSpPr>
          <p:cNvPr id="10" name="ZoneTexte 9"/>
          <p:cNvSpPr txBox="1"/>
          <p:nvPr/>
        </p:nvSpPr>
        <p:spPr>
          <a:xfrm>
            <a:off x="642944" y="6627168"/>
            <a:ext cx="7875633" cy="230832"/>
          </a:xfrm>
          <a:prstGeom prst="rect">
            <a:avLst/>
          </a:prstGeom>
          <a:noFill/>
        </p:spPr>
        <p:txBody>
          <a:bodyPr wrap="square" rtlCol="0">
            <a:spAutoFit/>
          </a:bodyPr>
          <a:lstStyle/>
          <a:p>
            <a:pPr algn="just"/>
            <a:r>
              <a:rPr lang="fr-FR" sz="900" dirty="0" smtClean="0">
                <a:solidFill>
                  <a:srgbClr val="0000FF"/>
                </a:solidFill>
                <a:latin typeface="Noteworthy Light"/>
                <a:cs typeface="Noteworthy Light"/>
              </a:rPr>
              <a:t>D’après François BOST, « Entreprises, échelles et territoires face à la mondialisation » in Laurent CARROUÉ</a:t>
            </a:r>
            <a:r>
              <a:rPr lang="fr-FR" sz="900" i="1" dirty="0" smtClean="0">
                <a:solidFill>
                  <a:srgbClr val="0000FF"/>
                </a:solidFill>
                <a:latin typeface="Noteworthy Light"/>
                <a:cs typeface="Noteworthy Light"/>
              </a:rPr>
              <a:t>, La mondialisation</a:t>
            </a:r>
            <a:r>
              <a:rPr lang="fr-FR" sz="900" dirty="0" smtClean="0">
                <a:solidFill>
                  <a:srgbClr val="0000FF"/>
                </a:solidFill>
                <a:latin typeface="Noteworthy Light"/>
                <a:cs typeface="Noteworthy Light"/>
              </a:rPr>
              <a:t>, Paris, CNED – SEDES, 2007, page 170.</a:t>
            </a:r>
            <a:endParaRPr lang="fr-FR" sz="900" dirty="0">
              <a:solidFill>
                <a:srgbClr val="0000FF"/>
              </a:solidFill>
              <a:latin typeface="Noteworthy Light"/>
              <a:cs typeface="Noteworthy Light"/>
            </a:endParaRPr>
          </a:p>
        </p:txBody>
      </p:sp>
    </p:spTree>
    <p:extLst>
      <p:ext uri="{BB962C8B-B14F-4D97-AF65-F5344CB8AC3E}">
        <p14:creationId xmlns:p14="http://schemas.microsoft.com/office/powerpoint/2010/main" xmlns="" val="22834170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stretch>
            <a:fillRect/>
          </a:stretch>
        </a:blipFill>
        <a:effectLst/>
      </p:bgPr>
    </p:bg>
    <p:spTree>
      <p:nvGrpSpPr>
        <p:cNvPr id="1" name=""/>
        <p:cNvGrpSpPr/>
        <p:nvPr/>
      </p:nvGrpSpPr>
      <p:grpSpPr>
        <a:xfrm>
          <a:off x="0" y="0"/>
          <a:ext cx="0" cy="0"/>
          <a:chOff x="0" y="0"/>
          <a:chExt cx="0" cy="0"/>
        </a:xfrm>
      </p:grpSpPr>
      <p:sp>
        <p:nvSpPr>
          <p:cNvPr id="14" name="Forme libre 13"/>
          <p:cNvSpPr/>
          <p:nvPr/>
        </p:nvSpPr>
        <p:spPr>
          <a:xfrm>
            <a:off x="6578280" y="2159880"/>
            <a:ext cx="235754" cy="129289"/>
          </a:xfrm>
          <a:custGeom>
            <a:avLst/>
            <a:gdLst>
              <a:gd name="connsiteX0" fmla="*/ 15210 w 235754"/>
              <a:gd name="connsiteY0" fmla="*/ 0 h 129289"/>
              <a:gd name="connsiteX1" fmla="*/ 60840 w 235754"/>
              <a:gd name="connsiteY1" fmla="*/ 7605 h 129289"/>
              <a:gd name="connsiteX2" fmla="*/ 83655 w 235754"/>
              <a:gd name="connsiteY2" fmla="*/ 15211 h 129289"/>
              <a:gd name="connsiteX3" fmla="*/ 129285 w 235754"/>
              <a:gd name="connsiteY3" fmla="*/ 22816 h 129289"/>
              <a:gd name="connsiteX4" fmla="*/ 174914 w 235754"/>
              <a:gd name="connsiteY4" fmla="*/ 38026 h 129289"/>
              <a:gd name="connsiteX5" fmla="*/ 190124 w 235754"/>
              <a:gd name="connsiteY5" fmla="*/ 53237 h 129289"/>
              <a:gd name="connsiteX6" fmla="*/ 212939 w 235754"/>
              <a:gd name="connsiteY6" fmla="*/ 60842 h 129289"/>
              <a:gd name="connsiteX7" fmla="*/ 235754 w 235754"/>
              <a:gd name="connsiteY7" fmla="*/ 76052 h 129289"/>
              <a:gd name="connsiteX8" fmla="*/ 220544 w 235754"/>
              <a:gd name="connsiteY8" fmla="*/ 114078 h 129289"/>
              <a:gd name="connsiteX9" fmla="*/ 174914 w 235754"/>
              <a:gd name="connsiteY9" fmla="*/ 129289 h 129289"/>
              <a:gd name="connsiteX10" fmla="*/ 91260 w 235754"/>
              <a:gd name="connsiteY10" fmla="*/ 121684 h 129289"/>
              <a:gd name="connsiteX11" fmla="*/ 45630 w 235754"/>
              <a:gd name="connsiteY11" fmla="*/ 106473 h 129289"/>
              <a:gd name="connsiteX12" fmla="*/ 38025 w 235754"/>
              <a:gd name="connsiteY12" fmla="*/ 45632 h 129289"/>
              <a:gd name="connsiteX13" fmla="*/ 0 w 235754"/>
              <a:gd name="connsiteY13" fmla="*/ 15211 h 129289"/>
              <a:gd name="connsiteX14" fmla="*/ 15210 w 235754"/>
              <a:gd name="connsiteY14" fmla="*/ 0 h 12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5754" h="129289">
                <a:moveTo>
                  <a:pt x="15210" y="0"/>
                </a:moveTo>
                <a:cubicBezTo>
                  <a:pt x="30420" y="2535"/>
                  <a:pt x="45787" y="4260"/>
                  <a:pt x="60840" y="7605"/>
                </a:cubicBezTo>
                <a:cubicBezTo>
                  <a:pt x="68666" y="9344"/>
                  <a:pt x="75829" y="13472"/>
                  <a:pt x="83655" y="15211"/>
                </a:cubicBezTo>
                <a:cubicBezTo>
                  <a:pt x="98708" y="18556"/>
                  <a:pt x="114075" y="20281"/>
                  <a:pt x="129285" y="22816"/>
                </a:cubicBezTo>
                <a:cubicBezTo>
                  <a:pt x="144495" y="27886"/>
                  <a:pt x="163578" y="26689"/>
                  <a:pt x="174914" y="38026"/>
                </a:cubicBezTo>
                <a:cubicBezTo>
                  <a:pt x="179984" y="43096"/>
                  <a:pt x="183976" y="49548"/>
                  <a:pt x="190124" y="53237"/>
                </a:cubicBezTo>
                <a:cubicBezTo>
                  <a:pt x="196998" y="57362"/>
                  <a:pt x="205769" y="57257"/>
                  <a:pt x="212939" y="60842"/>
                </a:cubicBezTo>
                <a:cubicBezTo>
                  <a:pt x="221114" y="64930"/>
                  <a:pt x="228149" y="70982"/>
                  <a:pt x="235754" y="76052"/>
                </a:cubicBezTo>
                <a:cubicBezTo>
                  <a:pt x="230684" y="88727"/>
                  <a:pt x="230818" y="105088"/>
                  <a:pt x="220544" y="114078"/>
                </a:cubicBezTo>
                <a:cubicBezTo>
                  <a:pt x="208478" y="124636"/>
                  <a:pt x="174914" y="129289"/>
                  <a:pt x="174914" y="129289"/>
                </a:cubicBezTo>
                <a:cubicBezTo>
                  <a:pt x="147029" y="126754"/>
                  <a:pt x="118834" y="126550"/>
                  <a:pt x="91260" y="121684"/>
                </a:cubicBezTo>
                <a:cubicBezTo>
                  <a:pt x="75471" y="118898"/>
                  <a:pt x="45630" y="106473"/>
                  <a:pt x="45630" y="106473"/>
                </a:cubicBezTo>
                <a:cubicBezTo>
                  <a:pt x="43095" y="86193"/>
                  <a:pt x="43898" y="65208"/>
                  <a:pt x="38025" y="45632"/>
                </a:cubicBezTo>
                <a:cubicBezTo>
                  <a:pt x="34799" y="34878"/>
                  <a:pt x="5267" y="20478"/>
                  <a:pt x="0" y="15211"/>
                </a:cubicBezTo>
                <a:lnTo>
                  <a:pt x="15210" y="0"/>
                </a:lnTo>
                <a:close/>
              </a:path>
            </a:pathLst>
          </a:custGeom>
          <a:pattFill prst="dkHorz">
            <a:fgClr>
              <a:srgbClr val="0000FF"/>
            </a:fgClr>
            <a:bgClr>
              <a:prstClr val="white"/>
            </a:bgClr>
          </a:patt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13" name="Forme libre 12"/>
          <p:cNvSpPr/>
          <p:nvPr/>
        </p:nvSpPr>
        <p:spPr>
          <a:xfrm>
            <a:off x="3407017" y="2205512"/>
            <a:ext cx="433619" cy="646480"/>
          </a:xfrm>
          <a:custGeom>
            <a:avLst/>
            <a:gdLst>
              <a:gd name="connsiteX0" fmla="*/ 60840 w 433619"/>
              <a:gd name="connsiteY0" fmla="*/ 631232 h 646480"/>
              <a:gd name="connsiteX1" fmla="*/ 53235 w 433619"/>
              <a:gd name="connsiteY1" fmla="*/ 593206 h 646480"/>
              <a:gd name="connsiteX2" fmla="*/ 22815 w 433619"/>
              <a:gd name="connsiteY2" fmla="*/ 585601 h 646480"/>
              <a:gd name="connsiteX3" fmla="*/ 0 w 433619"/>
              <a:gd name="connsiteY3" fmla="*/ 577996 h 646480"/>
              <a:gd name="connsiteX4" fmla="*/ 15210 w 433619"/>
              <a:gd name="connsiteY4" fmla="*/ 517154 h 646480"/>
              <a:gd name="connsiteX5" fmla="*/ 60840 w 433619"/>
              <a:gd name="connsiteY5" fmla="*/ 501944 h 646480"/>
              <a:gd name="connsiteX6" fmla="*/ 83654 w 433619"/>
              <a:gd name="connsiteY6" fmla="*/ 494338 h 646480"/>
              <a:gd name="connsiteX7" fmla="*/ 106469 w 433619"/>
              <a:gd name="connsiteY7" fmla="*/ 486733 h 646480"/>
              <a:gd name="connsiteX8" fmla="*/ 129284 w 433619"/>
              <a:gd name="connsiteY8" fmla="*/ 471523 h 646480"/>
              <a:gd name="connsiteX9" fmla="*/ 167309 w 433619"/>
              <a:gd name="connsiteY9" fmla="*/ 448707 h 646480"/>
              <a:gd name="connsiteX10" fmla="*/ 212939 w 433619"/>
              <a:gd name="connsiteY10" fmla="*/ 418286 h 646480"/>
              <a:gd name="connsiteX11" fmla="*/ 220543 w 433619"/>
              <a:gd name="connsiteY11" fmla="*/ 395471 h 646480"/>
              <a:gd name="connsiteX12" fmla="*/ 235753 w 433619"/>
              <a:gd name="connsiteY12" fmla="*/ 365050 h 646480"/>
              <a:gd name="connsiteX13" fmla="*/ 243358 w 433619"/>
              <a:gd name="connsiteY13" fmla="*/ 334629 h 646480"/>
              <a:gd name="connsiteX14" fmla="*/ 258568 w 433619"/>
              <a:gd name="connsiteY14" fmla="*/ 296603 h 646480"/>
              <a:gd name="connsiteX15" fmla="*/ 220543 w 433619"/>
              <a:gd name="connsiteY15" fmla="*/ 174919 h 646480"/>
              <a:gd name="connsiteX16" fmla="*/ 243358 w 433619"/>
              <a:gd name="connsiteY16" fmla="*/ 114078 h 646480"/>
              <a:gd name="connsiteX17" fmla="*/ 258568 w 433619"/>
              <a:gd name="connsiteY17" fmla="*/ 83657 h 646480"/>
              <a:gd name="connsiteX18" fmla="*/ 266173 w 433619"/>
              <a:gd name="connsiteY18" fmla="*/ 60841 h 646480"/>
              <a:gd name="connsiteX19" fmla="*/ 288988 w 433619"/>
              <a:gd name="connsiteY19" fmla="*/ 53236 h 646480"/>
              <a:gd name="connsiteX20" fmla="*/ 311803 w 433619"/>
              <a:gd name="connsiteY20" fmla="*/ 38026 h 646480"/>
              <a:gd name="connsiteX21" fmla="*/ 334618 w 433619"/>
              <a:gd name="connsiteY21" fmla="*/ 30420 h 646480"/>
              <a:gd name="connsiteX22" fmla="*/ 387852 w 433619"/>
              <a:gd name="connsiteY22" fmla="*/ 0 h 646480"/>
              <a:gd name="connsiteX23" fmla="*/ 418272 w 433619"/>
              <a:gd name="connsiteY23" fmla="*/ 7605 h 646480"/>
              <a:gd name="connsiteX24" fmla="*/ 418272 w 433619"/>
              <a:gd name="connsiteY24" fmla="*/ 45631 h 646480"/>
              <a:gd name="connsiteX25" fmla="*/ 380247 w 433619"/>
              <a:gd name="connsiteY25" fmla="*/ 53236 h 646480"/>
              <a:gd name="connsiteX26" fmla="*/ 357433 w 433619"/>
              <a:gd name="connsiteY26" fmla="*/ 60841 h 646480"/>
              <a:gd name="connsiteX27" fmla="*/ 349828 w 433619"/>
              <a:gd name="connsiteY27" fmla="*/ 83657 h 646480"/>
              <a:gd name="connsiteX28" fmla="*/ 334618 w 433619"/>
              <a:gd name="connsiteY28" fmla="*/ 106472 h 646480"/>
              <a:gd name="connsiteX29" fmla="*/ 349828 w 433619"/>
              <a:gd name="connsiteY29" fmla="*/ 121683 h 646480"/>
              <a:gd name="connsiteX30" fmla="*/ 372642 w 433619"/>
              <a:gd name="connsiteY30" fmla="*/ 167314 h 646480"/>
              <a:gd name="connsiteX31" fmla="*/ 380247 w 433619"/>
              <a:gd name="connsiteY31" fmla="*/ 190130 h 646480"/>
              <a:gd name="connsiteX32" fmla="*/ 372642 w 433619"/>
              <a:gd name="connsiteY32" fmla="*/ 212945 h 646480"/>
              <a:gd name="connsiteX33" fmla="*/ 357433 w 433619"/>
              <a:gd name="connsiteY33" fmla="*/ 235761 h 646480"/>
              <a:gd name="connsiteX34" fmla="*/ 372642 w 433619"/>
              <a:gd name="connsiteY34" fmla="*/ 258577 h 646480"/>
              <a:gd name="connsiteX35" fmla="*/ 380247 w 433619"/>
              <a:gd name="connsiteY35" fmla="*/ 281392 h 646480"/>
              <a:gd name="connsiteX36" fmla="*/ 342223 w 433619"/>
              <a:gd name="connsiteY36" fmla="*/ 311813 h 646480"/>
              <a:gd name="connsiteX37" fmla="*/ 380247 w 433619"/>
              <a:gd name="connsiteY37" fmla="*/ 319418 h 646480"/>
              <a:gd name="connsiteX38" fmla="*/ 365037 w 433619"/>
              <a:gd name="connsiteY38" fmla="*/ 395471 h 646480"/>
              <a:gd name="connsiteX39" fmla="*/ 357433 w 433619"/>
              <a:gd name="connsiteY39" fmla="*/ 418286 h 646480"/>
              <a:gd name="connsiteX40" fmla="*/ 342223 w 433619"/>
              <a:gd name="connsiteY40" fmla="*/ 433497 h 646480"/>
              <a:gd name="connsiteX41" fmla="*/ 319408 w 433619"/>
              <a:gd name="connsiteY41" fmla="*/ 463917 h 646480"/>
              <a:gd name="connsiteX42" fmla="*/ 296593 w 433619"/>
              <a:gd name="connsiteY42" fmla="*/ 509549 h 646480"/>
              <a:gd name="connsiteX43" fmla="*/ 273778 w 433619"/>
              <a:gd name="connsiteY43" fmla="*/ 524759 h 646480"/>
              <a:gd name="connsiteX44" fmla="*/ 250963 w 433619"/>
              <a:gd name="connsiteY44" fmla="*/ 570390 h 646480"/>
              <a:gd name="connsiteX45" fmla="*/ 243358 w 433619"/>
              <a:gd name="connsiteY45" fmla="*/ 593206 h 646480"/>
              <a:gd name="connsiteX46" fmla="*/ 220543 w 433619"/>
              <a:gd name="connsiteY46" fmla="*/ 608416 h 646480"/>
              <a:gd name="connsiteX47" fmla="*/ 182519 w 433619"/>
              <a:gd name="connsiteY47" fmla="*/ 631232 h 646480"/>
              <a:gd name="connsiteX48" fmla="*/ 159704 w 433619"/>
              <a:gd name="connsiteY48" fmla="*/ 646443 h 646480"/>
              <a:gd name="connsiteX49" fmla="*/ 91259 w 433619"/>
              <a:gd name="connsiteY49" fmla="*/ 623627 h 646480"/>
              <a:gd name="connsiteX50" fmla="*/ 68444 w 433619"/>
              <a:gd name="connsiteY50" fmla="*/ 616022 h 646480"/>
              <a:gd name="connsiteX51" fmla="*/ 45630 w 433619"/>
              <a:gd name="connsiteY51" fmla="*/ 608416 h 646480"/>
              <a:gd name="connsiteX52" fmla="*/ 60840 w 433619"/>
              <a:gd name="connsiteY52" fmla="*/ 631232 h 646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33619" h="646480">
                <a:moveTo>
                  <a:pt x="60840" y="631232"/>
                </a:moveTo>
                <a:cubicBezTo>
                  <a:pt x="58305" y="618557"/>
                  <a:pt x="61510" y="603136"/>
                  <a:pt x="53235" y="593206"/>
                </a:cubicBezTo>
                <a:cubicBezTo>
                  <a:pt x="46544" y="585176"/>
                  <a:pt x="32865" y="588472"/>
                  <a:pt x="22815" y="585601"/>
                </a:cubicBezTo>
                <a:cubicBezTo>
                  <a:pt x="15107" y="583399"/>
                  <a:pt x="7605" y="580531"/>
                  <a:pt x="0" y="577996"/>
                </a:cubicBezTo>
                <a:cubicBezTo>
                  <a:pt x="5070" y="557715"/>
                  <a:pt x="2151" y="533478"/>
                  <a:pt x="15210" y="517154"/>
                </a:cubicBezTo>
                <a:cubicBezTo>
                  <a:pt x="25225" y="504634"/>
                  <a:pt x="45630" y="507014"/>
                  <a:pt x="60840" y="501944"/>
                </a:cubicBezTo>
                <a:lnTo>
                  <a:pt x="83654" y="494338"/>
                </a:lnTo>
                <a:cubicBezTo>
                  <a:pt x="91259" y="491803"/>
                  <a:pt x="99799" y="491180"/>
                  <a:pt x="106469" y="486733"/>
                </a:cubicBezTo>
                <a:cubicBezTo>
                  <a:pt x="114074" y="481663"/>
                  <a:pt x="122147" y="477233"/>
                  <a:pt x="129284" y="471523"/>
                </a:cubicBezTo>
                <a:cubicBezTo>
                  <a:pt x="191331" y="421884"/>
                  <a:pt x="91666" y="490732"/>
                  <a:pt x="167309" y="448707"/>
                </a:cubicBezTo>
                <a:cubicBezTo>
                  <a:pt x="183289" y="439829"/>
                  <a:pt x="212939" y="418286"/>
                  <a:pt x="212939" y="418286"/>
                </a:cubicBezTo>
                <a:cubicBezTo>
                  <a:pt x="215474" y="410681"/>
                  <a:pt x="217385" y="402839"/>
                  <a:pt x="220543" y="395471"/>
                </a:cubicBezTo>
                <a:cubicBezTo>
                  <a:pt x="225009" y="385050"/>
                  <a:pt x="231772" y="375665"/>
                  <a:pt x="235753" y="365050"/>
                </a:cubicBezTo>
                <a:cubicBezTo>
                  <a:pt x="239423" y="355263"/>
                  <a:pt x="240053" y="344545"/>
                  <a:pt x="243358" y="334629"/>
                </a:cubicBezTo>
                <a:cubicBezTo>
                  <a:pt x="247675" y="321678"/>
                  <a:pt x="253498" y="309278"/>
                  <a:pt x="258568" y="296603"/>
                </a:cubicBezTo>
                <a:cubicBezTo>
                  <a:pt x="233003" y="194341"/>
                  <a:pt x="249776" y="233387"/>
                  <a:pt x="220543" y="174919"/>
                </a:cubicBezTo>
                <a:cubicBezTo>
                  <a:pt x="262887" y="90232"/>
                  <a:pt x="212297" y="196911"/>
                  <a:pt x="243358" y="114078"/>
                </a:cubicBezTo>
                <a:cubicBezTo>
                  <a:pt x="247339" y="103463"/>
                  <a:pt x="254102" y="94078"/>
                  <a:pt x="258568" y="83657"/>
                </a:cubicBezTo>
                <a:cubicBezTo>
                  <a:pt x="261726" y="76288"/>
                  <a:pt x="260504" y="66510"/>
                  <a:pt x="266173" y="60841"/>
                </a:cubicBezTo>
                <a:cubicBezTo>
                  <a:pt x="271841" y="55172"/>
                  <a:pt x="281818" y="56821"/>
                  <a:pt x="288988" y="53236"/>
                </a:cubicBezTo>
                <a:cubicBezTo>
                  <a:pt x="297163" y="49148"/>
                  <a:pt x="303628" y="42114"/>
                  <a:pt x="311803" y="38026"/>
                </a:cubicBezTo>
                <a:cubicBezTo>
                  <a:pt x="318973" y="34441"/>
                  <a:pt x="327250" y="33578"/>
                  <a:pt x="334618" y="30420"/>
                </a:cubicBezTo>
                <a:cubicBezTo>
                  <a:pt x="361634" y="18841"/>
                  <a:pt x="364939" y="15275"/>
                  <a:pt x="387852" y="0"/>
                </a:cubicBezTo>
                <a:cubicBezTo>
                  <a:pt x="397992" y="2535"/>
                  <a:pt x="409575" y="1807"/>
                  <a:pt x="418272" y="7605"/>
                </a:cubicBezTo>
                <a:cubicBezTo>
                  <a:pt x="437643" y="20519"/>
                  <a:pt x="439800" y="36404"/>
                  <a:pt x="418272" y="45631"/>
                </a:cubicBezTo>
                <a:cubicBezTo>
                  <a:pt x="406391" y="50723"/>
                  <a:pt x="392787" y="50101"/>
                  <a:pt x="380247" y="53236"/>
                </a:cubicBezTo>
                <a:cubicBezTo>
                  <a:pt x="372470" y="55180"/>
                  <a:pt x="365038" y="58306"/>
                  <a:pt x="357433" y="60841"/>
                </a:cubicBezTo>
                <a:cubicBezTo>
                  <a:pt x="354898" y="68446"/>
                  <a:pt x="353413" y="76487"/>
                  <a:pt x="349828" y="83657"/>
                </a:cubicBezTo>
                <a:cubicBezTo>
                  <a:pt x="345741" y="91832"/>
                  <a:pt x="334618" y="97332"/>
                  <a:pt x="334618" y="106472"/>
                </a:cubicBezTo>
                <a:lnTo>
                  <a:pt x="349828" y="121683"/>
                </a:lnTo>
                <a:cubicBezTo>
                  <a:pt x="368944" y="179033"/>
                  <a:pt x="343158" y="108342"/>
                  <a:pt x="372642" y="167314"/>
                </a:cubicBezTo>
                <a:cubicBezTo>
                  <a:pt x="376227" y="174484"/>
                  <a:pt x="377712" y="182525"/>
                  <a:pt x="380247" y="190130"/>
                </a:cubicBezTo>
                <a:cubicBezTo>
                  <a:pt x="377712" y="197735"/>
                  <a:pt x="376227" y="205775"/>
                  <a:pt x="372642" y="212945"/>
                </a:cubicBezTo>
                <a:cubicBezTo>
                  <a:pt x="368555" y="221120"/>
                  <a:pt x="357433" y="226621"/>
                  <a:pt x="357433" y="235761"/>
                </a:cubicBezTo>
                <a:cubicBezTo>
                  <a:pt x="357433" y="244901"/>
                  <a:pt x="368555" y="250402"/>
                  <a:pt x="372642" y="258577"/>
                </a:cubicBezTo>
                <a:cubicBezTo>
                  <a:pt x="376227" y="265747"/>
                  <a:pt x="377712" y="273787"/>
                  <a:pt x="380247" y="281392"/>
                </a:cubicBezTo>
                <a:cubicBezTo>
                  <a:pt x="378068" y="282119"/>
                  <a:pt x="328465" y="293468"/>
                  <a:pt x="342223" y="311813"/>
                </a:cubicBezTo>
                <a:cubicBezTo>
                  <a:pt x="349978" y="322154"/>
                  <a:pt x="367572" y="316883"/>
                  <a:pt x="380247" y="319418"/>
                </a:cubicBezTo>
                <a:cubicBezTo>
                  <a:pt x="375177" y="344769"/>
                  <a:pt x="370850" y="370280"/>
                  <a:pt x="365037" y="395471"/>
                </a:cubicBezTo>
                <a:cubicBezTo>
                  <a:pt x="363235" y="403282"/>
                  <a:pt x="361557" y="411412"/>
                  <a:pt x="357433" y="418286"/>
                </a:cubicBezTo>
                <a:cubicBezTo>
                  <a:pt x="353744" y="424435"/>
                  <a:pt x="346813" y="427989"/>
                  <a:pt x="342223" y="433497"/>
                </a:cubicBezTo>
                <a:cubicBezTo>
                  <a:pt x="334109" y="443234"/>
                  <a:pt x="327013" y="453777"/>
                  <a:pt x="319408" y="463917"/>
                </a:cubicBezTo>
                <a:cubicBezTo>
                  <a:pt x="313223" y="482473"/>
                  <a:pt x="311335" y="494806"/>
                  <a:pt x="296593" y="509549"/>
                </a:cubicBezTo>
                <a:cubicBezTo>
                  <a:pt x="290130" y="516012"/>
                  <a:pt x="281383" y="519689"/>
                  <a:pt x="273778" y="524759"/>
                </a:cubicBezTo>
                <a:cubicBezTo>
                  <a:pt x="254662" y="582109"/>
                  <a:pt x="280448" y="511418"/>
                  <a:pt x="250963" y="570390"/>
                </a:cubicBezTo>
                <a:cubicBezTo>
                  <a:pt x="247378" y="577560"/>
                  <a:pt x="248366" y="586946"/>
                  <a:pt x="243358" y="593206"/>
                </a:cubicBezTo>
                <a:cubicBezTo>
                  <a:pt x="237648" y="600343"/>
                  <a:pt x="227680" y="602706"/>
                  <a:pt x="220543" y="608416"/>
                </a:cubicBezTo>
                <a:cubicBezTo>
                  <a:pt x="190716" y="632279"/>
                  <a:pt x="222143" y="618024"/>
                  <a:pt x="182519" y="631232"/>
                </a:cubicBezTo>
                <a:cubicBezTo>
                  <a:pt x="174914" y="636302"/>
                  <a:pt x="168813" y="647202"/>
                  <a:pt x="159704" y="646443"/>
                </a:cubicBezTo>
                <a:cubicBezTo>
                  <a:pt x="135738" y="644446"/>
                  <a:pt x="114074" y="631232"/>
                  <a:pt x="91259" y="623627"/>
                </a:cubicBezTo>
                <a:lnTo>
                  <a:pt x="68444" y="616022"/>
                </a:lnTo>
                <a:cubicBezTo>
                  <a:pt x="60839" y="613487"/>
                  <a:pt x="53646" y="608416"/>
                  <a:pt x="45630" y="608416"/>
                </a:cubicBezTo>
                <a:lnTo>
                  <a:pt x="60840" y="631232"/>
                </a:lnTo>
                <a:close/>
              </a:path>
            </a:pathLst>
          </a:custGeom>
          <a:pattFill prst="ltVert">
            <a:fgClr>
              <a:schemeClr val="tx1"/>
            </a:fgClr>
            <a:bgClr>
              <a:prstClr val="white"/>
            </a:bgClr>
          </a:patt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3" name="Forme libre 2"/>
          <p:cNvSpPr/>
          <p:nvPr/>
        </p:nvSpPr>
        <p:spPr>
          <a:xfrm>
            <a:off x="6813899" y="2441273"/>
            <a:ext cx="435898" cy="340817"/>
          </a:xfrm>
          <a:custGeom>
            <a:avLst/>
            <a:gdLst>
              <a:gd name="connsiteX0" fmla="*/ 410802 w 435898"/>
              <a:gd name="connsiteY0" fmla="*/ 243367 h 340817"/>
              <a:gd name="connsiteX1" fmla="*/ 372777 w 435898"/>
              <a:gd name="connsiteY1" fmla="*/ 235762 h 340817"/>
              <a:gd name="connsiteX2" fmla="*/ 365172 w 435898"/>
              <a:gd name="connsiteY2" fmla="*/ 205341 h 340817"/>
              <a:gd name="connsiteX3" fmla="*/ 349963 w 435898"/>
              <a:gd name="connsiteY3" fmla="*/ 190130 h 340817"/>
              <a:gd name="connsiteX4" fmla="*/ 342358 w 435898"/>
              <a:gd name="connsiteY4" fmla="*/ 167315 h 340817"/>
              <a:gd name="connsiteX5" fmla="*/ 327148 w 435898"/>
              <a:gd name="connsiteY5" fmla="*/ 152104 h 340817"/>
              <a:gd name="connsiteX6" fmla="*/ 304333 w 435898"/>
              <a:gd name="connsiteY6" fmla="*/ 83657 h 340817"/>
              <a:gd name="connsiteX7" fmla="*/ 281518 w 435898"/>
              <a:gd name="connsiteY7" fmla="*/ 76052 h 340817"/>
              <a:gd name="connsiteX8" fmla="*/ 258703 w 435898"/>
              <a:gd name="connsiteY8" fmla="*/ 83657 h 340817"/>
              <a:gd name="connsiteX9" fmla="*/ 220678 w 435898"/>
              <a:gd name="connsiteY9" fmla="*/ 106473 h 340817"/>
              <a:gd name="connsiteX10" fmla="*/ 197864 w 435898"/>
              <a:gd name="connsiteY10" fmla="*/ 60842 h 340817"/>
              <a:gd name="connsiteX11" fmla="*/ 175049 w 435898"/>
              <a:gd name="connsiteY11" fmla="*/ 45631 h 340817"/>
              <a:gd name="connsiteX12" fmla="*/ 121814 w 435898"/>
              <a:gd name="connsiteY12" fmla="*/ 7605 h 340817"/>
              <a:gd name="connsiteX13" fmla="*/ 98999 w 435898"/>
              <a:gd name="connsiteY13" fmla="*/ 0 h 340817"/>
              <a:gd name="connsiteX14" fmla="*/ 22950 w 435898"/>
              <a:gd name="connsiteY14" fmla="*/ 22816 h 340817"/>
              <a:gd name="connsiteX15" fmla="*/ 38160 w 435898"/>
              <a:gd name="connsiteY15" fmla="*/ 45631 h 340817"/>
              <a:gd name="connsiteX16" fmla="*/ 45765 w 435898"/>
              <a:gd name="connsiteY16" fmla="*/ 68447 h 340817"/>
              <a:gd name="connsiteX17" fmla="*/ 60974 w 435898"/>
              <a:gd name="connsiteY17" fmla="*/ 91263 h 340817"/>
              <a:gd name="connsiteX18" fmla="*/ 83789 w 435898"/>
              <a:gd name="connsiteY18" fmla="*/ 136894 h 340817"/>
              <a:gd name="connsiteX19" fmla="*/ 106604 w 435898"/>
              <a:gd name="connsiteY19" fmla="*/ 182525 h 340817"/>
              <a:gd name="connsiteX20" fmla="*/ 129419 w 435898"/>
              <a:gd name="connsiteY20" fmla="*/ 228156 h 340817"/>
              <a:gd name="connsiteX21" fmla="*/ 137024 w 435898"/>
              <a:gd name="connsiteY21" fmla="*/ 250972 h 340817"/>
              <a:gd name="connsiteX22" fmla="*/ 152234 w 435898"/>
              <a:gd name="connsiteY22" fmla="*/ 266183 h 340817"/>
              <a:gd name="connsiteX23" fmla="*/ 159839 w 435898"/>
              <a:gd name="connsiteY23" fmla="*/ 296603 h 340817"/>
              <a:gd name="connsiteX24" fmla="*/ 205469 w 435898"/>
              <a:gd name="connsiteY24" fmla="*/ 311814 h 340817"/>
              <a:gd name="connsiteX25" fmla="*/ 251098 w 435898"/>
              <a:gd name="connsiteY25" fmla="*/ 334629 h 340817"/>
              <a:gd name="connsiteX26" fmla="*/ 311938 w 435898"/>
              <a:gd name="connsiteY26" fmla="*/ 319419 h 340817"/>
              <a:gd name="connsiteX27" fmla="*/ 418407 w 435898"/>
              <a:gd name="connsiteY27" fmla="*/ 311814 h 340817"/>
              <a:gd name="connsiteX28" fmla="*/ 410802 w 435898"/>
              <a:gd name="connsiteY28" fmla="*/ 281393 h 340817"/>
              <a:gd name="connsiteX29" fmla="*/ 433617 w 435898"/>
              <a:gd name="connsiteY29" fmla="*/ 266183 h 340817"/>
              <a:gd name="connsiteX30" fmla="*/ 418407 w 435898"/>
              <a:gd name="connsiteY30" fmla="*/ 228156 h 340817"/>
              <a:gd name="connsiteX31" fmla="*/ 410802 w 435898"/>
              <a:gd name="connsiteY31" fmla="*/ 243367 h 340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5898" h="340817">
                <a:moveTo>
                  <a:pt x="410802" y="243367"/>
                </a:moveTo>
                <a:cubicBezTo>
                  <a:pt x="403197" y="244635"/>
                  <a:pt x="382707" y="244037"/>
                  <a:pt x="372777" y="235762"/>
                </a:cubicBezTo>
                <a:cubicBezTo>
                  <a:pt x="364747" y="229070"/>
                  <a:pt x="369846" y="214690"/>
                  <a:pt x="365172" y="205341"/>
                </a:cubicBezTo>
                <a:cubicBezTo>
                  <a:pt x="361966" y="198928"/>
                  <a:pt x="355033" y="195200"/>
                  <a:pt x="349963" y="190130"/>
                </a:cubicBezTo>
                <a:cubicBezTo>
                  <a:pt x="347428" y="182525"/>
                  <a:pt x="346482" y="174189"/>
                  <a:pt x="342358" y="167315"/>
                </a:cubicBezTo>
                <a:cubicBezTo>
                  <a:pt x="338669" y="161166"/>
                  <a:pt x="329415" y="158906"/>
                  <a:pt x="327148" y="152104"/>
                </a:cubicBezTo>
                <a:cubicBezTo>
                  <a:pt x="315784" y="118010"/>
                  <a:pt x="333316" y="101048"/>
                  <a:pt x="304333" y="83657"/>
                </a:cubicBezTo>
                <a:cubicBezTo>
                  <a:pt x="297459" y="79532"/>
                  <a:pt x="289123" y="78587"/>
                  <a:pt x="281518" y="76052"/>
                </a:cubicBezTo>
                <a:cubicBezTo>
                  <a:pt x="273913" y="78587"/>
                  <a:pt x="265577" y="79532"/>
                  <a:pt x="258703" y="83657"/>
                </a:cubicBezTo>
                <a:cubicBezTo>
                  <a:pt x="206507" y="114976"/>
                  <a:pt x="285308" y="84930"/>
                  <a:pt x="220678" y="106473"/>
                </a:cubicBezTo>
                <a:cubicBezTo>
                  <a:pt x="214493" y="87917"/>
                  <a:pt x="212605" y="75584"/>
                  <a:pt x="197864" y="60842"/>
                </a:cubicBezTo>
                <a:cubicBezTo>
                  <a:pt x="191401" y="54379"/>
                  <a:pt x="182654" y="50701"/>
                  <a:pt x="175049" y="45631"/>
                </a:cubicBezTo>
                <a:cubicBezTo>
                  <a:pt x="162374" y="7606"/>
                  <a:pt x="175049" y="25351"/>
                  <a:pt x="121814" y="7605"/>
                </a:cubicBezTo>
                <a:lnTo>
                  <a:pt x="98999" y="0"/>
                </a:lnTo>
                <a:cubicBezTo>
                  <a:pt x="-28770" y="10648"/>
                  <a:pt x="-6946" y="-14555"/>
                  <a:pt x="22950" y="22816"/>
                </a:cubicBezTo>
                <a:cubicBezTo>
                  <a:pt x="28660" y="29953"/>
                  <a:pt x="33090" y="38026"/>
                  <a:pt x="38160" y="45631"/>
                </a:cubicBezTo>
                <a:cubicBezTo>
                  <a:pt x="40695" y="53236"/>
                  <a:pt x="42180" y="61277"/>
                  <a:pt x="45765" y="68447"/>
                </a:cubicBezTo>
                <a:cubicBezTo>
                  <a:pt x="49852" y="76622"/>
                  <a:pt x="57374" y="82862"/>
                  <a:pt x="60974" y="91263"/>
                </a:cubicBezTo>
                <a:cubicBezTo>
                  <a:pt x="81996" y="140318"/>
                  <a:pt x="53177" y="106280"/>
                  <a:pt x="83789" y="136894"/>
                </a:cubicBezTo>
                <a:cubicBezTo>
                  <a:pt x="102905" y="194244"/>
                  <a:pt x="77119" y="123553"/>
                  <a:pt x="106604" y="182525"/>
                </a:cubicBezTo>
                <a:cubicBezTo>
                  <a:pt x="138090" y="245498"/>
                  <a:pt x="85830" y="162773"/>
                  <a:pt x="129419" y="228156"/>
                </a:cubicBezTo>
                <a:cubicBezTo>
                  <a:pt x="131954" y="235761"/>
                  <a:pt x="132900" y="244098"/>
                  <a:pt x="137024" y="250972"/>
                </a:cubicBezTo>
                <a:cubicBezTo>
                  <a:pt x="140713" y="257121"/>
                  <a:pt x="149027" y="259770"/>
                  <a:pt x="152234" y="266183"/>
                </a:cubicBezTo>
                <a:cubicBezTo>
                  <a:pt x="156908" y="275532"/>
                  <a:pt x="151903" y="289801"/>
                  <a:pt x="159839" y="296603"/>
                </a:cubicBezTo>
                <a:cubicBezTo>
                  <a:pt x="172012" y="307037"/>
                  <a:pt x="190259" y="306744"/>
                  <a:pt x="205469" y="311814"/>
                </a:cubicBezTo>
                <a:cubicBezTo>
                  <a:pt x="236954" y="322310"/>
                  <a:pt x="221613" y="314972"/>
                  <a:pt x="251098" y="334629"/>
                </a:cubicBezTo>
                <a:cubicBezTo>
                  <a:pt x="271378" y="329559"/>
                  <a:pt x="291034" y="319419"/>
                  <a:pt x="311938" y="319419"/>
                </a:cubicBezTo>
                <a:cubicBezTo>
                  <a:pt x="431791" y="319419"/>
                  <a:pt x="458727" y="372294"/>
                  <a:pt x="418407" y="311814"/>
                </a:cubicBezTo>
                <a:cubicBezTo>
                  <a:pt x="415872" y="301674"/>
                  <a:pt x="407497" y="291309"/>
                  <a:pt x="410802" y="281393"/>
                </a:cubicBezTo>
                <a:cubicBezTo>
                  <a:pt x="413692" y="272722"/>
                  <a:pt x="432324" y="275231"/>
                  <a:pt x="433617" y="266183"/>
                </a:cubicBezTo>
                <a:cubicBezTo>
                  <a:pt x="435548" y="252668"/>
                  <a:pt x="424512" y="240367"/>
                  <a:pt x="418407" y="228156"/>
                </a:cubicBezTo>
                <a:cubicBezTo>
                  <a:pt x="417273" y="225888"/>
                  <a:pt x="418407" y="242099"/>
                  <a:pt x="410802" y="243367"/>
                </a:cubicBezTo>
                <a:close/>
              </a:path>
            </a:pathLst>
          </a:custGeom>
          <a:pattFill prst="ltVert">
            <a:fgClr>
              <a:schemeClr val="tx1"/>
            </a:fgClr>
            <a:bgClr>
              <a:prstClr val="white"/>
            </a:bgClr>
          </a:patt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dirty="0"/>
          </a:p>
        </p:txBody>
      </p:sp>
      <p:sp>
        <p:nvSpPr>
          <p:cNvPr id="4" name="Titre 3"/>
          <p:cNvSpPr>
            <a:spLocks noGrp="1"/>
          </p:cNvSpPr>
          <p:nvPr>
            <p:ph type="title"/>
          </p:nvPr>
        </p:nvSpPr>
        <p:spPr>
          <a:xfrm>
            <a:off x="0" y="-4762"/>
            <a:ext cx="9144000" cy="584341"/>
          </a:xfrm>
        </p:spPr>
        <p:style>
          <a:lnRef idx="0">
            <a:schemeClr val="accent3"/>
          </a:lnRef>
          <a:fillRef idx="3">
            <a:schemeClr val="accent3"/>
          </a:fillRef>
          <a:effectRef idx="3">
            <a:schemeClr val="accent3"/>
          </a:effectRef>
          <a:fontRef idx="minor">
            <a:schemeClr val="lt1"/>
          </a:fontRef>
        </p:style>
        <p:txBody>
          <a:bodyPr>
            <a:normAutofit/>
          </a:bodyPr>
          <a:lstStyle/>
          <a:p>
            <a:r>
              <a:rPr lang="fr-FR" sz="2800" dirty="0" smtClean="0">
                <a:solidFill>
                  <a:srgbClr val="0000FF"/>
                </a:solidFill>
                <a:latin typeface="Noteworthy Light"/>
                <a:cs typeface="Noteworthy Light"/>
              </a:rPr>
              <a:t>Les espaces de l’iPhone, un produit mondialisé</a:t>
            </a:r>
            <a:endParaRPr lang="fr-FR" sz="2800" dirty="0">
              <a:solidFill>
                <a:srgbClr val="0000FF"/>
              </a:solidFill>
              <a:latin typeface="Noteworthy Light"/>
              <a:cs typeface="Noteworthy Light"/>
            </a:endParaRPr>
          </a:p>
        </p:txBody>
      </p:sp>
      <p:sp>
        <p:nvSpPr>
          <p:cNvPr id="2" name="ZoneTexte 1"/>
          <p:cNvSpPr txBox="1"/>
          <p:nvPr/>
        </p:nvSpPr>
        <p:spPr>
          <a:xfrm>
            <a:off x="5540369" y="2464503"/>
            <a:ext cx="1285875" cy="338554"/>
          </a:xfrm>
          <a:prstGeom prst="rect">
            <a:avLst/>
          </a:prstGeom>
          <a:noFill/>
        </p:spPr>
        <p:txBody>
          <a:bodyPr wrap="square" rtlCol="0">
            <a:spAutoFit/>
          </a:bodyPr>
          <a:lstStyle/>
          <a:p>
            <a:pPr algn="ctr"/>
            <a:r>
              <a:rPr lang="fr-FR" sz="1600" b="1" dirty="0" smtClean="0">
                <a:latin typeface="Noteworthy Light"/>
                <a:cs typeface="Noteworthy Light"/>
              </a:rPr>
              <a:t>Cupertino</a:t>
            </a:r>
            <a:endParaRPr lang="fr-FR" sz="1600" b="1" dirty="0">
              <a:latin typeface="Noteworthy Light"/>
              <a:cs typeface="Noteworthy Light"/>
            </a:endParaRPr>
          </a:p>
        </p:txBody>
      </p:sp>
      <p:sp>
        <p:nvSpPr>
          <p:cNvPr id="5" name="ZoneTexte 4"/>
          <p:cNvSpPr txBox="1"/>
          <p:nvPr/>
        </p:nvSpPr>
        <p:spPr>
          <a:xfrm>
            <a:off x="2680627" y="2409912"/>
            <a:ext cx="1285875" cy="338554"/>
          </a:xfrm>
          <a:prstGeom prst="rect">
            <a:avLst/>
          </a:prstGeom>
          <a:noFill/>
        </p:spPr>
        <p:txBody>
          <a:bodyPr wrap="square" rtlCol="0">
            <a:spAutoFit/>
          </a:bodyPr>
          <a:lstStyle/>
          <a:p>
            <a:pPr algn="ctr"/>
            <a:r>
              <a:rPr lang="fr-FR" sz="1600" b="1" dirty="0" smtClean="0">
                <a:latin typeface="Noteworthy Light"/>
                <a:cs typeface="Noteworthy Light"/>
              </a:rPr>
              <a:t>Shenzhen</a:t>
            </a:r>
            <a:endParaRPr lang="fr-FR" sz="1600" b="1" dirty="0">
              <a:latin typeface="Noteworthy Light"/>
              <a:cs typeface="Noteworthy Light"/>
            </a:endParaRPr>
          </a:p>
        </p:txBody>
      </p:sp>
      <p:sp>
        <p:nvSpPr>
          <p:cNvPr id="24" name="Ellipse 23"/>
          <p:cNvSpPr>
            <a:spLocks noChangeAspect="1"/>
          </p:cNvSpPr>
          <p:nvPr/>
        </p:nvSpPr>
        <p:spPr>
          <a:xfrm>
            <a:off x="3545639" y="2705451"/>
            <a:ext cx="179996" cy="179996"/>
          </a:xfrm>
          <a:prstGeom prst="ellipse">
            <a:avLst/>
          </a:prstGeom>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Ellipse 24"/>
          <p:cNvSpPr>
            <a:spLocks noChangeAspect="1"/>
          </p:cNvSpPr>
          <p:nvPr/>
        </p:nvSpPr>
        <p:spPr>
          <a:xfrm>
            <a:off x="6646248" y="2293479"/>
            <a:ext cx="179996" cy="179996"/>
          </a:xfrm>
          <a:prstGeom prst="ellipse">
            <a:avLst/>
          </a:prstGeom>
          <a:solidFill>
            <a:srgbClr val="0000FF"/>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5" name="ZoneTexte 54"/>
          <p:cNvSpPr txBox="1"/>
          <p:nvPr/>
        </p:nvSpPr>
        <p:spPr>
          <a:xfrm>
            <a:off x="2406161" y="3928893"/>
            <a:ext cx="976313" cy="523220"/>
          </a:xfrm>
          <a:prstGeom prst="rect">
            <a:avLst/>
          </a:prstGeom>
          <a:noFill/>
        </p:spPr>
        <p:txBody>
          <a:bodyPr wrap="square" rtlCol="0">
            <a:spAutoFit/>
          </a:bodyPr>
          <a:lstStyle/>
          <a:p>
            <a:pPr algn="ctr"/>
            <a:r>
              <a:rPr lang="fr-FR" sz="1400" b="1" dirty="0" smtClean="0">
                <a:solidFill>
                  <a:srgbClr val="0000FF"/>
                </a:solidFill>
                <a:latin typeface="Noteworthy Light"/>
                <a:cs typeface="Noteworthy Light"/>
              </a:rPr>
              <a:t>Océan indien</a:t>
            </a:r>
            <a:endParaRPr lang="fr-FR" sz="1400" b="1" dirty="0">
              <a:solidFill>
                <a:srgbClr val="0000FF"/>
              </a:solidFill>
              <a:latin typeface="Noteworthy Light"/>
              <a:cs typeface="Noteworthy Light"/>
            </a:endParaRPr>
          </a:p>
        </p:txBody>
      </p:sp>
      <p:sp>
        <p:nvSpPr>
          <p:cNvPr id="56" name="ZoneTexte 55"/>
          <p:cNvSpPr txBox="1"/>
          <p:nvPr/>
        </p:nvSpPr>
        <p:spPr>
          <a:xfrm>
            <a:off x="5934522" y="3921086"/>
            <a:ext cx="976313" cy="523220"/>
          </a:xfrm>
          <a:prstGeom prst="rect">
            <a:avLst/>
          </a:prstGeom>
          <a:noFill/>
        </p:spPr>
        <p:txBody>
          <a:bodyPr wrap="square" rtlCol="0">
            <a:spAutoFit/>
          </a:bodyPr>
          <a:lstStyle/>
          <a:p>
            <a:pPr algn="ctr"/>
            <a:r>
              <a:rPr lang="fr-FR" sz="1400" b="1" dirty="0" smtClean="0">
                <a:solidFill>
                  <a:srgbClr val="0000FF"/>
                </a:solidFill>
                <a:latin typeface="Noteworthy Light"/>
                <a:cs typeface="Noteworthy Light"/>
              </a:rPr>
              <a:t>Océan pacifique</a:t>
            </a:r>
            <a:endParaRPr lang="fr-FR" sz="1400" b="1" dirty="0">
              <a:solidFill>
                <a:srgbClr val="0000FF"/>
              </a:solidFill>
              <a:latin typeface="Noteworthy Light"/>
              <a:cs typeface="Noteworthy Light"/>
            </a:endParaRPr>
          </a:p>
        </p:txBody>
      </p:sp>
      <p:sp>
        <p:nvSpPr>
          <p:cNvPr id="57" name="ZoneTexte 56"/>
          <p:cNvSpPr txBox="1"/>
          <p:nvPr/>
        </p:nvSpPr>
        <p:spPr>
          <a:xfrm>
            <a:off x="54987" y="3916483"/>
            <a:ext cx="976313" cy="523220"/>
          </a:xfrm>
          <a:prstGeom prst="rect">
            <a:avLst/>
          </a:prstGeom>
          <a:noFill/>
        </p:spPr>
        <p:txBody>
          <a:bodyPr wrap="square" rtlCol="0">
            <a:spAutoFit/>
          </a:bodyPr>
          <a:lstStyle/>
          <a:p>
            <a:pPr algn="ctr"/>
            <a:r>
              <a:rPr lang="fr-FR" sz="1400" b="1" dirty="0" smtClean="0">
                <a:solidFill>
                  <a:srgbClr val="0000FF"/>
                </a:solidFill>
                <a:latin typeface="Noteworthy Light"/>
                <a:cs typeface="Noteworthy Light"/>
              </a:rPr>
              <a:t>Océan atlantique</a:t>
            </a:r>
            <a:endParaRPr lang="fr-FR" sz="1400" b="1" dirty="0">
              <a:solidFill>
                <a:srgbClr val="0000FF"/>
              </a:solidFill>
              <a:latin typeface="Noteworthy Light"/>
              <a:cs typeface="Noteworthy Light"/>
            </a:endParaRPr>
          </a:p>
        </p:txBody>
      </p:sp>
      <p:sp>
        <p:nvSpPr>
          <p:cNvPr id="58" name="ZoneTexte 57"/>
          <p:cNvSpPr txBox="1"/>
          <p:nvPr/>
        </p:nvSpPr>
        <p:spPr>
          <a:xfrm>
            <a:off x="8167687" y="2645304"/>
            <a:ext cx="976313" cy="523220"/>
          </a:xfrm>
          <a:prstGeom prst="rect">
            <a:avLst/>
          </a:prstGeom>
          <a:noFill/>
        </p:spPr>
        <p:txBody>
          <a:bodyPr wrap="square" rtlCol="0">
            <a:spAutoFit/>
          </a:bodyPr>
          <a:lstStyle/>
          <a:p>
            <a:pPr algn="ctr"/>
            <a:r>
              <a:rPr lang="fr-FR" sz="1400" b="1" dirty="0" smtClean="0">
                <a:solidFill>
                  <a:srgbClr val="0000FF"/>
                </a:solidFill>
                <a:latin typeface="Noteworthy Light"/>
                <a:cs typeface="Noteworthy Light"/>
              </a:rPr>
              <a:t>Océan atlantique</a:t>
            </a:r>
            <a:endParaRPr lang="fr-FR" sz="1400" b="1" dirty="0">
              <a:solidFill>
                <a:srgbClr val="0000FF"/>
              </a:solidFill>
              <a:latin typeface="Noteworthy Light"/>
              <a:cs typeface="Noteworthy Light"/>
            </a:endParaRPr>
          </a:p>
        </p:txBody>
      </p:sp>
      <p:sp>
        <p:nvSpPr>
          <p:cNvPr id="59" name="ZoneTexte 58"/>
          <p:cNvSpPr txBox="1">
            <a:spLocks noChangeAspect="1"/>
          </p:cNvSpPr>
          <p:nvPr/>
        </p:nvSpPr>
        <p:spPr>
          <a:xfrm>
            <a:off x="7228025" y="2154828"/>
            <a:ext cx="581863" cy="261610"/>
          </a:xfrm>
          <a:prstGeom prst="rect">
            <a:avLst/>
          </a:prstGeom>
          <a:solidFill>
            <a:schemeClr val="bg1"/>
          </a:solidFill>
          <a:ln>
            <a:solidFill>
              <a:schemeClr val="tx1"/>
            </a:solidFill>
          </a:ln>
        </p:spPr>
        <p:txBody>
          <a:bodyPr wrap="square" rtlCol="0" anchor="ctr">
            <a:spAutoFit/>
          </a:bodyPr>
          <a:lstStyle/>
          <a:p>
            <a:pPr algn="ctr"/>
            <a:r>
              <a:rPr lang="fr-FR" sz="1100" b="1" dirty="0" smtClean="0">
                <a:solidFill>
                  <a:srgbClr val="FF0000"/>
                </a:solidFill>
                <a:latin typeface="Noteworthy Light"/>
                <a:cs typeface="Noteworthy Light"/>
              </a:rPr>
              <a:t>245</a:t>
            </a:r>
            <a:endParaRPr lang="fr-FR" sz="1100" b="1" dirty="0">
              <a:solidFill>
                <a:srgbClr val="FF0000"/>
              </a:solidFill>
              <a:latin typeface="Noteworthy Light"/>
              <a:cs typeface="Noteworthy Light"/>
            </a:endParaRPr>
          </a:p>
        </p:txBody>
      </p:sp>
      <p:sp>
        <p:nvSpPr>
          <p:cNvPr id="60" name="ZoneTexte 59"/>
          <p:cNvSpPr txBox="1">
            <a:spLocks/>
          </p:cNvSpPr>
          <p:nvPr/>
        </p:nvSpPr>
        <p:spPr>
          <a:xfrm>
            <a:off x="6753689" y="1398367"/>
            <a:ext cx="431999" cy="261610"/>
          </a:xfrm>
          <a:prstGeom prst="rect">
            <a:avLst/>
          </a:prstGeom>
          <a:solidFill>
            <a:schemeClr val="bg1"/>
          </a:solidFill>
          <a:ln>
            <a:solidFill>
              <a:schemeClr val="tx1"/>
            </a:solidFill>
          </a:ln>
        </p:spPr>
        <p:txBody>
          <a:bodyPr wrap="square" rtlCol="0" anchor="ctr">
            <a:spAutoFit/>
          </a:bodyPr>
          <a:lstStyle/>
          <a:p>
            <a:pPr algn="ctr"/>
            <a:r>
              <a:rPr lang="fr-FR" sz="1100" b="1" dirty="0" smtClean="0">
                <a:solidFill>
                  <a:srgbClr val="FF0000"/>
                </a:solidFill>
                <a:latin typeface="Noteworthy Light"/>
                <a:cs typeface="Noteworthy Light"/>
              </a:rPr>
              <a:t>26</a:t>
            </a:r>
            <a:endParaRPr lang="fr-FR" sz="1100" b="1" dirty="0">
              <a:solidFill>
                <a:srgbClr val="FF0000"/>
              </a:solidFill>
              <a:latin typeface="Noteworthy Light"/>
              <a:cs typeface="Noteworthy Light"/>
            </a:endParaRPr>
          </a:p>
        </p:txBody>
      </p:sp>
      <p:sp>
        <p:nvSpPr>
          <p:cNvPr id="61" name="ZoneTexte 60"/>
          <p:cNvSpPr txBox="1">
            <a:spLocks noChangeAspect="1"/>
          </p:cNvSpPr>
          <p:nvPr/>
        </p:nvSpPr>
        <p:spPr>
          <a:xfrm>
            <a:off x="4679998" y="1779750"/>
            <a:ext cx="287474" cy="232518"/>
          </a:xfrm>
          <a:prstGeom prst="rect">
            <a:avLst/>
          </a:prstGeom>
          <a:solidFill>
            <a:schemeClr val="bg1"/>
          </a:solidFill>
          <a:ln>
            <a:solidFill>
              <a:schemeClr val="tx1"/>
            </a:solidFill>
          </a:ln>
        </p:spPr>
        <p:txBody>
          <a:bodyPr wrap="square" rtlCol="0" anchor="ctr">
            <a:spAutoFit/>
          </a:bodyPr>
          <a:lstStyle/>
          <a:p>
            <a:pPr algn="ctr"/>
            <a:r>
              <a:rPr lang="fr-FR" sz="1100" b="1" dirty="0">
                <a:solidFill>
                  <a:srgbClr val="FF0000"/>
                </a:solidFill>
                <a:latin typeface="Noteworthy Light"/>
                <a:cs typeface="Noteworthy Light"/>
              </a:rPr>
              <a:t>7</a:t>
            </a:r>
          </a:p>
        </p:txBody>
      </p:sp>
      <p:sp>
        <p:nvSpPr>
          <p:cNvPr id="62" name="ZoneTexte 61"/>
          <p:cNvSpPr txBox="1">
            <a:spLocks/>
          </p:cNvSpPr>
          <p:nvPr/>
        </p:nvSpPr>
        <p:spPr>
          <a:xfrm>
            <a:off x="3679550" y="4523761"/>
            <a:ext cx="431999" cy="261610"/>
          </a:xfrm>
          <a:prstGeom prst="rect">
            <a:avLst/>
          </a:prstGeom>
          <a:solidFill>
            <a:schemeClr val="bg1"/>
          </a:solidFill>
          <a:ln>
            <a:solidFill>
              <a:schemeClr val="tx1"/>
            </a:solidFill>
          </a:ln>
        </p:spPr>
        <p:txBody>
          <a:bodyPr wrap="square" rtlCol="0" anchor="ctr">
            <a:spAutoFit/>
          </a:bodyPr>
          <a:lstStyle/>
          <a:p>
            <a:pPr algn="ctr"/>
            <a:r>
              <a:rPr lang="fr-FR" sz="1100" b="1" dirty="0" smtClean="0">
                <a:solidFill>
                  <a:srgbClr val="FF0000"/>
                </a:solidFill>
                <a:latin typeface="Noteworthy Light"/>
                <a:cs typeface="Noteworthy Light"/>
              </a:rPr>
              <a:t>17</a:t>
            </a:r>
            <a:endParaRPr lang="fr-FR" sz="1100" b="1" dirty="0">
              <a:solidFill>
                <a:srgbClr val="FF0000"/>
              </a:solidFill>
              <a:latin typeface="Noteworthy Light"/>
              <a:cs typeface="Noteworthy Light"/>
            </a:endParaRPr>
          </a:p>
        </p:txBody>
      </p:sp>
      <p:sp>
        <p:nvSpPr>
          <p:cNvPr id="63" name="ZoneTexte 62"/>
          <p:cNvSpPr txBox="1">
            <a:spLocks noChangeAspect="1"/>
          </p:cNvSpPr>
          <p:nvPr/>
        </p:nvSpPr>
        <p:spPr>
          <a:xfrm>
            <a:off x="2887442" y="2000111"/>
            <a:ext cx="287474" cy="261610"/>
          </a:xfrm>
          <a:prstGeom prst="rect">
            <a:avLst/>
          </a:prstGeom>
          <a:solidFill>
            <a:schemeClr val="bg1"/>
          </a:solidFill>
          <a:ln>
            <a:solidFill>
              <a:schemeClr val="tx1"/>
            </a:solidFill>
          </a:ln>
        </p:spPr>
        <p:txBody>
          <a:bodyPr wrap="square" rtlCol="0" anchor="ctr">
            <a:spAutoFit/>
          </a:bodyPr>
          <a:lstStyle/>
          <a:p>
            <a:pPr algn="ctr"/>
            <a:r>
              <a:rPr lang="fr-FR" sz="1100" b="1" dirty="0" smtClean="0">
                <a:solidFill>
                  <a:srgbClr val="FF0000"/>
                </a:solidFill>
                <a:latin typeface="Noteworthy Light"/>
                <a:cs typeface="Noteworthy Light"/>
              </a:rPr>
              <a:t>6</a:t>
            </a:r>
            <a:endParaRPr lang="fr-FR" sz="1100" b="1" dirty="0">
              <a:solidFill>
                <a:srgbClr val="FF0000"/>
              </a:solidFill>
              <a:latin typeface="Noteworthy Light"/>
              <a:cs typeface="Noteworthy Light"/>
            </a:endParaRPr>
          </a:p>
        </p:txBody>
      </p:sp>
      <p:sp>
        <p:nvSpPr>
          <p:cNvPr id="65" name="ZoneTexte 64"/>
          <p:cNvSpPr txBox="1">
            <a:spLocks/>
          </p:cNvSpPr>
          <p:nvPr/>
        </p:nvSpPr>
        <p:spPr>
          <a:xfrm>
            <a:off x="566887" y="1847454"/>
            <a:ext cx="431724" cy="261610"/>
          </a:xfrm>
          <a:prstGeom prst="rect">
            <a:avLst/>
          </a:prstGeom>
          <a:solidFill>
            <a:schemeClr val="bg1"/>
          </a:solidFill>
          <a:ln>
            <a:solidFill>
              <a:schemeClr val="tx1"/>
            </a:solidFill>
          </a:ln>
        </p:spPr>
        <p:txBody>
          <a:bodyPr wrap="square" rtlCol="0" anchor="ctr">
            <a:spAutoFit/>
          </a:bodyPr>
          <a:lstStyle/>
          <a:p>
            <a:pPr algn="ctr"/>
            <a:r>
              <a:rPr lang="fr-FR" sz="1100" b="1" dirty="0" smtClean="0">
                <a:solidFill>
                  <a:srgbClr val="FF0000"/>
                </a:solidFill>
                <a:latin typeface="Noteworthy Light"/>
                <a:cs typeface="Noteworthy Light"/>
              </a:rPr>
              <a:t>38</a:t>
            </a:r>
            <a:endParaRPr lang="fr-FR" sz="1100" b="1" dirty="0">
              <a:solidFill>
                <a:srgbClr val="FF0000"/>
              </a:solidFill>
              <a:latin typeface="Noteworthy Light"/>
              <a:cs typeface="Noteworthy Light"/>
            </a:endParaRPr>
          </a:p>
        </p:txBody>
      </p:sp>
      <p:grpSp>
        <p:nvGrpSpPr>
          <p:cNvPr id="80" name="Grouper 79"/>
          <p:cNvGrpSpPr/>
          <p:nvPr/>
        </p:nvGrpSpPr>
        <p:grpSpPr>
          <a:xfrm>
            <a:off x="-2926" y="1120368"/>
            <a:ext cx="8810208" cy="3950023"/>
            <a:chOff x="-2926" y="1120368"/>
            <a:chExt cx="8810208" cy="3950023"/>
          </a:xfrm>
        </p:grpSpPr>
        <p:sp>
          <p:nvSpPr>
            <p:cNvPr id="46" name="ZoneTexte 45"/>
            <p:cNvSpPr txBox="1"/>
            <p:nvPr/>
          </p:nvSpPr>
          <p:spPr>
            <a:xfrm>
              <a:off x="2687998" y="2202034"/>
              <a:ext cx="892619" cy="307777"/>
            </a:xfrm>
            <a:prstGeom prst="rect">
              <a:avLst/>
            </a:prstGeom>
            <a:noFill/>
          </p:spPr>
          <p:txBody>
            <a:bodyPr wrap="square" rtlCol="0">
              <a:spAutoFit/>
            </a:bodyPr>
            <a:lstStyle/>
            <a:p>
              <a:pPr algn="ctr"/>
              <a:r>
                <a:rPr lang="fr-FR" sz="1400" b="1" dirty="0" smtClean="0">
                  <a:latin typeface="Noteworthy Light"/>
                  <a:cs typeface="Noteworthy Light"/>
                </a:rPr>
                <a:t>Chine</a:t>
              </a:r>
              <a:endParaRPr lang="fr-FR" sz="1400" b="1" dirty="0">
                <a:latin typeface="Noteworthy Light"/>
                <a:cs typeface="Noteworthy Light"/>
              </a:endParaRPr>
            </a:p>
          </p:txBody>
        </p:sp>
        <p:sp>
          <p:nvSpPr>
            <p:cNvPr id="47" name="ZoneTexte 46"/>
            <p:cNvSpPr txBox="1"/>
            <p:nvPr/>
          </p:nvSpPr>
          <p:spPr>
            <a:xfrm>
              <a:off x="2287584" y="3038326"/>
              <a:ext cx="892619" cy="338554"/>
            </a:xfrm>
            <a:prstGeom prst="rect">
              <a:avLst/>
            </a:prstGeom>
            <a:noFill/>
          </p:spPr>
          <p:txBody>
            <a:bodyPr wrap="square" rtlCol="0">
              <a:spAutoFit/>
            </a:bodyPr>
            <a:lstStyle/>
            <a:p>
              <a:pPr algn="ctr"/>
              <a:r>
                <a:rPr lang="fr-FR" sz="1600" b="1" dirty="0" smtClean="0">
                  <a:latin typeface="Noteworthy Light"/>
                  <a:cs typeface="Noteworthy Light"/>
                </a:rPr>
                <a:t>Inde</a:t>
              </a:r>
              <a:endParaRPr lang="fr-FR" sz="1600" b="1" dirty="0">
                <a:latin typeface="Noteworthy Light"/>
                <a:cs typeface="Noteworthy Light"/>
              </a:endParaRPr>
            </a:p>
          </p:txBody>
        </p:sp>
        <p:grpSp>
          <p:nvGrpSpPr>
            <p:cNvPr id="78" name="Grouper 77"/>
            <p:cNvGrpSpPr/>
            <p:nvPr/>
          </p:nvGrpSpPr>
          <p:grpSpPr>
            <a:xfrm>
              <a:off x="-2926" y="1120368"/>
              <a:ext cx="8810208" cy="3950023"/>
              <a:chOff x="-2926" y="1120368"/>
              <a:chExt cx="8810208" cy="3950023"/>
            </a:xfrm>
          </p:grpSpPr>
          <p:sp>
            <p:nvSpPr>
              <p:cNvPr id="9" name="ZoneTexte 8"/>
              <p:cNvSpPr txBox="1"/>
              <p:nvPr/>
            </p:nvSpPr>
            <p:spPr>
              <a:xfrm>
                <a:off x="4424370" y="2003865"/>
                <a:ext cx="996943" cy="307777"/>
              </a:xfrm>
              <a:prstGeom prst="rect">
                <a:avLst/>
              </a:prstGeom>
              <a:noFill/>
            </p:spPr>
            <p:txBody>
              <a:bodyPr wrap="square" rtlCol="0">
                <a:spAutoFit/>
              </a:bodyPr>
              <a:lstStyle/>
              <a:p>
                <a:pPr algn="ctr"/>
                <a:r>
                  <a:rPr lang="fr-FR" sz="1400" b="1" dirty="0" smtClean="0">
                    <a:latin typeface="Noteworthy Light"/>
                    <a:cs typeface="Noteworthy Light"/>
                  </a:rPr>
                  <a:t>Japon</a:t>
                </a:r>
                <a:endParaRPr lang="fr-FR" sz="1400" b="1" dirty="0">
                  <a:latin typeface="Noteworthy Light"/>
                  <a:cs typeface="Noteworthy Light"/>
                </a:endParaRPr>
              </a:p>
            </p:txBody>
          </p:sp>
          <p:sp>
            <p:nvSpPr>
              <p:cNvPr id="48" name="ZoneTexte 47"/>
              <p:cNvSpPr txBox="1"/>
              <p:nvPr/>
            </p:nvSpPr>
            <p:spPr>
              <a:xfrm>
                <a:off x="3616584" y="4231930"/>
                <a:ext cx="892619" cy="307777"/>
              </a:xfrm>
              <a:prstGeom prst="rect">
                <a:avLst/>
              </a:prstGeom>
              <a:noFill/>
            </p:spPr>
            <p:txBody>
              <a:bodyPr wrap="square" rtlCol="0">
                <a:spAutoFit/>
              </a:bodyPr>
              <a:lstStyle/>
              <a:p>
                <a:pPr algn="ctr"/>
                <a:r>
                  <a:rPr lang="fr-FR" sz="1400" b="1" dirty="0" smtClean="0">
                    <a:latin typeface="Noteworthy Light"/>
                    <a:cs typeface="Noteworthy Light"/>
                  </a:rPr>
                  <a:t>Australie</a:t>
                </a:r>
                <a:endParaRPr lang="fr-FR" sz="1400" b="1" dirty="0">
                  <a:latin typeface="Noteworthy Light"/>
                  <a:cs typeface="Noteworthy Light"/>
                </a:endParaRPr>
              </a:p>
            </p:txBody>
          </p:sp>
          <p:sp>
            <p:nvSpPr>
              <p:cNvPr id="49" name="ZoneTexte 48"/>
              <p:cNvSpPr txBox="1"/>
              <p:nvPr/>
            </p:nvSpPr>
            <p:spPr>
              <a:xfrm>
                <a:off x="7914663" y="4136529"/>
                <a:ext cx="892619" cy="307777"/>
              </a:xfrm>
              <a:prstGeom prst="rect">
                <a:avLst/>
              </a:prstGeom>
              <a:noFill/>
            </p:spPr>
            <p:txBody>
              <a:bodyPr wrap="square" rtlCol="0">
                <a:spAutoFit/>
              </a:bodyPr>
              <a:lstStyle/>
              <a:p>
                <a:pPr algn="ctr"/>
                <a:r>
                  <a:rPr lang="fr-FR" sz="1400" b="1" dirty="0" smtClean="0">
                    <a:latin typeface="Noteworthy Light"/>
                    <a:cs typeface="Noteworthy Light"/>
                  </a:rPr>
                  <a:t>Brésil</a:t>
                </a:r>
                <a:endParaRPr lang="fr-FR" sz="1400" b="1" dirty="0">
                  <a:latin typeface="Noteworthy Light"/>
                  <a:cs typeface="Noteworthy Light"/>
                </a:endParaRPr>
              </a:p>
            </p:txBody>
          </p:sp>
          <p:sp>
            <p:nvSpPr>
              <p:cNvPr id="50" name="ZoneTexte 49"/>
              <p:cNvSpPr txBox="1"/>
              <p:nvPr/>
            </p:nvSpPr>
            <p:spPr>
              <a:xfrm>
                <a:off x="6426181" y="1778358"/>
                <a:ext cx="1199492" cy="307777"/>
              </a:xfrm>
              <a:prstGeom prst="rect">
                <a:avLst/>
              </a:prstGeom>
              <a:noFill/>
            </p:spPr>
            <p:txBody>
              <a:bodyPr wrap="square" rtlCol="0">
                <a:spAutoFit/>
              </a:bodyPr>
              <a:lstStyle/>
              <a:p>
                <a:pPr algn="ctr"/>
                <a:r>
                  <a:rPr lang="fr-FR" sz="1400" b="1" dirty="0" smtClean="0">
                    <a:latin typeface="Noteworthy Light"/>
                    <a:cs typeface="Noteworthy Light"/>
                  </a:rPr>
                  <a:t>États-Unis</a:t>
                </a:r>
                <a:endParaRPr lang="fr-FR" sz="1400" b="1" dirty="0">
                  <a:latin typeface="Noteworthy Light"/>
                  <a:cs typeface="Noteworthy Light"/>
                </a:endParaRPr>
              </a:p>
            </p:txBody>
          </p:sp>
          <p:sp>
            <p:nvSpPr>
              <p:cNvPr id="51" name="ZoneTexte 50"/>
              <p:cNvSpPr txBox="1"/>
              <p:nvPr/>
            </p:nvSpPr>
            <p:spPr>
              <a:xfrm>
                <a:off x="6535006" y="1120368"/>
                <a:ext cx="892619" cy="307777"/>
              </a:xfrm>
              <a:prstGeom prst="rect">
                <a:avLst/>
              </a:prstGeom>
              <a:noFill/>
            </p:spPr>
            <p:txBody>
              <a:bodyPr wrap="square" rtlCol="0">
                <a:spAutoFit/>
              </a:bodyPr>
              <a:lstStyle/>
              <a:p>
                <a:pPr algn="ctr"/>
                <a:r>
                  <a:rPr lang="fr-FR" sz="1400" b="1" dirty="0" smtClean="0">
                    <a:latin typeface="Noteworthy Light"/>
                    <a:cs typeface="Noteworthy Light"/>
                  </a:rPr>
                  <a:t>Canada</a:t>
                </a:r>
                <a:endParaRPr lang="fr-FR" sz="1200" b="1" dirty="0">
                  <a:latin typeface="Noteworthy Light"/>
                  <a:cs typeface="Noteworthy Light"/>
                </a:endParaRPr>
              </a:p>
            </p:txBody>
          </p:sp>
          <p:sp>
            <p:nvSpPr>
              <p:cNvPr id="54" name="ZoneTexte 53"/>
              <p:cNvSpPr txBox="1"/>
              <p:nvPr/>
            </p:nvSpPr>
            <p:spPr>
              <a:xfrm>
                <a:off x="922453" y="4762614"/>
                <a:ext cx="976313" cy="307777"/>
              </a:xfrm>
              <a:prstGeom prst="rect">
                <a:avLst/>
              </a:prstGeom>
              <a:noFill/>
            </p:spPr>
            <p:txBody>
              <a:bodyPr wrap="square" rtlCol="0">
                <a:spAutoFit/>
              </a:bodyPr>
              <a:lstStyle/>
              <a:p>
                <a:pPr algn="ctr"/>
                <a:r>
                  <a:rPr lang="fr-FR" sz="1400" b="1" dirty="0" err="1" smtClean="0">
                    <a:latin typeface="Noteworthy Light"/>
                    <a:cs typeface="Noteworthy Light"/>
                  </a:rPr>
                  <a:t>Af</a:t>
                </a:r>
                <a:r>
                  <a:rPr lang="fr-FR" sz="1400" b="1" dirty="0" smtClean="0">
                    <a:latin typeface="Noteworthy Light"/>
                    <a:cs typeface="Noteworthy Light"/>
                  </a:rPr>
                  <a:t>. du Sud</a:t>
                </a:r>
                <a:endParaRPr lang="fr-FR" sz="1400" b="1" dirty="0">
                  <a:latin typeface="Noteworthy Light"/>
                  <a:cs typeface="Noteworthy Light"/>
                </a:endParaRPr>
              </a:p>
            </p:txBody>
          </p:sp>
          <p:sp>
            <p:nvSpPr>
              <p:cNvPr id="53" name="ZoneTexte 52"/>
              <p:cNvSpPr txBox="1"/>
              <p:nvPr/>
            </p:nvSpPr>
            <p:spPr>
              <a:xfrm>
                <a:off x="-2926" y="2079501"/>
                <a:ext cx="1836803" cy="307777"/>
              </a:xfrm>
              <a:prstGeom prst="rect">
                <a:avLst/>
              </a:prstGeom>
              <a:noFill/>
            </p:spPr>
            <p:txBody>
              <a:bodyPr wrap="square" rtlCol="0">
                <a:spAutoFit/>
              </a:bodyPr>
              <a:lstStyle/>
              <a:p>
                <a:pPr algn="ctr"/>
                <a:r>
                  <a:rPr lang="fr-FR" sz="1400" b="1" dirty="0" smtClean="0">
                    <a:latin typeface="Noteworthy Light"/>
                    <a:cs typeface="Noteworthy Light"/>
                  </a:rPr>
                  <a:t>Europe occidentale</a:t>
                </a:r>
                <a:endParaRPr lang="fr-FR" sz="1400" b="1" dirty="0">
                  <a:latin typeface="Noteworthy Light"/>
                  <a:cs typeface="Noteworthy Light"/>
                </a:endParaRPr>
              </a:p>
            </p:txBody>
          </p:sp>
        </p:grpSp>
      </p:grpSp>
      <p:cxnSp>
        <p:nvCxnSpPr>
          <p:cNvPr id="10" name="Connecteur droit avec flèche 9"/>
          <p:cNvCxnSpPr>
            <a:stCxn id="25" idx="5"/>
          </p:cNvCxnSpPr>
          <p:nvPr/>
        </p:nvCxnSpPr>
        <p:spPr>
          <a:xfrm>
            <a:off x="6799884" y="2447115"/>
            <a:ext cx="2134266" cy="0"/>
          </a:xfrm>
          <a:prstGeom prst="straightConnector1">
            <a:avLst/>
          </a:prstGeom>
          <a:ln w="3810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grpSp>
        <p:nvGrpSpPr>
          <p:cNvPr id="29" name="Grouper 28"/>
          <p:cNvGrpSpPr/>
          <p:nvPr/>
        </p:nvGrpSpPr>
        <p:grpSpPr>
          <a:xfrm>
            <a:off x="4145487" y="2337276"/>
            <a:ext cx="2464602" cy="411190"/>
            <a:chOff x="4116291" y="2293479"/>
            <a:chExt cx="2464602" cy="411190"/>
          </a:xfrm>
        </p:grpSpPr>
        <p:cxnSp>
          <p:nvCxnSpPr>
            <p:cNvPr id="16" name="Connecteur droit avec flèche 15"/>
            <p:cNvCxnSpPr/>
            <p:nvPr/>
          </p:nvCxnSpPr>
          <p:spPr>
            <a:xfrm flipH="1" flipV="1">
              <a:off x="4606490" y="2293479"/>
              <a:ext cx="1974403" cy="64563"/>
            </a:xfrm>
            <a:prstGeom prst="straightConnector1">
              <a:avLst/>
            </a:prstGeom>
            <a:ln w="3810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7" name="Connecteur droit avec flèche 26"/>
            <p:cNvCxnSpPr/>
            <p:nvPr/>
          </p:nvCxnSpPr>
          <p:spPr>
            <a:xfrm flipH="1">
              <a:off x="4116291" y="2346912"/>
              <a:ext cx="1080698" cy="357757"/>
            </a:xfrm>
            <a:prstGeom prst="straightConnector1">
              <a:avLst/>
            </a:prstGeom>
            <a:ln w="3810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grpSp>
      <p:cxnSp>
        <p:nvCxnSpPr>
          <p:cNvPr id="32" name="Connecteur droit avec flèche 31"/>
          <p:cNvCxnSpPr/>
          <p:nvPr/>
        </p:nvCxnSpPr>
        <p:spPr>
          <a:xfrm>
            <a:off x="11672" y="1493479"/>
            <a:ext cx="750784" cy="286271"/>
          </a:xfrm>
          <a:prstGeom prst="straightConnector1">
            <a:avLst/>
          </a:prstGeom>
          <a:ln w="3810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grpSp>
        <p:nvGrpSpPr>
          <p:cNvPr id="70" name="Grouper 69"/>
          <p:cNvGrpSpPr/>
          <p:nvPr/>
        </p:nvGrpSpPr>
        <p:grpSpPr>
          <a:xfrm>
            <a:off x="1313846" y="1927102"/>
            <a:ext cx="6715210" cy="2160689"/>
            <a:chOff x="1313846" y="1927102"/>
            <a:chExt cx="6715210" cy="2160689"/>
          </a:xfrm>
        </p:grpSpPr>
        <p:sp>
          <p:nvSpPr>
            <p:cNvPr id="34" name="Forme libre 33"/>
            <p:cNvSpPr/>
            <p:nvPr/>
          </p:nvSpPr>
          <p:spPr>
            <a:xfrm>
              <a:off x="3912340" y="2350480"/>
              <a:ext cx="4116716" cy="971788"/>
            </a:xfrm>
            <a:custGeom>
              <a:avLst/>
              <a:gdLst>
                <a:gd name="connsiteX0" fmla="*/ 0 w 4116716"/>
                <a:gd name="connsiteY0" fmla="*/ 583970 h 971788"/>
                <a:gd name="connsiteX1" fmla="*/ 3372204 w 4116716"/>
                <a:gd name="connsiteY1" fmla="*/ 948952 h 971788"/>
                <a:gd name="connsiteX2" fmla="*/ 4116716 w 4116716"/>
                <a:gd name="connsiteY2" fmla="*/ 0 h 971788"/>
              </a:gdLst>
              <a:ahLst/>
              <a:cxnLst>
                <a:cxn ang="0">
                  <a:pos x="connsiteX0" y="connsiteY0"/>
                </a:cxn>
                <a:cxn ang="0">
                  <a:pos x="connsiteX1" y="connsiteY1"/>
                </a:cxn>
                <a:cxn ang="0">
                  <a:pos x="connsiteX2" y="connsiteY2"/>
                </a:cxn>
              </a:cxnLst>
              <a:rect l="l" t="t" r="r" b="b"/>
              <a:pathLst>
                <a:path w="4116716" h="971788">
                  <a:moveTo>
                    <a:pt x="0" y="583970"/>
                  </a:moveTo>
                  <a:cubicBezTo>
                    <a:pt x="1343042" y="815125"/>
                    <a:pt x="2686085" y="1046280"/>
                    <a:pt x="3372204" y="948952"/>
                  </a:cubicBezTo>
                  <a:cubicBezTo>
                    <a:pt x="4058323" y="851624"/>
                    <a:pt x="4116716" y="0"/>
                    <a:pt x="4116716" y="0"/>
                  </a:cubicBezTo>
                </a:path>
              </a:pathLst>
            </a:custGeom>
            <a:ln w="381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7" name="Forme libre 66"/>
            <p:cNvSpPr/>
            <p:nvPr/>
          </p:nvSpPr>
          <p:spPr>
            <a:xfrm>
              <a:off x="1313846" y="2306682"/>
              <a:ext cx="2627691" cy="1345319"/>
            </a:xfrm>
            <a:custGeom>
              <a:avLst/>
              <a:gdLst>
                <a:gd name="connsiteX0" fmla="*/ 2627691 w 2627691"/>
                <a:gd name="connsiteY0" fmla="*/ 627768 h 1345319"/>
                <a:gd name="connsiteX1" fmla="*/ 1489024 w 2627691"/>
                <a:gd name="connsiteY1" fmla="*/ 1328532 h 1345319"/>
                <a:gd name="connsiteX2" fmla="*/ 0 w 2627691"/>
                <a:gd name="connsiteY2" fmla="*/ 0 h 1345319"/>
                <a:gd name="connsiteX3" fmla="*/ 0 w 2627691"/>
                <a:gd name="connsiteY3" fmla="*/ 0 h 1345319"/>
              </a:gdLst>
              <a:ahLst/>
              <a:cxnLst>
                <a:cxn ang="0">
                  <a:pos x="connsiteX0" y="connsiteY0"/>
                </a:cxn>
                <a:cxn ang="0">
                  <a:pos x="connsiteX1" y="connsiteY1"/>
                </a:cxn>
                <a:cxn ang="0">
                  <a:pos x="connsiteX2" y="connsiteY2"/>
                </a:cxn>
                <a:cxn ang="0">
                  <a:pos x="connsiteX3" y="connsiteY3"/>
                </a:cxn>
              </a:cxnLst>
              <a:rect l="l" t="t" r="r" b="b"/>
              <a:pathLst>
                <a:path w="2627691" h="1345319">
                  <a:moveTo>
                    <a:pt x="2627691" y="627768"/>
                  </a:moveTo>
                  <a:cubicBezTo>
                    <a:pt x="2277332" y="1030464"/>
                    <a:pt x="1926973" y="1433160"/>
                    <a:pt x="1489024" y="1328532"/>
                  </a:cubicBezTo>
                  <a:cubicBezTo>
                    <a:pt x="1051075" y="1223904"/>
                    <a:pt x="0" y="0"/>
                    <a:pt x="0" y="0"/>
                  </a:cubicBezTo>
                  <a:lnTo>
                    <a:pt x="0" y="0"/>
                  </a:lnTo>
                </a:path>
              </a:pathLst>
            </a:custGeom>
            <a:ln w="381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8" name="Forme libre 67"/>
            <p:cNvSpPr/>
            <p:nvPr/>
          </p:nvSpPr>
          <p:spPr>
            <a:xfrm>
              <a:off x="3941537" y="2919851"/>
              <a:ext cx="1177957" cy="1167940"/>
            </a:xfrm>
            <a:custGeom>
              <a:avLst/>
              <a:gdLst>
                <a:gd name="connsiteX0" fmla="*/ 0 w 1177957"/>
                <a:gd name="connsiteY0" fmla="*/ 0 h 1167940"/>
                <a:gd name="connsiteX1" fmla="*/ 1153264 w 1177957"/>
                <a:gd name="connsiteY1" fmla="*/ 583970 h 1167940"/>
                <a:gd name="connsiteX2" fmla="*/ 817504 w 1177957"/>
                <a:gd name="connsiteY2" fmla="*/ 1167940 h 1167940"/>
              </a:gdLst>
              <a:ahLst/>
              <a:cxnLst>
                <a:cxn ang="0">
                  <a:pos x="connsiteX0" y="connsiteY0"/>
                </a:cxn>
                <a:cxn ang="0">
                  <a:pos x="connsiteX1" y="connsiteY1"/>
                </a:cxn>
                <a:cxn ang="0">
                  <a:pos x="connsiteX2" y="connsiteY2"/>
                </a:cxn>
              </a:cxnLst>
              <a:rect l="l" t="t" r="r" b="b"/>
              <a:pathLst>
                <a:path w="1177957" h="1167940">
                  <a:moveTo>
                    <a:pt x="0" y="0"/>
                  </a:moveTo>
                  <a:cubicBezTo>
                    <a:pt x="508506" y="194656"/>
                    <a:pt x="1017013" y="389313"/>
                    <a:pt x="1153264" y="583970"/>
                  </a:cubicBezTo>
                  <a:cubicBezTo>
                    <a:pt x="1289515" y="778627"/>
                    <a:pt x="817504" y="1167940"/>
                    <a:pt x="817504" y="1167940"/>
                  </a:cubicBezTo>
                </a:path>
              </a:pathLst>
            </a:custGeom>
            <a:ln w="381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9" name="Forme libre 68"/>
            <p:cNvSpPr/>
            <p:nvPr/>
          </p:nvSpPr>
          <p:spPr>
            <a:xfrm>
              <a:off x="4890425" y="1927102"/>
              <a:ext cx="688315" cy="1167940"/>
            </a:xfrm>
            <a:custGeom>
              <a:avLst/>
              <a:gdLst>
                <a:gd name="connsiteX0" fmla="*/ 0 w 688315"/>
                <a:gd name="connsiteY0" fmla="*/ 1167940 h 1167940"/>
                <a:gd name="connsiteX1" fmla="*/ 686119 w 688315"/>
                <a:gd name="connsiteY1" fmla="*/ 262786 h 1167940"/>
                <a:gd name="connsiteX2" fmla="*/ 233573 w 688315"/>
                <a:gd name="connsiteY2" fmla="*/ 0 h 1167940"/>
              </a:gdLst>
              <a:ahLst/>
              <a:cxnLst>
                <a:cxn ang="0">
                  <a:pos x="connsiteX0" y="connsiteY0"/>
                </a:cxn>
                <a:cxn ang="0">
                  <a:pos x="connsiteX1" y="connsiteY1"/>
                </a:cxn>
                <a:cxn ang="0">
                  <a:pos x="connsiteX2" y="connsiteY2"/>
                </a:cxn>
              </a:cxnLst>
              <a:rect l="l" t="t" r="r" b="b"/>
              <a:pathLst>
                <a:path w="688315" h="1167940">
                  <a:moveTo>
                    <a:pt x="0" y="1167940"/>
                  </a:moveTo>
                  <a:cubicBezTo>
                    <a:pt x="323595" y="812691"/>
                    <a:pt x="647190" y="457443"/>
                    <a:pt x="686119" y="262786"/>
                  </a:cubicBezTo>
                  <a:cubicBezTo>
                    <a:pt x="725048" y="68129"/>
                    <a:pt x="233573" y="0"/>
                    <a:pt x="233573" y="0"/>
                  </a:cubicBezTo>
                </a:path>
              </a:pathLst>
            </a:custGeom>
            <a:ln w="381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71" name="Forme libre 70"/>
          <p:cNvSpPr/>
          <p:nvPr/>
        </p:nvSpPr>
        <p:spPr>
          <a:xfrm>
            <a:off x="1299247" y="1970899"/>
            <a:ext cx="2043760" cy="832158"/>
          </a:xfrm>
          <a:custGeom>
            <a:avLst/>
            <a:gdLst>
              <a:gd name="connsiteX0" fmla="*/ 0 w 2043760"/>
              <a:gd name="connsiteY0" fmla="*/ 0 h 832158"/>
              <a:gd name="connsiteX1" fmla="*/ 1051077 w 2043760"/>
              <a:gd name="connsiteY1" fmla="*/ 569371 h 832158"/>
              <a:gd name="connsiteX2" fmla="*/ 2043760 w 2043760"/>
              <a:gd name="connsiteY2" fmla="*/ 832158 h 832158"/>
            </a:gdLst>
            <a:ahLst/>
            <a:cxnLst>
              <a:cxn ang="0">
                <a:pos x="connsiteX0" y="connsiteY0"/>
              </a:cxn>
              <a:cxn ang="0">
                <a:pos x="connsiteX1" y="connsiteY1"/>
              </a:cxn>
              <a:cxn ang="0">
                <a:pos x="connsiteX2" y="connsiteY2"/>
              </a:cxn>
            </a:cxnLst>
            <a:rect l="l" t="t" r="r" b="b"/>
            <a:pathLst>
              <a:path w="2043760" h="832158">
                <a:moveTo>
                  <a:pt x="0" y="0"/>
                </a:moveTo>
                <a:cubicBezTo>
                  <a:pt x="355225" y="215339"/>
                  <a:pt x="710451" y="430678"/>
                  <a:pt x="1051077" y="569371"/>
                </a:cubicBezTo>
                <a:cubicBezTo>
                  <a:pt x="1391703" y="708064"/>
                  <a:pt x="2043760" y="832158"/>
                  <a:pt x="2043760" y="832158"/>
                </a:cubicBezTo>
              </a:path>
            </a:pathLst>
          </a:custGeom>
          <a:ln>
            <a:headEnd type="none"/>
            <a:tailEnd type="arrow"/>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fr-FR"/>
          </a:p>
        </p:txBody>
      </p:sp>
      <p:sp>
        <p:nvSpPr>
          <p:cNvPr id="72" name="Ellipse 71"/>
          <p:cNvSpPr>
            <a:spLocks noChangeAspect="1"/>
          </p:cNvSpPr>
          <p:nvPr/>
        </p:nvSpPr>
        <p:spPr>
          <a:xfrm>
            <a:off x="8629454" y="3944560"/>
            <a:ext cx="179996" cy="179996"/>
          </a:xfrm>
          <a:prstGeom prst="ellipse">
            <a:avLst/>
          </a:prstGeom>
          <a:ln w="28575"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3" name="Forme libre 72"/>
          <p:cNvSpPr/>
          <p:nvPr/>
        </p:nvSpPr>
        <p:spPr>
          <a:xfrm>
            <a:off x="4306492" y="2803057"/>
            <a:ext cx="2642290" cy="161191"/>
          </a:xfrm>
          <a:custGeom>
            <a:avLst/>
            <a:gdLst>
              <a:gd name="connsiteX0" fmla="*/ 2642290 w 2642290"/>
              <a:gd name="connsiteY0" fmla="*/ 0 h 161191"/>
              <a:gd name="connsiteX1" fmla="*/ 1532820 w 2642290"/>
              <a:gd name="connsiteY1" fmla="*/ 160592 h 161191"/>
              <a:gd name="connsiteX2" fmla="*/ 0 w 2642290"/>
              <a:gd name="connsiteY2" fmla="*/ 58397 h 161191"/>
            </a:gdLst>
            <a:ahLst/>
            <a:cxnLst>
              <a:cxn ang="0">
                <a:pos x="connsiteX0" y="connsiteY0"/>
              </a:cxn>
              <a:cxn ang="0">
                <a:pos x="connsiteX1" y="connsiteY1"/>
              </a:cxn>
              <a:cxn ang="0">
                <a:pos x="connsiteX2" y="connsiteY2"/>
              </a:cxn>
            </a:cxnLst>
            <a:rect l="l" t="t" r="r" b="b"/>
            <a:pathLst>
              <a:path w="2642290" h="161191">
                <a:moveTo>
                  <a:pt x="2642290" y="0"/>
                </a:moveTo>
                <a:cubicBezTo>
                  <a:pt x="2307746" y="75429"/>
                  <a:pt x="1973202" y="150859"/>
                  <a:pt x="1532820" y="160592"/>
                </a:cubicBezTo>
                <a:cubicBezTo>
                  <a:pt x="1092438" y="170325"/>
                  <a:pt x="0" y="58397"/>
                  <a:pt x="0" y="58397"/>
                </a:cubicBezTo>
              </a:path>
            </a:pathLst>
          </a:custGeom>
          <a:ln>
            <a:headEnd type="none"/>
            <a:tailEnd type="arrow"/>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fr-FR"/>
          </a:p>
        </p:txBody>
      </p:sp>
      <p:grpSp>
        <p:nvGrpSpPr>
          <p:cNvPr id="81" name="Grouper 80"/>
          <p:cNvGrpSpPr/>
          <p:nvPr/>
        </p:nvGrpSpPr>
        <p:grpSpPr>
          <a:xfrm>
            <a:off x="762456" y="1493479"/>
            <a:ext cx="6392579" cy="2149707"/>
            <a:chOff x="762456" y="1493479"/>
            <a:chExt cx="6392579" cy="2149707"/>
          </a:xfrm>
        </p:grpSpPr>
        <p:sp>
          <p:nvSpPr>
            <p:cNvPr id="21" name="Ellipse 20"/>
            <p:cNvSpPr>
              <a:spLocks noChangeAspect="1"/>
            </p:cNvSpPr>
            <p:nvPr/>
          </p:nvSpPr>
          <p:spPr>
            <a:xfrm>
              <a:off x="3758125" y="2674383"/>
              <a:ext cx="179996" cy="179996"/>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7" name="Grouper 16"/>
            <p:cNvGrpSpPr/>
            <p:nvPr/>
          </p:nvGrpSpPr>
          <p:grpSpPr>
            <a:xfrm>
              <a:off x="762456" y="1493479"/>
              <a:ext cx="6392579" cy="2149707"/>
              <a:chOff x="762456" y="1493479"/>
              <a:chExt cx="6392579" cy="2149707"/>
            </a:xfrm>
          </p:grpSpPr>
          <p:sp>
            <p:nvSpPr>
              <p:cNvPr id="18" name="Ellipse 17"/>
              <p:cNvSpPr>
                <a:spLocks noChangeAspect="1"/>
              </p:cNvSpPr>
              <p:nvPr/>
            </p:nvSpPr>
            <p:spPr>
              <a:xfrm>
                <a:off x="1039711" y="1555739"/>
                <a:ext cx="179996" cy="179996"/>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Ellipse 18"/>
              <p:cNvSpPr>
                <a:spLocks noChangeAspect="1"/>
              </p:cNvSpPr>
              <p:nvPr/>
            </p:nvSpPr>
            <p:spPr>
              <a:xfrm>
                <a:off x="1154611" y="1732901"/>
                <a:ext cx="179996" cy="179996"/>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Ellipse 19"/>
              <p:cNvSpPr>
                <a:spLocks noChangeAspect="1"/>
              </p:cNvSpPr>
              <p:nvPr/>
            </p:nvSpPr>
            <p:spPr>
              <a:xfrm>
                <a:off x="762456" y="1493479"/>
                <a:ext cx="179996" cy="179996"/>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Ellipse 21"/>
              <p:cNvSpPr>
                <a:spLocks noChangeAspect="1"/>
              </p:cNvSpPr>
              <p:nvPr/>
            </p:nvSpPr>
            <p:spPr>
              <a:xfrm>
                <a:off x="4231339" y="2109650"/>
                <a:ext cx="179996" cy="179996"/>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Ellipse 22"/>
              <p:cNvSpPr>
                <a:spLocks noChangeAspect="1"/>
              </p:cNvSpPr>
              <p:nvPr/>
            </p:nvSpPr>
            <p:spPr>
              <a:xfrm>
                <a:off x="3965491" y="2122342"/>
                <a:ext cx="179996" cy="179996"/>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Ellipse 25"/>
              <p:cNvSpPr>
                <a:spLocks noChangeAspect="1"/>
              </p:cNvSpPr>
              <p:nvPr/>
            </p:nvSpPr>
            <p:spPr>
              <a:xfrm>
                <a:off x="6975039" y="2670219"/>
                <a:ext cx="179996" cy="179996"/>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4" name="Ellipse 73"/>
              <p:cNvSpPr>
                <a:spLocks noChangeAspect="1"/>
              </p:cNvSpPr>
              <p:nvPr/>
            </p:nvSpPr>
            <p:spPr>
              <a:xfrm>
                <a:off x="3733271" y="3105624"/>
                <a:ext cx="179996" cy="179996"/>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5" name="Ellipse 74"/>
              <p:cNvSpPr>
                <a:spLocks noChangeAspect="1"/>
              </p:cNvSpPr>
              <p:nvPr/>
            </p:nvSpPr>
            <p:spPr>
              <a:xfrm>
                <a:off x="3309306" y="3463190"/>
                <a:ext cx="179996" cy="179996"/>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6" name="Ellipse 75"/>
              <p:cNvSpPr>
                <a:spLocks noChangeAspect="1"/>
              </p:cNvSpPr>
              <p:nvPr/>
            </p:nvSpPr>
            <p:spPr>
              <a:xfrm>
                <a:off x="3227021" y="2988528"/>
                <a:ext cx="179996" cy="179996"/>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grpSp>
      <p:sp>
        <p:nvSpPr>
          <p:cNvPr id="15" name="Bouton d'action : Suivant ou Précédent 14">
            <a:hlinkClick r:id="" action="ppaction://hlinkshowjump?jump=nextslide" highlightClick="1"/>
          </p:cNvPr>
          <p:cNvSpPr/>
          <p:nvPr/>
        </p:nvSpPr>
        <p:spPr>
          <a:xfrm>
            <a:off x="8029057" y="5924460"/>
            <a:ext cx="980050" cy="319417"/>
          </a:xfrm>
          <a:prstGeom prst="actionButtonForwardNex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31" name="Grouper 30"/>
          <p:cNvGrpSpPr/>
          <p:nvPr/>
        </p:nvGrpSpPr>
        <p:grpSpPr>
          <a:xfrm>
            <a:off x="11672" y="1187100"/>
            <a:ext cx="7609411" cy="2006124"/>
            <a:chOff x="11672" y="1187100"/>
            <a:chExt cx="7609411" cy="2006124"/>
          </a:xfrm>
        </p:grpSpPr>
        <p:grpSp>
          <p:nvGrpSpPr>
            <p:cNvPr id="30" name="Grouper 29"/>
            <p:cNvGrpSpPr/>
            <p:nvPr/>
          </p:nvGrpSpPr>
          <p:grpSpPr>
            <a:xfrm>
              <a:off x="11672" y="1187100"/>
              <a:ext cx="4584017" cy="1528577"/>
              <a:chOff x="11672" y="1187100"/>
              <a:chExt cx="4584017" cy="1528577"/>
            </a:xfrm>
          </p:grpSpPr>
          <p:sp>
            <p:nvSpPr>
              <p:cNvPr id="6" name="ZoneTexte 5"/>
              <p:cNvSpPr txBox="1"/>
              <p:nvPr/>
            </p:nvSpPr>
            <p:spPr>
              <a:xfrm>
                <a:off x="11672" y="1187100"/>
                <a:ext cx="1087438" cy="307777"/>
              </a:xfrm>
              <a:prstGeom prst="rect">
                <a:avLst/>
              </a:prstGeom>
              <a:noFill/>
            </p:spPr>
            <p:txBody>
              <a:bodyPr wrap="square" rtlCol="0">
                <a:spAutoFit/>
              </a:bodyPr>
              <a:lstStyle/>
              <a:p>
                <a:pPr algn="ctr"/>
                <a:r>
                  <a:rPr lang="fr-FR" sz="1400" b="1" dirty="0" smtClean="0">
                    <a:latin typeface="Noteworthy Light"/>
                    <a:cs typeface="Noteworthy Light"/>
                  </a:rPr>
                  <a:t>Roy. Uni</a:t>
                </a:r>
                <a:endParaRPr lang="fr-FR" sz="1400" b="1" dirty="0">
                  <a:latin typeface="Noteworthy Light"/>
                  <a:cs typeface="Noteworthy Light"/>
                </a:endParaRPr>
              </a:p>
            </p:txBody>
          </p:sp>
          <p:sp>
            <p:nvSpPr>
              <p:cNvPr id="7" name="ZoneTexte 6"/>
              <p:cNvSpPr txBox="1"/>
              <p:nvPr/>
            </p:nvSpPr>
            <p:spPr>
              <a:xfrm>
                <a:off x="744842" y="1309306"/>
                <a:ext cx="1087438" cy="307777"/>
              </a:xfrm>
              <a:prstGeom prst="rect">
                <a:avLst/>
              </a:prstGeom>
              <a:noFill/>
            </p:spPr>
            <p:txBody>
              <a:bodyPr wrap="square" rtlCol="0">
                <a:spAutoFit/>
              </a:bodyPr>
              <a:lstStyle/>
              <a:p>
                <a:pPr algn="ctr"/>
                <a:r>
                  <a:rPr lang="fr-FR" sz="1400" b="1" dirty="0" smtClean="0">
                    <a:latin typeface="Noteworthy Light"/>
                    <a:cs typeface="Noteworthy Light"/>
                  </a:rPr>
                  <a:t>Allemagne</a:t>
                </a:r>
                <a:endParaRPr lang="fr-FR" sz="1400" b="1" dirty="0">
                  <a:latin typeface="Noteworthy Light"/>
                  <a:cs typeface="Noteworthy Light"/>
                </a:endParaRPr>
              </a:p>
            </p:txBody>
          </p:sp>
          <p:sp>
            <p:nvSpPr>
              <p:cNvPr id="8" name="ZoneTexte 7"/>
              <p:cNvSpPr txBox="1"/>
              <p:nvPr/>
            </p:nvSpPr>
            <p:spPr>
              <a:xfrm>
                <a:off x="1155683" y="1619202"/>
                <a:ext cx="1395406" cy="307777"/>
              </a:xfrm>
              <a:prstGeom prst="rect">
                <a:avLst/>
              </a:prstGeom>
              <a:noFill/>
            </p:spPr>
            <p:txBody>
              <a:bodyPr wrap="square" rtlCol="0">
                <a:spAutoFit/>
              </a:bodyPr>
              <a:lstStyle/>
              <a:p>
                <a:pPr algn="ctr"/>
                <a:r>
                  <a:rPr lang="fr-FR" sz="1400" b="1" dirty="0" err="1" smtClean="0">
                    <a:latin typeface="Noteworthy Light"/>
                    <a:cs typeface="Noteworthy Light"/>
                  </a:rPr>
                  <a:t>Rép</a:t>
                </a:r>
                <a:r>
                  <a:rPr lang="fr-FR" sz="1400" b="1" dirty="0" smtClean="0">
                    <a:latin typeface="Noteworthy Light"/>
                    <a:cs typeface="Noteworthy Light"/>
                  </a:rPr>
                  <a:t>. tchèque</a:t>
                </a:r>
                <a:endParaRPr lang="fr-FR" sz="1400" b="1" dirty="0">
                  <a:latin typeface="Noteworthy Light"/>
                  <a:cs typeface="Noteworthy Light"/>
                </a:endParaRPr>
              </a:p>
            </p:txBody>
          </p:sp>
          <p:sp>
            <p:nvSpPr>
              <p:cNvPr id="11" name="ZoneTexte 10"/>
              <p:cNvSpPr txBox="1"/>
              <p:nvPr/>
            </p:nvSpPr>
            <p:spPr>
              <a:xfrm>
                <a:off x="3604004" y="1593329"/>
                <a:ext cx="889229" cy="523220"/>
              </a:xfrm>
              <a:prstGeom prst="rect">
                <a:avLst/>
              </a:prstGeom>
              <a:noFill/>
            </p:spPr>
            <p:txBody>
              <a:bodyPr wrap="square" rtlCol="0">
                <a:spAutoFit/>
              </a:bodyPr>
              <a:lstStyle/>
              <a:p>
                <a:pPr algn="ctr"/>
                <a:r>
                  <a:rPr lang="fr-FR" sz="1400" b="1" dirty="0" smtClean="0">
                    <a:latin typeface="Noteworthy Light"/>
                    <a:cs typeface="Noteworthy Light"/>
                  </a:rPr>
                  <a:t>Corée du Sud</a:t>
                </a:r>
                <a:endParaRPr lang="fr-FR" sz="1400" b="1" dirty="0">
                  <a:latin typeface="Noteworthy Light"/>
                  <a:cs typeface="Noteworthy Light"/>
                </a:endParaRPr>
              </a:p>
            </p:txBody>
          </p:sp>
          <p:sp>
            <p:nvSpPr>
              <p:cNvPr id="12" name="ZoneTexte 11"/>
              <p:cNvSpPr txBox="1"/>
              <p:nvPr/>
            </p:nvSpPr>
            <p:spPr>
              <a:xfrm>
                <a:off x="3620959" y="2407900"/>
                <a:ext cx="974730" cy="307777"/>
              </a:xfrm>
              <a:prstGeom prst="rect">
                <a:avLst/>
              </a:prstGeom>
              <a:noFill/>
            </p:spPr>
            <p:txBody>
              <a:bodyPr wrap="square" rtlCol="0">
                <a:spAutoFit/>
              </a:bodyPr>
              <a:lstStyle/>
              <a:p>
                <a:pPr algn="ctr"/>
                <a:r>
                  <a:rPr lang="fr-FR" sz="1400" b="1" dirty="0" smtClean="0">
                    <a:latin typeface="Noteworthy Light"/>
                    <a:cs typeface="Noteworthy Light"/>
                  </a:rPr>
                  <a:t>Taïwan</a:t>
                </a:r>
                <a:endParaRPr lang="fr-FR" sz="1400" b="1" dirty="0">
                  <a:latin typeface="Noteworthy Light"/>
                  <a:cs typeface="Noteworthy Light"/>
                </a:endParaRPr>
              </a:p>
            </p:txBody>
          </p:sp>
        </p:grpSp>
        <p:sp>
          <p:nvSpPr>
            <p:cNvPr id="77" name="ZoneTexte 76"/>
            <p:cNvSpPr txBox="1"/>
            <p:nvPr/>
          </p:nvSpPr>
          <p:spPr>
            <a:xfrm>
              <a:off x="6728464" y="2885447"/>
              <a:ext cx="892619" cy="307777"/>
            </a:xfrm>
            <a:prstGeom prst="rect">
              <a:avLst/>
            </a:prstGeom>
            <a:noFill/>
          </p:spPr>
          <p:txBody>
            <a:bodyPr wrap="square" rtlCol="0">
              <a:spAutoFit/>
            </a:bodyPr>
            <a:lstStyle/>
            <a:p>
              <a:pPr algn="ctr"/>
              <a:r>
                <a:rPr lang="fr-FR" sz="1400" b="1" dirty="0" smtClean="0">
                  <a:latin typeface="Noteworthy Light"/>
                  <a:cs typeface="Noteworthy Light"/>
                </a:rPr>
                <a:t>Mexique</a:t>
              </a:r>
              <a:endParaRPr lang="fr-FR" sz="1200" b="1" dirty="0">
                <a:latin typeface="Noteworthy Light"/>
                <a:cs typeface="Noteworthy Light"/>
              </a:endParaRPr>
            </a:p>
          </p:txBody>
        </p:sp>
      </p:grpSp>
      <p:grpSp>
        <p:nvGrpSpPr>
          <p:cNvPr id="79" name="Grouper 78"/>
          <p:cNvGrpSpPr/>
          <p:nvPr/>
        </p:nvGrpSpPr>
        <p:grpSpPr>
          <a:xfrm>
            <a:off x="543144" y="1063774"/>
            <a:ext cx="7975433" cy="3705575"/>
            <a:chOff x="543144" y="1063774"/>
            <a:chExt cx="7975433" cy="3705575"/>
          </a:xfrm>
        </p:grpSpPr>
        <p:grpSp>
          <p:nvGrpSpPr>
            <p:cNvPr id="66" name="Grouper 65"/>
            <p:cNvGrpSpPr/>
            <p:nvPr/>
          </p:nvGrpSpPr>
          <p:grpSpPr>
            <a:xfrm>
              <a:off x="1060836" y="1063774"/>
              <a:ext cx="7457741" cy="3705575"/>
              <a:chOff x="1060836" y="1063774"/>
              <a:chExt cx="7457741" cy="3705575"/>
            </a:xfrm>
          </p:grpSpPr>
          <p:sp>
            <p:nvSpPr>
              <p:cNvPr id="39" name="Ellipse 38"/>
              <p:cNvSpPr>
                <a:spLocks noChangeAspect="1"/>
              </p:cNvSpPr>
              <p:nvPr/>
            </p:nvSpPr>
            <p:spPr>
              <a:xfrm>
                <a:off x="4390494" y="1954263"/>
                <a:ext cx="215996" cy="215996"/>
              </a:xfrm>
              <a:prstGeom prst="ellipse">
                <a:avLst/>
              </a:prstGeom>
              <a:solidFill>
                <a:srgbClr val="FF66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64" name="Grouper 63"/>
              <p:cNvGrpSpPr/>
              <p:nvPr/>
            </p:nvGrpSpPr>
            <p:grpSpPr>
              <a:xfrm>
                <a:off x="1060836" y="1063774"/>
                <a:ext cx="7457741" cy="3705575"/>
                <a:chOff x="1060836" y="1063774"/>
                <a:chExt cx="7457741" cy="3705575"/>
              </a:xfrm>
            </p:grpSpPr>
            <p:sp>
              <p:nvSpPr>
                <p:cNvPr id="40" name="Ellipse 39"/>
                <p:cNvSpPr>
                  <a:spLocks noChangeAspect="1"/>
                </p:cNvSpPr>
                <p:nvPr/>
              </p:nvSpPr>
              <p:spPr>
                <a:xfrm>
                  <a:off x="3914770" y="2260430"/>
                  <a:ext cx="215996" cy="215996"/>
                </a:xfrm>
                <a:prstGeom prst="ellipse">
                  <a:avLst/>
                </a:prstGeom>
                <a:solidFill>
                  <a:srgbClr val="FF66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33" name="Grouper 32"/>
                <p:cNvGrpSpPr/>
                <p:nvPr/>
              </p:nvGrpSpPr>
              <p:grpSpPr>
                <a:xfrm>
                  <a:off x="1060836" y="1063774"/>
                  <a:ext cx="7457741" cy="3705575"/>
                  <a:chOff x="1060836" y="1063774"/>
                  <a:chExt cx="7457741" cy="3705575"/>
                </a:xfrm>
              </p:grpSpPr>
              <p:sp>
                <p:nvSpPr>
                  <p:cNvPr id="28" name="Ellipse 27"/>
                  <p:cNvSpPr>
                    <a:spLocks noChangeAspect="1"/>
                  </p:cNvSpPr>
                  <p:nvPr/>
                </p:nvSpPr>
                <p:spPr>
                  <a:xfrm>
                    <a:off x="8302581" y="3916483"/>
                    <a:ext cx="215996" cy="215996"/>
                  </a:xfrm>
                  <a:prstGeom prst="ellipse">
                    <a:avLst/>
                  </a:prstGeom>
                  <a:solidFill>
                    <a:srgbClr val="FF66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Ellipse 34"/>
                  <p:cNvSpPr>
                    <a:spLocks noChangeAspect="1"/>
                  </p:cNvSpPr>
                  <p:nvPr/>
                </p:nvSpPr>
                <p:spPr>
                  <a:xfrm>
                    <a:off x="6910835" y="2060910"/>
                    <a:ext cx="215996" cy="215996"/>
                  </a:xfrm>
                  <a:prstGeom prst="ellipse">
                    <a:avLst/>
                  </a:prstGeom>
                  <a:solidFill>
                    <a:srgbClr val="FF66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Ellipse 35"/>
                  <p:cNvSpPr>
                    <a:spLocks noChangeAspect="1"/>
                  </p:cNvSpPr>
                  <p:nvPr/>
                </p:nvSpPr>
                <p:spPr>
                  <a:xfrm>
                    <a:off x="7652284" y="1632500"/>
                    <a:ext cx="215996" cy="215996"/>
                  </a:xfrm>
                  <a:prstGeom prst="ellipse">
                    <a:avLst/>
                  </a:prstGeom>
                  <a:solidFill>
                    <a:srgbClr val="FF66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7" name="Ellipse 36"/>
                  <p:cNvSpPr>
                    <a:spLocks noChangeAspect="1"/>
                  </p:cNvSpPr>
                  <p:nvPr/>
                </p:nvSpPr>
                <p:spPr>
                  <a:xfrm>
                    <a:off x="2000486" y="1119986"/>
                    <a:ext cx="215996" cy="215996"/>
                  </a:xfrm>
                  <a:prstGeom prst="ellipse">
                    <a:avLst/>
                  </a:prstGeom>
                  <a:solidFill>
                    <a:srgbClr val="FF66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Ellipse 37"/>
                  <p:cNvSpPr>
                    <a:spLocks noChangeAspect="1"/>
                  </p:cNvSpPr>
                  <p:nvPr/>
                </p:nvSpPr>
                <p:spPr>
                  <a:xfrm>
                    <a:off x="4277237" y="4553353"/>
                    <a:ext cx="215996" cy="215996"/>
                  </a:xfrm>
                  <a:prstGeom prst="ellipse">
                    <a:avLst/>
                  </a:prstGeom>
                  <a:solidFill>
                    <a:srgbClr val="FF66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2" name="Ellipse 41"/>
                  <p:cNvSpPr>
                    <a:spLocks noChangeAspect="1"/>
                  </p:cNvSpPr>
                  <p:nvPr/>
                </p:nvSpPr>
                <p:spPr>
                  <a:xfrm>
                    <a:off x="1060836" y="1122638"/>
                    <a:ext cx="215996" cy="215996"/>
                  </a:xfrm>
                  <a:prstGeom prst="ellipse">
                    <a:avLst/>
                  </a:prstGeom>
                  <a:solidFill>
                    <a:srgbClr val="FF66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3" name="Ellipse 42"/>
                  <p:cNvSpPr>
                    <a:spLocks noChangeAspect="1"/>
                  </p:cNvSpPr>
                  <p:nvPr/>
                </p:nvSpPr>
                <p:spPr>
                  <a:xfrm>
                    <a:off x="1363570" y="4514300"/>
                    <a:ext cx="215996" cy="215996"/>
                  </a:xfrm>
                  <a:prstGeom prst="ellipse">
                    <a:avLst/>
                  </a:prstGeom>
                  <a:solidFill>
                    <a:srgbClr val="FF66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Ellipse 43"/>
                  <p:cNvSpPr>
                    <a:spLocks noChangeAspect="1"/>
                  </p:cNvSpPr>
                  <p:nvPr/>
                </p:nvSpPr>
                <p:spPr>
                  <a:xfrm>
                    <a:off x="2602358" y="2781384"/>
                    <a:ext cx="215996" cy="215996"/>
                  </a:xfrm>
                  <a:prstGeom prst="ellipse">
                    <a:avLst/>
                  </a:prstGeom>
                  <a:solidFill>
                    <a:srgbClr val="FF66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5" name="Ellipse 44"/>
                  <p:cNvSpPr>
                    <a:spLocks noChangeAspect="1"/>
                  </p:cNvSpPr>
                  <p:nvPr/>
                </p:nvSpPr>
                <p:spPr>
                  <a:xfrm>
                    <a:off x="3245158" y="2028723"/>
                    <a:ext cx="215996" cy="215996"/>
                  </a:xfrm>
                  <a:prstGeom prst="ellipse">
                    <a:avLst/>
                  </a:prstGeom>
                  <a:solidFill>
                    <a:srgbClr val="FF66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2" name="ZoneTexte 51"/>
                  <p:cNvSpPr txBox="1"/>
                  <p:nvPr/>
                </p:nvSpPr>
                <p:spPr>
                  <a:xfrm>
                    <a:off x="2143492" y="1063774"/>
                    <a:ext cx="892619" cy="307777"/>
                  </a:xfrm>
                  <a:prstGeom prst="rect">
                    <a:avLst/>
                  </a:prstGeom>
                  <a:noFill/>
                </p:spPr>
                <p:txBody>
                  <a:bodyPr wrap="square" rtlCol="0">
                    <a:spAutoFit/>
                  </a:bodyPr>
                  <a:lstStyle/>
                  <a:p>
                    <a:pPr algn="ctr"/>
                    <a:r>
                      <a:rPr lang="fr-FR" sz="1400" b="1" dirty="0" smtClean="0">
                        <a:latin typeface="Noteworthy Light"/>
                        <a:cs typeface="Noteworthy Light"/>
                      </a:rPr>
                      <a:t>Russie</a:t>
                    </a:r>
                    <a:endParaRPr lang="fr-FR" sz="1400" b="1" dirty="0">
                      <a:latin typeface="Noteworthy Light"/>
                      <a:cs typeface="Noteworthy Light"/>
                    </a:endParaRPr>
                  </a:p>
                </p:txBody>
              </p:sp>
            </p:grpSp>
          </p:grpSp>
        </p:grpSp>
        <p:sp>
          <p:nvSpPr>
            <p:cNvPr id="41" name="Ellipse 40"/>
            <p:cNvSpPr>
              <a:spLocks noChangeAspect="1"/>
            </p:cNvSpPr>
            <p:nvPr/>
          </p:nvSpPr>
          <p:spPr>
            <a:xfrm>
              <a:off x="543144" y="1434568"/>
              <a:ext cx="757769" cy="757769"/>
            </a:xfrm>
            <a:prstGeom prst="ellipse">
              <a:avLst/>
            </a:prstGeom>
            <a:noFill/>
            <a:ln w="57150" cmpd="sng">
              <a:solidFill>
                <a:srgbClr val="FF66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FR">
                <a:ln w="57150" cmpd="sng">
                  <a:solidFill>
                    <a:srgbClr val="FFCC66"/>
                  </a:solidFill>
                </a:ln>
                <a:noFill/>
              </a:endParaRPr>
            </a:p>
          </p:txBody>
        </p:sp>
      </p:grpSp>
      <p:sp>
        <p:nvSpPr>
          <p:cNvPr id="88" name="Forme libre 87"/>
          <p:cNvSpPr/>
          <p:nvPr/>
        </p:nvSpPr>
        <p:spPr>
          <a:xfrm>
            <a:off x="1369654" y="2839081"/>
            <a:ext cx="2937617" cy="1109502"/>
          </a:xfrm>
          <a:custGeom>
            <a:avLst/>
            <a:gdLst>
              <a:gd name="connsiteX0" fmla="*/ 0 w 2937617"/>
              <a:gd name="connsiteY0" fmla="*/ 896552 h 1109502"/>
              <a:gd name="connsiteX1" fmla="*/ 1768100 w 2937617"/>
              <a:gd name="connsiteY1" fmla="*/ 1108238 h 1109502"/>
              <a:gd name="connsiteX2" fmla="*/ 2888726 w 2937617"/>
              <a:gd name="connsiteY2" fmla="*/ 809387 h 1109502"/>
              <a:gd name="connsiteX3" fmla="*/ 2751761 w 2937617"/>
              <a:gd name="connsiteY3" fmla="*/ 0 h 1109502"/>
            </a:gdLst>
            <a:ahLst/>
            <a:cxnLst>
              <a:cxn ang="0">
                <a:pos x="connsiteX0" y="connsiteY0"/>
              </a:cxn>
              <a:cxn ang="0">
                <a:pos x="connsiteX1" y="connsiteY1"/>
              </a:cxn>
              <a:cxn ang="0">
                <a:pos x="connsiteX2" y="connsiteY2"/>
              </a:cxn>
              <a:cxn ang="0">
                <a:pos x="connsiteX3" y="connsiteY3"/>
              </a:cxn>
            </a:cxnLst>
            <a:rect l="l" t="t" r="r" b="b"/>
            <a:pathLst>
              <a:path w="2937617" h="1109502">
                <a:moveTo>
                  <a:pt x="0" y="896552"/>
                </a:moveTo>
                <a:cubicBezTo>
                  <a:pt x="643323" y="1009658"/>
                  <a:pt x="1286646" y="1122765"/>
                  <a:pt x="1768100" y="1108238"/>
                </a:cubicBezTo>
                <a:cubicBezTo>
                  <a:pt x="2249554" y="1093711"/>
                  <a:pt x="2724782" y="994093"/>
                  <a:pt x="2888726" y="809387"/>
                </a:cubicBezTo>
                <a:cubicBezTo>
                  <a:pt x="3052670" y="624681"/>
                  <a:pt x="2751761" y="0"/>
                  <a:pt x="2751761" y="0"/>
                </a:cubicBezTo>
              </a:path>
            </a:pathLst>
          </a:custGeom>
          <a:ln w="57150" cmpd="sng">
            <a:tailEnd type="arrow"/>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xmlns="" val="419191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88"/>
                                        </p:tgtEl>
                                        <p:attrNameLst>
                                          <p:attrName>style.visibility</p:attrName>
                                        </p:attrNameLst>
                                      </p:cBhvr>
                                      <p:to>
                                        <p:strVal val="visible"/>
                                      </p:to>
                                    </p:set>
                                    <p:animEffect transition="in" filter="blinds(horizontal)">
                                      <p:cBhvr>
                                        <p:cTn id="53" dur="500"/>
                                        <p:tgtEl>
                                          <p:spTgt spid="88"/>
                                        </p:tgtEl>
                                      </p:cBhvr>
                                    </p:animEffect>
                                  </p:childTnLst>
                                </p:cTn>
                              </p:par>
                              <p:par>
                                <p:cTn id="54" presetID="1" presetClass="entr" presetSubtype="0" fill="hold" grpId="0" nodeType="withEffect">
                                  <p:stCondLst>
                                    <p:cond delay="0"/>
                                  </p:stCondLst>
                                  <p:childTnLst>
                                    <p:set>
                                      <p:cBhvr>
                                        <p:cTn id="55" dur="1" fill="hold">
                                          <p:stCondLst>
                                            <p:cond delay="0"/>
                                          </p:stCondLst>
                                        </p:cTn>
                                        <p:tgtEl>
                                          <p:spTgt spid="7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7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63"/>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61"/>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60"/>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59"/>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62"/>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79"/>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3" grpId="0" animBg="1"/>
      <p:bldP spid="2" grpId="0"/>
      <p:bldP spid="5" grpId="0"/>
      <p:bldP spid="24" grpId="0" animBg="1"/>
      <p:bldP spid="25" grpId="1" animBg="1"/>
      <p:bldP spid="59" grpId="0" animBg="1"/>
      <p:bldP spid="60" grpId="0" animBg="1"/>
      <p:bldP spid="61" grpId="0" animBg="1"/>
      <p:bldP spid="62" grpId="0" animBg="1"/>
      <p:bldP spid="63" grpId="0" animBg="1"/>
      <p:bldP spid="65" grpId="0" animBg="1"/>
      <p:bldP spid="71" grpId="0" animBg="1"/>
      <p:bldP spid="72" grpId="0" animBg="1"/>
      <p:bldP spid="73" grpId="0" animBg="1"/>
      <p:bldP spid="8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a:xfrm>
            <a:off x="0" y="-4762"/>
            <a:ext cx="9144000" cy="584341"/>
          </a:xfrm>
        </p:spPr>
        <p:style>
          <a:lnRef idx="0">
            <a:schemeClr val="accent3"/>
          </a:lnRef>
          <a:fillRef idx="3">
            <a:schemeClr val="accent3"/>
          </a:fillRef>
          <a:effectRef idx="3">
            <a:schemeClr val="accent3"/>
          </a:effectRef>
          <a:fontRef idx="minor">
            <a:schemeClr val="lt1"/>
          </a:fontRef>
        </p:style>
        <p:txBody>
          <a:bodyPr>
            <a:normAutofit/>
          </a:bodyPr>
          <a:lstStyle/>
          <a:p>
            <a:r>
              <a:rPr lang="fr-FR" sz="2800" dirty="0" smtClean="0">
                <a:solidFill>
                  <a:srgbClr val="0000FF"/>
                </a:solidFill>
                <a:latin typeface="Noteworthy Light"/>
                <a:cs typeface="Noteworthy Light"/>
              </a:rPr>
              <a:t>Les espaces de l’iPhone, un produit mondialisé</a:t>
            </a:r>
            <a:endParaRPr lang="fr-FR" sz="2800" dirty="0">
              <a:solidFill>
                <a:srgbClr val="0000FF"/>
              </a:solidFill>
              <a:latin typeface="Noteworthy Light"/>
              <a:cs typeface="Noteworthy Light"/>
            </a:endParaRPr>
          </a:p>
        </p:txBody>
      </p:sp>
      <p:sp>
        <p:nvSpPr>
          <p:cNvPr id="5" name="ZoneTexte 4"/>
          <p:cNvSpPr txBox="1"/>
          <p:nvPr/>
        </p:nvSpPr>
        <p:spPr>
          <a:xfrm>
            <a:off x="1268368" y="895535"/>
            <a:ext cx="7875633" cy="230832"/>
          </a:xfrm>
          <a:prstGeom prst="rect">
            <a:avLst/>
          </a:prstGeom>
          <a:noFill/>
        </p:spPr>
        <p:txBody>
          <a:bodyPr wrap="square" rtlCol="0">
            <a:spAutoFit/>
          </a:bodyPr>
          <a:lstStyle/>
          <a:p>
            <a:pPr algn="just"/>
            <a:r>
              <a:rPr lang="fr-FR" sz="900" dirty="0" smtClean="0">
                <a:latin typeface="Noteworthy Light"/>
                <a:cs typeface="Noteworthy Light"/>
              </a:rPr>
              <a:t>D’après François BOST, « Entreprises, échelles et territoires face à la mondialisation » in Laurent CARROUÉ</a:t>
            </a:r>
            <a:r>
              <a:rPr lang="fr-FR" sz="900" i="1" dirty="0" smtClean="0">
                <a:latin typeface="Noteworthy Light"/>
                <a:cs typeface="Noteworthy Light"/>
              </a:rPr>
              <a:t>, La mondialisation</a:t>
            </a:r>
            <a:r>
              <a:rPr lang="fr-FR" sz="900" dirty="0" smtClean="0">
                <a:latin typeface="Noteworthy Light"/>
                <a:cs typeface="Noteworthy Light"/>
              </a:rPr>
              <a:t>, Paris, CNED – SEDES, 2007, page 170.</a:t>
            </a:r>
            <a:endParaRPr lang="fr-FR" sz="900" dirty="0">
              <a:latin typeface="Noteworthy Light"/>
              <a:cs typeface="Noteworthy Light"/>
            </a:endParaRPr>
          </a:p>
        </p:txBody>
      </p:sp>
      <p:sp>
        <p:nvSpPr>
          <p:cNvPr id="2" name="Rectangle 1"/>
          <p:cNvSpPr/>
          <p:nvPr/>
        </p:nvSpPr>
        <p:spPr>
          <a:xfrm>
            <a:off x="389569" y="937561"/>
            <a:ext cx="8754432" cy="5526513"/>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t"/>
          <a:lstStyle/>
          <a:p>
            <a:pPr algn="just"/>
            <a:r>
              <a:rPr lang="fr-FR" b="1" dirty="0" smtClean="0">
                <a:solidFill>
                  <a:srgbClr val="0000FF"/>
                </a:solidFill>
                <a:latin typeface="Noteworthy Light"/>
                <a:cs typeface="Noteworthy Light"/>
              </a:rPr>
              <a:t>Les territoires productifs de l’iPhone</a:t>
            </a:r>
          </a:p>
          <a:p>
            <a:pPr marL="285750" indent="-285750" algn="just">
              <a:buFont typeface="Arial"/>
              <a:buChar char="•"/>
            </a:pPr>
            <a:r>
              <a:rPr lang="fr-FR" dirty="0" smtClean="0">
                <a:solidFill>
                  <a:srgbClr val="000000"/>
                </a:solidFill>
                <a:latin typeface="Noteworthy Light"/>
                <a:cs typeface="Noteworthy Light"/>
              </a:rPr>
              <a:t>Maison </a:t>
            </a:r>
            <a:r>
              <a:rPr lang="fr-FR" dirty="0">
                <a:solidFill>
                  <a:srgbClr val="000000"/>
                </a:solidFill>
                <a:latin typeface="Noteworthy Light"/>
                <a:cs typeface="Noteworthy Light"/>
              </a:rPr>
              <a:t>mère, siège social d’Apple</a:t>
            </a:r>
          </a:p>
          <a:p>
            <a:pPr marL="285750" indent="-285750" algn="just">
              <a:buFont typeface="Arial"/>
              <a:buChar char="•"/>
            </a:pPr>
            <a:r>
              <a:rPr lang="fr-FR" i="1" dirty="0" err="1">
                <a:solidFill>
                  <a:srgbClr val="000000"/>
                </a:solidFill>
                <a:latin typeface="Noteworthy Light"/>
                <a:cs typeface="Noteworthy Light"/>
              </a:rPr>
              <a:t>Silicon</a:t>
            </a:r>
            <a:r>
              <a:rPr lang="fr-FR" i="1" dirty="0">
                <a:solidFill>
                  <a:srgbClr val="000000"/>
                </a:solidFill>
                <a:latin typeface="Noteworthy Light"/>
                <a:cs typeface="Noteworthy Light"/>
              </a:rPr>
              <a:t> </a:t>
            </a:r>
            <a:r>
              <a:rPr lang="fr-FR" i="1" dirty="0" err="1">
                <a:solidFill>
                  <a:srgbClr val="000000"/>
                </a:solidFill>
                <a:latin typeface="Noteworthy Light"/>
                <a:cs typeface="Noteworthy Light"/>
              </a:rPr>
              <a:t>valley</a:t>
            </a:r>
            <a:r>
              <a:rPr lang="fr-FR" dirty="0">
                <a:solidFill>
                  <a:srgbClr val="000000"/>
                </a:solidFill>
                <a:latin typeface="Noteworthy Light"/>
                <a:cs typeface="Noteworthy Light"/>
              </a:rPr>
              <a:t>, technopôle</a:t>
            </a:r>
          </a:p>
          <a:p>
            <a:pPr marL="285750" indent="-285750" algn="just">
              <a:buFont typeface="Arial"/>
              <a:buChar char="•"/>
            </a:pPr>
            <a:r>
              <a:rPr lang="fr-FR" dirty="0" smtClean="0">
                <a:solidFill>
                  <a:srgbClr val="000000"/>
                </a:solidFill>
                <a:latin typeface="Noteworthy Light"/>
                <a:cs typeface="Noteworthy Light"/>
              </a:rPr>
              <a:t>Coût des facteurs de production attractifs : zone franche industrielle, logistique performante, volume de main-d’œuvre important, qualifications, coûts salariaux réduits, législation du travail attractive…</a:t>
            </a:r>
          </a:p>
          <a:p>
            <a:pPr marL="285750" indent="-285750" algn="just">
              <a:buFont typeface="Arial"/>
              <a:buChar char="•"/>
            </a:pPr>
            <a:r>
              <a:rPr lang="fr-FR" dirty="0" smtClean="0">
                <a:solidFill>
                  <a:srgbClr val="000000"/>
                </a:solidFill>
                <a:latin typeface="Noteworthy Light"/>
                <a:cs typeface="Noteworthy Light"/>
              </a:rPr>
              <a:t>Usine d’assemblage			Usine en construction</a:t>
            </a:r>
          </a:p>
          <a:p>
            <a:pPr marL="285750" indent="-285750" algn="just">
              <a:buFont typeface="Arial"/>
              <a:buChar char="•"/>
            </a:pPr>
            <a:r>
              <a:rPr lang="fr-FR" dirty="0">
                <a:solidFill>
                  <a:srgbClr val="000000"/>
                </a:solidFill>
                <a:latin typeface="Noteworthy Light"/>
                <a:cs typeface="Noteworthy Light"/>
              </a:rPr>
              <a:t>Sous-traitant </a:t>
            </a:r>
            <a:r>
              <a:rPr lang="fr-FR" dirty="0" smtClean="0">
                <a:solidFill>
                  <a:srgbClr val="000000"/>
                </a:solidFill>
                <a:latin typeface="Noteworthy Light"/>
                <a:cs typeface="Noteworthy Light"/>
              </a:rPr>
              <a:t>local</a:t>
            </a:r>
            <a:endParaRPr lang="fr-FR" dirty="0">
              <a:solidFill>
                <a:srgbClr val="000000"/>
              </a:solidFill>
              <a:latin typeface="Noteworthy Light"/>
              <a:cs typeface="Noteworthy Light"/>
            </a:endParaRPr>
          </a:p>
          <a:p>
            <a:pPr marL="285750" indent="-285750" algn="just">
              <a:buFont typeface="Arial"/>
              <a:buChar char="•"/>
            </a:pPr>
            <a:endParaRPr lang="fr-FR" b="1" dirty="0" smtClean="0">
              <a:solidFill>
                <a:srgbClr val="0000FF"/>
              </a:solidFill>
              <a:latin typeface="Noteworthy Light"/>
              <a:cs typeface="Noteworthy Light"/>
            </a:endParaRPr>
          </a:p>
          <a:p>
            <a:pPr algn="just"/>
            <a:r>
              <a:rPr lang="fr-FR" b="1" dirty="0" smtClean="0">
                <a:solidFill>
                  <a:srgbClr val="0000FF"/>
                </a:solidFill>
                <a:latin typeface="Noteworthy Light"/>
                <a:cs typeface="Noteworthy Light"/>
              </a:rPr>
              <a:t>Des flux multiformes révélateurs du faible coût des transports et de la mondialisation des réseaux</a:t>
            </a:r>
            <a:endParaRPr lang="fr-FR" b="1" dirty="0">
              <a:solidFill>
                <a:srgbClr val="0000FF"/>
              </a:solidFill>
              <a:latin typeface="Noteworthy Light"/>
              <a:cs typeface="Noteworthy Light"/>
            </a:endParaRPr>
          </a:p>
          <a:p>
            <a:pPr marL="285750" indent="-285750" algn="just">
              <a:buFont typeface="Arial"/>
              <a:buChar char="•"/>
            </a:pPr>
            <a:r>
              <a:rPr lang="fr-FR" dirty="0">
                <a:solidFill>
                  <a:srgbClr val="000000"/>
                </a:solidFill>
                <a:latin typeface="Noteworthy Light"/>
                <a:cs typeface="Noteworthy Light"/>
              </a:rPr>
              <a:t>Flux décisionnels principaux</a:t>
            </a:r>
          </a:p>
          <a:p>
            <a:pPr marL="285750" indent="-285750" algn="just">
              <a:buFont typeface="Arial"/>
              <a:buChar char="•"/>
            </a:pPr>
            <a:r>
              <a:rPr lang="fr-FR" dirty="0" smtClean="0">
                <a:solidFill>
                  <a:srgbClr val="000000"/>
                </a:solidFill>
                <a:latin typeface="Noteworthy Light"/>
                <a:cs typeface="Noteworthy Light"/>
              </a:rPr>
              <a:t>Flux </a:t>
            </a:r>
            <a:r>
              <a:rPr lang="fr-FR" dirty="0">
                <a:solidFill>
                  <a:srgbClr val="000000"/>
                </a:solidFill>
                <a:latin typeface="Noteworthy Light"/>
                <a:cs typeface="Noteworthy Light"/>
              </a:rPr>
              <a:t>de pièces détachées </a:t>
            </a:r>
            <a:endParaRPr lang="fr-FR" dirty="0" smtClean="0">
              <a:solidFill>
                <a:srgbClr val="000000"/>
              </a:solidFill>
              <a:latin typeface="Noteworthy Light"/>
              <a:cs typeface="Noteworthy Light"/>
            </a:endParaRPr>
          </a:p>
          <a:p>
            <a:pPr marL="285750" indent="-285750" algn="just">
              <a:buFont typeface="Arial"/>
              <a:buChar char="•"/>
            </a:pPr>
            <a:r>
              <a:rPr lang="fr-FR" dirty="0" smtClean="0">
                <a:solidFill>
                  <a:srgbClr val="000000"/>
                </a:solidFill>
                <a:latin typeface="Noteworthy Light"/>
                <a:cs typeface="Noteworthy Light"/>
              </a:rPr>
              <a:t>Flux de matières premières</a:t>
            </a:r>
            <a:endParaRPr lang="fr-FR" dirty="0">
              <a:solidFill>
                <a:srgbClr val="000000"/>
              </a:solidFill>
              <a:latin typeface="Noteworthy Light"/>
              <a:cs typeface="Noteworthy Light"/>
            </a:endParaRPr>
          </a:p>
          <a:p>
            <a:pPr marL="285750" indent="-285750" algn="just">
              <a:buFont typeface="Arial"/>
              <a:buChar char="•"/>
            </a:pPr>
            <a:r>
              <a:rPr lang="fr-FR" dirty="0" smtClean="0">
                <a:solidFill>
                  <a:srgbClr val="000000"/>
                </a:solidFill>
                <a:latin typeface="Noteworthy Light"/>
                <a:cs typeface="Noteworthy Light"/>
              </a:rPr>
              <a:t>Flux </a:t>
            </a:r>
            <a:r>
              <a:rPr lang="fr-FR" dirty="0">
                <a:solidFill>
                  <a:srgbClr val="000000"/>
                </a:solidFill>
                <a:latin typeface="Noteworthy Light"/>
                <a:cs typeface="Noteworthy Light"/>
              </a:rPr>
              <a:t>maritimes de réexportation des produits finis vers les pays </a:t>
            </a:r>
            <a:r>
              <a:rPr lang="fr-FR" dirty="0" smtClean="0">
                <a:solidFill>
                  <a:srgbClr val="000000"/>
                </a:solidFill>
                <a:latin typeface="Noteworthy Light"/>
                <a:cs typeface="Noteworthy Light"/>
              </a:rPr>
              <a:t>à haut niveau de vie</a:t>
            </a:r>
            <a:endParaRPr lang="fr-FR" dirty="0">
              <a:solidFill>
                <a:srgbClr val="000000"/>
              </a:solidFill>
              <a:latin typeface="Noteworthy Light"/>
              <a:cs typeface="Noteworthy Light"/>
            </a:endParaRPr>
          </a:p>
          <a:p>
            <a:pPr algn="just"/>
            <a:r>
              <a:rPr lang="fr-FR" b="1" dirty="0" smtClean="0">
                <a:solidFill>
                  <a:srgbClr val="0000FF"/>
                </a:solidFill>
                <a:latin typeface="Noteworthy Light"/>
                <a:cs typeface="Noteworthy Light"/>
              </a:rPr>
              <a:t>Les territoires de consommation de l’iPhone</a:t>
            </a:r>
          </a:p>
          <a:p>
            <a:pPr marL="285750" indent="-285750" algn="just">
              <a:buFont typeface="Arial"/>
              <a:buChar char="•"/>
            </a:pPr>
            <a:r>
              <a:rPr lang="fr-FR" dirty="0" smtClean="0">
                <a:solidFill>
                  <a:srgbClr val="000000"/>
                </a:solidFill>
                <a:latin typeface="Noteworthy Light"/>
                <a:cs typeface="Noteworthy Light"/>
              </a:rPr>
              <a:t>Nombre d’Apple stores (septembre 2012)</a:t>
            </a:r>
          </a:p>
          <a:p>
            <a:pPr marL="285750" indent="-285750" algn="just">
              <a:buFont typeface="Arial"/>
              <a:buChar char="•"/>
            </a:pPr>
            <a:r>
              <a:rPr lang="fr-FR" dirty="0" smtClean="0">
                <a:solidFill>
                  <a:srgbClr val="000000"/>
                </a:solidFill>
                <a:latin typeface="Noteworthy Light"/>
                <a:cs typeface="Noteworthy Light"/>
              </a:rPr>
              <a:t>Produits Apple distribués par les </a:t>
            </a:r>
            <a:r>
              <a:rPr lang="fr-FR" i="1" dirty="0" smtClean="0">
                <a:solidFill>
                  <a:srgbClr val="000000"/>
                </a:solidFill>
                <a:latin typeface="Noteworthy Light"/>
                <a:cs typeface="Noteworthy Light"/>
              </a:rPr>
              <a:t>Premium </a:t>
            </a:r>
            <a:r>
              <a:rPr lang="fr-FR" i="1" dirty="0" err="1" smtClean="0">
                <a:solidFill>
                  <a:srgbClr val="000000"/>
                </a:solidFill>
                <a:latin typeface="Noteworthy Light"/>
                <a:cs typeface="Noteworthy Light"/>
              </a:rPr>
              <a:t>resellers</a:t>
            </a:r>
            <a:r>
              <a:rPr lang="fr-FR" i="1" dirty="0" smtClean="0">
                <a:solidFill>
                  <a:srgbClr val="000000"/>
                </a:solidFill>
                <a:latin typeface="Noteworthy Light"/>
                <a:cs typeface="Noteworthy Light"/>
              </a:rPr>
              <a:t> </a:t>
            </a:r>
            <a:r>
              <a:rPr lang="fr-FR" dirty="0" smtClean="0">
                <a:solidFill>
                  <a:srgbClr val="000000"/>
                </a:solidFill>
                <a:latin typeface="Noteworthy Light"/>
                <a:cs typeface="Noteworthy Light"/>
              </a:rPr>
              <a:t>et les boutiques en ligne</a:t>
            </a:r>
          </a:p>
          <a:p>
            <a:pPr marL="285750" indent="-285750" algn="just">
              <a:buFont typeface="Arial"/>
              <a:buChar char="•"/>
            </a:pPr>
            <a:r>
              <a:rPr lang="fr-FR" dirty="0" smtClean="0">
                <a:solidFill>
                  <a:srgbClr val="000000"/>
                </a:solidFill>
                <a:latin typeface="Noteworthy Light"/>
                <a:cs typeface="Noteworthy Light"/>
              </a:rPr>
              <a:t>Pays développés à </a:t>
            </a:r>
            <a:r>
              <a:rPr lang="fr-FR" dirty="0">
                <a:solidFill>
                  <a:srgbClr val="000000"/>
                </a:solidFill>
                <a:latin typeface="Noteworthy Light"/>
                <a:cs typeface="Noteworthy Light"/>
              </a:rPr>
              <a:t>haut niveau de </a:t>
            </a:r>
            <a:r>
              <a:rPr lang="fr-FR" dirty="0" smtClean="0">
                <a:solidFill>
                  <a:srgbClr val="000000"/>
                </a:solidFill>
                <a:latin typeface="Noteworthy Light"/>
                <a:cs typeface="Noteworthy Light"/>
              </a:rPr>
              <a:t>vie ou  Pays émergents</a:t>
            </a:r>
          </a:p>
          <a:p>
            <a:pPr marL="285750" indent="-285750" algn="just">
              <a:buFont typeface="Arial"/>
              <a:buChar char="•"/>
            </a:pPr>
            <a:r>
              <a:rPr lang="fr-FR" dirty="0">
                <a:solidFill>
                  <a:srgbClr val="000000"/>
                </a:solidFill>
                <a:latin typeface="Noteworthy Light"/>
                <a:cs typeface="Noteworthy Light"/>
              </a:rPr>
              <a:t>Marges de la mondialisation </a:t>
            </a:r>
            <a:r>
              <a:rPr lang="fr-FR" i="1" dirty="0" smtClean="0">
                <a:solidFill>
                  <a:srgbClr val="000000"/>
                </a:solidFill>
                <a:latin typeface="Noteworthy Light"/>
                <a:cs typeface="Noteworthy Light"/>
              </a:rPr>
              <a:t>mercantile</a:t>
            </a:r>
            <a:endParaRPr lang="fr-FR" i="1" dirty="0">
              <a:solidFill>
                <a:srgbClr val="000000"/>
              </a:solidFill>
              <a:latin typeface="Noteworthy Light"/>
              <a:cs typeface="Noteworthy Light"/>
            </a:endParaRPr>
          </a:p>
        </p:txBody>
      </p:sp>
      <p:sp>
        <p:nvSpPr>
          <p:cNvPr id="6" name="ZoneTexte 5"/>
          <p:cNvSpPr txBox="1">
            <a:spLocks noChangeAspect="1"/>
          </p:cNvSpPr>
          <p:nvPr/>
        </p:nvSpPr>
        <p:spPr>
          <a:xfrm>
            <a:off x="417162" y="5692837"/>
            <a:ext cx="252000" cy="252000"/>
          </a:xfrm>
          <a:prstGeom prst="rect">
            <a:avLst/>
          </a:prstGeom>
          <a:solidFill>
            <a:schemeClr val="bg1"/>
          </a:solidFill>
          <a:ln>
            <a:solidFill>
              <a:schemeClr val="tx1"/>
            </a:solidFill>
          </a:ln>
        </p:spPr>
        <p:txBody>
          <a:bodyPr wrap="square" rtlCol="0" anchor="ctr">
            <a:spAutoFit/>
          </a:bodyPr>
          <a:lstStyle/>
          <a:p>
            <a:pPr algn="ctr"/>
            <a:r>
              <a:rPr lang="fr-FR" sz="1100" b="1" dirty="0" smtClean="0">
                <a:solidFill>
                  <a:srgbClr val="FF0000"/>
                </a:solidFill>
                <a:latin typeface="Noteworthy Light"/>
                <a:cs typeface="Noteworthy Light"/>
              </a:rPr>
              <a:t>6</a:t>
            </a:r>
            <a:endParaRPr lang="fr-FR" sz="1100" b="1" dirty="0">
              <a:solidFill>
                <a:srgbClr val="FF0000"/>
              </a:solidFill>
              <a:latin typeface="Noteworthy Light"/>
              <a:cs typeface="Noteworthy Light"/>
            </a:endParaRPr>
          </a:p>
        </p:txBody>
      </p:sp>
      <p:sp>
        <p:nvSpPr>
          <p:cNvPr id="7" name="Ellipse 6"/>
          <p:cNvSpPr>
            <a:spLocks noChangeAspect="1"/>
          </p:cNvSpPr>
          <p:nvPr/>
        </p:nvSpPr>
        <p:spPr>
          <a:xfrm>
            <a:off x="417162" y="1310288"/>
            <a:ext cx="179996" cy="179996"/>
          </a:xfrm>
          <a:prstGeom prst="ellipse">
            <a:avLst/>
          </a:prstGeom>
          <a:solidFill>
            <a:srgbClr val="0000FF"/>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Ellipse 7"/>
          <p:cNvSpPr>
            <a:spLocks noChangeAspect="1"/>
          </p:cNvSpPr>
          <p:nvPr/>
        </p:nvSpPr>
        <p:spPr>
          <a:xfrm>
            <a:off x="431634" y="2955458"/>
            <a:ext cx="179996" cy="179996"/>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Ellipse 8"/>
          <p:cNvSpPr>
            <a:spLocks noChangeAspect="1"/>
          </p:cNvSpPr>
          <p:nvPr/>
        </p:nvSpPr>
        <p:spPr>
          <a:xfrm>
            <a:off x="446694" y="2686854"/>
            <a:ext cx="179996" cy="179996"/>
          </a:xfrm>
          <a:prstGeom prst="ellipse">
            <a:avLst/>
          </a:prstGeom>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0" name="Connecteur droit avec flèche 9"/>
          <p:cNvCxnSpPr/>
          <p:nvPr/>
        </p:nvCxnSpPr>
        <p:spPr>
          <a:xfrm>
            <a:off x="75767" y="4680606"/>
            <a:ext cx="551995" cy="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1" name="Connecteur droit avec flèche 10"/>
          <p:cNvCxnSpPr/>
          <p:nvPr/>
        </p:nvCxnSpPr>
        <p:spPr>
          <a:xfrm>
            <a:off x="88596" y="4128172"/>
            <a:ext cx="541564" cy="0"/>
          </a:xfrm>
          <a:prstGeom prst="straightConnector1">
            <a:avLst/>
          </a:prstGeom>
          <a:ln w="5715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2" name="Connecteur droit avec flèche 11"/>
          <p:cNvCxnSpPr/>
          <p:nvPr/>
        </p:nvCxnSpPr>
        <p:spPr>
          <a:xfrm>
            <a:off x="88596" y="4393612"/>
            <a:ext cx="541564"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13" name="Rectangle 12"/>
          <p:cNvSpPr>
            <a:spLocks noChangeAspect="1"/>
          </p:cNvSpPr>
          <p:nvPr/>
        </p:nvSpPr>
        <p:spPr>
          <a:xfrm>
            <a:off x="417162" y="6550044"/>
            <a:ext cx="179989" cy="17998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14" name="Rectangle 13"/>
          <p:cNvSpPr>
            <a:spLocks noChangeAspect="1"/>
          </p:cNvSpPr>
          <p:nvPr/>
        </p:nvSpPr>
        <p:spPr>
          <a:xfrm>
            <a:off x="420831" y="1899999"/>
            <a:ext cx="179989" cy="179989"/>
          </a:xfrm>
          <a:prstGeom prst="rect">
            <a:avLst/>
          </a:prstGeom>
          <a:pattFill prst="ltVert">
            <a:fgClr>
              <a:schemeClr val="tx1"/>
            </a:fgClr>
            <a:bgClr>
              <a:prstClr val="white"/>
            </a:bgClr>
          </a:patt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15" name="Rectangle 14"/>
          <p:cNvSpPr>
            <a:spLocks noChangeAspect="1"/>
          </p:cNvSpPr>
          <p:nvPr/>
        </p:nvSpPr>
        <p:spPr>
          <a:xfrm>
            <a:off x="420831" y="1606008"/>
            <a:ext cx="179989" cy="179989"/>
          </a:xfrm>
          <a:prstGeom prst="rect">
            <a:avLst/>
          </a:prstGeom>
          <a:pattFill prst="dkHorz">
            <a:fgClr>
              <a:srgbClr val="0000FF"/>
            </a:fgClr>
            <a:bgClr>
              <a:prstClr val="white"/>
            </a:bgClr>
          </a:pattFill>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16" name="Rectangle 15"/>
          <p:cNvSpPr>
            <a:spLocks noChangeAspect="1"/>
          </p:cNvSpPr>
          <p:nvPr/>
        </p:nvSpPr>
        <p:spPr>
          <a:xfrm>
            <a:off x="420831" y="5998145"/>
            <a:ext cx="179989" cy="179989"/>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7" name="Ellipse 16"/>
          <p:cNvSpPr>
            <a:spLocks noChangeAspect="1"/>
          </p:cNvSpPr>
          <p:nvPr/>
        </p:nvSpPr>
        <p:spPr>
          <a:xfrm>
            <a:off x="410400" y="6271740"/>
            <a:ext cx="215996" cy="215996"/>
          </a:xfrm>
          <a:prstGeom prst="ellipse">
            <a:avLst/>
          </a:prstGeom>
          <a:solidFill>
            <a:srgbClr val="FF66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Ellipse 17"/>
          <p:cNvSpPr>
            <a:spLocks noChangeAspect="1"/>
          </p:cNvSpPr>
          <p:nvPr/>
        </p:nvSpPr>
        <p:spPr>
          <a:xfrm>
            <a:off x="3397934" y="2644412"/>
            <a:ext cx="179996" cy="179996"/>
          </a:xfrm>
          <a:prstGeom prst="ellipse">
            <a:avLst/>
          </a:prstGeom>
          <a:ln w="28575"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 name="Bouton d'action : Précédent 2">
            <a:hlinkClick r:id="" action="ppaction://hlinkshowjump?jump=previousslide" highlightClick="1"/>
          </p:cNvPr>
          <p:cNvSpPr/>
          <p:nvPr/>
        </p:nvSpPr>
        <p:spPr>
          <a:xfrm>
            <a:off x="8137295" y="6312326"/>
            <a:ext cx="889779" cy="314842"/>
          </a:xfrm>
          <a:prstGeom prst="actionButtonBackPrevio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9" name="Connecteur droit avec flèche 18"/>
          <p:cNvCxnSpPr/>
          <p:nvPr/>
        </p:nvCxnSpPr>
        <p:spPr>
          <a:xfrm>
            <a:off x="48561" y="4961286"/>
            <a:ext cx="551995" cy="0"/>
          </a:xfrm>
          <a:prstGeom prst="straightConnector1">
            <a:avLst/>
          </a:prstGeom>
          <a:ln w="57150" cmpd="sng">
            <a:solidFill>
              <a:srgbClr val="000000"/>
            </a:solidFill>
            <a:prstDash val="solid"/>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88682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7"/>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animBg="1"/>
      <p:bldP spid="6" grpId="0" animBg="1"/>
      <p:bldP spid="7" grpId="0" uiExpand="1" animBg="1"/>
      <p:bldP spid="8" grpId="0" uiExpand="1" animBg="1"/>
      <p:bldP spid="9" grpId="0" uiExpand="1" animBg="1"/>
      <p:bldP spid="13" grpId="0" animBg="1"/>
      <p:bldP spid="14" grpId="0" uiExpand="1" animBg="1"/>
      <p:bldP spid="15" grpId="0" uiExpand="1" animBg="1"/>
      <p:bldP spid="16" grpId="0" animBg="1"/>
      <p:bldP spid="17" grpId="0" animBg="1"/>
      <p:bldP spid="18" grpId="0" uiExpan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er 75"/>
          <p:cNvGrpSpPr/>
          <p:nvPr/>
        </p:nvGrpSpPr>
        <p:grpSpPr>
          <a:xfrm>
            <a:off x="524741" y="296603"/>
            <a:ext cx="8274184" cy="5399701"/>
            <a:chOff x="524741" y="296603"/>
            <a:chExt cx="8274184" cy="5399701"/>
          </a:xfrm>
        </p:grpSpPr>
        <p:sp>
          <p:nvSpPr>
            <p:cNvPr id="30" name="Rectangle 29"/>
            <p:cNvSpPr/>
            <p:nvPr/>
          </p:nvSpPr>
          <p:spPr>
            <a:xfrm>
              <a:off x="3580617" y="4030762"/>
              <a:ext cx="1015072" cy="935441"/>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
          <p:nvSpPr>
            <p:cNvPr id="15" name="Forme libre 14"/>
            <p:cNvSpPr/>
            <p:nvPr/>
          </p:nvSpPr>
          <p:spPr>
            <a:xfrm>
              <a:off x="5566822" y="296603"/>
              <a:ext cx="3232103" cy="5399701"/>
            </a:xfrm>
            <a:custGeom>
              <a:avLst/>
              <a:gdLst>
                <a:gd name="connsiteX0" fmla="*/ 0 w 3232103"/>
                <a:gd name="connsiteY0" fmla="*/ 684469 h 5399701"/>
                <a:gd name="connsiteX1" fmla="*/ 2175016 w 3232103"/>
                <a:gd name="connsiteY1" fmla="*/ 0 h 5399701"/>
                <a:gd name="connsiteX2" fmla="*/ 2791016 w 3232103"/>
                <a:gd name="connsiteY2" fmla="*/ 1581884 h 5399701"/>
                <a:gd name="connsiteX3" fmla="*/ 1642669 w 3232103"/>
                <a:gd name="connsiteY3" fmla="*/ 2464089 h 5399701"/>
                <a:gd name="connsiteX4" fmla="*/ 2182621 w 3232103"/>
                <a:gd name="connsiteY4" fmla="*/ 2996454 h 5399701"/>
                <a:gd name="connsiteX5" fmla="*/ 3232103 w 3232103"/>
                <a:gd name="connsiteY5" fmla="*/ 3566845 h 5399701"/>
                <a:gd name="connsiteX6" fmla="*/ 2403164 w 3232103"/>
                <a:gd name="connsiteY6" fmla="*/ 5399701 h 5399701"/>
                <a:gd name="connsiteX7" fmla="*/ 2060941 w 3232103"/>
                <a:gd name="connsiteY7" fmla="*/ 3467977 h 5399701"/>
                <a:gd name="connsiteX8" fmla="*/ 2159806 w 3232103"/>
                <a:gd name="connsiteY8" fmla="*/ 3140953 h 5399701"/>
                <a:gd name="connsiteX9" fmla="*/ 1346076 w 3232103"/>
                <a:gd name="connsiteY9" fmla="*/ 2471694 h 5399701"/>
                <a:gd name="connsiteX10" fmla="*/ 973434 w 3232103"/>
                <a:gd name="connsiteY10" fmla="*/ 1490622 h 5399701"/>
                <a:gd name="connsiteX11" fmla="*/ 0 w 3232103"/>
                <a:gd name="connsiteY11" fmla="*/ 684469 h 5399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2103" h="5399701">
                  <a:moveTo>
                    <a:pt x="0" y="684469"/>
                  </a:moveTo>
                  <a:lnTo>
                    <a:pt x="2175016" y="0"/>
                  </a:lnTo>
                  <a:lnTo>
                    <a:pt x="2791016" y="1581884"/>
                  </a:lnTo>
                  <a:lnTo>
                    <a:pt x="1642669" y="2464089"/>
                  </a:lnTo>
                  <a:lnTo>
                    <a:pt x="2182621" y="2996454"/>
                  </a:lnTo>
                  <a:lnTo>
                    <a:pt x="3232103" y="3566845"/>
                  </a:lnTo>
                  <a:lnTo>
                    <a:pt x="2403164" y="5399701"/>
                  </a:lnTo>
                  <a:lnTo>
                    <a:pt x="2060941" y="3467977"/>
                  </a:lnTo>
                  <a:lnTo>
                    <a:pt x="2159806" y="3140953"/>
                  </a:lnTo>
                  <a:lnTo>
                    <a:pt x="1346076" y="2471694"/>
                  </a:lnTo>
                  <a:lnTo>
                    <a:pt x="973434" y="1490622"/>
                  </a:lnTo>
                  <a:lnTo>
                    <a:pt x="0" y="684469"/>
                  </a:lnTo>
                  <a:close/>
                </a:path>
              </a:pathLst>
            </a:cu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sp>
          <p:nvSpPr>
            <p:cNvPr id="17" name="Forme libre 16"/>
            <p:cNvSpPr/>
            <p:nvPr/>
          </p:nvSpPr>
          <p:spPr>
            <a:xfrm>
              <a:off x="524741" y="935441"/>
              <a:ext cx="4912797" cy="3855843"/>
            </a:xfrm>
            <a:custGeom>
              <a:avLst/>
              <a:gdLst>
                <a:gd name="connsiteX0" fmla="*/ 4912797 w 4912797"/>
                <a:gd name="connsiteY0" fmla="*/ 0 h 3855843"/>
                <a:gd name="connsiteX1" fmla="*/ 608396 w 4912797"/>
                <a:gd name="connsiteY1" fmla="*/ 15211 h 3855843"/>
                <a:gd name="connsiteX2" fmla="*/ 0 w 4912797"/>
                <a:gd name="connsiteY2" fmla="*/ 988678 h 3855843"/>
                <a:gd name="connsiteX3" fmla="*/ 235754 w 4912797"/>
                <a:gd name="connsiteY3" fmla="*/ 1300491 h 3855843"/>
                <a:gd name="connsiteX4" fmla="*/ 509532 w 4912797"/>
                <a:gd name="connsiteY4" fmla="*/ 1041914 h 3855843"/>
                <a:gd name="connsiteX5" fmla="*/ 1193977 w 4912797"/>
                <a:gd name="connsiteY5" fmla="*/ 1429780 h 3855843"/>
                <a:gd name="connsiteX6" fmla="*/ 91260 w 4912797"/>
                <a:gd name="connsiteY6" fmla="*/ 1414570 h 3855843"/>
                <a:gd name="connsiteX7" fmla="*/ 60840 w 4912797"/>
                <a:gd name="connsiteY7" fmla="*/ 2471694 h 3855843"/>
                <a:gd name="connsiteX8" fmla="*/ 577977 w 4912797"/>
                <a:gd name="connsiteY8" fmla="*/ 2479299 h 3855843"/>
                <a:gd name="connsiteX9" fmla="*/ 600791 w 4912797"/>
                <a:gd name="connsiteY9" fmla="*/ 3855843 h 3855843"/>
                <a:gd name="connsiteX10" fmla="*/ 1163558 w 4912797"/>
                <a:gd name="connsiteY10" fmla="*/ 3855843 h 3855843"/>
                <a:gd name="connsiteX11" fmla="*/ 1551410 w 4912797"/>
                <a:gd name="connsiteY11" fmla="*/ 2273959 h 3855843"/>
                <a:gd name="connsiteX12" fmla="*/ 1102718 w 4912797"/>
                <a:gd name="connsiteY12" fmla="*/ 1657936 h 3855843"/>
                <a:gd name="connsiteX13" fmla="*/ 2228250 w 4912797"/>
                <a:gd name="connsiteY13" fmla="*/ 2334800 h 3855843"/>
                <a:gd name="connsiteX14" fmla="*/ 2532448 w 4912797"/>
                <a:gd name="connsiteY14" fmla="*/ 1893698 h 3855843"/>
                <a:gd name="connsiteX15" fmla="*/ 2897486 w 4912797"/>
                <a:gd name="connsiteY15" fmla="*/ 2327195 h 3855843"/>
                <a:gd name="connsiteX16" fmla="*/ 4912797 w 4912797"/>
                <a:gd name="connsiteY16" fmla="*/ 0 h 385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12797" h="3855843">
                  <a:moveTo>
                    <a:pt x="4912797" y="0"/>
                  </a:moveTo>
                  <a:lnTo>
                    <a:pt x="608396" y="15211"/>
                  </a:lnTo>
                  <a:lnTo>
                    <a:pt x="0" y="988678"/>
                  </a:lnTo>
                  <a:lnTo>
                    <a:pt x="235754" y="1300491"/>
                  </a:lnTo>
                  <a:lnTo>
                    <a:pt x="509532" y="1041914"/>
                  </a:lnTo>
                  <a:lnTo>
                    <a:pt x="1193977" y="1429780"/>
                  </a:lnTo>
                  <a:lnTo>
                    <a:pt x="91260" y="1414570"/>
                  </a:lnTo>
                  <a:lnTo>
                    <a:pt x="60840" y="2471694"/>
                  </a:lnTo>
                  <a:lnTo>
                    <a:pt x="577977" y="2479299"/>
                  </a:lnTo>
                  <a:lnTo>
                    <a:pt x="600791" y="3855843"/>
                  </a:lnTo>
                  <a:lnTo>
                    <a:pt x="1163558" y="3855843"/>
                  </a:lnTo>
                  <a:lnTo>
                    <a:pt x="1551410" y="2273959"/>
                  </a:lnTo>
                  <a:lnTo>
                    <a:pt x="1102718" y="1657936"/>
                  </a:lnTo>
                  <a:lnTo>
                    <a:pt x="2228250" y="2334800"/>
                  </a:lnTo>
                  <a:lnTo>
                    <a:pt x="2532448" y="1893698"/>
                  </a:lnTo>
                  <a:lnTo>
                    <a:pt x="2897486" y="2327195"/>
                  </a:lnTo>
                  <a:lnTo>
                    <a:pt x="4912797" y="0"/>
                  </a:lnTo>
                  <a:close/>
                </a:path>
              </a:pathLst>
            </a:cu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fr-FR"/>
            </a:p>
          </p:txBody>
        </p:sp>
      </p:grpSp>
      <p:sp>
        <p:nvSpPr>
          <p:cNvPr id="75" name="Rectangle 74"/>
          <p:cNvSpPr/>
          <p:nvPr/>
        </p:nvSpPr>
        <p:spPr>
          <a:xfrm>
            <a:off x="11672" y="517154"/>
            <a:ext cx="9132328" cy="5239992"/>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74" name="Grouper 73"/>
          <p:cNvGrpSpPr/>
          <p:nvPr/>
        </p:nvGrpSpPr>
        <p:grpSpPr>
          <a:xfrm>
            <a:off x="3414622" y="2562956"/>
            <a:ext cx="4045833" cy="486734"/>
            <a:chOff x="3414622" y="2562956"/>
            <a:chExt cx="4045833" cy="486734"/>
          </a:xfrm>
        </p:grpSpPr>
        <p:sp>
          <p:nvSpPr>
            <p:cNvPr id="33" name="Forme libre 32"/>
            <p:cNvSpPr/>
            <p:nvPr/>
          </p:nvSpPr>
          <p:spPr>
            <a:xfrm>
              <a:off x="6829244" y="2562956"/>
              <a:ext cx="631211" cy="357445"/>
            </a:xfrm>
            <a:custGeom>
              <a:avLst/>
              <a:gdLst>
                <a:gd name="connsiteX0" fmla="*/ 0 w 631211"/>
                <a:gd name="connsiteY0" fmla="*/ 0 h 357445"/>
                <a:gd name="connsiteX1" fmla="*/ 631211 w 631211"/>
                <a:gd name="connsiteY1" fmla="*/ 0 h 357445"/>
                <a:gd name="connsiteX2" fmla="*/ 403062 w 631211"/>
                <a:gd name="connsiteY2" fmla="*/ 182526 h 357445"/>
                <a:gd name="connsiteX3" fmla="*/ 235753 w 631211"/>
                <a:gd name="connsiteY3" fmla="*/ 357445 h 357445"/>
                <a:gd name="connsiteX4" fmla="*/ 83654 w 631211"/>
                <a:gd name="connsiteY4" fmla="*/ 212946 h 357445"/>
                <a:gd name="connsiteX5" fmla="*/ 0 w 631211"/>
                <a:gd name="connsiteY5" fmla="*/ 0 h 35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1211" h="357445">
                  <a:moveTo>
                    <a:pt x="0" y="0"/>
                  </a:moveTo>
                  <a:lnTo>
                    <a:pt x="631211" y="0"/>
                  </a:lnTo>
                  <a:lnTo>
                    <a:pt x="403062" y="182526"/>
                  </a:lnTo>
                  <a:lnTo>
                    <a:pt x="235753" y="357445"/>
                  </a:lnTo>
                  <a:lnTo>
                    <a:pt x="83654" y="212946"/>
                  </a:lnTo>
                  <a:lnTo>
                    <a:pt x="0" y="0"/>
                  </a:lnTo>
                  <a:close/>
                </a:path>
              </a:pathLst>
            </a:custGeom>
            <a:pattFill prst="ltVert">
              <a:fgClr>
                <a:schemeClr val="tx1"/>
              </a:fgClr>
              <a:bgClr>
                <a:prstClr val="white"/>
              </a:bgClr>
            </a:patt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64" name="Forme libre 63"/>
            <p:cNvSpPr/>
            <p:nvPr/>
          </p:nvSpPr>
          <p:spPr>
            <a:xfrm>
              <a:off x="3414622" y="2646614"/>
              <a:ext cx="517136" cy="403076"/>
            </a:xfrm>
            <a:custGeom>
              <a:avLst/>
              <a:gdLst>
                <a:gd name="connsiteX0" fmla="*/ 517136 w 517136"/>
                <a:gd name="connsiteY0" fmla="*/ 7605 h 403076"/>
                <a:gd name="connsiteX1" fmla="*/ 190124 w 517136"/>
                <a:gd name="connsiteY1" fmla="*/ 0 h 403076"/>
                <a:gd name="connsiteX2" fmla="*/ 0 w 517136"/>
                <a:gd name="connsiteY2" fmla="*/ 258577 h 403076"/>
                <a:gd name="connsiteX3" fmla="*/ 205334 w 517136"/>
                <a:gd name="connsiteY3" fmla="*/ 403076 h 403076"/>
                <a:gd name="connsiteX4" fmla="*/ 517136 w 517136"/>
                <a:gd name="connsiteY4" fmla="*/ 7605 h 4030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136" h="403076">
                  <a:moveTo>
                    <a:pt x="517136" y="7605"/>
                  </a:moveTo>
                  <a:lnTo>
                    <a:pt x="190124" y="0"/>
                  </a:lnTo>
                  <a:lnTo>
                    <a:pt x="0" y="258577"/>
                  </a:lnTo>
                  <a:lnTo>
                    <a:pt x="205334" y="403076"/>
                  </a:lnTo>
                  <a:lnTo>
                    <a:pt x="517136" y="7605"/>
                  </a:lnTo>
                  <a:close/>
                </a:path>
              </a:pathLst>
            </a:custGeom>
            <a:pattFill prst="ltVert">
              <a:fgClr>
                <a:schemeClr val="tx1"/>
              </a:fgClr>
              <a:bgClr>
                <a:prstClr val="white"/>
              </a:bgClr>
            </a:patt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grpSp>
      <p:sp>
        <p:nvSpPr>
          <p:cNvPr id="66" name="Forme libre 65"/>
          <p:cNvSpPr/>
          <p:nvPr/>
        </p:nvSpPr>
        <p:spPr>
          <a:xfrm>
            <a:off x="6692355" y="2167485"/>
            <a:ext cx="266173" cy="334630"/>
          </a:xfrm>
          <a:custGeom>
            <a:avLst/>
            <a:gdLst>
              <a:gd name="connsiteX0" fmla="*/ 0 w 266173"/>
              <a:gd name="connsiteY0" fmla="*/ 0 h 334630"/>
              <a:gd name="connsiteX1" fmla="*/ 266173 w 266173"/>
              <a:gd name="connsiteY1" fmla="*/ 144499 h 334630"/>
              <a:gd name="connsiteX2" fmla="*/ 106469 w 266173"/>
              <a:gd name="connsiteY2" fmla="*/ 334630 h 334630"/>
              <a:gd name="connsiteX3" fmla="*/ 0 w 266173"/>
              <a:gd name="connsiteY3" fmla="*/ 0 h 334630"/>
            </a:gdLst>
            <a:ahLst/>
            <a:cxnLst>
              <a:cxn ang="0">
                <a:pos x="connsiteX0" y="connsiteY0"/>
              </a:cxn>
              <a:cxn ang="0">
                <a:pos x="connsiteX1" y="connsiteY1"/>
              </a:cxn>
              <a:cxn ang="0">
                <a:pos x="connsiteX2" y="connsiteY2"/>
              </a:cxn>
              <a:cxn ang="0">
                <a:pos x="connsiteX3" y="connsiteY3"/>
              </a:cxn>
            </a:cxnLst>
            <a:rect l="l" t="t" r="r" b="b"/>
            <a:pathLst>
              <a:path w="266173" h="334630">
                <a:moveTo>
                  <a:pt x="0" y="0"/>
                </a:moveTo>
                <a:lnTo>
                  <a:pt x="266173" y="144499"/>
                </a:lnTo>
                <a:lnTo>
                  <a:pt x="106469" y="334630"/>
                </a:lnTo>
                <a:lnTo>
                  <a:pt x="0" y="0"/>
                </a:lnTo>
                <a:close/>
              </a:path>
            </a:pathLst>
          </a:custGeom>
          <a:pattFill prst="dkHorz">
            <a:fgClr>
              <a:srgbClr val="0000FF"/>
            </a:fgClr>
            <a:bgClr>
              <a:prstClr val="white"/>
            </a:bgClr>
          </a:patt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41" name="Ellipse 40"/>
          <p:cNvSpPr>
            <a:spLocks noChangeAspect="1"/>
          </p:cNvSpPr>
          <p:nvPr/>
        </p:nvSpPr>
        <p:spPr>
          <a:xfrm>
            <a:off x="543144" y="1434568"/>
            <a:ext cx="757769" cy="757769"/>
          </a:xfrm>
          <a:prstGeom prst="ellipse">
            <a:avLst/>
          </a:prstGeom>
          <a:noFill/>
          <a:ln w="57150" cmpd="sng">
            <a:solidFill>
              <a:srgbClr val="FFCC66"/>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FR">
              <a:ln w="57150" cmpd="sng">
                <a:solidFill>
                  <a:srgbClr val="FFCC66"/>
                </a:solidFill>
              </a:ln>
              <a:noFill/>
            </a:endParaRPr>
          </a:p>
        </p:txBody>
      </p:sp>
      <p:sp>
        <p:nvSpPr>
          <p:cNvPr id="4" name="Titre 3"/>
          <p:cNvSpPr>
            <a:spLocks noGrp="1"/>
          </p:cNvSpPr>
          <p:nvPr>
            <p:ph type="title"/>
          </p:nvPr>
        </p:nvSpPr>
        <p:spPr>
          <a:xfrm>
            <a:off x="-2926" y="-4762"/>
            <a:ext cx="9146926" cy="521916"/>
          </a:xfrm>
        </p:spPr>
        <p:style>
          <a:lnRef idx="0">
            <a:schemeClr val="accent3"/>
          </a:lnRef>
          <a:fillRef idx="3">
            <a:schemeClr val="accent3"/>
          </a:fillRef>
          <a:effectRef idx="3">
            <a:schemeClr val="accent3"/>
          </a:effectRef>
          <a:fontRef idx="minor">
            <a:schemeClr val="lt1"/>
          </a:fontRef>
        </p:style>
        <p:txBody>
          <a:bodyPr>
            <a:normAutofit/>
          </a:bodyPr>
          <a:lstStyle/>
          <a:p>
            <a:r>
              <a:rPr lang="fr-FR" sz="2800" dirty="0" smtClean="0">
                <a:solidFill>
                  <a:srgbClr val="0000FF"/>
                </a:solidFill>
                <a:latin typeface="Noteworthy Light"/>
                <a:cs typeface="Noteworthy Light"/>
              </a:rPr>
              <a:t>Les espaces de l’iPhone, un produit mondialisé</a:t>
            </a:r>
            <a:endParaRPr lang="fr-FR" sz="2800" dirty="0">
              <a:solidFill>
                <a:srgbClr val="0000FF"/>
              </a:solidFill>
              <a:latin typeface="Noteworthy Light"/>
              <a:cs typeface="Noteworthy Light"/>
            </a:endParaRPr>
          </a:p>
        </p:txBody>
      </p:sp>
      <p:sp>
        <p:nvSpPr>
          <p:cNvPr id="2" name="ZoneTexte 1"/>
          <p:cNvSpPr txBox="1"/>
          <p:nvPr/>
        </p:nvSpPr>
        <p:spPr>
          <a:xfrm>
            <a:off x="5580726" y="1985551"/>
            <a:ext cx="1088338" cy="338554"/>
          </a:xfrm>
          <a:prstGeom prst="rect">
            <a:avLst/>
          </a:prstGeom>
          <a:noFill/>
        </p:spPr>
        <p:txBody>
          <a:bodyPr wrap="square" rtlCol="0">
            <a:spAutoFit/>
          </a:bodyPr>
          <a:lstStyle/>
          <a:p>
            <a:pPr algn="ctr"/>
            <a:r>
              <a:rPr lang="fr-FR" sz="1600" b="1" dirty="0" smtClean="0">
                <a:latin typeface="Noteworthy Light"/>
                <a:cs typeface="Noteworthy Light"/>
              </a:rPr>
              <a:t>Cupertino</a:t>
            </a:r>
            <a:endParaRPr lang="fr-FR" sz="1600" b="1" dirty="0">
              <a:latin typeface="Noteworthy Light"/>
              <a:cs typeface="Noteworthy Light"/>
            </a:endParaRPr>
          </a:p>
        </p:txBody>
      </p:sp>
      <p:sp>
        <p:nvSpPr>
          <p:cNvPr id="5" name="ZoneTexte 4"/>
          <p:cNvSpPr txBox="1"/>
          <p:nvPr/>
        </p:nvSpPr>
        <p:spPr>
          <a:xfrm>
            <a:off x="2680627" y="2409912"/>
            <a:ext cx="1285875" cy="338554"/>
          </a:xfrm>
          <a:prstGeom prst="rect">
            <a:avLst/>
          </a:prstGeom>
          <a:noFill/>
        </p:spPr>
        <p:txBody>
          <a:bodyPr wrap="square" rtlCol="0">
            <a:spAutoFit/>
          </a:bodyPr>
          <a:lstStyle/>
          <a:p>
            <a:pPr algn="ctr"/>
            <a:r>
              <a:rPr lang="fr-FR" sz="1600" b="1" dirty="0" smtClean="0">
                <a:latin typeface="Noteworthy Light"/>
                <a:cs typeface="Noteworthy Light"/>
              </a:rPr>
              <a:t>Shenzhen</a:t>
            </a:r>
            <a:endParaRPr lang="fr-FR" sz="1600" b="1" dirty="0">
              <a:latin typeface="Noteworthy Light"/>
              <a:cs typeface="Noteworthy Light"/>
            </a:endParaRPr>
          </a:p>
        </p:txBody>
      </p:sp>
      <p:sp>
        <p:nvSpPr>
          <p:cNvPr id="6" name="ZoneTexte 5"/>
          <p:cNvSpPr txBox="1"/>
          <p:nvPr/>
        </p:nvSpPr>
        <p:spPr>
          <a:xfrm>
            <a:off x="11672" y="1187100"/>
            <a:ext cx="1087438" cy="307777"/>
          </a:xfrm>
          <a:prstGeom prst="rect">
            <a:avLst/>
          </a:prstGeom>
          <a:noFill/>
        </p:spPr>
        <p:txBody>
          <a:bodyPr wrap="square" rtlCol="0">
            <a:spAutoFit/>
          </a:bodyPr>
          <a:lstStyle/>
          <a:p>
            <a:pPr algn="ctr"/>
            <a:r>
              <a:rPr lang="fr-FR" sz="1400" b="1" dirty="0" smtClean="0">
                <a:latin typeface="Noteworthy Light"/>
                <a:cs typeface="Noteworthy Light"/>
              </a:rPr>
              <a:t>Roy. Uni</a:t>
            </a:r>
            <a:endParaRPr lang="fr-FR" sz="1400" b="1" dirty="0">
              <a:latin typeface="Noteworthy Light"/>
              <a:cs typeface="Noteworthy Light"/>
            </a:endParaRPr>
          </a:p>
        </p:txBody>
      </p:sp>
      <p:sp>
        <p:nvSpPr>
          <p:cNvPr id="7" name="ZoneTexte 6"/>
          <p:cNvSpPr txBox="1"/>
          <p:nvPr/>
        </p:nvSpPr>
        <p:spPr>
          <a:xfrm>
            <a:off x="744842" y="1309306"/>
            <a:ext cx="1087438" cy="307777"/>
          </a:xfrm>
          <a:prstGeom prst="rect">
            <a:avLst/>
          </a:prstGeom>
          <a:noFill/>
        </p:spPr>
        <p:txBody>
          <a:bodyPr wrap="square" rtlCol="0">
            <a:spAutoFit/>
          </a:bodyPr>
          <a:lstStyle/>
          <a:p>
            <a:pPr algn="ctr"/>
            <a:r>
              <a:rPr lang="fr-FR" sz="1400" b="1" dirty="0" smtClean="0">
                <a:latin typeface="Noteworthy Light"/>
                <a:cs typeface="Noteworthy Light"/>
              </a:rPr>
              <a:t>Allemagne</a:t>
            </a:r>
            <a:endParaRPr lang="fr-FR" sz="1400" b="1" dirty="0">
              <a:latin typeface="Noteworthy Light"/>
              <a:cs typeface="Noteworthy Light"/>
            </a:endParaRPr>
          </a:p>
        </p:txBody>
      </p:sp>
      <p:sp>
        <p:nvSpPr>
          <p:cNvPr id="8" name="ZoneTexte 7"/>
          <p:cNvSpPr txBox="1"/>
          <p:nvPr/>
        </p:nvSpPr>
        <p:spPr>
          <a:xfrm>
            <a:off x="1155683" y="1619202"/>
            <a:ext cx="1395406" cy="307777"/>
          </a:xfrm>
          <a:prstGeom prst="rect">
            <a:avLst/>
          </a:prstGeom>
          <a:noFill/>
        </p:spPr>
        <p:txBody>
          <a:bodyPr wrap="square" rtlCol="0">
            <a:spAutoFit/>
          </a:bodyPr>
          <a:lstStyle/>
          <a:p>
            <a:pPr algn="ctr"/>
            <a:r>
              <a:rPr lang="fr-FR" sz="1400" b="1" dirty="0" err="1" smtClean="0">
                <a:latin typeface="Noteworthy Light"/>
                <a:cs typeface="Noteworthy Light"/>
              </a:rPr>
              <a:t>Rép</a:t>
            </a:r>
            <a:r>
              <a:rPr lang="fr-FR" sz="1400" b="1" dirty="0" smtClean="0">
                <a:latin typeface="Noteworthy Light"/>
                <a:cs typeface="Noteworthy Light"/>
              </a:rPr>
              <a:t>. tchèque</a:t>
            </a:r>
            <a:endParaRPr lang="fr-FR" sz="1400" b="1" dirty="0">
              <a:latin typeface="Noteworthy Light"/>
              <a:cs typeface="Noteworthy Light"/>
            </a:endParaRPr>
          </a:p>
        </p:txBody>
      </p:sp>
      <p:sp>
        <p:nvSpPr>
          <p:cNvPr id="9" name="ZoneTexte 8"/>
          <p:cNvSpPr txBox="1"/>
          <p:nvPr/>
        </p:nvSpPr>
        <p:spPr>
          <a:xfrm>
            <a:off x="4424370" y="2003865"/>
            <a:ext cx="996943" cy="307777"/>
          </a:xfrm>
          <a:prstGeom prst="rect">
            <a:avLst/>
          </a:prstGeom>
          <a:noFill/>
        </p:spPr>
        <p:txBody>
          <a:bodyPr wrap="square" rtlCol="0">
            <a:spAutoFit/>
          </a:bodyPr>
          <a:lstStyle/>
          <a:p>
            <a:pPr algn="ctr"/>
            <a:r>
              <a:rPr lang="fr-FR" sz="1400" b="1" dirty="0" smtClean="0">
                <a:latin typeface="Noteworthy Light"/>
                <a:cs typeface="Noteworthy Light"/>
              </a:rPr>
              <a:t>Japon</a:t>
            </a:r>
            <a:endParaRPr lang="fr-FR" sz="1400" b="1" dirty="0">
              <a:latin typeface="Noteworthy Light"/>
              <a:cs typeface="Noteworthy Light"/>
            </a:endParaRPr>
          </a:p>
        </p:txBody>
      </p:sp>
      <p:sp>
        <p:nvSpPr>
          <p:cNvPr id="11" name="ZoneTexte 10"/>
          <p:cNvSpPr txBox="1"/>
          <p:nvPr/>
        </p:nvSpPr>
        <p:spPr>
          <a:xfrm>
            <a:off x="3604004" y="1593329"/>
            <a:ext cx="974725" cy="523220"/>
          </a:xfrm>
          <a:prstGeom prst="rect">
            <a:avLst/>
          </a:prstGeom>
          <a:noFill/>
        </p:spPr>
        <p:txBody>
          <a:bodyPr wrap="square" rtlCol="0">
            <a:spAutoFit/>
          </a:bodyPr>
          <a:lstStyle/>
          <a:p>
            <a:pPr algn="ctr"/>
            <a:r>
              <a:rPr lang="fr-FR" sz="1400" b="1" dirty="0" smtClean="0">
                <a:latin typeface="Noteworthy Light"/>
                <a:cs typeface="Noteworthy Light"/>
              </a:rPr>
              <a:t>Corée du Sud</a:t>
            </a:r>
            <a:endParaRPr lang="fr-FR" sz="1400" b="1" dirty="0">
              <a:latin typeface="Noteworthy Light"/>
              <a:cs typeface="Noteworthy Light"/>
            </a:endParaRPr>
          </a:p>
        </p:txBody>
      </p:sp>
      <p:sp>
        <p:nvSpPr>
          <p:cNvPr id="12" name="ZoneTexte 11"/>
          <p:cNvSpPr txBox="1"/>
          <p:nvPr/>
        </p:nvSpPr>
        <p:spPr>
          <a:xfrm>
            <a:off x="3620959" y="2407900"/>
            <a:ext cx="974730" cy="307777"/>
          </a:xfrm>
          <a:prstGeom prst="rect">
            <a:avLst/>
          </a:prstGeom>
          <a:noFill/>
        </p:spPr>
        <p:txBody>
          <a:bodyPr wrap="square" rtlCol="0">
            <a:spAutoFit/>
          </a:bodyPr>
          <a:lstStyle/>
          <a:p>
            <a:pPr algn="ctr"/>
            <a:r>
              <a:rPr lang="fr-FR" sz="1400" b="1" dirty="0" smtClean="0">
                <a:latin typeface="Noteworthy Light"/>
                <a:cs typeface="Noteworthy Light"/>
              </a:rPr>
              <a:t>Taïwan</a:t>
            </a:r>
            <a:endParaRPr lang="fr-FR" sz="1400" b="1" dirty="0">
              <a:latin typeface="Noteworthy Light"/>
              <a:cs typeface="Noteworthy Light"/>
            </a:endParaRPr>
          </a:p>
        </p:txBody>
      </p:sp>
      <p:sp>
        <p:nvSpPr>
          <p:cNvPr id="18" name="Ellipse 17"/>
          <p:cNvSpPr>
            <a:spLocks noChangeAspect="1"/>
          </p:cNvSpPr>
          <p:nvPr/>
        </p:nvSpPr>
        <p:spPr>
          <a:xfrm>
            <a:off x="1039711" y="1555739"/>
            <a:ext cx="179996" cy="179996"/>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Ellipse 18"/>
          <p:cNvSpPr>
            <a:spLocks noChangeAspect="1"/>
          </p:cNvSpPr>
          <p:nvPr/>
        </p:nvSpPr>
        <p:spPr>
          <a:xfrm>
            <a:off x="1154611" y="1732901"/>
            <a:ext cx="179996" cy="179996"/>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Ellipse 19"/>
          <p:cNvSpPr>
            <a:spLocks noChangeAspect="1"/>
          </p:cNvSpPr>
          <p:nvPr/>
        </p:nvSpPr>
        <p:spPr>
          <a:xfrm>
            <a:off x="762456" y="1493479"/>
            <a:ext cx="179996" cy="179996"/>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Ellipse 20"/>
          <p:cNvSpPr>
            <a:spLocks noChangeAspect="1"/>
          </p:cNvSpPr>
          <p:nvPr/>
        </p:nvSpPr>
        <p:spPr>
          <a:xfrm>
            <a:off x="3758125" y="2674383"/>
            <a:ext cx="179996" cy="179996"/>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2" name="Ellipse 21"/>
          <p:cNvSpPr>
            <a:spLocks noChangeAspect="1"/>
          </p:cNvSpPr>
          <p:nvPr/>
        </p:nvSpPr>
        <p:spPr>
          <a:xfrm>
            <a:off x="4231339" y="2109650"/>
            <a:ext cx="179996" cy="179996"/>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Ellipse 22"/>
          <p:cNvSpPr>
            <a:spLocks noChangeAspect="1"/>
          </p:cNvSpPr>
          <p:nvPr/>
        </p:nvSpPr>
        <p:spPr>
          <a:xfrm>
            <a:off x="3965491" y="2167972"/>
            <a:ext cx="179996" cy="179996"/>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Ellipse 23"/>
          <p:cNvSpPr>
            <a:spLocks noChangeAspect="1"/>
          </p:cNvSpPr>
          <p:nvPr/>
        </p:nvSpPr>
        <p:spPr>
          <a:xfrm>
            <a:off x="3545639" y="2705451"/>
            <a:ext cx="179996" cy="179996"/>
          </a:xfrm>
          <a:prstGeom prst="ellipse">
            <a:avLst/>
          </a:prstGeom>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Ellipse 24"/>
          <p:cNvSpPr>
            <a:spLocks noChangeAspect="1"/>
          </p:cNvSpPr>
          <p:nvPr/>
        </p:nvSpPr>
        <p:spPr>
          <a:xfrm>
            <a:off x="6646248" y="2293479"/>
            <a:ext cx="179996" cy="179996"/>
          </a:xfrm>
          <a:prstGeom prst="ellipse">
            <a:avLst/>
          </a:prstGeom>
          <a:solidFill>
            <a:srgbClr val="0000FF"/>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Ellipse 25"/>
          <p:cNvSpPr>
            <a:spLocks noChangeAspect="1"/>
          </p:cNvSpPr>
          <p:nvPr/>
        </p:nvSpPr>
        <p:spPr>
          <a:xfrm>
            <a:off x="6975039" y="2670219"/>
            <a:ext cx="179996" cy="179996"/>
          </a:xfrm>
          <a:prstGeom prst="ellipse">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Ellipse 27"/>
          <p:cNvSpPr>
            <a:spLocks noChangeAspect="1"/>
          </p:cNvSpPr>
          <p:nvPr/>
        </p:nvSpPr>
        <p:spPr>
          <a:xfrm>
            <a:off x="8302581" y="3916483"/>
            <a:ext cx="215996" cy="215996"/>
          </a:xfrm>
          <a:prstGeom prst="ellipse">
            <a:avLst/>
          </a:prstGeom>
          <a:solidFill>
            <a:srgbClr val="FF66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5" name="Ellipse 34"/>
          <p:cNvSpPr>
            <a:spLocks noChangeAspect="1"/>
          </p:cNvSpPr>
          <p:nvPr/>
        </p:nvSpPr>
        <p:spPr>
          <a:xfrm>
            <a:off x="6910835" y="2060910"/>
            <a:ext cx="215996" cy="215996"/>
          </a:xfrm>
          <a:prstGeom prst="ellipse">
            <a:avLst/>
          </a:prstGeom>
          <a:solidFill>
            <a:srgbClr val="FF66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Ellipse 35"/>
          <p:cNvSpPr>
            <a:spLocks noChangeAspect="1"/>
          </p:cNvSpPr>
          <p:nvPr/>
        </p:nvSpPr>
        <p:spPr>
          <a:xfrm>
            <a:off x="7652284" y="1632500"/>
            <a:ext cx="215996" cy="215996"/>
          </a:xfrm>
          <a:prstGeom prst="ellipse">
            <a:avLst/>
          </a:prstGeom>
          <a:solidFill>
            <a:srgbClr val="FF66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7" name="Ellipse 36"/>
          <p:cNvSpPr>
            <a:spLocks noChangeAspect="1"/>
          </p:cNvSpPr>
          <p:nvPr/>
        </p:nvSpPr>
        <p:spPr>
          <a:xfrm>
            <a:off x="2000486" y="1119986"/>
            <a:ext cx="215996" cy="215996"/>
          </a:xfrm>
          <a:prstGeom prst="ellipse">
            <a:avLst/>
          </a:prstGeom>
          <a:solidFill>
            <a:srgbClr val="FF66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8" name="Ellipse 37"/>
          <p:cNvSpPr>
            <a:spLocks noChangeAspect="1"/>
          </p:cNvSpPr>
          <p:nvPr/>
        </p:nvSpPr>
        <p:spPr>
          <a:xfrm>
            <a:off x="4277237" y="4553353"/>
            <a:ext cx="215996" cy="215996"/>
          </a:xfrm>
          <a:prstGeom prst="ellipse">
            <a:avLst/>
          </a:prstGeom>
          <a:solidFill>
            <a:srgbClr val="FF66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9" name="Ellipse 38"/>
          <p:cNvSpPr>
            <a:spLocks noChangeAspect="1"/>
          </p:cNvSpPr>
          <p:nvPr/>
        </p:nvSpPr>
        <p:spPr>
          <a:xfrm>
            <a:off x="4390494" y="1954263"/>
            <a:ext cx="215996" cy="215996"/>
          </a:xfrm>
          <a:prstGeom prst="ellipse">
            <a:avLst/>
          </a:prstGeom>
          <a:solidFill>
            <a:srgbClr val="FF66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 name="Ellipse 39"/>
          <p:cNvSpPr>
            <a:spLocks noChangeAspect="1"/>
          </p:cNvSpPr>
          <p:nvPr/>
        </p:nvSpPr>
        <p:spPr>
          <a:xfrm>
            <a:off x="3914770" y="2260430"/>
            <a:ext cx="215996" cy="215996"/>
          </a:xfrm>
          <a:prstGeom prst="ellipse">
            <a:avLst/>
          </a:prstGeom>
          <a:solidFill>
            <a:srgbClr val="FF66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2" name="Ellipse 41"/>
          <p:cNvSpPr>
            <a:spLocks noChangeAspect="1"/>
          </p:cNvSpPr>
          <p:nvPr/>
        </p:nvSpPr>
        <p:spPr>
          <a:xfrm>
            <a:off x="1060836" y="1122638"/>
            <a:ext cx="215996" cy="215996"/>
          </a:xfrm>
          <a:prstGeom prst="ellipse">
            <a:avLst/>
          </a:prstGeom>
          <a:solidFill>
            <a:srgbClr val="FF66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3" name="Ellipse 42"/>
          <p:cNvSpPr>
            <a:spLocks noChangeAspect="1"/>
          </p:cNvSpPr>
          <p:nvPr/>
        </p:nvSpPr>
        <p:spPr>
          <a:xfrm>
            <a:off x="1363570" y="4514300"/>
            <a:ext cx="215996" cy="215996"/>
          </a:xfrm>
          <a:prstGeom prst="ellipse">
            <a:avLst/>
          </a:prstGeom>
          <a:solidFill>
            <a:srgbClr val="FF66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4" name="Ellipse 43"/>
          <p:cNvSpPr>
            <a:spLocks noChangeAspect="1"/>
          </p:cNvSpPr>
          <p:nvPr/>
        </p:nvSpPr>
        <p:spPr>
          <a:xfrm>
            <a:off x="2602358" y="2781384"/>
            <a:ext cx="215996" cy="215996"/>
          </a:xfrm>
          <a:prstGeom prst="ellipse">
            <a:avLst/>
          </a:prstGeom>
          <a:solidFill>
            <a:srgbClr val="FF66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5" name="Ellipse 44"/>
          <p:cNvSpPr>
            <a:spLocks noChangeAspect="1"/>
          </p:cNvSpPr>
          <p:nvPr/>
        </p:nvSpPr>
        <p:spPr>
          <a:xfrm>
            <a:off x="3245158" y="2028723"/>
            <a:ext cx="215996" cy="215996"/>
          </a:xfrm>
          <a:prstGeom prst="ellipse">
            <a:avLst/>
          </a:prstGeom>
          <a:solidFill>
            <a:srgbClr val="FF6600"/>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ZoneTexte 45"/>
          <p:cNvSpPr txBox="1"/>
          <p:nvPr/>
        </p:nvSpPr>
        <p:spPr>
          <a:xfrm>
            <a:off x="2687998" y="2202034"/>
            <a:ext cx="892619" cy="307777"/>
          </a:xfrm>
          <a:prstGeom prst="rect">
            <a:avLst/>
          </a:prstGeom>
          <a:noFill/>
        </p:spPr>
        <p:txBody>
          <a:bodyPr wrap="square" rtlCol="0">
            <a:spAutoFit/>
          </a:bodyPr>
          <a:lstStyle/>
          <a:p>
            <a:pPr algn="ctr"/>
            <a:r>
              <a:rPr lang="fr-FR" sz="1400" b="1" dirty="0" smtClean="0">
                <a:latin typeface="Noteworthy Light"/>
                <a:cs typeface="Noteworthy Light"/>
              </a:rPr>
              <a:t>Chine</a:t>
            </a:r>
            <a:endParaRPr lang="fr-FR" sz="1400" b="1" dirty="0">
              <a:latin typeface="Noteworthy Light"/>
              <a:cs typeface="Noteworthy Light"/>
            </a:endParaRPr>
          </a:p>
        </p:txBody>
      </p:sp>
      <p:sp>
        <p:nvSpPr>
          <p:cNvPr id="47" name="ZoneTexte 46"/>
          <p:cNvSpPr txBox="1"/>
          <p:nvPr/>
        </p:nvSpPr>
        <p:spPr>
          <a:xfrm>
            <a:off x="2287584" y="3038326"/>
            <a:ext cx="892619" cy="338554"/>
          </a:xfrm>
          <a:prstGeom prst="rect">
            <a:avLst/>
          </a:prstGeom>
          <a:noFill/>
        </p:spPr>
        <p:txBody>
          <a:bodyPr wrap="square" rtlCol="0">
            <a:spAutoFit/>
          </a:bodyPr>
          <a:lstStyle/>
          <a:p>
            <a:pPr algn="ctr"/>
            <a:r>
              <a:rPr lang="fr-FR" sz="1600" b="1" dirty="0" smtClean="0">
                <a:latin typeface="Noteworthy Light"/>
                <a:cs typeface="Noteworthy Light"/>
              </a:rPr>
              <a:t>Inde</a:t>
            </a:r>
            <a:endParaRPr lang="fr-FR" sz="1600" b="1" dirty="0">
              <a:latin typeface="Noteworthy Light"/>
              <a:cs typeface="Noteworthy Light"/>
            </a:endParaRPr>
          </a:p>
        </p:txBody>
      </p:sp>
      <p:sp>
        <p:nvSpPr>
          <p:cNvPr id="48" name="ZoneTexte 47"/>
          <p:cNvSpPr txBox="1"/>
          <p:nvPr/>
        </p:nvSpPr>
        <p:spPr>
          <a:xfrm>
            <a:off x="3616584" y="4231930"/>
            <a:ext cx="892619" cy="307777"/>
          </a:xfrm>
          <a:prstGeom prst="rect">
            <a:avLst/>
          </a:prstGeom>
          <a:noFill/>
        </p:spPr>
        <p:txBody>
          <a:bodyPr wrap="square" rtlCol="0">
            <a:spAutoFit/>
          </a:bodyPr>
          <a:lstStyle/>
          <a:p>
            <a:pPr algn="ctr"/>
            <a:r>
              <a:rPr lang="fr-FR" sz="1400" b="1" dirty="0" smtClean="0">
                <a:latin typeface="Noteworthy Light"/>
                <a:cs typeface="Noteworthy Light"/>
              </a:rPr>
              <a:t>Australie</a:t>
            </a:r>
            <a:endParaRPr lang="fr-FR" sz="1400" b="1" dirty="0">
              <a:latin typeface="Noteworthy Light"/>
              <a:cs typeface="Noteworthy Light"/>
            </a:endParaRPr>
          </a:p>
        </p:txBody>
      </p:sp>
      <p:sp>
        <p:nvSpPr>
          <p:cNvPr id="49" name="ZoneTexte 48"/>
          <p:cNvSpPr txBox="1"/>
          <p:nvPr/>
        </p:nvSpPr>
        <p:spPr>
          <a:xfrm>
            <a:off x="7914663" y="4136529"/>
            <a:ext cx="892619" cy="307777"/>
          </a:xfrm>
          <a:prstGeom prst="rect">
            <a:avLst/>
          </a:prstGeom>
          <a:noFill/>
        </p:spPr>
        <p:txBody>
          <a:bodyPr wrap="square" rtlCol="0">
            <a:spAutoFit/>
          </a:bodyPr>
          <a:lstStyle/>
          <a:p>
            <a:pPr algn="ctr"/>
            <a:r>
              <a:rPr lang="fr-FR" sz="1400" b="1" dirty="0" smtClean="0">
                <a:latin typeface="Noteworthy Light"/>
                <a:cs typeface="Noteworthy Light"/>
              </a:rPr>
              <a:t>Brésil</a:t>
            </a:r>
            <a:endParaRPr lang="fr-FR" sz="1400" b="1" dirty="0">
              <a:latin typeface="Noteworthy Light"/>
              <a:cs typeface="Noteworthy Light"/>
            </a:endParaRPr>
          </a:p>
        </p:txBody>
      </p:sp>
      <p:sp>
        <p:nvSpPr>
          <p:cNvPr id="50" name="ZoneTexte 49"/>
          <p:cNvSpPr txBox="1"/>
          <p:nvPr/>
        </p:nvSpPr>
        <p:spPr>
          <a:xfrm>
            <a:off x="6426181" y="1778358"/>
            <a:ext cx="1199492" cy="307777"/>
          </a:xfrm>
          <a:prstGeom prst="rect">
            <a:avLst/>
          </a:prstGeom>
          <a:noFill/>
        </p:spPr>
        <p:txBody>
          <a:bodyPr wrap="square" rtlCol="0">
            <a:spAutoFit/>
          </a:bodyPr>
          <a:lstStyle/>
          <a:p>
            <a:pPr algn="ctr"/>
            <a:r>
              <a:rPr lang="fr-FR" sz="1400" b="1" dirty="0" smtClean="0">
                <a:latin typeface="Noteworthy Light"/>
                <a:cs typeface="Noteworthy Light"/>
              </a:rPr>
              <a:t>États-Unis</a:t>
            </a:r>
            <a:endParaRPr lang="fr-FR" sz="1400" b="1" dirty="0">
              <a:latin typeface="Noteworthy Light"/>
              <a:cs typeface="Noteworthy Light"/>
            </a:endParaRPr>
          </a:p>
        </p:txBody>
      </p:sp>
      <p:sp>
        <p:nvSpPr>
          <p:cNvPr id="51" name="ZoneTexte 50"/>
          <p:cNvSpPr txBox="1"/>
          <p:nvPr/>
        </p:nvSpPr>
        <p:spPr>
          <a:xfrm>
            <a:off x="6535006" y="1120368"/>
            <a:ext cx="892619" cy="307777"/>
          </a:xfrm>
          <a:prstGeom prst="rect">
            <a:avLst/>
          </a:prstGeom>
          <a:noFill/>
        </p:spPr>
        <p:txBody>
          <a:bodyPr wrap="square" rtlCol="0">
            <a:spAutoFit/>
          </a:bodyPr>
          <a:lstStyle/>
          <a:p>
            <a:pPr algn="ctr"/>
            <a:r>
              <a:rPr lang="fr-FR" sz="1400" b="1" dirty="0" smtClean="0">
                <a:latin typeface="Noteworthy Light"/>
                <a:cs typeface="Noteworthy Light"/>
              </a:rPr>
              <a:t>Canada</a:t>
            </a:r>
            <a:endParaRPr lang="fr-FR" sz="1200" b="1" dirty="0">
              <a:latin typeface="Noteworthy Light"/>
              <a:cs typeface="Noteworthy Light"/>
            </a:endParaRPr>
          </a:p>
        </p:txBody>
      </p:sp>
      <p:sp>
        <p:nvSpPr>
          <p:cNvPr id="52" name="ZoneTexte 51"/>
          <p:cNvSpPr txBox="1"/>
          <p:nvPr/>
        </p:nvSpPr>
        <p:spPr>
          <a:xfrm>
            <a:off x="2143492" y="1063774"/>
            <a:ext cx="892619" cy="307777"/>
          </a:xfrm>
          <a:prstGeom prst="rect">
            <a:avLst/>
          </a:prstGeom>
          <a:noFill/>
        </p:spPr>
        <p:txBody>
          <a:bodyPr wrap="square" rtlCol="0">
            <a:spAutoFit/>
          </a:bodyPr>
          <a:lstStyle/>
          <a:p>
            <a:pPr algn="ctr"/>
            <a:r>
              <a:rPr lang="fr-FR" sz="1400" b="1" dirty="0" smtClean="0">
                <a:latin typeface="Noteworthy Light"/>
                <a:cs typeface="Noteworthy Light"/>
              </a:rPr>
              <a:t>Russie</a:t>
            </a:r>
            <a:endParaRPr lang="fr-FR" sz="1400" b="1" dirty="0">
              <a:latin typeface="Noteworthy Light"/>
              <a:cs typeface="Noteworthy Light"/>
            </a:endParaRPr>
          </a:p>
        </p:txBody>
      </p:sp>
      <p:sp>
        <p:nvSpPr>
          <p:cNvPr id="54" name="ZoneTexte 53"/>
          <p:cNvSpPr txBox="1"/>
          <p:nvPr/>
        </p:nvSpPr>
        <p:spPr>
          <a:xfrm>
            <a:off x="922453" y="4762614"/>
            <a:ext cx="976313" cy="307777"/>
          </a:xfrm>
          <a:prstGeom prst="rect">
            <a:avLst/>
          </a:prstGeom>
          <a:noFill/>
        </p:spPr>
        <p:txBody>
          <a:bodyPr wrap="square" rtlCol="0">
            <a:spAutoFit/>
          </a:bodyPr>
          <a:lstStyle/>
          <a:p>
            <a:pPr algn="ctr"/>
            <a:r>
              <a:rPr lang="fr-FR" sz="1400" b="1" dirty="0" err="1" smtClean="0">
                <a:latin typeface="Noteworthy Light"/>
                <a:cs typeface="Noteworthy Light"/>
              </a:rPr>
              <a:t>Af</a:t>
            </a:r>
            <a:r>
              <a:rPr lang="fr-FR" sz="1400" b="1" dirty="0" smtClean="0">
                <a:latin typeface="Noteworthy Light"/>
                <a:cs typeface="Noteworthy Light"/>
              </a:rPr>
              <a:t>. du Sud</a:t>
            </a:r>
            <a:endParaRPr lang="fr-FR" sz="1400" b="1" dirty="0">
              <a:latin typeface="Noteworthy Light"/>
              <a:cs typeface="Noteworthy Light"/>
            </a:endParaRPr>
          </a:p>
        </p:txBody>
      </p:sp>
      <p:sp>
        <p:nvSpPr>
          <p:cNvPr id="55" name="ZoneTexte 54"/>
          <p:cNvSpPr txBox="1"/>
          <p:nvPr/>
        </p:nvSpPr>
        <p:spPr>
          <a:xfrm>
            <a:off x="2406161" y="3928893"/>
            <a:ext cx="976313" cy="523220"/>
          </a:xfrm>
          <a:prstGeom prst="rect">
            <a:avLst/>
          </a:prstGeom>
          <a:noFill/>
        </p:spPr>
        <p:txBody>
          <a:bodyPr wrap="square" rtlCol="0">
            <a:spAutoFit/>
          </a:bodyPr>
          <a:lstStyle/>
          <a:p>
            <a:pPr algn="ctr"/>
            <a:r>
              <a:rPr lang="fr-FR" sz="1400" b="1" dirty="0" smtClean="0">
                <a:solidFill>
                  <a:srgbClr val="0000FF"/>
                </a:solidFill>
                <a:latin typeface="Noteworthy Light"/>
                <a:cs typeface="Noteworthy Light"/>
              </a:rPr>
              <a:t>Océan indien</a:t>
            </a:r>
            <a:endParaRPr lang="fr-FR" sz="1400" b="1" dirty="0">
              <a:solidFill>
                <a:srgbClr val="0000FF"/>
              </a:solidFill>
              <a:latin typeface="Noteworthy Light"/>
              <a:cs typeface="Noteworthy Light"/>
            </a:endParaRPr>
          </a:p>
        </p:txBody>
      </p:sp>
      <p:sp>
        <p:nvSpPr>
          <p:cNvPr id="56" name="ZoneTexte 55"/>
          <p:cNvSpPr txBox="1"/>
          <p:nvPr/>
        </p:nvSpPr>
        <p:spPr>
          <a:xfrm>
            <a:off x="5934522" y="3921086"/>
            <a:ext cx="976313" cy="523220"/>
          </a:xfrm>
          <a:prstGeom prst="rect">
            <a:avLst/>
          </a:prstGeom>
          <a:noFill/>
        </p:spPr>
        <p:txBody>
          <a:bodyPr wrap="square" rtlCol="0">
            <a:spAutoFit/>
          </a:bodyPr>
          <a:lstStyle/>
          <a:p>
            <a:pPr algn="ctr"/>
            <a:r>
              <a:rPr lang="fr-FR" sz="1400" b="1" dirty="0" smtClean="0">
                <a:solidFill>
                  <a:srgbClr val="0000FF"/>
                </a:solidFill>
                <a:latin typeface="Noteworthy Light"/>
                <a:cs typeface="Noteworthy Light"/>
              </a:rPr>
              <a:t>Océan pacifique</a:t>
            </a:r>
            <a:endParaRPr lang="fr-FR" sz="1400" b="1" dirty="0">
              <a:solidFill>
                <a:srgbClr val="0000FF"/>
              </a:solidFill>
              <a:latin typeface="Noteworthy Light"/>
              <a:cs typeface="Noteworthy Light"/>
            </a:endParaRPr>
          </a:p>
        </p:txBody>
      </p:sp>
      <p:sp>
        <p:nvSpPr>
          <p:cNvPr id="57" name="ZoneTexte 56"/>
          <p:cNvSpPr txBox="1"/>
          <p:nvPr/>
        </p:nvSpPr>
        <p:spPr>
          <a:xfrm>
            <a:off x="54987" y="3916483"/>
            <a:ext cx="976313" cy="523220"/>
          </a:xfrm>
          <a:prstGeom prst="rect">
            <a:avLst/>
          </a:prstGeom>
          <a:noFill/>
        </p:spPr>
        <p:txBody>
          <a:bodyPr wrap="square" rtlCol="0">
            <a:spAutoFit/>
          </a:bodyPr>
          <a:lstStyle/>
          <a:p>
            <a:pPr algn="ctr"/>
            <a:r>
              <a:rPr lang="fr-FR" sz="1400" b="1" dirty="0" smtClean="0">
                <a:solidFill>
                  <a:srgbClr val="0000FF"/>
                </a:solidFill>
                <a:latin typeface="Noteworthy Light"/>
                <a:cs typeface="Noteworthy Light"/>
              </a:rPr>
              <a:t>Océan atlantique</a:t>
            </a:r>
            <a:endParaRPr lang="fr-FR" sz="1400" b="1" dirty="0">
              <a:solidFill>
                <a:srgbClr val="0000FF"/>
              </a:solidFill>
              <a:latin typeface="Noteworthy Light"/>
              <a:cs typeface="Noteworthy Light"/>
            </a:endParaRPr>
          </a:p>
        </p:txBody>
      </p:sp>
      <p:sp>
        <p:nvSpPr>
          <p:cNvPr id="58" name="ZoneTexte 57"/>
          <p:cNvSpPr txBox="1"/>
          <p:nvPr/>
        </p:nvSpPr>
        <p:spPr>
          <a:xfrm>
            <a:off x="8167687" y="2645304"/>
            <a:ext cx="976313" cy="523220"/>
          </a:xfrm>
          <a:prstGeom prst="rect">
            <a:avLst/>
          </a:prstGeom>
          <a:noFill/>
        </p:spPr>
        <p:txBody>
          <a:bodyPr wrap="square" rtlCol="0">
            <a:spAutoFit/>
          </a:bodyPr>
          <a:lstStyle/>
          <a:p>
            <a:pPr algn="ctr"/>
            <a:r>
              <a:rPr lang="fr-FR" sz="1400" b="1" dirty="0" smtClean="0">
                <a:solidFill>
                  <a:srgbClr val="0000FF"/>
                </a:solidFill>
                <a:latin typeface="Noteworthy Light"/>
                <a:cs typeface="Noteworthy Light"/>
              </a:rPr>
              <a:t>Océan atlantique</a:t>
            </a:r>
            <a:endParaRPr lang="fr-FR" sz="1400" b="1" dirty="0">
              <a:solidFill>
                <a:srgbClr val="0000FF"/>
              </a:solidFill>
              <a:latin typeface="Noteworthy Light"/>
              <a:cs typeface="Noteworthy Light"/>
            </a:endParaRPr>
          </a:p>
        </p:txBody>
      </p:sp>
      <p:sp>
        <p:nvSpPr>
          <p:cNvPr id="59" name="ZoneTexte 58"/>
          <p:cNvSpPr txBox="1">
            <a:spLocks noChangeAspect="1"/>
          </p:cNvSpPr>
          <p:nvPr/>
        </p:nvSpPr>
        <p:spPr>
          <a:xfrm>
            <a:off x="7228025" y="2154828"/>
            <a:ext cx="581863" cy="261610"/>
          </a:xfrm>
          <a:prstGeom prst="rect">
            <a:avLst/>
          </a:prstGeom>
          <a:solidFill>
            <a:schemeClr val="bg1"/>
          </a:solidFill>
          <a:ln>
            <a:solidFill>
              <a:schemeClr val="tx1"/>
            </a:solidFill>
          </a:ln>
        </p:spPr>
        <p:txBody>
          <a:bodyPr wrap="square" rtlCol="0" anchor="ctr">
            <a:spAutoFit/>
          </a:bodyPr>
          <a:lstStyle/>
          <a:p>
            <a:pPr algn="ctr"/>
            <a:r>
              <a:rPr lang="fr-FR" sz="1100" b="1" dirty="0" smtClean="0">
                <a:solidFill>
                  <a:srgbClr val="FF0000"/>
                </a:solidFill>
                <a:latin typeface="Noteworthy Light"/>
                <a:cs typeface="Noteworthy Light"/>
              </a:rPr>
              <a:t>245</a:t>
            </a:r>
            <a:endParaRPr lang="fr-FR" sz="1100" b="1" dirty="0">
              <a:solidFill>
                <a:srgbClr val="FF0000"/>
              </a:solidFill>
              <a:latin typeface="Noteworthy Light"/>
              <a:cs typeface="Noteworthy Light"/>
            </a:endParaRPr>
          </a:p>
        </p:txBody>
      </p:sp>
      <p:sp>
        <p:nvSpPr>
          <p:cNvPr id="60" name="ZoneTexte 59"/>
          <p:cNvSpPr txBox="1">
            <a:spLocks/>
          </p:cNvSpPr>
          <p:nvPr/>
        </p:nvSpPr>
        <p:spPr>
          <a:xfrm>
            <a:off x="6753689" y="1398367"/>
            <a:ext cx="431999" cy="261610"/>
          </a:xfrm>
          <a:prstGeom prst="rect">
            <a:avLst/>
          </a:prstGeom>
          <a:solidFill>
            <a:schemeClr val="bg1"/>
          </a:solidFill>
          <a:ln>
            <a:solidFill>
              <a:schemeClr val="tx1"/>
            </a:solidFill>
          </a:ln>
        </p:spPr>
        <p:txBody>
          <a:bodyPr wrap="square" rtlCol="0" anchor="ctr">
            <a:spAutoFit/>
          </a:bodyPr>
          <a:lstStyle/>
          <a:p>
            <a:pPr algn="ctr"/>
            <a:r>
              <a:rPr lang="fr-FR" sz="1100" b="1" dirty="0" smtClean="0">
                <a:solidFill>
                  <a:srgbClr val="FF0000"/>
                </a:solidFill>
                <a:latin typeface="Noteworthy Light"/>
                <a:cs typeface="Noteworthy Light"/>
              </a:rPr>
              <a:t>26</a:t>
            </a:r>
            <a:endParaRPr lang="fr-FR" sz="1100" b="1" dirty="0">
              <a:solidFill>
                <a:srgbClr val="FF0000"/>
              </a:solidFill>
              <a:latin typeface="Noteworthy Light"/>
              <a:cs typeface="Noteworthy Light"/>
            </a:endParaRPr>
          </a:p>
        </p:txBody>
      </p:sp>
      <p:sp>
        <p:nvSpPr>
          <p:cNvPr id="61" name="ZoneTexte 60"/>
          <p:cNvSpPr txBox="1">
            <a:spLocks noChangeAspect="1"/>
          </p:cNvSpPr>
          <p:nvPr/>
        </p:nvSpPr>
        <p:spPr>
          <a:xfrm>
            <a:off x="4679998" y="1779750"/>
            <a:ext cx="287474" cy="232518"/>
          </a:xfrm>
          <a:prstGeom prst="rect">
            <a:avLst/>
          </a:prstGeom>
          <a:solidFill>
            <a:schemeClr val="bg1"/>
          </a:solidFill>
          <a:ln>
            <a:solidFill>
              <a:schemeClr val="tx1"/>
            </a:solidFill>
          </a:ln>
        </p:spPr>
        <p:txBody>
          <a:bodyPr wrap="square" rtlCol="0" anchor="ctr">
            <a:spAutoFit/>
          </a:bodyPr>
          <a:lstStyle/>
          <a:p>
            <a:pPr algn="ctr"/>
            <a:r>
              <a:rPr lang="fr-FR" sz="1100" b="1" dirty="0">
                <a:solidFill>
                  <a:srgbClr val="FF0000"/>
                </a:solidFill>
                <a:latin typeface="Noteworthy Light"/>
                <a:cs typeface="Noteworthy Light"/>
              </a:rPr>
              <a:t>7</a:t>
            </a:r>
          </a:p>
        </p:txBody>
      </p:sp>
      <p:sp>
        <p:nvSpPr>
          <p:cNvPr id="62" name="ZoneTexte 61"/>
          <p:cNvSpPr txBox="1">
            <a:spLocks/>
          </p:cNvSpPr>
          <p:nvPr/>
        </p:nvSpPr>
        <p:spPr>
          <a:xfrm>
            <a:off x="3679550" y="4523761"/>
            <a:ext cx="431999" cy="261610"/>
          </a:xfrm>
          <a:prstGeom prst="rect">
            <a:avLst/>
          </a:prstGeom>
          <a:solidFill>
            <a:schemeClr val="bg1"/>
          </a:solidFill>
          <a:ln>
            <a:solidFill>
              <a:schemeClr val="tx1"/>
            </a:solidFill>
          </a:ln>
        </p:spPr>
        <p:txBody>
          <a:bodyPr wrap="square" rtlCol="0" anchor="ctr">
            <a:spAutoFit/>
          </a:bodyPr>
          <a:lstStyle/>
          <a:p>
            <a:pPr algn="ctr"/>
            <a:r>
              <a:rPr lang="fr-FR" sz="1100" b="1" dirty="0" smtClean="0">
                <a:solidFill>
                  <a:srgbClr val="FF0000"/>
                </a:solidFill>
                <a:latin typeface="Noteworthy Light"/>
                <a:cs typeface="Noteworthy Light"/>
              </a:rPr>
              <a:t>17</a:t>
            </a:r>
            <a:endParaRPr lang="fr-FR" sz="1100" b="1" dirty="0">
              <a:solidFill>
                <a:srgbClr val="FF0000"/>
              </a:solidFill>
              <a:latin typeface="Noteworthy Light"/>
              <a:cs typeface="Noteworthy Light"/>
            </a:endParaRPr>
          </a:p>
        </p:txBody>
      </p:sp>
      <p:sp>
        <p:nvSpPr>
          <p:cNvPr id="63" name="ZoneTexte 62"/>
          <p:cNvSpPr txBox="1">
            <a:spLocks noChangeAspect="1"/>
          </p:cNvSpPr>
          <p:nvPr/>
        </p:nvSpPr>
        <p:spPr>
          <a:xfrm>
            <a:off x="2887442" y="2000111"/>
            <a:ext cx="287474" cy="261610"/>
          </a:xfrm>
          <a:prstGeom prst="rect">
            <a:avLst/>
          </a:prstGeom>
          <a:solidFill>
            <a:schemeClr val="bg1"/>
          </a:solidFill>
          <a:ln>
            <a:solidFill>
              <a:schemeClr val="tx1"/>
            </a:solidFill>
          </a:ln>
        </p:spPr>
        <p:txBody>
          <a:bodyPr wrap="square" rtlCol="0" anchor="ctr">
            <a:spAutoFit/>
          </a:bodyPr>
          <a:lstStyle/>
          <a:p>
            <a:pPr algn="ctr"/>
            <a:r>
              <a:rPr lang="fr-FR" sz="1100" b="1" dirty="0" smtClean="0">
                <a:solidFill>
                  <a:srgbClr val="FF0000"/>
                </a:solidFill>
                <a:latin typeface="Noteworthy Light"/>
                <a:cs typeface="Noteworthy Light"/>
              </a:rPr>
              <a:t>6</a:t>
            </a:r>
            <a:endParaRPr lang="fr-FR" sz="1100" b="1" dirty="0">
              <a:solidFill>
                <a:srgbClr val="FF0000"/>
              </a:solidFill>
              <a:latin typeface="Noteworthy Light"/>
              <a:cs typeface="Noteworthy Light"/>
            </a:endParaRPr>
          </a:p>
        </p:txBody>
      </p:sp>
      <p:sp>
        <p:nvSpPr>
          <p:cNvPr id="65" name="ZoneTexte 64"/>
          <p:cNvSpPr txBox="1">
            <a:spLocks/>
          </p:cNvSpPr>
          <p:nvPr/>
        </p:nvSpPr>
        <p:spPr>
          <a:xfrm>
            <a:off x="566887" y="1847454"/>
            <a:ext cx="431724" cy="261610"/>
          </a:xfrm>
          <a:prstGeom prst="rect">
            <a:avLst/>
          </a:prstGeom>
          <a:solidFill>
            <a:schemeClr val="bg1"/>
          </a:solidFill>
          <a:ln>
            <a:solidFill>
              <a:schemeClr val="tx1"/>
            </a:solidFill>
          </a:ln>
        </p:spPr>
        <p:txBody>
          <a:bodyPr wrap="square" rtlCol="0" anchor="ctr">
            <a:spAutoFit/>
          </a:bodyPr>
          <a:lstStyle/>
          <a:p>
            <a:pPr algn="ctr"/>
            <a:r>
              <a:rPr lang="fr-FR" sz="1100" b="1" dirty="0" smtClean="0">
                <a:solidFill>
                  <a:srgbClr val="FF0000"/>
                </a:solidFill>
                <a:latin typeface="Noteworthy Light"/>
                <a:cs typeface="Noteworthy Light"/>
              </a:rPr>
              <a:t>38</a:t>
            </a:r>
            <a:endParaRPr lang="fr-FR" sz="1100" b="1" dirty="0">
              <a:solidFill>
                <a:srgbClr val="FF0000"/>
              </a:solidFill>
              <a:latin typeface="Noteworthy Light"/>
              <a:cs typeface="Noteworthy Light"/>
            </a:endParaRPr>
          </a:p>
        </p:txBody>
      </p:sp>
      <p:sp>
        <p:nvSpPr>
          <p:cNvPr id="53" name="ZoneTexte 52"/>
          <p:cNvSpPr txBox="1"/>
          <p:nvPr/>
        </p:nvSpPr>
        <p:spPr>
          <a:xfrm>
            <a:off x="-2926" y="2079501"/>
            <a:ext cx="1836803" cy="307777"/>
          </a:xfrm>
          <a:prstGeom prst="rect">
            <a:avLst/>
          </a:prstGeom>
          <a:noFill/>
        </p:spPr>
        <p:txBody>
          <a:bodyPr wrap="square" rtlCol="0">
            <a:spAutoFit/>
          </a:bodyPr>
          <a:lstStyle/>
          <a:p>
            <a:pPr algn="ctr"/>
            <a:r>
              <a:rPr lang="fr-FR" sz="1400" b="1" dirty="0" smtClean="0">
                <a:latin typeface="Noteworthy Light"/>
                <a:cs typeface="Noteworthy Light"/>
              </a:rPr>
              <a:t>Europe occidentale</a:t>
            </a:r>
            <a:endParaRPr lang="fr-FR" sz="1400" b="1" dirty="0">
              <a:latin typeface="Noteworthy Light"/>
              <a:cs typeface="Noteworthy Light"/>
            </a:endParaRPr>
          </a:p>
        </p:txBody>
      </p:sp>
      <p:cxnSp>
        <p:nvCxnSpPr>
          <p:cNvPr id="10" name="Connecteur droit avec flèche 9"/>
          <p:cNvCxnSpPr>
            <a:stCxn id="25" idx="5"/>
          </p:cNvCxnSpPr>
          <p:nvPr/>
        </p:nvCxnSpPr>
        <p:spPr>
          <a:xfrm>
            <a:off x="6799884" y="2447115"/>
            <a:ext cx="2134266" cy="0"/>
          </a:xfrm>
          <a:prstGeom prst="straightConnector1">
            <a:avLst/>
          </a:prstGeom>
          <a:ln w="3810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grpSp>
        <p:nvGrpSpPr>
          <p:cNvPr id="29" name="Grouper 28"/>
          <p:cNvGrpSpPr/>
          <p:nvPr/>
        </p:nvGrpSpPr>
        <p:grpSpPr>
          <a:xfrm>
            <a:off x="4145487" y="2337276"/>
            <a:ext cx="2464602" cy="411190"/>
            <a:chOff x="4116291" y="2293479"/>
            <a:chExt cx="2464602" cy="411190"/>
          </a:xfrm>
        </p:grpSpPr>
        <p:cxnSp>
          <p:nvCxnSpPr>
            <p:cNvPr id="16" name="Connecteur droit avec flèche 15"/>
            <p:cNvCxnSpPr/>
            <p:nvPr/>
          </p:nvCxnSpPr>
          <p:spPr>
            <a:xfrm flipH="1" flipV="1">
              <a:off x="4606490" y="2293479"/>
              <a:ext cx="1974403" cy="64563"/>
            </a:xfrm>
            <a:prstGeom prst="straightConnector1">
              <a:avLst/>
            </a:prstGeom>
            <a:ln w="3810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7" name="Connecteur droit avec flèche 26"/>
            <p:cNvCxnSpPr/>
            <p:nvPr/>
          </p:nvCxnSpPr>
          <p:spPr>
            <a:xfrm flipH="1">
              <a:off x="4116291" y="2346912"/>
              <a:ext cx="1080698" cy="357757"/>
            </a:xfrm>
            <a:prstGeom prst="straightConnector1">
              <a:avLst/>
            </a:prstGeom>
            <a:ln w="3810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grpSp>
      <p:cxnSp>
        <p:nvCxnSpPr>
          <p:cNvPr id="32" name="Connecteur droit avec flèche 31"/>
          <p:cNvCxnSpPr/>
          <p:nvPr/>
        </p:nvCxnSpPr>
        <p:spPr>
          <a:xfrm>
            <a:off x="11672" y="1493479"/>
            <a:ext cx="750784" cy="286271"/>
          </a:xfrm>
          <a:prstGeom prst="straightConnector1">
            <a:avLst/>
          </a:prstGeom>
          <a:ln w="38100" cmpd="sng">
            <a:solidFill>
              <a:srgbClr val="0000FF"/>
            </a:solidFill>
            <a:prstDash val="sysDash"/>
            <a:tailEnd type="arrow"/>
          </a:ln>
        </p:spPr>
        <p:style>
          <a:lnRef idx="2">
            <a:schemeClr val="accent1"/>
          </a:lnRef>
          <a:fillRef idx="0">
            <a:schemeClr val="accent1"/>
          </a:fillRef>
          <a:effectRef idx="1">
            <a:schemeClr val="accent1"/>
          </a:effectRef>
          <a:fontRef idx="minor">
            <a:schemeClr val="tx1"/>
          </a:fontRef>
        </p:style>
      </p:cxnSp>
      <p:grpSp>
        <p:nvGrpSpPr>
          <p:cNvPr id="70" name="Grouper 69"/>
          <p:cNvGrpSpPr/>
          <p:nvPr/>
        </p:nvGrpSpPr>
        <p:grpSpPr>
          <a:xfrm>
            <a:off x="1313846" y="1927102"/>
            <a:ext cx="6715210" cy="2160689"/>
            <a:chOff x="1313846" y="1927102"/>
            <a:chExt cx="6715210" cy="2160689"/>
          </a:xfrm>
        </p:grpSpPr>
        <p:sp>
          <p:nvSpPr>
            <p:cNvPr id="34" name="Forme libre 33"/>
            <p:cNvSpPr/>
            <p:nvPr/>
          </p:nvSpPr>
          <p:spPr>
            <a:xfrm>
              <a:off x="3912340" y="2350480"/>
              <a:ext cx="4116716" cy="971788"/>
            </a:xfrm>
            <a:custGeom>
              <a:avLst/>
              <a:gdLst>
                <a:gd name="connsiteX0" fmla="*/ 0 w 4116716"/>
                <a:gd name="connsiteY0" fmla="*/ 583970 h 971788"/>
                <a:gd name="connsiteX1" fmla="*/ 3372204 w 4116716"/>
                <a:gd name="connsiteY1" fmla="*/ 948952 h 971788"/>
                <a:gd name="connsiteX2" fmla="*/ 4116716 w 4116716"/>
                <a:gd name="connsiteY2" fmla="*/ 0 h 971788"/>
              </a:gdLst>
              <a:ahLst/>
              <a:cxnLst>
                <a:cxn ang="0">
                  <a:pos x="connsiteX0" y="connsiteY0"/>
                </a:cxn>
                <a:cxn ang="0">
                  <a:pos x="connsiteX1" y="connsiteY1"/>
                </a:cxn>
                <a:cxn ang="0">
                  <a:pos x="connsiteX2" y="connsiteY2"/>
                </a:cxn>
              </a:cxnLst>
              <a:rect l="l" t="t" r="r" b="b"/>
              <a:pathLst>
                <a:path w="4116716" h="971788">
                  <a:moveTo>
                    <a:pt x="0" y="583970"/>
                  </a:moveTo>
                  <a:cubicBezTo>
                    <a:pt x="1343042" y="815125"/>
                    <a:pt x="2686085" y="1046280"/>
                    <a:pt x="3372204" y="948952"/>
                  </a:cubicBezTo>
                  <a:cubicBezTo>
                    <a:pt x="4058323" y="851624"/>
                    <a:pt x="4116716" y="0"/>
                    <a:pt x="4116716" y="0"/>
                  </a:cubicBezTo>
                </a:path>
              </a:pathLst>
            </a:custGeom>
            <a:ln w="381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7" name="Forme libre 66"/>
            <p:cNvSpPr/>
            <p:nvPr/>
          </p:nvSpPr>
          <p:spPr>
            <a:xfrm>
              <a:off x="1313846" y="2306682"/>
              <a:ext cx="2627691" cy="1345319"/>
            </a:xfrm>
            <a:custGeom>
              <a:avLst/>
              <a:gdLst>
                <a:gd name="connsiteX0" fmla="*/ 2627691 w 2627691"/>
                <a:gd name="connsiteY0" fmla="*/ 627768 h 1345319"/>
                <a:gd name="connsiteX1" fmla="*/ 1489024 w 2627691"/>
                <a:gd name="connsiteY1" fmla="*/ 1328532 h 1345319"/>
                <a:gd name="connsiteX2" fmla="*/ 0 w 2627691"/>
                <a:gd name="connsiteY2" fmla="*/ 0 h 1345319"/>
                <a:gd name="connsiteX3" fmla="*/ 0 w 2627691"/>
                <a:gd name="connsiteY3" fmla="*/ 0 h 1345319"/>
              </a:gdLst>
              <a:ahLst/>
              <a:cxnLst>
                <a:cxn ang="0">
                  <a:pos x="connsiteX0" y="connsiteY0"/>
                </a:cxn>
                <a:cxn ang="0">
                  <a:pos x="connsiteX1" y="connsiteY1"/>
                </a:cxn>
                <a:cxn ang="0">
                  <a:pos x="connsiteX2" y="connsiteY2"/>
                </a:cxn>
                <a:cxn ang="0">
                  <a:pos x="connsiteX3" y="connsiteY3"/>
                </a:cxn>
              </a:cxnLst>
              <a:rect l="l" t="t" r="r" b="b"/>
              <a:pathLst>
                <a:path w="2627691" h="1345319">
                  <a:moveTo>
                    <a:pt x="2627691" y="627768"/>
                  </a:moveTo>
                  <a:cubicBezTo>
                    <a:pt x="2277332" y="1030464"/>
                    <a:pt x="1926973" y="1433160"/>
                    <a:pt x="1489024" y="1328532"/>
                  </a:cubicBezTo>
                  <a:cubicBezTo>
                    <a:pt x="1051075" y="1223904"/>
                    <a:pt x="0" y="0"/>
                    <a:pt x="0" y="0"/>
                  </a:cubicBezTo>
                  <a:lnTo>
                    <a:pt x="0" y="0"/>
                  </a:lnTo>
                </a:path>
              </a:pathLst>
            </a:custGeom>
            <a:ln w="381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8" name="Forme libre 67"/>
            <p:cNvSpPr/>
            <p:nvPr/>
          </p:nvSpPr>
          <p:spPr>
            <a:xfrm>
              <a:off x="3941537" y="2919851"/>
              <a:ext cx="1177957" cy="1167940"/>
            </a:xfrm>
            <a:custGeom>
              <a:avLst/>
              <a:gdLst>
                <a:gd name="connsiteX0" fmla="*/ 0 w 1177957"/>
                <a:gd name="connsiteY0" fmla="*/ 0 h 1167940"/>
                <a:gd name="connsiteX1" fmla="*/ 1153264 w 1177957"/>
                <a:gd name="connsiteY1" fmla="*/ 583970 h 1167940"/>
                <a:gd name="connsiteX2" fmla="*/ 817504 w 1177957"/>
                <a:gd name="connsiteY2" fmla="*/ 1167940 h 1167940"/>
              </a:gdLst>
              <a:ahLst/>
              <a:cxnLst>
                <a:cxn ang="0">
                  <a:pos x="connsiteX0" y="connsiteY0"/>
                </a:cxn>
                <a:cxn ang="0">
                  <a:pos x="connsiteX1" y="connsiteY1"/>
                </a:cxn>
                <a:cxn ang="0">
                  <a:pos x="connsiteX2" y="connsiteY2"/>
                </a:cxn>
              </a:cxnLst>
              <a:rect l="l" t="t" r="r" b="b"/>
              <a:pathLst>
                <a:path w="1177957" h="1167940">
                  <a:moveTo>
                    <a:pt x="0" y="0"/>
                  </a:moveTo>
                  <a:cubicBezTo>
                    <a:pt x="508506" y="194656"/>
                    <a:pt x="1017013" y="389313"/>
                    <a:pt x="1153264" y="583970"/>
                  </a:cubicBezTo>
                  <a:cubicBezTo>
                    <a:pt x="1289515" y="778627"/>
                    <a:pt x="817504" y="1167940"/>
                    <a:pt x="817504" y="1167940"/>
                  </a:cubicBezTo>
                </a:path>
              </a:pathLst>
            </a:custGeom>
            <a:ln w="381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9" name="Forme libre 68"/>
            <p:cNvSpPr/>
            <p:nvPr/>
          </p:nvSpPr>
          <p:spPr>
            <a:xfrm>
              <a:off x="4890425" y="1927102"/>
              <a:ext cx="688315" cy="1167940"/>
            </a:xfrm>
            <a:custGeom>
              <a:avLst/>
              <a:gdLst>
                <a:gd name="connsiteX0" fmla="*/ 0 w 688315"/>
                <a:gd name="connsiteY0" fmla="*/ 1167940 h 1167940"/>
                <a:gd name="connsiteX1" fmla="*/ 686119 w 688315"/>
                <a:gd name="connsiteY1" fmla="*/ 262786 h 1167940"/>
                <a:gd name="connsiteX2" fmla="*/ 233573 w 688315"/>
                <a:gd name="connsiteY2" fmla="*/ 0 h 1167940"/>
              </a:gdLst>
              <a:ahLst/>
              <a:cxnLst>
                <a:cxn ang="0">
                  <a:pos x="connsiteX0" y="connsiteY0"/>
                </a:cxn>
                <a:cxn ang="0">
                  <a:pos x="connsiteX1" y="connsiteY1"/>
                </a:cxn>
                <a:cxn ang="0">
                  <a:pos x="connsiteX2" y="connsiteY2"/>
                </a:cxn>
              </a:cxnLst>
              <a:rect l="l" t="t" r="r" b="b"/>
              <a:pathLst>
                <a:path w="688315" h="1167940">
                  <a:moveTo>
                    <a:pt x="0" y="1167940"/>
                  </a:moveTo>
                  <a:cubicBezTo>
                    <a:pt x="323595" y="812691"/>
                    <a:pt x="647190" y="457443"/>
                    <a:pt x="686119" y="262786"/>
                  </a:cubicBezTo>
                  <a:cubicBezTo>
                    <a:pt x="725048" y="68129"/>
                    <a:pt x="233573" y="0"/>
                    <a:pt x="233573" y="0"/>
                  </a:cubicBezTo>
                </a:path>
              </a:pathLst>
            </a:custGeom>
            <a:ln w="381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71" name="Forme libre 70"/>
          <p:cNvSpPr/>
          <p:nvPr/>
        </p:nvSpPr>
        <p:spPr>
          <a:xfrm>
            <a:off x="1299247" y="1970899"/>
            <a:ext cx="2043760" cy="832158"/>
          </a:xfrm>
          <a:custGeom>
            <a:avLst/>
            <a:gdLst>
              <a:gd name="connsiteX0" fmla="*/ 0 w 2043760"/>
              <a:gd name="connsiteY0" fmla="*/ 0 h 832158"/>
              <a:gd name="connsiteX1" fmla="*/ 1051077 w 2043760"/>
              <a:gd name="connsiteY1" fmla="*/ 569371 h 832158"/>
              <a:gd name="connsiteX2" fmla="*/ 2043760 w 2043760"/>
              <a:gd name="connsiteY2" fmla="*/ 832158 h 832158"/>
            </a:gdLst>
            <a:ahLst/>
            <a:cxnLst>
              <a:cxn ang="0">
                <a:pos x="connsiteX0" y="connsiteY0"/>
              </a:cxn>
              <a:cxn ang="0">
                <a:pos x="connsiteX1" y="connsiteY1"/>
              </a:cxn>
              <a:cxn ang="0">
                <a:pos x="connsiteX2" y="connsiteY2"/>
              </a:cxn>
            </a:cxnLst>
            <a:rect l="l" t="t" r="r" b="b"/>
            <a:pathLst>
              <a:path w="2043760" h="832158">
                <a:moveTo>
                  <a:pt x="0" y="0"/>
                </a:moveTo>
                <a:cubicBezTo>
                  <a:pt x="355225" y="215339"/>
                  <a:pt x="710451" y="430678"/>
                  <a:pt x="1051077" y="569371"/>
                </a:cubicBezTo>
                <a:cubicBezTo>
                  <a:pt x="1391703" y="708064"/>
                  <a:pt x="2043760" y="832158"/>
                  <a:pt x="2043760" y="832158"/>
                </a:cubicBezTo>
              </a:path>
            </a:pathLst>
          </a:custGeom>
          <a:ln>
            <a:headEnd type="none"/>
            <a:tailEnd type="arrow"/>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fr-FR"/>
          </a:p>
        </p:txBody>
      </p:sp>
      <p:sp>
        <p:nvSpPr>
          <p:cNvPr id="72" name="Ellipse 71"/>
          <p:cNvSpPr>
            <a:spLocks noChangeAspect="1"/>
          </p:cNvSpPr>
          <p:nvPr/>
        </p:nvSpPr>
        <p:spPr>
          <a:xfrm>
            <a:off x="8629454" y="3944560"/>
            <a:ext cx="179996" cy="179996"/>
          </a:xfrm>
          <a:prstGeom prst="ellipse">
            <a:avLst/>
          </a:prstGeom>
          <a:ln w="28575"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3" name="Forme libre 72"/>
          <p:cNvSpPr/>
          <p:nvPr/>
        </p:nvSpPr>
        <p:spPr>
          <a:xfrm>
            <a:off x="4306492" y="2803057"/>
            <a:ext cx="2642290" cy="161191"/>
          </a:xfrm>
          <a:custGeom>
            <a:avLst/>
            <a:gdLst>
              <a:gd name="connsiteX0" fmla="*/ 2642290 w 2642290"/>
              <a:gd name="connsiteY0" fmla="*/ 0 h 161191"/>
              <a:gd name="connsiteX1" fmla="*/ 1532820 w 2642290"/>
              <a:gd name="connsiteY1" fmla="*/ 160592 h 161191"/>
              <a:gd name="connsiteX2" fmla="*/ 0 w 2642290"/>
              <a:gd name="connsiteY2" fmla="*/ 58397 h 161191"/>
            </a:gdLst>
            <a:ahLst/>
            <a:cxnLst>
              <a:cxn ang="0">
                <a:pos x="connsiteX0" y="connsiteY0"/>
              </a:cxn>
              <a:cxn ang="0">
                <a:pos x="connsiteX1" y="connsiteY1"/>
              </a:cxn>
              <a:cxn ang="0">
                <a:pos x="connsiteX2" y="connsiteY2"/>
              </a:cxn>
            </a:cxnLst>
            <a:rect l="l" t="t" r="r" b="b"/>
            <a:pathLst>
              <a:path w="2642290" h="161191">
                <a:moveTo>
                  <a:pt x="2642290" y="0"/>
                </a:moveTo>
                <a:cubicBezTo>
                  <a:pt x="2307746" y="75429"/>
                  <a:pt x="1973202" y="150859"/>
                  <a:pt x="1532820" y="160592"/>
                </a:cubicBezTo>
                <a:cubicBezTo>
                  <a:pt x="1092438" y="170325"/>
                  <a:pt x="0" y="58397"/>
                  <a:pt x="0" y="58397"/>
                </a:cubicBezTo>
              </a:path>
            </a:pathLst>
          </a:custGeom>
          <a:ln>
            <a:headEnd type="none"/>
            <a:tailEnd type="arrow"/>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fr-FR"/>
          </a:p>
        </p:txBody>
      </p:sp>
      <p:sp>
        <p:nvSpPr>
          <p:cNvPr id="77" name="Forme libre 76"/>
          <p:cNvSpPr/>
          <p:nvPr/>
        </p:nvSpPr>
        <p:spPr>
          <a:xfrm>
            <a:off x="1369654" y="2839081"/>
            <a:ext cx="2937617" cy="1109502"/>
          </a:xfrm>
          <a:custGeom>
            <a:avLst/>
            <a:gdLst>
              <a:gd name="connsiteX0" fmla="*/ 0 w 2937617"/>
              <a:gd name="connsiteY0" fmla="*/ 896552 h 1109502"/>
              <a:gd name="connsiteX1" fmla="*/ 1768100 w 2937617"/>
              <a:gd name="connsiteY1" fmla="*/ 1108238 h 1109502"/>
              <a:gd name="connsiteX2" fmla="*/ 2888726 w 2937617"/>
              <a:gd name="connsiteY2" fmla="*/ 809387 h 1109502"/>
              <a:gd name="connsiteX3" fmla="*/ 2751761 w 2937617"/>
              <a:gd name="connsiteY3" fmla="*/ 0 h 1109502"/>
            </a:gdLst>
            <a:ahLst/>
            <a:cxnLst>
              <a:cxn ang="0">
                <a:pos x="connsiteX0" y="connsiteY0"/>
              </a:cxn>
              <a:cxn ang="0">
                <a:pos x="connsiteX1" y="connsiteY1"/>
              </a:cxn>
              <a:cxn ang="0">
                <a:pos x="connsiteX2" y="connsiteY2"/>
              </a:cxn>
              <a:cxn ang="0">
                <a:pos x="connsiteX3" y="connsiteY3"/>
              </a:cxn>
            </a:cxnLst>
            <a:rect l="l" t="t" r="r" b="b"/>
            <a:pathLst>
              <a:path w="2937617" h="1109502">
                <a:moveTo>
                  <a:pt x="0" y="896552"/>
                </a:moveTo>
                <a:cubicBezTo>
                  <a:pt x="643323" y="1009658"/>
                  <a:pt x="1286646" y="1122765"/>
                  <a:pt x="1768100" y="1108238"/>
                </a:cubicBezTo>
                <a:cubicBezTo>
                  <a:pt x="2249554" y="1093711"/>
                  <a:pt x="2724782" y="994093"/>
                  <a:pt x="2888726" y="809387"/>
                </a:cubicBezTo>
                <a:cubicBezTo>
                  <a:pt x="3052670" y="624681"/>
                  <a:pt x="2751761" y="0"/>
                  <a:pt x="2751761" y="0"/>
                </a:cubicBezTo>
              </a:path>
            </a:pathLst>
          </a:custGeom>
          <a:ln w="57150" cmpd="sng">
            <a:tailEnd type="arrow"/>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xmlns="" val="24014429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lstStyle/>
          <a:p>
            <a:r>
              <a:rPr lang="fr-FR" dirty="0" smtClean="0">
                <a:solidFill>
                  <a:srgbClr val="0000FF"/>
                </a:solidFill>
                <a:latin typeface="Noteworthy Light"/>
                <a:cs typeface="Noteworthy Light"/>
              </a:rPr>
              <a:t>Fin EDC… vers la MEP</a:t>
            </a:r>
            <a:endParaRPr lang="fr-FR" dirty="0">
              <a:solidFill>
                <a:srgbClr val="0000FF"/>
              </a:solidFill>
              <a:latin typeface="Noteworthy Light"/>
              <a:cs typeface="Noteworthy Light"/>
            </a:endParaRPr>
          </a:p>
        </p:txBody>
      </p:sp>
    </p:spTree>
    <p:extLst>
      <p:ext uri="{BB962C8B-B14F-4D97-AF65-F5344CB8AC3E}">
        <p14:creationId xmlns:p14="http://schemas.microsoft.com/office/powerpoint/2010/main" xmlns="" val="25433689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DCS localisation Apple.tiff"/>
          <p:cNvPicPr>
            <a:picLocks noChangeAspect="1"/>
          </p:cNvPicPr>
          <p:nvPr/>
        </p:nvPicPr>
        <p:blipFill rotWithShape="1">
          <a:blip r:embed="rId2" cstate="email">
            <a:extLst>
              <a:ext uri="{28A0092B-C50C-407E-A947-70E740481C1C}">
                <a14:useLocalDpi xmlns:a14="http://schemas.microsoft.com/office/drawing/2010/main" xmlns=""/>
              </a:ext>
            </a:extLst>
          </a:blip>
          <a:srcRect t="14120" r="25395" b="3720"/>
          <a:stretch/>
        </p:blipFill>
        <p:spPr>
          <a:xfrm>
            <a:off x="273439" y="554963"/>
            <a:ext cx="8597122" cy="5323086"/>
          </a:xfrm>
          <a:prstGeom prst="rect">
            <a:avLst/>
          </a:prstGeom>
        </p:spPr>
      </p:pic>
      <p:pic>
        <p:nvPicPr>
          <p:cNvPr id="2" name="Image 1" descr="Joe Ravi Le siège de la compagnie Apple sur Infinite Loop à Cupertino, en Californie (États-Unis)..jp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546402" y="2060067"/>
            <a:ext cx="3690440" cy="2569469"/>
          </a:xfrm>
          <a:prstGeom prst="rect">
            <a:avLst/>
          </a:prstGeom>
        </p:spPr>
      </p:pic>
      <p:sp>
        <p:nvSpPr>
          <p:cNvPr id="3" name="Rectangle 2"/>
          <p:cNvSpPr/>
          <p:nvPr/>
        </p:nvSpPr>
        <p:spPr>
          <a:xfrm>
            <a:off x="1045075" y="5949268"/>
            <a:ext cx="7269945" cy="338554"/>
          </a:xfrm>
          <a:prstGeom prst="rect">
            <a:avLst/>
          </a:prstGeom>
        </p:spPr>
        <p:txBody>
          <a:bodyPr wrap="square">
            <a:spAutoFit/>
          </a:bodyPr>
          <a:lstStyle/>
          <a:p>
            <a:pPr algn="ctr"/>
            <a:r>
              <a:rPr lang="fr-FR" sz="1600" b="1" dirty="0" smtClean="0">
                <a:solidFill>
                  <a:srgbClr val="0000FF"/>
                </a:solidFill>
                <a:latin typeface="Noteworthy Light"/>
                <a:cs typeface="Noteworthy Light"/>
              </a:rPr>
              <a:t>Siège social d’Apple, 1 </a:t>
            </a:r>
            <a:r>
              <a:rPr lang="fr-FR" sz="1600" b="1" dirty="0" err="1" smtClean="0">
                <a:solidFill>
                  <a:srgbClr val="0000FF"/>
                </a:solidFill>
                <a:latin typeface="Noteworthy Light"/>
                <a:cs typeface="Noteworthy Light"/>
              </a:rPr>
              <a:t>Infinite</a:t>
            </a:r>
            <a:r>
              <a:rPr lang="fr-FR" sz="1600" b="1" dirty="0" smtClean="0">
                <a:solidFill>
                  <a:srgbClr val="0000FF"/>
                </a:solidFill>
                <a:latin typeface="Noteworthy Light"/>
                <a:cs typeface="Noteworthy Light"/>
              </a:rPr>
              <a:t> </a:t>
            </a:r>
            <a:r>
              <a:rPr lang="fr-FR" sz="1600" b="1" dirty="0" err="1" smtClean="0">
                <a:solidFill>
                  <a:srgbClr val="0000FF"/>
                </a:solidFill>
                <a:latin typeface="Noteworthy Light"/>
                <a:cs typeface="Noteworthy Light"/>
              </a:rPr>
              <a:t>Loop</a:t>
            </a:r>
            <a:r>
              <a:rPr lang="fr-FR" sz="1600" b="1" dirty="0" smtClean="0">
                <a:solidFill>
                  <a:srgbClr val="0000FF"/>
                </a:solidFill>
                <a:latin typeface="Noteworthy Light"/>
                <a:cs typeface="Noteworthy Light"/>
              </a:rPr>
              <a:t>, Cupertino, Californie, États-Unis</a:t>
            </a:r>
            <a:endParaRPr lang="fr-FR" sz="1600" b="1" dirty="0">
              <a:solidFill>
                <a:srgbClr val="0000FF"/>
              </a:solidFill>
              <a:latin typeface="Noteworthy Light"/>
              <a:cs typeface="Noteworthy Light"/>
            </a:endParaRPr>
          </a:p>
        </p:txBody>
      </p:sp>
      <p:sp>
        <p:nvSpPr>
          <p:cNvPr id="5" name="Bouton d'action : Retour 4">
            <a:hlinkClick r:id="" action="ppaction://hlinkshowjump?jump=lastslideviewed" highlightClick="1"/>
          </p:cNvPr>
          <p:cNvSpPr/>
          <p:nvPr/>
        </p:nvSpPr>
        <p:spPr>
          <a:xfrm>
            <a:off x="8084060" y="6365562"/>
            <a:ext cx="882174" cy="357445"/>
          </a:xfrm>
          <a:prstGeom prst="actionButtonRetur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42571444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CAR San Francisco.jpeg"/>
          <p:cNvPicPr>
            <a:picLocks noChangeAspect="1"/>
          </p:cNvPicPr>
          <p:nvPr/>
        </p:nvPicPr>
        <p:blipFill>
          <a:blip r:embed="rId2" cstate="email"/>
          <a:stretch>
            <a:fillRect/>
          </a:stretch>
        </p:blipFill>
        <p:spPr>
          <a:xfrm>
            <a:off x="3767" y="3012"/>
            <a:ext cx="6647731" cy="6858000"/>
          </a:xfrm>
          <a:prstGeom prst="rect">
            <a:avLst/>
          </a:prstGeom>
        </p:spPr>
      </p:pic>
      <p:sp>
        <p:nvSpPr>
          <p:cNvPr id="6" name="Rectangle 5"/>
          <p:cNvSpPr/>
          <p:nvPr/>
        </p:nvSpPr>
        <p:spPr>
          <a:xfrm>
            <a:off x="6647730" y="0"/>
            <a:ext cx="2496270" cy="6858000"/>
          </a:xfrm>
          <a:prstGeom prst="rect">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marL="342900" indent="-342900" algn="just">
              <a:buFont typeface="Arial"/>
              <a:buChar char="•"/>
            </a:pPr>
            <a:r>
              <a:rPr lang="fr-FR" dirty="0" smtClean="0">
                <a:solidFill>
                  <a:srgbClr val="000000"/>
                </a:solidFill>
                <a:latin typeface="Noteworthy Light"/>
                <a:cs typeface="Noteworthy Light"/>
              </a:rPr>
              <a:t>Un </a:t>
            </a:r>
            <a:r>
              <a:rPr lang="fr-FR" dirty="0" smtClean="0">
                <a:solidFill>
                  <a:srgbClr val="FF0000"/>
                </a:solidFill>
                <a:latin typeface="Noteworthy Light"/>
                <a:cs typeface="Noteworthy Light"/>
              </a:rPr>
              <a:t>site </a:t>
            </a:r>
            <a:r>
              <a:rPr lang="fr-FR" dirty="0" smtClean="0">
                <a:solidFill>
                  <a:srgbClr val="000000"/>
                </a:solidFill>
                <a:latin typeface="Noteworthy Light"/>
                <a:cs typeface="Noteworthy Light"/>
              </a:rPr>
              <a:t>qui rationalise l’espace pour lutter contre les contraintes naturelles (marais – séismes)</a:t>
            </a:r>
          </a:p>
          <a:p>
            <a:pPr marL="342900" indent="-342900" algn="just">
              <a:buFont typeface="Arial"/>
              <a:buChar char="•"/>
            </a:pPr>
            <a:endParaRPr lang="fr-FR" dirty="0" smtClean="0">
              <a:solidFill>
                <a:srgbClr val="000000"/>
              </a:solidFill>
              <a:latin typeface="Noteworthy Light"/>
              <a:cs typeface="Noteworthy Light"/>
            </a:endParaRPr>
          </a:p>
          <a:p>
            <a:pPr marL="342900" indent="-342900" algn="just">
              <a:buFont typeface="Arial"/>
              <a:buChar char="•"/>
            </a:pPr>
            <a:r>
              <a:rPr lang="fr-FR" dirty="0" smtClean="0">
                <a:solidFill>
                  <a:srgbClr val="000000"/>
                </a:solidFill>
                <a:latin typeface="Noteworthy Light"/>
                <a:cs typeface="Noteworthy Light"/>
              </a:rPr>
              <a:t>Une </a:t>
            </a:r>
            <a:r>
              <a:rPr lang="fr-FR" dirty="0" smtClean="0">
                <a:solidFill>
                  <a:srgbClr val="FF0000"/>
                </a:solidFill>
                <a:latin typeface="Noteworthy Light"/>
                <a:cs typeface="Noteworthy Light"/>
              </a:rPr>
              <a:t>forte croissance urbaine </a:t>
            </a:r>
            <a:r>
              <a:rPr lang="fr-FR" dirty="0" smtClean="0">
                <a:solidFill>
                  <a:srgbClr val="000000"/>
                </a:solidFill>
                <a:latin typeface="Noteworthy Light"/>
                <a:cs typeface="Noteworthy Light"/>
              </a:rPr>
              <a:t>(</a:t>
            </a:r>
            <a:r>
              <a:rPr lang="fr-FR" dirty="0" err="1" smtClean="0">
                <a:solidFill>
                  <a:srgbClr val="000000"/>
                </a:solidFill>
                <a:latin typeface="Noteworthy Light"/>
                <a:cs typeface="Noteworthy Light"/>
              </a:rPr>
              <a:t>suburbs</a:t>
            </a:r>
            <a:r>
              <a:rPr lang="fr-FR" dirty="0" smtClean="0">
                <a:solidFill>
                  <a:srgbClr val="000000"/>
                </a:solidFill>
                <a:latin typeface="Noteworthy Light"/>
                <a:cs typeface="Noteworthy Light"/>
              </a:rPr>
              <a:t>)</a:t>
            </a:r>
          </a:p>
          <a:p>
            <a:pPr marL="342900" indent="-342900" algn="just">
              <a:buFont typeface="Arial"/>
              <a:buChar char="•"/>
            </a:pPr>
            <a:endParaRPr lang="fr-FR" dirty="0" smtClean="0">
              <a:solidFill>
                <a:srgbClr val="FF0000"/>
              </a:solidFill>
              <a:latin typeface="Noteworthy Light"/>
              <a:cs typeface="Noteworthy Light"/>
            </a:endParaRPr>
          </a:p>
          <a:p>
            <a:pPr marL="342900" indent="-342900" algn="just">
              <a:buFont typeface="Arial"/>
              <a:buChar char="•"/>
            </a:pPr>
            <a:r>
              <a:rPr lang="fr-FR" dirty="0" smtClean="0">
                <a:solidFill>
                  <a:srgbClr val="FF0000"/>
                </a:solidFill>
                <a:latin typeface="Noteworthy Light"/>
                <a:cs typeface="Noteworthy Light"/>
              </a:rPr>
              <a:t>Infrastructures majeures </a:t>
            </a:r>
            <a:r>
              <a:rPr lang="fr-FR" dirty="0" smtClean="0">
                <a:solidFill>
                  <a:srgbClr val="000000"/>
                </a:solidFill>
                <a:latin typeface="Noteworthy Light"/>
                <a:cs typeface="Noteworthy Light"/>
              </a:rPr>
              <a:t>pour assurer la cohérence et la pertinence de l’espace</a:t>
            </a:r>
          </a:p>
          <a:p>
            <a:pPr marL="342900" indent="-342900" algn="just">
              <a:buFont typeface="Arial"/>
              <a:buChar char="•"/>
            </a:pPr>
            <a:endParaRPr lang="fr-FR" dirty="0" smtClean="0">
              <a:solidFill>
                <a:srgbClr val="000000"/>
              </a:solidFill>
              <a:latin typeface="Noteworthy Light"/>
              <a:cs typeface="Noteworthy Light"/>
            </a:endParaRPr>
          </a:p>
          <a:p>
            <a:pPr marL="342900" indent="-342900" algn="just">
              <a:buFont typeface="Arial"/>
              <a:buChar char="•"/>
            </a:pPr>
            <a:r>
              <a:rPr lang="fr-FR" dirty="0" smtClean="0">
                <a:solidFill>
                  <a:srgbClr val="000000"/>
                </a:solidFill>
                <a:latin typeface="Noteworthy Light"/>
                <a:cs typeface="Noteworthy Light"/>
              </a:rPr>
              <a:t>Des </a:t>
            </a:r>
            <a:r>
              <a:rPr lang="fr-FR" dirty="0" smtClean="0">
                <a:solidFill>
                  <a:srgbClr val="FF0000"/>
                </a:solidFill>
                <a:latin typeface="Noteworthy Light"/>
                <a:cs typeface="Noteworthy Light"/>
              </a:rPr>
              <a:t>activités de pointe </a:t>
            </a:r>
            <a:r>
              <a:rPr lang="fr-FR" dirty="0" smtClean="0">
                <a:solidFill>
                  <a:srgbClr val="000000"/>
                </a:solidFill>
                <a:latin typeface="Noteworthy Light"/>
                <a:cs typeface="Noteworthy Light"/>
              </a:rPr>
              <a:t>en renouvellement (militaire, R&amp;D,  électronique)</a:t>
            </a:r>
            <a:endParaRPr lang="fr-FR" dirty="0">
              <a:solidFill>
                <a:srgbClr val="000000"/>
              </a:solidFill>
              <a:latin typeface="Noteworthy Light"/>
              <a:cs typeface="Noteworthy Light"/>
            </a:endParaRPr>
          </a:p>
        </p:txBody>
      </p:sp>
      <p:grpSp>
        <p:nvGrpSpPr>
          <p:cNvPr id="35" name="Grouper 34"/>
          <p:cNvGrpSpPr/>
          <p:nvPr/>
        </p:nvGrpSpPr>
        <p:grpSpPr>
          <a:xfrm>
            <a:off x="0" y="486358"/>
            <a:ext cx="4572000" cy="3593654"/>
            <a:chOff x="0" y="486358"/>
            <a:chExt cx="4572000" cy="3593654"/>
          </a:xfrm>
        </p:grpSpPr>
        <p:sp>
          <p:nvSpPr>
            <p:cNvPr id="7" name="Rectangle 6"/>
            <p:cNvSpPr/>
            <p:nvPr/>
          </p:nvSpPr>
          <p:spPr>
            <a:xfrm>
              <a:off x="0" y="486358"/>
              <a:ext cx="2188885" cy="864639"/>
            </a:xfrm>
            <a:prstGeom prst="rect">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marL="342900" indent="-342900" algn="just">
                <a:buFont typeface="Arial"/>
                <a:buChar char="•"/>
              </a:pPr>
              <a:endParaRPr lang="fr-FR" dirty="0">
                <a:solidFill>
                  <a:srgbClr val="000000"/>
                </a:solidFill>
                <a:latin typeface="Chalkboard"/>
                <a:cs typeface="Chalkboard"/>
              </a:endParaRPr>
            </a:p>
          </p:txBody>
        </p:sp>
        <p:cxnSp>
          <p:nvCxnSpPr>
            <p:cNvPr id="9" name="Connecteur droit avec flèche 8"/>
            <p:cNvCxnSpPr/>
            <p:nvPr/>
          </p:nvCxnSpPr>
          <p:spPr>
            <a:xfrm>
              <a:off x="2188885" y="891658"/>
              <a:ext cx="2383115" cy="459339"/>
            </a:xfrm>
            <a:prstGeom prst="straightConnector1">
              <a:avLst/>
            </a:prstGeom>
            <a:ln w="285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 name="Connecteur droit avec flèche 10"/>
            <p:cNvCxnSpPr>
              <a:stCxn id="7" idx="3"/>
            </p:cNvCxnSpPr>
            <p:nvPr/>
          </p:nvCxnSpPr>
          <p:spPr>
            <a:xfrm>
              <a:off x="2188885" y="918678"/>
              <a:ext cx="1797048" cy="3161334"/>
            </a:xfrm>
            <a:prstGeom prst="straightConnector1">
              <a:avLst/>
            </a:prstGeom>
            <a:ln w="285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12" name="Rectangle 11"/>
          <p:cNvSpPr/>
          <p:nvPr/>
        </p:nvSpPr>
        <p:spPr>
          <a:xfrm>
            <a:off x="-9743" y="1584457"/>
            <a:ext cx="1631140" cy="509589"/>
          </a:xfrm>
          <a:prstGeom prst="rect">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marL="342900" indent="-342900" algn="just">
              <a:buFont typeface="Arial"/>
              <a:buChar char="•"/>
            </a:pPr>
            <a:endParaRPr lang="fr-FR" dirty="0">
              <a:solidFill>
                <a:srgbClr val="000000"/>
              </a:solidFill>
              <a:latin typeface="Chalkboard"/>
              <a:cs typeface="Chalkboard"/>
            </a:endParaRPr>
          </a:p>
        </p:txBody>
      </p:sp>
      <p:grpSp>
        <p:nvGrpSpPr>
          <p:cNvPr id="38" name="Grouper 37"/>
          <p:cNvGrpSpPr/>
          <p:nvPr/>
        </p:nvGrpSpPr>
        <p:grpSpPr>
          <a:xfrm>
            <a:off x="-9743" y="2094046"/>
            <a:ext cx="3995676" cy="2215635"/>
            <a:chOff x="-9743" y="2094046"/>
            <a:chExt cx="3995676" cy="2215635"/>
          </a:xfrm>
        </p:grpSpPr>
        <p:grpSp>
          <p:nvGrpSpPr>
            <p:cNvPr id="37" name="Grouper 36"/>
            <p:cNvGrpSpPr/>
            <p:nvPr/>
          </p:nvGrpSpPr>
          <p:grpSpPr>
            <a:xfrm>
              <a:off x="-1" y="2094046"/>
              <a:ext cx="3985934" cy="2215635"/>
              <a:chOff x="-1" y="2094046"/>
              <a:chExt cx="3985934" cy="2215635"/>
            </a:xfrm>
          </p:grpSpPr>
          <p:sp>
            <p:nvSpPr>
              <p:cNvPr id="13" name="Rectangle 12"/>
              <p:cNvSpPr/>
              <p:nvPr/>
            </p:nvSpPr>
            <p:spPr>
              <a:xfrm>
                <a:off x="-1" y="2094046"/>
                <a:ext cx="2160000" cy="648000"/>
              </a:xfrm>
              <a:prstGeom prst="rect">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marL="342900" indent="-342900" algn="just">
                  <a:buFont typeface="Arial"/>
                  <a:buChar char="•"/>
                </a:pPr>
                <a:endParaRPr lang="fr-FR" dirty="0">
                  <a:solidFill>
                    <a:srgbClr val="000000"/>
                  </a:solidFill>
                  <a:latin typeface="Chalkboard"/>
                  <a:cs typeface="Chalkboard"/>
                </a:endParaRPr>
              </a:p>
            </p:txBody>
          </p:sp>
          <p:cxnSp>
            <p:nvCxnSpPr>
              <p:cNvPr id="15" name="Connecteur droit avec flèche 14"/>
              <p:cNvCxnSpPr>
                <a:stCxn id="13" idx="3"/>
              </p:cNvCxnSpPr>
              <p:nvPr/>
            </p:nvCxnSpPr>
            <p:spPr>
              <a:xfrm flipV="1">
                <a:off x="2159999" y="2094046"/>
                <a:ext cx="1825934" cy="324000"/>
              </a:xfrm>
              <a:prstGeom prst="straightConnector1">
                <a:avLst/>
              </a:prstGeom>
              <a:ln w="285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a:stCxn id="13" idx="3"/>
              </p:cNvCxnSpPr>
              <p:nvPr/>
            </p:nvCxnSpPr>
            <p:spPr>
              <a:xfrm>
                <a:off x="2159999" y="2418046"/>
                <a:ext cx="1204398" cy="54280"/>
              </a:xfrm>
              <a:prstGeom prst="straightConnector1">
                <a:avLst/>
              </a:prstGeom>
              <a:ln w="285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1" name="Connecteur droit avec flèche 20"/>
              <p:cNvCxnSpPr>
                <a:stCxn id="13" idx="3"/>
              </p:cNvCxnSpPr>
              <p:nvPr/>
            </p:nvCxnSpPr>
            <p:spPr>
              <a:xfrm>
                <a:off x="2159999" y="2418046"/>
                <a:ext cx="1825934" cy="1891635"/>
              </a:xfrm>
              <a:prstGeom prst="straightConnector1">
                <a:avLst/>
              </a:prstGeom>
              <a:ln w="285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4" name="Connecteur droit avec flèche 23"/>
              <p:cNvCxnSpPr>
                <a:stCxn id="13" idx="3"/>
              </p:cNvCxnSpPr>
              <p:nvPr/>
            </p:nvCxnSpPr>
            <p:spPr>
              <a:xfrm>
                <a:off x="2159999" y="2418046"/>
                <a:ext cx="1825934" cy="324000"/>
              </a:xfrm>
              <a:prstGeom prst="straightConnector1">
                <a:avLst/>
              </a:prstGeom>
              <a:ln w="28575"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grpSp>
        <p:sp>
          <p:nvSpPr>
            <p:cNvPr id="33" name="Rectangle 32"/>
            <p:cNvSpPr/>
            <p:nvPr/>
          </p:nvSpPr>
          <p:spPr>
            <a:xfrm>
              <a:off x="-9743" y="3432012"/>
              <a:ext cx="1901372" cy="648000"/>
            </a:xfrm>
            <a:prstGeom prst="rect">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marL="342900" indent="-342900" algn="just">
                <a:buFont typeface="Arial"/>
                <a:buChar char="•"/>
              </a:pPr>
              <a:endParaRPr lang="fr-FR" dirty="0">
                <a:solidFill>
                  <a:srgbClr val="000000"/>
                </a:solidFill>
                <a:latin typeface="Chalkboard"/>
                <a:cs typeface="Chalkboard"/>
              </a:endParaRPr>
            </a:p>
          </p:txBody>
        </p:sp>
      </p:grpSp>
      <p:sp>
        <p:nvSpPr>
          <p:cNvPr id="40" name="Ellipse 39">
            <a:hlinkClick r:id="rId3" action="ppaction://hlinksldjump"/>
          </p:cNvPr>
          <p:cNvSpPr/>
          <p:nvPr/>
        </p:nvSpPr>
        <p:spPr>
          <a:xfrm>
            <a:off x="3071533" y="2514600"/>
            <a:ext cx="914400" cy="9144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Ellipse 40">
            <a:hlinkClick r:id="rId4" action="ppaction://hlinksldjump"/>
          </p:cNvPr>
          <p:cNvSpPr/>
          <p:nvPr/>
        </p:nvSpPr>
        <p:spPr>
          <a:xfrm>
            <a:off x="3681133" y="5543367"/>
            <a:ext cx="914400" cy="9144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0" name="Grouper 9"/>
          <p:cNvGrpSpPr/>
          <p:nvPr/>
        </p:nvGrpSpPr>
        <p:grpSpPr>
          <a:xfrm>
            <a:off x="-9743" y="2746316"/>
            <a:ext cx="3632338" cy="2341976"/>
            <a:chOff x="-9743" y="2746316"/>
            <a:chExt cx="3632338" cy="2341976"/>
          </a:xfrm>
        </p:grpSpPr>
        <p:grpSp>
          <p:nvGrpSpPr>
            <p:cNvPr id="39" name="Grouper 38"/>
            <p:cNvGrpSpPr/>
            <p:nvPr/>
          </p:nvGrpSpPr>
          <p:grpSpPr>
            <a:xfrm>
              <a:off x="-9743" y="2746316"/>
              <a:ext cx="2173510" cy="1981696"/>
              <a:chOff x="-9743" y="2746316"/>
              <a:chExt cx="2173510" cy="1981696"/>
            </a:xfrm>
          </p:grpSpPr>
          <p:sp>
            <p:nvSpPr>
              <p:cNvPr id="32" name="Rectangle 31"/>
              <p:cNvSpPr/>
              <p:nvPr/>
            </p:nvSpPr>
            <p:spPr>
              <a:xfrm>
                <a:off x="3767" y="2746316"/>
                <a:ext cx="2160000" cy="682684"/>
              </a:xfrm>
              <a:prstGeom prst="rect">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marL="342900" indent="-342900" algn="just">
                  <a:buFont typeface="Arial"/>
                  <a:buChar char="•"/>
                </a:pPr>
                <a:endParaRPr lang="fr-FR" dirty="0">
                  <a:solidFill>
                    <a:srgbClr val="000000"/>
                  </a:solidFill>
                  <a:latin typeface="Chalkboard"/>
                  <a:cs typeface="Chalkboard"/>
                </a:endParaRPr>
              </a:p>
            </p:txBody>
          </p:sp>
          <p:sp>
            <p:nvSpPr>
              <p:cNvPr id="34" name="Rectangle 33"/>
              <p:cNvSpPr/>
              <p:nvPr/>
            </p:nvSpPr>
            <p:spPr>
              <a:xfrm>
                <a:off x="-9743" y="4080012"/>
                <a:ext cx="2169742" cy="648000"/>
              </a:xfrm>
              <a:prstGeom prst="rect">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t"/>
              <a:lstStyle/>
              <a:p>
                <a:pPr marL="342900" indent="-342900" algn="just">
                  <a:buFont typeface="Arial"/>
                  <a:buChar char="•"/>
                </a:pPr>
                <a:endParaRPr lang="fr-FR" dirty="0">
                  <a:solidFill>
                    <a:srgbClr val="000000"/>
                  </a:solidFill>
                  <a:latin typeface="Chalkboard"/>
                  <a:cs typeface="Chalkboard"/>
                </a:endParaRPr>
              </a:p>
            </p:txBody>
          </p:sp>
        </p:grpSp>
        <p:cxnSp>
          <p:nvCxnSpPr>
            <p:cNvPr id="3" name="Connecteur droit avec flèche 2"/>
            <p:cNvCxnSpPr>
              <a:stCxn id="32" idx="3"/>
            </p:cNvCxnSpPr>
            <p:nvPr/>
          </p:nvCxnSpPr>
          <p:spPr>
            <a:xfrm>
              <a:off x="2163767" y="3087658"/>
              <a:ext cx="718028" cy="20955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Connecteur droit avec flèche 24"/>
            <p:cNvCxnSpPr>
              <a:stCxn id="32" idx="3"/>
            </p:cNvCxnSpPr>
            <p:nvPr/>
          </p:nvCxnSpPr>
          <p:spPr>
            <a:xfrm>
              <a:off x="2163767" y="3087658"/>
              <a:ext cx="1458828" cy="200063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26" name="Rectangle 25"/>
          <p:cNvSpPr/>
          <p:nvPr/>
        </p:nvSpPr>
        <p:spPr>
          <a:xfrm>
            <a:off x="1495725" y="6363408"/>
            <a:ext cx="2490208" cy="507831"/>
          </a:xfrm>
          <a:prstGeom prst="rect">
            <a:avLst/>
          </a:prstGeom>
        </p:spPr>
        <p:txBody>
          <a:bodyPr wrap="square">
            <a:spAutoFit/>
          </a:bodyPr>
          <a:lstStyle/>
          <a:p>
            <a:pPr algn="just"/>
            <a:r>
              <a:rPr lang="fr-FR" sz="900" dirty="0">
                <a:latin typeface="Noteworthy Light"/>
                <a:cs typeface="Noteworthy Light"/>
              </a:rPr>
              <a:t>D’après Gérard DOREL, </a:t>
            </a:r>
            <a:r>
              <a:rPr lang="fr-FR" sz="900" i="1" dirty="0">
                <a:latin typeface="Noteworthy Light"/>
                <a:cs typeface="Noteworthy Light"/>
              </a:rPr>
              <a:t>Atlas de la Californie</a:t>
            </a:r>
            <a:r>
              <a:rPr lang="fr-FR" sz="900" dirty="0">
                <a:latin typeface="Noteworthy Light"/>
                <a:cs typeface="Noteworthy Light"/>
              </a:rPr>
              <a:t>, Autrement, collection Atlas/Monde, Paris, 2008, </a:t>
            </a:r>
            <a:r>
              <a:rPr lang="fr-FR" sz="900" dirty="0" smtClean="0">
                <a:latin typeface="Noteworthy Light"/>
                <a:cs typeface="Noteworthy Light"/>
              </a:rPr>
              <a:t>pages </a:t>
            </a:r>
            <a:r>
              <a:rPr lang="fr-FR" sz="900" dirty="0">
                <a:latin typeface="Noteworthy Light"/>
                <a:cs typeface="Noteworthy Light"/>
              </a:rPr>
              <a:t>56-59.</a:t>
            </a:r>
          </a:p>
        </p:txBody>
      </p:sp>
    </p:spTree>
    <p:extLst>
      <p:ext uri="{BB962C8B-B14F-4D97-AF65-F5344CB8AC3E}">
        <p14:creationId xmlns:p14="http://schemas.microsoft.com/office/powerpoint/2010/main" xmlns="" val="116829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heckerboard(across)">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accel="50000" decel="50000" fill="hold" nodeType="clickEffect">
                                  <p:stCondLst>
                                    <p:cond delay="0"/>
                                  </p:stCondLst>
                                  <p:childTnLst>
                                    <p:anim calcmode="lin" valueType="num">
                                      <p:cBhvr additive="base">
                                        <p:cTn id="11" dur="500"/>
                                        <p:tgtEl>
                                          <p:spTgt spid="35"/>
                                        </p:tgtEl>
                                        <p:attrNameLst>
                                          <p:attrName>ppt_x</p:attrName>
                                        </p:attrNameLst>
                                      </p:cBhvr>
                                      <p:tavLst>
                                        <p:tav tm="0">
                                          <p:val>
                                            <p:strVal val="ppt_x"/>
                                          </p:val>
                                        </p:tav>
                                        <p:tav tm="100000">
                                          <p:val>
                                            <p:strVal val="ppt_x"/>
                                          </p:val>
                                        </p:tav>
                                      </p:tavLst>
                                    </p:anim>
                                    <p:anim calcmode="lin" valueType="num">
                                      <p:cBhvr additive="base">
                                        <p:cTn id="12" dur="500"/>
                                        <p:tgtEl>
                                          <p:spTgt spid="35"/>
                                        </p:tgtEl>
                                        <p:attrNameLst>
                                          <p:attrName>ppt_y</p:attrName>
                                        </p:attrNameLst>
                                      </p:cBhvr>
                                      <p:tavLst>
                                        <p:tav tm="0">
                                          <p:val>
                                            <p:strVal val="ppt_y"/>
                                          </p:val>
                                        </p:tav>
                                        <p:tav tm="100000">
                                          <p:val>
                                            <p:strVal val="1+ppt_h/2"/>
                                          </p:val>
                                        </p:tav>
                                      </p:tavLst>
                                    </p:anim>
                                    <p:set>
                                      <p:cBhvr>
                                        <p:cTn id="13" dur="1" fill="hold">
                                          <p:stCondLst>
                                            <p:cond delay="499"/>
                                          </p:stCondLst>
                                        </p:cTn>
                                        <p:tgtEl>
                                          <p:spTgt spid="3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Effect transition="in" filter="checkerboard(across)">
                                      <p:cBhvr>
                                        <p:cTn id="18" dur="500"/>
                                        <p:tgtEl>
                                          <p:spTgt spid="6">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heckerboard(across)">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xit" presetSubtype="4" accel="50000" decel="50000" fill="hold" grpId="1" nodeType="clickEffect">
                                  <p:stCondLst>
                                    <p:cond delay="0"/>
                                  </p:stCondLst>
                                  <p:childTnLst>
                                    <p:anim calcmode="lin" valueType="num">
                                      <p:cBhvr additive="base">
                                        <p:cTn id="27" dur="500"/>
                                        <p:tgtEl>
                                          <p:spTgt spid="12"/>
                                        </p:tgtEl>
                                        <p:attrNameLst>
                                          <p:attrName>ppt_x</p:attrName>
                                        </p:attrNameLst>
                                      </p:cBhvr>
                                      <p:tavLst>
                                        <p:tav tm="0">
                                          <p:val>
                                            <p:strVal val="ppt_x"/>
                                          </p:val>
                                        </p:tav>
                                        <p:tav tm="100000">
                                          <p:val>
                                            <p:strVal val="ppt_x"/>
                                          </p:val>
                                        </p:tav>
                                      </p:tavLst>
                                    </p:anim>
                                    <p:anim calcmode="lin" valueType="num">
                                      <p:cBhvr additive="base">
                                        <p:cTn id="28" dur="500"/>
                                        <p:tgtEl>
                                          <p:spTgt spid="12"/>
                                        </p:tgtEl>
                                        <p:attrNameLst>
                                          <p:attrName>ppt_y</p:attrName>
                                        </p:attrNameLst>
                                      </p:cBhvr>
                                      <p:tavLst>
                                        <p:tav tm="0">
                                          <p:val>
                                            <p:strVal val="ppt_y"/>
                                          </p:val>
                                        </p:tav>
                                        <p:tav tm="100000">
                                          <p:val>
                                            <p:strVal val="1+ppt_h/2"/>
                                          </p:val>
                                        </p:tav>
                                      </p:tavLst>
                                    </p:anim>
                                    <p:set>
                                      <p:cBhvr>
                                        <p:cTn id="29" dur="1" fill="hold">
                                          <p:stCondLst>
                                            <p:cond delay="499"/>
                                          </p:stCondLst>
                                        </p:cTn>
                                        <p:tgtEl>
                                          <p:spTgt spid="1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6">
                                            <p:txEl>
                                              <p:pRg st="4" end="4"/>
                                            </p:txEl>
                                          </p:spTgt>
                                        </p:tgtEl>
                                        <p:attrNameLst>
                                          <p:attrName>style.visibility</p:attrName>
                                        </p:attrNameLst>
                                      </p:cBhvr>
                                      <p:to>
                                        <p:strVal val="visible"/>
                                      </p:to>
                                    </p:set>
                                    <p:animEffect transition="in" filter="checkerboard(across)">
                                      <p:cBhvr>
                                        <p:cTn id="34" dur="500"/>
                                        <p:tgtEl>
                                          <p:spTgt spid="6">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checkerboard(across)">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xit" presetSubtype="4" accel="50000" decel="50000" fill="hold" nodeType="clickEffect">
                                  <p:stCondLst>
                                    <p:cond delay="0"/>
                                  </p:stCondLst>
                                  <p:childTnLst>
                                    <p:anim calcmode="lin" valueType="num">
                                      <p:cBhvr additive="base">
                                        <p:cTn id="43" dur="500"/>
                                        <p:tgtEl>
                                          <p:spTgt spid="38"/>
                                        </p:tgtEl>
                                        <p:attrNameLst>
                                          <p:attrName>ppt_x</p:attrName>
                                        </p:attrNameLst>
                                      </p:cBhvr>
                                      <p:tavLst>
                                        <p:tav tm="0">
                                          <p:val>
                                            <p:strVal val="ppt_x"/>
                                          </p:val>
                                        </p:tav>
                                        <p:tav tm="100000">
                                          <p:val>
                                            <p:strVal val="ppt_x"/>
                                          </p:val>
                                        </p:tav>
                                      </p:tavLst>
                                    </p:anim>
                                    <p:anim calcmode="lin" valueType="num">
                                      <p:cBhvr additive="base">
                                        <p:cTn id="44" dur="500"/>
                                        <p:tgtEl>
                                          <p:spTgt spid="38"/>
                                        </p:tgtEl>
                                        <p:attrNameLst>
                                          <p:attrName>ppt_y</p:attrName>
                                        </p:attrNameLst>
                                      </p:cBhvr>
                                      <p:tavLst>
                                        <p:tav tm="0">
                                          <p:val>
                                            <p:strVal val="ppt_y"/>
                                          </p:val>
                                        </p:tav>
                                        <p:tav tm="100000">
                                          <p:val>
                                            <p:strVal val="1+ppt_h/2"/>
                                          </p:val>
                                        </p:tav>
                                      </p:tavLst>
                                    </p:anim>
                                    <p:set>
                                      <p:cBhvr>
                                        <p:cTn id="45" dur="1" fill="hold">
                                          <p:stCondLst>
                                            <p:cond delay="499"/>
                                          </p:stCondLst>
                                        </p:cTn>
                                        <p:tgtEl>
                                          <p:spTgt spid="3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6">
                                            <p:txEl>
                                              <p:pRg st="6" end="6"/>
                                            </p:txEl>
                                          </p:spTgt>
                                        </p:tgtEl>
                                        <p:attrNameLst>
                                          <p:attrName>style.visibility</p:attrName>
                                        </p:attrNameLst>
                                      </p:cBhvr>
                                      <p:to>
                                        <p:strVal val="visible"/>
                                      </p:to>
                                    </p:set>
                                    <p:animEffect transition="in" filter="checkerboard(across)">
                                      <p:cBhvr>
                                        <p:cTn id="50" dur="500"/>
                                        <p:tgtEl>
                                          <p:spTgt spid="6">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checkerboard(across)">
                                      <p:cBhvr>
                                        <p:cTn id="55" dur="500"/>
                                        <p:tgtEl>
                                          <p:spTgt spid="40"/>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checkerboard(across)">
                                      <p:cBhvr>
                                        <p:cTn id="60" dur="500"/>
                                        <p:tgtEl>
                                          <p:spTgt spid="41"/>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nodeType="clickEffect">
                                  <p:stCondLst>
                                    <p:cond delay="0"/>
                                  </p:stCondLst>
                                  <p:childTnLst>
                                    <p:set>
                                      <p:cBhvr>
                                        <p:cTn id="6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autoUpdateAnimBg="0"/>
      <p:bldP spid="12" grpId="0" animBg="1"/>
      <p:bldP spid="12" grpId="1" animBg="1"/>
      <p:bldP spid="40" grpId="0" animBg="1"/>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DCS Innovation.jpe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0" y="0"/>
            <a:ext cx="5983127" cy="6179242"/>
          </a:xfrm>
          <a:prstGeom prst="rect">
            <a:avLst/>
          </a:prstGeom>
        </p:spPr>
      </p:pic>
      <p:pic>
        <p:nvPicPr>
          <p:cNvPr id="2" name="Image 1" descr="silicon_valley.jpg"/>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0" y="0"/>
            <a:ext cx="5597476" cy="6089668"/>
          </a:xfrm>
          <a:prstGeom prst="rect">
            <a:avLst/>
          </a:prstGeom>
        </p:spPr>
      </p:pic>
      <p:sp>
        <p:nvSpPr>
          <p:cNvPr id="3" name="Rectangle 2"/>
          <p:cNvSpPr/>
          <p:nvPr/>
        </p:nvSpPr>
        <p:spPr>
          <a:xfrm>
            <a:off x="5597476" y="23147"/>
            <a:ext cx="3546524" cy="6186307"/>
          </a:xfrm>
          <a:prstGeom prst="rect">
            <a:avLst/>
          </a:prstGeom>
        </p:spPr>
        <p:txBody>
          <a:bodyPr wrap="square">
            <a:spAutoFit/>
          </a:bodyPr>
          <a:lstStyle/>
          <a:p>
            <a:pPr algn="just"/>
            <a:r>
              <a:rPr lang="fr-FR" sz="1200" dirty="0" err="1">
                <a:solidFill>
                  <a:srgbClr val="000000"/>
                </a:solidFill>
              </a:rPr>
              <a:t>Silicon</a:t>
            </a:r>
            <a:r>
              <a:rPr lang="fr-FR" sz="1200" dirty="0">
                <a:solidFill>
                  <a:srgbClr val="000000"/>
                </a:solidFill>
              </a:rPr>
              <a:t> </a:t>
            </a:r>
            <a:r>
              <a:rPr lang="fr-FR" sz="1200" dirty="0" err="1">
                <a:solidFill>
                  <a:srgbClr val="000000"/>
                </a:solidFill>
              </a:rPr>
              <a:t>Valley</a:t>
            </a:r>
            <a:r>
              <a:rPr lang="fr-FR" sz="1200" dirty="0">
                <a:solidFill>
                  <a:srgbClr val="000000"/>
                </a:solidFill>
              </a:rPr>
              <a:t> accueille les </a:t>
            </a:r>
            <a:r>
              <a:rPr lang="fr-FR" sz="1200" dirty="0">
                <a:solidFill>
                  <a:srgbClr val="000000"/>
                </a:solidFill>
                <a:hlinkClick r:id="rId4"/>
              </a:rPr>
              <a:t>sièges sociaux et </a:t>
            </a:r>
            <a:r>
              <a:rPr lang="fr-FR" sz="1200" dirty="0">
                <a:solidFill>
                  <a:srgbClr val="000000"/>
                </a:solidFill>
              </a:rPr>
              <a:t>campus de nombreuses entreprises, parmi lesquelles </a:t>
            </a:r>
            <a:r>
              <a:rPr lang="fr-FR" sz="1200" dirty="0" smtClean="0">
                <a:solidFill>
                  <a:srgbClr val="000000"/>
                </a:solidFill>
              </a:rPr>
              <a:t>:</a:t>
            </a:r>
            <a:endParaRPr lang="fr-FR" sz="1200" dirty="0">
              <a:solidFill>
                <a:srgbClr val="000000"/>
              </a:solidFill>
              <a:hlinkClick r:id="rId5"/>
            </a:endParaRPr>
          </a:p>
          <a:p>
            <a:pPr algn="just"/>
            <a:r>
              <a:rPr lang="fr-FR" sz="1200" dirty="0">
                <a:solidFill>
                  <a:srgbClr val="000000"/>
                </a:solidFill>
              </a:rPr>
              <a:t>Adobe </a:t>
            </a:r>
            <a:r>
              <a:rPr lang="fr-FR" sz="1200" dirty="0" err="1" smtClean="0">
                <a:solidFill>
                  <a:srgbClr val="000000"/>
                </a:solidFill>
              </a:rPr>
              <a:t>Systems</a:t>
            </a:r>
            <a:endParaRPr lang="fr-FR" sz="1200" dirty="0">
              <a:solidFill>
                <a:srgbClr val="000000"/>
              </a:solidFill>
              <a:hlinkClick r:id="rId6"/>
            </a:endParaRPr>
          </a:p>
          <a:p>
            <a:pPr algn="just"/>
            <a:r>
              <a:rPr lang="fr-FR" sz="1200" dirty="0">
                <a:solidFill>
                  <a:srgbClr val="000000"/>
                </a:solidFill>
              </a:rPr>
              <a:t>Apple Inc</a:t>
            </a:r>
            <a:r>
              <a:rPr lang="fr-FR" sz="1200" dirty="0" smtClean="0">
                <a:solidFill>
                  <a:srgbClr val="000000"/>
                </a:solidFill>
              </a:rPr>
              <a:t>.</a:t>
            </a:r>
            <a:endParaRPr lang="fr-FR" sz="1200" dirty="0">
              <a:solidFill>
                <a:srgbClr val="000000"/>
              </a:solidFill>
              <a:hlinkClick r:id="rId7"/>
            </a:endParaRPr>
          </a:p>
          <a:p>
            <a:pPr algn="just"/>
            <a:r>
              <a:rPr lang="fr-FR" sz="1200" dirty="0">
                <a:solidFill>
                  <a:srgbClr val="000000"/>
                </a:solidFill>
              </a:rPr>
              <a:t>eBay</a:t>
            </a:r>
          </a:p>
          <a:p>
            <a:pPr algn="just"/>
            <a:r>
              <a:rPr lang="fr-FR" sz="1200" dirty="0">
                <a:solidFill>
                  <a:srgbClr val="000000"/>
                </a:solidFill>
                <a:hlinkClick r:id="rId8"/>
              </a:rPr>
              <a:t>Adobe </a:t>
            </a:r>
            <a:r>
              <a:rPr lang="fr-FR" sz="1200" dirty="0" smtClean="0">
                <a:solidFill>
                  <a:srgbClr val="000000"/>
                </a:solidFill>
                <a:hlinkClick r:id="rId8"/>
              </a:rPr>
              <a:t>Systems</a:t>
            </a:r>
            <a:endParaRPr lang="fr-FR" sz="1200" dirty="0">
              <a:solidFill>
                <a:srgbClr val="000000"/>
              </a:solidFill>
              <a:hlinkClick r:id="rId8"/>
            </a:endParaRPr>
          </a:p>
          <a:p>
            <a:pPr algn="just"/>
            <a:r>
              <a:rPr lang="fr-FR" sz="1200" dirty="0">
                <a:solidFill>
                  <a:srgbClr val="000000"/>
                </a:solidFill>
                <a:hlinkClick r:id="rId9"/>
              </a:rPr>
              <a:t>Advanced Micro Devices (AMD)</a:t>
            </a:r>
          </a:p>
          <a:p>
            <a:pPr algn="just"/>
            <a:r>
              <a:rPr lang="fr-FR" sz="1200" dirty="0">
                <a:solidFill>
                  <a:srgbClr val="000000"/>
                </a:solidFill>
                <a:hlinkClick r:id="rId10"/>
              </a:rPr>
              <a:t>Agilent Technologies</a:t>
            </a:r>
          </a:p>
          <a:p>
            <a:pPr algn="just"/>
            <a:r>
              <a:rPr lang="fr-FR" sz="1200" dirty="0">
                <a:solidFill>
                  <a:srgbClr val="000000"/>
                </a:solidFill>
                <a:hlinkClick r:id="rId11"/>
              </a:rPr>
              <a:t>Apple </a:t>
            </a:r>
            <a:r>
              <a:rPr lang="fr-FR" sz="1200" dirty="0" smtClean="0">
                <a:solidFill>
                  <a:srgbClr val="000000"/>
                </a:solidFill>
                <a:hlinkClick r:id="rId11"/>
              </a:rPr>
              <a:t>Inc</a:t>
            </a:r>
            <a:endParaRPr lang="fr-FR" sz="1200" dirty="0">
              <a:solidFill>
                <a:srgbClr val="000000"/>
              </a:solidFill>
              <a:hlinkClick r:id="rId11"/>
            </a:endParaRPr>
          </a:p>
          <a:p>
            <a:pPr algn="just"/>
            <a:r>
              <a:rPr lang="fr-FR" sz="1200" dirty="0">
                <a:solidFill>
                  <a:srgbClr val="000000"/>
                </a:solidFill>
                <a:hlinkClick r:id="rId12"/>
              </a:rPr>
              <a:t>Applied Materials</a:t>
            </a:r>
          </a:p>
          <a:p>
            <a:pPr algn="just"/>
            <a:r>
              <a:rPr lang="fr-FR" sz="1200" dirty="0">
                <a:solidFill>
                  <a:srgbClr val="000000"/>
                </a:solidFill>
                <a:hlinkClick r:id="rId13"/>
              </a:rPr>
              <a:t>Arista Networks</a:t>
            </a:r>
          </a:p>
          <a:p>
            <a:pPr algn="just"/>
            <a:r>
              <a:rPr lang="fr-FR" sz="1200" dirty="0">
                <a:solidFill>
                  <a:srgbClr val="000000"/>
                </a:solidFill>
                <a:hlinkClick r:id="rId14"/>
              </a:rPr>
              <a:t>Brocade</a:t>
            </a:r>
          </a:p>
          <a:p>
            <a:pPr algn="just"/>
            <a:r>
              <a:rPr lang="fr-FR" sz="1200" dirty="0">
                <a:solidFill>
                  <a:srgbClr val="000000"/>
                </a:solidFill>
                <a:hlinkClick r:id="rId15"/>
              </a:rPr>
              <a:t>Business Objects</a:t>
            </a:r>
          </a:p>
          <a:p>
            <a:pPr algn="just"/>
            <a:r>
              <a:rPr lang="fr-FR" sz="1200" dirty="0">
                <a:solidFill>
                  <a:srgbClr val="000000"/>
                </a:solidFill>
                <a:hlinkClick r:id="rId16"/>
              </a:rPr>
              <a:t>Cisco Systems</a:t>
            </a:r>
          </a:p>
          <a:p>
            <a:pPr algn="just"/>
            <a:r>
              <a:rPr lang="fr-FR" sz="1200" dirty="0">
                <a:solidFill>
                  <a:srgbClr val="000000"/>
                </a:solidFill>
                <a:hlinkClick r:id="rId17"/>
              </a:rPr>
              <a:t>Dolby</a:t>
            </a:r>
          </a:p>
          <a:p>
            <a:pPr algn="just"/>
            <a:r>
              <a:rPr lang="fr-FR" sz="1200" dirty="0">
                <a:solidFill>
                  <a:srgbClr val="000000"/>
                </a:solidFill>
                <a:hlinkClick r:id="rId18"/>
              </a:rPr>
              <a:t>eBay</a:t>
            </a:r>
          </a:p>
          <a:p>
            <a:pPr algn="just"/>
            <a:r>
              <a:rPr lang="fr-FR" sz="1200" dirty="0">
                <a:solidFill>
                  <a:srgbClr val="000000"/>
                </a:solidFill>
                <a:hlinkClick r:id="rId19"/>
              </a:rPr>
              <a:t>Electronic Arts</a:t>
            </a:r>
          </a:p>
          <a:p>
            <a:pPr algn="just"/>
            <a:r>
              <a:rPr lang="fr-FR" sz="1200" dirty="0">
                <a:solidFill>
                  <a:srgbClr val="000000"/>
                </a:solidFill>
                <a:hlinkClick r:id="rId20"/>
              </a:rPr>
              <a:t>Facebook</a:t>
            </a:r>
          </a:p>
          <a:p>
            <a:pPr algn="just"/>
            <a:r>
              <a:rPr lang="fr-FR" sz="1200" dirty="0">
                <a:solidFill>
                  <a:srgbClr val="000000"/>
                </a:solidFill>
                <a:hlinkClick r:id="rId21"/>
              </a:rPr>
              <a:t>Google</a:t>
            </a:r>
          </a:p>
          <a:p>
            <a:pPr algn="just"/>
            <a:r>
              <a:rPr lang="fr-FR" sz="1200" dirty="0">
                <a:solidFill>
                  <a:srgbClr val="000000"/>
                </a:solidFill>
                <a:hlinkClick r:id="rId22"/>
              </a:rPr>
              <a:t>Hewlett-Packard</a:t>
            </a:r>
          </a:p>
          <a:p>
            <a:pPr algn="just"/>
            <a:r>
              <a:rPr lang="fr-FR" sz="1200" dirty="0">
                <a:solidFill>
                  <a:srgbClr val="000000"/>
                </a:solidFill>
                <a:hlinkClick r:id="rId23"/>
              </a:rPr>
              <a:t>Intel</a:t>
            </a:r>
          </a:p>
          <a:p>
            <a:pPr algn="just"/>
            <a:r>
              <a:rPr lang="fr-FR" sz="1200" dirty="0">
                <a:solidFill>
                  <a:srgbClr val="000000"/>
                </a:solidFill>
                <a:hlinkClick r:id="rId24"/>
              </a:rPr>
              <a:t>Intuit</a:t>
            </a:r>
          </a:p>
          <a:p>
            <a:pPr algn="just"/>
            <a:r>
              <a:rPr lang="fr-FR" sz="1200" dirty="0">
                <a:solidFill>
                  <a:srgbClr val="000000"/>
                </a:solidFill>
                <a:hlinkClick r:id="rId25"/>
              </a:rPr>
              <a:t>LSI Logic</a:t>
            </a:r>
          </a:p>
          <a:p>
            <a:pPr algn="just"/>
            <a:r>
              <a:rPr lang="fr-FR" sz="1200" dirty="0">
                <a:solidFill>
                  <a:srgbClr val="000000"/>
                </a:solidFill>
                <a:hlinkClick r:id="rId26"/>
              </a:rPr>
              <a:t>Maxtor</a:t>
            </a:r>
          </a:p>
          <a:p>
            <a:pPr algn="just"/>
            <a:r>
              <a:rPr lang="fr-FR" sz="1200" dirty="0">
                <a:solidFill>
                  <a:srgbClr val="000000"/>
                </a:solidFill>
                <a:hlinkClick r:id="rId27"/>
              </a:rPr>
              <a:t>National Semiconductor</a:t>
            </a:r>
          </a:p>
          <a:p>
            <a:pPr algn="just"/>
            <a:r>
              <a:rPr lang="fr-FR" sz="1200" dirty="0">
                <a:solidFill>
                  <a:srgbClr val="000000"/>
                </a:solidFill>
                <a:hlinkClick r:id="rId28"/>
              </a:rPr>
              <a:t>NetApp</a:t>
            </a:r>
          </a:p>
          <a:p>
            <a:pPr algn="just"/>
            <a:r>
              <a:rPr lang="fr-FR" sz="1200" dirty="0">
                <a:solidFill>
                  <a:srgbClr val="000000"/>
                </a:solidFill>
                <a:hlinkClick r:id="rId29"/>
              </a:rPr>
              <a:t>nVidia</a:t>
            </a:r>
          </a:p>
          <a:p>
            <a:pPr algn="just"/>
            <a:r>
              <a:rPr lang="fr-FR" sz="1200" dirty="0">
                <a:solidFill>
                  <a:srgbClr val="000000"/>
                </a:solidFill>
                <a:hlinkClick r:id="rId30"/>
              </a:rPr>
              <a:t>Oracle Corporation</a:t>
            </a:r>
          </a:p>
          <a:p>
            <a:pPr algn="just"/>
            <a:r>
              <a:rPr lang="fr-FR" sz="1200" dirty="0">
                <a:solidFill>
                  <a:srgbClr val="000000"/>
                </a:solidFill>
                <a:hlinkClick r:id="rId31"/>
              </a:rPr>
              <a:t>SanDisk</a:t>
            </a:r>
          </a:p>
          <a:p>
            <a:pPr algn="just"/>
            <a:r>
              <a:rPr lang="fr-FR" sz="1200" dirty="0">
                <a:solidFill>
                  <a:srgbClr val="000000"/>
                </a:solidFill>
                <a:hlinkClick r:id="rId32"/>
              </a:rPr>
              <a:t>Solectron</a:t>
            </a:r>
          </a:p>
          <a:p>
            <a:pPr algn="just"/>
            <a:r>
              <a:rPr lang="fr-FR" sz="1200" dirty="0">
                <a:solidFill>
                  <a:srgbClr val="000000"/>
                </a:solidFill>
                <a:hlinkClick r:id="rId33"/>
              </a:rPr>
              <a:t>Symantec</a:t>
            </a:r>
          </a:p>
          <a:p>
            <a:pPr algn="just"/>
            <a:r>
              <a:rPr lang="fr-FR" sz="1200" dirty="0">
                <a:solidFill>
                  <a:srgbClr val="000000"/>
                </a:solidFill>
                <a:hlinkClick r:id="rId34"/>
              </a:rPr>
              <a:t>Sun Microsystems (rachetée par </a:t>
            </a:r>
            <a:r>
              <a:rPr lang="fr-FR" sz="1200" dirty="0">
                <a:solidFill>
                  <a:srgbClr val="000000"/>
                </a:solidFill>
                <a:hlinkClick r:id="rId30"/>
              </a:rPr>
              <a:t>Oracle Corporation)</a:t>
            </a:r>
          </a:p>
          <a:p>
            <a:pPr algn="just"/>
            <a:r>
              <a:rPr lang="fr-FR" sz="1200" dirty="0">
                <a:solidFill>
                  <a:srgbClr val="000000"/>
                </a:solidFill>
                <a:hlinkClick r:id="rId35"/>
              </a:rPr>
              <a:t>Yahoo!</a:t>
            </a:r>
            <a:endParaRPr lang="fr-FR" sz="1200" dirty="0">
              <a:solidFill>
                <a:srgbClr val="000000"/>
              </a:solidFill>
            </a:endParaRPr>
          </a:p>
        </p:txBody>
      </p:sp>
      <p:sp>
        <p:nvSpPr>
          <p:cNvPr id="4" name="ZoneTexte 3"/>
          <p:cNvSpPr txBox="1"/>
          <p:nvPr/>
        </p:nvSpPr>
        <p:spPr>
          <a:xfrm>
            <a:off x="0" y="6139962"/>
            <a:ext cx="9144000" cy="707886"/>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fr-FR" sz="2000" b="1" dirty="0" err="1" smtClean="0">
                <a:solidFill>
                  <a:srgbClr val="0000FF"/>
                </a:solidFill>
                <a:latin typeface="Noteworthy Light"/>
                <a:cs typeface="Noteworthy Light"/>
              </a:rPr>
              <a:t>Silicon</a:t>
            </a:r>
            <a:r>
              <a:rPr lang="fr-FR" sz="2000" b="1" dirty="0" smtClean="0">
                <a:solidFill>
                  <a:srgbClr val="0000FF"/>
                </a:solidFill>
                <a:latin typeface="Noteworthy Light"/>
                <a:cs typeface="Noteworthy Light"/>
              </a:rPr>
              <a:t> </a:t>
            </a:r>
            <a:r>
              <a:rPr lang="fr-FR" sz="2000" b="1" dirty="0" err="1" smtClean="0">
                <a:solidFill>
                  <a:srgbClr val="0000FF"/>
                </a:solidFill>
                <a:latin typeface="Noteworthy Light"/>
                <a:cs typeface="Noteworthy Light"/>
              </a:rPr>
              <a:t>Valley</a:t>
            </a:r>
            <a:r>
              <a:rPr lang="fr-FR" sz="2000" b="1" dirty="0" smtClean="0">
                <a:solidFill>
                  <a:srgbClr val="0000FF"/>
                </a:solidFill>
                <a:latin typeface="Noteworthy Light"/>
                <a:cs typeface="Noteworthy Light"/>
              </a:rPr>
              <a:t>, quelques exemples d’entreprises localisées dans le technopole au Sud de San Francisco</a:t>
            </a:r>
            <a:endParaRPr lang="fr-FR" sz="2000" b="1" dirty="0">
              <a:solidFill>
                <a:srgbClr val="0000FF"/>
              </a:solidFill>
              <a:latin typeface="Noteworthy Light"/>
              <a:cs typeface="Noteworthy Light"/>
            </a:endParaRPr>
          </a:p>
        </p:txBody>
      </p:sp>
      <p:pic>
        <p:nvPicPr>
          <p:cNvPr id="5" name="Image 4" descr="210px-Stanford_University_seal.svg.png"/>
          <p:cNvPicPr>
            <a:picLocks noChangeAspect="1"/>
          </p:cNvPicPr>
          <p:nvPr/>
        </p:nvPicPr>
        <p:blipFill>
          <a:blip r:embed="rId36" cstate="email">
            <a:extLst>
              <a:ext uri="{28A0092B-C50C-407E-A947-70E740481C1C}">
                <a14:useLocalDpi xmlns:a14="http://schemas.microsoft.com/office/drawing/2010/main" xmlns="" val="0"/>
              </a:ext>
            </a:extLst>
          </a:blip>
          <a:stretch>
            <a:fillRect/>
          </a:stretch>
        </p:blipFill>
        <p:spPr>
          <a:xfrm>
            <a:off x="7757792" y="2042792"/>
            <a:ext cx="1386208" cy="1386208"/>
          </a:xfrm>
          <a:prstGeom prst="rect">
            <a:avLst/>
          </a:prstGeom>
        </p:spPr>
      </p:pic>
      <p:sp>
        <p:nvSpPr>
          <p:cNvPr id="8" name="Bouton d'action : Personnalisé 7">
            <a:hlinkClick r:id="rId37" action="ppaction://hlinksldjump" highlightClick="1"/>
          </p:cNvPr>
          <p:cNvSpPr/>
          <p:nvPr/>
        </p:nvSpPr>
        <p:spPr>
          <a:xfrm>
            <a:off x="7886796" y="5121209"/>
            <a:ext cx="1071833" cy="315051"/>
          </a:xfrm>
          <a:prstGeom prst="actionButtonBlank">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solidFill>
                  <a:srgbClr val="0000FF"/>
                </a:solidFill>
                <a:latin typeface="Noteworthy Light"/>
                <a:cs typeface="Noteworthy Light"/>
              </a:rPr>
              <a:t>Dia 6</a:t>
            </a:r>
            <a:endParaRPr lang="fr-FR" sz="1600" b="1" dirty="0">
              <a:solidFill>
                <a:srgbClr val="0000FF"/>
              </a:solidFill>
              <a:latin typeface="Noteworthy Light"/>
              <a:cs typeface="Noteworthy Light"/>
            </a:endParaRPr>
          </a:p>
        </p:txBody>
      </p:sp>
      <p:sp>
        <p:nvSpPr>
          <p:cNvPr id="9" name="Rectangle 8"/>
          <p:cNvSpPr/>
          <p:nvPr/>
        </p:nvSpPr>
        <p:spPr>
          <a:xfrm>
            <a:off x="1980871" y="1277726"/>
            <a:ext cx="2177898" cy="180000"/>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xmlns="" val="106287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lstStyle/>
          <a:p>
            <a:r>
              <a:rPr lang="fr-FR" sz="4000" dirty="0" smtClean="0">
                <a:solidFill>
                  <a:srgbClr val="0000FF"/>
                </a:solidFill>
                <a:latin typeface="Noteworthy Light"/>
                <a:cs typeface="Noteworthy Light"/>
              </a:rPr>
              <a:t>Qu’est ce qu’un produit mondialisé ?</a:t>
            </a:r>
            <a:endParaRPr lang="fr-FR" sz="4000" dirty="0">
              <a:solidFill>
                <a:srgbClr val="0000FF"/>
              </a:solidFill>
              <a:latin typeface="Noteworthy Light"/>
              <a:cs typeface="Noteworthy Light"/>
            </a:endParaRPr>
          </a:p>
        </p:txBody>
      </p:sp>
      <p:sp>
        <p:nvSpPr>
          <p:cNvPr id="3" name="Espace réservé du contenu 2"/>
          <p:cNvSpPr>
            <a:spLocks noGrp="1"/>
          </p:cNvSpPr>
          <p:nvPr>
            <p:ph idx="1"/>
          </p:nvPr>
        </p:nvSpPr>
        <p:spPr>
          <a:xfrm>
            <a:off x="211674" y="1382184"/>
            <a:ext cx="8728434" cy="5304599"/>
          </a:xfrm>
        </p:spPr>
        <p:txBody>
          <a:bodyPr>
            <a:normAutofit/>
          </a:bodyPr>
          <a:lstStyle/>
          <a:p>
            <a:r>
              <a:rPr lang="fr-FR" sz="2800" dirty="0" smtClean="0"/>
              <a:t>Un produit </a:t>
            </a:r>
            <a:r>
              <a:rPr lang="fr-FR" sz="2800" b="1" dirty="0" smtClean="0"/>
              <a:t>élaboré</a:t>
            </a:r>
            <a:r>
              <a:rPr lang="fr-FR" sz="2800" dirty="0" smtClean="0"/>
              <a:t> ;</a:t>
            </a:r>
          </a:p>
          <a:p>
            <a:endParaRPr lang="fr-FR" sz="2800" dirty="0" smtClean="0"/>
          </a:p>
          <a:p>
            <a:r>
              <a:rPr lang="fr-FR" sz="2800" dirty="0" smtClean="0"/>
              <a:t>Des étapes de fabrication, d’assemblage, d’acheminement de distribution et de consommation qui reflètent </a:t>
            </a:r>
            <a:r>
              <a:rPr lang="fr-FR" sz="2800" b="1" dirty="0" smtClean="0"/>
              <a:t>l’intégration des acteurs économiques </a:t>
            </a:r>
            <a:r>
              <a:rPr lang="fr-FR" sz="2800" dirty="0" smtClean="0"/>
              <a:t>mondiaux ;</a:t>
            </a:r>
          </a:p>
          <a:p>
            <a:endParaRPr lang="fr-FR" sz="2800" dirty="0" smtClean="0"/>
          </a:p>
          <a:p>
            <a:r>
              <a:rPr lang="fr-FR" sz="2800" dirty="0" smtClean="0"/>
              <a:t>Les </a:t>
            </a:r>
            <a:r>
              <a:rPr lang="fr-FR" sz="2800" b="1" dirty="0" smtClean="0"/>
              <a:t>liens économiques </a:t>
            </a:r>
            <a:r>
              <a:rPr lang="fr-FR" sz="2800" dirty="0" smtClean="0"/>
              <a:t>entre les différentes parties du monde sont complexes ;</a:t>
            </a:r>
          </a:p>
          <a:p>
            <a:endParaRPr lang="fr-FR" sz="2800" dirty="0" smtClean="0"/>
          </a:p>
          <a:p>
            <a:r>
              <a:rPr lang="fr-FR" sz="2800" dirty="0" smtClean="0"/>
              <a:t>Un produit </a:t>
            </a:r>
            <a:r>
              <a:rPr lang="fr-FR" sz="2800" b="1" dirty="0" smtClean="0"/>
              <a:t>distribué massivement</a:t>
            </a:r>
            <a:r>
              <a:rPr lang="fr-FR" sz="2800" dirty="0" smtClean="0"/>
              <a:t> ;</a:t>
            </a:r>
          </a:p>
          <a:p>
            <a:endParaRPr lang="fr-FR" sz="2800" dirty="0"/>
          </a:p>
        </p:txBody>
      </p:sp>
    </p:spTree>
    <p:extLst>
      <p:ext uri="{BB962C8B-B14F-4D97-AF65-F5344CB8AC3E}">
        <p14:creationId xmlns:p14="http://schemas.microsoft.com/office/powerpoint/2010/main" xmlns="" val="4971887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CAR Silicon Valley.jpeg"/>
          <p:cNvPicPr>
            <a:picLocks noChangeAspect="1"/>
          </p:cNvPicPr>
          <p:nvPr/>
        </p:nvPicPr>
        <p:blipFill>
          <a:blip r:embed="rId2" cstate="email"/>
          <a:stretch>
            <a:fillRect/>
          </a:stretch>
        </p:blipFill>
        <p:spPr>
          <a:xfrm>
            <a:off x="0" y="-1"/>
            <a:ext cx="6634214" cy="6878353"/>
          </a:xfrm>
          <a:prstGeom prst="rect">
            <a:avLst/>
          </a:prstGeom>
        </p:spPr>
      </p:pic>
      <p:sp>
        <p:nvSpPr>
          <p:cNvPr id="5" name="Rectangle 4"/>
          <p:cNvSpPr/>
          <p:nvPr/>
        </p:nvSpPr>
        <p:spPr>
          <a:xfrm>
            <a:off x="6653792" y="4162"/>
            <a:ext cx="2490208" cy="600164"/>
          </a:xfrm>
          <a:prstGeom prst="rect">
            <a:avLst/>
          </a:prstGeom>
        </p:spPr>
        <p:txBody>
          <a:bodyPr wrap="square">
            <a:spAutoFit/>
          </a:bodyPr>
          <a:lstStyle/>
          <a:p>
            <a:pPr algn="just"/>
            <a:r>
              <a:rPr lang="fr-FR" sz="1100" dirty="0">
                <a:latin typeface="Noteworthy Light"/>
                <a:cs typeface="Noteworthy Light"/>
              </a:rPr>
              <a:t>D’après Gérard DOREL, </a:t>
            </a:r>
            <a:r>
              <a:rPr lang="fr-FR" sz="1100" i="1" dirty="0">
                <a:latin typeface="Noteworthy Light"/>
                <a:cs typeface="Noteworthy Light"/>
              </a:rPr>
              <a:t>Atlas de la Californie</a:t>
            </a:r>
            <a:r>
              <a:rPr lang="fr-FR" sz="1100" dirty="0">
                <a:latin typeface="Noteworthy Light"/>
                <a:cs typeface="Noteworthy Light"/>
              </a:rPr>
              <a:t>, Autrement, collection Atlas/Monde, Paris, 2008, </a:t>
            </a:r>
            <a:r>
              <a:rPr lang="fr-FR" sz="1100" dirty="0" smtClean="0">
                <a:latin typeface="Noteworthy Light"/>
                <a:cs typeface="Noteworthy Light"/>
              </a:rPr>
              <a:t>pages </a:t>
            </a:r>
            <a:r>
              <a:rPr lang="fr-FR" sz="1100" dirty="0">
                <a:latin typeface="Noteworthy Light"/>
                <a:cs typeface="Noteworthy Light"/>
              </a:rPr>
              <a:t>56-59.</a:t>
            </a:r>
          </a:p>
        </p:txBody>
      </p:sp>
      <p:sp>
        <p:nvSpPr>
          <p:cNvPr id="6" name="Bulle rectangulaire 5"/>
          <p:cNvSpPr/>
          <p:nvPr/>
        </p:nvSpPr>
        <p:spPr>
          <a:xfrm>
            <a:off x="6740469" y="944387"/>
            <a:ext cx="2355718" cy="350074"/>
          </a:xfrm>
          <a:prstGeom prst="wedgeRectCallout">
            <a:avLst>
              <a:gd name="adj1" fmla="val -57118"/>
              <a:gd name="adj2" fmla="val -14244"/>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fr-FR" sz="1600" dirty="0" smtClean="0">
                <a:latin typeface="Noteworthy Light"/>
                <a:cs typeface="Noteworthy Light"/>
              </a:rPr>
              <a:t>Entreprises de petite taille</a:t>
            </a:r>
            <a:endParaRPr lang="fr-FR" sz="1600" dirty="0">
              <a:latin typeface="Noteworthy Light"/>
              <a:cs typeface="Noteworthy Light"/>
            </a:endParaRPr>
          </a:p>
        </p:txBody>
      </p:sp>
      <p:sp>
        <p:nvSpPr>
          <p:cNvPr id="7" name="Bulle rectangulaire 6"/>
          <p:cNvSpPr/>
          <p:nvPr/>
        </p:nvSpPr>
        <p:spPr>
          <a:xfrm>
            <a:off x="6788282" y="1715523"/>
            <a:ext cx="2355718" cy="350074"/>
          </a:xfrm>
          <a:prstGeom prst="wedgeRectCallout">
            <a:avLst>
              <a:gd name="adj1" fmla="val -57118"/>
              <a:gd name="adj2" fmla="val -14244"/>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fr-FR" sz="1600" dirty="0" smtClean="0">
                <a:latin typeface="Noteworthy Light"/>
                <a:cs typeface="Noteworthy Light"/>
              </a:rPr>
              <a:t>42% d’emplois High </a:t>
            </a:r>
            <a:r>
              <a:rPr lang="fr-FR" sz="1600" dirty="0" err="1" smtClean="0">
                <a:latin typeface="Noteworthy Light"/>
                <a:cs typeface="Noteworthy Light"/>
              </a:rPr>
              <a:t>tech</a:t>
            </a:r>
            <a:endParaRPr lang="fr-FR" sz="1600" dirty="0">
              <a:latin typeface="Noteworthy Light"/>
              <a:cs typeface="Noteworthy Light"/>
            </a:endParaRPr>
          </a:p>
        </p:txBody>
      </p:sp>
      <p:sp>
        <p:nvSpPr>
          <p:cNvPr id="8" name="Bulle rectangulaire 7"/>
          <p:cNvSpPr/>
          <p:nvPr/>
        </p:nvSpPr>
        <p:spPr>
          <a:xfrm>
            <a:off x="6740469" y="4796733"/>
            <a:ext cx="2355718" cy="1149964"/>
          </a:xfrm>
          <a:prstGeom prst="wedgeRectCallout">
            <a:avLst>
              <a:gd name="adj1" fmla="val -56427"/>
              <a:gd name="adj2" fmla="val 101481"/>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fr-FR" sz="1600" dirty="0" smtClean="0">
                <a:latin typeface="Noteworthy Light"/>
                <a:cs typeface="Noteworthy Light"/>
              </a:rPr>
              <a:t>Quelques géants de l’informatique mondiale pour une nuée de PME - PMI</a:t>
            </a:r>
            <a:endParaRPr lang="fr-FR" sz="1600" dirty="0">
              <a:latin typeface="Noteworthy Light"/>
              <a:cs typeface="Noteworthy Light"/>
            </a:endParaRPr>
          </a:p>
        </p:txBody>
      </p:sp>
      <p:sp>
        <p:nvSpPr>
          <p:cNvPr id="9" name="Bouton d'action : Personnalisé 8">
            <a:hlinkClick r:id="rId3" action="ppaction://hlinksldjump" highlightClick="1"/>
          </p:cNvPr>
          <p:cNvSpPr/>
          <p:nvPr/>
        </p:nvSpPr>
        <p:spPr>
          <a:xfrm>
            <a:off x="7886796" y="6228421"/>
            <a:ext cx="1071833" cy="315051"/>
          </a:xfrm>
          <a:prstGeom prst="actionButtonBlank">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solidFill>
                  <a:srgbClr val="0000FF"/>
                </a:solidFill>
                <a:latin typeface="Noteworthy Light"/>
                <a:cs typeface="Noteworthy Light"/>
              </a:rPr>
              <a:t>Dia 6</a:t>
            </a:r>
            <a:endParaRPr lang="fr-FR" sz="1600" b="1" dirty="0">
              <a:solidFill>
                <a:srgbClr val="0000FF"/>
              </a:solidFill>
              <a:latin typeface="Noteworthy Light"/>
              <a:cs typeface="Noteworthy Light"/>
            </a:endParaRPr>
          </a:p>
        </p:txBody>
      </p:sp>
    </p:spTree>
    <p:extLst>
      <p:ext uri="{BB962C8B-B14F-4D97-AF65-F5344CB8AC3E}">
        <p14:creationId xmlns:p14="http://schemas.microsoft.com/office/powerpoint/2010/main" xmlns="" val="308452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0" y="-1"/>
            <a:ext cx="9144000" cy="461665"/>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fr-FR" sz="2400" b="1" dirty="0" err="1" smtClean="0">
                <a:solidFill>
                  <a:srgbClr val="0000FF"/>
                </a:solidFill>
                <a:latin typeface="Noteworthy Light"/>
                <a:cs typeface="Noteworthy Light"/>
              </a:rPr>
              <a:t>Foxconn</a:t>
            </a:r>
            <a:r>
              <a:rPr lang="fr-FR" sz="2400" b="1" dirty="0" smtClean="0">
                <a:solidFill>
                  <a:srgbClr val="0000FF"/>
                </a:solidFill>
                <a:latin typeface="Noteworthy Light"/>
                <a:cs typeface="Noteworthy Light"/>
              </a:rPr>
              <a:t>, leader mondial de l’assemblage électronique</a:t>
            </a:r>
            <a:endParaRPr lang="fr-FR" sz="2400" b="1" dirty="0">
              <a:solidFill>
                <a:srgbClr val="0000FF"/>
              </a:solidFill>
              <a:latin typeface="Noteworthy Light"/>
              <a:cs typeface="Noteworthy Light"/>
            </a:endParaRPr>
          </a:p>
        </p:txBody>
      </p:sp>
      <p:pic>
        <p:nvPicPr>
          <p:cNvPr id="17" name="Image 16" descr="CAR Foxconn.jp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613641" y="622346"/>
            <a:ext cx="8039883" cy="4637777"/>
          </a:xfrm>
          <a:prstGeom prst="rect">
            <a:avLst/>
          </a:prstGeom>
        </p:spPr>
      </p:pic>
      <p:pic>
        <p:nvPicPr>
          <p:cNvPr id="16" name="Image 15" descr="CAR Foxconn en Chine.jpg"/>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5143057" y="4342986"/>
            <a:ext cx="2378916" cy="2378916"/>
          </a:xfrm>
          <a:prstGeom prst="rect">
            <a:avLst/>
          </a:prstGeom>
        </p:spPr>
      </p:pic>
      <p:sp>
        <p:nvSpPr>
          <p:cNvPr id="6" name="Bouton d'action : Personnalisé 5">
            <a:hlinkClick r:id="rId4" action="ppaction://hlinksldjump" highlightClick="1"/>
          </p:cNvPr>
          <p:cNvSpPr/>
          <p:nvPr/>
        </p:nvSpPr>
        <p:spPr>
          <a:xfrm>
            <a:off x="7886796" y="6228421"/>
            <a:ext cx="1071833" cy="315051"/>
          </a:xfrm>
          <a:prstGeom prst="actionButtonBlank">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solidFill>
                  <a:srgbClr val="0000FF"/>
                </a:solidFill>
                <a:latin typeface="Noteworthy Light"/>
                <a:cs typeface="Noteworthy Light"/>
              </a:rPr>
              <a:t>Dia 6</a:t>
            </a:r>
            <a:endParaRPr lang="fr-FR" sz="1600" b="1" dirty="0">
              <a:solidFill>
                <a:srgbClr val="0000FF"/>
              </a:solidFill>
              <a:latin typeface="Noteworthy Light"/>
              <a:cs typeface="Noteworthy Light"/>
            </a:endParaRPr>
          </a:p>
        </p:txBody>
      </p:sp>
    </p:spTree>
    <p:extLst>
      <p:ext uri="{BB962C8B-B14F-4D97-AF65-F5344CB8AC3E}">
        <p14:creationId xmlns:p14="http://schemas.microsoft.com/office/powerpoint/2010/main" xmlns="" val="10642857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DCS Vue Ouvriers Foxconn.tiff"/>
          <p:cNvPicPr>
            <a:picLocks noChangeAspect="1"/>
          </p:cNvPicPr>
          <p:nvPr/>
        </p:nvPicPr>
        <p:blipFill rotWithShape="1">
          <a:blip r:embed="rId2" cstate="email">
            <a:extLst>
              <a:ext uri="{28A0092B-C50C-407E-A947-70E740481C1C}">
                <a14:useLocalDpi xmlns:a14="http://schemas.microsoft.com/office/drawing/2010/main" xmlns=""/>
              </a:ext>
            </a:extLst>
          </a:blip>
          <a:srcRect l="25544" t="23774" r="25604" b="27099"/>
          <a:stretch/>
        </p:blipFill>
        <p:spPr>
          <a:xfrm>
            <a:off x="0" y="3950996"/>
            <a:ext cx="2866158" cy="1620517"/>
          </a:xfrm>
          <a:prstGeom prst="rect">
            <a:avLst/>
          </a:prstGeom>
        </p:spPr>
      </p:pic>
      <p:sp>
        <p:nvSpPr>
          <p:cNvPr id="3" name="Rectangle 2"/>
          <p:cNvSpPr/>
          <p:nvPr/>
        </p:nvSpPr>
        <p:spPr>
          <a:xfrm>
            <a:off x="0" y="5571513"/>
            <a:ext cx="2866158" cy="954107"/>
          </a:xfrm>
          <a:prstGeom prst="rect">
            <a:avLst/>
          </a:prstGeom>
        </p:spPr>
        <p:txBody>
          <a:bodyPr wrap="square">
            <a:spAutoFit/>
          </a:bodyPr>
          <a:lstStyle/>
          <a:p>
            <a:pPr algn="just"/>
            <a:r>
              <a:rPr lang="fr-FR" sz="1400" dirty="0">
                <a:solidFill>
                  <a:srgbClr val="0000FF"/>
                </a:solidFill>
                <a:latin typeface="Noteworthy Light"/>
                <a:cs typeface="Noteworthy Light"/>
              </a:rPr>
              <a:t>http://</a:t>
            </a:r>
            <a:r>
              <a:rPr lang="fr-FR" sz="1400" dirty="0" err="1">
                <a:solidFill>
                  <a:srgbClr val="0000FF"/>
                </a:solidFill>
                <a:latin typeface="Noteworthy Light"/>
                <a:cs typeface="Noteworthy Light"/>
              </a:rPr>
              <a:t>www.lemonde.fr</a:t>
            </a:r>
            <a:r>
              <a:rPr lang="fr-FR" sz="1400" dirty="0">
                <a:solidFill>
                  <a:srgbClr val="0000FF"/>
                </a:solidFill>
                <a:latin typeface="Noteworthy Light"/>
                <a:cs typeface="Noteworthy Light"/>
              </a:rPr>
              <a:t>/a-la-une/portfolio/2010/06/26/le-monde-magazine-en-chine-dans-la-ville-usine-de-foxconn_1378262_3208.html</a:t>
            </a:r>
          </a:p>
        </p:txBody>
      </p:sp>
      <p:pic>
        <p:nvPicPr>
          <p:cNvPr id="4" name="Image 3" descr="ART Foxconn augmente les salaires de 70% en Chine - LExpansion.com.pdf"/>
          <p:cNvPicPr>
            <a:picLocks noChangeAspect="1"/>
          </p:cNvPicPr>
          <p:nvPr/>
        </p:nvPicPr>
        <p:blipFill rotWithShape="1">
          <a:blip r:embed="rId3" cstate="email">
            <a:extLst>
              <a:ext uri="{28A0092B-C50C-407E-A947-70E740481C1C}">
                <a14:useLocalDpi xmlns:a14="http://schemas.microsoft.com/office/drawing/2010/main" xmlns=""/>
              </a:ext>
            </a:extLst>
          </a:blip>
          <a:srcRect t="1490" r="18976" b="7184"/>
          <a:stretch/>
        </p:blipFill>
        <p:spPr>
          <a:xfrm>
            <a:off x="2866158" y="-19781"/>
            <a:ext cx="4311968" cy="6877781"/>
          </a:xfrm>
          <a:prstGeom prst="rect">
            <a:avLst/>
          </a:prstGeom>
        </p:spPr>
      </p:pic>
      <p:sp>
        <p:nvSpPr>
          <p:cNvPr id="5" name="Rectangle 4"/>
          <p:cNvSpPr/>
          <p:nvPr/>
        </p:nvSpPr>
        <p:spPr>
          <a:xfrm>
            <a:off x="3211968" y="2631012"/>
            <a:ext cx="1782528" cy="119591"/>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6" name="Rectangle 5"/>
          <p:cNvSpPr/>
          <p:nvPr/>
        </p:nvSpPr>
        <p:spPr>
          <a:xfrm>
            <a:off x="3058204" y="2783412"/>
            <a:ext cx="1605983" cy="119591"/>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7" name="Rectangle 6"/>
          <p:cNvSpPr/>
          <p:nvPr/>
        </p:nvSpPr>
        <p:spPr>
          <a:xfrm>
            <a:off x="6794110" y="2622597"/>
            <a:ext cx="254908" cy="119591"/>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8" name="Rectangle 7"/>
          <p:cNvSpPr/>
          <p:nvPr/>
        </p:nvSpPr>
        <p:spPr>
          <a:xfrm>
            <a:off x="5517070" y="3207804"/>
            <a:ext cx="1531948" cy="119591"/>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9" name="Rectangle 8"/>
          <p:cNvSpPr/>
          <p:nvPr/>
        </p:nvSpPr>
        <p:spPr>
          <a:xfrm>
            <a:off x="3368699" y="4234637"/>
            <a:ext cx="560836" cy="17638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0" name="Rectangle 9"/>
          <p:cNvSpPr/>
          <p:nvPr/>
        </p:nvSpPr>
        <p:spPr>
          <a:xfrm>
            <a:off x="4903375" y="5776576"/>
            <a:ext cx="2095753" cy="119591"/>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1" name="Rectangle 10"/>
          <p:cNvSpPr/>
          <p:nvPr/>
        </p:nvSpPr>
        <p:spPr>
          <a:xfrm>
            <a:off x="3058204" y="5928976"/>
            <a:ext cx="3593531" cy="119591"/>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2" name="Rectangle 11"/>
          <p:cNvSpPr/>
          <p:nvPr/>
        </p:nvSpPr>
        <p:spPr>
          <a:xfrm>
            <a:off x="3056839" y="6081376"/>
            <a:ext cx="2330611" cy="119591"/>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3" name="Rectangle 12"/>
          <p:cNvSpPr/>
          <p:nvPr/>
        </p:nvSpPr>
        <p:spPr>
          <a:xfrm>
            <a:off x="7178126" y="5475608"/>
            <a:ext cx="1965874" cy="1384995"/>
          </a:xfrm>
          <a:prstGeom prst="rect">
            <a:avLst/>
          </a:prstGeom>
        </p:spPr>
        <p:txBody>
          <a:bodyPr wrap="square">
            <a:spAutoFit/>
          </a:bodyPr>
          <a:lstStyle/>
          <a:p>
            <a:pPr algn="just"/>
            <a:r>
              <a:rPr lang="fr-FR" sz="1400" dirty="0">
                <a:solidFill>
                  <a:srgbClr val="0000FF"/>
                </a:solidFill>
                <a:latin typeface="Noteworthy Light"/>
                <a:cs typeface="Noteworthy Light"/>
              </a:rPr>
              <a:t>http://</a:t>
            </a:r>
            <a:r>
              <a:rPr lang="fr-FR" sz="1400" dirty="0" err="1">
                <a:solidFill>
                  <a:srgbClr val="0000FF"/>
                </a:solidFill>
                <a:latin typeface="Noteworthy Light"/>
                <a:cs typeface="Noteworthy Light"/>
              </a:rPr>
              <a:t>lexpansion.lexpress.fr</a:t>
            </a:r>
            <a:r>
              <a:rPr lang="fr-FR" sz="1400" dirty="0">
                <a:solidFill>
                  <a:srgbClr val="0000FF"/>
                </a:solidFill>
                <a:latin typeface="Noteworthy Light"/>
                <a:cs typeface="Noteworthy Light"/>
              </a:rPr>
              <a:t>/high-tech/foxconn-augmente-les-salaires-de-70-en-chine_233603.html</a:t>
            </a:r>
          </a:p>
        </p:txBody>
      </p:sp>
      <p:sp>
        <p:nvSpPr>
          <p:cNvPr id="14" name="ZoneTexte 13"/>
          <p:cNvSpPr txBox="1"/>
          <p:nvPr/>
        </p:nvSpPr>
        <p:spPr>
          <a:xfrm>
            <a:off x="0" y="-1"/>
            <a:ext cx="3058204" cy="707886"/>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fr-FR" sz="2000" b="1" dirty="0" err="1" smtClean="0">
                <a:solidFill>
                  <a:srgbClr val="0000FF"/>
                </a:solidFill>
                <a:latin typeface="Noteworthy Light"/>
                <a:cs typeface="Noteworthy Light"/>
              </a:rPr>
              <a:t>Foxconn</a:t>
            </a:r>
            <a:r>
              <a:rPr lang="fr-FR" sz="2000" b="1" dirty="0" smtClean="0">
                <a:solidFill>
                  <a:srgbClr val="0000FF"/>
                </a:solidFill>
                <a:latin typeface="Noteworthy Light"/>
                <a:cs typeface="Noteworthy Light"/>
              </a:rPr>
              <a:t>, leader mondial de l’assemblage électronique</a:t>
            </a:r>
            <a:endParaRPr lang="fr-FR" sz="2000" b="1" dirty="0">
              <a:solidFill>
                <a:srgbClr val="0000FF"/>
              </a:solidFill>
              <a:latin typeface="Noteworthy Light"/>
              <a:cs typeface="Noteworthy Light"/>
            </a:endParaRPr>
          </a:p>
        </p:txBody>
      </p:sp>
      <p:sp>
        <p:nvSpPr>
          <p:cNvPr id="18" name="Bouton d'action : Personnalisé 17">
            <a:hlinkClick r:id="rId4" action="ppaction://hlinksldjump" highlightClick="1"/>
          </p:cNvPr>
          <p:cNvSpPr/>
          <p:nvPr/>
        </p:nvSpPr>
        <p:spPr>
          <a:xfrm>
            <a:off x="7947636" y="4996631"/>
            <a:ext cx="1071833" cy="315051"/>
          </a:xfrm>
          <a:prstGeom prst="actionButtonBlank">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solidFill>
                  <a:srgbClr val="0000FF"/>
                </a:solidFill>
                <a:latin typeface="Noteworthy Light"/>
                <a:cs typeface="Noteworthy Light"/>
              </a:rPr>
              <a:t>Dia 6</a:t>
            </a:r>
            <a:endParaRPr lang="fr-FR" sz="1600" b="1" dirty="0">
              <a:solidFill>
                <a:srgbClr val="0000FF"/>
              </a:solidFill>
              <a:latin typeface="Noteworthy Light"/>
              <a:cs typeface="Noteworthy Light"/>
            </a:endParaRPr>
          </a:p>
        </p:txBody>
      </p:sp>
    </p:spTree>
    <p:extLst>
      <p:ext uri="{BB962C8B-B14F-4D97-AF65-F5344CB8AC3E}">
        <p14:creationId xmlns:p14="http://schemas.microsoft.com/office/powerpoint/2010/main" xmlns="" val="24843243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DCS Foxconn Longhua Park .tiff"/>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2698694" y="0"/>
            <a:ext cx="6445306" cy="6858000"/>
          </a:xfrm>
          <a:prstGeom prst="rect">
            <a:avLst/>
          </a:prstGeom>
        </p:spPr>
      </p:pic>
      <p:pic>
        <p:nvPicPr>
          <p:cNvPr id="2" name="Image 1" descr="China-Longhua-Foxconn-27mai2010-1.jpg"/>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221222" y="962876"/>
            <a:ext cx="3763772" cy="1911893"/>
          </a:xfrm>
          <a:prstGeom prst="rect">
            <a:avLst/>
          </a:prstGeom>
        </p:spPr>
      </p:pic>
      <p:pic>
        <p:nvPicPr>
          <p:cNvPr id="3" name="Image 2" descr="DCS Vue Ouvriers Foxconn.tiff"/>
          <p:cNvPicPr>
            <a:picLocks noChangeAspect="1"/>
          </p:cNvPicPr>
          <p:nvPr/>
        </p:nvPicPr>
        <p:blipFill rotWithShape="1">
          <a:blip r:embed="rId4" cstate="email">
            <a:extLst>
              <a:ext uri="{28A0092B-C50C-407E-A947-70E740481C1C}">
                <a14:useLocalDpi xmlns:a14="http://schemas.microsoft.com/office/drawing/2010/main" xmlns="" val="0"/>
              </a:ext>
            </a:extLst>
          </a:blip>
          <a:srcRect l="28776" t="28402" r="28641" b="31952"/>
          <a:stretch/>
        </p:blipFill>
        <p:spPr>
          <a:xfrm>
            <a:off x="221941" y="4007946"/>
            <a:ext cx="3530513" cy="1848067"/>
          </a:xfrm>
          <a:prstGeom prst="rect">
            <a:avLst/>
          </a:prstGeom>
        </p:spPr>
      </p:pic>
      <p:sp>
        <p:nvSpPr>
          <p:cNvPr id="6" name="Titre 1"/>
          <p:cNvSpPr txBox="1">
            <a:spLocks/>
          </p:cNvSpPr>
          <p:nvPr/>
        </p:nvSpPr>
        <p:spPr>
          <a:xfrm>
            <a:off x="0" y="-4762"/>
            <a:ext cx="9144000" cy="613179"/>
          </a:xfrm>
          <a:prstGeom prst="rect">
            <a:avLst/>
          </a:prstGeom>
        </p:spPr>
        <p:style>
          <a:lnRef idx="0">
            <a:schemeClr val="accent3"/>
          </a:lnRef>
          <a:fillRef idx="3">
            <a:schemeClr val="accent3"/>
          </a:fillRef>
          <a:effectRef idx="3">
            <a:schemeClr val="accent3"/>
          </a:effectRef>
          <a:fontRef idx="minor">
            <a:schemeClr val="lt1"/>
          </a:fontRef>
        </p:style>
        <p:txBody>
          <a:bodyPr anchor="ctr">
            <a:normAutofit fontScale="52500" lnSpcReduction="20000"/>
          </a:bodyPr>
          <a:lstStyle>
            <a:lvl1pPr algn="ctr" defTabSz="457200" rtl="0" eaLnBrk="1" latinLnBrk="0" hangingPunct="1">
              <a:spcBef>
                <a:spcPct val="0"/>
              </a:spcBef>
              <a:buNone/>
              <a:defRPr sz="4400" b="1" i="0" kern="1200"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4000" dirty="0" smtClean="0">
                <a:solidFill>
                  <a:srgbClr val="0000FF"/>
                </a:solidFill>
                <a:latin typeface="Noteworthy Light"/>
                <a:cs typeface="Noteworthy Light"/>
              </a:rPr>
              <a:t>Site d’assemblage principal – Longhua Park – Shenzhen - Chine</a:t>
            </a:r>
            <a:endParaRPr lang="fr-FR" sz="4000" dirty="0">
              <a:solidFill>
                <a:srgbClr val="0000FF"/>
              </a:solidFill>
              <a:latin typeface="Noteworthy Light"/>
              <a:cs typeface="Noteworthy Light"/>
            </a:endParaRPr>
          </a:p>
        </p:txBody>
      </p:sp>
      <p:sp>
        <p:nvSpPr>
          <p:cNvPr id="8" name="Bouton d'action : Personnalisé 7">
            <a:hlinkClick r:id="rId5" action="ppaction://hlinksldjump" highlightClick="1"/>
          </p:cNvPr>
          <p:cNvSpPr/>
          <p:nvPr/>
        </p:nvSpPr>
        <p:spPr>
          <a:xfrm>
            <a:off x="7947636" y="6423811"/>
            <a:ext cx="1071833" cy="315051"/>
          </a:xfrm>
          <a:prstGeom prst="actionButtonBlank">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solidFill>
                  <a:srgbClr val="0000FF"/>
                </a:solidFill>
                <a:latin typeface="Noteworthy Light"/>
                <a:cs typeface="Noteworthy Light"/>
              </a:rPr>
              <a:t>Dia 6</a:t>
            </a:r>
            <a:endParaRPr lang="fr-FR" sz="1600" b="1" dirty="0">
              <a:solidFill>
                <a:srgbClr val="0000FF"/>
              </a:solidFill>
              <a:latin typeface="Noteworthy Light"/>
              <a:cs typeface="Noteworthy Light"/>
            </a:endParaRPr>
          </a:p>
        </p:txBody>
      </p:sp>
    </p:spTree>
    <p:extLst>
      <p:ext uri="{BB962C8B-B14F-4D97-AF65-F5344CB8AC3E}">
        <p14:creationId xmlns:p14="http://schemas.microsoft.com/office/powerpoint/2010/main" xmlns="" val="41607160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cstate="email"/>
          <a:stretch>
            <a:fillRect/>
          </a:stretch>
        </p:blipFill>
        <p:spPr>
          <a:xfrm>
            <a:off x="1" y="593924"/>
            <a:ext cx="7171924" cy="6259314"/>
          </a:xfrm>
          <a:prstGeom prst="rect">
            <a:avLst/>
          </a:prstGeom>
        </p:spPr>
      </p:pic>
      <p:sp>
        <p:nvSpPr>
          <p:cNvPr id="6" name="Titre 1"/>
          <p:cNvSpPr txBox="1">
            <a:spLocks/>
          </p:cNvSpPr>
          <p:nvPr/>
        </p:nvSpPr>
        <p:spPr>
          <a:xfrm>
            <a:off x="0" y="-4762"/>
            <a:ext cx="9144000" cy="613179"/>
          </a:xfrm>
          <a:prstGeom prst="rect">
            <a:avLst/>
          </a:prstGeom>
        </p:spPr>
        <p:style>
          <a:lnRef idx="0">
            <a:schemeClr val="accent3"/>
          </a:lnRef>
          <a:fillRef idx="3">
            <a:schemeClr val="accent3"/>
          </a:fillRef>
          <a:effectRef idx="3">
            <a:schemeClr val="accent3"/>
          </a:effectRef>
          <a:fontRef idx="minor">
            <a:schemeClr val="lt1"/>
          </a:fontRef>
        </p:style>
        <p:txBody>
          <a:bodyPr anchor="ctr">
            <a:normAutofit fontScale="52500" lnSpcReduction="20000"/>
          </a:bodyPr>
          <a:lstStyle>
            <a:lvl1pPr algn="ctr" defTabSz="457200" rtl="0" eaLnBrk="1" latinLnBrk="0" hangingPunct="1">
              <a:spcBef>
                <a:spcPct val="0"/>
              </a:spcBef>
              <a:buNone/>
              <a:defRPr sz="4400" b="1" i="0" kern="1200"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4000" dirty="0" smtClean="0">
                <a:solidFill>
                  <a:srgbClr val="0000FF"/>
                </a:solidFill>
                <a:latin typeface="Noteworthy Light"/>
                <a:cs typeface="Noteworthy Light"/>
              </a:rPr>
              <a:t>Site d’assemblage principal – Longhua Park – Shenzhen - Chine</a:t>
            </a:r>
            <a:endParaRPr lang="fr-FR" sz="4000" dirty="0">
              <a:solidFill>
                <a:srgbClr val="0000FF"/>
              </a:solidFill>
              <a:latin typeface="Noteworthy Light"/>
              <a:cs typeface="Noteworthy Light"/>
            </a:endParaRPr>
          </a:p>
        </p:txBody>
      </p:sp>
      <p:sp>
        <p:nvSpPr>
          <p:cNvPr id="4" name="Rectangle 3"/>
          <p:cNvSpPr/>
          <p:nvPr/>
        </p:nvSpPr>
        <p:spPr>
          <a:xfrm>
            <a:off x="2" y="6604531"/>
            <a:ext cx="5356554" cy="261610"/>
          </a:xfrm>
          <a:prstGeom prst="rect">
            <a:avLst/>
          </a:prstGeom>
        </p:spPr>
        <p:txBody>
          <a:bodyPr wrap="square">
            <a:spAutoFit/>
          </a:bodyPr>
          <a:lstStyle/>
          <a:p>
            <a:pPr algn="ctr"/>
            <a:r>
              <a:rPr lang="fr-FR" sz="1050" dirty="0">
                <a:latin typeface="Noteworthy Light"/>
                <a:cs typeface="Noteworthy Light"/>
              </a:rPr>
              <a:t>http://</a:t>
            </a:r>
            <a:r>
              <a:rPr lang="fr-FR" sz="1050" dirty="0" err="1">
                <a:latin typeface="Noteworthy Light"/>
                <a:cs typeface="Noteworthy Light"/>
              </a:rPr>
              <a:t>chinadivide.com</a:t>
            </a:r>
            <a:r>
              <a:rPr lang="fr-FR" sz="1050" dirty="0">
                <a:latin typeface="Noteworthy Light"/>
                <a:cs typeface="Noteworthy Light"/>
              </a:rPr>
              <a:t>/2010/</a:t>
            </a:r>
            <a:r>
              <a:rPr lang="fr-FR" sz="1050" dirty="0" err="1">
                <a:latin typeface="Noteworthy Light"/>
                <a:cs typeface="Noteworthy Light"/>
              </a:rPr>
              <a:t>gilbert</a:t>
            </a:r>
            <a:r>
              <a:rPr lang="fr-FR" sz="1050" dirty="0">
                <a:latin typeface="Noteworthy Light"/>
                <a:cs typeface="Noteworthy Light"/>
              </a:rPr>
              <a:t>-b-</a:t>
            </a:r>
            <a:r>
              <a:rPr lang="fr-FR" sz="1050" dirty="0" err="1">
                <a:latin typeface="Noteworthy Light"/>
                <a:cs typeface="Noteworthy Light"/>
              </a:rPr>
              <a:t>kaplan</a:t>
            </a:r>
            <a:r>
              <a:rPr lang="fr-FR" sz="1050" dirty="0">
                <a:latin typeface="Noteworthy Light"/>
                <a:cs typeface="Noteworthy Light"/>
              </a:rPr>
              <a:t>-</a:t>
            </a:r>
            <a:r>
              <a:rPr lang="fr-FR" sz="1050" dirty="0" err="1">
                <a:latin typeface="Noteworthy Light"/>
                <a:cs typeface="Noteworthy Light"/>
              </a:rPr>
              <a:t>apple</a:t>
            </a:r>
            <a:r>
              <a:rPr lang="fr-FR" sz="1050" dirty="0">
                <a:latin typeface="Noteworthy Light"/>
                <a:cs typeface="Noteworthy Light"/>
              </a:rPr>
              <a:t>-</a:t>
            </a:r>
            <a:r>
              <a:rPr lang="fr-FR" sz="1050" dirty="0" err="1">
                <a:latin typeface="Noteworthy Light"/>
                <a:cs typeface="Noteworthy Light"/>
              </a:rPr>
              <a:t>ipad</a:t>
            </a:r>
            <a:r>
              <a:rPr lang="fr-FR" sz="1050" dirty="0">
                <a:latin typeface="Noteworthy Light"/>
                <a:cs typeface="Noteworthy Light"/>
              </a:rPr>
              <a:t>-</a:t>
            </a:r>
            <a:r>
              <a:rPr lang="fr-FR" sz="1050" dirty="0" err="1">
                <a:latin typeface="Noteworthy Light"/>
                <a:cs typeface="Noteworthy Light"/>
              </a:rPr>
              <a:t>foxconn</a:t>
            </a:r>
            <a:r>
              <a:rPr lang="fr-FR" sz="1050" dirty="0">
                <a:latin typeface="Noteworthy Light"/>
                <a:cs typeface="Noteworthy Light"/>
              </a:rPr>
              <a:t>-jobs-for-</a:t>
            </a:r>
            <a:r>
              <a:rPr lang="fr-FR" sz="1050" dirty="0" err="1">
                <a:latin typeface="Noteworthy Light"/>
                <a:cs typeface="Noteworthy Light"/>
              </a:rPr>
              <a:t>americans.html</a:t>
            </a:r>
            <a:endParaRPr lang="fr-FR" sz="1050" dirty="0">
              <a:latin typeface="Noteworthy Light"/>
              <a:cs typeface="Noteworthy Light"/>
            </a:endParaRPr>
          </a:p>
        </p:txBody>
      </p:sp>
      <p:sp>
        <p:nvSpPr>
          <p:cNvPr id="9" name="Bouton d'action : Personnalisé 8">
            <a:hlinkClick r:id="rId3" action="ppaction://hlinksldjump" highlightClick="1"/>
          </p:cNvPr>
          <p:cNvSpPr/>
          <p:nvPr/>
        </p:nvSpPr>
        <p:spPr>
          <a:xfrm>
            <a:off x="7947636" y="6289480"/>
            <a:ext cx="1071833" cy="315051"/>
          </a:xfrm>
          <a:prstGeom prst="actionButtonBlank">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solidFill>
                  <a:srgbClr val="0000FF"/>
                </a:solidFill>
                <a:latin typeface="Noteworthy Light"/>
                <a:cs typeface="Noteworthy Light"/>
              </a:rPr>
              <a:t>Dia 6</a:t>
            </a:r>
            <a:endParaRPr lang="fr-FR" sz="1600" b="1" dirty="0">
              <a:solidFill>
                <a:srgbClr val="0000FF"/>
              </a:solidFill>
              <a:latin typeface="Noteworthy Light"/>
              <a:cs typeface="Noteworthy Light"/>
            </a:endParaRPr>
          </a:p>
        </p:txBody>
      </p:sp>
    </p:spTree>
    <p:extLst>
      <p:ext uri="{BB962C8B-B14F-4D97-AF65-F5344CB8AC3E}">
        <p14:creationId xmlns:p14="http://schemas.microsoft.com/office/powerpoint/2010/main" xmlns="" val="23349383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
            <a:ext cx="9144000" cy="6858000"/>
          </a:xfrm>
        </p:spPr>
        <p:txBody>
          <a:bodyPr>
            <a:noAutofit/>
          </a:bodyPr>
          <a:lstStyle/>
          <a:p>
            <a:pPr marL="0" indent="0" algn="ctr">
              <a:lnSpc>
                <a:spcPct val="120000"/>
              </a:lnSpc>
              <a:buNone/>
            </a:pPr>
            <a:r>
              <a:rPr lang="fr-FR" sz="1200" b="1" dirty="0" smtClean="0">
                <a:solidFill>
                  <a:srgbClr val="0000FF"/>
                </a:solidFill>
              </a:rPr>
              <a:t>L’iPhone illustre le nouveau système productif mondialisé</a:t>
            </a:r>
          </a:p>
          <a:p>
            <a:pPr marL="0" indent="0">
              <a:lnSpc>
                <a:spcPct val="120000"/>
              </a:lnSpc>
              <a:buNone/>
            </a:pPr>
            <a:endParaRPr lang="fr-FR" sz="1100" dirty="0" smtClean="0"/>
          </a:p>
          <a:p>
            <a:pPr marL="0" indent="0">
              <a:lnSpc>
                <a:spcPct val="120000"/>
              </a:lnSpc>
              <a:buNone/>
            </a:pPr>
            <a:r>
              <a:rPr lang="fr-FR" sz="1100" dirty="0" smtClean="0"/>
              <a:t>Apple </a:t>
            </a:r>
            <a:r>
              <a:rPr lang="fr-FR" sz="1100" dirty="0"/>
              <a:t>planchait depuis plus de deux ans sur un projet – nom de code </a:t>
            </a:r>
            <a:r>
              <a:rPr lang="fr-FR" sz="1100" dirty="0" err="1"/>
              <a:t>Purple</a:t>
            </a:r>
            <a:r>
              <a:rPr lang="fr-FR" sz="1100" dirty="0"/>
              <a:t> 2 – qui soulevait sans cesse les </a:t>
            </a:r>
            <a:r>
              <a:rPr lang="fr-FR" sz="1100" dirty="0" err="1"/>
              <a:t>mêmes</a:t>
            </a:r>
            <a:r>
              <a:rPr lang="fr-FR" sz="1100" dirty="0"/>
              <a:t> questions : comment </a:t>
            </a:r>
            <a:r>
              <a:rPr lang="fr-FR" sz="1100" dirty="0" err="1"/>
              <a:t>réinventer</a:t>
            </a:r>
            <a:r>
              <a:rPr lang="fr-FR" sz="1100" dirty="0"/>
              <a:t> le </a:t>
            </a:r>
            <a:r>
              <a:rPr lang="fr-FR" sz="1100" dirty="0" err="1"/>
              <a:t>téléphone</a:t>
            </a:r>
            <a:r>
              <a:rPr lang="fr-FR" sz="1100" dirty="0"/>
              <a:t> portable ? Comment concevoir un produit de la meilleure </a:t>
            </a:r>
            <a:r>
              <a:rPr lang="fr-FR" sz="1100" dirty="0" err="1"/>
              <a:t>qualite</a:t>
            </a:r>
            <a:r>
              <a:rPr lang="fr-FR" sz="1100" dirty="0"/>
              <a:t>́ possible qui puisse </a:t>
            </a:r>
            <a:r>
              <a:rPr lang="fr-FR" sz="1100" dirty="0" err="1" smtClean="0"/>
              <a:t>être</a:t>
            </a:r>
            <a:r>
              <a:rPr lang="fr-FR" sz="1100" dirty="0" smtClean="0"/>
              <a:t> </a:t>
            </a:r>
            <a:r>
              <a:rPr lang="fr-FR" sz="1100" dirty="0"/>
              <a:t>fabriqué à des millions d’exemplaires rapidement et à un </a:t>
            </a:r>
            <a:r>
              <a:rPr lang="fr-FR" sz="1100" dirty="0" err="1"/>
              <a:t>coût</a:t>
            </a:r>
            <a:r>
              <a:rPr lang="fr-FR" sz="1100" dirty="0"/>
              <a:t> suffisamment faible pour </a:t>
            </a:r>
            <a:r>
              <a:rPr lang="fr-FR" sz="1100" dirty="0" err="1"/>
              <a:t>dégager</a:t>
            </a:r>
            <a:r>
              <a:rPr lang="fr-FR" sz="1100" dirty="0"/>
              <a:t> une marge significative ? A chaque fois ou presque, les solutions se trouvaient hors des Etats-Unis. Bien que leurs composants </a:t>
            </a:r>
            <a:r>
              <a:rPr lang="fr-FR" sz="1100" dirty="0" err="1"/>
              <a:t>diffèrent</a:t>
            </a:r>
            <a:r>
              <a:rPr lang="fr-FR" sz="1100" dirty="0"/>
              <a:t> </a:t>
            </a:r>
            <a:r>
              <a:rPr lang="fr-FR" sz="1100" dirty="0" err="1"/>
              <a:t>légèrement</a:t>
            </a:r>
            <a:r>
              <a:rPr lang="fr-FR" sz="1100" dirty="0"/>
              <a:t> d’une version à l’autre, tous les </a:t>
            </a:r>
            <a:r>
              <a:rPr lang="fr-FR" sz="1100" dirty="0" err="1"/>
              <a:t>iPhones</a:t>
            </a:r>
            <a:r>
              <a:rPr lang="fr-FR" sz="1100" dirty="0"/>
              <a:t> contiennent des centaines de </a:t>
            </a:r>
            <a:r>
              <a:rPr lang="fr-FR" sz="1100" dirty="0" err="1"/>
              <a:t>pièces</a:t>
            </a:r>
            <a:r>
              <a:rPr lang="fr-FR" sz="1100" dirty="0"/>
              <a:t>, dont 90 % sont produits à l’</a:t>
            </a:r>
            <a:r>
              <a:rPr lang="fr-FR" sz="1100" dirty="0" err="1"/>
              <a:t>étranger</a:t>
            </a:r>
            <a:r>
              <a:rPr lang="fr-FR" sz="1100" dirty="0"/>
              <a:t> : les semi-conducteurs de </a:t>
            </a:r>
            <a:r>
              <a:rPr lang="fr-FR" sz="1100" dirty="0" err="1"/>
              <a:t>dernière</a:t>
            </a:r>
            <a:r>
              <a:rPr lang="fr-FR" sz="1100" dirty="0"/>
              <a:t> </a:t>
            </a:r>
            <a:r>
              <a:rPr lang="fr-FR" sz="1100" dirty="0" err="1"/>
              <a:t>génération</a:t>
            </a:r>
            <a:r>
              <a:rPr lang="fr-FR" sz="1100" dirty="0"/>
              <a:t> viennent d’Allemagne et de </a:t>
            </a:r>
            <a:r>
              <a:rPr lang="fr-FR" sz="1100" dirty="0" err="1"/>
              <a:t>Taïwan</a:t>
            </a:r>
            <a:r>
              <a:rPr lang="fr-FR" sz="1100" dirty="0"/>
              <a:t>, les </a:t>
            </a:r>
            <a:r>
              <a:rPr lang="fr-FR" sz="1100" dirty="0" err="1"/>
              <a:t>mémoires</a:t>
            </a:r>
            <a:r>
              <a:rPr lang="fr-FR" sz="1100" dirty="0"/>
              <a:t> de </a:t>
            </a:r>
            <a:r>
              <a:rPr lang="fr-FR" sz="1100" dirty="0" err="1"/>
              <a:t>Corée</a:t>
            </a:r>
            <a:r>
              <a:rPr lang="fr-FR" sz="1100" dirty="0"/>
              <a:t> et du Japon, les </a:t>
            </a:r>
            <a:r>
              <a:rPr lang="fr-FR" sz="1100" dirty="0" err="1"/>
              <a:t>écrans</a:t>
            </a:r>
            <a:r>
              <a:rPr lang="fr-FR" sz="1100" dirty="0"/>
              <a:t> et les circuits de </a:t>
            </a:r>
            <a:r>
              <a:rPr lang="fr-FR" sz="1100" dirty="0" err="1"/>
              <a:t>Corée</a:t>
            </a:r>
            <a:r>
              <a:rPr lang="fr-FR" sz="1100" dirty="0"/>
              <a:t> et de </a:t>
            </a:r>
            <a:r>
              <a:rPr lang="fr-FR" sz="1100" dirty="0" err="1"/>
              <a:t>Taïwan</a:t>
            </a:r>
            <a:r>
              <a:rPr lang="fr-FR" sz="1100" dirty="0"/>
              <a:t>, les chipsets d’Europe et les </a:t>
            </a:r>
            <a:r>
              <a:rPr lang="fr-FR" sz="1100" dirty="0" err="1"/>
              <a:t>métaux</a:t>
            </a:r>
            <a:r>
              <a:rPr lang="fr-FR" sz="1100" dirty="0"/>
              <a:t> rares d’Afrique et d’Asie. Le tout est ensuite assemblé en Chine. </a:t>
            </a:r>
            <a:endParaRPr lang="fr-FR" sz="1100" dirty="0" smtClean="0"/>
          </a:p>
          <a:p>
            <a:pPr marL="0" indent="0">
              <a:lnSpc>
                <a:spcPct val="120000"/>
              </a:lnSpc>
              <a:buNone/>
            </a:pPr>
            <a:r>
              <a:rPr lang="fr-FR" sz="1100" dirty="0"/>
              <a:t>En 2004, la plupart des autres cons​</a:t>
            </a:r>
            <a:r>
              <a:rPr lang="fr-FR" sz="1100" dirty="0" err="1"/>
              <a:t>tructeurs</a:t>
            </a:r>
            <a:r>
              <a:rPr lang="fr-FR" sz="1100" dirty="0"/>
              <a:t> </a:t>
            </a:r>
            <a:r>
              <a:rPr lang="fr-FR" sz="1100" dirty="0" err="1"/>
              <a:t>électroniques</a:t>
            </a:r>
            <a:r>
              <a:rPr lang="fr-FR" sz="1100" dirty="0"/>
              <a:t> </a:t>
            </a:r>
            <a:r>
              <a:rPr lang="fr-FR" sz="1100" dirty="0" err="1"/>
              <a:t>américains</a:t>
            </a:r>
            <a:r>
              <a:rPr lang="fr-FR" sz="1100" dirty="0"/>
              <a:t> avaient </a:t>
            </a:r>
            <a:r>
              <a:rPr lang="fr-FR" sz="1100" dirty="0" err="1"/>
              <a:t>déja</a:t>
            </a:r>
            <a:r>
              <a:rPr lang="fr-FR" sz="1100" dirty="0"/>
              <a:t>̀ </a:t>
            </a:r>
            <a:r>
              <a:rPr lang="fr-FR" sz="1100" dirty="0" err="1" smtClean="0"/>
              <a:t>délocalise</a:t>
            </a:r>
            <a:r>
              <a:rPr lang="fr-FR" sz="1100" dirty="0" smtClean="0"/>
              <a:t>́ </a:t>
            </a:r>
            <a:r>
              <a:rPr lang="fr-FR" sz="1100" dirty="0"/>
              <a:t>leurs </a:t>
            </a:r>
            <a:r>
              <a:rPr lang="fr-FR" sz="1100" dirty="0" err="1"/>
              <a:t>activités</a:t>
            </a:r>
            <a:r>
              <a:rPr lang="fr-FR" sz="1100" dirty="0"/>
              <a:t> et Apple, qui traversait une mauvaise passe, voulait saisir toutes les </a:t>
            </a:r>
            <a:r>
              <a:rPr lang="fr-FR" sz="1100" dirty="0" err="1"/>
              <a:t>opportunités</a:t>
            </a:r>
            <a:r>
              <a:rPr lang="fr-FR" sz="1100" dirty="0"/>
              <a:t>. L’Asie </a:t>
            </a:r>
            <a:r>
              <a:rPr lang="fr-FR" sz="1100" dirty="0" err="1"/>
              <a:t>était</a:t>
            </a:r>
            <a:r>
              <a:rPr lang="fr-FR" sz="1100" dirty="0"/>
              <a:t> certes attractive parce que sa main-d’œuvre </a:t>
            </a:r>
            <a:r>
              <a:rPr lang="fr-FR" sz="1100" dirty="0" err="1"/>
              <a:t>semi</a:t>
            </a:r>
            <a:r>
              <a:rPr lang="fr-FR" sz="1100" dirty="0" err="1" smtClean="0"/>
              <a:t>-qualifiée</a:t>
            </a:r>
            <a:r>
              <a:rPr lang="fr-FR" sz="1100" dirty="0" smtClean="0"/>
              <a:t> </a:t>
            </a:r>
            <a:r>
              <a:rPr lang="fr-FR" sz="1100" dirty="0" err="1"/>
              <a:t>était</a:t>
            </a:r>
            <a:r>
              <a:rPr lang="fr-FR" sz="1100" dirty="0"/>
              <a:t> meilleur marché. Mais ce facteur ne fut pas </a:t>
            </a:r>
            <a:r>
              <a:rPr lang="fr-FR" sz="1100" dirty="0" err="1"/>
              <a:t>décisif</a:t>
            </a:r>
            <a:r>
              <a:rPr lang="fr-FR" sz="1100" dirty="0"/>
              <a:t>. Pour les entreprises technologiques, le </a:t>
            </a:r>
            <a:r>
              <a:rPr lang="fr-FR" sz="1100" dirty="0" err="1"/>
              <a:t>coût</a:t>
            </a:r>
            <a:r>
              <a:rPr lang="fr-FR" sz="1100" dirty="0"/>
              <a:t> du travail est minime par rapport à ceux des composants et de la gestion des </a:t>
            </a:r>
            <a:r>
              <a:rPr lang="fr-FR" sz="1100" dirty="0" err="1"/>
              <a:t>chaînes</a:t>
            </a:r>
            <a:r>
              <a:rPr lang="fr-FR" sz="1100" dirty="0"/>
              <a:t> d’approvisionnement qui </a:t>
            </a:r>
            <a:r>
              <a:rPr lang="fr-FR" sz="1100" dirty="0" err="1"/>
              <a:t>intègrent</a:t>
            </a:r>
            <a:r>
              <a:rPr lang="fr-FR" sz="1100" dirty="0"/>
              <a:t> les composants et les services fournis par des centaines de sous-traitants. Pour Tim Cook, l’</a:t>
            </a:r>
            <a:r>
              <a:rPr lang="fr-FR" sz="1100" dirty="0" err="1"/>
              <a:t>intérêt</a:t>
            </a:r>
            <a:r>
              <a:rPr lang="fr-FR" sz="1100" dirty="0"/>
              <a:t> de l’Asie </a:t>
            </a:r>
            <a:r>
              <a:rPr lang="fr-FR" sz="1100" i="1" dirty="0"/>
              <a:t>“se </a:t>
            </a:r>
            <a:r>
              <a:rPr lang="fr-FR" sz="1100" i="1" dirty="0" err="1"/>
              <a:t>résume</a:t>
            </a:r>
            <a:r>
              <a:rPr lang="fr-FR" sz="1100" i="1" dirty="0"/>
              <a:t> en deux points”, </a:t>
            </a:r>
            <a:r>
              <a:rPr lang="fr-FR" sz="1100" dirty="0"/>
              <a:t>explique un ancien haut responsable d’Apple : les usines asiatiques sont capables ​d’</a:t>
            </a:r>
            <a:r>
              <a:rPr lang="fr-FR" sz="1100" i="1" dirty="0"/>
              <a:t>“adapter plus rapidement leur </a:t>
            </a:r>
            <a:r>
              <a:rPr lang="fr-FR" sz="1100" i="1" dirty="0" smtClean="0"/>
              <a:t>capacité </a:t>
            </a:r>
            <a:r>
              <a:rPr lang="fr-FR" sz="1100" i="1" dirty="0"/>
              <a:t>de production” et “leurs </a:t>
            </a:r>
            <a:r>
              <a:rPr lang="fr-FR" sz="1100" i="1" dirty="0" err="1"/>
              <a:t>chaînes</a:t>
            </a:r>
            <a:r>
              <a:rPr lang="fr-FR" sz="1100" i="1" dirty="0"/>
              <a:t> d’approvisionnement ont supplanté tout ce qui existe aux Etats-Unis”. </a:t>
            </a:r>
            <a:r>
              <a:rPr lang="fr-FR" sz="1100" dirty="0"/>
              <a:t>De ce fait, conclut-il, </a:t>
            </a:r>
            <a:r>
              <a:rPr lang="fr-FR" sz="1100" i="1" dirty="0"/>
              <a:t>“nous ne pouvons plus </a:t>
            </a:r>
            <a:r>
              <a:rPr lang="fr-FR" sz="1100" i="1" dirty="0" err="1"/>
              <a:t>être</a:t>
            </a:r>
            <a:r>
              <a:rPr lang="fr-FR" sz="1100" i="1" dirty="0"/>
              <a:t> </a:t>
            </a:r>
            <a:r>
              <a:rPr lang="fr-FR" sz="1100" i="1" dirty="0" err="1"/>
              <a:t>compétitifs</a:t>
            </a:r>
            <a:r>
              <a:rPr lang="fr-FR" sz="1100" i="1" dirty="0"/>
              <a:t>”. </a:t>
            </a:r>
            <a:endParaRPr lang="fr-FR" sz="1100" dirty="0"/>
          </a:p>
          <a:p>
            <a:pPr marL="0" indent="0">
              <a:lnSpc>
                <a:spcPct val="120000"/>
              </a:lnSpc>
              <a:buNone/>
            </a:pPr>
            <a:r>
              <a:rPr lang="fr-FR" sz="1100" dirty="0"/>
              <a:t>Ces atouts sont devenus </a:t>
            </a:r>
            <a:r>
              <a:rPr lang="fr-FR" sz="1100" dirty="0" err="1"/>
              <a:t>évidents</a:t>
            </a:r>
            <a:r>
              <a:rPr lang="fr-FR" sz="1100" dirty="0"/>
              <a:t> lorsque Steve Jobs a exigé des </a:t>
            </a:r>
            <a:r>
              <a:rPr lang="fr-FR" sz="1100" dirty="0" err="1"/>
              <a:t>écrans</a:t>
            </a:r>
            <a:r>
              <a:rPr lang="fr-FR" sz="1100" dirty="0"/>
              <a:t> de verre en 2007. Depuis des </a:t>
            </a:r>
            <a:r>
              <a:rPr lang="fr-FR" sz="1100" dirty="0" err="1"/>
              <a:t>années</a:t>
            </a:r>
            <a:r>
              <a:rPr lang="fr-FR" sz="1100" dirty="0"/>
              <a:t>, les fabricants de </a:t>
            </a:r>
            <a:r>
              <a:rPr lang="fr-FR" sz="1100" dirty="0" err="1"/>
              <a:t>téléphones</a:t>
            </a:r>
            <a:r>
              <a:rPr lang="fr-FR" sz="1100" dirty="0"/>
              <a:t> mobiles </a:t>
            </a:r>
            <a:r>
              <a:rPr lang="fr-FR" sz="1100" dirty="0" err="1"/>
              <a:t>évitaient</a:t>
            </a:r>
            <a:r>
              <a:rPr lang="fr-FR" sz="1100" dirty="0"/>
              <a:t> d’utiliser du verre, </a:t>
            </a:r>
            <a:r>
              <a:rPr lang="fr-FR" sz="1100" dirty="0" err="1"/>
              <a:t>matériau</a:t>
            </a:r>
            <a:r>
              <a:rPr lang="fr-FR" sz="1100" dirty="0"/>
              <a:t> difficile à </a:t>
            </a:r>
            <a:r>
              <a:rPr lang="fr-FR" sz="1100" dirty="0" err="1"/>
              <a:t>découper</a:t>
            </a:r>
            <a:r>
              <a:rPr lang="fr-FR" sz="1100" dirty="0"/>
              <a:t> et à polir. Apple avait </a:t>
            </a:r>
            <a:r>
              <a:rPr lang="fr-FR" sz="1100" dirty="0" err="1"/>
              <a:t>sélectionne</a:t>
            </a:r>
            <a:r>
              <a:rPr lang="fr-FR" sz="1100" dirty="0"/>
              <a:t>́ une </a:t>
            </a:r>
            <a:r>
              <a:rPr lang="fr-FR" sz="1100" dirty="0" err="1"/>
              <a:t>sociéte</a:t>
            </a:r>
            <a:r>
              <a:rPr lang="fr-FR" sz="1100" dirty="0"/>
              <a:t>́ </a:t>
            </a:r>
            <a:r>
              <a:rPr lang="fr-FR" sz="1100" dirty="0" err="1"/>
              <a:t>américaine</a:t>
            </a:r>
            <a:r>
              <a:rPr lang="fr-FR" sz="1100" dirty="0"/>
              <a:t>, Corning, pour fabriquer de grands panneaux de verre renforcé anti</a:t>
            </a:r>
            <a:r>
              <a:rPr lang="fr-FR" sz="1100" dirty="0" smtClean="0"/>
              <a:t>-rayures</a:t>
            </a:r>
            <a:r>
              <a:rPr lang="fr-FR" sz="1100" dirty="0"/>
              <a:t>. Mais pour mettre au point le processus de </a:t>
            </a:r>
            <a:r>
              <a:rPr lang="fr-FR" sz="1100" dirty="0" err="1"/>
              <a:t>découpe</a:t>
            </a:r>
            <a:r>
              <a:rPr lang="fr-FR" sz="1100" dirty="0"/>
              <a:t> de ces panneaux en </a:t>
            </a:r>
            <a:r>
              <a:rPr lang="fr-FR" sz="1100" dirty="0" smtClean="0"/>
              <a:t>millions </a:t>
            </a:r>
            <a:r>
              <a:rPr lang="fr-FR" sz="1100" dirty="0"/>
              <a:t>d’</a:t>
            </a:r>
            <a:r>
              <a:rPr lang="fr-FR" sz="1100" dirty="0" err="1"/>
              <a:t>écrans</a:t>
            </a:r>
            <a:r>
              <a:rPr lang="fr-FR" sz="1100" dirty="0"/>
              <a:t> d’iPhone, il fallait une usine disponible, des centaines d’</a:t>
            </a:r>
            <a:r>
              <a:rPr lang="fr-FR" sz="1100" dirty="0" err="1"/>
              <a:t>échantillons</a:t>
            </a:r>
            <a:r>
              <a:rPr lang="fr-FR" sz="1100" dirty="0"/>
              <a:t> et une </a:t>
            </a:r>
            <a:r>
              <a:rPr lang="fr-FR" sz="1100" dirty="0" err="1"/>
              <a:t>armée</a:t>
            </a:r>
            <a:r>
              <a:rPr lang="fr-FR" sz="1100" dirty="0"/>
              <a:t> d’</a:t>
            </a:r>
            <a:r>
              <a:rPr lang="fr-FR" sz="1100" dirty="0" err="1"/>
              <a:t>ingénieurs</a:t>
            </a:r>
            <a:r>
              <a:rPr lang="fr-FR" sz="1100" dirty="0"/>
              <a:t> de niveau </a:t>
            </a:r>
            <a:r>
              <a:rPr lang="fr-FR" sz="1100" dirty="0" err="1"/>
              <a:t>intermédiaire</a:t>
            </a:r>
            <a:r>
              <a:rPr lang="fr-FR" sz="1100" dirty="0"/>
              <a:t>. La simple mise en place d’une telle infrastructure aurait </a:t>
            </a:r>
            <a:r>
              <a:rPr lang="fr-FR" sz="1100" dirty="0" err="1"/>
              <a:t>coûte</a:t>
            </a:r>
            <a:r>
              <a:rPr lang="fr-FR" sz="1100" dirty="0"/>
              <a:t>́ une fortune. C’est alors qu’une usine chinoise a proposé ses services. Lorsque les </a:t>
            </a:r>
            <a:r>
              <a:rPr lang="fr-FR" sz="1100" dirty="0" err="1"/>
              <a:t>ingénieurs</a:t>
            </a:r>
            <a:r>
              <a:rPr lang="fr-FR" sz="1100" dirty="0"/>
              <a:t> d’Apple se sont rendus sur place, son </a:t>
            </a:r>
            <a:r>
              <a:rPr lang="fr-FR" sz="1100" dirty="0" err="1" smtClean="0"/>
              <a:t>propriétaire</a:t>
            </a:r>
            <a:r>
              <a:rPr lang="fr-FR" sz="1100" dirty="0" smtClean="0"/>
              <a:t> </a:t>
            </a:r>
            <a:r>
              <a:rPr lang="fr-FR" sz="1100" dirty="0" err="1"/>
              <a:t>était</a:t>
            </a:r>
            <a:r>
              <a:rPr lang="fr-FR" sz="1100" dirty="0"/>
              <a:t> </a:t>
            </a:r>
            <a:r>
              <a:rPr lang="fr-FR" sz="1100" dirty="0" err="1"/>
              <a:t>déja</a:t>
            </a:r>
            <a:r>
              <a:rPr lang="fr-FR" sz="1100" dirty="0"/>
              <a:t>̀ en train de construire un nouveau </a:t>
            </a:r>
            <a:r>
              <a:rPr lang="fr-FR" sz="1100" dirty="0" err="1"/>
              <a:t>bâtiment</a:t>
            </a:r>
            <a:r>
              <a:rPr lang="fr-FR" sz="1100" dirty="0"/>
              <a:t> – </a:t>
            </a:r>
            <a:r>
              <a:rPr lang="fr-FR" sz="1100" i="1" dirty="0"/>
              <a:t>“pour le cas où vous nous confieriez le travail”</a:t>
            </a:r>
            <a:r>
              <a:rPr lang="fr-FR" sz="1100" dirty="0"/>
              <a:t>, commenta-t-il. L’usine avait par ailleurs </a:t>
            </a:r>
            <a:r>
              <a:rPr lang="fr-FR" sz="1100" dirty="0" err="1"/>
              <a:t>bénéficie</a:t>
            </a:r>
            <a:r>
              <a:rPr lang="fr-FR" sz="1100" dirty="0"/>
              <a:t>́ de subventions publiques dans le cadre de la politique chinoise de soutien à l’industrie. Elle mettait gracieusement à la disposition de son client potentiel un </a:t>
            </a:r>
            <a:r>
              <a:rPr lang="fr-FR" sz="1100" dirty="0" err="1"/>
              <a:t>entrepôt</a:t>
            </a:r>
            <a:r>
              <a:rPr lang="fr-FR" sz="1100" dirty="0"/>
              <a:t> rempli </a:t>
            </a:r>
            <a:r>
              <a:rPr lang="fr-FR" sz="1100" dirty="0" smtClean="0"/>
              <a:t>d’</a:t>
            </a:r>
            <a:r>
              <a:rPr lang="fr-FR" sz="1100" dirty="0" err="1" smtClean="0"/>
              <a:t>échantillons</a:t>
            </a:r>
            <a:r>
              <a:rPr lang="fr-FR" sz="1100" dirty="0" smtClean="0"/>
              <a:t> </a:t>
            </a:r>
            <a:r>
              <a:rPr lang="fr-FR" sz="1100" dirty="0"/>
              <a:t>de verre et lui offrait pour un prix </a:t>
            </a:r>
            <a:r>
              <a:rPr lang="fr-FR" sz="1100" dirty="0" err="1"/>
              <a:t>dérisoire</a:t>
            </a:r>
            <a:r>
              <a:rPr lang="fr-FR" sz="1100" dirty="0"/>
              <a:t> les services de ses ​</a:t>
            </a:r>
            <a:r>
              <a:rPr lang="fr-FR" sz="1100" dirty="0" err="1"/>
              <a:t>ingénieurs</a:t>
            </a:r>
            <a:r>
              <a:rPr lang="fr-FR" sz="1100" dirty="0"/>
              <a:t>. Elle avait </a:t>
            </a:r>
            <a:r>
              <a:rPr lang="fr-FR" sz="1100" dirty="0" err="1"/>
              <a:t>également</a:t>
            </a:r>
            <a:r>
              <a:rPr lang="fr-FR" sz="1100" dirty="0"/>
              <a:t> construit des dortoirs, afin d’avoir ses ouvriers sous la main vingt- quatre heures sur vingt-quatre. Cette usine </a:t>
            </a:r>
            <a:r>
              <a:rPr lang="fr-FR" sz="1100" dirty="0" err="1"/>
              <a:t>décrocha</a:t>
            </a:r>
            <a:r>
              <a:rPr lang="fr-FR" sz="1100" dirty="0"/>
              <a:t> donc le contrat. </a:t>
            </a:r>
            <a:endParaRPr lang="fr-FR" sz="1100" dirty="0" smtClean="0"/>
          </a:p>
          <a:p>
            <a:pPr marL="0" indent="0">
              <a:lnSpc>
                <a:spcPct val="120000"/>
              </a:lnSpc>
              <a:buNone/>
            </a:pPr>
            <a:endParaRPr lang="fr-FR" sz="1100" dirty="0" smtClean="0"/>
          </a:p>
          <a:p>
            <a:pPr marL="0" indent="0" algn="r">
              <a:lnSpc>
                <a:spcPct val="120000"/>
              </a:lnSpc>
              <a:buNone/>
            </a:pPr>
            <a:r>
              <a:rPr lang="fr-FR" sz="1100" dirty="0" smtClean="0"/>
              <a:t>Charles </a:t>
            </a:r>
            <a:r>
              <a:rPr lang="fr-FR" sz="1100" dirty="0" err="1" smtClean="0"/>
              <a:t>Duhigg</a:t>
            </a:r>
            <a:r>
              <a:rPr lang="fr-FR" sz="1100" dirty="0" smtClean="0"/>
              <a:t>, Keith </a:t>
            </a:r>
            <a:r>
              <a:rPr lang="fr-FR" sz="1100" dirty="0" err="1" smtClean="0"/>
              <a:t>Bradsher</a:t>
            </a:r>
            <a:r>
              <a:rPr lang="fr-FR" sz="1100" dirty="0" smtClean="0"/>
              <a:t>, Peter </a:t>
            </a:r>
            <a:r>
              <a:rPr lang="fr-FR" sz="1100" dirty="0" err="1" smtClean="0"/>
              <a:t>Lattman</a:t>
            </a:r>
            <a:r>
              <a:rPr lang="fr-FR" sz="1100" dirty="0" smtClean="0"/>
              <a:t>, Catherine </a:t>
            </a:r>
            <a:r>
              <a:rPr lang="fr-FR" sz="1100" dirty="0" err="1" smtClean="0"/>
              <a:t>Rampell</a:t>
            </a:r>
            <a:r>
              <a:rPr lang="fr-FR" sz="1100" dirty="0" smtClean="0"/>
              <a:t>, </a:t>
            </a:r>
            <a:r>
              <a:rPr lang="fr-FR" sz="1100" i="1" dirty="0" smtClean="0"/>
              <a:t>The New-York Times</a:t>
            </a:r>
            <a:r>
              <a:rPr lang="fr-FR" sz="1100" dirty="0" smtClean="0"/>
              <a:t>, in </a:t>
            </a:r>
            <a:r>
              <a:rPr lang="fr-FR" sz="1100" i="1" dirty="0" smtClean="0"/>
              <a:t>Courrier International </a:t>
            </a:r>
            <a:r>
              <a:rPr lang="fr-FR" sz="1100" dirty="0" smtClean="0"/>
              <a:t>n°1110, 02 septembre 1012. </a:t>
            </a:r>
            <a:endParaRPr lang="fr-FR" sz="1100" dirty="0"/>
          </a:p>
          <a:p>
            <a:pPr marL="0" indent="0">
              <a:lnSpc>
                <a:spcPct val="120000"/>
              </a:lnSpc>
              <a:buNone/>
            </a:pPr>
            <a:endParaRPr lang="fr-FR" sz="1100" dirty="0"/>
          </a:p>
        </p:txBody>
      </p:sp>
      <p:sp>
        <p:nvSpPr>
          <p:cNvPr id="4" name="Rectangle 3"/>
          <p:cNvSpPr/>
          <p:nvPr/>
        </p:nvSpPr>
        <p:spPr>
          <a:xfrm>
            <a:off x="6852983" y="1136842"/>
            <a:ext cx="2216215"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5" name="Rectangle 4"/>
          <p:cNvSpPr/>
          <p:nvPr/>
        </p:nvSpPr>
        <p:spPr>
          <a:xfrm>
            <a:off x="2365457" y="715691"/>
            <a:ext cx="6703742" cy="196676"/>
          </a:xfrm>
          <a:prstGeom prst="rect">
            <a:avLst/>
          </a:prstGeom>
          <a:solidFill>
            <a:srgbClr val="FF00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6" name="Rectangle 5"/>
          <p:cNvSpPr/>
          <p:nvPr/>
        </p:nvSpPr>
        <p:spPr>
          <a:xfrm>
            <a:off x="71032" y="912367"/>
            <a:ext cx="6278737" cy="196676"/>
          </a:xfrm>
          <a:prstGeom prst="rect">
            <a:avLst/>
          </a:prstGeom>
          <a:solidFill>
            <a:srgbClr val="FF00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7" name="Rectangle 6"/>
          <p:cNvSpPr/>
          <p:nvPr/>
        </p:nvSpPr>
        <p:spPr>
          <a:xfrm>
            <a:off x="71032" y="1333518"/>
            <a:ext cx="3718883"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8" name="Rectangle 7"/>
          <p:cNvSpPr/>
          <p:nvPr/>
        </p:nvSpPr>
        <p:spPr>
          <a:xfrm>
            <a:off x="7227434" y="1333518"/>
            <a:ext cx="1601986"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9" name="Rectangle 8"/>
          <p:cNvSpPr/>
          <p:nvPr/>
        </p:nvSpPr>
        <p:spPr>
          <a:xfrm>
            <a:off x="897086" y="1530194"/>
            <a:ext cx="1197340"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0" name="Rectangle 9"/>
          <p:cNvSpPr/>
          <p:nvPr/>
        </p:nvSpPr>
        <p:spPr>
          <a:xfrm>
            <a:off x="3915193" y="1512514"/>
            <a:ext cx="1271006"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1" name="Rectangle 10"/>
          <p:cNvSpPr/>
          <p:nvPr/>
        </p:nvSpPr>
        <p:spPr>
          <a:xfrm>
            <a:off x="6009620" y="1530194"/>
            <a:ext cx="592810"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2" name="Rectangle 11"/>
          <p:cNvSpPr/>
          <p:nvPr/>
        </p:nvSpPr>
        <p:spPr>
          <a:xfrm>
            <a:off x="7857508" y="1530194"/>
            <a:ext cx="1211690"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3" name="Rectangle 12"/>
          <p:cNvSpPr/>
          <p:nvPr/>
        </p:nvSpPr>
        <p:spPr>
          <a:xfrm>
            <a:off x="1275550" y="1726870"/>
            <a:ext cx="1197868"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4" name="Rectangle 13"/>
          <p:cNvSpPr/>
          <p:nvPr/>
        </p:nvSpPr>
        <p:spPr>
          <a:xfrm>
            <a:off x="6195262" y="2171842"/>
            <a:ext cx="2873935"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5" name="Rectangle 14"/>
          <p:cNvSpPr/>
          <p:nvPr/>
        </p:nvSpPr>
        <p:spPr>
          <a:xfrm>
            <a:off x="71033" y="2368518"/>
            <a:ext cx="487482"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6" name="Rectangle 15"/>
          <p:cNvSpPr/>
          <p:nvPr/>
        </p:nvSpPr>
        <p:spPr>
          <a:xfrm>
            <a:off x="8281989" y="2368518"/>
            <a:ext cx="787210"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7" name="Rectangle 16"/>
          <p:cNvSpPr/>
          <p:nvPr/>
        </p:nvSpPr>
        <p:spPr>
          <a:xfrm>
            <a:off x="71032" y="2565194"/>
            <a:ext cx="3100527"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8" name="Rectangle 17"/>
          <p:cNvSpPr/>
          <p:nvPr/>
        </p:nvSpPr>
        <p:spPr>
          <a:xfrm>
            <a:off x="5181462" y="2565194"/>
            <a:ext cx="3522044"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9" name="Rectangle 18"/>
          <p:cNvSpPr/>
          <p:nvPr/>
        </p:nvSpPr>
        <p:spPr>
          <a:xfrm>
            <a:off x="87823" y="2940866"/>
            <a:ext cx="3522044"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20" name="Rectangle 19"/>
          <p:cNvSpPr/>
          <p:nvPr/>
        </p:nvSpPr>
        <p:spPr>
          <a:xfrm>
            <a:off x="3789915" y="2940866"/>
            <a:ext cx="5279282"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21" name="Rectangle 20"/>
          <p:cNvSpPr/>
          <p:nvPr/>
        </p:nvSpPr>
        <p:spPr>
          <a:xfrm>
            <a:off x="2541821" y="3984283"/>
            <a:ext cx="4938274"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22" name="Rectangle 21"/>
          <p:cNvSpPr/>
          <p:nvPr/>
        </p:nvSpPr>
        <p:spPr>
          <a:xfrm>
            <a:off x="992082" y="4562243"/>
            <a:ext cx="7771263"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23" name="Rectangle 22"/>
          <p:cNvSpPr/>
          <p:nvPr/>
        </p:nvSpPr>
        <p:spPr>
          <a:xfrm>
            <a:off x="1848414" y="4967320"/>
            <a:ext cx="7218679"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24" name="Rectangle 23"/>
          <p:cNvSpPr/>
          <p:nvPr/>
        </p:nvSpPr>
        <p:spPr>
          <a:xfrm>
            <a:off x="71034" y="5163996"/>
            <a:ext cx="487482"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pic>
        <p:nvPicPr>
          <p:cNvPr id="25" name="Image 24" descr="SCH Conception iPhone.tiff">
            <a:hlinkClick r:id="rId3" action="ppaction://hlinksldjump"/>
          </p:cNvPr>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6349769" y="5909626"/>
            <a:ext cx="1263784" cy="948375"/>
          </a:xfrm>
          <a:prstGeom prst="rect">
            <a:avLst/>
          </a:prstGeom>
        </p:spPr>
      </p:pic>
      <p:sp>
        <p:nvSpPr>
          <p:cNvPr id="26" name="Bouton d'action : Retour 25">
            <a:hlinkClick r:id="" action="ppaction://hlinkshowjump?jump=lastslideviewed" highlightClick="1"/>
          </p:cNvPr>
          <p:cNvSpPr/>
          <p:nvPr/>
        </p:nvSpPr>
        <p:spPr>
          <a:xfrm>
            <a:off x="8129765" y="6175432"/>
            <a:ext cx="882174" cy="357445"/>
          </a:xfrm>
          <a:prstGeom prst="actionButtonRetur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13388252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
            <a:ext cx="9144000" cy="6858000"/>
          </a:xfrm>
        </p:spPr>
        <p:txBody>
          <a:bodyPr>
            <a:normAutofit/>
          </a:bodyPr>
          <a:lstStyle/>
          <a:p>
            <a:pPr marL="0" indent="0" algn="ctr">
              <a:lnSpc>
                <a:spcPct val="120000"/>
              </a:lnSpc>
              <a:buNone/>
            </a:pPr>
            <a:r>
              <a:rPr lang="fr-FR" sz="1100" b="1" dirty="0">
                <a:solidFill>
                  <a:srgbClr val="0000FF"/>
                </a:solidFill>
              </a:rPr>
              <a:t>INDUSTRIE Pourquoi l’iPhone ne sera jamais fabriqué aux Etats-Unis </a:t>
            </a:r>
            <a:endParaRPr lang="fr-FR" sz="1100" dirty="0">
              <a:solidFill>
                <a:srgbClr val="0000FF"/>
              </a:solidFill>
            </a:endParaRPr>
          </a:p>
          <a:p>
            <a:pPr marL="0" indent="0">
              <a:lnSpc>
                <a:spcPct val="120000"/>
              </a:lnSpc>
              <a:buNone/>
            </a:pPr>
            <a:endParaRPr lang="fr-FR" sz="1100" dirty="0" smtClean="0"/>
          </a:p>
          <a:p>
            <a:pPr marL="0" indent="0">
              <a:lnSpc>
                <a:spcPct val="120000"/>
              </a:lnSpc>
              <a:buNone/>
            </a:pPr>
            <a:r>
              <a:rPr lang="fr-FR" sz="1100" dirty="0" smtClean="0"/>
              <a:t>En </a:t>
            </a:r>
            <a:r>
              <a:rPr lang="fr-FR" sz="1100" dirty="0" err="1"/>
              <a:t>février</a:t>
            </a:r>
            <a:r>
              <a:rPr lang="fr-FR" sz="1100" dirty="0"/>
              <a:t> 2011, lorsque Barack Obama a rencontré en Californie les grands noms de la </a:t>
            </a:r>
            <a:r>
              <a:rPr lang="fr-FR" sz="1100" dirty="0" err="1"/>
              <a:t>Silicon</a:t>
            </a:r>
            <a:r>
              <a:rPr lang="fr-FR" sz="1100" dirty="0"/>
              <a:t> </a:t>
            </a:r>
            <a:r>
              <a:rPr lang="fr-FR" sz="1100" dirty="0" err="1"/>
              <a:t>Valley</a:t>
            </a:r>
            <a:r>
              <a:rPr lang="fr-FR" sz="1100" dirty="0"/>
              <a:t>, chaque invité avait </a:t>
            </a:r>
            <a:r>
              <a:rPr lang="fr-FR" sz="1100" dirty="0" err="1"/>
              <a:t>éte</a:t>
            </a:r>
            <a:r>
              <a:rPr lang="fr-FR" sz="1100" dirty="0"/>
              <a:t>́ prié de </a:t>
            </a:r>
            <a:r>
              <a:rPr lang="fr-FR" sz="1100" dirty="0" err="1"/>
              <a:t>préparer</a:t>
            </a:r>
            <a:r>
              <a:rPr lang="fr-FR" sz="1100" dirty="0"/>
              <a:t> une question pour le </a:t>
            </a:r>
            <a:r>
              <a:rPr lang="fr-FR" sz="1100" dirty="0" err="1" smtClean="0"/>
              <a:t>président</a:t>
            </a:r>
            <a:r>
              <a:rPr lang="fr-FR" sz="1100" dirty="0"/>
              <a:t>. Pourtant, quand Steve Jobs, le patron d’Apple, a pris la parole, Obama l’a </a:t>
            </a:r>
            <a:r>
              <a:rPr lang="fr-FR" sz="1100" dirty="0" smtClean="0"/>
              <a:t>interrompu </a:t>
            </a:r>
            <a:r>
              <a:rPr lang="fr-FR" sz="1100" dirty="0"/>
              <a:t>avec une question de son cru : </a:t>
            </a:r>
            <a:r>
              <a:rPr lang="fr-FR" sz="1100" i="1" dirty="0"/>
              <a:t>“Que faudrait-il faire pour que les </a:t>
            </a:r>
            <a:r>
              <a:rPr lang="fr-FR" sz="1100" i="1" dirty="0" err="1"/>
              <a:t>iPhones</a:t>
            </a:r>
            <a:r>
              <a:rPr lang="fr-FR" sz="1100" i="1" dirty="0"/>
              <a:t> soient </a:t>
            </a:r>
            <a:r>
              <a:rPr lang="fr-FR" sz="1100" i="1" dirty="0" err="1"/>
              <a:t>fabriqués</a:t>
            </a:r>
            <a:r>
              <a:rPr lang="fr-FR" sz="1100" i="1" dirty="0"/>
              <a:t> aux Etats-Unis ?” </a:t>
            </a:r>
            <a:r>
              <a:rPr lang="fr-FR" sz="1100" dirty="0"/>
              <a:t>Il n’y a pas si longtemps, Apple se vantait encore de </a:t>
            </a:r>
            <a:r>
              <a:rPr lang="fr-FR" sz="1100" dirty="0" smtClean="0"/>
              <a:t>produire </a:t>
            </a:r>
            <a:r>
              <a:rPr lang="fr-FR" sz="1100" dirty="0"/>
              <a:t>aux Etats-Unis. Aujourd’hui, ce n’est plus le cas. Les 70 millions d’</a:t>
            </a:r>
            <a:r>
              <a:rPr lang="fr-FR" sz="1100" dirty="0" err="1"/>
              <a:t>iPhones</a:t>
            </a:r>
            <a:r>
              <a:rPr lang="fr-FR" sz="1100" dirty="0"/>
              <a:t>, 30 millions d’</a:t>
            </a:r>
            <a:r>
              <a:rPr lang="fr-FR" sz="1100" dirty="0" err="1"/>
              <a:t>iPads</a:t>
            </a:r>
            <a:r>
              <a:rPr lang="fr-FR" sz="1100" dirty="0"/>
              <a:t> et 59 millions d’autres produits vendus par Apple l’an dernier ont </a:t>
            </a:r>
            <a:r>
              <a:rPr lang="fr-FR" sz="1100" dirty="0" err="1"/>
              <a:t>éte</a:t>
            </a:r>
            <a:r>
              <a:rPr lang="fr-FR" sz="1100" dirty="0"/>
              <a:t>́ en </a:t>
            </a:r>
            <a:r>
              <a:rPr lang="fr-FR" sz="1100" dirty="0" err="1"/>
              <a:t>quasi-totalite</a:t>
            </a:r>
            <a:r>
              <a:rPr lang="fr-FR" sz="1100" dirty="0"/>
              <a:t>́ </a:t>
            </a:r>
            <a:r>
              <a:rPr lang="fr-FR" sz="1100" dirty="0" err="1"/>
              <a:t>fabriqués</a:t>
            </a:r>
            <a:r>
              <a:rPr lang="fr-FR" sz="1100" dirty="0"/>
              <a:t> à l’</a:t>
            </a:r>
            <a:r>
              <a:rPr lang="fr-FR" sz="1100" dirty="0" err="1"/>
              <a:t>étranger</a:t>
            </a:r>
            <a:r>
              <a:rPr lang="fr-FR" sz="1100" dirty="0"/>
              <a:t>. </a:t>
            </a:r>
            <a:r>
              <a:rPr lang="fr-FR" sz="1100" i="1" dirty="0"/>
              <a:t>“Pourquoi ce travail ne peut-il pas revenir chez nous ?” a insisté Obama. “Ces emplois ne reviendront pas”, </a:t>
            </a:r>
            <a:r>
              <a:rPr lang="fr-FR" sz="1100" dirty="0"/>
              <a:t>a </a:t>
            </a:r>
            <a:r>
              <a:rPr lang="fr-FR" sz="1100" dirty="0" err="1"/>
              <a:t>répondu</a:t>
            </a:r>
            <a:r>
              <a:rPr lang="fr-FR" sz="1100" dirty="0"/>
              <a:t> Steve Jobs. </a:t>
            </a:r>
          </a:p>
          <a:p>
            <a:pPr marL="0" indent="0">
              <a:lnSpc>
                <a:spcPct val="120000"/>
              </a:lnSpc>
              <a:buNone/>
            </a:pPr>
            <a:r>
              <a:rPr lang="fr-FR" sz="1100" dirty="0"/>
              <a:t>Apple est aujourd’hui l’une des entreprises les plus connues, les plus </a:t>
            </a:r>
            <a:r>
              <a:rPr lang="fr-FR" sz="1100" dirty="0" err="1"/>
              <a:t>admirées</a:t>
            </a:r>
            <a:r>
              <a:rPr lang="fr-FR" sz="1100" dirty="0"/>
              <a:t> et les plus </a:t>
            </a:r>
            <a:r>
              <a:rPr lang="fr-FR" sz="1100" dirty="0" err="1"/>
              <a:t>imitées</a:t>
            </a:r>
            <a:r>
              <a:rPr lang="fr-FR" sz="1100" dirty="0"/>
              <a:t> au monde, et elle le doit en partie à son implacable </a:t>
            </a:r>
            <a:r>
              <a:rPr lang="fr-FR" sz="1100" dirty="0" err="1"/>
              <a:t>maîtrise</a:t>
            </a:r>
            <a:r>
              <a:rPr lang="fr-FR" sz="1100" dirty="0"/>
              <a:t> des </a:t>
            </a:r>
            <a:r>
              <a:rPr lang="fr-FR" sz="1100" dirty="0" err="1" smtClean="0"/>
              <a:t>opérations</a:t>
            </a:r>
            <a:r>
              <a:rPr lang="fr-FR" sz="1100" dirty="0" smtClean="0"/>
              <a:t> </a:t>
            </a:r>
            <a:r>
              <a:rPr lang="fr-FR" sz="1100" dirty="0"/>
              <a:t>internationales. Elle a engrangé l’</a:t>
            </a:r>
            <a:r>
              <a:rPr lang="fr-FR" sz="1100" dirty="0" err="1"/>
              <a:t>année</a:t>
            </a:r>
            <a:r>
              <a:rPr lang="fr-FR" sz="1100" dirty="0"/>
              <a:t> </a:t>
            </a:r>
            <a:r>
              <a:rPr lang="fr-FR" sz="1100" dirty="0" err="1"/>
              <a:t>dernière</a:t>
            </a:r>
            <a:r>
              <a:rPr lang="fr-FR" sz="1100" dirty="0"/>
              <a:t> un </a:t>
            </a:r>
            <a:r>
              <a:rPr lang="fr-FR" sz="1100" dirty="0" err="1"/>
              <a:t>bénéfice</a:t>
            </a:r>
            <a:r>
              <a:rPr lang="fr-FR" sz="1100" dirty="0"/>
              <a:t> de 400 000 dollars [305 000 euros] par salarié, coiffant ainsi sur le poteau des </a:t>
            </a:r>
            <a:r>
              <a:rPr lang="fr-FR" sz="1100" dirty="0" err="1"/>
              <a:t>géants</a:t>
            </a:r>
            <a:r>
              <a:rPr lang="fr-FR" sz="1100" dirty="0"/>
              <a:t> comme la banque Goldman Sachs, Exxon Mobil ou Google. </a:t>
            </a:r>
          </a:p>
          <a:p>
            <a:pPr marL="0" indent="0">
              <a:lnSpc>
                <a:spcPct val="120000"/>
              </a:lnSpc>
              <a:buNone/>
            </a:pPr>
            <a:r>
              <a:rPr lang="fr-FR" sz="1100" dirty="0"/>
              <a:t>Mais ce qui contrarie aussi bien Barack Obama que les </a:t>
            </a:r>
            <a:r>
              <a:rPr lang="fr-FR" sz="1100" dirty="0" err="1"/>
              <a:t>économistes</a:t>
            </a:r>
            <a:r>
              <a:rPr lang="fr-FR" sz="1100" dirty="0"/>
              <a:t> et les dirigeants politiques c’est que, contrairement à d’autres grandes entreprises à leur heure de gloire, Apple et bon nombre de ses homologues du secteur des hautes technologies rechignent à </a:t>
            </a:r>
            <a:r>
              <a:rPr lang="fr-FR" sz="1100" dirty="0" err="1"/>
              <a:t>créer</a:t>
            </a:r>
            <a:r>
              <a:rPr lang="fr-FR" sz="1100" dirty="0"/>
              <a:t> des emplois pour les </a:t>
            </a:r>
            <a:r>
              <a:rPr lang="fr-FR" sz="1100" dirty="0" err="1"/>
              <a:t>Américains</a:t>
            </a:r>
            <a:r>
              <a:rPr lang="fr-FR" sz="1100" dirty="0"/>
              <a:t>. La firme à la pomme compte 20 000 </a:t>
            </a:r>
            <a:r>
              <a:rPr lang="fr-FR" sz="1100" dirty="0" err="1"/>
              <a:t>salariés</a:t>
            </a:r>
            <a:r>
              <a:rPr lang="fr-FR" sz="1100" dirty="0"/>
              <a:t> à l’</a:t>
            </a:r>
            <a:r>
              <a:rPr lang="fr-FR" sz="1100" dirty="0" err="1"/>
              <a:t>étranger</a:t>
            </a:r>
            <a:r>
              <a:rPr lang="fr-FR" sz="1100" dirty="0"/>
              <a:t> et 43 000 aux Etats-Unis. A titre de comparaison, 400 000 </a:t>
            </a:r>
            <a:r>
              <a:rPr lang="fr-FR" sz="1100" dirty="0" err="1"/>
              <a:t>Américains</a:t>
            </a:r>
            <a:r>
              <a:rPr lang="fr-FR" sz="1100" dirty="0"/>
              <a:t> travaillaient pour le constructeur automobile General Motors dans les </a:t>
            </a:r>
            <a:r>
              <a:rPr lang="fr-FR" sz="1100" dirty="0" err="1" smtClean="0"/>
              <a:t>années</a:t>
            </a:r>
            <a:r>
              <a:rPr lang="fr-FR" sz="1100" dirty="0" smtClean="0"/>
              <a:t> </a:t>
            </a:r>
            <a:r>
              <a:rPr lang="fr-FR" sz="1100" dirty="0"/>
              <a:t>1950 et plusieurs centaines de milliers </a:t>
            </a:r>
            <a:r>
              <a:rPr lang="fr-FR" sz="1100" dirty="0" err="1"/>
              <a:t>étaient</a:t>
            </a:r>
            <a:r>
              <a:rPr lang="fr-FR" sz="1100" dirty="0"/>
              <a:t> </a:t>
            </a:r>
            <a:r>
              <a:rPr lang="fr-FR" sz="1100" dirty="0" err="1"/>
              <a:t>employés</a:t>
            </a:r>
            <a:r>
              <a:rPr lang="fr-FR" sz="1100" dirty="0"/>
              <a:t> par General Electric dans les </a:t>
            </a:r>
            <a:r>
              <a:rPr lang="fr-FR" sz="1100" dirty="0" err="1"/>
              <a:t>années</a:t>
            </a:r>
            <a:r>
              <a:rPr lang="fr-FR" sz="1100" dirty="0"/>
              <a:t> 1980. </a:t>
            </a:r>
          </a:p>
          <a:p>
            <a:pPr marL="0" indent="0">
              <a:lnSpc>
                <a:spcPct val="120000"/>
              </a:lnSpc>
              <a:buNone/>
            </a:pPr>
            <a:r>
              <a:rPr lang="fr-FR" sz="1100" dirty="0"/>
              <a:t>Les </a:t>
            </a:r>
            <a:r>
              <a:rPr lang="fr-FR" sz="1100" dirty="0" err="1"/>
              <a:t>employés</a:t>
            </a:r>
            <a:r>
              <a:rPr lang="fr-FR" sz="1100" dirty="0"/>
              <a:t> des sous-traitants d’Apple sont beaucoup plus nombreux : ils sont 700 000 à concevoir, construire et assembler les </a:t>
            </a:r>
            <a:r>
              <a:rPr lang="fr-FR" sz="1100" dirty="0" err="1"/>
              <a:t>iPads</a:t>
            </a:r>
            <a:r>
              <a:rPr lang="fr-FR" sz="1100" dirty="0"/>
              <a:t>, les </a:t>
            </a:r>
            <a:r>
              <a:rPr lang="fr-FR" sz="1100" dirty="0" err="1"/>
              <a:t>iPhones</a:t>
            </a:r>
            <a:r>
              <a:rPr lang="fr-FR" sz="1100" dirty="0"/>
              <a:t> et autres. Mais pas aux Etats-Unis. Ils sont </a:t>
            </a:r>
            <a:r>
              <a:rPr lang="fr-FR" sz="1100" dirty="0" err="1"/>
              <a:t>employés</a:t>
            </a:r>
            <a:r>
              <a:rPr lang="fr-FR" sz="1100" dirty="0"/>
              <a:t> par des entreprises </a:t>
            </a:r>
            <a:r>
              <a:rPr lang="fr-FR" sz="1100" dirty="0" err="1"/>
              <a:t>étrangères</a:t>
            </a:r>
            <a:r>
              <a:rPr lang="fr-FR" sz="1100" dirty="0"/>
              <a:t> </a:t>
            </a:r>
            <a:r>
              <a:rPr lang="fr-FR" sz="1100" dirty="0" err="1"/>
              <a:t>basées</a:t>
            </a:r>
            <a:r>
              <a:rPr lang="fr-FR" sz="1100" dirty="0"/>
              <a:t> en Asie, en Europe et ailleurs, dans des usines auxquelles pratiquement tous les constructeurs de </a:t>
            </a:r>
            <a:r>
              <a:rPr lang="fr-FR" sz="1100" dirty="0" err="1"/>
              <a:t>matériel</a:t>
            </a:r>
            <a:r>
              <a:rPr lang="fr-FR" sz="1100" dirty="0"/>
              <a:t> </a:t>
            </a:r>
            <a:r>
              <a:rPr lang="fr-FR" sz="1100" dirty="0" err="1"/>
              <a:t>électronique</a:t>
            </a:r>
            <a:r>
              <a:rPr lang="fr-FR" sz="1100" dirty="0"/>
              <a:t> font appel pour fabriquer leurs composants. </a:t>
            </a:r>
            <a:r>
              <a:rPr lang="fr-FR" sz="1100" i="1" dirty="0"/>
              <a:t>“L’exemple d’Apple montre pourquoi il est aujourd’hui si difficile de </a:t>
            </a:r>
            <a:r>
              <a:rPr lang="fr-FR" sz="1100" i="1" dirty="0" err="1"/>
              <a:t>créer</a:t>
            </a:r>
            <a:r>
              <a:rPr lang="fr-FR" sz="1100" i="1" dirty="0"/>
              <a:t> des emplois pour les classes moyennes aux Etats-Unis, </a:t>
            </a:r>
            <a:r>
              <a:rPr lang="fr-FR" sz="1100" dirty="0"/>
              <a:t>commente Jared Bernstein, qui, jusqu’à l’</a:t>
            </a:r>
            <a:r>
              <a:rPr lang="fr-FR" sz="1100" dirty="0" err="1"/>
              <a:t>année</a:t>
            </a:r>
            <a:r>
              <a:rPr lang="fr-FR" sz="1100" dirty="0"/>
              <a:t> </a:t>
            </a:r>
            <a:r>
              <a:rPr lang="fr-FR" sz="1100" dirty="0" err="1"/>
              <a:t>dernière</a:t>
            </a:r>
            <a:r>
              <a:rPr lang="fr-FR" sz="1100" dirty="0"/>
              <a:t>, </a:t>
            </a:r>
            <a:r>
              <a:rPr lang="fr-FR" sz="1100" dirty="0" err="1"/>
              <a:t>était</a:t>
            </a:r>
            <a:r>
              <a:rPr lang="fr-FR" sz="1100" dirty="0"/>
              <a:t> conseiller </a:t>
            </a:r>
            <a:r>
              <a:rPr lang="fr-FR" sz="1100" dirty="0" err="1"/>
              <a:t>économique</a:t>
            </a:r>
            <a:r>
              <a:rPr lang="fr-FR" sz="1100" dirty="0"/>
              <a:t> à la Maison-Blanche. </a:t>
            </a:r>
            <a:r>
              <a:rPr lang="fr-FR" sz="1100" i="1" dirty="0"/>
              <a:t>S’il incarne le sommet du capitalisme, alors nous avons du souci à nous faire.” </a:t>
            </a:r>
            <a:endParaRPr lang="fr-FR" sz="1100" dirty="0"/>
          </a:p>
          <a:p>
            <a:pPr marL="0" indent="0">
              <a:lnSpc>
                <a:spcPct val="120000"/>
              </a:lnSpc>
              <a:buNone/>
            </a:pPr>
            <a:r>
              <a:rPr lang="fr-FR" sz="1100" dirty="0"/>
              <a:t>Les dirigeants d’Apple assurent qu’ils n’ont d’autre choix que de se tourner vers </a:t>
            </a:r>
            <a:r>
              <a:rPr lang="fr-FR" sz="1100" dirty="0" smtClean="0"/>
              <a:t>l’</a:t>
            </a:r>
            <a:r>
              <a:rPr lang="fr-FR" sz="1100" dirty="0" err="1" smtClean="0"/>
              <a:t>étranger</a:t>
            </a:r>
            <a:r>
              <a:rPr lang="fr-FR" sz="1100" dirty="0"/>
              <a:t>. Un ancien cadre raconte comment une usine chinoise a sauvé la mise à la </a:t>
            </a:r>
            <a:r>
              <a:rPr lang="fr-FR" sz="1100" dirty="0" err="1" smtClean="0"/>
              <a:t>sociéte</a:t>
            </a:r>
            <a:r>
              <a:rPr lang="fr-FR" sz="1100" dirty="0" smtClean="0"/>
              <a:t>́ </a:t>
            </a:r>
            <a:r>
              <a:rPr lang="fr-FR" sz="1100" dirty="0"/>
              <a:t>quand il a fallu revoir au pied </a:t>
            </a:r>
            <a:r>
              <a:rPr lang="fr-FR" sz="1100" dirty="0" err="1"/>
              <a:t>leve</a:t>
            </a:r>
            <a:r>
              <a:rPr lang="fr-FR" sz="1100" dirty="0"/>
              <a:t>́ le </a:t>
            </a:r>
            <a:r>
              <a:rPr lang="fr-FR" sz="1100" dirty="0" err="1"/>
              <a:t>process</a:t>
            </a:r>
            <a:r>
              <a:rPr lang="fr-FR" sz="1100" dirty="0"/>
              <a:t> de fabrication de l’iPhone, quelques semaines à peine avant sa mise sur le marché. Apple avait modifié l’</a:t>
            </a:r>
            <a:r>
              <a:rPr lang="fr-FR" sz="1100" dirty="0" err="1"/>
              <a:t>écran</a:t>
            </a:r>
            <a:r>
              <a:rPr lang="fr-FR" sz="1100" dirty="0"/>
              <a:t> à la </a:t>
            </a:r>
            <a:r>
              <a:rPr lang="fr-FR" sz="1100" dirty="0" err="1"/>
              <a:t>dernière</a:t>
            </a:r>
            <a:r>
              <a:rPr lang="fr-FR" sz="1100" dirty="0"/>
              <a:t> minute, ce qui obligeait à </a:t>
            </a:r>
            <a:r>
              <a:rPr lang="fr-FR" sz="1100" dirty="0" err="1"/>
              <a:t>réorganiser</a:t>
            </a:r>
            <a:r>
              <a:rPr lang="fr-FR" sz="1100" dirty="0"/>
              <a:t> de fond en comble la </a:t>
            </a:r>
            <a:r>
              <a:rPr lang="fr-FR" sz="1100" dirty="0" err="1"/>
              <a:t>chaîne</a:t>
            </a:r>
            <a:r>
              <a:rPr lang="fr-FR" sz="1100" dirty="0"/>
              <a:t> de </a:t>
            </a:r>
            <a:r>
              <a:rPr lang="fr-FR" sz="1100" dirty="0" smtClean="0"/>
              <a:t>montage</a:t>
            </a:r>
            <a:r>
              <a:rPr lang="fr-FR" sz="1100" dirty="0"/>
              <a:t>. Les nouveaux </a:t>
            </a:r>
            <a:r>
              <a:rPr lang="fr-FR" sz="1100" dirty="0" err="1"/>
              <a:t>écrans</a:t>
            </a:r>
            <a:r>
              <a:rPr lang="fr-FR" sz="1100" dirty="0"/>
              <a:t> ont </a:t>
            </a:r>
            <a:r>
              <a:rPr lang="fr-FR" sz="1100" dirty="0" err="1"/>
              <a:t>éte</a:t>
            </a:r>
            <a:r>
              <a:rPr lang="fr-FR" sz="1100" dirty="0"/>
              <a:t>́ </a:t>
            </a:r>
            <a:r>
              <a:rPr lang="fr-FR" sz="1100" dirty="0" err="1"/>
              <a:t>livrés</a:t>
            </a:r>
            <a:r>
              <a:rPr lang="fr-FR" sz="1100" dirty="0"/>
              <a:t> à l’usine sur le coup de minuit. Un contre- </a:t>
            </a:r>
            <a:r>
              <a:rPr lang="fr-FR" sz="1100" dirty="0" err="1"/>
              <a:t>maître</a:t>
            </a:r>
            <a:r>
              <a:rPr lang="fr-FR" sz="1100" dirty="0"/>
              <a:t> alla </a:t>
            </a:r>
            <a:r>
              <a:rPr lang="fr-FR" sz="1100" dirty="0" err="1"/>
              <a:t>aussitôt</a:t>
            </a:r>
            <a:r>
              <a:rPr lang="fr-FR" sz="1100" dirty="0"/>
              <a:t> </a:t>
            </a:r>
            <a:r>
              <a:rPr lang="fr-FR" sz="1100" dirty="0" err="1"/>
              <a:t>réveiller</a:t>
            </a:r>
            <a:r>
              <a:rPr lang="fr-FR" sz="1100" dirty="0"/>
              <a:t> 8 000 ouvriers dans les dortoirs de l’usine. Chacun eut droit à un biscuit et à une tasse de thé avant d’</a:t>
            </a:r>
            <a:r>
              <a:rPr lang="fr-FR" sz="1100" dirty="0" err="1"/>
              <a:t>être</a:t>
            </a:r>
            <a:r>
              <a:rPr lang="fr-FR" sz="1100" dirty="0"/>
              <a:t> aiguillé vers son poste. A minuit et demie, l’</a:t>
            </a:r>
            <a:r>
              <a:rPr lang="fr-FR" sz="1100" dirty="0" err="1"/>
              <a:t>équipe</a:t>
            </a:r>
            <a:r>
              <a:rPr lang="fr-FR" sz="1100" dirty="0"/>
              <a:t> de nuit </a:t>
            </a:r>
            <a:r>
              <a:rPr lang="fr-FR" sz="1100" dirty="0" err="1"/>
              <a:t>était</a:t>
            </a:r>
            <a:r>
              <a:rPr lang="fr-FR" sz="1100" dirty="0"/>
              <a:t> </a:t>
            </a:r>
            <a:r>
              <a:rPr lang="fr-FR" sz="1100" dirty="0" err="1"/>
              <a:t>prête</a:t>
            </a:r>
            <a:r>
              <a:rPr lang="fr-FR" sz="1100" dirty="0"/>
              <a:t> à monter pendant douze heures les </a:t>
            </a:r>
            <a:r>
              <a:rPr lang="fr-FR" sz="1100" dirty="0" err="1"/>
              <a:t>écrans</a:t>
            </a:r>
            <a:r>
              <a:rPr lang="fr-FR" sz="1100" dirty="0"/>
              <a:t> de verre sur des </a:t>
            </a:r>
            <a:r>
              <a:rPr lang="fr-FR" sz="1100" dirty="0" err="1"/>
              <a:t>boîtiers</a:t>
            </a:r>
            <a:r>
              <a:rPr lang="fr-FR" sz="1100" dirty="0"/>
              <a:t> </a:t>
            </a:r>
            <a:r>
              <a:rPr lang="fr-FR" sz="1100" dirty="0" err="1"/>
              <a:t>biseautés</a:t>
            </a:r>
            <a:r>
              <a:rPr lang="fr-FR" sz="1100" dirty="0"/>
              <a:t>. Au bout de quatre-vingt-seize heures, l’usine sortait plus de 10 000 </a:t>
            </a:r>
            <a:r>
              <a:rPr lang="fr-FR" sz="1100" dirty="0" err="1"/>
              <a:t>iPhones</a:t>
            </a:r>
            <a:r>
              <a:rPr lang="fr-FR" sz="1100" dirty="0"/>
              <a:t> par jour. </a:t>
            </a:r>
            <a:r>
              <a:rPr lang="fr-FR" sz="1100" i="1" dirty="0"/>
              <a:t>“Cette </a:t>
            </a:r>
            <a:r>
              <a:rPr lang="fr-FR" sz="1100" i="1" dirty="0" err="1"/>
              <a:t>rapidite</a:t>
            </a:r>
            <a:r>
              <a:rPr lang="fr-FR" sz="1100" i="1" dirty="0"/>
              <a:t>́ et cette </a:t>
            </a:r>
            <a:r>
              <a:rPr lang="fr-FR" sz="1100" i="1" dirty="0" err="1"/>
              <a:t>flexibilite</a:t>
            </a:r>
            <a:r>
              <a:rPr lang="fr-FR" sz="1100" i="1" dirty="0"/>
              <a:t>́ sont </a:t>
            </a:r>
            <a:r>
              <a:rPr lang="fr-FR" sz="1100" i="1" dirty="0" err="1"/>
              <a:t>époustouflantes</a:t>
            </a:r>
            <a:r>
              <a:rPr lang="fr-FR" sz="1100" i="1" dirty="0"/>
              <a:t>, </a:t>
            </a:r>
            <a:r>
              <a:rPr lang="fr-FR" sz="1100" i="1" dirty="0" smtClean="0"/>
              <a:t>commente </a:t>
            </a:r>
            <a:r>
              <a:rPr lang="fr-FR" sz="1100" i="1" dirty="0"/>
              <a:t>l’ancien collaborateur d’Apple. Aucune usine </a:t>
            </a:r>
            <a:r>
              <a:rPr lang="fr-FR" sz="1100" i="1" dirty="0" err="1"/>
              <a:t>américaine</a:t>
            </a:r>
            <a:r>
              <a:rPr lang="fr-FR" sz="1100" i="1" dirty="0"/>
              <a:t> n’est capable de telles </a:t>
            </a:r>
            <a:r>
              <a:rPr lang="fr-FR" sz="1100" i="1" dirty="0" smtClean="0"/>
              <a:t>performances</a:t>
            </a:r>
            <a:r>
              <a:rPr lang="fr-FR" sz="1100" i="1" dirty="0"/>
              <a:t>.” </a:t>
            </a:r>
            <a:endParaRPr lang="fr-FR" sz="1100" i="1" dirty="0" smtClean="0"/>
          </a:p>
          <a:p>
            <a:pPr marL="0" indent="0">
              <a:lnSpc>
                <a:spcPct val="120000"/>
              </a:lnSpc>
              <a:buNone/>
            </a:pPr>
            <a:endParaRPr lang="fr-FR" sz="1100" dirty="0"/>
          </a:p>
          <a:p>
            <a:pPr marL="0" indent="0" algn="r">
              <a:lnSpc>
                <a:spcPct val="120000"/>
              </a:lnSpc>
              <a:buNone/>
            </a:pPr>
            <a:r>
              <a:rPr lang="fr-FR" sz="1100" dirty="0"/>
              <a:t>Charles </a:t>
            </a:r>
            <a:r>
              <a:rPr lang="fr-FR" sz="1100" dirty="0" err="1"/>
              <a:t>Duhigg</a:t>
            </a:r>
            <a:r>
              <a:rPr lang="fr-FR" sz="1100" dirty="0"/>
              <a:t>, Keith </a:t>
            </a:r>
            <a:r>
              <a:rPr lang="fr-FR" sz="1100" dirty="0" err="1"/>
              <a:t>Bradsher</a:t>
            </a:r>
            <a:r>
              <a:rPr lang="fr-FR" sz="1100" dirty="0"/>
              <a:t>, Peter </a:t>
            </a:r>
            <a:r>
              <a:rPr lang="fr-FR" sz="1100" dirty="0" err="1"/>
              <a:t>Lattman</a:t>
            </a:r>
            <a:r>
              <a:rPr lang="fr-FR" sz="1100" dirty="0"/>
              <a:t>, Catherine </a:t>
            </a:r>
            <a:r>
              <a:rPr lang="fr-FR" sz="1100" dirty="0" err="1"/>
              <a:t>Rampell</a:t>
            </a:r>
            <a:r>
              <a:rPr lang="fr-FR" sz="1100" dirty="0"/>
              <a:t>, </a:t>
            </a:r>
            <a:r>
              <a:rPr lang="fr-FR" sz="1100" i="1" dirty="0"/>
              <a:t>The New-York Times</a:t>
            </a:r>
            <a:r>
              <a:rPr lang="fr-FR" sz="1100" dirty="0"/>
              <a:t>, in </a:t>
            </a:r>
            <a:r>
              <a:rPr lang="fr-FR" sz="1100" i="1" dirty="0"/>
              <a:t>Courrier International </a:t>
            </a:r>
            <a:r>
              <a:rPr lang="fr-FR" sz="1100" dirty="0"/>
              <a:t>n°1110, 02 septembre 1012. </a:t>
            </a:r>
          </a:p>
        </p:txBody>
      </p:sp>
      <p:grpSp>
        <p:nvGrpSpPr>
          <p:cNvPr id="6" name="Grouper 5"/>
          <p:cNvGrpSpPr/>
          <p:nvPr/>
        </p:nvGrpSpPr>
        <p:grpSpPr>
          <a:xfrm>
            <a:off x="417308" y="912367"/>
            <a:ext cx="7268377" cy="608402"/>
            <a:chOff x="417308" y="912367"/>
            <a:chExt cx="7268377" cy="608402"/>
          </a:xfrm>
        </p:grpSpPr>
        <p:sp>
          <p:nvSpPr>
            <p:cNvPr id="4" name="Rectangle 3"/>
            <p:cNvSpPr/>
            <p:nvPr/>
          </p:nvSpPr>
          <p:spPr>
            <a:xfrm>
              <a:off x="417308" y="912367"/>
              <a:ext cx="4802136" cy="196676"/>
            </a:xfrm>
            <a:prstGeom prst="rect">
              <a:avLst/>
            </a:prstGeom>
            <a:solidFill>
              <a:srgbClr val="FF00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5" name="Rectangle 4"/>
            <p:cNvSpPr/>
            <p:nvPr/>
          </p:nvSpPr>
          <p:spPr>
            <a:xfrm>
              <a:off x="4162256" y="1324093"/>
              <a:ext cx="3523429" cy="196676"/>
            </a:xfrm>
            <a:prstGeom prst="rect">
              <a:avLst/>
            </a:prstGeom>
            <a:solidFill>
              <a:srgbClr val="FF00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grpSp>
      <p:sp>
        <p:nvSpPr>
          <p:cNvPr id="7" name="Rectangle 6"/>
          <p:cNvSpPr/>
          <p:nvPr/>
        </p:nvSpPr>
        <p:spPr>
          <a:xfrm>
            <a:off x="5331949" y="1941950"/>
            <a:ext cx="3523429"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8" name="Rectangle 7"/>
          <p:cNvSpPr/>
          <p:nvPr/>
        </p:nvSpPr>
        <p:spPr>
          <a:xfrm>
            <a:off x="750281" y="1941950"/>
            <a:ext cx="2474472"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9" name="Rectangle 8"/>
          <p:cNvSpPr/>
          <p:nvPr/>
        </p:nvSpPr>
        <p:spPr>
          <a:xfrm>
            <a:off x="5018394" y="2579754"/>
            <a:ext cx="4044155"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0" name="Rectangle 9"/>
          <p:cNvSpPr/>
          <p:nvPr/>
        </p:nvSpPr>
        <p:spPr>
          <a:xfrm>
            <a:off x="1400826" y="2776430"/>
            <a:ext cx="5686979"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1" name="Rectangle 10"/>
          <p:cNvSpPr/>
          <p:nvPr/>
        </p:nvSpPr>
        <p:spPr>
          <a:xfrm>
            <a:off x="4572000" y="3429000"/>
            <a:ext cx="4490549"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2" name="Rectangle 11"/>
          <p:cNvSpPr/>
          <p:nvPr/>
        </p:nvSpPr>
        <p:spPr>
          <a:xfrm>
            <a:off x="81451" y="3625676"/>
            <a:ext cx="1135311"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3" name="Rectangle 12"/>
          <p:cNvSpPr/>
          <p:nvPr/>
        </p:nvSpPr>
        <p:spPr>
          <a:xfrm>
            <a:off x="3436689" y="3625676"/>
            <a:ext cx="4974262"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4" name="Rectangle 13"/>
          <p:cNvSpPr/>
          <p:nvPr/>
        </p:nvSpPr>
        <p:spPr>
          <a:xfrm>
            <a:off x="4847101" y="5038652"/>
            <a:ext cx="3351914"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5" name="Rectangle 14"/>
          <p:cNvSpPr/>
          <p:nvPr/>
        </p:nvSpPr>
        <p:spPr>
          <a:xfrm>
            <a:off x="3822633" y="5629911"/>
            <a:ext cx="5239916"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6" name="Rectangle 15"/>
          <p:cNvSpPr/>
          <p:nvPr/>
        </p:nvSpPr>
        <p:spPr>
          <a:xfrm>
            <a:off x="81451" y="5860702"/>
            <a:ext cx="3741182"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7" name="Rectangle 16"/>
          <p:cNvSpPr/>
          <p:nvPr/>
        </p:nvSpPr>
        <p:spPr>
          <a:xfrm>
            <a:off x="6429557" y="5833901"/>
            <a:ext cx="2632992"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8" name="Rectangle 17"/>
          <p:cNvSpPr/>
          <p:nvPr/>
        </p:nvSpPr>
        <p:spPr>
          <a:xfrm>
            <a:off x="71032" y="6057378"/>
            <a:ext cx="1316496" cy="196676"/>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pic>
        <p:nvPicPr>
          <p:cNvPr id="19" name="Image 18" descr="SCH Conception iPhone.tiff">
            <a:hlinkClick r:id="rId2" action="ppaction://hlinksldjump"/>
          </p:cNvPr>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8516760" y="2"/>
            <a:ext cx="642119" cy="481862"/>
          </a:xfrm>
          <a:prstGeom prst="rect">
            <a:avLst/>
          </a:prstGeom>
        </p:spPr>
      </p:pic>
      <p:sp>
        <p:nvSpPr>
          <p:cNvPr id="20" name="Bouton d'action : Retour 19">
            <a:hlinkClick r:id="" action="ppaction://hlinkshowjump?jump=lastslideviewed" highlightClick="1"/>
          </p:cNvPr>
          <p:cNvSpPr/>
          <p:nvPr/>
        </p:nvSpPr>
        <p:spPr>
          <a:xfrm>
            <a:off x="8214013" y="6075331"/>
            <a:ext cx="882174" cy="357445"/>
          </a:xfrm>
          <a:prstGeom prst="actionButtonRetur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3778692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r 3"/>
          <p:cNvGrpSpPr/>
          <p:nvPr/>
        </p:nvGrpSpPr>
        <p:grpSpPr>
          <a:xfrm>
            <a:off x="500823" y="135444"/>
            <a:ext cx="7088523" cy="6629616"/>
            <a:chOff x="500823" y="228384"/>
            <a:chExt cx="6474635" cy="6152458"/>
          </a:xfrm>
        </p:grpSpPr>
        <p:pic>
          <p:nvPicPr>
            <p:cNvPr id="2" name="Image 1"/>
            <p:cNvPicPr>
              <a:picLocks noChangeAspect="1"/>
            </p:cNvPicPr>
            <p:nvPr/>
          </p:nvPicPr>
          <p:blipFill>
            <a:blip r:embed="rId2" cstate="email"/>
            <a:stretch>
              <a:fillRect/>
            </a:stretch>
          </p:blipFill>
          <p:spPr>
            <a:xfrm>
              <a:off x="500823" y="228384"/>
              <a:ext cx="6474635" cy="2946975"/>
            </a:xfrm>
            <a:prstGeom prst="rect">
              <a:avLst/>
            </a:prstGeom>
          </p:spPr>
        </p:pic>
        <p:pic>
          <p:nvPicPr>
            <p:cNvPr id="3" name="Image 2"/>
            <p:cNvPicPr>
              <a:picLocks noChangeAspect="1"/>
            </p:cNvPicPr>
            <p:nvPr/>
          </p:nvPicPr>
          <p:blipFill>
            <a:blip r:embed="rId3" cstate="email"/>
            <a:stretch>
              <a:fillRect/>
            </a:stretch>
          </p:blipFill>
          <p:spPr>
            <a:xfrm>
              <a:off x="500823" y="3175359"/>
              <a:ext cx="6468983" cy="3205483"/>
            </a:xfrm>
            <a:prstGeom prst="rect">
              <a:avLst/>
            </a:prstGeom>
          </p:spPr>
        </p:pic>
      </p:grpSp>
      <p:sp>
        <p:nvSpPr>
          <p:cNvPr id="5" name="Rectangle 4"/>
          <p:cNvSpPr/>
          <p:nvPr/>
        </p:nvSpPr>
        <p:spPr>
          <a:xfrm>
            <a:off x="553396" y="5696267"/>
            <a:ext cx="4352458" cy="355460"/>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b="1" dirty="0"/>
          </a:p>
        </p:txBody>
      </p:sp>
      <p:sp>
        <p:nvSpPr>
          <p:cNvPr id="6" name="Rectangle 5"/>
          <p:cNvSpPr/>
          <p:nvPr/>
        </p:nvSpPr>
        <p:spPr>
          <a:xfrm>
            <a:off x="553395" y="3326401"/>
            <a:ext cx="6817835" cy="583561"/>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7" name="Titre 1"/>
          <p:cNvSpPr txBox="1">
            <a:spLocks/>
          </p:cNvSpPr>
          <p:nvPr/>
        </p:nvSpPr>
        <p:spPr>
          <a:xfrm>
            <a:off x="0" y="6450163"/>
            <a:ext cx="9144000" cy="407837"/>
          </a:xfrm>
          <a:prstGeom prst="rect">
            <a:avLst/>
          </a:prstGeom>
        </p:spPr>
        <p:style>
          <a:lnRef idx="0">
            <a:schemeClr val="accent3"/>
          </a:lnRef>
          <a:fillRef idx="3">
            <a:schemeClr val="accent3"/>
          </a:fillRef>
          <a:effectRef idx="3">
            <a:schemeClr val="accent3"/>
          </a:effectRef>
          <a:fontRef idx="minor">
            <a:schemeClr val="lt1"/>
          </a:fontRef>
        </p:style>
        <p:txBody>
          <a:bodyPr>
            <a:normAutofit fontScale="60000" lnSpcReduction="20000"/>
          </a:bodyPr>
          <a:lstStyle>
            <a:lvl1pPr algn="ctr" defTabSz="457200" rtl="0" eaLnBrk="1" latinLnBrk="0" hangingPunct="1">
              <a:spcBef>
                <a:spcPct val="0"/>
              </a:spcBef>
              <a:buNone/>
              <a:defRPr sz="4400" b="1" i="0" kern="1200"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z="4000" dirty="0" smtClean="0">
                <a:solidFill>
                  <a:srgbClr val="0000FF"/>
                </a:solidFill>
                <a:latin typeface="Noteworthy Light"/>
                <a:cs typeface="Noteworthy Light"/>
              </a:rPr>
              <a:t>Diversification des lieux et des acteurs de production</a:t>
            </a:r>
            <a:endParaRPr lang="fr-FR" sz="4000" dirty="0">
              <a:solidFill>
                <a:srgbClr val="0000FF"/>
              </a:solidFill>
              <a:latin typeface="Noteworthy Light"/>
              <a:cs typeface="Noteworthy Light"/>
            </a:endParaRPr>
          </a:p>
        </p:txBody>
      </p:sp>
      <p:sp>
        <p:nvSpPr>
          <p:cNvPr id="8" name="Rectangle 7"/>
          <p:cNvSpPr/>
          <p:nvPr/>
        </p:nvSpPr>
        <p:spPr>
          <a:xfrm>
            <a:off x="5095315" y="5080541"/>
            <a:ext cx="2106571" cy="1110102"/>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b="1" dirty="0"/>
          </a:p>
        </p:txBody>
      </p:sp>
      <p:sp>
        <p:nvSpPr>
          <p:cNvPr id="9" name="Rectangle 8"/>
          <p:cNvSpPr/>
          <p:nvPr/>
        </p:nvSpPr>
        <p:spPr>
          <a:xfrm>
            <a:off x="3916849" y="1361888"/>
            <a:ext cx="3543606" cy="729545"/>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b="1" dirty="0"/>
          </a:p>
        </p:txBody>
      </p:sp>
      <p:sp>
        <p:nvSpPr>
          <p:cNvPr id="10" name="Bouton d'action : Retour 9">
            <a:hlinkClick r:id="" action="ppaction://hlinkshowjump?jump=lastslideviewed" highlightClick="1"/>
          </p:cNvPr>
          <p:cNvSpPr/>
          <p:nvPr/>
        </p:nvSpPr>
        <p:spPr>
          <a:xfrm>
            <a:off x="8137295" y="5110702"/>
            <a:ext cx="882174" cy="357445"/>
          </a:xfrm>
          <a:prstGeom prst="actionButtonRetur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7072190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2076223"/>
            <a:ext cx="2281485" cy="1224438"/>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b="1" dirty="0"/>
          </a:p>
        </p:txBody>
      </p:sp>
      <p:sp>
        <p:nvSpPr>
          <p:cNvPr id="6" name="Rectangle 5"/>
          <p:cNvSpPr/>
          <p:nvPr/>
        </p:nvSpPr>
        <p:spPr>
          <a:xfrm>
            <a:off x="0" y="3300661"/>
            <a:ext cx="2281485" cy="943047"/>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b="1" dirty="0"/>
          </a:p>
        </p:txBody>
      </p:sp>
      <p:sp>
        <p:nvSpPr>
          <p:cNvPr id="7" name="Rectangle 6"/>
          <p:cNvSpPr/>
          <p:nvPr/>
        </p:nvSpPr>
        <p:spPr>
          <a:xfrm>
            <a:off x="1178767" y="1711468"/>
            <a:ext cx="692051" cy="189835"/>
          </a:xfrm>
          <a:prstGeom prst="rect">
            <a:avLst/>
          </a:prstGeom>
          <a:solidFill>
            <a:srgbClr val="FF00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b="1" dirty="0"/>
          </a:p>
        </p:txBody>
      </p:sp>
      <p:sp>
        <p:nvSpPr>
          <p:cNvPr id="8" name="Rectangle 7"/>
          <p:cNvSpPr/>
          <p:nvPr/>
        </p:nvSpPr>
        <p:spPr>
          <a:xfrm>
            <a:off x="2281485" y="1004185"/>
            <a:ext cx="2281485" cy="1224438"/>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b="1" dirty="0"/>
          </a:p>
        </p:txBody>
      </p:sp>
      <p:sp>
        <p:nvSpPr>
          <p:cNvPr id="9" name="Bouton d'action : Retour 8">
            <a:hlinkClick r:id="" action="ppaction://hlinkshowjump?jump=lastslideviewed" highlightClick="1"/>
          </p:cNvPr>
          <p:cNvSpPr/>
          <p:nvPr/>
        </p:nvSpPr>
        <p:spPr>
          <a:xfrm>
            <a:off x="8261826" y="6221063"/>
            <a:ext cx="882174" cy="357445"/>
          </a:xfrm>
          <a:prstGeom prst="actionButtonRetur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9005637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762"/>
            <a:ext cx="9144000" cy="851506"/>
          </a:xfrm>
        </p:spPr>
        <p:style>
          <a:lnRef idx="0">
            <a:schemeClr val="accent3"/>
          </a:lnRef>
          <a:fillRef idx="3">
            <a:schemeClr val="accent3"/>
          </a:fillRef>
          <a:effectRef idx="3">
            <a:schemeClr val="accent3"/>
          </a:effectRef>
          <a:fontRef idx="minor">
            <a:schemeClr val="lt1"/>
          </a:fontRef>
        </p:style>
        <p:txBody>
          <a:bodyPr>
            <a:normAutofit/>
          </a:bodyPr>
          <a:lstStyle/>
          <a:p>
            <a:r>
              <a:rPr lang="fr-FR" sz="3600" dirty="0" smtClean="0">
                <a:solidFill>
                  <a:srgbClr val="0000FF"/>
                </a:solidFill>
                <a:latin typeface="Noteworthy Light"/>
                <a:cs typeface="Noteworthy Light"/>
              </a:rPr>
              <a:t>Infrastructures portuaires de Shenzhen</a:t>
            </a:r>
            <a:endParaRPr lang="fr-FR" sz="3600" dirty="0">
              <a:solidFill>
                <a:srgbClr val="0000FF"/>
              </a:solidFill>
              <a:latin typeface="Noteworthy Light"/>
              <a:cs typeface="Noteworthy Light"/>
            </a:endParaRPr>
          </a:p>
        </p:txBody>
      </p:sp>
      <p:sp>
        <p:nvSpPr>
          <p:cNvPr id="3" name="Rectangle 2"/>
          <p:cNvSpPr/>
          <p:nvPr/>
        </p:nvSpPr>
        <p:spPr>
          <a:xfrm>
            <a:off x="0" y="5033251"/>
            <a:ext cx="3591604" cy="369332"/>
          </a:xfrm>
          <a:prstGeom prst="rect">
            <a:avLst/>
          </a:prstGeom>
        </p:spPr>
        <p:txBody>
          <a:bodyPr wrap="square">
            <a:spAutoFit/>
          </a:bodyPr>
          <a:lstStyle/>
          <a:p>
            <a:r>
              <a:rPr lang="fr-FR" dirty="0">
                <a:latin typeface="Noteworthy Light"/>
                <a:cs typeface="Noteworthy Light"/>
              </a:rPr>
              <a:t>http://</a:t>
            </a:r>
            <a:r>
              <a:rPr lang="fr-FR" dirty="0" err="1">
                <a:latin typeface="Noteworthy Light"/>
                <a:cs typeface="Noteworthy Light"/>
              </a:rPr>
              <a:t>www.oceanattitude.org</a:t>
            </a:r>
            <a:r>
              <a:rPr lang="fr-FR" dirty="0" smtClean="0">
                <a:latin typeface="Noteworthy Light"/>
                <a:cs typeface="Noteworthy Light"/>
              </a:rPr>
              <a:t>/</a:t>
            </a:r>
            <a:endParaRPr lang="fr-FR" dirty="0">
              <a:latin typeface="Noteworthy Light"/>
              <a:cs typeface="Noteworthy Light"/>
            </a:endParaRPr>
          </a:p>
        </p:txBody>
      </p:sp>
      <p:pic>
        <p:nvPicPr>
          <p:cNvPr id="4" name="Image 3" descr="zz_9011_m.jp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0" y="846744"/>
            <a:ext cx="3523020" cy="4186507"/>
          </a:xfrm>
          <a:prstGeom prst="rect">
            <a:avLst/>
          </a:prstGeom>
        </p:spPr>
      </p:pic>
      <p:pic>
        <p:nvPicPr>
          <p:cNvPr id="7" name="Image 6" descr="Shenzhen.jpg"/>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3591604" y="846743"/>
            <a:ext cx="5552396" cy="4186507"/>
          </a:xfrm>
          <a:prstGeom prst="rect">
            <a:avLst/>
          </a:prstGeom>
        </p:spPr>
      </p:pic>
      <p:sp>
        <p:nvSpPr>
          <p:cNvPr id="8" name="Rectangle 7"/>
          <p:cNvSpPr/>
          <p:nvPr/>
        </p:nvSpPr>
        <p:spPr>
          <a:xfrm>
            <a:off x="4818214" y="5033250"/>
            <a:ext cx="3068582" cy="369332"/>
          </a:xfrm>
          <a:prstGeom prst="rect">
            <a:avLst/>
          </a:prstGeom>
        </p:spPr>
        <p:txBody>
          <a:bodyPr wrap="none">
            <a:spAutoFit/>
          </a:bodyPr>
          <a:lstStyle/>
          <a:p>
            <a:r>
              <a:rPr lang="fr-FR" dirty="0">
                <a:latin typeface="Noteworthy Light"/>
                <a:cs typeface="Noteworthy Light"/>
              </a:rPr>
              <a:t>http://</a:t>
            </a:r>
            <a:r>
              <a:rPr lang="fr-FR" dirty="0" err="1">
                <a:latin typeface="Noteworthy Light"/>
                <a:cs typeface="Noteworthy Light"/>
              </a:rPr>
              <a:t>www.shippingtribune.com</a:t>
            </a:r>
            <a:r>
              <a:rPr lang="fr-FR" dirty="0" smtClean="0">
                <a:latin typeface="Noteworthy Light"/>
                <a:cs typeface="Noteworthy Light"/>
              </a:rPr>
              <a:t>/</a:t>
            </a:r>
            <a:endParaRPr lang="fr-FR" dirty="0">
              <a:latin typeface="Noteworthy Light"/>
              <a:cs typeface="Noteworthy Light"/>
            </a:endParaRPr>
          </a:p>
        </p:txBody>
      </p:sp>
      <p:grpSp>
        <p:nvGrpSpPr>
          <p:cNvPr id="5" name="Grouper 4"/>
          <p:cNvGrpSpPr/>
          <p:nvPr/>
        </p:nvGrpSpPr>
        <p:grpSpPr>
          <a:xfrm>
            <a:off x="0" y="770269"/>
            <a:ext cx="9149079" cy="5316696"/>
            <a:chOff x="0" y="770269"/>
            <a:chExt cx="9149079" cy="5316696"/>
          </a:xfrm>
        </p:grpSpPr>
        <p:pic>
          <p:nvPicPr>
            <p:cNvPr id="10" name="Image 9" descr="Port de Shenzhen.tiff"/>
            <p:cNvPicPr>
              <a:picLocks noChangeAspect="1"/>
            </p:cNvPicPr>
            <p:nvPr/>
          </p:nvPicPr>
          <p:blipFill rotWithShape="1">
            <a:blip r:embed="rId4" cstate="email">
              <a:extLst>
                <a:ext uri="{28A0092B-C50C-407E-A947-70E740481C1C}">
                  <a14:useLocalDpi xmlns:a14="http://schemas.microsoft.com/office/drawing/2010/main" xmlns=""/>
                </a:ext>
              </a:extLst>
            </a:blip>
            <a:srcRect t="22069" r="5967"/>
            <a:stretch/>
          </p:blipFill>
          <p:spPr>
            <a:xfrm>
              <a:off x="0" y="770269"/>
              <a:ext cx="9149079" cy="4262982"/>
            </a:xfrm>
            <a:prstGeom prst="rect">
              <a:avLst/>
            </a:prstGeom>
          </p:spPr>
        </p:pic>
        <p:sp>
          <p:nvSpPr>
            <p:cNvPr id="11" name="Rectangle 10"/>
            <p:cNvSpPr/>
            <p:nvPr/>
          </p:nvSpPr>
          <p:spPr>
            <a:xfrm>
              <a:off x="2727006" y="5717633"/>
              <a:ext cx="3487525" cy="369332"/>
            </a:xfrm>
            <a:prstGeom prst="rect">
              <a:avLst/>
            </a:prstGeom>
          </p:spPr>
          <p:txBody>
            <a:bodyPr wrap="none">
              <a:spAutoFit/>
            </a:bodyPr>
            <a:lstStyle/>
            <a:p>
              <a:r>
                <a:rPr lang="fr-FR" b="1" dirty="0" smtClean="0">
                  <a:solidFill>
                    <a:srgbClr val="0000FF"/>
                  </a:solidFill>
                  <a:latin typeface="Noteworthy Light"/>
                  <a:cs typeface="Noteworthy Light"/>
                </a:rPr>
                <a:t>Vue </a:t>
              </a:r>
              <a:r>
                <a:rPr lang="fr-FR" b="1" dirty="0" err="1" smtClean="0">
                  <a:solidFill>
                    <a:srgbClr val="0000FF"/>
                  </a:solidFill>
                  <a:latin typeface="Noteworthy Light"/>
                  <a:cs typeface="Noteworthy Light"/>
                </a:rPr>
                <a:t>satellitale</a:t>
              </a:r>
              <a:r>
                <a:rPr lang="fr-FR" b="1" dirty="0" smtClean="0">
                  <a:solidFill>
                    <a:srgbClr val="0000FF"/>
                  </a:solidFill>
                  <a:latin typeface="Noteworthy Light"/>
                  <a:cs typeface="Noteworthy Light"/>
                </a:rPr>
                <a:t> du port de Shenzhen</a:t>
              </a:r>
              <a:endParaRPr lang="fr-FR" b="1" dirty="0">
                <a:solidFill>
                  <a:srgbClr val="0000FF"/>
                </a:solidFill>
                <a:latin typeface="Noteworthy Light"/>
                <a:cs typeface="Noteworthy Light"/>
              </a:endParaRPr>
            </a:p>
          </p:txBody>
        </p:sp>
      </p:grpSp>
      <p:sp>
        <p:nvSpPr>
          <p:cNvPr id="12" name="Bouton d'action : Personnalisé 11">
            <a:hlinkClick r:id="rId5" action="ppaction://hlinksldjump" highlightClick="1"/>
          </p:cNvPr>
          <p:cNvSpPr/>
          <p:nvPr/>
        </p:nvSpPr>
        <p:spPr>
          <a:xfrm>
            <a:off x="7886796" y="6185919"/>
            <a:ext cx="1071833" cy="315051"/>
          </a:xfrm>
          <a:prstGeom prst="actionButtonBlank">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solidFill>
                  <a:srgbClr val="0000FF"/>
                </a:solidFill>
                <a:latin typeface="Noteworthy Light"/>
                <a:cs typeface="Noteworthy Light"/>
              </a:rPr>
              <a:t>Dia 8</a:t>
            </a:r>
            <a:endParaRPr lang="fr-FR" sz="1600" b="1" dirty="0">
              <a:solidFill>
                <a:srgbClr val="0000FF"/>
              </a:solidFill>
              <a:latin typeface="Noteworthy Light"/>
              <a:cs typeface="Noteworthy Light"/>
            </a:endParaRPr>
          </a:p>
        </p:txBody>
      </p:sp>
    </p:spTree>
    <p:extLst>
      <p:ext uri="{BB962C8B-B14F-4D97-AF65-F5344CB8AC3E}">
        <p14:creationId xmlns:p14="http://schemas.microsoft.com/office/powerpoint/2010/main" xmlns="" val="10132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lstStyle/>
          <a:p>
            <a:r>
              <a:rPr lang="fr-FR" dirty="0" smtClean="0">
                <a:solidFill>
                  <a:srgbClr val="0000FF"/>
                </a:solidFill>
                <a:latin typeface="Noteworthy Light"/>
                <a:cs typeface="Noteworthy Light"/>
              </a:rPr>
              <a:t>Quel produit retenir ?</a:t>
            </a:r>
            <a:endParaRPr lang="fr-FR" dirty="0">
              <a:solidFill>
                <a:srgbClr val="0000FF"/>
              </a:solidFill>
              <a:latin typeface="Noteworthy Light"/>
              <a:cs typeface="Noteworthy Light"/>
            </a:endParaRPr>
          </a:p>
        </p:txBody>
      </p:sp>
      <p:sp>
        <p:nvSpPr>
          <p:cNvPr id="3" name="Espace réservé du contenu 2"/>
          <p:cNvSpPr>
            <a:spLocks noGrp="1"/>
          </p:cNvSpPr>
          <p:nvPr>
            <p:ph idx="1"/>
          </p:nvPr>
        </p:nvSpPr>
        <p:spPr>
          <a:xfrm>
            <a:off x="0" y="1138238"/>
            <a:ext cx="9144000" cy="5719762"/>
          </a:xfrm>
        </p:spPr>
        <p:txBody>
          <a:bodyPr>
            <a:normAutofit/>
          </a:bodyPr>
          <a:lstStyle/>
          <a:p>
            <a:r>
              <a:rPr lang="fr-FR" dirty="0" smtClean="0"/>
              <a:t>Trois contraintes : </a:t>
            </a:r>
          </a:p>
          <a:p>
            <a:pPr lvl="1"/>
            <a:r>
              <a:rPr lang="fr-FR" dirty="0" smtClean="0"/>
              <a:t>Un produit qui permet l’analyse d’un système spatial appliqué à l’univers économique ; </a:t>
            </a:r>
          </a:p>
          <a:p>
            <a:pPr lvl="1"/>
            <a:r>
              <a:rPr lang="fr-FR" dirty="0" smtClean="0"/>
              <a:t>Un produit qui intègre plusieurs territoires et plusieurs acteurs ; </a:t>
            </a:r>
          </a:p>
          <a:p>
            <a:pPr lvl="1"/>
            <a:r>
              <a:rPr lang="fr-FR" dirty="0" smtClean="0"/>
              <a:t>Un produit connu et distribué à l’échelle planétaire ; </a:t>
            </a:r>
          </a:p>
          <a:p>
            <a:endParaRPr lang="fr-FR" dirty="0" smtClean="0"/>
          </a:p>
          <a:p>
            <a:r>
              <a:rPr lang="fr-FR" dirty="0" smtClean="0"/>
              <a:t>Choix d’un équipement de téléphonie mobile : l’iPhone</a:t>
            </a:r>
            <a:endParaRPr lang="fr-FR" dirty="0"/>
          </a:p>
        </p:txBody>
      </p:sp>
    </p:spTree>
    <p:extLst>
      <p:ext uri="{BB962C8B-B14F-4D97-AF65-F5344CB8AC3E}">
        <p14:creationId xmlns:p14="http://schemas.microsoft.com/office/powerpoint/2010/main" xmlns="" val="41493500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762"/>
            <a:ext cx="9144000" cy="666415"/>
          </a:xfrm>
        </p:spPr>
        <p:style>
          <a:lnRef idx="1">
            <a:schemeClr val="accent3"/>
          </a:lnRef>
          <a:fillRef idx="2">
            <a:schemeClr val="accent3"/>
          </a:fillRef>
          <a:effectRef idx="1">
            <a:schemeClr val="accent3"/>
          </a:effectRef>
          <a:fontRef idx="minor">
            <a:schemeClr val="dk1"/>
          </a:fontRef>
        </p:style>
        <p:txBody>
          <a:bodyPr>
            <a:normAutofit/>
          </a:bodyPr>
          <a:lstStyle/>
          <a:p>
            <a:r>
              <a:rPr lang="fr-FR" sz="3600" dirty="0" smtClean="0">
                <a:solidFill>
                  <a:srgbClr val="0000FF"/>
                </a:solidFill>
                <a:latin typeface="Noteworthy Light"/>
                <a:cs typeface="Noteworthy Light"/>
              </a:rPr>
              <a:t>Principales </a:t>
            </a:r>
            <a:r>
              <a:rPr lang="fr-FR" sz="3600" i="1" dirty="0" smtClean="0">
                <a:solidFill>
                  <a:srgbClr val="0000FF"/>
                </a:solidFill>
                <a:latin typeface="Noteworthy Light"/>
                <a:cs typeface="Noteworthy Light"/>
              </a:rPr>
              <a:t>routes</a:t>
            </a:r>
            <a:r>
              <a:rPr lang="fr-FR" sz="3600" dirty="0" smtClean="0">
                <a:solidFill>
                  <a:srgbClr val="0000FF"/>
                </a:solidFill>
                <a:latin typeface="Noteworthy Light"/>
                <a:cs typeface="Noteworthy Light"/>
              </a:rPr>
              <a:t> maritimes mondiales </a:t>
            </a:r>
            <a:endParaRPr lang="fr-FR" sz="3600" dirty="0">
              <a:solidFill>
                <a:srgbClr val="0000FF"/>
              </a:solidFill>
              <a:latin typeface="Noteworthy Light"/>
              <a:cs typeface="Noteworthy Light"/>
            </a:endParaRPr>
          </a:p>
        </p:txBody>
      </p:sp>
      <p:pic>
        <p:nvPicPr>
          <p:cNvPr id="3" name="Image 2" descr="Fau1.gif"/>
          <p:cNvPicPr>
            <a:picLocks noChangeAspect="1"/>
          </p:cNvPicPr>
          <p:nvPr/>
        </p:nvPicPr>
        <p:blipFill rotWithShape="1">
          <a:blip r:embed="rId2" cstate="email">
            <a:extLst>
              <a:ext uri="{28A0092B-C50C-407E-A947-70E740481C1C}">
                <a14:useLocalDpi xmlns:a14="http://schemas.microsoft.com/office/drawing/2010/main" xmlns="" val="0"/>
              </a:ext>
            </a:extLst>
          </a:blip>
          <a:srcRect t="3486"/>
          <a:stretch/>
        </p:blipFill>
        <p:spPr>
          <a:xfrm>
            <a:off x="0" y="661653"/>
            <a:ext cx="9144000" cy="5441828"/>
          </a:xfrm>
          <a:prstGeom prst="rect">
            <a:avLst/>
          </a:prstGeom>
        </p:spPr>
      </p:pic>
      <p:sp>
        <p:nvSpPr>
          <p:cNvPr id="4" name="Rectangle 3"/>
          <p:cNvSpPr/>
          <p:nvPr/>
        </p:nvSpPr>
        <p:spPr>
          <a:xfrm>
            <a:off x="0" y="6103481"/>
            <a:ext cx="9144000" cy="338554"/>
          </a:xfrm>
          <a:prstGeom prst="rect">
            <a:avLst/>
          </a:prstGeom>
        </p:spPr>
        <p:txBody>
          <a:bodyPr wrap="square">
            <a:spAutoFit/>
          </a:bodyPr>
          <a:lstStyle/>
          <a:p>
            <a:pPr algn="ctr"/>
            <a:r>
              <a:rPr lang="fr-FR" sz="1600" dirty="0">
                <a:solidFill>
                  <a:srgbClr val="0000FF"/>
                </a:solidFill>
                <a:latin typeface="Noteworthy Light"/>
                <a:cs typeface="Noteworthy Light"/>
              </a:rPr>
              <a:t>http://</a:t>
            </a:r>
            <a:r>
              <a:rPr lang="fr-FR" sz="1600" dirty="0" err="1">
                <a:solidFill>
                  <a:srgbClr val="0000FF"/>
                </a:solidFill>
                <a:latin typeface="Noteworthy Light"/>
                <a:cs typeface="Noteworthy Light"/>
              </a:rPr>
              <a:t>geoconfluences.ens-lyon.fr</a:t>
            </a:r>
            <a:r>
              <a:rPr lang="fr-FR" sz="1600" dirty="0">
                <a:solidFill>
                  <a:srgbClr val="0000FF"/>
                </a:solidFill>
                <a:latin typeface="Noteworthy Light"/>
                <a:cs typeface="Noteworthy Light"/>
              </a:rPr>
              <a:t>/doc/</a:t>
            </a:r>
            <a:r>
              <a:rPr lang="fr-FR" sz="1600" dirty="0" err="1">
                <a:solidFill>
                  <a:srgbClr val="0000FF"/>
                </a:solidFill>
                <a:latin typeface="Noteworthy Light"/>
                <a:cs typeface="Noteworthy Light"/>
              </a:rPr>
              <a:t>transv</a:t>
            </a:r>
            <a:r>
              <a:rPr lang="fr-FR" sz="1600" dirty="0">
                <a:solidFill>
                  <a:srgbClr val="0000FF"/>
                </a:solidFill>
                <a:latin typeface="Noteworthy Light"/>
                <a:cs typeface="Noteworthy Light"/>
              </a:rPr>
              <a:t>/Mobil/MobilScient4.htm</a:t>
            </a:r>
          </a:p>
        </p:txBody>
      </p:sp>
      <p:sp>
        <p:nvSpPr>
          <p:cNvPr id="5" name="Bouton d'action : Personnalisé 4">
            <a:hlinkClick r:id="rId3" action="ppaction://hlinksldjump" highlightClick="1"/>
          </p:cNvPr>
          <p:cNvSpPr/>
          <p:nvPr/>
        </p:nvSpPr>
        <p:spPr>
          <a:xfrm>
            <a:off x="7886796" y="6185919"/>
            <a:ext cx="1071833" cy="315051"/>
          </a:xfrm>
          <a:prstGeom prst="actionButtonBlank">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solidFill>
                  <a:srgbClr val="0000FF"/>
                </a:solidFill>
                <a:latin typeface="Noteworthy Light"/>
                <a:cs typeface="Noteworthy Light"/>
              </a:rPr>
              <a:t>Dia 8</a:t>
            </a:r>
            <a:endParaRPr lang="fr-FR" sz="1600" b="1" dirty="0">
              <a:solidFill>
                <a:srgbClr val="0000FF"/>
              </a:solidFill>
              <a:latin typeface="Noteworthy Light"/>
              <a:cs typeface="Noteworthy Light"/>
            </a:endParaRPr>
          </a:p>
        </p:txBody>
      </p:sp>
    </p:spTree>
    <p:extLst>
      <p:ext uri="{BB962C8B-B14F-4D97-AF65-F5344CB8AC3E}">
        <p14:creationId xmlns:p14="http://schemas.microsoft.com/office/powerpoint/2010/main" xmlns="" val="42449126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4763"/>
            <a:ext cx="9144000" cy="712047"/>
          </a:xfrm>
        </p:spPr>
        <p:style>
          <a:lnRef idx="1">
            <a:schemeClr val="accent3"/>
          </a:lnRef>
          <a:fillRef idx="2">
            <a:schemeClr val="accent3"/>
          </a:fillRef>
          <a:effectRef idx="1">
            <a:schemeClr val="accent3"/>
          </a:effectRef>
          <a:fontRef idx="minor">
            <a:schemeClr val="dk1"/>
          </a:fontRef>
        </p:style>
        <p:txBody>
          <a:bodyPr>
            <a:noAutofit/>
          </a:bodyPr>
          <a:lstStyle/>
          <a:p>
            <a:r>
              <a:rPr lang="fr-FR" sz="3200" dirty="0" smtClean="0">
                <a:solidFill>
                  <a:srgbClr val="0000FF"/>
                </a:solidFill>
                <a:latin typeface="Noteworthy Light"/>
                <a:cs typeface="Noteworthy Light"/>
              </a:rPr>
              <a:t>Qui travaille dans les usines de </a:t>
            </a:r>
            <a:r>
              <a:rPr lang="fr-FR" sz="3200" dirty="0" err="1" smtClean="0">
                <a:solidFill>
                  <a:srgbClr val="0000FF"/>
                </a:solidFill>
                <a:latin typeface="Noteworthy Light"/>
                <a:cs typeface="Noteworthy Light"/>
              </a:rPr>
              <a:t>Foxconn</a:t>
            </a:r>
            <a:r>
              <a:rPr lang="fr-FR" sz="3200" dirty="0" smtClean="0">
                <a:solidFill>
                  <a:srgbClr val="0000FF"/>
                </a:solidFill>
                <a:latin typeface="Noteworthy Light"/>
                <a:cs typeface="Noteworthy Light"/>
              </a:rPr>
              <a:t> ?</a:t>
            </a:r>
            <a:endParaRPr lang="fr-FR" sz="3200" dirty="0">
              <a:solidFill>
                <a:srgbClr val="0000FF"/>
              </a:solidFill>
              <a:latin typeface="Noteworthy Light"/>
              <a:cs typeface="Noteworthy Light"/>
            </a:endParaRPr>
          </a:p>
        </p:txBody>
      </p:sp>
      <p:sp>
        <p:nvSpPr>
          <p:cNvPr id="4" name="Espace réservé du contenu 3"/>
          <p:cNvSpPr>
            <a:spLocks noGrp="1"/>
          </p:cNvSpPr>
          <p:nvPr>
            <p:ph idx="1"/>
          </p:nvPr>
        </p:nvSpPr>
        <p:spPr>
          <a:xfrm>
            <a:off x="0" y="707285"/>
            <a:ext cx="9144000" cy="6150715"/>
          </a:xfrm>
        </p:spPr>
        <p:txBody>
          <a:bodyPr>
            <a:normAutofit fontScale="92500" lnSpcReduction="10000"/>
          </a:bodyPr>
          <a:lstStyle/>
          <a:p>
            <a:pPr marL="0" indent="0" algn="ctr">
              <a:lnSpc>
                <a:spcPct val="110000"/>
              </a:lnSpc>
              <a:buNone/>
            </a:pPr>
            <a:r>
              <a:rPr lang="fr-FR" sz="1600" b="1" dirty="0"/>
              <a:t>Apple : les usines </a:t>
            </a:r>
            <a:r>
              <a:rPr lang="fr-FR" sz="1600" b="1" dirty="0" err="1"/>
              <a:t>Foxconn</a:t>
            </a:r>
            <a:r>
              <a:rPr lang="fr-FR" sz="1600" b="1" dirty="0"/>
              <a:t> emploieraient de force des étudiants pour produire l'iPhone 5</a:t>
            </a:r>
          </a:p>
          <a:p>
            <a:pPr marL="0" indent="0">
              <a:lnSpc>
                <a:spcPct val="110000"/>
              </a:lnSpc>
              <a:buNone/>
            </a:pPr>
            <a:endParaRPr lang="fr-FR" sz="1600" dirty="0" smtClean="0"/>
          </a:p>
          <a:p>
            <a:pPr marL="0" indent="0">
              <a:lnSpc>
                <a:spcPct val="110000"/>
              </a:lnSpc>
              <a:buNone/>
            </a:pPr>
            <a:r>
              <a:rPr lang="fr-FR" sz="1600" dirty="0" smtClean="0"/>
              <a:t>De </a:t>
            </a:r>
            <a:r>
              <a:rPr lang="fr-FR" sz="1600" dirty="0"/>
              <a:t>nouvelles accusations pleuvent contre le sous-traitant taïwanais d'Apple, </a:t>
            </a:r>
            <a:r>
              <a:rPr lang="fr-FR" sz="1600" dirty="0" err="1"/>
              <a:t>Foxconn</a:t>
            </a:r>
            <a:r>
              <a:rPr lang="fr-FR" sz="1600" dirty="0"/>
              <a:t>, au sujet des conditions de travail dans ses usines, écrit le New York Times, lundi 10 septembre. L'industriel force des étudiants stagiaires à travailler sur les lignes de montage des iPhone, selon l'ONG China Labor Watch, ce que </a:t>
            </a:r>
            <a:r>
              <a:rPr lang="fr-FR" sz="1600" dirty="0" err="1"/>
              <a:t>Foxconn</a:t>
            </a:r>
            <a:r>
              <a:rPr lang="fr-FR" sz="1600" dirty="0"/>
              <a:t> dément. </a:t>
            </a:r>
          </a:p>
          <a:p>
            <a:pPr marL="0" indent="0">
              <a:lnSpc>
                <a:spcPct val="110000"/>
              </a:lnSpc>
              <a:buNone/>
            </a:pPr>
            <a:r>
              <a:rPr lang="fr-FR" sz="1600" dirty="0"/>
              <a:t>Le temps presse pour </a:t>
            </a:r>
            <a:r>
              <a:rPr lang="fr-FR" sz="1600" dirty="0" err="1"/>
              <a:t>Foxconn</a:t>
            </a:r>
            <a:r>
              <a:rPr lang="fr-FR" sz="1600" dirty="0"/>
              <a:t>, qui ne parvient pas à produire suffisamment d'appareils pour une commercialisation de l'iPhone 5 le 21 septembre, après sa présentation prévue le 12 septembre.</a:t>
            </a:r>
          </a:p>
          <a:p>
            <a:pPr marL="0" indent="0">
              <a:lnSpc>
                <a:spcPct val="110000"/>
              </a:lnSpc>
              <a:buNone/>
            </a:pPr>
            <a:r>
              <a:rPr lang="fr-FR" sz="1600" dirty="0"/>
              <a:t>Selon les journaux chinois Shanghai Daily et First Financial Daily, une jeune étudiante de l'Institut de technologie de </a:t>
            </a:r>
            <a:r>
              <a:rPr lang="fr-FR" sz="1600" dirty="0" err="1"/>
              <a:t>Huaiyin</a:t>
            </a:r>
            <a:r>
              <a:rPr lang="fr-FR" sz="1600" dirty="0"/>
              <a:t> spécialisée en informatique révèle que deux cents étudiants de son école ont été poussés à travailler chez </a:t>
            </a:r>
            <a:r>
              <a:rPr lang="fr-FR" sz="1600" dirty="0" err="1"/>
              <a:t>Foxconn</a:t>
            </a:r>
            <a:r>
              <a:rPr lang="fr-FR" sz="1600" dirty="0"/>
              <a:t>. La production a commencé le 30 août. Elle est payée 1 550 yuans (192 euros) par mois pour travailler six jours par semaine, douze heures par jour. Un autre étudiant de l'Institut de finance de Jiangsu explique que les étudiants en droit, anglais et management travaillent à l'usine. </a:t>
            </a:r>
            <a:r>
              <a:rPr lang="fr-FR" sz="1600" dirty="0" err="1"/>
              <a:t>Foxconn</a:t>
            </a:r>
            <a:r>
              <a:rPr lang="fr-FR" sz="1600" dirty="0"/>
              <a:t> aurait eu besoin de dix mille travailleurs supplémentaires selon cet étudiant.</a:t>
            </a:r>
          </a:p>
          <a:p>
            <a:pPr marL="0" indent="0">
              <a:lnSpc>
                <a:spcPct val="110000"/>
              </a:lnSpc>
              <a:buNone/>
            </a:pPr>
            <a:r>
              <a:rPr lang="fr-FR" sz="1600" dirty="0"/>
              <a:t>Les écoles auraient été contraintes par les autorités à envoyer leurs étudiants pour aider </a:t>
            </a:r>
            <a:r>
              <a:rPr lang="fr-FR" sz="1600" dirty="0" err="1"/>
              <a:t>Foxconn</a:t>
            </a:r>
            <a:r>
              <a:rPr lang="fr-FR" sz="1600" dirty="0"/>
              <a:t>. Leurs parents n'ont pas été informés et il n'y aurait eu aucune convention signée par les étudiants. La radio chinoise nationale a également appris que certaines écoles avaient suspendu leurs cours pour le mois d'octobre pour les besoins de </a:t>
            </a:r>
            <a:r>
              <a:rPr lang="fr-FR" sz="1600" dirty="0" err="1"/>
              <a:t>Foxconn</a:t>
            </a:r>
            <a:r>
              <a:rPr lang="fr-FR" sz="1600" dirty="0"/>
              <a:t>.</a:t>
            </a:r>
          </a:p>
          <a:p>
            <a:pPr marL="0" indent="0">
              <a:lnSpc>
                <a:spcPct val="110000"/>
              </a:lnSpc>
              <a:buNone/>
            </a:pPr>
            <a:r>
              <a:rPr lang="fr-FR" sz="1600" dirty="0"/>
              <a:t>La société </a:t>
            </a:r>
            <a:r>
              <a:rPr lang="fr-FR" sz="1600" dirty="0" err="1"/>
              <a:t>Foxconn</a:t>
            </a:r>
            <a:r>
              <a:rPr lang="fr-FR" sz="1600" dirty="0"/>
              <a:t> dément les stages forcés, déclarant qu'elle a " depuis longtemps une politique de stages de courte durée en collaboration avec des écoles de formation professionnelle en Chine. Les participants à ce programme de stage ont tous l'âge légal pour travailler en Chine et représentent 2,7 % de sa main-d'œuvre. Son programme s'étend d'un à six mois, et les étudiants sont libres de le quitter à tout moment "</a:t>
            </a:r>
            <a:r>
              <a:rPr lang="fr-FR" sz="1600" dirty="0" smtClean="0"/>
              <a:t>.</a:t>
            </a:r>
          </a:p>
          <a:p>
            <a:pPr marL="0" indent="0" algn="r">
              <a:lnSpc>
                <a:spcPct val="110000"/>
              </a:lnSpc>
              <a:buNone/>
            </a:pPr>
            <a:r>
              <a:rPr lang="fr-FR" sz="1600" dirty="0" err="1" smtClean="0"/>
              <a:t>www.lemonde.fr</a:t>
            </a:r>
            <a:r>
              <a:rPr lang="fr-FR" sz="1600" dirty="0" smtClean="0"/>
              <a:t> </a:t>
            </a:r>
            <a:r>
              <a:rPr lang="fr-FR" sz="1600" dirty="0"/>
              <a:t>| </a:t>
            </a:r>
            <a:r>
              <a:rPr lang="fr-FR" sz="1600" dirty="0" smtClean="0"/>
              <a:t>du 11.09.2012 </a:t>
            </a:r>
            <a:endParaRPr lang="fr-FR" sz="1600" dirty="0"/>
          </a:p>
          <a:p>
            <a:pPr marL="0" indent="0">
              <a:lnSpc>
                <a:spcPct val="110000"/>
              </a:lnSpc>
              <a:buNone/>
            </a:pPr>
            <a:endParaRPr lang="fr-FR" sz="1600" dirty="0"/>
          </a:p>
        </p:txBody>
      </p:sp>
      <p:sp>
        <p:nvSpPr>
          <p:cNvPr id="5" name="Rectangle 4"/>
          <p:cNvSpPr/>
          <p:nvPr/>
        </p:nvSpPr>
        <p:spPr>
          <a:xfrm>
            <a:off x="5642872" y="1559365"/>
            <a:ext cx="3429832" cy="311517"/>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b="1" dirty="0"/>
          </a:p>
        </p:txBody>
      </p:sp>
      <p:sp>
        <p:nvSpPr>
          <p:cNvPr id="6" name="Rectangle 5"/>
          <p:cNvSpPr/>
          <p:nvPr/>
        </p:nvSpPr>
        <p:spPr>
          <a:xfrm>
            <a:off x="53536" y="1810041"/>
            <a:ext cx="3551210" cy="311517"/>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b="1" dirty="0"/>
          </a:p>
        </p:txBody>
      </p:sp>
      <p:sp>
        <p:nvSpPr>
          <p:cNvPr id="7" name="Rectangle 6"/>
          <p:cNvSpPr/>
          <p:nvPr/>
        </p:nvSpPr>
        <p:spPr>
          <a:xfrm>
            <a:off x="53536" y="4122321"/>
            <a:ext cx="9019168" cy="311517"/>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b="1" dirty="0"/>
          </a:p>
        </p:txBody>
      </p:sp>
      <p:sp>
        <p:nvSpPr>
          <p:cNvPr id="8" name="Rectangle 7"/>
          <p:cNvSpPr/>
          <p:nvPr/>
        </p:nvSpPr>
        <p:spPr>
          <a:xfrm>
            <a:off x="53536" y="4426233"/>
            <a:ext cx="6684448" cy="251268"/>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b="1" dirty="0"/>
          </a:p>
        </p:txBody>
      </p:sp>
      <p:sp>
        <p:nvSpPr>
          <p:cNvPr id="9" name="Bouton d'action : Retour 8">
            <a:hlinkClick r:id="" action="ppaction://hlinkshowjump?jump=lastslideviewed" highlightClick="1"/>
          </p:cNvPr>
          <p:cNvSpPr/>
          <p:nvPr/>
        </p:nvSpPr>
        <p:spPr>
          <a:xfrm>
            <a:off x="5407118" y="6327536"/>
            <a:ext cx="882174" cy="357445"/>
          </a:xfrm>
          <a:prstGeom prst="actionButtonRetur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5493910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Apple event 12 sept 2012.tiff"/>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0" y="0"/>
            <a:ext cx="7133322" cy="6858000"/>
          </a:xfrm>
          <a:prstGeom prst="rect">
            <a:avLst/>
          </a:prstGeom>
          <a:ln>
            <a:solidFill>
              <a:schemeClr val="tx1"/>
            </a:solidFill>
          </a:ln>
        </p:spPr>
      </p:pic>
      <p:sp>
        <p:nvSpPr>
          <p:cNvPr id="4" name="ZoneTexte 3"/>
          <p:cNvSpPr txBox="1"/>
          <p:nvPr/>
        </p:nvSpPr>
        <p:spPr>
          <a:xfrm>
            <a:off x="0" y="5934670"/>
            <a:ext cx="7133322" cy="646331"/>
          </a:xfrm>
          <a:prstGeom prst="rect">
            <a:avLst/>
          </a:prstGeom>
          <a:noFill/>
        </p:spPr>
        <p:txBody>
          <a:bodyPr wrap="square" rtlCol="0">
            <a:spAutoFit/>
          </a:bodyPr>
          <a:lstStyle/>
          <a:p>
            <a:pPr algn="ctr"/>
            <a:r>
              <a:rPr lang="fr-FR" b="1" dirty="0" smtClean="0">
                <a:solidFill>
                  <a:srgbClr val="0000FF"/>
                </a:solidFill>
                <a:latin typeface="Noteworthy Light"/>
                <a:cs typeface="Noteworthy Light"/>
              </a:rPr>
              <a:t>Carton d’invitation à </a:t>
            </a:r>
            <a:r>
              <a:rPr lang="fr-FR" b="1" i="1" dirty="0" smtClean="0">
                <a:solidFill>
                  <a:srgbClr val="0000FF"/>
                </a:solidFill>
                <a:latin typeface="Noteworthy Light"/>
                <a:cs typeface="Noteworthy Light"/>
              </a:rPr>
              <a:t>l’Apple Event </a:t>
            </a:r>
            <a:r>
              <a:rPr lang="fr-FR" b="1" dirty="0" smtClean="0">
                <a:solidFill>
                  <a:srgbClr val="0000FF"/>
                </a:solidFill>
                <a:latin typeface="Noteworthy Light"/>
                <a:cs typeface="Noteworthy Light"/>
              </a:rPr>
              <a:t>du 12 septembre 2012 </a:t>
            </a:r>
          </a:p>
          <a:p>
            <a:pPr algn="ctr"/>
            <a:r>
              <a:rPr lang="fr-FR" b="1" dirty="0" smtClean="0">
                <a:solidFill>
                  <a:srgbClr val="0000FF"/>
                </a:solidFill>
                <a:latin typeface="Noteworthy Light"/>
                <a:cs typeface="Noteworthy Light"/>
              </a:rPr>
              <a:t>(Cupertino – Californie) - annonce de la sortie de l’iPhone 5</a:t>
            </a:r>
            <a:endParaRPr lang="fr-FR" b="1" dirty="0">
              <a:solidFill>
                <a:srgbClr val="0000FF"/>
              </a:solidFill>
              <a:latin typeface="Noteworthy Light"/>
              <a:cs typeface="Noteworthy Light"/>
            </a:endParaRPr>
          </a:p>
        </p:txBody>
      </p:sp>
      <p:sp>
        <p:nvSpPr>
          <p:cNvPr id="6" name="Titre 1"/>
          <p:cNvSpPr txBox="1">
            <a:spLocks/>
          </p:cNvSpPr>
          <p:nvPr/>
        </p:nvSpPr>
        <p:spPr>
          <a:xfrm>
            <a:off x="0" y="0"/>
            <a:ext cx="9144000" cy="926218"/>
          </a:xfrm>
          <a:prstGeom prst="rect">
            <a:avLst/>
          </a:prstGeom>
        </p:spPr>
        <p:style>
          <a:lnRef idx="0">
            <a:schemeClr val="accent3"/>
          </a:lnRef>
          <a:fillRef idx="3">
            <a:schemeClr val="accent3"/>
          </a:fillRef>
          <a:effectRef idx="3">
            <a:schemeClr val="accent3"/>
          </a:effectRef>
          <a:fontRef idx="minor">
            <a:schemeClr val="lt1"/>
          </a:fontRef>
        </p:style>
        <p:txBody>
          <a:bodyPr>
            <a:normAutofit fontScale="82500" lnSpcReduction="10000"/>
          </a:bodyPr>
          <a:lstStyle>
            <a:lvl1pPr algn="ctr" defTabSz="457200" rtl="0" eaLnBrk="1" latinLnBrk="0" hangingPunct="1">
              <a:spcBef>
                <a:spcPct val="0"/>
              </a:spcBef>
              <a:buNone/>
              <a:defRPr sz="4400" b="1" i="0" kern="1200" baseline="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fr-FR" smtClean="0">
                <a:solidFill>
                  <a:srgbClr val="0000FF"/>
                </a:solidFill>
                <a:latin typeface="Noteworthy Light"/>
                <a:cs typeface="Noteworthy Light"/>
              </a:rPr>
              <a:t>La communication de l’entreprise Apple</a:t>
            </a:r>
            <a:endParaRPr lang="fr-FR" dirty="0">
              <a:solidFill>
                <a:srgbClr val="0000FF"/>
              </a:solidFill>
              <a:latin typeface="Noteworthy Light"/>
              <a:cs typeface="Noteworthy Light"/>
            </a:endParaRPr>
          </a:p>
        </p:txBody>
      </p:sp>
      <p:sp>
        <p:nvSpPr>
          <p:cNvPr id="7" name="Espace réservé du contenu 2"/>
          <p:cNvSpPr txBox="1">
            <a:spLocks/>
          </p:cNvSpPr>
          <p:nvPr/>
        </p:nvSpPr>
        <p:spPr>
          <a:xfrm>
            <a:off x="7131956" y="2529598"/>
            <a:ext cx="2010678" cy="675915"/>
          </a:xfrm>
          <a:prstGeom prst="rect">
            <a:avLst/>
          </a:prstGeom>
        </p:spPr>
        <p:txBody>
          <a:bodyPr anchor="ctr"/>
          <a:lstStyle>
            <a:lvl1pPr marL="342900" indent="-342900" algn="just" defTabSz="457200" rtl="0" eaLnBrk="1" latinLnBrk="0" hangingPunct="1">
              <a:spcBef>
                <a:spcPct val="20000"/>
              </a:spcBef>
              <a:buFont typeface="Arial"/>
              <a:buChar char="•"/>
              <a:defRPr sz="3200" b="0" i="0" kern="1200" baseline="0">
                <a:solidFill>
                  <a:schemeClr val="tx1"/>
                </a:solidFill>
                <a:latin typeface="Noteworthy Light"/>
                <a:ea typeface="+mn-ea"/>
                <a:cs typeface="Noteworthy Light"/>
              </a:defRPr>
            </a:lvl1pPr>
            <a:lvl2pPr marL="742950" indent="-285750" algn="just" defTabSz="457200" rtl="0" eaLnBrk="1" latinLnBrk="0" hangingPunct="1">
              <a:spcBef>
                <a:spcPct val="20000"/>
              </a:spcBef>
              <a:buFont typeface="Arial"/>
              <a:buChar char="–"/>
              <a:defRPr sz="2800" b="0" i="0" kern="1200" baseline="0">
                <a:solidFill>
                  <a:schemeClr val="tx1"/>
                </a:solidFill>
                <a:latin typeface="Noteworthy Light"/>
                <a:ea typeface="+mn-ea"/>
                <a:cs typeface="Noteworthy Light"/>
              </a:defRPr>
            </a:lvl2pPr>
            <a:lvl3pPr marL="1143000" indent="-228600" algn="just" defTabSz="457200" rtl="0" eaLnBrk="1" latinLnBrk="0" hangingPunct="1">
              <a:spcBef>
                <a:spcPct val="20000"/>
              </a:spcBef>
              <a:buFont typeface="Arial"/>
              <a:buChar char="•"/>
              <a:defRPr sz="2400" b="0" i="0" kern="1200" baseline="0">
                <a:solidFill>
                  <a:schemeClr val="tx1"/>
                </a:solidFill>
                <a:latin typeface="Noteworthy Light"/>
                <a:ea typeface="+mn-ea"/>
                <a:cs typeface="Noteworthy Light"/>
              </a:defRPr>
            </a:lvl3pPr>
            <a:lvl4pPr marL="1600200" indent="-228600" algn="just" defTabSz="457200" rtl="0" eaLnBrk="1" latinLnBrk="0" hangingPunct="1">
              <a:spcBef>
                <a:spcPct val="20000"/>
              </a:spcBef>
              <a:buFont typeface="Arial"/>
              <a:buChar char="–"/>
              <a:defRPr sz="2000" b="0" i="0" kern="1200" baseline="0">
                <a:solidFill>
                  <a:schemeClr val="tx1"/>
                </a:solidFill>
                <a:latin typeface="Noteworthy Light"/>
                <a:ea typeface="+mn-ea"/>
                <a:cs typeface="Noteworthy Light"/>
              </a:defRPr>
            </a:lvl4pPr>
            <a:lvl5pPr marL="2057400" indent="-228600" algn="just" defTabSz="457200" rtl="0" eaLnBrk="1" latinLnBrk="0" hangingPunct="1">
              <a:spcBef>
                <a:spcPct val="20000"/>
              </a:spcBef>
              <a:buFont typeface="Arial"/>
              <a:buChar char="»"/>
              <a:defRPr sz="2000" b="0" i="0" kern="1200" baseline="0">
                <a:solidFill>
                  <a:schemeClr val="tx1"/>
                </a:solidFill>
                <a:latin typeface="Noteworthy Light"/>
                <a:ea typeface="+mn-ea"/>
                <a:cs typeface="Noteworthy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fr-FR" sz="1600" b="1" dirty="0" smtClean="0">
                <a:solidFill>
                  <a:srgbClr val="0000FF"/>
                </a:solidFill>
              </a:rPr>
              <a:t>Extraits </a:t>
            </a:r>
            <a:r>
              <a:rPr lang="fr-FR" sz="1600" b="1" i="1" dirty="0" smtClean="0">
                <a:solidFill>
                  <a:srgbClr val="0000FF"/>
                </a:solidFill>
              </a:rPr>
              <a:t>Apple </a:t>
            </a:r>
            <a:r>
              <a:rPr lang="fr-FR" sz="1600" b="1" i="1" dirty="0" err="1" smtClean="0">
                <a:solidFill>
                  <a:srgbClr val="0000FF"/>
                </a:solidFill>
              </a:rPr>
              <a:t>event</a:t>
            </a:r>
            <a:r>
              <a:rPr lang="fr-FR" sz="1600" b="1" i="1" dirty="0" smtClean="0">
                <a:solidFill>
                  <a:srgbClr val="0000FF"/>
                </a:solidFill>
              </a:rPr>
              <a:t> </a:t>
            </a:r>
            <a:r>
              <a:rPr lang="fr-FR" sz="1600" b="1" dirty="0" smtClean="0">
                <a:solidFill>
                  <a:srgbClr val="0000FF"/>
                </a:solidFill>
              </a:rPr>
              <a:t>du 12 septembre 2012</a:t>
            </a:r>
            <a:endParaRPr lang="fr-FR" sz="1600" b="1" dirty="0">
              <a:solidFill>
                <a:srgbClr val="0000FF"/>
              </a:solidFill>
            </a:endParaRPr>
          </a:p>
        </p:txBody>
      </p:sp>
      <p:sp>
        <p:nvSpPr>
          <p:cNvPr id="8" name="Bouton d'action : Personnalisé 7">
            <a:hlinkClick r:id="rId3" action="ppaction://hlinksldjump" highlightClick="1"/>
          </p:cNvPr>
          <p:cNvSpPr/>
          <p:nvPr/>
        </p:nvSpPr>
        <p:spPr>
          <a:xfrm>
            <a:off x="7950052" y="6445257"/>
            <a:ext cx="1071833" cy="315051"/>
          </a:xfrm>
          <a:prstGeom prst="actionButtonBlank">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solidFill>
                  <a:srgbClr val="0000FF"/>
                </a:solidFill>
                <a:latin typeface="Noteworthy Light"/>
                <a:cs typeface="Noteworthy Light"/>
              </a:rPr>
              <a:t>Dia 10</a:t>
            </a:r>
            <a:endParaRPr lang="fr-FR" sz="1600" b="1" dirty="0">
              <a:solidFill>
                <a:srgbClr val="0000FF"/>
              </a:solidFill>
              <a:latin typeface="Noteworthy Light"/>
              <a:cs typeface="Noteworthy Light"/>
            </a:endParaRPr>
          </a:p>
        </p:txBody>
      </p:sp>
    </p:spTree>
    <p:extLst>
      <p:ext uri="{BB962C8B-B14F-4D97-AF65-F5344CB8AC3E}">
        <p14:creationId xmlns:p14="http://schemas.microsoft.com/office/powerpoint/2010/main" xmlns="" val="398251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ple retail Hong Kong.tiff"/>
          <p:cNvPicPr>
            <a:picLocks noChangeAspect="1"/>
          </p:cNvPicPr>
          <p:nvPr/>
        </p:nvPicPr>
        <p:blipFill rotWithShape="1">
          <a:blip r:embed="rId2" cstate="email">
            <a:extLst>
              <a:ext uri="{28A0092B-C50C-407E-A947-70E740481C1C}">
                <a14:useLocalDpi xmlns:a14="http://schemas.microsoft.com/office/drawing/2010/main" xmlns=""/>
              </a:ext>
            </a:extLst>
          </a:blip>
          <a:srcRect l="14162" t="15420" r="13668" b="19909"/>
          <a:stretch/>
        </p:blipFill>
        <p:spPr>
          <a:xfrm>
            <a:off x="0" y="0"/>
            <a:ext cx="9185918" cy="4627886"/>
          </a:xfrm>
          <a:prstGeom prst="rect">
            <a:avLst/>
          </a:prstGeom>
        </p:spPr>
      </p:pic>
      <p:sp>
        <p:nvSpPr>
          <p:cNvPr id="3" name="ZoneTexte 2"/>
          <p:cNvSpPr txBox="1"/>
          <p:nvPr/>
        </p:nvSpPr>
        <p:spPr>
          <a:xfrm>
            <a:off x="981039" y="4627885"/>
            <a:ext cx="6794070" cy="369332"/>
          </a:xfrm>
          <a:prstGeom prst="rect">
            <a:avLst/>
          </a:prstGeom>
          <a:noFill/>
        </p:spPr>
        <p:txBody>
          <a:bodyPr wrap="square" rtlCol="0">
            <a:spAutoFit/>
          </a:bodyPr>
          <a:lstStyle/>
          <a:p>
            <a:pPr algn="r"/>
            <a:r>
              <a:rPr lang="fr-FR" b="1" dirty="0" smtClean="0">
                <a:solidFill>
                  <a:srgbClr val="0000FF"/>
                </a:solidFill>
                <a:latin typeface="Noteworthy Light"/>
                <a:cs typeface="Noteworthy Light"/>
              </a:rPr>
              <a:t>Un des 380 </a:t>
            </a:r>
            <a:r>
              <a:rPr lang="fr-FR" b="1" i="1" dirty="0" smtClean="0">
                <a:solidFill>
                  <a:srgbClr val="0000FF"/>
                </a:solidFill>
                <a:latin typeface="Noteworthy Light"/>
                <a:cs typeface="Noteworthy Light"/>
              </a:rPr>
              <a:t>Apple stores </a:t>
            </a:r>
            <a:r>
              <a:rPr lang="fr-FR" b="1" dirty="0" smtClean="0">
                <a:solidFill>
                  <a:srgbClr val="0000FF"/>
                </a:solidFill>
                <a:latin typeface="Noteworthy Light"/>
                <a:cs typeface="Noteworthy Light"/>
              </a:rPr>
              <a:t>réparti dans 12 pays à travers le monde</a:t>
            </a:r>
            <a:endParaRPr lang="fr-FR" b="1" dirty="0">
              <a:solidFill>
                <a:srgbClr val="0000FF"/>
              </a:solidFill>
              <a:latin typeface="Noteworthy Light"/>
              <a:cs typeface="Noteworthy Light"/>
            </a:endParaRPr>
          </a:p>
        </p:txBody>
      </p:sp>
      <p:sp>
        <p:nvSpPr>
          <p:cNvPr id="5" name="ZoneTexte 4"/>
          <p:cNvSpPr txBox="1"/>
          <p:nvPr/>
        </p:nvSpPr>
        <p:spPr>
          <a:xfrm>
            <a:off x="0" y="6289510"/>
            <a:ext cx="4609737" cy="584776"/>
          </a:xfrm>
          <a:prstGeom prst="rect">
            <a:avLst/>
          </a:prstGeom>
          <a:noFill/>
        </p:spPr>
        <p:txBody>
          <a:bodyPr wrap="square" rtlCol="0">
            <a:spAutoFit/>
          </a:bodyPr>
          <a:lstStyle/>
          <a:p>
            <a:pPr algn="ctr"/>
            <a:r>
              <a:rPr lang="fr-FR" sz="1600" b="1" dirty="0" smtClean="0">
                <a:solidFill>
                  <a:srgbClr val="0000FF"/>
                </a:solidFill>
                <a:latin typeface="Noteworthy Light"/>
                <a:cs typeface="Noteworthy Light"/>
              </a:rPr>
              <a:t>Tim Cook – Ouverture de l’Apple store de Barcelone - </a:t>
            </a:r>
            <a:r>
              <a:rPr lang="fr-FR" sz="1600" b="1" i="1" dirty="0" smtClean="0">
                <a:solidFill>
                  <a:srgbClr val="0000FF"/>
                </a:solidFill>
                <a:latin typeface="Noteworthy Light"/>
                <a:cs typeface="Noteworthy Light"/>
              </a:rPr>
              <a:t>Apple </a:t>
            </a:r>
            <a:r>
              <a:rPr lang="fr-FR" sz="1600" b="1" i="1" dirty="0" err="1" smtClean="0">
                <a:solidFill>
                  <a:srgbClr val="0000FF"/>
                </a:solidFill>
                <a:latin typeface="Noteworthy Light"/>
                <a:cs typeface="Noteworthy Light"/>
              </a:rPr>
              <a:t>event</a:t>
            </a:r>
            <a:r>
              <a:rPr lang="fr-FR" sz="1600" b="1" i="1" dirty="0" smtClean="0">
                <a:solidFill>
                  <a:srgbClr val="0000FF"/>
                </a:solidFill>
                <a:latin typeface="Noteworthy Light"/>
                <a:cs typeface="Noteworthy Light"/>
              </a:rPr>
              <a:t> </a:t>
            </a:r>
            <a:r>
              <a:rPr lang="fr-FR" sz="1600" b="1" dirty="0" smtClean="0">
                <a:solidFill>
                  <a:srgbClr val="0000FF"/>
                </a:solidFill>
                <a:latin typeface="Noteworthy Light"/>
                <a:cs typeface="Noteworthy Light"/>
              </a:rPr>
              <a:t>– 12 septembre 2012</a:t>
            </a:r>
            <a:endParaRPr lang="fr-FR" sz="1600" b="1" dirty="0">
              <a:solidFill>
                <a:srgbClr val="0000FF"/>
              </a:solidFill>
              <a:latin typeface="Noteworthy Light"/>
              <a:cs typeface="Noteworthy Light"/>
            </a:endParaRPr>
          </a:p>
        </p:txBody>
      </p:sp>
      <p:sp>
        <p:nvSpPr>
          <p:cNvPr id="7" name="Bouton d'action : Personnalisé 6">
            <a:hlinkClick r:id="rId3" action="ppaction://hlinksldjump" highlightClick="1"/>
          </p:cNvPr>
          <p:cNvSpPr/>
          <p:nvPr/>
        </p:nvSpPr>
        <p:spPr>
          <a:xfrm>
            <a:off x="7933770" y="6396411"/>
            <a:ext cx="1071833" cy="315051"/>
          </a:xfrm>
          <a:prstGeom prst="actionButtonBlank">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solidFill>
                  <a:srgbClr val="0000FF"/>
                </a:solidFill>
                <a:latin typeface="Noteworthy Light"/>
                <a:cs typeface="Noteworthy Light"/>
              </a:rPr>
              <a:t>Dia 10</a:t>
            </a:r>
            <a:endParaRPr lang="fr-FR" sz="1600" b="1" dirty="0">
              <a:solidFill>
                <a:srgbClr val="0000FF"/>
              </a:solidFill>
              <a:latin typeface="Noteworthy Light"/>
              <a:cs typeface="Noteworthy Light"/>
            </a:endParaRPr>
          </a:p>
        </p:txBody>
      </p:sp>
    </p:spTree>
    <p:extLst>
      <p:ext uri="{BB962C8B-B14F-4D97-AF65-F5344CB8AC3E}">
        <p14:creationId xmlns:p14="http://schemas.microsoft.com/office/powerpoint/2010/main" xmlns="" val="286493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56047" y="347423"/>
            <a:ext cx="3348402" cy="646331"/>
          </a:xfrm>
          <a:prstGeom prst="rect">
            <a:avLst/>
          </a:prstGeom>
        </p:spPr>
        <p:txBody>
          <a:bodyPr wrap="square">
            <a:spAutoFit/>
          </a:bodyPr>
          <a:lstStyle/>
          <a:p>
            <a:pPr lvl="0" algn="r">
              <a:spcBef>
                <a:spcPct val="20000"/>
              </a:spcBef>
            </a:pPr>
            <a:r>
              <a:rPr lang="fr-FR" sz="1200" dirty="0" smtClean="0">
                <a:solidFill>
                  <a:srgbClr val="0000FF"/>
                </a:solidFill>
                <a:latin typeface="Noteworthy Light"/>
                <a:cs typeface="Noteworthy Light"/>
              </a:rPr>
              <a:t>Charles </a:t>
            </a:r>
            <a:r>
              <a:rPr lang="fr-FR" sz="1200" dirty="0" err="1">
                <a:solidFill>
                  <a:srgbClr val="0000FF"/>
                </a:solidFill>
                <a:latin typeface="Noteworthy Light"/>
                <a:cs typeface="Noteworthy Light"/>
              </a:rPr>
              <a:t>Duhigg</a:t>
            </a:r>
            <a:r>
              <a:rPr lang="fr-FR" sz="1200" dirty="0">
                <a:solidFill>
                  <a:srgbClr val="0000FF"/>
                </a:solidFill>
                <a:latin typeface="Noteworthy Light"/>
                <a:cs typeface="Noteworthy Light"/>
              </a:rPr>
              <a:t>, Keith </a:t>
            </a:r>
            <a:r>
              <a:rPr lang="fr-FR" sz="1200" dirty="0" err="1">
                <a:solidFill>
                  <a:srgbClr val="0000FF"/>
                </a:solidFill>
                <a:latin typeface="Noteworthy Light"/>
                <a:cs typeface="Noteworthy Light"/>
              </a:rPr>
              <a:t>Bradsher</a:t>
            </a:r>
            <a:r>
              <a:rPr lang="fr-FR" sz="1200" dirty="0">
                <a:solidFill>
                  <a:srgbClr val="0000FF"/>
                </a:solidFill>
                <a:latin typeface="Noteworthy Light"/>
                <a:cs typeface="Noteworthy Light"/>
              </a:rPr>
              <a:t>, Peter </a:t>
            </a:r>
            <a:r>
              <a:rPr lang="fr-FR" sz="1200" dirty="0" err="1">
                <a:solidFill>
                  <a:srgbClr val="0000FF"/>
                </a:solidFill>
                <a:latin typeface="Noteworthy Light"/>
                <a:cs typeface="Noteworthy Light"/>
              </a:rPr>
              <a:t>Lattman</a:t>
            </a:r>
            <a:r>
              <a:rPr lang="fr-FR" sz="1200" dirty="0">
                <a:solidFill>
                  <a:srgbClr val="0000FF"/>
                </a:solidFill>
                <a:latin typeface="Noteworthy Light"/>
                <a:cs typeface="Noteworthy Light"/>
              </a:rPr>
              <a:t>, Catherine </a:t>
            </a:r>
            <a:r>
              <a:rPr lang="fr-FR" sz="1200" dirty="0" err="1">
                <a:solidFill>
                  <a:srgbClr val="0000FF"/>
                </a:solidFill>
                <a:latin typeface="Noteworthy Light"/>
                <a:cs typeface="Noteworthy Light"/>
              </a:rPr>
              <a:t>Rampell</a:t>
            </a:r>
            <a:r>
              <a:rPr lang="fr-FR" sz="1200" dirty="0">
                <a:solidFill>
                  <a:srgbClr val="0000FF"/>
                </a:solidFill>
                <a:latin typeface="Noteworthy Light"/>
                <a:cs typeface="Noteworthy Light"/>
              </a:rPr>
              <a:t>, </a:t>
            </a:r>
            <a:r>
              <a:rPr lang="fr-FR" sz="1200" i="1" dirty="0">
                <a:solidFill>
                  <a:srgbClr val="0000FF"/>
                </a:solidFill>
                <a:latin typeface="Noteworthy Light"/>
                <a:cs typeface="Noteworthy Light"/>
              </a:rPr>
              <a:t>The New-York Times</a:t>
            </a:r>
            <a:r>
              <a:rPr lang="fr-FR" sz="1200" dirty="0">
                <a:solidFill>
                  <a:srgbClr val="0000FF"/>
                </a:solidFill>
                <a:latin typeface="Noteworthy Light"/>
                <a:cs typeface="Noteworthy Light"/>
              </a:rPr>
              <a:t>, in </a:t>
            </a:r>
            <a:r>
              <a:rPr lang="fr-FR" sz="1200" i="1" dirty="0">
                <a:solidFill>
                  <a:srgbClr val="0000FF"/>
                </a:solidFill>
                <a:latin typeface="Noteworthy Light"/>
                <a:cs typeface="Noteworthy Light"/>
              </a:rPr>
              <a:t>Courrier International </a:t>
            </a:r>
            <a:r>
              <a:rPr lang="fr-FR" sz="1200" dirty="0">
                <a:solidFill>
                  <a:srgbClr val="0000FF"/>
                </a:solidFill>
                <a:latin typeface="Noteworthy Light"/>
                <a:cs typeface="Noteworthy Light"/>
              </a:rPr>
              <a:t>n°1110, 02 septembre 1012. </a:t>
            </a:r>
          </a:p>
        </p:txBody>
      </p:sp>
      <p:pic>
        <p:nvPicPr>
          <p:cNvPr id="6" name="Image 5" descr="DCS Caricature iPhone.tiff"/>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745285" y="1123872"/>
            <a:ext cx="6674869" cy="5527153"/>
          </a:xfrm>
          <a:prstGeom prst="rect">
            <a:avLst/>
          </a:prstGeom>
        </p:spPr>
      </p:pic>
      <p:sp>
        <p:nvSpPr>
          <p:cNvPr id="8" name="Bouton d'action : Personnalisé 7">
            <a:hlinkClick r:id="rId3" action="ppaction://hlinksldjump" highlightClick="1"/>
          </p:cNvPr>
          <p:cNvSpPr/>
          <p:nvPr/>
        </p:nvSpPr>
        <p:spPr>
          <a:xfrm>
            <a:off x="7925629" y="6388270"/>
            <a:ext cx="1071833" cy="315051"/>
          </a:xfrm>
          <a:prstGeom prst="actionButtonBlank">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solidFill>
                  <a:srgbClr val="0000FF"/>
                </a:solidFill>
                <a:latin typeface="Noteworthy Light"/>
                <a:cs typeface="Noteworthy Light"/>
              </a:rPr>
              <a:t>Dia 10</a:t>
            </a:r>
            <a:endParaRPr lang="fr-FR" sz="1600" b="1" dirty="0">
              <a:solidFill>
                <a:srgbClr val="0000FF"/>
              </a:solidFill>
              <a:latin typeface="Noteworthy Light"/>
              <a:cs typeface="Noteworthy Light"/>
            </a:endParaRPr>
          </a:p>
        </p:txBody>
      </p:sp>
    </p:spTree>
    <p:extLst>
      <p:ext uri="{BB962C8B-B14F-4D97-AF65-F5344CB8AC3E}">
        <p14:creationId xmlns:p14="http://schemas.microsoft.com/office/powerpoint/2010/main" xmlns="" val="239519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Apple store dans le monde.tiff"/>
          <p:cNvPicPr>
            <a:picLocks noChangeAspect="1"/>
          </p:cNvPicPr>
          <p:nvPr/>
        </p:nvPicPr>
        <p:blipFill rotWithShape="1">
          <a:blip r:embed="rId2" cstate="email">
            <a:extLst>
              <a:ext uri="{28A0092B-C50C-407E-A947-70E740481C1C}">
                <a14:useLocalDpi xmlns:a14="http://schemas.microsoft.com/office/drawing/2010/main" xmlns=""/>
              </a:ext>
            </a:extLst>
          </a:blip>
          <a:srcRect l="22195" t="7912" r="23337"/>
          <a:stretch/>
        </p:blipFill>
        <p:spPr>
          <a:xfrm>
            <a:off x="0" y="0"/>
            <a:ext cx="7234266" cy="6876463"/>
          </a:xfrm>
          <a:prstGeom prst="rect">
            <a:avLst/>
          </a:prstGeom>
          <a:ln>
            <a:solidFill>
              <a:srgbClr val="000000"/>
            </a:solidFill>
          </a:ln>
        </p:spPr>
      </p:pic>
      <p:sp>
        <p:nvSpPr>
          <p:cNvPr id="6" name="Rectangle 5"/>
          <p:cNvSpPr/>
          <p:nvPr/>
        </p:nvSpPr>
        <p:spPr>
          <a:xfrm>
            <a:off x="2141646" y="6517213"/>
            <a:ext cx="4993012" cy="276999"/>
          </a:xfrm>
          <a:prstGeom prst="rect">
            <a:avLst/>
          </a:prstGeom>
        </p:spPr>
        <p:txBody>
          <a:bodyPr wrap="square">
            <a:spAutoFit/>
          </a:bodyPr>
          <a:lstStyle/>
          <a:p>
            <a:pPr algn="ctr"/>
            <a:r>
              <a:rPr lang="fr-FR" sz="1200" dirty="0">
                <a:solidFill>
                  <a:srgbClr val="0000FF"/>
                </a:solidFill>
                <a:latin typeface="Noteworthy Light"/>
                <a:cs typeface="Noteworthy Light"/>
              </a:rPr>
              <a:t>http://</a:t>
            </a:r>
            <a:r>
              <a:rPr lang="fr-FR" sz="1200" dirty="0" err="1">
                <a:solidFill>
                  <a:srgbClr val="0000FF"/>
                </a:solidFill>
                <a:latin typeface="Noteworthy Light"/>
                <a:cs typeface="Noteworthy Light"/>
              </a:rPr>
              <a:t>store.apple.com</a:t>
            </a:r>
            <a:r>
              <a:rPr lang="fr-FR" sz="1200" dirty="0">
                <a:solidFill>
                  <a:srgbClr val="0000FF"/>
                </a:solidFill>
                <a:latin typeface="Noteworthy Light"/>
                <a:cs typeface="Noteworthy Light"/>
              </a:rPr>
              <a:t>/</a:t>
            </a:r>
            <a:r>
              <a:rPr lang="fr-FR" sz="1200" dirty="0" err="1">
                <a:solidFill>
                  <a:srgbClr val="0000FF"/>
                </a:solidFill>
                <a:latin typeface="Noteworthy Light"/>
                <a:cs typeface="Noteworthy Light"/>
              </a:rPr>
              <a:t>Catalog</a:t>
            </a:r>
            <a:r>
              <a:rPr lang="fr-FR" sz="1200" dirty="0">
                <a:solidFill>
                  <a:srgbClr val="0000FF"/>
                </a:solidFill>
                <a:latin typeface="Noteworthy Light"/>
                <a:cs typeface="Noteworthy Light"/>
              </a:rPr>
              <a:t>/US/Images/</a:t>
            </a:r>
            <a:r>
              <a:rPr lang="fr-FR" sz="1200" dirty="0" err="1">
                <a:solidFill>
                  <a:srgbClr val="0000FF"/>
                </a:solidFill>
                <a:latin typeface="Noteworthy Light"/>
                <a:cs typeface="Noteworthy Light"/>
              </a:rPr>
              <a:t>intlstoreroutingpage.html</a:t>
            </a:r>
            <a:endParaRPr lang="fr-FR" sz="1200" dirty="0">
              <a:solidFill>
                <a:srgbClr val="0000FF"/>
              </a:solidFill>
              <a:latin typeface="Noteworthy Light"/>
              <a:cs typeface="Noteworthy Light"/>
            </a:endParaRPr>
          </a:p>
        </p:txBody>
      </p:sp>
      <p:sp>
        <p:nvSpPr>
          <p:cNvPr id="7" name="ZoneTexte 6"/>
          <p:cNvSpPr txBox="1"/>
          <p:nvPr/>
        </p:nvSpPr>
        <p:spPr>
          <a:xfrm>
            <a:off x="7234266" y="4402906"/>
            <a:ext cx="1909734" cy="1200329"/>
          </a:xfrm>
          <a:prstGeom prst="rect">
            <a:avLst/>
          </a:prstGeom>
          <a:noFill/>
        </p:spPr>
        <p:txBody>
          <a:bodyPr wrap="square" rtlCol="0">
            <a:spAutoFit/>
          </a:bodyPr>
          <a:lstStyle/>
          <a:p>
            <a:pPr algn="ctr"/>
            <a:r>
              <a:rPr lang="fr-FR" dirty="0" smtClean="0">
                <a:solidFill>
                  <a:srgbClr val="0000FF"/>
                </a:solidFill>
                <a:latin typeface="Noteworthy Light"/>
                <a:cs typeface="Noteworthy Light"/>
              </a:rPr>
              <a:t>Distribution spatiale des </a:t>
            </a:r>
            <a:r>
              <a:rPr lang="fr-FR" i="1" dirty="0" smtClean="0">
                <a:solidFill>
                  <a:srgbClr val="0000FF"/>
                </a:solidFill>
                <a:latin typeface="Noteworthy Light"/>
                <a:cs typeface="Noteworthy Light"/>
              </a:rPr>
              <a:t>Apple Premium </a:t>
            </a:r>
            <a:r>
              <a:rPr lang="fr-FR" i="1" dirty="0" err="1" smtClean="0">
                <a:solidFill>
                  <a:srgbClr val="0000FF"/>
                </a:solidFill>
                <a:latin typeface="Noteworthy Light"/>
                <a:cs typeface="Noteworthy Light"/>
              </a:rPr>
              <a:t>resellers</a:t>
            </a:r>
            <a:r>
              <a:rPr lang="fr-FR" i="1" dirty="0" smtClean="0">
                <a:solidFill>
                  <a:srgbClr val="0000FF"/>
                </a:solidFill>
                <a:latin typeface="Noteworthy Light"/>
                <a:cs typeface="Noteworthy Light"/>
              </a:rPr>
              <a:t> </a:t>
            </a:r>
            <a:r>
              <a:rPr lang="fr-FR" dirty="0" smtClean="0">
                <a:solidFill>
                  <a:srgbClr val="0000FF"/>
                </a:solidFill>
                <a:latin typeface="Noteworthy Light"/>
                <a:cs typeface="Noteworthy Light"/>
              </a:rPr>
              <a:t>à travers le monde</a:t>
            </a:r>
            <a:endParaRPr lang="fr-FR" dirty="0">
              <a:solidFill>
                <a:srgbClr val="0000FF"/>
              </a:solidFill>
              <a:latin typeface="Noteworthy Light"/>
              <a:cs typeface="Noteworthy Light"/>
            </a:endParaRPr>
          </a:p>
        </p:txBody>
      </p:sp>
      <p:sp>
        <p:nvSpPr>
          <p:cNvPr id="9" name="Bouton d'action : Personnalisé 8">
            <a:hlinkClick r:id="rId3" action="ppaction://hlinksldjump" highlightClick="1"/>
          </p:cNvPr>
          <p:cNvSpPr/>
          <p:nvPr/>
        </p:nvSpPr>
        <p:spPr>
          <a:xfrm>
            <a:off x="7886796" y="6343444"/>
            <a:ext cx="1071833" cy="315051"/>
          </a:xfrm>
          <a:prstGeom prst="actionButtonBlank">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solidFill>
                  <a:srgbClr val="0000FF"/>
                </a:solidFill>
                <a:latin typeface="Noteworthy Light"/>
                <a:cs typeface="Noteworthy Light"/>
              </a:rPr>
              <a:t>Dia 10</a:t>
            </a:r>
            <a:endParaRPr lang="fr-FR" sz="1600" b="1" dirty="0">
              <a:solidFill>
                <a:srgbClr val="0000FF"/>
              </a:solidFill>
              <a:latin typeface="Noteworthy Light"/>
              <a:cs typeface="Noteworthy Light"/>
            </a:endParaRPr>
          </a:p>
        </p:txBody>
      </p:sp>
    </p:spTree>
    <p:extLst>
      <p:ext uri="{BB962C8B-B14F-4D97-AF65-F5344CB8AC3E}">
        <p14:creationId xmlns:p14="http://schemas.microsoft.com/office/powerpoint/2010/main" xmlns="" val="351792081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762"/>
            <a:ext cx="9144000" cy="615357"/>
          </a:xfr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Autofit/>
          </a:bodyPr>
          <a:lstStyle/>
          <a:p>
            <a:r>
              <a:rPr lang="fr-FR" sz="2400" dirty="0" smtClean="0">
                <a:solidFill>
                  <a:srgbClr val="0000FF"/>
                </a:solidFill>
                <a:latin typeface="Noteworthy Light"/>
                <a:ea typeface="+mn-ea"/>
                <a:cs typeface="Noteworthy Light"/>
              </a:rPr>
              <a:t>Un territoire de consommation – l’</a:t>
            </a:r>
            <a:r>
              <a:rPr lang="fr-FR" sz="2400" i="1" dirty="0" smtClean="0">
                <a:solidFill>
                  <a:srgbClr val="0000FF"/>
                </a:solidFill>
                <a:latin typeface="Noteworthy Light"/>
                <a:ea typeface="+mn-ea"/>
                <a:cs typeface="Noteworthy Light"/>
              </a:rPr>
              <a:t>Apple store </a:t>
            </a:r>
            <a:r>
              <a:rPr lang="fr-FR" sz="2400" dirty="0" smtClean="0">
                <a:solidFill>
                  <a:srgbClr val="0000FF"/>
                </a:solidFill>
                <a:latin typeface="Noteworthy Light"/>
                <a:ea typeface="+mn-ea"/>
                <a:cs typeface="Noteworthy Light"/>
              </a:rPr>
              <a:t>de Lyon Part-Dieu</a:t>
            </a:r>
            <a:endParaRPr lang="fr-FR" sz="2400" dirty="0">
              <a:solidFill>
                <a:srgbClr val="0000FF"/>
              </a:solidFill>
              <a:latin typeface="Noteworthy Light"/>
              <a:ea typeface="+mn-ea"/>
              <a:cs typeface="Noteworthy Light"/>
            </a:endParaRPr>
          </a:p>
        </p:txBody>
      </p:sp>
      <p:sp>
        <p:nvSpPr>
          <p:cNvPr id="3" name="Espace réservé du contenu 2"/>
          <p:cNvSpPr>
            <a:spLocks noGrp="1"/>
          </p:cNvSpPr>
          <p:nvPr>
            <p:ph sz="half" idx="1"/>
          </p:nvPr>
        </p:nvSpPr>
        <p:spPr>
          <a:xfrm>
            <a:off x="-1" y="606966"/>
            <a:ext cx="4219575" cy="2822034"/>
          </a:xfrm>
        </p:spPr>
        <p:txBody>
          <a:bodyPr wrap="square">
            <a:normAutofit fontScale="47500" lnSpcReduction="20000"/>
          </a:bodyPr>
          <a:lstStyle/>
          <a:p>
            <a:r>
              <a:rPr lang="fr-FR" dirty="0"/>
              <a:t>Le quartier de la Part-Dieu, situé dans le 3e arrondissement de la ville de Lyon, est considéré comme le deuxième centre-ville de Lyon (après la Presqu'île). Ce quartier est le </a:t>
            </a:r>
            <a:r>
              <a:rPr lang="fr-FR" b="1" dirty="0">
                <a:solidFill>
                  <a:srgbClr val="0000FF"/>
                </a:solidFill>
              </a:rPr>
              <a:t>deuxième quartier d'affaires de France</a:t>
            </a:r>
            <a:r>
              <a:rPr lang="fr-FR" dirty="0"/>
              <a:t> après La Défense avec 1 600 000 m² de tertiaire (surface hors œuvre nette) et 40 000 emplois.</a:t>
            </a:r>
          </a:p>
          <a:p>
            <a:r>
              <a:rPr lang="fr-FR" dirty="0"/>
              <a:t>Situé sur la rive gauche (à l'est) du Rhône, ce quartier abrite notamment le </a:t>
            </a:r>
            <a:r>
              <a:rPr lang="fr-FR" b="1" dirty="0">
                <a:solidFill>
                  <a:srgbClr val="0000FF"/>
                </a:solidFill>
              </a:rPr>
              <a:t>centre commercial de La Part Dieu</a:t>
            </a:r>
            <a:r>
              <a:rPr lang="fr-FR" dirty="0"/>
              <a:t> et la </a:t>
            </a:r>
            <a:r>
              <a:rPr lang="fr-FR" b="1" dirty="0">
                <a:solidFill>
                  <a:srgbClr val="0000FF"/>
                </a:solidFill>
              </a:rPr>
              <a:t>gare de Lyon-Part-Dieu</a:t>
            </a:r>
            <a:r>
              <a:rPr lang="fr-FR" dirty="0"/>
              <a:t>. Il est délimité à l'ouest par la rue Garibaldi, au sud par la rue Paul Bert, à l'est par la rue de la Villette et au nord par le cours La Fayette. Ces quatre rues forment un carré d'environ 750 mètres de côté</a:t>
            </a:r>
            <a:r>
              <a:rPr lang="fr-FR" dirty="0" smtClean="0"/>
              <a:t>.</a:t>
            </a:r>
            <a:endParaRPr lang="fr-FR" dirty="0"/>
          </a:p>
        </p:txBody>
      </p:sp>
      <p:pic>
        <p:nvPicPr>
          <p:cNvPr id="5" name="Image 4" descr="DCS Lyon Part dieu.tiff">
            <a:hlinkClick r:id="rId2" action="ppaction://hlinksldjump"/>
          </p:cNvPr>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0" y="3429000"/>
            <a:ext cx="1651000" cy="3429000"/>
          </a:xfrm>
          <a:prstGeom prst="rect">
            <a:avLst/>
          </a:prstGeom>
        </p:spPr>
      </p:pic>
      <p:pic>
        <p:nvPicPr>
          <p:cNvPr id="6" name="Image 5"/>
          <p:cNvPicPr>
            <a:picLocks noChangeAspect="1"/>
          </p:cNvPicPr>
          <p:nvPr/>
        </p:nvPicPr>
        <p:blipFill>
          <a:blip r:embed="rId4" cstate="email"/>
          <a:stretch>
            <a:fillRect/>
          </a:stretch>
        </p:blipFill>
        <p:spPr>
          <a:xfrm>
            <a:off x="1651000" y="3429000"/>
            <a:ext cx="2568575" cy="1443716"/>
          </a:xfrm>
          <a:prstGeom prst="rect">
            <a:avLst/>
          </a:prstGeom>
        </p:spPr>
      </p:pic>
      <p:sp>
        <p:nvSpPr>
          <p:cNvPr id="10" name="Rectangle 9"/>
          <p:cNvSpPr/>
          <p:nvPr/>
        </p:nvSpPr>
        <p:spPr>
          <a:xfrm>
            <a:off x="4916961" y="1188624"/>
            <a:ext cx="3736564" cy="5104576"/>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18" name="Grouper 17"/>
          <p:cNvGrpSpPr/>
          <p:nvPr/>
        </p:nvGrpSpPr>
        <p:grpSpPr>
          <a:xfrm>
            <a:off x="4495285" y="663514"/>
            <a:ext cx="659393" cy="382639"/>
            <a:chOff x="4778570" y="472195"/>
            <a:chExt cx="659393" cy="382639"/>
          </a:xfrm>
        </p:grpSpPr>
        <p:cxnSp>
          <p:nvCxnSpPr>
            <p:cNvPr id="15" name="Connecteur droit avec flèche 14"/>
            <p:cNvCxnSpPr/>
            <p:nvPr/>
          </p:nvCxnSpPr>
          <p:spPr>
            <a:xfrm flipH="1">
              <a:off x="4778570" y="854833"/>
              <a:ext cx="659393" cy="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4824982" y="472195"/>
              <a:ext cx="612981" cy="338554"/>
            </a:xfrm>
            <a:prstGeom prst="rect">
              <a:avLst/>
            </a:prstGeom>
            <a:noFill/>
          </p:spPr>
          <p:txBody>
            <a:bodyPr wrap="none" rtlCol="0">
              <a:spAutoFit/>
            </a:bodyPr>
            <a:lstStyle/>
            <a:p>
              <a:r>
                <a:rPr lang="fr-FR" sz="1600" b="1" dirty="0" smtClean="0">
                  <a:latin typeface="Noteworthy Light"/>
                  <a:cs typeface="Noteworthy Light"/>
                </a:rPr>
                <a:t>Nord</a:t>
              </a:r>
              <a:endParaRPr lang="fr-FR" sz="1600" b="1" dirty="0">
                <a:latin typeface="Noteworthy Light"/>
                <a:cs typeface="Noteworthy Light"/>
              </a:endParaRPr>
            </a:p>
          </p:txBody>
        </p:sp>
      </p:grpSp>
      <p:grpSp>
        <p:nvGrpSpPr>
          <p:cNvPr id="25" name="Grouper 24"/>
          <p:cNvGrpSpPr/>
          <p:nvPr/>
        </p:nvGrpSpPr>
        <p:grpSpPr>
          <a:xfrm>
            <a:off x="4495285" y="1379253"/>
            <a:ext cx="4648715" cy="354837"/>
            <a:chOff x="4495285" y="1379253"/>
            <a:chExt cx="4648715" cy="354837"/>
          </a:xfrm>
        </p:grpSpPr>
        <p:cxnSp>
          <p:nvCxnSpPr>
            <p:cNvPr id="20" name="Connecteur droit avec flèche 19"/>
            <p:cNvCxnSpPr/>
            <p:nvPr/>
          </p:nvCxnSpPr>
          <p:spPr>
            <a:xfrm>
              <a:off x="4495285" y="1734090"/>
              <a:ext cx="4648715" cy="0"/>
            </a:xfrm>
            <a:prstGeom prst="straightConnector1">
              <a:avLst/>
            </a:prstGeom>
            <a:ln w="76200" cmpd="sng">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5397260" y="1379253"/>
              <a:ext cx="2987623" cy="338554"/>
            </a:xfrm>
            <a:prstGeom prst="rect">
              <a:avLst/>
            </a:prstGeom>
            <a:noFill/>
          </p:spPr>
          <p:txBody>
            <a:bodyPr wrap="square" rtlCol="0">
              <a:spAutoFit/>
            </a:bodyPr>
            <a:lstStyle/>
            <a:p>
              <a:pPr algn="ctr"/>
              <a:r>
                <a:rPr lang="fr-FR" sz="1600" b="1" dirty="0" smtClean="0">
                  <a:latin typeface="Noteworthy Light"/>
                  <a:cs typeface="Noteworthy Light"/>
                </a:rPr>
                <a:t>TGV – Paris – Lyon - Marseille</a:t>
              </a:r>
              <a:endParaRPr lang="fr-FR" sz="1600" b="1" dirty="0">
                <a:latin typeface="Noteworthy Light"/>
                <a:cs typeface="Noteworthy Light"/>
              </a:endParaRPr>
            </a:p>
          </p:txBody>
        </p:sp>
      </p:grpSp>
      <p:sp>
        <p:nvSpPr>
          <p:cNvPr id="27" name="Rectangle 26"/>
          <p:cNvSpPr/>
          <p:nvPr/>
        </p:nvSpPr>
        <p:spPr>
          <a:xfrm>
            <a:off x="5397260" y="2800586"/>
            <a:ext cx="1522304" cy="937772"/>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r>
              <a:rPr lang="fr-FR" sz="1600" b="1" dirty="0" smtClean="0">
                <a:solidFill>
                  <a:schemeClr val="tx1"/>
                </a:solidFill>
                <a:latin typeface="Noteworthy Light"/>
                <a:cs typeface="Noteworthy Light"/>
              </a:rPr>
              <a:t>Centre commercial</a:t>
            </a:r>
            <a:endParaRPr lang="fr-FR" sz="1600" b="1" dirty="0">
              <a:solidFill>
                <a:schemeClr val="tx1"/>
              </a:solidFill>
              <a:latin typeface="Noteworthy Light"/>
              <a:cs typeface="Noteworthy Light"/>
            </a:endParaRPr>
          </a:p>
        </p:txBody>
      </p:sp>
      <p:sp>
        <p:nvSpPr>
          <p:cNvPr id="28" name="Rectangle 27"/>
          <p:cNvSpPr/>
          <p:nvPr/>
        </p:nvSpPr>
        <p:spPr>
          <a:xfrm>
            <a:off x="5397260" y="1831786"/>
            <a:ext cx="2987623" cy="26866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sz="1200" b="1" dirty="0" smtClean="0">
                <a:solidFill>
                  <a:schemeClr val="tx1"/>
                </a:solidFill>
                <a:latin typeface="Noteworthy Light"/>
                <a:cs typeface="Noteworthy Light"/>
              </a:rPr>
              <a:t>Gare Part-Dieu et commerces alimentaires</a:t>
            </a:r>
            <a:endParaRPr lang="fr-FR" sz="1200" b="1" dirty="0">
              <a:solidFill>
                <a:schemeClr val="tx1"/>
              </a:solidFill>
              <a:latin typeface="Noteworthy Light"/>
              <a:cs typeface="Noteworthy Light"/>
            </a:endParaRPr>
          </a:p>
        </p:txBody>
      </p:sp>
      <p:sp>
        <p:nvSpPr>
          <p:cNvPr id="29" name="Ellipse 28"/>
          <p:cNvSpPr>
            <a:spLocks noChangeAspect="1"/>
          </p:cNvSpPr>
          <p:nvPr/>
        </p:nvSpPr>
        <p:spPr>
          <a:xfrm>
            <a:off x="6553234" y="3842675"/>
            <a:ext cx="634972" cy="63497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solidFill>
                  <a:schemeClr val="tx1"/>
                </a:solidFill>
                <a:latin typeface="Noteworthy Light"/>
                <a:cs typeface="Noteworthy Light"/>
              </a:rPr>
              <a:t>CL</a:t>
            </a:r>
            <a:endParaRPr lang="fr-FR" sz="1600" b="1" dirty="0">
              <a:solidFill>
                <a:schemeClr val="tx1"/>
              </a:solidFill>
              <a:latin typeface="Noteworthy Light"/>
              <a:cs typeface="Noteworthy Light"/>
            </a:endParaRPr>
          </a:p>
        </p:txBody>
      </p:sp>
      <p:pic>
        <p:nvPicPr>
          <p:cNvPr id="30" name="Image 29"/>
          <p:cNvPicPr>
            <a:picLocks noChangeAspect="1"/>
          </p:cNvPicPr>
          <p:nvPr/>
        </p:nvPicPr>
        <p:blipFill>
          <a:blip r:embed="rId5" cstate="email"/>
          <a:stretch>
            <a:fillRect/>
          </a:stretch>
        </p:blipFill>
        <p:spPr>
          <a:xfrm>
            <a:off x="1720926" y="4868970"/>
            <a:ext cx="2498649" cy="1424230"/>
          </a:xfrm>
          <a:prstGeom prst="rect">
            <a:avLst/>
          </a:prstGeom>
        </p:spPr>
      </p:pic>
      <p:sp>
        <p:nvSpPr>
          <p:cNvPr id="31" name="Corde 30"/>
          <p:cNvSpPr>
            <a:spLocks noChangeAspect="1"/>
          </p:cNvSpPr>
          <p:nvPr/>
        </p:nvSpPr>
        <p:spPr>
          <a:xfrm rot="6562934">
            <a:off x="5439738" y="3874085"/>
            <a:ext cx="642314" cy="642314"/>
          </a:xfrm>
          <a:prstGeom prst="chord">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22" name="Rectangle 21"/>
          <p:cNvSpPr/>
          <p:nvPr/>
        </p:nvSpPr>
        <p:spPr>
          <a:xfrm>
            <a:off x="7009107" y="2491228"/>
            <a:ext cx="781505" cy="40859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fr-FR" sz="1600" b="1" dirty="0" smtClean="0">
                <a:solidFill>
                  <a:schemeClr val="tx1"/>
                </a:solidFill>
                <a:latin typeface="Noteworthy Light"/>
                <a:cs typeface="Noteworthy Light"/>
              </a:rPr>
              <a:t>Biblio.</a:t>
            </a:r>
            <a:endParaRPr lang="fr-FR" sz="1600" b="1" dirty="0">
              <a:solidFill>
                <a:schemeClr val="tx1"/>
              </a:solidFill>
              <a:latin typeface="Noteworthy Light"/>
              <a:cs typeface="Noteworthy Light"/>
            </a:endParaRPr>
          </a:p>
        </p:txBody>
      </p:sp>
      <p:sp>
        <p:nvSpPr>
          <p:cNvPr id="23" name="Rectangle 22"/>
          <p:cNvSpPr/>
          <p:nvPr/>
        </p:nvSpPr>
        <p:spPr>
          <a:xfrm>
            <a:off x="7839456" y="2491228"/>
            <a:ext cx="781505" cy="40859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1200" b="1" dirty="0" smtClean="0">
                <a:solidFill>
                  <a:schemeClr val="tx1"/>
                </a:solidFill>
                <a:latin typeface="Noteworthy Light"/>
                <a:cs typeface="Noteworthy Light"/>
              </a:rPr>
              <a:t>France3</a:t>
            </a:r>
            <a:endParaRPr lang="fr-FR" sz="1200" b="1" dirty="0">
              <a:solidFill>
                <a:schemeClr val="tx1"/>
              </a:solidFill>
              <a:latin typeface="Noteworthy Light"/>
              <a:cs typeface="Noteworthy Light"/>
            </a:endParaRPr>
          </a:p>
        </p:txBody>
      </p:sp>
      <p:sp>
        <p:nvSpPr>
          <p:cNvPr id="26" name="Rectangle 25"/>
          <p:cNvSpPr/>
          <p:nvPr/>
        </p:nvSpPr>
        <p:spPr>
          <a:xfrm>
            <a:off x="7839456" y="3021180"/>
            <a:ext cx="781505" cy="40859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1200" b="1" dirty="0" smtClean="0">
                <a:solidFill>
                  <a:schemeClr val="tx1"/>
                </a:solidFill>
                <a:latin typeface="Noteworthy Light"/>
                <a:cs typeface="Noteworthy Light"/>
              </a:rPr>
              <a:t>EDF</a:t>
            </a:r>
            <a:endParaRPr lang="fr-FR" sz="1200" b="1" dirty="0">
              <a:solidFill>
                <a:schemeClr val="tx1"/>
              </a:solidFill>
              <a:latin typeface="Noteworthy Light"/>
              <a:cs typeface="Noteworthy Light"/>
            </a:endParaRPr>
          </a:p>
        </p:txBody>
      </p:sp>
      <p:sp>
        <p:nvSpPr>
          <p:cNvPr id="32" name="Rectangle 31"/>
          <p:cNvSpPr/>
          <p:nvPr/>
        </p:nvSpPr>
        <p:spPr>
          <a:xfrm>
            <a:off x="7790612" y="4464126"/>
            <a:ext cx="781505" cy="40859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200" b="1" dirty="0" smtClean="0">
                <a:solidFill>
                  <a:schemeClr val="tx1"/>
                </a:solidFill>
                <a:latin typeface="Noteworthy Light"/>
                <a:cs typeface="Noteworthy Light"/>
              </a:rPr>
              <a:t>Banque</a:t>
            </a:r>
            <a:endParaRPr lang="fr-FR" sz="1200" b="1" dirty="0">
              <a:solidFill>
                <a:schemeClr val="tx1"/>
              </a:solidFill>
              <a:latin typeface="Noteworthy Light"/>
              <a:cs typeface="Noteworthy Light"/>
            </a:endParaRPr>
          </a:p>
        </p:txBody>
      </p:sp>
      <p:sp>
        <p:nvSpPr>
          <p:cNvPr id="33" name="Rectangle 32"/>
          <p:cNvSpPr/>
          <p:nvPr/>
        </p:nvSpPr>
        <p:spPr>
          <a:xfrm>
            <a:off x="4994295" y="1831786"/>
            <a:ext cx="337838" cy="3040930"/>
          </a:xfrm>
          <a:prstGeom prst="rect">
            <a:avLst/>
          </a:prstGeom>
        </p:spPr>
        <p:style>
          <a:lnRef idx="0">
            <a:schemeClr val="accent1"/>
          </a:lnRef>
          <a:fillRef idx="3">
            <a:schemeClr val="accent1"/>
          </a:fillRef>
          <a:effectRef idx="3">
            <a:schemeClr val="accent1"/>
          </a:effectRef>
          <a:fontRef idx="minor">
            <a:schemeClr val="lt1"/>
          </a:fontRef>
        </p:style>
        <p:txBody>
          <a:bodyPr vert="wordArtVert" rtlCol="0" anchor="ctr"/>
          <a:lstStyle/>
          <a:p>
            <a:pPr algn="ctr"/>
            <a:r>
              <a:rPr lang="fr-FR" sz="1600" b="1" dirty="0" smtClean="0">
                <a:solidFill>
                  <a:schemeClr val="tx1"/>
                </a:solidFill>
                <a:latin typeface="Noteworthy Light"/>
                <a:cs typeface="Noteworthy Light"/>
              </a:rPr>
              <a:t>Banques</a:t>
            </a:r>
            <a:endParaRPr lang="fr-FR" sz="1600" b="1" dirty="0">
              <a:solidFill>
                <a:schemeClr val="tx1"/>
              </a:solidFill>
              <a:latin typeface="Noteworthy Light"/>
              <a:cs typeface="Noteworthy Light"/>
            </a:endParaRPr>
          </a:p>
        </p:txBody>
      </p:sp>
      <p:sp>
        <p:nvSpPr>
          <p:cNvPr id="34" name="Rectangle 33"/>
          <p:cNvSpPr/>
          <p:nvPr/>
        </p:nvSpPr>
        <p:spPr>
          <a:xfrm>
            <a:off x="6028360" y="4569370"/>
            <a:ext cx="1102870" cy="622974"/>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1600" b="1" dirty="0" smtClean="0">
                <a:solidFill>
                  <a:schemeClr val="tx1"/>
                </a:solidFill>
                <a:latin typeface="Noteworthy Light"/>
                <a:cs typeface="Noteworthy Light"/>
              </a:rPr>
              <a:t>Cité </a:t>
            </a:r>
            <a:r>
              <a:rPr lang="fr-FR" sz="1600" b="1" dirty="0" err="1" smtClean="0">
                <a:solidFill>
                  <a:schemeClr val="tx1"/>
                </a:solidFill>
                <a:latin typeface="Noteworthy Light"/>
                <a:cs typeface="Noteworthy Light"/>
              </a:rPr>
              <a:t>adm</a:t>
            </a:r>
            <a:r>
              <a:rPr lang="fr-FR" sz="1600" b="1" dirty="0" smtClean="0">
                <a:solidFill>
                  <a:schemeClr val="tx1"/>
                </a:solidFill>
                <a:latin typeface="Noteworthy Light"/>
                <a:cs typeface="Noteworthy Light"/>
              </a:rPr>
              <a:t>.</a:t>
            </a:r>
            <a:endParaRPr lang="fr-FR" sz="1600" b="1" dirty="0">
              <a:solidFill>
                <a:schemeClr val="tx1"/>
              </a:solidFill>
              <a:latin typeface="Noteworthy Light"/>
              <a:cs typeface="Noteworthy Light"/>
            </a:endParaRPr>
          </a:p>
        </p:txBody>
      </p:sp>
      <p:grpSp>
        <p:nvGrpSpPr>
          <p:cNvPr id="16" name="Grouper 15"/>
          <p:cNvGrpSpPr/>
          <p:nvPr/>
        </p:nvGrpSpPr>
        <p:grpSpPr>
          <a:xfrm>
            <a:off x="4584836" y="2090520"/>
            <a:ext cx="4508289" cy="307777"/>
            <a:chOff x="4584836" y="2090520"/>
            <a:chExt cx="4508289" cy="307777"/>
          </a:xfrm>
        </p:grpSpPr>
        <p:cxnSp>
          <p:nvCxnSpPr>
            <p:cNvPr id="11" name="Connecteur droit 10"/>
            <p:cNvCxnSpPr/>
            <p:nvPr/>
          </p:nvCxnSpPr>
          <p:spPr>
            <a:xfrm flipV="1">
              <a:off x="4584836" y="2393529"/>
              <a:ext cx="4508289" cy="1"/>
            </a:xfrm>
            <a:prstGeom prst="line">
              <a:avLst/>
            </a:prstGeom>
            <a:ln w="5715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5551932" y="2090520"/>
              <a:ext cx="2832951" cy="307777"/>
            </a:xfrm>
            <a:prstGeom prst="rect">
              <a:avLst/>
            </a:prstGeom>
            <a:noFill/>
          </p:spPr>
          <p:txBody>
            <a:bodyPr wrap="square" rtlCol="0" anchor="ctr">
              <a:spAutoFit/>
            </a:bodyPr>
            <a:lstStyle/>
            <a:p>
              <a:pPr algn="ctr"/>
              <a:r>
                <a:rPr lang="fr-FR" sz="1400" dirty="0" smtClean="0">
                  <a:solidFill>
                    <a:srgbClr val="000000"/>
                  </a:solidFill>
                  <a:latin typeface="Noteworthy Bold"/>
                  <a:cs typeface="Noteworthy Bold"/>
                </a:rPr>
                <a:t>Avenue Vivier-Merle</a:t>
              </a:r>
              <a:endParaRPr lang="fr-FR" sz="1400" dirty="0">
                <a:solidFill>
                  <a:srgbClr val="000000"/>
                </a:solidFill>
                <a:latin typeface="Noteworthy Bold"/>
                <a:cs typeface="Noteworthy Bold"/>
              </a:endParaRPr>
            </a:p>
          </p:txBody>
        </p:sp>
      </p:grpSp>
      <p:grpSp>
        <p:nvGrpSpPr>
          <p:cNvPr id="35" name="Grouper 34"/>
          <p:cNvGrpSpPr/>
          <p:nvPr/>
        </p:nvGrpSpPr>
        <p:grpSpPr>
          <a:xfrm>
            <a:off x="4541697" y="5271471"/>
            <a:ext cx="4508289" cy="307777"/>
            <a:chOff x="4584836" y="2090520"/>
            <a:chExt cx="4508289" cy="307777"/>
          </a:xfrm>
        </p:grpSpPr>
        <p:cxnSp>
          <p:nvCxnSpPr>
            <p:cNvPr id="36" name="Connecteur droit 35"/>
            <p:cNvCxnSpPr/>
            <p:nvPr/>
          </p:nvCxnSpPr>
          <p:spPr>
            <a:xfrm flipV="1">
              <a:off x="4584836" y="2393529"/>
              <a:ext cx="4508289" cy="1"/>
            </a:xfrm>
            <a:prstGeom prst="line">
              <a:avLst/>
            </a:prstGeom>
            <a:ln w="57150"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37" name="ZoneTexte 36"/>
            <p:cNvSpPr txBox="1"/>
            <p:nvPr/>
          </p:nvSpPr>
          <p:spPr>
            <a:xfrm>
              <a:off x="5551932" y="2090520"/>
              <a:ext cx="2832951" cy="307777"/>
            </a:xfrm>
            <a:prstGeom prst="rect">
              <a:avLst/>
            </a:prstGeom>
            <a:noFill/>
          </p:spPr>
          <p:txBody>
            <a:bodyPr wrap="square" rtlCol="0" anchor="ctr">
              <a:spAutoFit/>
            </a:bodyPr>
            <a:lstStyle/>
            <a:p>
              <a:pPr algn="ctr"/>
              <a:r>
                <a:rPr lang="fr-FR" sz="1400" dirty="0" smtClean="0">
                  <a:solidFill>
                    <a:srgbClr val="000000"/>
                  </a:solidFill>
                  <a:latin typeface="Noteworthy Bold"/>
                  <a:cs typeface="Noteworthy Bold"/>
                </a:rPr>
                <a:t>Rue Garibaldi</a:t>
              </a:r>
              <a:endParaRPr lang="fr-FR" sz="1400" dirty="0">
                <a:solidFill>
                  <a:srgbClr val="000000"/>
                </a:solidFill>
                <a:latin typeface="Noteworthy Bold"/>
                <a:cs typeface="Noteworthy Bold"/>
              </a:endParaRPr>
            </a:p>
          </p:txBody>
        </p:sp>
      </p:grpSp>
      <p:grpSp>
        <p:nvGrpSpPr>
          <p:cNvPr id="21" name="Grouper 20"/>
          <p:cNvGrpSpPr/>
          <p:nvPr/>
        </p:nvGrpSpPr>
        <p:grpSpPr>
          <a:xfrm>
            <a:off x="4566912" y="6366445"/>
            <a:ext cx="4436662" cy="307777"/>
            <a:chOff x="4566912" y="6366445"/>
            <a:chExt cx="4436662" cy="307777"/>
          </a:xfrm>
        </p:grpSpPr>
        <p:cxnSp>
          <p:nvCxnSpPr>
            <p:cNvPr id="12" name="Connecteur droit 11"/>
            <p:cNvCxnSpPr/>
            <p:nvPr/>
          </p:nvCxnSpPr>
          <p:spPr>
            <a:xfrm flipV="1">
              <a:off x="4566912" y="6366445"/>
              <a:ext cx="4436662" cy="16284"/>
            </a:xfrm>
            <a:prstGeom prst="line">
              <a:avLst/>
            </a:prstGeom>
            <a:ln w="76200" cmpd="sng">
              <a:solidFill>
                <a:srgbClr val="0000FF"/>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19" name="ZoneTexte 18"/>
            <p:cNvSpPr txBox="1"/>
            <p:nvPr/>
          </p:nvSpPr>
          <p:spPr>
            <a:xfrm>
              <a:off x="5625198" y="6366445"/>
              <a:ext cx="2311949" cy="307777"/>
            </a:xfrm>
            <a:prstGeom prst="rect">
              <a:avLst/>
            </a:prstGeom>
            <a:noFill/>
          </p:spPr>
          <p:txBody>
            <a:bodyPr wrap="square" rtlCol="0">
              <a:spAutoFit/>
            </a:bodyPr>
            <a:lstStyle/>
            <a:p>
              <a:pPr algn="ctr"/>
              <a:r>
                <a:rPr lang="fr-FR" sz="1400" dirty="0" smtClean="0">
                  <a:solidFill>
                    <a:srgbClr val="0000FF"/>
                  </a:solidFill>
                  <a:latin typeface="Noteworthy Bold"/>
                  <a:cs typeface="Noteworthy Bold"/>
                </a:rPr>
                <a:t>Rhône</a:t>
              </a:r>
              <a:endParaRPr lang="fr-FR" sz="1400" dirty="0">
                <a:solidFill>
                  <a:srgbClr val="0000FF"/>
                </a:solidFill>
                <a:latin typeface="Noteworthy Bold"/>
                <a:cs typeface="Noteworthy Bold"/>
              </a:endParaRPr>
            </a:p>
          </p:txBody>
        </p:sp>
      </p:grpSp>
      <p:sp>
        <p:nvSpPr>
          <p:cNvPr id="38" name="Rectangle 37"/>
          <p:cNvSpPr/>
          <p:nvPr/>
        </p:nvSpPr>
        <p:spPr>
          <a:xfrm>
            <a:off x="7385712" y="3605440"/>
            <a:ext cx="1102870" cy="62297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1400" b="1" dirty="0" smtClean="0">
                <a:solidFill>
                  <a:schemeClr val="tx1"/>
                </a:solidFill>
                <a:latin typeface="Noteworthy Light"/>
                <a:cs typeface="Noteworthy Light"/>
              </a:rPr>
              <a:t>Hab. coll.</a:t>
            </a:r>
            <a:endParaRPr lang="fr-FR" sz="1400" b="1" dirty="0">
              <a:solidFill>
                <a:schemeClr val="tx1"/>
              </a:solidFill>
              <a:latin typeface="Noteworthy Light"/>
              <a:cs typeface="Noteworthy Light"/>
            </a:endParaRPr>
          </a:p>
        </p:txBody>
      </p:sp>
      <p:sp>
        <p:nvSpPr>
          <p:cNvPr id="39" name="Rectangle 38"/>
          <p:cNvSpPr/>
          <p:nvPr/>
        </p:nvSpPr>
        <p:spPr>
          <a:xfrm>
            <a:off x="5067562" y="5731454"/>
            <a:ext cx="3421019" cy="47076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1400" b="1" dirty="0" smtClean="0">
                <a:solidFill>
                  <a:schemeClr val="tx1"/>
                </a:solidFill>
                <a:latin typeface="Noteworthy Light"/>
                <a:cs typeface="Noteworthy Light"/>
              </a:rPr>
              <a:t>Hab. coll.</a:t>
            </a:r>
            <a:endParaRPr lang="fr-FR" sz="1400" b="1" dirty="0">
              <a:solidFill>
                <a:schemeClr val="tx1"/>
              </a:solidFill>
              <a:latin typeface="Noteworthy Light"/>
              <a:cs typeface="Noteworthy Light"/>
            </a:endParaRPr>
          </a:p>
        </p:txBody>
      </p:sp>
      <p:sp>
        <p:nvSpPr>
          <p:cNvPr id="40" name="Rectangle 39"/>
          <p:cNvSpPr/>
          <p:nvPr/>
        </p:nvSpPr>
        <p:spPr>
          <a:xfrm>
            <a:off x="5067563" y="766684"/>
            <a:ext cx="3421019" cy="47076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FR" sz="1400" b="1" dirty="0" smtClean="0">
                <a:solidFill>
                  <a:schemeClr val="tx1"/>
                </a:solidFill>
                <a:latin typeface="Noteworthy Light"/>
                <a:cs typeface="Noteworthy Light"/>
              </a:rPr>
              <a:t>Hab. coll.</a:t>
            </a:r>
            <a:endParaRPr lang="fr-FR" sz="1400" b="1" dirty="0">
              <a:solidFill>
                <a:schemeClr val="tx1"/>
              </a:solidFill>
              <a:latin typeface="Noteworthy Light"/>
              <a:cs typeface="Noteworthy Light"/>
            </a:endParaRPr>
          </a:p>
        </p:txBody>
      </p:sp>
      <p:sp>
        <p:nvSpPr>
          <p:cNvPr id="42" name="Ellipse 41"/>
          <p:cNvSpPr>
            <a:spLocks noChangeAspect="1"/>
          </p:cNvSpPr>
          <p:nvPr/>
        </p:nvSpPr>
        <p:spPr>
          <a:xfrm>
            <a:off x="6538106" y="3339110"/>
            <a:ext cx="389591" cy="389591"/>
          </a:xfrm>
          <a:prstGeom prst="ellipse">
            <a:avLst/>
          </a:prstGeom>
          <a:ln>
            <a:solidFill>
              <a:srgbClr val="FF0000"/>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fr-FR"/>
          </a:p>
        </p:txBody>
      </p:sp>
      <p:sp>
        <p:nvSpPr>
          <p:cNvPr id="43" name="Ellipse 42"/>
          <p:cNvSpPr>
            <a:spLocks noChangeAspect="1"/>
          </p:cNvSpPr>
          <p:nvPr/>
        </p:nvSpPr>
        <p:spPr>
          <a:xfrm>
            <a:off x="5401536" y="2276084"/>
            <a:ext cx="634972" cy="634972"/>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100" b="1" dirty="0" err="1" smtClean="0">
                <a:solidFill>
                  <a:srgbClr val="000000"/>
                </a:solidFill>
                <a:latin typeface="Noteworthy Light"/>
                <a:cs typeface="Noteworthy Light"/>
              </a:rPr>
              <a:t>Oxy</a:t>
            </a:r>
            <a:endParaRPr lang="fr-FR" sz="1100" b="1" dirty="0">
              <a:solidFill>
                <a:srgbClr val="000000"/>
              </a:solidFill>
              <a:latin typeface="Noteworthy Light"/>
              <a:cs typeface="Noteworthy Light"/>
            </a:endParaRPr>
          </a:p>
        </p:txBody>
      </p:sp>
      <p:sp>
        <p:nvSpPr>
          <p:cNvPr id="41" name="Bouton d'action : Personnalisé 40">
            <a:hlinkClick r:id="rId6" action="ppaction://hlinksldjump" highlightClick="1"/>
          </p:cNvPr>
          <p:cNvSpPr/>
          <p:nvPr/>
        </p:nvSpPr>
        <p:spPr>
          <a:xfrm>
            <a:off x="8072167" y="6542949"/>
            <a:ext cx="1071833" cy="315051"/>
          </a:xfrm>
          <a:prstGeom prst="actionButtonBlank">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solidFill>
                  <a:srgbClr val="0000FF"/>
                </a:solidFill>
                <a:latin typeface="Noteworthy Light"/>
                <a:cs typeface="Noteworthy Light"/>
              </a:rPr>
              <a:t>Dia 10</a:t>
            </a:r>
            <a:endParaRPr lang="fr-FR" sz="1600" b="1" dirty="0">
              <a:solidFill>
                <a:srgbClr val="0000FF"/>
              </a:solidFill>
              <a:latin typeface="Noteworthy Light"/>
              <a:cs typeface="Noteworthy Light"/>
            </a:endParaRPr>
          </a:p>
        </p:txBody>
      </p:sp>
    </p:spTree>
    <p:extLst>
      <p:ext uri="{BB962C8B-B14F-4D97-AF65-F5344CB8AC3E}">
        <p14:creationId xmlns:p14="http://schemas.microsoft.com/office/powerpoint/2010/main" xmlns="" val="2415884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linds(horizontal)">
                                      <p:cBhvr>
                                        <p:cTn id="15" dur="500"/>
                                        <p:tgtEl>
                                          <p:spTgt spid="2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linds(horizontal)">
                                      <p:cBhvr>
                                        <p:cTn id="18" dur="500"/>
                                        <p:tgtEl>
                                          <p:spTgt spid="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blinds(horizontal)">
                                      <p:cBhvr>
                                        <p:cTn id="21" dur="500"/>
                                        <p:tgtEl>
                                          <p:spTgt spid="29"/>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linds(horizontal)">
                                      <p:cBhvr>
                                        <p:cTn id="24" dur="500"/>
                                        <p:tgtEl>
                                          <p:spTgt spid="31"/>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linds(horizontal)">
                                      <p:cBhvr>
                                        <p:cTn id="30" dur="500"/>
                                        <p:tgtEl>
                                          <p:spTgt spid="23"/>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blinds(horizontal)">
                                      <p:cBhvr>
                                        <p:cTn id="33" dur="500"/>
                                        <p:tgtEl>
                                          <p:spTgt spid="2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linds(horizontal)">
                                      <p:cBhvr>
                                        <p:cTn id="36" dur="500"/>
                                        <p:tgtEl>
                                          <p:spTgt spid="32"/>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linds(horizontal)">
                                      <p:cBhvr>
                                        <p:cTn id="39" dur="500"/>
                                        <p:tgtEl>
                                          <p:spTgt spid="3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linds(horizontal)">
                                      <p:cBhvr>
                                        <p:cTn id="42" dur="500"/>
                                        <p:tgtEl>
                                          <p:spTgt spid="34"/>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blinds(horizontal)">
                                      <p:cBhvr>
                                        <p:cTn id="45" dur="500"/>
                                        <p:tgtEl>
                                          <p:spTgt spid="38"/>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blinds(horizontal)">
                                      <p:cBhvr>
                                        <p:cTn id="48" dur="500"/>
                                        <p:tgtEl>
                                          <p:spTgt spid="39"/>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linds(horizontal)">
                                      <p:cBhvr>
                                        <p:cTn id="51" dur="500"/>
                                        <p:tgtEl>
                                          <p:spTgt spid="40"/>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blinds(horizontal)">
                                      <p:cBhvr>
                                        <p:cTn id="54" dur="500"/>
                                        <p:tgtEl>
                                          <p:spTgt spid="42"/>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blinds(horizontal)">
                                      <p:cBhvr>
                                        <p:cTn id="57" dur="500"/>
                                        <p:tgtEl>
                                          <p:spTgt spid="43"/>
                                        </p:tgtEl>
                                      </p:cBhvr>
                                    </p:animEffect>
                                  </p:childTnLst>
                                </p:cTn>
                              </p:par>
                              <p:par>
                                <p:cTn id="58" presetID="3" presetClass="entr" presetSubtype="10"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blinds(horizontal)">
                                      <p:cBhvr>
                                        <p:cTn id="60" dur="500"/>
                                        <p:tgtEl>
                                          <p:spTgt spid="21"/>
                                        </p:tgtEl>
                                      </p:cBhvr>
                                    </p:animEffect>
                                  </p:childTnLst>
                                </p:cTn>
                              </p:par>
                              <p:par>
                                <p:cTn id="61" presetID="3" presetClass="entr" presetSubtype="1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blinds(horizontal)">
                                      <p:cBhvr>
                                        <p:cTn id="63" dur="500"/>
                                        <p:tgtEl>
                                          <p:spTgt spid="35"/>
                                        </p:tgtEl>
                                      </p:cBhvr>
                                    </p:animEffect>
                                  </p:childTnLst>
                                </p:cTn>
                              </p:par>
                              <p:par>
                                <p:cTn id="64" presetID="3" presetClass="entr" presetSubtype="10" fill="hold"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blinds(horizontal)">
                                      <p:cBhvr>
                                        <p:cTn id="66" dur="500"/>
                                        <p:tgtEl>
                                          <p:spTgt spid="18"/>
                                        </p:tgtEl>
                                      </p:cBhvr>
                                    </p:animEffect>
                                  </p:childTnLst>
                                </p:cTn>
                              </p:par>
                              <p:par>
                                <p:cTn id="67" presetID="3" presetClass="entr" presetSubtype="10"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blinds(horizontal)">
                                      <p:cBhvr>
                                        <p:cTn id="69" dur="500"/>
                                        <p:tgtEl>
                                          <p:spTgt spid="25"/>
                                        </p:tgtEl>
                                      </p:cBhvr>
                                    </p:animEffect>
                                  </p:childTnLst>
                                </p:cTn>
                              </p:par>
                              <p:par>
                                <p:cTn id="70" presetID="3" presetClass="entr" presetSubtype="10"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blinds(horizontal)">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blinds(horizontal)">
                                      <p:cBhvr>
                                        <p:cTn id="7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28" grpId="0" animBg="1"/>
      <p:bldP spid="29" grpId="0" animBg="1"/>
      <p:bldP spid="31" grpId="0" animBg="1"/>
      <p:bldP spid="22" grpId="0" animBg="1"/>
      <p:bldP spid="23" grpId="0" animBg="1"/>
      <p:bldP spid="26" grpId="0" animBg="1"/>
      <p:bldP spid="32" grpId="0" animBg="1"/>
      <p:bldP spid="33" grpId="0" animBg="1"/>
      <p:bldP spid="34" grpId="0" animBg="1"/>
      <p:bldP spid="38" grpId="0" animBg="1"/>
      <p:bldP spid="39" grpId="0" animBg="1"/>
      <p:bldP spid="40" grpId="0" animBg="1"/>
      <p:bldP spid="42" grpId="0" animBg="1"/>
      <p:bldP spid="43" grpId="0" animBg="1"/>
      <p:bldP spid="4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Pub iPhone 5.tiff"/>
          <p:cNvPicPr>
            <a:picLocks noChangeAspect="1"/>
          </p:cNvPicPr>
          <p:nvPr/>
        </p:nvPicPr>
        <p:blipFill rotWithShape="1">
          <a:blip r:embed="rId2" cstate="email">
            <a:extLst>
              <a:ext uri="{28A0092B-C50C-407E-A947-70E740481C1C}">
                <a14:useLocalDpi xmlns:a14="http://schemas.microsoft.com/office/drawing/2010/main" xmlns=""/>
              </a:ext>
            </a:extLst>
          </a:blip>
          <a:srcRect l="8780" t="9372" r="8681" b="9894"/>
          <a:stretch/>
        </p:blipFill>
        <p:spPr>
          <a:xfrm>
            <a:off x="110242" y="187886"/>
            <a:ext cx="8972948" cy="4934549"/>
          </a:xfrm>
          <a:prstGeom prst="rect">
            <a:avLst/>
          </a:prstGeom>
        </p:spPr>
      </p:pic>
      <p:sp>
        <p:nvSpPr>
          <p:cNvPr id="5" name="Bouton d'action : Retour 4">
            <a:hlinkClick r:id="" action="ppaction://hlinkshowjump?jump=lastslideviewed" highlightClick="1"/>
          </p:cNvPr>
          <p:cNvSpPr/>
          <p:nvPr/>
        </p:nvSpPr>
        <p:spPr>
          <a:xfrm>
            <a:off x="8137295" y="6266694"/>
            <a:ext cx="882174" cy="357445"/>
          </a:xfrm>
          <a:prstGeom prst="actionButtonRetur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3" name="Rectangle 2"/>
          <p:cNvSpPr/>
          <p:nvPr/>
        </p:nvSpPr>
        <p:spPr>
          <a:xfrm>
            <a:off x="110242" y="4460782"/>
            <a:ext cx="5622052" cy="369332"/>
          </a:xfrm>
          <a:prstGeom prst="rect">
            <a:avLst/>
          </a:prstGeom>
        </p:spPr>
        <p:txBody>
          <a:bodyPr wrap="none">
            <a:spAutoFit/>
          </a:bodyPr>
          <a:lstStyle/>
          <a:p>
            <a:r>
              <a:rPr lang="fr-FR" b="1" dirty="0" smtClean="0">
                <a:solidFill>
                  <a:srgbClr val="0000FF"/>
                </a:solidFill>
                <a:latin typeface="Noteworthy Light"/>
                <a:cs typeface="Noteworthy Light"/>
              </a:rPr>
              <a:t>Publicité pour l’iPhone 5 – septembre 2012 – site Apple</a:t>
            </a:r>
            <a:endParaRPr lang="fr-FR" b="1" dirty="0">
              <a:solidFill>
                <a:srgbClr val="0000FF"/>
              </a:solidFill>
              <a:latin typeface="Noteworthy Light"/>
              <a:cs typeface="Noteworthy Light"/>
            </a:endParaRPr>
          </a:p>
        </p:txBody>
      </p:sp>
    </p:spTree>
    <p:extLst>
      <p:ext uri="{BB962C8B-B14F-4D97-AF65-F5344CB8AC3E}">
        <p14:creationId xmlns:p14="http://schemas.microsoft.com/office/powerpoint/2010/main" xmlns="" val="2750151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Bouton d'action : Retour 4">
            <a:hlinkClick r:id="" action="ppaction://hlinkshowjump?jump=lastslideviewed" highlightClick="1"/>
          </p:cNvPr>
          <p:cNvSpPr/>
          <p:nvPr/>
        </p:nvSpPr>
        <p:spPr>
          <a:xfrm>
            <a:off x="8137295" y="6266694"/>
            <a:ext cx="882174" cy="357445"/>
          </a:xfrm>
          <a:prstGeom prst="actionButtonRetur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pic>
        <p:nvPicPr>
          <p:cNvPr id="2" name="Image 1" descr="iphone3gbillion.jpe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7041516" y="0"/>
            <a:ext cx="2102484" cy="3893868"/>
          </a:xfrm>
          <a:prstGeom prst="rect">
            <a:avLst/>
          </a:prstGeom>
        </p:spPr>
      </p:pic>
      <p:pic>
        <p:nvPicPr>
          <p:cNvPr id="6" name="Image 5" descr="0804macbookadvertisement.jpeg"/>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5025406" y="0"/>
            <a:ext cx="2010758" cy="4051677"/>
          </a:xfrm>
          <a:prstGeom prst="rect">
            <a:avLst/>
          </a:prstGeom>
        </p:spPr>
      </p:pic>
      <p:pic>
        <p:nvPicPr>
          <p:cNvPr id="7" name="Image 6" descr="iPod_comic[10].jpg"/>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7041516" y="3893868"/>
            <a:ext cx="2102484" cy="1630498"/>
          </a:xfrm>
          <a:prstGeom prst="rect">
            <a:avLst/>
          </a:prstGeom>
        </p:spPr>
      </p:pic>
      <p:pic>
        <p:nvPicPr>
          <p:cNvPr id="8" name="Image 7" descr="00cubebrochure03.jpeg"/>
          <p:cNvPicPr>
            <a:picLocks noChangeAspect="1"/>
          </p:cNvPicPr>
          <p:nvPr/>
        </p:nvPicPr>
        <p:blipFill>
          <a:blip r:embed="rId5" cstate="email">
            <a:extLst>
              <a:ext uri="{28A0092B-C50C-407E-A947-70E740481C1C}">
                <a14:useLocalDpi xmlns:a14="http://schemas.microsoft.com/office/drawing/2010/main" xmlns="" val="0"/>
              </a:ext>
            </a:extLst>
          </a:blip>
          <a:stretch>
            <a:fillRect/>
          </a:stretch>
        </p:blipFill>
        <p:spPr>
          <a:xfrm>
            <a:off x="0" y="0"/>
            <a:ext cx="5025406" cy="6849628"/>
          </a:xfrm>
          <a:prstGeom prst="rect">
            <a:avLst/>
          </a:prstGeom>
        </p:spPr>
      </p:pic>
      <p:pic>
        <p:nvPicPr>
          <p:cNvPr id="9" name="Image 8" descr="1994hippybag.jpeg"/>
          <p:cNvPicPr>
            <a:picLocks noChangeAspect="1"/>
          </p:cNvPicPr>
          <p:nvPr/>
        </p:nvPicPr>
        <p:blipFill>
          <a:blip r:embed="rId6" cstate="email">
            <a:extLst>
              <a:ext uri="{28A0092B-C50C-407E-A947-70E740481C1C}">
                <a14:useLocalDpi xmlns:a14="http://schemas.microsoft.com/office/drawing/2010/main" xmlns="" val="0"/>
              </a:ext>
            </a:extLst>
          </a:blip>
          <a:stretch>
            <a:fillRect/>
          </a:stretch>
        </p:blipFill>
        <p:spPr>
          <a:xfrm>
            <a:off x="5025406" y="4051677"/>
            <a:ext cx="2010758" cy="2815061"/>
          </a:xfrm>
          <a:prstGeom prst="rect">
            <a:avLst/>
          </a:prstGeom>
        </p:spPr>
      </p:pic>
    </p:spTree>
    <p:extLst>
      <p:ext uri="{BB962C8B-B14F-4D97-AF65-F5344CB8AC3E}">
        <p14:creationId xmlns:p14="http://schemas.microsoft.com/office/powerpoint/2010/main" xmlns="" val="38585202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pple store en ligne.tiff"/>
          <p:cNvPicPr>
            <a:picLocks noChangeAspect="1"/>
          </p:cNvPicPr>
          <p:nvPr/>
        </p:nvPicPr>
        <p:blipFill>
          <a:blip r:embed="rId2" cstate="email">
            <a:extLst>
              <a:ext uri="{28A0092B-C50C-407E-A947-70E740481C1C}">
                <a14:useLocalDpi xmlns:a14="http://schemas.microsoft.com/office/drawing/2010/main" xmlns=""/>
              </a:ext>
            </a:extLst>
          </a:blip>
          <a:stretch>
            <a:fillRect/>
          </a:stretch>
        </p:blipFill>
        <p:spPr>
          <a:xfrm>
            <a:off x="0" y="667589"/>
            <a:ext cx="9144000" cy="4787099"/>
          </a:xfrm>
          <a:prstGeom prst="rect">
            <a:avLst/>
          </a:prstGeom>
        </p:spPr>
      </p:pic>
      <p:sp>
        <p:nvSpPr>
          <p:cNvPr id="3" name="ZoneTexte 2"/>
          <p:cNvSpPr txBox="1"/>
          <p:nvPr/>
        </p:nvSpPr>
        <p:spPr>
          <a:xfrm>
            <a:off x="1743198" y="5425484"/>
            <a:ext cx="7400802" cy="646331"/>
          </a:xfrm>
          <a:prstGeom prst="rect">
            <a:avLst/>
          </a:prstGeom>
          <a:noFill/>
        </p:spPr>
        <p:txBody>
          <a:bodyPr wrap="square" rtlCol="0">
            <a:spAutoFit/>
          </a:bodyPr>
          <a:lstStyle/>
          <a:p>
            <a:pPr algn="r"/>
            <a:r>
              <a:rPr lang="fr-FR" b="1" dirty="0" smtClean="0">
                <a:solidFill>
                  <a:srgbClr val="0000FF"/>
                </a:solidFill>
                <a:latin typeface="Noteworthy Light"/>
                <a:cs typeface="Noteworthy Light"/>
              </a:rPr>
              <a:t>Page du </a:t>
            </a:r>
            <a:r>
              <a:rPr lang="fr-FR" b="1" i="1" dirty="0" smtClean="0">
                <a:solidFill>
                  <a:srgbClr val="0000FF"/>
                </a:solidFill>
                <a:latin typeface="Noteworthy Light"/>
                <a:cs typeface="Noteworthy Light"/>
              </a:rPr>
              <a:t>Store</a:t>
            </a:r>
            <a:r>
              <a:rPr lang="fr-FR" b="1" dirty="0" smtClean="0">
                <a:solidFill>
                  <a:srgbClr val="0000FF"/>
                </a:solidFill>
                <a:latin typeface="Noteworthy Light"/>
                <a:cs typeface="Noteworthy Light"/>
              </a:rPr>
              <a:t>, site français du fabricant Apple</a:t>
            </a:r>
          </a:p>
          <a:p>
            <a:pPr algn="r"/>
            <a:r>
              <a:rPr lang="fr-FR" b="1" dirty="0">
                <a:solidFill>
                  <a:srgbClr val="0000FF"/>
                </a:solidFill>
                <a:latin typeface="Noteworthy Light"/>
                <a:cs typeface="Noteworthy Light"/>
              </a:rPr>
              <a:t>http://</a:t>
            </a:r>
            <a:r>
              <a:rPr lang="fr-FR" b="1" dirty="0" err="1">
                <a:solidFill>
                  <a:srgbClr val="0000FF"/>
                </a:solidFill>
                <a:latin typeface="Noteworthy Light"/>
                <a:cs typeface="Noteworthy Light"/>
              </a:rPr>
              <a:t>store.apple.com</a:t>
            </a:r>
            <a:r>
              <a:rPr lang="fr-FR" b="1" dirty="0">
                <a:solidFill>
                  <a:srgbClr val="0000FF"/>
                </a:solidFill>
                <a:latin typeface="Noteworthy Light"/>
                <a:cs typeface="Noteworthy Light"/>
              </a:rPr>
              <a:t>/</a:t>
            </a:r>
            <a:r>
              <a:rPr lang="fr-FR" b="1" dirty="0" err="1">
                <a:solidFill>
                  <a:srgbClr val="0000FF"/>
                </a:solidFill>
                <a:latin typeface="Noteworthy Light"/>
                <a:cs typeface="Noteworthy Light"/>
              </a:rPr>
              <a:t>fr</a:t>
            </a:r>
            <a:endParaRPr lang="fr-FR" b="1" dirty="0">
              <a:solidFill>
                <a:srgbClr val="0000FF"/>
              </a:solidFill>
              <a:latin typeface="Noteworthy Light"/>
              <a:cs typeface="Noteworthy Light"/>
            </a:endParaRPr>
          </a:p>
        </p:txBody>
      </p:sp>
      <p:sp>
        <p:nvSpPr>
          <p:cNvPr id="5" name="Bouton d'action : Personnalisé 4">
            <a:hlinkClick r:id="rId3" action="ppaction://hlinksldjump" highlightClick="1"/>
          </p:cNvPr>
          <p:cNvSpPr/>
          <p:nvPr/>
        </p:nvSpPr>
        <p:spPr>
          <a:xfrm>
            <a:off x="7886796" y="6185919"/>
            <a:ext cx="1071833" cy="315051"/>
          </a:xfrm>
          <a:prstGeom prst="actionButtonBlank">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solidFill>
                  <a:srgbClr val="0000FF"/>
                </a:solidFill>
                <a:latin typeface="Noteworthy Light"/>
                <a:cs typeface="Noteworthy Light"/>
              </a:rPr>
              <a:t>Dia 10</a:t>
            </a:r>
            <a:endParaRPr lang="fr-FR" sz="1600" b="1" dirty="0">
              <a:solidFill>
                <a:srgbClr val="0000FF"/>
              </a:solidFill>
              <a:latin typeface="Noteworthy Light"/>
              <a:cs typeface="Noteworthy Light"/>
            </a:endParaRPr>
          </a:p>
        </p:txBody>
      </p:sp>
    </p:spTree>
    <p:extLst>
      <p:ext uri="{BB962C8B-B14F-4D97-AF65-F5344CB8AC3E}">
        <p14:creationId xmlns:p14="http://schemas.microsoft.com/office/powerpoint/2010/main" xmlns="" val="14346426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0" y="-4762"/>
            <a:ext cx="9144000" cy="769440"/>
          </a:xfrm>
        </p:spPr>
        <p:style>
          <a:lnRef idx="0">
            <a:schemeClr val="accent3"/>
          </a:lnRef>
          <a:fillRef idx="3">
            <a:schemeClr val="accent3"/>
          </a:fillRef>
          <a:effectRef idx="3">
            <a:schemeClr val="accent3"/>
          </a:effectRef>
          <a:fontRef idx="minor">
            <a:schemeClr val="lt1"/>
          </a:fontRef>
        </p:style>
        <p:txBody>
          <a:bodyPr>
            <a:noAutofit/>
          </a:bodyPr>
          <a:lstStyle/>
          <a:p>
            <a:r>
              <a:rPr lang="fr-FR" sz="2800" dirty="0" smtClean="0">
                <a:solidFill>
                  <a:srgbClr val="0000FF"/>
                </a:solidFill>
                <a:latin typeface="Noteworthy Light"/>
                <a:cs typeface="Noteworthy Light"/>
              </a:rPr>
              <a:t>EDC – L’iPhone d’Apple, un produit mondialisé</a:t>
            </a:r>
            <a:endParaRPr lang="fr-FR" sz="2800" dirty="0">
              <a:solidFill>
                <a:srgbClr val="0000FF"/>
              </a:solidFill>
              <a:latin typeface="Noteworthy Light"/>
              <a:cs typeface="Noteworthy Light"/>
            </a:endParaRPr>
          </a:p>
        </p:txBody>
      </p:sp>
      <p:pic>
        <p:nvPicPr>
          <p:cNvPr id="18" name="Image 17" descr="DCS iPhone (.tiff"/>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1072298" y="1068532"/>
            <a:ext cx="6296896" cy="5650002"/>
          </a:xfrm>
          <a:prstGeom prst="rect">
            <a:avLst/>
          </a:prstGeom>
        </p:spPr>
      </p:pic>
    </p:spTree>
    <p:extLst>
      <p:ext uri="{BB962C8B-B14F-4D97-AF65-F5344CB8AC3E}">
        <p14:creationId xmlns:p14="http://schemas.microsoft.com/office/powerpoint/2010/main" xmlns="" val="40395827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Forme libre 44"/>
          <p:cNvSpPr/>
          <p:nvPr/>
        </p:nvSpPr>
        <p:spPr>
          <a:xfrm>
            <a:off x="40705" y="2548216"/>
            <a:ext cx="6162482" cy="3028551"/>
          </a:xfrm>
          <a:custGeom>
            <a:avLst/>
            <a:gdLst>
              <a:gd name="connsiteX0" fmla="*/ 3972644 w 6162482"/>
              <a:gd name="connsiteY0" fmla="*/ 0 h 2955280"/>
              <a:gd name="connsiteX1" fmla="*/ 0 w 6162482"/>
              <a:gd name="connsiteY1" fmla="*/ 0 h 2955280"/>
              <a:gd name="connsiteX2" fmla="*/ 0 w 6162482"/>
              <a:gd name="connsiteY2" fmla="*/ 2955280 h 2955280"/>
              <a:gd name="connsiteX3" fmla="*/ 6154341 w 6162482"/>
              <a:gd name="connsiteY3" fmla="*/ 2914573 h 2955280"/>
              <a:gd name="connsiteX4" fmla="*/ 6162482 w 6162482"/>
              <a:gd name="connsiteY4" fmla="*/ 1644536 h 2955280"/>
              <a:gd name="connsiteX5" fmla="*/ 3883096 w 6162482"/>
              <a:gd name="connsiteY5" fmla="*/ 1636394 h 2955280"/>
              <a:gd name="connsiteX6" fmla="*/ 3899378 w 6162482"/>
              <a:gd name="connsiteY6" fmla="*/ 0 h 295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62482" h="2955280">
                <a:moveTo>
                  <a:pt x="3972644" y="0"/>
                </a:moveTo>
                <a:lnTo>
                  <a:pt x="0" y="0"/>
                </a:lnTo>
                <a:lnTo>
                  <a:pt x="0" y="2955280"/>
                </a:lnTo>
                <a:lnTo>
                  <a:pt x="6154341" y="2914573"/>
                </a:lnTo>
                <a:cubicBezTo>
                  <a:pt x="6157055" y="2491227"/>
                  <a:pt x="6159768" y="2067882"/>
                  <a:pt x="6162482" y="1644536"/>
                </a:cubicBezTo>
                <a:lnTo>
                  <a:pt x="3883096" y="1636394"/>
                </a:lnTo>
                <a:lnTo>
                  <a:pt x="3899378" y="0"/>
                </a:lnTo>
              </a:path>
            </a:pathLst>
          </a:custGeom>
          <a:solidFill>
            <a:srgbClr val="66CCFF">
              <a:alpha val="24000"/>
            </a:srgbClr>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4" name="Forme libre 43"/>
          <p:cNvSpPr/>
          <p:nvPr/>
        </p:nvSpPr>
        <p:spPr>
          <a:xfrm>
            <a:off x="4013347" y="2507510"/>
            <a:ext cx="4965805" cy="4266024"/>
          </a:xfrm>
          <a:custGeom>
            <a:avLst/>
            <a:gdLst>
              <a:gd name="connsiteX0" fmla="*/ 48844 w 4965805"/>
              <a:gd name="connsiteY0" fmla="*/ 32565 h 4160188"/>
              <a:gd name="connsiteX1" fmla="*/ 4965805 w 4965805"/>
              <a:gd name="connsiteY1" fmla="*/ 0 h 4160188"/>
              <a:gd name="connsiteX2" fmla="*/ 4949523 w 4965805"/>
              <a:gd name="connsiteY2" fmla="*/ 4143905 h 4160188"/>
              <a:gd name="connsiteX3" fmla="*/ 0 w 4965805"/>
              <a:gd name="connsiteY3" fmla="*/ 4160188 h 4160188"/>
              <a:gd name="connsiteX4" fmla="*/ 8141 w 4965805"/>
              <a:gd name="connsiteY4" fmla="*/ 3052976 h 4160188"/>
              <a:gd name="connsiteX5" fmla="*/ 2743404 w 4965805"/>
              <a:gd name="connsiteY5" fmla="*/ 3036693 h 4160188"/>
              <a:gd name="connsiteX6" fmla="*/ 2759685 w 4965805"/>
              <a:gd name="connsiteY6" fmla="*/ 1473570 h 4160188"/>
              <a:gd name="connsiteX7" fmla="*/ 81407 w 4965805"/>
              <a:gd name="connsiteY7" fmla="*/ 1465428 h 4160188"/>
              <a:gd name="connsiteX8" fmla="*/ 48844 w 4965805"/>
              <a:gd name="connsiteY8" fmla="*/ 32565 h 416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5805" h="4160188">
                <a:moveTo>
                  <a:pt x="48844" y="32565"/>
                </a:moveTo>
                <a:lnTo>
                  <a:pt x="4965805" y="0"/>
                </a:lnTo>
                <a:cubicBezTo>
                  <a:pt x="4960378" y="1381302"/>
                  <a:pt x="4954950" y="2762603"/>
                  <a:pt x="4949523" y="4143905"/>
                </a:cubicBezTo>
                <a:lnTo>
                  <a:pt x="0" y="4160188"/>
                </a:lnTo>
                <a:cubicBezTo>
                  <a:pt x="2714" y="3791117"/>
                  <a:pt x="5427" y="3422047"/>
                  <a:pt x="8141" y="3052976"/>
                </a:cubicBezTo>
                <a:lnTo>
                  <a:pt x="2743404" y="3036693"/>
                </a:lnTo>
                <a:lnTo>
                  <a:pt x="2759685" y="1473570"/>
                </a:lnTo>
                <a:lnTo>
                  <a:pt x="81407" y="1465428"/>
                </a:lnTo>
                <a:lnTo>
                  <a:pt x="48844" y="32565"/>
                </a:lnTo>
                <a:close/>
              </a:path>
            </a:pathLst>
          </a:custGeom>
          <a:solidFill>
            <a:srgbClr val="66FF66">
              <a:alpha val="3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Rectangle 45"/>
          <p:cNvSpPr/>
          <p:nvPr/>
        </p:nvSpPr>
        <p:spPr>
          <a:xfrm>
            <a:off x="4013347" y="2507510"/>
            <a:ext cx="2059588" cy="285758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fr-FR"/>
          </a:p>
        </p:txBody>
      </p:sp>
      <p:sp>
        <p:nvSpPr>
          <p:cNvPr id="2" name="Titre 1"/>
          <p:cNvSpPr>
            <a:spLocks noGrp="1"/>
          </p:cNvSpPr>
          <p:nvPr>
            <p:ph type="title"/>
          </p:nvPr>
        </p:nvSpPr>
        <p:spPr>
          <a:xfrm>
            <a:off x="0" y="-4762"/>
            <a:ext cx="9144000" cy="672346"/>
          </a:xfrm>
        </p:spPr>
        <p:style>
          <a:lnRef idx="0">
            <a:schemeClr val="accent3"/>
          </a:lnRef>
          <a:fillRef idx="3">
            <a:schemeClr val="accent3"/>
          </a:fillRef>
          <a:effectRef idx="3">
            <a:schemeClr val="accent3"/>
          </a:effectRef>
          <a:fontRef idx="minor">
            <a:schemeClr val="lt1"/>
          </a:fontRef>
        </p:style>
        <p:txBody>
          <a:bodyPr>
            <a:noAutofit/>
          </a:bodyPr>
          <a:lstStyle/>
          <a:p>
            <a:r>
              <a:rPr lang="fr-FR" sz="2800" dirty="0" smtClean="0">
                <a:solidFill>
                  <a:srgbClr val="0000FF"/>
                </a:solidFill>
                <a:latin typeface="Noteworthy Light"/>
                <a:cs typeface="Noteworthy Light"/>
              </a:rPr>
              <a:t>Un territoire de consommation virtuel – </a:t>
            </a:r>
            <a:r>
              <a:rPr lang="fr-FR" sz="2800" i="1" dirty="0" smtClean="0">
                <a:solidFill>
                  <a:srgbClr val="0000FF"/>
                </a:solidFill>
                <a:latin typeface="Noteworthy Light"/>
                <a:cs typeface="Noteworthy Light"/>
              </a:rPr>
              <a:t>Apple store </a:t>
            </a:r>
            <a:r>
              <a:rPr lang="fr-FR" sz="2800" dirty="0" smtClean="0">
                <a:solidFill>
                  <a:srgbClr val="0000FF"/>
                </a:solidFill>
                <a:latin typeface="Noteworthy Light"/>
                <a:cs typeface="Noteworthy Light"/>
              </a:rPr>
              <a:t>en ligne</a:t>
            </a:r>
            <a:endParaRPr lang="fr-FR" sz="2800" dirty="0">
              <a:solidFill>
                <a:srgbClr val="0000FF"/>
              </a:solidFill>
              <a:latin typeface="Noteworthy Light"/>
              <a:cs typeface="Noteworthy Light"/>
            </a:endParaRPr>
          </a:p>
        </p:txBody>
      </p:sp>
      <p:sp>
        <p:nvSpPr>
          <p:cNvPr id="5" name="Rectangle 4"/>
          <p:cNvSpPr/>
          <p:nvPr/>
        </p:nvSpPr>
        <p:spPr>
          <a:xfrm>
            <a:off x="109898" y="3162399"/>
            <a:ext cx="1518236" cy="734241"/>
          </a:xfrm>
          <a:prstGeom prst="rect">
            <a:avLst/>
          </a:prstGeom>
        </p:spPr>
        <p:style>
          <a:lnRef idx="0">
            <a:schemeClr val="accent1"/>
          </a:lnRef>
          <a:fillRef idx="3">
            <a:schemeClr val="accent1"/>
          </a:fillRef>
          <a:effectRef idx="3">
            <a:schemeClr val="accent1"/>
          </a:effectRef>
          <a:fontRef idx="minor">
            <a:schemeClr val="lt1"/>
          </a:fontRef>
        </p:style>
        <p:txBody>
          <a:bodyPr vert="horz" rtlCol="0" anchor="ctr"/>
          <a:lstStyle/>
          <a:p>
            <a:pPr algn="ctr"/>
            <a:r>
              <a:rPr lang="fr-FR" sz="1600" b="1" dirty="0" smtClean="0">
                <a:solidFill>
                  <a:schemeClr val="tx1"/>
                </a:solidFill>
                <a:latin typeface="Noteworthy Light"/>
                <a:cs typeface="Noteworthy Light"/>
              </a:rPr>
              <a:t>APPLE</a:t>
            </a:r>
          </a:p>
          <a:p>
            <a:pPr algn="ctr"/>
            <a:r>
              <a:rPr lang="fr-FR" sz="1600" b="1" dirty="0" smtClean="0">
                <a:solidFill>
                  <a:schemeClr val="tx1"/>
                </a:solidFill>
                <a:latin typeface="Noteworthy Light"/>
                <a:cs typeface="Noteworthy Light"/>
              </a:rPr>
              <a:t>(siège)</a:t>
            </a:r>
            <a:endParaRPr lang="fr-FR" sz="1600" b="1" dirty="0">
              <a:solidFill>
                <a:schemeClr val="tx1"/>
              </a:solidFill>
              <a:latin typeface="Noteworthy Light"/>
              <a:cs typeface="Noteworthy Light"/>
            </a:endParaRPr>
          </a:p>
        </p:txBody>
      </p:sp>
      <p:sp>
        <p:nvSpPr>
          <p:cNvPr id="6" name="Rectangle 5"/>
          <p:cNvSpPr/>
          <p:nvPr/>
        </p:nvSpPr>
        <p:spPr>
          <a:xfrm>
            <a:off x="2278217" y="3178682"/>
            <a:ext cx="1102870" cy="734241"/>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fr-FR" sz="1600" b="1" dirty="0" smtClean="0">
                <a:solidFill>
                  <a:schemeClr val="tx1"/>
                </a:solidFill>
                <a:latin typeface="Noteworthy Light"/>
                <a:cs typeface="Noteworthy Light"/>
              </a:rPr>
              <a:t>Serveur</a:t>
            </a:r>
            <a:endParaRPr lang="fr-FR" sz="1600" b="1" dirty="0">
              <a:solidFill>
                <a:schemeClr val="tx1"/>
              </a:solidFill>
              <a:latin typeface="Noteworthy Light"/>
              <a:cs typeface="Noteworthy Light"/>
            </a:endParaRPr>
          </a:p>
        </p:txBody>
      </p:sp>
      <p:cxnSp>
        <p:nvCxnSpPr>
          <p:cNvPr id="8" name="Connecteur droit avec flèche 7"/>
          <p:cNvCxnSpPr>
            <a:stCxn id="5" idx="3"/>
            <a:endCxn id="6" idx="1"/>
          </p:cNvCxnSpPr>
          <p:nvPr/>
        </p:nvCxnSpPr>
        <p:spPr>
          <a:xfrm>
            <a:off x="1628134" y="3529520"/>
            <a:ext cx="650083" cy="16283"/>
          </a:xfrm>
          <a:prstGeom prst="straightConnector1">
            <a:avLst/>
          </a:prstGeom>
          <a:ln w="38100" cmpd="sng">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4219575" y="4493979"/>
            <a:ext cx="1518236" cy="734241"/>
          </a:xfrm>
          <a:prstGeom prst="rect">
            <a:avLst/>
          </a:prstGeom>
        </p:spPr>
        <p:style>
          <a:lnRef idx="0">
            <a:schemeClr val="accent1"/>
          </a:lnRef>
          <a:fillRef idx="3">
            <a:schemeClr val="accent1"/>
          </a:fillRef>
          <a:effectRef idx="3">
            <a:schemeClr val="accent1"/>
          </a:effectRef>
          <a:fontRef idx="minor">
            <a:schemeClr val="lt1"/>
          </a:fontRef>
        </p:style>
        <p:txBody>
          <a:bodyPr vert="horz" rtlCol="0" anchor="ctr"/>
          <a:lstStyle/>
          <a:p>
            <a:pPr algn="ctr"/>
            <a:r>
              <a:rPr lang="fr-FR" sz="1600" b="1" dirty="0" smtClean="0">
                <a:solidFill>
                  <a:schemeClr val="tx1"/>
                </a:solidFill>
                <a:latin typeface="Noteworthy Light"/>
                <a:cs typeface="Noteworthy Light"/>
              </a:rPr>
              <a:t>APPLE</a:t>
            </a:r>
          </a:p>
          <a:p>
            <a:pPr algn="ctr"/>
            <a:r>
              <a:rPr lang="fr-FR" sz="1600" b="1" dirty="0" smtClean="0">
                <a:solidFill>
                  <a:schemeClr val="tx1"/>
                </a:solidFill>
                <a:latin typeface="Noteworthy Light"/>
                <a:cs typeface="Noteworthy Light"/>
              </a:rPr>
              <a:t>Store</a:t>
            </a:r>
            <a:endParaRPr lang="fr-FR" sz="1600" b="1" dirty="0">
              <a:solidFill>
                <a:schemeClr val="tx1"/>
              </a:solidFill>
              <a:latin typeface="Noteworthy Light"/>
              <a:cs typeface="Noteworthy Light"/>
            </a:endParaRPr>
          </a:p>
        </p:txBody>
      </p:sp>
      <p:sp>
        <p:nvSpPr>
          <p:cNvPr id="10" name="Rectangle 9"/>
          <p:cNvSpPr/>
          <p:nvPr/>
        </p:nvSpPr>
        <p:spPr>
          <a:xfrm>
            <a:off x="4219575" y="2694759"/>
            <a:ext cx="1518236" cy="734241"/>
          </a:xfrm>
          <a:prstGeom prst="rect">
            <a:avLst/>
          </a:prstGeom>
        </p:spPr>
        <p:style>
          <a:lnRef idx="0">
            <a:schemeClr val="accent5"/>
          </a:lnRef>
          <a:fillRef idx="3">
            <a:schemeClr val="accent5"/>
          </a:fillRef>
          <a:effectRef idx="3">
            <a:schemeClr val="accent5"/>
          </a:effectRef>
          <a:fontRef idx="minor">
            <a:schemeClr val="lt1"/>
          </a:fontRef>
        </p:style>
        <p:txBody>
          <a:bodyPr vert="horz" rtlCol="0" anchor="ctr"/>
          <a:lstStyle/>
          <a:p>
            <a:pPr algn="ctr"/>
            <a:r>
              <a:rPr lang="fr-FR" sz="1600" b="1" dirty="0" smtClean="0">
                <a:solidFill>
                  <a:schemeClr val="tx1"/>
                </a:solidFill>
                <a:latin typeface="Noteworthy Light"/>
                <a:cs typeface="Noteworthy Light"/>
              </a:rPr>
              <a:t>CLIENT</a:t>
            </a:r>
            <a:endParaRPr lang="fr-FR" sz="1600" b="1" dirty="0">
              <a:solidFill>
                <a:schemeClr val="tx1"/>
              </a:solidFill>
              <a:latin typeface="Noteworthy Light"/>
              <a:cs typeface="Noteworthy Light"/>
            </a:endParaRPr>
          </a:p>
        </p:txBody>
      </p:sp>
      <p:cxnSp>
        <p:nvCxnSpPr>
          <p:cNvPr id="14" name="Connecteur droit avec flèche 13"/>
          <p:cNvCxnSpPr>
            <a:stCxn id="10" idx="2"/>
            <a:endCxn id="9" idx="0"/>
          </p:cNvCxnSpPr>
          <p:nvPr/>
        </p:nvCxnSpPr>
        <p:spPr>
          <a:xfrm>
            <a:off x="4978693" y="3429000"/>
            <a:ext cx="0" cy="1064979"/>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a:xfrm>
            <a:off x="7131660" y="5747740"/>
            <a:ext cx="1518236" cy="734241"/>
          </a:xfrm>
          <a:prstGeom prst="rect">
            <a:avLst/>
          </a:prstGeom>
        </p:spPr>
        <p:style>
          <a:lnRef idx="0">
            <a:schemeClr val="accent1"/>
          </a:lnRef>
          <a:fillRef idx="3">
            <a:schemeClr val="accent1"/>
          </a:fillRef>
          <a:effectRef idx="3">
            <a:schemeClr val="accent1"/>
          </a:effectRef>
          <a:fontRef idx="minor">
            <a:schemeClr val="lt1"/>
          </a:fontRef>
        </p:style>
        <p:txBody>
          <a:bodyPr vert="horz" rtlCol="0" anchor="ctr"/>
          <a:lstStyle/>
          <a:p>
            <a:pPr algn="ctr"/>
            <a:r>
              <a:rPr lang="fr-FR" sz="1600" b="1" dirty="0" smtClean="0">
                <a:solidFill>
                  <a:schemeClr val="tx1"/>
                </a:solidFill>
                <a:latin typeface="Noteworthy Light"/>
                <a:cs typeface="Noteworthy Light"/>
              </a:rPr>
              <a:t>Site de stockage</a:t>
            </a:r>
            <a:endParaRPr lang="fr-FR" sz="1600" b="1" dirty="0">
              <a:solidFill>
                <a:schemeClr val="tx1"/>
              </a:solidFill>
              <a:latin typeface="Noteworthy Light"/>
              <a:cs typeface="Noteworthy Light"/>
            </a:endParaRPr>
          </a:p>
        </p:txBody>
      </p:sp>
      <p:sp>
        <p:nvSpPr>
          <p:cNvPr id="21" name="Rectangle 20"/>
          <p:cNvSpPr/>
          <p:nvPr/>
        </p:nvSpPr>
        <p:spPr>
          <a:xfrm>
            <a:off x="7131660" y="4493979"/>
            <a:ext cx="1518236" cy="734241"/>
          </a:xfrm>
          <a:prstGeom prst="rect">
            <a:avLst/>
          </a:prstGeom>
        </p:spPr>
        <p:style>
          <a:lnRef idx="0">
            <a:schemeClr val="accent1"/>
          </a:lnRef>
          <a:fillRef idx="3">
            <a:schemeClr val="accent1"/>
          </a:fillRef>
          <a:effectRef idx="3">
            <a:schemeClr val="accent1"/>
          </a:effectRef>
          <a:fontRef idx="minor">
            <a:schemeClr val="lt1"/>
          </a:fontRef>
        </p:style>
        <p:txBody>
          <a:bodyPr vert="horz" rtlCol="0" anchor="ctr"/>
          <a:lstStyle/>
          <a:p>
            <a:pPr algn="ctr"/>
            <a:r>
              <a:rPr lang="fr-FR" sz="1600" b="1" dirty="0" smtClean="0">
                <a:solidFill>
                  <a:schemeClr val="tx1"/>
                </a:solidFill>
                <a:latin typeface="Noteworthy Light"/>
                <a:cs typeface="Noteworthy Light"/>
              </a:rPr>
              <a:t>HUB</a:t>
            </a:r>
          </a:p>
          <a:p>
            <a:pPr algn="ctr"/>
            <a:r>
              <a:rPr lang="fr-FR" sz="1600" b="1" dirty="0" smtClean="0">
                <a:solidFill>
                  <a:schemeClr val="tx1"/>
                </a:solidFill>
                <a:latin typeface="Noteworthy Light"/>
                <a:cs typeface="Noteworthy Light"/>
              </a:rPr>
              <a:t>Plateforme logistique</a:t>
            </a:r>
            <a:endParaRPr lang="fr-FR" sz="1600" b="1" dirty="0">
              <a:solidFill>
                <a:schemeClr val="tx1"/>
              </a:solidFill>
              <a:latin typeface="Noteworthy Light"/>
              <a:cs typeface="Noteworthy Light"/>
            </a:endParaRPr>
          </a:p>
        </p:txBody>
      </p:sp>
      <p:sp>
        <p:nvSpPr>
          <p:cNvPr id="22" name="Rectangle 21"/>
          <p:cNvSpPr/>
          <p:nvPr/>
        </p:nvSpPr>
        <p:spPr>
          <a:xfrm>
            <a:off x="4219575" y="5747740"/>
            <a:ext cx="1518236" cy="734241"/>
          </a:xfrm>
          <a:prstGeom prst="rect">
            <a:avLst/>
          </a:prstGeom>
        </p:spPr>
        <p:style>
          <a:lnRef idx="0">
            <a:schemeClr val="accent1"/>
          </a:lnRef>
          <a:fillRef idx="3">
            <a:schemeClr val="accent1"/>
          </a:fillRef>
          <a:effectRef idx="3">
            <a:schemeClr val="accent1"/>
          </a:effectRef>
          <a:fontRef idx="minor">
            <a:schemeClr val="lt1"/>
          </a:fontRef>
        </p:style>
        <p:txBody>
          <a:bodyPr vert="horz" rtlCol="0" anchor="ctr"/>
          <a:lstStyle/>
          <a:p>
            <a:pPr algn="ctr"/>
            <a:r>
              <a:rPr lang="fr-FR" sz="1600" b="1" dirty="0" smtClean="0">
                <a:solidFill>
                  <a:schemeClr val="tx1"/>
                </a:solidFill>
                <a:latin typeface="Noteworthy Light"/>
                <a:cs typeface="Noteworthy Light"/>
              </a:rPr>
              <a:t>Site de Production</a:t>
            </a:r>
            <a:endParaRPr lang="fr-FR" sz="1600" b="1" dirty="0">
              <a:solidFill>
                <a:schemeClr val="tx1"/>
              </a:solidFill>
              <a:latin typeface="Noteworthy Light"/>
              <a:cs typeface="Noteworthy Light"/>
            </a:endParaRPr>
          </a:p>
        </p:txBody>
      </p:sp>
      <p:cxnSp>
        <p:nvCxnSpPr>
          <p:cNvPr id="24" name="Connecteur droit avec flèche 23"/>
          <p:cNvCxnSpPr>
            <a:stCxn id="9" idx="2"/>
            <a:endCxn id="22" idx="0"/>
          </p:cNvCxnSpPr>
          <p:nvPr/>
        </p:nvCxnSpPr>
        <p:spPr>
          <a:xfrm>
            <a:off x="4978693" y="5228220"/>
            <a:ext cx="0" cy="519520"/>
          </a:xfrm>
          <a:prstGeom prst="straightConnector1">
            <a:avLst/>
          </a:prstGeom>
          <a:ln w="38100" cmpd="sng">
            <a:solidFill>
              <a:srgbClr val="00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6" name="Connecteur droit avec flèche 25"/>
          <p:cNvCxnSpPr>
            <a:stCxn id="22" idx="3"/>
            <a:endCxn id="20" idx="1"/>
          </p:cNvCxnSpPr>
          <p:nvPr/>
        </p:nvCxnSpPr>
        <p:spPr>
          <a:xfrm>
            <a:off x="5737811" y="6114861"/>
            <a:ext cx="1393849" cy="0"/>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Connecteur droit avec flèche 27"/>
          <p:cNvCxnSpPr>
            <a:stCxn id="20" idx="0"/>
            <a:endCxn id="21" idx="2"/>
          </p:cNvCxnSpPr>
          <p:nvPr/>
        </p:nvCxnSpPr>
        <p:spPr>
          <a:xfrm flipV="1">
            <a:off x="7890778" y="5228220"/>
            <a:ext cx="0" cy="519520"/>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nvGrpSpPr>
          <p:cNvPr id="33" name="Grouper 32"/>
          <p:cNvGrpSpPr/>
          <p:nvPr/>
        </p:nvGrpSpPr>
        <p:grpSpPr>
          <a:xfrm>
            <a:off x="5737812" y="3061880"/>
            <a:ext cx="3341503" cy="1432099"/>
            <a:chOff x="5737812" y="3061880"/>
            <a:chExt cx="3341503" cy="1432099"/>
          </a:xfrm>
        </p:grpSpPr>
        <p:cxnSp>
          <p:nvCxnSpPr>
            <p:cNvPr id="31" name="Connecteur en angle 30"/>
            <p:cNvCxnSpPr>
              <a:stCxn id="21" idx="0"/>
              <a:endCxn id="10" idx="3"/>
            </p:cNvCxnSpPr>
            <p:nvPr/>
          </p:nvCxnSpPr>
          <p:spPr>
            <a:xfrm rot="16200000" flipV="1">
              <a:off x="6098246" y="2701446"/>
              <a:ext cx="1432099" cy="2152967"/>
            </a:xfrm>
            <a:prstGeom prst="bentConnector2">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2" name="ZoneTexte 31"/>
            <p:cNvSpPr txBox="1"/>
            <p:nvPr/>
          </p:nvSpPr>
          <p:spPr>
            <a:xfrm>
              <a:off x="7890778" y="3066860"/>
              <a:ext cx="1188537" cy="584776"/>
            </a:xfrm>
            <a:prstGeom prst="rect">
              <a:avLst/>
            </a:prstGeom>
            <a:noFill/>
          </p:spPr>
          <p:txBody>
            <a:bodyPr wrap="square" rtlCol="0">
              <a:spAutoFit/>
            </a:bodyPr>
            <a:lstStyle/>
            <a:p>
              <a:pPr algn="ctr"/>
              <a:r>
                <a:rPr lang="fr-FR" sz="1600" b="1" dirty="0" smtClean="0">
                  <a:latin typeface="Noteworthy Light"/>
                  <a:cs typeface="Noteworthy Light"/>
                </a:rPr>
                <a:t>Livraison </a:t>
              </a:r>
            </a:p>
            <a:p>
              <a:pPr algn="ctr"/>
              <a:r>
                <a:rPr lang="fr-FR" sz="1600" b="1" dirty="0" smtClean="0">
                  <a:latin typeface="Noteworthy Light"/>
                  <a:cs typeface="Noteworthy Light"/>
                </a:rPr>
                <a:t>La Poste</a:t>
              </a:r>
              <a:endParaRPr lang="fr-FR" sz="1600" b="1" dirty="0">
                <a:latin typeface="Noteworthy Light"/>
                <a:cs typeface="Noteworthy Light"/>
              </a:endParaRPr>
            </a:p>
          </p:txBody>
        </p:sp>
      </p:grpSp>
      <p:grpSp>
        <p:nvGrpSpPr>
          <p:cNvPr id="37" name="Grouper 36"/>
          <p:cNvGrpSpPr/>
          <p:nvPr/>
        </p:nvGrpSpPr>
        <p:grpSpPr>
          <a:xfrm>
            <a:off x="5737811" y="3061880"/>
            <a:ext cx="2152967" cy="1432099"/>
            <a:chOff x="5737811" y="3061880"/>
            <a:chExt cx="2152967" cy="1432099"/>
          </a:xfrm>
        </p:grpSpPr>
        <p:cxnSp>
          <p:nvCxnSpPr>
            <p:cNvPr id="35" name="Connecteur droit avec flèche 34"/>
            <p:cNvCxnSpPr>
              <a:stCxn id="21" idx="0"/>
              <a:endCxn id="10" idx="3"/>
            </p:cNvCxnSpPr>
            <p:nvPr/>
          </p:nvCxnSpPr>
          <p:spPr>
            <a:xfrm flipH="1" flipV="1">
              <a:off x="5737811" y="3061880"/>
              <a:ext cx="2152967" cy="1432099"/>
            </a:xfrm>
            <a:prstGeom prst="straightConnector1">
              <a:avLst/>
            </a:prstGeom>
            <a:ln w="3810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6" name="ZoneTexte 35"/>
            <p:cNvSpPr txBox="1"/>
            <p:nvPr/>
          </p:nvSpPr>
          <p:spPr>
            <a:xfrm>
              <a:off x="6309018" y="3240224"/>
              <a:ext cx="1546726" cy="584776"/>
            </a:xfrm>
            <a:prstGeom prst="rect">
              <a:avLst/>
            </a:prstGeom>
            <a:noFill/>
          </p:spPr>
          <p:txBody>
            <a:bodyPr wrap="square" rtlCol="0">
              <a:spAutoFit/>
            </a:bodyPr>
            <a:lstStyle/>
            <a:p>
              <a:pPr algn="ctr"/>
              <a:r>
                <a:rPr lang="fr-FR" sz="1600" b="1" dirty="0" smtClean="0">
                  <a:latin typeface="Noteworthy Light"/>
                  <a:cs typeface="Noteworthy Light"/>
                </a:rPr>
                <a:t>Livraison express</a:t>
              </a:r>
              <a:endParaRPr lang="fr-FR" sz="1600" b="1" dirty="0">
                <a:latin typeface="Noteworthy Light"/>
                <a:cs typeface="Noteworthy Light"/>
              </a:endParaRPr>
            </a:p>
          </p:txBody>
        </p:sp>
      </p:grpSp>
      <p:cxnSp>
        <p:nvCxnSpPr>
          <p:cNvPr id="41" name="Connecteur droit avec flèche 40"/>
          <p:cNvCxnSpPr>
            <a:stCxn id="9" idx="3"/>
            <a:endCxn id="21" idx="1"/>
          </p:cNvCxnSpPr>
          <p:nvPr/>
        </p:nvCxnSpPr>
        <p:spPr>
          <a:xfrm>
            <a:off x="5737811" y="4861100"/>
            <a:ext cx="1393849" cy="0"/>
          </a:xfrm>
          <a:prstGeom prst="straightConnector1">
            <a:avLst/>
          </a:prstGeom>
          <a:ln w="38100" cmpd="sng">
            <a:solidFill>
              <a:srgbClr val="00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43" name="Connecteur droit avec flèche 42"/>
          <p:cNvCxnSpPr>
            <a:stCxn id="6" idx="2"/>
            <a:endCxn id="9" idx="1"/>
          </p:cNvCxnSpPr>
          <p:nvPr/>
        </p:nvCxnSpPr>
        <p:spPr>
          <a:xfrm>
            <a:off x="2829652" y="3912923"/>
            <a:ext cx="1389923" cy="948177"/>
          </a:xfrm>
          <a:prstGeom prst="straightConnector1">
            <a:avLst/>
          </a:prstGeom>
          <a:ln w="38100" cmpd="sng">
            <a:solidFill>
              <a:srgbClr val="0000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4013348" y="814127"/>
            <a:ext cx="1986321" cy="140549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sz="1600" dirty="0" smtClean="0">
                <a:solidFill>
                  <a:schemeClr val="tx1"/>
                </a:solidFill>
                <a:latin typeface="Noteworthy Bold"/>
                <a:cs typeface="Noteworthy Bold"/>
              </a:rPr>
              <a:t>Cœur de consommation</a:t>
            </a:r>
          </a:p>
          <a:p>
            <a:pPr algn="ctr"/>
            <a:r>
              <a:rPr lang="fr-FR" sz="1600" dirty="0" smtClean="0">
                <a:solidFill>
                  <a:schemeClr val="tx1"/>
                </a:solidFill>
                <a:latin typeface="Noteworthy Bold"/>
                <a:cs typeface="Noteworthy Bold"/>
              </a:rPr>
              <a:t>–</a:t>
            </a:r>
          </a:p>
          <a:p>
            <a:pPr algn="ctr"/>
            <a:r>
              <a:rPr lang="fr-FR" sz="1600" dirty="0" smtClean="0">
                <a:solidFill>
                  <a:schemeClr val="tx1"/>
                </a:solidFill>
                <a:latin typeface="Noteworthy Bold"/>
                <a:cs typeface="Noteworthy Bold"/>
              </a:rPr>
              <a:t>Lien virtuel client/produit</a:t>
            </a:r>
            <a:endParaRPr lang="fr-FR" sz="1600" dirty="0">
              <a:solidFill>
                <a:schemeClr val="tx1"/>
              </a:solidFill>
              <a:latin typeface="Noteworthy Bold"/>
              <a:cs typeface="Noteworthy Bold"/>
            </a:endParaRPr>
          </a:p>
        </p:txBody>
      </p:sp>
      <p:sp>
        <p:nvSpPr>
          <p:cNvPr id="48" name="Rectangle 47"/>
          <p:cNvSpPr/>
          <p:nvPr/>
        </p:nvSpPr>
        <p:spPr>
          <a:xfrm>
            <a:off x="1054988" y="976953"/>
            <a:ext cx="1986321" cy="97401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sz="1600" dirty="0" smtClean="0">
                <a:solidFill>
                  <a:schemeClr val="tx1"/>
                </a:solidFill>
                <a:latin typeface="Noteworthy Bold"/>
                <a:cs typeface="Noteworthy Bold"/>
              </a:rPr>
              <a:t>Lien virtuel </a:t>
            </a:r>
          </a:p>
          <a:p>
            <a:pPr algn="ctr"/>
            <a:r>
              <a:rPr lang="fr-FR" sz="1600" dirty="0" smtClean="0">
                <a:solidFill>
                  <a:schemeClr val="tx1"/>
                </a:solidFill>
                <a:latin typeface="Noteworthy Bold"/>
                <a:cs typeface="Noteworthy Bold"/>
              </a:rPr>
              <a:t>- </a:t>
            </a:r>
          </a:p>
          <a:p>
            <a:pPr algn="ctr"/>
            <a:r>
              <a:rPr lang="fr-FR" sz="1600" dirty="0" smtClean="0">
                <a:solidFill>
                  <a:schemeClr val="tx1"/>
                </a:solidFill>
                <a:latin typeface="Noteworthy Bold"/>
                <a:cs typeface="Noteworthy Bold"/>
              </a:rPr>
              <a:t>Vendeur</a:t>
            </a:r>
            <a:endParaRPr lang="fr-FR" sz="1600" dirty="0">
              <a:solidFill>
                <a:schemeClr val="tx1"/>
              </a:solidFill>
              <a:latin typeface="Noteworthy Bold"/>
              <a:cs typeface="Noteworthy Bold"/>
            </a:endParaRPr>
          </a:p>
        </p:txBody>
      </p:sp>
      <p:sp>
        <p:nvSpPr>
          <p:cNvPr id="49" name="Rectangle 48"/>
          <p:cNvSpPr/>
          <p:nvPr/>
        </p:nvSpPr>
        <p:spPr>
          <a:xfrm>
            <a:off x="6862583" y="976953"/>
            <a:ext cx="1986321" cy="974012"/>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sz="1600" dirty="0" smtClean="0">
                <a:solidFill>
                  <a:schemeClr val="tx1"/>
                </a:solidFill>
                <a:latin typeface="Noteworthy Bold"/>
                <a:cs typeface="Noteworthy Bold"/>
              </a:rPr>
              <a:t>Lien réel</a:t>
            </a:r>
          </a:p>
          <a:p>
            <a:pPr algn="ctr"/>
            <a:r>
              <a:rPr lang="fr-FR" sz="1600" dirty="0" smtClean="0">
                <a:solidFill>
                  <a:schemeClr val="tx1"/>
                </a:solidFill>
                <a:latin typeface="Noteworthy Bold"/>
                <a:cs typeface="Noteworthy Bold"/>
              </a:rPr>
              <a:t>- </a:t>
            </a:r>
          </a:p>
          <a:p>
            <a:pPr algn="ctr"/>
            <a:r>
              <a:rPr lang="fr-FR" sz="1600" dirty="0" smtClean="0">
                <a:solidFill>
                  <a:schemeClr val="tx1"/>
                </a:solidFill>
                <a:latin typeface="Noteworthy Bold"/>
                <a:cs typeface="Noteworthy Bold"/>
              </a:rPr>
              <a:t>Logistique</a:t>
            </a:r>
            <a:endParaRPr lang="fr-FR" sz="1600" dirty="0">
              <a:solidFill>
                <a:schemeClr val="tx1"/>
              </a:solidFill>
              <a:latin typeface="Noteworthy Bold"/>
              <a:cs typeface="Noteworthy Bold"/>
            </a:endParaRPr>
          </a:p>
        </p:txBody>
      </p:sp>
      <p:cxnSp>
        <p:nvCxnSpPr>
          <p:cNvPr id="53" name="Connecteur en angle 52"/>
          <p:cNvCxnSpPr>
            <a:stCxn id="6" idx="2"/>
            <a:endCxn id="22" idx="1"/>
          </p:cNvCxnSpPr>
          <p:nvPr/>
        </p:nvCxnSpPr>
        <p:spPr>
          <a:xfrm rot="16200000" flipH="1">
            <a:off x="2423644" y="4318930"/>
            <a:ext cx="2201938" cy="1389923"/>
          </a:xfrm>
          <a:prstGeom prst="bentConnector2">
            <a:avLst/>
          </a:prstGeom>
          <a:ln w="38100" cmpd="sng">
            <a:solidFill>
              <a:srgbClr val="000000"/>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55" name="Bouton d'action : Personnalisé 54">
            <a:hlinkClick r:id="rId2" action="ppaction://hlinksldjump" highlightClick="1"/>
          </p:cNvPr>
          <p:cNvSpPr/>
          <p:nvPr/>
        </p:nvSpPr>
        <p:spPr>
          <a:xfrm>
            <a:off x="248989" y="6227898"/>
            <a:ext cx="1071833" cy="315051"/>
          </a:xfrm>
          <a:prstGeom prst="actionButtonBlank">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solidFill>
                  <a:srgbClr val="0000FF"/>
                </a:solidFill>
                <a:latin typeface="Noteworthy Light"/>
                <a:cs typeface="Noteworthy Light"/>
              </a:rPr>
              <a:t>Dia 10</a:t>
            </a:r>
            <a:endParaRPr lang="fr-FR" sz="1600" b="1" dirty="0">
              <a:solidFill>
                <a:srgbClr val="0000FF"/>
              </a:solidFill>
              <a:latin typeface="Noteworthy Light"/>
              <a:cs typeface="Noteworthy Light"/>
            </a:endParaRPr>
          </a:p>
        </p:txBody>
      </p:sp>
    </p:spTree>
    <p:extLst>
      <p:ext uri="{BB962C8B-B14F-4D97-AF65-F5344CB8AC3E}">
        <p14:creationId xmlns:p14="http://schemas.microsoft.com/office/powerpoint/2010/main" xmlns="" val="170370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par>
                                <p:cTn id="16" presetID="3" presetClass="entr" presetSubtype="10"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linds(horizontal)">
                                      <p:cBhvr>
                                        <p:cTn id="18" dur="500"/>
                                        <p:tgtEl>
                                          <p:spTgt spid="43"/>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par>
                                <p:cTn id="27" presetID="3" presetClass="entr" presetSubtype="1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linds(horizont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linds(horizontal)">
                                      <p:cBhvr>
                                        <p:cTn id="34" dur="500"/>
                                        <p:tgtEl>
                                          <p:spTgt spid="24"/>
                                        </p:tgtEl>
                                      </p:cBhvr>
                                    </p:animEffect>
                                  </p:childTnLst>
                                </p:cTn>
                              </p:par>
                              <p:par>
                                <p:cTn id="35" presetID="3" presetClass="entr" presetSubtype="10" fill="hold" nodeType="with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blinds(horizontal)">
                                      <p:cBhvr>
                                        <p:cTn id="37" dur="500"/>
                                        <p:tgtEl>
                                          <p:spTgt spid="53"/>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linds(horizont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linds(horizontal)">
                                      <p:cBhvr>
                                        <p:cTn id="45" dur="500"/>
                                        <p:tgtEl>
                                          <p:spTgt spid="26"/>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linds(horizontal)">
                                      <p:cBhvr>
                                        <p:cTn id="48" dur="500"/>
                                        <p:tgtEl>
                                          <p:spTgt spid="20"/>
                                        </p:tgtEl>
                                      </p:cBhvr>
                                    </p:animEffect>
                                  </p:childTnLst>
                                </p:cTn>
                              </p:par>
                              <p:par>
                                <p:cTn id="49" presetID="3" presetClass="entr" presetSubtype="10" fill="hold"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blinds(horizontal)">
                                      <p:cBhvr>
                                        <p:cTn id="51" dur="500"/>
                                        <p:tgtEl>
                                          <p:spTgt spid="28"/>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linds(horizontal)">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blinds(horizontal)">
                                      <p:cBhvr>
                                        <p:cTn id="59" dur="500"/>
                                        <p:tgtEl>
                                          <p:spTgt spid="41"/>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blinds(horizontal)">
                                      <p:cBhvr>
                                        <p:cTn id="64" dur="500"/>
                                        <p:tgtEl>
                                          <p:spTgt spid="33"/>
                                        </p:tgtEl>
                                      </p:cBhvr>
                                    </p:animEffect>
                                  </p:childTnLst>
                                </p:cTn>
                              </p:par>
                              <p:par>
                                <p:cTn id="65" presetID="3" presetClass="entr" presetSubtype="1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blinds(horizontal)">
                                      <p:cBhvr>
                                        <p:cTn id="67" dur="500"/>
                                        <p:tgtEl>
                                          <p:spTgt spid="37"/>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5"/>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4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blinds(horizontal)">
                                      <p:cBhvr>
                                        <p:cTn id="78" dur="500"/>
                                        <p:tgtEl>
                                          <p:spTgt spid="44"/>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49"/>
                                        </p:tgtEl>
                                        <p:attrNameLst>
                                          <p:attrName>style.visibility</p:attrName>
                                        </p:attrNameLst>
                                      </p:cBhvr>
                                      <p:to>
                                        <p:strVal val="visible"/>
                                      </p:to>
                                    </p:set>
                                    <p:animEffect transition="in" filter="blinds(horizontal)">
                                      <p:cBhvr>
                                        <p:cTn id="81" dur="500"/>
                                        <p:tgtEl>
                                          <p:spTgt spid="49"/>
                                        </p:tgtEl>
                                      </p:cBhvr>
                                    </p:animEffec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grpId="0" nodeType="click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blinds(horizontal)">
                                      <p:cBhvr>
                                        <p:cTn id="86" dur="500"/>
                                        <p:tgtEl>
                                          <p:spTgt spid="46"/>
                                        </p:tgtEl>
                                      </p:cBhvr>
                                    </p:animEffect>
                                  </p:childTnLst>
                                </p:cTn>
                              </p:par>
                              <p:par>
                                <p:cTn id="87" presetID="3" presetClass="entr" presetSubtype="10" fill="hold" grpId="0" nodeType="withEffect">
                                  <p:stCondLst>
                                    <p:cond delay="0"/>
                                  </p:stCondLst>
                                  <p:childTnLst>
                                    <p:set>
                                      <p:cBhvr>
                                        <p:cTn id="88" dur="1" fill="hold">
                                          <p:stCondLst>
                                            <p:cond delay="0"/>
                                          </p:stCondLst>
                                        </p:cTn>
                                        <p:tgtEl>
                                          <p:spTgt spid="47"/>
                                        </p:tgtEl>
                                        <p:attrNameLst>
                                          <p:attrName>style.visibility</p:attrName>
                                        </p:attrNameLst>
                                      </p:cBhvr>
                                      <p:to>
                                        <p:strVal val="visible"/>
                                      </p:to>
                                    </p:set>
                                    <p:animEffect transition="in" filter="blinds(horizontal)">
                                      <p:cBhvr>
                                        <p:cTn id="89" dur="500"/>
                                        <p:tgtEl>
                                          <p:spTgt spid="47"/>
                                        </p:tgtEl>
                                      </p:cBhvr>
                                    </p:animEffect>
                                  </p:childTnLst>
                                </p:cTn>
                              </p:par>
                            </p:childTnLst>
                          </p:cTn>
                        </p:par>
                      </p:childTnLst>
                    </p:cTn>
                  </p:par>
                  <p:par>
                    <p:cTn id="90" fill="hold">
                      <p:stCondLst>
                        <p:cond delay="indefinite"/>
                      </p:stCondLst>
                      <p:childTnLst>
                        <p:par>
                          <p:cTn id="91" fill="hold">
                            <p:stCondLst>
                              <p:cond delay="0"/>
                            </p:stCondLst>
                            <p:childTnLst>
                              <p:par>
                                <p:cTn id="92" presetID="3" presetClass="entr" presetSubtype="10" fill="hold" grpId="0" nodeType="click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blinds(horizontal)">
                                      <p:cBhvr>
                                        <p:cTn id="9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4" grpId="0" animBg="1"/>
      <p:bldP spid="46" grpId="0" animBg="1"/>
      <p:bldP spid="5" grpId="0" animBg="1"/>
      <p:bldP spid="6" grpId="0" animBg="1"/>
      <p:bldP spid="9" grpId="0" animBg="1"/>
      <p:bldP spid="10" grpId="0" animBg="1"/>
      <p:bldP spid="20" grpId="0" animBg="1"/>
      <p:bldP spid="21" grpId="0" animBg="1"/>
      <p:bldP spid="22" grpId="0" animBg="1"/>
      <p:bldP spid="47" grpId="0" animBg="1"/>
      <p:bldP spid="48" grpId="0" animBg="1"/>
      <p:bldP spid="49" grpId="0" animBg="1"/>
      <p:bldP spid="5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0" y="0"/>
            <a:ext cx="9144000" cy="6858000"/>
          </a:xfrm>
        </p:spPr>
        <p:txBody>
          <a:bodyPr>
            <a:normAutofit fontScale="92500" lnSpcReduction="10000"/>
          </a:bodyPr>
          <a:lstStyle/>
          <a:p>
            <a:pPr marL="0" indent="0" algn="ctr">
              <a:lnSpc>
                <a:spcPct val="110000"/>
              </a:lnSpc>
              <a:buNone/>
            </a:pPr>
            <a:r>
              <a:rPr lang="fr-FR" sz="1600" b="1" dirty="0">
                <a:solidFill>
                  <a:srgbClr val="0000FF"/>
                </a:solidFill>
              </a:rPr>
              <a:t>iPhone 5 : la marge d'Apple varierait de 442 à 611 dollars</a:t>
            </a:r>
          </a:p>
          <a:p>
            <a:pPr marL="0" indent="0">
              <a:lnSpc>
                <a:spcPct val="110000"/>
              </a:lnSpc>
              <a:buNone/>
            </a:pPr>
            <a:r>
              <a:rPr lang="fr-FR" sz="1600" b="1" dirty="0"/>
              <a:t>Selon IHS </a:t>
            </a:r>
            <a:r>
              <a:rPr lang="fr-FR" sz="1600" b="1" dirty="0" err="1"/>
              <a:t>iSupply</a:t>
            </a:r>
            <a:r>
              <a:rPr lang="fr-FR" sz="1600" b="1" dirty="0"/>
              <a:t>, l'iPhone 5 coûterait en composants 199 dollars pour le modèle 16 Go et 230 dollars pour le 64 Go. Le coût de production est évalué à 8 dollars</a:t>
            </a:r>
            <a:r>
              <a:rPr lang="fr-FR" sz="1600" b="1" dirty="0" smtClean="0"/>
              <a:t>.</a:t>
            </a:r>
            <a:endParaRPr lang="fr-FR" sz="1600" dirty="0"/>
          </a:p>
          <a:p>
            <a:pPr marL="0" indent="0">
              <a:lnSpc>
                <a:spcPct val="110000"/>
              </a:lnSpc>
              <a:buNone/>
            </a:pPr>
            <a:endParaRPr lang="fr-FR" sz="1600" dirty="0"/>
          </a:p>
          <a:p>
            <a:pPr marL="0" indent="0">
              <a:lnSpc>
                <a:spcPct val="110000"/>
              </a:lnSpc>
              <a:buNone/>
            </a:pPr>
            <a:r>
              <a:rPr lang="fr-FR" sz="1600" dirty="0" smtClean="0"/>
              <a:t>Même </a:t>
            </a:r>
            <a:r>
              <a:rPr lang="fr-FR" sz="1600" dirty="0"/>
              <a:t>si Apple ne le </a:t>
            </a:r>
            <a:r>
              <a:rPr lang="fr-FR" sz="1600" dirty="0" err="1"/>
              <a:t>revélera</a:t>
            </a:r>
            <a:r>
              <a:rPr lang="fr-FR" sz="1600" dirty="0"/>
              <a:t> jamais officiellement, le coût de revient de l'iPhone 5, évalué par le cabinet américain IHS iSupply, serait très en inférieur à son prix de vente en boutique, qui varie de 649 dollars ou 679 euros (16 Go) à 849 dollars ou 899 euros (64 Go). Ce cabinet estime à 199 dollars, le coût total des composants incorporés dans le dernier-né d'Apple, pour son modèle à 16 Go de mémoire, auquel il convient d'ajouter un coût de fabrication unitaire estimé à 8 dollars, quelque soit le </a:t>
            </a:r>
            <a:r>
              <a:rPr lang="fr-FR" sz="1600" dirty="0" smtClean="0"/>
              <a:t>modèle.</a:t>
            </a:r>
            <a:endParaRPr lang="fr-FR" sz="1600" dirty="0">
              <a:hlinkClick r:id="rId2"/>
            </a:endParaRPr>
          </a:p>
          <a:p>
            <a:pPr marL="0" indent="0">
              <a:lnSpc>
                <a:spcPct val="110000"/>
              </a:lnSpc>
              <a:buNone/>
            </a:pPr>
            <a:r>
              <a:rPr lang="fr-FR" sz="1600" dirty="0"/>
              <a:t>L'iPhone 5 à 64 Go reviendrait ainsi au total, selon cette évaluation, à 238 dollars, dont 230 dollars pour les composants. Cette facture théorique est évaluée en fonction des spécifications des </a:t>
            </a:r>
            <a:r>
              <a:rPr lang="fr-FR" sz="1600" dirty="0" err="1"/>
              <a:t>smartphones</a:t>
            </a:r>
            <a:r>
              <a:rPr lang="fr-FR" sz="1600" dirty="0"/>
              <a:t> et des données collectées sur les composants et leurs fabricants, explique IHS </a:t>
            </a:r>
            <a:r>
              <a:rPr lang="fr-FR" sz="1600" dirty="0" err="1"/>
              <a:t>iSupply</a:t>
            </a:r>
            <a:r>
              <a:rPr lang="fr-FR" sz="1600" dirty="0"/>
              <a:t>. Elle prend en compte le coût total des achats de composants et le coût de fabrication mais n'intègre pas les autres dépenses (logiciels, redevances, licences), précise le cabinet d'études.</a:t>
            </a:r>
          </a:p>
          <a:p>
            <a:pPr marL="0" indent="0">
              <a:lnSpc>
                <a:spcPct val="110000"/>
              </a:lnSpc>
              <a:buNone/>
            </a:pPr>
            <a:r>
              <a:rPr lang="fr-FR" sz="1600" dirty="0" smtClean="0"/>
              <a:t>Dans </a:t>
            </a:r>
            <a:r>
              <a:rPr lang="fr-FR" sz="1600" dirty="0"/>
              <a:t>le détail, les deux composants les plus onéreux sont, sans surprise, l'écran tactile (plus grand, rappelons-le) évalué à 44 dollars (contre 37 dollars pour l'iPhone 4S) et la partie circuits réseaux/télécoms, estimée à 34 dollars, sur la base de composants d'origine </a:t>
            </a:r>
            <a:r>
              <a:rPr lang="fr-FR" sz="1600" dirty="0" err="1"/>
              <a:t>Qualcomm</a:t>
            </a:r>
            <a:r>
              <a:rPr lang="fr-FR" sz="1600" dirty="0"/>
              <a:t>. La principale variable pour l'évaluation du coût des composants est la mémoire (DRAM et Flash), qui passe de 20,85 dollars pour le modèle 16 Go à 52,05 dollars pour le modèle 64 Go.</a:t>
            </a:r>
          </a:p>
          <a:p>
            <a:pPr marL="0" indent="0">
              <a:lnSpc>
                <a:spcPct val="110000"/>
              </a:lnSpc>
              <a:buNone/>
            </a:pPr>
            <a:r>
              <a:rPr lang="fr-FR" sz="1600" dirty="0"/>
              <a:t>Même si ce calcul est théorique et, par nature, </a:t>
            </a:r>
            <a:r>
              <a:rPr lang="fr-FR" sz="1600" dirty="0" smtClean="0"/>
              <a:t>contestable </a:t>
            </a:r>
            <a:r>
              <a:rPr lang="fr-FR" sz="1600" dirty="0"/>
              <a:t>sur les chiffres (puisque tous les coûts, notamment ceux liés à la R&amp;D ou au marketing ne sont pas incorporés à l'analyse) : Apple continuerait donc de réaliser une marge (très) confortable sur l'iPhone 5. En tenant compte de son prix de vente, outre-Atlantique, de 649 dollars et de son coût total en composants et en fabrication de 207 </a:t>
            </a:r>
            <a:r>
              <a:rPr lang="fr-FR" sz="1600" dirty="0" smtClean="0"/>
              <a:t>dollars</a:t>
            </a:r>
            <a:r>
              <a:rPr lang="fr-FR" sz="1600" dirty="0"/>
              <a:t>, le modèle 16 Go laisse au fabricant à la pomme, une marge brute de 442 dollars. Le même calcul appliqué au modèle 64 Go, fait apparaître une marge brute de 611 dollars </a:t>
            </a:r>
            <a:r>
              <a:rPr lang="fr-FR" sz="1600" dirty="0" smtClean="0"/>
              <a:t>!</a:t>
            </a:r>
          </a:p>
          <a:p>
            <a:pPr marL="0" indent="0" algn="r">
              <a:lnSpc>
                <a:spcPct val="110000"/>
              </a:lnSpc>
              <a:buNone/>
            </a:pPr>
            <a:r>
              <a:rPr lang="fr-FR" sz="1600" dirty="0"/>
              <a:t>Frédéric </a:t>
            </a:r>
            <a:r>
              <a:rPr lang="fr-FR" sz="1600" dirty="0" smtClean="0"/>
              <a:t>Bergé - 01net - le </a:t>
            </a:r>
            <a:r>
              <a:rPr lang="fr-FR" sz="1600" dirty="0"/>
              <a:t>19/09/</a:t>
            </a:r>
            <a:r>
              <a:rPr lang="fr-FR" sz="1600" dirty="0" smtClean="0"/>
              <a:t>12 - Source </a:t>
            </a:r>
            <a:r>
              <a:rPr lang="fr-FR" sz="1600" dirty="0"/>
              <a:t>; IHS </a:t>
            </a:r>
            <a:r>
              <a:rPr lang="fr-FR" sz="1600" dirty="0" err="1" smtClean="0"/>
              <a:t>iSupply</a:t>
            </a:r>
            <a:endParaRPr lang="fr-FR" sz="1600" dirty="0" smtClean="0"/>
          </a:p>
          <a:p>
            <a:pPr marL="0" indent="0" algn="r">
              <a:lnSpc>
                <a:spcPct val="110000"/>
              </a:lnSpc>
              <a:buNone/>
            </a:pPr>
            <a:r>
              <a:rPr lang="fr-FR" sz="1600" dirty="0"/>
              <a:t>http://www.01net.com/</a:t>
            </a:r>
            <a:r>
              <a:rPr lang="fr-FR" sz="1600" dirty="0" err="1"/>
              <a:t>editorial</a:t>
            </a:r>
            <a:r>
              <a:rPr lang="fr-FR" sz="1600" dirty="0"/>
              <a:t>/573321/iphone-5-la-marge-dapple-varierait-de-442-a-611-dollars/</a:t>
            </a:r>
          </a:p>
        </p:txBody>
      </p:sp>
      <p:sp>
        <p:nvSpPr>
          <p:cNvPr id="4" name="Rectangle 3"/>
          <p:cNvSpPr/>
          <p:nvPr/>
        </p:nvSpPr>
        <p:spPr>
          <a:xfrm>
            <a:off x="810657" y="1186413"/>
            <a:ext cx="5493845" cy="206224"/>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6" name="Rectangle 5"/>
          <p:cNvSpPr/>
          <p:nvPr/>
        </p:nvSpPr>
        <p:spPr>
          <a:xfrm>
            <a:off x="3008789" y="1419109"/>
            <a:ext cx="5911816" cy="190425"/>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7" name="Rectangle 6"/>
          <p:cNvSpPr/>
          <p:nvPr/>
        </p:nvSpPr>
        <p:spPr>
          <a:xfrm>
            <a:off x="81184" y="1655164"/>
            <a:ext cx="2927605" cy="215717"/>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8" name="Rectangle 7"/>
          <p:cNvSpPr/>
          <p:nvPr/>
        </p:nvSpPr>
        <p:spPr>
          <a:xfrm>
            <a:off x="4578178" y="1650331"/>
            <a:ext cx="4061043" cy="269247"/>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9" name="Rectangle 8"/>
          <p:cNvSpPr/>
          <p:nvPr/>
        </p:nvSpPr>
        <p:spPr>
          <a:xfrm>
            <a:off x="737981" y="2152571"/>
            <a:ext cx="767800" cy="269247"/>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0" name="Rectangle 9"/>
          <p:cNvSpPr/>
          <p:nvPr/>
        </p:nvSpPr>
        <p:spPr>
          <a:xfrm>
            <a:off x="5780362" y="2417573"/>
            <a:ext cx="1048881" cy="269247"/>
          </a:xfrm>
          <a:prstGeom prst="rect">
            <a:avLst/>
          </a:prstGeom>
          <a:solidFill>
            <a:srgbClr val="FF00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1" name="Rectangle 10"/>
          <p:cNvSpPr/>
          <p:nvPr/>
        </p:nvSpPr>
        <p:spPr>
          <a:xfrm>
            <a:off x="3392408" y="3159753"/>
            <a:ext cx="5680295" cy="269247"/>
          </a:xfrm>
          <a:prstGeom prst="rect">
            <a:avLst/>
          </a:prstGeom>
          <a:solidFill>
            <a:srgbClr val="FF00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2" name="Rectangle 11"/>
          <p:cNvSpPr/>
          <p:nvPr/>
        </p:nvSpPr>
        <p:spPr>
          <a:xfrm>
            <a:off x="81185" y="5213456"/>
            <a:ext cx="5272700" cy="269247"/>
          </a:xfrm>
          <a:prstGeom prst="rect">
            <a:avLst/>
          </a:prstGeom>
          <a:solidFill>
            <a:srgbClr val="FF00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3" name="Rectangle 12"/>
          <p:cNvSpPr/>
          <p:nvPr/>
        </p:nvSpPr>
        <p:spPr>
          <a:xfrm>
            <a:off x="6555465" y="4944209"/>
            <a:ext cx="2517237" cy="269247"/>
          </a:xfrm>
          <a:prstGeom prst="rect">
            <a:avLst/>
          </a:prstGeom>
          <a:solidFill>
            <a:srgbClr val="FF00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4" name="Rectangle 13"/>
          <p:cNvSpPr/>
          <p:nvPr/>
        </p:nvSpPr>
        <p:spPr>
          <a:xfrm>
            <a:off x="58068" y="5940263"/>
            <a:ext cx="1721490" cy="269247"/>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5" name="Rectangle 14"/>
          <p:cNvSpPr/>
          <p:nvPr/>
        </p:nvSpPr>
        <p:spPr>
          <a:xfrm>
            <a:off x="4613431" y="5697489"/>
            <a:ext cx="4459271" cy="269247"/>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6" name="Rectangle 15"/>
          <p:cNvSpPr/>
          <p:nvPr/>
        </p:nvSpPr>
        <p:spPr>
          <a:xfrm>
            <a:off x="1779558" y="5955775"/>
            <a:ext cx="6950923" cy="269247"/>
          </a:xfrm>
          <a:prstGeom prst="rect">
            <a:avLst/>
          </a:prstGeom>
          <a:solidFill>
            <a:srgbClr val="FFFF00">
              <a:alpha val="2000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a:p>
        </p:txBody>
      </p:sp>
      <p:sp>
        <p:nvSpPr>
          <p:cNvPr id="17" name="Bouton d'action : Retour 16">
            <a:hlinkClick r:id="" action="ppaction://hlinkshowjump?jump=lastslideviewed" highlightClick="1"/>
          </p:cNvPr>
          <p:cNvSpPr/>
          <p:nvPr/>
        </p:nvSpPr>
        <p:spPr>
          <a:xfrm>
            <a:off x="8137295" y="699679"/>
            <a:ext cx="882174" cy="357445"/>
          </a:xfrm>
          <a:prstGeom prst="actionButtonRetur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pic>
        <p:nvPicPr>
          <p:cNvPr id="18" name="Image 17"/>
          <p:cNvPicPr>
            <a:picLocks noChangeAspect="1"/>
          </p:cNvPicPr>
          <p:nvPr/>
        </p:nvPicPr>
        <p:blipFill rotWithShape="1">
          <a:blip r:embed="rId3" cstate="email"/>
          <a:srcRect l="51351"/>
          <a:stretch/>
        </p:blipFill>
        <p:spPr>
          <a:xfrm>
            <a:off x="0" y="3829163"/>
            <a:ext cx="2310703" cy="3028837"/>
          </a:xfrm>
          <a:prstGeom prst="rect">
            <a:avLst/>
          </a:prstGeom>
        </p:spPr>
      </p:pic>
    </p:spTree>
    <p:extLst>
      <p:ext uri="{BB962C8B-B14F-4D97-AF65-F5344CB8AC3E}">
        <p14:creationId xmlns:p14="http://schemas.microsoft.com/office/powerpoint/2010/main" xmlns="" val="345318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cstate="email"/>
          <a:stretch>
            <a:fillRect/>
          </a:stretch>
        </p:blipFill>
        <p:spPr>
          <a:xfrm>
            <a:off x="0" y="165100"/>
            <a:ext cx="9144000" cy="6511495"/>
          </a:xfrm>
          <a:prstGeom prst="rect">
            <a:avLst/>
          </a:prstGeom>
        </p:spPr>
      </p:pic>
      <p:pic>
        <p:nvPicPr>
          <p:cNvPr id="5" name="Image 4"/>
          <p:cNvPicPr>
            <a:picLocks noChangeAspect="1"/>
          </p:cNvPicPr>
          <p:nvPr/>
        </p:nvPicPr>
        <p:blipFill>
          <a:blip r:embed="rId3" cstate="email"/>
          <a:stretch>
            <a:fillRect/>
          </a:stretch>
        </p:blipFill>
        <p:spPr>
          <a:xfrm>
            <a:off x="0" y="0"/>
            <a:ext cx="5387893" cy="3514233"/>
          </a:xfrm>
          <a:prstGeom prst="rect">
            <a:avLst/>
          </a:prstGeom>
        </p:spPr>
      </p:pic>
      <p:sp>
        <p:nvSpPr>
          <p:cNvPr id="6" name="Bouton d'action : Personnalisé 5">
            <a:hlinkClick r:id="rId4" action="ppaction://hlinksldjump" highlightClick="1"/>
          </p:cNvPr>
          <p:cNvSpPr/>
          <p:nvPr/>
        </p:nvSpPr>
        <p:spPr>
          <a:xfrm>
            <a:off x="7886796" y="6343444"/>
            <a:ext cx="1071833" cy="315051"/>
          </a:xfrm>
          <a:prstGeom prst="actionButtonBlank">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solidFill>
                  <a:srgbClr val="0000FF"/>
                </a:solidFill>
                <a:latin typeface="Noteworthy Light"/>
                <a:cs typeface="Noteworthy Light"/>
              </a:rPr>
              <a:t>Dia 10</a:t>
            </a:r>
            <a:endParaRPr lang="fr-FR" sz="1600" b="1" dirty="0">
              <a:solidFill>
                <a:srgbClr val="0000FF"/>
              </a:solidFill>
              <a:latin typeface="Noteworthy Light"/>
              <a:cs typeface="Noteworthy Light"/>
            </a:endParaRPr>
          </a:p>
        </p:txBody>
      </p:sp>
    </p:spTree>
    <p:extLst>
      <p:ext uri="{BB962C8B-B14F-4D97-AF65-F5344CB8AC3E}">
        <p14:creationId xmlns:p14="http://schemas.microsoft.com/office/powerpoint/2010/main" xmlns="" val="1734539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cstate="email"/>
          <a:stretch>
            <a:fillRect/>
          </a:stretch>
        </p:blipFill>
        <p:spPr>
          <a:xfrm>
            <a:off x="0" y="3918195"/>
            <a:ext cx="9144000" cy="2939805"/>
          </a:xfrm>
          <a:prstGeom prst="rect">
            <a:avLst/>
          </a:prstGeom>
        </p:spPr>
      </p:pic>
      <p:pic>
        <p:nvPicPr>
          <p:cNvPr id="4" name="Image 3"/>
          <p:cNvPicPr>
            <a:picLocks noChangeAspect="1"/>
          </p:cNvPicPr>
          <p:nvPr/>
        </p:nvPicPr>
        <p:blipFill>
          <a:blip r:embed="rId3" cstate="email"/>
          <a:stretch>
            <a:fillRect/>
          </a:stretch>
        </p:blipFill>
        <p:spPr>
          <a:xfrm>
            <a:off x="0" y="0"/>
            <a:ext cx="9144000" cy="2871439"/>
          </a:xfrm>
          <a:prstGeom prst="rect">
            <a:avLst/>
          </a:prstGeom>
        </p:spPr>
      </p:pic>
      <p:pic>
        <p:nvPicPr>
          <p:cNvPr id="6" name="Image 5"/>
          <p:cNvPicPr>
            <a:picLocks noChangeAspect="1"/>
          </p:cNvPicPr>
          <p:nvPr/>
        </p:nvPicPr>
        <p:blipFill>
          <a:blip r:embed="rId4" cstate="email"/>
          <a:stretch>
            <a:fillRect/>
          </a:stretch>
        </p:blipFill>
        <p:spPr>
          <a:xfrm>
            <a:off x="1976115" y="2625296"/>
            <a:ext cx="3681968" cy="1771120"/>
          </a:xfrm>
          <a:prstGeom prst="rect">
            <a:avLst/>
          </a:prstGeom>
        </p:spPr>
      </p:pic>
      <p:sp>
        <p:nvSpPr>
          <p:cNvPr id="5" name="Bouton d'action : Personnalisé 4">
            <a:hlinkClick r:id="rId5" action="ppaction://hlinksldjump" highlightClick="1"/>
          </p:cNvPr>
          <p:cNvSpPr/>
          <p:nvPr/>
        </p:nvSpPr>
        <p:spPr>
          <a:xfrm>
            <a:off x="7886796" y="367754"/>
            <a:ext cx="1071833" cy="315051"/>
          </a:xfrm>
          <a:prstGeom prst="actionButtonBlank">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sz="1600" b="1" dirty="0" smtClean="0">
                <a:solidFill>
                  <a:srgbClr val="0000FF"/>
                </a:solidFill>
                <a:latin typeface="Noteworthy Light"/>
                <a:cs typeface="Noteworthy Light"/>
              </a:rPr>
              <a:t>Dia 10</a:t>
            </a:r>
            <a:endParaRPr lang="fr-FR" sz="1600" b="1" dirty="0">
              <a:solidFill>
                <a:srgbClr val="0000FF"/>
              </a:solidFill>
              <a:latin typeface="Noteworthy Light"/>
              <a:cs typeface="Noteworthy Light"/>
            </a:endParaRPr>
          </a:p>
        </p:txBody>
      </p:sp>
    </p:spTree>
    <p:extLst>
      <p:ext uri="{BB962C8B-B14F-4D97-AF65-F5344CB8AC3E}">
        <p14:creationId xmlns:p14="http://schemas.microsoft.com/office/powerpoint/2010/main" xmlns="" val="12571360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stretch>
            <a:fillRect/>
          </a:stretch>
        </a:blipFill>
        <a:effectLst/>
      </p:bgPr>
    </p:bg>
    <p:spTree>
      <p:nvGrpSpPr>
        <p:cNvPr id="1" name=""/>
        <p:cNvGrpSpPr/>
        <p:nvPr/>
      </p:nvGrpSpPr>
      <p:grpSpPr>
        <a:xfrm>
          <a:off x="0" y="0"/>
          <a:ext cx="0" cy="0"/>
          <a:chOff x="0" y="0"/>
          <a:chExt cx="0" cy="0"/>
        </a:xfrm>
      </p:grpSpPr>
      <p:sp>
        <p:nvSpPr>
          <p:cNvPr id="2" name="Bulle rectangulaire 1"/>
          <p:cNvSpPr/>
          <p:nvPr/>
        </p:nvSpPr>
        <p:spPr>
          <a:xfrm>
            <a:off x="3186545" y="1"/>
            <a:ext cx="1761619" cy="439628"/>
          </a:xfrm>
          <a:prstGeom prst="wedgeRectCallout">
            <a:avLst>
              <a:gd name="adj1" fmla="val -9101"/>
              <a:gd name="adj2" fmla="val 29953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smtClean="0">
                <a:solidFill>
                  <a:schemeClr val="tx1"/>
                </a:solidFill>
                <a:latin typeface="Noteworthy Light"/>
                <a:cs typeface="Noteworthy Light"/>
              </a:rPr>
              <a:t>Tour du Crédit Lyonnais</a:t>
            </a:r>
            <a:endParaRPr lang="fr-FR" sz="1600" b="1" dirty="0">
              <a:solidFill>
                <a:schemeClr val="tx1"/>
              </a:solidFill>
              <a:latin typeface="Noteworthy Light"/>
              <a:cs typeface="Noteworthy Light"/>
            </a:endParaRPr>
          </a:p>
        </p:txBody>
      </p:sp>
      <p:sp>
        <p:nvSpPr>
          <p:cNvPr id="3" name="Bulle rectangulaire 2"/>
          <p:cNvSpPr/>
          <p:nvPr/>
        </p:nvSpPr>
        <p:spPr>
          <a:xfrm>
            <a:off x="7006839" y="0"/>
            <a:ext cx="1457179" cy="439628"/>
          </a:xfrm>
          <a:prstGeom prst="wedgeRectCallout">
            <a:avLst>
              <a:gd name="adj1" fmla="val -25861"/>
              <a:gd name="adj2" fmla="val 27546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smtClean="0">
                <a:solidFill>
                  <a:schemeClr val="tx1"/>
                </a:solidFill>
                <a:latin typeface="Noteworthy Light"/>
                <a:cs typeface="Noteworthy Light"/>
              </a:rPr>
              <a:t>Tour Oxygène</a:t>
            </a:r>
            <a:endParaRPr lang="fr-FR" sz="1600" b="1" dirty="0">
              <a:solidFill>
                <a:schemeClr val="tx1"/>
              </a:solidFill>
              <a:latin typeface="Noteworthy Light"/>
              <a:cs typeface="Noteworthy Light"/>
            </a:endParaRPr>
          </a:p>
        </p:txBody>
      </p:sp>
      <p:sp>
        <p:nvSpPr>
          <p:cNvPr id="4" name="Bulle rectangulaire 3"/>
          <p:cNvSpPr/>
          <p:nvPr/>
        </p:nvSpPr>
        <p:spPr>
          <a:xfrm>
            <a:off x="7686821" y="6418372"/>
            <a:ext cx="1457179" cy="439628"/>
          </a:xfrm>
          <a:prstGeom prst="wedgeRectCallout">
            <a:avLst>
              <a:gd name="adj1" fmla="val -75023"/>
              <a:gd name="adj2" fmla="val -38009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smtClean="0">
                <a:solidFill>
                  <a:schemeClr val="tx1"/>
                </a:solidFill>
                <a:latin typeface="Noteworthy Light"/>
                <a:cs typeface="Noteworthy Light"/>
              </a:rPr>
              <a:t>Commerces</a:t>
            </a:r>
            <a:endParaRPr lang="fr-FR" sz="1600" b="1" dirty="0">
              <a:solidFill>
                <a:schemeClr val="tx1"/>
              </a:solidFill>
              <a:latin typeface="Noteworthy Light"/>
              <a:cs typeface="Noteworthy Light"/>
            </a:endParaRPr>
          </a:p>
        </p:txBody>
      </p:sp>
      <p:sp>
        <p:nvSpPr>
          <p:cNvPr id="5" name="Bulle rectangulaire 4"/>
          <p:cNvSpPr/>
          <p:nvPr/>
        </p:nvSpPr>
        <p:spPr>
          <a:xfrm>
            <a:off x="6229642" y="6418372"/>
            <a:ext cx="1457179" cy="439628"/>
          </a:xfrm>
          <a:prstGeom prst="wedgeRectCallout">
            <a:avLst>
              <a:gd name="adj1" fmla="val -11336"/>
              <a:gd name="adj2" fmla="val -17824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smtClean="0">
                <a:solidFill>
                  <a:schemeClr val="tx1"/>
                </a:solidFill>
                <a:latin typeface="Noteworthy Light"/>
                <a:cs typeface="Noteworthy Light"/>
              </a:rPr>
              <a:t>Gare Part-Dieu</a:t>
            </a:r>
            <a:endParaRPr lang="fr-FR" sz="1600" b="1" dirty="0">
              <a:solidFill>
                <a:schemeClr val="tx1"/>
              </a:solidFill>
              <a:latin typeface="Noteworthy Light"/>
              <a:cs typeface="Noteworthy Light"/>
            </a:endParaRPr>
          </a:p>
        </p:txBody>
      </p:sp>
      <p:sp>
        <p:nvSpPr>
          <p:cNvPr id="6" name="Bulle rectangulaire 5"/>
          <p:cNvSpPr/>
          <p:nvPr/>
        </p:nvSpPr>
        <p:spPr>
          <a:xfrm>
            <a:off x="7686821" y="1878349"/>
            <a:ext cx="1457179" cy="439628"/>
          </a:xfrm>
          <a:prstGeom prst="wedgeRectCallout">
            <a:avLst>
              <a:gd name="adj1" fmla="val -152677"/>
              <a:gd name="adj2" fmla="val 37175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smtClean="0">
                <a:solidFill>
                  <a:schemeClr val="tx1"/>
                </a:solidFill>
                <a:latin typeface="Noteworthy Light"/>
                <a:cs typeface="Noteworthy Light"/>
              </a:rPr>
              <a:t>Centre commercial</a:t>
            </a:r>
            <a:endParaRPr lang="fr-FR" sz="1600" b="1" dirty="0">
              <a:solidFill>
                <a:schemeClr val="tx1"/>
              </a:solidFill>
              <a:latin typeface="Noteworthy Light"/>
              <a:cs typeface="Noteworthy Light"/>
            </a:endParaRPr>
          </a:p>
        </p:txBody>
      </p:sp>
      <p:sp>
        <p:nvSpPr>
          <p:cNvPr id="7" name="Bulle rectangulaire 6"/>
          <p:cNvSpPr/>
          <p:nvPr/>
        </p:nvSpPr>
        <p:spPr>
          <a:xfrm>
            <a:off x="4948164" y="5859"/>
            <a:ext cx="1457179" cy="439628"/>
          </a:xfrm>
          <a:prstGeom prst="wedgeRectCallout">
            <a:avLst>
              <a:gd name="adj1" fmla="val -83961"/>
              <a:gd name="adj2" fmla="val 6402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smtClean="0">
                <a:solidFill>
                  <a:schemeClr val="tx1"/>
                </a:solidFill>
                <a:latin typeface="Noteworthy Light"/>
                <a:cs typeface="Noteworthy Light"/>
              </a:rPr>
              <a:t>Auditorium</a:t>
            </a:r>
            <a:endParaRPr lang="fr-FR" sz="1600" b="1" dirty="0">
              <a:solidFill>
                <a:schemeClr val="tx1"/>
              </a:solidFill>
              <a:latin typeface="Noteworthy Light"/>
              <a:cs typeface="Noteworthy Light"/>
            </a:endParaRPr>
          </a:p>
        </p:txBody>
      </p:sp>
      <p:sp>
        <p:nvSpPr>
          <p:cNvPr id="8" name="Bulle rectangulaire 7"/>
          <p:cNvSpPr/>
          <p:nvPr/>
        </p:nvSpPr>
        <p:spPr>
          <a:xfrm>
            <a:off x="0" y="706007"/>
            <a:ext cx="1690255" cy="439628"/>
          </a:xfrm>
          <a:prstGeom prst="wedgeRectCallout">
            <a:avLst>
              <a:gd name="adj1" fmla="val 101514"/>
              <a:gd name="adj2" fmla="val 46990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smtClean="0">
                <a:solidFill>
                  <a:schemeClr val="tx1"/>
                </a:solidFill>
                <a:latin typeface="Noteworthy Light"/>
                <a:cs typeface="Noteworthy Light"/>
              </a:rPr>
              <a:t>Cité administrative</a:t>
            </a:r>
            <a:endParaRPr lang="fr-FR" sz="1600" b="1" dirty="0">
              <a:solidFill>
                <a:schemeClr val="tx1"/>
              </a:solidFill>
              <a:latin typeface="Noteworthy Light"/>
              <a:cs typeface="Noteworthy Light"/>
            </a:endParaRPr>
          </a:p>
        </p:txBody>
      </p:sp>
      <p:sp>
        <p:nvSpPr>
          <p:cNvPr id="9" name="Bulle rectangulaire 8"/>
          <p:cNvSpPr/>
          <p:nvPr/>
        </p:nvSpPr>
        <p:spPr>
          <a:xfrm>
            <a:off x="0" y="1998184"/>
            <a:ext cx="1457179" cy="439628"/>
          </a:xfrm>
          <a:prstGeom prst="wedgeRectCallout">
            <a:avLst>
              <a:gd name="adj1" fmla="val 51793"/>
              <a:gd name="adj2" fmla="val 29027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smtClean="0">
                <a:solidFill>
                  <a:schemeClr val="tx1"/>
                </a:solidFill>
                <a:latin typeface="Noteworthy Light"/>
                <a:cs typeface="Noteworthy Light"/>
              </a:rPr>
              <a:t>Banque</a:t>
            </a:r>
            <a:endParaRPr lang="fr-FR" sz="1600" b="1" dirty="0">
              <a:solidFill>
                <a:schemeClr val="tx1"/>
              </a:solidFill>
              <a:latin typeface="Noteworthy Light"/>
              <a:cs typeface="Noteworthy Light"/>
            </a:endParaRPr>
          </a:p>
        </p:txBody>
      </p:sp>
      <p:sp>
        <p:nvSpPr>
          <p:cNvPr id="10" name="Bulle rectangulaire 9"/>
          <p:cNvSpPr/>
          <p:nvPr/>
        </p:nvSpPr>
        <p:spPr>
          <a:xfrm>
            <a:off x="4488217" y="6418372"/>
            <a:ext cx="1457179" cy="439628"/>
          </a:xfrm>
          <a:prstGeom prst="wedgeRectCallout">
            <a:avLst>
              <a:gd name="adj1" fmla="val 13804"/>
              <a:gd name="adj2" fmla="val -42453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smtClean="0">
                <a:solidFill>
                  <a:schemeClr val="tx1"/>
                </a:solidFill>
                <a:latin typeface="Noteworthy Light"/>
                <a:cs typeface="Noteworthy Light"/>
              </a:rPr>
              <a:t>Bibliothèque</a:t>
            </a:r>
            <a:endParaRPr lang="fr-FR" sz="1600" b="1" dirty="0">
              <a:solidFill>
                <a:schemeClr val="tx1"/>
              </a:solidFill>
              <a:latin typeface="Noteworthy Light"/>
              <a:cs typeface="Noteworthy Light"/>
            </a:endParaRPr>
          </a:p>
        </p:txBody>
      </p:sp>
      <p:sp>
        <p:nvSpPr>
          <p:cNvPr id="11" name="Bulle rectangulaire 10"/>
          <p:cNvSpPr/>
          <p:nvPr/>
        </p:nvSpPr>
        <p:spPr>
          <a:xfrm>
            <a:off x="2149574" y="6418372"/>
            <a:ext cx="1457179" cy="439628"/>
          </a:xfrm>
          <a:prstGeom prst="wedgeRectCallout">
            <a:avLst>
              <a:gd name="adj1" fmla="val 14363"/>
              <a:gd name="adj2" fmla="val -25787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smtClean="0">
                <a:solidFill>
                  <a:schemeClr val="tx1"/>
                </a:solidFill>
                <a:latin typeface="Noteworthy Light"/>
                <a:cs typeface="Noteworthy Light"/>
              </a:rPr>
              <a:t>France 3</a:t>
            </a:r>
            <a:endParaRPr lang="fr-FR" sz="1600" b="1" dirty="0">
              <a:solidFill>
                <a:schemeClr val="tx1"/>
              </a:solidFill>
              <a:latin typeface="Noteworthy Light"/>
              <a:cs typeface="Noteworthy Light"/>
            </a:endParaRPr>
          </a:p>
        </p:txBody>
      </p:sp>
      <p:sp>
        <p:nvSpPr>
          <p:cNvPr id="12" name="Bulle rectangulaire 11"/>
          <p:cNvSpPr/>
          <p:nvPr/>
        </p:nvSpPr>
        <p:spPr>
          <a:xfrm>
            <a:off x="7686821" y="1145635"/>
            <a:ext cx="1457179" cy="439628"/>
          </a:xfrm>
          <a:prstGeom prst="wedgeRectCallout">
            <a:avLst>
              <a:gd name="adj1" fmla="val -225303"/>
              <a:gd name="adj2" fmla="val 31620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b="1" dirty="0" smtClean="0">
                <a:solidFill>
                  <a:schemeClr val="tx1"/>
                </a:solidFill>
                <a:latin typeface="Noteworthy Light"/>
                <a:cs typeface="Noteworthy Light"/>
              </a:rPr>
              <a:t>Banque populaire</a:t>
            </a:r>
            <a:endParaRPr lang="fr-FR" sz="1600" b="1" dirty="0">
              <a:solidFill>
                <a:schemeClr val="tx1"/>
              </a:solidFill>
              <a:latin typeface="Noteworthy Light"/>
              <a:cs typeface="Noteworthy Light"/>
            </a:endParaRPr>
          </a:p>
        </p:txBody>
      </p:sp>
      <p:sp>
        <p:nvSpPr>
          <p:cNvPr id="13" name="Bouton d'action : Retour 12">
            <a:hlinkClick r:id="" action="ppaction://hlinkshowjump?jump=lastslideviewed" highlightClick="1"/>
          </p:cNvPr>
          <p:cNvSpPr/>
          <p:nvPr/>
        </p:nvSpPr>
        <p:spPr>
          <a:xfrm>
            <a:off x="8202421" y="5698420"/>
            <a:ext cx="882174" cy="357445"/>
          </a:xfrm>
          <a:prstGeom prst="actionButtonRetur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142488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500"/>
                                        <p:tgtEl>
                                          <p:spTgt spid="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linds(horizontal)">
                                      <p:cBhvr>
                                        <p:cTn id="22" dur="500"/>
                                        <p:tgtEl>
                                          <p:spTgt spid="7"/>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linds(horizontal)">
                                      <p:cBhvr>
                                        <p:cTn id="25" dur="500"/>
                                        <p:tgtEl>
                                          <p:spTgt spid="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linds(horizontal)">
                                      <p:cBhvr>
                                        <p:cTn id="31" dur="500"/>
                                        <p:tgtEl>
                                          <p:spTgt spid="10"/>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linds(horizontal)">
                                      <p:cBhvr>
                                        <p:cTn id="34" dur="500"/>
                                        <p:tgtEl>
                                          <p:spTgt spid="11"/>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linds(horizont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style>
          <a:lnRef idx="0">
            <a:schemeClr val="accent3"/>
          </a:lnRef>
          <a:fillRef idx="3">
            <a:schemeClr val="accent3"/>
          </a:fillRef>
          <a:effectRef idx="3">
            <a:schemeClr val="accent3"/>
          </a:effectRef>
          <a:fontRef idx="minor">
            <a:schemeClr val="lt1"/>
          </a:fontRef>
        </p:style>
        <p:txBody>
          <a:bodyPr/>
          <a:lstStyle/>
          <a:p>
            <a:r>
              <a:rPr lang="fr-FR" dirty="0" smtClean="0">
                <a:solidFill>
                  <a:srgbClr val="0000FF"/>
                </a:solidFill>
                <a:latin typeface="Noteworthy Light"/>
                <a:cs typeface="Noteworthy Light"/>
              </a:rPr>
              <a:t>Documents complémentaires</a:t>
            </a:r>
            <a:endParaRPr lang="fr-FR" dirty="0">
              <a:solidFill>
                <a:srgbClr val="0000FF"/>
              </a:solidFill>
              <a:latin typeface="Noteworthy Light"/>
              <a:cs typeface="Noteworthy Light"/>
            </a:endParaRPr>
          </a:p>
        </p:txBody>
      </p:sp>
      <p:sp>
        <p:nvSpPr>
          <p:cNvPr id="3" name="Espace réservé du contenu 2"/>
          <p:cNvSpPr>
            <a:spLocks noGrp="1"/>
          </p:cNvSpPr>
          <p:nvPr>
            <p:ph idx="1"/>
          </p:nvPr>
        </p:nvSpPr>
        <p:spPr/>
        <p:txBody>
          <a:bodyPr/>
          <a:lstStyle/>
          <a:p>
            <a:endParaRPr lang="fr-FR" dirty="0"/>
          </a:p>
        </p:txBody>
      </p:sp>
    </p:spTree>
    <p:extLst>
      <p:ext uri="{BB962C8B-B14F-4D97-AF65-F5344CB8AC3E}">
        <p14:creationId xmlns:p14="http://schemas.microsoft.com/office/powerpoint/2010/main" xmlns="" val="9587353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email"/>
          <a:stretch>
            <a:fillRect/>
          </a:stretch>
        </p:blipFill>
        <p:spPr>
          <a:xfrm>
            <a:off x="2133600" y="0"/>
            <a:ext cx="4866088" cy="6858000"/>
          </a:xfrm>
          <a:prstGeom prst="rect">
            <a:avLst/>
          </a:prstGeom>
        </p:spPr>
      </p:pic>
      <p:pic>
        <p:nvPicPr>
          <p:cNvPr id="3" name="Image 2"/>
          <p:cNvPicPr>
            <a:picLocks noChangeAspect="1"/>
          </p:cNvPicPr>
          <p:nvPr/>
        </p:nvPicPr>
        <p:blipFill>
          <a:blip r:embed="rId3" cstate="email"/>
          <a:stretch>
            <a:fillRect/>
          </a:stretch>
        </p:blipFill>
        <p:spPr>
          <a:xfrm>
            <a:off x="154885" y="0"/>
            <a:ext cx="8989115" cy="6858000"/>
          </a:xfrm>
          <a:prstGeom prst="rect">
            <a:avLst/>
          </a:prstGeom>
        </p:spPr>
      </p:pic>
    </p:spTree>
    <p:extLst>
      <p:ext uri="{BB962C8B-B14F-4D97-AF65-F5344CB8AC3E}">
        <p14:creationId xmlns:p14="http://schemas.microsoft.com/office/powerpoint/2010/main" xmlns="" val="8455816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stretch>
            <a:fillRect/>
          </a:stretch>
        </a:blip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a:xfrm>
            <a:off x="0" y="-4762"/>
            <a:ext cx="9144000" cy="584341"/>
          </a:xfrm>
        </p:spPr>
        <p:style>
          <a:lnRef idx="0">
            <a:schemeClr val="accent3"/>
          </a:lnRef>
          <a:fillRef idx="3">
            <a:schemeClr val="accent3"/>
          </a:fillRef>
          <a:effectRef idx="3">
            <a:schemeClr val="accent3"/>
          </a:effectRef>
          <a:fontRef idx="minor">
            <a:schemeClr val="lt1"/>
          </a:fontRef>
        </p:style>
        <p:txBody>
          <a:bodyPr>
            <a:normAutofit/>
          </a:bodyPr>
          <a:lstStyle/>
          <a:p>
            <a:r>
              <a:rPr lang="fr-FR" sz="2800" dirty="0" smtClean="0">
                <a:solidFill>
                  <a:srgbClr val="0000FF"/>
                </a:solidFill>
                <a:latin typeface="Noteworthy Light"/>
                <a:cs typeface="Noteworthy Light"/>
              </a:rPr>
              <a:t>Les espaces de l’iPhone, un produit mondialisé</a:t>
            </a:r>
            <a:endParaRPr lang="fr-FR" sz="2800" dirty="0">
              <a:solidFill>
                <a:srgbClr val="0000FF"/>
              </a:solidFill>
              <a:latin typeface="Noteworthy Light"/>
              <a:cs typeface="Noteworthy Light"/>
            </a:endParaRPr>
          </a:p>
        </p:txBody>
      </p:sp>
    </p:spTree>
    <p:extLst>
      <p:ext uri="{BB962C8B-B14F-4D97-AF65-F5344CB8AC3E}">
        <p14:creationId xmlns:p14="http://schemas.microsoft.com/office/powerpoint/2010/main" xmlns="" val="30159542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èche droite rayée 15"/>
          <p:cNvSpPr/>
          <p:nvPr/>
        </p:nvSpPr>
        <p:spPr>
          <a:xfrm rot="5400000">
            <a:off x="556746" y="3222362"/>
            <a:ext cx="1730473" cy="1263452"/>
          </a:xfrm>
          <a:prstGeom prst="stripedRightArrow">
            <a:avLst/>
          </a:prstGeom>
          <a:solidFill>
            <a:srgbClr val="FFFFFF"/>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solidFill>
                <a:schemeClr val="bg1"/>
              </a:solidFill>
            </a:endParaRPr>
          </a:p>
        </p:txBody>
      </p:sp>
      <p:sp>
        <p:nvSpPr>
          <p:cNvPr id="20" name="Rectangle 19"/>
          <p:cNvSpPr/>
          <p:nvPr/>
        </p:nvSpPr>
        <p:spPr>
          <a:xfrm>
            <a:off x="2101834" y="5630558"/>
            <a:ext cx="1620000" cy="542135"/>
          </a:xfrm>
          <a:prstGeom prst="rect">
            <a:avLst/>
          </a:prstGeom>
          <a:solidFill>
            <a:srgbClr val="FFFFFF"/>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smtClean="0">
                <a:solidFill>
                  <a:schemeClr val="bg1"/>
                </a:solidFill>
                <a:latin typeface="Noteworthy Light"/>
                <a:cs typeface="Noteworthy Light"/>
              </a:rPr>
              <a:t>Marketing</a:t>
            </a:r>
            <a:endParaRPr lang="fr-FR" b="1" dirty="0">
              <a:solidFill>
                <a:schemeClr val="bg1"/>
              </a:solidFill>
              <a:latin typeface="Noteworthy Light"/>
              <a:cs typeface="Noteworthy Light"/>
            </a:endParaRPr>
          </a:p>
        </p:txBody>
      </p:sp>
      <p:sp>
        <p:nvSpPr>
          <p:cNvPr id="26" name="Ellipse 25"/>
          <p:cNvSpPr>
            <a:spLocks noChangeAspect="1"/>
          </p:cNvSpPr>
          <p:nvPr/>
        </p:nvSpPr>
        <p:spPr>
          <a:xfrm>
            <a:off x="2859460" y="3024963"/>
            <a:ext cx="1274769" cy="1274769"/>
          </a:xfrm>
          <a:prstGeom prst="ellipse">
            <a:avLst/>
          </a:prstGeom>
          <a:solidFill>
            <a:srgbClr val="FFFFFF"/>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600" b="1" dirty="0" smtClean="0">
                <a:solidFill>
                  <a:schemeClr val="bg1"/>
                </a:solidFill>
                <a:latin typeface="Noteworthy Light"/>
                <a:cs typeface="Noteworthy Light"/>
              </a:rPr>
              <a:t>Afrique</a:t>
            </a:r>
            <a:endParaRPr lang="fr-FR" sz="1600" b="1" dirty="0">
              <a:solidFill>
                <a:schemeClr val="bg1"/>
              </a:solidFill>
              <a:latin typeface="Noteworthy Light"/>
              <a:cs typeface="Noteworthy Light"/>
            </a:endParaRPr>
          </a:p>
        </p:txBody>
      </p:sp>
      <p:sp>
        <p:nvSpPr>
          <p:cNvPr id="15" name="Rectangle 14"/>
          <p:cNvSpPr/>
          <p:nvPr/>
        </p:nvSpPr>
        <p:spPr>
          <a:xfrm>
            <a:off x="6246000" y="2902057"/>
            <a:ext cx="2133258" cy="1166709"/>
          </a:xfrm>
          <a:prstGeom prst="rect">
            <a:avLst/>
          </a:prstGeom>
          <a:solidFill>
            <a:srgbClr val="FFFFFF"/>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t"/>
          <a:lstStyle/>
          <a:p>
            <a:pPr algn="ctr"/>
            <a:r>
              <a:rPr lang="fr-FR" b="1" dirty="0" smtClean="0">
                <a:solidFill>
                  <a:schemeClr val="bg1"/>
                </a:solidFill>
                <a:latin typeface="Noteworthy Light"/>
                <a:cs typeface="Noteworthy Light"/>
              </a:rPr>
              <a:t>Sous-traitants</a:t>
            </a:r>
            <a:endParaRPr lang="fr-FR" b="1" dirty="0">
              <a:solidFill>
                <a:schemeClr val="bg1"/>
              </a:solidFill>
              <a:latin typeface="Noteworthy Light"/>
              <a:cs typeface="Noteworthy Light"/>
            </a:endParaRPr>
          </a:p>
        </p:txBody>
      </p:sp>
      <p:sp>
        <p:nvSpPr>
          <p:cNvPr id="2" name="Titre 1"/>
          <p:cNvSpPr>
            <a:spLocks noGrp="1"/>
          </p:cNvSpPr>
          <p:nvPr>
            <p:ph type="title"/>
          </p:nvPr>
        </p:nvSpPr>
        <p:spPr>
          <a:xfrm>
            <a:off x="0" y="-4762"/>
            <a:ext cx="9144000" cy="415443"/>
          </a:xfrm>
          <a:solidFill>
            <a:srgbClr val="FFFFFF"/>
          </a:solidFill>
          <a:ln>
            <a:solidFill>
              <a:schemeClr val="tx1"/>
            </a:solidFill>
          </a:ln>
        </p:spPr>
        <p:style>
          <a:lnRef idx="0">
            <a:schemeClr val="accent3"/>
          </a:lnRef>
          <a:fillRef idx="3">
            <a:schemeClr val="accent3"/>
          </a:fillRef>
          <a:effectRef idx="3">
            <a:schemeClr val="accent3"/>
          </a:effectRef>
          <a:fontRef idx="minor">
            <a:schemeClr val="lt1"/>
          </a:fontRef>
        </p:style>
        <p:txBody>
          <a:bodyPr>
            <a:normAutofit fontScale="90000"/>
          </a:bodyPr>
          <a:lstStyle/>
          <a:p>
            <a:endParaRPr lang="fr-FR" sz="4000" dirty="0">
              <a:solidFill>
                <a:schemeClr val="bg1"/>
              </a:solidFill>
              <a:latin typeface="Noteworthy Light"/>
              <a:cs typeface="Noteworthy Light"/>
            </a:endParaRPr>
          </a:p>
        </p:txBody>
      </p:sp>
      <p:cxnSp>
        <p:nvCxnSpPr>
          <p:cNvPr id="4" name="Connecteur droit 3"/>
          <p:cNvCxnSpPr/>
          <p:nvPr/>
        </p:nvCxnSpPr>
        <p:spPr>
          <a:xfrm>
            <a:off x="480142" y="2431863"/>
            <a:ext cx="7775208" cy="0"/>
          </a:xfrm>
          <a:prstGeom prst="line">
            <a:avLst/>
          </a:prstGeom>
          <a:ln w="57150"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5" name="Connecteur droit 4"/>
          <p:cNvCxnSpPr/>
          <p:nvPr/>
        </p:nvCxnSpPr>
        <p:spPr>
          <a:xfrm>
            <a:off x="480142" y="4923182"/>
            <a:ext cx="7775208" cy="0"/>
          </a:xfrm>
          <a:prstGeom prst="line">
            <a:avLst/>
          </a:prstGeom>
          <a:ln w="57150"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480142" y="913884"/>
            <a:ext cx="2307781" cy="325280"/>
          </a:xfrm>
          <a:prstGeom prst="rect">
            <a:avLst/>
          </a:prstGeom>
          <a:solidFill>
            <a:srgbClr val="FFFFFF"/>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b="1" dirty="0" smtClean="0">
                <a:solidFill>
                  <a:schemeClr val="bg1"/>
                </a:solidFill>
                <a:latin typeface="Noteworthy Light"/>
                <a:cs typeface="Noteworthy Light"/>
              </a:rPr>
              <a:t>La pré-production</a:t>
            </a:r>
            <a:endParaRPr lang="fr-FR" b="1" dirty="0">
              <a:solidFill>
                <a:schemeClr val="bg1"/>
              </a:solidFill>
              <a:latin typeface="Noteworthy Light"/>
              <a:cs typeface="Noteworthy Light"/>
            </a:endParaRPr>
          </a:p>
        </p:txBody>
      </p:sp>
      <p:sp>
        <p:nvSpPr>
          <p:cNvPr id="7" name="Rectangle 6"/>
          <p:cNvSpPr/>
          <p:nvPr/>
        </p:nvSpPr>
        <p:spPr>
          <a:xfrm>
            <a:off x="480142" y="2568765"/>
            <a:ext cx="2307781" cy="325280"/>
          </a:xfrm>
          <a:prstGeom prst="rect">
            <a:avLst/>
          </a:prstGeom>
          <a:solidFill>
            <a:srgbClr val="FFFFFF"/>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b="1" dirty="0" smtClean="0">
                <a:solidFill>
                  <a:schemeClr val="bg1"/>
                </a:solidFill>
                <a:latin typeface="Noteworthy Light"/>
                <a:cs typeface="Noteworthy Light"/>
              </a:rPr>
              <a:t>La production</a:t>
            </a:r>
            <a:endParaRPr lang="fr-FR" b="1" dirty="0">
              <a:solidFill>
                <a:schemeClr val="bg1"/>
              </a:solidFill>
              <a:latin typeface="Noteworthy Light"/>
              <a:cs typeface="Noteworthy Light"/>
            </a:endParaRPr>
          </a:p>
        </p:txBody>
      </p:sp>
      <p:sp>
        <p:nvSpPr>
          <p:cNvPr id="8" name="Rectangle 7"/>
          <p:cNvSpPr/>
          <p:nvPr/>
        </p:nvSpPr>
        <p:spPr>
          <a:xfrm>
            <a:off x="480142" y="5080569"/>
            <a:ext cx="2307781" cy="324000"/>
          </a:xfrm>
          <a:prstGeom prst="rect">
            <a:avLst/>
          </a:prstGeom>
          <a:solidFill>
            <a:srgbClr val="FFFFFF"/>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b="1" dirty="0" smtClean="0">
                <a:solidFill>
                  <a:schemeClr val="bg1"/>
                </a:solidFill>
                <a:latin typeface="Noteworthy Light"/>
                <a:cs typeface="Noteworthy Light"/>
              </a:rPr>
              <a:t>La Post-production</a:t>
            </a:r>
            <a:endParaRPr lang="fr-FR" b="1" dirty="0">
              <a:solidFill>
                <a:schemeClr val="bg1"/>
              </a:solidFill>
              <a:latin typeface="Noteworthy Light"/>
              <a:cs typeface="Noteworthy Light"/>
            </a:endParaRPr>
          </a:p>
        </p:txBody>
      </p:sp>
      <p:sp>
        <p:nvSpPr>
          <p:cNvPr id="9" name="Rectangle 8"/>
          <p:cNvSpPr/>
          <p:nvPr/>
        </p:nvSpPr>
        <p:spPr>
          <a:xfrm>
            <a:off x="3262667" y="1517976"/>
            <a:ext cx="1620000" cy="542135"/>
          </a:xfrm>
          <a:prstGeom prst="rect">
            <a:avLst/>
          </a:prstGeom>
          <a:solidFill>
            <a:srgbClr val="FFFFFF"/>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smtClean="0">
                <a:solidFill>
                  <a:schemeClr val="bg1"/>
                </a:solidFill>
                <a:latin typeface="Noteworthy Light"/>
                <a:cs typeface="Noteworthy Light"/>
              </a:rPr>
              <a:t>Ingénierie</a:t>
            </a:r>
            <a:endParaRPr lang="fr-FR" b="1" dirty="0">
              <a:solidFill>
                <a:schemeClr val="bg1"/>
              </a:solidFill>
              <a:latin typeface="Noteworthy Light"/>
              <a:cs typeface="Noteworthy Light"/>
            </a:endParaRPr>
          </a:p>
        </p:txBody>
      </p:sp>
      <p:sp>
        <p:nvSpPr>
          <p:cNvPr id="10" name="Rectangle 9"/>
          <p:cNvSpPr/>
          <p:nvPr/>
        </p:nvSpPr>
        <p:spPr>
          <a:xfrm>
            <a:off x="6586707" y="1517976"/>
            <a:ext cx="1620000" cy="542135"/>
          </a:xfrm>
          <a:prstGeom prst="rect">
            <a:avLst/>
          </a:prstGeom>
          <a:solidFill>
            <a:srgbClr val="FFFFFF"/>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smtClean="0">
                <a:solidFill>
                  <a:schemeClr val="bg1"/>
                </a:solidFill>
                <a:latin typeface="Noteworthy Light"/>
                <a:cs typeface="Noteworthy Light"/>
              </a:rPr>
              <a:t>Design</a:t>
            </a:r>
            <a:endParaRPr lang="fr-FR" b="1" dirty="0">
              <a:solidFill>
                <a:schemeClr val="bg1"/>
              </a:solidFill>
              <a:latin typeface="Noteworthy Light"/>
              <a:cs typeface="Noteworthy Light"/>
            </a:endParaRPr>
          </a:p>
        </p:txBody>
      </p:sp>
      <p:sp>
        <p:nvSpPr>
          <p:cNvPr id="11" name="Flèche droite rayée 10"/>
          <p:cNvSpPr/>
          <p:nvPr/>
        </p:nvSpPr>
        <p:spPr>
          <a:xfrm rot="5400000">
            <a:off x="917983" y="1217365"/>
            <a:ext cx="1008000" cy="1263452"/>
          </a:xfrm>
          <a:prstGeom prst="stripedRightArrow">
            <a:avLst/>
          </a:prstGeom>
          <a:solidFill>
            <a:srgbClr val="FFFFFF"/>
          </a:solidFill>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solidFill>
                <a:schemeClr val="bg1"/>
              </a:solidFill>
            </a:endParaRPr>
          </a:p>
        </p:txBody>
      </p:sp>
      <p:sp>
        <p:nvSpPr>
          <p:cNvPr id="12" name="Rectangle 11"/>
          <p:cNvSpPr/>
          <p:nvPr/>
        </p:nvSpPr>
        <p:spPr>
          <a:xfrm>
            <a:off x="3852401" y="3212006"/>
            <a:ext cx="1620000" cy="542135"/>
          </a:xfrm>
          <a:prstGeom prst="rect">
            <a:avLst/>
          </a:prstGeom>
          <a:solidFill>
            <a:srgbClr val="FFFFFF"/>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smtClean="0">
                <a:solidFill>
                  <a:schemeClr val="bg1"/>
                </a:solidFill>
                <a:latin typeface="Noteworthy Light"/>
                <a:cs typeface="Noteworthy Light"/>
              </a:rPr>
              <a:t>Matières premières</a:t>
            </a:r>
            <a:endParaRPr lang="fr-FR" b="1" dirty="0">
              <a:solidFill>
                <a:schemeClr val="bg1"/>
              </a:solidFill>
              <a:latin typeface="Noteworthy Light"/>
              <a:cs typeface="Noteworthy Light"/>
            </a:endParaRPr>
          </a:p>
        </p:txBody>
      </p:sp>
      <p:sp>
        <p:nvSpPr>
          <p:cNvPr id="13" name="Rectangle 12"/>
          <p:cNvSpPr/>
          <p:nvPr/>
        </p:nvSpPr>
        <p:spPr>
          <a:xfrm>
            <a:off x="6502667" y="3358741"/>
            <a:ext cx="1620000" cy="542135"/>
          </a:xfrm>
          <a:prstGeom prst="rect">
            <a:avLst/>
          </a:prstGeom>
          <a:solidFill>
            <a:srgbClr val="FFFFFF"/>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smtClean="0">
                <a:solidFill>
                  <a:schemeClr val="bg1"/>
                </a:solidFill>
                <a:latin typeface="Noteworthy Light"/>
                <a:cs typeface="Noteworthy Light"/>
              </a:rPr>
              <a:t>Pièces détachées</a:t>
            </a:r>
            <a:endParaRPr lang="fr-FR" b="1" dirty="0">
              <a:solidFill>
                <a:schemeClr val="bg1"/>
              </a:solidFill>
              <a:latin typeface="Noteworthy Light"/>
              <a:cs typeface="Noteworthy Light"/>
            </a:endParaRPr>
          </a:p>
        </p:txBody>
      </p:sp>
      <p:sp>
        <p:nvSpPr>
          <p:cNvPr id="14" name="Rectangle 13"/>
          <p:cNvSpPr/>
          <p:nvPr/>
        </p:nvSpPr>
        <p:spPr>
          <a:xfrm>
            <a:off x="4882667" y="4177188"/>
            <a:ext cx="1620000" cy="542135"/>
          </a:xfrm>
          <a:prstGeom prst="rect">
            <a:avLst/>
          </a:prstGeom>
          <a:solidFill>
            <a:srgbClr val="FFFFFF"/>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smtClean="0">
                <a:solidFill>
                  <a:schemeClr val="bg1"/>
                </a:solidFill>
                <a:latin typeface="Noteworthy Light"/>
                <a:cs typeface="Noteworthy Light"/>
              </a:rPr>
              <a:t>Assemblage</a:t>
            </a:r>
            <a:endParaRPr lang="fr-FR" b="1" dirty="0">
              <a:solidFill>
                <a:schemeClr val="bg1"/>
              </a:solidFill>
              <a:latin typeface="Noteworthy Light"/>
              <a:cs typeface="Noteworthy Light"/>
            </a:endParaRPr>
          </a:p>
        </p:txBody>
      </p:sp>
      <p:sp>
        <p:nvSpPr>
          <p:cNvPr id="17" name="Rectangle 16"/>
          <p:cNvSpPr/>
          <p:nvPr/>
        </p:nvSpPr>
        <p:spPr>
          <a:xfrm>
            <a:off x="2973786" y="5185173"/>
            <a:ext cx="1843473" cy="542135"/>
          </a:xfrm>
          <a:prstGeom prst="rect">
            <a:avLst/>
          </a:prstGeom>
          <a:solidFill>
            <a:srgbClr val="FFFFFF"/>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smtClean="0">
                <a:solidFill>
                  <a:schemeClr val="bg1"/>
                </a:solidFill>
                <a:latin typeface="Noteworthy Light"/>
                <a:cs typeface="Noteworthy Light"/>
              </a:rPr>
              <a:t>Communication</a:t>
            </a:r>
            <a:endParaRPr lang="fr-FR" b="1" dirty="0">
              <a:solidFill>
                <a:schemeClr val="bg1"/>
              </a:solidFill>
              <a:latin typeface="Noteworthy Light"/>
              <a:cs typeface="Noteworthy Light"/>
            </a:endParaRPr>
          </a:p>
        </p:txBody>
      </p:sp>
      <p:cxnSp>
        <p:nvCxnSpPr>
          <p:cNvPr id="22" name="Connecteur droit avec flèche 21"/>
          <p:cNvCxnSpPr>
            <a:stCxn id="12" idx="3"/>
            <a:endCxn id="15" idx="1"/>
          </p:cNvCxnSpPr>
          <p:nvPr/>
        </p:nvCxnSpPr>
        <p:spPr>
          <a:xfrm>
            <a:off x="5472401" y="3483074"/>
            <a:ext cx="773599" cy="2338"/>
          </a:xfrm>
          <a:prstGeom prst="straightConnector1">
            <a:avLst/>
          </a:prstGeom>
          <a:ln w="57150" cmpd="sng">
            <a:solidFill>
              <a:schemeClr val="tx1"/>
            </a:solidFill>
            <a:tailEnd type="arrow"/>
          </a:ln>
        </p:spPr>
        <p:style>
          <a:lnRef idx="3">
            <a:schemeClr val="accent1"/>
          </a:lnRef>
          <a:fillRef idx="0">
            <a:schemeClr val="accent1"/>
          </a:fillRef>
          <a:effectRef idx="2">
            <a:schemeClr val="accent1"/>
          </a:effectRef>
          <a:fontRef idx="minor">
            <a:schemeClr val="tx1"/>
          </a:fontRef>
        </p:style>
      </p:cxnSp>
      <p:sp>
        <p:nvSpPr>
          <p:cNvPr id="24" name="Rectangle 23"/>
          <p:cNvSpPr/>
          <p:nvPr/>
        </p:nvSpPr>
        <p:spPr>
          <a:xfrm>
            <a:off x="6507729" y="5181363"/>
            <a:ext cx="1843473" cy="542135"/>
          </a:xfrm>
          <a:prstGeom prst="rect">
            <a:avLst/>
          </a:prstGeom>
          <a:solidFill>
            <a:srgbClr val="FFFFFF"/>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smtClean="0">
                <a:solidFill>
                  <a:schemeClr val="bg1"/>
                </a:solidFill>
                <a:latin typeface="Noteworthy Light"/>
                <a:cs typeface="Noteworthy Light"/>
              </a:rPr>
              <a:t>Stratégies de diffusion</a:t>
            </a:r>
            <a:endParaRPr lang="fr-FR" b="1" dirty="0">
              <a:solidFill>
                <a:schemeClr val="bg1"/>
              </a:solidFill>
              <a:latin typeface="Noteworthy Light"/>
              <a:cs typeface="Noteworthy Light"/>
            </a:endParaRPr>
          </a:p>
        </p:txBody>
      </p:sp>
      <p:cxnSp>
        <p:nvCxnSpPr>
          <p:cNvPr id="30" name="Connecteur en angle 29"/>
          <p:cNvCxnSpPr>
            <a:stCxn id="15" idx="2"/>
            <a:endCxn id="14" idx="3"/>
          </p:cNvCxnSpPr>
          <p:nvPr/>
        </p:nvCxnSpPr>
        <p:spPr>
          <a:xfrm rot="5400000">
            <a:off x="6717903" y="3853530"/>
            <a:ext cx="379490" cy="809962"/>
          </a:xfrm>
          <a:prstGeom prst="bentConnector2">
            <a:avLst/>
          </a:prstGeom>
          <a:ln w="57150" cmpd="sng">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32" name="Connecteur en angle 31"/>
          <p:cNvCxnSpPr>
            <a:stCxn id="24" idx="2"/>
            <a:endCxn id="23" idx="3"/>
          </p:cNvCxnSpPr>
          <p:nvPr/>
        </p:nvCxnSpPr>
        <p:spPr>
          <a:xfrm rot="5400000">
            <a:off x="6604192" y="5715252"/>
            <a:ext cx="817028" cy="833520"/>
          </a:xfrm>
          <a:prstGeom prst="bentConnector2">
            <a:avLst/>
          </a:prstGeom>
          <a:ln w="57150" cmpd="sng">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34" name="Connecteur droit avec flèche 33"/>
          <p:cNvCxnSpPr>
            <a:stCxn id="17" idx="3"/>
            <a:endCxn id="24" idx="1"/>
          </p:cNvCxnSpPr>
          <p:nvPr/>
        </p:nvCxnSpPr>
        <p:spPr>
          <a:xfrm flipV="1">
            <a:off x="4817259" y="5452431"/>
            <a:ext cx="1690470" cy="3810"/>
          </a:xfrm>
          <a:prstGeom prst="straightConnector1">
            <a:avLst/>
          </a:prstGeom>
          <a:ln w="57150" cmpd="sng">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36" name="Connecteur en angle 35"/>
          <p:cNvCxnSpPr>
            <a:stCxn id="17" idx="2"/>
          </p:cNvCxnSpPr>
          <p:nvPr/>
        </p:nvCxnSpPr>
        <p:spPr>
          <a:xfrm rot="16200000" flipH="1">
            <a:off x="3949782" y="5673049"/>
            <a:ext cx="813218" cy="921736"/>
          </a:xfrm>
          <a:prstGeom prst="bentConnector2">
            <a:avLst/>
          </a:prstGeom>
          <a:ln w="57150" cmpd="sng">
            <a:solidFill>
              <a:schemeClr val="tx1"/>
            </a:solidFill>
            <a:tailEnd type="arrow"/>
          </a:ln>
        </p:spPr>
        <p:style>
          <a:lnRef idx="3">
            <a:schemeClr val="accent1"/>
          </a:lnRef>
          <a:fillRef idx="0">
            <a:schemeClr val="accent1"/>
          </a:fillRef>
          <a:effectRef idx="2">
            <a:schemeClr val="accent1"/>
          </a:effectRef>
          <a:fontRef idx="minor">
            <a:schemeClr val="tx1"/>
          </a:fontRef>
        </p:style>
      </p:cxnSp>
      <p:sp>
        <p:nvSpPr>
          <p:cNvPr id="31" name="Rectangle 30"/>
          <p:cNvSpPr/>
          <p:nvPr/>
        </p:nvSpPr>
        <p:spPr>
          <a:xfrm>
            <a:off x="2990517" y="2591016"/>
            <a:ext cx="2886450" cy="303029"/>
          </a:xfrm>
          <a:prstGeom prst="rect">
            <a:avLst/>
          </a:prstGeom>
          <a:solidFill>
            <a:srgbClr val="FFFFFF"/>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b="1" dirty="0" smtClean="0">
                <a:solidFill>
                  <a:schemeClr val="bg1"/>
                </a:solidFill>
                <a:latin typeface="Noteworthy Light"/>
                <a:cs typeface="Noteworthy Light"/>
              </a:rPr>
              <a:t>2011 = 70 millions d’iPhone</a:t>
            </a:r>
            <a:endParaRPr lang="fr-FR" b="1" dirty="0">
              <a:solidFill>
                <a:schemeClr val="bg1"/>
              </a:solidFill>
              <a:latin typeface="Noteworthy Light"/>
              <a:cs typeface="Noteworthy Light"/>
            </a:endParaRPr>
          </a:p>
        </p:txBody>
      </p:sp>
      <p:sp>
        <p:nvSpPr>
          <p:cNvPr id="37" name="Rectangle 36"/>
          <p:cNvSpPr/>
          <p:nvPr/>
        </p:nvSpPr>
        <p:spPr>
          <a:xfrm>
            <a:off x="452652" y="3364106"/>
            <a:ext cx="1799998" cy="580482"/>
          </a:xfrm>
          <a:prstGeom prst="rect">
            <a:avLst/>
          </a:prstGeom>
          <a:solidFill>
            <a:srgbClr val="FFFFFF"/>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400" b="1" dirty="0" smtClean="0">
                <a:solidFill>
                  <a:schemeClr val="bg1"/>
                </a:solidFill>
                <a:latin typeface="Noteworthy Light"/>
                <a:cs typeface="Noteworthy Light"/>
              </a:rPr>
              <a:t>200 </a:t>
            </a:r>
            <a:r>
              <a:rPr lang="fr-FR" sz="1400" b="1" dirty="0">
                <a:solidFill>
                  <a:schemeClr val="bg1"/>
                </a:solidFill>
                <a:latin typeface="Noteworthy Light"/>
                <a:cs typeface="Noteworthy Light"/>
              </a:rPr>
              <a:t>000 </a:t>
            </a:r>
            <a:r>
              <a:rPr lang="fr-FR" sz="1400" b="1" dirty="0" smtClean="0">
                <a:solidFill>
                  <a:schemeClr val="bg1"/>
                </a:solidFill>
                <a:latin typeface="Noteworthy Light"/>
                <a:cs typeface="Noteworthy Light"/>
              </a:rPr>
              <a:t>salariés,</a:t>
            </a:r>
          </a:p>
          <a:p>
            <a:pPr algn="ctr"/>
            <a:r>
              <a:rPr lang="fr-FR" sz="1400" b="1" dirty="0" smtClean="0">
                <a:solidFill>
                  <a:schemeClr val="bg1"/>
                </a:solidFill>
                <a:latin typeface="Noteworthy Light"/>
                <a:cs typeface="Noteworthy Light"/>
              </a:rPr>
              <a:t>8 700 ingénieurs</a:t>
            </a:r>
            <a:endParaRPr lang="fr-FR" sz="1400" b="1" dirty="0">
              <a:solidFill>
                <a:schemeClr val="bg1"/>
              </a:solidFill>
              <a:latin typeface="Noteworthy Light"/>
              <a:cs typeface="Noteworthy Light"/>
            </a:endParaRPr>
          </a:p>
        </p:txBody>
      </p:sp>
      <p:grpSp>
        <p:nvGrpSpPr>
          <p:cNvPr id="18" name="Grouper 17"/>
          <p:cNvGrpSpPr/>
          <p:nvPr/>
        </p:nvGrpSpPr>
        <p:grpSpPr>
          <a:xfrm>
            <a:off x="3231603" y="958189"/>
            <a:ext cx="2532949" cy="1101922"/>
            <a:chOff x="3231603" y="958189"/>
            <a:chExt cx="2532949" cy="1101922"/>
          </a:xfrm>
          <a:solidFill>
            <a:srgbClr val="FFFFFF"/>
          </a:solidFill>
        </p:grpSpPr>
        <p:sp>
          <p:nvSpPr>
            <p:cNvPr id="40" name="Rectangle 39"/>
            <p:cNvSpPr/>
            <p:nvPr/>
          </p:nvSpPr>
          <p:spPr>
            <a:xfrm>
              <a:off x="3231603" y="958189"/>
              <a:ext cx="1799998" cy="362132"/>
            </a:xfrm>
            <a:prstGeom prst="rect">
              <a:avLst/>
            </a:prstGeom>
            <a:grp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400" b="1" dirty="0" smtClean="0">
                  <a:solidFill>
                    <a:schemeClr val="bg1"/>
                  </a:solidFill>
                  <a:latin typeface="Noteworthy Light"/>
                  <a:cs typeface="Noteworthy Light"/>
                </a:rPr>
                <a:t>20 000 salariés</a:t>
              </a:r>
              <a:endParaRPr lang="fr-FR" sz="1400" b="1" dirty="0">
                <a:solidFill>
                  <a:schemeClr val="bg1"/>
                </a:solidFill>
                <a:latin typeface="Noteworthy Light"/>
                <a:cs typeface="Noteworthy Light"/>
              </a:endParaRPr>
            </a:p>
          </p:txBody>
        </p:sp>
        <p:sp>
          <p:nvSpPr>
            <p:cNvPr id="39" name="Ellipse 38"/>
            <p:cNvSpPr>
              <a:spLocks noChangeAspect="1"/>
            </p:cNvSpPr>
            <p:nvPr/>
          </p:nvSpPr>
          <p:spPr>
            <a:xfrm>
              <a:off x="4723539" y="1019098"/>
              <a:ext cx="1041013" cy="1041013"/>
            </a:xfrm>
            <a:prstGeom prst="ellipse">
              <a:avLst/>
            </a:prstGeom>
            <a:grp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r>
                <a:rPr lang="fr-FR" sz="1400" b="1" dirty="0" smtClean="0">
                  <a:solidFill>
                    <a:schemeClr val="bg1"/>
                  </a:solidFill>
                  <a:latin typeface="Noteworthy Light"/>
                  <a:cs typeface="Noteworthy Light"/>
                </a:rPr>
                <a:t>Europe</a:t>
              </a:r>
            </a:p>
            <a:p>
              <a:r>
                <a:rPr lang="fr-FR" sz="1400" b="1" dirty="0" smtClean="0">
                  <a:solidFill>
                    <a:schemeClr val="bg1"/>
                  </a:solidFill>
                  <a:latin typeface="Noteworthy Light"/>
                  <a:cs typeface="Noteworthy Light"/>
                </a:rPr>
                <a:t>Asie</a:t>
              </a:r>
              <a:endParaRPr lang="fr-FR" sz="1400" b="1" dirty="0">
                <a:solidFill>
                  <a:schemeClr val="bg1"/>
                </a:solidFill>
                <a:latin typeface="Noteworthy Light"/>
                <a:cs typeface="Noteworthy Light"/>
              </a:endParaRPr>
            </a:p>
          </p:txBody>
        </p:sp>
      </p:grpSp>
      <p:grpSp>
        <p:nvGrpSpPr>
          <p:cNvPr id="21" name="Grouper 20"/>
          <p:cNvGrpSpPr/>
          <p:nvPr/>
        </p:nvGrpSpPr>
        <p:grpSpPr>
          <a:xfrm>
            <a:off x="5471202" y="958189"/>
            <a:ext cx="2619153" cy="1421977"/>
            <a:chOff x="5471202" y="958189"/>
            <a:chExt cx="2619153" cy="1421977"/>
          </a:xfrm>
          <a:solidFill>
            <a:srgbClr val="FFFFFF"/>
          </a:solidFill>
        </p:grpSpPr>
        <p:sp>
          <p:nvSpPr>
            <p:cNvPr id="33" name="Rectangle 32"/>
            <p:cNvSpPr/>
            <p:nvPr/>
          </p:nvSpPr>
          <p:spPr>
            <a:xfrm>
              <a:off x="6290357" y="958189"/>
              <a:ext cx="1799998" cy="362132"/>
            </a:xfrm>
            <a:prstGeom prst="rect">
              <a:avLst/>
            </a:prstGeom>
            <a:grp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400" b="1" dirty="0" smtClean="0">
                  <a:solidFill>
                    <a:schemeClr val="bg1"/>
                  </a:solidFill>
                  <a:latin typeface="Noteworthy Light"/>
                  <a:cs typeface="Noteworthy Light"/>
                </a:rPr>
                <a:t>43 000 salariés</a:t>
              </a:r>
              <a:endParaRPr lang="fr-FR" sz="1400" b="1" dirty="0">
                <a:solidFill>
                  <a:schemeClr val="bg1"/>
                </a:solidFill>
                <a:latin typeface="Noteworthy Light"/>
                <a:cs typeface="Noteworthy Light"/>
              </a:endParaRPr>
            </a:p>
          </p:txBody>
        </p:sp>
        <p:sp>
          <p:nvSpPr>
            <p:cNvPr id="25" name="Ellipse 24"/>
            <p:cNvSpPr>
              <a:spLocks noChangeAspect="1"/>
            </p:cNvSpPr>
            <p:nvPr/>
          </p:nvSpPr>
          <p:spPr>
            <a:xfrm>
              <a:off x="5471202" y="1120166"/>
              <a:ext cx="1260000" cy="1260000"/>
            </a:xfrm>
            <a:prstGeom prst="ellipse">
              <a:avLst/>
            </a:prstGeom>
            <a:grp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fr-FR" b="1" dirty="0" smtClean="0">
                  <a:solidFill>
                    <a:schemeClr val="bg1"/>
                  </a:solidFill>
                  <a:latin typeface="Noteworthy Light"/>
                  <a:cs typeface="Noteworthy Light"/>
                </a:rPr>
                <a:t>États-Unis</a:t>
              </a:r>
              <a:endParaRPr lang="fr-FR" b="1" dirty="0">
                <a:solidFill>
                  <a:schemeClr val="bg1"/>
                </a:solidFill>
                <a:latin typeface="Noteworthy Light"/>
                <a:cs typeface="Noteworthy Light"/>
              </a:endParaRPr>
            </a:p>
          </p:txBody>
        </p:sp>
      </p:grpSp>
      <p:sp>
        <p:nvSpPr>
          <p:cNvPr id="27" name="Ellipse 26"/>
          <p:cNvSpPr>
            <a:spLocks noChangeAspect="1"/>
          </p:cNvSpPr>
          <p:nvPr/>
        </p:nvSpPr>
        <p:spPr>
          <a:xfrm>
            <a:off x="7817886" y="3660494"/>
            <a:ext cx="1265273" cy="1265273"/>
          </a:xfrm>
          <a:prstGeom prst="ellipse">
            <a:avLst/>
          </a:prstGeom>
          <a:solidFill>
            <a:srgbClr val="FFFFFF"/>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600" b="1" dirty="0" smtClean="0">
                <a:solidFill>
                  <a:schemeClr val="bg1"/>
                </a:solidFill>
                <a:latin typeface="Noteworthy Light"/>
                <a:cs typeface="Noteworthy Light"/>
              </a:rPr>
              <a:t>Europe</a:t>
            </a:r>
          </a:p>
          <a:p>
            <a:pPr algn="ctr"/>
            <a:r>
              <a:rPr lang="fr-FR" sz="1600" b="1" dirty="0" smtClean="0">
                <a:solidFill>
                  <a:schemeClr val="bg1"/>
                </a:solidFill>
                <a:latin typeface="Noteworthy Light"/>
                <a:cs typeface="Noteworthy Light"/>
              </a:rPr>
              <a:t>Asie</a:t>
            </a:r>
            <a:endParaRPr lang="fr-FR" sz="1600" b="1" dirty="0">
              <a:solidFill>
                <a:schemeClr val="bg1"/>
              </a:solidFill>
              <a:latin typeface="Noteworthy Light"/>
              <a:cs typeface="Noteworthy Light"/>
            </a:endParaRPr>
          </a:p>
        </p:txBody>
      </p:sp>
      <p:sp>
        <p:nvSpPr>
          <p:cNvPr id="28" name="Ellipse 27"/>
          <p:cNvSpPr>
            <a:spLocks noChangeAspect="1"/>
          </p:cNvSpPr>
          <p:nvPr/>
        </p:nvSpPr>
        <p:spPr>
          <a:xfrm>
            <a:off x="4882667" y="5062582"/>
            <a:ext cx="1423718" cy="1423718"/>
          </a:xfrm>
          <a:prstGeom prst="ellipse">
            <a:avLst/>
          </a:prstGeom>
          <a:solidFill>
            <a:srgbClr val="FFFFFF"/>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fr-FR" b="1" dirty="0" smtClean="0">
                <a:solidFill>
                  <a:schemeClr val="bg1"/>
                </a:solidFill>
                <a:latin typeface="Noteworthy Light"/>
                <a:cs typeface="Noteworthy Light"/>
              </a:rPr>
              <a:t>Monde</a:t>
            </a:r>
            <a:endParaRPr lang="fr-FR" b="1" dirty="0">
              <a:solidFill>
                <a:schemeClr val="bg1"/>
              </a:solidFill>
              <a:latin typeface="Noteworthy Light"/>
              <a:cs typeface="Noteworthy Light"/>
            </a:endParaRPr>
          </a:p>
        </p:txBody>
      </p:sp>
      <p:sp>
        <p:nvSpPr>
          <p:cNvPr id="23" name="Rectangle 22"/>
          <p:cNvSpPr/>
          <p:nvPr/>
        </p:nvSpPr>
        <p:spPr>
          <a:xfrm>
            <a:off x="4752473" y="6269458"/>
            <a:ext cx="1843473" cy="542135"/>
          </a:xfrm>
          <a:prstGeom prst="rect">
            <a:avLst/>
          </a:prstGeom>
          <a:solidFill>
            <a:srgbClr val="FFFFFF"/>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smtClean="0">
                <a:solidFill>
                  <a:schemeClr val="bg1"/>
                </a:solidFill>
                <a:latin typeface="Noteworthy Light"/>
                <a:cs typeface="Noteworthy Light"/>
              </a:rPr>
              <a:t>Consommateurs</a:t>
            </a:r>
            <a:endParaRPr lang="fr-FR" b="1" dirty="0">
              <a:solidFill>
                <a:schemeClr val="bg1"/>
              </a:solidFill>
              <a:latin typeface="Noteworthy Light"/>
              <a:cs typeface="Noteworthy Light"/>
            </a:endParaRPr>
          </a:p>
        </p:txBody>
      </p:sp>
    </p:spTree>
    <p:extLst>
      <p:ext uri="{BB962C8B-B14F-4D97-AF65-F5344CB8AC3E}">
        <p14:creationId xmlns:p14="http://schemas.microsoft.com/office/powerpoint/2010/main" xmlns="" val="38470318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p:cNvSpPr txBox="1"/>
          <p:nvPr/>
        </p:nvSpPr>
        <p:spPr>
          <a:xfrm>
            <a:off x="7077970" y="2865528"/>
            <a:ext cx="2270745" cy="923330"/>
          </a:xfrm>
          <a:prstGeom prst="rect">
            <a:avLst/>
          </a:prstGeom>
          <a:solidFill>
            <a:schemeClr val="bg1"/>
          </a:solidFill>
          <a:ln>
            <a:noFill/>
          </a:ln>
        </p:spPr>
        <p:txBody>
          <a:bodyPr wrap="square" rtlCol="0">
            <a:spAutoFit/>
          </a:bodyPr>
          <a:lstStyle/>
          <a:p>
            <a:pPr algn="ctr"/>
            <a:r>
              <a:rPr lang="fr-FR" b="1" u="sng" dirty="0" smtClean="0">
                <a:latin typeface="Noteworthy Light"/>
                <a:cs typeface="Noteworthy Light"/>
              </a:rPr>
              <a:t>Territoire local de conception et de consommation</a:t>
            </a:r>
            <a:endParaRPr lang="fr-FR" b="1" u="sng" dirty="0">
              <a:latin typeface="Noteworthy Light"/>
              <a:cs typeface="Noteworthy Light"/>
            </a:endParaRPr>
          </a:p>
        </p:txBody>
      </p:sp>
      <p:sp>
        <p:nvSpPr>
          <p:cNvPr id="17" name="Rectangle 16"/>
          <p:cNvSpPr>
            <a:spLocks noChangeAspect="1"/>
          </p:cNvSpPr>
          <p:nvPr/>
        </p:nvSpPr>
        <p:spPr>
          <a:xfrm>
            <a:off x="7284072" y="3788858"/>
            <a:ext cx="1561013" cy="2873022"/>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0" name="Rectangle 39"/>
          <p:cNvSpPr>
            <a:spLocks noChangeAspect="1"/>
          </p:cNvSpPr>
          <p:nvPr/>
        </p:nvSpPr>
        <p:spPr>
          <a:xfrm>
            <a:off x="79172" y="4492579"/>
            <a:ext cx="2340000" cy="2169301"/>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5" name="Rectangle 104"/>
          <p:cNvSpPr>
            <a:spLocks noChangeAspect="1"/>
          </p:cNvSpPr>
          <p:nvPr/>
        </p:nvSpPr>
        <p:spPr>
          <a:xfrm>
            <a:off x="4522058" y="2339895"/>
            <a:ext cx="2879996" cy="71999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Parallélogramme 18"/>
          <p:cNvSpPr>
            <a:spLocks noChangeAspect="1"/>
          </p:cNvSpPr>
          <p:nvPr/>
        </p:nvSpPr>
        <p:spPr>
          <a:xfrm rot="16200000">
            <a:off x="7329959" y="4778026"/>
            <a:ext cx="891228" cy="897989"/>
          </a:xfrm>
          <a:prstGeom prst="parallelogram">
            <a:avLst>
              <a:gd name="adj" fmla="val 44560"/>
            </a:avLst>
          </a:prstGeom>
          <a:solidFill>
            <a:schemeClr val="bg1"/>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15" name="Rectangle 14"/>
          <p:cNvSpPr>
            <a:spLocks noChangeAspect="1"/>
          </p:cNvSpPr>
          <p:nvPr/>
        </p:nvSpPr>
        <p:spPr>
          <a:xfrm>
            <a:off x="4174209" y="6042234"/>
            <a:ext cx="358077" cy="358399"/>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
        <p:nvSpPr>
          <p:cNvPr id="2" name="Titre 1"/>
          <p:cNvSpPr>
            <a:spLocks noGrp="1"/>
          </p:cNvSpPr>
          <p:nvPr>
            <p:ph type="title"/>
          </p:nvPr>
        </p:nvSpPr>
        <p:spPr>
          <a:xfrm>
            <a:off x="0" y="-4761"/>
            <a:ext cx="9144000" cy="502846"/>
          </a:xfrm>
          <a:solidFill>
            <a:schemeClr val="bg1"/>
          </a:solidFill>
          <a:ln>
            <a:solidFill>
              <a:schemeClr val="tx1"/>
            </a:solidFill>
          </a:ln>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rmAutofit/>
          </a:bodyPr>
          <a:lstStyle/>
          <a:p>
            <a:r>
              <a:rPr lang="fr-FR" sz="2400" dirty="0" smtClean="0">
                <a:solidFill>
                  <a:schemeClr val="tx1"/>
                </a:solidFill>
                <a:latin typeface="Noteworthy Light"/>
                <a:ea typeface="+mn-ea"/>
                <a:cs typeface="Noteworthy Light"/>
              </a:rPr>
              <a:t>Les territoires mondialisés de l’iPhone</a:t>
            </a:r>
            <a:endParaRPr lang="fr-FR" sz="2400" dirty="0">
              <a:solidFill>
                <a:schemeClr val="tx1"/>
              </a:solidFill>
              <a:latin typeface="Noteworthy Light"/>
              <a:ea typeface="+mn-ea"/>
              <a:cs typeface="Noteworthy Light"/>
            </a:endParaRPr>
          </a:p>
        </p:txBody>
      </p:sp>
      <p:sp>
        <p:nvSpPr>
          <p:cNvPr id="3" name="Rectangle 2"/>
          <p:cNvSpPr>
            <a:spLocks noChangeAspect="1"/>
          </p:cNvSpPr>
          <p:nvPr/>
        </p:nvSpPr>
        <p:spPr>
          <a:xfrm>
            <a:off x="3011469" y="3788857"/>
            <a:ext cx="3059999" cy="2873023"/>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3"/>
          <p:cNvSpPr>
            <a:spLocks noChangeAspect="1"/>
          </p:cNvSpPr>
          <p:nvPr/>
        </p:nvSpPr>
        <p:spPr>
          <a:xfrm>
            <a:off x="3137749" y="3909971"/>
            <a:ext cx="1440000" cy="14400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 name="Rectangle 4"/>
          <p:cNvSpPr>
            <a:spLocks noChangeAspect="1"/>
          </p:cNvSpPr>
          <p:nvPr/>
        </p:nvSpPr>
        <p:spPr>
          <a:xfrm>
            <a:off x="5590676" y="3909971"/>
            <a:ext cx="348639" cy="722204"/>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
        <p:nvSpPr>
          <p:cNvPr id="6" name="Rectangle 5"/>
          <p:cNvSpPr>
            <a:spLocks noChangeAspect="1"/>
          </p:cNvSpPr>
          <p:nvPr/>
        </p:nvSpPr>
        <p:spPr>
          <a:xfrm>
            <a:off x="4694149" y="3909971"/>
            <a:ext cx="358077" cy="358399"/>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
        <p:nvSpPr>
          <p:cNvPr id="7" name="Triangle isocèle 6"/>
          <p:cNvSpPr>
            <a:spLocks noChangeAspect="1"/>
          </p:cNvSpPr>
          <p:nvPr/>
        </p:nvSpPr>
        <p:spPr>
          <a:xfrm>
            <a:off x="3523746" y="5178954"/>
            <a:ext cx="417597" cy="359997"/>
          </a:xfrm>
          <a:prstGeom prst="triangle">
            <a:avLst/>
          </a:prstGeom>
          <a:solidFill>
            <a:schemeClr val="bg1"/>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fr-FR"/>
          </a:p>
        </p:txBody>
      </p:sp>
      <p:sp>
        <p:nvSpPr>
          <p:cNvPr id="10" name="Secteurs 9"/>
          <p:cNvSpPr>
            <a:spLocks noChangeAspect="1"/>
          </p:cNvSpPr>
          <p:nvPr/>
        </p:nvSpPr>
        <p:spPr>
          <a:xfrm rot="8608113">
            <a:off x="3309474" y="4568154"/>
            <a:ext cx="914400" cy="914400"/>
          </a:xfrm>
          <a:prstGeom prst="pie">
            <a:avLst>
              <a:gd name="adj1" fmla="val 20506136"/>
              <a:gd name="adj2" fmla="val 16943058"/>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9" name="Ellipse 8"/>
          <p:cNvSpPr>
            <a:spLocks noChangeAspect="1"/>
          </p:cNvSpPr>
          <p:nvPr/>
        </p:nvSpPr>
        <p:spPr>
          <a:xfrm>
            <a:off x="3711540" y="4890782"/>
            <a:ext cx="359997" cy="359997"/>
          </a:xfrm>
          <a:prstGeom prst="ellipse">
            <a:avLst/>
          </a:prstGeom>
          <a:solidFill>
            <a:schemeClr val="bg1"/>
          </a:solidFill>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p>
        </p:txBody>
      </p:sp>
      <p:sp>
        <p:nvSpPr>
          <p:cNvPr id="11" name="ZoneTexte 10"/>
          <p:cNvSpPr txBox="1"/>
          <p:nvPr/>
        </p:nvSpPr>
        <p:spPr>
          <a:xfrm>
            <a:off x="2874508" y="3113019"/>
            <a:ext cx="3326296" cy="646331"/>
          </a:xfrm>
          <a:prstGeom prst="rect">
            <a:avLst/>
          </a:prstGeom>
          <a:solidFill>
            <a:schemeClr val="bg1"/>
          </a:solidFill>
          <a:ln>
            <a:noFill/>
          </a:ln>
        </p:spPr>
        <p:txBody>
          <a:bodyPr wrap="square" rtlCol="0">
            <a:spAutoFit/>
          </a:bodyPr>
          <a:lstStyle/>
          <a:p>
            <a:pPr algn="ctr"/>
            <a:r>
              <a:rPr lang="fr-FR" b="1" u="sng" dirty="0" smtClean="0">
                <a:latin typeface="Noteworthy Light"/>
                <a:cs typeface="Noteworthy Light"/>
              </a:rPr>
              <a:t>Territoire régional de production et de consommation</a:t>
            </a:r>
            <a:endParaRPr lang="fr-FR" b="1" u="sng" dirty="0">
              <a:latin typeface="Noteworthy Light"/>
              <a:cs typeface="Noteworthy Light"/>
            </a:endParaRPr>
          </a:p>
        </p:txBody>
      </p:sp>
      <p:sp>
        <p:nvSpPr>
          <p:cNvPr id="12" name="Ellipse 11"/>
          <p:cNvSpPr>
            <a:spLocks noChangeAspect="1"/>
          </p:cNvSpPr>
          <p:nvPr/>
        </p:nvSpPr>
        <p:spPr>
          <a:xfrm>
            <a:off x="4021673" y="4632175"/>
            <a:ext cx="287997" cy="287997"/>
          </a:xfrm>
          <a:prstGeom prst="ellipse">
            <a:avLst/>
          </a:prstGeom>
          <a:solidFill>
            <a:schemeClr val="bg1"/>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13" name="Ellipse 12"/>
          <p:cNvSpPr>
            <a:spLocks noChangeAspect="1"/>
          </p:cNvSpPr>
          <p:nvPr/>
        </p:nvSpPr>
        <p:spPr>
          <a:xfrm>
            <a:off x="4206582" y="6064162"/>
            <a:ext cx="287997" cy="287997"/>
          </a:xfrm>
          <a:prstGeom prst="ellipse">
            <a:avLst/>
          </a:prstGeom>
          <a:solidFill>
            <a:schemeClr val="bg1"/>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14" name="Ellipse 13"/>
          <p:cNvSpPr>
            <a:spLocks noChangeAspect="1"/>
          </p:cNvSpPr>
          <p:nvPr/>
        </p:nvSpPr>
        <p:spPr>
          <a:xfrm>
            <a:off x="5615578" y="4241826"/>
            <a:ext cx="287997" cy="287997"/>
          </a:xfrm>
          <a:prstGeom prst="ellipse">
            <a:avLst/>
          </a:prstGeom>
          <a:solidFill>
            <a:schemeClr val="bg1"/>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16" name="Ellipse 15"/>
          <p:cNvSpPr>
            <a:spLocks noChangeAspect="1"/>
          </p:cNvSpPr>
          <p:nvPr/>
        </p:nvSpPr>
        <p:spPr>
          <a:xfrm>
            <a:off x="4731124" y="3953829"/>
            <a:ext cx="287997" cy="287997"/>
          </a:xfrm>
          <a:prstGeom prst="ellipse">
            <a:avLst/>
          </a:prstGeom>
          <a:solidFill>
            <a:schemeClr val="bg1"/>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18" name="Ellipse 17"/>
          <p:cNvSpPr>
            <a:spLocks noChangeAspect="1"/>
          </p:cNvSpPr>
          <p:nvPr/>
        </p:nvSpPr>
        <p:spPr>
          <a:xfrm>
            <a:off x="7610658" y="5077997"/>
            <a:ext cx="287997" cy="287997"/>
          </a:xfrm>
          <a:prstGeom prst="ellipse">
            <a:avLst/>
          </a:prstGeom>
          <a:solidFill>
            <a:schemeClr val="bg1"/>
          </a:solidFill>
          <a:ln w="38100" cmpd="sng">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cxnSp>
        <p:nvCxnSpPr>
          <p:cNvPr id="25" name="Connecteur droit 24"/>
          <p:cNvCxnSpPr/>
          <p:nvPr/>
        </p:nvCxnSpPr>
        <p:spPr>
          <a:xfrm>
            <a:off x="7296523" y="4385825"/>
            <a:ext cx="0" cy="165370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Connecteur droit 25"/>
          <p:cNvCxnSpPr/>
          <p:nvPr/>
        </p:nvCxnSpPr>
        <p:spPr>
          <a:xfrm flipH="1">
            <a:off x="3137749" y="5709991"/>
            <a:ext cx="1440000" cy="0"/>
          </a:xfrm>
          <a:prstGeom prst="line">
            <a:avLst/>
          </a:prstGeom>
          <a:ln w="57150" cmpd="sng">
            <a:solidFill>
              <a:schemeClr val="tx1"/>
            </a:solidFill>
            <a:prstDash val="dashDot"/>
          </a:ln>
        </p:spPr>
        <p:style>
          <a:lnRef idx="2">
            <a:schemeClr val="accent1"/>
          </a:lnRef>
          <a:fillRef idx="0">
            <a:schemeClr val="accent1"/>
          </a:fillRef>
          <a:effectRef idx="1">
            <a:schemeClr val="accent1"/>
          </a:effectRef>
          <a:fontRef idx="minor">
            <a:schemeClr val="tx1"/>
          </a:fontRef>
        </p:style>
      </p:cxnSp>
      <p:sp>
        <p:nvSpPr>
          <p:cNvPr id="38" name="ZoneTexte 37"/>
          <p:cNvSpPr txBox="1"/>
          <p:nvPr/>
        </p:nvSpPr>
        <p:spPr>
          <a:xfrm>
            <a:off x="0" y="3833798"/>
            <a:ext cx="2540086" cy="646331"/>
          </a:xfrm>
          <a:prstGeom prst="rect">
            <a:avLst/>
          </a:prstGeom>
          <a:solidFill>
            <a:schemeClr val="bg1"/>
          </a:solidFill>
          <a:ln>
            <a:noFill/>
          </a:ln>
        </p:spPr>
        <p:txBody>
          <a:bodyPr wrap="square" rtlCol="0">
            <a:spAutoFit/>
          </a:bodyPr>
          <a:lstStyle/>
          <a:p>
            <a:pPr algn="ctr"/>
            <a:r>
              <a:rPr lang="fr-FR" b="1" u="sng" dirty="0" smtClean="0">
                <a:latin typeface="Noteworthy Light"/>
                <a:cs typeface="Noteworthy Light"/>
              </a:rPr>
              <a:t>Territoire continental  de prélèvement</a:t>
            </a:r>
            <a:endParaRPr lang="fr-FR" b="1" u="sng" dirty="0">
              <a:latin typeface="Noteworthy Light"/>
              <a:cs typeface="Noteworthy Light"/>
            </a:endParaRPr>
          </a:p>
        </p:txBody>
      </p:sp>
      <p:sp>
        <p:nvSpPr>
          <p:cNvPr id="39" name="Forme libre 38"/>
          <p:cNvSpPr/>
          <p:nvPr/>
        </p:nvSpPr>
        <p:spPr>
          <a:xfrm>
            <a:off x="311285" y="4582378"/>
            <a:ext cx="1618683" cy="1967433"/>
          </a:xfrm>
          <a:custGeom>
            <a:avLst/>
            <a:gdLst>
              <a:gd name="connsiteX0" fmla="*/ 0 w 1618683"/>
              <a:gd name="connsiteY0" fmla="*/ 12452 h 1967433"/>
              <a:gd name="connsiteX1" fmla="*/ 1369655 w 1618683"/>
              <a:gd name="connsiteY1" fmla="*/ 0 h 1967433"/>
              <a:gd name="connsiteX2" fmla="*/ 1618683 w 1618683"/>
              <a:gd name="connsiteY2" fmla="*/ 647510 h 1967433"/>
              <a:gd name="connsiteX3" fmla="*/ 1145529 w 1618683"/>
              <a:gd name="connsiteY3" fmla="*/ 1954981 h 1967433"/>
              <a:gd name="connsiteX4" fmla="*/ 734633 w 1618683"/>
              <a:gd name="connsiteY4" fmla="*/ 1967433 h 1967433"/>
              <a:gd name="connsiteX5" fmla="*/ 522959 w 1618683"/>
              <a:gd name="connsiteY5" fmla="*/ 796935 h 1967433"/>
              <a:gd name="connsiteX6" fmla="*/ 0 w 1618683"/>
              <a:gd name="connsiteY6" fmla="*/ 796935 h 1967433"/>
              <a:gd name="connsiteX7" fmla="*/ 0 w 1618683"/>
              <a:gd name="connsiteY7" fmla="*/ 12452 h 196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8683" h="1967433">
                <a:moveTo>
                  <a:pt x="0" y="12452"/>
                </a:moveTo>
                <a:lnTo>
                  <a:pt x="1369655" y="0"/>
                </a:lnTo>
                <a:lnTo>
                  <a:pt x="1618683" y="647510"/>
                </a:lnTo>
                <a:lnTo>
                  <a:pt x="1145529" y="1954981"/>
                </a:lnTo>
                <a:lnTo>
                  <a:pt x="734633" y="1967433"/>
                </a:lnTo>
                <a:lnTo>
                  <a:pt x="522959" y="796935"/>
                </a:lnTo>
                <a:lnTo>
                  <a:pt x="0" y="796935"/>
                </a:lnTo>
                <a:lnTo>
                  <a:pt x="0" y="12452"/>
                </a:lnTo>
                <a:close/>
              </a:path>
            </a:pathLst>
          </a:custGeom>
          <a:solidFill>
            <a:schemeClr val="bg1"/>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80" name="ZoneTexte 79"/>
          <p:cNvSpPr txBox="1"/>
          <p:nvPr/>
        </p:nvSpPr>
        <p:spPr>
          <a:xfrm>
            <a:off x="0" y="647511"/>
            <a:ext cx="2751760" cy="2585323"/>
          </a:xfrm>
          <a:prstGeom prst="rect">
            <a:avLst/>
          </a:prstGeom>
          <a:solidFill>
            <a:schemeClr val="bg1"/>
          </a:solidFill>
          <a:ln>
            <a:noFill/>
          </a:ln>
        </p:spPr>
        <p:txBody>
          <a:bodyPr wrap="square" rtlCol="0">
            <a:spAutoFit/>
          </a:bodyPr>
          <a:lstStyle/>
          <a:p>
            <a:pPr algn="just"/>
            <a:r>
              <a:rPr lang="fr-FR" b="1" u="sng" dirty="0" smtClean="0">
                <a:latin typeface="Noteworthy Light"/>
                <a:cs typeface="Noteworthy Light"/>
              </a:rPr>
              <a:t>Flux matériels </a:t>
            </a:r>
          </a:p>
          <a:p>
            <a:pPr marL="285750" indent="-285750" algn="just">
              <a:buFont typeface="Arial"/>
              <a:buChar char="•"/>
            </a:pPr>
            <a:r>
              <a:rPr lang="fr-FR" b="1" dirty="0" smtClean="0">
                <a:latin typeface="Noteworthy Light"/>
                <a:cs typeface="Noteworthy Light"/>
              </a:rPr>
              <a:t>matières premières </a:t>
            </a:r>
          </a:p>
          <a:p>
            <a:pPr marL="285750" indent="-285750" algn="just">
              <a:buFont typeface="Arial"/>
              <a:buChar char="•"/>
            </a:pPr>
            <a:r>
              <a:rPr lang="fr-FR" b="1" dirty="0" smtClean="0">
                <a:latin typeface="Noteworthy Light"/>
                <a:cs typeface="Noteworthy Light"/>
              </a:rPr>
              <a:t>Pièces détachées</a:t>
            </a:r>
          </a:p>
          <a:p>
            <a:pPr marL="285750" indent="-285750" algn="just">
              <a:buFont typeface="Arial"/>
              <a:buChar char="•"/>
            </a:pPr>
            <a:r>
              <a:rPr lang="fr-FR" b="1" i="1" dirty="0" err="1" smtClean="0">
                <a:latin typeface="Noteworthy Light"/>
                <a:cs typeface="Noteworthy Light"/>
              </a:rPr>
              <a:t>iPhones</a:t>
            </a:r>
            <a:endParaRPr lang="fr-FR" b="1" i="1" dirty="0" smtClean="0">
              <a:latin typeface="Noteworthy Light"/>
              <a:cs typeface="Noteworthy Light"/>
            </a:endParaRPr>
          </a:p>
          <a:p>
            <a:pPr algn="just"/>
            <a:r>
              <a:rPr lang="fr-FR" b="1" u="sng" dirty="0">
                <a:latin typeface="Noteworthy Light"/>
                <a:cs typeface="Noteworthy Light"/>
              </a:rPr>
              <a:t>Flux immatériels</a:t>
            </a:r>
          </a:p>
          <a:p>
            <a:pPr marL="285750" indent="-285750" algn="just">
              <a:buFont typeface="Arial"/>
              <a:buChar char="•"/>
            </a:pPr>
            <a:r>
              <a:rPr lang="fr-FR" b="1" dirty="0">
                <a:latin typeface="Noteworthy Light"/>
                <a:cs typeface="Noteworthy Light"/>
              </a:rPr>
              <a:t>Investissements</a:t>
            </a:r>
          </a:p>
          <a:p>
            <a:pPr marL="285750" indent="-285750" algn="just">
              <a:buFont typeface="Arial"/>
              <a:buChar char="•"/>
            </a:pPr>
            <a:r>
              <a:rPr lang="fr-FR" b="1" dirty="0">
                <a:latin typeface="Noteworthy Light"/>
                <a:cs typeface="Noteworthy Light"/>
              </a:rPr>
              <a:t>Ordres d’ingénierie</a:t>
            </a:r>
          </a:p>
          <a:p>
            <a:pPr algn="just"/>
            <a:endParaRPr lang="fr-FR" b="1" dirty="0" smtClean="0">
              <a:latin typeface="Noteworthy Light"/>
              <a:cs typeface="Noteworthy Light"/>
            </a:endParaRPr>
          </a:p>
          <a:p>
            <a:pPr marL="285750" indent="-285750" algn="just">
              <a:buFont typeface="Arial"/>
              <a:buChar char="•"/>
            </a:pPr>
            <a:r>
              <a:rPr lang="fr-FR" b="1" dirty="0" smtClean="0">
                <a:latin typeface="Noteworthy Light"/>
                <a:cs typeface="Noteworthy Light"/>
              </a:rPr>
              <a:t>Migrations intérieures</a:t>
            </a:r>
            <a:endParaRPr lang="fr-FR" b="1" dirty="0">
              <a:latin typeface="Noteworthy Light"/>
              <a:cs typeface="Noteworthy Light"/>
            </a:endParaRPr>
          </a:p>
        </p:txBody>
      </p:sp>
      <p:sp>
        <p:nvSpPr>
          <p:cNvPr id="81" name="ZoneTexte 80"/>
          <p:cNvSpPr txBox="1"/>
          <p:nvPr/>
        </p:nvSpPr>
        <p:spPr>
          <a:xfrm>
            <a:off x="6711303" y="659964"/>
            <a:ext cx="2420246" cy="1200329"/>
          </a:xfrm>
          <a:prstGeom prst="rect">
            <a:avLst/>
          </a:prstGeom>
          <a:solidFill>
            <a:schemeClr val="bg1"/>
          </a:solidFill>
          <a:ln>
            <a:noFill/>
          </a:ln>
        </p:spPr>
        <p:txBody>
          <a:bodyPr wrap="square" rtlCol="0">
            <a:spAutoFit/>
          </a:bodyPr>
          <a:lstStyle/>
          <a:p>
            <a:pPr marL="285750" indent="-285750" algn="just">
              <a:buFont typeface="Arial"/>
              <a:buChar char="•"/>
            </a:pPr>
            <a:r>
              <a:rPr lang="fr-FR" b="1" dirty="0" smtClean="0">
                <a:latin typeface="Noteworthy Light"/>
                <a:cs typeface="Noteworthy Light"/>
              </a:rPr>
              <a:t>Siège social</a:t>
            </a:r>
          </a:p>
          <a:p>
            <a:pPr marL="285750" indent="-285750" algn="just">
              <a:buFont typeface="Arial"/>
              <a:buChar char="•"/>
            </a:pPr>
            <a:r>
              <a:rPr lang="fr-FR" b="1" dirty="0" smtClean="0">
                <a:latin typeface="Noteworthy Light"/>
                <a:cs typeface="Noteworthy Light"/>
              </a:rPr>
              <a:t>Technopôle</a:t>
            </a:r>
          </a:p>
          <a:p>
            <a:pPr marL="285750" indent="-285750" algn="just">
              <a:buFont typeface="Arial"/>
              <a:buChar char="•"/>
            </a:pPr>
            <a:r>
              <a:rPr lang="fr-FR" b="1" dirty="0" smtClean="0">
                <a:latin typeface="Noteworthy Light"/>
                <a:cs typeface="Noteworthy Light"/>
              </a:rPr>
              <a:t>Universités</a:t>
            </a:r>
          </a:p>
          <a:p>
            <a:pPr marL="285750" indent="-285750" algn="just">
              <a:buFont typeface="Arial"/>
              <a:buChar char="•"/>
            </a:pPr>
            <a:r>
              <a:rPr lang="fr-FR" b="1" dirty="0" smtClean="0">
                <a:latin typeface="Noteworthy Light"/>
                <a:cs typeface="Noteworthy Light"/>
              </a:rPr>
              <a:t>Apple store</a:t>
            </a:r>
            <a:endParaRPr lang="fr-FR" b="1" dirty="0">
              <a:latin typeface="Noteworthy Light"/>
              <a:cs typeface="Noteworthy Light"/>
            </a:endParaRPr>
          </a:p>
        </p:txBody>
      </p:sp>
      <p:sp>
        <p:nvSpPr>
          <p:cNvPr id="83" name="Ellipse 82"/>
          <p:cNvSpPr>
            <a:spLocks noChangeAspect="1"/>
          </p:cNvSpPr>
          <p:nvPr/>
        </p:nvSpPr>
        <p:spPr>
          <a:xfrm>
            <a:off x="7273230" y="4525772"/>
            <a:ext cx="287997" cy="287997"/>
          </a:xfrm>
          <a:prstGeom prst="ellipse">
            <a:avLst/>
          </a:prstGeom>
          <a:solidFill>
            <a:schemeClr val="bg1"/>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85" name="Ellipse 84"/>
          <p:cNvSpPr>
            <a:spLocks noChangeAspect="1"/>
          </p:cNvSpPr>
          <p:nvPr/>
        </p:nvSpPr>
        <p:spPr>
          <a:xfrm>
            <a:off x="7284072" y="5073399"/>
            <a:ext cx="287997" cy="287997"/>
          </a:xfrm>
          <a:prstGeom prst="ellipse">
            <a:avLst/>
          </a:prstGeom>
          <a:solidFill>
            <a:schemeClr val="bg1"/>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86" name="Ellipse 85"/>
          <p:cNvSpPr>
            <a:spLocks noChangeAspect="1"/>
          </p:cNvSpPr>
          <p:nvPr/>
        </p:nvSpPr>
        <p:spPr>
          <a:xfrm>
            <a:off x="7964323" y="5163194"/>
            <a:ext cx="287997" cy="287997"/>
          </a:xfrm>
          <a:prstGeom prst="ellipse">
            <a:avLst/>
          </a:prstGeom>
          <a:solidFill>
            <a:schemeClr val="bg1"/>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90" name="ZoneTexte 89"/>
          <p:cNvSpPr txBox="1"/>
          <p:nvPr/>
        </p:nvSpPr>
        <p:spPr>
          <a:xfrm>
            <a:off x="2751760" y="635060"/>
            <a:ext cx="3319708" cy="1477328"/>
          </a:xfrm>
          <a:prstGeom prst="rect">
            <a:avLst/>
          </a:prstGeom>
          <a:solidFill>
            <a:schemeClr val="bg1"/>
          </a:solidFill>
          <a:ln>
            <a:noFill/>
          </a:ln>
        </p:spPr>
        <p:txBody>
          <a:bodyPr wrap="square" rtlCol="0">
            <a:spAutoFit/>
          </a:bodyPr>
          <a:lstStyle/>
          <a:p>
            <a:pPr marL="285750" indent="-285750" algn="just">
              <a:buFont typeface="Arial"/>
              <a:buChar char="•"/>
            </a:pPr>
            <a:r>
              <a:rPr lang="fr-FR" b="1" dirty="0" smtClean="0">
                <a:latin typeface="Noteworthy Light"/>
                <a:cs typeface="Noteworthy Light"/>
              </a:rPr>
              <a:t>Zone </a:t>
            </a:r>
            <a:r>
              <a:rPr lang="fr-FR" b="1" dirty="0">
                <a:latin typeface="Noteworthy Light"/>
                <a:cs typeface="Noteworthy Light"/>
              </a:rPr>
              <a:t>économique </a:t>
            </a:r>
            <a:r>
              <a:rPr lang="fr-FR" b="1" dirty="0" smtClean="0">
                <a:latin typeface="Noteworthy Light"/>
                <a:cs typeface="Noteworthy Light"/>
              </a:rPr>
              <a:t>spéciale</a:t>
            </a:r>
          </a:p>
          <a:p>
            <a:pPr marL="285750" indent="-285750" algn="just">
              <a:buFont typeface="Arial"/>
              <a:buChar char="•"/>
            </a:pPr>
            <a:r>
              <a:rPr lang="fr-FR" b="1" dirty="0" smtClean="0">
                <a:latin typeface="Noteworthy Light"/>
                <a:cs typeface="Noteworthy Light"/>
              </a:rPr>
              <a:t>Sous-traitants</a:t>
            </a:r>
          </a:p>
          <a:p>
            <a:pPr marL="285750" indent="-285750" algn="just">
              <a:buFont typeface="Arial"/>
              <a:buChar char="•"/>
            </a:pPr>
            <a:r>
              <a:rPr lang="fr-FR" b="1" dirty="0" smtClean="0">
                <a:latin typeface="Noteworthy Light"/>
                <a:cs typeface="Noteworthy Light"/>
              </a:rPr>
              <a:t>Usine d’assemblage</a:t>
            </a:r>
          </a:p>
          <a:p>
            <a:pPr marL="285750" indent="-285750" algn="just">
              <a:buFont typeface="Arial"/>
              <a:buChar char="•"/>
            </a:pPr>
            <a:r>
              <a:rPr lang="fr-FR" b="1" dirty="0" smtClean="0">
                <a:latin typeface="Noteworthy Light"/>
                <a:cs typeface="Noteworthy Light"/>
              </a:rPr>
              <a:t>Port </a:t>
            </a:r>
            <a:r>
              <a:rPr lang="fr-FR" b="1" dirty="0">
                <a:latin typeface="Noteworthy Light"/>
                <a:cs typeface="Noteworthy Light"/>
              </a:rPr>
              <a:t>à conteneur en eaux </a:t>
            </a:r>
            <a:r>
              <a:rPr lang="fr-FR" b="1" dirty="0" smtClean="0">
                <a:latin typeface="Noteworthy Light"/>
                <a:cs typeface="Noteworthy Light"/>
              </a:rPr>
              <a:t>profondes</a:t>
            </a:r>
            <a:endParaRPr lang="fr-FR" b="1" dirty="0">
              <a:latin typeface="Noteworthy Light"/>
              <a:cs typeface="Noteworthy Light"/>
            </a:endParaRPr>
          </a:p>
        </p:txBody>
      </p:sp>
      <p:sp>
        <p:nvSpPr>
          <p:cNvPr id="91" name="Ellipse 90"/>
          <p:cNvSpPr>
            <a:spLocks noChangeAspect="1"/>
          </p:cNvSpPr>
          <p:nvPr/>
        </p:nvSpPr>
        <p:spPr>
          <a:xfrm>
            <a:off x="6720156" y="1304915"/>
            <a:ext cx="215996" cy="215996"/>
          </a:xfrm>
          <a:prstGeom prst="ellipse">
            <a:avLst/>
          </a:prstGeom>
          <a:solidFill>
            <a:schemeClr val="bg1"/>
          </a:solidFill>
          <a:ln>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92" name="Rectangle 91"/>
          <p:cNvSpPr>
            <a:spLocks noChangeAspect="1"/>
          </p:cNvSpPr>
          <p:nvPr/>
        </p:nvSpPr>
        <p:spPr>
          <a:xfrm>
            <a:off x="6745466" y="1058318"/>
            <a:ext cx="178235" cy="178396"/>
          </a:xfrm>
          <a:prstGeom prst="rect">
            <a:avLst/>
          </a:prstGeom>
          <a:solidFill>
            <a:schemeClr val="bg1"/>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solidFill>
                <a:schemeClr val="lt1"/>
              </a:solidFill>
            </a:endParaRPr>
          </a:p>
        </p:txBody>
      </p:sp>
      <p:sp>
        <p:nvSpPr>
          <p:cNvPr id="93" name="Ellipse 92"/>
          <p:cNvSpPr>
            <a:spLocks noChangeAspect="1"/>
          </p:cNvSpPr>
          <p:nvPr/>
        </p:nvSpPr>
        <p:spPr>
          <a:xfrm>
            <a:off x="6745058" y="792499"/>
            <a:ext cx="179996" cy="179996"/>
          </a:xfrm>
          <a:prstGeom prst="ellipse">
            <a:avLst/>
          </a:prstGeom>
          <a:solidFill>
            <a:schemeClr val="bg1"/>
          </a:solidFill>
          <a:ln w="38100" cmpd="sng">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cxnSp>
        <p:nvCxnSpPr>
          <p:cNvPr id="95" name="Connecteur droit avec flèche 94"/>
          <p:cNvCxnSpPr/>
          <p:nvPr/>
        </p:nvCxnSpPr>
        <p:spPr>
          <a:xfrm>
            <a:off x="37353" y="1095674"/>
            <a:ext cx="287999"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6" name="Connecteur droit avec flèche 95"/>
          <p:cNvCxnSpPr/>
          <p:nvPr/>
        </p:nvCxnSpPr>
        <p:spPr>
          <a:xfrm>
            <a:off x="33852" y="1370037"/>
            <a:ext cx="287999" cy="0"/>
          </a:xfrm>
          <a:prstGeom prst="straightConnector1">
            <a:avLst/>
          </a:prstGeom>
          <a:ln w="57150" cmpd="sng">
            <a:solidFill>
              <a:schemeClr val="tx1"/>
            </a:solidFill>
            <a:tailEnd type="arrow"/>
          </a:ln>
        </p:spPr>
        <p:style>
          <a:lnRef idx="3">
            <a:schemeClr val="accent2"/>
          </a:lnRef>
          <a:fillRef idx="0">
            <a:schemeClr val="accent2"/>
          </a:fillRef>
          <a:effectRef idx="2">
            <a:schemeClr val="accent2"/>
          </a:effectRef>
          <a:fontRef idx="minor">
            <a:schemeClr val="tx1"/>
          </a:fontRef>
        </p:style>
      </p:cxnSp>
      <p:cxnSp>
        <p:nvCxnSpPr>
          <p:cNvPr id="97" name="Connecteur droit avec flèche 96"/>
          <p:cNvCxnSpPr/>
          <p:nvPr/>
        </p:nvCxnSpPr>
        <p:spPr>
          <a:xfrm>
            <a:off x="33852" y="1638939"/>
            <a:ext cx="287999"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8" name="Connecteur droit avec flèche 97"/>
          <p:cNvCxnSpPr/>
          <p:nvPr/>
        </p:nvCxnSpPr>
        <p:spPr>
          <a:xfrm>
            <a:off x="41819" y="2227162"/>
            <a:ext cx="287999" cy="0"/>
          </a:xfrm>
          <a:prstGeom prst="straightConnector1">
            <a:avLst/>
          </a:prstGeom>
          <a:ln w="57150" cmpd="sng">
            <a:solidFill>
              <a:schemeClr val="tx1"/>
            </a:solidFill>
            <a:tailEnd type="arrow"/>
          </a:ln>
        </p:spPr>
        <p:style>
          <a:lnRef idx="3">
            <a:schemeClr val="accent6"/>
          </a:lnRef>
          <a:fillRef idx="0">
            <a:schemeClr val="accent6"/>
          </a:fillRef>
          <a:effectRef idx="2">
            <a:schemeClr val="accent6"/>
          </a:effectRef>
          <a:fontRef idx="minor">
            <a:schemeClr val="tx1"/>
          </a:fontRef>
        </p:style>
      </p:cxnSp>
      <p:cxnSp>
        <p:nvCxnSpPr>
          <p:cNvPr id="99" name="Connecteur droit avec flèche 98"/>
          <p:cNvCxnSpPr/>
          <p:nvPr/>
        </p:nvCxnSpPr>
        <p:spPr>
          <a:xfrm>
            <a:off x="33852" y="2491632"/>
            <a:ext cx="287999" cy="0"/>
          </a:xfrm>
          <a:prstGeom prst="straightConnector1">
            <a:avLst/>
          </a:prstGeom>
          <a:ln w="57150" cmpd="sng">
            <a:solidFill>
              <a:schemeClr val="tx1"/>
            </a:solidFill>
            <a:prstDash val="sysDash"/>
            <a:tailEnd type="arrow"/>
          </a:ln>
        </p:spPr>
        <p:style>
          <a:lnRef idx="3">
            <a:schemeClr val="accent6"/>
          </a:lnRef>
          <a:fillRef idx="0">
            <a:schemeClr val="accent6"/>
          </a:fillRef>
          <a:effectRef idx="2">
            <a:schemeClr val="accent6"/>
          </a:effectRef>
          <a:fontRef idx="minor">
            <a:schemeClr val="tx1"/>
          </a:fontRef>
        </p:style>
      </p:cxnSp>
      <p:cxnSp>
        <p:nvCxnSpPr>
          <p:cNvPr id="100" name="Connecteur droit avec flèche 99"/>
          <p:cNvCxnSpPr/>
          <p:nvPr/>
        </p:nvCxnSpPr>
        <p:spPr>
          <a:xfrm>
            <a:off x="33852" y="3022800"/>
            <a:ext cx="287999" cy="0"/>
          </a:xfrm>
          <a:prstGeom prst="straightConnector1">
            <a:avLst/>
          </a:prstGeom>
          <a:ln w="57150" cmpd="sng">
            <a:solidFill>
              <a:schemeClr val="tx1"/>
            </a:solidFill>
            <a:tailEnd type="arrow"/>
          </a:ln>
        </p:spPr>
        <p:style>
          <a:lnRef idx="3">
            <a:schemeClr val="accent6"/>
          </a:lnRef>
          <a:fillRef idx="0">
            <a:schemeClr val="accent6"/>
          </a:fillRef>
          <a:effectRef idx="2">
            <a:schemeClr val="accent6"/>
          </a:effectRef>
          <a:fontRef idx="minor">
            <a:schemeClr val="tx1"/>
          </a:fontRef>
        </p:style>
      </p:cxnSp>
      <p:sp>
        <p:nvSpPr>
          <p:cNvPr id="101" name="Rectangle 100"/>
          <p:cNvSpPr>
            <a:spLocks noChangeAspect="1"/>
          </p:cNvSpPr>
          <p:nvPr/>
        </p:nvSpPr>
        <p:spPr>
          <a:xfrm>
            <a:off x="2785390" y="769195"/>
            <a:ext cx="178235" cy="17839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tx1"/>
              </a:solidFill>
            </a:endParaRPr>
          </a:p>
        </p:txBody>
      </p:sp>
      <p:sp>
        <p:nvSpPr>
          <p:cNvPr id="102" name="Ellipse 101"/>
          <p:cNvSpPr>
            <a:spLocks noChangeAspect="1"/>
          </p:cNvSpPr>
          <p:nvPr/>
        </p:nvSpPr>
        <p:spPr>
          <a:xfrm>
            <a:off x="2785390" y="1033414"/>
            <a:ext cx="215996" cy="215996"/>
          </a:xfrm>
          <a:prstGeom prst="ellipse">
            <a:avLst/>
          </a:prstGeom>
          <a:solidFill>
            <a:schemeClr val="bg1"/>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103" name="Triangle isocèle 102"/>
          <p:cNvSpPr>
            <a:spLocks noChangeAspect="1"/>
          </p:cNvSpPr>
          <p:nvPr/>
        </p:nvSpPr>
        <p:spPr>
          <a:xfrm>
            <a:off x="2752866" y="1548248"/>
            <a:ext cx="292316" cy="251996"/>
          </a:xfrm>
          <a:prstGeom prst="triangle">
            <a:avLst/>
          </a:prstGeom>
          <a:solidFill>
            <a:schemeClr val="bg1"/>
          </a:solidFill>
          <a:ln>
            <a:solidFill>
              <a:schemeClr val="tx1"/>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fr-FR"/>
          </a:p>
        </p:txBody>
      </p:sp>
      <p:sp>
        <p:nvSpPr>
          <p:cNvPr id="114" name="Rectangle 113"/>
          <p:cNvSpPr/>
          <p:nvPr/>
        </p:nvSpPr>
        <p:spPr>
          <a:xfrm>
            <a:off x="5093088" y="2432993"/>
            <a:ext cx="1772687" cy="539999"/>
          </a:xfrm>
          <a:prstGeom prst="rect">
            <a:avLst/>
          </a:prstGeom>
          <a:solidFill>
            <a:schemeClr val="bg1"/>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fr-FR" b="1" dirty="0">
              <a:latin typeface="Noteworthy Light"/>
              <a:cs typeface="Noteworthy Light"/>
            </a:endParaRPr>
          </a:p>
        </p:txBody>
      </p:sp>
      <p:sp>
        <p:nvSpPr>
          <p:cNvPr id="115" name="Ellipse 114"/>
          <p:cNvSpPr>
            <a:spLocks noChangeAspect="1"/>
          </p:cNvSpPr>
          <p:nvPr/>
        </p:nvSpPr>
        <p:spPr>
          <a:xfrm>
            <a:off x="6429564" y="2563766"/>
            <a:ext cx="287997" cy="287997"/>
          </a:xfrm>
          <a:prstGeom prst="ellipse">
            <a:avLst/>
          </a:prstGeom>
          <a:solidFill>
            <a:schemeClr val="bg1"/>
          </a:solidFill>
          <a:ln>
            <a:solidFill>
              <a:schemeClr val="tx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116" name="ZoneTexte 115"/>
          <p:cNvSpPr txBox="1"/>
          <p:nvPr/>
        </p:nvSpPr>
        <p:spPr>
          <a:xfrm>
            <a:off x="3137749" y="1985979"/>
            <a:ext cx="5466171" cy="369332"/>
          </a:xfrm>
          <a:prstGeom prst="rect">
            <a:avLst/>
          </a:prstGeom>
          <a:solidFill>
            <a:schemeClr val="bg1"/>
          </a:solidFill>
          <a:ln>
            <a:noFill/>
          </a:ln>
        </p:spPr>
        <p:txBody>
          <a:bodyPr wrap="square" rtlCol="0">
            <a:spAutoFit/>
          </a:bodyPr>
          <a:lstStyle/>
          <a:p>
            <a:pPr algn="ctr"/>
            <a:r>
              <a:rPr lang="fr-FR" b="1" u="sng" dirty="0" smtClean="0">
                <a:latin typeface="Noteworthy Light"/>
                <a:cs typeface="Noteworthy Light"/>
              </a:rPr>
              <a:t>Territoire continental de production et de consommation</a:t>
            </a:r>
            <a:endParaRPr lang="fr-FR" b="1" u="sng" dirty="0">
              <a:latin typeface="Noteworthy Light"/>
              <a:cs typeface="Noteworthy Light"/>
            </a:endParaRPr>
          </a:p>
        </p:txBody>
      </p:sp>
      <p:cxnSp>
        <p:nvCxnSpPr>
          <p:cNvPr id="118" name="Connecteur droit avec flèche 117"/>
          <p:cNvCxnSpPr>
            <a:stCxn id="115" idx="6"/>
          </p:cNvCxnSpPr>
          <p:nvPr/>
        </p:nvCxnSpPr>
        <p:spPr>
          <a:xfrm>
            <a:off x="6717561" y="2707765"/>
            <a:ext cx="454392" cy="0"/>
          </a:xfrm>
          <a:prstGeom prst="straightConnector1">
            <a:avLst/>
          </a:prstGeom>
          <a:ln>
            <a:solidFill>
              <a:schemeClr val="tx1"/>
            </a:solidFill>
          </a:ln>
        </p:spPr>
        <p:style>
          <a:lnRef idx="0">
            <a:schemeClr val="accent1"/>
          </a:lnRef>
          <a:fillRef idx="3">
            <a:schemeClr val="accent1"/>
          </a:fillRef>
          <a:effectRef idx="3">
            <a:schemeClr val="accent1"/>
          </a:effectRef>
          <a:fontRef idx="minor">
            <a:schemeClr val="lt1"/>
          </a:fontRef>
        </p:style>
      </p:cxnSp>
      <p:sp>
        <p:nvSpPr>
          <p:cNvPr id="126" name="Ellipse 125"/>
          <p:cNvSpPr>
            <a:spLocks noChangeAspect="1"/>
          </p:cNvSpPr>
          <p:nvPr/>
        </p:nvSpPr>
        <p:spPr>
          <a:xfrm>
            <a:off x="2789113" y="1282444"/>
            <a:ext cx="215996" cy="215996"/>
          </a:xfrm>
          <a:prstGeom prst="ellipse">
            <a:avLst/>
          </a:prstGeom>
          <a:solidFill>
            <a:schemeClr val="bg1"/>
          </a:solidFill>
          <a:ln>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p>
        </p:txBody>
      </p:sp>
      <p:sp>
        <p:nvSpPr>
          <p:cNvPr id="128" name="Rectangle 127"/>
          <p:cNvSpPr>
            <a:spLocks noChangeAspect="1"/>
          </p:cNvSpPr>
          <p:nvPr/>
        </p:nvSpPr>
        <p:spPr>
          <a:xfrm>
            <a:off x="6746819" y="1560577"/>
            <a:ext cx="178235" cy="178396"/>
          </a:xfrm>
          <a:prstGeom prst="rect">
            <a:avLst/>
          </a:prstGeom>
          <a:solidFill>
            <a:schemeClr val="bg1"/>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solidFill>
                <a:schemeClr val="lt1"/>
              </a:solidFill>
            </a:endParaRPr>
          </a:p>
        </p:txBody>
      </p:sp>
      <p:sp>
        <p:nvSpPr>
          <p:cNvPr id="129" name="Rectangle 128"/>
          <p:cNvSpPr>
            <a:spLocks noChangeAspect="1"/>
          </p:cNvSpPr>
          <p:nvPr/>
        </p:nvSpPr>
        <p:spPr>
          <a:xfrm>
            <a:off x="5406003" y="2618567"/>
            <a:ext cx="178235" cy="178396"/>
          </a:xfrm>
          <a:prstGeom prst="rect">
            <a:avLst/>
          </a:prstGeom>
          <a:solidFill>
            <a:schemeClr val="bg1"/>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solidFill>
                <a:schemeClr val="lt1"/>
              </a:solidFill>
            </a:endParaRPr>
          </a:p>
        </p:txBody>
      </p:sp>
      <p:sp>
        <p:nvSpPr>
          <p:cNvPr id="131" name="Rectangle 130"/>
          <p:cNvSpPr>
            <a:spLocks noChangeAspect="1"/>
          </p:cNvSpPr>
          <p:nvPr/>
        </p:nvSpPr>
        <p:spPr>
          <a:xfrm>
            <a:off x="7457691" y="4841622"/>
            <a:ext cx="214267" cy="214461"/>
          </a:xfrm>
          <a:prstGeom prst="rect">
            <a:avLst/>
          </a:prstGeom>
          <a:solidFill>
            <a:schemeClr val="bg1"/>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solidFill>
                <a:schemeClr val="lt1"/>
              </a:solidFill>
            </a:endParaRPr>
          </a:p>
        </p:txBody>
      </p:sp>
      <p:sp>
        <p:nvSpPr>
          <p:cNvPr id="132" name="Rectangle 131"/>
          <p:cNvSpPr>
            <a:spLocks noChangeAspect="1"/>
          </p:cNvSpPr>
          <p:nvPr/>
        </p:nvSpPr>
        <p:spPr>
          <a:xfrm>
            <a:off x="3335020" y="4882817"/>
            <a:ext cx="286138" cy="286395"/>
          </a:xfrm>
          <a:prstGeom prst="rect">
            <a:avLst/>
          </a:prstGeom>
          <a:solidFill>
            <a:schemeClr val="bg1"/>
          </a:solidFill>
          <a:ln>
            <a:solidFill>
              <a:schemeClr val="tx1"/>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solidFill>
                <a:schemeClr val="lt1"/>
              </a:solidFill>
            </a:endParaRPr>
          </a:p>
        </p:txBody>
      </p:sp>
    </p:spTree>
    <p:extLst>
      <p:ext uri="{BB962C8B-B14F-4D97-AF65-F5344CB8AC3E}">
        <p14:creationId xmlns:p14="http://schemas.microsoft.com/office/powerpoint/2010/main" xmlns="" val="10713612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cstate="email"/>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0" y="-4763"/>
            <a:ext cx="9144000" cy="647923"/>
          </a:xfr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Autofit/>
          </a:bodyPr>
          <a:lstStyle/>
          <a:p>
            <a:r>
              <a:rPr lang="fr-FR" sz="2800" dirty="0">
                <a:solidFill>
                  <a:srgbClr val="0000FF"/>
                </a:solidFill>
                <a:latin typeface="Noteworthy Light"/>
                <a:cs typeface="Noteworthy Light"/>
              </a:rPr>
              <a:t>EDC – L’iPhone d’Apple, un produit mondialisé</a:t>
            </a:r>
            <a:endParaRPr lang="fr-FR" sz="2800" b="0" dirty="0">
              <a:solidFill>
                <a:srgbClr val="0000FF"/>
              </a:solidFill>
              <a:latin typeface="Noteworthy Bold"/>
              <a:ea typeface="+mn-ea"/>
              <a:cs typeface="Noteworthy Bold"/>
            </a:endParaRPr>
          </a:p>
        </p:txBody>
      </p:sp>
      <p:sp>
        <p:nvSpPr>
          <p:cNvPr id="6" name="Rectangle 5"/>
          <p:cNvSpPr/>
          <p:nvPr/>
        </p:nvSpPr>
        <p:spPr>
          <a:xfrm>
            <a:off x="1" y="871639"/>
            <a:ext cx="9144000" cy="32565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sz="1400" dirty="0" smtClean="0">
                <a:solidFill>
                  <a:schemeClr val="tx1"/>
                </a:solidFill>
                <a:latin typeface="Noteworthy Bold"/>
                <a:cs typeface="Noteworthy Bold"/>
              </a:rPr>
              <a:t>Territoire </a:t>
            </a:r>
            <a:r>
              <a:rPr lang="fr-FR" sz="1400" dirty="0">
                <a:solidFill>
                  <a:schemeClr val="tx1"/>
                </a:solidFill>
                <a:latin typeface="Noteworthy Bold"/>
                <a:cs typeface="Noteworthy Bold"/>
              </a:rPr>
              <a:t>de consommation</a:t>
            </a:r>
          </a:p>
        </p:txBody>
      </p:sp>
      <p:grpSp>
        <p:nvGrpSpPr>
          <p:cNvPr id="9" name="Grouper 8"/>
          <p:cNvGrpSpPr/>
          <p:nvPr/>
        </p:nvGrpSpPr>
        <p:grpSpPr>
          <a:xfrm>
            <a:off x="3447872" y="2052102"/>
            <a:ext cx="2600640" cy="1172009"/>
            <a:chOff x="3447872" y="2052102"/>
            <a:chExt cx="2600640" cy="1172009"/>
          </a:xfrm>
        </p:grpSpPr>
        <p:sp>
          <p:nvSpPr>
            <p:cNvPr id="3" name="ZoneTexte 2"/>
            <p:cNvSpPr txBox="1"/>
            <p:nvPr/>
          </p:nvSpPr>
          <p:spPr>
            <a:xfrm>
              <a:off x="3447872" y="2736187"/>
              <a:ext cx="1088338" cy="307777"/>
            </a:xfrm>
            <a:prstGeom prst="rect">
              <a:avLst/>
            </a:prstGeom>
            <a:noFill/>
          </p:spPr>
          <p:txBody>
            <a:bodyPr wrap="square" rtlCol="0">
              <a:spAutoFit/>
            </a:bodyPr>
            <a:lstStyle/>
            <a:p>
              <a:pPr algn="ctr"/>
              <a:r>
                <a:rPr lang="fr-FR" sz="1400" b="1" dirty="0" smtClean="0">
                  <a:latin typeface="Noteworthy Light"/>
                  <a:cs typeface="Noteworthy Light"/>
                </a:rPr>
                <a:t>Cupertino</a:t>
              </a:r>
              <a:endParaRPr lang="fr-FR" sz="1400" b="1" dirty="0">
                <a:latin typeface="Noteworthy Light"/>
                <a:cs typeface="Noteworthy Light"/>
              </a:endParaRPr>
            </a:p>
          </p:txBody>
        </p:sp>
        <p:sp>
          <p:nvSpPr>
            <p:cNvPr id="4" name="Ellipse 3"/>
            <p:cNvSpPr>
              <a:spLocks noChangeAspect="1"/>
            </p:cNvSpPr>
            <p:nvPr/>
          </p:nvSpPr>
          <p:spPr>
            <a:xfrm>
              <a:off x="4513394" y="3044115"/>
              <a:ext cx="179996" cy="179996"/>
            </a:xfrm>
            <a:prstGeom prst="ellipse">
              <a:avLst/>
            </a:prstGeom>
            <a:solidFill>
              <a:srgbClr val="0000FF"/>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600"/>
            </a:p>
          </p:txBody>
        </p:sp>
        <p:sp>
          <p:nvSpPr>
            <p:cNvPr id="5" name="ZoneTexte 4"/>
            <p:cNvSpPr txBox="1"/>
            <p:nvPr/>
          </p:nvSpPr>
          <p:spPr>
            <a:xfrm>
              <a:off x="4293327" y="2528994"/>
              <a:ext cx="1199492" cy="276999"/>
            </a:xfrm>
            <a:prstGeom prst="rect">
              <a:avLst/>
            </a:prstGeom>
            <a:noFill/>
          </p:spPr>
          <p:txBody>
            <a:bodyPr wrap="square" rtlCol="0">
              <a:spAutoFit/>
            </a:bodyPr>
            <a:lstStyle/>
            <a:p>
              <a:pPr algn="ctr"/>
              <a:r>
                <a:rPr lang="fr-FR" sz="1200" b="1" dirty="0" smtClean="0">
                  <a:latin typeface="Noteworthy Light"/>
                  <a:cs typeface="Noteworthy Light"/>
                </a:rPr>
                <a:t>États-Unis</a:t>
              </a:r>
              <a:endParaRPr lang="fr-FR" sz="1200" b="1" dirty="0">
                <a:latin typeface="Noteworthy Light"/>
                <a:cs typeface="Noteworthy Light"/>
              </a:endParaRPr>
            </a:p>
          </p:txBody>
        </p:sp>
        <p:sp>
          <p:nvSpPr>
            <p:cNvPr id="7" name="Rectangle 6"/>
            <p:cNvSpPr/>
            <p:nvPr/>
          </p:nvSpPr>
          <p:spPr>
            <a:xfrm>
              <a:off x="3831979" y="2052102"/>
              <a:ext cx="2216533" cy="32565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sz="1400" dirty="0" smtClean="0">
                  <a:solidFill>
                    <a:schemeClr val="tx1"/>
                  </a:solidFill>
                  <a:latin typeface="Noteworthy Bold"/>
                  <a:cs typeface="Noteworthy Bold"/>
                </a:rPr>
                <a:t>Territoire de conception</a:t>
              </a:r>
              <a:endParaRPr lang="fr-FR" sz="1400" dirty="0">
                <a:solidFill>
                  <a:schemeClr val="tx1"/>
                </a:solidFill>
                <a:latin typeface="Noteworthy Bold"/>
                <a:cs typeface="Noteworthy Bold"/>
              </a:endParaRPr>
            </a:p>
          </p:txBody>
        </p:sp>
      </p:grpSp>
      <p:sp>
        <p:nvSpPr>
          <p:cNvPr id="8" name="Rectangle 7"/>
          <p:cNvSpPr/>
          <p:nvPr/>
        </p:nvSpPr>
        <p:spPr>
          <a:xfrm>
            <a:off x="296658" y="2673946"/>
            <a:ext cx="2216533" cy="32565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sz="1400" dirty="0" smtClean="0">
                <a:solidFill>
                  <a:schemeClr val="tx1"/>
                </a:solidFill>
                <a:latin typeface="Noteworthy Bold"/>
                <a:cs typeface="Noteworthy Bold"/>
              </a:rPr>
              <a:t>Territoire de production</a:t>
            </a:r>
            <a:endParaRPr lang="fr-FR" sz="1400" dirty="0">
              <a:solidFill>
                <a:schemeClr val="tx1"/>
              </a:solidFill>
              <a:latin typeface="Noteworthy Bold"/>
              <a:cs typeface="Noteworthy Bold"/>
            </a:endParaRPr>
          </a:p>
        </p:txBody>
      </p:sp>
      <p:sp>
        <p:nvSpPr>
          <p:cNvPr id="10" name="Forme libre 9"/>
          <p:cNvSpPr/>
          <p:nvPr/>
        </p:nvSpPr>
        <p:spPr>
          <a:xfrm>
            <a:off x="689746" y="1260340"/>
            <a:ext cx="7823177" cy="628937"/>
          </a:xfrm>
          <a:custGeom>
            <a:avLst/>
            <a:gdLst>
              <a:gd name="connsiteX0" fmla="*/ 0 w 7823177"/>
              <a:gd name="connsiteY0" fmla="*/ 466112 h 628937"/>
              <a:gd name="connsiteX1" fmla="*/ 3899378 w 7823177"/>
              <a:gd name="connsiteY1" fmla="*/ 2060 h 628937"/>
              <a:gd name="connsiteX2" fmla="*/ 7823177 w 7823177"/>
              <a:gd name="connsiteY2" fmla="*/ 628937 h 628937"/>
            </a:gdLst>
            <a:ahLst/>
            <a:cxnLst>
              <a:cxn ang="0">
                <a:pos x="connsiteX0" y="connsiteY0"/>
              </a:cxn>
              <a:cxn ang="0">
                <a:pos x="connsiteX1" y="connsiteY1"/>
              </a:cxn>
              <a:cxn ang="0">
                <a:pos x="connsiteX2" y="connsiteY2"/>
              </a:cxn>
            </a:cxnLst>
            <a:rect l="l" t="t" r="r" b="b"/>
            <a:pathLst>
              <a:path w="7823177" h="628937">
                <a:moveTo>
                  <a:pt x="0" y="466112"/>
                </a:moveTo>
                <a:cubicBezTo>
                  <a:pt x="1297757" y="220517"/>
                  <a:pt x="2595515" y="-25077"/>
                  <a:pt x="3899378" y="2060"/>
                </a:cubicBezTo>
                <a:cubicBezTo>
                  <a:pt x="5203241" y="29197"/>
                  <a:pt x="6513209" y="329067"/>
                  <a:pt x="7823177" y="628937"/>
                </a:cubicBezTo>
              </a:path>
            </a:pathLst>
          </a:cu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1" name="Rectangle 10"/>
          <p:cNvSpPr/>
          <p:nvPr/>
        </p:nvSpPr>
        <p:spPr>
          <a:xfrm>
            <a:off x="6701087" y="2366169"/>
            <a:ext cx="2216533" cy="32565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sz="1400" dirty="0" smtClean="0">
                <a:solidFill>
                  <a:schemeClr val="tx1"/>
                </a:solidFill>
                <a:latin typeface="Noteworthy Bold"/>
                <a:cs typeface="Noteworthy Bold"/>
              </a:rPr>
              <a:t>Territoire de production</a:t>
            </a:r>
            <a:endParaRPr lang="fr-FR" sz="1400" dirty="0">
              <a:solidFill>
                <a:schemeClr val="tx1"/>
              </a:solidFill>
              <a:latin typeface="Noteworthy Bold"/>
              <a:cs typeface="Noteworthy Bold"/>
            </a:endParaRPr>
          </a:p>
        </p:txBody>
      </p:sp>
      <p:sp>
        <p:nvSpPr>
          <p:cNvPr id="12" name="Rectangle 11"/>
          <p:cNvSpPr/>
          <p:nvPr/>
        </p:nvSpPr>
        <p:spPr>
          <a:xfrm>
            <a:off x="6968408" y="3625780"/>
            <a:ext cx="1693258" cy="53440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FR" sz="1400" dirty="0" smtClean="0">
                <a:solidFill>
                  <a:schemeClr val="tx1"/>
                </a:solidFill>
                <a:latin typeface="Noteworthy Bold"/>
                <a:cs typeface="Noteworthy Bold"/>
              </a:rPr>
              <a:t>Territoire de prélèvement</a:t>
            </a:r>
            <a:endParaRPr lang="fr-FR" sz="1400" dirty="0">
              <a:solidFill>
                <a:schemeClr val="tx1"/>
              </a:solidFill>
              <a:latin typeface="Noteworthy Bold"/>
              <a:cs typeface="Noteworthy Bold"/>
            </a:endParaRPr>
          </a:p>
        </p:txBody>
      </p:sp>
    </p:spTree>
    <p:extLst>
      <p:ext uri="{BB962C8B-B14F-4D97-AF65-F5344CB8AC3E}">
        <p14:creationId xmlns:p14="http://schemas.microsoft.com/office/powerpoint/2010/main" xmlns="" val="37091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linds(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0" y="-4762"/>
            <a:ext cx="9144000" cy="769440"/>
          </a:xfrm>
        </p:spPr>
        <p:style>
          <a:lnRef idx="0">
            <a:schemeClr val="accent3"/>
          </a:lnRef>
          <a:fillRef idx="3">
            <a:schemeClr val="accent3"/>
          </a:fillRef>
          <a:effectRef idx="3">
            <a:schemeClr val="accent3"/>
          </a:effectRef>
          <a:fontRef idx="minor">
            <a:schemeClr val="lt1"/>
          </a:fontRef>
        </p:style>
        <p:txBody>
          <a:bodyPr>
            <a:normAutofit fontScale="90000"/>
          </a:bodyPr>
          <a:lstStyle/>
          <a:p>
            <a:r>
              <a:rPr lang="fr-FR" sz="4000" dirty="0">
                <a:solidFill>
                  <a:srgbClr val="0000FF"/>
                </a:solidFill>
                <a:latin typeface="Noteworthy Light"/>
                <a:cs typeface="Noteworthy Light"/>
              </a:rPr>
              <a:t>Les territoires mondialisés de l’iPhone</a:t>
            </a:r>
          </a:p>
        </p:txBody>
      </p:sp>
      <p:sp>
        <p:nvSpPr>
          <p:cNvPr id="14" name="Bouton d'action : Suivant ou Précédent 13">
            <a:hlinkClick r:id="rId2" action="ppaction://hlinksldjump" highlightClick="1"/>
          </p:cNvPr>
          <p:cNvSpPr/>
          <p:nvPr/>
        </p:nvSpPr>
        <p:spPr>
          <a:xfrm>
            <a:off x="8696987" y="2355160"/>
            <a:ext cx="359997" cy="251997"/>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10" name="Bouton d'action : Suivant ou Précédent 9">
            <a:hlinkClick r:id="rId3" action="ppaction://hlinksldjump" highlightClick="1"/>
          </p:cNvPr>
          <p:cNvSpPr/>
          <p:nvPr/>
        </p:nvSpPr>
        <p:spPr>
          <a:xfrm>
            <a:off x="8696987" y="3759162"/>
            <a:ext cx="359997" cy="277197"/>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11" name="Bouton d'action : Suivant ou Précédent 10">
            <a:hlinkClick r:id="rId4" action="ppaction://hlinksldjump" highlightClick="1"/>
          </p:cNvPr>
          <p:cNvSpPr/>
          <p:nvPr/>
        </p:nvSpPr>
        <p:spPr>
          <a:xfrm>
            <a:off x="8696987" y="3217792"/>
            <a:ext cx="359997" cy="277197"/>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4" name="Rectangle 3"/>
          <p:cNvSpPr/>
          <p:nvPr/>
        </p:nvSpPr>
        <p:spPr>
          <a:xfrm>
            <a:off x="-509" y="2039856"/>
            <a:ext cx="8696986" cy="2862323"/>
          </a:xfrm>
          <a:prstGeom prst="rect">
            <a:avLst/>
          </a:prstGeom>
        </p:spPr>
        <p:txBody>
          <a:bodyPr wrap="square">
            <a:spAutoFit/>
          </a:bodyPr>
          <a:lstStyle/>
          <a:p>
            <a:r>
              <a:rPr lang="fr-FR" b="1" dirty="0" smtClean="0">
                <a:solidFill>
                  <a:srgbClr val="0000FF"/>
                </a:solidFill>
                <a:latin typeface="Noteworthy Light"/>
                <a:cs typeface="Noteworthy Light"/>
              </a:rPr>
              <a:t>Questions</a:t>
            </a:r>
            <a:r>
              <a:rPr lang="fr-FR" dirty="0" smtClean="0">
                <a:solidFill>
                  <a:srgbClr val="0000FF"/>
                </a:solidFill>
                <a:latin typeface="Noteworthy Light"/>
                <a:cs typeface="Noteworthy Light"/>
              </a:rPr>
              <a:t> </a:t>
            </a:r>
            <a:r>
              <a:rPr lang="fr-FR" dirty="0">
                <a:latin typeface="Noteworthy Light"/>
                <a:cs typeface="Noteworthy Light"/>
              </a:rPr>
              <a:t>: </a:t>
            </a:r>
          </a:p>
          <a:p>
            <a:r>
              <a:rPr lang="fr-FR" dirty="0">
                <a:latin typeface="Noteworthy Light"/>
                <a:cs typeface="Noteworthy Light"/>
              </a:rPr>
              <a:t>•	Où se localise le siège social d’Apple ? </a:t>
            </a:r>
          </a:p>
          <a:p>
            <a:r>
              <a:rPr lang="fr-FR" dirty="0">
                <a:latin typeface="Noteworthy Light"/>
                <a:cs typeface="Noteworthy Light"/>
              </a:rPr>
              <a:t>•	Décrivez la région et les conditions matérielles et intellectuelles à réunir pour concevoir la pré-production ? </a:t>
            </a:r>
          </a:p>
          <a:p>
            <a:r>
              <a:rPr lang="fr-FR" dirty="0">
                <a:latin typeface="Noteworthy Light"/>
                <a:cs typeface="Noteworthy Light"/>
              </a:rPr>
              <a:t>•	Où sont fabriquées les principales pièces de l’iPhone ? Regroupez les États concernés par zones géographiques. </a:t>
            </a:r>
          </a:p>
          <a:p>
            <a:r>
              <a:rPr lang="fr-FR" dirty="0">
                <a:latin typeface="Noteworthy Light"/>
                <a:cs typeface="Noteworthy Light"/>
              </a:rPr>
              <a:t>•	Où l’iPhone est-il assemblé ? Décrivez le parc technologique de </a:t>
            </a:r>
            <a:r>
              <a:rPr lang="fr-FR" i="1" dirty="0">
                <a:latin typeface="Noteworthy Light"/>
                <a:cs typeface="Noteworthy Light"/>
              </a:rPr>
              <a:t>Longhua</a:t>
            </a:r>
            <a:r>
              <a:rPr lang="fr-FR" dirty="0">
                <a:latin typeface="Noteworthy Light"/>
                <a:cs typeface="Noteworthy Light"/>
              </a:rPr>
              <a:t> </a:t>
            </a:r>
            <a:r>
              <a:rPr lang="fr-FR" i="1" dirty="0">
                <a:latin typeface="Noteworthy Light"/>
                <a:cs typeface="Noteworthy Light"/>
              </a:rPr>
              <a:t>(</a:t>
            </a:r>
            <a:r>
              <a:rPr lang="fr-FR" i="1" dirty="0" err="1">
                <a:latin typeface="Noteworthy Light"/>
                <a:cs typeface="Noteworthy Light"/>
              </a:rPr>
              <a:t>Foxconn</a:t>
            </a:r>
            <a:r>
              <a:rPr lang="fr-FR" i="1" dirty="0">
                <a:latin typeface="Noteworthy Light"/>
                <a:cs typeface="Noteworthy Light"/>
              </a:rPr>
              <a:t> City) </a:t>
            </a:r>
            <a:r>
              <a:rPr lang="fr-FR" dirty="0">
                <a:latin typeface="Noteworthy Light"/>
                <a:cs typeface="Noteworthy Light"/>
              </a:rPr>
              <a:t>: qui est propriétaire de l’usine, nombre d’employés, nature des produits fabriqués, conditions de travail, salaires…</a:t>
            </a:r>
          </a:p>
          <a:p>
            <a:r>
              <a:rPr lang="fr-FR" dirty="0">
                <a:latin typeface="Noteworthy Light"/>
                <a:cs typeface="Noteworthy Light"/>
              </a:rPr>
              <a:t>•	Pour Apple, quels sont les avantages d’une production et d’un assemblage </a:t>
            </a:r>
            <a:r>
              <a:rPr lang="fr-FR" dirty="0" smtClean="0">
                <a:latin typeface="Noteworthy Light"/>
                <a:cs typeface="Noteworthy Light"/>
              </a:rPr>
              <a:t>délocalisé ?</a:t>
            </a:r>
            <a:endParaRPr lang="fr-FR" dirty="0">
              <a:latin typeface="Noteworthy Light"/>
              <a:cs typeface="Noteworthy Light"/>
            </a:endParaRPr>
          </a:p>
        </p:txBody>
      </p:sp>
      <p:sp>
        <p:nvSpPr>
          <p:cNvPr id="18" name="Rectangle 17"/>
          <p:cNvSpPr/>
          <p:nvPr/>
        </p:nvSpPr>
        <p:spPr>
          <a:xfrm>
            <a:off x="0" y="793979"/>
            <a:ext cx="9143999"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fr-FR" b="1" dirty="0" smtClean="0">
                <a:solidFill>
                  <a:srgbClr val="0000FF"/>
                </a:solidFill>
                <a:latin typeface="Noteworthy Light"/>
                <a:cs typeface="Noteworthy Light"/>
              </a:rPr>
              <a:t>Objectifs</a:t>
            </a:r>
            <a:endParaRPr lang="fr-FR" b="1" dirty="0">
              <a:solidFill>
                <a:srgbClr val="0000FF"/>
              </a:solidFill>
              <a:latin typeface="Noteworthy Light"/>
              <a:cs typeface="Noteworthy Light"/>
            </a:endParaRPr>
          </a:p>
          <a:p>
            <a:r>
              <a:rPr lang="fr-FR" dirty="0">
                <a:latin typeface="Noteworthy Light"/>
                <a:cs typeface="Noteworthy Light"/>
              </a:rPr>
              <a:t>•	Identifier </a:t>
            </a:r>
            <a:r>
              <a:rPr lang="fr-FR" dirty="0" smtClean="0">
                <a:latin typeface="Noteworthy Light"/>
                <a:cs typeface="Noteworthy Light"/>
              </a:rPr>
              <a:t>les territoires multiples d’un produit mondialisé :  </a:t>
            </a:r>
            <a:r>
              <a:rPr lang="fr-FR" dirty="0">
                <a:latin typeface="Noteworthy Light"/>
                <a:cs typeface="Noteworthy Light"/>
              </a:rPr>
              <a:t>centre </a:t>
            </a:r>
            <a:r>
              <a:rPr lang="fr-FR" dirty="0" smtClean="0">
                <a:latin typeface="Noteworthy Light"/>
                <a:cs typeface="Noteworthy Light"/>
              </a:rPr>
              <a:t>décisionnel, lieux de production</a:t>
            </a:r>
            <a:r>
              <a:rPr lang="fr-FR" dirty="0">
                <a:latin typeface="Noteworthy Light"/>
                <a:cs typeface="Noteworthy Light"/>
              </a:rPr>
              <a:t>, de post-production (publicité), les circuits et lieux de diffusion ; </a:t>
            </a:r>
          </a:p>
          <a:p>
            <a:r>
              <a:rPr lang="fr-FR" dirty="0">
                <a:latin typeface="Noteworthy Light"/>
                <a:cs typeface="Noteworthy Light"/>
              </a:rPr>
              <a:t>•	Distinguer les différents territoires et leurs échelles </a:t>
            </a:r>
            <a:r>
              <a:rPr lang="fr-FR" dirty="0" smtClean="0">
                <a:latin typeface="Noteworthy Light"/>
                <a:cs typeface="Noteworthy Light"/>
              </a:rPr>
              <a:t>d’action ; </a:t>
            </a:r>
            <a:r>
              <a:rPr lang="fr-FR" dirty="0">
                <a:latin typeface="Noteworthy Light"/>
                <a:cs typeface="Noteworthy Light"/>
              </a:rPr>
              <a:t>	</a:t>
            </a:r>
            <a:endParaRPr lang="fr-FR" dirty="0" smtClean="0">
              <a:latin typeface="Noteworthy Light"/>
              <a:cs typeface="Noteworthy Light"/>
            </a:endParaRPr>
          </a:p>
        </p:txBody>
      </p:sp>
      <p:sp>
        <p:nvSpPr>
          <p:cNvPr id="19" name="Bouton d'action : Suivant ou Précédent 18">
            <a:hlinkClick r:id="rId5" action="ppaction://hlinksldjump" highlightClick="1"/>
          </p:cNvPr>
          <p:cNvSpPr/>
          <p:nvPr/>
        </p:nvSpPr>
        <p:spPr>
          <a:xfrm>
            <a:off x="8696477" y="2730106"/>
            <a:ext cx="359997" cy="251997"/>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20" name="Bouton d'action : Suivant ou Précédent 19">
            <a:hlinkClick r:id="rId6" action="ppaction://hlinksldjump" highlightClick="1"/>
          </p:cNvPr>
          <p:cNvSpPr/>
          <p:nvPr/>
        </p:nvSpPr>
        <p:spPr>
          <a:xfrm>
            <a:off x="8704592" y="4539362"/>
            <a:ext cx="359997" cy="277197"/>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547207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P spid="11" grpId="0" animBg="1"/>
      <p:bldP spid="4" grpId="0" build="p" bldLvl="5"/>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Rectangle 104"/>
          <p:cNvSpPr>
            <a:spLocks noChangeAspect="1"/>
          </p:cNvSpPr>
          <p:nvPr/>
        </p:nvSpPr>
        <p:spPr>
          <a:xfrm>
            <a:off x="4522058" y="2339895"/>
            <a:ext cx="2879996" cy="719999"/>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Parallélogramme 18"/>
          <p:cNvSpPr>
            <a:spLocks noChangeAspect="1"/>
          </p:cNvSpPr>
          <p:nvPr/>
        </p:nvSpPr>
        <p:spPr>
          <a:xfrm rot="16200000">
            <a:off x="7329959" y="4778026"/>
            <a:ext cx="891228" cy="897989"/>
          </a:xfrm>
          <a:prstGeom prst="parallelogram">
            <a:avLst>
              <a:gd name="adj" fmla="val 44560"/>
            </a:avLst>
          </a:prstGeom>
          <a:pattFill prst="dkHorz">
            <a:fgClr>
              <a:srgbClr val="0000FF"/>
            </a:fgClr>
            <a:bgClr>
              <a:prstClr val="white"/>
            </a:bgClr>
          </a:patt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15" name="Rectangle 14"/>
          <p:cNvSpPr>
            <a:spLocks noChangeAspect="1"/>
          </p:cNvSpPr>
          <p:nvPr/>
        </p:nvSpPr>
        <p:spPr>
          <a:xfrm>
            <a:off x="4174209" y="6042234"/>
            <a:ext cx="358077" cy="35839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
        <p:nvSpPr>
          <p:cNvPr id="2" name="Titre 1"/>
          <p:cNvSpPr>
            <a:spLocks noGrp="1"/>
          </p:cNvSpPr>
          <p:nvPr>
            <p:ph type="title"/>
          </p:nvPr>
        </p:nvSpPr>
        <p:spPr>
          <a:xfrm>
            <a:off x="0" y="-4762"/>
            <a:ext cx="9144000" cy="614915"/>
          </a:xfrm>
        </p:spPr>
        <p:style>
          <a:lnRef idx="0">
            <a:schemeClr val="accent3"/>
          </a:lnRef>
          <a:fillRef idx="3">
            <a:schemeClr val="accent3"/>
          </a:fillRef>
          <a:effectRef idx="3">
            <a:schemeClr val="accent3"/>
          </a:effectRef>
          <a:fontRef idx="minor">
            <a:schemeClr val="lt1"/>
          </a:fontRef>
        </p:style>
        <p:txBody>
          <a:bodyPr vert="horz" lIns="91440" tIns="45720" rIns="91440" bIns="45720" rtlCol="0" anchor="ctr">
            <a:normAutofit/>
          </a:bodyPr>
          <a:lstStyle/>
          <a:p>
            <a:r>
              <a:rPr lang="fr-FR" sz="2800" dirty="0" smtClean="0">
                <a:solidFill>
                  <a:srgbClr val="0000FF"/>
                </a:solidFill>
                <a:latin typeface="Noteworthy Light"/>
                <a:ea typeface="+mn-ea"/>
                <a:cs typeface="Noteworthy Light"/>
              </a:rPr>
              <a:t>Les territoires mondialisés de l’iPhone</a:t>
            </a:r>
            <a:endParaRPr lang="fr-FR" sz="2800" dirty="0">
              <a:solidFill>
                <a:srgbClr val="0000FF"/>
              </a:solidFill>
              <a:latin typeface="Noteworthy Light"/>
              <a:ea typeface="+mn-ea"/>
              <a:cs typeface="Noteworthy Light"/>
            </a:endParaRPr>
          </a:p>
        </p:txBody>
      </p:sp>
      <p:sp>
        <p:nvSpPr>
          <p:cNvPr id="3" name="Rectangle 2"/>
          <p:cNvSpPr>
            <a:spLocks noChangeAspect="1"/>
          </p:cNvSpPr>
          <p:nvPr/>
        </p:nvSpPr>
        <p:spPr>
          <a:xfrm>
            <a:off x="3011469" y="3788857"/>
            <a:ext cx="3059999" cy="2873023"/>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 name="Rectangle 3"/>
          <p:cNvSpPr>
            <a:spLocks noChangeAspect="1"/>
          </p:cNvSpPr>
          <p:nvPr/>
        </p:nvSpPr>
        <p:spPr>
          <a:xfrm>
            <a:off x="3137749" y="3909971"/>
            <a:ext cx="1440000" cy="1440000"/>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solidFill>
                <a:schemeClr val="dk1"/>
              </a:solidFill>
            </a:endParaRPr>
          </a:p>
        </p:txBody>
      </p:sp>
      <p:sp>
        <p:nvSpPr>
          <p:cNvPr id="5" name="Rectangle 4"/>
          <p:cNvSpPr>
            <a:spLocks noChangeAspect="1"/>
          </p:cNvSpPr>
          <p:nvPr/>
        </p:nvSpPr>
        <p:spPr>
          <a:xfrm>
            <a:off x="5590676" y="3909971"/>
            <a:ext cx="348639" cy="722204"/>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
        <p:nvSpPr>
          <p:cNvPr id="6" name="Rectangle 5"/>
          <p:cNvSpPr>
            <a:spLocks noChangeAspect="1"/>
          </p:cNvSpPr>
          <p:nvPr/>
        </p:nvSpPr>
        <p:spPr>
          <a:xfrm>
            <a:off x="4694149" y="3909971"/>
            <a:ext cx="358077" cy="358399"/>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FR"/>
          </a:p>
        </p:txBody>
      </p:sp>
      <p:sp>
        <p:nvSpPr>
          <p:cNvPr id="7" name="Triangle isocèle 6"/>
          <p:cNvSpPr>
            <a:spLocks noChangeAspect="1"/>
          </p:cNvSpPr>
          <p:nvPr/>
        </p:nvSpPr>
        <p:spPr>
          <a:xfrm>
            <a:off x="3523746" y="5178954"/>
            <a:ext cx="417597" cy="359997"/>
          </a:xfrm>
          <a:prstGeom prst="triangle">
            <a:avLst/>
          </a:prstGeom>
          <a:solidFill>
            <a:srgbClr val="0000FF"/>
          </a:solidFill>
        </p:spPr>
        <p:style>
          <a:lnRef idx="0">
            <a:schemeClr val="dk1"/>
          </a:lnRef>
          <a:fillRef idx="3">
            <a:schemeClr val="dk1"/>
          </a:fillRef>
          <a:effectRef idx="3">
            <a:schemeClr val="dk1"/>
          </a:effectRef>
          <a:fontRef idx="minor">
            <a:schemeClr val="lt1"/>
          </a:fontRef>
        </p:style>
        <p:txBody>
          <a:bodyPr rtlCol="0" anchor="ctr"/>
          <a:lstStyle/>
          <a:p>
            <a:pPr algn="ctr"/>
            <a:endParaRPr lang="fr-FR"/>
          </a:p>
        </p:txBody>
      </p:sp>
      <p:sp>
        <p:nvSpPr>
          <p:cNvPr id="10" name="Secteurs 9"/>
          <p:cNvSpPr>
            <a:spLocks noChangeAspect="1"/>
          </p:cNvSpPr>
          <p:nvPr/>
        </p:nvSpPr>
        <p:spPr>
          <a:xfrm rot="8608113">
            <a:off x="3309474" y="4568154"/>
            <a:ext cx="914400" cy="914400"/>
          </a:xfrm>
          <a:prstGeom prst="pie">
            <a:avLst>
              <a:gd name="adj1" fmla="val 20506136"/>
              <a:gd name="adj2" fmla="val 16943058"/>
            </a:avLst>
          </a:prstGeom>
          <a:pattFill prst="dkVert">
            <a:fgClr>
              <a:prstClr val="black"/>
            </a:fgClr>
            <a:bgClr>
              <a:prstClr val="white"/>
            </a:bgClr>
          </a:patt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9" name="Ellipse 8"/>
          <p:cNvSpPr>
            <a:spLocks noChangeAspect="1"/>
          </p:cNvSpPr>
          <p:nvPr/>
        </p:nvSpPr>
        <p:spPr>
          <a:xfrm>
            <a:off x="3711540" y="4890782"/>
            <a:ext cx="359997" cy="359997"/>
          </a:xfrm>
          <a:prstGeom prst="ellipse">
            <a:avLst/>
          </a:prstGeom>
          <a:solidFill>
            <a:srgbClr val="0000FF"/>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p>
        </p:txBody>
      </p:sp>
      <p:sp>
        <p:nvSpPr>
          <p:cNvPr id="11" name="ZoneTexte 10"/>
          <p:cNvSpPr txBox="1"/>
          <p:nvPr/>
        </p:nvSpPr>
        <p:spPr>
          <a:xfrm>
            <a:off x="2788779" y="3162827"/>
            <a:ext cx="3836795" cy="646331"/>
          </a:xfrm>
          <a:prstGeom prst="rect">
            <a:avLst/>
          </a:prstGeom>
          <a:noFill/>
        </p:spPr>
        <p:txBody>
          <a:bodyPr wrap="square" rtlCol="0">
            <a:spAutoFit/>
          </a:bodyPr>
          <a:lstStyle/>
          <a:p>
            <a:pPr algn="ctr"/>
            <a:r>
              <a:rPr lang="fr-FR" b="1" u="sng" dirty="0" smtClean="0">
                <a:latin typeface="Noteworthy Light"/>
                <a:cs typeface="Noteworthy Light"/>
              </a:rPr>
              <a:t>Territoire </a:t>
            </a:r>
            <a:r>
              <a:rPr lang="fr-FR" b="1" u="sng" dirty="0" smtClean="0">
                <a:solidFill>
                  <a:srgbClr val="0000FF"/>
                </a:solidFill>
                <a:latin typeface="Noteworthy Light"/>
                <a:cs typeface="Noteworthy Light"/>
              </a:rPr>
              <a:t>régional</a:t>
            </a:r>
            <a:r>
              <a:rPr lang="fr-FR" b="1" u="sng" dirty="0" smtClean="0">
                <a:latin typeface="Noteworthy Light"/>
                <a:cs typeface="Noteworthy Light"/>
              </a:rPr>
              <a:t> de production et de consommation</a:t>
            </a:r>
            <a:endParaRPr lang="fr-FR" b="1" u="sng" dirty="0">
              <a:latin typeface="Noteworthy Light"/>
              <a:cs typeface="Noteworthy Light"/>
            </a:endParaRPr>
          </a:p>
        </p:txBody>
      </p:sp>
      <p:sp>
        <p:nvSpPr>
          <p:cNvPr id="12" name="Ellipse 11"/>
          <p:cNvSpPr>
            <a:spLocks noChangeAspect="1"/>
          </p:cNvSpPr>
          <p:nvPr/>
        </p:nvSpPr>
        <p:spPr>
          <a:xfrm>
            <a:off x="4021673" y="4632175"/>
            <a:ext cx="287997" cy="287997"/>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13" name="Ellipse 12"/>
          <p:cNvSpPr>
            <a:spLocks noChangeAspect="1"/>
          </p:cNvSpPr>
          <p:nvPr/>
        </p:nvSpPr>
        <p:spPr>
          <a:xfrm>
            <a:off x="4206582" y="6064162"/>
            <a:ext cx="287997" cy="287997"/>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14" name="Ellipse 13"/>
          <p:cNvSpPr>
            <a:spLocks noChangeAspect="1"/>
          </p:cNvSpPr>
          <p:nvPr/>
        </p:nvSpPr>
        <p:spPr>
          <a:xfrm>
            <a:off x="5615578" y="4241826"/>
            <a:ext cx="287997" cy="287997"/>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16" name="Ellipse 15"/>
          <p:cNvSpPr>
            <a:spLocks noChangeAspect="1"/>
          </p:cNvSpPr>
          <p:nvPr/>
        </p:nvSpPr>
        <p:spPr>
          <a:xfrm>
            <a:off x="4731124" y="3953829"/>
            <a:ext cx="287997" cy="287997"/>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17" name="Rectangle 16"/>
          <p:cNvSpPr>
            <a:spLocks noChangeAspect="1"/>
          </p:cNvSpPr>
          <p:nvPr/>
        </p:nvSpPr>
        <p:spPr>
          <a:xfrm>
            <a:off x="7284072" y="3788858"/>
            <a:ext cx="1561013" cy="2873022"/>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21" name="Connecteur en arc 20"/>
          <p:cNvCxnSpPr/>
          <p:nvPr/>
        </p:nvCxnSpPr>
        <p:spPr>
          <a:xfrm>
            <a:off x="6723752" y="5082048"/>
            <a:ext cx="2320549" cy="283946"/>
          </a:xfrm>
          <a:prstGeom prst="curvedConnector3">
            <a:avLst/>
          </a:prstGeom>
          <a:ln w="57150" cmpd="sng">
            <a:solidFill>
              <a:srgbClr val="0000FF"/>
            </a:solidFill>
            <a:prstDash val="sysDash"/>
            <a:headEnd type="arrow"/>
            <a:tailEnd type="arrow"/>
          </a:ln>
        </p:spPr>
        <p:style>
          <a:lnRef idx="2">
            <a:schemeClr val="accent1"/>
          </a:lnRef>
          <a:fillRef idx="0">
            <a:schemeClr val="accent1"/>
          </a:fillRef>
          <a:effectRef idx="1">
            <a:schemeClr val="accent1"/>
          </a:effectRef>
          <a:fontRef idx="minor">
            <a:schemeClr val="tx1"/>
          </a:fontRef>
        </p:style>
      </p:cxnSp>
      <p:sp>
        <p:nvSpPr>
          <p:cNvPr id="18" name="Ellipse 17"/>
          <p:cNvSpPr>
            <a:spLocks noChangeAspect="1"/>
          </p:cNvSpPr>
          <p:nvPr/>
        </p:nvSpPr>
        <p:spPr>
          <a:xfrm>
            <a:off x="7610658" y="5077997"/>
            <a:ext cx="287997" cy="287997"/>
          </a:xfrm>
          <a:prstGeom prst="ellipse">
            <a:avLst/>
          </a:prstGeom>
          <a:solidFill>
            <a:srgbClr val="0000FF"/>
          </a:solidFill>
          <a:ln w="38100" cmpd="sng">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23" name="ZoneTexte 22"/>
          <p:cNvSpPr txBox="1"/>
          <p:nvPr/>
        </p:nvSpPr>
        <p:spPr>
          <a:xfrm>
            <a:off x="7152264" y="2873376"/>
            <a:ext cx="2177774" cy="923330"/>
          </a:xfrm>
          <a:prstGeom prst="rect">
            <a:avLst/>
          </a:prstGeom>
          <a:noFill/>
        </p:spPr>
        <p:txBody>
          <a:bodyPr wrap="square" rtlCol="0">
            <a:spAutoFit/>
          </a:bodyPr>
          <a:lstStyle/>
          <a:p>
            <a:pPr algn="ctr"/>
            <a:r>
              <a:rPr lang="fr-FR" b="1" u="sng" dirty="0" smtClean="0">
                <a:latin typeface="Noteworthy Light"/>
                <a:cs typeface="Noteworthy Light"/>
              </a:rPr>
              <a:t>Territoire </a:t>
            </a:r>
            <a:r>
              <a:rPr lang="fr-FR" b="1" u="sng" dirty="0" smtClean="0">
                <a:solidFill>
                  <a:srgbClr val="0000FF"/>
                </a:solidFill>
                <a:latin typeface="Noteworthy Light"/>
                <a:cs typeface="Noteworthy Light"/>
              </a:rPr>
              <a:t>local</a:t>
            </a:r>
            <a:r>
              <a:rPr lang="fr-FR" b="1" u="sng" dirty="0" smtClean="0">
                <a:latin typeface="Noteworthy Light"/>
                <a:cs typeface="Noteworthy Light"/>
              </a:rPr>
              <a:t> de conception et de consommation</a:t>
            </a:r>
            <a:endParaRPr lang="fr-FR" b="1" u="sng" dirty="0">
              <a:latin typeface="Noteworthy Light"/>
              <a:cs typeface="Noteworthy Light"/>
            </a:endParaRPr>
          </a:p>
        </p:txBody>
      </p:sp>
      <p:cxnSp>
        <p:nvCxnSpPr>
          <p:cNvPr id="25" name="Connecteur droit 24"/>
          <p:cNvCxnSpPr/>
          <p:nvPr/>
        </p:nvCxnSpPr>
        <p:spPr>
          <a:xfrm>
            <a:off x="7296523" y="4385825"/>
            <a:ext cx="0" cy="165370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6" name="Connecteur droit 25"/>
          <p:cNvCxnSpPr/>
          <p:nvPr/>
        </p:nvCxnSpPr>
        <p:spPr>
          <a:xfrm flipH="1">
            <a:off x="3137749" y="5709991"/>
            <a:ext cx="1440000" cy="0"/>
          </a:xfrm>
          <a:prstGeom prst="line">
            <a:avLst/>
          </a:prstGeom>
          <a:ln w="57150" cmpd="sng">
            <a:solidFill>
              <a:srgbClr val="0000FF"/>
            </a:solidFill>
            <a:prstDash val="dashDot"/>
          </a:ln>
        </p:spPr>
        <p:style>
          <a:lnRef idx="2">
            <a:schemeClr val="accent1"/>
          </a:lnRef>
          <a:fillRef idx="0">
            <a:schemeClr val="accent1"/>
          </a:fillRef>
          <a:effectRef idx="1">
            <a:schemeClr val="accent1"/>
          </a:effectRef>
          <a:fontRef idx="minor">
            <a:schemeClr val="tx1"/>
          </a:fontRef>
        </p:style>
      </p:cxnSp>
      <p:cxnSp>
        <p:nvCxnSpPr>
          <p:cNvPr id="32" name="Connecteur en arc 31"/>
          <p:cNvCxnSpPr/>
          <p:nvPr/>
        </p:nvCxnSpPr>
        <p:spPr>
          <a:xfrm rot="5400000" flipH="1" flipV="1">
            <a:off x="2806775" y="6131884"/>
            <a:ext cx="921664" cy="512277"/>
          </a:xfrm>
          <a:prstGeom prst="curvedConnector3">
            <a:avLst/>
          </a:prstGeom>
          <a:ln w="57150" cmpd="sng">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grpSp>
        <p:nvGrpSpPr>
          <p:cNvPr id="37" name="Grouper 36"/>
          <p:cNvGrpSpPr/>
          <p:nvPr/>
        </p:nvGrpSpPr>
        <p:grpSpPr>
          <a:xfrm>
            <a:off x="2751760" y="5541179"/>
            <a:ext cx="2303510" cy="474022"/>
            <a:chOff x="2751760" y="4345787"/>
            <a:chExt cx="2303510" cy="474022"/>
          </a:xfrm>
        </p:grpSpPr>
        <p:sp>
          <p:nvSpPr>
            <p:cNvPr id="35" name="Forme libre 34"/>
            <p:cNvSpPr/>
            <p:nvPr/>
          </p:nvSpPr>
          <p:spPr>
            <a:xfrm>
              <a:off x="2751760" y="4345787"/>
              <a:ext cx="958758" cy="474022"/>
            </a:xfrm>
            <a:custGeom>
              <a:avLst/>
              <a:gdLst>
                <a:gd name="connsiteX0" fmla="*/ 958758 w 958758"/>
                <a:gd name="connsiteY0" fmla="*/ 0 h 474022"/>
                <a:gd name="connsiteX1" fmla="*/ 460702 w 958758"/>
                <a:gd name="connsiteY1" fmla="*/ 473180 h 474022"/>
                <a:gd name="connsiteX2" fmla="*/ 0 w 958758"/>
                <a:gd name="connsiteY2" fmla="*/ 124521 h 474022"/>
              </a:gdLst>
              <a:ahLst/>
              <a:cxnLst>
                <a:cxn ang="0">
                  <a:pos x="connsiteX0" y="connsiteY0"/>
                </a:cxn>
                <a:cxn ang="0">
                  <a:pos x="connsiteX1" y="connsiteY1"/>
                </a:cxn>
                <a:cxn ang="0">
                  <a:pos x="connsiteX2" y="connsiteY2"/>
                </a:cxn>
              </a:cxnLst>
              <a:rect l="l" t="t" r="r" b="b"/>
              <a:pathLst>
                <a:path w="958758" h="474022">
                  <a:moveTo>
                    <a:pt x="958758" y="0"/>
                  </a:moveTo>
                  <a:cubicBezTo>
                    <a:pt x="789626" y="226213"/>
                    <a:pt x="620495" y="452427"/>
                    <a:pt x="460702" y="473180"/>
                  </a:cubicBezTo>
                  <a:cubicBezTo>
                    <a:pt x="300909" y="493934"/>
                    <a:pt x="0" y="124521"/>
                    <a:pt x="0" y="124521"/>
                  </a:cubicBezTo>
                </a:path>
              </a:pathLst>
            </a:custGeom>
            <a:ln w="5715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6" name="Forme libre 35"/>
            <p:cNvSpPr/>
            <p:nvPr/>
          </p:nvSpPr>
          <p:spPr>
            <a:xfrm>
              <a:off x="3698067" y="4370691"/>
              <a:ext cx="1357203" cy="423445"/>
            </a:xfrm>
            <a:custGeom>
              <a:avLst/>
              <a:gdLst>
                <a:gd name="connsiteX0" fmla="*/ 0 w 1357203"/>
                <a:gd name="connsiteY0" fmla="*/ 0 h 423445"/>
                <a:gd name="connsiteX1" fmla="*/ 249028 w 1357203"/>
                <a:gd name="connsiteY1" fmla="*/ 423372 h 423445"/>
                <a:gd name="connsiteX2" fmla="*/ 1357203 w 1357203"/>
                <a:gd name="connsiteY2" fmla="*/ 37356 h 423445"/>
              </a:gdLst>
              <a:ahLst/>
              <a:cxnLst>
                <a:cxn ang="0">
                  <a:pos x="connsiteX0" y="connsiteY0"/>
                </a:cxn>
                <a:cxn ang="0">
                  <a:pos x="connsiteX1" y="connsiteY1"/>
                </a:cxn>
                <a:cxn ang="0">
                  <a:pos x="connsiteX2" y="connsiteY2"/>
                </a:cxn>
              </a:cxnLst>
              <a:rect l="l" t="t" r="r" b="b"/>
              <a:pathLst>
                <a:path w="1357203" h="423445">
                  <a:moveTo>
                    <a:pt x="0" y="0"/>
                  </a:moveTo>
                  <a:cubicBezTo>
                    <a:pt x="11414" y="208573"/>
                    <a:pt x="22828" y="417146"/>
                    <a:pt x="249028" y="423372"/>
                  </a:cubicBezTo>
                  <a:cubicBezTo>
                    <a:pt x="475228" y="429598"/>
                    <a:pt x="1357203" y="37356"/>
                    <a:pt x="1357203" y="37356"/>
                  </a:cubicBezTo>
                </a:path>
              </a:pathLst>
            </a:custGeom>
            <a:ln w="5715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grpSp>
      <p:sp>
        <p:nvSpPr>
          <p:cNvPr id="38" name="ZoneTexte 37"/>
          <p:cNvSpPr txBox="1"/>
          <p:nvPr/>
        </p:nvSpPr>
        <p:spPr>
          <a:xfrm>
            <a:off x="0" y="3833798"/>
            <a:ext cx="2540086" cy="646331"/>
          </a:xfrm>
          <a:prstGeom prst="rect">
            <a:avLst/>
          </a:prstGeom>
          <a:noFill/>
        </p:spPr>
        <p:txBody>
          <a:bodyPr wrap="square" rtlCol="0">
            <a:spAutoFit/>
          </a:bodyPr>
          <a:lstStyle/>
          <a:p>
            <a:pPr algn="ctr"/>
            <a:r>
              <a:rPr lang="fr-FR" b="1" u="sng" dirty="0" smtClean="0">
                <a:latin typeface="Noteworthy Light"/>
                <a:cs typeface="Noteworthy Light"/>
              </a:rPr>
              <a:t>Territoire </a:t>
            </a:r>
            <a:r>
              <a:rPr lang="fr-FR" b="1" u="sng" dirty="0" smtClean="0">
                <a:solidFill>
                  <a:srgbClr val="0000FF"/>
                </a:solidFill>
                <a:latin typeface="Noteworthy Light"/>
                <a:cs typeface="Noteworthy Light"/>
              </a:rPr>
              <a:t>continental</a:t>
            </a:r>
            <a:r>
              <a:rPr lang="fr-FR" b="1" u="sng" dirty="0" smtClean="0">
                <a:latin typeface="Noteworthy Light"/>
                <a:cs typeface="Noteworthy Light"/>
              </a:rPr>
              <a:t>  de prélèvement</a:t>
            </a:r>
            <a:endParaRPr lang="fr-FR" b="1" u="sng" dirty="0">
              <a:latin typeface="Noteworthy Light"/>
              <a:cs typeface="Noteworthy Light"/>
            </a:endParaRPr>
          </a:p>
        </p:txBody>
      </p:sp>
      <p:sp>
        <p:nvSpPr>
          <p:cNvPr id="39" name="Forme libre 38"/>
          <p:cNvSpPr/>
          <p:nvPr/>
        </p:nvSpPr>
        <p:spPr>
          <a:xfrm>
            <a:off x="311285" y="4582378"/>
            <a:ext cx="1618683" cy="1967433"/>
          </a:xfrm>
          <a:custGeom>
            <a:avLst/>
            <a:gdLst>
              <a:gd name="connsiteX0" fmla="*/ 0 w 1618683"/>
              <a:gd name="connsiteY0" fmla="*/ 12452 h 1967433"/>
              <a:gd name="connsiteX1" fmla="*/ 1369655 w 1618683"/>
              <a:gd name="connsiteY1" fmla="*/ 0 h 1967433"/>
              <a:gd name="connsiteX2" fmla="*/ 1618683 w 1618683"/>
              <a:gd name="connsiteY2" fmla="*/ 647510 h 1967433"/>
              <a:gd name="connsiteX3" fmla="*/ 1145529 w 1618683"/>
              <a:gd name="connsiteY3" fmla="*/ 1954981 h 1967433"/>
              <a:gd name="connsiteX4" fmla="*/ 734633 w 1618683"/>
              <a:gd name="connsiteY4" fmla="*/ 1967433 h 1967433"/>
              <a:gd name="connsiteX5" fmla="*/ 522959 w 1618683"/>
              <a:gd name="connsiteY5" fmla="*/ 796935 h 1967433"/>
              <a:gd name="connsiteX6" fmla="*/ 0 w 1618683"/>
              <a:gd name="connsiteY6" fmla="*/ 796935 h 1967433"/>
              <a:gd name="connsiteX7" fmla="*/ 0 w 1618683"/>
              <a:gd name="connsiteY7" fmla="*/ 12452 h 1967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8683" h="1967433">
                <a:moveTo>
                  <a:pt x="0" y="12452"/>
                </a:moveTo>
                <a:lnTo>
                  <a:pt x="1369655" y="0"/>
                </a:lnTo>
                <a:lnTo>
                  <a:pt x="1618683" y="647510"/>
                </a:lnTo>
                <a:lnTo>
                  <a:pt x="1145529" y="1954981"/>
                </a:lnTo>
                <a:lnTo>
                  <a:pt x="734633" y="1967433"/>
                </a:lnTo>
                <a:lnTo>
                  <a:pt x="522959" y="796935"/>
                </a:lnTo>
                <a:lnTo>
                  <a:pt x="0" y="796935"/>
                </a:lnTo>
                <a:lnTo>
                  <a:pt x="0" y="12452"/>
                </a:lnTo>
                <a:close/>
              </a:path>
            </a:pathLst>
          </a:cu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fr-FR"/>
          </a:p>
        </p:txBody>
      </p:sp>
      <p:sp>
        <p:nvSpPr>
          <p:cNvPr id="40" name="Rectangle 39"/>
          <p:cNvSpPr>
            <a:spLocks noChangeAspect="1"/>
          </p:cNvSpPr>
          <p:nvPr/>
        </p:nvSpPr>
        <p:spPr>
          <a:xfrm>
            <a:off x="79172" y="4492579"/>
            <a:ext cx="2340000" cy="2169301"/>
          </a:xfrm>
          <a:prstGeom prst="rect">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nvGrpSpPr>
          <p:cNvPr id="47" name="Grouper 46"/>
          <p:cNvGrpSpPr/>
          <p:nvPr/>
        </p:nvGrpSpPr>
        <p:grpSpPr>
          <a:xfrm>
            <a:off x="834245" y="4806516"/>
            <a:ext cx="1419463" cy="1444445"/>
            <a:chOff x="871598" y="4955940"/>
            <a:chExt cx="1419463" cy="1444445"/>
          </a:xfrm>
        </p:grpSpPr>
        <p:cxnSp>
          <p:nvCxnSpPr>
            <p:cNvPr id="41" name="Connecteur en arc 40"/>
            <p:cNvCxnSpPr/>
            <p:nvPr/>
          </p:nvCxnSpPr>
          <p:spPr>
            <a:xfrm>
              <a:off x="1417691" y="5616110"/>
              <a:ext cx="873370" cy="12700"/>
            </a:xfrm>
            <a:prstGeom prst="curvedConnector3">
              <a:avLst/>
            </a:prstGeom>
            <a:ln w="57150" cmpd="sng">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4" name="Connecteur droit 43"/>
            <p:cNvCxnSpPr/>
            <p:nvPr/>
          </p:nvCxnSpPr>
          <p:spPr>
            <a:xfrm>
              <a:off x="871598" y="4955940"/>
              <a:ext cx="546093" cy="660170"/>
            </a:xfrm>
            <a:prstGeom prst="line">
              <a:avLst/>
            </a:prstGeom>
            <a:ln w="57150" cmpd="sng">
              <a:solidFill>
                <a:srgbClr val="408000"/>
              </a:solidFill>
            </a:ln>
          </p:spPr>
          <p:style>
            <a:lnRef idx="2">
              <a:schemeClr val="accent1"/>
            </a:lnRef>
            <a:fillRef idx="0">
              <a:schemeClr val="accent1"/>
            </a:fillRef>
            <a:effectRef idx="1">
              <a:schemeClr val="accent1"/>
            </a:effectRef>
            <a:fontRef idx="minor">
              <a:schemeClr val="tx1"/>
            </a:fontRef>
          </p:style>
        </p:cxnSp>
        <p:cxnSp>
          <p:nvCxnSpPr>
            <p:cNvPr id="46" name="Connecteur droit 45"/>
            <p:cNvCxnSpPr/>
            <p:nvPr/>
          </p:nvCxnSpPr>
          <p:spPr>
            <a:xfrm flipH="1">
              <a:off x="1270043" y="5616110"/>
              <a:ext cx="147648" cy="784275"/>
            </a:xfrm>
            <a:prstGeom prst="line">
              <a:avLst/>
            </a:prstGeom>
            <a:ln w="57150" cmpd="sng">
              <a:solidFill>
                <a:srgbClr val="408000"/>
              </a:solidFill>
            </a:ln>
          </p:spPr>
          <p:style>
            <a:lnRef idx="2">
              <a:schemeClr val="accent1"/>
            </a:lnRef>
            <a:fillRef idx="0">
              <a:schemeClr val="accent1"/>
            </a:fillRef>
            <a:effectRef idx="1">
              <a:schemeClr val="accent1"/>
            </a:effectRef>
            <a:fontRef idx="minor">
              <a:schemeClr val="tx1"/>
            </a:fontRef>
          </p:style>
        </p:cxnSp>
      </p:grpSp>
      <p:grpSp>
        <p:nvGrpSpPr>
          <p:cNvPr id="55" name="Grouper 54"/>
          <p:cNvGrpSpPr/>
          <p:nvPr/>
        </p:nvGrpSpPr>
        <p:grpSpPr>
          <a:xfrm>
            <a:off x="3374331" y="4046926"/>
            <a:ext cx="935339" cy="482897"/>
            <a:chOff x="3374331" y="2851534"/>
            <a:chExt cx="935339" cy="482897"/>
          </a:xfrm>
        </p:grpSpPr>
        <p:cxnSp>
          <p:nvCxnSpPr>
            <p:cNvPr id="49" name="Connecteur droit avec flèche 48"/>
            <p:cNvCxnSpPr/>
            <p:nvPr/>
          </p:nvCxnSpPr>
          <p:spPr>
            <a:xfrm>
              <a:off x="3374331" y="2913794"/>
              <a:ext cx="149415" cy="420637"/>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50" name="Connecteur droit avec flèche 49"/>
            <p:cNvCxnSpPr/>
            <p:nvPr/>
          </p:nvCxnSpPr>
          <p:spPr>
            <a:xfrm flipH="1">
              <a:off x="4071537" y="2913794"/>
              <a:ext cx="238133" cy="420637"/>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53" name="Connecteur droit avec flèche 52"/>
            <p:cNvCxnSpPr/>
            <p:nvPr/>
          </p:nvCxnSpPr>
          <p:spPr>
            <a:xfrm>
              <a:off x="3783540" y="2851534"/>
              <a:ext cx="1" cy="420637"/>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cxnSp>
        <p:nvCxnSpPr>
          <p:cNvPr id="57" name="Connecteur en arc 56"/>
          <p:cNvCxnSpPr>
            <a:stCxn id="5" idx="2"/>
          </p:cNvCxnSpPr>
          <p:nvPr/>
        </p:nvCxnSpPr>
        <p:spPr>
          <a:xfrm rot="5400000">
            <a:off x="5033160" y="4618137"/>
            <a:ext cx="717798" cy="745875"/>
          </a:xfrm>
          <a:prstGeom prst="curvedConnector2">
            <a:avLst/>
          </a:prstGeom>
          <a:ln>
            <a:tailEnd type="arrow"/>
          </a:ln>
        </p:spPr>
        <p:style>
          <a:lnRef idx="3">
            <a:schemeClr val="accent6"/>
          </a:lnRef>
          <a:fillRef idx="0">
            <a:schemeClr val="accent6"/>
          </a:fillRef>
          <a:effectRef idx="2">
            <a:schemeClr val="accent6"/>
          </a:effectRef>
          <a:fontRef idx="minor">
            <a:schemeClr val="tx1"/>
          </a:fontRef>
        </p:style>
      </p:cxnSp>
      <p:cxnSp>
        <p:nvCxnSpPr>
          <p:cNvPr id="62" name="Connecteur en arc 61"/>
          <p:cNvCxnSpPr>
            <a:stCxn id="6" idx="2"/>
            <a:endCxn id="4" idx="3"/>
          </p:cNvCxnSpPr>
          <p:nvPr/>
        </p:nvCxnSpPr>
        <p:spPr>
          <a:xfrm rot="5400000">
            <a:off x="4544669" y="4301451"/>
            <a:ext cx="361601" cy="295439"/>
          </a:xfrm>
          <a:prstGeom prst="curvedConnector2">
            <a:avLst/>
          </a:prstGeom>
          <a:ln>
            <a:tailEnd type="arrow"/>
          </a:ln>
        </p:spPr>
        <p:style>
          <a:lnRef idx="3">
            <a:schemeClr val="accent6"/>
          </a:lnRef>
          <a:fillRef idx="0">
            <a:schemeClr val="accent6"/>
          </a:fillRef>
          <a:effectRef idx="2">
            <a:schemeClr val="accent6"/>
          </a:effectRef>
          <a:fontRef idx="minor">
            <a:schemeClr val="tx1"/>
          </a:fontRef>
        </p:style>
      </p:cxnSp>
      <p:cxnSp>
        <p:nvCxnSpPr>
          <p:cNvPr id="64" name="Connecteur en arc 63"/>
          <p:cNvCxnSpPr>
            <a:stCxn id="14" idx="2"/>
          </p:cNvCxnSpPr>
          <p:nvPr/>
        </p:nvCxnSpPr>
        <p:spPr>
          <a:xfrm rot="10800000" flipV="1">
            <a:off x="4873190" y="4385824"/>
            <a:ext cx="742388" cy="696223"/>
          </a:xfrm>
          <a:prstGeom prst="curvedConnector3">
            <a:avLst/>
          </a:prstGeom>
          <a:ln>
            <a:tailEnd type="arrow"/>
          </a:ln>
        </p:spPr>
        <p:style>
          <a:lnRef idx="3">
            <a:schemeClr val="accent1"/>
          </a:lnRef>
          <a:fillRef idx="0">
            <a:schemeClr val="accent1"/>
          </a:fillRef>
          <a:effectRef idx="2">
            <a:schemeClr val="accent1"/>
          </a:effectRef>
          <a:fontRef idx="minor">
            <a:schemeClr val="tx1"/>
          </a:fontRef>
        </p:style>
      </p:cxnSp>
      <p:cxnSp>
        <p:nvCxnSpPr>
          <p:cNvPr id="66" name="Connecteur en arc 65"/>
          <p:cNvCxnSpPr>
            <a:stCxn id="16" idx="3"/>
          </p:cNvCxnSpPr>
          <p:nvPr/>
        </p:nvCxnSpPr>
        <p:spPr>
          <a:xfrm rot="5400000">
            <a:off x="4424665" y="4181189"/>
            <a:ext cx="330174" cy="367096"/>
          </a:xfrm>
          <a:prstGeom prst="curvedConnector2">
            <a:avLst/>
          </a:prstGeom>
          <a:ln>
            <a:tailEnd type="arrow"/>
          </a:ln>
        </p:spPr>
        <p:style>
          <a:lnRef idx="3">
            <a:schemeClr val="accent1"/>
          </a:lnRef>
          <a:fillRef idx="0">
            <a:schemeClr val="accent1"/>
          </a:fillRef>
          <a:effectRef idx="2">
            <a:schemeClr val="accent1"/>
          </a:effectRef>
          <a:fontRef idx="minor">
            <a:schemeClr val="tx1"/>
          </a:fontRef>
        </p:style>
      </p:cxnSp>
      <p:cxnSp>
        <p:nvCxnSpPr>
          <p:cNvPr id="75" name="Connecteur en arc 74"/>
          <p:cNvCxnSpPr>
            <a:stCxn id="13" idx="2"/>
          </p:cNvCxnSpPr>
          <p:nvPr/>
        </p:nvCxnSpPr>
        <p:spPr>
          <a:xfrm rot="10800000">
            <a:off x="4021674" y="5709991"/>
            <a:ext cx="184909" cy="498170"/>
          </a:xfrm>
          <a:prstGeom prst="curvedConnector2">
            <a:avLst/>
          </a:prstGeom>
          <a:ln>
            <a:tailEnd type="arrow"/>
          </a:ln>
        </p:spPr>
        <p:style>
          <a:lnRef idx="3">
            <a:schemeClr val="accent1"/>
          </a:lnRef>
          <a:fillRef idx="0">
            <a:schemeClr val="accent1"/>
          </a:fillRef>
          <a:effectRef idx="2">
            <a:schemeClr val="accent1"/>
          </a:effectRef>
          <a:fontRef idx="minor">
            <a:schemeClr val="tx1"/>
          </a:fontRef>
        </p:style>
      </p:cxnSp>
      <p:cxnSp>
        <p:nvCxnSpPr>
          <p:cNvPr id="79" name="Connecteur en arc 78"/>
          <p:cNvCxnSpPr>
            <a:stCxn id="15" idx="0"/>
          </p:cNvCxnSpPr>
          <p:nvPr/>
        </p:nvCxnSpPr>
        <p:spPr>
          <a:xfrm rot="16200000" flipV="1">
            <a:off x="4028275" y="5717260"/>
            <a:ext cx="503283" cy="146665"/>
          </a:xfrm>
          <a:prstGeom prst="curvedConnector3">
            <a:avLst/>
          </a:prstGeom>
          <a:ln>
            <a:tailEnd type="arrow"/>
          </a:ln>
        </p:spPr>
        <p:style>
          <a:lnRef idx="3">
            <a:schemeClr val="accent6"/>
          </a:lnRef>
          <a:fillRef idx="0">
            <a:schemeClr val="accent6"/>
          </a:fillRef>
          <a:effectRef idx="2">
            <a:schemeClr val="accent6"/>
          </a:effectRef>
          <a:fontRef idx="minor">
            <a:schemeClr val="tx1"/>
          </a:fontRef>
        </p:style>
      </p:cxnSp>
      <p:sp>
        <p:nvSpPr>
          <p:cNvPr id="80" name="ZoneTexte 79"/>
          <p:cNvSpPr txBox="1"/>
          <p:nvPr/>
        </p:nvSpPr>
        <p:spPr>
          <a:xfrm>
            <a:off x="0" y="647511"/>
            <a:ext cx="2751760" cy="2585323"/>
          </a:xfrm>
          <a:prstGeom prst="rect">
            <a:avLst/>
          </a:prstGeom>
          <a:noFill/>
        </p:spPr>
        <p:txBody>
          <a:bodyPr wrap="square" rtlCol="0">
            <a:spAutoFit/>
          </a:bodyPr>
          <a:lstStyle/>
          <a:p>
            <a:pPr algn="just"/>
            <a:r>
              <a:rPr lang="fr-FR" b="1" u="sng" dirty="0" smtClean="0">
                <a:latin typeface="Noteworthy Light"/>
                <a:cs typeface="Noteworthy Light"/>
              </a:rPr>
              <a:t>Flux matériels </a:t>
            </a:r>
          </a:p>
          <a:p>
            <a:pPr marL="285750" indent="-285750" algn="just">
              <a:buFont typeface="Arial"/>
              <a:buChar char="•"/>
            </a:pPr>
            <a:r>
              <a:rPr lang="fr-FR" b="1" dirty="0" smtClean="0">
                <a:latin typeface="Noteworthy Light"/>
                <a:cs typeface="Noteworthy Light"/>
              </a:rPr>
              <a:t>matières premières </a:t>
            </a:r>
          </a:p>
          <a:p>
            <a:pPr marL="285750" indent="-285750" algn="just">
              <a:buFont typeface="Arial"/>
              <a:buChar char="•"/>
            </a:pPr>
            <a:r>
              <a:rPr lang="fr-FR" b="1" dirty="0" smtClean="0">
                <a:latin typeface="Noteworthy Light"/>
                <a:cs typeface="Noteworthy Light"/>
              </a:rPr>
              <a:t>Pièces détachées</a:t>
            </a:r>
          </a:p>
          <a:p>
            <a:pPr marL="285750" indent="-285750" algn="just">
              <a:buFont typeface="Arial"/>
              <a:buChar char="•"/>
            </a:pPr>
            <a:r>
              <a:rPr lang="fr-FR" b="1" i="1" dirty="0" err="1" smtClean="0">
                <a:latin typeface="Noteworthy Light"/>
                <a:cs typeface="Noteworthy Light"/>
              </a:rPr>
              <a:t>iPhones</a:t>
            </a:r>
            <a:endParaRPr lang="fr-FR" b="1" i="1" dirty="0" smtClean="0">
              <a:latin typeface="Noteworthy Light"/>
              <a:cs typeface="Noteworthy Light"/>
            </a:endParaRPr>
          </a:p>
          <a:p>
            <a:pPr algn="just"/>
            <a:r>
              <a:rPr lang="fr-FR" b="1" u="sng" dirty="0">
                <a:latin typeface="Noteworthy Light"/>
                <a:cs typeface="Noteworthy Light"/>
              </a:rPr>
              <a:t>Flux immatériels</a:t>
            </a:r>
          </a:p>
          <a:p>
            <a:pPr marL="285750" indent="-285750" algn="just">
              <a:buFont typeface="Arial"/>
              <a:buChar char="•"/>
            </a:pPr>
            <a:r>
              <a:rPr lang="fr-FR" b="1" dirty="0">
                <a:latin typeface="Noteworthy Light"/>
                <a:cs typeface="Noteworthy Light"/>
              </a:rPr>
              <a:t>Investissements</a:t>
            </a:r>
          </a:p>
          <a:p>
            <a:pPr marL="285750" indent="-285750" algn="just">
              <a:buFont typeface="Arial"/>
              <a:buChar char="•"/>
            </a:pPr>
            <a:r>
              <a:rPr lang="fr-FR" b="1" dirty="0">
                <a:latin typeface="Noteworthy Light"/>
                <a:cs typeface="Noteworthy Light"/>
              </a:rPr>
              <a:t>Ordres d’ingénierie</a:t>
            </a:r>
          </a:p>
          <a:p>
            <a:pPr algn="just"/>
            <a:endParaRPr lang="fr-FR" b="1" dirty="0" smtClean="0">
              <a:latin typeface="Noteworthy Light"/>
              <a:cs typeface="Noteworthy Light"/>
            </a:endParaRPr>
          </a:p>
          <a:p>
            <a:pPr marL="285750" indent="-285750" algn="just">
              <a:buFont typeface="Arial"/>
              <a:buChar char="•"/>
            </a:pPr>
            <a:r>
              <a:rPr lang="fr-FR" b="1" dirty="0" smtClean="0">
                <a:latin typeface="Noteworthy Light"/>
                <a:cs typeface="Noteworthy Light"/>
              </a:rPr>
              <a:t>Migrations intérieures</a:t>
            </a:r>
            <a:endParaRPr lang="fr-FR" b="1" dirty="0">
              <a:latin typeface="Noteworthy Light"/>
              <a:cs typeface="Noteworthy Light"/>
            </a:endParaRPr>
          </a:p>
        </p:txBody>
      </p:sp>
      <p:sp>
        <p:nvSpPr>
          <p:cNvPr id="81" name="ZoneTexte 80"/>
          <p:cNvSpPr txBox="1"/>
          <p:nvPr/>
        </p:nvSpPr>
        <p:spPr>
          <a:xfrm>
            <a:off x="6711303" y="659964"/>
            <a:ext cx="2420246" cy="1200329"/>
          </a:xfrm>
          <a:prstGeom prst="rect">
            <a:avLst/>
          </a:prstGeom>
          <a:noFill/>
        </p:spPr>
        <p:txBody>
          <a:bodyPr wrap="square" rtlCol="0">
            <a:spAutoFit/>
          </a:bodyPr>
          <a:lstStyle/>
          <a:p>
            <a:pPr marL="285750" indent="-285750" algn="just">
              <a:buFont typeface="Arial"/>
              <a:buChar char="•"/>
            </a:pPr>
            <a:r>
              <a:rPr lang="fr-FR" b="1" dirty="0" smtClean="0">
                <a:latin typeface="Noteworthy Light"/>
                <a:cs typeface="Noteworthy Light"/>
              </a:rPr>
              <a:t>Siège social</a:t>
            </a:r>
          </a:p>
          <a:p>
            <a:pPr marL="285750" indent="-285750" algn="just">
              <a:buFont typeface="Arial"/>
              <a:buChar char="•"/>
            </a:pPr>
            <a:r>
              <a:rPr lang="fr-FR" b="1" dirty="0" smtClean="0">
                <a:latin typeface="Noteworthy Light"/>
                <a:cs typeface="Noteworthy Light"/>
              </a:rPr>
              <a:t>Technopôle</a:t>
            </a:r>
          </a:p>
          <a:p>
            <a:pPr marL="285750" indent="-285750" algn="just">
              <a:buFont typeface="Arial"/>
              <a:buChar char="•"/>
            </a:pPr>
            <a:r>
              <a:rPr lang="fr-FR" b="1" dirty="0" smtClean="0">
                <a:latin typeface="Noteworthy Light"/>
                <a:cs typeface="Noteworthy Light"/>
              </a:rPr>
              <a:t>Universités</a:t>
            </a:r>
          </a:p>
          <a:p>
            <a:pPr marL="285750" indent="-285750" algn="just">
              <a:buFont typeface="Arial"/>
              <a:buChar char="•"/>
            </a:pPr>
            <a:r>
              <a:rPr lang="fr-FR" b="1" dirty="0" smtClean="0">
                <a:latin typeface="Noteworthy Light"/>
                <a:cs typeface="Noteworthy Light"/>
              </a:rPr>
              <a:t>Apple store</a:t>
            </a:r>
            <a:endParaRPr lang="fr-FR" b="1" dirty="0">
              <a:latin typeface="Noteworthy Light"/>
              <a:cs typeface="Noteworthy Light"/>
            </a:endParaRPr>
          </a:p>
        </p:txBody>
      </p:sp>
      <p:sp>
        <p:nvSpPr>
          <p:cNvPr id="82" name="ZoneTexte 81"/>
          <p:cNvSpPr txBox="1"/>
          <p:nvPr/>
        </p:nvSpPr>
        <p:spPr>
          <a:xfrm>
            <a:off x="7713240" y="4711772"/>
            <a:ext cx="1143180" cy="369332"/>
          </a:xfrm>
          <a:prstGeom prst="rect">
            <a:avLst/>
          </a:prstGeom>
          <a:noFill/>
        </p:spPr>
        <p:txBody>
          <a:bodyPr wrap="none" rtlCol="0">
            <a:spAutoFit/>
          </a:bodyPr>
          <a:lstStyle/>
          <a:p>
            <a:r>
              <a:rPr lang="fr-FR" b="1" dirty="0" smtClean="0">
                <a:latin typeface="Noteworthy Light"/>
                <a:cs typeface="Noteworthy Light"/>
              </a:rPr>
              <a:t>Cupertino</a:t>
            </a:r>
            <a:endParaRPr lang="fr-FR" b="1" dirty="0">
              <a:latin typeface="Noteworthy Light"/>
              <a:cs typeface="Noteworthy Light"/>
            </a:endParaRPr>
          </a:p>
        </p:txBody>
      </p:sp>
      <p:sp>
        <p:nvSpPr>
          <p:cNvPr id="83" name="Ellipse 82"/>
          <p:cNvSpPr>
            <a:spLocks noChangeAspect="1"/>
          </p:cNvSpPr>
          <p:nvPr/>
        </p:nvSpPr>
        <p:spPr>
          <a:xfrm>
            <a:off x="7273230" y="4525772"/>
            <a:ext cx="287997" cy="287997"/>
          </a:xfrm>
          <a:prstGeom prst="ellipse">
            <a:avLst/>
          </a:prstGeom>
          <a:solidFill>
            <a:schemeClr val="tx1"/>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84" name="ZoneTexte 83"/>
          <p:cNvSpPr txBox="1"/>
          <p:nvPr/>
        </p:nvSpPr>
        <p:spPr>
          <a:xfrm>
            <a:off x="7273230" y="4200182"/>
            <a:ext cx="1583190" cy="369332"/>
          </a:xfrm>
          <a:prstGeom prst="rect">
            <a:avLst/>
          </a:prstGeom>
          <a:noFill/>
        </p:spPr>
        <p:txBody>
          <a:bodyPr wrap="none" rtlCol="0">
            <a:spAutoFit/>
          </a:bodyPr>
          <a:lstStyle/>
          <a:p>
            <a:r>
              <a:rPr lang="fr-FR" b="1" dirty="0" smtClean="0">
                <a:latin typeface="Noteworthy Light"/>
                <a:cs typeface="Noteworthy Light"/>
              </a:rPr>
              <a:t>San Francisco</a:t>
            </a:r>
            <a:endParaRPr lang="fr-FR" b="1" dirty="0">
              <a:latin typeface="Noteworthy Light"/>
              <a:cs typeface="Noteworthy Light"/>
            </a:endParaRPr>
          </a:p>
        </p:txBody>
      </p:sp>
      <p:sp>
        <p:nvSpPr>
          <p:cNvPr id="85" name="Ellipse 84"/>
          <p:cNvSpPr>
            <a:spLocks noChangeAspect="1"/>
          </p:cNvSpPr>
          <p:nvPr/>
        </p:nvSpPr>
        <p:spPr>
          <a:xfrm>
            <a:off x="7284072" y="5073399"/>
            <a:ext cx="287997" cy="287997"/>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86" name="Ellipse 85"/>
          <p:cNvSpPr>
            <a:spLocks noChangeAspect="1"/>
          </p:cNvSpPr>
          <p:nvPr/>
        </p:nvSpPr>
        <p:spPr>
          <a:xfrm>
            <a:off x="7964323" y="5163194"/>
            <a:ext cx="287997" cy="287997"/>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87" name="ZoneTexte 86"/>
          <p:cNvSpPr txBox="1"/>
          <p:nvPr/>
        </p:nvSpPr>
        <p:spPr>
          <a:xfrm>
            <a:off x="3152047" y="3860163"/>
            <a:ext cx="685307" cy="338554"/>
          </a:xfrm>
          <a:prstGeom prst="rect">
            <a:avLst/>
          </a:prstGeom>
          <a:noFill/>
        </p:spPr>
        <p:txBody>
          <a:bodyPr wrap="none" rtlCol="0">
            <a:spAutoFit/>
          </a:bodyPr>
          <a:lstStyle/>
          <a:p>
            <a:r>
              <a:rPr lang="fr-FR" sz="1600" b="1" dirty="0" smtClean="0">
                <a:latin typeface="Noteworthy Light"/>
                <a:cs typeface="Noteworthy Light"/>
              </a:rPr>
              <a:t>Chine</a:t>
            </a:r>
            <a:endParaRPr lang="fr-FR" sz="1600" b="1" dirty="0">
              <a:latin typeface="Noteworthy Light"/>
              <a:cs typeface="Noteworthy Light"/>
            </a:endParaRPr>
          </a:p>
        </p:txBody>
      </p:sp>
      <p:sp>
        <p:nvSpPr>
          <p:cNvPr id="88" name="ZoneTexte 87"/>
          <p:cNvSpPr txBox="1"/>
          <p:nvPr/>
        </p:nvSpPr>
        <p:spPr>
          <a:xfrm>
            <a:off x="5495121" y="3850713"/>
            <a:ext cx="541040" cy="307777"/>
          </a:xfrm>
          <a:prstGeom prst="rect">
            <a:avLst/>
          </a:prstGeom>
          <a:noFill/>
        </p:spPr>
        <p:txBody>
          <a:bodyPr wrap="none" rtlCol="0">
            <a:spAutoFit/>
          </a:bodyPr>
          <a:lstStyle/>
          <a:p>
            <a:r>
              <a:rPr lang="fr-FR" sz="1400" b="1" dirty="0" smtClean="0">
                <a:latin typeface="Noteworthy Light"/>
                <a:cs typeface="Noteworthy Light"/>
              </a:rPr>
              <a:t>Jap.</a:t>
            </a:r>
            <a:endParaRPr lang="fr-FR" sz="1400" b="1" dirty="0">
              <a:latin typeface="Noteworthy Light"/>
              <a:cs typeface="Noteworthy Light"/>
            </a:endParaRPr>
          </a:p>
        </p:txBody>
      </p:sp>
      <p:sp>
        <p:nvSpPr>
          <p:cNvPr id="89" name="ZoneTexte 88"/>
          <p:cNvSpPr txBox="1"/>
          <p:nvPr/>
        </p:nvSpPr>
        <p:spPr>
          <a:xfrm>
            <a:off x="4465691" y="3743735"/>
            <a:ext cx="922993" cy="307777"/>
          </a:xfrm>
          <a:prstGeom prst="rect">
            <a:avLst/>
          </a:prstGeom>
          <a:noFill/>
        </p:spPr>
        <p:txBody>
          <a:bodyPr wrap="none" rtlCol="0">
            <a:spAutoFit/>
          </a:bodyPr>
          <a:lstStyle/>
          <a:p>
            <a:r>
              <a:rPr lang="fr-FR" sz="1400" b="1" dirty="0" smtClean="0">
                <a:latin typeface="Noteworthy Light"/>
                <a:cs typeface="Noteworthy Light"/>
              </a:rPr>
              <a:t>Cor. </a:t>
            </a:r>
            <a:r>
              <a:rPr lang="fr-FR" sz="1400" b="1" dirty="0">
                <a:latin typeface="Noteworthy Light"/>
                <a:cs typeface="Noteworthy Light"/>
              </a:rPr>
              <a:t>d</a:t>
            </a:r>
            <a:r>
              <a:rPr lang="fr-FR" sz="1400" b="1" dirty="0" smtClean="0">
                <a:latin typeface="Noteworthy Light"/>
                <a:cs typeface="Noteworthy Light"/>
              </a:rPr>
              <a:t>u S.</a:t>
            </a:r>
            <a:endParaRPr lang="fr-FR" sz="1400" b="1" dirty="0">
              <a:latin typeface="Noteworthy Light"/>
              <a:cs typeface="Noteworthy Light"/>
            </a:endParaRPr>
          </a:p>
        </p:txBody>
      </p:sp>
      <p:sp>
        <p:nvSpPr>
          <p:cNvPr id="90" name="ZoneTexte 89"/>
          <p:cNvSpPr txBox="1"/>
          <p:nvPr/>
        </p:nvSpPr>
        <p:spPr>
          <a:xfrm>
            <a:off x="2751760" y="635060"/>
            <a:ext cx="3677804" cy="1477328"/>
          </a:xfrm>
          <a:prstGeom prst="rect">
            <a:avLst/>
          </a:prstGeom>
          <a:noFill/>
        </p:spPr>
        <p:txBody>
          <a:bodyPr wrap="square" rtlCol="0">
            <a:spAutoFit/>
          </a:bodyPr>
          <a:lstStyle/>
          <a:p>
            <a:pPr marL="285750" indent="-285750" algn="just">
              <a:buFont typeface="Arial"/>
              <a:buChar char="•"/>
            </a:pPr>
            <a:r>
              <a:rPr lang="fr-FR" b="1" dirty="0" smtClean="0">
                <a:latin typeface="Noteworthy Light"/>
                <a:cs typeface="Noteworthy Light"/>
              </a:rPr>
              <a:t>Zone économique spéciale</a:t>
            </a:r>
          </a:p>
          <a:p>
            <a:pPr marL="285750" indent="-285750" algn="just">
              <a:buFont typeface="Arial"/>
              <a:buChar char="•"/>
            </a:pPr>
            <a:r>
              <a:rPr lang="fr-FR" b="1" dirty="0" smtClean="0">
                <a:latin typeface="Noteworthy Light"/>
                <a:cs typeface="Noteworthy Light"/>
              </a:rPr>
              <a:t>Sous-traitants</a:t>
            </a:r>
          </a:p>
          <a:p>
            <a:pPr marL="285750" indent="-285750" algn="just">
              <a:buFont typeface="Arial"/>
              <a:buChar char="•"/>
            </a:pPr>
            <a:r>
              <a:rPr lang="fr-FR" b="1" dirty="0" smtClean="0">
                <a:latin typeface="Noteworthy Light"/>
                <a:cs typeface="Noteworthy Light"/>
              </a:rPr>
              <a:t>Usine d’assemblage</a:t>
            </a:r>
          </a:p>
          <a:p>
            <a:pPr marL="285750" indent="-285750" algn="just">
              <a:buFont typeface="Arial"/>
              <a:buChar char="•"/>
            </a:pPr>
            <a:r>
              <a:rPr lang="fr-FR" b="1" dirty="0" smtClean="0">
                <a:latin typeface="Noteworthy Light"/>
                <a:cs typeface="Noteworthy Light"/>
              </a:rPr>
              <a:t>Port </a:t>
            </a:r>
            <a:r>
              <a:rPr lang="fr-FR" b="1" dirty="0">
                <a:latin typeface="Noteworthy Light"/>
                <a:cs typeface="Noteworthy Light"/>
              </a:rPr>
              <a:t>à conteneur en eaux </a:t>
            </a:r>
            <a:r>
              <a:rPr lang="fr-FR" b="1" dirty="0" smtClean="0">
                <a:latin typeface="Noteworthy Light"/>
                <a:cs typeface="Noteworthy Light"/>
              </a:rPr>
              <a:t>profondes</a:t>
            </a:r>
            <a:endParaRPr lang="fr-FR" b="1" dirty="0">
              <a:latin typeface="Noteworthy Light"/>
              <a:cs typeface="Noteworthy Light"/>
            </a:endParaRPr>
          </a:p>
        </p:txBody>
      </p:sp>
      <p:sp>
        <p:nvSpPr>
          <p:cNvPr id="91" name="Ellipse 90"/>
          <p:cNvSpPr>
            <a:spLocks noChangeAspect="1"/>
          </p:cNvSpPr>
          <p:nvPr/>
        </p:nvSpPr>
        <p:spPr>
          <a:xfrm>
            <a:off x="6720156" y="1304915"/>
            <a:ext cx="215996" cy="215996"/>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sp>
        <p:nvSpPr>
          <p:cNvPr id="92" name="Rectangle 91"/>
          <p:cNvSpPr>
            <a:spLocks noChangeAspect="1"/>
          </p:cNvSpPr>
          <p:nvPr/>
        </p:nvSpPr>
        <p:spPr>
          <a:xfrm>
            <a:off x="6745466" y="1058318"/>
            <a:ext cx="178235" cy="178396"/>
          </a:xfrm>
          <a:prstGeom prst="rect">
            <a:avLst/>
          </a:prstGeom>
          <a:pattFill prst="dkHorz">
            <a:fgClr>
              <a:srgbClr val="0000FF"/>
            </a:fgClr>
            <a:bgClr>
              <a:prstClr val="white"/>
            </a:bgClr>
          </a:patt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solidFill>
                <a:schemeClr val="lt1"/>
              </a:solidFill>
            </a:endParaRPr>
          </a:p>
        </p:txBody>
      </p:sp>
      <p:sp>
        <p:nvSpPr>
          <p:cNvPr id="93" name="Ellipse 92"/>
          <p:cNvSpPr>
            <a:spLocks noChangeAspect="1"/>
          </p:cNvSpPr>
          <p:nvPr/>
        </p:nvSpPr>
        <p:spPr>
          <a:xfrm>
            <a:off x="6745058" y="792499"/>
            <a:ext cx="179996" cy="179996"/>
          </a:xfrm>
          <a:prstGeom prst="ellipse">
            <a:avLst/>
          </a:prstGeom>
          <a:solidFill>
            <a:srgbClr val="0000FF"/>
          </a:solidFill>
          <a:ln w="38100" cmpd="sng">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fr-FR"/>
          </a:p>
        </p:txBody>
      </p:sp>
      <p:cxnSp>
        <p:nvCxnSpPr>
          <p:cNvPr id="95" name="Connecteur droit avec flèche 94"/>
          <p:cNvCxnSpPr/>
          <p:nvPr/>
        </p:nvCxnSpPr>
        <p:spPr>
          <a:xfrm>
            <a:off x="37353" y="1095674"/>
            <a:ext cx="287999" cy="0"/>
          </a:xfrm>
          <a:prstGeom prst="straightConnector1">
            <a:avLst/>
          </a:prstGeom>
          <a:ln w="57150" cmpd="sng">
            <a:solidFill>
              <a:schemeClr val="accent3">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6" name="Connecteur droit avec flèche 95"/>
          <p:cNvCxnSpPr/>
          <p:nvPr/>
        </p:nvCxnSpPr>
        <p:spPr>
          <a:xfrm>
            <a:off x="33852" y="1370037"/>
            <a:ext cx="287999" cy="0"/>
          </a:xfrm>
          <a:prstGeom prst="straightConnector1">
            <a:avLst/>
          </a:prstGeom>
          <a:ln w="57150" cmpd="sng">
            <a:tailEnd type="arrow"/>
          </a:ln>
        </p:spPr>
        <p:style>
          <a:lnRef idx="3">
            <a:schemeClr val="accent2"/>
          </a:lnRef>
          <a:fillRef idx="0">
            <a:schemeClr val="accent2"/>
          </a:fillRef>
          <a:effectRef idx="2">
            <a:schemeClr val="accent2"/>
          </a:effectRef>
          <a:fontRef idx="minor">
            <a:schemeClr val="tx1"/>
          </a:fontRef>
        </p:style>
      </p:cxnSp>
      <p:cxnSp>
        <p:nvCxnSpPr>
          <p:cNvPr id="97" name="Connecteur droit avec flèche 96"/>
          <p:cNvCxnSpPr/>
          <p:nvPr/>
        </p:nvCxnSpPr>
        <p:spPr>
          <a:xfrm>
            <a:off x="33852" y="1638939"/>
            <a:ext cx="287999" cy="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8" name="Connecteur droit avec flèche 97"/>
          <p:cNvCxnSpPr/>
          <p:nvPr/>
        </p:nvCxnSpPr>
        <p:spPr>
          <a:xfrm>
            <a:off x="41819" y="2227162"/>
            <a:ext cx="287999" cy="0"/>
          </a:xfrm>
          <a:prstGeom prst="straightConnector1">
            <a:avLst/>
          </a:prstGeom>
          <a:ln w="57150" cmpd="sng">
            <a:tailEnd type="arrow"/>
          </a:ln>
        </p:spPr>
        <p:style>
          <a:lnRef idx="3">
            <a:schemeClr val="accent6"/>
          </a:lnRef>
          <a:fillRef idx="0">
            <a:schemeClr val="accent6"/>
          </a:fillRef>
          <a:effectRef idx="2">
            <a:schemeClr val="accent6"/>
          </a:effectRef>
          <a:fontRef idx="minor">
            <a:schemeClr val="tx1"/>
          </a:fontRef>
        </p:style>
      </p:cxnSp>
      <p:cxnSp>
        <p:nvCxnSpPr>
          <p:cNvPr id="99" name="Connecteur droit avec flèche 98"/>
          <p:cNvCxnSpPr/>
          <p:nvPr/>
        </p:nvCxnSpPr>
        <p:spPr>
          <a:xfrm>
            <a:off x="33852" y="2491632"/>
            <a:ext cx="287999" cy="0"/>
          </a:xfrm>
          <a:prstGeom prst="straightConnector1">
            <a:avLst/>
          </a:prstGeom>
          <a:ln w="57150" cmpd="sng">
            <a:solidFill>
              <a:srgbClr val="0000FF"/>
            </a:solidFill>
            <a:prstDash val="sysDash"/>
            <a:tailEnd type="arrow"/>
          </a:ln>
        </p:spPr>
        <p:style>
          <a:lnRef idx="3">
            <a:schemeClr val="accent6"/>
          </a:lnRef>
          <a:fillRef idx="0">
            <a:schemeClr val="accent6"/>
          </a:fillRef>
          <a:effectRef idx="2">
            <a:schemeClr val="accent6"/>
          </a:effectRef>
          <a:fontRef idx="minor">
            <a:schemeClr val="tx1"/>
          </a:fontRef>
        </p:style>
      </p:cxnSp>
      <p:cxnSp>
        <p:nvCxnSpPr>
          <p:cNvPr id="100" name="Connecteur droit avec flèche 99"/>
          <p:cNvCxnSpPr/>
          <p:nvPr/>
        </p:nvCxnSpPr>
        <p:spPr>
          <a:xfrm>
            <a:off x="33852" y="3022800"/>
            <a:ext cx="287999" cy="0"/>
          </a:xfrm>
          <a:prstGeom prst="straightConnector1">
            <a:avLst/>
          </a:prstGeom>
          <a:ln w="57150" cmpd="sng">
            <a:solidFill>
              <a:srgbClr val="FF6600"/>
            </a:solidFill>
            <a:tailEnd type="arrow"/>
          </a:ln>
        </p:spPr>
        <p:style>
          <a:lnRef idx="3">
            <a:schemeClr val="accent6"/>
          </a:lnRef>
          <a:fillRef idx="0">
            <a:schemeClr val="accent6"/>
          </a:fillRef>
          <a:effectRef idx="2">
            <a:schemeClr val="accent6"/>
          </a:effectRef>
          <a:fontRef idx="minor">
            <a:schemeClr val="tx1"/>
          </a:fontRef>
        </p:style>
      </p:cxnSp>
      <p:sp>
        <p:nvSpPr>
          <p:cNvPr id="101" name="Rectangle 100"/>
          <p:cNvSpPr>
            <a:spLocks noChangeAspect="1"/>
          </p:cNvSpPr>
          <p:nvPr/>
        </p:nvSpPr>
        <p:spPr>
          <a:xfrm>
            <a:off x="2785390" y="769195"/>
            <a:ext cx="178235" cy="178396"/>
          </a:xfrm>
          <a:prstGeom prst="rect">
            <a:avLst/>
          </a:prstGeom>
          <a:pattFill prst="dkVert">
            <a:fgClr>
              <a:prstClr val="black"/>
            </a:fgClr>
            <a:bgClr>
              <a:prstClr val="white"/>
            </a:bgClr>
          </a:pattFill>
          <a:ln>
            <a:no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solidFill>
                <a:schemeClr val="tx1"/>
              </a:solidFill>
            </a:endParaRPr>
          </a:p>
        </p:txBody>
      </p:sp>
      <p:sp>
        <p:nvSpPr>
          <p:cNvPr id="102" name="Ellipse 101"/>
          <p:cNvSpPr>
            <a:spLocks noChangeAspect="1"/>
          </p:cNvSpPr>
          <p:nvPr/>
        </p:nvSpPr>
        <p:spPr>
          <a:xfrm>
            <a:off x="2785390" y="1033414"/>
            <a:ext cx="215996" cy="215996"/>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103" name="Triangle isocèle 102"/>
          <p:cNvSpPr>
            <a:spLocks noChangeAspect="1"/>
          </p:cNvSpPr>
          <p:nvPr/>
        </p:nvSpPr>
        <p:spPr>
          <a:xfrm>
            <a:off x="2752866" y="1548248"/>
            <a:ext cx="292316" cy="251996"/>
          </a:xfrm>
          <a:prstGeom prst="triangle">
            <a:avLst/>
          </a:prstGeom>
          <a:solidFill>
            <a:srgbClr val="0000FF"/>
          </a:solidFill>
        </p:spPr>
        <p:style>
          <a:lnRef idx="0">
            <a:schemeClr val="dk1"/>
          </a:lnRef>
          <a:fillRef idx="3">
            <a:schemeClr val="dk1"/>
          </a:fillRef>
          <a:effectRef idx="3">
            <a:schemeClr val="dk1"/>
          </a:effectRef>
          <a:fontRef idx="minor">
            <a:schemeClr val="lt1"/>
          </a:fontRef>
        </p:style>
        <p:txBody>
          <a:bodyPr rtlCol="0" anchor="ctr"/>
          <a:lstStyle/>
          <a:p>
            <a:pPr algn="ctr"/>
            <a:endParaRPr lang="fr-FR"/>
          </a:p>
        </p:txBody>
      </p:sp>
      <p:sp>
        <p:nvSpPr>
          <p:cNvPr id="104" name="ZoneTexte 103"/>
          <p:cNvSpPr txBox="1"/>
          <p:nvPr/>
        </p:nvSpPr>
        <p:spPr>
          <a:xfrm>
            <a:off x="4008765" y="6370431"/>
            <a:ext cx="714064" cy="307777"/>
          </a:xfrm>
          <a:prstGeom prst="rect">
            <a:avLst/>
          </a:prstGeom>
          <a:noFill/>
        </p:spPr>
        <p:txBody>
          <a:bodyPr wrap="none" rtlCol="0">
            <a:spAutoFit/>
          </a:bodyPr>
          <a:lstStyle/>
          <a:p>
            <a:r>
              <a:rPr lang="fr-FR" sz="1400" b="1" dirty="0" smtClean="0">
                <a:latin typeface="Noteworthy Light"/>
                <a:cs typeface="Noteworthy Light"/>
              </a:rPr>
              <a:t>Taïwan</a:t>
            </a:r>
            <a:endParaRPr lang="fr-FR" sz="1400" b="1" dirty="0">
              <a:latin typeface="Noteworthy Light"/>
              <a:cs typeface="Noteworthy Light"/>
            </a:endParaRPr>
          </a:p>
        </p:txBody>
      </p:sp>
      <p:cxnSp>
        <p:nvCxnSpPr>
          <p:cNvPr id="106" name="Connecteur droit avec flèche 105"/>
          <p:cNvCxnSpPr/>
          <p:nvPr/>
        </p:nvCxnSpPr>
        <p:spPr>
          <a:xfrm>
            <a:off x="6711303" y="5538950"/>
            <a:ext cx="910555" cy="222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3" name="ZoneTexte 112"/>
          <p:cNvSpPr txBox="1"/>
          <p:nvPr/>
        </p:nvSpPr>
        <p:spPr>
          <a:xfrm>
            <a:off x="3996831" y="5278717"/>
            <a:ext cx="1119523" cy="369332"/>
          </a:xfrm>
          <a:prstGeom prst="rect">
            <a:avLst/>
          </a:prstGeom>
          <a:noFill/>
        </p:spPr>
        <p:txBody>
          <a:bodyPr wrap="none" rtlCol="0">
            <a:spAutoFit/>
          </a:bodyPr>
          <a:lstStyle/>
          <a:p>
            <a:r>
              <a:rPr lang="fr-FR" b="1" dirty="0" smtClean="0">
                <a:latin typeface="Noteworthy Light"/>
                <a:cs typeface="Noteworthy Light"/>
              </a:rPr>
              <a:t>Shenzhen</a:t>
            </a:r>
            <a:endParaRPr lang="fr-FR" b="1" dirty="0">
              <a:latin typeface="Noteworthy Light"/>
              <a:cs typeface="Noteworthy Light"/>
            </a:endParaRPr>
          </a:p>
        </p:txBody>
      </p:sp>
      <p:sp>
        <p:nvSpPr>
          <p:cNvPr id="114" name="Rectangle 113"/>
          <p:cNvSpPr/>
          <p:nvPr/>
        </p:nvSpPr>
        <p:spPr>
          <a:xfrm>
            <a:off x="5093088" y="2432993"/>
            <a:ext cx="1772687" cy="539999"/>
          </a:xfrm>
          <a:prstGeom prst="rect">
            <a:avLst/>
          </a:prstGeom>
          <a:no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fr-FR" b="1" dirty="0" smtClean="0">
                <a:latin typeface="Noteworthy Light"/>
                <a:cs typeface="Noteworthy Light"/>
              </a:rPr>
              <a:t>Europe</a:t>
            </a:r>
            <a:endParaRPr lang="fr-FR" b="1" dirty="0">
              <a:latin typeface="Noteworthy Light"/>
              <a:cs typeface="Noteworthy Light"/>
            </a:endParaRPr>
          </a:p>
        </p:txBody>
      </p:sp>
      <p:sp>
        <p:nvSpPr>
          <p:cNvPr id="115" name="Ellipse 114"/>
          <p:cNvSpPr>
            <a:spLocks noChangeAspect="1"/>
          </p:cNvSpPr>
          <p:nvPr/>
        </p:nvSpPr>
        <p:spPr>
          <a:xfrm>
            <a:off x="6429564" y="2563766"/>
            <a:ext cx="287997" cy="287997"/>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fr-FR"/>
          </a:p>
        </p:txBody>
      </p:sp>
      <p:sp>
        <p:nvSpPr>
          <p:cNvPr id="116" name="ZoneTexte 115"/>
          <p:cNvSpPr txBox="1"/>
          <p:nvPr/>
        </p:nvSpPr>
        <p:spPr>
          <a:xfrm>
            <a:off x="2789113" y="1985979"/>
            <a:ext cx="6354887" cy="369332"/>
          </a:xfrm>
          <a:prstGeom prst="rect">
            <a:avLst/>
          </a:prstGeom>
          <a:noFill/>
        </p:spPr>
        <p:txBody>
          <a:bodyPr wrap="square" rtlCol="0">
            <a:spAutoFit/>
          </a:bodyPr>
          <a:lstStyle/>
          <a:p>
            <a:pPr algn="ctr"/>
            <a:r>
              <a:rPr lang="fr-FR" b="1" u="sng" dirty="0" smtClean="0">
                <a:latin typeface="Noteworthy Light"/>
                <a:cs typeface="Noteworthy Light"/>
              </a:rPr>
              <a:t>Territoire </a:t>
            </a:r>
            <a:r>
              <a:rPr lang="fr-FR" b="1" u="sng" dirty="0" smtClean="0">
                <a:solidFill>
                  <a:srgbClr val="0000FF"/>
                </a:solidFill>
                <a:latin typeface="Noteworthy Light"/>
                <a:cs typeface="Noteworthy Light"/>
              </a:rPr>
              <a:t>continental</a:t>
            </a:r>
            <a:r>
              <a:rPr lang="fr-FR" b="1" u="sng" dirty="0" smtClean="0">
                <a:latin typeface="Noteworthy Light"/>
                <a:cs typeface="Noteworthy Light"/>
              </a:rPr>
              <a:t> de production et de consommation</a:t>
            </a:r>
            <a:endParaRPr lang="fr-FR" b="1" u="sng" dirty="0">
              <a:latin typeface="Noteworthy Light"/>
              <a:cs typeface="Noteworthy Light"/>
            </a:endParaRPr>
          </a:p>
        </p:txBody>
      </p:sp>
      <p:cxnSp>
        <p:nvCxnSpPr>
          <p:cNvPr id="118" name="Connecteur droit avec flèche 117"/>
          <p:cNvCxnSpPr>
            <a:stCxn id="115" idx="6"/>
          </p:cNvCxnSpPr>
          <p:nvPr/>
        </p:nvCxnSpPr>
        <p:spPr>
          <a:xfrm>
            <a:off x="6717561" y="2707765"/>
            <a:ext cx="454392" cy="0"/>
          </a:xfrm>
          <a:prstGeom prst="straightConnector1">
            <a:avLst/>
          </a:prstGeom>
        </p:spPr>
        <p:style>
          <a:lnRef idx="0">
            <a:schemeClr val="accent1"/>
          </a:lnRef>
          <a:fillRef idx="3">
            <a:schemeClr val="accent1"/>
          </a:fillRef>
          <a:effectRef idx="3">
            <a:schemeClr val="accent1"/>
          </a:effectRef>
          <a:fontRef idx="minor">
            <a:schemeClr val="lt1"/>
          </a:fontRef>
        </p:style>
      </p:cxnSp>
      <p:cxnSp>
        <p:nvCxnSpPr>
          <p:cNvPr id="121" name="Connecteur droit avec flèche 120"/>
          <p:cNvCxnSpPr>
            <a:stCxn id="115" idx="6"/>
          </p:cNvCxnSpPr>
          <p:nvPr/>
        </p:nvCxnSpPr>
        <p:spPr>
          <a:xfrm>
            <a:off x="6717561" y="2707765"/>
            <a:ext cx="603811" cy="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123" name="Connecteur droit avec flèche 122"/>
          <p:cNvCxnSpPr/>
          <p:nvPr/>
        </p:nvCxnSpPr>
        <p:spPr>
          <a:xfrm>
            <a:off x="4731124" y="2705536"/>
            <a:ext cx="644934" cy="2229"/>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6" name="Ellipse 125"/>
          <p:cNvSpPr>
            <a:spLocks noChangeAspect="1"/>
          </p:cNvSpPr>
          <p:nvPr/>
        </p:nvSpPr>
        <p:spPr>
          <a:xfrm>
            <a:off x="2789113" y="1282444"/>
            <a:ext cx="215996" cy="215996"/>
          </a:xfrm>
          <a:prstGeom prst="ellipse">
            <a:avLst/>
          </a:prstGeom>
          <a:solidFill>
            <a:srgbClr val="0000FF"/>
          </a:soli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fr-FR"/>
          </a:p>
        </p:txBody>
      </p:sp>
      <p:sp>
        <p:nvSpPr>
          <p:cNvPr id="128" name="Rectangle 127"/>
          <p:cNvSpPr>
            <a:spLocks noChangeAspect="1"/>
          </p:cNvSpPr>
          <p:nvPr/>
        </p:nvSpPr>
        <p:spPr>
          <a:xfrm>
            <a:off x="6746819" y="1560577"/>
            <a:ext cx="178235" cy="178396"/>
          </a:xfrm>
          <a:prstGeom prst="rect">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solidFill>
                <a:schemeClr val="lt1"/>
              </a:solidFill>
            </a:endParaRPr>
          </a:p>
        </p:txBody>
      </p:sp>
      <p:sp>
        <p:nvSpPr>
          <p:cNvPr id="129" name="Rectangle 128"/>
          <p:cNvSpPr>
            <a:spLocks noChangeAspect="1"/>
          </p:cNvSpPr>
          <p:nvPr/>
        </p:nvSpPr>
        <p:spPr>
          <a:xfrm>
            <a:off x="5406003" y="2618567"/>
            <a:ext cx="178235" cy="178396"/>
          </a:xfrm>
          <a:prstGeom prst="rect">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solidFill>
                <a:schemeClr val="lt1"/>
              </a:solidFill>
            </a:endParaRPr>
          </a:p>
        </p:txBody>
      </p:sp>
      <p:sp>
        <p:nvSpPr>
          <p:cNvPr id="131" name="Rectangle 130"/>
          <p:cNvSpPr>
            <a:spLocks noChangeAspect="1"/>
          </p:cNvSpPr>
          <p:nvPr/>
        </p:nvSpPr>
        <p:spPr>
          <a:xfrm>
            <a:off x="7457691" y="4841622"/>
            <a:ext cx="214267" cy="214461"/>
          </a:xfrm>
          <a:prstGeom prst="rect">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solidFill>
                <a:schemeClr val="lt1"/>
              </a:solidFill>
            </a:endParaRPr>
          </a:p>
        </p:txBody>
      </p:sp>
      <p:sp>
        <p:nvSpPr>
          <p:cNvPr id="132" name="Rectangle 131"/>
          <p:cNvSpPr>
            <a:spLocks noChangeAspect="1"/>
          </p:cNvSpPr>
          <p:nvPr/>
        </p:nvSpPr>
        <p:spPr>
          <a:xfrm>
            <a:off x="3335020" y="4882817"/>
            <a:ext cx="286138" cy="286395"/>
          </a:xfrm>
          <a:prstGeom prst="rect">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solidFill>
                <a:schemeClr val="lt1"/>
              </a:solidFill>
            </a:endParaRPr>
          </a:p>
        </p:txBody>
      </p:sp>
      <p:cxnSp>
        <p:nvCxnSpPr>
          <p:cNvPr id="134" name="Connecteur droit avec flèche 133"/>
          <p:cNvCxnSpPr>
            <a:stCxn id="4" idx="1"/>
          </p:cNvCxnSpPr>
          <p:nvPr/>
        </p:nvCxnSpPr>
        <p:spPr>
          <a:xfrm flipH="1">
            <a:off x="2540086" y="4629971"/>
            <a:ext cx="597663" cy="2204"/>
          </a:xfrm>
          <a:prstGeom prst="straightConnector1">
            <a:avLst/>
          </a:prstGeom>
          <a:ln w="76200" cmpd="sng">
            <a:tailEnd type="arrow"/>
          </a:ln>
        </p:spPr>
        <p:style>
          <a:lnRef idx="3">
            <a:schemeClr val="accent6"/>
          </a:lnRef>
          <a:fillRef idx="0">
            <a:schemeClr val="accent6"/>
          </a:fillRef>
          <a:effectRef idx="2">
            <a:schemeClr val="accent6"/>
          </a:effectRef>
          <a:fontRef idx="minor">
            <a:schemeClr val="tx1"/>
          </a:fontRef>
        </p:style>
      </p:cxnSp>
      <p:cxnSp>
        <p:nvCxnSpPr>
          <p:cNvPr id="135" name="Connecteur droit avec flèche 134"/>
          <p:cNvCxnSpPr/>
          <p:nvPr/>
        </p:nvCxnSpPr>
        <p:spPr>
          <a:xfrm flipH="1">
            <a:off x="1380339" y="5160785"/>
            <a:ext cx="1038833" cy="2204"/>
          </a:xfrm>
          <a:prstGeom prst="straightConnector1">
            <a:avLst/>
          </a:prstGeom>
          <a:ln w="76200" cmpd="sng">
            <a:tailEnd type="arrow"/>
          </a:ln>
        </p:spPr>
        <p:style>
          <a:lnRef idx="3">
            <a:schemeClr val="accent6"/>
          </a:lnRef>
          <a:fillRef idx="0">
            <a:schemeClr val="accent6"/>
          </a:fillRef>
          <a:effectRef idx="2">
            <a:schemeClr val="accent6"/>
          </a:effectRef>
          <a:fontRef idx="minor">
            <a:schemeClr val="tx1"/>
          </a:fontRef>
        </p:style>
      </p:cxnSp>
      <p:sp>
        <p:nvSpPr>
          <p:cNvPr id="8" name="Forme libre 7"/>
          <p:cNvSpPr/>
          <p:nvPr/>
        </p:nvSpPr>
        <p:spPr>
          <a:xfrm>
            <a:off x="-8141" y="618736"/>
            <a:ext cx="9141965" cy="2808738"/>
          </a:xfrm>
          <a:custGeom>
            <a:avLst/>
            <a:gdLst>
              <a:gd name="connsiteX0" fmla="*/ 0 w 9141965"/>
              <a:gd name="connsiteY0" fmla="*/ 0 h 2808738"/>
              <a:gd name="connsiteX1" fmla="*/ 9141965 w 9141965"/>
              <a:gd name="connsiteY1" fmla="*/ 8142 h 2808738"/>
              <a:gd name="connsiteX2" fmla="*/ 9141965 w 9141965"/>
              <a:gd name="connsiteY2" fmla="*/ 1424722 h 2808738"/>
              <a:gd name="connsiteX3" fmla="*/ 2767826 w 9141965"/>
              <a:gd name="connsiteY3" fmla="*/ 1416581 h 2808738"/>
              <a:gd name="connsiteX4" fmla="*/ 2775967 w 9141965"/>
              <a:gd name="connsiteY4" fmla="*/ 2808738 h 2808738"/>
              <a:gd name="connsiteX5" fmla="*/ 8141 w 9141965"/>
              <a:gd name="connsiteY5" fmla="*/ 2792455 h 2808738"/>
              <a:gd name="connsiteX6" fmla="*/ 0 w 9141965"/>
              <a:gd name="connsiteY6" fmla="*/ 0 h 280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1965" h="2808738">
                <a:moveTo>
                  <a:pt x="0" y="0"/>
                </a:moveTo>
                <a:lnTo>
                  <a:pt x="9141965" y="8142"/>
                </a:lnTo>
                <a:lnTo>
                  <a:pt x="9141965" y="1424722"/>
                </a:lnTo>
                <a:lnTo>
                  <a:pt x="2767826" y="1416581"/>
                </a:lnTo>
                <a:cubicBezTo>
                  <a:pt x="2770540" y="1880633"/>
                  <a:pt x="2773253" y="2344686"/>
                  <a:pt x="2775967" y="2808738"/>
                </a:cubicBezTo>
                <a:lnTo>
                  <a:pt x="8141" y="2792455"/>
                </a:lnTo>
                <a:cubicBezTo>
                  <a:pt x="10855" y="1861637"/>
                  <a:pt x="13568" y="930818"/>
                  <a:pt x="0" y="0"/>
                </a:cubicBezTo>
                <a:close/>
              </a:path>
            </a:pathLst>
          </a:cu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Tree>
    <p:extLst>
      <p:ext uri="{BB962C8B-B14F-4D97-AF65-F5344CB8AC3E}">
        <p14:creationId xmlns:p14="http://schemas.microsoft.com/office/powerpoint/2010/main" xmlns="" val="424571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linds(horizontal)">
                                      <p:cBhvr>
                                        <p:cTn id="13" dur="500"/>
                                        <p:tgtEl>
                                          <p:spTgt spid="21"/>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linds(horizontal)">
                                      <p:cBhvr>
                                        <p:cTn id="16" dur="500"/>
                                        <p:tgtEl>
                                          <p:spTgt spid="18"/>
                                        </p:tgtEl>
                                      </p:cBhvr>
                                    </p:animEffect>
                                  </p:childTnLst>
                                </p:cTn>
                              </p:par>
                              <p:par>
                                <p:cTn id="17" presetID="3" presetClass="entr" presetSubtype="1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linds(horizontal)">
                                      <p:cBhvr>
                                        <p:cTn id="19" dur="500"/>
                                        <p:tgtEl>
                                          <p:spTgt spid="2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blinds(horizontal)">
                                      <p:cBhvr>
                                        <p:cTn id="22" dur="500"/>
                                        <p:tgtEl>
                                          <p:spTgt spid="8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83"/>
                                        </p:tgtEl>
                                        <p:attrNameLst>
                                          <p:attrName>style.visibility</p:attrName>
                                        </p:attrNameLst>
                                      </p:cBhvr>
                                      <p:to>
                                        <p:strVal val="visible"/>
                                      </p:to>
                                    </p:set>
                                    <p:animEffect transition="in" filter="blinds(horizontal)">
                                      <p:cBhvr>
                                        <p:cTn id="25" dur="500"/>
                                        <p:tgtEl>
                                          <p:spTgt spid="8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84"/>
                                        </p:tgtEl>
                                        <p:attrNameLst>
                                          <p:attrName>style.visibility</p:attrName>
                                        </p:attrNameLst>
                                      </p:cBhvr>
                                      <p:to>
                                        <p:strVal val="visible"/>
                                      </p:to>
                                    </p:set>
                                    <p:animEffect transition="in" filter="blinds(horizontal)">
                                      <p:cBhvr>
                                        <p:cTn id="28" dur="500"/>
                                        <p:tgtEl>
                                          <p:spTgt spid="8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blinds(horizontal)">
                                      <p:cBhvr>
                                        <p:cTn id="31" dur="500"/>
                                        <p:tgtEl>
                                          <p:spTgt spid="8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blinds(horizontal)">
                                      <p:cBhvr>
                                        <p:cTn id="34" dur="500"/>
                                        <p:tgtEl>
                                          <p:spTgt spid="86"/>
                                        </p:tgtEl>
                                      </p:cBhvr>
                                    </p:animEffect>
                                  </p:childTnLst>
                                </p:cTn>
                              </p:par>
                              <p:par>
                                <p:cTn id="35" presetID="3" presetClass="entr" presetSubtype="10" fill="hold" nodeType="withEffect">
                                  <p:stCondLst>
                                    <p:cond delay="0"/>
                                  </p:stCondLst>
                                  <p:childTnLst>
                                    <p:set>
                                      <p:cBhvr>
                                        <p:cTn id="36" dur="1" fill="hold">
                                          <p:stCondLst>
                                            <p:cond delay="0"/>
                                          </p:stCondLst>
                                        </p:cTn>
                                        <p:tgtEl>
                                          <p:spTgt spid="106"/>
                                        </p:tgtEl>
                                        <p:attrNameLst>
                                          <p:attrName>style.visibility</p:attrName>
                                        </p:attrNameLst>
                                      </p:cBhvr>
                                      <p:to>
                                        <p:strVal val="visible"/>
                                      </p:to>
                                    </p:set>
                                    <p:animEffect transition="in" filter="blinds(horizontal)">
                                      <p:cBhvr>
                                        <p:cTn id="37" dur="500"/>
                                        <p:tgtEl>
                                          <p:spTgt spid="106"/>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31"/>
                                        </p:tgtEl>
                                        <p:attrNameLst>
                                          <p:attrName>style.visibility</p:attrName>
                                        </p:attrNameLst>
                                      </p:cBhvr>
                                      <p:to>
                                        <p:strVal val="visible"/>
                                      </p:to>
                                    </p:set>
                                    <p:animEffect transition="in" filter="blinds(horizontal)">
                                      <p:cBhvr>
                                        <p:cTn id="40" dur="500"/>
                                        <p:tgtEl>
                                          <p:spTgt spid="131"/>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blinds(horizontal)">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linds(horizontal)">
                                      <p:cBhvr>
                                        <p:cTn id="48" dur="500"/>
                                        <p:tgtEl>
                                          <p:spTgt spid="15"/>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blinds(horizontal)">
                                      <p:cBhvr>
                                        <p:cTn id="51" dur="500"/>
                                        <p:tgtEl>
                                          <p:spTgt spid="3"/>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blinds(horizontal)">
                                      <p:cBhvr>
                                        <p:cTn id="54" dur="500"/>
                                        <p:tgtEl>
                                          <p:spTgt spid="4"/>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blinds(horizontal)">
                                      <p:cBhvr>
                                        <p:cTn id="57" dur="500"/>
                                        <p:tgtEl>
                                          <p:spTgt spid="5"/>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linds(horizontal)">
                                      <p:cBhvr>
                                        <p:cTn id="60" dur="500"/>
                                        <p:tgtEl>
                                          <p:spTgt spid="6"/>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blinds(horizontal)">
                                      <p:cBhvr>
                                        <p:cTn id="63" dur="500"/>
                                        <p:tgtEl>
                                          <p:spTgt spid="7"/>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blinds(horizontal)">
                                      <p:cBhvr>
                                        <p:cTn id="66" dur="500"/>
                                        <p:tgtEl>
                                          <p:spTgt spid="10"/>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blinds(horizontal)">
                                      <p:cBhvr>
                                        <p:cTn id="69" dur="500"/>
                                        <p:tgtEl>
                                          <p:spTgt spid="9"/>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blinds(horizontal)">
                                      <p:cBhvr>
                                        <p:cTn id="72" dur="500"/>
                                        <p:tgtEl>
                                          <p:spTgt spid="12"/>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blinds(horizontal)">
                                      <p:cBhvr>
                                        <p:cTn id="75" dur="500"/>
                                        <p:tgtEl>
                                          <p:spTgt spid="13"/>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blinds(horizontal)">
                                      <p:cBhvr>
                                        <p:cTn id="78" dur="500"/>
                                        <p:tgtEl>
                                          <p:spTgt spid="14"/>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blinds(horizontal)">
                                      <p:cBhvr>
                                        <p:cTn id="81" dur="500"/>
                                        <p:tgtEl>
                                          <p:spTgt spid="16"/>
                                        </p:tgtEl>
                                      </p:cBhvr>
                                    </p:animEffect>
                                  </p:childTnLst>
                                </p:cTn>
                              </p:par>
                              <p:par>
                                <p:cTn id="82" presetID="3" presetClass="entr" presetSubtype="10" fill="hold" nodeType="with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blinds(horizontal)">
                                      <p:cBhvr>
                                        <p:cTn id="84" dur="500"/>
                                        <p:tgtEl>
                                          <p:spTgt spid="26"/>
                                        </p:tgtEl>
                                      </p:cBhvr>
                                    </p:animEffect>
                                  </p:childTnLst>
                                </p:cTn>
                              </p:par>
                              <p:par>
                                <p:cTn id="85" presetID="3" presetClass="entr" presetSubtype="10" fill="hold" nodeType="withEffect">
                                  <p:stCondLst>
                                    <p:cond delay="0"/>
                                  </p:stCondLst>
                                  <p:childTnLst>
                                    <p:set>
                                      <p:cBhvr>
                                        <p:cTn id="86" dur="1" fill="hold">
                                          <p:stCondLst>
                                            <p:cond delay="0"/>
                                          </p:stCondLst>
                                        </p:cTn>
                                        <p:tgtEl>
                                          <p:spTgt spid="37"/>
                                        </p:tgtEl>
                                        <p:attrNameLst>
                                          <p:attrName>style.visibility</p:attrName>
                                        </p:attrNameLst>
                                      </p:cBhvr>
                                      <p:to>
                                        <p:strVal val="visible"/>
                                      </p:to>
                                    </p:set>
                                    <p:animEffect transition="in" filter="blinds(horizontal)">
                                      <p:cBhvr>
                                        <p:cTn id="87" dur="500"/>
                                        <p:tgtEl>
                                          <p:spTgt spid="37"/>
                                        </p:tgtEl>
                                      </p:cBhvr>
                                    </p:animEffect>
                                  </p:childTnLst>
                                </p:cTn>
                              </p:par>
                              <p:par>
                                <p:cTn id="88" presetID="3" presetClass="entr" presetSubtype="10" fill="hold"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blinds(horizontal)">
                                      <p:cBhvr>
                                        <p:cTn id="90" dur="500"/>
                                        <p:tgtEl>
                                          <p:spTgt spid="55"/>
                                        </p:tgtEl>
                                      </p:cBhvr>
                                    </p:animEffect>
                                  </p:childTnLst>
                                </p:cTn>
                              </p:par>
                              <p:par>
                                <p:cTn id="91" presetID="3" presetClass="entr" presetSubtype="10" fill="hold" nodeType="with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blinds(horizontal)">
                                      <p:cBhvr>
                                        <p:cTn id="93" dur="500"/>
                                        <p:tgtEl>
                                          <p:spTgt spid="57"/>
                                        </p:tgtEl>
                                      </p:cBhvr>
                                    </p:animEffect>
                                  </p:childTnLst>
                                </p:cTn>
                              </p:par>
                              <p:par>
                                <p:cTn id="94" presetID="3" presetClass="entr" presetSubtype="10" fill="hold" nodeType="withEffect">
                                  <p:stCondLst>
                                    <p:cond delay="0"/>
                                  </p:stCondLst>
                                  <p:childTnLst>
                                    <p:set>
                                      <p:cBhvr>
                                        <p:cTn id="95" dur="1" fill="hold">
                                          <p:stCondLst>
                                            <p:cond delay="0"/>
                                          </p:stCondLst>
                                        </p:cTn>
                                        <p:tgtEl>
                                          <p:spTgt spid="62"/>
                                        </p:tgtEl>
                                        <p:attrNameLst>
                                          <p:attrName>style.visibility</p:attrName>
                                        </p:attrNameLst>
                                      </p:cBhvr>
                                      <p:to>
                                        <p:strVal val="visible"/>
                                      </p:to>
                                    </p:set>
                                    <p:animEffect transition="in" filter="blinds(horizontal)">
                                      <p:cBhvr>
                                        <p:cTn id="96" dur="500"/>
                                        <p:tgtEl>
                                          <p:spTgt spid="62"/>
                                        </p:tgtEl>
                                      </p:cBhvr>
                                    </p:animEffect>
                                  </p:childTnLst>
                                </p:cTn>
                              </p:par>
                              <p:par>
                                <p:cTn id="97" presetID="3" presetClass="entr" presetSubtype="10" fill="hold" nodeType="withEffect">
                                  <p:stCondLst>
                                    <p:cond delay="0"/>
                                  </p:stCondLst>
                                  <p:childTnLst>
                                    <p:set>
                                      <p:cBhvr>
                                        <p:cTn id="98" dur="1" fill="hold">
                                          <p:stCondLst>
                                            <p:cond delay="0"/>
                                          </p:stCondLst>
                                        </p:cTn>
                                        <p:tgtEl>
                                          <p:spTgt spid="64"/>
                                        </p:tgtEl>
                                        <p:attrNameLst>
                                          <p:attrName>style.visibility</p:attrName>
                                        </p:attrNameLst>
                                      </p:cBhvr>
                                      <p:to>
                                        <p:strVal val="visible"/>
                                      </p:to>
                                    </p:set>
                                    <p:animEffect transition="in" filter="blinds(horizontal)">
                                      <p:cBhvr>
                                        <p:cTn id="99" dur="500"/>
                                        <p:tgtEl>
                                          <p:spTgt spid="64"/>
                                        </p:tgtEl>
                                      </p:cBhvr>
                                    </p:animEffect>
                                  </p:childTnLst>
                                </p:cTn>
                              </p:par>
                              <p:par>
                                <p:cTn id="100" presetID="3" presetClass="entr" presetSubtype="10" fill="hold" nodeType="withEffect">
                                  <p:stCondLst>
                                    <p:cond delay="0"/>
                                  </p:stCondLst>
                                  <p:childTnLst>
                                    <p:set>
                                      <p:cBhvr>
                                        <p:cTn id="101" dur="1" fill="hold">
                                          <p:stCondLst>
                                            <p:cond delay="0"/>
                                          </p:stCondLst>
                                        </p:cTn>
                                        <p:tgtEl>
                                          <p:spTgt spid="66"/>
                                        </p:tgtEl>
                                        <p:attrNameLst>
                                          <p:attrName>style.visibility</p:attrName>
                                        </p:attrNameLst>
                                      </p:cBhvr>
                                      <p:to>
                                        <p:strVal val="visible"/>
                                      </p:to>
                                    </p:set>
                                    <p:animEffect transition="in" filter="blinds(horizontal)">
                                      <p:cBhvr>
                                        <p:cTn id="102" dur="500"/>
                                        <p:tgtEl>
                                          <p:spTgt spid="66"/>
                                        </p:tgtEl>
                                      </p:cBhvr>
                                    </p:animEffect>
                                  </p:childTnLst>
                                </p:cTn>
                              </p:par>
                              <p:par>
                                <p:cTn id="103" presetID="3" presetClass="entr" presetSubtype="10" fill="hold" nodeType="withEffect">
                                  <p:stCondLst>
                                    <p:cond delay="0"/>
                                  </p:stCondLst>
                                  <p:childTnLst>
                                    <p:set>
                                      <p:cBhvr>
                                        <p:cTn id="104" dur="1" fill="hold">
                                          <p:stCondLst>
                                            <p:cond delay="0"/>
                                          </p:stCondLst>
                                        </p:cTn>
                                        <p:tgtEl>
                                          <p:spTgt spid="75"/>
                                        </p:tgtEl>
                                        <p:attrNameLst>
                                          <p:attrName>style.visibility</p:attrName>
                                        </p:attrNameLst>
                                      </p:cBhvr>
                                      <p:to>
                                        <p:strVal val="visible"/>
                                      </p:to>
                                    </p:set>
                                    <p:animEffect transition="in" filter="blinds(horizontal)">
                                      <p:cBhvr>
                                        <p:cTn id="105" dur="500"/>
                                        <p:tgtEl>
                                          <p:spTgt spid="75"/>
                                        </p:tgtEl>
                                      </p:cBhvr>
                                    </p:animEffect>
                                  </p:childTnLst>
                                </p:cTn>
                              </p:par>
                              <p:par>
                                <p:cTn id="106" presetID="3" presetClass="entr" presetSubtype="10" fill="hold" nodeType="withEffect">
                                  <p:stCondLst>
                                    <p:cond delay="0"/>
                                  </p:stCondLst>
                                  <p:childTnLst>
                                    <p:set>
                                      <p:cBhvr>
                                        <p:cTn id="107" dur="1" fill="hold">
                                          <p:stCondLst>
                                            <p:cond delay="0"/>
                                          </p:stCondLst>
                                        </p:cTn>
                                        <p:tgtEl>
                                          <p:spTgt spid="79"/>
                                        </p:tgtEl>
                                        <p:attrNameLst>
                                          <p:attrName>style.visibility</p:attrName>
                                        </p:attrNameLst>
                                      </p:cBhvr>
                                      <p:to>
                                        <p:strVal val="visible"/>
                                      </p:to>
                                    </p:set>
                                    <p:animEffect transition="in" filter="blinds(horizontal)">
                                      <p:cBhvr>
                                        <p:cTn id="108" dur="500"/>
                                        <p:tgtEl>
                                          <p:spTgt spid="79"/>
                                        </p:tgtEl>
                                      </p:cBhvr>
                                    </p:animEffect>
                                  </p:childTnLst>
                                </p:cTn>
                              </p:par>
                              <p:par>
                                <p:cTn id="109" presetID="3" presetClass="entr" presetSubtype="10" fill="hold" grpId="0" nodeType="withEffect">
                                  <p:stCondLst>
                                    <p:cond delay="0"/>
                                  </p:stCondLst>
                                  <p:childTnLst>
                                    <p:set>
                                      <p:cBhvr>
                                        <p:cTn id="110" dur="1" fill="hold">
                                          <p:stCondLst>
                                            <p:cond delay="0"/>
                                          </p:stCondLst>
                                        </p:cTn>
                                        <p:tgtEl>
                                          <p:spTgt spid="87"/>
                                        </p:tgtEl>
                                        <p:attrNameLst>
                                          <p:attrName>style.visibility</p:attrName>
                                        </p:attrNameLst>
                                      </p:cBhvr>
                                      <p:to>
                                        <p:strVal val="visible"/>
                                      </p:to>
                                    </p:set>
                                    <p:animEffect transition="in" filter="blinds(horizontal)">
                                      <p:cBhvr>
                                        <p:cTn id="111" dur="500"/>
                                        <p:tgtEl>
                                          <p:spTgt spid="87"/>
                                        </p:tgtEl>
                                      </p:cBhvr>
                                    </p:animEffect>
                                  </p:childTnLst>
                                </p:cTn>
                              </p:par>
                              <p:par>
                                <p:cTn id="112" presetID="3" presetClass="entr" presetSubtype="10" fill="hold" grpId="0" nodeType="withEffect">
                                  <p:stCondLst>
                                    <p:cond delay="0"/>
                                  </p:stCondLst>
                                  <p:childTnLst>
                                    <p:set>
                                      <p:cBhvr>
                                        <p:cTn id="113" dur="1" fill="hold">
                                          <p:stCondLst>
                                            <p:cond delay="0"/>
                                          </p:stCondLst>
                                        </p:cTn>
                                        <p:tgtEl>
                                          <p:spTgt spid="88"/>
                                        </p:tgtEl>
                                        <p:attrNameLst>
                                          <p:attrName>style.visibility</p:attrName>
                                        </p:attrNameLst>
                                      </p:cBhvr>
                                      <p:to>
                                        <p:strVal val="visible"/>
                                      </p:to>
                                    </p:set>
                                    <p:animEffect transition="in" filter="blinds(horizontal)">
                                      <p:cBhvr>
                                        <p:cTn id="114" dur="500"/>
                                        <p:tgtEl>
                                          <p:spTgt spid="88"/>
                                        </p:tgtEl>
                                      </p:cBhvr>
                                    </p:animEffect>
                                  </p:childTnLst>
                                </p:cTn>
                              </p:par>
                              <p:par>
                                <p:cTn id="115" presetID="3" presetClass="entr" presetSubtype="10" fill="hold" grpId="0" nodeType="withEffect">
                                  <p:stCondLst>
                                    <p:cond delay="0"/>
                                  </p:stCondLst>
                                  <p:childTnLst>
                                    <p:set>
                                      <p:cBhvr>
                                        <p:cTn id="116" dur="1" fill="hold">
                                          <p:stCondLst>
                                            <p:cond delay="0"/>
                                          </p:stCondLst>
                                        </p:cTn>
                                        <p:tgtEl>
                                          <p:spTgt spid="89"/>
                                        </p:tgtEl>
                                        <p:attrNameLst>
                                          <p:attrName>style.visibility</p:attrName>
                                        </p:attrNameLst>
                                      </p:cBhvr>
                                      <p:to>
                                        <p:strVal val="visible"/>
                                      </p:to>
                                    </p:set>
                                    <p:animEffect transition="in" filter="blinds(horizontal)">
                                      <p:cBhvr>
                                        <p:cTn id="117" dur="500"/>
                                        <p:tgtEl>
                                          <p:spTgt spid="89"/>
                                        </p:tgtEl>
                                      </p:cBhvr>
                                    </p:animEffect>
                                  </p:childTnLst>
                                </p:cTn>
                              </p:par>
                              <p:par>
                                <p:cTn id="118" presetID="3" presetClass="entr" presetSubtype="10" fill="hold" grpId="0" nodeType="withEffect">
                                  <p:stCondLst>
                                    <p:cond delay="0"/>
                                  </p:stCondLst>
                                  <p:childTnLst>
                                    <p:set>
                                      <p:cBhvr>
                                        <p:cTn id="119" dur="1" fill="hold">
                                          <p:stCondLst>
                                            <p:cond delay="0"/>
                                          </p:stCondLst>
                                        </p:cTn>
                                        <p:tgtEl>
                                          <p:spTgt spid="104"/>
                                        </p:tgtEl>
                                        <p:attrNameLst>
                                          <p:attrName>style.visibility</p:attrName>
                                        </p:attrNameLst>
                                      </p:cBhvr>
                                      <p:to>
                                        <p:strVal val="visible"/>
                                      </p:to>
                                    </p:set>
                                    <p:animEffect transition="in" filter="blinds(horizontal)">
                                      <p:cBhvr>
                                        <p:cTn id="120" dur="500"/>
                                        <p:tgtEl>
                                          <p:spTgt spid="104"/>
                                        </p:tgtEl>
                                      </p:cBhvr>
                                    </p:animEffect>
                                  </p:childTnLst>
                                </p:cTn>
                              </p:par>
                              <p:par>
                                <p:cTn id="121" presetID="3" presetClass="entr" presetSubtype="10" fill="hold" grpId="0" nodeType="withEffect">
                                  <p:stCondLst>
                                    <p:cond delay="0"/>
                                  </p:stCondLst>
                                  <p:childTnLst>
                                    <p:set>
                                      <p:cBhvr>
                                        <p:cTn id="122" dur="1" fill="hold">
                                          <p:stCondLst>
                                            <p:cond delay="0"/>
                                          </p:stCondLst>
                                        </p:cTn>
                                        <p:tgtEl>
                                          <p:spTgt spid="113"/>
                                        </p:tgtEl>
                                        <p:attrNameLst>
                                          <p:attrName>style.visibility</p:attrName>
                                        </p:attrNameLst>
                                      </p:cBhvr>
                                      <p:to>
                                        <p:strVal val="visible"/>
                                      </p:to>
                                    </p:set>
                                    <p:animEffect transition="in" filter="blinds(horizontal)">
                                      <p:cBhvr>
                                        <p:cTn id="123" dur="500"/>
                                        <p:tgtEl>
                                          <p:spTgt spid="113"/>
                                        </p:tgtEl>
                                      </p:cBhvr>
                                    </p:animEffect>
                                  </p:childTnLst>
                                </p:cTn>
                              </p:par>
                              <p:par>
                                <p:cTn id="124" presetID="3" presetClass="entr" presetSubtype="10" fill="hold" grpId="0" nodeType="withEffect">
                                  <p:stCondLst>
                                    <p:cond delay="0"/>
                                  </p:stCondLst>
                                  <p:childTnLst>
                                    <p:set>
                                      <p:cBhvr>
                                        <p:cTn id="125" dur="1" fill="hold">
                                          <p:stCondLst>
                                            <p:cond delay="0"/>
                                          </p:stCondLst>
                                        </p:cTn>
                                        <p:tgtEl>
                                          <p:spTgt spid="132"/>
                                        </p:tgtEl>
                                        <p:attrNameLst>
                                          <p:attrName>style.visibility</p:attrName>
                                        </p:attrNameLst>
                                      </p:cBhvr>
                                      <p:to>
                                        <p:strVal val="visible"/>
                                      </p:to>
                                    </p:set>
                                    <p:animEffect transition="in" filter="blinds(horizontal)">
                                      <p:cBhvr>
                                        <p:cTn id="126" dur="500"/>
                                        <p:tgtEl>
                                          <p:spTgt spid="132"/>
                                        </p:tgtEl>
                                      </p:cBhvr>
                                    </p:animEffect>
                                  </p:childTnLst>
                                </p:cTn>
                              </p:par>
                              <p:par>
                                <p:cTn id="127" presetID="3" presetClass="entr" presetSubtype="10" fill="hold" nodeType="withEffect">
                                  <p:stCondLst>
                                    <p:cond delay="0"/>
                                  </p:stCondLst>
                                  <p:childTnLst>
                                    <p:set>
                                      <p:cBhvr>
                                        <p:cTn id="128" dur="1" fill="hold">
                                          <p:stCondLst>
                                            <p:cond delay="0"/>
                                          </p:stCondLst>
                                        </p:cTn>
                                        <p:tgtEl>
                                          <p:spTgt spid="134"/>
                                        </p:tgtEl>
                                        <p:attrNameLst>
                                          <p:attrName>style.visibility</p:attrName>
                                        </p:attrNameLst>
                                      </p:cBhvr>
                                      <p:to>
                                        <p:strVal val="visible"/>
                                      </p:to>
                                    </p:set>
                                    <p:animEffect transition="in" filter="blinds(horizontal)">
                                      <p:cBhvr>
                                        <p:cTn id="129" dur="500"/>
                                        <p:tgtEl>
                                          <p:spTgt spid="134"/>
                                        </p:tgtEl>
                                      </p:cBhvr>
                                    </p:animEffect>
                                  </p:childTnLst>
                                </p:cTn>
                              </p:par>
                              <p:par>
                                <p:cTn id="130" presetID="3" presetClass="entr" presetSubtype="10" fill="hold" grpId="0" nodeType="withEffect">
                                  <p:stCondLst>
                                    <p:cond delay="0"/>
                                  </p:stCondLst>
                                  <p:childTnLst>
                                    <p:set>
                                      <p:cBhvr>
                                        <p:cTn id="131" dur="1" fill="hold">
                                          <p:stCondLst>
                                            <p:cond delay="0"/>
                                          </p:stCondLst>
                                        </p:cTn>
                                        <p:tgtEl>
                                          <p:spTgt spid="11"/>
                                        </p:tgtEl>
                                        <p:attrNameLst>
                                          <p:attrName>style.visibility</p:attrName>
                                        </p:attrNameLst>
                                      </p:cBhvr>
                                      <p:to>
                                        <p:strVal val="visible"/>
                                      </p:to>
                                    </p:set>
                                    <p:animEffect transition="in" filter="blinds(horizontal)">
                                      <p:cBhvr>
                                        <p:cTn id="132" dur="500"/>
                                        <p:tgtEl>
                                          <p:spTgt spid="11"/>
                                        </p:tgtEl>
                                      </p:cBhvr>
                                    </p:animEffect>
                                  </p:childTnLst>
                                </p:cTn>
                              </p:par>
                            </p:childTnLst>
                          </p:cTn>
                        </p:par>
                      </p:childTnLst>
                    </p:cTn>
                  </p:par>
                  <p:par>
                    <p:cTn id="133" fill="hold">
                      <p:stCondLst>
                        <p:cond delay="indefinite"/>
                      </p:stCondLst>
                      <p:childTnLst>
                        <p:par>
                          <p:cTn id="134" fill="hold">
                            <p:stCondLst>
                              <p:cond delay="0"/>
                            </p:stCondLst>
                            <p:childTnLst>
                              <p:par>
                                <p:cTn id="135" presetID="3" presetClass="entr" presetSubtype="10" fill="hold" nodeType="clickEffect">
                                  <p:stCondLst>
                                    <p:cond delay="0"/>
                                  </p:stCondLst>
                                  <p:childTnLst>
                                    <p:set>
                                      <p:cBhvr>
                                        <p:cTn id="136" dur="1" fill="hold">
                                          <p:stCondLst>
                                            <p:cond delay="0"/>
                                          </p:stCondLst>
                                        </p:cTn>
                                        <p:tgtEl>
                                          <p:spTgt spid="32"/>
                                        </p:tgtEl>
                                        <p:attrNameLst>
                                          <p:attrName>style.visibility</p:attrName>
                                        </p:attrNameLst>
                                      </p:cBhvr>
                                      <p:to>
                                        <p:strVal val="visible"/>
                                      </p:to>
                                    </p:set>
                                    <p:animEffect transition="in" filter="blinds(horizontal)">
                                      <p:cBhvr>
                                        <p:cTn id="137" dur="500"/>
                                        <p:tgtEl>
                                          <p:spTgt spid="32"/>
                                        </p:tgtEl>
                                      </p:cBhvr>
                                    </p:animEffect>
                                  </p:childTnLst>
                                </p:cTn>
                              </p:par>
                            </p:childTnLst>
                          </p:cTn>
                        </p:par>
                      </p:childTnLst>
                    </p:cTn>
                  </p:par>
                  <p:par>
                    <p:cTn id="138" fill="hold">
                      <p:stCondLst>
                        <p:cond delay="indefinite"/>
                      </p:stCondLst>
                      <p:childTnLst>
                        <p:par>
                          <p:cTn id="139" fill="hold">
                            <p:stCondLst>
                              <p:cond delay="0"/>
                            </p:stCondLst>
                            <p:childTnLst>
                              <p:par>
                                <p:cTn id="140" presetID="3" presetClass="entr" presetSubtype="10" fill="hold" grpId="0" nodeType="clickEffect">
                                  <p:stCondLst>
                                    <p:cond delay="0"/>
                                  </p:stCondLst>
                                  <p:childTnLst>
                                    <p:set>
                                      <p:cBhvr>
                                        <p:cTn id="141" dur="1" fill="hold">
                                          <p:stCondLst>
                                            <p:cond delay="0"/>
                                          </p:stCondLst>
                                        </p:cTn>
                                        <p:tgtEl>
                                          <p:spTgt spid="105"/>
                                        </p:tgtEl>
                                        <p:attrNameLst>
                                          <p:attrName>style.visibility</p:attrName>
                                        </p:attrNameLst>
                                      </p:cBhvr>
                                      <p:to>
                                        <p:strVal val="visible"/>
                                      </p:to>
                                    </p:set>
                                    <p:animEffect transition="in" filter="blinds(horizontal)">
                                      <p:cBhvr>
                                        <p:cTn id="142" dur="500"/>
                                        <p:tgtEl>
                                          <p:spTgt spid="105"/>
                                        </p:tgtEl>
                                      </p:cBhvr>
                                    </p:animEffect>
                                  </p:childTnLst>
                                </p:cTn>
                              </p:par>
                              <p:par>
                                <p:cTn id="143" presetID="3" presetClass="entr" presetSubtype="10" fill="hold" grpId="0" nodeType="withEffect">
                                  <p:stCondLst>
                                    <p:cond delay="0"/>
                                  </p:stCondLst>
                                  <p:childTnLst>
                                    <p:set>
                                      <p:cBhvr>
                                        <p:cTn id="144" dur="1" fill="hold">
                                          <p:stCondLst>
                                            <p:cond delay="0"/>
                                          </p:stCondLst>
                                        </p:cTn>
                                        <p:tgtEl>
                                          <p:spTgt spid="114"/>
                                        </p:tgtEl>
                                        <p:attrNameLst>
                                          <p:attrName>style.visibility</p:attrName>
                                        </p:attrNameLst>
                                      </p:cBhvr>
                                      <p:to>
                                        <p:strVal val="visible"/>
                                      </p:to>
                                    </p:set>
                                    <p:animEffect transition="in" filter="blinds(horizontal)">
                                      <p:cBhvr>
                                        <p:cTn id="145" dur="500"/>
                                        <p:tgtEl>
                                          <p:spTgt spid="114"/>
                                        </p:tgtEl>
                                      </p:cBhvr>
                                    </p:animEffect>
                                  </p:childTnLst>
                                </p:cTn>
                              </p:par>
                              <p:par>
                                <p:cTn id="146" presetID="3" presetClass="entr" presetSubtype="10" fill="hold" grpId="0" nodeType="withEffect">
                                  <p:stCondLst>
                                    <p:cond delay="0"/>
                                  </p:stCondLst>
                                  <p:childTnLst>
                                    <p:set>
                                      <p:cBhvr>
                                        <p:cTn id="147" dur="1" fill="hold">
                                          <p:stCondLst>
                                            <p:cond delay="0"/>
                                          </p:stCondLst>
                                        </p:cTn>
                                        <p:tgtEl>
                                          <p:spTgt spid="115"/>
                                        </p:tgtEl>
                                        <p:attrNameLst>
                                          <p:attrName>style.visibility</p:attrName>
                                        </p:attrNameLst>
                                      </p:cBhvr>
                                      <p:to>
                                        <p:strVal val="visible"/>
                                      </p:to>
                                    </p:set>
                                    <p:animEffect transition="in" filter="blinds(horizontal)">
                                      <p:cBhvr>
                                        <p:cTn id="148" dur="500"/>
                                        <p:tgtEl>
                                          <p:spTgt spid="115"/>
                                        </p:tgtEl>
                                      </p:cBhvr>
                                    </p:animEffect>
                                  </p:childTnLst>
                                </p:cTn>
                              </p:par>
                              <p:par>
                                <p:cTn id="149" presetID="3" presetClass="entr" presetSubtype="10" fill="hold" nodeType="withEffect">
                                  <p:stCondLst>
                                    <p:cond delay="0"/>
                                  </p:stCondLst>
                                  <p:childTnLst>
                                    <p:set>
                                      <p:cBhvr>
                                        <p:cTn id="150" dur="1" fill="hold">
                                          <p:stCondLst>
                                            <p:cond delay="0"/>
                                          </p:stCondLst>
                                        </p:cTn>
                                        <p:tgtEl>
                                          <p:spTgt spid="118"/>
                                        </p:tgtEl>
                                        <p:attrNameLst>
                                          <p:attrName>style.visibility</p:attrName>
                                        </p:attrNameLst>
                                      </p:cBhvr>
                                      <p:to>
                                        <p:strVal val="visible"/>
                                      </p:to>
                                    </p:set>
                                    <p:animEffect transition="in" filter="blinds(horizontal)">
                                      <p:cBhvr>
                                        <p:cTn id="151" dur="500"/>
                                        <p:tgtEl>
                                          <p:spTgt spid="118"/>
                                        </p:tgtEl>
                                      </p:cBhvr>
                                    </p:animEffect>
                                  </p:childTnLst>
                                </p:cTn>
                              </p:par>
                              <p:par>
                                <p:cTn id="152" presetID="3" presetClass="entr" presetSubtype="10" fill="hold" nodeType="withEffect">
                                  <p:stCondLst>
                                    <p:cond delay="0"/>
                                  </p:stCondLst>
                                  <p:childTnLst>
                                    <p:set>
                                      <p:cBhvr>
                                        <p:cTn id="153" dur="1" fill="hold">
                                          <p:stCondLst>
                                            <p:cond delay="0"/>
                                          </p:stCondLst>
                                        </p:cTn>
                                        <p:tgtEl>
                                          <p:spTgt spid="121"/>
                                        </p:tgtEl>
                                        <p:attrNameLst>
                                          <p:attrName>style.visibility</p:attrName>
                                        </p:attrNameLst>
                                      </p:cBhvr>
                                      <p:to>
                                        <p:strVal val="visible"/>
                                      </p:to>
                                    </p:set>
                                    <p:animEffect transition="in" filter="blinds(horizontal)">
                                      <p:cBhvr>
                                        <p:cTn id="154" dur="500"/>
                                        <p:tgtEl>
                                          <p:spTgt spid="121"/>
                                        </p:tgtEl>
                                      </p:cBhvr>
                                    </p:animEffect>
                                  </p:childTnLst>
                                </p:cTn>
                              </p:par>
                              <p:par>
                                <p:cTn id="155" presetID="3" presetClass="entr" presetSubtype="10" fill="hold" nodeType="withEffect">
                                  <p:stCondLst>
                                    <p:cond delay="0"/>
                                  </p:stCondLst>
                                  <p:childTnLst>
                                    <p:set>
                                      <p:cBhvr>
                                        <p:cTn id="156" dur="1" fill="hold">
                                          <p:stCondLst>
                                            <p:cond delay="0"/>
                                          </p:stCondLst>
                                        </p:cTn>
                                        <p:tgtEl>
                                          <p:spTgt spid="123"/>
                                        </p:tgtEl>
                                        <p:attrNameLst>
                                          <p:attrName>style.visibility</p:attrName>
                                        </p:attrNameLst>
                                      </p:cBhvr>
                                      <p:to>
                                        <p:strVal val="visible"/>
                                      </p:to>
                                    </p:set>
                                    <p:animEffect transition="in" filter="blinds(horizontal)">
                                      <p:cBhvr>
                                        <p:cTn id="157" dur="500"/>
                                        <p:tgtEl>
                                          <p:spTgt spid="123"/>
                                        </p:tgtEl>
                                      </p:cBhvr>
                                    </p:animEffect>
                                  </p:childTnLst>
                                </p:cTn>
                              </p:par>
                              <p:par>
                                <p:cTn id="158" presetID="3" presetClass="entr" presetSubtype="10" fill="hold" grpId="0" nodeType="withEffect">
                                  <p:stCondLst>
                                    <p:cond delay="0"/>
                                  </p:stCondLst>
                                  <p:childTnLst>
                                    <p:set>
                                      <p:cBhvr>
                                        <p:cTn id="159" dur="1" fill="hold">
                                          <p:stCondLst>
                                            <p:cond delay="0"/>
                                          </p:stCondLst>
                                        </p:cTn>
                                        <p:tgtEl>
                                          <p:spTgt spid="129"/>
                                        </p:tgtEl>
                                        <p:attrNameLst>
                                          <p:attrName>style.visibility</p:attrName>
                                        </p:attrNameLst>
                                      </p:cBhvr>
                                      <p:to>
                                        <p:strVal val="visible"/>
                                      </p:to>
                                    </p:set>
                                    <p:animEffect transition="in" filter="blinds(horizontal)">
                                      <p:cBhvr>
                                        <p:cTn id="160" dur="500"/>
                                        <p:tgtEl>
                                          <p:spTgt spid="129"/>
                                        </p:tgtEl>
                                      </p:cBhvr>
                                    </p:animEffect>
                                  </p:childTnLst>
                                </p:cTn>
                              </p:par>
                              <p:par>
                                <p:cTn id="161" presetID="3" presetClass="entr" presetSubtype="10" fill="hold" grpId="0" nodeType="withEffect">
                                  <p:stCondLst>
                                    <p:cond delay="0"/>
                                  </p:stCondLst>
                                  <p:childTnLst>
                                    <p:set>
                                      <p:cBhvr>
                                        <p:cTn id="162" dur="1" fill="hold">
                                          <p:stCondLst>
                                            <p:cond delay="0"/>
                                          </p:stCondLst>
                                        </p:cTn>
                                        <p:tgtEl>
                                          <p:spTgt spid="116"/>
                                        </p:tgtEl>
                                        <p:attrNameLst>
                                          <p:attrName>style.visibility</p:attrName>
                                        </p:attrNameLst>
                                      </p:cBhvr>
                                      <p:to>
                                        <p:strVal val="visible"/>
                                      </p:to>
                                    </p:set>
                                    <p:animEffect transition="in" filter="blinds(horizontal)">
                                      <p:cBhvr>
                                        <p:cTn id="163" dur="500"/>
                                        <p:tgtEl>
                                          <p:spTgt spid="116"/>
                                        </p:tgtEl>
                                      </p:cBhvr>
                                    </p:animEffect>
                                  </p:childTnLst>
                                </p:cTn>
                              </p:par>
                            </p:childTnLst>
                          </p:cTn>
                        </p:par>
                      </p:childTnLst>
                    </p:cTn>
                  </p:par>
                  <p:par>
                    <p:cTn id="164" fill="hold">
                      <p:stCondLst>
                        <p:cond delay="indefinite"/>
                      </p:stCondLst>
                      <p:childTnLst>
                        <p:par>
                          <p:cTn id="165" fill="hold">
                            <p:stCondLst>
                              <p:cond delay="0"/>
                            </p:stCondLst>
                            <p:childTnLst>
                              <p:par>
                                <p:cTn id="166" presetID="3" presetClass="entr" presetSubtype="10" fill="hold" nodeType="clickEffect">
                                  <p:stCondLst>
                                    <p:cond delay="0"/>
                                  </p:stCondLst>
                                  <p:childTnLst>
                                    <p:set>
                                      <p:cBhvr>
                                        <p:cTn id="167" dur="1" fill="hold">
                                          <p:stCondLst>
                                            <p:cond delay="0"/>
                                          </p:stCondLst>
                                        </p:cTn>
                                        <p:tgtEl>
                                          <p:spTgt spid="135"/>
                                        </p:tgtEl>
                                        <p:attrNameLst>
                                          <p:attrName>style.visibility</p:attrName>
                                        </p:attrNameLst>
                                      </p:cBhvr>
                                      <p:to>
                                        <p:strVal val="visible"/>
                                      </p:to>
                                    </p:set>
                                    <p:animEffect transition="in" filter="blinds(horizontal)">
                                      <p:cBhvr>
                                        <p:cTn id="168" dur="500"/>
                                        <p:tgtEl>
                                          <p:spTgt spid="135"/>
                                        </p:tgtEl>
                                      </p:cBhvr>
                                    </p:animEffect>
                                  </p:childTnLst>
                                </p:cTn>
                              </p:par>
                              <p:par>
                                <p:cTn id="169" presetID="3" presetClass="entr" presetSubtype="10" fill="hold" nodeType="withEffect">
                                  <p:stCondLst>
                                    <p:cond delay="0"/>
                                  </p:stCondLst>
                                  <p:childTnLst>
                                    <p:set>
                                      <p:cBhvr>
                                        <p:cTn id="170" dur="1" fill="hold">
                                          <p:stCondLst>
                                            <p:cond delay="0"/>
                                          </p:stCondLst>
                                        </p:cTn>
                                        <p:tgtEl>
                                          <p:spTgt spid="47"/>
                                        </p:tgtEl>
                                        <p:attrNameLst>
                                          <p:attrName>style.visibility</p:attrName>
                                        </p:attrNameLst>
                                      </p:cBhvr>
                                      <p:to>
                                        <p:strVal val="visible"/>
                                      </p:to>
                                    </p:set>
                                    <p:animEffect transition="in" filter="blinds(horizontal)">
                                      <p:cBhvr>
                                        <p:cTn id="171" dur="500"/>
                                        <p:tgtEl>
                                          <p:spTgt spid="47"/>
                                        </p:tgtEl>
                                      </p:cBhvr>
                                    </p:animEffect>
                                  </p:childTnLst>
                                </p:cTn>
                              </p:par>
                              <p:par>
                                <p:cTn id="172" presetID="3" presetClass="entr" presetSubtype="10" fill="hold" grpId="2" nodeType="withEffect">
                                  <p:stCondLst>
                                    <p:cond delay="0"/>
                                  </p:stCondLst>
                                  <p:childTnLst>
                                    <p:set>
                                      <p:cBhvr>
                                        <p:cTn id="173" dur="1" fill="hold">
                                          <p:stCondLst>
                                            <p:cond delay="0"/>
                                          </p:stCondLst>
                                        </p:cTn>
                                        <p:tgtEl>
                                          <p:spTgt spid="39"/>
                                        </p:tgtEl>
                                        <p:attrNameLst>
                                          <p:attrName>style.visibility</p:attrName>
                                        </p:attrNameLst>
                                      </p:cBhvr>
                                      <p:to>
                                        <p:strVal val="visible"/>
                                      </p:to>
                                    </p:set>
                                    <p:animEffect transition="in" filter="blinds(horizontal)">
                                      <p:cBhvr>
                                        <p:cTn id="174" dur="500"/>
                                        <p:tgtEl>
                                          <p:spTgt spid="39"/>
                                        </p:tgtEl>
                                      </p:cBhvr>
                                    </p:animEffect>
                                  </p:childTnLst>
                                </p:cTn>
                              </p:par>
                              <p:par>
                                <p:cTn id="175" presetID="3" presetClass="entr" presetSubtype="10" fill="hold" grpId="1" nodeType="withEffect">
                                  <p:stCondLst>
                                    <p:cond delay="0"/>
                                  </p:stCondLst>
                                  <p:childTnLst>
                                    <p:set>
                                      <p:cBhvr>
                                        <p:cTn id="176" dur="1" fill="hold">
                                          <p:stCondLst>
                                            <p:cond delay="0"/>
                                          </p:stCondLst>
                                        </p:cTn>
                                        <p:tgtEl>
                                          <p:spTgt spid="40"/>
                                        </p:tgtEl>
                                        <p:attrNameLst>
                                          <p:attrName>style.visibility</p:attrName>
                                        </p:attrNameLst>
                                      </p:cBhvr>
                                      <p:to>
                                        <p:strVal val="visible"/>
                                      </p:to>
                                    </p:set>
                                    <p:animEffect transition="in" filter="blinds(horizontal)">
                                      <p:cBhvr>
                                        <p:cTn id="177" dur="500"/>
                                        <p:tgtEl>
                                          <p:spTgt spid="40"/>
                                        </p:tgtEl>
                                      </p:cBhvr>
                                    </p:animEffect>
                                  </p:childTnLst>
                                </p:cTn>
                              </p:par>
                              <p:par>
                                <p:cTn id="178" presetID="3" presetClass="entr" presetSubtype="10" fill="hold" grpId="2" nodeType="withEffect">
                                  <p:stCondLst>
                                    <p:cond delay="0"/>
                                  </p:stCondLst>
                                  <p:childTnLst>
                                    <p:set>
                                      <p:cBhvr>
                                        <p:cTn id="179" dur="1" fill="hold">
                                          <p:stCondLst>
                                            <p:cond delay="0"/>
                                          </p:stCondLst>
                                        </p:cTn>
                                        <p:tgtEl>
                                          <p:spTgt spid="38"/>
                                        </p:tgtEl>
                                        <p:attrNameLst>
                                          <p:attrName>style.visibility</p:attrName>
                                        </p:attrNameLst>
                                      </p:cBhvr>
                                      <p:to>
                                        <p:strVal val="visible"/>
                                      </p:to>
                                    </p:set>
                                    <p:animEffect transition="in" filter="blinds(horizontal)">
                                      <p:cBhvr>
                                        <p:cTn id="18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9" grpId="0" animBg="1"/>
      <p:bldP spid="15" grpId="0" animBg="1"/>
      <p:bldP spid="3" grpId="0" animBg="1"/>
      <p:bldP spid="4" grpId="0" animBg="1"/>
      <p:bldP spid="5" grpId="0" animBg="1"/>
      <p:bldP spid="6" grpId="0" animBg="1"/>
      <p:bldP spid="7" grpId="0" animBg="1"/>
      <p:bldP spid="10" grpId="0" animBg="1"/>
      <p:bldP spid="9" grpId="0" animBg="1"/>
      <p:bldP spid="11" grpId="0"/>
      <p:bldP spid="12" grpId="0" animBg="1"/>
      <p:bldP spid="13" grpId="0" animBg="1"/>
      <p:bldP spid="14" grpId="0" animBg="1"/>
      <p:bldP spid="16" grpId="0" animBg="1"/>
      <p:bldP spid="17" grpId="0" animBg="1"/>
      <p:bldP spid="18" grpId="0" animBg="1"/>
      <p:bldP spid="23" grpId="0"/>
      <p:bldP spid="38" grpId="2"/>
      <p:bldP spid="39" grpId="2" animBg="1"/>
      <p:bldP spid="40" grpId="1" animBg="1"/>
      <p:bldP spid="82" grpId="0"/>
      <p:bldP spid="83" grpId="0" animBg="1"/>
      <p:bldP spid="84" grpId="0"/>
      <p:bldP spid="85" grpId="0" animBg="1"/>
      <p:bldP spid="86" grpId="0" animBg="1"/>
      <p:bldP spid="87" grpId="0"/>
      <p:bldP spid="88" grpId="0"/>
      <p:bldP spid="89" grpId="0"/>
      <p:bldP spid="104" grpId="0"/>
      <p:bldP spid="113" grpId="0"/>
      <p:bldP spid="114" grpId="0" animBg="1"/>
      <p:bldP spid="115" grpId="0" animBg="1"/>
      <p:bldP spid="116" grpId="0"/>
      <p:bldP spid="129" grpId="0" animBg="1"/>
      <p:bldP spid="131" grpId="0" animBg="1"/>
      <p:bldP spid="1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0" y="-4762"/>
            <a:ext cx="9144000" cy="769440"/>
          </a:xfrm>
        </p:spPr>
        <p:style>
          <a:lnRef idx="0">
            <a:schemeClr val="accent3"/>
          </a:lnRef>
          <a:fillRef idx="3">
            <a:schemeClr val="accent3"/>
          </a:fillRef>
          <a:effectRef idx="3">
            <a:schemeClr val="accent3"/>
          </a:effectRef>
          <a:fontRef idx="minor">
            <a:schemeClr val="lt1"/>
          </a:fontRef>
        </p:style>
        <p:txBody>
          <a:bodyPr>
            <a:noAutofit/>
          </a:bodyPr>
          <a:lstStyle/>
          <a:p>
            <a:r>
              <a:rPr lang="fr-FR" sz="2800" dirty="0">
                <a:solidFill>
                  <a:srgbClr val="0000FF"/>
                </a:solidFill>
                <a:latin typeface="Noteworthy Light"/>
                <a:cs typeface="Noteworthy Light"/>
              </a:rPr>
              <a:t>Les acteurs de la production et de la circulation du produit</a:t>
            </a:r>
          </a:p>
        </p:txBody>
      </p:sp>
      <p:sp>
        <p:nvSpPr>
          <p:cNvPr id="13" name="Bouton d'action : Suivant ou Précédent 12">
            <a:hlinkClick r:id="rId2" action="ppaction://hlinksldjump" highlightClick="1"/>
          </p:cNvPr>
          <p:cNvSpPr/>
          <p:nvPr/>
        </p:nvSpPr>
        <p:spPr>
          <a:xfrm>
            <a:off x="8781877" y="2982871"/>
            <a:ext cx="359997" cy="277197"/>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16" name="Bouton d'action : Suivant ou Précédent 15">
            <a:hlinkClick r:id="rId3" action="ppaction://hlinksldjump" highlightClick="1"/>
          </p:cNvPr>
          <p:cNvSpPr/>
          <p:nvPr/>
        </p:nvSpPr>
        <p:spPr>
          <a:xfrm>
            <a:off x="8784003" y="3366451"/>
            <a:ext cx="359997" cy="277197"/>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17" name="Bouton d'action : Suivant ou Précédent 16">
            <a:hlinkClick r:id="rId4" action="ppaction://hlinksldjump" highlightClick="1"/>
          </p:cNvPr>
          <p:cNvSpPr/>
          <p:nvPr/>
        </p:nvSpPr>
        <p:spPr>
          <a:xfrm>
            <a:off x="8774276" y="2668944"/>
            <a:ext cx="359997" cy="277197"/>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3" name="Rectangle 2"/>
          <p:cNvSpPr/>
          <p:nvPr/>
        </p:nvSpPr>
        <p:spPr>
          <a:xfrm>
            <a:off x="0" y="889843"/>
            <a:ext cx="9144000" cy="1200329"/>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fr-FR" b="1" dirty="0" smtClean="0">
                <a:solidFill>
                  <a:srgbClr val="0000FF"/>
                </a:solidFill>
                <a:latin typeface="Noteworthy Light"/>
                <a:cs typeface="Noteworthy Light"/>
              </a:rPr>
              <a:t>Objectifs</a:t>
            </a:r>
            <a:endParaRPr lang="fr-FR" b="1" dirty="0">
              <a:solidFill>
                <a:srgbClr val="0000FF"/>
              </a:solidFill>
              <a:latin typeface="Noteworthy Light"/>
              <a:cs typeface="Noteworthy Light"/>
            </a:endParaRPr>
          </a:p>
          <a:p>
            <a:r>
              <a:rPr lang="fr-FR" dirty="0">
                <a:latin typeface="Noteworthy Light"/>
                <a:cs typeface="Noteworthy Light"/>
              </a:rPr>
              <a:t>•	Identifier </a:t>
            </a:r>
            <a:r>
              <a:rPr lang="fr-FR" dirty="0" smtClean="0">
                <a:latin typeface="Noteworthy Light"/>
                <a:cs typeface="Noteworthy Light"/>
              </a:rPr>
              <a:t>les acteurs successifs et la hiérarchisation des processus productifs ;  </a:t>
            </a:r>
            <a:endParaRPr lang="fr-FR" dirty="0">
              <a:latin typeface="Noteworthy Light"/>
              <a:cs typeface="Noteworthy Light"/>
            </a:endParaRPr>
          </a:p>
          <a:p>
            <a:r>
              <a:rPr lang="fr-FR" dirty="0">
                <a:latin typeface="Noteworthy Light"/>
                <a:cs typeface="Noteworthy Light"/>
              </a:rPr>
              <a:t>•	</a:t>
            </a:r>
            <a:r>
              <a:rPr lang="fr-FR" dirty="0" smtClean="0">
                <a:latin typeface="Noteworthy Light"/>
                <a:cs typeface="Noteworthy Light"/>
              </a:rPr>
              <a:t>Mesurer l’importance de la logistique et de l’organisation de la production </a:t>
            </a:r>
            <a:r>
              <a:rPr lang="fr-FR" dirty="0">
                <a:latin typeface="Noteworthy Light"/>
                <a:cs typeface="Noteworthy Light"/>
              </a:rPr>
              <a:t>; </a:t>
            </a:r>
            <a:endParaRPr lang="fr-FR" dirty="0" smtClean="0">
              <a:latin typeface="Noteworthy Light"/>
              <a:cs typeface="Noteworthy Light"/>
            </a:endParaRPr>
          </a:p>
          <a:p>
            <a:r>
              <a:rPr lang="fr-FR" dirty="0" smtClean="0">
                <a:latin typeface="Noteworthy Light"/>
                <a:cs typeface="Noteworthy Light"/>
              </a:rPr>
              <a:t>•</a:t>
            </a:r>
            <a:r>
              <a:rPr lang="fr-FR" dirty="0">
                <a:latin typeface="Noteworthy Light"/>
                <a:cs typeface="Noteworthy Light"/>
              </a:rPr>
              <a:t>	</a:t>
            </a:r>
            <a:r>
              <a:rPr lang="fr-FR" dirty="0" smtClean="0">
                <a:latin typeface="Noteworthy Light"/>
                <a:cs typeface="Noteworthy Light"/>
              </a:rPr>
              <a:t>Identifier la spécificité et le rôle du facteur humain dans la production ;</a:t>
            </a:r>
            <a:r>
              <a:rPr lang="fr-FR" dirty="0">
                <a:latin typeface="Noteworthy Light"/>
                <a:cs typeface="Noteworthy Light"/>
              </a:rPr>
              <a:t>	</a:t>
            </a:r>
          </a:p>
        </p:txBody>
      </p:sp>
      <p:sp>
        <p:nvSpPr>
          <p:cNvPr id="18" name="Rectangle 17"/>
          <p:cNvSpPr/>
          <p:nvPr/>
        </p:nvSpPr>
        <p:spPr>
          <a:xfrm>
            <a:off x="0" y="2365220"/>
            <a:ext cx="8774276" cy="1754327"/>
          </a:xfrm>
          <a:prstGeom prst="rect">
            <a:avLst/>
          </a:prstGeom>
        </p:spPr>
        <p:txBody>
          <a:bodyPr wrap="square">
            <a:spAutoFit/>
          </a:bodyPr>
          <a:lstStyle/>
          <a:p>
            <a:r>
              <a:rPr lang="fr-FR" b="1" dirty="0" smtClean="0">
                <a:solidFill>
                  <a:srgbClr val="0000FF"/>
                </a:solidFill>
                <a:latin typeface="Noteworthy Light"/>
                <a:cs typeface="Noteworthy Light"/>
              </a:rPr>
              <a:t>Questions</a:t>
            </a:r>
            <a:r>
              <a:rPr lang="fr-FR" dirty="0" smtClean="0">
                <a:latin typeface="Noteworthy Light"/>
                <a:cs typeface="Noteworthy Light"/>
              </a:rPr>
              <a:t> </a:t>
            </a:r>
            <a:r>
              <a:rPr lang="fr-FR" dirty="0">
                <a:latin typeface="Noteworthy Light"/>
                <a:cs typeface="Noteworthy Light"/>
              </a:rPr>
              <a:t>: </a:t>
            </a:r>
          </a:p>
          <a:p>
            <a:r>
              <a:rPr lang="fr-FR" dirty="0">
                <a:latin typeface="Noteworthy Light"/>
                <a:cs typeface="Noteworthy Light"/>
              </a:rPr>
              <a:t>•	Qui sont les principaux acteurs de la production des iPhone ?</a:t>
            </a:r>
          </a:p>
          <a:p>
            <a:r>
              <a:rPr lang="fr-FR" dirty="0">
                <a:latin typeface="Noteworthy Light"/>
                <a:cs typeface="Noteworthy Light"/>
              </a:rPr>
              <a:t>•	Comment s’organise le système productif mondial de l’iPhone ?</a:t>
            </a:r>
          </a:p>
          <a:p>
            <a:r>
              <a:rPr lang="fr-FR" dirty="0">
                <a:latin typeface="Noteworthy Light"/>
                <a:cs typeface="Noteworthy Light"/>
              </a:rPr>
              <a:t>•	Décrivez le rôle des infrastructures de transports dans l’opérationnalisation de la production des </a:t>
            </a:r>
            <a:r>
              <a:rPr lang="fr-FR" i="1" dirty="0" smtClean="0">
                <a:latin typeface="Noteworthy Light"/>
                <a:cs typeface="Noteworthy Light"/>
              </a:rPr>
              <a:t>iPhone</a:t>
            </a:r>
            <a:r>
              <a:rPr lang="fr-FR" dirty="0" smtClean="0">
                <a:latin typeface="Noteworthy Light"/>
                <a:cs typeface="Noteworthy Light"/>
              </a:rPr>
              <a:t> </a:t>
            </a:r>
            <a:r>
              <a:rPr lang="fr-FR" dirty="0">
                <a:latin typeface="Noteworthy Light"/>
                <a:cs typeface="Noteworthy Light"/>
              </a:rPr>
              <a:t>?</a:t>
            </a:r>
          </a:p>
          <a:p>
            <a:r>
              <a:rPr lang="fr-FR" dirty="0">
                <a:latin typeface="Noteworthy Light"/>
                <a:cs typeface="Noteworthy Light"/>
              </a:rPr>
              <a:t>•	Quelle est la composition sociale des personnes impliquées dans la production ?	</a:t>
            </a:r>
          </a:p>
        </p:txBody>
      </p:sp>
      <p:sp>
        <p:nvSpPr>
          <p:cNvPr id="19" name="Bouton d'action : Suivant ou Précédent 18">
            <a:hlinkClick r:id="rId5" action="ppaction://hlinksldjump" highlightClick="1"/>
          </p:cNvPr>
          <p:cNvSpPr/>
          <p:nvPr/>
        </p:nvSpPr>
        <p:spPr>
          <a:xfrm>
            <a:off x="8774276" y="3796048"/>
            <a:ext cx="359997" cy="277197"/>
          </a:xfrm>
          <a:prstGeom prst="actionButtonForwardNex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0537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7" grpId="0" animBg="1"/>
      <p:bldP spid="3" grpId="0" animBg="1"/>
      <p:bldP spid="18" grpId="0" build="p" bldLvl="4"/>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èche droite rayée 15"/>
          <p:cNvSpPr/>
          <p:nvPr/>
        </p:nvSpPr>
        <p:spPr>
          <a:xfrm rot="5400000">
            <a:off x="556746" y="3222362"/>
            <a:ext cx="1730473" cy="1263452"/>
          </a:xfrm>
          <a:prstGeom prst="striped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26" name="Ellipse 25"/>
          <p:cNvSpPr>
            <a:spLocks noChangeAspect="1"/>
          </p:cNvSpPr>
          <p:nvPr/>
        </p:nvSpPr>
        <p:spPr>
          <a:xfrm>
            <a:off x="2859460" y="3024963"/>
            <a:ext cx="1274769" cy="1274769"/>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600" b="1" dirty="0" smtClean="0">
                <a:solidFill>
                  <a:srgbClr val="0000FF"/>
                </a:solidFill>
                <a:latin typeface="Noteworthy Light"/>
                <a:cs typeface="Noteworthy Light"/>
              </a:rPr>
              <a:t>Afrique</a:t>
            </a:r>
            <a:endParaRPr lang="fr-FR" sz="1600" b="1" dirty="0">
              <a:solidFill>
                <a:srgbClr val="0000FF"/>
              </a:solidFill>
              <a:latin typeface="Noteworthy Light"/>
              <a:cs typeface="Noteworthy Light"/>
            </a:endParaRPr>
          </a:p>
        </p:txBody>
      </p:sp>
      <p:sp>
        <p:nvSpPr>
          <p:cNvPr id="15" name="Rectangle 14"/>
          <p:cNvSpPr/>
          <p:nvPr/>
        </p:nvSpPr>
        <p:spPr>
          <a:xfrm>
            <a:off x="6246000" y="2902057"/>
            <a:ext cx="2133258" cy="1166709"/>
          </a:xfrm>
          <a:prstGeom prst="rect">
            <a:avLst/>
          </a:prstGeom>
        </p:spPr>
        <p:style>
          <a:lnRef idx="0">
            <a:schemeClr val="accent1"/>
          </a:lnRef>
          <a:fillRef idx="3">
            <a:schemeClr val="accent1"/>
          </a:fillRef>
          <a:effectRef idx="3">
            <a:schemeClr val="accent1"/>
          </a:effectRef>
          <a:fontRef idx="minor">
            <a:schemeClr val="lt1"/>
          </a:fontRef>
        </p:style>
        <p:txBody>
          <a:bodyPr rtlCol="0" anchor="t"/>
          <a:lstStyle/>
          <a:p>
            <a:pPr algn="ctr"/>
            <a:r>
              <a:rPr lang="fr-FR" b="1" dirty="0" smtClean="0">
                <a:solidFill>
                  <a:srgbClr val="0000FF"/>
                </a:solidFill>
                <a:latin typeface="Noteworthy Light"/>
                <a:cs typeface="Noteworthy Light"/>
              </a:rPr>
              <a:t>Sous-traitants</a:t>
            </a:r>
            <a:endParaRPr lang="fr-FR" b="1" dirty="0">
              <a:solidFill>
                <a:srgbClr val="0000FF"/>
              </a:solidFill>
              <a:latin typeface="Noteworthy Light"/>
              <a:cs typeface="Noteworthy Light"/>
            </a:endParaRPr>
          </a:p>
        </p:txBody>
      </p:sp>
      <p:sp>
        <p:nvSpPr>
          <p:cNvPr id="2" name="Titre 1"/>
          <p:cNvSpPr>
            <a:spLocks noGrp="1"/>
          </p:cNvSpPr>
          <p:nvPr>
            <p:ph type="title"/>
          </p:nvPr>
        </p:nvSpPr>
        <p:spPr>
          <a:xfrm>
            <a:off x="0" y="-4762"/>
            <a:ext cx="9144000" cy="794729"/>
          </a:xfrm>
        </p:spPr>
        <p:style>
          <a:lnRef idx="0">
            <a:schemeClr val="accent3"/>
          </a:lnRef>
          <a:fillRef idx="3">
            <a:schemeClr val="accent3"/>
          </a:fillRef>
          <a:effectRef idx="3">
            <a:schemeClr val="accent3"/>
          </a:effectRef>
          <a:fontRef idx="minor">
            <a:schemeClr val="lt1"/>
          </a:fontRef>
        </p:style>
        <p:txBody>
          <a:bodyPr>
            <a:normAutofit fontScale="90000"/>
          </a:bodyPr>
          <a:lstStyle/>
          <a:p>
            <a:r>
              <a:rPr lang="fr-FR" sz="4000" dirty="0" smtClean="0">
                <a:solidFill>
                  <a:srgbClr val="0000FF"/>
                </a:solidFill>
                <a:latin typeface="Noteworthy Light"/>
                <a:cs typeface="Noteworthy Light"/>
              </a:rPr>
              <a:t>Les étapes de la production de l’iPhone</a:t>
            </a:r>
            <a:endParaRPr lang="fr-FR" sz="4000" dirty="0">
              <a:solidFill>
                <a:srgbClr val="0000FF"/>
              </a:solidFill>
              <a:latin typeface="Noteworthy Light"/>
              <a:cs typeface="Noteworthy Light"/>
            </a:endParaRPr>
          </a:p>
        </p:txBody>
      </p:sp>
      <p:cxnSp>
        <p:nvCxnSpPr>
          <p:cNvPr id="4" name="Connecteur droit 3"/>
          <p:cNvCxnSpPr/>
          <p:nvPr/>
        </p:nvCxnSpPr>
        <p:spPr>
          <a:xfrm>
            <a:off x="480142" y="2431863"/>
            <a:ext cx="7775208" cy="0"/>
          </a:xfrm>
          <a:prstGeom prst="line">
            <a:avLst/>
          </a:prstGeom>
          <a:ln w="57150"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480142" y="913884"/>
            <a:ext cx="2307781" cy="3252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b="1" dirty="0" smtClean="0">
                <a:solidFill>
                  <a:srgbClr val="0000FF"/>
                </a:solidFill>
                <a:latin typeface="Noteworthy Light"/>
                <a:cs typeface="Noteworthy Light"/>
              </a:rPr>
              <a:t>La pré-production</a:t>
            </a:r>
            <a:endParaRPr lang="fr-FR" b="1" dirty="0">
              <a:solidFill>
                <a:srgbClr val="0000FF"/>
              </a:solidFill>
              <a:latin typeface="Noteworthy Light"/>
              <a:cs typeface="Noteworthy Light"/>
            </a:endParaRPr>
          </a:p>
        </p:txBody>
      </p:sp>
      <p:sp>
        <p:nvSpPr>
          <p:cNvPr id="7" name="Rectangle 6"/>
          <p:cNvSpPr/>
          <p:nvPr/>
        </p:nvSpPr>
        <p:spPr>
          <a:xfrm>
            <a:off x="480142" y="2568765"/>
            <a:ext cx="2307781" cy="32528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b="1" dirty="0" smtClean="0">
                <a:solidFill>
                  <a:srgbClr val="0000FF"/>
                </a:solidFill>
                <a:latin typeface="Noteworthy Light"/>
                <a:cs typeface="Noteworthy Light"/>
              </a:rPr>
              <a:t>La production</a:t>
            </a:r>
            <a:endParaRPr lang="fr-FR" b="1" dirty="0">
              <a:solidFill>
                <a:srgbClr val="0000FF"/>
              </a:solidFill>
              <a:latin typeface="Noteworthy Light"/>
              <a:cs typeface="Noteworthy Light"/>
            </a:endParaRPr>
          </a:p>
        </p:txBody>
      </p:sp>
      <p:sp>
        <p:nvSpPr>
          <p:cNvPr id="9" name="Rectangle 8"/>
          <p:cNvSpPr/>
          <p:nvPr/>
        </p:nvSpPr>
        <p:spPr>
          <a:xfrm>
            <a:off x="3262667" y="1517976"/>
            <a:ext cx="1620000" cy="54213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smtClean="0">
                <a:solidFill>
                  <a:srgbClr val="0000FF"/>
                </a:solidFill>
                <a:latin typeface="Noteworthy Light"/>
                <a:cs typeface="Noteworthy Light"/>
              </a:rPr>
              <a:t>Ingénierie</a:t>
            </a:r>
            <a:endParaRPr lang="fr-FR" b="1" dirty="0">
              <a:solidFill>
                <a:srgbClr val="0000FF"/>
              </a:solidFill>
              <a:latin typeface="Noteworthy Light"/>
              <a:cs typeface="Noteworthy Light"/>
            </a:endParaRPr>
          </a:p>
        </p:txBody>
      </p:sp>
      <p:sp>
        <p:nvSpPr>
          <p:cNvPr id="10" name="Rectangle 9"/>
          <p:cNvSpPr/>
          <p:nvPr/>
        </p:nvSpPr>
        <p:spPr>
          <a:xfrm>
            <a:off x="6586707" y="1517976"/>
            <a:ext cx="1620000" cy="54213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smtClean="0">
                <a:solidFill>
                  <a:srgbClr val="0000FF"/>
                </a:solidFill>
                <a:latin typeface="Noteworthy Light"/>
                <a:cs typeface="Noteworthy Light"/>
              </a:rPr>
              <a:t>Design</a:t>
            </a:r>
            <a:endParaRPr lang="fr-FR" b="1" dirty="0">
              <a:solidFill>
                <a:srgbClr val="0000FF"/>
              </a:solidFill>
              <a:latin typeface="Noteworthy Light"/>
              <a:cs typeface="Noteworthy Light"/>
            </a:endParaRPr>
          </a:p>
        </p:txBody>
      </p:sp>
      <p:sp>
        <p:nvSpPr>
          <p:cNvPr id="11" name="Flèche droite rayée 10"/>
          <p:cNvSpPr/>
          <p:nvPr/>
        </p:nvSpPr>
        <p:spPr>
          <a:xfrm rot="5400000">
            <a:off x="917983" y="1217365"/>
            <a:ext cx="1008000" cy="1263452"/>
          </a:xfrm>
          <a:prstGeom prst="striped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fr-FR"/>
          </a:p>
        </p:txBody>
      </p:sp>
      <p:sp>
        <p:nvSpPr>
          <p:cNvPr id="12" name="Rectangle 11"/>
          <p:cNvSpPr/>
          <p:nvPr/>
        </p:nvSpPr>
        <p:spPr>
          <a:xfrm>
            <a:off x="3852401" y="3212006"/>
            <a:ext cx="1620000" cy="54213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smtClean="0">
                <a:solidFill>
                  <a:srgbClr val="0000FF"/>
                </a:solidFill>
                <a:latin typeface="Noteworthy Light"/>
                <a:cs typeface="Noteworthy Light"/>
              </a:rPr>
              <a:t>Matières premières</a:t>
            </a:r>
            <a:endParaRPr lang="fr-FR" b="1" dirty="0">
              <a:solidFill>
                <a:srgbClr val="0000FF"/>
              </a:solidFill>
              <a:latin typeface="Noteworthy Light"/>
              <a:cs typeface="Noteworthy Light"/>
            </a:endParaRPr>
          </a:p>
        </p:txBody>
      </p:sp>
      <p:sp>
        <p:nvSpPr>
          <p:cNvPr id="13" name="Rectangle 12"/>
          <p:cNvSpPr/>
          <p:nvPr/>
        </p:nvSpPr>
        <p:spPr>
          <a:xfrm>
            <a:off x="6502667" y="3358741"/>
            <a:ext cx="1620000" cy="54213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smtClean="0">
                <a:solidFill>
                  <a:srgbClr val="0000FF"/>
                </a:solidFill>
                <a:latin typeface="Noteworthy Light"/>
                <a:cs typeface="Noteworthy Light"/>
              </a:rPr>
              <a:t>Pièces détachées</a:t>
            </a:r>
            <a:endParaRPr lang="fr-FR" b="1" dirty="0">
              <a:solidFill>
                <a:srgbClr val="0000FF"/>
              </a:solidFill>
              <a:latin typeface="Noteworthy Light"/>
              <a:cs typeface="Noteworthy Light"/>
            </a:endParaRPr>
          </a:p>
        </p:txBody>
      </p:sp>
      <p:sp>
        <p:nvSpPr>
          <p:cNvPr id="14" name="Rectangle 13"/>
          <p:cNvSpPr/>
          <p:nvPr/>
        </p:nvSpPr>
        <p:spPr>
          <a:xfrm>
            <a:off x="4882667" y="4177188"/>
            <a:ext cx="1620000" cy="54213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fr-FR" b="1" dirty="0" smtClean="0">
                <a:solidFill>
                  <a:srgbClr val="0000FF"/>
                </a:solidFill>
                <a:latin typeface="Noteworthy Light"/>
                <a:cs typeface="Noteworthy Light"/>
              </a:rPr>
              <a:t>Assemblage</a:t>
            </a:r>
            <a:endParaRPr lang="fr-FR" b="1" dirty="0">
              <a:solidFill>
                <a:srgbClr val="0000FF"/>
              </a:solidFill>
              <a:latin typeface="Noteworthy Light"/>
              <a:cs typeface="Noteworthy Light"/>
            </a:endParaRPr>
          </a:p>
        </p:txBody>
      </p:sp>
      <p:cxnSp>
        <p:nvCxnSpPr>
          <p:cNvPr id="22" name="Connecteur droit avec flèche 21"/>
          <p:cNvCxnSpPr>
            <a:stCxn id="12" idx="3"/>
            <a:endCxn id="15" idx="1"/>
          </p:cNvCxnSpPr>
          <p:nvPr/>
        </p:nvCxnSpPr>
        <p:spPr>
          <a:xfrm>
            <a:off x="5472401" y="3483074"/>
            <a:ext cx="773599" cy="2338"/>
          </a:xfrm>
          <a:prstGeom prst="straightConnector1">
            <a:avLst/>
          </a:prstGeom>
          <a:ln w="57150" cmpd="sng">
            <a:tailEnd type="arrow"/>
          </a:ln>
        </p:spPr>
        <p:style>
          <a:lnRef idx="3">
            <a:schemeClr val="accent1"/>
          </a:lnRef>
          <a:fillRef idx="0">
            <a:schemeClr val="accent1"/>
          </a:fillRef>
          <a:effectRef idx="2">
            <a:schemeClr val="accent1"/>
          </a:effectRef>
          <a:fontRef idx="minor">
            <a:schemeClr val="tx1"/>
          </a:fontRef>
        </p:style>
      </p:cxnSp>
      <p:cxnSp>
        <p:nvCxnSpPr>
          <p:cNvPr id="30" name="Connecteur en angle 29"/>
          <p:cNvCxnSpPr>
            <a:stCxn id="15" idx="2"/>
            <a:endCxn id="14" idx="3"/>
          </p:cNvCxnSpPr>
          <p:nvPr/>
        </p:nvCxnSpPr>
        <p:spPr>
          <a:xfrm rot="5400000">
            <a:off x="6717903" y="3853530"/>
            <a:ext cx="379490" cy="809962"/>
          </a:xfrm>
          <a:prstGeom prst="bentConnector2">
            <a:avLst/>
          </a:prstGeom>
          <a:ln w="57150" cmpd="sng">
            <a:tailEnd type="arrow"/>
          </a:ln>
        </p:spPr>
        <p:style>
          <a:lnRef idx="3">
            <a:schemeClr val="accent1"/>
          </a:lnRef>
          <a:fillRef idx="0">
            <a:schemeClr val="accent1"/>
          </a:fillRef>
          <a:effectRef idx="2">
            <a:schemeClr val="accent1"/>
          </a:effectRef>
          <a:fontRef idx="minor">
            <a:schemeClr val="tx1"/>
          </a:fontRef>
        </p:style>
      </p:cxnSp>
      <p:sp>
        <p:nvSpPr>
          <p:cNvPr id="31" name="Rectangle 30"/>
          <p:cNvSpPr/>
          <p:nvPr/>
        </p:nvSpPr>
        <p:spPr>
          <a:xfrm>
            <a:off x="2990517" y="2591016"/>
            <a:ext cx="2886450" cy="30302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fr-FR" b="1" dirty="0" smtClean="0">
                <a:solidFill>
                  <a:srgbClr val="0000FF"/>
                </a:solidFill>
                <a:latin typeface="Noteworthy Light"/>
                <a:cs typeface="Noteworthy Light"/>
              </a:rPr>
              <a:t>2011 = 70 millions d’iPhone</a:t>
            </a:r>
            <a:endParaRPr lang="fr-FR" b="1" dirty="0">
              <a:solidFill>
                <a:srgbClr val="0000FF"/>
              </a:solidFill>
              <a:latin typeface="Noteworthy Light"/>
              <a:cs typeface="Noteworthy Light"/>
            </a:endParaRPr>
          </a:p>
        </p:txBody>
      </p:sp>
      <p:sp>
        <p:nvSpPr>
          <p:cNvPr id="37" name="Rectangle 36"/>
          <p:cNvSpPr/>
          <p:nvPr/>
        </p:nvSpPr>
        <p:spPr>
          <a:xfrm>
            <a:off x="452652" y="3364106"/>
            <a:ext cx="1799998" cy="58048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400" b="1" dirty="0" smtClean="0">
                <a:solidFill>
                  <a:srgbClr val="0000FF"/>
                </a:solidFill>
                <a:latin typeface="Noteworthy Light"/>
                <a:cs typeface="Noteworthy Light"/>
              </a:rPr>
              <a:t>200 </a:t>
            </a:r>
            <a:r>
              <a:rPr lang="fr-FR" sz="1400" b="1" dirty="0">
                <a:solidFill>
                  <a:srgbClr val="0000FF"/>
                </a:solidFill>
                <a:latin typeface="Noteworthy Light"/>
                <a:cs typeface="Noteworthy Light"/>
              </a:rPr>
              <a:t>000 </a:t>
            </a:r>
            <a:r>
              <a:rPr lang="fr-FR" sz="1400" b="1" dirty="0" smtClean="0">
                <a:solidFill>
                  <a:srgbClr val="0000FF"/>
                </a:solidFill>
                <a:latin typeface="Noteworthy Light"/>
                <a:cs typeface="Noteworthy Light"/>
              </a:rPr>
              <a:t>salariés,</a:t>
            </a:r>
          </a:p>
          <a:p>
            <a:pPr algn="ctr"/>
            <a:r>
              <a:rPr lang="fr-FR" sz="1400" b="1" dirty="0" smtClean="0">
                <a:solidFill>
                  <a:srgbClr val="0000FF"/>
                </a:solidFill>
                <a:latin typeface="Noteworthy Light"/>
                <a:cs typeface="Noteworthy Light"/>
              </a:rPr>
              <a:t>8 700 ingénieurs</a:t>
            </a:r>
            <a:endParaRPr lang="fr-FR" sz="1400" b="1" dirty="0">
              <a:solidFill>
                <a:srgbClr val="0000FF"/>
              </a:solidFill>
              <a:latin typeface="Noteworthy Light"/>
              <a:cs typeface="Noteworthy Light"/>
            </a:endParaRPr>
          </a:p>
        </p:txBody>
      </p:sp>
      <p:grpSp>
        <p:nvGrpSpPr>
          <p:cNvPr id="18" name="Grouper 17"/>
          <p:cNvGrpSpPr/>
          <p:nvPr/>
        </p:nvGrpSpPr>
        <p:grpSpPr>
          <a:xfrm>
            <a:off x="3231603" y="958189"/>
            <a:ext cx="2532949" cy="1101922"/>
            <a:chOff x="3231603" y="958189"/>
            <a:chExt cx="2532949" cy="1101922"/>
          </a:xfrm>
        </p:grpSpPr>
        <p:sp>
          <p:nvSpPr>
            <p:cNvPr id="40" name="Rectangle 39"/>
            <p:cNvSpPr/>
            <p:nvPr/>
          </p:nvSpPr>
          <p:spPr>
            <a:xfrm>
              <a:off x="3231603" y="958189"/>
              <a:ext cx="1799998" cy="36213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400" b="1" dirty="0" smtClean="0">
                  <a:solidFill>
                    <a:srgbClr val="0000FF"/>
                  </a:solidFill>
                  <a:latin typeface="Noteworthy Light"/>
                  <a:cs typeface="Noteworthy Light"/>
                </a:rPr>
                <a:t>20 000 salariés</a:t>
              </a:r>
              <a:endParaRPr lang="fr-FR" sz="1400" b="1" dirty="0">
                <a:solidFill>
                  <a:srgbClr val="0000FF"/>
                </a:solidFill>
                <a:latin typeface="Noteworthy Light"/>
                <a:cs typeface="Noteworthy Light"/>
              </a:endParaRPr>
            </a:p>
          </p:txBody>
        </p:sp>
        <p:sp>
          <p:nvSpPr>
            <p:cNvPr id="39" name="Ellipse 38"/>
            <p:cNvSpPr>
              <a:spLocks noChangeAspect="1"/>
            </p:cNvSpPr>
            <p:nvPr/>
          </p:nvSpPr>
          <p:spPr>
            <a:xfrm>
              <a:off x="4723539" y="1019098"/>
              <a:ext cx="1041013" cy="1041013"/>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r>
                <a:rPr lang="fr-FR" sz="1400" b="1" dirty="0" smtClean="0">
                  <a:solidFill>
                    <a:srgbClr val="0000FF"/>
                  </a:solidFill>
                  <a:latin typeface="Noteworthy Light"/>
                  <a:cs typeface="Noteworthy Light"/>
                </a:rPr>
                <a:t>Europe</a:t>
              </a:r>
            </a:p>
            <a:p>
              <a:r>
                <a:rPr lang="fr-FR" sz="1400" b="1" dirty="0" smtClean="0">
                  <a:solidFill>
                    <a:srgbClr val="0000FF"/>
                  </a:solidFill>
                  <a:latin typeface="Noteworthy Light"/>
                  <a:cs typeface="Noteworthy Light"/>
                </a:rPr>
                <a:t>Asie</a:t>
              </a:r>
              <a:endParaRPr lang="fr-FR" sz="1400" b="1" dirty="0">
                <a:solidFill>
                  <a:srgbClr val="0000FF"/>
                </a:solidFill>
                <a:latin typeface="Noteworthy Light"/>
                <a:cs typeface="Noteworthy Light"/>
              </a:endParaRPr>
            </a:p>
          </p:txBody>
        </p:sp>
      </p:grpSp>
      <p:grpSp>
        <p:nvGrpSpPr>
          <p:cNvPr id="21" name="Grouper 20"/>
          <p:cNvGrpSpPr/>
          <p:nvPr/>
        </p:nvGrpSpPr>
        <p:grpSpPr>
          <a:xfrm>
            <a:off x="5471202" y="958189"/>
            <a:ext cx="2619153" cy="1421977"/>
            <a:chOff x="5471202" y="958189"/>
            <a:chExt cx="2619153" cy="1421977"/>
          </a:xfrm>
        </p:grpSpPr>
        <p:sp>
          <p:nvSpPr>
            <p:cNvPr id="33" name="Rectangle 32"/>
            <p:cNvSpPr/>
            <p:nvPr/>
          </p:nvSpPr>
          <p:spPr>
            <a:xfrm>
              <a:off x="6290357" y="958189"/>
              <a:ext cx="1799998" cy="362132"/>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fr-FR" sz="1400" b="1" dirty="0" smtClean="0">
                  <a:solidFill>
                    <a:srgbClr val="0000FF"/>
                  </a:solidFill>
                  <a:latin typeface="Noteworthy Light"/>
                  <a:cs typeface="Noteworthy Light"/>
                </a:rPr>
                <a:t>43 000 salariés</a:t>
              </a:r>
              <a:endParaRPr lang="fr-FR" sz="1400" b="1" dirty="0">
                <a:solidFill>
                  <a:srgbClr val="0000FF"/>
                </a:solidFill>
                <a:latin typeface="Noteworthy Light"/>
                <a:cs typeface="Noteworthy Light"/>
              </a:endParaRPr>
            </a:p>
          </p:txBody>
        </p:sp>
        <p:sp>
          <p:nvSpPr>
            <p:cNvPr id="25" name="Ellipse 24"/>
            <p:cNvSpPr>
              <a:spLocks noChangeAspect="1"/>
            </p:cNvSpPr>
            <p:nvPr/>
          </p:nvSpPr>
          <p:spPr>
            <a:xfrm>
              <a:off x="5471202" y="1120166"/>
              <a:ext cx="1260000" cy="1260000"/>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b="1" dirty="0" smtClean="0">
                  <a:solidFill>
                    <a:srgbClr val="0000FF"/>
                  </a:solidFill>
                  <a:latin typeface="Noteworthy Light"/>
                  <a:cs typeface="Noteworthy Light"/>
                </a:rPr>
                <a:t>États-Unis</a:t>
              </a:r>
              <a:endParaRPr lang="fr-FR" b="1" dirty="0">
                <a:solidFill>
                  <a:srgbClr val="0000FF"/>
                </a:solidFill>
                <a:latin typeface="Noteworthy Light"/>
                <a:cs typeface="Noteworthy Light"/>
              </a:endParaRPr>
            </a:p>
          </p:txBody>
        </p:sp>
      </p:grpSp>
      <p:sp>
        <p:nvSpPr>
          <p:cNvPr id="27" name="Ellipse 26"/>
          <p:cNvSpPr>
            <a:spLocks noChangeAspect="1"/>
          </p:cNvSpPr>
          <p:nvPr/>
        </p:nvSpPr>
        <p:spPr>
          <a:xfrm>
            <a:off x="7817886" y="3660494"/>
            <a:ext cx="1265273" cy="1265273"/>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fr-FR" sz="1600" b="1" dirty="0" smtClean="0">
                <a:solidFill>
                  <a:srgbClr val="0000FF"/>
                </a:solidFill>
                <a:latin typeface="Noteworthy Light"/>
                <a:cs typeface="Noteworthy Light"/>
              </a:rPr>
              <a:t>Europe</a:t>
            </a:r>
          </a:p>
          <a:p>
            <a:pPr algn="ctr"/>
            <a:r>
              <a:rPr lang="fr-FR" sz="1600" b="1" dirty="0" smtClean="0">
                <a:solidFill>
                  <a:srgbClr val="0000FF"/>
                </a:solidFill>
                <a:latin typeface="Noteworthy Light"/>
                <a:cs typeface="Noteworthy Light"/>
              </a:rPr>
              <a:t>Asie</a:t>
            </a:r>
            <a:endParaRPr lang="fr-FR" sz="1600" b="1" dirty="0">
              <a:solidFill>
                <a:srgbClr val="0000FF"/>
              </a:solidFill>
              <a:latin typeface="Noteworthy Light"/>
              <a:cs typeface="Noteworthy Light"/>
            </a:endParaRPr>
          </a:p>
        </p:txBody>
      </p:sp>
    </p:spTree>
    <p:extLst>
      <p:ext uri="{BB962C8B-B14F-4D97-AF65-F5344CB8AC3E}">
        <p14:creationId xmlns:p14="http://schemas.microsoft.com/office/powerpoint/2010/main" xmlns="" val="2209487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6" grpId="0" animBg="1"/>
      <p:bldP spid="15" grpId="0" animBg="1"/>
      <p:bldP spid="6" grpId="0" animBg="1"/>
      <p:bldP spid="7" grpId="0" animBg="1"/>
      <p:bldP spid="9" grpId="0" animBg="1"/>
      <p:bldP spid="10" grpId="0" animBg="1"/>
      <p:bldP spid="11" grpId="0" animBg="1"/>
      <p:bldP spid="12" grpId="0" animBg="1"/>
      <p:bldP spid="13" grpId="0" animBg="1"/>
      <p:bldP spid="14" grpId="0" animBg="1"/>
      <p:bldP spid="31" grpId="0" animBg="1"/>
      <p:bldP spid="37" grpId="0" animBg="1"/>
      <p:bldP spid="27" grpId="0" animBg="1"/>
    </p:bldLst>
  </p:timing>
</p:sld>
</file>

<file path=ppt/theme/theme1.xml><?xml version="1.0" encoding="utf-8"?>
<a:theme xmlns:a="http://schemas.openxmlformats.org/drawingml/2006/main" name="MOD 2012">
  <a:themeElements>
    <a:clrScheme name="Été">
      <a:dk1>
        <a:sysClr val="windowText" lastClr="000000"/>
      </a:dk1>
      <a:lt1>
        <a:sysClr val="window" lastClr="FFFFFF"/>
      </a:lt1>
      <a:dk2>
        <a:srgbClr val="D16207"/>
      </a:dk2>
      <a:lt2>
        <a:srgbClr val="F0B31E"/>
      </a:lt2>
      <a:accent1>
        <a:srgbClr val="51A6C2"/>
      </a:accent1>
      <a:accent2>
        <a:srgbClr val="51C2A9"/>
      </a:accent2>
      <a:accent3>
        <a:srgbClr val="7EC251"/>
      </a:accent3>
      <a:accent4>
        <a:srgbClr val="E1DC53"/>
      </a:accent4>
      <a:accent5>
        <a:srgbClr val="B54721"/>
      </a:accent5>
      <a:accent6>
        <a:srgbClr val="A16BB1"/>
      </a:accent6>
      <a:hlink>
        <a:srgbClr val="A40A06"/>
      </a:hlink>
      <a:folHlink>
        <a:srgbClr val="837F16"/>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MOD 2012.potx</Template>
  <TotalTime>1453</TotalTime>
  <Words>3273</Words>
  <Application>Microsoft Office PowerPoint</Application>
  <PresentationFormat>Affichage à l'écran (4:3)</PresentationFormat>
  <Paragraphs>452</Paragraphs>
  <Slides>49</Slides>
  <Notes>5</Notes>
  <HiddenSlides>0</HiddenSlides>
  <MMClips>0</MMClips>
  <ScaleCrop>false</ScaleCrop>
  <HeadingPairs>
    <vt:vector size="4" baseType="variant">
      <vt:variant>
        <vt:lpstr>Thème</vt:lpstr>
      </vt:variant>
      <vt:variant>
        <vt:i4>1</vt:i4>
      </vt:variant>
      <vt:variant>
        <vt:lpstr>Titres des diapositives</vt:lpstr>
      </vt:variant>
      <vt:variant>
        <vt:i4>49</vt:i4>
      </vt:variant>
    </vt:vector>
  </HeadingPairs>
  <TitlesOfParts>
    <vt:vector size="50" baseType="lpstr">
      <vt:lpstr>MOD 2012</vt:lpstr>
      <vt:lpstr>FORM - Un produit mondialisé </vt:lpstr>
      <vt:lpstr>Qu’est ce qu’un produit mondialisé ?</vt:lpstr>
      <vt:lpstr>Quel produit retenir ?</vt:lpstr>
      <vt:lpstr>EDC – L’iPhone d’Apple, un produit mondialisé</vt:lpstr>
      <vt:lpstr>EDC – L’iPhone d’Apple, un produit mondialisé</vt:lpstr>
      <vt:lpstr>Les territoires mondialisés de l’iPhone</vt:lpstr>
      <vt:lpstr>Les territoires mondialisés de l’iPhone</vt:lpstr>
      <vt:lpstr>Les acteurs de la production et de la circulation du produit</vt:lpstr>
      <vt:lpstr>Les étapes de la production de l’iPhone</vt:lpstr>
      <vt:lpstr>Les stratégies commerciales mondialisées de l’iPhone</vt:lpstr>
      <vt:lpstr>Les étapes de la production de l’iPhone</vt:lpstr>
      <vt:lpstr>Les espaces de l’iPhone, un produit mondialisé</vt:lpstr>
      <vt:lpstr>Les espaces de l’iPhone, un produit mondialisé</vt:lpstr>
      <vt:lpstr>Les espaces de l’iPhone, un produit mondialisé</vt:lpstr>
      <vt:lpstr>Les espaces de l’iPhone, un produit mondialisé</vt:lpstr>
      <vt:lpstr>Fin EDC… vers la MEP</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Infrastructures portuaires de Shenzhen</vt:lpstr>
      <vt:lpstr>Principales routes maritimes mondiales </vt:lpstr>
      <vt:lpstr>Qui travaille dans les usines de Foxconn ?</vt:lpstr>
      <vt:lpstr>Diapositive 32</vt:lpstr>
      <vt:lpstr>Diapositive 33</vt:lpstr>
      <vt:lpstr>Diapositive 34</vt:lpstr>
      <vt:lpstr>Diapositive 35</vt:lpstr>
      <vt:lpstr>Un territoire de consommation – l’Apple store de Lyon Part-Dieu</vt:lpstr>
      <vt:lpstr>Diapositive 37</vt:lpstr>
      <vt:lpstr>Diapositive 38</vt:lpstr>
      <vt:lpstr>Diapositive 39</vt:lpstr>
      <vt:lpstr>Un territoire de consommation virtuel – Apple store en ligne</vt:lpstr>
      <vt:lpstr>Diapositive 41</vt:lpstr>
      <vt:lpstr>Diapositive 42</vt:lpstr>
      <vt:lpstr>Diapositive 43</vt:lpstr>
      <vt:lpstr>Diapositive 44</vt:lpstr>
      <vt:lpstr>Documents complémentaires</vt:lpstr>
      <vt:lpstr>Diapositive 46</vt:lpstr>
      <vt:lpstr>Les espaces de l’iPhone, un produit mondialisé</vt:lpstr>
      <vt:lpstr>Diapositive 48</vt:lpstr>
      <vt:lpstr>Les territoires mondialisés de l’iPhone</vt:lpstr>
    </vt:vector>
  </TitlesOfParts>
  <Manager/>
  <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 - </dc:title>
  <dc:subject/>
  <dc:creator>BENDER</dc:creator>
  <cp:keywords/>
  <dc:description/>
  <cp:lastModifiedBy>Julien EBERSOLD</cp:lastModifiedBy>
  <cp:revision>271</cp:revision>
  <cp:lastPrinted>2012-10-11T10:31:48Z</cp:lastPrinted>
  <dcterms:created xsi:type="dcterms:W3CDTF">2012-09-16T16:56:43Z</dcterms:created>
  <dcterms:modified xsi:type="dcterms:W3CDTF">2012-10-25T21:43:25Z</dcterms:modified>
  <cp:category/>
</cp:coreProperties>
</file>