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FF"/>
    <a:srgbClr val="00CC99"/>
    <a:srgbClr val="008080"/>
    <a:srgbClr val="339933"/>
    <a:srgbClr val="33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hyperlink" Target="http://www.moyenorient-presse.com/wp-content/uploads/2012/07/MO15_COUV_72dpi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n1kb51aMp8I&amp;feature=related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657" y="1637936"/>
            <a:ext cx="87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JOURNEE DE FORMATION OCTOBRE 2012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5658" y="3094112"/>
            <a:ext cx="87757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NOUVEAUX PROGRAMMES D’HISTOIRE</a:t>
            </a:r>
          </a:p>
          <a:p>
            <a:pPr algn="ctr"/>
            <a:r>
              <a:rPr lang="fr-FR" sz="3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TERMINALES L/ES</a:t>
            </a:r>
          </a:p>
          <a:p>
            <a:pPr algn="ctr"/>
            <a:endParaRPr lang="fr-FR" sz="2400" b="1" dirty="0">
              <a:latin typeface="Perpetua Titling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7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728" y="77723"/>
            <a:ext cx="87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BIBLIOGRAPHIE GENERALE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21" y="688740"/>
            <a:ext cx="9022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latin typeface="Cambria" pitchFamily="18" charset="0"/>
            </a:endParaRPr>
          </a:p>
          <a:p>
            <a:pPr algn="just"/>
            <a:r>
              <a:rPr lang="fr-FR" sz="2000" dirty="0" smtClean="0">
                <a:latin typeface="Cambria" pitchFamily="18" charset="0"/>
              </a:rPr>
              <a:t>■ </a:t>
            </a:r>
            <a:r>
              <a:rPr lang="fr-FR" sz="2000" b="1" dirty="0" smtClean="0">
                <a:latin typeface="Cambria" pitchFamily="18" charset="0"/>
              </a:rPr>
              <a:t>CLOAREC Vincent, LAURENS Henry, </a:t>
            </a:r>
            <a:r>
              <a:rPr lang="fr-FR" sz="2000" b="1" i="1" dirty="0" smtClean="0">
                <a:latin typeface="Cambria" pitchFamily="18" charset="0"/>
              </a:rPr>
              <a:t>Le Moyen-Orient au 20</a:t>
            </a:r>
            <a:r>
              <a:rPr lang="fr-FR" sz="2000" b="1" i="1" baseline="30000" dirty="0" smtClean="0">
                <a:latin typeface="Cambria" pitchFamily="18" charset="0"/>
              </a:rPr>
              <a:t>ème</a:t>
            </a:r>
            <a:r>
              <a:rPr lang="fr-FR" sz="2000" b="1" i="1" dirty="0" smtClean="0">
                <a:latin typeface="Cambria" pitchFamily="18" charset="0"/>
              </a:rPr>
              <a:t> siècle</a:t>
            </a:r>
            <a:r>
              <a:rPr lang="fr-FR" sz="2000" b="1" dirty="0" smtClean="0">
                <a:latin typeface="Cambria" pitchFamily="18" charset="0"/>
              </a:rPr>
              <a:t>,  Armand Colin, 2003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728" y="3944713"/>
            <a:ext cx="9013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latin typeface="Cambria" pitchFamily="18" charset="0"/>
            </a:endParaRPr>
          </a:p>
          <a:p>
            <a:pPr algn="just"/>
            <a:r>
              <a:rPr lang="fr-FR" sz="2000" b="1" dirty="0" smtClean="0">
                <a:latin typeface="Arial Narrow"/>
              </a:rPr>
              <a:t>■ </a:t>
            </a:r>
            <a:r>
              <a:rPr lang="fr-FR" sz="2000" b="1" dirty="0" smtClean="0">
                <a:latin typeface="Cambria" pitchFamily="18" charset="0"/>
              </a:rPr>
              <a:t>DEFAY Alexandre, </a:t>
            </a:r>
            <a:r>
              <a:rPr lang="fr-FR" sz="2000" b="1" i="1" dirty="0" smtClean="0">
                <a:latin typeface="Cambria" pitchFamily="18" charset="0"/>
              </a:rPr>
              <a:t>Géopolitique du Proche-Orient</a:t>
            </a:r>
            <a:r>
              <a:rPr lang="fr-FR" sz="2000" b="1" dirty="0" smtClean="0">
                <a:latin typeface="Cambria" pitchFamily="18" charset="0"/>
              </a:rPr>
              <a:t>, </a:t>
            </a:r>
            <a:endParaRPr lang="fr-FR" sz="2000" b="1" dirty="0" smtClean="0">
              <a:latin typeface="Cambria" pitchFamily="18" charset="0"/>
            </a:endParaRPr>
          </a:p>
          <a:p>
            <a:pPr algn="just"/>
            <a:r>
              <a:rPr lang="fr-FR" sz="2000" b="1" dirty="0">
                <a:latin typeface="Cambria" pitchFamily="18" charset="0"/>
              </a:rPr>
              <a:t> </a:t>
            </a:r>
            <a:r>
              <a:rPr lang="fr-FR" sz="2000" b="1" dirty="0" smtClean="0">
                <a:latin typeface="Cambria" pitchFamily="18" charset="0"/>
              </a:rPr>
              <a:t>   Collection </a:t>
            </a:r>
            <a:r>
              <a:rPr lang="fr-FR" sz="2000" b="1" dirty="0">
                <a:latin typeface="Cambria" pitchFamily="18" charset="0"/>
              </a:rPr>
              <a:t>« Que sais-je », PUF, Paris, </a:t>
            </a:r>
            <a:r>
              <a:rPr lang="fr-FR" sz="2000" b="1" dirty="0" smtClean="0">
                <a:latin typeface="Cambria" pitchFamily="18" charset="0"/>
              </a:rPr>
              <a:t>2011. 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763688" y="2456892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0800000">
            <a:off x="6341777" y="5189586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627784" y="2120021"/>
            <a:ext cx="6471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▪</a:t>
            </a:r>
            <a:r>
              <a:rPr lang="fr-FR" sz="2000" dirty="0">
                <a:solidFill>
                  <a:srgbClr val="3333CC"/>
                </a:solidFill>
                <a:latin typeface="Cambria" pitchFamily="18" charset="0"/>
              </a:rPr>
              <a:t>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Une bonne base pour les problématiques nationales et religieuses (présentation détaillée des acteurs, des espaces et des idéologies)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▪ Des fiches de synthèse thématiques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▪ Des manques sur les évolutions récentes</a:t>
            </a:r>
            <a:endParaRPr lang="fr-FR" sz="2000" dirty="0">
              <a:solidFill>
                <a:srgbClr val="3333CC"/>
              </a:solidFill>
              <a:latin typeface="Cambr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5195684"/>
            <a:ext cx="609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3333CC"/>
                </a:solidFill>
                <a:latin typeface="Cambria" pitchFamily="18" charset="0"/>
              </a:rPr>
              <a:t>▪ Une approche thématique plus que chronologique qui part de la situation actuelle.</a:t>
            </a:r>
          </a:p>
        </p:txBody>
      </p:sp>
      <p:pic>
        <p:nvPicPr>
          <p:cNvPr id="5122" name="Picture 2" descr="http://www.librairie-ecosphere.com/I-Moyenne-8297-geopolitique-du-proche-orient-5e-ed-qsj-3678.asp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5072"/>
          <a:stretch/>
        </p:blipFill>
        <p:spPr bwMode="auto">
          <a:xfrm>
            <a:off x="7061857" y="4000438"/>
            <a:ext cx="181772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ultimedia.fnac.com/multimedia/images_produits/ZoomPE/1/4/1/97822002661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1" y="1665201"/>
            <a:ext cx="1608247" cy="24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23" y="679855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Cambria" pitchFamily="18" charset="0"/>
              </a:rPr>
              <a:t>■ </a:t>
            </a:r>
            <a:r>
              <a:rPr lang="fr-FR" sz="2000" b="1" i="1" dirty="0" smtClean="0">
                <a:latin typeface="Cambria" pitchFamily="18" charset="0"/>
              </a:rPr>
              <a:t>MOYEN-ORIENT, Géopolitique, </a:t>
            </a:r>
            <a:r>
              <a:rPr lang="fr-FR" sz="2000" b="1" i="1" dirty="0" err="1" smtClean="0">
                <a:latin typeface="Cambria" pitchFamily="18" charset="0"/>
              </a:rPr>
              <a:t>géoéconomie</a:t>
            </a:r>
            <a:r>
              <a:rPr lang="fr-FR" sz="2000" b="1" i="1" dirty="0" smtClean="0">
                <a:latin typeface="Cambria" pitchFamily="18" charset="0"/>
              </a:rPr>
              <a:t>, </a:t>
            </a:r>
          </a:p>
          <a:p>
            <a:pPr algn="just"/>
            <a:r>
              <a:rPr lang="fr-FR" sz="2000" b="1" i="1" dirty="0" smtClean="0">
                <a:latin typeface="Cambria" pitchFamily="18" charset="0"/>
              </a:rPr>
              <a:t>géostratégie du monde arabo-musulman</a:t>
            </a:r>
            <a:r>
              <a:rPr lang="fr-FR" sz="2000" b="1" dirty="0" smtClean="0">
                <a:latin typeface="Cambria" pitchFamily="18" charset="0"/>
              </a:rPr>
              <a:t>. </a:t>
            </a:r>
          </a:p>
          <a:p>
            <a:pPr algn="just"/>
            <a:r>
              <a:rPr lang="fr-FR" sz="2000" b="1" dirty="0" smtClean="0">
                <a:latin typeface="Cambria" pitchFamily="18" charset="0"/>
              </a:rPr>
              <a:t>N°15, Bilan géostratégique 2012</a:t>
            </a:r>
            <a:endParaRPr lang="fr-FR" sz="2000" b="1" dirty="0">
              <a:latin typeface="Cambria" pitchFamily="18" charset="0"/>
            </a:endParaRPr>
          </a:p>
          <a:p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 rot="10800000">
            <a:off x="6343133" y="1743303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285" y="1743303"/>
            <a:ext cx="7537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Des fiches par Etat (indicateurs socio-économiques)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▪ Une bonne synthèse sur les Révolutions du Printemps arabe</a:t>
            </a:r>
            <a:endParaRPr lang="fr-FR" sz="2000" dirty="0">
              <a:solidFill>
                <a:srgbClr val="3333CC"/>
              </a:solidFill>
              <a:latin typeface="Cambri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37740" y="7623"/>
            <a:ext cx="87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LES REVUES SPECIALISEES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4" name="Picture 2" descr="http://www.moyenorient-presse.com/wp-content/uploads/2012/07/MO15_COUV_72dpi-23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13" y="908720"/>
            <a:ext cx="1789538" cy="233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oyenorient-presse.com/wp-content/uploads/2010/10/COUV_MO08_72dpi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254689"/>
            <a:ext cx="2553651" cy="333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moyenorient-presse.com/wp-content/uploads/2010/10/COUV_MO13_72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46" y="3254689"/>
            <a:ext cx="2560982" cy="333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t3.gstatic.com/images?q=tbn:ANd9GcRMAUfjtb7vw3Is5Pg9pR53kmFDdZF6YcD-wOpzM4SGfJJPbAp00iBLYv1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882" y="3254690"/>
            <a:ext cx="2492866" cy="33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-6009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67" y="178616"/>
            <a:ext cx="9070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mbria" pitchFamily="18" charset="0"/>
              </a:rPr>
              <a:t>■ </a:t>
            </a:r>
            <a:r>
              <a:rPr lang="fr-FR" b="1" i="1" dirty="0" smtClean="0">
                <a:latin typeface="Cambria" pitchFamily="18" charset="0"/>
              </a:rPr>
              <a:t>Les Collections de l’Histoire</a:t>
            </a:r>
            <a:r>
              <a:rPr lang="fr-FR" b="1" dirty="0" smtClean="0">
                <a:latin typeface="Cambria" pitchFamily="18" charset="0"/>
              </a:rPr>
              <a:t>:</a:t>
            </a:r>
          </a:p>
          <a:p>
            <a:r>
              <a:rPr lang="fr-FR" b="1" dirty="0" smtClean="0">
                <a:latin typeface="Cambria" pitchFamily="18" charset="0"/>
                <a:sym typeface="Symbol"/>
              </a:rPr>
              <a:t>	 « De la Perse à l’Iran de Cyrus à </a:t>
            </a:r>
            <a:r>
              <a:rPr lang="fr-FR" b="1" dirty="0" err="1" smtClean="0">
                <a:latin typeface="Cambria" pitchFamily="18" charset="0"/>
                <a:sym typeface="Symbol"/>
              </a:rPr>
              <a:t>Ahmandinejad</a:t>
            </a:r>
            <a:r>
              <a:rPr lang="fr-FR" b="1" dirty="0" smtClean="0">
                <a:latin typeface="Cambria" pitchFamily="18" charset="0"/>
                <a:sym typeface="Symbol"/>
              </a:rPr>
              <a:t> », </a:t>
            </a:r>
          </a:p>
          <a:p>
            <a:r>
              <a:rPr lang="fr-FR" b="1" dirty="0">
                <a:latin typeface="Cambria" pitchFamily="18" charset="0"/>
                <a:sym typeface="Symbol"/>
              </a:rPr>
              <a:t> </a:t>
            </a:r>
            <a:r>
              <a:rPr lang="fr-FR" b="1" dirty="0" smtClean="0">
                <a:latin typeface="Cambria" pitchFamily="18" charset="0"/>
                <a:sym typeface="Symbol"/>
              </a:rPr>
              <a:t>                     n° 42, </a:t>
            </a:r>
            <a:r>
              <a:rPr lang="fr-FR" b="1" dirty="0" err="1" smtClean="0">
                <a:latin typeface="Cambria" pitchFamily="18" charset="0"/>
                <a:sym typeface="Symbol"/>
              </a:rPr>
              <a:t>pg</a:t>
            </a:r>
            <a:r>
              <a:rPr lang="fr-FR" b="1" dirty="0" smtClean="0">
                <a:latin typeface="Cambria" pitchFamily="18" charset="0"/>
                <a:sym typeface="Symbol"/>
              </a:rPr>
              <a:t> 73 à 91, janvier 2009.</a:t>
            </a:r>
            <a:r>
              <a:rPr lang="fr-FR" b="1" dirty="0" smtClean="0">
                <a:latin typeface="Cambria" pitchFamily="18" charset="0"/>
              </a:rPr>
              <a:t> </a:t>
            </a:r>
          </a:p>
          <a:p>
            <a:r>
              <a:rPr lang="fr-FR" b="1" dirty="0" smtClean="0">
                <a:latin typeface="Cambria" pitchFamily="18" charset="0"/>
              </a:rPr>
              <a:t>	</a:t>
            </a:r>
            <a:r>
              <a:rPr lang="fr-FR" b="1" dirty="0" smtClean="0">
                <a:latin typeface="Cambria" pitchFamily="18" charset="0"/>
                <a:sym typeface="Symbol"/>
              </a:rPr>
              <a:t> « </a:t>
            </a:r>
            <a:r>
              <a:rPr lang="fr-FR" b="1" dirty="0" err="1" smtClean="0">
                <a:latin typeface="Cambria" pitchFamily="18" charset="0"/>
                <a:sym typeface="Symbol"/>
              </a:rPr>
              <a:t>Israél-Plaestine</a:t>
            </a:r>
            <a:r>
              <a:rPr lang="fr-FR" b="1" dirty="0" smtClean="0">
                <a:latin typeface="Cambria" pitchFamily="18" charset="0"/>
                <a:sym typeface="Symbol"/>
              </a:rPr>
              <a:t> », n°39, avril 2008.</a:t>
            </a:r>
            <a:r>
              <a:rPr lang="fr-FR" dirty="0">
                <a:latin typeface="Cambria" pitchFamily="18" charset="0"/>
              </a:rPr>
              <a:t> </a:t>
            </a:r>
          </a:p>
        </p:txBody>
      </p:sp>
      <p:pic>
        <p:nvPicPr>
          <p:cNvPr id="3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900" y="327913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Cambria" pitchFamily="18" charset="0"/>
              </a:rPr>
              <a:t>■ </a:t>
            </a:r>
            <a:r>
              <a:rPr lang="fr-FR" b="1" i="1" dirty="0" smtClean="0">
                <a:latin typeface="Cambria" pitchFamily="18" charset="0"/>
              </a:rPr>
              <a:t>L’Histoire :</a:t>
            </a:r>
          </a:p>
          <a:p>
            <a:r>
              <a:rPr lang="fr-FR" b="1" i="1" dirty="0">
                <a:latin typeface="Cambria" pitchFamily="18" charset="0"/>
                <a:sym typeface="Symbol"/>
              </a:rPr>
              <a:t>	</a:t>
            </a:r>
            <a:r>
              <a:rPr lang="fr-FR" b="1" dirty="0" smtClean="0">
                <a:latin typeface="Cambria" pitchFamily="18" charset="0"/>
                <a:sym typeface="Symbol"/>
              </a:rPr>
              <a:t> </a:t>
            </a:r>
            <a:r>
              <a:rPr lang="fr-FR" b="1" dirty="0">
                <a:latin typeface="Cambria" pitchFamily="18" charset="0"/>
                <a:sym typeface="Symbol"/>
              </a:rPr>
              <a:t>« Les Arabies. La terre de l’islam et du pétrole </a:t>
            </a:r>
            <a:r>
              <a:rPr lang="fr-FR" b="1" dirty="0" smtClean="0">
                <a:latin typeface="Cambria" pitchFamily="18" charset="0"/>
                <a:sym typeface="Symbol"/>
              </a:rPr>
              <a:t>», </a:t>
            </a:r>
          </a:p>
          <a:p>
            <a:r>
              <a:rPr lang="fr-FR" b="1" dirty="0">
                <a:latin typeface="Cambria" pitchFamily="18" charset="0"/>
                <a:sym typeface="Symbol"/>
              </a:rPr>
              <a:t>	</a:t>
            </a:r>
            <a:r>
              <a:rPr lang="fr-FR" b="1" dirty="0" smtClean="0">
                <a:latin typeface="Cambria" pitchFamily="18" charset="0"/>
                <a:sym typeface="Symbol"/>
              </a:rPr>
              <a:t>n°354, </a:t>
            </a:r>
            <a:r>
              <a:rPr lang="fr-FR" b="1" dirty="0" err="1" smtClean="0">
                <a:latin typeface="Cambria" pitchFamily="18" charset="0"/>
                <a:sym typeface="Symbol"/>
              </a:rPr>
              <a:t>pg</a:t>
            </a:r>
            <a:r>
              <a:rPr lang="fr-FR" b="1" dirty="0" smtClean="0">
                <a:latin typeface="Cambria" pitchFamily="18" charset="0"/>
                <a:sym typeface="Symbol"/>
              </a:rPr>
              <a:t> 62-63, juin 2011.</a:t>
            </a:r>
          </a:p>
          <a:p>
            <a:r>
              <a:rPr lang="fr-FR" b="1" dirty="0">
                <a:latin typeface="Cambria" pitchFamily="18" charset="0"/>
                <a:sym typeface="Symbol"/>
              </a:rPr>
              <a:t>	</a:t>
            </a:r>
            <a:r>
              <a:rPr lang="fr-FR" b="1" dirty="0" smtClean="0">
                <a:latin typeface="Cambria" pitchFamily="18" charset="0"/>
                <a:sym typeface="Symbol"/>
              </a:rPr>
              <a:t> « Jérusalem, de la forteresse cananéenne aux Lieux saints de toutes les querelles, n°378, numéro spécial juillet-août 2012</a:t>
            </a:r>
            <a:endParaRPr lang="fr-FR" b="1" dirty="0">
              <a:latin typeface="Cambria" pitchFamily="18" charset="0"/>
              <a:sym typeface="Symbol"/>
            </a:endParaRPr>
          </a:p>
        </p:txBody>
      </p:sp>
      <p:pic>
        <p:nvPicPr>
          <p:cNvPr id="9218" name="Picture 2" descr="http://i.ebayimg.com/00/s/MTE2NFg4NDA=/$(KGrHqJ,!lYE-ceTmHJ1BQ!-f(KHvw~~60_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04888"/>
            <a:ext cx="1631462" cy="22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hQSERUUExQWFRQUFxgYFxUYFRgYGBoZGBgVHRYXGBgYHSceHRkmGhgYHy8hJicpLCwsGh4xNTAsNSYrLCkBCQoKDgwOGg8PGiwkHyQsKiwtMSwsLCwsLC8qLSwsLCk1LCwsLCwtLCwsLDQsLCwsLC8sLCwpLCwvLCwpLCwsLP/AABEIAQ4AuwMBIgACEQEDEQH/xAAcAAABBAMBAAAAAAAAAAAAAAAGAQQFBwIDCAD/xABOEAACAQIEAgYECQkFBgYDAAABAhEAAwQSITEFQQYHEyJRYTJxgZEUIzVCUnOSsdEVJTNTcqGzwcJidJOy8BdjgsPS4RYkNENEg1SEov/EABsBAAIDAQEBAAAAAAAAAAAAAAEDAAIEBQYH/8QANBEAAgECAwUGBQQCAwAAAAAAAAECAxESITEEEzJBURRhcZGx8AUigcHRQqHh8TRyFTNS/9oADAMBAAIRAxEAPwCjac4bhl24Jt2rjgGJVGYT4SBvTar36iCfyfd/vL/wrNLqTwK4UrlL/kHEfqL3+E/4V78g4j9Re/wn/CusM58T7zWYuHxPvNZ+0voXwHJf5DxH6i7/AIb/AIUh4Lf/AFN3/Df8K62Fw+J95pC58T7zU7S+hMBySeEXv1Nz/Db8KT8lXv1Vz7DfhXWwc+J95rIOfE+81O09xMByN+S7v6q59hvwpPybd/Vv9hvwrrlrh8T7zWosfE+80e09xMByX+Tbv6t/sN+Fe/Jt39W/2G/Cutlc+J95rIufE++p2nuJgOR/ydd/Vv8AYb8K9+Trv6t/sN+FdcBz4n3mlNwxufeanae4mA5G/J9z9W/2G/CsfgFz9W/2T+Fdbs58T7zWpnPifeanae4mA5N+BP8AQb7J/Ck+CP8AQb7J/Cuq7jHxPvrUWPiffU7T3EwHLHwV/ot9k/hS/BX+i32TXUuY+Jr2Y+NDtXcTActfBX+i32TXvgr/AEW+ya6nWfE++s5PiffU7V3B3ZyiyxvWNEXWEPzni/rmodrWndXFHqvjqK+T7n95f+FYqh6vnqKH5uuf3l/4Vik1+AtHUsStd/GJbjO6pmIUZmCyx2UTufKtpqH6SYa462OzQvkxVi6wDIO7bYlvTYAnwE1gSuxpI4riVq1HaXLduZjO6rMbxmImK9f4laRVZ7ttVeMrNcVQ0iRlJMHTXSoHjeEv3/grBLlso183DbeyXth7T20gu2VmOYHTbXWsOkHD79wWms2Sl1bJQDPaa0BcNvtMPfRjDWSqjvJr3dOVWUV1BcKM0b6RvOnrmtWG4jbuKWS5bdRuyurKIEmWBgaa61H9KeGviMLctW4zNlIUmFcJcR2tseSsFK6+OtMuN4K5isPfC2OzZnstkdrYN5bbW2a25RmUCFNsSY9QqKKZLk5b4jaZDcW7ba2Jlw6lBG8sDA9prG5jLYTOXQIYOcuoSDscxMQfXQ9i8K7tj7mXJ8Iw62ktM9oXHdbd1c7APlWe0VBLbJJ5VjxbC373DLtgYdw4tWbaKXtS5At5zo+VQCCNTrRwolwku4tEALuig7FnVQfUSYOlZHG28naZ07OJ7TOuSPHPOWPbUF0gS7ftoVs3FK4y08TZLi3bfMbkM2Sd4WSffWu9w25lwT9mzDDXXNy0eyDvKui4jKG7PtMx7XLmkZ2+cKmFEuTzcRtAKxu2wreixuIA3mpJg+ys/hqQvfTv+h31737Ove18Joe6QcLN3AstvDZbpPdtjs8yg4hLj65gozBA5AO8CnnFuHk38GbVruW79242UKAge1dEkEjUvckxPM0LIhKPikzBM6ZyJCZlzkeIWZjzitVzFIM0ugy+lLqMs7ZtdJ86F8VwO9F60EOe7jlxCYmUyrbD2mBLTnDqiNbCAayI0JrDpBwS7cvYi9YSWfs7TKSuW7ZZFDR3vSt3AHExIDDnVsC6guE92+oIBZQW9EFgC37IJk+ytV68q+kyr+0wX7zUPxbh9xsct23bJBaytwsLbWmtozvnBJz27ttjpE5pGlbuk2FZxh8ttrnZ4qzcYKFJCJnzGGIncac6rhWWYbki19QASygHYlgAfUSYNZI4YSCCDsQQQfURoaFbvBLowhUW2BbGrfS0oRjatdsr5YJySFVmygkS0UQ8GtFbKqyspBYHMqqW7xm4VQlVLmWjzoSikgpj0CsqWKWKoWOb+sX5Uxf1zfyocok6xvlTF/XN/KhuutHhRnep6r56ivk65/ebn8LD1Q1X11FfJz/3m5/Cw9Kr8AY6liGh7pvdu28I921ee01rvd0L3pKrlbMDprOnOiGKHen3yfiP2V/iJWOnxrxLy4WDXRTpBi7+FxpNx7l1FTsoALAnNOUKNZih3E9N8cv/AMhwZM6L/Nan+qtGNvFi2wRybWViuYAxc1y86junnRxcJZsAMXd7lwu5ETASAANhqffWhwT2m3L+DXSr047BUhJLE2rPnyvnyWQWdFuNXrvDLt65cLXVF+HIEjIkroBGhqC6v+leKxGMFu9eZ07NzlIQagCDoAaZdHumNixw+5h3FztHF6IQFfjFhZOYc/Km/Vd/68fVXPuWnumlGba8DmKeccwh6RdDrWKxTXxjLC5sndOVj3VUb5xvl8KPncCSYAG5JgD1k1SvTjBpb4i620VFHZQqqFWSiE6AczrU91lcUnGWrFwsMOvZvcUfOzMcx8yFED20uVJzwq/IspqN3YsXD4+3cMJcRyPourH9xoS4x1jKmJt2MPkcdoq3brHugFgGCEESRJltq3f+DcMb2GxGFS2LYL9oVY5WttbYAiTqZMGCDB12oA4lwy2vFDYVALQxCJkkxlLICu8xBNVo0qcm+eQZzkkXZavKwlWDCYlSD7JFaUxtstlFxC30Q6k+4GaA+sC4mCw9vC4ZeyW8zs4UtqoygiSSYYxPksczUNxro3at8Kw2IRYusULvJk9oHI9UQIiKrGgpJO+ryC6jWXQsnpLgRfw1yybiWzdEBniBDKdpE7VDdC+jQwQvE37d0PkJK6Bcub0tT41CXMYMXwR7l5VuXbEoHYAsCGtwwPIlCATzrX1UYRLiYpHRWRjaDKyggj4zQjmKtu3GnJX0YMSc1kWAuIRjAdSfAMCfcDNIl9WJCsrEbgEEj1gbVSvDMK5xxt2IR3e5aVtsqtnVjptCTU5e4Pc4XbxTA6v2Vm1dC5ZD5nuFd4ICxM7nyqS2ZLK+ZFVb5FmC+ubLmXN9HMM3uma2RVRWuDWjwpsTli+t+BckzGZRG/nM7zzqwuhXE2v4O27mXGZSx55TAY+cRSqtFRV0+di8JtuzJ0UsUqilis405t6yPlTF/XN/KhqibrJ+VcX9afuFDNdWPChD1PVfXUV8nP8A3m5/Cw9ULV+dRfya/wDebn8OxSq/AGGpYU0O9P8A5OxH7K/xLdEceVQ/SzhdzEYS7atgZ3CgSYGjodT6gaxU3aab6oZLRgl1Qejif2rX3XK91v8AoYb9q791upfq/wCi1/Bi8LwX4woVynN6IaZ08xXusHotfxi2RZVT2ZctmbL6QSI08jWrHHf4r5fwIs93bmQHRfgOHucKu3Xso1wC/Dkd4ZVOWD5Gorqt/wDXj6q5/TRx0f6N3rPDbmHdR2rC8AAZHfBC6xUP0G6DYrC4rtbqqE7N17r5jLRGgHlV94mqiv4Awu8bIGun/wAqXP8A6f4aUc9POhnwwC5aIF62CADoHWScpPIgkwfMzUN0r6CYrEY571tFNsm3EuAe6qg6HzBok4y/ElvMcPbs3LJjKHJVgYGbmukyedCU+DC1dIKS+a61ADoNxi9hcYuGfMEuPke03zXOgYDkZiY3HsNauLfLTf3u3/nt0ZcG6IYh8Z8NxoQOIyWrckSq5VJPkNYkkmJiIqM6UdAsU2MbE4YK2ZluQWysrrE+loRKzvzpiqQ3muq+lyji8P1G3W8vx2HPLs3/AHOJ++nXSX5Cw3/6/wDlepXj3RvEcQww7W0tjEWmJQZ86spUZgSB3ZO28ZfOoe/0W4lew1nBvatJbtH9L2kkgZgshZOgY7DXSqwlHDFNrJhera5jPgaEcCxh5G4Y9nYA/vp91P8A/wAn9q1/zKIsd0UKcMfCWBmbKACYXMxdWdjyEwf3CmnV10Yv4Ttu3QLnNsrDBvRzz6PrFVnUjKnPvf4DGLUo+AEdFPldPrb33XKLetNP/JofC8s/YuUw4B0IxdriC33tgWxcuMSHUmGzxoDPzhRp0g4IMVh3stIzQQ0TlZTKmPX+4mhVqR3sZIMIvC0V30X6L3cXgsvwo27Xat8V2YYZlynNmkHnt5VYHAOCrhbCWVJYLMsREliSTHISdqFej/CuJYJWtJYtXUZiwY3YAJABO4MGAYiaNOHW7otr22U3Y75QELM8gddope0SbvmrXL00l4joCvRSx/qKWPI1lsOOa+ssfnXF/Wn7hQxRR1mj864v63+laF66seFGdi0RdH2PZaEjvHY+S0O0RcA/R/8AEfuWkbTwHZ+C/wCT9GW5wrqoF3DWb7Y1rfapbaCugLgQslxOpgeNDHS/oliMBdVGc3FuT2brmGaCAVyySGEjTXerRucKuYjgmEtWhLlMIdSBAU2yxk+AE+NS/E3ttxHCK0F1t4h1B3H6JQw9hb3GqOjFrpoaIfEq0JtyeJfNlZZW0OfcXh79ogXVu2ydQHDrPqzRNEmB6JNc4Zcx3whwbZYdnBg5WUelm/teFGfWNiWfh10XbVw5cQQl24Laf+6wAVQ2Yrk7oMagSaa9GsOX6PXUUAs9wqAToS120AD5SaVukpNdx0JbbOdGNSyXzpPRqxWbWMQE7SLwt/Th8n2tqmOhfArnEMQbPbvbi2Xzd5tioiMw8au3h6OzXLN8q/xKA20slLIDG4CFZmJYkCCOQA01qrOpdY4g4PKw8/at1HRUZRXUrH4hKtRqySScVdc9fFEhxHqnvpauNZxvavbBJt95TIE5ZDmGjaRzHrqvrZxDIXXtig3YdoVHrI0FWx0m6f4bBPjLVq3cbE3CS5MZM5tqA05pgLGgHKiPC3uwt4K3ZR3tm0RktohUxbQgvcdlC8/2iTTHRhJ2Rmht9elBSqxvfS9lkld6fsUGjYkgEG8QxgEG4QTyAI3PlWVs4ls2XtzkMNHaHKRvmjb21cj8X+B8JuX7VtZtX7vZ22gqubFOkdw8gx2NZdDeLPdwtoZbmGuXHe4HFrPZulzccydSAZO5UyohvGioK6Vx8viUlCU1TVlK2v16FL4fEYhzCNeY7wrXGPuBrBuIXgYNy6CNwXce/Wrt4MjWMPjrgAXEfCWzmxazkx2UZbZadVM5SdMxNAnW2mfHW4tG272lkNkljncKTkYjaBr4VSdHDG9x+z7eq1bd4Fbr4JPyIm7hD8BXEpirxuZ8ty0xcRv3lbN3l29/lWHRHh97HYkWPhNy3Ks2bM7eiJiMwq6eCrcV1w942wBhx8RbtN2YGYLrcc6ncZYHM1V/Vday8XKxGUXxHhEiKvKklKPeIpbY6lKs0s4ptPXW9uXIVuhl4LdZsa4FvFDCqO/LsWQZh39B3yY19E016Z9FsTgGtL8Ju3jdDnu9oIyFRtmP0qXjONuHjBt527MY5WCScoY3Flgu0671buLH5zw/92xH8TDUY04zul1FVtqq0HCUrNNN2suityOevh2I0+Mvd7Qd+5rG8a60rYzEhspe+G+jnuA+6Zq2eD8ZxGK4heFu1h0TA9pbV2DnKrPEhVOrnsuUaT41N4lRcfhd499y/wCkKZCQ+GukyvzQSAcvKgqCaumNn8RwSwyprS+vddciizjsSASbl8AGCc9yAfAmd61/li/+uu/4r/jV78Xvm5h+K22C5bYYKMo54dHJbxOYzPqrn9qVVhgazNuxbStpUm4JWt+6uDfGLrNfcsSxJ1JJJOg3J1pjTvin6VvX/IU0rpw4V4HjdqyrT/2fqLRDwI/Ff8R+4UPUQ8D/AEX/ABH+VI2rgOl8F/yfowsw3TjHW0VExNxUQBVUEQABAA08Kj341fN4XzeuG8DIuFzmHt/lTKvVz8T6nrVQpxu1FeSJ3G8WxeOR2vXzcWwocqzAQCyqCFAAJlgJ86a4XpDiVs/B0uuLTH9GsakkHSBM5gNjRRbxuFAZO2t/B2bCDsxmns1717MMurl/S1J/dTCzxm2uOsO5t5LWYZ7cuAWNzKxIVZyswICiAAANRVd5K9zHCas4qnks0rd1/O4uN6TcUt5blzEXAbZ7P07ZILCcros94hfnCdKgeG8dv4e412zcKXGBBYRJzGTuPEVMcEwoS4Ve6jpeW8t0r8YqAWyUulo0bMSfEAHxr2K4+vYWxb7MF7l0MDbRjbtZbaW11XeMzTqZE0ccrhioq8FBZ9FZc+7x/bqQGP4g9+4126xd3MsxjUgActNhUxwnphjURcPaxLIjQqyVAWTAAcglV15HSpnE4nD9pccPhnnElwk5QbSWmFtQQsAsWJ8Ayiai0u2TexTLdTMFAsXLigAwyhmgLGfIDBjUydzQU3qiOpGpG0qeSWV19OnL0I+90ixIsHCNdPYgmbcLEh8x1jMTn13qV4VxniOFFyxautaFpDca2xTurAYlcwMGCDA8a1Y6/a+GXb022t2sptqrBe0ICqkCOUZzpyjnT3E8Ut5WurcTtLuHw9rKWFxgwcdoWkQSEtoTI51MclmilRppR3as83lzdvtzIbhfTDF4Z3e1fdWuHM8w+ZvpEOCM3nvTDiPFLt+4bt52dzuxOumw8gPAUYjimHW/6WHKNirrnuIw7JbYyD0dA7E6DnTQX7TWlYPh1vLhlCkhFCsbzG5ICx2i2yAJBO8a0N43kWjVipYlTzds7fx3GnC9O+I3bllFxLZgQqTkAJOgDkiG3+dNMLfEsVhbxxKuFuu91S47NiWn43u6gCToYHlRRZxmHXEi4lzDqBiWLHuibaIvYBNICkgkxGsTtUYcZaSzmzWGcYQrGW2zG894zIjUqh3/AHmpvZNi4ziuGmknZWt1vloDd7it1r/whmm6XFzPA9MEEGIjcbRFT2K6ecQW5butfGfszkbJZPcuFSQQFgElBvqIp/xDE4dTeuW/g7vmiMyBTbFhQpVApmbmclVgyFmBW6MOt5QWsIyXbCXs4tiba2UzwsR3rpcMQOQkxUVSS0DOrTnbFT5c14ZaA/wDjuMXEXbuHuZbrh3uE9mAwEuxKt3dNToPVWa9YWO7v/mCcrm4pZUYhiGEgldoY93YTtT+3etracpcsAvhbkgMgc33uQ4ncBUPdAMEbTNBxqynLqOpwp1pOUoLpmsyfbp3jCLwN7TEfpfi7fe7gT6OndAGkVAUlLUbb1NcKUIcCS8AZ4p+lf1/yFNKd8U/Sv66aV2IcK8D59tX/fP/AGfqKKuHqs6E4fFYHtLvaZu1de68CAFjSD41T1dAdSXyZ/8Adc+5KVtHAVo1J05YoOzH/wDsvwf+9/xB/wBNCHTLozh8JfsqhfK9q4xDGdVIAOZRIEHXSNN5q3jVb9Y1kPjbSyyzYBJG0C7clW7p0PLWJAmubOyi2dCltm0OSWN+YEWsMjdoxlFTJGaZIMM7DTYoZA8pqSt8ATOA+fKwIlYgOp21jQqfeK2YnDslw3YzK2Rbgg6LzuCI7oLGZPzvKt6sRlUgMrggOp9KZyqG9FW8ST3uRBkDBOpJpOL92+2ptjtVa/GzX+SOzzWzcdbb5WjOQGIBkMoBGYHUZomSBqKb3OBp4MNCQcwII100E5pj1g6bVK3QsbuVyw7MneGwhguk6bgTz1maxs2oOhVlAK5QxJGoMZeY/fM6UhVp2vcYtoqr9TIxeBLsQSQDIDjXaMmne01j2c6xfgKkHLm09ZIOvzSATy00561MYqTbKuskq3dZSTMGBlmeUyvhyNRpsObUWm7Xfuu3fHPLm11BGgb2mrwqylnf8F+01ecmR7cKVFYsxYLMOg0gHZ01ZDvrqPMVicCkAklAx7rE5kYaaBwInWnzY6CBqbn0oCvAMEhfnrMyVLAxsKaFTDdlAUnvZIK+BF2zMMf7SwdNjWqLk9cvfv8ABXtVblK567wxQfnLodzOs6QQIiPbXn4UpnISYGoBzESdDAho3O3vpsMcuzqiLOXOrE2gRMlolreumXKN639kYBDqQIgh8wOo1V123mGyGNpg1ZxmtWWhtk3+o9heHBvE6gEAgEeLHQ6eFJiOHKsasdRMgiPGdNo5jSnvbpcVhcWWEidJBkQIOp5QeWta7bZTqdB88AjTmCP3ztttSscrjO0VerNmHwQtnNbuPbuZZBkaTIIkbiJ1B57U1xXDBuCcxGaCJLfSjTU8/PmRM0/4jrBGo0MACRPiFMH1gitFvGyuViCRrHzlJYAASBp+/UaVWM56kVeeuLUh7Ny2T2b57d4ahW0VxEgKYlWO2sjwJo06LdBsPilcs95SjAFe4N1ka5SD6wfdQxdKMrBl7dBvCnMIAgZhvBIgjXU6GrG6r8OyWLoL51LIUaZaCh0LbNGkEfyrWmm179+D8zNtG07RTg/n+vv1RiOqXDfrb3vT/orx6pMN+tv+9P8Aoo3ApTTrI53/ACG0/wDtnLvTfhi4fH4iyhJW28AtEnQHWNOdQVFXWh8rYv6z+laFa6kOFHNlJyk29Ra6B6kx+bB9dd/5dc/V0F1KD81j667/AEUraOAkdQ8JoE6dXwcQtoyC9lWB3nLdeVjyOU+pieVHdV91hYbNiLWuWEWGHzCHuRIkd1gSpM7COcjlV0nB3NdDjIy5h4cKIk7roF1UT3QOc6jbUmKiL9lod8OAysTNju5XIOrgE6McoYQCD4TT+9eOYHYgIGSBsZAIM95SJ15AERoRWLgFcpEaeiIUkeRGs6DWBz0rl024Z+/fT1OlZMYYLHkwoZ2zkxbudzEKDvkZiA420Go89BTyzZgBAxuCNATkuAGTLEDUCImAfHxpvjcJmSH1mTmZCNo3IUqSNTGSYGhGs6OHszslgOoLTlZL2dQdIUq4JB30B8IiafKKlHFH33kxNDq7jBbJW4FDHXZUMMdpnXWBudaVrMmFuanRVZTbYbQBcWCRrGk+2nl7oZiktk28RbZpPxdxCbZJJIUNczAPGpgwfGgdulDWi1u7YRXUsrqoKd5SNwGjkQdPVWlbHPWOvvk9BUtqjowhxltsuS8vaAa+iG2/Z7wOm+Qc9aibd5JJW8M+ghtGA1lc6mTyHezb7U0s9JXuMqWluCSO72oYewlO6fOi/hnQ7EYhR2otqkaZhmaTIPq0jz8huHRo1IZNeX4zA9og9PQHjjWtliyEgiMyiGAO+q91liNDl/ZrQmGGr4a4UYkTbaFU+IdNtvEcqOsJ1YhCCLqgxBAt3ANeRHagR5RW9erMkz2yeY+D7jSNrgM6RJJ5U3dS/SvfgR1oS4nf18yv7WIiBeV7LTCs8m0dZyhxBXwGpAmnt6/lkBgwKkroTmGkkGZ3M6bQeVHDdWhylRiFIgwr2JWSTv8AGZuZ56TULjuqvEKZsmwsCMq3LsHeGAdSUYSdm+80HRk3dr7/AM+oO0paO/vy9CMxFwEh2JQnUHNO+mh3U93mNayv2Q5AcDcFXA8wQCszPh69KY2rd+05s3lVXTXKdDqWImO6ZkEMoI1nyDnD2MoIyyNioaddJI18T5RWGcHTduaN1J7y1j2GSbgXNlYAkOPR3lhl2bcH5pn2VYHVkyGzdKIyAuCQSSDKnvLOkHcx99A9vLcbLJWZa3cy6Zl9KSTrAOo5gmrA6vsRms3QQFZLgR1GylV5eRBBB8CKtTk8a9+/sxW3K0GgrFKa8BSmthxDmnrQ+VsX9YP8iUK0VdaB/O2L+sH+VaFa6keFCmLXQXUr8lj667/y659roPqV+S1+uu/0UraOAMdQ7IqtOstLi4uzds99ktAPZJjPbNy5EeYbnruPUbLoI6d4Ptb9oahlQlHEFlaWnKCNZA1HOAPMcurNQjdmuhHFOwFDHsYdAzkEodPjbJk6XBzjNAOk5VMb07W+hHdJnmF1kDdSo2bbnOuu+m3E21NoXCQLmU/GIFR3MgaQveaIhdRsfomkt5mMpkbTvkKqNM6nOgKnXQqUI35xXNbjJZK3vw/B0s1qNLy82DlhOttwWIB10zD5uuxIAjXcyPC7naYpBLtlDMBcRkYMid1vRAPedTzM601xCXddLRP0SQxIgbegDMHu6kxGu1OuC8Wazft/CDh7aP3BkUqSW0WGJ9ESoJg89optKzkvsxdWVk0gv4hYtZkzk5wfigC0KE1LQpgkwdT5+dUH0oxwv43EXE7wuXWKkDfXSPM/zq6OmXBs6PezlMlm9aiJBNwFQSZ0gF+RJz8qqPozwNrjyVO4gnTQEZ4BEkhQT3fCu+moNyZy552QUdBOhxiXEOw9L6AI7wII39XjvvVsYewQBAERoJI9Q2plwfAqozRyG3l/On+J4ilsZnlV5kKzAevKCf3UIfM7sslZEZjuL3LWpwt91G7WzbuGPEKGzH3TWfAOkdjFT2NwNl0dD3XXxzI3eHhMR51uwnH8PeMWr1q430VuKX+z6X7qi+kHRhcT8fYPY4y3ql5e6xIGlu6OanbXUT4SKvksgZ6oKgf+1ZG5yioDoh0i+FWZuL2d+2cl639FwSCQPokgke0cqm7gFFyyCiE6XdFrWNs5H7rrrbuj0kb2bqeY91VYmIuAkXHVLll+zvgkgkBsquAT3juCB81vCrmJqq+sXFJZ4gpuTku2Bm0nNDXBBiOQUTvWKtHeaI0Uau7eps+DjMtkQoeXtNzt3Vk891I70bQXG9GXVrfFy1duhMvaG1JA7pYIcwHjlkKT5eVA/BMDdxiW8uW1k9J/nMcjKQqzo4DsZ0A0irX6PYJbVoW1gBAqgAzAAAH4+dYqVNxln7/vIbtNdTVkSleavUjCtRzzmnrO+VsX9Z/StC1FXWf8rYv6z+laFa6kOFCmeroTqW+Sl+uvf0Vz5XQnUt8lL9de/opVfgDHUOaEel+Jy3QO6w7KWSe/GZu8ATBWJBBjyJmKLzVddYrZMTbZ7LPbe0EW4gl0YNcJAIIaMpBgbiTrBFcnaIY4WNmztKebGGCZJJVwxYCXYMdpKhRGbLlncjlvMVjjLKOO9bKkmS4cpcmdFVxLQBI5zFa1xNggAXgIIBFwhmcggai4sqvdJIjnFY9tZnNbykARmFstIjZWWQTJI1iI8RXJwu91f9zoSeY3PDEt6C5fDNsvwlpEbgbTPPUelvUVx3hdtzbRJ7S+4TUlmAGUekSzbHnoTO2lTousYRLWUbqrAgERAIRAWbbSY235046BcM+E4s4kl2t4cdmgb9awObKuyAL8wejmUSSDW7ZVUnO6entCKqio6BbxPCl7IV12KkkTrkKsJA/ZG07U14RwEEF7iRm2BjMRvqefKiojkK0uN/Ou46Ssk87GO/M0GFHnH+tqSZ8QfEb1mwrFVNMStqC4G9YiscI0WhdcEfGZMxQa5nBGqNEd7betHVvxHFGyi4rMQ65rFxtSyAkMrt4iAwnUqZ1FHQtVst2gDMD3VXCC2dyGvYfscS91fRuoM6j6S7MOU6/fWnFX8c4BsjD2k8bwuM3lohFTOK1YCNtfwn2/dUNxO9ibdp7nbYc9mpdlOHurCqCSJW6xmB4VXDm3cjZE4vjXEsPLXbFjE2xJY4dnVwPHI+p9gNVv0148mPxdtrR7i21HfU6ElmYEASYJy+dFmF607VyzcYo1m9bWQur27h5CRBVp9Xt2oY6OcL7Ys5IDs2rZYh2zRln0vVprB1iqqKUrtZr7lJPLJlg9BMMUtd/LOk5QfVqTrsNqPsGwgx/rSh/g/D1VAF25QKIMIsA0j5sL6BSyHNeNeFeNUAc09aHyti/rP6VoVop6zj+dsX9b/StC1dOHChTFroTqX+Sl+uvf0Vz1XQ3Uv8lJ9de+9KXX4Qx1Dg1C9JOGW8Qht3kzow1G0EEkEEag+Y138am4phxEd72fjWWnG8hlwA4h0bxSMcl65dskCcvZjEAj1iHESdO8dtecdhC6nIva3TLd0WrgfSYzdzxk6ruTqKsjL/r99euXoGpPq1iPV4fjVJ7DTeby8LGiO0SWWvmVD0hwuIi2lubNy9cFtbQZSzs0SSUJyhTA5mZMLzt7ovwJcHhbdlfmCWPNnOrtPmZ9kUKdFeE/CeIXcYwlLINqyx9Etr2rgco9AacvKrCVYFadmpqMflFzm5O8jQbfPnWBSdfGt5GlJlp8ovkUuNopBapx2YpHHKgodQ3NE17NWDtJI+iYj+ft8azBgSY019QA1/dRCMVcl38iB7hr+8mvYqwrqVYSCpB32IIIkEHYxScOUlAebd77Rn+dLibmQExsOX/elt2jd+IXqUv0p4XbtYgYSwCtrMruC0946LLESAFmAfpE0edFOjoW33hoGkTpqNOQBy6CCdx4UPcD4PdxeIbFOhy3LpYEj5glVE+ocv51ZFgZRHq0P+tv+1JzaQuyuOsOhAiP3wPuqQwuxqPtnwp/gxAM+P8AIUZ8ITfSMayikNZwHNHWWPzri/rT9y0MUU9Z/wArYv6wf5VoWrpR4UJZ6uhupj5KT629961z1XQfU1cA4Um/6W9spPNfAUuvwlo6h5THHMA2vgPvp2l0ExqPWpH3jzFA/WD02tYJ8pBe7kDKgGhBLAFn2UZgNNZiskZOLulcuT+IxiopLEBRuSQAPWTtVcdIem+IuWycIyi0SLa3iPjLlxmAIsjcKAfSjcHyrbd4RcxeR8czhwjXuwSVt20UDLmGssSSSTMZQvjGVqwq/k+woBjEWiG5ytty5BOwzy0eykT21Tmoxzz+nPz0/s0Ro/K3IsvgOAWxYt20GUIoAEyRprJ5mZM8ySakC9akXUb+uazKTXYirKwl5sxNzwpQ1ajo0eP+iK2LUuSx56ieLcWNmHKE2l/SON1mArBBJYA+l4A6TBqVO1NsZg1uIyN6LAqfESNx5jeqTvbItBK+ZDWuJ2MZZzWHLSSpdCysvjOxGh8I1rFOHXBZ7FWAtxl1zFwk6qGJ10kSfGoK31fXWvBmvBLROZuyZkZiAcvcAyKZIJOvl4UX4LCtbUB7hutzYqq8toUR7dyZ9VZo4pq8lY0VIxi7RdzJO7pQX1i8ZKouHtk9tiDlAGhC828hv/oUVca4tbw1l710wqD2k8lXxYmBQj0P4VcvXm4hiP0l0EW7fK2hjKPJon2Hxpk1fLkZ5SsEvCMB2Ni3bGmRFX3DWnijWNdBv75FZgV7QSxPdiT5Aak+77qZFZJCzIL7ue1PcE3pCQcpG24kTBquG6fX/gnbdna7S/e7HC2xmJJBAYsZgwSB4T7qLehhxAS8mKbPcS56WVQpUroUjXLIMZtYA8aVVaw5AxXCWsWpRXmrKE5q6zz+dsX9Z/StCtFXWf8AK2L+s/pWhWujHhQpiirT6AXrgwS5TcjPc9FrgG4+jfQf/wA+2qsFWV0H6O3r2DV0tW3Uu4lhZJkET6bBoqtXhCiyuiN1zefMX/R6ZjcPzl2z3n/dFM+m3Cw2IRwYa+LVltD+iS4bjgR46TIIifAVn0H4LdsXrhuW0QNbgFRaEwyzPZsTt4086TqTdU7gKug1IIYkNrAga76e0iuPt03CF13GrZ43lYiOJWi1xxJzXMKylhJgZ2DFRmAj4wazoOdD/G8Yli7hMQNES/aLd0QFe1qVI37ok+rnJqaNolwxBbMrKwlZEwyqNoGZdue8AwKg+lIHwMx6NtrdyAcyfFuUYanz2iBrNcjZJ4akM+frkbZx+V2LZS+NOfmPDyrZbNV10c6VphcQcHiGAtbWLrMIXSRZc8gPmMeXdO2lh2hXr6NVVIqSOfKOFtM9fQHf3+fI1rt4nk2/LzHl+FbLlytAXMsMAR/PlV2TuN13ypAYqMvdpb9Ah1+i+hHqcA/vFRXEelz2Ea5cwd8ZBqQbTLqQBDB9dSABGpI0pcppahsErmovjfHbWGTtLrQCYVQJZ2+iijVj5VA8N6VYjHLmw1pLVskqb15w5BWAwFlDM/tEDUU+wXBLaOLzZr1/9bd1fnpbGi2x/ZUe00qU3yJiGGD4Xdxd0YnGLlVdbGGJkW/95cA0N2OR9GdqJB5aUq3dPLz5Vgx3Ph5xVnJJXF6vMzI0pO01iOWp0jlofM/dWrE3DkOi5j6AYHLm+bMAmJ1qO7aDltgSp74yiWdoltCOckk+yYFR1VFXCkzXx/BKmGdrNgG7bVjZyW1Lo7T30kd0AnMTpA15Ct/V1hbiWGFwXIJQo11gXYdmpZozEqmYnKDBykHnWPEcQLltEGvaxmAEnswQWheckqkeLjzid4HhigaT6RByzMEDvS3zmJMk6a+UUqcrorazJKvEVlSGkhOaOtD5Wxf1n9K0K0VdaHyti/rB/kWhWujHhQpiira6uxd+ArkW0R2lzVt9x/u2++qlFWD0N4lYTCqtxLpbO5lQIgkRupoVNCFrdFhc7Vs4tgdmYyE/SXfuL/OselQParBPogZeUEkmY1kgQPbUf0Ax9q5eudmtxYtic8QZYREKNa29MXHbgahhaDAiTMsQBEgMQYPj4b1xfiCvT8jbsvGRvasxysCIzelsRyjSIMaxB8tKjuMWHuWb6QO+GK90KSGBLTyzF1McwDrB3dYVzIzLDSF27u2XMG8hrty18nGK0MrrDQ0DQghYJIJE+gdokg85rhRvCWXtnTaUsiv+EcctYpFw2JVVuBcovc2y+irCRJ0yxI5EEGZMuj3FMbgfiiPhWHVQVXP3gsbW7rCDGvxbAeANVx0s4P2OLdCSc8OGygTn1JAGkZp29XKnvR3pldwwKMouIYk6BhB3kgyY2mvSOM1FVNmeTzs9Pp+DCo4lafLK6+5cWF6e4S4Qr3Owuc7eIU2WE8u/3T7CanUxSFQwYMDqCpDAjx7syKqO10vwt1pZzazDW269yZHJVZGkc25eqssZgOFXASXw6GPSS4FMiZ7qED3LG2lV7fKFlUg19LlHR6SRaeMxAUd6AonViFHr1oF4j0ms425bw9hiwtsb1x1XuxaByqPGbnZ+UChXsOGWEW43xhIJUekdgQMrgjWdyAJ0qc6NcQW6buItWstv4uyitIkCHvEgSCzOwk/2Vnek7TtMpQlJJ20u8s/X+i8KdppN5mx713B457lofFXLYN225gM6rcIysJC3MqaE6awdDNF+G4il1UdTKuAykzsQIIHI+XiDzoWwV7Pda6IghiYkzkBQNttAunc6kawaaYS82ENhsuaxcUu6DU22yBzdRTrGUjMo00kAGs9CvL5abeat9cs1+xK9JZyRYaClOn+prVhMQGQEEEEAiDIIIkQeeh9VbzXbjaULmIbrJuN3tFULlkRLAMSwiZC5ANdmPjTPiXAu1BKXHsu0BmT5y81I9UgEQR5jSpGxHe29KJHkBM+JB0nyFa8ZixattcMkICdNz5DzJgDzIo2jbMibTuhlYw8XCE0VVyg8kCgiRyLk5h5AEmZFEeA9E+uhrhN5iokgDXQEEuYhnJA9AHur9IKGJggUScPPd9v4UqUotZEz1Y9rxpAaUmlkOaOtH5Wxf1g/yLQpRR1mtPFsZ9af3AUL10Y8KFCij3ol0hezhVRbiqMzmDhxc3P0jQEKuzqw6JYW/wAOS5dw/aOXuDNI2DaD0h91VqNKOZCW6vOMPfu3QzK2W2DpZFvdvEb7Uw6d8aNviKWhs9hdCSFbM10CGmFcax4gnWQDRpwbo5Ywzs1iz2WZYYyNYIIHpHz99DXWJ0NuY11NtVLKgCzcVGOrFgJM8wQeRHgTWOVONW8X0GxqOm1Kwzt5btsXEhoOmUmSBvAInOMuo1EBhTjDXkud3L6YyMpERIBVxqTBDTPqHKm3B+jGPW2Eu21DA5XftUbOB6NwiZzRCkcxBmRTm50VxSsLltF7QgkobigxpmCmY880QG9deensc1JxS8Dqxqwkr3A/p/ge1w6XgO9hj2TzvlJgHx9LXw7xoHGoNXhiOil64GVgneUo3eRlIIhcy7iDEazNV7b6p+IjTsVjlN6zPuzV1tgclTwSVraX6MO8gp66geLY9VYx5+XKjT/ZVxGT8Sv+Na/6q1/7K+Ic7SaST8da28fS2roYuoXOm9GgOuWJ8Tt/KBp5mKtjD4M4XC2cOkFwPFT8a8M7R4IZMc8qeIiJ6PdV+NTEo922irb74BuI2ZlHcGVWmA0GdtKNG6N4hnJKBoEAs43MS28yRp7B41yviEpzcYRTaWenPkKi4Y28lyIq3YCyuRSoy5d5yqqrDtziSxnkw5zWPEbqPdsg6jvkCCYDZBKkAAHLPd03MjSpa50YvzItrpPdLJBmfBoJmdCI18q0t0axWs2lbn6VsGQZB0I1nzA2k1zFRq3xYXf+LDlUp9V5kHwbiDYJobMcI7GJEnDM3JoEdkeZGgO3OT6xdBiNZiNdweYHhQxe6E4q6Mr5bdttGRWDPDHUZmlQANgB7edOOjPAsbhHFhkN3Cj9DdNxM9oSe46kjMvMEaifWB1aVSqlne/h7V/XxMFWML3iyU4ZiS4Y+Dbkz6ZLx5DK9utHSMA2crEqCyyw+aqnO7exEZv+EeNSOA4Zcth+7ANxyFkarlQJBnTRYpvxvg73BbHZ5wtwMyhlEqqszLqd2IW36nPKa2SleJl5GjgmHgEtC3GALoD+jEfF2onQIoy+ZDHnRDgFhfb/ACFRuC4VcRO9rcbvXDyLneOeUaKPJRUnhLWUGRqTNUgvl0LDoGlJrCvE0SHNHWSfzrjPrm/lQzRJ1jH86Yz656G66UeFCRRXRHU58k2vrL3+eudxXQ/U58lWvrL3+al1uEK1Deah+J8A7a8LhuQAqLlytslwu2ocelOU6SBtuamIr1Yy5At0dvFmIxb94t81tA0RtcAkRuAN9o0pxw/gb22LPfa5OUd4MICurEAh9Jyx4a8x3alhSxUxMhD/APh85WHakZiWJCxJhoOjcmYsNayTgTBlJvEqrA5YbYMpCzn8Fj1VL16qYUaO01OpDNwW7/8AkPPIw3hGoz+32mtdzgrFmPalS2katKqqqsksNwCSP7XjrU4a1GwubPHeiJ8qmBB7TU9ojLnB3JU9sZAIJgyQXZokNMaqP+EVi/ATLMt1kZyxYjmWZyNAeQcjnUua9QwonaanUZcP4c1tmJuM4MwDOksSTBYjwHs9lPwK8DS1ZK2Qmc3N3Z6vV6vUSglepaSaJDGkNKaxJoMh41iTXprBmqpY5p6fNPEsWf8Af3P8xofqe6dD844v6+5/mNQNdOPChIoq2er/AKc4DDYBbOIuXFuZ3ZgouxBPd1QxtVS16pKKkrMhfw6zeFa/HXe9E92/yIOnhtypf9p/Ctu3vfZv/fVAV6l7mIbnQNzrR4WWLG/dk7wt8D3DSsP9pnCspHb3tQAdMRMAyIO4157mqBr1TcxJc6CHWnwvX4+93t+5e/d4eylt9avC1Mi/d0EeheP7jpNc+V6puYkudBJ1qcLERfvaeK3jz5+PtrWOtHhY2v3tyfRv8/5eVUDXqm5iS5f79afDCSe3vamdFvD7uXlSv1q8MJJ7a9qQdFvDb1ctNa5/r1TcxJc6BbrV4WTPbXvYt4DaNqVOtbhgiL97TxW8ffO9c+16juYkudB/7WOGT+nvfYvcvKsV61uGa/H39Y+be5eHh5+Nc/V6puYkudBnrZ4ZM9ve+xdj2DatY61uGD/38RvPo3Sd53naqAr1TcxJcv49bHDdfjr+v9i5pp83XT2VrbrY4bp8diNBHo3P397U+Zqha9Q3MSXL3frY4cTPa4nlsrAaR4N5UqdbvD1/9y+fXbJ+9qoevVNxEl2S/SziKYjG371ucly4zLIgwfEcjURXq9TllkA//9k="/>
          <p:cNvSpPr>
            <a:spLocks noChangeAspect="1" noChangeArrowheads="1"/>
          </p:cNvSpPr>
          <p:nvPr/>
        </p:nvSpPr>
        <p:spPr bwMode="auto">
          <a:xfrm>
            <a:off x="63500" y="-804863"/>
            <a:ext cx="11525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data:image/jpeg;base64,/9j/4AAQSkZJRgABAQAAAQABAAD/2wCEAAkGBhQSERUUExQWFRQUFxgYFxUYFRgYGBoZGBgVHRYXGBgYHSceHRkmGhgYHy8hJicpLCwsGh4xNTAsNSYrLCkBCQoKDgwOGg8PGiwkHyQsKiwtMSwsLCwsLC8qLSwsLCk1LCwsLCwtLCwsLDQsLCwsLC8sLCwpLCwvLCwpLCwsLP/AABEIAQ4AuwMBIgACEQEDEQH/xAAcAAABBAMBAAAAAAAAAAAAAAAGAQQFBwIDCAD/xABOEAACAQIEAgYECQkFBgYDAAABAhEAAwQSITEFQQYHEyJRYTJxgZEUIzVCUnOSsdEVJTNTcqGzwcJidJOy8BdjgsPS4RYkNENEg1SEov/EABsBAAIDAQEBAAAAAAAAAAAAAAEDAAIEBQYH/8QANBEAAgECAwUGBQQCAwAAAAAAAAECAxESITEEEzJBURRhcZGx8AUigcHRQqHh8TRyFTNS/9oADAMBAAIRAxEAPwCjac4bhl24Jt2rjgGJVGYT4SBvTar36iCfyfd/vL/wrNLqTwK4UrlL/kHEfqL3+E/4V78g4j9Re/wn/CusM58T7zWYuHxPvNZ+0voXwHJf5DxH6i7/AIb/AIUh4Lf/AFN3/Df8K62Fw+J95pC58T7zU7S+hMBySeEXv1Nz/Db8KT8lXv1Vz7DfhXWwc+J95rIOfE+81O09xMByN+S7v6q59hvwpPybd/Vv9hvwrrlrh8T7zWosfE+80e09xMByX+Tbv6t/sN+Fe/Jt39W/2G/Cutlc+J95rIufE++p2nuJgOR/ydd/Vv8AYb8K9+Trv6t/sN+FdcBz4n3mlNwxufeanae4mA5G/J9z9W/2G/CsfgFz9W/2T+Fdbs58T7zWpnPifeanae4mA5N+BP8AQb7J/Ck+CP8AQb7J/Cuq7jHxPvrUWPiffU7T3EwHLHwV/ot9k/hS/BX+i32TXUuY+Jr2Y+NDtXcTActfBX+i32TXvgr/AEW+ya6nWfE++s5PiffU7V3B3ZyiyxvWNEXWEPzni/rmodrWndXFHqvjqK+T7n95f+FYqh6vnqKH5uuf3l/4Vik1+AtHUsStd/GJbjO6pmIUZmCyx2UTufKtpqH6SYa462OzQvkxVi6wDIO7bYlvTYAnwE1gSuxpI4riVq1HaXLduZjO6rMbxmImK9f4laRVZ7ttVeMrNcVQ0iRlJMHTXSoHjeEv3/grBLlso183DbeyXth7T20gu2VmOYHTbXWsOkHD79wWms2Sl1bJQDPaa0BcNvtMPfRjDWSqjvJr3dOVWUV1BcKM0b6RvOnrmtWG4jbuKWS5bdRuyurKIEmWBgaa61H9KeGviMLctW4zNlIUmFcJcR2tseSsFK6+OtMuN4K5isPfC2OzZnstkdrYN5bbW2a25RmUCFNsSY9QqKKZLk5b4jaZDcW7ba2Jlw6lBG8sDA9prG5jLYTOXQIYOcuoSDscxMQfXQ9i8K7tj7mXJ8Iw62ktM9oXHdbd1c7APlWe0VBLbJJ5VjxbC373DLtgYdw4tWbaKXtS5At5zo+VQCCNTrRwolwku4tEALuig7FnVQfUSYOlZHG28naZ07OJ7TOuSPHPOWPbUF0gS7ftoVs3FK4y08TZLi3bfMbkM2Sd4WSffWu9w25lwT9mzDDXXNy0eyDvKui4jKG7PtMx7XLmkZ2+cKmFEuTzcRtAKxu2wreixuIA3mpJg+ys/hqQvfTv+h31737Ove18Joe6QcLN3AstvDZbpPdtjs8yg4hLj65gozBA5AO8CnnFuHk38GbVruW79242UKAge1dEkEjUvckxPM0LIhKPikzBM6ZyJCZlzkeIWZjzitVzFIM0ugy+lLqMs7ZtdJ86F8VwO9F60EOe7jlxCYmUyrbD2mBLTnDqiNbCAayI0JrDpBwS7cvYi9YSWfs7TKSuW7ZZFDR3vSt3AHExIDDnVsC6guE92+oIBZQW9EFgC37IJk+ytV68q+kyr+0wX7zUPxbh9xsct23bJBaytwsLbWmtozvnBJz27ttjpE5pGlbuk2FZxh8ttrnZ4qzcYKFJCJnzGGIncac6rhWWYbki19QASygHYlgAfUSYNZI4YSCCDsQQQfURoaFbvBLowhUW2BbGrfS0oRjatdsr5YJySFVmygkS0UQ8GtFbKqyspBYHMqqW7xm4VQlVLmWjzoSikgpj0CsqWKWKoWOb+sX5Uxf1zfyocok6xvlTF/XN/KhuutHhRnep6r56ivk65/ebn8LD1Q1X11FfJz/3m5/Cw9Kr8AY6liGh7pvdu28I921ee01rvd0L3pKrlbMDprOnOiGKHen3yfiP2V/iJWOnxrxLy4WDXRTpBi7+FxpNx7l1FTsoALAnNOUKNZih3E9N8cv/AMhwZM6L/Nan+qtGNvFi2wRybWViuYAxc1y86junnRxcJZsAMXd7lwu5ETASAANhqffWhwT2m3L+DXSr047BUhJLE2rPnyvnyWQWdFuNXrvDLt65cLXVF+HIEjIkroBGhqC6v+leKxGMFu9eZ07NzlIQagCDoAaZdHumNixw+5h3FztHF6IQFfjFhZOYc/Km/Vd/68fVXPuWnumlGba8DmKeccwh6RdDrWKxTXxjLC5sndOVj3VUb5xvl8KPncCSYAG5JgD1k1SvTjBpb4i620VFHZQqqFWSiE6AczrU91lcUnGWrFwsMOvZvcUfOzMcx8yFED20uVJzwq/IspqN3YsXD4+3cMJcRyPourH9xoS4x1jKmJt2MPkcdoq3brHugFgGCEESRJltq3f+DcMb2GxGFS2LYL9oVY5WttbYAiTqZMGCDB12oA4lwy2vFDYVALQxCJkkxlLICu8xBNVo0qcm+eQZzkkXZavKwlWDCYlSD7JFaUxtstlFxC30Q6k+4GaA+sC4mCw9vC4ZeyW8zs4UtqoygiSSYYxPksczUNxro3at8Kw2IRYusULvJk9oHI9UQIiKrGgpJO+ryC6jWXQsnpLgRfw1yybiWzdEBniBDKdpE7VDdC+jQwQvE37d0PkJK6Bcub0tT41CXMYMXwR7l5VuXbEoHYAsCGtwwPIlCATzrX1UYRLiYpHRWRjaDKyggj4zQjmKtu3GnJX0YMSc1kWAuIRjAdSfAMCfcDNIl9WJCsrEbgEEj1gbVSvDMK5xxt2IR3e5aVtsqtnVjptCTU5e4Pc4XbxTA6v2Vm1dC5ZD5nuFd4ICxM7nyqS2ZLK+ZFVb5FmC+ubLmXN9HMM3uma2RVRWuDWjwpsTli+t+BckzGZRG/nM7zzqwuhXE2v4O27mXGZSx55TAY+cRSqtFRV0+di8JtuzJ0UsUqilis405t6yPlTF/XN/KhqibrJ+VcX9afuFDNdWPChD1PVfXUV8nP8A3m5/Cw9ULV+dRfya/wDebn8OxSq/AGGpYU0O9P8A5OxH7K/xLdEceVQ/SzhdzEYS7atgZ3CgSYGjodT6gaxU3aab6oZLRgl1Qejif2rX3XK91v8AoYb9q791upfq/wCi1/Bi8LwX4woVynN6IaZ08xXusHotfxi2RZVT2ZctmbL6QSI08jWrHHf4r5fwIs93bmQHRfgOHucKu3Xso1wC/Dkd4ZVOWD5Gorqt/wDXj6q5/TRx0f6N3rPDbmHdR2rC8AAZHfBC6xUP0G6DYrC4rtbqqE7N17r5jLRGgHlV94mqiv4Awu8bIGun/wAqXP8A6f4aUc9POhnwwC5aIF62CADoHWScpPIgkwfMzUN0r6CYrEY571tFNsm3EuAe6qg6HzBok4y/ElvMcPbs3LJjKHJVgYGbmukyedCU+DC1dIKS+a61ADoNxi9hcYuGfMEuPke03zXOgYDkZiY3HsNauLfLTf3u3/nt0ZcG6IYh8Z8NxoQOIyWrckSq5VJPkNYkkmJiIqM6UdAsU2MbE4YK2ZluQWysrrE+loRKzvzpiqQ3muq+lyji8P1G3W8vx2HPLs3/AHOJ++nXSX5Cw3/6/wDlepXj3RvEcQww7W0tjEWmJQZ86spUZgSB3ZO28ZfOoe/0W4lew1nBvatJbtH9L2kkgZgshZOgY7DXSqwlHDFNrJhera5jPgaEcCxh5G4Y9nYA/vp91P8A/wAn9q1/zKIsd0UKcMfCWBmbKACYXMxdWdjyEwf3CmnV10Yv4Ttu3QLnNsrDBvRzz6PrFVnUjKnPvf4DGLUo+AEdFPldPrb33XKLetNP/JofC8s/YuUw4B0IxdriC33tgWxcuMSHUmGzxoDPzhRp0g4IMVh3stIzQQ0TlZTKmPX+4mhVqR3sZIMIvC0V30X6L3cXgsvwo27Xat8V2YYZlynNmkHnt5VYHAOCrhbCWVJYLMsREliSTHISdqFej/CuJYJWtJYtXUZiwY3YAJABO4MGAYiaNOHW7otr22U3Y75QELM8gddope0SbvmrXL00l4joCvRSx/qKWPI1lsOOa+ssfnXF/Wn7hQxRR1mj864v63+laF66seFGdi0RdH2PZaEjvHY+S0O0RcA/R/8AEfuWkbTwHZ+C/wCT9GW5wrqoF3DWb7Y1rfapbaCugLgQslxOpgeNDHS/oliMBdVGc3FuT2brmGaCAVyySGEjTXerRucKuYjgmEtWhLlMIdSBAU2yxk+AE+NS/E3ttxHCK0F1t4h1B3H6JQw9hb3GqOjFrpoaIfEq0JtyeJfNlZZW0OfcXh79ogXVu2ydQHDrPqzRNEmB6JNc4Zcx3whwbZYdnBg5WUelm/teFGfWNiWfh10XbVw5cQQl24Laf+6wAVQ2Yrk7oMagSaa9GsOX6PXUUAs9wqAToS120AD5SaVukpNdx0JbbOdGNSyXzpPRqxWbWMQE7SLwt/Th8n2tqmOhfArnEMQbPbvbi2Xzd5tioiMw8au3h6OzXLN8q/xKA20slLIDG4CFZmJYkCCOQA01qrOpdY4g4PKw8/at1HRUZRXUrH4hKtRqySScVdc9fFEhxHqnvpauNZxvavbBJt95TIE5ZDmGjaRzHrqvrZxDIXXtig3YdoVHrI0FWx0m6f4bBPjLVq3cbE3CS5MZM5tqA05pgLGgHKiPC3uwt4K3ZR3tm0RktohUxbQgvcdlC8/2iTTHRhJ2Rmht9elBSqxvfS9lkld6fsUGjYkgEG8QxgEG4QTyAI3PlWVs4ls2XtzkMNHaHKRvmjb21cj8X+B8JuX7VtZtX7vZ22gqubFOkdw8gx2NZdDeLPdwtoZbmGuXHe4HFrPZulzccydSAZO5UyohvGioK6Vx8viUlCU1TVlK2v16FL4fEYhzCNeY7wrXGPuBrBuIXgYNy6CNwXce/Wrt4MjWMPjrgAXEfCWzmxazkx2UZbZadVM5SdMxNAnW2mfHW4tG272lkNkljncKTkYjaBr4VSdHDG9x+z7eq1bd4Fbr4JPyIm7hD8BXEpirxuZ8ty0xcRv3lbN3l29/lWHRHh97HYkWPhNy3Ks2bM7eiJiMwq6eCrcV1w942wBhx8RbtN2YGYLrcc6ncZYHM1V/Vday8XKxGUXxHhEiKvKklKPeIpbY6lKs0s4ptPXW9uXIVuhl4LdZsa4FvFDCqO/LsWQZh39B3yY19E016Z9FsTgGtL8Ju3jdDnu9oIyFRtmP0qXjONuHjBt527MY5WCScoY3Flgu0671buLH5zw/92xH8TDUY04zul1FVtqq0HCUrNNN2suityOevh2I0+Mvd7Qd+5rG8a60rYzEhspe+G+jnuA+6Zq2eD8ZxGK4heFu1h0TA9pbV2DnKrPEhVOrnsuUaT41N4lRcfhd499y/wCkKZCQ+GukyvzQSAcvKgqCaumNn8RwSwyprS+vddciizjsSASbl8AGCc9yAfAmd61/li/+uu/4r/jV78Xvm5h+K22C5bYYKMo54dHJbxOYzPqrn9qVVhgazNuxbStpUm4JWt+6uDfGLrNfcsSxJ1JJJOg3J1pjTvin6VvX/IU0rpw4V4HjdqyrT/2fqLRDwI/Ff8R+4UPUQ8D/AEX/ABH+VI2rgOl8F/yfowsw3TjHW0VExNxUQBVUEQABAA08Kj341fN4XzeuG8DIuFzmHt/lTKvVz8T6nrVQpxu1FeSJ3G8WxeOR2vXzcWwocqzAQCyqCFAAJlgJ86a4XpDiVs/B0uuLTH9GsakkHSBM5gNjRRbxuFAZO2t/B2bCDsxmns1717MMurl/S1J/dTCzxm2uOsO5t5LWYZ7cuAWNzKxIVZyswICiAAANRVd5K9zHCas4qnks0rd1/O4uN6TcUt5blzEXAbZ7P07ZILCcros94hfnCdKgeG8dv4e412zcKXGBBYRJzGTuPEVMcEwoS4Ve6jpeW8t0r8YqAWyUulo0bMSfEAHxr2K4+vYWxb7MF7l0MDbRjbtZbaW11XeMzTqZE0ccrhioq8FBZ9FZc+7x/bqQGP4g9+4126xd3MsxjUgActNhUxwnphjURcPaxLIjQqyVAWTAAcglV15HSpnE4nD9pccPhnnElwk5QbSWmFtQQsAsWJ8Ayiai0u2TexTLdTMFAsXLigAwyhmgLGfIDBjUydzQU3qiOpGpG0qeSWV19OnL0I+90ixIsHCNdPYgmbcLEh8x1jMTn13qV4VxniOFFyxautaFpDca2xTurAYlcwMGCDA8a1Y6/a+GXb022t2sptqrBe0ICqkCOUZzpyjnT3E8Ut5WurcTtLuHw9rKWFxgwcdoWkQSEtoTI51MclmilRppR3as83lzdvtzIbhfTDF4Z3e1fdWuHM8w+ZvpEOCM3nvTDiPFLt+4bt52dzuxOumw8gPAUYjimHW/6WHKNirrnuIw7JbYyD0dA7E6DnTQX7TWlYPh1vLhlCkhFCsbzG5ICx2i2yAJBO8a0N43kWjVipYlTzds7fx3GnC9O+I3bllFxLZgQqTkAJOgDkiG3+dNMLfEsVhbxxKuFuu91S47NiWn43u6gCToYHlRRZxmHXEi4lzDqBiWLHuibaIvYBNICkgkxGsTtUYcZaSzmzWGcYQrGW2zG894zIjUqh3/AHmpvZNi4ziuGmknZWt1vloDd7it1r/whmm6XFzPA9MEEGIjcbRFT2K6ecQW5butfGfszkbJZPcuFSQQFgElBvqIp/xDE4dTeuW/g7vmiMyBTbFhQpVApmbmclVgyFmBW6MOt5QWsIyXbCXs4tiba2UzwsR3rpcMQOQkxUVSS0DOrTnbFT5c14ZaA/wDjuMXEXbuHuZbrh3uE9mAwEuxKt3dNToPVWa9YWO7v/mCcrm4pZUYhiGEgldoY93YTtT+3etracpcsAvhbkgMgc33uQ4ncBUPdAMEbTNBxqynLqOpwp1pOUoLpmsyfbp3jCLwN7TEfpfi7fe7gT6OndAGkVAUlLUbb1NcKUIcCS8AZ4p+lf1/yFNKd8U/Sv66aV2IcK8D59tX/fP/AGfqKKuHqs6E4fFYHtLvaZu1de68CAFjSD41T1dAdSXyZ/8Adc+5KVtHAVo1J05YoOzH/wDsvwf+9/xB/wBNCHTLozh8JfsqhfK9q4xDGdVIAOZRIEHXSNN5q3jVb9Y1kPjbSyyzYBJG0C7clW7p0PLWJAmubOyi2dCltm0OSWN+YEWsMjdoxlFTJGaZIMM7DTYoZA8pqSt8ATOA+fKwIlYgOp21jQqfeK2YnDslw3YzK2Rbgg6LzuCI7oLGZPzvKt6sRlUgMrggOp9KZyqG9FW8ST3uRBkDBOpJpOL92+2ptjtVa/GzX+SOzzWzcdbb5WjOQGIBkMoBGYHUZomSBqKb3OBp4MNCQcwII100E5pj1g6bVK3QsbuVyw7MneGwhguk6bgTz1maxs2oOhVlAK5QxJGoMZeY/fM6UhVp2vcYtoqr9TIxeBLsQSQDIDjXaMmne01j2c6xfgKkHLm09ZIOvzSATy00561MYqTbKuskq3dZSTMGBlmeUyvhyNRpsObUWm7Xfuu3fHPLm11BGgb2mrwqylnf8F+01ecmR7cKVFYsxYLMOg0gHZ01ZDvrqPMVicCkAklAx7rE5kYaaBwInWnzY6CBqbn0oCvAMEhfnrMyVLAxsKaFTDdlAUnvZIK+BF2zMMf7SwdNjWqLk9cvfv8ABXtVblK567wxQfnLodzOs6QQIiPbXn4UpnISYGoBzESdDAho3O3vpsMcuzqiLOXOrE2gRMlolreumXKN639kYBDqQIgh8wOo1V123mGyGNpg1ZxmtWWhtk3+o9heHBvE6gEAgEeLHQ6eFJiOHKsasdRMgiPGdNo5jSnvbpcVhcWWEidJBkQIOp5QeWta7bZTqdB88AjTmCP3ztttSscrjO0VerNmHwQtnNbuPbuZZBkaTIIkbiJ1B57U1xXDBuCcxGaCJLfSjTU8/PmRM0/4jrBGo0MACRPiFMH1gitFvGyuViCRrHzlJYAASBp+/UaVWM56kVeeuLUh7Ny2T2b57d4ahW0VxEgKYlWO2sjwJo06LdBsPilcs95SjAFe4N1ka5SD6wfdQxdKMrBl7dBvCnMIAgZhvBIgjXU6GrG6r8OyWLoL51LIUaZaCh0LbNGkEfyrWmm179+D8zNtG07RTg/n+vv1RiOqXDfrb3vT/orx6pMN+tv+9P8Aoo3ApTTrI53/ACG0/wDtnLvTfhi4fH4iyhJW28AtEnQHWNOdQVFXWh8rYv6z+laFa6kOFHNlJyk29Ra6B6kx+bB9dd/5dc/V0F1KD81j667/AEUraOAkdQ8JoE6dXwcQtoyC9lWB3nLdeVjyOU+pieVHdV91hYbNiLWuWEWGHzCHuRIkd1gSpM7COcjlV0nB3NdDjIy5h4cKIk7roF1UT3QOc6jbUmKiL9lod8OAysTNju5XIOrgE6McoYQCD4TT+9eOYHYgIGSBsZAIM95SJ15AERoRWLgFcpEaeiIUkeRGs6DWBz0rl024Z+/fT1OlZMYYLHkwoZ2zkxbudzEKDvkZiA420Go89BTyzZgBAxuCNATkuAGTLEDUCImAfHxpvjcJmSH1mTmZCNo3IUqSNTGSYGhGs6OHszslgOoLTlZL2dQdIUq4JB30B8IiafKKlHFH33kxNDq7jBbJW4FDHXZUMMdpnXWBudaVrMmFuanRVZTbYbQBcWCRrGk+2nl7oZiktk28RbZpPxdxCbZJJIUNczAPGpgwfGgdulDWi1u7YRXUsrqoKd5SNwGjkQdPVWlbHPWOvvk9BUtqjowhxltsuS8vaAa+iG2/Z7wOm+Qc9aibd5JJW8M+ghtGA1lc6mTyHezb7U0s9JXuMqWluCSO72oYewlO6fOi/hnQ7EYhR2otqkaZhmaTIPq0jz8huHRo1IZNeX4zA9og9PQHjjWtliyEgiMyiGAO+q91liNDl/ZrQmGGr4a4UYkTbaFU+IdNtvEcqOsJ1YhCCLqgxBAt3ANeRHagR5RW9erMkz2yeY+D7jSNrgM6RJJ5U3dS/SvfgR1oS4nf18yv7WIiBeV7LTCs8m0dZyhxBXwGpAmnt6/lkBgwKkroTmGkkGZ3M6bQeVHDdWhylRiFIgwr2JWSTv8AGZuZ56TULjuqvEKZsmwsCMq3LsHeGAdSUYSdm+80HRk3dr7/AM+oO0paO/vy9CMxFwEh2JQnUHNO+mh3U93mNayv2Q5AcDcFXA8wQCszPh69KY2rd+05s3lVXTXKdDqWImO6ZkEMoI1nyDnD2MoIyyNioaddJI18T5RWGcHTduaN1J7y1j2GSbgXNlYAkOPR3lhl2bcH5pn2VYHVkyGzdKIyAuCQSSDKnvLOkHcx99A9vLcbLJWZa3cy6Zl9KSTrAOo5gmrA6vsRms3QQFZLgR1GylV5eRBBB8CKtTk8a9+/sxW3K0GgrFKa8BSmthxDmnrQ+VsX9YP8iUK0VdaB/O2L+sH+VaFa6keFCmLXQXUr8lj667/y659roPqV+S1+uu/0UraOAMdQ7IqtOstLi4uzds99ktAPZJjPbNy5EeYbnruPUbLoI6d4Ptb9oahlQlHEFlaWnKCNZA1HOAPMcurNQjdmuhHFOwFDHsYdAzkEodPjbJk6XBzjNAOk5VMb07W+hHdJnmF1kDdSo2bbnOuu+m3E21NoXCQLmU/GIFR3MgaQveaIhdRsfomkt5mMpkbTvkKqNM6nOgKnXQqUI35xXNbjJZK3vw/B0s1qNLy82DlhOttwWIB10zD5uuxIAjXcyPC7naYpBLtlDMBcRkYMid1vRAPedTzM601xCXddLRP0SQxIgbegDMHu6kxGu1OuC8Wazft/CDh7aP3BkUqSW0WGJ9ESoJg89optKzkvsxdWVk0gv4hYtZkzk5wfigC0KE1LQpgkwdT5+dUH0oxwv43EXE7wuXWKkDfXSPM/zq6OmXBs6PezlMlm9aiJBNwFQSZ0gF+RJz8qqPozwNrjyVO4gnTQEZ4BEkhQT3fCu+moNyZy552QUdBOhxiXEOw9L6AI7wII39XjvvVsYewQBAERoJI9Q2plwfAqozRyG3l/On+J4ilsZnlV5kKzAevKCf3UIfM7sslZEZjuL3LWpwt91G7WzbuGPEKGzH3TWfAOkdjFT2NwNl0dD3XXxzI3eHhMR51uwnH8PeMWr1q430VuKX+z6X7qi+kHRhcT8fYPY4y3ql5e6xIGlu6OanbXUT4SKvksgZ6oKgf+1ZG5yioDoh0i+FWZuL2d+2cl639FwSCQPokgke0cqm7gFFyyCiE6XdFrWNs5H7rrrbuj0kb2bqeY91VYmIuAkXHVLll+zvgkgkBsquAT3juCB81vCrmJqq+sXFJZ4gpuTku2Bm0nNDXBBiOQUTvWKtHeaI0Uau7eps+DjMtkQoeXtNzt3Vk891I70bQXG9GXVrfFy1duhMvaG1JA7pYIcwHjlkKT5eVA/BMDdxiW8uW1k9J/nMcjKQqzo4DsZ0A0irX6PYJbVoW1gBAqgAzAAAH4+dYqVNxln7/vIbtNdTVkSleavUjCtRzzmnrO+VsX9Z/StC1FXWf8rYv6z+laFa6kOFCmeroTqW+Sl+uvf0Vz5XQnUt8lL9de/opVfgDHUOaEel+Jy3QO6w7KWSe/GZu8ATBWJBBjyJmKLzVddYrZMTbZ7LPbe0EW4gl0YNcJAIIaMpBgbiTrBFcnaIY4WNmztKebGGCZJJVwxYCXYMdpKhRGbLlncjlvMVjjLKOO9bKkmS4cpcmdFVxLQBI5zFa1xNggAXgIIBFwhmcggai4sqvdJIjnFY9tZnNbykARmFstIjZWWQTJI1iI8RXJwu91f9zoSeY3PDEt6C5fDNsvwlpEbgbTPPUelvUVx3hdtzbRJ7S+4TUlmAGUekSzbHnoTO2lTousYRLWUbqrAgERAIRAWbbSY235046BcM+E4s4kl2t4cdmgb9awObKuyAL8wejmUSSDW7ZVUnO6entCKqio6BbxPCl7IV12KkkTrkKsJA/ZG07U14RwEEF7iRm2BjMRvqefKiojkK0uN/Ou46Ssk87GO/M0GFHnH+tqSZ8QfEb1mwrFVNMStqC4G9YiscI0WhdcEfGZMxQa5nBGqNEd7betHVvxHFGyi4rMQ65rFxtSyAkMrt4iAwnUqZ1FHQtVst2gDMD3VXCC2dyGvYfscS91fRuoM6j6S7MOU6/fWnFX8c4BsjD2k8bwuM3lohFTOK1YCNtfwn2/dUNxO9ibdp7nbYc9mpdlOHurCqCSJW6xmB4VXDm3cjZE4vjXEsPLXbFjE2xJY4dnVwPHI+p9gNVv0148mPxdtrR7i21HfU6ElmYEASYJy+dFmF607VyzcYo1m9bWQur27h5CRBVp9Xt2oY6OcL7Ys5IDs2rZYh2zRln0vVprB1iqqKUrtZr7lJPLJlg9BMMUtd/LOk5QfVqTrsNqPsGwgx/rSh/g/D1VAF25QKIMIsA0j5sL6BSyHNeNeFeNUAc09aHyti/rP6VoVop6zj+dsX9b/StC1dOHChTFroTqX+Sl+uvf0Vz1XQ3Uv8lJ9de+9KXX4Qx1Dg1C9JOGW8Qht3kzow1G0EEkEEag+Y138am4phxEd72fjWWnG8hlwA4h0bxSMcl65dskCcvZjEAj1iHESdO8dtecdhC6nIva3TLd0WrgfSYzdzxk6ruTqKsjL/r99euXoGpPq1iPV4fjVJ7DTeby8LGiO0SWWvmVD0hwuIi2lubNy9cFtbQZSzs0SSUJyhTA5mZMLzt7ovwJcHhbdlfmCWPNnOrtPmZ9kUKdFeE/CeIXcYwlLINqyx9Etr2rgco9AacvKrCVYFadmpqMflFzm5O8jQbfPnWBSdfGt5GlJlp8ovkUuNopBapx2YpHHKgodQ3NE17NWDtJI+iYj+ft8azBgSY019QA1/dRCMVcl38iB7hr+8mvYqwrqVYSCpB32IIIkEHYxScOUlAebd77Rn+dLibmQExsOX/elt2jd+IXqUv0p4XbtYgYSwCtrMruC0946LLESAFmAfpE0edFOjoW33hoGkTpqNOQBy6CCdx4UPcD4PdxeIbFOhy3LpYEj5glVE+ocv51ZFgZRHq0P+tv+1JzaQuyuOsOhAiP3wPuqQwuxqPtnwp/gxAM+P8AIUZ8ITfSMayikNZwHNHWWPzri/rT9y0MUU9Z/wArYv6wf5VoWrpR4UJZ6uhupj5KT629961z1XQfU1cA4Um/6W9spPNfAUuvwlo6h5THHMA2vgPvp2l0ExqPWpH3jzFA/WD02tYJ8pBe7kDKgGhBLAFn2UZgNNZiskZOLulcuT+IxiopLEBRuSQAPWTtVcdIem+IuWycIyi0SLa3iPjLlxmAIsjcKAfSjcHyrbd4RcxeR8czhwjXuwSVt20UDLmGssSSSTMZQvjGVqwq/k+woBjEWiG5ytty5BOwzy0eykT21Tmoxzz+nPz0/s0Ro/K3IsvgOAWxYt20GUIoAEyRprJ5mZM8ySakC9akXUb+uazKTXYirKwl5sxNzwpQ1ajo0eP+iK2LUuSx56ieLcWNmHKE2l/SON1mArBBJYA+l4A6TBqVO1NsZg1uIyN6LAqfESNx5jeqTvbItBK+ZDWuJ2MZZzWHLSSpdCysvjOxGh8I1rFOHXBZ7FWAtxl1zFwk6qGJ10kSfGoK31fXWvBmvBLROZuyZkZiAcvcAyKZIJOvl4UX4LCtbUB7hutzYqq8toUR7dyZ9VZo4pq8lY0VIxi7RdzJO7pQX1i8ZKouHtk9tiDlAGhC828hv/oUVca4tbw1l710wqD2k8lXxYmBQj0P4VcvXm4hiP0l0EW7fK2hjKPJon2Hxpk1fLkZ5SsEvCMB2Ni3bGmRFX3DWnijWNdBv75FZgV7QSxPdiT5Aak+77qZFZJCzIL7ue1PcE3pCQcpG24kTBquG6fX/gnbdna7S/e7HC2xmJJBAYsZgwSB4T7qLehhxAS8mKbPcS56WVQpUroUjXLIMZtYA8aVVaw5AxXCWsWpRXmrKE5q6zz+dsX9Z/StCtFXWf8AK2L+s/pWhWujHhQpiirT6AXrgwS5TcjPc9FrgG4+jfQf/wA+2qsFWV0H6O3r2DV0tW3Uu4lhZJkET6bBoqtXhCiyuiN1zefMX/R6ZjcPzl2z3n/dFM+m3Cw2IRwYa+LVltD+iS4bjgR46TIIifAVn0H4LdsXrhuW0QNbgFRaEwyzPZsTt4086TqTdU7gKug1IIYkNrAga76e0iuPt03CF13GrZ43lYiOJWi1xxJzXMKylhJgZ2DFRmAj4wazoOdD/G8Yli7hMQNES/aLd0QFe1qVI37ok+rnJqaNolwxBbMrKwlZEwyqNoGZdue8AwKg+lIHwMx6NtrdyAcyfFuUYanz2iBrNcjZJ4akM+frkbZx+V2LZS+NOfmPDyrZbNV10c6VphcQcHiGAtbWLrMIXSRZc8gPmMeXdO2lh2hXr6NVVIqSOfKOFtM9fQHf3+fI1rt4nk2/LzHl+FbLlytAXMsMAR/PlV2TuN13ypAYqMvdpb9Ah1+i+hHqcA/vFRXEelz2Ea5cwd8ZBqQbTLqQBDB9dSABGpI0pcppahsErmovjfHbWGTtLrQCYVQJZ2+iijVj5VA8N6VYjHLmw1pLVskqb15w5BWAwFlDM/tEDUU+wXBLaOLzZr1/9bd1fnpbGi2x/ZUe00qU3yJiGGD4Xdxd0YnGLlVdbGGJkW/95cA0N2OR9GdqJB5aUq3dPLz5Vgx3Ph5xVnJJXF6vMzI0pO01iOWp0jlofM/dWrE3DkOi5j6AYHLm+bMAmJ1qO7aDltgSp74yiWdoltCOckk+yYFR1VFXCkzXx/BKmGdrNgG7bVjZyW1Lo7T30kd0AnMTpA15Ct/V1hbiWGFwXIJQo11gXYdmpZozEqmYnKDBykHnWPEcQLltEGvaxmAEnswQWheckqkeLjzid4HhigaT6RByzMEDvS3zmJMk6a+UUqcrorazJKvEVlSGkhOaOtD5Wxf1n9K0K0VdaHyti/rB/kWhWujHhQpiira6uxd+ArkW0R2lzVt9x/u2++qlFWD0N4lYTCqtxLpbO5lQIgkRupoVNCFrdFhc7Vs4tgdmYyE/SXfuL/OselQParBPogZeUEkmY1kgQPbUf0Ax9q5eudmtxYtic8QZYREKNa29MXHbgahhaDAiTMsQBEgMQYPj4b1xfiCvT8jbsvGRvasxysCIzelsRyjSIMaxB8tKjuMWHuWb6QO+GK90KSGBLTyzF1McwDrB3dYVzIzLDSF27u2XMG8hrty18nGK0MrrDQ0DQghYJIJE+gdokg85rhRvCWXtnTaUsiv+EcctYpFw2JVVuBcovc2y+irCRJ0yxI5EEGZMuj3FMbgfiiPhWHVQVXP3gsbW7rCDGvxbAeANVx0s4P2OLdCSc8OGygTn1JAGkZp29XKnvR3pldwwKMouIYk6BhB3kgyY2mvSOM1FVNmeTzs9Pp+DCo4lafLK6+5cWF6e4S4Qr3Owuc7eIU2WE8u/3T7CanUxSFQwYMDqCpDAjx7syKqO10vwt1pZzazDW269yZHJVZGkc25eqssZgOFXASXw6GPSS4FMiZ7qED3LG2lV7fKFlUg19LlHR6SRaeMxAUd6AonViFHr1oF4j0ms425bw9hiwtsb1x1XuxaByqPGbnZ+UChXsOGWEW43xhIJUekdgQMrgjWdyAJ0qc6NcQW6buItWstv4uyitIkCHvEgSCzOwk/2Vnek7TtMpQlJJ20u8s/X+i8KdppN5mx713B457lofFXLYN225gM6rcIysJC3MqaE6awdDNF+G4il1UdTKuAykzsQIIHI+XiDzoWwV7Pda6IghiYkzkBQNttAunc6kawaaYS82ENhsuaxcUu6DU22yBzdRTrGUjMo00kAGs9CvL5abeat9cs1+xK9JZyRYaClOn+prVhMQGQEEEEAiDIIIkQeeh9VbzXbjaULmIbrJuN3tFULlkRLAMSwiZC5ANdmPjTPiXAu1BKXHsu0BmT5y81I9UgEQR5jSpGxHe29KJHkBM+JB0nyFa8ZixattcMkICdNz5DzJgDzIo2jbMibTuhlYw8XCE0VVyg8kCgiRyLk5h5AEmZFEeA9E+uhrhN5iokgDXQEEuYhnJA9AHur9IKGJggUScPPd9v4UqUotZEz1Y9rxpAaUmlkOaOtH5Wxf1g/yLQpRR1mtPFsZ9af3AUL10Y8KFCij3ol0hezhVRbiqMzmDhxc3P0jQEKuzqw6JYW/wAOS5dw/aOXuDNI2DaD0h91VqNKOZCW6vOMPfu3QzK2W2DpZFvdvEb7Uw6d8aNviKWhs9hdCSFbM10CGmFcax4gnWQDRpwbo5Ywzs1iz2WZYYyNYIIHpHz99DXWJ0NuY11NtVLKgCzcVGOrFgJM8wQeRHgTWOVONW8X0GxqOm1Kwzt5btsXEhoOmUmSBvAInOMuo1EBhTjDXkud3L6YyMpERIBVxqTBDTPqHKm3B+jGPW2Eu21DA5XftUbOB6NwiZzRCkcxBmRTm50VxSsLltF7QgkobigxpmCmY880QG9deensc1JxS8Dqxqwkr3A/p/ge1w6XgO9hj2TzvlJgHx9LXw7xoHGoNXhiOil64GVgneUo3eRlIIhcy7iDEazNV7b6p+IjTsVjlN6zPuzV1tgclTwSVraX6MO8gp66geLY9VYx5+XKjT/ZVxGT8Sv+Na/6q1/7K+Ic7SaST8da28fS2roYuoXOm9GgOuWJ8Tt/KBp5mKtjD4M4XC2cOkFwPFT8a8M7R4IZMc8qeIiJ6PdV+NTEo922irb74BuI2ZlHcGVWmA0GdtKNG6N4hnJKBoEAs43MS28yRp7B41yviEpzcYRTaWenPkKi4Y28lyIq3YCyuRSoy5d5yqqrDtziSxnkw5zWPEbqPdsg6jvkCCYDZBKkAAHLPd03MjSpa50YvzItrpPdLJBmfBoJmdCI18q0t0axWs2lbn6VsGQZB0I1nzA2k1zFRq3xYXf+LDlUp9V5kHwbiDYJobMcI7GJEnDM3JoEdkeZGgO3OT6xdBiNZiNdweYHhQxe6E4q6Mr5bdttGRWDPDHUZmlQANgB7edOOjPAsbhHFhkN3Cj9DdNxM9oSe46kjMvMEaifWB1aVSqlne/h7V/XxMFWML3iyU4ZiS4Y+Dbkz6ZLx5DK9utHSMA2crEqCyyw+aqnO7exEZv+EeNSOA4Zcth+7ANxyFkarlQJBnTRYpvxvg73BbHZ5wtwMyhlEqqszLqd2IW36nPKa2SleJl5GjgmHgEtC3GALoD+jEfF2onQIoy+ZDHnRDgFhfb/ACFRuC4VcRO9rcbvXDyLneOeUaKPJRUnhLWUGRqTNUgvl0LDoGlJrCvE0SHNHWSfzrjPrm/lQzRJ1jH86Yz656G66UeFCRRXRHU58k2vrL3+eudxXQ/U58lWvrL3+al1uEK1Deah+J8A7a8LhuQAqLlytslwu2ocelOU6SBtuamIr1Yy5At0dvFmIxb94t81tA0RtcAkRuAN9o0pxw/gb22LPfa5OUd4MICurEAh9Jyx4a8x3alhSxUxMhD/APh85WHakZiWJCxJhoOjcmYsNayTgTBlJvEqrA5YbYMpCzn8Fj1VL16qYUaO01OpDNwW7/8AkPPIw3hGoz+32mtdzgrFmPalS2katKqqqsksNwCSP7XjrU4a1GwubPHeiJ8qmBB7TU9ojLnB3JU9sZAIJgyQXZokNMaqP+EVi/ATLMt1kZyxYjmWZyNAeQcjnUua9QwonaanUZcP4c1tmJuM4MwDOksSTBYjwHs9lPwK8DS1ZK2Qmc3N3Z6vV6vUSglepaSaJDGkNKaxJoMh41iTXprBmqpY5p6fNPEsWf8Af3P8xofqe6dD844v6+5/mNQNdOPChIoq2er/AKc4DDYBbOIuXFuZ3ZgouxBPd1QxtVS16pKKkrMhfw6zeFa/HXe9E92/yIOnhtypf9p/Ctu3vfZv/fVAV6l7mIbnQNzrR4WWLG/dk7wt8D3DSsP9pnCspHb3tQAdMRMAyIO4157mqBr1TcxJc6CHWnwvX4+93t+5e/d4eylt9avC1Mi/d0EeheP7jpNc+V6puYkudBJ1qcLERfvaeK3jz5+PtrWOtHhY2v3tyfRv8/5eVUDXqm5iS5f79afDCSe3vamdFvD7uXlSv1q8MJJ7a9qQdFvDb1ctNa5/r1TcxJc6BbrV4WTPbXvYt4DaNqVOtbhgiL97TxW8ffO9c+16juYkudB/7WOGT+nvfYvcvKsV61uGa/H39Y+be5eHh5+Nc/V6puYkudBnrZ4ZM9ve+xdj2DatY61uGD/38RvPo3Sd53naqAr1TcxJcv49bHDdfjr+v9i5pp83XT2VrbrY4bp8diNBHo3P397U+Zqha9Q3MSXL3frY4cTPa4nlsrAaR4N5UqdbvD1/9y+fXbJ+9qoevVNxEl2S/SziKYjG371ucly4zLIgwfEcjURXq9TllkA//9k="/>
          <p:cNvSpPr>
            <a:spLocks noChangeAspect="1" noChangeArrowheads="1"/>
          </p:cNvSpPr>
          <p:nvPr/>
        </p:nvSpPr>
        <p:spPr bwMode="auto">
          <a:xfrm>
            <a:off x="215900" y="-652463"/>
            <a:ext cx="11525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4" name="Picture 8" descr="http://www.iranian.com/main/files/blogimages/mas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055" y="1085763"/>
            <a:ext cx="1523482" cy="21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83.231.248.198/store/system/media/3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52" y="4513972"/>
            <a:ext cx="1530616" cy="214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s185254037.onlinehome.fr/__oneclick_uploads/2012/07/magazine-histoire-0378-z37801842065000378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79" y="4512660"/>
            <a:ext cx="1541478" cy="214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-252536" y="77723"/>
            <a:ext cx="87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BIBLIOGRAPHIE SUR LE CONFLIT ISRAELO-ARABE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21" y="688740"/>
            <a:ext cx="9022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latin typeface="Cambria" pitchFamily="18" charset="0"/>
            </a:endParaRPr>
          </a:p>
          <a:p>
            <a:pPr algn="just"/>
            <a:r>
              <a:rPr lang="fr-FR" sz="2000" dirty="0" smtClean="0">
                <a:latin typeface="Cambria" pitchFamily="18" charset="0"/>
              </a:rPr>
              <a:t>■ </a:t>
            </a:r>
            <a:r>
              <a:rPr lang="fr-FR" sz="2000" b="1" dirty="0" smtClean="0">
                <a:latin typeface="Cambria" pitchFamily="18" charset="0"/>
              </a:rPr>
              <a:t>DIECKHOFF Alain, </a:t>
            </a:r>
            <a:r>
              <a:rPr lang="fr-FR" sz="2000" b="1" i="1" dirty="0" smtClean="0">
                <a:latin typeface="Cambria" pitchFamily="18" charset="0"/>
              </a:rPr>
              <a:t>Le conflit israélo-arabe</a:t>
            </a:r>
            <a:r>
              <a:rPr lang="fr-FR" sz="2000" b="1" dirty="0" smtClean="0">
                <a:latin typeface="Cambria" pitchFamily="18" charset="0"/>
              </a:rPr>
              <a:t>, Armand Colin, 2011.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704" y="4023768"/>
            <a:ext cx="9013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latin typeface="Cambria" pitchFamily="18" charset="0"/>
            </a:endParaRPr>
          </a:p>
          <a:p>
            <a:pPr algn="just"/>
            <a:r>
              <a:rPr lang="fr-FR" sz="2000" b="1" dirty="0" smtClean="0">
                <a:latin typeface="Arial Narrow"/>
              </a:rPr>
              <a:t>■ </a:t>
            </a:r>
            <a:r>
              <a:rPr lang="fr-FR" sz="2000" b="1" dirty="0" smtClean="0">
                <a:latin typeface="Cambria" pitchFamily="18" charset="0"/>
              </a:rPr>
              <a:t>ENCEL Frédéric, Atlas géopolitique d’Israël, </a:t>
            </a:r>
          </a:p>
          <a:p>
            <a:pPr algn="just"/>
            <a:r>
              <a:rPr lang="fr-FR" sz="2000" b="1" dirty="0" smtClean="0">
                <a:latin typeface="Cambria" pitchFamily="18" charset="0"/>
              </a:rPr>
              <a:t>Collection Autrement, 2012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0800000">
            <a:off x="6339560" y="5369606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37352" y="5195683"/>
            <a:ext cx="609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3333CC"/>
                </a:solidFill>
                <a:latin typeface="Arial Narrow"/>
              </a:rPr>
              <a:t>▪ De bonnes cartes mais les explications sont complexes </a:t>
            </a:r>
          </a:p>
          <a:p>
            <a:pPr algn="just"/>
            <a:r>
              <a:rPr lang="fr-FR" sz="2000" b="1" dirty="0" smtClean="0">
                <a:solidFill>
                  <a:srgbClr val="3333CC"/>
                </a:solidFill>
                <a:latin typeface="Arial Narrow"/>
              </a:rPr>
              <a:t>si le terrain n’a pas été défriché auparavant</a:t>
            </a:r>
            <a:endParaRPr lang="fr-FR" sz="2000" b="1" dirty="0" smtClean="0">
              <a:solidFill>
                <a:srgbClr val="3333CC"/>
              </a:solidFill>
              <a:latin typeface="Cambria" pitchFamily="18" charset="0"/>
            </a:endParaRPr>
          </a:p>
        </p:txBody>
      </p:sp>
      <p:pic>
        <p:nvPicPr>
          <p:cNvPr id="5124" name="Picture 4" descr="http://multimedia.fnac.com/multimedia/FR/images_produits/FR/Fnac.com/ZoomPE/4/2/8/9782200242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4" y="1423057"/>
            <a:ext cx="1768160" cy="26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laprocure.com/cache/couvertures/9782746732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646" y="3697435"/>
            <a:ext cx="1924426" cy="27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èche droite 9"/>
          <p:cNvSpPr/>
          <p:nvPr/>
        </p:nvSpPr>
        <p:spPr>
          <a:xfrm>
            <a:off x="1908241" y="2522512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699792" y="2062216"/>
            <a:ext cx="60902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b="1" dirty="0" smtClean="0">
                <a:solidFill>
                  <a:srgbClr val="3333CC"/>
                </a:solidFill>
                <a:latin typeface="Arial Narrow"/>
              </a:rPr>
              <a:t>Le conflit vu par les différents acteurs = vers une histoire « dépassionnée »?</a:t>
            </a:r>
          </a:p>
          <a:p>
            <a:pPr algn="just"/>
            <a:r>
              <a:rPr lang="fr-FR" sz="2000" b="1" dirty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b="1" dirty="0" smtClean="0">
                <a:solidFill>
                  <a:srgbClr val="3333CC"/>
                </a:solidFill>
                <a:latin typeface="Arial Narrow"/>
              </a:rPr>
              <a:t>Une entrée pour la compréhension des relations internationales et les répercussions du conflit sur celles-ci.</a:t>
            </a:r>
            <a:endParaRPr lang="fr-FR" sz="2000" b="1" dirty="0">
              <a:solidFill>
                <a:srgbClr val="3333CC"/>
              </a:solidFill>
              <a:latin typeface="Arial Narrow"/>
            </a:endParaRPr>
          </a:p>
          <a:p>
            <a:pPr algn="just"/>
            <a:endParaRPr lang="fr-FR" sz="2000" b="1" dirty="0" smtClean="0">
              <a:solidFill>
                <a:srgbClr val="3333C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43846" r="31234" b="38331"/>
          <a:stretch/>
        </p:blipFill>
        <p:spPr bwMode="auto">
          <a:xfrm>
            <a:off x="-21679" y="1457045"/>
            <a:ext cx="9158564" cy="17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5" y="254477"/>
            <a:ext cx="8775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B.O spécial n°8 du 13 octobre 2011</a:t>
            </a:r>
            <a:endParaRPr lang="fr-FR" sz="26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3" y="2665865"/>
            <a:ext cx="9144000" cy="508604"/>
          </a:xfrm>
          <a:prstGeom prst="rect">
            <a:avLst/>
          </a:prstGeom>
          <a:noFill/>
          <a:ln w="698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33891" r="24147" b="49213"/>
          <a:stretch/>
        </p:blipFill>
        <p:spPr bwMode="auto">
          <a:xfrm>
            <a:off x="-25418" y="3835110"/>
            <a:ext cx="91623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e 15"/>
          <p:cNvGrpSpPr/>
          <p:nvPr/>
        </p:nvGrpSpPr>
        <p:grpSpPr>
          <a:xfrm>
            <a:off x="3393" y="4301748"/>
            <a:ext cx="8929496" cy="709705"/>
            <a:chOff x="34992" y="4653136"/>
            <a:chExt cx="8929496" cy="709705"/>
          </a:xfrm>
        </p:grpSpPr>
        <p:sp>
          <p:nvSpPr>
            <p:cNvPr id="17" name="Rectangle 16"/>
            <p:cNvSpPr/>
            <p:nvPr/>
          </p:nvSpPr>
          <p:spPr>
            <a:xfrm>
              <a:off x="5508104" y="4653136"/>
              <a:ext cx="864096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4008" y="4930793"/>
              <a:ext cx="4320480" cy="226399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992" y="5074809"/>
              <a:ext cx="3888936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052255" y="2093407"/>
            <a:ext cx="262474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latin typeface="Cambria" pitchFamily="18" charset="0"/>
              </a:rPr>
              <a:t>11h (5h + 6h)</a:t>
            </a:r>
            <a:endParaRPr lang="fr-FR" sz="2200" b="1" dirty="0">
              <a:latin typeface="Cambria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092063" y="2704724"/>
            <a:ext cx="262474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latin typeface="Cambria" pitchFamily="18" charset="0"/>
              </a:rPr>
              <a:t>7h</a:t>
            </a:r>
            <a:endParaRPr lang="fr-FR" sz="2200" b="1" dirty="0">
              <a:latin typeface="Cambria" pitchFamily="18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1475656" y="4692604"/>
            <a:ext cx="3271785" cy="12566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72926" y="5949279"/>
            <a:ext cx="922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ambria" pitchFamily="18" charset="0"/>
                <a:sym typeface="Wingdings"/>
              </a:rPr>
              <a:t> </a:t>
            </a:r>
            <a:r>
              <a:rPr lang="fr-FR" b="1" dirty="0" smtClean="0">
                <a:latin typeface="Cambria" pitchFamily="18" charset="0"/>
              </a:rPr>
              <a:t>Ordre choisi définit 2 logiques pédagogiques différentes :</a:t>
            </a:r>
          </a:p>
          <a:p>
            <a:r>
              <a:rPr lang="fr-FR" b="1" dirty="0" smtClean="0">
                <a:latin typeface="Cambria" pitchFamily="18" charset="0"/>
                <a:sym typeface="Wingdings"/>
              </a:rPr>
              <a:t>              Présenter les acteurs de la puissance = ETAT.</a:t>
            </a:r>
          </a:p>
          <a:p>
            <a:r>
              <a:rPr lang="fr-FR" b="1" dirty="0" smtClean="0">
                <a:latin typeface="Cambria" pitchFamily="18" charset="0"/>
                <a:sym typeface="Wingdings"/>
              </a:rPr>
              <a:t>              Partir du TERRITOIRE, objet des convoitises et de l’exercice de cette puissance</a:t>
            </a:r>
            <a:endParaRPr lang="fr-FR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43846" r="31234" b="38331"/>
          <a:stretch/>
        </p:blipFill>
        <p:spPr bwMode="auto">
          <a:xfrm>
            <a:off x="-1434" y="1920637"/>
            <a:ext cx="9158564" cy="17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4685" y="3065318"/>
            <a:ext cx="9144000" cy="508604"/>
          </a:xfrm>
          <a:prstGeom prst="rect">
            <a:avLst/>
          </a:prstGeom>
          <a:noFill/>
          <a:ln w="698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3491880" y="1920637"/>
            <a:ext cx="3672408" cy="34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519020" y="908720"/>
            <a:ext cx="567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D"/>
            </a:pPr>
            <a:r>
              <a:rPr lang="fr-FR" b="1" dirty="0" smtClean="0">
                <a:latin typeface="Cambria" pitchFamily="18" charset="0"/>
              </a:rPr>
              <a:t>Risque de proposer une démarche téléologique</a:t>
            </a:r>
          </a:p>
          <a:p>
            <a:r>
              <a:rPr lang="fr-FR" b="1" dirty="0" smtClean="0">
                <a:latin typeface="Cambria" pitchFamily="18" charset="0"/>
              </a:rPr>
              <a:t>                        (globalisation; gouvernance)</a:t>
            </a:r>
            <a:endParaRPr lang="fr-FR" b="1" dirty="0">
              <a:latin typeface="Cambria" pitchFamily="18" charset="0"/>
            </a:endParaRPr>
          </a:p>
        </p:txBody>
      </p:sp>
      <p:cxnSp>
        <p:nvCxnSpPr>
          <p:cNvPr id="29" name="Connecteur droit avec flèche 28"/>
          <p:cNvCxnSpPr>
            <a:stCxn id="30" idx="0"/>
          </p:cNvCxnSpPr>
          <p:nvPr/>
        </p:nvCxnSpPr>
        <p:spPr>
          <a:xfrm flipV="1">
            <a:off x="1619672" y="692696"/>
            <a:ext cx="122964" cy="120581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>
          <a:xfrm>
            <a:off x="539552" y="1898514"/>
            <a:ext cx="2160240" cy="34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23528" y="1666706"/>
            <a:ext cx="7992888" cy="754182"/>
          </a:xfrm>
          <a:prstGeom prst="rect">
            <a:avLst/>
          </a:prstGeom>
          <a:noFill/>
          <a:ln w="444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>
            <a:stCxn id="4" idx="1"/>
          </p:cNvCxnSpPr>
          <p:nvPr/>
        </p:nvCxnSpPr>
        <p:spPr>
          <a:xfrm flipV="1">
            <a:off x="4029692" y="1231885"/>
            <a:ext cx="126732" cy="73945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728988" y="135092"/>
            <a:ext cx="56704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latin typeface="Cambria" pitchFamily="18" charset="0"/>
                <a:sym typeface="Wingdings"/>
              </a:rPr>
              <a:t> Des notions de géopolitique</a:t>
            </a:r>
            <a:endParaRPr lang="fr-FR" b="1" dirty="0">
              <a:latin typeface="Cambria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7413" y="3940520"/>
            <a:ext cx="891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 smtClean="0">
                <a:latin typeface="Cambria" pitchFamily="18" charset="0"/>
                <a:sym typeface="Wingdings"/>
              </a:rPr>
              <a:t> Puissance: </a:t>
            </a:r>
            <a:r>
              <a:rPr lang="fr-FR" sz="2000" b="1" dirty="0">
                <a:latin typeface="Cambria" pitchFamily="18" charset="0"/>
              </a:rPr>
              <a:t>distinguer l’espace interne de sécurité et les relations internationales </a:t>
            </a:r>
            <a:r>
              <a:rPr lang="fr-FR" sz="2000" b="1" dirty="0" smtClean="0">
                <a:latin typeface="Cambria" pitchFamily="18" charset="0"/>
              </a:rPr>
              <a:t>dominées </a:t>
            </a:r>
            <a:r>
              <a:rPr lang="fr-FR" sz="2000" b="1" dirty="0">
                <a:latin typeface="Cambria" pitchFamily="18" charset="0"/>
              </a:rPr>
              <a:t>par la concurrence entre les Etats. </a:t>
            </a:r>
            <a:r>
              <a:rPr lang="fr-FR" sz="2000" b="1" dirty="0" smtClean="0">
                <a:latin typeface="Cambria" pitchFamily="18" charset="0"/>
              </a:rPr>
              <a:t> </a:t>
            </a:r>
            <a:endParaRPr lang="fr-FR" sz="2000" b="1" dirty="0">
              <a:latin typeface="Cambria" pitchFamily="18" charset="0"/>
            </a:endParaRPr>
          </a:p>
          <a:p>
            <a:pPr algn="just"/>
            <a:r>
              <a:rPr lang="fr-FR" sz="2000" b="1" dirty="0" smtClean="0">
                <a:latin typeface="Cambria" pitchFamily="18" charset="0"/>
                <a:sym typeface="Wingdings"/>
              </a:rPr>
              <a:t> 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8054" y="4758174"/>
            <a:ext cx="8136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ambria" pitchFamily="18" charset="0"/>
                <a:sym typeface="Wingdings"/>
              </a:rPr>
              <a:t> Tensions: du désaccord au conflit ouvert </a:t>
            </a:r>
            <a:r>
              <a:rPr lang="fr-FR" sz="2000" b="1" dirty="0" smtClean="0">
                <a:latin typeface="Cambria" pitchFamily="18" charset="0"/>
                <a:sym typeface="Symbol"/>
              </a:rPr>
              <a:t> DIPLOMATIE.</a:t>
            </a:r>
            <a:r>
              <a:rPr lang="fr-FR" sz="2000" b="1" dirty="0" smtClean="0">
                <a:latin typeface="Cambria" pitchFamily="18" charset="0"/>
                <a:sym typeface="Wingdings"/>
              </a:rPr>
              <a:t> 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88054" y="5373216"/>
            <a:ext cx="90319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u="sng" dirty="0" smtClean="0">
                <a:latin typeface="Cambria" pitchFamily="18" charset="0"/>
              </a:rPr>
              <a:t>GEOPOLITIQUE</a:t>
            </a:r>
            <a:r>
              <a:rPr lang="fr-FR" sz="2000" b="1" dirty="0">
                <a:latin typeface="Cambria" pitchFamily="18" charset="0"/>
              </a:rPr>
              <a:t> : </a:t>
            </a:r>
            <a:r>
              <a:rPr lang="fr-FR" sz="2000" b="1" dirty="0" smtClean="0">
                <a:latin typeface="Cambria" pitchFamily="18" charset="0"/>
              </a:rPr>
              <a:t>Etudier </a:t>
            </a:r>
            <a:r>
              <a:rPr lang="fr-FR" sz="2000" b="1" dirty="0">
                <a:latin typeface="Cambria" pitchFamily="18" charset="0"/>
              </a:rPr>
              <a:t>les interactions externes et internes que les dirigeants des Etats et les peuples nouent autour des territoires. </a:t>
            </a:r>
            <a:endParaRPr lang="fr-FR" sz="2000" b="1" dirty="0" smtClean="0">
              <a:latin typeface="Cambria" pitchFamily="18" charset="0"/>
            </a:endParaRPr>
          </a:p>
          <a:p>
            <a:r>
              <a:rPr lang="fr-FR" sz="2000" b="1" dirty="0">
                <a:latin typeface="Cambria" pitchFamily="18" charset="0"/>
              </a:rPr>
              <a:t> </a:t>
            </a:r>
            <a:r>
              <a:rPr lang="fr-FR" sz="2000" b="1" dirty="0" smtClean="0">
                <a:latin typeface="Cambria" pitchFamily="18" charset="0"/>
              </a:rPr>
              <a:t>     L’espace </a:t>
            </a:r>
            <a:r>
              <a:rPr lang="fr-FR" sz="2000" b="1" dirty="0">
                <a:latin typeface="Cambria" pitchFamily="18" charset="0"/>
              </a:rPr>
              <a:t>est le théâtre et l’enjeu de leurs rivalités.</a:t>
            </a:r>
            <a:endParaRPr lang="fr-FR" sz="2000" dirty="0">
              <a:latin typeface="Cambria" pitchFamily="18" charset="0"/>
            </a:endParaRPr>
          </a:p>
          <a:p>
            <a:endParaRPr lang="fr-FR" b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30" grpId="0" animBg="1"/>
      <p:bldP spid="16" grpId="0" animBg="1"/>
      <p:bldP spid="32" grpId="0"/>
      <p:bldP spid="35" grpId="0"/>
      <p:bldP spid="36" grpId="0"/>
      <p:bldP spid="20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43611" r="29491" b="31967"/>
          <a:stretch/>
        </p:blipFill>
        <p:spPr bwMode="auto">
          <a:xfrm>
            <a:off x="179512" y="1577890"/>
            <a:ext cx="8829939" cy="318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727" y="-64427"/>
            <a:ext cx="8775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Les ressources </a:t>
            </a:r>
          </a:p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pour la classe de terminale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52594" y="2191440"/>
            <a:ext cx="4337748" cy="284940"/>
          </a:xfrm>
          <a:prstGeom prst="rect">
            <a:avLst/>
          </a:prstGeom>
          <a:solidFill>
            <a:srgbClr val="008080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79512" y="2463019"/>
            <a:ext cx="667396" cy="224791"/>
          </a:xfrm>
          <a:prstGeom prst="rect">
            <a:avLst/>
          </a:prstGeom>
          <a:solidFill>
            <a:srgbClr val="008080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97590" y="2726436"/>
            <a:ext cx="7272808" cy="144016"/>
          </a:xfrm>
          <a:prstGeom prst="rect">
            <a:avLst/>
          </a:prstGeom>
          <a:solidFill>
            <a:srgbClr val="CC00CC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4629833" y="2476380"/>
            <a:ext cx="4134871" cy="174723"/>
          </a:xfrm>
          <a:prstGeom prst="rect">
            <a:avLst/>
          </a:prstGeom>
          <a:solidFill>
            <a:srgbClr val="CC00CC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42846" y="4854351"/>
            <a:ext cx="880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latin typeface="Cambria" pitchFamily="18" charset="0"/>
                <a:sym typeface="Wingdings"/>
              </a:rPr>
              <a:t>Interactions du politique et du géographique</a:t>
            </a:r>
            <a:r>
              <a:rPr lang="fr-FR" sz="2400" dirty="0" smtClean="0"/>
              <a:t>. </a:t>
            </a:r>
            <a:endParaRPr lang="fr-FR" sz="2400" b="1" dirty="0">
              <a:latin typeface="Cambria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5805372" y="2563741"/>
            <a:ext cx="2381350" cy="244943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3203849" y="1293956"/>
            <a:ext cx="1584175" cy="103995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0" y="924624"/>
            <a:ext cx="567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D"/>
            </a:pPr>
            <a:r>
              <a:rPr lang="fr-FR" b="1" dirty="0" smtClean="0">
                <a:latin typeface="Cambria" pitchFamily="18" charset="0"/>
              </a:rPr>
              <a:t>Risque de proposer une démarche téléologique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932520" y="2870452"/>
            <a:ext cx="1631368" cy="214272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50173" y="5253740"/>
            <a:ext cx="880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ambria" pitchFamily="18" charset="0"/>
                <a:sym typeface="Wingdings"/>
              </a:rPr>
              <a:t> TEMPORALITES ET JEUX D’ECHELLES</a:t>
            </a:r>
            <a:endParaRPr lang="fr-FR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727" y="5650777"/>
            <a:ext cx="93051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000" b="1" dirty="0" smtClean="0">
                <a:latin typeface="Cambria" pitchFamily="18" charset="0"/>
                <a:sym typeface="Wingdings"/>
              </a:rPr>
              <a:t> La puissance s’exprime par la capacité de diriger, de s’exprimer, et d’agir.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b="1" dirty="0" smtClean="0">
                <a:latin typeface="Cambria" pitchFamily="18" charset="0"/>
                <a:sym typeface="Wingdings"/>
              </a:rPr>
              <a:t>Les rivalités qui opposent les Etats sont alimentées par l’insécurité </a:t>
            </a:r>
          </a:p>
          <a:p>
            <a:pPr algn="just"/>
            <a:r>
              <a:rPr lang="fr-FR" sz="2000" b="1" dirty="0" smtClean="0">
                <a:latin typeface="Cambria" pitchFamily="18" charset="0"/>
                <a:sym typeface="Wingdings"/>
              </a:rPr>
              <a:t>qui domine la vie internationale.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fr-FR" sz="2000" b="1" dirty="0" smtClean="0">
                <a:latin typeface="Cambria" pitchFamily="18" charset="0"/>
                <a:sym typeface="Wingdings"/>
              </a:rPr>
              <a:t>L’Etat n’est pas le seul acteur,</a:t>
            </a:r>
          </a:p>
          <a:p>
            <a:pPr algn="just"/>
            <a:endParaRPr lang="fr-FR" sz="2000" b="1" dirty="0">
              <a:latin typeface="Cambria" pitchFamily="18" charset="0"/>
              <a:sym typeface="Wingdings"/>
            </a:endParaRPr>
          </a:p>
          <a:p>
            <a:pPr algn="just"/>
            <a:endParaRPr lang="fr-FR" sz="20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0" grpId="0"/>
      <p:bldP spid="24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2" t="46538" r="29412" b="18845"/>
          <a:stretch/>
        </p:blipFill>
        <p:spPr bwMode="auto">
          <a:xfrm>
            <a:off x="332654" y="993464"/>
            <a:ext cx="8305701" cy="424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668" y="8256"/>
            <a:ext cx="8775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Les ressources </a:t>
            </a:r>
          </a:p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pour la classe de terminale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7888" y="1844824"/>
            <a:ext cx="2632543" cy="288032"/>
          </a:xfrm>
          <a:prstGeom prst="rect">
            <a:avLst/>
          </a:prstGeom>
          <a:solidFill>
            <a:srgbClr val="CC00CC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32654" y="5240740"/>
            <a:ext cx="9075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FF00FF"/>
                </a:solidFill>
                <a:latin typeface="Cambria" pitchFamily="18" charset="0"/>
              </a:rPr>
              <a:t>Ensemble </a:t>
            </a:r>
            <a:r>
              <a:rPr lang="fr-FR" sz="2000" b="1" dirty="0">
                <a:solidFill>
                  <a:srgbClr val="FF00FF"/>
                </a:solidFill>
                <a:latin typeface="Cambria" pitchFamily="18" charset="0"/>
              </a:rPr>
              <a:t>et sous-ensemble </a:t>
            </a:r>
            <a:r>
              <a:rPr lang="fr-FR" sz="2000" b="1" dirty="0" smtClean="0">
                <a:solidFill>
                  <a:srgbClr val="FF00FF"/>
                </a:solidFill>
                <a:latin typeface="Cambria" pitchFamily="18" charset="0"/>
              </a:rPr>
              <a:t>géopolitique. Extension des conflits. </a:t>
            </a:r>
          </a:p>
          <a:p>
            <a:r>
              <a:rPr lang="fr-FR" sz="2000" b="1" dirty="0" smtClean="0">
                <a:solidFill>
                  <a:srgbClr val="FF00FF"/>
                </a:solidFill>
                <a:latin typeface="Cambria" pitchFamily="18" charset="0"/>
                <a:sym typeface="Wingdings"/>
              </a:rPr>
              <a:t>L’e</a:t>
            </a:r>
            <a:r>
              <a:rPr lang="fr-FR" sz="2000" b="1" dirty="0" smtClean="0">
                <a:solidFill>
                  <a:srgbClr val="FF00FF"/>
                </a:solidFill>
                <a:latin typeface="Cambria" pitchFamily="18" charset="0"/>
              </a:rPr>
              <a:t>space est vécu, appréhendé et revendiqué.</a:t>
            </a:r>
            <a:endParaRPr lang="fr-FR" sz="2000" b="1" dirty="0">
              <a:solidFill>
                <a:srgbClr val="FF00FF"/>
              </a:solidFill>
              <a:latin typeface="Cambria" pitchFamily="18" charset="0"/>
            </a:endParaRPr>
          </a:p>
        </p:txBody>
      </p:sp>
      <p:pic>
        <p:nvPicPr>
          <p:cNvPr id="1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331640" y="1628800"/>
            <a:ext cx="2505792" cy="216024"/>
          </a:xfrm>
          <a:prstGeom prst="rect">
            <a:avLst/>
          </a:prstGeom>
          <a:solidFill>
            <a:srgbClr val="CC00CC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415661" y="3429000"/>
            <a:ext cx="8222694" cy="712493"/>
            <a:chOff x="415661" y="3429000"/>
            <a:chExt cx="8222694" cy="712493"/>
          </a:xfrm>
        </p:grpSpPr>
        <p:sp>
          <p:nvSpPr>
            <p:cNvPr id="14" name="Rectangle 13"/>
            <p:cNvSpPr/>
            <p:nvPr/>
          </p:nvSpPr>
          <p:spPr>
            <a:xfrm>
              <a:off x="4975285" y="3429000"/>
              <a:ext cx="3663070" cy="284940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5661" y="3713940"/>
              <a:ext cx="8222693" cy="142470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0455" y="3856553"/>
              <a:ext cx="6693703" cy="284940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0" name="Connecteur en arc 19"/>
          <p:cNvCxnSpPr>
            <a:endCxn id="7" idx="1"/>
          </p:cNvCxnSpPr>
          <p:nvPr/>
        </p:nvCxnSpPr>
        <p:spPr>
          <a:xfrm>
            <a:off x="3837432" y="1628800"/>
            <a:ext cx="1990456" cy="360040"/>
          </a:xfrm>
          <a:prstGeom prst="curvedConnector3">
            <a:avLst/>
          </a:prstGeom>
          <a:ln w="444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32653" y="6323939"/>
            <a:ext cx="9075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00CC99"/>
                </a:solidFill>
                <a:latin typeface="Cambria" pitchFamily="18" charset="0"/>
                <a:sym typeface="Wingdings"/>
              </a:rPr>
              <a:t> Une imbrication des enjeux et des rivalités dans un </a:t>
            </a:r>
            <a:r>
              <a:rPr lang="fr-FR" sz="2000" b="1" dirty="0" smtClean="0">
                <a:solidFill>
                  <a:srgbClr val="00CC99"/>
                </a:solidFill>
                <a:latin typeface="Cambria" pitchFamily="18" charset="0"/>
                <a:sym typeface="Wingdings"/>
              </a:rPr>
              <a:t>espace-tampon.</a:t>
            </a:r>
            <a:endParaRPr lang="fr-FR" sz="2000" b="1" dirty="0">
              <a:solidFill>
                <a:srgbClr val="00CC99"/>
              </a:solidFill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1806" y="3284984"/>
            <a:ext cx="2105626" cy="286486"/>
          </a:xfrm>
          <a:prstGeom prst="rect">
            <a:avLst/>
          </a:prstGeom>
          <a:solidFill>
            <a:srgbClr val="FFC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364305" y="5903357"/>
            <a:ext cx="8960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>
                <a:solidFill>
                  <a:srgbClr val="FFC000"/>
                </a:solidFill>
                <a:latin typeface="Cambria" pitchFamily="18" charset="0"/>
                <a:sym typeface="Wingdings"/>
              </a:rPr>
              <a:t> </a:t>
            </a:r>
            <a:r>
              <a:rPr lang="fr-FR" sz="2000" b="1" dirty="0" smtClean="0">
                <a:solidFill>
                  <a:srgbClr val="FFC000"/>
                </a:solidFill>
                <a:latin typeface="Cambria" pitchFamily="18" charset="0"/>
                <a:sym typeface="Wingdings"/>
              </a:rPr>
              <a:t>Un ensemble hétérogène </a:t>
            </a:r>
            <a:endParaRPr lang="fr-FR" sz="20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5240740"/>
            <a:ext cx="9085721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FF0000"/>
                </a:solidFill>
                <a:latin typeface="Cambria" pitchFamily="18" charset="0"/>
              </a:rPr>
              <a:t>PROBLEMATIQUE</a:t>
            </a:r>
            <a:r>
              <a:rPr lang="fr-FR" sz="2400" b="1" dirty="0">
                <a:solidFill>
                  <a:srgbClr val="FF0000"/>
                </a:solidFill>
                <a:latin typeface="Cambria" pitchFamily="18" charset="0"/>
              </a:rPr>
              <a:t> : </a:t>
            </a:r>
            <a:endParaRPr lang="fr-FR" sz="2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fr-FR" sz="24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ambria" pitchFamily="18" charset="0"/>
              </a:rPr>
              <a:t>Comment </a:t>
            </a:r>
            <a:r>
              <a:rPr lang="fr-FR" sz="2400" b="1" dirty="0">
                <a:solidFill>
                  <a:srgbClr val="FF0000"/>
                </a:solidFill>
                <a:latin typeface="Cambria" pitchFamily="18" charset="0"/>
              </a:rPr>
              <a:t>la région est-elle devenue une caisse de résonance de tensions </a:t>
            </a:r>
            <a:r>
              <a:rPr lang="fr-FR" sz="2400" b="1" dirty="0" err="1">
                <a:solidFill>
                  <a:srgbClr val="FF0000"/>
                </a:solidFill>
                <a:latin typeface="Cambria" pitchFamily="18" charset="0"/>
              </a:rPr>
              <a:t>multiscalaires</a:t>
            </a:r>
            <a:r>
              <a:rPr lang="fr-FR" sz="2400" b="1" dirty="0">
                <a:solidFill>
                  <a:srgbClr val="FF0000"/>
                </a:solidFill>
                <a:latin typeface="Cambria" pitchFamily="18" charset="0"/>
              </a:rPr>
              <a:t> dont les facteurs sont complexes ? </a:t>
            </a:r>
            <a:endParaRPr lang="fr-FR" sz="2400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 animBg="1"/>
      <p:bldP spid="26" grpId="0"/>
      <p:bldP spid="25" grpId="0" animBg="1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728" y="77723"/>
            <a:ext cx="87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PROPOSITIONS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728" y="1414767"/>
            <a:ext cx="8775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► Une activité introductive pour dégager la problématique. </a:t>
            </a:r>
            <a:endParaRPr lang="fr-FR" sz="24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1333" y="2132856"/>
            <a:ext cx="8775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►Une activité pour présenter les conflits autour de la création et de l’existence de l’Etat d’Israël qui reprend la démarche adoptée pour l’introduction.</a:t>
            </a:r>
            <a:endParaRPr lang="fr-FR" sz="24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4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27" y="499779"/>
            <a:ext cx="89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I UNE REGION GEOSTRATEGIQUE, THEÂTRE ET ENJEU DES RIVALITES 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 DES </a:t>
            </a:r>
            <a:r>
              <a:rPr lang="fr-FR" sz="2000" b="1" dirty="0">
                <a:solidFill>
                  <a:srgbClr val="FF0000"/>
                </a:solidFill>
              </a:rPr>
              <a:t>GRANDES PUISSANCES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i="1" dirty="0">
                <a:sym typeface="Symbol"/>
              </a:rPr>
              <a:t></a:t>
            </a:r>
            <a:r>
              <a:rPr lang="fr-FR" i="1" dirty="0"/>
              <a:t> </a:t>
            </a:r>
            <a:r>
              <a:rPr lang="fr-FR" i="1" u="sng" dirty="0"/>
              <a:t>Objectif</a:t>
            </a:r>
            <a:r>
              <a:rPr lang="fr-FR" i="1" dirty="0"/>
              <a:t> : Mettre en évidence la complexité de l’histoire politique et diplomatique d’une région dont les représentations évoluent au rythme des tensions internationales. </a:t>
            </a:r>
            <a:endParaRPr lang="fr-FR" dirty="0"/>
          </a:p>
          <a:p>
            <a:r>
              <a:rPr lang="fr-FR" dirty="0"/>
              <a:t> </a:t>
            </a:r>
            <a:endParaRPr lang="fr-FR" dirty="0" smtClean="0"/>
          </a:p>
          <a:p>
            <a:r>
              <a:rPr lang="fr-FR" b="1" dirty="0" smtClean="0"/>
              <a:t>	</a:t>
            </a:r>
            <a:r>
              <a:rPr lang="fr-FR" b="1" dirty="0" smtClean="0">
                <a:solidFill>
                  <a:srgbClr val="00CC99"/>
                </a:solidFill>
              </a:rPr>
              <a:t>A. </a:t>
            </a:r>
            <a:r>
              <a:rPr lang="fr-FR" b="1" u="sng" dirty="0" smtClean="0">
                <a:solidFill>
                  <a:srgbClr val="00CC99"/>
                </a:solidFill>
              </a:rPr>
              <a:t>Du </a:t>
            </a:r>
            <a:r>
              <a:rPr lang="fr-FR" b="1" u="sng" dirty="0">
                <a:solidFill>
                  <a:srgbClr val="00CC99"/>
                </a:solidFill>
              </a:rPr>
              <a:t>« Grand jeu » des puissances mandataires à l’émancipation (1918-1950’s)</a:t>
            </a:r>
            <a:endParaRPr lang="fr-FR" dirty="0">
              <a:solidFill>
                <a:srgbClr val="00CC99"/>
              </a:solidFill>
            </a:endParaRPr>
          </a:p>
          <a:p>
            <a:r>
              <a:rPr lang="fr-FR" b="1" dirty="0">
                <a:sym typeface="Wingdings"/>
              </a:rPr>
              <a:t></a:t>
            </a:r>
            <a:r>
              <a:rPr lang="fr-FR" b="1" dirty="0"/>
              <a:t> Tableau de synthèse complété à partir de plusieurs cartes</a:t>
            </a:r>
            <a:endParaRPr lang="fr-FR" dirty="0"/>
          </a:p>
          <a:p>
            <a:r>
              <a:rPr lang="fr-FR" dirty="0"/>
              <a:t>Travail en autonomie (questionnaire)</a:t>
            </a:r>
          </a:p>
          <a:p>
            <a:pPr lvl="0"/>
            <a:r>
              <a:rPr lang="fr-FR" i="1" dirty="0"/>
              <a:t>	</a:t>
            </a:r>
            <a:r>
              <a:rPr lang="fr-FR" i="1" dirty="0" smtClean="0"/>
              <a:t>1. Une </a:t>
            </a:r>
            <a:r>
              <a:rPr lang="fr-FR" i="1" dirty="0"/>
              <a:t>région sous influence occidentale au début du XXe</a:t>
            </a:r>
            <a:endParaRPr lang="fr-FR" dirty="0"/>
          </a:p>
          <a:p>
            <a:pPr lvl="0"/>
            <a:r>
              <a:rPr lang="fr-FR" i="1" dirty="0" smtClean="0"/>
              <a:t>	2. L’implosion </a:t>
            </a:r>
            <a:r>
              <a:rPr lang="fr-FR" i="1" dirty="0"/>
              <a:t>de l’Empire ottoman après 1918 : les ambiguïtés du partage</a:t>
            </a:r>
            <a:endParaRPr lang="fr-FR" dirty="0"/>
          </a:p>
          <a:p>
            <a:pPr lvl="0"/>
            <a:r>
              <a:rPr lang="fr-FR" i="1" dirty="0" smtClean="0"/>
              <a:t>	3. Une </a:t>
            </a:r>
            <a:r>
              <a:rPr lang="fr-FR" i="1" dirty="0"/>
              <a:t>diplomatie qui génère des tensions à plusieurs échelles</a:t>
            </a:r>
            <a:endParaRPr lang="fr-FR" dirty="0"/>
          </a:p>
          <a:p>
            <a:pPr lvl="0"/>
            <a:r>
              <a:rPr lang="fr-FR" i="1" dirty="0" smtClean="0"/>
              <a:t>	4. Indépendances </a:t>
            </a:r>
            <a:r>
              <a:rPr lang="fr-FR" i="1" dirty="0"/>
              <a:t>et nouvelles idéologies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255928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	</a:t>
            </a:r>
            <a:r>
              <a:rPr lang="fr-FR" b="1" dirty="0" smtClean="0">
                <a:solidFill>
                  <a:srgbClr val="00CC99"/>
                </a:solidFill>
              </a:rPr>
              <a:t>B. </a:t>
            </a:r>
            <a:r>
              <a:rPr lang="fr-FR" b="1" u="sng" dirty="0" smtClean="0">
                <a:solidFill>
                  <a:srgbClr val="00CC99"/>
                </a:solidFill>
              </a:rPr>
              <a:t>Un </a:t>
            </a:r>
            <a:r>
              <a:rPr lang="fr-FR" b="1" u="sng" dirty="0">
                <a:solidFill>
                  <a:srgbClr val="00CC99"/>
                </a:solidFill>
              </a:rPr>
              <a:t>champ d’affrontement privilégié de la Guerre froide (1950’s-1989)</a:t>
            </a:r>
            <a:endParaRPr lang="fr-FR" dirty="0">
              <a:solidFill>
                <a:srgbClr val="00CC99"/>
              </a:solidFill>
            </a:endParaRPr>
          </a:p>
          <a:p>
            <a:pPr lvl="0"/>
            <a:r>
              <a:rPr lang="fr-FR" i="1" dirty="0"/>
              <a:t> </a:t>
            </a:r>
            <a:r>
              <a:rPr lang="fr-FR" i="1" dirty="0" smtClean="0"/>
              <a:t>	1. Suez </a:t>
            </a:r>
            <a:r>
              <a:rPr lang="fr-FR" i="1" dirty="0"/>
              <a:t>(1956) : 1 crise symptomatique d’1 nouvel équilibre régional</a:t>
            </a:r>
            <a:endParaRPr lang="fr-FR" dirty="0"/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u="sng" dirty="0"/>
              <a:t>Archives vidéo INA</a:t>
            </a:r>
            <a:r>
              <a:rPr lang="fr-FR" dirty="0"/>
              <a:t> (1’21) : la nationalisation de la Cie du canal de Suez </a:t>
            </a:r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u="sng" dirty="0"/>
              <a:t>Doc B1</a:t>
            </a:r>
            <a:r>
              <a:rPr lang="fr-FR" dirty="0"/>
              <a:t> : Une victoire militaire rapide (carte)</a:t>
            </a:r>
          </a:p>
          <a:p>
            <a:r>
              <a:rPr lang="fr-FR" dirty="0"/>
              <a:t> </a:t>
            </a:r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u="sng" dirty="0"/>
              <a:t>Doc B2</a:t>
            </a:r>
            <a:r>
              <a:rPr lang="fr-FR" dirty="0"/>
              <a:t> : Discours de Nasser lors de la visite de Khrouchtchev en Egypte (9 mai 64)                                     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33256"/>
            <a:ext cx="89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 smtClean="0"/>
              <a:t>	2. Une </a:t>
            </a:r>
            <a:r>
              <a:rPr lang="fr-FR" i="1" dirty="0"/>
              <a:t>concurrence par Etats interposés qui déstabilise à terme les deux Grands</a:t>
            </a:r>
            <a:endParaRPr lang="fr-FR" dirty="0"/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u="sng" dirty="0"/>
              <a:t>Doc C1</a:t>
            </a:r>
            <a:r>
              <a:rPr lang="fr-FR" dirty="0"/>
              <a:t> : Déclaration du Président Eisenhower pour le Moyen-Orient, 1957.</a:t>
            </a:r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u="sng" dirty="0"/>
              <a:t>Doc C2</a:t>
            </a:r>
            <a:r>
              <a:rPr lang="fr-FR" dirty="0"/>
              <a:t> : Le Moyen-Orient divisé par la Guerre froide (carte)</a:t>
            </a:r>
          </a:p>
        </p:txBody>
      </p:sp>
      <p:pic>
        <p:nvPicPr>
          <p:cNvPr id="5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485451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u="sng" dirty="0" err="1" smtClean="0"/>
              <a:t>Refs</a:t>
            </a:r>
            <a:r>
              <a:rPr lang="fr-FR" i="1" u="sng" dirty="0" smtClean="0"/>
              <a:t> Manuel</a:t>
            </a:r>
            <a:r>
              <a:rPr lang="fr-FR" i="1" dirty="0" smtClean="0"/>
              <a:t>: BELIN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3479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5310"/>
            <a:ext cx="90364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II LE GOLFE AU CŒUR DES CONFLITS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i="1" dirty="0"/>
              <a:t>              </a:t>
            </a:r>
            <a:r>
              <a:rPr lang="fr-FR" i="1" dirty="0">
                <a:sym typeface="Symbol"/>
              </a:rPr>
              <a:t></a:t>
            </a:r>
            <a:r>
              <a:rPr lang="fr-FR" i="1" dirty="0"/>
              <a:t> </a:t>
            </a:r>
            <a:r>
              <a:rPr lang="fr-FR" i="1" u="sng" dirty="0"/>
              <a:t>Objectif</a:t>
            </a:r>
            <a:r>
              <a:rPr lang="fr-FR" i="1" dirty="0"/>
              <a:t> : identifier les facteurs des affrontements régionaux et montrer </a:t>
            </a:r>
            <a:endParaRPr lang="fr-FR" i="1" dirty="0" smtClean="0"/>
          </a:p>
          <a:p>
            <a:r>
              <a:rPr lang="fr-FR" i="1" dirty="0" smtClean="0"/>
              <a:t>qu’ils </a:t>
            </a:r>
            <a:r>
              <a:rPr lang="fr-FR" i="1" dirty="0"/>
              <a:t>agissent entre nationalismes rivaux et enjeux internationaux. </a:t>
            </a:r>
            <a:endParaRPr lang="fr-FR" dirty="0"/>
          </a:p>
          <a:p>
            <a:r>
              <a:rPr lang="fr-FR" dirty="0"/>
              <a:t> </a:t>
            </a:r>
          </a:p>
          <a:p>
            <a:pPr lvl="0"/>
            <a:r>
              <a:rPr lang="fr-FR" b="1" dirty="0" smtClean="0"/>
              <a:t>	</a:t>
            </a:r>
            <a:r>
              <a:rPr lang="fr-FR" b="1" dirty="0" smtClean="0">
                <a:solidFill>
                  <a:srgbClr val="00CC99"/>
                </a:solidFill>
              </a:rPr>
              <a:t>A. </a:t>
            </a:r>
            <a:r>
              <a:rPr lang="fr-FR" b="1" u="sng" dirty="0" smtClean="0">
                <a:solidFill>
                  <a:srgbClr val="00CC99"/>
                </a:solidFill>
              </a:rPr>
              <a:t>La </a:t>
            </a:r>
            <a:r>
              <a:rPr lang="fr-FR" b="1" u="sng" dirty="0">
                <a:solidFill>
                  <a:srgbClr val="00CC99"/>
                </a:solidFill>
              </a:rPr>
              <a:t>guerre Iran-Irak (1980-1988) : </a:t>
            </a:r>
            <a:endParaRPr lang="fr-FR" dirty="0">
              <a:solidFill>
                <a:srgbClr val="00CC99"/>
              </a:solidFill>
            </a:endParaRPr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u="sng" dirty="0"/>
              <a:t>Doc D1</a:t>
            </a:r>
            <a:r>
              <a:rPr lang="fr-FR" dirty="0"/>
              <a:t> : Discours de Khomeiny et de Saddam Hussein d’avril et septembre 1980.</a:t>
            </a:r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u="sng" dirty="0"/>
              <a:t>Doc D2</a:t>
            </a:r>
            <a:r>
              <a:rPr lang="fr-FR" dirty="0"/>
              <a:t> : L’Iran en guerre pendant les années 1980 (carte)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23793" y="2852936"/>
            <a:ext cx="89608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	</a:t>
            </a:r>
            <a:r>
              <a:rPr lang="fr-FR" b="1" dirty="0" smtClean="0">
                <a:solidFill>
                  <a:srgbClr val="00CC99"/>
                </a:solidFill>
              </a:rPr>
              <a:t>B. </a:t>
            </a:r>
            <a:r>
              <a:rPr lang="fr-FR" b="1" u="sng" dirty="0" smtClean="0">
                <a:solidFill>
                  <a:srgbClr val="00CC99"/>
                </a:solidFill>
              </a:rPr>
              <a:t>Depuis </a:t>
            </a:r>
            <a:r>
              <a:rPr lang="fr-FR" b="1" u="sng" dirty="0">
                <a:solidFill>
                  <a:srgbClr val="00CC99"/>
                </a:solidFill>
              </a:rPr>
              <a:t>1990 : globalisation des conflits et hyperpuissance américaine : </a:t>
            </a:r>
            <a:endParaRPr lang="fr-FR" b="1" u="sng" dirty="0" smtClean="0">
              <a:solidFill>
                <a:srgbClr val="00CC99"/>
              </a:solidFill>
            </a:endParaRPr>
          </a:p>
          <a:p>
            <a:pPr lvl="0"/>
            <a:r>
              <a:rPr lang="fr-FR" b="1" u="sng" dirty="0" smtClean="0">
                <a:solidFill>
                  <a:srgbClr val="00CC99"/>
                </a:solidFill>
              </a:rPr>
              <a:t>l’exemple </a:t>
            </a:r>
            <a:r>
              <a:rPr lang="fr-FR" b="1" u="sng" dirty="0">
                <a:solidFill>
                  <a:srgbClr val="00CC99"/>
                </a:solidFill>
              </a:rPr>
              <a:t>de la Guerre du Golfe</a:t>
            </a:r>
            <a:endParaRPr lang="fr-FR" dirty="0">
              <a:solidFill>
                <a:srgbClr val="00CC99"/>
              </a:solidFill>
            </a:endParaRPr>
          </a:p>
          <a:p>
            <a:r>
              <a:rPr lang="fr-FR" b="1" dirty="0">
                <a:sym typeface="Wingdings"/>
              </a:rPr>
              <a:t></a:t>
            </a:r>
            <a:r>
              <a:rPr lang="fr-FR" b="1" dirty="0"/>
              <a:t> Histoire de comprendre </a:t>
            </a:r>
            <a:r>
              <a:rPr lang="fr-FR" dirty="0"/>
              <a:t>(lien : </a:t>
            </a:r>
            <a:r>
              <a:rPr lang="fr-FR" u="sng" dirty="0">
                <a:hlinkClick r:id="rId2"/>
              </a:rPr>
              <a:t>http://www.youtube.com/watch?v=n1kb51aMp8I&amp;feature=related</a:t>
            </a:r>
            <a:r>
              <a:rPr lang="fr-FR" dirty="0"/>
              <a:t>)</a:t>
            </a:r>
          </a:p>
          <a:p>
            <a:r>
              <a:rPr lang="fr-FR" dirty="0">
                <a:sym typeface="Symbol"/>
              </a:rPr>
              <a:t></a:t>
            </a:r>
            <a:r>
              <a:rPr lang="fr-FR" dirty="0"/>
              <a:t> Travail en autonomie pour remplir le schéma de synthèse proposé</a:t>
            </a:r>
          </a:p>
        </p:txBody>
      </p:sp>
      <p:pic>
        <p:nvPicPr>
          <p:cNvPr id="4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485451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u="sng" dirty="0" err="1" smtClean="0"/>
              <a:t>Refs</a:t>
            </a:r>
            <a:r>
              <a:rPr lang="fr-FR" i="1" u="sng" dirty="0" smtClean="0"/>
              <a:t> Manuel</a:t>
            </a:r>
            <a:r>
              <a:rPr lang="fr-FR" i="1" dirty="0" smtClean="0"/>
              <a:t>: BELIN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1196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1" y="764704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III ISRAEL : UN NOUVEAU-NE MAL ACCEPTE</a:t>
            </a:r>
            <a:endParaRPr lang="fr-FR" sz="2000" dirty="0">
              <a:solidFill>
                <a:srgbClr val="FF0000"/>
              </a:solidFill>
            </a:endParaRPr>
          </a:p>
          <a:p>
            <a:pPr marL="285750" indent="-285750">
              <a:buFont typeface="Symbol"/>
              <a:buChar char="®"/>
            </a:pPr>
            <a:r>
              <a:rPr lang="fr-FR" i="1" u="sng" dirty="0" smtClean="0"/>
              <a:t>Objectif</a:t>
            </a:r>
            <a:r>
              <a:rPr lang="fr-FR" i="1" dirty="0"/>
              <a:t> : Identifier et comprendre les conflits autour de la création et de l’existence </a:t>
            </a:r>
            <a:endParaRPr lang="fr-FR" i="1" dirty="0" smtClean="0"/>
          </a:p>
          <a:p>
            <a:r>
              <a:rPr lang="fr-FR" i="1" dirty="0" smtClean="0"/>
              <a:t>d’Israël </a:t>
            </a:r>
            <a:r>
              <a:rPr lang="fr-FR" i="1" dirty="0"/>
              <a:t>depuis 1948. </a:t>
            </a:r>
            <a:endParaRPr lang="fr-FR" dirty="0"/>
          </a:p>
          <a:p>
            <a:r>
              <a:rPr lang="fr-FR" dirty="0"/>
              <a:t> </a:t>
            </a:r>
          </a:p>
          <a:p>
            <a:pPr lvl="0"/>
            <a:r>
              <a:rPr lang="fr-FR" b="1" dirty="0" smtClean="0"/>
              <a:t>	</a:t>
            </a:r>
            <a:r>
              <a:rPr lang="fr-FR" b="1" dirty="0" smtClean="0">
                <a:solidFill>
                  <a:srgbClr val="00CC99"/>
                </a:solidFill>
              </a:rPr>
              <a:t>A. </a:t>
            </a:r>
            <a:r>
              <a:rPr lang="fr-FR" b="1" u="sng" dirty="0" smtClean="0">
                <a:solidFill>
                  <a:srgbClr val="00CC99"/>
                </a:solidFill>
              </a:rPr>
              <a:t>Israël</a:t>
            </a:r>
            <a:r>
              <a:rPr lang="fr-FR" b="1" u="sng" dirty="0">
                <a:solidFill>
                  <a:srgbClr val="00CC99"/>
                </a:solidFill>
              </a:rPr>
              <a:t> : un environnement géostratégique unique</a:t>
            </a:r>
            <a:endParaRPr lang="fr-FR" dirty="0">
              <a:solidFill>
                <a:srgbClr val="00CC99"/>
              </a:solidFill>
            </a:endParaRPr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b="1" u="sng" dirty="0"/>
              <a:t>Carte annotée</a:t>
            </a:r>
            <a:r>
              <a:rPr lang="fr-FR" dirty="0"/>
              <a:t> : </a:t>
            </a:r>
            <a:r>
              <a:rPr lang="fr-FR" b="1" dirty="0"/>
              <a:t>les points névralgiques d’Israël</a:t>
            </a:r>
            <a:r>
              <a:rPr lang="fr-FR" dirty="0"/>
              <a:t>. Source : </a:t>
            </a:r>
            <a:r>
              <a:rPr lang="fr-FR" i="1" dirty="0"/>
              <a:t>Atlas géopolitique d’Israël</a:t>
            </a:r>
            <a:r>
              <a:rPr lang="fr-FR" dirty="0"/>
              <a:t>, Frédéric </a:t>
            </a:r>
            <a:r>
              <a:rPr lang="fr-FR" dirty="0" err="1"/>
              <a:t>Encel</a:t>
            </a:r>
            <a:r>
              <a:rPr lang="fr-FR" dirty="0"/>
              <a:t>, collection Autrement, 2012.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80" y="3212976"/>
            <a:ext cx="9135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	</a:t>
            </a:r>
            <a:r>
              <a:rPr lang="fr-FR" b="1" dirty="0" smtClean="0">
                <a:solidFill>
                  <a:srgbClr val="00CC99"/>
                </a:solidFill>
              </a:rPr>
              <a:t>B. </a:t>
            </a:r>
            <a:r>
              <a:rPr lang="fr-FR" b="1" u="sng" dirty="0" smtClean="0">
                <a:solidFill>
                  <a:srgbClr val="00CC99"/>
                </a:solidFill>
              </a:rPr>
              <a:t>Un </a:t>
            </a:r>
            <a:r>
              <a:rPr lang="fr-FR" b="1" u="sng" dirty="0">
                <a:solidFill>
                  <a:srgbClr val="00CC99"/>
                </a:solidFill>
              </a:rPr>
              <a:t>Etat juif géophage </a:t>
            </a:r>
            <a:r>
              <a:rPr lang="fr-FR" b="1" u="sng" dirty="0" smtClean="0">
                <a:solidFill>
                  <a:srgbClr val="00CC99"/>
                </a:solidFill>
              </a:rPr>
              <a:t>confronté </a:t>
            </a:r>
            <a:r>
              <a:rPr lang="fr-FR" b="1" u="sng" dirty="0">
                <a:solidFill>
                  <a:srgbClr val="00CC99"/>
                </a:solidFill>
              </a:rPr>
              <a:t>à ces voisins arabes </a:t>
            </a:r>
            <a:endParaRPr lang="fr-FR" dirty="0">
              <a:solidFill>
                <a:srgbClr val="00CC99"/>
              </a:solidFill>
            </a:endParaRPr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b="1" u="sng" dirty="0"/>
              <a:t>Doc 1 </a:t>
            </a:r>
            <a:r>
              <a:rPr lang="fr-FR" b="1" u="sng" dirty="0" err="1"/>
              <a:t>pg</a:t>
            </a:r>
            <a:r>
              <a:rPr lang="fr-FR" b="1" u="sng" dirty="0"/>
              <a:t> 275 </a:t>
            </a:r>
            <a:r>
              <a:rPr lang="fr-FR" b="1" dirty="0"/>
              <a:t>: Carte d’Israël en 2011 annotée à partir de l’étude de plusieurs documents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4293096"/>
            <a:ext cx="8644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	</a:t>
            </a:r>
            <a:r>
              <a:rPr lang="fr-FR" b="1" dirty="0" smtClean="0">
                <a:solidFill>
                  <a:srgbClr val="00CC99"/>
                </a:solidFill>
              </a:rPr>
              <a:t>C.</a:t>
            </a:r>
            <a:r>
              <a:rPr lang="fr-FR" b="1" u="sng" dirty="0" smtClean="0">
                <a:solidFill>
                  <a:srgbClr val="00CC99"/>
                </a:solidFill>
              </a:rPr>
              <a:t> Des </a:t>
            </a:r>
            <a:r>
              <a:rPr lang="fr-FR" b="1" u="sng" dirty="0">
                <a:solidFill>
                  <a:srgbClr val="00CC99"/>
                </a:solidFill>
              </a:rPr>
              <a:t>conflits gigognes autour de la question palestinienne</a:t>
            </a:r>
            <a:endParaRPr lang="fr-FR" dirty="0">
              <a:solidFill>
                <a:srgbClr val="00CC99"/>
              </a:solidFill>
            </a:endParaRPr>
          </a:p>
          <a:p>
            <a:r>
              <a:rPr lang="fr-FR" dirty="0">
                <a:sym typeface="Wingdings"/>
              </a:rPr>
              <a:t></a:t>
            </a:r>
            <a:r>
              <a:rPr lang="fr-FR" dirty="0"/>
              <a:t> </a:t>
            </a:r>
            <a:r>
              <a:rPr lang="fr-FR" b="1" u="sng" dirty="0"/>
              <a:t>Tableau de synthèse</a:t>
            </a:r>
            <a:r>
              <a:rPr lang="fr-FR" dirty="0"/>
              <a:t> : questionnaire et travail en autonomie</a:t>
            </a:r>
          </a:p>
          <a:p>
            <a:r>
              <a:rPr lang="fr-FR" dirty="0"/>
              <a:t>Livre </a:t>
            </a:r>
            <a:r>
              <a:rPr lang="fr-FR" dirty="0" err="1"/>
              <a:t>pg</a:t>
            </a:r>
            <a:r>
              <a:rPr lang="fr-FR" dirty="0"/>
              <a:t> 266-267 + 274 à 279.</a:t>
            </a:r>
          </a:p>
        </p:txBody>
      </p:sp>
      <p:pic>
        <p:nvPicPr>
          <p:cNvPr id="5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80" y="5733256"/>
            <a:ext cx="7156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CONCLUSION</a:t>
            </a:r>
            <a:r>
              <a:rPr lang="fr-FR" b="1" dirty="0"/>
              <a:t>: Le Printemps arabe (</a:t>
            </a:r>
            <a:r>
              <a:rPr lang="fr-FR" b="1" dirty="0" smtClean="0"/>
              <a:t>T.D; dossier documentaire Presse)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485451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u="sng" dirty="0" err="1" smtClean="0"/>
              <a:t>Refs</a:t>
            </a:r>
            <a:r>
              <a:rPr lang="fr-FR" i="1" u="sng" dirty="0" smtClean="0"/>
              <a:t> Manuel</a:t>
            </a:r>
            <a:r>
              <a:rPr lang="fr-FR" i="1" dirty="0" smtClean="0"/>
              <a:t>: BELIN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4668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497</Words>
  <Application>Microsoft Office PowerPoint</Application>
  <PresentationFormat>Affichage à l'écran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INDIANA JULIE</dc:creator>
  <cp:lastModifiedBy>INDIANA JULIE</cp:lastModifiedBy>
  <cp:revision>67</cp:revision>
  <dcterms:created xsi:type="dcterms:W3CDTF">2012-07-25T05:35:40Z</dcterms:created>
  <dcterms:modified xsi:type="dcterms:W3CDTF">2012-10-23T12:22:26Z</dcterms:modified>
</cp:coreProperties>
</file>