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310" r:id="rId4"/>
    <p:sldId id="261" r:id="rId5"/>
    <p:sldId id="302" r:id="rId6"/>
    <p:sldId id="311" r:id="rId7"/>
    <p:sldId id="312" r:id="rId8"/>
    <p:sldId id="313" r:id="rId9"/>
    <p:sldId id="314" r:id="rId10"/>
    <p:sldId id="315" r:id="rId11"/>
    <p:sldId id="316" r:id="rId12"/>
    <p:sldId id="317" r:id="rId13"/>
    <p:sldId id="296"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C19"/>
    <a:srgbClr val="1BB556"/>
    <a:srgbClr val="FFFFFF"/>
    <a:srgbClr val="F9B713"/>
    <a:srgbClr val="0B7F11"/>
    <a:srgbClr val="E22ABF"/>
    <a:srgbClr val="23E0E9"/>
    <a:srgbClr val="FBFDA3"/>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544" autoAdjust="0"/>
    <p:restoredTop sz="95204" autoAdjust="0"/>
  </p:normalViewPr>
  <p:slideViewPr>
    <p:cSldViewPr>
      <p:cViewPr>
        <p:scale>
          <a:sx n="75" d="100"/>
          <a:sy n="75" d="100"/>
        </p:scale>
        <p:origin x="-258" y="72"/>
      </p:cViewPr>
      <p:guideLst>
        <p:guide orient="horz" pos="2160"/>
        <p:guide pos="2880"/>
      </p:guideLst>
    </p:cSldViewPr>
  </p:slideViewPr>
  <p:outlineViewPr>
    <p:cViewPr>
      <p:scale>
        <a:sx n="33" d="100"/>
        <a:sy n="33" d="100"/>
      </p:scale>
      <p:origin x="48"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53" d="100"/>
          <a:sy n="53"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652C8-5F1A-44A6-B1CE-92E1076A2F47}" type="datetimeFigureOut">
              <a:rPr lang="fr-FR" smtClean="0"/>
              <a:pPr/>
              <a:t>23/09/2012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25DDF-FE6C-499E-995F-EC74E39E725C}" type="slidenum">
              <a:rPr lang="fr-FR" smtClean="0"/>
              <a:pPr/>
              <a:t>‹N°›</a:t>
            </a:fld>
            <a:endParaRPr lang="fr-FR"/>
          </a:p>
        </p:txBody>
      </p:sp>
    </p:spTree>
    <p:extLst>
      <p:ext uri="{BB962C8B-B14F-4D97-AF65-F5344CB8AC3E}">
        <p14:creationId xmlns:p14="http://schemas.microsoft.com/office/powerpoint/2010/main" val="334508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Entre 1928 et 1930, Otto GRIEBEL (1895-1972), peintre de la nouvelle objectivité, membre du KPD et de l’association des artistes peintres révolutionnaires, réalise ce tableau, l’une des œuvres les plus emblématiques de l’art prolétaire révolutionnaire, dans laquelle il se représente lui-même eau 2</a:t>
            </a:r>
            <a:r>
              <a:rPr lang="fr-FR" baseline="30000" dirty="0" smtClean="0"/>
              <a:t>ème</a:t>
            </a:r>
            <a:r>
              <a:rPr lang="fr-FR" dirty="0" smtClean="0"/>
              <a:t> rang à droite.</a:t>
            </a:r>
          </a:p>
          <a:p>
            <a:endParaRPr lang="fr-FR" dirty="0"/>
          </a:p>
          <a:p>
            <a:r>
              <a:rPr lang="fr-FR" dirty="0"/>
              <a:t>La Nouvelle Objectivité (1918-1930) (</a:t>
            </a:r>
            <a:r>
              <a:rPr lang="fr-FR" dirty="0" err="1"/>
              <a:t>Neue</a:t>
            </a:r>
            <a:r>
              <a:rPr lang="fr-FR" dirty="0"/>
              <a:t> </a:t>
            </a:r>
            <a:r>
              <a:rPr lang="fr-FR" dirty="0" err="1"/>
              <a:t>Sachlichkeit</a:t>
            </a:r>
            <a:r>
              <a:rPr lang="fr-FR" dirty="0"/>
              <a:t>) est un mouvement artistique apparu en Allemagne dans les années 1920 et qui succède à l'expressionnisme</a:t>
            </a:r>
            <a:r>
              <a:rPr lang="fr-FR" dirty="0" smtClean="0"/>
              <a:t>.</a:t>
            </a:r>
          </a:p>
          <a:p>
            <a:r>
              <a:rPr lang="fr-FR" dirty="0"/>
              <a:t>La Nouvelle Objectivité n'a ni programme ni manifeste (contrairement au surréalisme qui se développe à la même époque en France). Elle se divise toutefois en deux branches bien distinctes qui chacune à sa manière affichent une même volonté, après l'effusion sentimentale des expressionnistes, de revenir au réel et au </a:t>
            </a:r>
            <a:r>
              <a:rPr lang="fr-FR" dirty="0" smtClean="0"/>
              <a:t>quotidien,</a:t>
            </a:r>
          </a:p>
          <a:p>
            <a:r>
              <a:rPr lang="fr-FR" dirty="0"/>
              <a:t>Elle se caractérise par une volonté de représenter le réel sans fard. « Entre jugement et constat », elle tend à la société malsaine et corrompue de l'après-guerre un miroir froid. L'art lui sert d'arme.</a:t>
            </a:r>
          </a:p>
        </p:txBody>
      </p:sp>
      <p:sp>
        <p:nvSpPr>
          <p:cNvPr id="4" name="Espace réservé du numéro de diapositive 3"/>
          <p:cNvSpPr>
            <a:spLocks noGrp="1"/>
          </p:cNvSpPr>
          <p:nvPr>
            <p:ph type="sldNum" sz="quarter" idx="10"/>
          </p:nvPr>
        </p:nvSpPr>
        <p:spPr/>
        <p:txBody>
          <a:bodyPr/>
          <a:lstStyle/>
          <a:p>
            <a:fld id="{0B425DDF-FE6C-499E-995F-EC74E39E725C}" type="slidenum">
              <a:rPr lang="fr-FR" smtClean="0"/>
              <a:pPr/>
              <a:t>1</a:t>
            </a:fld>
            <a:endParaRPr lang="fr-FR"/>
          </a:p>
        </p:txBody>
      </p:sp>
    </p:spTree>
    <p:extLst>
      <p:ext uri="{BB962C8B-B14F-4D97-AF65-F5344CB8AC3E}">
        <p14:creationId xmlns:p14="http://schemas.microsoft.com/office/powerpoint/2010/main" val="62515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B425DDF-FE6C-499E-995F-EC74E39E725C}" type="slidenum">
              <a:rPr lang="fr-FR" smtClean="0"/>
              <a:pPr/>
              <a:t>4</a:t>
            </a:fld>
            <a:endParaRPr lang="fr-FR"/>
          </a:p>
        </p:txBody>
      </p:sp>
    </p:spTree>
    <p:extLst>
      <p:ext uri="{BB962C8B-B14F-4D97-AF65-F5344CB8AC3E}">
        <p14:creationId xmlns:p14="http://schemas.microsoft.com/office/powerpoint/2010/main" val="409443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B425DDF-FE6C-499E-995F-EC74E39E725C}" type="slidenum">
              <a:rPr lang="fr-FR" smtClean="0"/>
              <a:pPr/>
              <a:t>5</a:t>
            </a:fld>
            <a:endParaRPr lang="fr-FR"/>
          </a:p>
        </p:txBody>
      </p:sp>
    </p:spTree>
    <p:extLst>
      <p:ext uri="{BB962C8B-B14F-4D97-AF65-F5344CB8AC3E}">
        <p14:creationId xmlns:p14="http://schemas.microsoft.com/office/powerpoint/2010/main" val="427889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B425DDF-FE6C-499E-995F-EC74E39E725C}" type="slidenum">
              <a:rPr lang="fr-FR" smtClean="0"/>
              <a:pPr/>
              <a:t>13</a:t>
            </a:fld>
            <a:endParaRPr lang="fr-FR"/>
          </a:p>
        </p:txBody>
      </p:sp>
    </p:spTree>
    <p:extLst>
      <p:ext uri="{BB962C8B-B14F-4D97-AF65-F5344CB8AC3E}">
        <p14:creationId xmlns:p14="http://schemas.microsoft.com/office/powerpoint/2010/main" val="3552079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CCA1ECC-E6DB-4492-A99A-AADE6B0A1023}" type="datetimeFigureOut">
              <a:rPr lang="fr-FR" smtClean="0"/>
              <a:pPr/>
              <a:t>23/09/2012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122498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CA1ECC-E6DB-4492-A99A-AADE6B0A1023}" type="datetimeFigureOut">
              <a:rPr lang="fr-FR" smtClean="0"/>
              <a:pPr/>
              <a:t>23/09/2012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132893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CA1ECC-E6DB-4492-A99A-AADE6B0A1023}" type="datetimeFigureOut">
              <a:rPr lang="fr-FR" smtClean="0"/>
              <a:pPr/>
              <a:t>23/09/2012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318544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CA1ECC-E6DB-4492-A99A-AADE6B0A1023}" type="datetimeFigureOut">
              <a:rPr lang="fr-FR" smtClean="0"/>
              <a:pPr/>
              <a:t>23/09/2012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346906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CCA1ECC-E6DB-4492-A99A-AADE6B0A1023}" type="datetimeFigureOut">
              <a:rPr lang="fr-FR" smtClean="0"/>
              <a:pPr/>
              <a:t>23/09/2012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390125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CCA1ECC-E6DB-4492-A99A-AADE6B0A1023}" type="datetimeFigureOut">
              <a:rPr lang="fr-FR" smtClean="0"/>
              <a:pPr/>
              <a:t>23/09/2012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176134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CCA1ECC-E6DB-4492-A99A-AADE6B0A1023}" type="datetimeFigureOut">
              <a:rPr lang="fr-FR" smtClean="0"/>
              <a:pPr/>
              <a:t>23/09/2012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249244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CCA1ECC-E6DB-4492-A99A-AADE6B0A1023}" type="datetimeFigureOut">
              <a:rPr lang="fr-FR" smtClean="0"/>
              <a:pPr/>
              <a:t>23/09/2012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84807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CA1ECC-E6DB-4492-A99A-AADE6B0A1023}" type="datetimeFigureOut">
              <a:rPr lang="fr-FR" smtClean="0"/>
              <a:pPr/>
              <a:t>23/09/2012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318565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CCA1ECC-E6DB-4492-A99A-AADE6B0A1023}" type="datetimeFigureOut">
              <a:rPr lang="fr-FR" smtClean="0"/>
              <a:pPr/>
              <a:t>23/09/2012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276361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CCA1ECC-E6DB-4492-A99A-AADE6B0A1023}" type="datetimeFigureOut">
              <a:rPr lang="fr-FR" smtClean="0"/>
              <a:pPr/>
              <a:t>23/09/2012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5488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A1ECC-E6DB-4492-A99A-AADE6B0A1023}" type="datetimeFigureOut">
              <a:rPr lang="fr-FR" smtClean="0"/>
              <a:pPr/>
              <a:t>23/09/2012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98524-7BF3-43DF-BAA3-2BF45063227A}" type="slidenum">
              <a:rPr lang="fr-FR" smtClean="0"/>
              <a:pPr/>
              <a:t>‹N°›</a:t>
            </a:fld>
            <a:endParaRPr lang="fr-FR"/>
          </a:p>
        </p:txBody>
      </p:sp>
    </p:spTree>
    <p:extLst>
      <p:ext uri="{BB962C8B-B14F-4D97-AF65-F5344CB8AC3E}">
        <p14:creationId xmlns:p14="http://schemas.microsoft.com/office/powerpoint/2010/main" val="2611221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ttp://www.n24.de/news/newsitem_7855873.html" TargetMode="Externa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hyperlink" Target="http://www.dhm.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die-linke.de/" TargetMode="External"/><Relationship Id="rId5" Type="http://schemas.openxmlformats.org/officeDocument/2006/relationships/hyperlink" Target="http://www.spd.de/" TargetMode="External"/><Relationship Id="rId4" Type="http://schemas.openxmlformats.org/officeDocument/2006/relationships/hyperlink" Target="http://www.fes.d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2" descr="http://28.media.tumblr.com/tumblr_lai3jjJGS41qarjnp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9" y="0"/>
            <a:ext cx="9150891" cy="6237312"/>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p:nvPr>
        </p:nvSpPr>
        <p:spPr>
          <a:xfrm>
            <a:off x="467544" y="3717032"/>
            <a:ext cx="8647923" cy="1752600"/>
          </a:xfrm>
        </p:spPr>
        <p:txBody>
          <a:bodyPr>
            <a:noAutofit/>
          </a:bodyPr>
          <a:lstStyle/>
          <a:p>
            <a:pPr algn="r"/>
            <a:r>
              <a:rPr lang="fr-FR" sz="4800" dirty="0" smtClean="0">
                <a:solidFill>
                  <a:srgbClr val="FF0000"/>
                </a:solidFill>
                <a:effectLst>
                  <a:outerShdw blurRad="38100" dist="38100" dir="2700000" algn="tl">
                    <a:srgbClr val="000000">
                      <a:alpha val="43137"/>
                    </a:srgbClr>
                  </a:outerShdw>
                </a:effectLst>
                <a:latin typeface="Forte" pitchFamily="66" charset="0"/>
              </a:rPr>
              <a:t>Socialisme, communisme </a:t>
            </a:r>
          </a:p>
          <a:p>
            <a:pPr algn="r"/>
            <a:r>
              <a:rPr lang="fr-FR" sz="4800" dirty="0" smtClean="0">
                <a:solidFill>
                  <a:srgbClr val="FF0000"/>
                </a:solidFill>
                <a:effectLst>
                  <a:outerShdw blurRad="38100" dist="38100" dir="2700000" algn="tl">
                    <a:srgbClr val="000000">
                      <a:alpha val="43137"/>
                    </a:srgbClr>
                  </a:outerShdw>
                </a:effectLst>
                <a:latin typeface="Forte" pitchFamily="66" charset="0"/>
              </a:rPr>
              <a:t>et syndicalisme en Allemagne de 1875 à nos jours</a:t>
            </a:r>
            <a:endParaRPr lang="fr-FR" sz="4800" dirty="0">
              <a:solidFill>
                <a:srgbClr val="FF0000"/>
              </a:solidFill>
              <a:effectLst>
                <a:outerShdw blurRad="38100" dist="38100" dir="2700000" algn="tl">
                  <a:srgbClr val="000000">
                    <a:alpha val="43137"/>
                  </a:srgbClr>
                </a:outerShdw>
              </a:effectLst>
              <a:latin typeface="Forte" pitchFamily="66" charset="0"/>
            </a:endParaRPr>
          </a:p>
        </p:txBody>
      </p:sp>
      <p:sp>
        <p:nvSpPr>
          <p:cNvPr id="2" name="Titre 1"/>
          <p:cNvSpPr>
            <a:spLocks noGrp="1"/>
          </p:cNvSpPr>
          <p:nvPr>
            <p:ph type="ctrTitle"/>
          </p:nvPr>
        </p:nvSpPr>
        <p:spPr>
          <a:xfrm>
            <a:off x="0" y="8037"/>
            <a:ext cx="6984776" cy="792088"/>
          </a:xfrm>
        </p:spPr>
        <p:txBody>
          <a:bodyPr>
            <a:normAutofit/>
          </a:bodyPr>
          <a:lstStyle/>
          <a:p>
            <a:r>
              <a:rPr lang="fr-FR" sz="2000" dirty="0" smtClean="0">
                <a:solidFill>
                  <a:schemeClr val="bg1"/>
                </a:solidFill>
                <a:effectLst>
                  <a:outerShdw blurRad="38100" dist="38100" dir="2700000" algn="tl">
                    <a:srgbClr val="000000">
                      <a:alpha val="43137"/>
                    </a:srgbClr>
                  </a:outerShdw>
                </a:effectLst>
                <a:latin typeface="Baskerville Old Face" pitchFamily="18" charset="0"/>
              </a:rPr>
              <a:t>Formations Nouveaux Programmes de Terminale ES-L / Histoire</a:t>
            </a:r>
            <a:endParaRPr lang="fr-FR" sz="2000" dirty="0">
              <a:solidFill>
                <a:schemeClr val="bg1"/>
              </a:solidFill>
              <a:effectLst>
                <a:outerShdw blurRad="38100" dist="38100" dir="2700000" algn="tl">
                  <a:srgbClr val="000000">
                    <a:alpha val="43137"/>
                  </a:srgbClr>
                </a:outerShdw>
              </a:effectLst>
              <a:latin typeface="Baskerville Old Face" pitchFamily="18" charset="0"/>
            </a:endParaRPr>
          </a:p>
        </p:txBody>
      </p:sp>
      <p:sp>
        <p:nvSpPr>
          <p:cNvPr id="5" name="ZoneTexte 4"/>
          <p:cNvSpPr txBox="1"/>
          <p:nvPr/>
        </p:nvSpPr>
        <p:spPr>
          <a:xfrm>
            <a:off x="3023320" y="6279544"/>
            <a:ext cx="6120680" cy="523220"/>
          </a:xfrm>
          <a:prstGeom prst="rect">
            <a:avLst/>
          </a:prstGeom>
          <a:noFill/>
        </p:spPr>
        <p:txBody>
          <a:bodyPr wrap="square" rtlCol="0">
            <a:spAutoFit/>
          </a:bodyPr>
          <a:lstStyle/>
          <a:p>
            <a:pPr algn="r"/>
            <a:r>
              <a:rPr lang="fr-FR" sz="1400" b="1" dirty="0" smtClean="0">
                <a:effectLst>
                  <a:outerShdw blurRad="38100" dist="38100" dir="2700000" algn="tl">
                    <a:srgbClr val="000000">
                      <a:alpha val="43137"/>
                    </a:srgbClr>
                  </a:outerShdw>
                </a:effectLst>
                <a:latin typeface="Trebuchet MS" pitchFamily="34" charset="0"/>
              </a:rPr>
              <a:t>Otto GRIEBEL (1875-1972), </a:t>
            </a:r>
            <a:r>
              <a:rPr lang="fr-FR" sz="1400" b="1" i="1" dirty="0" smtClean="0">
                <a:effectLst>
                  <a:outerShdw blurRad="38100" dist="38100" dir="2700000" algn="tl">
                    <a:srgbClr val="000000">
                      <a:alpha val="43137"/>
                    </a:srgbClr>
                  </a:outerShdw>
                </a:effectLst>
                <a:latin typeface="Trebuchet MS" pitchFamily="34" charset="0"/>
              </a:rPr>
              <a:t>L’Internationale </a:t>
            </a:r>
            <a:r>
              <a:rPr lang="fr-FR" sz="1400" b="1" dirty="0" smtClean="0">
                <a:effectLst>
                  <a:outerShdw blurRad="38100" dist="38100" dir="2700000" algn="tl">
                    <a:srgbClr val="000000">
                      <a:alpha val="43137"/>
                    </a:srgbClr>
                  </a:outerShdw>
                </a:effectLst>
                <a:latin typeface="Trebuchet MS" pitchFamily="34" charset="0"/>
              </a:rPr>
              <a:t>(</a:t>
            </a:r>
            <a:r>
              <a:rPr lang="fr-FR" sz="1400" dirty="0" smtClean="0">
                <a:effectLst>
                  <a:outerShdw blurRad="38100" dist="38100" dir="2700000" algn="tl">
                    <a:srgbClr val="000000">
                      <a:alpha val="43137"/>
                    </a:srgbClr>
                  </a:outerShdw>
                </a:effectLst>
                <a:latin typeface="Trebuchet MS" pitchFamily="34" charset="0"/>
              </a:rPr>
              <a:t>1928-30), 123x183 cm, </a:t>
            </a:r>
            <a:r>
              <a:rPr lang="fr-FR" sz="1400" dirty="0" err="1" smtClean="0">
                <a:effectLst>
                  <a:outerShdw blurRad="38100" dist="38100" dir="2700000" algn="tl">
                    <a:srgbClr val="000000">
                      <a:alpha val="43137"/>
                    </a:srgbClr>
                  </a:outerShdw>
                </a:effectLst>
                <a:latin typeface="Trebuchet MS" pitchFamily="34" charset="0"/>
              </a:rPr>
              <a:t>Deutsches</a:t>
            </a:r>
            <a:r>
              <a:rPr lang="fr-FR" sz="1400" dirty="0" smtClean="0">
                <a:effectLst>
                  <a:outerShdw blurRad="38100" dist="38100" dir="2700000" algn="tl">
                    <a:srgbClr val="000000">
                      <a:alpha val="43137"/>
                    </a:srgbClr>
                  </a:outerShdw>
                </a:effectLst>
                <a:latin typeface="Trebuchet MS" pitchFamily="34" charset="0"/>
              </a:rPr>
              <a:t> </a:t>
            </a:r>
            <a:r>
              <a:rPr lang="fr-FR" sz="1400" dirty="0" err="1" smtClean="0">
                <a:effectLst>
                  <a:outerShdw blurRad="38100" dist="38100" dir="2700000" algn="tl">
                    <a:srgbClr val="000000">
                      <a:alpha val="43137"/>
                    </a:srgbClr>
                  </a:outerShdw>
                </a:effectLst>
                <a:latin typeface="Trebuchet MS" pitchFamily="34" charset="0"/>
              </a:rPr>
              <a:t>Historisches</a:t>
            </a:r>
            <a:r>
              <a:rPr lang="fr-FR" sz="1400" dirty="0" smtClean="0">
                <a:effectLst>
                  <a:outerShdw blurRad="38100" dist="38100" dir="2700000" algn="tl">
                    <a:srgbClr val="000000">
                      <a:alpha val="43137"/>
                    </a:srgbClr>
                  </a:outerShdw>
                </a:effectLst>
                <a:latin typeface="Trebuchet MS" pitchFamily="34" charset="0"/>
              </a:rPr>
              <a:t> Museum, Berlin</a:t>
            </a:r>
            <a:endParaRPr lang="fr-FR" sz="1400" dirty="0">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val="2204542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dgb.de/repository/storage/54703fd0-30d8-11df-7120-00188b4dc422/file/scaled/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24" y="548680"/>
            <a:ext cx="2082444" cy="295232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dhm.de/sammlungen/gifs/sammlungen/plakate/96000306.jpg"/>
          <p:cNvPicPr>
            <a:picLocks noChangeAspect="1" noChangeArrowheads="1"/>
          </p:cNvPicPr>
          <p:nvPr/>
        </p:nvPicPr>
        <p:blipFill rotWithShape="1">
          <a:blip r:embed="rId3">
            <a:extLst>
              <a:ext uri="{28A0092B-C50C-407E-A947-70E740481C1C}">
                <a14:useLocalDpi xmlns:a14="http://schemas.microsoft.com/office/drawing/2010/main" val="0"/>
              </a:ext>
            </a:extLst>
          </a:blip>
          <a:srcRect l="5028" t="3588" r="5718"/>
          <a:stretch/>
        </p:blipFill>
        <p:spPr bwMode="auto">
          <a:xfrm>
            <a:off x="2643188" y="3527400"/>
            <a:ext cx="2196077" cy="296772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pdnet.sozi.info/nrw/ubminlueb/espelkmp/images/user_pages/1970_SPD_1972_Modell_Deutschl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7260" y="3501008"/>
            <a:ext cx="2000647" cy="29677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europeanastatic.eu/api/image?type=IMAGE&amp;uri=http%3A%2F%2Feuropeanalocal.de%2Feld%2Fdata%2Fffbiz%2Fpreview%2F5106.JPG&amp;size=FULL_DO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5363" y="3533502"/>
            <a:ext cx="2111087" cy="29555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59484" y="-29289"/>
            <a:ext cx="3384516" cy="307777"/>
          </a:xfrm>
          <a:prstGeom prst="rect">
            <a:avLst/>
          </a:prstGeom>
        </p:spPr>
        <p:txBody>
          <a:bodyPr wrap="none">
            <a:spAutoFit/>
          </a:bodyPr>
          <a:lstStyle/>
          <a:p>
            <a:r>
              <a:rPr lang="fr-FR" sz="1400" dirty="0" smtClean="0">
                <a:solidFill>
                  <a:srgbClr val="0070C0"/>
                </a:solidFill>
                <a:latin typeface="Forte" pitchFamily="66" charset="0"/>
              </a:rPr>
              <a:t>Un itinéraire dans le chapitre : les affiches</a:t>
            </a:r>
            <a:endParaRPr lang="fr-FR" sz="1400" dirty="0">
              <a:solidFill>
                <a:srgbClr val="0070C0"/>
              </a:solidFill>
              <a:latin typeface="Forte" pitchFamily="66" charset="0"/>
            </a:endParaRPr>
          </a:p>
        </p:txBody>
      </p:sp>
      <p:sp>
        <p:nvSpPr>
          <p:cNvPr id="9" name="ZoneTexte 8"/>
          <p:cNvSpPr txBox="1"/>
          <p:nvPr/>
        </p:nvSpPr>
        <p:spPr>
          <a:xfrm rot="16200000">
            <a:off x="-1306388" y="1907369"/>
            <a:ext cx="2925667" cy="261610"/>
          </a:xfrm>
          <a:prstGeom prst="rect">
            <a:avLst/>
          </a:prstGeom>
          <a:noFill/>
        </p:spPr>
        <p:txBody>
          <a:bodyPr wrap="square" rtlCol="0">
            <a:spAutoFit/>
          </a:bodyPr>
          <a:lstStyle/>
          <a:p>
            <a:r>
              <a:rPr lang="fr-FR" sz="1050" dirty="0" smtClean="0"/>
              <a:t>Affiche du DGB pour le 1</a:t>
            </a:r>
            <a:r>
              <a:rPr lang="fr-FR" sz="1050" baseline="30000" dirty="0" smtClean="0"/>
              <a:t>er</a:t>
            </a:r>
            <a:r>
              <a:rPr lang="fr-FR" sz="1050" dirty="0" smtClean="0"/>
              <a:t> mai 1951</a:t>
            </a:r>
            <a:endParaRPr lang="fr-FR" sz="1050" dirty="0"/>
          </a:p>
        </p:txBody>
      </p:sp>
      <p:sp>
        <p:nvSpPr>
          <p:cNvPr id="4" name="ZoneTexte 3"/>
          <p:cNvSpPr txBox="1"/>
          <p:nvPr/>
        </p:nvSpPr>
        <p:spPr>
          <a:xfrm>
            <a:off x="2382387" y="575340"/>
            <a:ext cx="3773789" cy="2677656"/>
          </a:xfrm>
          <a:prstGeom prst="rect">
            <a:avLst/>
          </a:prstGeom>
          <a:noFill/>
          <a:ln>
            <a:solidFill>
              <a:schemeClr val="tx1"/>
            </a:solidFill>
          </a:ln>
        </p:spPr>
        <p:txBody>
          <a:bodyPr wrap="square" rtlCol="0">
            <a:spAutoFit/>
          </a:bodyPr>
          <a:lstStyle/>
          <a:p>
            <a:r>
              <a:rPr lang="fr-FR" sz="1400" b="1" dirty="0" smtClean="0"/>
              <a:t>La renaissance du syndicalisme allemand. </a:t>
            </a:r>
          </a:p>
          <a:p>
            <a:r>
              <a:rPr lang="fr-FR" sz="1400" dirty="0" smtClean="0"/>
              <a:t>La DGB, fondée en 1949, réunit les plus importants syndicats de RFA comme celui des métallurgistes (IG </a:t>
            </a:r>
            <a:r>
              <a:rPr lang="fr-FR" sz="1400" dirty="0" err="1" smtClean="0"/>
              <a:t>Metall</a:t>
            </a:r>
            <a:r>
              <a:rPr lang="fr-FR" sz="1400" dirty="0" smtClean="0"/>
              <a:t>)</a:t>
            </a:r>
          </a:p>
          <a:p>
            <a:endParaRPr lang="fr-FR" sz="1400" dirty="0" smtClean="0"/>
          </a:p>
          <a:p>
            <a:r>
              <a:rPr lang="fr-FR" sz="1400" b="1" dirty="0" smtClean="0">
                <a:effectLst>
                  <a:outerShdw blurRad="38100" dist="38100" dir="2700000" algn="tl">
                    <a:srgbClr val="000000">
                      <a:alpha val="43137"/>
                    </a:srgbClr>
                  </a:outerShdw>
                </a:effectLst>
              </a:rPr>
              <a:t>« 1</a:t>
            </a:r>
            <a:r>
              <a:rPr lang="fr-FR" sz="1400" b="1" baseline="30000" dirty="0" smtClean="0">
                <a:effectLst>
                  <a:outerShdw blurRad="38100" dist="38100" dir="2700000" algn="tl">
                    <a:srgbClr val="000000">
                      <a:alpha val="43137"/>
                    </a:srgbClr>
                  </a:outerShdw>
                </a:effectLst>
              </a:rPr>
              <a:t>er</a:t>
            </a:r>
            <a:r>
              <a:rPr lang="fr-FR" sz="1400" b="1" dirty="0" smtClean="0">
                <a:effectLst>
                  <a:outerShdw blurRad="38100" dist="38100" dir="2700000" algn="tl">
                    <a:srgbClr val="000000">
                      <a:alpha val="43137"/>
                    </a:srgbClr>
                  </a:outerShdw>
                </a:effectLst>
              </a:rPr>
              <a:t> mai, paix entre les peuples, sécurité sociale, liberté » - </a:t>
            </a:r>
          </a:p>
          <a:p>
            <a:r>
              <a:rPr lang="fr-FR" sz="1400" dirty="0" smtClean="0"/>
              <a:t>Reprise des tons rouges, importance de l’internationalisme, des revendications ancrées dans les préoccupations du temps : pacifisme, reconstruction économique, reconquête des droits sociaux bafoués…</a:t>
            </a:r>
            <a:endParaRPr lang="fr-FR" sz="1400" dirty="0"/>
          </a:p>
        </p:txBody>
      </p:sp>
      <p:sp>
        <p:nvSpPr>
          <p:cNvPr id="11" name="ZoneTexte 10"/>
          <p:cNvSpPr txBox="1"/>
          <p:nvPr/>
        </p:nvSpPr>
        <p:spPr>
          <a:xfrm>
            <a:off x="3741226" y="6510859"/>
            <a:ext cx="5340618" cy="253916"/>
          </a:xfrm>
          <a:prstGeom prst="rect">
            <a:avLst/>
          </a:prstGeom>
          <a:noFill/>
        </p:spPr>
        <p:txBody>
          <a:bodyPr wrap="square" rtlCol="0">
            <a:spAutoFit/>
          </a:bodyPr>
          <a:lstStyle/>
          <a:p>
            <a:r>
              <a:rPr lang="fr-FR" sz="1050" dirty="0" smtClean="0"/>
              <a:t>Affiches de la campagne électorale du SPD pour les élections de 1976 en RFA</a:t>
            </a:r>
            <a:endParaRPr lang="fr-FR" sz="1050" dirty="0"/>
          </a:p>
        </p:txBody>
      </p:sp>
      <p:sp>
        <p:nvSpPr>
          <p:cNvPr id="12" name="ZoneTexte 11"/>
          <p:cNvSpPr txBox="1"/>
          <p:nvPr/>
        </p:nvSpPr>
        <p:spPr>
          <a:xfrm>
            <a:off x="156445" y="3617759"/>
            <a:ext cx="2315539" cy="2893100"/>
          </a:xfrm>
          <a:prstGeom prst="rect">
            <a:avLst/>
          </a:prstGeom>
          <a:noFill/>
          <a:ln>
            <a:solidFill>
              <a:schemeClr val="tx1"/>
            </a:solidFill>
          </a:ln>
        </p:spPr>
        <p:txBody>
          <a:bodyPr wrap="square" rtlCol="0">
            <a:spAutoFit/>
          </a:bodyPr>
          <a:lstStyle/>
          <a:p>
            <a:pPr algn="just"/>
            <a:r>
              <a:rPr lang="fr-FR" sz="1400" b="1" dirty="0" smtClean="0"/>
              <a:t>Le SPD après guerre, un retour aux fondamentaux…</a:t>
            </a:r>
          </a:p>
          <a:p>
            <a:pPr algn="just"/>
            <a:endParaRPr lang="fr-FR" sz="1400" b="1" dirty="0" smtClean="0"/>
          </a:p>
          <a:p>
            <a:pPr algn="just"/>
            <a:r>
              <a:rPr lang="fr-FR" sz="1400" dirty="0" smtClean="0"/>
              <a:t>Le parti se bat désormais </a:t>
            </a:r>
            <a:r>
              <a:rPr lang="fr-FR" sz="1400" b="1" dirty="0" smtClean="0">
                <a:effectLst>
                  <a:outerShdw blurRad="38100" dist="38100" dir="2700000" algn="tl">
                    <a:srgbClr val="000000">
                      <a:alpha val="43137"/>
                    </a:srgbClr>
                  </a:outerShdw>
                </a:effectLst>
              </a:rPr>
              <a:t>POUR</a:t>
            </a:r>
            <a:r>
              <a:rPr lang="fr-FR" sz="1400" dirty="0" smtClean="0"/>
              <a:t> le maintien des droits et de la stabilité sociaux.</a:t>
            </a:r>
          </a:p>
          <a:p>
            <a:pPr algn="just"/>
            <a:r>
              <a:rPr lang="fr-FR" sz="1400" dirty="0" smtClean="0"/>
              <a:t>Les affiches insistent sur le modèle industriel allemand, la sécurité sociale et les valeurs de solidarité qui garantiront un avenir meilleur aux générations futures.</a:t>
            </a:r>
            <a:endParaRPr lang="fr-FR" sz="1400" dirty="0"/>
          </a:p>
        </p:txBody>
      </p:sp>
      <p:sp>
        <p:nvSpPr>
          <p:cNvPr id="5" name="ZoneTexte 4"/>
          <p:cNvSpPr txBox="1"/>
          <p:nvPr/>
        </p:nvSpPr>
        <p:spPr>
          <a:xfrm>
            <a:off x="6305873" y="790783"/>
            <a:ext cx="2664296" cy="2246769"/>
          </a:xfrm>
          <a:prstGeom prst="rect">
            <a:avLst/>
          </a:prstGeom>
          <a:solidFill>
            <a:srgbClr val="FF0000">
              <a:alpha val="37000"/>
            </a:srgbClr>
          </a:solidFill>
          <a:ln w="38100">
            <a:solidFill>
              <a:srgbClr val="FF0000"/>
            </a:solidFill>
            <a:prstDash val="sysDash"/>
          </a:ln>
        </p:spPr>
        <p:txBody>
          <a:bodyPr wrap="square" rtlCol="0">
            <a:spAutoFit/>
          </a:bodyPr>
          <a:lstStyle/>
          <a:p>
            <a:pPr algn="just"/>
            <a:r>
              <a:rPr lang="fr-FR" sz="1400" dirty="0" smtClean="0"/>
              <a:t>En 1959, au congrès de Bad Godesberg, le SPD renonce au marxisme. Après un 1</a:t>
            </a:r>
            <a:r>
              <a:rPr lang="fr-FR" sz="1400" baseline="30000" dirty="0" smtClean="0"/>
              <a:t>er</a:t>
            </a:r>
            <a:r>
              <a:rPr lang="fr-FR" sz="1400" dirty="0" smtClean="0"/>
              <a:t> exercice du pouvoir en 1966 avec W. Brandt, il tente de mettre en œuvre d’importantes réformes dans l’esprit de la social-démocratie. Mais les principes de l’Etat providence sont mis à mal par la crise.</a:t>
            </a:r>
            <a:endParaRPr lang="fr-FR" sz="1400" dirty="0"/>
          </a:p>
        </p:txBody>
      </p:sp>
      <p:sp>
        <p:nvSpPr>
          <p:cNvPr id="6" name="Ellipse 5"/>
          <p:cNvSpPr/>
          <p:nvPr/>
        </p:nvSpPr>
        <p:spPr>
          <a:xfrm rot="21084496">
            <a:off x="3270858" y="3926415"/>
            <a:ext cx="2189784" cy="934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rot="21071802">
            <a:off x="3491880" y="4010582"/>
            <a:ext cx="2415703" cy="646331"/>
          </a:xfrm>
          <a:prstGeom prst="rect">
            <a:avLst/>
          </a:prstGeom>
          <a:noFill/>
        </p:spPr>
        <p:txBody>
          <a:bodyPr wrap="square" rtlCol="0">
            <a:spAutoFit/>
          </a:bodyPr>
          <a:lstStyle/>
          <a:p>
            <a:r>
              <a:rPr lang="fr-FR" sz="3600" dirty="0" smtClean="0"/>
              <a:t>EN RFA</a:t>
            </a:r>
            <a:endParaRPr lang="fr-FR" sz="3600" dirty="0"/>
          </a:p>
        </p:txBody>
      </p:sp>
      <p:sp>
        <p:nvSpPr>
          <p:cNvPr id="14" name="ZoneTexte 13"/>
          <p:cNvSpPr txBox="1"/>
          <p:nvPr/>
        </p:nvSpPr>
        <p:spPr>
          <a:xfrm>
            <a:off x="82806" y="93822"/>
            <a:ext cx="5435373" cy="369332"/>
          </a:xfrm>
          <a:prstGeom prst="rect">
            <a:avLst/>
          </a:prstGeom>
          <a:noFill/>
        </p:spPr>
        <p:txBody>
          <a:bodyPr wrap="square" rtlCol="0">
            <a:spAutoFit/>
          </a:bodyPr>
          <a:lstStyle/>
          <a:p>
            <a:r>
              <a:rPr lang="fr-FR" u="sng" dirty="0" smtClean="0">
                <a:effectLst>
                  <a:outerShdw blurRad="38100" dist="38100" dir="2700000" algn="tl">
                    <a:srgbClr val="000000">
                      <a:alpha val="43137"/>
                    </a:srgbClr>
                  </a:outerShdw>
                </a:effectLst>
              </a:rPr>
              <a:t>La renaissance du mouvement social démocrate en RFA </a:t>
            </a:r>
            <a:endParaRPr lang="fr-FR"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65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animEffect transition="in" filter="circle(in)">
                                      <p:cBhvr>
                                        <p:cTn id="31" dur="2000"/>
                                        <p:tgtEl>
                                          <p:spTgt spid="6148"/>
                                        </p:tgtEl>
                                      </p:cBhvr>
                                    </p:animEffect>
                                  </p:childTnLst>
                                </p:cTn>
                              </p:par>
                              <p:par>
                                <p:cTn id="32" presetID="6" presetClass="entr" presetSubtype="16" fill="hold" nodeType="withEffect">
                                  <p:stCondLst>
                                    <p:cond delay="0"/>
                                  </p:stCondLst>
                                  <p:childTnLst>
                                    <p:set>
                                      <p:cBhvr>
                                        <p:cTn id="33" dur="1" fill="hold">
                                          <p:stCondLst>
                                            <p:cond delay="0"/>
                                          </p:stCondLst>
                                        </p:cTn>
                                        <p:tgtEl>
                                          <p:spTgt spid="6150"/>
                                        </p:tgtEl>
                                        <p:attrNameLst>
                                          <p:attrName>style.visibility</p:attrName>
                                        </p:attrNameLst>
                                      </p:cBhvr>
                                      <p:to>
                                        <p:strVal val="visible"/>
                                      </p:to>
                                    </p:set>
                                    <p:animEffect transition="in" filter="circle(in)">
                                      <p:cBhvr>
                                        <p:cTn id="34" dur="2000"/>
                                        <p:tgtEl>
                                          <p:spTgt spid="6150"/>
                                        </p:tgtEl>
                                      </p:cBhvr>
                                    </p:animEffect>
                                  </p:childTnLst>
                                </p:cTn>
                              </p:par>
                              <p:par>
                                <p:cTn id="35" presetID="6"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xEl>
                                              <p:pRg st="2" end="2"/>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circle(in)">
                                      <p:cBhvr>
                                        <p:cTn id="54" dur="2000"/>
                                        <p:tgtEl>
                                          <p:spTgt spid="6"/>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circle(in)">
                                      <p:cBhvr>
                                        <p:cTn id="6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5" grpId="0" animBg="1"/>
      <p:bldP spid="6" grpId="0" animBg="1"/>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germanhistorydocs.ghi-dc.org/images/5504-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757" y="747647"/>
            <a:ext cx="3001679" cy="43406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mg.posterlounge.de/images/wbig/klaus-morgenstern-ddr-turn-und-sportfest-leipzig-1969-138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938" y="630388"/>
            <a:ext cx="2577374" cy="254129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antiquar.files.wordpress.com/2008/10/palast-der-republik-19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6653" y="4537133"/>
            <a:ext cx="3042275" cy="208885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upload.wikimedia.org/wikipedia/commons/thumb/1/10/Bundesarchiv_Bild_183-1986-0417-414,_Berlin,_XI._SED-Parteitag,_Er%C3%B6ffnung.jpg/500px-Bundesarchiv_Bild_183-1986-0417-414,_Berlin,_XI._SED-Parteitag,_Er%C3%B6ffnu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590" y="4517537"/>
            <a:ext cx="1996990" cy="20888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89982" y="0"/>
            <a:ext cx="4286686" cy="369332"/>
          </a:xfrm>
          <a:prstGeom prst="rect">
            <a:avLst/>
          </a:prstGeom>
        </p:spPr>
        <p:txBody>
          <a:bodyPr wrap="none">
            <a:spAutoFit/>
          </a:bodyPr>
          <a:lstStyle/>
          <a:p>
            <a:r>
              <a:rPr lang="fr-FR" dirty="0" smtClean="0">
                <a:solidFill>
                  <a:srgbClr val="0070C0"/>
                </a:solidFill>
                <a:latin typeface="Forte" pitchFamily="66" charset="0"/>
              </a:rPr>
              <a:t>Un itinéraire dans le chapitre : les affiches</a:t>
            </a:r>
            <a:endParaRPr lang="fr-FR" dirty="0">
              <a:solidFill>
                <a:srgbClr val="0070C0"/>
              </a:solidFill>
              <a:latin typeface="Forte" pitchFamily="66" charset="0"/>
            </a:endParaRPr>
          </a:p>
        </p:txBody>
      </p:sp>
      <p:sp>
        <p:nvSpPr>
          <p:cNvPr id="9" name="ZoneTexte 8"/>
          <p:cNvSpPr txBox="1"/>
          <p:nvPr/>
        </p:nvSpPr>
        <p:spPr>
          <a:xfrm rot="16200000">
            <a:off x="-2035222" y="2727542"/>
            <a:ext cx="4467624" cy="253916"/>
          </a:xfrm>
          <a:prstGeom prst="rect">
            <a:avLst/>
          </a:prstGeom>
          <a:noFill/>
        </p:spPr>
        <p:txBody>
          <a:bodyPr wrap="square" rtlCol="0">
            <a:spAutoFit/>
          </a:bodyPr>
          <a:lstStyle/>
          <a:p>
            <a:r>
              <a:rPr lang="fr-FR" sz="1050" dirty="0" smtClean="0"/>
              <a:t>Affiche de la SED, zone soviétique d’Allemagne de l’Est, 1946</a:t>
            </a:r>
            <a:endParaRPr lang="fr-FR" sz="1050" dirty="0"/>
          </a:p>
        </p:txBody>
      </p:sp>
      <p:sp>
        <p:nvSpPr>
          <p:cNvPr id="10" name="ZoneTexte 9"/>
          <p:cNvSpPr txBox="1"/>
          <p:nvPr/>
        </p:nvSpPr>
        <p:spPr>
          <a:xfrm>
            <a:off x="3659551" y="428965"/>
            <a:ext cx="5340618" cy="253916"/>
          </a:xfrm>
          <a:prstGeom prst="rect">
            <a:avLst/>
          </a:prstGeom>
          <a:noFill/>
        </p:spPr>
        <p:txBody>
          <a:bodyPr wrap="square" rtlCol="0">
            <a:spAutoFit/>
          </a:bodyPr>
          <a:lstStyle/>
          <a:p>
            <a:pPr algn="r"/>
            <a:r>
              <a:rPr lang="fr-FR" sz="1050" dirty="0" smtClean="0"/>
              <a:t>Manifestation sportive à Leipzig en 1976</a:t>
            </a:r>
            <a:endParaRPr lang="fr-FR" sz="1050" dirty="0"/>
          </a:p>
        </p:txBody>
      </p:sp>
      <p:sp>
        <p:nvSpPr>
          <p:cNvPr id="11" name="ZoneTexte 10"/>
          <p:cNvSpPr txBox="1"/>
          <p:nvPr/>
        </p:nvSpPr>
        <p:spPr>
          <a:xfrm>
            <a:off x="3830335" y="6590232"/>
            <a:ext cx="5340618" cy="253916"/>
          </a:xfrm>
          <a:prstGeom prst="rect">
            <a:avLst/>
          </a:prstGeom>
          <a:noFill/>
        </p:spPr>
        <p:txBody>
          <a:bodyPr wrap="square" rtlCol="0">
            <a:spAutoFit/>
          </a:bodyPr>
          <a:lstStyle/>
          <a:p>
            <a:pPr algn="r"/>
            <a:r>
              <a:rPr lang="fr-FR" sz="1050" dirty="0" smtClean="0"/>
              <a:t>Le palais de la République, Berlin Est, inauguré en 1976</a:t>
            </a:r>
            <a:endParaRPr lang="fr-FR" sz="1050" dirty="0"/>
          </a:p>
        </p:txBody>
      </p:sp>
      <p:sp>
        <p:nvSpPr>
          <p:cNvPr id="12" name="Ellipse 11"/>
          <p:cNvSpPr/>
          <p:nvPr/>
        </p:nvSpPr>
        <p:spPr>
          <a:xfrm rot="21084496">
            <a:off x="3872148" y="2178462"/>
            <a:ext cx="2189784" cy="934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rot="21071802">
            <a:off x="4049712" y="2300536"/>
            <a:ext cx="2415703" cy="646331"/>
          </a:xfrm>
          <a:prstGeom prst="rect">
            <a:avLst/>
          </a:prstGeom>
          <a:noFill/>
        </p:spPr>
        <p:txBody>
          <a:bodyPr wrap="square" rtlCol="0">
            <a:spAutoFit/>
          </a:bodyPr>
          <a:lstStyle/>
          <a:p>
            <a:r>
              <a:rPr lang="fr-FR" sz="3600" dirty="0" smtClean="0"/>
              <a:t>EN RDA</a:t>
            </a:r>
            <a:endParaRPr lang="fr-FR" sz="3600" dirty="0"/>
          </a:p>
        </p:txBody>
      </p:sp>
      <p:sp>
        <p:nvSpPr>
          <p:cNvPr id="3" name="Ellipse 2"/>
          <p:cNvSpPr/>
          <p:nvPr/>
        </p:nvSpPr>
        <p:spPr>
          <a:xfrm>
            <a:off x="1455155" y="1901032"/>
            <a:ext cx="792088" cy="561403"/>
          </a:xfrm>
          <a:prstGeom prst="ellipse">
            <a:avLst/>
          </a:prstGeom>
          <a:solidFill>
            <a:srgbClr val="FFC0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907693" y="3158001"/>
            <a:ext cx="1906918" cy="1938992"/>
          </a:xfrm>
          <a:prstGeom prst="rect">
            <a:avLst/>
          </a:prstGeom>
          <a:solidFill>
            <a:srgbClr val="FFC000">
              <a:alpha val="83000"/>
            </a:srgbClr>
          </a:solidFill>
        </p:spPr>
        <p:txBody>
          <a:bodyPr wrap="square" rtlCol="0">
            <a:spAutoFit/>
          </a:bodyPr>
          <a:lstStyle/>
          <a:p>
            <a:pPr algn="just"/>
            <a:r>
              <a:rPr lang="fr-FR" sz="1200" dirty="0" smtClean="0"/>
              <a:t>En RDA, le mouvement ouvrier est au cœur du régime, qui se présente comme « la patrie des ouvriers et des travailleurs allemands ». L’organisation du travail se fait sur le modèle soviétique et l’usine est au cœur de la vie quotidienne</a:t>
            </a:r>
            <a:endParaRPr lang="fr-FR" sz="1200" dirty="0"/>
          </a:p>
        </p:txBody>
      </p:sp>
      <p:sp>
        <p:nvSpPr>
          <p:cNvPr id="6" name="Rectangle 5"/>
          <p:cNvSpPr/>
          <p:nvPr/>
        </p:nvSpPr>
        <p:spPr>
          <a:xfrm>
            <a:off x="491952" y="2453308"/>
            <a:ext cx="2808312" cy="672852"/>
          </a:xfrm>
          <a:prstGeom prst="rect">
            <a:avLst/>
          </a:prstGeom>
          <a:solidFill>
            <a:srgbClr val="FFC000">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dirty="0" smtClean="0">
                <a:solidFill>
                  <a:schemeClr val="tx1"/>
                </a:solidFill>
              </a:rPr>
              <a:t>En zone soviétique, dès 1945, KPD et SPD fusionnent pour former le parti socialiste unifié d’Allemagne (SED</a:t>
            </a:r>
            <a:r>
              <a:rPr lang="fr-FR" dirty="0" smtClean="0">
                <a:solidFill>
                  <a:schemeClr val="tx1"/>
                </a:solidFill>
              </a:rPr>
              <a:t>)</a:t>
            </a:r>
            <a:endParaRPr lang="fr-FR" dirty="0">
              <a:solidFill>
                <a:schemeClr val="tx1"/>
              </a:solidFill>
            </a:endParaRPr>
          </a:p>
        </p:txBody>
      </p:sp>
      <p:cxnSp>
        <p:nvCxnSpPr>
          <p:cNvPr id="14" name="Connecteur droit avec flèche 13"/>
          <p:cNvCxnSpPr/>
          <p:nvPr/>
        </p:nvCxnSpPr>
        <p:spPr>
          <a:xfrm flipH="1" flipV="1">
            <a:off x="7521560" y="1517726"/>
            <a:ext cx="61817" cy="2013340"/>
          </a:xfrm>
          <a:prstGeom prst="straightConnector1">
            <a:avLst/>
          </a:prstGeom>
          <a:ln w="4762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62587" y="5212654"/>
            <a:ext cx="3377225" cy="1600438"/>
          </a:xfrm>
          <a:prstGeom prst="rect">
            <a:avLst/>
          </a:prstGeom>
          <a:noFill/>
          <a:ln>
            <a:solidFill>
              <a:schemeClr val="tx1"/>
            </a:solidFill>
          </a:ln>
        </p:spPr>
        <p:txBody>
          <a:bodyPr wrap="square" rtlCol="0">
            <a:spAutoFit/>
          </a:bodyPr>
          <a:lstStyle/>
          <a:p>
            <a:pPr algn="just"/>
            <a:r>
              <a:rPr lang="fr-FR" sz="1400" dirty="0" smtClean="0"/>
              <a:t>La domination de l’URSS dans l’Est de l’Allemagne permet l’installation en octobre 1949 d’un régime politique, économique et social essentiellement calqué sur le modèle soviétique. La RDA se veut une « démocratie populaire » modèle au sein du bloc de l’Est. </a:t>
            </a:r>
            <a:endParaRPr lang="fr-FR" sz="2000" dirty="0"/>
          </a:p>
        </p:txBody>
      </p:sp>
      <p:sp>
        <p:nvSpPr>
          <p:cNvPr id="20" name="Rectangle 19"/>
          <p:cNvSpPr/>
          <p:nvPr/>
        </p:nvSpPr>
        <p:spPr>
          <a:xfrm>
            <a:off x="6329860" y="3463161"/>
            <a:ext cx="2537860" cy="830997"/>
          </a:xfrm>
          <a:prstGeom prst="rect">
            <a:avLst/>
          </a:prstGeom>
        </p:spPr>
        <p:txBody>
          <a:bodyPr wrap="square">
            <a:spAutoFit/>
          </a:bodyPr>
          <a:lstStyle/>
          <a:p>
            <a:pPr algn="just"/>
            <a:r>
              <a:rPr lang="fr-FR" sz="1200" dirty="0"/>
              <a:t>Derrière l’apparent « triomphe du socialisme », la réalité du pouvoir est entre les mains du parti communiste, qui dirige le pays d’une main de fer.</a:t>
            </a:r>
          </a:p>
        </p:txBody>
      </p:sp>
      <p:sp>
        <p:nvSpPr>
          <p:cNvPr id="22" name="ZoneTexte 21"/>
          <p:cNvSpPr txBox="1"/>
          <p:nvPr/>
        </p:nvSpPr>
        <p:spPr>
          <a:xfrm>
            <a:off x="5121726" y="5093248"/>
            <a:ext cx="3758704" cy="1200329"/>
          </a:xfrm>
          <a:prstGeom prst="rect">
            <a:avLst/>
          </a:prstGeom>
          <a:solidFill>
            <a:srgbClr val="FFC000">
              <a:alpha val="77000"/>
            </a:srgbClr>
          </a:solidFill>
        </p:spPr>
        <p:txBody>
          <a:bodyPr wrap="square" rtlCol="0">
            <a:spAutoFit/>
          </a:bodyPr>
          <a:lstStyle/>
          <a:p>
            <a:pPr algn="just"/>
            <a:r>
              <a:rPr lang="fr-FR" sz="1200" dirty="0" smtClean="0"/>
              <a:t>Construit sur les ruines de l’ancien château de Berlin, le palais de la République doit constituer une vitrine du régime. Pensé comme les maisons du peuple du régime soviétique, il doit pouvoir accueillir le parlement, les congrès du parti, mais aussi des spectacles ou des expositions. </a:t>
            </a:r>
            <a:endParaRPr lang="fr-FR" sz="1200" dirty="0"/>
          </a:p>
        </p:txBody>
      </p:sp>
      <p:sp>
        <p:nvSpPr>
          <p:cNvPr id="23" name="Triangle isocèle 22"/>
          <p:cNvSpPr/>
          <p:nvPr/>
        </p:nvSpPr>
        <p:spPr>
          <a:xfrm rot="16200000">
            <a:off x="1277634" y="3667672"/>
            <a:ext cx="752500" cy="500472"/>
          </a:xfrm>
          <a:prstGeom prst="triangle">
            <a:avLst>
              <a:gd name="adj" fmla="val 50000"/>
            </a:avLst>
          </a:prstGeom>
          <a:solidFill>
            <a:srgbClr val="FFC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43465" y="168057"/>
            <a:ext cx="5435373" cy="369332"/>
          </a:xfrm>
          <a:prstGeom prst="rect">
            <a:avLst/>
          </a:prstGeom>
          <a:noFill/>
        </p:spPr>
        <p:txBody>
          <a:bodyPr wrap="square" rtlCol="0">
            <a:spAutoFit/>
          </a:bodyPr>
          <a:lstStyle/>
          <a:p>
            <a:r>
              <a:rPr lang="fr-FR" u="sng" dirty="0" smtClean="0">
                <a:effectLst>
                  <a:outerShdw blurRad="38100" dist="38100" dir="2700000" algn="tl">
                    <a:srgbClr val="000000">
                      <a:alpha val="43137"/>
                    </a:srgbClr>
                  </a:outerShdw>
                </a:effectLst>
              </a:rPr>
              <a:t>En RDA, le parti unique au cœur du régime</a:t>
            </a:r>
            <a:endParaRPr lang="fr-FR"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15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ircle(in)">
                                      <p:cBhvr>
                                        <p:cTn id="12" dur="2000"/>
                                        <p:tgtEl>
                                          <p:spTgt spid="7170"/>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7172"/>
                                        </p:tgtEl>
                                        <p:attrNameLst>
                                          <p:attrName>style.visibility</p:attrName>
                                        </p:attrNameLst>
                                      </p:cBhvr>
                                      <p:to>
                                        <p:strVal val="visible"/>
                                      </p:to>
                                    </p:set>
                                    <p:animEffect transition="in" filter="circle(in)">
                                      <p:cBhvr>
                                        <p:cTn id="41" dur="2000"/>
                                        <p:tgtEl>
                                          <p:spTgt spid="7172"/>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6" presetClass="entr" presetSubtype="16"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ircle(in)">
                                      <p:cBhvr>
                                        <p:cTn id="50" dur="2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7174"/>
                                        </p:tgtEl>
                                        <p:attrNameLst>
                                          <p:attrName>style.visibility</p:attrName>
                                        </p:attrNameLst>
                                      </p:cBhvr>
                                      <p:to>
                                        <p:strVal val="visible"/>
                                      </p:to>
                                    </p:set>
                                    <p:animEffect transition="in" filter="circle(in)">
                                      <p:cBhvr>
                                        <p:cTn id="55" dur="2000"/>
                                        <p:tgtEl>
                                          <p:spTgt spid="7174"/>
                                        </p:tgtEl>
                                      </p:cBhvr>
                                    </p:animEffect>
                                  </p:childTnLst>
                                </p:cTn>
                              </p:par>
                              <p:par>
                                <p:cTn id="56" presetID="6" presetClass="entr" presetSubtype="16" fill="hold" nodeType="withEffect">
                                  <p:stCondLst>
                                    <p:cond delay="0"/>
                                  </p:stCondLst>
                                  <p:childTnLst>
                                    <p:set>
                                      <p:cBhvr>
                                        <p:cTn id="57" dur="1" fill="hold">
                                          <p:stCondLst>
                                            <p:cond delay="0"/>
                                          </p:stCondLst>
                                        </p:cTn>
                                        <p:tgtEl>
                                          <p:spTgt spid="7176"/>
                                        </p:tgtEl>
                                        <p:attrNameLst>
                                          <p:attrName>style.visibility</p:attrName>
                                        </p:attrNameLst>
                                      </p:cBhvr>
                                      <p:to>
                                        <p:strVal val="visible"/>
                                      </p:to>
                                    </p:set>
                                    <p:animEffect transition="in" filter="circle(in)">
                                      <p:cBhvr>
                                        <p:cTn id="58" dur="2000"/>
                                        <p:tgtEl>
                                          <p:spTgt spid="7176"/>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circle(in)">
                                      <p:cBhvr>
                                        <p:cTn id="65" dur="20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circle(in)">
                                      <p:cBhvr>
                                        <p:cTn id="7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p:bldP spid="3" grpId="0" animBg="1"/>
      <p:bldP spid="5" grpId="0" animBg="1"/>
      <p:bldP spid="6" grpId="0" animBg="1"/>
      <p:bldP spid="15" grpId="0" animBg="1"/>
      <p:bldP spid="20" grpId="0"/>
      <p:bldP spid="22" grpId="0" animBg="1"/>
      <p:bldP spid="23"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http://archiv.spd-berlin.de/w/gfx/large/05geschichte/plakate/wahlplakat1989_berlin-ist-freiheit_p1010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96752"/>
            <a:ext cx="3131095" cy="43204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dielinke-bremen.de/uploads/pics/LinkeKaempft_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836712"/>
            <a:ext cx="1841998" cy="26088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a2.tvspielfilm.de/imedia/3699/3823699,ZHnG9vea03+GoGDUonH8jI_oJ9l7EE4K86P_gMR6YeqD5+V9rRTRL5TwJzXVRy83eurNhf9ub7_eVAPqTPNt3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961" y="836712"/>
            <a:ext cx="1799221" cy="26088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19197" y="6465678"/>
            <a:ext cx="6638866" cy="461665"/>
          </a:xfrm>
          <a:prstGeom prst="rect">
            <a:avLst/>
          </a:prstGeom>
        </p:spPr>
        <p:txBody>
          <a:bodyPr wrap="square">
            <a:spAutoFit/>
          </a:bodyPr>
          <a:lstStyle/>
          <a:p>
            <a:r>
              <a:rPr lang="fr-FR" sz="1200" dirty="0">
                <a:hlinkClick r:id="rId5"/>
              </a:rPr>
              <a:t>http://</a:t>
            </a:r>
            <a:r>
              <a:rPr lang="fr-FR" sz="1200" dirty="0" smtClean="0">
                <a:hlinkClick r:id="rId5"/>
              </a:rPr>
              <a:t>www.n24.de/news/newsitem_7855873.html</a:t>
            </a:r>
            <a:endParaRPr lang="fr-FR" sz="1200" dirty="0" smtClean="0"/>
          </a:p>
          <a:p>
            <a:endParaRPr lang="fr-FR" sz="1200" dirty="0"/>
          </a:p>
        </p:txBody>
      </p:sp>
      <p:pic>
        <p:nvPicPr>
          <p:cNvPr id="8198" name="Picture 6" descr="http://www.n24.de/media/_fotos/1politik/2012/april_40/120418/curry_dp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0960" y="3755137"/>
            <a:ext cx="3634527" cy="27335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759485" y="-4008"/>
            <a:ext cx="3384516" cy="307777"/>
          </a:xfrm>
          <a:prstGeom prst="rect">
            <a:avLst/>
          </a:prstGeom>
        </p:spPr>
        <p:txBody>
          <a:bodyPr wrap="none">
            <a:spAutoFit/>
          </a:bodyPr>
          <a:lstStyle/>
          <a:p>
            <a:r>
              <a:rPr lang="fr-FR" sz="1400" dirty="0" smtClean="0">
                <a:solidFill>
                  <a:srgbClr val="0070C0"/>
                </a:solidFill>
                <a:latin typeface="Forte" pitchFamily="66" charset="0"/>
              </a:rPr>
              <a:t>Un itinéraire dans le chapitre : les affiches</a:t>
            </a:r>
            <a:endParaRPr lang="fr-FR" sz="1400" dirty="0">
              <a:solidFill>
                <a:srgbClr val="0070C0"/>
              </a:solidFill>
              <a:latin typeface="Forte" pitchFamily="66" charset="0"/>
            </a:endParaRPr>
          </a:p>
        </p:txBody>
      </p:sp>
      <p:cxnSp>
        <p:nvCxnSpPr>
          <p:cNvPr id="3" name="Connecteur droit 2"/>
          <p:cNvCxnSpPr/>
          <p:nvPr/>
        </p:nvCxnSpPr>
        <p:spPr>
          <a:xfrm>
            <a:off x="1763688" y="1556792"/>
            <a:ext cx="115212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11560" y="1941661"/>
            <a:ext cx="2448272" cy="1384995"/>
          </a:xfrm>
          <a:prstGeom prst="rect">
            <a:avLst/>
          </a:prstGeom>
          <a:solidFill>
            <a:srgbClr val="FFC000">
              <a:alpha val="80000"/>
            </a:srgbClr>
          </a:solidFill>
        </p:spPr>
        <p:txBody>
          <a:bodyPr wrap="square" rtlCol="0">
            <a:spAutoFit/>
          </a:bodyPr>
          <a:lstStyle/>
          <a:p>
            <a:pPr algn="just"/>
            <a:r>
              <a:rPr lang="fr-FR" sz="1400" dirty="0" smtClean="0">
                <a:effectLst>
                  <a:outerShdw blurRad="38100" dist="38100" dir="2700000" algn="tl">
                    <a:srgbClr val="000000">
                      <a:alpha val="43137"/>
                    </a:srgbClr>
                  </a:outerShdw>
                </a:effectLst>
              </a:rPr>
              <a:t>La SPD joue un rôle particulier dans la réunification de 1990. Certains cadres du parti, d’abord réticents, adhèrent au processus et s’efforcent d’en tirer parti. </a:t>
            </a:r>
            <a:endParaRPr lang="fr-FR" sz="1400" dirty="0">
              <a:effectLst>
                <a:outerShdw blurRad="38100" dist="38100" dir="2700000" algn="tl">
                  <a:srgbClr val="000000">
                    <a:alpha val="43137"/>
                  </a:srgbClr>
                </a:outerShdw>
              </a:effectLst>
            </a:endParaRPr>
          </a:p>
        </p:txBody>
      </p:sp>
      <p:sp>
        <p:nvSpPr>
          <p:cNvPr id="8" name="Ellipse 7"/>
          <p:cNvSpPr/>
          <p:nvPr/>
        </p:nvSpPr>
        <p:spPr>
          <a:xfrm>
            <a:off x="2339752" y="4437112"/>
            <a:ext cx="1114871" cy="1080120"/>
          </a:xfrm>
          <a:prstGeom prst="ellipse">
            <a:avLst/>
          </a:prstGeom>
          <a:solidFill>
            <a:srgbClr val="FFC00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72621" y="5548625"/>
            <a:ext cx="3131095" cy="954107"/>
          </a:xfrm>
          <a:prstGeom prst="rect">
            <a:avLst/>
          </a:prstGeom>
          <a:noFill/>
        </p:spPr>
        <p:txBody>
          <a:bodyPr wrap="square" rtlCol="0">
            <a:spAutoFit/>
          </a:bodyPr>
          <a:lstStyle/>
          <a:p>
            <a:r>
              <a:rPr lang="fr-FR" sz="1400" dirty="0" smtClean="0"/>
              <a:t>Après la réunification, la SPD devient l’un des principaux partis allemands, au pouvoir de 1998 à 2005, qui continue de se réformer….</a:t>
            </a:r>
            <a:endParaRPr lang="fr-FR" dirty="0"/>
          </a:p>
        </p:txBody>
      </p:sp>
      <p:sp>
        <p:nvSpPr>
          <p:cNvPr id="14" name="ZoneTexte 13"/>
          <p:cNvSpPr txBox="1"/>
          <p:nvPr/>
        </p:nvSpPr>
        <p:spPr>
          <a:xfrm>
            <a:off x="5021031" y="313492"/>
            <a:ext cx="3366862" cy="523220"/>
          </a:xfrm>
          <a:prstGeom prst="rect">
            <a:avLst/>
          </a:prstGeom>
          <a:noFill/>
        </p:spPr>
        <p:txBody>
          <a:bodyPr wrap="square" rtlCol="0">
            <a:spAutoFit/>
          </a:bodyPr>
          <a:lstStyle/>
          <a:p>
            <a:r>
              <a:rPr lang="fr-FR" sz="1400" dirty="0" smtClean="0"/>
              <a:t>… mais doit faire face à de nouvelles forces politiques, qui prennent de l’importance</a:t>
            </a:r>
            <a:endParaRPr lang="fr-FR" dirty="0"/>
          </a:p>
        </p:txBody>
      </p:sp>
      <p:sp>
        <p:nvSpPr>
          <p:cNvPr id="11" name="Rectangle à coins arrondis 10"/>
          <p:cNvSpPr/>
          <p:nvPr/>
        </p:nvSpPr>
        <p:spPr>
          <a:xfrm>
            <a:off x="4427984" y="2420888"/>
            <a:ext cx="2160240" cy="905768"/>
          </a:xfrm>
          <a:prstGeom prst="round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effectLst>
                  <a:outerShdw blurRad="38100" dist="38100" dir="2700000" algn="tl">
                    <a:srgbClr val="000000">
                      <a:alpha val="43137"/>
                    </a:srgbClr>
                  </a:outerShdw>
                </a:effectLst>
              </a:rPr>
              <a:t>L’extrême gauche de </a:t>
            </a:r>
            <a:r>
              <a:rPr lang="fr-FR" sz="1200" b="1" i="1" dirty="0" smtClean="0">
                <a:effectLst>
                  <a:outerShdw blurRad="38100" dist="38100" dir="2700000" algn="tl">
                    <a:srgbClr val="000000">
                      <a:alpha val="43137"/>
                    </a:srgbClr>
                  </a:outerShdw>
                </a:effectLst>
              </a:rPr>
              <a:t>Die Linke</a:t>
            </a:r>
            <a:r>
              <a:rPr lang="fr-FR" sz="1200" b="1" dirty="0" smtClean="0">
                <a:effectLst>
                  <a:outerShdw blurRad="38100" dist="38100" dir="2700000" algn="tl">
                    <a:srgbClr val="000000">
                      <a:alpha val="43137"/>
                    </a:srgbClr>
                  </a:outerShdw>
                </a:effectLst>
              </a:rPr>
              <a:t>, se place dans la tradition du combat et choisit le rouge du socialisme</a:t>
            </a:r>
            <a:endParaRPr lang="fr-FR" sz="1200" b="1" dirty="0">
              <a:effectLst>
                <a:outerShdw blurRad="38100" dist="38100" dir="2700000" algn="tl">
                  <a:srgbClr val="000000">
                    <a:alpha val="43137"/>
                  </a:srgbClr>
                </a:outerShdw>
              </a:effectLst>
            </a:endParaRPr>
          </a:p>
        </p:txBody>
      </p:sp>
      <p:sp>
        <p:nvSpPr>
          <p:cNvPr id="16" name="Rectangle à coins arrondis 15"/>
          <p:cNvSpPr/>
          <p:nvPr/>
        </p:nvSpPr>
        <p:spPr>
          <a:xfrm>
            <a:off x="6592664" y="1018381"/>
            <a:ext cx="2299816" cy="905768"/>
          </a:xfrm>
          <a:prstGeom prst="round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effectLst>
                  <a:outerShdw blurRad="38100" dist="38100" dir="2700000" algn="tl">
                    <a:srgbClr val="000000">
                      <a:alpha val="43137"/>
                    </a:srgbClr>
                  </a:outerShdw>
                </a:effectLst>
              </a:rPr>
              <a:t>Les Verts, parti fondé en 1980, reprennent des revendications écologistes et pacifistes inspirées des courants écolos des années </a:t>
            </a:r>
            <a:r>
              <a:rPr lang="fr-FR" sz="1200" b="1" dirty="0" smtClean="0">
                <a:effectLst>
                  <a:outerShdw blurRad="38100" dist="38100" dir="2700000" algn="tl">
                    <a:srgbClr val="000000">
                      <a:alpha val="43137"/>
                    </a:srgbClr>
                  </a:outerShdw>
                </a:effectLst>
              </a:rPr>
              <a:t>70</a:t>
            </a:r>
            <a:r>
              <a:rPr lang="fr-FR" sz="1200" b="1" smtClean="0">
                <a:effectLst>
                  <a:outerShdw blurRad="38100" dist="38100" dir="2700000" algn="tl">
                    <a:srgbClr val="000000">
                      <a:alpha val="43137"/>
                    </a:srgbClr>
                  </a:outerShdw>
                </a:effectLst>
              </a:rPr>
              <a:t>. </a:t>
            </a:r>
            <a:endParaRPr lang="fr-FR" sz="1200" b="1" dirty="0" smtClean="0">
              <a:effectLst>
                <a:outerShdw blurRad="38100" dist="38100" dir="2700000" algn="tl">
                  <a:srgbClr val="000000">
                    <a:alpha val="43137"/>
                  </a:srgbClr>
                </a:outerShdw>
              </a:effectLst>
            </a:endParaRPr>
          </a:p>
        </p:txBody>
      </p:sp>
      <p:sp>
        <p:nvSpPr>
          <p:cNvPr id="12" name="Rectangle à coins arrondis 11"/>
          <p:cNvSpPr/>
          <p:nvPr/>
        </p:nvSpPr>
        <p:spPr>
          <a:xfrm rot="874230">
            <a:off x="7233475" y="5467729"/>
            <a:ext cx="1810311" cy="1028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smtClean="0">
              <a:effectLst>
                <a:outerShdw blurRad="38100" dist="38100" dir="2700000" algn="tl">
                  <a:srgbClr val="000000">
                    <a:alpha val="43137"/>
                  </a:srgbClr>
                </a:outerShdw>
              </a:effectLst>
            </a:endParaRPr>
          </a:p>
          <a:p>
            <a:pPr algn="ctr"/>
            <a:r>
              <a:rPr lang="fr-FR" sz="1400" b="1" dirty="0" smtClean="0">
                <a:effectLst>
                  <a:outerShdw blurRad="38100" dist="38100" dir="2700000" algn="tl">
                    <a:srgbClr val="000000">
                      <a:alpha val="43137"/>
                    </a:srgbClr>
                  </a:outerShdw>
                </a:effectLst>
              </a:rPr>
              <a:t>Quelle politique de communication aujourd’hui </a:t>
            </a:r>
            <a:r>
              <a:rPr lang="fr-FR" sz="1400" b="1" smtClean="0">
                <a:effectLst>
                  <a:outerShdw blurRad="38100" dist="38100" dir="2700000" algn="tl">
                    <a:srgbClr val="000000">
                      <a:alpha val="43137"/>
                    </a:srgbClr>
                  </a:outerShdw>
                </a:effectLst>
              </a:rPr>
              <a:t>pour le SPD </a:t>
            </a:r>
            <a:r>
              <a:rPr lang="fr-FR" sz="1400" b="1" dirty="0" smtClean="0">
                <a:effectLst>
                  <a:outerShdw blurRad="38100" dist="38100" dir="2700000" algn="tl">
                    <a:srgbClr val="000000">
                      <a:alpha val="43137"/>
                    </a:srgbClr>
                  </a:outerShdw>
                </a:effectLst>
              </a:rPr>
              <a:t>?</a:t>
            </a:r>
          </a:p>
          <a:p>
            <a:pPr algn="ctr"/>
            <a:endParaRPr lang="fr-FR" sz="1400" b="1" dirty="0">
              <a:effectLst>
                <a:outerShdw blurRad="38100" dist="38100" dir="2700000" algn="tl">
                  <a:srgbClr val="000000">
                    <a:alpha val="43137"/>
                  </a:srgbClr>
                </a:outerShdw>
              </a:effectLst>
            </a:endParaRPr>
          </a:p>
        </p:txBody>
      </p:sp>
      <p:sp>
        <p:nvSpPr>
          <p:cNvPr id="13" name="ZoneTexte 12"/>
          <p:cNvSpPr txBox="1"/>
          <p:nvPr/>
        </p:nvSpPr>
        <p:spPr>
          <a:xfrm>
            <a:off x="6631136" y="3768085"/>
            <a:ext cx="2222872" cy="1384995"/>
          </a:xfrm>
          <a:prstGeom prst="rect">
            <a:avLst/>
          </a:prstGeom>
          <a:solidFill>
            <a:schemeClr val="accent1">
              <a:alpha val="75000"/>
            </a:schemeClr>
          </a:solidFill>
        </p:spPr>
        <p:txBody>
          <a:bodyPr wrap="square" rtlCol="0">
            <a:spAutoFit/>
          </a:bodyPr>
          <a:lstStyle/>
          <a:p>
            <a:pPr algn="just"/>
            <a:r>
              <a:rPr lang="fr-FR" sz="1400" b="1" dirty="0" smtClean="0">
                <a:solidFill>
                  <a:srgbClr val="FF0000"/>
                </a:solidFill>
                <a:effectLst>
                  <a:outerShdw blurRad="38100" dist="38100" dir="2700000" algn="tl">
                    <a:srgbClr val="000000">
                      <a:alpha val="43137"/>
                    </a:srgbClr>
                  </a:outerShdw>
                </a:effectLst>
              </a:rPr>
              <a:t>Une campagne osée et polémique pour se rapprocher des préoccupations populaires et rajeunir l’image du parti… Quelle réussite ?</a:t>
            </a:r>
            <a:endParaRPr lang="fr-FR" sz="1400" b="1" dirty="0">
              <a:solidFill>
                <a:srgbClr val="FF0000"/>
              </a:solidFill>
              <a:effectLst>
                <a:outerShdw blurRad="38100" dist="38100" dir="2700000" algn="tl">
                  <a:srgbClr val="000000">
                    <a:alpha val="43137"/>
                  </a:srgbClr>
                </a:outerShdw>
              </a:effectLst>
            </a:endParaRPr>
          </a:p>
        </p:txBody>
      </p:sp>
      <p:sp>
        <p:nvSpPr>
          <p:cNvPr id="15" name="ZoneTexte 14"/>
          <p:cNvSpPr txBox="1"/>
          <p:nvPr/>
        </p:nvSpPr>
        <p:spPr>
          <a:xfrm>
            <a:off x="5069821" y="3484019"/>
            <a:ext cx="3350102" cy="253916"/>
          </a:xfrm>
          <a:prstGeom prst="rect">
            <a:avLst/>
          </a:prstGeom>
          <a:noFill/>
        </p:spPr>
        <p:txBody>
          <a:bodyPr wrap="square" rtlCol="0">
            <a:spAutoFit/>
          </a:bodyPr>
          <a:lstStyle/>
          <a:p>
            <a:r>
              <a:rPr lang="fr-FR" sz="1050" dirty="0" smtClean="0"/>
              <a:t>Affiches électorales pour les élections régionales de 2012</a:t>
            </a:r>
            <a:endParaRPr lang="fr-FR" sz="1050" dirty="0"/>
          </a:p>
        </p:txBody>
      </p:sp>
      <p:sp>
        <p:nvSpPr>
          <p:cNvPr id="20" name="ZoneTexte 19"/>
          <p:cNvSpPr txBox="1"/>
          <p:nvPr/>
        </p:nvSpPr>
        <p:spPr>
          <a:xfrm rot="16200000">
            <a:off x="-1468965" y="3715223"/>
            <a:ext cx="3350102" cy="253916"/>
          </a:xfrm>
          <a:prstGeom prst="rect">
            <a:avLst/>
          </a:prstGeom>
          <a:noFill/>
        </p:spPr>
        <p:txBody>
          <a:bodyPr wrap="square" rtlCol="0">
            <a:spAutoFit/>
          </a:bodyPr>
          <a:lstStyle/>
          <a:p>
            <a:r>
              <a:rPr lang="fr-FR" sz="1050" dirty="0" smtClean="0"/>
              <a:t>Affiche du SPD, 1990</a:t>
            </a:r>
            <a:endParaRPr lang="fr-FR" sz="1050" dirty="0"/>
          </a:p>
        </p:txBody>
      </p:sp>
      <p:sp>
        <p:nvSpPr>
          <p:cNvPr id="17" name="ZoneTexte 16"/>
          <p:cNvSpPr txBox="1"/>
          <p:nvPr/>
        </p:nvSpPr>
        <p:spPr>
          <a:xfrm>
            <a:off x="152636" y="149880"/>
            <a:ext cx="4374232" cy="646331"/>
          </a:xfrm>
          <a:prstGeom prst="rect">
            <a:avLst/>
          </a:prstGeom>
          <a:noFill/>
          <a:ln>
            <a:noFill/>
          </a:ln>
        </p:spPr>
        <p:txBody>
          <a:bodyPr wrap="square" rtlCol="0">
            <a:spAutoFit/>
          </a:bodyPr>
          <a:lstStyle/>
          <a:p>
            <a:r>
              <a:rPr lang="fr-FR" u="sng" dirty="0" smtClean="0">
                <a:effectLst>
                  <a:outerShdw blurRad="38100" dist="38100" dir="2700000" algn="tl">
                    <a:srgbClr val="000000">
                      <a:alpha val="43137"/>
                    </a:srgbClr>
                  </a:outerShdw>
                </a:effectLst>
              </a:rPr>
              <a:t>Un socialisme en mutation depuis la réunification…</a:t>
            </a:r>
            <a:endParaRPr lang="fr-FR" u="sng" dirty="0">
              <a:effectLst>
                <a:outerShdw blurRad="38100" dist="38100" dir="2700000" algn="tl">
                  <a:srgbClr val="000000">
                    <a:alpha val="43137"/>
                  </a:srgbClr>
                </a:outerShdw>
              </a:effectLst>
            </a:endParaRPr>
          </a:p>
        </p:txBody>
      </p:sp>
      <p:cxnSp>
        <p:nvCxnSpPr>
          <p:cNvPr id="19" name="Connecteur droit 18"/>
          <p:cNvCxnSpPr/>
          <p:nvPr/>
        </p:nvCxnSpPr>
        <p:spPr>
          <a:xfrm>
            <a:off x="4016910" y="1556792"/>
            <a:ext cx="0" cy="460851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24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8194"/>
                                        </p:tgtEl>
                                        <p:attrNameLst>
                                          <p:attrName>style.visibility</p:attrName>
                                        </p:attrNameLst>
                                      </p:cBhvr>
                                      <p:to>
                                        <p:strVal val="visible"/>
                                      </p:to>
                                    </p:set>
                                    <p:animEffect transition="in" filter="circle(in)">
                                      <p:cBhvr>
                                        <p:cTn id="46" dur="2000"/>
                                        <p:tgtEl>
                                          <p:spTgt spid="8194"/>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8196"/>
                                        </p:tgtEl>
                                        <p:attrNameLst>
                                          <p:attrName>style.visibility</p:attrName>
                                        </p:attrNameLst>
                                      </p:cBhvr>
                                      <p:to>
                                        <p:strVal val="visible"/>
                                      </p:to>
                                    </p:set>
                                    <p:animEffect transition="in" filter="circle(in)">
                                      <p:cBhvr>
                                        <p:cTn id="56" dur="2000"/>
                                        <p:tgtEl>
                                          <p:spTgt spid="8196"/>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circle(in)">
                                      <p:cBhvr>
                                        <p:cTn id="61" dur="20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8198"/>
                                        </p:tgtEl>
                                        <p:attrNameLst>
                                          <p:attrName>style.visibility</p:attrName>
                                        </p:attrNameLst>
                                      </p:cBhvr>
                                      <p:to>
                                        <p:strVal val="visible"/>
                                      </p:to>
                                    </p:set>
                                    <p:animEffect transition="in" filter="circle(in)">
                                      <p:cBhvr>
                                        <p:cTn id="70" dur="2000"/>
                                        <p:tgtEl>
                                          <p:spTgt spid="8198"/>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circle(in)">
                                      <p:cBhvr>
                                        <p:cTn id="8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p:bldP spid="14" grpId="0"/>
      <p:bldP spid="11" grpId="0" animBg="1"/>
      <p:bldP spid="16" grpId="0" animBg="1"/>
      <p:bldP spid="12" grpId="0" animBg="1"/>
      <p:bldP spid="13" grpId="0" animBg="1"/>
      <p:bldP spid="15" grpId="0"/>
      <p:bldP spid="20"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708" y="5373216"/>
            <a:ext cx="3528392" cy="1223412"/>
          </a:xfrm>
          <a:prstGeom prst="rect">
            <a:avLst/>
          </a:prstGeom>
        </p:spPr>
        <p:txBody>
          <a:bodyPr wrap="square">
            <a:spAutoFit/>
          </a:bodyPr>
          <a:lstStyle/>
          <a:p>
            <a:pPr algn="just"/>
            <a:r>
              <a:rPr lang="fr-FR" sz="1050" dirty="0"/>
              <a:t>Ces propositions sont destinées aux professeurs et non directement aux élèves. En fonction de la problématique et des choix de l’enseignant, certaines pistes seront exploitées ou non pour permettre le traitement du thème dans les volumes horaires impartis, en fonction de la progression des apprentissages bâtie par l’équipe disciplinaire et des acquis des élèves</a:t>
            </a:r>
            <a:r>
              <a:rPr lang="fr-FR" sz="1050" dirty="0" smtClean="0"/>
              <a:t>. </a:t>
            </a:r>
            <a:endParaRPr lang="fr-FR" sz="1050" dirty="0"/>
          </a:p>
        </p:txBody>
      </p:sp>
      <p:sp>
        <p:nvSpPr>
          <p:cNvPr id="7" name="Titre 1"/>
          <p:cNvSpPr txBox="1">
            <a:spLocks/>
          </p:cNvSpPr>
          <p:nvPr/>
        </p:nvSpPr>
        <p:spPr>
          <a:xfrm>
            <a:off x="2343065" y="-99392"/>
            <a:ext cx="6707088"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500" dirty="0" smtClean="0">
                <a:solidFill>
                  <a:schemeClr val="accent5">
                    <a:lumMod val="50000"/>
                  </a:schemeClr>
                </a:solidFill>
                <a:latin typeface="Forte" pitchFamily="66" charset="0"/>
              </a:rPr>
              <a:t>Pour en savoir plus</a:t>
            </a:r>
            <a:endParaRPr lang="fr-FR" sz="2500" dirty="0">
              <a:solidFill>
                <a:schemeClr val="accent5">
                  <a:lumMod val="50000"/>
                </a:schemeClr>
              </a:solidFill>
              <a:latin typeface="Forte" pitchFamily="66" charset="0"/>
            </a:endParaRPr>
          </a:p>
        </p:txBody>
      </p:sp>
      <p:pic>
        <p:nvPicPr>
          <p:cNvPr id="2052" name="rg_hi" descr="Description : http://t0.gstatic.com/images?q=tbn:ANd9GcROQTp0EiNLBudnfO4x10XOfq859nr_tEAvEjNTRRnYPfQNYY7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31" y="5542900"/>
            <a:ext cx="876677" cy="88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rot="16200000">
            <a:off x="7317914" y="5049120"/>
            <a:ext cx="3353544" cy="246221"/>
          </a:xfrm>
          <a:prstGeom prst="rect">
            <a:avLst/>
          </a:prstGeom>
          <a:noFill/>
        </p:spPr>
        <p:txBody>
          <a:bodyPr wrap="square" rtlCol="0">
            <a:spAutoFit/>
          </a:bodyPr>
          <a:lstStyle/>
          <a:p>
            <a:r>
              <a:rPr lang="fr-FR" sz="1000" b="1" dirty="0" smtClean="0"/>
              <a:t>Renaud </a:t>
            </a:r>
            <a:r>
              <a:rPr lang="fr-FR" sz="1000" b="1" dirty="0" err="1" smtClean="0"/>
              <a:t>Weisse</a:t>
            </a:r>
            <a:r>
              <a:rPr lang="fr-FR" sz="1000" b="1" dirty="0" smtClean="0"/>
              <a:t> / LPO Stanislas Wissembourg / sept 2012</a:t>
            </a:r>
          </a:p>
        </p:txBody>
      </p:sp>
      <p:sp>
        <p:nvSpPr>
          <p:cNvPr id="3" name="Rectangle à coins arrondis 2"/>
          <p:cNvSpPr/>
          <p:nvPr/>
        </p:nvSpPr>
        <p:spPr>
          <a:xfrm>
            <a:off x="251519" y="678706"/>
            <a:ext cx="4176363" cy="429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smtClean="0">
              <a:effectLst>
                <a:outerShdw blurRad="38100" dist="38100" dir="2700000" algn="tl">
                  <a:srgbClr val="000000">
                    <a:alpha val="43137"/>
                  </a:srgbClr>
                </a:outerShdw>
              </a:effectLst>
            </a:endParaRPr>
          </a:p>
          <a:p>
            <a:pPr algn="ctr"/>
            <a:endParaRPr lang="fr-FR" sz="2400" b="1" dirty="0" smtClean="0">
              <a:effectLst>
                <a:outerShdw blurRad="38100" dist="38100" dir="2700000" algn="tl">
                  <a:srgbClr val="000000">
                    <a:alpha val="43137"/>
                  </a:srgbClr>
                </a:outerShdw>
              </a:effectLst>
            </a:endParaRPr>
          </a:p>
          <a:p>
            <a:pPr algn="ctr"/>
            <a:r>
              <a:rPr lang="fr-FR" sz="2400" b="1" dirty="0" smtClean="0">
                <a:effectLst>
                  <a:outerShdw blurRad="38100" dist="38100" dir="2700000" algn="tl">
                    <a:srgbClr val="000000">
                      <a:alpha val="43137"/>
                    </a:srgbClr>
                  </a:outerShdw>
                </a:effectLst>
              </a:rPr>
              <a:t>Des livres</a:t>
            </a:r>
          </a:p>
          <a:p>
            <a:pPr algn="ctr"/>
            <a:endParaRPr lang="fr-FR" sz="2400" b="1" dirty="0" smtClean="0">
              <a:effectLst>
                <a:outerShdw blurRad="38100" dist="38100" dir="2700000" algn="tl">
                  <a:srgbClr val="000000">
                    <a:alpha val="43137"/>
                  </a:srgbClr>
                </a:outerShdw>
              </a:effectLst>
            </a:endParaRPr>
          </a:p>
          <a:p>
            <a:pPr algn="just"/>
            <a:r>
              <a:rPr lang="fr-FR" sz="1400" b="1" i="1" u="sng" dirty="0" smtClean="0"/>
              <a:t>Sur la social-démocratie allemande</a:t>
            </a:r>
          </a:p>
          <a:p>
            <a:pPr marL="285750" indent="-285750" algn="just">
              <a:buFontTx/>
              <a:buChar char="-"/>
            </a:pPr>
            <a:r>
              <a:rPr lang="fr-FR" sz="1400" b="1" dirty="0" smtClean="0">
                <a:effectLst>
                  <a:outerShdw blurRad="38100" dist="38100" dir="2700000" algn="tl">
                    <a:srgbClr val="000000">
                      <a:alpha val="43137"/>
                    </a:srgbClr>
                  </a:outerShdw>
                </a:effectLst>
              </a:rPr>
              <a:t>A. WAHL, </a:t>
            </a:r>
            <a:r>
              <a:rPr lang="fr-FR" sz="1400" b="1" i="1" dirty="0" smtClean="0">
                <a:effectLst>
                  <a:outerShdw blurRad="38100" dist="38100" dir="2700000" algn="tl">
                    <a:srgbClr val="000000">
                      <a:alpha val="43137"/>
                    </a:srgbClr>
                  </a:outerShdw>
                </a:effectLst>
              </a:rPr>
              <a:t>Les forces politiques en Allemagne (19</a:t>
            </a:r>
            <a:r>
              <a:rPr lang="fr-FR" sz="1400" b="1" i="1" baseline="30000" dirty="0" smtClean="0">
                <a:effectLst>
                  <a:outerShdw blurRad="38100" dist="38100" dir="2700000" algn="tl">
                    <a:srgbClr val="000000">
                      <a:alpha val="43137"/>
                    </a:srgbClr>
                  </a:outerShdw>
                </a:effectLst>
              </a:rPr>
              <a:t>ème</a:t>
            </a:r>
            <a:r>
              <a:rPr lang="fr-FR" sz="1400" b="1" i="1" dirty="0" smtClean="0">
                <a:effectLst>
                  <a:outerShdw blurRad="38100" dist="38100" dir="2700000" algn="tl">
                    <a:srgbClr val="000000">
                      <a:alpha val="43137"/>
                    </a:srgbClr>
                  </a:outerShdw>
                </a:effectLst>
              </a:rPr>
              <a:t>-20</a:t>
            </a:r>
            <a:r>
              <a:rPr lang="fr-FR" sz="1400" b="1" i="1" baseline="30000" dirty="0" smtClean="0">
                <a:effectLst>
                  <a:outerShdw blurRad="38100" dist="38100" dir="2700000" algn="tl">
                    <a:srgbClr val="000000">
                      <a:alpha val="43137"/>
                    </a:srgbClr>
                  </a:outerShdw>
                </a:effectLst>
              </a:rPr>
              <a:t>ème</a:t>
            </a:r>
            <a:r>
              <a:rPr lang="fr-FR" sz="1400" b="1" i="1" dirty="0" smtClean="0">
                <a:effectLst>
                  <a:outerShdw blurRad="38100" dist="38100" dir="2700000" algn="tl">
                    <a:srgbClr val="000000">
                      <a:alpha val="43137"/>
                    </a:srgbClr>
                  </a:outerShdw>
                </a:effectLst>
              </a:rPr>
              <a:t> siècles)</a:t>
            </a:r>
            <a:r>
              <a:rPr lang="fr-FR" sz="1400" b="1" dirty="0" smtClean="0">
                <a:effectLst>
                  <a:outerShdw blurRad="38100" dist="38100" dir="2700000" algn="tl">
                    <a:srgbClr val="000000">
                      <a:alpha val="43137"/>
                    </a:srgbClr>
                  </a:outerShdw>
                </a:effectLst>
              </a:rPr>
              <a:t>, A. Colin, 1999</a:t>
            </a:r>
          </a:p>
          <a:p>
            <a:pPr marL="285750" indent="-285750" algn="just">
              <a:buFontTx/>
              <a:buChar char="-"/>
            </a:pPr>
            <a:r>
              <a:rPr lang="fr-FR" sz="1400" b="1" dirty="0" smtClean="0">
                <a:effectLst>
                  <a:outerShdw blurRad="38100" dist="38100" dir="2700000" algn="tl">
                    <a:srgbClr val="000000">
                      <a:alpha val="43137"/>
                    </a:srgbClr>
                  </a:outerShdw>
                </a:effectLst>
              </a:rPr>
              <a:t>JP GOUGEON, </a:t>
            </a:r>
            <a:r>
              <a:rPr lang="fr-FR" sz="1400" b="1" i="1" dirty="0" smtClean="0">
                <a:effectLst>
                  <a:outerShdw blurRad="38100" dist="38100" dir="2700000" algn="tl">
                    <a:srgbClr val="000000">
                      <a:alpha val="43137"/>
                    </a:srgbClr>
                  </a:outerShdw>
                </a:effectLst>
              </a:rPr>
              <a:t>La social-démocratie allemande, </a:t>
            </a:r>
            <a:r>
              <a:rPr lang="fr-FR" sz="1400" b="1" dirty="0" smtClean="0">
                <a:effectLst>
                  <a:outerShdw blurRad="38100" dist="38100" dir="2700000" algn="tl">
                    <a:srgbClr val="000000">
                      <a:alpha val="43137"/>
                    </a:srgbClr>
                  </a:outerShdw>
                </a:effectLst>
              </a:rPr>
              <a:t>Aubier, 1996</a:t>
            </a:r>
            <a:r>
              <a:rPr lang="fr-FR" sz="1400" b="1" i="1" dirty="0" smtClean="0">
                <a:effectLst>
                  <a:outerShdw blurRad="38100" dist="38100" dir="2700000" algn="tl">
                    <a:srgbClr val="000000">
                      <a:alpha val="43137"/>
                    </a:srgbClr>
                  </a:outerShdw>
                </a:effectLst>
              </a:rPr>
              <a:t>	 </a:t>
            </a:r>
            <a:endParaRPr lang="fr-FR" sz="1400" b="1" dirty="0" smtClean="0">
              <a:effectLst>
                <a:outerShdw blurRad="38100" dist="38100" dir="2700000" algn="tl">
                  <a:srgbClr val="000000">
                    <a:alpha val="43137"/>
                  </a:srgbClr>
                </a:outerShdw>
              </a:effectLst>
            </a:endParaRPr>
          </a:p>
          <a:p>
            <a:pPr marL="285750" indent="-285750" algn="just">
              <a:buFontTx/>
              <a:buChar char="-"/>
            </a:pPr>
            <a:endParaRPr lang="fr-FR" sz="1400" b="1" dirty="0" smtClean="0">
              <a:effectLst>
                <a:outerShdw blurRad="38100" dist="38100" dir="2700000" algn="tl">
                  <a:srgbClr val="000000">
                    <a:alpha val="43137"/>
                  </a:srgbClr>
                </a:outerShdw>
              </a:effectLst>
            </a:endParaRPr>
          </a:p>
          <a:p>
            <a:pPr algn="just"/>
            <a:r>
              <a:rPr lang="fr-FR" sz="1400" b="1" i="1" u="sng" dirty="0" smtClean="0">
                <a:effectLst>
                  <a:outerShdw blurRad="38100" dist="38100" dir="2700000" algn="tl">
                    <a:srgbClr val="000000">
                      <a:alpha val="43137"/>
                    </a:srgbClr>
                  </a:outerShdw>
                </a:effectLst>
              </a:rPr>
              <a:t>Sur l’influence du socialisme dans la société allemande</a:t>
            </a:r>
          </a:p>
          <a:p>
            <a:pPr marL="285750" indent="-285750" algn="just">
              <a:buFontTx/>
              <a:buChar char="-"/>
            </a:pPr>
            <a:r>
              <a:rPr lang="fr-FR" sz="1400" b="1" dirty="0" smtClean="0">
                <a:effectLst>
                  <a:outerShdw blurRad="38100" dist="38100" dir="2700000" algn="tl">
                    <a:srgbClr val="000000">
                      <a:alpha val="43137"/>
                    </a:srgbClr>
                  </a:outerShdw>
                </a:effectLst>
              </a:rPr>
              <a:t>S. KOTT – A. LATTARD – MB VINCENT, </a:t>
            </a:r>
            <a:r>
              <a:rPr lang="fr-FR" sz="1400" b="1" i="1" dirty="0" smtClean="0">
                <a:effectLst>
                  <a:outerShdw blurRad="38100" dist="38100" dir="2700000" algn="tl">
                    <a:srgbClr val="000000">
                      <a:alpha val="43137"/>
                    </a:srgbClr>
                  </a:outerShdw>
                </a:effectLst>
              </a:rPr>
              <a:t>Histoire de la société allemande</a:t>
            </a:r>
            <a:r>
              <a:rPr lang="fr-FR" sz="1400" b="1" dirty="0" smtClean="0">
                <a:effectLst>
                  <a:outerShdw blurRad="38100" dist="38100" dir="2700000" algn="tl">
                    <a:srgbClr val="000000">
                      <a:alpha val="43137"/>
                    </a:srgbClr>
                  </a:outerShdw>
                </a:effectLst>
              </a:rPr>
              <a:t> (3 vol.), La Découverte, 2011</a:t>
            </a:r>
          </a:p>
          <a:p>
            <a:pPr marL="285750" indent="-285750" algn="just">
              <a:buFontTx/>
              <a:buChar char="-"/>
            </a:pPr>
            <a:endParaRPr lang="fr-FR" sz="1400" b="1" dirty="0">
              <a:effectLst>
                <a:outerShdw blurRad="38100" dist="38100" dir="2700000" algn="tl">
                  <a:srgbClr val="000000">
                    <a:alpha val="43137"/>
                  </a:srgbClr>
                </a:outerShdw>
              </a:effectLst>
            </a:endParaRPr>
          </a:p>
          <a:p>
            <a:pPr algn="just"/>
            <a:r>
              <a:rPr lang="fr-FR" sz="1400" b="1" i="1" u="sng" dirty="0" smtClean="0">
                <a:effectLst>
                  <a:outerShdw blurRad="38100" dist="38100" dir="2700000" algn="tl">
                    <a:srgbClr val="000000">
                      <a:alpha val="43137"/>
                    </a:srgbClr>
                  </a:outerShdw>
                </a:effectLst>
              </a:rPr>
              <a:t>Sur le courant artistique de la nouvelle objectivité</a:t>
            </a:r>
            <a:endParaRPr lang="fr-FR" sz="1400" b="1" dirty="0" smtClean="0">
              <a:effectLst>
                <a:outerShdw blurRad="38100" dist="38100" dir="2700000" algn="tl">
                  <a:srgbClr val="000000">
                    <a:alpha val="43137"/>
                  </a:srgbClr>
                </a:outerShdw>
              </a:effectLst>
            </a:endParaRPr>
          </a:p>
          <a:p>
            <a:pPr marL="285750" indent="-285750" algn="just">
              <a:buFontTx/>
              <a:buChar char="-"/>
            </a:pPr>
            <a:r>
              <a:rPr lang="fr-FR" sz="1400" b="1" dirty="0" smtClean="0">
                <a:effectLst>
                  <a:outerShdw blurRad="38100" dist="38100" dir="2700000" algn="tl">
                    <a:srgbClr val="000000">
                      <a:alpha val="43137"/>
                    </a:srgbClr>
                  </a:outerShdw>
                </a:effectLst>
              </a:rPr>
              <a:t>S. MICHALSKI</a:t>
            </a:r>
            <a:r>
              <a:rPr lang="fr-FR" sz="1400" b="1" i="1" dirty="0" smtClean="0">
                <a:effectLst>
                  <a:outerShdw blurRad="38100" dist="38100" dir="2700000" algn="tl">
                    <a:srgbClr val="000000">
                      <a:alpha val="43137"/>
                    </a:srgbClr>
                  </a:outerShdw>
                </a:effectLst>
              </a:rPr>
              <a:t>, La nouvelle objectivité</a:t>
            </a:r>
            <a:r>
              <a:rPr lang="fr-FR" sz="1400" b="1" dirty="0" smtClean="0">
                <a:effectLst>
                  <a:outerShdw blurRad="38100" dist="38100" dir="2700000" algn="tl">
                    <a:srgbClr val="000000">
                      <a:alpha val="43137"/>
                    </a:srgbClr>
                  </a:outerShdw>
                </a:effectLst>
              </a:rPr>
              <a:t>, </a:t>
            </a:r>
            <a:r>
              <a:rPr lang="fr-FR" sz="1400" b="1" dirty="0" err="1" smtClean="0">
                <a:effectLst>
                  <a:outerShdw blurRad="38100" dist="38100" dir="2700000" algn="tl">
                    <a:srgbClr val="000000">
                      <a:alpha val="43137"/>
                    </a:srgbClr>
                  </a:outerShdw>
                </a:effectLst>
              </a:rPr>
              <a:t>Taschen</a:t>
            </a:r>
            <a:r>
              <a:rPr lang="fr-FR" sz="1400" b="1" dirty="0" smtClean="0">
                <a:effectLst>
                  <a:outerShdw blurRad="38100" dist="38100" dir="2700000" algn="tl">
                    <a:srgbClr val="000000">
                      <a:alpha val="43137"/>
                    </a:srgbClr>
                  </a:outerShdw>
                </a:effectLst>
              </a:rPr>
              <a:t>, 1994</a:t>
            </a:r>
          </a:p>
          <a:p>
            <a:pPr algn="just"/>
            <a:endParaRPr lang="fr-FR" sz="1400" b="1" i="1" dirty="0" smtClean="0">
              <a:effectLst>
                <a:outerShdw blurRad="38100" dist="38100" dir="2700000" algn="tl">
                  <a:srgbClr val="000000">
                    <a:alpha val="43137"/>
                  </a:srgbClr>
                </a:outerShdw>
              </a:effectLst>
            </a:endParaRPr>
          </a:p>
          <a:p>
            <a:pPr algn="just"/>
            <a:endParaRPr lang="fr-FR" sz="1400" b="1" i="1" dirty="0">
              <a:effectLst>
                <a:outerShdw blurRad="38100" dist="38100" dir="2700000" algn="tl">
                  <a:srgbClr val="000000">
                    <a:alpha val="43137"/>
                  </a:srgbClr>
                </a:outerShdw>
              </a:effectLst>
            </a:endParaRPr>
          </a:p>
          <a:p>
            <a:pPr algn="just"/>
            <a:endParaRPr lang="fr-FR" sz="1400" b="1" i="1" dirty="0" smtClean="0"/>
          </a:p>
          <a:p>
            <a:pPr marL="285750" indent="-285750" algn="just">
              <a:buFontTx/>
              <a:buChar char="-"/>
            </a:pPr>
            <a:endParaRPr lang="fr-FR" sz="1400" b="1" dirty="0">
              <a:effectLst>
                <a:outerShdw blurRad="38100" dist="38100" dir="2700000" algn="tl">
                  <a:srgbClr val="000000">
                    <a:alpha val="43137"/>
                  </a:srgbClr>
                </a:outerShdw>
              </a:effectLst>
            </a:endParaRPr>
          </a:p>
        </p:txBody>
      </p:sp>
      <p:sp>
        <p:nvSpPr>
          <p:cNvPr id="8" name="Rectangle à coins arrondis 7"/>
          <p:cNvSpPr/>
          <p:nvPr/>
        </p:nvSpPr>
        <p:spPr>
          <a:xfrm>
            <a:off x="4605670" y="711622"/>
            <a:ext cx="4320480" cy="237626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smtClean="0">
              <a:effectLst>
                <a:outerShdw blurRad="38100" dist="38100" dir="2700000" algn="tl">
                  <a:srgbClr val="000000">
                    <a:alpha val="43137"/>
                  </a:srgbClr>
                </a:outerShdw>
              </a:effectLst>
            </a:endParaRPr>
          </a:p>
          <a:p>
            <a:pPr algn="ctr"/>
            <a:endParaRPr lang="fr-FR" sz="2400" b="1" dirty="0" smtClean="0">
              <a:effectLst>
                <a:outerShdw blurRad="38100" dist="38100" dir="2700000" algn="tl">
                  <a:srgbClr val="000000">
                    <a:alpha val="43137"/>
                  </a:srgbClr>
                </a:outerShdw>
              </a:effectLst>
            </a:endParaRPr>
          </a:p>
          <a:p>
            <a:pPr algn="ctr"/>
            <a:endParaRPr lang="fr-FR" sz="2400" b="1" dirty="0">
              <a:effectLst>
                <a:outerShdw blurRad="38100" dist="38100" dir="2700000" algn="tl">
                  <a:srgbClr val="000000">
                    <a:alpha val="43137"/>
                  </a:srgbClr>
                </a:outerShdw>
              </a:effectLst>
            </a:endParaRPr>
          </a:p>
          <a:p>
            <a:pPr algn="ctr"/>
            <a:endParaRPr lang="fr-FR" sz="2400" b="1" dirty="0" smtClean="0">
              <a:effectLst>
                <a:outerShdw blurRad="38100" dist="38100" dir="2700000" algn="tl">
                  <a:srgbClr val="000000">
                    <a:alpha val="43137"/>
                  </a:srgbClr>
                </a:outerShdw>
              </a:effectLst>
            </a:endParaRPr>
          </a:p>
          <a:p>
            <a:pPr algn="ctr"/>
            <a:endParaRPr lang="fr-FR" sz="2400" b="1" dirty="0">
              <a:effectLst>
                <a:outerShdw blurRad="38100" dist="38100" dir="2700000" algn="tl">
                  <a:srgbClr val="000000">
                    <a:alpha val="43137"/>
                  </a:srgbClr>
                </a:outerShdw>
              </a:effectLst>
            </a:endParaRPr>
          </a:p>
          <a:p>
            <a:pPr algn="ctr"/>
            <a:r>
              <a:rPr lang="fr-FR" sz="2400" b="1" dirty="0" smtClean="0">
                <a:effectLst>
                  <a:outerShdw blurRad="38100" dist="38100" dir="2700000" algn="tl">
                    <a:srgbClr val="000000">
                      <a:alpha val="43137"/>
                    </a:srgbClr>
                  </a:outerShdw>
                </a:effectLst>
              </a:rPr>
              <a:t>Des ressources sur internet</a:t>
            </a:r>
          </a:p>
          <a:p>
            <a:pPr algn="ctr"/>
            <a:endParaRPr lang="fr-FR" sz="1000" b="1" dirty="0" smtClean="0">
              <a:effectLst>
                <a:outerShdw blurRad="38100" dist="38100" dir="2700000" algn="tl">
                  <a:srgbClr val="000000">
                    <a:alpha val="43137"/>
                  </a:srgbClr>
                </a:outerShdw>
              </a:effectLst>
            </a:endParaRPr>
          </a:p>
          <a:p>
            <a:pPr marL="285750" indent="-285750" algn="just">
              <a:buFontTx/>
              <a:buChar char="-"/>
            </a:pPr>
            <a:r>
              <a:rPr lang="fr-FR" sz="1400" b="1" dirty="0" smtClean="0">
                <a:effectLst>
                  <a:outerShdw blurRad="38100" dist="38100" dir="2700000" algn="tl">
                    <a:srgbClr val="000000">
                      <a:alpha val="43137"/>
                    </a:srgbClr>
                  </a:outerShdw>
                </a:effectLst>
              </a:rPr>
              <a:t>Des photos du mouvement ouvrier allemand sur le portail de la fondation Friedrich EBERT (en allemand) : </a:t>
            </a:r>
            <a:r>
              <a:rPr lang="fr-FR" sz="1400" b="1" dirty="0" smtClean="0">
                <a:effectLst>
                  <a:outerShdw blurRad="38100" dist="38100" dir="2700000" algn="tl">
                    <a:srgbClr val="000000">
                      <a:alpha val="43137"/>
                    </a:srgbClr>
                  </a:outerShdw>
                </a:effectLst>
                <a:hlinkClick r:id="rId4"/>
              </a:rPr>
              <a:t>www.fes.de</a:t>
            </a:r>
            <a:endParaRPr lang="fr-FR" sz="1400" b="1" dirty="0" smtClean="0">
              <a:effectLst>
                <a:outerShdw blurRad="38100" dist="38100" dir="2700000" algn="tl">
                  <a:srgbClr val="000000">
                    <a:alpha val="43137"/>
                  </a:srgbClr>
                </a:outerShdw>
              </a:effectLst>
            </a:endParaRPr>
          </a:p>
          <a:p>
            <a:pPr marL="285750" indent="-285750" algn="just">
              <a:buFontTx/>
              <a:buChar char="-"/>
            </a:pPr>
            <a:r>
              <a:rPr lang="fr-FR" sz="1400" b="1" dirty="0" smtClean="0">
                <a:effectLst>
                  <a:outerShdw blurRad="38100" dist="38100" dir="2700000" algn="tl">
                    <a:srgbClr val="000000">
                      <a:alpha val="43137"/>
                    </a:srgbClr>
                  </a:outerShdw>
                </a:effectLst>
              </a:rPr>
              <a:t>Les sites politiques (en allemand) du SPD : </a:t>
            </a:r>
            <a:r>
              <a:rPr lang="fr-FR" sz="1400" b="1" dirty="0" smtClean="0">
                <a:effectLst>
                  <a:outerShdw blurRad="38100" dist="38100" dir="2700000" algn="tl">
                    <a:srgbClr val="000000">
                      <a:alpha val="43137"/>
                    </a:srgbClr>
                  </a:outerShdw>
                </a:effectLst>
                <a:hlinkClick r:id="rId5"/>
              </a:rPr>
              <a:t>www.spd.de</a:t>
            </a:r>
            <a:r>
              <a:rPr lang="fr-FR" sz="1400" b="1" dirty="0" smtClean="0">
                <a:effectLst>
                  <a:outerShdw blurRad="38100" dist="38100" dir="2700000" algn="tl">
                    <a:srgbClr val="000000">
                      <a:alpha val="43137"/>
                    </a:srgbClr>
                  </a:outerShdw>
                </a:effectLst>
              </a:rPr>
              <a:t> et de </a:t>
            </a:r>
            <a:r>
              <a:rPr lang="fr-FR" sz="1400" b="1" i="1" dirty="0" smtClean="0">
                <a:effectLst>
                  <a:outerShdw blurRad="38100" dist="38100" dir="2700000" algn="tl">
                    <a:srgbClr val="000000">
                      <a:alpha val="43137"/>
                    </a:srgbClr>
                  </a:outerShdw>
                </a:effectLst>
              </a:rPr>
              <a:t>Die Linke </a:t>
            </a:r>
            <a:r>
              <a:rPr lang="fr-FR" sz="1400" b="1" dirty="0" smtClean="0">
                <a:effectLst>
                  <a:outerShdw blurRad="38100" dist="38100" dir="2700000" algn="tl">
                    <a:srgbClr val="000000">
                      <a:alpha val="43137"/>
                    </a:srgbClr>
                  </a:outerShdw>
                </a:effectLst>
              </a:rPr>
              <a:t>: </a:t>
            </a:r>
            <a:r>
              <a:rPr lang="fr-FR" sz="1400" b="1" dirty="0" smtClean="0">
                <a:effectLst>
                  <a:outerShdw blurRad="38100" dist="38100" dir="2700000" algn="tl">
                    <a:srgbClr val="000000">
                      <a:alpha val="43137"/>
                    </a:srgbClr>
                  </a:outerShdw>
                </a:effectLst>
                <a:hlinkClick r:id="rId6"/>
              </a:rPr>
              <a:t>www.die-linke.de</a:t>
            </a:r>
            <a:r>
              <a:rPr lang="fr-FR" sz="1400" b="1" dirty="0" smtClean="0">
                <a:effectLst>
                  <a:outerShdw blurRad="38100" dist="38100" dir="2700000" algn="tl">
                    <a:srgbClr val="000000">
                      <a:alpha val="43137"/>
                    </a:srgbClr>
                  </a:outerShdw>
                </a:effectLst>
              </a:rPr>
              <a:t> </a:t>
            </a:r>
          </a:p>
          <a:p>
            <a:pPr marL="285750" indent="-285750" algn="just">
              <a:buFontTx/>
              <a:buChar char="-"/>
            </a:pPr>
            <a:r>
              <a:rPr lang="fr-FR" sz="1400" b="1" dirty="0" smtClean="0">
                <a:effectLst>
                  <a:outerShdw blurRad="38100" dist="38100" dir="2700000" algn="tl">
                    <a:srgbClr val="000000">
                      <a:alpha val="43137"/>
                    </a:srgbClr>
                  </a:outerShdw>
                </a:effectLst>
              </a:rPr>
              <a:t>Le site du </a:t>
            </a:r>
            <a:r>
              <a:rPr lang="fr-FR" sz="1400" b="1" dirty="0" err="1" smtClean="0">
                <a:effectLst>
                  <a:outerShdw blurRad="38100" dist="38100" dir="2700000" algn="tl">
                    <a:srgbClr val="000000">
                      <a:alpha val="43137"/>
                    </a:srgbClr>
                  </a:outerShdw>
                </a:effectLst>
              </a:rPr>
              <a:t>Deutsches</a:t>
            </a:r>
            <a:r>
              <a:rPr lang="fr-FR" sz="1400" b="1" dirty="0" smtClean="0">
                <a:effectLst>
                  <a:outerShdw blurRad="38100" dist="38100" dir="2700000" algn="tl">
                    <a:srgbClr val="000000">
                      <a:alpha val="43137"/>
                    </a:srgbClr>
                  </a:outerShdw>
                </a:effectLst>
              </a:rPr>
              <a:t> </a:t>
            </a:r>
            <a:r>
              <a:rPr lang="fr-FR" sz="1400" b="1" dirty="0" err="1" smtClean="0">
                <a:effectLst>
                  <a:outerShdw blurRad="38100" dist="38100" dir="2700000" algn="tl">
                    <a:srgbClr val="000000">
                      <a:alpha val="43137"/>
                    </a:srgbClr>
                  </a:outerShdw>
                </a:effectLst>
              </a:rPr>
              <a:t>Historisches</a:t>
            </a:r>
            <a:r>
              <a:rPr lang="fr-FR" sz="1400" b="1" dirty="0" smtClean="0">
                <a:effectLst>
                  <a:outerShdw blurRad="38100" dist="38100" dir="2700000" algn="tl">
                    <a:srgbClr val="000000">
                      <a:alpha val="43137"/>
                    </a:srgbClr>
                  </a:outerShdw>
                </a:effectLst>
              </a:rPr>
              <a:t> Museum de Berlin, avec de nombreuses </a:t>
            </a:r>
            <a:r>
              <a:rPr lang="fr-FR" sz="1400" b="1" dirty="0">
                <a:effectLst>
                  <a:outerShdw blurRad="38100" dist="38100" dir="2700000" algn="tl">
                    <a:srgbClr val="000000">
                      <a:alpha val="43137"/>
                    </a:srgbClr>
                  </a:outerShdw>
                </a:effectLst>
              </a:rPr>
              <a:t>affiches électorales </a:t>
            </a:r>
            <a:r>
              <a:rPr lang="fr-FR" sz="1400" b="1" dirty="0" smtClean="0">
                <a:effectLst>
                  <a:outerShdw blurRad="38100" dist="38100" dir="2700000" algn="tl">
                    <a:srgbClr val="000000">
                      <a:alpha val="43137"/>
                    </a:srgbClr>
                  </a:outerShdw>
                </a:effectLst>
              </a:rPr>
              <a:t>: </a:t>
            </a:r>
            <a:r>
              <a:rPr lang="fr-FR" sz="1400" b="1" dirty="0" smtClean="0">
                <a:effectLst>
                  <a:outerShdw blurRad="38100" dist="38100" dir="2700000" algn="tl">
                    <a:srgbClr val="000000">
                      <a:alpha val="43137"/>
                    </a:srgbClr>
                  </a:outerShdw>
                </a:effectLst>
                <a:hlinkClick r:id="rId7"/>
              </a:rPr>
              <a:t>http</a:t>
            </a:r>
            <a:r>
              <a:rPr lang="fr-FR" sz="1400" b="1" dirty="0">
                <a:effectLst>
                  <a:outerShdw blurRad="38100" dist="38100" dir="2700000" algn="tl">
                    <a:srgbClr val="000000">
                      <a:alpha val="43137"/>
                    </a:srgbClr>
                  </a:outerShdw>
                </a:effectLst>
                <a:hlinkClick r:id="rId7"/>
              </a:rPr>
              <a:t>://</a:t>
            </a:r>
            <a:r>
              <a:rPr lang="fr-FR" sz="1400" b="1" dirty="0" smtClean="0">
                <a:effectLst>
                  <a:outerShdw blurRad="38100" dist="38100" dir="2700000" algn="tl">
                    <a:srgbClr val="000000">
                      <a:alpha val="43137"/>
                    </a:srgbClr>
                  </a:outerShdw>
                </a:effectLst>
                <a:hlinkClick r:id="rId7"/>
              </a:rPr>
              <a:t>www.dhm.de</a:t>
            </a:r>
            <a:endParaRPr lang="fr-FR" sz="1400" b="1" dirty="0">
              <a:effectLst>
                <a:outerShdw blurRad="38100" dist="38100" dir="2700000" algn="tl">
                  <a:srgbClr val="000000">
                    <a:alpha val="43137"/>
                  </a:srgbClr>
                </a:outerShdw>
              </a:effectLst>
            </a:endParaRPr>
          </a:p>
          <a:p>
            <a:pPr marL="285750" indent="-285750" algn="just">
              <a:buFontTx/>
              <a:buChar char="-"/>
            </a:pPr>
            <a:endParaRPr lang="fr-FR" sz="1400" b="1" dirty="0" smtClean="0">
              <a:effectLst>
                <a:outerShdw blurRad="38100" dist="38100" dir="2700000" algn="tl">
                  <a:srgbClr val="000000">
                    <a:alpha val="43137"/>
                  </a:srgbClr>
                </a:outerShdw>
              </a:effectLst>
            </a:endParaRPr>
          </a:p>
          <a:p>
            <a:pPr marL="285750" indent="-285750" algn="just">
              <a:buFontTx/>
              <a:buChar char="-"/>
            </a:pPr>
            <a:r>
              <a:rPr lang="fr-FR" sz="1400" b="1" dirty="0" smtClean="0">
                <a:effectLst>
                  <a:outerShdw blurRad="38100" dist="38100" dir="2700000" algn="tl">
                    <a:srgbClr val="000000">
                      <a:alpha val="43137"/>
                    </a:srgbClr>
                  </a:outerShdw>
                </a:effectLst>
              </a:rPr>
              <a:t> </a:t>
            </a:r>
          </a:p>
          <a:p>
            <a:pPr marL="285750" indent="-285750" algn="just">
              <a:buFontTx/>
              <a:buChar char="-"/>
            </a:pPr>
            <a:endParaRPr lang="fr-FR" sz="1400" b="1" dirty="0" smtClean="0">
              <a:effectLst>
                <a:outerShdw blurRad="38100" dist="38100" dir="2700000" algn="tl">
                  <a:srgbClr val="000000">
                    <a:alpha val="43137"/>
                  </a:srgbClr>
                </a:outerShdw>
              </a:effectLst>
            </a:endParaRPr>
          </a:p>
          <a:p>
            <a:pPr marL="285750" indent="-285750" algn="just">
              <a:buFontTx/>
              <a:buChar char="-"/>
            </a:pPr>
            <a:endParaRPr lang="fr-FR" sz="1400" b="1" i="1" dirty="0">
              <a:effectLst>
                <a:outerShdw blurRad="38100" dist="38100" dir="2700000" algn="tl">
                  <a:srgbClr val="000000">
                    <a:alpha val="43137"/>
                  </a:srgbClr>
                </a:outerShdw>
              </a:effectLst>
            </a:endParaRPr>
          </a:p>
          <a:p>
            <a:pPr marL="285750" indent="-285750" algn="just">
              <a:buFontTx/>
              <a:buChar char="-"/>
            </a:pPr>
            <a:endParaRPr lang="fr-FR" sz="1400" b="1" i="1" dirty="0">
              <a:effectLst>
                <a:outerShdw blurRad="38100" dist="38100" dir="2700000" algn="tl">
                  <a:srgbClr val="000000">
                    <a:alpha val="43137"/>
                  </a:srgbClr>
                </a:outerShdw>
              </a:effectLst>
            </a:endParaRPr>
          </a:p>
          <a:p>
            <a:pPr marL="285750" indent="-285750" algn="just">
              <a:buFontTx/>
              <a:buChar char="-"/>
            </a:pPr>
            <a:endParaRPr lang="fr-FR" sz="1400" b="1" dirty="0" smtClean="0">
              <a:effectLst>
                <a:outerShdw blurRad="38100" dist="38100" dir="2700000" algn="tl">
                  <a:srgbClr val="000000">
                    <a:alpha val="43137"/>
                  </a:srgbClr>
                </a:outerShdw>
              </a:effectLst>
            </a:endParaRPr>
          </a:p>
          <a:p>
            <a:pPr marL="285750" indent="-285750" algn="just">
              <a:buFontTx/>
              <a:buChar char="-"/>
            </a:pPr>
            <a:endParaRPr lang="fr-FR" sz="1400" b="1" i="1" dirty="0">
              <a:effectLst>
                <a:outerShdw blurRad="38100" dist="38100" dir="2700000" algn="tl">
                  <a:srgbClr val="000000">
                    <a:alpha val="43137"/>
                  </a:srgbClr>
                </a:outerShdw>
              </a:effectLst>
            </a:endParaRPr>
          </a:p>
          <a:p>
            <a:pPr algn="just"/>
            <a:endParaRPr lang="fr-FR" sz="1400" b="1" i="1" dirty="0" smtClean="0"/>
          </a:p>
          <a:p>
            <a:pPr marL="285750" indent="-285750" algn="just">
              <a:buFontTx/>
              <a:buChar char="-"/>
            </a:pPr>
            <a:endParaRPr lang="fr-FR" sz="1400" b="1" dirty="0">
              <a:effectLst>
                <a:outerShdw blurRad="38100" dist="38100" dir="2700000" algn="tl">
                  <a:srgbClr val="000000">
                    <a:alpha val="43137"/>
                  </a:srgbClr>
                </a:outerShdw>
              </a:effectLst>
            </a:endParaRPr>
          </a:p>
        </p:txBody>
      </p:sp>
      <p:sp>
        <p:nvSpPr>
          <p:cNvPr id="10" name="Rectangle à coins arrondis 9"/>
          <p:cNvSpPr/>
          <p:nvPr/>
        </p:nvSpPr>
        <p:spPr>
          <a:xfrm>
            <a:off x="5022428" y="3238506"/>
            <a:ext cx="3688087" cy="346968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smtClean="0">
              <a:effectLst>
                <a:outerShdw blurRad="38100" dist="38100" dir="2700000" algn="tl">
                  <a:srgbClr val="000000">
                    <a:alpha val="43137"/>
                  </a:srgbClr>
                </a:outerShdw>
              </a:effectLst>
            </a:endParaRPr>
          </a:p>
          <a:p>
            <a:pPr algn="ctr"/>
            <a:endParaRPr lang="fr-FR" sz="2400" b="1" dirty="0" smtClean="0">
              <a:effectLst>
                <a:outerShdw blurRad="38100" dist="38100" dir="2700000" algn="tl">
                  <a:srgbClr val="000000">
                    <a:alpha val="43137"/>
                  </a:srgbClr>
                </a:outerShdw>
              </a:effectLst>
            </a:endParaRPr>
          </a:p>
          <a:p>
            <a:pPr algn="ctr"/>
            <a:endParaRPr lang="fr-FR" sz="2400" b="1" dirty="0">
              <a:effectLst>
                <a:outerShdw blurRad="38100" dist="38100" dir="2700000" algn="tl">
                  <a:srgbClr val="000000">
                    <a:alpha val="43137"/>
                  </a:srgbClr>
                </a:outerShdw>
              </a:effectLst>
            </a:endParaRPr>
          </a:p>
          <a:p>
            <a:pPr algn="ctr"/>
            <a:r>
              <a:rPr lang="fr-FR" sz="2400" b="1" dirty="0" smtClean="0">
                <a:effectLst>
                  <a:outerShdw blurRad="38100" dist="38100" dir="2700000" algn="tl">
                    <a:srgbClr val="000000">
                      <a:alpha val="43137"/>
                    </a:srgbClr>
                  </a:outerShdw>
                </a:effectLst>
              </a:rPr>
              <a:t>Des films à voir et </a:t>
            </a:r>
          </a:p>
          <a:p>
            <a:pPr algn="ctr"/>
            <a:r>
              <a:rPr lang="fr-FR" sz="2400" b="1" dirty="0" smtClean="0">
                <a:effectLst>
                  <a:outerShdw blurRad="38100" dist="38100" dir="2700000" algn="tl">
                    <a:srgbClr val="000000">
                      <a:alpha val="43137"/>
                    </a:srgbClr>
                  </a:outerShdw>
                </a:effectLst>
              </a:rPr>
              <a:t>à étudier</a:t>
            </a:r>
          </a:p>
          <a:p>
            <a:pPr algn="ctr"/>
            <a:endParaRPr lang="fr-FR" sz="2400" b="1" dirty="0">
              <a:effectLst>
                <a:outerShdw blurRad="38100" dist="38100" dir="2700000" algn="tl">
                  <a:srgbClr val="000000">
                    <a:alpha val="43137"/>
                  </a:srgbClr>
                </a:outerShdw>
              </a:effectLst>
            </a:endParaRPr>
          </a:p>
          <a:p>
            <a:pPr marL="285750" indent="-285750" algn="just">
              <a:buFontTx/>
              <a:buChar char="-"/>
            </a:pPr>
            <a:r>
              <a:rPr lang="fr-FR" sz="1400" b="1" i="1" dirty="0" smtClean="0">
                <a:effectLst>
                  <a:outerShdw blurRad="38100" dist="38100" dir="2700000" algn="tl">
                    <a:srgbClr val="000000">
                      <a:alpha val="43137"/>
                    </a:srgbClr>
                  </a:outerShdw>
                </a:effectLst>
              </a:rPr>
              <a:t>La bande à Baader</a:t>
            </a:r>
            <a:r>
              <a:rPr lang="fr-FR" sz="1400" b="1" dirty="0" smtClean="0">
                <a:effectLst>
                  <a:outerShdw blurRad="38100" dist="38100" dir="2700000" algn="tl">
                    <a:srgbClr val="000000">
                      <a:alpha val="43137"/>
                    </a:srgbClr>
                  </a:outerShdw>
                </a:effectLst>
              </a:rPr>
              <a:t>, de </a:t>
            </a:r>
            <a:r>
              <a:rPr lang="fr-FR" sz="1400" b="1" dirty="0" err="1" smtClean="0">
                <a:effectLst>
                  <a:outerShdw blurRad="38100" dist="38100" dir="2700000" algn="tl">
                    <a:srgbClr val="000000">
                      <a:alpha val="43137"/>
                    </a:srgbClr>
                  </a:outerShdw>
                </a:effectLst>
              </a:rPr>
              <a:t>Uli</a:t>
            </a:r>
            <a:r>
              <a:rPr lang="fr-FR" sz="1400" b="1" dirty="0" smtClean="0">
                <a:effectLst>
                  <a:outerShdw blurRad="38100" dist="38100" dir="2700000" algn="tl">
                    <a:srgbClr val="000000">
                      <a:alpha val="43137"/>
                    </a:srgbClr>
                  </a:outerShdw>
                </a:effectLst>
              </a:rPr>
              <a:t> EDEL (2008), sur l’histoire du groupe terroriste d’extrême-gauche</a:t>
            </a:r>
          </a:p>
          <a:p>
            <a:pPr marL="285750" indent="-285750" algn="just">
              <a:buFontTx/>
              <a:buChar char="-"/>
            </a:pPr>
            <a:r>
              <a:rPr lang="fr-FR" sz="1400" b="1" i="1" dirty="0" err="1" smtClean="0">
                <a:effectLst>
                  <a:outerShdw blurRad="38100" dist="38100" dir="2700000" algn="tl">
                    <a:srgbClr val="000000">
                      <a:alpha val="43137"/>
                    </a:srgbClr>
                  </a:outerShdw>
                </a:effectLst>
              </a:rPr>
              <a:t>Goodbye</a:t>
            </a:r>
            <a:r>
              <a:rPr lang="fr-FR" sz="1400" b="1" i="1" dirty="0" smtClean="0">
                <a:effectLst>
                  <a:outerShdw blurRad="38100" dist="38100" dir="2700000" algn="tl">
                    <a:srgbClr val="000000">
                      <a:alpha val="43137"/>
                    </a:srgbClr>
                  </a:outerShdw>
                </a:effectLst>
              </a:rPr>
              <a:t> </a:t>
            </a:r>
            <a:r>
              <a:rPr lang="fr-FR" sz="1400" b="1" i="1" dirty="0" err="1" smtClean="0">
                <a:effectLst>
                  <a:outerShdw blurRad="38100" dist="38100" dir="2700000" algn="tl">
                    <a:srgbClr val="000000">
                      <a:alpha val="43137"/>
                    </a:srgbClr>
                  </a:outerShdw>
                </a:effectLst>
              </a:rPr>
              <a:t>Lenin</a:t>
            </a:r>
            <a:r>
              <a:rPr lang="fr-FR" sz="1400" b="1" i="1" dirty="0" smtClean="0">
                <a:effectLst>
                  <a:outerShdw blurRad="38100" dist="38100" dir="2700000" algn="tl">
                    <a:srgbClr val="000000">
                      <a:alpha val="43137"/>
                    </a:srgbClr>
                  </a:outerShdw>
                </a:effectLst>
              </a:rPr>
              <a:t> !</a:t>
            </a:r>
            <a:r>
              <a:rPr lang="fr-FR" sz="1400" b="1" dirty="0" smtClean="0">
                <a:effectLst>
                  <a:outerShdw blurRad="38100" dist="38100" dir="2700000" algn="tl">
                    <a:srgbClr val="000000">
                      <a:alpha val="43137"/>
                    </a:srgbClr>
                  </a:outerShdw>
                </a:effectLst>
              </a:rPr>
              <a:t>, de Wolfgang BECKER (2002) sur la réunification allemande et l’</a:t>
            </a:r>
            <a:r>
              <a:rPr lang="fr-FR" sz="1400" b="1" dirty="0" err="1" smtClean="0">
                <a:effectLst>
                  <a:outerShdw blurRad="38100" dist="38100" dir="2700000" algn="tl">
                    <a:srgbClr val="000000">
                      <a:alpha val="43137"/>
                    </a:srgbClr>
                  </a:outerShdw>
                </a:effectLst>
              </a:rPr>
              <a:t>Ostalgie</a:t>
            </a:r>
            <a:endParaRPr lang="fr-FR" sz="1400" b="1" dirty="0" smtClean="0">
              <a:effectLst>
                <a:outerShdw blurRad="38100" dist="38100" dir="2700000" algn="tl">
                  <a:srgbClr val="000000">
                    <a:alpha val="43137"/>
                  </a:srgbClr>
                </a:outerShdw>
              </a:effectLst>
            </a:endParaRPr>
          </a:p>
          <a:p>
            <a:pPr marL="285750" indent="-285750" algn="just">
              <a:buFontTx/>
              <a:buChar char="-"/>
            </a:pPr>
            <a:r>
              <a:rPr lang="fr-FR" sz="1400" b="1" i="1" dirty="0" smtClean="0">
                <a:effectLst>
                  <a:outerShdw blurRad="38100" dist="38100" dir="2700000" algn="tl">
                    <a:srgbClr val="000000">
                      <a:alpha val="43137"/>
                    </a:srgbClr>
                  </a:outerShdw>
                </a:effectLst>
              </a:rPr>
              <a:t>La vie des autres</a:t>
            </a:r>
            <a:r>
              <a:rPr lang="fr-FR" sz="1400" b="1" dirty="0" smtClean="0">
                <a:effectLst>
                  <a:outerShdw blurRad="38100" dist="38100" dir="2700000" algn="tl">
                    <a:srgbClr val="000000">
                      <a:alpha val="43137"/>
                    </a:srgbClr>
                  </a:outerShdw>
                </a:effectLst>
              </a:rPr>
              <a:t>, de Florian HENCKEL VON DONNERSMARCK sur la vie quotidienne au temps de la RDA</a:t>
            </a:r>
            <a:endParaRPr lang="fr-FR" sz="1400" b="1" i="1" dirty="0" smtClean="0">
              <a:effectLst>
                <a:outerShdw blurRad="38100" dist="38100" dir="2700000" algn="tl">
                  <a:srgbClr val="000000">
                    <a:alpha val="43137"/>
                  </a:srgbClr>
                </a:outerShdw>
              </a:effectLst>
            </a:endParaRPr>
          </a:p>
          <a:p>
            <a:pPr marL="285750" indent="-285750" algn="just">
              <a:buFontTx/>
              <a:buChar char="-"/>
            </a:pPr>
            <a:endParaRPr lang="fr-FR" sz="1400" b="1" i="1" dirty="0">
              <a:effectLst>
                <a:outerShdw blurRad="38100" dist="38100" dir="2700000" algn="tl">
                  <a:srgbClr val="000000">
                    <a:alpha val="43137"/>
                  </a:srgbClr>
                </a:outerShdw>
              </a:effectLst>
            </a:endParaRPr>
          </a:p>
          <a:p>
            <a:pPr marL="285750" indent="-285750" algn="just">
              <a:buFontTx/>
              <a:buChar char="-"/>
            </a:pPr>
            <a:endParaRPr lang="fr-FR" sz="1400" b="1" i="1" dirty="0">
              <a:effectLst>
                <a:outerShdw blurRad="38100" dist="38100" dir="2700000" algn="tl">
                  <a:srgbClr val="000000">
                    <a:alpha val="43137"/>
                  </a:srgbClr>
                </a:outerShdw>
              </a:effectLst>
            </a:endParaRPr>
          </a:p>
          <a:p>
            <a:pPr marL="285750" indent="-285750" algn="just">
              <a:buFontTx/>
              <a:buChar char="-"/>
            </a:pPr>
            <a:endParaRPr lang="fr-FR" sz="1400" b="1" dirty="0" smtClean="0">
              <a:effectLst>
                <a:outerShdw blurRad="38100" dist="38100" dir="2700000" algn="tl">
                  <a:srgbClr val="000000">
                    <a:alpha val="43137"/>
                  </a:srgbClr>
                </a:outerShdw>
              </a:effectLst>
            </a:endParaRPr>
          </a:p>
          <a:p>
            <a:pPr marL="285750" indent="-285750" algn="just">
              <a:buFontTx/>
              <a:buChar char="-"/>
            </a:pPr>
            <a:endParaRPr lang="fr-FR" sz="1400" b="1" i="1" dirty="0">
              <a:effectLst>
                <a:outerShdw blurRad="38100" dist="38100" dir="2700000" algn="tl">
                  <a:srgbClr val="000000">
                    <a:alpha val="43137"/>
                  </a:srgbClr>
                </a:outerShdw>
              </a:effectLst>
            </a:endParaRPr>
          </a:p>
          <a:p>
            <a:pPr algn="just"/>
            <a:endParaRPr lang="fr-FR" sz="1400" b="1" i="1" dirty="0" smtClean="0"/>
          </a:p>
          <a:p>
            <a:pPr marL="285750" indent="-285750" algn="just">
              <a:buFontTx/>
              <a:buChar char="-"/>
            </a:pPr>
            <a:endParaRPr lang="fr-FR"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388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02" t="10208" r="46237" b="73751"/>
          <a:stretch/>
        </p:blipFill>
        <p:spPr bwMode="auto">
          <a:xfrm>
            <a:off x="179512" y="279882"/>
            <a:ext cx="1907704" cy="35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rot="16200000">
            <a:off x="-2188687" y="3605036"/>
            <a:ext cx="5049182" cy="646331"/>
          </a:xfrm>
          <a:prstGeom prst="rect">
            <a:avLst/>
          </a:prstGeom>
          <a:noFill/>
        </p:spPr>
        <p:txBody>
          <a:bodyPr wrap="square" rtlCol="0">
            <a:spAutoFit/>
          </a:bodyPr>
          <a:lstStyle/>
          <a:p>
            <a:r>
              <a:rPr lang="fr-FR" sz="3600" u="sng" dirty="0" smtClean="0">
                <a:solidFill>
                  <a:srgbClr val="FF0000"/>
                </a:solidFill>
                <a:latin typeface="Forte" pitchFamily="66" charset="0"/>
              </a:rPr>
              <a:t>Les problématiques </a:t>
            </a:r>
            <a:endParaRPr lang="fr-FR" sz="3600" u="sng" dirty="0">
              <a:solidFill>
                <a:srgbClr val="FF0000"/>
              </a:solidFill>
              <a:latin typeface="Forte" pitchFamily="66" charset="0"/>
            </a:endParaRPr>
          </a:p>
        </p:txBody>
      </p:sp>
      <p:sp>
        <p:nvSpPr>
          <p:cNvPr id="10" name="ZoneTexte 9"/>
          <p:cNvSpPr txBox="1"/>
          <p:nvPr/>
        </p:nvSpPr>
        <p:spPr>
          <a:xfrm>
            <a:off x="596388" y="2184845"/>
            <a:ext cx="4902980" cy="4616648"/>
          </a:xfrm>
          <a:prstGeom prst="rect">
            <a:avLst/>
          </a:prstGeom>
          <a:noFill/>
        </p:spPr>
        <p:txBody>
          <a:bodyPr wrap="square" rtlCol="0">
            <a:spAutoFit/>
          </a:bodyPr>
          <a:lstStyle/>
          <a:p>
            <a:pPr algn="just"/>
            <a:r>
              <a:rPr lang="fr-FR" sz="1400" b="1" dirty="0" smtClean="0">
                <a:solidFill>
                  <a:srgbClr val="FF0000"/>
                </a:solidFill>
                <a:effectLst>
                  <a:outerShdw blurRad="38100" dist="38100" dir="2700000" algn="tl">
                    <a:srgbClr val="000000">
                      <a:alpha val="43137"/>
                    </a:srgbClr>
                  </a:outerShdw>
                </a:effectLst>
                <a:latin typeface="Trebuchet MS" pitchFamily="34" charset="0"/>
              </a:rPr>
              <a:t>« Une approche centrée sur l’Allemagne, pays emblématique des questions qui se posent à toutes les sociétés européennes. » </a:t>
            </a:r>
          </a:p>
          <a:p>
            <a:pPr marL="285750" indent="-285750">
              <a:buFontTx/>
              <a:buChar char="-"/>
            </a:pPr>
            <a:endParaRPr lang="fr-FR" sz="1400" dirty="0">
              <a:solidFill>
                <a:srgbClr val="FF0000"/>
              </a:solidFill>
              <a:latin typeface="Trebuchet MS" pitchFamily="34" charset="0"/>
            </a:endParaRPr>
          </a:p>
          <a:p>
            <a:pPr marL="285750" indent="-285750" algn="just">
              <a:buFontTx/>
              <a:buChar char="-"/>
            </a:pPr>
            <a:r>
              <a:rPr lang="fr-FR" sz="1400" dirty="0" smtClean="0">
                <a:latin typeface="Trebuchet MS" pitchFamily="34" charset="0"/>
              </a:rPr>
              <a:t>Quel est le rôle des socialismes dans la formation d’une classe ouvrière consciente d’elle-même et dans son action syndicale et politique en Europe ? = </a:t>
            </a:r>
            <a:r>
              <a:rPr lang="fr-FR" sz="1400" b="1" i="1" u="sng" dirty="0" smtClean="0">
                <a:solidFill>
                  <a:srgbClr val="FF0000"/>
                </a:solidFill>
                <a:latin typeface="Trebuchet MS" pitchFamily="34" charset="0"/>
              </a:rPr>
              <a:t>Comment naît et s’affirme le mouvement ouvrier allemand ?</a:t>
            </a:r>
          </a:p>
          <a:p>
            <a:pPr algn="just"/>
            <a:endParaRPr lang="fr-FR" sz="1400" b="1" i="1" u="sng" dirty="0">
              <a:latin typeface="Trebuchet MS" pitchFamily="34" charset="0"/>
            </a:endParaRPr>
          </a:p>
          <a:p>
            <a:pPr marL="285750" indent="-285750" algn="just">
              <a:buFontTx/>
              <a:buChar char="-"/>
            </a:pPr>
            <a:r>
              <a:rPr lang="fr-FR" sz="1400" dirty="0" smtClean="0">
                <a:latin typeface="Trebuchet MS" pitchFamily="34" charset="0"/>
              </a:rPr>
              <a:t>Comment les socialistes ont-ils abordé les problématiques de l’action révolutionnaire et de la participation au pouvoir ? = </a:t>
            </a:r>
            <a:r>
              <a:rPr lang="fr-FR" sz="1400" b="1" i="1" u="sng" dirty="0" smtClean="0">
                <a:solidFill>
                  <a:srgbClr val="FF0000"/>
                </a:solidFill>
                <a:latin typeface="Trebuchet MS" pitchFamily="34" charset="0"/>
              </a:rPr>
              <a:t>Comment le monde ouvrier s’intègre-t-il aux régimes politiques allemands successifs ?</a:t>
            </a:r>
          </a:p>
          <a:p>
            <a:pPr marL="285750" indent="-285750" algn="just">
              <a:buFontTx/>
              <a:buChar char="-"/>
            </a:pPr>
            <a:endParaRPr lang="fr-FR" sz="1400" b="1" i="1" u="sng" dirty="0">
              <a:solidFill>
                <a:srgbClr val="FF0000"/>
              </a:solidFill>
              <a:latin typeface="Trebuchet MS" pitchFamily="34" charset="0"/>
            </a:endParaRPr>
          </a:p>
          <a:p>
            <a:pPr marL="285750" indent="-285750" algn="just">
              <a:buFontTx/>
              <a:buChar char="-"/>
            </a:pPr>
            <a:r>
              <a:rPr lang="fr-FR" sz="1400" dirty="0" smtClean="0">
                <a:latin typeface="Trebuchet MS" pitchFamily="34" charset="0"/>
              </a:rPr>
              <a:t>Comment les grandes crises du 20</a:t>
            </a:r>
            <a:r>
              <a:rPr lang="fr-FR" sz="1400" baseline="30000" dirty="0" smtClean="0">
                <a:latin typeface="Trebuchet MS" pitchFamily="34" charset="0"/>
              </a:rPr>
              <a:t>ème</a:t>
            </a:r>
            <a:r>
              <a:rPr lang="fr-FR" sz="1400" dirty="0" smtClean="0">
                <a:latin typeface="Trebuchet MS" pitchFamily="34" charset="0"/>
              </a:rPr>
              <a:t> siècle et l’ampleur des changements de société ont-ils affecté le socialisme et le mouvement ouvrier ? = </a:t>
            </a:r>
            <a:r>
              <a:rPr lang="fr-FR" sz="1400" b="1" i="1" u="sng" dirty="0" smtClean="0">
                <a:solidFill>
                  <a:srgbClr val="FF0000"/>
                </a:solidFill>
                <a:latin typeface="Trebuchet MS" pitchFamily="34" charset="0"/>
              </a:rPr>
              <a:t>Pourquoi le mouvement ouvrier allemand s’est-il divisé ?</a:t>
            </a:r>
          </a:p>
          <a:p>
            <a:pPr marL="285750" indent="-285750">
              <a:buFontTx/>
              <a:buChar char="-"/>
            </a:pPr>
            <a:endParaRPr lang="fr-FR" sz="1400" dirty="0">
              <a:latin typeface="Trebuchet MS" pitchFamily="34" charset="0"/>
            </a:endParaRPr>
          </a:p>
        </p:txBody>
      </p:sp>
      <p:sp>
        <p:nvSpPr>
          <p:cNvPr id="7" name="Espace réservé du contenu 2"/>
          <p:cNvSpPr>
            <a:spLocks noGrp="1"/>
          </p:cNvSpPr>
          <p:nvPr>
            <p:ph idx="1"/>
          </p:nvPr>
        </p:nvSpPr>
        <p:spPr>
          <a:xfrm>
            <a:off x="508992" y="764704"/>
            <a:ext cx="8229600" cy="1296144"/>
          </a:xfrm>
          <a:ln>
            <a:solidFill>
              <a:srgbClr val="FF0000"/>
            </a:solidFill>
          </a:ln>
        </p:spPr>
        <p:txBody>
          <a:bodyPr>
            <a:normAutofit lnSpcReduction="10000"/>
          </a:bodyPr>
          <a:lstStyle/>
          <a:p>
            <a:pPr marL="0" indent="0">
              <a:buNone/>
            </a:pPr>
            <a:r>
              <a:rPr lang="fr-FR" sz="1400" b="1" dirty="0" smtClean="0">
                <a:effectLst>
                  <a:outerShdw blurRad="38100" dist="38100" dir="2700000" algn="tl">
                    <a:srgbClr val="000000">
                      <a:alpha val="43137"/>
                    </a:srgbClr>
                  </a:outerShdw>
                </a:effectLst>
                <a:latin typeface="Trebuchet MS" pitchFamily="34" charset="0"/>
              </a:rPr>
              <a:t>Thème 2 : Idéologies, opinions et croyances en Europe et aux Etats-Unis du 19</a:t>
            </a:r>
            <a:r>
              <a:rPr lang="fr-FR" sz="1400" b="1" baseline="30000" dirty="0" smtClean="0">
                <a:effectLst>
                  <a:outerShdw blurRad="38100" dist="38100" dir="2700000" algn="tl">
                    <a:srgbClr val="000000">
                      <a:alpha val="43137"/>
                    </a:srgbClr>
                  </a:outerShdw>
                </a:effectLst>
                <a:latin typeface="Trebuchet MS" pitchFamily="34" charset="0"/>
              </a:rPr>
              <a:t>ème</a:t>
            </a:r>
            <a:r>
              <a:rPr lang="fr-FR" sz="1400" b="1" dirty="0" smtClean="0">
                <a:effectLst>
                  <a:outerShdw blurRad="38100" dist="38100" dir="2700000" algn="tl">
                    <a:srgbClr val="000000">
                      <a:alpha val="43137"/>
                    </a:srgbClr>
                  </a:outerShdw>
                </a:effectLst>
                <a:latin typeface="Trebuchet MS" pitchFamily="34" charset="0"/>
              </a:rPr>
              <a:t> siècle </a:t>
            </a:r>
          </a:p>
          <a:p>
            <a:pPr marL="0" indent="0">
              <a:buNone/>
            </a:pPr>
            <a:r>
              <a:rPr lang="fr-FR" sz="1400" b="1" dirty="0" smtClean="0">
                <a:effectLst>
                  <a:outerShdw blurRad="38100" dist="38100" dir="2700000" algn="tl">
                    <a:srgbClr val="000000">
                      <a:alpha val="43137"/>
                    </a:srgbClr>
                  </a:outerShdw>
                </a:effectLst>
                <a:latin typeface="Trebuchet MS" pitchFamily="34" charset="0"/>
              </a:rPr>
              <a:t>                 à nos jours</a:t>
            </a:r>
          </a:p>
          <a:p>
            <a:pPr marL="857250" lvl="1" indent="-457200">
              <a:buFontTx/>
              <a:buChar char="-"/>
            </a:pPr>
            <a:r>
              <a:rPr lang="fr-FR" sz="1400" i="1" dirty="0" smtClean="0">
                <a:latin typeface="Trebuchet MS" pitchFamily="34" charset="0"/>
              </a:rPr>
              <a:t>Socialisme et mouvement ouvrier</a:t>
            </a:r>
          </a:p>
          <a:p>
            <a:pPr marL="400050" lvl="1" indent="0">
              <a:buNone/>
            </a:pPr>
            <a:r>
              <a:rPr lang="fr-FR" sz="1400" dirty="0" smtClean="0">
                <a:latin typeface="Trebuchet MS" pitchFamily="34" charset="0"/>
              </a:rPr>
              <a:t>        Socialisme, communisme et syndicalisme en Allemagne depuis 1875</a:t>
            </a:r>
          </a:p>
          <a:p>
            <a:pPr marL="1588" lvl="1" indent="0" algn="r">
              <a:buNone/>
            </a:pPr>
            <a:r>
              <a:rPr lang="fr-FR" sz="1400" i="1" dirty="0" smtClean="0">
                <a:latin typeface="Trebuchet MS" pitchFamily="34" charset="0"/>
              </a:rPr>
              <a:t>Ce thème doit être traité en 6h environ</a:t>
            </a:r>
          </a:p>
          <a:p>
            <a:pPr marL="400050" lvl="1" indent="0">
              <a:buNone/>
            </a:pPr>
            <a:endParaRPr lang="fr-FR" dirty="0" smtClean="0"/>
          </a:p>
        </p:txBody>
      </p:sp>
      <p:sp>
        <p:nvSpPr>
          <p:cNvPr id="9" name="Titre 1"/>
          <p:cNvSpPr>
            <a:spLocks noGrp="1"/>
          </p:cNvSpPr>
          <p:nvPr>
            <p:ph type="title"/>
          </p:nvPr>
        </p:nvSpPr>
        <p:spPr>
          <a:xfrm>
            <a:off x="2436912" y="-99392"/>
            <a:ext cx="6707088" cy="778098"/>
          </a:xfrm>
        </p:spPr>
        <p:txBody>
          <a:bodyPr>
            <a:normAutofit/>
          </a:bodyPr>
          <a:lstStyle/>
          <a:p>
            <a:pPr algn="r"/>
            <a:r>
              <a:rPr lang="fr-FR" sz="3200" dirty="0" smtClean="0">
                <a:solidFill>
                  <a:schemeClr val="accent5">
                    <a:lumMod val="50000"/>
                  </a:schemeClr>
                </a:solidFill>
                <a:latin typeface="Forte" pitchFamily="66" charset="0"/>
              </a:rPr>
              <a:t>Le point sur les programmes</a:t>
            </a:r>
            <a:endParaRPr lang="fr-FR" sz="3200" dirty="0">
              <a:solidFill>
                <a:schemeClr val="accent5">
                  <a:lumMod val="50000"/>
                </a:schemeClr>
              </a:solidFill>
              <a:latin typeface="Forte" pitchFamily="66" charset="0"/>
            </a:endParaRPr>
          </a:p>
        </p:txBody>
      </p:sp>
      <p:sp>
        <p:nvSpPr>
          <p:cNvPr id="8" name="Rectangle à coins arrondis 7"/>
          <p:cNvSpPr/>
          <p:nvPr/>
        </p:nvSpPr>
        <p:spPr>
          <a:xfrm>
            <a:off x="5724128" y="2723591"/>
            <a:ext cx="3024336" cy="375460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smtClean="0">
              <a:solidFill>
                <a:srgbClr val="FF0000"/>
              </a:solidFill>
              <a:effectLst>
                <a:outerShdw blurRad="38100" dist="38100" dir="2700000" algn="tl">
                  <a:srgbClr val="000000">
                    <a:alpha val="43137"/>
                  </a:srgbClr>
                </a:outerShdw>
              </a:effectLst>
            </a:endParaRPr>
          </a:p>
          <a:p>
            <a:pPr algn="ctr"/>
            <a:r>
              <a:rPr lang="fr-FR" sz="1600" b="1" dirty="0" smtClean="0">
                <a:solidFill>
                  <a:srgbClr val="FF0000"/>
                </a:solidFill>
                <a:effectLst>
                  <a:outerShdw blurRad="38100" dist="38100" dir="2700000" algn="tl">
                    <a:srgbClr val="000000">
                      <a:alpha val="43137"/>
                    </a:srgbClr>
                  </a:outerShdw>
                </a:effectLst>
              </a:rPr>
              <a:t>Les compétences travaillées dans cette démarche d’étude :</a:t>
            </a:r>
          </a:p>
          <a:p>
            <a:pPr algn="ctr"/>
            <a:endParaRPr lang="fr-FR" sz="1600" b="1" dirty="0" smtClean="0">
              <a:solidFill>
                <a:srgbClr val="FF0000"/>
              </a:solidFill>
              <a:effectLst>
                <a:outerShdw blurRad="38100" dist="38100" dir="2700000" algn="tl">
                  <a:srgbClr val="000000">
                    <a:alpha val="43137"/>
                  </a:srgbClr>
                </a:outerShdw>
              </a:effectLst>
            </a:endParaRPr>
          </a:p>
          <a:p>
            <a:pPr marL="285750" indent="-285750" algn="just">
              <a:buFontTx/>
              <a:buChar char="-"/>
            </a:pPr>
            <a:r>
              <a:rPr lang="fr-FR" sz="1300" dirty="0" smtClean="0">
                <a:solidFill>
                  <a:schemeClr val="tx1"/>
                </a:solidFill>
                <a:latin typeface="Trebuchet MS" pitchFamily="34" charset="0"/>
              </a:rPr>
              <a:t>Mettre en relation des faits ou événements de nature, de période spatiales différentes (approches diachronique et synchronique)</a:t>
            </a:r>
          </a:p>
          <a:p>
            <a:pPr marL="285750" indent="-285750" algn="just">
              <a:buFontTx/>
              <a:buChar char="-"/>
            </a:pPr>
            <a:r>
              <a:rPr lang="fr-FR" sz="1300" dirty="0" smtClean="0">
                <a:solidFill>
                  <a:schemeClr val="tx1"/>
                </a:solidFill>
                <a:latin typeface="Trebuchet MS" pitchFamily="34" charset="0"/>
              </a:rPr>
              <a:t>Prélever, hiérarchiser et confronter des informations selon des approches spécifiques en fonction du corpus documentaire</a:t>
            </a:r>
          </a:p>
          <a:p>
            <a:pPr marL="285750" indent="-285750" algn="just">
              <a:buFontTx/>
              <a:buChar char="-"/>
            </a:pPr>
            <a:r>
              <a:rPr lang="fr-FR" sz="1300" dirty="0" smtClean="0">
                <a:solidFill>
                  <a:schemeClr val="tx1"/>
                </a:solidFill>
                <a:latin typeface="Trebuchet MS" pitchFamily="34" charset="0"/>
              </a:rPr>
              <a:t>Critiquer des documents de types différents.</a:t>
            </a:r>
          </a:p>
          <a:p>
            <a:pPr marL="285750" indent="-285750" algn="just">
              <a:buFontTx/>
              <a:buChar char="-"/>
            </a:pPr>
            <a:r>
              <a:rPr lang="fr-FR" sz="1300" dirty="0" smtClean="0">
                <a:solidFill>
                  <a:schemeClr val="tx1"/>
                </a:solidFill>
                <a:latin typeface="Trebuchet MS" pitchFamily="34" charset="0"/>
              </a:rPr>
              <a:t>Approche </a:t>
            </a:r>
            <a:r>
              <a:rPr lang="fr-FR" sz="1300" dirty="0" err="1" smtClean="0">
                <a:solidFill>
                  <a:schemeClr val="tx1"/>
                </a:solidFill>
                <a:latin typeface="Trebuchet MS" pitchFamily="34" charset="0"/>
              </a:rPr>
              <a:t>HidA</a:t>
            </a:r>
            <a:r>
              <a:rPr lang="fr-FR" sz="1300" dirty="0" smtClean="0">
                <a:solidFill>
                  <a:schemeClr val="tx1"/>
                </a:solidFill>
                <a:latin typeface="Trebuchet MS" pitchFamily="34" charset="0"/>
              </a:rPr>
              <a:t> : les affiches, témoins des divisions du mouvement ouvrier allemand</a:t>
            </a:r>
            <a:endParaRPr lang="fr-FR" dirty="0" smtClean="0">
              <a:solidFill>
                <a:schemeClr val="tx1"/>
              </a:solidFill>
            </a:endParaRPr>
          </a:p>
          <a:p>
            <a:pPr algn="ctr"/>
            <a:endParaRPr lang="fr-F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805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ircle(in)">
                                      <p:cBhvr>
                                        <p:cTn id="7" dur="2000"/>
                                        <p:tgtEl>
                                          <p:spTgt spid="7">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ircle(in)">
                                      <p:cBhvr>
                                        <p:cTn id="10" dur="2000"/>
                                        <p:tgtEl>
                                          <p:spTgt spid="7">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circle(in)">
                                      <p:cBhvr>
                                        <p:cTn id="13" dur="2000"/>
                                        <p:tgtEl>
                                          <p:spTgt spid="7">
                                            <p:txEl>
                                              <p:pRg st="1" end="1"/>
                                            </p:txEl>
                                          </p:spTgt>
                                        </p:tgtEl>
                                      </p:cBhvr>
                                    </p:animEffect>
                                  </p:childTnLst>
                                </p:cTn>
                              </p:par>
                            </p:childTnLst>
                          </p:cTn>
                        </p:par>
                        <p:par>
                          <p:cTn id="14" fill="hold">
                            <p:stCondLst>
                              <p:cond delay="2000"/>
                            </p:stCondLst>
                            <p:childTnLst>
                              <p:par>
                                <p:cTn id="15" presetID="6" presetClass="entr" presetSubtype="16"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2000"/>
                                        <p:tgtEl>
                                          <p:spTgt spid="7">
                                            <p:txEl>
                                              <p:pRg st="2" end="2"/>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circle(in)">
                                      <p:cBhvr>
                                        <p:cTn id="20" dur="2000"/>
                                        <p:tgtEl>
                                          <p:spTgt spid="7">
                                            <p:txEl>
                                              <p:pRg st="3" end="3"/>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circle(in)">
                                      <p:cBhvr>
                                        <p:cTn id="23" dur="20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circle(in)">
                                      <p:cBhvr>
                                        <p:cTn id="35" dur="20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circle(in)">
                                      <p:cBhvr>
                                        <p:cTn id="40" dur="2000"/>
                                        <p:tgtEl>
                                          <p:spTgt spid="10">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Effect transition="in" filter="circle(in)">
                                      <p:cBhvr>
                                        <p:cTn id="45" dur="2000"/>
                                        <p:tgtEl>
                                          <p:spTgt spid="10">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0">
                                            <p:txEl>
                                              <p:pRg st="6" end="6"/>
                                            </p:txEl>
                                          </p:spTgt>
                                        </p:tgtEl>
                                        <p:attrNameLst>
                                          <p:attrName>style.visibility</p:attrName>
                                        </p:attrNameLst>
                                      </p:cBhvr>
                                      <p:to>
                                        <p:strVal val="visible"/>
                                      </p:to>
                                    </p:set>
                                    <p:animEffect transition="in" filter="circle(in)">
                                      <p:cBhvr>
                                        <p:cTn id="50" dur="2000"/>
                                        <p:tgtEl>
                                          <p:spTgt spid="10">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circle(in)">
                                      <p:cBhvr>
                                        <p:cTn id="6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99392"/>
            <a:ext cx="6707088"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3200" dirty="0" smtClean="0">
                <a:solidFill>
                  <a:schemeClr val="accent5">
                    <a:lumMod val="50000"/>
                  </a:schemeClr>
                </a:solidFill>
                <a:latin typeface="Forte" pitchFamily="66" charset="0"/>
              </a:rPr>
              <a:t>Une proposition de démarche</a:t>
            </a:r>
            <a:endParaRPr lang="fr-FR" sz="3200" dirty="0">
              <a:solidFill>
                <a:schemeClr val="accent5">
                  <a:lumMod val="50000"/>
                </a:schemeClr>
              </a:solidFill>
              <a:latin typeface="Forte" pitchFamily="66" charset="0"/>
            </a:endParaRPr>
          </a:p>
        </p:txBody>
      </p:sp>
      <p:sp>
        <p:nvSpPr>
          <p:cNvPr id="5" name="ZoneTexte 4"/>
          <p:cNvSpPr txBox="1"/>
          <p:nvPr/>
        </p:nvSpPr>
        <p:spPr>
          <a:xfrm>
            <a:off x="499095" y="871160"/>
            <a:ext cx="4032448" cy="3508653"/>
          </a:xfrm>
          <a:prstGeom prst="rect">
            <a:avLst/>
          </a:prstGeom>
          <a:noFill/>
        </p:spPr>
        <p:txBody>
          <a:bodyPr wrap="square" rtlCol="0">
            <a:spAutoFit/>
          </a:bodyPr>
          <a:lstStyle/>
          <a:p>
            <a:pPr marL="171450" indent="-171450" algn="just">
              <a:buFont typeface="Arial" pitchFamily="34" charset="0"/>
              <a:buChar char="•"/>
            </a:pPr>
            <a:r>
              <a:rPr lang="fr-FR" sz="1400" b="1" dirty="0" smtClean="0">
                <a:solidFill>
                  <a:srgbClr val="FF0000"/>
                </a:solidFill>
                <a:effectLst>
                  <a:outerShdw blurRad="38100" dist="38100" dir="2700000" algn="tl">
                    <a:srgbClr val="000000">
                      <a:alpha val="43137"/>
                    </a:srgbClr>
                  </a:outerShdw>
                </a:effectLst>
                <a:latin typeface="Trebuchet MS" pitchFamily="34" charset="0"/>
              </a:rPr>
              <a:t>La connaissance de l’histoire des idéologies est indispensable pour comprendre le monde contemporain. </a:t>
            </a:r>
            <a:r>
              <a:rPr lang="fr-FR" sz="1400" b="1" dirty="0" smtClean="0">
                <a:latin typeface="Trebuchet MS" pitchFamily="34" charset="0"/>
              </a:rPr>
              <a:t>Au 20</a:t>
            </a:r>
            <a:r>
              <a:rPr lang="fr-FR" sz="1400" b="1" baseline="30000" dirty="0" smtClean="0">
                <a:latin typeface="Trebuchet MS" pitchFamily="34" charset="0"/>
              </a:rPr>
              <a:t>ème</a:t>
            </a:r>
            <a:r>
              <a:rPr lang="fr-FR" sz="1400" b="1" dirty="0" smtClean="0">
                <a:latin typeface="Trebuchet MS" pitchFamily="34" charset="0"/>
              </a:rPr>
              <a:t> siècle, le poids des idéologies, comme le socialisme né de l’industrialisation, est tel qu’il oriente et parfois détermine l’évolution des sociétés et des régimes politiques.</a:t>
            </a:r>
          </a:p>
          <a:p>
            <a:pPr algn="just"/>
            <a:endParaRPr lang="fr-FR" sz="1400" b="1" dirty="0" smtClean="0">
              <a:latin typeface="Trebuchet MS" pitchFamily="34" charset="0"/>
            </a:endParaRPr>
          </a:p>
          <a:p>
            <a:pPr marL="171450" indent="-171450" algn="just">
              <a:buFont typeface="Arial" pitchFamily="34" charset="0"/>
              <a:buChar char="•"/>
            </a:pPr>
            <a:r>
              <a:rPr lang="fr-FR" sz="1400" b="1" dirty="0" smtClean="0">
                <a:solidFill>
                  <a:srgbClr val="FF0000"/>
                </a:solidFill>
                <a:effectLst>
                  <a:outerShdw blurRad="38100" dist="38100" dir="2700000" algn="tl">
                    <a:srgbClr val="000000">
                      <a:alpha val="43137"/>
                    </a:srgbClr>
                  </a:outerShdw>
                </a:effectLst>
                <a:latin typeface="Trebuchet MS" pitchFamily="34" charset="0"/>
              </a:rPr>
              <a:t>Le socialisme devient au 20</a:t>
            </a:r>
            <a:r>
              <a:rPr lang="fr-FR" sz="1400" b="1" baseline="30000" dirty="0" smtClean="0">
                <a:solidFill>
                  <a:srgbClr val="FF0000"/>
                </a:solidFill>
                <a:effectLst>
                  <a:outerShdw blurRad="38100" dist="38100" dir="2700000" algn="tl">
                    <a:srgbClr val="000000">
                      <a:alpha val="43137"/>
                    </a:srgbClr>
                  </a:outerShdw>
                </a:effectLst>
                <a:latin typeface="Trebuchet MS" pitchFamily="34" charset="0"/>
              </a:rPr>
              <a:t>ème</a:t>
            </a:r>
            <a:r>
              <a:rPr lang="fr-FR" sz="1400" b="1" dirty="0" smtClean="0">
                <a:solidFill>
                  <a:srgbClr val="FF0000"/>
                </a:solidFill>
                <a:effectLst>
                  <a:outerShdw blurRad="38100" dist="38100" dir="2700000" algn="tl">
                    <a:srgbClr val="000000">
                      <a:alpha val="43137"/>
                    </a:srgbClr>
                  </a:outerShdw>
                </a:effectLst>
                <a:latin typeface="Trebuchet MS" pitchFamily="34" charset="0"/>
              </a:rPr>
              <a:t> siècle une force politique majeure</a:t>
            </a:r>
            <a:r>
              <a:rPr lang="fr-FR" sz="1400" dirty="0" smtClean="0">
                <a:solidFill>
                  <a:srgbClr val="FF0000"/>
                </a:solidFill>
                <a:latin typeface="Trebuchet MS" pitchFamily="34" charset="0"/>
              </a:rPr>
              <a:t> </a:t>
            </a:r>
            <a:r>
              <a:rPr lang="fr-FR" sz="1400" b="1" dirty="0" smtClean="0">
                <a:latin typeface="Trebuchet MS" pitchFamily="34" charset="0"/>
              </a:rPr>
              <a:t>: il suscite la création de partis et de syndicats qui jouent un rôle important dans l’émergence d’une conscience ouvrière.</a:t>
            </a:r>
          </a:p>
          <a:p>
            <a:pPr algn="just"/>
            <a:endParaRPr lang="fr-FR" sz="1400" b="1" dirty="0" smtClean="0">
              <a:latin typeface="Trebuchet MS" pitchFamily="34" charset="0"/>
            </a:endParaRPr>
          </a:p>
          <a:p>
            <a:pPr algn="r"/>
            <a:r>
              <a:rPr lang="fr-FR" sz="1000" dirty="0" smtClean="0">
                <a:latin typeface="Trebuchet MS" pitchFamily="34" charset="0"/>
              </a:rPr>
              <a:t>Source : </a:t>
            </a:r>
            <a:r>
              <a:rPr lang="fr-FR" sz="1000" i="1" dirty="0" smtClean="0">
                <a:latin typeface="Trebuchet MS" pitchFamily="34" charset="0"/>
              </a:rPr>
              <a:t>Manuel Terminale L/ES, </a:t>
            </a:r>
            <a:r>
              <a:rPr lang="fr-FR" sz="1000" dirty="0" smtClean="0">
                <a:latin typeface="Trebuchet MS" pitchFamily="34" charset="0"/>
              </a:rPr>
              <a:t>Hatier, 2012</a:t>
            </a:r>
            <a:r>
              <a:rPr lang="fr-FR" sz="1400" dirty="0" smtClean="0">
                <a:latin typeface="Trebuchet MS" pitchFamily="34" charset="0"/>
              </a:rPr>
              <a:t> </a:t>
            </a:r>
            <a:endParaRPr lang="fr-FR" sz="1200" dirty="0" smtClean="0">
              <a:latin typeface="Trebuchet MS" pitchFamily="34" charset="0"/>
            </a:endParaRPr>
          </a:p>
          <a:p>
            <a:pPr algn="just"/>
            <a:endParaRPr lang="fr-FR" sz="1200" b="1" dirty="0"/>
          </a:p>
        </p:txBody>
      </p:sp>
      <p:sp>
        <p:nvSpPr>
          <p:cNvPr id="6" name="ZoneTexte 5"/>
          <p:cNvSpPr txBox="1"/>
          <p:nvPr/>
        </p:nvSpPr>
        <p:spPr>
          <a:xfrm>
            <a:off x="4995936" y="1024056"/>
            <a:ext cx="4032448" cy="3231654"/>
          </a:xfrm>
          <a:prstGeom prst="rect">
            <a:avLst/>
          </a:prstGeom>
          <a:noFill/>
        </p:spPr>
        <p:txBody>
          <a:bodyPr wrap="square" rtlCol="0">
            <a:spAutoFit/>
          </a:bodyPr>
          <a:lstStyle/>
          <a:p>
            <a:pPr marL="171450" indent="-171450" algn="just">
              <a:buFont typeface="Arial" pitchFamily="34" charset="0"/>
              <a:buChar char="•"/>
            </a:pPr>
            <a:r>
              <a:rPr lang="fr-FR" sz="1400" b="1" dirty="0" smtClean="0">
                <a:latin typeface="Trebuchet MS" pitchFamily="34" charset="0"/>
              </a:rPr>
              <a:t>Après son unification en 1875, le parti social démocrate allemand domine le mouvement ouvrier et devient</a:t>
            </a:r>
            <a:r>
              <a:rPr lang="fr-FR" sz="1400" b="1" dirty="0" smtClean="0">
                <a:effectLst>
                  <a:outerShdw blurRad="38100" dist="38100" dir="2700000" algn="tl">
                    <a:srgbClr val="000000">
                      <a:alpha val="43137"/>
                    </a:srgbClr>
                  </a:outerShdw>
                </a:effectLst>
                <a:latin typeface="Trebuchet MS" pitchFamily="34" charset="0"/>
              </a:rPr>
              <a:t> </a:t>
            </a:r>
            <a:r>
              <a:rPr lang="fr-FR" sz="1400" b="1" dirty="0" smtClean="0">
                <a:solidFill>
                  <a:srgbClr val="FF0000"/>
                </a:solidFill>
                <a:effectLst>
                  <a:outerShdw blurRad="38100" dist="38100" dir="2700000" algn="tl">
                    <a:srgbClr val="000000">
                      <a:alpha val="43137"/>
                    </a:srgbClr>
                  </a:outerShdw>
                </a:effectLst>
                <a:latin typeface="Trebuchet MS" pitchFamily="34" charset="0"/>
              </a:rPr>
              <a:t>le 1</a:t>
            </a:r>
            <a:r>
              <a:rPr lang="fr-FR" sz="1400" b="1" baseline="30000" dirty="0" smtClean="0">
                <a:solidFill>
                  <a:srgbClr val="FF0000"/>
                </a:solidFill>
                <a:effectLst>
                  <a:outerShdw blurRad="38100" dist="38100" dir="2700000" algn="tl">
                    <a:srgbClr val="000000">
                      <a:alpha val="43137"/>
                    </a:srgbClr>
                  </a:outerShdw>
                </a:effectLst>
                <a:latin typeface="Trebuchet MS" pitchFamily="34" charset="0"/>
              </a:rPr>
              <a:t>er</a:t>
            </a:r>
            <a:r>
              <a:rPr lang="fr-FR" sz="1400" b="1" dirty="0" smtClean="0">
                <a:solidFill>
                  <a:srgbClr val="FF0000"/>
                </a:solidFill>
                <a:effectLst>
                  <a:outerShdw blurRad="38100" dist="38100" dir="2700000" algn="tl">
                    <a:srgbClr val="000000">
                      <a:alpha val="43137"/>
                    </a:srgbClr>
                  </a:outerShdw>
                </a:effectLst>
                <a:latin typeface="Trebuchet MS" pitchFamily="34" charset="0"/>
              </a:rPr>
              <a:t> parti d’Allemagne</a:t>
            </a:r>
            <a:r>
              <a:rPr lang="fr-FR" sz="1400" b="1" dirty="0" smtClean="0">
                <a:effectLst>
                  <a:outerShdw blurRad="38100" dist="38100" dir="2700000" algn="tl">
                    <a:srgbClr val="000000">
                      <a:alpha val="43137"/>
                    </a:srgbClr>
                  </a:outerShdw>
                </a:effectLst>
                <a:latin typeface="Trebuchet MS" pitchFamily="34" charset="0"/>
              </a:rPr>
              <a:t> </a:t>
            </a:r>
            <a:r>
              <a:rPr lang="fr-FR" sz="1400" b="1" dirty="0" smtClean="0">
                <a:latin typeface="Trebuchet MS" pitchFamily="34" charset="0"/>
              </a:rPr>
              <a:t>avant 1914.</a:t>
            </a:r>
          </a:p>
          <a:p>
            <a:pPr marL="171450" indent="-171450" algn="just">
              <a:buFont typeface="Arial" pitchFamily="34" charset="0"/>
              <a:buChar char="•"/>
            </a:pPr>
            <a:r>
              <a:rPr lang="fr-FR" sz="1400" b="1" dirty="0" smtClean="0">
                <a:solidFill>
                  <a:srgbClr val="FF0000"/>
                </a:solidFill>
                <a:effectLst>
                  <a:outerShdw blurRad="38100" dist="38100" dir="2700000" algn="tl">
                    <a:srgbClr val="000000">
                      <a:alpha val="43137"/>
                    </a:srgbClr>
                  </a:outerShdw>
                </a:effectLst>
                <a:latin typeface="Trebuchet MS" pitchFamily="34" charset="0"/>
              </a:rPr>
              <a:t>Il oscille entre révolution et réformisme et marque profondément l’histoire du pays. </a:t>
            </a:r>
            <a:r>
              <a:rPr lang="fr-FR" sz="1400" b="1" dirty="0" smtClean="0">
                <a:latin typeface="Trebuchet MS" pitchFamily="34" charset="0"/>
              </a:rPr>
              <a:t>Son opposition au communisme depuis 1918 culmine lors de la division de l’Allemagne entre 1945 et 1990.</a:t>
            </a:r>
          </a:p>
          <a:p>
            <a:pPr marL="171450" indent="-171450" algn="just">
              <a:buFont typeface="Arial" pitchFamily="34" charset="0"/>
              <a:buChar char="•"/>
            </a:pPr>
            <a:r>
              <a:rPr lang="fr-FR" sz="1400" b="1" dirty="0" smtClean="0">
                <a:solidFill>
                  <a:srgbClr val="FF0000"/>
                </a:solidFill>
                <a:effectLst>
                  <a:outerShdw blurRad="38100" dist="38100" dir="2700000" algn="tl">
                    <a:srgbClr val="000000">
                      <a:alpha val="43137"/>
                    </a:srgbClr>
                  </a:outerShdw>
                </a:effectLst>
                <a:latin typeface="Trebuchet MS" pitchFamily="34" charset="0"/>
              </a:rPr>
              <a:t>La social-démocratie allemande exerce une grande influence sur le mouvement ouvrier international jusqu’à aujourd’hui.</a:t>
            </a:r>
          </a:p>
          <a:p>
            <a:pPr marL="171450" indent="-171450" algn="just">
              <a:buFont typeface="Arial" pitchFamily="34" charset="0"/>
              <a:buChar char="•"/>
            </a:pPr>
            <a:endParaRPr lang="fr-FR" sz="1400" b="1" dirty="0" smtClean="0">
              <a:latin typeface="Trebuchet MS" pitchFamily="34" charset="0"/>
            </a:endParaRPr>
          </a:p>
          <a:p>
            <a:pPr algn="r"/>
            <a:r>
              <a:rPr lang="fr-FR" sz="1000" dirty="0">
                <a:latin typeface="Trebuchet MS" pitchFamily="34" charset="0"/>
              </a:rPr>
              <a:t>Source : Manuel Terminale L/ES, Hatier, 2012</a:t>
            </a:r>
          </a:p>
          <a:p>
            <a:pPr algn="just"/>
            <a:endParaRPr lang="fr-FR" sz="1200" b="1" dirty="0"/>
          </a:p>
        </p:txBody>
      </p:sp>
      <p:sp>
        <p:nvSpPr>
          <p:cNvPr id="7" name="Flèche droite 6"/>
          <p:cNvSpPr/>
          <p:nvPr/>
        </p:nvSpPr>
        <p:spPr>
          <a:xfrm>
            <a:off x="945440" y="4569618"/>
            <a:ext cx="667761" cy="1394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835696" y="4523846"/>
            <a:ext cx="2232248" cy="1815882"/>
          </a:xfrm>
          <a:prstGeom prst="rect">
            <a:avLst/>
          </a:prstGeom>
          <a:noFill/>
          <a:ln>
            <a:solidFill>
              <a:schemeClr val="accent1">
                <a:shade val="50000"/>
              </a:schemeClr>
            </a:solidFill>
          </a:ln>
        </p:spPr>
        <p:txBody>
          <a:bodyPr wrap="square" rtlCol="0">
            <a:spAutoFit/>
          </a:bodyPr>
          <a:lstStyle/>
          <a:p>
            <a:r>
              <a:rPr lang="fr-FR" sz="2800" b="1" dirty="0" smtClean="0">
                <a:effectLst>
                  <a:outerShdw blurRad="38100" dist="38100" dir="2700000" algn="tl">
                    <a:srgbClr val="000000">
                      <a:alpha val="43137"/>
                    </a:srgbClr>
                  </a:outerShdw>
                </a:effectLst>
                <a:latin typeface="Mistral" pitchFamily="66" charset="0"/>
              </a:rPr>
              <a:t>Les enjeux</a:t>
            </a:r>
          </a:p>
          <a:p>
            <a:pPr algn="just"/>
            <a:r>
              <a:rPr lang="fr-FR" sz="1400" dirty="0" smtClean="0">
                <a:effectLst>
                  <a:outerShdw blurRad="38100" dist="38100" dir="2700000" algn="tl">
                    <a:srgbClr val="000000">
                      <a:alpha val="43137"/>
                    </a:srgbClr>
                  </a:outerShdw>
                </a:effectLst>
                <a:latin typeface="Trebuchet MS" pitchFamily="34" charset="0"/>
              </a:rPr>
              <a:t>Comment se manifeste l’essor du mouvement ouvrier et quel est son poids dans l’évolution politique et sociale des pays européens ?</a:t>
            </a:r>
            <a:endParaRPr lang="fr-FR" sz="1400" dirty="0">
              <a:latin typeface="Trebuchet MS" pitchFamily="34" charset="0"/>
            </a:endParaRPr>
          </a:p>
        </p:txBody>
      </p:sp>
      <p:sp>
        <p:nvSpPr>
          <p:cNvPr id="9" name="Flèche droite 8"/>
          <p:cNvSpPr/>
          <p:nvPr/>
        </p:nvSpPr>
        <p:spPr>
          <a:xfrm>
            <a:off x="5625959" y="4843231"/>
            <a:ext cx="667761" cy="1394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353935" y="4632619"/>
            <a:ext cx="2314700" cy="1815882"/>
          </a:xfrm>
          <a:prstGeom prst="rect">
            <a:avLst/>
          </a:prstGeom>
          <a:noFill/>
          <a:ln>
            <a:solidFill>
              <a:schemeClr val="accent1">
                <a:shade val="50000"/>
              </a:schemeClr>
            </a:solidFill>
          </a:ln>
        </p:spPr>
        <p:txBody>
          <a:bodyPr wrap="square" rtlCol="0">
            <a:spAutoFit/>
          </a:bodyPr>
          <a:lstStyle/>
          <a:p>
            <a:r>
              <a:rPr lang="fr-FR" sz="2800" b="1" dirty="0" smtClean="0">
                <a:effectLst>
                  <a:outerShdw blurRad="38100" dist="38100" dir="2700000" algn="tl">
                    <a:srgbClr val="000000">
                      <a:alpha val="43137"/>
                    </a:srgbClr>
                  </a:outerShdw>
                </a:effectLst>
                <a:latin typeface="Mistral" pitchFamily="66" charset="0"/>
              </a:rPr>
              <a:t>Les enjeux</a:t>
            </a:r>
          </a:p>
          <a:p>
            <a:pPr algn="just"/>
            <a:r>
              <a:rPr lang="fr-FR" sz="1400" dirty="0" smtClean="0">
                <a:effectLst>
                  <a:outerShdw blurRad="38100" dist="38100" dir="2700000" algn="tl">
                    <a:srgbClr val="000000">
                      <a:alpha val="43137"/>
                    </a:srgbClr>
                  </a:outerShdw>
                </a:effectLst>
                <a:latin typeface="Trebuchet MS" pitchFamily="34" charset="0"/>
              </a:rPr>
              <a:t>En quoi l’Allemagne a-t-elle joué un grand rôle dans l’histoire du socialisme, du syndicalisme et du communisme ? </a:t>
            </a:r>
            <a:endParaRPr lang="fr-FR" sz="1400" dirty="0">
              <a:latin typeface="Trebuchet MS" pitchFamily="34" charset="0"/>
            </a:endParaRPr>
          </a:p>
        </p:txBody>
      </p:sp>
      <p:sp>
        <p:nvSpPr>
          <p:cNvPr id="11" name="ZoneTexte 10"/>
          <p:cNvSpPr txBox="1"/>
          <p:nvPr/>
        </p:nvSpPr>
        <p:spPr>
          <a:xfrm rot="16200000">
            <a:off x="-2209366" y="2910910"/>
            <a:ext cx="5049182" cy="584775"/>
          </a:xfrm>
          <a:prstGeom prst="rect">
            <a:avLst/>
          </a:prstGeom>
          <a:noFill/>
        </p:spPr>
        <p:txBody>
          <a:bodyPr wrap="square" rtlCol="0">
            <a:spAutoFit/>
          </a:bodyPr>
          <a:lstStyle/>
          <a:p>
            <a:pPr algn="r"/>
            <a:r>
              <a:rPr lang="fr-FR" sz="3200" dirty="0" smtClean="0">
                <a:solidFill>
                  <a:schemeClr val="accent5">
                    <a:lumMod val="50000"/>
                  </a:schemeClr>
                </a:solidFill>
                <a:effectLst>
                  <a:outerShdw blurRad="38100" dist="38100" dir="2700000" algn="tl">
                    <a:srgbClr val="000000">
                      <a:alpha val="43137"/>
                    </a:srgbClr>
                  </a:outerShdw>
                </a:effectLst>
                <a:latin typeface="Mistral" pitchFamily="66" charset="0"/>
              </a:rPr>
              <a:t>Socialisme et mouvement ouvrier</a:t>
            </a:r>
            <a:endParaRPr lang="fr-FR" sz="3200" dirty="0">
              <a:solidFill>
                <a:schemeClr val="accent5">
                  <a:lumMod val="50000"/>
                </a:schemeClr>
              </a:solidFill>
              <a:effectLst>
                <a:outerShdw blurRad="38100" dist="38100" dir="2700000" algn="tl">
                  <a:srgbClr val="000000">
                    <a:alpha val="43137"/>
                  </a:srgbClr>
                </a:outerShdw>
              </a:effectLst>
              <a:latin typeface="Mistral" pitchFamily="66" charset="0"/>
            </a:endParaRPr>
          </a:p>
        </p:txBody>
      </p:sp>
      <p:sp>
        <p:nvSpPr>
          <p:cNvPr id="12" name="ZoneTexte 11"/>
          <p:cNvSpPr txBox="1"/>
          <p:nvPr/>
        </p:nvSpPr>
        <p:spPr>
          <a:xfrm rot="16200000">
            <a:off x="2866257" y="2712415"/>
            <a:ext cx="3915347" cy="584775"/>
          </a:xfrm>
          <a:prstGeom prst="rect">
            <a:avLst/>
          </a:prstGeom>
          <a:noFill/>
        </p:spPr>
        <p:txBody>
          <a:bodyPr wrap="square" rtlCol="0">
            <a:spAutoFit/>
          </a:bodyPr>
          <a:lstStyle/>
          <a:p>
            <a:pPr algn="r"/>
            <a:r>
              <a:rPr lang="fr-FR" sz="3200" dirty="0" smtClean="0">
                <a:solidFill>
                  <a:schemeClr val="accent5">
                    <a:lumMod val="50000"/>
                  </a:schemeClr>
                </a:solidFill>
                <a:effectLst>
                  <a:outerShdw blurRad="38100" dist="38100" dir="2700000" algn="tl">
                    <a:srgbClr val="000000">
                      <a:alpha val="43137"/>
                    </a:srgbClr>
                  </a:outerShdw>
                </a:effectLst>
                <a:latin typeface="Mistral" pitchFamily="66" charset="0"/>
              </a:rPr>
              <a:t>L’exemple allemand</a:t>
            </a:r>
            <a:endParaRPr lang="fr-FR" sz="3200" dirty="0">
              <a:solidFill>
                <a:schemeClr val="accent5">
                  <a:lumMod val="50000"/>
                </a:schemeClr>
              </a:solidFill>
              <a:effectLst>
                <a:outerShdw blurRad="38100" dist="38100" dir="2700000" algn="tl">
                  <a:srgbClr val="000000">
                    <a:alpha val="43137"/>
                  </a:srgbClr>
                </a:outerShdw>
              </a:effectLst>
              <a:latin typeface="Mistral" pitchFamily="66" charset="0"/>
            </a:endParaRPr>
          </a:p>
        </p:txBody>
      </p:sp>
      <p:cxnSp>
        <p:nvCxnSpPr>
          <p:cNvPr id="13" name="Connecteur droit 12"/>
          <p:cNvCxnSpPr/>
          <p:nvPr/>
        </p:nvCxnSpPr>
        <p:spPr>
          <a:xfrm>
            <a:off x="519032" y="723985"/>
            <a:ext cx="0" cy="4433207"/>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028533" y="1024056"/>
            <a:ext cx="3665" cy="301621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8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circle(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circle(in)">
                                      <p:cBhvr>
                                        <p:cTn id="24" dur="2000"/>
                                        <p:tgtEl>
                                          <p:spTgt spid="5">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6"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Effect transition="in" filter="circle(in)">
                                      <p:cBhvr>
                                        <p:cTn id="54" dur="2000"/>
                                        <p:tgtEl>
                                          <p:spTgt spid="6">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6">
                                            <p:txEl>
                                              <p:pRg st="1" end="1"/>
                                            </p:txEl>
                                          </p:spTgt>
                                        </p:tgtEl>
                                        <p:attrNameLst>
                                          <p:attrName>style.visibility</p:attrName>
                                        </p:attrNameLst>
                                      </p:cBhvr>
                                      <p:to>
                                        <p:strVal val="visible"/>
                                      </p:to>
                                    </p:set>
                                    <p:animEffect transition="in" filter="circle(in)">
                                      <p:cBhvr>
                                        <p:cTn id="59" dur="2000"/>
                                        <p:tgtEl>
                                          <p:spTgt spid="6">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Effect transition="in" filter="circle(in)">
                                      <p:cBhvr>
                                        <p:cTn id="64" dur="2000"/>
                                        <p:tgtEl>
                                          <p:spTgt spid="6">
                                            <p:txEl>
                                              <p:pRg st="2" end="2"/>
                                            </p:txEl>
                                          </p:spTgt>
                                        </p:tgtEl>
                                      </p:cBhvr>
                                    </p:animEffect>
                                  </p:childTnLst>
                                </p:cTn>
                              </p:par>
                              <p:par>
                                <p:cTn id="65" presetID="6" presetClass="entr" presetSubtype="16" fill="hold" nodeType="with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circle(in)">
                                      <p:cBhvr>
                                        <p:cTn id="67" dur="2000"/>
                                        <p:tgtEl>
                                          <p:spTgt spid="6">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1000"/>
                                        <p:tgtEl>
                                          <p:spTgt spid="9"/>
                                        </p:tgtEl>
                                      </p:cBhvr>
                                    </p:animEffect>
                                    <p:anim calcmode="lin" valueType="num">
                                      <p:cBhvr>
                                        <p:cTn id="73" dur="1000" fill="hold"/>
                                        <p:tgtEl>
                                          <p:spTgt spid="9"/>
                                        </p:tgtEl>
                                        <p:attrNameLst>
                                          <p:attrName>ppt_x</p:attrName>
                                        </p:attrNameLst>
                                      </p:cBhvr>
                                      <p:tavLst>
                                        <p:tav tm="0">
                                          <p:val>
                                            <p:strVal val="#ppt_x"/>
                                          </p:val>
                                        </p:tav>
                                        <p:tav tm="100000">
                                          <p:val>
                                            <p:strVal val="#ppt_x"/>
                                          </p:val>
                                        </p:tav>
                                      </p:tavLst>
                                    </p:anim>
                                    <p:anim calcmode="lin" valueType="num">
                                      <p:cBhvr>
                                        <p:cTn id="74" dur="1000" fill="hold"/>
                                        <p:tgtEl>
                                          <p:spTgt spid="9"/>
                                        </p:tgtEl>
                                        <p:attrNameLst>
                                          <p:attrName>ppt_y</p:attrName>
                                        </p:attrNameLst>
                                      </p:cBhvr>
                                      <p:tavLst>
                                        <p:tav tm="0">
                                          <p:val>
                                            <p:strVal val="#ppt_y+.1"/>
                                          </p:val>
                                        </p:tav>
                                        <p:tav tm="100000">
                                          <p:val>
                                            <p:strVal val="#ppt_y"/>
                                          </p:val>
                                        </p:tav>
                                      </p:tavLst>
                                    </p:anim>
                                  </p:childTnLst>
                                </p:cTn>
                              </p:par>
                              <p:par>
                                <p:cTn id="75" presetID="6" presetClass="entr" presetSubtype="16"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circle(in)">
                                      <p:cBhvr>
                                        <p:cTn id="7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99392"/>
            <a:ext cx="6707088"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3200" dirty="0" smtClean="0">
                <a:solidFill>
                  <a:schemeClr val="accent5">
                    <a:lumMod val="50000"/>
                  </a:schemeClr>
                </a:solidFill>
                <a:latin typeface="Forte" pitchFamily="66" charset="0"/>
              </a:rPr>
              <a:t>Une proposition de démarche</a:t>
            </a:r>
            <a:endParaRPr lang="fr-FR" sz="3200" dirty="0">
              <a:solidFill>
                <a:schemeClr val="accent5">
                  <a:lumMod val="50000"/>
                </a:schemeClr>
              </a:solidFill>
              <a:latin typeface="Forte" pitchFamily="66" charset="0"/>
            </a:endParaRPr>
          </a:p>
        </p:txBody>
      </p:sp>
      <p:sp>
        <p:nvSpPr>
          <p:cNvPr id="8" name="Espace réservé du contenu 7"/>
          <p:cNvSpPr>
            <a:spLocks noGrp="1"/>
          </p:cNvSpPr>
          <p:nvPr>
            <p:ph idx="1"/>
          </p:nvPr>
        </p:nvSpPr>
        <p:spPr>
          <a:xfrm>
            <a:off x="-11360" y="678706"/>
            <a:ext cx="4896544" cy="6134670"/>
          </a:xfrm>
        </p:spPr>
        <p:txBody>
          <a:bodyPr>
            <a:normAutofit fontScale="70000" lnSpcReduction="20000"/>
          </a:bodyPr>
          <a:lstStyle/>
          <a:p>
            <a:pPr marL="0" indent="0" algn="just">
              <a:buNone/>
            </a:pPr>
            <a:r>
              <a:rPr lang="fr-FR" sz="2400" dirty="0" smtClean="0">
                <a:solidFill>
                  <a:srgbClr val="FF0000"/>
                </a:solidFill>
                <a:effectLst>
                  <a:outerShdw blurRad="38100" dist="38100" dir="2700000" algn="tl">
                    <a:srgbClr val="000000">
                      <a:alpha val="43137"/>
                    </a:srgbClr>
                  </a:outerShdw>
                </a:effectLst>
                <a:latin typeface="Forte" pitchFamily="66" charset="0"/>
              </a:rPr>
              <a:t>Quelle est l’influence du mouvement ouvrier sur la vie politique et sociale de l’Allemagne depuis la fin du 19</a:t>
            </a:r>
            <a:r>
              <a:rPr lang="fr-FR" sz="2400" baseline="30000" dirty="0" smtClean="0">
                <a:solidFill>
                  <a:srgbClr val="FF0000"/>
                </a:solidFill>
                <a:effectLst>
                  <a:outerShdw blurRad="38100" dist="38100" dir="2700000" algn="tl">
                    <a:srgbClr val="000000">
                      <a:alpha val="43137"/>
                    </a:srgbClr>
                  </a:outerShdw>
                </a:effectLst>
                <a:latin typeface="Forte" pitchFamily="66" charset="0"/>
              </a:rPr>
              <a:t>ème</a:t>
            </a:r>
            <a:r>
              <a:rPr lang="fr-FR" sz="2400" dirty="0" smtClean="0">
                <a:solidFill>
                  <a:srgbClr val="FF0000"/>
                </a:solidFill>
                <a:effectLst>
                  <a:outerShdw blurRad="38100" dist="38100" dir="2700000" algn="tl">
                    <a:srgbClr val="000000">
                      <a:alpha val="43137"/>
                    </a:srgbClr>
                  </a:outerShdw>
                </a:effectLst>
                <a:latin typeface="Forte" pitchFamily="66" charset="0"/>
              </a:rPr>
              <a:t> siècle ?</a:t>
            </a:r>
          </a:p>
          <a:p>
            <a:pPr marL="0" indent="0" algn="just">
              <a:buNone/>
            </a:pPr>
            <a:endParaRPr lang="fr-FR" sz="2400" b="1" dirty="0" smtClean="0">
              <a:solidFill>
                <a:srgbClr val="FF0000"/>
              </a:solidFill>
              <a:effectLst>
                <a:outerShdw blurRad="38100" dist="38100" dir="2700000" algn="tl">
                  <a:srgbClr val="000000">
                    <a:alpha val="43137"/>
                  </a:srgbClr>
                </a:outerShdw>
              </a:effectLst>
              <a:latin typeface="Forte" pitchFamily="66" charset="0"/>
            </a:endParaRPr>
          </a:p>
          <a:p>
            <a:pPr marL="0" indent="0" algn="just">
              <a:buNone/>
            </a:pPr>
            <a:endParaRPr lang="fr-FR" sz="1200" b="1" dirty="0">
              <a:solidFill>
                <a:srgbClr val="FF0000"/>
              </a:solidFill>
              <a:effectLst>
                <a:outerShdw blurRad="38100" dist="38100" dir="2700000" algn="tl">
                  <a:srgbClr val="000000">
                    <a:alpha val="43137"/>
                  </a:srgbClr>
                </a:outerShdw>
              </a:effectLst>
              <a:latin typeface="Forte" pitchFamily="66" charset="0"/>
            </a:endParaRPr>
          </a:p>
          <a:p>
            <a:pPr marL="514350" indent="-514350" algn="just">
              <a:buAutoNum type="romanUcParenR"/>
            </a:pPr>
            <a:r>
              <a:rPr lang="fr-FR" sz="1800" b="1" u="sng" dirty="0" smtClean="0">
                <a:latin typeface="Trebuchet MS" pitchFamily="34" charset="0"/>
              </a:rPr>
              <a:t>Socialisme et syndicalisme allemands de 1875 à 1945 : de l’unité à la division</a:t>
            </a:r>
          </a:p>
          <a:p>
            <a:pPr marL="0" indent="0" algn="just">
              <a:buNone/>
            </a:pPr>
            <a:r>
              <a:rPr lang="fr-FR" sz="1800" dirty="0" smtClean="0">
                <a:latin typeface="Trebuchet MS" pitchFamily="34" charset="0"/>
              </a:rPr>
              <a:t>    1. La naissance douloureuse de la social démocratie</a:t>
            </a:r>
          </a:p>
          <a:p>
            <a:pPr marL="0" indent="0" algn="just">
              <a:buNone/>
            </a:pPr>
            <a:r>
              <a:rPr lang="fr-FR" sz="1800" dirty="0">
                <a:latin typeface="Trebuchet MS" pitchFamily="34" charset="0"/>
              </a:rPr>
              <a:t> </a:t>
            </a:r>
            <a:r>
              <a:rPr lang="fr-FR" sz="1800" dirty="0" smtClean="0">
                <a:latin typeface="Trebuchet MS" pitchFamily="34" charset="0"/>
              </a:rPr>
              <a:t>       </a:t>
            </a:r>
            <a:r>
              <a:rPr lang="fr-FR" sz="1800" dirty="0" smtClean="0">
                <a:latin typeface="Trebuchet MS" pitchFamily="34" charset="0"/>
              </a:rPr>
              <a:t>allemande   </a:t>
            </a:r>
          </a:p>
          <a:p>
            <a:pPr marL="0" indent="0" algn="just">
              <a:buNone/>
            </a:pPr>
            <a:r>
              <a:rPr lang="fr-FR" sz="1800" b="1" dirty="0">
                <a:solidFill>
                  <a:srgbClr val="C00000"/>
                </a:solidFill>
                <a:effectLst>
                  <a:outerShdw blurRad="38100" dist="38100" dir="2700000" algn="tl">
                    <a:srgbClr val="000000">
                      <a:alpha val="43137"/>
                    </a:srgbClr>
                  </a:outerShdw>
                </a:effectLst>
                <a:latin typeface="Trebuchet MS" pitchFamily="34" charset="0"/>
              </a:rPr>
              <a:t> </a:t>
            </a:r>
            <a:r>
              <a:rPr lang="fr-FR" sz="1800" b="1" dirty="0" smtClean="0">
                <a:solidFill>
                  <a:srgbClr val="C00000"/>
                </a:solidFill>
                <a:effectLst>
                  <a:outerShdw blurRad="38100" dist="38100" dir="2700000" algn="tl">
                    <a:srgbClr val="000000">
                      <a:alpha val="43137"/>
                    </a:srgbClr>
                  </a:outerShdw>
                </a:effectLst>
                <a:latin typeface="Trebuchet MS" pitchFamily="34" charset="0"/>
              </a:rPr>
              <a:t>       </a:t>
            </a:r>
            <a:r>
              <a:rPr lang="fr-FR" sz="1400" b="1" dirty="0" smtClean="0">
                <a:solidFill>
                  <a:srgbClr val="C00000"/>
                </a:solidFill>
                <a:effectLst>
                  <a:outerShdw blurRad="38100" dist="38100" dir="2700000" algn="tl">
                    <a:srgbClr val="000000">
                      <a:alpha val="43137"/>
                    </a:srgbClr>
                  </a:outerShdw>
                </a:effectLst>
                <a:latin typeface="Trebuchet MS" pitchFamily="34" charset="0"/>
              </a:rPr>
              <a:t>Etude des fondements idéologiques par textes (notamment Marx) ?</a:t>
            </a:r>
            <a:endParaRPr lang="fr-FR" sz="1400" b="1" dirty="0" smtClean="0">
              <a:effectLst>
                <a:outerShdw blurRad="38100" dist="38100" dir="2700000" algn="tl">
                  <a:srgbClr val="000000">
                    <a:alpha val="43137"/>
                  </a:srgbClr>
                </a:outerShdw>
              </a:effectLst>
              <a:latin typeface="Trebuchet MS" pitchFamily="34" charset="0"/>
            </a:endParaRPr>
          </a:p>
          <a:p>
            <a:pPr marL="0" indent="0" algn="just">
              <a:buNone/>
            </a:pPr>
            <a:r>
              <a:rPr lang="fr-FR" sz="1800" dirty="0">
                <a:latin typeface="Trebuchet MS" pitchFamily="34" charset="0"/>
              </a:rPr>
              <a:t> </a:t>
            </a:r>
            <a:r>
              <a:rPr lang="fr-FR" sz="1800" dirty="0" smtClean="0">
                <a:latin typeface="Trebuchet MS" pitchFamily="34" charset="0"/>
              </a:rPr>
              <a:t>   2. Un mouvement divisé par des débats internes</a:t>
            </a:r>
          </a:p>
          <a:p>
            <a:pPr marL="0" indent="0" algn="just">
              <a:buNone/>
            </a:pPr>
            <a:r>
              <a:rPr lang="fr-FR" sz="1800" dirty="0">
                <a:latin typeface="Trebuchet MS" pitchFamily="34" charset="0"/>
              </a:rPr>
              <a:t> </a:t>
            </a:r>
            <a:r>
              <a:rPr lang="fr-FR" sz="1800" dirty="0" smtClean="0">
                <a:latin typeface="Trebuchet MS" pitchFamily="34" charset="0"/>
              </a:rPr>
              <a:t>   3. La république de Weimar : l’apogée de la social</a:t>
            </a:r>
          </a:p>
          <a:p>
            <a:pPr marL="0" indent="0" algn="just">
              <a:buNone/>
            </a:pPr>
            <a:r>
              <a:rPr lang="fr-FR" sz="1800" dirty="0">
                <a:latin typeface="Trebuchet MS" pitchFamily="34" charset="0"/>
              </a:rPr>
              <a:t> </a:t>
            </a:r>
            <a:r>
              <a:rPr lang="fr-FR" sz="1800" dirty="0" smtClean="0">
                <a:latin typeface="Trebuchet MS" pitchFamily="34" charset="0"/>
              </a:rPr>
              <a:t>       -démocratie</a:t>
            </a:r>
          </a:p>
          <a:p>
            <a:pPr marL="0" indent="0" algn="just">
              <a:buNone/>
            </a:pPr>
            <a:r>
              <a:rPr lang="fr-FR" sz="1800" dirty="0" smtClean="0">
                <a:latin typeface="Trebuchet MS" pitchFamily="34" charset="0"/>
              </a:rPr>
              <a:t>    4. Des dissensions fatales face à la montée du nazisme</a:t>
            </a:r>
            <a:endParaRPr lang="fr-FR" sz="1800" i="1" dirty="0" smtClean="0">
              <a:latin typeface="Trebuchet MS" pitchFamily="34" charset="0"/>
            </a:endParaRPr>
          </a:p>
          <a:p>
            <a:pPr marL="0" indent="0" algn="just">
              <a:buNone/>
            </a:pPr>
            <a:endParaRPr lang="fr-FR" sz="1800" dirty="0" smtClean="0">
              <a:solidFill>
                <a:srgbClr val="FF0000"/>
              </a:solidFill>
              <a:latin typeface="Trebuchet MS" pitchFamily="34" charset="0"/>
            </a:endParaRPr>
          </a:p>
          <a:p>
            <a:pPr marL="0" indent="0" algn="just">
              <a:buNone/>
            </a:pPr>
            <a:endParaRPr lang="fr-FR" sz="500" dirty="0">
              <a:latin typeface="Trebuchet MS" pitchFamily="34" charset="0"/>
            </a:endParaRPr>
          </a:p>
          <a:p>
            <a:pPr marL="514350" indent="-514350" algn="just">
              <a:buAutoNum type="romanUcParenR" startAt="2"/>
            </a:pPr>
            <a:r>
              <a:rPr lang="fr-FR" sz="1800" b="1" u="sng" dirty="0" smtClean="0">
                <a:latin typeface="Trebuchet MS" pitchFamily="34" charset="0"/>
              </a:rPr>
              <a:t>Deux Allemagnes, deux socialismes (1945-1989)</a:t>
            </a:r>
            <a:endParaRPr lang="fr-FR" sz="1800" dirty="0" smtClean="0">
              <a:latin typeface="Trebuchet MS" pitchFamily="34" charset="0"/>
            </a:endParaRPr>
          </a:p>
          <a:p>
            <a:pPr marL="0" indent="0" algn="just">
              <a:buNone/>
            </a:pPr>
            <a:r>
              <a:rPr lang="fr-FR" sz="1800" dirty="0" smtClean="0">
                <a:latin typeface="Trebuchet MS" pitchFamily="34" charset="0"/>
              </a:rPr>
              <a:t>    1. Un socialisme démocratique en RFA</a:t>
            </a:r>
          </a:p>
          <a:p>
            <a:pPr marL="0" indent="0" algn="just">
              <a:buNone/>
            </a:pPr>
            <a:r>
              <a:rPr lang="fr-FR" sz="1800" dirty="0">
                <a:latin typeface="Trebuchet MS" pitchFamily="34" charset="0"/>
              </a:rPr>
              <a:t> </a:t>
            </a:r>
            <a:r>
              <a:rPr lang="fr-FR" sz="1800" dirty="0" smtClean="0">
                <a:latin typeface="Trebuchet MS" pitchFamily="34" charset="0"/>
              </a:rPr>
              <a:t>   2. La RDA, un Etat communiste sous l’œil de Moscou</a:t>
            </a:r>
            <a:endParaRPr lang="fr-FR" sz="1800" dirty="0">
              <a:latin typeface="Trebuchet MS" pitchFamily="34" charset="0"/>
            </a:endParaRPr>
          </a:p>
          <a:p>
            <a:pPr marL="0" indent="0" algn="just">
              <a:buNone/>
            </a:pPr>
            <a:endParaRPr lang="fr-FR" sz="1800" dirty="0" smtClean="0">
              <a:latin typeface="Trebuchet MS" pitchFamily="34" charset="0"/>
            </a:endParaRPr>
          </a:p>
          <a:p>
            <a:pPr marL="400050" indent="-400050" algn="just">
              <a:buAutoNum type="romanUcParenR" startAt="3"/>
            </a:pPr>
            <a:r>
              <a:rPr lang="fr-FR" sz="1800" b="1" u="sng" dirty="0" smtClean="0">
                <a:latin typeface="Trebuchet MS" pitchFamily="34" charset="0"/>
              </a:rPr>
              <a:t>Le nouveau visage du socialisme et du syndicalisme</a:t>
            </a:r>
          </a:p>
          <a:p>
            <a:pPr marL="0" indent="0" algn="just">
              <a:buNone/>
            </a:pPr>
            <a:r>
              <a:rPr lang="fr-FR" sz="1800" b="1" dirty="0">
                <a:latin typeface="Trebuchet MS" pitchFamily="34" charset="0"/>
              </a:rPr>
              <a:t> </a:t>
            </a:r>
            <a:r>
              <a:rPr lang="fr-FR" sz="1800" b="1" dirty="0" smtClean="0">
                <a:latin typeface="Trebuchet MS" pitchFamily="34" charset="0"/>
              </a:rPr>
              <a:t>      </a:t>
            </a:r>
            <a:r>
              <a:rPr lang="fr-FR" sz="1800" b="1" u="sng" dirty="0" smtClean="0">
                <a:latin typeface="Trebuchet MS" pitchFamily="34" charset="0"/>
              </a:rPr>
              <a:t>depuis la réunification </a:t>
            </a:r>
            <a:endParaRPr lang="fr-FR" sz="1800" b="1" dirty="0" smtClean="0">
              <a:latin typeface="Trebuchet MS" pitchFamily="34" charset="0"/>
            </a:endParaRPr>
          </a:p>
          <a:p>
            <a:pPr marL="0" indent="0" algn="just">
              <a:buNone/>
            </a:pPr>
            <a:r>
              <a:rPr lang="fr-FR" sz="1800" dirty="0" smtClean="0">
                <a:latin typeface="Trebuchet MS" pitchFamily="34" charset="0"/>
              </a:rPr>
              <a:t>    1. Les mutations de la gauche allemande depuis 1990</a:t>
            </a:r>
          </a:p>
          <a:p>
            <a:pPr marL="0" indent="0" algn="just">
              <a:buNone/>
            </a:pPr>
            <a:r>
              <a:rPr lang="fr-FR" sz="1800" dirty="0" smtClean="0">
                <a:latin typeface="Trebuchet MS" pitchFamily="34" charset="0"/>
              </a:rPr>
              <a:t>    2. La gauche au pouvoir (1998-2005)</a:t>
            </a:r>
          </a:p>
          <a:p>
            <a:pPr marL="0" indent="0" algn="just">
              <a:buNone/>
            </a:pPr>
            <a:r>
              <a:rPr lang="fr-FR" sz="1800" dirty="0">
                <a:latin typeface="Trebuchet MS" pitchFamily="34" charset="0"/>
              </a:rPr>
              <a:t> </a:t>
            </a:r>
            <a:r>
              <a:rPr lang="fr-FR" sz="1800" dirty="0" smtClean="0">
                <a:latin typeface="Trebuchet MS" pitchFamily="34" charset="0"/>
              </a:rPr>
              <a:t>   3. Quel avenir pour le socialisme allemand dans les </a:t>
            </a:r>
            <a:endParaRPr lang="fr-FR" sz="1800" b="1" i="1" u="sng" dirty="0">
              <a:latin typeface="Trebuchet MS" pitchFamily="34" charset="0"/>
            </a:endParaRPr>
          </a:p>
          <a:p>
            <a:pPr marL="0" indent="0" algn="just">
              <a:buNone/>
            </a:pPr>
            <a:r>
              <a:rPr lang="fr-FR" sz="1800" dirty="0" smtClean="0">
                <a:latin typeface="Trebuchet MS" pitchFamily="34" charset="0"/>
              </a:rPr>
              <a:t>        années 2010 ?</a:t>
            </a:r>
          </a:p>
          <a:p>
            <a:pPr marL="0" indent="0" algn="just">
              <a:buNone/>
            </a:pPr>
            <a:endParaRPr lang="fr-FR" sz="1800" dirty="0">
              <a:latin typeface="Trebuchet MS" pitchFamily="34" charset="0"/>
            </a:endParaRPr>
          </a:p>
          <a:p>
            <a:pPr marL="0" indent="0" algn="just">
              <a:buNone/>
            </a:pPr>
            <a:r>
              <a:rPr lang="fr-FR" sz="1800" b="1" i="1" u="sng" dirty="0" smtClean="0">
                <a:solidFill>
                  <a:srgbClr val="7030A0"/>
                </a:solidFill>
                <a:effectLst>
                  <a:outerShdw blurRad="38100" dist="38100" dir="2700000" algn="tl">
                    <a:srgbClr val="000000">
                      <a:alpha val="43137"/>
                    </a:srgbClr>
                  </a:outerShdw>
                </a:effectLst>
                <a:latin typeface="Trebuchet MS" pitchFamily="34" charset="0"/>
              </a:rPr>
              <a:t>Un itinéraire</a:t>
            </a:r>
            <a:r>
              <a:rPr lang="fr-FR" sz="1800" dirty="0" smtClean="0">
                <a:solidFill>
                  <a:srgbClr val="7030A0"/>
                </a:solidFill>
                <a:effectLst>
                  <a:outerShdw blurRad="38100" dist="38100" dir="2700000" algn="tl">
                    <a:srgbClr val="000000">
                      <a:alpha val="43137"/>
                    </a:srgbClr>
                  </a:outerShdw>
                </a:effectLst>
                <a:latin typeface="Trebuchet MS" pitchFamily="34" charset="0"/>
              </a:rPr>
              <a:t> : les affiches électorales, des outils de propagande qui révèlent </a:t>
            </a:r>
            <a:r>
              <a:rPr lang="fr-FR" sz="1800" u="sng" dirty="0" smtClean="0">
                <a:solidFill>
                  <a:srgbClr val="7030A0"/>
                </a:solidFill>
                <a:effectLst>
                  <a:outerShdw blurRad="38100" dist="38100" dir="2700000" algn="tl">
                    <a:srgbClr val="000000">
                      <a:alpha val="43137"/>
                    </a:srgbClr>
                  </a:outerShdw>
                </a:effectLst>
                <a:latin typeface="Trebuchet MS" pitchFamily="34" charset="0"/>
              </a:rPr>
              <a:t>l’évolution de l’idéologie </a:t>
            </a:r>
            <a:r>
              <a:rPr lang="fr-FR" sz="1800" dirty="0" smtClean="0">
                <a:solidFill>
                  <a:srgbClr val="7030A0"/>
                </a:solidFill>
                <a:effectLst>
                  <a:outerShdw blurRad="38100" dist="38100" dir="2700000" algn="tl">
                    <a:srgbClr val="000000">
                      <a:alpha val="43137"/>
                    </a:srgbClr>
                  </a:outerShdw>
                </a:effectLst>
                <a:latin typeface="Trebuchet MS" pitchFamily="34" charset="0"/>
              </a:rPr>
              <a:t>social-démocrate allemande depuis la fin du 19</a:t>
            </a:r>
            <a:r>
              <a:rPr lang="fr-FR" sz="1800" baseline="30000" dirty="0" smtClean="0">
                <a:solidFill>
                  <a:srgbClr val="7030A0"/>
                </a:solidFill>
                <a:effectLst>
                  <a:outerShdw blurRad="38100" dist="38100" dir="2700000" algn="tl">
                    <a:srgbClr val="000000">
                      <a:alpha val="43137"/>
                    </a:srgbClr>
                  </a:outerShdw>
                </a:effectLst>
                <a:latin typeface="Trebuchet MS" pitchFamily="34" charset="0"/>
              </a:rPr>
              <a:t>ème</a:t>
            </a:r>
            <a:r>
              <a:rPr lang="fr-FR" sz="1800" dirty="0" smtClean="0">
                <a:solidFill>
                  <a:srgbClr val="7030A0"/>
                </a:solidFill>
                <a:effectLst>
                  <a:outerShdw blurRad="38100" dist="38100" dir="2700000" algn="tl">
                    <a:srgbClr val="000000">
                      <a:alpha val="43137"/>
                    </a:srgbClr>
                  </a:outerShdw>
                </a:effectLst>
                <a:latin typeface="Trebuchet MS" pitchFamily="34" charset="0"/>
              </a:rPr>
              <a:t> siècle.</a:t>
            </a:r>
            <a:endParaRPr lang="fr-FR" sz="1800" b="1" i="1" u="sng" dirty="0" smtClean="0">
              <a:solidFill>
                <a:srgbClr val="7030A0"/>
              </a:solidFill>
              <a:effectLst>
                <a:outerShdw blurRad="38100" dist="38100" dir="2700000" algn="tl">
                  <a:srgbClr val="000000">
                    <a:alpha val="43137"/>
                  </a:srgbClr>
                </a:outerShdw>
              </a:effectLst>
              <a:latin typeface="Trebuchet MS" pitchFamily="34" charset="0"/>
            </a:endParaRPr>
          </a:p>
        </p:txBody>
      </p:sp>
      <p:sp>
        <p:nvSpPr>
          <p:cNvPr id="9" name="Rectangle 8"/>
          <p:cNvSpPr/>
          <p:nvPr/>
        </p:nvSpPr>
        <p:spPr>
          <a:xfrm>
            <a:off x="7121212" y="517823"/>
            <a:ext cx="1891514" cy="923330"/>
          </a:xfrm>
          <a:prstGeom prst="rect">
            <a:avLst/>
          </a:prstGeom>
        </p:spPr>
        <p:txBody>
          <a:bodyPr wrap="square">
            <a:spAutoFit/>
          </a:bodyPr>
          <a:lstStyle/>
          <a:p>
            <a:r>
              <a:rPr lang="fr-FR" sz="900" i="1" dirty="0" smtClean="0"/>
              <a:t>L’industrialisation et l’urbanisation rapides de l’Allemagne entrainent le développement d’une classe ouvrière nombreuse, qui s’organise en syndicats (création du futur SPD en 1875)</a:t>
            </a:r>
            <a:endParaRPr lang="fr-FR" sz="900" i="1" dirty="0"/>
          </a:p>
        </p:txBody>
      </p:sp>
      <p:sp>
        <p:nvSpPr>
          <p:cNvPr id="13" name="Rectangle 12"/>
          <p:cNvSpPr/>
          <p:nvPr/>
        </p:nvSpPr>
        <p:spPr>
          <a:xfrm>
            <a:off x="5155661" y="1585845"/>
            <a:ext cx="2536259" cy="646331"/>
          </a:xfrm>
          <a:prstGeom prst="rect">
            <a:avLst/>
          </a:prstGeom>
        </p:spPr>
        <p:txBody>
          <a:bodyPr wrap="square">
            <a:spAutoFit/>
          </a:bodyPr>
          <a:lstStyle/>
          <a:p>
            <a:r>
              <a:rPr lang="fr-FR" sz="900" dirty="0" smtClean="0"/>
              <a:t>Entre 1878 et 1890, le chancelier conservateur Bismarck interdit le SPD et les syndicats. En 1892, les syndicats s’unissent dans le DGB. En 1914, le SPD est le 1</a:t>
            </a:r>
            <a:r>
              <a:rPr lang="fr-FR" sz="900" baseline="30000" dirty="0" smtClean="0"/>
              <a:t>er</a:t>
            </a:r>
            <a:r>
              <a:rPr lang="fr-FR" sz="900" dirty="0" smtClean="0"/>
              <a:t> parti allemand en sièges et en voix. </a:t>
            </a:r>
            <a:endParaRPr lang="fr-FR" sz="900" dirty="0"/>
          </a:p>
        </p:txBody>
      </p:sp>
      <p:sp>
        <p:nvSpPr>
          <p:cNvPr id="10" name="AutoShape 22" descr="data:image/jpeg;base64,/9j/4AAQSkZJRgABAQAAAQABAAD/2wCEAAkGBhAQERQTEBATFBMRFhcXERUXEBEVERIWGBUaFBgUFRgjGycfGB0jGxgXIC8sJCcpLTAsGB83QTwrQTIrLSkBCQoKBQUFDQUFDSkYEhgpKSkpKSkpKSkpKSkpKSkpKSkpKSkpKSkpKSkpKSkpKSkpKSkpKSkpKSkpKSkpKSkpKf/AABEIAKkAZgMBIgACEQEDEQH/xAAbAAEAAgMBAQAAAAAAAAAAAAAAAQUCBAYDB//EADQQAAICAQMCBQMBBgcBAAAAAAECAAMRBBIhBTEGEyJBUTJhkXEUI2KBovBCQ1JygpKhJP/EABQBAQAAAAAAAAAAAAAAAAAAAAD/xAAUEQEAAAAAAAAAAAAAAAAAAAAA/9oADAMBAAIRAxEAPwD7jERARE1Nd1WmgqLX278heGOcY+Bx3H5gbcSsTxJpTjFo5IAO1wMntzj7T0p65p3IC2AlmKgANncMEjtxwwP84G/E07er0qxRrAGXAYYORuxt9vfIA+Tx34nkviHSnd++T0AFjkgAHbz/AFp+m4QLGIiAiIgIiICIiAmtqunV2srOuSgYIf8ATvG1sffE2YgVJ8LaXAHl8Ahh6m4ZfpYc9x3B9iJlR4a01bBkTBVi4wzfUcZbv3OBn5xLSIFNquheZfvcIVzlSN62L9BznnOGrrIxt5UTJfCukG7Ff1jD+psONoUBhnnhQeexGZbxAxRcADngY5OT/M+8yiICIiAiIgIiRuHyIExMfMHfI/MnMCYmO8fI/MkGBMSMxuHz27wJiQDBMCYkAyYCIiBjbjB3dsHPGRj34958701oXo1mmFFptso1Z2DTW+k/vCm4bfqJKBR3PGO3H0aIHz5NFlFVcI+6o+YvTbDplQUkKmorJG/1ebyGypZcleBOo6NWRoVW2tVwjBkVbCmASPSjZbBGCFOSAccyL/FNaHUbq7QmjYDUPhSqA1rbvwG3FQjAkgZHPE9tV4hrrqvtZLCumPO1QxtyiuDVg+rO8D25BgcTX0Nx0Ul6QbTpKa0VNJat4Kom5LEwWdhYpOcfjnNxoHtqGsRq3Wy65RUFqu/ZdliLWllZCnbwCzg9nB9iCb+3r9QfTKoZxrM+S67dmAnm5OSDjZk8AzO/rCi1qkRrLK0FlgXHoViQuckZZtrYH8J7cZDktHoN+lXR6hbkOl1RqqsWu8sqAM9FtVmznYCi7u2UOe/M3rqdu6/TnNWppGuauvjVUqjfvkUDc6FjUzKMkbXXnHN5rPFeHCVaex28uq5g21MVWMVG0E5NmVI24HPvPSzxTRvep0sAW6vTsxUbPMuRXrHfOCHUduC0Cv6lTRfU1WmU7dbhWYC5KWVULMUYKQuVAGQADu4ycyu0GpsubpT31v5tXn13k1WD1pUaw+SvAZgGUng7hiXY8SabTU3BKLFr0ViUMqomAWFe3YN3K4tr+O/2MuNFrvN3+h02Nt9QXDcd1IJBGcjvkEHtA5nwhp7Eu52urU/WdPZRqayHyK9SpYo74JO4BTwTjBBnYREBERAREQOa1Phq5zrV8xFr15G4gMbK08hdOQo7Fiq5BPYnscc2Wr6TuWmtcCmojcu5w+FXagUg+xxnPxLORmBynTvC2opXRqLKmGha3ywTZzW6NXWmcf4FbGffaO2ZtV+H71NtgtQ26mpUvOHQB03hLK8cjAfGP4FOQc537eqXKWA0rsASFIev1DPBGSMccwvVLiM/slgPwXq+P9395gU9nhK7zBZvqtZNPRUj2iwt5lNjWi9sHkl2zjPt35kW+DrTe+oFqC3z67qiVJUhaE0712L2O5UJBHKsRjtzeDqNnq/+ZxgOQN1fqK9lHP8Ai9v15xPTQ617C4el6wuNpYoQ/fJXBPbA7/MCg13hO6yrWV76x+16hLh9eFCikFTxznyB/wBz8c3XR9A9IcEVqpcsiVhsLuJdyWPJZnZj7AcffNjmICIiAiIgIiIFVqOu7CwbT38NtUqm4P3GRjn2P/nyM1dGmpaxQK9cpJAyayEGxkOWOMf5a8n6gT3zOpiBxqaWsLWnk63YApHGXAx5Q3encGwiE+43A8czdeumzzGavVj0sTlHzynlnbwSTjAxz9IPyZb3dGrcOCX/AHj72IscEMFCek59IwOwmGr6FTazM4bLjDYsdQRtK4wD94FZpNLXW5datTuZC3qBKg2MAy5I9JHpPB4GfvPIJUMKU1Y2kAkVHDeoPydvbcPb7+0uKOhVIwZTZkHIzdaw7Y5BPMsYFD03U1VthK9V6tiZap9vYKGPHHAAJOO0voiAiIgIiICIiAiIgIiICIiAiIgIiICIiAiIgIiICIiAiIgIiICIiAiIgIiICImt1DXrSm9lYjIGFXJ5OM4+IGzErKuuozIorsy5GMhQBkA5PPtnGO/5Gcx1usns31FM4XGQM579uMfrAsIlW3iGoDO1znHZM91Vvn4b+lpu6PVi1dyggZIwRg8QPeIiAiIgIiICIiAmjTp9R6d9wODlwKxyMDC5/POPf2m9EDRSnUbSGsrByCpCE8beQeR7+49pXt1ZUYB9Ug2bksHkONzBuSP0yvz2b74vpgaVPdR+B/fufzAq9EHsUGvU7gpUMTX3wiZHtgk+r/lie76XUntqEH28nj2/i/X8zeVAOwA/QYmUCFEmIgIiICIiAiIgIiICIiAiIgIiICIiAiIgf//Z"/>
          <p:cNvSpPr>
            <a:spLocks noChangeAspect="1" noChangeArrowheads="1"/>
          </p:cNvSpPr>
          <p:nvPr/>
        </p:nvSpPr>
        <p:spPr bwMode="auto">
          <a:xfrm>
            <a:off x="63500" y="-782638"/>
            <a:ext cx="97155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24" descr="data:image/jpeg;base64,/9j/4AAQSkZJRgABAQAAAQABAAD/2wCEAAkGBhAQERQTEBATFBMRFhcXERUXEBEVERIWGBUaFBgUFRgjGycfGB0jGxgXIC8sJCcpLTAsGB83QTwrQTIrLSkBCQoKBQUFDQUFDSkYEhgpKSkpKSkpKSkpKSkpKSkpKSkpKSkpKSkpKSkpKSkpKSkpKSkpKSkpKSkpKSkpKSkpKf/AABEIAKkAZgMBIgACEQEDEQH/xAAbAAEAAgMBAQAAAAAAAAAAAAAAAQUCBAYDB//EADQQAAICAQMCBQMBBgcBAAAAAAECAAMRBBIhBTEGEyJBUTJhkXEUI2KBovBCQ1JygpKhJP/EABQBAQAAAAAAAAAAAAAAAAAAAAD/xAAUEQEAAAAAAAAAAAAAAAAAAAAA/9oADAMBAAIRAxEAPwD7jERARE1Nd1WmgqLX278heGOcY+Bx3H5gbcSsTxJpTjFo5IAO1wMntzj7T0p65p3IC2AlmKgANncMEjtxwwP84G/E07er0qxRrAGXAYYORuxt9vfIA+Tx34nkviHSnd++T0AFjkgAHbz/AFp+m4QLGIiAiIgIiICIiAmtqunV2srOuSgYIf8ATvG1sffE2YgVJ8LaXAHl8Ahh6m4ZfpYc9x3B9iJlR4a01bBkTBVi4wzfUcZbv3OBn5xLSIFNquheZfvcIVzlSN62L9BznnOGrrIxt5UTJfCukG7Ff1jD+psONoUBhnnhQeexGZbxAxRcADngY5OT/M+8yiICIiAiIgIiRuHyIExMfMHfI/MnMCYmO8fI/MkGBMSMxuHz27wJiQDBMCYkAyYCIiBjbjB3dsHPGRj34958701oXo1mmFFptso1Z2DTW+k/vCm4bfqJKBR3PGO3H0aIHz5NFlFVcI+6o+YvTbDplQUkKmorJG/1ebyGypZcleBOo6NWRoVW2tVwjBkVbCmASPSjZbBGCFOSAccyL/FNaHUbq7QmjYDUPhSqA1rbvwG3FQjAkgZHPE9tV4hrrqvtZLCumPO1QxtyiuDVg+rO8D25BgcTX0Nx0Ul6QbTpKa0VNJat4Kom5LEwWdhYpOcfjnNxoHtqGsRq3Wy65RUFqu/ZdliLWllZCnbwCzg9nB9iCb+3r9QfTKoZxrM+S67dmAnm5OSDjZk8AzO/rCi1qkRrLK0FlgXHoViQuckZZtrYH8J7cZDktHoN+lXR6hbkOl1RqqsWu8sqAM9FtVmznYCi7u2UOe/M3rqdu6/TnNWppGuauvjVUqjfvkUDc6FjUzKMkbXXnHN5rPFeHCVaex28uq5g21MVWMVG0E5NmVI24HPvPSzxTRvep0sAW6vTsxUbPMuRXrHfOCHUduC0Cv6lTRfU1WmU7dbhWYC5KWVULMUYKQuVAGQADu4ycyu0GpsubpT31v5tXn13k1WD1pUaw+SvAZgGUng7hiXY8SabTU3BKLFr0ViUMqomAWFe3YN3K4tr+O/2MuNFrvN3+h02Nt9QXDcd1IJBGcjvkEHtA5nwhp7Eu52urU/WdPZRqayHyK9SpYo74JO4BTwTjBBnYREBERAREQOa1Phq5zrV8xFr15G4gMbK08hdOQo7Fiq5BPYnscc2Wr6TuWmtcCmojcu5w+FXagUg+xxnPxLORmBynTvC2opXRqLKmGha3ywTZzW6NXWmcf4FbGffaO2ZtV+H71NtgtQ26mpUvOHQB03hLK8cjAfGP4FOQc537eqXKWA0rsASFIev1DPBGSMccwvVLiM/slgPwXq+P9395gU9nhK7zBZvqtZNPRUj2iwt5lNjWi9sHkl2zjPt35kW+DrTe+oFqC3z67qiVJUhaE0712L2O5UJBHKsRjtzeDqNnq/+ZxgOQN1fqK9lHP8Ai9v15xPTQ617C4el6wuNpYoQ/fJXBPbA7/MCg13hO6yrWV76x+16hLh9eFCikFTxznyB/wBz8c3XR9A9IcEVqpcsiVhsLuJdyWPJZnZj7AcffNjmICIiAiIgIiIFVqOu7CwbT38NtUqm4P3GRjn2P/nyM1dGmpaxQK9cpJAyayEGxkOWOMf5a8n6gT3zOpiBxqaWsLWnk63YApHGXAx5Q3encGwiE+43A8czdeumzzGavVj0sTlHzynlnbwSTjAxz9IPyZb3dGrcOCX/AHj72IscEMFCek59IwOwmGr6FTazM4bLjDYsdQRtK4wD94FZpNLXW5datTuZC3qBKg2MAy5I9JHpPB4GfvPIJUMKU1Y2kAkVHDeoPydvbcPb7+0uKOhVIwZTZkHIzdaw7Y5BPMsYFD03U1VthK9V6tiZap9vYKGPHHAAJOO0voiAiIgIiICIiAiIgIiICIiAiIgIiICIiAiIgIiICIiAiIgIiICIiAiIgIiICImt1DXrSm9lYjIGFXJ5OM4+IGzErKuuozIorsy5GMhQBkA5PPtnGO/5Gcx1usns31FM4XGQM579uMfrAsIlW3iGoDO1znHZM91Vvn4b+lpu6PVi1dyggZIwRg8QPeIiAiIgIiICIiAmjTp9R6d9wODlwKxyMDC5/POPf2m9EDRSnUbSGsrByCpCE8beQeR7+49pXt1ZUYB9Ug2bksHkONzBuSP0yvz2b74vpgaVPdR+B/fufzAq9EHsUGvU7gpUMTX3wiZHtgk+r/lie76XUntqEH28nj2/i/X8zeVAOwA/QYmUCFEmIgIiICIiAiIgIiICIiAiIgIiICIiAiIgf//Z"/>
          <p:cNvSpPr>
            <a:spLocks noChangeAspect="1" noChangeArrowheads="1"/>
          </p:cNvSpPr>
          <p:nvPr/>
        </p:nvSpPr>
        <p:spPr bwMode="auto">
          <a:xfrm>
            <a:off x="215900" y="-630238"/>
            <a:ext cx="97155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32" descr="data:image/jpeg;base64,/9j/4AAQSkZJRgABAQAAAQABAAD/2wCEAAkGBhISERQUExQUFBIUFBcSFRYYFBUVFRQVGBkVGBcUFBgXICYeGBklGRUXHy8gIygpLSwsFx8yNTAqNSYrLCkBCQoKDgwOGA8PGiwkHiQsKSkpLCw1LCkpLCkpLCkvLCksLCkwLCksKSksKSksLCkpKSksKSwsKSksKSksLCwpKf/AABEIAKQAZgMBIgACEQEDEQH/xAAcAAABBAMBAAAAAAAAAAAAAAAEAAEDBQIGBwj/xAA9EAACAQIDBQUECQMDBQAAAAABAhEAAwQSIQUiMUFRBhNhcYEycpGxFBUjQlJiobLRBzOSFsHwQ0Si4fH/xAAZAQEBAQEBAQAAAAAAAAAAAAAAAQIDBAX/xAAhEQEBAAICAgIDAQAAAAAAAAAAAQIREiEDMRNRIkFhBP/aAAwDAQACEQMRAD8A6psy+ptWpIDd2kgkSDlGnjrRJxCATmHGPXxqrwxtrbttlMhYO9B3VzEmfdNFXO6DZCvMGc3M5TqOMaD1qcq7zxz+ivpFv8Q4elZLcQmARMTQ+XDwNRA04mBPy4VIz2kYH7xgCJJ3j/z4U3UuE/UojuqXdUz4gAkH8Ob/AGjzqH6fuo2X2+G8DymJ4T4VrcYmFqc2qXdVD9Y2/wAQ6czr08aY7STOFGs8+QMqI/8AIVOUOGX0IFqn7qs1NODWmURtUjbqQ0xqiFkp6zamogOzgBumZIOaco5zI/WpMRs1XJJJExMRwAGn6A1Pa4DyFS1m4xuZ5e1c2xweLHXjoBPEenGp7mABYNOu7yHFefrRYp6cY18mQZsLLEk6EZYgeOvnPyrB8FKBMxgDLy1EcD4+NFGmNNRnnQP1WIAzHTMeX3pn51hb2OoKmTuxGgHNTr19n9asDSqcY18mX2cU9MKetOZGmpzTGqMWpqTUqIxw53R7o+VSiocP7K+6PlU1BkKDxeJZblhRwd2VtOQRmHlqKLqg2tjlYXCbTMMM3tLeFtpKicsaxD8+NFQ4btIzWsY4KMbLO1saQEynIHjnnR58BQG1O0N+1bxIW6HayECubaq0lsUDnUqBmi0nARpI41cYq7ZtJeBtexh7edZBDW2a8otydNCLmv56DwuzsPcd0bDndBFwm7nlmXNv6y0i4YY8y0VEA7U21ibTsivdkICM9vDzqtwk7qx3gISB7JEzPGrHs1tG9euXM7XCimEBSyqlTMG5lGYXIGoEL4VW/XOEZHjDu5SXIZ9WCW3bMGJ1EG4sdQfCrHAYi2L5IsG27XXtsRdDA3AGdiUHLjBiqAb23cQlnN3wzMiOpa2mhd7gKmBEBbTEaTqZJgUTc29cZM4ud2oGIu5u7zArbu5LauApOXKRmI15yKytYvD2grJYhTabFE5xKquZYAOrGHeANBmPWh7liwrC2+DZQTqDdlRnupaaFnVS1wE8jQR3ttYlVtEPdzPbzw6WAuYui7xVZCZc2WNZI8BVz2Yxly7bZ7jO0syiVthIV2G5lGY6AA5ufCq3CYjDszoLG4t1cMSbkmTcTLCkyEDZW81q02KLea6LdruwGZSc0gsGIIKzuNO9EahgaC1c09MaVBhhGlFI1BVT8QKnqDBiEX3V+QoigVU93YZY4jVAL8Gcn2g0QQTOq7nDxq4p6KpdrbFe61zKyBbtpbTBlLEZWuMCIMRNyCDyFZYbZLi6LjNb3VZQqW8kKwG4TOqAgsBxlj6280xoNVXsSAB9oZCYi3OXit5VXUT90rI8zRh2A4uF0e2JvNe1sksSyspVmDjMAGMVemmNEafawdl8iHFYdptNhV3IfKxAOQlzDyY00Mijb9q25JfFWzdyvrplU2b1u4xC5pyoyKpE8zqKF+p74Fg/aMEQZ0+z3h31pu60AMAAuIMnLBJmKrMR2axWW5Cy/dZ0I0Ga6tu3dtan2sqs3QsVoLPD7NtqWK4qxmfEK5JtCe+U5ygPeAlDkY5fPXQ1a7ICm7ccX0utlCnKoXdzEgvDHMRJUHkBB1qlxeAxDqgSzlOHQatE3nRwcia8IUwx0PeN5m07NYS5b3WtsiBPvZTFzNvd0wM5G9sg8GOnOgvDSpGnoI8IdxfdX5Cp5ofBHcT3F+QoigetJ7TbUvpiGVLjqsLADEfdFbrWl9pSPpDajQL06CvT/mk59/Tl5brFU/W+Lie8ux5ms8LtTEsdbzjzY0SuOfLEgjyoK5YVzoQCehA/SvbqfUefbY9ld5oz3XY9M5j161c28V41ov0PEWhmVlIHIuoJ9JozZ22Ecw95LLjirmPUE6V5PJhL3uO2NsXu2zcKSlxgQeRj5VQWL2JOvePAP4jVsVzQVuo3SCCKiNhpMn4Ct4ZSTXSWds/ruNC5B8TUV7a5H/VPhrWJwYnQZvE8ahv7L5ZQB10pJhs3ki/1A86O3xNKpv8ATQIlGEfmEGlW9+Jn8m3YIfZp7i/tFE0PgvYT3F/aKIr5z1FQF9LQcswE6cYPKrCqfaBAuH06frW8PaZMJtySHInlqaHXB25zSDrPsiprWMH5fgKou122ls2DkYZmYJIAJWQSeHAwK69xjQXtPt1LJyWwgeJYlRI6DXhWmNtp3uqzG2zJL+woHkwWJ061RYnGBiZiT/wnzoLvdeJ6caza3I7D2a7WJiBkJW3cX7ohVYdV/itksFRqcradQa4JhcSykFTBBB8ZnQ10LYXb1csXl1GmdQD6kfxV9pcW+NfQR9mI8qGxOPtHQ25j0+VVt3tPY7trneqwC5iBx8NOWunrWv8AZaybma/czEs5yjM0Ac41jjp6VZJthuK4q3yQgeH/ANpqBKgcqVb4xNtowP8AbT3F/aKJoXAf209xf2iia8ldjmtR7RbaFu8y5ZICka9RzrbTXLe3l0fTLgPEJb9d0aVrHLjdlm0+M7XMihsiiDwzSW6gAf71ouNxYvPdRjla4/eSW0DQ0em9E8qzxV1TvAHMqkDp11Fa99Lz3BmBOoU8BpJ/mrlny/hjNIzhXWCVJBEjidOulFnY1/Ln7tssA8RoD16Vd4Z2AETA04dKkt5zOo9RxHpWZkNVW3dJMKxAIBgTBPAGPGjkwmICwbdwT1EUZhlNhoUyXPGOEcB+po98S/M/pWplP2dqq1buuSoWCPaExx4EyeFdA2ZtvubSWwoORQJzcep+M1pXfnNm4yII9eNS/T/y1vHyYxm42t2/1Lrqo/yH60q0obQB5R6A/OlWvmxThXecAfs09xP2iiaGwP8AbT3F/aKIrztnNcZ/qTiLi7QuBRobdsqTwJCCRrzrspNcR/qs5TaDO4zWwlohTwYhATPwPxqNRqf1l3m6xNvWCY3pAJ4acYj1oNbRzK2bKV1J68xofhRm2cNbRkZMpW5bFyJzFd45QOYERw1E8KrruEvSrFd3SNRHgD68/Or6XW/Q6xtFwpYmQDyM84/3ojB49iWk8RK66+nSqG3h2EmeGnEEEkaila2gQ2g5xEegodLprzgZdWVmzGJmRwYkayAT8TRzlRbylyJ58z4VU4i7cULmVhM6cJMfCaxx+LN5ixMSJgcuRp7LNdLU31RBGpGkdaz79cvLNE8eH/ONUyXUkAMTA58SeE/OpHcA/rUEjAm2AlyIYkljBM8qVB3brGBbDMROizoPTzpqaNvUOB/tp7iftFEUJgsMO7TVvYX7zfhHjRH0Yfm/yb+avbPTI1xb+qmx8Vdx7G3au3LRt2/ZtlxIUAkGDrrwrtH0Yfm/zb+aX0Ufm/zb+ai9PLL9jNoTnXC340gG20+R8K23BbAvvg3F3CXjd3mV8ji4HERH5YjTzru/0Qfm/wA3/moMXbCAHXUxJd4GhMnXwptqd9R57w/ZnErB+i4gQoMC22nX1rKx2OvkknC4jiWB7sg668xr69a7kmMzRAAm2LmtxtCSQFnMOg/9Vl35kcN4wDmuCNJk73p6is/JG74q5DZ/p7iXwjlkuZzIVSpDqy6q2hgqRK8K1az2H2gP+0v7rfgPPn5T869DYTHZyBlicpO+5MOYWNfLXrI8alXEguVg8QBvvvAuEka66ljp4U+SF8WUvbheB7FYmJbA3i5BJOoPA6hTp6UHf7KY9yVGDvqOR7ppI6HofhXfnxPILJzFAM76x97jwPAeNT4C6SSGABiYlj0mcxMceGnrSZTa5Y5ce3mu72UxtpQXwV8cpyXDqdfuT0PwpV6btXC7sF9ldCep6DypVu1w2mwh3E9xfkKnrl+C2ljWxVwX27qylpBbVWO/LMc5OYZWC2yuWNQ6nSZqxtbQfMAXukaAnO2QRA7wNnlhJJiNcnKRJHQBWQrmG1tpYkWlNi6xurctNDFgt1TlU2mOfcBLgs3LI/p0LYty42HtG6IulAXHRufn51FGxWDoDoQCPHWs6aKKj+jr+EfAU5tDhAjyrM09Q3WAsjoPgKixF+2kFyB005+ECiK17bW27tu6barO6jKYgSSwhiZkSAZA0HGqm1uuJDeypI6kZV+J1/ShMbiNQi63H8Igfi/iaAwvabvLCXAv2j6KnLNGpPgKs9jbOKgu5zXG1J/joByFavSbHYPChEA+PnSoilXMUexL/eYaw7AS9i05gaAsikgTyk0cqjoPhT0q6T0rLKByFZg0qVZqlNLNSpUDFqWalSoFmoXauJZLbFeMfzTUqs9orNi4NTczHVjzPpp5VswpUqzfaHpUqVQf/9k="/>
          <p:cNvSpPr>
            <a:spLocks noChangeAspect="1" noChangeArrowheads="1"/>
          </p:cNvSpPr>
          <p:nvPr/>
        </p:nvSpPr>
        <p:spPr bwMode="auto">
          <a:xfrm>
            <a:off x="63500" y="-760413"/>
            <a:ext cx="971550" cy="1562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34" descr="data:image/jpeg;base64,/9j/4AAQSkZJRgABAQAAAQABAAD/2wCEAAkGBhISERQUExQUFBIUFBcSFRYYFBUVFRQVGBkVGBcUFBgXICYeGBklGRUXHy8gIygpLSwsFx8yNTAqNSYrLCkBCQoKDgwOGA8PGiwkHiQsKSkpLCw1LCkpLCkpLCkvLCksLCkwLCksKSksKSksLCkpKSksKSwsKSksKSksLCwpKf/AABEIAKQAZgMBIgACEQEDEQH/xAAcAAABBAMBAAAAAAAAAAAAAAAEAAEDBQIGBwj/xAA9EAACAQIDBQUECQMDBQAAAAABAhEAAwQSIQUiMUFRBhNhcYEycpGxFBUjQlJiobLRBzOSFsHwQ0Si4fH/xAAZAQEBAQEBAQAAAAAAAAAAAAAAAQIDBAX/xAAhEQEBAAICAgIDAQAAAAAAAAAAAQIREiEDMRNRIkFhBP/aAAwDAQACEQMRAD8A6psy+ptWpIDd2kgkSDlGnjrRJxCATmHGPXxqrwxtrbttlMhYO9B3VzEmfdNFXO6DZCvMGc3M5TqOMaD1qcq7zxz+ivpFv8Q4elZLcQmARMTQ+XDwNRA04mBPy4VIz2kYH7xgCJJ3j/z4U3UuE/UojuqXdUz4gAkH8Ob/AGjzqH6fuo2X2+G8DymJ4T4VrcYmFqc2qXdVD9Y2/wAQ6czr08aY7STOFGs8+QMqI/8AIVOUOGX0IFqn7qs1NODWmURtUjbqQ0xqiFkp6zamogOzgBumZIOaco5zI/WpMRs1XJJJExMRwAGn6A1Pa4DyFS1m4xuZ5e1c2xweLHXjoBPEenGp7mABYNOu7yHFefrRYp6cY18mQZsLLEk6EZYgeOvnPyrB8FKBMxgDLy1EcD4+NFGmNNRnnQP1WIAzHTMeX3pn51hb2OoKmTuxGgHNTr19n9asDSqcY18mX2cU9MKetOZGmpzTGqMWpqTUqIxw53R7o+VSiocP7K+6PlU1BkKDxeJZblhRwd2VtOQRmHlqKLqg2tjlYXCbTMMM3tLeFtpKicsaxD8+NFQ4btIzWsY4KMbLO1saQEynIHjnnR58BQG1O0N+1bxIW6HayECubaq0lsUDnUqBmi0nARpI41cYq7ZtJeBtexh7edZBDW2a8otydNCLmv56DwuzsPcd0bDndBFwm7nlmXNv6y0i4YY8y0VEA7U21ibTsivdkICM9vDzqtwk7qx3gISB7JEzPGrHs1tG9euXM7XCimEBSyqlTMG5lGYXIGoEL4VW/XOEZHjDu5SXIZ9WCW3bMGJ1EG4sdQfCrHAYi2L5IsG27XXtsRdDA3AGdiUHLjBiqAb23cQlnN3wzMiOpa2mhd7gKmBEBbTEaTqZJgUTc29cZM4ud2oGIu5u7zArbu5LauApOXKRmI15yKytYvD2grJYhTabFE5xKquZYAOrGHeANBmPWh7liwrC2+DZQTqDdlRnupaaFnVS1wE8jQR3ttYlVtEPdzPbzw6WAuYui7xVZCZc2WNZI8BVz2Yxly7bZ7jO0syiVthIV2G5lGY6AA5ufCq3CYjDszoLG4t1cMSbkmTcTLCkyEDZW81q02KLea6LdruwGZSc0gsGIIKzuNO9EahgaC1c09MaVBhhGlFI1BVT8QKnqDBiEX3V+QoigVU93YZY4jVAL8Gcn2g0QQTOq7nDxq4p6KpdrbFe61zKyBbtpbTBlLEZWuMCIMRNyCDyFZYbZLi6LjNb3VZQqW8kKwG4TOqAgsBxlj6280xoNVXsSAB9oZCYi3OXit5VXUT90rI8zRh2A4uF0e2JvNe1sksSyspVmDjMAGMVemmNEafawdl8iHFYdptNhV3IfKxAOQlzDyY00Mijb9q25JfFWzdyvrplU2b1u4xC5pyoyKpE8zqKF+p74Fg/aMEQZ0+z3h31pu60AMAAuIMnLBJmKrMR2axWW5Cy/dZ0I0Ga6tu3dtan2sqs3QsVoLPD7NtqWK4qxmfEK5JtCe+U5ygPeAlDkY5fPXQ1a7ICm7ccX0utlCnKoXdzEgvDHMRJUHkBB1qlxeAxDqgSzlOHQatE3nRwcia8IUwx0PeN5m07NYS5b3WtsiBPvZTFzNvd0wM5G9sg8GOnOgvDSpGnoI8IdxfdX5Cp5ofBHcT3F+QoigetJ7TbUvpiGVLjqsLADEfdFbrWl9pSPpDajQL06CvT/mk59/Tl5brFU/W+Lie8ux5ms8LtTEsdbzjzY0SuOfLEgjyoK5YVzoQCehA/SvbqfUefbY9ld5oz3XY9M5j161c28V41ov0PEWhmVlIHIuoJ9JozZ22Ecw95LLjirmPUE6V5PJhL3uO2NsXu2zcKSlxgQeRj5VQWL2JOvePAP4jVsVzQVuo3SCCKiNhpMn4Ct4ZSTXSWds/ruNC5B8TUV7a5H/VPhrWJwYnQZvE8ahv7L5ZQB10pJhs3ki/1A86O3xNKpv8ATQIlGEfmEGlW9+Jn8m3YIfZp7i/tFE0PgvYT3F/aKIr5z1FQF9LQcswE6cYPKrCqfaBAuH06frW8PaZMJtySHInlqaHXB25zSDrPsiprWMH5fgKou122ls2DkYZmYJIAJWQSeHAwK69xjQXtPt1LJyWwgeJYlRI6DXhWmNtp3uqzG2zJL+woHkwWJ061RYnGBiZiT/wnzoLvdeJ6caza3I7D2a7WJiBkJW3cX7ohVYdV/itksFRqcradQa4JhcSykFTBBB8ZnQ10LYXb1csXl1GmdQD6kfxV9pcW+NfQR9mI8qGxOPtHQ25j0+VVt3tPY7trneqwC5iBx8NOWunrWv8AZaybma/czEs5yjM0Ac41jjp6VZJthuK4q3yQgeH/ANpqBKgcqVb4xNtowP8AbT3F/aKJoXAf209xf2iia8ldjmtR7RbaFu8y5ZICka9RzrbTXLe3l0fTLgPEJb9d0aVrHLjdlm0+M7XMihsiiDwzSW6gAf71ouNxYvPdRjla4/eSW0DQ0em9E8qzxV1TvAHMqkDp11Fa99Lz3BmBOoU8BpJ/mrlny/hjNIzhXWCVJBEjidOulFnY1/Ln7tssA8RoD16Vd4Z2AETA04dKkt5zOo9RxHpWZkNVW3dJMKxAIBgTBPAGPGjkwmICwbdwT1EUZhlNhoUyXPGOEcB+po98S/M/pWplP2dqq1buuSoWCPaExx4EyeFdA2ZtvubSWwoORQJzcep+M1pXfnNm4yII9eNS/T/y1vHyYxm42t2/1Lrqo/yH60q0obQB5R6A/OlWvmxThXecAfs09xP2iiaGwP8AbT3F/aKIrztnNcZ/qTiLi7QuBRobdsqTwJCCRrzrspNcR/qs5TaDO4zWwlohTwYhATPwPxqNRqf1l3m6xNvWCY3pAJ4acYj1oNbRzK2bKV1J68xofhRm2cNbRkZMpW5bFyJzFd45QOYERw1E8KrruEvSrFd3SNRHgD68/Or6XW/Q6xtFwpYmQDyM84/3ojB49iWk8RK66+nSqG3h2EmeGnEEEkaila2gQ2g5xEegodLprzgZdWVmzGJmRwYkayAT8TRzlRbylyJ58z4VU4i7cULmVhM6cJMfCaxx+LN5ixMSJgcuRp7LNdLU31RBGpGkdaz79cvLNE8eH/ONUyXUkAMTA58SeE/OpHcA/rUEjAm2AlyIYkljBM8qVB3brGBbDMROizoPTzpqaNvUOB/tp7iftFEUJgsMO7TVvYX7zfhHjRH0Yfm/yb+avbPTI1xb+qmx8Vdx7G3au3LRt2/ZtlxIUAkGDrrwrtH0Yfm/zb+aX0Ufm/zb+ai9PLL9jNoTnXC340gG20+R8K23BbAvvg3F3CXjd3mV8ji4HERH5YjTzru/0Qfm/wA3/moMXbCAHXUxJd4GhMnXwptqd9R57w/ZnErB+i4gQoMC22nX1rKx2OvkknC4jiWB7sg668xr69a7kmMzRAAm2LmtxtCSQFnMOg/9Vl35kcN4wDmuCNJk73p6is/JG74q5DZ/p7iXwjlkuZzIVSpDqy6q2hgqRK8K1az2H2gP+0v7rfgPPn5T869DYTHZyBlicpO+5MOYWNfLXrI8alXEguVg8QBvvvAuEka66ljp4U+SF8WUvbheB7FYmJbA3i5BJOoPA6hTp6UHf7KY9yVGDvqOR7ppI6HofhXfnxPILJzFAM76x97jwPAeNT4C6SSGABiYlj0mcxMceGnrSZTa5Y5ce3mu72UxtpQXwV8cpyXDqdfuT0PwpV6btXC7sF9ldCep6DypVu1w2mwh3E9xfkKnrl+C2ljWxVwX27qylpBbVWO/LMc5OYZWC2yuWNQ6nSZqxtbQfMAXukaAnO2QRA7wNnlhJJiNcnKRJHQBWQrmG1tpYkWlNi6xurctNDFgt1TlU2mOfcBLgs3LI/p0LYty42HtG6IulAXHRufn51FGxWDoDoQCPHWs6aKKj+jr+EfAU5tDhAjyrM09Q3WAsjoPgKixF+2kFyB005+ECiK17bW27tu6barO6jKYgSSwhiZkSAZA0HGqm1uuJDeypI6kZV+J1/ShMbiNQi63H8Igfi/iaAwvabvLCXAv2j6KnLNGpPgKs9jbOKgu5zXG1J/joByFavSbHYPChEA+PnSoilXMUexL/eYaw7AS9i05gaAsikgTyk0cqjoPhT0q6T0rLKByFZg0qVZqlNLNSpUDFqWalSoFmoXauJZLbFeMfzTUqs9orNi4NTczHVjzPpp5VswpUqzfaHpUqVQf/9k="/>
          <p:cNvSpPr>
            <a:spLocks noChangeAspect="1" noChangeArrowheads="1"/>
          </p:cNvSpPr>
          <p:nvPr/>
        </p:nvSpPr>
        <p:spPr bwMode="auto">
          <a:xfrm>
            <a:off x="215900" y="-608013"/>
            <a:ext cx="971550" cy="1562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Rectangle 30"/>
          <p:cNvSpPr/>
          <p:nvPr/>
        </p:nvSpPr>
        <p:spPr>
          <a:xfrm>
            <a:off x="5050325" y="3354595"/>
            <a:ext cx="1264696" cy="646331"/>
          </a:xfrm>
          <a:prstGeom prst="rect">
            <a:avLst/>
          </a:prstGeom>
        </p:spPr>
        <p:txBody>
          <a:bodyPr wrap="square">
            <a:spAutoFit/>
          </a:bodyPr>
          <a:lstStyle/>
          <a:p>
            <a:pPr algn="ctr"/>
            <a:r>
              <a:rPr lang="fr-FR" sz="900" b="1" i="1" dirty="0" smtClean="0"/>
              <a:t>A partir de 1933, le parti nazi au pouvoir entreprend d’interdire le mouvement ouvrier.</a:t>
            </a:r>
            <a:endParaRPr lang="fr-FR" sz="900" i="1" dirty="0"/>
          </a:p>
        </p:txBody>
      </p:sp>
      <p:sp>
        <p:nvSpPr>
          <p:cNvPr id="15" name="Rectangle 14"/>
          <p:cNvSpPr/>
          <p:nvPr/>
        </p:nvSpPr>
        <p:spPr>
          <a:xfrm>
            <a:off x="6277430" y="3692128"/>
            <a:ext cx="2828979" cy="923330"/>
          </a:xfrm>
          <a:prstGeom prst="rect">
            <a:avLst/>
          </a:prstGeom>
        </p:spPr>
        <p:txBody>
          <a:bodyPr wrap="square">
            <a:spAutoFit/>
          </a:bodyPr>
          <a:lstStyle/>
          <a:p>
            <a:r>
              <a:rPr lang="fr-FR" sz="900" i="1" dirty="0" smtClean="0"/>
              <a:t>Dans l’après guerre, l’Allemagne est divisée. En RFA, le SPD devient une force politique de premier plan et accède au pouvoir en 1969 avec Willy Brandt. En RDA, SPD et KPD fusionnent dans le SED, parti unique qui entreprend de réaliser le « socialisme réel » sur le modèle de l’URSS.</a:t>
            </a:r>
            <a:r>
              <a:rPr lang="fr-FR" sz="900" b="1" i="1" dirty="0" smtClean="0"/>
              <a:t>)</a:t>
            </a:r>
            <a:endParaRPr lang="fr-FR" sz="900" b="1" i="1" dirty="0"/>
          </a:p>
        </p:txBody>
      </p:sp>
      <p:sp>
        <p:nvSpPr>
          <p:cNvPr id="18" name="AutoShape 52" descr="data:image/jpeg;base64,/9j/4AAQSkZJRgABAQAAAQABAAD/2wBDAAkGBwgHBgkIBwgKCgkLDRYPDQwMDRsUFRAWIB0iIiAdHx8kKDQsJCYxJx8fLT0tMTU3Ojo6Iys/RD84QzQ5Ojf/2wBDAQoKCg0MDRoPDxo3JR8lNzc3Nzc3Nzc3Nzc3Nzc3Nzc3Nzc3Nzc3Nzc3Nzc3Nzc3Nzc3Nzc3Nzc3Nzc3Nzc3Nzf/wAARCAChAHkDASIAAhEBAxEB/8QAHAAAAgIDAQEAAAAAAAAAAAAABQYEBwACAwEI/8QAShAAAgECBAMFAwcJBAgHAAAAAQIDBBEABRIhBjFBEyJRYZEUcYEHMlKhscHRFSMzQlNykuHwNHOCsggXNTZidbPxVGOTo8LS4v/EABoBAAEFAQAAAAAAAAAAAAAAAAMBAgQFBgD/xAAmEQACAgICAgICAgMAAAAAAAAAAQIRAyEEEjFBIjITUTOBQmHh/9oADAMBAAIRAxEAPwCy5qyko4DPNIsYVNczEEWAG5N7ADzJtzxGmzrKo4BLJnNFAqXJdqlQtvO563H1Y2zKJ5csqaemklSqMLRxTOusK7bDodgQCRa2F+oyDiZkeI12URcgsq0q61XUDyMZF9m335jYEG5G6F2GWzWnqiIqFjVEEanRgB1HiDYbXPh44lBqsxWqol1DTaSO5Ukb8r3A+rngAmS8SLmEzwZrQLC0shjtGFlSM6tKk9n0uvvsd+uJWXZdxIntSVebRVLSRypHIi2CMSChNkA2Atfc+/p1sUMMoUxBQwLEqLE8vHf3YjqVRZO+6ksCCfnSADcgWsL2v8PDAeLLeK+0jebNcveAMALQ7hSxvYlOdrD4Yg1+U8V3q5oc9jjBeVQNAJRS10UfmzysfM3BPLDWOixogRmlPaGYORd25C3O314kOdLC0bNbcuduuwHqcLmSQ8QwV0JzLNIJqW5MkZQrIdmO3dG1yn8PnbEuCi4ieQ+0ZjEQBbSirckxkXLaQdnIIv0HLoei9HSb9k1I+wnAUFnJA53v528Bv6Y94izD8j5RUVESI0oX83rBZQ3QsAeV7dcA8vyjiqOsnapz2OSHWCigadAN7DaMX6c/DAv5Uc3LSR5dBcLF33v1Y8vQb/EYLig5PqgGfL0g2xF4kzqtzarkapnaRySGYbBRe4RR0A/q5wAp4GkiVgtr78+XPbBEQk2Fj4g+OJlBQk0buAe7fYfHFnj4tNWVU+UkrXkG09EBsQCwHTBCHLtSsxuPm7DzJH3YNPQBNKxqG2647mlMULMbbA3uLcr4kLHCK0iO8mSTtgWmoLwRAfQGr6sd/ZV8T6YnrCGjRFOlioAIPMg7XxF9mrf2x9MOVJCfK3Rdar7OO0EdT2jcogQT+Ax4I5WjusbJM42Vn2jtcX2Pmf5Y6wwSsWe5vISA8g5D3dDjstM69sxZmLm50kC1gBa3L1vjPNmhIFHl7QL2czB7C4LC7G/rYfzxKkQNRMIzpLghdPQ+RxKCfm1Lrz5KN/C2Evi35SuH+HGanEnt1ct9VPSkHQ3KzPyU+p8sd2OSD0kcjV0awWDIgL3ANgbgE3Fybg9dsdUiJ7VkAUM17qdRBtbla3ieuKni+XFhMWl4fTSz3JStJYD4pb7MO3DXyi8N8QMIaWoelrCRanqrIzfum+lj5A3x1jkmvIWSPspJCQe0NyV1k6bgAAHy2+JxNBZAL2UG5ta1/jiQQDJGSVaNRctyvceH9c8Z2Km/dBN/nW9/pjk6HeQODUUxzOp7VpTHHdC24CgE2tfpY+B8cU3nVW1RmMgkkeWRd3ZjdmJ6nFx8Uzez5VUImkGZFQi9tPMnb3AjFH1U1NDUSNMwSZ2uVvc9egF8WPCSvsyq51tqCJNFA0r7W25DDTlVEFpNLggjvXI5jxwM4bloahGjEilyNlcadXSwvzwx00YNMwsqxsAvhtYC324nZJ/ohY8NK35B84Z1UFDcgB9t1Gnp8bY0nkiZagLYydkzkEWutifT8DibWsbz6/muANh0sQbfV6YgVLSpTzBiC3Yuw07d3Tbbfz+vDVtHPTNm0xqFk/WU6TyPLY+dscuzk+kfT+eJFTHeFHJcNJvpY7AW2t8PXHvs1X/xegwojdMuKRYo5DJJJa9rAnry5Y5zwgzdq0j9mqG6jZSSfAc8dJVii/Oy7BTckmw67nG8bhwNJuPEG+M8X5SXy18VcRQZsmSULS0lCYlftIHIeov9IgAqAQRYHf6hTxha2l3jQeDOMXJ/pBZJVTVWW5pR0cssIhaGokiXVaxutwOm7b8sUqBfcYVD01Rv2aKf06H3Bvwx7p6iRLg3FiQfrtjn13x6cKIXd8j/AB9WZjUR8OZ05mnKMaWqckswUElG8TbcHy3xatUZjUQw0qExHeWboigjYG+5Px5HyvV3+j3kCQUVXn9Sg7WpJgpbtzjU98gebAD/AA+tuvrAY21ixNhsBhBLEb5V62SgyKPsLCSeXSr2G3dNz92KIqI27Vyt93uDbc+JPji5/lap5jSUdRUSuwmmKLCWGmLboANyepPl0xWGhS1tAO9sW3GwueFUVuXP0yuzIImWJLLcMACFNrYa+F6+eqg9kcs7qNSMxuxHn7rrgHoXVGiHckbdDuMGOCoD7VLKQx7OMLqttuV/+pxMnFKJDU2w/KUZ2jdFJsDueoX+hiHU91aiNowIzEWUE/NBH/fE+dHUCWGK2sMjW+Hh17o9cRsxDOH0pZQOzLXsRdfDwvgaSY1m0lMZJY5I7AKASpHMWH3E+mOfbv8Asx/DglHTMQOtoxfbyxy7Rv2yfwjCdhaLRa+4ZGI+3GjLKH7iIEt1Pl4dcdG/Oao2GxG+53GPLHXbUbDfnihL4SeN+Ic34cFVVLQRVVHCscmpUIPZk6X3DbkE35Cy+PMIWX12XcdVbSS8KUcAIsaq+u4H0rWIPxOLU4yNX+Sy1PFTVEHzZRPIYwoJAv8AMYEAE3v4YVZo6WkoFTJzTRUzC7ClUBCetgOW+ImfJ0fgsOJiU9srXNuDtHE6ZRlVPBLRSqspqrG8Y31LqJIBGk2HmL484vyXKqbh3t6WmWlqaeYxqBGQZBq02Yljq8dXlsAGsGasljoqWUySi7g2IsDv0wGzLKKzPKQU0tU01VIUjh7ZgAm9he3QdTvt7sOWRtxHPBjUJss35II4qrgDJ50jKSxRywauQ/SNc+fL7cO6FlIMpkZibCwsN/Lp8cINDX0fDNFSZbTVogoiyw04k2JYDpfYkkE26nxviYOOqOMJHTTyTyFgqRCKxYW3ILaQQOZIJ+JIvKKxO/BA+VtjJDlcJsEZnYMD1tytiroInJ7oGoC+HrjPPaXPoYGp6oPPTSsJ6e9mhBTw8NuZ6k+4JtKpaT5pe9zpGxOL3hfwoo+ZrMzvDGxlj1LvtvfdfPB3hROwjeV4yEdViS3mLtfztt7ziDkOXz5hmgpdJ7E2Mu+wH8+Xxw5xBIqClCBUURrYDugXX+eCZZLwDgn1sFNIzrBAjaWZhZzzuTzt4beuMrI3ZnfXZldUZD808rtuPC+2CTMI+yk0h2KADYCx3I+HPHPM0jWnVhGhMk0VnK89wPuGB9tnOOrs8kSaZGBbTGgC6OQY2HXy8PtxE0Dxf1wSqH7RVAsQQfUA/fiHZ/op9eEiKWY6TKCTKFXfYJe56fXiOa6l16Xm0sxtpubn4fHEWvzmLtUpGkVJJN7Bzq035i3nYX5b4FzRR04kYsAmwLkgbn3dfxxnJ5aNIofsIV2bZeKeYWiEBQGV3NgVsbb8uQPM288Vjn8g9spaTJjHqmYkSzVhZSoHzttR03sAepIGG91p4QwvqZASryG+mw6dFtYbixt1xXXBfa8U55mWZV72JNMtOzrtEnaFhz2uNKk+ZviPKcci7NaQbHOWP4xfkF0WU5zmmZj22jq2qNelYoY+6jD6Tchb39DiwqDJfyNNTNVBqmuIJUgjTqtbSg8B1Yg9duSlhzDM1okWTtY+yeXTFGo7zX3Hd3IFrWsCSLEab3xXWZZnPmFdUe3xzZflOlVn1KRUVylbiNRzRbEjQpvzvvexMad2xMuZyj1JPGOjNcqpIpGjkhmlKxyKdnUIxLr5XK2PUWPXAGCtzNYqWqEC1scOjvxSaZClgL6SLE6drfjg3UUtZWGfNcyQRVCxERUyG4po7bLfkWvuT1PkBjbKI4oqoUccqlIoorFWDA2BFwRsRsMTIbRVzyOEriKPDIWLMMwikcCWch0WWTTKw75sQ3Ntxe1+fXE+CPs3GoPty92G7MaSizKliikpFqfaHCRoQO8elr9cApaOvps6p8loaFqipUFJYtQEkXduDcmxAHP4czix4nKjBdJeCJycEsr7Lyb5JWTZRUStG4cuBqQnY+HuO/14b480pcwp1EI0zxKG0NztbpYYRZ6dqeskirInjqInAZG2KOLbHGrVMlJokp5AHh0WcLct3d73/rbE+cFN9kRMcmotMde9UJIpcAFTp89gPvx0lWUUwEp1WMT7HluB4YBZXWtUotRfSkwZtBBstja1/ePDBOjnkend5GkJaREVOYsGUc/hvhji0NTV0SpQXlu8mhAWv3uRJuN9v68cB9dR+0l/iXBuQhYRIQBchSp/WJF7e/ccvDAvsU/Yr6H8MIhZDkIqJpmaSMTNGAtrglL3NthfxNvPC9xzmPsFBTLTIIwWklcvclQkbsp3Gx1iM8trYOF+zGiIJGpYuSux25/YcI/Gdd7dlImJ0pIRGCDa2uORRv7yuMq5fJL9mpa0MlM/t8ulmW5p5A4S5Gq4VreIvcYi5TlUeVVFRSqqJHOA6hVAvtvy3JuL+OB3yXzPmEDksXaOniMhZgCC/cIsB9KBj56hhlzkMI7QRgyx7q240n08zgbwt3FCdlHZtktBTkS1U8gkraMzBCSSE7wZSw6m2nfzNuZwM4makkzClzWCNQWpthYEsWa6oTzGltdxtz36Y1yDOZK2MzyRIrV1G6t2Th17UD9U23BAJHu64DzSPmOcLw7w7LBVZjAkrvLUylYY21AsLqDqa7DYWHne+JOH9AMyckSJqmLL8l9qzOqSLWrG7kAysbm24uTzsBvvy2wK4XpqagyiprGp4YqipLtGoFrL9ox0/wBXXEtRncL55PQVdW8bPFapbQgW1wF0AKO8OQ8TjvneQZhk7U7ZrBA6VUwpqT2adpAJDyB7g03333G2+JCojSjLwiJkmYdtnXCdODcLVamAPXUAP/lg9kqSD5ZuLayNC5pKMsFAvdmjit/lPrhZfhrPuGuNuHTUwUcstROz00cdSdJKst9baNgdY5KeflhxzQ55QNxNnNBkeXUVe8IgqKmPNHdg4QFXCmGxsGXbbkccwmGLjHYD4/iji4xzFQSWkSKUjTyVlAB9UOFTMZVkjjKhixAvdr+u/wDW2HLiTh/ibPuOEvSUNPMuVIs1q4yJYSNpa/Zg6rg7WOwO+BNTwJxClfR5Z2dE89TG0qSJUkxqqaQbkrf9ZbWBxa8fkw/GlJ7RBy8aSytxWns84SC12WLFFpDQOyEHbcnUPX7sNM0hSJYqXUY1eLYnpqXqSevXATLOEM/4dzWjSo9iZcxkMCGGoZhrCM/euoPJG8fDBevhq6aOpqquCJIqKthp5bNcli0ZXSLcu+N9sE/NB0uyBZME021E9nnjnpFljctGUIAbnflt6fbgJqT6f/tn8MSa6sIpFhjFgoXQLg3N+m+/K3W3PEL8tv8ARm9f5YPGOiFLbHWv0xZVWPGxMwp2HXukrsDcne334rDP5nl4aemJsyQ8geZXcfZh241zOWg4cqRSI88rhVIJse8dz7v5YpebPczQlX0oQLEaNvhvjJY4Ofy/2auUqdDH8m+cVyVE2XUWY+ytVl2KpGmpmCXDXZSdgGt5m+G4cMEZXOJszzKqnY3DS1chvfY3Gq1t+XXFVcJzy0vEuVSQnve1Rrp8Qx0sPQnF+VERRh2YuPAdcJyJyx5E09HJKUGgBX0By3hFKXKXEc5KrHJb9GSdyLcjzt4YTcoyP8mcR5QJXAPt0AUkXBPaKbHw8iNtgMOWcxyvlzUscrxSCaMpIGtYax19cLFXMKDP8uEpkeniqYpHJNz3XVurHfbyxJw1ToiTlLskWdGwPy4ug5jIiT8ZE/DHnGFJJIOEctpGE0EudrI9QrBQFUvIVtfqAw/w+eFVePMnj+VCXiKRahaI5Z7HYoNfaaw3K/KwO98T/wDWRw6oydamKr10dVJUHTCGtqWQCxB598fXggW0HONjLLV8MZg8ffpeIhTlrWtG7FB779z0wR4nanORcULA8jSAp24YWCtoS1vLTb43xX1d8p1BmOUiOtSunqoM6Srp7QAfmI6gOqjcDUIwR79jvifmXH9JmWU5xHRZLnUgzKQdk4pO6hVEUhmvYkFG5X5Y4Ub81zI5fx88clDVVNLUZUizy08ZfsLSS2LKN7G5GwJ2xrlsNdBxhk6NWwVmVfkub2ORYtMgAMPziDZrixuAPdgBH8o2Vy8VS1a5fmclJUZckLaKUs6srud1G9rOBfxIxHbj2nos8yyWPh7PoMpy6ilhkmmomBUHRpb90CM3JtzwqTOGRP0PCX/O6n/pVWPPlCp4E4XzKpgYMKvMKRnI8VlhjP1IB8MKlb8pHD3tmRDL4a5qOgrZaud3j7w1RyjSATc7y+gwPreOMtzHhWqyZBOs8uamoiZ1Gns2qxKLm/OxO3wwTHCXZaGTa6s0nXtp0jidQZVF3PNOW4/rrjzsG/8AFH/1sRKSukRnVQH1KBdh4eH1+GO35Rg+gMaJJmXb/YU4hzLIqammrKuvqphGxUU8YN2fmFsw228em+Khrc4rKlmWRECG+lSl7D34svibJ6epeNsxEFOg7vbVVUid25sBe+rpz8eeK4zqLK4qxo8pmkmRbqWLqEJH0epHwHpjH8Wq0jX5POzjw5N2HEOWTEkaauIkjnbWL/Vj6GikLR2YAupt6dcUBwjAs/E+WJL+jFUjv7lOq3xtbF45gAskMqkBi40kEXa/O3jt0wPmfZUOh4YPzunWSmkvIwJdLhNj84H8cI/Epp3jIgNtFgF1liPP1Plhp4sMlRSPANLajpYFNiDcGxIxXVRDVJUqNYdXQoNPUkEjYeYGD8f62RMsU3Rs1MK8GR3Ky2AZFCnWfHdhb/vjbLqWbK66CqhqJYqmJ9UYdEPeHT52+OFLUo9akE1OsnaFeyVVG9yLG7MLDz5DEpszQySwIM0bstTMIijKoU8+6bFR43t54P4HIKPxDn0aiI16Rh5DKq+zRHU7OJDY6vpgX22254KUub5jA80n5RrYo53LOkkMDBmZySQdZ03LHa3hyA2E8OpLWxy1s8dStMJNQupVWbfVZrk+F/PrzwdaWkkdKekTTUSsdKwJ32sLknYdBvv0xwrdI1zHiXMJZ0lSrrYSEKq3s1PIoBZTyMn/AA777bYjZlndbmEU8EldO61KFHIpoFWRTcWuGvyuPeBY7YF1FbPSi80c5pTKYkco+kvc6lvptfY93nt1xAp66h9ukFPSzs0YJHZp3rj949AN9umHRWzkdKfLqE1HZyyV4JXUVMUO42Bse03NyOnj4YGZlD7E6lQhYtdFDDUyXuCQOVwv24K0uaQV1UKaKlq55WOlU0pe9iRYarcr+F8Q8zy/MuxaWqyuOnjSVWaVANW5AFwGP0lHLriT3fgSgzTSa4oZRqAZN2a9yB1OJ+pP/M/gwNytkWgpxYaGS/O9wd7YJe1N9AepxdQtxRnMtKbDOc11NTVlJGJRTvMx7rvYvY8lB7u9xufHbfCrxjSys6ldWwDFlsCRZdifj0w0U8UWY9nNTrEk9J+ZSd6TUt7C+gG1rG4uPA87YA5/muT04mSeunnqlBVYqNF+dyu7G6j90crb3xjuO6fVejU5Y+xKigdJad6YF2IVu4SCHvcC/jcDFiZpqkyujqFqRHVrTrLBMtm7NyoLW2PjYjyOK+p40q5mWnScqg/Nxsqly55cue4G2MjkzHIqh4p45YA2zK26+W5uDtcbfdg2XH2p+0LGXpjjLxJLW8OGrq5VJ/Qv3CAz+Nvj8MKlTVlAs8bWIkBv8b4zNcyqpQIZqdUVTYQ2I7OwFr2IufNgT6DEWntVFlipFkY2BUVBVmubbKTc+dgbDnh2OHVUDyRT2SarNq+piDVNbNMQ2pQ7X7xAFx57Y7ZNUhK1XzhJzRkHUkTaSeW7dSPEXF/qPGV4KUoZEXWE7oU3UW578ycQaisknc3JCn9W/wDVsSKSWwMezel/Y+Zjms0FMKfLKlmoXRgKeNtMek7ED0tY+HwwsyZnLS1EL01W1PURBirkgnvC1txytfp1wNy7MHil7N37kll1HfSem/h0Pw8MbVUTF+yawsbsSout+mGxivQnWSnTejyTMq+qh9llrXaBZTLoZtjIxN2Hmbn1xvQ1M0W4k0sCe8psfDn4m+OMiLTrpjaxLgEAc8d6UgohZrm/jbb08RiRCNOgr8HSmzGupplkp6udTTMTBZyBHsR3QdhsSPjgjFnec50kVHW5jVzQTzICHA0XBBvsOmA0SAGo1bKHJ53NsEshqBHnNPCWGhqhGCgX7wPO3XD4xTasZkbUW0F1LrFEQmmMHu9bc+fPEvt4/pR/w/yx4xjNJG0Z06b23O/mb45dtU/tIf4T+OLe+ujPv57C1ZUzvSHLqSTsmcFQuntHCqCSQNgLki5Owvbc4rYw9n2zJfs0dkDhb9fS/wCOLDVpEYsGKF7AqFI1jaykbX92EXMUeirqmjZyIGkLhiOZIuCLe+3wxkuK0m0avPHVhnheFZpczqKaIgw0Bi1KzHvSMFvuBbbX9WHSpgrafLJKqpVHqC0YiiKKQtx32PiSvd8hfC58mKVa0ucS01Kkyu0Md3cAHZyQAdj0J3FsNVTnD27LMKSanC9VhaRVHjqF/KwwSU050RZQltoUo+HoZ6ysnrnWlpe0ZkijCqNwNrkbW3IHW1sJ85gSRZKSebs3XfWAjjc7bG3ID1w/5jmlNWy+w0qtLC7PJUs0dlVBGSBuOdzfbqBiTlWQ5ZW5VBJXUMY2OoAadO5NwcPetnRyepFXyy6z3U0IvzVve3xxzvfbx5nDhmWQUMrSSUIAEVQ0LIvQWBF/XESTIkp5FKodz16Y5TT0E7RSF1YZGIXQRfxx2hkdSysdWoWufLbBSshEMZ2IJuATgVMqxhLHYbbYNHTsZGakY8mpQLEtqvc7WGPY5XAFiVta1v65YjHVYOdzy3x21sqxq5VUG4Kje2HKTux9Gx3hc6SS3M+BP3Yk5AL5vSXLaRIPmi/p54wUNSYA7MsaFbaWve2J2VwpTTI63eYSqdVxuQRywWMJdlYKeSPV0GImCwoN7/OJPLa+O3tVP4Sfx/8A5xDSQPEojUL3Rqub462j+gv8J/DFn+R+im6RvYYP9qf95/8AqDCjxX+moP3T/mxmMxk8H3NVP6jz8ln+7FR/zGT/AKceJ1Z/bT+6fsxmMwSX8jIUvQKrP9k5r/ct/mGO1B/u3B++/wBpxmMwd/Ujr7sBUv8Ab82/vE+04mVv63xxmMwn+Q5+EL+b8k/db7ML8/6P/FjMZiQJhOT8hjYfOH7uMxmORJYz1X6GD+9X7DjF/tq/34+7GYzFk/X9Fd/07dU/u1xMxmMwT2Q2f//Z"/>
          <p:cNvSpPr>
            <a:spLocks noChangeAspect="1" noChangeArrowheads="1"/>
          </p:cNvSpPr>
          <p:nvPr/>
        </p:nvSpPr>
        <p:spPr bwMode="auto">
          <a:xfrm>
            <a:off x="63500" y="-676275"/>
            <a:ext cx="1038225" cy="1381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20" name="Connecteur droit 19"/>
          <p:cNvCxnSpPr/>
          <p:nvPr/>
        </p:nvCxnSpPr>
        <p:spPr>
          <a:xfrm>
            <a:off x="4914591" y="640379"/>
            <a:ext cx="0" cy="6181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984275" y="5759606"/>
            <a:ext cx="2042987" cy="1061829"/>
          </a:xfrm>
          <a:prstGeom prst="rect">
            <a:avLst/>
          </a:prstGeom>
        </p:spPr>
        <p:txBody>
          <a:bodyPr wrap="square">
            <a:spAutoFit/>
          </a:bodyPr>
          <a:lstStyle/>
          <a:p>
            <a:r>
              <a:rPr lang="fr-FR" sz="900" i="1" dirty="0" smtClean="0"/>
              <a:t>En 1990, les Allemands choisissent la réunification : à l’Est, le SED devient le PDS. Le SPD retrouve le pouvoir en 1998 avec Schröder, mais perd les élections de 2005, D’autres forces politiques prennent de l’importance, comme les Verts ou l’extrême gauche (Die Linke).</a:t>
            </a:r>
            <a:endParaRPr lang="fr-FR" sz="900" i="1" dirty="0"/>
          </a:p>
        </p:txBody>
      </p:sp>
      <p:sp>
        <p:nvSpPr>
          <p:cNvPr id="26" name="Rectangle 25"/>
          <p:cNvSpPr/>
          <p:nvPr/>
        </p:nvSpPr>
        <p:spPr>
          <a:xfrm>
            <a:off x="0" y="5902751"/>
            <a:ext cx="4858816" cy="550586"/>
          </a:xfrm>
          <a:prstGeom prst="rect">
            <a:avLst/>
          </a:prstGeom>
          <a:solidFill>
            <a:schemeClr val="bg1">
              <a:lumMod val="85000"/>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6800338" y="2688382"/>
            <a:ext cx="2130227" cy="1061829"/>
          </a:xfrm>
          <a:prstGeom prst="rect">
            <a:avLst/>
          </a:prstGeom>
        </p:spPr>
        <p:txBody>
          <a:bodyPr wrap="square">
            <a:spAutoFit/>
          </a:bodyPr>
          <a:lstStyle/>
          <a:p>
            <a:r>
              <a:rPr lang="fr-FR" sz="900" dirty="0" smtClean="0"/>
              <a:t>Après la guerre, le mouvement ouvrier se divise : les </a:t>
            </a:r>
            <a:r>
              <a:rPr lang="fr-FR" sz="900" dirty="0" err="1" smtClean="0"/>
              <a:t>Spatakistes</a:t>
            </a:r>
            <a:r>
              <a:rPr lang="fr-FR" sz="900" dirty="0" smtClean="0"/>
              <a:t> se soulèvent contre le nouveau régime tandis que le SPD soutient la république de Weimar, et participe à la vie politique. Le parti communiste allemand (KPD) s’aligne sur Moscou.</a:t>
            </a:r>
            <a:endParaRPr lang="fr-FR" sz="900" dirty="0"/>
          </a:p>
        </p:txBody>
      </p:sp>
      <p:pic>
        <p:nvPicPr>
          <p:cNvPr id="1026" name="Picture 2" descr="http://www.hevelius.it/webzine/moduli/filemanager/file/4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292" y="504100"/>
            <a:ext cx="1865078" cy="10817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4/4d/Bundesarchiv_Bild_146-1990-023-06A,_Otto_von_Bismarck.jpg/220px-Bundesarchiv_Bild_146-1990-023-06A,_Otto_von_Bismar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7640" y="1272121"/>
            <a:ext cx="978816" cy="14281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8/88/W%C3%A4hlt_Spartakus_(19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1668" y="2244779"/>
            <a:ext cx="1521030" cy="10544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larousse.fr/encyclopedie/data/images/1007766-Affiche_%C3%A9lectorale_nazi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5933" y="4090566"/>
            <a:ext cx="989046" cy="14761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europeanastatic.eu/api/image?type=IMAGE&amp;uri=http%3A%2F%2Feuropeanalocal.de%2Feld%2Fdata%2Fffbiz%2Fpreview%2F5106.JPG&amp;size=FULL_DO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6972" y="4450806"/>
            <a:ext cx="822948" cy="1152128"/>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14" descr="http://www.signandsight.com/cdata/artikel/505/1sed.jpg"/>
          <p:cNvSpPr>
            <a:spLocks noChangeAspect="1" noChangeArrowheads="1"/>
          </p:cNvSpPr>
          <p:nvPr/>
        </p:nvSpPr>
        <p:spPr bwMode="auto">
          <a:xfrm>
            <a:off x="155575" y="-754063"/>
            <a:ext cx="2190750" cy="1571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AutoShape 16" descr="http://www.signandsight.com/cdata/artikel/505/1sed.jpg"/>
          <p:cNvSpPr>
            <a:spLocks noChangeAspect="1" noChangeArrowheads="1"/>
          </p:cNvSpPr>
          <p:nvPr/>
        </p:nvSpPr>
        <p:spPr bwMode="auto">
          <a:xfrm>
            <a:off x="307975" y="-601663"/>
            <a:ext cx="2190750" cy="1571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41" name="Picture 17" descr="C:\Users\Renaud\Desktop\1se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9920" y="4592951"/>
            <a:ext cx="1304079" cy="93527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http://www.expose-the-war-profiteers.org/DOD/iraq_II_videos/2008/germany_informant_files/schroeder.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72348" y="5662599"/>
            <a:ext cx="858217" cy="11208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archiv.spd-berlin.de/w/gfx/large/05geschichte/plakate/wahlplakat1989_berlin-ist-freiheit_p101000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21212" y="5662599"/>
            <a:ext cx="837206" cy="115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35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circle(in)">
                                      <p:cBhvr>
                                        <p:cTn id="17" dur="2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circle(in)">
                                      <p:cBhvr>
                                        <p:cTn id="22" dur="2000"/>
                                        <p:tgtEl>
                                          <p:spTgt spid="8">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circle(in)">
                                      <p:cBhvr>
                                        <p:cTn id="25" dur="2000"/>
                                        <p:tgtEl>
                                          <p:spTgt spid="8">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circle(in)">
                                      <p:cBhvr>
                                        <p:cTn id="28" dur="2000"/>
                                        <p:tgtEl>
                                          <p:spTgt spid="8">
                                            <p:txEl>
                                              <p:pRg st="6" end="6"/>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circle(in)">
                                      <p:cBhvr>
                                        <p:cTn id="36" dur="20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circle(in)">
                                      <p:cBhvr>
                                        <p:cTn id="41" dur="2000"/>
                                        <p:tgtEl>
                                          <p:spTgt spid="1028"/>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circle(in)">
                                      <p:cBhvr>
                                        <p:cTn id="49" dur="2000"/>
                                        <p:tgtEl>
                                          <p:spTgt spid="8">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circle(in)">
                                      <p:cBhvr>
                                        <p:cTn id="54" dur="2000"/>
                                        <p:tgtEl>
                                          <p:spTgt spid="33"/>
                                        </p:tgtEl>
                                      </p:cBhvr>
                                    </p:animEffect>
                                  </p:childTnLst>
                                </p:cTn>
                              </p:par>
                              <p:par>
                                <p:cTn id="55" presetID="6" presetClass="entr" presetSubtype="16" fill="hold" nodeType="withEffect">
                                  <p:stCondLst>
                                    <p:cond delay="0"/>
                                  </p:stCondLst>
                                  <p:childTnLst>
                                    <p:set>
                                      <p:cBhvr>
                                        <p:cTn id="56" dur="1" fill="hold">
                                          <p:stCondLst>
                                            <p:cond delay="0"/>
                                          </p:stCondLst>
                                        </p:cTn>
                                        <p:tgtEl>
                                          <p:spTgt spid="1032"/>
                                        </p:tgtEl>
                                        <p:attrNameLst>
                                          <p:attrName>style.visibility</p:attrName>
                                        </p:attrNameLst>
                                      </p:cBhvr>
                                      <p:to>
                                        <p:strVal val="visible"/>
                                      </p:to>
                                    </p:set>
                                    <p:animEffect transition="in" filter="circle(in)">
                                      <p:cBhvr>
                                        <p:cTn id="57" dur="2000"/>
                                        <p:tgtEl>
                                          <p:spTgt spid="103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8">
                                            <p:txEl>
                                              <p:pRg st="8" end="8"/>
                                            </p:txEl>
                                          </p:spTgt>
                                        </p:tgtEl>
                                        <p:attrNameLst>
                                          <p:attrName>style.visibility</p:attrName>
                                        </p:attrNameLst>
                                      </p:cBhvr>
                                      <p:to>
                                        <p:strVal val="visible"/>
                                      </p:to>
                                    </p:set>
                                    <p:animEffect transition="in" filter="circle(in)">
                                      <p:cBhvr>
                                        <p:cTn id="62" dur="2000"/>
                                        <p:tgtEl>
                                          <p:spTgt spid="8">
                                            <p:txEl>
                                              <p:pRg st="8" end="8"/>
                                            </p:txEl>
                                          </p:spTgt>
                                        </p:tgtEl>
                                      </p:cBhvr>
                                    </p:animEffect>
                                  </p:childTnLst>
                                </p:cTn>
                              </p:par>
                              <p:par>
                                <p:cTn id="63" presetID="6" presetClass="entr" presetSubtype="16" fill="hold" nodeType="withEffect">
                                  <p:stCondLst>
                                    <p:cond delay="0"/>
                                  </p:stCondLst>
                                  <p:childTnLst>
                                    <p:set>
                                      <p:cBhvr>
                                        <p:cTn id="64" dur="1" fill="hold">
                                          <p:stCondLst>
                                            <p:cond delay="0"/>
                                          </p:stCondLst>
                                        </p:cTn>
                                        <p:tgtEl>
                                          <p:spTgt spid="8">
                                            <p:txEl>
                                              <p:pRg st="9" end="9"/>
                                            </p:txEl>
                                          </p:spTgt>
                                        </p:tgtEl>
                                        <p:attrNameLst>
                                          <p:attrName>style.visibility</p:attrName>
                                        </p:attrNameLst>
                                      </p:cBhvr>
                                      <p:to>
                                        <p:strVal val="visible"/>
                                      </p:to>
                                    </p:set>
                                    <p:animEffect transition="in" filter="circle(in)">
                                      <p:cBhvr>
                                        <p:cTn id="65" dur="2000"/>
                                        <p:tgtEl>
                                          <p:spTgt spid="8">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8">
                                            <p:txEl>
                                              <p:pRg st="10" end="10"/>
                                            </p:txEl>
                                          </p:spTgt>
                                        </p:tgtEl>
                                        <p:attrNameLst>
                                          <p:attrName>style.visibility</p:attrName>
                                        </p:attrNameLst>
                                      </p:cBhvr>
                                      <p:to>
                                        <p:strVal val="visible"/>
                                      </p:to>
                                    </p:set>
                                    <p:animEffect transition="in" filter="circle(in)">
                                      <p:cBhvr>
                                        <p:cTn id="70" dur="2000"/>
                                        <p:tgtEl>
                                          <p:spTgt spid="8">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circle(in)">
                                      <p:cBhvr>
                                        <p:cTn id="75" dur="2000"/>
                                        <p:tgtEl>
                                          <p:spTgt spid="31"/>
                                        </p:tgtEl>
                                      </p:cBhvr>
                                    </p:animEffect>
                                  </p:childTnLst>
                                </p:cTn>
                              </p:par>
                              <p:par>
                                <p:cTn id="76" presetID="6" presetClass="entr" presetSubtype="16" fill="hold" nodeType="withEffect">
                                  <p:stCondLst>
                                    <p:cond delay="0"/>
                                  </p:stCondLst>
                                  <p:childTnLst>
                                    <p:set>
                                      <p:cBhvr>
                                        <p:cTn id="77" dur="1" fill="hold">
                                          <p:stCondLst>
                                            <p:cond delay="0"/>
                                          </p:stCondLst>
                                        </p:cTn>
                                        <p:tgtEl>
                                          <p:spTgt spid="1034"/>
                                        </p:tgtEl>
                                        <p:attrNameLst>
                                          <p:attrName>style.visibility</p:attrName>
                                        </p:attrNameLst>
                                      </p:cBhvr>
                                      <p:to>
                                        <p:strVal val="visible"/>
                                      </p:to>
                                    </p:set>
                                    <p:animEffect transition="in" filter="circle(in)">
                                      <p:cBhvr>
                                        <p:cTn id="78" dur="2000"/>
                                        <p:tgtEl>
                                          <p:spTgt spid="1034"/>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8">
                                            <p:txEl>
                                              <p:pRg st="13" end="13"/>
                                            </p:txEl>
                                          </p:spTgt>
                                        </p:tgtEl>
                                        <p:attrNameLst>
                                          <p:attrName>style.visibility</p:attrName>
                                        </p:attrNameLst>
                                      </p:cBhvr>
                                      <p:to>
                                        <p:strVal val="visible"/>
                                      </p:to>
                                    </p:set>
                                    <p:animEffect transition="in" filter="circle(in)">
                                      <p:cBhvr>
                                        <p:cTn id="83" dur="2000"/>
                                        <p:tgtEl>
                                          <p:spTgt spid="8">
                                            <p:txEl>
                                              <p:pRg st="13" end="13"/>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8">
                                            <p:txEl>
                                              <p:pRg st="14" end="14"/>
                                            </p:txEl>
                                          </p:spTgt>
                                        </p:tgtEl>
                                        <p:attrNameLst>
                                          <p:attrName>style.visibility</p:attrName>
                                        </p:attrNameLst>
                                      </p:cBhvr>
                                      <p:to>
                                        <p:strVal val="visible"/>
                                      </p:to>
                                    </p:set>
                                    <p:animEffect transition="in" filter="circle(in)">
                                      <p:cBhvr>
                                        <p:cTn id="88" dur="2000"/>
                                        <p:tgtEl>
                                          <p:spTgt spid="8">
                                            <p:txEl>
                                              <p:pRg st="14" end="1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circle(in)">
                                      <p:cBhvr>
                                        <p:cTn id="93" dur="2000"/>
                                        <p:tgtEl>
                                          <p:spTgt spid="15"/>
                                        </p:tgtEl>
                                      </p:cBhvr>
                                    </p:animEffect>
                                  </p:childTnLst>
                                </p:cTn>
                              </p:par>
                              <p:par>
                                <p:cTn id="94" presetID="6" presetClass="entr" presetSubtype="16" fill="hold" nodeType="withEffect">
                                  <p:stCondLst>
                                    <p:cond delay="0"/>
                                  </p:stCondLst>
                                  <p:childTnLst>
                                    <p:set>
                                      <p:cBhvr>
                                        <p:cTn id="95" dur="1" fill="hold">
                                          <p:stCondLst>
                                            <p:cond delay="0"/>
                                          </p:stCondLst>
                                        </p:cTn>
                                        <p:tgtEl>
                                          <p:spTgt spid="1036"/>
                                        </p:tgtEl>
                                        <p:attrNameLst>
                                          <p:attrName>style.visibility</p:attrName>
                                        </p:attrNameLst>
                                      </p:cBhvr>
                                      <p:to>
                                        <p:strVal val="visible"/>
                                      </p:to>
                                    </p:set>
                                    <p:animEffect transition="in" filter="circle(in)">
                                      <p:cBhvr>
                                        <p:cTn id="96" dur="2000"/>
                                        <p:tgtEl>
                                          <p:spTgt spid="1036"/>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8">
                                            <p:txEl>
                                              <p:pRg st="15" end="15"/>
                                            </p:txEl>
                                          </p:spTgt>
                                        </p:tgtEl>
                                        <p:attrNameLst>
                                          <p:attrName>style.visibility</p:attrName>
                                        </p:attrNameLst>
                                      </p:cBhvr>
                                      <p:to>
                                        <p:strVal val="visible"/>
                                      </p:to>
                                    </p:set>
                                    <p:animEffect transition="in" filter="circle(in)">
                                      <p:cBhvr>
                                        <p:cTn id="101" dur="2000"/>
                                        <p:tgtEl>
                                          <p:spTgt spid="8">
                                            <p:txEl>
                                              <p:pRg st="15" end="15"/>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nodeType="clickEffect">
                                  <p:stCondLst>
                                    <p:cond delay="0"/>
                                  </p:stCondLst>
                                  <p:childTnLst>
                                    <p:set>
                                      <p:cBhvr>
                                        <p:cTn id="105" dur="1" fill="hold">
                                          <p:stCondLst>
                                            <p:cond delay="0"/>
                                          </p:stCondLst>
                                        </p:cTn>
                                        <p:tgtEl>
                                          <p:spTgt spid="1041"/>
                                        </p:tgtEl>
                                        <p:attrNameLst>
                                          <p:attrName>style.visibility</p:attrName>
                                        </p:attrNameLst>
                                      </p:cBhvr>
                                      <p:to>
                                        <p:strVal val="visible"/>
                                      </p:to>
                                    </p:set>
                                    <p:animEffect transition="in" filter="circle(in)">
                                      <p:cBhvr>
                                        <p:cTn id="106" dur="2000"/>
                                        <p:tgtEl>
                                          <p:spTgt spid="1041"/>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8">
                                            <p:txEl>
                                              <p:pRg st="17" end="17"/>
                                            </p:txEl>
                                          </p:spTgt>
                                        </p:tgtEl>
                                        <p:attrNameLst>
                                          <p:attrName>style.visibility</p:attrName>
                                        </p:attrNameLst>
                                      </p:cBhvr>
                                      <p:to>
                                        <p:strVal val="visible"/>
                                      </p:to>
                                    </p:set>
                                    <p:animEffect transition="in" filter="circle(in)">
                                      <p:cBhvr>
                                        <p:cTn id="111" dur="2000"/>
                                        <p:tgtEl>
                                          <p:spTgt spid="8">
                                            <p:txEl>
                                              <p:pRg st="17" end="17"/>
                                            </p:txEl>
                                          </p:spTgt>
                                        </p:tgtEl>
                                      </p:cBhvr>
                                    </p:animEffect>
                                  </p:childTnLst>
                                </p:cTn>
                              </p:par>
                              <p:par>
                                <p:cTn id="112" presetID="6" presetClass="entr" presetSubtype="16" fill="hold" nodeType="withEffect">
                                  <p:stCondLst>
                                    <p:cond delay="0"/>
                                  </p:stCondLst>
                                  <p:childTnLst>
                                    <p:set>
                                      <p:cBhvr>
                                        <p:cTn id="113" dur="1" fill="hold">
                                          <p:stCondLst>
                                            <p:cond delay="0"/>
                                          </p:stCondLst>
                                        </p:cTn>
                                        <p:tgtEl>
                                          <p:spTgt spid="8">
                                            <p:txEl>
                                              <p:pRg st="18" end="18"/>
                                            </p:txEl>
                                          </p:spTgt>
                                        </p:tgtEl>
                                        <p:attrNameLst>
                                          <p:attrName>style.visibility</p:attrName>
                                        </p:attrNameLst>
                                      </p:cBhvr>
                                      <p:to>
                                        <p:strVal val="visible"/>
                                      </p:to>
                                    </p:set>
                                    <p:animEffect transition="in" filter="circle(in)">
                                      <p:cBhvr>
                                        <p:cTn id="114" dur="2000"/>
                                        <p:tgtEl>
                                          <p:spTgt spid="8">
                                            <p:txEl>
                                              <p:pRg st="18" end="18"/>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8">
                                            <p:txEl>
                                              <p:pRg st="19" end="19"/>
                                            </p:txEl>
                                          </p:spTgt>
                                        </p:tgtEl>
                                        <p:attrNameLst>
                                          <p:attrName>style.visibility</p:attrName>
                                        </p:attrNameLst>
                                      </p:cBhvr>
                                      <p:to>
                                        <p:strVal val="visible"/>
                                      </p:to>
                                    </p:set>
                                    <p:animEffect transition="in" filter="circle(in)">
                                      <p:cBhvr>
                                        <p:cTn id="119" dur="2000"/>
                                        <p:tgtEl>
                                          <p:spTgt spid="8">
                                            <p:txEl>
                                              <p:pRg st="19" end="19"/>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circle(in)">
                                      <p:cBhvr>
                                        <p:cTn id="124" dur="2000"/>
                                        <p:tgtEl>
                                          <p:spTgt spid="50"/>
                                        </p:tgtEl>
                                      </p:cBhvr>
                                    </p:animEffect>
                                  </p:childTnLst>
                                </p:cTn>
                              </p:par>
                              <p:par>
                                <p:cTn id="125" presetID="6" presetClass="entr" presetSubtype="16" fill="hold" nodeType="withEffect">
                                  <p:stCondLst>
                                    <p:cond delay="0"/>
                                  </p:stCondLst>
                                  <p:childTnLst>
                                    <p:set>
                                      <p:cBhvr>
                                        <p:cTn id="126" dur="1" fill="hold">
                                          <p:stCondLst>
                                            <p:cond delay="0"/>
                                          </p:stCondLst>
                                        </p:cTn>
                                        <p:tgtEl>
                                          <p:spTgt spid="1043"/>
                                        </p:tgtEl>
                                        <p:attrNameLst>
                                          <p:attrName>style.visibility</p:attrName>
                                        </p:attrNameLst>
                                      </p:cBhvr>
                                      <p:to>
                                        <p:strVal val="visible"/>
                                      </p:to>
                                    </p:set>
                                    <p:animEffect transition="in" filter="circle(in)">
                                      <p:cBhvr>
                                        <p:cTn id="127" dur="2000"/>
                                        <p:tgtEl>
                                          <p:spTgt spid="1043"/>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nodeType="clickEffect">
                                  <p:stCondLst>
                                    <p:cond delay="0"/>
                                  </p:stCondLst>
                                  <p:childTnLst>
                                    <p:set>
                                      <p:cBhvr>
                                        <p:cTn id="131" dur="1" fill="hold">
                                          <p:stCondLst>
                                            <p:cond delay="0"/>
                                          </p:stCondLst>
                                        </p:cTn>
                                        <p:tgtEl>
                                          <p:spTgt spid="8">
                                            <p:txEl>
                                              <p:pRg st="20" end="20"/>
                                            </p:txEl>
                                          </p:spTgt>
                                        </p:tgtEl>
                                        <p:attrNameLst>
                                          <p:attrName>style.visibility</p:attrName>
                                        </p:attrNameLst>
                                      </p:cBhvr>
                                      <p:to>
                                        <p:strVal val="visible"/>
                                      </p:to>
                                    </p:set>
                                    <p:animEffect transition="in" filter="circle(in)">
                                      <p:cBhvr>
                                        <p:cTn id="132" dur="2000"/>
                                        <p:tgtEl>
                                          <p:spTgt spid="8">
                                            <p:txEl>
                                              <p:pRg st="20" end="2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nodeType="clickEffect">
                                  <p:stCondLst>
                                    <p:cond delay="0"/>
                                  </p:stCondLst>
                                  <p:childTnLst>
                                    <p:set>
                                      <p:cBhvr>
                                        <p:cTn id="136" dur="1" fill="hold">
                                          <p:stCondLst>
                                            <p:cond delay="0"/>
                                          </p:stCondLst>
                                        </p:cTn>
                                        <p:tgtEl>
                                          <p:spTgt spid="43"/>
                                        </p:tgtEl>
                                        <p:attrNameLst>
                                          <p:attrName>style.visibility</p:attrName>
                                        </p:attrNameLst>
                                      </p:cBhvr>
                                      <p:to>
                                        <p:strVal val="visible"/>
                                      </p:to>
                                    </p:set>
                                    <p:animEffect transition="in" filter="circle(in)">
                                      <p:cBhvr>
                                        <p:cTn id="137" dur="2000"/>
                                        <p:tgtEl>
                                          <p:spTgt spid="43"/>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nodeType="clickEffect">
                                  <p:stCondLst>
                                    <p:cond delay="0"/>
                                  </p:stCondLst>
                                  <p:childTnLst>
                                    <p:set>
                                      <p:cBhvr>
                                        <p:cTn id="141" dur="1" fill="hold">
                                          <p:stCondLst>
                                            <p:cond delay="0"/>
                                          </p:stCondLst>
                                        </p:cTn>
                                        <p:tgtEl>
                                          <p:spTgt spid="8">
                                            <p:txEl>
                                              <p:pRg st="21" end="21"/>
                                            </p:txEl>
                                          </p:spTgt>
                                        </p:tgtEl>
                                        <p:attrNameLst>
                                          <p:attrName>style.visibility</p:attrName>
                                        </p:attrNameLst>
                                      </p:cBhvr>
                                      <p:to>
                                        <p:strVal val="visible"/>
                                      </p:to>
                                    </p:set>
                                    <p:animEffect transition="in" filter="circle(in)">
                                      <p:cBhvr>
                                        <p:cTn id="142" dur="2000"/>
                                        <p:tgtEl>
                                          <p:spTgt spid="8">
                                            <p:txEl>
                                              <p:pRg st="21" end="21"/>
                                            </p:txEl>
                                          </p:spTgt>
                                        </p:tgtEl>
                                      </p:cBhvr>
                                    </p:animEffect>
                                  </p:childTnLst>
                                </p:cTn>
                              </p:par>
                              <p:par>
                                <p:cTn id="143" presetID="6" presetClass="entr" presetSubtype="16" fill="hold" nodeType="withEffect">
                                  <p:stCondLst>
                                    <p:cond delay="0"/>
                                  </p:stCondLst>
                                  <p:childTnLst>
                                    <p:set>
                                      <p:cBhvr>
                                        <p:cTn id="144" dur="1" fill="hold">
                                          <p:stCondLst>
                                            <p:cond delay="0"/>
                                          </p:stCondLst>
                                        </p:cTn>
                                        <p:tgtEl>
                                          <p:spTgt spid="8">
                                            <p:txEl>
                                              <p:pRg st="22" end="22"/>
                                            </p:txEl>
                                          </p:spTgt>
                                        </p:tgtEl>
                                        <p:attrNameLst>
                                          <p:attrName>style.visibility</p:attrName>
                                        </p:attrNameLst>
                                      </p:cBhvr>
                                      <p:to>
                                        <p:strVal val="visible"/>
                                      </p:to>
                                    </p:set>
                                    <p:animEffect transition="in" filter="circle(in)">
                                      <p:cBhvr>
                                        <p:cTn id="145" dur="2000"/>
                                        <p:tgtEl>
                                          <p:spTgt spid="8">
                                            <p:txEl>
                                              <p:pRg st="22" end="22"/>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6" presetClass="entr" presetSubtype="16" fill="hold" grpId="0" nodeType="clickEffect">
                                  <p:stCondLst>
                                    <p:cond delay="0"/>
                                  </p:stCondLst>
                                  <p:childTnLst>
                                    <p:set>
                                      <p:cBhvr>
                                        <p:cTn id="149" dur="1" fill="hold">
                                          <p:stCondLst>
                                            <p:cond delay="0"/>
                                          </p:stCondLst>
                                        </p:cTn>
                                        <p:tgtEl>
                                          <p:spTgt spid="26"/>
                                        </p:tgtEl>
                                        <p:attrNameLst>
                                          <p:attrName>style.visibility</p:attrName>
                                        </p:attrNameLst>
                                      </p:cBhvr>
                                      <p:to>
                                        <p:strVal val="visible"/>
                                      </p:to>
                                    </p:set>
                                    <p:animEffect transition="in" filter="circle(in)">
                                      <p:cBhvr>
                                        <p:cTn id="150" dur="2000"/>
                                        <p:tgtEl>
                                          <p:spTgt spid="26"/>
                                        </p:tgtEl>
                                      </p:cBhvr>
                                    </p:animEffect>
                                  </p:childTnLst>
                                </p:cTn>
                              </p:par>
                              <p:par>
                                <p:cTn id="151" presetID="6" presetClass="entr" presetSubtype="16" fill="hold" nodeType="withEffect">
                                  <p:stCondLst>
                                    <p:cond delay="0"/>
                                  </p:stCondLst>
                                  <p:childTnLst>
                                    <p:set>
                                      <p:cBhvr>
                                        <p:cTn id="152" dur="1" fill="hold">
                                          <p:stCondLst>
                                            <p:cond delay="0"/>
                                          </p:stCondLst>
                                        </p:cTn>
                                        <p:tgtEl>
                                          <p:spTgt spid="8">
                                            <p:txEl>
                                              <p:pRg st="24" end="24"/>
                                            </p:txEl>
                                          </p:spTgt>
                                        </p:tgtEl>
                                        <p:attrNameLst>
                                          <p:attrName>style.visibility</p:attrName>
                                        </p:attrNameLst>
                                      </p:cBhvr>
                                      <p:to>
                                        <p:strVal val="visible"/>
                                      </p:to>
                                    </p:set>
                                    <p:animEffect transition="in" filter="circle(in)">
                                      <p:cBhvr>
                                        <p:cTn id="153" dur="2000"/>
                                        <p:tgtEl>
                                          <p:spTgt spid="8">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1" grpId="0"/>
      <p:bldP spid="15" grpId="0"/>
      <p:bldP spid="50" grpId="0"/>
      <p:bldP spid="26"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169712"/>
            <a:ext cx="6707088"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3500" dirty="0" smtClean="0">
                <a:solidFill>
                  <a:schemeClr val="accent5">
                    <a:lumMod val="50000"/>
                  </a:schemeClr>
                </a:solidFill>
                <a:latin typeface="Forte" pitchFamily="66" charset="0"/>
              </a:rPr>
              <a:t>Repères</a:t>
            </a:r>
            <a:endParaRPr lang="fr-FR" sz="3500" dirty="0">
              <a:solidFill>
                <a:schemeClr val="accent5">
                  <a:lumMod val="50000"/>
                </a:schemeClr>
              </a:solidFill>
              <a:latin typeface="Forte" pitchFamily="66" charset="0"/>
            </a:endParaRPr>
          </a:p>
        </p:txBody>
      </p:sp>
      <p:sp>
        <p:nvSpPr>
          <p:cNvPr id="5" name="Pentagone 4"/>
          <p:cNvSpPr/>
          <p:nvPr/>
        </p:nvSpPr>
        <p:spPr>
          <a:xfrm>
            <a:off x="-12992" y="1484784"/>
            <a:ext cx="8915019" cy="792088"/>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Pentagone 5"/>
          <p:cNvSpPr/>
          <p:nvPr/>
        </p:nvSpPr>
        <p:spPr>
          <a:xfrm>
            <a:off x="-30882" y="2276871"/>
            <a:ext cx="9174882" cy="1368153"/>
          </a:xfrm>
          <a:prstGeom prst="homePlate">
            <a:avLst/>
          </a:prstGeom>
          <a:solidFill>
            <a:schemeClr val="accent3">
              <a:lumMod val="60000"/>
              <a:lumOff val="4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rot="16200000">
            <a:off x="-207762" y="1662098"/>
            <a:ext cx="792089" cy="461665"/>
          </a:xfrm>
          <a:prstGeom prst="rect">
            <a:avLst/>
          </a:prstGeom>
          <a:noFill/>
        </p:spPr>
        <p:txBody>
          <a:bodyPr wrap="square" rtlCol="0">
            <a:spAutoFit/>
          </a:bodyPr>
          <a:lstStyle/>
          <a:p>
            <a:pPr algn="ctr"/>
            <a:r>
              <a:rPr lang="fr-FR" sz="1200" dirty="0" smtClean="0">
                <a:effectLst>
                  <a:outerShdw blurRad="38100" dist="38100" dir="2700000" algn="tl">
                    <a:srgbClr val="000000">
                      <a:alpha val="43137"/>
                    </a:srgbClr>
                  </a:outerShdw>
                </a:effectLst>
                <a:latin typeface="Forte" pitchFamily="66" charset="0"/>
              </a:rPr>
              <a:t>Régime Politique</a:t>
            </a:r>
            <a:r>
              <a:rPr lang="fr-FR" sz="1000" dirty="0" smtClean="0">
                <a:latin typeface="Forte" pitchFamily="66" charset="0"/>
              </a:rPr>
              <a:t> </a:t>
            </a:r>
            <a:endParaRPr lang="fr-FR" sz="1000" dirty="0">
              <a:latin typeface="Forte" pitchFamily="66" charset="0"/>
            </a:endParaRPr>
          </a:p>
        </p:txBody>
      </p:sp>
      <p:sp>
        <p:nvSpPr>
          <p:cNvPr id="9" name="ZoneTexte 8"/>
          <p:cNvSpPr txBox="1"/>
          <p:nvPr/>
        </p:nvSpPr>
        <p:spPr>
          <a:xfrm rot="16200000">
            <a:off x="-504896" y="2739221"/>
            <a:ext cx="1355579" cy="430887"/>
          </a:xfrm>
          <a:prstGeom prst="rect">
            <a:avLst/>
          </a:prstGeom>
          <a:noFill/>
        </p:spPr>
        <p:txBody>
          <a:bodyPr wrap="square" rtlCol="0">
            <a:spAutoFit/>
          </a:bodyPr>
          <a:lstStyle/>
          <a:p>
            <a:pPr algn="ctr"/>
            <a:r>
              <a:rPr lang="fr-FR" sz="1100" dirty="0" err="1" smtClean="0">
                <a:effectLst>
                  <a:outerShdw blurRad="38100" dist="38100" dir="2700000" algn="tl">
                    <a:srgbClr val="000000">
                      <a:alpha val="43137"/>
                    </a:srgbClr>
                  </a:outerShdw>
                </a:effectLst>
                <a:latin typeface="Forte" pitchFamily="66" charset="0"/>
              </a:rPr>
              <a:t>Moucement</a:t>
            </a:r>
            <a:r>
              <a:rPr lang="fr-FR" sz="1100" dirty="0" smtClean="0">
                <a:effectLst>
                  <a:outerShdw blurRad="38100" dist="38100" dir="2700000" algn="tl">
                    <a:srgbClr val="000000">
                      <a:alpha val="43137"/>
                    </a:srgbClr>
                  </a:outerShdw>
                </a:effectLst>
                <a:latin typeface="Forte" pitchFamily="66" charset="0"/>
              </a:rPr>
              <a:t> </a:t>
            </a:r>
          </a:p>
          <a:p>
            <a:pPr algn="ctr"/>
            <a:r>
              <a:rPr lang="fr-FR" sz="1100" dirty="0" smtClean="0">
                <a:effectLst>
                  <a:outerShdw blurRad="38100" dist="38100" dir="2700000" algn="tl">
                    <a:srgbClr val="000000">
                      <a:alpha val="43137"/>
                    </a:srgbClr>
                  </a:outerShdw>
                </a:effectLst>
                <a:latin typeface="Forte" pitchFamily="66" charset="0"/>
              </a:rPr>
              <a:t>social démocrate</a:t>
            </a:r>
            <a:r>
              <a:rPr lang="fr-FR" sz="1000" dirty="0" smtClean="0">
                <a:latin typeface="Forte" pitchFamily="66" charset="0"/>
              </a:rPr>
              <a:t> </a:t>
            </a:r>
            <a:endParaRPr lang="fr-FR" sz="1000" dirty="0">
              <a:latin typeface="Forte" pitchFamily="66" charset="0"/>
            </a:endParaRPr>
          </a:p>
        </p:txBody>
      </p:sp>
      <p:cxnSp>
        <p:nvCxnSpPr>
          <p:cNvPr id="12" name="Connecteur droit 11"/>
          <p:cNvCxnSpPr/>
          <p:nvPr/>
        </p:nvCxnSpPr>
        <p:spPr>
          <a:xfrm>
            <a:off x="439080" y="1465295"/>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683568" y="1484784"/>
            <a:ext cx="0"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461798" y="1292964"/>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341943" y="1249271"/>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3851920" y="1269181"/>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4693858" y="1249271"/>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5119499" y="126876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7308304" y="1249271"/>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195334" y="879939"/>
            <a:ext cx="616779" cy="338554"/>
          </a:xfrm>
          <a:prstGeom prst="rect">
            <a:avLst/>
          </a:prstGeom>
          <a:noFill/>
        </p:spPr>
        <p:txBody>
          <a:bodyPr wrap="square" rtlCol="0">
            <a:spAutoFit/>
          </a:bodyPr>
          <a:lstStyle/>
          <a:p>
            <a:r>
              <a:rPr lang="fr-FR" sz="1600" dirty="0" smtClean="0">
                <a:latin typeface="Trebuchet MS" pitchFamily="34" charset="0"/>
              </a:rPr>
              <a:t>1870</a:t>
            </a:r>
            <a:endParaRPr lang="fr-FR" sz="1600" dirty="0">
              <a:latin typeface="Trebuchet MS" pitchFamily="34" charset="0"/>
            </a:endParaRPr>
          </a:p>
        </p:txBody>
      </p:sp>
      <p:sp>
        <p:nvSpPr>
          <p:cNvPr id="28" name="ZoneTexte 27"/>
          <p:cNvSpPr txBox="1"/>
          <p:nvPr/>
        </p:nvSpPr>
        <p:spPr>
          <a:xfrm>
            <a:off x="2033553" y="880793"/>
            <a:ext cx="616779" cy="338554"/>
          </a:xfrm>
          <a:prstGeom prst="rect">
            <a:avLst/>
          </a:prstGeom>
          <a:noFill/>
        </p:spPr>
        <p:txBody>
          <a:bodyPr wrap="square" rtlCol="0">
            <a:spAutoFit/>
          </a:bodyPr>
          <a:lstStyle/>
          <a:p>
            <a:r>
              <a:rPr lang="fr-FR" sz="1600" dirty="0" smtClean="0">
                <a:latin typeface="Trebuchet MS" pitchFamily="34" charset="0"/>
              </a:rPr>
              <a:t>1918</a:t>
            </a:r>
            <a:endParaRPr lang="fr-FR" sz="1600" dirty="0">
              <a:latin typeface="Trebuchet MS" pitchFamily="34" charset="0"/>
            </a:endParaRPr>
          </a:p>
        </p:txBody>
      </p:sp>
      <p:sp>
        <p:nvSpPr>
          <p:cNvPr id="29" name="ZoneTexte 28"/>
          <p:cNvSpPr txBox="1"/>
          <p:nvPr/>
        </p:nvSpPr>
        <p:spPr>
          <a:xfrm>
            <a:off x="3543530" y="880793"/>
            <a:ext cx="616779" cy="338554"/>
          </a:xfrm>
          <a:prstGeom prst="rect">
            <a:avLst/>
          </a:prstGeom>
          <a:noFill/>
        </p:spPr>
        <p:txBody>
          <a:bodyPr wrap="square" rtlCol="0">
            <a:spAutoFit/>
          </a:bodyPr>
          <a:lstStyle/>
          <a:p>
            <a:r>
              <a:rPr lang="fr-FR" sz="1600" dirty="0" smtClean="0">
                <a:latin typeface="Trebuchet MS" pitchFamily="34" charset="0"/>
              </a:rPr>
              <a:t>1933</a:t>
            </a:r>
            <a:endParaRPr lang="fr-FR" sz="1600" dirty="0">
              <a:latin typeface="Trebuchet MS" pitchFamily="34" charset="0"/>
            </a:endParaRPr>
          </a:p>
        </p:txBody>
      </p:sp>
      <p:sp>
        <p:nvSpPr>
          <p:cNvPr id="30" name="ZoneTexte 29"/>
          <p:cNvSpPr txBox="1"/>
          <p:nvPr/>
        </p:nvSpPr>
        <p:spPr>
          <a:xfrm>
            <a:off x="4366831" y="879939"/>
            <a:ext cx="616779" cy="338554"/>
          </a:xfrm>
          <a:prstGeom prst="rect">
            <a:avLst/>
          </a:prstGeom>
          <a:noFill/>
        </p:spPr>
        <p:txBody>
          <a:bodyPr wrap="square" rtlCol="0">
            <a:spAutoFit/>
          </a:bodyPr>
          <a:lstStyle/>
          <a:p>
            <a:r>
              <a:rPr lang="fr-FR" sz="1600" dirty="0" smtClean="0">
                <a:latin typeface="Trebuchet MS" pitchFamily="34" charset="0"/>
              </a:rPr>
              <a:t>1945</a:t>
            </a:r>
            <a:endParaRPr lang="fr-FR" sz="1600" dirty="0">
              <a:latin typeface="Trebuchet MS" pitchFamily="34" charset="0"/>
            </a:endParaRPr>
          </a:p>
        </p:txBody>
      </p:sp>
      <p:sp>
        <p:nvSpPr>
          <p:cNvPr id="31" name="ZoneTexte 30"/>
          <p:cNvSpPr txBox="1"/>
          <p:nvPr/>
        </p:nvSpPr>
        <p:spPr>
          <a:xfrm>
            <a:off x="4847035" y="879939"/>
            <a:ext cx="616779" cy="338554"/>
          </a:xfrm>
          <a:prstGeom prst="rect">
            <a:avLst/>
          </a:prstGeom>
          <a:noFill/>
        </p:spPr>
        <p:txBody>
          <a:bodyPr wrap="square" rtlCol="0">
            <a:spAutoFit/>
          </a:bodyPr>
          <a:lstStyle/>
          <a:p>
            <a:r>
              <a:rPr lang="fr-FR" sz="1600" dirty="0" smtClean="0">
                <a:latin typeface="Trebuchet MS" pitchFamily="34" charset="0"/>
              </a:rPr>
              <a:t>1949</a:t>
            </a:r>
            <a:endParaRPr lang="fr-FR" sz="1600" dirty="0">
              <a:latin typeface="Trebuchet MS" pitchFamily="34" charset="0"/>
            </a:endParaRPr>
          </a:p>
        </p:txBody>
      </p:sp>
      <p:sp>
        <p:nvSpPr>
          <p:cNvPr id="32" name="ZoneTexte 31"/>
          <p:cNvSpPr txBox="1"/>
          <p:nvPr/>
        </p:nvSpPr>
        <p:spPr>
          <a:xfrm>
            <a:off x="6999914" y="910717"/>
            <a:ext cx="616779" cy="338554"/>
          </a:xfrm>
          <a:prstGeom prst="rect">
            <a:avLst/>
          </a:prstGeom>
          <a:noFill/>
        </p:spPr>
        <p:txBody>
          <a:bodyPr wrap="square" rtlCol="0">
            <a:spAutoFit/>
          </a:bodyPr>
          <a:lstStyle/>
          <a:p>
            <a:r>
              <a:rPr lang="fr-FR" sz="1600" dirty="0" smtClean="0">
                <a:latin typeface="Trebuchet MS" pitchFamily="34" charset="0"/>
              </a:rPr>
              <a:t>1990</a:t>
            </a:r>
            <a:endParaRPr lang="fr-FR" sz="1600" dirty="0">
              <a:latin typeface="Trebuchet MS" pitchFamily="34" charset="0"/>
            </a:endParaRPr>
          </a:p>
        </p:txBody>
      </p:sp>
      <p:sp>
        <p:nvSpPr>
          <p:cNvPr id="66" name="Ellipse 65"/>
          <p:cNvSpPr/>
          <p:nvPr/>
        </p:nvSpPr>
        <p:spPr>
          <a:xfrm>
            <a:off x="419115" y="4344717"/>
            <a:ext cx="2468629" cy="17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573309" y="4503355"/>
            <a:ext cx="2160240" cy="1446550"/>
          </a:xfrm>
          <a:prstGeom prst="rect">
            <a:avLst/>
          </a:prstGeom>
          <a:noFill/>
        </p:spPr>
        <p:txBody>
          <a:bodyPr wrap="square" rtlCol="0">
            <a:spAutoFit/>
          </a:bodyPr>
          <a:lstStyle/>
          <a:p>
            <a:pPr algn="ctr"/>
            <a:r>
              <a:rPr lang="fr-FR" sz="1600" b="1" i="1" dirty="0" smtClean="0">
                <a:solidFill>
                  <a:srgbClr val="FF0000"/>
                </a:solidFill>
                <a:effectLst>
                  <a:outerShdw blurRad="38100" dist="38100" dir="2700000" algn="tl">
                    <a:srgbClr val="000000">
                      <a:alpha val="43137"/>
                    </a:srgbClr>
                  </a:outerShdw>
                </a:effectLst>
                <a:latin typeface="Trebuchet MS" pitchFamily="34" charset="0"/>
              </a:rPr>
              <a:t>DES NOTIONS-clés</a:t>
            </a:r>
            <a:r>
              <a:rPr lang="fr-FR" sz="1200" b="1" dirty="0" smtClean="0">
                <a:solidFill>
                  <a:srgbClr val="FF0000"/>
                </a:solidFill>
                <a:effectLst>
                  <a:outerShdw blurRad="38100" dist="38100" dir="2700000" algn="tl">
                    <a:srgbClr val="000000">
                      <a:alpha val="43137"/>
                    </a:srgbClr>
                  </a:outerShdw>
                </a:effectLst>
                <a:latin typeface="Trebuchet MS" pitchFamily="34" charset="0"/>
              </a:rPr>
              <a:t> </a:t>
            </a:r>
          </a:p>
          <a:p>
            <a:pPr algn="ctr"/>
            <a:endParaRPr lang="fr-FR" sz="1200" b="1" dirty="0" smtClean="0">
              <a:solidFill>
                <a:srgbClr val="FF0000"/>
              </a:solidFill>
              <a:effectLst>
                <a:outerShdw blurRad="38100" dist="38100" dir="2700000" algn="tl">
                  <a:srgbClr val="000000">
                    <a:alpha val="43137"/>
                  </a:srgbClr>
                </a:outerShdw>
              </a:effectLst>
              <a:latin typeface="Trebuchet MS" pitchFamily="34" charset="0"/>
            </a:endParaRPr>
          </a:p>
          <a:p>
            <a:pPr algn="ctr"/>
            <a:r>
              <a:rPr lang="fr-FR" sz="1200" b="1" dirty="0" smtClean="0">
                <a:solidFill>
                  <a:srgbClr val="FF0000"/>
                </a:solidFill>
                <a:effectLst>
                  <a:outerShdw blurRad="38100" dist="38100" dir="2700000" algn="tl">
                    <a:srgbClr val="000000">
                      <a:alpha val="43137"/>
                    </a:srgbClr>
                  </a:outerShdw>
                </a:effectLst>
                <a:latin typeface="Trebuchet MS" pitchFamily="34" charset="0"/>
              </a:rPr>
              <a:t>Cogestion, communisme, libéralisme, marxisme, </a:t>
            </a:r>
            <a:r>
              <a:rPr lang="fr-FR" sz="1200" b="1" dirty="0" err="1" smtClean="0">
                <a:solidFill>
                  <a:srgbClr val="FF0000"/>
                </a:solidFill>
                <a:effectLst>
                  <a:outerShdw blurRad="38100" dist="38100" dir="2700000" algn="tl">
                    <a:srgbClr val="000000">
                      <a:alpha val="43137"/>
                    </a:srgbClr>
                  </a:outerShdw>
                </a:effectLst>
                <a:latin typeface="Trebuchet MS" pitchFamily="34" charset="0"/>
              </a:rPr>
              <a:t>réfome</a:t>
            </a:r>
            <a:r>
              <a:rPr lang="fr-FR" sz="1200" b="1" dirty="0" smtClean="0">
                <a:solidFill>
                  <a:srgbClr val="FF0000"/>
                </a:solidFill>
                <a:effectLst>
                  <a:outerShdw blurRad="38100" dist="38100" dir="2700000" algn="tl">
                    <a:srgbClr val="000000">
                      <a:alpha val="43137"/>
                    </a:srgbClr>
                  </a:outerShdw>
                </a:effectLst>
                <a:latin typeface="Trebuchet MS" pitchFamily="34" charset="0"/>
              </a:rPr>
              <a:t>, révolution , social-démocratie, socialisme, syndicalisme</a:t>
            </a:r>
            <a:endParaRPr lang="fr-FR" sz="1200" b="1" dirty="0">
              <a:solidFill>
                <a:srgbClr val="FF0000"/>
              </a:solidFill>
              <a:effectLst>
                <a:outerShdw blurRad="38100" dist="38100" dir="2700000" algn="tl">
                  <a:srgbClr val="000000">
                    <a:alpha val="43137"/>
                  </a:srgbClr>
                </a:outerShdw>
              </a:effectLst>
              <a:latin typeface="Trebuchet MS" pitchFamily="34" charset="0"/>
            </a:endParaRPr>
          </a:p>
        </p:txBody>
      </p:sp>
      <p:sp>
        <p:nvSpPr>
          <p:cNvPr id="69" name="ZoneTexte 68"/>
          <p:cNvSpPr txBox="1"/>
          <p:nvPr/>
        </p:nvSpPr>
        <p:spPr>
          <a:xfrm>
            <a:off x="195334" y="219337"/>
            <a:ext cx="7313171" cy="584775"/>
          </a:xfrm>
          <a:prstGeom prst="rect">
            <a:avLst/>
          </a:prstGeom>
          <a:noFill/>
        </p:spPr>
        <p:txBody>
          <a:bodyPr wrap="square" rtlCol="0">
            <a:spAutoFit/>
          </a:bodyPr>
          <a:lstStyle/>
          <a:p>
            <a:r>
              <a:rPr lang="fr-FR" sz="1600" b="1" i="1" dirty="0" smtClean="0">
                <a:solidFill>
                  <a:srgbClr val="FF0000"/>
                </a:solidFill>
                <a:effectLst>
                  <a:outerShdw blurRad="38100" dist="38100" dir="2700000" algn="tl">
                    <a:srgbClr val="000000">
                      <a:alpha val="43137"/>
                    </a:srgbClr>
                  </a:outerShdw>
                </a:effectLst>
                <a:latin typeface="Trebuchet MS" pitchFamily="34" charset="0"/>
              </a:rPr>
              <a:t>UNE TEMPORALITÉ :</a:t>
            </a:r>
          </a:p>
          <a:p>
            <a:r>
              <a:rPr lang="fr-FR" sz="1600" i="1" dirty="0" smtClean="0">
                <a:latin typeface="Trebuchet MS" pitchFamily="34" charset="0"/>
              </a:rPr>
              <a:t>L’histoire politique de l’Allemagne depuis la fin du 19</a:t>
            </a:r>
            <a:r>
              <a:rPr lang="fr-FR" sz="1600" i="1" baseline="30000" dirty="0" smtClean="0">
                <a:latin typeface="Trebuchet MS" pitchFamily="34" charset="0"/>
              </a:rPr>
              <a:t>ème</a:t>
            </a:r>
            <a:r>
              <a:rPr lang="fr-FR" sz="1600" i="1" dirty="0" smtClean="0">
                <a:latin typeface="Trebuchet MS" pitchFamily="34" charset="0"/>
              </a:rPr>
              <a:t> siècle</a:t>
            </a:r>
            <a:endParaRPr lang="fr-FR" sz="1600" i="1" dirty="0">
              <a:latin typeface="Trebuchet MS" pitchFamily="34" charset="0"/>
            </a:endParaRPr>
          </a:p>
        </p:txBody>
      </p:sp>
      <p:sp>
        <p:nvSpPr>
          <p:cNvPr id="70" name="ZoneTexte 69"/>
          <p:cNvSpPr txBox="1"/>
          <p:nvPr/>
        </p:nvSpPr>
        <p:spPr>
          <a:xfrm>
            <a:off x="3087064" y="5800948"/>
            <a:ext cx="1878972" cy="707886"/>
          </a:xfrm>
          <a:prstGeom prst="rect">
            <a:avLst/>
          </a:prstGeom>
          <a:noFill/>
        </p:spPr>
        <p:txBody>
          <a:bodyPr wrap="square" rtlCol="0">
            <a:spAutoFit/>
          </a:bodyPr>
          <a:lstStyle/>
          <a:p>
            <a:pPr algn="ctr"/>
            <a:r>
              <a:rPr lang="fr-FR" sz="1000" b="1" i="1" dirty="0" smtClean="0">
                <a:latin typeface="Trebuchet MS" pitchFamily="34" charset="0"/>
              </a:rPr>
              <a:t>Karl </a:t>
            </a:r>
          </a:p>
          <a:p>
            <a:pPr algn="ctr"/>
            <a:r>
              <a:rPr lang="fr-FR" sz="1000" b="1" i="1" dirty="0" smtClean="0">
                <a:latin typeface="Trebuchet MS" pitchFamily="34" charset="0"/>
              </a:rPr>
              <a:t>MARX,</a:t>
            </a:r>
          </a:p>
          <a:p>
            <a:pPr algn="ctr"/>
            <a:r>
              <a:rPr lang="fr-FR" sz="1000" b="1" i="1" dirty="0" smtClean="0">
                <a:latin typeface="Trebuchet MS" pitchFamily="34" charset="0"/>
              </a:rPr>
              <a:t> théoricien </a:t>
            </a:r>
          </a:p>
          <a:p>
            <a:pPr algn="ctr"/>
            <a:r>
              <a:rPr lang="fr-FR" sz="1000" b="1" i="1" dirty="0" smtClean="0">
                <a:latin typeface="Trebuchet MS" pitchFamily="34" charset="0"/>
              </a:rPr>
              <a:t>du socialisme</a:t>
            </a:r>
            <a:endParaRPr lang="fr-FR" sz="1000" b="1" i="1" dirty="0">
              <a:latin typeface="Trebuchet MS" pitchFamily="34" charset="0"/>
            </a:endParaRPr>
          </a:p>
        </p:txBody>
      </p:sp>
      <p:sp>
        <p:nvSpPr>
          <p:cNvPr id="74" name="ZoneTexte 73"/>
          <p:cNvSpPr txBox="1"/>
          <p:nvPr/>
        </p:nvSpPr>
        <p:spPr>
          <a:xfrm>
            <a:off x="4693858" y="5781558"/>
            <a:ext cx="1189142" cy="861774"/>
          </a:xfrm>
          <a:prstGeom prst="rect">
            <a:avLst/>
          </a:prstGeom>
          <a:noFill/>
        </p:spPr>
        <p:txBody>
          <a:bodyPr wrap="square" rtlCol="0">
            <a:spAutoFit/>
          </a:bodyPr>
          <a:lstStyle/>
          <a:p>
            <a:pPr algn="ctr"/>
            <a:r>
              <a:rPr lang="fr-FR" sz="1000" b="1" i="1" dirty="0" smtClean="0">
                <a:latin typeface="Trebuchet MS" pitchFamily="34" charset="0"/>
              </a:rPr>
              <a:t>Rosa LUXEMBURG, leader de la révolution spartakiste</a:t>
            </a:r>
            <a:endParaRPr lang="fr-FR" sz="1000" b="1" i="1" dirty="0">
              <a:latin typeface="Trebuchet MS" pitchFamily="34" charset="0"/>
            </a:endParaRPr>
          </a:p>
        </p:txBody>
      </p:sp>
      <p:sp>
        <p:nvSpPr>
          <p:cNvPr id="76" name="ZoneTexte 75"/>
          <p:cNvSpPr txBox="1"/>
          <p:nvPr/>
        </p:nvSpPr>
        <p:spPr>
          <a:xfrm>
            <a:off x="4366831" y="3777450"/>
            <a:ext cx="4612183" cy="707886"/>
          </a:xfrm>
          <a:prstGeom prst="rect">
            <a:avLst/>
          </a:prstGeom>
          <a:noFill/>
        </p:spPr>
        <p:txBody>
          <a:bodyPr wrap="square" rtlCol="0">
            <a:spAutoFit/>
          </a:bodyPr>
          <a:lstStyle/>
          <a:p>
            <a:pPr algn="r"/>
            <a:r>
              <a:rPr lang="fr-FR" sz="1600" b="1" i="1" dirty="0" smtClean="0">
                <a:solidFill>
                  <a:srgbClr val="FF0000"/>
                </a:solidFill>
                <a:effectLst>
                  <a:outerShdw blurRad="38100" dist="38100" dir="2700000" algn="tl">
                    <a:srgbClr val="000000">
                      <a:alpha val="43137"/>
                    </a:srgbClr>
                  </a:outerShdw>
                </a:effectLst>
                <a:latin typeface="Trebuchet MS" pitchFamily="34" charset="0"/>
              </a:rPr>
              <a:t>DES ACTEURS : </a:t>
            </a:r>
          </a:p>
          <a:p>
            <a:pPr algn="r"/>
            <a:r>
              <a:rPr lang="fr-FR" sz="1200" i="1" dirty="0" smtClean="0">
                <a:latin typeface="Trebuchet MS" pitchFamily="34" charset="0"/>
              </a:rPr>
              <a:t>Quelques personnages clés de l’histoire du mouvement ouvrier en Allemagne depuis la fin du 19</a:t>
            </a:r>
            <a:r>
              <a:rPr lang="fr-FR" sz="1200" i="1" baseline="30000" dirty="0" smtClean="0">
                <a:latin typeface="Trebuchet MS" pitchFamily="34" charset="0"/>
              </a:rPr>
              <a:t>ème</a:t>
            </a:r>
            <a:r>
              <a:rPr lang="fr-FR" sz="1200" i="1" dirty="0" smtClean="0">
                <a:latin typeface="Trebuchet MS" pitchFamily="34" charset="0"/>
              </a:rPr>
              <a:t> siècle</a:t>
            </a:r>
            <a:endParaRPr lang="fr-FR" sz="1200" i="1" dirty="0">
              <a:latin typeface="Trebuchet MS" pitchFamily="34" charset="0"/>
            </a:endParaRPr>
          </a:p>
        </p:txBody>
      </p:sp>
      <p:sp>
        <p:nvSpPr>
          <p:cNvPr id="93" name="ZoneTexte 92"/>
          <p:cNvSpPr txBox="1"/>
          <p:nvPr/>
        </p:nvSpPr>
        <p:spPr>
          <a:xfrm>
            <a:off x="573309" y="2254667"/>
            <a:ext cx="1269609" cy="415498"/>
          </a:xfrm>
          <a:prstGeom prst="rect">
            <a:avLst/>
          </a:prstGeom>
          <a:noFill/>
        </p:spPr>
        <p:txBody>
          <a:bodyPr wrap="square" rtlCol="0">
            <a:spAutoFit/>
          </a:bodyPr>
          <a:lstStyle/>
          <a:p>
            <a:r>
              <a:rPr lang="fr-FR" sz="1050" b="1" dirty="0" smtClean="0"/>
              <a:t>1875</a:t>
            </a:r>
          </a:p>
          <a:p>
            <a:r>
              <a:rPr lang="fr-FR" sz="1050" b="1" dirty="0" smtClean="0"/>
              <a:t>Fondation du SPD</a:t>
            </a:r>
            <a:endParaRPr lang="fr-FR" sz="1050" dirty="0" smtClean="0"/>
          </a:p>
        </p:txBody>
      </p:sp>
      <p:sp>
        <p:nvSpPr>
          <p:cNvPr id="87" name="ZoneTexte 86"/>
          <p:cNvSpPr txBox="1"/>
          <p:nvPr/>
        </p:nvSpPr>
        <p:spPr>
          <a:xfrm>
            <a:off x="455259" y="2230083"/>
            <a:ext cx="335195" cy="369332"/>
          </a:xfrm>
          <a:prstGeom prst="rect">
            <a:avLst/>
          </a:prstGeom>
          <a:noFill/>
        </p:spPr>
        <p:txBody>
          <a:bodyPr wrap="square" rtlCol="0">
            <a:spAutoFit/>
          </a:bodyPr>
          <a:lstStyle/>
          <a:p>
            <a:r>
              <a:rPr lang="fr-FR" dirty="0" smtClean="0"/>
              <a:t>*</a:t>
            </a:r>
            <a:endParaRPr lang="fr-FR" dirty="0"/>
          </a:p>
        </p:txBody>
      </p:sp>
      <p:sp>
        <p:nvSpPr>
          <p:cNvPr id="100" name="ZoneTexte 99"/>
          <p:cNvSpPr txBox="1"/>
          <p:nvPr/>
        </p:nvSpPr>
        <p:spPr>
          <a:xfrm>
            <a:off x="2198233" y="2316720"/>
            <a:ext cx="628487" cy="369332"/>
          </a:xfrm>
          <a:prstGeom prst="rect">
            <a:avLst/>
          </a:prstGeom>
          <a:noFill/>
        </p:spPr>
        <p:txBody>
          <a:bodyPr wrap="square" rtlCol="0">
            <a:spAutoFit/>
          </a:bodyPr>
          <a:lstStyle/>
          <a:p>
            <a:r>
              <a:rPr lang="fr-FR" dirty="0" smtClean="0"/>
              <a:t>*</a:t>
            </a:r>
            <a:endParaRPr lang="fr-FR" dirty="0"/>
          </a:p>
        </p:txBody>
      </p:sp>
      <p:sp>
        <p:nvSpPr>
          <p:cNvPr id="103" name="ZoneTexte 102"/>
          <p:cNvSpPr txBox="1"/>
          <p:nvPr/>
        </p:nvSpPr>
        <p:spPr>
          <a:xfrm>
            <a:off x="817716" y="2939338"/>
            <a:ext cx="444819" cy="369332"/>
          </a:xfrm>
          <a:prstGeom prst="rect">
            <a:avLst/>
          </a:prstGeom>
          <a:noFill/>
        </p:spPr>
        <p:txBody>
          <a:bodyPr wrap="square" rtlCol="0">
            <a:spAutoFit/>
          </a:bodyPr>
          <a:lstStyle/>
          <a:p>
            <a:r>
              <a:rPr lang="fr-FR" dirty="0" smtClean="0"/>
              <a:t>*</a:t>
            </a:r>
            <a:endParaRPr lang="fr-FR" dirty="0"/>
          </a:p>
        </p:txBody>
      </p:sp>
      <p:sp>
        <p:nvSpPr>
          <p:cNvPr id="104" name="ZoneTexte 103"/>
          <p:cNvSpPr txBox="1"/>
          <p:nvPr/>
        </p:nvSpPr>
        <p:spPr>
          <a:xfrm>
            <a:off x="2389248" y="2342199"/>
            <a:ext cx="3767282" cy="415498"/>
          </a:xfrm>
          <a:prstGeom prst="rect">
            <a:avLst/>
          </a:prstGeom>
          <a:noFill/>
        </p:spPr>
        <p:txBody>
          <a:bodyPr wrap="square" rtlCol="0">
            <a:spAutoFit/>
          </a:bodyPr>
          <a:lstStyle/>
          <a:p>
            <a:r>
              <a:rPr lang="fr-FR" sz="1050" b="1" dirty="0" smtClean="0"/>
              <a:t>1918</a:t>
            </a:r>
          </a:p>
          <a:p>
            <a:r>
              <a:rPr lang="fr-FR" sz="1050" b="1" dirty="0" smtClean="0"/>
              <a:t>Fondation du KPD</a:t>
            </a:r>
          </a:p>
        </p:txBody>
      </p:sp>
      <p:sp>
        <p:nvSpPr>
          <p:cNvPr id="133" name="ZoneTexte 132"/>
          <p:cNvSpPr txBox="1"/>
          <p:nvPr/>
        </p:nvSpPr>
        <p:spPr>
          <a:xfrm>
            <a:off x="5958152" y="5800948"/>
            <a:ext cx="1134449" cy="1015663"/>
          </a:xfrm>
          <a:prstGeom prst="rect">
            <a:avLst/>
          </a:prstGeom>
          <a:noFill/>
        </p:spPr>
        <p:txBody>
          <a:bodyPr wrap="square" rtlCol="0">
            <a:spAutoFit/>
          </a:bodyPr>
          <a:lstStyle/>
          <a:p>
            <a:pPr algn="ctr"/>
            <a:r>
              <a:rPr lang="fr-FR" sz="1000" b="1" i="1" dirty="0" smtClean="0">
                <a:latin typeface="Trebuchet MS" pitchFamily="34" charset="0"/>
              </a:rPr>
              <a:t>Willy BRANDT</a:t>
            </a:r>
          </a:p>
          <a:p>
            <a:pPr algn="ctr"/>
            <a:r>
              <a:rPr lang="fr-FR" sz="1000" i="1" dirty="0" smtClean="0">
                <a:latin typeface="Trebuchet MS" pitchFamily="34" charset="0"/>
              </a:rPr>
              <a:t>Président du SPD de 1969 à 87, chancelier de la RFA de 1969 à 74</a:t>
            </a:r>
            <a:endParaRPr lang="fr-FR" sz="1000" i="1" dirty="0">
              <a:latin typeface="Trebuchet MS" pitchFamily="34" charset="0"/>
            </a:endParaRPr>
          </a:p>
        </p:txBody>
      </p:sp>
      <p:sp>
        <p:nvSpPr>
          <p:cNvPr id="15" name="Rectangle 14"/>
          <p:cNvSpPr/>
          <p:nvPr/>
        </p:nvSpPr>
        <p:spPr>
          <a:xfrm>
            <a:off x="461798" y="1508988"/>
            <a:ext cx="1880145" cy="753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EMPIRE ALLEMAND</a:t>
            </a:r>
            <a:endParaRPr lang="fr-FR" dirty="0"/>
          </a:p>
        </p:txBody>
      </p:sp>
      <p:sp>
        <p:nvSpPr>
          <p:cNvPr id="17" name="Rectangle 16"/>
          <p:cNvSpPr/>
          <p:nvPr/>
        </p:nvSpPr>
        <p:spPr>
          <a:xfrm>
            <a:off x="2341942" y="1508988"/>
            <a:ext cx="1490244" cy="76788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REPUBLIQUE DE WEIMAR</a:t>
            </a:r>
            <a:endParaRPr lang="fr-FR" dirty="0"/>
          </a:p>
        </p:txBody>
      </p:sp>
      <p:sp>
        <p:nvSpPr>
          <p:cNvPr id="18" name="Rectangle 17"/>
          <p:cNvSpPr/>
          <p:nvPr/>
        </p:nvSpPr>
        <p:spPr>
          <a:xfrm>
            <a:off x="3851920" y="1485205"/>
            <a:ext cx="841938" cy="77714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III </a:t>
            </a:r>
            <a:r>
              <a:rPr lang="fr-FR" dirty="0" err="1" smtClean="0">
                <a:solidFill>
                  <a:schemeClr val="tx1"/>
                </a:solidFill>
              </a:rPr>
              <a:t>ème</a:t>
            </a:r>
            <a:r>
              <a:rPr lang="fr-FR" dirty="0" smtClean="0">
                <a:solidFill>
                  <a:schemeClr val="tx1"/>
                </a:solidFill>
              </a:rPr>
              <a:t> REICH</a:t>
            </a:r>
            <a:endParaRPr lang="fr-FR" dirty="0">
              <a:solidFill>
                <a:schemeClr val="tx1"/>
              </a:solidFill>
            </a:endParaRPr>
          </a:p>
        </p:txBody>
      </p:sp>
      <p:sp>
        <p:nvSpPr>
          <p:cNvPr id="19" name="Rectangle 18"/>
          <p:cNvSpPr/>
          <p:nvPr/>
        </p:nvSpPr>
        <p:spPr>
          <a:xfrm>
            <a:off x="4693858" y="1508987"/>
            <a:ext cx="461566" cy="75336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rot="5400000">
            <a:off x="4563970" y="1673899"/>
            <a:ext cx="747561" cy="369332"/>
          </a:xfrm>
          <a:prstGeom prst="rect">
            <a:avLst/>
          </a:prstGeom>
          <a:noFill/>
        </p:spPr>
        <p:txBody>
          <a:bodyPr wrap="square" rtlCol="0">
            <a:spAutoFit/>
          </a:bodyPr>
          <a:lstStyle/>
          <a:p>
            <a:pPr algn="ctr"/>
            <a:r>
              <a:rPr lang="fr-FR" sz="900" b="1" dirty="0" smtClean="0">
                <a:solidFill>
                  <a:schemeClr val="bg1"/>
                </a:solidFill>
              </a:rPr>
              <a:t>Occupation al</a:t>
            </a:r>
            <a:r>
              <a:rPr lang="fr-FR" sz="800" b="1" dirty="0" smtClean="0">
                <a:solidFill>
                  <a:schemeClr val="bg1"/>
                </a:solidFill>
              </a:rPr>
              <a:t>liée</a:t>
            </a:r>
            <a:endParaRPr lang="fr-FR" sz="800" b="1" dirty="0">
              <a:solidFill>
                <a:schemeClr val="bg1"/>
              </a:solidFill>
            </a:endParaRPr>
          </a:p>
        </p:txBody>
      </p:sp>
      <p:sp>
        <p:nvSpPr>
          <p:cNvPr id="27" name="Rectangle 26"/>
          <p:cNvSpPr/>
          <p:nvPr/>
        </p:nvSpPr>
        <p:spPr>
          <a:xfrm>
            <a:off x="5155424" y="1508987"/>
            <a:ext cx="2152879" cy="7678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ALLEMAGNE DIVISEE (RFA &amp; RDA)</a:t>
            </a:r>
            <a:endParaRPr lang="fr-FR" dirty="0"/>
          </a:p>
        </p:txBody>
      </p:sp>
      <p:sp>
        <p:nvSpPr>
          <p:cNvPr id="33" name="ZoneTexte 32"/>
          <p:cNvSpPr txBox="1"/>
          <p:nvPr/>
        </p:nvSpPr>
        <p:spPr>
          <a:xfrm>
            <a:off x="7308304" y="1515769"/>
            <a:ext cx="1512168" cy="646331"/>
          </a:xfrm>
          <a:prstGeom prst="rect">
            <a:avLst/>
          </a:prstGeom>
          <a:noFill/>
        </p:spPr>
        <p:txBody>
          <a:bodyPr wrap="square" rtlCol="0">
            <a:spAutoFit/>
          </a:bodyPr>
          <a:lstStyle/>
          <a:p>
            <a:r>
              <a:rPr lang="fr-FR" dirty="0" smtClean="0"/>
              <a:t>ALLEMAGNE </a:t>
            </a:r>
          </a:p>
          <a:p>
            <a:r>
              <a:rPr lang="fr-FR" dirty="0" smtClean="0"/>
              <a:t>REUNIFIEE</a:t>
            </a:r>
            <a:endParaRPr lang="fr-FR" dirty="0"/>
          </a:p>
        </p:txBody>
      </p:sp>
      <p:sp>
        <p:nvSpPr>
          <p:cNvPr id="90" name="ZoneTexte 89"/>
          <p:cNvSpPr txBox="1"/>
          <p:nvPr/>
        </p:nvSpPr>
        <p:spPr>
          <a:xfrm>
            <a:off x="930216" y="3020129"/>
            <a:ext cx="1912907" cy="577081"/>
          </a:xfrm>
          <a:prstGeom prst="rect">
            <a:avLst/>
          </a:prstGeom>
          <a:noFill/>
        </p:spPr>
        <p:txBody>
          <a:bodyPr wrap="square" rtlCol="0">
            <a:spAutoFit/>
          </a:bodyPr>
          <a:lstStyle/>
          <a:p>
            <a:r>
              <a:rPr lang="fr-FR" sz="1050" b="1" dirty="0" smtClean="0"/>
              <a:t>1892</a:t>
            </a:r>
          </a:p>
          <a:p>
            <a:r>
              <a:rPr lang="fr-FR" sz="1050" b="1" dirty="0" smtClean="0"/>
              <a:t>Fondation de la commission générale des syndicats</a:t>
            </a:r>
            <a:endParaRPr lang="fr-FR" sz="1050" dirty="0" smtClean="0"/>
          </a:p>
        </p:txBody>
      </p:sp>
      <p:cxnSp>
        <p:nvCxnSpPr>
          <p:cNvPr id="35" name="Connecteur droit 34"/>
          <p:cNvCxnSpPr/>
          <p:nvPr/>
        </p:nvCxnSpPr>
        <p:spPr>
          <a:xfrm>
            <a:off x="2337783" y="1583989"/>
            <a:ext cx="4160" cy="2087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H="1">
            <a:off x="3808769" y="2248315"/>
            <a:ext cx="23417" cy="1396709"/>
          </a:xfrm>
          <a:prstGeom prst="line">
            <a:avLst/>
          </a:prstGeom>
        </p:spPr>
        <p:style>
          <a:lnRef idx="1">
            <a:schemeClr val="accent1"/>
          </a:lnRef>
          <a:fillRef idx="0">
            <a:schemeClr val="accent1"/>
          </a:fillRef>
          <a:effectRef idx="0">
            <a:schemeClr val="accent1"/>
          </a:effectRef>
          <a:fontRef idx="minor">
            <a:schemeClr val="tx1"/>
          </a:fontRef>
        </p:style>
      </p:cxnSp>
      <p:sp>
        <p:nvSpPr>
          <p:cNvPr id="94" name="ZoneTexte 93"/>
          <p:cNvSpPr txBox="1"/>
          <p:nvPr/>
        </p:nvSpPr>
        <p:spPr>
          <a:xfrm>
            <a:off x="3668625" y="3068964"/>
            <a:ext cx="491684" cy="369332"/>
          </a:xfrm>
          <a:prstGeom prst="rect">
            <a:avLst/>
          </a:prstGeom>
          <a:noFill/>
        </p:spPr>
        <p:txBody>
          <a:bodyPr wrap="square" rtlCol="0">
            <a:spAutoFit/>
          </a:bodyPr>
          <a:lstStyle/>
          <a:p>
            <a:r>
              <a:rPr lang="fr-FR" dirty="0" smtClean="0"/>
              <a:t>*</a:t>
            </a:r>
            <a:endParaRPr lang="fr-FR" dirty="0"/>
          </a:p>
        </p:txBody>
      </p:sp>
      <p:sp>
        <p:nvSpPr>
          <p:cNvPr id="95" name="ZoneTexte 94"/>
          <p:cNvSpPr txBox="1"/>
          <p:nvPr/>
        </p:nvSpPr>
        <p:spPr>
          <a:xfrm>
            <a:off x="2394476" y="3222393"/>
            <a:ext cx="2828585" cy="415498"/>
          </a:xfrm>
          <a:prstGeom prst="rect">
            <a:avLst/>
          </a:prstGeom>
          <a:noFill/>
        </p:spPr>
        <p:txBody>
          <a:bodyPr wrap="square" rtlCol="0">
            <a:spAutoFit/>
          </a:bodyPr>
          <a:lstStyle/>
          <a:p>
            <a:pPr algn="ctr"/>
            <a:r>
              <a:rPr lang="fr-FR" sz="1050" b="1" dirty="0" smtClean="0"/>
              <a:t>1933</a:t>
            </a:r>
          </a:p>
          <a:p>
            <a:pPr algn="ctr"/>
            <a:r>
              <a:rPr lang="fr-FR" sz="1050" b="1" dirty="0" smtClean="0"/>
              <a:t>Interdiction du  SPD et du KPD</a:t>
            </a:r>
          </a:p>
        </p:txBody>
      </p:sp>
      <p:cxnSp>
        <p:nvCxnSpPr>
          <p:cNvPr id="96" name="Connecteur droit 95"/>
          <p:cNvCxnSpPr/>
          <p:nvPr/>
        </p:nvCxnSpPr>
        <p:spPr>
          <a:xfrm flipH="1">
            <a:off x="4663511" y="2240984"/>
            <a:ext cx="23417" cy="1396709"/>
          </a:xfrm>
          <a:prstGeom prst="line">
            <a:avLst/>
          </a:prstGeom>
        </p:spPr>
        <p:style>
          <a:lnRef idx="1">
            <a:schemeClr val="accent1"/>
          </a:lnRef>
          <a:fillRef idx="0">
            <a:schemeClr val="accent1"/>
          </a:fillRef>
          <a:effectRef idx="0">
            <a:schemeClr val="accent1"/>
          </a:effectRef>
          <a:fontRef idx="minor">
            <a:schemeClr val="tx1"/>
          </a:fontRef>
        </p:style>
      </p:cxnSp>
      <p:sp>
        <p:nvSpPr>
          <p:cNvPr id="98" name="ZoneTexte 97"/>
          <p:cNvSpPr txBox="1"/>
          <p:nvPr/>
        </p:nvSpPr>
        <p:spPr>
          <a:xfrm>
            <a:off x="4556559" y="2338114"/>
            <a:ext cx="326246" cy="369332"/>
          </a:xfrm>
          <a:prstGeom prst="rect">
            <a:avLst/>
          </a:prstGeom>
          <a:noFill/>
        </p:spPr>
        <p:txBody>
          <a:bodyPr wrap="square" rtlCol="0">
            <a:spAutoFit/>
          </a:bodyPr>
          <a:lstStyle/>
          <a:p>
            <a:r>
              <a:rPr lang="fr-FR" dirty="0" smtClean="0"/>
              <a:t>*</a:t>
            </a:r>
            <a:endParaRPr lang="fr-FR" dirty="0"/>
          </a:p>
        </p:txBody>
      </p:sp>
      <p:sp>
        <p:nvSpPr>
          <p:cNvPr id="99" name="ZoneTexte 98"/>
          <p:cNvSpPr txBox="1"/>
          <p:nvPr/>
        </p:nvSpPr>
        <p:spPr>
          <a:xfrm>
            <a:off x="3847697" y="2570917"/>
            <a:ext cx="1655046" cy="507831"/>
          </a:xfrm>
          <a:prstGeom prst="rect">
            <a:avLst/>
          </a:prstGeom>
          <a:noFill/>
        </p:spPr>
        <p:txBody>
          <a:bodyPr wrap="square" rtlCol="0">
            <a:spAutoFit/>
          </a:bodyPr>
          <a:lstStyle/>
          <a:p>
            <a:pPr algn="ctr"/>
            <a:r>
              <a:rPr lang="fr-FR" sz="900" b="1" dirty="0" smtClean="0"/>
              <a:t>1946</a:t>
            </a:r>
          </a:p>
          <a:p>
            <a:pPr algn="ctr"/>
            <a:r>
              <a:rPr lang="fr-FR" sz="900" b="1" dirty="0" smtClean="0"/>
              <a:t>Refondation du SPD (RFA)</a:t>
            </a:r>
          </a:p>
          <a:p>
            <a:pPr algn="ctr"/>
            <a:r>
              <a:rPr lang="fr-FR" sz="900" b="1" dirty="0" smtClean="0"/>
              <a:t>Fondation de la SED (RDA)</a:t>
            </a:r>
          </a:p>
        </p:txBody>
      </p:sp>
      <p:cxnSp>
        <p:nvCxnSpPr>
          <p:cNvPr id="118" name="Connecteur droit 117"/>
          <p:cNvCxnSpPr/>
          <p:nvPr/>
        </p:nvCxnSpPr>
        <p:spPr>
          <a:xfrm flipH="1">
            <a:off x="5132007" y="2276875"/>
            <a:ext cx="23417" cy="1396709"/>
          </a:xfrm>
          <a:prstGeom prst="line">
            <a:avLst/>
          </a:prstGeom>
        </p:spPr>
        <p:style>
          <a:lnRef idx="1">
            <a:schemeClr val="accent1"/>
          </a:lnRef>
          <a:fillRef idx="0">
            <a:schemeClr val="accent1"/>
          </a:fillRef>
          <a:effectRef idx="0">
            <a:schemeClr val="accent1"/>
          </a:effectRef>
          <a:fontRef idx="minor">
            <a:schemeClr val="tx1"/>
          </a:fontRef>
        </p:style>
      </p:cxnSp>
      <p:sp>
        <p:nvSpPr>
          <p:cNvPr id="119" name="ZoneTexte 118"/>
          <p:cNvSpPr txBox="1"/>
          <p:nvPr/>
        </p:nvSpPr>
        <p:spPr>
          <a:xfrm>
            <a:off x="4991355" y="3011613"/>
            <a:ext cx="444819" cy="369332"/>
          </a:xfrm>
          <a:prstGeom prst="rect">
            <a:avLst/>
          </a:prstGeom>
          <a:noFill/>
        </p:spPr>
        <p:txBody>
          <a:bodyPr wrap="square" rtlCol="0">
            <a:spAutoFit/>
          </a:bodyPr>
          <a:lstStyle/>
          <a:p>
            <a:r>
              <a:rPr lang="fr-FR" dirty="0" smtClean="0"/>
              <a:t>*</a:t>
            </a:r>
            <a:endParaRPr lang="fr-FR" dirty="0"/>
          </a:p>
        </p:txBody>
      </p:sp>
      <p:sp>
        <p:nvSpPr>
          <p:cNvPr id="130" name="ZoneTexte 129"/>
          <p:cNvSpPr txBox="1"/>
          <p:nvPr/>
        </p:nvSpPr>
        <p:spPr>
          <a:xfrm>
            <a:off x="4660955" y="3164013"/>
            <a:ext cx="942104" cy="507831"/>
          </a:xfrm>
          <a:prstGeom prst="rect">
            <a:avLst/>
          </a:prstGeom>
          <a:noFill/>
        </p:spPr>
        <p:txBody>
          <a:bodyPr wrap="square" rtlCol="0">
            <a:spAutoFit/>
          </a:bodyPr>
          <a:lstStyle/>
          <a:p>
            <a:pPr algn="ctr"/>
            <a:r>
              <a:rPr lang="fr-FR" sz="900" b="1" dirty="0" smtClean="0"/>
              <a:t>1949 : Fondation de </a:t>
            </a:r>
          </a:p>
          <a:p>
            <a:pPr algn="ctr"/>
            <a:r>
              <a:rPr lang="fr-FR" sz="900" b="1" dirty="0" smtClean="0"/>
              <a:t>la DGB (RFA) </a:t>
            </a:r>
          </a:p>
        </p:txBody>
      </p:sp>
      <p:cxnSp>
        <p:nvCxnSpPr>
          <p:cNvPr id="131" name="Connecteur droit 130"/>
          <p:cNvCxnSpPr/>
          <p:nvPr/>
        </p:nvCxnSpPr>
        <p:spPr>
          <a:xfrm flipH="1">
            <a:off x="7284886" y="2235743"/>
            <a:ext cx="23417" cy="1396709"/>
          </a:xfrm>
          <a:prstGeom prst="line">
            <a:avLst/>
          </a:prstGeom>
        </p:spPr>
        <p:style>
          <a:lnRef idx="1">
            <a:schemeClr val="accent1"/>
          </a:lnRef>
          <a:fillRef idx="0">
            <a:schemeClr val="accent1"/>
          </a:fillRef>
          <a:effectRef idx="0">
            <a:schemeClr val="accent1"/>
          </a:effectRef>
          <a:fontRef idx="minor">
            <a:schemeClr val="tx1"/>
          </a:fontRef>
        </p:style>
      </p:cxnSp>
      <p:sp>
        <p:nvSpPr>
          <p:cNvPr id="132" name="ZoneTexte 131"/>
          <p:cNvSpPr txBox="1"/>
          <p:nvPr/>
        </p:nvSpPr>
        <p:spPr>
          <a:xfrm>
            <a:off x="5498977" y="2699632"/>
            <a:ext cx="444819" cy="369332"/>
          </a:xfrm>
          <a:prstGeom prst="rect">
            <a:avLst/>
          </a:prstGeom>
          <a:noFill/>
        </p:spPr>
        <p:txBody>
          <a:bodyPr wrap="square" rtlCol="0">
            <a:spAutoFit/>
          </a:bodyPr>
          <a:lstStyle/>
          <a:p>
            <a:r>
              <a:rPr lang="fr-FR" dirty="0" smtClean="0"/>
              <a:t>*</a:t>
            </a:r>
            <a:endParaRPr lang="fr-FR" dirty="0"/>
          </a:p>
        </p:txBody>
      </p:sp>
      <p:sp>
        <p:nvSpPr>
          <p:cNvPr id="134" name="ZoneTexte 133"/>
          <p:cNvSpPr txBox="1"/>
          <p:nvPr/>
        </p:nvSpPr>
        <p:spPr>
          <a:xfrm>
            <a:off x="5173974" y="2832094"/>
            <a:ext cx="942104" cy="646331"/>
          </a:xfrm>
          <a:prstGeom prst="rect">
            <a:avLst/>
          </a:prstGeom>
          <a:noFill/>
        </p:spPr>
        <p:txBody>
          <a:bodyPr wrap="square" rtlCol="0">
            <a:spAutoFit/>
          </a:bodyPr>
          <a:lstStyle/>
          <a:p>
            <a:pPr algn="ctr"/>
            <a:r>
              <a:rPr lang="fr-FR" sz="900" b="1" dirty="0" smtClean="0"/>
              <a:t>1959 : </a:t>
            </a:r>
          </a:p>
          <a:p>
            <a:pPr algn="ctr"/>
            <a:r>
              <a:rPr lang="fr-FR" sz="900" b="1" dirty="0" smtClean="0"/>
              <a:t>Congrès de Bad Godesberg (RFA)</a:t>
            </a:r>
          </a:p>
        </p:txBody>
      </p:sp>
      <p:cxnSp>
        <p:nvCxnSpPr>
          <p:cNvPr id="38" name="Connecteur droit avec flèche 37"/>
          <p:cNvCxnSpPr/>
          <p:nvPr/>
        </p:nvCxnSpPr>
        <p:spPr>
          <a:xfrm>
            <a:off x="6077702" y="2716845"/>
            <a:ext cx="832306"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35" name="ZoneTexte 134"/>
          <p:cNvSpPr txBox="1"/>
          <p:nvPr/>
        </p:nvSpPr>
        <p:spPr>
          <a:xfrm>
            <a:off x="5998824" y="2738257"/>
            <a:ext cx="990061" cy="577081"/>
          </a:xfrm>
          <a:prstGeom prst="rect">
            <a:avLst/>
          </a:prstGeom>
          <a:noFill/>
        </p:spPr>
        <p:txBody>
          <a:bodyPr wrap="square" rtlCol="0">
            <a:spAutoFit/>
          </a:bodyPr>
          <a:lstStyle/>
          <a:p>
            <a:pPr algn="ctr"/>
            <a:r>
              <a:rPr lang="fr-FR" sz="1050" b="1" dirty="0" smtClean="0"/>
              <a:t>1969-1982</a:t>
            </a:r>
          </a:p>
          <a:p>
            <a:pPr algn="ctr"/>
            <a:r>
              <a:rPr lang="fr-FR" sz="1050" b="1" dirty="0" smtClean="0"/>
              <a:t>SPD au pouvoir (RFA)</a:t>
            </a:r>
          </a:p>
        </p:txBody>
      </p:sp>
      <p:cxnSp>
        <p:nvCxnSpPr>
          <p:cNvPr id="40" name="Connecteur droit avec flèche 39"/>
          <p:cNvCxnSpPr/>
          <p:nvPr/>
        </p:nvCxnSpPr>
        <p:spPr>
          <a:xfrm>
            <a:off x="5143715" y="2506372"/>
            <a:ext cx="2110912"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37" name="ZoneTexte 136"/>
          <p:cNvSpPr txBox="1"/>
          <p:nvPr/>
        </p:nvSpPr>
        <p:spPr>
          <a:xfrm>
            <a:off x="4814248" y="2277780"/>
            <a:ext cx="2828585" cy="253916"/>
          </a:xfrm>
          <a:prstGeom prst="rect">
            <a:avLst/>
          </a:prstGeom>
          <a:noFill/>
        </p:spPr>
        <p:txBody>
          <a:bodyPr wrap="square" rtlCol="0">
            <a:spAutoFit/>
          </a:bodyPr>
          <a:lstStyle/>
          <a:p>
            <a:pPr algn="ctr"/>
            <a:r>
              <a:rPr lang="fr-FR" sz="1050" b="1" dirty="0" smtClean="0"/>
              <a:t>1949-1989 : dictature du SED (RDA)</a:t>
            </a:r>
          </a:p>
        </p:txBody>
      </p:sp>
      <p:sp>
        <p:nvSpPr>
          <p:cNvPr id="138" name="ZoneTexte 137"/>
          <p:cNvSpPr txBox="1"/>
          <p:nvPr/>
        </p:nvSpPr>
        <p:spPr>
          <a:xfrm>
            <a:off x="7171874" y="2404738"/>
            <a:ext cx="444819" cy="369332"/>
          </a:xfrm>
          <a:prstGeom prst="rect">
            <a:avLst/>
          </a:prstGeom>
          <a:noFill/>
        </p:spPr>
        <p:txBody>
          <a:bodyPr wrap="square" rtlCol="0">
            <a:spAutoFit/>
          </a:bodyPr>
          <a:lstStyle/>
          <a:p>
            <a:r>
              <a:rPr lang="fr-FR" dirty="0" smtClean="0"/>
              <a:t>*</a:t>
            </a:r>
            <a:endParaRPr lang="fr-FR" dirty="0"/>
          </a:p>
        </p:txBody>
      </p:sp>
      <p:sp>
        <p:nvSpPr>
          <p:cNvPr id="139" name="ZoneTexte 138"/>
          <p:cNvSpPr txBox="1"/>
          <p:nvPr/>
        </p:nvSpPr>
        <p:spPr>
          <a:xfrm>
            <a:off x="7311108" y="2428304"/>
            <a:ext cx="1079366" cy="577081"/>
          </a:xfrm>
          <a:prstGeom prst="rect">
            <a:avLst/>
          </a:prstGeom>
          <a:noFill/>
        </p:spPr>
        <p:txBody>
          <a:bodyPr wrap="square" rtlCol="0">
            <a:spAutoFit/>
          </a:bodyPr>
          <a:lstStyle/>
          <a:p>
            <a:r>
              <a:rPr lang="fr-FR" sz="1050" b="1" dirty="0" smtClean="0"/>
              <a:t>1990 </a:t>
            </a:r>
          </a:p>
          <a:p>
            <a:r>
              <a:rPr lang="fr-FR" sz="1050" b="1" dirty="0" err="1" smtClean="0"/>
              <a:t>Tranformation</a:t>
            </a:r>
            <a:r>
              <a:rPr lang="fr-FR" sz="1050" b="1" dirty="0" smtClean="0"/>
              <a:t> </a:t>
            </a:r>
          </a:p>
          <a:p>
            <a:r>
              <a:rPr lang="fr-FR" sz="1050" b="1" dirty="0" smtClean="0"/>
              <a:t>du SED en PDS</a:t>
            </a:r>
          </a:p>
        </p:txBody>
      </p:sp>
      <p:cxnSp>
        <p:nvCxnSpPr>
          <p:cNvPr id="140" name="Connecteur droit avec flèche 139"/>
          <p:cNvCxnSpPr/>
          <p:nvPr/>
        </p:nvCxnSpPr>
        <p:spPr>
          <a:xfrm>
            <a:off x="7642832" y="3129387"/>
            <a:ext cx="447695"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41" name="ZoneTexte 140"/>
          <p:cNvSpPr txBox="1"/>
          <p:nvPr/>
        </p:nvSpPr>
        <p:spPr>
          <a:xfrm>
            <a:off x="6910008" y="3100033"/>
            <a:ext cx="1224136" cy="577081"/>
          </a:xfrm>
          <a:prstGeom prst="rect">
            <a:avLst/>
          </a:prstGeom>
          <a:noFill/>
        </p:spPr>
        <p:txBody>
          <a:bodyPr wrap="square" rtlCol="0">
            <a:spAutoFit/>
          </a:bodyPr>
          <a:lstStyle/>
          <a:p>
            <a:pPr algn="r"/>
            <a:r>
              <a:rPr lang="fr-FR" sz="1050" b="1" dirty="0" smtClean="0"/>
              <a:t>1998-2005</a:t>
            </a:r>
          </a:p>
          <a:p>
            <a:pPr algn="r"/>
            <a:r>
              <a:rPr lang="fr-FR" sz="1050" b="1" dirty="0" smtClean="0"/>
              <a:t>Schröder (SPD) chancelier</a:t>
            </a:r>
          </a:p>
        </p:txBody>
      </p:sp>
      <p:sp>
        <p:nvSpPr>
          <p:cNvPr id="142" name="ZoneTexte 141"/>
          <p:cNvSpPr txBox="1"/>
          <p:nvPr/>
        </p:nvSpPr>
        <p:spPr>
          <a:xfrm>
            <a:off x="7849853" y="2861907"/>
            <a:ext cx="444819" cy="369332"/>
          </a:xfrm>
          <a:prstGeom prst="rect">
            <a:avLst/>
          </a:prstGeom>
          <a:noFill/>
        </p:spPr>
        <p:txBody>
          <a:bodyPr wrap="square" rtlCol="0">
            <a:spAutoFit/>
          </a:bodyPr>
          <a:lstStyle/>
          <a:p>
            <a:r>
              <a:rPr lang="fr-FR" dirty="0" smtClean="0"/>
              <a:t>*</a:t>
            </a:r>
            <a:endParaRPr lang="fr-FR" dirty="0"/>
          </a:p>
        </p:txBody>
      </p:sp>
      <p:sp>
        <p:nvSpPr>
          <p:cNvPr id="143" name="ZoneTexte 142"/>
          <p:cNvSpPr txBox="1"/>
          <p:nvPr/>
        </p:nvSpPr>
        <p:spPr>
          <a:xfrm>
            <a:off x="8064388" y="2893801"/>
            <a:ext cx="1325831" cy="738664"/>
          </a:xfrm>
          <a:prstGeom prst="rect">
            <a:avLst/>
          </a:prstGeom>
          <a:noFill/>
        </p:spPr>
        <p:txBody>
          <a:bodyPr wrap="square" rtlCol="0">
            <a:spAutoFit/>
          </a:bodyPr>
          <a:lstStyle/>
          <a:p>
            <a:r>
              <a:rPr lang="fr-FR" sz="1050" b="1" dirty="0" smtClean="0"/>
              <a:t>2003-2005</a:t>
            </a:r>
          </a:p>
          <a:p>
            <a:r>
              <a:rPr lang="fr-FR" sz="1050" b="1" dirty="0" smtClean="0"/>
              <a:t>Lois </a:t>
            </a:r>
            <a:r>
              <a:rPr lang="fr-FR" sz="1050" b="1" dirty="0" err="1" smtClean="0"/>
              <a:t>Hartz</a:t>
            </a:r>
            <a:r>
              <a:rPr lang="fr-FR" sz="1050" b="1" dirty="0" smtClean="0"/>
              <a:t> </a:t>
            </a:r>
          </a:p>
          <a:p>
            <a:r>
              <a:rPr lang="fr-FR" sz="1050" b="1" dirty="0" smtClean="0"/>
              <a:t>(Agenda </a:t>
            </a:r>
          </a:p>
          <a:p>
            <a:r>
              <a:rPr lang="fr-FR" sz="1050" b="1" dirty="0" smtClean="0"/>
              <a:t>2010)</a:t>
            </a:r>
          </a:p>
        </p:txBody>
      </p:sp>
      <p:cxnSp>
        <p:nvCxnSpPr>
          <p:cNvPr id="144" name="Connecteur droit avec flèche 143"/>
          <p:cNvCxnSpPr/>
          <p:nvPr/>
        </p:nvCxnSpPr>
        <p:spPr>
          <a:xfrm>
            <a:off x="683568" y="2743056"/>
            <a:ext cx="356558" cy="634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45" name="ZoneTexte 144"/>
          <p:cNvSpPr txBox="1"/>
          <p:nvPr/>
        </p:nvSpPr>
        <p:spPr>
          <a:xfrm>
            <a:off x="317683" y="2578178"/>
            <a:ext cx="2309677" cy="507831"/>
          </a:xfrm>
          <a:prstGeom prst="rect">
            <a:avLst/>
          </a:prstGeom>
          <a:noFill/>
        </p:spPr>
        <p:txBody>
          <a:bodyPr wrap="square" rtlCol="0">
            <a:spAutoFit/>
          </a:bodyPr>
          <a:lstStyle/>
          <a:p>
            <a:pPr algn="ctr"/>
            <a:r>
              <a:rPr lang="fr-FR" sz="900" b="1" dirty="0" smtClean="0"/>
              <a:t>1878-1890</a:t>
            </a:r>
          </a:p>
          <a:p>
            <a:pPr algn="ctr"/>
            <a:r>
              <a:rPr lang="fr-FR" sz="900" b="1" dirty="0" smtClean="0"/>
              <a:t>Lois antisocialistes </a:t>
            </a:r>
          </a:p>
          <a:p>
            <a:pPr algn="ctr"/>
            <a:r>
              <a:rPr lang="fr-FR" sz="900" b="1" dirty="0" smtClean="0"/>
              <a:t>de Bismarck</a:t>
            </a:r>
          </a:p>
        </p:txBody>
      </p:sp>
      <p:sp>
        <p:nvSpPr>
          <p:cNvPr id="146" name="ZoneTexte 145"/>
          <p:cNvSpPr txBox="1"/>
          <p:nvPr/>
        </p:nvSpPr>
        <p:spPr>
          <a:xfrm>
            <a:off x="2186666" y="2824833"/>
            <a:ext cx="628487" cy="369332"/>
          </a:xfrm>
          <a:prstGeom prst="rect">
            <a:avLst/>
          </a:prstGeom>
          <a:noFill/>
        </p:spPr>
        <p:txBody>
          <a:bodyPr wrap="square" rtlCol="0">
            <a:spAutoFit/>
          </a:bodyPr>
          <a:lstStyle/>
          <a:p>
            <a:r>
              <a:rPr lang="fr-FR" dirty="0" smtClean="0"/>
              <a:t>*</a:t>
            </a:r>
            <a:endParaRPr lang="fr-FR" dirty="0"/>
          </a:p>
        </p:txBody>
      </p:sp>
      <p:sp>
        <p:nvSpPr>
          <p:cNvPr id="147" name="ZoneTexte 146"/>
          <p:cNvSpPr txBox="1"/>
          <p:nvPr/>
        </p:nvSpPr>
        <p:spPr>
          <a:xfrm>
            <a:off x="2306127" y="2861215"/>
            <a:ext cx="897721" cy="415498"/>
          </a:xfrm>
          <a:prstGeom prst="rect">
            <a:avLst/>
          </a:prstGeom>
          <a:noFill/>
        </p:spPr>
        <p:txBody>
          <a:bodyPr wrap="square" rtlCol="0">
            <a:spAutoFit/>
          </a:bodyPr>
          <a:lstStyle/>
          <a:p>
            <a:r>
              <a:rPr lang="fr-FR" sz="1050" b="1" dirty="0" smtClean="0"/>
              <a:t>1918</a:t>
            </a:r>
          </a:p>
          <a:p>
            <a:r>
              <a:rPr lang="fr-FR" sz="1050" b="1" dirty="0" smtClean="0"/>
              <a:t>Révolution</a:t>
            </a:r>
          </a:p>
        </p:txBody>
      </p:sp>
      <p:pic>
        <p:nvPicPr>
          <p:cNvPr id="2050" name="Picture 2" descr="http://coursphilosophie.free.fr/images/philosophes/mar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4543" y="4475455"/>
            <a:ext cx="1130082" cy="13254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rapeaurouge.fr/blog/images/rosaluxembourg%20la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198" y="4449516"/>
            <a:ext cx="1183516" cy="13067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atic.skynetblogs.be/media/104358/dyn008_original_388_480_pjpeg_42612_58a7c9031861a39dac4892edf44d3d2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6245" y="4505298"/>
            <a:ext cx="1023195" cy="12658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mainpost.de/storage/pic/diaserien/aktuell/specials/geschichte/60jahrebrd/brdteil2/2207082_1_1971_02_Erich_Honeck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5082" y="4503355"/>
            <a:ext cx="955445" cy="12677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expose-the-war-profiteers.org/DOD/iraq_II_videos/2008/germany_informant_files/schroeder.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00790" y="4503355"/>
            <a:ext cx="965098" cy="1260385"/>
          </a:xfrm>
          <a:prstGeom prst="rect">
            <a:avLst/>
          </a:prstGeom>
          <a:noFill/>
          <a:extLst>
            <a:ext uri="{909E8E84-426E-40DD-AFC4-6F175D3DCCD1}">
              <a14:hiddenFill xmlns:a14="http://schemas.microsoft.com/office/drawing/2010/main">
                <a:solidFill>
                  <a:srgbClr val="FFFFFF"/>
                </a:solidFill>
              </a14:hiddenFill>
            </a:ext>
          </a:extLst>
        </p:spPr>
      </p:pic>
      <p:sp>
        <p:nvSpPr>
          <p:cNvPr id="148" name="ZoneTexte 147"/>
          <p:cNvSpPr txBox="1"/>
          <p:nvPr/>
        </p:nvSpPr>
        <p:spPr>
          <a:xfrm>
            <a:off x="7008114" y="5771106"/>
            <a:ext cx="1134449" cy="861774"/>
          </a:xfrm>
          <a:prstGeom prst="rect">
            <a:avLst/>
          </a:prstGeom>
          <a:noFill/>
        </p:spPr>
        <p:txBody>
          <a:bodyPr wrap="square" rtlCol="0">
            <a:spAutoFit/>
          </a:bodyPr>
          <a:lstStyle/>
          <a:p>
            <a:pPr algn="ctr"/>
            <a:r>
              <a:rPr lang="fr-FR" sz="1000" b="1" i="1" dirty="0" smtClean="0">
                <a:latin typeface="Trebuchet MS" pitchFamily="34" charset="0"/>
              </a:rPr>
              <a:t>Erich HONECKER, </a:t>
            </a:r>
            <a:r>
              <a:rPr lang="fr-FR" sz="1000" i="1" dirty="0" smtClean="0">
                <a:latin typeface="Trebuchet MS" pitchFamily="34" charset="0"/>
              </a:rPr>
              <a:t>Leader du SED, dirige la RDA de 1976 à 89</a:t>
            </a:r>
            <a:endParaRPr lang="fr-FR" sz="1000" i="1" dirty="0">
              <a:latin typeface="Trebuchet MS" pitchFamily="34" charset="0"/>
            </a:endParaRPr>
          </a:p>
        </p:txBody>
      </p:sp>
      <p:sp>
        <p:nvSpPr>
          <p:cNvPr id="149" name="ZoneTexte 148"/>
          <p:cNvSpPr txBox="1"/>
          <p:nvPr/>
        </p:nvSpPr>
        <p:spPr>
          <a:xfrm>
            <a:off x="8142563" y="5725483"/>
            <a:ext cx="1134449" cy="1169551"/>
          </a:xfrm>
          <a:prstGeom prst="rect">
            <a:avLst/>
          </a:prstGeom>
          <a:noFill/>
        </p:spPr>
        <p:txBody>
          <a:bodyPr wrap="square" rtlCol="0">
            <a:spAutoFit/>
          </a:bodyPr>
          <a:lstStyle/>
          <a:p>
            <a:pPr algn="ctr"/>
            <a:r>
              <a:rPr lang="fr-FR" sz="1000" b="1" i="1" dirty="0" smtClean="0">
                <a:latin typeface="Trebuchet MS" pitchFamily="34" charset="0"/>
              </a:rPr>
              <a:t>Gerhard SCHRÖDER</a:t>
            </a:r>
            <a:r>
              <a:rPr lang="fr-FR" sz="1000" i="1" dirty="0" smtClean="0">
                <a:latin typeface="Trebuchet MS" pitchFamily="34" charset="0"/>
              </a:rPr>
              <a:t>, membre du SPD, dirige l’Allemagne réunifiée de 1998 à 2005</a:t>
            </a:r>
            <a:endParaRPr lang="fr-FR" sz="1000" i="1" dirty="0">
              <a:latin typeface="Trebuchet MS" pitchFamily="34" charset="0"/>
            </a:endParaRPr>
          </a:p>
        </p:txBody>
      </p:sp>
    </p:spTree>
    <p:extLst>
      <p:ext uri="{BB962C8B-B14F-4D97-AF65-F5344CB8AC3E}">
        <p14:creationId xmlns:p14="http://schemas.microsoft.com/office/powerpoint/2010/main" val="239321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circle(in)">
                                      <p:cBhvr>
                                        <p:cTn id="7" dur="20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6"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4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4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6"/>
                                        </p:tgtEl>
                                        <p:attrNameLst>
                                          <p:attrName>style.visibility</p:attrName>
                                        </p:attrNameLst>
                                      </p:cBhvr>
                                      <p:to>
                                        <p:strVal val="visible"/>
                                      </p:to>
                                    </p:set>
                                  </p:childTnLst>
                                </p:cTn>
                              </p:par>
                              <p:par>
                                <p:cTn id="111" presetID="6" presetClass="entr" presetSubtype="16" fill="hold" grpId="0" nodeType="withEffect">
                                  <p:stCondLst>
                                    <p:cond delay="0"/>
                                  </p:stCondLst>
                                  <p:childTnLst>
                                    <p:set>
                                      <p:cBhvr>
                                        <p:cTn id="112" dur="1" fill="hold">
                                          <p:stCondLst>
                                            <p:cond delay="0"/>
                                          </p:stCondLst>
                                        </p:cTn>
                                        <p:tgtEl>
                                          <p:spTgt spid="67"/>
                                        </p:tgtEl>
                                        <p:attrNameLst>
                                          <p:attrName>style.visibility</p:attrName>
                                        </p:attrNameLst>
                                      </p:cBhvr>
                                      <p:to>
                                        <p:strVal val="visible"/>
                                      </p:to>
                                    </p:set>
                                    <p:animEffect transition="in" filter="circle(in)">
                                      <p:cBhvr>
                                        <p:cTn id="113" dur="2000"/>
                                        <p:tgtEl>
                                          <p:spTgt spid="67"/>
                                        </p:tgtEl>
                                      </p:cBhvr>
                                    </p:animEffect>
                                  </p:childTnLst>
                                </p:cTn>
                              </p:par>
                            </p:childTnLst>
                          </p:cTn>
                        </p:par>
                      </p:childTnLst>
                    </p:cTn>
                  </p:par>
                  <p:par>
                    <p:cTn id="114" fill="hold">
                      <p:stCondLst>
                        <p:cond delay="indefinite"/>
                      </p:stCondLst>
                      <p:childTnLst>
                        <p:par>
                          <p:cTn id="115" fill="hold">
                            <p:stCondLst>
                              <p:cond delay="0"/>
                            </p:stCondLst>
                            <p:childTnLst>
                              <p:par>
                                <p:cTn id="116" presetID="6" presetClass="entr" presetSubtype="16" fill="hold" grpId="0" nodeType="clickEffect">
                                  <p:stCondLst>
                                    <p:cond delay="0"/>
                                  </p:stCondLst>
                                  <p:childTnLst>
                                    <p:set>
                                      <p:cBhvr>
                                        <p:cTn id="117" dur="1" fill="hold">
                                          <p:stCondLst>
                                            <p:cond delay="0"/>
                                          </p:stCondLst>
                                        </p:cTn>
                                        <p:tgtEl>
                                          <p:spTgt spid="76"/>
                                        </p:tgtEl>
                                        <p:attrNameLst>
                                          <p:attrName>style.visibility</p:attrName>
                                        </p:attrNameLst>
                                      </p:cBhvr>
                                      <p:to>
                                        <p:strVal val="visible"/>
                                      </p:to>
                                    </p:set>
                                    <p:animEffect transition="in" filter="circle(in)">
                                      <p:cBhvr>
                                        <p:cTn id="118" dur="2000"/>
                                        <p:tgtEl>
                                          <p:spTgt spid="76"/>
                                        </p:tgtEl>
                                      </p:cBhvr>
                                    </p:animEffect>
                                  </p:childTnLst>
                                </p:cTn>
                              </p:par>
                              <p:par>
                                <p:cTn id="119" presetID="6" presetClass="entr" presetSubtype="16" fill="hold" nodeType="withEffect">
                                  <p:stCondLst>
                                    <p:cond delay="0"/>
                                  </p:stCondLst>
                                  <p:childTnLst>
                                    <p:set>
                                      <p:cBhvr>
                                        <p:cTn id="120" dur="1" fill="hold">
                                          <p:stCondLst>
                                            <p:cond delay="0"/>
                                          </p:stCondLst>
                                        </p:cTn>
                                        <p:tgtEl>
                                          <p:spTgt spid="2050"/>
                                        </p:tgtEl>
                                        <p:attrNameLst>
                                          <p:attrName>style.visibility</p:attrName>
                                        </p:attrNameLst>
                                      </p:cBhvr>
                                      <p:to>
                                        <p:strVal val="visible"/>
                                      </p:to>
                                    </p:set>
                                    <p:animEffect transition="in" filter="circle(in)">
                                      <p:cBhvr>
                                        <p:cTn id="121" dur="2000"/>
                                        <p:tgtEl>
                                          <p:spTgt spid="2050"/>
                                        </p:tgtEl>
                                      </p:cBhvr>
                                    </p:animEffect>
                                  </p:childTnLst>
                                </p:cTn>
                              </p:par>
                              <p:par>
                                <p:cTn id="122" presetID="6" presetClass="entr" presetSubtype="16" fill="hold" nodeType="withEffect">
                                  <p:stCondLst>
                                    <p:cond delay="0"/>
                                  </p:stCondLst>
                                  <p:childTnLst>
                                    <p:set>
                                      <p:cBhvr>
                                        <p:cTn id="123" dur="1" fill="hold">
                                          <p:stCondLst>
                                            <p:cond delay="0"/>
                                          </p:stCondLst>
                                        </p:cTn>
                                        <p:tgtEl>
                                          <p:spTgt spid="2052"/>
                                        </p:tgtEl>
                                        <p:attrNameLst>
                                          <p:attrName>style.visibility</p:attrName>
                                        </p:attrNameLst>
                                      </p:cBhvr>
                                      <p:to>
                                        <p:strVal val="visible"/>
                                      </p:to>
                                    </p:set>
                                    <p:animEffect transition="in" filter="circle(in)">
                                      <p:cBhvr>
                                        <p:cTn id="124" dur="2000"/>
                                        <p:tgtEl>
                                          <p:spTgt spid="2052"/>
                                        </p:tgtEl>
                                      </p:cBhvr>
                                    </p:animEffect>
                                  </p:childTnLst>
                                </p:cTn>
                              </p:par>
                              <p:par>
                                <p:cTn id="125" presetID="6" presetClass="entr" presetSubtype="16" fill="hold" nodeType="withEffect">
                                  <p:stCondLst>
                                    <p:cond delay="0"/>
                                  </p:stCondLst>
                                  <p:childTnLst>
                                    <p:set>
                                      <p:cBhvr>
                                        <p:cTn id="126" dur="1" fill="hold">
                                          <p:stCondLst>
                                            <p:cond delay="0"/>
                                          </p:stCondLst>
                                        </p:cTn>
                                        <p:tgtEl>
                                          <p:spTgt spid="2054"/>
                                        </p:tgtEl>
                                        <p:attrNameLst>
                                          <p:attrName>style.visibility</p:attrName>
                                        </p:attrNameLst>
                                      </p:cBhvr>
                                      <p:to>
                                        <p:strVal val="visible"/>
                                      </p:to>
                                    </p:set>
                                    <p:animEffect transition="in" filter="circle(in)">
                                      <p:cBhvr>
                                        <p:cTn id="127" dur="2000"/>
                                        <p:tgtEl>
                                          <p:spTgt spid="2054"/>
                                        </p:tgtEl>
                                      </p:cBhvr>
                                    </p:animEffect>
                                  </p:childTnLst>
                                </p:cTn>
                              </p:par>
                              <p:par>
                                <p:cTn id="128" presetID="6" presetClass="entr" presetSubtype="16" fill="hold" nodeType="withEffect">
                                  <p:stCondLst>
                                    <p:cond delay="0"/>
                                  </p:stCondLst>
                                  <p:childTnLst>
                                    <p:set>
                                      <p:cBhvr>
                                        <p:cTn id="129" dur="1" fill="hold">
                                          <p:stCondLst>
                                            <p:cond delay="0"/>
                                          </p:stCondLst>
                                        </p:cTn>
                                        <p:tgtEl>
                                          <p:spTgt spid="2056"/>
                                        </p:tgtEl>
                                        <p:attrNameLst>
                                          <p:attrName>style.visibility</p:attrName>
                                        </p:attrNameLst>
                                      </p:cBhvr>
                                      <p:to>
                                        <p:strVal val="visible"/>
                                      </p:to>
                                    </p:set>
                                    <p:animEffect transition="in" filter="circle(in)">
                                      <p:cBhvr>
                                        <p:cTn id="130" dur="2000"/>
                                        <p:tgtEl>
                                          <p:spTgt spid="2056"/>
                                        </p:tgtEl>
                                      </p:cBhvr>
                                    </p:animEffect>
                                  </p:childTnLst>
                                </p:cTn>
                              </p:par>
                              <p:par>
                                <p:cTn id="131" presetID="6" presetClass="entr" presetSubtype="16" fill="hold" nodeType="withEffect">
                                  <p:stCondLst>
                                    <p:cond delay="0"/>
                                  </p:stCondLst>
                                  <p:childTnLst>
                                    <p:set>
                                      <p:cBhvr>
                                        <p:cTn id="132" dur="1" fill="hold">
                                          <p:stCondLst>
                                            <p:cond delay="0"/>
                                          </p:stCondLst>
                                        </p:cTn>
                                        <p:tgtEl>
                                          <p:spTgt spid="2058"/>
                                        </p:tgtEl>
                                        <p:attrNameLst>
                                          <p:attrName>style.visibility</p:attrName>
                                        </p:attrNameLst>
                                      </p:cBhvr>
                                      <p:to>
                                        <p:strVal val="visible"/>
                                      </p:to>
                                    </p:set>
                                    <p:animEffect transition="in" filter="circle(in)">
                                      <p:cBhvr>
                                        <p:cTn id="133" dur="2000"/>
                                        <p:tgtEl>
                                          <p:spTgt spid="2058"/>
                                        </p:tgtEl>
                                      </p:cBhvr>
                                    </p:animEffect>
                                  </p:childTnLst>
                                </p:cTn>
                              </p:par>
                              <p:par>
                                <p:cTn id="134" presetID="6" presetClass="entr" presetSubtype="16" fill="hold" grpId="0" nodeType="withEffect">
                                  <p:stCondLst>
                                    <p:cond delay="0"/>
                                  </p:stCondLst>
                                  <p:childTnLst>
                                    <p:set>
                                      <p:cBhvr>
                                        <p:cTn id="135" dur="1" fill="hold">
                                          <p:stCondLst>
                                            <p:cond delay="0"/>
                                          </p:stCondLst>
                                        </p:cTn>
                                        <p:tgtEl>
                                          <p:spTgt spid="70"/>
                                        </p:tgtEl>
                                        <p:attrNameLst>
                                          <p:attrName>style.visibility</p:attrName>
                                        </p:attrNameLst>
                                      </p:cBhvr>
                                      <p:to>
                                        <p:strVal val="visible"/>
                                      </p:to>
                                    </p:set>
                                    <p:animEffect transition="in" filter="circle(in)">
                                      <p:cBhvr>
                                        <p:cTn id="136" dur="2000"/>
                                        <p:tgtEl>
                                          <p:spTgt spid="70"/>
                                        </p:tgtEl>
                                      </p:cBhvr>
                                    </p:animEffect>
                                  </p:childTnLst>
                                </p:cTn>
                              </p:par>
                              <p:par>
                                <p:cTn id="137" presetID="6" presetClass="entr" presetSubtype="16" fill="hold" grpId="0" nodeType="withEffect">
                                  <p:stCondLst>
                                    <p:cond delay="0"/>
                                  </p:stCondLst>
                                  <p:childTnLst>
                                    <p:set>
                                      <p:cBhvr>
                                        <p:cTn id="138" dur="1" fill="hold">
                                          <p:stCondLst>
                                            <p:cond delay="0"/>
                                          </p:stCondLst>
                                        </p:cTn>
                                        <p:tgtEl>
                                          <p:spTgt spid="74"/>
                                        </p:tgtEl>
                                        <p:attrNameLst>
                                          <p:attrName>style.visibility</p:attrName>
                                        </p:attrNameLst>
                                      </p:cBhvr>
                                      <p:to>
                                        <p:strVal val="visible"/>
                                      </p:to>
                                    </p:set>
                                    <p:animEffect transition="in" filter="circle(in)">
                                      <p:cBhvr>
                                        <p:cTn id="139" dur="2000"/>
                                        <p:tgtEl>
                                          <p:spTgt spid="74"/>
                                        </p:tgtEl>
                                      </p:cBhvr>
                                    </p:animEffect>
                                  </p:childTnLst>
                                </p:cTn>
                              </p:par>
                              <p:par>
                                <p:cTn id="140" presetID="6" presetClass="entr" presetSubtype="16" fill="hold" grpId="0" nodeType="withEffect">
                                  <p:stCondLst>
                                    <p:cond delay="0"/>
                                  </p:stCondLst>
                                  <p:childTnLst>
                                    <p:set>
                                      <p:cBhvr>
                                        <p:cTn id="141" dur="1" fill="hold">
                                          <p:stCondLst>
                                            <p:cond delay="0"/>
                                          </p:stCondLst>
                                        </p:cTn>
                                        <p:tgtEl>
                                          <p:spTgt spid="133"/>
                                        </p:tgtEl>
                                        <p:attrNameLst>
                                          <p:attrName>style.visibility</p:attrName>
                                        </p:attrNameLst>
                                      </p:cBhvr>
                                      <p:to>
                                        <p:strVal val="visible"/>
                                      </p:to>
                                    </p:set>
                                    <p:animEffect transition="in" filter="circle(in)">
                                      <p:cBhvr>
                                        <p:cTn id="142" dur="2000"/>
                                        <p:tgtEl>
                                          <p:spTgt spid="133"/>
                                        </p:tgtEl>
                                      </p:cBhvr>
                                    </p:animEffect>
                                  </p:childTnLst>
                                </p:cTn>
                              </p:par>
                              <p:par>
                                <p:cTn id="143" presetID="6" presetClass="entr" presetSubtype="16" fill="hold" grpId="0" nodeType="withEffect">
                                  <p:stCondLst>
                                    <p:cond delay="0"/>
                                  </p:stCondLst>
                                  <p:childTnLst>
                                    <p:set>
                                      <p:cBhvr>
                                        <p:cTn id="144" dur="1" fill="hold">
                                          <p:stCondLst>
                                            <p:cond delay="0"/>
                                          </p:stCondLst>
                                        </p:cTn>
                                        <p:tgtEl>
                                          <p:spTgt spid="148"/>
                                        </p:tgtEl>
                                        <p:attrNameLst>
                                          <p:attrName>style.visibility</p:attrName>
                                        </p:attrNameLst>
                                      </p:cBhvr>
                                      <p:to>
                                        <p:strVal val="visible"/>
                                      </p:to>
                                    </p:set>
                                    <p:animEffect transition="in" filter="circle(in)">
                                      <p:cBhvr>
                                        <p:cTn id="145" dur="2000"/>
                                        <p:tgtEl>
                                          <p:spTgt spid="148"/>
                                        </p:tgtEl>
                                      </p:cBhvr>
                                    </p:animEffect>
                                  </p:childTnLst>
                                </p:cTn>
                              </p:par>
                              <p:par>
                                <p:cTn id="146" presetID="6" presetClass="entr" presetSubtype="16" fill="hold" grpId="0" nodeType="withEffect">
                                  <p:stCondLst>
                                    <p:cond delay="0"/>
                                  </p:stCondLst>
                                  <p:childTnLst>
                                    <p:set>
                                      <p:cBhvr>
                                        <p:cTn id="147" dur="1" fill="hold">
                                          <p:stCondLst>
                                            <p:cond delay="0"/>
                                          </p:stCondLst>
                                        </p:cTn>
                                        <p:tgtEl>
                                          <p:spTgt spid="149"/>
                                        </p:tgtEl>
                                        <p:attrNameLst>
                                          <p:attrName>style.visibility</p:attrName>
                                        </p:attrNameLst>
                                      </p:cBhvr>
                                      <p:to>
                                        <p:strVal val="visible"/>
                                      </p:to>
                                    </p:set>
                                    <p:animEffect transition="in" filter="circle(in)">
                                      <p:cBhvr>
                                        <p:cTn id="148" dur="2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P spid="66" grpId="0" animBg="1"/>
      <p:bldP spid="67" grpId="0"/>
      <p:bldP spid="69" grpId="0"/>
      <p:bldP spid="70" grpId="0"/>
      <p:bldP spid="74" grpId="0"/>
      <p:bldP spid="76" grpId="0"/>
      <p:bldP spid="93" grpId="0"/>
      <p:bldP spid="87" grpId="0"/>
      <p:bldP spid="100" grpId="0"/>
      <p:bldP spid="103" grpId="0"/>
      <p:bldP spid="104" grpId="0"/>
      <p:bldP spid="133" grpId="0"/>
      <p:bldP spid="15" grpId="0" animBg="1"/>
      <p:bldP spid="17" grpId="0" animBg="1"/>
      <p:bldP spid="18" grpId="0" animBg="1"/>
      <p:bldP spid="19" grpId="0" animBg="1"/>
      <p:bldP spid="23" grpId="0"/>
      <p:bldP spid="27" grpId="0" animBg="1"/>
      <p:bldP spid="33" grpId="0"/>
      <p:bldP spid="90" grpId="0"/>
      <p:bldP spid="94" grpId="0"/>
      <p:bldP spid="95" grpId="0"/>
      <p:bldP spid="98" grpId="0"/>
      <p:bldP spid="99" grpId="0"/>
      <p:bldP spid="119" grpId="0"/>
      <p:bldP spid="130" grpId="0"/>
      <p:bldP spid="132" grpId="0"/>
      <p:bldP spid="134" grpId="0"/>
      <p:bldP spid="135" grpId="0"/>
      <p:bldP spid="137" grpId="0"/>
      <p:bldP spid="138" grpId="0"/>
      <p:bldP spid="139" grpId="0"/>
      <p:bldP spid="141" grpId="0"/>
      <p:bldP spid="142" grpId="0"/>
      <p:bldP spid="143" grpId="0"/>
      <p:bldP spid="145" grpId="0"/>
      <p:bldP spid="146" grpId="0"/>
      <p:bldP spid="147" grpId="0"/>
      <p:bldP spid="148" grpId="0"/>
      <p:bldP spid="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942896" y="753826"/>
            <a:ext cx="2005467" cy="2631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https://www.dhm.de/lemo/objekte/pict/98006986/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70" y="732085"/>
            <a:ext cx="2309858" cy="31291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598" y="3861201"/>
            <a:ext cx="2736304" cy="830997"/>
          </a:xfrm>
          <a:prstGeom prst="rect">
            <a:avLst/>
          </a:prstGeom>
        </p:spPr>
        <p:txBody>
          <a:bodyPr wrap="square">
            <a:spAutoFit/>
          </a:bodyPr>
          <a:lstStyle/>
          <a:p>
            <a:r>
              <a:rPr lang="de-DE" sz="1050" b="1" dirty="0"/>
              <a:t>"Wir pfeifen auf das Gesetz</a:t>
            </a:r>
            <a:r>
              <a:rPr lang="de-DE" sz="1050" b="1" dirty="0" smtClean="0"/>
              <a:t>!„</a:t>
            </a:r>
          </a:p>
          <a:p>
            <a:r>
              <a:rPr lang="de-DE" sz="1050" b="1" dirty="0" smtClean="0"/>
              <a:t>„Nous </a:t>
            </a:r>
            <a:r>
              <a:rPr lang="de-DE" sz="1050" b="1" dirty="0" err="1" smtClean="0"/>
              <a:t>nous</a:t>
            </a:r>
            <a:r>
              <a:rPr lang="de-DE" sz="1050" b="1" dirty="0" smtClean="0"/>
              <a:t> </a:t>
            </a:r>
            <a:r>
              <a:rPr lang="de-DE" sz="1050" b="1" dirty="0" err="1" smtClean="0"/>
              <a:t>asseyons</a:t>
            </a:r>
            <a:r>
              <a:rPr lang="de-DE" sz="1050" b="1" dirty="0" smtClean="0"/>
              <a:t> </a:t>
            </a:r>
            <a:r>
              <a:rPr lang="de-DE" sz="1050" b="1" dirty="0" err="1" smtClean="0"/>
              <a:t>sur</a:t>
            </a:r>
            <a:r>
              <a:rPr lang="de-DE" sz="1050" b="1" dirty="0" smtClean="0"/>
              <a:t> la </a:t>
            </a:r>
            <a:r>
              <a:rPr lang="de-DE" sz="1050" b="1" dirty="0" err="1" smtClean="0"/>
              <a:t>loi</a:t>
            </a:r>
            <a:r>
              <a:rPr lang="de-DE" sz="1050" b="1" dirty="0" smtClean="0"/>
              <a:t> !“</a:t>
            </a:r>
            <a:endParaRPr lang="de-DE" sz="1050" b="1" dirty="0"/>
          </a:p>
          <a:p>
            <a:r>
              <a:rPr lang="de-DE" sz="900" dirty="0"/>
              <a:t>Holz, Leder, </a:t>
            </a:r>
            <a:r>
              <a:rPr lang="de-DE" sz="900" dirty="0" smtClean="0"/>
              <a:t>Papier * 18 </a:t>
            </a:r>
            <a:r>
              <a:rPr lang="de-DE" sz="900" dirty="0"/>
              <a:t>x 6,4 x 16 cm</a:t>
            </a:r>
          </a:p>
          <a:p>
            <a:r>
              <a:rPr lang="de-DE" sz="900" dirty="0"/>
              <a:t>Braunschweig, 29. Oktober 1878</a:t>
            </a:r>
          </a:p>
          <a:p>
            <a:r>
              <a:rPr lang="de-DE" sz="900" dirty="0"/>
              <a:t>© DHM, Berlin</a:t>
            </a:r>
            <a:endParaRPr lang="fr-FR" sz="900" dirty="0"/>
          </a:p>
        </p:txBody>
      </p:sp>
      <p:sp>
        <p:nvSpPr>
          <p:cNvPr id="5" name="ZoneTexte 4"/>
          <p:cNvSpPr txBox="1"/>
          <p:nvPr/>
        </p:nvSpPr>
        <p:spPr>
          <a:xfrm>
            <a:off x="105932" y="4710796"/>
            <a:ext cx="2956068" cy="830997"/>
          </a:xfrm>
          <a:prstGeom prst="rect">
            <a:avLst/>
          </a:prstGeom>
          <a:noFill/>
          <a:ln>
            <a:solidFill>
              <a:schemeClr val="tx1"/>
            </a:solidFill>
          </a:ln>
        </p:spPr>
        <p:txBody>
          <a:bodyPr wrap="square" rtlCol="0">
            <a:spAutoFit/>
          </a:bodyPr>
          <a:lstStyle/>
          <a:p>
            <a:pPr algn="just"/>
            <a:r>
              <a:rPr lang="fr-FR" sz="1200" dirty="0" smtClean="0"/>
              <a:t>Pipe diffusée par le journal </a:t>
            </a:r>
            <a:r>
              <a:rPr lang="fr-FR" sz="1200" i="1" dirty="0" smtClean="0"/>
              <a:t>L’ami du peuple de </a:t>
            </a:r>
            <a:r>
              <a:rPr lang="fr-FR" sz="1200" i="1" dirty="0" err="1" smtClean="0"/>
              <a:t>Braunschweig</a:t>
            </a:r>
            <a:r>
              <a:rPr lang="fr-FR" sz="1200" dirty="0" smtClean="0"/>
              <a:t>, le 29 octobre 1878 en signe de protestation contre la loi antisocialiste qui interdit sa parution.</a:t>
            </a:r>
            <a:endParaRPr lang="fr-FR" sz="1200" dirty="0"/>
          </a:p>
        </p:txBody>
      </p:sp>
      <p:pic>
        <p:nvPicPr>
          <p:cNvPr id="2052" name="Picture 4" descr="https://www.dhm.de/lemo/objekte/pict/ju007574/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474" y="667435"/>
            <a:ext cx="3813526" cy="6009854"/>
          </a:xfrm>
          <a:prstGeom prst="rect">
            <a:avLst/>
          </a:prstGeom>
          <a:noFill/>
          <a:ln w="66675">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777712" y="7467"/>
            <a:ext cx="3384516" cy="307777"/>
          </a:xfrm>
          <a:prstGeom prst="rect">
            <a:avLst/>
          </a:prstGeom>
        </p:spPr>
        <p:txBody>
          <a:bodyPr wrap="none">
            <a:spAutoFit/>
          </a:bodyPr>
          <a:lstStyle/>
          <a:p>
            <a:r>
              <a:rPr lang="fr-FR" sz="1400" dirty="0" smtClean="0">
                <a:solidFill>
                  <a:srgbClr val="0070C0"/>
                </a:solidFill>
                <a:latin typeface="Forte" pitchFamily="66" charset="0"/>
              </a:rPr>
              <a:t>Un itinéraire dans le chapitre : les affiches</a:t>
            </a:r>
            <a:endParaRPr lang="fr-FR" sz="1400" dirty="0">
              <a:solidFill>
                <a:srgbClr val="0070C0"/>
              </a:solidFill>
              <a:latin typeface="Forte" pitchFamily="66" charset="0"/>
            </a:endParaRPr>
          </a:p>
        </p:txBody>
      </p:sp>
      <p:sp>
        <p:nvSpPr>
          <p:cNvPr id="8" name="ZoneTexte 7"/>
          <p:cNvSpPr txBox="1"/>
          <p:nvPr/>
        </p:nvSpPr>
        <p:spPr>
          <a:xfrm>
            <a:off x="2942896" y="753825"/>
            <a:ext cx="2005467" cy="2631490"/>
          </a:xfrm>
          <a:prstGeom prst="rect">
            <a:avLst/>
          </a:prstGeom>
          <a:noFill/>
        </p:spPr>
        <p:txBody>
          <a:bodyPr wrap="square" rtlCol="0">
            <a:spAutoFit/>
          </a:bodyPr>
          <a:lstStyle/>
          <a:p>
            <a:pPr algn="just"/>
            <a:r>
              <a:rPr lang="fr-FR" sz="1100" dirty="0" smtClean="0">
                <a:solidFill>
                  <a:srgbClr val="FF0000"/>
                </a:solidFill>
              </a:rPr>
              <a:t>Dès 1878, </a:t>
            </a:r>
            <a:r>
              <a:rPr lang="fr-FR" sz="1100" b="1" dirty="0" smtClean="0">
                <a:solidFill>
                  <a:srgbClr val="FF0000"/>
                </a:solidFill>
              </a:rPr>
              <a:t>le chancelier Bismarck impose une loi d’exception qui interdit la social-démocratie </a:t>
            </a:r>
            <a:r>
              <a:rPr lang="fr-FR" sz="1100" dirty="0" smtClean="0">
                <a:solidFill>
                  <a:schemeClr val="bg1"/>
                </a:solidFill>
              </a:rPr>
              <a:t>et les syndicats affiliés. Bismarck pense intégrer les ouvriers à l’empire grâce à sa politique sociale, notamment sur les assurances. </a:t>
            </a:r>
          </a:p>
          <a:p>
            <a:pPr algn="just"/>
            <a:r>
              <a:rPr lang="fr-FR" sz="1100" dirty="0" smtClean="0">
                <a:solidFill>
                  <a:schemeClr val="bg1"/>
                </a:solidFill>
              </a:rPr>
              <a:t>Autorisé à nouveau après 1890, le parti ne cesse  de gagner en popularité et en voix aux élections. </a:t>
            </a:r>
            <a:r>
              <a:rPr lang="fr-FR" sz="1100" b="1" dirty="0" smtClean="0">
                <a:solidFill>
                  <a:srgbClr val="FF0000"/>
                </a:solidFill>
              </a:rPr>
              <a:t>En 1914, un Allemand sur trois vote pour le SPD.</a:t>
            </a:r>
          </a:p>
        </p:txBody>
      </p:sp>
      <p:sp>
        <p:nvSpPr>
          <p:cNvPr id="11" name="Rectangle 10"/>
          <p:cNvSpPr/>
          <p:nvPr/>
        </p:nvSpPr>
        <p:spPr>
          <a:xfrm>
            <a:off x="5797704" y="376799"/>
            <a:ext cx="3344533" cy="377026"/>
          </a:xfrm>
          <a:prstGeom prst="rect">
            <a:avLst/>
          </a:prstGeom>
        </p:spPr>
        <p:txBody>
          <a:bodyPr wrap="square">
            <a:spAutoFit/>
          </a:bodyPr>
          <a:lstStyle/>
          <a:p>
            <a:pPr algn="r"/>
            <a:r>
              <a:rPr lang="de-DE" sz="1050" b="1" dirty="0" smtClean="0"/>
              <a:t>„Siegfried </a:t>
            </a:r>
            <a:r>
              <a:rPr lang="de-DE" sz="1050" b="1" dirty="0" err="1" smtClean="0"/>
              <a:t>rouge</a:t>
            </a:r>
            <a:r>
              <a:rPr lang="de-DE" sz="1050" b="1" dirty="0" smtClean="0"/>
              <a:t>, </a:t>
            </a:r>
            <a:r>
              <a:rPr lang="de-DE" sz="1050" b="1" dirty="0" err="1" smtClean="0"/>
              <a:t>après</a:t>
            </a:r>
            <a:r>
              <a:rPr lang="de-DE" sz="1050" b="1" dirty="0" smtClean="0"/>
              <a:t> la </a:t>
            </a:r>
            <a:r>
              <a:rPr lang="de-DE" sz="1050" b="1" dirty="0" err="1" smtClean="0"/>
              <a:t>bataille</a:t>
            </a:r>
            <a:r>
              <a:rPr lang="de-DE" sz="1050" b="1" dirty="0" smtClean="0"/>
              <a:t> </a:t>
            </a:r>
            <a:r>
              <a:rPr lang="de-DE" sz="1050" b="1" dirty="0" err="1" smtClean="0"/>
              <a:t>électorale</a:t>
            </a:r>
            <a:r>
              <a:rPr lang="de-DE" sz="1050" b="1" dirty="0" smtClean="0"/>
              <a:t> de 1912“, </a:t>
            </a:r>
          </a:p>
          <a:p>
            <a:pPr algn="r"/>
            <a:r>
              <a:rPr lang="de-DE" sz="800" dirty="0" err="1" smtClean="0"/>
              <a:t>carte</a:t>
            </a:r>
            <a:r>
              <a:rPr lang="de-DE" sz="800" dirty="0" smtClean="0"/>
              <a:t> </a:t>
            </a:r>
            <a:r>
              <a:rPr lang="de-DE" sz="800" dirty="0" err="1" smtClean="0"/>
              <a:t>postale</a:t>
            </a:r>
            <a:r>
              <a:rPr lang="de-DE" sz="800" dirty="0" smtClean="0"/>
              <a:t> du SPD à </a:t>
            </a:r>
            <a:r>
              <a:rPr lang="de-DE" sz="800" dirty="0" err="1" smtClean="0"/>
              <a:t>l‘issue</a:t>
            </a:r>
            <a:r>
              <a:rPr lang="de-DE" sz="800" dirty="0" smtClean="0"/>
              <a:t> des </a:t>
            </a:r>
            <a:r>
              <a:rPr lang="de-DE" sz="800" dirty="0" err="1" smtClean="0"/>
              <a:t>élections</a:t>
            </a:r>
            <a:r>
              <a:rPr lang="de-DE" sz="800" dirty="0" smtClean="0"/>
              <a:t> au </a:t>
            </a:r>
            <a:r>
              <a:rPr lang="de-DE" sz="800" dirty="0" err="1" smtClean="0"/>
              <a:t>reichstag</a:t>
            </a:r>
            <a:r>
              <a:rPr lang="de-DE" sz="800" dirty="0" smtClean="0"/>
              <a:t>.</a:t>
            </a:r>
          </a:p>
        </p:txBody>
      </p:sp>
      <p:sp>
        <p:nvSpPr>
          <p:cNvPr id="9" name="Rectangle à coins arrondis 8"/>
          <p:cNvSpPr/>
          <p:nvPr/>
        </p:nvSpPr>
        <p:spPr>
          <a:xfrm>
            <a:off x="5689065" y="5877271"/>
            <a:ext cx="3096344" cy="691275"/>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rot="21020293">
            <a:off x="4520938" y="6311600"/>
            <a:ext cx="1152128"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75335" y="6255062"/>
            <a:ext cx="4395985" cy="646331"/>
          </a:xfrm>
          <a:prstGeom prst="rect">
            <a:avLst/>
          </a:prstGeom>
          <a:noFill/>
        </p:spPr>
        <p:txBody>
          <a:bodyPr wrap="square" rtlCol="0">
            <a:spAutoFit/>
          </a:bodyPr>
          <a:lstStyle/>
          <a:p>
            <a:pPr algn="r"/>
            <a:r>
              <a:rPr lang="fr-FR" sz="1200" dirty="0" smtClean="0"/>
              <a:t>« Le peuple s’est élevé au-dessus de l’abîme et a </a:t>
            </a:r>
            <a:r>
              <a:rPr lang="fr-FR" sz="1200" b="1" dirty="0" smtClean="0"/>
              <a:t>réglé ses comptes</a:t>
            </a:r>
            <a:r>
              <a:rPr lang="fr-FR" sz="1200" dirty="0" smtClean="0"/>
              <a:t>. La social-démocratie a obtenu 2 députés en 1871</a:t>
            </a:r>
          </a:p>
          <a:p>
            <a:pPr algn="r"/>
            <a:r>
              <a:rPr lang="fr-FR" sz="1200" dirty="0" smtClean="0"/>
              <a:t> […] et 110 en 1912 »</a:t>
            </a:r>
            <a:endParaRPr lang="fr-FR" sz="1200" dirty="0"/>
          </a:p>
        </p:txBody>
      </p:sp>
      <p:sp>
        <p:nvSpPr>
          <p:cNvPr id="14" name="Accolade fermante 13"/>
          <p:cNvSpPr/>
          <p:nvPr/>
        </p:nvSpPr>
        <p:spPr>
          <a:xfrm>
            <a:off x="4970433" y="3544268"/>
            <a:ext cx="720081" cy="2504444"/>
          </a:xfrm>
          <a:prstGeom prst="rightBrace">
            <a:avLst/>
          </a:prstGeom>
          <a:ln w="666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ZoneTexte 14"/>
          <p:cNvSpPr txBox="1"/>
          <p:nvPr/>
        </p:nvSpPr>
        <p:spPr>
          <a:xfrm>
            <a:off x="3435871" y="3599948"/>
            <a:ext cx="1784201" cy="2677656"/>
          </a:xfrm>
          <a:prstGeom prst="rect">
            <a:avLst/>
          </a:prstGeom>
          <a:noFill/>
        </p:spPr>
        <p:txBody>
          <a:bodyPr wrap="square" rtlCol="0">
            <a:spAutoFit/>
          </a:bodyPr>
          <a:lstStyle/>
          <a:p>
            <a:pPr marL="285750" indent="-285750" algn="just">
              <a:buFontTx/>
              <a:buChar char="-"/>
            </a:pPr>
            <a:r>
              <a:rPr lang="fr-FR" sz="1200" dirty="0" smtClean="0">
                <a:solidFill>
                  <a:srgbClr val="FF0000"/>
                </a:solidFill>
                <a:effectLst>
                  <a:outerShdw blurRad="38100" dist="38100" dir="2700000" algn="tl">
                    <a:srgbClr val="000000">
                      <a:alpha val="43137"/>
                    </a:srgbClr>
                  </a:outerShdw>
                </a:effectLst>
              </a:rPr>
              <a:t>Une imagerie issue des légendes germaniques</a:t>
            </a:r>
          </a:p>
          <a:p>
            <a:pPr marL="285750" indent="-285750" algn="just">
              <a:buFontTx/>
              <a:buChar char="-"/>
            </a:pPr>
            <a:r>
              <a:rPr lang="fr-FR" sz="1200" dirty="0" smtClean="0">
                <a:solidFill>
                  <a:srgbClr val="FF0000"/>
                </a:solidFill>
                <a:effectLst>
                  <a:outerShdw blurRad="38100" dist="38100" dir="2700000" algn="tl">
                    <a:srgbClr val="000000">
                      <a:alpha val="43137"/>
                    </a:srgbClr>
                  </a:outerShdw>
                </a:effectLst>
              </a:rPr>
              <a:t>Un vocabulaire guerrier, la notion de combat (l’élection est une bataille)</a:t>
            </a:r>
          </a:p>
          <a:p>
            <a:pPr marL="285750" indent="-285750" algn="just">
              <a:buFontTx/>
              <a:buChar char="-"/>
            </a:pPr>
            <a:r>
              <a:rPr lang="fr-FR" sz="1200" dirty="0" smtClean="0">
                <a:solidFill>
                  <a:srgbClr val="FF0000"/>
                </a:solidFill>
                <a:effectLst>
                  <a:outerShdw blurRad="38100" dist="38100" dir="2700000" algn="tl">
                    <a:srgbClr val="000000">
                      <a:alpha val="43137"/>
                    </a:srgbClr>
                  </a:outerShdw>
                </a:effectLst>
              </a:rPr>
              <a:t>Un ennemi : le dragon des opposants au SPD</a:t>
            </a:r>
          </a:p>
          <a:p>
            <a:pPr marL="285750" indent="-285750" algn="just">
              <a:buFontTx/>
              <a:buChar char="-"/>
            </a:pPr>
            <a:r>
              <a:rPr lang="fr-FR" sz="1200" dirty="0" smtClean="0">
                <a:solidFill>
                  <a:srgbClr val="FF0000"/>
                </a:solidFill>
                <a:effectLst>
                  <a:outerShdw blurRad="38100" dist="38100" dir="2700000" algn="tl">
                    <a:srgbClr val="000000">
                      <a:alpha val="43137"/>
                    </a:srgbClr>
                  </a:outerShdw>
                </a:effectLst>
              </a:rPr>
              <a:t>Un héros au costume rouge, couleur du socialisme ! </a:t>
            </a:r>
          </a:p>
          <a:p>
            <a:pPr marL="285750" indent="-285750" algn="just">
              <a:buFontTx/>
              <a:buChar char="-"/>
            </a:pPr>
            <a:endParaRPr lang="fr-FR" sz="1200" dirty="0"/>
          </a:p>
        </p:txBody>
      </p:sp>
      <p:cxnSp>
        <p:nvCxnSpPr>
          <p:cNvPr id="17" name="Connecteur droit 16"/>
          <p:cNvCxnSpPr/>
          <p:nvPr/>
        </p:nvCxnSpPr>
        <p:spPr>
          <a:xfrm>
            <a:off x="6804248" y="1052736"/>
            <a:ext cx="1512168"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à coins arrondis 18"/>
          <p:cNvSpPr/>
          <p:nvPr/>
        </p:nvSpPr>
        <p:spPr>
          <a:xfrm rot="19134554">
            <a:off x="7092872" y="1725377"/>
            <a:ext cx="1678222" cy="348061"/>
          </a:xfrm>
          <a:prstGeom prst="roundRect">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0" y="130578"/>
            <a:ext cx="5343646" cy="369332"/>
          </a:xfrm>
          <a:prstGeom prst="rect">
            <a:avLst/>
          </a:prstGeom>
          <a:noFill/>
        </p:spPr>
        <p:txBody>
          <a:bodyPr wrap="square" rtlCol="0">
            <a:spAutoFit/>
          </a:bodyPr>
          <a:lstStyle/>
          <a:p>
            <a:r>
              <a:rPr lang="fr-FR" u="sng" dirty="0" smtClean="0">
                <a:effectLst>
                  <a:outerShdw blurRad="38100" dist="38100" dir="2700000" algn="tl">
                    <a:srgbClr val="000000">
                      <a:alpha val="43137"/>
                    </a:srgbClr>
                  </a:outerShdw>
                </a:effectLst>
              </a:rPr>
              <a:t>Le mouvement social démocrate au temps de l’empire</a:t>
            </a:r>
            <a:endParaRPr lang="fr-FR"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879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1000"/>
                                        <p:tgtEl>
                                          <p:spTgt spid="2050"/>
                                        </p:tgtEl>
                                      </p:cBhvr>
                                    </p:animEffect>
                                    <p:anim calcmode="lin" valueType="num">
                                      <p:cBhvr>
                                        <p:cTn id="21" dur="1000" fill="hold"/>
                                        <p:tgtEl>
                                          <p:spTgt spid="2050"/>
                                        </p:tgtEl>
                                        <p:attrNameLst>
                                          <p:attrName>ppt_x</p:attrName>
                                        </p:attrNameLst>
                                      </p:cBhvr>
                                      <p:tavLst>
                                        <p:tav tm="0">
                                          <p:val>
                                            <p:strVal val="#ppt_x"/>
                                          </p:val>
                                        </p:tav>
                                        <p:tav tm="100000">
                                          <p:val>
                                            <p:strVal val="#ppt_x"/>
                                          </p:val>
                                        </p:tav>
                                      </p:tavLst>
                                    </p:anim>
                                    <p:anim calcmode="lin" valueType="num">
                                      <p:cBhvr>
                                        <p:cTn id="22" dur="1000" fill="hold"/>
                                        <p:tgtEl>
                                          <p:spTgt spid="205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fade">
                                      <p:cBhvr>
                                        <p:cTn id="35" dur="1000"/>
                                        <p:tgtEl>
                                          <p:spTgt spid="2052"/>
                                        </p:tgtEl>
                                      </p:cBhvr>
                                    </p:animEffect>
                                    <p:anim calcmode="lin" valueType="num">
                                      <p:cBhvr>
                                        <p:cTn id="36" dur="1000" fill="hold"/>
                                        <p:tgtEl>
                                          <p:spTgt spid="2052"/>
                                        </p:tgtEl>
                                        <p:attrNameLst>
                                          <p:attrName>ppt_x</p:attrName>
                                        </p:attrNameLst>
                                      </p:cBhvr>
                                      <p:tavLst>
                                        <p:tav tm="0">
                                          <p:val>
                                            <p:strVal val="#ppt_x"/>
                                          </p:val>
                                        </p:tav>
                                        <p:tav tm="100000">
                                          <p:val>
                                            <p:strVal val="#ppt_x"/>
                                          </p:val>
                                        </p:tav>
                                      </p:tavLst>
                                    </p:anim>
                                    <p:anim calcmode="lin" valueType="num">
                                      <p:cBhvr>
                                        <p:cTn id="37" dur="1000" fill="hold"/>
                                        <p:tgtEl>
                                          <p:spTgt spid="2052"/>
                                        </p:tgtEl>
                                        <p:attrNameLst>
                                          <p:attrName>ppt_y</p:attrName>
                                        </p:attrNameLst>
                                      </p:cBhvr>
                                      <p:tavLst>
                                        <p:tav tm="0">
                                          <p:val>
                                            <p:strVal val="#ppt_y+.1"/>
                                          </p:val>
                                        </p:tav>
                                        <p:tav tm="100000">
                                          <p:val>
                                            <p:strVal val="#ppt_y"/>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6"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ircle(in)">
                                      <p:cBhvr>
                                        <p:cTn id="53" dur="2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par>
                                <p:cTn id="58" presetID="6" presetClass="entr" presetSubtype="16"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circle(in)">
                                      <p:cBhvr>
                                        <p:cTn id="60" dur="20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8" grpId="0"/>
      <p:bldP spid="11" grpId="0"/>
      <p:bldP spid="9" grpId="0" animBg="1"/>
      <p:bldP spid="10" grpId="0" animBg="1"/>
      <p:bldP spid="13" grpId="0"/>
      <p:bldP spid="14" grpId="0" animBg="1"/>
      <p:bldP spid="19"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eachsam.de/geschichte/ges_deu_weimar_18-33/wei_parteien/spartakus/images/was%20will%20spartakus_plakat%20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32" y="1359744"/>
            <a:ext cx="3279764" cy="45437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upload.wikimedia.org/wikipedia/commons/8/88/W%C3%A4hlt_Spartakus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2454987"/>
            <a:ext cx="2659551" cy="18436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world-war-pictures.com/images/german-world-war-posters/warger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652" y="491135"/>
            <a:ext cx="2451348" cy="35838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759484" y="14645"/>
            <a:ext cx="3384516" cy="307777"/>
          </a:xfrm>
          <a:prstGeom prst="rect">
            <a:avLst/>
          </a:prstGeom>
        </p:spPr>
        <p:txBody>
          <a:bodyPr wrap="none">
            <a:spAutoFit/>
          </a:bodyPr>
          <a:lstStyle/>
          <a:p>
            <a:r>
              <a:rPr lang="fr-FR" sz="1400" dirty="0" smtClean="0">
                <a:solidFill>
                  <a:srgbClr val="0070C0"/>
                </a:solidFill>
                <a:latin typeface="Forte" pitchFamily="66" charset="0"/>
              </a:rPr>
              <a:t>Un itinéraire dans le chapitre : les affiches</a:t>
            </a:r>
            <a:endParaRPr lang="fr-FR" sz="1400" dirty="0">
              <a:solidFill>
                <a:srgbClr val="0070C0"/>
              </a:solidFill>
              <a:latin typeface="Forte" pitchFamily="66" charset="0"/>
            </a:endParaRPr>
          </a:p>
        </p:txBody>
      </p:sp>
      <p:sp>
        <p:nvSpPr>
          <p:cNvPr id="4" name="ZoneTexte 3"/>
          <p:cNvSpPr txBox="1"/>
          <p:nvPr/>
        </p:nvSpPr>
        <p:spPr>
          <a:xfrm rot="16200000">
            <a:off x="-1439598" y="4118767"/>
            <a:ext cx="3186973" cy="307777"/>
          </a:xfrm>
          <a:prstGeom prst="rect">
            <a:avLst/>
          </a:prstGeom>
          <a:noFill/>
        </p:spPr>
        <p:txBody>
          <a:bodyPr wrap="square" rtlCol="0">
            <a:spAutoFit/>
          </a:bodyPr>
          <a:lstStyle/>
          <a:p>
            <a:r>
              <a:rPr lang="fr-FR" sz="1400" dirty="0" smtClean="0"/>
              <a:t>Affiche du KPD - 1919</a:t>
            </a:r>
            <a:endParaRPr lang="fr-FR" sz="1400" dirty="0"/>
          </a:p>
        </p:txBody>
      </p:sp>
      <p:sp>
        <p:nvSpPr>
          <p:cNvPr id="6" name="ZoneTexte 5"/>
          <p:cNvSpPr txBox="1"/>
          <p:nvPr/>
        </p:nvSpPr>
        <p:spPr>
          <a:xfrm>
            <a:off x="3856359" y="5866142"/>
            <a:ext cx="5128727" cy="954107"/>
          </a:xfrm>
          <a:prstGeom prst="rect">
            <a:avLst/>
          </a:prstGeom>
          <a:noFill/>
        </p:spPr>
        <p:txBody>
          <a:bodyPr wrap="square" rtlCol="0">
            <a:spAutoFit/>
          </a:bodyPr>
          <a:lstStyle/>
          <a:p>
            <a:pPr algn="just"/>
            <a:r>
              <a:rPr lang="fr-FR" sz="1400" dirty="0" smtClean="0"/>
              <a:t>Les Spartakistes, créés en 1916 autour de Rosa Luxemburg et Karl Liebknecht, se soulèvent contre la République de Weimar. Le mouvement est réprimé dans le sang et les leaders spartakistes sont tués en 1919.</a:t>
            </a:r>
          </a:p>
        </p:txBody>
      </p:sp>
      <p:sp>
        <p:nvSpPr>
          <p:cNvPr id="7" name="Rectangle 6"/>
          <p:cNvSpPr/>
          <p:nvPr/>
        </p:nvSpPr>
        <p:spPr>
          <a:xfrm>
            <a:off x="395536" y="1343348"/>
            <a:ext cx="3050592" cy="789508"/>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02804" y="599768"/>
            <a:ext cx="2971948" cy="738664"/>
          </a:xfrm>
          <a:prstGeom prst="rect">
            <a:avLst/>
          </a:prstGeom>
          <a:solidFill>
            <a:srgbClr val="FFC000">
              <a:alpha val="65000"/>
            </a:srgbClr>
          </a:solidFill>
        </p:spPr>
        <p:txBody>
          <a:bodyPr wrap="square" rtlCol="0">
            <a:spAutoFit/>
          </a:bodyPr>
          <a:lstStyle/>
          <a:p>
            <a:pPr algn="just"/>
            <a:r>
              <a:rPr lang="fr-FR" sz="1400" dirty="0" smtClean="0"/>
              <a:t>Spartacus est le leader d’une révolte d’esclaves romains dans l’Antiquité = </a:t>
            </a:r>
            <a:r>
              <a:rPr lang="fr-FR" sz="1400" dirty="0" smtClean="0">
                <a:effectLst>
                  <a:outerShdw blurRad="38100" dist="38100" dir="2700000" algn="tl">
                    <a:srgbClr val="000000">
                      <a:alpha val="43137"/>
                    </a:srgbClr>
                  </a:outerShdw>
                </a:effectLst>
              </a:rPr>
              <a:t>une référence révolutionnaire</a:t>
            </a:r>
            <a:endParaRPr lang="fr-FR" sz="1400" dirty="0">
              <a:effectLst>
                <a:outerShdw blurRad="38100" dist="38100" dir="2700000" algn="tl">
                  <a:srgbClr val="000000">
                    <a:alpha val="43137"/>
                  </a:srgbClr>
                </a:outerShdw>
              </a:effectLst>
            </a:endParaRPr>
          </a:p>
        </p:txBody>
      </p:sp>
      <p:sp>
        <p:nvSpPr>
          <p:cNvPr id="10" name="Flèche courbée vers la droite 9"/>
          <p:cNvSpPr/>
          <p:nvPr/>
        </p:nvSpPr>
        <p:spPr>
          <a:xfrm>
            <a:off x="179512" y="2211657"/>
            <a:ext cx="432048" cy="1097082"/>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1864528" y="4162666"/>
            <a:ext cx="1719550" cy="1384995"/>
          </a:xfrm>
          <a:prstGeom prst="rect">
            <a:avLst/>
          </a:prstGeom>
          <a:solidFill>
            <a:srgbClr val="FFC000">
              <a:alpha val="67000"/>
            </a:srgbClr>
          </a:solidFill>
        </p:spPr>
        <p:txBody>
          <a:bodyPr wrap="square" rtlCol="0">
            <a:spAutoFit/>
          </a:bodyPr>
          <a:lstStyle/>
          <a:p>
            <a:pPr algn="just"/>
            <a:r>
              <a:rPr lang="fr-FR" sz="1400" dirty="0" smtClean="0">
                <a:effectLst>
                  <a:outerShdw blurRad="38100" dist="38100" dir="2700000" algn="tl">
                    <a:srgbClr val="000000">
                      <a:alpha val="43137"/>
                    </a:srgbClr>
                  </a:outerShdw>
                </a:effectLst>
              </a:rPr>
              <a:t>L’hydre des </a:t>
            </a:r>
            <a:r>
              <a:rPr lang="fr-FR" sz="1400" b="1" dirty="0" smtClean="0">
                <a:effectLst>
                  <a:outerShdw blurRad="38100" dist="38100" dir="2700000" algn="tl">
                    <a:srgbClr val="000000">
                      <a:alpha val="43137"/>
                    </a:srgbClr>
                  </a:outerShdw>
                </a:effectLst>
              </a:rPr>
              <a:t>ennemis du mouvement ouvrier </a:t>
            </a:r>
            <a:r>
              <a:rPr lang="fr-FR" sz="1400" dirty="0" smtClean="0">
                <a:effectLst>
                  <a:outerShdw blurRad="38100" dist="38100" dir="2700000" algn="tl">
                    <a:srgbClr val="000000">
                      <a:alpha val="43137"/>
                    </a:srgbClr>
                  </a:outerShdw>
                </a:effectLst>
              </a:rPr>
              <a:t>: le militarisme, le capitalisme et la noblesse foncière.</a:t>
            </a:r>
            <a:endParaRPr lang="fr-FR" sz="1400" dirty="0">
              <a:effectLst>
                <a:outerShdw blurRad="38100" dist="38100" dir="2700000" algn="tl">
                  <a:srgbClr val="000000">
                    <a:alpha val="43137"/>
                  </a:srgbClr>
                </a:outerShdw>
              </a:effectLst>
            </a:endParaRPr>
          </a:p>
        </p:txBody>
      </p:sp>
      <p:sp>
        <p:nvSpPr>
          <p:cNvPr id="12" name="ZoneTexte 11"/>
          <p:cNvSpPr txBox="1"/>
          <p:nvPr/>
        </p:nvSpPr>
        <p:spPr>
          <a:xfrm>
            <a:off x="3691744" y="4305045"/>
            <a:ext cx="2747720" cy="954107"/>
          </a:xfrm>
          <a:prstGeom prst="rect">
            <a:avLst/>
          </a:prstGeom>
          <a:solidFill>
            <a:srgbClr val="FFC000">
              <a:alpha val="79000"/>
            </a:srgbClr>
          </a:solidFill>
        </p:spPr>
        <p:txBody>
          <a:bodyPr wrap="square" rtlCol="0">
            <a:spAutoFit/>
          </a:bodyPr>
          <a:lstStyle/>
          <a:p>
            <a:pPr algn="just"/>
            <a:r>
              <a:rPr lang="fr-FR" sz="1400" dirty="0" smtClean="0"/>
              <a:t>1 objectif : </a:t>
            </a:r>
            <a:r>
              <a:rPr lang="fr-FR" sz="1400" b="1" dirty="0" smtClean="0">
                <a:effectLst>
                  <a:outerShdw blurRad="38100" dist="38100" dir="2700000" algn="tl">
                    <a:srgbClr val="000000">
                      <a:alpha val="43137"/>
                    </a:srgbClr>
                  </a:outerShdw>
                </a:effectLst>
              </a:rPr>
              <a:t>détruire</a:t>
            </a:r>
            <a:r>
              <a:rPr lang="fr-FR" sz="1400" dirty="0" smtClean="0"/>
              <a:t> </a:t>
            </a:r>
            <a:r>
              <a:rPr lang="fr-FR" sz="1400" b="1" dirty="0" smtClean="0">
                <a:effectLst>
                  <a:outerShdw blurRad="38100" dist="38100" dir="2700000" algn="tl">
                    <a:srgbClr val="000000">
                      <a:alpha val="43137"/>
                    </a:srgbClr>
                  </a:outerShdw>
                </a:effectLst>
              </a:rPr>
              <a:t>la république parlementaire</a:t>
            </a:r>
            <a:r>
              <a:rPr lang="fr-FR" sz="1400" dirty="0" smtClean="0"/>
              <a:t>, dirigée par ces    ennemis et fonder une société idéale ! </a:t>
            </a:r>
            <a:endParaRPr lang="fr-FR" sz="1400" dirty="0"/>
          </a:p>
        </p:txBody>
      </p:sp>
      <p:sp>
        <p:nvSpPr>
          <p:cNvPr id="13" name="Accolade fermante 12"/>
          <p:cNvSpPr/>
          <p:nvPr/>
        </p:nvSpPr>
        <p:spPr>
          <a:xfrm>
            <a:off x="3584078" y="2454987"/>
            <a:ext cx="195834" cy="1982125"/>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Ellipse 13"/>
          <p:cNvSpPr/>
          <p:nvPr/>
        </p:nvSpPr>
        <p:spPr>
          <a:xfrm>
            <a:off x="4499992" y="2454987"/>
            <a:ext cx="1224136" cy="1176634"/>
          </a:xfrm>
          <a:prstGeom prst="ellipse">
            <a:avLst/>
          </a:pr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rot="5400000">
            <a:off x="4728890" y="3781611"/>
            <a:ext cx="673424" cy="373443"/>
          </a:xfrm>
          <a:prstGeom prst="rightArrow">
            <a:avLst/>
          </a:prstGeom>
          <a:solidFill>
            <a:srgbClr val="FFC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rot="5400000">
            <a:off x="4914024" y="2599729"/>
            <a:ext cx="3186973" cy="276999"/>
          </a:xfrm>
          <a:prstGeom prst="rect">
            <a:avLst/>
          </a:prstGeom>
          <a:noFill/>
        </p:spPr>
        <p:txBody>
          <a:bodyPr wrap="square" rtlCol="0">
            <a:spAutoFit/>
          </a:bodyPr>
          <a:lstStyle/>
          <a:p>
            <a:pPr algn="r"/>
            <a:r>
              <a:rPr lang="fr-FR" sz="1200" dirty="0" smtClean="0"/>
              <a:t>Affiche du KPD - 1920</a:t>
            </a:r>
            <a:endParaRPr lang="fr-FR" sz="1200" dirty="0"/>
          </a:p>
        </p:txBody>
      </p:sp>
      <p:sp>
        <p:nvSpPr>
          <p:cNvPr id="22" name="ZoneTexte 21"/>
          <p:cNvSpPr txBox="1"/>
          <p:nvPr/>
        </p:nvSpPr>
        <p:spPr>
          <a:xfrm>
            <a:off x="6948264" y="4073205"/>
            <a:ext cx="2088232" cy="646331"/>
          </a:xfrm>
          <a:prstGeom prst="rect">
            <a:avLst/>
          </a:prstGeom>
          <a:noFill/>
        </p:spPr>
        <p:txBody>
          <a:bodyPr wrap="square" rtlCol="0">
            <a:spAutoFit/>
          </a:bodyPr>
          <a:lstStyle/>
          <a:p>
            <a:pPr algn="r"/>
            <a:r>
              <a:rPr lang="fr-FR" sz="1200" dirty="0" smtClean="0"/>
              <a:t>Affiche de l’association pour la lutte contre le bolchévisme, placardée à Berlin en 1919</a:t>
            </a:r>
            <a:endParaRPr lang="fr-FR" sz="1200" dirty="0"/>
          </a:p>
        </p:txBody>
      </p:sp>
      <p:sp>
        <p:nvSpPr>
          <p:cNvPr id="16" name="ZoneTexte 15"/>
          <p:cNvSpPr txBox="1"/>
          <p:nvPr/>
        </p:nvSpPr>
        <p:spPr>
          <a:xfrm>
            <a:off x="4067944" y="685149"/>
            <a:ext cx="2439567" cy="1600438"/>
          </a:xfrm>
          <a:prstGeom prst="rect">
            <a:avLst/>
          </a:prstGeom>
          <a:solidFill>
            <a:schemeClr val="accent5">
              <a:lumMod val="60000"/>
              <a:lumOff val="40000"/>
              <a:alpha val="54000"/>
            </a:schemeClr>
          </a:solidFill>
        </p:spPr>
        <p:txBody>
          <a:bodyPr wrap="square" rtlCol="0">
            <a:spAutoFit/>
          </a:bodyPr>
          <a:lstStyle/>
          <a:p>
            <a:pPr algn="just"/>
            <a:r>
              <a:rPr lang="fr-FR" sz="1400" b="1" dirty="0" smtClean="0">
                <a:effectLst>
                  <a:outerShdw blurRad="38100" dist="38100" dir="2700000" algn="tl">
                    <a:srgbClr val="000000">
                      <a:alpha val="43137"/>
                    </a:srgbClr>
                  </a:outerShdw>
                </a:effectLst>
              </a:rPr>
              <a:t>Des opposants eux-aussi au combat  </a:t>
            </a:r>
            <a:r>
              <a:rPr lang="fr-FR" sz="1400" dirty="0" smtClean="0"/>
              <a:t>: la lutte anti-communiste. Les </a:t>
            </a:r>
            <a:r>
              <a:rPr lang="fr-FR" sz="1400" b="1" dirty="0" smtClean="0">
                <a:effectLst>
                  <a:outerShdw blurRad="38100" dist="38100" dir="2700000" algn="tl">
                    <a:srgbClr val="000000">
                      <a:alpha val="43137"/>
                    </a:srgbClr>
                  </a:outerShdw>
                </a:effectLst>
              </a:rPr>
              <a:t>Spartakistes sont accusés d’être des assassins</a:t>
            </a:r>
            <a:r>
              <a:rPr lang="fr-FR" sz="1400" dirty="0" smtClean="0"/>
              <a:t>, qui tuent violemment des innocents dans un bain de sang.</a:t>
            </a:r>
            <a:endParaRPr lang="fr-FR" sz="1400" dirty="0"/>
          </a:p>
        </p:txBody>
      </p:sp>
      <p:sp>
        <p:nvSpPr>
          <p:cNvPr id="18" name="Flèche gauche 17"/>
          <p:cNvSpPr/>
          <p:nvPr/>
        </p:nvSpPr>
        <p:spPr>
          <a:xfrm rot="729097">
            <a:off x="6518026" y="1764777"/>
            <a:ext cx="1021971" cy="208693"/>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6804248" y="599768"/>
            <a:ext cx="2232248" cy="523220"/>
          </a:xfrm>
          <a:prstGeom prst="rect">
            <a:avLst/>
          </a:prstGeom>
          <a:solidFill>
            <a:schemeClr val="accent5">
              <a:lumMod val="60000"/>
              <a:lumOff val="40000"/>
              <a:alpha val="81000"/>
            </a:schemeClr>
          </a:solidFill>
        </p:spPr>
        <p:txBody>
          <a:bodyPr wrap="square" rtlCol="0">
            <a:spAutoFit/>
          </a:bodyPr>
          <a:lstStyle/>
          <a:p>
            <a:pPr algn="ctr"/>
            <a:r>
              <a:rPr lang="fr-FR" sz="1400" b="1" dirty="0" smtClean="0">
                <a:effectLst>
                  <a:outerShdw blurRad="38100" dist="38100" dir="2700000" algn="tl">
                    <a:srgbClr val="000000">
                      <a:alpha val="43137"/>
                    </a:srgbClr>
                  </a:outerShdw>
                </a:effectLst>
              </a:rPr>
              <a:t>Les Spartakistes « au travail » : des assassins</a:t>
            </a:r>
            <a:endParaRPr lang="fr-FR" sz="1400" b="1" dirty="0">
              <a:effectLst>
                <a:outerShdw blurRad="38100" dist="38100" dir="2700000" algn="tl">
                  <a:srgbClr val="000000">
                    <a:alpha val="43137"/>
                  </a:srgbClr>
                </a:outerShdw>
              </a:effectLst>
            </a:endParaRPr>
          </a:p>
        </p:txBody>
      </p:sp>
      <p:sp>
        <p:nvSpPr>
          <p:cNvPr id="23" name="Rectangle 22"/>
          <p:cNvSpPr/>
          <p:nvPr/>
        </p:nvSpPr>
        <p:spPr>
          <a:xfrm>
            <a:off x="7236296" y="3581540"/>
            <a:ext cx="1336031" cy="135492"/>
          </a:xfrm>
          <a:prstGeom prst="rect">
            <a:avLst/>
          </a:prstGeom>
          <a:solidFill>
            <a:schemeClr val="accent5">
              <a:lumMod val="75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25"/>
          <p:cNvCxnSpPr/>
          <p:nvPr/>
        </p:nvCxnSpPr>
        <p:spPr>
          <a:xfrm>
            <a:off x="6646010" y="491135"/>
            <a:ext cx="0" cy="505652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79512" y="29735"/>
            <a:ext cx="5343646" cy="369332"/>
          </a:xfrm>
          <a:prstGeom prst="rect">
            <a:avLst/>
          </a:prstGeom>
          <a:noFill/>
        </p:spPr>
        <p:txBody>
          <a:bodyPr wrap="square" rtlCol="0">
            <a:spAutoFit/>
          </a:bodyPr>
          <a:lstStyle/>
          <a:p>
            <a:r>
              <a:rPr lang="fr-FR" u="sng" dirty="0" smtClean="0">
                <a:effectLst>
                  <a:outerShdw blurRad="38100" dist="38100" dir="2700000" algn="tl">
                    <a:srgbClr val="000000">
                      <a:alpha val="43137"/>
                    </a:srgbClr>
                  </a:outerShdw>
                </a:effectLst>
              </a:rPr>
              <a:t>Un mouvement qui se divise rapidement </a:t>
            </a:r>
            <a:endParaRPr lang="fr-FR"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832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6" presetClass="entr" presetSubtype="16"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2000"/>
                                        <p:tgtEl>
                                          <p:spTgt spid="5"/>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par>
                                <p:cTn id="61" presetID="6" presetClass="entr" presetSubtype="16" fill="hold" nodeType="withEffect">
                                  <p:stCondLst>
                                    <p:cond delay="0"/>
                                  </p:stCondLst>
                                  <p:childTnLst>
                                    <p:set>
                                      <p:cBhvr>
                                        <p:cTn id="62" dur="1" fill="hold">
                                          <p:stCondLst>
                                            <p:cond delay="0"/>
                                          </p:stCondLst>
                                        </p:cTn>
                                        <p:tgtEl>
                                          <p:spTgt spid="3080"/>
                                        </p:tgtEl>
                                        <p:attrNameLst>
                                          <p:attrName>style.visibility</p:attrName>
                                        </p:attrNameLst>
                                      </p:cBhvr>
                                      <p:to>
                                        <p:strVal val="visible"/>
                                      </p:to>
                                    </p:set>
                                    <p:animEffect transition="in" filter="circle(in)">
                                      <p:cBhvr>
                                        <p:cTn id="63" dur="2000"/>
                                        <p:tgtEl>
                                          <p:spTgt spid="3080"/>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circle(in)">
                                      <p:cBhvr>
                                        <p:cTn id="70" dur="2000"/>
                                        <p:tgtEl>
                                          <p:spTgt spid="19"/>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circle(in)">
                                      <p:cBhvr>
                                        <p:cTn id="73" dur="20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circle(in)">
                                      <p:cBhvr>
                                        <p:cTn id="8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10" grpId="0" animBg="1"/>
      <p:bldP spid="11" grpId="0" animBg="1"/>
      <p:bldP spid="12" grpId="0" animBg="1"/>
      <p:bldP spid="13" grpId="0" animBg="1"/>
      <p:bldP spid="14" grpId="0" animBg="1"/>
      <p:bldP spid="15" grpId="0" animBg="1"/>
      <p:bldP spid="21" grpId="0"/>
      <p:bldP spid="22" grpId="0"/>
      <p:bldP spid="16" grpId="0" animBg="1"/>
      <p:bldP spid="18" grpId="0" animBg="1"/>
      <p:bldP spid="19" grpId="0" animBg="1"/>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kaethe-kollwitz.de/katalog/katalog15.jpg"/>
          <p:cNvPicPr>
            <a:picLocks noChangeAspect="1" noChangeArrowheads="1"/>
          </p:cNvPicPr>
          <p:nvPr/>
        </p:nvPicPr>
        <p:blipFill rotWithShape="1">
          <a:blip r:embed="rId2">
            <a:extLst>
              <a:ext uri="{28A0092B-C50C-407E-A947-70E740481C1C}">
                <a14:useLocalDpi xmlns:a14="http://schemas.microsoft.com/office/drawing/2010/main" val="0"/>
              </a:ext>
            </a:extLst>
          </a:blip>
          <a:srcRect l="3600" t="12332" r="3332" b="15213"/>
          <a:stretch/>
        </p:blipFill>
        <p:spPr bwMode="auto">
          <a:xfrm>
            <a:off x="135847" y="1095956"/>
            <a:ext cx="6280716" cy="44644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380" y="-29289"/>
            <a:ext cx="3384516" cy="307777"/>
          </a:xfrm>
          <a:prstGeom prst="rect">
            <a:avLst/>
          </a:prstGeom>
        </p:spPr>
        <p:txBody>
          <a:bodyPr wrap="none">
            <a:spAutoFit/>
          </a:bodyPr>
          <a:lstStyle/>
          <a:p>
            <a:r>
              <a:rPr lang="fr-FR" sz="1400" dirty="0" smtClean="0">
                <a:solidFill>
                  <a:srgbClr val="0070C0"/>
                </a:solidFill>
                <a:latin typeface="Forte" pitchFamily="66" charset="0"/>
              </a:rPr>
              <a:t>Un itinéraire dans le chapitre : les affiches</a:t>
            </a:r>
            <a:endParaRPr lang="fr-FR" sz="1400" dirty="0">
              <a:solidFill>
                <a:srgbClr val="0070C0"/>
              </a:solidFill>
              <a:latin typeface="Forte" pitchFamily="66" charset="0"/>
            </a:endParaRPr>
          </a:p>
        </p:txBody>
      </p:sp>
      <p:sp>
        <p:nvSpPr>
          <p:cNvPr id="6" name="ZoneTexte 5"/>
          <p:cNvSpPr txBox="1"/>
          <p:nvPr/>
        </p:nvSpPr>
        <p:spPr>
          <a:xfrm>
            <a:off x="135847" y="827605"/>
            <a:ext cx="6280716" cy="276999"/>
          </a:xfrm>
          <a:prstGeom prst="rect">
            <a:avLst/>
          </a:prstGeom>
          <a:noFill/>
        </p:spPr>
        <p:txBody>
          <a:bodyPr wrap="square" rtlCol="0">
            <a:spAutoFit/>
          </a:bodyPr>
          <a:lstStyle/>
          <a:p>
            <a:r>
              <a:rPr lang="fr-FR" sz="1200" i="1" dirty="0" err="1" smtClean="0"/>
              <a:t>Gedenkblatt</a:t>
            </a:r>
            <a:r>
              <a:rPr lang="fr-FR" sz="1200" i="1" dirty="0" smtClean="0"/>
              <a:t> </a:t>
            </a:r>
            <a:r>
              <a:rPr lang="fr-FR" sz="1200" i="1" dirty="0" err="1" smtClean="0"/>
              <a:t>für</a:t>
            </a:r>
            <a:r>
              <a:rPr lang="fr-FR" sz="1200" i="1" dirty="0" smtClean="0"/>
              <a:t> Karl Liebknecht</a:t>
            </a:r>
            <a:r>
              <a:rPr lang="fr-FR" sz="1200" dirty="0" smtClean="0"/>
              <a:t>, lithographie de </a:t>
            </a:r>
            <a:r>
              <a:rPr lang="fr-FR" sz="1200" dirty="0" err="1" smtClean="0"/>
              <a:t>Käthe</a:t>
            </a:r>
            <a:r>
              <a:rPr lang="fr-FR" sz="1200" dirty="0" smtClean="0"/>
              <a:t> </a:t>
            </a:r>
            <a:r>
              <a:rPr lang="fr-FR" sz="1200" dirty="0" err="1" smtClean="0"/>
              <a:t>Kollwitz</a:t>
            </a:r>
            <a:r>
              <a:rPr lang="fr-FR" sz="1200" dirty="0" smtClean="0"/>
              <a:t>, Musée </a:t>
            </a:r>
            <a:r>
              <a:rPr lang="fr-FR" sz="1200" dirty="0" err="1" smtClean="0"/>
              <a:t>Kollwitz</a:t>
            </a:r>
            <a:r>
              <a:rPr lang="fr-FR" sz="1200" dirty="0" smtClean="0"/>
              <a:t>, Berlin (1920) </a:t>
            </a:r>
            <a:endParaRPr lang="fr-FR" sz="1200" i="1" dirty="0"/>
          </a:p>
        </p:txBody>
      </p:sp>
      <p:sp>
        <p:nvSpPr>
          <p:cNvPr id="7" name="Rectangle à coins arrondis 6"/>
          <p:cNvSpPr/>
          <p:nvPr/>
        </p:nvSpPr>
        <p:spPr>
          <a:xfrm>
            <a:off x="2810822" y="5183148"/>
            <a:ext cx="3544412" cy="377304"/>
          </a:xfrm>
          <a:prstGeom prst="roundRect">
            <a:avLst/>
          </a:prstGeom>
          <a:solidFill>
            <a:srgbClr val="FFC0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096876" y="5576316"/>
            <a:ext cx="3268354" cy="523220"/>
          </a:xfrm>
          <a:prstGeom prst="rect">
            <a:avLst/>
          </a:prstGeom>
          <a:noFill/>
        </p:spPr>
        <p:txBody>
          <a:bodyPr wrap="square" rtlCol="0">
            <a:spAutoFit/>
          </a:bodyPr>
          <a:lstStyle/>
          <a:p>
            <a:pPr algn="ctr"/>
            <a:r>
              <a:rPr lang="fr-FR" sz="1400" dirty="0" smtClean="0"/>
              <a:t>Le 15 janvier 1919, Liebknecht et Luxemburg sont exécutés à </a:t>
            </a:r>
            <a:r>
              <a:rPr lang="fr-FR" sz="1400" dirty="0" smtClean="0"/>
              <a:t>Berlin.</a:t>
            </a:r>
            <a:endParaRPr lang="fr-FR" sz="1400" dirty="0"/>
          </a:p>
        </p:txBody>
      </p:sp>
      <p:sp>
        <p:nvSpPr>
          <p:cNvPr id="10" name="ZoneTexte 9"/>
          <p:cNvSpPr txBox="1"/>
          <p:nvPr/>
        </p:nvSpPr>
        <p:spPr>
          <a:xfrm>
            <a:off x="323528" y="4484340"/>
            <a:ext cx="5472608" cy="584775"/>
          </a:xfrm>
          <a:prstGeom prst="rect">
            <a:avLst/>
          </a:prstGeom>
          <a:solidFill>
            <a:schemeClr val="accent2">
              <a:lumMod val="60000"/>
              <a:lumOff val="40000"/>
              <a:alpha val="77000"/>
            </a:schemeClr>
          </a:solidFill>
        </p:spPr>
        <p:txBody>
          <a:bodyPr wrap="square" rtlCol="0">
            <a:spAutoFit/>
          </a:bodyPr>
          <a:lstStyle/>
          <a:p>
            <a:pPr algn="ctr"/>
            <a:r>
              <a:rPr lang="fr-FR" sz="1600" dirty="0" smtClean="0"/>
              <a:t>La représentation de Liebknecht </a:t>
            </a:r>
            <a:r>
              <a:rPr lang="fr-FR" sz="1600" b="1" dirty="0" smtClean="0">
                <a:effectLst>
                  <a:outerShdw blurRad="38100" dist="38100" dir="2700000" algn="tl">
                    <a:srgbClr val="000000">
                      <a:alpha val="43137"/>
                    </a:srgbClr>
                  </a:outerShdw>
                </a:effectLst>
              </a:rPr>
              <a:t>en figure christique</a:t>
            </a:r>
            <a:r>
              <a:rPr lang="fr-FR" sz="1600" dirty="0" smtClean="0"/>
              <a:t>, au visage rayonnant, qui s’est sacrifié pour son combat : </a:t>
            </a:r>
            <a:r>
              <a:rPr lang="fr-FR" sz="1600" b="1" dirty="0" smtClean="0">
                <a:effectLst>
                  <a:outerShdw blurRad="38100" dist="38100" dir="2700000" algn="tl">
                    <a:srgbClr val="000000">
                      <a:alpha val="43137"/>
                    </a:srgbClr>
                  </a:outerShdw>
                </a:effectLst>
              </a:rPr>
              <a:t>un MARTYR</a:t>
            </a:r>
            <a:endParaRPr lang="fr-FR" sz="1600" b="1" dirty="0">
              <a:effectLst>
                <a:outerShdw blurRad="38100" dist="38100" dir="2700000" algn="tl">
                  <a:srgbClr val="000000">
                    <a:alpha val="43137"/>
                  </a:srgbClr>
                </a:outerShdw>
              </a:effectLst>
            </a:endParaRPr>
          </a:p>
        </p:txBody>
      </p:sp>
      <p:sp>
        <p:nvSpPr>
          <p:cNvPr id="11" name="ZoneTexte 10"/>
          <p:cNvSpPr txBox="1"/>
          <p:nvPr/>
        </p:nvSpPr>
        <p:spPr>
          <a:xfrm>
            <a:off x="572537" y="1348036"/>
            <a:ext cx="5782697" cy="1077218"/>
          </a:xfrm>
          <a:prstGeom prst="rect">
            <a:avLst/>
          </a:prstGeom>
          <a:solidFill>
            <a:schemeClr val="accent3">
              <a:lumMod val="60000"/>
              <a:lumOff val="40000"/>
              <a:alpha val="77000"/>
            </a:schemeClr>
          </a:solidFill>
        </p:spPr>
        <p:txBody>
          <a:bodyPr wrap="square" rtlCol="0">
            <a:spAutoFit/>
          </a:bodyPr>
          <a:lstStyle/>
          <a:p>
            <a:pPr algn="ctr"/>
            <a:r>
              <a:rPr lang="fr-FR" sz="1600" b="1" dirty="0" smtClean="0">
                <a:effectLst>
                  <a:outerShdw blurRad="38100" dist="38100" dir="2700000" algn="tl">
                    <a:srgbClr val="000000">
                      <a:alpha val="43137"/>
                    </a:srgbClr>
                  </a:outerShdw>
                </a:effectLst>
              </a:rPr>
              <a:t>La masse de la foule  </a:t>
            </a:r>
            <a:r>
              <a:rPr lang="fr-FR" sz="1600" dirty="0" smtClean="0"/>
              <a:t>attristée, se recueille, </a:t>
            </a:r>
          </a:p>
          <a:p>
            <a:pPr algn="ctr"/>
            <a:r>
              <a:rPr lang="fr-FR" sz="1600" dirty="0" smtClean="0"/>
              <a:t>admirative et </a:t>
            </a:r>
            <a:r>
              <a:rPr lang="fr-FR" sz="1600" b="1" dirty="0" smtClean="0">
                <a:effectLst>
                  <a:outerShdw blurRad="38100" dist="38100" dir="2700000" algn="tl">
                    <a:srgbClr val="000000">
                      <a:alpha val="43137"/>
                    </a:srgbClr>
                  </a:outerShdw>
                </a:effectLst>
              </a:rPr>
              <a:t>reconnaissante</a:t>
            </a:r>
            <a:r>
              <a:rPr lang="fr-FR" sz="1600" dirty="0" smtClean="0"/>
              <a:t>. </a:t>
            </a:r>
          </a:p>
          <a:p>
            <a:pPr algn="ctr"/>
            <a:r>
              <a:rPr lang="fr-FR" sz="1600" b="1" dirty="0" smtClean="0">
                <a:effectLst>
                  <a:outerShdw blurRad="38100" dist="38100" dir="2700000" algn="tl">
                    <a:srgbClr val="000000">
                      <a:alpha val="43137"/>
                    </a:srgbClr>
                  </a:outerShdw>
                </a:effectLst>
              </a:rPr>
              <a:t>Une représentation intergénérationnelle des prolétaires </a:t>
            </a:r>
            <a:r>
              <a:rPr lang="fr-FR" sz="1600" dirty="0" smtClean="0"/>
              <a:t>allemands qui honore son héros mort au combat.</a:t>
            </a:r>
            <a:endParaRPr lang="fr-FR" sz="1600" dirty="0"/>
          </a:p>
        </p:txBody>
      </p:sp>
      <p:sp>
        <p:nvSpPr>
          <p:cNvPr id="12" name="ZoneTexte 11"/>
          <p:cNvSpPr txBox="1"/>
          <p:nvPr/>
        </p:nvSpPr>
        <p:spPr>
          <a:xfrm>
            <a:off x="135847" y="5884652"/>
            <a:ext cx="2779969" cy="830997"/>
          </a:xfrm>
          <a:prstGeom prst="rect">
            <a:avLst/>
          </a:prstGeom>
          <a:noFill/>
          <a:ln>
            <a:solidFill>
              <a:schemeClr val="tx1"/>
            </a:solidFill>
          </a:ln>
        </p:spPr>
        <p:txBody>
          <a:bodyPr wrap="square" rtlCol="0">
            <a:spAutoFit/>
          </a:bodyPr>
          <a:lstStyle/>
          <a:p>
            <a:r>
              <a:rPr lang="fr-FR" sz="1600" dirty="0" smtClean="0"/>
              <a:t>Une </a:t>
            </a:r>
            <a:r>
              <a:rPr lang="fr-FR" sz="1600" b="1" dirty="0" smtClean="0">
                <a:effectLst>
                  <a:outerShdw blurRad="38100" dist="38100" dir="2700000" algn="tl">
                    <a:srgbClr val="000000">
                      <a:alpha val="43137"/>
                    </a:srgbClr>
                  </a:outerShdw>
                </a:effectLst>
              </a:rPr>
              <a:t>œuvre expressionniste</a:t>
            </a:r>
            <a:r>
              <a:rPr lang="fr-FR" sz="1600" dirty="0" smtClean="0"/>
              <a:t>, où l’artiste engagée exalte ses sentiments et sa tristesse.</a:t>
            </a:r>
            <a:endParaRPr lang="fr-FR" sz="1600" dirty="0"/>
          </a:p>
        </p:txBody>
      </p:sp>
      <p:pic>
        <p:nvPicPr>
          <p:cNvPr id="4098" name="Picture 2" descr="http://images.zeit.de/kultur/kunst/2009-11/kaethe-kollwitz/kaethe-kollwitz-540x5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7907" y="232644"/>
            <a:ext cx="974816" cy="1324148"/>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7732723" y="31234"/>
            <a:ext cx="1411277" cy="1869743"/>
          </a:xfrm>
          <a:prstGeom prst="rect">
            <a:avLst/>
          </a:prstGeom>
          <a:noFill/>
        </p:spPr>
        <p:txBody>
          <a:bodyPr wrap="square" rtlCol="0">
            <a:spAutoFit/>
          </a:bodyPr>
          <a:lstStyle/>
          <a:p>
            <a:r>
              <a:rPr lang="fr-FR" sz="1050" b="1" dirty="0" err="1" smtClean="0">
                <a:effectLst>
                  <a:outerShdw blurRad="38100" dist="38100" dir="2700000" algn="tl">
                    <a:srgbClr val="000000">
                      <a:alpha val="43137"/>
                    </a:srgbClr>
                  </a:outerShdw>
                </a:effectLst>
              </a:rPr>
              <a:t>Käthe</a:t>
            </a:r>
            <a:r>
              <a:rPr lang="fr-FR" sz="1050" b="1" dirty="0" smtClean="0">
                <a:effectLst>
                  <a:outerShdw blurRad="38100" dist="38100" dir="2700000" algn="tl">
                    <a:srgbClr val="000000">
                      <a:alpha val="43137"/>
                    </a:srgbClr>
                  </a:outerShdw>
                </a:effectLst>
              </a:rPr>
              <a:t> </a:t>
            </a:r>
            <a:r>
              <a:rPr lang="fr-FR" sz="1050" b="1" dirty="0" err="1" smtClean="0">
                <a:effectLst>
                  <a:outerShdw blurRad="38100" dist="38100" dir="2700000" algn="tl">
                    <a:srgbClr val="000000">
                      <a:alpha val="43137"/>
                    </a:srgbClr>
                  </a:outerShdw>
                </a:effectLst>
              </a:rPr>
              <a:t>Kollwitz</a:t>
            </a:r>
            <a:r>
              <a:rPr lang="fr-FR" sz="1050" b="1" dirty="0" smtClean="0">
                <a:effectLst>
                  <a:outerShdw blurRad="38100" dist="38100" dir="2700000" algn="tl">
                    <a:srgbClr val="000000">
                      <a:alpha val="43137"/>
                    </a:srgbClr>
                  </a:outerShdw>
                </a:effectLst>
              </a:rPr>
              <a:t> (1867-1945), </a:t>
            </a:r>
            <a:r>
              <a:rPr lang="fr-FR" sz="1050" dirty="0" smtClean="0"/>
              <a:t>sculpteur et graveur, se tourne vers le socialisme et le pacifisme après la mort de son second fils au front en 1914. Elle doit démissionner en 1933 de son poste à l’académie des Beaux Arts de Berlin.</a:t>
            </a:r>
            <a:endParaRPr lang="fr-FR" sz="1050" dirty="0"/>
          </a:p>
        </p:txBody>
      </p:sp>
      <p:sp>
        <p:nvSpPr>
          <p:cNvPr id="14" name="Rectangle à coins arrondis 13"/>
          <p:cNvSpPr/>
          <p:nvPr/>
        </p:nvSpPr>
        <p:spPr>
          <a:xfrm>
            <a:off x="6609543" y="26051"/>
            <a:ext cx="2493249" cy="1869743"/>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00" name="Picture 4" descr="http://2.bp.blogspot.com/-9S7zWZOEjOo/T6t0mkUeBUI/AAAAAAAABiI/BNraEUITYrk/s1600/Wer+hat+und+verrat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9543" y="2141926"/>
            <a:ext cx="2353047" cy="344721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necteur droit 15"/>
          <p:cNvCxnSpPr/>
          <p:nvPr/>
        </p:nvCxnSpPr>
        <p:spPr>
          <a:xfrm>
            <a:off x="6732240" y="2780928"/>
            <a:ext cx="2088232" cy="0"/>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517146" y="5603328"/>
            <a:ext cx="2626854" cy="1169551"/>
          </a:xfrm>
          <a:prstGeom prst="rect">
            <a:avLst/>
          </a:prstGeom>
          <a:noFill/>
        </p:spPr>
        <p:txBody>
          <a:bodyPr wrap="square" rtlCol="0">
            <a:spAutoFit/>
          </a:bodyPr>
          <a:lstStyle/>
          <a:p>
            <a:pPr algn="just"/>
            <a:r>
              <a:rPr lang="fr-FR" sz="1400" b="1" dirty="0" smtClean="0">
                <a:effectLst>
                  <a:outerShdw blurRad="38100" dist="38100" dir="2700000" algn="tl">
                    <a:srgbClr val="000000">
                      <a:alpha val="43137"/>
                    </a:srgbClr>
                  </a:outerShdw>
                </a:effectLst>
              </a:rPr>
              <a:t>Une conséquence : la rupture entre SPD et KPD</a:t>
            </a:r>
            <a:r>
              <a:rPr lang="fr-FR" sz="1400" dirty="0" smtClean="0"/>
              <a:t>. Le SPD, parti de gouvernement, est accusé de TRAHISON – Les socialistes deviennent </a:t>
            </a:r>
            <a:r>
              <a:rPr lang="fr-FR" sz="1400" b="1" dirty="0" smtClean="0">
                <a:effectLst>
                  <a:outerShdw blurRad="38100" dist="38100" dir="2700000" algn="tl">
                    <a:srgbClr val="000000">
                      <a:alpha val="43137"/>
                    </a:srgbClr>
                  </a:outerShdw>
                </a:effectLst>
              </a:rPr>
              <a:t>les « socio traitres »</a:t>
            </a:r>
            <a:endParaRPr lang="fr-FR" sz="1400" b="1" dirty="0">
              <a:effectLst>
                <a:outerShdw blurRad="38100" dist="38100" dir="2700000" algn="tl">
                  <a:srgbClr val="000000">
                    <a:alpha val="43137"/>
                  </a:srgbClr>
                </a:outerShdw>
              </a:effectLst>
            </a:endParaRPr>
          </a:p>
        </p:txBody>
      </p:sp>
      <p:sp>
        <p:nvSpPr>
          <p:cNvPr id="20" name="ZoneTexte 19"/>
          <p:cNvSpPr txBox="1"/>
          <p:nvPr/>
        </p:nvSpPr>
        <p:spPr>
          <a:xfrm rot="5400000">
            <a:off x="7601551" y="3995502"/>
            <a:ext cx="2925667" cy="261610"/>
          </a:xfrm>
          <a:prstGeom prst="rect">
            <a:avLst/>
          </a:prstGeom>
          <a:noFill/>
        </p:spPr>
        <p:txBody>
          <a:bodyPr wrap="square" rtlCol="0">
            <a:spAutoFit/>
          </a:bodyPr>
          <a:lstStyle/>
          <a:p>
            <a:pPr algn="r"/>
            <a:r>
              <a:rPr lang="fr-FR" sz="1050" dirty="0" smtClean="0"/>
              <a:t>Affiche électorale du KPD</a:t>
            </a:r>
            <a:r>
              <a:rPr lang="fr-FR" sz="1050" i="1" dirty="0" smtClean="0"/>
              <a:t>, </a:t>
            </a:r>
            <a:r>
              <a:rPr lang="fr-FR" sz="1050" dirty="0" smtClean="0"/>
              <a:t>1928</a:t>
            </a:r>
            <a:endParaRPr lang="fr-FR" sz="1050" dirty="0"/>
          </a:p>
        </p:txBody>
      </p:sp>
      <p:cxnSp>
        <p:nvCxnSpPr>
          <p:cNvPr id="19" name="Connecteur droit 18"/>
          <p:cNvCxnSpPr/>
          <p:nvPr/>
        </p:nvCxnSpPr>
        <p:spPr>
          <a:xfrm flipH="1">
            <a:off x="6517146" y="2060848"/>
            <a:ext cx="25823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flipV="1">
            <a:off x="6512787" y="2039517"/>
            <a:ext cx="4359" cy="481848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88009" y="299956"/>
            <a:ext cx="5343646" cy="369332"/>
          </a:xfrm>
          <a:prstGeom prst="rect">
            <a:avLst/>
          </a:prstGeom>
          <a:noFill/>
        </p:spPr>
        <p:txBody>
          <a:bodyPr wrap="square" rtlCol="0">
            <a:spAutoFit/>
          </a:bodyPr>
          <a:lstStyle/>
          <a:p>
            <a:r>
              <a:rPr lang="fr-FR" u="sng" dirty="0" smtClean="0">
                <a:effectLst>
                  <a:outerShdw blurRad="38100" dist="38100" dir="2700000" algn="tl">
                    <a:srgbClr val="000000">
                      <a:alpha val="43137"/>
                    </a:srgbClr>
                  </a:outerShdw>
                </a:effectLst>
              </a:rPr>
              <a:t>Un mouvement qui se divise rapidement </a:t>
            </a:r>
            <a:endParaRPr lang="fr-FR"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209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par>
                                <p:cTn id="40" presetID="6" presetClass="entr" presetSubtype="16" fill="hold" nodeType="with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circle(in)">
                                      <p:cBhvr>
                                        <p:cTn id="42" dur="2000"/>
                                        <p:tgtEl>
                                          <p:spTgt spid="409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4100"/>
                                        </p:tgtEl>
                                        <p:attrNameLst>
                                          <p:attrName>style.visibility</p:attrName>
                                        </p:attrNameLst>
                                      </p:cBhvr>
                                      <p:to>
                                        <p:strVal val="visible"/>
                                      </p:to>
                                    </p:set>
                                    <p:animEffect transition="in" filter="circle(in)">
                                      <p:cBhvr>
                                        <p:cTn id="58" dur="2000"/>
                                        <p:tgtEl>
                                          <p:spTgt spid="4100"/>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circle(in)">
                                      <p:cBhvr>
                                        <p:cTn id="65" dur="20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animBg="1"/>
      <p:bldP spid="11" grpId="0" animBg="1"/>
      <p:bldP spid="12" grpId="0" animBg="1"/>
      <p:bldP spid="13" grpId="0"/>
      <p:bldP spid="14" grpId="0" animBg="1"/>
      <p:bldP spid="17"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fes.de/archiv/adsd_neu/inhalt/downloads/img/weimar/plakat/ka0032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16048"/>
            <a:ext cx="3312368" cy="479465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guido-vandenberg.de/db/img/cached/2011_11_30_22_23_12_111891_1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6837" y="399698"/>
            <a:ext cx="1900455" cy="257522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dhm.de/lemo/objekte/pict/pli04768/ind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7292" y="391910"/>
            <a:ext cx="1801213" cy="257720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dhm.de/lemo/objekte/pict/pli02748/inde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6522" y="3583736"/>
            <a:ext cx="2266490" cy="29837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31234"/>
            <a:ext cx="3384516" cy="307777"/>
          </a:xfrm>
          <a:prstGeom prst="rect">
            <a:avLst/>
          </a:prstGeom>
        </p:spPr>
        <p:txBody>
          <a:bodyPr wrap="none">
            <a:spAutoFit/>
          </a:bodyPr>
          <a:lstStyle/>
          <a:p>
            <a:r>
              <a:rPr lang="fr-FR" sz="1400" dirty="0" smtClean="0">
                <a:solidFill>
                  <a:srgbClr val="0070C0"/>
                </a:solidFill>
                <a:latin typeface="Forte" pitchFamily="66" charset="0"/>
              </a:rPr>
              <a:t>Un itinéraire dans le chapitre : les affiches</a:t>
            </a:r>
            <a:endParaRPr lang="fr-FR" sz="1400" dirty="0">
              <a:solidFill>
                <a:srgbClr val="0070C0"/>
              </a:solidFill>
              <a:latin typeface="Forte" pitchFamily="66" charset="0"/>
            </a:endParaRPr>
          </a:p>
        </p:txBody>
      </p:sp>
      <p:sp>
        <p:nvSpPr>
          <p:cNvPr id="9" name="ZoneTexte 8"/>
          <p:cNvSpPr txBox="1"/>
          <p:nvPr/>
        </p:nvSpPr>
        <p:spPr>
          <a:xfrm>
            <a:off x="195164" y="6596390"/>
            <a:ext cx="2925667" cy="261610"/>
          </a:xfrm>
          <a:prstGeom prst="rect">
            <a:avLst/>
          </a:prstGeom>
          <a:noFill/>
        </p:spPr>
        <p:txBody>
          <a:bodyPr wrap="square" rtlCol="0">
            <a:spAutoFit/>
          </a:bodyPr>
          <a:lstStyle/>
          <a:p>
            <a:r>
              <a:rPr lang="fr-FR" sz="1050" dirty="0" smtClean="0"/>
              <a:t>Affiche électorale du SPD</a:t>
            </a:r>
            <a:r>
              <a:rPr lang="fr-FR" sz="1050" i="1" dirty="0" smtClean="0"/>
              <a:t>, </a:t>
            </a:r>
            <a:r>
              <a:rPr lang="fr-FR" sz="1050" dirty="0" smtClean="0"/>
              <a:t>1932</a:t>
            </a:r>
            <a:endParaRPr lang="fr-FR" sz="1050" dirty="0"/>
          </a:p>
        </p:txBody>
      </p:sp>
      <p:sp>
        <p:nvSpPr>
          <p:cNvPr id="4" name="ZoneTexte 3"/>
          <p:cNvSpPr txBox="1"/>
          <p:nvPr/>
        </p:nvSpPr>
        <p:spPr>
          <a:xfrm>
            <a:off x="179512" y="905950"/>
            <a:ext cx="3312368" cy="954107"/>
          </a:xfrm>
          <a:prstGeom prst="rect">
            <a:avLst/>
          </a:prstGeom>
          <a:noFill/>
        </p:spPr>
        <p:txBody>
          <a:bodyPr wrap="square" rtlCol="0">
            <a:spAutoFit/>
          </a:bodyPr>
          <a:lstStyle/>
          <a:p>
            <a:pPr algn="just"/>
            <a:r>
              <a:rPr lang="fr-FR" sz="1400" dirty="0" smtClean="0"/>
              <a:t>Aux élections de 1932, le SPD se positionne </a:t>
            </a:r>
            <a:r>
              <a:rPr lang="fr-FR" sz="1400" b="1" dirty="0" smtClean="0">
                <a:effectLst>
                  <a:outerShdw blurRad="38100" dist="38100" dir="2700000" algn="tl">
                    <a:srgbClr val="000000">
                      <a:alpha val="43137"/>
                    </a:srgbClr>
                  </a:outerShdw>
                </a:effectLst>
              </a:rPr>
              <a:t>« contre ». </a:t>
            </a:r>
            <a:r>
              <a:rPr lang="fr-FR" sz="1400" dirty="0" smtClean="0"/>
              <a:t>3 ennemis sont désignés : les monarchistes, les nazis ET les communistes ! </a:t>
            </a:r>
            <a:endParaRPr lang="fr-FR" sz="1400" dirty="0"/>
          </a:p>
        </p:txBody>
      </p:sp>
      <p:sp>
        <p:nvSpPr>
          <p:cNvPr id="5" name="ZoneTexte 4"/>
          <p:cNvSpPr txBox="1"/>
          <p:nvPr/>
        </p:nvSpPr>
        <p:spPr>
          <a:xfrm>
            <a:off x="539552" y="2492896"/>
            <a:ext cx="2565627" cy="3416320"/>
          </a:xfrm>
          <a:prstGeom prst="rect">
            <a:avLst/>
          </a:prstGeom>
          <a:solidFill>
            <a:schemeClr val="bg1">
              <a:lumMod val="65000"/>
              <a:alpha val="82000"/>
            </a:schemeClr>
          </a:solidFill>
        </p:spPr>
        <p:txBody>
          <a:bodyPr wrap="square" rtlCol="0">
            <a:spAutoFit/>
          </a:bodyPr>
          <a:lstStyle/>
          <a:p>
            <a:r>
              <a:rPr lang="fr-FR" b="1" i="1" dirty="0" smtClean="0">
                <a:solidFill>
                  <a:schemeClr val="bg1"/>
                </a:solidFill>
                <a:effectLst>
                  <a:outerShdw blurRad="38100" dist="38100" dir="2700000" algn="tl">
                    <a:srgbClr val="000000">
                      <a:alpha val="43137"/>
                    </a:srgbClr>
                  </a:outerShdw>
                </a:effectLst>
              </a:rPr>
              <a:t>Une affiche agressive </a:t>
            </a:r>
            <a:r>
              <a:rPr lang="fr-FR" b="1" dirty="0" smtClean="0">
                <a:solidFill>
                  <a:schemeClr val="bg1"/>
                </a:solidFill>
                <a:effectLst>
                  <a:outerShdw blurRad="38100" dist="38100" dir="2700000" algn="tl">
                    <a:srgbClr val="000000">
                      <a:alpha val="43137"/>
                    </a:srgbClr>
                  </a:outerShdw>
                </a:effectLst>
              </a:rPr>
              <a:t>: </a:t>
            </a:r>
          </a:p>
          <a:p>
            <a:pPr marL="285750" indent="-285750">
              <a:buFontTx/>
              <a:buChar char="-"/>
            </a:pPr>
            <a:r>
              <a:rPr lang="fr-FR" b="1" dirty="0" smtClean="0">
                <a:solidFill>
                  <a:schemeClr val="bg1"/>
                </a:solidFill>
                <a:effectLst>
                  <a:outerShdw blurRad="38100" dist="38100" dir="2700000" algn="tl">
                    <a:srgbClr val="000000">
                      <a:alpha val="43137"/>
                    </a:srgbClr>
                  </a:outerShdw>
                </a:effectLst>
              </a:rPr>
              <a:t>Utilisation du rouge, couleur traditionnelle de la social démocratie</a:t>
            </a:r>
          </a:p>
          <a:p>
            <a:pPr marL="285750" indent="-285750">
              <a:buFontTx/>
              <a:buChar char="-"/>
            </a:pPr>
            <a:r>
              <a:rPr lang="fr-FR" b="1" dirty="0" smtClean="0">
                <a:solidFill>
                  <a:schemeClr val="bg1"/>
                </a:solidFill>
                <a:effectLst>
                  <a:outerShdw blurRad="38100" dist="38100" dir="2700000" algn="tl">
                    <a:srgbClr val="000000">
                      <a:alpha val="43137"/>
                    </a:srgbClr>
                  </a:outerShdw>
                </a:effectLst>
              </a:rPr>
              <a:t>Les ennemis sont clairement identifiés par leur logo</a:t>
            </a:r>
          </a:p>
          <a:p>
            <a:pPr marL="285750" indent="-285750">
              <a:buFontTx/>
              <a:buChar char="-"/>
            </a:pPr>
            <a:r>
              <a:rPr lang="fr-FR" b="1" dirty="0" smtClean="0">
                <a:solidFill>
                  <a:schemeClr val="bg1"/>
                </a:solidFill>
                <a:effectLst>
                  <a:outerShdw blurRad="38100" dist="38100" dir="2700000" algn="tl">
                    <a:srgbClr val="000000">
                      <a:alpha val="43137"/>
                    </a:srgbClr>
                  </a:outerShdw>
                </a:effectLst>
              </a:rPr>
              <a:t>Le parti se place dans l’action : il faut frapper  les ennemis en plein cœur </a:t>
            </a:r>
            <a:endParaRPr lang="fr-FR" b="1" dirty="0">
              <a:solidFill>
                <a:schemeClr val="bg1"/>
              </a:solidFill>
              <a:effectLst>
                <a:outerShdw blurRad="38100" dist="38100" dir="2700000" algn="tl">
                  <a:srgbClr val="000000">
                    <a:alpha val="43137"/>
                  </a:srgbClr>
                </a:outerShdw>
              </a:effectLst>
            </a:endParaRPr>
          </a:p>
        </p:txBody>
      </p:sp>
      <p:sp>
        <p:nvSpPr>
          <p:cNvPr id="6" name="Ellipse 5"/>
          <p:cNvSpPr/>
          <p:nvPr/>
        </p:nvSpPr>
        <p:spPr>
          <a:xfrm rot="20546577">
            <a:off x="323528" y="1916832"/>
            <a:ext cx="936104" cy="432048"/>
          </a:xfrm>
          <a:prstGeom prst="ellipse">
            <a:avLst/>
          </a:prstGeom>
          <a:solidFill>
            <a:schemeClr val="bg1">
              <a:lumMod val="75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4552838" y="173251"/>
            <a:ext cx="2925667" cy="261610"/>
          </a:xfrm>
          <a:prstGeom prst="rect">
            <a:avLst/>
          </a:prstGeom>
          <a:noFill/>
        </p:spPr>
        <p:txBody>
          <a:bodyPr wrap="square" rtlCol="0">
            <a:spAutoFit/>
          </a:bodyPr>
          <a:lstStyle/>
          <a:p>
            <a:pPr algn="r"/>
            <a:r>
              <a:rPr lang="fr-FR" sz="1050" dirty="0" smtClean="0"/>
              <a:t>Affiches électorale </a:t>
            </a:r>
            <a:r>
              <a:rPr lang="fr-FR" sz="1050" dirty="0" err="1" smtClean="0"/>
              <a:t>sdu</a:t>
            </a:r>
            <a:r>
              <a:rPr lang="fr-FR" sz="1050" dirty="0" smtClean="0"/>
              <a:t> SPD</a:t>
            </a:r>
            <a:r>
              <a:rPr lang="fr-FR" sz="1050" i="1" dirty="0" smtClean="0"/>
              <a:t>, </a:t>
            </a:r>
            <a:r>
              <a:rPr lang="fr-FR" sz="1050" dirty="0" smtClean="0"/>
              <a:t>1932-1933</a:t>
            </a:r>
            <a:endParaRPr lang="fr-FR" sz="1050" dirty="0"/>
          </a:p>
        </p:txBody>
      </p:sp>
      <p:sp>
        <p:nvSpPr>
          <p:cNvPr id="7" name="ZoneTexte 6"/>
          <p:cNvSpPr txBox="1"/>
          <p:nvPr/>
        </p:nvSpPr>
        <p:spPr>
          <a:xfrm>
            <a:off x="7540256" y="31234"/>
            <a:ext cx="1614671" cy="3108543"/>
          </a:xfrm>
          <a:prstGeom prst="rect">
            <a:avLst/>
          </a:prstGeom>
          <a:noFill/>
        </p:spPr>
        <p:txBody>
          <a:bodyPr wrap="square" rtlCol="0">
            <a:spAutoFit/>
          </a:bodyPr>
          <a:lstStyle/>
          <a:p>
            <a:pPr algn="just"/>
            <a:r>
              <a:rPr lang="fr-FR" sz="1400" b="1" dirty="0" smtClean="0">
                <a:effectLst>
                  <a:outerShdw blurRad="38100" dist="38100" dir="2700000" algn="tl">
                    <a:srgbClr val="000000">
                      <a:alpha val="43137"/>
                    </a:srgbClr>
                  </a:outerShdw>
                </a:effectLst>
              </a:rPr>
              <a:t>Un ennemi prioritaire : le parti nazi. </a:t>
            </a:r>
            <a:r>
              <a:rPr lang="fr-FR" sz="1400" dirty="0" smtClean="0"/>
              <a:t>Son accession au pouvoir apparait ici comme apocalyptique pour le mouvement ouvrier (sacrifice, asphyxie, mort…). Il faut donc lui dire NON, malgré son discours séduisant auprès des prolétaires.</a:t>
            </a:r>
            <a:endParaRPr lang="fr-FR" sz="1400" dirty="0"/>
          </a:p>
        </p:txBody>
      </p:sp>
      <p:sp>
        <p:nvSpPr>
          <p:cNvPr id="10" name="ZoneTexte 9"/>
          <p:cNvSpPr txBox="1"/>
          <p:nvPr/>
        </p:nvSpPr>
        <p:spPr>
          <a:xfrm>
            <a:off x="3776837" y="4201056"/>
            <a:ext cx="2801061" cy="2462213"/>
          </a:xfrm>
          <a:prstGeom prst="rect">
            <a:avLst/>
          </a:prstGeom>
          <a:noFill/>
        </p:spPr>
        <p:txBody>
          <a:bodyPr wrap="square" rtlCol="0">
            <a:spAutoFit/>
          </a:bodyPr>
          <a:lstStyle/>
          <a:p>
            <a:pPr algn="just"/>
            <a:r>
              <a:rPr lang="fr-FR" sz="1400" b="1" dirty="0" smtClean="0">
                <a:effectLst>
                  <a:outerShdw blurRad="38100" dist="38100" dir="2700000" algn="tl">
                    <a:srgbClr val="000000">
                      <a:alpha val="43137"/>
                    </a:srgbClr>
                  </a:outerShdw>
                </a:effectLst>
              </a:rPr>
              <a:t>« Autrefois comme aujourd’hui, nous restons des camarades ». </a:t>
            </a:r>
          </a:p>
          <a:p>
            <a:endParaRPr lang="fr-FR" sz="1400" dirty="0" smtClean="0"/>
          </a:p>
          <a:p>
            <a:pPr algn="just"/>
            <a:r>
              <a:rPr lang="fr-FR" sz="1400" dirty="0" smtClean="0"/>
              <a:t>Cette affiche insiste sur l’union entre patrons et ouvriers au sein du nouveau « front allemand du travail » (Deutsche </a:t>
            </a:r>
            <a:r>
              <a:rPr lang="fr-FR" sz="1400" dirty="0" err="1" smtClean="0"/>
              <a:t>Arbeitsdienst</a:t>
            </a:r>
            <a:r>
              <a:rPr lang="fr-FR" sz="1400" dirty="0" smtClean="0"/>
              <a:t>) en faisant référence à l’union sacrée de la 1</a:t>
            </a:r>
            <a:r>
              <a:rPr lang="fr-FR" sz="1400" baseline="30000" dirty="0" smtClean="0"/>
              <a:t>ère</a:t>
            </a:r>
            <a:r>
              <a:rPr lang="fr-FR" sz="1400" dirty="0" smtClean="0"/>
              <a:t> guerre mondiale. </a:t>
            </a:r>
          </a:p>
          <a:p>
            <a:pPr algn="just"/>
            <a:r>
              <a:rPr lang="fr-FR" sz="1400" dirty="0" smtClean="0"/>
              <a:t>Les syndicats sont supprimés à partir de 1933.</a:t>
            </a:r>
            <a:endParaRPr lang="fr-FR" sz="1400" dirty="0"/>
          </a:p>
        </p:txBody>
      </p:sp>
      <p:sp>
        <p:nvSpPr>
          <p:cNvPr id="16" name="ZoneTexte 15"/>
          <p:cNvSpPr txBox="1"/>
          <p:nvPr/>
        </p:nvSpPr>
        <p:spPr>
          <a:xfrm>
            <a:off x="5954737" y="6557417"/>
            <a:ext cx="2925667" cy="261610"/>
          </a:xfrm>
          <a:prstGeom prst="rect">
            <a:avLst/>
          </a:prstGeom>
          <a:noFill/>
        </p:spPr>
        <p:txBody>
          <a:bodyPr wrap="square" rtlCol="0">
            <a:spAutoFit/>
          </a:bodyPr>
          <a:lstStyle/>
          <a:p>
            <a:pPr algn="r"/>
            <a:r>
              <a:rPr lang="fr-FR" sz="1050" dirty="0" smtClean="0"/>
              <a:t>Affiche nazie</a:t>
            </a:r>
            <a:r>
              <a:rPr lang="fr-FR" sz="1050" i="1" dirty="0" smtClean="0"/>
              <a:t>, </a:t>
            </a:r>
            <a:r>
              <a:rPr lang="fr-FR" sz="1050" dirty="0" smtClean="0"/>
              <a:t>1933</a:t>
            </a:r>
            <a:endParaRPr lang="fr-FR" sz="1050" dirty="0"/>
          </a:p>
        </p:txBody>
      </p:sp>
      <p:cxnSp>
        <p:nvCxnSpPr>
          <p:cNvPr id="17" name="Connecteur droit 16"/>
          <p:cNvCxnSpPr/>
          <p:nvPr/>
        </p:nvCxnSpPr>
        <p:spPr>
          <a:xfrm flipH="1">
            <a:off x="3776837" y="3284984"/>
            <a:ext cx="536622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3775522" y="3284984"/>
            <a:ext cx="0" cy="357301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3945360" y="3496816"/>
            <a:ext cx="2464014" cy="523220"/>
          </a:xfrm>
          <a:prstGeom prst="rect">
            <a:avLst/>
          </a:prstGeom>
          <a:noFill/>
        </p:spPr>
        <p:txBody>
          <a:bodyPr wrap="square" rtlCol="0">
            <a:spAutoFit/>
          </a:bodyPr>
          <a:lstStyle/>
          <a:p>
            <a:r>
              <a:rPr lang="fr-FR" sz="2800" b="1" dirty="0" smtClean="0">
                <a:effectLst>
                  <a:outerShdw blurRad="38100" dist="38100" dir="2700000" algn="tl">
                    <a:srgbClr val="000000">
                      <a:alpha val="43137"/>
                    </a:srgbClr>
                  </a:outerShdw>
                </a:effectLst>
              </a:rPr>
              <a:t>En réaction…</a:t>
            </a:r>
            <a:endParaRPr lang="fr-FR" sz="2800" b="1" dirty="0">
              <a:effectLst>
                <a:outerShdw blurRad="38100" dist="38100" dir="2700000" algn="tl">
                  <a:srgbClr val="000000">
                    <a:alpha val="43137"/>
                  </a:srgbClr>
                </a:outerShdw>
              </a:effectLst>
            </a:endParaRPr>
          </a:p>
        </p:txBody>
      </p:sp>
      <p:sp>
        <p:nvSpPr>
          <p:cNvPr id="20" name="ZoneTexte 19"/>
          <p:cNvSpPr txBox="1"/>
          <p:nvPr/>
        </p:nvSpPr>
        <p:spPr>
          <a:xfrm>
            <a:off x="324111" y="391910"/>
            <a:ext cx="2996507" cy="369332"/>
          </a:xfrm>
          <a:prstGeom prst="rect">
            <a:avLst/>
          </a:prstGeom>
          <a:noFill/>
        </p:spPr>
        <p:txBody>
          <a:bodyPr wrap="square" rtlCol="0">
            <a:spAutoFit/>
          </a:bodyPr>
          <a:lstStyle/>
          <a:p>
            <a:r>
              <a:rPr lang="fr-FR" u="sng" dirty="0" smtClean="0">
                <a:effectLst>
                  <a:outerShdw blurRad="38100" dist="38100" dir="2700000" algn="tl">
                    <a:srgbClr val="000000">
                      <a:alpha val="43137"/>
                    </a:srgbClr>
                  </a:outerShdw>
                </a:effectLst>
              </a:rPr>
              <a:t>Le SPD dans les années 1930</a:t>
            </a:r>
            <a:endParaRPr lang="fr-FR"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612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124"/>
                                        </p:tgtEl>
                                        <p:attrNameLst>
                                          <p:attrName>style.visibility</p:attrName>
                                        </p:attrNameLst>
                                      </p:cBhvr>
                                      <p:to>
                                        <p:strVal val="visible"/>
                                      </p:to>
                                    </p:set>
                                    <p:animEffect transition="in" filter="circle(in)">
                                      <p:cBhvr>
                                        <p:cTn id="33" dur="2000"/>
                                        <p:tgtEl>
                                          <p:spTgt spid="5124"/>
                                        </p:tgtEl>
                                      </p:cBhvr>
                                    </p:animEffect>
                                  </p:childTnLst>
                                </p:cTn>
                              </p:par>
                              <p:par>
                                <p:cTn id="34" presetID="6" presetClass="entr" presetSubtype="16" fill="hold" nodeType="withEffect">
                                  <p:stCondLst>
                                    <p:cond delay="0"/>
                                  </p:stCondLst>
                                  <p:childTnLst>
                                    <p:set>
                                      <p:cBhvr>
                                        <p:cTn id="35" dur="1" fill="hold">
                                          <p:stCondLst>
                                            <p:cond delay="0"/>
                                          </p:stCondLst>
                                        </p:cTn>
                                        <p:tgtEl>
                                          <p:spTgt spid="5126"/>
                                        </p:tgtEl>
                                        <p:attrNameLst>
                                          <p:attrName>style.visibility</p:attrName>
                                        </p:attrNameLst>
                                      </p:cBhvr>
                                      <p:to>
                                        <p:strVal val="visible"/>
                                      </p:to>
                                    </p:set>
                                    <p:animEffect transition="in" filter="circle(in)">
                                      <p:cBhvr>
                                        <p:cTn id="36" dur="2000"/>
                                        <p:tgtEl>
                                          <p:spTgt spid="5126"/>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5128"/>
                                        </p:tgtEl>
                                        <p:attrNameLst>
                                          <p:attrName>style.visibility</p:attrName>
                                        </p:attrNameLst>
                                      </p:cBhvr>
                                      <p:to>
                                        <p:strVal val="visible"/>
                                      </p:to>
                                    </p:set>
                                    <p:animEffect transition="in" filter="circle(in)">
                                      <p:cBhvr>
                                        <p:cTn id="59" dur="2000"/>
                                        <p:tgtEl>
                                          <p:spTgt spid="5128"/>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0">
                                            <p:txEl>
                                              <p:pRg st="2" end="2"/>
                                            </p:txEl>
                                          </p:spTgt>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animBg="1"/>
      <p:bldP spid="6" grpId="0" animBg="1"/>
      <p:bldP spid="13" grpId="0"/>
      <p:bldP spid="7" grpId="0"/>
      <p:bldP spid="16" grpId="0"/>
      <p:bldP spid="15" grpId="0"/>
      <p:bldP spid="2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2916</TotalTime>
  <Words>2655</Words>
  <Application>Microsoft Office PowerPoint</Application>
  <PresentationFormat>Affichage à l'écran (4:3)</PresentationFormat>
  <Paragraphs>302</Paragraphs>
  <Slides>13</Slides>
  <Notes>4</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Formations Nouveaux Programmes de Terminale ES-L / Histoire</vt:lpstr>
      <vt:lpstr>Le point sur les programmes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Formations Nouveaux Programmes de 1ères  - Histoire</dc:title>
  <dc:creator>Renaud</dc:creator>
  <cp:lastModifiedBy>Renaud</cp:lastModifiedBy>
  <cp:revision>260</cp:revision>
  <dcterms:created xsi:type="dcterms:W3CDTF">2011-06-25T13:24:56Z</dcterms:created>
  <dcterms:modified xsi:type="dcterms:W3CDTF">2012-09-23T12:24:35Z</dcterms:modified>
</cp:coreProperties>
</file>