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310" r:id="rId4"/>
    <p:sldId id="261" r:id="rId5"/>
    <p:sldId id="302" r:id="rId6"/>
    <p:sldId id="303" r:id="rId7"/>
    <p:sldId id="304" r:id="rId8"/>
    <p:sldId id="311" r:id="rId9"/>
    <p:sldId id="312" r:id="rId10"/>
    <p:sldId id="313" r:id="rId11"/>
    <p:sldId id="314" r:id="rId12"/>
    <p:sldId id="29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C19"/>
    <a:srgbClr val="1BB556"/>
    <a:srgbClr val="FFFFFF"/>
    <a:srgbClr val="F9B713"/>
    <a:srgbClr val="0B7F11"/>
    <a:srgbClr val="E22ABF"/>
    <a:srgbClr val="23E0E9"/>
    <a:srgbClr val="FBFDA3"/>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544" autoAdjust="0"/>
    <p:restoredTop sz="95027" autoAdjust="0"/>
  </p:normalViewPr>
  <p:slideViewPr>
    <p:cSldViewPr>
      <p:cViewPr>
        <p:scale>
          <a:sx n="75" d="100"/>
          <a:sy n="75" d="100"/>
        </p:scale>
        <p:origin x="-258" y="-120"/>
      </p:cViewPr>
      <p:guideLst>
        <p:guide orient="horz" pos="2160"/>
        <p:guide pos="2880"/>
      </p:guideLst>
    </p:cSldViewPr>
  </p:slideViewPr>
  <p:outlineViewPr>
    <p:cViewPr>
      <p:scale>
        <a:sx n="33" d="100"/>
        <a:sy n="33" d="100"/>
      </p:scale>
      <p:origin x="48"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652C8-5F1A-44A6-B1CE-92E1076A2F47}" type="datetimeFigureOut">
              <a:rPr lang="fr-FR" smtClean="0"/>
              <a:pPr/>
              <a:t>20/06/2012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25DDF-FE6C-499E-995F-EC74E39E725C}" type="slidenum">
              <a:rPr lang="fr-FR" smtClean="0"/>
              <a:pPr/>
              <a:t>‹N°›</a:t>
            </a:fld>
            <a:endParaRPr lang="fr-FR"/>
          </a:p>
        </p:txBody>
      </p:sp>
    </p:spTree>
    <p:extLst>
      <p:ext uri="{BB962C8B-B14F-4D97-AF65-F5344CB8AC3E}">
        <p14:creationId xmlns:p14="http://schemas.microsoft.com/office/powerpoint/2010/main" val="334508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4</a:t>
            </a:fld>
            <a:endParaRPr lang="fr-FR"/>
          </a:p>
        </p:txBody>
      </p:sp>
    </p:spTree>
    <p:extLst>
      <p:ext uri="{BB962C8B-B14F-4D97-AF65-F5344CB8AC3E}">
        <p14:creationId xmlns:p14="http://schemas.microsoft.com/office/powerpoint/2010/main" val="409443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425DDF-FE6C-499E-995F-EC74E39E725C}" type="slidenum">
              <a:rPr lang="fr-FR" smtClean="0"/>
              <a:pPr/>
              <a:t>5</a:t>
            </a:fld>
            <a:endParaRPr lang="fr-FR"/>
          </a:p>
        </p:txBody>
      </p:sp>
    </p:spTree>
    <p:extLst>
      <p:ext uri="{BB962C8B-B14F-4D97-AF65-F5344CB8AC3E}">
        <p14:creationId xmlns:p14="http://schemas.microsoft.com/office/powerpoint/2010/main" val="427889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2249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32893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18544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46906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90125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17613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249244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8480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318565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276361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A1ECC-E6DB-4492-A99A-AADE6B0A1023}" type="datetimeFigureOut">
              <a:rPr lang="fr-FR" smtClean="0"/>
              <a:pPr/>
              <a:t>20/06/2012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E98524-7BF3-43DF-BAA3-2BF45063227A}" type="slidenum">
              <a:rPr lang="fr-FR" smtClean="0"/>
              <a:pPr/>
              <a:t>‹N°›</a:t>
            </a:fld>
            <a:endParaRPr lang="fr-FR"/>
          </a:p>
        </p:txBody>
      </p:sp>
    </p:spTree>
    <p:extLst>
      <p:ext uri="{BB962C8B-B14F-4D97-AF65-F5344CB8AC3E}">
        <p14:creationId xmlns:p14="http://schemas.microsoft.com/office/powerpoint/2010/main" val="5488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A1ECC-E6DB-4492-A99A-AADE6B0A1023}" type="datetimeFigureOut">
              <a:rPr lang="fr-FR" smtClean="0"/>
              <a:pPr/>
              <a:t>20/06/2012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98524-7BF3-43DF-BAA3-2BF45063227A}" type="slidenum">
              <a:rPr lang="fr-FR" smtClean="0"/>
              <a:pPr/>
              <a:t>‹N°›</a:t>
            </a:fld>
            <a:endParaRPr lang="fr-FR"/>
          </a:p>
        </p:txBody>
      </p:sp>
    </p:spTree>
    <p:extLst>
      <p:ext uri="{BB962C8B-B14F-4D97-AF65-F5344CB8AC3E}">
        <p14:creationId xmlns:p14="http://schemas.microsoft.com/office/powerpoint/2010/main" val="261122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reyfus.culture.fr/" TargetMode="External"/><Relationship Id="rId7" Type="http://schemas.openxmlformats.org/officeDocument/2006/relationships/hyperlink" Target="http://gallica.bnf.fr/"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ina.fr/fresques/jalons/accueil" TargetMode="External"/><Relationship Id="rId5" Type="http://schemas.openxmlformats.org/officeDocument/2006/relationships/hyperlink" Target="http://www.ina.fr/" TargetMode="External"/><Relationship Id="rId4" Type="http://schemas.openxmlformats.org/officeDocument/2006/relationships/hyperlink" Target="http://expositions.bnf.fr/mai68/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sgeoec.free.fr/repere/jeu_reperes/ima_rep/degaull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1593049" y="3717032"/>
            <a:ext cx="7522418" cy="1752600"/>
          </a:xfrm>
        </p:spPr>
        <p:txBody>
          <a:bodyPr>
            <a:noAutofit/>
          </a:bodyPr>
          <a:lstStyle/>
          <a:p>
            <a:pPr algn="r"/>
            <a:r>
              <a:rPr lang="fr-FR" sz="4800" dirty="0" smtClean="0">
                <a:solidFill>
                  <a:srgbClr val="FF0000"/>
                </a:solidFill>
                <a:effectLst>
                  <a:outerShdw blurRad="38100" dist="38100" dir="2700000" algn="tl">
                    <a:srgbClr val="000000">
                      <a:alpha val="43137"/>
                    </a:srgbClr>
                  </a:outerShdw>
                </a:effectLst>
                <a:latin typeface="Forte" pitchFamily="66" charset="0"/>
              </a:rPr>
              <a:t>Médias et opinion publique dans les grandes crises politiques en France depuis l’affaire Dreyfus</a:t>
            </a:r>
            <a:endParaRPr lang="fr-FR" sz="4800" dirty="0">
              <a:solidFill>
                <a:srgbClr val="FF0000"/>
              </a:solidFill>
              <a:effectLst>
                <a:outerShdw blurRad="38100" dist="38100" dir="2700000" algn="tl">
                  <a:srgbClr val="000000">
                    <a:alpha val="43137"/>
                  </a:srgbClr>
                </a:outerShdw>
              </a:effectLst>
              <a:latin typeface="Forte" pitchFamily="66" charset="0"/>
            </a:endParaRPr>
          </a:p>
        </p:txBody>
      </p:sp>
      <p:sp>
        <p:nvSpPr>
          <p:cNvPr id="2" name="Titre 1"/>
          <p:cNvSpPr>
            <a:spLocks noGrp="1"/>
          </p:cNvSpPr>
          <p:nvPr>
            <p:ph type="ctrTitle"/>
          </p:nvPr>
        </p:nvSpPr>
        <p:spPr>
          <a:xfrm>
            <a:off x="0" y="8037"/>
            <a:ext cx="6984776" cy="792088"/>
          </a:xfrm>
        </p:spPr>
        <p:txBody>
          <a:bodyPr>
            <a:normAutofit/>
          </a:bodyPr>
          <a:lstStyle/>
          <a:p>
            <a:r>
              <a:rPr lang="fr-FR" sz="2000" dirty="0" smtClean="0">
                <a:solidFill>
                  <a:schemeClr val="bg1"/>
                </a:solidFill>
                <a:effectLst>
                  <a:outerShdw blurRad="38100" dist="38100" dir="2700000" algn="tl">
                    <a:srgbClr val="000000">
                      <a:alpha val="43137"/>
                    </a:srgbClr>
                  </a:outerShdw>
                </a:effectLst>
                <a:latin typeface="Baskerville Old Face" pitchFamily="18" charset="0"/>
              </a:rPr>
              <a:t>Formations Nouveaux Programmes de Terminale ES-L / Histoire</a:t>
            </a:r>
            <a:endParaRPr lang="fr-FR" sz="2000" dirty="0">
              <a:solidFill>
                <a:schemeClr val="bg1"/>
              </a:solidFill>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220454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à coins arrondis 43"/>
          <p:cNvSpPr/>
          <p:nvPr/>
        </p:nvSpPr>
        <p:spPr>
          <a:xfrm>
            <a:off x="5292080" y="2204864"/>
            <a:ext cx="648072" cy="936104"/>
          </a:xfrm>
          <a:prstGeom prst="roundRect">
            <a:avLst/>
          </a:prstGeom>
          <a:solidFill>
            <a:schemeClr val="accent6">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0"/>
            <a:ext cx="7956376" cy="562074"/>
          </a:xfrm>
        </p:spPr>
        <p:txBody>
          <a:bodyPr>
            <a:normAutofit fontScale="90000"/>
          </a:bodyPr>
          <a:lstStyle/>
          <a:p>
            <a:pPr algn="l"/>
            <a:r>
              <a:rPr lang="fr-FR" sz="3200" b="1" dirty="0" smtClean="0">
                <a:solidFill>
                  <a:srgbClr val="FF0000"/>
                </a:solidFill>
                <a:effectLst>
                  <a:outerShdw blurRad="38100" dist="38100" dir="2700000" algn="tl">
                    <a:srgbClr val="000000">
                      <a:alpha val="43137"/>
                    </a:srgbClr>
                  </a:outerShdw>
                </a:effectLst>
                <a:latin typeface="Forte" pitchFamily="66" charset="0"/>
              </a:rPr>
              <a:t>Un regard sur mai 68 : le photojournalisme</a:t>
            </a:r>
            <a:endParaRPr lang="fr-FR" sz="3200" b="1" dirty="0">
              <a:solidFill>
                <a:srgbClr val="FF0000"/>
              </a:solidFill>
              <a:effectLst>
                <a:outerShdw blurRad="38100" dist="38100" dir="2700000" algn="tl">
                  <a:srgbClr val="000000">
                    <a:alpha val="43137"/>
                  </a:srgbClr>
                </a:outerShdw>
              </a:effectLst>
              <a:latin typeface="Forte" pitchFamily="66" charset="0"/>
            </a:endParaRPr>
          </a:p>
        </p:txBody>
      </p:sp>
      <p:sp>
        <p:nvSpPr>
          <p:cNvPr id="9" name="ZoneTexte 8"/>
          <p:cNvSpPr txBox="1"/>
          <p:nvPr/>
        </p:nvSpPr>
        <p:spPr>
          <a:xfrm>
            <a:off x="539552" y="5750004"/>
            <a:ext cx="7848872" cy="1107996"/>
          </a:xfrm>
          <a:prstGeom prst="rect">
            <a:avLst/>
          </a:prstGeom>
          <a:noFill/>
        </p:spPr>
        <p:txBody>
          <a:bodyPr wrap="square" rtlCol="0">
            <a:spAutoFit/>
          </a:bodyPr>
          <a:lstStyle/>
          <a:p>
            <a:r>
              <a:rPr lang="fr-FR" sz="1400" dirty="0" smtClean="0">
                <a:latin typeface="Forte" pitchFamily="66" charset="0"/>
              </a:rPr>
              <a:t>Mai 68 et le photojournalisme</a:t>
            </a:r>
          </a:p>
          <a:p>
            <a:r>
              <a:rPr lang="fr-FR" sz="1300" dirty="0" smtClean="0">
                <a:latin typeface="Trebuchet MS" pitchFamily="34" charset="0"/>
              </a:rPr>
              <a:t>Les journalistes et photographes ont pris de nombreux clichés des événements de mai 68. Souvent très expressifs et pris sur le vif, ils rendent compte mieux que n’importe quel autre média de l’atmosphère qui régnait lors de cette crise. Leurs photos offrent un point de vue sur l’événement, souvent engagé, toujours symbolique.</a:t>
            </a:r>
            <a:endParaRPr lang="fr-FR" sz="1300" dirty="0">
              <a:latin typeface="Trebuchet MS" pitchFamily="34" charset="0"/>
            </a:endParaRPr>
          </a:p>
        </p:txBody>
      </p:sp>
      <p:pic>
        <p:nvPicPr>
          <p:cNvPr id="32770" name="Picture 2" descr="http://t1.gstatic.com/images?q=tbn:ANd9GcQUnrau0Zd1_O31Wy3ngqDeFTeqGWvm_v__7p7Mcxj48J7kUvcf"/>
          <p:cNvPicPr>
            <a:picLocks noChangeAspect="1" noChangeArrowheads="1"/>
          </p:cNvPicPr>
          <p:nvPr/>
        </p:nvPicPr>
        <p:blipFill>
          <a:blip r:embed="rId2" cstate="print"/>
          <a:srcRect/>
          <a:stretch>
            <a:fillRect/>
          </a:stretch>
        </p:blipFill>
        <p:spPr bwMode="auto">
          <a:xfrm>
            <a:off x="0" y="764704"/>
            <a:ext cx="3137491" cy="4392488"/>
          </a:xfrm>
          <a:prstGeom prst="rect">
            <a:avLst/>
          </a:prstGeom>
          <a:noFill/>
        </p:spPr>
      </p:pic>
      <p:pic>
        <p:nvPicPr>
          <p:cNvPr id="32776" name="Picture 8" descr="HENRI CARTIER-BRESSON 1908-2004"/>
          <p:cNvPicPr>
            <a:picLocks noChangeAspect="1" noChangeArrowheads="1"/>
          </p:cNvPicPr>
          <p:nvPr/>
        </p:nvPicPr>
        <p:blipFill>
          <a:blip r:embed="rId3" cstate="print"/>
          <a:srcRect/>
          <a:stretch>
            <a:fillRect/>
          </a:stretch>
        </p:blipFill>
        <p:spPr bwMode="auto">
          <a:xfrm>
            <a:off x="3203848" y="764704"/>
            <a:ext cx="2903929" cy="4320480"/>
          </a:xfrm>
          <a:prstGeom prst="rect">
            <a:avLst/>
          </a:prstGeom>
          <a:noFill/>
        </p:spPr>
      </p:pic>
      <p:pic>
        <p:nvPicPr>
          <p:cNvPr id="32778" name="Picture 10" descr="http://actuphoto.com/imagew.php?image=files/news_6555_0.jpg&amp;dst_w=500"/>
          <p:cNvPicPr>
            <a:picLocks noChangeAspect="1" noChangeArrowheads="1"/>
          </p:cNvPicPr>
          <p:nvPr/>
        </p:nvPicPr>
        <p:blipFill>
          <a:blip r:embed="rId4" cstate="print"/>
          <a:srcRect/>
          <a:stretch>
            <a:fillRect/>
          </a:stretch>
        </p:blipFill>
        <p:spPr bwMode="auto">
          <a:xfrm>
            <a:off x="6228184" y="764704"/>
            <a:ext cx="2786022" cy="1872208"/>
          </a:xfrm>
          <a:prstGeom prst="rect">
            <a:avLst/>
          </a:prstGeom>
          <a:noFill/>
        </p:spPr>
      </p:pic>
      <p:sp>
        <p:nvSpPr>
          <p:cNvPr id="31" name="ZoneTexte 30"/>
          <p:cNvSpPr txBox="1"/>
          <p:nvPr/>
        </p:nvSpPr>
        <p:spPr>
          <a:xfrm>
            <a:off x="6228184" y="4365104"/>
            <a:ext cx="2736304" cy="577081"/>
          </a:xfrm>
          <a:prstGeom prst="rect">
            <a:avLst/>
          </a:prstGeom>
          <a:noFill/>
        </p:spPr>
        <p:txBody>
          <a:bodyPr wrap="square" rtlCol="0">
            <a:spAutoFit/>
          </a:bodyPr>
          <a:lstStyle/>
          <a:p>
            <a:pPr marL="228600" indent="-228600">
              <a:buAutoNum type="arabicPeriod"/>
            </a:pPr>
            <a:r>
              <a:rPr lang="fr-FR" sz="1050" dirty="0" smtClean="0"/>
              <a:t>Photographie de Jean Pierre Rey</a:t>
            </a:r>
          </a:p>
          <a:p>
            <a:pPr marL="228600" indent="-228600">
              <a:buAutoNum type="arabicPeriod"/>
            </a:pPr>
            <a:r>
              <a:rPr lang="fr-FR" sz="1050" dirty="0" smtClean="0"/>
              <a:t>Photographie d’Henri Cartier Bresson</a:t>
            </a:r>
          </a:p>
          <a:p>
            <a:pPr marL="228600" indent="-228600">
              <a:buAutoNum type="arabicPeriod"/>
            </a:pPr>
            <a:r>
              <a:rPr lang="fr-FR" sz="1050" dirty="0" smtClean="0"/>
              <a:t>Photographie de Bruno </a:t>
            </a:r>
            <a:r>
              <a:rPr lang="fr-FR" sz="1050" dirty="0" err="1" smtClean="0"/>
              <a:t>Barbey</a:t>
            </a:r>
            <a:endParaRPr lang="fr-FR" sz="1050" dirty="0"/>
          </a:p>
        </p:txBody>
      </p:sp>
      <p:sp>
        <p:nvSpPr>
          <p:cNvPr id="34" name="Ellipse 33"/>
          <p:cNvSpPr/>
          <p:nvPr/>
        </p:nvSpPr>
        <p:spPr>
          <a:xfrm>
            <a:off x="755576" y="1124744"/>
            <a:ext cx="2232248" cy="3528392"/>
          </a:xfrm>
          <a:prstGeom prst="ellipse">
            <a:avLst/>
          </a:prstGeom>
          <a:solidFill>
            <a:schemeClr val="accent2">
              <a:lumMod val="60000"/>
              <a:lumOff val="40000"/>
              <a:alpha val="3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avec flèche 36"/>
          <p:cNvCxnSpPr/>
          <p:nvPr/>
        </p:nvCxnSpPr>
        <p:spPr>
          <a:xfrm flipV="1">
            <a:off x="755576" y="4365104"/>
            <a:ext cx="432048" cy="72008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0" y="5085184"/>
            <a:ext cx="2664296" cy="646331"/>
          </a:xfrm>
          <a:prstGeom prst="rect">
            <a:avLst/>
          </a:prstGeom>
          <a:noFill/>
        </p:spPr>
        <p:txBody>
          <a:bodyPr wrap="square" rtlCol="0">
            <a:spAutoFit/>
          </a:bodyPr>
          <a:lstStyle/>
          <a:p>
            <a:r>
              <a:rPr lang="fr-FR" sz="1200" b="1" i="1" dirty="0" smtClean="0"/>
              <a:t>1. Le symbole de la Marianne : une République en révolte éprise de liberté  </a:t>
            </a:r>
          </a:p>
          <a:p>
            <a:r>
              <a:rPr lang="fr-FR" sz="1200" b="1" i="1" dirty="0" smtClean="0"/>
              <a:t>(</a:t>
            </a:r>
            <a:r>
              <a:rPr lang="fr-FR" sz="1200" b="1" i="1" dirty="0" err="1" smtClean="0"/>
              <a:t>cf</a:t>
            </a:r>
            <a:r>
              <a:rPr lang="fr-FR" sz="1200" b="1" i="1" dirty="0" smtClean="0"/>
              <a:t> Delacroix)</a:t>
            </a:r>
            <a:endParaRPr lang="fr-FR" sz="1600" b="1" i="1" dirty="0"/>
          </a:p>
        </p:txBody>
      </p:sp>
      <p:sp>
        <p:nvSpPr>
          <p:cNvPr id="45" name="ZoneTexte 44"/>
          <p:cNvSpPr txBox="1"/>
          <p:nvPr/>
        </p:nvSpPr>
        <p:spPr>
          <a:xfrm>
            <a:off x="3275856" y="5085184"/>
            <a:ext cx="2808312" cy="646331"/>
          </a:xfrm>
          <a:prstGeom prst="rect">
            <a:avLst/>
          </a:prstGeom>
          <a:noFill/>
        </p:spPr>
        <p:txBody>
          <a:bodyPr wrap="square" rtlCol="0">
            <a:spAutoFit/>
          </a:bodyPr>
          <a:lstStyle/>
          <a:p>
            <a:r>
              <a:rPr lang="fr-FR" sz="1200" b="1" i="1" dirty="0" smtClean="0"/>
              <a:t>2. Le « temple du savoir », gardé par les étudiants révoltés, sous les auspices de Lénine et de Mao… </a:t>
            </a:r>
            <a:endParaRPr lang="fr-FR" sz="1200" b="1" i="1" dirty="0"/>
          </a:p>
        </p:txBody>
      </p:sp>
      <p:sp>
        <p:nvSpPr>
          <p:cNvPr id="46" name="Trapèze 45"/>
          <p:cNvSpPr/>
          <p:nvPr/>
        </p:nvSpPr>
        <p:spPr>
          <a:xfrm>
            <a:off x="3347864" y="4293096"/>
            <a:ext cx="2664296" cy="792088"/>
          </a:xfrm>
          <a:prstGeom prst="trapezoid">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4139952" y="3356992"/>
            <a:ext cx="720080" cy="936104"/>
          </a:xfrm>
          <a:prstGeom prst="ellipse">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779912" y="836712"/>
            <a:ext cx="288032" cy="3384376"/>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3635896" y="2276872"/>
            <a:ext cx="504056" cy="936104"/>
          </a:xfrm>
          <a:prstGeom prst="roundRect">
            <a:avLst/>
          </a:prstGeom>
          <a:solidFill>
            <a:schemeClr val="accent6">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4932040" y="836712"/>
            <a:ext cx="288032" cy="3384376"/>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5364088" y="836712"/>
            <a:ext cx="288032" cy="3384376"/>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p:cNvSpPr/>
          <p:nvPr/>
        </p:nvSpPr>
        <p:spPr>
          <a:xfrm>
            <a:off x="5347568" y="2276872"/>
            <a:ext cx="504056" cy="936104"/>
          </a:xfrm>
          <a:prstGeom prst="roundRect">
            <a:avLst/>
          </a:prstGeom>
          <a:solidFill>
            <a:schemeClr val="accent6">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p:cNvSpPr txBox="1"/>
          <p:nvPr/>
        </p:nvSpPr>
        <p:spPr>
          <a:xfrm>
            <a:off x="6228184" y="2636912"/>
            <a:ext cx="2736304" cy="830997"/>
          </a:xfrm>
          <a:prstGeom prst="rect">
            <a:avLst/>
          </a:prstGeom>
          <a:noFill/>
        </p:spPr>
        <p:txBody>
          <a:bodyPr wrap="square" rtlCol="0">
            <a:spAutoFit/>
          </a:bodyPr>
          <a:lstStyle/>
          <a:p>
            <a:r>
              <a:rPr lang="fr-FR" sz="1200" b="1" i="1" dirty="0" smtClean="0"/>
              <a:t>3. Une photographie en mouvement, prise « sur le vif », qui rend compte des émeutes populaires, des barricades, du vent de révolte qui souffle à Paris</a:t>
            </a:r>
            <a:endParaRPr lang="fr-FR" sz="1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circle(in)">
                                      <p:cBhvr>
                                        <p:cTn id="12" dur="2000"/>
                                        <p:tgtEl>
                                          <p:spTgt spid="32770"/>
                                        </p:tgtEl>
                                      </p:cBhvr>
                                    </p:animEffect>
                                  </p:childTnLst>
                                </p:cTn>
                              </p:par>
                              <p:par>
                                <p:cTn id="13" presetID="6" presetClass="entr" presetSubtype="16" fill="hold" nodeType="withEffect">
                                  <p:stCondLst>
                                    <p:cond delay="0"/>
                                  </p:stCondLst>
                                  <p:childTnLst>
                                    <p:set>
                                      <p:cBhvr>
                                        <p:cTn id="14" dur="1" fill="hold">
                                          <p:stCondLst>
                                            <p:cond delay="0"/>
                                          </p:stCondLst>
                                        </p:cTn>
                                        <p:tgtEl>
                                          <p:spTgt spid="32776"/>
                                        </p:tgtEl>
                                        <p:attrNameLst>
                                          <p:attrName>style.visibility</p:attrName>
                                        </p:attrNameLst>
                                      </p:cBhvr>
                                      <p:to>
                                        <p:strVal val="visible"/>
                                      </p:to>
                                    </p:set>
                                    <p:animEffect transition="in" filter="circle(in)">
                                      <p:cBhvr>
                                        <p:cTn id="15" dur="2000"/>
                                        <p:tgtEl>
                                          <p:spTgt spid="32776"/>
                                        </p:tgtEl>
                                      </p:cBhvr>
                                    </p:animEffect>
                                  </p:childTnLst>
                                </p:cTn>
                              </p:par>
                              <p:par>
                                <p:cTn id="16" presetID="6" presetClass="entr" presetSubtype="16" fill="hold" nodeType="withEffect">
                                  <p:stCondLst>
                                    <p:cond delay="0"/>
                                  </p:stCondLst>
                                  <p:childTnLst>
                                    <p:set>
                                      <p:cBhvr>
                                        <p:cTn id="17" dur="1" fill="hold">
                                          <p:stCondLst>
                                            <p:cond delay="0"/>
                                          </p:stCondLst>
                                        </p:cTn>
                                        <p:tgtEl>
                                          <p:spTgt spid="32778"/>
                                        </p:tgtEl>
                                        <p:attrNameLst>
                                          <p:attrName>style.visibility</p:attrName>
                                        </p:attrNameLst>
                                      </p:cBhvr>
                                      <p:to>
                                        <p:strVal val="visible"/>
                                      </p:to>
                                    </p:set>
                                    <p:animEffect transition="in" filter="circle(in)">
                                      <p:cBhvr>
                                        <p:cTn id="18" dur="2000"/>
                                        <p:tgtEl>
                                          <p:spTgt spid="3277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ircle(in)">
                                      <p:cBhvr>
                                        <p:cTn id="28" dur="2000"/>
                                        <p:tgtEl>
                                          <p:spTgt spid="34"/>
                                        </p:tgtEl>
                                      </p:cBhvr>
                                    </p:animEffec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6"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circle(in)">
                                      <p:cBhvr>
                                        <p:cTn id="33" dur="20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circle(in)">
                                      <p:cBhvr>
                                        <p:cTn id="60" dur="20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circle(in)">
                                      <p:cBhvr>
                                        <p:cTn id="65" dur="20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circle(in)">
                                      <p:cBhvr>
                                        <p:cTn id="70" dur="20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circle(in)">
                                      <p:cBhvr>
                                        <p:cTn id="7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1" grpId="0"/>
      <p:bldP spid="34" grpId="0" animBg="1"/>
      <p:bldP spid="40" grpId="0"/>
      <p:bldP spid="45" grpId="0"/>
      <p:bldP spid="46" grpId="0" animBg="1"/>
      <p:bldP spid="47" grpId="0" animBg="1"/>
      <p:bldP spid="48" grpId="0" animBg="1"/>
      <p:bldP spid="43" grpId="0" animBg="1"/>
      <p:bldP spid="49" grpId="0" animBg="1"/>
      <p:bldP spid="50" grpId="0" animBg="1"/>
      <p:bldP spid="51"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Mai 1968 : crise politique, crise des médias</a:t>
            </a:r>
            <a:endParaRPr lang="fr-FR" sz="2000" dirty="0">
              <a:solidFill>
                <a:schemeClr val="accent5">
                  <a:lumMod val="50000"/>
                </a:schemeClr>
              </a:solidFill>
              <a:latin typeface="Forte" pitchFamily="66" charset="0"/>
            </a:endParaRPr>
          </a:p>
        </p:txBody>
      </p:sp>
      <p:sp>
        <p:nvSpPr>
          <p:cNvPr id="17" name="ZoneTexte 16"/>
          <p:cNvSpPr txBox="1"/>
          <p:nvPr/>
        </p:nvSpPr>
        <p:spPr>
          <a:xfrm>
            <a:off x="179512" y="332656"/>
            <a:ext cx="6120680" cy="338554"/>
          </a:xfrm>
          <a:prstGeom prst="rect">
            <a:avLst/>
          </a:prstGeom>
          <a:noFill/>
        </p:spPr>
        <p:txBody>
          <a:bodyPr wrap="square" rtlCol="0">
            <a:spAutoFit/>
          </a:bodyPr>
          <a:lstStyle/>
          <a:p>
            <a:r>
              <a:rPr lang="fr-FR" sz="1600" b="1" dirty="0" smtClean="0">
                <a:solidFill>
                  <a:srgbClr val="FF0000"/>
                </a:solidFill>
                <a:latin typeface="Trebuchet MS" pitchFamily="34" charset="0"/>
              </a:rPr>
              <a:t>C. </a:t>
            </a:r>
            <a:r>
              <a:rPr lang="fr-FR" sz="1600" b="1" u="sng" dirty="0" smtClean="0">
                <a:solidFill>
                  <a:srgbClr val="FF0000"/>
                </a:solidFill>
                <a:latin typeface="Trebuchet MS" pitchFamily="34" charset="0"/>
              </a:rPr>
              <a:t>Le renversement de l’opinion via les médias</a:t>
            </a:r>
            <a:endParaRPr lang="fr-FR" sz="1600" b="1" dirty="0">
              <a:solidFill>
                <a:srgbClr val="FF0000"/>
              </a:solidFill>
              <a:latin typeface="Trebuchet MS" pitchFamily="34" charset="0"/>
            </a:endParaRPr>
          </a:p>
        </p:txBody>
      </p:sp>
      <p:sp>
        <p:nvSpPr>
          <p:cNvPr id="20" name="ZoneTexte 19"/>
          <p:cNvSpPr txBox="1"/>
          <p:nvPr/>
        </p:nvSpPr>
        <p:spPr>
          <a:xfrm>
            <a:off x="251520" y="764704"/>
            <a:ext cx="5112568" cy="2108269"/>
          </a:xfrm>
          <a:prstGeom prst="rect">
            <a:avLst/>
          </a:prstGeom>
          <a:noFill/>
        </p:spPr>
        <p:txBody>
          <a:bodyPr wrap="square" rtlCol="0">
            <a:spAutoFit/>
          </a:bodyPr>
          <a:lstStyle/>
          <a:p>
            <a:r>
              <a:rPr lang="fr-FR" sz="1200" b="1" dirty="0" smtClean="0">
                <a:latin typeface="Trebuchet MS" pitchFamily="34" charset="0"/>
              </a:rPr>
              <a:t>Quand de Gaulle reprend la main grâce à la radio</a:t>
            </a:r>
          </a:p>
          <a:p>
            <a:pPr algn="just"/>
            <a:r>
              <a:rPr lang="fr-FR" sz="1200" dirty="0" smtClean="0">
                <a:latin typeface="Trebuchet MS" pitchFamily="34" charset="0"/>
              </a:rPr>
              <a:t>« Etant le détenteur de la légitimité nationale et républicaine, j’ai envisagé depuis vingt quatre heures toutes les éventualités, sans exception, qui me permettraient de la maintenir. J’ai pris mes résolutions. Dans les circonstances présentes, je ne me retirerai pas. J’ai un mandat du peuple, je le remplirai […]. À moins qu’on entende bâillonner le peuple français tout entier, en l’empêchant de s’exprimer en même temps qu’on l’empêche les étudiants d’étudier, les enseignants d’enseigner, les travailleurs de travailler […]. En tout cas, partout et tout de suite, il faut que s’organise l’action civique. »</a:t>
            </a:r>
          </a:p>
          <a:p>
            <a:pPr algn="r"/>
            <a:r>
              <a:rPr lang="fr-FR" sz="1100" b="1" dirty="0" smtClean="0">
                <a:latin typeface="Trebuchet MS" pitchFamily="34" charset="0"/>
              </a:rPr>
              <a:t>Charles DE GAULLE, </a:t>
            </a:r>
            <a:r>
              <a:rPr lang="fr-FR" sz="1100" b="1" i="1" dirty="0" smtClean="0">
                <a:latin typeface="Trebuchet MS" pitchFamily="34" charset="0"/>
              </a:rPr>
              <a:t>Allocution radiodiffusée du 30 mai 1968</a:t>
            </a:r>
            <a:endParaRPr lang="fr-FR" sz="1100" b="1" dirty="0">
              <a:latin typeface="Trebuchet MS" pitchFamily="34" charset="0"/>
            </a:endParaRPr>
          </a:p>
        </p:txBody>
      </p:sp>
      <p:sp>
        <p:nvSpPr>
          <p:cNvPr id="23" name="Rectangle à coins arrondis 22"/>
          <p:cNvSpPr/>
          <p:nvPr/>
        </p:nvSpPr>
        <p:spPr>
          <a:xfrm>
            <a:off x="971600" y="3212976"/>
            <a:ext cx="3491880"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Peu présent dans les médias durant le mois de mai, le général de Gaulle met en scène son retour au premier plan : il choisit la radio (en souvenir de l’appel du 18 juin) pour s’adresser aux Français et mener une vaste contre offensive médiatique qui porte ses fruits et permet un renversement de l’opinion publique.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884378"/>
            <a:ext cx="3291831" cy="54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7176" y="1700808"/>
            <a:ext cx="5006912" cy="576064"/>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092280" y="1268760"/>
            <a:ext cx="1584176" cy="360040"/>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35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809959"/>
            <a:ext cx="4176464" cy="1061829"/>
          </a:xfrm>
          <a:prstGeom prst="rect">
            <a:avLst/>
          </a:prstGeom>
        </p:spPr>
        <p:txBody>
          <a:bodyPr wrap="square">
            <a:spAutoFit/>
          </a:bodyPr>
          <a:lstStyle/>
          <a:p>
            <a:pPr algn="just"/>
            <a:r>
              <a:rPr lang="fr-FR" sz="1050" dirty="0"/>
              <a:t>Ces propositions sont destinées aux professeurs et non directement aux élèves. En fonction de la problématique et des choix de l’enseignant, certaines pistes seront exploitées ou non pour permettre le traitement du thème dans les volumes horaires impartis, en fonction de la progression des apprentissages bâtie par l’équipe disciplinaire et des acquis des élèves</a:t>
            </a:r>
            <a:r>
              <a:rPr lang="fr-FR" sz="1050" dirty="0" smtClean="0"/>
              <a:t>. </a:t>
            </a:r>
            <a:endParaRPr lang="fr-FR" sz="1050" dirty="0"/>
          </a:p>
        </p:txBody>
      </p:sp>
      <p:sp>
        <p:nvSpPr>
          <p:cNvPr id="7" name="Titre 1"/>
          <p:cNvSpPr txBox="1">
            <a:spLocks/>
          </p:cNvSpPr>
          <p:nvPr/>
        </p:nvSpPr>
        <p:spPr>
          <a:xfrm>
            <a:off x="2343065"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500" dirty="0" smtClean="0">
                <a:solidFill>
                  <a:schemeClr val="accent5">
                    <a:lumMod val="50000"/>
                  </a:schemeClr>
                </a:solidFill>
                <a:latin typeface="Forte" pitchFamily="66" charset="0"/>
              </a:rPr>
              <a:t>Pour en savoir plus</a:t>
            </a:r>
            <a:endParaRPr lang="fr-FR" sz="2500" dirty="0">
              <a:solidFill>
                <a:schemeClr val="accent5">
                  <a:lumMod val="50000"/>
                </a:schemeClr>
              </a:solidFill>
              <a:latin typeface="Forte" pitchFamily="66" charset="0"/>
            </a:endParaRPr>
          </a:p>
        </p:txBody>
      </p:sp>
      <p:pic>
        <p:nvPicPr>
          <p:cNvPr id="2052" name="rg_hi" descr="Description : http://t0.gstatic.com/images?q=tbn:ANd9GcROQTp0EiNLBudnfO4x10XOfq859nr_tEAvEjNTRRnYPfQNYY7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3" y="5824149"/>
            <a:ext cx="876677" cy="8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rot="16200000">
            <a:off x="7317914" y="5049120"/>
            <a:ext cx="3353544" cy="246221"/>
          </a:xfrm>
          <a:prstGeom prst="rect">
            <a:avLst/>
          </a:prstGeom>
          <a:noFill/>
        </p:spPr>
        <p:txBody>
          <a:bodyPr wrap="square" rtlCol="0">
            <a:spAutoFit/>
          </a:bodyPr>
          <a:lstStyle/>
          <a:p>
            <a:r>
              <a:rPr lang="fr-FR" sz="1000" b="1" dirty="0" smtClean="0"/>
              <a:t>Renaud </a:t>
            </a:r>
            <a:r>
              <a:rPr lang="fr-FR" sz="1000" b="1" dirty="0" err="1" smtClean="0"/>
              <a:t>Weisse</a:t>
            </a:r>
            <a:r>
              <a:rPr lang="fr-FR" sz="1000" b="1" dirty="0" smtClean="0"/>
              <a:t> / LPO Stanislas Wissembourg / sept 2012</a:t>
            </a:r>
          </a:p>
        </p:txBody>
      </p:sp>
      <p:sp>
        <p:nvSpPr>
          <p:cNvPr id="3" name="Rectangle à coins arrondis 2"/>
          <p:cNvSpPr/>
          <p:nvPr/>
        </p:nvSpPr>
        <p:spPr>
          <a:xfrm>
            <a:off x="107403" y="543173"/>
            <a:ext cx="4320480" cy="4037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livres</a:t>
            </a:r>
          </a:p>
          <a:p>
            <a:pPr algn="ctr"/>
            <a:endParaRPr lang="fr-FR" sz="2400" b="1" dirty="0" smtClean="0">
              <a:effectLst>
                <a:outerShdw blurRad="38100" dist="38100" dir="2700000" algn="tl">
                  <a:srgbClr val="000000">
                    <a:alpha val="43137"/>
                  </a:srgbClr>
                </a:outerShdw>
              </a:effectLst>
            </a:endParaRPr>
          </a:p>
          <a:p>
            <a:pPr algn="just"/>
            <a:r>
              <a:rPr lang="fr-FR" sz="1400" b="1" i="1" u="sng" dirty="0" smtClean="0"/>
              <a:t>Sur l’opinion publique et les médias</a:t>
            </a:r>
          </a:p>
          <a:p>
            <a:pPr marL="285750" indent="-285750" algn="just">
              <a:buFontTx/>
              <a:buChar char="-"/>
            </a:pPr>
            <a:r>
              <a:rPr lang="fr-FR" sz="1400" b="1" i="1" dirty="0" smtClean="0">
                <a:effectLst>
                  <a:outerShdw blurRad="38100" dist="38100" dir="2700000" algn="tl">
                    <a:srgbClr val="000000">
                      <a:alpha val="43137"/>
                    </a:srgbClr>
                  </a:outerShdw>
                </a:effectLst>
              </a:rPr>
              <a:t>L’opinion publique</a:t>
            </a:r>
            <a:r>
              <a:rPr lang="fr-FR" sz="1400" b="1" dirty="0" smtClean="0">
                <a:effectLst>
                  <a:outerShdw blurRad="38100" dist="38100" dir="2700000" algn="tl">
                    <a:srgbClr val="000000">
                      <a:alpha val="43137"/>
                    </a:srgbClr>
                  </a:outerShdw>
                </a:effectLst>
              </a:rPr>
              <a:t>, TDC n°941, oct.2007</a:t>
            </a:r>
            <a:endParaRPr lang="fr-FR" sz="1400" b="1" i="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JN. JEANNENEY, </a:t>
            </a:r>
            <a:r>
              <a:rPr lang="fr-FR" sz="1400" b="1" i="1" dirty="0" smtClean="0">
                <a:effectLst>
                  <a:outerShdw blurRad="38100" dist="38100" dir="2700000" algn="tl">
                    <a:srgbClr val="000000">
                      <a:alpha val="43137"/>
                    </a:srgbClr>
                  </a:outerShdw>
                </a:effectLst>
              </a:rPr>
              <a:t>Une histoire des médias des origines à nos jours</a:t>
            </a:r>
            <a:r>
              <a:rPr lang="fr-FR" sz="1400" b="1" dirty="0" smtClean="0">
                <a:effectLst>
                  <a:outerShdw blurRad="38100" dist="38100" dir="2700000" algn="tl">
                    <a:srgbClr val="000000">
                      <a:alpha val="43137"/>
                    </a:srgbClr>
                  </a:outerShdw>
                </a:effectLst>
              </a:rPr>
              <a:t>, Points Seuil,  2011</a:t>
            </a:r>
          </a:p>
          <a:p>
            <a:pPr marL="285750" indent="-285750" algn="just">
              <a:buFontTx/>
              <a:buChar char="-"/>
            </a:pPr>
            <a:r>
              <a:rPr lang="fr-FR" sz="1400" b="1" dirty="0" smtClean="0">
                <a:effectLst>
                  <a:outerShdw blurRad="38100" dist="38100" dir="2700000" algn="tl">
                    <a:srgbClr val="000000">
                      <a:alpha val="43137"/>
                    </a:srgbClr>
                  </a:outerShdw>
                </a:effectLst>
              </a:rPr>
              <a:t>F. D’ALMEIDA &amp; C. DELPORTE, </a:t>
            </a:r>
            <a:r>
              <a:rPr lang="fr-FR" sz="1400" b="1" i="1" dirty="0" smtClean="0">
                <a:effectLst>
                  <a:outerShdw blurRad="38100" dist="38100" dir="2700000" algn="tl">
                    <a:srgbClr val="000000">
                      <a:alpha val="43137"/>
                    </a:srgbClr>
                  </a:outerShdw>
                </a:effectLst>
              </a:rPr>
              <a:t>Histoire des médias en France de la Grande guerre à nos jours</a:t>
            </a:r>
            <a:r>
              <a:rPr lang="fr-FR" sz="1400" b="1" dirty="0" smtClean="0">
                <a:effectLst>
                  <a:outerShdw blurRad="38100" dist="38100" dir="2700000" algn="tl">
                    <a:srgbClr val="000000">
                      <a:alpha val="43137"/>
                    </a:srgbClr>
                  </a:outerShdw>
                </a:effectLst>
              </a:rPr>
              <a:t>, Flammarion, 2010</a:t>
            </a:r>
          </a:p>
          <a:p>
            <a:pPr marL="285750" indent="-285750" algn="just">
              <a:buFontTx/>
              <a:buChar char="-"/>
            </a:pPr>
            <a:r>
              <a:rPr lang="fr-FR" sz="1400" b="1" dirty="0" smtClean="0">
                <a:effectLst>
                  <a:outerShdw blurRad="38100" dist="38100" dir="2700000" algn="tl">
                    <a:srgbClr val="000000">
                      <a:alpha val="43137"/>
                    </a:srgbClr>
                  </a:outerShdw>
                </a:effectLst>
              </a:rPr>
              <a:t>P. ALBERT, </a:t>
            </a:r>
            <a:r>
              <a:rPr lang="fr-FR" sz="1400" b="1" i="1" dirty="0" smtClean="0">
                <a:effectLst>
                  <a:outerShdw blurRad="38100" dist="38100" dir="2700000" algn="tl">
                    <a:srgbClr val="000000">
                      <a:alpha val="43137"/>
                    </a:srgbClr>
                  </a:outerShdw>
                </a:effectLst>
              </a:rPr>
              <a:t>Histoire de la presse</a:t>
            </a:r>
            <a:r>
              <a:rPr lang="fr-FR" sz="1400" b="1" dirty="0" smtClean="0">
                <a:effectLst>
                  <a:outerShdw blurRad="38100" dist="38100" dir="2700000" algn="tl">
                    <a:srgbClr val="000000">
                      <a:alpha val="43137"/>
                    </a:srgbClr>
                  </a:outerShdw>
                </a:effectLst>
              </a:rPr>
              <a:t>, Que sais-je, PUF, 2010</a:t>
            </a:r>
          </a:p>
          <a:p>
            <a:pPr marL="285750" indent="-285750" algn="just">
              <a:buFontTx/>
              <a:buChar char="-"/>
            </a:pPr>
            <a:endParaRPr lang="fr-FR" sz="1400" b="1" dirty="0" smtClean="0">
              <a:effectLst>
                <a:outerShdw blurRad="38100" dist="38100" dir="2700000" algn="tl">
                  <a:srgbClr val="000000">
                    <a:alpha val="43137"/>
                  </a:srgbClr>
                </a:outerShdw>
              </a:effectLst>
            </a:endParaRPr>
          </a:p>
          <a:p>
            <a:pPr algn="just"/>
            <a:r>
              <a:rPr lang="fr-FR" sz="1400" b="1" i="1" u="sng" dirty="0" smtClean="0">
                <a:effectLst>
                  <a:outerShdw blurRad="38100" dist="38100" dir="2700000" algn="tl">
                    <a:srgbClr val="000000">
                      <a:alpha val="43137"/>
                    </a:srgbClr>
                  </a:outerShdw>
                </a:effectLst>
              </a:rPr>
              <a:t>Sur les crises politiques en France</a:t>
            </a:r>
          </a:p>
          <a:p>
            <a:pPr marL="285750" indent="-285750" algn="just">
              <a:buFontTx/>
              <a:buChar char="-"/>
            </a:pPr>
            <a:r>
              <a:rPr lang="fr-FR" sz="1400" b="1" dirty="0" smtClean="0">
                <a:effectLst>
                  <a:outerShdw blurRad="38100" dist="38100" dir="2700000" algn="tl">
                    <a:srgbClr val="000000">
                      <a:alpha val="43137"/>
                    </a:srgbClr>
                  </a:outerShdw>
                </a:effectLst>
              </a:rPr>
              <a:t>D. TARTAKOWSKY, </a:t>
            </a:r>
            <a:r>
              <a:rPr lang="fr-FR" sz="1400" b="1" i="1" dirty="0" smtClean="0">
                <a:effectLst>
                  <a:outerShdw blurRad="38100" dist="38100" dir="2700000" algn="tl">
                    <a:srgbClr val="000000">
                      <a:alpha val="43137"/>
                    </a:srgbClr>
                  </a:outerShdw>
                </a:effectLst>
              </a:rPr>
              <a:t>Le pouvoir est dans la rue – crises politiques et manifestations en France</a:t>
            </a:r>
            <a:r>
              <a:rPr lang="fr-FR" sz="1400" b="1" dirty="0" smtClean="0">
                <a:effectLst>
                  <a:outerShdw blurRad="38100" dist="38100" dir="2700000" algn="tl">
                    <a:srgbClr val="000000">
                      <a:alpha val="43137"/>
                    </a:srgbClr>
                  </a:outerShdw>
                </a:effectLst>
              </a:rPr>
              <a:t>, Aubier, 1998</a:t>
            </a:r>
          </a:p>
          <a:p>
            <a:pPr algn="just"/>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
        <p:nvSpPr>
          <p:cNvPr id="8" name="Rectangle à coins arrondis 7"/>
          <p:cNvSpPr/>
          <p:nvPr/>
        </p:nvSpPr>
        <p:spPr>
          <a:xfrm>
            <a:off x="4499992" y="1340768"/>
            <a:ext cx="4320480" cy="367240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smtClean="0">
              <a:effectLst>
                <a:outerShdw blurRad="38100" dist="38100" dir="2700000" algn="tl">
                  <a:srgbClr val="000000">
                    <a:alpha val="43137"/>
                  </a:srgbClr>
                </a:outerShdw>
              </a:effectLst>
            </a:endParaRPr>
          </a:p>
          <a:p>
            <a:pPr algn="ctr"/>
            <a:endParaRPr lang="fr-FR" sz="2400" b="1" dirty="0" smtClean="0">
              <a:effectLst>
                <a:outerShdw blurRad="38100" dist="38100" dir="2700000" algn="tl">
                  <a:srgbClr val="000000">
                    <a:alpha val="43137"/>
                  </a:srgbClr>
                </a:outerShdw>
              </a:effectLst>
            </a:endParaRPr>
          </a:p>
          <a:p>
            <a:pPr algn="ctr"/>
            <a:endParaRPr lang="fr-FR" sz="2400" b="1" dirty="0">
              <a:effectLst>
                <a:outerShdw blurRad="38100" dist="38100" dir="2700000" algn="tl">
                  <a:srgbClr val="000000">
                    <a:alpha val="43137"/>
                  </a:srgbClr>
                </a:outerShdw>
              </a:effectLst>
            </a:endParaRPr>
          </a:p>
          <a:p>
            <a:pPr algn="ctr"/>
            <a:r>
              <a:rPr lang="fr-FR" sz="2400" b="1" dirty="0" smtClean="0">
                <a:effectLst>
                  <a:outerShdw blurRad="38100" dist="38100" dir="2700000" algn="tl">
                    <a:srgbClr val="000000">
                      <a:alpha val="43137"/>
                    </a:srgbClr>
                  </a:outerShdw>
                </a:effectLst>
              </a:rPr>
              <a:t>Des ressources sur internet</a:t>
            </a:r>
          </a:p>
          <a:p>
            <a:pPr algn="ctr"/>
            <a:endParaRPr lang="fr-FR" sz="2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 Dreyfus réhabilité », site du ministère de la culture consacré à l’affaire : </a:t>
            </a:r>
            <a:r>
              <a:rPr lang="fr-FR" sz="1400" b="1" dirty="0" smtClean="0">
                <a:effectLst>
                  <a:outerShdw blurRad="38100" dist="38100" dir="2700000" algn="tl">
                    <a:srgbClr val="000000">
                      <a:alpha val="43137"/>
                    </a:srgbClr>
                  </a:outerShdw>
                </a:effectLst>
                <a:hlinkClick r:id="rId3"/>
              </a:rPr>
              <a:t>http://dreyfus.culture.fr</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 Esprit(s) de mai 68 », site pédagogique de l’exposition organisée par la BNF : </a:t>
            </a:r>
            <a:r>
              <a:rPr lang="fr-FR" sz="1400" b="1" dirty="0" smtClean="0">
                <a:effectLst>
                  <a:outerShdw blurRad="38100" dist="38100" dir="2700000" algn="tl">
                    <a:srgbClr val="000000">
                      <a:alpha val="43137"/>
                    </a:srgbClr>
                  </a:outerShdw>
                </a:effectLst>
                <a:hlinkClick r:id="rId4"/>
              </a:rPr>
              <a:t>http://expositions.bnf.fr/mai68/index.htm</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Les nombreuses ressources audiovisuelles du site de l’INA : </a:t>
            </a:r>
            <a:r>
              <a:rPr lang="fr-FR" sz="1400" b="1" dirty="0" smtClean="0">
                <a:effectLst>
                  <a:outerShdw blurRad="38100" dist="38100" dir="2700000" algn="tl">
                    <a:srgbClr val="000000">
                      <a:alpha val="43137"/>
                    </a:srgbClr>
                  </a:outerShdw>
                </a:effectLst>
                <a:hlinkClick r:id="rId5"/>
              </a:rPr>
              <a:t>www.ina.fr</a:t>
            </a:r>
            <a:r>
              <a:rPr lang="fr-FR" sz="1400" b="1" dirty="0" smtClean="0">
                <a:effectLst>
                  <a:outerShdw blurRad="38100" dist="38100" dir="2700000" algn="tl">
                    <a:srgbClr val="000000">
                      <a:alpha val="43137"/>
                    </a:srgbClr>
                  </a:outerShdw>
                </a:effectLst>
              </a:rPr>
              <a:t> ou les jalons pour l’histoire du temps présent : </a:t>
            </a:r>
            <a:r>
              <a:rPr lang="fr-FR" sz="1400" b="1" dirty="0" smtClean="0">
                <a:effectLst>
                  <a:outerShdw blurRad="38100" dist="38100" dir="2700000" algn="tl">
                    <a:srgbClr val="000000">
                      <a:alpha val="43137"/>
                    </a:srgbClr>
                  </a:outerShdw>
                </a:effectLst>
                <a:hlinkClick r:id="rId6"/>
              </a:rPr>
              <a:t>http://ina.fr/fresques/jalons/accueil</a:t>
            </a:r>
            <a:endParaRPr lang="fr-FR" sz="1400" b="1" dirty="0" smtClean="0">
              <a:effectLst>
                <a:outerShdw blurRad="38100" dist="38100" dir="2700000" algn="tl">
                  <a:srgbClr val="000000">
                    <a:alpha val="43137"/>
                  </a:srgbClr>
                </a:outerShdw>
              </a:effectLst>
            </a:endParaRPr>
          </a:p>
          <a:p>
            <a:pPr marL="285750" indent="-285750" algn="just">
              <a:buFontTx/>
              <a:buChar char="-"/>
            </a:pPr>
            <a:r>
              <a:rPr lang="fr-FR" sz="1400" b="1" dirty="0" smtClean="0">
                <a:effectLst>
                  <a:outerShdw blurRad="38100" dist="38100" dir="2700000" algn="tl">
                    <a:srgbClr val="000000">
                      <a:alpha val="43137"/>
                    </a:srgbClr>
                  </a:outerShdw>
                </a:effectLst>
              </a:rPr>
              <a:t>Les archives numérisées de nombreux journaux français : </a:t>
            </a:r>
            <a:r>
              <a:rPr lang="fr-FR" sz="1400" b="1" dirty="0" smtClean="0">
                <a:effectLst>
                  <a:outerShdw blurRad="38100" dist="38100" dir="2700000" algn="tl">
                    <a:srgbClr val="000000">
                      <a:alpha val="43137"/>
                    </a:srgbClr>
                  </a:outerShdw>
                </a:effectLst>
                <a:hlinkClick r:id="rId7"/>
              </a:rPr>
              <a:t>http://gallica.bnf.fr</a:t>
            </a: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marL="285750" indent="-285750" algn="just">
              <a:buFontTx/>
              <a:buChar char="-"/>
            </a:pPr>
            <a:endParaRPr lang="fr-FR" sz="1400" b="1" dirty="0" smtClean="0">
              <a:effectLst>
                <a:outerShdw blurRad="38100" dist="38100" dir="2700000" algn="tl">
                  <a:srgbClr val="000000">
                    <a:alpha val="43137"/>
                  </a:srgbClr>
                </a:outerShdw>
              </a:effectLst>
            </a:endParaRPr>
          </a:p>
          <a:p>
            <a:pPr marL="285750" indent="-285750" algn="just">
              <a:buFontTx/>
              <a:buChar char="-"/>
            </a:pPr>
            <a:endParaRPr lang="fr-FR" sz="1400" b="1" i="1" dirty="0">
              <a:effectLst>
                <a:outerShdw blurRad="38100" dist="38100" dir="2700000" algn="tl">
                  <a:srgbClr val="000000">
                    <a:alpha val="43137"/>
                  </a:srgbClr>
                </a:outerShdw>
              </a:effectLst>
            </a:endParaRPr>
          </a:p>
          <a:p>
            <a:pPr algn="just"/>
            <a:endParaRPr lang="fr-FR" sz="1400" b="1" i="1" dirty="0" smtClean="0"/>
          </a:p>
          <a:p>
            <a:pPr marL="285750" indent="-285750" algn="just">
              <a:buFontTx/>
              <a:buChar char="-"/>
            </a:pPr>
            <a:endParaRPr lang="fr-FR"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8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2" t="10208" r="46237" b="73751"/>
          <a:stretch/>
        </p:blipFill>
        <p:spPr bwMode="auto">
          <a:xfrm>
            <a:off x="3059832" y="6247497"/>
            <a:ext cx="1907704" cy="35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rot="16200000">
            <a:off x="-2188687" y="3456043"/>
            <a:ext cx="5049182" cy="584775"/>
          </a:xfrm>
          <a:prstGeom prst="rect">
            <a:avLst/>
          </a:prstGeom>
          <a:noFill/>
        </p:spPr>
        <p:txBody>
          <a:bodyPr wrap="square" rtlCol="0">
            <a:spAutoFit/>
          </a:bodyPr>
          <a:lstStyle/>
          <a:p>
            <a:r>
              <a:rPr lang="fr-FR" sz="3200" u="sng" dirty="0" smtClean="0">
                <a:solidFill>
                  <a:srgbClr val="FF0000"/>
                </a:solidFill>
                <a:latin typeface="Forte" pitchFamily="66" charset="0"/>
              </a:rPr>
              <a:t>Les problématiques </a:t>
            </a:r>
            <a:endParaRPr lang="fr-FR" sz="3200" u="sng" dirty="0">
              <a:solidFill>
                <a:srgbClr val="FF0000"/>
              </a:solidFill>
              <a:latin typeface="Forte" pitchFamily="66" charset="0"/>
            </a:endParaRPr>
          </a:p>
        </p:txBody>
      </p:sp>
      <p:sp>
        <p:nvSpPr>
          <p:cNvPr id="10" name="ZoneTexte 9"/>
          <p:cNvSpPr txBox="1"/>
          <p:nvPr/>
        </p:nvSpPr>
        <p:spPr>
          <a:xfrm>
            <a:off x="605124" y="2731479"/>
            <a:ext cx="4546877" cy="3293209"/>
          </a:xfrm>
          <a:prstGeom prst="rect">
            <a:avLst/>
          </a:prstGeom>
          <a:noFill/>
        </p:spPr>
        <p:txBody>
          <a:bodyPr wrap="square" rtlCol="0">
            <a:spAutoFit/>
          </a:bodyPr>
          <a:lstStyle/>
          <a:p>
            <a:pPr marL="285750" indent="-285750">
              <a:buFontTx/>
              <a:buChar char="-"/>
            </a:pPr>
            <a:r>
              <a:rPr lang="fr-FR" sz="1600" dirty="0" smtClean="0">
                <a:latin typeface="Trebuchet MS" pitchFamily="34" charset="0"/>
              </a:rPr>
              <a:t>Comment les médias participent-ils à la formation et à l’expression de l’opinion publique ? = </a:t>
            </a:r>
            <a:r>
              <a:rPr lang="fr-FR" sz="1600" b="1" i="1" u="sng" dirty="0" smtClean="0">
                <a:solidFill>
                  <a:srgbClr val="FF0000"/>
                </a:solidFill>
                <a:latin typeface="Trebuchet MS" pitchFamily="34" charset="0"/>
              </a:rPr>
              <a:t>diversification des médias, expression démocratique et opinion publique</a:t>
            </a:r>
          </a:p>
          <a:p>
            <a:pPr marL="285750" indent="-285750">
              <a:buFontTx/>
              <a:buChar char="-"/>
            </a:pPr>
            <a:endParaRPr lang="fr-FR" sz="1600" b="1" i="1" u="sng" dirty="0" smtClean="0">
              <a:latin typeface="Trebuchet MS" pitchFamily="34" charset="0"/>
            </a:endParaRPr>
          </a:p>
          <a:p>
            <a:pPr marL="285750" indent="-285750">
              <a:buFontTx/>
              <a:buChar char="-"/>
            </a:pPr>
            <a:endParaRPr lang="fr-FR" sz="1600" b="1" i="1" u="sng" dirty="0">
              <a:latin typeface="Trebuchet MS" pitchFamily="34" charset="0"/>
            </a:endParaRPr>
          </a:p>
          <a:p>
            <a:pPr marL="285750" indent="-285750">
              <a:buFontTx/>
              <a:buChar char="-"/>
            </a:pPr>
            <a:r>
              <a:rPr lang="fr-FR" sz="1600" dirty="0" smtClean="0">
                <a:latin typeface="Trebuchet MS" pitchFamily="34" charset="0"/>
              </a:rPr>
              <a:t>Quel est le rôle du contexte politique dans l’évolution des relations entre l’opinion publique et les médias ? =  </a:t>
            </a:r>
            <a:r>
              <a:rPr lang="fr-FR" sz="1600" b="1" i="1" u="sng" dirty="0" smtClean="0">
                <a:solidFill>
                  <a:srgbClr val="FF0000"/>
                </a:solidFill>
                <a:latin typeface="Trebuchet MS" pitchFamily="34" charset="0"/>
              </a:rPr>
              <a:t>interactions de l’opinion publique et des médias dans un régime démocratique qui a connu des crises</a:t>
            </a:r>
            <a:endParaRPr lang="fr-FR" sz="1600" dirty="0">
              <a:solidFill>
                <a:srgbClr val="FF0000"/>
              </a:solidFill>
              <a:latin typeface="Trebuchet MS" pitchFamily="34" charset="0"/>
            </a:endParaRPr>
          </a:p>
        </p:txBody>
      </p:sp>
      <p:sp>
        <p:nvSpPr>
          <p:cNvPr id="7" name="Espace réservé du contenu 2"/>
          <p:cNvSpPr>
            <a:spLocks noGrp="1"/>
          </p:cNvSpPr>
          <p:nvPr>
            <p:ph idx="1"/>
          </p:nvPr>
        </p:nvSpPr>
        <p:spPr>
          <a:xfrm>
            <a:off x="492642" y="692696"/>
            <a:ext cx="8229600" cy="1677980"/>
          </a:xfrm>
          <a:ln>
            <a:solidFill>
              <a:srgbClr val="FF0000"/>
            </a:solidFill>
          </a:ln>
        </p:spPr>
        <p:txBody>
          <a:bodyPr>
            <a:normAutofit lnSpcReduction="10000"/>
          </a:bodyPr>
          <a:lstStyle/>
          <a:p>
            <a:pPr marL="0" indent="0">
              <a:buNone/>
            </a:pPr>
            <a:r>
              <a:rPr lang="fr-FR" sz="1500" b="1" dirty="0" smtClean="0">
                <a:effectLst>
                  <a:outerShdw blurRad="38100" dist="38100" dir="2700000" algn="tl">
                    <a:srgbClr val="000000">
                      <a:alpha val="43137"/>
                    </a:srgbClr>
                  </a:outerShdw>
                </a:effectLst>
                <a:latin typeface="Trebuchet MS" pitchFamily="34" charset="0"/>
              </a:rPr>
              <a:t>Thème 2 : Idéologies, opinions et croyances en Europe et aux Etats-Unis du 19</a:t>
            </a:r>
            <a:r>
              <a:rPr lang="fr-FR" sz="1500" b="1" baseline="30000" dirty="0" smtClean="0">
                <a:effectLst>
                  <a:outerShdw blurRad="38100" dist="38100" dir="2700000" algn="tl">
                    <a:srgbClr val="000000">
                      <a:alpha val="43137"/>
                    </a:srgbClr>
                  </a:outerShdw>
                </a:effectLst>
                <a:latin typeface="Trebuchet MS" pitchFamily="34" charset="0"/>
              </a:rPr>
              <a:t>ème</a:t>
            </a:r>
            <a:r>
              <a:rPr lang="fr-FR" sz="1500" b="1" dirty="0" smtClean="0">
                <a:effectLst>
                  <a:outerShdw blurRad="38100" dist="38100" dir="2700000" algn="tl">
                    <a:srgbClr val="000000">
                      <a:alpha val="43137"/>
                    </a:srgbClr>
                  </a:outerShdw>
                </a:effectLst>
                <a:latin typeface="Trebuchet MS" pitchFamily="34" charset="0"/>
              </a:rPr>
              <a:t> siècle </a:t>
            </a:r>
          </a:p>
          <a:p>
            <a:pPr marL="0" indent="0">
              <a:buNone/>
            </a:pPr>
            <a:r>
              <a:rPr lang="fr-FR" sz="1500" b="1" dirty="0" smtClean="0">
                <a:effectLst>
                  <a:outerShdw blurRad="38100" dist="38100" dir="2700000" algn="tl">
                    <a:srgbClr val="000000">
                      <a:alpha val="43137"/>
                    </a:srgbClr>
                  </a:outerShdw>
                </a:effectLst>
                <a:latin typeface="Trebuchet MS" pitchFamily="34" charset="0"/>
              </a:rPr>
              <a:t>                 à nos jours</a:t>
            </a:r>
          </a:p>
          <a:p>
            <a:pPr marL="857250" lvl="1" indent="-457200">
              <a:buFontTx/>
              <a:buChar char="-"/>
            </a:pPr>
            <a:r>
              <a:rPr lang="fr-FR" sz="1500" i="1" dirty="0" smtClean="0">
                <a:latin typeface="Trebuchet MS" pitchFamily="34" charset="0"/>
              </a:rPr>
              <a:t>Médias et opinion publique</a:t>
            </a:r>
          </a:p>
          <a:p>
            <a:pPr marL="400050" lvl="1" indent="0">
              <a:buNone/>
            </a:pPr>
            <a:r>
              <a:rPr lang="fr-FR" sz="1500" dirty="0" smtClean="0">
                <a:latin typeface="Trebuchet MS" pitchFamily="34" charset="0"/>
              </a:rPr>
              <a:t>        Médias et opinion publique dans les grandes crises politiques en France depuis </a:t>
            </a:r>
          </a:p>
          <a:p>
            <a:pPr marL="400050" lvl="1" indent="0">
              <a:buNone/>
            </a:pPr>
            <a:r>
              <a:rPr lang="fr-FR" sz="1500" dirty="0">
                <a:latin typeface="Trebuchet MS" pitchFamily="34" charset="0"/>
              </a:rPr>
              <a:t> </a:t>
            </a:r>
            <a:r>
              <a:rPr lang="fr-FR" sz="1500" dirty="0" smtClean="0">
                <a:latin typeface="Trebuchet MS" pitchFamily="34" charset="0"/>
              </a:rPr>
              <a:t>       l’affaire Dreyfus</a:t>
            </a:r>
          </a:p>
          <a:p>
            <a:pPr marL="1588" lvl="1" indent="0" algn="r">
              <a:buNone/>
            </a:pPr>
            <a:r>
              <a:rPr lang="fr-FR" sz="1500" i="1" dirty="0" smtClean="0">
                <a:latin typeface="Trebuchet MS" pitchFamily="34" charset="0"/>
              </a:rPr>
              <a:t>Ce thème doit être traité en 5h environ</a:t>
            </a:r>
          </a:p>
          <a:p>
            <a:pPr marL="400050" lvl="1" indent="0">
              <a:buNone/>
            </a:pPr>
            <a:endParaRPr lang="fr-FR" dirty="0" smtClean="0"/>
          </a:p>
        </p:txBody>
      </p:sp>
      <p:sp>
        <p:nvSpPr>
          <p:cNvPr id="9" name="Titre 1"/>
          <p:cNvSpPr>
            <a:spLocks noGrp="1"/>
          </p:cNvSpPr>
          <p:nvPr>
            <p:ph type="title"/>
          </p:nvPr>
        </p:nvSpPr>
        <p:spPr>
          <a:xfrm>
            <a:off x="2436912" y="-99392"/>
            <a:ext cx="6707088" cy="778098"/>
          </a:xfrm>
        </p:spPr>
        <p:txBody>
          <a:bodyPr>
            <a:normAutofit/>
          </a:bodyPr>
          <a:lstStyle/>
          <a:p>
            <a:pPr algn="r"/>
            <a:r>
              <a:rPr lang="fr-FR" sz="3200" dirty="0" smtClean="0">
                <a:solidFill>
                  <a:schemeClr val="accent5">
                    <a:lumMod val="50000"/>
                  </a:schemeClr>
                </a:solidFill>
                <a:latin typeface="Forte" pitchFamily="66" charset="0"/>
              </a:rPr>
              <a:t>Le point sur les programmes</a:t>
            </a:r>
            <a:endParaRPr lang="fr-FR" sz="3200" dirty="0">
              <a:solidFill>
                <a:schemeClr val="accent5">
                  <a:lumMod val="50000"/>
                </a:schemeClr>
              </a:solidFill>
              <a:latin typeface="Forte" pitchFamily="66" charset="0"/>
            </a:endParaRPr>
          </a:p>
        </p:txBody>
      </p:sp>
      <p:sp>
        <p:nvSpPr>
          <p:cNvPr id="8" name="Rectangle à coins arrondis 7"/>
          <p:cNvSpPr/>
          <p:nvPr/>
        </p:nvSpPr>
        <p:spPr>
          <a:xfrm>
            <a:off x="5724128" y="2723591"/>
            <a:ext cx="3024336" cy="375460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rgbClr val="FF0000"/>
              </a:solidFill>
              <a:effectLst>
                <a:outerShdw blurRad="38100" dist="38100" dir="2700000" algn="tl">
                  <a:srgbClr val="000000">
                    <a:alpha val="43137"/>
                  </a:srgbClr>
                </a:outerShdw>
              </a:effectLst>
            </a:endParaRPr>
          </a:p>
          <a:p>
            <a:pPr algn="ctr"/>
            <a:r>
              <a:rPr lang="fr-FR" sz="1600" b="1" dirty="0" smtClean="0">
                <a:solidFill>
                  <a:srgbClr val="FF0000"/>
                </a:solidFill>
                <a:effectLst>
                  <a:outerShdw blurRad="38100" dist="38100" dir="2700000" algn="tl">
                    <a:srgbClr val="000000">
                      <a:alpha val="43137"/>
                    </a:srgbClr>
                  </a:outerShdw>
                </a:effectLst>
              </a:rPr>
              <a:t>Les compétences travaillées dans cette démarche d’étude :</a:t>
            </a:r>
          </a:p>
          <a:p>
            <a:pPr algn="ctr"/>
            <a:endParaRPr lang="fr-FR" sz="1600" b="1" dirty="0" smtClean="0">
              <a:solidFill>
                <a:srgbClr val="FF0000"/>
              </a:solidFill>
              <a:effectLst>
                <a:outerShdw blurRad="38100" dist="38100" dir="2700000" algn="tl">
                  <a:srgbClr val="000000">
                    <a:alpha val="43137"/>
                  </a:srgbClr>
                </a:outerShdw>
              </a:effectLst>
            </a:endParaRPr>
          </a:p>
          <a:p>
            <a:pPr marL="285750" indent="-285750" algn="just">
              <a:buFontTx/>
              <a:buChar char="-"/>
            </a:pPr>
            <a:r>
              <a:rPr lang="fr-FR" sz="1300" dirty="0" smtClean="0">
                <a:solidFill>
                  <a:schemeClr val="tx1"/>
                </a:solidFill>
                <a:latin typeface="Trebuchet MS" pitchFamily="34" charset="0"/>
              </a:rPr>
              <a:t>Mettre en relation des faits ou événements de nature, de période spatiales différentes (approches diachronique et synchronique)</a:t>
            </a:r>
          </a:p>
          <a:p>
            <a:pPr marL="285750" indent="-285750" algn="just">
              <a:buFontTx/>
              <a:buChar char="-"/>
            </a:pPr>
            <a:r>
              <a:rPr lang="fr-FR" sz="1300" dirty="0" smtClean="0">
                <a:solidFill>
                  <a:schemeClr val="tx1"/>
                </a:solidFill>
                <a:latin typeface="Trebuchet MS" pitchFamily="34" charset="0"/>
              </a:rPr>
              <a:t>Prélever, hiérarchiser et confronter des informations selon des approches spécifiques en fonction du corpus documentaire</a:t>
            </a:r>
          </a:p>
          <a:p>
            <a:pPr marL="285750" indent="-285750" algn="just">
              <a:buFontTx/>
              <a:buChar char="-"/>
            </a:pPr>
            <a:r>
              <a:rPr lang="fr-FR" sz="1300" dirty="0" smtClean="0">
                <a:solidFill>
                  <a:schemeClr val="tx1"/>
                </a:solidFill>
                <a:latin typeface="Trebuchet MS" pitchFamily="34" charset="0"/>
              </a:rPr>
              <a:t>Critiquer des documents de types différents.</a:t>
            </a:r>
          </a:p>
          <a:p>
            <a:pPr marL="285750" indent="-285750" algn="just">
              <a:buFontTx/>
              <a:buChar char="-"/>
            </a:pPr>
            <a:r>
              <a:rPr lang="fr-FR" sz="1300" dirty="0" smtClean="0">
                <a:solidFill>
                  <a:schemeClr val="tx1"/>
                </a:solidFill>
                <a:latin typeface="Trebuchet MS" pitchFamily="34" charset="0"/>
              </a:rPr>
              <a:t>Approche </a:t>
            </a:r>
            <a:r>
              <a:rPr lang="fr-FR" sz="1300" dirty="0" err="1" smtClean="0">
                <a:solidFill>
                  <a:schemeClr val="tx1"/>
                </a:solidFill>
                <a:latin typeface="Trebuchet MS" pitchFamily="34" charset="0"/>
              </a:rPr>
              <a:t>HidA</a:t>
            </a:r>
            <a:r>
              <a:rPr lang="fr-FR" sz="1300" dirty="0" smtClean="0">
                <a:solidFill>
                  <a:schemeClr val="tx1"/>
                </a:solidFill>
                <a:latin typeface="Trebuchet MS" pitchFamily="34" charset="0"/>
              </a:rPr>
              <a:t> : les arts visuels comme supports de la crise de mai 68</a:t>
            </a:r>
            <a:endParaRPr lang="fr-FR" dirty="0" smtClean="0">
              <a:solidFill>
                <a:schemeClr val="tx1"/>
              </a:solidFill>
            </a:endParaRPr>
          </a:p>
          <a:p>
            <a:pPr algn="ctr"/>
            <a:endParaRPr lang="fr-F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80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ircle(in)">
                                      <p:cBhvr>
                                        <p:cTn id="7" dur="2000"/>
                                        <p:tgtEl>
                                          <p:spTgt spid="7">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ircle(in)">
                                      <p:cBhvr>
                                        <p:cTn id="10" dur="2000"/>
                                        <p:tgtEl>
                                          <p:spTgt spid="7">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circle(in)">
                                      <p:cBhvr>
                                        <p:cTn id="13" dur="2000"/>
                                        <p:tgtEl>
                                          <p:spTgt spid="7">
                                            <p:txEl>
                                              <p:pRg st="1" end="1"/>
                                            </p:txEl>
                                          </p:spTgt>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circle(in)">
                                      <p:cBhvr>
                                        <p:cTn id="20" dur="2000"/>
                                        <p:tgtEl>
                                          <p:spTgt spid="7">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circle(in)">
                                      <p:cBhvr>
                                        <p:cTn id="23" dur="2000"/>
                                        <p:tgtEl>
                                          <p:spTgt spid="7">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circle(in)">
                                      <p:cBhvr>
                                        <p:cTn id="26" dur="2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circle(in)">
                                      <p:cBhvr>
                                        <p:cTn id="38" dur="20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circle(in)">
                                      <p:cBhvr>
                                        <p:cTn id="43" dur="2000"/>
                                        <p:tgtEl>
                                          <p:spTgt spid="10">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in)">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5" name="ZoneTexte 4"/>
          <p:cNvSpPr txBox="1"/>
          <p:nvPr/>
        </p:nvSpPr>
        <p:spPr>
          <a:xfrm>
            <a:off x="519032" y="1047129"/>
            <a:ext cx="4032448" cy="3293209"/>
          </a:xfrm>
          <a:prstGeom prst="rect">
            <a:avLst/>
          </a:prstGeom>
          <a:noFill/>
        </p:spPr>
        <p:txBody>
          <a:bodyPr wrap="square" rtlCol="0">
            <a:spAutoFit/>
          </a:bodyPr>
          <a:lstStyle/>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L’histoire sociale vise à étudier le fonctionnement des sociétés et ses composantes</a:t>
            </a:r>
            <a:r>
              <a:rPr lang="fr-FR" sz="1400" b="1" dirty="0" smtClean="0">
                <a:latin typeface="Trebuchet MS" pitchFamily="34" charset="0"/>
              </a:rPr>
              <a:t>. Depuis le 19</a:t>
            </a:r>
            <a:r>
              <a:rPr lang="fr-FR" sz="1400" b="1" baseline="30000" dirty="0" smtClean="0">
                <a:latin typeface="Trebuchet MS" pitchFamily="34" charset="0"/>
              </a:rPr>
              <a:t>ème</a:t>
            </a:r>
            <a:r>
              <a:rPr lang="fr-FR" sz="1400" b="1" dirty="0" smtClean="0">
                <a:latin typeface="Trebuchet MS" pitchFamily="34" charset="0"/>
              </a:rPr>
              <a:t> siècle, les historiens s’intéressent aux groupes sociaux et à leur rôle comme acteurs collectifs de l’histoire.</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La démocratie, </a:t>
            </a:r>
            <a:r>
              <a:rPr lang="fr-FR" sz="1400" b="1" dirty="0" smtClean="0">
                <a:latin typeface="Trebuchet MS" pitchFamily="34" charset="0"/>
              </a:rPr>
              <a:t>qui s’approfondit partout en Europe à la fin du 19</a:t>
            </a:r>
            <a:r>
              <a:rPr lang="fr-FR" sz="1400" b="1" baseline="30000" dirty="0" smtClean="0">
                <a:latin typeface="Trebuchet MS" pitchFamily="34" charset="0"/>
              </a:rPr>
              <a:t>ème</a:t>
            </a:r>
            <a:r>
              <a:rPr lang="fr-FR" sz="1400" b="1" dirty="0" smtClean="0">
                <a:latin typeface="Trebuchet MS" pitchFamily="34" charset="0"/>
              </a:rPr>
              <a:t> siècle</a:t>
            </a:r>
            <a:r>
              <a:rPr lang="fr-FR" sz="1400" b="1" dirty="0" smtClean="0">
                <a:solidFill>
                  <a:srgbClr val="FF0000"/>
                </a:solidFill>
                <a:effectLst>
                  <a:outerShdw blurRad="38100" dist="38100" dir="2700000" algn="tl">
                    <a:srgbClr val="000000">
                      <a:alpha val="43137"/>
                    </a:srgbClr>
                  </a:outerShdw>
                </a:effectLst>
                <a:latin typeface="Trebuchet MS" pitchFamily="34" charset="0"/>
              </a:rPr>
              <a:t>, suscite le débat d’idées et la controverse, </a:t>
            </a:r>
            <a:r>
              <a:rPr lang="fr-FR" sz="1400" b="1" dirty="0" smtClean="0">
                <a:latin typeface="Trebuchet MS" pitchFamily="34" charset="0"/>
              </a:rPr>
              <a:t>dont les médias se font l’écho.</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Les médias reflètent les mouvements de l’opinion publique qui, en retour, s’en nourrit.</a:t>
            </a:r>
            <a:endParaRPr lang="fr-FR" sz="1400" b="1" dirty="0" smtClean="0">
              <a:latin typeface="Trebuchet MS" pitchFamily="34" charset="0"/>
            </a:endParaRPr>
          </a:p>
          <a:p>
            <a:pPr algn="r"/>
            <a:r>
              <a:rPr lang="fr-FR" sz="1000" dirty="0" smtClean="0">
                <a:latin typeface="Trebuchet MS" pitchFamily="34" charset="0"/>
              </a:rPr>
              <a:t>Source : </a:t>
            </a:r>
            <a:r>
              <a:rPr lang="fr-FR" sz="1000" i="1" dirty="0" smtClean="0">
                <a:latin typeface="Trebuchet MS" pitchFamily="34" charset="0"/>
              </a:rPr>
              <a:t>Manuel Terminale L/ES, </a:t>
            </a:r>
            <a:r>
              <a:rPr lang="fr-FR" sz="1000" dirty="0" smtClean="0">
                <a:latin typeface="Trebuchet MS" pitchFamily="34" charset="0"/>
              </a:rPr>
              <a:t>Hatier, 2012</a:t>
            </a:r>
            <a:r>
              <a:rPr lang="fr-FR" sz="1400" dirty="0" smtClean="0">
                <a:latin typeface="Trebuchet MS" pitchFamily="34" charset="0"/>
              </a:rPr>
              <a:t> </a:t>
            </a:r>
            <a:endParaRPr lang="fr-FR" sz="1200" dirty="0" smtClean="0">
              <a:latin typeface="Trebuchet MS" pitchFamily="34" charset="0"/>
            </a:endParaRPr>
          </a:p>
          <a:p>
            <a:pPr algn="just"/>
            <a:endParaRPr lang="fr-FR" sz="1200" b="1" dirty="0"/>
          </a:p>
        </p:txBody>
      </p:sp>
      <p:sp>
        <p:nvSpPr>
          <p:cNvPr id="6" name="ZoneTexte 5"/>
          <p:cNvSpPr txBox="1"/>
          <p:nvPr/>
        </p:nvSpPr>
        <p:spPr>
          <a:xfrm>
            <a:off x="4995936" y="717272"/>
            <a:ext cx="4032448" cy="3662541"/>
          </a:xfrm>
          <a:prstGeom prst="rect">
            <a:avLst/>
          </a:prstGeom>
          <a:noFill/>
        </p:spPr>
        <p:txBody>
          <a:bodyPr wrap="square" rtlCol="0">
            <a:spAutoFit/>
          </a:bodyPr>
          <a:lstStyle/>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En un siècle, le paysage médiatique s’est largement enrichi</a:t>
            </a:r>
            <a:r>
              <a:rPr lang="fr-FR" sz="1400" b="1" dirty="0" smtClean="0">
                <a:effectLst>
                  <a:outerShdw blurRad="38100" dist="38100" dir="2700000" algn="tl">
                    <a:srgbClr val="000000">
                      <a:alpha val="43137"/>
                    </a:srgbClr>
                  </a:outerShdw>
                </a:effectLst>
                <a:latin typeface="Trebuchet MS" pitchFamily="34" charset="0"/>
              </a:rPr>
              <a:t>, </a:t>
            </a:r>
            <a:r>
              <a:rPr lang="fr-FR" sz="1400" b="1" dirty="0" smtClean="0">
                <a:latin typeface="Trebuchet MS" pitchFamily="34" charset="0"/>
              </a:rPr>
              <a:t>de la presse écrite aux actualités filmées, à la radio puis à la télévision et aux NTIC.</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Ces médias participent à la formation de l’opinion publique et interviennent dans les crises politiques </a:t>
            </a:r>
            <a:r>
              <a:rPr lang="fr-FR" sz="1400" b="1" dirty="0" smtClean="0">
                <a:latin typeface="Trebuchet MS" pitchFamily="34" charset="0"/>
              </a:rPr>
              <a:t>qui ont déstabilisé le régime républicain depuis l’affaire Dreyfus à l’ère de la </a:t>
            </a:r>
            <a:r>
              <a:rPr lang="fr-FR" sz="1400" b="1" dirty="0" smtClean="0">
                <a:solidFill>
                  <a:srgbClr val="FF0000"/>
                </a:solidFill>
                <a:effectLst>
                  <a:outerShdw blurRad="38100" dist="38100" dir="2700000" algn="tl">
                    <a:srgbClr val="000000">
                      <a:alpha val="43137"/>
                    </a:srgbClr>
                  </a:outerShdw>
                </a:effectLst>
                <a:latin typeface="Trebuchet MS" pitchFamily="34" charset="0"/>
              </a:rPr>
              <a:t>culture de masse</a:t>
            </a:r>
            <a:r>
              <a:rPr lang="fr-FR" sz="1400" b="1" dirty="0" smtClean="0">
                <a:latin typeface="Trebuchet MS" pitchFamily="34" charset="0"/>
              </a:rPr>
              <a:t>.</a:t>
            </a:r>
          </a:p>
          <a:p>
            <a:pPr marL="171450" indent="-171450" algn="just">
              <a:buFont typeface="Arial" pitchFamily="34" charset="0"/>
              <a:buChar char="•"/>
            </a:pPr>
            <a:r>
              <a:rPr lang="fr-FR" sz="1400" b="1" dirty="0" smtClean="0">
                <a:solidFill>
                  <a:srgbClr val="FF0000"/>
                </a:solidFill>
                <a:effectLst>
                  <a:outerShdw blurRad="38100" dist="38100" dir="2700000" algn="tl">
                    <a:srgbClr val="000000">
                      <a:alpha val="43137"/>
                    </a:srgbClr>
                  </a:outerShdw>
                </a:effectLst>
                <a:latin typeface="Trebuchet MS" pitchFamily="34" charset="0"/>
              </a:rPr>
              <a:t>Les médias se font ainsi l’écho du débat public </a:t>
            </a:r>
            <a:r>
              <a:rPr lang="fr-FR" sz="1400" b="1" dirty="0" smtClean="0">
                <a:latin typeface="Trebuchet MS" pitchFamily="34" charset="0"/>
              </a:rPr>
              <a:t>: les crises politiques sont un observatoire privilégié pour mettre en évidence le rôle des médias à la fois dans l’expression et la formation de l’opinion publique.</a:t>
            </a:r>
          </a:p>
          <a:p>
            <a:pPr algn="r"/>
            <a:r>
              <a:rPr lang="fr-FR" sz="1000" dirty="0">
                <a:latin typeface="Trebuchet MS" pitchFamily="34" charset="0"/>
              </a:rPr>
              <a:t>Source </a:t>
            </a:r>
            <a:r>
              <a:rPr lang="fr-FR" sz="1000" dirty="0" smtClean="0">
                <a:latin typeface="Trebuchet MS" pitchFamily="34" charset="0"/>
              </a:rPr>
              <a:t>:Fiches DGESCO, 2012</a:t>
            </a:r>
            <a:endParaRPr lang="fr-FR" sz="1000" dirty="0">
              <a:latin typeface="Trebuchet MS" pitchFamily="34" charset="0"/>
            </a:endParaRPr>
          </a:p>
          <a:p>
            <a:pPr algn="just"/>
            <a:endParaRPr lang="fr-FR" sz="1200" b="1" dirty="0"/>
          </a:p>
        </p:txBody>
      </p:sp>
      <p:sp>
        <p:nvSpPr>
          <p:cNvPr id="7" name="Flèche droite 6"/>
          <p:cNvSpPr/>
          <p:nvPr/>
        </p:nvSpPr>
        <p:spPr>
          <a:xfrm>
            <a:off x="945440" y="4569618"/>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835696" y="4523846"/>
            <a:ext cx="1775048" cy="1600438"/>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pPr algn="just"/>
            <a:r>
              <a:rPr lang="fr-FR" sz="1400" dirty="0" smtClean="0">
                <a:effectLst>
                  <a:outerShdw blurRad="38100" dist="38100" dir="2700000" algn="tl">
                    <a:srgbClr val="000000">
                      <a:alpha val="43137"/>
                    </a:srgbClr>
                  </a:outerShdw>
                </a:effectLst>
                <a:latin typeface="Trebuchet MS" pitchFamily="34" charset="0"/>
              </a:rPr>
              <a:t>Qu’est-ce que l’opinion publique et quel est son poids dans une démocratie ?</a:t>
            </a:r>
            <a:endParaRPr lang="fr-FR" sz="1400" dirty="0">
              <a:latin typeface="Trebuchet MS" pitchFamily="34" charset="0"/>
            </a:endParaRPr>
          </a:p>
        </p:txBody>
      </p:sp>
      <p:sp>
        <p:nvSpPr>
          <p:cNvPr id="9" name="Flèche droite 8"/>
          <p:cNvSpPr/>
          <p:nvPr/>
        </p:nvSpPr>
        <p:spPr>
          <a:xfrm>
            <a:off x="5625959" y="4843231"/>
            <a:ext cx="667761" cy="1394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353935" y="4632619"/>
            <a:ext cx="2314700" cy="2031325"/>
          </a:xfrm>
          <a:prstGeom prst="rect">
            <a:avLst/>
          </a:prstGeom>
          <a:noFill/>
          <a:ln>
            <a:solidFill>
              <a:schemeClr val="accent1">
                <a:shade val="50000"/>
              </a:schemeClr>
            </a:solidFill>
          </a:ln>
        </p:spPr>
        <p:txBody>
          <a:bodyPr wrap="square" rtlCol="0">
            <a:spAutoFit/>
          </a:bodyPr>
          <a:lstStyle/>
          <a:p>
            <a:r>
              <a:rPr lang="fr-FR" sz="2800" b="1" dirty="0" smtClean="0">
                <a:effectLst>
                  <a:outerShdw blurRad="38100" dist="38100" dir="2700000" algn="tl">
                    <a:srgbClr val="000000">
                      <a:alpha val="43137"/>
                    </a:srgbClr>
                  </a:outerShdw>
                </a:effectLst>
                <a:latin typeface="Mistral" pitchFamily="66" charset="0"/>
              </a:rPr>
              <a:t>Les enjeux</a:t>
            </a:r>
          </a:p>
          <a:p>
            <a:pPr algn="just"/>
            <a:r>
              <a:rPr lang="fr-FR" sz="1400" dirty="0" smtClean="0">
                <a:effectLst>
                  <a:outerShdw blurRad="38100" dist="38100" dir="2700000" algn="tl">
                    <a:srgbClr val="000000">
                      <a:alpha val="43137"/>
                    </a:srgbClr>
                  </a:outerShdw>
                </a:effectLst>
                <a:latin typeface="Trebuchet MS" pitchFamily="34" charset="0"/>
              </a:rPr>
              <a:t>A travers quelques exemples de crises politiques qu’a traversées la démocratie française, analyser le rôle et l’influence des médias sur l’opinion publique</a:t>
            </a:r>
            <a:endParaRPr lang="fr-FR" sz="1400" dirty="0">
              <a:latin typeface="Trebuchet MS" pitchFamily="34" charset="0"/>
            </a:endParaRPr>
          </a:p>
        </p:txBody>
      </p:sp>
      <p:sp>
        <p:nvSpPr>
          <p:cNvPr id="11" name="ZoneTexte 10"/>
          <p:cNvSpPr txBox="1"/>
          <p:nvPr/>
        </p:nvSpPr>
        <p:spPr>
          <a:xfrm rot="16200000">
            <a:off x="-2209366" y="3428956"/>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Médias et démocratie</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sp>
        <p:nvSpPr>
          <p:cNvPr id="12" name="ZoneTexte 11"/>
          <p:cNvSpPr txBox="1"/>
          <p:nvPr/>
        </p:nvSpPr>
        <p:spPr>
          <a:xfrm rot="16200000">
            <a:off x="2319280" y="2949475"/>
            <a:ext cx="5049182" cy="584775"/>
          </a:xfrm>
          <a:prstGeom prst="rect">
            <a:avLst/>
          </a:prstGeom>
          <a:noFill/>
        </p:spPr>
        <p:txBody>
          <a:bodyPr wrap="square" rtlCol="0">
            <a:spAutoFit/>
          </a:bodyPr>
          <a:lstStyle/>
          <a:p>
            <a:pPr algn="r"/>
            <a:r>
              <a:rPr lang="fr-FR" sz="3200" dirty="0" smtClean="0">
                <a:solidFill>
                  <a:schemeClr val="accent5">
                    <a:lumMod val="50000"/>
                  </a:schemeClr>
                </a:solidFill>
                <a:effectLst>
                  <a:outerShdw blurRad="38100" dist="38100" dir="2700000" algn="tl">
                    <a:srgbClr val="000000">
                      <a:alpha val="43137"/>
                    </a:srgbClr>
                  </a:outerShdw>
                </a:effectLst>
                <a:latin typeface="Mistral" pitchFamily="66" charset="0"/>
              </a:rPr>
              <a:t>Médias et crises politiques</a:t>
            </a:r>
            <a:endParaRPr lang="fr-FR" sz="3200" dirty="0">
              <a:solidFill>
                <a:schemeClr val="accent5">
                  <a:lumMod val="50000"/>
                </a:schemeClr>
              </a:solidFill>
              <a:effectLst>
                <a:outerShdw blurRad="38100" dist="38100" dir="2700000" algn="tl">
                  <a:srgbClr val="000000">
                    <a:alpha val="43137"/>
                  </a:srgbClr>
                </a:outerShdw>
              </a:effectLst>
              <a:latin typeface="Mistral" pitchFamily="66" charset="0"/>
            </a:endParaRPr>
          </a:p>
        </p:txBody>
      </p:sp>
      <p:cxnSp>
        <p:nvCxnSpPr>
          <p:cNvPr id="13" name="Connecteur droit 12"/>
          <p:cNvCxnSpPr/>
          <p:nvPr/>
        </p:nvCxnSpPr>
        <p:spPr>
          <a:xfrm flipH="1">
            <a:off x="519032" y="1047129"/>
            <a:ext cx="7329" cy="3106264"/>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24869" y="723985"/>
            <a:ext cx="7329" cy="3616353"/>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circle(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circle(in)">
                                      <p:cBhvr>
                                        <p:cTn id="59" dur="2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circle(in)">
                                      <p:cBhvr>
                                        <p:cTn id="64" dur="2000"/>
                                        <p:tgtEl>
                                          <p:spTgt spid="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circle(in)">
                                      <p:cBhvr>
                                        <p:cTn id="69" dur="2000"/>
                                        <p:tgtEl>
                                          <p:spTgt spid="6">
                                            <p:txEl>
                                              <p:pRg st="2" end="2"/>
                                            </p:txEl>
                                          </p:spTgt>
                                        </p:tgtEl>
                                      </p:cBhvr>
                                    </p:animEffect>
                                  </p:childTnLst>
                                </p:cTn>
                              </p:par>
                              <p:par>
                                <p:cTn id="70" presetID="6" presetClass="entr" presetSubtype="16" fill="hold" nodeType="with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circle(in)">
                                      <p:cBhvr>
                                        <p:cTn id="72" dur="2000"/>
                                        <p:tgtEl>
                                          <p:spTgt spid="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6" presetClass="entr" presetSubtype="16"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circle(in)">
                                      <p:cBhvr>
                                        <p:cTn id="8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9939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200" dirty="0" smtClean="0">
                <a:solidFill>
                  <a:schemeClr val="accent5">
                    <a:lumMod val="50000"/>
                  </a:schemeClr>
                </a:solidFill>
                <a:latin typeface="Forte" pitchFamily="66" charset="0"/>
              </a:rPr>
              <a:t>Une proposition de démarche</a:t>
            </a:r>
            <a:endParaRPr lang="fr-FR" sz="3200" dirty="0">
              <a:solidFill>
                <a:schemeClr val="accent5">
                  <a:lumMod val="50000"/>
                </a:schemeClr>
              </a:solidFill>
              <a:latin typeface="Forte" pitchFamily="66" charset="0"/>
            </a:endParaRPr>
          </a:p>
        </p:txBody>
      </p:sp>
      <p:sp>
        <p:nvSpPr>
          <p:cNvPr id="8" name="Espace réservé du contenu 7"/>
          <p:cNvSpPr>
            <a:spLocks noGrp="1"/>
          </p:cNvSpPr>
          <p:nvPr>
            <p:ph idx="1"/>
          </p:nvPr>
        </p:nvSpPr>
        <p:spPr>
          <a:xfrm>
            <a:off x="-11360" y="678706"/>
            <a:ext cx="4896544" cy="6134670"/>
          </a:xfrm>
        </p:spPr>
        <p:txBody>
          <a:bodyPr>
            <a:normAutofit fontScale="70000" lnSpcReduction="20000"/>
          </a:bodyPr>
          <a:lstStyle/>
          <a:p>
            <a:pPr marL="0" indent="0" algn="just">
              <a:buNone/>
            </a:pPr>
            <a:r>
              <a:rPr lang="fr-FR" sz="2400" b="1" dirty="0" smtClean="0">
                <a:solidFill>
                  <a:srgbClr val="FF0000"/>
                </a:solidFill>
                <a:effectLst>
                  <a:outerShdw blurRad="38100" dist="38100" dir="2700000" algn="tl">
                    <a:srgbClr val="000000">
                      <a:alpha val="43137"/>
                    </a:srgbClr>
                  </a:outerShdw>
                </a:effectLst>
                <a:latin typeface="Forte" pitchFamily="66" charset="0"/>
              </a:rPr>
              <a:t>Quel rôle les médias et l’opinion publique jouent-ils dans les grandes crises politiques depuis la fin du 19</a:t>
            </a:r>
            <a:r>
              <a:rPr lang="fr-FR" sz="2400" b="1" baseline="30000" dirty="0" smtClean="0">
                <a:solidFill>
                  <a:srgbClr val="FF0000"/>
                </a:solidFill>
                <a:effectLst>
                  <a:outerShdw blurRad="38100" dist="38100" dir="2700000" algn="tl">
                    <a:srgbClr val="000000">
                      <a:alpha val="43137"/>
                    </a:srgbClr>
                  </a:outerShdw>
                </a:effectLst>
                <a:latin typeface="Forte" pitchFamily="66" charset="0"/>
              </a:rPr>
              <a:t>ème</a:t>
            </a:r>
            <a:r>
              <a:rPr lang="fr-FR" sz="2400" b="1" dirty="0" smtClean="0">
                <a:solidFill>
                  <a:srgbClr val="FF0000"/>
                </a:solidFill>
                <a:effectLst>
                  <a:outerShdw blurRad="38100" dist="38100" dir="2700000" algn="tl">
                    <a:srgbClr val="000000">
                      <a:alpha val="43137"/>
                    </a:srgbClr>
                  </a:outerShdw>
                </a:effectLst>
                <a:latin typeface="Forte" pitchFamily="66" charset="0"/>
              </a:rPr>
              <a:t> siècle en France ?</a:t>
            </a:r>
          </a:p>
          <a:p>
            <a:pPr marL="0" indent="0" algn="just">
              <a:buNone/>
            </a:pPr>
            <a:endParaRPr lang="fr-FR" sz="2400" b="1" dirty="0" smtClean="0">
              <a:solidFill>
                <a:srgbClr val="FF0000"/>
              </a:solidFill>
              <a:effectLst>
                <a:outerShdw blurRad="38100" dist="38100" dir="2700000" algn="tl">
                  <a:srgbClr val="000000">
                    <a:alpha val="43137"/>
                  </a:srgbClr>
                </a:outerShdw>
              </a:effectLst>
              <a:latin typeface="Forte" pitchFamily="66" charset="0"/>
            </a:endParaRPr>
          </a:p>
          <a:p>
            <a:pPr marL="0" indent="0" algn="just">
              <a:buNone/>
            </a:pPr>
            <a:endParaRPr lang="fr-FR" sz="1200" b="1" dirty="0">
              <a:solidFill>
                <a:srgbClr val="FF0000"/>
              </a:solidFill>
              <a:effectLst>
                <a:outerShdw blurRad="38100" dist="38100" dir="2700000" algn="tl">
                  <a:srgbClr val="000000">
                    <a:alpha val="43137"/>
                  </a:srgbClr>
                </a:outerShdw>
              </a:effectLst>
              <a:latin typeface="Forte" pitchFamily="66" charset="0"/>
            </a:endParaRPr>
          </a:p>
          <a:p>
            <a:pPr marL="514350" indent="-514350" algn="just">
              <a:buAutoNum type="romanUcParenR"/>
            </a:pPr>
            <a:r>
              <a:rPr lang="fr-FR" sz="1800" b="1" u="sng" dirty="0" smtClean="0">
                <a:latin typeface="Trebuchet MS" pitchFamily="34" charset="0"/>
              </a:rPr>
              <a:t>Médias de masse et crises politiques au début du 20</a:t>
            </a:r>
            <a:r>
              <a:rPr lang="fr-FR" sz="1800" b="1" u="sng" baseline="30000" dirty="0" smtClean="0">
                <a:latin typeface="Trebuchet MS" pitchFamily="34" charset="0"/>
              </a:rPr>
              <a:t>ème</a:t>
            </a:r>
            <a:r>
              <a:rPr lang="fr-FR" sz="1800" b="1" u="sng" dirty="0" smtClean="0">
                <a:latin typeface="Trebuchet MS" pitchFamily="34" charset="0"/>
              </a:rPr>
              <a:t> siècle</a:t>
            </a:r>
          </a:p>
          <a:p>
            <a:pPr marL="0" indent="0" algn="just">
              <a:buNone/>
            </a:pPr>
            <a:r>
              <a:rPr lang="fr-FR" sz="1800" dirty="0" smtClean="0">
                <a:latin typeface="Trebuchet MS" pitchFamily="34" charset="0"/>
              </a:rPr>
              <a:t>    1. Une presse libre pour une expression démocratique </a:t>
            </a:r>
          </a:p>
          <a:p>
            <a:pPr marL="0" indent="0" algn="just">
              <a:buNone/>
            </a:pPr>
            <a:r>
              <a:rPr lang="fr-FR" sz="1800" dirty="0">
                <a:latin typeface="Trebuchet MS" pitchFamily="34" charset="0"/>
              </a:rPr>
              <a:t> </a:t>
            </a:r>
            <a:r>
              <a:rPr lang="fr-FR" sz="1800" dirty="0" smtClean="0">
                <a:latin typeface="Trebuchet MS" pitchFamily="34" charset="0"/>
              </a:rPr>
              <a:t>       de l’opinion publique (fin du 19</a:t>
            </a:r>
            <a:r>
              <a:rPr lang="fr-FR" sz="1800" baseline="30000" dirty="0" smtClean="0">
                <a:latin typeface="Trebuchet MS" pitchFamily="34" charset="0"/>
              </a:rPr>
              <a:t>ème</a:t>
            </a:r>
            <a:r>
              <a:rPr lang="fr-FR" sz="1800" dirty="0" smtClean="0">
                <a:latin typeface="Trebuchet MS" pitchFamily="34" charset="0"/>
              </a:rPr>
              <a:t> siècle)</a:t>
            </a:r>
          </a:p>
          <a:p>
            <a:pPr marL="0" indent="0" algn="just">
              <a:buNone/>
            </a:pPr>
            <a:r>
              <a:rPr lang="fr-FR" sz="1800" dirty="0">
                <a:latin typeface="Trebuchet MS" pitchFamily="34" charset="0"/>
              </a:rPr>
              <a:t> </a:t>
            </a:r>
            <a:r>
              <a:rPr lang="fr-FR" sz="1800" dirty="0" smtClean="0">
                <a:latin typeface="Trebuchet MS" pitchFamily="34" charset="0"/>
              </a:rPr>
              <a:t>   2. </a:t>
            </a:r>
            <a:r>
              <a:rPr lang="fr-FR" sz="1800" i="1" dirty="0" smtClean="0">
                <a:latin typeface="Trebuchet MS" pitchFamily="34" charset="0"/>
              </a:rPr>
              <a:t>La presse écrite, une puissance d’opinion dans l’affaire </a:t>
            </a:r>
          </a:p>
          <a:p>
            <a:pPr marL="0" indent="0" algn="just">
              <a:buNone/>
            </a:pPr>
            <a:r>
              <a:rPr lang="fr-FR" sz="1800" i="1" dirty="0">
                <a:latin typeface="Trebuchet MS" pitchFamily="34" charset="0"/>
              </a:rPr>
              <a:t> </a:t>
            </a:r>
            <a:r>
              <a:rPr lang="fr-FR" sz="1800" i="1" dirty="0" smtClean="0">
                <a:latin typeface="Trebuchet MS" pitchFamily="34" charset="0"/>
              </a:rPr>
              <a:t>       Dreyfus</a:t>
            </a:r>
          </a:p>
          <a:p>
            <a:pPr marL="0" indent="0" algn="just">
              <a:buNone/>
            </a:pPr>
            <a:r>
              <a:rPr lang="fr-FR" sz="1800" dirty="0" smtClean="0">
                <a:latin typeface="Trebuchet MS" pitchFamily="34" charset="0"/>
              </a:rPr>
              <a:t>    3. Nouveaux médias et contrôle de l’opinion dans les années </a:t>
            </a:r>
          </a:p>
          <a:p>
            <a:pPr marL="0" indent="0" algn="just">
              <a:buNone/>
            </a:pPr>
            <a:r>
              <a:rPr lang="fr-FR" sz="1800" i="1" dirty="0">
                <a:latin typeface="Trebuchet MS" pitchFamily="34" charset="0"/>
              </a:rPr>
              <a:t> </a:t>
            </a:r>
            <a:r>
              <a:rPr lang="fr-FR" sz="1800" i="1" dirty="0" smtClean="0">
                <a:latin typeface="Trebuchet MS" pitchFamily="34" charset="0"/>
              </a:rPr>
              <a:t>       </a:t>
            </a:r>
            <a:r>
              <a:rPr lang="fr-FR" sz="1800" dirty="0" smtClean="0">
                <a:latin typeface="Trebuchet MS" pitchFamily="34" charset="0"/>
              </a:rPr>
              <a:t>1920 et 30 : </a:t>
            </a:r>
            <a:r>
              <a:rPr lang="fr-FR" sz="1800" i="1" dirty="0" smtClean="0">
                <a:latin typeface="Trebuchet MS" pitchFamily="34" charset="0"/>
              </a:rPr>
              <a:t>la presse d’opinion dans la crise du 6 fév. 34</a:t>
            </a:r>
          </a:p>
          <a:p>
            <a:pPr marL="0" indent="0" algn="just">
              <a:buNone/>
            </a:pPr>
            <a:endParaRPr lang="fr-FR" sz="1800" dirty="0" smtClean="0">
              <a:solidFill>
                <a:srgbClr val="FF0000"/>
              </a:solidFill>
              <a:latin typeface="Trebuchet MS" pitchFamily="34" charset="0"/>
            </a:endParaRPr>
          </a:p>
          <a:p>
            <a:pPr marL="0" indent="0" algn="just">
              <a:buNone/>
            </a:pPr>
            <a:endParaRPr lang="fr-FR" sz="500" dirty="0">
              <a:latin typeface="Trebuchet MS" pitchFamily="34" charset="0"/>
            </a:endParaRPr>
          </a:p>
          <a:p>
            <a:pPr marL="514350" indent="-514350" algn="just">
              <a:buAutoNum type="romanUcParenR" startAt="2"/>
            </a:pPr>
            <a:r>
              <a:rPr lang="fr-FR" sz="1800" b="1" u="sng" dirty="0" smtClean="0">
                <a:latin typeface="Trebuchet MS" pitchFamily="34" charset="0"/>
              </a:rPr>
              <a:t>L’Etat et les débuts de la révolution audiovisuelle (1939-1967)</a:t>
            </a:r>
            <a:endParaRPr lang="fr-FR" sz="1800" dirty="0" smtClean="0">
              <a:latin typeface="Trebuchet MS" pitchFamily="34" charset="0"/>
            </a:endParaRPr>
          </a:p>
          <a:p>
            <a:pPr marL="0" indent="0" algn="just">
              <a:buNone/>
            </a:pPr>
            <a:r>
              <a:rPr lang="fr-FR" sz="1800" dirty="0" smtClean="0">
                <a:latin typeface="Trebuchet MS" pitchFamily="34" charset="0"/>
              </a:rPr>
              <a:t>    1. La bataille de l’information pendant les années noires : </a:t>
            </a:r>
            <a:r>
              <a:rPr lang="fr-FR" sz="1800" i="1" dirty="0" smtClean="0">
                <a:latin typeface="Trebuchet MS" pitchFamily="34" charset="0"/>
              </a:rPr>
              <a:t>la </a:t>
            </a:r>
          </a:p>
          <a:p>
            <a:pPr marL="0" indent="0" algn="just">
              <a:buNone/>
            </a:pPr>
            <a:r>
              <a:rPr lang="fr-FR" sz="1800" i="1" dirty="0">
                <a:latin typeface="Trebuchet MS" pitchFamily="34" charset="0"/>
              </a:rPr>
              <a:t> </a:t>
            </a:r>
            <a:r>
              <a:rPr lang="fr-FR" sz="1800" i="1" dirty="0" smtClean="0">
                <a:latin typeface="Trebuchet MS" pitchFamily="34" charset="0"/>
              </a:rPr>
              <a:t>      </a:t>
            </a:r>
            <a:r>
              <a:rPr lang="fr-FR" sz="1800" dirty="0">
                <a:latin typeface="Trebuchet MS" pitchFamily="34" charset="0"/>
              </a:rPr>
              <a:t> </a:t>
            </a:r>
            <a:r>
              <a:rPr lang="fr-FR" sz="1800" i="1" dirty="0" smtClean="0">
                <a:latin typeface="Trebuchet MS" pitchFamily="34" charset="0"/>
              </a:rPr>
              <a:t>2</a:t>
            </a:r>
            <a:r>
              <a:rPr lang="fr-FR" sz="1800" i="1" baseline="30000" dirty="0" smtClean="0">
                <a:latin typeface="Trebuchet MS" pitchFamily="34" charset="0"/>
              </a:rPr>
              <a:t>nde</a:t>
            </a:r>
            <a:r>
              <a:rPr lang="fr-FR" sz="1800" i="1" dirty="0" smtClean="0">
                <a:latin typeface="Trebuchet MS" pitchFamily="34" charset="0"/>
              </a:rPr>
              <a:t> guerre mondiale, une guerre des ondes</a:t>
            </a:r>
            <a:r>
              <a:rPr lang="fr-FR" sz="1800" dirty="0" smtClean="0">
                <a:latin typeface="Trebuchet MS" pitchFamily="34" charset="0"/>
              </a:rPr>
              <a:t> </a:t>
            </a:r>
          </a:p>
          <a:p>
            <a:pPr marL="0" indent="0" algn="just">
              <a:buNone/>
            </a:pPr>
            <a:r>
              <a:rPr lang="fr-FR" sz="1800" dirty="0">
                <a:latin typeface="Trebuchet MS" pitchFamily="34" charset="0"/>
              </a:rPr>
              <a:t> </a:t>
            </a:r>
            <a:r>
              <a:rPr lang="fr-FR" sz="1800" dirty="0" smtClean="0">
                <a:latin typeface="Trebuchet MS" pitchFamily="34" charset="0"/>
              </a:rPr>
              <a:t>   2. La reconfiguration du paysage médiatique dans l’après</a:t>
            </a:r>
          </a:p>
          <a:p>
            <a:pPr marL="0" indent="0" algn="just">
              <a:buNone/>
            </a:pPr>
            <a:r>
              <a:rPr lang="fr-FR" sz="1800" dirty="0">
                <a:latin typeface="Trebuchet MS" pitchFamily="34" charset="0"/>
              </a:rPr>
              <a:t> </a:t>
            </a:r>
            <a:r>
              <a:rPr lang="fr-FR" sz="1800" dirty="0" smtClean="0">
                <a:latin typeface="Trebuchet MS" pitchFamily="34" charset="0"/>
              </a:rPr>
              <a:t>       guerre</a:t>
            </a:r>
            <a:endParaRPr lang="fr-FR" sz="1800" dirty="0">
              <a:latin typeface="Trebuchet MS" pitchFamily="34" charset="0"/>
            </a:endParaRPr>
          </a:p>
          <a:p>
            <a:pPr marL="0" indent="0" algn="just">
              <a:buNone/>
            </a:pPr>
            <a:r>
              <a:rPr lang="fr-FR" sz="1800" dirty="0" smtClean="0">
                <a:latin typeface="Trebuchet MS" pitchFamily="34" charset="0"/>
              </a:rPr>
              <a:t>    3. Un contrôle accru de l’Etat : </a:t>
            </a:r>
            <a:r>
              <a:rPr lang="fr-FR" sz="1800" i="1" dirty="0" smtClean="0">
                <a:latin typeface="Trebuchet MS" pitchFamily="34" charset="0"/>
              </a:rPr>
              <a:t>l’exemple de la crise de mai   </a:t>
            </a:r>
          </a:p>
          <a:p>
            <a:pPr marL="0" indent="0" algn="just">
              <a:buNone/>
            </a:pPr>
            <a:r>
              <a:rPr lang="fr-FR" sz="1800" i="1" dirty="0">
                <a:latin typeface="Trebuchet MS" pitchFamily="34" charset="0"/>
              </a:rPr>
              <a:t> </a:t>
            </a:r>
            <a:r>
              <a:rPr lang="fr-FR" sz="1800" i="1" dirty="0" smtClean="0">
                <a:latin typeface="Trebuchet MS" pitchFamily="34" charset="0"/>
              </a:rPr>
              <a:t>       1958</a:t>
            </a:r>
            <a:endParaRPr lang="fr-FR" sz="1800" dirty="0" smtClean="0">
              <a:latin typeface="Trebuchet MS" pitchFamily="34" charset="0"/>
            </a:endParaRPr>
          </a:p>
          <a:p>
            <a:pPr marL="0" indent="0" algn="just">
              <a:buNone/>
            </a:pPr>
            <a:endParaRPr lang="fr-FR" sz="1800" dirty="0" smtClean="0">
              <a:latin typeface="Trebuchet MS" pitchFamily="34" charset="0"/>
            </a:endParaRPr>
          </a:p>
          <a:p>
            <a:pPr marL="400050" indent="-400050" algn="just">
              <a:buAutoNum type="romanUcParenR" startAt="3"/>
            </a:pPr>
            <a:r>
              <a:rPr lang="fr-FR" sz="1800" b="1" u="sng" dirty="0" smtClean="0">
                <a:latin typeface="Trebuchet MS" pitchFamily="34" charset="0"/>
              </a:rPr>
              <a:t>Libéralisation et diversification des médias au temps </a:t>
            </a:r>
          </a:p>
          <a:p>
            <a:pPr marL="0" indent="0" algn="just">
              <a:buNone/>
            </a:pPr>
            <a:r>
              <a:rPr lang="fr-FR" sz="1800" b="1" dirty="0" smtClean="0">
                <a:latin typeface="Trebuchet MS" pitchFamily="34" charset="0"/>
              </a:rPr>
              <a:t>       </a:t>
            </a:r>
            <a:r>
              <a:rPr lang="fr-FR" sz="1800" b="1" u="sng" dirty="0" smtClean="0">
                <a:latin typeface="Trebuchet MS" pitchFamily="34" charset="0"/>
              </a:rPr>
              <a:t>de la société de communication (depuis 1968)</a:t>
            </a:r>
            <a:endParaRPr lang="fr-FR" sz="1800" b="1" dirty="0" smtClean="0">
              <a:latin typeface="Trebuchet MS" pitchFamily="34" charset="0"/>
            </a:endParaRPr>
          </a:p>
          <a:p>
            <a:pPr marL="0" indent="0" algn="just">
              <a:buNone/>
            </a:pPr>
            <a:r>
              <a:rPr lang="fr-FR" sz="1800" dirty="0" smtClean="0">
                <a:latin typeface="Trebuchet MS" pitchFamily="34" charset="0"/>
              </a:rPr>
              <a:t>    1. </a:t>
            </a:r>
            <a:r>
              <a:rPr lang="fr-FR" sz="1800" b="1" i="1" dirty="0" smtClean="0">
                <a:solidFill>
                  <a:srgbClr val="FF0000"/>
                </a:solidFill>
                <a:latin typeface="Trebuchet MS" pitchFamily="34" charset="0"/>
              </a:rPr>
              <a:t>Mai 1968 : crise politique, crise des médias</a:t>
            </a:r>
          </a:p>
          <a:p>
            <a:pPr marL="0" indent="0" algn="just">
              <a:buNone/>
            </a:pPr>
            <a:r>
              <a:rPr lang="fr-FR" sz="1800" dirty="0" smtClean="0">
                <a:latin typeface="Trebuchet MS" pitchFamily="34" charset="0"/>
              </a:rPr>
              <a:t>    2. Libéralisation et éclatement du paysage médiatique </a:t>
            </a:r>
          </a:p>
          <a:p>
            <a:pPr marL="0" indent="0" algn="just">
              <a:buNone/>
            </a:pPr>
            <a:r>
              <a:rPr lang="fr-FR" sz="1800" dirty="0">
                <a:latin typeface="Trebuchet MS" pitchFamily="34" charset="0"/>
              </a:rPr>
              <a:t> </a:t>
            </a:r>
            <a:r>
              <a:rPr lang="fr-FR" sz="1800" dirty="0" smtClean="0">
                <a:latin typeface="Trebuchet MS" pitchFamily="34" charset="0"/>
              </a:rPr>
              <a:t>      depuis les années 70</a:t>
            </a:r>
          </a:p>
          <a:p>
            <a:pPr marL="0" indent="0" algn="just">
              <a:buNone/>
            </a:pPr>
            <a:r>
              <a:rPr lang="fr-FR" sz="1800" dirty="0">
                <a:latin typeface="Trebuchet MS" pitchFamily="34" charset="0"/>
              </a:rPr>
              <a:t> </a:t>
            </a:r>
            <a:r>
              <a:rPr lang="fr-FR" sz="1800" dirty="0" smtClean="0">
                <a:latin typeface="Trebuchet MS" pitchFamily="34" charset="0"/>
              </a:rPr>
              <a:t>   3. L’opinion publique à l’ère de la démocratie d’opinion : </a:t>
            </a:r>
            <a:endParaRPr lang="fr-FR" sz="1800" i="1" dirty="0">
              <a:latin typeface="Trebuchet MS" pitchFamily="34" charset="0"/>
            </a:endParaRPr>
          </a:p>
          <a:p>
            <a:pPr marL="0" indent="0" algn="just">
              <a:buNone/>
            </a:pPr>
            <a:r>
              <a:rPr lang="fr-FR" sz="1800" i="1" dirty="0" smtClean="0">
                <a:latin typeface="Trebuchet MS" pitchFamily="34" charset="0"/>
              </a:rPr>
              <a:t>       </a:t>
            </a:r>
            <a:r>
              <a:rPr lang="fr-FR" sz="1800" dirty="0">
                <a:latin typeface="Trebuchet MS" pitchFamily="34" charset="0"/>
              </a:rPr>
              <a:t> </a:t>
            </a:r>
            <a:r>
              <a:rPr lang="fr-FR" sz="1800" i="1" dirty="0" smtClean="0">
                <a:latin typeface="Trebuchet MS" pitchFamily="34" charset="0"/>
              </a:rPr>
              <a:t>l’exemple du 21 avril 2002</a:t>
            </a:r>
            <a:r>
              <a:rPr lang="fr-FR" sz="1800" dirty="0" smtClean="0">
                <a:latin typeface="Trebuchet MS" pitchFamily="34" charset="0"/>
              </a:rPr>
              <a:t> </a:t>
            </a:r>
            <a:endParaRPr lang="fr-FR" sz="1800" dirty="0" smtClean="0">
              <a:solidFill>
                <a:srgbClr val="FF0000"/>
              </a:solidFill>
              <a:latin typeface="Trebuchet MS" pitchFamily="34" charset="0"/>
            </a:endParaRPr>
          </a:p>
          <a:p>
            <a:pPr marL="0" indent="0" algn="just">
              <a:buNone/>
            </a:pPr>
            <a:endParaRPr lang="fr-FR" sz="1800" b="1" i="1" u="sng" dirty="0" smtClean="0">
              <a:latin typeface="Trebuchet MS" pitchFamily="34" charset="0"/>
            </a:endParaRPr>
          </a:p>
        </p:txBody>
      </p:sp>
      <p:sp>
        <p:nvSpPr>
          <p:cNvPr id="9" name="Rectangle 8"/>
          <p:cNvSpPr/>
          <p:nvPr/>
        </p:nvSpPr>
        <p:spPr>
          <a:xfrm>
            <a:off x="6076112" y="564468"/>
            <a:ext cx="1891514" cy="784830"/>
          </a:xfrm>
          <a:prstGeom prst="rect">
            <a:avLst/>
          </a:prstGeom>
        </p:spPr>
        <p:txBody>
          <a:bodyPr wrap="square">
            <a:spAutoFit/>
          </a:bodyPr>
          <a:lstStyle/>
          <a:p>
            <a:r>
              <a:rPr lang="fr-FR" sz="900" i="1" dirty="0" smtClean="0"/>
              <a:t>La presse libre, 1</a:t>
            </a:r>
            <a:r>
              <a:rPr lang="fr-FR" sz="900" i="1" baseline="30000" dirty="0" smtClean="0"/>
              <a:t>er</a:t>
            </a:r>
            <a:r>
              <a:rPr lang="fr-FR" sz="900" i="1" dirty="0" smtClean="0"/>
              <a:t> média de massa depuis les lois de 1881 – La presse permet le débat démocratique mais reste étroitement contrôlée (censure)</a:t>
            </a:r>
            <a:endParaRPr lang="fr-FR" sz="900" i="1" dirty="0"/>
          </a:p>
        </p:txBody>
      </p:sp>
      <p:sp>
        <p:nvSpPr>
          <p:cNvPr id="13" name="Rectangle 12"/>
          <p:cNvSpPr/>
          <p:nvPr/>
        </p:nvSpPr>
        <p:spPr>
          <a:xfrm>
            <a:off x="6070344" y="1297000"/>
            <a:ext cx="1847875" cy="1061829"/>
          </a:xfrm>
          <a:prstGeom prst="rect">
            <a:avLst/>
          </a:prstGeom>
        </p:spPr>
        <p:txBody>
          <a:bodyPr wrap="square">
            <a:spAutoFit/>
          </a:bodyPr>
          <a:lstStyle/>
          <a:p>
            <a:r>
              <a:rPr lang="fr-FR" sz="900" b="1" i="1" dirty="0" err="1" smtClean="0"/>
              <a:t>Edc</a:t>
            </a:r>
            <a:r>
              <a:rPr lang="fr-FR" sz="900" b="1" i="1" dirty="0" smtClean="0"/>
              <a:t> : Le rôle de la presse dans l’affaire Dreyfus</a:t>
            </a:r>
            <a:r>
              <a:rPr lang="fr-FR" sz="900" i="1" dirty="0" smtClean="0"/>
              <a:t> : Les journaux révèlent puis alimentent l’affaire, les intellectuels s’affrontent dans l’opinion mais la presse populaire évolue lentement dans ses positions,</a:t>
            </a:r>
            <a:endParaRPr lang="fr-FR" sz="900" b="1" i="1" dirty="0"/>
          </a:p>
        </p:txBody>
      </p:sp>
      <p:sp>
        <p:nvSpPr>
          <p:cNvPr id="17" name="Rectangle 16"/>
          <p:cNvSpPr/>
          <p:nvPr/>
        </p:nvSpPr>
        <p:spPr>
          <a:xfrm>
            <a:off x="4858816" y="2311013"/>
            <a:ext cx="1562438" cy="923330"/>
          </a:xfrm>
          <a:prstGeom prst="rect">
            <a:avLst/>
          </a:prstGeom>
        </p:spPr>
        <p:txBody>
          <a:bodyPr wrap="square">
            <a:spAutoFit/>
          </a:bodyPr>
          <a:lstStyle/>
          <a:p>
            <a:pPr algn="ctr"/>
            <a:r>
              <a:rPr lang="fr-FR" sz="900" i="1" dirty="0" smtClean="0"/>
              <a:t>Emergence de la TSF et triomphe du cinéma entament la domination de la presse écrite – la presse d’opinion se déchaine dans la </a:t>
            </a:r>
            <a:r>
              <a:rPr lang="fr-FR" sz="900" b="1" i="1" dirty="0" smtClean="0"/>
              <a:t>crise du 6 fév. 1934</a:t>
            </a:r>
            <a:endParaRPr lang="fr-FR" sz="900" b="1" i="1" dirty="0"/>
          </a:p>
        </p:txBody>
      </p:sp>
      <p:sp>
        <p:nvSpPr>
          <p:cNvPr id="10" name="AutoShape 22"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63500" y="-7826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24" descr="data:image/jpeg;base64,/9j/4AAQSkZJRgABAQAAAQABAAD/2wCEAAkGBhAQERQTEBATFBMRFhcXERUXEBEVERIWGBUaFBgUFRgjGycfGB0jGxgXIC8sJCcpLTAsGB83QTwrQTIrLSkBCQoKBQUFDQUFDSkYEhgpKSkpKSkpKSkpKSkpKSkpKSkpKSkpKSkpKSkpKSkpKSkpKSkpKSkpKSkpKSkpKSkpKf/AABEIAKkAZgMBIgACEQEDEQH/xAAbAAEAAgMBAQAAAAAAAAAAAAAAAQUCBAYDB//EADQQAAICAQMCBQMBBgcBAAAAAAECAAMRBBIhBTEGEyJBUTJhkXEUI2KBovBCQ1JygpKhJP/EABQBAQAAAAAAAAAAAAAAAAAAAAD/xAAUEQEAAAAAAAAAAAAAAAAAAAAA/9oADAMBAAIRAxEAPwD7jERARE1Nd1WmgqLX278heGOcY+Bx3H5gbcSsTxJpTjFo5IAO1wMntzj7T0p65p3IC2AlmKgANncMEjtxwwP84G/E07er0qxRrAGXAYYORuxt9vfIA+Tx34nkviHSnd++T0AFjkgAHbz/AFp+m4QLGIiAiIgIiICIiAmtqunV2srOuSgYIf8ATvG1sffE2YgVJ8LaXAHl8Ahh6m4ZfpYc9x3B9iJlR4a01bBkTBVi4wzfUcZbv3OBn5xLSIFNquheZfvcIVzlSN62L9BznnOGrrIxt5UTJfCukG7Ff1jD+psONoUBhnnhQeexGZbxAxRcADngY5OT/M+8yiICIiAiIgIiRuHyIExMfMHfI/MnMCYmO8fI/MkGBMSMxuHz27wJiQDBMCYkAyYCIiBjbjB3dsHPGRj34958701oXo1mmFFptso1Z2DTW+k/vCm4bfqJKBR3PGO3H0aIHz5NFlFVcI+6o+YvTbDplQUkKmorJG/1ebyGypZcleBOo6NWRoVW2tVwjBkVbCmASPSjZbBGCFOSAccyL/FNaHUbq7QmjYDUPhSqA1rbvwG3FQjAkgZHPE9tV4hrrqvtZLCumPO1QxtyiuDVg+rO8D25BgcTX0Nx0Ul6QbTpKa0VNJat4Kom5LEwWdhYpOcfjnNxoHtqGsRq3Wy65RUFqu/ZdliLWllZCnbwCzg9nB9iCb+3r9QfTKoZxrM+S67dmAnm5OSDjZk8AzO/rCi1qkRrLK0FlgXHoViQuckZZtrYH8J7cZDktHoN+lXR6hbkOl1RqqsWu8sqAM9FtVmznYCi7u2UOe/M3rqdu6/TnNWppGuauvjVUqjfvkUDc6FjUzKMkbXXnHN5rPFeHCVaex28uq5g21MVWMVG0E5NmVI24HPvPSzxTRvep0sAW6vTsxUbPMuRXrHfOCHUduC0Cv6lTRfU1WmU7dbhWYC5KWVULMUYKQuVAGQADu4ycyu0GpsubpT31v5tXn13k1WD1pUaw+SvAZgGUng7hiXY8SabTU3BKLFr0ViUMqomAWFe3YN3K4tr+O/2MuNFrvN3+h02Nt9QXDcd1IJBGcjvkEHtA5nwhp7Eu52urU/WdPZRqayHyK9SpYo74JO4BTwTjBBnYREBERAREQOa1Phq5zrV8xFr15G4gMbK08hdOQo7Fiq5BPYnscc2Wr6TuWmtcCmojcu5w+FXagUg+xxnPxLORmBynTvC2opXRqLKmGha3ywTZzW6NXWmcf4FbGffaO2ZtV+H71NtgtQ26mpUvOHQB03hLK8cjAfGP4FOQc537eqXKWA0rsASFIev1DPBGSMccwvVLiM/slgPwXq+P9395gU9nhK7zBZvqtZNPRUj2iwt5lNjWi9sHkl2zjPt35kW+DrTe+oFqC3z67qiVJUhaE0712L2O5UJBHKsRjtzeDqNnq/+ZxgOQN1fqK9lHP8Ai9v15xPTQ617C4el6wuNpYoQ/fJXBPbA7/MCg13hO6yrWV76x+16hLh9eFCikFTxznyB/wBz8c3XR9A9IcEVqpcsiVhsLuJdyWPJZnZj7AcffNjmICIiAiIgIiIFVqOu7CwbT38NtUqm4P3GRjn2P/nyM1dGmpaxQK9cpJAyayEGxkOWOMf5a8n6gT3zOpiBxqaWsLWnk63YApHGXAx5Q3encGwiE+43A8czdeumzzGavVj0sTlHzynlnbwSTjAxz9IPyZb3dGrcOCX/AHj72IscEMFCek59IwOwmGr6FTazM4bLjDYsdQRtK4wD94FZpNLXW5datTuZC3qBKg2MAy5I9JHpPB4GfvPIJUMKU1Y2kAkVHDeoPydvbcPb7+0uKOhVIwZTZkHIzdaw7Y5BPMsYFD03U1VthK9V6tiZap9vYKGPHHAAJOO0voiAiIgIiICIiAiIgIiICIiAiIgIiICIiAiIgIiICIiAiIgIiICIiAiIgIiICImt1DXrSm9lYjIGFXJ5OM4+IGzErKuuozIorsy5GMhQBkA5PPtnGO/5Gcx1usns31FM4XGQM579uMfrAsIlW3iGoDO1znHZM91Vvn4b+lpu6PVi1dyggZIwRg8QPeIiAiIgIiICIiAmjTp9R6d9wODlwKxyMDC5/POPf2m9EDRSnUbSGsrByCpCE8beQeR7+49pXt1ZUYB9Ug2bksHkONzBuSP0yvz2b74vpgaVPdR+B/fufzAq9EHsUGvU7gpUMTX3wiZHtgk+r/lie76XUntqEH28nj2/i/X8zeVAOwA/QYmUCFEmIgIiICIiAiIgIiICIiAiIgIiICIiAiIgf//Z"/>
          <p:cNvSpPr>
            <a:spLocks noChangeAspect="1" noChangeArrowheads="1"/>
          </p:cNvSpPr>
          <p:nvPr/>
        </p:nvSpPr>
        <p:spPr bwMode="auto">
          <a:xfrm>
            <a:off x="215900" y="-630238"/>
            <a:ext cx="97155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32"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63500" y="-7604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34" descr="data:image/jpeg;base64,/9j/4AAQSkZJRgABAQAAAQABAAD/2wCEAAkGBhISERQUExQUFBIUFBcSFRYYFBUVFRQVGBkVGBcUFBgXICYeGBklGRUXHy8gIygpLSwsFx8yNTAqNSYrLCkBCQoKDgwOGA8PGiwkHiQsKSkpLCw1LCkpLCkpLCkvLCksLCkwLCksKSksKSksLCkpKSksKSwsKSksKSksLCwpKf/AABEIAKQAZgMBIgACEQEDEQH/xAAcAAABBAMBAAAAAAAAAAAAAAAEAAEDBQIGBwj/xAA9EAACAQIDBQUECQMDBQAAAAABAhEAAwQSIQUiMUFRBhNhcYEycpGxFBUjQlJiobLRBzOSFsHwQ0Si4fH/xAAZAQEBAQEBAQAAAAAAAAAAAAAAAQIDBAX/xAAhEQEBAAICAgIDAQAAAAAAAAAAAQIREiEDMRNRIkFhBP/aAAwDAQACEQMRAD8A6psy+ptWpIDd2kgkSDlGnjrRJxCATmHGPXxqrwxtrbttlMhYO9B3VzEmfdNFXO6DZCvMGc3M5TqOMaD1qcq7zxz+ivpFv8Q4elZLcQmARMTQ+XDwNRA04mBPy4VIz2kYH7xgCJJ3j/z4U3UuE/UojuqXdUz4gAkH8Ob/AGjzqH6fuo2X2+G8DymJ4T4VrcYmFqc2qXdVD9Y2/wAQ6czr08aY7STOFGs8+QMqI/8AIVOUOGX0IFqn7qs1NODWmURtUjbqQ0xqiFkp6zamogOzgBumZIOaco5zI/WpMRs1XJJJExMRwAGn6A1Pa4DyFS1m4xuZ5e1c2xweLHXjoBPEenGp7mABYNOu7yHFefrRYp6cY18mQZsLLEk6EZYgeOvnPyrB8FKBMxgDLy1EcD4+NFGmNNRnnQP1WIAzHTMeX3pn51hb2OoKmTuxGgHNTr19n9asDSqcY18mX2cU9MKetOZGmpzTGqMWpqTUqIxw53R7o+VSiocP7K+6PlU1BkKDxeJZblhRwd2VtOQRmHlqKLqg2tjlYXCbTMMM3tLeFtpKicsaxD8+NFQ4btIzWsY4KMbLO1saQEynIHjnnR58BQG1O0N+1bxIW6HayECubaq0lsUDnUqBmi0nARpI41cYq7ZtJeBtexh7edZBDW2a8otydNCLmv56DwuzsPcd0bDndBFwm7nlmXNv6y0i4YY8y0VEA7U21ibTsivdkICM9vDzqtwk7qx3gISB7JEzPGrHs1tG9euXM7XCimEBSyqlTMG5lGYXIGoEL4VW/XOEZHjDu5SXIZ9WCW3bMGJ1EG4sdQfCrHAYi2L5IsG27XXtsRdDA3AGdiUHLjBiqAb23cQlnN3wzMiOpa2mhd7gKmBEBbTEaTqZJgUTc29cZM4ud2oGIu5u7zArbu5LauApOXKRmI15yKytYvD2grJYhTabFE5xKquZYAOrGHeANBmPWh7liwrC2+DZQTqDdlRnupaaFnVS1wE8jQR3ttYlVtEPdzPbzw6WAuYui7xVZCZc2WNZI8BVz2Yxly7bZ7jO0syiVthIV2G5lGY6AA5ufCq3CYjDszoLG4t1cMSbkmTcTLCkyEDZW81q02KLea6LdruwGZSc0gsGIIKzuNO9EahgaC1c09MaVBhhGlFI1BVT8QKnqDBiEX3V+QoigVU93YZY4jVAL8Gcn2g0QQTOq7nDxq4p6KpdrbFe61zKyBbtpbTBlLEZWuMCIMRNyCDyFZYbZLi6LjNb3VZQqW8kKwG4TOqAgsBxlj6280xoNVXsSAB9oZCYi3OXit5VXUT90rI8zRh2A4uF0e2JvNe1sksSyspVmDjMAGMVemmNEafawdl8iHFYdptNhV3IfKxAOQlzDyY00Mijb9q25JfFWzdyvrplU2b1u4xC5pyoyKpE8zqKF+p74Fg/aMEQZ0+z3h31pu60AMAAuIMnLBJmKrMR2axWW5Cy/dZ0I0Ga6tu3dtan2sqs3QsVoLPD7NtqWK4qxmfEK5JtCe+U5ygPeAlDkY5fPXQ1a7ICm7ccX0utlCnKoXdzEgvDHMRJUHkBB1qlxeAxDqgSzlOHQatE3nRwcia8IUwx0PeN5m07NYS5b3WtsiBPvZTFzNvd0wM5G9sg8GOnOgvDSpGnoI8IdxfdX5Cp5ofBHcT3F+QoigetJ7TbUvpiGVLjqsLADEfdFbrWl9pSPpDajQL06CvT/mk59/Tl5brFU/W+Lie8ux5ms8LtTEsdbzjzY0SuOfLEgjyoK5YVzoQCehA/SvbqfUefbY9ld5oz3XY9M5j161c28V41ov0PEWhmVlIHIuoJ9JozZ22Ecw95LLjirmPUE6V5PJhL3uO2NsXu2zcKSlxgQeRj5VQWL2JOvePAP4jVsVzQVuo3SCCKiNhpMn4Ct4ZSTXSWds/ruNC5B8TUV7a5H/VPhrWJwYnQZvE8ahv7L5ZQB10pJhs3ki/1A86O3xNKpv8ATQIlGEfmEGlW9+Jn8m3YIfZp7i/tFE0PgvYT3F/aKIr5z1FQF9LQcswE6cYPKrCqfaBAuH06frW8PaZMJtySHInlqaHXB25zSDrPsiprWMH5fgKou122ls2DkYZmYJIAJWQSeHAwK69xjQXtPt1LJyWwgeJYlRI6DXhWmNtp3uqzG2zJL+woHkwWJ061RYnGBiZiT/wnzoLvdeJ6caza3I7D2a7WJiBkJW3cX7ohVYdV/itksFRqcradQa4JhcSykFTBBB8ZnQ10LYXb1csXl1GmdQD6kfxV9pcW+NfQR9mI8qGxOPtHQ25j0+VVt3tPY7trneqwC5iBx8NOWunrWv8AZaybma/czEs5yjM0Ac41jjp6VZJthuK4q3yQgeH/ANpqBKgcqVb4xNtowP8AbT3F/aKJoXAf209xf2iia8ldjmtR7RbaFu8y5ZICka9RzrbTXLe3l0fTLgPEJb9d0aVrHLjdlm0+M7XMihsiiDwzSW6gAf71ouNxYvPdRjla4/eSW0DQ0em9E8qzxV1TvAHMqkDp11Fa99Lz3BmBOoU8BpJ/mrlny/hjNIzhXWCVJBEjidOulFnY1/Ln7tssA8RoD16Vd4Z2AETA04dKkt5zOo9RxHpWZkNVW3dJMKxAIBgTBPAGPGjkwmICwbdwT1EUZhlNhoUyXPGOEcB+po98S/M/pWplP2dqq1buuSoWCPaExx4EyeFdA2ZtvubSWwoORQJzcep+M1pXfnNm4yII9eNS/T/y1vHyYxm42t2/1Lrqo/yH60q0obQB5R6A/OlWvmxThXecAfs09xP2iiaGwP8AbT3F/aKIrztnNcZ/qTiLi7QuBRobdsqTwJCCRrzrspNcR/qs5TaDO4zWwlohTwYhATPwPxqNRqf1l3m6xNvWCY3pAJ4acYj1oNbRzK2bKV1J68xofhRm2cNbRkZMpW5bFyJzFd45QOYERw1E8KrruEvSrFd3SNRHgD68/Or6XW/Q6xtFwpYmQDyM84/3ojB49iWk8RK66+nSqG3h2EmeGnEEEkaila2gQ2g5xEegodLprzgZdWVmzGJmRwYkayAT8TRzlRbylyJ58z4VU4i7cULmVhM6cJMfCaxx+LN5ixMSJgcuRp7LNdLU31RBGpGkdaz79cvLNE8eH/ONUyXUkAMTA58SeE/OpHcA/rUEjAm2AlyIYkljBM8qVB3brGBbDMROizoPTzpqaNvUOB/tp7iftFEUJgsMO7TVvYX7zfhHjRH0Yfm/yb+avbPTI1xb+qmx8Vdx7G3au3LRt2/ZtlxIUAkGDrrwrtH0Yfm/zb+aX0Ufm/zb+ai9PLL9jNoTnXC340gG20+R8K23BbAvvg3F3CXjd3mV8ji4HERH5YjTzru/0Qfm/wA3/moMXbCAHXUxJd4GhMnXwptqd9R57w/ZnErB+i4gQoMC22nX1rKx2OvkknC4jiWB7sg668xr69a7kmMzRAAm2LmtxtCSQFnMOg/9Vl35kcN4wDmuCNJk73p6is/JG74q5DZ/p7iXwjlkuZzIVSpDqy6q2hgqRK8K1az2H2gP+0v7rfgPPn5T869DYTHZyBlicpO+5MOYWNfLXrI8alXEguVg8QBvvvAuEka66ljp4U+SF8WUvbheB7FYmJbA3i5BJOoPA6hTp6UHf7KY9yVGDvqOR7ppI6HofhXfnxPILJzFAM76x97jwPAeNT4C6SSGABiYlj0mcxMceGnrSZTa5Y5ce3mu72UxtpQXwV8cpyXDqdfuT0PwpV6btXC7sF9ldCep6DypVu1w2mwh3E9xfkKnrl+C2ljWxVwX27qylpBbVWO/LMc5OYZWC2yuWNQ6nSZqxtbQfMAXukaAnO2QRA7wNnlhJJiNcnKRJHQBWQrmG1tpYkWlNi6xurctNDFgt1TlU2mOfcBLgs3LI/p0LYty42HtG6IulAXHRufn51FGxWDoDoQCPHWs6aKKj+jr+EfAU5tDhAjyrM09Q3WAsjoPgKixF+2kFyB005+ECiK17bW27tu6barO6jKYgSSwhiZkSAZA0HGqm1uuJDeypI6kZV+J1/ShMbiNQi63H8Igfi/iaAwvabvLCXAv2j6KnLNGpPgKs9jbOKgu5zXG1J/joByFavSbHYPChEA+PnSoilXMUexL/eYaw7AS9i05gaAsikgTyk0cqjoPhT0q6T0rLKByFZg0qVZqlNLNSpUDFqWalSoFmoXauJZLbFeMfzTUqs9orNi4NTczHVjzPpp5VswpUqzfaHpUqVQf/9k="/>
          <p:cNvSpPr>
            <a:spLocks noChangeAspect="1" noChangeArrowheads="1"/>
          </p:cNvSpPr>
          <p:nvPr/>
        </p:nvSpPr>
        <p:spPr bwMode="auto">
          <a:xfrm>
            <a:off x="215900" y="-608013"/>
            <a:ext cx="97155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30"/>
          <p:cNvSpPr/>
          <p:nvPr/>
        </p:nvSpPr>
        <p:spPr>
          <a:xfrm>
            <a:off x="6263912" y="3275998"/>
            <a:ext cx="1306071" cy="1061829"/>
          </a:xfrm>
          <a:prstGeom prst="rect">
            <a:avLst/>
          </a:prstGeom>
        </p:spPr>
        <p:txBody>
          <a:bodyPr wrap="square">
            <a:spAutoFit/>
          </a:bodyPr>
          <a:lstStyle/>
          <a:p>
            <a:pPr algn="ctr"/>
            <a:r>
              <a:rPr lang="fr-FR" sz="900" b="1" i="1" dirty="0" smtClean="0"/>
              <a:t>Pendant la 2</a:t>
            </a:r>
            <a:r>
              <a:rPr lang="fr-FR" sz="900" b="1" i="1" baseline="30000" dirty="0" smtClean="0"/>
              <a:t>ème</a:t>
            </a:r>
            <a:r>
              <a:rPr lang="fr-FR" sz="900" b="1" i="1" dirty="0" smtClean="0"/>
              <a:t> guerre mondiale, les médias sont instrumentalisés </a:t>
            </a:r>
            <a:r>
              <a:rPr lang="fr-FR" sz="900" i="1" dirty="0" smtClean="0"/>
              <a:t>par le régime de Vichy et des médias clandestins sont utilisés par la Résistance</a:t>
            </a:r>
            <a:endParaRPr lang="fr-FR" sz="900" i="1" dirty="0"/>
          </a:p>
        </p:txBody>
      </p:sp>
      <p:sp>
        <p:nvSpPr>
          <p:cNvPr id="15" name="Rectangle 14"/>
          <p:cNvSpPr/>
          <p:nvPr/>
        </p:nvSpPr>
        <p:spPr>
          <a:xfrm>
            <a:off x="5113713" y="4337826"/>
            <a:ext cx="2372167" cy="784830"/>
          </a:xfrm>
          <a:prstGeom prst="rect">
            <a:avLst/>
          </a:prstGeom>
        </p:spPr>
        <p:txBody>
          <a:bodyPr wrap="square">
            <a:spAutoFit/>
          </a:bodyPr>
          <a:lstStyle/>
          <a:p>
            <a:r>
              <a:rPr lang="fr-FR" sz="900" i="1" dirty="0" smtClean="0"/>
              <a:t>Dans l’après guerre, la télé n’a qu’une audience restreinte, de nouveaux hebdos engagés modernisent la presse d’opinion – les médias audiovisuels ne font que relayer la </a:t>
            </a:r>
            <a:r>
              <a:rPr lang="fr-FR" sz="900" b="1" i="1" dirty="0" smtClean="0"/>
              <a:t>position officielle du gouvernement (13/5/58)</a:t>
            </a:r>
            <a:endParaRPr lang="fr-FR" sz="900" b="1" i="1" dirty="0"/>
          </a:p>
        </p:txBody>
      </p:sp>
      <p:sp>
        <p:nvSpPr>
          <p:cNvPr id="16" name="AutoShape 44" descr="data:image/jpeg;base64,/9j/4AAQSkZJRgABAQAAAQABAAD/2wCEAAkGBhQSEBUUEhITFRQWEBQVFRQXFBUVGRgUFRYVFRUUFBUaHCYeGBkjHRUUIC8hIygqLC0sFh4xNTAqNSYrLCkBCQoKDgwOGg8PGiwlHyQ1KSkqLCwpLCwsLCwsLiwyKiwsLCwsKi8pKS0pLCwsLCwsLCwsLCwpLCksLCwsLCwsLP/AABEIAOEA4QMBIgACEQEDEQH/xAAcAAEAAQUBAQAAAAAAAAAAAAAAAQIDBQYHBAj/xABIEAACAQMCBAMEBAsFBQkAAAABAgMABBESIQUGEzEiQVEHMmFxFIGRsRUjNUJSVHJzk8LRU5KhweEzYoKy0hYlRHR1g4Sis//EABoBAQADAQEBAAAAAAAAAAAAAAABAgQDBQb/xAAsEQACAQIEBAYDAAMAAAAAAAAAAQIDEQQSEyEFMUFRFDJhcYGRM1KhIrHB/9oADAMBAAIRAxEAPwDuNKUoBSlKAVFTUUApSlAKV576/SGNpJWCIgyzHsB6mvLDzHbvJHGs8bPLF1Y1DZLR99a/DY0BkqoWUHOCDg4OPI+lee94pHE0ayOqtLJ04wfznIJ0j44FY675RgkZmPUUsWLaHZASwwWKjbV23xk43zQGYlnVRlmAGQMk43JAA+skConukQZdlUE4yxA3wTjf4An6qxEHKUSxNEGmKt08kyEnMb61IzsDkDcDercvJcDJGjNMREJQpMm+Jfeztud9j5UBnw1URXCsDpYEA4JBzvscf4j7aw0HKEC4wH20ndic4Yv4h2Oc4PqAPQVi5OVLHqi2MkolaEusfUYExqVUtgDGPCB9dAbabhQwXUNRUsFzuQCASB6ZI+0VcrS7v8G9QyyTnVDJHatlnwJBjTGwxux0jbt9dbkDQFVK8Y4tH9INvrHWEXVKYOemTp1ZxjGdqnh3FYpwxicOEkaNiM7OmzLuPKgPXSlKAom90/sn7quVbm90/I/dVygFKUoBSlKAUpSgFKUoBSlKAVFTUUApSlAeTidr1ImQrqDYVlyBlTs3f4Zrm0fs1vYej9HmRXisLmATFjqEkjsY8DSdgukZ8u++K6pWg+0PiEsd5ZJFIyK6XnUXWyKdMJaMuR2w24+NAeS85KvpZImaUGOO7hlVDM2pAlsY5SsmM5aQ5x6AnYnFU2/LHFgttqnBMQtuofpLnX05ZDMMacHUjKMnvpGaq5S54uZIoYjC7utrDJJLct0WkDsyyMgwc6cD4n4Hesbxb2mTTWcmYjETZmdXilZXBS7EGjUV2JHi+WfXNAek8k8V6bD6SdRhuVB+lS4EjzB7c9uyrkbf41kLzlXiLXBkWfCm4smwLmRfxcaMt0ukLjLkjH+VUp7TnMkyiFSsdvdyI2p/E1sVAQ5UbsCfLbG2e9U2ntMnZ0DW0YBnsY2Id8hbuMuSAV/MI3oCrhHKHEB01uLpyixOB05zqWTr9WNyzIdYKYU58gRuDVfK/J15FfR3FzIkmmC5jd+q7MxkmLxlVK4VQuBpztWP4fzxPDGAEMpe94ipMsjsVWAGRMED3T2A+ys7xPilzc2FpNbNFDNLolMUuvpuOmxaFnGCvfO+N1oDC8R9nd1J9J0mLMvF4rtMyuAIkxkMNONe3+tU3nJfFX6xFwqmWKVVAupvC7XAljcHR5Jldu3yqhOfryHJe3PhsBIIMs+ZXuTGz9TcsiqNQ/3T9dZR+e7tplhhtoyzXF1CjuzrG/QQMjqwBwGJK+e42NAeDifs4uvpDyW07AvbxoJJLiQvHJ11lfThfFGFDKFJ8627k7g89uk63Dhy93NKhDs+I5DlV3AwR6DasTytz1Lc3nQkhVF6cza16mNcMvT0gsBnI37D663agFKUoCmTsfkfuquqH7H5VXQClKUApSlAKUpQClKUApSlAKipqKAUpSgFUmMHuAfqqqlAUmMHuBWK45yrb3ejroWCZwoZlUhipIZQcMMqO/8AnWXpQFPTHoPsp0x6D7BVVKAp6Y9B9lCm2PL5VVSgI00C1NKAjFTSlAKUpQEN2qqqWqqgFKUoBSlKAUpSgFKUoBSlKAVanLaToALY2BJAJ8gTg4FXag0Bzy19qDyXQthbLrMzRZMp06lJUn3M42rfoGbSNYAbG4ByAfQHAyPqrhnBfy2v/qEn/wCj13Y1ypycr3NmLpxpuKj1VyqlaG3tCeW+e1gRF0CQa5Ax1NGCSNKkaV2O5/zAqvkP2hNfStFJEqMI9YZScEAgEEHsfEKtnV7HJ4eajmsbwTWo8e5+WK4W1t4+tcMwXGrSik+TNgnPmQOwraL2XTGzDuqMw+oE1w72eSmTisLMclmdyf8AeKMT/iarUk00l1OmGoqalOXQ6nxbjtzaQNLNDHKFXfpMw0k9tQf831IO3pWwwSZUH1AP2157oRSRsjlSrKVYahuCMEVqfO/OktgYhCsTo6sBksSCmkHODg+8PsqzajuzlCDqNRitzd81Oa5zxr2h3FvbWswjhb6RFqx4xpYAZ88Y8QxWSvPaCIOHwXEihppkysa7AnzJPcKNqjUiT4ee23PY3PNK5vee0a4ghtp3SF0uA5Ma6lZApH5xY5OD5jyq7zZ7RpbcQtAsTxzw9RCytkDYYbxY86OpFbllhajaS6nQ80rmE/tOuUnhQxRYkjiJGHLAy4w3fHnnSPIgZzUWPtMupLow9OEgdUbBh/swx1E5J0jTkgAnyqNWJbwdS1/+nUKnNcv4P7XmMUrXEal1CmIJldZYkaTnOMYzmrk3tDuVs47vEBV52jMOGBCrnB16u/hPl51OpEh4SqnujplTWN5f42l3bpOgIDjse4IOGU/Ig1kq6GZpp2YpSlCBSlKAUpSgFKUoBSlKAVblkCgkkADcknAA9STVyqWXIwdxQHBOFXKjjKuWXT9Pc6tQxjqNvntium8zc7xIEhgmV5pJY0HTYNpUuoYkjIG2Rj41tH0NP0F/uipFsg/NUfUK5Rg4pmuriI1JJtclY47bcyPNxNxPriUmVenEhViwBCI5Qa2ycZ+ryq37K5RFxEq+VYxOmnBzr1JsQO3Y5z6V2ZbddWrSur1wM/LPepWBQSwUZPcgDJ+ZqqpO97l3ik4uKjzViZFBBB7EEH5HvXHLLgrcN4vEZfDD1mCSn3SrhguW7AjIGK7MDVuaFWGGAYeYIBH2Hauk4KVn2M9Ks6d10ezOO+0e0E3EEjtUV26C5WIA+Ms5307A4IyT8Kv+0jg7Q2diCgHTjZJCoGBIVj7keZ0tv54rrNvaInuIq/sqF+6rkkQYYYAg+RGR9hqjpXv6neOLcctl5ThXM3EllsLBU1fi4nRmKkLrAQFVJ97G3bbcVkOYeGNNwqymi/GCCIxyhfEV1YOWA9Mb+mRXZFhAAAUYHYYG3yqdIHlUaV73J8Za1lybf2c/5NawawiMiW7SKpVlKq0hcE7BcaiTsa1v2pEFrZQqIyQMGiTB6ZJBCEDscf512CO2QHKqoPqFAP296uGMelWdO8bHOGIy1M9u/wDTWuB2FrLbW9w6Qs8VvGOqcEppUZBbyI3+Vc35MkVeL63ICGSfxHZTq1gb9t8j7a7dpFQEHoKl072IhiHFSXc597Q+S1NoGtIFUpKZHWNcFgRgnA3JHp868/s7nsvoQWdYOskjhg6qXILZXAI1NscYHpXTKtiBc5wM+uBn7aaazXQ8Q3TyP3ueTg6YiGIliBJKoAFwpOxYDYMRgkeWcVkKiproZhSlKAUpSgFKUoBSlKAUpSgFRU1FAQTVm7j1Iwyw2O6kqR8iO1VXMwRGY9lUsfkBmuOcqX83EOIM0s8q/ipHUI7KFIxpAA20jPbz86pKdmkd6VFzTlfZHp9nfHLma/KyTyuOjLhXckZGMEjt6VmeS7jiKXpS8MhSRZdnIIDJg6ox5L4sem9ax7Jx/wB5f+zL/lXVmtxCZrmZ9RCNjbASJcsEUepxufM48gK5U1dXNeKkoTcUlukaPzlzy8HFI0R2EUOnrIDs2vdg3yUjHxrpDqHTucMuxUkHB8wRuPqrivP9jHiCZJI3eRG6wVlY9QkyZOD/ALxX/hWui+zfjX0iwTJy8X4pv+H3T9a4qYSeZpla9KOlCcfZml+z/jU8nFAkk8rriYaWdiNs42zjyrr4NcR9m/5WH/yP5q9/AuLS3vFytwzFAZgIckKugMANPbI++qU52W50xNDPO62srnX9VYTmlbh4RHaeGSRwDLkARp3Z89842GPWuWcprNezm1a4nEa6pEZXY9Mow33O4I23Pc5r02nM0l3xVBL1JIQ8gWBNwQivglQRqORk5q+qmjl4Rxlz5bnVOB8OeCIJJPJO+cs74zn0UDsvwrIaq5lynw69juJI5oZvocnU2kbIQbmMjxZHYA4rU+VEmnuJUSSQt9GnwvUYaiANK6s5Azp7VOpaysVWGzXeZbbnTPaTDcvaAWusnqDqCPOopg9sb4zjOK9nISTrYxi6LdTLe+fEEz4Q3xxXKrnht1BYO04ljP0mNY9TMGxpcvgZ90nT9lZq15lltuBRmNiJJbmSMPnJUZLMQT54GPrqin/ld9jtKg9NQi09zrmsVINcWsOHz3PDkaCKZ7j6UzGfUB4QMFdZbPfG1dR5Ta4NpH9LUiYZDZIJIBwGONskYrrGeYyVaOmufoZmpqKmuhnFKUoBSlKAUpSgFKUoBSlKAVFTUUBbniDKVPYgg/IjBrl3LvJl5Y3zMkQljKOiv1FUYbGlmB3GMDIAPwrqtRiqyipHWnVlBNLkzlnI/Jd5aXgmlhUrpdSVlT87HiwfKt35hEz6I44OpGXRpD1ETwqdWgA98kL9WazmKYqFFRVkTUrSqSzSNb534I11ZtFHEGkJUr4lXSw31EnuPLb1rWuROXL+weTXArxyKMhZkBDqdjvt2J/wrpOKYo4Ju5Ma8lBw6M5TyzyXe2l59IaFGUdXwiVM+POPvrBQc4Qh+rLaubnU+qZJ2jJ1ZBBAGwA8OPhXcmXatJtuTQoIns7e5fUxM+vQz5JOXVhs2/kcVzcLbRNEMSpNuovTbYwnIvOlokywR2nQ6rBepr6hLH3Q5Izj+tXm5EuLTiK3VqqyxdRm6esIwDghlGdj7xxWcs+Ro/pMUxt4YBESwSMliz/ml2wAAO+BnfzrcAKmMLrcpUrpSvT6877mGf6Q/jMegICVi6i6pGIx42HhVRknG+/yrSuS+SLuzvOtIkZUq6HEgyA5G/bfGK6dipro4pu5xhWlBOK5M1H2hcBnvIFhhVdpA5ZnCgYBGnGM+fesVZ8gSvwz6JNoR0kMkcgbWNRJ2IxkDBwfnXQsUxUOCbuI15xiorpuaRyXwy8soWgeBHHUZkkEyhfFjOoY1YyM7Ctu4fbMiYdtTFizHyy2+FHko7Aegr04qalK2xSc3NtvqKmoqasUFKUoBSlKAUpSgFKUoBSlKAVFTUUApSqeoM4yM+maAqpTNUmQA4JGT2/0oCqvLccTjR1jeRFdlZlUsASqDLEZ8gO/pXpVwexzWJ4ty1DcypJLqJjjmjA1YUpOuiQEY3yNu+1ARcc3WiR9R7mFU1BdRYY1Fdaj618Q9RvXqbjMIkjjMqa5Y2kRc7sigFnHw3HetQj5BdFlWC4VWk0qQSxMccUBhtwjghgynSxJG+MfGsjLyWzXdtPJKJRFaywzB1UmUyBASRjGnwnI+NAZuXj1usixmaMO5AVdQySQzKPmQrEeuDVteaLYjIuIyMqB4u5cFkwO5yASCPIGvA/J9o8ySDYINKxI4WLAByvTUY3DNn5mqYvZ9ZrpIjbUnSCPrOpREjRxqD6BXYfHO/agMsOPQFoVEyE3AJhwc9QKuolceWN81kK1aTkhVuLF4G6cVmJFEe5JV4wgVWPbsSc98nzraBQE0qkyDIGRk9hnc474qJZ1UZZgo23JAG+w3NAV0pmlAKmoqaAUpSgFKUoBSlKAUpSgFKUoBUVNRQCuZ808Q6HH45cgaODXD76tOpWkI1Bd/Idt8V0yqDEpOSBn1wKA0fkHnma9uJYpRGAtrbzIVBGTKvjHc7A9vMedYQ2K3PFeKmdi4to4XhGplClYpPD4SPDknI8811NYgOwA2x2Hb0+VOkv6I377CgOO8C51uILOwigWFFfh95KwZXfS8HUZFGXz4sDufOt2Xm6b8B/TliDz/RBL0wDjX2O3fA3JHfatrFuv6K/YKqCAdgKA4nw/mmeGbiN4iLNMeH2EmFUhMuI9Z0g7hNRJwfLfFdS5avJ5FcztCy6laJoyTmNlziT83UDnt5EVmhEB2AH1CiRgDAAA9AMUByz2acGje3kllXxW3FLuWM4bIBA7BTuCAPI5xgVZ4f7TLxxKSI9uFvcxnpMAZ0kZdABOSpAHhO+9daCAdhTSPSgOPXHtI4isMjDpErYWdwo6DbyTMgkjA1eWo/EYr28we0C+inuhEIzHCbEoDCWLCcKZV1A7hcnfyxXVNNMUBz624vczcRnPTt4/o9wkQ6isZJLRlLFomAJJY4ORttg571r/ADRzFeT8OuFubRco1qyYxLFJqlI1LowykAA6TuMV2DAqRigNFtOYb2W+niUQxRwXEIVZFbMtu6nU8ZAJZicYIOB2Ire6p2qc0BNTVOaqoBSlKAUpSgFKUoBSlKAUpSgINcb5v5wu4r+eOO4dUWTCqNOANKn0+NdkNcC56/KVz+9/kSs9dtR2PR4dCMqjUl0Jbnm+/WpP/r/So/7b3v61L9o/pWDqax55dz3dCn+q+jM/9tr39al+0f0qDzpe/rU397/SsLTFM8u40af6ozB5wvD/AOKm/vVSebLv9am/vmsTSozS7k6VP9UZQ80XX6zN/EaqTzLdfrM38Rv61jaimaXcnSh+qMmeP3Pncz/xX/rVs8euf1mf+LJ/WvEiEkBdySAAPMnsBV2+sWhco+kMO4DK2PmVJAPwpmkRkpp2si/+Hbj9Yn/iyf8AVT8Nz/rE/wDFk/6q8ApUZmW04dke38Mz/wBvN/Ff+tPwvP8A2838R/614hQH40uyckOx6zxSb+2l/iP/AFqDfyf2sn99/wCteYH41NLsjLDsj1W94+tfxj+8Pz29fnX0gK+abf31/bX7xX0sK2YbkzxOKJKUbepNKUrUeSKUpQClKUApSlAKUpQEGuC86nHFLjYH8cNjuD4V713o1wXncj8J3Gc46wzjvjSvas9fkj0uHed+xtXMPAraG9s4lt4unNtIMNncqMhs5BGa9nD+SbdJ7uJolkVY45Iiwyy6w+VLeYBWsBxfnyGe4t5ujLm33VdSYY5BGT3AyKnhvtG0y3EssbM0yqoCkBURQwUDO5PiNc80Lmh0q+VWvy3+zXOKqUjRJIolkZVlDoADoYMNDadjuAdq2XlzhcL8JuZnhjaWNnCOUUkYRGHcb9z3rVpruLoGNFkL6kw7lcKiavAoHbJbNZbg3NqQ2MtqYnbrFiXDKNOpVXYHv7oP1muUWszNdWE3TSit7o1pUyQANycAfEnYVuvNHK8ScOt7i3wdPgmYD3iTgsfkwK/WKwMfFIE6eiKUGPqNqLIS0jaQrHbAC6cgetZLhfPGizktp42mWTVvqVdII8hjc53+dRHKk0y1XVbjKCez+zDcvSotwjOiugDFkZQwKqjMdj+zXSLnla2XiFtIsUfRnjKCPSNOsKW1af2a5fw+5WOTUysw0sAAQD4lK7nB8jWcs+d2SS1dkLi1iZEGrGotkam2/RwPqqacopWZTE0Zylmh2ZunBOFQtxO9iaGIpGsRRemmFyBnG3xrRp5GQwo4hbqSRyB1WMlR1GjKFlGGBAyR5VkbP2idO6nuBb5aZUBUybDSANvD8PvrBQcXiQECFiS6NqaXJAR9elRowATjJq0pRa2KU6NRNuS7G+8W4ZbyxWd4kUaqJVEiBQAxdggUjzw4+zNZaflWCTiBLRJoitkZYgoCl3ZwXYAb4CiuYpzQwjSLSenHdGcLr3z3CFtPYNv286ylx7SpjdLcJGqER9N01lldM6hnYEEE96vqQ6nGWGr8l69TI8p8PW/tLsTgF0bVHJgBkJVjgEfm5Xt2q7zSoXhNlIiqrsYizBVBPgJ3IG+4zWrQ80tFBLFbp0xM2XYvrYLgjQmwwNzvud6v8R5wM1rFbNCAkJTSRIcnSMYPhxuCarnjY66FXPm6Xv8Aw6RxHh6C/t1VYwht5WeHQPxmAMYGMEgkdyKwvI6I9zfgQhEBykbKPAcuDtvjt5Vr117R5XuIZ+kitErKBqYhlcbg7bHYbirNhz40M88yQJqnPjBdyB37faanUhc5LDVsrXp39Tx31w4WKNpFlVmSXUN9J1OmgNgHHbIPmK76K+eIuIro6axKuqaNi+pmbwE4UZ2A3zX0OK6UOpn4gmnFP1JpSlaTzBSlKAUpSgFKUoBSlKAg1wLnv8pXP73+VK76a4Fz3+Urn97/ACrWbEeU9Thn5H7GDxV+zUGRQys4LAaVbSTnYAHBwfqqxWU5fbpydYlR0sMpbOnqE4QHAJ/SPb82scVue5N2i2efjnD+hcSRFWXS3utgsAQCMkbHv3FX+CctzXeroBWKAFgXCkA5wcHy2Nbb7UbFZUgvYhlXQIxHx3Q/8w+ynsfb8Zc/uV+9q6ZFnysxvEPw+ouaNSg5bmeKSZQpjibS76hgdskeZAyMmvVc8kXEckUb9MPNnpjX72Bn02715bYSpbzOqkIzrGzHVg6s5UL2J23PkPnXTeY3AveGZTJJ2OWGnZfIbH66tGEWitXEVIS2tvf/AEc7Xkm4Nybb8X1gmsrr2x397GM9vtryNy9IHmU6QIP9q+SVU504yBknPp8a6RGMcxN/5bv/AMArDW/HJLS7v5BCJYTd6ZV31DJcq42Ix3G/qKOnEosVUfLsn9moJwBiAwki0GOSTqajp0xkBs7ZBywGMZr33vI00SqXeEa0Z0Gs5YKus48PfHka93PU1vIkEttGYmmSTXHjSdIYAFlG25B3HfA9KzPtNyLayYA7Lv8ADKJt8KjJFJ+hfXqOUbbXv07GmryvII4nlZIhMQIg+rLdvEQAdK7jc+tXrbkudro2raUlClgGJwyjzVgDkVtHP04uY7GS3GtSSvhGcMenhCPI7H7Kz8vEo5eNQrGQxitpVkYbgFtwpPqMf41bTjf6ObxVXLe3f4sc+4dyLLPPNAkkWuE+PJcD0Ok6d99q88/Kci2v0pXjeEPpYqWypDaTlSo2z6Vv3J6kcV4gSCATsSMDdsjf5b1ieJQmTgmUyrRzt1IUGAfxhyXXdgQMHvTTja/uFiamdL2/prvE+T2t44pJZ4gkwyhAkbbAbJAXbY1hr606UjJqVtJ95TkHIBBHw3rpnM8jLaWBEBlKxkMukllJhC5AHY5PmPKubcS4e0EhjfGoKhOPIsqtj6s4+qqVIqPI1YWtKov8vUtW3vr+0v3ivpUV81Wvvr+2v3ivpUV3w3Jnn8V80fkmlKVqPHFKUoBSlKAUpSgFKUoCDXAefPylc/vf5FrvxrgXPf5Suf3v8i1mxHlPU4Z+R+xgqvC6fRoDtoJyVydOfUirNTWI99q56JOKTFNBmkKYxoLsVx6YziqLe+kjyEkdAe+lmXPzwasmoxS7K5Y2tY9MvEZWADSyMAcjLscHyI371U3E5T3mlyO34x/l6/OvJU0uxlj2L5v5M56smcYz1GzjvjOap+lvnVrfV+lrbO2w3znttVmlLsZV2K3nYtqLMW/SJOdu2/epkuXYYLsR6Fif8CatGlRctZFyOdlzpZhnvhiM/PHeoDkdjj5GqKUuLIr1n1qM1TUigshilSKUJsi7a++v7a/fX0qK+arX31/aX76+lRW3DcmeHxTzR+SaUpWo8cUpSgFKUoBSlKAUpSgINcD57/KVz+9/kWu+GuB89/lK5/ej/lWs2I8p6fDPyP2MGBUVJqM1iPoBSlRmgJqKZoRUAZoK80lmC2rUwPwqFsgNtTY+fxzVrI55p35HqzUBhXn+iDGNTDw6c53xnPeqRw9R5sPiDipsg5T7HrqKtQwhexJ+Zz8KuZqh0i7rcmlAamhIFM0xUUBetffX9tfvFfSor5qtP9ov7a/eK+lRW3DcmeFxTzR+SaUpWo8gUpSgFKUoBSlKAUpSgINcJ56/KNz+8/kWppWfEeVHpcO/I/YwVSaUrEz3ik1JqKUApSlAQaippVSBU0pQlEClKVIQqVpShJWKuJSlSQX7b31/aX7xX0KKUrbQ5M8TiXmj8k0pStB5QpSlAKUpQH//2Q=="/>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52" descr="data:image/jpeg;base64,/9j/4AAQSkZJRgABAQAAAQABAAD/2wBDAAkGBwgHBgkIBwgKCgkLDRYPDQwMDRsUFRAWIB0iIiAdHx8kKDQsJCYxJx8fLT0tMTU3Ojo6Iys/RD84QzQ5Ojf/2wBDAQoKCg0MDRoPDxo3JR8lNzc3Nzc3Nzc3Nzc3Nzc3Nzc3Nzc3Nzc3Nzc3Nzc3Nzc3Nzc3Nzc3Nzc3Nzc3Nzc3Nzf/wAARCAChAHkDASIAAhEBAxEB/8QAHAAAAgIDAQEAAAAAAAAAAAAABQYEBwACAwEI/8QAShAAAgECBAMFAwcJBAgHAAAAAQIDBBEABRIhBjFBEyJRYZEUcYEHMlKhscHRFSMzQlNykuHwNHOCsggXNTZidbPxVGOTo8LS4v/EABoBAAEFAQAAAAAAAAAAAAAAAAMBAgQFBgD/xAAmEQACAgICAgICAgMAAAAAAAAAAQIRAyEEEjFBIjITUTOBQmHh/9oADAMBAAIRAxEAPwCy5qyko4DPNIsYVNczEEWAG5N7ADzJtzxGmzrKo4BLJnNFAqXJdqlQtvO563H1Y2zKJ5csqaemklSqMLRxTOusK7bDodgQCRa2F+oyDiZkeI12URcgsq0q61XUDyMZF9m335jYEG5G6F2GWzWnqiIqFjVEEanRgB1HiDYbXPh44lBqsxWqol1DTaSO5Ukb8r3A+rngAmS8SLmEzwZrQLC0shjtGFlSM6tKk9n0uvvsd+uJWXZdxIntSVebRVLSRypHIi2CMSChNkA2Atfc+/p1sUMMoUxBQwLEqLE8vHf3YjqVRZO+6ksCCfnSADcgWsL2v8PDAeLLeK+0jebNcveAMALQ7hSxvYlOdrD4Yg1+U8V3q5oc9jjBeVQNAJRS10UfmzysfM3BPLDWOixogRmlPaGYORd25C3O314kOdLC0bNbcuduuwHqcLmSQ8QwV0JzLNIJqW5MkZQrIdmO3dG1yn8PnbEuCi4ieQ+0ZjEQBbSirckxkXLaQdnIIv0HLoei9HSb9k1I+wnAUFnJA53v528Bv6Y94izD8j5RUVESI0oX83rBZQ3QsAeV7dcA8vyjiqOsnapz2OSHWCigadAN7DaMX6c/DAv5Uc3LSR5dBcLF33v1Y8vQb/EYLig5PqgGfL0g2xF4kzqtzarkapnaRySGYbBRe4RR0A/q5wAp4GkiVgtr78+XPbBEQk2Fj4g+OJlBQk0buAe7fYfHFnj4tNWVU+UkrXkG09EBsQCwHTBCHLtSsxuPm7DzJH3YNPQBNKxqG2647mlMULMbbA3uLcr4kLHCK0iO8mSTtgWmoLwRAfQGr6sd/ZV8T6YnrCGjRFOlioAIPMg7XxF9mrf2x9MOVJCfK3Rdar7OO0EdT2jcogQT+Ax4I5WjusbJM42Vn2jtcX2Pmf5Y6wwSsWe5vISA8g5D3dDjstM69sxZmLm50kC1gBa3L1vjPNmhIFHl7QL2czB7C4LC7G/rYfzxKkQNRMIzpLghdPQ+RxKCfm1Lrz5KN/C2Evi35SuH+HGanEnt1ct9VPSkHQ3KzPyU+p8sd2OSD0kcjV0awWDIgL3ANgbgE3Fybg9dsdUiJ7VkAUM17qdRBtbla3ieuKni+XFhMWl4fTSz3JStJYD4pb7MO3DXyi8N8QMIaWoelrCRanqrIzfum+lj5A3x1jkmvIWSPspJCQe0NyV1k6bgAAHy2+JxNBZAL2UG5ta1/jiQQDJGSVaNRctyvceH9c8Z2Km/dBN/nW9/pjk6HeQODUUxzOp7VpTHHdC24CgE2tfpY+B8cU3nVW1RmMgkkeWRd3ZjdmJ6nFx8Uzez5VUImkGZFQi9tPMnb3AjFH1U1NDUSNMwSZ2uVvc9egF8WPCSvsyq51tqCJNFA0r7W25DDTlVEFpNLggjvXI5jxwM4bloahGjEilyNlcadXSwvzwx00YNMwsqxsAvhtYC324nZJ/ohY8NK35B84Z1UFDcgB9t1Gnp8bY0nkiZagLYydkzkEWutifT8DibWsbz6/muANh0sQbfV6YgVLSpTzBiC3Yuw07d3Tbbfz+vDVtHPTNm0xqFk/WU6TyPLY+dscuzk+kfT+eJFTHeFHJcNJvpY7AW2t8PXHvs1X/xegwojdMuKRYo5DJJJa9rAnry5Y5zwgzdq0j9mqG6jZSSfAc8dJVii/Oy7BTckmw67nG8bhwNJuPEG+M8X5SXy18VcRQZsmSULS0lCYlftIHIeov9IgAqAQRYHf6hTxha2l3jQeDOMXJ/pBZJVTVWW5pR0cssIhaGokiXVaxutwOm7b8sUqBfcYVD01Rv2aKf06H3Bvwx7p6iRLg3FiQfrtjn13x6cKIXd8j/AB9WZjUR8OZ05mnKMaWqckswUElG8TbcHy3xatUZjUQw0qExHeWboigjYG+5Px5HyvV3+j3kCQUVXn9Sg7WpJgpbtzjU98gebAD/AA+tuvrAY21ixNhsBhBLEb5V62SgyKPsLCSeXSr2G3dNz92KIqI27Vyt93uDbc+JPji5/lap5jSUdRUSuwmmKLCWGmLboANyepPl0xWGhS1tAO9sW3GwueFUVuXP0yuzIImWJLLcMACFNrYa+F6+eqg9kcs7qNSMxuxHn7rrgHoXVGiHckbdDuMGOCoD7VLKQx7OMLqttuV/+pxMnFKJDU2w/KUZ2jdFJsDueoX+hiHU91aiNowIzEWUE/NBH/fE+dHUCWGK2sMjW+Hh17o9cRsxDOH0pZQOzLXsRdfDwvgaSY1m0lMZJY5I7AKASpHMWH3E+mOfbv8Asx/DglHTMQOtoxfbyxy7Rv2yfwjCdhaLRa+4ZGI+3GjLKH7iIEt1Pl4dcdG/Oao2GxG+53GPLHXbUbDfnihL4SeN+Ic34cFVVLQRVVHCscmpUIPZk6X3DbkE35Cy+PMIWX12XcdVbSS8KUcAIsaq+u4H0rWIPxOLU4yNX+Sy1PFTVEHzZRPIYwoJAv8AMYEAE3v4YVZo6WkoFTJzTRUzC7ClUBCetgOW+ImfJ0fgsOJiU9srXNuDtHE6ZRlVPBLRSqspqrG8Y31LqJIBGk2HmL484vyXKqbh3t6WmWlqaeYxqBGQZBq02Yljq8dXlsAGsGasljoqWUySi7g2IsDv0wGzLKKzPKQU0tU01VIUjh7ZgAm9he3QdTvt7sOWRtxHPBjUJss35II4qrgDJ50jKSxRywauQ/SNc+fL7cO6FlIMpkZibCwsN/Lp8cINDX0fDNFSZbTVogoiyw04k2JYDpfYkkE26nxviYOOqOMJHTTyTyFgqRCKxYW3ILaQQOZIJ+JIvKKxO/BA+VtjJDlcJsEZnYMD1tytiroInJ7oGoC+HrjPPaXPoYGp6oPPTSsJ6e9mhBTw8NuZ6k+4JtKpaT5pe9zpGxOL3hfwoo+ZrMzvDGxlj1LvtvfdfPB3hROwjeV4yEdViS3mLtfztt7ziDkOXz5hmgpdJ7E2Mu+wH8+Xxw5xBIqClCBUURrYDugXX+eCZZLwDgn1sFNIzrBAjaWZhZzzuTzt4beuMrI3ZnfXZldUZD808rtuPC+2CTMI+yk0h2KADYCx3I+HPHPM0jWnVhGhMk0VnK89wPuGB9tnOOrs8kSaZGBbTGgC6OQY2HXy8PtxE0Dxf1wSqH7RVAsQQfUA/fiHZ/op9eEiKWY6TKCTKFXfYJe56fXiOa6l16Xm0sxtpubn4fHEWvzmLtUpGkVJJN7Bzq035i3nYX5b4FzRR04kYsAmwLkgbn3dfxxnJ5aNIofsIV2bZeKeYWiEBQGV3NgVsbb8uQPM288Vjn8g9spaTJjHqmYkSzVhZSoHzttR03sAepIGG91p4QwvqZASryG+mw6dFtYbixt1xXXBfa8U55mWZV72JNMtOzrtEnaFhz2uNKk+ZviPKcci7NaQbHOWP4xfkF0WU5zmmZj22jq2qNelYoY+6jD6Tchb39DiwqDJfyNNTNVBqmuIJUgjTqtbSg8B1Yg9duSlhzDM1okWTtY+yeXTFGo7zX3Hd3IFrWsCSLEab3xXWZZnPmFdUe3xzZflOlVn1KRUVylbiNRzRbEjQpvzvvexMad2xMuZyj1JPGOjNcqpIpGjkhmlKxyKdnUIxLr5XK2PUWPXAGCtzNYqWqEC1scOjvxSaZClgL6SLE6drfjg3UUtZWGfNcyQRVCxERUyG4po7bLfkWvuT1PkBjbKI4oqoUccqlIoorFWDA2BFwRsRsMTIbRVzyOEriKPDIWLMMwikcCWch0WWTTKw75sQ3Ntxe1+fXE+CPs3GoPty92G7MaSizKliikpFqfaHCRoQO8elr9cApaOvps6p8loaFqipUFJYtQEkXduDcmxAHP4czix4nKjBdJeCJycEsr7Lyb5JWTZRUStG4cuBqQnY+HuO/14b480pcwp1EI0zxKG0NztbpYYRZ6dqeskirInjqInAZG2KOLbHGrVMlJokp5AHh0WcLct3d73/rbE+cFN9kRMcmotMde9UJIpcAFTp89gPvx0lWUUwEp1WMT7HluB4YBZXWtUotRfSkwZtBBstja1/ePDBOjnkend5GkJaREVOYsGUc/hvhji0NTV0SpQXlu8mhAWv3uRJuN9v68cB9dR+0l/iXBuQhYRIQBchSp/WJF7e/ccvDAvsU/Yr6H8MIhZDkIqJpmaSMTNGAtrglL3NthfxNvPC9xzmPsFBTLTIIwWklcvclQkbsp3Gx1iM8trYOF+zGiIJGpYuSux25/YcI/Gdd7dlImJ0pIRGCDa2uORRv7yuMq5fJL9mpa0MlM/t8ulmW5p5A4S5Gq4VreIvcYi5TlUeVVFRSqqJHOA6hVAvtvy3JuL+OB3yXzPmEDksXaOniMhZgCC/cIsB9KBj56hhlzkMI7QRgyx7q240n08zgbwt3FCdlHZtktBTkS1U8gkraMzBCSSE7wZSw6m2nfzNuZwM4makkzClzWCNQWpthYEsWa6oTzGltdxtz36Y1yDOZK2MzyRIrV1G6t2Th17UD9U23BAJHu64DzSPmOcLw7w7LBVZjAkrvLUylYY21AsLqDqa7DYWHne+JOH9AMyckSJqmLL8l9qzOqSLWrG7kAysbm24uTzsBvvy2wK4XpqagyiprGp4YqipLtGoFrL9ox0/wBXXEtRncL55PQVdW8bPFapbQgW1wF0AKO8OQ8TjvneQZhk7U7ZrBA6VUwpqT2adpAJDyB7g03333G2+JCojSjLwiJkmYdtnXCdODcLVamAPXUAP/lg9kqSD5ZuLayNC5pKMsFAvdmjit/lPrhZfhrPuGuNuHTUwUcstROz00cdSdJKst9baNgdY5KeflhxzQ55QNxNnNBkeXUVe8IgqKmPNHdg4QFXCmGxsGXbbkccwmGLjHYD4/iji4xzFQSWkSKUjTyVlAB9UOFTMZVkjjKhixAvdr+u/wDW2HLiTh/ibPuOEvSUNPMuVIs1q4yJYSNpa/Zg6rg7WOwO+BNTwJxClfR5Z2dE89TG0qSJUkxqqaQbkrf9ZbWBxa8fkw/GlJ7RBy8aSytxWns84SC12WLFFpDQOyEHbcnUPX7sNM0hSJYqXUY1eLYnpqXqSevXATLOEM/4dzWjSo9iZcxkMCGGoZhrCM/euoPJG8fDBevhq6aOpqquCJIqKthp5bNcli0ZXSLcu+N9sE/NB0uyBZME021E9nnjnpFljctGUIAbnflt6fbgJqT6f/tn8MSa6sIpFhjFgoXQLg3N+m+/K3W3PEL8tv8ARm9f5YPGOiFLbHWv0xZVWPGxMwp2HXukrsDcne334rDP5nl4aemJsyQ8geZXcfZh241zOWg4cqRSI88rhVIJse8dz7v5YpebPczQlX0oQLEaNvhvjJY4Ofy/2auUqdDH8m+cVyVE2XUWY+ytVl2KpGmpmCXDXZSdgGt5m+G4cMEZXOJszzKqnY3DS1chvfY3Gq1t+XXFVcJzy0vEuVSQnve1Rrp8Qx0sPQnF+VERRh2YuPAdcJyJyx5E09HJKUGgBX0By3hFKXKXEc5KrHJb9GSdyLcjzt4YTcoyP8mcR5QJXAPt0AUkXBPaKbHw8iNtgMOWcxyvlzUscrxSCaMpIGtYax19cLFXMKDP8uEpkeniqYpHJNz3XVurHfbyxJw1ToiTlLskWdGwPy4ug5jIiT8ZE/DHnGFJJIOEctpGE0EudrI9QrBQFUvIVtfqAw/w+eFVePMnj+VCXiKRahaI5Z7HYoNfaaw3K/KwO98T/wDWRw6oydamKr10dVJUHTCGtqWQCxB598fXggW0HONjLLV8MZg8ffpeIhTlrWtG7FB779z0wR4nanORcULA8jSAp24YWCtoS1vLTb43xX1d8p1BmOUiOtSunqoM6Srp7QAfmI6gOqjcDUIwR79jvifmXH9JmWU5xHRZLnUgzKQdk4pO6hVEUhmvYkFG5X5Y4Ub81zI5fx88clDVVNLUZUizy08ZfsLSS2LKN7G5GwJ2xrlsNdBxhk6NWwVmVfkub2ORYtMgAMPziDZrixuAPdgBH8o2Vy8VS1a5fmclJUZckLaKUs6srud1G9rOBfxIxHbj2nos8yyWPh7PoMpy6ilhkmmomBUHRpb90CM3JtzwqTOGRP0PCX/O6n/pVWPPlCp4E4XzKpgYMKvMKRnI8VlhjP1IB8MKlb8pHD3tmRDL4a5qOgrZaud3j7w1RyjSATc7y+gwPreOMtzHhWqyZBOs8uamoiZ1Gns2qxKLm/OxO3wwTHCXZaGTa6s0nXtp0jidQZVF3PNOW4/rrjzsG/8AFH/1sRKSukRnVQH1KBdh4eH1+GO35Rg+gMaJJmXb/YU4hzLIqammrKuvqphGxUU8YN2fmFsw228em+Khrc4rKlmWRECG+lSl7D34svibJ6epeNsxEFOg7vbVVUid25sBe+rpz8eeK4zqLK4qxo8pmkmRbqWLqEJH0epHwHpjH8Wq0jX5POzjw5N2HEOWTEkaauIkjnbWL/Vj6GikLR2YAupt6dcUBwjAs/E+WJL+jFUjv7lOq3xtbF45gAskMqkBi40kEXa/O3jt0wPmfZUOh4YPzunWSmkvIwJdLhNj84H8cI/Epp3jIgNtFgF1liPP1Plhp4sMlRSPANLajpYFNiDcGxIxXVRDVJUqNYdXQoNPUkEjYeYGD8f62RMsU3Rs1MK8GR3Ky2AZFCnWfHdhb/vjbLqWbK66CqhqJYqmJ9UYdEPeHT52+OFLUo9akE1OsnaFeyVVG9yLG7MLDz5DEpszQySwIM0bstTMIijKoU8+6bFR43t54P4HIKPxDn0aiI16Rh5DKq+zRHU7OJDY6vpgX22254KUub5jA80n5RrYo53LOkkMDBmZySQdZ03LHa3hyA2E8OpLWxy1s8dStMJNQupVWbfVZrk+F/PrzwdaWkkdKekTTUSsdKwJ32sLknYdBvv0xwrdI1zHiXMJZ0lSrrYSEKq3s1PIoBZTyMn/AA777bYjZlndbmEU8EldO61KFHIpoFWRTcWuGvyuPeBY7YF1FbPSi80c5pTKYkco+kvc6lvptfY93nt1xAp66h9ukFPSzs0YJHZp3rj949AN9umHRWzkdKfLqE1HZyyV4JXUVMUO42Bse03NyOnj4YGZlD7E6lQhYtdFDDUyXuCQOVwv24K0uaQV1UKaKlq55WOlU0pe9iRYarcr+F8Q8zy/MuxaWqyuOnjSVWaVANW5AFwGP0lHLriT3fgSgzTSa4oZRqAZN2a9yB1OJ+pP/M/gwNytkWgpxYaGS/O9wd7YJe1N9AepxdQtxRnMtKbDOc11NTVlJGJRTvMx7rvYvY8lB7u9xufHbfCrxjSys6ldWwDFlsCRZdifj0w0U8UWY9nNTrEk9J+ZSd6TUt7C+gG1rG4uPA87YA5/muT04mSeunnqlBVYqNF+dyu7G6j90crb3xjuO6fVejU5Y+xKigdJad6YF2IVu4SCHvcC/jcDFiZpqkyujqFqRHVrTrLBMtm7NyoLW2PjYjyOK+p40q5mWnScqg/Nxsqly55cue4G2MjkzHIqh4p45YA2zK26+W5uDtcbfdg2XH2p+0LGXpjjLxJLW8OGrq5VJ/Qv3CAz+Nvj8MKlTVlAs8bWIkBv8b4zNcyqpQIZqdUVTYQ2I7OwFr2IufNgT6DEWntVFlipFkY2BUVBVmubbKTc+dgbDnh2OHVUDyRT2SarNq+piDVNbNMQ2pQ7X7xAFx57Y7ZNUhK1XzhJzRkHUkTaSeW7dSPEXF/qPGV4KUoZEXWE7oU3UW578ycQaisknc3JCn9W/wDVsSKSWwMezel/Y+Zjms0FMKfLKlmoXRgKeNtMek7ED0tY+HwwsyZnLS1EL01W1PURBirkgnvC1txytfp1wNy7MHil7N37kll1HfSem/h0Pw8MbVUTF+yawsbsSout+mGxivQnWSnTejyTMq+qh9llrXaBZTLoZtjIxN2Hmbn1xvQ1M0W4k0sCe8psfDn4m+OMiLTrpjaxLgEAc8d6UgohZrm/jbb08RiRCNOgr8HSmzGupplkp6udTTMTBZyBHsR3QdhsSPjgjFnec50kVHW5jVzQTzICHA0XBBvsOmA0SAGo1bKHJ53NsEshqBHnNPCWGhqhGCgX7wPO3XD4xTasZkbUW0F1LrFEQmmMHu9bc+fPEvt4/pR/w/yx4xjNJG0Z06b23O/mb45dtU/tIf4T+OLe+ujPv57C1ZUzvSHLqSTsmcFQuntHCqCSQNgLki5Owvbc4rYw9n2zJfs0dkDhb9fS/wCOLDVpEYsGKF7AqFI1jaykbX92EXMUeirqmjZyIGkLhiOZIuCLe+3wxkuK0m0avPHVhnheFZpczqKaIgw0Bi1KzHvSMFvuBbbX9WHSpgrafLJKqpVHqC0YiiKKQtx32PiSvd8hfC58mKVa0ucS01Kkyu0Md3cAHZyQAdj0J3FsNVTnD27LMKSanC9VhaRVHjqF/KwwSU050RZQltoUo+HoZ6ysnrnWlpe0ZkijCqNwNrkbW3IHW1sJ85gSRZKSebs3XfWAjjc7bG3ID1w/5jmlNWy+w0qtLC7PJUs0dlVBGSBuOdzfbqBiTlWQ5ZW5VBJXUMY2OoAadO5NwcPetnRyepFXyy6z3U0IvzVve3xxzvfbx5nDhmWQUMrSSUIAEVQ0LIvQWBF/XESTIkp5FKodz16Y5TT0E7RSF1YZGIXQRfxx2hkdSysdWoWufLbBSshEMZ2IJuATgVMqxhLHYbbYNHTsZGakY8mpQLEtqvc7WGPY5XAFiVta1v65YjHVYOdzy3x21sqxq5VUG4Kje2HKTux9Gx3hc6SS3M+BP3Yk5AL5vSXLaRIPmi/p54wUNSYA7MsaFbaWve2J2VwpTTI63eYSqdVxuQRywWMJdlYKeSPV0GImCwoN7/OJPLa+O3tVP4Sfx/8A5xDSQPEojUL3Rqub462j+gv8J/DFn+R+im6RvYYP9qf95/8AqDCjxX+moP3T/mxmMxk8H3NVP6jz8ln+7FR/zGT/AKceJ1Z/bT+6fsxmMwSX8jIUvQKrP9k5r/ct/mGO1B/u3B++/wBpxmMwd/Ujr7sBUv8Ab82/vE+04mVv63xxmMwn+Q5+EL+b8k/db7ML8/6P/FjMZiQJhOT8hjYfOH7uMxmORJYz1X6GD+9X7DjF/tq/34+7GYzFk/X9Fd/07dU/u1xMxmMwT2Q2f//Z"/>
          <p:cNvSpPr>
            <a:spLocks noChangeAspect="1" noChangeArrowheads="1"/>
          </p:cNvSpPr>
          <p:nvPr/>
        </p:nvSpPr>
        <p:spPr bwMode="auto">
          <a:xfrm>
            <a:off x="63500" y="-676275"/>
            <a:ext cx="10382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20" name="Connecteur droit 19"/>
          <p:cNvCxnSpPr/>
          <p:nvPr/>
        </p:nvCxnSpPr>
        <p:spPr>
          <a:xfrm>
            <a:off x="4914591" y="640379"/>
            <a:ext cx="0" cy="6181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2" descr="http://www.languefrancaise.net/docs/uploads/Argot/Apaches/apaches-petit-journal-vengeance-mourant-27-01-19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714" y="640639"/>
            <a:ext cx="956630" cy="14173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ipjblog.com/lapressemagazine/files/2008/05/canar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5111" y="1297000"/>
            <a:ext cx="1005269" cy="956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rosalielebel75.franceserv.com/societe/affaire-dreyfus-degrad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6760" y="704850"/>
            <a:ext cx="1233505" cy="1397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ahiers-naturalistes.com/images/D08_Aurore_janv_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78824">
            <a:off x="7951017" y="973039"/>
            <a:ext cx="1128775" cy="752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gaumontpathearchives.com/media/html/Image/histoire_guer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8964" y="2366567"/>
            <a:ext cx="1189909" cy="9094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mapage.noos.fr/moulinhg01/Histoire/france.19.39/images.france.1930/lepo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4279" y="2210404"/>
            <a:ext cx="1445560" cy="10239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mapage.noos.fr/moulinhg01/Histoire/france.19.39/images.france.1930/action.frse.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9756" y="2650668"/>
            <a:ext cx="1422611" cy="6052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www.saintsauflieu.fr/wp-content/uploads/2012/06/appel_18-jui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99148" y="3268260"/>
            <a:ext cx="1281775" cy="9581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www.live2times.com/imgupload/event/10722/270511181507/normal/l-express-devient-un-magazine-illustre-13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85881" y="3391484"/>
            <a:ext cx="820128" cy="125889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hisgeoec.free.fr/repere/jeu_reperes/ima_rep/degaulle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40352" y="4061924"/>
            <a:ext cx="1305541" cy="9828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infos.fncv.com/public/pierrec/1968-mai-ortf.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95009" y="5149266"/>
            <a:ext cx="1266825" cy="95250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299798" y="5167692"/>
            <a:ext cx="1618421" cy="646331"/>
          </a:xfrm>
          <a:prstGeom prst="rect">
            <a:avLst/>
          </a:prstGeom>
        </p:spPr>
        <p:txBody>
          <a:bodyPr wrap="square">
            <a:spAutoFit/>
          </a:bodyPr>
          <a:lstStyle/>
          <a:p>
            <a:r>
              <a:rPr lang="fr-FR" sz="900" i="1" dirty="0" smtClean="0"/>
              <a:t>En mai-juin 68, le contrôle de l’Etat sur l’audiovisuel est critiqué. Des médias alternatifs se développent…</a:t>
            </a:r>
            <a:endParaRPr lang="fr-FR" sz="900" i="1" dirty="0"/>
          </a:p>
        </p:txBody>
      </p:sp>
      <p:pic>
        <p:nvPicPr>
          <p:cNvPr id="2070" name="Picture 22" descr="http://fc.img.v4.skyrock.net/fc6/generations-tele/pics/559510656_smal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64918" y="5167692"/>
            <a:ext cx="1124021" cy="84301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www.reseaumarseillais.com/file/pic/poll/2012/04/ee61b85c2036e3de50e52d78a5dc7ae8.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18219" y="6101766"/>
            <a:ext cx="1083417" cy="6404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http://lucileschmid.files.wordpress.com/2011/01/libe-une-a4.jpe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2678" y="5774266"/>
            <a:ext cx="807674" cy="1101773"/>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003696" y="6101766"/>
            <a:ext cx="1913251" cy="784830"/>
          </a:xfrm>
          <a:prstGeom prst="rect">
            <a:avLst/>
          </a:prstGeom>
        </p:spPr>
        <p:txBody>
          <a:bodyPr wrap="square">
            <a:spAutoFit/>
          </a:bodyPr>
          <a:lstStyle/>
          <a:p>
            <a:r>
              <a:rPr lang="fr-FR" sz="900" i="1" dirty="0" smtClean="0"/>
              <a:t>Depuis les années 70, la libéralisation des médias est lente, l’offre médiatique est démultipliée, le règne des sondages laisse place à </a:t>
            </a:r>
            <a:r>
              <a:rPr lang="fr-FR" sz="900" i="1" dirty="0"/>
              <a:t>u</a:t>
            </a:r>
            <a:r>
              <a:rPr lang="fr-FR" sz="900" i="1" dirty="0" smtClean="0"/>
              <a:t>ne démocratie d’opinion critiquée</a:t>
            </a:r>
            <a:endParaRPr lang="fr-FR" sz="900" i="1" dirty="0"/>
          </a:p>
        </p:txBody>
      </p:sp>
    </p:spTree>
    <p:extLst>
      <p:ext uri="{BB962C8B-B14F-4D97-AF65-F5344CB8AC3E}">
        <p14:creationId xmlns:p14="http://schemas.microsoft.com/office/powerpoint/2010/main" val="422135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ircle(in)">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circle(in)">
                                      <p:cBhvr>
                                        <p:cTn id="22" dur="2000"/>
                                        <p:tgtEl>
                                          <p:spTgt spid="8">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circle(in)">
                                      <p:cBhvr>
                                        <p:cTn id="25" dur="20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circle(in)">
                                      <p:cBhvr>
                                        <p:cTn id="41" dur="2000"/>
                                        <p:tgtEl>
                                          <p:spTgt spid="8">
                                            <p:txEl>
                                              <p:pRg st="6" end="6"/>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circle(in)">
                                      <p:cBhvr>
                                        <p:cTn id="44" dur="200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8">
                                            <p:txEl>
                                              <p:pRg st="8" end="8"/>
                                            </p:txEl>
                                          </p:spTgt>
                                        </p:tgtEl>
                                        <p:attrNameLst>
                                          <p:attrName>style.visibility</p:attrName>
                                        </p:attrNameLst>
                                      </p:cBhvr>
                                      <p:to>
                                        <p:strVal val="visible"/>
                                      </p:to>
                                    </p:set>
                                    <p:animEffect transition="in" filter="circle(in)">
                                      <p:cBhvr>
                                        <p:cTn id="64" dur="2000"/>
                                        <p:tgtEl>
                                          <p:spTgt spid="8">
                                            <p:txEl>
                                              <p:pRg st="8" end="8"/>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Effect transition="in" filter="circle(in)">
                                      <p:cBhvr>
                                        <p:cTn id="67" dur="2000"/>
                                        <p:tgtEl>
                                          <p:spTgt spid="8">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circle(in)">
                                      <p:cBhvr>
                                        <p:cTn id="72" dur="2000"/>
                                        <p:tgtEl>
                                          <p:spTgt spid="7"/>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in)">
                                      <p:cBhvr>
                                        <p:cTn id="75" dur="2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circle(in)">
                                      <p:cBhvr>
                                        <p:cTn id="80" dur="2000"/>
                                        <p:tgtEl>
                                          <p:spTgt spid="19"/>
                                        </p:tgtEl>
                                      </p:cBhvr>
                                    </p:animEffect>
                                  </p:childTnLst>
                                </p:cTn>
                              </p:par>
                              <p:par>
                                <p:cTn id="81" presetID="42" presetClass="entr" presetSubtype="0"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nodeType="clickEffect">
                                  <p:stCondLst>
                                    <p:cond delay="0"/>
                                  </p:stCondLst>
                                  <p:childTnLst>
                                    <p:set>
                                      <p:cBhvr>
                                        <p:cTn id="89" dur="1" fill="hold">
                                          <p:stCondLst>
                                            <p:cond delay="0"/>
                                          </p:stCondLst>
                                        </p:cTn>
                                        <p:tgtEl>
                                          <p:spTgt spid="8">
                                            <p:txEl>
                                              <p:pRg st="12" end="12"/>
                                            </p:txEl>
                                          </p:spTgt>
                                        </p:tgtEl>
                                        <p:attrNameLst>
                                          <p:attrName>style.visibility</p:attrName>
                                        </p:attrNameLst>
                                      </p:cBhvr>
                                      <p:to>
                                        <p:strVal val="visible"/>
                                      </p:to>
                                    </p:set>
                                    <p:animEffect transition="in" filter="circle(in)">
                                      <p:cBhvr>
                                        <p:cTn id="90" dur="2000"/>
                                        <p:tgtEl>
                                          <p:spTgt spid="8">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8">
                                            <p:txEl>
                                              <p:pRg st="13" end="13"/>
                                            </p:txEl>
                                          </p:spTgt>
                                        </p:tgtEl>
                                        <p:attrNameLst>
                                          <p:attrName>style.visibility</p:attrName>
                                        </p:attrNameLst>
                                      </p:cBhvr>
                                      <p:to>
                                        <p:strVal val="visible"/>
                                      </p:to>
                                    </p:set>
                                    <p:animEffect transition="in" filter="circle(in)">
                                      <p:cBhvr>
                                        <p:cTn id="95" dur="2000"/>
                                        <p:tgtEl>
                                          <p:spTgt spid="8">
                                            <p:txEl>
                                              <p:pRg st="13" end="13"/>
                                            </p:txEl>
                                          </p:spTgt>
                                        </p:tgtEl>
                                      </p:cBhvr>
                                    </p:animEffect>
                                  </p:childTnLst>
                                </p:cTn>
                              </p:par>
                              <p:par>
                                <p:cTn id="96" presetID="6" presetClass="entr" presetSubtype="16" fill="hold" nodeType="withEffect">
                                  <p:stCondLst>
                                    <p:cond delay="0"/>
                                  </p:stCondLst>
                                  <p:childTnLst>
                                    <p:set>
                                      <p:cBhvr>
                                        <p:cTn id="97" dur="1" fill="hold">
                                          <p:stCondLst>
                                            <p:cond delay="0"/>
                                          </p:stCondLst>
                                        </p:cTn>
                                        <p:tgtEl>
                                          <p:spTgt spid="8">
                                            <p:txEl>
                                              <p:pRg st="14" end="14"/>
                                            </p:txEl>
                                          </p:spTgt>
                                        </p:tgtEl>
                                        <p:attrNameLst>
                                          <p:attrName>style.visibility</p:attrName>
                                        </p:attrNameLst>
                                      </p:cBhvr>
                                      <p:to>
                                        <p:strVal val="visible"/>
                                      </p:to>
                                    </p:set>
                                    <p:animEffect transition="in" filter="circle(in)">
                                      <p:cBhvr>
                                        <p:cTn id="98" dur="2000"/>
                                        <p:tgtEl>
                                          <p:spTgt spid="8">
                                            <p:txEl>
                                              <p:pRg st="14" end="1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circle(in)">
                                      <p:cBhvr>
                                        <p:cTn id="103" dur="2000"/>
                                        <p:tgtEl>
                                          <p:spTgt spid="22"/>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circle(in)">
                                      <p:cBhvr>
                                        <p:cTn id="106" dur="20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8">
                                            <p:txEl>
                                              <p:pRg st="15" end="15"/>
                                            </p:txEl>
                                          </p:spTgt>
                                        </p:tgtEl>
                                        <p:attrNameLst>
                                          <p:attrName>style.visibility</p:attrName>
                                        </p:attrNameLst>
                                      </p:cBhvr>
                                      <p:to>
                                        <p:strVal val="visible"/>
                                      </p:to>
                                    </p:set>
                                    <p:animEffect transition="in" filter="circle(in)">
                                      <p:cBhvr>
                                        <p:cTn id="111" dur="2000"/>
                                        <p:tgtEl>
                                          <p:spTgt spid="8">
                                            <p:txEl>
                                              <p:pRg st="15" end="15"/>
                                            </p:txEl>
                                          </p:spTgt>
                                        </p:tgtEl>
                                      </p:cBhvr>
                                    </p:animEffect>
                                  </p:childTnLst>
                                </p:cTn>
                              </p:par>
                              <p:par>
                                <p:cTn id="112" presetID="6" presetClass="entr" presetSubtype="16" fill="hold" nodeType="withEffect">
                                  <p:stCondLst>
                                    <p:cond delay="0"/>
                                  </p:stCondLst>
                                  <p:childTnLst>
                                    <p:set>
                                      <p:cBhvr>
                                        <p:cTn id="113" dur="1" fill="hold">
                                          <p:stCondLst>
                                            <p:cond delay="0"/>
                                          </p:stCondLst>
                                        </p:cTn>
                                        <p:tgtEl>
                                          <p:spTgt spid="8">
                                            <p:txEl>
                                              <p:pRg st="16" end="16"/>
                                            </p:txEl>
                                          </p:spTgt>
                                        </p:tgtEl>
                                        <p:attrNameLst>
                                          <p:attrName>style.visibility</p:attrName>
                                        </p:attrNameLst>
                                      </p:cBhvr>
                                      <p:to>
                                        <p:strVal val="visible"/>
                                      </p:to>
                                    </p:set>
                                    <p:animEffect transition="in" filter="circle(in)">
                                      <p:cBhvr>
                                        <p:cTn id="114" dur="2000"/>
                                        <p:tgtEl>
                                          <p:spTgt spid="8">
                                            <p:txEl>
                                              <p:pRg st="16" end="1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circle(in)">
                                      <p:cBhvr>
                                        <p:cTn id="119" dur="2000"/>
                                        <p:tgtEl>
                                          <p:spTgt spid="23"/>
                                        </p:tgtEl>
                                      </p:cBhvr>
                                    </p:animEffect>
                                  </p:childTnLst>
                                </p:cTn>
                              </p:par>
                              <p:par>
                                <p:cTn id="120" presetID="6" presetClass="entr" presetSubtype="16" fill="hold" grpId="0"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circle(in)">
                                      <p:cBhvr>
                                        <p:cTn id="122" dur="2000"/>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8">
                                            <p:txEl>
                                              <p:pRg st="17" end="17"/>
                                            </p:txEl>
                                          </p:spTgt>
                                        </p:tgtEl>
                                        <p:attrNameLst>
                                          <p:attrName>style.visibility</p:attrName>
                                        </p:attrNameLst>
                                      </p:cBhvr>
                                      <p:to>
                                        <p:strVal val="visible"/>
                                      </p:to>
                                    </p:set>
                                    <p:animEffect transition="in" filter="circle(in)">
                                      <p:cBhvr>
                                        <p:cTn id="127" dur="2000"/>
                                        <p:tgtEl>
                                          <p:spTgt spid="8">
                                            <p:txEl>
                                              <p:pRg st="17" end="17"/>
                                            </p:txEl>
                                          </p:spTgt>
                                        </p:tgtEl>
                                      </p:cBhvr>
                                    </p:animEffect>
                                  </p:childTnLst>
                                </p:cTn>
                              </p:par>
                              <p:par>
                                <p:cTn id="128" presetID="6" presetClass="entr" presetSubtype="16" fill="hold" nodeType="withEffect">
                                  <p:stCondLst>
                                    <p:cond delay="0"/>
                                  </p:stCondLst>
                                  <p:childTnLst>
                                    <p:set>
                                      <p:cBhvr>
                                        <p:cTn id="129" dur="1" fill="hold">
                                          <p:stCondLst>
                                            <p:cond delay="0"/>
                                          </p:stCondLst>
                                        </p:cTn>
                                        <p:tgtEl>
                                          <p:spTgt spid="8">
                                            <p:txEl>
                                              <p:pRg st="18" end="18"/>
                                            </p:txEl>
                                          </p:spTgt>
                                        </p:tgtEl>
                                        <p:attrNameLst>
                                          <p:attrName>style.visibility</p:attrName>
                                        </p:attrNameLst>
                                      </p:cBhvr>
                                      <p:to>
                                        <p:strVal val="visible"/>
                                      </p:to>
                                    </p:set>
                                    <p:animEffect transition="in" filter="circle(in)">
                                      <p:cBhvr>
                                        <p:cTn id="130" dur="2000"/>
                                        <p:tgtEl>
                                          <p:spTgt spid="8">
                                            <p:txEl>
                                              <p:pRg st="18" end="18"/>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6" presetClass="entr" presetSubtype="16" fill="hold" nodeType="click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circle(in)">
                                      <p:cBhvr>
                                        <p:cTn id="135" dur="2000"/>
                                        <p:tgtEl>
                                          <p:spTgt spid="44"/>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nodeType="clickEffect">
                                  <p:stCondLst>
                                    <p:cond delay="0"/>
                                  </p:stCondLst>
                                  <p:childTnLst>
                                    <p:set>
                                      <p:cBhvr>
                                        <p:cTn id="139" dur="1" fill="hold">
                                          <p:stCondLst>
                                            <p:cond delay="0"/>
                                          </p:stCondLst>
                                        </p:cTn>
                                        <p:tgtEl>
                                          <p:spTgt spid="8">
                                            <p:txEl>
                                              <p:pRg st="20" end="20"/>
                                            </p:txEl>
                                          </p:spTgt>
                                        </p:tgtEl>
                                        <p:attrNameLst>
                                          <p:attrName>style.visibility</p:attrName>
                                        </p:attrNameLst>
                                      </p:cBhvr>
                                      <p:to>
                                        <p:strVal val="visible"/>
                                      </p:to>
                                    </p:set>
                                    <p:animEffect transition="in" filter="circle(in)">
                                      <p:cBhvr>
                                        <p:cTn id="140" dur="2000"/>
                                        <p:tgtEl>
                                          <p:spTgt spid="8">
                                            <p:txEl>
                                              <p:pRg st="20" end="20"/>
                                            </p:txEl>
                                          </p:spTgt>
                                        </p:tgtEl>
                                      </p:cBhvr>
                                    </p:animEffect>
                                  </p:childTnLst>
                                </p:cTn>
                              </p:par>
                              <p:par>
                                <p:cTn id="141" presetID="6" presetClass="entr" presetSubtype="16" fill="hold" nodeType="withEffect">
                                  <p:stCondLst>
                                    <p:cond delay="0"/>
                                  </p:stCondLst>
                                  <p:childTnLst>
                                    <p:set>
                                      <p:cBhvr>
                                        <p:cTn id="142" dur="1" fill="hold">
                                          <p:stCondLst>
                                            <p:cond delay="0"/>
                                          </p:stCondLst>
                                        </p:cTn>
                                        <p:tgtEl>
                                          <p:spTgt spid="8">
                                            <p:txEl>
                                              <p:pRg st="21" end="21"/>
                                            </p:txEl>
                                          </p:spTgt>
                                        </p:tgtEl>
                                        <p:attrNameLst>
                                          <p:attrName>style.visibility</p:attrName>
                                        </p:attrNameLst>
                                      </p:cBhvr>
                                      <p:to>
                                        <p:strVal val="visible"/>
                                      </p:to>
                                    </p:set>
                                    <p:animEffect transition="in" filter="circle(in)">
                                      <p:cBhvr>
                                        <p:cTn id="143" dur="2000"/>
                                        <p:tgtEl>
                                          <p:spTgt spid="8">
                                            <p:txEl>
                                              <p:pRg st="21" end="2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nodeType="clickEffect">
                                  <p:stCondLst>
                                    <p:cond delay="0"/>
                                  </p:stCondLst>
                                  <p:childTnLst>
                                    <p:set>
                                      <p:cBhvr>
                                        <p:cTn id="147" dur="1" fill="hold">
                                          <p:stCondLst>
                                            <p:cond delay="0"/>
                                          </p:stCondLst>
                                        </p:cTn>
                                        <p:tgtEl>
                                          <p:spTgt spid="8">
                                            <p:txEl>
                                              <p:pRg st="22" end="22"/>
                                            </p:txEl>
                                          </p:spTgt>
                                        </p:tgtEl>
                                        <p:attrNameLst>
                                          <p:attrName>style.visibility</p:attrName>
                                        </p:attrNameLst>
                                      </p:cBhvr>
                                      <p:to>
                                        <p:strVal val="visible"/>
                                      </p:to>
                                    </p:set>
                                    <p:animEffect transition="in" filter="circle(in)">
                                      <p:cBhvr>
                                        <p:cTn id="148" dur="2000"/>
                                        <p:tgtEl>
                                          <p:spTgt spid="8">
                                            <p:txEl>
                                              <p:pRg st="22" end="22"/>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circle(in)">
                                      <p:cBhvr>
                                        <p:cTn id="153" dur="2000"/>
                                        <p:tgtEl>
                                          <p:spTgt spid="46"/>
                                        </p:tgtEl>
                                      </p:cBhvr>
                                    </p:animEffect>
                                  </p:childTnLst>
                                </p:cTn>
                              </p:par>
                              <p:par>
                                <p:cTn id="154" presetID="6" presetClass="entr" presetSubtype="16" fill="hold" nodeType="with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circle(in)">
                                      <p:cBhvr>
                                        <p:cTn id="156" dur="2000"/>
                                        <p:tgtEl>
                                          <p:spTgt spid="24"/>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nodeType="clickEffect">
                                  <p:stCondLst>
                                    <p:cond delay="0"/>
                                  </p:stCondLst>
                                  <p:childTnLst>
                                    <p:set>
                                      <p:cBhvr>
                                        <p:cTn id="160" dur="1" fill="hold">
                                          <p:stCondLst>
                                            <p:cond delay="0"/>
                                          </p:stCondLst>
                                        </p:cTn>
                                        <p:tgtEl>
                                          <p:spTgt spid="8">
                                            <p:txEl>
                                              <p:pRg st="23" end="23"/>
                                            </p:txEl>
                                          </p:spTgt>
                                        </p:tgtEl>
                                        <p:attrNameLst>
                                          <p:attrName>style.visibility</p:attrName>
                                        </p:attrNameLst>
                                      </p:cBhvr>
                                      <p:to>
                                        <p:strVal val="visible"/>
                                      </p:to>
                                    </p:set>
                                    <p:animEffect transition="in" filter="circle(in)">
                                      <p:cBhvr>
                                        <p:cTn id="161" dur="2000"/>
                                        <p:tgtEl>
                                          <p:spTgt spid="8">
                                            <p:txEl>
                                              <p:pRg st="23" end="23"/>
                                            </p:txEl>
                                          </p:spTgt>
                                        </p:tgtEl>
                                      </p:cBhvr>
                                    </p:animEffect>
                                  </p:childTnLst>
                                </p:cTn>
                              </p:par>
                              <p:par>
                                <p:cTn id="162" presetID="6" presetClass="entr" presetSubtype="16" fill="hold" nodeType="withEffect">
                                  <p:stCondLst>
                                    <p:cond delay="0"/>
                                  </p:stCondLst>
                                  <p:childTnLst>
                                    <p:set>
                                      <p:cBhvr>
                                        <p:cTn id="163" dur="1" fill="hold">
                                          <p:stCondLst>
                                            <p:cond delay="0"/>
                                          </p:stCondLst>
                                        </p:cTn>
                                        <p:tgtEl>
                                          <p:spTgt spid="8">
                                            <p:txEl>
                                              <p:pRg st="24" end="24"/>
                                            </p:txEl>
                                          </p:spTgt>
                                        </p:tgtEl>
                                        <p:attrNameLst>
                                          <p:attrName>style.visibility</p:attrName>
                                        </p:attrNameLst>
                                      </p:cBhvr>
                                      <p:to>
                                        <p:strVal val="visible"/>
                                      </p:to>
                                    </p:set>
                                    <p:animEffect transition="in" filter="circle(in)">
                                      <p:cBhvr>
                                        <p:cTn id="164" dur="2000"/>
                                        <p:tgtEl>
                                          <p:spTgt spid="8">
                                            <p:txEl>
                                              <p:pRg st="24" end="24"/>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6" presetClass="entr" presetSubtype="16" fill="hold" nodeType="clickEffect">
                                  <p:stCondLst>
                                    <p:cond delay="0"/>
                                  </p:stCondLst>
                                  <p:childTnLst>
                                    <p:set>
                                      <p:cBhvr>
                                        <p:cTn id="168" dur="1" fill="hold">
                                          <p:stCondLst>
                                            <p:cond delay="0"/>
                                          </p:stCondLst>
                                        </p:cTn>
                                        <p:tgtEl>
                                          <p:spTgt spid="2070"/>
                                        </p:tgtEl>
                                        <p:attrNameLst>
                                          <p:attrName>style.visibility</p:attrName>
                                        </p:attrNameLst>
                                      </p:cBhvr>
                                      <p:to>
                                        <p:strVal val="visible"/>
                                      </p:to>
                                    </p:set>
                                    <p:animEffect transition="in" filter="circle(in)">
                                      <p:cBhvr>
                                        <p:cTn id="169" dur="2000"/>
                                        <p:tgtEl>
                                          <p:spTgt spid="2070"/>
                                        </p:tgtEl>
                                      </p:cBhvr>
                                    </p:animEffect>
                                  </p:childTnLst>
                                </p:cTn>
                              </p:par>
                              <p:par>
                                <p:cTn id="170" presetID="6" presetClass="entr" presetSubtype="16"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circle(in)">
                                      <p:cBhvr>
                                        <p:cTn id="172" dur="2000"/>
                                        <p:tgtEl>
                                          <p:spTgt spid="50"/>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nodeType="clickEffect">
                                  <p:stCondLst>
                                    <p:cond delay="0"/>
                                  </p:stCondLst>
                                  <p:childTnLst>
                                    <p:set>
                                      <p:cBhvr>
                                        <p:cTn id="176" dur="1" fill="hold">
                                          <p:stCondLst>
                                            <p:cond delay="0"/>
                                          </p:stCondLst>
                                        </p:cTn>
                                        <p:tgtEl>
                                          <p:spTgt spid="8">
                                            <p:txEl>
                                              <p:pRg st="25" end="25"/>
                                            </p:txEl>
                                          </p:spTgt>
                                        </p:tgtEl>
                                        <p:attrNameLst>
                                          <p:attrName>style.visibility</p:attrName>
                                        </p:attrNameLst>
                                      </p:cBhvr>
                                      <p:to>
                                        <p:strVal val="visible"/>
                                      </p:to>
                                    </p:set>
                                    <p:animEffect transition="in" filter="circle(in)">
                                      <p:cBhvr>
                                        <p:cTn id="177" dur="2000"/>
                                        <p:tgtEl>
                                          <p:spTgt spid="8">
                                            <p:txEl>
                                              <p:pRg st="25" end="25"/>
                                            </p:txEl>
                                          </p:spTgt>
                                        </p:tgtEl>
                                      </p:cBhvr>
                                    </p:animEffect>
                                  </p:childTnLst>
                                </p:cTn>
                              </p:par>
                              <p:par>
                                <p:cTn id="178" presetID="6" presetClass="entr" presetSubtype="16" fill="hold" nodeType="withEffect">
                                  <p:stCondLst>
                                    <p:cond delay="0"/>
                                  </p:stCondLst>
                                  <p:childTnLst>
                                    <p:set>
                                      <p:cBhvr>
                                        <p:cTn id="179" dur="1" fill="hold">
                                          <p:stCondLst>
                                            <p:cond delay="0"/>
                                          </p:stCondLst>
                                        </p:cTn>
                                        <p:tgtEl>
                                          <p:spTgt spid="8">
                                            <p:txEl>
                                              <p:pRg st="26" end="26"/>
                                            </p:txEl>
                                          </p:spTgt>
                                        </p:tgtEl>
                                        <p:attrNameLst>
                                          <p:attrName>style.visibility</p:attrName>
                                        </p:attrNameLst>
                                      </p:cBhvr>
                                      <p:to>
                                        <p:strVal val="visible"/>
                                      </p:to>
                                    </p:set>
                                    <p:animEffect transition="in" filter="circle(in)">
                                      <p:cBhvr>
                                        <p:cTn id="180" dur="2000"/>
                                        <p:tgtEl>
                                          <p:spTgt spid="8">
                                            <p:txEl>
                                              <p:pRg st="26" end="26"/>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6" presetClass="entr" presetSubtype="16" fill="hold" nodeType="clickEffect">
                                  <p:stCondLst>
                                    <p:cond delay="0"/>
                                  </p:stCondLst>
                                  <p:childTnLst>
                                    <p:set>
                                      <p:cBhvr>
                                        <p:cTn id="184" dur="1" fill="hold">
                                          <p:stCondLst>
                                            <p:cond delay="0"/>
                                          </p:stCondLst>
                                        </p:cTn>
                                        <p:tgtEl>
                                          <p:spTgt spid="25"/>
                                        </p:tgtEl>
                                        <p:attrNameLst>
                                          <p:attrName>style.visibility</p:attrName>
                                        </p:attrNameLst>
                                      </p:cBhvr>
                                      <p:to>
                                        <p:strVal val="visible"/>
                                      </p:to>
                                    </p:set>
                                    <p:animEffect transition="in" filter="circle(in)">
                                      <p:cBhvr>
                                        <p:cTn id="185" dur="2000"/>
                                        <p:tgtEl>
                                          <p:spTgt spid="25"/>
                                        </p:tgtEl>
                                      </p:cBhvr>
                                    </p:animEffect>
                                  </p:childTnLst>
                                </p:cTn>
                              </p:par>
                              <p:par>
                                <p:cTn id="186" presetID="6" presetClass="entr" presetSubtype="16" fill="hold" nodeType="withEffect">
                                  <p:stCondLst>
                                    <p:cond delay="0"/>
                                  </p:stCondLst>
                                  <p:childTnLst>
                                    <p:set>
                                      <p:cBhvr>
                                        <p:cTn id="187" dur="1" fill="hold">
                                          <p:stCondLst>
                                            <p:cond delay="0"/>
                                          </p:stCondLst>
                                        </p:cTn>
                                        <p:tgtEl>
                                          <p:spTgt spid="2072"/>
                                        </p:tgtEl>
                                        <p:attrNameLst>
                                          <p:attrName>style.visibility</p:attrName>
                                        </p:attrNameLst>
                                      </p:cBhvr>
                                      <p:to>
                                        <p:strVal val="visible"/>
                                      </p:to>
                                    </p:set>
                                    <p:animEffect transition="in" filter="circle(in)">
                                      <p:cBhvr>
                                        <p:cTn id="188" dur="2000"/>
                                        <p:tgtEl>
                                          <p:spTgt spid="2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31" grpId="0"/>
      <p:bldP spid="15" grpId="0"/>
      <p:bldP spid="46"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69712"/>
            <a:ext cx="6707088" cy="7780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3500" dirty="0" smtClean="0">
                <a:solidFill>
                  <a:schemeClr val="accent5">
                    <a:lumMod val="50000"/>
                  </a:schemeClr>
                </a:solidFill>
                <a:latin typeface="Forte" pitchFamily="66" charset="0"/>
              </a:rPr>
              <a:t>Repères</a:t>
            </a:r>
            <a:endParaRPr lang="fr-FR" sz="3500" dirty="0">
              <a:solidFill>
                <a:schemeClr val="accent5">
                  <a:lumMod val="50000"/>
                </a:schemeClr>
              </a:solidFill>
              <a:latin typeface="Forte" pitchFamily="66" charset="0"/>
            </a:endParaRPr>
          </a:p>
        </p:txBody>
      </p:sp>
      <p:sp>
        <p:nvSpPr>
          <p:cNvPr id="5" name="Pentagone 4"/>
          <p:cNvSpPr/>
          <p:nvPr/>
        </p:nvSpPr>
        <p:spPr>
          <a:xfrm>
            <a:off x="-12992" y="1484784"/>
            <a:ext cx="9131162" cy="792088"/>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entagone 5"/>
          <p:cNvSpPr/>
          <p:nvPr/>
        </p:nvSpPr>
        <p:spPr>
          <a:xfrm>
            <a:off x="-30882" y="2276872"/>
            <a:ext cx="9131162" cy="79208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Pentagone 6"/>
          <p:cNvSpPr/>
          <p:nvPr/>
        </p:nvSpPr>
        <p:spPr>
          <a:xfrm>
            <a:off x="-12992" y="3081158"/>
            <a:ext cx="9131162" cy="792088"/>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16200000">
            <a:off x="-257545" y="1742331"/>
            <a:ext cx="792089" cy="276999"/>
          </a:xfrm>
          <a:prstGeom prst="rect">
            <a:avLst/>
          </a:prstGeom>
          <a:noFill/>
        </p:spPr>
        <p:txBody>
          <a:bodyPr wrap="square" rtlCol="0">
            <a:spAutoFit/>
          </a:bodyPr>
          <a:lstStyle/>
          <a:p>
            <a:r>
              <a:rPr lang="fr-FR" sz="1200" dirty="0" smtClean="0">
                <a:effectLst>
                  <a:outerShdw blurRad="38100" dist="38100" dir="2700000" algn="tl">
                    <a:srgbClr val="000000">
                      <a:alpha val="43137"/>
                    </a:srgbClr>
                  </a:outerShdw>
                </a:effectLst>
                <a:latin typeface="Forte" pitchFamily="66" charset="0"/>
              </a:rPr>
              <a:t>Politique</a:t>
            </a:r>
            <a:r>
              <a:rPr lang="fr-FR" sz="1000" dirty="0" smtClean="0">
                <a:latin typeface="Forte" pitchFamily="66" charset="0"/>
              </a:rPr>
              <a:t> </a:t>
            </a:r>
            <a:endParaRPr lang="fr-FR" sz="1000" dirty="0">
              <a:latin typeface="Forte" pitchFamily="66" charset="0"/>
            </a:endParaRPr>
          </a:p>
        </p:txBody>
      </p:sp>
      <p:sp>
        <p:nvSpPr>
          <p:cNvPr id="9" name="ZoneTexte 8"/>
          <p:cNvSpPr txBox="1"/>
          <p:nvPr/>
        </p:nvSpPr>
        <p:spPr>
          <a:xfrm rot="16200000">
            <a:off x="-257546" y="2542114"/>
            <a:ext cx="792089" cy="261610"/>
          </a:xfrm>
          <a:prstGeom prst="rect">
            <a:avLst/>
          </a:prstGeom>
          <a:noFill/>
        </p:spPr>
        <p:txBody>
          <a:bodyPr wrap="square" rtlCol="0">
            <a:spAutoFit/>
          </a:bodyPr>
          <a:lstStyle/>
          <a:p>
            <a:pPr algn="ctr"/>
            <a:r>
              <a:rPr lang="fr-FR" sz="1100" dirty="0" smtClean="0">
                <a:effectLst>
                  <a:outerShdw blurRad="38100" dist="38100" dir="2700000" algn="tl">
                    <a:srgbClr val="000000">
                      <a:alpha val="43137"/>
                    </a:srgbClr>
                  </a:outerShdw>
                </a:effectLst>
                <a:latin typeface="Forte" pitchFamily="66" charset="0"/>
              </a:rPr>
              <a:t>Crises</a:t>
            </a:r>
            <a:r>
              <a:rPr lang="fr-FR" sz="1000" dirty="0" smtClean="0">
                <a:latin typeface="Forte" pitchFamily="66" charset="0"/>
              </a:rPr>
              <a:t> </a:t>
            </a:r>
            <a:endParaRPr lang="fr-FR" sz="1000" dirty="0">
              <a:latin typeface="Forte" pitchFamily="66" charset="0"/>
            </a:endParaRPr>
          </a:p>
        </p:txBody>
      </p:sp>
      <p:sp>
        <p:nvSpPr>
          <p:cNvPr id="10" name="ZoneTexte 9"/>
          <p:cNvSpPr txBox="1"/>
          <p:nvPr/>
        </p:nvSpPr>
        <p:spPr>
          <a:xfrm rot="16200000">
            <a:off x="-297439" y="3326504"/>
            <a:ext cx="792089" cy="276999"/>
          </a:xfrm>
          <a:prstGeom prst="rect">
            <a:avLst/>
          </a:prstGeom>
          <a:noFill/>
        </p:spPr>
        <p:txBody>
          <a:bodyPr wrap="square" rtlCol="0">
            <a:spAutoFit/>
          </a:bodyPr>
          <a:lstStyle/>
          <a:p>
            <a:pPr algn="ctr"/>
            <a:r>
              <a:rPr lang="fr-FR" sz="1200" dirty="0" smtClean="0">
                <a:effectLst>
                  <a:outerShdw blurRad="38100" dist="38100" dir="2700000" algn="tl">
                    <a:srgbClr val="000000">
                      <a:alpha val="43137"/>
                    </a:srgbClr>
                  </a:outerShdw>
                </a:effectLst>
                <a:latin typeface="Forte" pitchFamily="66" charset="0"/>
              </a:rPr>
              <a:t>Opinion </a:t>
            </a:r>
            <a:r>
              <a:rPr lang="fr-FR" sz="1000" dirty="0" smtClean="0">
                <a:latin typeface="Forte" pitchFamily="66" charset="0"/>
              </a:rPr>
              <a:t> </a:t>
            </a:r>
            <a:endParaRPr lang="fr-FR" sz="1000" dirty="0">
              <a:latin typeface="Forte" pitchFamily="66" charset="0"/>
            </a:endParaRPr>
          </a:p>
        </p:txBody>
      </p:sp>
      <p:cxnSp>
        <p:nvCxnSpPr>
          <p:cNvPr id="12" name="Connecteur droit 11"/>
          <p:cNvCxnSpPr/>
          <p:nvPr/>
        </p:nvCxnSpPr>
        <p:spPr>
          <a:xfrm flipH="1">
            <a:off x="264473" y="1484784"/>
            <a:ext cx="12526" cy="3187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683568" y="1484784"/>
            <a:ext cx="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5576" y="126918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341943"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851920" y="126918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364088" y="1266269"/>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876256" y="124927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8460432" y="1289994"/>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8222" y="879939"/>
            <a:ext cx="616779" cy="338554"/>
          </a:xfrm>
          <a:prstGeom prst="rect">
            <a:avLst/>
          </a:prstGeom>
          <a:noFill/>
        </p:spPr>
        <p:txBody>
          <a:bodyPr wrap="square" rtlCol="0">
            <a:spAutoFit/>
          </a:bodyPr>
          <a:lstStyle/>
          <a:p>
            <a:r>
              <a:rPr lang="fr-FR" sz="1600" dirty="0" smtClean="0">
                <a:latin typeface="Trebuchet MS" pitchFamily="34" charset="0"/>
              </a:rPr>
              <a:t>1870</a:t>
            </a:r>
            <a:endParaRPr lang="fr-FR" sz="1600" dirty="0">
              <a:latin typeface="Trebuchet MS" pitchFamily="34" charset="0"/>
            </a:endParaRPr>
          </a:p>
        </p:txBody>
      </p:sp>
      <p:sp>
        <p:nvSpPr>
          <p:cNvPr id="28" name="ZoneTexte 27"/>
          <p:cNvSpPr txBox="1"/>
          <p:nvPr/>
        </p:nvSpPr>
        <p:spPr>
          <a:xfrm>
            <a:off x="2033553" y="880793"/>
            <a:ext cx="616779" cy="338554"/>
          </a:xfrm>
          <a:prstGeom prst="rect">
            <a:avLst/>
          </a:prstGeom>
          <a:noFill/>
        </p:spPr>
        <p:txBody>
          <a:bodyPr wrap="square" rtlCol="0">
            <a:spAutoFit/>
          </a:bodyPr>
          <a:lstStyle/>
          <a:p>
            <a:r>
              <a:rPr lang="fr-FR" sz="1600" dirty="0" smtClean="0">
                <a:latin typeface="Trebuchet MS" pitchFamily="34" charset="0"/>
              </a:rPr>
              <a:t>1900</a:t>
            </a:r>
            <a:endParaRPr lang="fr-FR" sz="1600" dirty="0">
              <a:latin typeface="Trebuchet MS" pitchFamily="34" charset="0"/>
            </a:endParaRPr>
          </a:p>
        </p:txBody>
      </p:sp>
      <p:sp>
        <p:nvSpPr>
          <p:cNvPr id="29" name="ZoneTexte 28"/>
          <p:cNvSpPr txBox="1"/>
          <p:nvPr/>
        </p:nvSpPr>
        <p:spPr>
          <a:xfrm>
            <a:off x="3543530" y="880793"/>
            <a:ext cx="616779" cy="338554"/>
          </a:xfrm>
          <a:prstGeom prst="rect">
            <a:avLst/>
          </a:prstGeom>
          <a:noFill/>
        </p:spPr>
        <p:txBody>
          <a:bodyPr wrap="square" rtlCol="0">
            <a:spAutoFit/>
          </a:bodyPr>
          <a:lstStyle/>
          <a:p>
            <a:r>
              <a:rPr lang="fr-FR" sz="1600" dirty="0" smtClean="0">
                <a:latin typeface="Trebuchet MS" pitchFamily="34" charset="0"/>
              </a:rPr>
              <a:t>1930</a:t>
            </a:r>
            <a:endParaRPr lang="fr-FR" sz="1600" dirty="0">
              <a:latin typeface="Trebuchet MS" pitchFamily="34" charset="0"/>
            </a:endParaRPr>
          </a:p>
        </p:txBody>
      </p:sp>
      <p:sp>
        <p:nvSpPr>
          <p:cNvPr id="30" name="ZoneTexte 29"/>
          <p:cNvSpPr txBox="1"/>
          <p:nvPr/>
        </p:nvSpPr>
        <p:spPr>
          <a:xfrm>
            <a:off x="5055698" y="881582"/>
            <a:ext cx="616779" cy="338554"/>
          </a:xfrm>
          <a:prstGeom prst="rect">
            <a:avLst/>
          </a:prstGeom>
          <a:noFill/>
        </p:spPr>
        <p:txBody>
          <a:bodyPr wrap="square" rtlCol="0">
            <a:spAutoFit/>
          </a:bodyPr>
          <a:lstStyle/>
          <a:p>
            <a:r>
              <a:rPr lang="fr-FR" sz="1600" dirty="0" smtClean="0">
                <a:latin typeface="Trebuchet MS" pitchFamily="34" charset="0"/>
              </a:rPr>
              <a:t>1960</a:t>
            </a:r>
            <a:endParaRPr lang="fr-FR" sz="1600" dirty="0">
              <a:latin typeface="Trebuchet MS" pitchFamily="34" charset="0"/>
            </a:endParaRPr>
          </a:p>
        </p:txBody>
      </p:sp>
      <p:sp>
        <p:nvSpPr>
          <p:cNvPr id="31" name="ZoneTexte 30"/>
          <p:cNvSpPr txBox="1"/>
          <p:nvPr/>
        </p:nvSpPr>
        <p:spPr>
          <a:xfrm>
            <a:off x="6567865" y="879939"/>
            <a:ext cx="616779" cy="338554"/>
          </a:xfrm>
          <a:prstGeom prst="rect">
            <a:avLst/>
          </a:prstGeom>
          <a:noFill/>
        </p:spPr>
        <p:txBody>
          <a:bodyPr wrap="square" rtlCol="0">
            <a:spAutoFit/>
          </a:bodyPr>
          <a:lstStyle/>
          <a:p>
            <a:r>
              <a:rPr lang="fr-FR" sz="1600" dirty="0" smtClean="0">
                <a:latin typeface="Trebuchet MS" pitchFamily="34" charset="0"/>
              </a:rPr>
              <a:t>1990</a:t>
            </a:r>
            <a:endParaRPr lang="fr-FR" sz="1600" dirty="0">
              <a:latin typeface="Trebuchet MS" pitchFamily="34" charset="0"/>
            </a:endParaRPr>
          </a:p>
        </p:txBody>
      </p:sp>
      <p:sp>
        <p:nvSpPr>
          <p:cNvPr id="32" name="ZoneTexte 31"/>
          <p:cNvSpPr txBox="1"/>
          <p:nvPr/>
        </p:nvSpPr>
        <p:spPr>
          <a:xfrm>
            <a:off x="8152042" y="930627"/>
            <a:ext cx="616779" cy="338554"/>
          </a:xfrm>
          <a:prstGeom prst="rect">
            <a:avLst/>
          </a:prstGeom>
          <a:noFill/>
        </p:spPr>
        <p:txBody>
          <a:bodyPr wrap="square" rtlCol="0">
            <a:spAutoFit/>
          </a:bodyPr>
          <a:lstStyle/>
          <a:p>
            <a:r>
              <a:rPr lang="fr-FR" sz="1600" dirty="0" smtClean="0">
                <a:latin typeface="Trebuchet MS" pitchFamily="34" charset="0"/>
              </a:rPr>
              <a:t>2010</a:t>
            </a:r>
            <a:endParaRPr lang="fr-FR" sz="1600" dirty="0">
              <a:latin typeface="Trebuchet MS" pitchFamily="34" charset="0"/>
            </a:endParaRPr>
          </a:p>
        </p:txBody>
      </p:sp>
      <p:sp>
        <p:nvSpPr>
          <p:cNvPr id="66" name="Ellipse 65"/>
          <p:cNvSpPr/>
          <p:nvPr/>
        </p:nvSpPr>
        <p:spPr>
          <a:xfrm>
            <a:off x="630959" y="4981277"/>
            <a:ext cx="2468629" cy="1763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770515" y="5117495"/>
            <a:ext cx="2160240" cy="1446550"/>
          </a:xfrm>
          <a:prstGeom prst="rect">
            <a:avLst/>
          </a:prstGeom>
          <a:noFill/>
        </p:spPr>
        <p:txBody>
          <a:bodyPr wrap="square" rtlCol="0">
            <a:spAutoFit/>
          </a:bodyPr>
          <a:lstStyle/>
          <a:p>
            <a:pPr algn="ct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NOTIONS-clés</a:t>
            </a:r>
            <a:r>
              <a:rPr lang="fr-FR" sz="1200" b="1" dirty="0" smtClean="0">
                <a:solidFill>
                  <a:srgbClr val="FF0000"/>
                </a:solidFill>
                <a:effectLst>
                  <a:outerShdw blurRad="38100" dist="38100" dir="2700000" algn="tl">
                    <a:srgbClr val="000000">
                      <a:alpha val="43137"/>
                    </a:srgbClr>
                  </a:outerShdw>
                </a:effectLst>
                <a:latin typeface="Trebuchet MS" pitchFamily="34" charset="0"/>
              </a:rPr>
              <a:t> </a:t>
            </a:r>
          </a:p>
          <a:p>
            <a:pPr algn="ctr"/>
            <a:r>
              <a:rPr lang="fr-FR" sz="1200" b="1" dirty="0" smtClean="0">
                <a:solidFill>
                  <a:srgbClr val="FF0000"/>
                </a:solidFill>
                <a:effectLst>
                  <a:outerShdw blurRad="38100" dist="38100" dir="2700000" algn="tl">
                    <a:srgbClr val="000000">
                      <a:alpha val="43137"/>
                    </a:srgbClr>
                  </a:outerShdw>
                </a:effectLst>
                <a:latin typeface="Trebuchet MS" pitchFamily="34" charset="0"/>
              </a:rPr>
              <a:t>Médias, crise politique, opinion publique, opinion de masse, presse d’opinion, presse populaire, démocratie d’opinion </a:t>
            </a:r>
            <a:endParaRPr lang="fr-FR" sz="1200"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69" name="ZoneTexte 68"/>
          <p:cNvSpPr txBox="1"/>
          <p:nvPr/>
        </p:nvSpPr>
        <p:spPr>
          <a:xfrm>
            <a:off x="277066" y="219337"/>
            <a:ext cx="5395411" cy="584775"/>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latin typeface="Trebuchet MS" pitchFamily="34" charset="0"/>
              </a:rPr>
              <a:t>UNE TEMPORALITÉ :</a:t>
            </a:r>
          </a:p>
          <a:p>
            <a:r>
              <a:rPr lang="fr-FR" sz="1600" i="1" dirty="0" smtClean="0">
                <a:latin typeface="Trebuchet MS" pitchFamily="34" charset="0"/>
              </a:rPr>
              <a:t>Médias et opinion publique depuis la fin du 19</a:t>
            </a:r>
            <a:r>
              <a:rPr lang="fr-FR" sz="1600" i="1" baseline="30000" dirty="0" smtClean="0">
                <a:latin typeface="Trebuchet MS" pitchFamily="34" charset="0"/>
              </a:rPr>
              <a:t>ème</a:t>
            </a:r>
            <a:r>
              <a:rPr lang="fr-FR" sz="1600" i="1" dirty="0" smtClean="0">
                <a:latin typeface="Trebuchet MS" pitchFamily="34" charset="0"/>
              </a:rPr>
              <a:t> siècle</a:t>
            </a:r>
            <a:endParaRPr lang="fr-FR" sz="1600" i="1" dirty="0">
              <a:latin typeface="Trebuchet MS" pitchFamily="34" charset="0"/>
            </a:endParaRPr>
          </a:p>
        </p:txBody>
      </p:sp>
      <p:sp>
        <p:nvSpPr>
          <p:cNvPr id="70" name="ZoneTexte 69"/>
          <p:cNvSpPr txBox="1"/>
          <p:nvPr/>
        </p:nvSpPr>
        <p:spPr>
          <a:xfrm>
            <a:off x="3485116" y="6388798"/>
            <a:ext cx="1878972" cy="400110"/>
          </a:xfrm>
          <a:prstGeom prst="rect">
            <a:avLst/>
          </a:prstGeom>
          <a:noFill/>
        </p:spPr>
        <p:txBody>
          <a:bodyPr wrap="square" rtlCol="0">
            <a:spAutoFit/>
          </a:bodyPr>
          <a:lstStyle/>
          <a:p>
            <a:pPr algn="ctr"/>
            <a:r>
              <a:rPr lang="fr-FR" sz="1000" b="1" i="1" dirty="0" smtClean="0">
                <a:latin typeface="Trebuchet MS" pitchFamily="34" charset="0"/>
              </a:rPr>
              <a:t>Un écrivain engagé : </a:t>
            </a:r>
          </a:p>
          <a:p>
            <a:pPr algn="ctr"/>
            <a:r>
              <a:rPr lang="fr-FR" sz="1000" b="1" i="1" dirty="0" smtClean="0">
                <a:latin typeface="Trebuchet MS" pitchFamily="34" charset="0"/>
              </a:rPr>
              <a:t>E. Zola</a:t>
            </a:r>
            <a:endParaRPr lang="fr-FR" sz="1000" b="1" i="1" dirty="0">
              <a:latin typeface="Trebuchet MS" pitchFamily="34" charset="0"/>
            </a:endParaRPr>
          </a:p>
        </p:txBody>
      </p:sp>
      <p:sp>
        <p:nvSpPr>
          <p:cNvPr id="74" name="ZoneTexte 73"/>
          <p:cNvSpPr txBox="1"/>
          <p:nvPr/>
        </p:nvSpPr>
        <p:spPr>
          <a:xfrm>
            <a:off x="5119499" y="6362953"/>
            <a:ext cx="1203777" cy="553998"/>
          </a:xfrm>
          <a:prstGeom prst="rect">
            <a:avLst/>
          </a:prstGeom>
          <a:noFill/>
        </p:spPr>
        <p:txBody>
          <a:bodyPr wrap="square" rtlCol="0">
            <a:spAutoFit/>
          </a:bodyPr>
          <a:lstStyle/>
          <a:p>
            <a:pPr algn="ctr"/>
            <a:r>
              <a:rPr lang="fr-FR" sz="1000" b="1" i="1" dirty="0" smtClean="0">
                <a:latin typeface="Trebuchet MS" pitchFamily="34" charset="0"/>
              </a:rPr>
              <a:t>Un grand reporter :</a:t>
            </a:r>
          </a:p>
          <a:p>
            <a:pPr algn="ctr"/>
            <a:r>
              <a:rPr lang="fr-FR" sz="1000" b="1" i="1" dirty="0" smtClean="0">
                <a:latin typeface="Trebuchet MS" pitchFamily="34" charset="0"/>
              </a:rPr>
              <a:t> A. Londres</a:t>
            </a:r>
            <a:endParaRPr lang="fr-FR" sz="1000" b="1" i="1" dirty="0">
              <a:latin typeface="Trebuchet MS" pitchFamily="34" charset="0"/>
            </a:endParaRPr>
          </a:p>
        </p:txBody>
      </p:sp>
      <p:sp>
        <p:nvSpPr>
          <p:cNvPr id="76" name="ZoneTexte 75"/>
          <p:cNvSpPr txBox="1"/>
          <p:nvPr/>
        </p:nvSpPr>
        <p:spPr>
          <a:xfrm>
            <a:off x="4398181" y="4719667"/>
            <a:ext cx="4612183" cy="523220"/>
          </a:xfrm>
          <a:prstGeom prst="rect">
            <a:avLst/>
          </a:prstGeom>
          <a:noFill/>
        </p:spPr>
        <p:txBody>
          <a:bodyPr wrap="square" rtlCol="0">
            <a:spAutoFit/>
          </a:bodyPr>
          <a:lstStyle/>
          <a:p>
            <a:pPr algn="r"/>
            <a:r>
              <a:rPr lang="fr-FR" sz="1600" b="1" i="1" dirty="0" smtClean="0">
                <a:solidFill>
                  <a:srgbClr val="FF0000"/>
                </a:solidFill>
                <a:effectLst>
                  <a:outerShdw blurRad="38100" dist="38100" dir="2700000" algn="tl">
                    <a:srgbClr val="000000">
                      <a:alpha val="43137"/>
                    </a:srgbClr>
                  </a:outerShdw>
                </a:effectLst>
                <a:latin typeface="Trebuchet MS" pitchFamily="34" charset="0"/>
              </a:rPr>
              <a:t>DES ACTEURS : </a:t>
            </a:r>
          </a:p>
          <a:p>
            <a:pPr algn="r"/>
            <a:r>
              <a:rPr lang="fr-FR" sz="1200" i="1" dirty="0" smtClean="0">
                <a:latin typeface="Trebuchet MS" pitchFamily="34" charset="0"/>
              </a:rPr>
              <a:t>Quelques personnages marquants de l’histoire des médias</a:t>
            </a:r>
            <a:endParaRPr lang="fr-FR" sz="1200" i="1" dirty="0">
              <a:latin typeface="Trebuchet MS" pitchFamily="34" charset="0"/>
            </a:endParaRPr>
          </a:p>
        </p:txBody>
      </p:sp>
      <p:sp>
        <p:nvSpPr>
          <p:cNvPr id="68" name="Pentagone 67"/>
          <p:cNvSpPr/>
          <p:nvPr/>
        </p:nvSpPr>
        <p:spPr>
          <a:xfrm>
            <a:off x="-12526" y="3880666"/>
            <a:ext cx="9131162" cy="792088"/>
          </a:xfrm>
          <a:prstGeom prst="homePlate">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rot="16200000">
            <a:off x="-270071" y="4138211"/>
            <a:ext cx="792089" cy="276999"/>
          </a:xfrm>
          <a:prstGeom prst="rect">
            <a:avLst/>
          </a:prstGeom>
          <a:noFill/>
        </p:spPr>
        <p:txBody>
          <a:bodyPr wrap="square" rtlCol="0">
            <a:spAutoFit/>
          </a:bodyPr>
          <a:lstStyle/>
          <a:p>
            <a:pPr algn="ctr"/>
            <a:r>
              <a:rPr lang="fr-FR" sz="1200" dirty="0" smtClean="0">
                <a:effectLst>
                  <a:outerShdw blurRad="38100" dist="38100" dir="2700000" algn="tl">
                    <a:srgbClr val="000000">
                      <a:alpha val="43137"/>
                    </a:srgbClr>
                  </a:outerShdw>
                </a:effectLst>
                <a:latin typeface="Forte" pitchFamily="66" charset="0"/>
              </a:rPr>
              <a:t>Médias</a:t>
            </a:r>
            <a:r>
              <a:rPr lang="fr-FR" sz="1000" dirty="0" smtClean="0">
                <a:latin typeface="Forte" pitchFamily="66" charset="0"/>
              </a:rPr>
              <a:t> </a:t>
            </a:r>
            <a:endParaRPr lang="fr-FR" sz="1000" dirty="0">
              <a:latin typeface="Forte" pitchFamily="66" charset="0"/>
            </a:endParaRPr>
          </a:p>
        </p:txBody>
      </p:sp>
      <p:cxnSp>
        <p:nvCxnSpPr>
          <p:cNvPr id="11" name="Connecteur droit avec flèche 10"/>
          <p:cNvCxnSpPr/>
          <p:nvPr/>
        </p:nvCxnSpPr>
        <p:spPr>
          <a:xfrm>
            <a:off x="755576" y="1628800"/>
            <a:ext cx="3478872"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1517536" y="1645858"/>
            <a:ext cx="1964098" cy="253916"/>
          </a:xfrm>
          <a:prstGeom prst="rect">
            <a:avLst/>
          </a:prstGeom>
          <a:noFill/>
        </p:spPr>
        <p:txBody>
          <a:bodyPr wrap="square" rtlCol="0">
            <a:spAutoFit/>
          </a:bodyPr>
          <a:lstStyle/>
          <a:p>
            <a:pPr algn="ctr"/>
            <a:r>
              <a:rPr lang="fr-FR" sz="1050" dirty="0" smtClean="0"/>
              <a:t>IIIème république</a:t>
            </a:r>
          </a:p>
        </p:txBody>
      </p:sp>
      <p:cxnSp>
        <p:nvCxnSpPr>
          <p:cNvPr id="77" name="Connecteur droit avec flèche 76"/>
          <p:cNvCxnSpPr/>
          <p:nvPr/>
        </p:nvCxnSpPr>
        <p:spPr>
          <a:xfrm>
            <a:off x="4148297" y="1762794"/>
            <a:ext cx="249884"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3268233" y="1861377"/>
            <a:ext cx="1964098" cy="415498"/>
          </a:xfrm>
          <a:prstGeom prst="rect">
            <a:avLst/>
          </a:prstGeom>
          <a:noFill/>
        </p:spPr>
        <p:txBody>
          <a:bodyPr wrap="square" rtlCol="0">
            <a:spAutoFit/>
          </a:bodyPr>
          <a:lstStyle/>
          <a:p>
            <a:pPr algn="ctr"/>
            <a:r>
              <a:rPr lang="fr-FR" sz="1050" dirty="0" smtClean="0"/>
              <a:t>Régime </a:t>
            </a:r>
          </a:p>
          <a:p>
            <a:pPr algn="ctr"/>
            <a:r>
              <a:rPr lang="fr-FR" sz="1050" dirty="0" smtClean="0"/>
              <a:t>de Vichy</a:t>
            </a:r>
          </a:p>
        </p:txBody>
      </p:sp>
      <p:cxnSp>
        <p:nvCxnSpPr>
          <p:cNvPr id="79" name="Connecteur droit avec flèche 78"/>
          <p:cNvCxnSpPr/>
          <p:nvPr/>
        </p:nvCxnSpPr>
        <p:spPr>
          <a:xfrm>
            <a:off x="4398181" y="1628800"/>
            <a:ext cx="897709"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4382039" y="1645858"/>
            <a:ext cx="1964098" cy="253916"/>
          </a:xfrm>
          <a:prstGeom prst="rect">
            <a:avLst/>
          </a:prstGeom>
          <a:noFill/>
        </p:spPr>
        <p:txBody>
          <a:bodyPr wrap="square" rtlCol="0">
            <a:spAutoFit/>
          </a:bodyPr>
          <a:lstStyle/>
          <a:p>
            <a:r>
              <a:rPr lang="fr-FR" sz="1050" dirty="0" smtClean="0"/>
              <a:t>IVème république</a:t>
            </a:r>
          </a:p>
        </p:txBody>
      </p:sp>
      <p:cxnSp>
        <p:nvCxnSpPr>
          <p:cNvPr id="80" name="Connecteur droit avec flèche 79"/>
          <p:cNvCxnSpPr/>
          <p:nvPr/>
        </p:nvCxnSpPr>
        <p:spPr>
          <a:xfrm>
            <a:off x="5232331" y="1899774"/>
            <a:ext cx="353649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ZoneTexte 84"/>
          <p:cNvSpPr txBox="1"/>
          <p:nvPr/>
        </p:nvSpPr>
        <p:spPr>
          <a:xfrm>
            <a:off x="6052137" y="1942168"/>
            <a:ext cx="1964098" cy="253916"/>
          </a:xfrm>
          <a:prstGeom prst="rect">
            <a:avLst/>
          </a:prstGeom>
          <a:noFill/>
        </p:spPr>
        <p:txBody>
          <a:bodyPr wrap="square" rtlCol="0">
            <a:spAutoFit/>
          </a:bodyPr>
          <a:lstStyle/>
          <a:p>
            <a:pPr algn="ctr"/>
            <a:r>
              <a:rPr lang="fr-FR" sz="1050" dirty="0"/>
              <a:t>V</a:t>
            </a:r>
            <a:r>
              <a:rPr lang="fr-FR" sz="1050" dirty="0" smtClean="0"/>
              <a:t>ème république</a:t>
            </a:r>
          </a:p>
        </p:txBody>
      </p:sp>
      <p:cxnSp>
        <p:nvCxnSpPr>
          <p:cNvPr id="86" name="Connecteur droit avec flèche 85"/>
          <p:cNvCxnSpPr/>
          <p:nvPr/>
        </p:nvCxnSpPr>
        <p:spPr>
          <a:xfrm>
            <a:off x="1675797" y="2468060"/>
            <a:ext cx="1065722" cy="0"/>
          </a:xfrm>
          <a:prstGeom prst="straightConnector1">
            <a:avLst/>
          </a:prstGeom>
          <a:ln w="25400">
            <a:solidFill>
              <a:srgbClr val="1BB55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1234037" y="2214144"/>
            <a:ext cx="1964098" cy="253916"/>
          </a:xfrm>
          <a:prstGeom prst="rect">
            <a:avLst/>
          </a:prstGeom>
          <a:noFill/>
        </p:spPr>
        <p:txBody>
          <a:bodyPr wrap="square" rtlCol="0">
            <a:spAutoFit/>
          </a:bodyPr>
          <a:lstStyle/>
          <a:p>
            <a:pPr algn="ctr"/>
            <a:r>
              <a:rPr lang="fr-FR" sz="1050" dirty="0" smtClean="0"/>
              <a:t>Affaire Dreyfus</a:t>
            </a:r>
          </a:p>
        </p:txBody>
      </p:sp>
      <p:cxnSp>
        <p:nvCxnSpPr>
          <p:cNvPr id="89" name="Connecteur droit avec flèche 88"/>
          <p:cNvCxnSpPr/>
          <p:nvPr/>
        </p:nvCxnSpPr>
        <p:spPr>
          <a:xfrm>
            <a:off x="3395007" y="2403830"/>
            <a:ext cx="874359" cy="0"/>
          </a:xfrm>
          <a:prstGeom prst="straightConnector1">
            <a:avLst/>
          </a:prstGeom>
          <a:ln w="25400">
            <a:solidFill>
              <a:srgbClr val="1BB55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a:xfrm>
            <a:off x="2826720" y="2403830"/>
            <a:ext cx="1964098" cy="415498"/>
          </a:xfrm>
          <a:prstGeom prst="rect">
            <a:avLst/>
          </a:prstGeom>
          <a:noFill/>
        </p:spPr>
        <p:txBody>
          <a:bodyPr wrap="square" rtlCol="0">
            <a:spAutoFit/>
          </a:bodyPr>
          <a:lstStyle/>
          <a:p>
            <a:pPr algn="ctr"/>
            <a:r>
              <a:rPr lang="fr-FR" sz="1050" dirty="0" smtClean="0"/>
              <a:t>Agitation des Ligues </a:t>
            </a:r>
          </a:p>
          <a:p>
            <a:pPr algn="ctr"/>
            <a:r>
              <a:rPr lang="fr-FR" sz="1050" dirty="0" smtClean="0"/>
              <a:t>d’extrême droite</a:t>
            </a:r>
          </a:p>
        </p:txBody>
      </p:sp>
      <p:sp>
        <p:nvSpPr>
          <p:cNvPr id="93" name="ZoneTexte 92"/>
          <p:cNvSpPr txBox="1"/>
          <p:nvPr/>
        </p:nvSpPr>
        <p:spPr>
          <a:xfrm>
            <a:off x="1594843" y="2770758"/>
            <a:ext cx="2348121" cy="253916"/>
          </a:xfrm>
          <a:prstGeom prst="rect">
            <a:avLst/>
          </a:prstGeom>
          <a:noFill/>
        </p:spPr>
        <p:txBody>
          <a:bodyPr wrap="square" rtlCol="0">
            <a:spAutoFit/>
          </a:bodyPr>
          <a:lstStyle/>
          <a:p>
            <a:pPr algn="r"/>
            <a:r>
              <a:rPr lang="fr-FR" sz="1050" b="1" dirty="0" smtClean="0"/>
              <a:t>6 fév. 34 </a:t>
            </a:r>
            <a:r>
              <a:rPr lang="fr-FR" sz="1050" dirty="0" smtClean="0"/>
              <a:t>: manif. antiparlementaire</a:t>
            </a:r>
          </a:p>
        </p:txBody>
      </p:sp>
      <p:sp>
        <p:nvSpPr>
          <p:cNvPr id="97" name="ZoneTexte 96"/>
          <p:cNvSpPr txBox="1"/>
          <p:nvPr/>
        </p:nvSpPr>
        <p:spPr>
          <a:xfrm>
            <a:off x="4193144" y="2783691"/>
            <a:ext cx="3767282" cy="253916"/>
          </a:xfrm>
          <a:prstGeom prst="rect">
            <a:avLst/>
          </a:prstGeom>
          <a:noFill/>
        </p:spPr>
        <p:txBody>
          <a:bodyPr wrap="square" rtlCol="0">
            <a:spAutoFit/>
          </a:bodyPr>
          <a:lstStyle/>
          <a:p>
            <a:r>
              <a:rPr lang="fr-FR" sz="1050" b="1" dirty="0" err="1" smtClean="0"/>
              <a:t>Mai-juil</a:t>
            </a:r>
            <a:r>
              <a:rPr lang="fr-FR" sz="1050" b="1" dirty="0" smtClean="0"/>
              <a:t>. 40 : </a:t>
            </a:r>
            <a:r>
              <a:rPr lang="fr-FR" sz="1050" dirty="0" smtClean="0"/>
              <a:t>défaite de la France et chute de la IIIème </a:t>
            </a:r>
            <a:r>
              <a:rPr lang="fr-FR" sz="1050" dirty="0" err="1" smtClean="0"/>
              <a:t>Rép</a:t>
            </a:r>
            <a:r>
              <a:rPr lang="fr-FR" sz="1050" dirty="0" smtClean="0"/>
              <a:t>.</a:t>
            </a:r>
          </a:p>
        </p:txBody>
      </p:sp>
      <p:sp>
        <p:nvSpPr>
          <p:cNvPr id="87" name="ZoneTexte 86"/>
          <p:cNvSpPr txBox="1"/>
          <p:nvPr/>
        </p:nvSpPr>
        <p:spPr>
          <a:xfrm>
            <a:off x="3806618" y="2772211"/>
            <a:ext cx="335195" cy="369332"/>
          </a:xfrm>
          <a:prstGeom prst="rect">
            <a:avLst/>
          </a:prstGeom>
          <a:noFill/>
        </p:spPr>
        <p:txBody>
          <a:bodyPr wrap="square" rtlCol="0">
            <a:spAutoFit/>
          </a:bodyPr>
          <a:lstStyle/>
          <a:p>
            <a:r>
              <a:rPr lang="fr-FR" dirty="0" smtClean="0"/>
              <a:t>*</a:t>
            </a:r>
            <a:endParaRPr lang="fr-FR" dirty="0"/>
          </a:p>
        </p:txBody>
      </p:sp>
      <p:sp>
        <p:nvSpPr>
          <p:cNvPr id="100" name="ZoneTexte 99"/>
          <p:cNvSpPr txBox="1"/>
          <p:nvPr/>
        </p:nvSpPr>
        <p:spPr>
          <a:xfrm>
            <a:off x="4031639" y="2772211"/>
            <a:ext cx="405617" cy="369332"/>
          </a:xfrm>
          <a:prstGeom prst="rect">
            <a:avLst/>
          </a:prstGeom>
          <a:noFill/>
        </p:spPr>
        <p:txBody>
          <a:bodyPr wrap="square" rtlCol="0">
            <a:spAutoFit/>
          </a:bodyPr>
          <a:lstStyle/>
          <a:p>
            <a:r>
              <a:rPr lang="fr-FR" dirty="0" smtClean="0"/>
              <a:t>*</a:t>
            </a:r>
            <a:endParaRPr lang="fr-FR" dirty="0"/>
          </a:p>
        </p:txBody>
      </p:sp>
      <p:sp>
        <p:nvSpPr>
          <p:cNvPr id="101" name="ZoneTexte 100"/>
          <p:cNvSpPr txBox="1"/>
          <p:nvPr/>
        </p:nvSpPr>
        <p:spPr>
          <a:xfrm>
            <a:off x="5025411" y="2325681"/>
            <a:ext cx="335195" cy="369332"/>
          </a:xfrm>
          <a:prstGeom prst="rect">
            <a:avLst/>
          </a:prstGeom>
          <a:noFill/>
        </p:spPr>
        <p:txBody>
          <a:bodyPr wrap="square" rtlCol="0">
            <a:spAutoFit/>
          </a:bodyPr>
          <a:lstStyle/>
          <a:p>
            <a:r>
              <a:rPr lang="fr-FR" dirty="0" smtClean="0"/>
              <a:t>*</a:t>
            </a:r>
            <a:endParaRPr lang="fr-FR" dirty="0"/>
          </a:p>
        </p:txBody>
      </p:sp>
      <p:sp>
        <p:nvSpPr>
          <p:cNvPr id="102" name="ZoneTexte 101"/>
          <p:cNvSpPr txBox="1"/>
          <p:nvPr/>
        </p:nvSpPr>
        <p:spPr>
          <a:xfrm>
            <a:off x="3348690" y="2471061"/>
            <a:ext cx="3767282" cy="415498"/>
          </a:xfrm>
          <a:prstGeom prst="rect">
            <a:avLst/>
          </a:prstGeom>
          <a:noFill/>
        </p:spPr>
        <p:txBody>
          <a:bodyPr wrap="square" rtlCol="0">
            <a:spAutoFit/>
          </a:bodyPr>
          <a:lstStyle/>
          <a:p>
            <a:pPr algn="ctr"/>
            <a:r>
              <a:rPr lang="fr-FR" sz="1050" b="1" dirty="0" smtClean="0"/>
              <a:t>Mai-juin 58</a:t>
            </a:r>
          </a:p>
          <a:p>
            <a:pPr algn="ctr"/>
            <a:r>
              <a:rPr lang="fr-FR" sz="1050" dirty="0" smtClean="0"/>
              <a:t>retour de de Gaulle au pouvoir</a:t>
            </a:r>
          </a:p>
        </p:txBody>
      </p:sp>
      <p:sp>
        <p:nvSpPr>
          <p:cNvPr id="103" name="ZoneTexte 102"/>
          <p:cNvSpPr txBox="1"/>
          <p:nvPr/>
        </p:nvSpPr>
        <p:spPr>
          <a:xfrm>
            <a:off x="5573438" y="2262349"/>
            <a:ext cx="335195" cy="369332"/>
          </a:xfrm>
          <a:prstGeom prst="rect">
            <a:avLst/>
          </a:prstGeom>
          <a:noFill/>
        </p:spPr>
        <p:txBody>
          <a:bodyPr wrap="square" rtlCol="0">
            <a:spAutoFit/>
          </a:bodyPr>
          <a:lstStyle/>
          <a:p>
            <a:r>
              <a:rPr lang="fr-FR" dirty="0" smtClean="0"/>
              <a:t>*</a:t>
            </a:r>
            <a:endParaRPr lang="fr-FR" dirty="0"/>
          </a:p>
        </p:txBody>
      </p:sp>
      <p:sp>
        <p:nvSpPr>
          <p:cNvPr id="104" name="ZoneTexte 103"/>
          <p:cNvSpPr txBox="1"/>
          <p:nvPr/>
        </p:nvSpPr>
        <p:spPr>
          <a:xfrm>
            <a:off x="5759192" y="2268514"/>
            <a:ext cx="3767282" cy="253916"/>
          </a:xfrm>
          <a:prstGeom prst="rect">
            <a:avLst/>
          </a:prstGeom>
          <a:noFill/>
        </p:spPr>
        <p:txBody>
          <a:bodyPr wrap="square" rtlCol="0">
            <a:spAutoFit/>
          </a:bodyPr>
          <a:lstStyle/>
          <a:p>
            <a:r>
              <a:rPr lang="fr-FR" sz="1050" b="1" dirty="0" smtClean="0"/>
              <a:t>Mai 68 </a:t>
            </a:r>
            <a:r>
              <a:rPr lang="fr-FR" sz="1050" dirty="0" smtClean="0"/>
              <a:t> vague de manifestations</a:t>
            </a:r>
          </a:p>
        </p:txBody>
      </p:sp>
      <p:sp>
        <p:nvSpPr>
          <p:cNvPr id="105" name="ZoneTexte 104"/>
          <p:cNvSpPr txBox="1"/>
          <p:nvPr/>
        </p:nvSpPr>
        <p:spPr>
          <a:xfrm>
            <a:off x="5600626" y="2414749"/>
            <a:ext cx="379660" cy="369332"/>
          </a:xfrm>
          <a:prstGeom prst="rect">
            <a:avLst/>
          </a:prstGeom>
          <a:noFill/>
        </p:spPr>
        <p:txBody>
          <a:bodyPr wrap="square" rtlCol="0">
            <a:spAutoFit/>
          </a:bodyPr>
          <a:lstStyle/>
          <a:p>
            <a:r>
              <a:rPr lang="fr-FR" dirty="0" smtClean="0"/>
              <a:t>*</a:t>
            </a:r>
            <a:endParaRPr lang="fr-FR" dirty="0"/>
          </a:p>
        </p:txBody>
      </p:sp>
      <p:sp>
        <p:nvSpPr>
          <p:cNvPr id="106" name="ZoneTexte 105"/>
          <p:cNvSpPr txBox="1"/>
          <p:nvPr/>
        </p:nvSpPr>
        <p:spPr>
          <a:xfrm>
            <a:off x="5799117" y="2423872"/>
            <a:ext cx="3767282" cy="253916"/>
          </a:xfrm>
          <a:prstGeom prst="rect">
            <a:avLst/>
          </a:prstGeom>
          <a:noFill/>
        </p:spPr>
        <p:txBody>
          <a:bodyPr wrap="square" rtlCol="0">
            <a:spAutoFit/>
          </a:bodyPr>
          <a:lstStyle/>
          <a:p>
            <a:r>
              <a:rPr lang="fr-FR" sz="1050" b="1" dirty="0" smtClean="0"/>
              <a:t>Avril 69 </a:t>
            </a:r>
            <a:r>
              <a:rPr lang="fr-FR" sz="1050" dirty="0" smtClean="0"/>
              <a:t>démission de de Gaulle</a:t>
            </a:r>
          </a:p>
        </p:txBody>
      </p:sp>
      <p:sp>
        <p:nvSpPr>
          <p:cNvPr id="107" name="ZoneTexte 106"/>
          <p:cNvSpPr txBox="1"/>
          <p:nvPr/>
        </p:nvSpPr>
        <p:spPr>
          <a:xfrm>
            <a:off x="930950" y="3141543"/>
            <a:ext cx="400869" cy="369332"/>
          </a:xfrm>
          <a:prstGeom prst="rect">
            <a:avLst/>
          </a:prstGeom>
          <a:noFill/>
        </p:spPr>
        <p:txBody>
          <a:bodyPr wrap="square" rtlCol="0">
            <a:spAutoFit/>
          </a:bodyPr>
          <a:lstStyle/>
          <a:p>
            <a:r>
              <a:rPr lang="fr-FR" dirty="0" smtClean="0"/>
              <a:t>*</a:t>
            </a:r>
            <a:endParaRPr lang="fr-FR" dirty="0"/>
          </a:p>
        </p:txBody>
      </p:sp>
      <p:sp>
        <p:nvSpPr>
          <p:cNvPr id="108" name="ZoneTexte 107"/>
          <p:cNvSpPr txBox="1"/>
          <p:nvPr/>
        </p:nvSpPr>
        <p:spPr>
          <a:xfrm>
            <a:off x="-826341" y="3303585"/>
            <a:ext cx="3767282" cy="577081"/>
          </a:xfrm>
          <a:prstGeom prst="rect">
            <a:avLst/>
          </a:prstGeom>
          <a:noFill/>
        </p:spPr>
        <p:txBody>
          <a:bodyPr wrap="square" rtlCol="0">
            <a:spAutoFit/>
          </a:bodyPr>
          <a:lstStyle/>
          <a:p>
            <a:pPr algn="ctr"/>
            <a:r>
              <a:rPr lang="fr-FR" sz="1050" b="1" dirty="0" smtClean="0"/>
              <a:t>1881</a:t>
            </a:r>
          </a:p>
          <a:p>
            <a:pPr algn="ctr"/>
            <a:r>
              <a:rPr lang="fr-FR" sz="1050" dirty="0" smtClean="0"/>
              <a:t>Lois pour la liberté de</a:t>
            </a:r>
          </a:p>
          <a:p>
            <a:pPr algn="ctr"/>
            <a:r>
              <a:rPr lang="fr-FR" sz="1050" dirty="0" smtClean="0"/>
              <a:t> la presse et de l’affichage</a:t>
            </a:r>
          </a:p>
        </p:txBody>
      </p:sp>
      <p:sp>
        <p:nvSpPr>
          <p:cNvPr id="109" name="ZoneTexte 108"/>
          <p:cNvSpPr txBox="1"/>
          <p:nvPr/>
        </p:nvSpPr>
        <p:spPr>
          <a:xfrm>
            <a:off x="1073570" y="3078769"/>
            <a:ext cx="547272" cy="369332"/>
          </a:xfrm>
          <a:prstGeom prst="rect">
            <a:avLst/>
          </a:prstGeom>
          <a:noFill/>
        </p:spPr>
        <p:txBody>
          <a:bodyPr wrap="square" rtlCol="0">
            <a:spAutoFit/>
          </a:bodyPr>
          <a:lstStyle/>
          <a:p>
            <a:r>
              <a:rPr lang="fr-FR" dirty="0" smtClean="0"/>
              <a:t>*</a:t>
            </a:r>
            <a:endParaRPr lang="fr-FR" dirty="0"/>
          </a:p>
        </p:txBody>
      </p:sp>
      <p:sp>
        <p:nvSpPr>
          <p:cNvPr id="110" name="ZoneTexte 109"/>
          <p:cNvSpPr txBox="1"/>
          <p:nvPr/>
        </p:nvSpPr>
        <p:spPr>
          <a:xfrm>
            <a:off x="1226609" y="3112315"/>
            <a:ext cx="3767282" cy="253916"/>
          </a:xfrm>
          <a:prstGeom prst="rect">
            <a:avLst/>
          </a:prstGeom>
          <a:noFill/>
        </p:spPr>
        <p:txBody>
          <a:bodyPr wrap="square" rtlCol="0">
            <a:spAutoFit/>
          </a:bodyPr>
          <a:lstStyle/>
          <a:p>
            <a:r>
              <a:rPr lang="fr-FR" sz="1050" b="1" dirty="0" smtClean="0"/>
              <a:t>1884</a:t>
            </a:r>
            <a:r>
              <a:rPr lang="fr-FR" sz="1050" dirty="0" smtClean="0"/>
              <a:t> : droit de réunion</a:t>
            </a:r>
          </a:p>
        </p:txBody>
      </p:sp>
      <p:sp>
        <p:nvSpPr>
          <p:cNvPr id="111" name="ZoneTexte 110"/>
          <p:cNvSpPr txBox="1"/>
          <p:nvPr/>
        </p:nvSpPr>
        <p:spPr>
          <a:xfrm>
            <a:off x="2155934" y="3431387"/>
            <a:ext cx="749106" cy="369332"/>
          </a:xfrm>
          <a:prstGeom prst="rect">
            <a:avLst/>
          </a:prstGeom>
          <a:noFill/>
        </p:spPr>
        <p:txBody>
          <a:bodyPr wrap="square" rtlCol="0">
            <a:spAutoFit/>
          </a:bodyPr>
          <a:lstStyle/>
          <a:p>
            <a:r>
              <a:rPr lang="fr-FR" dirty="0" smtClean="0"/>
              <a:t>*</a:t>
            </a:r>
            <a:endParaRPr lang="fr-FR" dirty="0"/>
          </a:p>
        </p:txBody>
      </p:sp>
      <p:sp>
        <p:nvSpPr>
          <p:cNvPr id="112" name="ZoneTexte 111"/>
          <p:cNvSpPr txBox="1"/>
          <p:nvPr/>
        </p:nvSpPr>
        <p:spPr>
          <a:xfrm>
            <a:off x="1912428" y="3612465"/>
            <a:ext cx="3767282" cy="253916"/>
          </a:xfrm>
          <a:prstGeom prst="rect">
            <a:avLst/>
          </a:prstGeom>
          <a:noFill/>
        </p:spPr>
        <p:txBody>
          <a:bodyPr wrap="square" rtlCol="0">
            <a:spAutoFit/>
          </a:bodyPr>
          <a:lstStyle/>
          <a:p>
            <a:r>
              <a:rPr lang="fr-FR" sz="1050" b="1" dirty="0" smtClean="0"/>
              <a:t>1901 : </a:t>
            </a:r>
            <a:r>
              <a:rPr lang="fr-FR" sz="1050" dirty="0" smtClean="0"/>
              <a:t>droit d’association</a:t>
            </a:r>
          </a:p>
        </p:txBody>
      </p:sp>
      <p:sp>
        <p:nvSpPr>
          <p:cNvPr id="113" name="ZoneTexte 112"/>
          <p:cNvSpPr txBox="1"/>
          <p:nvPr/>
        </p:nvSpPr>
        <p:spPr>
          <a:xfrm>
            <a:off x="4041712" y="3194045"/>
            <a:ext cx="749106" cy="369332"/>
          </a:xfrm>
          <a:prstGeom prst="rect">
            <a:avLst/>
          </a:prstGeom>
          <a:noFill/>
        </p:spPr>
        <p:txBody>
          <a:bodyPr wrap="square" rtlCol="0">
            <a:spAutoFit/>
          </a:bodyPr>
          <a:lstStyle/>
          <a:p>
            <a:r>
              <a:rPr lang="fr-FR" dirty="0" smtClean="0"/>
              <a:t>*</a:t>
            </a:r>
            <a:endParaRPr lang="fr-FR" dirty="0"/>
          </a:p>
        </p:txBody>
      </p:sp>
      <p:sp>
        <p:nvSpPr>
          <p:cNvPr id="114" name="ZoneTexte 113"/>
          <p:cNvSpPr txBox="1"/>
          <p:nvPr/>
        </p:nvSpPr>
        <p:spPr>
          <a:xfrm>
            <a:off x="4174588" y="3211087"/>
            <a:ext cx="3767282" cy="253916"/>
          </a:xfrm>
          <a:prstGeom prst="rect">
            <a:avLst/>
          </a:prstGeom>
          <a:noFill/>
        </p:spPr>
        <p:txBody>
          <a:bodyPr wrap="square" rtlCol="0">
            <a:spAutoFit/>
          </a:bodyPr>
          <a:lstStyle/>
          <a:p>
            <a:r>
              <a:rPr lang="fr-FR" sz="1050" b="1" dirty="0" smtClean="0"/>
              <a:t>1938</a:t>
            </a:r>
            <a:r>
              <a:rPr lang="fr-FR" sz="1050" dirty="0" smtClean="0"/>
              <a:t> : création de l’institut français de l’opinion publique (IFOP)</a:t>
            </a:r>
          </a:p>
        </p:txBody>
      </p:sp>
      <p:sp>
        <p:nvSpPr>
          <p:cNvPr id="115" name="ZoneTexte 114"/>
          <p:cNvSpPr txBox="1"/>
          <p:nvPr/>
        </p:nvSpPr>
        <p:spPr>
          <a:xfrm>
            <a:off x="4218042" y="3471133"/>
            <a:ext cx="749106" cy="369332"/>
          </a:xfrm>
          <a:prstGeom prst="rect">
            <a:avLst/>
          </a:prstGeom>
          <a:noFill/>
        </p:spPr>
        <p:txBody>
          <a:bodyPr wrap="square" rtlCol="0">
            <a:spAutoFit/>
          </a:bodyPr>
          <a:lstStyle/>
          <a:p>
            <a:r>
              <a:rPr lang="fr-FR" dirty="0" smtClean="0"/>
              <a:t>*</a:t>
            </a:r>
            <a:endParaRPr lang="fr-FR" dirty="0"/>
          </a:p>
        </p:txBody>
      </p:sp>
      <p:sp>
        <p:nvSpPr>
          <p:cNvPr id="116" name="ZoneTexte 115"/>
          <p:cNvSpPr txBox="1"/>
          <p:nvPr/>
        </p:nvSpPr>
        <p:spPr>
          <a:xfrm>
            <a:off x="4380544" y="3504700"/>
            <a:ext cx="3767282" cy="253916"/>
          </a:xfrm>
          <a:prstGeom prst="rect">
            <a:avLst/>
          </a:prstGeom>
          <a:noFill/>
        </p:spPr>
        <p:txBody>
          <a:bodyPr wrap="square" rtlCol="0">
            <a:spAutoFit/>
          </a:bodyPr>
          <a:lstStyle/>
          <a:p>
            <a:r>
              <a:rPr lang="fr-FR" sz="1050" b="1" dirty="0" smtClean="0"/>
              <a:t>1944 </a:t>
            </a:r>
            <a:r>
              <a:rPr lang="fr-FR" sz="1050" dirty="0" smtClean="0"/>
              <a:t> : droit de vote des femmes </a:t>
            </a:r>
          </a:p>
        </p:txBody>
      </p:sp>
      <p:cxnSp>
        <p:nvCxnSpPr>
          <p:cNvPr id="117" name="Connecteur droit avec flèche 116"/>
          <p:cNvCxnSpPr/>
          <p:nvPr/>
        </p:nvCxnSpPr>
        <p:spPr>
          <a:xfrm>
            <a:off x="1048077" y="4077072"/>
            <a:ext cx="2495453" cy="0"/>
          </a:xfrm>
          <a:prstGeom prst="straightConnector1">
            <a:avLst/>
          </a:prstGeom>
          <a:ln w="25400">
            <a:solidFill>
              <a:srgbClr val="F37C1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0" name="ZoneTexte 119"/>
          <p:cNvSpPr txBox="1"/>
          <p:nvPr/>
        </p:nvSpPr>
        <p:spPr>
          <a:xfrm>
            <a:off x="1304135" y="4077072"/>
            <a:ext cx="1964098" cy="415498"/>
          </a:xfrm>
          <a:prstGeom prst="rect">
            <a:avLst/>
          </a:prstGeom>
          <a:noFill/>
        </p:spPr>
        <p:txBody>
          <a:bodyPr wrap="square" rtlCol="0">
            <a:spAutoFit/>
          </a:bodyPr>
          <a:lstStyle/>
          <a:p>
            <a:pPr algn="ctr"/>
            <a:r>
              <a:rPr lang="fr-FR" sz="1050" dirty="0" smtClean="0"/>
              <a:t>Développement de</a:t>
            </a:r>
          </a:p>
          <a:p>
            <a:pPr algn="ctr"/>
            <a:r>
              <a:rPr lang="fr-FR" sz="1050" dirty="0" smtClean="0"/>
              <a:t> la presse écrite</a:t>
            </a:r>
          </a:p>
        </p:txBody>
      </p:sp>
      <p:cxnSp>
        <p:nvCxnSpPr>
          <p:cNvPr id="121" name="Connecteur droit avec flèche 120"/>
          <p:cNvCxnSpPr/>
          <p:nvPr/>
        </p:nvCxnSpPr>
        <p:spPr>
          <a:xfrm>
            <a:off x="3556684" y="4077072"/>
            <a:ext cx="693598" cy="0"/>
          </a:xfrm>
          <a:prstGeom prst="straightConnector1">
            <a:avLst/>
          </a:prstGeom>
          <a:ln w="25400">
            <a:solidFill>
              <a:srgbClr val="F37C1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2921434" y="4077072"/>
            <a:ext cx="1964098" cy="415498"/>
          </a:xfrm>
          <a:prstGeom prst="rect">
            <a:avLst/>
          </a:prstGeom>
          <a:noFill/>
        </p:spPr>
        <p:txBody>
          <a:bodyPr wrap="square" rtlCol="0">
            <a:spAutoFit/>
          </a:bodyPr>
          <a:lstStyle/>
          <a:p>
            <a:pPr algn="ctr"/>
            <a:r>
              <a:rPr lang="fr-FR" sz="1050" dirty="0" smtClean="0"/>
              <a:t>Débuts </a:t>
            </a:r>
          </a:p>
          <a:p>
            <a:pPr algn="ctr"/>
            <a:r>
              <a:rPr lang="fr-FR" sz="1050" dirty="0" smtClean="0"/>
              <a:t>de la radio</a:t>
            </a:r>
          </a:p>
        </p:txBody>
      </p:sp>
      <p:cxnSp>
        <p:nvCxnSpPr>
          <p:cNvPr id="124" name="Connecteur droit avec flèche 123"/>
          <p:cNvCxnSpPr/>
          <p:nvPr/>
        </p:nvCxnSpPr>
        <p:spPr>
          <a:xfrm>
            <a:off x="4534699" y="4077072"/>
            <a:ext cx="2125533" cy="0"/>
          </a:xfrm>
          <a:prstGeom prst="straightConnector1">
            <a:avLst/>
          </a:prstGeom>
          <a:ln w="25400">
            <a:solidFill>
              <a:srgbClr val="F37C1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4690428" y="4082407"/>
            <a:ext cx="1964098" cy="415498"/>
          </a:xfrm>
          <a:prstGeom prst="rect">
            <a:avLst/>
          </a:prstGeom>
          <a:noFill/>
        </p:spPr>
        <p:txBody>
          <a:bodyPr wrap="square" rtlCol="0">
            <a:spAutoFit/>
          </a:bodyPr>
          <a:lstStyle/>
          <a:p>
            <a:pPr algn="ctr"/>
            <a:r>
              <a:rPr lang="fr-FR" sz="1050" dirty="0" smtClean="0"/>
              <a:t>Débuts de la culture de masse</a:t>
            </a:r>
          </a:p>
          <a:p>
            <a:pPr algn="ctr"/>
            <a:r>
              <a:rPr lang="fr-FR" sz="1050" dirty="0" smtClean="0"/>
              <a:t>par le son et l’image</a:t>
            </a:r>
          </a:p>
        </p:txBody>
      </p:sp>
      <p:cxnSp>
        <p:nvCxnSpPr>
          <p:cNvPr id="127" name="Connecteur droit avec flèche 126"/>
          <p:cNvCxnSpPr/>
          <p:nvPr/>
        </p:nvCxnSpPr>
        <p:spPr>
          <a:xfrm>
            <a:off x="7332035" y="4074978"/>
            <a:ext cx="1436786" cy="0"/>
          </a:xfrm>
          <a:prstGeom prst="straightConnector1">
            <a:avLst/>
          </a:prstGeom>
          <a:ln w="25400">
            <a:solidFill>
              <a:srgbClr val="F37C19"/>
            </a:solidFill>
            <a:tailEnd type="arrow"/>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6806926" y="4082407"/>
            <a:ext cx="1964098" cy="415498"/>
          </a:xfrm>
          <a:prstGeom prst="rect">
            <a:avLst/>
          </a:prstGeom>
          <a:noFill/>
        </p:spPr>
        <p:txBody>
          <a:bodyPr wrap="square" rtlCol="0">
            <a:spAutoFit/>
          </a:bodyPr>
          <a:lstStyle/>
          <a:p>
            <a:pPr algn="r"/>
            <a:r>
              <a:rPr lang="fr-FR" sz="1050" dirty="0" smtClean="0"/>
              <a:t>Développement </a:t>
            </a:r>
          </a:p>
          <a:p>
            <a:pPr algn="r"/>
            <a:r>
              <a:rPr lang="fr-FR" sz="1050" dirty="0" smtClean="0"/>
              <a:t>d‘internet</a:t>
            </a:r>
          </a:p>
        </p:txBody>
      </p:sp>
      <p:pic>
        <p:nvPicPr>
          <p:cNvPr id="122" name="Picture 2" descr="http://www.dreyfus.culture.fr/upload/m_file/256_1161_image_ap_zola_na237-0137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043" y="5226630"/>
            <a:ext cx="913312" cy="114520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http://i49.servimg.com/u/f49/11/69/59/15/londr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606" y="5226630"/>
            <a:ext cx="753113" cy="113632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6" descr="http://www.pouruneconstituante.fr/IMG/arton5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133" y="5242887"/>
            <a:ext cx="1098104" cy="1120066"/>
          </a:xfrm>
          <a:prstGeom prst="rect">
            <a:avLst/>
          </a:prstGeom>
          <a:noFill/>
          <a:extLst>
            <a:ext uri="{909E8E84-426E-40DD-AFC4-6F175D3DCCD1}">
              <a14:hiddenFill xmlns:a14="http://schemas.microsoft.com/office/drawing/2010/main">
                <a:solidFill>
                  <a:srgbClr val="FFFFFF"/>
                </a:solidFill>
              </a14:hiddenFill>
            </a:ext>
          </a:extLst>
        </p:spPr>
      </p:pic>
      <p:sp>
        <p:nvSpPr>
          <p:cNvPr id="133" name="ZoneTexte 132"/>
          <p:cNvSpPr txBox="1"/>
          <p:nvPr/>
        </p:nvSpPr>
        <p:spPr>
          <a:xfrm>
            <a:off x="6346137" y="6352246"/>
            <a:ext cx="1442838" cy="553998"/>
          </a:xfrm>
          <a:prstGeom prst="rect">
            <a:avLst/>
          </a:prstGeom>
          <a:noFill/>
        </p:spPr>
        <p:txBody>
          <a:bodyPr wrap="square" rtlCol="0">
            <a:spAutoFit/>
          </a:bodyPr>
          <a:lstStyle/>
          <a:p>
            <a:pPr algn="ctr"/>
            <a:r>
              <a:rPr lang="fr-FR" sz="1000" b="1" i="1" dirty="0" smtClean="0">
                <a:latin typeface="Trebuchet MS" pitchFamily="34" charset="0"/>
              </a:rPr>
              <a:t>Un homme politique médiatique : </a:t>
            </a:r>
          </a:p>
          <a:p>
            <a:pPr algn="ctr"/>
            <a:r>
              <a:rPr lang="fr-FR" sz="1000" b="1" i="1" dirty="0" smtClean="0">
                <a:latin typeface="Trebuchet MS" pitchFamily="34" charset="0"/>
              </a:rPr>
              <a:t>P Mendès France</a:t>
            </a:r>
            <a:endParaRPr lang="fr-FR" sz="1000" b="1" i="1" dirty="0">
              <a:latin typeface="Trebuchet MS" pitchFamily="34" charset="0"/>
            </a:endParaRPr>
          </a:p>
        </p:txBody>
      </p:sp>
      <p:pic>
        <p:nvPicPr>
          <p:cNvPr id="3082" name="Picture 10" descr="http://www.linternaute.com/actualite/politique/rumeur-chefs-d-etat/image/charles-gaulle-57904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2181" y="5242887"/>
            <a:ext cx="979846" cy="1128951"/>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p:cNvSpPr txBox="1"/>
          <p:nvPr/>
        </p:nvSpPr>
        <p:spPr>
          <a:xfrm>
            <a:off x="7642833" y="6362953"/>
            <a:ext cx="1442838" cy="553998"/>
          </a:xfrm>
          <a:prstGeom prst="rect">
            <a:avLst/>
          </a:prstGeom>
          <a:noFill/>
        </p:spPr>
        <p:txBody>
          <a:bodyPr wrap="square" rtlCol="0">
            <a:spAutoFit/>
          </a:bodyPr>
          <a:lstStyle/>
          <a:p>
            <a:pPr algn="ctr"/>
            <a:r>
              <a:rPr lang="fr-FR" sz="1000" b="1" i="1" dirty="0" smtClean="0">
                <a:latin typeface="Trebuchet MS" pitchFamily="34" charset="0"/>
              </a:rPr>
              <a:t>Le 1</a:t>
            </a:r>
            <a:r>
              <a:rPr lang="fr-FR" sz="1000" b="1" i="1" baseline="30000" dirty="0" smtClean="0">
                <a:latin typeface="Trebuchet MS" pitchFamily="34" charset="0"/>
              </a:rPr>
              <a:t>er</a:t>
            </a:r>
            <a:r>
              <a:rPr lang="fr-FR" sz="1000" b="1" i="1" dirty="0" smtClean="0">
                <a:latin typeface="Trebuchet MS" pitchFamily="34" charset="0"/>
              </a:rPr>
              <a:t> président </a:t>
            </a:r>
          </a:p>
          <a:p>
            <a:pPr algn="ctr"/>
            <a:r>
              <a:rPr lang="fr-FR" sz="1000" b="1" i="1" dirty="0" smtClean="0">
                <a:latin typeface="Trebuchet MS" pitchFamily="34" charset="0"/>
              </a:rPr>
              <a:t>des médias : </a:t>
            </a:r>
          </a:p>
          <a:p>
            <a:pPr algn="ctr"/>
            <a:r>
              <a:rPr lang="fr-FR" sz="1000" b="1" i="1" dirty="0" smtClean="0">
                <a:latin typeface="Trebuchet MS" pitchFamily="34" charset="0"/>
              </a:rPr>
              <a:t>C. De Gaulle</a:t>
            </a:r>
            <a:endParaRPr lang="fr-FR" sz="1000" b="1" i="1" dirty="0">
              <a:latin typeface="Trebuchet MS" pitchFamily="34" charset="0"/>
            </a:endParaRPr>
          </a:p>
        </p:txBody>
      </p:sp>
    </p:spTree>
    <p:extLst>
      <p:ext uri="{BB962C8B-B14F-4D97-AF65-F5344CB8AC3E}">
        <p14:creationId xmlns:p14="http://schemas.microsoft.com/office/powerpoint/2010/main" val="239321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ircle(in)">
                                      <p:cBhvr>
                                        <p:cTn id="7" dur="2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circle(in)">
                                      <p:cBhvr>
                                        <p:cTn id="26" dur="2000"/>
                                        <p:tgtEl>
                                          <p:spTgt spid="73"/>
                                        </p:tgtEl>
                                      </p:cBhvr>
                                    </p:animEffect>
                                  </p:childTnLst>
                                </p:cTn>
                              </p:par>
                              <p:par>
                                <p:cTn id="27" presetID="6" presetClass="entr" presetSubtype="16"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circle(in)">
                                      <p:cBhvr>
                                        <p:cTn id="29" dur="2000"/>
                                        <p:tgtEl>
                                          <p:spTgt spid="7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circle(in)">
                                      <p:cBhvr>
                                        <p:cTn id="32" dur="2000"/>
                                        <p:tgtEl>
                                          <p:spTgt spid="78"/>
                                        </p:tgtEl>
                                      </p:cBhvr>
                                    </p:animEffect>
                                  </p:childTnLst>
                                </p:cTn>
                              </p:par>
                              <p:par>
                                <p:cTn id="33" presetID="6" presetClass="entr" presetSubtype="16"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circle(in)">
                                      <p:cBhvr>
                                        <p:cTn id="35" dur="2000"/>
                                        <p:tgtEl>
                                          <p:spTgt spid="7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circle(in)">
                                      <p:cBhvr>
                                        <p:cTn id="38" dur="2000"/>
                                        <p:tgtEl>
                                          <p:spTgt spid="82"/>
                                        </p:tgtEl>
                                      </p:cBhvr>
                                    </p:animEffect>
                                  </p:childTnLst>
                                </p:cTn>
                              </p:par>
                              <p:par>
                                <p:cTn id="39" presetID="6" presetClass="entr" presetSubtype="16"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circle(in)">
                                      <p:cBhvr>
                                        <p:cTn id="41" dur="2000"/>
                                        <p:tgtEl>
                                          <p:spTgt spid="8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circle(in)">
                                      <p:cBhvr>
                                        <p:cTn id="44" dur="2000"/>
                                        <p:tgtEl>
                                          <p:spTgt spid="8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circle(in)">
                                      <p:cBhvr>
                                        <p:cTn id="55" dur="2000"/>
                                        <p:tgtEl>
                                          <p:spTgt spid="88"/>
                                        </p:tgtEl>
                                      </p:cBhvr>
                                    </p:animEffect>
                                  </p:childTnLst>
                                </p:cTn>
                              </p:par>
                              <p:par>
                                <p:cTn id="56" presetID="6" presetClass="entr" presetSubtype="16"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circle(in)">
                                      <p:cBhvr>
                                        <p:cTn id="58" dur="2000"/>
                                        <p:tgtEl>
                                          <p:spTgt spid="8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circle(in)">
                                      <p:cBhvr>
                                        <p:cTn id="61" dur="2000"/>
                                        <p:tgtEl>
                                          <p:spTgt spid="102"/>
                                        </p:tgtEl>
                                      </p:cBhvr>
                                    </p:animEffect>
                                  </p:childTnLst>
                                </p:cTn>
                              </p:par>
                              <p:par>
                                <p:cTn id="62" presetID="6" presetClass="entr" presetSubtype="16"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circle(in)">
                                      <p:cBhvr>
                                        <p:cTn id="64" dur="2000"/>
                                        <p:tgtEl>
                                          <p:spTgt spid="8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circle(in)">
                                      <p:cBhvr>
                                        <p:cTn id="67" dur="2000"/>
                                        <p:tgtEl>
                                          <p:spTgt spid="9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circle(in)">
                                      <p:cBhvr>
                                        <p:cTn id="70" dur="2000"/>
                                        <p:tgtEl>
                                          <p:spTgt spid="87"/>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circle(in)">
                                      <p:cBhvr>
                                        <p:cTn id="73" dur="2000"/>
                                        <p:tgtEl>
                                          <p:spTgt spid="100"/>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circle(in)">
                                      <p:cBhvr>
                                        <p:cTn id="76" dur="2000"/>
                                        <p:tgtEl>
                                          <p:spTgt spid="97"/>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circle(in)">
                                      <p:cBhvr>
                                        <p:cTn id="79" dur="2000"/>
                                        <p:tgtEl>
                                          <p:spTgt spid="101"/>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circle(in)">
                                      <p:cBhvr>
                                        <p:cTn id="82" dur="2000"/>
                                        <p:tgtEl>
                                          <p:spTgt spid="103"/>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circle(in)">
                                      <p:cBhvr>
                                        <p:cTn id="85" dur="2000"/>
                                        <p:tgtEl>
                                          <p:spTgt spid="104"/>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circle(in)">
                                      <p:cBhvr>
                                        <p:cTn id="88" dur="2000"/>
                                        <p:tgtEl>
                                          <p:spTgt spid="10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circle(in)">
                                      <p:cBhvr>
                                        <p:cTn id="91" dur="2000"/>
                                        <p:tgtEl>
                                          <p:spTgt spid="106"/>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circle(in)">
                                      <p:cBhvr>
                                        <p:cTn id="96" dur="2000"/>
                                        <p:tgtEl>
                                          <p:spTgt spid="7"/>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circle(in)">
                                      <p:cBhvr>
                                        <p:cTn id="99" dur="2000"/>
                                        <p:tgtEl>
                                          <p:spTgt spid="10"/>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circle(in)">
                                      <p:cBhvr>
                                        <p:cTn id="102" dur="2000"/>
                                        <p:tgtEl>
                                          <p:spTgt spid="108"/>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circle(in)">
                                      <p:cBhvr>
                                        <p:cTn id="105" dur="2000"/>
                                        <p:tgtEl>
                                          <p:spTgt spid="107"/>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circle(in)">
                                      <p:cBhvr>
                                        <p:cTn id="108" dur="2000"/>
                                        <p:tgtEl>
                                          <p:spTgt spid="109"/>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circle(in)">
                                      <p:cBhvr>
                                        <p:cTn id="111" dur="2000"/>
                                        <p:tgtEl>
                                          <p:spTgt spid="110"/>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111"/>
                                        </p:tgtEl>
                                        <p:attrNameLst>
                                          <p:attrName>style.visibility</p:attrName>
                                        </p:attrNameLst>
                                      </p:cBhvr>
                                      <p:to>
                                        <p:strVal val="visible"/>
                                      </p:to>
                                    </p:set>
                                    <p:animEffect transition="in" filter="circle(in)">
                                      <p:cBhvr>
                                        <p:cTn id="114" dur="2000"/>
                                        <p:tgtEl>
                                          <p:spTgt spid="111"/>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circle(in)">
                                      <p:cBhvr>
                                        <p:cTn id="117" dur="2000"/>
                                        <p:tgtEl>
                                          <p:spTgt spid="112"/>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circle(in)">
                                      <p:cBhvr>
                                        <p:cTn id="120" dur="2000"/>
                                        <p:tgtEl>
                                          <p:spTgt spid="11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114"/>
                                        </p:tgtEl>
                                        <p:attrNameLst>
                                          <p:attrName>style.visibility</p:attrName>
                                        </p:attrNameLst>
                                      </p:cBhvr>
                                      <p:to>
                                        <p:strVal val="visible"/>
                                      </p:to>
                                    </p:set>
                                    <p:animEffect transition="in" filter="circle(in)">
                                      <p:cBhvr>
                                        <p:cTn id="123" dur="2000"/>
                                        <p:tgtEl>
                                          <p:spTgt spid="114"/>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circle(in)">
                                      <p:cBhvr>
                                        <p:cTn id="126" dur="2000"/>
                                        <p:tgtEl>
                                          <p:spTgt spid="115"/>
                                        </p:tgtEl>
                                      </p:cBhvr>
                                    </p:animEffect>
                                  </p:childTnLst>
                                </p:cTn>
                              </p:par>
                              <p:par>
                                <p:cTn id="127" presetID="6" presetClass="entr" presetSubtype="16" fill="hold" grpId="0" nodeType="withEffect">
                                  <p:stCondLst>
                                    <p:cond delay="0"/>
                                  </p:stCondLst>
                                  <p:childTnLst>
                                    <p:set>
                                      <p:cBhvr>
                                        <p:cTn id="128" dur="1" fill="hold">
                                          <p:stCondLst>
                                            <p:cond delay="0"/>
                                          </p:stCondLst>
                                        </p:cTn>
                                        <p:tgtEl>
                                          <p:spTgt spid="116"/>
                                        </p:tgtEl>
                                        <p:attrNameLst>
                                          <p:attrName>style.visibility</p:attrName>
                                        </p:attrNameLst>
                                      </p:cBhvr>
                                      <p:to>
                                        <p:strVal val="visible"/>
                                      </p:to>
                                    </p:set>
                                    <p:animEffect transition="in" filter="circle(in)">
                                      <p:cBhvr>
                                        <p:cTn id="129" dur="2000"/>
                                        <p:tgtEl>
                                          <p:spTgt spid="116"/>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circle(in)">
                                      <p:cBhvr>
                                        <p:cTn id="134" dur="2000"/>
                                        <p:tgtEl>
                                          <p:spTgt spid="68"/>
                                        </p:tgtEl>
                                      </p:cBhvr>
                                    </p:animEffect>
                                  </p:childTnLst>
                                </p:cTn>
                              </p:par>
                              <p:par>
                                <p:cTn id="135" presetID="6" presetClass="entr" presetSubtype="16"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circle(in)">
                                      <p:cBhvr>
                                        <p:cTn id="137" dur="2000"/>
                                        <p:tgtEl>
                                          <p:spTgt spid="71"/>
                                        </p:tgtEl>
                                      </p:cBhvr>
                                    </p:animEffect>
                                  </p:childTnLst>
                                </p:cTn>
                              </p:par>
                              <p:par>
                                <p:cTn id="138" presetID="6" presetClass="entr" presetSubtype="16" fill="hold" nodeType="withEffect">
                                  <p:stCondLst>
                                    <p:cond delay="0"/>
                                  </p:stCondLst>
                                  <p:childTnLst>
                                    <p:set>
                                      <p:cBhvr>
                                        <p:cTn id="139" dur="1" fill="hold">
                                          <p:stCondLst>
                                            <p:cond delay="0"/>
                                          </p:stCondLst>
                                        </p:cTn>
                                        <p:tgtEl>
                                          <p:spTgt spid="117"/>
                                        </p:tgtEl>
                                        <p:attrNameLst>
                                          <p:attrName>style.visibility</p:attrName>
                                        </p:attrNameLst>
                                      </p:cBhvr>
                                      <p:to>
                                        <p:strVal val="visible"/>
                                      </p:to>
                                    </p:set>
                                    <p:animEffect transition="in" filter="circle(in)">
                                      <p:cBhvr>
                                        <p:cTn id="140" dur="2000"/>
                                        <p:tgtEl>
                                          <p:spTgt spid="117"/>
                                        </p:tgtEl>
                                      </p:cBhvr>
                                    </p:animEffect>
                                  </p:childTnLst>
                                </p:cTn>
                              </p:par>
                              <p:par>
                                <p:cTn id="141" presetID="6" presetClass="entr" presetSubtype="16" fill="hold" grpId="0" nodeType="withEffect">
                                  <p:stCondLst>
                                    <p:cond delay="0"/>
                                  </p:stCondLst>
                                  <p:childTnLst>
                                    <p:set>
                                      <p:cBhvr>
                                        <p:cTn id="142" dur="1" fill="hold">
                                          <p:stCondLst>
                                            <p:cond delay="0"/>
                                          </p:stCondLst>
                                        </p:cTn>
                                        <p:tgtEl>
                                          <p:spTgt spid="120"/>
                                        </p:tgtEl>
                                        <p:attrNameLst>
                                          <p:attrName>style.visibility</p:attrName>
                                        </p:attrNameLst>
                                      </p:cBhvr>
                                      <p:to>
                                        <p:strVal val="visible"/>
                                      </p:to>
                                    </p:set>
                                    <p:animEffect transition="in" filter="circle(in)">
                                      <p:cBhvr>
                                        <p:cTn id="143" dur="2000"/>
                                        <p:tgtEl>
                                          <p:spTgt spid="120"/>
                                        </p:tgtEl>
                                      </p:cBhvr>
                                    </p:animEffect>
                                  </p:childTnLst>
                                </p:cTn>
                              </p:par>
                              <p:par>
                                <p:cTn id="144" presetID="6" presetClass="entr" presetSubtype="16" fill="hold" nodeType="withEffect">
                                  <p:stCondLst>
                                    <p:cond delay="0"/>
                                  </p:stCondLst>
                                  <p:childTnLst>
                                    <p:set>
                                      <p:cBhvr>
                                        <p:cTn id="145" dur="1" fill="hold">
                                          <p:stCondLst>
                                            <p:cond delay="0"/>
                                          </p:stCondLst>
                                        </p:cTn>
                                        <p:tgtEl>
                                          <p:spTgt spid="121"/>
                                        </p:tgtEl>
                                        <p:attrNameLst>
                                          <p:attrName>style.visibility</p:attrName>
                                        </p:attrNameLst>
                                      </p:cBhvr>
                                      <p:to>
                                        <p:strVal val="visible"/>
                                      </p:to>
                                    </p:set>
                                    <p:animEffect transition="in" filter="circle(in)">
                                      <p:cBhvr>
                                        <p:cTn id="146" dur="2000"/>
                                        <p:tgtEl>
                                          <p:spTgt spid="121"/>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123"/>
                                        </p:tgtEl>
                                        <p:attrNameLst>
                                          <p:attrName>style.visibility</p:attrName>
                                        </p:attrNameLst>
                                      </p:cBhvr>
                                      <p:to>
                                        <p:strVal val="visible"/>
                                      </p:to>
                                    </p:set>
                                    <p:animEffect transition="in" filter="circle(in)">
                                      <p:cBhvr>
                                        <p:cTn id="149" dur="2000"/>
                                        <p:tgtEl>
                                          <p:spTgt spid="123"/>
                                        </p:tgtEl>
                                      </p:cBhvr>
                                    </p:animEffect>
                                  </p:childTnLst>
                                </p:cTn>
                              </p:par>
                              <p:par>
                                <p:cTn id="150" presetID="6" presetClass="entr" presetSubtype="16" fill="hold" nodeType="withEffect">
                                  <p:stCondLst>
                                    <p:cond delay="0"/>
                                  </p:stCondLst>
                                  <p:childTnLst>
                                    <p:set>
                                      <p:cBhvr>
                                        <p:cTn id="151" dur="1" fill="hold">
                                          <p:stCondLst>
                                            <p:cond delay="0"/>
                                          </p:stCondLst>
                                        </p:cTn>
                                        <p:tgtEl>
                                          <p:spTgt spid="124"/>
                                        </p:tgtEl>
                                        <p:attrNameLst>
                                          <p:attrName>style.visibility</p:attrName>
                                        </p:attrNameLst>
                                      </p:cBhvr>
                                      <p:to>
                                        <p:strVal val="visible"/>
                                      </p:to>
                                    </p:set>
                                    <p:animEffect transition="in" filter="circle(in)">
                                      <p:cBhvr>
                                        <p:cTn id="152" dur="2000"/>
                                        <p:tgtEl>
                                          <p:spTgt spid="124"/>
                                        </p:tgtEl>
                                      </p:cBhvr>
                                    </p:animEffect>
                                  </p:childTnLst>
                                </p:cTn>
                              </p:par>
                              <p:par>
                                <p:cTn id="153" presetID="6" presetClass="entr" presetSubtype="16" fill="hold" grpId="0" nodeType="withEffect">
                                  <p:stCondLst>
                                    <p:cond delay="0"/>
                                  </p:stCondLst>
                                  <p:childTnLst>
                                    <p:set>
                                      <p:cBhvr>
                                        <p:cTn id="154" dur="1" fill="hold">
                                          <p:stCondLst>
                                            <p:cond delay="0"/>
                                          </p:stCondLst>
                                        </p:cTn>
                                        <p:tgtEl>
                                          <p:spTgt spid="126"/>
                                        </p:tgtEl>
                                        <p:attrNameLst>
                                          <p:attrName>style.visibility</p:attrName>
                                        </p:attrNameLst>
                                      </p:cBhvr>
                                      <p:to>
                                        <p:strVal val="visible"/>
                                      </p:to>
                                    </p:set>
                                    <p:animEffect transition="in" filter="circle(in)">
                                      <p:cBhvr>
                                        <p:cTn id="155" dur="2000"/>
                                        <p:tgtEl>
                                          <p:spTgt spid="126"/>
                                        </p:tgtEl>
                                      </p:cBhvr>
                                    </p:animEffect>
                                  </p:childTnLst>
                                </p:cTn>
                              </p:par>
                              <p:par>
                                <p:cTn id="156" presetID="6" presetClass="entr" presetSubtype="16" fill="hold" nodeType="withEffect">
                                  <p:stCondLst>
                                    <p:cond delay="0"/>
                                  </p:stCondLst>
                                  <p:childTnLst>
                                    <p:set>
                                      <p:cBhvr>
                                        <p:cTn id="157" dur="1" fill="hold">
                                          <p:stCondLst>
                                            <p:cond delay="0"/>
                                          </p:stCondLst>
                                        </p:cTn>
                                        <p:tgtEl>
                                          <p:spTgt spid="127"/>
                                        </p:tgtEl>
                                        <p:attrNameLst>
                                          <p:attrName>style.visibility</p:attrName>
                                        </p:attrNameLst>
                                      </p:cBhvr>
                                      <p:to>
                                        <p:strVal val="visible"/>
                                      </p:to>
                                    </p:set>
                                    <p:animEffect transition="in" filter="circle(in)">
                                      <p:cBhvr>
                                        <p:cTn id="158" dur="2000"/>
                                        <p:tgtEl>
                                          <p:spTgt spid="127"/>
                                        </p:tgtEl>
                                      </p:cBhvr>
                                    </p:animEffect>
                                  </p:childTnLst>
                                </p:cTn>
                              </p:par>
                              <p:par>
                                <p:cTn id="159" presetID="6" presetClass="entr" presetSubtype="16"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circle(in)">
                                      <p:cBhvr>
                                        <p:cTn id="161" dur="2000"/>
                                        <p:tgtEl>
                                          <p:spTgt spid="129"/>
                                        </p:tgtEl>
                                      </p:cBhvr>
                                    </p:animEffec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grpId="0" nodeType="click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circle(in)">
                                      <p:cBhvr>
                                        <p:cTn id="166" dur="2000"/>
                                        <p:tgtEl>
                                          <p:spTgt spid="66"/>
                                        </p:tgtEl>
                                      </p:cBhvr>
                                    </p:animEffect>
                                  </p:childTnLst>
                                </p:cTn>
                              </p:par>
                              <p:par>
                                <p:cTn id="167" presetID="6" presetClass="entr" presetSubtype="16" fill="hold" grpId="0" nodeType="with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circle(in)">
                                      <p:cBhvr>
                                        <p:cTn id="169" dur="2000"/>
                                        <p:tgtEl>
                                          <p:spTgt spid="67"/>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circle(in)">
                                      <p:cBhvr>
                                        <p:cTn id="174" dur="2000"/>
                                        <p:tgtEl>
                                          <p:spTgt spid="76"/>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grpId="0" nodeType="clickEffect">
                                  <p:stCondLst>
                                    <p:cond delay="0"/>
                                  </p:stCondLst>
                                  <p:childTnLst>
                                    <p:set>
                                      <p:cBhvr>
                                        <p:cTn id="178" dur="1" fill="hold">
                                          <p:stCondLst>
                                            <p:cond delay="0"/>
                                          </p:stCondLst>
                                        </p:cTn>
                                        <p:tgtEl>
                                          <p:spTgt spid="136"/>
                                        </p:tgtEl>
                                        <p:attrNameLst>
                                          <p:attrName>style.visibility</p:attrName>
                                        </p:attrNameLst>
                                      </p:cBhvr>
                                      <p:to>
                                        <p:strVal val="visible"/>
                                      </p:to>
                                    </p:set>
                                    <p:animEffect transition="in" filter="circle(in)">
                                      <p:cBhvr>
                                        <p:cTn id="179" dur="2000"/>
                                        <p:tgtEl>
                                          <p:spTgt spid="136"/>
                                        </p:tgtEl>
                                      </p:cBhvr>
                                    </p:animEffect>
                                  </p:childTnLst>
                                </p:cTn>
                              </p:par>
                              <p:par>
                                <p:cTn id="180" presetID="6" presetClass="entr" presetSubtype="16" fill="hold" nodeType="withEffect">
                                  <p:stCondLst>
                                    <p:cond delay="0"/>
                                  </p:stCondLst>
                                  <p:childTnLst>
                                    <p:set>
                                      <p:cBhvr>
                                        <p:cTn id="181" dur="1" fill="hold">
                                          <p:stCondLst>
                                            <p:cond delay="0"/>
                                          </p:stCondLst>
                                        </p:cTn>
                                        <p:tgtEl>
                                          <p:spTgt spid="122"/>
                                        </p:tgtEl>
                                        <p:attrNameLst>
                                          <p:attrName>style.visibility</p:attrName>
                                        </p:attrNameLst>
                                      </p:cBhvr>
                                      <p:to>
                                        <p:strVal val="visible"/>
                                      </p:to>
                                    </p:set>
                                    <p:animEffect transition="in" filter="circle(in)">
                                      <p:cBhvr>
                                        <p:cTn id="182" dur="2000"/>
                                        <p:tgtEl>
                                          <p:spTgt spid="122"/>
                                        </p:tgtEl>
                                      </p:cBhvr>
                                    </p:animEffect>
                                  </p:childTnLst>
                                </p:cTn>
                              </p:par>
                              <p:par>
                                <p:cTn id="183" presetID="6" presetClass="entr" presetSubtype="16" fill="hold" grpId="0" nodeType="with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circle(in)">
                                      <p:cBhvr>
                                        <p:cTn id="185" dur="2000"/>
                                        <p:tgtEl>
                                          <p:spTgt spid="70"/>
                                        </p:tgtEl>
                                      </p:cBhvr>
                                    </p:animEffect>
                                  </p:childTnLst>
                                </p:cTn>
                              </p:par>
                              <p:par>
                                <p:cTn id="186" presetID="6" presetClass="entr" presetSubtype="16" fill="hold" nodeType="withEffect">
                                  <p:stCondLst>
                                    <p:cond delay="0"/>
                                  </p:stCondLst>
                                  <p:childTnLst>
                                    <p:set>
                                      <p:cBhvr>
                                        <p:cTn id="187" dur="1" fill="hold">
                                          <p:stCondLst>
                                            <p:cond delay="0"/>
                                          </p:stCondLst>
                                        </p:cTn>
                                        <p:tgtEl>
                                          <p:spTgt spid="125"/>
                                        </p:tgtEl>
                                        <p:attrNameLst>
                                          <p:attrName>style.visibility</p:attrName>
                                        </p:attrNameLst>
                                      </p:cBhvr>
                                      <p:to>
                                        <p:strVal val="visible"/>
                                      </p:to>
                                    </p:set>
                                    <p:animEffect transition="in" filter="circle(in)">
                                      <p:cBhvr>
                                        <p:cTn id="188" dur="2000"/>
                                        <p:tgtEl>
                                          <p:spTgt spid="125"/>
                                        </p:tgtEl>
                                      </p:cBhvr>
                                    </p:animEffect>
                                  </p:childTnLst>
                                </p:cTn>
                              </p:par>
                              <p:par>
                                <p:cTn id="189" presetID="6" presetClass="entr" presetSubtype="16"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circle(in)">
                                      <p:cBhvr>
                                        <p:cTn id="191" dur="2000"/>
                                        <p:tgtEl>
                                          <p:spTgt spid="74"/>
                                        </p:tgtEl>
                                      </p:cBhvr>
                                    </p:animEffect>
                                  </p:childTnLst>
                                </p:cTn>
                              </p:par>
                              <p:par>
                                <p:cTn id="192" presetID="6" presetClass="entr" presetSubtype="16" fill="hold" nodeType="withEffect">
                                  <p:stCondLst>
                                    <p:cond delay="0"/>
                                  </p:stCondLst>
                                  <p:childTnLst>
                                    <p:set>
                                      <p:cBhvr>
                                        <p:cTn id="193" dur="1" fill="hold">
                                          <p:stCondLst>
                                            <p:cond delay="0"/>
                                          </p:stCondLst>
                                        </p:cTn>
                                        <p:tgtEl>
                                          <p:spTgt spid="128"/>
                                        </p:tgtEl>
                                        <p:attrNameLst>
                                          <p:attrName>style.visibility</p:attrName>
                                        </p:attrNameLst>
                                      </p:cBhvr>
                                      <p:to>
                                        <p:strVal val="visible"/>
                                      </p:to>
                                    </p:set>
                                    <p:animEffect transition="in" filter="circle(in)">
                                      <p:cBhvr>
                                        <p:cTn id="194" dur="2000"/>
                                        <p:tgtEl>
                                          <p:spTgt spid="128"/>
                                        </p:tgtEl>
                                      </p:cBhvr>
                                    </p:animEffect>
                                  </p:childTnLst>
                                </p:cTn>
                              </p:par>
                              <p:par>
                                <p:cTn id="195" presetID="6" presetClass="entr" presetSubtype="16" fill="hold" grpId="0" nodeType="withEffect">
                                  <p:stCondLst>
                                    <p:cond delay="0"/>
                                  </p:stCondLst>
                                  <p:childTnLst>
                                    <p:set>
                                      <p:cBhvr>
                                        <p:cTn id="196" dur="1" fill="hold">
                                          <p:stCondLst>
                                            <p:cond delay="0"/>
                                          </p:stCondLst>
                                        </p:cTn>
                                        <p:tgtEl>
                                          <p:spTgt spid="133"/>
                                        </p:tgtEl>
                                        <p:attrNameLst>
                                          <p:attrName>style.visibility</p:attrName>
                                        </p:attrNameLst>
                                      </p:cBhvr>
                                      <p:to>
                                        <p:strVal val="visible"/>
                                      </p:to>
                                    </p:set>
                                    <p:animEffect transition="in" filter="circle(in)">
                                      <p:cBhvr>
                                        <p:cTn id="197" dur="2000"/>
                                        <p:tgtEl>
                                          <p:spTgt spid="133"/>
                                        </p:tgtEl>
                                      </p:cBhvr>
                                    </p:animEffect>
                                  </p:childTnLst>
                                </p:cTn>
                              </p:par>
                              <p:par>
                                <p:cTn id="198" presetID="6" presetClass="entr" presetSubtype="16" fill="hold" nodeType="withEffect">
                                  <p:stCondLst>
                                    <p:cond delay="0"/>
                                  </p:stCondLst>
                                  <p:childTnLst>
                                    <p:set>
                                      <p:cBhvr>
                                        <p:cTn id="199" dur="1" fill="hold">
                                          <p:stCondLst>
                                            <p:cond delay="0"/>
                                          </p:stCondLst>
                                        </p:cTn>
                                        <p:tgtEl>
                                          <p:spTgt spid="3082"/>
                                        </p:tgtEl>
                                        <p:attrNameLst>
                                          <p:attrName>style.visibility</p:attrName>
                                        </p:attrNameLst>
                                      </p:cBhvr>
                                      <p:to>
                                        <p:strVal val="visible"/>
                                      </p:to>
                                    </p:set>
                                    <p:animEffect transition="in" filter="circle(in)">
                                      <p:cBhvr>
                                        <p:cTn id="200" dur="2000"/>
                                        <p:tgtEl>
                                          <p:spTgt spid="3082"/>
                                        </p:tgtEl>
                                      </p:cBhvr>
                                    </p:animEffect>
                                  </p:childTnLst>
                                </p:cTn>
                              </p:par>
                            </p:childTnLst>
                          </p:cTn>
                        </p:par>
                      </p:childTnLst>
                    </p:cTn>
                  </p:par>
                  <p:par>
                    <p:cTn id="201" fill="hold">
                      <p:stCondLst>
                        <p:cond delay="indefinite"/>
                      </p:stCondLst>
                      <p:childTnLst>
                        <p:par>
                          <p:cTn id="202" fill="hold">
                            <p:stCondLst>
                              <p:cond delay="0"/>
                            </p:stCondLst>
                            <p:childTnLst>
                              <p:par>
                                <p:cTn id="203" presetID="6" presetClass="entr" presetSubtype="16" fill="hold" grpId="0" nodeType="clickEffect">
                                  <p:stCondLst>
                                    <p:cond delay="0"/>
                                  </p:stCondLst>
                                  <p:childTnLst>
                                    <p:set>
                                      <p:cBhvr>
                                        <p:cTn id="204" dur="1" fill="hold">
                                          <p:stCondLst>
                                            <p:cond delay="0"/>
                                          </p:stCondLst>
                                        </p:cTn>
                                        <p:tgtEl>
                                          <p:spTgt spid="91"/>
                                        </p:tgtEl>
                                        <p:attrNameLst>
                                          <p:attrName>style.visibility</p:attrName>
                                        </p:attrNameLst>
                                      </p:cBhvr>
                                      <p:to>
                                        <p:strVal val="visible"/>
                                      </p:to>
                                    </p:set>
                                    <p:animEffect transition="in" filter="circle(in)">
                                      <p:cBhvr>
                                        <p:cTn id="20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66" grpId="0" animBg="1"/>
      <p:bldP spid="67" grpId="0"/>
      <p:bldP spid="69" grpId="0"/>
      <p:bldP spid="70" grpId="0"/>
      <p:bldP spid="74" grpId="0"/>
      <p:bldP spid="76" grpId="0"/>
      <p:bldP spid="68" grpId="0" animBg="1"/>
      <p:bldP spid="71" grpId="0"/>
      <p:bldP spid="73" grpId="0"/>
      <p:bldP spid="78" grpId="0"/>
      <p:bldP spid="82" grpId="0"/>
      <p:bldP spid="85" grpId="0"/>
      <p:bldP spid="88" grpId="0"/>
      <p:bldP spid="91" grpId="0"/>
      <p:bldP spid="93" grpId="0"/>
      <p:bldP spid="97" grpId="0"/>
      <p:bldP spid="87"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20" grpId="0"/>
      <p:bldP spid="123" grpId="0"/>
      <p:bldP spid="126" grpId="0"/>
      <p:bldP spid="129" grpId="0"/>
      <p:bldP spid="133" grpId="0"/>
      <p:bldP spid="1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Un exemple de crise politique traitée par les médias </a:t>
            </a:r>
            <a:endParaRPr lang="fr-FR" sz="2000" dirty="0">
              <a:solidFill>
                <a:schemeClr val="accent5">
                  <a:lumMod val="50000"/>
                </a:schemeClr>
              </a:solidFill>
              <a:latin typeface="Forte" pitchFamily="66" charset="0"/>
            </a:endParaRPr>
          </a:p>
        </p:txBody>
      </p:sp>
      <p:sp>
        <p:nvSpPr>
          <p:cNvPr id="8" name="Rectangle 7"/>
          <p:cNvSpPr/>
          <p:nvPr/>
        </p:nvSpPr>
        <p:spPr>
          <a:xfrm>
            <a:off x="1403648" y="6309320"/>
            <a:ext cx="5976664" cy="707886"/>
          </a:xfrm>
          <a:prstGeom prst="rect">
            <a:avLst/>
          </a:prstGeom>
        </p:spPr>
        <p:txBody>
          <a:bodyPr wrap="square">
            <a:spAutoFit/>
          </a:bodyPr>
          <a:lstStyle/>
          <a:p>
            <a:r>
              <a:rPr lang="fr-FR" sz="1600" dirty="0" smtClean="0"/>
              <a:t>Gérard FROMANGER, </a:t>
            </a:r>
            <a:r>
              <a:rPr lang="fr-FR" sz="1600" i="1" dirty="0" smtClean="0"/>
              <a:t>Le rouge</a:t>
            </a:r>
            <a:r>
              <a:rPr lang="fr-FR" sz="1600" dirty="0" smtClean="0"/>
              <a:t>, 1968, affiche </a:t>
            </a:r>
            <a:r>
              <a:rPr lang="fr-FR" sz="1600" dirty="0" err="1" smtClean="0"/>
              <a:t>sérigraphiée</a:t>
            </a:r>
            <a:r>
              <a:rPr lang="fr-FR" sz="1600" dirty="0" smtClean="0"/>
              <a:t> sur bristol, Paris, Centre Pompidou</a:t>
            </a:r>
            <a:endParaRPr lang="fr-FR" sz="900" dirty="0" smtClean="0"/>
          </a:p>
          <a:p>
            <a:endParaRPr lang="fr-FR" sz="800" dirty="0"/>
          </a:p>
        </p:txBody>
      </p:sp>
      <p:sp>
        <p:nvSpPr>
          <p:cNvPr id="10" name="Rectangle 9"/>
          <p:cNvSpPr/>
          <p:nvPr/>
        </p:nvSpPr>
        <p:spPr>
          <a:xfrm>
            <a:off x="0" y="0"/>
            <a:ext cx="5017271" cy="954107"/>
          </a:xfrm>
          <a:prstGeom prst="rect">
            <a:avLst/>
          </a:prstGeom>
        </p:spPr>
        <p:txBody>
          <a:bodyPr wrap="none">
            <a:spAutoFit/>
          </a:bodyPr>
          <a:lstStyle/>
          <a:p>
            <a:r>
              <a:rPr lang="fr-FR" sz="2800" b="1" dirty="0" smtClean="0">
                <a:solidFill>
                  <a:srgbClr val="FF0000"/>
                </a:solidFill>
                <a:effectLst>
                  <a:outerShdw blurRad="38100" dist="38100" dir="2700000" algn="tl">
                    <a:srgbClr val="000000">
                      <a:alpha val="43137"/>
                    </a:srgbClr>
                  </a:outerShdw>
                </a:effectLst>
                <a:latin typeface="Forte" pitchFamily="66" charset="0"/>
              </a:rPr>
              <a:t>Mai 1968, </a:t>
            </a:r>
          </a:p>
          <a:p>
            <a:r>
              <a:rPr lang="fr-FR" sz="2800" b="1" dirty="0" smtClean="0">
                <a:solidFill>
                  <a:srgbClr val="FF0000"/>
                </a:solidFill>
                <a:effectLst>
                  <a:outerShdw blurRad="38100" dist="38100" dir="2700000" algn="tl">
                    <a:srgbClr val="000000">
                      <a:alpha val="43137"/>
                    </a:srgbClr>
                  </a:outerShdw>
                </a:effectLst>
                <a:latin typeface="Forte" pitchFamily="66" charset="0"/>
              </a:rPr>
              <a:t>Crise politique, crise des médias</a:t>
            </a:r>
            <a:endParaRPr lang="fr-FR" sz="2800" b="1" dirty="0">
              <a:solidFill>
                <a:srgbClr val="FF0000"/>
              </a:solidFill>
              <a:effectLst>
                <a:outerShdw blurRad="38100" dist="38100" dir="2700000" algn="tl">
                  <a:srgbClr val="000000">
                    <a:alpha val="43137"/>
                  </a:srgbClr>
                </a:outerShdw>
              </a:effectLst>
              <a:latin typeface="Forte" pitchFamily="66" charset="0"/>
            </a:endParaRPr>
          </a:p>
        </p:txBody>
      </p:sp>
      <p:pic>
        <p:nvPicPr>
          <p:cNvPr id="9218" name="Picture 2" descr="http://www.assemblee-nationale.fr/histoire/mai_68/photo-rouge-f.jpg"/>
          <p:cNvPicPr>
            <a:picLocks noChangeAspect="1" noChangeArrowheads="1"/>
          </p:cNvPicPr>
          <p:nvPr/>
        </p:nvPicPr>
        <p:blipFill>
          <a:blip r:embed="rId2" cstate="print"/>
          <a:srcRect/>
          <a:stretch>
            <a:fillRect/>
          </a:stretch>
        </p:blipFill>
        <p:spPr bwMode="auto">
          <a:xfrm>
            <a:off x="1331640" y="2060848"/>
            <a:ext cx="6129765" cy="4176464"/>
          </a:xfrm>
          <a:prstGeom prst="rect">
            <a:avLst/>
          </a:prstGeom>
          <a:noFill/>
        </p:spPr>
      </p:pic>
      <p:sp>
        <p:nvSpPr>
          <p:cNvPr id="19" name="Rectangle à coins arrondis 18"/>
          <p:cNvSpPr/>
          <p:nvPr/>
        </p:nvSpPr>
        <p:spPr>
          <a:xfrm>
            <a:off x="5220072" y="476672"/>
            <a:ext cx="3923928" cy="1440160"/>
          </a:xfrm>
          <a:prstGeom prst="roundRect">
            <a:avLst/>
          </a:prstGeom>
          <a:solidFill>
            <a:schemeClr val="accent2">
              <a:lumMod val="60000"/>
              <a:lumOff val="40000"/>
              <a:alpha val="3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4738" algn="just" defTabSz="347663"/>
            <a:r>
              <a:rPr lang="fr-FR" sz="1300" b="1" dirty="0" smtClean="0">
                <a:solidFill>
                  <a:schemeClr val="tx1"/>
                </a:solidFill>
              </a:rPr>
              <a:t>Gérard FROMANGER </a:t>
            </a:r>
            <a:r>
              <a:rPr lang="fr-FR" sz="1300" dirty="0" smtClean="0">
                <a:solidFill>
                  <a:schemeClr val="tx1"/>
                </a:solidFill>
              </a:rPr>
              <a:t>(né en 1939) est l’un des pionniers de la figuration narrative dans les années 1960. En mai 68, il fonde l’atelier populaire des Beaux Arts qui produit certaines des plus célèbres affiches contestataires de son époque.</a:t>
            </a:r>
            <a:endParaRPr lang="fr-FR" sz="1300" b="1" dirty="0">
              <a:solidFill>
                <a:schemeClr val="tx1"/>
              </a:solidFill>
            </a:endParaRPr>
          </a:p>
        </p:txBody>
      </p:sp>
      <p:pic>
        <p:nvPicPr>
          <p:cNvPr id="9220" name="Picture 4" descr="http://www.letelegramme.com/ar/imgproxy.php/PhotoIntuitions/2012/02/17/1604184_11533313-leclerc-20120217-h101a.jpg?article=20120217-1001604184&amp;aaaammjj=20120217"/>
          <p:cNvPicPr>
            <a:picLocks noChangeAspect="1" noChangeArrowheads="1"/>
          </p:cNvPicPr>
          <p:nvPr/>
        </p:nvPicPr>
        <p:blipFill>
          <a:blip r:embed="rId3" cstate="print"/>
          <a:srcRect t="2326" r="44719"/>
          <a:stretch>
            <a:fillRect/>
          </a:stretch>
        </p:blipFill>
        <p:spPr bwMode="auto">
          <a:xfrm>
            <a:off x="5364088" y="548681"/>
            <a:ext cx="941253" cy="1296144"/>
          </a:xfrm>
          <a:prstGeom prst="rect">
            <a:avLst/>
          </a:prstGeom>
          <a:noFill/>
        </p:spPr>
      </p:pic>
      <p:sp>
        <p:nvSpPr>
          <p:cNvPr id="20" name="Rectangle à coins arrondis 19"/>
          <p:cNvSpPr/>
          <p:nvPr/>
        </p:nvSpPr>
        <p:spPr>
          <a:xfrm>
            <a:off x="467544" y="2564904"/>
            <a:ext cx="26277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La matière de travail : des photographies de presse des événements de mai 68</a:t>
            </a:r>
            <a:endParaRPr lang="fr-FR" sz="1600" dirty="0"/>
          </a:p>
        </p:txBody>
      </p:sp>
      <p:sp>
        <p:nvSpPr>
          <p:cNvPr id="22" name="Rectangle à coins arrondis 21"/>
          <p:cNvSpPr/>
          <p:nvPr/>
        </p:nvSpPr>
        <p:spPr>
          <a:xfrm>
            <a:off x="5868144" y="2276872"/>
            <a:ext cx="26277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La technique : la sérigraphie, qui consiste à appliquer un pochoir de tissu sur la surface à peindre</a:t>
            </a:r>
            <a:endParaRPr lang="fr-FR" sz="1600" dirty="0"/>
          </a:p>
        </p:txBody>
      </p:sp>
      <p:sp>
        <p:nvSpPr>
          <p:cNvPr id="23" name="Rectangle à coins arrondis 22"/>
          <p:cNvSpPr/>
          <p:nvPr/>
        </p:nvSpPr>
        <p:spPr>
          <a:xfrm>
            <a:off x="467544" y="4437112"/>
            <a:ext cx="262778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La couleur : l’usage du rouge, couleur de la révolte et de la violence, qui submerge les forces de l’ordre en une vague montante</a:t>
            </a:r>
            <a:endParaRPr lang="fr-FR" sz="1600" dirty="0"/>
          </a:p>
        </p:txBody>
      </p:sp>
      <p:sp>
        <p:nvSpPr>
          <p:cNvPr id="24" name="Rectangle à coins arrondis 23"/>
          <p:cNvSpPr/>
          <p:nvPr/>
        </p:nvSpPr>
        <p:spPr>
          <a:xfrm>
            <a:off x="5796136" y="4437112"/>
            <a:ext cx="262778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Le message : un détournement engagé qui montre que le traitement médiatique d’un événement ne peut être neutre. L’artiste invite ainsi l’opinion publique à intervenir directement dans la diffusion de l’information</a:t>
            </a:r>
            <a:endParaRPr lang="fr-FR" sz="1400" dirty="0"/>
          </a:p>
        </p:txBody>
      </p:sp>
      <p:sp>
        <p:nvSpPr>
          <p:cNvPr id="26" name="ZoneTexte 25"/>
          <p:cNvSpPr txBox="1"/>
          <p:nvPr/>
        </p:nvSpPr>
        <p:spPr>
          <a:xfrm rot="21113031">
            <a:off x="442765" y="1971196"/>
            <a:ext cx="3521768" cy="1938992"/>
          </a:xfrm>
          <a:prstGeom prst="rect">
            <a:avLst/>
          </a:prstGeom>
          <a:solidFill>
            <a:srgbClr val="FF0000">
              <a:alpha val="84000"/>
            </a:srgbClr>
          </a:solidFill>
          <a:ln>
            <a:solidFill>
              <a:schemeClr val="bg1">
                <a:lumMod val="65000"/>
              </a:schemeClr>
            </a:solidFill>
          </a:ln>
        </p:spPr>
        <p:txBody>
          <a:bodyPr wrap="square" rtlCol="0">
            <a:spAutoFit/>
          </a:bodyPr>
          <a:lstStyle/>
          <a:p>
            <a:pPr algn="just"/>
            <a:r>
              <a:rPr lang="fr-FR" sz="2400" b="1" dirty="0" smtClean="0">
                <a:solidFill>
                  <a:schemeClr val="bg1"/>
                </a:solidFill>
                <a:latin typeface="Forte" pitchFamily="66" charset="0"/>
              </a:rPr>
              <a:t>Comment la crise de mai 1968 transforme-t-elle le rapport entre le pouvoir, les médias et l’opinion publique ?</a:t>
            </a:r>
            <a:endParaRPr lang="fr-FR" sz="2400" b="1" dirty="0">
              <a:solidFill>
                <a:schemeClr val="bg1"/>
              </a:solidFill>
              <a:latin typeface="Forte" pitchFamily="66" charset="0"/>
            </a:endParaRPr>
          </a:p>
        </p:txBody>
      </p:sp>
    </p:spTree>
    <p:extLst>
      <p:ext uri="{BB962C8B-B14F-4D97-AF65-F5344CB8AC3E}">
        <p14:creationId xmlns:p14="http://schemas.microsoft.com/office/powerpoint/2010/main" val="31574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circle(in)">
                                      <p:cBhvr>
                                        <p:cTn id="25" dur="2000"/>
                                        <p:tgtEl>
                                          <p:spTgt spid="922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80">
                                          <p:stCondLst>
                                            <p:cond delay="0"/>
                                          </p:stCondLst>
                                        </p:cTn>
                                        <p:tgtEl>
                                          <p:spTgt spid="26"/>
                                        </p:tgtEl>
                                      </p:cBhvr>
                                    </p:animEffect>
                                    <p:anim calcmode="lin" valueType="num">
                                      <p:cBhvr>
                                        <p:cTn id="5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6" dur="26">
                                          <p:stCondLst>
                                            <p:cond delay="650"/>
                                          </p:stCondLst>
                                        </p:cTn>
                                        <p:tgtEl>
                                          <p:spTgt spid="26"/>
                                        </p:tgtEl>
                                      </p:cBhvr>
                                      <p:to x="100000" y="60000"/>
                                    </p:animScale>
                                    <p:animScale>
                                      <p:cBhvr>
                                        <p:cTn id="57" dur="166" decel="50000">
                                          <p:stCondLst>
                                            <p:cond delay="676"/>
                                          </p:stCondLst>
                                        </p:cTn>
                                        <p:tgtEl>
                                          <p:spTgt spid="26"/>
                                        </p:tgtEl>
                                      </p:cBhvr>
                                      <p:to x="100000" y="100000"/>
                                    </p:animScale>
                                    <p:animScale>
                                      <p:cBhvr>
                                        <p:cTn id="58" dur="26">
                                          <p:stCondLst>
                                            <p:cond delay="1312"/>
                                          </p:stCondLst>
                                        </p:cTn>
                                        <p:tgtEl>
                                          <p:spTgt spid="26"/>
                                        </p:tgtEl>
                                      </p:cBhvr>
                                      <p:to x="100000" y="80000"/>
                                    </p:animScale>
                                    <p:animScale>
                                      <p:cBhvr>
                                        <p:cTn id="59" dur="166" decel="50000">
                                          <p:stCondLst>
                                            <p:cond delay="1338"/>
                                          </p:stCondLst>
                                        </p:cTn>
                                        <p:tgtEl>
                                          <p:spTgt spid="26"/>
                                        </p:tgtEl>
                                      </p:cBhvr>
                                      <p:to x="100000" y="100000"/>
                                    </p:animScale>
                                    <p:animScale>
                                      <p:cBhvr>
                                        <p:cTn id="60" dur="26">
                                          <p:stCondLst>
                                            <p:cond delay="1642"/>
                                          </p:stCondLst>
                                        </p:cTn>
                                        <p:tgtEl>
                                          <p:spTgt spid="26"/>
                                        </p:tgtEl>
                                      </p:cBhvr>
                                      <p:to x="100000" y="90000"/>
                                    </p:animScale>
                                    <p:animScale>
                                      <p:cBhvr>
                                        <p:cTn id="61" dur="166" decel="50000">
                                          <p:stCondLst>
                                            <p:cond delay="1668"/>
                                          </p:stCondLst>
                                        </p:cTn>
                                        <p:tgtEl>
                                          <p:spTgt spid="26"/>
                                        </p:tgtEl>
                                      </p:cBhvr>
                                      <p:to x="100000" y="100000"/>
                                    </p:animScale>
                                    <p:animScale>
                                      <p:cBhvr>
                                        <p:cTn id="62" dur="26">
                                          <p:stCondLst>
                                            <p:cond delay="1808"/>
                                          </p:stCondLst>
                                        </p:cTn>
                                        <p:tgtEl>
                                          <p:spTgt spid="26"/>
                                        </p:tgtEl>
                                      </p:cBhvr>
                                      <p:to x="100000" y="95000"/>
                                    </p:animScale>
                                    <p:animScale>
                                      <p:cBhvr>
                                        <p:cTn id="6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animBg="1"/>
      <p:bldP spid="20" grpId="0" animBg="1"/>
      <p:bldP spid="22" grpId="0" animBg="1"/>
      <p:bldP spid="23"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Mai 1968 : crise politique, crise des médias</a:t>
            </a:r>
            <a:endParaRPr lang="fr-FR" sz="2000" dirty="0">
              <a:solidFill>
                <a:schemeClr val="accent5">
                  <a:lumMod val="50000"/>
                </a:schemeClr>
              </a:solidFill>
              <a:latin typeface="Forte" pitchFamily="66" charset="0"/>
            </a:endParaRPr>
          </a:p>
        </p:txBody>
      </p:sp>
      <p:sp>
        <p:nvSpPr>
          <p:cNvPr id="17" name="ZoneTexte 16"/>
          <p:cNvSpPr txBox="1"/>
          <p:nvPr/>
        </p:nvSpPr>
        <p:spPr>
          <a:xfrm>
            <a:off x="179512" y="260648"/>
            <a:ext cx="3024336" cy="338554"/>
          </a:xfrm>
          <a:prstGeom prst="rect">
            <a:avLst/>
          </a:prstGeom>
          <a:noFill/>
        </p:spPr>
        <p:txBody>
          <a:bodyPr wrap="square" rtlCol="0">
            <a:spAutoFit/>
          </a:bodyPr>
          <a:lstStyle/>
          <a:p>
            <a:r>
              <a:rPr lang="fr-FR" sz="1600" b="1" dirty="0" smtClean="0">
                <a:solidFill>
                  <a:srgbClr val="FF0000"/>
                </a:solidFill>
                <a:latin typeface="Trebuchet MS" pitchFamily="34" charset="0"/>
              </a:rPr>
              <a:t>A. </a:t>
            </a:r>
            <a:r>
              <a:rPr lang="fr-FR" sz="1600" b="1" u="sng" dirty="0" smtClean="0">
                <a:solidFill>
                  <a:srgbClr val="FF0000"/>
                </a:solidFill>
                <a:latin typeface="Trebuchet MS" pitchFamily="34" charset="0"/>
              </a:rPr>
              <a:t>Des médias sous contrôle</a:t>
            </a:r>
            <a:endParaRPr lang="fr-FR" sz="1600" b="1" dirty="0">
              <a:solidFill>
                <a:srgbClr val="FF0000"/>
              </a:solidFill>
              <a:latin typeface="Trebuchet MS" pitchFamily="34" charset="0"/>
            </a:endParaRPr>
          </a:p>
        </p:txBody>
      </p:sp>
      <p:sp>
        <p:nvSpPr>
          <p:cNvPr id="20" name="ZoneTexte 19"/>
          <p:cNvSpPr txBox="1"/>
          <p:nvPr/>
        </p:nvSpPr>
        <p:spPr>
          <a:xfrm>
            <a:off x="251520" y="908720"/>
            <a:ext cx="5112568" cy="2462213"/>
          </a:xfrm>
          <a:prstGeom prst="rect">
            <a:avLst/>
          </a:prstGeom>
          <a:noFill/>
        </p:spPr>
        <p:txBody>
          <a:bodyPr wrap="square" rtlCol="0">
            <a:spAutoFit/>
          </a:bodyPr>
          <a:lstStyle/>
          <a:p>
            <a:r>
              <a:rPr lang="fr-FR" sz="1200" b="1" dirty="0" smtClean="0">
                <a:latin typeface="Trebuchet MS" pitchFamily="34" charset="0"/>
              </a:rPr>
              <a:t>« Quand la France s’ennuie »</a:t>
            </a:r>
          </a:p>
          <a:p>
            <a:pPr algn="just"/>
            <a:r>
              <a:rPr lang="fr-FR" sz="1200" dirty="0" smtClean="0">
                <a:latin typeface="Trebuchet MS" pitchFamily="34" charset="0"/>
              </a:rPr>
              <a:t>Ce qui caractérise actuellement notre vie publique, c’est l’ennui. Les Français s’ennuient. Ils ne participent ni de près, ni de loin aux grandes convulsions de ce monde […]. La guerre du Vietnam les émeut, certes mais elle ne les touche pas vraiment. La jeunesse s’ennuie. Les étudiants manifestent. Quant aux jeunes ouvriers, ils cherchent du travail et n’en trouvent pas […]. Heureusement, la télévision est là pour détourner l’attention vers les vrais problèmes : […] l’encombrement des autoroutes, le tiercé qui continue d’avoir le dimanche soir priorité sur toutes les antennes de France […]. La télévision est faite pour distraire : ainsi le calme règne-t-il.</a:t>
            </a:r>
          </a:p>
          <a:p>
            <a:pPr algn="r"/>
            <a:r>
              <a:rPr lang="fr-FR" sz="1100" b="1" dirty="0" smtClean="0">
                <a:latin typeface="Trebuchet MS" pitchFamily="34" charset="0"/>
              </a:rPr>
              <a:t>Pierre VIANSSON-PONTE, «Quand la France s’ennuie », </a:t>
            </a:r>
            <a:r>
              <a:rPr lang="fr-FR" sz="1100" b="1" i="1" dirty="0" smtClean="0">
                <a:latin typeface="Trebuchet MS" pitchFamily="34" charset="0"/>
              </a:rPr>
              <a:t>Le Monde</a:t>
            </a:r>
            <a:r>
              <a:rPr lang="fr-FR" sz="1100" b="1" dirty="0" smtClean="0">
                <a:latin typeface="Trebuchet MS" pitchFamily="34" charset="0"/>
              </a:rPr>
              <a:t>, 15 mars 1968</a:t>
            </a:r>
            <a:endParaRPr lang="fr-FR" sz="1100" b="1" dirty="0">
              <a:latin typeface="Trebuchet MS" pitchFamily="34" charset="0"/>
            </a:endParaRPr>
          </a:p>
        </p:txBody>
      </p:sp>
      <p:pic>
        <p:nvPicPr>
          <p:cNvPr id="8194" name="Picture 2" descr="http://upload.wikimedia.org/wikipedia/fr/8/81/Maison_de_la_Radio_Paris.jpg"/>
          <p:cNvPicPr>
            <a:picLocks noChangeAspect="1" noChangeArrowheads="1"/>
          </p:cNvPicPr>
          <p:nvPr/>
        </p:nvPicPr>
        <p:blipFill>
          <a:blip r:embed="rId2" cstate="print"/>
          <a:srcRect/>
          <a:stretch>
            <a:fillRect/>
          </a:stretch>
        </p:blipFill>
        <p:spPr bwMode="auto">
          <a:xfrm>
            <a:off x="3059832" y="3645024"/>
            <a:ext cx="5616624" cy="2958513"/>
          </a:xfrm>
          <a:prstGeom prst="rect">
            <a:avLst/>
          </a:prstGeom>
          <a:noFill/>
        </p:spPr>
      </p:pic>
      <p:sp>
        <p:nvSpPr>
          <p:cNvPr id="22" name="ZoneTexte 21"/>
          <p:cNvSpPr txBox="1"/>
          <p:nvPr/>
        </p:nvSpPr>
        <p:spPr>
          <a:xfrm>
            <a:off x="395536" y="3933056"/>
            <a:ext cx="2520280" cy="2631490"/>
          </a:xfrm>
          <a:prstGeom prst="rect">
            <a:avLst/>
          </a:prstGeom>
          <a:noFill/>
        </p:spPr>
        <p:txBody>
          <a:bodyPr wrap="square" rtlCol="0">
            <a:spAutoFit/>
          </a:bodyPr>
          <a:lstStyle/>
          <a:p>
            <a:pPr algn="just"/>
            <a:r>
              <a:rPr lang="fr-FR" sz="1100" b="1" i="1" dirty="0" smtClean="0">
                <a:latin typeface="Trebuchet MS" pitchFamily="34" charset="0"/>
              </a:rPr>
              <a:t>La maison de la Radio</a:t>
            </a:r>
            <a:r>
              <a:rPr lang="fr-FR" sz="1100" i="1" dirty="0" smtClean="0">
                <a:latin typeface="Trebuchet MS" pitchFamily="34" charset="0"/>
              </a:rPr>
              <a:t>, inaugurée en décembre 1963.</a:t>
            </a:r>
          </a:p>
          <a:p>
            <a:pPr algn="just"/>
            <a:endParaRPr lang="fr-FR" sz="1100" i="1" dirty="0" smtClean="0">
              <a:latin typeface="Trebuchet MS" pitchFamily="34" charset="0"/>
            </a:endParaRPr>
          </a:p>
          <a:p>
            <a:pPr algn="just"/>
            <a:r>
              <a:rPr lang="fr-FR" sz="1100" dirty="0" smtClean="0">
                <a:latin typeface="Trebuchet MS" pitchFamily="34" charset="0"/>
              </a:rPr>
              <a:t>De Gaulle est soucieux de contrôler les médias audiovisuels, persuadé qu’il est que la presse écrite lui est hostile. Omniprésent dans les journaux parlés ou télévisés, il prend aussi l’habitude d’allocutions solennelles radiotélévisées. </a:t>
            </a:r>
          </a:p>
          <a:p>
            <a:pPr algn="just"/>
            <a:r>
              <a:rPr lang="fr-FR" sz="1100" dirty="0" smtClean="0">
                <a:latin typeface="Trebuchet MS" pitchFamily="34" charset="0"/>
              </a:rPr>
              <a:t>L’Office de </a:t>
            </a:r>
            <a:r>
              <a:rPr lang="fr-FR" sz="1100" dirty="0" err="1" smtClean="0">
                <a:latin typeface="Trebuchet MS" pitchFamily="34" charset="0"/>
              </a:rPr>
              <a:t>RadioTélévision</a:t>
            </a:r>
            <a:r>
              <a:rPr lang="fr-FR" sz="1100" dirty="0" smtClean="0">
                <a:latin typeface="Trebuchet MS" pitchFamily="34" charset="0"/>
              </a:rPr>
              <a:t> française (ORTF) est créé en 1964 et devient la vitrine et le symbole de la centralisation de l’audiovisuel français.</a:t>
            </a:r>
            <a:endParaRPr lang="fr-FR" sz="1100" dirty="0">
              <a:latin typeface="Trebuchet MS" pitchFamily="34" charset="0"/>
            </a:endParaRPr>
          </a:p>
        </p:txBody>
      </p:sp>
      <p:sp>
        <p:nvSpPr>
          <p:cNvPr id="23" name="Rectangle à coins arrondis 22"/>
          <p:cNvSpPr/>
          <p:nvPr/>
        </p:nvSpPr>
        <p:spPr>
          <a:xfrm>
            <a:off x="5652120" y="836712"/>
            <a:ext cx="3312368"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Sous la présidence de de Gaulle, la télévision et la radio publiques deviennent un véritable outil de communication du pouvoir et sont étroitement contrôlées dans  le cadre de l’ORTF.</a:t>
            </a:r>
            <a:endParaRPr lang="fr-FR" dirty="0"/>
          </a:p>
        </p:txBody>
      </p:sp>
      <p:sp>
        <p:nvSpPr>
          <p:cNvPr id="8" name="Rectangle 7"/>
          <p:cNvSpPr/>
          <p:nvPr/>
        </p:nvSpPr>
        <p:spPr>
          <a:xfrm>
            <a:off x="322040" y="2107158"/>
            <a:ext cx="5042048" cy="889794"/>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35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circle(in)">
                                      <p:cBhvr>
                                        <p:cTn id="20" dur="2000"/>
                                        <p:tgtEl>
                                          <p:spTgt spid="819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36912" y="-171400"/>
            <a:ext cx="670708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dirty="0" smtClean="0">
                <a:solidFill>
                  <a:schemeClr val="accent5">
                    <a:lumMod val="50000"/>
                  </a:schemeClr>
                </a:solidFill>
                <a:latin typeface="Forte" pitchFamily="66" charset="0"/>
              </a:rPr>
              <a:t>Mai 1968 : crise politique, crise des médias</a:t>
            </a:r>
            <a:endParaRPr lang="fr-FR" sz="2000" dirty="0">
              <a:solidFill>
                <a:schemeClr val="accent5">
                  <a:lumMod val="50000"/>
                </a:schemeClr>
              </a:solidFill>
              <a:latin typeface="Forte" pitchFamily="66" charset="0"/>
            </a:endParaRPr>
          </a:p>
        </p:txBody>
      </p:sp>
      <p:sp>
        <p:nvSpPr>
          <p:cNvPr id="17" name="ZoneTexte 16"/>
          <p:cNvSpPr txBox="1"/>
          <p:nvPr/>
        </p:nvSpPr>
        <p:spPr>
          <a:xfrm>
            <a:off x="179512" y="332656"/>
            <a:ext cx="6192688" cy="338554"/>
          </a:xfrm>
          <a:prstGeom prst="rect">
            <a:avLst/>
          </a:prstGeom>
          <a:noFill/>
        </p:spPr>
        <p:txBody>
          <a:bodyPr wrap="square" rtlCol="0">
            <a:spAutoFit/>
          </a:bodyPr>
          <a:lstStyle/>
          <a:p>
            <a:r>
              <a:rPr lang="fr-FR" sz="1600" b="1" dirty="0" smtClean="0">
                <a:solidFill>
                  <a:srgbClr val="FF0000"/>
                </a:solidFill>
                <a:latin typeface="Trebuchet MS" pitchFamily="34" charset="0"/>
              </a:rPr>
              <a:t>B. </a:t>
            </a:r>
            <a:r>
              <a:rPr lang="fr-FR" sz="1600" b="1" u="sng" dirty="0" smtClean="0">
                <a:solidFill>
                  <a:srgbClr val="FF0000"/>
                </a:solidFill>
                <a:latin typeface="Trebuchet MS" pitchFamily="34" charset="0"/>
              </a:rPr>
              <a:t>La parole et l’image prennent le pouvoir en mai 1968</a:t>
            </a:r>
            <a:endParaRPr lang="fr-FR" sz="1600" b="1" dirty="0">
              <a:solidFill>
                <a:srgbClr val="FF0000"/>
              </a:solidFill>
              <a:latin typeface="Trebuchet MS"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243898996"/>
              </p:ext>
            </p:extLst>
          </p:nvPr>
        </p:nvGraphicFramePr>
        <p:xfrm>
          <a:off x="219696" y="764704"/>
          <a:ext cx="8784978" cy="5928360"/>
        </p:xfrm>
        <a:graphic>
          <a:graphicData uri="http://schemas.openxmlformats.org/drawingml/2006/table">
            <a:tbl>
              <a:tblPr firstRow="1" bandRow="1">
                <a:tableStyleId>{5C22544A-7EE6-4342-B048-85BDC9FD1C3A}</a:tableStyleId>
              </a:tblPr>
              <a:tblGrid>
                <a:gridCol w="3024337"/>
                <a:gridCol w="3096344"/>
                <a:gridCol w="2664297"/>
              </a:tblGrid>
              <a:tr h="452968">
                <a:tc>
                  <a:txBody>
                    <a:bodyPr/>
                    <a:lstStyle/>
                    <a:p>
                      <a:pPr algn="ctr"/>
                      <a:r>
                        <a:rPr lang="fr-FR" sz="1400" i="1" dirty="0" smtClean="0"/>
                        <a:t>Le rôle clé des radios périphériques</a:t>
                      </a:r>
                      <a:r>
                        <a:rPr lang="fr-FR" sz="1400" i="1" baseline="0" dirty="0" smtClean="0"/>
                        <a:t> et du transistor</a:t>
                      </a:r>
                      <a:endParaRPr lang="fr-FR" sz="1400" i="1" dirty="0"/>
                    </a:p>
                  </a:txBody>
                  <a:tcPr/>
                </a:tc>
                <a:tc>
                  <a:txBody>
                    <a:bodyPr/>
                    <a:lstStyle/>
                    <a:p>
                      <a:pPr algn="ctr"/>
                      <a:r>
                        <a:rPr lang="fr-FR" sz="1400" i="1" dirty="0" smtClean="0"/>
                        <a:t>« Les murs ont</a:t>
                      </a:r>
                      <a:r>
                        <a:rPr lang="fr-FR" sz="1400" i="1" baseline="0" dirty="0" smtClean="0"/>
                        <a:t> la parole »</a:t>
                      </a:r>
                      <a:endParaRPr lang="fr-FR" sz="1400" i="1" dirty="0"/>
                    </a:p>
                  </a:txBody>
                  <a:tcPr/>
                </a:tc>
                <a:tc>
                  <a:txBody>
                    <a:bodyPr/>
                    <a:lstStyle/>
                    <a:p>
                      <a:pPr algn="ctr"/>
                      <a:r>
                        <a:rPr lang="fr-FR" sz="1400" i="1" dirty="0" smtClean="0"/>
                        <a:t>Mai</a:t>
                      </a:r>
                      <a:r>
                        <a:rPr lang="fr-FR" sz="1400" i="1" baseline="0" dirty="0" smtClean="0"/>
                        <a:t> 68 sous le regard du photojournalisme</a:t>
                      </a:r>
                      <a:endParaRPr lang="fr-FR" sz="1400" i="1" dirty="0"/>
                    </a:p>
                  </a:txBody>
                  <a:tcPr/>
                </a:tc>
              </a:tr>
              <a:tr h="370840">
                <a:tc>
                  <a:txBody>
                    <a:bodyPr/>
                    <a:lstStyle/>
                    <a:p>
                      <a:endParaRPr lang="fr-FR" sz="1100" dirty="0" smtClean="0"/>
                    </a:p>
                    <a:p>
                      <a:endParaRPr lang="fr-FR" dirty="0" smtClean="0"/>
                    </a:p>
                    <a:p>
                      <a:r>
                        <a:rPr lang="fr-FR" sz="1400" dirty="0" smtClean="0"/>
                        <a:t>                             </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i="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fr-FR" sz="1300" b="1" i="0" baseline="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300" b="1" i="0" baseline="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300" b="1" i="0" baseline="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300" b="1" i="0" baseline="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i="1"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fr-FR" sz="1200" i="1" dirty="0"/>
                    </a:p>
                  </a:txBody>
                  <a:tcPr/>
                </a:tc>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just"/>
                      <a:endParaRPr lang="fr-FR" sz="1200" i="1" baseline="0" dirty="0" smtClean="0"/>
                    </a:p>
                  </a:txBody>
                  <a:tcPr/>
                </a:tc>
              </a:tr>
            </a:tbl>
          </a:graphicData>
        </a:graphic>
      </p:graphicFrame>
      <p:pic>
        <p:nvPicPr>
          <p:cNvPr id="30722" name="Picture 2" descr="C:\Documents and Settings\renaud\Bureau\11733_fr_phototrans.png"/>
          <p:cNvPicPr>
            <a:picLocks noChangeAspect="1" noChangeArrowheads="1"/>
          </p:cNvPicPr>
          <p:nvPr/>
        </p:nvPicPr>
        <p:blipFill>
          <a:blip r:embed="rId2" cstate="print"/>
          <a:srcRect/>
          <a:stretch>
            <a:fillRect/>
          </a:stretch>
        </p:blipFill>
        <p:spPr bwMode="auto">
          <a:xfrm>
            <a:off x="395536" y="1481559"/>
            <a:ext cx="1047750" cy="1038225"/>
          </a:xfrm>
          <a:prstGeom prst="rect">
            <a:avLst/>
          </a:prstGeom>
          <a:noFill/>
        </p:spPr>
      </p:pic>
      <p:sp>
        <p:nvSpPr>
          <p:cNvPr id="10" name="ZoneTexte 9"/>
          <p:cNvSpPr txBox="1"/>
          <p:nvPr/>
        </p:nvSpPr>
        <p:spPr>
          <a:xfrm>
            <a:off x="251520" y="2654692"/>
            <a:ext cx="2880320" cy="1785104"/>
          </a:xfrm>
          <a:prstGeom prst="rect">
            <a:avLst/>
          </a:prstGeom>
          <a:noFill/>
          <a:ln>
            <a:solidFill>
              <a:schemeClr val="accent1"/>
            </a:solidFill>
          </a:ln>
        </p:spPr>
        <p:txBody>
          <a:bodyPr wrap="square" rtlCol="0">
            <a:spAutoFit/>
          </a:bodyPr>
          <a:lstStyle/>
          <a:p>
            <a:pPr algn="just"/>
            <a:r>
              <a:rPr lang="fr-FR" sz="1100" dirty="0" smtClean="0"/>
              <a:t>« Depuis le 6 mai, le transistor est devenu le cordon ombilical qui relie la France à sa révolution. La télévision, muselée ou presque, a pour l’instant renversé le régime de l’image. Le pouvoir est à la parole. Et dans le domaine de l’information, les radios périphériques, grâce à leur souplesse, à leur mobilité, grâce aussi à une certaine liberté, ont affirmé leur puissance. »</a:t>
            </a:r>
          </a:p>
          <a:p>
            <a:pPr algn="just"/>
            <a:r>
              <a:rPr lang="fr-FR" sz="1100" dirty="0" smtClean="0"/>
              <a:t>Danièle HEYMAN, </a:t>
            </a:r>
            <a:r>
              <a:rPr lang="fr-FR" sz="1100" i="1" dirty="0" smtClean="0"/>
              <a:t>L’express</a:t>
            </a:r>
            <a:r>
              <a:rPr lang="fr-FR" sz="1100" dirty="0" smtClean="0"/>
              <a:t>, 3 juin 1968</a:t>
            </a:r>
            <a:endParaRPr lang="fr-FR" sz="1100" dirty="0"/>
          </a:p>
        </p:txBody>
      </p:sp>
      <p:pic>
        <p:nvPicPr>
          <p:cNvPr id="30723" name="Picture 3" descr="C:\Documents and Settings\renaud\Bureau\1282-2.jpg"/>
          <p:cNvPicPr>
            <a:picLocks noChangeAspect="1" noChangeArrowheads="1"/>
          </p:cNvPicPr>
          <p:nvPr/>
        </p:nvPicPr>
        <p:blipFill>
          <a:blip r:embed="rId3" cstate="print"/>
          <a:srcRect/>
          <a:stretch>
            <a:fillRect/>
          </a:stretch>
        </p:blipFill>
        <p:spPr bwMode="auto">
          <a:xfrm>
            <a:off x="3707904" y="1484784"/>
            <a:ext cx="2186483" cy="2304256"/>
          </a:xfrm>
          <a:prstGeom prst="rect">
            <a:avLst/>
          </a:prstGeom>
          <a:noFill/>
        </p:spPr>
      </p:pic>
      <p:pic>
        <p:nvPicPr>
          <p:cNvPr id="30724" name="Picture 4" descr="C:\Documents and Settings\renaud\Bureau\phn6.jpg"/>
          <p:cNvPicPr>
            <a:picLocks noChangeAspect="1" noChangeArrowheads="1"/>
          </p:cNvPicPr>
          <p:nvPr/>
        </p:nvPicPr>
        <p:blipFill>
          <a:blip r:embed="rId4" cstate="print"/>
          <a:srcRect/>
          <a:stretch>
            <a:fillRect/>
          </a:stretch>
        </p:blipFill>
        <p:spPr bwMode="auto">
          <a:xfrm>
            <a:off x="6804248" y="1412776"/>
            <a:ext cx="1582255" cy="2304256"/>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1374862"/>
            <a:ext cx="1289426" cy="122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1520" y="4439796"/>
            <a:ext cx="2880320" cy="2292935"/>
          </a:xfrm>
          <a:prstGeom prst="rect">
            <a:avLst/>
          </a:prstGeom>
          <a:noFill/>
        </p:spPr>
        <p:txBody>
          <a:bodyPr wrap="square" rtlCol="0">
            <a:spAutoFit/>
          </a:bodyPr>
          <a:lstStyle/>
          <a:p>
            <a:pPr algn="just"/>
            <a:r>
              <a:rPr lang="fr-FR" sz="1300" b="1" dirty="0">
                <a:solidFill>
                  <a:srgbClr val="FF0000"/>
                </a:solidFill>
              </a:rPr>
              <a:t>Alors que les chaines radio et TV de l’ORTF, étroitement contrôlées par le pouvoir gaulliste, sont soumises à la censure, les radios privées envoient des reporters suivre les événements et les informations sont écoutées en direct sur le lieux de grève, dans les universités et au cœur des manifestations. De nombreux journalistes sont arrêtés et/ou se mettent en grève.</a:t>
            </a:r>
          </a:p>
        </p:txBody>
      </p:sp>
      <p:sp>
        <p:nvSpPr>
          <p:cNvPr id="5" name="ZoneTexte 4"/>
          <p:cNvSpPr txBox="1"/>
          <p:nvPr/>
        </p:nvSpPr>
        <p:spPr>
          <a:xfrm>
            <a:off x="3419872" y="3802221"/>
            <a:ext cx="2808312" cy="646331"/>
          </a:xfrm>
          <a:prstGeom prst="rect">
            <a:avLst/>
          </a:prstGeom>
          <a:noFill/>
        </p:spPr>
        <p:txBody>
          <a:bodyPr wrap="square" rtlCol="0">
            <a:spAutoFit/>
          </a:bodyPr>
          <a:lstStyle/>
          <a:p>
            <a:pPr algn="just"/>
            <a:r>
              <a:rPr lang="fr-FR" sz="1200" i="1" dirty="0"/>
              <a:t>Murs de la faculté de médecine de Paris couvert d’affiches créées par les étudiants des Beaux Arts</a:t>
            </a:r>
          </a:p>
        </p:txBody>
      </p:sp>
      <p:sp>
        <p:nvSpPr>
          <p:cNvPr id="6" name="ZoneTexte 5"/>
          <p:cNvSpPr txBox="1"/>
          <p:nvPr/>
        </p:nvSpPr>
        <p:spPr>
          <a:xfrm>
            <a:off x="3275856" y="4581128"/>
            <a:ext cx="2952328" cy="1692771"/>
          </a:xfrm>
          <a:prstGeom prst="rect">
            <a:avLst/>
          </a:prstGeom>
          <a:noFill/>
        </p:spPr>
        <p:txBody>
          <a:bodyPr wrap="square" rtlCol="0">
            <a:spAutoFit/>
          </a:bodyPr>
          <a:lstStyle/>
          <a:p>
            <a:pPr algn="just"/>
            <a:r>
              <a:rPr lang="fr-FR" sz="1300" b="1" dirty="0">
                <a:solidFill>
                  <a:srgbClr val="FF0000"/>
                </a:solidFill>
              </a:rPr>
              <a:t>L’image est le support privilégié des idées et des slogans de mai 68. Les étudiants grévistes de  l’école des Beaux Arts produisent près de 350 affiches en sérigraphie, qui dénoncent les médias de masse en estimant qu’ils sont au service du pouvoir et de la société de consommation.</a:t>
            </a:r>
          </a:p>
        </p:txBody>
      </p:sp>
      <p:sp>
        <p:nvSpPr>
          <p:cNvPr id="7" name="ZoneTexte 6"/>
          <p:cNvSpPr txBox="1"/>
          <p:nvPr/>
        </p:nvSpPr>
        <p:spPr>
          <a:xfrm>
            <a:off x="6372200" y="3717032"/>
            <a:ext cx="2520280" cy="646331"/>
          </a:xfrm>
          <a:prstGeom prst="rect">
            <a:avLst/>
          </a:prstGeom>
          <a:noFill/>
        </p:spPr>
        <p:txBody>
          <a:bodyPr wrap="square" rtlCol="0">
            <a:spAutoFit/>
          </a:bodyPr>
          <a:lstStyle/>
          <a:p>
            <a:pPr algn="just"/>
            <a:r>
              <a:rPr lang="fr-FR" sz="1200" i="1" dirty="0" smtClean="0"/>
              <a:t>Patience </a:t>
            </a:r>
            <a:r>
              <a:rPr lang="fr-FR" sz="1200" i="1" dirty="0"/>
              <a:t>(Daniel COHN-BENDIT face aux CRS), photographie de Gilles Caron, </a:t>
            </a:r>
            <a:r>
              <a:rPr lang="fr-FR" sz="1200" i="1" dirty="0" smtClean="0"/>
              <a:t>6 </a:t>
            </a:r>
            <a:r>
              <a:rPr lang="fr-FR" sz="1200" i="1" dirty="0"/>
              <a:t>mai 1968</a:t>
            </a:r>
          </a:p>
        </p:txBody>
      </p:sp>
      <p:sp>
        <p:nvSpPr>
          <p:cNvPr id="9" name="ZoneTexte 8"/>
          <p:cNvSpPr txBox="1"/>
          <p:nvPr/>
        </p:nvSpPr>
        <p:spPr>
          <a:xfrm>
            <a:off x="6382692" y="4539822"/>
            <a:ext cx="2664296" cy="2092881"/>
          </a:xfrm>
          <a:prstGeom prst="rect">
            <a:avLst/>
          </a:prstGeom>
          <a:noFill/>
        </p:spPr>
        <p:txBody>
          <a:bodyPr wrap="square" rtlCol="0">
            <a:spAutoFit/>
          </a:bodyPr>
          <a:lstStyle/>
          <a:p>
            <a:pPr algn="just"/>
            <a:r>
              <a:rPr lang="fr-FR" sz="1300" b="1" dirty="0">
                <a:solidFill>
                  <a:srgbClr val="FF0000"/>
                </a:solidFill>
              </a:rPr>
              <a:t>Apparu dans l’entre deux guerres, le photojournalisme consiste à fournir à des agences de presse ou à des journaux des reportages photo. En mai 68, bien plus libre que les autres médias, la presse fournit à ses lecteurs de nombreuses photos à chaud, dont certaines contribuent à fixer cette crise dans la mémoire collective des Français.</a:t>
            </a:r>
          </a:p>
        </p:txBody>
      </p:sp>
      <p:sp>
        <p:nvSpPr>
          <p:cNvPr id="3" name="Rectangle 2"/>
          <p:cNvSpPr/>
          <p:nvPr/>
        </p:nvSpPr>
        <p:spPr>
          <a:xfrm>
            <a:off x="251520" y="3356992"/>
            <a:ext cx="2880320" cy="360040"/>
          </a:xfrm>
          <a:prstGeom prst="rect">
            <a:avLst/>
          </a:prstGeom>
          <a:solidFill>
            <a:srgbClr val="FFFF00">
              <a:alpha val="3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35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circle(in)">
                                      <p:cBhvr>
                                        <p:cTn id="18" dur="2000"/>
                                        <p:tgtEl>
                                          <p:spTgt spid="30722"/>
                                        </p:tgtEl>
                                      </p:cBhvr>
                                    </p:animEffect>
                                  </p:childTnLst>
                                </p:cTn>
                              </p:par>
                              <p:par>
                                <p:cTn id="19" presetID="6"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0723"/>
                                        </p:tgtEl>
                                        <p:attrNameLst>
                                          <p:attrName>style.visibility</p:attrName>
                                        </p:attrNameLst>
                                      </p:cBhvr>
                                      <p:to>
                                        <p:strVal val="visible"/>
                                      </p:to>
                                    </p:set>
                                    <p:animEffect transition="in" filter="circle(in)">
                                      <p:cBhvr>
                                        <p:cTn id="40" dur="2000"/>
                                        <p:tgtEl>
                                          <p:spTgt spid="3072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circle(in)">
                                      <p:cBhvr>
                                        <p:cTn id="50" dur="20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0724"/>
                                        </p:tgtEl>
                                        <p:attrNameLst>
                                          <p:attrName>style.visibility</p:attrName>
                                        </p:attrNameLst>
                                      </p:cBhvr>
                                      <p:to>
                                        <p:strVal val="visible"/>
                                      </p:to>
                                    </p:set>
                                    <p:animEffect transition="in" filter="circle(in)">
                                      <p:cBhvr>
                                        <p:cTn id="55" dur="2000"/>
                                        <p:tgtEl>
                                          <p:spTgt spid="30724"/>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circle(in)">
                                      <p:cBhvr>
                                        <p:cTn id="6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P spid="2" grpId="0"/>
      <p:bldP spid="5" grpId="0"/>
      <p:bldP spid="7" grpId="0"/>
      <p:bldP spid="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4042792" cy="562074"/>
          </a:xfrm>
        </p:spPr>
        <p:txBody>
          <a:bodyPr>
            <a:normAutofit fontScale="90000"/>
          </a:bodyPr>
          <a:lstStyle/>
          <a:p>
            <a:pPr algn="l"/>
            <a:r>
              <a:rPr lang="fr-FR" sz="3200" b="1" dirty="0" smtClean="0">
                <a:solidFill>
                  <a:srgbClr val="FF0000"/>
                </a:solidFill>
                <a:effectLst>
                  <a:outerShdw blurRad="38100" dist="38100" dir="2700000" algn="tl">
                    <a:srgbClr val="000000">
                      <a:alpha val="43137"/>
                    </a:srgbClr>
                  </a:outerShdw>
                </a:effectLst>
                <a:latin typeface="Forte" pitchFamily="66" charset="0"/>
              </a:rPr>
              <a:t>Les murs ont la parole</a:t>
            </a:r>
            <a:endParaRPr lang="fr-FR" sz="3200" b="1" dirty="0">
              <a:solidFill>
                <a:srgbClr val="FF0000"/>
              </a:solidFill>
              <a:effectLst>
                <a:outerShdw blurRad="38100" dist="38100" dir="2700000" algn="tl">
                  <a:srgbClr val="000000">
                    <a:alpha val="43137"/>
                  </a:srgbClr>
                </a:outerShdw>
              </a:effectLst>
              <a:latin typeface="Forte" pitchFamily="66" charset="0"/>
            </a:endParaRPr>
          </a:p>
        </p:txBody>
      </p:sp>
      <p:pic>
        <p:nvPicPr>
          <p:cNvPr id="31746" name="Picture 2" descr="http://t0.gstatic.com/images?q=tbn:ANd9GcSwXRCr0h3F7lUTqbEqFmMge6UTeBuvHloa-MquvmIU2DStz7QNtg"/>
          <p:cNvPicPr>
            <a:picLocks noChangeAspect="1" noChangeArrowheads="1"/>
          </p:cNvPicPr>
          <p:nvPr/>
        </p:nvPicPr>
        <p:blipFill>
          <a:blip r:embed="rId2" cstate="print"/>
          <a:srcRect/>
          <a:stretch>
            <a:fillRect/>
          </a:stretch>
        </p:blipFill>
        <p:spPr bwMode="auto">
          <a:xfrm>
            <a:off x="4211960" y="0"/>
            <a:ext cx="1885950" cy="2419350"/>
          </a:xfrm>
          <a:prstGeom prst="rect">
            <a:avLst/>
          </a:prstGeom>
          <a:noFill/>
        </p:spPr>
      </p:pic>
      <p:pic>
        <p:nvPicPr>
          <p:cNvPr id="31750" name="Picture 6" descr="http://expositions.bnf.fr/mai68/images/3/052.jpg"/>
          <p:cNvPicPr>
            <a:picLocks noChangeAspect="1" noChangeArrowheads="1"/>
          </p:cNvPicPr>
          <p:nvPr/>
        </p:nvPicPr>
        <p:blipFill>
          <a:blip r:embed="rId3" cstate="print"/>
          <a:srcRect/>
          <a:stretch>
            <a:fillRect/>
          </a:stretch>
        </p:blipFill>
        <p:spPr bwMode="auto">
          <a:xfrm>
            <a:off x="899592" y="1844824"/>
            <a:ext cx="2915770" cy="4032448"/>
          </a:xfrm>
          <a:prstGeom prst="rect">
            <a:avLst/>
          </a:prstGeom>
          <a:noFill/>
        </p:spPr>
      </p:pic>
      <p:pic>
        <p:nvPicPr>
          <p:cNvPr id="31752" name="Picture 8" descr="http://www.centreaffiche.toulouse.fr/thematiques/images/mai68/affiches/1221.jpg"/>
          <p:cNvPicPr>
            <a:picLocks noChangeAspect="1" noChangeArrowheads="1"/>
          </p:cNvPicPr>
          <p:nvPr/>
        </p:nvPicPr>
        <p:blipFill>
          <a:blip r:embed="rId4" cstate="print"/>
          <a:srcRect/>
          <a:stretch>
            <a:fillRect/>
          </a:stretch>
        </p:blipFill>
        <p:spPr bwMode="auto">
          <a:xfrm>
            <a:off x="5868144" y="2204864"/>
            <a:ext cx="2790144" cy="3528392"/>
          </a:xfrm>
          <a:prstGeom prst="rect">
            <a:avLst/>
          </a:prstGeom>
          <a:noFill/>
        </p:spPr>
      </p:pic>
      <p:pic>
        <p:nvPicPr>
          <p:cNvPr id="31754" name="Picture 10" descr="http://expositions.bnf.fr/mai68/images/3/037.jpg"/>
          <p:cNvPicPr>
            <a:picLocks noChangeAspect="1" noChangeArrowheads="1"/>
          </p:cNvPicPr>
          <p:nvPr/>
        </p:nvPicPr>
        <p:blipFill>
          <a:blip r:embed="rId5" cstate="print"/>
          <a:srcRect/>
          <a:stretch>
            <a:fillRect/>
          </a:stretch>
        </p:blipFill>
        <p:spPr bwMode="auto">
          <a:xfrm>
            <a:off x="3851920" y="2780928"/>
            <a:ext cx="1611146" cy="2258616"/>
          </a:xfrm>
          <a:prstGeom prst="rect">
            <a:avLst/>
          </a:prstGeom>
          <a:noFill/>
          <a:ln>
            <a:solidFill>
              <a:srgbClr val="FF0000"/>
            </a:solidFill>
          </a:ln>
        </p:spPr>
      </p:pic>
      <p:sp>
        <p:nvSpPr>
          <p:cNvPr id="9" name="ZoneTexte 8"/>
          <p:cNvSpPr txBox="1"/>
          <p:nvPr/>
        </p:nvSpPr>
        <p:spPr>
          <a:xfrm>
            <a:off x="467544" y="5805264"/>
            <a:ext cx="7848872" cy="954107"/>
          </a:xfrm>
          <a:prstGeom prst="rect">
            <a:avLst/>
          </a:prstGeom>
          <a:noFill/>
        </p:spPr>
        <p:txBody>
          <a:bodyPr wrap="square" rtlCol="0">
            <a:spAutoFit/>
          </a:bodyPr>
          <a:lstStyle/>
          <a:p>
            <a:r>
              <a:rPr lang="fr-FR" sz="1400" dirty="0" smtClean="0">
                <a:latin typeface="Forte" pitchFamily="66" charset="0"/>
              </a:rPr>
              <a:t>Quelques caractéristiques des affiches des Beaux Arts de mai 68</a:t>
            </a:r>
          </a:p>
          <a:p>
            <a:r>
              <a:rPr lang="fr-FR" sz="1400" dirty="0" smtClean="0">
                <a:latin typeface="Trebuchet MS" pitchFamily="34" charset="0"/>
              </a:rPr>
              <a:t>Un visuel et un slogan faciles à identifier, une critique du pouvoir et des médias qui lui sont soumis, la sérigraphie : une technique pour produire en série, des affiches non signées pour éviter la répression, un engagement clair et explicite = </a:t>
            </a:r>
            <a:r>
              <a:rPr lang="fr-FR" sz="1400" b="1" i="1" dirty="0" smtClean="0">
                <a:latin typeface="Trebuchet MS" pitchFamily="34" charset="0"/>
              </a:rPr>
              <a:t>des affiches de propagande.</a:t>
            </a:r>
            <a:endParaRPr lang="fr-FR" sz="1200" dirty="0">
              <a:latin typeface="Trebuchet MS" pitchFamily="34" charset="0"/>
            </a:endParaRPr>
          </a:p>
        </p:txBody>
      </p:sp>
      <p:sp>
        <p:nvSpPr>
          <p:cNvPr id="10" name="Ellipse 9"/>
          <p:cNvSpPr/>
          <p:nvPr/>
        </p:nvSpPr>
        <p:spPr>
          <a:xfrm>
            <a:off x="4283968" y="548680"/>
            <a:ext cx="1800200" cy="1800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691680" y="4437112"/>
            <a:ext cx="1296144" cy="129614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H="1">
            <a:off x="2339752" y="1628800"/>
            <a:ext cx="216024" cy="26642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10" idx="2"/>
          </p:cNvCxnSpPr>
          <p:nvPr/>
        </p:nvCxnSpPr>
        <p:spPr>
          <a:xfrm flipV="1">
            <a:off x="2555776" y="1448780"/>
            <a:ext cx="1728192" cy="180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187624" y="980728"/>
            <a:ext cx="1512168" cy="523220"/>
          </a:xfrm>
          <a:prstGeom prst="rect">
            <a:avLst/>
          </a:prstGeom>
          <a:noFill/>
          <a:ln w="15875">
            <a:solidFill>
              <a:srgbClr val="FF0000"/>
            </a:solidFill>
          </a:ln>
        </p:spPr>
        <p:txBody>
          <a:bodyPr wrap="square" rtlCol="0">
            <a:spAutoFit/>
          </a:bodyPr>
          <a:lstStyle/>
          <a:p>
            <a:pPr algn="ctr"/>
            <a:r>
              <a:rPr lang="fr-FR" sz="1400" dirty="0" smtClean="0">
                <a:solidFill>
                  <a:srgbClr val="FF0000"/>
                </a:solidFill>
                <a:latin typeface="Trebuchet MS" pitchFamily="34" charset="0"/>
              </a:rPr>
              <a:t>Une cible : les médias publics</a:t>
            </a:r>
            <a:endParaRPr lang="fr-FR" sz="1400" dirty="0">
              <a:solidFill>
                <a:srgbClr val="FF0000"/>
              </a:solidFill>
              <a:latin typeface="Trebuchet MS" pitchFamily="34" charset="0"/>
            </a:endParaRPr>
          </a:p>
        </p:txBody>
      </p:sp>
      <p:sp>
        <p:nvSpPr>
          <p:cNvPr id="18" name="Ellipse 17"/>
          <p:cNvSpPr/>
          <p:nvPr/>
        </p:nvSpPr>
        <p:spPr>
          <a:xfrm>
            <a:off x="3995936" y="2780928"/>
            <a:ext cx="1296144" cy="1296144"/>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5940152" y="3429000"/>
            <a:ext cx="360040" cy="360040"/>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115616" y="1916832"/>
            <a:ext cx="1152128" cy="720080"/>
          </a:xfrm>
          <a:prstGeom prst="ellips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flipV="1">
            <a:off x="395536" y="2564904"/>
            <a:ext cx="1008112" cy="61206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95536" y="3140968"/>
            <a:ext cx="3528392" cy="14401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9" idx="2"/>
          </p:cNvCxnSpPr>
          <p:nvPr/>
        </p:nvCxnSpPr>
        <p:spPr>
          <a:xfrm>
            <a:off x="395536" y="3140968"/>
            <a:ext cx="5544616" cy="46805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0" y="3284984"/>
            <a:ext cx="1512168" cy="1169551"/>
          </a:xfrm>
          <a:prstGeom prst="rect">
            <a:avLst/>
          </a:prstGeom>
          <a:solidFill>
            <a:schemeClr val="bg2">
              <a:alpha val="92000"/>
            </a:schemeClr>
          </a:solidFill>
          <a:ln w="15875">
            <a:solidFill>
              <a:srgbClr val="FFC000"/>
            </a:solidFill>
          </a:ln>
        </p:spPr>
        <p:txBody>
          <a:bodyPr wrap="square" rtlCol="0">
            <a:spAutoFit/>
          </a:bodyPr>
          <a:lstStyle/>
          <a:p>
            <a:pPr algn="ctr"/>
            <a:r>
              <a:rPr lang="fr-FR" sz="1400" dirty="0" smtClean="0">
                <a:solidFill>
                  <a:srgbClr val="FFC000"/>
                </a:solidFill>
                <a:latin typeface="Trebuchet MS" pitchFamily="34" charset="0"/>
              </a:rPr>
              <a:t>Un responsable : l’Etat gaulliste accusé de brider la liberté d’expression</a:t>
            </a:r>
            <a:endParaRPr lang="fr-FR" sz="1400" dirty="0">
              <a:solidFill>
                <a:srgbClr val="FFC000"/>
              </a:solidFill>
              <a:latin typeface="Trebuchet MS" pitchFamily="34" charset="0"/>
            </a:endParaRPr>
          </a:p>
        </p:txBody>
      </p:sp>
      <p:sp>
        <p:nvSpPr>
          <p:cNvPr id="32" name="Ellipse 31"/>
          <p:cNvSpPr/>
          <p:nvPr/>
        </p:nvSpPr>
        <p:spPr>
          <a:xfrm>
            <a:off x="5868144" y="2708920"/>
            <a:ext cx="2736304" cy="3024336"/>
          </a:xfrm>
          <a:prstGeom prst="ellipse">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avec flèche 32"/>
          <p:cNvCxnSpPr/>
          <p:nvPr/>
        </p:nvCxnSpPr>
        <p:spPr>
          <a:xfrm flipH="1">
            <a:off x="7812360" y="1916832"/>
            <a:ext cx="72008" cy="9361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020272" y="1412776"/>
            <a:ext cx="1512168" cy="523220"/>
          </a:xfrm>
          <a:prstGeom prst="rect">
            <a:avLst/>
          </a:prstGeom>
          <a:noFill/>
          <a:ln w="15875">
            <a:solidFill>
              <a:srgbClr val="7030A0"/>
            </a:solidFill>
          </a:ln>
        </p:spPr>
        <p:txBody>
          <a:bodyPr wrap="square" rtlCol="0">
            <a:spAutoFit/>
          </a:bodyPr>
          <a:lstStyle/>
          <a:p>
            <a:pPr algn="ctr"/>
            <a:r>
              <a:rPr lang="fr-FR" sz="1400" dirty="0" smtClean="0">
                <a:solidFill>
                  <a:srgbClr val="7030A0"/>
                </a:solidFill>
                <a:latin typeface="Trebuchet MS" pitchFamily="34" charset="0"/>
              </a:rPr>
              <a:t>Des victimes : tous les Français</a:t>
            </a:r>
            <a:endParaRPr lang="fr-FR" sz="1400" dirty="0">
              <a:solidFill>
                <a:srgbClr val="7030A0"/>
              </a:solidFill>
              <a:latin typeface="Trebuchet MS" pitchFamily="34" charset="0"/>
            </a:endParaRPr>
          </a:p>
        </p:txBody>
      </p:sp>
      <p:sp>
        <p:nvSpPr>
          <p:cNvPr id="38" name="Rectangle 37"/>
          <p:cNvSpPr/>
          <p:nvPr/>
        </p:nvSpPr>
        <p:spPr>
          <a:xfrm>
            <a:off x="6660232" y="2492896"/>
            <a:ext cx="504056" cy="288032"/>
          </a:xfrm>
          <a:prstGeom prst="rect">
            <a:avLst/>
          </a:prstGeom>
          <a:solidFill>
            <a:srgbClr val="7030A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267744" y="2060848"/>
            <a:ext cx="576064" cy="504056"/>
          </a:xfrm>
          <a:prstGeom prst="rect">
            <a:avLst/>
          </a:prstGeom>
          <a:solidFill>
            <a:srgbClr val="7030A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rot="443314">
            <a:off x="6516216" y="188640"/>
            <a:ext cx="237626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 but : réagir et se révolter aux côtés des grévistes et des manifestants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circle(in)">
                                      <p:cBhvr>
                                        <p:cTn id="12" dur="2000"/>
                                        <p:tgtEl>
                                          <p:spTgt spid="31750"/>
                                        </p:tgtEl>
                                      </p:cBhvr>
                                    </p:animEffect>
                                  </p:childTnLst>
                                </p:cTn>
                              </p:par>
                              <p:par>
                                <p:cTn id="13" presetID="6" presetClass="entr" presetSubtype="16"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circle(in)">
                                      <p:cBhvr>
                                        <p:cTn id="15" dur="2000"/>
                                        <p:tgtEl>
                                          <p:spTgt spid="31746"/>
                                        </p:tgtEl>
                                      </p:cBhvr>
                                    </p:animEffect>
                                  </p:childTnLst>
                                </p:cTn>
                              </p:par>
                              <p:par>
                                <p:cTn id="16" presetID="6" presetClass="entr" presetSubtype="16" fill="hold" nodeType="withEffect">
                                  <p:stCondLst>
                                    <p:cond delay="0"/>
                                  </p:stCondLst>
                                  <p:childTnLst>
                                    <p:set>
                                      <p:cBhvr>
                                        <p:cTn id="17" dur="1" fill="hold">
                                          <p:stCondLst>
                                            <p:cond delay="0"/>
                                          </p:stCondLst>
                                        </p:cTn>
                                        <p:tgtEl>
                                          <p:spTgt spid="31754"/>
                                        </p:tgtEl>
                                        <p:attrNameLst>
                                          <p:attrName>style.visibility</p:attrName>
                                        </p:attrNameLst>
                                      </p:cBhvr>
                                      <p:to>
                                        <p:strVal val="visible"/>
                                      </p:to>
                                    </p:set>
                                    <p:animEffect transition="in" filter="circle(in)">
                                      <p:cBhvr>
                                        <p:cTn id="18" dur="2000"/>
                                        <p:tgtEl>
                                          <p:spTgt spid="31754"/>
                                        </p:tgtEl>
                                      </p:cBhvr>
                                    </p:animEffect>
                                  </p:childTnLst>
                                </p:cTn>
                              </p:par>
                              <p:par>
                                <p:cTn id="19" presetID="6" presetClass="entr" presetSubtype="16" fill="hold" nodeType="withEffect">
                                  <p:stCondLst>
                                    <p:cond delay="0"/>
                                  </p:stCondLst>
                                  <p:childTnLst>
                                    <p:set>
                                      <p:cBhvr>
                                        <p:cTn id="20" dur="1" fill="hold">
                                          <p:stCondLst>
                                            <p:cond delay="0"/>
                                          </p:stCondLst>
                                        </p:cTn>
                                        <p:tgtEl>
                                          <p:spTgt spid="31752"/>
                                        </p:tgtEl>
                                        <p:attrNameLst>
                                          <p:attrName>style.visibility</p:attrName>
                                        </p:attrNameLst>
                                      </p:cBhvr>
                                      <p:to>
                                        <p:strVal val="visible"/>
                                      </p:to>
                                    </p:set>
                                    <p:animEffect transition="in" filter="circle(in)">
                                      <p:cBhvr>
                                        <p:cTn id="21" dur="2000"/>
                                        <p:tgtEl>
                                          <p:spTgt spid="3175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6"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ircle(in)">
                                      <p:cBhvr>
                                        <p:cTn id="61" dur="2000"/>
                                        <p:tgtEl>
                                          <p:spTgt spid="32"/>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par>
                                <p:cTn id="68" presetID="6" presetClass="entr" presetSubtype="16"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ircle(in)">
                                      <p:cBhvr>
                                        <p:cTn id="70" dur="20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80">
                                          <p:stCondLst>
                                            <p:cond delay="0"/>
                                          </p:stCondLst>
                                        </p:cTn>
                                        <p:tgtEl>
                                          <p:spTgt spid="41"/>
                                        </p:tgtEl>
                                      </p:cBhvr>
                                    </p:animEffect>
                                    <p:anim calcmode="lin" valueType="num">
                                      <p:cBhvr>
                                        <p:cTn id="7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1" dur="26">
                                          <p:stCondLst>
                                            <p:cond delay="650"/>
                                          </p:stCondLst>
                                        </p:cTn>
                                        <p:tgtEl>
                                          <p:spTgt spid="41"/>
                                        </p:tgtEl>
                                      </p:cBhvr>
                                      <p:to x="100000" y="60000"/>
                                    </p:animScale>
                                    <p:animScale>
                                      <p:cBhvr>
                                        <p:cTn id="82" dur="166" decel="50000">
                                          <p:stCondLst>
                                            <p:cond delay="676"/>
                                          </p:stCondLst>
                                        </p:cTn>
                                        <p:tgtEl>
                                          <p:spTgt spid="41"/>
                                        </p:tgtEl>
                                      </p:cBhvr>
                                      <p:to x="100000" y="100000"/>
                                    </p:animScale>
                                    <p:animScale>
                                      <p:cBhvr>
                                        <p:cTn id="83" dur="26">
                                          <p:stCondLst>
                                            <p:cond delay="1312"/>
                                          </p:stCondLst>
                                        </p:cTn>
                                        <p:tgtEl>
                                          <p:spTgt spid="41"/>
                                        </p:tgtEl>
                                      </p:cBhvr>
                                      <p:to x="100000" y="80000"/>
                                    </p:animScale>
                                    <p:animScale>
                                      <p:cBhvr>
                                        <p:cTn id="84" dur="166" decel="50000">
                                          <p:stCondLst>
                                            <p:cond delay="1338"/>
                                          </p:stCondLst>
                                        </p:cTn>
                                        <p:tgtEl>
                                          <p:spTgt spid="41"/>
                                        </p:tgtEl>
                                      </p:cBhvr>
                                      <p:to x="100000" y="100000"/>
                                    </p:animScale>
                                    <p:animScale>
                                      <p:cBhvr>
                                        <p:cTn id="85" dur="26">
                                          <p:stCondLst>
                                            <p:cond delay="1642"/>
                                          </p:stCondLst>
                                        </p:cTn>
                                        <p:tgtEl>
                                          <p:spTgt spid="41"/>
                                        </p:tgtEl>
                                      </p:cBhvr>
                                      <p:to x="100000" y="90000"/>
                                    </p:animScale>
                                    <p:animScale>
                                      <p:cBhvr>
                                        <p:cTn id="86" dur="166" decel="50000">
                                          <p:stCondLst>
                                            <p:cond delay="1668"/>
                                          </p:stCondLst>
                                        </p:cTn>
                                        <p:tgtEl>
                                          <p:spTgt spid="41"/>
                                        </p:tgtEl>
                                      </p:cBhvr>
                                      <p:to x="100000" y="100000"/>
                                    </p:animScale>
                                    <p:animScale>
                                      <p:cBhvr>
                                        <p:cTn id="87" dur="26">
                                          <p:stCondLst>
                                            <p:cond delay="1808"/>
                                          </p:stCondLst>
                                        </p:cTn>
                                        <p:tgtEl>
                                          <p:spTgt spid="41"/>
                                        </p:tgtEl>
                                      </p:cBhvr>
                                      <p:to x="100000" y="95000"/>
                                    </p:animScale>
                                    <p:animScale>
                                      <p:cBhvr>
                                        <p:cTn id="88" dur="166" decel="50000">
                                          <p:stCondLst>
                                            <p:cond delay="1834"/>
                                          </p:stCondLst>
                                        </p:cTn>
                                        <p:tgtEl>
                                          <p:spTgt spid="4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circle(in)">
                                      <p:cBhvr>
                                        <p:cTn id="9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1" grpId="0" animBg="1"/>
      <p:bldP spid="17" grpId="0" animBg="1"/>
      <p:bldP spid="18" grpId="0" animBg="1"/>
      <p:bldP spid="19" grpId="0" animBg="1"/>
      <p:bldP spid="20" grpId="0" animBg="1"/>
      <p:bldP spid="30" grpId="0" animBg="1"/>
      <p:bldP spid="32" grpId="0" animBg="1"/>
      <p:bldP spid="36" grpId="0" animBg="1"/>
      <p:bldP spid="38" grpId="0" animBg="1"/>
      <p:bldP spid="39" grpId="0" animBg="1"/>
      <p:bldP spid="4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2127</Words>
  <Application>Microsoft Office PowerPoint</Application>
  <PresentationFormat>Affichage à l'écran (4:3)</PresentationFormat>
  <Paragraphs>262</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Formations Nouveaux Programmes de Terminale ES-L / Histoire</vt:lpstr>
      <vt:lpstr>Le point sur les programmes</vt:lpstr>
      <vt:lpstr>Présentation PowerPoint</vt:lpstr>
      <vt:lpstr>Présentation PowerPoint</vt:lpstr>
      <vt:lpstr>Présentation PowerPoint</vt:lpstr>
      <vt:lpstr>Présentation PowerPoint</vt:lpstr>
      <vt:lpstr>Présentation PowerPoint</vt:lpstr>
      <vt:lpstr>Présentation PowerPoint</vt:lpstr>
      <vt:lpstr>Les murs ont la parole</vt:lpstr>
      <vt:lpstr>Un regard sur mai 68 : le photojournalisme</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Nouveaux Programmes de 1ères  - Histoire</dc:title>
  <dc:creator>Renaud</dc:creator>
  <cp:lastModifiedBy>Renaud</cp:lastModifiedBy>
  <cp:revision>213</cp:revision>
  <dcterms:created xsi:type="dcterms:W3CDTF">2011-06-25T13:24:56Z</dcterms:created>
  <dcterms:modified xsi:type="dcterms:W3CDTF">2012-06-20T16:06:39Z</dcterms:modified>
</cp:coreProperties>
</file>