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sldIdLst>
    <p:sldId id="256" r:id="rId3"/>
    <p:sldId id="257" r:id="rId4"/>
    <p:sldId id="258" r:id="rId5"/>
    <p:sldId id="259" r:id="rId6"/>
    <p:sldId id="279" r:id="rId7"/>
    <p:sldId id="277" r:id="rId8"/>
    <p:sldId id="260" r:id="rId9"/>
    <p:sldId id="261" r:id="rId10"/>
    <p:sldId id="262" r:id="rId11"/>
    <p:sldId id="271" r:id="rId12"/>
    <p:sldId id="265" r:id="rId13"/>
    <p:sldId id="263" r:id="rId14"/>
    <p:sldId id="266" r:id="rId15"/>
    <p:sldId id="275" r:id="rId16"/>
    <p:sldId id="267" r:id="rId17"/>
    <p:sldId id="269" r:id="rId18"/>
    <p:sldId id="270" r:id="rId19"/>
    <p:sldId id="272" r:id="rId20"/>
    <p:sldId id="280" r:id="rId21"/>
    <p:sldId id="264" r:id="rId22"/>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104" autoAdjust="0"/>
  </p:normalViewPr>
  <p:slideViewPr>
    <p:cSldViewPr snapToGrid="0" snapToObjects="1" showGuides="1">
      <p:cViewPr>
        <p:scale>
          <a:sx n="69" d="100"/>
          <a:sy n="69" d="100"/>
        </p:scale>
        <p:origin x="-1332" y="-90"/>
      </p:cViewPr>
      <p:guideLst>
        <p:guide orient="horz" pos="2959"/>
        <p:guide pos="284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0" y="2130425"/>
            <a:ext cx="91440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2EB994F2-55D9-6B4D-A109-05F13F18D4FF}" type="datetimeFigureOut">
              <a:rPr lang="fr-FR" smtClean="0"/>
              <a:pPr/>
              <a:t>17/06/2012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8B85CF-9463-ED46-A1B3-56865860C9F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B994F2-55D9-6B4D-A109-05F13F18D4FF}" type="datetimeFigureOut">
              <a:rPr lang="fr-FR" smtClean="0"/>
              <a:pPr/>
              <a:t>17/06/2012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8B85CF-9463-ED46-A1B3-56865860C9F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B994F2-55D9-6B4D-A109-05F13F18D4FF}" type="datetimeFigureOut">
              <a:rPr lang="fr-FR" smtClean="0"/>
              <a:pPr/>
              <a:t>17/06/2012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8B85CF-9463-ED46-A1B3-56865860C9FA}"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0" y="2130425"/>
            <a:ext cx="91440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2EB994F2-55D9-6B4D-A109-05F13F18D4FF}" type="datetimeFigureOut">
              <a:rPr lang="fr-FR" smtClean="0">
                <a:solidFill>
                  <a:prstClr val="black">
                    <a:tint val="75000"/>
                  </a:prstClr>
                </a:solidFill>
              </a:rPr>
              <a:pPr/>
              <a:t>17/06/2012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D8B85CF-9463-ED46-A1B3-56865860C9F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038970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B994F2-55D9-6B4D-A109-05F13F18D4FF}" type="datetimeFigureOut">
              <a:rPr lang="fr-FR" smtClean="0">
                <a:solidFill>
                  <a:prstClr val="black">
                    <a:tint val="75000"/>
                  </a:prstClr>
                </a:solidFill>
              </a:rPr>
              <a:pPr/>
              <a:t>17/06/2012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D8B85CF-9463-ED46-A1B3-56865860C9F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4270727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EB994F2-55D9-6B4D-A109-05F13F18D4FF}" type="datetimeFigureOut">
              <a:rPr lang="fr-FR" smtClean="0">
                <a:solidFill>
                  <a:prstClr val="black">
                    <a:tint val="75000"/>
                  </a:prstClr>
                </a:solidFill>
              </a:rPr>
              <a:pPr/>
              <a:t>17/06/2012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D8B85CF-9463-ED46-A1B3-56865860C9F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38914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EB994F2-55D9-6B4D-A109-05F13F18D4FF}" type="datetimeFigureOut">
              <a:rPr lang="fr-FR" smtClean="0">
                <a:solidFill>
                  <a:prstClr val="black">
                    <a:tint val="75000"/>
                  </a:prstClr>
                </a:solidFill>
              </a:rPr>
              <a:pPr/>
              <a:t>17/06/2012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D8B85CF-9463-ED46-A1B3-56865860C9F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918721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B994F2-55D9-6B4D-A109-05F13F18D4FF}" type="datetimeFigureOut">
              <a:rPr lang="fr-FR" smtClean="0">
                <a:solidFill>
                  <a:prstClr val="black">
                    <a:tint val="75000"/>
                  </a:prstClr>
                </a:solidFill>
              </a:rPr>
              <a:pPr/>
              <a:t>17/06/2012</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8D8B85CF-9463-ED46-A1B3-56865860C9F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310310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2EB994F2-55D9-6B4D-A109-05F13F18D4FF}" type="datetimeFigureOut">
              <a:rPr lang="fr-FR" smtClean="0">
                <a:solidFill>
                  <a:prstClr val="black">
                    <a:tint val="75000"/>
                  </a:prstClr>
                </a:solidFill>
              </a:rPr>
              <a:pPr/>
              <a:t>17/06/2012</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8D8B85CF-9463-ED46-A1B3-56865860C9F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4179386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B994F2-55D9-6B4D-A109-05F13F18D4FF}" type="datetimeFigureOut">
              <a:rPr lang="fr-FR" smtClean="0">
                <a:solidFill>
                  <a:prstClr val="black">
                    <a:tint val="75000"/>
                  </a:prstClr>
                </a:solidFill>
              </a:rPr>
              <a:pPr/>
              <a:t>17/06/2012</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8D8B85CF-9463-ED46-A1B3-56865860C9F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1694433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3575050" cy="1435100"/>
          </a:xfrm>
        </p:spPr>
        <p:txBody>
          <a:bodyPr anchor="ctr"/>
          <a:lstStyle>
            <a:lvl1pPr algn="ctr">
              <a:defRPr sz="2000" b="1"/>
            </a:lvl1pPr>
          </a:lstStyle>
          <a:p>
            <a:r>
              <a:rPr lang="fr-FR" dirty="0" smtClean="0"/>
              <a:t>Cliquez et modifiez le titre</a:t>
            </a:r>
            <a:endParaRPr lang="fr-FR" dirty="0"/>
          </a:p>
        </p:txBody>
      </p:sp>
      <p:sp>
        <p:nvSpPr>
          <p:cNvPr id="3" name="Espace réservé du contenu 2"/>
          <p:cNvSpPr>
            <a:spLocks noGrp="1"/>
          </p:cNvSpPr>
          <p:nvPr>
            <p:ph idx="1"/>
          </p:nvPr>
        </p:nvSpPr>
        <p:spPr>
          <a:xfrm>
            <a:off x="3575050" y="0"/>
            <a:ext cx="5568950" cy="6126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0" y="1435100"/>
            <a:ext cx="35750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EB994F2-55D9-6B4D-A109-05F13F18D4FF}" type="datetimeFigureOut">
              <a:rPr lang="fr-FR" smtClean="0">
                <a:solidFill>
                  <a:prstClr val="black">
                    <a:tint val="75000"/>
                  </a:prstClr>
                </a:solidFill>
              </a:rPr>
              <a:pPr/>
              <a:t>17/06/2012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D8B85CF-9463-ED46-A1B3-56865860C9F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30211803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B994F2-55D9-6B4D-A109-05F13F18D4FF}" type="datetimeFigureOut">
              <a:rPr lang="fr-FR" smtClean="0"/>
              <a:pPr/>
              <a:t>17/06/2012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8B85CF-9463-ED46-A1B3-56865860C9FA}" type="slidenum">
              <a:rPr lang="fr-FR" smtClean="0"/>
              <a:pPr/>
              <a:t>‹N°›</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EB994F2-55D9-6B4D-A109-05F13F18D4FF}" type="datetimeFigureOut">
              <a:rPr lang="fr-FR" smtClean="0">
                <a:solidFill>
                  <a:prstClr val="black">
                    <a:tint val="75000"/>
                  </a:prstClr>
                </a:solidFill>
              </a:rPr>
              <a:pPr/>
              <a:t>17/06/2012</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8D8B85CF-9463-ED46-A1B3-56865860C9F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4707487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B994F2-55D9-6B4D-A109-05F13F18D4FF}" type="datetimeFigureOut">
              <a:rPr lang="fr-FR" smtClean="0">
                <a:solidFill>
                  <a:prstClr val="black">
                    <a:tint val="75000"/>
                  </a:prstClr>
                </a:solidFill>
              </a:rPr>
              <a:pPr/>
              <a:t>17/06/2012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D8B85CF-9463-ED46-A1B3-56865860C9F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1725374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EB994F2-55D9-6B4D-A109-05F13F18D4FF}" type="datetimeFigureOut">
              <a:rPr lang="fr-FR" smtClean="0">
                <a:solidFill>
                  <a:prstClr val="black">
                    <a:tint val="75000"/>
                  </a:prstClr>
                </a:solidFill>
              </a:rPr>
              <a:pPr/>
              <a:t>17/06/2012</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8D8B85CF-9463-ED46-A1B3-56865860C9F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40476496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EB994F2-55D9-6B4D-A109-05F13F18D4FF}" type="datetimeFigureOut">
              <a:rPr lang="fr-FR" smtClean="0"/>
              <a:pPr/>
              <a:t>17/06/2012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D8B85CF-9463-ED46-A1B3-56865860C9F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EB994F2-55D9-6B4D-A109-05F13F18D4FF}" type="datetimeFigureOut">
              <a:rPr lang="fr-FR" smtClean="0"/>
              <a:pPr/>
              <a:t>17/06/2012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8B85CF-9463-ED46-A1B3-56865860C9F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ctr">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EB994F2-55D9-6B4D-A109-05F13F18D4FF}" type="datetimeFigureOut">
              <a:rPr lang="fr-FR" smtClean="0"/>
              <a:pPr/>
              <a:t>17/06/2012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D8B85CF-9463-ED46-A1B3-56865860C9F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2EB994F2-55D9-6B4D-A109-05F13F18D4FF}" type="datetimeFigureOut">
              <a:rPr lang="fr-FR" smtClean="0"/>
              <a:pPr/>
              <a:t>17/06/2012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D8B85CF-9463-ED46-A1B3-56865860C9F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EB994F2-55D9-6B4D-A109-05F13F18D4FF}" type="datetimeFigureOut">
              <a:rPr lang="fr-FR" smtClean="0"/>
              <a:pPr/>
              <a:t>17/06/2012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D8B85CF-9463-ED46-A1B3-56865860C9F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EB994F2-55D9-6B4D-A109-05F13F18D4FF}" type="datetimeFigureOut">
              <a:rPr lang="fr-FR" smtClean="0"/>
              <a:pPr/>
              <a:t>17/06/2012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8B85CF-9463-ED46-A1B3-56865860C9F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EB994F2-55D9-6B4D-A109-05F13F18D4FF}" type="datetimeFigureOut">
              <a:rPr lang="fr-FR" smtClean="0"/>
              <a:pPr/>
              <a:t>17/06/2012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D8B85CF-9463-ED46-A1B3-56865860C9F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0" y="0"/>
            <a:ext cx="9144000" cy="583538"/>
          </a:xfrm>
          <a:prstGeom prst="rect">
            <a:avLst/>
          </a:prstGeom>
        </p:spPr>
        <p:style>
          <a:lnRef idx="0">
            <a:schemeClr val="accent4"/>
          </a:lnRef>
          <a:fillRef idx="3">
            <a:schemeClr val="accent4"/>
          </a:fillRef>
          <a:effectRef idx="3">
            <a:schemeClr val="accent4"/>
          </a:effectRef>
          <a:fontRef idx="none"/>
        </p:style>
        <p:txBody>
          <a:bodyPr vert="horz" lIns="91440" tIns="45720" rIns="91440" bIns="45720" rtlCol="0" anchor="ctr">
            <a:no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just">
              <a:defRPr sz="1200">
                <a:solidFill>
                  <a:schemeClr val="tx1">
                    <a:tint val="75000"/>
                  </a:schemeClr>
                </a:solidFill>
                <a:latin typeface="Chalkboard"/>
                <a:cs typeface="Chalkboard"/>
              </a:defRPr>
            </a:lvl1pPr>
          </a:lstStyle>
          <a:p>
            <a:fld id="{2EB994F2-55D9-6B4D-A109-05F13F18D4FF}" type="datetimeFigureOut">
              <a:rPr lang="fr-FR" smtClean="0"/>
              <a:pPr/>
              <a:t>17/06/2012</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just">
              <a:defRPr sz="1200">
                <a:solidFill>
                  <a:schemeClr val="tx1">
                    <a:tint val="75000"/>
                  </a:schemeClr>
                </a:solidFill>
                <a:latin typeface="Chalkboard"/>
                <a:cs typeface="Chalkboard"/>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just">
              <a:defRPr sz="1200">
                <a:solidFill>
                  <a:schemeClr val="tx1">
                    <a:tint val="75000"/>
                  </a:schemeClr>
                </a:solidFill>
                <a:latin typeface="Chalkboard"/>
                <a:cs typeface="Chalkboard"/>
              </a:defRPr>
            </a:lvl1pPr>
          </a:lstStyle>
          <a:p>
            <a:fld id="{8D8B85CF-9463-ED46-A1B3-56865860C9F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457200" rtl="0" eaLnBrk="1" latinLnBrk="0" hangingPunct="1">
        <a:spcBef>
          <a:spcPct val="0"/>
        </a:spcBef>
        <a:buNone/>
        <a:defRPr sz="3200" b="1" kern="1200">
          <a:solidFill>
            <a:srgbClr val="0000FF"/>
          </a:solidFill>
          <a:latin typeface="Chalkboard"/>
          <a:ea typeface="+mj-ea"/>
          <a:cs typeface="Chalkboard"/>
        </a:defRPr>
      </a:lvl1pPr>
    </p:titleStyle>
    <p:bodyStyle>
      <a:lvl1pPr marL="342900" indent="-342900" algn="just" defTabSz="457200" rtl="0" eaLnBrk="1" latinLnBrk="0" hangingPunct="1">
        <a:spcBef>
          <a:spcPct val="20000"/>
        </a:spcBef>
        <a:buFont typeface="Arial"/>
        <a:buChar char="•"/>
        <a:defRPr sz="3200" kern="1200">
          <a:solidFill>
            <a:schemeClr val="tx1"/>
          </a:solidFill>
          <a:latin typeface="Chalkboard"/>
          <a:ea typeface="+mn-ea"/>
          <a:cs typeface="Chalkboard"/>
        </a:defRPr>
      </a:lvl1pPr>
      <a:lvl2pPr marL="742950" indent="-285750" algn="just" defTabSz="457200" rtl="0" eaLnBrk="1" latinLnBrk="0" hangingPunct="1">
        <a:spcBef>
          <a:spcPct val="20000"/>
        </a:spcBef>
        <a:buFont typeface="Arial"/>
        <a:buChar char="–"/>
        <a:defRPr sz="2800" kern="1200">
          <a:solidFill>
            <a:schemeClr val="tx1"/>
          </a:solidFill>
          <a:latin typeface="Chalkboard"/>
          <a:ea typeface="+mn-ea"/>
          <a:cs typeface="Chalkboard"/>
        </a:defRPr>
      </a:lvl2pPr>
      <a:lvl3pPr marL="1143000" indent="-228600" algn="just" defTabSz="457200" rtl="0" eaLnBrk="1" latinLnBrk="0" hangingPunct="1">
        <a:spcBef>
          <a:spcPct val="20000"/>
        </a:spcBef>
        <a:buFont typeface="Arial"/>
        <a:buChar char="•"/>
        <a:defRPr sz="2400" kern="1200">
          <a:solidFill>
            <a:schemeClr val="tx1"/>
          </a:solidFill>
          <a:latin typeface="Chalkboard"/>
          <a:ea typeface="+mn-ea"/>
          <a:cs typeface="Chalkboard"/>
        </a:defRPr>
      </a:lvl3pPr>
      <a:lvl4pPr marL="1600200" indent="-228600" algn="just" defTabSz="457200" rtl="0" eaLnBrk="1" latinLnBrk="0" hangingPunct="1">
        <a:spcBef>
          <a:spcPct val="20000"/>
        </a:spcBef>
        <a:buFont typeface="Arial"/>
        <a:buChar char="–"/>
        <a:defRPr sz="2000" kern="1200">
          <a:solidFill>
            <a:schemeClr val="tx1"/>
          </a:solidFill>
          <a:latin typeface="Chalkboard"/>
          <a:ea typeface="+mn-ea"/>
          <a:cs typeface="Chalkboard"/>
        </a:defRPr>
      </a:lvl4pPr>
      <a:lvl5pPr marL="2057400" indent="-228600" algn="just" defTabSz="457200" rtl="0" eaLnBrk="1" latinLnBrk="0" hangingPunct="1">
        <a:spcBef>
          <a:spcPct val="20000"/>
        </a:spcBef>
        <a:buFont typeface="Arial"/>
        <a:buChar char="»"/>
        <a:defRPr sz="2000" kern="1200">
          <a:solidFill>
            <a:schemeClr val="tx1"/>
          </a:solidFill>
          <a:latin typeface="Chalkboard"/>
          <a:ea typeface="+mn-ea"/>
          <a:cs typeface="Chalkboar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0" y="0"/>
            <a:ext cx="9144000" cy="583538"/>
          </a:xfrm>
          <a:prstGeom prst="rect">
            <a:avLst/>
          </a:prstGeom>
        </p:spPr>
        <p:style>
          <a:lnRef idx="0">
            <a:schemeClr val="accent4"/>
          </a:lnRef>
          <a:fillRef idx="3">
            <a:schemeClr val="accent4"/>
          </a:fillRef>
          <a:effectRef idx="3">
            <a:schemeClr val="accent4"/>
          </a:effectRef>
          <a:fontRef idx="none"/>
        </p:style>
        <p:txBody>
          <a:bodyPr vert="horz" lIns="91440" tIns="45720" rIns="91440" bIns="45720" rtlCol="0" anchor="ctr">
            <a:no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just">
              <a:defRPr sz="1200">
                <a:solidFill>
                  <a:schemeClr val="tx1">
                    <a:tint val="75000"/>
                  </a:schemeClr>
                </a:solidFill>
                <a:latin typeface="Chalkboard"/>
                <a:cs typeface="Chalkboard"/>
              </a:defRPr>
            </a:lvl1pPr>
          </a:lstStyle>
          <a:p>
            <a:fld id="{2EB994F2-55D9-6B4D-A109-05F13F18D4FF}" type="datetimeFigureOut">
              <a:rPr lang="fr-FR" smtClean="0">
                <a:solidFill>
                  <a:prstClr val="black">
                    <a:tint val="75000"/>
                  </a:prstClr>
                </a:solidFill>
              </a:rPr>
              <a:pPr/>
              <a:t>17/06/2012</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just">
              <a:defRPr sz="1200">
                <a:solidFill>
                  <a:schemeClr val="tx1">
                    <a:tint val="75000"/>
                  </a:schemeClr>
                </a:solidFill>
                <a:latin typeface="Chalkboard"/>
                <a:cs typeface="Chalkboard"/>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just">
              <a:defRPr sz="1200">
                <a:solidFill>
                  <a:schemeClr val="tx1">
                    <a:tint val="75000"/>
                  </a:schemeClr>
                </a:solidFill>
                <a:latin typeface="Chalkboard"/>
                <a:cs typeface="Chalkboard"/>
              </a:defRPr>
            </a:lvl1pPr>
          </a:lstStyle>
          <a:p>
            <a:fld id="{8D8B85CF-9463-ED46-A1B3-56865860C9FA}"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xmlns="" val="2585706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457200" rtl="0" eaLnBrk="1" latinLnBrk="0" hangingPunct="1">
        <a:spcBef>
          <a:spcPct val="0"/>
        </a:spcBef>
        <a:buNone/>
        <a:defRPr sz="3200" b="1" kern="1200">
          <a:solidFill>
            <a:srgbClr val="0000FF"/>
          </a:solidFill>
          <a:latin typeface="Chalkboard"/>
          <a:ea typeface="+mj-ea"/>
          <a:cs typeface="Chalkboard"/>
        </a:defRPr>
      </a:lvl1pPr>
    </p:titleStyle>
    <p:bodyStyle>
      <a:lvl1pPr marL="342900" indent="-342900" algn="just" defTabSz="457200" rtl="0" eaLnBrk="1" latinLnBrk="0" hangingPunct="1">
        <a:spcBef>
          <a:spcPct val="20000"/>
        </a:spcBef>
        <a:buFont typeface="Arial"/>
        <a:buChar char="•"/>
        <a:defRPr sz="3200" kern="1200">
          <a:solidFill>
            <a:schemeClr val="tx1"/>
          </a:solidFill>
          <a:latin typeface="Chalkboard"/>
          <a:ea typeface="+mn-ea"/>
          <a:cs typeface="Chalkboard"/>
        </a:defRPr>
      </a:lvl1pPr>
      <a:lvl2pPr marL="742950" indent="-285750" algn="just" defTabSz="457200" rtl="0" eaLnBrk="1" latinLnBrk="0" hangingPunct="1">
        <a:spcBef>
          <a:spcPct val="20000"/>
        </a:spcBef>
        <a:buFont typeface="Arial"/>
        <a:buChar char="–"/>
        <a:defRPr sz="2800" kern="1200">
          <a:solidFill>
            <a:schemeClr val="tx1"/>
          </a:solidFill>
          <a:latin typeface="Chalkboard"/>
          <a:ea typeface="+mn-ea"/>
          <a:cs typeface="Chalkboard"/>
        </a:defRPr>
      </a:lvl2pPr>
      <a:lvl3pPr marL="1143000" indent="-228600" algn="just" defTabSz="457200" rtl="0" eaLnBrk="1" latinLnBrk="0" hangingPunct="1">
        <a:spcBef>
          <a:spcPct val="20000"/>
        </a:spcBef>
        <a:buFont typeface="Arial"/>
        <a:buChar char="•"/>
        <a:defRPr sz="2400" kern="1200">
          <a:solidFill>
            <a:schemeClr val="tx1"/>
          </a:solidFill>
          <a:latin typeface="Chalkboard"/>
          <a:ea typeface="+mn-ea"/>
          <a:cs typeface="Chalkboard"/>
        </a:defRPr>
      </a:lvl3pPr>
      <a:lvl4pPr marL="1600200" indent="-228600" algn="just" defTabSz="457200" rtl="0" eaLnBrk="1" latinLnBrk="0" hangingPunct="1">
        <a:spcBef>
          <a:spcPct val="20000"/>
        </a:spcBef>
        <a:buFont typeface="Arial"/>
        <a:buChar char="–"/>
        <a:defRPr sz="2000" kern="1200">
          <a:solidFill>
            <a:schemeClr val="tx1"/>
          </a:solidFill>
          <a:latin typeface="Chalkboard"/>
          <a:ea typeface="+mn-ea"/>
          <a:cs typeface="Chalkboard"/>
        </a:defRPr>
      </a:lvl4pPr>
      <a:lvl5pPr marL="2057400" indent="-228600" algn="just" defTabSz="457200" rtl="0" eaLnBrk="1" latinLnBrk="0" hangingPunct="1">
        <a:spcBef>
          <a:spcPct val="20000"/>
        </a:spcBef>
        <a:buFont typeface="Arial"/>
        <a:buChar char="»"/>
        <a:defRPr sz="2000" kern="1200">
          <a:solidFill>
            <a:schemeClr val="tx1"/>
          </a:solidFill>
          <a:latin typeface="Chalkboard"/>
          <a:ea typeface="+mn-ea"/>
          <a:cs typeface="Chalkboar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package" Target="../embeddings/Document_Microsoft_Office_Word1.docx"/><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6.jpeg"/><Relationship Id="rId1" Type="http://schemas.openxmlformats.org/officeDocument/2006/relationships/slideLayout" Target="../slideLayouts/slideLayout18.xml"/><Relationship Id="rId4" Type="http://schemas.openxmlformats.org/officeDocument/2006/relationships/image" Target="../media/image17.tiff"/></Relationships>
</file>

<file path=ppt/slides/_rels/slide1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slide" Target="slide8.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emf"/><Relationship Id="rId1" Type="http://schemas.openxmlformats.org/officeDocument/2006/relationships/slideLayout" Target="../slideLayouts/slideLayout19.xml"/><Relationship Id="rId5" Type="http://schemas.openxmlformats.org/officeDocument/2006/relationships/slide" Target="slide13.xml"/><Relationship Id="rId4" Type="http://schemas.openxmlformats.org/officeDocument/2006/relationships/slide" Target="slide12.xml"/></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3.emf"/><Relationship Id="rId1" Type="http://schemas.openxmlformats.org/officeDocument/2006/relationships/slideLayout" Target="../slideLayouts/slideLayout19.xml"/><Relationship Id="rId5" Type="http://schemas.openxmlformats.org/officeDocument/2006/relationships/slide" Target="slide16.xml"/><Relationship Id="rId4" Type="http://schemas.openxmlformats.org/officeDocument/2006/relationships/slide" Target="slide15.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3.emf"/><Relationship Id="rId1" Type="http://schemas.openxmlformats.org/officeDocument/2006/relationships/slideLayout" Target="../slideLayouts/slideLayout19.xml"/><Relationship Id="rId4" Type="http://schemas.openxmlformats.org/officeDocument/2006/relationships/slide" Target="slide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FORM 2 – </a:t>
            </a:r>
            <a:r>
              <a:rPr lang="fr-FR" dirty="0"/>
              <a:t>La </a:t>
            </a:r>
            <a:r>
              <a:rPr lang="fr-FR" dirty="0" err="1"/>
              <a:t>région</a:t>
            </a:r>
            <a:r>
              <a:rPr lang="fr-FR" dirty="0"/>
              <a:t>, territoire de vie, territoire </a:t>
            </a:r>
            <a:r>
              <a:rPr lang="fr-FR" dirty="0" err="1" smtClean="0"/>
              <a:t>aménagé</a:t>
            </a:r>
            <a:endParaRPr lang="fr-FR" dirty="0"/>
          </a:p>
        </p:txBody>
      </p:sp>
      <p:sp>
        <p:nvSpPr>
          <p:cNvPr id="3" name="Sous-titre 2"/>
          <p:cNvSpPr>
            <a:spLocks noGrp="1"/>
          </p:cNvSpPr>
          <p:nvPr>
            <p:ph type="subTitle" idx="1"/>
          </p:nvPr>
        </p:nvSpPr>
        <p:spPr/>
        <p:txBody>
          <a:bodyPr anchor="ctr"/>
          <a:lstStyle/>
          <a:p>
            <a:r>
              <a:rPr lang="fr-FR" dirty="0" smtClean="0"/>
              <a:t>Construction du croquis de synthèse</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r 2"/>
          <p:cNvGrpSpPr/>
          <p:nvPr/>
        </p:nvGrpSpPr>
        <p:grpSpPr>
          <a:xfrm>
            <a:off x="4596307" y="4793097"/>
            <a:ext cx="4545516" cy="687214"/>
            <a:chOff x="4596307" y="4793097"/>
            <a:chExt cx="4545516" cy="687214"/>
          </a:xfrm>
          <a:solidFill>
            <a:srgbClr val="FFFF00"/>
          </a:solidFill>
        </p:grpSpPr>
        <p:sp>
          <p:nvSpPr>
            <p:cNvPr id="2" name="Rectangle 1"/>
            <p:cNvSpPr/>
            <p:nvPr/>
          </p:nvSpPr>
          <p:spPr>
            <a:xfrm>
              <a:off x="4596307" y="4793097"/>
              <a:ext cx="4545516" cy="417548"/>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4596308" y="5210645"/>
              <a:ext cx="2083922" cy="269666"/>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pic>
        <p:nvPicPr>
          <p:cNvPr id="8" name="Image 7"/>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 y="1314803"/>
            <a:ext cx="4518026" cy="3995676"/>
          </a:xfrm>
          <a:prstGeom prst="rect">
            <a:avLst/>
          </a:prstGeom>
          <a:noFill/>
          <a:ln>
            <a:noFill/>
          </a:ln>
        </p:spPr>
      </p:pic>
      <p:sp>
        <p:nvSpPr>
          <p:cNvPr id="6" name="Rectangle 5"/>
          <p:cNvSpPr/>
          <p:nvPr/>
        </p:nvSpPr>
        <p:spPr>
          <a:xfrm>
            <a:off x="4518025" y="6439"/>
            <a:ext cx="4625975" cy="6343524"/>
          </a:xfrm>
          <a:prstGeom prst="rect">
            <a:avLst/>
          </a:prstGeom>
        </p:spPr>
        <p:txBody>
          <a:bodyPr wrap="square">
            <a:normAutofit fontScale="92500" lnSpcReduction="20000"/>
          </a:bodyPr>
          <a:lstStyle/>
          <a:p>
            <a:pPr algn="just"/>
            <a:r>
              <a:rPr lang="fr-FR" dirty="0">
                <a:latin typeface="Chalkboard"/>
                <a:cs typeface="Chalkboard"/>
              </a:rPr>
              <a:t>L’Union européenne (UE) composée de 27 pays, couvre 4,32 millions de km2 et compte 505 millions d’habitants. L'Alsace est plus étendue que deux pays entiers : Malte et le Luxembourg. Elle fait partie des 35 régions plus proches du centre de l'Europe que des capitales de leur pays. Ce centre situé par l'IGN au sommet d'une colline du canton de </a:t>
            </a:r>
            <a:r>
              <a:rPr lang="fr-FR" i="1" dirty="0" err="1">
                <a:latin typeface="Chalkboard"/>
                <a:cs typeface="Chalkboard"/>
              </a:rPr>
              <a:t>Gelnhausen</a:t>
            </a:r>
            <a:r>
              <a:rPr lang="fr-FR" dirty="0">
                <a:latin typeface="Chalkboard"/>
                <a:cs typeface="Chalkboard"/>
              </a:rPr>
              <a:t> en Hesse se trouve à 261 km de Strasbourg. </a:t>
            </a:r>
            <a:endParaRPr lang="fr-FR" dirty="0" smtClean="0">
              <a:latin typeface="Chalkboard"/>
              <a:cs typeface="Chalkboard"/>
            </a:endParaRPr>
          </a:p>
          <a:p>
            <a:pPr algn="just"/>
            <a:r>
              <a:rPr lang="fr-FR" dirty="0" smtClean="0">
                <a:latin typeface="Chalkboard"/>
                <a:cs typeface="Chalkboard"/>
              </a:rPr>
              <a:t>L'Alsace </a:t>
            </a:r>
            <a:r>
              <a:rPr lang="fr-FR" dirty="0">
                <a:latin typeface="Chalkboard"/>
                <a:cs typeface="Chalkboard"/>
              </a:rPr>
              <a:t>est entourée d’une part de 5 régions appartenant à l'espace communautaire : Franche- Comté et Lorraine en France, Hesse </a:t>
            </a:r>
            <a:r>
              <a:rPr lang="fr-FR" dirty="0" err="1">
                <a:latin typeface="Chalkboard"/>
                <a:cs typeface="Chalkboard"/>
              </a:rPr>
              <a:t>rhénane-Palatinat</a:t>
            </a:r>
            <a:r>
              <a:rPr lang="fr-FR" dirty="0">
                <a:latin typeface="Chalkboard"/>
                <a:cs typeface="Chalkboard"/>
              </a:rPr>
              <a:t>, Karlsruhe et Fribourg en Allemagne. D’autre part, elle est frontalière de deux régions suisses, l’Espace </a:t>
            </a:r>
            <a:r>
              <a:rPr lang="fr-FR" i="1" dirty="0" err="1">
                <a:latin typeface="Chalkboard"/>
                <a:cs typeface="Chalkboard"/>
              </a:rPr>
              <a:t>Mittelland</a:t>
            </a:r>
            <a:r>
              <a:rPr lang="fr-FR" dirty="0">
                <a:latin typeface="Chalkboard"/>
                <a:cs typeface="Chalkboard"/>
              </a:rPr>
              <a:t> et la Suisse du nord- ouest. Enfin, l'Alsace est membre de l'espace </a:t>
            </a:r>
            <a:r>
              <a:rPr lang="fr-FR" dirty="0" err="1">
                <a:latin typeface="Chalkboard"/>
                <a:cs typeface="Chalkboard"/>
              </a:rPr>
              <a:t>trinational</a:t>
            </a:r>
            <a:r>
              <a:rPr lang="fr-FR" dirty="0">
                <a:latin typeface="Chalkboard"/>
                <a:cs typeface="Chalkboard"/>
              </a:rPr>
              <a:t> du Rhin supérieur composé, outre la région, de cinq cantons suisses, du Pays de Bade et d’une partie sud-est du </a:t>
            </a:r>
            <a:r>
              <a:rPr lang="fr-FR" dirty="0" smtClean="0">
                <a:latin typeface="Chalkboard"/>
                <a:cs typeface="Chalkboard"/>
              </a:rPr>
              <a:t>Palatinat.</a:t>
            </a:r>
          </a:p>
          <a:p>
            <a:pPr algn="just"/>
            <a:r>
              <a:rPr lang="fr-FR" dirty="0">
                <a:latin typeface="Chalkboard"/>
                <a:cs typeface="Chalkboard"/>
              </a:rPr>
              <a:t>Siège de multiples institutions européennes, Parlement européen, Médiateur européen, Conseil de l’Europe, Cour européenne des droits de l’Homme, Strasbourg accueille également d’autres organismes européens (Eurocorps, </a:t>
            </a:r>
            <a:r>
              <a:rPr lang="fr-FR" dirty="0" err="1">
                <a:latin typeface="Chalkboard"/>
                <a:cs typeface="Chalkboard"/>
              </a:rPr>
              <a:t>Eurimages</a:t>
            </a:r>
            <a:r>
              <a:rPr lang="fr-FR" dirty="0">
                <a:latin typeface="Chalkboard"/>
                <a:cs typeface="Chalkboard"/>
              </a:rPr>
              <a:t>, </a:t>
            </a:r>
            <a:r>
              <a:rPr lang="fr-FR" dirty="0" smtClean="0">
                <a:latin typeface="Chalkboard"/>
                <a:cs typeface="Chalkboard"/>
              </a:rPr>
              <a:t>Commission </a:t>
            </a:r>
            <a:r>
              <a:rPr lang="fr-FR" dirty="0">
                <a:latin typeface="Chalkboard"/>
                <a:cs typeface="Chalkboard"/>
              </a:rPr>
              <a:t>de la navigation rhénane…</a:t>
            </a:r>
            <a:r>
              <a:rPr lang="fr-FR" dirty="0" smtClean="0">
                <a:latin typeface="Chalkboard"/>
                <a:cs typeface="Chalkboard"/>
              </a:rPr>
              <a:t>)</a:t>
            </a:r>
            <a:endParaRPr lang="fr-FR" dirty="0">
              <a:latin typeface="Chalkboard"/>
              <a:cs typeface="Chalkboard"/>
            </a:endParaRPr>
          </a:p>
        </p:txBody>
      </p:sp>
      <p:sp>
        <p:nvSpPr>
          <p:cNvPr id="10" name="Bouton d'action : Retour 9">
            <a:hlinkClick r:id="" action="ppaction://hlinkshowjump?jump=lastslideviewed" highlightClick="1"/>
          </p:cNvPr>
          <p:cNvSpPr>
            <a:spLocks noChangeAspect="1"/>
          </p:cNvSpPr>
          <p:nvPr/>
        </p:nvSpPr>
        <p:spPr>
          <a:xfrm>
            <a:off x="8604001" y="6349962"/>
            <a:ext cx="539999" cy="50803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 val="316393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Julien EBERSOLD\Contacts\Desktop\fghjk.jpg"/>
          <p:cNvPicPr>
            <a:picLocks noChangeAspect="1" noChangeArrowheads="1"/>
          </p:cNvPicPr>
          <p:nvPr/>
        </p:nvPicPr>
        <p:blipFill>
          <a:blip r:embed="rId2" cstate="email"/>
          <a:srcRect/>
          <a:stretch>
            <a:fillRect/>
          </a:stretch>
        </p:blipFill>
        <p:spPr bwMode="auto">
          <a:xfrm>
            <a:off x="394472" y="-7575"/>
            <a:ext cx="4410075" cy="6878638"/>
          </a:xfrm>
          <a:prstGeom prst="rect">
            <a:avLst/>
          </a:prstGeom>
          <a:noFill/>
        </p:spPr>
      </p:pic>
      <p:sp>
        <p:nvSpPr>
          <p:cNvPr id="10" name="Bouton d'action : Retour 9">
            <a:hlinkClick r:id="" action="ppaction://hlinkshowjump?jump=lastslideviewed" highlightClick="1"/>
          </p:cNvPr>
          <p:cNvSpPr>
            <a:spLocks noChangeAspect="1"/>
          </p:cNvSpPr>
          <p:nvPr/>
        </p:nvSpPr>
        <p:spPr>
          <a:xfrm>
            <a:off x="8604001" y="6349962"/>
            <a:ext cx="539999" cy="50803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5" name="ZoneTexte 14"/>
          <p:cNvSpPr txBox="1"/>
          <p:nvPr/>
        </p:nvSpPr>
        <p:spPr>
          <a:xfrm rot="16200000">
            <a:off x="-2685400" y="3942578"/>
            <a:ext cx="5600012" cy="230832"/>
          </a:xfrm>
          <a:prstGeom prst="rect">
            <a:avLst/>
          </a:prstGeom>
          <a:noFill/>
        </p:spPr>
        <p:txBody>
          <a:bodyPr wrap="square" rtlCol="0">
            <a:spAutoFit/>
          </a:bodyPr>
          <a:lstStyle/>
          <a:p>
            <a:pPr algn="just"/>
            <a:r>
              <a:rPr lang="fr-FR" sz="900" dirty="0" smtClean="0">
                <a:latin typeface="Chalkboard"/>
                <a:cs typeface="Chalkboard"/>
              </a:rPr>
              <a:t>Source : Raymond WOESSNER, </a:t>
            </a:r>
            <a:r>
              <a:rPr lang="fr-FR" sz="900" i="1" dirty="0" smtClean="0">
                <a:latin typeface="Chalkboard"/>
                <a:cs typeface="Chalkboard"/>
              </a:rPr>
              <a:t>L’Alsace territoire(s) en mouvement,</a:t>
            </a:r>
            <a:r>
              <a:rPr lang="fr-FR" sz="900" dirty="0" smtClean="0">
                <a:latin typeface="Chalkboard"/>
                <a:cs typeface="Chalkboard"/>
              </a:rPr>
              <a:t> Jérôme DO </a:t>
            </a:r>
            <a:r>
              <a:rPr lang="fr-FR" sz="900" dirty="0" err="1" smtClean="0">
                <a:latin typeface="Chalkboard"/>
                <a:cs typeface="Chalkboard"/>
              </a:rPr>
              <a:t>Bentzinger</a:t>
            </a:r>
            <a:r>
              <a:rPr lang="fr-FR" sz="900" dirty="0" smtClean="0">
                <a:latin typeface="Chalkboard"/>
                <a:cs typeface="Chalkboard"/>
              </a:rPr>
              <a:t> Editeur, 2007</a:t>
            </a:r>
            <a:endParaRPr lang="fr-FR" sz="900" dirty="0">
              <a:latin typeface="Chalkboard"/>
              <a:cs typeface="Chalkboard"/>
            </a:endParaRPr>
          </a:p>
        </p:txBody>
      </p:sp>
      <p:pic>
        <p:nvPicPr>
          <p:cNvPr id="3074" name="Picture 2" descr="C:\Users\Julien EBERSOLD\Contacts\Desktop\zerty.jpg"/>
          <p:cNvPicPr>
            <a:picLocks noChangeAspect="1" noChangeArrowheads="1"/>
          </p:cNvPicPr>
          <p:nvPr/>
        </p:nvPicPr>
        <p:blipFill>
          <a:blip r:embed="rId3" cstate="email"/>
          <a:srcRect/>
          <a:stretch>
            <a:fillRect/>
          </a:stretch>
        </p:blipFill>
        <p:spPr bwMode="auto">
          <a:xfrm>
            <a:off x="4394082" y="1957387"/>
            <a:ext cx="3249613" cy="4900613"/>
          </a:xfrm>
          <a:prstGeom prst="rect">
            <a:avLst/>
          </a:prstGeom>
          <a:noFill/>
        </p:spPr>
      </p:pic>
      <p:pic>
        <p:nvPicPr>
          <p:cNvPr id="3075" name="Picture 3" descr="C:\Users\Julien EBERSOLD\Contacts\Desktop\sdfgh.jpg"/>
          <p:cNvPicPr>
            <a:picLocks noChangeAspect="1" noChangeArrowheads="1"/>
          </p:cNvPicPr>
          <p:nvPr/>
        </p:nvPicPr>
        <p:blipFill>
          <a:blip r:embed="rId4" cstate="email"/>
          <a:srcRect/>
          <a:stretch>
            <a:fillRect/>
          </a:stretch>
        </p:blipFill>
        <p:spPr bwMode="auto">
          <a:xfrm>
            <a:off x="4376737" y="-7575"/>
            <a:ext cx="4767263" cy="1893887"/>
          </a:xfrm>
          <a:prstGeom prst="rect">
            <a:avLst/>
          </a:prstGeom>
          <a:noFill/>
        </p:spPr>
      </p:pic>
    </p:spTree>
    <p:extLst>
      <p:ext uri="{BB962C8B-B14F-4D97-AF65-F5344CB8AC3E}">
        <p14:creationId xmlns:p14="http://schemas.microsoft.com/office/powerpoint/2010/main" xmlns="" val="2914027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38666" y="3007447"/>
            <a:ext cx="2467110" cy="42155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4546484" y="3007447"/>
            <a:ext cx="4416862" cy="42155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Rectangle 7"/>
          <p:cNvSpPr/>
          <p:nvPr/>
        </p:nvSpPr>
        <p:spPr>
          <a:xfrm>
            <a:off x="-1" y="3370623"/>
            <a:ext cx="1401435" cy="42155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8"/>
          <p:cNvSpPr/>
          <p:nvPr/>
        </p:nvSpPr>
        <p:spPr>
          <a:xfrm>
            <a:off x="1918791" y="3733799"/>
            <a:ext cx="7044555" cy="42155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1" y="379581"/>
            <a:ext cx="9144001" cy="5632310"/>
          </a:xfrm>
          <a:prstGeom prst="rect">
            <a:avLst/>
          </a:prstGeom>
        </p:spPr>
        <p:txBody>
          <a:bodyPr wrap="square">
            <a:spAutoFit/>
          </a:bodyPr>
          <a:lstStyle/>
          <a:p>
            <a:pPr algn="ctr"/>
            <a:r>
              <a:rPr lang="fr-FR" sz="2400" b="1" dirty="0"/>
              <a:t>Des activités industrielles diversifiées</a:t>
            </a:r>
            <a:endParaRPr lang="fr-FR" sz="2400" dirty="0"/>
          </a:p>
          <a:p>
            <a:pPr algn="just"/>
            <a:r>
              <a:rPr lang="fr-FR" sz="2400" dirty="0"/>
              <a:t>Si le secteur tertiaire marchand est le principal contributeur à sa croissance, l’Alsace demeure néanmoins la deuxième région la plus industrialisée de France, derrière la Franche-Comté et devant la Picardie. Les activités industrielles sont diversifiées avec notamment l’automobile, l’agroalimentaire, la mécanique et la chimie. Les entreprises sont réparties sur tout le territoire, avec quelques grands pôles : Mulhouse, Colmar et le triangle Strasbourg - Haguenau - Molsheim qui concentrent plus du quart de l’emploi industriel de la région. Avec l’Allemagne comme principal partenaire commercial, l’Alsace est la quatrième région exportatrice française. Les entreprises à capitaux étrangers restent toujours très présentes dans le secteur industriel employant plus de 40 % des salariés pour 25 % au niveau national.</a:t>
            </a:r>
          </a:p>
          <a:p>
            <a:pPr algn="r"/>
            <a:r>
              <a:rPr lang="fr-FR" sz="2400" dirty="0"/>
              <a:t>In Insee, </a:t>
            </a:r>
            <a:r>
              <a:rPr lang="fr-FR" sz="2400" i="1" dirty="0"/>
              <a:t>Chiffres pour l’Alsace.</a:t>
            </a:r>
            <a:endParaRPr lang="fr-FR" sz="2400" dirty="0"/>
          </a:p>
        </p:txBody>
      </p:sp>
      <p:sp>
        <p:nvSpPr>
          <p:cNvPr id="10" name="Bouton d'action : Retour 9">
            <a:hlinkClick r:id="" action="ppaction://hlinkshowjump?jump=lastslideviewed" highlightClick="1"/>
          </p:cNvPr>
          <p:cNvSpPr>
            <a:spLocks noChangeAspect="1"/>
          </p:cNvSpPr>
          <p:nvPr/>
        </p:nvSpPr>
        <p:spPr>
          <a:xfrm>
            <a:off x="8604001" y="6349962"/>
            <a:ext cx="539999" cy="50803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11" name="Image 10"/>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16121" y="0"/>
            <a:ext cx="4467739" cy="6963845"/>
          </a:xfrm>
          <a:prstGeom prst="rect">
            <a:avLst/>
          </a:prstGeom>
          <a:solidFill>
            <a:schemeClr val="bg1"/>
          </a:solidFill>
          <a:ln>
            <a:noFill/>
          </a:ln>
        </p:spPr>
      </p:pic>
      <p:pic>
        <p:nvPicPr>
          <p:cNvPr id="12" name="Image 1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583860" y="0"/>
            <a:ext cx="2967491" cy="6858000"/>
          </a:xfrm>
          <a:prstGeom prst="rect">
            <a:avLst/>
          </a:prstGeom>
          <a:noFill/>
          <a:ln>
            <a:noFill/>
          </a:ln>
        </p:spPr>
      </p:pic>
    </p:spTree>
    <p:extLst>
      <p:ext uri="{BB962C8B-B14F-4D97-AF65-F5344CB8AC3E}">
        <p14:creationId xmlns:p14="http://schemas.microsoft.com/office/powerpoint/2010/main" xmlns="" val="337886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outon d'action : Retour 9">
            <a:hlinkClick r:id="" action="ppaction://hlinkshowjump?jump=lastslideviewed" highlightClick="1"/>
          </p:cNvPr>
          <p:cNvSpPr>
            <a:spLocks noChangeAspect="1"/>
          </p:cNvSpPr>
          <p:nvPr/>
        </p:nvSpPr>
        <p:spPr>
          <a:xfrm>
            <a:off x="8604001" y="6349962"/>
            <a:ext cx="539999" cy="50803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1049" name="Picture 25" descr="C:\Users\Julien EBERSOLD\Contacts\Desktop\sdfghj.jpg"/>
          <p:cNvPicPr>
            <a:picLocks noChangeAspect="1" noChangeArrowheads="1"/>
          </p:cNvPicPr>
          <p:nvPr/>
        </p:nvPicPr>
        <p:blipFill>
          <a:blip r:embed="rId3" cstate="email"/>
          <a:srcRect/>
          <a:stretch>
            <a:fillRect/>
          </a:stretch>
        </p:blipFill>
        <p:spPr bwMode="auto">
          <a:xfrm>
            <a:off x="1711242" y="0"/>
            <a:ext cx="7403101" cy="4786621"/>
          </a:xfrm>
          <a:prstGeom prst="rect">
            <a:avLst/>
          </a:prstGeom>
          <a:noFill/>
        </p:spPr>
      </p:pic>
      <p:pic>
        <p:nvPicPr>
          <p:cNvPr id="6" name="Image 5" descr="Macintosh HD:Users:Manu:Desktop:CAR Tourisme alsace.png"/>
          <p:cNvPicPr/>
          <p:nvPr/>
        </p:nvPicPr>
        <p:blipFill>
          <a:blip r:embed="rId4" cstate="email">
            <a:extLst>
              <a:ext uri="{28A0092B-C50C-407E-A947-70E740481C1C}">
                <a14:useLocalDpi xmlns:a14="http://schemas.microsoft.com/office/drawing/2010/main" xmlns="" val="0"/>
              </a:ext>
            </a:extLst>
          </a:blip>
          <a:srcRect/>
          <a:stretch>
            <a:fillRect/>
          </a:stretch>
        </p:blipFill>
        <p:spPr bwMode="auto">
          <a:xfrm>
            <a:off x="0" y="4238928"/>
            <a:ext cx="3488990" cy="2595018"/>
          </a:xfrm>
          <a:prstGeom prst="rect">
            <a:avLst/>
          </a:prstGeom>
          <a:noFill/>
          <a:ln>
            <a:noFill/>
          </a:ln>
        </p:spPr>
      </p:pic>
      <p:graphicFrame>
        <p:nvGraphicFramePr>
          <p:cNvPr id="1050" name="Object 26"/>
          <p:cNvGraphicFramePr>
            <a:graphicFrameLocks noChangeAspect="1"/>
          </p:cNvGraphicFramePr>
          <p:nvPr/>
        </p:nvGraphicFramePr>
        <p:xfrm>
          <a:off x="0" y="1485900"/>
          <a:ext cx="9131300" cy="3987800"/>
        </p:xfrm>
        <a:graphic>
          <a:graphicData uri="http://schemas.openxmlformats.org/presentationml/2006/ole">
            <p:oleObj spid="_x0000_s1050" name="Document" r:id="rId5" imgW="7086339" imgH="3035188" progId="Word.Document.12">
              <p:embed/>
            </p:oleObj>
          </a:graphicData>
        </a:graphic>
      </p:graphicFrame>
    </p:spTree>
    <p:extLst>
      <p:ext uri="{BB962C8B-B14F-4D97-AF65-F5344CB8AC3E}">
        <p14:creationId xmlns:p14="http://schemas.microsoft.com/office/powerpoint/2010/main" xmlns="" val="119465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50"/>
                                        </p:tgtEl>
                                        <p:attrNameLst>
                                          <p:attrName>style.visibility</p:attrName>
                                        </p:attrNameLst>
                                      </p:cBhvr>
                                      <p:to>
                                        <p:strVal val="visible"/>
                                      </p:to>
                                    </p:set>
                                    <p:anim calcmode="lin" valueType="num">
                                      <p:cBhvr>
                                        <p:cTn id="7" dur="500" fill="hold"/>
                                        <p:tgtEl>
                                          <p:spTgt spid="1050"/>
                                        </p:tgtEl>
                                        <p:attrNameLst>
                                          <p:attrName>ppt_w</p:attrName>
                                        </p:attrNameLst>
                                      </p:cBhvr>
                                      <p:tavLst>
                                        <p:tav tm="0">
                                          <p:val>
                                            <p:fltVal val="0"/>
                                          </p:val>
                                        </p:tav>
                                        <p:tav tm="100000">
                                          <p:val>
                                            <p:strVal val="#ppt_w"/>
                                          </p:val>
                                        </p:tav>
                                      </p:tavLst>
                                    </p:anim>
                                    <p:anim calcmode="lin" valueType="num">
                                      <p:cBhvr>
                                        <p:cTn id="8" dur="500" fill="hold"/>
                                        <p:tgtEl>
                                          <p:spTgt spid="1050"/>
                                        </p:tgtEl>
                                        <p:attrNameLst>
                                          <p:attrName>ppt_h</p:attrName>
                                        </p:attrNameLst>
                                      </p:cBhvr>
                                      <p:tavLst>
                                        <p:tav tm="0">
                                          <p:val>
                                            <p:fltVal val="0"/>
                                          </p:val>
                                        </p:tav>
                                        <p:tav tm="100000">
                                          <p:val>
                                            <p:strVal val="#ppt_h"/>
                                          </p:val>
                                        </p:tav>
                                      </p:tavLst>
                                    </p:anim>
                                    <p:animEffect transition="in" filter="fade">
                                      <p:cBhvr>
                                        <p:cTn id="9" dur="5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outon d'action : Retour 9">
            <a:hlinkClick r:id="" action="ppaction://hlinkshowjump?jump=lastslideviewed" highlightClick="1"/>
          </p:cNvPr>
          <p:cNvSpPr>
            <a:spLocks noChangeAspect="1"/>
          </p:cNvSpPr>
          <p:nvPr/>
        </p:nvSpPr>
        <p:spPr>
          <a:xfrm>
            <a:off x="8604001" y="6349962"/>
            <a:ext cx="539999" cy="50803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38914" name="Picture 2" descr="C:\Users\Julien EBERSOLD\Contacts\Desktop\cvbn,.png"/>
          <p:cNvPicPr>
            <a:picLocks noChangeAspect="1" noChangeArrowheads="1"/>
          </p:cNvPicPr>
          <p:nvPr/>
        </p:nvPicPr>
        <p:blipFill>
          <a:blip r:embed="rId2" cstate="email"/>
          <a:srcRect/>
          <a:stretch>
            <a:fillRect/>
          </a:stretch>
        </p:blipFill>
        <p:spPr bwMode="auto">
          <a:xfrm>
            <a:off x="0" y="0"/>
            <a:ext cx="3918857" cy="6960805"/>
          </a:xfrm>
          <a:prstGeom prst="rect">
            <a:avLst/>
          </a:prstGeom>
          <a:noFill/>
        </p:spPr>
      </p:pic>
    </p:spTree>
    <p:extLst>
      <p:ext uri="{BB962C8B-B14F-4D97-AF65-F5344CB8AC3E}">
        <p14:creationId xmlns:p14="http://schemas.microsoft.com/office/powerpoint/2010/main" xmlns="" val="1994757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5678" y="2480069"/>
            <a:ext cx="3935413" cy="1067550"/>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38915" name="Picture 3" descr="C:\Users\Julien EBERSOLD\Contacts\Desktop\hjk.png"/>
          <p:cNvPicPr>
            <a:picLocks noChangeAspect="1" noChangeArrowheads="1"/>
          </p:cNvPicPr>
          <p:nvPr/>
        </p:nvPicPr>
        <p:blipFill>
          <a:blip r:embed="rId2" cstate="email"/>
          <a:srcRect/>
          <a:stretch>
            <a:fillRect/>
          </a:stretch>
        </p:blipFill>
        <p:spPr bwMode="auto">
          <a:xfrm>
            <a:off x="36513" y="0"/>
            <a:ext cx="9070975" cy="3963987"/>
          </a:xfrm>
          <a:prstGeom prst="rect">
            <a:avLst/>
          </a:prstGeom>
          <a:noFill/>
        </p:spPr>
      </p:pic>
      <p:pic>
        <p:nvPicPr>
          <p:cNvPr id="38914" name="Picture 2" descr="C:\Users\Julien EBERSOLD\Contacts\Desktop\fgf.jpg"/>
          <p:cNvPicPr>
            <a:picLocks noChangeAspect="1" noChangeArrowheads="1"/>
          </p:cNvPicPr>
          <p:nvPr/>
        </p:nvPicPr>
        <p:blipFill>
          <a:blip r:embed="rId3" cstate="email"/>
          <a:srcRect/>
          <a:stretch>
            <a:fillRect/>
          </a:stretch>
        </p:blipFill>
        <p:spPr bwMode="auto">
          <a:xfrm>
            <a:off x="4658168" y="0"/>
            <a:ext cx="4485832" cy="6858000"/>
          </a:xfrm>
          <a:prstGeom prst="rect">
            <a:avLst/>
          </a:prstGeom>
          <a:noFill/>
        </p:spPr>
      </p:pic>
      <p:sp>
        <p:nvSpPr>
          <p:cNvPr id="10" name="Bouton d'action : Retour 9">
            <a:hlinkClick r:id="" action="ppaction://hlinkshowjump?jump=lastslideviewed" highlightClick="1"/>
          </p:cNvPr>
          <p:cNvSpPr>
            <a:spLocks noChangeAspect="1"/>
          </p:cNvSpPr>
          <p:nvPr/>
        </p:nvSpPr>
        <p:spPr>
          <a:xfrm>
            <a:off x="8604001" y="6349962"/>
            <a:ext cx="539999" cy="50803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 val="140935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ox(in)">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outon d'action : Retour 9">
            <a:hlinkClick r:id="" action="ppaction://hlinkshowjump?jump=lastslideviewed" highlightClick="1"/>
          </p:cNvPr>
          <p:cNvSpPr>
            <a:spLocks noChangeAspect="1"/>
          </p:cNvSpPr>
          <p:nvPr/>
        </p:nvSpPr>
        <p:spPr>
          <a:xfrm>
            <a:off x="8604001" y="6349962"/>
            <a:ext cx="539999" cy="50803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6" name="Image 5" descr="Macintosh HD:Users:Manu:Desktop:CAR LGV Rhin.jpg"/>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0" y="-1"/>
            <a:ext cx="9144000" cy="6219283"/>
          </a:xfrm>
          <a:prstGeom prst="rect">
            <a:avLst/>
          </a:prstGeom>
          <a:noFill/>
          <a:ln>
            <a:noFill/>
          </a:ln>
        </p:spPr>
      </p:pic>
      <p:pic>
        <p:nvPicPr>
          <p:cNvPr id="2" name="Image 1" descr="DIA 16.tiff">
            <a:hlinkClick r:id="rId3" action="ppaction://hlinksldjump"/>
          </p:cNvPr>
          <p:cNvPicPr>
            <a:picLocks noChangeAspect="1"/>
          </p:cNvPicPr>
          <p:nvPr/>
        </p:nvPicPr>
        <p:blipFill>
          <a:blip r:embed="rId4" cstate="email">
            <a:extLst>
              <a:ext uri="{28A0092B-C50C-407E-A947-70E740481C1C}">
                <a14:useLocalDpi xmlns:a14="http://schemas.microsoft.com/office/drawing/2010/main" xmlns="" val="0"/>
              </a:ext>
            </a:extLst>
          </a:blip>
          <a:stretch>
            <a:fillRect/>
          </a:stretch>
        </p:blipFill>
        <p:spPr>
          <a:xfrm>
            <a:off x="7786367" y="6333202"/>
            <a:ext cx="703090" cy="524797"/>
          </a:xfrm>
          <a:prstGeom prst="rect">
            <a:avLst/>
          </a:prstGeom>
        </p:spPr>
      </p:pic>
      <p:sp>
        <p:nvSpPr>
          <p:cNvPr id="3" name="Bouton d'action : Suivant ou Précédent 2">
            <a:hlinkClick r:id="" action="ppaction://hlinkshowjump?jump=nextslide" highlightClick="1"/>
          </p:cNvPr>
          <p:cNvSpPr/>
          <p:nvPr/>
        </p:nvSpPr>
        <p:spPr>
          <a:xfrm>
            <a:off x="7149931" y="6333203"/>
            <a:ext cx="521893" cy="524798"/>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 val="31013133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outon d'action : Retour 9">
            <a:hlinkClick r:id="" action="ppaction://hlinkshowjump?jump=lastslideviewed" highlightClick="1"/>
          </p:cNvPr>
          <p:cNvSpPr>
            <a:spLocks noChangeAspect="1"/>
          </p:cNvSpPr>
          <p:nvPr/>
        </p:nvSpPr>
        <p:spPr>
          <a:xfrm>
            <a:off x="8604001" y="6349962"/>
            <a:ext cx="539999" cy="50803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6" name="Image 5" descr="DIA 16.tiff">
            <a:hlinkClick r:id="rId2" action="ppaction://hlinksldjump"/>
          </p:cNvPr>
          <p:cNvPicPr>
            <a:picLocks noChangeAspect="1"/>
          </p:cNvPicPr>
          <p:nvPr/>
        </p:nvPicPr>
        <p:blipFill>
          <a:blip r:embed="rId3" cstate="email">
            <a:extLst>
              <a:ext uri="{28A0092B-C50C-407E-A947-70E740481C1C}">
                <a14:useLocalDpi xmlns:a14="http://schemas.microsoft.com/office/drawing/2010/main" xmlns="" val="0"/>
              </a:ext>
            </a:extLst>
          </a:blip>
          <a:stretch>
            <a:fillRect/>
          </a:stretch>
        </p:blipFill>
        <p:spPr>
          <a:xfrm>
            <a:off x="7786367" y="6333202"/>
            <a:ext cx="703090" cy="524797"/>
          </a:xfrm>
          <a:prstGeom prst="rect">
            <a:avLst/>
          </a:prstGeom>
        </p:spPr>
      </p:pic>
      <p:pic>
        <p:nvPicPr>
          <p:cNvPr id="2" name="Picture 2" descr="C:\Users\Julien EBERSOLD\Contacts\Desktop\ere.jpg"/>
          <p:cNvPicPr>
            <a:picLocks noChangeAspect="1" noChangeArrowheads="1"/>
          </p:cNvPicPr>
          <p:nvPr/>
        </p:nvPicPr>
        <p:blipFill>
          <a:blip r:embed="rId4" cstate="email"/>
          <a:srcRect/>
          <a:stretch>
            <a:fillRect/>
          </a:stretch>
        </p:blipFill>
        <p:spPr bwMode="auto">
          <a:xfrm>
            <a:off x="476114" y="-19051"/>
            <a:ext cx="6467475" cy="6877050"/>
          </a:xfrm>
          <a:prstGeom prst="rect">
            <a:avLst/>
          </a:prstGeom>
          <a:noFill/>
        </p:spPr>
      </p:pic>
    </p:spTree>
    <p:extLst>
      <p:ext uri="{BB962C8B-B14F-4D97-AF65-F5344CB8AC3E}">
        <p14:creationId xmlns:p14="http://schemas.microsoft.com/office/powerpoint/2010/main" xmlns="" val="13619779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Bouton d'action : Retour 9">
            <a:hlinkClick r:id="" action="ppaction://hlinkshowjump?jump=lastslideviewed" highlightClick="1"/>
          </p:cNvPr>
          <p:cNvSpPr>
            <a:spLocks noChangeAspect="1"/>
          </p:cNvSpPr>
          <p:nvPr/>
        </p:nvSpPr>
        <p:spPr>
          <a:xfrm>
            <a:off x="8604001" y="6349962"/>
            <a:ext cx="539999" cy="50803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 name="Rectangle 1"/>
          <p:cNvSpPr/>
          <p:nvPr/>
        </p:nvSpPr>
        <p:spPr>
          <a:xfrm>
            <a:off x="0" y="221276"/>
            <a:ext cx="9144000" cy="5324535"/>
          </a:xfrm>
          <a:prstGeom prst="rect">
            <a:avLst/>
          </a:prstGeom>
        </p:spPr>
        <p:txBody>
          <a:bodyPr wrap="square">
            <a:spAutoFit/>
          </a:bodyPr>
          <a:lstStyle/>
          <a:p>
            <a:pPr algn="just"/>
            <a:r>
              <a:rPr lang="fr-FR" sz="2000" b="1" dirty="0"/>
              <a:t>Les pôles de compétitivité en France et en Alsace</a:t>
            </a:r>
            <a:endParaRPr lang="fr-FR" sz="2000" dirty="0"/>
          </a:p>
          <a:p>
            <a:pPr algn="just"/>
            <a:r>
              <a:rPr lang="fr-FR" sz="2000" dirty="0"/>
              <a:t>Fin 2008, 71 pôles de compétitivité sont labellisés en France. Ils comptent 6 800 établissements employant 815 000 salariés, dont 275 000 cadres ou professions intellectuelles supérieures. Ces établissements sont membres d'au moins un pôle de compétitivité (5 900 fin 2007). Ils représentent 3,5 % de l'emploi salarié total. Plus de 70 % des emplois se situent dans l'industrie, pour 10 % dans la filière des activités spécialisées, scientifiques et techniques et pour 6 % dans l'information et la communication. Les pôles sont davantage présents dans les secteurs industriels à haute intensité technologique et dans les services à forte intensité de connaissance.</a:t>
            </a:r>
          </a:p>
          <a:p>
            <a:pPr algn="just"/>
            <a:r>
              <a:rPr lang="fr-FR" sz="2000" dirty="0"/>
              <a:t>En Alsace, 148 établissements </a:t>
            </a:r>
            <a:r>
              <a:rPr lang="fr-FR" sz="2000" dirty="0" smtClean="0"/>
              <a:t>sont membres </a:t>
            </a:r>
            <a:r>
              <a:rPr lang="fr-FR" sz="2000" dirty="0"/>
              <a:t>de trois pôles de compétitivité.  Les </a:t>
            </a:r>
            <a:r>
              <a:rPr lang="fr-FR" sz="2000" dirty="0" smtClean="0"/>
              <a:t>effectifs </a:t>
            </a:r>
            <a:r>
              <a:rPr lang="fr-FR" sz="2000" dirty="0"/>
              <a:t>des 144 établissements </a:t>
            </a:r>
            <a:r>
              <a:rPr lang="fr-FR" sz="2000" dirty="0" smtClean="0"/>
              <a:t>employeurs</a:t>
            </a:r>
            <a:r>
              <a:rPr lang="fr-FR" sz="2000" dirty="0"/>
              <a:t> </a:t>
            </a:r>
            <a:r>
              <a:rPr lang="fr-FR" sz="2000" dirty="0" smtClean="0"/>
              <a:t>représentent </a:t>
            </a:r>
            <a:r>
              <a:rPr lang="fr-FR" sz="2000" dirty="0"/>
              <a:t>9 % des salariés de la sphère productive. </a:t>
            </a:r>
            <a:r>
              <a:rPr lang="fr-FR" sz="2000" dirty="0" smtClean="0"/>
              <a:t>Ces </a:t>
            </a:r>
            <a:r>
              <a:rPr lang="fr-FR" sz="2000" dirty="0"/>
              <a:t>établissements </a:t>
            </a:r>
            <a:r>
              <a:rPr lang="fr-FR" sz="2000" dirty="0" smtClean="0"/>
              <a:t>sont </a:t>
            </a:r>
            <a:r>
              <a:rPr lang="fr-FR" sz="2000" dirty="0"/>
              <a:t>diversement </a:t>
            </a:r>
            <a:r>
              <a:rPr lang="fr-FR" sz="2000" dirty="0" smtClean="0"/>
              <a:t>répartis </a:t>
            </a:r>
            <a:r>
              <a:rPr lang="fr-FR" sz="2000" dirty="0"/>
              <a:t>sur le territoire régional. </a:t>
            </a:r>
            <a:r>
              <a:rPr lang="fr-FR" sz="2000" dirty="0" smtClean="0"/>
              <a:t>La </a:t>
            </a:r>
            <a:r>
              <a:rPr lang="fr-FR" sz="2000" dirty="0"/>
              <a:t>part de leurs effectifs varie de 2% à 30%, </a:t>
            </a:r>
            <a:r>
              <a:rPr lang="fr-FR" sz="2000" dirty="0" smtClean="0"/>
              <a:t>selon </a:t>
            </a:r>
            <a:r>
              <a:rPr lang="fr-FR" sz="2000" dirty="0"/>
              <a:t>les zones d'emploi.</a:t>
            </a:r>
          </a:p>
          <a:p>
            <a:pPr algn="just"/>
            <a:r>
              <a:rPr lang="fr-FR" sz="2000" dirty="0"/>
              <a:t>En 2010, l'Alsace compte cinq pôles de compétitivité : Alsace </a:t>
            </a:r>
            <a:r>
              <a:rPr lang="fr-FR" sz="2000" dirty="0" err="1"/>
              <a:t>BioValley</a:t>
            </a:r>
            <a:r>
              <a:rPr lang="fr-FR" sz="2000" dirty="0"/>
              <a:t>, Fibres Grand Est, Véhicule du Futur, Alsace </a:t>
            </a:r>
            <a:r>
              <a:rPr lang="fr-FR" sz="2000" dirty="0" err="1"/>
              <a:t>Energivie</a:t>
            </a:r>
            <a:r>
              <a:rPr lang="fr-FR" sz="2000" dirty="0"/>
              <a:t> et </a:t>
            </a:r>
            <a:r>
              <a:rPr lang="fr-FR" sz="2000" dirty="0" err="1"/>
              <a:t>Hydreos</a:t>
            </a:r>
            <a:r>
              <a:rPr lang="fr-FR" sz="2000" dirty="0"/>
              <a:t>. Les effectifs des établissements membres des pôles représentent 13,2 % de l'emploi industriel dans la région en 2008.</a:t>
            </a:r>
          </a:p>
          <a:p>
            <a:pPr algn="r"/>
            <a:r>
              <a:rPr lang="fr-FR" sz="2000" dirty="0" smtClean="0"/>
              <a:t>In </a:t>
            </a:r>
            <a:r>
              <a:rPr lang="fr-FR" sz="2000" i="1" dirty="0"/>
              <a:t>Chiffres pour l’Alsace</a:t>
            </a:r>
            <a:r>
              <a:rPr lang="fr-FR" sz="2000" dirty="0"/>
              <a:t>, n°15, février 2011, « Pôles de compétitivité en Alsace »</a:t>
            </a:r>
          </a:p>
        </p:txBody>
      </p:sp>
      <p:pic>
        <p:nvPicPr>
          <p:cNvPr id="38914" name="Picture 2" descr="C:\Users\Julien EBERSOLD\Contacts\Desktop\Image2.png"/>
          <p:cNvPicPr>
            <a:picLocks noChangeAspect="1" noChangeArrowheads="1"/>
          </p:cNvPicPr>
          <p:nvPr/>
        </p:nvPicPr>
        <p:blipFill>
          <a:blip r:embed="rId2" cstate="email"/>
          <a:srcRect/>
          <a:stretch>
            <a:fillRect/>
          </a:stretch>
        </p:blipFill>
        <p:spPr bwMode="auto">
          <a:xfrm>
            <a:off x="0" y="0"/>
            <a:ext cx="4189408" cy="6858000"/>
          </a:xfrm>
          <a:prstGeom prst="rect">
            <a:avLst/>
          </a:prstGeom>
          <a:noFill/>
        </p:spPr>
      </p:pic>
    </p:spTree>
    <p:extLst>
      <p:ext uri="{BB962C8B-B14F-4D97-AF65-F5344CB8AC3E}">
        <p14:creationId xmlns:p14="http://schemas.microsoft.com/office/powerpoint/2010/main" xmlns="" val="4265227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box(in)">
                                      <p:cBhvr>
                                        <p:cTn id="7" dur="5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 y="1314803"/>
            <a:ext cx="4518026" cy="3995676"/>
          </a:xfrm>
          <a:prstGeom prst="rect">
            <a:avLst/>
          </a:prstGeom>
          <a:noFill/>
          <a:ln>
            <a:noFill/>
          </a:ln>
        </p:spPr>
      </p:pic>
      <p:pic>
        <p:nvPicPr>
          <p:cNvPr id="5" name="Image 4" descr="Macintosh HD:Users:Manu:Desktop:CAR Eurodistrict Rhin sup.jpg"/>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 y="0"/>
            <a:ext cx="4451350" cy="6858000"/>
          </a:xfrm>
          <a:prstGeom prst="rect">
            <a:avLst/>
          </a:prstGeom>
          <a:noFill/>
          <a:ln>
            <a:noFill/>
          </a:ln>
        </p:spPr>
      </p:pic>
      <p:sp>
        <p:nvSpPr>
          <p:cNvPr id="2" name="Rectangle 1"/>
          <p:cNvSpPr/>
          <p:nvPr/>
        </p:nvSpPr>
        <p:spPr>
          <a:xfrm>
            <a:off x="4518025" y="3149003"/>
            <a:ext cx="4545516" cy="1426621"/>
          </a:xfrm>
          <a:prstGeom prst="rect">
            <a:avLst/>
          </a:prstGeom>
          <a:solidFill>
            <a:srgbClr val="FFFF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a:off x="4518025" y="6439"/>
            <a:ext cx="4625975" cy="6343524"/>
          </a:xfrm>
          <a:prstGeom prst="rect">
            <a:avLst/>
          </a:prstGeom>
        </p:spPr>
        <p:txBody>
          <a:bodyPr wrap="square">
            <a:normAutofit fontScale="92500" lnSpcReduction="20000"/>
          </a:bodyPr>
          <a:lstStyle/>
          <a:p>
            <a:pPr algn="just"/>
            <a:r>
              <a:rPr lang="fr-FR" dirty="0">
                <a:latin typeface="Chalkboard"/>
                <a:cs typeface="Chalkboard"/>
              </a:rPr>
              <a:t>L’Union européenne (UE) composée de 27 pays, couvre 4,32 millions de km2 et compte 505 millions d’habitants. L'Alsace est plus étendue que deux pays entiers : Malte et le Luxembourg. Elle fait partie des 35 régions plus proches du centre de l'Europe que des capitales de leur pays. Ce centre situé par l'IGN au sommet d'une colline du canton de </a:t>
            </a:r>
            <a:r>
              <a:rPr lang="fr-FR" i="1" dirty="0" err="1">
                <a:latin typeface="Chalkboard"/>
                <a:cs typeface="Chalkboard"/>
              </a:rPr>
              <a:t>Gelnhausen</a:t>
            </a:r>
            <a:r>
              <a:rPr lang="fr-FR" dirty="0">
                <a:latin typeface="Chalkboard"/>
                <a:cs typeface="Chalkboard"/>
              </a:rPr>
              <a:t> en Hesse se trouve à 261 km de Strasbourg. </a:t>
            </a:r>
            <a:endParaRPr lang="fr-FR" dirty="0" smtClean="0">
              <a:latin typeface="Chalkboard"/>
              <a:cs typeface="Chalkboard"/>
            </a:endParaRPr>
          </a:p>
          <a:p>
            <a:pPr algn="just"/>
            <a:r>
              <a:rPr lang="fr-FR" dirty="0" smtClean="0">
                <a:latin typeface="Chalkboard"/>
                <a:cs typeface="Chalkboard"/>
              </a:rPr>
              <a:t>L'Alsace </a:t>
            </a:r>
            <a:r>
              <a:rPr lang="fr-FR" dirty="0">
                <a:latin typeface="Chalkboard"/>
                <a:cs typeface="Chalkboard"/>
              </a:rPr>
              <a:t>est entourée d’une part de 5 régions appartenant à l'espace communautaire : Franche- Comté et Lorraine en France, Hesse </a:t>
            </a:r>
            <a:r>
              <a:rPr lang="fr-FR" dirty="0" err="1">
                <a:latin typeface="Chalkboard"/>
                <a:cs typeface="Chalkboard"/>
              </a:rPr>
              <a:t>rhénane-Palatinat</a:t>
            </a:r>
            <a:r>
              <a:rPr lang="fr-FR" dirty="0">
                <a:latin typeface="Chalkboard"/>
                <a:cs typeface="Chalkboard"/>
              </a:rPr>
              <a:t>, Karlsruhe et Fribourg en Allemagne. D’autre part, elle est frontalière de deux régions suisses, l’Espace </a:t>
            </a:r>
            <a:r>
              <a:rPr lang="fr-FR" i="1" dirty="0" err="1">
                <a:latin typeface="Chalkboard"/>
                <a:cs typeface="Chalkboard"/>
              </a:rPr>
              <a:t>Mittelland</a:t>
            </a:r>
            <a:r>
              <a:rPr lang="fr-FR" dirty="0">
                <a:latin typeface="Chalkboard"/>
                <a:cs typeface="Chalkboard"/>
              </a:rPr>
              <a:t> et la Suisse du nord- ouest. Enfin, l'Alsace est membre de l'espace </a:t>
            </a:r>
            <a:r>
              <a:rPr lang="fr-FR" dirty="0" err="1">
                <a:latin typeface="Chalkboard"/>
                <a:cs typeface="Chalkboard"/>
              </a:rPr>
              <a:t>trinational</a:t>
            </a:r>
            <a:r>
              <a:rPr lang="fr-FR" dirty="0">
                <a:latin typeface="Chalkboard"/>
                <a:cs typeface="Chalkboard"/>
              </a:rPr>
              <a:t> du Rhin supérieur composé, outre la région, de cinq cantons suisses, du Pays de Bade et d’une partie sud-est du </a:t>
            </a:r>
            <a:r>
              <a:rPr lang="fr-FR" dirty="0" smtClean="0">
                <a:latin typeface="Chalkboard"/>
                <a:cs typeface="Chalkboard"/>
              </a:rPr>
              <a:t>Palatinat.</a:t>
            </a:r>
          </a:p>
          <a:p>
            <a:pPr algn="just"/>
            <a:r>
              <a:rPr lang="fr-FR" dirty="0">
                <a:latin typeface="Chalkboard"/>
                <a:cs typeface="Chalkboard"/>
              </a:rPr>
              <a:t>Siège de multiples institutions européennes, Parlement européen, Médiateur européen, Conseil de l’Europe, Cour européenne des droits de l’Homme, Strasbourg accueille également d’autres organismes européens (Eurocorps, </a:t>
            </a:r>
            <a:r>
              <a:rPr lang="fr-FR" dirty="0" err="1">
                <a:latin typeface="Chalkboard"/>
                <a:cs typeface="Chalkboard"/>
              </a:rPr>
              <a:t>Eurimages</a:t>
            </a:r>
            <a:r>
              <a:rPr lang="fr-FR" dirty="0">
                <a:latin typeface="Chalkboard"/>
                <a:cs typeface="Chalkboard"/>
              </a:rPr>
              <a:t>, </a:t>
            </a:r>
            <a:r>
              <a:rPr lang="fr-FR" dirty="0" smtClean="0">
                <a:latin typeface="Chalkboard"/>
                <a:cs typeface="Chalkboard"/>
              </a:rPr>
              <a:t>Commission </a:t>
            </a:r>
            <a:r>
              <a:rPr lang="fr-FR" dirty="0">
                <a:latin typeface="Chalkboard"/>
                <a:cs typeface="Chalkboard"/>
              </a:rPr>
              <a:t>de la navigation rhénane…</a:t>
            </a:r>
            <a:r>
              <a:rPr lang="fr-FR" dirty="0" smtClean="0">
                <a:latin typeface="Chalkboard"/>
                <a:cs typeface="Chalkboard"/>
              </a:rPr>
              <a:t>)</a:t>
            </a:r>
            <a:endParaRPr lang="fr-FR" dirty="0">
              <a:latin typeface="Chalkboard"/>
              <a:cs typeface="Chalkboard"/>
            </a:endParaRPr>
          </a:p>
        </p:txBody>
      </p:sp>
      <p:sp>
        <p:nvSpPr>
          <p:cNvPr id="10" name="Bouton d'action : Retour 9">
            <a:hlinkClick r:id="" action="ppaction://hlinkshowjump?jump=lastslideviewed" highlightClick="1"/>
          </p:cNvPr>
          <p:cNvSpPr>
            <a:spLocks noChangeAspect="1"/>
          </p:cNvSpPr>
          <p:nvPr/>
        </p:nvSpPr>
        <p:spPr>
          <a:xfrm>
            <a:off x="8604001" y="6349962"/>
            <a:ext cx="539999" cy="508038"/>
          </a:xfrm>
          <a:prstGeom prst="actionButtonReturn">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 val="27274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Bulletin officiel spécial n°9 du 30 septembre 2010</a:t>
            </a:r>
          </a:p>
        </p:txBody>
      </p:sp>
      <p:sp>
        <p:nvSpPr>
          <p:cNvPr id="4" name="Rectangle 3"/>
          <p:cNvSpPr/>
          <p:nvPr/>
        </p:nvSpPr>
        <p:spPr>
          <a:xfrm>
            <a:off x="0" y="4430471"/>
            <a:ext cx="9144000" cy="1964176"/>
          </a:xfrm>
          <a:prstGeom prst="rect">
            <a:avLst/>
          </a:prstGeom>
          <a:solidFill>
            <a:srgbClr val="FFFF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u contenu 2"/>
          <p:cNvSpPr>
            <a:spLocks noGrp="1"/>
          </p:cNvSpPr>
          <p:nvPr>
            <p:ph idx="1"/>
          </p:nvPr>
        </p:nvSpPr>
        <p:spPr>
          <a:xfrm>
            <a:off x="0" y="909147"/>
            <a:ext cx="9144000" cy="5948853"/>
          </a:xfrm>
        </p:spPr>
        <p:txBody>
          <a:bodyPr>
            <a:normAutofit lnSpcReduction="10000"/>
          </a:bodyPr>
          <a:lstStyle/>
          <a:p>
            <a:pPr algn="ctr"/>
            <a:r>
              <a:rPr lang="fr-FR" b="1" dirty="0" err="1">
                <a:solidFill>
                  <a:srgbClr val="0000FF"/>
                </a:solidFill>
              </a:rPr>
              <a:t>Thème</a:t>
            </a:r>
            <a:r>
              <a:rPr lang="fr-FR" b="1" dirty="0">
                <a:solidFill>
                  <a:srgbClr val="0000FF"/>
                </a:solidFill>
              </a:rPr>
              <a:t> 1 - Comprendre les territoires de </a:t>
            </a:r>
            <a:r>
              <a:rPr lang="fr-FR" b="1" dirty="0" smtClean="0">
                <a:solidFill>
                  <a:srgbClr val="0000FF"/>
                </a:solidFill>
              </a:rPr>
              <a:t>proximité </a:t>
            </a:r>
            <a:r>
              <a:rPr lang="fr-FR" b="1" dirty="0">
                <a:solidFill>
                  <a:srgbClr val="0000FF"/>
                </a:solidFill>
              </a:rPr>
              <a:t>(11-12 heures) </a:t>
            </a:r>
            <a:endParaRPr lang="fr-FR" b="1" dirty="0" smtClean="0">
              <a:solidFill>
                <a:srgbClr val="0000FF"/>
              </a:solidFill>
            </a:endParaRPr>
          </a:p>
          <a:p>
            <a:endParaRPr lang="fr-FR" dirty="0">
              <a:solidFill>
                <a:srgbClr val="0000FF"/>
              </a:solidFill>
            </a:endParaRPr>
          </a:p>
          <a:p>
            <a:r>
              <a:rPr lang="fr-FR" b="1" dirty="0" smtClean="0">
                <a:solidFill>
                  <a:srgbClr val="0000FF"/>
                </a:solidFill>
              </a:rPr>
              <a:t>Approches </a:t>
            </a:r>
            <a:r>
              <a:rPr lang="fr-FR" b="1" dirty="0">
                <a:solidFill>
                  <a:srgbClr val="0000FF"/>
                </a:solidFill>
              </a:rPr>
              <a:t>des territoires du quotidien </a:t>
            </a:r>
            <a:endParaRPr lang="fr-FR" dirty="0">
              <a:solidFill>
                <a:srgbClr val="0000FF"/>
              </a:solidFill>
            </a:endParaRPr>
          </a:p>
          <a:p>
            <a:pPr lvl="1"/>
            <a:r>
              <a:rPr lang="fr-FR" dirty="0" smtClean="0">
                <a:solidFill>
                  <a:srgbClr val="0000FF"/>
                </a:solidFill>
              </a:rPr>
              <a:t>Un </a:t>
            </a:r>
            <a:r>
              <a:rPr lang="fr-FR" dirty="0" err="1">
                <a:solidFill>
                  <a:srgbClr val="0000FF"/>
                </a:solidFill>
              </a:rPr>
              <a:t>aménagement</a:t>
            </a:r>
            <a:r>
              <a:rPr lang="fr-FR" dirty="0">
                <a:solidFill>
                  <a:srgbClr val="0000FF"/>
                </a:solidFill>
              </a:rPr>
              <a:t> choisi dans un territoire proche du </a:t>
            </a:r>
            <a:r>
              <a:rPr lang="fr-FR" dirty="0" err="1">
                <a:solidFill>
                  <a:srgbClr val="0000FF"/>
                </a:solidFill>
              </a:rPr>
              <a:t>lycée</a:t>
            </a:r>
            <a:r>
              <a:rPr lang="fr-FR" dirty="0">
                <a:solidFill>
                  <a:srgbClr val="0000FF"/>
                </a:solidFill>
              </a:rPr>
              <a:t> (</a:t>
            </a:r>
            <a:r>
              <a:rPr lang="fr-FR" dirty="0" err="1">
                <a:solidFill>
                  <a:srgbClr val="0000FF"/>
                </a:solidFill>
              </a:rPr>
              <a:t>étude</a:t>
            </a:r>
            <a:r>
              <a:rPr lang="fr-FR" dirty="0">
                <a:solidFill>
                  <a:srgbClr val="0000FF"/>
                </a:solidFill>
              </a:rPr>
              <a:t> de cas</a:t>
            </a:r>
            <a:r>
              <a:rPr lang="fr-FR" dirty="0" smtClean="0">
                <a:solidFill>
                  <a:srgbClr val="0000FF"/>
                </a:solidFill>
              </a:rPr>
              <a:t>)</a:t>
            </a:r>
          </a:p>
          <a:p>
            <a:pPr lvl="1"/>
            <a:r>
              <a:rPr lang="fr-FR" dirty="0" smtClean="0">
                <a:solidFill>
                  <a:srgbClr val="0000FF"/>
                </a:solidFill>
              </a:rPr>
              <a:t>Acteurs </a:t>
            </a:r>
            <a:r>
              <a:rPr lang="fr-FR" dirty="0">
                <a:solidFill>
                  <a:srgbClr val="0000FF"/>
                </a:solidFill>
              </a:rPr>
              <a:t>et enjeux de l'</a:t>
            </a:r>
            <a:r>
              <a:rPr lang="fr-FR" dirty="0" err="1">
                <a:solidFill>
                  <a:srgbClr val="0000FF"/>
                </a:solidFill>
              </a:rPr>
              <a:t>aménagement</a:t>
            </a:r>
            <a:r>
              <a:rPr lang="fr-FR" dirty="0">
                <a:solidFill>
                  <a:srgbClr val="0000FF"/>
                </a:solidFill>
              </a:rPr>
              <a:t> des territoires </a:t>
            </a:r>
          </a:p>
          <a:p>
            <a:r>
              <a:rPr lang="fr-FR" b="1" dirty="0">
                <a:solidFill>
                  <a:srgbClr val="0000FF"/>
                </a:solidFill>
              </a:rPr>
              <a:t>La </a:t>
            </a:r>
            <a:r>
              <a:rPr lang="fr-FR" b="1" dirty="0" err="1">
                <a:solidFill>
                  <a:srgbClr val="0000FF"/>
                </a:solidFill>
              </a:rPr>
              <a:t>région</a:t>
            </a:r>
            <a:r>
              <a:rPr lang="fr-FR" b="1" dirty="0">
                <a:solidFill>
                  <a:srgbClr val="0000FF"/>
                </a:solidFill>
              </a:rPr>
              <a:t>, territoire de vie, territoire </a:t>
            </a:r>
            <a:r>
              <a:rPr lang="fr-FR" b="1" dirty="0" err="1" smtClean="0">
                <a:solidFill>
                  <a:srgbClr val="0000FF"/>
                </a:solidFill>
              </a:rPr>
              <a:t>aménagé</a:t>
            </a:r>
            <a:endParaRPr lang="fr-FR" dirty="0">
              <a:solidFill>
                <a:srgbClr val="0000FF"/>
              </a:solidFill>
            </a:endParaRPr>
          </a:p>
          <a:p>
            <a:pPr lvl="1"/>
            <a:r>
              <a:rPr lang="fr-FR" dirty="0" smtClean="0">
                <a:solidFill>
                  <a:srgbClr val="0000FF"/>
                </a:solidFill>
              </a:rPr>
              <a:t>La </a:t>
            </a:r>
            <a:r>
              <a:rPr lang="fr-FR" dirty="0" err="1">
                <a:solidFill>
                  <a:srgbClr val="0000FF"/>
                </a:solidFill>
              </a:rPr>
              <a:t>région</a:t>
            </a:r>
            <a:r>
              <a:rPr lang="fr-FR" dirty="0">
                <a:solidFill>
                  <a:srgbClr val="0000FF"/>
                </a:solidFill>
              </a:rPr>
              <a:t> où est situé le </a:t>
            </a:r>
            <a:r>
              <a:rPr lang="fr-FR" dirty="0" err="1">
                <a:solidFill>
                  <a:srgbClr val="0000FF"/>
                </a:solidFill>
              </a:rPr>
              <a:t>lycée</a:t>
            </a:r>
            <a:r>
              <a:rPr lang="fr-FR" dirty="0">
                <a:solidFill>
                  <a:srgbClr val="0000FF"/>
                </a:solidFill>
              </a:rPr>
              <a:t> (</a:t>
            </a:r>
            <a:r>
              <a:rPr lang="fr-FR" dirty="0" err="1">
                <a:solidFill>
                  <a:srgbClr val="0000FF"/>
                </a:solidFill>
              </a:rPr>
              <a:t>étude</a:t>
            </a:r>
            <a:r>
              <a:rPr lang="fr-FR" dirty="0">
                <a:solidFill>
                  <a:srgbClr val="0000FF"/>
                </a:solidFill>
              </a:rPr>
              <a:t> de cas</a:t>
            </a:r>
            <a:r>
              <a:rPr lang="fr-FR" dirty="0" smtClean="0">
                <a:solidFill>
                  <a:srgbClr val="0000FF"/>
                </a:solidFill>
              </a:rPr>
              <a:t>)</a:t>
            </a:r>
            <a:endParaRPr lang="fr-FR" dirty="0">
              <a:solidFill>
                <a:srgbClr val="0000FF"/>
              </a:solidFill>
            </a:endParaRPr>
          </a:p>
          <a:p>
            <a:pPr lvl="1"/>
            <a:r>
              <a:rPr lang="fr-FR" dirty="0" smtClean="0">
                <a:solidFill>
                  <a:srgbClr val="0000FF"/>
                </a:solidFill>
              </a:rPr>
              <a:t>La </a:t>
            </a:r>
            <a:r>
              <a:rPr lang="fr-FR" dirty="0">
                <a:solidFill>
                  <a:srgbClr val="0000FF"/>
                </a:solidFill>
              </a:rPr>
              <a:t>place et le </a:t>
            </a:r>
            <a:r>
              <a:rPr lang="fr-FR" dirty="0" err="1">
                <a:solidFill>
                  <a:srgbClr val="0000FF"/>
                </a:solidFill>
              </a:rPr>
              <a:t>rôle</a:t>
            </a:r>
            <a:r>
              <a:rPr lang="fr-FR" dirty="0">
                <a:solidFill>
                  <a:srgbClr val="0000FF"/>
                </a:solidFill>
              </a:rPr>
              <a:t> des </a:t>
            </a:r>
            <a:r>
              <a:rPr lang="fr-FR" dirty="0" err="1">
                <a:solidFill>
                  <a:srgbClr val="0000FF"/>
                </a:solidFill>
              </a:rPr>
              <a:t>régions</a:t>
            </a:r>
            <a:r>
              <a:rPr lang="fr-FR" dirty="0">
                <a:solidFill>
                  <a:srgbClr val="0000FF"/>
                </a:solidFill>
              </a:rPr>
              <a:t> en France et dans un autre pays </a:t>
            </a:r>
            <a:r>
              <a:rPr lang="fr-FR" dirty="0" err="1">
                <a:solidFill>
                  <a:srgbClr val="0000FF"/>
                </a:solidFill>
              </a:rPr>
              <a:t>européen</a:t>
            </a:r>
            <a:r>
              <a:rPr lang="fr-FR" dirty="0">
                <a:solidFill>
                  <a:srgbClr val="0000FF"/>
                </a:solidFill>
              </a:rPr>
              <a:t> </a:t>
            </a:r>
          </a:p>
        </p:txBody>
      </p:sp>
    </p:spTree>
    <p:extLst>
      <p:ext uri="{BB962C8B-B14F-4D97-AF65-F5344CB8AC3E}">
        <p14:creationId xmlns:p14="http://schemas.microsoft.com/office/powerpoint/2010/main" xmlns="" val="21514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p:cTn id="24"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p:cTn id="3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3" dur="500"/>
                                        <p:tgtEl>
                                          <p:spTgt spid="3">
                                            <p:txEl>
                                              <p:pRg st="5" end="5"/>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 calcmode="lin" valueType="num">
                                      <p:cBhvr>
                                        <p:cTn id="3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3">
                                            <p:txEl>
                                              <p:pRg st="6" end="6"/>
                                            </p:tx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p:cTn id="41"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 calcmode="lin" valueType="num">
                                      <p:cBhvr>
                                        <p:cTn id="48" dur="500" fill="hold"/>
                                        <p:tgtEl>
                                          <p:spTgt spid="4"/>
                                        </p:tgtEl>
                                        <p:attrNameLst>
                                          <p:attrName>ppt_w</p:attrName>
                                        </p:attrNameLst>
                                      </p:cBhvr>
                                      <p:tavLst>
                                        <p:tav tm="0">
                                          <p:val>
                                            <p:fltVal val="0"/>
                                          </p:val>
                                        </p:tav>
                                        <p:tav tm="100000">
                                          <p:val>
                                            <p:strVal val="#ppt_w"/>
                                          </p:val>
                                        </p:tav>
                                      </p:tavLst>
                                    </p:anim>
                                    <p:anim calcmode="lin" valueType="num">
                                      <p:cBhvr>
                                        <p:cTn id="49" dur="500" fill="hold"/>
                                        <p:tgtEl>
                                          <p:spTgt spid="4"/>
                                        </p:tgtEl>
                                        <p:attrNameLst>
                                          <p:attrName>ppt_h</p:attrName>
                                        </p:attrNameLst>
                                      </p:cBhvr>
                                      <p:tavLst>
                                        <p:tav tm="0">
                                          <p:val>
                                            <p:fltVal val="0"/>
                                          </p:val>
                                        </p:tav>
                                        <p:tav tm="100000">
                                          <p:val>
                                            <p:strVal val="#ppt_h"/>
                                          </p:val>
                                        </p:tav>
                                      </p:tavLst>
                                    </p:anim>
                                    <p:animEffect transition="in" filter="fade">
                                      <p:cBhvr>
                                        <p:cTn id="5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Julien EBERSOLD\Contacts\Desktop\Image1.jpg"/>
          <p:cNvPicPr>
            <a:picLocks noChangeAspect="1" noChangeArrowheads="1"/>
          </p:cNvPicPr>
          <p:nvPr/>
        </p:nvPicPr>
        <p:blipFill>
          <a:blip r:embed="rId2" cstate="email"/>
          <a:srcRect/>
          <a:stretch>
            <a:fillRect/>
          </a:stretch>
        </p:blipFill>
        <p:spPr bwMode="auto">
          <a:xfrm>
            <a:off x="2581275" y="128588"/>
            <a:ext cx="3981450" cy="6600825"/>
          </a:xfrm>
          <a:prstGeom prst="rect">
            <a:avLst/>
          </a:prstGeom>
          <a:noFill/>
        </p:spPr>
      </p:pic>
      <p:sp>
        <p:nvSpPr>
          <p:cNvPr id="2" name="Titre 1"/>
          <p:cNvSpPr>
            <a:spLocks noGrp="1"/>
          </p:cNvSpPr>
          <p:nvPr>
            <p:ph type="title"/>
          </p:nvPr>
        </p:nvSpPr>
        <p:spPr/>
        <p:txBody>
          <a:bodyPr/>
          <a:lstStyle/>
          <a:p>
            <a:r>
              <a:rPr lang="fr-FR" sz="2400" dirty="0" smtClean="0"/>
              <a:t>Les </a:t>
            </a:r>
            <a:r>
              <a:rPr lang="fr-FR" sz="2400" dirty="0" err="1" smtClean="0"/>
              <a:t>eurodistricts</a:t>
            </a:r>
            <a:r>
              <a:rPr lang="fr-FR" sz="2400" dirty="0" smtClean="0"/>
              <a:t> de la Conférence du Rhin supérieur</a:t>
            </a:r>
            <a:endParaRPr lang="fr-FR" sz="2400" dirty="0"/>
          </a:p>
        </p:txBody>
      </p:sp>
      <p:sp>
        <p:nvSpPr>
          <p:cNvPr id="5" name="ZoneTexte 4"/>
          <p:cNvSpPr txBox="1"/>
          <p:nvPr/>
        </p:nvSpPr>
        <p:spPr>
          <a:xfrm rot="16200000">
            <a:off x="-2685400" y="3942578"/>
            <a:ext cx="5600012" cy="230832"/>
          </a:xfrm>
          <a:prstGeom prst="rect">
            <a:avLst/>
          </a:prstGeom>
          <a:noFill/>
        </p:spPr>
        <p:txBody>
          <a:bodyPr wrap="square" rtlCol="0">
            <a:spAutoFit/>
          </a:bodyPr>
          <a:lstStyle/>
          <a:p>
            <a:pPr algn="just"/>
            <a:r>
              <a:rPr lang="fr-FR" sz="900" dirty="0" smtClean="0">
                <a:latin typeface="Chalkboard"/>
                <a:cs typeface="Chalkboard"/>
              </a:rPr>
              <a:t>Source : Raymond WOESSNER, </a:t>
            </a:r>
            <a:r>
              <a:rPr lang="fr-FR" sz="900" i="1" dirty="0" smtClean="0">
                <a:latin typeface="Chalkboard"/>
                <a:cs typeface="Chalkboard"/>
              </a:rPr>
              <a:t>L’Alsace territoire(s) en mouvement,</a:t>
            </a:r>
            <a:r>
              <a:rPr lang="fr-FR" sz="900" dirty="0" smtClean="0">
                <a:latin typeface="Chalkboard"/>
                <a:cs typeface="Chalkboard"/>
              </a:rPr>
              <a:t> Jérôme DO </a:t>
            </a:r>
            <a:r>
              <a:rPr lang="fr-FR" sz="900" dirty="0" err="1" smtClean="0">
                <a:latin typeface="Chalkboard"/>
                <a:cs typeface="Chalkboard"/>
              </a:rPr>
              <a:t>Bentzinger</a:t>
            </a:r>
            <a:r>
              <a:rPr lang="fr-FR" sz="900" dirty="0" smtClean="0">
                <a:latin typeface="Chalkboard"/>
                <a:cs typeface="Chalkboard"/>
              </a:rPr>
              <a:t> Editeur, 2007</a:t>
            </a:r>
            <a:endParaRPr lang="fr-FR" sz="900" dirty="0">
              <a:latin typeface="Chalkboard"/>
              <a:cs typeface="Chalkboard"/>
            </a:endParaRPr>
          </a:p>
        </p:txBody>
      </p:sp>
    </p:spTree>
    <p:extLst>
      <p:ext uri="{BB962C8B-B14F-4D97-AF65-F5344CB8AC3E}">
        <p14:creationId xmlns:p14="http://schemas.microsoft.com/office/powerpoint/2010/main" xmlns="" val="1297840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Problématiques </a:t>
            </a:r>
            <a:endParaRPr lang="fr-FR" dirty="0"/>
          </a:p>
        </p:txBody>
      </p:sp>
      <p:sp>
        <p:nvSpPr>
          <p:cNvPr id="4" name="Rectangle 3"/>
          <p:cNvSpPr/>
          <p:nvPr/>
        </p:nvSpPr>
        <p:spPr>
          <a:xfrm>
            <a:off x="4949918" y="596078"/>
            <a:ext cx="3405775" cy="42847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p:cNvSpPr/>
          <p:nvPr/>
        </p:nvSpPr>
        <p:spPr>
          <a:xfrm>
            <a:off x="1393487" y="2566696"/>
            <a:ext cx="3405775" cy="42847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8" name="Grouper 7"/>
          <p:cNvGrpSpPr/>
          <p:nvPr/>
        </p:nvGrpSpPr>
        <p:grpSpPr>
          <a:xfrm>
            <a:off x="4372669" y="6095785"/>
            <a:ext cx="3133323" cy="762215"/>
            <a:chOff x="4372669" y="6095785"/>
            <a:chExt cx="3133323" cy="762215"/>
          </a:xfrm>
        </p:grpSpPr>
        <p:sp>
          <p:nvSpPr>
            <p:cNvPr id="6" name="Rectangle 5"/>
            <p:cNvSpPr/>
            <p:nvPr/>
          </p:nvSpPr>
          <p:spPr>
            <a:xfrm>
              <a:off x="5988968" y="6095785"/>
              <a:ext cx="1517024" cy="42847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p:cNvSpPr/>
            <p:nvPr/>
          </p:nvSpPr>
          <p:spPr>
            <a:xfrm>
              <a:off x="4372669" y="6429527"/>
              <a:ext cx="2265706" cy="428473"/>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3" name="Espace réservé du contenu 2"/>
          <p:cNvSpPr>
            <a:spLocks noGrp="1"/>
          </p:cNvSpPr>
          <p:nvPr>
            <p:ph idx="1"/>
          </p:nvPr>
        </p:nvSpPr>
        <p:spPr>
          <a:xfrm>
            <a:off x="0" y="596078"/>
            <a:ext cx="9144000" cy="6261922"/>
          </a:xfrm>
        </p:spPr>
        <p:txBody>
          <a:bodyPr>
            <a:normAutofit fontScale="77500" lnSpcReduction="20000"/>
          </a:bodyPr>
          <a:lstStyle/>
          <a:p>
            <a:r>
              <a:rPr lang="fr-FR" b="1" dirty="0"/>
              <a:t>En quoi la </a:t>
            </a:r>
            <a:r>
              <a:rPr lang="fr-FR" b="1" dirty="0" err="1"/>
              <a:t>région</a:t>
            </a:r>
            <a:r>
              <a:rPr lang="fr-FR" b="1" dirty="0"/>
              <a:t> est-elle un « territoire de vie » ? </a:t>
            </a:r>
            <a:r>
              <a:rPr lang="fr-FR" dirty="0"/>
              <a:t>De quelle </a:t>
            </a:r>
            <a:r>
              <a:rPr lang="fr-FR" dirty="0" err="1"/>
              <a:t>façon</a:t>
            </a:r>
            <a:r>
              <a:rPr lang="fr-FR" dirty="0"/>
              <a:t> le territoire </a:t>
            </a:r>
            <a:r>
              <a:rPr lang="fr-FR" dirty="0" err="1"/>
              <a:t>régional</a:t>
            </a:r>
            <a:r>
              <a:rPr lang="fr-FR" dirty="0"/>
              <a:t> est-il </a:t>
            </a:r>
            <a:r>
              <a:rPr lang="fr-FR" dirty="0" err="1"/>
              <a:t>présent</a:t>
            </a:r>
            <a:r>
              <a:rPr lang="fr-FR" dirty="0"/>
              <a:t> dans l’organisation de la vie quotidienne des </a:t>
            </a:r>
            <a:r>
              <a:rPr lang="fr-FR" dirty="0" err="1"/>
              <a:t>Français</a:t>
            </a:r>
            <a:r>
              <a:rPr lang="fr-FR" dirty="0"/>
              <a:t> ? Peut-il </a:t>
            </a:r>
            <a:r>
              <a:rPr lang="fr-FR" dirty="0" err="1"/>
              <a:t>être</a:t>
            </a:r>
            <a:r>
              <a:rPr lang="fr-FR" dirty="0"/>
              <a:t> l’objet d’un attachement fort et recouvrir une dimension identitaire ? </a:t>
            </a:r>
            <a:endParaRPr lang="fr-FR" dirty="0" smtClean="0"/>
          </a:p>
          <a:p>
            <a:endParaRPr lang="fr-FR" dirty="0"/>
          </a:p>
          <a:p>
            <a:r>
              <a:rPr lang="fr-FR" b="1" dirty="0" smtClean="0"/>
              <a:t>Quels </a:t>
            </a:r>
            <a:r>
              <a:rPr lang="fr-FR" b="1" dirty="0"/>
              <a:t>acteurs pour la </a:t>
            </a:r>
            <a:r>
              <a:rPr lang="fr-FR" b="1" dirty="0" err="1"/>
              <a:t>région</a:t>
            </a:r>
            <a:r>
              <a:rPr lang="fr-FR" b="1" dirty="0"/>
              <a:t> ? Quel est le </a:t>
            </a:r>
            <a:r>
              <a:rPr lang="fr-FR" b="1" dirty="0" err="1"/>
              <a:t>rôle</a:t>
            </a:r>
            <a:r>
              <a:rPr lang="fr-FR" b="1" dirty="0"/>
              <a:t> de l’</a:t>
            </a:r>
            <a:r>
              <a:rPr lang="fr-FR" b="1" dirty="0" err="1"/>
              <a:t>État</a:t>
            </a:r>
            <a:r>
              <a:rPr lang="fr-FR" b="1" dirty="0"/>
              <a:t> et de ses services </a:t>
            </a:r>
            <a:r>
              <a:rPr lang="fr-FR" b="1" dirty="0" err="1"/>
              <a:t>déconcentrés</a:t>
            </a:r>
            <a:r>
              <a:rPr lang="fr-FR" b="1" dirty="0"/>
              <a:t> ? Quel est le </a:t>
            </a:r>
            <a:r>
              <a:rPr lang="fr-FR" b="1" dirty="0" err="1"/>
              <a:t>rôle</a:t>
            </a:r>
            <a:r>
              <a:rPr lang="fr-FR" b="1" dirty="0"/>
              <a:t> du Conseil </a:t>
            </a:r>
            <a:r>
              <a:rPr lang="fr-FR" b="1" dirty="0" err="1"/>
              <a:t>régional</a:t>
            </a:r>
            <a:r>
              <a:rPr lang="fr-FR" b="1" dirty="0"/>
              <a:t> ? </a:t>
            </a:r>
            <a:r>
              <a:rPr lang="fr-FR" dirty="0"/>
              <a:t>Comment sa place s’affirme-t-elle du fait de l’extension des </a:t>
            </a:r>
            <a:r>
              <a:rPr lang="fr-FR" dirty="0" err="1"/>
              <a:t>compétences</a:t>
            </a:r>
            <a:r>
              <a:rPr lang="fr-FR" dirty="0"/>
              <a:t> </a:t>
            </a:r>
            <a:r>
              <a:rPr lang="fr-FR" dirty="0" err="1"/>
              <a:t>dévolues</a:t>
            </a:r>
            <a:r>
              <a:rPr lang="fr-FR" dirty="0"/>
              <a:t> à ce niveau institutionnel dans le cadre de la </a:t>
            </a:r>
            <a:r>
              <a:rPr lang="fr-FR" dirty="0" err="1"/>
              <a:t>décentralisation</a:t>
            </a:r>
            <a:r>
              <a:rPr lang="fr-FR" dirty="0"/>
              <a:t> ? Entre l’</a:t>
            </a:r>
            <a:r>
              <a:rPr lang="fr-FR" dirty="0" err="1"/>
              <a:t>État</a:t>
            </a:r>
            <a:r>
              <a:rPr lang="fr-FR" dirty="0"/>
              <a:t> garant des attributions </a:t>
            </a:r>
            <a:r>
              <a:rPr lang="fr-FR" dirty="0" err="1"/>
              <a:t>régaliennes</a:t>
            </a:r>
            <a:r>
              <a:rPr lang="fr-FR" dirty="0"/>
              <a:t> et la gestion de </a:t>
            </a:r>
            <a:r>
              <a:rPr lang="fr-FR" dirty="0" err="1"/>
              <a:t>proximite</a:t>
            </a:r>
            <a:r>
              <a:rPr lang="fr-FR" dirty="0"/>
              <a:t>́, </a:t>
            </a:r>
            <a:r>
              <a:rPr lang="fr-FR" dirty="0" err="1"/>
              <a:t>dévolue</a:t>
            </a:r>
            <a:r>
              <a:rPr lang="fr-FR" dirty="0"/>
              <a:t> aux communes et aux </a:t>
            </a:r>
            <a:r>
              <a:rPr lang="fr-FR" dirty="0" err="1"/>
              <a:t>intercommunalités</a:t>
            </a:r>
            <a:r>
              <a:rPr lang="fr-FR" dirty="0"/>
              <a:t>, en quoi la </a:t>
            </a:r>
            <a:r>
              <a:rPr lang="fr-FR" dirty="0" err="1"/>
              <a:t>collectivite</a:t>
            </a:r>
            <a:r>
              <a:rPr lang="fr-FR" dirty="0"/>
              <a:t>́ </a:t>
            </a:r>
            <a:r>
              <a:rPr lang="fr-FR" dirty="0" err="1"/>
              <a:t>régionale</a:t>
            </a:r>
            <a:r>
              <a:rPr lang="fr-FR" dirty="0"/>
              <a:t> </a:t>
            </a:r>
            <a:r>
              <a:rPr lang="fr-FR" dirty="0" err="1"/>
              <a:t>représente-t-elle</a:t>
            </a:r>
            <a:r>
              <a:rPr lang="fr-FR" dirty="0"/>
              <a:t> un </a:t>
            </a:r>
            <a:r>
              <a:rPr lang="fr-FR" dirty="0" err="1"/>
              <a:t>échelon</a:t>
            </a:r>
            <a:r>
              <a:rPr lang="fr-FR" dirty="0"/>
              <a:t> </a:t>
            </a:r>
            <a:r>
              <a:rPr lang="fr-FR" dirty="0" err="1"/>
              <a:t>stratégique</a:t>
            </a:r>
            <a:r>
              <a:rPr lang="fr-FR" dirty="0"/>
              <a:t> pour la conception et le pilotage des projets de territoires ? </a:t>
            </a:r>
            <a:endParaRPr lang="fr-FR" dirty="0" smtClean="0"/>
          </a:p>
          <a:p>
            <a:endParaRPr lang="fr-FR" dirty="0" smtClean="0"/>
          </a:p>
          <a:p>
            <a:r>
              <a:rPr lang="fr-FR" b="1" dirty="0" smtClean="0"/>
              <a:t>Qu’est</a:t>
            </a:r>
            <a:r>
              <a:rPr lang="fr-FR" b="1" dirty="0"/>
              <a:t>-ce qui fait de la </a:t>
            </a:r>
            <a:r>
              <a:rPr lang="fr-FR" b="1" dirty="0" err="1"/>
              <a:t>région</a:t>
            </a:r>
            <a:r>
              <a:rPr lang="fr-FR" b="1" dirty="0"/>
              <a:t> un </a:t>
            </a:r>
            <a:r>
              <a:rPr lang="fr-FR" b="1" dirty="0" err="1"/>
              <a:t>périmètre</a:t>
            </a:r>
            <a:r>
              <a:rPr lang="fr-FR" b="1" dirty="0"/>
              <a:t> pertinent pour mener une politique d’</a:t>
            </a:r>
            <a:r>
              <a:rPr lang="fr-FR" b="1" dirty="0" err="1"/>
              <a:t>aménagement</a:t>
            </a:r>
            <a:r>
              <a:rPr lang="fr-FR" b="1" dirty="0"/>
              <a:t> ? </a:t>
            </a:r>
            <a:endParaRPr lang="fr-FR" dirty="0"/>
          </a:p>
        </p:txBody>
      </p:sp>
    </p:spTree>
    <p:extLst>
      <p:ext uri="{BB962C8B-B14F-4D97-AF65-F5344CB8AC3E}">
        <p14:creationId xmlns:p14="http://schemas.microsoft.com/office/powerpoint/2010/main" xmlns="" val="406780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500" fill="hold"/>
                                        <p:tgtEl>
                                          <p:spTgt spid="8"/>
                                        </p:tgtEl>
                                        <p:attrNameLst>
                                          <p:attrName>ppt_w</p:attrName>
                                        </p:attrNameLst>
                                      </p:cBhvr>
                                      <p:tavLst>
                                        <p:tav tm="0">
                                          <p:val>
                                            <p:fltVal val="0"/>
                                          </p:val>
                                        </p:tav>
                                        <p:tav tm="100000">
                                          <p:val>
                                            <p:strVal val="#ppt_w"/>
                                          </p:val>
                                        </p:tav>
                                      </p:tavLst>
                                    </p:anim>
                                    <p:anim calcmode="lin" valueType="num">
                                      <p:cBhvr>
                                        <p:cTn id="43" dur="500" fill="hold"/>
                                        <p:tgtEl>
                                          <p:spTgt spid="8"/>
                                        </p:tgtEl>
                                        <p:attrNameLst>
                                          <p:attrName>ppt_h</p:attrName>
                                        </p:attrNameLst>
                                      </p:cBhvr>
                                      <p:tavLst>
                                        <p:tav tm="0">
                                          <p:val>
                                            <p:fltVal val="0"/>
                                          </p:val>
                                        </p:tav>
                                        <p:tav tm="100000">
                                          <p:val>
                                            <p:strVal val="#ppt_h"/>
                                          </p:val>
                                        </p:tav>
                                      </p:tavLst>
                                    </p:anim>
                                    <p:animEffect transition="in" filter="fade">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 : les héritages de l’Alsace…</a:t>
            </a:r>
            <a:endParaRPr lang="fr-FR" dirty="0"/>
          </a:p>
        </p:txBody>
      </p:sp>
      <p:sp>
        <p:nvSpPr>
          <p:cNvPr id="4" name="Ellipse 3"/>
          <p:cNvSpPr>
            <a:spLocks noChangeAspect="1"/>
          </p:cNvSpPr>
          <p:nvPr/>
        </p:nvSpPr>
        <p:spPr>
          <a:xfrm>
            <a:off x="175873" y="1372426"/>
            <a:ext cx="1799994" cy="179999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6" name="Ellipse 5"/>
          <p:cNvSpPr>
            <a:spLocks noChangeAspect="1"/>
          </p:cNvSpPr>
          <p:nvPr/>
        </p:nvSpPr>
        <p:spPr>
          <a:xfrm>
            <a:off x="1228270" y="1372426"/>
            <a:ext cx="1799994" cy="179999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8" name="Ellipse 7"/>
          <p:cNvSpPr>
            <a:spLocks noChangeAspect="1"/>
          </p:cNvSpPr>
          <p:nvPr/>
        </p:nvSpPr>
        <p:spPr>
          <a:xfrm>
            <a:off x="6648072" y="1372426"/>
            <a:ext cx="1799994" cy="179999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7" name="Ellipse 6"/>
          <p:cNvSpPr>
            <a:spLocks noChangeAspect="1"/>
          </p:cNvSpPr>
          <p:nvPr/>
        </p:nvSpPr>
        <p:spPr>
          <a:xfrm>
            <a:off x="5595675" y="1372426"/>
            <a:ext cx="1799994" cy="179999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9" name="Ellipse 8"/>
          <p:cNvSpPr/>
          <p:nvPr/>
        </p:nvSpPr>
        <p:spPr>
          <a:xfrm>
            <a:off x="1257133" y="1558474"/>
            <a:ext cx="546772" cy="1457460"/>
          </a:xfrm>
          <a:prstGeom prst="ellipse">
            <a:avLst/>
          </a:prstGeom>
          <a:noFill/>
          <a:ln w="28575"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Ellipse 9"/>
          <p:cNvSpPr/>
          <p:nvPr/>
        </p:nvSpPr>
        <p:spPr>
          <a:xfrm>
            <a:off x="6776740" y="1558474"/>
            <a:ext cx="546772" cy="1457460"/>
          </a:xfrm>
          <a:prstGeom prst="ellipse">
            <a:avLst/>
          </a:prstGeom>
          <a:noFill/>
          <a:ln w="28575"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27" name="Grouper 26"/>
          <p:cNvGrpSpPr/>
          <p:nvPr/>
        </p:nvGrpSpPr>
        <p:grpSpPr>
          <a:xfrm>
            <a:off x="728929" y="3950911"/>
            <a:ext cx="3131581" cy="2626314"/>
            <a:chOff x="809768" y="3867321"/>
            <a:chExt cx="3131581" cy="2626314"/>
          </a:xfrm>
        </p:grpSpPr>
        <p:grpSp>
          <p:nvGrpSpPr>
            <p:cNvPr id="15" name="Grouper 14"/>
            <p:cNvGrpSpPr/>
            <p:nvPr/>
          </p:nvGrpSpPr>
          <p:grpSpPr>
            <a:xfrm>
              <a:off x="809768" y="3867321"/>
              <a:ext cx="3131581" cy="2626314"/>
              <a:chOff x="822581" y="3953903"/>
              <a:chExt cx="3131581" cy="2626314"/>
            </a:xfrm>
          </p:grpSpPr>
          <p:sp>
            <p:nvSpPr>
              <p:cNvPr id="13" name="Forme libre 12"/>
              <p:cNvSpPr/>
              <p:nvPr/>
            </p:nvSpPr>
            <p:spPr>
              <a:xfrm>
                <a:off x="822581" y="3953903"/>
                <a:ext cx="3131581" cy="2626314"/>
              </a:xfrm>
              <a:custGeom>
                <a:avLst/>
                <a:gdLst>
                  <a:gd name="connsiteX0" fmla="*/ 0 w 3131581"/>
                  <a:gd name="connsiteY0" fmla="*/ 14430 h 2626314"/>
                  <a:gd name="connsiteX1" fmla="*/ 2135825 w 3131581"/>
                  <a:gd name="connsiteY1" fmla="*/ 0 h 2626314"/>
                  <a:gd name="connsiteX2" fmla="*/ 3131581 w 3131581"/>
                  <a:gd name="connsiteY2" fmla="*/ 2626314 h 2626314"/>
                  <a:gd name="connsiteX3" fmla="*/ 909169 w 3131581"/>
                  <a:gd name="connsiteY3" fmla="*/ 2626314 h 2626314"/>
                  <a:gd name="connsiteX4" fmla="*/ 57725 w 3131581"/>
                  <a:gd name="connsiteY4" fmla="*/ 14430 h 2626314"/>
                  <a:gd name="connsiteX5" fmla="*/ 57725 w 3131581"/>
                  <a:gd name="connsiteY5" fmla="*/ 14430 h 2626314"/>
                  <a:gd name="connsiteX6" fmla="*/ 57725 w 3131581"/>
                  <a:gd name="connsiteY6" fmla="*/ 14430 h 262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1581" h="2626314">
                    <a:moveTo>
                      <a:pt x="0" y="14430"/>
                    </a:moveTo>
                    <a:lnTo>
                      <a:pt x="2135825" y="0"/>
                    </a:lnTo>
                    <a:lnTo>
                      <a:pt x="3131581" y="2626314"/>
                    </a:lnTo>
                    <a:lnTo>
                      <a:pt x="909169" y="2626314"/>
                    </a:lnTo>
                    <a:lnTo>
                      <a:pt x="57725" y="14430"/>
                    </a:lnTo>
                    <a:lnTo>
                      <a:pt x="57725" y="14430"/>
                    </a:lnTo>
                    <a:lnTo>
                      <a:pt x="57725" y="14430"/>
                    </a:lnTo>
                  </a:path>
                </a:pathLst>
              </a:custGeom>
              <a:noFill/>
              <a:ln>
                <a:solidFill>
                  <a:srgbClr val="00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4" name="Forme libre 13"/>
              <p:cNvSpPr/>
              <p:nvPr/>
            </p:nvSpPr>
            <p:spPr>
              <a:xfrm>
                <a:off x="1527344" y="4023841"/>
                <a:ext cx="2253643" cy="2469794"/>
              </a:xfrm>
              <a:custGeom>
                <a:avLst/>
                <a:gdLst>
                  <a:gd name="connsiteX0" fmla="*/ 2253643 w 2253643"/>
                  <a:gd name="connsiteY0" fmla="*/ 2440933 h 2469794"/>
                  <a:gd name="connsiteX1" fmla="*/ 2066037 w 2253643"/>
                  <a:gd name="connsiteY1" fmla="*/ 2469794 h 2469794"/>
                  <a:gd name="connsiteX2" fmla="*/ 1575374 w 2253643"/>
                  <a:gd name="connsiteY2" fmla="*/ 2440933 h 2469794"/>
                  <a:gd name="connsiteX3" fmla="*/ 1517649 w 2253643"/>
                  <a:gd name="connsiteY3" fmla="*/ 2426503 h 2469794"/>
                  <a:gd name="connsiteX4" fmla="*/ 1387768 w 2253643"/>
                  <a:gd name="connsiteY4" fmla="*/ 2397642 h 2469794"/>
                  <a:gd name="connsiteX5" fmla="*/ 1344475 w 2253643"/>
                  <a:gd name="connsiteY5" fmla="*/ 2368782 h 2469794"/>
                  <a:gd name="connsiteX6" fmla="*/ 1315612 w 2253643"/>
                  <a:gd name="connsiteY6" fmla="*/ 2325491 h 2469794"/>
                  <a:gd name="connsiteX7" fmla="*/ 1286750 w 2253643"/>
                  <a:gd name="connsiteY7" fmla="*/ 2238909 h 2469794"/>
                  <a:gd name="connsiteX8" fmla="*/ 1272318 w 2253643"/>
                  <a:gd name="connsiteY8" fmla="*/ 2195618 h 2469794"/>
                  <a:gd name="connsiteX9" fmla="*/ 1243456 w 2253643"/>
                  <a:gd name="connsiteY9" fmla="*/ 2109036 h 2469794"/>
                  <a:gd name="connsiteX10" fmla="*/ 1229025 w 2253643"/>
                  <a:gd name="connsiteY10" fmla="*/ 2065746 h 2469794"/>
                  <a:gd name="connsiteX11" fmla="*/ 1214593 w 2253643"/>
                  <a:gd name="connsiteY11" fmla="*/ 2008024 h 2469794"/>
                  <a:gd name="connsiteX12" fmla="*/ 1200162 w 2253643"/>
                  <a:gd name="connsiteY12" fmla="*/ 1892582 h 2469794"/>
                  <a:gd name="connsiteX13" fmla="*/ 1185731 w 2253643"/>
                  <a:gd name="connsiteY13" fmla="*/ 1820430 h 2469794"/>
                  <a:gd name="connsiteX14" fmla="*/ 1171300 w 2253643"/>
                  <a:gd name="connsiteY14" fmla="*/ 1647267 h 2469794"/>
                  <a:gd name="connsiteX15" fmla="*/ 1142437 w 2253643"/>
                  <a:gd name="connsiteY15" fmla="*/ 1459673 h 2469794"/>
                  <a:gd name="connsiteX16" fmla="*/ 1128006 w 2253643"/>
                  <a:gd name="connsiteY16" fmla="*/ 1416382 h 2469794"/>
                  <a:gd name="connsiteX17" fmla="*/ 1099143 w 2253643"/>
                  <a:gd name="connsiteY17" fmla="*/ 1199928 h 2469794"/>
                  <a:gd name="connsiteX18" fmla="*/ 1084712 w 2253643"/>
                  <a:gd name="connsiteY18" fmla="*/ 1142206 h 2469794"/>
                  <a:gd name="connsiteX19" fmla="*/ 1070281 w 2253643"/>
                  <a:gd name="connsiteY19" fmla="*/ 1012334 h 2469794"/>
                  <a:gd name="connsiteX20" fmla="*/ 1055850 w 2253643"/>
                  <a:gd name="connsiteY20" fmla="*/ 969043 h 2469794"/>
                  <a:gd name="connsiteX21" fmla="*/ 1041418 w 2253643"/>
                  <a:gd name="connsiteY21" fmla="*/ 911322 h 2469794"/>
                  <a:gd name="connsiteX22" fmla="*/ 983693 w 2253643"/>
                  <a:gd name="connsiteY22" fmla="*/ 709297 h 2469794"/>
                  <a:gd name="connsiteX23" fmla="*/ 940400 w 2253643"/>
                  <a:gd name="connsiteY23" fmla="*/ 564994 h 2469794"/>
                  <a:gd name="connsiteX24" fmla="*/ 925968 w 2253643"/>
                  <a:gd name="connsiteY24" fmla="*/ 521703 h 2469794"/>
                  <a:gd name="connsiteX25" fmla="*/ 897106 w 2253643"/>
                  <a:gd name="connsiteY25" fmla="*/ 478413 h 2469794"/>
                  <a:gd name="connsiteX26" fmla="*/ 824950 w 2253643"/>
                  <a:gd name="connsiteY26" fmla="*/ 406261 h 2469794"/>
                  <a:gd name="connsiteX27" fmla="*/ 796087 w 2253643"/>
                  <a:gd name="connsiteY27" fmla="*/ 362970 h 2469794"/>
                  <a:gd name="connsiteX28" fmla="*/ 709500 w 2253643"/>
                  <a:gd name="connsiteY28" fmla="*/ 305249 h 2469794"/>
                  <a:gd name="connsiteX29" fmla="*/ 680637 w 2253643"/>
                  <a:gd name="connsiteY29" fmla="*/ 276388 h 2469794"/>
                  <a:gd name="connsiteX30" fmla="*/ 651775 w 2253643"/>
                  <a:gd name="connsiteY30" fmla="*/ 233097 h 2469794"/>
                  <a:gd name="connsiteX31" fmla="*/ 608481 w 2253643"/>
                  <a:gd name="connsiteY31" fmla="*/ 218667 h 2469794"/>
                  <a:gd name="connsiteX32" fmla="*/ 579618 w 2253643"/>
                  <a:gd name="connsiteY32" fmla="*/ 189807 h 2469794"/>
                  <a:gd name="connsiteX33" fmla="*/ 493031 w 2253643"/>
                  <a:gd name="connsiteY33" fmla="*/ 175376 h 2469794"/>
                  <a:gd name="connsiteX34" fmla="*/ 377581 w 2253643"/>
                  <a:gd name="connsiteY34" fmla="*/ 146516 h 2469794"/>
                  <a:gd name="connsiteX35" fmla="*/ 262131 w 2253643"/>
                  <a:gd name="connsiteY35" fmla="*/ 88794 h 2469794"/>
                  <a:gd name="connsiteX36" fmla="*/ 132250 w 2253643"/>
                  <a:gd name="connsiteY36" fmla="*/ 45504 h 2469794"/>
                  <a:gd name="connsiteX37" fmla="*/ 45662 w 2253643"/>
                  <a:gd name="connsiteY37" fmla="*/ 16643 h 2469794"/>
                  <a:gd name="connsiteX38" fmla="*/ 2368 w 2253643"/>
                  <a:gd name="connsiteY38" fmla="*/ 2213 h 2469794"/>
                  <a:gd name="connsiteX39" fmla="*/ 45662 w 2253643"/>
                  <a:gd name="connsiteY39" fmla="*/ 31073 h 2469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53643" h="2469794">
                    <a:moveTo>
                      <a:pt x="2253643" y="2440933"/>
                    </a:moveTo>
                    <a:cubicBezTo>
                      <a:pt x="2198710" y="2451920"/>
                      <a:pt x="2118464" y="2469794"/>
                      <a:pt x="2066037" y="2469794"/>
                    </a:cubicBezTo>
                    <a:cubicBezTo>
                      <a:pt x="1895407" y="2469794"/>
                      <a:pt x="1742183" y="2454833"/>
                      <a:pt x="1575374" y="2440933"/>
                    </a:cubicBezTo>
                    <a:cubicBezTo>
                      <a:pt x="1556132" y="2436123"/>
                      <a:pt x="1537098" y="2430392"/>
                      <a:pt x="1517649" y="2426503"/>
                    </a:cubicBezTo>
                    <a:cubicBezTo>
                      <a:pt x="1480692" y="2419112"/>
                      <a:pt x="1425219" y="2416366"/>
                      <a:pt x="1387768" y="2397642"/>
                    </a:cubicBezTo>
                    <a:cubicBezTo>
                      <a:pt x="1372255" y="2389886"/>
                      <a:pt x="1358906" y="2378402"/>
                      <a:pt x="1344475" y="2368782"/>
                    </a:cubicBezTo>
                    <a:cubicBezTo>
                      <a:pt x="1334854" y="2354352"/>
                      <a:pt x="1322656" y="2341340"/>
                      <a:pt x="1315612" y="2325491"/>
                    </a:cubicBezTo>
                    <a:cubicBezTo>
                      <a:pt x="1303256" y="2297691"/>
                      <a:pt x="1296371" y="2267770"/>
                      <a:pt x="1286750" y="2238909"/>
                    </a:cubicBezTo>
                    <a:lnTo>
                      <a:pt x="1272318" y="2195618"/>
                    </a:lnTo>
                    <a:lnTo>
                      <a:pt x="1243456" y="2109036"/>
                    </a:lnTo>
                    <a:cubicBezTo>
                      <a:pt x="1238646" y="2094606"/>
                      <a:pt x="1232714" y="2080502"/>
                      <a:pt x="1229025" y="2065746"/>
                    </a:cubicBezTo>
                    <a:lnTo>
                      <a:pt x="1214593" y="2008024"/>
                    </a:lnTo>
                    <a:cubicBezTo>
                      <a:pt x="1209783" y="1969543"/>
                      <a:pt x="1206059" y="1930911"/>
                      <a:pt x="1200162" y="1892582"/>
                    </a:cubicBezTo>
                    <a:cubicBezTo>
                      <a:pt x="1196432" y="1868340"/>
                      <a:pt x="1188597" y="1844789"/>
                      <a:pt x="1185731" y="1820430"/>
                    </a:cubicBezTo>
                    <a:cubicBezTo>
                      <a:pt x="1178963" y="1762906"/>
                      <a:pt x="1177064" y="1704901"/>
                      <a:pt x="1171300" y="1647267"/>
                    </a:cubicBezTo>
                    <a:cubicBezTo>
                      <a:pt x="1165459" y="1588858"/>
                      <a:pt x="1157117" y="1518388"/>
                      <a:pt x="1142437" y="1459673"/>
                    </a:cubicBezTo>
                    <a:cubicBezTo>
                      <a:pt x="1138748" y="1444916"/>
                      <a:pt x="1132816" y="1430812"/>
                      <a:pt x="1128006" y="1416382"/>
                    </a:cubicBezTo>
                    <a:cubicBezTo>
                      <a:pt x="1122978" y="1376157"/>
                      <a:pt x="1107113" y="1243760"/>
                      <a:pt x="1099143" y="1199928"/>
                    </a:cubicBezTo>
                    <a:cubicBezTo>
                      <a:pt x="1095595" y="1180415"/>
                      <a:pt x="1089522" y="1161447"/>
                      <a:pt x="1084712" y="1142206"/>
                    </a:cubicBezTo>
                    <a:cubicBezTo>
                      <a:pt x="1079902" y="1098915"/>
                      <a:pt x="1077442" y="1055298"/>
                      <a:pt x="1070281" y="1012334"/>
                    </a:cubicBezTo>
                    <a:cubicBezTo>
                      <a:pt x="1067780" y="997330"/>
                      <a:pt x="1060029" y="983669"/>
                      <a:pt x="1055850" y="969043"/>
                    </a:cubicBezTo>
                    <a:cubicBezTo>
                      <a:pt x="1050401" y="949974"/>
                      <a:pt x="1047117" y="930318"/>
                      <a:pt x="1041418" y="911322"/>
                    </a:cubicBezTo>
                    <a:cubicBezTo>
                      <a:pt x="979316" y="704329"/>
                      <a:pt x="1046920" y="962187"/>
                      <a:pt x="983693" y="709297"/>
                    </a:cubicBezTo>
                    <a:cubicBezTo>
                      <a:pt x="961883" y="622064"/>
                      <a:pt x="975534" y="670388"/>
                      <a:pt x="940400" y="564994"/>
                    </a:cubicBezTo>
                    <a:cubicBezTo>
                      <a:pt x="935590" y="550564"/>
                      <a:pt x="934406" y="534359"/>
                      <a:pt x="925968" y="521703"/>
                    </a:cubicBezTo>
                    <a:cubicBezTo>
                      <a:pt x="916347" y="507273"/>
                      <a:pt x="908527" y="491465"/>
                      <a:pt x="897106" y="478413"/>
                    </a:cubicBezTo>
                    <a:cubicBezTo>
                      <a:pt x="874707" y="452816"/>
                      <a:pt x="843818" y="434561"/>
                      <a:pt x="824950" y="406261"/>
                    </a:cubicBezTo>
                    <a:cubicBezTo>
                      <a:pt x="815329" y="391831"/>
                      <a:pt x="809140" y="374390"/>
                      <a:pt x="796087" y="362970"/>
                    </a:cubicBezTo>
                    <a:cubicBezTo>
                      <a:pt x="769981" y="340129"/>
                      <a:pt x="734029" y="329776"/>
                      <a:pt x="709500" y="305249"/>
                    </a:cubicBezTo>
                    <a:cubicBezTo>
                      <a:pt x="699879" y="295629"/>
                      <a:pt x="689137" y="287012"/>
                      <a:pt x="680637" y="276388"/>
                    </a:cubicBezTo>
                    <a:cubicBezTo>
                      <a:pt x="669802" y="262845"/>
                      <a:pt x="665318" y="243931"/>
                      <a:pt x="651775" y="233097"/>
                    </a:cubicBezTo>
                    <a:cubicBezTo>
                      <a:pt x="639896" y="223595"/>
                      <a:pt x="622912" y="223477"/>
                      <a:pt x="608481" y="218667"/>
                    </a:cubicBezTo>
                    <a:cubicBezTo>
                      <a:pt x="598860" y="209047"/>
                      <a:pt x="592357" y="194584"/>
                      <a:pt x="579618" y="189807"/>
                    </a:cubicBezTo>
                    <a:cubicBezTo>
                      <a:pt x="552220" y="179534"/>
                      <a:pt x="521820" y="180610"/>
                      <a:pt x="493031" y="175376"/>
                    </a:cubicBezTo>
                    <a:cubicBezTo>
                      <a:pt x="416404" y="161445"/>
                      <a:pt x="437667" y="166543"/>
                      <a:pt x="377581" y="146516"/>
                    </a:cubicBezTo>
                    <a:cubicBezTo>
                      <a:pt x="327205" y="96143"/>
                      <a:pt x="361625" y="121957"/>
                      <a:pt x="262131" y="88794"/>
                    </a:cubicBezTo>
                    <a:lnTo>
                      <a:pt x="132250" y="45504"/>
                    </a:lnTo>
                    <a:lnTo>
                      <a:pt x="45662" y="16643"/>
                    </a:lnTo>
                    <a:cubicBezTo>
                      <a:pt x="31231" y="11833"/>
                      <a:pt x="-10289" y="-6224"/>
                      <a:pt x="2368" y="2213"/>
                    </a:cubicBezTo>
                    <a:lnTo>
                      <a:pt x="45662" y="31073"/>
                    </a:lnTo>
                  </a:path>
                </a:pathLst>
              </a:custGeom>
              <a:ln w="3810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grpSp>
        <p:grpSp>
          <p:nvGrpSpPr>
            <p:cNvPr id="26" name="Grouper 25"/>
            <p:cNvGrpSpPr/>
            <p:nvPr/>
          </p:nvGrpSpPr>
          <p:grpSpPr>
            <a:xfrm>
              <a:off x="1514531" y="3889848"/>
              <a:ext cx="2190081" cy="2509714"/>
              <a:chOff x="1514531" y="3889848"/>
              <a:chExt cx="2190081" cy="2509714"/>
            </a:xfrm>
          </p:grpSpPr>
          <p:sp>
            <p:nvSpPr>
              <p:cNvPr id="16" name="Ellipse 15"/>
              <p:cNvSpPr>
                <a:spLocks noChangeAspect="1"/>
              </p:cNvSpPr>
              <p:nvPr/>
            </p:nvSpPr>
            <p:spPr>
              <a:xfrm>
                <a:off x="2000005" y="3889848"/>
                <a:ext cx="251998" cy="26315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7" name="Ellipse 16"/>
              <p:cNvSpPr>
                <a:spLocks noChangeAspect="1"/>
              </p:cNvSpPr>
              <p:nvPr/>
            </p:nvSpPr>
            <p:spPr>
              <a:xfrm>
                <a:off x="2407038" y="4187820"/>
                <a:ext cx="251998" cy="26315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8" name="Ellipse 17"/>
              <p:cNvSpPr>
                <a:spLocks noChangeAspect="1"/>
              </p:cNvSpPr>
              <p:nvPr/>
            </p:nvSpPr>
            <p:spPr>
              <a:xfrm>
                <a:off x="2776266" y="5628538"/>
                <a:ext cx="251998" cy="26315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19" name="Ellipse 18"/>
              <p:cNvSpPr>
                <a:spLocks noChangeAspect="1"/>
              </p:cNvSpPr>
              <p:nvPr/>
            </p:nvSpPr>
            <p:spPr>
              <a:xfrm>
                <a:off x="2902265" y="6136403"/>
                <a:ext cx="251998" cy="26315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0" name="Ellipse 19"/>
              <p:cNvSpPr>
                <a:spLocks noChangeAspect="1"/>
              </p:cNvSpPr>
              <p:nvPr/>
            </p:nvSpPr>
            <p:spPr>
              <a:xfrm>
                <a:off x="2281039" y="4839554"/>
                <a:ext cx="251998" cy="26315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1" name="Ellipse 20"/>
              <p:cNvSpPr>
                <a:spLocks noChangeAspect="1"/>
              </p:cNvSpPr>
              <p:nvPr/>
            </p:nvSpPr>
            <p:spPr>
              <a:xfrm>
                <a:off x="2776266" y="5192158"/>
                <a:ext cx="251998" cy="26315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2" name="Ellipse 21"/>
              <p:cNvSpPr>
                <a:spLocks noChangeAspect="1"/>
              </p:cNvSpPr>
              <p:nvPr/>
            </p:nvSpPr>
            <p:spPr>
              <a:xfrm>
                <a:off x="2650267" y="4187820"/>
                <a:ext cx="251998" cy="26315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3" name="Ellipse 22"/>
              <p:cNvSpPr>
                <a:spLocks noChangeAspect="1"/>
              </p:cNvSpPr>
              <p:nvPr/>
            </p:nvSpPr>
            <p:spPr>
              <a:xfrm>
                <a:off x="2830615" y="4707974"/>
                <a:ext cx="251998" cy="26315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4" name="Ellipse 23"/>
              <p:cNvSpPr>
                <a:spLocks noChangeAspect="1"/>
              </p:cNvSpPr>
              <p:nvPr/>
            </p:nvSpPr>
            <p:spPr>
              <a:xfrm>
                <a:off x="3452614" y="6004823"/>
                <a:ext cx="251998" cy="26315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sp>
            <p:nvSpPr>
              <p:cNvPr id="25" name="Ellipse 24"/>
              <p:cNvSpPr>
                <a:spLocks noChangeAspect="1"/>
              </p:cNvSpPr>
              <p:nvPr/>
            </p:nvSpPr>
            <p:spPr>
              <a:xfrm>
                <a:off x="1514531" y="4056240"/>
                <a:ext cx="251998" cy="26315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p>
            </p:txBody>
          </p:sp>
        </p:grpSp>
      </p:grpSp>
      <p:sp>
        <p:nvSpPr>
          <p:cNvPr id="29" name="Ellipse 28"/>
          <p:cNvSpPr>
            <a:spLocks noChangeAspect="1"/>
          </p:cNvSpPr>
          <p:nvPr/>
        </p:nvSpPr>
        <p:spPr>
          <a:xfrm>
            <a:off x="6309809" y="4386887"/>
            <a:ext cx="1799994" cy="179999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fr-FR"/>
          </a:p>
        </p:txBody>
      </p:sp>
      <p:sp>
        <p:nvSpPr>
          <p:cNvPr id="30" name="Ellipse 29"/>
          <p:cNvSpPr>
            <a:spLocks noChangeAspect="1"/>
          </p:cNvSpPr>
          <p:nvPr/>
        </p:nvSpPr>
        <p:spPr>
          <a:xfrm>
            <a:off x="5257412" y="4386887"/>
            <a:ext cx="1799994" cy="179999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8" name="Ellipse 27"/>
          <p:cNvSpPr/>
          <p:nvPr/>
        </p:nvSpPr>
        <p:spPr>
          <a:xfrm>
            <a:off x="6503354" y="4593848"/>
            <a:ext cx="546772" cy="1457460"/>
          </a:xfrm>
          <a:prstGeom prst="ellipse">
            <a:avLst/>
          </a:prstGeom>
          <a:solidFill>
            <a:srgbClr val="FFFFFF"/>
          </a:solidFill>
          <a:ln w="28575" cmpd="sng">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vert="wordArtVert" wrap="none" rtlCol="0" anchor="ctr">
            <a:noAutofit/>
          </a:bodyPr>
          <a:lstStyle/>
          <a:p>
            <a:pPr algn="ctr"/>
            <a:r>
              <a:rPr lang="fr-FR" sz="1200" b="1" dirty="0" smtClean="0">
                <a:solidFill>
                  <a:srgbClr val="000000"/>
                </a:solidFill>
                <a:latin typeface="Chalkboard"/>
                <a:cs typeface="Chalkboard"/>
              </a:rPr>
              <a:t>ALSACE</a:t>
            </a:r>
            <a:endParaRPr lang="fr-FR" sz="1200" b="1" dirty="0">
              <a:solidFill>
                <a:srgbClr val="000000"/>
              </a:solidFill>
              <a:latin typeface="Chalkboard"/>
              <a:cs typeface="Chalkboard"/>
            </a:endParaRPr>
          </a:p>
        </p:txBody>
      </p:sp>
      <p:sp>
        <p:nvSpPr>
          <p:cNvPr id="31" name="ZoneTexte 30"/>
          <p:cNvSpPr txBox="1"/>
          <p:nvPr/>
        </p:nvSpPr>
        <p:spPr>
          <a:xfrm>
            <a:off x="1" y="692656"/>
            <a:ext cx="3704612" cy="646331"/>
          </a:xfrm>
          <a:prstGeom prst="rect">
            <a:avLst/>
          </a:prstGeom>
          <a:noFill/>
        </p:spPr>
        <p:txBody>
          <a:bodyPr wrap="square" rtlCol="0">
            <a:spAutoFit/>
          </a:bodyPr>
          <a:lstStyle/>
          <a:p>
            <a:pPr algn="ctr"/>
            <a:r>
              <a:rPr lang="fr-FR" b="1" dirty="0" smtClean="0">
                <a:latin typeface="Chalkboard"/>
                <a:cs typeface="Chalkboard"/>
              </a:rPr>
              <a:t>L’Alsace allemande 1871-1918 ; 1940-1945</a:t>
            </a:r>
            <a:endParaRPr lang="fr-FR" b="1" dirty="0">
              <a:latin typeface="Chalkboard"/>
              <a:cs typeface="Chalkboard"/>
            </a:endParaRPr>
          </a:p>
        </p:txBody>
      </p:sp>
      <p:sp>
        <p:nvSpPr>
          <p:cNvPr id="32" name="ZoneTexte 31"/>
          <p:cNvSpPr txBox="1"/>
          <p:nvPr/>
        </p:nvSpPr>
        <p:spPr>
          <a:xfrm>
            <a:off x="5159939" y="683290"/>
            <a:ext cx="3528739" cy="646331"/>
          </a:xfrm>
          <a:prstGeom prst="rect">
            <a:avLst/>
          </a:prstGeom>
          <a:noFill/>
        </p:spPr>
        <p:txBody>
          <a:bodyPr wrap="square" rtlCol="0">
            <a:spAutoFit/>
          </a:bodyPr>
          <a:lstStyle/>
          <a:p>
            <a:pPr algn="ctr"/>
            <a:r>
              <a:rPr lang="fr-FR" b="1" dirty="0" smtClean="0">
                <a:latin typeface="Chalkboard"/>
                <a:cs typeface="Chalkboard"/>
              </a:rPr>
              <a:t>L’Alsace française 1648-1871 ; 1918-1940 ;  depuis 1945</a:t>
            </a:r>
            <a:endParaRPr lang="fr-FR" b="1" dirty="0">
              <a:latin typeface="Chalkboard"/>
              <a:cs typeface="Chalkboard"/>
            </a:endParaRPr>
          </a:p>
        </p:txBody>
      </p:sp>
      <p:sp>
        <p:nvSpPr>
          <p:cNvPr id="33" name="Rectangle avec flèche vers le haut 32"/>
          <p:cNvSpPr/>
          <p:nvPr/>
        </p:nvSpPr>
        <p:spPr>
          <a:xfrm>
            <a:off x="5701891" y="6123682"/>
            <a:ext cx="2156835" cy="719999"/>
          </a:xfrm>
          <a:prstGeom prst="upArrowCallou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rgbClr val="000000"/>
                </a:solidFill>
                <a:latin typeface="Chalkboard"/>
                <a:cs typeface="Chalkboard"/>
              </a:rPr>
              <a:t>Influence suisse</a:t>
            </a:r>
            <a:endParaRPr lang="fr-FR" b="1" dirty="0">
              <a:solidFill>
                <a:srgbClr val="000000"/>
              </a:solidFill>
              <a:latin typeface="Chalkboard"/>
              <a:cs typeface="Chalkboard"/>
            </a:endParaRPr>
          </a:p>
        </p:txBody>
      </p:sp>
      <p:sp>
        <p:nvSpPr>
          <p:cNvPr id="34" name="Rectangle avec flèche vers le bas 33"/>
          <p:cNvSpPr/>
          <p:nvPr/>
        </p:nvSpPr>
        <p:spPr>
          <a:xfrm>
            <a:off x="5683891" y="3840540"/>
            <a:ext cx="2156835" cy="719999"/>
          </a:xfrm>
          <a:prstGeom prst="downArrowCallou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rgbClr val="000000"/>
                </a:solidFill>
                <a:latin typeface="Chalkboard"/>
                <a:cs typeface="Chalkboard"/>
              </a:rPr>
              <a:t>Influence rhénane</a:t>
            </a:r>
          </a:p>
        </p:txBody>
      </p:sp>
      <p:sp>
        <p:nvSpPr>
          <p:cNvPr id="35" name="ZoneTexte 34"/>
          <p:cNvSpPr txBox="1"/>
          <p:nvPr/>
        </p:nvSpPr>
        <p:spPr>
          <a:xfrm>
            <a:off x="211497" y="3504486"/>
            <a:ext cx="3528739" cy="369332"/>
          </a:xfrm>
          <a:prstGeom prst="rect">
            <a:avLst/>
          </a:prstGeom>
          <a:noFill/>
        </p:spPr>
        <p:txBody>
          <a:bodyPr wrap="square" rtlCol="0">
            <a:spAutoFit/>
          </a:bodyPr>
          <a:lstStyle/>
          <a:p>
            <a:pPr algn="ctr"/>
            <a:r>
              <a:rPr lang="fr-FR" b="1" dirty="0" smtClean="0">
                <a:latin typeface="Chalkboard"/>
                <a:cs typeface="Chalkboard"/>
              </a:rPr>
              <a:t>Héritage rhénan</a:t>
            </a:r>
            <a:endParaRPr lang="fr-FR" b="1" dirty="0">
              <a:latin typeface="Chalkboard"/>
              <a:cs typeface="Chalkboard"/>
            </a:endParaRPr>
          </a:p>
        </p:txBody>
      </p:sp>
      <p:sp>
        <p:nvSpPr>
          <p:cNvPr id="36" name="ZoneTexte 35"/>
          <p:cNvSpPr txBox="1"/>
          <p:nvPr/>
        </p:nvSpPr>
        <p:spPr>
          <a:xfrm>
            <a:off x="5001198" y="3348680"/>
            <a:ext cx="3528739" cy="369332"/>
          </a:xfrm>
          <a:prstGeom prst="rect">
            <a:avLst/>
          </a:prstGeom>
          <a:noFill/>
          <a:ln w="19050" cmpd="sng">
            <a:solidFill>
              <a:srgbClr val="000000"/>
            </a:solidFill>
          </a:ln>
        </p:spPr>
        <p:txBody>
          <a:bodyPr wrap="square" rtlCol="0">
            <a:spAutoFit/>
          </a:bodyPr>
          <a:lstStyle/>
          <a:p>
            <a:pPr algn="ctr"/>
            <a:r>
              <a:rPr lang="fr-FR" b="1" dirty="0" smtClean="0">
                <a:solidFill>
                  <a:srgbClr val="FF0000"/>
                </a:solidFill>
                <a:latin typeface="Chalkboard"/>
                <a:cs typeface="Chalkboard"/>
              </a:rPr>
              <a:t>Confluence alsacienne</a:t>
            </a:r>
            <a:endParaRPr lang="fr-FR" b="1" dirty="0">
              <a:solidFill>
                <a:srgbClr val="FF0000"/>
              </a:solidFill>
              <a:latin typeface="Chalkboard"/>
              <a:cs typeface="Chalkboard"/>
            </a:endParaRPr>
          </a:p>
        </p:txBody>
      </p:sp>
      <p:sp>
        <p:nvSpPr>
          <p:cNvPr id="39" name="Flèche vers la droite 38"/>
          <p:cNvSpPr/>
          <p:nvPr/>
        </p:nvSpPr>
        <p:spPr>
          <a:xfrm>
            <a:off x="4181475" y="4900109"/>
            <a:ext cx="2128334" cy="920564"/>
          </a:xfrm>
          <a:prstGeom prst="rightArrow">
            <a:avLst>
              <a:gd name="adj1" fmla="val 62540"/>
              <a:gd name="adj2" fmla="val 50000"/>
            </a:avLst>
          </a:prstGeom>
          <a:solidFill>
            <a:srgbClr val="FFFF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b="1" dirty="0">
                <a:solidFill>
                  <a:schemeClr val="tx1"/>
                </a:solidFill>
                <a:latin typeface="Chalkboard"/>
                <a:cs typeface="Chalkboard"/>
              </a:rPr>
              <a:t>Influence française</a:t>
            </a:r>
          </a:p>
        </p:txBody>
      </p:sp>
      <p:sp>
        <p:nvSpPr>
          <p:cNvPr id="40" name="Flèche vers la gauche 39"/>
          <p:cNvSpPr/>
          <p:nvPr/>
        </p:nvSpPr>
        <p:spPr>
          <a:xfrm>
            <a:off x="7280219" y="4927993"/>
            <a:ext cx="1863781" cy="897529"/>
          </a:xfrm>
          <a:prstGeom prst="leftArrow">
            <a:avLst>
              <a:gd name="adj1" fmla="val 72509"/>
              <a:gd name="adj2" fmla="val 50000"/>
            </a:avLst>
          </a:prstGeom>
          <a:solidFill>
            <a:srgbClr val="FFFFFF"/>
          </a:solidFill>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smtClean="0">
                <a:solidFill>
                  <a:schemeClr val="tx1"/>
                </a:solidFill>
                <a:latin typeface="Chalkboard"/>
                <a:cs typeface="Chalkboard"/>
              </a:rPr>
              <a:t>Influence germanique</a:t>
            </a:r>
            <a:endParaRPr lang="fr-FR" b="1" dirty="0">
              <a:solidFill>
                <a:schemeClr val="tx1"/>
              </a:solidFill>
              <a:latin typeface="Chalkboard"/>
              <a:cs typeface="Chalkboard"/>
            </a:endParaRPr>
          </a:p>
        </p:txBody>
      </p:sp>
    </p:spTree>
    <p:extLst>
      <p:ext uri="{BB962C8B-B14F-4D97-AF65-F5344CB8AC3E}">
        <p14:creationId xmlns:p14="http://schemas.microsoft.com/office/powerpoint/2010/main" xmlns="" val="243528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500" fill="hold"/>
                                        <p:tgtEl>
                                          <p:spTgt spid="7"/>
                                        </p:tgtEl>
                                        <p:attrNameLst>
                                          <p:attrName>ppt_w</p:attrName>
                                        </p:attrNameLst>
                                      </p:cBhvr>
                                      <p:tavLst>
                                        <p:tav tm="0">
                                          <p:val>
                                            <p:fltVal val="0"/>
                                          </p:val>
                                        </p:tav>
                                        <p:tav tm="100000">
                                          <p:val>
                                            <p:strVal val="#ppt_w"/>
                                          </p:val>
                                        </p:tav>
                                      </p:tavLst>
                                    </p:anim>
                                    <p:anim calcmode="lin" valueType="num">
                                      <p:cBhvr>
                                        <p:cTn id="37" dur="500" fill="hold"/>
                                        <p:tgtEl>
                                          <p:spTgt spid="7"/>
                                        </p:tgtEl>
                                        <p:attrNameLst>
                                          <p:attrName>ppt_h</p:attrName>
                                        </p:attrNameLst>
                                      </p:cBhvr>
                                      <p:tavLst>
                                        <p:tav tm="0">
                                          <p:val>
                                            <p:fltVal val="0"/>
                                          </p:val>
                                        </p:tav>
                                        <p:tav tm="100000">
                                          <p:val>
                                            <p:strVal val="#ppt_h"/>
                                          </p:val>
                                        </p:tav>
                                      </p:tavLst>
                                    </p:anim>
                                    <p:animEffect transition="in" filter="fade">
                                      <p:cBhvr>
                                        <p:cTn id="38" dur="500"/>
                                        <p:tgtEl>
                                          <p:spTgt spid="7"/>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p:cTn id="58" dur="500" fill="hold"/>
                                        <p:tgtEl>
                                          <p:spTgt spid="35"/>
                                        </p:tgtEl>
                                        <p:attrNameLst>
                                          <p:attrName>ppt_w</p:attrName>
                                        </p:attrNameLst>
                                      </p:cBhvr>
                                      <p:tavLst>
                                        <p:tav tm="0">
                                          <p:val>
                                            <p:fltVal val="0"/>
                                          </p:val>
                                        </p:tav>
                                        <p:tav tm="100000">
                                          <p:val>
                                            <p:strVal val="#ppt_w"/>
                                          </p:val>
                                        </p:tav>
                                      </p:tavLst>
                                    </p:anim>
                                    <p:anim calcmode="lin" valueType="num">
                                      <p:cBhvr>
                                        <p:cTn id="59" dur="500" fill="hold"/>
                                        <p:tgtEl>
                                          <p:spTgt spid="35"/>
                                        </p:tgtEl>
                                        <p:attrNameLst>
                                          <p:attrName>ppt_h</p:attrName>
                                        </p:attrNameLst>
                                      </p:cBhvr>
                                      <p:tavLst>
                                        <p:tav tm="0">
                                          <p:val>
                                            <p:fltVal val="0"/>
                                          </p:val>
                                        </p:tav>
                                        <p:tav tm="100000">
                                          <p:val>
                                            <p:strVal val="#ppt_h"/>
                                          </p:val>
                                        </p:tav>
                                      </p:tavLst>
                                    </p:anim>
                                    <p:animEffect transition="in" filter="fade">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500" fill="hold"/>
                                        <p:tgtEl>
                                          <p:spTgt spid="28"/>
                                        </p:tgtEl>
                                        <p:attrNameLst>
                                          <p:attrName>ppt_w</p:attrName>
                                        </p:attrNameLst>
                                      </p:cBhvr>
                                      <p:tavLst>
                                        <p:tav tm="0">
                                          <p:val>
                                            <p:fltVal val="0"/>
                                          </p:val>
                                        </p:tav>
                                        <p:tav tm="100000">
                                          <p:val>
                                            <p:strVal val="#ppt_w"/>
                                          </p:val>
                                        </p:tav>
                                      </p:tavLst>
                                    </p:anim>
                                    <p:anim calcmode="lin" valueType="num">
                                      <p:cBhvr>
                                        <p:cTn id="66" dur="500" fill="hold"/>
                                        <p:tgtEl>
                                          <p:spTgt spid="28"/>
                                        </p:tgtEl>
                                        <p:attrNameLst>
                                          <p:attrName>ppt_h</p:attrName>
                                        </p:attrNameLst>
                                      </p:cBhvr>
                                      <p:tavLst>
                                        <p:tav tm="0">
                                          <p:val>
                                            <p:fltVal val="0"/>
                                          </p:val>
                                        </p:tav>
                                        <p:tav tm="100000">
                                          <p:val>
                                            <p:strVal val="#ppt_h"/>
                                          </p:val>
                                        </p:tav>
                                      </p:tavLst>
                                    </p:anim>
                                    <p:animEffect transition="in" filter="fade">
                                      <p:cBhvr>
                                        <p:cTn id="67" dur="500"/>
                                        <p:tgtEl>
                                          <p:spTgt spid="28"/>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p:cTn id="70" dur="500" fill="hold"/>
                                        <p:tgtEl>
                                          <p:spTgt spid="30"/>
                                        </p:tgtEl>
                                        <p:attrNameLst>
                                          <p:attrName>ppt_w</p:attrName>
                                        </p:attrNameLst>
                                      </p:cBhvr>
                                      <p:tavLst>
                                        <p:tav tm="0">
                                          <p:val>
                                            <p:fltVal val="0"/>
                                          </p:val>
                                        </p:tav>
                                        <p:tav tm="100000">
                                          <p:val>
                                            <p:strVal val="#ppt_w"/>
                                          </p:val>
                                        </p:tav>
                                      </p:tavLst>
                                    </p:anim>
                                    <p:anim calcmode="lin" valueType="num">
                                      <p:cBhvr>
                                        <p:cTn id="71" dur="500" fill="hold"/>
                                        <p:tgtEl>
                                          <p:spTgt spid="30"/>
                                        </p:tgtEl>
                                        <p:attrNameLst>
                                          <p:attrName>ppt_h</p:attrName>
                                        </p:attrNameLst>
                                      </p:cBhvr>
                                      <p:tavLst>
                                        <p:tav tm="0">
                                          <p:val>
                                            <p:fltVal val="0"/>
                                          </p:val>
                                        </p:tav>
                                        <p:tav tm="100000">
                                          <p:val>
                                            <p:strVal val="#ppt_h"/>
                                          </p:val>
                                        </p:tav>
                                      </p:tavLst>
                                    </p:anim>
                                    <p:animEffect transition="in" filter="fade">
                                      <p:cBhvr>
                                        <p:cTn id="72" dur="500"/>
                                        <p:tgtEl>
                                          <p:spTgt spid="30"/>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p:cTn id="94" dur="500" fill="hold"/>
                                        <p:tgtEl>
                                          <p:spTgt spid="33"/>
                                        </p:tgtEl>
                                        <p:attrNameLst>
                                          <p:attrName>ppt_w</p:attrName>
                                        </p:attrNameLst>
                                      </p:cBhvr>
                                      <p:tavLst>
                                        <p:tav tm="0">
                                          <p:val>
                                            <p:fltVal val="0"/>
                                          </p:val>
                                        </p:tav>
                                        <p:tav tm="100000">
                                          <p:val>
                                            <p:strVal val="#ppt_w"/>
                                          </p:val>
                                        </p:tav>
                                      </p:tavLst>
                                    </p:anim>
                                    <p:anim calcmode="lin" valueType="num">
                                      <p:cBhvr>
                                        <p:cTn id="95" dur="500" fill="hold"/>
                                        <p:tgtEl>
                                          <p:spTgt spid="33"/>
                                        </p:tgtEl>
                                        <p:attrNameLst>
                                          <p:attrName>ppt_h</p:attrName>
                                        </p:attrNameLst>
                                      </p:cBhvr>
                                      <p:tavLst>
                                        <p:tav tm="0">
                                          <p:val>
                                            <p:fltVal val="0"/>
                                          </p:val>
                                        </p:tav>
                                        <p:tav tm="100000">
                                          <p:val>
                                            <p:strVal val="#ppt_h"/>
                                          </p:val>
                                        </p:tav>
                                      </p:tavLst>
                                    </p:anim>
                                    <p:animEffect transition="in" filter="fade">
                                      <p:cBhvr>
                                        <p:cTn id="96" dur="500"/>
                                        <p:tgtEl>
                                          <p:spTgt spid="33"/>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7" grpId="0" animBg="1"/>
      <p:bldP spid="9" grpId="0" animBg="1"/>
      <p:bldP spid="10" grpId="0" animBg="1"/>
      <p:bldP spid="29" grpId="0" animBg="1"/>
      <p:bldP spid="30" grpId="0" animBg="1"/>
      <p:bldP spid="28" grpId="0" animBg="1"/>
      <p:bldP spid="31" grpId="0"/>
      <p:bldP spid="32" grpId="0"/>
      <p:bldP spid="33" grpId="0" animBg="1"/>
      <p:bldP spid="34" grpId="0" animBg="1"/>
      <p:bldP spid="35" grpId="0"/>
      <p:bldP spid="36"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78150"/>
          </a:xfrm>
        </p:spPr>
        <p:txBody>
          <a:bodyPr/>
          <a:lstStyle/>
          <a:p>
            <a:r>
              <a:rPr lang="fr-FR" dirty="0" smtClean="0"/>
              <a:t>EDC – La Région Alsace – Construction d’un croquis de synthèse</a:t>
            </a:r>
            <a:endParaRPr lang="fr-FR" dirty="0"/>
          </a:p>
        </p:txBody>
      </p:sp>
      <p:sp>
        <p:nvSpPr>
          <p:cNvPr id="3" name="Espace réservé du contenu 2"/>
          <p:cNvSpPr>
            <a:spLocks noGrp="1"/>
          </p:cNvSpPr>
          <p:nvPr>
            <p:ph idx="1"/>
          </p:nvPr>
        </p:nvSpPr>
        <p:spPr>
          <a:xfrm>
            <a:off x="0" y="1173892"/>
            <a:ext cx="9144000" cy="5684108"/>
          </a:xfrm>
        </p:spPr>
        <p:txBody>
          <a:bodyPr>
            <a:normAutofit fontScale="85000" lnSpcReduction="20000"/>
          </a:bodyPr>
          <a:lstStyle/>
          <a:p>
            <a:endParaRPr lang="fr-FR" dirty="0">
              <a:solidFill>
                <a:srgbClr val="0000FF"/>
              </a:solidFill>
              <a:latin typeface="Wingdings2"/>
            </a:endParaRPr>
          </a:p>
          <a:p>
            <a:r>
              <a:rPr lang="fr-FR" dirty="0" smtClean="0">
                <a:solidFill>
                  <a:srgbClr val="0000FF"/>
                </a:solidFill>
              </a:rPr>
              <a:t>Être </a:t>
            </a:r>
            <a:r>
              <a:rPr lang="fr-FR" dirty="0">
                <a:solidFill>
                  <a:srgbClr val="0000FF"/>
                </a:solidFill>
              </a:rPr>
              <a:t>capable de se repérer, à plusieurs échelles </a:t>
            </a:r>
            <a:r>
              <a:rPr lang="fr-FR" dirty="0" smtClean="0">
                <a:solidFill>
                  <a:srgbClr val="0000FF"/>
                </a:solidFill>
              </a:rPr>
              <a:t>;</a:t>
            </a:r>
            <a:endParaRPr lang="fr-FR" dirty="0">
              <a:solidFill>
                <a:srgbClr val="0000FF"/>
              </a:solidFill>
            </a:endParaRPr>
          </a:p>
          <a:p>
            <a:r>
              <a:rPr lang="fr-FR" dirty="0" smtClean="0">
                <a:solidFill>
                  <a:srgbClr val="0000FF"/>
                </a:solidFill>
              </a:rPr>
              <a:t>Identifier </a:t>
            </a:r>
            <a:r>
              <a:rPr lang="fr-FR" dirty="0">
                <a:solidFill>
                  <a:srgbClr val="0000FF"/>
                </a:solidFill>
              </a:rPr>
              <a:t>les caractères qui fondent un territoire </a:t>
            </a:r>
            <a:r>
              <a:rPr lang="fr-FR" dirty="0" smtClean="0">
                <a:solidFill>
                  <a:srgbClr val="0000FF"/>
                </a:solidFill>
              </a:rPr>
              <a:t>;</a:t>
            </a:r>
            <a:endParaRPr lang="fr-FR" dirty="0">
              <a:solidFill>
                <a:srgbClr val="0000FF"/>
              </a:solidFill>
            </a:endParaRPr>
          </a:p>
          <a:p>
            <a:r>
              <a:rPr lang="fr-FR" dirty="0" smtClean="0">
                <a:solidFill>
                  <a:srgbClr val="0000FF"/>
                </a:solidFill>
              </a:rPr>
              <a:t>Déterminer les éléments graphiques pertinents pour produire une trace écrite graphique</a:t>
            </a:r>
          </a:p>
          <a:p>
            <a:r>
              <a:rPr lang="fr-FR" dirty="0" smtClean="0">
                <a:solidFill>
                  <a:srgbClr val="0000FF"/>
                </a:solidFill>
              </a:rPr>
              <a:t>Rédiger une série de paragraphes introductifs à l’exercice de composition.</a:t>
            </a:r>
          </a:p>
          <a:p>
            <a:r>
              <a:rPr lang="fr-FR" dirty="0" smtClean="0">
                <a:solidFill>
                  <a:srgbClr val="0000FF"/>
                </a:solidFill>
              </a:rPr>
              <a:t>Travail </a:t>
            </a:r>
            <a:r>
              <a:rPr lang="fr-FR" dirty="0">
                <a:solidFill>
                  <a:srgbClr val="0000FF"/>
                </a:solidFill>
              </a:rPr>
              <a:t>en autonomie à </a:t>
            </a:r>
            <a:r>
              <a:rPr lang="fr-FR" dirty="0" smtClean="0">
                <a:solidFill>
                  <a:srgbClr val="0000FF"/>
                </a:solidFill>
              </a:rPr>
              <a:t>domicile</a:t>
            </a:r>
          </a:p>
          <a:p>
            <a:pPr marL="0" indent="0" algn="ctr">
              <a:buNone/>
            </a:pPr>
            <a:r>
              <a:rPr lang="fr-FR" dirty="0" smtClean="0">
                <a:solidFill>
                  <a:srgbClr val="000000"/>
                </a:solidFill>
              </a:rPr>
              <a:t>-----------------------------------------</a:t>
            </a:r>
            <a:endParaRPr lang="fr-FR" dirty="0">
              <a:solidFill>
                <a:srgbClr val="000000"/>
              </a:solidFill>
            </a:endParaRPr>
          </a:p>
          <a:p>
            <a:pPr algn="ctr"/>
            <a:r>
              <a:rPr lang="fr-FR" dirty="0" smtClean="0">
                <a:solidFill>
                  <a:srgbClr val="FF0000"/>
                </a:solidFill>
              </a:rPr>
              <a:t>Comment s’organise le territoire de la Région Alsace ?</a:t>
            </a:r>
          </a:p>
          <a:p>
            <a:pPr marL="0" indent="0" algn="ctr">
              <a:buNone/>
            </a:pPr>
            <a:r>
              <a:rPr lang="fr-FR" dirty="0" smtClean="0"/>
              <a:t>--------------------------------------------</a:t>
            </a:r>
          </a:p>
          <a:p>
            <a:r>
              <a:rPr lang="fr-FR" dirty="0" smtClean="0"/>
              <a:t>Supports de travail : </a:t>
            </a:r>
          </a:p>
          <a:p>
            <a:pPr lvl="1"/>
            <a:r>
              <a:rPr lang="fr-FR" dirty="0" smtClean="0"/>
              <a:t>Corpus documentaire</a:t>
            </a:r>
          </a:p>
          <a:p>
            <a:pPr lvl="1"/>
            <a:r>
              <a:rPr lang="fr-FR" dirty="0" smtClean="0"/>
              <a:t>Fonds de carte : légende rédigée sans les figurés</a:t>
            </a:r>
            <a:endParaRPr lang="fr-FR" dirty="0"/>
          </a:p>
        </p:txBody>
      </p:sp>
    </p:spTree>
    <p:extLst>
      <p:ext uri="{BB962C8B-B14F-4D97-AF65-F5344CB8AC3E}">
        <p14:creationId xmlns:p14="http://schemas.microsoft.com/office/powerpoint/2010/main" xmlns="" val="266702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p:cTn id="4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3">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 calcmode="lin" valueType="num">
                                      <p:cBhvr>
                                        <p:cTn id="56"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3">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3">
                                            <p:txEl>
                                              <p:pRg st="9" end="9"/>
                                            </p:txEl>
                                          </p:spTgt>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 calcmode="lin" valueType="num">
                                      <p:cBhvr>
                                        <p:cTn id="68"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69"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0" dur="500"/>
                                        <p:tgtEl>
                                          <p:spTgt spid="3">
                                            <p:txEl>
                                              <p:pRg st="10" end="10"/>
                                            </p:txEl>
                                          </p:spTgt>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p:cTn id="73"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74"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7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email"/>
          <a:stretch>
            <a:fillRect/>
          </a:stretch>
        </p:blipFill>
        <p:spPr>
          <a:xfrm>
            <a:off x="0" y="0"/>
            <a:ext cx="4651732" cy="6069640"/>
          </a:xfrm>
          <a:prstGeom prst="rect">
            <a:avLst/>
          </a:prstGeom>
          <a:solidFill>
            <a:srgbClr val="FFFFFF"/>
          </a:solidFill>
        </p:spPr>
      </p:pic>
      <p:pic>
        <p:nvPicPr>
          <p:cNvPr id="4" name="Image 3"/>
          <p:cNvPicPr>
            <a:picLocks noChangeAspect="1"/>
          </p:cNvPicPr>
          <p:nvPr/>
        </p:nvPicPr>
        <p:blipFill>
          <a:blip r:embed="rId3" cstate="email"/>
          <a:stretch>
            <a:fillRect/>
          </a:stretch>
        </p:blipFill>
        <p:spPr>
          <a:xfrm>
            <a:off x="4651732" y="0"/>
            <a:ext cx="4486994" cy="6177745"/>
          </a:xfrm>
          <a:prstGeom prst="rect">
            <a:avLst/>
          </a:prstGeom>
          <a:solidFill>
            <a:srgbClr val="FFFFFF"/>
          </a:solidFill>
        </p:spPr>
      </p:pic>
      <p:sp>
        <p:nvSpPr>
          <p:cNvPr id="2" name="Rectangle avec flèche vers le haut 1"/>
          <p:cNvSpPr/>
          <p:nvPr/>
        </p:nvSpPr>
        <p:spPr>
          <a:xfrm>
            <a:off x="0" y="6069640"/>
            <a:ext cx="4518025" cy="788360"/>
          </a:xfrm>
          <a:prstGeom prst="upArrowCallout">
            <a:avLst/>
          </a:prstGeom>
        </p:spPr>
        <p:style>
          <a:lnRef idx="0">
            <a:schemeClr val="accent4"/>
          </a:lnRef>
          <a:fillRef idx="3">
            <a:schemeClr val="accent4"/>
          </a:fillRef>
          <a:effectRef idx="3">
            <a:schemeClr val="accent4"/>
          </a:effectRef>
          <a:fontRef idx="minor">
            <a:schemeClr val="lt1"/>
          </a:fontRef>
        </p:style>
        <p:txBody>
          <a:bodyPr rtlCol="0" anchor="ctr">
            <a:normAutofit fontScale="77500" lnSpcReduction="20000"/>
          </a:bodyPr>
          <a:lstStyle/>
          <a:p>
            <a:pPr algn="ctr"/>
            <a:r>
              <a:rPr lang="fr-FR" dirty="0" smtClean="0">
                <a:solidFill>
                  <a:srgbClr val="0000FF"/>
                </a:solidFill>
                <a:latin typeface="Chalkboard"/>
                <a:cs typeface="Chalkboard"/>
              </a:rPr>
              <a:t>1. Questions portant sur le corpus = guider l’acquisition de connaissances et rédiger en vue d’une composition</a:t>
            </a:r>
            <a:endParaRPr lang="fr-FR" dirty="0">
              <a:solidFill>
                <a:srgbClr val="0000FF"/>
              </a:solidFill>
              <a:latin typeface="Chalkboard"/>
              <a:cs typeface="Chalkboard"/>
            </a:endParaRPr>
          </a:p>
        </p:txBody>
      </p:sp>
      <p:sp>
        <p:nvSpPr>
          <p:cNvPr id="5" name="Rectangle avec flèche vers le haut 4"/>
          <p:cNvSpPr/>
          <p:nvPr/>
        </p:nvSpPr>
        <p:spPr>
          <a:xfrm>
            <a:off x="4620701" y="6069640"/>
            <a:ext cx="4518025" cy="788360"/>
          </a:xfrm>
          <a:prstGeom prst="upArrowCallout">
            <a:avLst/>
          </a:prstGeom>
        </p:spPr>
        <p:style>
          <a:lnRef idx="0">
            <a:schemeClr val="accent4"/>
          </a:lnRef>
          <a:fillRef idx="3">
            <a:schemeClr val="accent4"/>
          </a:fillRef>
          <a:effectRef idx="3">
            <a:schemeClr val="accent4"/>
          </a:effectRef>
          <a:fontRef idx="minor">
            <a:schemeClr val="lt1"/>
          </a:fontRef>
        </p:style>
        <p:txBody>
          <a:bodyPr rtlCol="0" anchor="ctr">
            <a:normAutofit fontScale="92500" lnSpcReduction="20000"/>
          </a:bodyPr>
          <a:lstStyle/>
          <a:p>
            <a:pPr algn="ctr"/>
            <a:r>
              <a:rPr lang="fr-FR" dirty="0" smtClean="0">
                <a:solidFill>
                  <a:srgbClr val="0000FF"/>
                </a:solidFill>
                <a:latin typeface="Chalkboard"/>
                <a:cs typeface="Chalkboard"/>
              </a:rPr>
              <a:t>2. Exploitation du corpus en vue de la construction autonome du croquis </a:t>
            </a:r>
            <a:endParaRPr lang="fr-FR" dirty="0">
              <a:solidFill>
                <a:srgbClr val="0000FF"/>
              </a:solidFill>
              <a:latin typeface="Chalkboard"/>
              <a:cs typeface="Chalkboard"/>
            </a:endParaRPr>
          </a:p>
        </p:txBody>
      </p:sp>
    </p:spTree>
    <p:extLst>
      <p:ext uri="{BB962C8B-B14F-4D97-AF65-F5344CB8AC3E}">
        <p14:creationId xmlns:p14="http://schemas.microsoft.com/office/powerpoint/2010/main" xmlns="" val="30973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577734" y="-39700"/>
            <a:ext cx="5568950" cy="6858000"/>
          </a:xfrm>
          <a:prstGeom prst="rect">
            <a:avLst/>
          </a:prstGeom>
          <a:noFill/>
          <a:ln>
            <a:solidFill>
              <a:schemeClr val="tx1"/>
            </a:solidFill>
          </a:ln>
        </p:spPr>
      </p:pic>
      <p:sp>
        <p:nvSpPr>
          <p:cNvPr id="2" name="Titre 1"/>
          <p:cNvSpPr>
            <a:spLocks noGrp="1"/>
          </p:cNvSpPr>
          <p:nvPr>
            <p:ph type="title"/>
          </p:nvPr>
        </p:nvSpPr>
        <p:spPr/>
        <p:txBody>
          <a:bodyPr/>
          <a:lstStyle/>
          <a:p>
            <a:r>
              <a:rPr lang="fr-FR" dirty="0" smtClean="0"/>
              <a:t>L’organisation du territoire de la région Alsace</a:t>
            </a:r>
            <a:endParaRPr lang="fr-FR" dirty="0"/>
          </a:p>
        </p:txBody>
      </p:sp>
      <p:sp>
        <p:nvSpPr>
          <p:cNvPr id="4" name="Espace réservé du texte 3"/>
          <p:cNvSpPr>
            <a:spLocks noGrp="1"/>
          </p:cNvSpPr>
          <p:nvPr>
            <p:ph type="body" sz="half" idx="2"/>
          </p:nvPr>
        </p:nvSpPr>
        <p:spPr>
          <a:xfrm>
            <a:off x="0" y="1435100"/>
            <a:ext cx="3575050" cy="5422900"/>
          </a:xfrm>
        </p:spPr>
        <p:txBody>
          <a:bodyPr>
            <a:normAutofit fontScale="92500" lnSpcReduction="10000"/>
          </a:bodyPr>
          <a:lstStyle/>
          <a:p>
            <a:pPr algn="ctr"/>
            <a:r>
              <a:rPr lang="fr-FR" b="1" dirty="0" smtClean="0">
                <a:solidFill>
                  <a:srgbClr val="0000FF"/>
                </a:solidFill>
              </a:rPr>
              <a:t>I. L’Alsace</a:t>
            </a:r>
            <a:r>
              <a:rPr lang="fr-FR" b="1" dirty="0">
                <a:solidFill>
                  <a:srgbClr val="0000FF"/>
                </a:solidFill>
              </a:rPr>
              <a:t>, un territoire aux structures méridiennes héritées</a:t>
            </a:r>
            <a:r>
              <a:rPr lang="fr-FR" dirty="0">
                <a:solidFill>
                  <a:srgbClr val="0000FF"/>
                </a:solidFill>
              </a:rPr>
              <a:t> </a:t>
            </a:r>
            <a:endParaRPr lang="fr-FR" dirty="0" smtClean="0">
              <a:solidFill>
                <a:srgbClr val="0000FF"/>
              </a:solidFill>
            </a:endParaRPr>
          </a:p>
          <a:p>
            <a:pPr lvl="0"/>
            <a:endParaRPr lang="fr-FR" b="1" dirty="0" smtClean="0">
              <a:solidFill>
                <a:srgbClr val="0000FF"/>
              </a:solidFill>
            </a:endParaRPr>
          </a:p>
          <a:p>
            <a:pPr lvl="0"/>
            <a:r>
              <a:rPr lang="fr-FR" b="1" dirty="0" smtClean="0">
                <a:solidFill>
                  <a:srgbClr val="0000FF"/>
                </a:solidFill>
              </a:rPr>
              <a:t>a. des </a:t>
            </a:r>
            <a:r>
              <a:rPr lang="fr-FR" b="1" dirty="0">
                <a:solidFill>
                  <a:srgbClr val="0000FF"/>
                </a:solidFill>
              </a:rPr>
              <a:t>paysages ruraux contrastés et </a:t>
            </a:r>
            <a:r>
              <a:rPr lang="fr-FR" b="1" dirty="0" smtClean="0">
                <a:solidFill>
                  <a:srgbClr val="0000FF"/>
                </a:solidFill>
              </a:rPr>
              <a:t>spécialisés</a:t>
            </a:r>
            <a:endParaRPr lang="fr-FR" b="1" dirty="0">
              <a:solidFill>
                <a:srgbClr val="0000FF"/>
              </a:solidFill>
            </a:endParaRPr>
          </a:p>
          <a:p>
            <a:r>
              <a:rPr lang="fr-FR" dirty="0" smtClean="0"/>
              <a:t>	Massif vosgien (Elevage </a:t>
            </a:r>
            <a:r>
              <a:rPr lang="fr-FR" dirty="0"/>
              <a:t>et </a:t>
            </a:r>
            <a:r>
              <a:rPr lang="fr-FR" dirty="0" smtClean="0"/>
              <a:t>sylviculture)</a:t>
            </a:r>
            <a:endParaRPr lang="fr-FR" dirty="0"/>
          </a:p>
          <a:p>
            <a:r>
              <a:rPr lang="fr-FR" dirty="0" smtClean="0"/>
              <a:t>	Collines </a:t>
            </a:r>
            <a:r>
              <a:rPr lang="fr-FR" dirty="0"/>
              <a:t>sous-</a:t>
            </a:r>
            <a:r>
              <a:rPr lang="fr-FR" dirty="0" smtClean="0"/>
              <a:t>vosgiennes (Viticulture) </a:t>
            </a:r>
            <a:endParaRPr lang="fr-FR" dirty="0"/>
          </a:p>
          <a:p>
            <a:r>
              <a:rPr lang="fr-FR" dirty="0" smtClean="0"/>
              <a:t>	Plateau (Sylviculture)</a:t>
            </a:r>
            <a:endParaRPr lang="fr-FR" dirty="0"/>
          </a:p>
          <a:p>
            <a:r>
              <a:rPr lang="fr-FR" dirty="0" smtClean="0"/>
              <a:t>	Plaine (Céréaliculture intensive)</a:t>
            </a:r>
            <a:endParaRPr lang="fr-FR" dirty="0"/>
          </a:p>
          <a:p>
            <a:r>
              <a:rPr lang="fr-FR" dirty="0"/>
              <a:t>	</a:t>
            </a:r>
            <a:r>
              <a:rPr lang="fr-FR" dirty="0" smtClean="0"/>
              <a:t>Plaine sylvestre (Sylviculture </a:t>
            </a:r>
            <a:r>
              <a:rPr lang="fr-FR" dirty="0"/>
              <a:t>et réserves </a:t>
            </a:r>
            <a:r>
              <a:rPr lang="fr-FR" dirty="0" smtClean="0"/>
              <a:t>naturelle)</a:t>
            </a:r>
            <a:endParaRPr lang="fr-FR" dirty="0"/>
          </a:p>
          <a:p>
            <a:r>
              <a:rPr lang="fr-FR" dirty="0"/>
              <a:t> </a:t>
            </a:r>
          </a:p>
          <a:p>
            <a:pPr lvl="0"/>
            <a:r>
              <a:rPr lang="fr-FR" b="1" dirty="0" smtClean="0">
                <a:solidFill>
                  <a:srgbClr val="0000FF"/>
                </a:solidFill>
              </a:rPr>
              <a:t>b. des </a:t>
            </a:r>
            <a:r>
              <a:rPr lang="fr-FR" b="1" dirty="0">
                <a:solidFill>
                  <a:srgbClr val="0000FF"/>
                </a:solidFill>
              </a:rPr>
              <a:t>activités encore fortement marquées par l’industrialisation</a:t>
            </a:r>
          </a:p>
          <a:p>
            <a:r>
              <a:rPr lang="fr-FR" dirty="0" smtClean="0"/>
              <a:t>	Pôle </a:t>
            </a:r>
            <a:r>
              <a:rPr lang="fr-FR" dirty="0"/>
              <a:t>industriel</a:t>
            </a:r>
          </a:p>
          <a:p>
            <a:r>
              <a:rPr lang="fr-FR" dirty="0" smtClean="0"/>
              <a:t>	Centre </a:t>
            </a:r>
            <a:r>
              <a:rPr lang="fr-FR" dirty="0"/>
              <a:t>industriel secondaire</a:t>
            </a:r>
          </a:p>
          <a:p>
            <a:r>
              <a:rPr lang="fr-FR" dirty="0" smtClean="0"/>
              <a:t>	Triangle </a:t>
            </a:r>
            <a:r>
              <a:rPr lang="fr-FR" dirty="0"/>
              <a:t>industriel Nord</a:t>
            </a:r>
          </a:p>
          <a:p>
            <a:r>
              <a:rPr lang="fr-FR" dirty="0" smtClean="0"/>
              <a:t>	Axe </a:t>
            </a:r>
            <a:r>
              <a:rPr lang="fr-FR" dirty="0"/>
              <a:t>industriel Sud</a:t>
            </a:r>
          </a:p>
          <a:p>
            <a:r>
              <a:rPr lang="fr-FR" dirty="0"/>
              <a:t> </a:t>
            </a:r>
            <a:endParaRPr lang="fr-FR" dirty="0" smtClean="0"/>
          </a:p>
          <a:p>
            <a:endParaRPr lang="fr-FR" dirty="0"/>
          </a:p>
          <a:p>
            <a:pPr lvl="0"/>
            <a:r>
              <a:rPr lang="fr-FR" b="1" dirty="0" smtClean="0">
                <a:solidFill>
                  <a:srgbClr val="0000FF"/>
                </a:solidFill>
              </a:rPr>
              <a:t>c. mais </a:t>
            </a:r>
            <a:r>
              <a:rPr lang="fr-FR" b="1" dirty="0">
                <a:solidFill>
                  <a:srgbClr val="0000FF"/>
                </a:solidFill>
              </a:rPr>
              <a:t>en voie de tertiarisation très </a:t>
            </a:r>
            <a:r>
              <a:rPr lang="fr-FR" b="1" dirty="0" smtClean="0">
                <a:solidFill>
                  <a:srgbClr val="0000FF"/>
                </a:solidFill>
              </a:rPr>
              <a:t>rapide</a:t>
            </a:r>
            <a:endParaRPr lang="fr-FR" b="1" dirty="0">
              <a:solidFill>
                <a:srgbClr val="0000FF"/>
              </a:solidFill>
            </a:endParaRPr>
          </a:p>
          <a:p>
            <a:r>
              <a:rPr lang="fr-FR" dirty="0" smtClean="0"/>
              <a:t>	Technopôles </a:t>
            </a:r>
            <a:r>
              <a:rPr lang="fr-FR" dirty="0"/>
              <a:t>et </a:t>
            </a:r>
            <a:r>
              <a:rPr lang="fr-FR" dirty="0" smtClean="0"/>
              <a:t>pôles de compétitivité </a:t>
            </a:r>
          </a:p>
          <a:p>
            <a:r>
              <a:rPr lang="fr-FR" dirty="0" smtClean="0"/>
              <a:t>	Pôles tertiaires</a:t>
            </a:r>
            <a:endParaRPr lang="fr-FR" dirty="0"/>
          </a:p>
          <a:p>
            <a:r>
              <a:rPr lang="fr-FR" dirty="0" smtClean="0"/>
              <a:t>	Zones </a:t>
            </a:r>
            <a:r>
              <a:rPr lang="fr-FR" dirty="0"/>
              <a:t>touristiques</a:t>
            </a:r>
          </a:p>
          <a:p>
            <a:r>
              <a:rPr lang="fr-FR" dirty="0"/>
              <a:t> </a:t>
            </a:r>
          </a:p>
          <a:p>
            <a:endParaRPr lang="fr-FR" dirty="0"/>
          </a:p>
        </p:txBody>
      </p:sp>
      <p:grpSp>
        <p:nvGrpSpPr>
          <p:cNvPr id="45" name="Grouper 44"/>
          <p:cNvGrpSpPr/>
          <p:nvPr/>
        </p:nvGrpSpPr>
        <p:grpSpPr>
          <a:xfrm>
            <a:off x="172872" y="472106"/>
            <a:ext cx="7214137" cy="5066824"/>
            <a:chOff x="172872" y="472106"/>
            <a:chExt cx="7214137" cy="5066824"/>
          </a:xfrm>
        </p:grpSpPr>
        <p:sp>
          <p:nvSpPr>
            <p:cNvPr id="27" name="Forme libre 26"/>
            <p:cNvSpPr/>
            <p:nvPr/>
          </p:nvSpPr>
          <p:spPr>
            <a:xfrm>
              <a:off x="5033272" y="472106"/>
              <a:ext cx="2353737" cy="5066824"/>
            </a:xfrm>
            <a:custGeom>
              <a:avLst/>
              <a:gdLst>
                <a:gd name="connsiteX0" fmla="*/ 2353737 w 2353737"/>
                <a:gd name="connsiteY0" fmla="*/ 53195 h 5066824"/>
                <a:gd name="connsiteX1" fmla="*/ 1688840 w 2353737"/>
                <a:gd name="connsiteY1" fmla="*/ 0 h 5066824"/>
                <a:gd name="connsiteX2" fmla="*/ 1422881 w 2353737"/>
                <a:gd name="connsiteY2" fmla="*/ 505352 h 5066824"/>
                <a:gd name="connsiteX3" fmla="*/ 1250007 w 2353737"/>
                <a:gd name="connsiteY3" fmla="*/ 452157 h 5066824"/>
                <a:gd name="connsiteX4" fmla="*/ 970751 w 2353737"/>
                <a:gd name="connsiteY4" fmla="*/ 538599 h 5066824"/>
                <a:gd name="connsiteX5" fmla="*/ 605057 w 2353737"/>
                <a:gd name="connsiteY5" fmla="*/ 392313 h 5066824"/>
                <a:gd name="connsiteX6" fmla="*/ 611706 w 2353737"/>
                <a:gd name="connsiteY6" fmla="*/ 930912 h 5066824"/>
                <a:gd name="connsiteX7" fmla="*/ 937506 w 2353737"/>
                <a:gd name="connsiteY7" fmla="*/ 1130394 h 5066824"/>
                <a:gd name="connsiteX8" fmla="*/ 791228 w 2353737"/>
                <a:gd name="connsiteY8" fmla="*/ 1529356 h 5066824"/>
                <a:gd name="connsiteX9" fmla="*/ 937506 w 2353737"/>
                <a:gd name="connsiteY9" fmla="*/ 1609149 h 5066824"/>
                <a:gd name="connsiteX10" fmla="*/ 671547 w 2353737"/>
                <a:gd name="connsiteY10" fmla="*/ 2021410 h 5066824"/>
                <a:gd name="connsiteX11" fmla="*/ 472078 w 2353737"/>
                <a:gd name="connsiteY11" fmla="*/ 2087904 h 5066824"/>
                <a:gd name="connsiteX12" fmla="*/ 472078 w 2353737"/>
                <a:gd name="connsiteY12" fmla="*/ 2726244 h 5066824"/>
                <a:gd name="connsiteX13" fmla="*/ 731388 w 2353737"/>
                <a:gd name="connsiteY13" fmla="*/ 2912426 h 5066824"/>
                <a:gd name="connsiteX14" fmla="*/ 206119 w 2353737"/>
                <a:gd name="connsiteY14" fmla="*/ 4069418 h 5066824"/>
                <a:gd name="connsiteX15" fmla="*/ 132980 w 2353737"/>
                <a:gd name="connsiteY15" fmla="*/ 4621316 h 5066824"/>
                <a:gd name="connsiteX16" fmla="*/ 0 w 2353737"/>
                <a:gd name="connsiteY16" fmla="*/ 4701108 h 5066824"/>
                <a:gd name="connsiteX17" fmla="*/ 53192 w 2353737"/>
                <a:gd name="connsiteY17" fmla="*/ 4854044 h 5066824"/>
                <a:gd name="connsiteX18" fmla="*/ 478727 w 2353737"/>
                <a:gd name="connsiteY18" fmla="*/ 5066824 h 5066824"/>
                <a:gd name="connsiteX19" fmla="*/ 917559 w 2353737"/>
                <a:gd name="connsiteY19" fmla="*/ 4102665 h 5066824"/>
                <a:gd name="connsiteX20" fmla="*/ 1150273 w 2353737"/>
                <a:gd name="connsiteY20" fmla="*/ 1755435 h 5066824"/>
                <a:gd name="connsiteX21" fmla="*/ 1017293 w 2353737"/>
                <a:gd name="connsiteY21" fmla="*/ 1130394 h 5066824"/>
                <a:gd name="connsiteX22" fmla="*/ 1875011 w 2353737"/>
                <a:gd name="connsiteY22" fmla="*/ 379014 h 5066824"/>
                <a:gd name="connsiteX23" fmla="*/ 2353737 w 2353737"/>
                <a:gd name="connsiteY23" fmla="*/ 53195 h 506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53737" h="5066824">
                  <a:moveTo>
                    <a:pt x="2353737" y="53195"/>
                  </a:moveTo>
                  <a:lnTo>
                    <a:pt x="1688840" y="0"/>
                  </a:lnTo>
                  <a:lnTo>
                    <a:pt x="1422881" y="505352"/>
                  </a:lnTo>
                  <a:lnTo>
                    <a:pt x="1250007" y="452157"/>
                  </a:lnTo>
                  <a:lnTo>
                    <a:pt x="970751" y="538599"/>
                  </a:lnTo>
                  <a:lnTo>
                    <a:pt x="605057" y="392313"/>
                  </a:lnTo>
                  <a:cubicBezTo>
                    <a:pt x="607273" y="571846"/>
                    <a:pt x="609490" y="751379"/>
                    <a:pt x="611706" y="930912"/>
                  </a:cubicBezTo>
                  <a:lnTo>
                    <a:pt x="937506" y="1130394"/>
                  </a:lnTo>
                  <a:lnTo>
                    <a:pt x="791228" y="1529356"/>
                  </a:lnTo>
                  <a:lnTo>
                    <a:pt x="937506" y="1609149"/>
                  </a:lnTo>
                  <a:lnTo>
                    <a:pt x="671547" y="2021410"/>
                  </a:lnTo>
                  <a:lnTo>
                    <a:pt x="472078" y="2087904"/>
                  </a:lnTo>
                  <a:lnTo>
                    <a:pt x="472078" y="2726244"/>
                  </a:lnTo>
                  <a:lnTo>
                    <a:pt x="731388" y="2912426"/>
                  </a:lnTo>
                  <a:lnTo>
                    <a:pt x="206119" y="4069418"/>
                  </a:lnTo>
                  <a:lnTo>
                    <a:pt x="132980" y="4621316"/>
                  </a:lnTo>
                  <a:lnTo>
                    <a:pt x="0" y="4701108"/>
                  </a:lnTo>
                  <a:lnTo>
                    <a:pt x="53192" y="4854044"/>
                  </a:lnTo>
                  <a:lnTo>
                    <a:pt x="478727" y="5066824"/>
                  </a:lnTo>
                  <a:lnTo>
                    <a:pt x="917559" y="4102665"/>
                  </a:lnTo>
                  <a:lnTo>
                    <a:pt x="1150273" y="1755435"/>
                  </a:lnTo>
                  <a:lnTo>
                    <a:pt x="1017293" y="1130394"/>
                  </a:lnTo>
                  <a:lnTo>
                    <a:pt x="1875011" y="379014"/>
                  </a:lnTo>
                  <a:lnTo>
                    <a:pt x="2353737" y="53195"/>
                  </a:lnTo>
                  <a:close/>
                </a:path>
              </a:pathLst>
            </a:custGeom>
            <a:solidFill>
              <a:schemeClr val="accent6">
                <a:lumMod val="50000"/>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28" name="Rectangle 27"/>
            <p:cNvSpPr>
              <a:spLocks noChangeAspect="1"/>
            </p:cNvSpPr>
            <p:nvPr/>
          </p:nvSpPr>
          <p:spPr>
            <a:xfrm>
              <a:off x="172872" y="2479161"/>
              <a:ext cx="180000" cy="179533"/>
            </a:xfrm>
            <a:prstGeom prst="rect">
              <a:avLst/>
            </a:prstGeom>
            <a:solidFill>
              <a:srgbClr val="984807">
                <a:alpha val="44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grpSp>
        <p:nvGrpSpPr>
          <p:cNvPr id="42" name="Grouper 41"/>
          <p:cNvGrpSpPr/>
          <p:nvPr/>
        </p:nvGrpSpPr>
        <p:grpSpPr>
          <a:xfrm>
            <a:off x="172872" y="545249"/>
            <a:ext cx="8038610" cy="6037633"/>
            <a:chOff x="172872" y="545249"/>
            <a:chExt cx="8038610" cy="6037633"/>
          </a:xfrm>
        </p:grpSpPr>
        <p:sp>
          <p:nvSpPr>
            <p:cNvPr id="40" name="Forme libre 39"/>
            <p:cNvSpPr/>
            <p:nvPr/>
          </p:nvSpPr>
          <p:spPr>
            <a:xfrm>
              <a:off x="5525296" y="545249"/>
              <a:ext cx="2686186" cy="6037633"/>
            </a:xfrm>
            <a:custGeom>
              <a:avLst/>
              <a:gdLst>
                <a:gd name="connsiteX0" fmla="*/ 1848415 w 2686186"/>
                <a:gd name="connsiteY0" fmla="*/ 0 h 6037633"/>
                <a:gd name="connsiteX1" fmla="*/ 2686186 w 2686186"/>
                <a:gd name="connsiteY1" fmla="*/ 212780 h 6037633"/>
                <a:gd name="connsiteX2" fmla="*/ 2340439 w 2686186"/>
                <a:gd name="connsiteY2" fmla="*/ 837821 h 6037633"/>
                <a:gd name="connsiteX3" fmla="*/ 1695489 w 2686186"/>
                <a:gd name="connsiteY3" fmla="*/ 1642396 h 6037633"/>
                <a:gd name="connsiteX4" fmla="*/ 1655595 w 2686186"/>
                <a:gd name="connsiteY4" fmla="*/ 1895072 h 6037633"/>
                <a:gd name="connsiteX5" fmla="*/ 1462775 w 2686186"/>
                <a:gd name="connsiteY5" fmla="*/ 2533412 h 6037633"/>
                <a:gd name="connsiteX6" fmla="*/ 1562509 w 2686186"/>
                <a:gd name="connsiteY6" fmla="*/ 2666400 h 6037633"/>
                <a:gd name="connsiteX7" fmla="*/ 1349742 w 2686186"/>
                <a:gd name="connsiteY7" fmla="*/ 3298090 h 6037633"/>
                <a:gd name="connsiteX8" fmla="*/ 1017293 w 2686186"/>
                <a:gd name="connsiteY8" fmla="*/ 3703702 h 6037633"/>
                <a:gd name="connsiteX9" fmla="*/ 1216763 w 2686186"/>
                <a:gd name="connsiteY9" fmla="*/ 3736949 h 6037633"/>
                <a:gd name="connsiteX10" fmla="*/ 1376338 w 2686186"/>
                <a:gd name="connsiteY10" fmla="*/ 4009573 h 6037633"/>
                <a:gd name="connsiteX11" fmla="*/ 1196816 w 2686186"/>
                <a:gd name="connsiteY11" fmla="*/ 5173214 h 6037633"/>
                <a:gd name="connsiteX12" fmla="*/ 1382987 w 2686186"/>
                <a:gd name="connsiteY12" fmla="*/ 5306202 h 6037633"/>
                <a:gd name="connsiteX13" fmla="*/ 1396285 w 2686186"/>
                <a:gd name="connsiteY13" fmla="*/ 5472436 h 6037633"/>
                <a:gd name="connsiteX14" fmla="*/ 897612 w 2686186"/>
                <a:gd name="connsiteY14" fmla="*/ 6037633 h 6037633"/>
                <a:gd name="connsiteX15" fmla="*/ 485376 w 2686186"/>
                <a:gd name="connsiteY15" fmla="*/ 6037633 h 6037633"/>
                <a:gd name="connsiteX16" fmla="*/ 412237 w 2686186"/>
                <a:gd name="connsiteY16" fmla="*/ 5818204 h 6037633"/>
                <a:gd name="connsiteX17" fmla="*/ 325800 w 2686186"/>
                <a:gd name="connsiteY17" fmla="*/ 5791606 h 6037633"/>
                <a:gd name="connsiteX18" fmla="*/ 152927 w 2686186"/>
                <a:gd name="connsiteY18" fmla="*/ 5432540 h 6037633"/>
                <a:gd name="connsiteX19" fmla="*/ 0 w 2686186"/>
                <a:gd name="connsiteY19" fmla="*/ 5425890 h 6037633"/>
                <a:gd name="connsiteX20" fmla="*/ 0 w 2686186"/>
                <a:gd name="connsiteY20" fmla="*/ 4987032 h 6037633"/>
                <a:gd name="connsiteX21" fmla="*/ 53192 w 2686186"/>
                <a:gd name="connsiteY21" fmla="*/ 4820797 h 6037633"/>
                <a:gd name="connsiteX22" fmla="*/ 565163 w 2686186"/>
                <a:gd name="connsiteY22" fmla="*/ 4209055 h 6037633"/>
                <a:gd name="connsiteX23" fmla="*/ 731388 w 2686186"/>
                <a:gd name="connsiteY23" fmla="*/ 2812686 h 6037633"/>
                <a:gd name="connsiteX24" fmla="*/ 698143 w 2686186"/>
                <a:gd name="connsiteY24" fmla="*/ 1649045 h 6037633"/>
                <a:gd name="connsiteX25" fmla="*/ 518620 w 2686186"/>
                <a:gd name="connsiteY25" fmla="*/ 1063900 h 6037633"/>
                <a:gd name="connsiteX26" fmla="*/ 1382987 w 2686186"/>
                <a:gd name="connsiteY26" fmla="*/ 292572 h 6037633"/>
                <a:gd name="connsiteX27" fmla="*/ 1848415 w 2686186"/>
                <a:gd name="connsiteY27" fmla="*/ 0 h 603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86186" h="6037633">
                  <a:moveTo>
                    <a:pt x="1848415" y="0"/>
                  </a:moveTo>
                  <a:lnTo>
                    <a:pt x="2686186" y="212780"/>
                  </a:lnTo>
                  <a:lnTo>
                    <a:pt x="2340439" y="837821"/>
                  </a:lnTo>
                  <a:lnTo>
                    <a:pt x="1695489" y="1642396"/>
                  </a:lnTo>
                  <a:lnTo>
                    <a:pt x="1655595" y="1895072"/>
                  </a:lnTo>
                  <a:lnTo>
                    <a:pt x="1462775" y="2533412"/>
                  </a:lnTo>
                  <a:lnTo>
                    <a:pt x="1562509" y="2666400"/>
                  </a:lnTo>
                  <a:lnTo>
                    <a:pt x="1349742" y="3298090"/>
                  </a:lnTo>
                  <a:lnTo>
                    <a:pt x="1017293" y="3703702"/>
                  </a:lnTo>
                  <a:lnTo>
                    <a:pt x="1216763" y="3736949"/>
                  </a:lnTo>
                  <a:lnTo>
                    <a:pt x="1376338" y="4009573"/>
                  </a:lnTo>
                  <a:lnTo>
                    <a:pt x="1196816" y="5173214"/>
                  </a:lnTo>
                  <a:lnTo>
                    <a:pt x="1382987" y="5306202"/>
                  </a:lnTo>
                  <a:lnTo>
                    <a:pt x="1396285" y="5472436"/>
                  </a:lnTo>
                  <a:lnTo>
                    <a:pt x="897612" y="6037633"/>
                  </a:lnTo>
                  <a:lnTo>
                    <a:pt x="485376" y="6037633"/>
                  </a:lnTo>
                  <a:lnTo>
                    <a:pt x="412237" y="5818204"/>
                  </a:lnTo>
                  <a:lnTo>
                    <a:pt x="325800" y="5791606"/>
                  </a:lnTo>
                  <a:lnTo>
                    <a:pt x="152927" y="5432540"/>
                  </a:lnTo>
                  <a:lnTo>
                    <a:pt x="0" y="5425890"/>
                  </a:lnTo>
                  <a:lnTo>
                    <a:pt x="0" y="4987032"/>
                  </a:lnTo>
                  <a:lnTo>
                    <a:pt x="53192" y="4820797"/>
                  </a:lnTo>
                  <a:lnTo>
                    <a:pt x="565163" y="4209055"/>
                  </a:lnTo>
                  <a:lnTo>
                    <a:pt x="731388" y="2812686"/>
                  </a:lnTo>
                  <a:lnTo>
                    <a:pt x="698143" y="1649045"/>
                  </a:lnTo>
                  <a:lnTo>
                    <a:pt x="518620" y="1063900"/>
                  </a:lnTo>
                  <a:lnTo>
                    <a:pt x="1382987" y="292572"/>
                  </a:lnTo>
                  <a:lnTo>
                    <a:pt x="1848415" y="0"/>
                  </a:lnTo>
                  <a:close/>
                </a:path>
              </a:pathLst>
            </a:custGeom>
            <a:solidFill>
              <a:srgbClr val="FFFF00">
                <a:alpha val="46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1" name="Rectangle 30"/>
            <p:cNvSpPr>
              <a:spLocks noChangeAspect="1"/>
            </p:cNvSpPr>
            <p:nvPr/>
          </p:nvSpPr>
          <p:spPr>
            <a:xfrm>
              <a:off x="172872" y="3152001"/>
              <a:ext cx="180000" cy="179533"/>
            </a:xfrm>
            <a:prstGeom prst="rect">
              <a:avLst/>
            </a:prstGeom>
            <a:solidFill>
              <a:srgbClr val="FFFF00">
                <a:alpha val="46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grpSp>
        <p:nvGrpSpPr>
          <p:cNvPr id="44" name="Grouper 43"/>
          <p:cNvGrpSpPr/>
          <p:nvPr/>
        </p:nvGrpSpPr>
        <p:grpSpPr>
          <a:xfrm>
            <a:off x="172872" y="2234190"/>
            <a:ext cx="6070514" cy="3131856"/>
            <a:chOff x="172872" y="2234190"/>
            <a:chExt cx="6070514" cy="3131856"/>
          </a:xfrm>
        </p:grpSpPr>
        <p:sp>
          <p:nvSpPr>
            <p:cNvPr id="29" name="Rectangle 28"/>
            <p:cNvSpPr>
              <a:spLocks noChangeAspect="1"/>
            </p:cNvSpPr>
            <p:nvPr/>
          </p:nvSpPr>
          <p:spPr>
            <a:xfrm>
              <a:off x="172872" y="2701062"/>
              <a:ext cx="180000" cy="179533"/>
            </a:xfrm>
            <a:prstGeom prst="rect">
              <a:avLst/>
            </a:prstGeom>
            <a:gradFill flip="none" rotWithShape="1">
              <a:gsLst>
                <a:gs pos="0">
                  <a:schemeClr val="accent4">
                    <a:tint val="100000"/>
                    <a:shade val="100000"/>
                    <a:satMod val="130000"/>
                    <a:alpha val="47000"/>
                  </a:schemeClr>
                </a:gs>
                <a:gs pos="100000">
                  <a:schemeClr val="accent4">
                    <a:tint val="50000"/>
                    <a:shade val="100000"/>
                    <a:satMod val="350000"/>
                    <a:alpha val="47000"/>
                  </a:schemeClr>
                </a:gs>
              </a:gsLst>
              <a:lin ang="16200000" scaled="0"/>
              <a:tileRect/>
            </a:gra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solidFill>
                  <a:prstClr val="white"/>
                </a:solidFill>
                <a:latin typeface="Calibri"/>
              </a:endParaRPr>
            </a:p>
          </p:txBody>
        </p:sp>
        <p:sp>
          <p:nvSpPr>
            <p:cNvPr id="34" name="Forme libre 33"/>
            <p:cNvSpPr/>
            <p:nvPr/>
          </p:nvSpPr>
          <p:spPr>
            <a:xfrm>
              <a:off x="5578488" y="2234190"/>
              <a:ext cx="664898" cy="3131856"/>
            </a:xfrm>
            <a:custGeom>
              <a:avLst/>
              <a:gdLst>
                <a:gd name="connsiteX0" fmla="*/ 625004 w 664898"/>
                <a:gd name="connsiteY0" fmla="*/ 0 h 3131856"/>
                <a:gd name="connsiteX1" fmla="*/ 378992 w 664898"/>
                <a:gd name="connsiteY1" fmla="*/ 2327282 h 3131856"/>
                <a:gd name="connsiteX2" fmla="*/ 0 w 664898"/>
                <a:gd name="connsiteY2" fmla="*/ 3131856 h 3131856"/>
                <a:gd name="connsiteX3" fmla="*/ 511971 w 664898"/>
                <a:gd name="connsiteY3" fmla="*/ 2520114 h 3131856"/>
                <a:gd name="connsiteX4" fmla="*/ 664898 w 664898"/>
                <a:gd name="connsiteY4" fmla="*/ 1150342 h 3131856"/>
                <a:gd name="connsiteX5" fmla="*/ 625004 w 664898"/>
                <a:gd name="connsiteY5" fmla="*/ 0 h 313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898" h="3131856">
                  <a:moveTo>
                    <a:pt x="625004" y="0"/>
                  </a:moveTo>
                  <a:lnTo>
                    <a:pt x="378992" y="2327282"/>
                  </a:lnTo>
                  <a:lnTo>
                    <a:pt x="0" y="3131856"/>
                  </a:lnTo>
                  <a:lnTo>
                    <a:pt x="511971" y="2520114"/>
                  </a:lnTo>
                  <a:lnTo>
                    <a:pt x="664898" y="1150342"/>
                  </a:lnTo>
                  <a:lnTo>
                    <a:pt x="625004" y="0"/>
                  </a:lnTo>
                  <a:close/>
                </a:path>
              </a:pathLst>
            </a:custGeom>
            <a:gradFill flip="none" rotWithShape="1">
              <a:gsLst>
                <a:gs pos="0">
                  <a:schemeClr val="accent4">
                    <a:tint val="100000"/>
                    <a:shade val="100000"/>
                    <a:satMod val="130000"/>
                    <a:alpha val="47000"/>
                  </a:schemeClr>
                </a:gs>
                <a:gs pos="100000">
                  <a:schemeClr val="accent4">
                    <a:tint val="50000"/>
                    <a:shade val="100000"/>
                    <a:satMod val="350000"/>
                    <a:alpha val="47000"/>
                  </a:schemeClr>
                </a:gs>
              </a:gsLst>
              <a:lin ang="16200000" scaled="0"/>
              <a:tileRect/>
            </a:gra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solidFill>
                  <a:prstClr val="white"/>
                </a:solidFill>
                <a:latin typeface="Calibri"/>
              </a:endParaRPr>
            </a:p>
          </p:txBody>
        </p:sp>
      </p:grpSp>
      <p:grpSp>
        <p:nvGrpSpPr>
          <p:cNvPr id="43" name="Grouper 42"/>
          <p:cNvGrpSpPr/>
          <p:nvPr/>
        </p:nvGrpSpPr>
        <p:grpSpPr>
          <a:xfrm>
            <a:off x="172872" y="585145"/>
            <a:ext cx="5465457" cy="2506660"/>
            <a:chOff x="172872" y="585145"/>
            <a:chExt cx="5465457" cy="2506660"/>
          </a:xfrm>
        </p:grpSpPr>
        <p:sp>
          <p:nvSpPr>
            <p:cNvPr id="30" name="Rectangle 29"/>
            <p:cNvSpPr>
              <a:spLocks noChangeAspect="1"/>
            </p:cNvSpPr>
            <p:nvPr/>
          </p:nvSpPr>
          <p:spPr>
            <a:xfrm>
              <a:off x="172872" y="2912272"/>
              <a:ext cx="180000" cy="179533"/>
            </a:xfrm>
            <a:prstGeom prst="rect">
              <a:avLst/>
            </a:prstGeom>
            <a:gradFill flip="none" rotWithShape="1">
              <a:gsLst>
                <a:gs pos="0">
                  <a:schemeClr val="accent6">
                    <a:tint val="100000"/>
                    <a:shade val="100000"/>
                    <a:satMod val="130000"/>
                    <a:alpha val="47000"/>
                  </a:schemeClr>
                </a:gs>
                <a:gs pos="100000">
                  <a:schemeClr val="accent6">
                    <a:tint val="50000"/>
                    <a:shade val="100000"/>
                    <a:satMod val="350000"/>
                    <a:alpha val="47000"/>
                  </a:schemeClr>
                </a:gs>
              </a:gsLst>
              <a:lin ang="16200000" scaled="0"/>
              <a:tileRect/>
            </a:gra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solidFill>
                  <a:prstClr val="white"/>
                </a:solidFill>
                <a:latin typeface="Calibri"/>
              </a:endParaRPr>
            </a:p>
          </p:txBody>
        </p:sp>
        <p:sp>
          <p:nvSpPr>
            <p:cNvPr id="35" name="Forme libre 34"/>
            <p:cNvSpPr/>
            <p:nvPr/>
          </p:nvSpPr>
          <p:spPr>
            <a:xfrm>
              <a:off x="5039921" y="585145"/>
              <a:ext cx="598408" cy="997406"/>
            </a:xfrm>
            <a:custGeom>
              <a:avLst/>
              <a:gdLst>
                <a:gd name="connsiteX0" fmla="*/ 591759 w 598408"/>
                <a:gd name="connsiteY0" fmla="*/ 246027 h 997406"/>
                <a:gd name="connsiteX1" fmla="*/ 305853 w 598408"/>
                <a:gd name="connsiteY1" fmla="*/ 0 h 997406"/>
                <a:gd name="connsiteX2" fmla="*/ 0 w 598408"/>
                <a:gd name="connsiteY2" fmla="*/ 605093 h 997406"/>
                <a:gd name="connsiteX3" fmla="*/ 385641 w 598408"/>
                <a:gd name="connsiteY3" fmla="*/ 997406 h 997406"/>
                <a:gd name="connsiteX4" fmla="*/ 598408 w 598408"/>
                <a:gd name="connsiteY4" fmla="*/ 817873 h 997406"/>
                <a:gd name="connsiteX5" fmla="*/ 591759 w 598408"/>
                <a:gd name="connsiteY5" fmla="*/ 246027 h 99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408" h="997406">
                  <a:moveTo>
                    <a:pt x="591759" y="246027"/>
                  </a:moveTo>
                  <a:lnTo>
                    <a:pt x="305853" y="0"/>
                  </a:lnTo>
                  <a:lnTo>
                    <a:pt x="0" y="605093"/>
                  </a:lnTo>
                  <a:lnTo>
                    <a:pt x="385641" y="997406"/>
                  </a:lnTo>
                  <a:lnTo>
                    <a:pt x="598408" y="817873"/>
                  </a:lnTo>
                  <a:cubicBezTo>
                    <a:pt x="596192" y="633907"/>
                    <a:pt x="593975" y="449941"/>
                    <a:pt x="591759" y="246027"/>
                  </a:cubicBezTo>
                  <a:close/>
                </a:path>
              </a:pathLst>
            </a:custGeom>
            <a:gradFill flip="none" rotWithShape="1">
              <a:gsLst>
                <a:gs pos="0">
                  <a:schemeClr val="accent6">
                    <a:tint val="100000"/>
                    <a:shade val="100000"/>
                    <a:satMod val="130000"/>
                    <a:alpha val="47000"/>
                  </a:schemeClr>
                </a:gs>
                <a:gs pos="100000">
                  <a:schemeClr val="accent6">
                    <a:tint val="50000"/>
                    <a:shade val="100000"/>
                    <a:satMod val="350000"/>
                    <a:alpha val="47000"/>
                  </a:schemeClr>
                </a:gs>
              </a:gsLst>
              <a:lin ang="16200000" scaled="0"/>
              <a:tileRect/>
            </a:gra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solidFill>
                  <a:prstClr val="white"/>
                </a:solidFill>
                <a:latin typeface="Calibri"/>
              </a:endParaRPr>
            </a:p>
          </p:txBody>
        </p:sp>
      </p:grpSp>
      <p:grpSp>
        <p:nvGrpSpPr>
          <p:cNvPr id="41" name="Grouper 40"/>
          <p:cNvGrpSpPr/>
          <p:nvPr/>
        </p:nvGrpSpPr>
        <p:grpSpPr>
          <a:xfrm>
            <a:off x="172872" y="2440321"/>
            <a:ext cx="7008019" cy="3351285"/>
            <a:chOff x="172872" y="2440321"/>
            <a:chExt cx="7008019" cy="3351285"/>
          </a:xfrm>
        </p:grpSpPr>
        <p:sp>
          <p:nvSpPr>
            <p:cNvPr id="32" name="Rectangle 31"/>
            <p:cNvSpPr>
              <a:spLocks noChangeAspect="1"/>
            </p:cNvSpPr>
            <p:nvPr/>
          </p:nvSpPr>
          <p:spPr>
            <a:xfrm>
              <a:off x="172872" y="3392647"/>
              <a:ext cx="180000" cy="179533"/>
            </a:xfrm>
            <a:prstGeom prst="rect">
              <a:avLst/>
            </a:prstGeom>
            <a:solidFill>
              <a:srgbClr val="008000">
                <a:alpha val="50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latin typeface="Calibri"/>
              </a:endParaRPr>
            </a:p>
          </p:txBody>
        </p:sp>
        <p:sp>
          <p:nvSpPr>
            <p:cNvPr id="36" name="Forme libre 35"/>
            <p:cNvSpPr/>
            <p:nvPr/>
          </p:nvSpPr>
          <p:spPr>
            <a:xfrm>
              <a:off x="7014666" y="2440321"/>
              <a:ext cx="166225" cy="758029"/>
            </a:xfrm>
            <a:custGeom>
              <a:avLst/>
              <a:gdLst>
                <a:gd name="connsiteX0" fmla="*/ 166225 w 166225"/>
                <a:gd name="connsiteY0" fmla="*/ 0 h 758029"/>
                <a:gd name="connsiteX1" fmla="*/ 86437 w 166225"/>
                <a:gd name="connsiteY1" fmla="*/ 758029 h 758029"/>
                <a:gd name="connsiteX2" fmla="*/ 0 w 166225"/>
                <a:gd name="connsiteY2" fmla="*/ 631691 h 758029"/>
                <a:gd name="connsiteX3" fmla="*/ 166225 w 166225"/>
                <a:gd name="connsiteY3" fmla="*/ 0 h 758029"/>
              </a:gdLst>
              <a:ahLst/>
              <a:cxnLst>
                <a:cxn ang="0">
                  <a:pos x="connsiteX0" y="connsiteY0"/>
                </a:cxn>
                <a:cxn ang="0">
                  <a:pos x="connsiteX1" y="connsiteY1"/>
                </a:cxn>
                <a:cxn ang="0">
                  <a:pos x="connsiteX2" y="connsiteY2"/>
                </a:cxn>
                <a:cxn ang="0">
                  <a:pos x="connsiteX3" y="connsiteY3"/>
                </a:cxn>
              </a:cxnLst>
              <a:rect l="l" t="t" r="r" b="b"/>
              <a:pathLst>
                <a:path w="166225" h="758029">
                  <a:moveTo>
                    <a:pt x="166225" y="0"/>
                  </a:moveTo>
                  <a:lnTo>
                    <a:pt x="86437" y="758029"/>
                  </a:lnTo>
                  <a:lnTo>
                    <a:pt x="0" y="631691"/>
                  </a:lnTo>
                  <a:lnTo>
                    <a:pt x="166225" y="0"/>
                  </a:lnTo>
                  <a:close/>
                </a:path>
              </a:pathLst>
            </a:custGeom>
            <a:solidFill>
              <a:srgbClr val="008000">
                <a:alpha val="50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latin typeface="Calibri"/>
              </a:endParaRPr>
            </a:p>
          </p:txBody>
        </p:sp>
        <p:sp>
          <p:nvSpPr>
            <p:cNvPr id="37" name="Forme libre 36"/>
            <p:cNvSpPr/>
            <p:nvPr/>
          </p:nvSpPr>
          <p:spPr>
            <a:xfrm>
              <a:off x="6535940" y="3803443"/>
              <a:ext cx="352396" cy="458807"/>
            </a:xfrm>
            <a:custGeom>
              <a:avLst/>
              <a:gdLst>
                <a:gd name="connsiteX0" fmla="*/ 352396 w 352396"/>
                <a:gd name="connsiteY0" fmla="*/ 0 h 458807"/>
                <a:gd name="connsiteX1" fmla="*/ 192821 w 352396"/>
                <a:gd name="connsiteY1" fmla="*/ 458807 h 458807"/>
                <a:gd name="connsiteX2" fmla="*/ 0 w 352396"/>
                <a:gd name="connsiteY2" fmla="*/ 458807 h 458807"/>
                <a:gd name="connsiteX3" fmla="*/ 352396 w 352396"/>
                <a:gd name="connsiteY3" fmla="*/ 0 h 458807"/>
              </a:gdLst>
              <a:ahLst/>
              <a:cxnLst>
                <a:cxn ang="0">
                  <a:pos x="connsiteX0" y="connsiteY0"/>
                </a:cxn>
                <a:cxn ang="0">
                  <a:pos x="connsiteX1" y="connsiteY1"/>
                </a:cxn>
                <a:cxn ang="0">
                  <a:pos x="connsiteX2" y="connsiteY2"/>
                </a:cxn>
                <a:cxn ang="0">
                  <a:pos x="connsiteX3" y="connsiteY3"/>
                </a:cxn>
              </a:cxnLst>
              <a:rect l="l" t="t" r="r" b="b"/>
              <a:pathLst>
                <a:path w="352396" h="458807">
                  <a:moveTo>
                    <a:pt x="352396" y="0"/>
                  </a:moveTo>
                  <a:lnTo>
                    <a:pt x="192821" y="458807"/>
                  </a:lnTo>
                  <a:lnTo>
                    <a:pt x="0" y="458807"/>
                  </a:lnTo>
                  <a:lnTo>
                    <a:pt x="352396" y="0"/>
                  </a:lnTo>
                  <a:close/>
                </a:path>
              </a:pathLst>
            </a:custGeom>
            <a:solidFill>
              <a:srgbClr val="008000">
                <a:alpha val="50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latin typeface="Calibri"/>
              </a:endParaRPr>
            </a:p>
          </p:txBody>
        </p:sp>
        <p:sp>
          <p:nvSpPr>
            <p:cNvPr id="39" name="Forme libre 38"/>
            <p:cNvSpPr/>
            <p:nvPr/>
          </p:nvSpPr>
          <p:spPr>
            <a:xfrm>
              <a:off x="6263332" y="4654563"/>
              <a:ext cx="472078" cy="1137043"/>
            </a:xfrm>
            <a:custGeom>
              <a:avLst/>
              <a:gdLst>
                <a:gd name="connsiteX0" fmla="*/ 472078 w 472078"/>
                <a:gd name="connsiteY0" fmla="*/ 0 h 1137043"/>
                <a:gd name="connsiteX1" fmla="*/ 392290 w 472078"/>
                <a:gd name="connsiteY1" fmla="*/ 704834 h 1137043"/>
                <a:gd name="connsiteX2" fmla="*/ 345747 w 472078"/>
                <a:gd name="connsiteY2" fmla="*/ 1037303 h 1137043"/>
                <a:gd name="connsiteX3" fmla="*/ 199470 w 472078"/>
                <a:gd name="connsiteY3" fmla="*/ 1137043 h 1137043"/>
                <a:gd name="connsiteX4" fmla="*/ 0 w 472078"/>
                <a:gd name="connsiteY4" fmla="*/ 997406 h 1137043"/>
                <a:gd name="connsiteX5" fmla="*/ 472078 w 472078"/>
                <a:gd name="connsiteY5" fmla="*/ 0 h 113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078" h="1137043">
                  <a:moveTo>
                    <a:pt x="472078" y="0"/>
                  </a:moveTo>
                  <a:lnTo>
                    <a:pt x="392290" y="704834"/>
                  </a:lnTo>
                  <a:lnTo>
                    <a:pt x="345747" y="1037303"/>
                  </a:lnTo>
                  <a:lnTo>
                    <a:pt x="199470" y="1137043"/>
                  </a:lnTo>
                  <a:lnTo>
                    <a:pt x="0" y="997406"/>
                  </a:lnTo>
                  <a:lnTo>
                    <a:pt x="472078" y="0"/>
                  </a:lnTo>
                  <a:close/>
                </a:path>
              </a:pathLst>
            </a:custGeom>
            <a:solidFill>
              <a:srgbClr val="008000">
                <a:alpha val="50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latin typeface="Calibri"/>
              </a:endParaRPr>
            </a:p>
          </p:txBody>
        </p:sp>
      </p:grpSp>
      <p:grpSp>
        <p:nvGrpSpPr>
          <p:cNvPr id="171" name="Grouper 170"/>
          <p:cNvGrpSpPr/>
          <p:nvPr/>
        </p:nvGrpSpPr>
        <p:grpSpPr>
          <a:xfrm>
            <a:off x="282153" y="1323226"/>
            <a:ext cx="6905387" cy="3612236"/>
            <a:chOff x="282153" y="1323226"/>
            <a:chExt cx="6905387" cy="3612236"/>
          </a:xfrm>
        </p:grpSpPr>
        <p:sp>
          <p:nvSpPr>
            <p:cNvPr id="59" name="Forme libre 58"/>
            <p:cNvSpPr/>
            <p:nvPr/>
          </p:nvSpPr>
          <p:spPr>
            <a:xfrm>
              <a:off x="6303226" y="1323226"/>
              <a:ext cx="884314" cy="1010705"/>
            </a:xfrm>
            <a:custGeom>
              <a:avLst/>
              <a:gdLst>
                <a:gd name="connsiteX0" fmla="*/ 851069 w 884314"/>
                <a:gd name="connsiteY0" fmla="*/ 871068 h 1010705"/>
                <a:gd name="connsiteX1" fmla="*/ 884314 w 884314"/>
                <a:gd name="connsiteY1" fmla="*/ 0 h 1010705"/>
                <a:gd name="connsiteX2" fmla="*/ 0 w 884314"/>
                <a:gd name="connsiteY2" fmla="*/ 1010705 h 1010705"/>
                <a:gd name="connsiteX3" fmla="*/ 851069 w 884314"/>
                <a:gd name="connsiteY3" fmla="*/ 871068 h 1010705"/>
              </a:gdLst>
              <a:ahLst/>
              <a:cxnLst>
                <a:cxn ang="0">
                  <a:pos x="connsiteX0" y="connsiteY0"/>
                </a:cxn>
                <a:cxn ang="0">
                  <a:pos x="connsiteX1" y="connsiteY1"/>
                </a:cxn>
                <a:cxn ang="0">
                  <a:pos x="connsiteX2" y="connsiteY2"/>
                </a:cxn>
                <a:cxn ang="0">
                  <a:pos x="connsiteX3" y="connsiteY3"/>
                </a:cxn>
              </a:cxnLst>
              <a:rect l="l" t="t" r="r" b="b"/>
              <a:pathLst>
                <a:path w="884314" h="1010705">
                  <a:moveTo>
                    <a:pt x="851069" y="871068"/>
                  </a:moveTo>
                  <a:lnTo>
                    <a:pt x="884314" y="0"/>
                  </a:lnTo>
                  <a:lnTo>
                    <a:pt x="0" y="1010705"/>
                  </a:lnTo>
                  <a:lnTo>
                    <a:pt x="851069" y="871068"/>
                  </a:lnTo>
                  <a:close/>
                </a:path>
              </a:pathLst>
            </a:custGeom>
            <a:ln>
              <a:solidFill>
                <a:srgbClr val="00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62" name="Triangle rectangle 61"/>
            <p:cNvSpPr/>
            <p:nvPr/>
          </p:nvSpPr>
          <p:spPr>
            <a:xfrm>
              <a:off x="282153" y="4760613"/>
              <a:ext cx="199470" cy="174849"/>
            </a:xfrm>
            <a:prstGeom prst="rtTriangle">
              <a:avLst/>
            </a:prstGeom>
            <a:noFill/>
            <a:ln w="28575" cmpd="sng">
              <a:solidFill>
                <a:srgbClr val="0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grpSp>
        <p:nvGrpSpPr>
          <p:cNvPr id="170" name="Grouper 169"/>
          <p:cNvGrpSpPr/>
          <p:nvPr/>
        </p:nvGrpSpPr>
        <p:grpSpPr>
          <a:xfrm>
            <a:off x="74307" y="5066460"/>
            <a:ext cx="6636229" cy="1005132"/>
            <a:chOff x="74307" y="5066460"/>
            <a:chExt cx="6636229" cy="1005132"/>
          </a:xfrm>
        </p:grpSpPr>
        <p:cxnSp>
          <p:nvCxnSpPr>
            <p:cNvPr id="61" name="Connecteur droit 60"/>
            <p:cNvCxnSpPr>
              <a:stCxn id="20" idx="3"/>
            </p:cNvCxnSpPr>
            <p:nvPr/>
          </p:nvCxnSpPr>
          <p:spPr>
            <a:xfrm>
              <a:off x="5796136" y="5157192"/>
              <a:ext cx="914400" cy="914400"/>
            </a:xfrm>
            <a:prstGeom prst="line">
              <a:avLst/>
            </a:prstGeom>
            <a:ln w="762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64" name="Connecteur droit 63"/>
            <p:cNvCxnSpPr/>
            <p:nvPr/>
          </p:nvCxnSpPr>
          <p:spPr>
            <a:xfrm>
              <a:off x="74307" y="5066460"/>
              <a:ext cx="407316" cy="90732"/>
            </a:xfrm>
            <a:prstGeom prst="line">
              <a:avLst/>
            </a:prstGeom>
            <a:ln w="762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grpSp>
      <p:grpSp>
        <p:nvGrpSpPr>
          <p:cNvPr id="166" name="Grouper 165"/>
          <p:cNvGrpSpPr/>
          <p:nvPr/>
        </p:nvGrpSpPr>
        <p:grpSpPr>
          <a:xfrm>
            <a:off x="228993" y="1097147"/>
            <a:ext cx="7131420" cy="5354919"/>
            <a:chOff x="228993" y="1097147"/>
            <a:chExt cx="7131420" cy="5354919"/>
          </a:xfrm>
        </p:grpSpPr>
        <p:sp>
          <p:nvSpPr>
            <p:cNvPr id="67" name="Forme libre 66"/>
            <p:cNvSpPr/>
            <p:nvPr/>
          </p:nvSpPr>
          <p:spPr>
            <a:xfrm>
              <a:off x="5319178" y="1097147"/>
              <a:ext cx="2041235" cy="4421835"/>
            </a:xfrm>
            <a:custGeom>
              <a:avLst/>
              <a:gdLst>
                <a:gd name="connsiteX0" fmla="*/ 2041235 w 2041235"/>
                <a:gd name="connsiteY0" fmla="*/ 930913 h 4421835"/>
                <a:gd name="connsiteX1" fmla="*/ 1988043 w 2041235"/>
                <a:gd name="connsiteY1" fmla="*/ 0 h 4421835"/>
                <a:gd name="connsiteX2" fmla="*/ 784579 w 2041235"/>
                <a:gd name="connsiteY2" fmla="*/ 292573 h 4421835"/>
                <a:gd name="connsiteX3" fmla="*/ 611706 w 2041235"/>
                <a:gd name="connsiteY3" fmla="*/ 817873 h 4421835"/>
                <a:gd name="connsiteX4" fmla="*/ 804526 w 2041235"/>
                <a:gd name="connsiteY4" fmla="*/ 957510 h 4421835"/>
                <a:gd name="connsiteX5" fmla="*/ 538567 w 2041235"/>
                <a:gd name="connsiteY5" fmla="*/ 1389720 h 4421835"/>
                <a:gd name="connsiteX6" fmla="*/ 398939 w 2041235"/>
                <a:gd name="connsiteY6" fmla="*/ 1915020 h 4421835"/>
                <a:gd name="connsiteX7" fmla="*/ 525269 w 2041235"/>
                <a:gd name="connsiteY7" fmla="*/ 2313983 h 4421835"/>
                <a:gd name="connsiteX8" fmla="*/ 186172 w 2041235"/>
                <a:gd name="connsiteY8" fmla="*/ 3145155 h 4421835"/>
                <a:gd name="connsiteX9" fmla="*/ 39894 w 2041235"/>
                <a:gd name="connsiteY9" fmla="*/ 3497572 h 4421835"/>
                <a:gd name="connsiteX10" fmla="*/ 13298 w 2041235"/>
                <a:gd name="connsiteY10" fmla="*/ 3836690 h 4421835"/>
                <a:gd name="connsiteX11" fmla="*/ 0 w 2041235"/>
                <a:gd name="connsiteY11" fmla="*/ 4209055 h 4421835"/>
                <a:gd name="connsiteX12" fmla="*/ 458779 w 2041235"/>
                <a:gd name="connsiteY12" fmla="*/ 4421835 h 4421835"/>
                <a:gd name="connsiteX13" fmla="*/ 851069 w 2041235"/>
                <a:gd name="connsiteY13" fmla="*/ 3743599 h 4421835"/>
                <a:gd name="connsiteX14" fmla="*/ 1216762 w 2041235"/>
                <a:gd name="connsiteY14" fmla="*/ 3118557 h 4421835"/>
                <a:gd name="connsiteX15" fmla="*/ 1023942 w 2041235"/>
                <a:gd name="connsiteY15" fmla="*/ 2613205 h 4421835"/>
                <a:gd name="connsiteX16" fmla="*/ 1289901 w 2041235"/>
                <a:gd name="connsiteY16" fmla="*/ 2074605 h 4421835"/>
                <a:gd name="connsiteX17" fmla="*/ 1230060 w 2041235"/>
                <a:gd name="connsiteY17" fmla="*/ 1456213 h 4421835"/>
                <a:gd name="connsiteX18" fmla="*/ 1888309 w 2041235"/>
                <a:gd name="connsiteY18" fmla="*/ 1117095 h 4421835"/>
                <a:gd name="connsiteX19" fmla="*/ 1888309 w 2041235"/>
                <a:gd name="connsiteY19" fmla="*/ 1103796 h 4421835"/>
                <a:gd name="connsiteX20" fmla="*/ 1888309 w 2041235"/>
                <a:gd name="connsiteY20" fmla="*/ 1103796 h 442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1235" h="4421835">
                  <a:moveTo>
                    <a:pt x="2041235" y="930913"/>
                  </a:moveTo>
                  <a:lnTo>
                    <a:pt x="1988043" y="0"/>
                  </a:lnTo>
                  <a:lnTo>
                    <a:pt x="784579" y="292573"/>
                  </a:lnTo>
                  <a:lnTo>
                    <a:pt x="611706" y="817873"/>
                  </a:lnTo>
                  <a:lnTo>
                    <a:pt x="804526" y="957510"/>
                  </a:lnTo>
                  <a:lnTo>
                    <a:pt x="538567" y="1389720"/>
                  </a:lnTo>
                  <a:lnTo>
                    <a:pt x="398939" y="1915020"/>
                  </a:lnTo>
                  <a:lnTo>
                    <a:pt x="525269" y="2313983"/>
                  </a:lnTo>
                  <a:lnTo>
                    <a:pt x="186172" y="3145155"/>
                  </a:lnTo>
                  <a:lnTo>
                    <a:pt x="39894" y="3497572"/>
                  </a:lnTo>
                  <a:lnTo>
                    <a:pt x="13298" y="3836690"/>
                  </a:lnTo>
                  <a:lnTo>
                    <a:pt x="0" y="4209055"/>
                  </a:lnTo>
                  <a:lnTo>
                    <a:pt x="458779" y="4421835"/>
                  </a:lnTo>
                  <a:lnTo>
                    <a:pt x="851069" y="3743599"/>
                  </a:lnTo>
                  <a:lnTo>
                    <a:pt x="1216762" y="3118557"/>
                  </a:lnTo>
                  <a:lnTo>
                    <a:pt x="1023942" y="2613205"/>
                  </a:lnTo>
                  <a:lnTo>
                    <a:pt x="1289901" y="2074605"/>
                  </a:lnTo>
                  <a:lnTo>
                    <a:pt x="1230060" y="1456213"/>
                  </a:lnTo>
                  <a:lnTo>
                    <a:pt x="1888309" y="1117095"/>
                  </a:lnTo>
                  <a:lnTo>
                    <a:pt x="1888309" y="1103796"/>
                  </a:lnTo>
                  <a:lnTo>
                    <a:pt x="1888309" y="1103796"/>
                  </a:lnTo>
                </a:path>
              </a:pathLst>
            </a:custGeom>
            <a:ln>
              <a:solidFill>
                <a:srgbClr val="66FF66"/>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68" name="Rectangle 67"/>
            <p:cNvSpPr>
              <a:spLocks noChangeAspect="1"/>
            </p:cNvSpPr>
            <p:nvPr/>
          </p:nvSpPr>
          <p:spPr>
            <a:xfrm>
              <a:off x="228993" y="6308440"/>
              <a:ext cx="144000" cy="143626"/>
            </a:xfrm>
            <a:prstGeom prst="rect">
              <a:avLst/>
            </a:prstGeom>
            <a:noFill/>
            <a:ln w="28575" cmpd="sng">
              <a:solidFill>
                <a:srgbClr val="66FF66"/>
              </a:solidFill>
              <a:prstDash val="dashDot"/>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solidFill>
                  <a:prstClr val="white"/>
                </a:solidFill>
                <a:latin typeface="Calibri"/>
              </a:endParaRPr>
            </a:p>
          </p:txBody>
        </p:sp>
      </p:grpSp>
      <p:grpSp>
        <p:nvGrpSpPr>
          <p:cNvPr id="168" name="Grouper 167"/>
          <p:cNvGrpSpPr/>
          <p:nvPr/>
        </p:nvGrpSpPr>
        <p:grpSpPr>
          <a:xfrm>
            <a:off x="222344" y="2299165"/>
            <a:ext cx="7093227" cy="4221580"/>
            <a:chOff x="222344" y="2299165"/>
            <a:chExt cx="7093227" cy="4221580"/>
          </a:xfrm>
        </p:grpSpPr>
        <p:sp>
          <p:nvSpPr>
            <p:cNvPr id="106" name="Triangle isocèle 105"/>
            <p:cNvSpPr/>
            <p:nvPr/>
          </p:nvSpPr>
          <p:spPr>
            <a:xfrm>
              <a:off x="6410753" y="5529583"/>
              <a:ext cx="179996" cy="179996"/>
            </a:xfrm>
            <a:prstGeom prst="triangle">
              <a:avLst/>
            </a:prstGeom>
            <a:solidFill>
              <a:srgbClr val="FF0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07" name="Triangle isocèle 106"/>
            <p:cNvSpPr/>
            <p:nvPr/>
          </p:nvSpPr>
          <p:spPr>
            <a:xfrm>
              <a:off x="6847097" y="6340749"/>
              <a:ext cx="179996" cy="179996"/>
            </a:xfrm>
            <a:prstGeom prst="triangle">
              <a:avLst/>
            </a:prstGeom>
            <a:solidFill>
              <a:srgbClr val="FF0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65" name="Triangle isocèle 64"/>
            <p:cNvSpPr/>
            <p:nvPr/>
          </p:nvSpPr>
          <p:spPr>
            <a:xfrm>
              <a:off x="222344" y="5858439"/>
              <a:ext cx="179996" cy="179996"/>
            </a:xfrm>
            <a:prstGeom prst="triangle">
              <a:avLst/>
            </a:prstGeom>
            <a:solidFill>
              <a:srgbClr val="FF0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66" name="Triangle isocèle 65"/>
            <p:cNvSpPr/>
            <p:nvPr/>
          </p:nvSpPr>
          <p:spPr>
            <a:xfrm>
              <a:off x="7135575" y="2299165"/>
              <a:ext cx="179996" cy="179996"/>
            </a:xfrm>
            <a:prstGeom prst="triangle">
              <a:avLst/>
            </a:prstGeom>
            <a:solidFill>
              <a:srgbClr val="FF0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grpSp>
        <p:nvGrpSpPr>
          <p:cNvPr id="173" name="Grouper 172"/>
          <p:cNvGrpSpPr/>
          <p:nvPr/>
        </p:nvGrpSpPr>
        <p:grpSpPr>
          <a:xfrm>
            <a:off x="289470" y="1681515"/>
            <a:ext cx="7095572" cy="4217412"/>
            <a:chOff x="289470" y="1681515"/>
            <a:chExt cx="7095572" cy="4217412"/>
          </a:xfrm>
        </p:grpSpPr>
        <p:sp>
          <p:nvSpPr>
            <p:cNvPr id="48" name="Trier 47"/>
            <p:cNvSpPr/>
            <p:nvPr/>
          </p:nvSpPr>
          <p:spPr>
            <a:xfrm>
              <a:off x="289470" y="4267970"/>
              <a:ext cx="179996" cy="359997"/>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grpSp>
          <p:nvGrpSpPr>
            <p:cNvPr id="101" name="Grouper 100"/>
            <p:cNvGrpSpPr/>
            <p:nvPr/>
          </p:nvGrpSpPr>
          <p:grpSpPr>
            <a:xfrm>
              <a:off x="6173334" y="1681515"/>
              <a:ext cx="1211708" cy="4217412"/>
              <a:chOff x="6173334" y="1681515"/>
              <a:chExt cx="1211708" cy="4217412"/>
            </a:xfrm>
          </p:grpSpPr>
          <p:sp>
            <p:nvSpPr>
              <p:cNvPr id="49" name="Trier 48"/>
              <p:cNvSpPr/>
              <p:nvPr/>
            </p:nvSpPr>
            <p:spPr>
              <a:xfrm>
                <a:off x="7205046" y="1681515"/>
                <a:ext cx="179996" cy="359997"/>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50" name="Trier 49"/>
              <p:cNvSpPr/>
              <p:nvPr/>
            </p:nvSpPr>
            <p:spPr>
              <a:xfrm>
                <a:off x="6173334" y="5538930"/>
                <a:ext cx="179996" cy="359997"/>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51" name="Trier 50"/>
              <p:cNvSpPr/>
              <p:nvPr/>
            </p:nvSpPr>
            <p:spPr>
              <a:xfrm>
                <a:off x="6387847" y="4230693"/>
                <a:ext cx="179996" cy="359997"/>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grpSp>
      </p:grpSp>
      <p:grpSp>
        <p:nvGrpSpPr>
          <p:cNvPr id="172" name="Grouper 171"/>
          <p:cNvGrpSpPr/>
          <p:nvPr/>
        </p:nvGrpSpPr>
        <p:grpSpPr>
          <a:xfrm>
            <a:off x="384170" y="871748"/>
            <a:ext cx="6531553" cy="5153177"/>
            <a:chOff x="384170" y="871748"/>
            <a:chExt cx="6531553" cy="5153177"/>
          </a:xfrm>
        </p:grpSpPr>
        <p:sp>
          <p:nvSpPr>
            <p:cNvPr id="54" name="Trier 53"/>
            <p:cNvSpPr/>
            <p:nvPr/>
          </p:nvSpPr>
          <p:spPr>
            <a:xfrm>
              <a:off x="384170" y="4548512"/>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grpSp>
          <p:nvGrpSpPr>
            <p:cNvPr id="100" name="Grouper 99"/>
            <p:cNvGrpSpPr/>
            <p:nvPr/>
          </p:nvGrpSpPr>
          <p:grpSpPr>
            <a:xfrm>
              <a:off x="5578488" y="871748"/>
              <a:ext cx="1337235" cy="5153177"/>
              <a:chOff x="5578488" y="871748"/>
              <a:chExt cx="1337235" cy="5153177"/>
            </a:xfrm>
          </p:grpSpPr>
          <p:sp>
            <p:nvSpPr>
              <p:cNvPr id="55" name="Trier 54"/>
              <p:cNvSpPr/>
              <p:nvPr/>
            </p:nvSpPr>
            <p:spPr>
              <a:xfrm>
                <a:off x="5638329" y="2439980"/>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56" name="Trier 55"/>
              <p:cNvSpPr/>
              <p:nvPr/>
            </p:nvSpPr>
            <p:spPr>
              <a:xfrm>
                <a:off x="6356755" y="2233481"/>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57" name="Trier 56"/>
              <p:cNvSpPr/>
              <p:nvPr/>
            </p:nvSpPr>
            <p:spPr>
              <a:xfrm>
                <a:off x="5578488" y="5195025"/>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58" name="Trier 57"/>
              <p:cNvSpPr/>
              <p:nvPr/>
            </p:nvSpPr>
            <p:spPr>
              <a:xfrm>
                <a:off x="6770005" y="5772929"/>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69" name="Trier 68"/>
              <p:cNvSpPr/>
              <p:nvPr/>
            </p:nvSpPr>
            <p:spPr>
              <a:xfrm>
                <a:off x="6771727" y="871748"/>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grpSp>
      </p:grpSp>
      <p:grpSp>
        <p:nvGrpSpPr>
          <p:cNvPr id="167" name="Grouper 166"/>
          <p:cNvGrpSpPr/>
          <p:nvPr/>
        </p:nvGrpSpPr>
        <p:grpSpPr>
          <a:xfrm>
            <a:off x="209967" y="2024671"/>
            <a:ext cx="7015606" cy="4225465"/>
            <a:chOff x="209967" y="2024671"/>
            <a:chExt cx="7015606" cy="4225465"/>
          </a:xfrm>
        </p:grpSpPr>
        <p:sp>
          <p:nvSpPr>
            <p:cNvPr id="96" name="Pentagone 95"/>
            <p:cNvSpPr>
              <a:spLocks noChangeAspect="1"/>
            </p:cNvSpPr>
            <p:nvPr/>
          </p:nvSpPr>
          <p:spPr>
            <a:xfrm>
              <a:off x="209967" y="6070140"/>
              <a:ext cx="188996" cy="179996"/>
            </a:xfrm>
            <a:prstGeom prst="pentagon">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102" name="Grouper 101"/>
            <p:cNvGrpSpPr/>
            <p:nvPr/>
          </p:nvGrpSpPr>
          <p:grpSpPr>
            <a:xfrm>
              <a:off x="6052265" y="2024671"/>
              <a:ext cx="1173308" cy="3573351"/>
              <a:chOff x="6052265" y="2024671"/>
              <a:chExt cx="1173308" cy="3573351"/>
            </a:xfrm>
          </p:grpSpPr>
          <p:sp>
            <p:nvSpPr>
              <p:cNvPr id="87" name="Pentagone 86"/>
              <p:cNvSpPr>
                <a:spLocks noChangeAspect="1"/>
              </p:cNvSpPr>
              <p:nvPr/>
            </p:nvSpPr>
            <p:spPr>
              <a:xfrm>
                <a:off x="6960977" y="2024671"/>
                <a:ext cx="264596" cy="251996"/>
              </a:xfrm>
              <a:prstGeom prst="pentagon">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88" name="Pentagone 87"/>
              <p:cNvSpPr>
                <a:spLocks noChangeAspect="1"/>
              </p:cNvSpPr>
              <p:nvPr/>
            </p:nvSpPr>
            <p:spPr>
              <a:xfrm>
                <a:off x="6052265" y="5346026"/>
                <a:ext cx="264596" cy="251996"/>
              </a:xfrm>
              <a:prstGeom prst="pentagon">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grpSp>
      <p:grpSp>
        <p:nvGrpSpPr>
          <p:cNvPr id="46" name="Grouper 45"/>
          <p:cNvGrpSpPr/>
          <p:nvPr/>
        </p:nvGrpSpPr>
        <p:grpSpPr>
          <a:xfrm>
            <a:off x="3605637" y="237742"/>
            <a:ext cx="5538363" cy="6562840"/>
            <a:chOff x="3605637" y="237742"/>
            <a:chExt cx="5538363" cy="6562840"/>
          </a:xfrm>
        </p:grpSpPr>
        <p:sp>
          <p:nvSpPr>
            <p:cNvPr id="6" name="ZoneTexte 5"/>
            <p:cNvSpPr txBox="1"/>
            <p:nvPr/>
          </p:nvSpPr>
          <p:spPr>
            <a:xfrm>
              <a:off x="7931856" y="1435100"/>
              <a:ext cx="1212144"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ALLEMAGNE</a:t>
              </a:r>
              <a:endParaRPr lang="fr-FR" sz="1200" b="1" dirty="0">
                <a:solidFill>
                  <a:prstClr val="black"/>
                </a:solidFill>
                <a:latin typeface="Chalkboard"/>
                <a:cs typeface="Chalkboard"/>
              </a:endParaRPr>
            </a:p>
          </p:txBody>
        </p:sp>
        <p:sp>
          <p:nvSpPr>
            <p:cNvPr id="7" name="ZoneTexte 6"/>
            <p:cNvSpPr txBox="1"/>
            <p:nvPr/>
          </p:nvSpPr>
          <p:spPr>
            <a:xfrm>
              <a:off x="6574567" y="6523583"/>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SUISSE</a:t>
              </a:r>
              <a:endParaRPr lang="fr-FR" sz="1200" b="1" dirty="0">
                <a:solidFill>
                  <a:prstClr val="black"/>
                </a:solidFill>
                <a:latin typeface="Chalkboard"/>
                <a:cs typeface="Chalkboard"/>
              </a:endParaRPr>
            </a:p>
          </p:txBody>
        </p:sp>
        <p:sp>
          <p:nvSpPr>
            <p:cNvPr id="8" name="ZoneTexte 7"/>
            <p:cNvSpPr txBox="1"/>
            <p:nvPr/>
          </p:nvSpPr>
          <p:spPr>
            <a:xfrm>
              <a:off x="7355042" y="2112886"/>
              <a:ext cx="1322092" cy="307777"/>
            </a:xfrm>
            <a:prstGeom prst="rect">
              <a:avLst/>
            </a:prstGeom>
            <a:noFill/>
          </p:spPr>
          <p:txBody>
            <a:bodyPr wrap="square" rtlCol="0">
              <a:spAutoFit/>
            </a:bodyPr>
            <a:lstStyle/>
            <a:p>
              <a:pPr algn="ctr"/>
              <a:r>
                <a:rPr lang="fr-FR" sz="1400" b="1" u="sng" dirty="0" smtClean="0">
                  <a:solidFill>
                    <a:prstClr val="black"/>
                  </a:solidFill>
                  <a:latin typeface="Chalkboard"/>
                  <a:cs typeface="Chalkboard"/>
                </a:rPr>
                <a:t>Strasbourg</a:t>
              </a:r>
              <a:endParaRPr lang="fr-FR" sz="1400" b="1" u="sng" dirty="0">
                <a:solidFill>
                  <a:prstClr val="black"/>
                </a:solidFill>
                <a:latin typeface="Chalkboard"/>
                <a:cs typeface="Chalkboard"/>
              </a:endParaRPr>
            </a:p>
          </p:txBody>
        </p:sp>
        <p:sp>
          <p:nvSpPr>
            <p:cNvPr id="10" name="ZoneTexte 9"/>
            <p:cNvSpPr txBox="1"/>
            <p:nvPr/>
          </p:nvSpPr>
          <p:spPr>
            <a:xfrm>
              <a:off x="5380841" y="4094489"/>
              <a:ext cx="920150"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Colmar</a:t>
              </a:r>
              <a:endParaRPr lang="fr-FR" sz="1200" b="1" dirty="0">
                <a:solidFill>
                  <a:prstClr val="black"/>
                </a:solidFill>
                <a:latin typeface="Chalkboard"/>
                <a:cs typeface="Chalkboard"/>
              </a:endParaRPr>
            </a:p>
          </p:txBody>
        </p:sp>
        <p:sp>
          <p:nvSpPr>
            <p:cNvPr id="11" name="ZoneTexte 10"/>
            <p:cNvSpPr txBox="1"/>
            <p:nvPr/>
          </p:nvSpPr>
          <p:spPr>
            <a:xfrm>
              <a:off x="6746933" y="6079823"/>
              <a:ext cx="706283"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Bâle</a:t>
              </a:r>
              <a:endParaRPr lang="fr-FR" sz="1200" b="1" dirty="0">
                <a:solidFill>
                  <a:prstClr val="black"/>
                </a:solidFill>
                <a:latin typeface="Chalkboard"/>
                <a:cs typeface="Chalkboard"/>
              </a:endParaRPr>
            </a:p>
          </p:txBody>
        </p:sp>
        <p:sp>
          <p:nvSpPr>
            <p:cNvPr id="13" name="ZoneTexte 12"/>
            <p:cNvSpPr txBox="1"/>
            <p:nvPr/>
          </p:nvSpPr>
          <p:spPr>
            <a:xfrm>
              <a:off x="8065651" y="237742"/>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Karlsruhe</a:t>
              </a:r>
              <a:endParaRPr lang="fr-FR" sz="1200" b="1" dirty="0">
                <a:solidFill>
                  <a:prstClr val="black"/>
                </a:solidFill>
                <a:latin typeface="Chalkboard"/>
                <a:cs typeface="Chalkboard"/>
              </a:endParaRPr>
            </a:p>
          </p:txBody>
        </p:sp>
        <p:sp>
          <p:nvSpPr>
            <p:cNvPr id="14" name="ZoneTexte 13"/>
            <p:cNvSpPr txBox="1"/>
            <p:nvPr/>
          </p:nvSpPr>
          <p:spPr>
            <a:xfrm>
              <a:off x="6300990" y="1154318"/>
              <a:ext cx="924583"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Haguenau</a:t>
              </a:r>
              <a:endParaRPr lang="fr-FR" sz="1200" b="1" dirty="0">
                <a:solidFill>
                  <a:prstClr val="black"/>
                </a:solidFill>
                <a:latin typeface="Chalkboard"/>
                <a:cs typeface="Chalkboard"/>
              </a:endParaRPr>
            </a:p>
          </p:txBody>
        </p:sp>
        <p:sp>
          <p:nvSpPr>
            <p:cNvPr id="15" name="ZoneTexte 14"/>
            <p:cNvSpPr txBox="1"/>
            <p:nvPr/>
          </p:nvSpPr>
          <p:spPr>
            <a:xfrm>
              <a:off x="5804609" y="1624294"/>
              <a:ext cx="824104"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Saverne</a:t>
              </a:r>
              <a:endParaRPr lang="fr-FR" sz="1200" b="1" dirty="0">
                <a:solidFill>
                  <a:prstClr val="black"/>
                </a:solidFill>
                <a:latin typeface="Chalkboard"/>
                <a:cs typeface="Chalkboard"/>
              </a:endParaRPr>
            </a:p>
          </p:txBody>
        </p:sp>
        <p:sp>
          <p:nvSpPr>
            <p:cNvPr id="16" name="ZoneTexte 15"/>
            <p:cNvSpPr txBox="1"/>
            <p:nvPr/>
          </p:nvSpPr>
          <p:spPr>
            <a:xfrm>
              <a:off x="5319178" y="2191310"/>
              <a:ext cx="997683" cy="287851"/>
            </a:xfrm>
            <a:prstGeom prst="rect">
              <a:avLst/>
            </a:prstGeom>
            <a:noFill/>
          </p:spPr>
          <p:txBody>
            <a:bodyPr wrap="square" rtlCol="0">
              <a:spAutoFit/>
            </a:bodyPr>
            <a:lstStyle/>
            <a:p>
              <a:pPr algn="ctr"/>
              <a:r>
                <a:rPr lang="fr-FR" sz="1200" b="1" dirty="0" smtClean="0">
                  <a:solidFill>
                    <a:prstClr val="black"/>
                  </a:solidFill>
                  <a:latin typeface="Chalkboard"/>
                  <a:cs typeface="Chalkboard"/>
                </a:rPr>
                <a:t>Molsheim</a:t>
              </a:r>
              <a:endParaRPr lang="fr-FR" sz="1200" b="1" dirty="0">
                <a:solidFill>
                  <a:prstClr val="black"/>
                </a:solidFill>
                <a:latin typeface="Chalkboard"/>
                <a:cs typeface="Chalkboard"/>
              </a:endParaRPr>
            </a:p>
          </p:txBody>
        </p:sp>
        <p:sp>
          <p:nvSpPr>
            <p:cNvPr id="17" name="ZoneTexte 16"/>
            <p:cNvSpPr txBox="1"/>
            <p:nvPr/>
          </p:nvSpPr>
          <p:spPr>
            <a:xfrm>
              <a:off x="5555933" y="2635273"/>
              <a:ext cx="87212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Obernai</a:t>
              </a:r>
              <a:endParaRPr lang="fr-FR" sz="1200" b="1" dirty="0">
                <a:solidFill>
                  <a:prstClr val="black"/>
                </a:solidFill>
                <a:latin typeface="Chalkboard"/>
                <a:cs typeface="Chalkboard"/>
              </a:endParaRPr>
            </a:p>
          </p:txBody>
        </p:sp>
        <p:sp>
          <p:nvSpPr>
            <p:cNvPr id="18" name="ZoneTexte 17"/>
            <p:cNvSpPr txBox="1"/>
            <p:nvPr/>
          </p:nvSpPr>
          <p:spPr>
            <a:xfrm>
              <a:off x="5489494" y="3152001"/>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Sélestat</a:t>
              </a:r>
              <a:endParaRPr lang="fr-FR" sz="1200" b="1" dirty="0">
                <a:solidFill>
                  <a:prstClr val="black"/>
                </a:solidFill>
                <a:latin typeface="Chalkboard"/>
                <a:cs typeface="Chalkboard"/>
              </a:endParaRPr>
            </a:p>
          </p:txBody>
        </p:sp>
        <p:sp>
          <p:nvSpPr>
            <p:cNvPr id="19" name="ZoneTexte 18"/>
            <p:cNvSpPr txBox="1"/>
            <p:nvPr/>
          </p:nvSpPr>
          <p:spPr>
            <a:xfrm>
              <a:off x="5010859" y="4622287"/>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Guebwiller</a:t>
              </a:r>
              <a:endParaRPr lang="fr-FR" sz="1200" b="1" dirty="0">
                <a:solidFill>
                  <a:prstClr val="black"/>
                </a:solidFill>
                <a:latin typeface="Chalkboard"/>
                <a:cs typeface="Chalkboard"/>
              </a:endParaRPr>
            </a:p>
          </p:txBody>
        </p:sp>
        <p:sp>
          <p:nvSpPr>
            <p:cNvPr id="20" name="ZoneTexte 19"/>
            <p:cNvSpPr txBox="1"/>
            <p:nvPr/>
          </p:nvSpPr>
          <p:spPr>
            <a:xfrm>
              <a:off x="5024747" y="4975357"/>
              <a:ext cx="814318"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Thann</a:t>
              </a:r>
              <a:endParaRPr lang="fr-FR" sz="1200" b="1" dirty="0">
                <a:solidFill>
                  <a:prstClr val="black"/>
                </a:solidFill>
                <a:latin typeface="Chalkboard"/>
                <a:cs typeface="Chalkboard"/>
              </a:endParaRPr>
            </a:p>
          </p:txBody>
        </p:sp>
        <p:sp>
          <p:nvSpPr>
            <p:cNvPr id="21" name="ZoneTexte 20"/>
            <p:cNvSpPr txBox="1"/>
            <p:nvPr/>
          </p:nvSpPr>
          <p:spPr>
            <a:xfrm>
              <a:off x="3643056" y="1603375"/>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Lorraine</a:t>
              </a:r>
              <a:endParaRPr lang="fr-FR" sz="1200" b="1" dirty="0">
                <a:solidFill>
                  <a:prstClr val="black"/>
                </a:solidFill>
                <a:latin typeface="Chalkboard"/>
                <a:cs typeface="Chalkboard"/>
              </a:endParaRPr>
            </a:p>
          </p:txBody>
        </p:sp>
        <p:sp>
          <p:nvSpPr>
            <p:cNvPr id="22" name="ZoneTexte 21"/>
            <p:cNvSpPr txBox="1"/>
            <p:nvPr/>
          </p:nvSpPr>
          <p:spPr>
            <a:xfrm>
              <a:off x="3605637" y="6403959"/>
              <a:ext cx="1610801"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Franche-Comté</a:t>
              </a:r>
              <a:endParaRPr lang="fr-FR" sz="1200" b="1" dirty="0">
                <a:solidFill>
                  <a:prstClr val="black"/>
                </a:solidFill>
                <a:latin typeface="Chalkboard"/>
                <a:cs typeface="Chalkboard"/>
              </a:endParaRPr>
            </a:p>
          </p:txBody>
        </p:sp>
        <p:sp>
          <p:nvSpPr>
            <p:cNvPr id="23" name="ZoneTexte 22"/>
            <p:cNvSpPr txBox="1"/>
            <p:nvPr/>
          </p:nvSpPr>
          <p:spPr>
            <a:xfrm>
              <a:off x="5914175" y="5935304"/>
              <a:ext cx="971986"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St-Louis</a:t>
              </a:r>
              <a:endParaRPr lang="fr-FR" sz="1200" b="1" dirty="0">
                <a:solidFill>
                  <a:prstClr val="black"/>
                </a:solidFill>
                <a:latin typeface="Chalkboard"/>
                <a:cs typeface="Chalkboard"/>
              </a:endParaRPr>
            </a:p>
          </p:txBody>
        </p:sp>
        <p:sp>
          <p:nvSpPr>
            <p:cNvPr id="9" name="ZoneTexte 8"/>
            <p:cNvSpPr txBox="1"/>
            <p:nvPr/>
          </p:nvSpPr>
          <p:spPr>
            <a:xfrm>
              <a:off x="6102352" y="5341288"/>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Mulhouse</a:t>
              </a:r>
              <a:endParaRPr lang="fr-FR" sz="1200" b="1" dirty="0">
                <a:solidFill>
                  <a:prstClr val="black"/>
                </a:solidFill>
                <a:latin typeface="Chalkboard"/>
                <a:cs typeface="Chalkboard"/>
              </a:endParaRPr>
            </a:p>
          </p:txBody>
        </p:sp>
        <p:sp>
          <p:nvSpPr>
            <p:cNvPr id="12" name="ZoneTexte 11"/>
            <p:cNvSpPr txBox="1"/>
            <p:nvPr/>
          </p:nvSpPr>
          <p:spPr>
            <a:xfrm>
              <a:off x="7573668" y="4230693"/>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Fribourg</a:t>
              </a:r>
              <a:endParaRPr lang="fr-FR" sz="1200" b="1" dirty="0">
                <a:solidFill>
                  <a:prstClr val="black"/>
                </a:solidFill>
                <a:latin typeface="Chalkboard"/>
                <a:cs typeface="Chalkboard"/>
              </a:endParaRPr>
            </a:p>
          </p:txBody>
        </p:sp>
      </p:grpSp>
      <p:sp>
        <p:nvSpPr>
          <p:cNvPr id="3" name="Bouton d'action : Suivant ou Précédent 2">
            <a:hlinkClick r:id="rId3" action="ppaction://hlinksldjump" highlightClick="1"/>
          </p:cNvPr>
          <p:cNvSpPr/>
          <p:nvPr/>
        </p:nvSpPr>
        <p:spPr>
          <a:xfrm>
            <a:off x="3576441" y="2420663"/>
            <a:ext cx="379694" cy="1382780"/>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75" name="Bouton d'action : Suivant ou Précédent 74">
            <a:hlinkClick r:id="rId4" action="ppaction://hlinksldjump" highlightClick="1"/>
          </p:cNvPr>
          <p:cNvSpPr/>
          <p:nvPr/>
        </p:nvSpPr>
        <p:spPr>
          <a:xfrm>
            <a:off x="3577734" y="4099302"/>
            <a:ext cx="379694" cy="1216328"/>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76" name="Bouton d'action : Suivant ou Précédent 75">
            <a:hlinkClick r:id="rId4" action="ppaction://hlinksldjump" highlightClick="1"/>
          </p:cNvPr>
          <p:cNvSpPr/>
          <p:nvPr/>
        </p:nvSpPr>
        <p:spPr>
          <a:xfrm>
            <a:off x="3589648" y="5446992"/>
            <a:ext cx="379694" cy="337282"/>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78" name="Bouton d'action : Suivant ou Précédent 77">
            <a:hlinkClick r:id="rId3" action="ppaction://hlinksldjump" highlightClick="1"/>
          </p:cNvPr>
          <p:cNvSpPr/>
          <p:nvPr/>
        </p:nvSpPr>
        <p:spPr>
          <a:xfrm>
            <a:off x="3585042" y="5799533"/>
            <a:ext cx="379694" cy="337282"/>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79" name="Bouton d'action : Suivant ou Précédent 78">
            <a:hlinkClick r:id="rId5" action="ppaction://hlinksldjump" highlightClick="1"/>
          </p:cNvPr>
          <p:cNvSpPr/>
          <p:nvPr/>
        </p:nvSpPr>
        <p:spPr>
          <a:xfrm>
            <a:off x="3581920" y="6150174"/>
            <a:ext cx="379694" cy="337282"/>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 val="155856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4"/>
                                        </p:tgtEl>
                                        <p:attrNameLst>
                                          <p:attrName>style.visibility</p:attrName>
                                        </p:attrNameLst>
                                      </p:cBhvr>
                                      <p:to>
                                        <p:strVal val="visible"/>
                                      </p:to>
                                    </p:set>
                                    <p:anim calcmode="lin" valueType="num">
                                      <p:cBhvr>
                                        <p:cTn id="42" dur="500" fill="hold"/>
                                        <p:tgtEl>
                                          <p:spTgt spid="44"/>
                                        </p:tgtEl>
                                        <p:attrNameLst>
                                          <p:attrName>ppt_w</p:attrName>
                                        </p:attrNameLst>
                                      </p:cBhvr>
                                      <p:tavLst>
                                        <p:tav tm="0">
                                          <p:val>
                                            <p:fltVal val="0"/>
                                          </p:val>
                                        </p:tav>
                                        <p:tav tm="100000">
                                          <p:val>
                                            <p:strVal val="#ppt_w"/>
                                          </p:val>
                                        </p:tav>
                                      </p:tavLst>
                                    </p:anim>
                                    <p:anim calcmode="lin" valueType="num">
                                      <p:cBhvr>
                                        <p:cTn id="43" dur="500" fill="hold"/>
                                        <p:tgtEl>
                                          <p:spTgt spid="44"/>
                                        </p:tgtEl>
                                        <p:attrNameLst>
                                          <p:attrName>ppt_h</p:attrName>
                                        </p:attrNameLst>
                                      </p:cBhvr>
                                      <p:tavLst>
                                        <p:tav tm="0">
                                          <p:val>
                                            <p:fltVal val="0"/>
                                          </p:val>
                                        </p:tav>
                                        <p:tav tm="100000">
                                          <p:val>
                                            <p:strVal val="#ppt_h"/>
                                          </p:val>
                                        </p:tav>
                                      </p:tavLst>
                                    </p:anim>
                                    <p:animEffect transition="in" filter="fade">
                                      <p:cBhvr>
                                        <p:cTn id="44" dur="500"/>
                                        <p:tgtEl>
                                          <p:spTgt spid="4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 calcmode="lin" valueType="num">
                                      <p:cBhvr>
                                        <p:cTn id="6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65" dur="500"/>
                                        <p:tgtEl>
                                          <p:spTgt spid="4">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42"/>
                                        </p:tgtEl>
                                        <p:attrNameLst>
                                          <p:attrName>style.visibility</p:attrName>
                                        </p:attrNameLst>
                                      </p:cBhvr>
                                      <p:to>
                                        <p:strVal val="visible"/>
                                      </p:to>
                                    </p:set>
                                    <p:anim calcmode="lin" valueType="num">
                                      <p:cBhvr>
                                        <p:cTn id="70" dur="500" fill="hold"/>
                                        <p:tgtEl>
                                          <p:spTgt spid="42"/>
                                        </p:tgtEl>
                                        <p:attrNameLst>
                                          <p:attrName>ppt_w</p:attrName>
                                        </p:attrNameLst>
                                      </p:cBhvr>
                                      <p:tavLst>
                                        <p:tav tm="0">
                                          <p:val>
                                            <p:fltVal val="0"/>
                                          </p:val>
                                        </p:tav>
                                        <p:tav tm="100000">
                                          <p:val>
                                            <p:strVal val="#ppt_w"/>
                                          </p:val>
                                        </p:tav>
                                      </p:tavLst>
                                    </p:anim>
                                    <p:anim calcmode="lin" valueType="num">
                                      <p:cBhvr>
                                        <p:cTn id="71" dur="500" fill="hold"/>
                                        <p:tgtEl>
                                          <p:spTgt spid="42"/>
                                        </p:tgtEl>
                                        <p:attrNameLst>
                                          <p:attrName>ppt_h</p:attrName>
                                        </p:attrNameLst>
                                      </p:cBhvr>
                                      <p:tavLst>
                                        <p:tav tm="0">
                                          <p:val>
                                            <p:fltVal val="0"/>
                                          </p:val>
                                        </p:tav>
                                        <p:tav tm="100000">
                                          <p:val>
                                            <p:strVal val="#ppt_h"/>
                                          </p:val>
                                        </p:tav>
                                      </p:tavLst>
                                    </p:anim>
                                    <p:animEffect transition="in" filter="fade">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 calcmode="lin" valueType="num">
                                      <p:cBhvr>
                                        <p:cTn id="77"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79" dur="500"/>
                                        <p:tgtEl>
                                          <p:spTgt spid="4">
                                            <p:txEl>
                                              <p:pRg st="7" end="7"/>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41"/>
                                        </p:tgtEl>
                                        <p:attrNameLst>
                                          <p:attrName>style.visibility</p:attrName>
                                        </p:attrNameLst>
                                      </p:cBhvr>
                                      <p:to>
                                        <p:strVal val="visible"/>
                                      </p:to>
                                    </p:set>
                                    <p:anim calcmode="lin" valueType="num">
                                      <p:cBhvr>
                                        <p:cTn id="84" dur="500" fill="hold"/>
                                        <p:tgtEl>
                                          <p:spTgt spid="41"/>
                                        </p:tgtEl>
                                        <p:attrNameLst>
                                          <p:attrName>ppt_w</p:attrName>
                                        </p:attrNameLst>
                                      </p:cBhvr>
                                      <p:tavLst>
                                        <p:tav tm="0">
                                          <p:val>
                                            <p:fltVal val="0"/>
                                          </p:val>
                                        </p:tav>
                                        <p:tav tm="100000">
                                          <p:val>
                                            <p:strVal val="#ppt_w"/>
                                          </p:val>
                                        </p:tav>
                                      </p:tavLst>
                                    </p:anim>
                                    <p:anim calcmode="lin" valueType="num">
                                      <p:cBhvr>
                                        <p:cTn id="85" dur="500" fill="hold"/>
                                        <p:tgtEl>
                                          <p:spTgt spid="41"/>
                                        </p:tgtEl>
                                        <p:attrNameLst>
                                          <p:attrName>ppt_h</p:attrName>
                                        </p:attrNameLst>
                                      </p:cBhvr>
                                      <p:tavLst>
                                        <p:tav tm="0">
                                          <p:val>
                                            <p:fltVal val="0"/>
                                          </p:val>
                                        </p:tav>
                                        <p:tav tm="100000">
                                          <p:val>
                                            <p:strVal val="#ppt_h"/>
                                          </p:val>
                                        </p:tav>
                                      </p:tavLst>
                                    </p:anim>
                                    <p:animEffect transition="in" filter="fade">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
                                            <p:txEl>
                                              <p:pRg st="8" end="8"/>
                                            </p:txEl>
                                          </p:spTgt>
                                        </p:tgtEl>
                                        <p:attrNameLst>
                                          <p:attrName>style.visibility</p:attrName>
                                        </p:attrNameLst>
                                      </p:cBhvr>
                                      <p:to>
                                        <p:strVal val="visible"/>
                                      </p:to>
                                    </p:set>
                                    <p:anim calcmode="lin" valueType="num">
                                      <p:cBhvr>
                                        <p:cTn id="91"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93" dur="500"/>
                                        <p:tgtEl>
                                          <p:spTgt spid="4">
                                            <p:txEl>
                                              <p:pRg st="8" end="8"/>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grpId="0" nodeType="clickEffect">
                                  <p:stCondLst>
                                    <p:cond delay="0"/>
                                  </p:stCondLst>
                                  <p:childTnLst>
                                    <p:set>
                                      <p:cBhvr>
                                        <p:cTn id="97" dur="1" fill="hold">
                                          <p:stCondLst>
                                            <p:cond delay="0"/>
                                          </p:stCondLst>
                                        </p:cTn>
                                        <p:tgtEl>
                                          <p:spTgt spid="4">
                                            <p:txEl>
                                              <p:pRg st="9" end="9"/>
                                            </p:txEl>
                                          </p:spTgt>
                                        </p:tgtEl>
                                        <p:attrNameLst>
                                          <p:attrName>style.visibility</p:attrName>
                                        </p:attrNameLst>
                                      </p:cBhvr>
                                      <p:to>
                                        <p:strVal val="visible"/>
                                      </p:to>
                                    </p:set>
                                    <p:anim calcmode="lin" valueType="num">
                                      <p:cBhvr>
                                        <p:cTn id="98"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99"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100" dur="500"/>
                                        <p:tgtEl>
                                          <p:spTgt spid="4">
                                            <p:txEl>
                                              <p:pRg st="9" end="9"/>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txEl>
                                              <p:pRg st="10" end="10"/>
                                            </p:txEl>
                                          </p:spTgt>
                                        </p:tgtEl>
                                        <p:attrNameLst>
                                          <p:attrName>style.visibility</p:attrName>
                                        </p:attrNameLst>
                                      </p:cBhvr>
                                      <p:to>
                                        <p:strVal val="visible"/>
                                      </p:to>
                                    </p:set>
                                    <p:anim calcmode="lin" valueType="num">
                                      <p:cBhvr>
                                        <p:cTn id="105"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106"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107" dur="500"/>
                                        <p:tgtEl>
                                          <p:spTgt spid="4">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173"/>
                                        </p:tgtEl>
                                        <p:attrNameLst>
                                          <p:attrName>style.visibility</p:attrName>
                                        </p:attrNameLst>
                                      </p:cBhvr>
                                      <p:to>
                                        <p:strVal val="visible"/>
                                      </p:to>
                                    </p:set>
                                    <p:anim calcmode="lin" valueType="num">
                                      <p:cBhvr>
                                        <p:cTn id="112" dur="500" fill="hold"/>
                                        <p:tgtEl>
                                          <p:spTgt spid="173"/>
                                        </p:tgtEl>
                                        <p:attrNameLst>
                                          <p:attrName>ppt_w</p:attrName>
                                        </p:attrNameLst>
                                      </p:cBhvr>
                                      <p:tavLst>
                                        <p:tav tm="0">
                                          <p:val>
                                            <p:fltVal val="0"/>
                                          </p:val>
                                        </p:tav>
                                        <p:tav tm="100000">
                                          <p:val>
                                            <p:strVal val="#ppt_w"/>
                                          </p:val>
                                        </p:tav>
                                      </p:tavLst>
                                    </p:anim>
                                    <p:anim calcmode="lin" valueType="num">
                                      <p:cBhvr>
                                        <p:cTn id="113" dur="500" fill="hold"/>
                                        <p:tgtEl>
                                          <p:spTgt spid="173"/>
                                        </p:tgtEl>
                                        <p:attrNameLst>
                                          <p:attrName>ppt_h</p:attrName>
                                        </p:attrNameLst>
                                      </p:cBhvr>
                                      <p:tavLst>
                                        <p:tav tm="0">
                                          <p:val>
                                            <p:fltVal val="0"/>
                                          </p:val>
                                        </p:tav>
                                        <p:tav tm="100000">
                                          <p:val>
                                            <p:strVal val="#ppt_h"/>
                                          </p:val>
                                        </p:tav>
                                      </p:tavLst>
                                    </p:anim>
                                    <p:animEffect transition="in" filter="fade">
                                      <p:cBhvr>
                                        <p:cTn id="114" dur="500"/>
                                        <p:tgtEl>
                                          <p:spTgt spid="17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4">
                                            <p:txEl>
                                              <p:pRg st="11" end="11"/>
                                            </p:txEl>
                                          </p:spTgt>
                                        </p:tgtEl>
                                        <p:attrNameLst>
                                          <p:attrName>style.visibility</p:attrName>
                                        </p:attrNameLst>
                                      </p:cBhvr>
                                      <p:to>
                                        <p:strVal val="visible"/>
                                      </p:to>
                                    </p:set>
                                    <p:anim calcmode="lin" valueType="num">
                                      <p:cBhvr>
                                        <p:cTn id="119"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120"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121" dur="500"/>
                                        <p:tgtEl>
                                          <p:spTgt spid="4">
                                            <p:txEl>
                                              <p:pRg st="11" end="11"/>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172"/>
                                        </p:tgtEl>
                                        <p:attrNameLst>
                                          <p:attrName>style.visibility</p:attrName>
                                        </p:attrNameLst>
                                      </p:cBhvr>
                                      <p:to>
                                        <p:strVal val="visible"/>
                                      </p:to>
                                    </p:set>
                                    <p:anim calcmode="lin" valueType="num">
                                      <p:cBhvr>
                                        <p:cTn id="126" dur="500" fill="hold"/>
                                        <p:tgtEl>
                                          <p:spTgt spid="172"/>
                                        </p:tgtEl>
                                        <p:attrNameLst>
                                          <p:attrName>ppt_w</p:attrName>
                                        </p:attrNameLst>
                                      </p:cBhvr>
                                      <p:tavLst>
                                        <p:tav tm="0">
                                          <p:val>
                                            <p:fltVal val="0"/>
                                          </p:val>
                                        </p:tav>
                                        <p:tav tm="100000">
                                          <p:val>
                                            <p:strVal val="#ppt_w"/>
                                          </p:val>
                                        </p:tav>
                                      </p:tavLst>
                                    </p:anim>
                                    <p:anim calcmode="lin" valueType="num">
                                      <p:cBhvr>
                                        <p:cTn id="127" dur="500" fill="hold"/>
                                        <p:tgtEl>
                                          <p:spTgt spid="172"/>
                                        </p:tgtEl>
                                        <p:attrNameLst>
                                          <p:attrName>ppt_h</p:attrName>
                                        </p:attrNameLst>
                                      </p:cBhvr>
                                      <p:tavLst>
                                        <p:tav tm="0">
                                          <p:val>
                                            <p:fltVal val="0"/>
                                          </p:val>
                                        </p:tav>
                                        <p:tav tm="100000">
                                          <p:val>
                                            <p:strVal val="#ppt_h"/>
                                          </p:val>
                                        </p:tav>
                                      </p:tavLst>
                                    </p:anim>
                                    <p:animEffect transition="in" filter="fade">
                                      <p:cBhvr>
                                        <p:cTn id="128" dur="500"/>
                                        <p:tgtEl>
                                          <p:spTgt spid="172"/>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4">
                                            <p:txEl>
                                              <p:pRg st="12" end="12"/>
                                            </p:txEl>
                                          </p:spTgt>
                                        </p:tgtEl>
                                        <p:attrNameLst>
                                          <p:attrName>style.visibility</p:attrName>
                                        </p:attrNameLst>
                                      </p:cBhvr>
                                      <p:to>
                                        <p:strVal val="visible"/>
                                      </p:to>
                                    </p:set>
                                    <p:anim calcmode="lin" valueType="num">
                                      <p:cBhvr>
                                        <p:cTn id="133"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134"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135" dur="500"/>
                                        <p:tgtEl>
                                          <p:spTgt spid="4">
                                            <p:txEl>
                                              <p:pRg st="12" end="12"/>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nodeType="clickEffect">
                                  <p:stCondLst>
                                    <p:cond delay="0"/>
                                  </p:stCondLst>
                                  <p:childTnLst>
                                    <p:set>
                                      <p:cBhvr>
                                        <p:cTn id="139" dur="1" fill="hold">
                                          <p:stCondLst>
                                            <p:cond delay="0"/>
                                          </p:stCondLst>
                                        </p:cTn>
                                        <p:tgtEl>
                                          <p:spTgt spid="171"/>
                                        </p:tgtEl>
                                        <p:attrNameLst>
                                          <p:attrName>style.visibility</p:attrName>
                                        </p:attrNameLst>
                                      </p:cBhvr>
                                      <p:to>
                                        <p:strVal val="visible"/>
                                      </p:to>
                                    </p:set>
                                    <p:anim calcmode="lin" valueType="num">
                                      <p:cBhvr>
                                        <p:cTn id="140" dur="500" fill="hold"/>
                                        <p:tgtEl>
                                          <p:spTgt spid="171"/>
                                        </p:tgtEl>
                                        <p:attrNameLst>
                                          <p:attrName>ppt_w</p:attrName>
                                        </p:attrNameLst>
                                      </p:cBhvr>
                                      <p:tavLst>
                                        <p:tav tm="0">
                                          <p:val>
                                            <p:fltVal val="0"/>
                                          </p:val>
                                        </p:tav>
                                        <p:tav tm="100000">
                                          <p:val>
                                            <p:strVal val="#ppt_w"/>
                                          </p:val>
                                        </p:tav>
                                      </p:tavLst>
                                    </p:anim>
                                    <p:anim calcmode="lin" valueType="num">
                                      <p:cBhvr>
                                        <p:cTn id="141" dur="500" fill="hold"/>
                                        <p:tgtEl>
                                          <p:spTgt spid="171"/>
                                        </p:tgtEl>
                                        <p:attrNameLst>
                                          <p:attrName>ppt_h</p:attrName>
                                        </p:attrNameLst>
                                      </p:cBhvr>
                                      <p:tavLst>
                                        <p:tav tm="0">
                                          <p:val>
                                            <p:fltVal val="0"/>
                                          </p:val>
                                        </p:tav>
                                        <p:tav tm="100000">
                                          <p:val>
                                            <p:strVal val="#ppt_h"/>
                                          </p:val>
                                        </p:tav>
                                      </p:tavLst>
                                    </p:anim>
                                    <p:animEffect transition="in" filter="fade">
                                      <p:cBhvr>
                                        <p:cTn id="142" dur="500"/>
                                        <p:tgtEl>
                                          <p:spTgt spid="171"/>
                                        </p:tgtEl>
                                      </p:cBhvr>
                                    </p:animEffect>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4">
                                            <p:txEl>
                                              <p:pRg st="13" end="13"/>
                                            </p:txEl>
                                          </p:spTgt>
                                        </p:tgtEl>
                                        <p:attrNameLst>
                                          <p:attrName>style.visibility</p:attrName>
                                        </p:attrNameLst>
                                      </p:cBhvr>
                                      <p:to>
                                        <p:strVal val="visible"/>
                                      </p:to>
                                    </p:set>
                                    <p:anim calcmode="lin" valueType="num">
                                      <p:cBhvr>
                                        <p:cTn id="147" dur="5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148" dur="500" fill="hold"/>
                                        <p:tgtEl>
                                          <p:spTgt spid="4">
                                            <p:txEl>
                                              <p:pRg st="13" end="13"/>
                                            </p:txEl>
                                          </p:spTgt>
                                        </p:tgtEl>
                                        <p:attrNameLst>
                                          <p:attrName>ppt_h</p:attrName>
                                        </p:attrNameLst>
                                      </p:cBhvr>
                                      <p:tavLst>
                                        <p:tav tm="0">
                                          <p:val>
                                            <p:fltVal val="0"/>
                                          </p:val>
                                        </p:tav>
                                        <p:tav tm="100000">
                                          <p:val>
                                            <p:strVal val="#ppt_h"/>
                                          </p:val>
                                        </p:tav>
                                      </p:tavLst>
                                    </p:anim>
                                    <p:animEffect transition="in" filter="fade">
                                      <p:cBhvr>
                                        <p:cTn id="149" dur="500"/>
                                        <p:tgtEl>
                                          <p:spTgt spid="4">
                                            <p:txEl>
                                              <p:pRg st="13" end="13"/>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nodeType="clickEffect">
                                  <p:stCondLst>
                                    <p:cond delay="0"/>
                                  </p:stCondLst>
                                  <p:childTnLst>
                                    <p:set>
                                      <p:cBhvr>
                                        <p:cTn id="153" dur="1" fill="hold">
                                          <p:stCondLst>
                                            <p:cond delay="0"/>
                                          </p:stCondLst>
                                        </p:cTn>
                                        <p:tgtEl>
                                          <p:spTgt spid="170"/>
                                        </p:tgtEl>
                                        <p:attrNameLst>
                                          <p:attrName>style.visibility</p:attrName>
                                        </p:attrNameLst>
                                      </p:cBhvr>
                                      <p:to>
                                        <p:strVal val="visible"/>
                                      </p:to>
                                    </p:set>
                                    <p:anim calcmode="lin" valueType="num">
                                      <p:cBhvr>
                                        <p:cTn id="154" dur="500" fill="hold"/>
                                        <p:tgtEl>
                                          <p:spTgt spid="170"/>
                                        </p:tgtEl>
                                        <p:attrNameLst>
                                          <p:attrName>ppt_w</p:attrName>
                                        </p:attrNameLst>
                                      </p:cBhvr>
                                      <p:tavLst>
                                        <p:tav tm="0">
                                          <p:val>
                                            <p:fltVal val="0"/>
                                          </p:val>
                                        </p:tav>
                                        <p:tav tm="100000">
                                          <p:val>
                                            <p:strVal val="#ppt_w"/>
                                          </p:val>
                                        </p:tav>
                                      </p:tavLst>
                                    </p:anim>
                                    <p:anim calcmode="lin" valueType="num">
                                      <p:cBhvr>
                                        <p:cTn id="155" dur="500" fill="hold"/>
                                        <p:tgtEl>
                                          <p:spTgt spid="170"/>
                                        </p:tgtEl>
                                        <p:attrNameLst>
                                          <p:attrName>ppt_h</p:attrName>
                                        </p:attrNameLst>
                                      </p:cBhvr>
                                      <p:tavLst>
                                        <p:tav tm="0">
                                          <p:val>
                                            <p:fltVal val="0"/>
                                          </p:val>
                                        </p:tav>
                                        <p:tav tm="100000">
                                          <p:val>
                                            <p:strVal val="#ppt_h"/>
                                          </p:val>
                                        </p:tav>
                                      </p:tavLst>
                                    </p:anim>
                                    <p:animEffect transition="in" filter="fade">
                                      <p:cBhvr>
                                        <p:cTn id="156" dur="500"/>
                                        <p:tgtEl>
                                          <p:spTgt spid="170"/>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4">
                                            <p:txEl>
                                              <p:pRg st="14" end="14"/>
                                            </p:txEl>
                                          </p:spTgt>
                                        </p:tgtEl>
                                        <p:attrNameLst>
                                          <p:attrName>style.visibility</p:attrName>
                                        </p:attrNameLst>
                                      </p:cBhvr>
                                      <p:to>
                                        <p:strVal val="visible"/>
                                      </p:to>
                                    </p:set>
                                    <p:anim calcmode="lin" valueType="num">
                                      <p:cBhvr>
                                        <p:cTn id="161" dur="500" fill="hold"/>
                                        <p:tgtEl>
                                          <p:spTgt spid="4">
                                            <p:txEl>
                                              <p:pRg st="14" end="14"/>
                                            </p:txEl>
                                          </p:spTgt>
                                        </p:tgtEl>
                                        <p:attrNameLst>
                                          <p:attrName>ppt_w</p:attrName>
                                        </p:attrNameLst>
                                      </p:cBhvr>
                                      <p:tavLst>
                                        <p:tav tm="0">
                                          <p:val>
                                            <p:fltVal val="0"/>
                                          </p:val>
                                        </p:tav>
                                        <p:tav tm="100000">
                                          <p:val>
                                            <p:strVal val="#ppt_w"/>
                                          </p:val>
                                        </p:tav>
                                      </p:tavLst>
                                    </p:anim>
                                    <p:anim calcmode="lin" valueType="num">
                                      <p:cBhvr>
                                        <p:cTn id="162" dur="500" fill="hold"/>
                                        <p:tgtEl>
                                          <p:spTgt spid="4">
                                            <p:txEl>
                                              <p:pRg st="14" end="14"/>
                                            </p:txEl>
                                          </p:spTgt>
                                        </p:tgtEl>
                                        <p:attrNameLst>
                                          <p:attrName>ppt_h</p:attrName>
                                        </p:attrNameLst>
                                      </p:cBhvr>
                                      <p:tavLst>
                                        <p:tav tm="0">
                                          <p:val>
                                            <p:fltVal val="0"/>
                                          </p:val>
                                        </p:tav>
                                        <p:tav tm="100000">
                                          <p:val>
                                            <p:strVal val="#ppt_h"/>
                                          </p:val>
                                        </p:tav>
                                      </p:tavLst>
                                    </p:anim>
                                    <p:animEffect transition="in" filter="fade">
                                      <p:cBhvr>
                                        <p:cTn id="163" dur="500"/>
                                        <p:tgtEl>
                                          <p:spTgt spid="4">
                                            <p:txEl>
                                              <p:pRg st="14" end="14"/>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grpId="0" nodeType="clickEffect">
                                  <p:stCondLst>
                                    <p:cond delay="0"/>
                                  </p:stCondLst>
                                  <p:childTnLst>
                                    <p:set>
                                      <p:cBhvr>
                                        <p:cTn id="167" dur="1" fill="hold">
                                          <p:stCondLst>
                                            <p:cond delay="0"/>
                                          </p:stCondLst>
                                        </p:cTn>
                                        <p:tgtEl>
                                          <p:spTgt spid="4">
                                            <p:txEl>
                                              <p:pRg st="16" end="16"/>
                                            </p:txEl>
                                          </p:spTgt>
                                        </p:tgtEl>
                                        <p:attrNameLst>
                                          <p:attrName>style.visibility</p:attrName>
                                        </p:attrNameLst>
                                      </p:cBhvr>
                                      <p:to>
                                        <p:strVal val="visible"/>
                                      </p:to>
                                    </p:set>
                                    <p:anim calcmode="lin" valueType="num">
                                      <p:cBhvr>
                                        <p:cTn id="168" dur="500" fill="hold"/>
                                        <p:tgtEl>
                                          <p:spTgt spid="4">
                                            <p:txEl>
                                              <p:pRg st="16" end="16"/>
                                            </p:txEl>
                                          </p:spTgt>
                                        </p:tgtEl>
                                        <p:attrNameLst>
                                          <p:attrName>ppt_w</p:attrName>
                                        </p:attrNameLst>
                                      </p:cBhvr>
                                      <p:tavLst>
                                        <p:tav tm="0">
                                          <p:val>
                                            <p:fltVal val="0"/>
                                          </p:val>
                                        </p:tav>
                                        <p:tav tm="100000">
                                          <p:val>
                                            <p:strVal val="#ppt_w"/>
                                          </p:val>
                                        </p:tav>
                                      </p:tavLst>
                                    </p:anim>
                                    <p:anim calcmode="lin" valueType="num">
                                      <p:cBhvr>
                                        <p:cTn id="169" dur="500" fill="hold"/>
                                        <p:tgtEl>
                                          <p:spTgt spid="4">
                                            <p:txEl>
                                              <p:pRg st="16" end="16"/>
                                            </p:txEl>
                                          </p:spTgt>
                                        </p:tgtEl>
                                        <p:attrNameLst>
                                          <p:attrName>ppt_h</p:attrName>
                                        </p:attrNameLst>
                                      </p:cBhvr>
                                      <p:tavLst>
                                        <p:tav tm="0">
                                          <p:val>
                                            <p:fltVal val="0"/>
                                          </p:val>
                                        </p:tav>
                                        <p:tav tm="100000">
                                          <p:val>
                                            <p:strVal val="#ppt_h"/>
                                          </p:val>
                                        </p:tav>
                                      </p:tavLst>
                                    </p:anim>
                                    <p:animEffect transition="in" filter="fade">
                                      <p:cBhvr>
                                        <p:cTn id="170" dur="500"/>
                                        <p:tgtEl>
                                          <p:spTgt spid="4">
                                            <p:txEl>
                                              <p:pRg st="16" end="16"/>
                                            </p:txEl>
                                          </p:spTgt>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16" fill="hold" grpId="0" nodeType="clickEffect">
                                  <p:stCondLst>
                                    <p:cond delay="0"/>
                                  </p:stCondLst>
                                  <p:childTnLst>
                                    <p:set>
                                      <p:cBhvr>
                                        <p:cTn id="174" dur="1" fill="hold">
                                          <p:stCondLst>
                                            <p:cond delay="0"/>
                                          </p:stCondLst>
                                        </p:cTn>
                                        <p:tgtEl>
                                          <p:spTgt spid="4">
                                            <p:txEl>
                                              <p:pRg st="17" end="17"/>
                                            </p:txEl>
                                          </p:spTgt>
                                        </p:tgtEl>
                                        <p:attrNameLst>
                                          <p:attrName>style.visibility</p:attrName>
                                        </p:attrNameLst>
                                      </p:cBhvr>
                                      <p:to>
                                        <p:strVal val="visible"/>
                                      </p:to>
                                    </p:set>
                                    <p:anim calcmode="lin" valueType="num">
                                      <p:cBhvr>
                                        <p:cTn id="175" dur="500" fill="hold"/>
                                        <p:tgtEl>
                                          <p:spTgt spid="4">
                                            <p:txEl>
                                              <p:pRg st="17" end="17"/>
                                            </p:txEl>
                                          </p:spTgt>
                                        </p:tgtEl>
                                        <p:attrNameLst>
                                          <p:attrName>ppt_w</p:attrName>
                                        </p:attrNameLst>
                                      </p:cBhvr>
                                      <p:tavLst>
                                        <p:tav tm="0">
                                          <p:val>
                                            <p:fltVal val="0"/>
                                          </p:val>
                                        </p:tav>
                                        <p:tav tm="100000">
                                          <p:val>
                                            <p:strVal val="#ppt_w"/>
                                          </p:val>
                                        </p:tav>
                                      </p:tavLst>
                                    </p:anim>
                                    <p:anim calcmode="lin" valueType="num">
                                      <p:cBhvr>
                                        <p:cTn id="176" dur="500" fill="hold"/>
                                        <p:tgtEl>
                                          <p:spTgt spid="4">
                                            <p:txEl>
                                              <p:pRg st="17" end="17"/>
                                            </p:txEl>
                                          </p:spTgt>
                                        </p:tgtEl>
                                        <p:attrNameLst>
                                          <p:attrName>ppt_h</p:attrName>
                                        </p:attrNameLst>
                                      </p:cBhvr>
                                      <p:tavLst>
                                        <p:tav tm="0">
                                          <p:val>
                                            <p:fltVal val="0"/>
                                          </p:val>
                                        </p:tav>
                                        <p:tav tm="100000">
                                          <p:val>
                                            <p:strVal val="#ppt_h"/>
                                          </p:val>
                                        </p:tav>
                                      </p:tavLst>
                                    </p:anim>
                                    <p:animEffect transition="in" filter="fade">
                                      <p:cBhvr>
                                        <p:cTn id="177" dur="500"/>
                                        <p:tgtEl>
                                          <p:spTgt spid="4">
                                            <p:txEl>
                                              <p:pRg st="17" end="17"/>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53" presetClass="entr" presetSubtype="16" fill="hold" nodeType="clickEffect">
                                  <p:stCondLst>
                                    <p:cond delay="0"/>
                                  </p:stCondLst>
                                  <p:childTnLst>
                                    <p:set>
                                      <p:cBhvr>
                                        <p:cTn id="181" dur="1" fill="hold">
                                          <p:stCondLst>
                                            <p:cond delay="0"/>
                                          </p:stCondLst>
                                        </p:cTn>
                                        <p:tgtEl>
                                          <p:spTgt spid="168"/>
                                        </p:tgtEl>
                                        <p:attrNameLst>
                                          <p:attrName>style.visibility</p:attrName>
                                        </p:attrNameLst>
                                      </p:cBhvr>
                                      <p:to>
                                        <p:strVal val="visible"/>
                                      </p:to>
                                    </p:set>
                                    <p:anim calcmode="lin" valueType="num">
                                      <p:cBhvr>
                                        <p:cTn id="182" dur="500" fill="hold"/>
                                        <p:tgtEl>
                                          <p:spTgt spid="168"/>
                                        </p:tgtEl>
                                        <p:attrNameLst>
                                          <p:attrName>ppt_w</p:attrName>
                                        </p:attrNameLst>
                                      </p:cBhvr>
                                      <p:tavLst>
                                        <p:tav tm="0">
                                          <p:val>
                                            <p:fltVal val="0"/>
                                          </p:val>
                                        </p:tav>
                                        <p:tav tm="100000">
                                          <p:val>
                                            <p:strVal val="#ppt_w"/>
                                          </p:val>
                                        </p:tav>
                                      </p:tavLst>
                                    </p:anim>
                                    <p:anim calcmode="lin" valueType="num">
                                      <p:cBhvr>
                                        <p:cTn id="183" dur="500" fill="hold"/>
                                        <p:tgtEl>
                                          <p:spTgt spid="168"/>
                                        </p:tgtEl>
                                        <p:attrNameLst>
                                          <p:attrName>ppt_h</p:attrName>
                                        </p:attrNameLst>
                                      </p:cBhvr>
                                      <p:tavLst>
                                        <p:tav tm="0">
                                          <p:val>
                                            <p:fltVal val="0"/>
                                          </p:val>
                                        </p:tav>
                                        <p:tav tm="100000">
                                          <p:val>
                                            <p:strVal val="#ppt_h"/>
                                          </p:val>
                                        </p:tav>
                                      </p:tavLst>
                                    </p:anim>
                                    <p:animEffect transition="in" filter="fade">
                                      <p:cBhvr>
                                        <p:cTn id="184" dur="500"/>
                                        <p:tgtEl>
                                          <p:spTgt spid="168"/>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4">
                                            <p:txEl>
                                              <p:pRg st="18" end="18"/>
                                            </p:txEl>
                                          </p:spTgt>
                                        </p:tgtEl>
                                        <p:attrNameLst>
                                          <p:attrName>style.visibility</p:attrName>
                                        </p:attrNameLst>
                                      </p:cBhvr>
                                      <p:to>
                                        <p:strVal val="visible"/>
                                      </p:to>
                                    </p:set>
                                    <p:anim calcmode="lin" valueType="num">
                                      <p:cBhvr>
                                        <p:cTn id="189" dur="500" fill="hold"/>
                                        <p:tgtEl>
                                          <p:spTgt spid="4">
                                            <p:txEl>
                                              <p:pRg st="18" end="18"/>
                                            </p:txEl>
                                          </p:spTgt>
                                        </p:tgtEl>
                                        <p:attrNameLst>
                                          <p:attrName>ppt_w</p:attrName>
                                        </p:attrNameLst>
                                      </p:cBhvr>
                                      <p:tavLst>
                                        <p:tav tm="0">
                                          <p:val>
                                            <p:fltVal val="0"/>
                                          </p:val>
                                        </p:tav>
                                        <p:tav tm="100000">
                                          <p:val>
                                            <p:strVal val="#ppt_w"/>
                                          </p:val>
                                        </p:tav>
                                      </p:tavLst>
                                    </p:anim>
                                    <p:anim calcmode="lin" valueType="num">
                                      <p:cBhvr>
                                        <p:cTn id="190" dur="500" fill="hold"/>
                                        <p:tgtEl>
                                          <p:spTgt spid="4">
                                            <p:txEl>
                                              <p:pRg st="18" end="18"/>
                                            </p:txEl>
                                          </p:spTgt>
                                        </p:tgtEl>
                                        <p:attrNameLst>
                                          <p:attrName>ppt_h</p:attrName>
                                        </p:attrNameLst>
                                      </p:cBhvr>
                                      <p:tavLst>
                                        <p:tav tm="0">
                                          <p:val>
                                            <p:fltVal val="0"/>
                                          </p:val>
                                        </p:tav>
                                        <p:tav tm="100000">
                                          <p:val>
                                            <p:strVal val="#ppt_h"/>
                                          </p:val>
                                        </p:tav>
                                      </p:tavLst>
                                    </p:anim>
                                    <p:animEffect transition="in" filter="fade">
                                      <p:cBhvr>
                                        <p:cTn id="191" dur="500"/>
                                        <p:tgtEl>
                                          <p:spTgt spid="4">
                                            <p:txEl>
                                              <p:pRg st="18" end="18"/>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53" presetClass="entr" presetSubtype="16" fill="hold" nodeType="clickEffect">
                                  <p:stCondLst>
                                    <p:cond delay="0"/>
                                  </p:stCondLst>
                                  <p:childTnLst>
                                    <p:set>
                                      <p:cBhvr>
                                        <p:cTn id="195" dur="1" fill="hold">
                                          <p:stCondLst>
                                            <p:cond delay="0"/>
                                          </p:stCondLst>
                                        </p:cTn>
                                        <p:tgtEl>
                                          <p:spTgt spid="167"/>
                                        </p:tgtEl>
                                        <p:attrNameLst>
                                          <p:attrName>style.visibility</p:attrName>
                                        </p:attrNameLst>
                                      </p:cBhvr>
                                      <p:to>
                                        <p:strVal val="visible"/>
                                      </p:to>
                                    </p:set>
                                    <p:anim calcmode="lin" valueType="num">
                                      <p:cBhvr>
                                        <p:cTn id="196" dur="500" fill="hold"/>
                                        <p:tgtEl>
                                          <p:spTgt spid="167"/>
                                        </p:tgtEl>
                                        <p:attrNameLst>
                                          <p:attrName>ppt_w</p:attrName>
                                        </p:attrNameLst>
                                      </p:cBhvr>
                                      <p:tavLst>
                                        <p:tav tm="0">
                                          <p:val>
                                            <p:fltVal val="0"/>
                                          </p:val>
                                        </p:tav>
                                        <p:tav tm="100000">
                                          <p:val>
                                            <p:strVal val="#ppt_w"/>
                                          </p:val>
                                        </p:tav>
                                      </p:tavLst>
                                    </p:anim>
                                    <p:anim calcmode="lin" valueType="num">
                                      <p:cBhvr>
                                        <p:cTn id="197" dur="500" fill="hold"/>
                                        <p:tgtEl>
                                          <p:spTgt spid="167"/>
                                        </p:tgtEl>
                                        <p:attrNameLst>
                                          <p:attrName>ppt_h</p:attrName>
                                        </p:attrNameLst>
                                      </p:cBhvr>
                                      <p:tavLst>
                                        <p:tav tm="0">
                                          <p:val>
                                            <p:fltVal val="0"/>
                                          </p:val>
                                        </p:tav>
                                        <p:tav tm="100000">
                                          <p:val>
                                            <p:strVal val="#ppt_h"/>
                                          </p:val>
                                        </p:tav>
                                      </p:tavLst>
                                    </p:anim>
                                    <p:animEffect transition="in" filter="fade">
                                      <p:cBhvr>
                                        <p:cTn id="198" dur="500"/>
                                        <p:tgtEl>
                                          <p:spTgt spid="167"/>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4">
                                            <p:txEl>
                                              <p:pRg st="19" end="19"/>
                                            </p:txEl>
                                          </p:spTgt>
                                        </p:tgtEl>
                                        <p:attrNameLst>
                                          <p:attrName>style.visibility</p:attrName>
                                        </p:attrNameLst>
                                      </p:cBhvr>
                                      <p:to>
                                        <p:strVal val="visible"/>
                                      </p:to>
                                    </p:set>
                                    <p:anim calcmode="lin" valueType="num">
                                      <p:cBhvr>
                                        <p:cTn id="203" dur="500" fill="hold"/>
                                        <p:tgtEl>
                                          <p:spTgt spid="4">
                                            <p:txEl>
                                              <p:pRg st="19" end="19"/>
                                            </p:txEl>
                                          </p:spTgt>
                                        </p:tgtEl>
                                        <p:attrNameLst>
                                          <p:attrName>ppt_w</p:attrName>
                                        </p:attrNameLst>
                                      </p:cBhvr>
                                      <p:tavLst>
                                        <p:tav tm="0">
                                          <p:val>
                                            <p:fltVal val="0"/>
                                          </p:val>
                                        </p:tav>
                                        <p:tav tm="100000">
                                          <p:val>
                                            <p:strVal val="#ppt_w"/>
                                          </p:val>
                                        </p:tav>
                                      </p:tavLst>
                                    </p:anim>
                                    <p:anim calcmode="lin" valueType="num">
                                      <p:cBhvr>
                                        <p:cTn id="204" dur="500" fill="hold"/>
                                        <p:tgtEl>
                                          <p:spTgt spid="4">
                                            <p:txEl>
                                              <p:pRg st="19" end="19"/>
                                            </p:txEl>
                                          </p:spTgt>
                                        </p:tgtEl>
                                        <p:attrNameLst>
                                          <p:attrName>ppt_h</p:attrName>
                                        </p:attrNameLst>
                                      </p:cBhvr>
                                      <p:tavLst>
                                        <p:tav tm="0">
                                          <p:val>
                                            <p:fltVal val="0"/>
                                          </p:val>
                                        </p:tav>
                                        <p:tav tm="100000">
                                          <p:val>
                                            <p:strVal val="#ppt_h"/>
                                          </p:val>
                                        </p:tav>
                                      </p:tavLst>
                                    </p:anim>
                                    <p:animEffect transition="in" filter="fade">
                                      <p:cBhvr>
                                        <p:cTn id="205" dur="500"/>
                                        <p:tgtEl>
                                          <p:spTgt spid="4">
                                            <p:txEl>
                                              <p:pRg st="19" end="19"/>
                                            </p:txEl>
                                          </p:spTgt>
                                        </p:tgtEl>
                                      </p:cBhvr>
                                    </p:animEffect>
                                  </p:childTnLst>
                                </p:cTn>
                              </p:par>
                            </p:childTnLst>
                          </p:cTn>
                        </p:par>
                      </p:childTnLst>
                    </p:cTn>
                  </p:par>
                  <p:par>
                    <p:cTn id="206" fill="hold">
                      <p:stCondLst>
                        <p:cond delay="indefinite"/>
                      </p:stCondLst>
                      <p:childTnLst>
                        <p:par>
                          <p:cTn id="207" fill="hold">
                            <p:stCondLst>
                              <p:cond delay="0"/>
                            </p:stCondLst>
                            <p:childTnLst>
                              <p:par>
                                <p:cTn id="208" presetID="53" presetClass="entr" presetSubtype="16" fill="hold" grpId="0" nodeType="clickEffect">
                                  <p:stCondLst>
                                    <p:cond delay="0"/>
                                  </p:stCondLst>
                                  <p:childTnLst>
                                    <p:set>
                                      <p:cBhvr>
                                        <p:cTn id="209" dur="1" fill="hold">
                                          <p:stCondLst>
                                            <p:cond delay="0"/>
                                          </p:stCondLst>
                                        </p:cTn>
                                        <p:tgtEl>
                                          <p:spTgt spid="4">
                                            <p:txEl>
                                              <p:pRg st="20" end="20"/>
                                            </p:txEl>
                                          </p:spTgt>
                                        </p:tgtEl>
                                        <p:attrNameLst>
                                          <p:attrName>style.visibility</p:attrName>
                                        </p:attrNameLst>
                                      </p:cBhvr>
                                      <p:to>
                                        <p:strVal val="visible"/>
                                      </p:to>
                                    </p:set>
                                    <p:anim calcmode="lin" valueType="num">
                                      <p:cBhvr>
                                        <p:cTn id="210" dur="500" fill="hold"/>
                                        <p:tgtEl>
                                          <p:spTgt spid="4">
                                            <p:txEl>
                                              <p:pRg st="20" end="20"/>
                                            </p:txEl>
                                          </p:spTgt>
                                        </p:tgtEl>
                                        <p:attrNameLst>
                                          <p:attrName>ppt_w</p:attrName>
                                        </p:attrNameLst>
                                      </p:cBhvr>
                                      <p:tavLst>
                                        <p:tav tm="0">
                                          <p:val>
                                            <p:fltVal val="0"/>
                                          </p:val>
                                        </p:tav>
                                        <p:tav tm="100000">
                                          <p:val>
                                            <p:strVal val="#ppt_w"/>
                                          </p:val>
                                        </p:tav>
                                      </p:tavLst>
                                    </p:anim>
                                    <p:anim calcmode="lin" valueType="num">
                                      <p:cBhvr>
                                        <p:cTn id="211" dur="500" fill="hold"/>
                                        <p:tgtEl>
                                          <p:spTgt spid="4">
                                            <p:txEl>
                                              <p:pRg st="20" end="20"/>
                                            </p:txEl>
                                          </p:spTgt>
                                        </p:tgtEl>
                                        <p:attrNameLst>
                                          <p:attrName>ppt_h</p:attrName>
                                        </p:attrNameLst>
                                      </p:cBhvr>
                                      <p:tavLst>
                                        <p:tav tm="0">
                                          <p:val>
                                            <p:fltVal val="0"/>
                                          </p:val>
                                        </p:tav>
                                        <p:tav tm="100000">
                                          <p:val>
                                            <p:strVal val="#ppt_h"/>
                                          </p:val>
                                        </p:tav>
                                      </p:tavLst>
                                    </p:anim>
                                    <p:animEffect transition="in" filter="fade">
                                      <p:cBhvr>
                                        <p:cTn id="212" dur="500"/>
                                        <p:tgtEl>
                                          <p:spTgt spid="4">
                                            <p:txEl>
                                              <p:pRg st="20" end="20"/>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53" presetClass="entr" presetSubtype="16" fill="hold" nodeType="clickEffect">
                                  <p:stCondLst>
                                    <p:cond delay="0"/>
                                  </p:stCondLst>
                                  <p:childTnLst>
                                    <p:set>
                                      <p:cBhvr>
                                        <p:cTn id="216" dur="1" fill="hold">
                                          <p:stCondLst>
                                            <p:cond delay="0"/>
                                          </p:stCondLst>
                                        </p:cTn>
                                        <p:tgtEl>
                                          <p:spTgt spid="166"/>
                                        </p:tgtEl>
                                        <p:attrNameLst>
                                          <p:attrName>style.visibility</p:attrName>
                                        </p:attrNameLst>
                                      </p:cBhvr>
                                      <p:to>
                                        <p:strVal val="visible"/>
                                      </p:to>
                                    </p:set>
                                    <p:anim calcmode="lin" valueType="num">
                                      <p:cBhvr>
                                        <p:cTn id="217" dur="500" fill="hold"/>
                                        <p:tgtEl>
                                          <p:spTgt spid="166"/>
                                        </p:tgtEl>
                                        <p:attrNameLst>
                                          <p:attrName>ppt_w</p:attrName>
                                        </p:attrNameLst>
                                      </p:cBhvr>
                                      <p:tavLst>
                                        <p:tav tm="0">
                                          <p:val>
                                            <p:fltVal val="0"/>
                                          </p:val>
                                        </p:tav>
                                        <p:tav tm="100000">
                                          <p:val>
                                            <p:strVal val="#ppt_w"/>
                                          </p:val>
                                        </p:tav>
                                      </p:tavLst>
                                    </p:anim>
                                    <p:anim calcmode="lin" valueType="num">
                                      <p:cBhvr>
                                        <p:cTn id="218" dur="500" fill="hold"/>
                                        <p:tgtEl>
                                          <p:spTgt spid="166"/>
                                        </p:tgtEl>
                                        <p:attrNameLst>
                                          <p:attrName>ppt_h</p:attrName>
                                        </p:attrNameLst>
                                      </p:cBhvr>
                                      <p:tavLst>
                                        <p:tav tm="0">
                                          <p:val>
                                            <p:fltVal val="0"/>
                                          </p:val>
                                        </p:tav>
                                        <p:tav tm="100000">
                                          <p:val>
                                            <p:strVal val="#ppt_h"/>
                                          </p:val>
                                        </p:tav>
                                      </p:tavLst>
                                    </p:anim>
                                    <p:animEffect transition="in" filter="fade">
                                      <p:cBhvr>
                                        <p:cTn id="219"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532386" y="-39700"/>
            <a:ext cx="5568950" cy="6858000"/>
          </a:xfrm>
          <a:prstGeom prst="rect">
            <a:avLst/>
          </a:prstGeom>
          <a:noFill/>
          <a:ln>
            <a:solidFill>
              <a:schemeClr val="tx1"/>
            </a:solidFill>
          </a:ln>
        </p:spPr>
      </p:pic>
      <p:sp>
        <p:nvSpPr>
          <p:cNvPr id="2" name="Titre 1"/>
          <p:cNvSpPr>
            <a:spLocks noGrp="1"/>
          </p:cNvSpPr>
          <p:nvPr>
            <p:ph type="title"/>
          </p:nvPr>
        </p:nvSpPr>
        <p:spPr/>
        <p:txBody>
          <a:bodyPr/>
          <a:lstStyle/>
          <a:p>
            <a:r>
              <a:rPr lang="fr-FR" dirty="0"/>
              <a:t>L’organisation du territoire de la région Alsace</a:t>
            </a:r>
          </a:p>
        </p:txBody>
      </p:sp>
      <p:sp>
        <p:nvSpPr>
          <p:cNvPr id="4" name="Espace réservé du texte 3"/>
          <p:cNvSpPr>
            <a:spLocks noGrp="1"/>
          </p:cNvSpPr>
          <p:nvPr>
            <p:ph type="body" sz="half" idx="2"/>
          </p:nvPr>
        </p:nvSpPr>
        <p:spPr>
          <a:xfrm>
            <a:off x="0" y="1435100"/>
            <a:ext cx="3575050" cy="5422900"/>
          </a:xfrm>
        </p:spPr>
        <p:txBody>
          <a:bodyPr>
            <a:normAutofit lnSpcReduction="10000"/>
          </a:bodyPr>
          <a:lstStyle/>
          <a:p>
            <a:pPr lvl="0" algn="ctr"/>
            <a:r>
              <a:rPr lang="fr-FR" b="1" dirty="0">
                <a:solidFill>
                  <a:srgbClr val="0000FF"/>
                </a:solidFill>
              </a:rPr>
              <a:t>II. Une région densément peuplée et urbanisée aux réseaux de transports nombreux</a:t>
            </a:r>
          </a:p>
          <a:p>
            <a:endParaRPr lang="fr-FR" dirty="0"/>
          </a:p>
          <a:p>
            <a:pPr marL="342900" lvl="0" indent="-342900">
              <a:buAutoNum type="alphaLcPeriod"/>
            </a:pPr>
            <a:r>
              <a:rPr lang="fr-FR" b="1" dirty="0">
                <a:solidFill>
                  <a:srgbClr val="0000FF"/>
                </a:solidFill>
              </a:rPr>
              <a:t>une région marquée par une urbanisation ancienne en réseaux</a:t>
            </a:r>
          </a:p>
          <a:p>
            <a:r>
              <a:rPr lang="fr-FR" dirty="0"/>
              <a:t>	Métropole régionale</a:t>
            </a:r>
          </a:p>
          <a:p>
            <a:r>
              <a:rPr lang="fr-FR" dirty="0"/>
              <a:t> 	Métropole secondaire</a:t>
            </a:r>
          </a:p>
          <a:p>
            <a:r>
              <a:rPr lang="fr-FR" dirty="0"/>
              <a:t>	Agglomérations importantes</a:t>
            </a:r>
          </a:p>
          <a:p>
            <a:r>
              <a:rPr lang="fr-FR" dirty="0"/>
              <a:t>	Métropoles concurrentes ou complémentaire hors de l’Alsace</a:t>
            </a:r>
          </a:p>
          <a:p>
            <a:r>
              <a:rPr lang="fr-FR" dirty="0"/>
              <a:t> </a:t>
            </a:r>
          </a:p>
          <a:p>
            <a:pPr lvl="0"/>
            <a:r>
              <a:rPr lang="fr-FR" b="1" dirty="0">
                <a:solidFill>
                  <a:srgbClr val="0000FF"/>
                </a:solidFill>
              </a:rPr>
              <a:t>b. une région densément équipée avec un réseau en épis à plusieurs échelles</a:t>
            </a:r>
          </a:p>
          <a:p>
            <a:r>
              <a:rPr lang="fr-FR" dirty="0"/>
              <a:t>	Axes nationaux et </a:t>
            </a:r>
            <a:r>
              <a:rPr lang="fr-FR" dirty="0" smtClean="0"/>
              <a:t>européens</a:t>
            </a:r>
          </a:p>
          <a:p>
            <a:r>
              <a:rPr lang="fr-FR" dirty="0"/>
              <a:t>	</a:t>
            </a:r>
            <a:r>
              <a:rPr lang="fr-FR" dirty="0" smtClean="0"/>
              <a:t>Axes </a:t>
            </a:r>
            <a:r>
              <a:rPr lang="fr-FR" dirty="0"/>
              <a:t>secondaires régionaux</a:t>
            </a:r>
          </a:p>
          <a:p>
            <a:r>
              <a:rPr lang="fr-FR" dirty="0"/>
              <a:t>	</a:t>
            </a:r>
            <a:r>
              <a:rPr lang="fr-FR" dirty="0" smtClean="0"/>
              <a:t>Aéroports</a:t>
            </a:r>
            <a:endParaRPr lang="fr-FR" dirty="0"/>
          </a:p>
          <a:p>
            <a:r>
              <a:rPr lang="fr-FR" dirty="0" smtClean="0"/>
              <a:t>	LGV </a:t>
            </a:r>
            <a:r>
              <a:rPr lang="fr-FR" dirty="0"/>
              <a:t>(lignes à grande vitesse)</a:t>
            </a:r>
          </a:p>
          <a:p>
            <a:r>
              <a:rPr lang="fr-FR" dirty="0"/>
              <a:t>	Principaux nœuds des </a:t>
            </a:r>
            <a:r>
              <a:rPr lang="fr-FR" dirty="0" smtClean="0"/>
              <a:t>transports</a:t>
            </a:r>
          </a:p>
          <a:p>
            <a:r>
              <a:rPr lang="fr-FR" dirty="0" smtClean="0"/>
              <a:t>	Cols </a:t>
            </a:r>
            <a:r>
              <a:rPr lang="fr-FR" dirty="0"/>
              <a:t>vosgiens</a:t>
            </a:r>
          </a:p>
          <a:p>
            <a:r>
              <a:rPr lang="fr-FR" dirty="0"/>
              <a:t>	Axe fluvial majeur</a:t>
            </a:r>
          </a:p>
          <a:p>
            <a:r>
              <a:rPr lang="fr-FR" dirty="0" smtClean="0"/>
              <a:t>	Principaux </a:t>
            </a:r>
            <a:r>
              <a:rPr lang="fr-FR" dirty="0"/>
              <a:t>ports </a:t>
            </a:r>
          </a:p>
          <a:p>
            <a:r>
              <a:rPr lang="fr-FR" dirty="0"/>
              <a:t> </a:t>
            </a:r>
          </a:p>
          <a:p>
            <a:endParaRPr lang="fr-FR" dirty="0"/>
          </a:p>
        </p:txBody>
      </p:sp>
      <p:sp>
        <p:nvSpPr>
          <p:cNvPr id="27" name="Forme libre 26"/>
          <p:cNvSpPr/>
          <p:nvPr/>
        </p:nvSpPr>
        <p:spPr>
          <a:xfrm>
            <a:off x="5033272" y="472106"/>
            <a:ext cx="2353737" cy="5066824"/>
          </a:xfrm>
          <a:custGeom>
            <a:avLst/>
            <a:gdLst>
              <a:gd name="connsiteX0" fmla="*/ 2353737 w 2353737"/>
              <a:gd name="connsiteY0" fmla="*/ 53195 h 5066824"/>
              <a:gd name="connsiteX1" fmla="*/ 1688840 w 2353737"/>
              <a:gd name="connsiteY1" fmla="*/ 0 h 5066824"/>
              <a:gd name="connsiteX2" fmla="*/ 1422881 w 2353737"/>
              <a:gd name="connsiteY2" fmla="*/ 505352 h 5066824"/>
              <a:gd name="connsiteX3" fmla="*/ 1250007 w 2353737"/>
              <a:gd name="connsiteY3" fmla="*/ 452157 h 5066824"/>
              <a:gd name="connsiteX4" fmla="*/ 970751 w 2353737"/>
              <a:gd name="connsiteY4" fmla="*/ 538599 h 5066824"/>
              <a:gd name="connsiteX5" fmla="*/ 605057 w 2353737"/>
              <a:gd name="connsiteY5" fmla="*/ 392313 h 5066824"/>
              <a:gd name="connsiteX6" fmla="*/ 611706 w 2353737"/>
              <a:gd name="connsiteY6" fmla="*/ 930912 h 5066824"/>
              <a:gd name="connsiteX7" fmla="*/ 937506 w 2353737"/>
              <a:gd name="connsiteY7" fmla="*/ 1130394 h 5066824"/>
              <a:gd name="connsiteX8" fmla="*/ 791228 w 2353737"/>
              <a:gd name="connsiteY8" fmla="*/ 1529356 h 5066824"/>
              <a:gd name="connsiteX9" fmla="*/ 937506 w 2353737"/>
              <a:gd name="connsiteY9" fmla="*/ 1609149 h 5066824"/>
              <a:gd name="connsiteX10" fmla="*/ 671547 w 2353737"/>
              <a:gd name="connsiteY10" fmla="*/ 2021410 h 5066824"/>
              <a:gd name="connsiteX11" fmla="*/ 472078 w 2353737"/>
              <a:gd name="connsiteY11" fmla="*/ 2087904 h 5066824"/>
              <a:gd name="connsiteX12" fmla="*/ 472078 w 2353737"/>
              <a:gd name="connsiteY12" fmla="*/ 2726244 h 5066824"/>
              <a:gd name="connsiteX13" fmla="*/ 731388 w 2353737"/>
              <a:gd name="connsiteY13" fmla="*/ 2912426 h 5066824"/>
              <a:gd name="connsiteX14" fmla="*/ 206119 w 2353737"/>
              <a:gd name="connsiteY14" fmla="*/ 4069418 h 5066824"/>
              <a:gd name="connsiteX15" fmla="*/ 132980 w 2353737"/>
              <a:gd name="connsiteY15" fmla="*/ 4621316 h 5066824"/>
              <a:gd name="connsiteX16" fmla="*/ 0 w 2353737"/>
              <a:gd name="connsiteY16" fmla="*/ 4701108 h 5066824"/>
              <a:gd name="connsiteX17" fmla="*/ 53192 w 2353737"/>
              <a:gd name="connsiteY17" fmla="*/ 4854044 h 5066824"/>
              <a:gd name="connsiteX18" fmla="*/ 478727 w 2353737"/>
              <a:gd name="connsiteY18" fmla="*/ 5066824 h 5066824"/>
              <a:gd name="connsiteX19" fmla="*/ 917559 w 2353737"/>
              <a:gd name="connsiteY19" fmla="*/ 4102665 h 5066824"/>
              <a:gd name="connsiteX20" fmla="*/ 1150273 w 2353737"/>
              <a:gd name="connsiteY20" fmla="*/ 1755435 h 5066824"/>
              <a:gd name="connsiteX21" fmla="*/ 1017293 w 2353737"/>
              <a:gd name="connsiteY21" fmla="*/ 1130394 h 5066824"/>
              <a:gd name="connsiteX22" fmla="*/ 1875011 w 2353737"/>
              <a:gd name="connsiteY22" fmla="*/ 379014 h 5066824"/>
              <a:gd name="connsiteX23" fmla="*/ 2353737 w 2353737"/>
              <a:gd name="connsiteY23" fmla="*/ 53195 h 506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53737" h="5066824">
                <a:moveTo>
                  <a:pt x="2353737" y="53195"/>
                </a:moveTo>
                <a:lnTo>
                  <a:pt x="1688840" y="0"/>
                </a:lnTo>
                <a:lnTo>
                  <a:pt x="1422881" y="505352"/>
                </a:lnTo>
                <a:lnTo>
                  <a:pt x="1250007" y="452157"/>
                </a:lnTo>
                <a:lnTo>
                  <a:pt x="970751" y="538599"/>
                </a:lnTo>
                <a:lnTo>
                  <a:pt x="605057" y="392313"/>
                </a:lnTo>
                <a:cubicBezTo>
                  <a:pt x="607273" y="571846"/>
                  <a:pt x="609490" y="751379"/>
                  <a:pt x="611706" y="930912"/>
                </a:cubicBezTo>
                <a:lnTo>
                  <a:pt x="937506" y="1130394"/>
                </a:lnTo>
                <a:lnTo>
                  <a:pt x="791228" y="1529356"/>
                </a:lnTo>
                <a:lnTo>
                  <a:pt x="937506" y="1609149"/>
                </a:lnTo>
                <a:lnTo>
                  <a:pt x="671547" y="2021410"/>
                </a:lnTo>
                <a:lnTo>
                  <a:pt x="472078" y="2087904"/>
                </a:lnTo>
                <a:lnTo>
                  <a:pt x="472078" y="2726244"/>
                </a:lnTo>
                <a:lnTo>
                  <a:pt x="731388" y="2912426"/>
                </a:lnTo>
                <a:lnTo>
                  <a:pt x="206119" y="4069418"/>
                </a:lnTo>
                <a:lnTo>
                  <a:pt x="132980" y="4621316"/>
                </a:lnTo>
                <a:lnTo>
                  <a:pt x="0" y="4701108"/>
                </a:lnTo>
                <a:lnTo>
                  <a:pt x="53192" y="4854044"/>
                </a:lnTo>
                <a:lnTo>
                  <a:pt x="478727" y="5066824"/>
                </a:lnTo>
                <a:lnTo>
                  <a:pt x="917559" y="4102665"/>
                </a:lnTo>
                <a:lnTo>
                  <a:pt x="1150273" y="1755435"/>
                </a:lnTo>
                <a:lnTo>
                  <a:pt x="1017293" y="1130394"/>
                </a:lnTo>
                <a:lnTo>
                  <a:pt x="1875011" y="379014"/>
                </a:lnTo>
                <a:lnTo>
                  <a:pt x="2353737" y="53195"/>
                </a:lnTo>
                <a:close/>
              </a:path>
            </a:pathLst>
          </a:custGeom>
          <a:solidFill>
            <a:schemeClr val="accent6">
              <a:lumMod val="50000"/>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Forme libre 39"/>
          <p:cNvSpPr/>
          <p:nvPr/>
        </p:nvSpPr>
        <p:spPr>
          <a:xfrm>
            <a:off x="5525296" y="545249"/>
            <a:ext cx="2686186" cy="6037633"/>
          </a:xfrm>
          <a:custGeom>
            <a:avLst/>
            <a:gdLst>
              <a:gd name="connsiteX0" fmla="*/ 1848415 w 2686186"/>
              <a:gd name="connsiteY0" fmla="*/ 0 h 6037633"/>
              <a:gd name="connsiteX1" fmla="*/ 2686186 w 2686186"/>
              <a:gd name="connsiteY1" fmla="*/ 212780 h 6037633"/>
              <a:gd name="connsiteX2" fmla="*/ 2340439 w 2686186"/>
              <a:gd name="connsiteY2" fmla="*/ 837821 h 6037633"/>
              <a:gd name="connsiteX3" fmla="*/ 1695489 w 2686186"/>
              <a:gd name="connsiteY3" fmla="*/ 1642396 h 6037633"/>
              <a:gd name="connsiteX4" fmla="*/ 1655595 w 2686186"/>
              <a:gd name="connsiteY4" fmla="*/ 1895072 h 6037633"/>
              <a:gd name="connsiteX5" fmla="*/ 1462775 w 2686186"/>
              <a:gd name="connsiteY5" fmla="*/ 2533412 h 6037633"/>
              <a:gd name="connsiteX6" fmla="*/ 1562509 w 2686186"/>
              <a:gd name="connsiteY6" fmla="*/ 2666400 h 6037633"/>
              <a:gd name="connsiteX7" fmla="*/ 1349742 w 2686186"/>
              <a:gd name="connsiteY7" fmla="*/ 3298090 h 6037633"/>
              <a:gd name="connsiteX8" fmla="*/ 1017293 w 2686186"/>
              <a:gd name="connsiteY8" fmla="*/ 3703702 h 6037633"/>
              <a:gd name="connsiteX9" fmla="*/ 1216763 w 2686186"/>
              <a:gd name="connsiteY9" fmla="*/ 3736949 h 6037633"/>
              <a:gd name="connsiteX10" fmla="*/ 1376338 w 2686186"/>
              <a:gd name="connsiteY10" fmla="*/ 4009573 h 6037633"/>
              <a:gd name="connsiteX11" fmla="*/ 1196816 w 2686186"/>
              <a:gd name="connsiteY11" fmla="*/ 5173214 h 6037633"/>
              <a:gd name="connsiteX12" fmla="*/ 1382987 w 2686186"/>
              <a:gd name="connsiteY12" fmla="*/ 5306202 h 6037633"/>
              <a:gd name="connsiteX13" fmla="*/ 1396285 w 2686186"/>
              <a:gd name="connsiteY13" fmla="*/ 5472436 h 6037633"/>
              <a:gd name="connsiteX14" fmla="*/ 897612 w 2686186"/>
              <a:gd name="connsiteY14" fmla="*/ 6037633 h 6037633"/>
              <a:gd name="connsiteX15" fmla="*/ 485376 w 2686186"/>
              <a:gd name="connsiteY15" fmla="*/ 6037633 h 6037633"/>
              <a:gd name="connsiteX16" fmla="*/ 412237 w 2686186"/>
              <a:gd name="connsiteY16" fmla="*/ 5818204 h 6037633"/>
              <a:gd name="connsiteX17" fmla="*/ 325800 w 2686186"/>
              <a:gd name="connsiteY17" fmla="*/ 5791606 h 6037633"/>
              <a:gd name="connsiteX18" fmla="*/ 152927 w 2686186"/>
              <a:gd name="connsiteY18" fmla="*/ 5432540 h 6037633"/>
              <a:gd name="connsiteX19" fmla="*/ 0 w 2686186"/>
              <a:gd name="connsiteY19" fmla="*/ 5425890 h 6037633"/>
              <a:gd name="connsiteX20" fmla="*/ 0 w 2686186"/>
              <a:gd name="connsiteY20" fmla="*/ 4987032 h 6037633"/>
              <a:gd name="connsiteX21" fmla="*/ 53192 w 2686186"/>
              <a:gd name="connsiteY21" fmla="*/ 4820797 h 6037633"/>
              <a:gd name="connsiteX22" fmla="*/ 565163 w 2686186"/>
              <a:gd name="connsiteY22" fmla="*/ 4209055 h 6037633"/>
              <a:gd name="connsiteX23" fmla="*/ 731388 w 2686186"/>
              <a:gd name="connsiteY23" fmla="*/ 2812686 h 6037633"/>
              <a:gd name="connsiteX24" fmla="*/ 698143 w 2686186"/>
              <a:gd name="connsiteY24" fmla="*/ 1649045 h 6037633"/>
              <a:gd name="connsiteX25" fmla="*/ 518620 w 2686186"/>
              <a:gd name="connsiteY25" fmla="*/ 1063900 h 6037633"/>
              <a:gd name="connsiteX26" fmla="*/ 1382987 w 2686186"/>
              <a:gd name="connsiteY26" fmla="*/ 292572 h 6037633"/>
              <a:gd name="connsiteX27" fmla="*/ 1848415 w 2686186"/>
              <a:gd name="connsiteY27" fmla="*/ 0 h 603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86186" h="6037633">
                <a:moveTo>
                  <a:pt x="1848415" y="0"/>
                </a:moveTo>
                <a:lnTo>
                  <a:pt x="2686186" y="212780"/>
                </a:lnTo>
                <a:lnTo>
                  <a:pt x="2340439" y="837821"/>
                </a:lnTo>
                <a:lnTo>
                  <a:pt x="1695489" y="1642396"/>
                </a:lnTo>
                <a:lnTo>
                  <a:pt x="1655595" y="1895072"/>
                </a:lnTo>
                <a:lnTo>
                  <a:pt x="1462775" y="2533412"/>
                </a:lnTo>
                <a:lnTo>
                  <a:pt x="1562509" y="2666400"/>
                </a:lnTo>
                <a:lnTo>
                  <a:pt x="1349742" y="3298090"/>
                </a:lnTo>
                <a:lnTo>
                  <a:pt x="1017293" y="3703702"/>
                </a:lnTo>
                <a:lnTo>
                  <a:pt x="1216763" y="3736949"/>
                </a:lnTo>
                <a:lnTo>
                  <a:pt x="1376338" y="4009573"/>
                </a:lnTo>
                <a:lnTo>
                  <a:pt x="1196816" y="5173214"/>
                </a:lnTo>
                <a:lnTo>
                  <a:pt x="1382987" y="5306202"/>
                </a:lnTo>
                <a:lnTo>
                  <a:pt x="1396285" y="5472436"/>
                </a:lnTo>
                <a:lnTo>
                  <a:pt x="897612" y="6037633"/>
                </a:lnTo>
                <a:lnTo>
                  <a:pt x="485376" y="6037633"/>
                </a:lnTo>
                <a:lnTo>
                  <a:pt x="412237" y="5818204"/>
                </a:lnTo>
                <a:lnTo>
                  <a:pt x="325800" y="5791606"/>
                </a:lnTo>
                <a:lnTo>
                  <a:pt x="152927" y="5432540"/>
                </a:lnTo>
                <a:lnTo>
                  <a:pt x="0" y="5425890"/>
                </a:lnTo>
                <a:lnTo>
                  <a:pt x="0" y="4987032"/>
                </a:lnTo>
                <a:lnTo>
                  <a:pt x="53192" y="4820797"/>
                </a:lnTo>
                <a:lnTo>
                  <a:pt x="565163" y="4209055"/>
                </a:lnTo>
                <a:lnTo>
                  <a:pt x="731388" y="2812686"/>
                </a:lnTo>
                <a:lnTo>
                  <a:pt x="698143" y="1649045"/>
                </a:lnTo>
                <a:lnTo>
                  <a:pt x="518620" y="1063900"/>
                </a:lnTo>
                <a:lnTo>
                  <a:pt x="1382987" y="292572"/>
                </a:lnTo>
                <a:lnTo>
                  <a:pt x="1848415" y="0"/>
                </a:lnTo>
                <a:close/>
              </a:path>
            </a:pathLst>
          </a:custGeom>
          <a:solidFill>
            <a:srgbClr val="FFFF00">
              <a:alpha val="46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4" name="Forme libre 33"/>
          <p:cNvSpPr/>
          <p:nvPr/>
        </p:nvSpPr>
        <p:spPr>
          <a:xfrm>
            <a:off x="5578488" y="2234190"/>
            <a:ext cx="664898" cy="3131856"/>
          </a:xfrm>
          <a:custGeom>
            <a:avLst/>
            <a:gdLst>
              <a:gd name="connsiteX0" fmla="*/ 625004 w 664898"/>
              <a:gd name="connsiteY0" fmla="*/ 0 h 3131856"/>
              <a:gd name="connsiteX1" fmla="*/ 378992 w 664898"/>
              <a:gd name="connsiteY1" fmla="*/ 2327282 h 3131856"/>
              <a:gd name="connsiteX2" fmla="*/ 0 w 664898"/>
              <a:gd name="connsiteY2" fmla="*/ 3131856 h 3131856"/>
              <a:gd name="connsiteX3" fmla="*/ 511971 w 664898"/>
              <a:gd name="connsiteY3" fmla="*/ 2520114 h 3131856"/>
              <a:gd name="connsiteX4" fmla="*/ 664898 w 664898"/>
              <a:gd name="connsiteY4" fmla="*/ 1150342 h 3131856"/>
              <a:gd name="connsiteX5" fmla="*/ 625004 w 664898"/>
              <a:gd name="connsiteY5" fmla="*/ 0 h 313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898" h="3131856">
                <a:moveTo>
                  <a:pt x="625004" y="0"/>
                </a:moveTo>
                <a:lnTo>
                  <a:pt x="378992" y="2327282"/>
                </a:lnTo>
                <a:lnTo>
                  <a:pt x="0" y="3131856"/>
                </a:lnTo>
                <a:lnTo>
                  <a:pt x="511971" y="2520114"/>
                </a:lnTo>
                <a:lnTo>
                  <a:pt x="664898" y="1150342"/>
                </a:lnTo>
                <a:lnTo>
                  <a:pt x="625004" y="0"/>
                </a:lnTo>
                <a:close/>
              </a:path>
            </a:pathLst>
          </a:custGeom>
          <a:gradFill flip="none" rotWithShape="1">
            <a:gsLst>
              <a:gs pos="0">
                <a:schemeClr val="accent4">
                  <a:tint val="100000"/>
                  <a:shade val="100000"/>
                  <a:satMod val="130000"/>
                  <a:alpha val="47000"/>
                </a:schemeClr>
              </a:gs>
              <a:gs pos="100000">
                <a:schemeClr val="accent4">
                  <a:tint val="50000"/>
                  <a:shade val="100000"/>
                  <a:satMod val="350000"/>
                  <a:alpha val="47000"/>
                </a:schemeClr>
              </a:gs>
            </a:gsLst>
            <a:lin ang="16200000" scaled="0"/>
            <a:tileRect/>
          </a:gra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solidFill>
                <a:prstClr val="white"/>
              </a:solidFill>
              <a:latin typeface="Calibri"/>
            </a:endParaRPr>
          </a:p>
        </p:txBody>
      </p:sp>
      <p:sp>
        <p:nvSpPr>
          <p:cNvPr id="35" name="Forme libre 34"/>
          <p:cNvSpPr/>
          <p:nvPr/>
        </p:nvSpPr>
        <p:spPr>
          <a:xfrm>
            <a:off x="5039921" y="585145"/>
            <a:ext cx="598408" cy="997406"/>
          </a:xfrm>
          <a:custGeom>
            <a:avLst/>
            <a:gdLst>
              <a:gd name="connsiteX0" fmla="*/ 591759 w 598408"/>
              <a:gd name="connsiteY0" fmla="*/ 246027 h 997406"/>
              <a:gd name="connsiteX1" fmla="*/ 305853 w 598408"/>
              <a:gd name="connsiteY1" fmla="*/ 0 h 997406"/>
              <a:gd name="connsiteX2" fmla="*/ 0 w 598408"/>
              <a:gd name="connsiteY2" fmla="*/ 605093 h 997406"/>
              <a:gd name="connsiteX3" fmla="*/ 385641 w 598408"/>
              <a:gd name="connsiteY3" fmla="*/ 997406 h 997406"/>
              <a:gd name="connsiteX4" fmla="*/ 598408 w 598408"/>
              <a:gd name="connsiteY4" fmla="*/ 817873 h 997406"/>
              <a:gd name="connsiteX5" fmla="*/ 591759 w 598408"/>
              <a:gd name="connsiteY5" fmla="*/ 246027 h 99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408" h="997406">
                <a:moveTo>
                  <a:pt x="591759" y="246027"/>
                </a:moveTo>
                <a:lnTo>
                  <a:pt x="305853" y="0"/>
                </a:lnTo>
                <a:lnTo>
                  <a:pt x="0" y="605093"/>
                </a:lnTo>
                <a:lnTo>
                  <a:pt x="385641" y="997406"/>
                </a:lnTo>
                <a:lnTo>
                  <a:pt x="598408" y="817873"/>
                </a:lnTo>
                <a:cubicBezTo>
                  <a:pt x="596192" y="633907"/>
                  <a:pt x="593975" y="449941"/>
                  <a:pt x="591759" y="246027"/>
                </a:cubicBezTo>
                <a:close/>
              </a:path>
            </a:pathLst>
          </a:custGeom>
          <a:gradFill flip="none" rotWithShape="1">
            <a:gsLst>
              <a:gs pos="0">
                <a:schemeClr val="accent6">
                  <a:tint val="100000"/>
                  <a:shade val="100000"/>
                  <a:satMod val="130000"/>
                  <a:alpha val="47000"/>
                </a:schemeClr>
              </a:gs>
              <a:gs pos="100000">
                <a:schemeClr val="accent6">
                  <a:tint val="50000"/>
                  <a:shade val="100000"/>
                  <a:satMod val="350000"/>
                  <a:alpha val="47000"/>
                </a:schemeClr>
              </a:gs>
            </a:gsLst>
            <a:lin ang="16200000" scaled="0"/>
            <a:tileRect/>
          </a:gra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solidFill>
                <a:prstClr val="white"/>
              </a:solidFill>
              <a:latin typeface="Calibri"/>
            </a:endParaRPr>
          </a:p>
        </p:txBody>
      </p:sp>
      <p:grpSp>
        <p:nvGrpSpPr>
          <p:cNvPr id="41" name="Grouper 40"/>
          <p:cNvGrpSpPr/>
          <p:nvPr/>
        </p:nvGrpSpPr>
        <p:grpSpPr>
          <a:xfrm>
            <a:off x="6263332" y="2440321"/>
            <a:ext cx="917559" cy="3351285"/>
            <a:chOff x="6263332" y="2440321"/>
            <a:chExt cx="917559" cy="3351285"/>
          </a:xfrm>
        </p:grpSpPr>
        <p:sp>
          <p:nvSpPr>
            <p:cNvPr id="36" name="Forme libre 35"/>
            <p:cNvSpPr/>
            <p:nvPr/>
          </p:nvSpPr>
          <p:spPr>
            <a:xfrm>
              <a:off x="7014666" y="2440321"/>
              <a:ext cx="166225" cy="758029"/>
            </a:xfrm>
            <a:custGeom>
              <a:avLst/>
              <a:gdLst>
                <a:gd name="connsiteX0" fmla="*/ 166225 w 166225"/>
                <a:gd name="connsiteY0" fmla="*/ 0 h 758029"/>
                <a:gd name="connsiteX1" fmla="*/ 86437 w 166225"/>
                <a:gd name="connsiteY1" fmla="*/ 758029 h 758029"/>
                <a:gd name="connsiteX2" fmla="*/ 0 w 166225"/>
                <a:gd name="connsiteY2" fmla="*/ 631691 h 758029"/>
                <a:gd name="connsiteX3" fmla="*/ 166225 w 166225"/>
                <a:gd name="connsiteY3" fmla="*/ 0 h 758029"/>
              </a:gdLst>
              <a:ahLst/>
              <a:cxnLst>
                <a:cxn ang="0">
                  <a:pos x="connsiteX0" y="connsiteY0"/>
                </a:cxn>
                <a:cxn ang="0">
                  <a:pos x="connsiteX1" y="connsiteY1"/>
                </a:cxn>
                <a:cxn ang="0">
                  <a:pos x="connsiteX2" y="connsiteY2"/>
                </a:cxn>
                <a:cxn ang="0">
                  <a:pos x="connsiteX3" y="connsiteY3"/>
                </a:cxn>
              </a:cxnLst>
              <a:rect l="l" t="t" r="r" b="b"/>
              <a:pathLst>
                <a:path w="166225" h="758029">
                  <a:moveTo>
                    <a:pt x="166225" y="0"/>
                  </a:moveTo>
                  <a:lnTo>
                    <a:pt x="86437" y="758029"/>
                  </a:lnTo>
                  <a:lnTo>
                    <a:pt x="0" y="631691"/>
                  </a:lnTo>
                  <a:lnTo>
                    <a:pt x="166225" y="0"/>
                  </a:lnTo>
                  <a:close/>
                </a:path>
              </a:pathLst>
            </a:custGeom>
            <a:solidFill>
              <a:srgbClr val="008000">
                <a:alpha val="50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latin typeface="Calibri"/>
              </a:endParaRPr>
            </a:p>
          </p:txBody>
        </p:sp>
        <p:sp>
          <p:nvSpPr>
            <p:cNvPr id="37" name="Forme libre 36"/>
            <p:cNvSpPr/>
            <p:nvPr/>
          </p:nvSpPr>
          <p:spPr>
            <a:xfrm>
              <a:off x="6535940" y="3803443"/>
              <a:ext cx="352396" cy="458807"/>
            </a:xfrm>
            <a:custGeom>
              <a:avLst/>
              <a:gdLst>
                <a:gd name="connsiteX0" fmla="*/ 352396 w 352396"/>
                <a:gd name="connsiteY0" fmla="*/ 0 h 458807"/>
                <a:gd name="connsiteX1" fmla="*/ 192821 w 352396"/>
                <a:gd name="connsiteY1" fmla="*/ 458807 h 458807"/>
                <a:gd name="connsiteX2" fmla="*/ 0 w 352396"/>
                <a:gd name="connsiteY2" fmla="*/ 458807 h 458807"/>
                <a:gd name="connsiteX3" fmla="*/ 352396 w 352396"/>
                <a:gd name="connsiteY3" fmla="*/ 0 h 458807"/>
              </a:gdLst>
              <a:ahLst/>
              <a:cxnLst>
                <a:cxn ang="0">
                  <a:pos x="connsiteX0" y="connsiteY0"/>
                </a:cxn>
                <a:cxn ang="0">
                  <a:pos x="connsiteX1" y="connsiteY1"/>
                </a:cxn>
                <a:cxn ang="0">
                  <a:pos x="connsiteX2" y="connsiteY2"/>
                </a:cxn>
                <a:cxn ang="0">
                  <a:pos x="connsiteX3" y="connsiteY3"/>
                </a:cxn>
              </a:cxnLst>
              <a:rect l="l" t="t" r="r" b="b"/>
              <a:pathLst>
                <a:path w="352396" h="458807">
                  <a:moveTo>
                    <a:pt x="352396" y="0"/>
                  </a:moveTo>
                  <a:lnTo>
                    <a:pt x="192821" y="458807"/>
                  </a:lnTo>
                  <a:lnTo>
                    <a:pt x="0" y="458807"/>
                  </a:lnTo>
                  <a:lnTo>
                    <a:pt x="352396" y="0"/>
                  </a:lnTo>
                  <a:close/>
                </a:path>
              </a:pathLst>
            </a:custGeom>
            <a:solidFill>
              <a:srgbClr val="008000">
                <a:alpha val="50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latin typeface="Calibri"/>
              </a:endParaRPr>
            </a:p>
          </p:txBody>
        </p:sp>
        <p:sp>
          <p:nvSpPr>
            <p:cNvPr id="39" name="Forme libre 38"/>
            <p:cNvSpPr/>
            <p:nvPr/>
          </p:nvSpPr>
          <p:spPr>
            <a:xfrm>
              <a:off x="6263332" y="4654563"/>
              <a:ext cx="472078" cy="1137043"/>
            </a:xfrm>
            <a:custGeom>
              <a:avLst/>
              <a:gdLst>
                <a:gd name="connsiteX0" fmla="*/ 472078 w 472078"/>
                <a:gd name="connsiteY0" fmla="*/ 0 h 1137043"/>
                <a:gd name="connsiteX1" fmla="*/ 392290 w 472078"/>
                <a:gd name="connsiteY1" fmla="*/ 704834 h 1137043"/>
                <a:gd name="connsiteX2" fmla="*/ 345747 w 472078"/>
                <a:gd name="connsiteY2" fmla="*/ 1037303 h 1137043"/>
                <a:gd name="connsiteX3" fmla="*/ 199470 w 472078"/>
                <a:gd name="connsiteY3" fmla="*/ 1137043 h 1137043"/>
                <a:gd name="connsiteX4" fmla="*/ 0 w 472078"/>
                <a:gd name="connsiteY4" fmla="*/ 997406 h 1137043"/>
                <a:gd name="connsiteX5" fmla="*/ 472078 w 472078"/>
                <a:gd name="connsiteY5" fmla="*/ 0 h 113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078" h="1137043">
                  <a:moveTo>
                    <a:pt x="472078" y="0"/>
                  </a:moveTo>
                  <a:lnTo>
                    <a:pt x="392290" y="704834"/>
                  </a:lnTo>
                  <a:lnTo>
                    <a:pt x="345747" y="1037303"/>
                  </a:lnTo>
                  <a:lnTo>
                    <a:pt x="199470" y="1137043"/>
                  </a:lnTo>
                  <a:lnTo>
                    <a:pt x="0" y="997406"/>
                  </a:lnTo>
                  <a:lnTo>
                    <a:pt x="472078" y="0"/>
                  </a:lnTo>
                  <a:close/>
                </a:path>
              </a:pathLst>
            </a:custGeom>
            <a:solidFill>
              <a:srgbClr val="008000">
                <a:alpha val="50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latin typeface="Calibri"/>
              </a:endParaRPr>
            </a:p>
          </p:txBody>
        </p:sp>
      </p:grpSp>
      <p:grpSp>
        <p:nvGrpSpPr>
          <p:cNvPr id="92" name="Grouper 91"/>
          <p:cNvGrpSpPr/>
          <p:nvPr/>
        </p:nvGrpSpPr>
        <p:grpSpPr>
          <a:xfrm>
            <a:off x="166465" y="1741290"/>
            <a:ext cx="7371319" cy="4116186"/>
            <a:chOff x="166465" y="1741290"/>
            <a:chExt cx="7371319" cy="4116186"/>
          </a:xfrm>
        </p:grpSpPr>
        <p:grpSp>
          <p:nvGrpSpPr>
            <p:cNvPr id="165" name="Grouper 164"/>
            <p:cNvGrpSpPr/>
            <p:nvPr/>
          </p:nvGrpSpPr>
          <p:grpSpPr>
            <a:xfrm>
              <a:off x="5831391" y="1741290"/>
              <a:ext cx="1706393" cy="4116186"/>
              <a:chOff x="5831391" y="1741290"/>
              <a:chExt cx="1706393" cy="4116186"/>
            </a:xfrm>
          </p:grpSpPr>
          <p:sp>
            <p:nvSpPr>
              <p:cNvPr id="124" name="Ellipse 123"/>
              <p:cNvSpPr>
                <a:spLocks noChangeAspect="1"/>
              </p:cNvSpPr>
              <p:nvPr/>
            </p:nvSpPr>
            <p:spPr>
              <a:xfrm>
                <a:off x="5831391" y="5137477"/>
                <a:ext cx="719999" cy="719999"/>
              </a:xfrm>
              <a:prstGeom prst="ellipse">
                <a:avLst/>
              </a:prstGeom>
              <a:noFill/>
              <a:ln w="28575" cmpd="sng">
                <a:solidFill>
                  <a:srgbClr val="0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25" name="Ellipse 124"/>
              <p:cNvSpPr>
                <a:spLocks noChangeAspect="1"/>
              </p:cNvSpPr>
              <p:nvPr/>
            </p:nvSpPr>
            <p:spPr>
              <a:xfrm>
                <a:off x="6745785" y="1741290"/>
                <a:ext cx="791999" cy="791999"/>
              </a:xfrm>
              <a:prstGeom prst="ellipse">
                <a:avLst/>
              </a:prstGeom>
              <a:noFill/>
              <a:ln w="28575" cmpd="sng">
                <a:solidFill>
                  <a:srgbClr val="0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sp>
          <p:nvSpPr>
            <p:cNvPr id="126" name="Ellipse 125"/>
            <p:cNvSpPr>
              <a:spLocks noChangeAspect="1"/>
            </p:cNvSpPr>
            <p:nvPr/>
          </p:nvSpPr>
          <p:spPr>
            <a:xfrm>
              <a:off x="166465" y="5482567"/>
              <a:ext cx="251992" cy="251992"/>
            </a:xfrm>
            <a:prstGeom prst="ellipse">
              <a:avLst/>
            </a:prstGeom>
            <a:noFill/>
            <a:ln w="28575" cmpd="sng">
              <a:solidFill>
                <a:srgbClr val="0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sp>
        <p:nvSpPr>
          <p:cNvPr id="59" name="Forme libre 58"/>
          <p:cNvSpPr/>
          <p:nvPr/>
        </p:nvSpPr>
        <p:spPr>
          <a:xfrm>
            <a:off x="6303226" y="1323226"/>
            <a:ext cx="884314" cy="1010705"/>
          </a:xfrm>
          <a:custGeom>
            <a:avLst/>
            <a:gdLst>
              <a:gd name="connsiteX0" fmla="*/ 851069 w 884314"/>
              <a:gd name="connsiteY0" fmla="*/ 871068 h 1010705"/>
              <a:gd name="connsiteX1" fmla="*/ 884314 w 884314"/>
              <a:gd name="connsiteY1" fmla="*/ 0 h 1010705"/>
              <a:gd name="connsiteX2" fmla="*/ 0 w 884314"/>
              <a:gd name="connsiteY2" fmla="*/ 1010705 h 1010705"/>
              <a:gd name="connsiteX3" fmla="*/ 851069 w 884314"/>
              <a:gd name="connsiteY3" fmla="*/ 871068 h 1010705"/>
            </a:gdLst>
            <a:ahLst/>
            <a:cxnLst>
              <a:cxn ang="0">
                <a:pos x="connsiteX0" y="connsiteY0"/>
              </a:cxn>
              <a:cxn ang="0">
                <a:pos x="connsiteX1" y="connsiteY1"/>
              </a:cxn>
              <a:cxn ang="0">
                <a:pos x="connsiteX2" y="connsiteY2"/>
              </a:cxn>
              <a:cxn ang="0">
                <a:pos x="connsiteX3" y="connsiteY3"/>
              </a:cxn>
            </a:cxnLst>
            <a:rect l="l" t="t" r="r" b="b"/>
            <a:pathLst>
              <a:path w="884314" h="1010705">
                <a:moveTo>
                  <a:pt x="851069" y="871068"/>
                </a:moveTo>
                <a:lnTo>
                  <a:pt x="884314" y="0"/>
                </a:lnTo>
                <a:lnTo>
                  <a:pt x="0" y="1010705"/>
                </a:lnTo>
                <a:lnTo>
                  <a:pt x="851069" y="871068"/>
                </a:lnTo>
                <a:close/>
              </a:path>
            </a:pathLst>
          </a:custGeom>
          <a:ln>
            <a:solidFill>
              <a:srgbClr val="00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cxnSp>
        <p:nvCxnSpPr>
          <p:cNvPr id="61" name="Connecteur droit 60"/>
          <p:cNvCxnSpPr>
            <a:stCxn id="20" idx="3"/>
          </p:cNvCxnSpPr>
          <p:nvPr/>
        </p:nvCxnSpPr>
        <p:spPr>
          <a:xfrm>
            <a:off x="5796136" y="5157192"/>
            <a:ext cx="914400" cy="91440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67" name="Forme libre 66"/>
          <p:cNvSpPr/>
          <p:nvPr/>
        </p:nvSpPr>
        <p:spPr>
          <a:xfrm>
            <a:off x="5319178" y="1097147"/>
            <a:ext cx="2041235" cy="4421835"/>
          </a:xfrm>
          <a:custGeom>
            <a:avLst/>
            <a:gdLst>
              <a:gd name="connsiteX0" fmla="*/ 2041235 w 2041235"/>
              <a:gd name="connsiteY0" fmla="*/ 930913 h 4421835"/>
              <a:gd name="connsiteX1" fmla="*/ 1988043 w 2041235"/>
              <a:gd name="connsiteY1" fmla="*/ 0 h 4421835"/>
              <a:gd name="connsiteX2" fmla="*/ 784579 w 2041235"/>
              <a:gd name="connsiteY2" fmla="*/ 292573 h 4421835"/>
              <a:gd name="connsiteX3" fmla="*/ 611706 w 2041235"/>
              <a:gd name="connsiteY3" fmla="*/ 817873 h 4421835"/>
              <a:gd name="connsiteX4" fmla="*/ 804526 w 2041235"/>
              <a:gd name="connsiteY4" fmla="*/ 957510 h 4421835"/>
              <a:gd name="connsiteX5" fmla="*/ 538567 w 2041235"/>
              <a:gd name="connsiteY5" fmla="*/ 1389720 h 4421835"/>
              <a:gd name="connsiteX6" fmla="*/ 398939 w 2041235"/>
              <a:gd name="connsiteY6" fmla="*/ 1915020 h 4421835"/>
              <a:gd name="connsiteX7" fmla="*/ 525269 w 2041235"/>
              <a:gd name="connsiteY7" fmla="*/ 2313983 h 4421835"/>
              <a:gd name="connsiteX8" fmla="*/ 186172 w 2041235"/>
              <a:gd name="connsiteY8" fmla="*/ 3145155 h 4421835"/>
              <a:gd name="connsiteX9" fmla="*/ 39894 w 2041235"/>
              <a:gd name="connsiteY9" fmla="*/ 3497572 h 4421835"/>
              <a:gd name="connsiteX10" fmla="*/ 13298 w 2041235"/>
              <a:gd name="connsiteY10" fmla="*/ 3836690 h 4421835"/>
              <a:gd name="connsiteX11" fmla="*/ 0 w 2041235"/>
              <a:gd name="connsiteY11" fmla="*/ 4209055 h 4421835"/>
              <a:gd name="connsiteX12" fmla="*/ 458779 w 2041235"/>
              <a:gd name="connsiteY12" fmla="*/ 4421835 h 4421835"/>
              <a:gd name="connsiteX13" fmla="*/ 851069 w 2041235"/>
              <a:gd name="connsiteY13" fmla="*/ 3743599 h 4421835"/>
              <a:gd name="connsiteX14" fmla="*/ 1216762 w 2041235"/>
              <a:gd name="connsiteY14" fmla="*/ 3118557 h 4421835"/>
              <a:gd name="connsiteX15" fmla="*/ 1023942 w 2041235"/>
              <a:gd name="connsiteY15" fmla="*/ 2613205 h 4421835"/>
              <a:gd name="connsiteX16" fmla="*/ 1289901 w 2041235"/>
              <a:gd name="connsiteY16" fmla="*/ 2074605 h 4421835"/>
              <a:gd name="connsiteX17" fmla="*/ 1230060 w 2041235"/>
              <a:gd name="connsiteY17" fmla="*/ 1456213 h 4421835"/>
              <a:gd name="connsiteX18" fmla="*/ 1888309 w 2041235"/>
              <a:gd name="connsiteY18" fmla="*/ 1117095 h 4421835"/>
              <a:gd name="connsiteX19" fmla="*/ 1888309 w 2041235"/>
              <a:gd name="connsiteY19" fmla="*/ 1103796 h 4421835"/>
              <a:gd name="connsiteX20" fmla="*/ 1888309 w 2041235"/>
              <a:gd name="connsiteY20" fmla="*/ 1103796 h 442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1235" h="4421835">
                <a:moveTo>
                  <a:pt x="2041235" y="930913"/>
                </a:moveTo>
                <a:lnTo>
                  <a:pt x="1988043" y="0"/>
                </a:lnTo>
                <a:lnTo>
                  <a:pt x="784579" y="292573"/>
                </a:lnTo>
                <a:lnTo>
                  <a:pt x="611706" y="817873"/>
                </a:lnTo>
                <a:lnTo>
                  <a:pt x="804526" y="957510"/>
                </a:lnTo>
                <a:lnTo>
                  <a:pt x="538567" y="1389720"/>
                </a:lnTo>
                <a:lnTo>
                  <a:pt x="398939" y="1915020"/>
                </a:lnTo>
                <a:lnTo>
                  <a:pt x="525269" y="2313983"/>
                </a:lnTo>
                <a:lnTo>
                  <a:pt x="186172" y="3145155"/>
                </a:lnTo>
                <a:lnTo>
                  <a:pt x="39894" y="3497572"/>
                </a:lnTo>
                <a:lnTo>
                  <a:pt x="13298" y="3836690"/>
                </a:lnTo>
                <a:lnTo>
                  <a:pt x="0" y="4209055"/>
                </a:lnTo>
                <a:lnTo>
                  <a:pt x="458779" y="4421835"/>
                </a:lnTo>
                <a:lnTo>
                  <a:pt x="851069" y="3743599"/>
                </a:lnTo>
                <a:lnTo>
                  <a:pt x="1216762" y="3118557"/>
                </a:lnTo>
                <a:lnTo>
                  <a:pt x="1023942" y="2613205"/>
                </a:lnTo>
                <a:lnTo>
                  <a:pt x="1289901" y="2074605"/>
                </a:lnTo>
                <a:lnTo>
                  <a:pt x="1230060" y="1456213"/>
                </a:lnTo>
                <a:lnTo>
                  <a:pt x="1888309" y="1117095"/>
                </a:lnTo>
                <a:lnTo>
                  <a:pt x="1888309" y="1103796"/>
                </a:lnTo>
                <a:lnTo>
                  <a:pt x="1888309" y="1103796"/>
                </a:lnTo>
              </a:path>
            </a:pathLst>
          </a:custGeom>
          <a:ln>
            <a:solidFill>
              <a:srgbClr val="66FF66"/>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106" name="Triangle isocèle 105"/>
          <p:cNvSpPr/>
          <p:nvPr/>
        </p:nvSpPr>
        <p:spPr>
          <a:xfrm>
            <a:off x="6410753" y="5529583"/>
            <a:ext cx="179996" cy="179996"/>
          </a:xfrm>
          <a:prstGeom prst="triangle">
            <a:avLst/>
          </a:prstGeom>
          <a:solidFill>
            <a:srgbClr val="FF0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07" name="Triangle isocèle 106"/>
          <p:cNvSpPr/>
          <p:nvPr/>
        </p:nvSpPr>
        <p:spPr>
          <a:xfrm>
            <a:off x="6847097" y="6340749"/>
            <a:ext cx="179996" cy="179996"/>
          </a:xfrm>
          <a:prstGeom prst="triangle">
            <a:avLst/>
          </a:prstGeom>
          <a:solidFill>
            <a:srgbClr val="FF0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66" name="Triangle isocèle 65"/>
          <p:cNvSpPr/>
          <p:nvPr/>
        </p:nvSpPr>
        <p:spPr>
          <a:xfrm>
            <a:off x="7135575" y="2299165"/>
            <a:ext cx="179996" cy="179996"/>
          </a:xfrm>
          <a:prstGeom prst="triangle">
            <a:avLst/>
          </a:prstGeom>
          <a:solidFill>
            <a:srgbClr val="FF0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101" name="Grouper 100"/>
          <p:cNvGrpSpPr/>
          <p:nvPr/>
        </p:nvGrpSpPr>
        <p:grpSpPr>
          <a:xfrm>
            <a:off x="6173334" y="1681515"/>
            <a:ext cx="1211708" cy="4217412"/>
            <a:chOff x="6173334" y="1681515"/>
            <a:chExt cx="1211708" cy="4217412"/>
          </a:xfrm>
        </p:grpSpPr>
        <p:sp>
          <p:nvSpPr>
            <p:cNvPr id="49" name="Trier 48"/>
            <p:cNvSpPr/>
            <p:nvPr/>
          </p:nvSpPr>
          <p:spPr>
            <a:xfrm>
              <a:off x="7205046" y="1681515"/>
              <a:ext cx="179996" cy="359997"/>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50" name="Trier 49"/>
            <p:cNvSpPr/>
            <p:nvPr/>
          </p:nvSpPr>
          <p:spPr>
            <a:xfrm>
              <a:off x="6173334" y="5538930"/>
              <a:ext cx="179996" cy="359997"/>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51" name="Trier 50"/>
            <p:cNvSpPr/>
            <p:nvPr/>
          </p:nvSpPr>
          <p:spPr>
            <a:xfrm>
              <a:off x="6387847" y="4230693"/>
              <a:ext cx="179996" cy="359997"/>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grpSp>
      <p:grpSp>
        <p:nvGrpSpPr>
          <p:cNvPr id="100" name="Grouper 99"/>
          <p:cNvGrpSpPr/>
          <p:nvPr/>
        </p:nvGrpSpPr>
        <p:grpSpPr>
          <a:xfrm>
            <a:off x="5578488" y="871748"/>
            <a:ext cx="1337235" cy="5153177"/>
            <a:chOff x="5578488" y="871748"/>
            <a:chExt cx="1337235" cy="5153177"/>
          </a:xfrm>
        </p:grpSpPr>
        <p:sp>
          <p:nvSpPr>
            <p:cNvPr id="55" name="Trier 54"/>
            <p:cNvSpPr/>
            <p:nvPr/>
          </p:nvSpPr>
          <p:spPr>
            <a:xfrm>
              <a:off x="5638329" y="2439980"/>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56" name="Trier 55"/>
            <p:cNvSpPr/>
            <p:nvPr/>
          </p:nvSpPr>
          <p:spPr>
            <a:xfrm>
              <a:off x="6356755" y="2233481"/>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57" name="Trier 56"/>
            <p:cNvSpPr/>
            <p:nvPr/>
          </p:nvSpPr>
          <p:spPr>
            <a:xfrm>
              <a:off x="5578488" y="5195025"/>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58" name="Trier 57"/>
            <p:cNvSpPr/>
            <p:nvPr/>
          </p:nvSpPr>
          <p:spPr>
            <a:xfrm>
              <a:off x="6770005" y="5772929"/>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69" name="Trier 68"/>
            <p:cNvSpPr/>
            <p:nvPr/>
          </p:nvSpPr>
          <p:spPr>
            <a:xfrm>
              <a:off x="6771727" y="871748"/>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grpSp>
      <p:grpSp>
        <p:nvGrpSpPr>
          <p:cNvPr id="83" name="Grouper 82"/>
          <p:cNvGrpSpPr/>
          <p:nvPr/>
        </p:nvGrpSpPr>
        <p:grpSpPr>
          <a:xfrm>
            <a:off x="96031" y="439074"/>
            <a:ext cx="8143987" cy="6153793"/>
            <a:chOff x="96031" y="439074"/>
            <a:chExt cx="8143987" cy="6153793"/>
          </a:xfrm>
        </p:grpSpPr>
        <p:grpSp>
          <p:nvGrpSpPr>
            <p:cNvPr id="115" name="Grouper 114"/>
            <p:cNvGrpSpPr/>
            <p:nvPr/>
          </p:nvGrpSpPr>
          <p:grpSpPr>
            <a:xfrm>
              <a:off x="4951557" y="439074"/>
              <a:ext cx="3288461" cy="6153793"/>
              <a:chOff x="4951557" y="439074"/>
              <a:chExt cx="3288461" cy="6153793"/>
            </a:xfrm>
          </p:grpSpPr>
          <p:grpSp>
            <p:nvGrpSpPr>
              <p:cNvPr id="114" name="Grouper 113"/>
              <p:cNvGrpSpPr/>
              <p:nvPr/>
            </p:nvGrpSpPr>
            <p:grpSpPr>
              <a:xfrm>
                <a:off x="4951557" y="439074"/>
                <a:ext cx="3141166" cy="6153793"/>
                <a:chOff x="4951557" y="439074"/>
                <a:chExt cx="3141166" cy="6153793"/>
              </a:xfrm>
            </p:grpSpPr>
            <p:sp>
              <p:nvSpPr>
                <p:cNvPr id="104" name="Forme libre 103"/>
                <p:cNvSpPr/>
                <p:nvPr/>
              </p:nvSpPr>
              <p:spPr>
                <a:xfrm>
                  <a:off x="6241800" y="439074"/>
                  <a:ext cx="1850923" cy="3742263"/>
                </a:xfrm>
                <a:custGeom>
                  <a:avLst/>
                  <a:gdLst>
                    <a:gd name="connsiteX0" fmla="*/ 1850923 w 1850923"/>
                    <a:gd name="connsiteY0" fmla="*/ 0 h 3742263"/>
                    <a:gd name="connsiteX1" fmla="*/ 1006524 w 1850923"/>
                    <a:gd name="connsiteY1" fmla="*/ 1283448 h 3742263"/>
                    <a:gd name="connsiteX2" fmla="*/ 695785 w 1850923"/>
                    <a:gd name="connsiteY2" fmla="*/ 1526627 h 3742263"/>
                    <a:gd name="connsiteX3" fmla="*/ 905196 w 1850923"/>
                    <a:gd name="connsiteY3" fmla="*/ 1783317 h 3742263"/>
                    <a:gd name="connsiteX4" fmla="*/ 303983 w 1850923"/>
                    <a:gd name="connsiteY4" fmla="*/ 2296696 h 3742263"/>
                    <a:gd name="connsiteX5" fmla="*/ 33776 w 1850923"/>
                    <a:gd name="connsiteY5" fmla="*/ 2951929 h 3742263"/>
                    <a:gd name="connsiteX6" fmla="*/ 0 w 1850923"/>
                    <a:gd name="connsiteY6" fmla="*/ 3742263 h 3742263"/>
                    <a:gd name="connsiteX7" fmla="*/ 0 w 1850923"/>
                    <a:gd name="connsiteY7" fmla="*/ 3742263 h 374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0923" h="3742263">
                      <a:moveTo>
                        <a:pt x="1850923" y="0"/>
                      </a:moveTo>
                      <a:lnTo>
                        <a:pt x="1006524" y="1283448"/>
                      </a:lnTo>
                      <a:lnTo>
                        <a:pt x="695785" y="1526627"/>
                      </a:lnTo>
                      <a:lnTo>
                        <a:pt x="905196" y="1783317"/>
                      </a:lnTo>
                      <a:lnTo>
                        <a:pt x="303983" y="2296696"/>
                      </a:lnTo>
                      <a:lnTo>
                        <a:pt x="33776" y="2951929"/>
                      </a:lnTo>
                      <a:lnTo>
                        <a:pt x="0" y="3742263"/>
                      </a:lnTo>
                      <a:lnTo>
                        <a:pt x="0" y="3742263"/>
                      </a:lnTo>
                    </a:path>
                  </a:pathLst>
                </a:cu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nvGrpSpPr>
                <p:cNvPr id="113" name="Grouper 112"/>
                <p:cNvGrpSpPr/>
                <p:nvPr/>
              </p:nvGrpSpPr>
              <p:grpSpPr>
                <a:xfrm>
                  <a:off x="4951557" y="2229146"/>
                  <a:ext cx="1965762" cy="4363721"/>
                  <a:chOff x="4951557" y="2229146"/>
                  <a:chExt cx="1965762" cy="4363721"/>
                </a:xfrm>
              </p:grpSpPr>
              <p:sp>
                <p:nvSpPr>
                  <p:cNvPr id="103" name="Forme libre 102"/>
                  <p:cNvSpPr/>
                  <p:nvPr/>
                </p:nvSpPr>
                <p:spPr>
                  <a:xfrm>
                    <a:off x="5329848" y="2229146"/>
                    <a:ext cx="1587471" cy="607948"/>
                  </a:xfrm>
                  <a:custGeom>
                    <a:avLst/>
                    <a:gdLst>
                      <a:gd name="connsiteX0" fmla="*/ 1587471 w 1587471"/>
                      <a:gd name="connsiteY0" fmla="*/ 0 h 607948"/>
                      <a:gd name="connsiteX1" fmla="*/ 1013280 w 1587471"/>
                      <a:gd name="connsiteY1" fmla="*/ 101324 h 607948"/>
                      <a:gd name="connsiteX2" fmla="*/ 0 w 1587471"/>
                      <a:gd name="connsiteY2" fmla="*/ 607948 h 607948"/>
                      <a:gd name="connsiteX3" fmla="*/ 0 w 1587471"/>
                      <a:gd name="connsiteY3" fmla="*/ 607948 h 607948"/>
                    </a:gdLst>
                    <a:ahLst/>
                    <a:cxnLst>
                      <a:cxn ang="0">
                        <a:pos x="connsiteX0" y="connsiteY0"/>
                      </a:cxn>
                      <a:cxn ang="0">
                        <a:pos x="connsiteX1" y="connsiteY1"/>
                      </a:cxn>
                      <a:cxn ang="0">
                        <a:pos x="connsiteX2" y="connsiteY2"/>
                      </a:cxn>
                      <a:cxn ang="0">
                        <a:pos x="connsiteX3" y="connsiteY3"/>
                      </a:cxn>
                    </a:cxnLst>
                    <a:rect l="l" t="t" r="r" b="b"/>
                    <a:pathLst>
                      <a:path w="1587471" h="607948">
                        <a:moveTo>
                          <a:pt x="1587471" y="0"/>
                        </a:moveTo>
                        <a:lnTo>
                          <a:pt x="1013280" y="101324"/>
                        </a:lnTo>
                        <a:lnTo>
                          <a:pt x="0" y="607948"/>
                        </a:lnTo>
                        <a:lnTo>
                          <a:pt x="0" y="607948"/>
                        </a:lnTo>
                      </a:path>
                    </a:pathLst>
                  </a:cu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nvGrpSpPr>
                  <p:cNvPr id="112" name="Grouper 111"/>
                  <p:cNvGrpSpPr/>
                  <p:nvPr/>
                </p:nvGrpSpPr>
                <p:grpSpPr>
                  <a:xfrm>
                    <a:off x="4951557" y="3721998"/>
                    <a:ext cx="1877945" cy="2870869"/>
                    <a:chOff x="4951557" y="3721998"/>
                    <a:chExt cx="1877945" cy="2870869"/>
                  </a:xfrm>
                </p:grpSpPr>
                <p:sp>
                  <p:nvSpPr>
                    <p:cNvPr id="105" name="Forme libre 104"/>
                    <p:cNvSpPr/>
                    <p:nvPr/>
                  </p:nvSpPr>
                  <p:spPr>
                    <a:xfrm>
                      <a:off x="5451442" y="3721998"/>
                      <a:ext cx="783602" cy="452584"/>
                    </a:xfrm>
                    <a:custGeom>
                      <a:avLst/>
                      <a:gdLst>
                        <a:gd name="connsiteX0" fmla="*/ 783602 w 783602"/>
                        <a:gd name="connsiteY0" fmla="*/ 452584 h 452584"/>
                        <a:gd name="connsiteX1" fmla="*/ 0 w 783602"/>
                        <a:gd name="connsiteY1" fmla="*/ 0 h 452584"/>
                        <a:gd name="connsiteX2" fmla="*/ 0 w 783602"/>
                        <a:gd name="connsiteY2" fmla="*/ 0 h 452584"/>
                      </a:gdLst>
                      <a:ahLst/>
                      <a:cxnLst>
                        <a:cxn ang="0">
                          <a:pos x="connsiteX0" y="connsiteY0"/>
                        </a:cxn>
                        <a:cxn ang="0">
                          <a:pos x="connsiteX1" y="connsiteY1"/>
                        </a:cxn>
                        <a:cxn ang="0">
                          <a:pos x="connsiteX2" y="connsiteY2"/>
                        </a:cxn>
                      </a:cxnLst>
                      <a:rect l="l" t="t" r="r" b="b"/>
                      <a:pathLst>
                        <a:path w="783602" h="452584">
                          <a:moveTo>
                            <a:pt x="783602" y="452584"/>
                          </a:moveTo>
                          <a:lnTo>
                            <a:pt x="0" y="0"/>
                          </a:lnTo>
                          <a:lnTo>
                            <a:pt x="0" y="0"/>
                          </a:lnTo>
                        </a:path>
                      </a:pathLst>
                    </a:cu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108" name="Forme libre 107"/>
                    <p:cNvSpPr/>
                    <p:nvPr/>
                  </p:nvSpPr>
                  <p:spPr>
                    <a:xfrm>
                      <a:off x="4951557" y="4708226"/>
                      <a:ext cx="1877945" cy="1884641"/>
                    </a:xfrm>
                    <a:custGeom>
                      <a:avLst/>
                      <a:gdLst>
                        <a:gd name="connsiteX0" fmla="*/ 1837413 w 1877945"/>
                        <a:gd name="connsiteY0" fmla="*/ 1884641 h 1884641"/>
                        <a:gd name="connsiteX1" fmla="*/ 1877945 w 1877945"/>
                        <a:gd name="connsiteY1" fmla="*/ 1405037 h 1884641"/>
                        <a:gd name="connsiteX2" fmla="*/ 1188915 w 1877945"/>
                        <a:gd name="connsiteY2" fmla="*/ 776823 h 1884641"/>
                        <a:gd name="connsiteX3" fmla="*/ 756582 w 1877945"/>
                        <a:gd name="connsiteY3" fmla="*/ 452584 h 1884641"/>
                        <a:gd name="connsiteX4" fmla="*/ 0 w 1877945"/>
                        <a:gd name="connsiteY4" fmla="*/ 0 h 1884641"/>
                        <a:gd name="connsiteX5" fmla="*/ 0 w 1877945"/>
                        <a:gd name="connsiteY5" fmla="*/ 0 h 188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945" h="1884641">
                          <a:moveTo>
                            <a:pt x="1837413" y="1884641"/>
                          </a:moveTo>
                          <a:lnTo>
                            <a:pt x="1877945" y="1405037"/>
                          </a:lnTo>
                          <a:lnTo>
                            <a:pt x="1188915" y="776823"/>
                          </a:lnTo>
                          <a:lnTo>
                            <a:pt x="756582" y="452584"/>
                          </a:lnTo>
                          <a:lnTo>
                            <a:pt x="0" y="0"/>
                          </a:lnTo>
                          <a:lnTo>
                            <a:pt x="0" y="0"/>
                          </a:lnTo>
                        </a:path>
                      </a:pathLst>
                    </a:cu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grpSp>
          </p:grpSp>
          <p:cxnSp>
            <p:nvCxnSpPr>
              <p:cNvPr id="110" name="Connecteur droit 109"/>
              <p:cNvCxnSpPr/>
              <p:nvPr/>
            </p:nvCxnSpPr>
            <p:spPr>
              <a:xfrm>
                <a:off x="7760914" y="986228"/>
                <a:ext cx="479104" cy="4053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cxnSp>
          <p:nvCxnSpPr>
            <p:cNvPr id="146" name="Connecteur droit 145"/>
            <p:cNvCxnSpPr/>
            <p:nvPr/>
          </p:nvCxnSpPr>
          <p:spPr>
            <a:xfrm flipV="1">
              <a:off x="96031" y="4897043"/>
              <a:ext cx="373872" cy="2243"/>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90" name="Grouper 89"/>
          <p:cNvGrpSpPr/>
          <p:nvPr/>
        </p:nvGrpSpPr>
        <p:grpSpPr>
          <a:xfrm>
            <a:off x="96031" y="621459"/>
            <a:ext cx="7030699" cy="5208094"/>
            <a:chOff x="96031" y="621459"/>
            <a:chExt cx="7030699" cy="5208094"/>
          </a:xfrm>
        </p:grpSpPr>
        <p:sp>
          <p:nvSpPr>
            <p:cNvPr id="116" name="Forme libre 115"/>
            <p:cNvSpPr/>
            <p:nvPr/>
          </p:nvSpPr>
          <p:spPr>
            <a:xfrm>
              <a:off x="5086661" y="621459"/>
              <a:ext cx="2040069" cy="5208094"/>
            </a:xfrm>
            <a:custGeom>
              <a:avLst/>
              <a:gdLst>
                <a:gd name="connsiteX0" fmla="*/ 0 w 2040069"/>
                <a:gd name="connsiteY0" fmla="*/ 0 h 5208094"/>
                <a:gd name="connsiteX1" fmla="*/ 2040069 w 2040069"/>
                <a:gd name="connsiteY1" fmla="*/ 1526627 h 5208094"/>
                <a:gd name="connsiteX2" fmla="*/ 1438857 w 2040069"/>
                <a:gd name="connsiteY2" fmla="*/ 2681729 h 5208094"/>
                <a:gd name="connsiteX3" fmla="*/ 1263222 w 2040069"/>
                <a:gd name="connsiteY3" fmla="*/ 3532858 h 5208094"/>
                <a:gd name="connsiteX4" fmla="*/ 1107852 w 2040069"/>
                <a:gd name="connsiteY4" fmla="*/ 4809550 h 5208094"/>
                <a:gd name="connsiteX5" fmla="*/ 141859 w 2040069"/>
                <a:gd name="connsiteY5" fmla="*/ 5208094 h 5208094"/>
                <a:gd name="connsiteX6" fmla="*/ 141859 w 2040069"/>
                <a:gd name="connsiteY6" fmla="*/ 5208094 h 5208094"/>
                <a:gd name="connsiteX7" fmla="*/ 141859 w 2040069"/>
                <a:gd name="connsiteY7" fmla="*/ 5208094 h 520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069" h="5208094">
                  <a:moveTo>
                    <a:pt x="0" y="0"/>
                  </a:moveTo>
                  <a:lnTo>
                    <a:pt x="2040069" y="1526627"/>
                  </a:lnTo>
                  <a:lnTo>
                    <a:pt x="1438857" y="2681729"/>
                  </a:lnTo>
                  <a:lnTo>
                    <a:pt x="1263222" y="3532858"/>
                  </a:lnTo>
                  <a:lnTo>
                    <a:pt x="1107852" y="4809550"/>
                  </a:lnTo>
                  <a:lnTo>
                    <a:pt x="141859" y="5208094"/>
                  </a:lnTo>
                  <a:lnTo>
                    <a:pt x="141859" y="5208094"/>
                  </a:lnTo>
                  <a:lnTo>
                    <a:pt x="141859" y="5208094"/>
                  </a:lnTo>
                </a:path>
              </a:pathLst>
            </a:cu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cxnSp>
          <p:nvCxnSpPr>
            <p:cNvPr id="160" name="Connecteur droit 159"/>
            <p:cNvCxnSpPr/>
            <p:nvPr/>
          </p:nvCxnSpPr>
          <p:spPr>
            <a:xfrm flipV="1">
              <a:off x="96031" y="5373049"/>
              <a:ext cx="373872" cy="2243"/>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2" name="Grouper 81"/>
          <p:cNvGrpSpPr/>
          <p:nvPr/>
        </p:nvGrpSpPr>
        <p:grpSpPr>
          <a:xfrm>
            <a:off x="96031" y="195895"/>
            <a:ext cx="8543863" cy="6234852"/>
            <a:chOff x="96031" y="195895"/>
            <a:chExt cx="8543863" cy="6234852"/>
          </a:xfrm>
        </p:grpSpPr>
        <p:grpSp>
          <p:nvGrpSpPr>
            <p:cNvPr id="156" name="Grouper 155"/>
            <p:cNvGrpSpPr/>
            <p:nvPr/>
          </p:nvGrpSpPr>
          <p:grpSpPr>
            <a:xfrm>
              <a:off x="4601089" y="195895"/>
              <a:ext cx="4038805" cy="6234852"/>
              <a:chOff x="4601089" y="195895"/>
              <a:chExt cx="4038805" cy="6234852"/>
            </a:xfrm>
          </p:grpSpPr>
          <p:sp>
            <p:nvSpPr>
              <p:cNvPr id="52" name="Forme libre 51"/>
              <p:cNvSpPr/>
              <p:nvPr/>
            </p:nvSpPr>
            <p:spPr>
              <a:xfrm>
                <a:off x="4601089" y="711483"/>
                <a:ext cx="2559855" cy="5405943"/>
              </a:xfrm>
              <a:custGeom>
                <a:avLst/>
                <a:gdLst>
                  <a:gd name="connsiteX0" fmla="*/ 831122 w 2559855"/>
                  <a:gd name="connsiteY0" fmla="*/ 5405943 h 5405943"/>
                  <a:gd name="connsiteX1" fmla="*/ 1595754 w 2559855"/>
                  <a:gd name="connsiteY1" fmla="*/ 4747655 h 5405943"/>
                  <a:gd name="connsiteX2" fmla="*/ 1695488 w 2559855"/>
                  <a:gd name="connsiteY2" fmla="*/ 3530819 h 5405943"/>
                  <a:gd name="connsiteX3" fmla="*/ 2559855 w 2559855"/>
                  <a:gd name="connsiteY3" fmla="*/ 1509409 h 5405943"/>
                  <a:gd name="connsiteX4" fmla="*/ 1662243 w 2559855"/>
                  <a:gd name="connsiteY4" fmla="*/ 651639 h 5405943"/>
                  <a:gd name="connsiteX5" fmla="*/ 0 w 2559855"/>
                  <a:gd name="connsiteY5" fmla="*/ 0 h 5405943"/>
                  <a:gd name="connsiteX6" fmla="*/ 0 w 2559855"/>
                  <a:gd name="connsiteY6" fmla="*/ 0 h 5405943"/>
                  <a:gd name="connsiteX7" fmla="*/ 0 w 2559855"/>
                  <a:gd name="connsiteY7" fmla="*/ 0 h 5405943"/>
                  <a:gd name="connsiteX8" fmla="*/ 0 w 2559855"/>
                  <a:gd name="connsiteY8" fmla="*/ 0 h 5405943"/>
                  <a:gd name="connsiteX9" fmla="*/ 0 w 2559855"/>
                  <a:gd name="connsiteY9" fmla="*/ 0 h 540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9855" h="5405943">
                    <a:moveTo>
                      <a:pt x="831122" y="5405943"/>
                    </a:moveTo>
                    <a:lnTo>
                      <a:pt x="1595754" y="4747655"/>
                    </a:lnTo>
                    <a:lnTo>
                      <a:pt x="1695488" y="3530819"/>
                    </a:lnTo>
                    <a:lnTo>
                      <a:pt x="2559855" y="1509409"/>
                    </a:lnTo>
                    <a:lnTo>
                      <a:pt x="1662243" y="651639"/>
                    </a:lnTo>
                    <a:lnTo>
                      <a:pt x="0" y="0"/>
                    </a:lnTo>
                    <a:lnTo>
                      <a:pt x="0" y="0"/>
                    </a:lnTo>
                    <a:lnTo>
                      <a:pt x="0" y="0"/>
                    </a:lnTo>
                    <a:lnTo>
                      <a:pt x="0" y="0"/>
                    </a:lnTo>
                    <a:lnTo>
                      <a:pt x="0" y="0"/>
                    </a:lnTo>
                  </a:path>
                </a:pathLst>
              </a:cu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nvGrpSpPr>
              <p:cNvPr id="95" name="Grouper 94"/>
              <p:cNvGrpSpPr/>
              <p:nvPr/>
            </p:nvGrpSpPr>
            <p:grpSpPr>
              <a:xfrm>
                <a:off x="6316861" y="195895"/>
                <a:ext cx="2323033" cy="6234852"/>
                <a:chOff x="6316861" y="195895"/>
                <a:chExt cx="2323033" cy="6234852"/>
              </a:xfrm>
            </p:grpSpPr>
            <p:sp>
              <p:nvSpPr>
                <p:cNvPr id="89" name="Forme libre 88"/>
                <p:cNvSpPr/>
                <p:nvPr/>
              </p:nvSpPr>
              <p:spPr>
                <a:xfrm>
                  <a:off x="7045668" y="195895"/>
                  <a:ext cx="1594226" cy="6234852"/>
                </a:xfrm>
                <a:custGeom>
                  <a:avLst/>
                  <a:gdLst>
                    <a:gd name="connsiteX0" fmla="*/ 1594226 w 1594226"/>
                    <a:gd name="connsiteY0" fmla="*/ 0 h 6234852"/>
                    <a:gd name="connsiteX1" fmla="*/ 925461 w 1594226"/>
                    <a:gd name="connsiteY1" fmla="*/ 1357752 h 6234852"/>
                    <a:gd name="connsiteX2" fmla="*/ 634988 w 1594226"/>
                    <a:gd name="connsiteY2" fmla="*/ 2168350 h 6234852"/>
                    <a:gd name="connsiteX3" fmla="*/ 486374 w 1594226"/>
                    <a:gd name="connsiteY3" fmla="*/ 3451798 h 6234852"/>
                    <a:gd name="connsiteX4" fmla="*/ 432332 w 1594226"/>
                    <a:gd name="connsiteY4" fmla="*/ 4194846 h 6234852"/>
                    <a:gd name="connsiteX5" fmla="*/ 27021 w 1594226"/>
                    <a:gd name="connsiteY5" fmla="*/ 4883855 h 6234852"/>
                    <a:gd name="connsiteX6" fmla="*/ 0 w 1594226"/>
                    <a:gd name="connsiteY6" fmla="*/ 6234852 h 6234852"/>
                    <a:gd name="connsiteX7" fmla="*/ 0 w 1594226"/>
                    <a:gd name="connsiteY7" fmla="*/ 6234852 h 6234852"/>
                    <a:gd name="connsiteX8" fmla="*/ 0 w 1594226"/>
                    <a:gd name="connsiteY8" fmla="*/ 6234852 h 6234852"/>
                    <a:gd name="connsiteX9" fmla="*/ 0 w 1594226"/>
                    <a:gd name="connsiteY9" fmla="*/ 6234852 h 6234852"/>
                    <a:gd name="connsiteX10" fmla="*/ 0 w 1594226"/>
                    <a:gd name="connsiteY10" fmla="*/ 6234852 h 6234852"/>
                    <a:gd name="connsiteX11" fmla="*/ 0 w 1594226"/>
                    <a:gd name="connsiteY11" fmla="*/ 6234852 h 6234852"/>
                    <a:gd name="connsiteX12" fmla="*/ 0 w 1594226"/>
                    <a:gd name="connsiteY12" fmla="*/ 6234852 h 6234852"/>
                    <a:gd name="connsiteX13" fmla="*/ 0 w 1594226"/>
                    <a:gd name="connsiteY13" fmla="*/ 6234852 h 623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4226" h="6234852">
                      <a:moveTo>
                        <a:pt x="1594226" y="0"/>
                      </a:moveTo>
                      <a:lnTo>
                        <a:pt x="925461" y="1357752"/>
                      </a:lnTo>
                      <a:lnTo>
                        <a:pt x="634988" y="2168350"/>
                      </a:lnTo>
                      <a:lnTo>
                        <a:pt x="486374" y="3451798"/>
                      </a:lnTo>
                      <a:lnTo>
                        <a:pt x="432332" y="4194846"/>
                      </a:lnTo>
                      <a:lnTo>
                        <a:pt x="27021" y="4883855"/>
                      </a:lnTo>
                      <a:lnTo>
                        <a:pt x="0" y="6234852"/>
                      </a:lnTo>
                      <a:lnTo>
                        <a:pt x="0" y="6234852"/>
                      </a:lnTo>
                      <a:lnTo>
                        <a:pt x="0" y="6234852"/>
                      </a:lnTo>
                      <a:lnTo>
                        <a:pt x="0" y="6234852"/>
                      </a:lnTo>
                      <a:lnTo>
                        <a:pt x="0" y="6234852"/>
                      </a:lnTo>
                      <a:lnTo>
                        <a:pt x="0" y="6234852"/>
                      </a:lnTo>
                      <a:lnTo>
                        <a:pt x="0" y="6234852"/>
                      </a:lnTo>
                      <a:lnTo>
                        <a:pt x="0" y="6234852"/>
                      </a:lnTo>
                    </a:path>
                  </a:pathLst>
                </a:custGeom>
                <a:ln w="762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cxnSp>
              <p:nvCxnSpPr>
                <p:cNvPr id="91" name="Connecteur droit 90"/>
                <p:cNvCxnSpPr>
                  <a:stCxn id="89" idx="2"/>
                  <a:endCxn id="70" idx="6"/>
                </p:cNvCxnSpPr>
                <p:nvPr/>
              </p:nvCxnSpPr>
              <p:spPr>
                <a:xfrm flipH="1" flipV="1">
                  <a:off x="7268598" y="2168667"/>
                  <a:ext cx="412058" cy="195578"/>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4" name="Connecteur droit 93"/>
                <p:cNvCxnSpPr>
                  <a:stCxn id="89" idx="5"/>
                </p:cNvCxnSpPr>
                <p:nvPr/>
              </p:nvCxnSpPr>
              <p:spPr>
                <a:xfrm flipH="1">
                  <a:off x="6316861" y="5079750"/>
                  <a:ext cx="755828" cy="367271"/>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grpSp>
        </p:grpSp>
        <p:cxnSp>
          <p:nvCxnSpPr>
            <p:cNvPr id="38" name="Connecteur droit 37"/>
            <p:cNvCxnSpPr/>
            <p:nvPr/>
          </p:nvCxnSpPr>
          <p:spPr>
            <a:xfrm flipV="1">
              <a:off x="96031" y="4622287"/>
              <a:ext cx="373872" cy="2243"/>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grpSp>
      <p:grpSp>
        <p:nvGrpSpPr>
          <p:cNvPr id="46" name="Grouper 45"/>
          <p:cNvGrpSpPr/>
          <p:nvPr/>
        </p:nvGrpSpPr>
        <p:grpSpPr>
          <a:xfrm>
            <a:off x="3605637" y="237742"/>
            <a:ext cx="5538363" cy="6562840"/>
            <a:chOff x="3605637" y="237742"/>
            <a:chExt cx="5538363" cy="6562840"/>
          </a:xfrm>
        </p:grpSpPr>
        <p:sp>
          <p:nvSpPr>
            <p:cNvPr id="6" name="ZoneTexte 5"/>
            <p:cNvSpPr txBox="1"/>
            <p:nvPr/>
          </p:nvSpPr>
          <p:spPr>
            <a:xfrm>
              <a:off x="7931856" y="1435100"/>
              <a:ext cx="1212144"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ALLEMAGNE</a:t>
              </a:r>
              <a:endParaRPr lang="fr-FR" sz="1200" b="1" dirty="0">
                <a:solidFill>
                  <a:prstClr val="black"/>
                </a:solidFill>
                <a:latin typeface="Chalkboard"/>
                <a:cs typeface="Chalkboard"/>
              </a:endParaRPr>
            </a:p>
          </p:txBody>
        </p:sp>
        <p:sp>
          <p:nvSpPr>
            <p:cNvPr id="7" name="ZoneTexte 6"/>
            <p:cNvSpPr txBox="1"/>
            <p:nvPr/>
          </p:nvSpPr>
          <p:spPr>
            <a:xfrm>
              <a:off x="6574567" y="6523583"/>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SUISSE</a:t>
              </a:r>
              <a:endParaRPr lang="fr-FR" sz="1200" b="1" dirty="0">
                <a:solidFill>
                  <a:prstClr val="black"/>
                </a:solidFill>
                <a:latin typeface="Chalkboard"/>
                <a:cs typeface="Chalkboard"/>
              </a:endParaRPr>
            </a:p>
          </p:txBody>
        </p:sp>
        <p:sp>
          <p:nvSpPr>
            <p:cNvPr id="8" name="ZoneTexte 7"/>
            <p:cNvSpPr txBox="1"/>
            <p:nvPr/>
          </p:nvSpPr>
          <p:spPr>
            <a:xfrm>
              <a:off x="7355042" y="2112886"/>
              <a:ext cx="1322092" cy="307777"/>
            </a:xfrm>
            <a:prstGeom prst="rect">
              <a:avLst/>
            </a:prstGeom>
            <a:noFill/>
          </p:spPr>
          <p:txBody>
            <a:bodyPr wrap="square" rtlCol="0">
              <a:spAutoFit/>
            </a:bodyPr>
            <a:lstStyle/>
            <a:p>
              <a:pPr algn="ctr"/>
              <a:r>
                <a:rPr lang="fr-FR" sz="1400" b="1" u="sng" dirty="0" smtClean="0">
                  <a:solidFill>
                    <a:prstClr val="black"/>
                  </a:solidFill>
                  <a:latin typeface="Chalkboard"/>
                  <a:cs typeface="Chalkboard"/>
                </a:rPr>
                <a:t>Strasbourg</a:t>
              </a:r>
              <a:endParaRPr lang="fr-FR" sz="1400" b="1" u="sng" dirty="0">
                <a:solidFill>
                  <a:prstClr val="black"/>
                </a:solidFill>
                <a:latin typeface="Chalkboard"/>
                <a:cs typeface="Chalkboard"/>
              </a:endParaRPr>
            </a:p>
          </p:txBody>
        </p:sp>
        <p:sp>
          <p:nvSpPr>
            <p:cNvPr id="10" name="ZoneTexte 9"/>
            <p:cNvSpPr txBox="1"/>
            <p:nvPr/>
          </p:nvSpPr>
          <p:spPr>
            <a:xfrm>
              <a:off x="5380841" y="4094489"/>
              <a:ext cx="956286"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Colmar</a:t>
              </a:r>
              <a:endParaRPr lang="fr-FR" sz="1200" b="1" dirty="0">
                <a:solidFill>
                  <a:prstClr val="black"/>
                </a:solidFill>
                <a:latin typeface="Chalkboard"/>
                <a:cs typeface="Chalkboard"/>
              </a:endParaRPr>
            </a:p>
          </p:txBody>
        </p:sp>
        <p:sp>
          <p:nvSpPr>
            <p:cNvPr id="11" name="ZoneTexte 10"/>
            <p:cNvSpPr txBox="1"/>
            <p:nvPr/>
          </p:nvSpPr>
          <p:spPr>
            <a:xfrm>
              <a:off x="6746933" y="6079823"/>
              <a:ext cx="706283"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Bâle</a:t>
              </a:r>
              <a:endParaRPr lang="fr-FR" sz="1200" b="1" dirty="0">
                <a:solidFill>
                  <a:prstClr val="black"/>
                </a:solidFill>
                <a:latin typeface="Chalkboard"/>
                <a:cs typeface="Chalkboard"/>
              </a:endParaRPr>
            </a:p>
          </p:txBody>
        </p:sp>
        <p:sp>
          <p:nvSpPr>
            <p:cNvPr id="13" name="ZoneTexte 12"/>
            <p:cNvSpPr txBox="1"/>
            <p:nvPr/>
          </p:nvSpPr>
          <p:spPr>
            <a:xfrm>
              <a:off x="8065651" y="237742"/>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Karlsruhe</a:t>
              </a:r>
              <a:endParaRPr lang="fr-FR" sz="1200" b="1" dirty="0">
                <a:solidFill>
                  <a:prstClr val="black"/>
                </a:solidFill>
                <a:latin typeface="Chalkboard"/>
                <a:cs typeface="Chalkboard"/>
              </a:endParaRPr>
            </a:p>
          </p:txBody>
        </p:sp>
        <p:sp>
          <p:nvSpPr>
            <p:cNvPr id="14" name="ZoneTexte 13"/>
            <p:cNvSpPr txBox="1"/>
            <p:nvPr/>
          </p:nvSpPr>
          <p:spPr>
            <a:xfrm>
              <a:off x="6173334" y="1154319"/>
              <a:ext cx="953397"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Haguenau</a:t>
              </a:r>
              <a:endParaRPr lang="fr-FR" sz="1200" b="1" dirty="0">
                <a:solidFill>
                  <a:prstClr val="black"/>
                </a:solidFill>
                <a:latin typeface="Chalkboard"/>
                <a:cs typeface="Chalkboard"/>
              </a:endParaRPr>
            </a:p>
          </p:txBody>
        </p:sp>
        <p:sp>
          <p:nvSpPr>
            <p:cNvPr id="15" name="ZoneTexte 14"/>
            <p:cNvSpPr txBox="1"/>
            <p:nvPr/>
          </p:nvSpPr>
          <p:spPr>
            <a:xfrm>
              <a:off x="5804609" y="1624294"/>
              <a:ext cx="824104"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Saverne</a:t>
              </a:r>
              <a:endParaRPr lang="fr-FR" sz="1200" b="1" dirty="0">
                <a:solidFill>
                  <a:prstClr val="black"/>
                </a:solidFill>
                <a:latin typeface="Chalkboard"/>
                <a:cs typeface="Chalkboard"/>
              </a:endParaRPr>
            </a:p>
          </p:txBody>
        </p:sp>
        <p:sp>
          <p:nvSpPr>
            <p:cNvPr id="16" name="ZoneTexte 15"/>
            <p:cNvSpPr txBox="1"/>
            <p:nvPr/>
          </p:nvSpPr>
          <p:spPr>
            <a:xfrm>
              <a:off x="5380842" y="2191310"/>
              <a:ext cx="936020"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Molsheim</a:t>
              </a:r>
              <a:endParaRPr lang="fr-FR" sz="1200" b="1" dirty="0">
                <a:solidFill>
                  <a:prstClr val="black"/>
                </a:solidFill>
                <a:latin typeface="Chalkboard"/>
                <a:cs typeface="Chalkboard"/>
              </a:endParaRPr>
            </a:p>
          </p:txBody>
        </p:sp>
        <p:sp>
          <p:nvSpPr>
            <p:cNvPr id="17" name="ZoneTexte 16"/>
            <p:cNvSpPr txBox="1"/>
            <p:nvPr/>
          </p:nvSpPr>
          <p:spPr>
            <a:xfrm>
              <a:off x="5555933" y="2635273"/>
              <a:ext cx="87212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Obernai</a:t>
              </a:r>
              <a:endParaRPr lang="fr-FR" sz="1200" b="1" dirty="0">
                <a:solidFill>
                  <a:prstClr val="black"/>
                </a:solidFill>
                <a:latin typeface="Chalkboard"/>
                <a:cs typeface="Chalkboard"/>
              </a:endParaRPr>
            </a:p>
          </p:txBody>
        </p:sp>
        <p:sp>
          <p:nvSpPr>
            <p:cNvPr id="18" name="ZoneTexte 17"/>
            <p:cNvSpPr txBox="1"/>
            <p:nvPr/>
          </p:nvSpPr>
          <p:spPr>
            <a:xfrm>
              <a:off x="5489494" y="3152001"/>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Sélestat</a:t>
              </a:r>
              <a:endParaRPr lang="fr-FR" sz="1200" b="1" dirty="0">
                <a:solidFill>
                  <a:prstClr val="black"/>
                </a:solidFill>
                <a:latin typeface="Chalkboard"/>
                <a:cs typeface="Chalkboard"/>
              </a:endParaRPr>
            </a:p>
          </p:txBody>
        </p:sp>
        <p:sp>
          <p:nvSpPr>
            <p:cNvPr id="19" name="ZoneTexte 18"/>
            <p:cNvSpPr txBox="1"/>
            <p:nvPr/>
          </p:nvSpPr>
          <p:spPr>
            <a:xfrm>
              <a:off x="5010859" y="4622287"/>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Guebwiller</a:t>
              </a:r>
              <a:endParaRPr lang="fr-FR" sz="1200" b="1" dirty="0">
                <a:solidFill>
                  <a:prstClr val="black"/>
                </a:solidFill>
                <a:latin typeface="Chalkboard"/>
                <a:cs typeface="Chalkboard"/>
              </a:endParaRPr>
            </a:p>
          </p:txBody>
        </p:sp>
        <p:sp>
          <p:nvSpPr>
            <p:cNvPr id="20" name="ZoneTexte 19"/>
            <p:cNvSpPr txBox="1"/>
            <p:nvPr/>
          </p:nvSpPr>
          <p:spPr>
            <a:xfrm>
              <a:off x="5024747" y="4975357"/>
              <a:ext cx="814318"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Thann</a:t>
              </a:r>
              <a:endParaRPr lang="fr-FR" sz="1200" b="1" dirty="0">
                <a:solidFill>
                  <a:prstClr val="black"/>
                </a:solidFill>
                <a:latin typeface="Chalkboard"/>
                <a:cs typeface="Chalkboard"/>
              </a:endParaRPr>
            </a:p>
          </p:txBody>
        </p:sp>
        <p:sp>
          <p:nvSpPr>
            <p:cNvPr id="21" name="ZoneTexte 20"/>
            <p:cNvSpPr txBox="1"/>
            <p:nvPr/>
          </p:nvSpPr>
          <p:spPr>
            <a:xfrm>
              <a:off x="3643056" y="1603375"/>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Lorraine</a:t>
              </a:r>
              <a:endParaRPr lang="fr-FR" sz="1200" b="1" dirty="0">
                <a:solidFill>
                  <a:prstClr val="black"/>
                </a:solidFill>
                <a:latin typeface="Chalkboard"/>
                <a:cs typeface="Chalkboard"/>
              </a:endParaRPr>
            </a:p>
          </p:txBody>
        </p:sp>
        <p:sp>
          <p:nvSpPr>
            <p:cNvPr id="22" name="ZoneTexte 21"/>
            <p:cNvSpPr txBox="1"/>
            <p:nvPr/>
          </p:nvSpPr>
          <p:spPr>
            <a:xfrm>
              <a:off x="3605637" y="6403959"/>
              <a:ext cx="1610801"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Franche-Comté</a:t>
              </a:r>
              <a:endParaRPr lang="fr-FR" sz="1200" b="1" dirty="0">
                <a:solidFill>
                  <a:prstClr val="black"/>
                </a:solidFill>
                <a:latin typeface="Chalkboard"/>
                <a:cs typeface="Chalkboard"/>
              </a:endParaRPr>
            </a:p>
          </p:txBody>
        </p:sp>
        <p:sp>
          <p:nvSpPr>
            <p:cNvPr id="23" name="ZoneTexte 22"/>
            <p:cNvSpPr txBox="1"/>
            <p:nvPr/>
          </p:nvSpPr>
          <p:spPr>
            <a:xfrm>
              <a:off x="5914175" y="5935304"/>
              <a:ext cx="971986"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St-Louis</a:t>
              </a:r>
              <a:endParaRPr lang="fr-FR" sz="1200" b="1" dirty="0">
                <a:solidFill>
                  <a:prstClr val="black"/>
                </a:solidFill>
                <a:latin typeface="Chalkboard"/>
                <a:cs typeface="Chalkboard"/>
              </a:endParaRPr>
            </a:p>
          </p:txBody>
        </p:sp>
        <p:sp>
          <p:nvSpPr>
            <p:cNvPr id="9" name="ZoneTexte 8"/>
            <p:cNvSpPr txBox="1"/>
            <p:nvPr/>
          </p:nvSpPr>
          <p:spPr>
            <a:xfrm>
              <a:off x="6102352" y="5341288"/>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Mulhouse</a:t>
              </a:r>
              <a:endParaRPr lang="fr-FR" sz="1200" b="1" dirty="0">
                <a:solidFill>
                  <a:prstClr val="black"/>
                </a:solidFill>
                <a:latin typeface="Chalkboard"/>
                <a:cs typeface="Chalkboard"/>
              </a:endParaRPr>
            </a:p>
          </p:txBody>
        </p:sp>
        <p:sp>
          <p:nvSpPr>
            <p:cNvPr id="12" name="ZoneTexte 11"/>
            <p:cNvSpPr txBox="1"/>
            <p:nvPr/>
          </p:nvSpPr>
          <p:spPr>
            <a:xfrm>
              <a:off x="7573668" y="4230693"/>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Fribourg</a:t>
              </a:r>
              <a:endParaRPr lang="fr-FR" sz="1200" b="1" dirty="0">
                <a:solidFill>
                  <a:prstClr val="black"/>
                </a:solidFill>
                <a:latin typeface="Chalkboard"/>
                <a:cs typeface="Chalkboard"/>
              </a:endParaRPr>
            </a:p>
          </p:txBody>
        </p:sp>
      </p:grpSp>
      <p:grpSp>
        <p:nvGrpSpPr>
          <p:cNvPr id="26" name="Grouper 25"/>
          <p:cNvGrpSpPr/>
          <p:nvPr/>
        </p:nvGrpSpPr>
        <p:grpSpPr>
          <a:xfrm>
            <a:off x="205237" y="1251228"/>
            <a:ext cx="7063361" cy="4900593"/>
            <a:chOff x="205237" y="1251228"/>
            <a:chExt cx="7063361" cy="4900593"/>
          </a:xfrm>
        </p:grpSpPr>
        <p:grpSp>
          <p:nvGrpSpPr>
            <p:cNvPr id="97" name="Grouper 96"/>
            <p:cNvGrpSpPr/>
            <p:nvPr/>
          </p:nvGrpSpPr>
          <p:grpSpPr>
            <a:xfrm>
              <a:off x="5724138" y="1251228"/>
              <a:ext cx="1544460" cy="4900593"/>
              <a:chOff x="5724138" y="1251228"/>
              <a:chExt cx="1544460" cy="4900593"/>
            </a:xfrm>
          </p:grpSpPr>
          <p:sp>
            <p:nvSpPr>
              <p:cNvPr id="73" name="Ellipse 72"/>
              <p:cNvSpPr>
                <a:spLocks noChangeAspect="1"/>
              </p:cNvSpPr>
              <p:nvPr/>
            </p:nvSpPr>
            <p:spPr>
              <a:xfrm>
                <a:off x="5928669" y="4688615"/>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74" name="Ellipse 73"/>
              <p:cNvSpPr>
                <a:spLocks noChangeAspect="1"/>
              </p:cNvSpPr>
              <p:nvPr/>
            </p:nvSpPr>
            <p:spPr>
              <a:xfrm>
                <a:off x="5724138" y="5066460"/>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75" name="Ellipse 74"/>
              <p:cNvSpPr>
                <a:spLocks noChangeAspect="1"/>
              </p:cNvSpPr>
              <p:nvPr/>
            </p:nvSpPr>
            <p:spPr>
              <a:xfrm>
                <a:off x="6771727" y="6007825"/>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76" name="Ellipse 75"/>
              <p:cNvSpPr>
                <a:spLocks noChangeAspect="1"/>
              </p:cNvSpPr>
              <p:nvPr/>
            </p:nvSpPr>
            <p:spPr>
              <a:xfrm>
                <a:off x="6340832" y="3248108"/>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77" name="Ellipse 76"/>
              <p:cNvSpPr>
                <a:spLocks noChangeAspect="1"/>
              </p:cNvSpPr>
              <p:nvPr/>
            </p:nvSpPr>
            <p:spPr>
              <a:xfrm>
                <a:off x="6337126" y="2709579"/>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78" name="Ellipse 77"/>
              <p:cNvSpPr>
                <a:spLocks noChangeAspect="1"/>
              </p:cNvSpPr>
              <p:nvPr/>
            </p:nvSpPr>
            <p:spPr>
              <a:xfrm>
                <a:off x="6231228" y="2276667"/>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79" name="Ellipse 78"/>
              <p:cNvSpPr>
                <a:spLocks noChangeAspect="1"/>
              </p:cNvSpPr>
              <p:nvPr/>
            </p:nvSpPr>
            <p:spPr>
              <a:xfrm>
                <a:off x="6072665" y="1510553"/>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80" name="Ellipse 79"/>
              <p:cNvSpPr>
                <a:spLocks noChangeAspect="1"/>
              </p:cNvSpPr>
              <p:nvPr/>
            </p:nvSpPr>
            <p:spPr>
              <a:xfrm>
                <a:off x="7124602" y="1251228"/>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grpSp>
        <p:sp>
          <p:nvSpPr>
            <p:cNvPr id="133" name="Ellipse 132"/>
            <p:cNvSpPr>
              <a:spLocks noChangeAspect="1"/>
            </p:cNvSpPr>
            <p:nvPr/>
          </p:nvSpPr>
          <p:spPr>
            <a:xfrm>
              <a:off x="205237" y="3291759"/>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grpSp>
      <p:grpSp>
        <p:nvGrpSpPr>
          <p:cNvPr id="25" name="Grouper 24"/>
          <p:cNvGrpSpPr/>
          <p:nvPr/>
        </p:nvGrpSpPr>
        <p:grpSpPr>
          <a:xfrm>
            <a:off x="178217" y="3029659"/>
            <a:ext cx="6251036" cy="2552947"/>
            <a:chOff x="178217" y="3029659"/>
            <a:chExt cx="6251036" cy="2552947"/>
          </a:xfrm>
        </p:grpSpPr>
        <p:grpSp>
          <p:nvGrpSpPr>
            <p:cNvPr id="98" name="Grouper 97"/>
            <p:cNvGrpSpPr/>
            <p:nvPr/>
          </p:nvGrpSpPr>
          <p:grpSpPr>
            <a:xfrm>
              <a:off x="6074356" y="4147497"/>
              <a:ext cx="354897" cy="1435109"/>
              <a:chOff x="6074356" y="4147497"/>
              <a:chExt cx="354897" cy="1435109"/>
            </a:xfrm>
          </p:grpSpPr>
          <p:sp>
            <p:nvSpPr>
              <p:cNvPr id="71" name="Ellipse 70"/>
              <p:cNvSpPr>
                <a:spLocks noChangeAspect="1"/>
              </p:cNvSpPr>
              <p:nvPr/>
            </p:nvSpPr>
            <p:spPr>
              <a:xfrm>
                <a:off x="6074356" y="5366610"/>
                <a:ext cx="215996" cy="215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72" name="Ellipse 71"/>
              <p:cNvSpPr>
                <a:spLocks noChangeAspect="1"/>
              </p:cNvSpPr>
              <p:nvPr/>
            </p:nvSpPr>
            <p:spPr>
              <a:xfrm>
                <a:off x="6213257" y="4147497"/>
                <a:ext cx="215996" cy="215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grpSp>
        <p:sp>
          <p:nvSpPr>
            <p:cNvPr id="135" name="Ellipse 134"/>
            <p:cNvSpPr>
              <a:spLocks noChangeAspect="1"/>
            </p:cNvSpPr>
            <p:nvPr/>
          </p:nvSpPr>
          <p:spPr>
            <a:xfrm>
              <a:off x="178217" y="3029659"/>
              <a:ext cx="215996" cy="215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grpSp>
      <p:grpSp>
        <p:nvGrpSpPr>
          <p:cNvPr id="24" name="Grouper 23"/>
          <p:cNvGrpSpPr/>
          <p:nvPr/>
        </p:nvGrpSpPr>
        <p:grpSpPr>
          <a:xfrm>
            <a:off x="109906" y="1988668"/>
            <a:ext cx="7158692" cy="1025411"/>
            <a:chOff x="109906" y="1988668"/>
            <a:chExt cx="7158692" cy="1025411"/>
          </a:xfrm>
        </p:grpSpPr>
        <p:sp>
          <p:nvSpPr>
            <p:cNvPr id="70" name="Ellipse 69"/>
            <p:cNvSpPr>
              <a:spLocks noChangeAspect="1"/>
            </p:cNvSpPr>
            <p:nvPr/>
          </p:nvSpPr>
          <p:spPr>
            <a:xfrm>
              <a:off x="6908601" y="1988668"/>
              <a:ext cx="359997" cy="35999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143" name="Ellipse 142"/>
            <p:cNvSpPr>
              <a:spLocks noChangeAspect="1"/>
            </p:cNvSpPr>
            <p:nvPr/>
          </p:nvSpPr>
          <p:spPr>
            <a:xfrm>
              <a:off x="109906" y="2654082"/>
              <a:ext cx="359997" cy="35999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grpSp>
      <p:grpSp>
        <p:nvGrpSpPr>
          <p:cNvPr id="102" name="Grouper 101"/>
          <p:cNvGrpSpPr/>
          <p:nvPr/>
        </p:nvGrpSpPr>
        <p:grpSpPr>
          <a:xfrm>
            <a:off x="6052265" y="2024671"/>
            <a:ext cx="1173308" cy="3573351"/>
            <a:chOff x="6052265" y="2024671"/>
            <a:chExt cx="1173308" cy="3573351"/>
          </a:xfrm>
        </p:grpSpPr>
        <p:sp>
          <p:nvSpPr>
            <p:cNvPr id="87" name="Pentagone 86"/>
            <p:cNvSpPr>
              <a:spLocks noChangeAspect="1"/>
            </p:cNvSpPr>
            <p:nvPr/>
          </p:nvSpPr>
          <p:spPr>
            <a:xfrm>
              <a:off x="6960977" y="2024671"/>
              <a:ext cx="264596" cy="251996"/>
            </a:xfrm>
            <a:prstGeom prst="pentagon">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88" name="Pentagone 87"/>
            <p:cNvSpPr>
              <a:spLocks noChangeAspect="1"/>
            </p:cNvSpPr>
            <p:nvPr/>
          </p:nvSpPr>
          <p:spPr>
            <a:xfrm>
              <a:off x="6052265" y="5346026"/>
              <a:ext cx="264596" cy="251996"/>
            </a:xfrm>
            <a:prstGeom prst="pentagon">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grpSp>
        <p:nvGrpSpPr>
          <p:cNvPr id="3" name="Grouper 2"/>
          <p:cNvGrpSpPr/>
          <p:nvPr/>
        </p:nvGrpSpPr>
        <p:grpSpPr>
          <a:xfrm>
            <a:off x="168502" y="469572"/>
            <a:ext cx="8373045" cy="5903926"/>
            <a:chOff x="168502" y="469572"/>
            <a:chExt cx="8373045" cy="5903926"/>
          </a:xfrm>
        </p:grpSpPr>
        <p:grpSp>
          <p:nvGrpSpPr>
            <p:cNvPr id="99" name="Grouper 98"/>
            <p:cNvGrpSpPr/>
            <p:nvPr/>
          </p:nvGrpSpPr>
          <p:grpSpPr>
            <a:xfrm>
              <a:off x="6699648" y="469572"/>
              <a:ext cx="1841899" cy="5903926"/>
              <a:chOff x="6699648" y="469572"/>
              <a:chExt cx="1841899" cy="5903926"/>
            </a:xfrm>
          </p:grpSpPr>
          <p:sp>
            <p:nvSpPr>
              <p:cNvPr id="84" name="Ellipse 83"/>
              <p:cNvSpPr>
                <a:spLocks noChangeAspect="1"/>
              </p:cNvSpPr>
              <p:nvPr/>
            </p:nvSpPr>
            <p:spPr>
              <a:xfrm>
                <a:off x="7544918" y="4291696"/>
                <a:ext cx="215996" cy="215996"/>
              </a:xfrm>
              <a:prstGeom prst="ellipse">
                <a:avLst/>
              </a:prstGeom>
              <a:solidFill>
                <a:srgbClr val="FFFFFF"/>
              </a:solidFill>
              <a:ln w="38100" cmpd="sng"/>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85" name="Ellipse 84"/>
              <p:cNvSpPr>
                <a:spLocks noChangeAspect="1"/>
              </p:cNvSpPr>
              <p:nvPr/>
            </p:nvSpPr>
            <p:spPr>
              <a:xfrm>
                <a:off x="8325551" y="469572"/>
                <a:ext cx="215996" cy="215996"/>
              </a:xfrm>
              <a:prstGeom prst="ellipse">
                <a:avLst/>
              </a:prstGeom>
              <a:solidFill>
                <a:srgbClr val="FFFFFF"/>
              </a:solidFill>
              <a:ln w="38100" cmpd="sng"/>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86" name="Ellipse 85"/>
              <p:cNvSpPr>
                <a:spLocks noChangeAspect="1"/>
              </p:cNvSpPr>
              <p:nvPr/>
            </p:nvSpPr>
            <p:spPr>
              <a:xfrm>
                <a:off x="6699648" y="6157502"/>
                <a:ext cx="215996" cy="215996"/>
              </a:xfrm>
              <a:prstGeom prst="ellipse">
                <a:avLst/>
              </a:prstGeom>
              <a:solidFill>
                <a:srgbClr val="FFFFFF"/>
              </a:solidFill>
              <a:ln w="38100" cmpd="sng"/>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grpSp>
        <p:sp>
          <p:nvSpPr>
            <p:cNvPr id="144" name="Ellipse 143"/>
            <p:cNvSpPr>
              <a:spLocks noChangeAspect="1"/>
            </p:cNvSpPr>
            <p:nvPr/>
          </p:nvSpPr>
          <p:spPr>
            <a:xfrm>
              <a:off x="168502" y="3458101"/>
              <a:ext cx="215996" cy="215996"/>
            </a:xfrm>
            <a:prstGeom prst="ellipse">
              <a:avLst/>
            </a:prstGeom>
            <a:solidFill>
              <a:srgbClr val="FFFFFF"/>
            </a:solidFill>
            <a:ln w="38100" cmpd="sng"/>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grpSp>
      <p:grpSp>
        <p:nvGrpSpPr>
          <p:cNvPr id="60" name="Grouper 59"/>
          <p:cNvGrpSpPr/>
          <p:nvPr/>
        </p:nvGrpSpPr>
        <p:grpSpPr>
          <a:xfrm>
            <a:off x="168502" y="2550614"/>
            <a:ext cx="7161798" cy="3781204"/>
            <a:chOff x="168502" y="2550614"/>
            <a:chExt cx="7161798" cy="3781204"/>
          </a:xfrm>
        </p:grpSpPr>
        <p:grpSp>
          <p:nvGrpSpPr>
            <p:cNvPr id="157" name="Grouper 156"/>
            <p:cNvGrpSpPr/>
            <p:nvPr/>
          </p:nvGrpSpPr>
          <p:grpSpPr>
            <a:xfrm>
              <a:off x="6400168" y="2550614"/>
              <a:ext cx="930132" cy="3781204"/>
              <a:chOff x="6400168" y="2550614"/>
              <a:chExt cx="930132" cy="3781204"/>
            </a:xfrm>
          </p:grpSpPr>
          <p:grpSp>
            <p:nvGrpSpPr>
              <p:cNvPr id="137" name="Grouper 136"/>
              <p:cNvGrpSpPr>
                <a:grpSpLocks noChangeAspect="1"/>
              </p:cNvGrpSpPr>
              <p:nvPr/>
            </p:nvGrpSpPr>
            <p:grpSpPr>
              <a:xfrm>
                <a:off x="7058757" y="2550614"/>
                <a:ext cx="271543" cy="179997"/>
                <a:chOff x="3769398" y="2912272"/>
                <a:chExt cx="506640" cy="335836"/>
              </a:xfrm>
            </p:grpSpPr>
            <p:cxnSp>
              <p:nvCxnSpPr>
                <p:cNvPr id="132" name="Connecteur droit avec flèche 131"/>
                <p:cNvCxnSpPr/>
                <p:nvPr/>
              </p:nvCxnSpPr>
              <p:spPr>
                <a:xfrm>
                  <a:off x="3769398" y="3091805"/>
                  <a:ext cx="50664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4" name="Connecteur droit 133"/>
                <p:cNvCxnSpPr/>
                <p:nvPr/>
              </p:nvCxnSpPr>
              <p:spPr>
                <a:xfrm flipH="1" flipV="1">
                  <a:off x="3769398" y="2912272"/>
                  <a:ext cx="222922" cy="17953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6" name="Connecteur droit 135"/>
                <p:cNvCxnSpPr/>
                <p:nvPr/>
              </p:nvCxnSpPr>
              <p:spPr>
                <a:xfrm flipH="1">
                  <a:off x="3769398" y="3091805"/>
                  <a:ext cx="222922" cy="15630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38" name="Grouper 137"/>
              <p:cNvGrpSpPr>
                <a:grpSpLocks noChangeAspect="1"/>
              </p:cNvGrpSpPr>
              <p:nvPr/>
            </p:nvGrpSpPr>
            <p:grpSpPr>
              <a:xfrm>
                <a:off x="6400168" y="6151821"/>
                <a:ext cx="271543" cy="179997"/>
                <a:chOff x="3769398" y="2912272"/>
                <a:chExt cx="506640" cy="335836"/>
              </a:xfrm>
            </p:grpSpPr>
            <p:cxnSp>
              <p:nvCxnSpPr>
                <p:cNvPr id="139" name="Connecteur droit avec flèche 138"/>
                <p:cNvCxnSpPr/>
                <p:nvPr/>
              </p:nvCxnSpPr>
              <p:spPr>
                <a:xfrm>
                  <a:off x="3769398" y="3091805"/>
                  <a:ext cx="50664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0" name="Connecteur droit 139"/>
                <p:cNvCxnSpPr/>
                <p:nvPr/>
              </p:nvCxnSpPr>
              <p:spPr>
                <a:xfrm flipH="1" flipV="1">
                  <a:off x="3769398" y="2912272"/>
                  <a:ext cx="222922" cy="17953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1" name="Connecteur droit 140"/>
                <p:cNvCxnSpPr/>
                <p:nvPr/>
              </p:nvCxnSpPr>
              <p:spPr>
                <a:xfrm flipH="1">
                  <a:off x="3769398" y="3091805"/>
                  <a:ext cx="222922" cy="15630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cxnSp>
          <p:nvCxnSpPr>
            <p:cNvPr id="148" name="Connecteur droit avec flèche 147"/>
            <p:cNvCxnSpPr/>
            <p:nvPr/>
          </p:nvCxnSpPr>
          <p:spPr>
            <a:xfrm>
              <a:off x="168502" y="5137477"/>
              <a:ext cx="27154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8" name="Connecteur droit 157"/>
            <p:cNvCxnSpPr/>
            <p:nvPr/>
          </p:nvCxnSpPr>
          <p:spPr>
            <a:xfrm flipH="1" flipV="1">
              <a:off x="168502" y="5041253"/>
              <a:ext cx="119479" cy="9622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9" name="Connecteur droit 158"/>
            <p:cNvCxnSpPr/>
            <p:nvPr/>
          </p:nvCxnSpPr>
          <p:spPr>
            <a:xfrm flipH="1">
              <a:off x="168502" y="5137477"/>
              <a:ext cx="119479" cy="8377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63" name="Grouper 62"/>
          <p:cNvGrpSpPr/>
          <p:nvPr/>
        </p:nvGrpSpPr>
        <p:grpSpPr>
          <a:xfrm>
            <a:off x="214213" y="1474549"/>
            <a:ext cx="5816212" cy="4472927"/>
            <a:chOff x="214213" y="1474549"/>
            <a:chExt cx="5816212" cy="4472927"/>
          </a:xfrm>
        </p:grpSpPr>
        <p:grpSp>
          <p:nvGrpSpPr>
            <p:cNvPr id="121" name="Grouper 120"/>
            <p:cNvGrpSpPr/>
            <p:nvPr/>
          </p:nvGrpSpPr>
          <p:grpSpPr>
            <a:xfrm>
              <a:off x="5160970" y="1474549"/>
              <a:ext cx="869455" cy="3524553"/>
              <a:chOff x="5160970" y="1474549"/>
              <a:chExt cx="869455" cy="3524553"/>
            </a:xfrm>
          </p:grpSpPr>
          <p:sp>
            <p:nvSpPr>
              <p:cNvPr id="117" name="Égal 116"/>
              <p:cNvSpPr>
                <a:spLocks noChangeAspect="1"/>
              </p:cNvSpPr>
              <p:nvPr/>
            </p:nvSpPr>
            <p:spPr>
              <a:xfrm>
                <a:off x="5160970" y="4819102"/>
                <a:ext cx="180000" cy="180000"/>
              </a:xfrm>
              <a:prstGeom prst="mathEqual">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latin typeface="Calibri"/>
                </a:endParaRPr>
              </a:p>
            </p:txBody>
          </p:sp>
          <p:sp>
            <p:nvSpPr>
              <p:cNvPr id="118" name="Égal 117"/>
              <p:cNvSpPr>
                <a:spLocks noChangeAspect="1"/>
              </p:cNvSpPr>
              <p:nvPr/>
            </p:nvSpPr>
            <p:spPr>
              <a:xfrm>
                <a:off x="5555933" y="3721998"/>
                <a:ext cx="180000" cy="180000"/>
              </a:xfrm>
              <a:prstGeom prst="mathEqual">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latin typeface="Calibri"/>
                </a:endParaRPr>
              </a:p>
            </p:txBody>
          </p:sp>
          <p:sp>
            <p:nvSpPr>
              <p:cNvPr id="119" name="Égal 118"/>
              <p:cNvSpPr>
                <a:spLocks noChangeAspect="1"/>
              </p:cNvSpPr>
              <p:nvPr/>
            </p:nvSpPr>
            <p:spPr>
              <a:xfrm>
                <a:off x="5458329" y="2657094"/>
                <a:ext cx="180000" cy="180000"/>
              </a:xfrm>
              <a:prstGeom prst="mathEqual">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latin typeface="Calibri"/>
                </a:endParaRPr>
              </a:p>
            </p:txBody>
          </p:sp>
          <p:sp>
            <p:nvSpPr>
              <p:cNvPr id="120" name="Égal 119"/>
              <p:cNvSpPr>
                <a:spLocks noChangeAspect="1"/>
              </p:cNvSpPr>
              <p:nvPr/>
            </p:nvSpPr>
            <p:spPr>
              <a:xfrm>
                <a:off x="5850425" y="1474549"/>
                <a:ext cx="180000" cy="180000"/>
              </a:xfrm>
              <a:prstGeom prst="mathEqual">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latin typeface="Calibri"/>
                </a:endParaRPr>
              </a:p>
            </p:txBody>
          </p:sp>
        </p:grpSp>
        <p:sp>
          <p:nvSpPr>
            <p:cNvPr id="161" name="Égal 160"/>
            <p:cNvSpPr>
              <a:spLocks noChangeAspect="1"/>
            </p:cNvSpPr>
            <p:nvPr/>
          </p:nvSpPr>
          <p:spPr>
            <a:xfrm>
              <a:off x="214213" y="5767476"/>
              <a:ext cx="180000" cy="180000"/>
            </a:xfrm>
            <a:prstGeom prst="mathEqual">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latin typeface="Calibri"/>
              </a:endParaRPr>
            </a:p>
          </p:txBody>
        </p:sp>
      </p:grpSp>
      <p:grpSp>
        <p:nvGrpSpPr>
          <p:cNvPr id="93" name="Grouper 92"/>
          <p:cNvGrpSpPr/>
          <p:nvPr/>
        </p:nvGrpSpPr>
        <p:grpSpPr>
          <a:xfrm>
            <a:off x="96031" y="132988"/>
            <a:ext cx="9019711" cy="6090828"/>
            <a:chOff x="96031" y="132988"/>
            <a:chExt cx="9019711" cy="6090828"/>
          </a:xfrm>
        </p:grpSpPr>
        <p:sp>
          <p:nvSpPr>
            <p:cNvPr id="47" name="Forme libre 46"/>
            <p:cNvSpPr/>
            <p:nvPr/>
          </p:nvSpPr>
          <p:spPr>
            <a:xfrm>
              <a:off x="6735410" y="132988"/>
              <a:ext cx="2380332" cy="6090828"/>
            </a:xfrm>
            <a:custGeom>
              <a:avLst/>
              <a:gdLst>
                <a:gd name="connsiteX0" fmla="*/ 2380332 w 2380332"/>
                <a:gd name="connsiteY0" fmla="*/ 5804905 h 6090828"/>
                <a:gd name="connsiteX1" fmla="*/ 1888308 w 2380332"/>
                <a:gd name="connsiteY1" fmla="*/ 5765008 h 6090828"/>
                <a:gd name="connsiteX2" fmla="*/ 1655594 w 2380332"/>
                <a:gd name="connsiteY2" fmla="*/ 5818203 h 6090828"/>
                <a:gd name="connsiteX3" fmla="*/ 1695488 w 2380332"/>
                <a:gd name="connsiteY3" fmla="*/ 6070880 h 6090828"/>
                <a:gd name="connsiteX4" fmla="*/ 1276602 w 2380332"/>
                <a:gd name="connsiteY4" fmla="*/ 6090828 h 6090828"/>
                <a:gd name="connsiteX5" fmla="*/ 764631 w 2380332"/>
                <a:gd name="connsiteY5" fmla="*/ 5997737 h 6090828"/>
                <a:gd name="connsiteX6" fmla="*/ 538566 w 2380332"/>
                <a:gd name="connsiteY6" fmla="*/ 6037633 h 6090828"/>
                <a:gd name="connsiteX7" fmla="*/ 206118 w 2380332"/>
                <a:gd name="connsiteY7" fmla="*/ 5884697 h 6090828"/>
                <a:gd name="connsiteX8" fmla="*/ 192820 w 2380332"/>
                <a:gd name="connsiteY8" fmla="*/ 5698515 h 6090828"/>
                <a:gd name="connsiteX9" fmla="*/ 0 w 2380332"/>
                <a:gd name="connsiteY9" fmla="*/ 5578826 h 6090828"/>
                <a:gd name="connsiteX10" fmla="*/ 166224 w 2380332"/>
                <a:gd name="connsiteY10" fmla="*/ 4421834 h 6090828"/>
                <a:gd name="connsiteX11" fmla="*/ 19946 w 2380332"/>
                <a:gd name="connsiteY11" fmla="*/ 4129262 h 6090828"/>
                <a:gd name="connsiteX12" fmla="*/ 385640 w 2380332"/>
                <a:gd name="connsiteY12" fmla="*/ 3078661 h 6090828"/>
                <a:gd name="connsiteX13" fmla="*/ 485375 w 2380332"/>
                <a:gd name="connsiteY13" fmla="*/ 2074605 h 6090828"/>
                <a:gd name="connsiteX14" fmla="*/ 1143623 w 2380332"/>
                <a:gd name="connsiteY14" fmla="*/ 1243433 h 6090828"/>
                <a:gd name="connsiteX15" fmla="*/ 1476072 w 2380332"/>
                <a:gd name="connsiteY15" fmla="*/ 605093 h 6090828"/>
                <a:gd name="connsiteX16" fmla="*/ 1781924 w 2380332"/>
                <a:gd name="connsiteY16" fmla="*/ 0 h 6090828"/>
                <a:gd name="connsiteX17" fmla="*/ 1781924 w 2380332"/>
                <a:gd name="connsiteY17" fmla="*/ 0 h 609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0332" h="6090828">
                  <a:moveTo>
                    <a:pt x="2380332" y="5804905"/>
                  </a:moveTo>
                  <a:lnTo>
                    <a:pt x="1888308" y="5765008"/>
                  </a:lnTo>
                  <a:lnTo>
                    <a:pt x="1655594" y="5818203"/>
                  </a:lnTo>
                  <a:lnTo>
                    <a:pt x="1695488" y="6070880"/>
                  </a:lnTo>
                  <a:lnTo>
                    <a:pt x="1276602" y="6090828"/>
                  </a:lnTo>
                  <a:lnTo>
                    <a:pt x="764631" y="5997737"/>
                  </a:lnTo>
                  <a:lnTo>
                    <a:pt x="538566" y="6037633"/>
                  </a:lnTo>
                  <a:lnTo>
                    <a:pt x="206118" y="5884697"/>
                  </a:lnTo>
                  <a:lnTo>
                    <a:pt x="192820" y="5698515"/>
                  </a:lnTo>
                  <a:lnTo>
                    <a:pt x="0" y="5578826"/>
                  </a:lnTo>
                  <a:lnTo>
                    <a:pt x="166224" y="4421834"/>
                  </a:lnTo>
                  <a:lnTo>
                    <a:pt x="19946" y="4129262"/>
                  </a:lnTo>
                  <a:lnTo>
                    <a:pt x="385640" y="3078661"/>
                  </a:lnTo>
                  <a:lnTo>
                    <a:pt x="485375" y="2074605"/>
                  </a:lnTo>
                  <a:lnTo>
                    <a:pt x="1143623" y="1243433"/>
                  </a:lnTo>
                  <a:lnTo>
                    <a:pt x="1476072" y="605093"/>
                  </a:lnTo>
                  <a:lnTo>
                    <a:pt x="1781924" y="0"/>
                  </a:lnTo>
                  <a:lnTo>
                    <a:pt x="1781924" y="0"/>
                  </a:lnTo>
                </a:path>
              </a:pathLst>
            </a:custGeom>
            <a:ln w="28575" cmpd="sng">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cxnSp>
          <p:nvCxnSpPr>
            <p:cNvPr id="162" name="Connecteur droit 161"/>
            <p:cNvCxnSpPr/>
            <p:nvPr/>
          </p:nvCxnSpPr>
          <p:spPr>
            <a:xfrm flipV="1">
              <a:off x="96031" y="6069349"/>
              <a:ext cx="373872" cy="2243"/>
            </a:xfrm>
            <a:prstGeom prst="line">
              <a:avLst/>
            </a:prstGeom>
            <a:ln w="57150" cmpd="sng">
              <a:solidFill>
                <a:srgbClr val="0000FF"/>
              </a:solidFill>
            </a:ln>
          </p:spPr>
          <p:style>
            <a:lnRef idx="2">
              <a:schemeClr val="accent1"/>
            </a:lnRef>
            <a:fillRef idx="0">
              <a:schemeClr val="accent1"/>
            </a:fillRef>
            <a:effectRef idx="1">
              <a:schemeClr val="accent1"/>
            </a:effectRef>
            <a:fontRef idx="minor">
              <a:schemeClr val="tx1"/>
            </a:fontRef>
          </p:style>
        </p:cxnSp>
      </p:grpSp>
      <p:grpSp>
        <p:nvGrpSpPr>
          <p:cNvPr id="81" name="Grouper 80"/>
          <p:cNvGrpSpPr/>
          <p:nvPr/>
        </p:nvGrpSpPr>
        <p:grpSpPr>
          <a:xfrm>
            <a:off x="159706" y="1904351"/>
            <a:ext cx="7484087" cy="4499466"/>
            <a:chOff x="159706" y="1904351"/>
            <a:chExt cx="7484087" cy="4499466"/>
          </a:xfrm>
        </p:grpSpPr>
        <p:sp>
          <p:nvSpPr>
            <p:cNvPr id="122" name="Multiplication 121"/>
            <p:cNvSpPr>
              <a:spLocks noChangeAspect="1"/>
            </p:cNvSpPr>
            <p:nvPr/>
          </p:nvSpPr>
          <p:spPr>
            <a:xfrm>
              <a:off x="7391797" y="1904351"/>
              <a:ext cx="251996" cy="251996"/>
            </a:xfrm>
            <a:prstGeom prst="mathMultiply">
              <a:avLst/>
            </a:prstGeom>
            <a:solidFill>
              <a:srgbClr val="0000FF"/>
            </a:solidFill>
            <a:ln>
              <a:solidFill>
                <a:srgbClr val="0000F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123" name="Multiplication 122"/>
            <p:cNvSpPr>
              <a:spLocks noChangeAspect="1"/>
            </p:cNvSpPr>
            <p:nvPr/>
          </p:nvSpPr>
          <p:spPr>
            <a:xfrm>
              <a:off x="6795726" y="5204474"/>
              <a:ext cx="251996" cy="251996"/>
            </a:xfrm>
            <a:prstGeom prst="mathMultiply">
              <a:avLst/>
            </a:prstGeom>
            <a:solidFill>
              <a:srgbClr val="0000FF"/>
            </a:solidFill>
            <a:ln>
              <a:solidFill>
                <a:srgbClr val="0000F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163" name="Multiplication 162"/>
            <p:cNvSpPr>
              <a:spLocks noChangeAspect="1"/>
            </p:cNvSpPr>
            <p:nvPr/>
          </p:nvSpPr>
          <p:spPr>
            <a:xfrm>
              <a:off x="159706" y="6151821"/>
              <a:ext cx="251996" cy="251996"/>
            </a:xfrm>
            <a:prstGeom prst="mathMultiply">
              <a:avLst/>
            </a:prstGeom>
            <a:solidFill>
              <a:srgbClr val="0000FF"/>
            </a:solidFill>
            <a:ln>
              <a:solidFill>
                <a:srgbClr val="0000F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grpSp>
      <p:sp>
        <p:nvSpPr>
          <p:cNvPr id="131" name="Bouton d'action : Suivant ou Précédent 130">
            <a:hlinkClick r:id="rId3" action="ppaction://hlinksldjump" highlightClick="1"/>
          </p:cNvPr>
          <p:cNvSpPr/>
          <p:nvPr/>
        </p:nvSpPr>
        <p:spPr>
          <a:xfrm>
            <a:off x="3533860" y="4596310"/>
            <a:ext cx="379694" cy="560882"/>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42" name="Bouton d'action : Suivant ou Précédent 141">
            <a:hlinkClick r:id="rId4" action="ppaction://hlinksldjump" highlightClick="1"/>
          </p:cNvPr>
          <p:cNvSpPr/>
          <p:nvPr/>
        </p:nvSpPr>
        <p:spPr>
          <a:xfrm>
            <a:off x="3532386" y="2710098"/>
            <a:ext cx="379694" cy="1216328"/>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47" name="Bouton d'action : Suivant ou Précédent 146">
            <a:hlinkClick r:id="rId5" action="ppaction://hlinksldjump" highlightClick="1"/>
          </p:cNvPr>
          <p:cNvSpPr/>
          <p:nvPr/>
        </p:nvSpPr>
        <p:spPr>
          <a:xfrm>
            <a:off x="3532386" y="5197436"/>
            <a:ext cx="379694" cy="295117"/>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49" name="Bouton d'action : Suivant ou Précédent 148">
            <a:hlinkClick r:id="rId3" action="ppaction://hlinksldjump" highlightClick="1"/>
          </p:cNvPr>
          <p:cNvSpPr/>
          <p:nvPr/>
        </p:nvSpPr>
        <p:spPr>
          <a:xfrm>
            <a:off x="3540442" y="6055880"/>
            <a:ext cx="379694" cy="295117"/>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 val="120773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p:cTn id="4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4">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
                                            <p:txEl>
                                              <p:pRg st="6" end="6"/>
                                            </p:txEl>
                                          </p:spTgt>
                                        </p:tgtEl>
                                        <p:attrNameLst>
                                          <p:attrName>style.visibility</p:attrName>
                                        </p:attrNameLst>
                                      </p:cBhvr>
                                      <p:to>
                                        <p:strVal val="visible"/>
                                      </p:to>
                                    </p:set>
                                    <p:anim calcmode="lin" valueType="num">
                                      <p:cBhvr>
                                        <p:cTn id="63"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65" dur="500"/>
                                        <p:tgtEl>
                                          <p:spTgt spid="4">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p:cTn id="70" dur="500" fill="hold"/>
                                        <p:tgtEl>
                                          <p:spTgt spid="3"/>
                                        </p:tgtEl>
                                        <p:attrNameLst>
                                          <p:attrName>ppt_w</p:attrName>
                                        </p:attrNameLst>
                                      </p:cBhvr>
                                      <p:tavLst>
                                        <p:tav tm="0">
                                          <p:val>
                                            <p:fltVal val="0"/>
                                          </p:val>
                                        </p:tav>
                                        <p:tav tm="100000">
                                          <p:val>
                                            <p:strVal val="#ppt_w"/>
                                          </p:val>
                                        </p:tav>
                                      </p:tavLst>
                                    </p:anim>
                                    <p:anim calcmode="lin" valueType="num">
                                      <p:cBhvr>
                                        <p:cTn id="71" dur="500" fill="hold"/>
                                        <p:tgtEl>
                                          <p:spTgt spid="3"/>
                                        </p:tgtEl>
                                        <p:attrNameLst>
                                          <p:attrName>ppt_h</p:attrName>
                                        </p:attrNameLst>
                                      </p:cBhvr>
                                      <p:tavLst>
                                        <p:tav tm="0">
                                          <p:val>
                                            <p:fltVal val="0"/>
                                          </p:val>
                                        </p:tav>
                                        <p:tav tm="100000">
                                          <p:val>
                                            <p:strVal val="#ppt_h"/>
                                          </p:val>
                                        </p:tav>
                                      </p:tavLst>
                                    </p:anim>
                                    <p:animEffect transition="in" filter="fade">
                                      <p:cBhvr>
                                        <p:cTn id="72" dur="5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
                                            <p:txEl>
                                              <p:pRg st="7" end="7"/>
                                            </p:txEl>
                                          </p:spTgt>
                                        </p:tgtEl>
                                        <p:attrNameLst>
                                          <p:attrName>style.visibility</p:attrName>
                                        </p:attrNameLst>
                                      </p:cBhvr>
                                      <p:to>
                                        <p:strVal val="visible"/>
                                      </p:to>
                                    </p:set>
                                    <p:anim calcmode="lin" valueType="num">
                                      <p:cBhvr>
                                        <p:cTn id="77"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78"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79" dur="500"/>
                                        <p:tgtEl>
                                          <p:spTgt spid="4">
                                            <p:txEl>
                                              <p:pRg st="7" end="7"/>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
                                            <p:txEl>
                                              <p:pRg st="8" end="8"/>
                                            </p:txEl>
                                          </p:spTgt>
                                        </p:tgtEl>
                                        <p:attrNameLst>
                                          <p:attrName>style.visibility</p:attrName>
                                        </p:attrNameLst>
                                      </p:cBhvr>
                                      <p:to>
                                        <p:strVal val="visible"/>
                                      </p:to>
                                    </p:set>
                                    <p:anim calcmode="lin" valueType="num">
                                      <p:cBhvr>
                                        <p:cTn id="84"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85"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86" dur="500"/>
                                        <p:tgtEl>
                                          <p:spTgt spid="4">
                                            <p:txEl>
                                              <p:pRg st="8" end="8"/>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
                                            <p:txEl>
                                              <p:pRg st="9" end="9"/>
                                            </p:txEl>
                                          </p:spTgt>
                                        </p:tgtEl>
                                        <p:attrNameLst>
                                          <p:attrName>style.visibility</p:attrName>
                                        </p:attrNameLst>
                                      </p:cBhvr>
                                      <p:to>
                                        <p:strVal val="visible"/>
                                      </p:to>
                                    </p:set>
                                    <p:anim calcmode="lin" valueType="num">
                                      <p:cBhvr>
                                        <p:cTn id="91"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92"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93" dur="500"/>
                                        <p:tgtEl>
                                          <p:spTgt spid="4">
                                            <p:txEl>
                                              <p:pRg st="9" end="9"/>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p:cTn id="98" dur="500" fill="hold"/>
                                        <p:tgtEl>
                                          <p:spTgt spid="82"/>
                                        </p:tgtEl>
                                        <p:attrNameLst>
                                          <p:attrName>ppt_w</p:attrName>
                                        </p:attrNameLst>
                                      </p:cBhvr>
                                      <p:tavLst>
                                        <p:tav tm="0">
                                          <p:val>
                                            <p:fltVal val="0"/>
                                          </p:val>
                                        </p:tav>
                                        <p:tav tm="100000">
                                          <p:val>
                                            <p:strVal val="#ppt_w"/>
                                          </p:val>
                                        </p:tav>
                                      </p:tavLst>
                                    </p:anim>
                                    <p:anim calcmode="lin" valueType="num">
                                      <p:cBhvr>
                                        <p:cTn id="99" dur="500" fill="hold"/>
                                        <p:tgtEl>
                                          <p:spTgt spid="82"/>
                                        </p:tgtEl>
                                        <p:attrNameLst>
                                          <p:attrName>ppt_h</p:attrName>
                                        </p:attrNameLst>
                                      </p:cBhvr>
                                      <p:tavLst>
                                        <p:tav tm="0">
                                          <p:val>
                                            <p:fltVal val="0"/>
                                          </p:val>
                                        </p:tav>
                                        <p:tav tm="100000">
                                          <p:val>
                                            <p:strVal val="#ppt_h"/>
                                          </p:val>
                                        </p:tav>
                                      </p:tavLst>
                                    </p:anim>
                                    <p:animEffect transition="in" filter="fade">
                                      <p:cBhvr>
                                        <p:cTn id="100" dur="500"/>
                                        <p:tgtEl>
                                          <p:spTgt spid="82"/>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4">
                                            <p:txEl>
                                              <p:pRg st="10" end="10"/>
                                            </p:txEl>
                                          </p:spTgt>
                                        </p:tgtEl>
                                        <p:attrNameLst>
                                          <p:attrName>style.visibility</p:attrName>
                                        </p:attrNameLst>
                                      </p:cBhvr>
                                      <p:to>
                                        <p:strVal val="visible"/>
                                      </p:to>
                                    </p:set>
                                    <p:anim calcmode="lin" valueType="num">
                                      <p:cBhvr>
                                        <p:cTn id="105" dur="500" fill="hold"/>
                                        <p:tgtEl>
                                          <p:spTgt spid="4">
                                            <p:txEl>
                                              <p:pRg st="10" end="10"/>
                                            </p:txEl>
                                          </p:spTgt>
                                        </p:tgtEl>
                                        <p:attrNameLst>
                                          <p:attrName>ppt_w</p:attrName>
                                        </p:attrNameLst>
                                      </p:cBhvr>
                                      <p:tavLst>
                                        <p:tav tm="0">
                                          <p:val>
                                            <p:fltVal val="0"/>
                                          </p:val>
                                        </p:tav>
                                        <p:tav tm="100000">
                                          <p:val>
                                            <p:strVal val="#ppt_w"/>
                                          </p:val>
                                        </p:tav>
                                      </p:tavLst>
                                    </p:anim>
                                    <p:anim calcmode="lin" valueType="num">
                                      <p:cBhvr>
                                        <p:cTn id="106" dur="500" fill="hold"/>
                                        <p:tgtEl>
                                          <p:spTgt spid="4">
                                            <p:txEl>
                                              <p:pRg st="10" end="10"/>
                                            </p:txEl>
                                          </p:spTgt>
                                        </p:tgtEl>
                                        <p:attrNameLst>
                                          <p:attrName>ppt_h</p:attrName>
                                        </p:attrNameLst>
                                      </p:cBhvr>
                                      <p:tavLst>
                                        <p:tav tm="0">
                                          <p:val>
                                            <p:fltVal val="0"/>
                                          </p:val>
                                        </p:tav>
                                        <p:tav tm="100000">
                                          <p:val>
                                            <p:strVal val="#ppt_h"/>
                                          </p:val>
                                        </p:tav>
                                      </p:tavLst>
                                    </p:anim>
                                    <p:animEffect transition="in" filter="fade">
                                      <p:cBhvr>
                                        <p:cTn id="107" dur="500"/>
                                        <p:tgtEl>
                                          <p:spTgt spid="4">
                                            <p:txEl>
                                              <p:pRg st="10" end="1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83"/>
                                        </p:tgtEl>
                                        <p:attrNameLst>
                                          <p:attrName>style.visibility</p:attrName>
                                        </p:attrNameLst>
                                      </p:cBhvr>
                                      <p:to>
                                        <p:strVal val="visible"/>
                                      </p:to>
                                    </p:set>
                                    <p:anim calcmode="lin" valueType="num">
                                      <p:cBhvr>
                                        <p:cTn id="112" dur="500" fill="hold"/>
                                        <p:tgtEl>
                                          <p:spTgt spid="83"/>
                                        </p:tgtEl>
                                        <p:attrNameLst>
                                          <p:attrName>ppt_w</p:attrName>
                                        </p:attrNameLst>
                                      </p:cBhvr>
                                      <p:tavLst>
                                        <p:tav tm="0">
                                          <p:val>
                                            <p:fltVal val="0"/>
                                          </p:val>
                                        </p:tav>
                                        <p:tav tm="100000">
                                          <p:val>
                                            <p:strVal val="#ppt_w"/>
                                          </p:val>
                                        </p:tav>
                                      </p:tavLst>
                                    </p:anim>
                                    <p:anim calcmode="lin" valueType="num">
                                      <p:cBhvr>
                                        <p:cTn id="113" dur="500" fill="hold"/>
                                        <p:tgtEl>
                                          <p:spTgt spid="83"/>
                                        </p:tgtEl>
                                        <p:attrNameLst>
                                          <p:attrName>ppt_h</p:attrName>
                                        </p:attrNameLst>
                                      </p:cBhvr>
                                      <p:tavLst>
                                        <p:tav tm="0">
                                          <p:val>
                                            <p:fltVal val="0"/>
                                          </p:val>
                                        </p:tav>
                                        <p:tav tm="100000">
                                          <p:val>
                                            <p:strVal val="#ppt_h"/>
                                          </p:val>
                                        </p:tav>
                                      </p:tavLst>
                                    </p:anim>
                                    <p:animEffect transition="in" filter="fade">
                                      <p:cBhvr>
                                        <p:cTn id="114" dur="500"/>
                                        <p:tgtEl>
                                          <p:spTgt spid="83"/>
                                        </p:tgtEl>
                                      </p:cBhvr>
                                    </p:animEffec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4">
                                            <p:txEl>
                                              <p:pRg st="11" end="11"/>
                                            </p:txEl>
                                          </p:spTgt>
                                        </p:tgtEl>
                                        <p:attrNameLst>
                                          <p:attrName>style.visibility</p:attrName>
                                        </p:attrNameLst>
                                      </p:cBhvr>
                                      <p:to>
                                        <p:strVal val="visible"/>
                                      </p:to>
                                    </p:set>
                                    <p:anim calcmode="lin" valueType="num">
                                      <p:cBhvr>
                                        <p:cTn id="119" dur="500" fill="hold"/>
                                        <p:tgtEl>
                                          <p:spTgt spid="4">
                                            <p:txEl>
                                              <p:pRg st="11" end="11"/>
                                            </p:txEl>
                                          </p:spTgt>
                                        </p:tgtEl>
                                        <p:attrNameLst>
                                          <p:attrName>ppt_w</p:attrName>
                                        </p:attrNameLst>
                                      </p:cBhvr>
                                      <p:tavLst>
                                        <p:tav tm="0">
                                          <p:val>
                                            <p:fltVal val="0"/>
                                          </p:val>
                                        </p:tav>
                                        <p:tav tm="100000">
                                          <p:val>
                                            <p:strVal val="#ppt_w"/>
                                          </p:val>
                                        </p:tav>
                                      </p:tavLst>
                                    </p:anim>
                                    <p:anim calcmode="lin" valueType="num">
                                      <p:cBhvr>
                                        <p:cTn id="120" dur="500" fill="hold"/>
                                        <p:tgtEl>
                                          <p:spTgt spid="4">
                                            <p:txEl>
                                              <p:pRg st="11" end="11"/>
                                            </p:txEl>
                                          </p:spTgt>
                                        </p:tgtEl>
                                        <p:attrNameLst>
                                          <p:attrName>ppt_h</p:attrName>
                                        </p:attrNameLst>
                                      </p:cBhvr>
                                      <p:tavLst>
                                        <p:tav tm="0">
                                          <p:val>
                                            <p:fltVal val="0"/>
                                          </p:val>
                                        </p:tav>
                                        <p:tav tm="100000">
                                          <p:val>
                                            <p:strVal val="#ppt_h"/>
                                          </p:val>
                                        </p:tav>
                                      </p:tavLst>
                                    </p:anim>
                                    <p:animEffect transition="in" filter="fade">
                                      <p:cBhvr>
                                        <p:cTn id="121" dur="500"/>
                                        <p:tgtEl>
                                          <p:spTgt spid="4">
                                            <p:txEl>
                                              <p:pRg st="11" end="11"/>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60"/>
                                        </p:tgtEl>
                                        <p:attrNameLst>
                                          <p:attrName>style.visibility</p:attrName>
                                        </p:attrNameLst>
                                      </p:cBhvr>
                                      <p:to>
                                        <p:strVal val="visible"/>
                                      </p:to>
                                    </p:set>
                                    <p:anim calcmode="lin" valueType="num">
                                      <p:cBhvr>
                                        <p:cTn id="126" dur="500" fill="hold"/>
                                        <p:tgtEl>
                                          <p:spTgt spid="60"/>
                                        </p:tgtEl>
                                        <p:attrNameLst>
                                          <p:attrName>ppt_w</p:attrName>
                                        </p:attrNameLst>
                                      </p:cBhvr>
                                      <p:tavLst>
                                        <p:tav tm="0">
                                          <p:val>
                                            <p:fltVal val="0"/>
                                          </p:val>
                                        </p:tav>
                                        <p:tav tm="100000">
                                          <p:val>
                                            <p:strVal val="#ppt_w"/>
                                          </p:val>
                                        </p:tav>
                                      </p:tavLst>
                                    </p:anim>
                                    <p:anim calcmode="lin" valueType="num">
                                      <p:cBhvr>
                                        <p:cTn id="127" dur="500" fill="hold"/>
                                        <p:tgtEl>
                                          <p:spTgt spid="60"/>
                                        </p:tgtEl>
                                        <p:attrNameLst>
                                          <p:attrName>ppt_h</p:attrName>
                                        </p:attrNameLst>
                                      </p:cBhvr>
                                      <p:tavLst>
                                        <p:tav tm="0">
                                          <p:val>
                                            <p:fltVal val="0"/>
                                          </p:val>
                                        </p:tav>
                                        <p:tav tm="100000">
                                          <p:val>
                                            <p:strVal val="#ppt_h"/>
                                          </p:val>
                                        </p:tav>
                                      </p:tavLst>
                                    </p:anim>
                                    <p:animEffect transition="in" filter="fade">
                                      <p:cBhvr>
                                        <p:cTn id="128" dur="500"/>
                                        <p:tgtEl>
                                          <p:spTgt spid="60"/>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16" fill="hold" grpId="0" nodeType="clickEffect">
                                  <p:stCondLst>
                                    <p:cond delay="0"/>
                                  </p:stCondLst>
                                  <p:childTnLst>
                                    <p:set>
                                      <p:cBhvr>
                                        <p:cTn id="132" dur="1" fill="hold">
                                          <p:stCondLst>
                                            <p:cond delay="0"/>
                                          </p:stCondLst>
                                        </p:cTn>
                                        <p:tgtEl>
                                          <p:spTgt spid="4">
                                            <p:txEl>
                                              <p:pRg st="12" end="12"/>
                                            </p:txEl>
                                          </p:spTgt>
                                        </p:tgtEl>
                                        <p:attrNameLst>
                                          <p:attrName>style.visibility</p:attrName>
                                        </p:attrNameLst>
                                      </p:cBhvr>
                                      <p:to>
                                        <p:strVal val="visible"/>
                                      </p:to>
                                    </p:set>
                                    <p:anim calcmode="lin" valueType="num">
                                      <p:cBhvr>
                                        <p:cTn id="133" dur="500" fill="hold"/>
                                        <p:tgtEl>
                                          <p:spTgt spid="4">
                                            <p:txEl>
                                              <p:pRg st="12" end="12"/>
                                            </p:txEl>
                                          </p:spTgt>
                                        </p:tgtEl>
                                        <p:attrNameLst>
                                          <p:attrName>ppt_w</p:attrName>
                                        </p:attrNameLst>
                                      </p:cBhvr>
                                      <p:tavLst>
                                        <p:tav tm="0">
                                          <p:val>
                                            <p:fltVal val="0"/>
                                          </p:val>
                                        </p:tav>
                                        <p:tav tm="100000">
                                          <p:val>
                                            <p:strVal val="#ppt_w"/>
                                          </p:val>
                                        </p:tav>
                                      </p:tavLst>
                                    </p:anim>
                                    <p:anim calcmode="lin" valueType="num">
                                      <p:cBhvr>
                                        <p:cTn id="134" dur="500" fill="hold"/>
                                        <p:tgtEl>
                                          <p:spTgt spid="4">
                                            <p:txEl>
                                              <p:pRg st="12" end="12"/>
                                            </p:txEl>
                                          </p:spTgt>
                                        </p:tgtEl>
                                        <p:attrNameLst>
                                          <p:attrName>ppt_h</p:attrName>
                                        </p:attrNameLst>
                                      </p:cBhvr>
                                      <p:tavLst>
                                        <p:tav tm="0">
                                          <p:val>
                                            <p:fltVal val="0"/>
                                          </p:val>
                                        </p:tav>
                                        <p:tav tm="100000">
                                          <p:val>
                                            <p:strVal val="#ppt_h"/>
                                          </p:val>
                                        </p:tav>
                                      </p:tavLst>
                                    </p:anim>
                                    <p:animEffect transition="in" filter="fade">
                                      <p:cBhvr>
                                        <p:cTn id="135" dur="500"/>
                                        <p:tgtEl>
                                          <p:spTgt spid="4">
                                            <p:txEl>
                                              <p:pRg st="12" end="12"/>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53" presetClass="entr" presetSubtype="16" fill="hold" nodeType="clickEffect">
                                  <p:stCondLst>
                                    <p:cond delay="0"/>
                                  </p:stCondLst>
                                  <p:childTnLst>
                                    <p:set>
                                      <p:cBhvr>
                                        <p:cTn id="139" dur="1" fill="hold">
                                          <p:stCondLst>
                                            <p:cond delay="0"/>
                                          </p:stCondLst>
                                        </p:cTn>
                                        <p:tgtEl>
                                          <p:spTgt spid="90"/>
                                        </p:tgtEl>
                                        <p:attrNameLst>
                                          <p:attrName>style.visibility</p:attrName>
                                        </p:attrNameLst>
                                      </p:cBhvr>
                                      <p:to>
                                        <p:strVal val="visible"/>
                                      </p:to>
                                    </p:set>
                                    <p:anim calcmode="lin" valueType="num">
                                      <p:cBhvr>
                                        <p:cTn id="140" dur="500" fill="hold"/>
                                        <p:tgtEl>
                                          <p:spTgt spid="90"/>
                                        </p:tgtEl>
                                        <p:attrNameLst>
                                          <p:attrName>ppt_w</p:attrName>
                                        </p:attrNameLst>
                                      </p:cBhvr>
                                      <p:tavLst>
                                        <p:tav tm="0">
                                          <p:val>
                                            <p:fltVal val="0"/>
                                          </p:val>
                                        </p:tav>
                                        <p:tav tm="100000">
                                          <p:val>
                                            <p:strVal val="#ppt_w"/>
                                          </p:val>
                                        </p:tav>
                                      </p:tavLst>
                                    </p:anim>
                                    <p:anim calcmode="lin" valueType="num">
                                      <p:cBhvr>
                                        <p:cTn id="141" dur="500" fill="hold"/>
                                        <p:tgtEl>
                                          <p:spTgt spid="90"/>
                                        </p:tgtEl>
                                        <p:attrNameLst>
                                          <p:attrName>ppt_h</p:attrName>
                                        </p:attrNameLst>
                                      </p:cBhvr>
                                      <p:tavLst>
                                        <p:tav tm="0">
                                          <p:val>
                                            <p:fltVal val="0"/>
                                          </p:val>
                                        </p:tav>
                                        <p:tav tm="100000">
                                          <p:val>
                                            <p:strVal val="#ppt_h"/>
                                          </p:val>
                                        </p:tav>
                                      </p:tavLst>
                                    </p:anim>
                                    <p:animEffect transition="in" filter="fade">
                                      <p:cBhvr>
                                        <p:cTn id="142" dur="500"/>
                                        <p:tgtEl>
                                          <p:spTgt spid="90"/>
                                        </p:tgtEl>
                                      </p:cBhvr>
                                    </p:animEffect>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grpId="0" nodeType="clickEffect">
                                  <p:stCondLst>
                                    <p:cond delay="0"/>
                                  </p:stCondLst>
                                  <p:childTnLst>
                                    <p:set>
                                      <p:cBhvr>
                                        <p:cTn id="146" dur="1" fill="hold">
                                          <p:stCondLst>
                                            <p:cond delay="0"/>
                                          </p:stCondLst>
                                        </p:cTn>
                                        <p:tgtEl>
                                          <p:spTgt spid="4">
                                            <p:txEl>
                                              <p:pRg st="13" end="13"/>
                                            </p:txEl>
                                          </p:spTgt>
                                        </p:tgtEl>
                                        <p:attrNameLst>
                                          <p:attrName>style.visibility</p:attrName>
                                        </p:attrNameLst>
                                      </p:cBhvr>
                                      <p:to>
                                        <p:strVal val="visible"/>
                                      </p:to>
                                    </p:set>
                                    <p:anim calcmode="lin" valueType="num">
                                      <p:cBhvr>
                                        <p:cTn id="147" dur="500" fill="hold"/>
                                        <p:tgtEl>
                                          <p:spTgt spid="4">
                                            <p:txEl>
                                              <p:pRg st="13" end="13"/>
                                            </p:txEl>
                                          </p:spTgt>
                                        </p:tgtEl>
                                        <p:attrNameLst>
                                          <p:attrName>ppt_w</p:attrName>
                                        </p:attrNameLst>
                                      </p:cBhvr>
                                      <p:tavLst>
                                        <p:tav tm="0">
                                          <p:val>
                                            <p:fltVal val="0"/>
                                          </p:val>
                                        </p:tav>
                                        <p:tav tm="100000">
                                          <p:val>
                                            <p:strVal val="#ppt_w"/>
                                          </p:val>
                                        </p:tav>
                                      </p:tavLst>
                                    </p:anim>
                                    <p:anim calcmode="lin" valueType="num">
                                      <p:cBhvr>
                                        <p:cTn id="148" dur="500" fill="hold"/>
                                        <p:tgtEl>
                                          <p:spTgt spid="4">
                                            <p:txEl>
                                              <p:pRg st="13" end="13"/>
                                            </p:txEl>
                                          </p:spTgt>
                                        </p:tgtEl>
                                        <p:attrNameLst>
                                          <p:attrName>ppt_h</p:attrName>
                                        </p:attrNameLst>
                                      </p:cBhvr>
                                      <p:tavLst>
                                        <p:tav tm="0">
                                          <p:val>
                                            <p:fltVal val="0"/>
                                          </p:val>
                                        </p:tav>
                                        <p:tav tm="100000">
                                          <p:val>
                                            <p:strVal val="#ppt_h"/>
                                          </p:val>
                                        </p:tav>
                                      </p:tavLst>
                                    </p:anim>
                                    <p:animEffect transition="in" filter="fade">
                                      <p:cBhvr>
                                        <p:cTn id="149" dur="500"/>
                                        <p:tgtEl>
                                          <p:spTgt spid="4">
                                            <p:txEl>
                                              <p:pRg st="13" end="13"/>
                                            </p:txEl>
                                          </p:spTgt>
                                        </p:tgtEl>
                                      </p:cBhvr>
                                    </p:animEffect>
                                  </p:childTnLst>
                                </p:cTn>
                              </p:par>
                            </p:childTnLst>
                          </p:cTn>
                        </p:par>
                      </p:childTnLst>
                    </p:cTn>
                  </p:par>
                  <p:par>
                    <p:cTn id="150" fill="hold">
                      <p:stCondLst>
                        <p:cond delay="indefinite"/>
                      </p:stCondLst>
                      <p:childTnLst>
                        <p:par>
                          <p:cTn id="151" fill="hold">
                            <p:stCondLst>
                              <p:cond delay="0"/>
                            </p:stCondLst>
                            <p:childTnLst>
                              <p:par>
                                <p:cTn id="152" presetID="53" presetClass="entr" presetSubtype="16" fill="hold" nodeType="clickEffect">
                                  <p:stCondLst>
                                    <p:cond delay="0"/>
                                  </p:stCondLst>
                                  <p:childTnLst>
                                    <p:set>
                                      <p:cBhvr>
                                        <p:cTn id="153" dur="1" fill="hold">
                                          <p:stCondLst>
                                            <p:cond delay="0"/>
                                          </p:stCondLst>
                                        </p:cTn>
                                        <p:tgtEl>
                                          <p:spTgt spid="92"/>
                                        </p:tgtEl>
                                        <p:attrNameLst>
                                          <p:attrName>style.visibility</p:attrName>
                                        </p:attrNameLst>
                                      </p:cBhvr>
                                      <p:to>
                                        <p:strVal val="visible"/>
                                      </p:to>
                                    </p:set>
                                    <p:anim calcmode="lin" valueType="num">
                                      <p:cBhvr>
                                        <p:cTn id="154" dur="500" fill="hold"/>
                                        <p:tgtEl>
                                          <p:spTgt spid="92"/>
                                        </p:tgtEl>
                                        <p:attrNameLst>
                                          <p:attrName>ppt_w</p:attrName>
                                        </p:attrNameLst>
                                      </p:cBhvr>
                                      <p:tavLst>
                                        <p:tav tm="0">
                                          <p:val>
                                            <p:fltVal val="0"/>
                                          </p:val>
                                        </p:tav>
                                        <p:tav tm="100000">
                                          <p:val>
                                            <p:strVal val="#ppt_w"/>
                                          </p:val>
                                        </p:tav>
                                      </p:tavLst>
                                    </p:anim>
                                    <p:anim calcmode="lin" valueType="num">
                                      <p:cBhvr>
                                        <p:cTn id="155" dur="500" fill="hold"/>
                                        <p:tgtEl>
                                          <p:spTgt spid="92"/>
                                        </p:tgtEl>
                                        <p:attrNameLst>
                                          <p:attrName>ppt_h</p:attrName>
                                        </p:attrNameLst>
                                      </p:cBhvr>
                                      <p:tavLst>
                                        <p:tav tm="0">
                                          <p:val>
                                            <p:fltVal val="0"/>
                                          </p:val>
                                        </p:tav>
                                        <p:tav tm="100000">
                                          <p:val>
                                            <p:strVal val="#ppt_h"/>
                                          </p:val>
                                        </p:tav>
                                      </p:tavLst>
                                    </p:anim>
                                    <p:animEffect transition="in" filter="fade">
                                      <p:cBhvr>
                                        <p:cTn id="156" dur="500"/>
                                        <p:tgtEl>
                                          <p:spTgt spid="92"/>
                                        </p:tgtEl>
                                      </p:cBhvr>
                                    </p:animEffect>
                                  </p:childTnLst>
                                </p:cTn>
                              </p:par>
                            </p:childTnLst>
                          </p:cTn>
                        </p:par>
                      </p:childTnLst>
                    </p:cTn>
                  </p:par>
                  <p:par>
                    <p:cTn id="157" fill="hold">
                      <p:stCondLst>
                        <p:cond delay="indefinite"/>
                      </p:stCondLst>
                      <p:childTnLst>
                        <p:par>
                          <p:cTn id="158" fill="hold">
                            <p:stCondLst>
                              <p:cond delay="0"/>
                            </p:stCondLst>
                            <p:childTnLst>
                              <p:par>
                                <p:cTn id="159" presetID="53" presetClass="entr" presetSubtype="16" fill="hold" grpId="0" nodeType="clickEffect">
                                  <p:stCondLst>
                                    <p:cond delay="0"/>
                                  </p:stCondLst>
                                  <p:childTnLst>
                                    <p:set>
                                      <p:cBhvr>
                                        <p:cTn id="160" dur="1" fill="hold">
                                          <p:stCondLst>
                                            <p:cond delay="0"/>
                                          </p:stCondLst>
                                        </p:cTn>
                                        <p:tgtEl>
                                          <p:spTgt spid="4">
                                            <p:txEl>
                                              <p:pRg st="14" end="14"/>
                                            </p:txEl>
                                          </p:spTgt>
                                        </p:tgtEl>
                                        <p:attrNameLst>
                                          <p:attrName>style.visibility</p:attrName>
                                        </p:attrNameLst>
                                      </p:cBhvr>
                                      <p:to>
                                        <p:strVal val="visible"/>
                                      </p:to>
                                    </p:set>
                                    <p:anim calcmode="lin" valueType="num">
                                      <p:cBhvr>
                                        <p:cTn id="161" dur="500" fill="hold"/>
                                        <p:tgtEl>
                                          <p:spTgt spid="4">
                                            <p:txEl>
                                              <p:pRg st="14" end="14"/>
                                            </p:txEl>
                                          </p:spTgt>
                                        </p:tgtEl>
                                        <p:attrNameLst>
                                          <p:attrName>ppt_w</p:attrName>
                                        </p:attrNameLst>
                                      </p:cBhvr>
                                      <p:tavLst>
                                        <p:tav tm="0">
                                          <p:val>
                                            <p:fltVal val="0"/>
                                          </p:val>
                                        </p:tav>
                                        <p:tav tm="100000">
                                          <p:val>
                                            <p:strVal val="#ppt_w"/>
                                          </p:val>
                                        </p:tav>
                                      </p:tavLst>
                                    </p:anim>
                                    <p:anim calcmode="lin" valueType="num">
                                      <p:cBhvr>
                                        <p:cTn id="162" dur="500" fill="hold"/>
                                        <p:tgtEl>
                                          <p:spTgt spid="4">
                                            <p:txEl>
                                              <p:pRg st="14" end="14"/>
                                            </p:txEl>
                                          </p:spTgt>
                                        </p:tgtEl>
                                        <p:attrNameLst>
                                          <p:attrName>ppt_h</p:attrName>
                                        </p:attrNameLst>
                                      </p:cBhvr>
                                      <p:tavLst>
                                        <p:tav tm="0">
                                          <p:val>
                                            <p:fltVal val="0"/>
                                          </p:val>
                                        </p:tav>
                                        <p:tav tm="100000">
                                          <p:val>
                                            <p:strVal val="#ppt_h"/>
                                          </p:val>
                                        </p:tav>
                                      </p:tavLst>
                                    </p:anim>
                                    <p:animEffect transition="in" filter="fade">
                                      <p:cBhvr>
                                        <p:cTn id="163" dur="500"/>
                                        <p:tgtEl>
                                          <p:spTgt spid="4">
                                            <p:txEl>
                                              <p:pRg st="14" end="14"/>
                                            </p:txEl>
                                          </p:spTgt>
                                        </p:tgtEl>
                                      </p:cBhvr>
                                    </p:animEffect>
                                  </p:childTnLst>
                                </p:cTn>
                              </p:par>
                            </p:childTnLst>
                          </p:cTn>
                        </p:par>
                      </p:childTnLst>
                    </p:cTn>
                  </p:par>
                  <p:par>
                    <p:cTn id="164" fill="hold">
                      <p:stCondLst>
                        <p:cond delay="indefinite"/>
                      </p:stCondLst>
                      <p:childTnLst>
                        <p:par>
                          <p:cTn id="165" fill="hold">
                            <p:stCondLst>
                              <p:cond delay="0"/>
                            </p:stCondLst>
                            <p:childTnLst>
                              <p:par>
                                <p:cTn id="166" presetID="53" presetClass="entr" presetSubtype="16" fill="hold" nodeType="clickEffect">
                                  <p:stCondLst>
                                    <p:cond delay="0"/>
                                  </p:stCondLst>
                                  <p:childTnLst>
                                    <p:set>
                                      <p:cBhvr>
                                        <p:cTn id="167" dur="1" fill="hold">
                                          <p:stCondLst>
                                            <p:cond delay="0"/>
                                          </p:stCondLst>
                                        </p:cTn>
                                        <p:tgtEl>
                                          <p:spTgt spid="63"/>
                                        </p:tgtEl>
                                        <p:attrNameLst>
                                          <p:attrName>style.visibility</p:attrName>
                                        </p:attrNameLst>
                                      </p:cBhvr>
                                      <p:to>
                                        <p:strVal val="visible"/>
                                      </p:to>
                                    </p:set>
                                    <p:anim calcmode="lin" valueType="num">
                                      <p:cBhvr>
                                        <p:cTn id="168" dur="500" fill="hold"/>
                                        <p:tgtEl>
                                          <p:spTgt spid="63"/>
                                        </p:tgtEl>
                                        <p:attrNameLst>
                                          <p:attrName>ppt_w</p:attrName>
                                        </p:attrNameLst>
                                      </p:cBhvr>
                                      <p:tavLst>
                                        <p:tav tm="0">
                                          <p:val>
                                            <p:fltVal val="0"/>
                                          </p:val>
                                        </p:tav>
                                        <p:tav tm="100000">
                                          <p:val>
                                            <p:strVal val="#ppt_w"/>
                                          </p:val>
                                        </p:tav>
                                      </p:tavLst>
                                    </p:anim>
                                    <p:anim calcmode="lin" valueType="num">
                                      <p:cBhvr>
                                        <p:cTn id="169" dur="500" fill="hold"/>
                                        <p:tgtEl>
                                          <p:spTgt spid="63"/>
                                        </p:tgtEl>
                                        <p:attrNameLst>
                                          <p:attrName>ppt_h</p:attrName>
                                        </p:attrNameLst>
                                      </p:cBhvr>
                                      <p:tavLst>
                                        <p:tav tm="0">
                                          <p:val>
                                            <p:fltVal val="0"/>
                                          </p:val>
                                        </p:tav>
                                        <p:tav tm="100000">
                                          <p:val>
                                            <p:strVal val="#ppt_h"/>
                                          </p:val>
                                        </p:tav>
                                      </p:tavLst>
                                    </p:anim>
                                    <p:animEffect transition="in" filter="fade">
                                      <p:cBhvr>
                                        <p:cTn id="170" dur="500"/>
                                        <p:tgtEl>
                                          <p:spTgt spid="63"/>
                                        </p:tgtEl>
                                      </p:cBhvr>
                                    </p:animEffect>
                                  </p:childTnLst>
                                </p:cTn>
                              </p:par>
                            </p:childTnLst>
                          </p:cTn>
                        </p:par>
                      </p:childTnLst>
                    </p:cTn>
                  </p:par>
                  <p:par>
                    <p:cTn id="171" fill="hold">
                      <p:stCondLst>
                        <p:cond delay="indefinite"/>
                      </p:stCondLst>
                      <p:childTnLst>
                        <p:par>
                          <p:cTn id="172" fill="hold">
                            <p:stCondLst>
                              <p:cond delay="0"/>
                            </p:stCondLst>
                            <p:childTnLst>
                              <p:par>
                                <p:cTn id="173" presetID="53" presetClass="entr" presetSubtype="16" fill="hold" grpId="0" nodeType="clickEffect">
                                  <p:stCondLst>
                                    <p:cond delay="0"/>
                                  </p:stCondLst>
                                  <p:childTnLst>
                                    <p:set>
                                      <p:cBhvr>
                                        <p:cTn id="174" dur="1" fill="hold">
                                          <p:stCondLst>
                                            <p:cond delay="0"/>
                                          </p:stCondLst>
                                        </p:cTn>
                                        <p:tgtEl>
                                          <p:spTgt spid="4">
                                            <p:txEl>
                                              <p:pRg st="15" end="15"/>
                                            </p:txEl>
                                          </p:spTgt>
                                        </p:tgtEl>
                                        <p:attrNameLst>
                                          <p:attrName>style.visibility</p:attrName>
                                        </p:attrNameLst>
                                      </p:cBhvr>
                                      <p:to>
                                        <p:strVal val="visible"/>
                                      </p:to>
                                    </p:set>
                                    <p:anim calcmode="lin" valueType="num">
                                      <p:cBhvr>
                                        <p:cTn id="175" dur="500" fill="hold"/>
                                        <p:tgtEl>
                                          <p:spTgt spid="4">
                                            <p:txEl>
                                              <p:pRg st="15" end="15"/>
                                            </p:txEl>
                                          </p:spTgt>
                                        </p:tgtEl>
                                        <p:attrNameLst>
                                          <p:attrName>ppt_w</p:attrName>
                                        </p:attrNameLst>
                                      </p:cBhvr>
                                      <p:tavLst>
                                        <p:tav tm="0">
                                          <p:val>
                                            <p:fltVal val="0"/>
                                          </p:val>
                                        </p:tav>
                                        <p:tav tm="100000">
                                          <p:val>
                                            <p:strVal val="#ppt_w"/>
                                          </p:val>
                                        </p:tav>
                                      </p:tavLst>
                                    </p:anim>
                                    <p:anim calcmode="lin" valueType="num">
                                      <p:cBhvr>
                                        <p:cTn id="176" dur="500" fill="hold"/>
                                        <p:tgtEl>
                                          <p:spTgt spid="4">
                                            <p:txEl>
                                              <p:pRg st="15" end="15"/>
                                            </p:txEl>
                                          </p:spTgt>
                                        </p:tgtEl>
                                        <p:attrNameLst>
                                          <p:attrName>ppt_h</p:attrName>
                                        </p:attrNameLst>
                                      </p:cBhvr>
                                      <p:tavLst>
                                        <p:tav tm="0">
                                          <p:val>
                                            <p:fltVal val="0"/>
                                          </p:val>
                                        </p:tav>
                                        <p:tav tm="100000">
                                          <p:val>
                                            <p:strVal val="#ppt_h"/>
                                          </p:val>
                                        </p:tav>
                                      </p:tavLst>
                                    </p:anim>
                                    <p:animEffect transition="in" filter="fade">
                                      <p:cBhvr>
                                        <p:cTn id="177" dur="500"/>
                                        <p:tgtEl>
                                          <p:spTgt spid="4">
                                            <p:txEl>
                                              <p:pRg st="15" end="15"/>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53" presetClass="entr" presetSubtype="16" fill="hold" nodeType="clickEffect">
                                  <p:stCondLst>
                                    <p:cond delay="0"/>
                                  </p:stCondLst>
                                  <p:childTnLst>
                                    <p:set>
                                      <p:cBhvr>
                                        <p:cTn id="181" dur="1" fill="hold">
                                          <p:stCondLst>
                                            <p:cond delay="0"/>
                                          </p:stCondLst>
                                        </p:cTn>
                                        <p:tgtEl>
                                          <p:spTgt spid="93"/>
                                        </p:tgtEl>
                                        <p:attrNameLst>
                                          <p:attrName>style.visibility</p:attrName>
                                        </p:attrNameLst>
                                      </p:cBhvr>
                                      <p:to>
                                        <p:strVal val="visible"/>
                                      </p:to>
                                    </p:set>
                                    <p:anim calcmode="lin" valueType="num">
                                      <p:cBhvr>
                                        <p:cTn id="182" dur="500" fill="hold"/>
                                        <p:tgtEl>
                                          <p:spTgt spid="93"/>
                                        </p:tgtEl>
                                        <p:attrNameLst>
                                          <p:attrName>ppt_w</p:attrName>
                                        </p:attrNameLst>
                                      </p:cBhvr>
                                      <p:tavLst>
                                        <p:tav tm="0">
                                          <p:val>
                                            <p:fltVal val="0"/>
                                          </p:val>
                                        </p:tav>
                                        <p:tav tm="100000">
                                          <p:val>
                                            <p:strVal val="#ppt_w"/>
                                          </p:val>
                                        </p:tav>
                                      </p:tavLst>
                                    </p:anim>
                                    <p:anim calcmode="lin" valueType="num">
                                      <p:cBhvr>
                                        <p:cTn id="183" dur="500" fill="hold"/>
                                        <p:tgtEl>
                                          <p:spTgt spid="93"/>
                                        </p:tgtEl>
                                        <p:attrNameLst>
                                          <p:attrName>ppt_h</p:attrName>
                                        </p:attrNameLst>
                                      </p:cBhvr>
                                      <p:tavLst>
                                        <p:tav tm="0">
                                          <p:val>
                                            <p:fltVal val="0"/>
                                          </p:val>
                                        </p:tav>
                                        <p:tav tm="100000">
                                          <p:val>
                                            <p:strVal val="#ppt_h"/>
                                          </p:val>
                                        </p:tav>
                                      </p:tavLst>
                                    </p:anim>
                                    <p:animEffect transition="in" filter="fade">
                                      <p:cBhvr>
                                        <p:cTn id="184" dur="500"/>
                                        <p:tgtEl>
                                          <p:spTgt spid="93"/>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4">
                                            <p:txEl>
                                              <p:pRg st="16" end="16"/>
                                            </p:txEl>
                                          </p:spTgt>
                                        </p:tgtEl>
                                        <p:attrNameLst>
                                          <p:attrName>style.visibility</p:attrName>
                                        </p:attrNameLst>
                                      </p:cBhvr>
                                      <p:to>
                                        <p:strVal val="visible"/>
                                      </p:to>
                                    </p:set>
                                    <p:anim calcmode="lin" valueType="num">
                                      <p:cBhvr>
                                        <p:cTn id="189" dur="500" fill="hold"/>
                                        <p:tgtEl>
                                          <p:spTgt spid="4">
                                            <p:txEl>
                                              <p:pRg st="16" end="16"/>
                                            </p:txEl>
                                          </p:spTgt>
                                        </p:tgtEl>
                                        <p:attrNameLst>
                                          <p:attrName>ppt_w</p:attrName>
                                        </p:attrNameLst>
                                      </p:cBhvr>
                                      <p:tavLst>
                                        <p:tav tm="0">
                                          <p:val>
                                            <p:fltVal val="0"/>
                                          </p:val>
                                        </p:tav>
                                        <p:tav tm="100000">
                                          <p:val>
                                            <p:strVal val="#ppt_w"/>
                                          </p:val>
                                        </p:tav>
                                      </p:tavLst>
                                    </p:anim>
                                    <p:anim calcmode="lin" valueType="num">
                                      <p:cBhvr>
                                        <p:cTn id="190" dur="500" fill="hold"/>
                                        <p:tgtEl>
                                          <p:spTgt spid="4">
                                            <p:txEl>
                                              <p:pRg st="16" end="16"/>
                                            </p:txEl>
                                          </p:spTgt>
                                        </p:tgtEl>
                                        <p:attrNameLst>
                                          <p:attrName>ppt_h</p:attrName>
                                        </p:attrNameLst>
                                      </p:cBhvr>
                                      <p:tavLst>
                                        <p:tav tm="0">
                                          <p:val>
                                            <p:fltVal val="0"/>
                                          </p:val>
                                        </p:tav>
                                        <p:tav tm="100000">
                                          <p:val>
                                            <p:strVal val="#ppt_h"/>
                                          </p:val>
                                        </p:tav>
                                      </p:tavLst>
                                    </p:anim>
                                    <p:animEffect transition="in" filter="fade">
                                      <p:cBhvr>
                                        <p:cTn id="191" dur="500"/>
                                        <p:tgtEl>
                                          <p:spTgt spid="4">
                                            <p:txEl>
                                              <p:pRg st="16" end="16"/>
                                            </p:txEl>
                                          </p:spTgt>
                                        </p:tgtEl>
                                      </p:cBhvr>
                                    </p:animEffect>
                                  </p:childTnLst>
                                </p:cTn>
                              </p:par>
                            </p:childTnLst>
                          </p:cTn>
                        </p:par>
                      </p:childTnLst>
                    </p:cTn>
                  </p:par>
                  <p:par>
                    <p:cTn id="192" fill="hold">
                      <p:stCondLst>
                        <p:cond delay="indefinite"/>
                      </p:stCondLst>
                      <p:childTnLst>
                        <p:par>
                          <p:cTn id="193" fill="hold">
                            <p:stCondLst>
                              <p:cond delay="0"/>
                            </p:stCondLst>
                            <p:childTnLst>
                              <p:par>
                                <p:cTn id="194" presetID="53" presetClass="entr" presetSubtype="16" fill="hold" nodeType="clickEffect">
                                  <p:stCondLst>
                                    <p:cond delay="0"/>
                                  </p:stCondLst>
                                  <p:childTnLst>
                                    <p:set>
                                      <p:cBhvr>
                                        <p:cTn id="195" dur="1" fill="hold">
                                          <p:stCondLst>
                                            <p:cond delay="0"/>
                                          </p:stCondLst>
                                        </p:cTn>
                                        <p:tgtEl>
                                          <p:spTgt spid="81"/>
                                        </p:tgtEl>
                                        <p:attrNameLst>
                                          <p:attrName>style.visibility</p:attrName>
                                        </p:attrNameLst>
                                      </p:cBhvr>
                                      <p:to>
                                        <p:strVal val="visible"/>
                                      </p:to>
                                    </p:set>
                                    <p:anim calcmode="lin" valueType="num">
                                      <p:cBhvr>
                                        <p:cTn id="196" dur="500" fill="hold"/>
                                        <p:tgtEl>
                                          <p:spTgt spid="81"/>
                                        </p:tgtEl>
                                        <p:attrNameLst>
                                          <p:attrName>ppt_w</p:attrName>
                                        </p:attrNameLst>
                                      </p:cBhvr>
                                      <p:tavLst>
                                        <p:tav tm="0">
                                          <p:val>
                                            <p:fltVal val="0"/>
                                          </p:val>
                                        </p:tav>
                                        <p:tav tm="100000">
                                          <p:val>
                                            <p:strVal val="#ppt_w"/>
                                          </p:val>
                                        </p:tav>
                                      </p:tavLst>
                                    </p:anim>
                                    <p:anim calcmode="lin" valueType="num">
                                      <p:cBhvr>
                                        <p:cTn id="197" dur="500" fill="hold"/>
                                        <p:tgtEl>
                                          <p:spTgt spid="81"/>
                                        </p:tgtEl>
                                        <p:attrNameLst>
                                          <p:attrName>ppt_h</p:attrName>
                                        </p:attrNameLst>
                                      </p:cBhvr>
                                      <p:tavLst>
                                        <p:tav tm="0">
                                          <p:val>
                                            <p:fltVal val="0"/>
                                          </p:val>
                                        </p:tav>
                                        <p:tav tm="100000">
                                          <p:val>
                                            <p:strVal val="#ppt_h"/>
                                          </p:val>
                                        </p:tav>
                                      </p:tavLst>
                                    </p:anim>
                                    <p:animEffect transition="in" filter="fade">
                                      <p:cBhvr>
                                        <p:cTn id="198" dur="500"/>
                                        <p:tgtEl>
                                          <p:spTgt spid="81"/>
                                        </p:tgtEl>
                                      </p:cBhvr>
                                    </p:animEffect>
                                  </p:childTnLst>
                                </p:cTn>
                              </p:par>
                            </p:childTnLst>
                          </p:cTn>
                        </p:par>
                      </p:childTnLst>
                    </p:cTn>
                  </p:par>
                  <p:par>
                    <p:cTn id="199" fill="hold">
                      <p:stCondLst>
                        <p:cond delay="indefinite"/>
                      </p:stCondLst>
                      <p:childTnLst>
                        <p:par>
                          <p:cTn id="200" fill="hold">
                            <p:stCondLst>
                              <p:cond delay="0"/>
                            </p:stCondLst>
                            <p:childTnLst>
                              <p:par>
                                <p:cTn id="201" presetID="53" presetClass="entr" presetSubtype="16" fill="hold" grpId="0" nodeType="clickEffect">
                                  <p:stCondLst>
                                    <p:cond delay="0"/>
                                  </p:stCondLst>
                                  <p:childTnLst>
                                    <p:set>
                                      <p:cBhvr>
                                        <p:cTn id="202" dur="1" fill="hold">
                                          <p:stCondLst>
                                            <p:cond delay="0"/>
                                          </p:stCondLst>
                                        </p:cTn>
                                        <p:tgtEl>
                                          <p:spTgt spid="4">
                                            <p:txEl>
                                              <p:pRg st="17" end="17"/>
                                            </p:txEl>
                                          </p:spTgt>
                                        </p:tgtEl>
                                        <p:attrNameLst>
                                          <p:attrName>style.visibility</p:attrName>
                                        </p:attrNameLst>
                                      </p:cBhvr>
                                      <p:to>
                                        <p:strVal val="visible"/>
                                      </p:to>
                                    </p:set>
                                    <p:anim calcmode="lin" valueType="num">
                                      <p:cBhvr>
                                        <p:cTn id="203" dur="500" fill="hold"/>
                                        <p:tgtEl>
                                          <p:spTgt spid="4">
                                            <p:txEl>
                                              <p:pRg st="17" end="17"/>
                                            </p:txEl>
                                          </p:spTgt>
                                        </p:tgtEl>
                                        <p:attrNameLst>
                                          <p:attrName>ppt_w</p:attrName>
                                        </p:attrNameLst>
                                      </p:cBhvr>
                                      <p:tavLst>
                                        <p:tav tm="0">
                                          <p:val>
                                            <p:fltVal val="0"/>
                                          </p:val>
                                        </p:tav>
                                        <p:tav tm="100000">
                                          <p:val>
                                            <p:strVal val="#ppt_w"/>
                                          </p:val>
                                        </p:tav>
                                      </p:tavLst>
                                    </p:anim>
                                    <p:anim calcmode="lin" valueType="num">
                                      <p:cBhvr>
                                        <p:cTn id="204" dur="500" fill="hold"/>
                                        <p:tgtEl>
                                          <p:spTgt spid="4">
                                            <p:txEl>
                                              <p:pRg st="17" end="17"/>
                                            </p:txEl>
                                          </p:spTgt>
                                        </p:tgtEl>
                                        <p:attrNameLst>
                                          <p:attrName>ppt_h</p:attrName>
                                        </p:attrNameLst>
                                      </p:cBhvr>
                                      <p:tavLst>
                                        <p:tav tm="0">
                                          <p:val>
                                            <p:fltVal val="0"/>
                                          </p:val>
                                        </p:tav>
                                        <p:tav tm="100000">
                                          <p:val>
                                            <p:strVal val="#ppt_h"/>
                                          </p:val>
                                        </p:tav>
                                      </p:tavLst>
                                    </p:anim>
                                    <p:animEffect transition="in" filter="fade">
                                      <p:cBhvr>
                                        <p:cTn id="205" dur="500"/>
                                        <p:tgtEl>
                                          <p:spTgt spid="4">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3577734" y="-39700"/>
            <a:ext cx="5568950" cy="6858000"/>
          </a:xfrm>
          <a:prstGeom prst="rect">
            <a:avLst/>
          </a:prstGeom>
          <a:noFill/>
          <a:ln>
            <a:solidFill>
              <a:schemeClr val="tx1"/>
            </a:solidFill>
          </a:ln>
        </p:spPr>
      </p:pic>
      <p:sp>
        <p:nvSpPr>
          <p:cNvPr id="2" name="Titre 1"/>
          <p:cNvSpPr>
            <a:spLocks noGrp="1"/>
          </p:cNvSpPr>
          <p:nvPr>
            <p:ph type="title"/>
          </p:nvPr>
        </p:nvSpPr>
        <p:spPr/>
        <p:txBody>
          <a:bodyPr/>
          <a:lstStyle/>
          <a:p>
            <a:r>
              <a:rPr lang="fr-FR" dirty="0"/>
              <a:t>L’organisation du territoire de la région Alsace</a:t>
            </a:r>
          </a:p>
        </p:txBody>
      </p:sp>
      <p:sp>
        <p:nvSpPr>
          <p:cNvPr id="4" name="Espace réservé du texte 3"/>
          <p:cNvSpPr>
            <a:spLocks noGrp="1"/>
          </p:cNvSpPr>
          <p:nvPr>
            <p:ph type="body" sz="half" idx="2"/>
          </p:nvPr>
        </p:nvSpPr>
        <p:spPr>
          <a:xfrm>
            <a:off x="0" y="1435100"/>
            <a:ext cx="3575050" cy="5422900"/>
          </a:xfrm>
        </p:spPr>
        <p:txBody>
          <a:bodyPr>
            <a:normAutofit/>
          </a:bodyPr>
          <a:lstStyle/>
          <a:p>
            <a:pPr lvl="0"/>
            <a:r>
              <a:rPr lang="fr-FR" b="1" dirty="0">
                <a:solidFill>
                  <a:srgbClr val="0000FF"/>
                </a:solidFill>
              </a:rPr>
              <a:t>III. Une région carrefour intégrée à l’espace rhénan</a:t>
            </a:r>
            <a:endParaRPr lang="fr-FR" dirty="0">
              <a:solidFill>
                <a:srgbClr val="0000FF"/>
              </a:solidFill>
            </a:endParaRPr>
          </a:p>
          <a:p>
            <a:endParaRPr lang="fr-FR" dirty="0"/>
          </a:p>
          <a:p>
            <a:r>
              <a:rPr lang="fr-FR" dirty="0"/>
              <a:t>	Siège d’institutions européennes</a:t>
            </a:r>
          </a:p>
          <a:p>
            <a:r>
              <a:rPr lang="fr-FR" dirty="0"/>
              <a:t>	Espaces de coopération transfrontaliers</a:t>
            </a:r>
          </a:p>
          <a:p>
            <a:r>
              <a:rPr lang="fr-FR" dirty="0"/>
              <a:t>	Interfaces de mobilité</a:t>
            </a:r>
          </a:p>
          <a:p>
            <a:r>
              <a:rPr lang="fr-FR" dirty="0"/>
              <a:t>	Frontière ouverte dans le cadre de l’espace Schengen</a:t>
            </a:r>
          </a:p>
          <a:p>
            <a:r>
              <a:rPr lang="fr-FR" dirty="0"/>
              <a:t> </a:t>
            </a:r>
          </a:p>
        </p:txBody>
      </p:sp>
      <p:sp>
        <p:nvSpPr>
          <p:cNvPr id="27" name="Forme libre 26"/>
          <p:cNvSpPr/>
          <p:nvPr/>
        </p:nvSpPr>
        <p:spPr>
          <a:xfrm>
            <a:off x="5033272" y="472106"/>
            <a:ext cx="2353737" cy="5066824"/>
          </a:xfrm>
          <a:custGeom>
            <a:avLst/>
            <a:gdLst>
              <a:gd name="connsiteX0" fmla="*/ 2353737 w 2353737"/>
              <a:gd name="connsiteY0" fmla="*/ 53195 h 5066824"/>
              <a:gd name="connsiteX1" fmla="*/ 1688840 w 2353737"/>
              <a:gd name="connsiteY1" fmla="*/ 0 h 5066824"/>
              <a:gd name="connsiteX2" fmla="*/ 1422881 w 2353737"/>
              <a:gd name="connsiteY2" fmla="*/ 505352 h 5066824"/>
              <a:gd name="connsiteX3" fmla="*/ 1250007 w 2353737"/>
              <a:gd name="connsiteY3" fmla="*/ 452157 h 5066824"/>
              <a:gd name="connsiteX4" fmla="*/ 970751 w 2353737"/>
              <a:gd name="connsiteY4" fmla="*/ 538599 h 5066824"/>
              <a:gd name="connsiteX5" fmla="*/ 605057 w 2353737"/>
              <a:gd name="connsiteY5" fmla="*/ 392313 h 5066824"/>
              <a:gd name="connsiteX6" fmla="*/ 611706 w 2353737"/>
              <a:gd name="connsiteY6" fmla="*/ 930912 h 5066824"/>
              <a:gd name="connsiteX7" fmla="*/ 937506 w 2353737"/>
              <a:gd name="connsiteY7" fmla="*/ 1130394 h 5066824"/>
              <a:gd name="connsiteX8" fmla="*/ 791228 w 2353737"/>
              <a:gd name="connsiteY8" fmla="*/ 1529356 h 5066824"/>
              <a:gd name="connsiteX9" fmla="*/ 937506 w 2353737"/>
              <a:gd name="connsiteY9" fmla="*/ 1609149 h 5066824"/>
              <a:gd name="connsiteX10" fmla="*/ 671547 w 2353737"/>
              <a:gd name="connsiteY10" fmla="*/ 2021410 h 5066824"/>
              <a:gd name="connsiteX11" fmla="*/ 472078 w 2353737"/>
              <a:gd name="connsiteY11" fmla="*/ 2087904 h 5066824"/>
              <a:gd name="connsiteX12" fmla="*/ 472078 w 2353737"/>
              <a:gd name="connsiteY12" fmla="*/ 2726244 h 5066824"/>
              <a:gd name="connsiteX13" fmla="*/ 731388 w 2353737"/>
              <a:gd name="connsiteY13" fmla="*/ 2912426 h 5066824"/>
              <a:gd name="connsiteX14" fmla="*/ 206119 w 2353737"/>
              <a:gd name="connsiteY14" fmla="*/ 4069418 h 5066824"/>
              <a:gd name="connsiteX15" fmla="*/ 132980 w 2353737"/>
              <a:gd name="connsiteY15" fmla="*/ 4621316 h 5066824"/>
              <a:gd name="connsiteX16" fmla="*/ 0 w 2353737"/>
              <a:gd name="connsiteY16" fmla="*/ 4701108 h 5066824"/>
              <a:gd name="connsiteX17" fmla="*/ 53192 w 2353737"/>
              <a:gd name="connsiteY17" fmla="*/ 4854044 h 5066824"/>
              <a:gd name="connsiteX18" fmla="*/ 478727 w 2353737"/>
              <a:gd name="connsiteY18" fmla="*/ 5066824 h 5066824"/>
              <a:gd name="connsiteX19" fmla="*/ 917559 w 2353737"/>
              <a:gd name="connsiteY19" fmla="*/ 4102665 h 5066824"/>
              <a:gd name="connsiteX20" fmla="*/ 1150273 w 2353737"/>
              <a:gd name="connsiteY20" fmla="*/ 1755435 h 5066824"/>
              <a:gd name="connsiteX21" fmla="*/ 1017293 w 2353737"/>
              <a:gd name="connsiteY21" fmla="*/ 1130394 h 5066824"/>
              <a:gd name="connsiteX22" fmla="*/ 1875011 w 2353737"/>
              <a:gd name="connsiteY22" fmla="*/ 379014 h 5066824"/>
              <a:gd name="connsiteX23" fmla="*/ 2353737 w 2353737"/>
              <a:gd name="connsiteY23" fmla="*/ 53195 h 506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53737" h="5066824">
                <a:moveTo>
                  <a:pt x="2353737" y="53195"/>
                </a:moveTo>
                <a:lnTo>
                  <a:pt x="1688840" y="0"/>
                </a:lnTo>
                <a:lnTo>
                  <a:pt x="1422881" y="505352"/>
                </a:lnTo>
                <a:lnTo>
                  <a:pt x="1250007" y="452157"/>
                </a:lnTo>
                <a:lnTo>
                  <a:pt x="970751" y="538599"/>
                </a:lnTo>
                <a:lnTo>
                  <a:pt x="605057" y="392313"/>
                </a:lnTo>
                <a:cubicBezTo>
                  <a:pt x="607273" y="571846"/>
                  <a:pt x="609490" y="751379"/>
                  <a:pt x="611706" y="930912"/>
                </a:cubicBezTo>
                <a:lnTo>
                  <a:pt x="937506" y="1130394"/>
                </a:lnTo>
                <a:lnTo>
                  <a:pt x="791228" y="1529356"/>
                </a:lnTo>
                <a:lnTo>
                  <a:pt x="937506" y="1609149"/>
                </a:lnTo>
                <a:lnTo>
                  <a:pt x="671547" y="2021410"/>
                </a:lnTo>
                <a:lnTo>
                  <a:pt x="472078" y="2087904"/>
                </a:lnTo>
                <a:lnTo>
                  <a:pt x="472078" y="2726244"/>
                </a:lnTo>
                <a:lnTo>
                  <a:pt x="731388" y="2912426"/>
                </a:lnTo>
                <a:lnTo>
                  <a:pt x="206119" y="4069418"/>
                </a:lnTo>
                <a:lnTo>
                  <a:pt x="132980" y="4621316"/>
                </a:lnTo>
                <a:lnTo>
                  <a:pt x="0" y="4701108"/>
                </a:lnTo>
                <a:lnTo>
                  <a:pt x="53192" y="4854044"/>
                </a:lnTo>
                <a:lnTo>
                  <a:pt x="478727" y="5066824"/>
                </a:lnTo>
                <a:lnTo>
                  <a:pt x="917559" y="4102665"/>
                </a:lnTo>
                <a:lnTo>
                  <a:pt x="1150273" y="1755435"/>
                </a:lnTo>
                <a:lnTo>
                  <a:pt x="1017293" y="1130394"/>
                </a:lnTo>
                <a:lnTo>
                  <a:pt x="1875011" y="379014"/>
                </a:lnTo>
                <a:lnTo>
                  <a:pt x="2353737" y="53195"/>
                </a:lnTo>
                <a:close/>
              </a:path>
            </a:pathLst>
          </a:custGeom>
          <a:solidFill>
            <a:schemeClr val="accent6">
              <a:lumMod val="50000"/>
              <a:alpha val="33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40" name="Forme libre 39"/>
          <p:cNvSpPr/>
          <p:nvPr/>
        </p:nvSpPr>
        <p:spPr>
          <a:xfrm>
            <a:off x="5525296" y="545249"/>
            <a:ext cx="2686186" cy="6037633"/>
          </a:xfrm>
          <a:custGeom>
            <a:avLst/>
            <a:gdLst>
              <a:gd name="connsiteX0" fmla="*/ 1848415 w 2686186"/>
              <a:gd name="connsiteY0" fmla="*/ 0 h 6037633"/>
              <a:gd name="connsiteX1" fmla="*/ 2686186 w 2686186"/>
              <a:gd name="connsiteY1" fmla="*/ 212780 h 6037633"/>
              <a:gd name="connsiteX2" fmla="*/ 2340439 w 2686186"/>
              <a:gd name="connsiteY2" fmla="*/ 837821 h 6037633"/>
              <a:gd name="connsiteX3" fmla="*/ 1695489 w 2686186"/>
              <a:gd name="connsiteY3" fmla="*/ 1642396 h 6037633"/>
              <a:gd name="connsiteX4" fmla="*/ 1655595 w 2686186"/>
              <a:gd name="connsiteY4" fmla="*/ 1895072 h 6037633"/>
              <a:gd name="connsiteX5" fmla="*/ 1462775 w 2686186"/>
              <a:gd name="connsiteY5" fmla="*/ 2533412 h 6037633"/>
              <a:gd name="connsiteX6" fmla="*/ 1562509 w 2686186"/>
              <a:gd name="connsiteY6" fmla="*/ 2666400 h 6037633"/>
              <a:gd name="connsiteX7" fmla="*/ 1349742 w 2686186"/>
              <a:gd name="connsiteY7" fmla="*/ 3298090 h 6037633"/>
              <a:gd name="connsiteX8" fmla="*/ 1017293 w 2686186"/>
              <a:gd name="connsiteY8" fmla="*/ 3703702 h 6037633"/>
              <a:gd name="connsiteX9" fmla="*/ 1216763 w 2686186"/>
              <a:gd name="connsiteY9" fmla="*/ 3736949 h 6037633"/>
              <a:gd name="connsiteX10" fmla="*/ 1376338 w 2686186"/>
              <a:gd name="connsiteY10" fmla="*/ 4009573 h 6037633"/>
              <a:gd name="connsiteX11" fmla="*/ 1196816 w 2686186"/>
              <a:gd name="connsiteY11" fmla="*/ 5173214 h 6037633"/>
              <a:gd name="connsiteX12" fmla="*/ 1382987 w 2686186"/>
              <a:gd name="connsiteY12" fmla="*/ 5306202 h 6037633"/>
              <a:gd name="connsiteX13" fmla="*/ 1396285 w 2686186"/>
              <a:gd name="connsiteY13" fmla="*/ 5472436 h 6037633"/>
              <a:gd name="connsiteX14" fmla="*/ 897612 w 2686186"/>
              <a:gd name="connsiteY14" fmla="*/ 6037633 h 6037633"/>
              <a:gd name="connsiteX15" fmla="*/ 485376 w 2686186"/>
              <a:gd name="connsiteY15" fmla="*/ 6037633 h 6037633"/>
              <a:gd name="connsiteX16" fmla="*/ 412237 w 2686186"/>
              <a:gd name="connsiteY16" fmla="*/ 5818204 h 6037633"/>
              <a:gd name="connsiteX17" fmla="*/ 325800 w 2686186"/>
              <a:gd name="connsiteY17" fmla="*/ 5791606 h 6037633"/>
              <a:gd name="connsiteX18" fmla="*/ 152927 w 2686186"/>
              <a:gd name="connsiteY18" fmla="*/ 5432540 h 6037633"/>
              <a:gd name="connsiteX19" fmla="*/ 0 w 2686186"/>
              <a:gd name="connsiteY19" fmla="*/ 5425890 h 6037633"/>
              <a:gd name="connsiteX20" fmla="*/ 0 w 2686186"/>
              <a:gd name="connsiteY20" fmla="*/ 4987032 h 6037633"/>
              <a:gd name="connsiteX21" fmla="*/ 53192 w 2686186"/>
              <a:gd name="connsiteY21" fmla="*/ 4820797 h 6037633"/>
              <a:gd name="connsiteX22" fmla="*/ 565163 w 2686186"/>
              <a:gd name="connsiteY22" fmla="*/ 4209055 h 6037633"/>
              <a:gd name="connsiteX23" fmla="*/ 731388 w 2686186"/>
              <a:gd name="connsiteY23" fmla="*/ 2812686 h 6037633"/>
              <a:gd name="connsiteX24" fmla="*/ 698143 w 2686186"/>
              <a:gd name="connsiteY24" fmla="*/ 1649045 h 6037633"/>
              <a:gd name="connsiteX25" fmla="*/ 518620 w 2686186"/>
              <a:gd name="connsiteY25" fmla="*/ 1063900 h 6037633"/>
              <a:gd name="connsiteX26" fmla="*/ 1382987 w 2686186"/>
              <a:gd name="connsiteY26" fmla="*/ 292572 h 6037633"/>
              <a:gd name="connsiteX27" fmla="*/ 1848415 w 2686186"/>
              <a:gd name="connsiteY27" fmla="*/ 0 h 603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86186" h="6037633">
                <a:moveTo>
                  <a:pt x="1848415" y="0"/>
                </a:moveTo>
                <a:lnTo>
                  <a:pt x="2686186" y="212780"/>
                </a:lnTo>
                <a:lnTo>
                  <a:pt x="2340439" y="837821"/>
                </a:lnTo>
                <a:lnTo>
                  <a:pt x="1695489" y="1642396"/>
                </a:lnTo>
                <a:lnTo>
                  <a:pt x="1655595" y="1895072"/>
                </a:lnTo>
                <a:lnTo>
                  <a:pt x="1462775" y="2533412"/>
                </a:lnTo>
                <a:lnTo>
                  <a:pt x="1562509" y="2666400"/>
                </a:lnTo>
                <a:lnTo>
                  <a:pt x="1349742" y="3298090"/>
                </a:lnTo>
                <a:lnTo>
                  <a:pt x="1017293" y="3703702"/>
                </a:lnTo>
                <a:lnTo>
                  <a:pt x="1216763" y="3736949"/>
                </a:lnTo>
                <a:lnTo>
                  <a:pt x="1376338" y="4009573"/>
                </a:lnTo>
                <a:lnTo>
                  <a:pt x="1196816" y="5173214"/>
                </a:lnTo>
                <a:lnTo>
                  <a:pt x="1382987" y="5306202"/>
                </a:lnTo>
                <a:lnTo>
                  <a:pt x="1396285" y="5472436"/>
                </a:lnTo>
                <a:lnTo>
                  <a:pt x="897612" y="6037633"/>
                </a:lnTo>
                <a:lnTo>
                  <a:pt x="485376" y="6037633"/>
                </a:lnTo>
                <a:lnTo>
                  <a:pt x="412237" y="5818204"/>
                </a:lnTo>
                <a:lnTo>
                  <a:pt x="325800" y="5791606"/>
                </a:lnTo>
                <a:lnTo>
                  <a:pt x="152927" y="5432540"/>
                </a:lnTo>
                <a:lnTo>
                  <a:pt x="0" y="5425890"/>
                </a:lnTo>
                <a:lnTo>
                  <a:pt x="0" y="4987032"/>
                </a:lnTo>
                <a:lnTo>
                  <a:pt x="53192" y="4820797"/>
                </a:lnTo>
                <a:lnTo>
                  <a:pt x="565163" y="4209055"/>
                </a:lnTo>
                <a:lnTo>
                  <a:pt x="731388" y="2812686"/>
                </a:lnTo>
                <a:lnTo>
                  <a:pt x="698143" y="1649045"/>
                </a:lnTo>
                <a:lnTo>
                  <a:pt x="518620" y="1063900"/>
                </a:lnTo>
                <a:lnTo>
                  <a:pt x="1382987" y="292572"/>
                </a:lnTo>
                <a:lnTo>
                  <a:pt x="1848415" y="0"/>
                </a:lnTo>
                <a:close/>
              </a:path>
            </a:pathLst>
          </a:custGeom>
          <a:solidFill>
            <a:srgbClr val="FFFF00">
              <a:alpha val="46000"/>
            </a:srgbClr>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34" name="Forme libre 33"/>
          <p:cNvSpPr/>
          <p:nvPr/>
        </p:nvSpPr>
        <p:spPr>
          <a:xfrm>
            <a:off x="5578488" y="2234190"/>
            <a:ext cx="664898" cy="3131856"/>
          </a:xfrm>
          <a:custGeom>
            <a:avLst/>
            <a:gdLst>
              <a:gd name="connsiteX0" fmla="*/ 625004 w 664898"/>
              <a:gd name="connsiteY0" fmla="*/ 0 h 3131856"/>
              <a:gd name="connsiteX1" fmla="*/ 378992 w 664898"/>
              <a:gd name="connsiteY1" fmla="*/ 2327282 h 3131856"/>
              <a:gd name="connsiteX2" fmla="*/ 0 w 664898"/>
              <a:gd name="connsiteY2" fmla="*/ 3131856 h 3131856"/>
              <a:gd name="connsiteX3" fmla="*/ 511971 w 664898"/>
              <a:gd name="connsiteY3" fmla="*/ 2520114 h 3131856"/>
              <a:gd name="connsiteX4" fmla="*/ 664898 w 664898"/>
              <a:gd name="connsiteY4" fmla="*/ 1150342 h 3131856"/>
              <a:gd name="connsiteX5" fmla="*/ 625004 w 664898"/>
              <a:gd name="connsiteY5" fmla="*/ 0 h 3131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898" h="3131856">
                <a:moveTo>
                  <a:pt x="625004" y="0"/>
                </a:moveTo>
                <a:lnTo>
                  <a:pt x="378992" y="2327282"/>
                </a:lnTo>
                <a:lnTo>
                  <a:pt x="0" y="3131856"/>
                </a:lnTo>
                <a:lnTo>
                  <a:pt x="511971" y="2520114"/>
                </a:lnTo>
                <a:lnTo>
                  <a:pt x="664898" y="1150342"/>
                </a:lnTo>
                <a:lnTo>
                  <a:pt x="625004" y="0"/>
                </a:lnTo>
                <a:close/>
              </a:path>
            </a:pathLst>
          </a:custGeom>
          <a:gradFill flip="none" rotWithShape="1">
            <a:gsLst>
              <a:gs pos="0">
                <a:schemeClr val="accent4">
                  <a:tint val="100000"/>
                  <a:shade val="100000"/>
                  <a:satMod val="130000"/>
                  <a:alpha val="47000"/>
                </a:schemeClr>
              </a:gs>
              <a:gs pos="100000">
                <a:schemeClr val="accent4">
                  <a:tint val="50000"/>
                  <a:shade val="100000"/>
                  <a:satMod val="350000"/>
                  <a:alpha val="47000"/>
                </a:schemeClr>
              </a:gs>
            </a:gsLst>
            <a:lin ang="16200000" scaled="0"/>
            <a:tileRect/>
          </a:gradFill>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solidFill>
                <a:prstClr val="white"/>
              </a:solidFill>
              <a:latin typeface="Calibri"/>
            </a:endParaRPr>
          </a:p>
        </p:txBody>
      </p:sp>
      <p:sp>
        <p:nvSpPr>
          <p:cNvPr id="35" name="Forme libre 34"/>
          <p:cNvSpPr/>
          <p:nvPr/>
        </p:nvSpPr>
        <p:spPr>
          <a:xfrm>
            <a:off x="5039921" y="585145"/>
            <a:ext cx="598408" cy="997406"/>
          </a:xfrm>
          <a:custGeom>
            <a:avLst/>
            <a:gdLst>
              <a:gd name="connsiteX0" fmla="*/ 591759 w 598408"/>
              <a:gd name="connsiteY0" fmla="*/ 246027 h 997406"/>
              <a:gd name="connsiteX1" fmla="*/ 305853 w 598408"/>
              <a:gd name="connsiteY1" fmla="*/ 0 h 997406"/>
              <a:gd name="connsiteX2" fmla="*/ 0 w 598408"/>
              <a:gd name="connsiteY2" fmla="*/ 605093 h 997406"/>
              <a:gd name="connsiteX3" fmla="*/ 385641 w 598408"/>
              <a:gd name="connsiteY3" fmla="*/ 997406 h 997406"/>
              <a:gd name="connsiteX4" fmla="*/ 598408 w 598408"/>
              <a:gd name="connsiteY4" fmla="*/ 817873 h 997406"/>
              <a:gd name="connsiteX5" fmla="*/ 591759 w 598408"/>
              <a:gd name="connsiteY5" fmla="*/ 246027 h 997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8408" h="997406">
                <a:moveTo>
                  <a:pt x="591759" y="246027"/>
                </a:moveTo>
                <a:lnTo>
                  <a:pt x="305853" y="0"/>
                </a:lnTo>
                <a:lnTo>
                  <a:pt x="0" y="605093"/>
                </a:lnTo>
                <a:lnTo>
                  <a:pt x="385641" y="997406"/>
                </a:lnTo>
                <a:lnTo>
                  <a:pt x="598408" y="817873"/>
                </a:lnTo>
                <a:cubicBezTo>
                  <a:pt x="596192" y="633907"/>
                  <a:pt x="593975" y="449941"/>
                  <a:pt x="591759" y="246027"/>
                </a:cubicBezTo>
                <a:close/>
              </a:path>
            </a:pathLst>
          </a:custGeom>
          <a:gradFill flip="none" rotWithShape="1">
            <a:gsLst>
              <a:gs pos="0">
                <a:schemeClr val="accent6">
                  <a:tint val="100000"/>
                  <a:shade val="100000"/>
                  <a:satMod val="130000"/>
                  <a:alpha val="47000"/>
                </a:schemeClr>
              </a:gs>
              <a:gs pos="100000">
                <a:schemeClr val="accent6">
                  <a:tint val="50000"/>
                  <a:shade val="100000"/>
                  <a:satMod val="350000"/>
                  <a:alpha val="47000"/>
                </a:schemeClr>
              </a:gs>
            </a:gsLst>
            <a:lin ang="16200000" scaled="0"/>
            <a:tileRect/>
          </a:grad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solidFill>
                <a:prstClr val="white"/>
              </a:solidFill>
              <a:latin typeface="Calibri"/>
            </a:endParaRPr>
          </a:p>
        </p:txBody>
      </p:sp>
      <p:grpSp>
        <p:nvGrpSpPr>
          <p:cNvPr id="41" name="Grouper 40"/>
          <p:cNvGrpSpPr/>
          <p:nvPr/>
        </p:nvGrpSpPr>
        <p:grpSpPr>
          <a:xfrm>
            <a:off x="6263332" y="2440321"/>
            <a:ext cx="917559" cy="3351285"/>
            <a:chOff x="6263332" y="2440321"/>
            <a:chExt cx="917559" cy="3351285"/>
          </a:xfrm>
        </p:grpSpPr>
        <p:sp>
          <p:nvSpPr>
            <p:cNvPr id="36" name="Forme libre 35"/>
            <p:cNvSpPr/>
            <p:nvPr/>
          </p:nvSpPr>
          <p:spPr>
            <a:xfrm>
              <a:off x="7014666" y="2440321"/>
              <a:ext cx="166225" cy="758029"/>
            </a:xfrm>
            <a:custGeom>
              <a:avLst/>
              <a:gdLst>
                <a:gd name="connsiteX0" fmla="*/ 166225 w 166225"/>
                <a:gd name="connsiteY0" fmla="*/ 0 h 758029"/>
                <a:gd name="connsiteX1" fmla="*/ 86437 w 166225"/>
                <a:gd name="connsiteY1" fmla="*/ 758029 h 758029"/>
                <a:gd name="connsiteX2" fmla="*/ 0 w 166225"/>
                <a:gd name="connsiteY2" fmla="*/ 631691 h 758029"/>
                <a:gd name="connsiteX3" fmla="*/ 166225 w 166225"/>
                <a:gd name="connsiteY3" fmla="*/ 0 h 758029"/>
              </a:gdLst>
              <a:ahLst/>
              <a:cxnLst>
                <a:cxn ang="0">
                  <a:pos x="connsiteX0" y="connsiteY0"/>
                </a:cxn>
                <a:cxn ang="0">
                  <a:pos x="connsiteX1" y="connsiteY1"/>
                </a:cxn>
                <a:cxn ang="0">
                  <a:pos x="connsiteX2" y="connsiteY2"/>
                </a:cxn>
                <a:cxn ang="0">
                  <a:pos x="connsiteX3" y="connsiteY3"/>
                </a:cxn>
              </a:cxnLst>
              <a:rect l="l" t="t" r="r" b="b"/>
              <a:pathLst>
                <a:path w="166225" h="758029">
                  <a:moveTo>
                    <a:pt x="166225" y="0"/>
                  </a:moveTo>
                  <a:lnTo>
                    <a:pt x="86437" y="758029"/>
                  </a:lnTo>
                  <a:lnTo>
                    <a:pt x="0" y="631691"/>
                  </a:lnTo>
                  <a:lnTo>
                    <a:pt x="166225" y="0"/>
                  </a:lnTo>
                  <a:close/>
                </a:path>
              </a:pathLst>
            </a:custGeom>
            <a:solidFill>
              <a:srgbClr val="008000">
                <a:alpha val="50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latin typeface="Calibri"/>
              </a:endParaRPr>
            </a:p>
          </p:txBody>
        </p:sp>
        <p:sp>
          <p:nvSpPr>
            <p:cNvPr id="37" name="Forme libre 36"/>
            <p:cNvSpPr/>
            <p:nvPr/>
          </p:nvSpPr>
          <p:spPr>
            <a:xfrm>
              <a:off x="6535940" y="3803443"/>
              <a:ext cx="352396" cy="458807"/>
            </a:xfrm>
            <a:custGeom>
              <a:avLst/>
              <a:gdLst>
                <a:gd name="connsiteX0" fmla="*/ 352396 w 352396"/>
                <a:gd name="connsiteY0" fmla="*/ 0 h 458807"/>
                <a:gd name="connsiteX1" fmla="*/ 192821 w 352396"/>
                <a:gd name="connsiteY1" fmla="*/ 458807 h 458807"/>
                <a:gd name="connsiteX2" fmla="*/ 0 w 352396"/>
                <a:gd name="connsiteY2" fmla="*/ 458807 h 458807"/>
                <a:gd name="connsiteX3" fmla="*/ 352396 w 352396"/>
                <a:gd name="connsiteY3" fmla="*/ 0 h 458807"/>
              </a:gdLst>
              <a:ahLst/>
              <a:cxnLst>
                <a:cxn ang="0">
                  <a:pos x="connsiteX0" y="connsiteY0"/>
                </a:cxn>
                <a:cxn ang="0">
                  <a:pos x="connsiteX1" y="connsiteY1"/>
                </a:cxn>
                <a:cxn ang="0">
                  <a:pos x="connsiteX2" y="connsiteY2"/>
                </a:cxn>
                <a:cxn ang="0">
                  <a:pos x="connsiteX3" y="connsiteY3"/>
                </a:cxn>
              </a:cxnLst>
              <a:rect l="l" t="t" r="r" b="b"/>
              <a:pathLst>
                <a:path w="352396" h="458807">
                  <a:moveTo>
                    <a:pt x="352396" y="0"/>
                  </a:moveTo>
                  <a:lnTo>
                    <a:pt x="192821" y="458807"/>
                  </a:lnTo>
                  <a:lnTo>
                    <a:pt x="0" y="458807"/>
                  </a:lnTo>
                  <a:lnTo>
                    <a:pt x="352396" y="0"/>
                  </a:lnTo>
                  <a:close/>
                </a:path>
              </a:pathLst>
            </a:custGeom>
            <a:solidFill>
              <a:srgbClr val="008000">
                <a:alpha val="50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latin typeface="Calibri"/>
              </a:endParaRPr>
            </a:p>
          </p:txBody>
        </p:sp>
        <p:sp>
          <p:nvSpPr>
            <p:cNvPr id="39" name="Forme libre 38"/>
            <p:cNvSpPr/>
            <p:nvPr/>
          </p:nvSpPr>
          <p:spPr>
            <a:xfrm>
              <a:off x="6263332" y="4654563"/>
              <a:ext cx="472078" cy="1137043"/>
            </a:xfrm>
            <a:custGeom>
              <a:avLst/>
              <a:gdLst>
                <a:gd name="connsiteX0" fmla="*/ 472078 w 472078"/>
                <a:gd name="connsiteY0" fmla="*/ 0 h 1137043"/>
                <a:gd name="connsiteX1" fmla="*/ 392290 w 472078"/>
                <a:gd name="connsiteY1" fmla="*/ 704834 h 1137043"/>
                <a:gd name="connsiteX2" fmla="*/ 345747 w 472078"/>
                <a:gd name="connsiteY2" fmla="*/ 1037303 h 1137043"/>
                <a:gd name="connsiteX3" fmla="*/ 199470 w 472078"/>
                <a:gd name="connsiteY3" fmla="*/ 1137043 h 1137043"/>
                <a:gd name="connsiteX4" fmla="*/ 0 w 472078"/>
                <a:gd name="connsiteY4" fmla="*/ 997406 h 1137043"/>
                <a:gd name="connsiteX5" fmla="*/ 472078 w 472078"/>
                <a:gd name="connsiteY5" fmla="*/ 0 h 1137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078" h="1137043">
                  <a:moveTo>
                    <a:pt x="472078" y="0"/>
                  </a:moveTo>
                  <a:lnTo>
                    <a:pt x="392290" y="704834"/>
                  </a:lnTo>
                  <a:lnTo>
                    <a:pt x="345747" y="1037303"/>
                  </a:lnTo>
                  <a:lnTo>
                    <a:pt x="199470" y="1137043"/>
                  </a:lnTo>
                  <a:lnTo>
                    <a:pt x="0" y="997406"/>
                  </a:lnTo>
                  <a:lnTo>
                    <a:pt x="472078" y="0"/>
                  </a:lnTo>
                  <a:close/>
                </a:path>
              </a:pathLst>
            </a:custGeom>
            <a:solidFill>
              <a:srgbClr val="008000">
                <a:alpha val="50000"/>
              </a:srgbClr>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prstClr val="white"/>
                </a:solidFill>
                <a:latin typeface="Calibri"/>
              </a:endParaRPr>
            </a:p>
          </p:txBody>
        </p:sp>
      </p:grpSp>
      <p:grpSp>
        <p:nvGrpSpPr>
          <p:cNvPr id="165" name="Grouper 164"/>
          <p:cNvGrpSpPr/>
          <p:nvPr/>
        </p:nvGrpSpPr>
        <p:grpSpPr>
          <a:xfrm>
            <a:off x="5831391" y="1741290"/>
            <a:ext cx="1706393" cy="4116186"/>
            <a:chOff x="5831391" y="1741290"/>
            <a:chExt cx="1706393" cy="4116186"/>
          </a:xfrm>
        </p:grpSpPr>
        <p:sp>
          <p:nvSpPr>
            <p:cNvPr id="124" name="Ellipse 123"/>
            <p:cNvSpPr>
              <a:spLocks noChangeAspect="1"/>
            </p:cNvSpPr>
            <p:nvPr/>
          </p:nvSpPr>
          <p:spPr>
            <a:xfrm>
              <a:off x="5831391" y="5137477"/>
              <a:ext cx="719999" cy="719999"/>
            </a:xfrm>
            <a:prstGeom prst="ellipse">
              <a:avLst/>
            </a:prstGeom>
            <a:noFill/>
            <a:ln w="28575" cmpd="sng">
              <a:solidFill>
                <a:srgbClr val="0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25" name="Ellipse 124"/>
            <p:cNvSpPr>
              <a:spLocks noChangeAspect="1"/>
            </p:cNvSpPr>
            <p:nvPr/>
          </p:nvSpPr>
          <p:spPr>
            <a:xfrm>
              <a:off x="6745785" y="1741290"/>
              <a:ext cx="791999" cy="791999"/>
            </a:xfrm>
            <a:prstGeom prst="ellipse">
              <a:avLst/>
            </a:prstGeom>
            <a:noFill/>
            <a:ln w="28575" cmpd="sng">
              <a:solidFill>
                <a:srgbClr val="00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sp>
        <p:nvSpPr>
          <p:cNvPr id="47" name="Forme libre 46"/>
          <p:cNvSpPr/>
          <p:nvPr/>
        </p:nvSpPr>
        <p:spPr>
          <a:xfrm>
            <a:off x="6735410" y="132988"/>
            <a:ext cx="2380332" cy="6090828"/>
          </a:xfrm>
          <a:custGeom>
            <a:avLst/>
            <a:gdLst>
              <a:gd name="connsiteX0" fmla="*/ 2380332 w 2380332"/>
              <a:gd name="connsiteY0" fmla="*/ 5804905 h 6090828"/>
              <a:gd name="connsiteX1" fmla="*/ 1888308 w 2380332"/>
              <a:gd name="connsiteY1" fmla="*/ 5765008 h 6090828"/>
              <a:gd name="connsiteX2" fmla="*/ 1655594 w 2380332"/>
              <a:gd name="connsiteY2" fmla="*/ 5818203 h 6090828"/>
              <a:gd name="connsiteX3" fmla="*/ 1695488 w 2380332"/>
              <a:gd name="connsiteY3" fmla="*/ 6070880 h 6090828"/>
              <a:gd name="connsiteX4" fmla="*/ 1276602 w 2380332"/>
              <a:gd name="connsiteY4" fmla="*/ 6090828 h 6090828"/>
              <a:gd name="connsiteX5" fmla="*/ 764631 w 2380332"/>
              <a:gd name="connsiteY5" fmla="*/ 5997737 h 6090828"/>
              <a:gd name="connsiteX6" fmla="*/ 538566 w 2380332"/>
              <a:gd name="connsiteY6" fmla="*/ 6037633 h 6090828"/>
              <a:gd name="connsiteX7" fmla="*/ 206118 w 2380332"/>
              <a:gd name="connsiteY7" fmla="*/ 5884697 h 6090828"/>
              <a:gd name="connsiteX8" fmla="*/ 192820 w 2380332"/>
              <a:gd name="connsiteY8" fmla="*/ 5698515 h 6090828"/>
              <a:gd name="connsiteX9" fmla="*/ 0 w 2380332"/>
              <a:gd name="connsiteY9" fmla="*/ 5578826 h 6090828"/>
              <a:gd name="connsiteX10" fmla="*/ 166224 w 2380332"/>
              <a:gd name="connsiteY10" fmla="*/ 4421834 h 6090828"/>
              <a:gd name="connsiteX11" fmla="*/ 19946 w 2380332"/>
              <a:gd name="connsiteY11" fmla="*/ 4129262 h 6090828"/>
              <a:gd name="connsiteX12" fmla="*/ 385640 w 2380332"/>
              <a:gd name="connsiteY12" fmla="*/ 3078661 h 6090828"/>
              <a:gd name="connsiteX13" fmla="*/ 485375 w 2380332"/>
              <a:gd name="connsiteY13" fmla="*/ 2074605 h 6090828"/>
              <a:gd name="connsiteX14" fmla="*/ 1143623 w 2380332"/>
              <a:gd name="connsiteY14" fmla="*/ 1243433 h 6090828"/>
              <a:gd name="connsiteX15" fmla="*/ 1476072 w 2380332"/>
              <a:gd name="connsiteY15" fmla="*/ 605093 h 6090828"/>
              <a:gd name="connsiteX16" fmla="*/ 1781924 w 2380332"/>
              <a:gd name="connsiteY16" fmla="*/ 0 h 6090828"/>
              <a:gd name="connsiteX17" fmla="*/ 1781924 w 2380332"/>
              <a:gd name="connsiteY17" fmla="*/ 0 h 6090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80332" h="6090828">
                <a:moveTo>
                  <a:pt x="2380332" y="5804905"/>
                </a:moveTo>
                <a:lnTo>
                  <a:pt x="1888308" y="5765008"/>
                </a:lnTo>
                <a:lnTo>
                  <a:pt x="1655594" y="5818203"/>
                </a:lnTo>
                <a:lnTo>
                  <a:pt x="1695488" y="6070880"/>
                </a:lnTo>
                <a:lnTo>
                  <a:pt x="1276602" y="6090828"/>
                </a:lnTo>
                <a:lnTo>
                  <a:pt x="764631" y="5997737"/>
                </a:lnTo>
                <a:lnTo>
                  <a:pt x="538566" y="6037633"/>
                </a:lnTo>
                <a:lnTo>
                  <a:pt x="206118" y="5884697"/>
                </a:lnTo>
                <a:lnTo>
                  <a:pt x="192820" y="5698515"/>
                </a:lnTo>
                <a:lnTo>
                  <a:pt x="0" y="5578826"/>
                </a:lnTo>
                <a:lnTo>
                  <a:pt x="166224" y="4421834"/>
                </a:lnTo>
                <a:lnTo>
                  <a:pt x="19946" y="4129262"/>
                </a:lnTo>
                <a:lnTo>
                  <a:pt x="385640" y="3078661"/>
                </a:lnTo>
                <a:lnTo>
                  <a:pt x="485375" y="2074605"/>
                </a:lnTo>
                <a:lnTo>
                  <a:pt x="1143623" y="1243433"/>
                </a:lnTo>
                <a:lnTo>
                  <a:pt x="1476072" y="605093"/>
                </a:lnTo>
                <a:lnTo>
                  <a:pt x="1781924" y="0"/>
                </a:lnTo>
                <a:lnTo>
                  <a:pt x="1781924" y="0"/>
                </a:lnTo>
              </a:path>
            </a:pathLst>
          </a:custGeom>
          <a:ln w="28575" cmpd="sng">
            <a:solidFill>
              <a:srgbClr val="0000FF"/>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nvGrpSpPr>
          <p:cNvPr id="156" name="Grouper 155"/>
          <p:cNvGrpSpPr/>
          <p:nvPr/>
        </p:nvGrpSpPr>
        <p:grpSpPr>
          <a:xfrm>
            <a:off x="4601089" y="195895"/>
            <a:ext cx="4038805" cy="6234852"/>
            <a:chOff x="4601089" y="195895"/>
            <a:chExt cx="4038805" cy="6234852"/>
          </a:xfrm>
        </p:grpSpPr>
        <p:sp>
          <p:nvSpPr>
            <p:cNvPr id="52" name="Forme libre 51"/>
            <p:cNvSpPr/>
            <p:nvPr/>
          </p:nvSpPr>
          <p:spPr>
            <a:xfrm>
              <a:off x="4601089" y="711483"/>
              <a:ext cx="2559855" cy="5405943"/>
            </a:xfrm>
            <a:custGeom>
              <a:avLst/>
              <a:gdLst>
                <a:gd name="connsiteX0" fmla="*/ 831122 w 2559855"/>
                <a:gd name="connsiteY0" fmla="*/ 5405943 h 5405943"/>
                <a:gd name="connsiteX1" fmla="*/ 1595754 w 2559855"/>
                <a:gd name="connsiteY1" fmla="*/ 4747655 h 5405943"/>
                <a:gd name="connsiteX2" fmla="*/ 1695488 w 2559855"/>
                <a:gd name="connsiteY2" fmla="*/ 3530819 h 5405943"/>
                <a:gd name="connsiteX3" fmla="*/ 2559855 w 2559855"/>
                <a:gd name="connsiteY3" fmla="*/ 1509409 h 5405943"/>
                <a:gd name="connsiteX4" fmla="*/ 1662243 w 2559855"/>
                <a:gd name="connsiteY4" fmla="*/ 651639 h 5405943"/>
                <a:gd name="connsiteX5" fmla="*/ 0 w 2559855"/>
                <a:gd name="connsiteY5" fmla="*/ 0 h 5405943"/>
                <a:gd name="connsiteX6" fmla="*/ 0 w 2559855"/>
                <a:gd name="connsiteY6" fmla="*/ 0 h 5405943"/>
                <a:gd name="connsiteX7" fmla="*/ 0 w 2559855"/>
                <a:gd name="connsiteY7" fmla="*/ 0 h 5405943"/>
                <a:gd name="connsiteX8" fmla="*/ 0 w 2559855"/>
                <a:gd name="connsiteY8" fmla="*/ 0 h 5405943"/>
                <a:gd name="connsiteX9" fmla="*/ 0 w 2559855"/>
                <a:gd name="connsiteY9" fmla="*/ 0 h 540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59855" h="5405943">
                  <a:moveTo>
                    <a:pt x="831122" y="5405943"/>
                  </a:moveTo>
                  <a:lnTo>
                    <a:pt x="1595754" y="4747655"/>
                  </a:lnTo>
                  <a:lnTo>
                    <a:pt x="1695488" y="3530819"/>
                  </a:lnTo>
                  <a:lnTo>
                    <a:pt x="2559855" y="1509409"/>
                  </a:lnTo>
                  <a:lnTo>
                    <a:pt x="1662243" y="651639"/>
                  </a:lnTo>
                  <a:lnTo>
                    <a:pt x="0" y="0"/>
                  </a:lnTo>
                  <a:lnTo>
                    <a:pt x="0" y="0"/>
                  </a:lnTo>
                  <a:lnTo>
                    <a:pt x="0" y="0"/>
                  </a:lnTo>
                  <a:lnTo>
                    <a:pt x="0" y="0"/>
                  </a:lnTo>
                  <a:lnTo>
                    <a:pt x="0" y="0"/>
                  </a:lnTo>
                </a:path>
              </a:pathLst>
            </a:custGeom>
            <a:ln w="5715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nvGrpSpPr>
            <p:cNvPr id="95" name="Grouper 94"/>
            <p:cNvGrpSpPr/>
            <p:nvPr/>
          </p:nvGrpSpPr>
          <p:grpSpPr>
            <a:xfrm>
              <a:off x="6316861" y="195895"/>
              <a:ext cx="2323033" cy="6234852"/>
              <a:chOff x="6316861" y="195895"/>
              <a:chExt cx="2323033" cy="6234852"/>
            </a:xfrm>
          </p:grpSpPr>
          <p:sp>
            <p:nvSpPr>
              <p:cNvPr id="89" name="Forme libre 88"/>
              <p:cNvSpPr/>
              <p:nvPr/>
            </p:nvSpPr>
            <p:spPr>
              <a:xfrm>
                <a:off x="7045668" y="195895"/>
                <a:ext cx="1594226" cy="6234852"/>
              </a:xfrm>
              <a:custGeom>
                <a:avLst/>
                <a:gdLst>
                  <a:gd name="connsiteX0" fmla="*/ 1594226 w 1594226"/>
                  <a:gd name="connsiteY0" fmla="*/ 0 h 6234852"/>
                  <a:gd name="connsiteX1" fmla="*/ 925461 w 1594226"/>
                  <a:gd name="connsiteY1" fmla="*/ 1357752 h 6234852"/>
                  <a:gd name="connsiteX2" fmla="*/ 634988 w 1594226"/>
                  <a:gd name="connsiteY2" fmla="*/ 2168350 h 6234852"/>
                  <a:gd name="connsiteX3" fmla="*/ 486374 w 1594226"/>
                  <a:gd name="connsiteY3" fmla="*/ 3451798 h 6234852"/>
                  <a:gd name="connsiteX4" fmla="*/ 432332 w 1594226"/>
                  <a:gd name="connsiteY4" fmla="*/ 4194846 h 6234852"/>
                  <a:gd name="connsiteX5" fmla="*/ 27021 w 1594226"/>
                  <a:gd name="connsiteY5" fmla="*/ 4883855 h 6234852"/>
                  <a:gd name="connsiteX6" fmla="*/ 0 w 1594226"/>
                  <a:gd name="connsiteY6" fmla="*/ 6234852 h 6234852"/>
                  <a:gd name="connsiteX7" fmla="*/ 0 w 1594226"/>
                  <a:gd name="connsiteY7" fmla="*/ 6234852 h 6234852"/>
                  <a:gd name="connsiteX8" fmla="*/ 0 w 1594226"/>
                  <a:gd name="connsiteY8" fmla="*/ 6234852 h 6234852"/>
                  <a:gd name="connsiteX9" fmla="*/ 0 w 1594226"/>
                  <a:gd name="connsiteY9" fmla="*/ 6234852 h 6234852"/>
                  <a:gd name="connsiteX10" fmla="*/ 0 w 1594226"/>
                  <a:gd name="connsiteY10" fmla="*/ 6234852 h 6234852"/>
                  <a:gd name="connsiteX11" fmla="*/ 0 w 1594226"/>
                  <a:gd name="connsiteY11" fmla="*/ 6234852 h 6234852"/>
                  <a:gd name="connsiteX12" fmla="*/ 0 w 1594226"/>
                  <a:gd name="connsiteY12" fmla="*/ 6234852 h 6234852"/>
                  <a:gd name="connsiteX13" fmla="*/ 0 w 1594226"/>
                  <a:gd name="connsiteY13" fmla="*/ 6234852 h 623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4226" h="6234852">
                    <a:moveTo>
                      <a:pt x="1594226" y="0"/>
                    </a:moveTo>
                    <a:lnTo>
                      <a:pt x="925461" y="1357752"/>
                    </a:lnTo>
                    <a:lnTo>
                      <a:pt x="634988" y="2168350"/>
                    </a:lnTo>
                    <a:lnTo>
                      <a:pt x="486374" y="3451798"/>
                    </a:lnTo>
                    <a:lnTo>
                      <a:pt x="432332" y="4194846"/>
                    </a:lnTo>
                    <a:lnTo>
                      <a:pt x="27021" y="4883855"/>
                    </a:lnTo>
                    <a:lnTo>
                      <a:pt x="0" y="6234852"/>
                    </a:lnTo>
                    <a:lnTo>
                      <a:pt x="0" y="6234852"/>
                    </a:lnTo>
                    <a:lnTo>
                      <a:pt x="0" y="6234852"/>
                    </a:lnTo>
                    <a:lnTo>
                      <a:pt x="0" y="6234852"/>
                    </a:lnTo>
                    <a:lnTo>
                      <a:pt x="0" y="6234852"/>
                    </a:lnTo>
                    <a:lnTo>
                      <a:pt x="0" y="6234852"/>
                    </a:lnTo>
                    <a:lnTo>
                      <a:pt x="0" y="6234852"/>
                    </a:lnTo>
                    <a:lnTo>
                      <a:pt x="0" y="6234852"/>
                    </a:lnTo>
                  </a:path>
                </a:pathLst>
              </a:custGeom>
              <a:ln w="76200" cmpd="sng">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cxnSp>
            <p:nvCxnSpPr>
              <p:cNvPr id="91" name="Connecteur droit 90"/>
              <p:cNvCxnSpPr>
                <a:stCxn id="89" idx="2"/>
                <a:endCxn id="70" idx="6"/>
              </p:cNvCxnSpPr>
              <p:nvPr/>
            </p:nvCxnSpPr>
            <p:spPr>
              <a:xfrm flipH="1" flipV="1">
                <a:off x="7268598" y="2168667"/>
                <a:ext cx="412058" cy="195578"/>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4" name="Connecteur droit 93"/>
              <p:cNvCxnSpPr>
                <a:stCxn id="89" idx="5"/>
              </p:cNvCxnSpPr>
              <p:nvPr/>
            </p:nvCxnSpPr>
            <p:spPr>
              <a:xfrm flipH="1">
                <a:off x="6316861" y="5079750"/>
                <a:ext cx="755828" cy="367271"/>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grpSp>
      </p:grpSp>
      <p:sp>
        <p:nvSpPr>
          <p:cNvPr id="59" name="Forme libre 58"/>
          <p:cNvSpPr/>
          <p:nvPr/>
        </p:nvSpPr>
        <p:spPr>
          <a:xfrm>
            <a:off x="6303226" y="1323226"/>
            <a:ext cx="884314" cy="1010705"/>
          </a:xfrm>
          <a:custGeom>
            <a:avLst/>
            <a:gdLst>
              <a:gd name="connsiteX0" fmla="*/ 851069 w 884314"/>
              <a:gd name="connsiteY0" fmla="*/ 871068 h 1010705"/>
              <a:gd name="connsiteX1" fmla="*/ 884314 w 884314"/>
              <a:gd name="connsiteY1" fmla="*/ 0 h 1010705"/>
              <a:gd name="connsiteX2" fmla="*/ 0 w 884314"/>
              <a:gd name="connsiteY2" fmla="*/ 1010705 h 1010705"/>
              <a:gd name="connsiteX3" fmla="*/ 851069 w 884314"/>
              <a:gd name="connsiteY3" fmla="*/ 871068 h 1010705"/>
            </a:gdLst>
            <a:ahLst/>
            <a:cxnLst>
              <a:cxn ang="0">
                <a:pos x="connsiteX0" y="connsiteY0"/>
              </a:cxn>
              <a:cxn ang="0">
                <a:pos x="connsiteX1" y="connsiteY1"/>
              </a:cxn>
              <a:cxn ang="0">
                <a:pos x="connsiteX2" y="connsiteY2"/>
              </a:cxn>
              <a:cxn ang="0">
                <a:pos x="connsiteX3" y="connsiteY3"/>
              </a:cxn>
            </a:cxnLst>
            <a:rect l="l" t="t" r="r" b="b"/>
            <a:pathLst>
              <a:path w="884314" h="1010705">
                <a:moveTo>
                  <a:pt x="851069" y="871068"/>
                </a:moveTo>
                <a:lnTo>
                  <a:pt x="884314" y="0"/>
                </a:lnTo>
                <a:lnTo>
                  <a:pt x="0" y="1010705"/>
                </a:lnTo>
                <a:lnTo>
                  <a:pt x="851069" y="871068"/>
                </a:lnTo>
                <a:close/>
              </a:path>
            </a:pathLst>
          </a:custGeom>
          <a:ln>
            <a:solidFill>
              <a:srgbClr val="000000"/>
            </a:solidFill>
            <a:prstDash val="sys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cxnSp>
        <p:nvCxnSpPr>
          <p:cNvPr id="61" name="Connecteur droit 60"/>
          <p:cNvCxnSpPr>
            <a:stCxn id="20" idx="3"/>
          </p:cNvCxnSpPr>
          <p:nvPr/>
        </p:nvCxnSpPr>
        <p:spPr>
          <a:xfrm>
            <a:off x="5796136" y="5157192"/>
            <a:ext cx="914400" cy="914400"/>
          </a:xfrm>
          <a:prstGeom prst="line">
            <a:avLst/>
          </a:prstGeom>
          <a:ln>
            <a:solidFill>
              <a:srgbClr val="000000"/>
            </a:solidFill>
            <a:prstDash val="sysDash"/>
          </a:ln>
        </p:spPr>
        <p:style>
          <a:lnRef idx="2">
            <a:schemeClr val="accent1"/>
          </a:lnRef>
          <a:fillRef idx="0">
            <a:schemeClr val="accent1"/>
          </a:fillRef>
          <a:effectRef idx="1">
            <a:schemeClr val="accent1"/>
          </a:effectRef>
          <a:fontRef idx="minor">
            <a:schemeClr val="tx1"/>
          </a:fontRef>
        </p:style>
      </p:cxnSp>
      <p:sp>
        <p:nvSpPr>
          <p:cNvPr id="67" name="Forme libre 66"/>
          <p:cNvSpPr/>
          <p:nvPr/>
        </p:nvSpPr>
        <p:spPr>
          <a:xfrm>
            <a:off x="5319178" y="1097147"/>
            <a:ext cx="2041235" cy="4421835"/>
          </a:xfrm>
          <a:custGeom>
            <a:avLst/>
            <a:gdLst>
              <a:gd name="connsiteX0" fmla="*/ 2041235 w 2041235"/>
              <a:gd name="connsiteY0" fmla="*/ 930913 h 4421835"/>
              <a:gd name="connsiteX1" fmla="*/ 1988043 w 2041235"/>
              <a:gd name="connsiteY1" fmla="*/ 0 h 4421835"/>
              <a:gd name="connsiteX2" fmla="*/ 784579 w 2041235"/>
              <a:gd name="connsiteY2" fmla="*/ 292573 h 4421835"/>
              <a:gd name="connsiteX3" fmla="*/ 611706 w 2041235"/>
              <a:gd name="connsiteY3" fmla="*/ 817873 h 4421835"/>
              <a:gd name="connsiteX4" fmla="*/ 804526 w 2041235"/>
              <a:gd name="connsiteY4" fmla="*/ 957510 h 4421835"/>
              <a:gd name="connsiteX5" fmla="*/ 538567 w 2041235"/>
              <a:gd name="connsiteY5" fmla="*/ 1389720 h 4421835"/>
              <a:gd name="connsiteX6" fmla="*/ 398939 w 2041235"/>
              <a:gd name="connsiteY6" fmla="*/ 1915020 h 4421835"/>
              <a:gd name="connsiteX7" fmla="*/ 525269 w 2041235"/>
              <a:gd name="connsiteY7" fmla="*/ 2313983 h 4421835"/>
              <a:gd name="connsiteX8" fmla="*/ 186172 w 2041235"/>
              <a:gd name="connsiteY8" fmla="*/ 3145155 h 4421835"/>
              <a:gd name="connsiteX9" fmla="*/ 39894 w 2041235"/>
              <a:gd name="connsiteY9" fmla="*/ 3497572 h 4421835"/>
              <a:gd name="connsiteX10" fmla="*/ 13298 w 2041235"/>
              <a:gd name="connsiteY10" fmla="*/ 3836690 h 4421835"/>
              <a:gd name="connsiteX11" fmla="*/ 0 w 2041235"/>
              <a:gd name="connsiteY11" fmla="*/ 4209055 h 4421835"/>
              <a:gd name="connsiteX12" fmla="*/ 458779 w 2041235"/>
              <a:gd name="connsiteY12" fmla="*/ 4421835 h 4421835"/>
              <a:gd name="connsiteX13" fmla="*/ 851069 w 2041235"/>
              <a:gd name="connsiteY13" fmla="*/ 3743599 h 4421835"/>
              <a:gd name="connsiteX14" fmla="*/ 1216762 w 2041235"/>
              <a:gd name="connsiteY14" fmla="*/ 3118557 h 4421835"/>
              <a:gd name="connsiteX15" fmla="*/ 1023942 w 2041235"/>
              <a:gd name="connsiteY15" fmla="*/ 2613205 h 4421835"/>
              <a:gd name="connsiteX16" fmla="*/ 1289901 w 2041235"/>
              <a:gd name="connsiteY16" fmla="*/ 2074605 h 4421835"/>
              <a:gd name="connsiteX17" fmla="*/ 1230060 w 2041235"/>
              <a:gd name="connsiteY17" fmla="*/ 1456213 h 4421835"/>
              <a:gd name="connsiteX18" fmla="*/ 1888309 w 2041235"/>
              <a:gd name="connsiteY18" fmla="*/ 1117095 h 4421835"/>
              <a:gd name="connsiteX19" fmla="*/ 1888309 w 2041235"/>
              <a:gd name="connsiteY19" fmla="*/ 1103796 h 4421835"/>
              <a:gd name="connsiteX20" fmla="*/ 1888309 w 2041235"/>
              <a:gd name="connsiteY20" fmla="*/ 1103796 h 442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41235" h="4421835">
                <a:moveTo>
                  <a:pt x="2041235" y="930913"/>
                </a:moveTo>
                <a:lnTo>
                  <a:pt x="1988043" y="0"/>
                </a:lnTo>
                <a:lnTo>
                  <a:pt x="784579" y="292573"/>
                </a:lnTo>
                <a:lnTo>
                  <a:pt x="611706" y="817873"/>
                </a:lnTo>
                <a:lnTo>
                  <a:pt x="804526" y="957510"/>
                </a:lnTo>
                <a:lnTo>
                  <a:pt x="538567" y="1389720"/>
                </a:lnTo>
                <a:lnTo>
                  <a:pt x="398939" y="1915020"/>
                </a:lnTo>
                <a:lnTo>
                  <a:pt x="525269" y="2313983"/>
                </a:lnTo>
                <a:lnTo>
                  <a:pt x="186172" y="3145155"/>
                </a:lnTo>
                <a:lnTo>
                  <a:pt x="39894" y="3497572"/>
                </a:lnTo>
                <a:lnTo>
                  <a:pt x="13298" y="3836690"/>
                </a:lnTo>
                <a:lnTo>
                  <a:pt x="0" y="4209055"/>
                </a:lnTo>
                <a:lnTo>
                  <a:pt x="458779" y="4421835"/>
                </a:lnTo>
                <a:lnTo>
                  <a:pt x="851069" y="3743599"/>
                </a:lnTo>
                <a:lnTo>
                  <a:pt x="1216762" y="3118557"/>
                </a:lnTo>
                <a:lnTo>
                  <a:pt x="1023942" y="2613205"/>
                </a:lnTo>
                <a:lnTo>
                  <a:pt x="1289901" y="2074605"/>
                </a:lnTo>
                <a:lnTo>
                  <a:pt x="1230060" y="1456213"/>
                </a:lnTo>
                <a:lnTo>
                  <a:pt x="1888309" y="1117095"/>
                </a:lnTo>
                <a:lnTo>
                  <a:pt x="1888309" y="1103796"/>
                </a:lnTo>
                <a:lnTo>
                  <a:pt x="1888309" y="1103796"/>
                </a:lnTo>
              </a:path>
            </a:pathLst>
          </a:custGeom>
          <a:ln>
            <a:solidFill>
              <a:srgbClr val="66FF66"/>
            </a:solidFill>
            <a:prstDash val="dash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106" name="Triangle isocèle 105"/>
          <p:cNvSpPr/>
          <p:nvPr/>
        </p:nvSpPr>
        <p:spPr>
          <a:xfrm>
            <a:off x="6410753" y="5529583"/>
            <a:ext cx="179996" cy="179996"/>
          </a:xfrm>
          <a:prstGeom prst="triangle">
            <a:avLst/>
          </a:prstGeom>
          <a:solidFill>
            <a:srgbClr val="FF0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07" name="Triangle isocèle 106"/>
          <p:cNvSpPr/>
          <p:nvPr/>
        </p:nvSpPr>
        <p:spPr>
          <a:xfrm>
            <a:off x="6847097" y="6340749"/>
            <a:ext cx="179996" cy="179996"/>
          </a:xfrm>
          <a:prstGeom prst="triangle">
            <a:avLst/>
          </a:prstGeom>
          <a:solidFill>
            <a:srgbClr val="FF0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115" name="Grouper 114"/>
          <p:cNvGrpSpPr/>
          <p:nvPr/>
        </p:nvGrpSpPr>
        <p:grpSpPr>
          <a:xfrm>
            <a:off x="4951557" y="439074"/>
            <a:ext cx="3288461" cy="6153793"/>
            <a:chOff x="4951557" y="439074"/>
            <a:chExt cx="3288461" cy="6153793"/>
          </a:xfrm>
        </p:grpSpPr>
        <p:grpSp>
          <p:nvGrpSpPr>
            <p:cNvPr id="114" name="Grouper 113"/>
            <p:cNvGrpSpPr/>
            <p:nvPr/>
          </p:nvGrpSpPr>
          <p:grpSpPr>
            <a:xfrm>
              <a:off x="4951557" y="439074"/>
              <a:ext cx="3141166" cy="6153793"/>
              <a:chOff x="4951557" y="439074"/>
              <a:chExt cx="3141166" cy="6153793"/>
            </a:xfrm>
          </p:grpSpPr>
          <p:sp>
            <p:nvSpPr>
              <p:cNvPr id="104" name="Forme libre 103"/>
              <p:cNvSpPr/>
              <p:nvPr/>
            </p:nvSpPr>
            <p:spPr>
              <a:xfrm>
                <a:off x="6241800" y="439074"/>
                <a:ext cx="1850923" cy="3742263"/>
              </a:xfrm>
              <a:custGeom>
                <a:avLst/>
                <a:gdLst>
                  <a:gd name="connsiteX0" fmla="*/ 1850923 w 1850923"/>
                  <a:gd name="connsiteY0" fmla="*/ 0 h 3742263"/>
                  <a:gd name="connsiteX1" fmla="*/ 1006524 w 1850923"/>
                  <a:gd name="connsiteY1" fmla="*/ 1283448 h 3742263"/>
                  <a:gd name="connsiteX2" fmla="*/ 695785 w 1850923"/>
                  <a:gd name="connsiteY2" fmla="*/ 1526627 h 3742263"/>
                  <a:gd name="connsiteX3" fmla="*/ 905196 w 1850923"/>
                  <a:gd name="connsiteY3" fmla="*/ 1783317 h 3742263"/>
                  <a:gd name="connsiteX4" fmla="*/ 303983 w 1850923"/>
                  <a:gd name="connsiteY4" fmla="*/ 2296696 h 3742263"/>
                  <a:gd name="connsiteX5" fmla="*/ 33776 w 1850923"/>
                  <a:gd name="connsiteY5" fmla="*/ 2951929 h 3742263"/>
                  <a:gd name="connsiteX6" fmla="*/ 0 w 1850923"/>
                  <a:gd name="connsiteY6" fmla="*/ 3742263 h 3742263"/>
                  <a:gd name="connsiteX7" fmla="*/ 0 w 1850923"/>
                  <a:gd name="connsiteY7" fmla="*/ 3742263 h 3742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0923" h="3742263">
                    <a:moveTo>
                      <a:pt x="1850923" y="0"/>
                    </a:moveTo>
                    <a:lnTo>
                      <a:pt x="1006524" y="1283448"/>
                    </a:lnTo>
                    <a:lnTo>
                      <a:pt x="695785" y="1526627"/>
                    </a:lnTo>
                    <a:lnTo>
                      <a:pt x="905196" y="1783317"/>
                    </a:lnTo>
                    <a:lnTo>
                      <a:pt x="303983" y="2296696"/>
                    </a:lnTo>
                    <a:lnTo>
                      <a:pt x="33776" y="2951929"/>
                    </a:lnTo>
                    <a:lnTo>
                      <a:pt x="0" y="3742263"/>
                    </a:lnTo>
                    <a:lnTo>
                      <a:pt x="0" y="3742263"/>
                    </a:lnTo>
                  </a:path>
                </a:pathLst>
              </a:cu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nvGrpSpPr>
              <p:cNvPr id="113" name="Grouper 112"/>
              <p:cNvGrpSpPr/>
              <p:nvPr/>
            </p:nvGrpSpPr>
            <p:grpSpPr>
              <a:xfrm>
                <a:off x="4951557" y="2229146"/>
                <a:ext cx="1965762" cy="4363721"/>
                <a:chOff x="4951557" y="2229146"/>
                <a:chExt cx="1965762" cy="4363721"/>
              </a:xfrm>
            </p:grpSpPr>
            <p:sp>
              <p:nvSpPr>
                <p:cNvPr id="103" name="Forme libre 102"/>
                <p:cNvSpPr/>
                <p:nvPr/>
              </p:nvSpPr>
              <p:spPr>
                <a:xfrm>
                  <a:off x="5329848" y="2229146"/>
                  <a:ext cx="1587471" cy="607948"/>
                </a:xfrm>
                <a:custGeom>
                  <a:avLst/>
                  <a:gdLst>
                    <a:gd name="connsiteX0" fmla="*/ 1587471 w 1587471"/>
                    <a:gd name="connsiteY0" fmla="*/ 0 h 607948"/>
                    <a:gd name="connsiteX1" fmla="*/ 1013280 w 1587471"/>
                    <a:gd name="connsiteY1" fmla="*/ 101324 h 607948"/>
                    <a:gd name="connsiteX2" fmla="*/ 0 w 1587471"/>
                    <a:gd name="connsiteY2" fmla="*/ 607948 h 607948"/>
                    <a:gd name="connsiteX3" fmla="*/ 0 w 1587471"/>
                    <a:gd name="connsiteY3" fmla="*/ 607948 h 607948"/>
                  </a:gdLst>
                  <a:ahLst/>
                  <a:cxnLst>
                    <a:cxn ang="0">
                      <a:pos x="connsiteX0" y="connsiteY0"/>
                    </a:cxn>
                    <a:cxn ang="0">
                      <a:pos x="connsiteX1" y="connsiteY1"/>
                    </a:cxn>
                    <a:cxn ang="0">
                      <a:pos x="connsiteX2" y="connsiteY2"/>
                    </a:cxn>
                    <a:cxn ang="0">
                      <a:pos x="connsiteX3" y="connsiteY3"/>
                    </a:cxn>
                  </a:cxnLst>
                  <a:rect l="l" t="t" r="r" b="b"/>
                  <a:pathLst>
                    <a:path w="1587471" h="607948">
                      <a:moveTo>
                        <a:pt x="1587471" y="0"/>
                      </a:moveTo>
                      <a:lnTo>
                        <a:pt x="1013280" y="101324"/>
                      </a:lnTo>
                      <a:lnTo>
                        <a:pt x="0" y="607948"/>
                      </a:lnTo>
                      <a:lnTo>
                        <a:pt x="0" y="607948"/>
                      </a:lnTo>
                    </a:path>
                  </a:pathLst>
                </a:cu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nvGrpSpPr>
                <p:cNvPr id="112" name="Grouper 111"/>
                <p:cNvGrpSpPr/>
                <p:nvPr/>
              </p:nvGrpSpPr>
              <p:grpSpPr>
                <a:xfrm>
                  <a:off x="4951557" y="3721998"/>
                  <a:ext cx="1877945" cy="2870869"/>
                  <a:chOff x="4951557" y="3721998"/>
                  <a:chExt cx="1877945" cy="2870869"/>
                </a:xfrm>
              </p:grpSpPr>
              <p:sp>
                <p:nvSpPr>
                  <p:cNvPr id="105" name="Forme libre 104"/>
                  <p:cNvSpPr/>
                  <p:nvPr/>
                </p:nvSpPr>
                <p:spPr>
                  <a:xfrm>
                    <a:off x="5451442" y="3721998"/>
                    <a:ext cx="783602" cy="452584"/>
                  </a:xfrm>
                  <a:custGeom>
                    <a:avLst/>
                    <a:gdLst>
                      <a:gd name="connsiteX0" fmla="*/ 783602 w 783602"/>
                      <a:gd name="connsiteY0" fmla="*/ 452584 h 452584"/>
                      <a:gd name="connsiteX1" fmla="*/ 0 w 783602"/>
                      <a:gd name="connsiteY1" fmla="*/ 0 h 452584"/>
                      <a:gd name="connsiteX2" fmla="*/ 0 w 783602"/>
                      <a:gd name="connsiteY2" fmla="*/ 0 h 452584"/>
                    </a:gdLst>
                    <a:ahLst/>
                    <a:cxnLst>
                      <a:cxn ang="0">
                        <a:pos x="connsiteX0" y="connsiteY0"/>
                      </a:cxn>
                      <a:cxn ang="0">
                        <a:pos x="connsiteX1" y="connsiteY1"/>
                      </a:cxn>
                      <a:cxn ang="0">
                        <a:pos x="connsiteX2" y="connsiteY2"/>
                      </a:cxn>
                    </a:cxnLst>
                    <a:rect l="l" t="t" r="r" b="b"/>
                    <a:pathLst>
                      <a:path w="783602" h="452584">
                        <a:moveTo>
                          <a:pt x="783602" y="452584"/>
                        </a:moveTo>
                        <a:lnTo>
                          <a:pt x="0" y="0"/>
                        </a:lnTo>
                        <a:lnTo>
                          <a:pt x="0" y="0"/>
                        </a:lnTo>
                      </a:path>
                    </a:pathLst>
                  </a:custGeom>
                  <a:ln>
                    <a:solidFill>
                      <a:srgbClr val="FF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108" name="Forme libre 107"/>
                  <p:cNvSpPr/>
                  <p:nvPr/>
                </p:nvSpPr>
                <p:spPr>
                  <a:xfrm>
                    <a:off x="4951557" y="4708226"/>
                    <a:ext cx="1877945" cy="1884641"/>
                  </a:xfrm>
                  <a:custGeom>
                    <a:avLst/>
                    <a:gdLst>
                      <a:gd name="connsiteX0" fmla="*/ 1837413 w 1877945"/>
                      <a:gd name="connsiteY0" fmla="*/ 1884641 h 1884641"/>
                      <a:gd name="connsiteX1" fmla="*/ 1877945 w 1877945"/>
                      <a:gd name="connsiteY1" fmla="*/ 1405037 h 1884641"/>
                      <a:gd name="connsiteX2" fmla="*/ 1188915 w 1877945"/>
                      <a:gd name="connsiteY2" fmla="*/ 776823 h 1884641"/>
                      <a:gd name="connsiteX3" fmla="*/ 756582 w 1877945"/>
                      <a:gd name="connsiteY3" fmla="*/ 452584 h 1884641"/>
                      <a:gd name="connsiteX4" fmla="*/ 0 w 1877945"/>
                      <a:gd name="connsiteY4" fmla="*/ 0 h 1884641"/>
                      <a:gd name="connsiteX5" fmla="*/ 0 w 1877945"/>
                      <a:gd name="connsiteY5" fmla="*/ 0 h 1884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945" h="1884641">
                        <a:moveTo>
                          <a:pt x="1837413" y="1884641"/>
                        </a:moveTo>
                        <a:lnTo>
                          <a:pt x="1877945" y="1405037"/>
                        </a:lnTo>
                        <a:lnTo>
                          <a:pt x="1188915" y="776823"/>
                        </a:lnTo>
                        <a:lnTo>
                          <a:pt x="756582" y="452584"/>
                        </a:lnTo>
                        <a:lnTo>
                          <a:pt x="0" y="0"/>
                        </a:lnTo>
                        <a:lnTo>
                          <a:pt x="0" y="0"/>
                        </a:lnTo>
                      </a:path>
                    </a:pathLst>
                  </a:cu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grpSp>
        </p:grpSp>
        <p:cxnSp>
          <p:nvCxnSpPr>
            <p:cNvPr id="110" name="Connecteur droit 109"/>
            <p:cNvCxnSpPr/>
            <p:nvPr/>
          </p:nvCxnSpPr>
          <p:spPr>
            <a:xfrm>
              <a:off x="7760914" y="986228"/>
              <a:ext cx="479104" cy="4053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grpSp>
      <p:sp>
        <p:nvSpPr>
          <p:cNvPr id="116" name="Forme libre 115"/>
          <p:cNvSpPr/>
          <p:nvPr/>
        </p:nvSpPr>
        <p:spPr>
          <a:xfrm>
            <a:off x="5086661" y="621459"/>
            <a:ext cx="2040069" cy="5208094"/>
          </a:xfrm>
          <a:custGeom>
            <a:avLst/>
            <a:gdLst>
              <a:gd name="connsiteX0" fmla="*/ 0 w 2040069"/>
              <a:gd name="connsiteY0" fmla="*/ 0 h 5208094"/>
              <a:gd name="connsiteX1" fmla="*/ 2040069 w 2040069"/>
              <a:gd name="connsiteY1" fmla="*/ 1526627 h 5208094"/>
              <a:gd name="connsiteX2" fmla="*/ 1438857 w 2040069"/>
              <a:gd name="connsiteY2" fmla="*/ 2681729 h 5208094"/>
              <a:gd name="connsiteX3" fmla="*/ 1263222 w 2040069"/>
              <a:gd name="connsiteY3" fmla="*/ 3532858 h 5208094"/>
              <a:gd name="connsiteX4" fmla="*/ 1107852 w 2040069"/>
              <a:gd name="connsiteY4" fmla="*/ 4809550 h 5208094"/>
              <a:gd name="connsiteX5" fmla="*/ 141859 w 2040069"/>
              <a:gd name="connsiteY5" fmla="*/ 5208094 h 5208094"/>
              <a:gd name="connsiteX6" fmla="*/ 141859 w 2040069"/>
              <a:gd name="connsiteY6" fmla="*/ 5208094 h 5208094"/>
              <a:gd name="connsiteX7" fmla="*/ 141859 w 2040069"/>
              <a:gd name="connsiteY7" fmla="*/ 5208094 h 520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40069" h="5208094">
                <a:moveTo>
                  <a:pt x="0" y="0"/>
                </a:moveTo>
                <a:lnTo>
                  <a:pt x="2040069" y="1526627"/>
                </a:lnTo>
                <a:lnTo>
                  <a:pt x="1438857" y="2681729"/>
                </a:lnTo>
                <a:lnTo>
                  <a:pt x="1263222" y="3532858"/>
                </a:lnTo>
                <a:lnTo>
                  <a:pt x="1107852" y="4809550"/>
                </a:lnTo>
                <a:lnTo>
                  <a:pt x="141859" y="5208094"/>
                </a:lnTo>
                <a:lnTo>
                  <a:pt x="141859" y="5208094"/>
                </a:lnTo>
                <a:lnTo>
                  <a:pt x="141859" y="5208094"/>
                </a:lnTo>
              </a:path>
            </a:pathLst>
          </a:custGeom>
          <a:ln w="57150" cmpd="sng">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66" name="Triangle isocèle 65"/>
          <p:cNvSpPr/>
          <p:nvPr/>
        </p:nvSpPr>
        <p:spPr>
          <a:xfrm>
            <a:off x="7135575" y="2299165"/>
            <a:ext cx="179996" cy="179996"/>
          </a:xfrm>
          <a:prstGeom prst="triangle">
            <a:avLst/>
          </a:prstGeom>
          <a:solidFill>
            <a:srgbClr val="FF0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nvGrpSpPr>
          <p:cNvPr id="121" name="Grouper 120"/>
          <p:cNvGrpSpPr/>
          <p:nvPr/>
        </p:nvGrpSpPr>
        <p:grpSpPr>
          <a:xfrm>
            <a:off x="5160970" y="1474549"/>
            <a:ext cx="869455" cy="3524553"/>
            <a:chOff x="5160970" y="1474549"/>
            <a:chExt cx="869455" cy="3524553"/>
          </a:xfrm>
        </p:grpSpPr>
        <p:sp>
          <p:nvSpPr>
            <p:cNvPr id="117" name="Égal 116"/>
            <p:cNvSpPr>
              <a:spLocks noChangeAspect="1"/>
            </p:cNvSpPr>
            <p:nvPr/>
          </p:nvSpPr>
          <p:spPr>
            <a:xfrm>
              <a:off x="5160970" y="4819102"/>
              <a:ext cx="180000" cy="180000"/>
            </a:xfrm>
            <a:prstGeom prst="mathEqual">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latin typeface="Calibri"/>
              </a:endParaRPr>
            </a:p>
          </p:txBody>
        </p:sp>
        <p:sp>
          <p:nvSpPr>
            <p:cNvPr id="118" name="Égal 117"/>
            <p:cNvSpPr>
              <a:spLocks noChangeAspect="1"/>
            </p:cNvSpPr>
            <p:nvPr/>
          </p:nvSpPr>
          <p:spPr>
            <a:xfrm>
              <a:off x="5555933" y="3721998"/>
              <a:ext cx="180000" cy="180000"/>
            </a:xfrm>
            <a:prstGeom prst="mathEqual">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latin typeface="Calibri"/>
              </a:endParaRPr>
            </a:p>
          </p:txBody>
        </p:sp>
        <p:sp>
          <p:nvSpPr>
            <p:cNvPr id="119" name="Égal 118"/>
            <p:cNvSpPr>
              <a:spLocks noChangeAspect="1"/>
            </p:cNvSpPr>
            <p:nvPr/>
          </p:nvSpPr>
          <p:spPr>
            <a:xfrm>
              <a:off x="5458329" y="2657094"/>
              <a:ext cx="180000" cy="180000"/>
            </a:xfrm>
            <a:prstGeom prst="mathEqual">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latin typeface="Calibri"/>
              </a:endParaRPr>
            </a:p>
          </p:txBody>
        </p:sp>
        <p:sp>
          <p:nvSpPr>
            <p:cNvPr id="120" name="Égal 119"/>
            <p:cNvSpPr>
              <a:spLocks noChangeAspect="1"/>
            </p:cNvSpPr>
            <p:nvPr/>
          </p:nvSpPr>
          <p:spPr>
            <a:xfrm>
              <a:off x="5850425" y="1474549"/>
              <a:ext cx="180000" cy="180000"/>
            </a:xfrm>
            <a:prstGeom prst="mathEqual">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black"/>
                </a:solidFill>
                <a:latin typeface="Calibri"/>
              </a:endParaRPr>
            </a:p>
          </p:txBody>
        </p:sp>
      </p:grpSp>
      <p:grpSp>
        <p:nvGrpSpPr>
          <p:cNvPr id="101" name="Grouper 100"/>
          <p:cNvGrpSpPr/>
          <p:nvPr/>
        </p:nvGrpSpPr>
        <p:grpSpPr>
          <a:xfrm>
            <a:off x="6173334" y="1681515"/>
            <a:ext cx="1211708" cy="4217412"/>
            <a:chOff x="6173334" y="1681515"/>
            <a:chExt cx="1211708" cy="4217412"/>
          </a:xfrm>
        </p:grpSpPr>
        <p:sp>
          <p:nvSpPr>
            <p:cNvPr id="49" name="Trier 48"/>
            <p:cNvSpPr/>
            <p:nvPr/>
          </p:nvSpPr>
          <p:spPr>
            <a:xfrm>
              <a:off x="7205046" y="1681515"/>
              <a:ext cx="179996" cy="359997"/>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50" name="Trier 49"/>
            <p:cNvSpPr/>
            <p:nvPr/>
          </p:nvSpPr>
          <p:spPr>
            <a:xfrm>
              <a:off x="6173334" y="5538930"/>
              <a:ext cx="179996" cy="359997"/>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51" name="Trier 50"/>
            <p:cNvSpPr/>
            <p:nvPr/>
          </p:nvSpPr>
          <p:spPr>
            <a:xfrm>
              <a:off x="6387847" y="4230693"/>
              <a:ext cx="179996" cy="359997"/>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grpSp>
      <p:grpSp>
        <p:nvGrpSpPr>
          <p:cNvPr id="100" name="Grouper 99"/>
          <p:cNvGrpSpPr/>
          <p:nvPr/>
        </p:nvGrpSpPr>
        <p:grpSpPr>
          <a:xfrm>
            <a:off x="5578488" y="871748"/>
            <a:ext cx="1337235" cy="5153177"/>
            <a:chOff x="5578488" y="871748"/>
            <a:chExt cx="1337235" cy="5153177"/>
          </a:xfrm>
        </p:grpSpPr>
        <p:sp>
          <p:nvSpPr>
            <p:cNvPr id="55" name="Trier 54"/>
            <p:cNvSpPr/>
            <p:nvPr/>
          </p:nvSpPr>
          <p:spPr>
            <a:xfrm>
              <a:off x="5638329" y="2439980"/>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56" name="Trier 55"/>
            <p:cNvSpPr/>
            <p:nvPr/>
          </p:nvSpPr>
          <p:spPr>
            <a:xfrm>
              <a:off x="6356755" y="2233481"/>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57" name="Trier 56"/>
            <p:cNvSpPr/>
            <p:nvPr/>
          </p:nvSpPr>
          <p:spPr>
            <a:xfrm>
              <a:off x="5578488" y="5195025"/>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58" name="Trier 57"/>
            <p:cNvSpPr/>
            <p:nvPr/>
          </p:nvSpPr>
          <p:spPr>
            <a:xfrm>
              <a:off x="6770005" y="5772929"/>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sp>
          <p:nvSpPr>
            <p:cNvPr id="69" name="Trier 68"/>
            <p:cNvSpPr/>
            <p:nvPr/>
          </p:nvSpPr>
          <p:spPr>
            <a:xfrm>
              <a:off x="6771727" y="871748"/>
              <a:ext cx="143996" cy="251996"/>
            </a:xfrm>
            <a:prstGeom prst="flowChartSort">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fr-FR">
                <a:solidFill>
                  <a:prstClr val="white"/>
                </a:solidFill>
                <a:latin typeface="Calibri"/>
              </a:endParaRPr>
            </a:p>
          </p:txBody>
        </p:sp>
      </p:grpSp>
      <p:sp>
        <p:nvSpPr>
          <p:cNvPr id="122" name="Multiplication 121"/>
          <p:cNvSpPr>
            <a:spLocks noChangeAspect="1"/>
          </p:cNvSpPr>
          <p:nvPr/>
        </p:nvSpPr>
        <p:spPr>
          <a:xfrm>
            <a:off x="7391797" y="1904351"/>
            <a:ext cx="251996" cy="251996"/>
          </a:xfrm>
          <a:prstGeom prst="mathMultiply">
            <a:avLst/>
          </a:prstGeom>
          <a:solidFill>
            <a:srgbClr val="0000FF"/>
          </a:solidFill>
          <a:ln>
            <a:solidFill>
              <a:srgbClr val="0000F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123" name="Multiplication 122"/>
          <p:cNvSpPr>
            <a:spLocks noChangeAspect="1"/>
          </p:cNvSpPr>
          <p:nvPr/>
        </p:nvSpPr>
        <p:spPr>
          <a:xfrm>
            <a:off x="6795726" y="5204474"/>
            <a:ext cx="251996" cy="251996"/>
          </a:xfrm>
          <a:prstGeom prst="mathMultiply">
            <a:avLst/>
          </a:prstGeom>
          <a:solidFill>
            <a:srgbClr val="0000FF"/>
          </a:solidFill>
          <a:ln>
            <a:solidFill>
              <a:srgbClr val="0000FF"/>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grpSp>
        <p:nvGrpSpPr>
          <p:cNvPr id="157" name="Grouper 156"/>
          <p:cNvGrpSpPr/>
          <p:nvPr/>
        </p:nvGrpSpPr>
        <p:grpSpPr>
          <a:xfrm>
            <a:off x="6400168" y="2550614"/>
            <a:ext cx="930132" cy="3781204"/>
            <a:chOff x="6400168" y="2550614"/>
            <a:chExt cx="930132" cy="3781204"/>
          </a:xfrm>
        </p:grpSpPr>
        <p:grpSp>
          <p:nvGrpSpPr>
            <p:cNvPr id="137" name="Grouper 136"/>
            <p:cNvGrpSpPr>
              <a:grpSpLocks noChangeAspect="1"/>
            </p:cNvGrpSpPr>
            <p:nvPr/>
          </p:nvGrpSpPr>
          <p:grpSpPr>
            <a:xfrm>
              <a:off x="7058757" y="2550614"/>
              <a:ext cx="271543" cy="179997"/>
              <a:chOff x="3769398" y="2912272"/>
              <a:chExt cx="506640" cy="335836"/>
            </a:xfrm>
          </p:grpSpPr>
          <p:cxnSp>
            <p:nvCxnSpPr>
              <p:cNvPr id="132" name="Connecteur droit avec flèche 131"/>
              <p:cNvCxnSpPr/>
              <p:nvPr/>
            </p:nvCxnSpPr>
            <p:spPr>
              <a:xfrm>
                <a:off x="3769398" y="3091805"/>
                <a:ext cx="50664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4" name="Connecteur droit 133"/>
              <p:cNvCxnSpPr/>
              <p:nvPr/>
            </p:nvCxnSpPr>
            <p:spPr>
              <a:xfrm flipH="1" flipV="1">
                <a:off x="3769398" y="2912272"/>
                <a:ext cx="222922" cy="17953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6" name="Connecteur droit 135"/>
              <p:cNvCxnSpPr/>
              <p:nvPr/>
            </p:nvCxnSpPr>
            <p:spPr>
              <a:xfrm flipH="1">
                <a:off x="3769398" y="3091805"/>
                <a:ext cx="222922" cy="15630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nvGrpSpPr>
            <p:cNvPr id="138" name="Grouper 137"/>
            <p:cNvGrpSpPr>
              <a:grpSpLocks noChangeAspect="1"/>
            </p:cNvGrpSpPr>
            <p:nvPr/>
          </p:nvGrpSpPr>
          <p:grpSpPr>
            <a:xfrm>
              <a:off x="6400168" y="6151821"/>
              <a:ext cx="271543" cy="179997"/>
              <a:chOff x="3769398" y="2912272"/>
              <a:chExt cx="506640" cy="335836"/>
            </a:xfrm>
          </p:grpSpPr>
          <p:cxnSp>
            <p:nvCxnSpPr>
              <p:cNvPr id="139" name="Connecteur droit avec flèche 138"/>
              <p:cNvCxnSpPr/>
              <p:nvPr/>
            </p:nvCxnSpPr>
            <p:spPr>
              <a:xfrm>
                <a:off x="3769398" y="3091805"/>
                <a:ext cx="50664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0" name="Connecteur droit 139"/>
              <p:cNvCxnSpPr/>
              <p:nvPr/>
            </p:nvCxnSpPr>
            <p:spPr>
              <a:xfrm flipH="1" flipV="1">
                <a:off x="3769398" y="2912272"/>
                <a:ext cx="222922" cy="17953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1" name="Connecteur droit 140"/>
              <p:cNvCxnSpPr/>
              <p:nvPr/>
            </p:nvCxnSpPr>
            <p:spPr>
              <a:xfrm flipH="1">
                <a:off x="3769398" y="3091805"/>
                <a:ext cx="222922" cy="156303"/>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pSp>
      </p:grpSp>
      <p:grpSp>
        <p:nvGrpSpPr>
          <p:cNvPr id="3" name="Grouper 2"/>
          <p:cNvGrpSpPr/>
          <p:nvPr/>
        </p:nvGrpSpPr>
        <p:grpSpPr>
          <a:xfrm>
            <a:off x="142903" y="344504"/>
            <a:ext cx="8044393" cy="5505314"/>
            <a:chOff x="142903" y="344504"/>
            <a:chExt cx="8044393" cy="5505314"/>
          </a:xfrm>
        </p:grpSpPr>
        <p:cxnSp>
          <p:nvCxnSpPr>
            <p:cNvPr id="64" name="Connecteur droit 63"/>
            <p:cNvCxnSpPr/>
            <p:nvPr/>
          </p:nvCxnSpPr>
          <p:spPr>
            <a:xfrm>
              <a:off x="142903" y="3271420"/>
              <a:ext cx="262207" cy="77069"/>
            </a:xfrm>
            <a:prstGeom prst="line">
              <a:avLst/>
            </a:prstGeom>
            <a:ln w="38100" cmpd="sng">
              <a:solidFill>
                <a:srgbClr val="000000"/>
              </a:solidFill>
              <a:prstDash val="dot"/>
            </a:ln>
          </p:spPr>
          <p:style>
            <a:lnRef idx="2">
              <a:schemeClr val="accent1"/>
            </a:lnRef>
            <a:fillRef idx="0">
              <a:schemeClr val="accent1"/>
            </a:fillRef>
            <a:effectRef idx="1">
              <a:schemeClr val="accent1"/>
            </a:effectRef>
            <a:fontRef idx="minor">
              <a:schemeClr val="tx1"/>
            </a:fontRef>
          </p:style>
        </p:cxnSp>
        <p:sp>
          <p:nvSpPr>
            <p:cNvPr id="142" name="Forme libre 141"/>
            <p:cNvSpPr/>
            <p:nvPr/>
          </p:nvSpPr>
          <p:spPr>
            <a:xfrm>
              <a:off x="6424190" y="344504"/>
              <a:ext cx="1763106" cy="5505314"/>
            </a:xfrm>
            <a:custGeom>
              <a:avLst/>
              <a:gdLst>
                <a:gd name="connsiteX0" fmla="*/ 0 w 1763106"/>
                <a:gd name="connsiteY0" fmla="*/ 0 h 5505314"/>
                <a:gd name="connsiteX1" fmla="*/ 1763106 w 1763106"/>
                <a:gd name="connsiteY1" fmla="*/ 351260 h 5505314"/>
                <a:gd name="connsiteX2" fmla="*/ 1425346 w 1763106"/>
                <a:gd name="connsiteY2" fmla="*/ 959208 h 5505314"/>
                <a:gd name="connsiteX3" fmla="*/ 844399 w 1763106"/>
                <a:gd name="connsiteY3" fmla="*/ 1796827 h 5505314"/>
                <a:gd name="connsiteX4" fmla="*/ 695785 w 1763106"/>
                <a:gd name="connsiteY4" fmla="*/ 2796565 h 5505314"/>
                <a:gd name="connsiteX5" fmla="*/ 317494 w 1763106"/>
                <a:gd name="connsiteY5" fmla="*/ 3870608 h 5505314"/>
                <a:gd name="connsiteX6" fmla="*/ 452598 w 1763106"/>
                <a:gd name="connsiteY6" fmla="*/ 4181337 h 5505314"/>
                <a:gd name="connsiteX7" fmla="*/ 283718 w 1763106"/>
                <a:gd name="connsiteY7" fmla="*/ 5336440 h 5505314"/>
                <a:gd name="connsiteX8" fmla="*/ 459353 w 1763106"/>
                <a:gd name="connsiteY8" fmla="*/ 5505314 h 5505314"/>
                <a:gd name="connsiteX9" fmla="*/ 459353 w 1763106"/>
                <a:gd name="connsiteY9" fmla="*/ 5505314 h 5505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3106" h="5505314">
                  <a:moveTo>
                    <a:pt x="0" y="0"/>
                  </a:moveTo>
                  <a:lnTo>
                    <a:pt x="1763106" y="351260"/>
                  </a:lnTo>
                  <a:lnTo>
                    <a:pt x="1425346" y="959208"/>
                  </a:lnTo>
                  <a:lnTo>
                    <a:pt x="844399" y="1796827"/>
                  </a:lnTo>
                  <a:lnTo>
                    <a:pt x="695785" y="2796565"/>
                  </a:lnTo>
                  <a:lnTo>
                    <a:pt x="317494" y="3870608"/>
                  </a:lnTo>
                  <a:lnTo>
                    <a:pt x="452598" y="4181337"/>
                  </a:lnTo>
                  <a:lnTo>
                    <a:pt x="283718" y="5336440"/>
                  </a:lnTo>
                  <a:lnTo>
                    <a:pt x="459353" y="5505314"/>
                  </a:lnTo>
                  <a:lnTo>
                    <a:pt x="459353" y="5505314"/>
                  </a:lnTo>
                </a:path>
              </a:pathLst>
            </a:custGeom>
            <a:ln w="38100" cmpd="sng">
              <a:solidFill>
                <a:srgbClr val="000000"/>
              </a:solidFill>
              <a:prstDash val="dot"/>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grpSp>
      <p:grpSp>
        <p:nvGrpSpPr>
          <p:cNvPr id="99" name="Grouper 98"/>
          <p:cNvGrpSpPr/>
          <p:nvPr/>
        </p:nvGrpSpPr>
        <p:grpSpPr>
          <a:xfrm>
            <a:off x="6699648" y="469572"/>
            <a:ext cx="1841899" cy="5903926"/>
            <a:chOff x="6699648" y="469572"/>
            <a:chExt cx="1841899" cy="5903926"/>
          </a:xfrm>
        </p:grpSpPr>
        <p:sp>
          <p:nvSpPr>
            <p:cNvPr id="84" name="Ellipse 83"/>
            <p:cNvSpPr>
              <a:spLocks noChangeAspect="1"/>
            </p:cNvSpPr>
            <p:nvPr/>
          </p:nvSpPr>
          <p:spPr>
            <a:xfrm>
              <a:off x="7544918" y="4291696"/>
              <a:ext cx="215996" cy="215996"/>
            </a:xfrm>
            <a:prstGeom prst="ellipse">
              <a:avLst/>
            </a:prstGeom>
            <a:solidFill>
              <a:srgbClr val="FFFFFF"/>
            </a:solidFill>
            <a:ln w="38100" cmpd="sng"/>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85" name="Ellipse 84"/>
            <p:cNvSpPr>
              <a:spLocks noChangeAspect="1"/>
            </p:cNvSpPr>
            <p:nvPr/>
          </p:nvSpPr>
          <p:spPr>
            <a:xfrm>
              <a:off x="8325551" y="469572"/>
              <a:ext cx="215996" cy="215996"/>
            </a:xfrm>
            <a:prstGeom prst="ellipse">
              <a:avLst/>
            </a:prstGeom>
            <a:solidFill>
              <a:srgbClr val="FFFFFF"/>
            </a:solidFill>
            <a:ln w="38100" cmpd="sng"/>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86" name="Ellipse 85"/>
            <p:cNvSpPr>
              <a:spLocks noChangeAspect="1"/>
            </p:cNvSpPr>
            <p:nvPr/>
          </p:nvSpPr>
          <p:spPr>
            <a:xfrm>
              <a:off x="6699648" y="6157502"/>
              <a:ext cx="215996" cy="215996"/>
            </a:xfrm>
            <a:prstGeom prst="ellipse">
              <a:avLst/>
            </a:prstGeom>
            <a:solidFill>
              <a:srgbClr val="FFFFFF"/>
            </a:solidFill>
            <a:ln w="38100" cmpd="sng"/>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grpSp>
      <p:grpSp>
        <p:nvGrpSpPr>
          <p:cNvPr id="97" name="Grouper 96"/>
          <p:cNvGrpSpPr/>
          <p:nvPr/>
        </p:nvGrpSpPr>
        <p:grpSpPr>
          <a:xfrm>
            <a:off x="5724138" y="1251228"/>
            <a:ext cx="1544460" cy="4900593"/>
            <a:chOff x="5724138" y="1251228"/>
            <a:chExt cx="1544460" cy="4900593"/>
          </a:xfrm>
        </p:grpSpPr>
        <p:sp>
          <p:nvSpPr>
            <p:cNvPr id="73" name="Ellipse 72"/>
            <p:cNvSpPr>
              <a:spLocks noChangeAspect="1"/>
            </p:cNvSpPr>
            <p:nvPr/>
          </p:nvSpPr>
          <p:spPr>
            <a:xfrm>
              <a:off x="5928669" y="4688615"/>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74" name="Ellipse 73"/>
            <p:cNvSpPr>
              <a:spLocks noChangeAspect="1"/>
            </p:cNvSpPr>
            <p:nvPr/>
          </p:nvSpPr>
          <p:spPr>
            <a:xfrm>
              <a:off x="5724138" y="5066460"/>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75" name="Ellipse 74"/>
            <p:cNvSpPr>
              <a:spLocks noChangeAspect="1"/>
            </p:cNvSpPr>
            <p:nvPr/>
          </p:nvSpPr>
          <p:spPr>
            <a:xfrm>
              <a:off x="6771727" y="6007825"/>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76" name="Ellipse 75"/>
            <p:cNvSpPr>
              <a:spLocks noChangeAspect="1"/>
            </p:cNvSpPr>
            <p:nvPr/>
          </p:nvSpPr>
          <p:spPr>
            <a:xfrm>
              <a:off x="6340832" y="3248108"/>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77" name="Ellipse 76"/>
            <p:cNvSpPr>
              <a:spLocks noChangeAspect="1"/>
            </p:cNvSpPr>
            <p:nvPr/>
          </p:nvSpPr>
          <p:spPr>
            <a:xfrm>
              <a:off x="6337126" y="2709579"/>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78" name="Ellipse 77"/>
            <p:cNvSpPr>
              <a:spLocks noChangeAspect="1"/>
            </p:cNvSpPr>
            <p:nvPr/>
          </p:nvSpPr>
          <p:spPr>
            <a:xfrm>
              <a:off x="6231228" y="2276667"/>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79" name="Ellipse 78"/>
            <p:cNvSpPr>
              <a:spLocks noChangeAspect="1"/>
            </p:cNvSpPr>
            <p:nvPr/>
          </p:nvSpPr>
          <p:spPr>
            <a:xfrm>
              <a:off x="6072665" y="1510553"/>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80" name="Ellipse 79"/>
            <p:cNvSpPr>
              <a:spLocks noChangeAspect="1"/>
            </p:cNvSpPr>
            <p:nvPr/>
          </p:nvSpPr>
          <p:spPr>
            <a:xfrm>
              <a:off x="7124602" y="1251228"/>
              <a:ext cx="143996" cy="143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grpSp>
      <p:grpSp>
        <p:nvGrpSpPr>
          <p:cNvPr id="98" name="Grouper 97"/>
          <p:cNvGrpSpPr/>
          <p:nvPr/>
        </p:nvGrpSpPr>
        <p:grpSpPr>
          <a:xfrm>
            <a:off x="6074356" y="4147497"/>
            <a:ext cx="354897" cy="1435109"/>
            <a:chOff x="6074356" y="4147497"/>
            <a:chExt cx="354897" cy="1435109"/>
          </a:xfrm>
        </p:grpSpPr>
        <p:sp>
          <p:nvSpPr>
            <p:cNvPr id="71" name="Ellipse 70"/>
            <p:cNvSpPr>
              <a:spLocks noChangeAspect="1"/>
            </p:cNvSpPr>
            <p:nvPr/>
          </p:nvSpPr>
          <p:spPr>
            <a:xfrm>
              <a:off x="6074356" y="5366610"/>
              <a:ext cx="215996" cy="215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sp>
          <p:nvSpPr>
            <p:cNvPr id="72" name="Ellipse 71"/>
            <p:cNvSpPr>
              <a:spLocks noChangeAspect="1"/>
            </p:cNvSpPr>
            <p:nvPr/>
          </p:nvSpPr>
          <p:spPr>
            <a:xfrm>
              <a:off x="6213257" y="4147497"/>
              <a:ext cx="215996" cy="215996"/>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grpSp>
      <p:sp>
        <p:nvSpPr>
          <p:cNvPr id="70" name="Ellipse 69"/>
          <p:cNvSpPr>
            <a:spLocks noChangeAspect="1"/>
          </p:cNvSpPr>
          <p:nvPr/>
        </p:nvSpPr>
        <p:spPr>
          <a:xfrm>
            <a:off x="6908601" y="1988668"/>
            <a:ext cx="359997" cy="359997"/>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fr-FR">
              <a:solidFill>
                <a:prstClr val="white"/>
              </a:solidFill>
              <a:latin typeface="Calibri"/>
            </a:endParaRPr>
          </a:p>
        </p:txBody>
      </p:sp>
      <p:grpSp>
        <p:nvGrpSpPr>
          <p:cNvPr id="102" name="Grouper 101"/>
          <p:cNvGrpSpPr/>
          <p:nvPr/>
        </p:nvGrpSpPr>
        <p:grpSpPr>
          <a:xfrm>
            <a:off x="6052265" y="2024671"/>
            <a:ext cx="1173308" cy="3573351"/>
            <a:chOff x="6052265" y="2024671"/>
            <a:chExt cx="1173308" cy="3573351"/>
          </a:xfrm>
        </p:grpSpPr>
        <p:sp>
          <p:nvSpPr>
            <p:cNvPr id="87" name="Pentagone 86"/>
            <p:cNvSpPr>
              <a:spLocks noChangeAspect="1"/>
            </p:cNvSpPr>
            <p:nvPr/>
          </p:nvSpPr>
          <p:spPr>
            <a:xfrm>
              <a:off x="6960977" y="2024671"/>
              <a:ext cx="264596" cy="251996"/>
            </a:xfrm>
            <a:prstGeom prst="pentagon">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88" name="Pentagone 87"/>
            <p:cNvSpPr>
              <a:spLocks noChangeAspect="1"/>
            </p:cNvSpPr>
            <p:nvPr/>
          </p:nvSpPr>
          <p:spPr>
            <a:xfrm>
              <a:off x="6052265" y="5346026"/>
              <a:ext cx="264596" cy="251996"/>
            </a:xfrm>
            <a:prstGeom prst="pentagon">
              <a:avLst/>
            </a:prstGeom>
            <a:no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grpSp>
        <p:nvGrpSpPr>
          <p:cNvPr id="46" name="Grouper 45"/>
          <p:cNvGrpSpPr/>
          <p:nvPr/>
        </p:nvGrpSpPr>
        <p:grpSpPr>
          <a:xfrm>
            <a:off x="3605637" y="237742"/>
            <a:ext cx="5538363" cy="6562840"/>
            <a:chOff x="3605637" y="237742"/>
            <a:chExt cx="5538363" cy="6562840"/>
          </a:xfrm>
        </p:grpSpPr>
        <p:sp>
          <p:nvSpPr>
            <p:cNvPr id="6" name="ZoneTexte 5"/>
            <p:cNvSpPr txBox="1"/>
            <p:nvPr/>
          </p:nvSpPr>
          <p:spPr>
            <a:xfrm>
              <a:off x="7931856" y="1435100"/>
              <a:ext cx="1167391"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ALLEMAGNE</a:t>
              </a:r>
              <a:endParaRPr lang="fr-FR" sz="1200" b="1" dirty="0">
                <a:solidFill>
                  <a:prstClr val="black"/>
                </a:solidFill>
                <a:latin typeface="Chalkboard"/>
                <a:cs typeface="Chalkboard"/>
              </a:endParaRPr>
            </a:p>
          </p:txBody>
        </p:sp>
        <p:sp>
          <p:nvSpPr>
            <p:cNvPr id="7" name="ZoneTexte 6"/>
            <p:cNvSpPr txBox="1"/>
            <p:nvPr/>
          </p:nvSpPr>
          <p:spPr>
            <a:xfrm>
              <a:off x="6574567" y="6523583"/>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SUISSE</a:t>
              </a:r>
              <a:endParaRPr lang="fr-FR" sz="1200" b="1" dirty="0">
                <a:solidFill>
                  <a:prstClr val="black"/>
                </a:solidFill>
                <a:latin typeface="Chalkboard"/>
                <a:cs typeface="Chalkboard"/>
              </a:endParaRPr>
            </a:p>
          </p:txBody>
        </p:sp>
        <p:sp>
          <p:nvSpPr>
            <p:cNvPr id="8" name="ZoneTexte 7"/>
            <p:cNvSpPr txBox="1"/>
            <p:nvPr/>
          </p:nvSpPr>
          <p:spPr>
            <a:xfrm>
              <a:off x="7355042" y="2112886"/>
              <a:ext cx="1322092" cy="307777"/>
            </a:xfrm>
            <a:prstGeom prst="rect">
              <a:avLst/>
            </a:prstGeom>
            <a:noFill/>
          </p:spPr>
          <p:txBody>
            <a:bodyPr wrap="square" rtlCol="0">
              <a:spAutoFit/>
            </a:bodyPr>
            <a:lstStyle/>
            <a:p>
              <a:pPr algn="ctr"/>
              <a:r>
                <a:rPr lang="fr-FR" sz="1400" b="1" u="sng" dirty="0" smtClean="0">
                  <a:solidFill>
                    <a:prstClr val="black"/>
                  </a:solidFill>
                  <a:latin typeface="Chalkboard"/>
                  <a:cs typeface="Chalkboard"/>
                </a:rPr>
                <a:t>Strasbourg</a:t>
              </a:r>
              <a:endParaRPr lang="fr-FR" sz="1400" b="1" u="sng" dirty="0">
                <a:solidFill>
                  <a:prstClr val="black"/>
                </a:solidFill>
                <a:latin typeface="Chalkboard"/>
                <a:cs typeface="Chalkboard"/>
              </a:endParaRPr>
            </a:p>
          </p:txBody>
        </p:sp>
        <p:sp>
          <p:nvSpPr>
            <p:cNvPr id="10" name="ZoneTexte 9"/>
            <p:cNvSpPr txBox="1"/>
            <p:nvPr/>
          </p:nvSpPr>
          <p:spPr>
            <a:xfrm>
              <a:off x="5380840" y="4094489"/>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Colmar</a:t>
              </a:r>
              <a:endParaRPr lang="fr-FR" sz="1200" b="1" dirty="0">
                <a:solidFill>
                  <a:prstClr val="black"/>
                </a:solidFill>
                <a:latin typeface="Chalkboard"/>
                <a:cs typeface="Chalkboard"/>
              </a:endParaRPr>
            </a:p>
          </p:txBody>
        </p:sp>
        <p:sp>
          <p:nvSpPr>
            <p:cNvPr id="11" name="ZoneTexte 10"/>
            <p:cNvSpPr txBox="1"/>
            <p:nvPr/>
          </p:nvSpPr>
          <p:spPr>
            <a:xfrm>
              <a:off x="6746933" y="6079823"/>
              <a:ext cx="706283"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Bâle</a:t>
              </a:r>
              <a:endParaRPr lang="fr-FR" sz="1200" b="1" dirty="0">
                <a:solidFill>
                  <a:prstClr val="black"/>
                </a:solidFill>
                <a:latin typeface="Chalkboard"/>
                <a:cs typeface="Chalkboard"/>
              </a:endParaRPr>
            </a:p>
          </p:txBody>
        </p:sp>
        <p:sp>
          <p:nvSpPr>
            <p:cNvPr id="13" name="ZoneTexte 12"/>
            <p:cNvSpPr txBox="1"/>
            <p:nvPr/>
          </p:nvSpPr>
          <p:spPr>
            <a:xfrm>
              <a:off x="8065651" y="237742"/>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Karlsruhe</a:t>
              </a:r>
              <a:endParaRPr lang="fr-FR" sz="1200" b="1" dirty="0">
                <a:solidFill>
                  <a:prstClr val="black"/>
                </a:solidFill>
                <a:latin typeface="Chalkboard"/>
                <a:cs typeface="Chalkboard"/>
              </a:endParaRPr>
            </a:p>
          </p:txBody>
        </p:sp>
        <p:sp>
          <p:nvSpPr>
            <p:cNvPr id="14" name="ZoneTexte 13"/>
            <p:cNvSpPr txBox="1"/>
            <p:nvPr/>
          </p:nvSpPr>
          <p:spPr>
            <a:xfrm>
              <a:off x="6300990" y="1154318"/>
              <a:ext cx="924583"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Haguenau</a:t>
              </a:r>
              <a:endParaRPr lang="fr-FR" sz="1200" b="1" dirty="0">
                <a:solidFill>
                  <a:prstClr val="black"/>
                </a:solidFill>
                <a:latin typeface="Chalkboard"/>
                <a:cs typeface="Chalkboard"/>
              </a:endParaRPr>
            </a:p>
          </p:txBody>
        </p:sp>
        <p:sp>
          <p:nvSpPr>
            <p:cNvPr id="15" name="ZoneTexte 14"/>
            <p:cNvSpPr txBox="1"/>
            <p:nvPr/>
          </p:nvSpPr>
          <p:spPr>
            <a:xfrm>
              <a:off x="5804609" y="1624294"/>
              <a:ext cx="824104"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Saverne</a:t>
              </a:r>
              <a:endParaRPr lang="fr-FR" sz="1200" b="1" dirty="0">
                <a:solidFill>
                  <a:prstClr val="black"/>
                </a:solidFill>
                <a:latin typeface="Chalkboard"/>
                <a:cs typeface="Chalkboard"/>
              </a:endParaRPr>
            </a:p>
          </p:txBody>
        </p:sp>
        <p:sp>
          <p:nvSpPr>
            <p:cNvPr id="16" name="ZoneTexte 15"/>
            <p:cNvSpPr txBox="1"/>
            <p:nvPr/>
          </p:nvSpPr>
          <p:spPr>
            <a:xfrm>
              <a:off x="5380840" y="2191311"/>
              <a:ext cx="936021"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Molsheim</a:t>
              </a:r>
              <a:endParaRPr lang="fr-FR" sz="1200" b="1" dirty="0">
                <a:solidFill>
                  <a:prstClr val="black"/>
                </a:solidFill>
                <a:latin typeface="Chalkboard"/>
                <a:cs typeface="Chalkboard"/>
              </a:endParaRPr>
            </a:p>
          </p:txBody>
        </p:sp>
        <p:sp>
          <p:nvSpPr>
            <p:cNvPr id="17" name="ZoneTexte 16"/>
            <p:cNvSpPr txBox="1"/>
            <p:nvPr/>
          </p:nvSpPr>
          <p:spPr>
            <a:xfrm>
              <a:off x="5555933" y="2635273"/>
              <a:ext cx="87212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Obernai</a:t>
              </a:r>
              <a:endParaRPr lang="fr-FR" sz="1200" b="1" dirty="0">
                <a:solidFill>
                  <a:prstClr val="black"/>
                </a:solidFill>
                <a:latin typeface="Chalkboard"/>
                <a:cs typeface="Chalkboard"/>
              </a:endParaRPr>
            </a:p>
          </p:txBody>
        </p:sp>
        <p:sp>
          <p:nvSpPr>
            <p:cNvPr id="18" name="ZoneTexte 17"/>
            <p:cNvSpPr txBox="1"/>
            <p:nvPr/>
          </p:nvSpPr>
          <p:spPr>
            <a:xfrm>
              <a:off x="5489494" y="3152001"/>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Sélestat</a:t>
              </a:r>
              <a:endParaRPr lang="fr-FR" sz="1200" b="1" dirty="0">
                <a:solidFill>
                  <a:prstClr val="black"/>
                </a:solidFill>
                <a:latin typeface="Chalkboard"/>
                <a:cs typeface="Chalkboard"/>
              </a:endParaRPr>
            </a:p>
          </p:txBody>
        </p:sp>
        <p:sp>
          <p:nvSpPr>
            <p:cNvPr id="19" name="ZoneTexte 18"/>
            <p:cNvSpPr txBox="1"/>
            <p:nvPr/>
          </p:nvSpPr>
          <p:spPr>
            <a:xfrm>
              <a:off x="5010859" y="4622287"/>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Guebwiller</a:t>
              </a:r>
              <a:endParaRPr lang="fr-FR" sz="1200" b="1" dirty="0">
                <a:solidFill>
                  <a:prstClr val="black"/>
                </a:solidFill>
                <a:latin typeface="Chalkboard"/>
                <a:cs typeface="Chalkboard"/>
              </a:endParaRPr>
            </a:p>
          </p:txBody>
        </p:sp>
        <p:sp>
          <p:nvSpPr>
            <p:cNvPr id="20" name="ZoneTexte 19"/>
            <p:cNvSpPr txBox="1"/>
            <p:nvPr/>
          </p:nvSpPr>
          <p:spPr>
            <a:xfrm>
              <a:off x="5024747" y="4975357"/>
              <a:ext cx="814318"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Thann</a:t>
              </a:r>
              <a:endParaRPr lang="fr-FR" sz="1200" b="1" dirty="0">
                <a:solidFill>
                  <a:prstClr val="black"/>
                </a:solidFill>
                <a:latin typeface="Chalkboard"/>
                <a:cs typeface="Chalkboard"/>
              </a:endParaRPr>
            </a:p>
          </p:txBody>
        </p:sp>
        <p:sp>
          <p:nvSpPr>
            <p:cNvPr id="21" name="ZoneTexte 20"/>
            <p:cNvSpPr txBox="1"/>
            <p:nvPr/>
          </p:nvSpPr>
          <p:spPr>
            <a:xfrm>
              <a:off x="3643056" y="1603375"/>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Lorraine</a:t>
              </a:r>
              <a:endParaRPr lang="fr-FR" sz="1200" b="1" dirty="0">
                <a:solidFill>
                  <a:prstClr val="black"/>
                </a:solidFill>
                <a:latin typeface="Chalkboard"/>
                <a:cs typeface="Chalkboard"/>
              </a:endParaRPr>
            </a:p>
          </p:txBody>
        </p:sp>
        <p:sp>
          <p:nvSpPr>
            <p:cNvPr id="22" name="ZoneTexte 21"/>
            <p:cNvSpPr txBox="1"/>
            <p:nvPr/>
          </p:nvSpPr>
          <p:spPr>
            <a:xfrm>
              <a:off x="3605637" y="6403959"/>
              <a:ext cx="1610801"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Franche-Comté</a:t>
              </a:r>
              <a:endParaRPr lang="fr-FR" sz="1200" b="1" dirty="0">
                <a:solidFill>
                  <a:prstClr val="black"/>
                </a:solidFill>
                <a:latin typeface="Chalkboard"/>
                <a:cs typeface="Chalkboard"/>
              </a:endParaRPr>
            </a:p>
          </p:txBody>
        </p:sp>
        <p:sp>
          <p:nvSpPr>
            <p:cNvPr id="23" name="ZoneTexte 22"/>
            <p:cNvSpPr txBox="1"/>
            <p:nvPr/>
          </p:nvSpPr>
          <p:spPr>
            <a:xfrm>
              <a:off x="5914175" y="5935304"/>
              <a:ext cx="971986"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St-Louis</a:t>
              </a:r>
              <a:endParaRPr lang="fr-FR" sz="1200" b="1" dirty="0">
                <a:solidFill>
                  <a:prstClr val="black"/>
                </a:solidFill>
                <a:latin typeface="Chalkboard"/>
                <a:cs typeface="Chalkboard"/>
              </a:endParaRPr>
            </a:p>
          </p:txBody>
        </p:sp>
        <p:sp>
          <p:nvSpPr>
            <p:cNvPr id="9" name="ZoneTexte 8"/>
            <p:cNvSpPr txBox="1"/>
            <p:nvPr/>
          </p:nvSpPr>
          <p:spPr>
            <a:xfrm>
              <a:off x="6102352" y="5341288"/>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Mulhouse</a:t>
              </a:r>
              <a:endParaRPr lang="fr-FR" sz="1200" b="1" dirty="0">
                <a:solidFill>
                  <a:prstClr val="black"/>
                </a:solidFill>
                <a:latin typeface="Chalkboard"/>
                <a:cs typeface="Chalkboard"/>
              </a:endParaRPr>
            </a:p>
          </p:txBody>
        </p:sp>
        <p:sp>
          <p:nvSpPr>
            <p:cNvPr id="12" name="ZoneTexte 11"/>
            <p:cNvSpPr txBox="1"/>
            <p:nvPr/>
          </p:nvSpPr>
          <p:spPr>
            <a:xfrm>
              <a:off x="7573668" y="4230693"/>
              <a:ext cx="1078349" cy="276999"/>
            </a:xfrm>
            <a:prstGeom prst="rect">
              <a:avLst/>
            </a:prstGeom>
            <a:noFill/>
          </p:spPr>
          <p:txBody>
            <a:bodyPr wrap="square" rtlCol="0">
              <a:spAutoFit/>
            </a:bodyPr>
            <a:lstStyle/>
            <a:p>
              <a:pPr algn="ctr"/>
              <a:r>
                <a:rPr lang="fr-FR" sz="1200" b="1" dirty="0" smtClean="0">
                  <a:solidFill>
                    <a:prstClr val="black"/>
                  </a:solidFill>
                  <a:latin typeface="Chalkboard"/>
                  <a:cs typeface="Chalkboard"/>
                </a:rPr>
                <a:t>Fribourg</a:t>
              </a:r>
              <a:endParaRPr lang="fr-FR" sz="1200" b="1" dirty="0">
                <a:solidFill>
                  <a:prstClr val="black"/>
                </a:solidFill>
                <a:latin typeface="Chalkboard"/>
                <a:cs typeface="Chalkboard"/>
              </a:endParaRPr>
            </a:p>
          </p:txBody>
        </p:sp>
      </p:grpSp>
      <p:grpSp>
        <p:nvGrpSpPr>
          <p:cNvPr id="24" name="Grouper 23"/>
          <p:cNvGrpSpPr/>
          <p:nvPr/>
        </p:nvGrpSpPr>
        <p:grpSpPr>
          <a:xfrm>
            <a:off x="183853" y="2209167"/>
            <a:ext cx="7306523" cy="330697"/>
            <a:chOff x="183853" y="2209167"/>
            <a:chExt cx="7306523" cy="330697"/>
          </a:xfrm>
        </p:grpSpPr>
        <p:sp>
          <p:nvSpPr>
            <p:cNvPr id="145" name="Cylindre 144"/>
            <p:cNvSpPr>
              <a:spLocks noChangeAspect="1"/>
            </p:cNvSpPr>
            <p:nvPr/>
          </p:nvSpPr>
          <p:spPr>
            <a:xfrm>
              <a:off x="7355042" y="2359868"/>
              <a:ext cx="135334" cy="179996"/>
            </a:xfrm>
            <a:prstGeom prst="can">
              <a:avLst/>
            </a:prstGeom>
            <a:solidFill>
              <a:srgbClr val="FFFFFF"/>
            </a:solid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33" name="Cylindre 132"/>
            <p:cNvSpPr>
              <a:spLocks noChangeAspect="1"/>
            </p:cNvSpPr>
            <p:nvPr/>
          </p:nvSpPr>
          <p:spPr>
            <a:xfrm>
              <a:off x="183853" y="2209167"/>
              <a:ext cx="135334" cy="179996"/>
            </a:xfrm>
            <a:prstGeom prst="can">
              <a:avLst/>
            </a:prstGeom>
            <a:solidFill>
              <a:srgbClr val="FFFFFF"/>
            </a:solidFill>
            <a:ln w="28575" cmpd="sng">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grpSp>
        <p:nvGrpSpPr>
          <p:cNvPr id="60" name="Grouper 59"/>
          <p:cNvGrpSpPr/>
          <p:nvPr/>
        </p:nvGrpSpPr>
        <p:grpSpPr>
          <a:xfrm>
            <a:off x="43081" y="817353"/>
            <a:ext cx="8549526" cy="5113525"/>
            <a:chOff x="43081" y="817353"/>
            <a:chExt cx="8549526" cy="5113525"/>
          </a:xfrm>
        </p:grpSpPr>
        <p:grpSp>
          <p:nvGrpSpPr>
            <p:cNvPr id="155" name="Grouper 154"/>
            <p:cNvGrpSpPr/>
            <p:nvPr/>
          </p:nvGrpSpPr>
          <p:grpSpPr>
            <a:xfrm>
              <a:off x="6878012" y="817353"/>
              <a:ext cx="1714595" cy="5113525"/>
              <a:chOff x="6878012" y="817353"/>
              <a:chExt cx="1714595" cy="5113525"/>
            </a:xfrm>
          </p:grpSpPr>
          <p:grpSp>
            <p:nvGrpSpPr>
              <p:cNvPr id="152" name="Grouper 151"/>
              <p:cNvGrpSpPr/>
              <p:nvPr/>
            </p:nvGrpSpPr>
            <p:grpSpPr>
              <a:xfrm>
                <a:off x="7113220" y="817353"/>
                <a:ext cx="1479387" cy="5113525"/>
                <a:chOff x="7113220" y="817353"/>
                <a:chExt cx="1479387" cy="5113525"/>
              </a:xfrm>
            </p:grpSpPr>
            <p:sp>
              <p:nvSpPr>
                <p:cNvPr id="147" name="Forme libre 146"/>
                <p:cNvSpPr/>
                <p:nvPr/>
              </p:nvSpPr>
              <p:spPr>
                <a:xfrm>
                  <a:off x="7113220" y="817353"/>
                  <a:ext cx="1479387" cy="5113525"/>
                </a:xfrm>
                <a:custGeom>
                  <a:avLst/>
                  <a:gdLst>
                    <a:gd name="connsiteX0" fmla="*/ 1479387 w 1479387"/>
                    <a:gd name="connsiteY0" fmla="*/ 0 h 5113525"/>
                    <a:gd name="connsiteX1" fmla="*/ 830889 w 1479387"/>
                    <a:gd name="connsiteY1" fmla="*/ 1209143 h 5113525"/>
                    <a:gd name="connsiteX2" fmla="*/ 222921 w 1479387"/>
                    <a:gd name="connsiteY2" fmla="*/ 2364246 h 5113525"/>
                    <a:gd name="connsiteX3" fmla="*/ 0 w 1479387"/>
                    <a:gd name="connsiteY3" fmla="*/ 3323454 h 5113525"/>
                    <a:gd name="connsiteX4" fmla="*/ 6755 w 1479387"/>
                    <a:gd name="connsiteY4" fmla="*/ 3992197 h 5113525"/>
                    <a:gd name="connsiteX5" fmla="*/ 108083 w 1479387"/>
                    <a:gd name="connsiteY5" fmla="*/ 5113525 h 5113525"/>
                    <a:gd name="connsiteX6" fmla="*/ 108083 w 1479387"/>
                    <a:gd name="connsiteY6" fmla="*/ 5113525 h 5113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9387" h="5113525">
                      <a:moveTo>
                        <a:pt x="1479387" y="0"/>
                      </a:moveTo>
                      <a:lnTo>
                        <a:pt x="830889" y="1209143"/>
                      </a:lnTo>
                      <a:lnTo>
                        <a:pt x="222921" y="2364246"/>
                      </a:lnTo>
                      <a:lnTo>
                        <a:pt x="0" y="3323454"/>
                      </a:lnTo>
                      <a:cubicBezTo>
                        <a:pt x="2252" y="3546368"/>
                        <a:pt x="4503" y="3769283"/>
                        <a:pt x="6755" y="3992197"/>
                      </a:cubicBezTo>
                      <a:lnTo>
                        <a:pt x="108083" y="5113525"/>
                      </a:lnTo>
                      <a:lnTo>
                        <a:pt x="108083" y="5113525"/>
                      </a:lnTo>
                    </a:path>
                  </a:pathLst>
                </a:custGeom>
                <a:ln w="57150" cmpd="sng">
                  <a:solidFill>
                    <a:srgbClr val="0000F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solidFill>
                      <a:prstClr val="black"/>
                    </a:solidFill>
                    <a:latin typeface="Calibri"/>
                  </a:endParaRPr>
                </a:p>
              </p:txBody>
            </p:sp>
            <p:sp>
              <p:nvSpPr>
                <p:cNvPr id="149" name="Triangle isocèle 148"/>
                <p:cNvSpPr>
                  <a:spLocks noChangeAspect="1"/>
                </p:cNvSpPr>
                <p:nvPr/>
              </p:nvSpPr>
              <p:spPr>
                <a:xfrm rot="7059973">
                  <a:off x="8031411" y="1778712"/>
                  <a:ext cx="251996" cy="217238"/>
                </a:xfrm>
                <a:prstGeom prst="triangl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50" name="Triangle isocèle 149"/>
                <p:cNvSpPr>
                  <a:spLocks noChangeAspect="1"/>
                </p:cNvSpPr>
                <p:nvPr/>
              </p:nvSpPr>
              <p:spPr>
                <a:xfrm rot="6105698">
                  <a:off x="7255586" y="3448289"/>
                  <a:ext cx="251996" cy="217238"/>
                </a:xfrm>
                <a:prstGeom prst="triangl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51" name="Triangle isocèle 150"/>
                <p:cNvSpPr>
                  <a:spLocks noChangeAspect="1"/>
                </p:cNvSpPr>
                <p:nvPr/>
              </p:nvSpPr>
              <p:spPr>
                <a:xfrm rot="4840345">
                  <a:off x="7204302" y="5456983"/>
                  <a:ext cx="251996" cy="217238"/>
                </a:xfrm>
                <a:prstGeom prst="triangl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sp>
            <p:nvSpPr>
              <p:cNvPr id="153" name="Triangle isocèle 152"/>
              <p:cNvSpPr>
                <a:spLocks noChangeAspect="1"/>
              </p:cNvSpPr>
              <p:nvPr/>
            </p:nvSpPr>
            <p:spPr>
              <a:xfrm rot="16200000">
                <a:off x="6860633" y="4092848"/>
                <a:ext cx="251996" cy="217238"/>
              </a:xfrm>
              <a:prstGeom prst="triangl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54" name="Triangle isocèle 153"/>
              <p:cNvSpPr>
                <a:spLocks noChangeAspect="1"/>
              </p:cNvSpPr>
              <p:nvPr/>
            </p:nvSpPr>
            <p:spPr>
              <a:xfrm rot="17998596">
                <a:off x="8169917" y="988528"/>
                <a:ext cx="251996" cy="217238"/>
              </a:xfrm>
              <a:prstGeom prst="triangle">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grpSp>
          <p:nvGrpSpPr>
            <p:cNvPr id="38" name="Grouper 37"/>
            <p:cNvGrpSpPr/>
            <p:nvPr/>
          </p:nvGrpSpPr>
          <p:grpSpPr>
            <a:xfrm>
              <a:off x="43081" y="2920381"/>
              <a:ext cx="479619" cy="251996"/>
              <a:chOff x="43081" y="2920381"/>
              <a:chExt cx="479619" cy="251996"/>
            </a:xfrm>
          </p:grpSpPr>
          <p:sp>
            <p:nvSpPr>
              <p:cNvPr id="25" name="Losange 24"/>
              <p:cNvSpPr>
                <a:spLocks noChangeAspect="1"/>
              </p:cNvSpPr>
              <p:nvPr/>
            </p:nvSpPr>
            <p:spPr>
              <a:xfrm>
                <a:off x="121963" y="2920381"/>
                <a:ext cx="251996" cy="251996"/>
              </a:xfrm>
              <a:prstGeom prst="diamond">
                <a:avLst/>
              </a:prstGeom>
              <a:solidFill>
                <a:srgbClr val="0000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cxnSp>
            <p:nvCxnSpPr>
              <p:cNvPr id="33" name="Connecteur droit 32"/>
              <p:cNvCxnSpPr/>
              <p:nvPr/>
            </p:nvCxnSpPr>
            <p:spPr>
              <a:xfrm>
                <a:off x="43081" y="3053717"/>
                <a:ext cx="479619"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grpSp>
      </p:grpSp>
      <p:grpSp>
        <p:nvGrpSpPr>
          <p:cNvPr id="53" name="Grouper 52"/>
          <p:cNvGrpSpPr/>
          <p:nvPr/>
        </p:nvGrpSpPr>
        <p:grpSpPr>
          <a:xfrm>
            <a:off x="159362" y="-20265"/>
            <a:ext cx="8939885" cy="6856311"/>
            <a:chOff x="159362" y="-20265"/>
            <a:chExt cx="8939885" cy="6856311"/>
          </a:xfrm>
        </p:grpSpPr>
        <p:sp>
          <p:nvSpPr>
            <p:cNvPr id="129" name="Forme libre 128"/>
            <p:cNvSpPr/>
            <p:nvPr/>
          </p:nvSpPr>
          <p:spPr>
            <a:xfrm>
              <a:off x="5025865" y="-20265"/>
              <a:ext cx="4073382" cy="6856311"/>
            </a:xfrm>
            <a:custGeom>
              <a:avLst/>
              <a:gdLst>
                <a:gd name="connsiteX0" fmla="*/ 1790126 w 4073382"/>
                <a:gd name="connsiteY0" fmla="*/ 0 h 6856311"/>
                <a:gd name="connsiteX1" fmla="*/ 1688798 w 4073382"/>
                <a:gd name="connsiteY1" fmla="*/ 472849 h 6856311"/>
                <a:gd name="connsiteX2" fmla="*/ 1452366 w 4073382"/>
                <a:gd name="connsiteY2" fmla="*/ 965963 h 6856311"/>
                <a:gd name="connsiteX3" fmla="*/ 1229445 w 4073382"/>
                <a:gd name="connsiteY3" fmla="*/ 911923 h 6856311"/>
                <a:gd name="connsiteX4" fmla="*/ 972748 w 4073382"/>
                <a:gd name="connsiteY4" fmla="*/ 992983 h 6856311"/>
                <a:gd name="connsiteX5" fmla="*/ 621478 w 4073382"/>
                <a:gd name="connsiteY5" fmla="*/ 837618 h 6856311"/>
                <a:gd name="connsiteX6" fmla="*/ 310739 w 4073382"/>
                <a:gd name="connsiteY6" fmla="*/ 574174 h 6856311"/>
                <a:gd name="connsiteX7" fmla="*/ 20265 w 4073382"/>
                <a:gd name="connsiteY7" fmla="*/ 1182123 h 6856311"/>
                <a:gd name="connsiteX8" fmla="*/ 412066 w 4073382"/>
                <a:gd name="connsiteY8" fmla="*/ 1573912 h 6856311"/>
                <a:gd name="connsiteX9" fmla="*/ 607967 w 4073382"/>
                <a:gd name="connsiteY9" fmla="*/ 1398282 h 6856311"/>
                <a:gd name="connsiteX10" fmla="*/ 965992 w 4073382"/>
                <a:gd name="connsiteY10" fmla="*/ 1587422 h 6856311"/>
                <a:gd name="connsiteX11" fmla="*/ 803868 w 4073382"/>
                <a:gd name="connsiteY11" fmla="*/ 1958946 h 6856311"/>
                <a:gd name="connsiteX12" fmla="*/ 932216 w 4073382"/>
                <a:gd name="connsiteY12" fmla="*/ 2073781 h 6856311"/>
                <a:gd name="connsiteX13" fmla="*/ 675519 w 4073382"/>
                <a:gd name="connsiteY13" fmla="*/ 2479080 h 6856311"/>
                <a:gd name="connsiteX14" fmla="*/ 452598 w 4073382"/>
                <a:gd name="connsiteY14" fmla="*/ 2553385 h 6856311"/>
                <a:gd name="connsiteX15" fmla="*/ 472863 w 4073382"/>
                <a:gd name="connsiteY15" fmla="*/ 3195109 h 6856311"/>
                <a:gd name="connsiteX16" fmla="*/ 743071 w 4073382"/>
                <a:gd name="connsiteY16" fmla="*/ 3377493 h 6856311"/>
                <a:gd name="connsiteX17" fmla="*/ 216166 w 4073382"/>
                <a:gd name="connsiteY17" fmla="*/ 4519086 h 6856311"/>
                <a:gd name="connsiteX18" fmla="*/ 135104 w 4073382"/>
                <a:gd name="connsiteY18" fmla="*/ 5086505 h 6856311"/>
                <a:gd name="connsiteX19" fmla="*/ 0 w 4073382"/>
                <a:gd name="connsiteY19" fmla="*/ 5174320 h 6856311"/>
                <a:gd name="connsiteX20" fmla="*/ 74307 w 4073382"/>
                <a:gd name="connsiteY20" fmla="*/ 5316174 h 6856311"/>
                <a:gd name="connsiteX21" fmla="*/ 499884 w 4073382"/>
                <a:gd name="connsiteY21" fmla="*/ 5532334 h 6856311"/>
                <a:gd name="connsiteX22" fmla="*/ 493129 w 4073382"/>
                <a:gd name="connsiteY22" fmla="*/ 5951143 h 6856311"/>
                <a:gd name="connsiteX23" fmla="*/ 675519 w 4073382"/>
                <a:gd name="connsiteY23" fmla="*/ 5978163 h 6856311"/>
                <a:gd name="connsiteX24" fmla="*/ 959237 w 4073382"/>
                <a:gd name="connsiteY24" fmla="*/ 6856311 h 6856311"/>
                <a:gd name="connsiteX25" fmla="*/ 2796650 w 4073382"/>
                <a:gd name="connsiteY25" fmla="*/ 6849556 h 6856311"/>
                <a:gd name="connsiteX26" fmla="*/ 3087123 w 4073382"/>
                <a:gd name="connsiteY26" fmla="*/ 5822798 h 6856311"/>
                <a:gd name="connsiteX27" fmla="*/ 4053116 w 4073382"/>
                <a:gd name="connsiteY27" fmla="*/ 4397496 h 6856311"/>
                <a:gd name="connsiteX28" fmla="*/ 4073382 w 4073382"/>
                <a:gd name="connsiteY28" fmla="*/ 6755 h 6856311"/>
                <a:gd name="connsiteX29" fmla="*/ 1790126 w 4073382"/>
                <a:gd name="connsiteY29" fmla="*/ 0 h 685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73382" h="6856311">
                  <a:moveTo>
                    <a:pt x="1790126" y="0"/>
                  </a:moveTo>
                  <a:lnTo>
                    <a:pt x="1688798" y="472849"/>
                  </a:lnTo>
                  <a:lnTo>
                    <a:pt x="1452366" y="965963"/>
                  </a:lnTo>
                  <a:lnTo>
                    <a:pt x="1229445" y="911923"/>
                  </a:lnTo>
                  <a:lnTo>
                    <a:pt x="972748" y="992983"/>
                  </a:lnTo>
                  <a:lnTo>
                    <a:pt x="621478" y="837618"/>
                  </a:lnTo>
                  <a:lnTo>
                    <a:pt x="310739" y="574174"/>
                  </a:lnTo>
                  <a:lnTo>
                    <a:pt x="20265" y="1182123"/>
                  </a:lnTo>
                  <a:lnTo>
                    <a:pt x="412066" y="1573912"/>
                  </a:lnTo>
                  <a:lnTo>
                    <a:pt x="607967" y="1398282"/>
                  </a:lnTo>
                  <a:lnTo>
                    <a:pt x="965992" y="1587422"/>
                  </a:lnTo>
                  <a:lnTo>
                    <a:pt x="803868" y="1958946"/>
                  </a:lnTo>
                  <a:lnTo>
                    <a:pt x="932216" y="2073781"/>
                  </a:lnTo>
                  <a:lnTo>
                    <a:pt x="675519" y="2479080"/>
                  </a:lnTo>
                  <a:lnTo>
                    <a:pt x="452598" y="2553385"/>
                  </a:lnTo>
                  <a:lnTo>
                    <a:pt x="472863" y="3195109"/>
                  </a:lnTo>
                  <a:lnTo>
                    <a:pt x="743071" y="3377493"/>
                  </a:lnTo>
                  <a:lnTo>
                    <a:pt x="216166" y="4519086"/>
                  </a:lnTo>
                  <a:lnTo>
                    <a:pt x="135104" y="5086505"/>
                  </a:lnTo>
                  <a:lnTo>
                    <a:pt x="0" y="5174320"/>
                  </a:lnTo>
                  <a:lnTo>
                    <a:pt x="74307" y="5316174"/>
                  </a:lnTo>
                  <a:lnTo>
                    <a:pt x="499884" y="5532334"/>
                  </a:lnTo>
                  <a:lnTo>
                    <a:pt x="493129" y="5951143"/>
                  </a:lnTo>
                  <a:lnTo>
                    <a:pt x="675519" y="5978163"/>
                  </a:lnTo>
                  <a:lnTo>
                    <a:pt x="959237" y="6856311"/>
                  </a:lnTo>
                  <a:lnTo>
                    <a:pt x="2796650" y="6849556"/>
                  </a:lnTo>
                  <a:lnTo>
                    <a:pt x="3087123" y="5822798"/>
                  </a:lnTo>
                  <a:lnTo>
                    <a:pt x="4053116" y="4397496"/>
                  </a:lnTo>
                  <a:cubicBezTo>
                    <a:pt x="4059871" y="2933916"/>
                    <a:pt x="4066627" y="1470335"/>
                    <a:pt x="4073382" y="6755"/>
                  </a:cubicBezTo>
                  <a:lnTo>
                    <a:pt x="1790126" y="0"/>
                  </a:lnTo>
                  <a:close/>
                </a:path>
              </a:pathLst>
            </a:custGeom>
            <a:noFill/>
            <a:ln w="57150" cmpd="sng">
              <a:solidFill>
                <a:srgbClr val="FFFF00"/>
              </a:solidFill>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sp>
          <p:nvSpPr>
            <p:cNvPr id="161" name="Rectangle 160"/>
            <p:cNvSpPr>
              <a:spLocks noChangeAspect="1"/>
            </p:cNvSpPr>
            <p:nvPr/>
          </p:nvSpPr>
          <p:spPr>
            <a:xfrm>
              <a:off x="159362" y="2479161"/>
              <a:ext cx="180000" cy="179533"/>
            </a:xfrm>
            <a:prstGeom prst="rect">
              <a:avLst/>
            </a:prstGeom>
            <a:noFill/>
            <a:ln w="38100" cmpd="sng">
              <a:solidFill>
                <a:srgbClr val="FFFF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latin typeface="Calibri"/>
              </a:endParaRPr>
            </a:p>
          </p:txBody>
        </p:sp>
      </p:grpSp>
      <p:sp>
        <p:nvSpPr>
          <p:cNvPr id="126" name="Bouton d'action : Suivant ou Précédent 125">
            <a:hlinkClick r:id="rId3" action="ppaction://hlinksldjump" highlightClick="1"/>
          </p:cNvPr>
          <p:cNvSpPr/>
          <p:nvPr/>
        </p:nvSpPr>
        <p:spPr>
          <a:xfrm>
            <a:off x="3092507" y="3703893"/>
            <a:ext cx="379694" cy="358606"/>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27" name="Bouton d'action : Suivant ou Précédent 126">
            <a:hlinkClick r:id="rId4" action="ppaction://hlinksldjump" highlightClick="1"/>
          </p:cNvPr>
          <p:cNvSpPr/>
          <p:nvPr/>
        </p:nvSpPr>
        <p:spPr>
          <a:xfrm>
            <a:off x="3092507" y="4051390"/>
            <a:ext cx="379694" cy="358606"/>
          </a:xfrm>
          <a:prstGeom prst="actionButtonForwardNex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6" name="Bouton d'action : Accueil 25">
            <a:hlinkClick r:id="" action="ppaction://hlinkshowjump?jump=firstslide" highlightClick="1"/>
          </p:cNvPr>
          <p:cNvSpPr>
            <a:spLocks noChangeAspect="1"/>
          </p:cNvSpPr>
          <p:nvPr/>
        </p:nvSpPr>
        <p:spPr>
          <a:xfrm>
            <a:off x="2715279" y="6079822"/>
            <a:ext cx="756922" cy="753696"/>
          </a:xfrm>
          <a:prstGeom prst="actionButtonHom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xmlns="" val="359417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500" fill="hold"/>
                                        <p:tgtEl>
                                          <p:spTgt spid="53"/>
                                        </p:tgtEl>
                                        <p:attrNameLst>
                                          <p:attrName>ppt_w</p:attrName>
                                        </p:attrNameLst>
                                      </p:cBhvr>
                                      <p:tavLst>
                                        <p:tav tm="0">
                                          <p:val>
                                            <p:fltVal val="0"/>
                                          </p:val>
                                        </p:tav>
                                        <p:tav tm="100000">
                                          <p:val>
                                            <p:strVal val="#ppt_w"/>
                                          </p:val>
                                        </p:tav>
                                      </p:tavLst>
                                    </p:anim>
                                    <p:anim calcmode="lin" valueType="num">
                                      <p:cBhvr>
                                        <p:cTn id="36" dur="500" fill="hold"/>
                                        <p:tgtEl>
                                          <p:spTgt spid="53"/>
                                        </p:tgtEl>
                                        <p:attrNameLst>
                                          <p:attrName>ppt_h</p:attrName>
                                        </p:attrNameLst>
                                      </p:cBhvr>
                                      <p:tavLst>
                                        <p:tav tm="0">
                                          <p:val>
                                            <p:fltVal val="0"/>
                                          </p:val>
                                        </p:tav>
                                        <p:tav tm="100000">
                                          <p:val>
                                            <p:strVal val="#ppt_h"/>
                                          </p:val>
                                        </p:tav>
                                      </p:tavLst>
                                    </p:anim>
                                    <p:animEffect transition="in" filter="fade">
                                      <p:cBhvr>
                                        <p:cTn id="37" dur="500"/>
                                        <p:tgtEl>
                                          <p:spTgt spid="5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 calcmode="lin" valueType="num">
                                      <p:cBhvr>
                                        <p:cTn id="42"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4">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60"/>
                                        </p:tgtEl>
                                        <p:attrNameLst>
                                          <p:attrName>style.visibility</p:attrName>
                                        </p:attrNameLst>
                                      </p:cBhvr>
                                      <p:to>
                                        <p:strVal val="visible"/>
                                      </p:to>
                                    </p:set>
                                    <p:anim calcmode="lin" valueType="num">
                                      <p:cBhvr>
                                        <p:cTn id="49" dur="500" fill="hold"/>
                                        <p:tgtEl>
                                          <p:spTgt spid="60"/>
                                        </p:tgtEl>
                                        <p:attrNameLst>
                                          <p:attrName>ppt_w</p:attrName>
                                        </p:attrNameLst>
                                      </p:cBhvr>
                                      <p:tavLst>
                                        <p:tav tm="0">
                                          <p:val>
                                            <p:fltVal val="0"/>
                                          </p:val>
                                        </p:tav>
                                        <p:tav tm="100000">
                                          <p:val>
                                            <p:strVal val="#ppt_w"/>
                                          </p:val>
                                        </p:tav>
                                      </p:tavLst>
                                    </p:anim>
                                    <p:anim calcmode="lin" valueType="num">
                                      <p:cBhvr>
                                        <p:cTn id="50" dur="500" fill="hold"/>
                                        <p:tgtEl>
                                          <p:spTgt spid="60"/>
                                        </p:tgtEl>
                                        <p:attrNameLst>
                                          <p:attrName>ppt_h</p:attrName>
                                        </p:attrNameLst>
                                      </p:cBhvr>
                                      <p:tavLst>
                                        <p:tav tm="0">
                                          <p:val>
                                            <p:fltVal val="0"/>
                                          </p:val>
                                        </p:tav>
                                        <p:tav tm="100000">
                                          <p:val>
                                            <p:strVal val="#ppt_h"/>
                                          </p:val>
                                        </p:tav>
                                      </p:tavLst>
                                    </p:anim>
                                    <p:animEffect transition="in" filter="fade">
                                      <p:cBhvr>
                                        <p:cTn id="51" dur="500"/>
                                        <p:tgtEl>
                                          <p:spTgt spid="60"/>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
                                            <p:txEl>
                                              <p:pRg st="5" end="5"/>
                                            </p:txEl>
                                          </p:spTgt>
                                        </p:tgtEl>
                                        <p:attrNameLst>
                                          <p:attrName>style.visibility</p:attrName>
                                        </p:attrNameLst>
                                      </p:cBhvr>
                                      <p:to>
                                        <p:strVal val="visible"/>
                                      </p:to>
                                    </p:set>
                                    <p:anim calcmode="lin" valueType="num">
                                      <p:cBhvr>
                                        <p:cTn id="56"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58" dur="500"/>
                                        <p:tgtEl>
                                          <p:spTgt spid="4">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txEl>
                                              <p:pRg st="6" end="6"/>
                                            </p:txEl>
                                          </p:spTgt>
                                        </p:tgtEl>
                                        <p:attrNameLst>
                                          <p:attrName>style.visibility</p:attrName>
                                        </p:attrNameLst>
                                      </p:cBhvr>
                                      <p:to>
                                        <p:strVal val="visible"/>
                                      </p:to>
                                    </p:set>
                                    <p:anim calcmode="lin" valueType="num">
                                      <p:cBhvr>
                                        <p:cTn id="70"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72" dur="500"/>
                                        <p:tgtEl>
                                          <p:spTgt spid="4">
                                            <p:txEl>
                                              <p:pRg st="6" end="6"/>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500" fill="hold"/>
                                        <p:tgtEl>
                                          <p:spTgt spid="26"/>
                                        </p:tgtEl>
                                        <p:attrNameLst>
                                          <p:attrName>ppt_w</p:attrName>
                                        </p:attrNameLst>
                                      </p:cBhvr>
                                      <p:tavLst>
                                        <p:tav tm="0">
                                          <p:val>
                                            <p:fltVal val="0"/>
                                          </p:val>
                                        </p:tav>
                                        <p:tav tm="100000">
                                          <p:val>
                                            <p:strVal val="#ppt_w"/>
                                          </p:val>
                                        </p:tav>
                                      </p:tavLst>
                                    </p:anim>
                                    <p:anim calcmode="lin" valueType="num">
                                      <p:cBhvr>
                                        <p:cTn id="78" dur="500" fill="hold"/>
                                        <p:tgtEl>
                                          <p:spTgt spid="26"/>
                                        </p:tgtEl>
                                        <p:attrNameLst>
                                          <p:attrName>ppt_h</p:attrName>
                                        </p:attrNameLst>
                                      </p:cBhvr>
                                      <p:tavLst>
                                        <p:tav tm="0">
                                          <p:val>
                                            <p:fltVal val="0"/>
                                          </p:val>
                                        </p:tav>
                                        <p:tav tm="100000">
                                          <p:val>
                                            <p:strVal val="#ppt_h"/>
                                          </p:val>
                                        </p:tav>
                                      </p:tavLst>
                                    </p:anim>
                                    <p:animEffect transition="in" filter="fade">
                                      <p:cBhvr>
                                        <p:cTn id="7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6" grpId="0" animBg="1"/>
    </p:bldLst>
  </p:timing>
</p:sld>
</file>

<file path=ppt/theme/theme1.xml><?xml version="1.0" encoding="utf-8"?>
<a:theme xmlns:a="http://schemas.openxmlformats.org/drawingml/2006/main" name="Modèle CR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odèle CRS">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Modèle CRS.potx</Template>
  <TotalTime>339</TotalTime>
  <Words>1240</Words>
  <Application>Microsoft Office PowerPoint</Application>
  <PresentationFormat>Affichage à l'écran (4:3)</PresentationFormat>
  <Paragraphs>162</Paragraphs>
  <Slides>20</Slides>
  <Notes>0</Notes>
  <HiddenSlides>0</HiddenSlides>
  <MMClips>0</MMClips>
  <ScaleCrop>false</ScaleCrop>
  <HeadingPairs>
    <vt:vector size="6" baseType="variant">
      <vt:variant>
        <vt:lpstr>Thème</vt:lpstr>
      </vt:variant>
      <vt:variant>
        <vt:i4>2</vt:i4>
      </vt:variant>
      <vt:variant>
        <vt:lpstr>Serveurs OLE incorporés</vt:lpstr>
      </vt:variant>
      <vt:variant>
        <vt:i4>1</vt:i4>
      </vt:variant>
      <vt:variant>
        <vt:lpstr>Titres des diapositives</vt:lpstr>
      </vt:variant>
      <vt:variant>
        <vt:i4>20</vt:i4>
      </vt:variant>
    </vt:vector>
  </HeadingPairs>
  <TitlesOfParts>
    <vt:vector size="23" baseType="lpstr">
      <vt:lpstr>Modèle CRS</vt:lpstr>
      <vt:lpstr>1_Modèle CRS</vt:lpstr>
      <vt:lpstr>Document</vt:lpstr>
      <vt:lpstr>FORM 2 – La région, territoire de vie, territoire aménagé</vt:lpstr>
      <vt:lpstr>Bulletin officiel spécial n°9 du 30 septembre 2010</vt:lpstr>
      <vt:lpstr>Problématiques </vt:lpstr>
      <vt:lpstr>Rappel : les héritages de l’Alsace…</vt:lpstr>
      <vt:lpstr>EDC – La Région Alsace – Construction d’un croquis de synthèse</vt:lpstr>
      <vt:lpstr>Diapositive 6</vt:lpstr>
      <vt:lpstr>L’organisation du territoire de la région Alsace</vt:lpstr>
      <vt:lpstr>L’organisation du territoire de la région Alsace</vt:lpstr>
      <vt:lpstr>L’organisation du territoire de la région Alsace</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Les eurodistricts de la Conférence du Rhin supérieur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Emmanuel BENDER</dc:creator>
  <cp:lastModifiedBy>Julien EBERSOLD</cp:lastModifiedBy>
  <cp:revision>74</cp:revision>
  <dcterms:created xsi:type="dcterms:W3CDTF">2010-01-10T12:25:55Z</dcterms:created>
  <dcterms:modified xsi:type="dcterms:W3CDTF">2012-06-17T13:32:13Z</dcterms:modified>
</cp:coreProperties>
</file>