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99F42-589D-410B-B8F6-D291AE6B3EE1}" type="datetimeFigureOut">
              <a:rPr lang="fr-FR" smtClean="0"/>
              <a:pPr/>
              <a:t>10/10/2011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41F49-9367-4045-83F2-27C96F3076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2B764-EB67-42B2-9370-03A9153CE7B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2B764-EB67-42B2-9370-03A9153CE7B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2B764-EB67-42B2-9370-03A9153CE7B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2B764-EB67-42B2-9370-03A9153CE7B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2B764-EB67-42B2-9370-03A9153CE7BF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B41F-3571-4D62-8393-EC9D15425CF4}" type="datetimeFigureOut">
              <a:rPr lang="fr-FR" smtClean="0"/>
              <a:pPr/>
              <a:t>10/10/2011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FFA-7DDC-48E6-AFC4-A7F1D21CB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B41F-3571-4D62-8393-EC9D15425CF4}" type="datetimeFigureOut">
              <a:rPr lang="fr-FR" smtClean="0"/>
              <a:pPr/>
              <a:t>10/10/2011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FFA-7DDC-48E6-AFC4-A7F1D21CB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B41F-3571-4D62-8393-EC9D15425CF4}" type="datetimeFigureOut">
              <a:rPr lang="fr-FR" smtClean="0"/>
              <a:pPr/>
              <a:t>10/10/2011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FFA-7DDC-48E6-AFC4-A7F1D21CB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B41F-3571-4D62-8393-EC9D15425CF4}" type="datetimeFigureOut">
              <a:rPr lang="fr-FR" smtClean="0"/>
              <a:pPr/>
              <a:t>10/10/2011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FFA-7DDC-48E6-AFC4-A7F1D21CB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B41F-3571-4D62-8393-EC9D15425CF4}" type="datetimeFigureOut">
              <a:rPr lang="fr-FR" smtClean="0"/>
              <a:pPr/>
              <a:t>10/10/2011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FFA-7DDC-48E6-AFC4-A7F1D21CB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B41F-3571-4D62-8393-EC9D15425CF4}" type="datetimeFigureOut">
              <a:rPr lang="fr-FR" smtClean="0"/>
              <a:pPr/>
              <a:t>10/10/2011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FFA-7DDC-48E6-AFC4-A7F1D21CB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B41F-3571-4D62-8393-EC9D15425CF4}" type="datetimeFigureOut">
              <a:rPr lang="fr-FR" smtClean="0"/>
              <a:pPr/>
              <a:t>10/10/2011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FFA-7DDC-48E6-AFC4-A7F1D21CB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B41F-3571-4D62-8393-EC9D15425CF4}" type="datetimeFigureOut">
              <a:rPr lang="fr-FR" smtClean="0"/>
              <a:pPr/>
              <a:t>10/10/2011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FFA-7DDC-48E6-AFC4-A7F1D21CB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B41F-3571-4D62-8393-EC9D15425CF4}" type="datetimeFigureOut">
              <a:rPr lang="fr-FR" smtClean="0"/>
              <a:pPr/>
              <a:t>10/10/2011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FFA-7DDC-48E6-AFC4-A7F1D21CB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B41F-3571-4D62-8393-EC9D15425CF4}" type="datetimeFigureOut">
              <a:rPr lang="fr-FR" smtClean="0"/>
              <a:pPr/>
              <a:t>10/10/2011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FFA-7DDC-48E6-AFC4-A7F1D21CB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B41F-3571-4D62-8393-EC9D15425CF4}" type="datetimeFigureOut">
              <a:rPr lang="fr-FR" smtClean="0"/>
              <a:pPr/>
              <a:t>10/10/2011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7FFA-7DDC-48E6-AFC4-A7F1D21CB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8B41F-3571-4D62-8393-EC9D15425CF4}" type="datetimeFigureOut">
              <a:rPr lang="fr-FR" smtClean="0"/>
              <a:pPr/>
              <a:t>10/10/2011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7FFA-7DDC-48E6-AFC4-A7F1D21CB6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 smtClean="0"/>
              <a:t>Nouveaux programmes d’Histoire de Première</a:t>
            </a:r>
            <a:endParaRPr lang="fr-FR" b="1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/>
          <a:lstStyle/>
          <a:p>
            <a:r>
              <a:rPr lang="fr-FR" b="1" i="1" dirty="0"/>
              <a:t>Objectifs  de connaissances et de méthodologie, démarches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755576" y="3645024"/>
            <a:ext cx="7272039" cy="982017"/>
            <a:chOff x="468313" y="3167063"/>
            <a:chExt cx="8204200" cy="122555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8" y="3167063"/>
              <a:ext cx="82010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8313" y="3716338"/>
              <a:ext cx="80962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chemeClr val="tx1"/>
                </a:solidFill>
              </a:rPr>
              <a:t>THÈME 3 : LE SIÈCLE DES TOTALITARISMES (9 à 10 h)</a:t>
            </a:r>
            <a:endParaRPr lang="fr-FR" sz="1300" b="1" i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340768"/>
            <a:ext cx="323528" cy="23042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ESPRIT DE LA QUESTION</a:t>
            </a:r>
            <a:endParaRPr lang="fr-FR" sz="1100" b="1" dirty="0"/>
          </a:p>
        </p:txBody>
      </p:sp>
      <p:sp>
        <p:nvSpPr>
          <p:cNvPr id="34" name="Rectangle 33"/>
          <p:cNvSpPr/>
          <p:nvPr/>
        </p:nvSpPr>
        <p:spPr>
          <a:xfrm>
            <a:off x="0" y="1340768"/>
            <a:ext cx="9144000" cy="2304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0" y="3645024"/>
            <a:ext cx="9144000" cy="10081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0" y="4653136"/>
            <a:ext cx="9144000" cy="2204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0" y="332656"/>
            <a:ext cx="323528" cy="1008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ATTENDUS</a:t>
            </a:r>
            <a:r>
              <a:rPr lang="fr-FR" sz="1100" b="1" dirty="0" smtClean="0"/>
              <a:t> </a:t>
            </a:r>
            <a:endParaRPr lang="fr-FR" sz="1100" b="1" dirty="0"/>
          </a:p>
        </p:txBody>
      </p:sp>
      <p:sp>
        <p:nvSpPr>
          <p:cNvPr id="48" name="Rectangle 47"/>
          <p:cNvSpPr/>
          <p:nvPr/>
        </p:nvSpPr>
        <p:spPr>
          <a:xfrm>
            <a:off x="0" y="3645024"/>
            <a:ext cx="323528" cy="10081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ATTENDUS</a:t>
            </a:r>
            <a:r>
              <a:rPr lang="fr-FR" sz="1100" b="1" dirty="0" smtClean="0"/>
              <a:t> </a:t>
            </a:r>
            <a:endParaRPr lang="fr-FR" sz="1100" b="1" dirty="0"/>
          </a:p>
        </p:txBody>
      </p:sp>
      <p:sp>
        <p:nvSpPr>
          <p:cNvPr id="49" name="Rectangle 48"/>
          <p:cNvSpPr/>
          <p:nvPr/>
        </p:nvSpPr>
        <p:spPr>
          <a:xfrm>
            <a:off x="0" y="4653136"/>
            <a:ext cx="323528" cy="22048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ESPRIT DE LA QUESTION</a:t>
            </a:r>
            <a:endParaRPr lang="fr-FR" sz="1100" b="1" dirty="0"/>
          </a:p>
        </p:txBody>
      </p:sp>
      <p:sp>
        <p:nvSpPr>
          <p:cNvPr id="50" name="Rectangle 49"/>
          <p:cNvSpPr/>
          <p:nvPr/>
        </p:nvSpPr>
        <p:spPr>
          <a:xfrm>
            <a:off x="0" y="332656"/>
            <a:ext cx="9144000" cy="331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323528" y="1340768"/>
            <a:ext cx="88204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itchFamily="18" charset="2"/>
              <a:buChar char=""/>
            </a:pPr>
            <a:r>
              <a:rPr lang="fr-FR" sz="1500" dirty="0" smtClean="0"/>
              <a:t>Une réflexion sur </a:t>
            </a:r>
            <a:r>
              <a:rPr lang="fr-FR" sz="1500" b="1" dirty="0" smtClean="0"/>
              <a:t>le concept de totalitarisme</a:t>
            </a:r>
            <a:r>
              <a:rPr lang="fr-FR" sz="1500" dirty="0" smtClean="0"/>
              <a:t> = une approche historiographique difficile assumée.</a:t>
            </a:r>
          </a:p>
          <a:p>
            <a:pPr>
              <a:buFont typeface="Wingdings 3" pitchFamily="18" charset="2"/>
              <a:buChar char=""/>
            </a:pPr>
            <a:endParaRPr lang="fr-FR" sz="1500" dirty="0" smtClean="0"/>
          </a:p>
          <a:p>
            <a:pPr>
              <a:buFont typeface="Wingdings 3" pitchFamily="18" charset="2"/>
              <a:buChar char=""/>
            </a:pPr>
            <a:r>
              <a:rPr lang="fr-FR" sz="1500" dirty="0" smtClean="0"/>
              <a:t> Nécessité pour l’enseignant de connaître </a:t>
            </a:r>
            <a:r>
              <a:rPr lang="fr-FR" sz="1500" b="1" i="1" dirty="0" smtClean="0"/>
              <a:t>les débats et controverses autour du concept</a:t>
            </a:r>
            <a:r>
              <a:rPr lang="fr-FR" sz="1500" dirty="0" smtClean="0"/>
              <a:t> (voir fiche ressource)</a:t>
            </a:r>
          </a:p>
          <a:p>
            <a:pPr>
              <a:buFont typeface="Wingdings 3" pitchFamily="18" charset="2"/>
              <a:buChar char=""/>
            </a:pPr>
            <a:endParaRPr lang="fr-FR" sz="1500" dirty="0" smtClean="0"/>
          </a:p>
          <a:p>
            <a:pPr>
              <a:buFont typeface="Wingdings 3" pitchFamily="18" charset="2"/>
              <a:buChar char=""/>
            </a:pPr>
            <a:r>
              <a:rPr lang="fr-FR" sz="1500" dirty="0" smtClean="0"/>
              <a:t>On nuance par rapport à l’ancien programme en passant de l’étude des points communs à une étude qui montre aussi les différences (les différents contextes de naissance et les spécificités des régimes) </a:t>
            </a:r>
            <a:r>
              <a:rPr lang="fr-FR" sz="1500" dirty="0" smtClean="0">
                <a:sym typeface="Wingdings" pitchFamily="2" charset="2"/>
              </a:rPr>
              <a:t> </a:t>
            </a:r>
            <a:r>
              <a:rPr lang="fr-FR" sz="1500" b="1" i="1" dirty="0" smtClean="0"/>
              <a:t>LES totalitarismes  plutôt que LE totalitarisme</a:t>
            </a:r>
            <a:r>
              <a:rPr lang="fr-FR" sz="1500" dirty="0" smtClean="0"/>
              <a:t>.</a:t>
            </a:r>
          </a:p>
          <a:p>
            <a:pPr>
              <a:buFont typeface="Wingdings 3" pitchFamily="18" charset="2"/>
              <a:buChar char=""/>
            </a:pPr>
            <a:endParaRPr lang="fr-FR" sz="1500" b="1" dirty="0" smtClean="0"/>
          </a:p>
          <a:p>
            <a:pPr>
              <a:buFont typeface="Wingdings 3" pitchFamily="18" charset="2"/>
              <a:buChar char=""/>
            </a:pPr>
            <a:r>
              <a:rPr lang="fr-FR" sz="1500" dirty="0" smtClean="0"/>
              <a:t>Etude de la commune hostilité à la démocratie </a:t>
            </a:r>
            <a:r>
              <a:rPr lang="fr-FR" sz="1500" i="1" dirty="0" smtClean="0"/>
              <a:t>(idée de </a:t>
            </a:r>
            <a:r>
              <a:rPr lang="fr-FR" sz="1500" b="1" i="1" dirty="0" smtClean="0"/>
              <a:t>« jumeaux ennemis »</a:t>
            </a:r>
            <a:r>
              <a:rPr lang="fr-FR" sz="1500" dirty="0" smtClean="0"/>
              <a:t> de</a:t>
            </a:r>
            <a:r>
              <a:rPr lang="fr-FR" sz="1500" b="1" i="1" dirty="0" smtClean="0"/>
              <a:t> </a:t>
            </a:r>
            <a:r>
              <a:rPr lang="fr-FR" sz="1500" dirty="0" smtClean="0"/>
              <a:t>François Furet</a:t>
            </a:r>
            <a:r>
              <a:rPr lang="fr-FR" sz="1500" i="1" dirty="0" smtClean="0"/>
              <a:t>)</a:t>
            </a:r>
            <a:r>
              <a:rPr lang="fr-FR" sz="1500" dirty="0" smtClean="0"/>
              <a:t>.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39552" y="486916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smtClean="0"/>
              <a:t>Deux cas de figure très différents </a:t>
            </a:r>
          </a:p>
          <a:p>
            <a:pPr>
              <a:buFont typeface="Wingdings 3" pitchFamily="18" charset="2"/>
              <a:buChar char=""/>
            </a:pPr>
            <a:endParaRPr lang="fr-FR" sz="1050" dirty="0" smtClean="0"/>
          </a:p>
          <a:p>
            <a:pPr>
              <a:buFont typeface="Wingdings 3" pitchFamily="18" charset="2"/>
              <a:buChar char=""/>
            </a:pPr>
            <a:r>
              <a:rPr lang="fr-FR" sz="1500" b="1" i="1" dirty="0" smtClean="0"/>
              <a:t>Effondrement brutal </a:t>
            </a:r>
            <a:r>
              <a:rPr lang="fr-FR" sz="1500" dirty="0" smtClean="0"/>
              <a:t>lié à la défaite militaire</a:t>
            </a:r>
          </a:p>
          <a:p>
            <a:pPr>
              <a:buFont typeface="Wingdings 3" pitchFamily="18" charset="2"/>
              <a:buChar char=""/>
            </a:pPr>
            <a:endParaRPr lang="fr-FR" sz="800" dirty="0" smtClean="0"/>
          </a:p>
          <a:p>
            <a:pPr>
              <a:buFont typeface="Wingdings 3" pitchFamily="18" charset="2"/>
              <a:buChar char=""/>
            </a:pPr>
            <a:r>
              <a:rPr lang="fr-FR" sz="1500" dirty="0" smtClean="0"/>
              <a:t>Régime auréolé par la victoire </a:t>
            </a:r>
            <a:r>
              <a:rPr lang="fr-FR" sz="1500" b="1" i="1" dirty="0" smtClean="0"/>
              <a:t>qui se délité progressivement après avoir cherché vainement à se réformer </a:t>
            </a:r>
            <a:r>
              <a:rPr lang="fr-FR" sz="1500" dirty="0" smtClean="0"/>
              <a:t>(étude ici de la profondeur historique de l’effondrement de l’URSS, en relativisant son caractère apparemment brutal).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l="2367" t="29647" r="5261"/>
          <a:stretch>
            <a:fillRect/>
          </a:stretch>
        </p:blipFill>
        <p:spPr bwMode="auto">
          <a:xfrm>
            <a:off x="899592" y="404664"/>
            <a:ext cx="7200800" cy="89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chemeClr val="tx1"/>
                </a:solidFill>
              </a:rPr>
              <a:t>THÈME 4 : COLONISATION ET DÉCOLONISATION (7 à 8 h)</a:t>
            </a:r>
            <a:endParaRPr lang="fr-FR" sz="1300" b="1" i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340768"/>
            <a:ext cx="323528" cy="23042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ESPRIT DE LA QUESTION</a:t>
            </a:r>
            <a:endParaRPr lang="fr-FR" sz="1100" b="1" dirty="0"/>
          </a:p>
        </p:txBody>
      </p:sp>
      <p:sp>
        <p:nvSpPr>
          <p:cNvPr id="34" name="Rectangle 33"/>
          <p:cNvSpPr/>
          <p:nvPr/>
        </p:nvSpPr>
        <p:spPr>
          <a:xfrm>
            <a:off x="0" y="1340768"/>
            <a:ext cx="9144000" cy="2304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0" y="3645024"/>
            <a:ext cx="9144000" cy="10081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0" y="4653136"/>
            <a:ext cx="9144000" cy="2204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0" y="332656"/>
            <a:ext cx="323528" cy="1008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ATTENDUS</a:t>
            </a:r>
            <a:r>
              <a:rPr lang="fr-FR" sz="1100" b="1" dirty="0" smtClean="0"/>
              <a:t> </a:t>
            </a:r>
            <a:endParaRPr lang="fr-FR" sz="1100" b="1" dirty="0"/>
          </a:p>
        </p:txBody>
      </p:sp>
      <p:sp>
        <p:nvSpPr>
          <p:cNvPr id="48" name="Rectangle 47"/>
          <p:cNvSpPr/>
          <p:nvPr/>
        </p:nvSpPr>
        <p:spPr>
          <a:xfrm>
            <a:off x="0" y="3645024"/>
            <a:ext cx="323528" cy="10081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ATTENDUS</a:t>
            </a:r>
            <a:r>
              <a:rPr lang="fr-FR" sz="1100" b="1" dirty="0" smtClean="0"/>
              <a:t> </a:t>
            </a:r>
            <a:endParaRPr lang="fr-FR" sz="1100" b="1" dirty="0"/>
          </a:p>
        </p:txBody>
      </p:sp>
      <p:sp>
        <p:nvSpPr>
          <p:cNvPr id="49" name="Rectangle 48"/>
          <p:cNvSpPr/>
          <p:nvPr/>
        </p:nvSpPr>
        <p:spPr>
          <a:xfrm>
            <a:off x="0" y="4653136"/>
            <a:ext cx="323528" cy="22048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ESPRIT DE LA QUESTION</a:t>
            </a:r>
            <a:endParaRPr lang="fr-FR" sz="1100" b="1" dirty="0"/>
          </a:p>
        </p:txBody>
      </p:sp>
      <p:sp>
        <p:nvSpPr>
          <p:cNvPr id="50" name="Rectangle 49"/>
          <p:cNvSpPr/>
          <p:nvPr/>
        </p:nvSpPr>
        <p:spPr>
          <a:xfrm>
            <a:off x="0" y="332656"/>
            <a:ext cx="9144000" cy="331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827584" y="1340768"/>
            <a:ext cx="8136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itchFamily="18" charset="2"/>
              <a:buChar char=""/>
            </a:pPr>
            <a:r>
              <a:rPr lang="fr-FR" sz="1500" b="1" i="1" dirty="0" smtClean="0"/>
              <a:t> Horaire très contraint</a:t>
            </a:r>
          </a:p>
          <a:p>
            <a:pPr>
              <a:buFont typeface="Wingdings 3" pitchFamily="18" charset="2"/>
              <a:buChar char=""/>
            </a:pPr>
            <a:endParaRPr lang="fr-FR" sz="1500" dirty="0" smtClean="0"/>
          </a:p>
          <a:p>
            <a:pPr>
              <a:buFont typeface="Wingdings 3" pitchFamily="18" charset="2"/>
              <a:buChar char=""/>
            </a:pPr>
            <a:r>
              <a:rPr lang="fr-FR" sz="1500" b="1" i="1" dirty="0" smtClean="0"/>
              <a:t> Approche cartographique </a:t>
            </a:r>
            <a:r>
              <a:rPr lang="fr-FR" sz="1500" dirty="0" smtClean="0"/>
              <a:t>du partage de l’Afrique pour montrer la poussée impérialiste qui caractérise la fin du XIXe. </a:t>
            </a:r>
          </a:p>
          <a:p>
            <a:pPr>
              <a:buFont typeface="Wingdings 3" pitchFamily="18" charset="2"/>
              <a:buChar char=""/>
            </a:pPr>
            <a:endParaRPr lang="fr-FR" sz="1500" dirty="0" smtClean="0"/>
          </a:p>
          <a:p>
            <a:pPr>
              <a:buFont typeface="Wingdings 3" pitchFamily="18" charset="2"/>
              <a:buChar char=""/>
            </a:pPr>
            <a:r>
              <a:rPr lang="fr-FR" sz="1500" dirty="0" smtClean="0"/>
              <a:t> Etude de l’Empire français à son apogée </a:t>
            </a:r>
            <a:r>
              <a:rPr lang="fr-FR" sz="1500" b="1" i="1" dirty="0" smtClean="0"/>
              <a:t>par le biais d’un événement à mettre en perspective </a:t>
            </a:r>
            <a:r>
              <a:rPr lang="fr-FR" sz="1500" dirty="0" smtClean="0"/>
              <a:t>qui fait une large place </a:t>
            </a:r>
            <a:r>
              <a:rPr lang="fr-FR" sz="1500" b="1" i="1" dirty="0" smtClean="0"/>
              <a:t>aux débats </a:t>
            </a:r>
            <a:r>
              <a:rPr lang="fr-FR" sz="1500" dirty="0" smtClean="0"/>
              <a:t>sur la colonisation et à une analyse fine </a:t>
            </a:r>
            <a:r>
              <a:rPr lang="fr-FR" sz="1500" b="1" i="1" dirty="0" smtClean="0"/>
              <a:t>des représentations</a:t>
            </a:r>
            <a:r>
              <a:rPr lang="fr-FR" sz="1500" dirty="0" smtClean="0"/>
              <a:t> (imaginaire colonial, propagande impériale, connaissance de l’Empire …)</a:t>
            </a:r>
          </a:p>
          <a:p>
            <a:pPr>
              <a:buFont typeface="Wingdings 3" pitchFamily="18" charset="2"/>
              <a:buChar char=""/>
            </a:pPr>
            <a:endParaRPr lang="fr-FR" sz="1500" dirty="0" smtClean="0"/>
          </a:p>
          <a:p>
            <a:pPr>
              <a:buFont typeface="Wingdings 3" pitchFamily="18" charset="2"/>
              <a:buChar char=""/>
            </a:pPr>
            <a:endParaRPr lang="fr-FR" sz="1500" dirty="0" smtClean="0"/>
          </a:p>
        </p:txBody>
      </p:sp>
      <p:sp>
        <p:nvSpPr>
          <p:cNvPr id="54" name="ZoneTexte 53"/>
          <p:cNvSpPr txBox="1"/>
          <p:nvPr/>
        </p:nvSpPr>
        <p:spPr>
          <a:xfrm>
            <a:off x="467544" y="4653136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smtClean="0"/>
              <a:t>Etudes </a:t>
            </a:r>
            <a:r>
              <a:rPr lang="fr-FR" sz="1500" b="1" i="1" dirty="0" smtClean="0"/>
              <a:t>à ne pas traiter pour elles-mêmes </a:t>
            </a:r>
            <a:r>
              <a:rPr lang="fr-FR" sz="1500" i="1" dirty="0" smtClean="0"/>
              <a:t>mais à mettre en perspective pour montrer en quoi il s’agit de modèles qui illustrent un phénomène historique majeur</a:t>
            </a:r>
          </a:p>
          <a:p>
            <a:endParaRPr lang="fr-FR" sz="300" dirty="0" smtClean="0"/>
          </a:p>
          <a:p>
            <a:pPr lvl="1">
              <a:buFont typeface="Wingdings 3" pitchFamily="18" charset="2"/>
              <a:buChar char=""/>
            </a:pPr>
            <a:r>
              <a:rPr lang="fr-FR" sz="1500" b="1" i="1" dirty="0" smtClean="0"/>
              <a:t>Différences mais aussi points communs </a:t>
            </a:r>
            <a:r>
              <a:rPr lang="fr-FR" sz="1500" dirty="0" smtClean="0"/>
              <a:t>entre les deux modalités d’émancipation et d’accès à l’indépendance</a:t>
            </a:r>
          </a:p>
          <a:p>
            <a:pPr lvl="1">
              <a:buFont typeface="Wingdings 3" pitchFamily="18" charset="2"/>
              <a:buChar char=""/>
            </a:pPr>
            <a:endParaRPr lang="fr-FR" sz="500" dirty="0" smtClean="0"/>
          </a:p>
          <a:p>
            <a:pPr lvl="1">
              <a:buFont typeface="Wingdings 3" pitchFamily="18" charset="2"/>
              <a:buChar char=""/>
            </a:pPr>
            <a:r>
              <a:rPr lang="fr-FR" sz="1500" b="1" i="1" dirty="0" smtClean="0"/>
              <a:t>Rôle clé des acteurs</a:t>
            </a:r>
            <a:r>
              <a:rPr lang="fr-FR" sz="1500" dirty="0" smtClean="0"/>
              <a:t>: Gandhi, de Gaulle … sans en faire les seuls déterminant de la décolonisation et sans oublier </a:t>
            </a:r>
            <a:r>
              <a:rPr lang="fr-FR" sz="1500" b="1" i="1" dirty="0" smtClean="0"/>
              <a:t>la volonté des masses</a:t>
            </a:r>
          </a:p>
          <a:p>
            <a:pPr lvl="1">
              <a:buFont typeface="Wingdings 3" pitchFamily="18" charset="2"/>
              <a:buChar char=""/>
            </a:pPr>
            <a:endParaRPr lang="fr-FR" sz="700" b="1" i="1" dirty="0" smtClean="0"/>
          </a:p>
          <a:p>
            <a:pPr lvl="1">
              <a:buFont typeface="Wingdings 3" pitchFamily="18" charset="2"/>
              <a:buChar char=""/>
            </a:pPr>
            <a:r>
              <a:rPr lang="fr-FR" sz="1500" b="1" i="1" dirty="0" smtClean="0"/>
              <a:t>Etude des conséquences (enjeux de mémoire), mais l’émergence du Tiers-monde n’est plus au programme. 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500" dirty="0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t="39789"/>
          <a:stretch>
            <a:fillRect/>
          </a:stretch>
        </p:blipFill>
        <p:spPr bwMode="auto">
          <a:xfrm>
            <a:off x="683568" y="476672"/>
            <a:ext cx="8210550" cy="76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81343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chemeClr val="tx1"/>
                </a:solidFill>
              </a:rPr>
              <a:t>THÈME 5 : LES FRANÇAIS ET LA RÉPUBLIQUE (15-16 h)</a:t>
            </a:r>
            <a:endParaRPr lang="fr-FR" sz="1300" b="1" i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340768"/>
            <a:ext cx="323528" cy="23042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ESPRIT DE LA QUESTION</a:t>
            </a:r>
            <a:endParaRPr lang="fr-FR" sz="1100" b="1" dirty="0"/>
          </a:p>
        </p:txBody>
      </p:sp>
      <p:sp>
        <p:nvSpPr>
          <p:cNvPr id="34" name="Rectangle 33"/>
          <p:cNvSpPr/>
          <p:nvPr/>
        </p:nvSpPr>
        <p:spPr>
          <a:xfrm>
            <a:off x="0" y="1340768"/>
            <a:ext cx="9144000" cy="2304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0" y="3645024"/>
            <a:ext cx="9144000" cy="10081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0" y="4653136"/>
            <a:ext cx="9144000" cy="2204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0" y="332656"/>
            <a:ext cx="323528" cy="1008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ATTENDUS</a:t>
            </a:r>
            <a:r>
              <a:rPr lang="fr-FR" sz="1100" b="1" dirty="0" smtClean="0"/>
              <a:t> </a:t>
            </a:r>
            <a:endParaRPr lang="fr-FR" sz="1100" b="1" dirty="0"/>
          </a:p>
        </p:txBody>
      </p:sp>
      <p:sp>
        <p:nvSpPr>
          <p:cNvPr id="48" name="Rectangle 47"/>
          <p:cNvSpPr/>
          <p:nvPr/>
        </p:nvSpPr>
        <p:spPr>
          <a:xfrm>
            <a:off x="0" y="3645024"/>
            <a:ext cx="323528" cy="10081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ATTENDUS</a:t>
            </a:r>
            <a:r>
              <a:rPr lang="fr-FR" sz="1100" b="1" dirty="0" smtClean="0"/>
              <a:t> </a:t>
            </a:r>
            <a:endParaRPr lang="fr-FR" sz="1100" b="1" dirty="0"/>
          </a:p>
        </p:txBody>
      </p:sp>
      <p:sp>
        <p:nvSpPr>
          <p:cNvPr id="49" name="Rectangle 48"/>
          <p:cNvSpPr/>
          <p:nvPr/>
        </p:nvSpPr>
        <p:spPr>
          <a:xfrm>
            <a:off x="0" y="4653136"/>
            <a:ext cx="323528" cy="22048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ESPRIT DE LA QUESTION</a:t>
            </a:r>
            <a:endParaRPr lang="fr-FR" sz="1100" b="1" dirty="0"/>
          </a:p>
        </p:txBody>
      </p:sp>
      <p:sp>
        <p:nvSpPr>
          <p:cNvPr id="50" name="Rectangle 49"/>
          <p:cNvSpPr/>
          <p:nvPr/>
        </p:nvSpPr>
        <p:spPr>
          <a:xfrm>
            <a:off x="0" y="332656"/>
            <a:ext cx="9144000" cy="331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395536" y="1340768"/>
            <a:ext cx="8568952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On interroge </a:t>
            </a:r>
            <a:r>
              <a:rPr lang="fr-FR" sz="1600" b="1" i="1" dirty="0" smtClean="0"/>
              <a:t>l’idée de République </a:t>
            </a:r>
            <a:r>
              <a:rPr lang="fr-FR" sz="1600" dirty="0" smtClean="0"/>
              <a:t>en France = montrer comment se construit et s’enracine la culture et la conscience républicaines </a:t>
            </a:r>
            <a:r>
              <a:rPr lang="fr-FR" sz="1600" b="1" i="1" dirty="0" smtClean="0"/>
              <a:t>en insistant sur les moments fondateurs</a:t>
            </a:r>
            <a:endParaRPr lang="fr-FR" sz="1500" b="1" i="1" dirty="0" smtClean="0"/>
          </a:p>
          <a:p>
            <a:pPr>
              <a:buFont typeface="Wingdings 3" pitchFamily="18" charset="2"/>
              <a:buChar char=""/>
            </a:pPr>
            <a:endParaRPr lang="fr-FR" sz="1050" i="1" dirty="0" smtClean="0"/>
          </a:p>
          <a:p>
            <a:pPr>
              <a:buFont typeface="Wingdings 3" pitchFamily="18" charset="2"/>
              <a:buChar char=""/>
            </a:pPr>
            <a:r>
              <a:rPr lang="fr-FR" sz="1600" dirty="0" smtClean="0"/>
              <a:t>Comment </a:t>
            </a:r>
            <a:r>
              <a:rPr lang="fr-FR" sz="1600" b="1" i="1" dirty="0" smtClean="0"/>
              <a:t>s’installent les idées républicaines </a:t>
            </a:r>
            <a:r>
              <a:rPr lang="fr-FR" sz="1600" dirty="0" smtClean="0"/>
              <a:t>aux débuts de la IIIème République</a:t>
            </a:r>
          </a:p>
          <a:p>
            <a:pPr>
              <a:buFont typeface="Wingdings 3" pitchFamily="18" charset="2"/>
              <a:buChar char=""/>
            </a:pPr>
            <a:r>
              <a:rPr lang="fr-FR" sz="1600" dirty="0" smtClean="0"/>
              <a:t>comment </a:t>
            </a:r>
            <a:r>
              <a:rPr lang="fr-FR" sz="1600" b="1" i="1" dirty="0" smtClean="0"/>
              <a:t>la Résistance incarne l’idéal républicain </a:t>
            </a:r>
            <a:r>
              <a:rPr lang="fr-FR" sz="1600" dirty="0" smtClean="0"/>
              <a:t>contre le nazisme et le gouvernement de Vichy, et comment son programme devient </a:t>
            </a:r>
            <a:r>
              <a:rPr lang="fr-FR" sz="1600" b="1" i="1" dirty="0" smtClean="0"/>
              <a:t>le cadre de pensée d’une France progressiste</a:t>
            </a:r>
          </a:p>
          <a:p>
            <a:pPr>
              <a:buFont typeface="Wingdings 3" pitchFamily="18" charset="2"/>
              <a:buChar char=""/>
            </a:pPr>
            <a:r>
              <a:rPr lang="fr-FR" sz="1600" dirty="0" smtClean="0"/>
              <a:t>Montrer comment </a:t>
            </a:r>
            <a:r>
              <a:rPr lang="fr-FR" sz="1600" i="1" dirty="0" smtClean="0"/>
              <a:t>De gaulle fait triompher ses conceptions constitutionnelles</a:t>
            </a:r>
            <a:r>
              <a:rPr lang="fr-FR" sz="1600" dirty="0" smtClean="0"/>
              <a:t>, en évitant une approche idéalisée de la Vème République (pas d’approche téléologique) </a:t>
            </a:r>
            <a:endParaRPr lang="fr-FR" sz="1600" dirty="0"/>
          </a:p>
        </p:txBody>
      </p:sp>
      <p:sp>
        <p:nvSpPr>
          <p:cNvPr id="54" name="ZoneTexte 53"/>
          <p:cNvSpPr txBox="1"/>
          <p:nvPr/>
        </p:nvSpPr>
        <p:spPr>
          <a:xfrm>
            <a:off x="467544" y="4653136"/>
            <a:ext cx="849694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Appréhende la République confrontée au </a:t>
            </a:r>
            <a:r>
              <a:rPr lang="fr-FR" sz="1600" b="1" i="1" dirty="0" smtClean="0"/>
              <a:t>changement social et culturel</a:t>
            </a:r>
          </a:p>
          <a:p>
            <a:endParaRPr lang="fr-FR" sz="1100" dirty="0" smtClean="0"/>
          </a:p>
          <a:p>
            <a:pPr>
              <a:buFont typeface="Wingdings 3" pitchFamily="18" charset="2"/>
              <a:buChar char=""/>
            </a:pPr>
            <a:r>
              <a:rPr lang="fr-FR" sz="1600" dirty="0" smtClean="0"/>
              <a:t>Le Front populaire est à mettre en perspective avec </a:t>
            </a:r>
            <a:r>
              <a:rPr lang="fr-FR" sz="1600" b="1" i="1" dirty="0" smtClean="0"/>
              <a:t>les progrès de la démocratie sociale</a:t>
            </a:r>
            <a:r>
              <a:rPr lang="fr-FR" sz="1600" dirty="0" smtClean="0"/>
              <a:t>.</a:t>
            </a:r>
          </a:p>
          <a:p>
            <a:pPr>
              <a:buFont typeface="Wingdings 3" pitchFamily="18" charset="2"/>
              <a:buChar char=""/>
            </a:pPr>
            <a:r>
              <a:rPr lang="fr-FR" sz="1600" dirty="0" smtClean="0"/>
              <a:t>Les religions et la laïcité sont à mettre en perspective avec </a:t>
            </a:r>
            <a:r>
              <a:rPr lang="fr-FR" sz="1600" b="1" i="1" dirty="0" smtClean="0"/>
              <a:t>les valeurs de la République </a:t>
            </a:r>
            <a:r>
              <a:rPr lang="fr-FR" sz="1600" dirty="0" smtClean="0"/>
              <a:t>et l’ECJS.</a:t>
            </a:r>
          </a:p>
          <a:p>
            <a:pPr>
              <a:buFont typeface="Wingdings 3" pitchFamily="18" charset="2"/>
              <a:buChar char=""/>
            </a:pPr>
            <a:r>
              <a:rPr lang="fr-FR" sz="1600" dirty="0" smtClean="0"/>
              <a:t>La place des femmes doit insister sur la lente et difficile évolution de </a:t>
            </a:r>
            <a:r>
              <a:rPr lang="fr-FR" sz="1600" b="1" i="1" dirty="0" smtClean="0"/>
              <a:t>la condition féminine à travers quelques étapes significatives. 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500" dirty="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t="29564"/>
          <a:stretch>
            <a:fillRect/>
          </a:stretch>
        </p:blipFill>
        <p:spPr bwMode="auto">
          <a:xfrm>
            <a:off x="899592" y="404664"/>
            <a:ext cx="73448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3"/>
            <a:ext cx="7560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i="1" dirty="0" smtClean="0"/>
              <a:t>Six chronologies « repères »</a:t>
            </a:r>
            <a:endParaRPr lang="fr-FR" b="1" i="1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704856" cy="1152128"/>
          </a:xfrm>
        </p:spPr>
        <p:txBody>
          <a:bodyPr>
            <a:normAutofit lnSpcReduction="10000"/>
          </a:bodyPr>
          <a:lstStyle/>
          <a:p>
            <a:r>
              <a:rPr lang="fr-FR" sz="2400" b="1" i="1" dirty="0" smtClean="0"/>
              <a:t>Etablie par un groupe de travail académique qui a réfléchi sur l’apprentissage des repères chronologiques à partir des indications des fiches-ressources </a:t>
            </a:r>
            <a:r>
              <a:rPr lang="fr-FR" sz="2400" b="1" i="1" dirty="0" err="1" smtClean="0"/>
              <a:t>Eduscol</a:t>
            </a:r>
            <a:r>
              <a:rPr lang="fr-FR" sz="2400" b="1" i="1" dirty="0" smtClean="0"/>
              <a:t> </a:t>
            </a:r>
            <a:endParaRPr lang="fr-F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6"/>
          <p:cNvSpPr txBox="1">
            <a:spLocks noChangeArrowheads="1"/>
          </p:cNvSpPr>
          <p:nvPr/>
        </p:nvSpPr>
        <p:spPr bwMode="auto">
          <a:xfrm>
            <a:off x="790575" y="0"/>
            <a:ext cx="8353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alibri" pitchFamily="34" charset="0"/>
              </a:rPr>
              <a:t>1850     1860     1870     1880     1890     1900     1910     1920     1930     1940     1950     1960     1970     1980     1990     2000     2010 </a:t>
            </a: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838200" y="276225"/>
            <a:ext cx="8305800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 bwMode="auto">
          <a:xfrm rot="5400000">
            <a:off x="8243094" y="308769"/>
            <a:ext cx="1809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 bwMode="auto">
          <a:xfrm rot="5400000">
            <a:off x="1434306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 bwMode="auto">
          <a:xfrm rot="5400000">
            <a:off x="1920081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 bwMode="auto">
          <a:xfrm rot="5400000">
            <a:off x="2407444" y="308769"/>
            <a:ext cx="1809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 bwMode="auto">
          <a:xfrm rot="5400000">
            <a:off x="2893219" y="308769"/>
            <a:ext cx="1809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 bwMode="auto">
          <a:xfrm rot="5400000">
            <a:off x="3378994" y="308769"/>
            <a:ext cx="1809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 bwMode="auto">
          <a:xfrm rot="5400000">
            <a:off x="3866356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 bwMode="auto">
          <a:xfrm rot="5400000">
            <a:off x="4352131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 bwMode="auto">
          <a:xfrm rot="5400000">
            <a:off x="4837906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 bwMode="auto">
          <a:xfrm rot="5400000">
            <a:off x="5325269" y="308769"/>
            <a:ext cx="1809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 bwMode="auto">
          <a:xfrm rot="5400000">
            <a:off x="5811044" y="308769"/>
            <a:ext cx="1809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 bwMode="auto">
          <a:xfrm rot="5400000">
            <a:off x="6298406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 bwMode="auto">
          <a:xfrm rot="5400000">
            <a:off x="6784181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 bwMode="auto">
          <a:xfrm rot="5400000">
            <a:off x="7269956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 bwMode="auto">
          <a:xfrm rot="5400000">
            <a:off x="7757319" y="308769"/>
            <a:ext cx="1809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 bwMode="auto">
          <a:xfrm rot="5400000">
            <a:off x="8729663" y="307975"/>
            <a:ext cx="180975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 bwMode="auto">
          <a:xfrm rot="5400000">
            <a:off x="947738" y="307975"/>
            <a:ext cx="180975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019175" y="657225"/>
            <a:ext cx="1162050" cy="287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2200275" y="657225"/>
            <a:ext cx="1190625" cy="2867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3390900" y="647700"/>
            <a:ext cx="1457325" cy="287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4848225" y="638175"/>
            <a:ext cx="914400" cy="2886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5762625" y="628650"/>
            <a:ext cx="1362075" cy="289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7115175" y="628650"/>
            <a:ext cx="2028825" cy="287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315" name="ZoneTexte 43"/>
          <p:cNvSpPr txBox="1">
            <a:spLocks noChangeArrowheads="1"/>
          </p:cNvSpPr>
          <p:nvPr/>
        </p:nvSpPr>
        <p:spPr bwMode="auto">
          <a:xfrm>
            <a:off x="1028700" y="1400175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>
                <a:latin typeface="Calibri" pitchFamily="34" charset="0"/>
              </a:rPr>
              <a:t>Expansion </a:t>
            </a:r>
          </a:p>
          <a:p>
            <a:pPr algn="ctr"/>
            <a:r>
              <a:rPr lang="fr-FR" sz="1600" b="1">
                <a:latin typeface="Calibri" pitchFamily="34" charset="0"/>
              </a:rPr>
              <a:t>(1850-73) </a:t>
            </a:r>
          </a:p>
        </p:txBody>
      </p:sp>
      <p:sp>
        <p:nvSpPr>
          <p:cNvPr id="12316" name="ZoneTexte 44"/>
          <p:cNvSpPr txBox="1">
            <a:spLocks noChangeArrowheads="1"/>
          </p:cNvSpPr>
          <p:nvPr/>
        </p:nvSpPr>
        <p:spPr bwMode="auto">
          <a:xfrm>
            <a:off x="2181225" y="1400175"/>
            <a:ext cx="1209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>
                <a:latin typeface="Calibri" pitchFamily="34" charset="0"/>
              </a:rPr>
              <a:t>Grande dépression </a:t>
            </a:r>
          </a:p>
          <a:p>
            <a:pPr algn="ctr"/>
            <a:r>
              <a:rPr lang="fr-FR" sz="1600" b="1">
                <a:latin typeface="Calibri" pitchFamily="34" charset="0"/>
              </a:rPr>
              <a:t>(1873-96) 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400425" y="1409700"/>
            <a:ext cx="1447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+mn-lt"/>
                <a:ea typeface="+mn-ea"/>
              </a:rPr>
              <a:t>Expansion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+mn-lt"/>
                <a:ea typeface="+mn-ea"/>
              </a:rPr>
              <a:t>(1896-1929) 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848225" y="1409700"/>
            <a:ext cx="9144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+mn-lt"/>
                <a:ea typeface="+mn-ea"/>
              </a:rPr>
              <a:t>Crise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+mn-lt"/>
                <a:ea typeface="+mn-ea"/>
              </a:rPr>
              <a:t>(1929-45) 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5753100" y="1409700"/>
            <a:ext cx="136207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+mn-lt"/>
                <a:ea typeface="+mn-ea"/>
              </a:rPr>
              <a:t>Trente Glorieuses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+mn-lt"/>
                <a:ea typeface="+mn-ea"/>
              </a:rPr>
              <a:t>(1945-1973) 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124700" y="1409700"/>
            <a:ext cx="20193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+mn-lt"/>
                <a:ea typeface="+mn-ea"/>
              </a:rPr>
              <a:t>Croissance ralentie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+mn-lt"/>
                <a:ea typeface="+mn-ea"/>
              </a:rPr>
              <a:t>( depuis 1973) </a:t>
            </a:r>
          </a:p>
        </p:txBody>
      </p:sp>
      <p:cxnSp>
        <p:nvCxnSpPr>
          <p:cNvPr id="50" name="Connecteur droit 49"/>
          <p:cNvCxnSpPr/>
          <p:nvPr/>
        </p:nvCxnSpPr>
        <p:spPr>
          <a:xfrm rot="5400000">
            <a:off x="4722813" y="1887538"/>
            <a:ext cx="250825" cy="3175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5400000">
            <a:off x="6999288" y="1887538"/>
            <a:ext cx="250825" cy="3175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5400000">
            <a:off x="8637588" y="1878013"/>
            <a:ext cx="250825" cy="3175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4" name="ZoneTexte 50"/>
          <p:cNvSpPr txBox="1">
            <a:spLocks noChangeArrowheads="1"/>
          </p:cNvSpPr>
          <p:nvPr/>
        </p:nvSpPr>
        <p:spPr bwMode="auto">
          <a:xfrm>
            <a:off x="3543300" y="2886075"/>
            <a:ext cx="13811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100" b="1" i="1">
                <a:latin typeface="Calibri" pitchFamily="34" charset="0"/>
              </a:rPr>
              <a:t>1929</a:t>
            </a:r>
          </a:p>
          <a:p>
            <a:pPr algn="r"/>
            <a:r>
              <a:rPr lang="fr-FR" sz="1100" b="1" i="1">
                <a:latin typeface="Calibri" pitchFamily="34" charset="0"/>
              </a:rPr>
              <a:t>Krach de Wall Street </a:t>
            </a:r>
          </a:p>
        </p:txBody>
      </p:sp>
      <p:sp>
        <p:nvSpPr>
          <p:cNvPr id="12325" name="ZoneTexte 51"/>
          <p:cNvSpPr txBox="1">
            <a:spLocks noChangeArrowheads="1"/>
          </p:cNvSpPr>
          <p:nvPr/>
        </p:nvSpPr>
        <p:spPr bwMode="auto">
          <a:xfrm>
            <a:off x="6124575" y="2943225"/>
            <a:ext cx="11715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100" b="1" i="1">
                <a:latin typeface="Calibri" pitchFamily="34" charset="0"/>
              </a:rPr>
              <a:t>1973</a:t>
            </a:r>
          </a:p>
          <a:p>
            <a:pPr algn="r"/>
            <a:r>
              <a:rPr lang="fr-FR" sz="1100" b="1" i="1">
                <a:latin typeface="Calibri" pitchFamily="34" charset="0"/>
              </a:rPr>
              <a:t>Choc pétrolier </a:t>
            </a:r>
          </a:p>
        </p:txBody>
      </p:sp>
      <p:sp>
        <p:nvSpPr>
          <p:cNvPr id="12326" name="ZoneTexte 55"/>
          <p:cNvSpPr txBox="1">
            <a:spLocks noChangeArrowheads="1"/>
          </p:cNvSpPr>
          <p:nvPr/>
        </p:nvSpPr>
        <p:spPr bwMode="auto">
          <a:xfrm>
            <a:off x="7505700" y="2867025"/>
            <a:ext cx="1476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100" b="1" i="1">
                <a:latin typeface="Calibri" pitchFamily="34" charset="0"/>
              </a:rPr>
              <a:t>2008</a:t>
            </a:r>
          </a:p>
          <a:p>
            <a:pPr algn="r"/>
            <a:r>
              <a:rPr lang="fr-FR" sz="1100" b="1" i="1">
                <a:latin typeface="Calibri" pitchFamily="34" charset="0"/>
              </a:rPr>
              <a:t>Crise du système </a:t>
            </a:r>
          </a:p>
          <a:p>
            <a:pPr algn="r"/>
            <a:r>
              <a:rPr lang="fr-FR" sz="1100" b="1" i="1">
                <a:latin typeface="Calibri" pitchFamily="34" charset="0"/>
              </a:rPr>
              <a:t>économique mondial </a:t>
            </a:r>
          </a:p>
        </p:txBody>
      </p:sp>
      <p:sp>
        <p:nvSpPr>
          <p:cNvPr id="61" name="Explosion 1 60"/>
          <p:cNvSpPr/>
          <p:nvPr/>
        </p:nvSpPr>
        <p:spPr>
          <a:xfrm>
            <a:off x="4581525" y="2495550"/>
            <a:ext cx="438150" cy="390525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" name="Explosion 1 61"/>
          <p:cNvSpPr/>
          <p:nvPr/>
        </p:nvSpPr>
        <p:spPr>
          <a:xfrm>
            <a:off x="6867525" y="2495550"/>
            <a:ext cx="438150" cy="390525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3" name="Explosion 1 62"/>
          <p:cNvSpPr/>
          <p:nvPr/>
        </p:nvSpPr>
        <p:spPr>
          <a:xfrm>
            <a:off x="8534400" y="2476500"/>
            <a:ext cx="438150" cy="390525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8" name="ZoneTexte 67"/>
          <p:cNvSpPr txBox="1"/>
          <p:nvPr/>
        </p:nvSpPr>
        <p:spPr bwMode="auto">
          <a:xfrm>
            <a:off x="-9525" y="657207"/>
            <a:ext cx="430887" cy="575974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CROISSANCE ÉCONOMIQUE ET MONDIALISATION</a:t>
            </a:r>
          </a:p>
        </p:txBody>
      </p:sp>
      <p:sp>
        <p:nvSpPr>
          <p:cNvPr id="69" name="ZoneTexte 68"/>
          <p:cNvSpPr txBox="1"/>
          <p:nvPr/>
        </p:nvSpPr>
        <p:spPr bwMode="auto">
          <a:xfrm>
            <a:off x="409576" y="657207"/>
            <a:ext cx="430887" cy="28798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+mn-lt"/>
                <a:ea typeface="+mn-ea"/>
              </a:rPr>
              <a:t>Cycles de la  croissance</a:t>
            </a:r>
          </a:p>
        </p:txBody>
      </p:sp>
      <p:sp>
        <p:nvSpPr>
          <p:cNvPr id="70" name="ZoneTexte 69"/>
          <p:cNvSpPr txBox="1"/>
          <p:nvPr/>
        </p:nvSpPr>
        <p:spPr bwMode="auto">
          <a:xfrm>
            <a:off x="409576" y="3543154"/>
            <a:ext cx="430887" cy="28798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+mn-lt"/>
                <a:ea typeface="+mn-ea"/>
              </a:rPr>
              <a:t>Economies-monde successives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00125" y="3733800"/>
            <a:ext cx="3571875" cy="2667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4572000" y="3743325"/>
            <a:ext cx="3705225" cy="2638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8286750" y="3743325"/>
            <a:ext cx="857250" cy="2647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336" name="ZoneTexte 33"/>
          <p:cNvSpPr txBox="1">
            <a:spLocks noChangeArrowheads="1"/>
          </p:cNvSpPr>
          <p:nvPr/>
        </p:nvSpPr>
        <p:spPr bwMode="auto">
          <a:xfrm>
            <a:off x="981075" y="4410075"/>
            <a:ext cx="360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Calibri" pitchFamily="34" charset="0"/>
              </a:rPr>
              <a:t>Hégémonie britannique </a:t>
            </a:r>
          </a:p>
          <a:p>
            <a:pPr algn="ctr"/>
            <a:r>
              <a:rPr lang="fr-FR" b="1">
                <a:latin typeface="Calibri" pitchFamily="34" charset="0"/>
              </a:rPr>
              <a:t>( années 1850- années 1920) </a:t>
            </a:r>
          </a:p>
        </p:txBody>
      </p:sp>
      <p:sp>
        <p:nvSpPr>
          <p:cNvPr id="12337" name="ZoneTexte 34"/>
          <p:cNvSpPr txBox="1">
            <a:spLocks noChangeArrowheads="1"/>
          </p:cNvSpPr>
          <p:nvPr/>
        </p:nvSpPr>
        <p:spPr bwMode="auto">
          <a:xfrm>
            <a:off x="4581525" y="4410075"/>
            <a:ext cx="3705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Calibri" pitchFamily="34" charset="0"/>
              </a:rPr>
              <a:t>Hégémonie étatsunienne </a:t>
            </a:r>
          </a:p>
          <a:p>
            <a:pPr algn="ctr"/>
            <a:r>
              <a:rPr lang="fr-FR" b="1">
                <a:latin typeface="Calibri" pitchFamily="34" charset="0"/>
              </a:rPr>
              <a:t>( années 1920- années 2000) </a:t>
            </a:r>
          </a:p>
        </p:txBody>
      </p:sp>
      <p:sp>
        <p:nvSpPr>
          <p:cNvPr id="2053" name="ZoneTexte 35"/>
          <p:cNvSpPr txBox="1">
            <a:spLocks noChangeArrowheads="1"/>
          </p:cNvSpPr>
          <p:nvPr/>
        </p:nvSpPr>
        <p:spPr bwMode="auto">
          <a:xfrm>
            <a:off x="8332053" y="3857624"/>
            <a:ext cx="677108" cy="169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Calibri" pitchFamily="34" charset="0"/>
              </a:rPr>
              <a:t>Mondialisation multipolaire </a:t>
            </a:r>
          </a:p>
        </p:txBody>
      </p:sp>
      <p:cxnSp>
        <p:nvCxnSpPr>
          <p:cNvPr id="38" name="Connecteur droit 37"/>
          <p:cNvCxnSpPr/>
          <p:nvPr/>
        </p:nvCxnSpPr>
        <p:spPr>
          <a:xfrm rot="5400000">
            <a:off x="1027113" y="5764213"/>
            <a:ext cx="250825" cy="3175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5400000">
            <a:off x="5627688" y="5764213"/>
            <a:ext cx="250825" cy="3175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1" name="ZoneTexte 40"/>
          <p:cNvSpPr txBox="1">
            <a:spLocks noChangeArrowheads="1"/>
          </p:cNvSpPr>
          <p:nvPr/>
        </p:nvSpPr>
        <p:spPr bwMode="auto">
          <a:xfrm>
            <a:off x="952500" y="5676900"/>
            <a:ext cx="1962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i="1">
                <a:latin typeface="Calibri" pitchFamily="34" charset="0"/>
              </a:rPr>
              <a:t>1851</a:t>
            </a:r>
          </a:p>
          <a:p>
            <a:r>
              <a:rPr lang="fr-FR" sz="1200" b="1" i="1">
                <a:latin typeface="Calibri" pitchFamily="34" charset="0"/>
              </a:rPr>
              <a:t>Exposition universelle de Londres </a:t>
            </a:r>
          </a:p>
        </p:txBody>
      </p:sp>
      <p:sp>
        <p:nvSpPr>
          <p:cNvPr id="12342" name="ZoneTexte 41"/>
          <p:cNvSpPr txBox="1">
            <a:spLocks noChangeArrowheads="1"/>
          </p:cNvSpPr>
          <p:nvPr/>
        </p:nvSpPr>
        <p:spPr bwMode="auto">
          <a:xfrm>
            <a:off x="4029075" y="5848350"/>
            <a:ext cx="1962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200" b="1" i="1">
                <a:latin typeface="Calibri" pitchFamily="34" charset="0"/>
              </a:rPr>
              <a:t>1944</a:t>
            </a:r>
          </a:p>
          <a:p>
            <a:pPr algn="r"/>
            <a:r>
              <a:rPr lang="fr-FR" sz="1200" b="1" i="1">
                <a:latin typeface="Calibri" pitchFamily="34" charset="0"/>
              </a:rPr>
              <a:t>Conférence de Bretton Woods</a:t>
            </a:r>
          </a:p>
        </p:txBody>
      </p:sp>
      <p:sp>
        <p:nvSpPr>
          <p:cNvPr id="12343" name="ZoneTexte 42"/>
          <p:cNvSpPr txBox="1">
            <a:spLocks noChangeArrowheads="1"/>
          </p:cNvSpPr>
          <p:nvPr/>
        </p:nvSpPr>
        <p:spPr bwMode="auto">
          <a:xfrm>
            <a:off x="7058025" y="5619750"/>
            <a:ext cx="2085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200" b="1" i="1">
                <a:latin typeface="Calibri" pitchFamily="34" charset="0"/>
              </a:rPr>
              <a:t>2010</a:t>
            </a:r>
          </a:p>
          <a:p>
            <a:pPr algn="r"/>
            <a:r>
              <a:rPr lang="fr-FR" sz="1200" b="1" i="1">
                <a:latin typeface="Calibri" pitchFamily="34" charset="0"/>
              </a:rPr>
              <a:t>La Chine : 2</a:t>
            </a:r>
            <a:r>
              <a:rPr lang="fr-FR" sz="1200" b="1" i="1" baseline="30000">
                <a:latin typeface="Calibri" pitchFamily="34" charset="0"/>
              </a:rPr>
              <a:t>ème</a:t>
            </a:r>
            <a:r>
              <a:rPr lang="fr-FR" sz="1200" b="1" i="1">
                <a:latin typeface="Calibri" pitchFamily="34" charset="0"/>
              </a:rPr>
              <a:t> économie mondiale</a:t>
            </a:r>
          </a:p>
        </p:txBody>
      </p:sp>
      <p:sp>
        <p:nvSpPr>
          <p:cNvPr id="78" name="Organigramme : Décision 77"/>
          <p:cNvSpPr/>
          <p:nvPr/>
        </p:nvSpPr>
        <p:spPr>
          <a:xfrm>
            <a:off x="1038225" y="5429250"/>
            <a:ext cx="285750" cy="228600"/>
          </a:xfrm>
          <a:prstGeom prst="flowChartDecisi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9" name="Organigramme : Décision 78"/>
          <p:cNvSpPr/>
          <p:nvPr/>
        </p:nvSpPr>
        <p:spPr>
          <a:xfrm>
            <a:off x="5629275" y="5648325"/>
            <a:ext cx="285750" cy="228600"/>
          </a:xfrm>
          <a:prstGeom prst="flowChartDecisi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 b="1" i="1"/>
          </a:p>
        </p:txBody>
      </p:sp>
      <p:sp>
        <p:nvSpPr>
          <p:cNvPr id="80" name="Organigramme : Décision 79"/>
          <p:cNvSpPr/>
          <p:nvPr/>
        </p:nvSpPr>
        <p:spPr>
          <a:xfrm>
            <a:off x="8734425" y="5391150"/>
            <a:ext cx="285750" cy="228600"/>
          </a:xfrm>
          <a:prstGeom prst="flowChartDecisi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934200" y="685800"/>
            <a:ext cx="2209800" cy="2847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009650" y="695325"/>
            <a:ext cx="5915025" cy="282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16" name="ZoneTexte 43"/>
          <p:cNvSpPr txBox="1">
            <a:spLocks noChangeArrowheads="1"/>
          </p:cNvSpPr>
          <p:nvPr/>
        </p:nvSpPr>
        <p:spPr bwMode="auto">
          <a:xfrm>
            <a:off x="962025" y="1514475"/>
            <a:ext cx="5876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>
                <a:latin typeface="Calibri" pitchFamily="34" charset="0"/>
              </a:rPr>
              <a:t>Disparition progressive de la société agricole et rurale et </a:t>
            </a:r>
          </a:p>
          <a:p>
            <a:pPr algn="ctr"/>
            <a:r>
              <a:rPr lang="fr-FR" sz="1600" b="1" i="1">
                <a:latin typeface="Calibri" pitchFamily="34" charset="0"/>
              </a:rPr>
              <a:t>affirmation d’</a:t>
            </a:r>
            <a:r>
              <a:rPr lang="fr-FR" altLang="ja-JP" sz="1600" b="1" i="1">
                <a:latin typeface="Calibri" pitchFamily="34" charset="0"/>
              </a:rPr>
              <a:t>une société urbaine et industrielle </a:t>
            </a:r>
            <a:endParaRPr lang="fr-FR" sz="1600" b="1" i="1">
              <a:latin typeface="Calibri" pitchFamily="34" charset="0"/>
            </a:endParaRPr>
          </a:p>
        </p:txBody>
      </p:sp>
      <p:sp>
        <p:nvSpPr>
          <p:cNvPr id="13317" name="ZoneTexte 44"/>
          <p:cNvSpPr txBox="1">
            <a:spLocks noChangeArrowheads="1"/>
          </p:cNvSpPr>
          <p:nvPr/>
        </p:nvSpPr>
        <p:spPr bwMode="auto">
          <a:xfrm>
            <a:off x="6905625" y="1362075"/>
            <a:ext cx="2238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>
                <a:latin typeface="Calibri" pitchFamily="34" charset="0"/>
              </a:rPr>
              <a:t>Développement d</a:t>
            </a:r>
            <a:r>
              <a:rPr lang="fr-FR" altLang="ja-JP" sz="1600" b="1" i="1">
                <a:latin typeface="Calibri" pitchFamily="34" charset="0"/>
              </a:rPr>
              <a:t>une société </a:t>
            </a:r>
          </a:p>
          <a:p>
            <a:pPr algn="ctr"/>
            <a:r>
              <a:rPr lang="fr-FR" sz="1600" b="1" i="1">
                <a:latin typeface="Calibri" pitchFamily="34" charset="0"/>
              </a:rPr>
              <a:t>post-industrielle </a:t>
            </a:r>
          </a:p>
          <a:p>
            <a:pPr algn="ctr"/>
            <a:r>
              <a:rPr lang="fr-FR" sz="1600" b="1" i="1">
                <a:latin typeface="Calibri" pitchFamily="34" charset="0"/>
              </a:rPr>
              <a:t>et tertiaire </a:t>
            </a:r>
          </a:p>
        </p:txBody>
      </p:sp>
      <p:sp>
        <p:nvSpPr>
          <p:cNvPr id="13318" name="ZoneTexte 50"/>
          <p:cNvSpPr txBox="1">
            <a:spLocks noChangeArrowheads="1"/>
          </p:cNvSpPr>
          <p:nvPr/>
        </p:nvSpPr>
        <p:spPr bwMode="auto">
          <a:xfrm>
            <a:off x="2525713" y="2819400"/>
            <a:ext cx="2809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200" b="1">
                <a:latin typeface="Calibri" pitchFamily="34" charset="0"/>
              </a:rPr>
              <a:t>1931</a:t>
            </a:r>
          </a:p>
          <a:p>
            <a:pPr algn="r"/>
            <a:r>
              <a:rPr lang="fr-FR" sz="1200" b="1" i="1">
                <a:latin typeface="Calibri" pitchFamily="34" charset="0"/>
              </a:rPr>
              <a:t>Taux d</a:t>
            </a:r>
            <a:r>
              <a:rPr lang="ja-JP" altLang="fr-FR" sz="1200" b="1" i="1">
                <a:latin typeface="Calibri" pitchFamily="34" charset="0"/>
              </a:rPr>
              <a:t>’</a:t>
            </a:r>
            <a:r>
              <a:rPr lang="fr-FR" altLang="ja-JP" sz="1200" b="1" i="1">
                <a:latin typeface="Calibri" pitchFamily="34" charset="0"/>
              </a:rPr>
              <a:t>urbanisation de la France &gt; 50 %</a:t>
            </a:r>
            <a:endParaRPr lang="fr-FR" sz="1200" b="1" i="1">
              <a:latin typeface="Calibri" pitchFamily="34" charset="0"/>
            </a:endParaRPr>
          </a:p>
        </p:txBody>
      </p:sp>
      <p:sp>
        <p:nvSpPr>
          <p:cNvPr id="13319" name="ZoneTexte 55"/>
          <p:cNvSpPr txBox="1">
            <a:spLocks noChangeArrowheads="1"/>
          </p:cNvSpPr>
          <p:nvPr/>
        </p:nvSpPr>
        <p:spPr bwMode="auto">
          <a:xfrm>
            <a:off x="5467350" y="2800350"/>
            <a:ext cx="3105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200" b="1">
                <a:latin typeface="Calibri" pitchFamily="34" charset="0"/>
              </a:rPr>
              <a:t>2000</a:t>
            </a:r>
          </a:p>
          <a:p>
            <a:pPr algn="r"/>
            <a:r>
              <a:rPr lang="fr-FR" sz="1200" b="1" i="1">
                <a:latin typeface="Calibri" pitchFamily="34" charset="0"/>
              </a:rPr>
              <a:t>75 % de la population active française travaille dans le secteur tertiaire ( services) </a:t>
            </a:r>
          </a:p>
        </p:txBody>
      </p:sp>
      <p:sp>
        <p:nvSpPr>
          <p:cNvPr id="4" name="ZoneTexte 3"/>
          <p:cNvSpPr txBox="1"/>
          <p:nvPr/>
        </p:nvSpPr>
        <p:spPr bwMode="auto">
          <a:xfrm>
            <a:off x="0" y="714357"/>
            <a:ext cx="461665" cy="575974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MUTATION DES SOCIÉTÉS </a:t>
            </a:r>
          </a:p>
        </p:txBody>
      </p:sp>
      <p:sp>
        <p:nvSpPr>
          <p:cNvPr id="5" name="ZoneTexte 4"/>
          <p:cNvSpPr txBox="1"/>
          <p:nvPr/>
        </p:nvSpPr>
        <p:spPr bwMode="auto">
          <a:xfrm>
            <a:off x="400051" y="714357"/>
            <a:ext cx="400110" cy="28798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latin typeface="+mn-lt"/>
                <a:ea typeface="+mn-ea"/>
              </a:rPr>
              <a:t>Population active ( occident) </a:t>
            </a:r>
          </a:p>
        </p:txBody>
      </p:sp>
      <p:sp>
        <p:nvSpPr>
          <p:cNvPr id="6" name="ZoneTexte 5"/>
          <p:cNvSpPr txBox="1"/>
          <p:nvPr/>
        </p:nvSpPr>
        <p:spPr bwMode="auto">
          <a:xfrm>
            <a:off x="400051" y="3600304"/>
            <a:ext cx="400110" cy="28798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latin typeface="+mn-lt"/>
                <a:ea typeface="+mn-ea"/>
              </a:rPr>
              <a:t>Immigration ( France) </a:t>
            </a:r>
          </a:p>
        </p:txBody>
      </p:sp>
      <p:sp>
        <p:nvSpPr>
          <p:cNvPr id="13323" name="ZoneTexte 6"/>
          <p:cNvSpPr txBox="1">
            <a:spLocks noChangeArrowheads="1"/>
          </p:cNvSpPr>
          <p:nvPr/>
        </p:nvSpPr>
        <p:spPr bwMode="auto">
          <a:xfrm>
            <a:off x="790575" y="0"/>
            <a:ext cx="8353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alibri" pitchFamily="34" charset="0"/>
              </a:rPr>
              <a:t>1850     1860     1870     1880     1890     1900     1910     1920     1930     1940     1950     1960     1970     1980     1990     2000     2010 </a:t>
            </a: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838200" y="276225"/>
            <a:ext cx="8305800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 bwMode="auto">
          <a:xfrm rot="5400000">
            <a:off x="8243094" y="308769"/>
            <a:ext cx="1809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 bwMode="auto">
          <a:xfrm rot="5400000">
            <a:off x="1434306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 bwMode="auto">
          <a:xfrm rot="5400000">
            <a:off x="1920081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 bwMode="auto">
          <a:xfrm rot="5400000">
            <a:off x="2407444" y="308769"/>
            <a:ext cx="1809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 bwMode="auto">
          <a:xfrm rot="5400000">
            <a:off x="2893219" y="308769"/>
            <a:ext cx="1809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 bwMode="auto">
          <a:xfrm rot="5400000">
            <a:off x="3378994" y="308769"/>
            <a:ext cx="1809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 bwMode="auto">
          <a:xfrm rot="5400000">
            <a:off x="3866356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 bwMode="auto">
          <a:xfrm rot="5400000">
            <a:off x="4352131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 bwMode="auto">
          <a:xfrm rot="5400000">
            <a:off x="4837906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 bwMode="auto">
          <a:xfrm rot="5400000">
            <a:off x="5325269" y="308769"/>
            <a:ext cx="1809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 bwMode="auto">
          <a:xfrm rot="5400000">
            <a:off x="5811044" y="308769"/>
            <a:ext cx="1809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 bwMode="auto">
          <a:xfrm rot="5400000">
            <a:off x="6298406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 bwMode="auto">
          <a:xfrm rot="5400000">
            <a:off x="6784181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 bwMode="auto">
          <a:xfrm rot="5400000">
            <a:off x="7269956" y="308769"/>
            <a:ext cx="1809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 bwMode="auto">
          <a:xfrm rot="5400000">
            <a:off x="7757319" y="308769"/>
            <a:ext cx="1809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 bwMode="auto">
          <a:xfrm rot="5400000">
            <a:off x="8729663" y="307975"/>
            <a:ext cx="180975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 bwMode="auto">
          <a:xfrm rot="5400000">
            <a:off x="947738" y="307975"/>
            <a:ext cx="180975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rganigramme : Décision 38"/>
          <p:cNvSpPr/>
          <p:nvPr/>
        </p:nvSpPr>
        <p:spPr>
          <a:xfrm>
            <a:off x="4953000" y="2619375"/>
            <a:ext cx="285750" cy="228600"/>
          </a:xfrm>
          <a:prstGeom prst="flowChartDecisi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Organigramme : Décision 39"/>
          <p:cNvSpPr/>
          <p:nvPr/>
        </p:nvSpPr>
        <p:spPr>
          <a:xfrm>
            <a:off x="8143875" y="2600325"/>
            <a:ext cx="285750" cy="228600"/>
          </a:xfrm>
          <a:prstGeom prst="flowChartDecisi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1000125" y="3686175"/>
            <a:ext cx="4848225" cy="2752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5848350" y="3686175"/>
            <a:ext cx="1362075" cy="2743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7210425" y="3686175"/>
            <a:ext cx="1924050" cy="2743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47" name="ZoneTexte 33"/>
          <p:cNvSpPr txBox="1">
            <a:spLocks noChangeArrowheads="1"/>
          </p:cNvSpPr>
          <p:nvPr/>
        </p:nvSpPr>
        <p:spPr bwMode="auto">
          <a:xfrm>
            <a:off x="981075" y="4352925"/>
            <a:ext cx="4867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>
                <a:latin typeface="Calibri" pitchFamily="34" charset="0"/>
              </a:rPr>
              <a:t>Appel à une immigration </a:t>
            </a:r>
          </a:p>
          <a:p>
            <a:pPr algn="ctr"/>
            <a:r>
              <a:rPr lang="fr-FR" sz="1600" b="1">
                <a:latin typeface="Calibri" pitchFamily="34" charset="0"/>
              </a:rPr>
              <a:t>majoritairement européenne </a:t>
            </a:r>
          </a:p>
          <a:p>
            <a:pPr algn="ctr"/>
            <a:r>
              <a:rPr lang="fr-FR" sz="1600" b="1">
                <a:latin typeface="Calibri" pitchFamily="34" charset="0"/>
              </a:rPr>
              <a:t>( années 1850-1945) </a:t>
            </a:r>
          </a:p>
        </p:txBody>
      </p:sp>
      <p:sp>
        <p:nvSpPr>
          <p:cNvPr id="13348" name="ZoneTexte 34"/>
          <p:cNvSpPr txBox="1">
            <a:spLocks noChangeArrowheads="1"/>
          </p:cNvSpPr>
          <p:nvPr/>
        </p:nvSpPr>
        <p:spPr bwMode="auto">
          <a:xfrm>
            <a:off x="5848350" y="4352925"/>
            <a:ext cx="1400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Calibri" pitchFamily="34" charset="0"/>
              </a:rPr>
              <a:t>Immigration massive avec ouverture sur le monde </a:t>
            </a:r>
          </a:p>
          <a:p>
            <a:pPr algn="ctr"/>
            <a:r>
              <a:rPr lang="fr-FR" sz="1200" b="1">
                <a:latin typeface="Calibri" pitchFamily="34" charset="0"/>
              </a:rPr>
              <a:t>( 1945- années 1970) </a:t>
            </a:r>
          </a:p>
        </p:txBody>
      </p:sp>
      <p:sp>
        <p:nvSpPr>
          <p:cNvPr id="13349" name="ZoneTexte 35"/>
          <p:cNvSpPr txBox="1">
            <a:spLocks noChangeArrowheads="1"/>
          </p:cNvSpPr>
          <p:nvPr/>
        </p:nvSpPr>
        <p:spPr bwMode="auto">
          <a:xfrm>
            <a:off x="7248525" y="4354513"/>
            <a:ext cx="1895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>
                <a:latin typeface="Calibri" pitchFamily="34" charset="0"/>
              </a:rPr>
              <a:t>Immigration plus limitée depuis les années 1970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755576" y="3861048"/>
            <a:ext cx="8388424" cy="2448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5724128" y="3861048"/>
            <a:ext cx="2304256" cy="24482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8028384" y="3861048"/>
            <a:ext cx="1115616" cy="24482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96" name="Connecteur droit 95"/>
          <p:cNvCxnSpPr>
            <a:stCxn id="76" idx="0"/>
            <a:endCxn id="94" idx="2"/>
          </p:cNvCxnSpPr>
          <p:nvPr/>
        </p:nvCxnSpPr>
        <p:spPr>
          <a:xfrm flipV="1">
            <a:off x="5511801" y="2564904"/>
            <a:ext cx="1148431" cy="4125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83568" y="548680"/>
            <a:ext cx="8460432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5724128" y="548680"/>
            <a:ext cx="1872208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2411760" y="548680"/>
            <a:ext cx="1872208" cy="2016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5" name="Connecteur droit 74"/>
          <p:cNvCxnSpPr>
            <a:stCxn id="3" idx="0"/>
            <a:endCxn id="77" idx="2"/>
          </p:cNvCxnSpPr>
          <p:nvPr/>
        </p:nvCxnSpPr>
        <p:spPr>
          <a:xfrm flipH="1" flipV="1">
            <a:off x="3347864" y="2564904"/>
            <a:ext cx="864568" cy="3903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 bwMode="auto">
          <a:xfrm>
            <a:off x="395536" y="548680"/>
            <a:ext cx="369332" cy="2461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latin typeface="+mn-lt"/>
                <a:ea typeface="+mn-ea"/>
              </a:rPr>
              <a:t>Guerres mondiales et espoirs de paix </a:t>
            </a:r>
          </a:p>
        </p:txBody>
      </p:sp>
      <p:sp>
        <p:nvSpPr>
          <p:cNvPr id="6" name="ZoneTexte 5"/>
          <p:cNvSpPr txBox="1"/>
          <p:nvPr/>
        </p:nvSpPr>
        <p:spPr bwMode="auto">
          <a:xfrm>
            <a:off x="412751" y="3022601"/>
            <a:ext cx="353943" cy="3286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latin typeface="+mn-lt"/>
                <a:ea typeface="+mn-ea"/>
              </a:rPr>
              <a:t>De la guerre froide à de nouvelles conflictualités</a:t>
            </a:r>
          </a:p>
        </p:txBody>
      </p:sp>
      <p:sp>
        <p:nvSpPr>
          <p:cNvPr id="14339" name="ZoneTexte 43"/>
          <p:cNvSpPr txBox="1">
            <a:spLocks noChangeArrowheads="1"/>
          </p:cNvSpPr>
          <p:nvPr/>
        </p:nvSpPr>
        <p:spPr bwMode="auto">
          <a:xfrm>
            <a:off x="2411760" y="2134017"/>
            <a:ext cx="1866900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r-FR" sz="1100" b="1" dirty="0">
                <a:latin typeface="Calibri" pitchFamily="34" charset="0"/>
              </a:rPr>
              <a:t>Première Guerre Mondiale</a:t>
            </a:r>
          </a:p>
          <a:p>
            <a:pPr algn="ctr"/>
            <a:r>
              <a:rPr lang="fr-FR" sz="1100" b="1" dirty="0">
                <a:latin typeface="Calibri" pitchFamily="34" charset="0"/>
              </a:rPr>
              <a:t>(1914-1918) </a:t>
            </a:r>
          </a:p>
        </p:txBody>
      </p:sp>
      <p:sp>
        <p:nvSpPr>
          <p:cNvPr id="14341" name="ZoneTexte 55"/>
          <p:cNvSpPr txBox="1">
            <a:spLocks noChangeArrowheads="1"/>
          </p:cNvSpPr>
          <p:nvPr/>
        </p:nvSpPr>
        <p:spPr bwMode="auto">
          <a:xfrm>
            <a:off x="3260725" y="764704"/>
            <a:ext cx="9512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1000" b="1" dirty="0">
                <a:latin typeface="Calibri" pitchFamily="34" charset="0"/>
              </a:rPr>
              <a:t>11 novembre 1918</a:t>
            </a:r>
          </a:p>
          <a:p>
            <a:pPr algn="r"/>
            <a:r>
              <a:rPr lang="fr-FR" sz="1000" dirty="0">
                <a:latin typeface="Calibri" pitchFamily="34" charset="0"/>
              </a:rPr>
              <a:t>Armistice </a:t>
            </a:r>
          </a:p>
        </p:txBody>
      </p:sp>
      <p:sp>
        <p:nvSpPr>
          <p:cNvPr id="14344" name="ZoneTexte 43"/>
          <p:cNvSpPr txBox="1">
            <a:spLocks noChangeArrowheads="1"/>
          </p:cNvSpPr>
          <p:nvPr/>
        </p:nvSpPr>
        <p:spPr bwMode="auto">
          <a:xfrm>
            <a:off x="2411760" y="548680"/>
            <a:ext cx="1866900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sz="1200" b="1" dirty="0" smtClean="0">
                <a:latin typeface="Calibri" pitchFamily="34" charset="0"/>
              </a:rPr>
              <a:t>GUERRE TOTALE </a:t>
            </a:r>
            <a:endParaRPr lang="fr-FR" sz="1200" b="1" dirty="0">
              <a:latin typeface="Calibri" pitchFamily="34" charset="0"/>
            </a:endParaRPr>
          </a:p>
        </p:txBody>
      </p:sp>
      <p:sp>
        <p:nvSpPr>
          <p:cNvPr id="14346" name="ZoneTexte 55"/>
          <p:cNvSpPr txBox="1">
            <a:spLocks noChangeArrowheads="1"/>
          </p:cNvSpPr>
          <p:nvPr/>
        </p:nvSpPr>
        <p:spPr bwMode="auto">
          <a:xfrm>
            <a:off x="3156967" y="1556792"/>
            <a:ext cx="1199009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1000" b="1" dirty="0">
                <a:latin typeface="Calibri" pitchFamily="34" charset="0"/>
              </a:rPr>
              <a:t>28 juin 1919</a:t>
            </a:r>
          </a:p>
          <a:p>
            <a:pPr algn="r"/>
            <a:r>
              <a:rPr lang="fr-FR" sz="1000" dirty="0">
                <a:latin typeface="Calibri" pitchFamily="34" charset="0"/>
              </a:rPr>
              <a:t>Traité de Versailles</a:t>
            </a:r>
          </a:p>
          <a:p>
            <a:pPr algn="r"/>
            <a:r>
              <a:rPr lang="fr-FR" sz="1000" dirty="0">
                <a:latin typeface="Calibri" pitchFamily="34" charset="0"/>
              </a:rPr>
              <a:t>Création SDN</a:t>
            </a:r>
          </a:p>
        </p:txBody>
      </p:sp>
      <p:sp>
        <p:nvSpPr>
          <p:cNvPr id="14348" name="ZoneTexte 55"/>
          <p:cNvSpPr txBox="1">
            <a:spLocks noChangeArrowheads="1"/>
          </p:cNvSpPr>
          <p:nvPr/>
        </p:nvSpPr>
        <p:spPr bwMode="auto">
          <a:xfrm>
            <a:off x="2828677" y="1124744"/>
            <a:ext cx="59119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1000" b="1" dirty="0">
                <a:latin typeface="Calibri" pitchFamily="34" charset="0"/>
              </a:rPr>
              <a:t>1916</a:t>
            </a:r>
          </a:p>
          <a:p>
            <a:pPr algn="r"/>
            <a:r>
              <a:rPr lang="fr-FR" sz="1000" dirty="0">
                <a:latin typeface="Calibri" pitchFamily="34" charset="0"/>
              </a:rPr>
              <a:t>Verdun </a:t>
            </a:r>
          </a:p>
        </p:txBody>
      </p:sp>
      <p:sp>
        <p:nvSpPr>
          <p:cNvPr id="14349" name="ZoneTexte 55"/>
          <p:cNvSpPr txBox="1">
            <a:spLocks noChangeArrowheads="1"/>
          </p:cNvSpPr>
          <p:nvPr/>
        </p:nvSpPr>
        <p:spPr bwMode="auto">
          <a:xfrm>
            <a:off x="971600" y="1124744"/>
            <a:ext cx="1311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000" b="1" dirty="0">
                <a:latin typeface="Calibri" pitchFamily="34" charset="0"/>
              </a:rPr>
              <a:t>28 Juin 1914</a:t>
            </a:r>
          </a:p>
          <a:p>
            <a:pPr algn="r"/>
            <a:r>
              <a:rPr lang="fr-FR" sz="1000" dirty="0">
                <a:latin typeface="Calibri" pitchFamily="34" charset="0"/>
              </a:rPr>
              <a:t>Attentat de Sarajevo </a:t>
            </a:r>
          </a:p>
        </p:txBody>
      </p:sp>
      <p:sp>
        <p:nvSpPr>
          <p:cNvPr id="14351" name="ZoneTexte 43"/>
          <p:cNvSpPr txBox="1">
            <a:spLocks noChangeArrowheads="1"/>
          </p:cNvSpPr>
          <p:nvPr/>
        </p:nvSpPr>
        <p:spPr bwMode="auto">
          <a:xfrm>
            <a:off x="5724128" y="2102941"/>
            <a:ext cx="18669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r-FR" sz="1200" b="1" dirty="0">
                <a:latin typeface="Calibri" pitchFamily="34" charset="0"/>
              </a:rPr>
              <a:t>Seconde Guerre Mondiale</a:t>
            </a:r>
          </a:p>
          <a:p>
            <a:pPr algn="ctr"/>
            <a:r>
              <a:rPr lang="fr-FR" sz="1200" b="1" dirty="0">
                <a:latin typeface="Calibri" pitchFamily="34" charset="0"/>
              </a:rPr>
              <a:t>(1939- 1945) </a:t>
            </a:r>
          </a:p>
        </p:txBody>
      </p:sp>
      <p:sp>
        <p:nvSpPr>
          <p:cNvPr id="14354" name="ZoneTexte 43"/>
          <p:cNvSpPr txBox="1">
            <a:spLocks noChangeArrowheads="1"/>
          </p:cNvSpPr>
          <p:nvPr/>
        </p:nvSpPr>
        <p:spPr bwMode="auto">
          <a:xfrm>
            <a:off x="5725541" y="548680"/>
            <a:ext cx="1866900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sz="1200" b="1" dirty="0">
                <a:latin typeface="Calibri" pitchFamily="34" charset="0"/>
              </a:rPr>
              <a:t>Guerre d</a:t>
            </a:r>
            <a:r>
              <a:rPr lang="fr-FR" altLang="fr-FR" sz="1200" b="1" dirty="0">
                <a:latin typeface="Calibri" pitchFamily="34" charset="0"/>
              </a:rPr>
              <a:t>’</a:t>
            </a:r>
            <a:r>
              <a:rPr lang="fr-FR" sz="1200" b="1" dirty="0">
                <a:latin typeface="Calibri" pitchFamily="34" charset="0"/>
              </a:rPr>
              <a:t>anéantissement</a:t>
            </a:r>
          </a:p>
        </p:txBody>
      </p:sp>
      <p:cxnSp>
        <p:nvCxnSpPr>
          <p:cNvPr id="2" name="Connecteur droit avec flèche 14337"/>
          <p:cNvCxnSpPr>
            <a:cxnSpLocks noChangeShapeType="1"/>
          </p:cNvCxnSpPr>
          <p:nvPr/>
        </p:nvCxnSpPr>
        <p:spPr bwMode="auto">
          <a:xfrm>
            <a:off x="5319141" y="620688"/>
            <a:ext cx="36036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356" name="ZoneTexte 55"/>
          <p:cNvSpPr txBox="1">
            <a:spLocks noChangeArrowheads="1"/>
          </p:cNvSpPr>
          <p:nvPr/>
        </p:nvSpPr>
        <p:spPr bwMode="auto">
          <a:xfrm>
            <a:off x="4644008" y="642714"/>
            <a:ext cx="1038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000" dirty="0">
                <a:latin typeface="Calibri" pitchFamily="34" charset="0"/>
              </a:rPr>
              <a:t>Coups de force allemands et japonais</a:t>
            </a:r>
          </a:p>
        </p:txBody>
      </p:sp>
      <p:sp>
        <p:nvSpPr>
          <p:cNvPr id="14357" name="ZoneTexte 55"/>
          <p:cNvSpPr txBox="1">
            <a:spLocks noChangeArrowheads="1"/>
          </p:cNvSpPr>
          <p:nvPr/>
        </p:nvSpPr>
        <p:spPr bwMode="auto">
          <a:xfrm>
            <a:off x="4283968" y="1444774"/>
            <a:ext cx="1343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000" b="1" dirty="0">
                <a:latin typeface="Calibri" pitchFamily="34" charset="0"/>
              </a:rPr>
              <a:t>1936</a:t>
            </a:r>
          </a:p>
          <a:p>
            <a:pPr algn="r"/>
            <a:r>
              <a:rPr lang="fr-FR" sz="1000" dirty="0">
                <a:latin typeface="Calibri" pitchFamily="34" charset="0"/>
              </a:rPr>
              <a:t>Guerre d</a:t>
            </a:r>
            <a:r>
              <a:rPr lang="fr-FR" altLang="fr-FR" sz="1000" dirty="0">
                <a:latin typeface="Calibri" pitchFamily="34" charset="0"/>
              </a:rPr>
              <a:t>’</a:t>
            </a:r>
            <a:r>
              <a:rPr lang="fr-FR" sz="1000" dirty="0">
                <a:latin typeface="Calibri" pitchFamily="34" charset="0"/>
              </a:rPr>
              <a:t>Espagne </a:t>
            </a:r>
          </a:p>
        </p:txBody>
      </p:sp>
      <p:sp>
        <p:nvSpPr>
          <p:cNvPr id="14360" name="ZoneTexte 55"/>
          <p:cNvSpPr txBox="1">
            <a:spLocks noChangeArrowheads="1"/>
          </p:cNvSpPr>
          <p:nvPr/>
        </p:nvSpPr>
        <p:spPr bwMode="auto">
          <a:xfrm>
            <a:off x="6156176" y="903883"/>
            <a:ext cx="1314028" cy="2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000" dirty="0">
                <a:latin typeface="Calibri" pitchFamily="34" charset="0"/>
              </a:rPr>
              <a:t>Génocide ( </a:t>
            </a:r>
            <a:r>
              <a:rPr lang="fr-FR" sz="1000" b="1" dirty="0">
                <a:latin typeface="Calibri" pitchFamily="34" charset="0"/>
              </a:rPr>
              <a:t>1941-45</a:t>
            </a:r>
            <a:r>
              <a:rPr lang="fr-FR" sz="1000" dirty="0">
                <a:latin typeface="Calibri" pitchFamily="34" charset="0"/>
              </a:rPr>
              <a:t>) </a:t>
            </a:r>
          </a:p>
        </p:txBody>
      </p:sp>
      <p:sp>
        <p:nvSpPr>
          <p:cNvPr id="14362" name="ZoneTexte 55"/>
          <p:cNvSpPr txBox="1">
            <a:spLocks noChangeArrowheads="1"/>
          </p:cNvSpPr>
          <p:nvPr/>
        </p:nvSpPr>
        <p:spPr bwMode="auto">
          <a:xfrm>
            <a:off x="7740352" y="836712"/>
            <a:ext cx="1343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 dirty="0">
                <a:latin typeface="Calibri" pitchFamily="34" charset="0"/>
              </a:rPr>
              <a:t>1945</a:t>
            </a:r>
          </a:p>
        </p:txBody>
      </p:sp>
      <p:grpSp>
        <p:nvGrpSpPr>
          <p:cNvPr id="72" name="Groupe 71"/>
          <p:cNvGrpSpPr/>
          <p:nvPr/>
        </p:nvGrpSpPr>
        <p:grpSpPr>
          <a:xfrm>
            <a:off x="790575" y="2740917"/>
            <a:ext cx="8353425" cy="400050"/>
            <a:chOff x="790575" y="2740917"/>
            <a:chExt cx="8353425" cy="400050"/>
          </a:xfrm>
        </p:grpSpPr>
        <p:sp>
          <p:nvSpPr>
            <p:cNvPr id="14388" name="ZoneTexte 6"/>
            <p:cNvSpPr txBox="1">
              <a:spLocks noChangeArrowheads="1"/>
            </p:cNvSpPr>
            <p:nvPr/>
          </p:nvSpPr>
          <p:spPr bwMode="auto">
            <a:xfrm>
              <a:off x="790575" y="2740917"/>
              <a:ext cx="8353425" cy="27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 dirty="0">
                  <a:latin typeface="Calibri" pitchFamily="34" charset="0"/>
                </a:rPr>
                <a:t>1850     1860     1870     1880     1890     1900     1910     1920     1930     1940     1950     1960     1970     1980     1990     2000     2010 </a:t>
              </a:r>
            </a:p>
          </p:txBody>
        </p:sp>
        <p:cxnSp>
          <p:nvCxnSpPr>
            <p:cNvPr id="9" name="Connecteur droit 8"/>
            <p:cNvCxnSpPr/>
            <p:nvPr/>
          </p:nvCxnSpPr>
          <p:spPr bwMode="auto">
            <a:xfrm>
              <a:off x="838200" y="3017142"/>
              <a:ext cx="83058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 bwMode="auto">
            <a:xfrm rot="5400000">
              <a:off x="8243094" y="3049686"/>
              <a:ext cx="180975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 bwMode="auto">
            <a:xfrm rot="5400000">
              <a:off x="1434306" y="3049686"/>
              <a:ext cx="18097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 bwMode="auto">
            <a:xfrm rot="5400000">
              <a:off x="1920081" y="3049686"/>
              <a:ext cx="18097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 bwMode="auto">
            <a:xfrm rot="5400000">
              <a:off x="2407444" y="3049686"/>
              <a:ext cx="180975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 bwMode="auto">
            <a:xfrm rot="5400000">
              <a:off x="2893219" y="3049686"/>
              <a:ext cx="180975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 bwMode="auto">
            <a:xfrm rot="5400000">
              <a:off x="3378994" y="3049686"/>
              <a:ext cx="180975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 bwMode="auto">
            <a:xfrm rot="5400000">
              <a:off x="3866356" y="3049686"/>
              <a:ext cx="18097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 bwMode="auto">
            <a:xfrm rot="5400000">
              <a:off x="4352131" y="3049686"/>
              <a:ext cx="18097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 bwMode="auto">
            <a:xfrm rot="5400000">
              <a:off x="4837906" y="3049686"/>
              <a:ext cx="18097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 bwMode="auto">
            <a:xfrm rot="5400000">
              <a:off x="5325269" y="3049686"/>
              <a:ext cx="180975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 bwMode="auto">
            <a:xfrm rot="5400000">
              <a:off x="5811044" y="3049686"/>
              <a:ext cx="180975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 bwMode="auto">
            <a:xfrm rot="5400000">
              <a:off x="6298406" y="3049686"/>
              <a:ext cx="18097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 bwMode="auto">
            <a:xfrm rot="5400000">
              <a:off x="6784181" y="3049686"/>
              <a:ext cx="18097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 bwMode="auto">
            <a:xfrm rot="5400000">
              <a:off x="7269956" y="3049686"/>
              <a:ext cx="18097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 bwMode="auto">
            <a:xfrm rot="5400000">
              <a:off x="7757319" y="3049686"/>
              <a:ext cx="180975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 bwMode="auto">
            <a:xfrm rot="5400000">
              <a:off x="8729663" y="3048892"/>
              <a:ext cx="180975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 bwMode="auto">
            <a:xfrm rot="5400000">
              <a:off x="947738" y="3048892"/>
              <a:ext cx="180975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14348"/>
            <p:cNvSpPr>
              <a:spLocks noChangeArrowheads="1"/>
            </p:cNvSpPr>
            <p:nvPr/>
          </p:nvSpPr>
          <p:spPr bwMode="auto">
            <a:xfrm>
              <a:off x="4081463" y="2955205"/>
              <a:ext cx="261937" cy="101600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5351463" y="2977455"/>
              <a:ext cx="320675" cy="1111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368" name="ZoneTexte 55"/>
          <p:cNvSpPr txBox="1">
            <a:spLocks noChangeArrowheads="1"/>
          </p:cNvSpPr>
          <p:nvPr/>
        </p:nvSpPr>
        <p:spPr bwMode="auto">
          <a:xfrm>
            <a:off x="5554663" y="3244974"/>
            <a:ext cx="1052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000" b="1" dirty="0">
                <a:latin typeface="Calibri" pitchFamily="34" charset="0"/>
              </a:rPr>
              <a:t>1961</a:t>
            </a:r>
          </a:p>
          <a:p>
            <a:pPr algn="r"/>
            <a:r>
              <a:rPr lang="fr-FR" sz="1000" dirty="0">
                <a:latin typeface="Calibri" pitchFamily="34" charset="0"/>
              </a:rPr>
              <a:t>Mur de Berlin</a:t>
            </a:r>
          </a:p>
        </p:txBody>
      </p:sp>
      <p:sp>
        <p:nvSpPr>
          <p:cNvPr id="14369" name="ZoneTexte 55"/>
          <p:cNvSpPr txBox="1">
            <a:spLocks noChangeArrowheads="1"/>
          </p:cNvSpPr>
          <p:nvPr/>
        </p:nvSpPr>
        <p:spPr bwMode="auto">
          <a:xfrm>
            <a:off x="6484938" y="3212976"/>
            <a:ext cx="652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 dirty="0">
                <a:latin typeface="Calibri" pitchFamily="34" charset="0"/>
              </a:rPr>
              <a:t> 1962</a:t>
            </a:r>
          </a:p>
          <a:p>
            <a:r>
              <a:rPr lang="fr-FR" sz="1000" dirty="0">
                <a:latin typeface="Calibri" pitchFamily="34" charset="0"/>
              </a:rPr>
              <a:t>    Cuba</a:t>
            </a:r>
          </a:p>
        </p:txBody>
      </p:sp>
      <p:sp>
        <p:nvSpPr>
          <p:cNvPr id="14371" name="ZoneTexte 55"/>
          <p:cNvSpPr txBox="1">
            <a:spLocks noChangeArrowheads="1"/>
          </p:cNvSpPr>
          <p:nvPr/>
        </p:nvSpPr>
        <p:spPr bwMode="auto">
          <a:xfrm>
            <a:off x="6731000" y="3140968"/>
            <a:ext cx="1219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 dirty="0">
                <a:latin typeface="Calibri" pitchFamily="34" charset="0"/>
              </a:rPr>
              <a:t>                           1989</a:t>
            </a:r>
          </a:p>
          <a:p>
            <a:pPr algn="r"/>
            <a:r>
              <a:rPr lang="fr-FR" sz="1000" dirty="0">
                <a:latin typeface="Calibri" pitchFamily="34" charset="0"/>
              </a:rPr>
              <a:t>Chute du mur de Berlin</a:t>
            </a:r>
          </a:p>
        </p:txBody>
      </p:sp>
      <p:sp>
        <p:nvSpPr>
          <p:cNvPr id="14372" name="ZoneTexte 55"/>
          <p:cNvSpPr txBox="1">
            <a:spLocks noChangeArrowheads="1"/>
          </p:cNvSpPr>
          <p:nvPr/>
        </p:nvSpPr>
        <p:spPr bwMode="auto">
          <a:xfrm>
            <a:off x="7866063" y="3244528"/>
            <a:ext cx="1277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>
                <a:latin typeface="Calibri" pitchFamily="34" charset="0"/>
              </a:rPr>
              <a:t>1991</a:t>
            </a:r>
          </a:p>
          <a:p>
            <a:r>
              <a:rPr lang="fr-FR" sz="1000" b="1">
                <a:latin typeface="Calibri" pitchFamily="34" charset="0"/>
              </a:rPr>
              <a:t>      </a:t>
            </a:r>
            <a:r>
              <a:rPr lang="fr-FR" sz="1000">
                <a:latin typeface="Calibri" pitchFamily="34" charset="0"/>
              </a:rPr>
              <a:t>Fin de l</a:t>
            </a:r>
            <a:r>
              <a:rPr lang="fr-FR" altLang="fr-FR" sz="1000">
                <a:latin typeface="Calibri" pitchFamily="34" charset="0"/>
              </a:rPr>
              <a:t>’</a:t>
            </a:r>
            <a:r>
              <a:rPr lang="fr-FR" sz="1000">
                <a:latin typeface="Calibri" pitchFamily="34" charset="0"/>
              </a:rPr>
              <a:t>URSS</a:t>
            </a:r>
          </a:p>
        </p:txBody>
      </p:sp>
      <p:sp>
        <p:nvSpPr>
          <p:cNvPr id="4" name="ZoneTexte 3"/>
          <p:cNvSpPr txBox="1"/>
          <p:nvPr/>
        </p:nvSpPr>
        <p:spPr bwMode="auto">
          <a:xfrm>
            <a:off x="0" y="548680"/>
            <a:ext cx="430887" cy="576064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latin typeface="+mn-lt"/>
                <a:ea typeface="+mn-ea"/>
              </a:rPr>
              <a:t>LA GUERRE AU XXÈME SIÈCLE </a:t>
            </a:r>
            <a:endParaRPr lang="fr-FR" sz="1600" b="1" dirty="0">
              <a:latin typeface="+mn-lt"/>
              <a:ea typeface="+mn-ea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411760" y="548680"/>
            <a:ext cx="1872208" cy="2016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xplosion 1 72"/>
          <p:cNvSpPr/>
          <p:nvPr/>
        </p:nvSpPr>
        <p:spPr>
          <a:xfrm>
            <a:off x="2267744" y="1268760"/>
            <a:ext cx="276225" cy="266700"/>
          </a:xfrm>
          <a:prstGeom prst="irregularSeal1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b="1" i="1"/>
          </a:p>
        </p:txBody>
      </p:sp>
      <p:sp>
        <p:nvSpPr>
          <p:cNvPr id="80" name="Organigramme : Décision 79"/>
          <p:cNvSpPr/>
          <p:nvPr/>
        </p:nvSpPr>
        <p:spPr>
          <a:xfrm>
            <a:off x="3923928" y="1268760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" name="Organigramme : Décision 80"/>
          <p:cNvSpPr/>
          <p:nvPr/>
        </p:nvSpPr>
        <p:spPr>
          <a:xfrm>
            <a:off x="4139952" y="1412776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" name="Explosion 1 81"/>
          <p:cNvSpPr/>
          <p:nvPr/>
        </p:nvSpPr>
        <p:spPr>
          <a:xfrm>
            <a:off x="3059832" y="1484784"/>
            <a:ext cx="276225" cy="288032"/>
          </a:xfrm>
          <a:prstGeom prst="irregularSeal1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b="1" i="1"/>
          </a:p>
        </p:txBody>
      </p:sp>
      <p:cxnSp>
        <p:nvCxnSpPr>
          <p:cNvPr id="84" name="Connecteur droit avec flèche 14337"/>
          <p:cNvCxnSpPr>
            <a:cxnSpLocks noChangeShapeType="1"/>
          </p:cNvCxnSpPr>
          <p:nvPr/>
        </p:nvCxnSpPr>
        <p:spPr bwMode="auto">
          <a:xfrm>
            <a:off x="6228184" y="903883"/>
            <a:ext cx="1296144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8" name="Explosion 1 87"/>
          <p:cNvSpPr/>
          <p:nvPr/>
        </p:nvSpPr>
        <p:spPr>
          <a:xfrm>
            <a:off x="5292080" y="1196752"/>
            <a:ext cx="288032" cy="288032"/>
          </a:xfrm>
          <a:prstGeom prst="irregularSeal1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b="1" i="1"/>
          </a:p>
        </p:txBody>
      </p:sp>
      <p:sp>
        <p:nvSpPr>
          <p:cNvPr id="89" name="Organigramme : Décision 88"/>
          <p:cNvSpPr/>
          <p:nvPr/>
        </p:nvSpPr>
        <p:spPr>
          <a:xfrm>
            <a:off x="7452320" y="908720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5724128" y="548680"/>
            <a:ext cx="187220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63" name="ZoneTexte 55"/>
          <p:cNvSpPr txBox="1">
            <a:spLocks noChangeArrowheads="1"/>
          </p:cNvSpPr>
          <p:nvPr/>
        </p:nvSpPr>
        <p:spPr bwMode="auto">
          <a:xfrm>
            <a:off x="6084168" y="1196752"/>
            <a:ext cx="2074863" cy="708025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000" dirty="0" smtClean="0">
                <a:latin typeface="Calibri" pitchFamily="34" charset="0"/>
              </a:rPr>
              <a:t>capitulation allemande </a:t>
            </a:r>
            <a:r>
              <a:rPr lang="fr-FR" sz="1000" b="1" dirty="0" smtClean="0">
                <a:latin typeface="Calibri" pitchFamily="34" charset="0"/>
              </a:rPr>
              <a:t>8 mai</a:t>
            </a:r>
            <a:endParaRPr lang="fr-FR" sz="1000" dirty="0">
              <a:latin typeface="Calibri" pitchFamily="34" charset="0"/>
            </a:endParaRPr>
          </a:p>
          <a:p>
            <a:pPr algn="r"/>
            <a:r>
              <a:rPr lang="fr-FR" sz="1000" dirty="0" smtClean="0">
                <a:latin typeface="Calibri" pitchFamily="34" charset="0"/>
              </a:rPr>
              <a:t>Création ONU </a:t>
            </a:r>
            <a:r>
              <a:rPr lang="fr-FR" sz="1000" b="1" dirty="0" smtClean="0">
                <a:latin typeface="Calibri" pitchFamily="34" charset="0"/>
              </a:rPr>
              <a:t>26 juin</a:t>
            </a:r>
            <a:endParaRPr lang="fr-FR" sz="1000" dirty="0">
              <a:latin typeface="Calibri" pitchFamily="34" charset="0"/>
            </a:endParaRPr>
          </a:p>
          <a:p>
            <a:pPr algn="r"/>
            <a:r>
              <a:rPr lang="fr-FR" sz="1000" dirty="0" smtClean="0">
                <a:latin typeface="Calibri" pitchFamily="34" charset="0"/>
              </a:rPr>
              <a:t>Hiroshima et Nagasaki </a:t>
            </a:r>
            <a:r>
              <a:rPr lang="fr-FR" sz="1000" b="1" dirty="0" smtClean="0">
                <a:latin typeface="Calibri" pitchFamily="34" charset="0"/>
              </a:rPr>
              <a:t>6 </a:t>
            </a:r>
            <a:r>
              <a:rPr lang="fr-FR" sz="1000" b="1" dirty="0">
                <a:latin typeface="Calibri" pitchFamily="34" charset="0"/>
              </a:rPr>
              <a:t>et 9 </a:t>
            </a:r>
            <a:r>
              <a:rPr lang="fr-FR" sz="1000" b="1" dirty="0" smtClean="0">
                <a:latin typeface="Calibri" pitchFamily="34" charset="0"/>
              </a:rPr>
              <a:t>août</a:t>
            </a:r>
            <a:endParaRPr lang="fr-FR" sz="1000" dirty="0">
              <a:latin typeface="Calibri" pitchFamily="34" charset="0"/>
            </a:endParaRPr>
          </a:p>
          <a:p>
            <a:pPr algn="r"/>
            <a:r>
              <a:rPr lang="fr-FR" sz="1000" dirty="0" smtClean="0">
                <a:latin typeface="Calibri" pitchFamily="34" charset="0"/>
              </a:rPr>
              <a:t>capitulation japonaise  </a:t>
            </a:r>
            <a:r>
              <a:rPr lang="fr-FR" sz="1000" b="1" dirty="0" smtClean="0">
                <a:latin typeface="Calibri" pitchFamily="34" charset="0"/>
              </a:rPr>
              <a:t>2 septembre</a:t>
            </a:r>
            <a:endParaRPr lang="fr-FR" sz="1000" dirty="0">
              <a:latin typeface="Calibri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028384" y="3861048"/>
            <a:ext cx="1115616" cy="72008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</a:rPr>
              <a:t>Nouvelles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</a:rPr>
              <a:t>conflictualités depuis 1991</a:t>
            </a:r>
            <a:endParaRPr lang="fr-F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724128" y="3861048"/>
            <a:ext cx="2304256" cy="7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Calibri" pitchFamily="34" charset="0"/>
              </a:rPr>
              <a:t>Guerre Froide </a:t>
            </a:r>
          </a:p>
          <a:p>
            <a:pPr algn="ctr"/>
            <a:r>
              <a:rPr lang="fr-FR" sz="1200" b="1" dirty="0" smtClean="0">
                <a:latin typeface="Calibri" pitchFamily="34" charset="0"/>
              </a:rPr>
              <a:t>1947-1991</a:t>
            </a:r>
            <a:endParaRPr lang="fr-FR" sz="1200" b="1" dirty="0">
              <a:latin typeface="Calibri" pitchFamily="34" charset="0"/>
            </a:endParaRPr>
          </a:p>
        </p:txBody>
      </p:sp>
      <p:cxnSp>
        <p:nvCxnSpPr>
          <p:cNvPr id="85" name="Connecteur droit avec flèche 84"/>
          <p:cNvCxnSpPr>
            <a:cxnSpLocks noChangeShapeType="1"/>
          </p:cNvCxnSpPr>
          <p:nvPr/>
        </p:nvCxnSpPr>
        <p:spPr bwMode="auto">
          <a:xfrm>
            <a:off x="6946900" y="4689301"/>
            <a:ext cx="36036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374" name="ZoneTexte 55"/>
          <p:cNvSpPr txBox="1">
            <a:spLocks noChangeArrowheads="1"/>
          </p:cNvSpPr>
          <p:nvPr/>
        </p:nvSpPr>
        <p:spPr bwMode="auto">
          <a:xfrm>
            <a:off x="6516216" y="4725144"/>
            <a:ext cx="127637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latin typeface="Calibri" pitchFamily="34" charset="0"/>
              </a:rPr>
              <a:t>Guerre du Vietnam </a:t>
            </a:r>
            <a:endParaRPr lang="fr-FR" sz="1000" dirty="0" smtClean="0">
              <a:latin typeface="Calibri" pitchFamily="34" charset="0"/>
            </a:endParaRPr>
          </a:p>
          <a:p>
            <a:pPr algn="ctr"/>
            <a:r>
              <a:rPr lang="fr-FR" sz="1000" dirty="0" smtClean="0">
                <a:latin typeface="Calibri" pitchFamily="34" charset="0"/>
              </a:rPr>
              <a:t>( </a:t>
            </a:r>
            <a:r>
              <a:rPr lang="fr-FR" sz="1000" b="1" dirty="0">
                <a:latin typeface="Calibri" pitchFamily="34" charset="0"/>
              </a:rPr>
              <a:t>1964-1973</a:t>
            </a:r>
            <a:r>
              <a:rPr lang="fr-FR" sz="1000" dirty="0">
                <a:latin typeface="Calibri" pitchFamily="34" charset="0"/>
              </a:rPr>
              <a:t>)</a:t>
            </a:r>
          </a:p>
        </p:txBody>
      </p:sp>
      <p:sp>
        <p:nvSpPr>
          <p:cNvPr id="14375" name="ZoneTexte 55"/>
          <p:cNvSpPr txBox="1">
            <a:spLocks noChangeArrowheads="1"/>
          </p:cNvSpPr>
          <p:nvPr/>
        </p:nvSpPr>
        <p:spPr bwMode="auto">
          <a:xfrm>
            <a:off x="7234238" y="5057055"/>
            <a:ext cx="103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000" b="1" dirty="0">
                <a:latin typeface="Calibri" pitchFamily="34" charset="0"/>
              </a:rPr>
              <a:t>1990-91</a:t>
            </a:r>
          </a:p>
          <a:p>
            <a:pPr algn="r"/>
            <a:r>
              <a:rPr lang="fr-FR" sz="1000" dirty="0">
                <a:latin typeface="Calibri" pitchFamily="34" charset="0"/>
              </a:rPr>
              <a:t>Guerre du Golfe</a:t>
            </a:r>
          </a:p>
        </p:txBody>
      </p:sp>
      <p:sp>
        <p:nvSpPr>
          <p:cNvPr id="14376" name="ZoneTexte 55"/>
          <p:cNvSpPr txBox="1">
            <a:spLocks noChangeArrowheads="1"/>
          </p:cNvSpPr>
          <p:nvPr/>
        </p:nvSpPr>
        <p:spPr bwMode="auto">
          <a:xfrm>
            <a:off x="6732240" y="5416351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000" b="1" dirty="0">
                <a:latin typeface="Calibri" pitchFamily="34" charset="0"/>
              </a:rPr>
              <a:t>1992-95</a:t>
            </a:r>
          </a:p>
          <a:p>
            <a:pPr algn="r"/>
            <a:r>
              <a:rPr lang="fr-FR" sz="1000" dirty="0">
                <a:latin typeface="Calibri" pitchFamily="34" charset="0"/>
              </a:rPr>
              <a:t>Guerre de Bosnie ( Sarajevo ) </a:t>
            </a:r>
          </a:p>
        </p:txBody>
      </p:sp>
      <p:sp>
        <p:nvSpPr>
          <p:cNvPr id="14377" name="ZoneTexte 55"/>
          <p:cNvSpPr txBox="1">
            <a:spLocks noChangeArrowheads="1"/>
          </p:cNvSpPr>
          <p:nvPr/>
        </p:nvSpPr>
        <p:spPr bwMode="auto">
          <a:xfrm>
            <a:off x="8365926" y="4984303"/>
            <a:ext cx="88659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000" b="1" dirty="0">
                <a:latin typeface="Calibri" pitchFamily="34" charset="0"/>
              </a:rPr>
              <a:t>11 septembre 2001</a:t>
            </a:r>
          </a:p>
          <a:p>
            <a:pPr algn="ctr"/>
            <a:r>
              <a:rPr lang="fr-FR" sz="1000" dirty="0">
                <a:latin typeface="Calibri" pitchFamily="34" charset="0"/>
              </a:rPr>
              <a:t>Attentats terroristes </a:t>
            </a:r>
          </a:p>
        </p:txBody>
      </p:sp>
      <p:sp>
        <p:nvSpPr>
          <p:cNvPr id="97" name="Explosion 1 96"/>
          <p:cNvSpPr/>
          <p:nvPr/>
        </p:nvSpPr>
        <p:spPr>
          <a:xfrm>
            <a:off x="8676456" y="4797152"/>
            <a:ext cx="216024" cy="216024"/>
          </a:xfrm>
          <a:prstGeom prst="irregularSeal1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b="1" i="1"/>
          </a:p>
        </p:txBody>
      </p:sp>
      <p:sp>
        <p:nvSpPr>
          <p:cNvPr id="98" name="Explosion 1 97"/>
          <p:cNvSpPr/>
          <p:nvPr/>
        </p:nvSpPr>
        <p:spPr>
          <a:xfrm>
            <a:off x="8244408" y="5229200"/>
            <a:ext cx="216024" cy="216024"/>
          </a:xfrm>
          <a:prstGeom prst="irregularSeal1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b="1" i="1"/>
          </a:p>
        </p:txBody>
      </p:sp>
      <p:sp>
        <p:nvSpPr>
          <p:cNvPr id="99" name="Explosion 1 98"/>
          <p:cNvSpPr/>
          <p:nvPr/>
        </p:nvSpPr>
        <p:spPr>
          <a:xfrm>
            <a:off x="7956376" y="4869160"/>
            <a:ext cx="216024" cy="216024"/>
          </a:xfrm>
          <a:prstGeom prst="irregularSeal1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b="1" i="1"/>
          </a:p>
        </p:txBody>
      </p:sp>
      <p:sp>
        <p:nvSpPr>
          <p:cNvPr id="105" name="Rectangle 104"/>
          <p:cNvSpPr/>
          <p:nvPr/>
        </p:nvSpPr>
        <p:spPr>
          <a:xfrm>
            <a:off x="5724128" y="3861048"/>
            <a:ext cx="2304256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Organigramme : Décision 105"/>
          <p:cNvSpPr/>
          <p:nvPr/>
        </p:nvSpPr>
        <p:spPr>
          <a:xfrm>
            <a:off x="7884368" y="3573016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7" name="Organigramme : Décision 106"/>
          <p:cNvSpPr/>
          <p:nvPr/>
        </p:nvSpPr>
        <p:spPr>
          <a:xfrm>
            <a:off x="7740352" y="3645024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8" name="Organigramme : Décision 107"/>
          <p:cNvSpPr/>
          <p:nvPr/>
        </p:nvSpPr>
        <p:spPr>
          <a:xfrm>
            <a:off x="6516216" y="3573016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9" name="Organigramme : Décision 108"/>
          <p:cNvSpPr/>
          <p:nvPr/>
        </p:nvSpPr>
        <p:spPr>
          <a:xfrm>
            <a:off x="6372200" y="3645024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5724128" y="5949280"/>
            <a:ext cx="2304256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libri" pitchFamily="34" charset="0"/>
              </a:rPr>
              <a:t>Un conflit bipolaire</a:t>
            </a: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028384" y="5949280"/>
            <a:ext cx="1115616" cy="36004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tx1"/>
                </a:solidFill>
              </a:rPr>
              <a:t>Nouveaux types de conflits</a:t>
            </a:r>
            <a:endParaRPr lang="fr-FR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1219200" y="4826000"/>
            <a:ext cx="7924800" cy="1562100"/>
          </a:xfrm>
          <a:prstGeom prst="rect">
            <a:avLst/>
          </a:prstGeom>
          <a:solidFill>
            <a:schemeClr val="bg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4" name="Rectangle 83"/>
          <p:cNvSpPr/>
          <p:nvPr/>
        </p:nvSpPr>
        <p:spPr>
          <a:xfrm>
            <a:off x="5245100" y="4800600"/>
            <a:ext cx="863600" cy="1574800"/>
          </a:xfrm>
          <a:prstGeom prst="rect">
            <a:avLst/>
          </a:prstGeom>
          <a:solidFill>
            <a:schemeClr val="bg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b="1"/>
          </a:p>
        </p:txBody>
      </p:sp>
      <p:sp>
        <p:nvSpPr>
          <p:cNvPr id="92" name="Rectangle 91"/>
          <p:cNvSpPr/>
          <p:nvPr/>
        </p:nvSpPr>
        <p:spPr>
          <a:xfrm>
            <a:off x="1219200" y="3000375"/>
            <a:ext cx="7924800" cy="1733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8" name="Rectangle 97"/>
          <p:cNvSpPr/>
          <p:nvPr/>
        </p:nvSpPr>
        <p:spPr>
          <a:xfrm>
            <a:off x="4648200" y="3000375"/>
            <a:ext cx="1228725" cy="1714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1219200" y="1066800"/>
            <a:ext cx="7924800" cy="184785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4248150" y="1076325"/>
            <a:ext cx="3733800" cy="1828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32"/>
          <p:cNvGrpSpPr>
            <a:grpSpLocks/>
          </p:cNvGrpSpPr>
          <p:nvPr/>
        </p:nvGrpSpPr>
        <p:grpSpPr bwMode="auto">
          <a:xfrm>
            <a:off x="790575" y="304800"/>
            <a:ext cx="8353425" cy="400050"/>
            <a:chOff x="790575" y="0"/>
            <a:chExt cx="8353425" cy="400068"/>
          </a:xfrm>
        </p:grpSpPr>
        <p:sp>
          <p:nvSpPr>
            <p:cNvPr id="15425" name="ZoneTexte 6"/>
            <p:cNvSpPr txBox="1">
              <a:spLocks noChangeArrowheads="1"/>
            </p:cNvSpPr>
            <p:nvPr/>
          </p:nvSpPr>
          <p:spPr bwMode="auto">
            <a:xfrm>
              <a:off x="790575" y="0"/>
              <a:ext cx="83534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>
                  <a:latin typeface="Calibri" pitchFamily="34" charset="0"/>
                </a:rPr>
                <a:t>1850     1860     1870     1880     1890     1900     1910     1920     1930     1940     1950     1960     1970     1980     1990     2000     2010 </a:t>
              </a: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838200" y="276237"/>
              <a:ext cx="83058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>
              <a:off x="8243090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1434302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5400000">
              <a:off x="1920077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5400000">
              <a:off x="2407440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>
              <a:off x="2893215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3378990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>
              <a:off x="3866352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>
              <a:off x="4352127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4837902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5400000">
              <a:off x="5325265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5400000">
              <a:off x="5811040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6298402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>
              <a:off x="6784177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5400000">
              <a:off x="7269952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5400000">
              <a:off x="7757315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5400000">
              <a:off x="8729659" y="307989"/>
              <a:ext cx="180983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5400000">
              <a:off x="947734" y="307989"/>
              <a:ext cx="180983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ZoneTexte 34"/>
          <p:cNvSpPr txBox="1"/>
          <p:nvPr/>
        </p:nvSpPr>
        <p:spPr bwMode="auto">
          <a:xfrm>
            <a:off x="0" y="1054099"/>
            <a:ext cx="430887" cy="534670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LE SIÈCLE DES TOTALITARISMES </a:t>
            </a:r>
          </a:p>
        </p:txBody>
      </p:sp>
      <p:sp>
        <p:nvSpPr>
          <p:cNvPr id="36" name="ZoneTexte 35"/>
          <p:cNvSpPr txBox="1"/>
          <p:nvPr/>
        </p:nvSpPr>
        <p:spPr bwMode="auto">
          <a:xfrm>
            <a:off x="421501" y="1054098"/>
            <a:ext cx="384721" cy="5346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 smtClean="0">
                <a:latin typeface="+mn-lt"/>
                <a:ea typeface="+mn-ea"/>
                <a:cs typeface="+mn-cs"/>
              </a:rPr>
              <a:t>Genèse et affirmation des régimes totalitaires ( soviétique, fasciste, nazi) </a:t>
            </a:r>
            <a:endParaRPr lang="fr-FR" sz="1300" b="1" dirty="0">
              <a:latin typeface="+mn-lt"/>
              <a:ea typeface="+mn-ea"/>
              <a:cs typeface="+mn-cs"/>
            </a:endParaRPr>
          </a:p>
        </p:txBody>
      </p:sp>
      <p:sp>
        <p:nvSpPr>
          <p:cNvPr id="37" name="ZoneTexte 36"/>
          <p:cNvSpPr txBox="1"/>
          <p:nvPr/>
        </p:nvSpPr>
        <p:spPr bwMode="auto">
          <a:xfrm>
            <a:off x="797985" y="1054099"/>
            <a:ext cx="384721" cy="5346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latin typeface="+mn-lt"/>
                <a:ea typeface="+mn-ea"/>
              </a:rPr>
              <a:t>La fin des totalitarismes </a:t>
            </a:r>
          </a:p>
        </p:txBody>
      </p:sp>
      <p:sp>
        <p:nvSpPr>
          <p:cNvPr id="75" name="Rectangle 53"/>
          <p:cNvSpPr>
            <a:spLocks noChangeArrowheads="1"/>
          </p:cNvSpPr>
          <p:nvPr/>
        </p:nvSpPr>
        <p:spPr bwMode="auto">
          <a:xfrm>
            <a:off x="4657725" y="3092450"/>
            <a:ext cx="12096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fr-FR" sz="1400" b="1" dirty="0">
                <a:latin typeface="+mn-lt"/>
                <a:ea typeface="ＭＳ Ｐゴシック" charset="0"/>
                <a:cs typeface="ＭＳ Ｐゴシック" charset="0"/>
              </a:rPr>
              <a:t>ITALIE FASCISTE</a:t>
            </a:r>
          </a:p>
          <a:p>
            <a:pPr algn="ctr">
              <a:defRPr/>
            </a:pPr>
            <a:r>
              <a:rPr lang="fr-FR" sz="1400" b="1" dirty="0">
                <a:latin typeface="+mn-lt"/>
                <a:ea typeface="ＭＳ Ｐゴシック" charset="0"/>
                <a:cs typeface="ＭＳ Ｐゴシック" charset="0"/>
              </a:rPr>
              <a:t>(1922-45) </a:t>
            </a:r>
          </a:p>
        </p:txBody>
      </p:sp>
      <p:sp>
        <p:nvSpPr>
          <p:cNvPr id="78" name="Rectangle 54"/>
          <p:cNvSpPr>
            <a:spLocks noChangeArrowheads="1"/>
          </p:cNvSpPr>
          <p:nvPr/>
        </p:nvSpPr>
        <p:spPr bwMode="auto">
          <a:xfrm>
            <a:off x="5300663" y="4814888"/>
            <a:ext cx="744537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fr-FR" sz="1400" b="1" dirty="0">
                <a:latin typeface="+mn-lt"/>
                <a:ea typeface="ＭＳ Ｐゴシック" charset="0"/>
                <a:cs typeface="ＭＳ Ｐゴシック" charset="0"/>
              </a:rPr>
              <a:t>ALLEMAGNE NAZIE</a:t>
            </a:r>
          </a:p>
          <a:p>
            <a:pPr algn="ctr">
              <a:defRPr/>
            </a:pPr>
            <a:r>
              <a:rPr lang="fr-FR" sz="1200" b="1" dirty="0">
                <a:latin typeface="+mn-lt"/>
                <a:ea typeface="ＭＳ Ｐゴシック" charset="0"/>
                <a:cs typeface="ＭＳ Ｐゴシック" charset="0"/>
              </a:rPr>
              <a:t>(1933-45)</a:t>
            </a:r>
          </a:p>
        </p:txBody>
      </p:sp>
      <p:sp>
        <p:nvSpPr>
          <p:cNvPr id="15374" name="ZoneTexte 33"/>
          <p:cNvSpPr txBox="1">
            <a:spLocks noChangeArrowheads="1"/>
          </p:cNvSpPr>
          <p:nvPr/>
        </p:nvSpPr>
        <p:spPr bwMode="auto">
          <a:xfrm>
            <a:off x="4257675" y="1136650"/>
            <a:ext cx="3676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URSS ( 1917-91) </a:t>
            </a:r>
          </a:p>
        </p:txBody>
      </p:sp>
      <p:sp>
        <p:nvSpPr>
          <p:cNvPr id="15369" name="ZoneTexte 55"/>
          <p:cNvSpPr txBox="1">
            <a:spLocks noChangeArrowheads="1"/>
          </p:cNvSpPr>
          <p:nvPr/>
        </p:nvSpPr>
        <p:spPr bwMode="auto">
          <a:xfrm>
            <a:off x="2922588" y="1770063"/>
            <a:ext cx="11350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050" b="1" i="1" dirty="0">
                <a:latin typeface="Calibri" pitchFamily="34" charset="0"/>
              </a:rPr>
              <a:t>                          1917</a:t>
            </a:r>
          </a:p>
          <a:p>
            <a:pPr algn="r">
              <a:defRPr/>
            </a:pPr>
            <a:r>
              <a:rPr lang="fr-FR" sz="1050" b="1" i="1" dirty="0">
                <a:latin typeface="Calibri" pitchFamily="34" charset="0"/>
              </a:rPr>
              <a:t>Révolution russe</a:t>
            </a:r>
          </a:p>
        </p:txBody>
      </p:sp>
      <p:sp>
        <p:nvSpPr>
          <p:cNvPr id="15371" name="ZoneTexte 55"/>
          <p:cNvSpPr txBox="1">
            <a:spLocks noChangeArrowheads="1"/>
          </p:cNvSpPr>
          <p:nvPr/>
        </p:nvSpPr>
        <p:spPr bwMode="auto">
          <a:xfrm>
            <a:off x="4122738" y="2490788"/>
            <a:ext cx="11858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050" b="1" i="1" dirty="0">
                <a:latin typeface="Calibri" pitchFamily="34" charset="0"/>
              </a:rPr>
              <a:t>               1929</a:t>
            </a:r>
          </a:p>
          <a:p>
            <a:pPr>
              <a:defRPr/>
            </a:pPr>
            <a:r>
              <a:rPr lang="fr-FR" sz="1050" b="1" i="1" dirty="0">
                <a:latin typeface="Calibri" pitchFamily="34" charset="0"/>
              </a:rPr>
              <a:t>Collectivisation</a:t>
            </a:r>
          </a:p>
        </p:txBody>
      </p:sp>
      <p:cxnSp>
        <p:nvCxnSpPr>
          <p:cNvPr id="41" name="Connecteur droit avec flèche 40"/>
          <p:cNvCxnSpPr>
            <a:cxnSpLocks noChangeShapeType="1"/>
          </p:cNvCxnSpPr>
          <p:nvPr/>
        </p:nvCxnSpPr>
        <p:spPr bwMode="auto">
          <a:xfrm>
            <a:off x="5130800" y="2035175"/>
            <a:ext cx="360363" cy="0"/>
          </a:xfrm>
          <a:prstGeom prst="straightConnector1">
            <a:avLst/>
          </a:prstGeom>
          <a:noFill/>
          <a:ln w="25400">
            <a:noFill/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ZoneTexte 55"/>
          <p:cNvSpPr txBox="1">
            <a:spLocks noChangeArrowheads="1"/>
          </p:cNvSpPr>
          <p:nvPr/>
        </p:nvSpPr>
        <p:spPr bwMode="auto">
          <a:xfrm>
            <a:off x="4892675" y="2046288"/>
            <a:ext cx="10382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50" b="1" i="1">
                <a:latin typeface="Calibri" pitchFamily="34" charset="0"/>
              </a:rPr>
              <a:t>Grands procès de Moscou (1936- 38) </a:t>
            </a:r>
          </a:p>
        </p:txBody>
      </p:sp>
      <p:sp>
        <p:nvSpPr>
          <p:cNvPr id="15375" name="ZoneTexte 55"/>
          <p:cNvSpPr txBox="1">
            <a:spLocks noChangeArrowheads="1"/>
          </p:cNvSpPr>
          <p:nvPr/>
        </p:nvSpPr>
        <p:spPr bwMode="auto">
          <a:xfrm>
            <a:off x="5918200" y="2162175"/>
            <a:ext cx="1063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50" b="1" i="1" dirty="0">
                <a:latin typeface="Calibri" pitchFamily="34" charset="0"/>
              </a:rPr>
              <a:t>1956</a:t>
            </a:r>
          </a:p>
          <a:p>
            <a:pPr algn="ctr">
              <a:defRPr/>
            </a:pPr>
            <a:r>
              <a:rPr lang="fr-FR" sz="1050" b="1" i="1" dirty="0">
                <a:latin typeface="Calibri" pitchFamily="34" charset="0"/>
              </a:rPr>
              <a:t>Déstalinisation</a:t>
            </a:r>
          </a:p>
        </p:txBody>
      </p:sp>
      <p:sp>
        <p:nvSpPr>
          <p:cNvPr id="15379" name="ZoneTexte 55"/>
          <p:cNvSpPr txBox="1">
            <a:spLocks noChangeArrowheads="1"/>
          </p:cNvSpPr>
          <p:nvPr/>
        </p:nvSpPr>
        <p:spPr bwMode="auto">
          <a:xfrm>
            <a:off x="6905625" y="2079625"/>
            <a:ext cx="8620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050" b="1" i="1" dirty="0">
                <a:latin typeface="Calibri" pitchFamily="34" charset="0"/>
              </a:rPr>
              <a:t>        1985</a:t>
            </a:r>
          </a:p>
          <a:p>
            <a:pPr algn="r">
              <a:defRPr/>
            </a:pPr>
            <a:r>
              <a:rPr lang="fr-FR" sz="1050" b="1" i="1" dirty="0">
                <a:latin typeface="Calibri" pitchFamily="34" charset="0"/>
              </a:rPr>
              <a:t>Perestroïka</a:t>
            </a:r>
          </a:p>
          <a:p>
            <a:pPr algn="r">
              <a:defRPr/>
            </a:pPr>
            <a:r>
              <a:rPr lang="fr-FR" sz="1050" b="1" i="1" dirty="0">
                <a:latin typeface="Calibri" pitchFamily="34" charset="0"/>
              </a:rPr>
              <a:t>Glasnost</a:t>
            </a:r>
          </a:p>
        </p:txBody>
      </p:sp>
      <p:sp>
        <p:nvSpPr>
          <p:cNvPr id="15380" name="ZoneTexte 55"/>
          <p:cNvSpPr txBox="1">
            <a:spLocks noChangeArrowheads="1"/>
          </p:cNvSpPr>
          <p:nvPr/>
        </p:nvSpPr>
        <p:spPr bwMode="auto">
          <a:xfrm>
            <a:off x="7866063" y="1817688"/>
            <a:ext cx="12779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050" b="1" i="1" dirty="0">
                <a:latin typeface="Calibri" pitchFamily="34" charset="0"/>
              </a:rPr>
              <a:t>1991</a:t>
            </a:r>
          </a:p>
          <a:p>
            <a:pPr>
              <a:defRPr/>
            </a:pPr>
            <a:r>
              <a:rPr lang="fr-FR" sz="1050" b="1" i="1" dirty="0">
                <a:latin typeface="Calibri" pitchFamily="34" charset="0"/>
              </a:rPr>
              <a:t> Fin de l</a:t>
            </a:r>
            <a:r>
              <a:rPr lang="fr-FR" altLang="fr-FR" sz="1050" b="1" i="1" dirty="0">
                <a:latin typeface="Calibri" pitchFamily="34" charset="0"/>
              </a:rPr>
              <a:t>’</a:t>
            </a:r>
            <a:r>
              <a:rPr lang="fr-FR" sz="1050" b="1" i="1" dirty="0">
                <a:latin typeface="Calibri" pitchFamily="34" charset="0"/>
              </a:rPr>
              <a:t>URSS</a:t>
            </a:r>
          </a:p>
        </p:txBody>
      </p:sp>
      <p:sp>
        <p:nvSpPr>
          <p:cNvPr id="15382" name="ZoneTexte 55"/>
          <p:cNvSpPr txBox="1">
            <a:spLocks noChangeArrowheads="1"/>
          </p:cNvSpPr>
          <p:nvPr/>
        </p:nvSpPr>
        <p:spPr bwMode="auto">
          <a:xfrm>
            <a:off x="3378200" y="3790876"/>
            <a:ext cx="1397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100" b="1" i="1" dirty="0">
                <a:latin typeface="Calibri" pitchFamily="34" charset="0"/>
              </a:rPr>
              <a:t> 1922</a:t>
            </a:r>
          </a:p>
          <a:p>
            <a:pPr algn="r"/>
            <a:r>
              <a:rPr lang="fr-FR" sz="1100" b="1" i="1" dirty="0">
                <a:latin typeface="Calibri" pitchFamily="34" charset="0"/>
              </a:rPr>
              <a:t>Marche sur Rome </a:t>
            </a:r>
          </a:p>
        </p:txBody>
      </p:sp>
      <p:sp>
        <p:nvSpPr>
          <p:cNvPr id="15383" name="ZoneTexte 55"/>
          <p:cNvSpPr txBox="1">
            <a:spLocks noChangeArrowheads="1"/>
          </p:cNvSpPr>
          <p:nvPr/>
        </p:nvSpPr>
        <p:spPr bwMode="auto">
          <a:xfrm>
            <a:off x="3632200" y="4293096"/>
            <a:ext cx="1397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100" b="1" i="1" dirty="0">
                <a:latin typeface="Calibri" pitchFamily="34" charset="0"/>
              </a:rPr>
              <a:t> </a:t>
            </a:r>
            <a:r>
              <a:rPr lang="fr-FR" sz="1100" b="1" i="1" dirty="0" smtClean="0">
                <a:latin typeface="Calibri" pitchFamily="34" charset="0"/>
              </a:rPr>
              <a:t>1925-26</a:t>
            </a:r>
            <a:endParaRPr lang="fr-FR" sz="1100" b="1" i="1" dirty="0">
              <a:latin typeface="Calibri" pitchFamily="34" charset="0"/>
            </a:endParaRPr>
          </a:p>
          <a:p>
            <a:pPr algn="r"/>
            <a:r>
              <a:rPr lang="fr-FR" sz="1100" b="1" i="1" dirty="0">
                <a:latin typeface="Calibri" pitchFamily="34" charset="0"/>
              </a:rPr>
              <a:t>Lois </a:t>
            </a:r>
            <a:r>
              <a:rPr lang="fr-FR" sz="1100" b="1" i="1" dirty="0" err="1">
                <a:latin typeface="Calibri" pitchFamily="34" charset="0"/>
              </a:rPr>
              <a:t>fascistissimes</a:t>
            </a:r>
            <a:endParaRPr lang="fr-FR" sz="1100" b="1" i="1" dirty="0">
              <a:latin typeface="Calibri" pitchFamily="34" charset="0"/>
            </a:endParaRPr>
          </a:p>
        </p:txBody>
      </p:sp>
      <p:sp>
        <p:nvSpPr>
          <p:cNvPr id="15384" name="ZoneTexte 55"/>
          <p:cNvSpPr txBox="1">
            <a:spLocks noChangeArrowheads="1"/>
          </p:cNvSpPr>
          <p:nvPr/>
        </p:nvSpPr>
        <p:spPr bwMode="auto">
          <a:xfrm>
            <a:off x="5130800" y="3783013"/>
            <a:ext cx="1397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i="1" dirty="0">
                <a:latin typeface="Calibri" pitchFamily="34" charset="0"/>
              </a:rPr>
              <a:t> 1938</a:t>
            </a:r>
          </a:p>
          <a:p>
            <a:r>
              <a:rPr lang="fr-FR" sz="1100" b="1" i="1" dirty="0">
                <a:latin typeface="Calibri" pitchFamily="34" charset="0"/>
              </a:rPr>
              <a:t>Lois </a:t>
            </a:r>
            <a:r>
              <a:rPr lang="fr-FR" sz="1100" b="1" i="1" dirty="0" smtClean="0">
                <a:latin typeface="Calibri" pitchFamily="34" charset="0"/>
              </a:rPr>
              <a:t>raciales </a:t>
            </a:r>
            <a:endParaRPr lang="fr-FR" sz="1100" b="1" i="1" dirty="0">
              <a:latin typeface="Calibri" pitchFamily="34" charset="0"/>
            </a:endParaRPr>
          </a:p>
        </p:txBody>
      </p:sp>
      <p:sp>
        <p:nvSpPr>
          <p:cNvPr id="15385" name="ZoneTexte 55"/>
          <p:cNvSpPr txBox="1">
            <a:spLocks noChangeArrowheads="1"/>
          </p:cNvSpPr>
          <p:nvPr/>
        </p:nvSpPr>
        <p:spPr bwMode="auto">
          <a:xfrm>
            <a:off x="5953125" y="3541713"/>
            <a:ext cx="1397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i="1">
                <a:latin typeface="Calibri" pitchFamily="34" charset="0"/>
              </a:rPr>
              <a:t> 1945</a:t>
            </a:r>
          </a:p>
          <a:p>
            <a:r>
              <a:rPr lang="fr-FR" sz="1100" b="1" i="1">
                <a:latin typeface="Calibri" pitchFamily="34" charset="0"/>
              </a:rPr>
              <a:t>Mussolini exécuté</a:t>
            </a:r>
          </a:p>
        </p:txBody>
      </p:sp>
      <p:sp>
        <p:nvSpPr>
          <p:cNvPr id="15386" name="ZoneTexte 55"/>
          <p:cNvSpPr txBox="1">
            <a:spLocks noChangeArrowheads="1"/>
          </p:cNvSpPr>
          <p:nvPr/>
        </p:nvSpPr>
        <p:spPr bwMode="auto">
          <a:xfrm>
            <a:off x="3009900" y="5200650"/>
            <a:ext cx="1397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100" b="1">
                <a:latin typeface="Calibri" pitchFamily="34" charset="0"/>
              </a:rPr>
              <a:t> 1919</a:t>
            </a:r>
          </a:p>
          <a:p>
            <a:pPr algn="r"/>
            <a:r>
              <a:rPr lang="fr-FR" sz="1100" b="1">
                <a:latin typeface="Calibri" pitchFamily="34" charset="0"/>
              </a:rPr>
              <a:t>Programme NSDAP</a:t>
            </a:r>
          </a:p>
        </p:txBody>
      </p:sp>
      <p:sp>
        <p:nvSpPr>
          <p:cNvPr id="15387" name="ZoneTexte 55"/>
          <p:cNvSpPr txBox="1">
            <a:spLocks noChangeArrowheads="1"/>
          </p:cNvSpPr>
          <p:nvPr/>
        </p:nvSpPr>
        <p:spPr bwMode="auto">
          <a:xfrm>
            <a:off x="3852863" y="6013450"/>
            <a:ext cx="1397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100" b="1">
                <a:latin typeface="Calibri" pitchFamily="34" charset="0"/>
              </a:rPr>
              <a:t> 1925</a:t>
            </a:r>
          </a:p>
          <a:p>
            <a:pPr algn="r"/>
            <a:r>
              <a:rPr lang="fr-FR" sz="1100" b="1">
                <a:latin typeface="Calibri" pitchFamily="34" charset="0"/>
              </a:rPr>
              <a:t>« Mein Kampf »</a:t>
            </a:r>
          </a:p>
        </p:txBody>
      </p:sp>
      <p:sp>
        <p:nvSpPr>
          <p:cNvPr id="15388" name="ZoneTexte 55"/>
          <p:cNvSpPr txBox="1">
            <a:spLocks noChangeArrowheads="1"/>
          </p:cNvSpPr>
          <p:nvPr/>
        </p:nvSpPr>
        <p:spPr bwMode="auto">
          <a:xfrm>
            <a:off x="4897438" y="5302250"/>
            <a:ext cx="7921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>
                <a:latin typeface="Calibri" pitchFamily="34" charset="0"/>
              </a:rPr>
              <a:t> 1933</a:t>
            </a:r>
          </a:p>
          <a:p>
            <a:r>
              <a:rPr lang="fr-FR" sz="1100" b="1">
                <a:latin typeface="Calibri" pitchFamily="34" charset="0"/>
              </a:rPr>
              <a:t>Hitler, </a:t>
            </a:r>
          </a:p>
          <a:p>
            <a:r>
              <a:rPr lang="fr-FR" sz="1100" b="1">
                <a:latin typeface="Calibri" pitchFamily="34" charset="0"/>
              </a:rPr>
              <a:t>chancelier</a:t>
            </a:r>
          </a:p>
        </p:txBody>
      </p:sp>
      <p:sp>
        <p:nvSpPr>
          <p:cNvPr id="15389" name="ZoneTexte 55"/>
          <p:cNvSpPr txBox="1">
            <a:spLocks noChangeArrowheads="1"/>
          </p:cNvSpPr>
          <p:nvPr/>
        </p:nvSpPr>
        <p:spPr bwMode="auto">
          <a:xfrm>
            <a:off x="5456238" y="5387975"/>
            <a:ext cx="2019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>
                <a:latin typeface="Calibri" pitchFamily="34" charset="0"/>
              </a:rPr>
              <a:t> 1935  Lois de Nuremberg</a:t>
            </a:r>
          </a:p>
        </p:txBody>
      </p:sp>
      <p:sp>
        <p:nvSpPr>
          <p:cNvPr id="15390" name="ZoneTexte 55"/>
          <p:cNvSpPr txBox="1">
            <a:spLocks noChangeArrowheads="1"/>
          </p:cNvSpPr>
          <p:nvPr/>
        </p:nvSpPr>
        <p:spPr bwMode="auto">
          <a:xfrm>
            <a:off x="1475655" y="3284984"/>
            <a:ext cx="30243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1100" b="1" i="1" dirty="0">
                <a:latin typeface="Calibri" pitchFamily="34" charset="0"/>
              </a:rPr>
              <a:t> </a:t>
            </a:r>
            <a:r>
              <a:rPr lang="fr-FR" sz="1100" b="1" i="1" dirty="0" smtClean="0">
                <a:latin typeface="Calibri" pitchFamily="34" charset="0"/>
              </a:rPr>
              <a:t>1921</a:t>
            </a:r>
            <a:endParaRPr lang="fr-FR" sz="1100" b="1" i="1" dirty="0">
              <a:latin typeface="Calibri" pitchFamily="34" charset="0"/>
            </a:endParaRPr>
          </a:p>
          <a:p>
            <a:pPr algn="r"/>
            <a:r>
              <a:rPr lang="fr-FR" sz="1100" b="1" i="1" dirty="0" smtClean="0">
                <a:latin typeface="Calibri" pitchFamily="34" charset="0"/>
              </a:rPr>
              <a:t>création du PNF</a:t>
            </a:r>
            <a:endParaRPr lang="fr-FR" sz="1100" b="1" i="1" dirty="0">
              <a:latin typeface="Calibri" pitchFamily="34" charset="0"/>
            </a:endParaRPr>
          </a:p>
        </p:txBody>
      </p:sp>
      <p:sp>
        <p:nvSpPr>
          <p:cNvPr id="15391" name="ZoneTexte 70"/>
          <p:cNvSpPr txBox="1">
            <a:spLocks noChangeArrowheads="1"/>
          </p:cNvSpPr>
          <p:nvPr/>
        </p:nvSpPr>
        <p:spPr bwMode="auto">
          <a:xfrm>
            <a:off x="6138863" y="5667375"/>
            <a:ext cx="19510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>
                <a:latin typeface="Calibri" pitchFamily="34" charset="0"/>
              </a:rPr>
              <a:t> 1945   Suicide d</a:t>
            </a:r>
            <a:r>
              <a:rPr lang="fr-FR" altLang="fr-FR" sz="1100" b="1">
                <a:latin typeface="Calibri" pitchFamily="34" charset="0"/>
              </a:rPr>
              <a:t>’</a:t>
            </a:r>
            <a:r>
              <a:rPr lang="fr-FR" sz="1100" b="1">
                <a:latin typeface="Calibri" pitchFamily="34" charset="0"/>
              </a:rPr>
              <a:t>Hitler</a:t>
            </a:r>
          </a:p>
          <a:p>
            <a:r>
              <a:rPr lang="fr-FR" sz="1100" b="1">
                <a:latin typeface="Calibri" pitchFamily="34" charset="0"/>
              </a:rPr>
              <a:t>             Capitulation </a:t>
            </a:r>
          </a:p>
          <a:p>
            <a:r>
              <a:rPr lang="fr-FR" sz="1100" b="1">
                <a:latin typeface="Calibri" pitchFamily="34" charset="0"/>
              </a:rPr>
              <a:t>             Procès de Nuremberg</a:t>
            </a:r>
          </a:p>
        </p:txBody>
      </p:sp>
      <p:sp>
        <p:nvSpPr>
          <p:cNvPr id="15392" name="ZoneTexte 71"/>
          <p:cNvSpPr txBox="1">
            <a:spLocks noChangeArrowheads="1"/>
          </p:cNvSpPr>
          <p:nvPr/>
        </p:nvSpPr>
        <p:spPr bwMode="auto">
          <a:xfrm>
            <a:off x="3810124" y="5524500"/>
            <a:ext cx="977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100" b="1" dirty="0">
                <a:latin typeface="Calibri" pitchFamily="34" charset="0"/>
              </a:rPr>
              <a:t> 1923   Putsch manqué</a:t>
            </a:r>
          </a:p>
        </p:txBody>
      </p:sp>
      <p:sp>
        <p:nvSpPr>
          <p:cNvPr id="15393" name="ZoneTexte 73"/>
          <p:cNvSpPr txBox="1">
            <a:spLocks noChangeArrowheads="1"/>
          </p:cNvSpPr>
          <p:nvPr/>
        </p:nvSpPr>
        <p:spPr bwMode="auto">
          <a:xfrm>
            <a:off x="5430838" y="5984875"/>
            <a:ext cx="1397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dirty="0">
                <a:latin typeface="Calibri" pitchFamily="34" charset="0"/>
              </a:rPr>
              <a:t>    1941</a:t>
            </a:r>
          </a:p>
          <a:p>
            <a:r>
              <a:rPr lang="fr-FR" sz="1100" b="1" dirty="0" smtClean="0">
                <a:latin typeface="Calibri" pitchFamily="34" charset="0"/>
              </a:rPr>
              <a:t>« Solution Finale » </a:t>
            </a:r>
            <a:endParaRPr lang="fr-FR" sz="1100" b="1" dirty="0">
              <a:latin typeface="Calibri" pitchFamily="34" charset="0"/>
            </a:endParaRPr>
          </a:p>
        </p:txBody>
      </p:sp>
      <p:sp>
        <p:nvSpPr>
          <p:cNvPr id="15394" name="ZoneTexte 75"/>
          <p:cNvSpPr txBox="1">
            <a:spLocks noChangeArrowheads="1"/>
          </p:cNvSpPr>
          <p:nvPr/>
        </p:nvSpPr>
        <p:spPr bwMode="auto">
          <a:xfrm>
            <a:off x="6692900" y="4867275"/>
            <a:ext cx="12906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>
                <a:latin typeface="Calibri" pitchFamily="34" charset="0"/>
              </a:rPr>
              <a:t> 1961</a:t>
            </a:r>
          </a:p>
          <a:p>
            <a:r>
              <a:rPr lang="fr-FR" sz="1100" b="1">
                <a:latin typeface="Calibri" pitchFamily="34" charset="0"/>
              </a:rPr>
              <a:t>Procès Eichmann</a:t>
            </a:r>
          </a:p>
        </p:txBody>
      </p:sp>
      <p:sp>
        <p:nvSpPr>
          <p:cNvPr id="15395" name="ZoneTexte 33"/>
          <p:cNvSpPr txBox="1">
            <a:spLocks noChangeArrowheads="1"/>
          </p:cNvSpPr>
          <p:nvPr/>
        </p:nvSpPr>
        <p:spPr bwMode="auto">
          <a:xfrm>
            <a:off x="4117975" y="1514475"/>
            <a:ext cx="6731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00" b="1">
                <a:latin typeface="Calibri" pitchFamily="34" charset="0"/>
              </a:rPr>
              <a:t>Lénine</a:t>
            </a:r>
          </a:p>
        </p:txBody>
      </p:sp>
      <p:sp>
        <p:nvSpPr>
          <p:cNvPr id="15408" name="ZoneTexte 33"/>
          <p:cNvSpPr txBox="1">
            <a:spLocks noChangeArrowheads="1"/>
          </p:cNvSpPr>
          <p:nvPr/>
        </p:nvSpPr>
        <p:spPr bwMode="auto">
          <a:xfrm>
            <a:off x="4619625" y="1517650"/>
            <a:ext cx="13144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900" b="1" dirty="0">
                <a:latin typeface="Calibri" pitchFamily="34" charset="0"/>
              </a:rPr>
              <a:t>Staline</a:t>
            </a:r>
            <a:r>
              <a:rPr lang="fr-FR" sz="1050" b="1" dirty="0">
                <a:latin typeface="Calibri" pitchFamily="34" charset="0"/>
              </a:rPr>
              <a:t> </a:t>
            </a:r>
          </a:p>
        </p:txBody>
      </p:sp>
      <p:sp>
        <p:nvSpPr>
          <p:cNvPr id="15397" name="ZoneTexte 33"/>
          <p:cNvSpPr txBox="1">
            <a:spLocks noChangeArrowheads="1"/>
          </p:cNvSpPr>
          <p:nvPr/>
        </p:nvSpPr>
        <p:spPr bwMode="auto">
          <a:xfrm>
            <a:off x="5953125" y="1524000"/>
            <a:ext cx="8763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fr-FR" sz="900" b="1">
                <a:latin typeface="Calibri" pitchFamily="34" charset="0"/>
              </a:rPr>
              <a:t>Khrouchtchev</a:t>
            </a:r>
          </a:p>
        </p:txBody>
      </p:sp>
      <p:sp>
        <p:nvSpPr>
          <p:cNvPr id="15398" name="ZoneTexte 33"/>
          <p:cNvSpPr txBox="1">
            <a:spLocks noChangeArrowheads="1"/>
          </p:cNvSpPr>
          <p:nvPr/>
        </p:nvSpPr>
        <p:spPr bwMode="auto">
          <a:xfrm>
            <a:off x="6724650" y="1508125"/>
            <a:ext cx="790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 b="1">
                <a:latin typeface="Calibri" pitchFamily="34" charset="0"/>
              </a:rPr>
              <a:t>Brejnev</a:t>
            </a:r>
          </a:p>
        </p:txBody>
      </p:sp>
      <p:sp>
        <p:nvSpPr>
          <p:cNvPr id="15399" name="ZoneTexte 33"/>
          <p:cNvSpPr txBox="1">
            <a:spLocks noChangeArrowheads="1"/>
          </p:cNvSpPr>
          <p:nvPr/>
        </p:nvSpPr>
        <p:spPr bwMode="auto">
          <a:xfrm>
            <a:off x="7153275" y="1146175"/>
            <a:ext cx="1000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 b="1">
                <a:latin typeface="Calibri" pitchFamily="34" charset="0"/>
              </a:rPr>
              <a:t>Gorbatchev</a:t>
            </a:r>
          </a:p>
        </p:txBody>
      </p:sp>
      <p:sp>
        <p:nvSpPr>
          <p:cNvPr id="73" name="Explosion 1 72"/>
          <p:cNvSpPr/>
          <p:nvPr/>
        </p:nvSpPr>
        <p:spPr>
          <a:xfrm>
            <a:off x="4076700" y="2105025"/>
            <a:ext cx="352425" cy="352425"/>
          </a:xfrm>
          <a:prstGeom prst="irregularSeal1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4" name="Explosion 1 73"/>
          <p:cNvSpPr/>
          <p:nvPr/>
        </p:nvSpPr>
        <p:spPr>
          <a:xfrm>
            <a:off x="7800975" y="2190750"/>
            <a:ext cx="371475" cy="323850"/>
          </a:xfrm>
          <a:prstGeom prst="irregularSeal1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6" name="Organigramme : Décision 75"/>
          <p:cNvSpPr/>
          <p:nvPr/>
        </p:nvSpPr>
        <p:spPr>
          <a:xfrm>
            <a:off x="7448550" y="1838325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9" name="Organigramme : Décision 78"/>
          <p:cNvSpPr/>
          <p:nvPr/>
        </p:nvSpPr>
        <p:spPr>
          <a:xfrm>
            <a:off x="6324600" y="1952625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0" name="Explosion 1 79"/>
          <p:cNvSpPr/>
          <p:nvPr/>
        </p:nvSpPr>
        <p:spPr>
          <a:xfrm>
            <a:off x="4591050" y="2209800"/>
            <a:ext cx="419100" cy="304800"/>
          </a:xfrm>
          <a:prstGeom prst="irregularSeal1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" name="Pentagone 80"/>
          <p:cNvSpPr/>
          <p:nvPr/>
        </p:nvSpPr>
        <p:spPr>
          <a:xfrm>
            <a:off x="4248150" y="1514475"/>
            <a:ext cx="3714750" cy="247650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83" name="Connecteur droit 82"/>
          <p:cNvCxnSpPr/>
          <p:nvPr/>
        </p:nvCxnSpPr>
        <p:spPr>
          <a:xfrm>
            <a:off x="4648200" y="1504950"/>
            <a:ext cx="0" cy="266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6024563" y="1514475"/>
            <a:ext cx="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6719888" y="1504950"/>
            <a:ext cx="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7567613" y="1504950"/>
            <a:ext cx="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>
            <a:stCxn id="15399" idx="2"/>
          </p:cNvCxnSpPr>
          <p:nvPr/>
        </p:nvCxnSpPr>
        <p:spPr>
          <a:xfrm>
            <a:off x="7653338" y="1392238"/>
            <a:ext cx="109537" cy="2555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rganigramme : Décision 90"/>
          <p:cNvSpPr/>
          <p:nvPr/>
        </p:nvSpPr>
        <p:spPr>
          <a:xfrm>
            <a:off x="5229225" y="1847850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3" name="Organigramme : Décision 92"/>
          <p:cNvSpPr/>
          <p:nvPr/>
        </p:nvSpPr>
        <p:spPr>
          <a:xfrm>
            <a:off x="4355976" y="3143250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4" name="Organigramme : Décision 93"/>
          <p:cNvSpPr/>
          <p:nvPr/>
        </p:nvSpPr>
        <p:spPr>
          <a:xfrm>
            <a:off x="5724525" y="3581400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b="1" i="1"/>
          </a:p>
        </p:txBody>
      </p:sp>
      <p:sp>
        <p:nvSpPr>
          <p:cNvPr id="95" name="Organigramme : Décision 94"/>
          <p:cNvSpPr/>
          <p:nvPr/>
        </p:nvSpPr>
        <p:spPr>
          <a:xfrm>
            <a:off x="5349875" y="3565525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b="1" i="1"/>
          </a:p>
        </p:txBody>
      </p:sp>
      <p:sp>
        <p:nvSpPr>
          <p:cNvPr id="96" name="Organigramme : Décision 95"/>
          <p:cNvSpPr/>
          <p:nvPr/>
        </p:nvSpPr>
        <p:spPr>
          <a:xfrm>
            <a:off x="4724400" y="4064496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b="1" i="1"/>
          </a:p>
        </p:txBody>
      </p:sp>
      <p:sp>
        <p:nvSpPr>
          <p:cNvPr id="97" name="Explosion 1 96"/>
          <p:cNvSpPr/>
          <p:nvPr/>
        </p:nvSpPr>
        <p:spPr>
          <a:xfrm>
            <a:off x="4495800" y="3594348"/>
            <a:ext cx="276225" cy="266700"/>
          </a:xfrm>
          <a:prstGeom prst="irregularSeal1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b="1" i="1"/>
          </a:p>
        </p:txBody>
      </p:sp>
      <p:sp>
        <p:nvSpPr>
          <p:cNvPr id="88" name="Organigramme : Décision 87"/>
          <p:cNvSpPr/>
          <p:nvPr/>
        </p:nvSpPr>
        <p:spPr>
          <a:xfrm>
            <a:off x="4152900" y="5010150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9" name="Organigramme : Décision 98"/>
          <p:cNvSpPr/>
          <p:nvPr/>
        </p:nvSpPr>
        <p:spPr>
          <a:xfrm>
            <a:off x="4775200" y="5772150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0" name="Explosion 1 99"/>
          <p:cNvSpPr/>
          <p:nvPr/>
        </p:nvSpPr>
        <p:spPr>
          <a:xfrm>
            <a:off x="4655815" y="5314950"/>
            <a:ext cx="276225" cy="266700"/>
          </a:xfrm>
          <a:prstGeom prst="irregularSeal1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 b="1" i="1"/>
          </a:p>
        </p:txBody>
      </p:sp>
      <p:sp>
        <p:nvSpPr>
          <p:cNvPr id="101" name="Organigramme : Décision 100"/>
          <p:cNvSpPr/>
          <p:nvPr/>
        </p:nvSpPr>
        <p:spPr>
          <a:xfrm>
            <a:off x="5105400" y="5099050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" name="Organigramme : Décision 101"/>
          <p:cNvSpPr/>
          <p:nvPr/>
        </p:nvSpPr>
        <p:spPr>
          <a:xfrm>
            <a:off x="5384800" y="5226050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4" name="Connecteur droit avec flèche 103"/>
          <p:cNvCxnSpPr>
            <a:endCxn id="15391" idx="1"/>
          </p:cNvCxnSpPr>
          <p:nvPr/>
        </p:nvCxnSpPr>
        <p:spPr>
          <a:xfrm flipV="1">
            <a:off x="5676900" y="5967413"/>
            <a:ext cx="461963" cy="158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rganigramme : Décision 105"/>
          <p:cNvSpPr/>
          <p:nvPr/>
        </p:nvSpPr>
        <p:spPr>
          <a:xfrm>
            <a:off x="5969000" y="5607050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7" name="Organigramme : Décision 106"/>
          <p:cNvSpPr/>
          <p:nvPr/>
        </p:nvSpPr>
        <p:spPr>
          <a:xfrm>
            <a:off x="6426200" y="4730750"/>
            <a:ext cx="285750" cy="2286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2"/>
          <p:cNvGrpSpPr>
            <a:grpSpLocks/>
          </p:cNvGrpSpPr>
          <p:nvPr/>
        </p:nvGrpSpPr>
        <p:grpSpPr bwMode="auto">
          <a:xfrm>
            <a:off x="790575" y="304800"/>
            <a:ext cx="8353425" cy="400050"/>
            <a:chOff x="790575" y="0"/>
            <a:chExt cx="8353425" cy="400068"/>
          </a:xfrm>
        </p:grpSpPr>
        <p:sp>
          <p:nvSpPr>
            <p:cNvPr id="16404" name="ZoneTexte 6"/>
            <p:cNvSpPr txBox="1">
              <a:spLocks noChangeArrowheads="1"/>
            </p:cNvSpPr>
            <p:nvPr/>
          </p:nvSpPr>
          <p:spPr bwMode="auto">
            <a:xfrm>
              <a:off x="790575" y="0"/>
              <a:ext cx="83534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>
                  <a:latin typeface="Calibri" pitchFamily="34" charset="0"/>
                </a:rPr>
                <a:t>1850     1860     1870     1880     1890     1900     1910     1920     1930     1940     1950     1960     1970     1980     1990     2000     2010 </a:t>
              </a: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838200" y="276237"/>
              <a:ext cx="83058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>
              <a:off x="8243090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1434302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5400000">
              <a:off x="1920077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5400000">
              <a:off x="2407440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>
              <a:off x="2893215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3378990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>
              <a:off x="3866352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>
              <a:off x="4352127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4837902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5400000">
              <a:off x="5325265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5400000">
              <a:off x="5811040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6298402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>
              <a:off x="6784177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5400000">
              <a:off x="7269952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5400000">
              <a:off x="7757315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5400000">
              <a:off x="8729659" y="307989"/>
              <a:ext cx="180983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5400000">
              <a:off x="947734" y="307989"/>
              <a:ext cx="180983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ZoneTexte 34"/>
          <p:cNvSpPr txBox="1"/>
          <p:nvPr/>
        </p:nvSpPr>
        <p:spPr bwMode="auto">
          <a:xfrm>
            <a:off x="0" y="1054100"/>
            <a:ext cx="430887" cy="49149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COLONISATION ET DÉCOLONISATION </a:t>
            </a:r>
          </a:p>
        </p:txBody>
      </p:sp>
      <p:sp>
        <p:nvSpPr>
          <p:cNvPr id="36" name="ZoneTexte 35"/>
          <p:cNvSpPr txBox="1"/>
          <p:nvPr/>
        </p:nvSpPr>
        <p:spPr bwMode="auto">
          <a:xfrm>
            <a:off x="421501" y="1054100"/>
            <a:ext cx="400110" cy="4914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latin typeface="+mn-lt"/>
                <a:ea typeface="+mn-ea"/>
                <a:cs typeface="+mn-cs"/>
              </a:rPr>
              <a:t>Le temps des dominations coloniales</a:t>
            </a:r>
            <a:endParaRPr lang="fr-FR" sz="1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7" name="ZoneTexte 36"/>
          <p:cNvSpPr txBox="1"/>
          <p:nvPr/>
        </p:nvSpPr>
        <p:spPr bwMode="auto">
          <a:xfrm>
            <a:off x="797985" y="1054100"/>
            <a:ext cx="400110" cy="4914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latin typeface="+mn-lt"/>
                <a:ea typeface="+mn-ea"/>
              </a:rPr>
              <a:t>La décolonisation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62075" y="1038225"/>
            <a:ext cx="4410075" cy="49434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5762625" y="1028700"/>
            <a:ext cx="3162300" cy="495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3" name="ZoneTexte 33"/>
          <p:cNvSpPr txBox="1">
            <a:spLocks noChangeArrowheads="1"/>
          </p:cNvSpPr>
          <p:nvPr/>
        </p:nvSpPr>
        <p:spPr bwMode="auto">
          <a:xfrm>
            <a:off x="1778000" y="2092325"/>
            <a:ext cx="3546475" cy="9239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Conquêtes, mise en place et </a:t>
            </a:r>
          </a:p>
          <a:p>
            <a:pPr algn="ctr">
              <a:defRPr/>
            </a:pPr>
            <a:r>
              <a:rPr lang="fr-FR" b="1" dirty="0"/>
              <a:t>contestations du système colonial </a:t>
            </a:r>
          </a:p>
          <a:p>
            <a:pPr algn="ctr">
              <a:defRPr/>
            </a:pPr>
            <a:r>
              <a:rPr lang="fr-FR" b="1" dirty="0"/>
              <a:t>(1850-1945) </a:t>
            </a:r>
          </a:p>
        </p:txBody>
      </p:sp>
      <p:sp>
        <p:nvSpPr>
          <p:cNvPr id="84" name="ZoneTexte 34"/>
          <p:cNvSpPr txBox="1">
            <a:spLocks noChangeArrowheads="1"/>
          </p:cNvSpPr>
          <p:nvPr/>
        </p:nvSpPr>
        <p:spPr bwMode="auto">
          <a:xfrm>
            <a:off x="6219825" y="2073275"/>
            <a:ext cx="2152650" cy="9239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Décolonisation </a:t>
            </a:r>
          </a:p>
          <a:p>
            <a:pPr algn="ctr">
              <a:defRPr/>
            </a:pPr>
            <a:r>
              <a:rPr lang="fr-FR" b="1" dirty="0"/>
              <a:t>et </a:t>
            </a:r>
          </a:p>
          <a:p>
            <a:pPr algn="ctr">
              <a:defRPr/>
            </a:pPr>
            <a:r>
              <a:rPr lang="fr-FR" b="1" dirty="0"/>
              <a:t>affirmation des </a:t>
            </a:r>
            <a:r>
              <a:rPr lang="fr-FR" b="1" dirty="0" err="1"/>
              <a:t>Suds</a:t>
            </a:r>
            <a:r>
              <a:rPr lang="fr-FR" b="1" dirty="0"/>
              <a:t> </a:t>
            </a:r>
          </a:p>
        </p:txBody>
      </p:sp>
      <p:sp>
        <p:nvSpPr>
          <p:cNvPr id="16394" name="ZoneTexte 40"/>
          <p:cNvSpPr txBox="1">
            <a:spLocks noChangeArrowheads="1"/>
          </p:cNvSpPr>
          <p:nvPr/>
        </p:nvSpPr>
        <p:spPr bwMode="auto">
          <a:xfrm>
            <a:off x="1612900" y="4679950"/>
            <a:ext cx="1409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200" b="1" i="1">
                <a:latin typeface="Calibri" pitchFamily="34" charset="0"/>
              </a:rPr>
              <a:t>1884</a:t>
            </a:r>
          </a:p>
          <a:p>
            <a:pPr algn="r"/>
            <a:r>
              <a:rPr lang="fr-FR" sz="1200" b="1" i="1">
                <a:latin typeface="Calibri" pitchFamily="34" charset="0"/>
              </a:rPr>
              <a:t>Conférence de Berlin </a:t>
            </a:r>
          </a:p>
        </p:txBody>
      </p:sp>
      <p:sp>
        <p:nvSpPr>
          <p:cNvPr id="16395" name="ZoneTexte 41"/>
          <p:cNvSpPr txBox="1">
            <a:spLocks noChangeArrowheads="1"/>
          </p:cNvSpPr>
          <p:nvPr/>
        </p:nvSpPr>
        <p:spPr bwMode="auto">
          <a:xfrm>
            <a:off x="2987675" y="3984625"/>
            <a:ext cx="1962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i="1">
                <a:latin typeface="Calibri" pitchFamily="34" charset="0"/>
              </a:rPr>
              <a:t>1885</a:t>
            </a:r>
          </a:p>
          <a:p>
            <a:r>
              <a:rPr lang="fr-FR" sz="1200" b="1" i="1">
                <a:latin typeface="Calibri" pitchFamily="34" charset="0"/>
              </a:rPr>
              <a:t>Discours de Jules Ferry </a:t>
            </a:r>
          </a:p>
        </p:txBody>
      </p:sp>
      <p:sp>
        <p:nvSpPr>
          <p:cNvPr id="16396" name="ZoneTexte 41"/>
          <p:cNvSpPr txBox="1">
            <a:spLocks noChangeArrowheads="1"/>
          </p:cNvSpPr>
          <p:nvPr/>
        </p:nvSpPr>
        <p:spPr bwMode="auto">
          <a:xfrm>
            <a:off x="4371975" y="4518025"/>
            <a:ext cx="1362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i="1">
                <a:latin typeface="Calibri" pitchFamily="34" charset="0"/>
              </a:rPr>
              <a:t>                    1931</a:t>
            </a:r>
          </a:p>
          <a:p>
            <a:pPr algn="ctr"/>
            <a:r>
              <a:rPr lang="fr-FR" sz="1200" b="1" i="1">
                <a:latin typeface="Calibri" pitchFamily="34" charset="0"/>
              </a:rPr>
              <a:t>Exposition coloniale à Paris </a:t>
            </a:r>
          </a:p>
        </p:txBody>
      </p:sp>
      <p:sp>
        <p:nvSpPr>
          <p:cNvPr id="16397" name="ZoneTexte 41"/>
          <p:cNvSpPr txBox="1">
            <a:spLocks noChangeArrowheads="1"/>
          </p:cNvSpPr>
          <p:nvPr/>
        </p:nvSpPr>
        <p:spPr bwMode="auto">
          <a:xfrm>
            <a:off x="5591175" y="5168900"/>
            <a:ext cx="1533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i="1">
                <a:latin typeface="Calibri" pitchFamily="34" charset="0"/>
              </a:rPr>
              <a:t>1947</a:t>
            </a:r>
          </a:p>
          <a:p>
            <a:r>
              <a:rPr lang="fr-FR" sz="1200" b="1" i="1">
                <a:latin typeface="Calibri" pitchFamily="34" charset="0"/>
              </a:rPr>
              <a:t>Décolonisation de l</a:t>
            </a:r>
            <a:r>
              <a:rPr lang="fr-FR" altLang="fr-FR" sz="1200" b="1" i="1">
                <a:latin typeface="Calibri" pitchFamily="34" charset="0"/>
              </a:rPr>
              <a:t>’</a:t>
            </a:r>
            <a:r>
              <a:rPr lang="fr-FR" sz="1200" b="1" i="1">
                <a:latin typeface="Calibri" pitchFamily="34" charset="0"/>
              </a:rPr>
              <a:t>Inde</a:t>
            </a:r>
          </a:p>
        </p:txBody>
      </p:sp>
      <p:sp>
        <p:nvSpPr>
          <p:cNvPr id="16398" name="ZoneTexte 41"/>
          <p:cNvSpPr txBox="1">
            <a:spLocks noChangeArrowheads="1"/>
          </p:cNvSpPr>
          <p:nvPr/>
        </p:nvSpPr>
        <p:spPr bwMode="auto">
          <a:xfrm>
            <a:off x="6315075" y="4244975"/>
            <a:ext cx="1962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i="1">
                <a:latin typeface="Calibri" pitchFamily="34" charset="0"/>
              </a:rPr>
              <a:t>1954-62</a:t>
            </a:r>
          </a:p>
          <a:p>
            <a:r>
              <a:rPr lang="fr-FR" sz="1200" b="1" i="1">
                <a:latin typeface="Calibri" pitchFamily="34" charset="0"/>
              </a:rPr>
              <a:t>Guerre d</a:t>
            </a:r>
            <a:r>
              <a:rPr lang="fr-FR" altLang="fr-FR" sz="1200" b="1" i="1">
                <a:latin typeface="Calibri" pitchFamily="34" charset="0"/>
              </a:rPr>
              <a:t>’</a:t>
            </a:r>
            <a:r>
              <a:rPr lang="fr-FR" sz="1200" b="1" i="1">
                <a:latin typeface="Calibri" pitchFamily="34" charset="0"/>
              </a:rPr>
              <a:t>Algérie </a:t>
            </a:r>
          </a:p>
        </p:txBody>
      </p:sp>
      <p:sp>
        <p:nvSpPr>
          <p:cNvPr id="40" name="Explosion 1 39"/>
          <p:cNvSpPr/>
          <p:nvPr/>
        </p:nvSpPr>
        <p:spPr>
          <a:xfrm>
            <a:off x="6429375" y="3895725"/>
            <a:ext cx="438150" cy="390525"/>
          </a:xfrm>
          <a:prstGeom prst="irregularSeal1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Organigramme : Décision 40"/>
          <p:cNvSpPr/>
          <p:nvPr/>
        </p:nvSpPr>
        <p:spPr>
          <a:xfrm>
            <a:off x="2647950" y="4495800"/>
            <a:ext cx="285750" cy="228600"/>
          </a:xfrm>
          <a:prstGeom prst="flowChartDecision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2" name="Organigramme : Décision 41"/>
          <p:cNvSpPr/>
          <p:nvPr/>
        </p:nvSpPr>
        <p:spPr>
          <a:xfrm>
            <a:off x="3105150" y="3790950"/>
            <a:ext cx="285750" cy="228600"/>
          </a:xfrm>
          <a:prstGeom prst="flowChartDecision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" name="Organigramme : Décision 42"/>
          <p:cNvSpPr/>
          <p:nvPr/>
        </p:nvSpPr>
        <p:spPr>
          <a:xfrm>
            <a:off x="5191125" y="4324350"/>
            <a:ext cx="285750" cy="228600"/>
          </a:xfrm>
          <a:prstGeom prst="flowChartDecision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Explosion 1 44"/>
          <p:cNvSpPr/>
          <p:nvPr/>
        </p:nvSpPr>
        <p:spPr>
          <a:xfrm>
            <a:off x="5610225" y="4848225"/>
            <a:ext cx="438150" cy="390525"/>
          </a:xfrm>
          <a:prstGeom prst="irregularSeal1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5781675" y="933450"/>
            <a:ext cx="514350" cy="5457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1066800" y="923925"/>
            <a:ext cx="1085850" cy="5467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2152650" y="923925"/>
            <a:ext cx="3314700" cy="5457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5467350" y="914400"/>
            <a:ext cx="342900" cy="5476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6288088" y="923925"/>
            <a:ext cx="2724150" cy="5476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" name="Groupe 32"/>
          <p:cNvGrpSpPr>
            <a:grpSpLocks/>
          </p:cNvGrpSpPr>
          <p:nvPr/>
        </p:nvGrpSpPr>
        <p:grpSpPr bwMode="auto">
          <a:xfrm>
            <a:off x="790575" y="304800"/>
            <a:ext cx="8353425" cy="400050"/>
            <a:chOff x="790575" y="0"/>
            <a:chExt cx="8353425" cy="400068"/>
          </a:xfrm>
        </p:grpSpPr>
        <p:sp>
          <p:nvSpPr>
            <p:cNvPr id="17466" name="ZoneTexte 6"/>
            <p:cNvSpPr txBox="1">
              <a:spLocks noChangeArrowheads="1"/>
            </p:cNvSpPr>
            <p:nvPr/>
          </p:nvSpPr>
          <p:spPr bwMode="auto">
            <a:xfrm>
              <a:off x="790575" y="0"/>
              <a:ext cx="83534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>
                  <a:latin typeface="Calibri" pitchFamily="34" charset="0"/>
                </a:rPr>
                <a:t>1850     1860     1870     1880     1890     1900     1910     1920     1930     1940     1950     1960     1970     1980     1990     2000     2010 </a:t>
              </a: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838200" y="276237"/>
              <a:ext cx="83058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>
              <a:off x="8243090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1434302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5400000">
              <a:off x="1920077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5400000">
              <a:off x="2407440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>
              <a:off x="2893215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3378990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>
              <a:off x="3866352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>
              <a:off x="4352127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4837902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5400000">
              <a:off x="5325265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5400000">
              <a:off x="5811040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6298402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>
              <a:off x="6784177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5400000">
              <a:off x="7269952" y="308783"/>
              <a:ext cx="18098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5400000">
              <a:off x="7757315" y="308783"/>
              <a:ext cx="180983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5400000">
              <a:off x="8729659" y="307989"/>
              <a:ext cx="180983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5400000">
              <a:off x="947734" y="307989"/>
              <a:ext cx="180983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ZoneTexte 34"/>
          <p:cNvSpPr txBox="1"/>
          <p:nvPr/>
        </p:nvSpPr>
        <p:spPr bwMode="auto">
          <a:xfrm>
            <a:off x="0" y="930275"/>
            <a:ext cx="430887" cy="546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LES FRANÇAIS ET LA RÉPUBLIQUE</a:t>
            </a:r>
          </a:p>
        </p:txBody>
      </p:sp>
      <p:sp>
        <p:nvSpPr>
          <p:cNvPr id="36" name="ZoneTexte 35"/>
          <p:cNvSpPr txBox="1"/>
          <p:nvPr/>
        </p:nvSpPr>
        <p:spPr bwMode="auto">
          <a:xfrm>
            <a:off x="411979" y="933449"/>
            <a:ext cx="615553" cy="2867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latin typeface="+mn-lt"/>
                <a:ea typeface="+mn-ea"/>
                <a:cs typeface="+mn-cs"/>
              </a:rPr>
              <a:t>La République,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latin typeface="+mn-lt"/>
                <a:ea typeface="+mn-ea"/>
                <a:cs typeface="+mn-cs"/>
              </a:rPr>
              <a:t>trois républiques </a:t>
            </a:r>
            <a:endParaRPr lang="fr-FR" sz="1400" b="1" dirty="0">
              <a:latin typeface="+mn-lt"/>
              <a:ea typeface="+mn-ea"/>
              <a:cs typeface="+mn-cs"/>
            </a:endParaRPr>
          </a:p>
        </p:txBody>
      </p:sp>
      <p:sp>
        <p:nvSpPr>
          <p:cNvPr id="7173" name="ZoneTexte 33"/>
          <p:cNvSpPr txBox="1">
            <a:spLocks noChangeArrowheads="1"/>
          </p:cNvSpPr>
          <p:nvPr/>
        </p:nvSpPr>
        <p:spPr bwMode="auto">
          <a:xfrm>
            <a:off x="1063625" y="1133475"/>
            <a:ext cx="1054100" cy="4302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100" b="1" dirty="0"/>
              <a:t>Second Empire </a:t>
            </a:r>
          </a:p>
          <a:p>
            <a:pPr algn="ctr">
              <a:defRPr/>
            </a:pPr>
            <a:r>
              <a:rPr lang="fr-FR" sz="1100" b="1" dirty="0"/>
              <a:t>( 1851-1870)</a:t>
            </a:r>
          </a:p>
        </p:txBody>
      </p:sp>
      <p:cxnSp>
        <p:nvCxnSpPr>
          <p:cNvPr id="85" name="Connecteur droit 84"/>
          <p:cNvCxnSpPr/>
          <p:nvPr/>
        </p:nvCxnSpPr>
        <p:spPr>
          <a:xfrm rot="5400000">
            <a:off x="3704432" y="1740694"/>
            <a:ext cx="179387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ZoneTexte 40"/>
          <p:cNvSpPr txBox="1">
            <a:spLocks noChangeArrowheads="1"/>
          </p:cNvSpPr>
          <p:nvPr/>
        </p:nvSpPr>
        <p:spPr bwMode="auto">
          <a:xfrm>
            <a:off x="2374900" y="1809750"/>
            <a:ext cx="14097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100" b="1" i="1" dirty="0">
                <a:latin typeface="Calibri" pitchFamily="34" charset="0"/>
              </a:rPr>
              <a:t>1898</a:t>
            </a:r>
          </a:p>
          <a:p>
            <a:pPr algn="r">
              <a:defRPr/>
            </a:pPr>
            <a:r>
              <a:rPr lang="fr-FR" sz="1050" b="1" i="1" dirty="0">
                <a:latin typeface="Calibri" pitchFamily="34" charset="0"/>
              </a:rPr>
              <a:t>Affaire Dreyfus</a:t>
            </a:r>
          </a:p>
        </p:txBody>
      </p:sp>
      <p:sp>
        <p:nvSpPr>
          <p:cNvPr id="7177" name="ZoneTexte 41"/>
          <p:cNvSpPr txBox="1">
            <a:spLocks noChangeArrowheads="1"/>
          </p:cNvSpPr>
          <p:nvPr/>
        </p:nvSpPr>
        <p:spPr bwMode="auto">
          <a:xfrm>
            <a:off x="2044700" y="1847850"/>
            <a:ext cx="93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050" b="1" i="1" dirty="0">
                <a:latin typeface="Calibri" pitchFamily="34" charset="0"/>
              </a:rPr>
              <a:t>  </a:t>
            </a:r>
            <a:r>
              <a:rPr lang="fr-FR" sz="1100" b="1" i="1" dirty="0">
                <a:latin typeface="Calibri" pitchFamily="34" charset="0"/>
              </a:rPr>
              <a:t> 1875-85</a:t>
            </a:r>
            <a:endParaRPr lang="fr-FR" sz="1050" b="1" i="1" dirty="0">
              <a:latin typeface="Calibri" pitchFamily="34" charset="0"/>
            </a:endParaRPr>
          </a:p>
          <a:p>
            <a:pPr>
              <a:defRPr/>
            </a:pPr>
            <a:r>
              <a:rPr lang="fr-FR" sz="1050" b="1" i="1" dirty="0">
                <a:latin typeface="Calibri" pitchFamily="34" charset="0"/>
              </a:rPr>
              <a:t>Grandes lois</a:t>
            </a:r>
          </a:p>
          <a:p>
            <a:pPr>
              <a:defRPr/>
            </a:pPr>
            <a:r>
              <a:rPr lang="fr-FR" sz="1050" b="1" i="1" dirty="0">
                <a:latin typeface="Calibri" pitchFamily="34" charset="0"/>
              </a:rPr>
              <a:t>républicaines</a:t>
            </a:r>
          </a:p>
        </p:txBody>
      </p:sp>
      <p:cxnSp>
        <p:nvCxnSpPr>
          <p:cNvPr id="97" name="Connecteur droit 96"/>
          <p:cNvCxnSpPr/>
          <p:nvPr/>
        </p:nvCxnSpPr>
        <p:spPr>
          <a:xfrm flipH="1">
            <a:off x="5308600" y="1614488"/>
            <a:ext cx="14288" cy="7096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>
            <a:cxnSpLocks noChangeShapeType="1"/>
          </p:cNvCxnSpPr>
          <p:nvPr/>
        </p:nvCxnSpPr>
        <p:spPr bwMode="auto">
          <a:xfrm>
            <a:off x="2311400" y="1762125"/>
            <a:ext cx="36036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181" name="ZoneTexte 41"/>
          <p:cNvSpPr txBox="1">
            <a:spLocks noChangeArrowheads="1"/>
          </p:cNvSpPr>
          <p:nvPr/>
        </p:nvSpPr>
        <p:spPr bwMode="auto">
          <a:xfrm>
            <a:off x="1260475" y="1682750"/>
            <a:ext cx="96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050" b="1" i="1" dirty="0">
                <a:latin typeface="Calibri" pitchFamily="34" charset="0"/>
              </a:rPr>
              <a:t>                 </a:t>
            </a:r>
            <a:r>
              <a:rPr lang="fr-FR" sz="1100" b="1" i="1" dirty="0">
                <a:latin typeface="Calibri" pitchFamily="34" charset="0"/>
              </a:rPr>
              <a:t>1871</a:t>
            </a:r>
            <a:endParaRPr lang="fr-FR" sz="1050" b="1" i="1" dirty="0">
              <a:latin typeface="Calibri" pitchFamily="34" charset="0"/>
            </a:endParaRPr>
          </a:p>
          <a:p>
            <a:pPr>
              <a:defRPr/>
            </a:pPr>
            <a:r>
              <a:rPr lang="fr-FR" sz="1050" b="1" i="1" dirty="0">
                <a:latin typeface="Calibri" pitchFamily="34" charset="0"/>
              </a:rPr>
              <a:t>      Commune </a:t>
            </a:r>
          </a:p>
        </p:txBody>
      </p:sp>
      <p:sp>
        <p:nvSpPr>
          <p:cNvPr id="38" name="ZoneTexte 37"/>
          <p:cNvSpPr txBox="1"/>
          <p:nvPr/>
        </p:nvSpPr>
        <p:spPr bwMode="auto">
          <a:xfrm>
            <a:off x="415151" y="3810000"/>
            <a:ext cx="615553" cy="2581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vert27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latin typeface="+mn-lt"/>
                <a:ea typeface="+mn-ea"/>
                <a:cs typeface="+mn-cs"/>
              </a:rPr>
              <a:t>La République et les évolutions de la société française</a:t>
            </a:r>
            <a:endParaRPr lang="fr-FR" sz="1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9" name="ZoneTexte 33"/>
          <p:cNvSpPr txBox="1">
            <a:spLocks noChangeArrowheads="1"/>
          </p:cNvSpPr>
          <p:nvPr/>
        </p:nvSpPr>
        <p:spPr bwMode="auto">
          <a:xfrm>
            <a:off x="2959100" y="1114425"/>
            <a:ext cx="1574800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/>
              <a:t>Troisième République </a:t>
            </a:r>
          </a:p>
          <a:p>
            <a:pPr algn="ctr">
              <a:defRPr/>
            </a:pPr>
            <a:r>
              <a:rPr lang="fr-FR" sz="1200" b="1" dirty="0"/>
              <a:t>( 1870-1940)</a:t>
            </a:r>
          </a:p>
        </p:txBody>
      </p:sp>
      <p:sp>
        <p:nvSpPr>
          <p:cNvPr id="17427" name="ZoneTexte 33"/>
          <p:cNvSpPr txBox="1">
            <a:spLocks noChangeArrowheads="1"/>
          </p:cNvSpPr>
          <p:nvPr/>
        </p:nvSpPr>
        <p:spPr bwMode="auto">
          <a:xfrm>
            <a:off x="5473700" y="1133475"/>
            <a:ext cx="266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1200">
              <a:latin typeface="Calibri" pitchFamily="34" charset="0"/>
            </a:endParaRPr>
          </a:p>
          <a:p>
            <a:pPr algn="ctr"/>
            <a:endParaRPr lang="fr-FR" sz="1200">
              <a:latin typeface="Calibri" pitchFamily="34" charset="0"/>
            </a:endParaRPr>
          </a:p>
        </p:txBody>
      </p:sp>
      <p:sp>
        <p:nvSpPr>
          <p:cNvPr id="7185" name="ZoneTexte 33"/>
          <p:cNvSpPr txBox="1">
            <a:spLocks noChangeArrowheads="1"/>
          </p:cNvSpPr>
          <p:nvPr/>
        </p:nvSpPr>
        <p:spPr bwMode="auto">
          <a:xfrm>
            <a:off x="5819775" y="1123950"/>
            <a:ext cx="457200" cy="4460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800" b="1" dirty="0"/>
              <a:t>IV </a:t>
            </a:r>
            <a:r>
              <a:rPr lang="fr-FR" sz="800" b="1" dirty="0" err="1"/>
              <a:t>Rép</a:t>
            </a:r>
            <a:r>
              <a:rPr lang="fr-FR" sz="800" b="1" dirty="0"/>
              <a:t> (</a:t>
            </a:r>
            <a:r>
              <a:rPr lang="fr-FR" sz="700" b="1" dirty="0"/>
              <a:t>1946-54)</a:t>
            </a:r>
            <a:endParaRPr lang="fr-FR" sz="800" b="1" dirty="0"/>
          </a:p>
        </p:txBody>
      </p:sp>
      <p:sp>
        <p:nvSpPr>
          <p:cNvPr id="7186" name="ZoneTexte 33"/>
          <p:cNvSpPr txBox="1">
            <a:spLocks noChangeArrowheads="1"/>
          </p:cNvSpPr>
          <p:nvPr/>
        </p:nvSpPr>
        <p:spPr bwMode="auto">
          <a:xfrm>
            <a:off x="6648450" y="1095375"/>
            <a:ext cx="1924050" cy="4921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/>
              <a:t>Cinquième République </a:t>
            </a:r>
          </a:p>
          <a:p>
            <a:pPr algn="ctr">
              <a:defRPr/>
            </a:pPr>
            <a:r>
              <a:rPr lang="fr-FR" sz="1200" b="1" dirty="0"/>
              <a:t>depuis 1958</a:t>
            </a:r>
          </a:p>
        </p:txBody>
      </p:sp>
      <p:sp>
        <p:nvSpPr>
          <p:cNvPr id="2" name="ZoneTexte 40"/>
          <p:cNvSpPr txBox="1">
            <a:spLocks noChangeArrowheads="1"/>
          </p:cNvSpPr>
          <p:nvPr/>
        </p:nvSpPr>
        <p:spPr bwMode="auto">
          <a:xfrm>
            <a:off x="3708400" y="1758950"/>
            <a:ext cx="5842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100" b="1" i="1" dirty="0">
                <a:latin typeface="Calibri" pitchFamily="34" charset="0"/>
              </a:rPr>
              <a:t>1905</a:t>
            </a:r>
          </a:p>
          <a:p>
            <a:pPr>
              <a:defRPr/>
            </a:pPr>
            <a:r>
              <a:rPr lang="fr-FR" sz="1050" b="1" i="1" dirty="0">
                <a:latin typeface="Calibri" pitchFamily="34" charset="0"/>
              </a:rPr>
              <a:t>Laïcité </a:t>
            </a:r>
          </a:p>
        </p:txBody>
      </p:sp>
      <p:cxnSp>
        <p:nvCxnSpPr>
          <p:cNvPr id="47" name="Connecteur droit 46"/>
          <p:cNvCxnSpPr/>
          <p:nvPr/>
        </p:nvCxnSpPr>
        <p:spPr>
          <a:xfrm rot="5400000">
            <a:off x="5025232" y="1727994"/>
            <a:ext cx="179387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2" name="ZoneTexte 40"/>
          <p:cNvSpPr txBox="1">
            <a:spLocks noChangeArrowheads="1"/>
          </p:cNvSpPr>
          <p:nvPr/>
        </p:nvSpPr>
        <p:spPr bwMode="auto">
          <a:xfrm>
            <a:off x="4264025" y="1838325"/>
            <a:ext cx="1104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="1" i="1">
                <a:latin typeface="Calibri" pitchFamily="34" charset="0"/>
              </a:rPr>
              <a:t>6 février 1934</a:t>
            </a:r>
          </a:p>
        </p:txBody>
      </p:sp>
      <p:cxnSp>
        <p:nvCxnSpPr>
          <p:cNvPr id="49" name="Connecteur droit 48"/>
          <p:cNvCxnSpPr/>
          <p:nvPr/>
        </p:nvCxnSpPr>
        <p:spPr>
          <a:xfrm rot="5400000">
            <a:off x="5279232" y="2134394"/>
            <a:ext cx="1042987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1" name="ZoneTexte 40"/>
          <p:cNvSpPr txBox="1">
            <a:spLocks noChangeArrowheads="1"/>
          </p:cNvSpPr>
          <p:nvPr/>
        </p:nvSpPr>
        <p:spPr bwMode="auto">
          <a:xfrm>
            <a:off x="4826000" y="2152650"/>
            <a:ext cx="11049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100" b="1" i="1" dirty="0">
                <a:latin typeface="Calibri" pitchFamily="34" charset="0"/>
              </a:rPr>
              <a:t>1936</a:t>
            </a:r>
          </a:p>
          <a:p>
            <a:pPr>
              <a:defRPr/>
            </a:pPr>
            <a:r>
              <a:rPr lang="fr-FR" sz="1050" b="1" i="1" dirty="0">
                <a:latin typeface="Calibri" pitchFamily="34" charset="0"/>
              </a:rPr>
              <a:t>Front Populaire</a:t>
            </a:r>
          </a:p>
        </p:txBody>
      </p:sp>
      <p:sp>
        <p:nvSpPr>
          <p:cNvPr id="3" name="ZoneTexte 40"/>
          <p:cNvSpPr txBox="1">
            <a:spLocks noChangeArrowheads="1"/>
          </p:cNvSpPr>
          <p:nvPr/>
        </p:nvSpPr>
        <p:spPr bwMode="auto">
          <a:xfrm>
            <a:off x="5422900" y="1936750"/>
            <a:ext cx="8763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100" b="1" i="1" dirty="0">
                <a:latin typeface="Calibri" pitchFamily="34" charset="0"/>
              </a:rPr>
              <a:t>1943 </a:t>
            </a:r>
          </a:p>
          <a:p>
            <a:pPr>
              <a:defRPr/>
            </a:pPr>
            <a:r>
              <a:rPr lang="fr-FR" sz="1050" b="1" i="1" dirty="0">
                <a:latin typeface="Calibri" pitchFamily="34" charset="0"/>
              </a:rPr>
              <a:t> CNR</a:t>
            </a:r>
          </a:p>
        </p:txBody>
      </p:sp>
      <p:cxnSp>
        <p:nvCxnSpPr>
          <p:cNvPr id="52" name="Connecteur droit 51"/>
          <p:cNvCxnSpPr/>
          <p:nvPr/>
        </p:nvCxnSpPr>
        <p:spPr>
          <a:xfrm rot="5400000">
            <a:off x="5499895" y="1774031"/>
            <a:ext cx="322262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5" name="ZoneTexte 40"/>
          <p:cNvSpPr txBox="1">
            <a:spLocks noChangeArrowheads="1"/>
          </p:cNvSpPr>
          <p:nvPr/>
        </p:nvSpPr>
        <p:spPr bwMode="auto">
          <a:xfrm>
            <a:off x="5410200" y="2546350"/>
            <a:ext cx="11049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100" b="1" i="1" dirty="0">
                <a:latin typeface="Calibri" pitchFamily="34" charset="0"/>
              </a:rPr>
              <a:t>1946</a:t>
            </a:r>
          </a:p>
          <a:p>
            <a:pPr>
              <a:defRPr/>
            </a:pPr>
            <a:r>
              <a:rPr lang="fr-FR" sz="1050" b="1" i="1" dirty="0">
                <a:latin typeface="Calibri" pitchFamily="34" charset="0"/>
              </a:rPr>
              <a:t>Constitution de</a:t>
            </a:r>
          </a:p>
          <a:p>
            <a:pPr>
              <a:defRPr/>
            </a:pPr>
            <a:r>
              <a:rPr lang="fr-FR" sz="1050" b="1" i="1" dirty="0">
                <a:latin typeface="Calibri" pitchFamily="34" charset="0"/>
              </a:rPr>
              <a:t> la IV République</a:t>
            </a:r>
          </a:p>
        </p:txBody>
      </p:sp>
      <p:sp>
        <p:nvSpPr>
          <p:cNvPr id="7196" name="ZoneTexte 40"/>
          <p:cNvSpPr txBox="1">
            <a:spLocks noChangeArrowheads="1"/>
          </p:cNvSpPr>
          <p:nvPr/>
        </p:nvSpPr>
        <p:spPr bwMode="auto">
          <a:xfrm>
            <a:off x="5854700" y="1771650"/>
            <a:ext cx="11049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100" b="1" i="1" dirty="0">
                <a:latin typeface="Calibri" pitchFamily="34" charset="0"/>
              </a:rPr>
              <a:t>1958</a:t>
            </a:r>
          </a:p>
          <a:p>
            <a:pPr>
              <a:defRPr/>
            </a:pPr>
            <a:r>
              <a:rPr lang="fr-FR" sz="1050" b="1" i="1" dirty="0">
                <a:latin typeface="Calibri" pitchFamily="34" charset="0"/>
              </a:rPr>
              <a:t>Crise du 13 mai </a:t>
            </a:r>
          </a:p>
        </p:txBody>
      </p:sp>
      <p:sp>
        <p:nvSpPr>
          <p:cNvPr id="7197" name="ZoneTexte 40"/>
          <p:cNvSpPr txBox="1">
            <a:spLocks noChangeArrowheads="1"/>
          </p:cNvSpPr>
          <p:nvPr/>
        </p:nvSpPr>
        <p:spPr bwMode="auto">
          <a:xfrm>
            <a:off x="6896100" y="2178050"/>
            <a:ext cx="1562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100" b="1" i="1" dirty="0">
                <a:latin typeface="Calibri" pitchFamily="34" charset="0"/>
              </a:rPr>
              <a:t>1962</a:t>
            </a:r>
          </a:p>
          <a:p>
            <a:pPr>
              <a:defRPr/>
            </a:pPr>
            <a:r>
              <a:rPr lang="fr-FR" sz="1050" b="1" i="1" dirty="0">
                <a:latin typeface="Calibri" pitchFamily="34" charset="0"/>
              </a:rPr>
              <a:t>Réforme constitutionnelle</a:t>
            </a:r>
          </a:p>
        </p:txBody>
      </p:sp>
      <p:cxnSp>
        <p:nvCxnSpPr>
          <p:cNvPr id="58" name="Connecteur droit 57"/>
          <p:cNvCxnSpPr/>
          <p:nvPr/>
        </p:nvCxnSpPr>
        <p:spPr>
          <a:xfrm>
            <a:off x="6578600" y="1627188"/>
            <a:ext cx="355600" cy="5699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9" name="ZoneTexte 5"/>
          <p:cNvSpPr txBox="1">
            <a:spLocks noChangeArrowheads="1"/>
          </p:cNvSpPr>
          <p:nvPr/>
        </p:nvSpPr>
        <p:spPr bwMode="auto">
          <a:xfrm>
            <a:off x="4775200" y="762000"/>
            <a:ext cx="1558925" cy="2619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100" b="1" i="1" dirty="0"/>
              <a:t>Etat français (1940-44</a:t>
            </a:r>
            <a:r>
              <a:rPr lang="fr-FR" sz="1000" b="1" i="1" dirty="0"/>
              <a:t>) </a:t>
            </a:r>
          </a:p>
        </p:txBody>
      </p:sp>
      <p:cxnSp>
        <p:nvCxnSpPr>
          <p:cNvPr id="61" name="Connecteur droit 60"/>
          <p:cNvCxnSpPr/>
          <p:nvPr/>
        </p:nvCxnSpPr>
        <p:spPr>
          <a:xfrm rot="5400000">
            <a:off x="5533232" y="1143794"/>
            <a:ext cx="179387" cy="31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cxnSpLocks noChangeShapeType="1"/>
          </p:cNvCxnSpPr>
          <p:nvPr/>
        </p:nvCxnSpPr>
        <p:spPr bwMode="auto">
          <a:xfrm>
            <a:off x="2400300" y="3457575"/>
            <a:ext cx="2987675" cy="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5" name="Connecteur droit avec flèche 64"/>
          <p:cNvCxnSpPr>
            <a:cxnSpLocks noChangeShapeType="1"/>
          </p:cNvCxnSpPr>
          <p:nvPr/>
        </p:nvCxnSpPr>
        <p:spPr bwMode="auto">
          <a:xfrm>
            <a:off x="5435600" y="3457575"/>
            <a:ext cx="431800" cy="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Connecteur droit avec flèche 65"/>
          <p:cNvCxnSpPr>
            <a:cxnSpLocks noChangeShapeType="1"/>
          </p:cNvCxnSpPr>
          <p:nvPr/>
        </p:nvCxnSpPr>
        <p:spPr bwMode="auto">
          <a:xfrm flipV="1">
            <a:off x="5930900" y="3448050"/>
            <a:ext cx="1479550" cy="9525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204" name="ZoneTexte 7"/>
          <p:cNvSpPr txBox="1">
            <a:spLocks noChangeArrowheads="1"/>
          </p:cNvSpPr>
          <p:nvPr/>
        </p:nvSpPr>
        <p:spPr bwMode="auto">
          <a:xfrm>
            <a:off x="2540000" y="3546475"/>
            <a:ext cx="260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Enracinement de la culture républicaine </a:t>
            </a:r>
          </a:p>
        </p:txBody>
      </p:sp>
      <p:sp>
        <p:nvSpPr>
          <p:cNvPr id="7205" name="ZoneTexte 67"/>
          <p:cNvSpPr txBox="1">
            <a:spLocks noChangeArrowheads="1"/>
          </p:cNvSpPr>
          <p:nvPr/>
        </p:nvSpPr>
        <p:spPr bwMode="auto">
          <a:xfrm>
            <a:off x="5067300" y="3508375"/>
            <a:ext cx="1181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Combats de la Résistance </a:t>
            </a:r>
          </a:p>
        </p:txBody>
      </p:sp>
      <p:sp>
        <p:nvSpPr>
          <p:cNvPr id="7206" name="ZoneTexte 68"/>
          <p:cNvSpPr txBox="1">
            <a:spLocks noChangeArrowheads="1"/>
          </p:cNvSpPr>
          <p:nvPr/>
        </p:nvSpPr>
        <p:spPr bwMode="auto">
          <a:xfrm>
            <a:off x="5778500" y="3559175"/>
            <a:ext cx="260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     </a:t>
            </a: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Refondation républicaine     </a:t>
            </a:r>
            <a:endParaRPr lang="fr-FR" sz="1200" b="1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70" name="Connecteur droit avec flèche 69"/>
          <p:cNvCxnSpPr>
            <a:cxnSpLocks noChangeShapeType="1"/>
          </p:cNvCxnSpPr>
          <p:nvPr/>
        </p:nvCxnSpPr>
        <p:spPr bwMode="auto">
          <a:xfrm flipV="1">
            <a:off x="3784600" y="4200525"/>
            <a:ext cx="5226050" cy="15875"/>
          </a:xfrm>
          <a:prstGeom prst="straightConnector1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1" name="Connecteur droit avec flèche 70"/>
          <p:cNvCxnSpPr>
            <a:cxnSpLocks noChangeShapeType="1"/>
          </p:cNvCxnSpPr>
          <p:nvPr/>
        </p:nvCxnSpPr>
        <p:spPr bwMode="auto">
          <a:xfrm>
            <a:off x="1095375" y="4876800"/>
            <a:ext cx="4429125" cy="0"/>
          </a:xfrm>
          <a:prstGeom prst="straightConnector1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2" name="Connecteur droit avec flèche 71"/>
          <p:cNvCxnSpPr>
            <a:cxnSpLocks noChangeShapeType="1"/>
          </p:cNvCxnSpPr>
          <p:nvPr/>
        </p:nvCxnSpPr>
        <p:spPr bwMode="auto">
          <a:xfrm>
            <a:off x="3349625" y="5851525"/>
            <a:ext cx="5641975" cy="6350"/>
          </a:xfrm>
          <a:prstGeom prst="straightConnector1">
            <a:avLst/>
          </a:prstGeom>
          <a:noFill/>
          <a:ln w="25400">
            <a:solidFill>
              <a:srgbClr val="7030A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210" name="ZoneTexte 9"/>
          <p:cNvSpPr txBox="1">
            <a:spLocks noChangeArrowheads="1"/>
          </p:cNvSpPr>
          <p:nvPr/>
        </p:nvSpPr>
        <p:spPr bwMode="auto">
          <a:xfrm>
            <a:off x="5165725" y="4203700"/>
            <a:ext cx="1565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République laïque 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1171575" y="4940300"/>
            <a:ext cx="403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Conquête de droits sociaux </a:t>
            </a:r>
          </a:p>
          <a:p>
            <a:pPr algn="ctr">
              <a:defRPr/>
            </a:pP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par les classes populaires</a:t>
            </a:r>
          </a:p>
        </p:txBody>
      </p:sp>
      <p:sp>
        <p:nvSpPr>
          <p:cNvPr id="17454" name="ZoneTexte 74"/>
          <p:cNvSpPr txBox="1">
            <a:spLocks noChangeArrowheads="1"/>
          </p:cNvSpPr>
          <p:nvPr/>
        </p:nvSpPr>
        <p:spPr bwMode="auto">
          <a:xfrm>
            <a:off x="4081463" y="5842000"/>
            <a:ext cx="4376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i="1">
                <a:solidFill>
                  <a:srgbClr val="7030A0"/>
                </a:solidFill>
                <a:latin typeface="Calibri" pitchFamily="34" charset="0"/>
              </a:rPr>
              <a:t>Place croissante des femmes</a:t>
            </a:r>
          </a:p>
          <a:p>
            <a:pPr algn="ctr"/>
            <a:r>
              <a:rPr lang="fr-FR" sz="1400" b="1" i="1">
                <a:solidFill>
                  <a:srgbClr val="7030A0"/>
                </a:solidFill>
                <a:latin typeface="Calibri" pitchFamily="34" charset="0"/>
              </a:rPr>
              <a:t>dans la société</a:t>
            </a:r>
          </a:p>
        </p:txBody>
      </p:sp>
      <p:sp>
        <p:nvSpPr>
          <p:cNvPr id="77" name="Pentagone 76"/>
          <p:cNvSpPr/>
          <p:nvPr/>
        </p:nvSpPr>
        <p:spPr>
          <a:xfrm>
            <a:off x="1076325" y="1066800"/>
            <a:ext cx="7896225" cy="561975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82" name="Connecteur droit avec flèche 81"/>
          <p:cNvCxnSpPr>
            <a:cxnSpLocks noChangeShapeType="1"/>
          </p:cNvCxnSpPr>
          <p:nvPr/>
        </p:nvCxnSpPr>
        <p:spPr bwMode="auto">
          <a:xfrm>
            <a:off x="5534025" y="4895850"/>
            <a:ext cx="3438525" cy="9525"/>
          </a:xfrm>
          <a:prstGeom prst="straightConnector1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dash"/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4" name="ZoneTexte 83"/>
          <p:cNvSpPr txBox="1"/>
          <p:nvPr/>
        </p:nvSpPr>
        <p:spPr>
          <a:xfrm>
            <a:off x="5543550" y="4978400"/>
            <a:ext cx="3333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Luttes pour la consolidation et la préservation des droits sociaux</a:t>
            </a:r>
          </a:p>
        </p:txBody>
      </p:sp>
      <p:sp>
        <p:nvSpPr>
          <p:cNvPr id="87" name="Explosion 1 86"/>
          <p:cNvSpPr/>
          <p:nvPr/>
        </p:nvSpPr>
        <p:spPr>
          <a:xfrm>
            <a:off x="1952625" y="1647825"/>
            <a:ext cx="295275" cy="266700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8" name="Explosion 1 87"/>
          <p:cNvSpPr/>
          <p:nvPr/>
        </p:nvSpPr>
        <p:spPr>
          <a:xfrm>
            <a:off x="3295650" y="1609725"/>
            <a:ext cx="295275" cy="266700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9" name="Explosion 1 88"/>
          <p:cNvSpPr/>
          <p:nvPr/>
        </p:nvSpPr>
        <p:spPr>
          <a:xfrm>
            <a:off x="4953000" y="1638300"/>
            <a:ext cx="295275" cy="266700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0" name="Explosion 1 89"/>
          <p:cNvSpPr/>
          <p:nvPr/>
        </p:nvSpPr>
        <p:spPr>
          <a:xfrm>
            <a:off x="6162675" y="1638300"/>
            <a:ext cx="295275" cy="266700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83" name="Connecteur droit 82"/>
          <p:cNvCxnSpPr/>
          <p:nvPr/>
        </p:nvCxnSpPr>
        <p:spPr>
          <a:xfrm flipH="1" flipV="1">
            <a:off x="2133600" y="1057275"/>
            <a:ext cx="7938" cy="561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5456238" y="1066800"/>
            <a:ext cx="1587" cy="5572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flipV="1">
            <a:off x="5799138" y="1057275"/>
            <a:ext cx="1587" cy="569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6303963" y="1065213"/>
            <a:ext cx="0" cy="561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i="1" dirty="0" smtClean="0"/>
              <a:t>Objectifs généraux</a:t>
            </a:r>
            <a:endParaRPr lang="fr-FR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fr-FR" sz="3000" dirty="0" smtClean="0"/>
              <a:t>Les programmes d’histoire de seconde et de première constituent </a:t>
            </a:r>
            <a:r>
              <a:rPr lang="fr-FR" sz="3000" b="1" i="1" dirty="0" smtClean="0"/>
              <a:t>un tronc commun sur 2 ans.</a:t>
            </a:r>
          </a:p>
          <a:p>
            <a:pPr>
              <a:spcBef>
                <a:spcPts val="0"/>
              </a:spcBef>
            </a:pPr>
            <a:endParaRPr lang="fr-FR" sz="3000" dirty="0" smtClean="0"/>
          </a:p>
          <a:p>
            <a:pPr>
              <a:spcBef>
                <a:spcPts val="0"/>
              </a:spcBef>
            </a:pPr>
            <a:r>
              <a:rPr lang="fr-FR" sz="3000" dirty="0" smtClean="0"/>
              <a:t>Par conséquent, la Première s’inscrit</a:t>
            </a:r>
            <a:r>
              <a:rPr lang="fr-FR" sz="3000" b="1" i="1" dirty="0" smtClean="0"/>
              <a:t> dans la continuité de la seconde </a:t>
            </a:r>
            <a:r>
              <a:rPr lang="fr-FR" sz="3000" dirty="0" smtClean="0"/>
              <a:t>:</a:t>
            </a:r>
          </a:p>
          <a:p>
            <a:pPr>
              <a:spcBef>
                <a:spcPts val="0"/>
              </a:spcBef>
            </a:pPr>
            <a:endParaRPr lang="fr-FR" sz="3000" dirty="0" smtClean="0"/>
          </a:p>
          <a:p>
            <a:pPr lvl="2">
              <a:spcBef>
                <a:spcPts val="200"/>
              </a:spcBef>
              <a:spcAft>
                <a:spcPts val="200"/>
              </a:spcAft>
              <a:buFont typeface="Symbol" pitchFamily="18" charset="2"/>
              <a:buChar char=""/>
            </a:pPr>
            <a:r>
              <a:rPr lang="fr-FR" sz="2600" dirty="0" smtClean="0"/>
              <a:t> </a:t>
            </a:r>
            <a:r>
              <a:rPr lang="fr-FR" sz="2600" b="1" i="1" dirty="0" smtClean="0"/>
              <a:t>Sur le plan chronologique </a:t>
            </a:r>
            <a:r>
              <a:rPr lang="fr-FR" sz="2600" dirty="0" smtClean="0"/>
              <a:t>en prenant la suite d’une mise en perspective sur le temps long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Font typeface="Symbol" pitchFamily="18" charset="2"/>
              <a:buChar char=""/>
            </a:pPr>
            <a:endParaRPr lang="fr-FR" sz="2600" dirty="0" smtClean="0"/>
          </a:p>
          <a:p>
            <a:pPr lvl="2">
              <a:spcBef>
                <a:spcPts val="200"/>
              </a:spcBef>
              <a:spcAft>
                <a:spcPts val="200"/>
              </a:spcAft>
              <a:buFont typeface="Symbol" pitchFamily="18" charset="2"/>
              <a:buChar char=""/>
            </a:pPr>
            <a:r>
              <a:rPr lang="fr-FR" sz="2600" dirty="0" smtClean="0"/>
              <a:t> </a:t>
            </a:r>
            <a:r>
              <a:rPr lang="fr-FR" sz="2600" b="1" i="1" dirty="0" smtClean="0"/>
              <a:t>Sur le plan des objectifs d’apprentissage </a:t>
            </a:r>
            <a:r>
              <a:rPr lang="fr-FR" sz="2600" dirty="0" smtClean="0"/>
              <a:t>= Le tableau des « capacités et méthodes »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Font typeface="Symbol" pitchFamily="18" charset="2"/>
              <a:buChar char=""/>
            </a:pPr>
            <a:endParaRPr lang="fr-FR" sz="2600" dirty="0" smtClean="0"/>
          </a:p>
          <a:p>
            <a:pPr lvl="2">
              <a:spcBef>
                <a:spcPts val="200"/>
              </a:spcBef>
              <a:spcAft>
                <a:spcPts val="200"/>
              </a:spcAft>
              <a:buFont typeface="Symbol" pitchFamily="18" charset="2"/>
              <a:buChar char=""/>
            </a:pPr>
            <a:r>
              <a:rPr lang="fr-FR" sz="2600" dirty="0" smtClean="0"/>
              <a:t> </a:t>
            </a:r>
            <a:r>
              <a:rPr lang="fr-FR" sz="2600" b="1" i="1" dirty="0" smtClean="0"/>
              <a:t>Sur le plan des démarches </a:t>
            </a:r>
            <a:r>
              <a:rPr lang="fr-FR" sz="2600" dirty="0" smtClean="0"/>
              <a:t>= nombreuses « études » replacées dans leur contexte général </a:t>
            </a:r>
          </a:p>
          <a:p>
            <a:pPr lvl="2">
              <a:spcBef>
                <a:spcPts val="0"/>
              </a:spcBef>
              <a:buFont typeface="Symbol" pitchFamily="18" charset="2"/>
              <a:buChar char=""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b="1" i="1" dirty="0" smtClean="0"/>
              <a:t>Des fiches « mode d’emploi » qui explicitent pour chaque thème une proposition de plan et de mise en œuvre concrète </a:t>
            </a:r>
            <a:endParaRPr lang="fr-FR" sz="3600" b="1" i="1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704856" cy="792088"/>
          </a:xfrm>
        </p:spPr>
        <p:txBody>
          <a:bodyPr>
            <a:normAutofit lnSpcReduction="10000"/>
          </a:bodyPr>
          <a:lstStyle/>
          <a:p>
            <a:r>
              <a:rPr lang="fr-FR" sz="2400" b="1" i="1" dirty="0" smtClean="0"/>
              <a:t>Etablies par les formateurs pour chacune des présentations faites lors de la journée de formation</a:t>
            </a:r>
            <a:endParaRPr lang="fr-F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632"/>
            <a:ext cx="7272808" cy="65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10" y="548680"/>
            <a:ext cx="894168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585"/>
            <a:ext cx="7560840" cy="661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31220" cy="594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i="1" dirty="0" smtClean="0"/>
              <a:t>Fils conducteurs du programme</a:t>
            </a:r>
            <a:endParaRPr lang="fr-FR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600" b="1" i="1" dirty="0" smtClean="0">
                <a:solidFill>
                  <a:srgbClr val="FF0000"/>
                </a:solidFill>
              </a:rPr>
              <a:t>Le sujet du programme</a:t>
            </a:r>
          </a:p>
          <a:p>
            <a:pPr lvl="1" algn="just">
              <a:spcBef>
                <a:spcPts val="0"/>
              </a:spcBef>
              <a:buFont typeface="Wingdings 3" pitchFamily="18" charset="2"/>
              <a:buChar char=""/>
            </a:pPr>
            <a:r>
              <a:rPr lang="fr-FR" sz="2200" i="1" dirty="0" smtClean="0"/>
              <a:t>On étudie </a:t>
            </a:r>
            <a:r>
              <a:rPr lang="fr-FR" sz="2200" b="1" i="1" dirty="0" smtClean="0"/>
              <a:t>les questions indispensables à la compréhension de l’histoire du XXe siècle</a:t>
            </a:r>
            <a:r>
              <a:rPr lang="fr-FR" sz="2200" i="1" dirty="0" smtClean="0"/>
              <a:t> </a:t>
            </a:r>
            <a:r>
              <a:rPr lang="fr-FR" sz="2200" dirty="0" smtClean="0"/>
              <a:t>que nous recevons aujourd’hui en héritage direct. </a:t>
            </a:r>
            <a:endParaRPr lang="fr-FR" sz="2200" i="1" dirty="0" smtClean="0"/>
          </a:p>
          <a:p>
            <a:pPr>
              <a:spcBef>
                <a:spcPts val="0"/>
              </a:spcBef>
            </a:pPr>
            <a:endParaRPr lang="fr-FR" sz="2600" b="1" i="1" dirty="0"/>
          </a:p>
          <a:p>
            <a:pPr>
              <a:spcBef>
                <a:spcPts val="0"/>
              </a:spcBef>
            </a:pPr>
            <a:r>
              <a:rPr lang="fr-FR" sz="2600" b="1" i="1" dirty="0" smtClean="0">
                <a:solidFill>
                  <a:srgbClr val="FF0000"/>
                </a:solidFill>
              </a:rPr>
              <a:t>Le postulat </a:t>
            </a:r>
            <a:r>
              <a:rPr lang="fr-FR" sz="2600" b="1" i="1" dirty="0">
                <a:solidFill>
                  <a:srgbClr val="FF0000"/>
                </a:solidFill>
              </a:rPr>
              <a:t>du programme</a:t>
            </a:r>
            <a:r>
              <a:rPr lang="fr-FR" sz="2600" dirty="0">
                <a:solidFill>
                  <a:srgbClr val="FF0000"/>
                </a:solidFill>
              </a:rPr>
              <a:t> </a:t>
            </a:r>
            <a:endParaRPr lang="fr-FR" sz="26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buFont typeface="Wingdings 3" pitchFamily="18" charset="2"/>
              <a:buChar char=""/>
            </a:pPr>
            <a:r>
              <a:rPr lang="fr-FR" sz="2200" i="1" dirty="0" smtClean="0"/>
              <a:t>Le </a:t>
            </a:r>
            <a:r>
              <a:rPr lang="fr-FR" sz="2200" i="1" dirty="0"/>
              <a:t>recul que nous avons au début du XXIe siècle </a:t>
            </a:r>
            <a:r>
              <a:rPr lang="fr-FR" sz="2200" i="1" dirty="0" smtClean="0"/>
              <a:t>nécessite d’aborder </a:t>
            </a:r>
            <a:r>
              <a:rPr lang="fr-FR" sz="2200" i="1" dirty="0"/>
              <a:t>ces questions </a:t>
            </a:r>
            <a:r>
              <a:rPr lang="fr-FR" sz="2200" b="1" i="1" dirty="0"/>
              <a:t>selon une nouvelle approche thématique sur le temps </a:t>
            </a:r>
            <a:r>
              <a:rPr lang="fr-FR" sz="2200" b="1" i="1" dirty="0" smtClean="0"/>
              <a:t>long, afin de mieux les comprendre dans leur globalité</a:t>
            </a:r>
            <a:r>
              <a:rPr lang="fr-FR" sz="2200" i="1" dirty="0" smtClean="0"/>
              <a:t>. </a:t>
            </a:r>
          </a:p>
          <a:p>
            <a:pPr>
              <a:spcBef>
                <a:spcPts val="0"/>
              </a:spcBef>
            </a:pPr>
            <a:endParaRPr lang="fr-FR" sz="2600" dirty="0"/>
          </a:p>
          <a:p>
            <a:pPr>
              <a:spcBef>
                <a:spcPts val="0"/>
              </a:spcBef>
            </a:pPr>
            <a:r>
              <a:rPr lang="fr-FR" sz="2600" b="1" i="1" dirty="0" smtClean="0">
                <a:solidFill>
                  <a:srgbClr val="FF0000"/>
                </a:solidFill>
              </a:rPr>
              <a:t>L’approche choisie pour traiter les thèmes du programme</a:t>
            </a:r>
          </a:p>
          <a:p>
            <a:pPr lvl="1">
              <a:spcBef>
                <a:spcPts val="0"/>
              </a:spcBef>
              <a:buFont typeface="Wingdings 3" pitchFamily="18" charset="2"/>
              <a:buChar char=""/>
            </a:pPr>
            <a:r>
              <a:rPr lang="fr-FR" sz="2200" i="1" dirty="0" smtClean="0"/>
              <a:t>Les questions sont </a:t>
            </a:r>
            <a:r>
              <a:rPr lang="fr-FR" sz="2200" b="1" i="1" dirty="0" smtClean="0"/>
              <a:t>mises en perspective selon des temporalités adaptées</a:t>
            </a:r>
            <a:r>
              <a:rPr lang="fr-FR" sz="2200" i="1" dirty="0" smtClean="0"/>
              <a:t>, sur une plus ou moins longue durée.</a:t>
            </a:r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endParaRPr lang="fr-FR" dirty="0"/>
          </a:p>
          <a:p>
            <a:pPr lvl="2">
              <a:spcBef>
                <a:spcPts val="0"/>
              </a:spcBef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1"/>
          <p:cNvSpPr>
            <a:spLocks noChangeShapeType="1"/>
          </p:cNvSpPr>
          <p:nvPr/>
        </p:nvSpPr>
        <p:spPr bwMode="auto">
          <a:xfrm>
            <a:off x="7524329" y="404665"/>
            <a:ext cx="72007" cy="5832648"/>
          </a:xfrm>
          <a:prstGeom prst="line">
            <a:avLst/>
          </a:prstGeom>
          <a:noFill/>
          <a:ln w="5715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5" name="Line 30"/>
          <p:cNvSpPr>
            <a:spLocks noChangeShapeType="1"/>
          </p:cNvSpPr>
          <p:nvPr/>
        </p:nvSpPr>
        <p:spPr bwMode="auto">
          <a:xfrm>
            <a:off x="2627784" y="476672"/>
            <a:ext cx="0" cy="5832647"/>
          </a:xfrm>
          <a:prstGeom prst="line">
            <a:avLst/>
          </a:prstGeom>
          <a:noFill/>
          <a:ln w="5715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55576" y="1341487"/>
            <a:ext cx="7777163" cy="6477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 smtClean="0"/>
              <a:t>Croissance </a:t>
            </a:r>
            <a:r>
              <a:rPr lang="fr-FR" b="1" dirty="0"/>
              <a:t>économique, mondialisation et mutations des sociétés depuis le milieu du XIXème siècle ( 9-10H)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59832" y="2205583"/>
            <a:ext cx="4897437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 smtClean="0"/>
              <a:t>La </a:t>
            </a:r>
            <a:r>
              <a:rPr lang="fr-FR" b="1" dirty="0"/>
              <a:t>guerre au XXème siècle </a:t>
            </a:r>
            <a:endParaRPr lang="fr-FR" b="1" dirty="0" smtClean="0"/>
          </a:p>
          <a:p>
            <a:pPr algn="ctr">
              <a:defRPr/>
            </a:pPr>
            <a:r>
              <a:rPr lang="fr-FR" b="1" dirty="0" smtClean="0"/>
              <a:t>(</a:t>
            </a:r>
            <a:r>
              <a:rPr lang="fr-FR" b="1" dirty="0"/>
              <a:t>16-17H)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19475" y="3070324"/>
            <a:ext cx="3240757" cy="64611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/>
              <a:t>Le </a:t>
            </a:r>
            <a:r>
              <a:rPr lang="fr-FR" b="1" dirty="0"/>
              <a:t>siècle des totalitarismes </a:t>
            </a:r>
            <a:endParaRPr lang="fr-FR" b="1" dirty="0" smtClean="0"/>
          </a:p>
          <a:p>
            <a:pPr algn="ctr">
              <a:defRPr/>
            </a:pPr>
            <a:r>
              <a:rPr lang="fr-FR" b="1" dirty="0" smtClean="0"/>
              <a:t>(</a:t>
            </a:r>
            <a:r>
              <a:rPr lang="fr-FR" b="1" dirty="0"/>
              <a:t>10-11H)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43100" y="3862487"/>
            <a:ext cx="370902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b="1" dirty="0" smtClean="0"/>
              <a:t>Colonisation </a:t>
            </a:r>
            <a:r>
              <a:rPr lang="fr-FR" b="1" dirty="0"/>
              <a:t>et décolonisation </a:t>
            </a:r>
            <a:endParaRPr lang="fr-FR" b="1" dirty="0" smtClean="0"/>
          </a:p>
          <a:p>
            <a:pPr algn="ctr">
              <a:defRPr/>
            </a:pPr>
            <a:r>
              <a:rPr lang="fr-FR" b="1" dirty="0" smtClean="0"/>
              <a:t>(</a:t>
            </a:r>
            <a:r>
              <a:rPr lang="fr-FR" b="1" dirty="0"/>
              <a:t>7-8H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979612" y="4726087"/>
            <a:ext cx="6336803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smtClean="0"/>
              <a:t>Les </a:t>
            </a:r>
            <a:r>
              <a:rPr lang="fr-FR" b="1" dirty="0"/>
              <a:t>Français et la République </a:t>
            </a:r>
            <a:endParaRPr lang="fr-FR" b="1" dirty="0" smtClean="0"/>
          </a:p>
          <a:p>
            <a:pPr algn="ctr">
              <a:defRPr/>
            </a:pPr>
            <a:r>
              <a:rPr lang="fr-FR" b="1" dirty="0" smtClean="0"/>
              <a:t>(</a:t>
            </a:r>
            <a:r>
              <a:rPr lang="fr-FR" b="1" dirty="0"/>
              <a:t>15-16H</a:t>
            </a:r>
            <a:r>
              <a:rPr lang="fr-FR" b="1" dirty="0" smtClean="0"/>
              <a:t>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684213" y="1125637"/>
            <a:ext cx="7991475" cy="71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8" name="ZoneTexte 15"/>
          <p:cNvSpPr txBox="1">
            <a:spLocks noChangeArrowheads="1"/>
          </p:cNvSpPr>
          <p:nvPr/>
        </p:nvSpPr>
        <p:spPr bwMode="auto">
          <a:xfrm>
            <a:off x="611188" y="909737"/>
            <a:ext cx="720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0000FF"/>
                </a:solidFill>
              </a:rPr>
              <a:t>1850</a:t>
            </a:r>
          </a:p>
        </p:txBody>
      </p:sp>
      <p:sp>
        <p:nvSpPr>
          <p:cNvPr id="18449" name="ZoneTexte 16"/>
          <p:cNvSpPr txBox="1">
            <a:spLocks noChangeArrowheads="1"/>
          </p:cNvSpPr>
          <p:nvPr/>
        </p:nvSpPr>
        <p:spPr bwMode="auto">
          <a:xfrm>
            <a:off x="8027988" y="909737"/>
            <a:ext cx="720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0000FF"/>
                </a:solidFill>
              </a:rPr>
              <a:t>2010</a:t>
            </a:r>
          </a:p>
        </p:txBody>
      </p:sp>
      <p:sp>
        <p:nvSpPr>
          <p:cNvPr id="18450" name="ZoneTexte 17"/>
          <p:cNvSpPr txBox="1">
            <a:spLocks noChangeArrowheads="1"/>
          </p:cNvSpPr>
          <p:nvPr/>
        </p:nvSpPr>
        <p:spPr bwMode="auto">
          <a:xfrm>
            <a:off x="2771775" y="909737"/>
            <a:ext cx="720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0000FF"/>
                </a:solidFill>
              </a:rPr>
              <a:t>1914</a:t>
            </a:r>
          </a:p>
        </p:txBody>
      </p:sp>
      <p:sp>
        <p:nvSpPr>
          <p:cNvPr id="18451" name="ZoneTexte 18"/>
          <p:cNvSpPr txBox="1">
            <a:spLocks noChangeArrowheads="1"/>
          </p:cNvSpPr>
          <p:nvPr/>
        </p:nvSpPr>
        <p:spPr bwMode="auto">
          <a:xfrm>
            <a:off x="6300788" y="909737"/>
            <a:ext cx="7191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0000FF"/>
                </a:solidFill>
              </a:rPr>
              <a:t>1991</a:t>
            </a:r>
          </a:p>
        </p:txBody>
      </p:sp>
      <p:sp>
        <p:nvSpPr>
          <p:cNvPr id="18452" name="ZoneTexte 19"/>
          <p:cNvSpPr txBox="1">
            <a:spLocks noChangeArrowheads="1"/>
          </p:cNvSpPr>
          <p:nvPr/>
        </p:nvSpPr>
        <p:spPr bwMode="auto">
          <a:xfrm>
            <a:off x="4643438" y="909737"/>
            <a:ext cx="720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0000FF"/>
                </a:solidFill>
              </a:rPr>
              <a:t>1962</a:t>
            </a:r>
          </a:p>
        </p:txBody>
      </p:sp>
      <p:sp>
        <p:nvSpPr>
          <p:cNvPr id="18453" name="ZoneTexte 20"/>
          <p:cNvSpPr txBox="1">
            <a:spLocks noChangeArrowheads="1"/>
          </p:cNvSpPr>
          <p:nvPr/>
        </p:nvSpPr>
        <p:spPr bwMode="auto">
          <a:xfrm>
            <a:off x="1619250" y="909737"/>
            <a:ext cx="720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0000FF"/>
                </a:solidFill>
              </a:rPr>
              <a:t>1880</a:t>
            </a:r>
          </a:p>
        </p:txBody>
      </p:sp>
      <p:sp>
        <p:nvSpPr>
          <p:cNvPr id="18454" name="ZoneTexte 21"/>
          <p:cNvSpPr txBox="1">
            <a:spLocks noChangeArrowheads="1"/>
          </p:cNvSpPr>
          <p:nvPr/>
        </p:nvSpPr>
        <p:spPr bwMode="auto">
          <a:xfrm>
            <a:off x="7451725" y="909737"/>
            <a:ext cx="720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0000FF"/>
                </a:solidFill>
              </a:rPr>
              <a:t>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i="1" dirty="0" smtClean="0"/>
              <a:t>Conséquences et difficultés </a:t>
            </a:r>
            <a:endParaRPr lang="fr-FR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373616" cy="5472608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L’approche du programme </a:t>
            </a:r>
            <a:r>
              <a:rPr lang="fr-FR" b="1" i="1" dirty="0" smtClean="0"/>
              <a:t>doit rester thématique </a:t>
            </a:r>
          </a:p>
          <a:p>
            <a:pPr lvl="1">
              <a:buFont typeface="Symbol" pitchFamily="18" charset="2"/>
              <a:buChar char=""/>
            </a:pPr>
            <a:r>
              <a:rPr lang="fr-FR" dirty="0" smtClean="0"/>
              <a:t> Il ne faut pas « détricoter » les thèmes pour « rétablir » une approche chronologique.</a:t>
            </a:r>
          </a:p>
          <a:p>
            <a:pPr lvl="1">
              <a:buFont typeface="Symbol" pitchFamily="18" charset="2"/>
              <a:buChar char=""/>
            </a:pPr>
            <a:r>
              <a:rPr lang="fr-FR" dirty="0"/>
              <a:t> </a:t>
            </a:r>
            <a:r>
              <a:rPr lang="fr-FR" dirty="0" smtClean="0"/>
              <a:t>Repenser l’apprentissage des </a:t>
            </a:r>
            <a:r>
              <a:rPr lang="fr-FR" b="1" i="1" dirty="0" smtClean="0"/>
              <a:t>repères chronologiques indispensables constitue une des clefs de la mise en œuvre du programme. </a:t>
            </a:r>
            <a:endParaRPr lang="fr-FR" dirty="0" smtClean="0"/>
          </a:p>
          <a:p>
            <a:pPr lvl="1">
              <a:buFont typeface="Symbol" pitchFamily="18" charset="2"/>
              <a:buChar char=""/>
            </a:pPr>
            <a:endParaRPr lang="fr-FR" dirty="0" smtClean="0"/>
          </a:p>
          <a:p>
            <a:r>
              <a:rPr lang="fr-FR" dirty="0" smtClean="0"/>
              <a:t>Le programme brasse des thématiques très larges </a:t>
            </a:r>
          </a:p>
          <a:p>
            <a:pPr lvl="1">
              <a:buFont typeface="Symbol" pitchFamily="18" charset="2"/>
              <a:buChar char=""/>
            </a:pPr>
            <a:r>
              <a:rPr lang="fr-FR" dirty="0" smtClean="0"/>
              <a:t> Il </a:t>
            </a:r>
            <a:r>
              <a:rPr lang="fr-FR" dirty="0"/>
              <a:t>apparaît </a:t>
            </a:r>
            <a:r>
              <a:rPr lang="fr-FR" b="1" i="1" dirty="0"/>
              <a:t>foisonnant, lourd, très difficile à boucler</a:t>
            </a:r>
          </a:p>
          <a:p>
            <a:pPr lvl="1">
              <a:buFont typeface="Symbol" pitchFamily="18" charset="2"/>
              <a:buChar char=""/>
            </a:pPr>
            <a:r>
              <a:rPr lang="fr-FR" dirty="0" smtClean="0"/>
              <a:t> Il </a:t>
            </a:r>
            <a:r>
              <a:rPr lang="fr-FR" dirty="0"/>
              <a:t>convient plus que jamais </a:t>
            </a:r>
            <a:r>
              <a:rPr lang="fr-FR" dirty="0" smtClean="0"/>
              <a:t>:</a:t>
            </a:r>
            <a:endParaRPr lang="fr-FR" dirty="0"/>
          </a:p>
          <a:p>
            <a:pPr lvl="2">
              <a:buFont typeface="Wingdings" pitchFamily="2" charset="2"/>
              <a:buChar char="§"/>
            </a:pPr>
            <a:r>
              <a:rPr lang="fr-FR" dirty="0"/>
              <a:t>de </a:t>
            </a:r>
            <a:r>
              <a:rPr lang="fr-FR" b="1" i="1" dirty="0"/>
              <a:t>renoncer à </a:t>
            </a:r>
            <a:r>
              <a:rPr lang="fr-FR" b="1" i="1" dirty="0" smtClean="0"/>
              <a:t>l’exhaustivité </a:t>
            </a:r>
            <a:r>
              <a:rPr lang="fr-FR" dirty="0" smtClean="0"/>
              <a:t>et de s’en tenir aux objectifs bien circonscrits du programme,</a:t>
            </a:r>
            <a:endParaRPr lang="fr-FR" b="1" i="1" dirty="0"/>
          </a:p>
          <a:p>
            <a:pPr lvl="2">
              <a:buFont typeface="Wingdings" pitchFamily="2" charset="2"/>
              <a:buChar char="§"/>
            </a:pPr>
            <a:r>
              <a:rPr lang="fr-FR" dirty="0"/>
              <a:t>d’opérer une </a:t>
            </a:r>
            <a:r>
              <a:rPr lang="fr-FR" b="1" i="1" dirty="0"/>
              <a:t>forte problématisation </a:t>
            </a:r>
            <a:r>
              <a:rPr lang="fr-FR" dirty="0"/>
              <a:t>des </a:t>
            </a:r>
            <a:r>
              <a:rPr lang="fr-FR" dirty="0" smtClean="0"/>
              <a:t>thèmes,</a:t>
            </a:r>
            <a:endParaRPr lang="fr-FR" dirty="0"/>
          </a:p>
          <a:p>
            <a:pPr lvl="2">
              <a:buFont typeface="Wingdings" pitchFamily="2" charset="2"/>
              <a:buChar char="§"/>
            </a:pPr>
            <a:r>
              <a:rPr lang="fr-FR" dirty="0" smtClean="0"/>
              <a:t>De </a:t>
            </a:r>
            <a:r>
              <a:rPr lang="fr-FR" b="1" i="1" dirty="0" smtClean="0"/>
              <a:t>maîtriser la démarche par études de cas mises en perspective.</a:t>
            </a:r>
          </a:p>
          <a:p>
            <a:pPr lvl="2">
              <a:buFont typeface="Wingdings" pitchFamily="2" charset="2"/>
              <a:buChar char="§"/>
            </a:pPr>
            <a:endParaRPr lang="fr-FR" dirty="0" smtClean="0"/>
          </a:p>
          <a:p>
            <a:r>
              <a:rPr lang="fr-FR" dirty="0" smtClean="0"/>
              <a:t>Les </a:t>
            </a:r>
            <a:r>
              <a:rPr lang="fr-FR" b="1" i="1" dirty="0" smtClean="0"/>
              <a:t>fiches-ressources</a:t>
            </a:r>
            <a:r>
              <a:rPr lang="fr-FR" dirty="0" smtClean="0"/>
              <a:t> </a:t>
            </a:r>
            <a:r>
              <a:rPr lang="fr-FR" b="1" i="1" dirty="0" err="1" smtClean="0"/>
              <a:t>Eduscol</a:t>
            </a:r>
            <a:r>
              <a:rPr lang="fr-FR" dirty="0" smtClean="0"/>
              <a:t> sont conçues pour aider </a:t>
            </a:r>
          </a:p>
          <a:p>
            <a:pPr lvl="1">
              <a:buFont typeface="Symbol" pitchFamily="18" charset="2"/>
              <a:buChar char=""/>
            </a:pPr>
            <a:r>
              <a:rPr lang="fr-FR" dirty="0" smtClean="0"/>
              <a:t> à faire le point sur les différentes questions, </a:t>
            </a:r>
          </a:p>
          <a:p>
            <a:pPr lvl="1">
              <a:buFont typeface="Symbol" pitchFamily="18" charset="2"/>
              <a:buChar char=""/>
            </a:pPr>
            <a:r>
              <a:rPr lang="fr-FR" dirty="0" smtClean="0"/>
              <a:t> à problématiser, </a:t>
            </a:r>
          </a:p>
          <a:p>
            <a:pPr lvl="1">
              <a:buFont typeface="Symbol" pitchFamily="18" charset="2"/>
              <a:buChar char=""/>
            </a:pPr>
            <a:r>
              <a:rPr lang="fr-FR" dirty="0" smtClean="0"/>
              <a:t> à donner des orientations sur le traitement des études de cas.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2241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i="1" dirty="0" smtClean="0"/>
              <a:t>Les outils construits par l’équipe académique de formateurs 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i="1" dirty="0" smtClean="0"/>
              <a:t>Cinq fiches qui indiquent les axes et les problématiques des thèmes</a:t>
            </a:r>
            <a:endParaRPr lang="fr-FR" b="1" i="1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115616" y="4005064"/>
            <a:ext cx="6944816" cy="982960"/>
          </a:xfrm>
        </p:spPr>
        <p:txBody>
          <a:bodyPr>
            <a:normAutofit/>
          </a:bodyPr>
          <a:lstStyle/>
          <a:p>
            <a:r>
              <a:rPr lang="fr-FR" sz="2400" b="1" i="1" dirty="0" smtClean="0"/>
              <a:t>Synthèse de ce qui a été dit lors des journées de l’Inspection Générale pour présenter le programme</a:t>
            </a:r>
            <a:endParaRPr lang="fr-F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00" b="1" i="1" dirty="0" smtClean="0">
                <a:solidFill>
                  <a:schemeClr val="tx1"/>
                </a:solidFill>
              </a:rPr>
              <a:t>THÈME 1 : CROISSANCE ÉCONOMIQUE, MONDIALISATION, MUTATIONS DES SOCIÉTÉS DEPUIS LE MILIEU DU XIXE SIÈCLE (9 à 10 h)</a:t>
            </a:r>
            <a:endParaRPr lang="fr-FR" sz="1300" b="1" i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340768"/>
            <a:ext cx="323528" cy="23042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ESPRIT DE LA QUESTION</a:t>
            </a:r>
            <a:endParaRPr lang="fr-FR" sz="1100" b="1" dirty="0"/>
          </a:p>
        </p:txBody>
      </p:sp>
      <p:sp>
        <p:nvSpPr>
          <p:cNvPr id="34" name="Rectangle 33"/>
          <p:cNvSpPr/>
          <p:nvPr/>
        </p:nvSpPr>
        <p:spPr>
          <a:xfrm>
            <a:off x="0" y="1340768"/>
            <a:ext cx="9144000" cy="2304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0" y="3645024"/>
            <a:ext cx="9144000" cy="10081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0" y="4653136"/>
            <a:ext cx="9144000" cy="2204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/>
          <a:srcRect t="35175"/>
          <a:stretch>
            <a:fillRect/>
          </a:stretch>
        </p:blipFill>
        <p:spPr bwMode="auto">
          <a:xfrm>
            <a:off x="827584" y="404664"/>
            <a:ext cx="7128792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/>
          <a:srcRect b="16001"/>
          <a:stretch>
            <a:fillRect/>
          </a:stretch>
        </p:blipFill>
        <p:spPr bwMode="auto">
          <a:xfrm>
            <a:off x="683568" y="3717032"/>
            <a:ext cx="7848872" cy="84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0" y="332656"/>
            <a:ext cx="323528" cy="1008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ATTENDUS</a:t>
            </a:r>
            <a:r>
              <a:rPr lang="fr-FR" sz="1100" b="1" dirty="0" smtClean="0"/>
              <a:t> </a:t>
            </a:r>
            <a:endParaRPr lang="fr-FR" sz="1100" b="1" dirty="0"/>
          </a:p>
        </p:txBody>
      </p:sp>
      <p:sp>
        <p:nvSpPr>
          <p:cNvPr id="48" name="Rectangle 47"/>
          <p:cNvSpPr/>
          <p:nvPr/>
        </p:nvSpPr>
        <p:spPr>
          <a:xfrm>
            <a:off x="0" y="3645024"/>
            <a:ext cx="323528" cy="10081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ATTENDUS</a:t>
            </a:r>
            <a:r>
              <a:rPr lang="fr-FR" sz="1100" b="1" dirty="0" smtClean="0"/>
              <a:t> </a:t>
            </a:r>
            <a:endParaRPr lang="fr-FR" sz="1100" b="1" dirty="0"/>
          </a:p>
        </p:txBody>
      </p:sp>
      <p:sp>
        <p:nvSpPr>
          <p:cNvPr id="49" name="Rectangle 48"/>
          <p:cNvSpPr/>
          <p:nvPr/>
        </p:nvSpPr>
        <p:spPr>
          <a:xfrm>
            <a:off x="0" y="4653136"/>
            <a:ext cx="323528" cy="22048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ESPRIT DE LA QUESTION</a:t>
            </a:r>
            <a:endParaRPr lang="fr-FR" sz="1100" b="1" dirty="0"/>
          </a:p>
        </p:txBody>
      </p:sp>
      <p:sp>
        <p:nvSpPr>
          <p:cNvPr id="50" name="Rectangle 49"/>
          <p:cNvSpPr/>
          <p:nvPr/>
        </p:nvSpPr>
        <p:spPr>
          <a:xfrm>
            <a:off x="0" y="332656"/>
            <a:ext cx="9144000" cy="331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323528" y="1340768"/>
            <a:ext cx="882047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itchFamily="18" charset="2"/>
              <a:buChar char=""/>
            </a:pPr>
            <a:r>
              <a:rPr lang="fr-FR" sz="1500" b="1" i="1" dirty="0" smtClean="0"/>
              <a:t>Très longue durée pour appréhender la notion de croissance comme un mouvement de fond </a:t>
            </a:r>
            <a:r>
              <a:rPr lang="fr-FR" sz="1500" dirty="0" smtClean="0"/>
              <a:t>= mettre en perspective ce qui s’est passé au XIXe jusqu’à aujourd’hui  en relativisant la place de l’occident.</a:t>
            </a:r>
          </a:p>
          <a:p>
            <a:pPr>
              <a:buFont typeface="Wingdings 3" pitchFamily="18" charset="2"/>
              <a:buChar char=""/>
            </a:pPr>
            <a:r>
              <a:rPr lang="fr-FR" sz="1500" b="1" i="1" dirty="0" smtClean="0"/>
              <a:t>Rupture majeure avec l’ancien programme </a:t>
            </a:r>
            <a:r>
              <a:rPr lang="fr-FR" sz="1500" dirty="0" smtClean="0"/>
              <a:t>= </a:t>
            </a:r>
            <a:r>
              <a:rPr lang="fr-FR" sz="1500" i="1" dirty="0" smtClean="0"/>
              <a:t>le couple Révolution  industrielle / âge industriel  est remplacé par le couple croissance /mondialisation</a:t>
            </a:r>
            <a:r>
              <a:rPr lang="fr-FR" sz="1500" dirty="0" smtClean="0"/>
              <a:t>.</a:t>
            </a:r>
          </a:p>
          <a:p>
            <a:pPr>
              <a:buFont typeface="Wingdings 3" pitchFamily="18" charset="2"/>
              <a:buChar char=""/>
            </a:pPr>
            <a:r>
              <a:rPr lang="fr-FR" sz="1500" dirty="0" smtClean="0"/>
              <a:t>La notion de croissance  est </a:t>
            </a:r>
            <a:r>
              <a:rPr lang="fr-FR" sz="1500" b="1" i="1" dirty="0" smtClean="0"/>
              <a:t>+ systémique </a:t>
            </a:r>
            <a:r>
              <a:rPr lang="fr-FR" sz="1500" dirty="0" smtClean="0"/>
              <a:t>que celle de révolution industrielle </a:t>
            </a:r>
            <a:r>
              <a:rPr lang="fr-FR" sz="1200" dirty="0" smtClean="0"/>
              <a:t>(imbrication de nombreux phénomènes = innovation technique, progrès des modes de production, extension et diversification des marchés, essor des transports rapides, rôle joué par l’idéologie). </a:t>
            </a:r>
            <a:r>
              <a:rPr lang="fr-FR" sz="1400" dirty="0" smtClean="0"/>
              <a:t>Il faut montrer davantage </a:t>
            </a:r>
            <a:r>
              <a:rPr lang="fr-FR" sz="1400" b="1" i="1" u="sng" dirty="0" smtClean="0"/>
              <a:t>les effets de ces phénomènes sur la croissance</a:t>
            </a:r>
            <a:r>
              <a:rPr lang="fr-FR" sz="1400" b="1" i="1" dirty="0" smtClean="0"/>
              <a:t>  </a:t>
            </a:r>
            <a:r>
              <a:rPr lang="fr-FR" sz="1400" dirty="0" smtClean="0"/>
              <a:t>plutôt que chercher à les expliquer. </a:t>
            </a:r>
            <a:endParaRPr lang="fr-FR" sz="1500" dirty="0" smtClean="0"/>
          </a:p>
          <a:p>
            <a:pPr>
              <a:buFont typeface="Wingdings 3" pitchFamily="18" charset="2"/>
              <a:buChar char=""/>
            </a:pPr>
            <a:r>
              <a:rPr lang="fr-FR" sz="1500" dirty="0" smtClean="0"/>
              <a:t>Montrer les racines de la mondialisation actuelle en faisant comprendre </a:t>
            </a:r>
            <a:r>
              <a:rPr lang="fr-FR" sz="1500" b="1" i="1" dirty="0" smtClean="0"/>
              <a:t>les déplacements  successifs des centres de gravité du monde</a:t>
            </a:r>
            <a:r>
              <a:rPr lang="fr-FR" sz="1500" dirty="0" smtClean="0"/>
              <a:t>  (et son originalité par rapport aux économies-monde précédentes).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23528" y="4674329"/>
            <a:ext cx="882047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itchFamily="18" charset="2"/>
              <a:buChar char=""/>
            </a:pPr>
            <a:r>
              <a:rPr lang="fr-FR" sz="1500" dirty="0" smtClean="0"/>
              <a:t>Etude </a:t>
            </a:r>
            <a:r>
              <a:rPr lang="fr-FR" sz="1500" b="1" i="1" dirty="0" smtClean="0"/>
              <a:t>des évolutions </a:t>
            </a:r>
            <a:r>
              <a:rPr lang="fr-FR" sz="1500" dirty="0" smtClean="0"/>
              <a:t>de la population active en France comme </a:t>
            </a:r>
            <a:r>
              <a:rPr lang="fr-FR" sz="1500" b="1" i="1" dirty="0" smtClean="0"/>
              <a:t>un reflet des bouleversements économique et sociaux  de l’ensemble des pays occidentaux  </a:t>
            </a:r>
            <a:r>
              <a:rPr lang="fr-FR" sz="1500" b="1" i="1" u="sng" dirty="0" smtClean="0"/>
              <a:t>en passant par des thèmes concrets </a:t>
            </a:r>
            <a:r>
              <a:rPr lang="fr-FR" sz="1500" b="1" i="1" dirty="0" smtClean="0"/>
              <a:t>=  </a:t>
            </a:r>
            <a:r>
              <a:rPr lang="fr-FR" sz="1500" dirty="0" smtClean="0"/>
              <a:t>développement des classes moyennes, de l’emploi féminin, place des jeunes dans la société.</a:t>
            </a:r>
          </a:p>
          <a:p>
            <a:pPr>
              <a:buFont typeface="Wingdings 3" pitchFamily="18" charset="2"/>
              <a:buChar char=""/>
            </a:pPr>
            <a:endParaRPr lang="fr-FR" sz="800" dirty="0" smtClean="0"/>
          </a:p>
          <a:p>
            <a:pPr>
              <a:buFont typeface="Wingdings 3" pitchFamily="18" charset="2"/>
              <a:buChar char=""/>
            </a:pPr>
            <a:r>
              <a:rPr lang="fr-FR" sz="1500" dirty="0" smtClean="0"/>
              <a:t>Etude de l’immigration et de ses conséquences sur la société </a:t>
            </a:r>
            <a:r>
              <a:rPr lang="fr-FR" sz="1500" b="1" i="1" dirty="0" smtClean="0"/>
              <a:t>en lien avec la mondialisation </a:t>
            </a:r>
            <a:r>
              <a:rPr lang="fr-FR" sz="1500" dirty="0" smtClean="0"/>
              <a:t>(ouverture et développement des flux migratoires) et </a:t>
            </a:r>
            <a:r>
              <a:rPr lang="fr-FR" sz="1500" b="1" i="1" dirty="0" smtClean="0"/>
              <a:t>en lien avec les évolutions de la croissance </a:t>
            </a:r>
            <a:r>
              <a:rPr lang="fr-FR" sz="1500" dirty="0" smtClean="0"/>
              <a:t>(contribution des immigrés, impacts des cycles de l’économie sur les politiques migratoires et la manière dont la société perçoit l’immigration).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b="7143"/>
          <a:stretch>
            <a:fillRect/>
          </a:stretch>
        </p:blipFill>
        <p:spPr bwMode="auto">
          <a:xfrm>
            <a:off x="683568" y="3645024"/>
            <a:ext cx="78488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t="26328"/>
          <a:stretch>
            <a:fillRect/>
          </a:stretch>
        </p:blipFill>
        <p:spPr bwMode="auto">
          <a:xfrm>
            <a:off x="539552" y="332656"/>
            <a:ext cx="8136904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chemeClr val="tx1"/>
                </a:solidFill>
              </a:rPr>
              <a:t>THÈME 2 : LA GUERRE AU XXe SIECLE (16 à 17h)</a:t>
            </a:r>
            <a:endParaRPr lang="fr-FR" sz="1200" b="1" i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340768"/>
            <a:ext cx="323528" cy="23042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ESPRIT DE LA QUESTION</a:t>
            </a:r>
            <a:endParaRPr lang="fr-FR" sz="1100" b="1" dirty="0"/>
          </a:p>
        </p:txBody>
      </p:sp>
      <p:sp>
        <p:nvSpPr>
          <p:cNvPr id="34" name="Rectangle 33"/>
          <p:cNvSpPr/>
          <p:nvPr/>
        </p:nvSpPr>
        <p:spPr>
          <a:xfrm>
            <a:off x="0" y="1340768"/>
            <a:ext cx="9144000" cy="23042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0" y="3645024"/>
            <a:ext cx="9144000" cy="10081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0" y="4653136"/>
            <a:ext cx="9144000" cy="2204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0" y="332656"/>
            <a:ext cx="323528" cy="1008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ATTENDUS</a:t>
            </a:r>
            <a:r>
              <a:rPr lang="fr-FR" sz="1100" b="1" dirty="0" smtClean="0"/>
              <a:t> </a:t>
            </a:r>
            <a:endParaRPr lang="fr-FR" sz="1100" b="1" dirty="0"/>
          </a:p>
        </p:txBody>
      </p:sp>
      <p:sp>
        <p:nvSpPr>
          <p:cNvPr id="48" name="Rectangle 47"/>
          <p:cNvSpPr/>
          <p:nvPr/>
        </p:nvSpPr>
        <p:spPr>
          <a:xfrm>
            <a:off x="0" y="3645024"/>
            <a:ext cx="323528" cy="10081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ATTENDUS</a:t>
            </a:r>
            <a:r>
              <a:rPr lang="fr-FR" sz="1100" b="1" dirty="0" smtClean="0"/>
              <a:t> </a:t>
            </a:r>
            <a:endParaRPr lang="fr-FR" sz="1100" b="1" dirty="0"/>
          </a:p>
        </p:txBody>
      </p:sp>
      <p:sp>
        <p:nvSpPr>
          <p:cNvPr id="49" name="Rectangle 48"/>
          <p:cNvSpPr/>
          <p:nvPr/>
        </p:nvSpPr>
        <p:spPr>
          <a:xfrm>
            <a:off x="0" y="4653136"/>
            <a:ext cx="323528" cy="22048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ESPRIT DE LA QUESTION</a:t>
            </a:r>
            <a:endParaRPr lang="fr-FR" sz="1100" b="1" dirty="0"/>
          </a:p>
        </p:txBody>
      </p:sp>
      <p:sp>
        <p:nvSpPr>
          <p:cNvPr id="50" name="Rectangle 49"/>
          <p:cNvSpPr/>
          <p:nvPr/>
        </p:nvSpPr>
        <p:spPr>
          <a:xfrm>
            <a:off x="0" y="332656"/>
            <a:ext cx="9144000" cy="331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323528" y="1433969"/>
            <a:ext cx="88204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smtClean="0"/>
              <a:t>Deux questions en réalité</a:t>
            </a:r>
          </a:p>
          <a:p>
            <a:pPr>
              <a:buFont typeface="Wingdings 3" pitchFamily="18" charset="2"/>
              <a:buChar char=""/>
            </a:pPr>
            <a:endParaRPr lang="fr-FR" sz="1000" dirty="0" smtClean="0"/>
          </a:p>
          <a:p>
            <a:pPr>
              <a:buFont typeface="Wingdings 3" pitchFamily="18" charset="2"/>
              <a:buChar char=""/>
            </a:pPr>
            <a:r>
              <a:rPr lang="fr-FR" sz="1500" dirty="0" smtClean="0"/>
              <a:t>Expliquer </a:t>
            </a:r>
            <a:r>
              <a:rPr lang="fr-FR" sz="1500" b="1" i="1" dirty="0" smtClean="0"/>
              <a:t>comment se construit, se complexifie le concept de guerre totale au cours du temps </a:t>
            </a:r>
            <a:r>
              <a:rPr lang="fr-FR" sz="1500" dirty="0" smtClean="0"/>
              <a:t>=</a:t>
            </a:r>
          </a:p>
          <a:p>
            <a:pPr lvl="1">
              <a:buFont typeface="Symbol" pitchFamily="18" charset="2"/>
              <a:buChar char=""/>
            </a:pPr>
            <a:r>
              <a:rPr lang="fr-FR" sz="1500" dirty="0" smtClean="0"/>
              <a:t> brutalisation des combattants et implication de toutes les forces des Etats lors de la  1</a:t>
            </a:r>
            <a:r>
              <a:rPr lang="fr-FR" sz="1500" baseline="30000" dirty="0" smtClean="0"/>
              <a:t>ère</a:t>
            </a:r>
            <a:r>
              <a:rPr lang="fr-FR" sz="1500" dirty="0" smtClean="0"/>
              <a:t> GM</a:t>
            </a:r>
          </a:p>
          <a:p>
            <a:pPr lvl="1">
              <a:buFont typeface="Symbol" pitchFamily="18" charset="2"/>
              <a:buChar char=""/>
            </a:pPr>
            <a:r>
              <a:rPr lang="fr-FR" sz="1500" dirty="0" smtClean="0"/>
              <a:t>Volonté d’anéantissement de l’ennemi et atteinte des limites ultimes de la barbarie lors de la 2</a:t>
            </a:r>
            <a:r>
              <a:rPr lang="fr-FR" sz="1500" baseline="30000" dirty="0" smtClean="0"/>
              <a:t>ème</a:t>
            </a:r>
            <a:r>
              <a:rPr lang="fr-FR" sz="1500" dirty="0" smtClean="0"/>
              <a:t>.</a:t>
            </a:r>
          </a:p>
          <a:p>
            <a:pPr>
              <a:buFont typeface="Symbol" pitchFamily="18" charset="2"/>
              <a:buChar char=""/>
            </a:pPr>
            <a:endParaRPr lang="fr-FR" sz="1500" dirty="0" smtClean="0"/>
          </a:p>
          <a:p>
            <a:pPr>
              <a:buFont typeface="Wingdings 3" pitchFamily="18" charset="2"/>
              <a:buChar char=""/>
            </a:pPr>
            <a:r>
              <a:rPr lang="fr-FR" sz="1500" dirty="0" smtClean="0"/>
              <a:t> Expliquer </a:t>
            </a:r>
            <a:r>
              <a:rPr lang="fr-FR" sz="1500" b="1" i="1" dirty="0" smtClean="0"/>
              <a:t>comment se structure le monde du second XXe siècle en fonction de l’expérience de la guerre totale</a:t>
            </a:r>
            <a:r>
              <a:rPr lang="fr-FR" sz="1500" dirty="0" smtClean="0"/>
              <a:t> vécue lors du  premier XXe siècle. 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23528" y="4653136"/>
            <a:ext cx="88204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itchFamily="18" charset="2"/>
              <a:buChar char=""/>
            </a:pPr>
            <a:r>
              <a:rPr lang="fr-FR" sz="1500" dirty="0" smtClean="0"/>
              <a:t>Etude de deux périodes successives, chacune étant traitée comme un tout  = minoration extrêmes de l’études de « phases » à l’intérieur de ces période pour insister sur ce qui les caractérise. </a:t>
            </a:r>
          </a:p>
          <a:p>
            <a:pPr>
              <a:buFont typeface="Wingdings 3" pitchFamily="18" charset="2"/>
              <a:buChar char=""/>
            </a:pPr>
            <a:endParaRPr lang="fr-FR" sz="700" dirty="0" smtClean="0"/>
          </a:p>
          <a:p>
            <a:pPr>
              <a:buFont typeface="Wingdings 3" pitchFamily="18" charset="2"/>
              <a:buChar char=""/>
            </a:pPr>
            <a:r>
              <a:rPr lang="fr-FR" sz="1500" dirty="0" smtClean="0"/>
              <a:t> Une démarche très « </a:t>
            </a:r>
            <a:r>
              <a:rPr lang="fr-FR" sz="1500" dirty="0" err="1" smtClean="0"/>
              <a:t>modélisante</a:t>
            </a:r>
            <a:r>
              <a:rPr lang="fr-FR" sz="1500" dirty="0" smtClean="0"/>
              <a:t> »  autour de 3 études qui reflètent des caractéristiques fortes de chaque période</a:t>
            </a: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115616" y="5620857"/>
          <a:ext cx="7920879" cy="1188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07053"/>
                <a:gridCol w="2973533"/>
                <a:gridCol w="2640293"/>
              </a:tblGrid>
              <a:tr h="21940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LIEU</a:t>
                      </a:r>
                      <a:endParaRPr lang="fr-FR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CONFLIT ARMÉ</a:t>
                      </a:r>
                      <a:endParaRPr lang="fr-FR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CRISE / ÉVÉNEMENT</a:t>
                      </a:r>
                      <a:endParaRPr lang="fr-FR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Berlin = bipolarisation</a:t>
                      </a:r>
                      <a:endParaRPr lang="fr-FR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Vietnam</a:t>
                      </a:r>
                      <a:r>
                        <a:rPr lang="fr-FR" sz="1200" b="1" baseline="0" dirty="0" smtClean="0"/>
                        <a:t> = enjeux stratégiques et humains</a:t>
                      </a:r>
                      <a:endParaRPr lang="fr-FR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Cuba = équilibre</a:t>
                      </a:r>
                      <a:r>
                        <a:rPr lang="fr-FR" sz="1200" b="1" baseline="0" dirty="0" smtClean="0"/>
                        <a:t> de la terreur</a:t>
                      </a:r>
                      <a:endParaRPr lang="fr-FR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Sarajevo = menace nationaliste, nouvelles</a:t>
                      </a:r>
                      <a:r>
                        <a:rPr lang="fr-F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instabilités, impuissance de la communauté internationale</a:t>
                      </a:r>
                      <a:endParaRPr lang="fr-FR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Guerre du Golfe =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tentative de faire valoir</a:t>
                      </a:r>
                      <a:r>
                        <a:rPr lang="fr-F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droit international et</a:t>
                      </a:r>
                      <a:r>
                        <a:rPr lang="fr-F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nouveaux rapports de force après la GF</a:t>
                      </a:r>
                      <a:endParaRPr lang="fr-FR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septembre = menace intégriste, conflits asymétriques, déclin du mythe de l’</a:t>
                      </a:r>
                      <a:r>
                        <a:rPr lang="fr-FR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hyperpuissance</a:t>
                      </a:r>
                      <a:endParaRPr lang="fr-FR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2012</Words>
  <Application>Microsoft Office PowerPoint</Application>
  <PresentationFormat>Affichage à l'écran (4:3)</PresentationFormat>
  <Paragraphs>372</Paragraphs>
  <Slides>24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Nouveaux programmes d’Histoire de Première</vt:lpstr>
      <vt:lpstr>Objectifs généraux</vt:lpstr>
      <vt:lpstr>Fils conducteurs du programme</vt:lpstr>
      <vt:lpstr>Diapositive 4</vt:lpstr>
      <vt:lpstr>Conséquences et difficultés </vt:lpstr>
      <vt:lpstr>Les outils construits par l’équipe académique de formateurs </vt:lpstr>
      <vt:lpstr>Cinq fiches qui indiquent les axes et les problématiques des thèmes</vt:lpstr>
      <vt:lpstr>Diapositive 8</vt:lpstr>
      <vt:lpstr>Diapositive 9</vt:lpstr>
      <vt:lpstr>Diapositive 10</vt:lpstr>
      <vt:lpstr>Diapositive 11</vt:lpstr>
      <vt:lpstr>Diapositive 12</vt:lpstr>
      <vt:lpstr>Six chronologies « repères »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Des fiches « mode d’emploi » qui explicitent pour chaque thème une proposition de plan et de mise en œuvre concrète 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Nouveaux programmes d’Histoire de Première</dc:title>
  <dc:creator>christophe</dc:creator>
  <cp:lastModifiedBy>christophe</cp:lastModifiedBy>
  <cp:revision>70</cp:revision>
  <dcterms:created xsi:type="dcterms:W3CDTF">2011-09-25T12:52:31Z</dcterms:created>
  <dcterms:modified xsi:type="dcterms:W3CDTF">2011-10-10T13:30:26Z</dcterms:modified>
</cp:coreProperties>
</file>