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64" r:id="rId8"/>
    <p:sldId id="266" r:id="rId9"/>
    <p:sldId id="265" r:id="rId10"/>
    <p:sldId id="261" r:id="rId11"/>
    <p:sldId id="267" r:id="rId12"/>
    <p:sldId id="268"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310" autoAdjust="0"/>
  </p:normalViewPr>
  <p:slideViewPr>
    <p:cSldViewPr>
      <p:cViewPr varScale="1">
        <p:scale>
          <a:sx n="102" d="100"/>
          <a:sy n="102" d="100"/>
        </p:scale>
        <p:origin x="-69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981EC43-D437-41B0-A4F6-D8FA500C785F}" type="datetimeFigureOut">
              <a:rPr lang="fr-FR" smtClean="0"/>
              <a:pPr/>
              <a:t>28/08/2011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BD2EFA-B791-41E1-A941-630B73E885FF}"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981EC43-D437-41B0-A4F6-D8FA500C785F}" type="datetimeFigureOut">
              <a:rPr lang="fr-FR" smtClean="0"/>
              <a:pPr/>
              <a:t>28/08/2011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BD2EFA-B791-41E1-A941-630B73E885F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981EC43-D437-41B0-A4F6-D8FA500C785F}" type="datetimeFigureOut">
              <a:rPr lang="fr-FR" smtClean="0"/>
              <a:pPr/>
              <a:t>28/08/2011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BD2EFA-B791-41E1-A941-630B73E885F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981EC43-D437-41B0-A4F6-D8FA500C785F}" type="datetimeFigureOut">
              <a:rPr lang="fr-FR" smtClean="0"/>
              <a:pPr/>
              <a:t>28/08/2011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BD2EFA-B791-41E1-A941-630B73E885F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981EC43-D437-41B0-A4F6-D8FA500C785F}" type="datetimeFigureOut">
              <a:rPr lang="fr-FR" smtClean="0"/>
              <a:pPr/>
              <a:t>28/08/2011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BD2EFA-B791-41E1-A941-630B73E885FF}"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981EC43-D437-41B0-A4F6-D8FA500C785F}" type="datetimeFigureOut">
              <a:rPr lang="fr-FR" smtClean="0"/>
              <a:pPr/>
              <a:t>28/08/2011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9BD2EFA-B791-41E1-A941-630B73E885F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981EC43-D437-41B0-A4F6-D8FA500C785F}" type="datetimeFigureOut">
              <a:rPr lang="fr-FR" smtClean="0"/>
              <a:pPr/>
              <a:t>28/08/2011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9BD2EFA-B791-41E1-A941-630B73E885F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F981EC43-D437-41B0-A4F6-D8FA500C785F}" type="datetimeFigureOut">
              <a:rPr lang="fr-FR" smtClean="0"/>
              <a:pPr/>
              <a:t>28/08/2011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9BD2EFA-B791-41E1-A941-630B73E885F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981EC43-D437-41B0-A4F6-D8FA500C785F}" type="datetimeFigureOut">
              <a:rPr lang="fr-FR" smtClean="0"/>
              <a:pPr/>
              <a:t>28/08/2011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9BD2EFA-B791-41E1-A941-630B73E885F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981EC43-D437-41B0-A4F6-D8FA500C785F}" type="datetimeFigureOut">
              <a:rPr lang="fr-FR" smtClean="0"/>
              <a:pPr/>
              <a:t>28/08/2011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9BD2EFA-B791-41E1-A941-630B73E885F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981EC43-D437-41B0-A4F6-D8FA500C785F}" type="datetimeFigureOut">
              <a:rPr lang="fr-FR" smtClean="0"/>
              <a:pPr/>
              <a:t>28/08/2011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9BD2EFA-B791-41E1-A941-630B73E885FF}"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81EC43-D437-41B0-A4F6-D8FA500C785F}" type="datetimeFigureOut">
              <a:rPr lang="fr-FR" smtClean="0"/>
              <a:pPr/>
              <a:t>28/08/2011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BD2EFA-B791-41E1-A941-630B73E885F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1340768"/>
            <a:ext cx="7772400" cy="1154559"/>
          </a:xfrm>
        </p:spPr>
        <p:style>
          <a:lnRef idx="1">
            <a:schemeClr val="accent1"/>
          </a:lnRef>
          <a:fillRef idx="2">
            <a:schemeClr val="accent1"/>
          </a:fillRef>
          <a:effectRef idx="1">
            <a:schemeClr val="accent1"/>
          </a:effectRef>
          <a:fontRef idx="minor">
            <a:schemeClr val="dk1"/>
          </a:fontRef>
        </p:style>
        <p:txBody>
          <a:bodyPr/>
          <a:lstStyle/>
          <a:p>
            <a:r>
              <a:rPr lang="fr-FR" b="1" i="1" dirty="0" smtClean="0"/>
              <a:t>Démarrer l’année en ECJS</a:t>
            </a:r>
            <a:endParaRPr lang="fr-FR" b="1" i="1" dirty="0"/>
          </a:p>
        </p:txBody>
      </p:sp>
      <p:sp>
        <p:nvSpPr>
          <p:cNvPr id="3" name="Sous-titre 2"/>
          <p:cNvSpPr>
            <a:spLocks noGrp="1"/>
          </p:cNvSpPr>
          <p:nvPr>
            <p:ph type="subTitle" idx="1"/>
          </p:nvPr>
        </p:nvSpPr>
        <p:spPr>
          <a:xfrm>
            <a:off x="1331640" y="2996952"/>
            <a:ext cx="6400800" cy="1752600"/>
          </a:xfrm>
        </p:spPr>
        <p:txBody>
          <a:bodyPr>
            <a:normAutofit lnSpcReduction="10000"/>
          </a:bodyPr>
          <a:lstStyle/>
          <a:p>
            <a:r>
              <a:rPr lang="fr-FR" sz="2000" b="1" dirty="0" smtClean="0"/>
              <a:t>Bulletin officiel spécial n°9 du 30 septembre 2010</a:t>
            </a:r>
          </a:p>
          <a:p>
            <a:r>
              <a:rPr lang="fr-FR" sz="2000" b="1" dirty="0"/>
              <a:t>Bulletin officiel spécial n°21 du 26 mai </a:t>
            </a:r>
            <a:r>
              <a:rPr lang="fr-FR" sz="2000" b="1" dirty="0" smtClean="0"/>
              <a:t>2011</a:t>
            </a:r>
          </a:p>
          <a:p>
            <a:endParaRPr lang="fr-FR" sz="2000" b="1" dirty="0"/>
          </a:p>
          <a:p>
            <a:r>
              <a:rPr lang="fr-FR" sz="2000" b="1" dirty="0" smtClean="0"/>
              <a:t>Mise en œuvre conjointe des deux programmes de seconde et de première cette année 2011-2012</a:t>
            </a:r>
            <a:endParaRPr lang="fr-FR" sz="2000" b="1" dirty="0"/>
          </a:p>
          <a:p>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457200" y="274638"/>
            <a:ext cx="8229600" cy="562074"/>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fr-FR" sz="3600" b="1" i="1" dirty="0" smtClean="0"/>
              <a:t>En première</a:t>
            </a:r>
            <a:endParaRPr lang="fr-FR" sz="3600" b="1" i="1" dirty="0"/>
          </a:p>
        </p:txBody>
      </p:sp>
      <p:sp>
        <p:nvSpPr>
          <p:cNvPr id="7" name="Espace réservé du contenu 6"/>
          <p:cNvSpPr>
            <a:spLocks noGrp="1"/>
          </p:cNvSpPr>
          <p:nvPr>
            <p:ph idx="1"/>
          </p:nvPr>
        </p:nvSpPr>
        <p:spPr>
          <a:xfrm>
            <a:off x="457200" y="908720"/>
            <a:ext cx="8229600" cy="5616624"/>
          </a:xfrm>
        </p:spPr>
        <p:txBody>
          <a:bodyPr>
            <a:normAutofit/>
          </a:bodyPr>
          <a:lstStyle/>
          <a:p>
            <a:pPr algn="ctr">
              <a:buNone/>
            </a:pPr>
            <a:r>
              <a:rPr lang="fr-FR" sz="2400" b="1" i="1" dirty="0" smtClean="0"/>
              <a:t>Une approche ambitieuse et  très problématisée </a:t>
            </a:r>
          </a:p>
          <a:p>
            <a:pPr algn="ctr">
              <a:buNone/>
            </a:pPr>
            <a:r>
              <a:rPr lang="fr-FR" sz="2400" b="1" i="1" dirty="0" smtClean="0"/>
              <a:t>de ce qu’est la politique dans sa complexité</a:t>
            </a:r>
          </a:p>
        </p:txBody>
      </p:sp>
      <p:graphicFrame>
        <p:nvGraphicFramePr>
          <p:cNvPr id="8" name="Tableau 7"/>
          <p:cNvGraphicFramePr>
            <a:graphicFrameLocks noGrp="1"/>
          </p:cNvGraphicFramePr>
          <p:nvPr/>
        </p:nvGraphicFramePr>
        <p:xfrm>
          <a:off x="611560" y="2276872"/>
          <a:ext cx="7992888" cy="3223818"/>
        </p:xfrm>
        <a:graphic>
          <a:graphicData uri="http://schemas.openxmlformats.org/drawingml/2006/table">
            <a:tbl>
              <a:tblPr firstRow="1" bandRow="1">
                <a:tableStyleId>{5C22544A-7EE6-4342-B048-85BDC9FD1C3A}</a:tableStyleId>
              </a:tblPr>
              <a:tblGrid>
                <a:gridCol w="3996444"/>
                <a:gridCol w="3996444"/>
              </a:tblGrid>
              <a:tr h="695487">
                <a:tc>
                  <a:txBody>
                    <a:bodyPr/>
                    <a:lstStyle/>
                    <a:p>
                      <a:pPr algn="ctr"/>
                      <a:r>
                        <a:rPr lang="fr-FR" sz="2400" dirty="0" smtClean="0"/>
                        <a:t>Deux thématiques obligatoires …</a:t>
                      </a:r>
                      <a:endParaRPr lang="fr-F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2400" dirty="0" smtClean="0"/>
                        <a:t>Une</a:t>
                      </a:r>
                      <a:r>
                        <a:rPr lang="fr-FR" sz="2400" baseline="0" dirty="0" smtClean="0"/>
                        <a:t> thématique au choix entre … </a:t>
                      </a:r>
                      <a:endParaRPr lang="fr-F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00429">
                <a:tc>
                  <a:txBody>
                    <a:bodyPr/>
                    <a:lstStyle/>
                    <a:p>
                      <a:pPr algn="ctr"/>
                      <a:r>
                        <a:rPr lang="fr-FR" sz="2400" dirty="0" smtClean="0"/>
                        <a:t>Les institutions</a:t>
                      </a:r>
                      <a:r>
                        <a:rPr lang="fr-FR" sz="2400" baseline="0" dirty="0" smtClean="0"/>
                        <a:t> de la République</a:t>
                      </a:r>
                      <a:endParaRPr lang="fr-F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2400" dirty="0" smtClean="0"/>
                        <a:t>La représentation et la démocratie d’opinion</a:t>
                      </a:r>
                      <a:endParaRPr lang="fr-F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00429">
                <a:tc>
                  <a:txBody>
                    <a:bodyPr/>
                    <a:lstStyle/>
                    <a:p>
                      <a:pPr algn="ctr"/>
                      <a:r>
                        <a:rPr lang="fr-FR" sz="2400" dirty="0" smtClean="0"/>
                        <a:t>La nation,</a:t>
                      </a:r>
                      <a:r>
                        <a:rPr lang="fr-FR" sz="2400" baseline="0" dirty="0" smtClean="0"/>
                        <a:t> sa défense et la sécurité nationale</a:t>
                      </a:r>
                      <a:endParaRPr lang="fr-F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2400" dirty="0" smtClean="0"/>
                        <a:t>L’engagement</a:t>
                      </a:r>
                      <a:r>
                        <a:rPr lang="fr-FR" sz="2400" baseline="0" dirty="0" smtClean="0"/>
                        <a:t> </a:t>
                      </a:r>
                    </a:p>
                    <a:p>
                      <a:pPr algn="ctr"/>
                      <a:r>
                        <a:rPr lang="fr-FR" sz="2400" baseline="0" dirty="0" smtClean="0"/>
                        <a:t>politique et social</a:t>
                      </a:r>
                      <a:endParaRPr lang="fr-F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Rectangle 4"/>
          <p:cNvSpPr/>
          <p:nvPr/>
        </p:nvSpPr>
        <p:spPr>
          <a:xfrm>
            <a:off x="2627784" y="6021288"/>
            <a:ext cx="5472608"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i="1" dirty="0" smtClean="0">
                <a:solidFill>
                  <a:srgbClr val="C00000"/>
                </a:solidFill>
              </a:rPr>
              <a:t>Consulter le site académique où sont proposées de multiples propositions de séquences clef - en - mains </a:t>
            </a:r>
            <a:endParaRPr lang="fr-FR" b="1" i="1" dirty="0">
              <a:solidFill>
                <a:srgbClr val="C00000"/>
              </a:solidFill>
            </a:endParaRPr>
          </a:p>
        </p:txBody>
      </p:sp>
      <p:sp>
        <p:nvSpPr>
          <p:cNvPr id="6" name="Forme libre 5"/>
          <p:cNvSpPr/>
          <p:nvPr/>
        </p:nvSpPr>
        <p:spPr>
          <a:xfrm>
            <a:off x="1866122" y="5337110"/>
            <a:ext cx="833670" cy="900202"/>
          </a:xfrm>
          <a:custGeom>
            <a:avLst/>
            <a:gdLst>
              <a:gd name="connsiteX0" fmla="*/ 0 w 522515"/>
              <a:gd name="connsiteY0" fmla="*/ 0 h 867747"/>
              <a:gd name="connsiteX1" fmla="*/ 0 w 522515"/>
              <a:gd name="connsiteY1" fmla="*/ 867747 h 867747"/>
              <a:gd name="connsiteX2" fmla="*/ 522515 w 522515"/>
              <a:gd name="connsiteY2" fmla="*/ 867747 h 867747"/>
              <a:gd name="connsiteX3" fmla="*/ 513184 w 522515"/>
              <a:gd name="connsiteY3" fmla="*/ 858417 h 867747"/>
            </a:gdLst>
            <a:ahLst/>
            <a:cxnLst>
              <a:cxn ang="0">
                <a:pos x="connsiteX0" y="connsiteY0"/>
              </a:cxn>
              <a:cxn ang="0">
                <a:pos x="connsiteX1" y="connsiteY1"/>
              </a:cxn>
              <a:cxn ang="0">
                <a:pos x="connsiteX2" y="connsiteY2"/>
              </a:cxn>
              <a:cxn ang="0">
                <a:pos x="connsiteX3" y="connsiteY3"/>
              </a:cxn>
            </a:cxnLst>
            <a:rect l="l" t="t" r="r" b="b"/>
            <a:pathLst>
              <a:path w="522515" h="867747">
                <a:moveTo>
                  <a:pt x="0" y="0"/>
                </a:moveTo>
                <a:lnTo>
                  <a:pt x="0" y="867747"/>
                </a:lnTo>
                <a:lnTo>
                  <a:pt x="522515" y="867747"/>
                </a:lnTo>
                <a:lnTo>
                  <a:pt x="513184" y="858417"/>
                </a:lnTo>
              </a:path>
            </a:pathLst>
          </a:custGeom>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9" name="Ellipse 8"/>
          <p:cNvSpPr/>
          <p:nvPr/>
        </p:nvSpPr>
        <p:spPr>
          <a:xfrm>
            <a:off x="467544" y="4365104"/>
            <a:ext cx="4104456" cy="10081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62074"/>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fr-FR" sz="2000" b="1" i="1" dirty="0" smtClean="0"/>
              <a:t>Propositions pour entrer dans l’étude des institutions </a:t>
            </a:r>
            <a:br>
              <a:rPr lang="fr-FR" sz="2000" b="1" i="1" dirty="0" smtClean="0"/>
            </a:br>
            <a:r>
              <a:rPr lang="fr-FR" sz="2000" b="1" i="1" dirty="0" smtClean="0"/>
              <a:t>par une comparaison avec d’autres grands pays européens  </a:t>
            </a:r>
            <a:endParaRPr lang="fr-FR" sz="2000" b="1" i="1" dirty="0"/>
          </a:p>
        </p:txBody>
      </p:sp>
      <p:pic>
        <p:nvPicPr>
          <p:cNvPr id="23554" name="Picture 2"/>
          <p:cNvPicPr>
            <a:picLocks noChangeAspect="1" noChangeArrowheads="1"/>
          </p:cNvPicPr>
          <p:nvPr/>
        </p:nvPicPr>
        <p:blipFill>
          <a:blip r:embed="rId2" cstate="print"/>
          <a:srcRect/>
          <a:stretch>
            <a:fillRect/>
          </a:stretch>
        </p:blipFill>
        <p:spPr bwMode="auto">
          <a:xfrm>
            <a:off x="251520" y="1196752"/>
            <a:ext cx="8562726" cy="443476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0" y="1"/>
          <a:ext cx="9144000" cy="6860550"/>
        </p:xfrm>
        <a:graphic>
          <a:graphicData uri="http://schemas.openxmlformats.org/drawingml/2006/table">
            <a:tbl>
              <a:tblPr firstRow="1" bandRow="1">
                <a:tableStyleId>{5940675A-B579-460E-94D1-54222C63F5DA}</a:tableStyleId>
              </a:tblPr>
              <a:tblGrid>
                <a:gridCol w="1547664"/>
                <a:gridCol w="1899084"/>
                <a:gridCol w="1899084"/>
                <a:gridCol w="1899084"/>
                <a:gridCol w="1899084"/>
              </a:tblGrid>
              <a:tr h="303458">
                <a:tc gridSpan="5">
                  <a:txBody>
                    <a:bodyPr/>
                    <a:lstStyle/>
                    <a:p>
                      <a:pPr algn="ctr"/>
                      <a:r>
                        <a:rPr lang="fr-FR" sz="1400" b="1" i="1" dirty="0" smtClean="0"/>
                        <a:t>Les</a:t>
                      </a:r>
                      <a:r>
                        <a:rPr lang="fr-FR" sz="1400" b="1" i="1" baseline="0" dirty="0" smtClean="0"/>
                        <a:t> institutions françaises : une réelle exception en Europe ?   </a:t>
                      </a:r>
                      <a:r>
                        <a:rPr lang="fr-FR" sz="900" b="1" i="1" baseline="0" dirty="0" smtClean="0"/>
                        <a:t>Donnez un maximum d’informations par case, à la manière de celles qui sont </a:t>
                      </a:r>
                      <a:r>
                        <a:rPr lang="fr-FR" sz="900" b="1" i="1" baseline="0" dirty="0" err="1" smtClean="0"/>
                        <a:t>pré-remplies</a:t>
                      </a:r>
                      <a:endParaRPr lang="fr-FR" sz="900" b="1" i="1"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r>
              <a:tr h="273112">
                <a:tc>
                  <a:txBody>
                    <a:bodyPr/>
                    <a:lstStyle/>
                    <a:p>
                      <a:pPr algn="ctr"/>
                      <a:endParaRPr lang="fr-FR" sz="1200" b="1" i="1" dirty="0"/>
                    </a:p>
                  </a:txBody>
                  <a:tcPr anchor="ctr">
                    <a:solidFill>
                      <a:schemeClr val="accent5">
                        <a:lumMod val="20000"/>
                        <a:lumOff val="80000"/>
                      </a:schemeClr>
                    </a:solidFill>
                  </a:tcPr>
                </a:tc>
                <a:tc>
                  <a:txBody>
                    <a:bodyPr/>
                    <a:lstStyle/>
                    <a:p>
                      <a:pPr algn="ctr"/>
                      <a:r>
                        <a:rPr lang="fr-FR" sz="1200" b="1" i="1" dirty="0" smtClean="0"/>
                        <a:t>FRANCE</a:t>
                      </a:r>
                      <a:r>
                        <a:rPr lang="fr-FR" sz="1200" b="1" i="1" baseline="0" dirty="0" smtClean="0"/>
                        <a:t> </a:t>
                      </a:r>
                      <a:endParaRPr lang="fr-FR" sz="1200" b="1" i="1" dirty="0"/>
                    </a:p>
                  </a:txBody>
                  <a:tcPr anchor="ctr">
                    <a:solidFill>
                      <a:schemeClr val="accent5">
                        <a:lumMod val="20000"/>
                        <a:lumOff val="80000"/>
                      </a:schemeClr>
                    </a:solidFill>
                  </a:tcPr>
                </a:tc>
                <a:tc>
                  <a:txBody>
                    <a:bodyPr/>
                    <a:lstStyle/>
                    <a:p>
                      <a:pPr algn="ctr"/>
                      <a:r>
                        <a:rPr lang="fr-FR" sz="1200" b="1" i="1" dirty="0" smtClean="0"/>
                        <a:t>ALLEMAGNE</a:t>
                      </a:r>
                      <a:endParaRPr lang="fr-FR" sz="1200" b="1" i="1" dirty="0"/>
                    </a:p>
                  </a:txBody>
                  <a:tcPr anchor="ctr">
                    <a:solidFill>
                      <a:schemeClr val="accent5">
                        <a:lumMod val="20000"/>
                        <a:lumOff val="80000"/>
                      </a:schemeClr>
                    </a:solidFill>
                  </a:tcPr>
                </a:tc>
                <a:tc>
                  <a:txBody>
                    <a:bodyPr/>
                    <a:lstStyle/>
                    <a:p>
                      <a:pPr algn="ctr"/>
                      <a:r>
                        <a:rPr lang="fr-FR" sz="1200" b="1" i="1" dirty="0" smtClean="0"/>
                        <a:t>ROYAUME-UNI</a:t>
                      </a:r>
                      <a:endParaRPr lang="fr-FR" sz="1200" b="1" i="1" dirty="0"/>
                    </a:p>
                  </a:txBody>
                  <a:tcPr anchor="ctr">
                    <a:solidFill>
                      <a:schemeClr val="accent5">
                        <a:lumMod val="20000"/>
                        <a:lumOff val="80000"/>
                      </a:schemeClr>
                    </a:solidFill>
                  </a:tcPr>
                </a:tc>
                <a:tc>
                  <a:txBody>
                    <a:bodyPr/>
                    <a:lstStyle/>
                    <a:p>
                      <a:pPr algn="ctr"/>
                      <a:r>
                        <a:rPr lang="fr-FR" sz="1200" b="1" i="1" dirty="0" smtClean="0"/>
                        <a:t>ITALIE </a:t>
                      </a:r>
                      <a:endParaRPr lang="fr-FR" sz="1200" b="1" i="1" dirty="0"/>
                    </a:p>
                  </a:txBody>
                  <a:tcPr anchor="ctr">
                    <a:solidFill>
                      <a:schemeClr val="accent5">
                        <a:lumMod val="20000"/>
                        <a:lumOff val="80000"/>
                      </a:schemeClr>
                    </a:solidFill>
                  </a:tcPr>
                </a:tc>
              </a:tr>
              <a:tr h="773738">
                <a:tc>
                  <a:txBody>
                    <a:bodyPr/>
                    <a:lstStyle/>
                    <a:p>
                      <a:pPr algn="ctr"/>
                      <a:r>
                        <a:rPr lang="fr-FR" sz="1100" b="1" i="1" dirty="0" smtClean="0"/>
                        <a:t>Quelle est la nature du régime politique ? Définissez-la.</a:t>
                      </a:r>
                      <a:r>
                        <a:rPr lang="fr-FR" sz="1100" b="1" i="1" baseline="0" dirty="0" smtClean="0"/>
                        <a:t>  </a:t>
                      </a:r>
                      <a:endParaRPr lang="fr-FR" sz="1100" b="1" i="1" dirty="0"/>
                    </a:p>
                  </a:txBody>
                  <a:tcPr marL="45720" marR="45720" anchor="ctr"/>
                </a:tc>
                <a:tc>
                  <a:txBody>
                    <a:bodyPr/>
                    <a:lstStyle/>
                    <a:p>
                      <a:pPr algn="ctr"/>
                      <a:endParaRPr lang="fr-FR" dirty="0"/>
                    </a:p>
                  </a:txBody>
                  <a:tcPr anchor="ctr"/>
                </a:tc>
                <a:tc>
                  <a:txBody>
                    <a:bodyPr/>
                    <a:lstStyle/>
                    <a:p>
                      <a:pPr algn="ctr"/>
                      <a:endParaRPr lang="fr-FR" dirty="0"/>
                    </a:p>
                  </a:txBody>
                  <a:tcPr anchor="ctr"/>
                </a:tc>
                <a:tc>
                  <a:txBody>
                    <a:bodyPr/>
                    <a:lstStyle/>
                    <a:p>
                      <a:pPr algn="ctr"/>
                      <a:r>
                        <a:rPr lang="fr-FR" sz="1100" dirty="0" smtClean="0"/>
                        <a:t>Une monarchie</a:t>
                      </a:r>
                      <a:r>
                        <a:rPr lang="fr-FR" sz="1100" baseline="0" dirty="0" smtClean="0"/>
                        <a:t> parlementaire, où le pouvoir du monarque est reconnu mais limité par le Parlement</a:t>
                      </a:r>
                      <a:endParaRPr lang="fr-FR" sz="1100" dirty="0"/>
                    </a:p>
                  </a:txBody>
                  <a:tcPr anchor="ctr"/>
                </a:tc>
                <a:tc>
                  <a:txBody>
                    <a:bodyPr/>
                    <a:lstStyle/>
                    <a:p>
                      <a:pPr algn="ctr"/>
                      <a:endParaRPr lang="fr-FR" dirty="0"/>
                    </a:p>
                  </a:txBody>
                  <a:tcPr anchor="ctr"/>
                </a:tc>
              </a:tr>
              <a:tr h="773738">
                <a:tc>
                  <a:txBody>
                    <a:bodyPr/>
                    <a:lstStyle/>
                    <a:p>
                      <a:pPr algn="ctr"/>
                      <a:r>
                        <a:rPr lang="fr-FR" sz="1100" b="1" i="1" dirty="0" smtClean="0"/>
                        <a:t>Qui est</a:t>
                      </a:r>
                      <a:r>
                        <a:rPr lang="fr-FR" sz="1100" b="1" i="1" baseline="0" dirty="0" smtClean="0"/>
                        <a:t> le Chef de </a:t>
                      </a:r>
                      <a:r>
                        <a:rPr lang="fr-FR" sz="1100" b="1" i="1" dirty="0" smtClean="0"/>
                        <a:t>l’Etat</a:t>
                      </a:r>
                      <a:r>
                        <a:rPr lang="fr-FR" sz="1100" b="1" i="1" baseline="0" dirty="0" smtClean="0"/>
                        <a:t> ? Comment est-il désigné ?</a:t>
                      </a:r>
                      <a:endParaRPr lang="fr-FR" sz="1100" b="1" i="1" dirty="0"/>
                    </a:p>
                  </a:txBody>
                  <a:tcPr marL="45720" marR="45720" anchor="ctr"/>
                </a:tc>
                <a:tc>
                  <a:txBody>
                    <a:bodyPr/>
                    <a:lstStyle/>
                    <a:p>
                      <a:pPr algn="ctr"/>
                      <a:r>
                        <a:rPr lang="fr-FR" sz="1100" dirty="0" smtClean="0"/>
                        <a:t>Le Président de la République, élu pour</a:t>
                      </a:r>
                      <a:r>
                        <a:rPr lang="fr-FR" sz="1100" baseline="0" dirty="0" smtClean="0"/>
                        <a:t> 5 ans (depuis 2002) au suffrage universel direct (depuis 1962) </a:t>
                      </a:r>
                      <a:endParaRPr lang="fr-FR" sz="1100" dirty="0"/>
                    </a:p>
                  </a:txBody>
                  <a:tcPr anchor="ctr"/>
                </a:tc>
                <a:tc>
                  <a:txBody>
                    <a:bodyPr/>
                    <a:lstStyle/>
                    <a:p>
                      <a:pPr algn="ctr"/>
                      <a:endParaRPr lang="fr-FR"/>
                    </a:p>
                  </a:txBody>
                  <a:tcPr anchor="ctr"/>
                </a:tc>
                <a:tc>
                  <a:txBody>
                    <a:bodyPr/>
                    <a:lstStyle/>
                    <a:p>
                      <a:pPr algn="ctr"/>
                      <a:endParaRPr lang="fr-FR"/>
                    </a:p>
                  </a:txBody>
                  <a:tcPr anchor="ctr"/>
                </a:tc>
                <a:tc>
                  <a:txBody>
                    <a:bodyPr/>
                    <a:lstStyle/>
                    <a:p>
                      <a:pPr algn="ctr"/>
                      <a:endParaRPr lang="fr-FR" dirty="0"/>
                    </a:p>
                  </a:txBody>
                  <a:tcPr anchor="ctr"/>
                </a:tc>
              </a:tr>
              <a:tr h="7737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b="1" i="1" dirty="0" smtClean="0"/>
                        <a:t>Qui</a:t>
                      </a:r>
                      <a:r>
                        <a:rPr lang="fr-FR" sz="1100" b="1" i="1" baseline="0" dirty="0" smtClean="0"/>
                        <a:t> exerce </a:t>
                      </a:r>
                      <a:r>
                        <a:rPr lang="fr-FR" sz="1100" b="1" i="1" dirty="0" smtClean="0"/>
                        <a:t>le</a:t>
                      </a:r>
                      <a:r>
                        <a:rPr lang="fr-FR" sz="1100" b="1" i="1" baseline="0" dirty="0" smtClean="0"/>
                        <a:t> pouvoir exécutif ? Par quel mode de désignation ? </a:t>
                      </a:r>
                      <a:endParaRPr lang="fr-FR" sz="1100" b="1" i="1" dirty="0" smtClean="0"/>
                    </a:p>
                  </a:txBody>
                  <a:tcPr marL="45720" marR="45720" anchor="ctr"/>
                </a:tc>
                <a:tc>
                  <a:txBody>
                    <a:bodyPr/>
                    <a:lstStyle/>
                    <a:p>
                      <a:pPr algn="ctr"/>
                      <a:endParaRPr lang="fr-FR" dirty="0"/>
                    </a:p>
                  </a:txBody>
                  <a:tcPr anchor="ctr"/>
                </a:tc>
                <a:tc>
                  <a:txBody>
                    <a:bodyPr/>
                    <a:lstStyle/>
                    <a:p>
                      <a:pPr algn="ctr"/>
                      <a:r>
                        <a:rPr lang="fr-FR" sz="1100" kern="1200" baseline="0" dirty="0" smtClean="0">
                          <a:solidFill>
                            <a:schemeClr val="tx1"/>
                          </a:solidFill>
                          <a:latin typeface="+mn-lt"/>
                          <a:ea typeface="+mn-ea"/>
                          <a:cs typeface="+mn-cs"/>
                        </a:rPr>
                        <a:t>Le Chancelier, élu tous les quatre ans par le Bundestag  (Parlement) et qui dirige le gouvernement fédéral</a:t>
                      </a:r>
                    </a:p>
                  </a:txBody>
                  <a:tcPr anchor="ctr"/>
                </a:tc>
                <a:tc>
                  <a:txBody>
                    <a:bodyPr/>
                    <a:lstStyle/>
                    <a:p>
                      <a:pPr algn="ctr"/>
                      <a:endParaRPr lang="fr-FR"/>
                    </a:p>
                  </a:txBody>
                  <a:tcPr anchor="ctr"/>
                </a:tc>
                <a:tc>
                  <a:txBody>
                    <a:bodyPr/>
                    <a:lstStyle/>
                    <a:p>
                      <a:pPr algn="ctr"/>
                      <a:endParaRPr lang="fr-FR" dirty="0"/>
                    </a:p>
                  </a:txBody>
                  <a:tcPr anchor="ctr"/>
                </a:tc>
              </a:tr>
              <a:tr h="81933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b="1" i="1" dirty="0" smtClean="0"/>
                        <a:t>Qui exerce</a:t>
                      </a:r>
                      <a:r>
                        <a:rPr lang="fr-FR" sz="1100" b="1" i="1" baseline="0" dirty="0" smtClean="0"/>
                        <a:t> </a:t>
                      </a:r>
                      <a:r>
                        <a:rPr lang="fr-FR" sz="1100" b="1" i="1" dirty="0" smtClean="0"/>
                        <a:t>le pouvoir législatif ? Par quel mode de désignation ?</a:t>
                      </a:r>
                    </a:p>
                  </a:txBody>
                  <a:tcPr marL="45720" marR="45720" anchor="ctr"/>
                </a:tc>
                <a:tc>
                  <a:txBody>
                    <a:bodyPr/>
                    <a:lstStyle/>
                    <a:p>
                      <a:pPr algn="ctr"/>
                      <a:endParaRPr lang="fr-FR"/>
                    </a:p>
                  </a:txBody>
                  <a:tcPr anchor="ctr"/>
                </a:tc>
                <a:tc>
                  <a:txBody>
                    <a:bodyPr/>
                    <a:lstStyle/>
                    <a:p>
                      <a:pPr algn="ctr"/>
                      <a:endParaRPr lang="fr-FR" dirty="0"/>
                    </a:p>
                  </a:txBody>
                  <a:tcPr anchor="ctr"/>
                </a:tc>
                <a:tc>
                  <a:txBody>
                    <a:bodyPr/>
                    <a:lstStyle/>
                    <a:p>
                      <a:pPr algn="ctr"/>
                      <a:endParaRPr lang="fr-FR" dirty="0"/>
                    </a:p>
                  </a:txBody>
                  <a:tcPr anchor="ctr"/>
                </a:tc>
                <a:tc>
                  <a:txBody>
                    <a:bodyPr/>
                    <a:lstStyle/>
                    <a:p>
                      <a:pPr algn="ctr"/>
                      <a:endParaRPr lang="fr-FR" dirty="0"/>
                    </a:p>
                  </a:txBody>
                  <a:tcPr anchor="ctr"/>
                </a:tc>
              </a:tr>
              <a:tr h="819336">
                <a:tc>
                  <a:txBody>
                    <a:bodyPr/>
                    <a:lstStyle/>
                    <a:p>
                      <a:pPr algn="ctr"/>
                      <a:r>
                        <a:rPr lang="fr-FR" sz="1100" b="1" i="1" dirty="0" smtClean="0"/>
                        <a:t>Autour</a:t>
                      </a:r>
                      <a:r>
                        <a:rPr lang="fr-FR" sz="1100" b="1" i="1" baseline="0" dirty="0" smtClean="0"/>
                        <a:t> de quelles grandes forces politiques s’organise la vie politique du pays ?</a:t>
                      </a:r>
                      <a:endParaRPr lang="fr-FR" sz="1100" b="1" i="1" dirty="0"/>
                    </a:p>
                  </a:txBody>
                  <a:tcPr marL="45720" marR="45720" anchor="ctr"/>
                </a:tc>
                <a:tc>
                  <a:txBody>
                    <a:bodyPr/>
                    <a:lstStyle/>
                    <a:p>
                      <a:pPr algn="ctr"/>
                      <a:endParaRPr lang="fr-FR"/>
                    </a:p>
                  </a:txBody>
                  <a:tcPr anchor="ctr"/>
                </a:tc>
                <a:tc>
                  <a:txBody>
                    <a:bodyPr/>
                    <a:lstStyle/>
                    <a:p>
                      <a:pPr algn="ctr"/>
                      <a:endParaRPr lang="fr-FR" dirty="0"/>
                    </a:p>
                  </a:txBody>
                  <a:tcPr anchor="ctr"/>
                </a:tc>
                <a:tc>
                  <a:txBody>
                    <a:bodyPr/>
                    <a:lstStyle/>
                    <a:p>
                      <a:pPr algn="ctr"/>
                      <a:endParaRPr lang="fr-FR" dirty="0"/>
                    </a:p>
                  </a:txBody>
                  <a:tcPr anchor="ctr"/>
                </a:tc>
                <a:tc>
                  <a:txBody>
                    <a:bodyPr/>
                    <a:lstStyle/>
                    <a:p>
                      <a:pPr algn="ctr"/>
                      <a:endParaRPr lang="fr-FR" dirty="0"/>
                    </a:p>
                  </a:txBody>
                  <a:tcPr anchor="ctr"/>
                </a:tc>
              </a:tr>
              <a:tr h="774068">
                <a:tc>
                  <a:txBody>
                    <a:bodyPr/>
                    <a:lstStyle/>
                    <a:p>
                      <a:pPr algn="ctr"/>
                      <a:r>
                        <a:rPr lang="fr-FR" sz="1100" b="1" i="1" dirty="0" smtClean="0"/>
                        <a:t>Les élections se font-elles au scrutin majoritaire o</a:t>
                      </a:r>
                      <a:r>
                        <a:rPr lang="fr-FR" sz="1100" b="1" i="1" baseline="0" dirty="0" smtClean="0"/>
                        <a:t>u proportionnel ? </a:t>
                      </a:r>
                      <a:endParaRPr lang="fr-FR" sz="1100" b="1" i="1" dirty="0"/>
                    </a:p>
                  </a:txBody>
                  <a:tcPr marL="45720" marR="45720" anchor="ctr"/>
                </a:tc>
                <a:tc>
                  <a:txBody>
                    <a:bodyPr/>
                    <a:lstStyle/>
                    <a:p>
                      <a:pPr algn="ctr"/>
                      <a:endParaRPr lang="fr-FR"/>
                    </a:p>
                  </a:txBody>
                  <a:tcPr anchor="ctr"/>
                </a:tc>
                <a:tc>
                  <a:txBody>
                    <a:bodyPr/>
                    <a:lstStyle/>
                    <a:p>
                      <a:pPr algn="ctr"/>
                      <a:endParaRPr lang="fr-FR"/>
                    </a:p>
                  </a:txBody>
                  <a:tcPr anchor="ctr"/>
                </a:tc>
                <a:tc>
                  <a:txBody>
                    <a:bodyPr/>
                    <a:lstStyle/>
                    <a:p>
                      <a:pPr algn="ctr"/>
                      <a:endParaRPr lang="fr-FR"/>
                    </a:p>
                  </a:txBody>
                  <a:tcPr anchor="ctr"/>
                </a:tc>
                <a:tc>
                  <a:txBody>
                    <a:bodyPr/>
                    <a:lstStyle/>
                    <a:p>
                      <a:pPr algn="ctr"/>
                      <a:r>
                        <a:rPr lang="fr-FR" sz="1000" dirty="0" smtClean="0"/>
                        <a:t>Système</a:t>
                      </a:r>
                      <a:r>
                        <a:rPr lang="fr-FR" sz="1000" baseline="0" dirty="0" smtClean="0"/>
                        <a:t> mixte mais la forte dose de scrutin proportionnel oblige le gouvernement à s’appuyer sur des alliances de partis politiques</a:t>
                      </a:r>
                      <a:endParaRPr lang="fr-FR" sz="1000" dirty="0"/>
                    </a:p>
                  </a:txBody>
                  <a:tcPr anchor="ctr"/>
                </a:tc>
              </a:tr>
              <a:tr h="773738">
                <a:tc>
                  <a:txBody>
                    <a:bodyPr/>
                    <a:lstStyle/>
                    <a:p>
                      <a:pPr algn="ctr"/>
                      <a:r>
                        <a:rPr lang="fr-FR" sz="1100" b="1" i="1" dirty="0" smtClean="0"/>
                        <a:t>Existe-t-il</a:t>
                      </a:r>
                      <a:r>
                        <a:rPr lang="fr-FR" sz="1100" b="1" i="1" baseline="0" dirty="0" smtClean="0"/>
                        <a:t> des formes de décentralisation des pouvoirs ? Lesquelles ? </a:t>
                      </a:r>
                      <a:endParaRPr lang="fr-FR" sz="1100" b="1" i="1" dirty="0"/>
                    </a:p>
                  </a:txBody>
                  <a:tcPr marL="45720" marR="45720" anchor="ctr"/>
                </a:tc>
                <a:tc>
                  <a:txBody>
                    <a:bodyPr/>
                    <a:lstStyle/>
                    <a:p>
                      <a:pPr algn="ctr"/>
                      <a:endParaRPr lang="fr-FR" dirty="0"/>
                    </a:p>
                  </a:txBody>
                  <a:tcPr anchor="ctr"/>
                </a:tc>
                <a:tc>
                  <a:txBody>
                    <a:bodyPr/>
                    <a:lstStyle/>
                    <a:p>
                      <a:pPr algn="ctr"/>
                      <a:endParaRPr lang="fr-FR" dirty="0"/>
                    </a:p>
                  </a:txBody>
                  <a:tcPr anchor="ctr"/>
                </a:tc>
                <a:tc>
                  <a:txBody>
                    <a:bodyPr/>
                    <a:lstStyle/>
                    <a:p>
                      <a:pPr algn="ctr"/>
                      <a:endParaRPr lang="fr-FR" dirty="0"/>
                    </a:p>
                  </a:txBody>
                  <a:tcPr anchor="ctr"/>
                </a:tc>
                <a:tc>
                  <a:txBody>
                    <a:bodyPr/>
                    <a:lstStyle/>
                    <a:p>
                      <a:pPr algn="ctr"/>
                      <a:endParaRPr lang="fr-FR" dirty="0"/>
                    </a:p>
                  </a:txBody>
                  <a:tcPr anchor="ctr"/>
                </a:tc>
              </a:tr>
              <a:tr h="773738">
                <a:tc>
                  <a:txBody>
                    <a:bodyPr/>
                    <a:lstStyle/>
                    <a:p>
                      <a:pPr algn="ctr"/>
                      <a:r>
                        <a:rPr lang="fr-FR" sz="1100" b="1" i="1" dirty="0" smtClean="0"/>
                        <a:t>BILAN </a:t>
                      </a:r>
                      <a:endParaRPr lang="fr-FR" sz="1100" b="1" i="1" dirty="0"/>
                    </a:p>
                  </a:txBody>
                  <a:tcPr anchor="ctr"/>
                </a:tc>
                <a:tc gridSpan="4">
                  <a:txBody>
                    <a:bodyPr/>
                    <a:lstStyle/>
                    <a:p>
                      <a:pPr algn="l"/>
                      <a:r>
                        <a:rPr lang="fr-FR" sz="800" b="1" i="1" dirty="0" smtClean="0"/>
                        <a:t>Surligner dans le</a:t>
                      </a:r>
                      <a:r>
                        <a:rPr lang="fr-FR" sz="800" b="1" i="1" baseline="0" dirty="0" smtClean="0"/>
                        <a:t> </a:t>
                      </a:r>
                      <a:r>
                        <a:rPr lang="fr-FR" sz="800" b="1" i="1" dirty="0" smtClean="0"/>
                        <a:t>tableau les éléments</a:t>
                      </a:r>
                      <a:r>
                        <a:rPr lang="fr-FR" sz="800" b="1" i="1" baseline="0" dirty="0" smtClean="0"/>
                        <a:t> institutionnels spécifiques à la France ? </a:t>
                      </a:r>
                      <a:r>
                        <a:rPr lang="fr-FR" sz="800" b="1" i="1" dirty="0" smtClean="0"/>
                        <a:t> </a:t>
                      </a:r>
                    </a:p>
                    <a:p>
                      <a:pPr algn="l"/>
                      <a:r>
                        <a:rPr lang="fr-FR" sz="800" b="1" i="1" dirty="0" smtClean="0"/>
                        <a:t>Quelle est la</a:t>
                      </a:r>
                      <a:r>
                        <a:rPr lang="fr-FR" sz="800" b="1" i="1" baseline="0" dirty="0" smtClean="0"/>
                        <a:t> principale spécificité française ?  Développez cet aspect. </a:t>
                      </a:r>
                    </a:p>
                  </a:txBody>
                  <a:tcPr/>
                </a:tc>
                <a:tc hMerge="1">
                  <a:txBody>
                    <a:bodyPr/>
                    <a:lstStyle/>
                    <a:p>
                      <a:pPr algn="ctr"/>
                      <a:endParaRPr lang="fr-FR" dirty="0"/>
                    </a:p>
                  </a:txBody>
                  <a:tcPr anchor="ctr"/>
                </a:tc>
                <a:tc hMerge="1">
                  <a:txBody>
                    <a:bodyPr/>
                    <a:lstStyle/>
                    <a:p>
                      <a:pPr algn="ctr"/>
                      <a:endParaRPr lang="fr-FR" dirty="0"/>
                    </a:p>
                  </a:txBody>
                  <a:tcPr anchor="ctr"/>
                </a:tc>
                <a:tc hMerge="1">
                  <a:txBody>
                    <a:bodyPr/>
                    <a:lstStyle/>
                    <a:p>
                      <a:pPr algn="ctr"/>
                      <a:endParaRPr lang="fr-FR" dirty="0"/>
                    </a:p>
                  </a:txBody>
                  <a:tcPr anchor="ct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62074"/>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fr-FR" sz="3600" b="1" i="1" dirty="0" smtClean="0"/>
              <a:t>Esprit général des programmes</a:t>
            </a:r>
            <a:endParaRPr lang="fr-FR" sz="3600" b="1" i="1" dirty="0"/>
          </a:p>
        </p:txBody>
      </p:sp>
      <p:sp>
        <p:nvSpPr>
          <p:cNvPr id="3" name="Espace réservé du contenu 2"/>
          <p:cNvSpPr>
            <a:spLocks noGrp="1"/>
          </p:cNvSpPr>
          <p:nvPr>
            <p:ph idx="1"/>
          </p:nvPr>
        </p:nvSpPr>
        <p:spPr>
          <a:xfrm>
            <a:off x="467544" y="980728"/>
            <a:ext cx="8229600" cy="4525963"/>
          </a:xfrm>
        </p:spPr>
        <p:txBody>
          <a:bodyPr>
            <a:normAutofit/>
          </a:bodyPr>
          <a:lstStyle/>
          <a:p>
            <a:pPr>
              <a:buNone/>
            </a:pPr>
            <a:r>
              <a:rPr lang="fr-FR" sz="2400" i="1" dirty="0" smtClean="0"/>
              <a:t>Depuis sa création en 1999 l’ECJS :</a:t>
            </a:r>
          </a:p>
          <a:p>
            <a:pPr>
              <a:buNone/>
            </a:pPr>
            <a:endParaRPr lang="fr-FR" sz="2000" dirty="0" smtClean="0"/>
          </a:p>
          <a:p>
            <a:pPr>
              <a:buNone/>
            </a:pPr>
            <a:r>
              <a:rPr lang="fr-FR" sz="2400" i="1" dirty="0" smtClean="0"/>
              <a:t>« Est et </a:t>
            </a:r>
            <a:r>
              <a:rPr lang="fr-FR" sz="2400" i="1" dirty="0"/>
              <a:t>demeure un apprentissage, c'est-à-dire l'appropriation des valeurs et des principes de la République, l'acquisition de savoirs et de pratiques</a:t>
            </a:r>
            <a:r>
              <a:rPr lang="fr-FR" sz="2400" i="1" dirty="0" smtClean="0"/>
              <a:t>. »</a:t>
            </a:r>
          </a:p>
          <a:p>
            <a:pPr>
              <a:buNone/>
            </a:pPr>
            <a:endParaRPr lang="fr-FR" sz="2400" i="1" dirty="0" smtClean="0"/>
          </a:p>
          <a:p>
            <a:pPr>
              <a:buNone/>
            </a:pPr>
            <a:endParaRPr lang="fr-FR" sz="2400" dirty="0" smtClean="0"/>
          </a:p>
          <a:p>
            <a:pPr>
              <a:buNone/>
            </a:pPr>
            <a:endParaRPr lang="fr-FR" sz="1050" dirty="0" smtClean="0"/>
          </a:p>
          <a:p>
            <a:pPr>
              <a:buNone/>
            </a:pPr>
            <a:r>
              <a:rPr lang="fr-FR" sz="2400" dirty="0" smtClean="0"/>
              <a:t> </a:t>
            </a:r>
            <a:r>
              <a:rPr lang="fr-FR" sz="2400" i="1" dirty="0" smtClean="0"/>
              <a:t>Doit « aider </a:t>
            </a:r>
            <a:r>
              <a:rPr lang="fr-FR" sz="2400" i="1" dirty="0"/>
              <a:t>les élèves à devenir des citoyens libres, autonomes, exerçant leur raison critique au sein d'une démocratie dans laquelle ils sont appelés à agir</a:t>
            </a:r>
            <a:r>
              <a:rPr lang="fr-FR" sz="2400" i="1" dirty="0" smtClean="0"/>
              <a:t>. »</a:t>
            </a:r>
            <a:endParaRPr lang="fr-FR" sz="2400" i="1" dirty="0"/>
          </a:p>
          <a:p>
            <a:pPr>
              <a:buNone/>
            </a:pPr>
            <a:endParaRPr lang="fr-FR" dirty="0"/>
          </a:p>
        </p:txBody>
      </p:sp>
      <p:sp>
        <p:nvSpPr>
          <p:cNvPr id="4" name="Rectangle 3"/>
          <p:cNvSpPr/>
          <p:nvPr/>
        </p:nvSpPr>
        <p:spPr>
          <a:xfrm>
            <a:off x="467544" y="1700808"/>
            <a:ext cx="8280920" cy="129614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403648" y="3140968"/>
            <a:ext cx="7488832"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rgbClr val="C00000"/>
                </a:solidFill>
              </a:rPr>
              <a:t>Un enseignement nouveau, différent, axé sur l’acquisition de compétences (savoirs … mais aussi capacités et attitudes) </a:t>
            </a:r>
            <a:r>
              <a:rPr lang="fr-FR" sz="1600" b="1" dirty="0" smtClean="0">
                <a:solidFill>
                  <a:srgbClr val="C00000"/>
                </a:solidFill>
                <a:sym typeface="Wingdings" pitchFamily="2" charset="2"/>
              </a:rPr>
              <a:t> Exclut tout enseignement de type « descendant », purement transmissif et favorise l’innovation, l’expérimentation pédagogique </a:t>
            </a:r>
            <a:endParaRPr lang="fr-FR" sz="1600" b="1" dirty="0">
              <a:solidFill>
                <a:srgbClr val="C00000"/>
              </a:solidFill>
            </a:endParaRPr>
          </a:p>
        </p:txBody>
      </p:sp>
      <p:sp>
        <p:nvSpPr>
          <p:cNvPr id="16" name="Forme libre 15"/>
          <p:cNvSpPr/>
          <p:nvPr/>
        </p:nvSpPr>
        <p:spPr>
          <a:xfrm>
            <a:off x="806825" y="3003177"/>
            <a:ext cx="452807" cy="497831"/>
          </a:xfrm>
          <a:custGeom>
            <a:avLst/>
            <a:gdLst>
              <a:gd name="connsiteX0" fmla="*/ 0 w 627529"/>
              <a:gd name="connsiteY0" fmla="*/ 0 h 519953"/>
              <a:gd name="connsiteX1" fmla="*/ 8964 w 627529"/>
              <a:gd name="connsiteY1" fmla="*/ 519953 h 519953"/>
              <a:gd name="connsiteX2" fmla="*/ 627529 w 627529"/>
              <a:gd name="connsiteY2" fmla="*/ 519953 h 519953"/>
              <a:gd name="connsiteX3" fmla="*/ 627529 w 627529"/>
              <a:gd name="connsiteY3" fmla="*/ 519953 h 519953"/>
            </a:gdLst>
            <a:ahLst/>
            <a:cxnLst>
              <a:cxn ang="0">
                <a:pos x="connsiteX0" y="connsiteY0"/>
              </a:cxn>
              <a:cxn ang="0">
                <a:pos x="connsiteX1" y="connsiteY1"/>
              </a:cxn>
              <a:cxn ang="0">
                <a:pos x="connsiteX2" y="connsiteY2"/>
              </a:cxn>
              <a:cxn ang="0">
                <a:pos x="connsiteX3" y="connsiteY3"/>
              </a:cxn>
            </a:cxnLst>
            <a:rect l="l" t="t" r="r" b="b"/>
            <a:pathLst>
              <a:path w="627529" h="519953">
                <a:moveTo>
                  <a:pt x="0" y="0"/>
                </a:moveTo>
                <a:lnTo>
                  <a:pt x="8964" y="519953"/>
                </a:lnTo>
                <a:lnTo>
                  <a:pt x="627529" y="519953"/>
                </a:lnTo>
                <a:lnTo>
                  <a:pt x="627529" y="519953"/>
                </a:ln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7" name="Rectangle 16"/>
          <p:cNvSpPr/>
          <p:nvPr/>
        </p:nvSpPr>
        <p:spPr>
          <a:xfrm>
            <a:off x="539552" y="4005064"/>
            <a:ext cx="8280920" cy="122413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Forme libre 17"/>
          <p:cNvSpPr/>
          <p:nvPr/>
        </p:nvSpPr>
        <p:spPr>
          <a:xfrm>
            <a:off x="827585" y="5229200"/>
            <a:ext cx="648072" cy="576064"/>
          </a:xfrm>
          <a:custGeom>
            <a:avLst/>
            <a:gdLst>
              <a:gd name="connsiteX0" fmla="*/ 0 w 627529"/>
              <a:gd name="connsiteY0" fmla="*/ 0 h 519953"/>
              <a:gd name="connsiteX1" fmla="*/ 8964 w 627529"/>
              <a:gd name="connsiteY1" fmla="*/ 519953 h 519953"/>
              <a:gd name="connsiteX2" fmla="*/ 627529 w 627529"/>
              <a:gd name="connsiteY2" fmla="*/ 519953 h 519953"/>
              <a:gd name="connsiteX3" fmla="*/ 627529 w 627529"/>
              <a:gd name="connsiteY3" fmla="*/ 519953 h 519953"/>
            </a:gdLst>
            <a:ahLst/>
            <a:cxnLst>
              <a:cxn ang="0">
                <a:pos x="connsiteX0" y="connsiteY0"/>
              </a:cxn>
              <a:cxn ang="0">
                <a:pos x="connsiteX1" y="connsiteY1"/>
              </a:cxn>
              <a:cxn ang="0">
                <a:pos x="connsiteX2" y="connsiteY2"/>
              </a:cxn>
              <a:cxn ang="0">
                <a:pos x="connsiteX3" y="connsiteY3"/>
              </a:cxn>
            </a:cxnLst>
            <a:rect l="l" t="t" r="r" b="b"/>
            <a:pathLst>
              <a:path w="627529" h="519953">
                <a:moveTo>
                  <a:pt x="0" y="0"/>
                </a:moveTo>
                <a:lnTo>
                  <a:pt x="8964" y="519953"/>
                </a:lnTo>
                <a:lnTo>
                  <a:pt x="627529" y="519953"/>
                </a:lnTo>
                <a:lnTo>
                  <a:pt x="627529" y="519953"/>
                </a:ln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9" name="Rectangle 18"/>
          <p:cNvSpPr/>
          <p:nvPr/>
        </p:nvSpPr>
        <p:spPr>
          <a:xfrm>
            <a:off x="1547664" y="5445224"/>
            <a:ext cx="7416824"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rgbClr val="C00000"/>
                </a:solidFill>
              </a:rPr>
              <a:t>Des finalités éminemment civiques et politiques … mais très éloignées de l’enseignement d’une « morale civique » formatée  </a:t>
            </a:r>
            <a:r>
              <a:rPr lang="fr-FR" sz="1600" b="1" dirty="0" smtClean="0">
                <a:solidFill>
                  <a:srgbClr val="C00000"/>
                </a:solidFill>
                <a:sym typeface="Wingdings" pitchFamily="2" charset="2"/>
              </a:rPr>
              <a:t> encourage les démarches pédagogiques qui développent l’autonomie et l’esprit de responsabilité des élèves</a:t>
            </a:r>
            <a:endParaRPr lang="fr-FR" sz="16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11" grpId="0"/>
      <p:bldP spid="16" grpId="0" animBg="1"/>
      <p:bldP spid="17" grpId="0" animBg="1"/>
      <p:bldP spid="18" grpId="0" animBg="1"/>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à coins arrondis 13"/>
          <p:cNvSpPr/>
          <p:nvPr/>
        </p:nvSpPr>
        <p:spPr>
          <a:xfrm>
            <a:off x="7092280" y="3212976"/>
            <a:ext cx="1944216" cy="2016224"/>
          </a:xfrm>
          <a:prstGeom prst="roundRect">
            <a:avLst/>
          </a:prstGeom>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fr-FR" sz="1200" b="1" i="1" dirty="0">
                <a:solidFill>
                  <a:srgbClr val="000000"/>
                </a:solidFill>
              </a:rPr>
              <a:t>Le système politique français</a:t>
            </a:r>
          </a:p>
          <a:p>
            <a:pPr algn="ctr"/>
            <a:r>
              <a:rPr lang="fr-FR" sz="1100" dirty="0" smtClean="0">
                <a:solidFill>
                  <a:srgbClr val="000000"/>
                </a:solidFill>
              </a:rPr>
              <a:t>rôle </a:t>
            </a:r>
            <a:r>
              <a:rPr lang="fr-FR" sz="1100" dirty="0">
                <a:solidFill>
                  <a:srgbClr val="000000"/>
                </a:solidFill>
              </a:rPr>
              <a:t>et </a:t>
            </a:r>
            <a:r>
              <a:rPr lang="fr-FR" sz="1100" dirty="0" smtClean="0">
                <a:solidFill>
                  <a:srgbClr val="000000"/>
                </a:solidFill>
              </a:rPr>
              <a:t>nature </a:t>
            </a:r>
            <a:r>
              <a:rPr lang="fr-FR" sz="1100" dirty="0">
                <a:solidFill>
                  <a:srgbClr val="000000"/>
                </a:solidFill>
              </a:rPr>
              <a:t>des partis politiques, </a:t>
            </a:r>
            <a:r>
              <a:rPr lang="fr-FR" sz="1100" dirty="0" smtClean="0">
                <a:solidFill>
                  <a:srgbClr val="000000"/>
                </a:solidFill>
              </a:rPr>
              <a:t>syndicats, </a:t>
            </a:r>
            <a:r>
              <a:rPr lang="fr-FR" sz="1100" dirty="0">
                <a:solidFill>
                  <a:srgbClr val="000000"/>
                </a:solidFill>
              </a:rPr>
              <a:t>associations diverses d'une part</a:t>
            </a:r>
            <a:r>
              <a:rPr lang="fr-FR" sz="1100" dirty="0" smtClean="0">
                <a:solidFill>
                  <a:srgbClr val="000000"/>
                </a:solidFill>
              </a:rPr>
              <a:t>, </a:t>
            </a:r>
            <a:r>
              <a:rPr lang="fr-FR" sz="1100" dirty="0">
                <a:solidFill>
                  <a:srgbClr val="000000"/>
                </a:solidFill>
              </a:rPr>
              <a:t>vote et </a:t>
            </a:r>
            <a:r>
              <a:rPr lang="fr-FR" sz="1100" dirty="0" smtClean="0">
                <a:solidFill>
                  <a:srgbClr val="000000"/>
                </a:solidFill>
              </a:rPr>
              <a:t>systèmes électoraux, les élections, rôle </a:t>
            </a:r>
            <a:r>
              <a:rPr lang="fr-FR" sz="1100" dirty="0">
                <a:solidFill>
                  <a:srgbClr val="000000"/>
                </a:solidFill>
              </a:rPr>
              <a:t>des sondages d'opinion, </a:t>
            </a:r>
            <a:r>
              <a:rPr lang="fr-FR" sz="1100" dirty="0" smtClean="0">
                <a:solidFill>
                  <a:srgbClr val="000000"/>
                </a:solidFill>
              </a:rPr>
              <a:t>manifestation</a:t>
            </a:r>
            <a:r>
              <a:rPr lang="fr-FR" sz="1100" dirty="0">
                <a:solidFill>
                  <a:srgbClr val="000000"/>
                </a:solidFill>
              </a:rPr>
              <a:t>, </a:t>
            </a:r>
            <a:r>
              <a:rPr lang="fr-FR" sz="1100" dirty="0" smtClean="0">
                <a:solidFill>
                  <a:srgbClr val="000000"/>
                </a:solidFill>
              </a:rPr>
              <a:t>constitution </a:t>
            </a:r>
            <a:r>
              <a:rPr lang="fr-FR" sz="1100" dirty="0">
                <a:solidFill>
                  <a:srgbClr val="000000"/>
                </a:solidFill>
              </a:rPr>
              <a:t>de réseaux </a:t>
            </a:r>
            <a:r>
              <a:rPr lang="fr-FR" sz="1100" dirty="0" smtClean="0">
                <a:solidFill>
                  <a:srgbClr val="000000"/>
                </a:solidFill>
              </a:rPr>
              <a:t>sociaux</a:t>
            </a:r>
            <a:endParaRPr lang="fr-FR" sz="1100" dirty="0">
              <a:solidFill>
                <a:srgbClr val="000000"/>
              </a:solidFill>
            </a:endParaRPr>
          </a:p>
        </p:txBody>
      </p:sp>
      <p:sp>
        <p:nvSpPr>
          <p:cNvPr id="2" name="Titre 1"/>
          <p:cNvSpPr>
            <a:spLocks noGrp="1"/>
          </p:cNvSpPr>
          <p:nvPr>
            <p:ph type="title"/>
          </p:nvPr>
        </p:nvSpPr>
        <p:spPr>
          <a:xfrm>
            <a:off x="395536" y="188640"/>
            <a:ext cx="8229600" cy="562074"/>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fr-FR" sz="3600" b="1" i="1" dirty="0" smtClean="0"/>
              <a:t>Contenus</a:t>
            </a:r>
            <a:endParaRPr lang="fr-FR" sz="3600" b="1" i="1" dirty="0"/>
          </a:p>
        </p:txBody>
      </p:sp>
      <p:sp>
        <p:nvSpPr>
          <p:cNvPr id="13" name="Rectangle à coins arrondis 12"/>
          <p:cNvSpPr/>
          <p:nvPr/>
        </p:nvSpPr>
        <p:spPr>
          <a:xfrm>
            <a:off x="323528" y="1844824"/>
            <a:ext cx="2376264" cy="1728192"/>
          </a:xfrm>
          <a:prstGeom prst="roundRect">
            <a:avLst/>
          </a:prstGeom>
          <a:ln>
            <a:noFill/>
          </a:ln>
        </p:spPr>
        <p:style>
          <a:lnRef idx="1">
            <a:schemeClr val="accent5"/>
          </a:lnRef>
          <a:fillRef idx="2">
            <a:schemeClr val="accent5"/>
          </a:fillRef>
          <a:effectRef idx="1">
            <a:schemeClr val="accent5"/>
          </a:effectRef>
          <a:fontRef idx="minor">
            <a:schemeClr val="dk1"/>
          </a:fontRef>
        </p:style>
        <p:txBody>
          <a:bodyPr lIns="0" tIns="0" rIns="0" bIns="0" rtlCol="0" anchor="ctr"/>
          <a:lstStyle/>
          <a:p>
            <a:pPr algn="ctr"/>
            <a:r>
              <a:rPr lang="fr-FR" sz="1200" b="1" i="1" dirty="0">
                <a:solidFill>
                  <a:srgbClr val="000000"/>
                </a:solidFill>
              </a:rPr>
              <a:t>G</a:t>
            </a:r>
            <a:r>
              <a:rPr lang="fr-FR" sz="1200" b="1" i="1" dirty="0" smtClean="0">
                <a:solidFill>
                  <a:srgbClr val="000000"/>
                </a:solidFill>
              </a:rPr>
              <a:t>randes </a:t>
            </a:r>
            <a:r>
              <a:rPr lang="fr-FR" sz="1200" b="1" i="1" dirty="0">
                <a:solidFill>
                  <a:srgbClr val="000000"/>
                </a:solidFill>
              </a:rPr>
              <a:t>questions de société, qui </a:t>
            </a:r>
            <a:r>
              <a:rPr lang="fr-FR" sz="1200" b="1" i="1" dirty="0" smtClean="0">
                <a:solidFill>
                  <a:srgbClr val="000000"/>
                </a:solidFill>
              </a:rPr>
              <a:t>concernent </a:t>
            </a:r>
            <a:r>
              <a:rPr lang="fr-FR" sz="1200" b="1" i="1" dirty="0">
                <a:solidFill>
                  <a:srgbClr val="000000"/>
                </a:solidFill>
              </a:rPr>
              <a:t>la vie de </a:t>
            </a:r>
            <a:r>
              <a:rPr lang="fr-FR" sz="1200" b="1" i="1" dirty="0" smtClean="0">
                <a:solidFill>
                  <a:srgbClr val="000000"/>
                </a:solidFill>
              </a:rPr>
              <a:t>chacun</a:t>
            </a:r>
          </a:p>
          <a:p>
            <a:pPr algn="ctr"/>
            <a:r>
              <a:rPr lang="fr-FR" sz="1100" dirty="0" smtClean="0">
                <a:solidFill>
                  <a:srgbClr val="000000"/>
                </a:solidFill>
              </a:rPr>
              <a:t>naissance, fin </a:t>
            </a:r>
            <a:r>
              <a:rPr lang="fr-FR" sz="1100" dirty="0">
                <a:solidFill>
                  <a:srgbClr val="000000"/>
                </a:solidFill>
              </a:rPr>
              <a:t>de vie, </a:t>
            </a:r>
            <a:r>
              <a:rPr lang="fr-FR" sz="1100" dirty="0" smtClean="0">
                <a:solidFill>
                  <a:srgbClr val="000000"/>
                </a:solidFill>
              </a:rPr>
              <a:t>famille</a:t>
            </a:r>
            <a:r>
              <a:rPr lang="fr-FR" sz="1100" dirty="0">
                <a:solidFill>
                  <a:srgbClr val="000000"/>
                </a:solidFill>
              </a:rPr>
              <a:t>, </a:t>
            </a:r>
            <a:r>
              <a:rPr lang="fr-FR" sz="1100" dirty="0" smtClean="0">
                <a:solidFill>
                  <a:srgbClr val="000000"/>
                </a:solidFill>
              </a:rPr>
              <a:t>sexualités, place </a:t>
            </a:r>
            <a:r>
              <a:rPr lang="fr-FR" sz="1100" dirty="0">
                <a:solidFill>
                  <a:srgbClr val="000000"/>
                </a:solidFill>
              </a:rPr>
              <a:t>de l'argent dans la société</a:t>
            </a:r>
            <a:r>
              <a:rPr lang="fr-FR" sz="1100" dirty="0" smtClean="0">
                <a:solidFill>
                  <a:srgbClr val="000000"/>
                </a:solidFill>
              </a:rPr>
              <a:t>, différences , discriminations,  droits </a:t>
            </a:r>
            <a:r>
              <a:rPr lang="fr-FR" sz="1100" dirty="0">
                <a:solidFill>
                  <a:srgbClr val="000000"/>
                </a:solidFill>
              </a:rPr>
              <a:t>religieux et culturels </a:t>
            </a:r>
            <a:r>
              <a:rPr lang="fr-FR" sz="1100" dirty="0" smtClean="0">
                <a:solidFill>
                  <a:srgbClr val="000000"/>
                </a:solidFill>
              </a:rPr>
              <a:t>, usage </a:t>
            </a:r>
            <a:r>
              <a:rPr lang="fr-FR" sz="1100" dirty="0">
                <a:solidFill>
                  <a:srgbClr val="000000"/>
                </a:solidFill>
              </a:rPr>
              <a:t>des nouvelles technologies de l'information.</a:t>
            </a:r>
          </a:p>
        </p:txBody>
      </p:sp>
      <p:sp>
        <p:nvSpPr>
          <p:cNvPr id="27" name="Forme libre 26"/>
          <p:cNvSpPr/>
          <p:nvPr/>
        </p:nvSpPr>
        <p:spPr>
          <a:xfrm>
            <a:off x="3579861" y="3068960"/>
            <a:ext cx="2020510" cy="1729903"/>
          </a:xfrm>
          <a:custGeom>
            <a:avLst/>
            <a:gdLst>
              <a:gd name="connsiteX0" fmla="*/ 0 w 2020510"/>
              <a:gd name="connsiteY0" fmla="*/ 864952 h 1729903"/>
              <a:gd name="connsiteX1" fmla="*/ 353220 w 2020510"/>
              <a:gd name="connsiteY1" fmla="*/ 207917 h 1729903"/>
              <a:gd name="connsiteX2" fmla="*/ 1010256 w 2020510"/>
              <a:gd name="connsiteY2" fmla="*/ 1 h 1729903"/>
              <a:gd name="connsiteX3" fmla="*/ 1667292 w 2020510"/>
              <a:gd name="connsiteY3" fmla="*/ 207918 h 1729903"/>
              <a:gd name="connsiteX4" fmla="*/ 2020510 w 2020510"/>
              <a:gd name="connsiteY4" fmla="*/ 864955 h 1729903"/>
              <a:gd name="connsiteX5" fmla="*/ 1667290 w 2020510"/>
              <a:gd name="connsiteY5" fmla="*/ 1521991 h 1729903"/>
              <a:gd name="connsiteX6" fmla="*/ 1010254 w 2020510"/>
              <a:gd name="connsiteY6" fmla="*/ 1729907 h 1729903"/>
              <a:gd name="connsiteX7" fmla="*/ 353218 w 2020510"/>
              <a:gd name="connsiteY7" fmla="*/ 1521990 h 1729903"/>
              <a:gd name="connsiteX8" fmla="*/ -1 w 2020510"/>
              <a:gd name="connsiteY8" fmla="*/ 864954 h 1729903"/>
              <a:gd name="connsiteX9" fmla="*/ 0 w 2020510"/>
              <a:gd name="connsiteY9" fmla="*/ 864952 h 1729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20510" h="1729903">
                <a:moveTo>
                  <a:pt x="0" y="864952"/>
                </a:moveTo>
                <a:cubicBezTo>
                  <a:pt x="0" y="612282"/>
                  <a:pt x="129044" y="372245"/>
                  <a:pt x="353220" y="207917"/>
                </a:cubicBezTo>
                <a:cubicBezTo>
                  <a:pt x="536262" y="73742"/>
                  <a:pt x="769291" y="1"/>
                  <a:pt x="1010256" y="1"/>
                </a:cubicBezTo>
                <a:cubicBezTo>
                  <a:pt x="1251221" y="1"/>
                  <a:pt x="1484250" y="73743"/>
                  <a:pt x="1667292" y="207918"/>
                </a:cubicBezTo>
                <a:cubicBezTo>
                  <a:pt x="1891468" y="372247"/>
                  <a:pt x="2020511" y="612284"/>
                  <a:pt x="2020510" y="864955"/>
                </a:cubicBezTo>
                <a:cubicBezTo>
                  <a:pt x="2020510" y="1117625"/>
                  <a:pt x="1891467" y="1357663"/>
                  <a:pt x="1667290" y="1521991"/>
                </a:cubicBezTo>
                <a:cubicBezTo>
                  <a:pt x="1484248" y="1656166"/>
                  <a:pt x="1251219" y="1729907"/>
                  <a:pt x="1010254" y="1729907"/>
                </a:cubicBezTo>
                <a:cubicBezTo>
                  <a:pt x="769289" y="1729907"/>
                  <a:pt x="536260" y="1656166"/>
                  <a:pt x="353218" y="1521990"/>
                </a:cubicBezTo>
                <a:cubicBezTo>
                  <a:pt x="129042" y="1357662"/>
                  <a:pt x="-1" y="1117624"/>
                  <a:pt x="-1" y="864954"/>
                </a:cubicBezTo>
                <a:cubicBezTo>
                  <a:pt x="-1" y="864953"/>
                  <a:pt x="0" y="864953"/>
                  <a:pt x="0" y="864952"/>
                </a:cubicBezTo>
                <a:close/>
              </a:path>
            </a:pathLst>
          </a:custGeom>
          <a:scene3d>
            <a:camera prst="orthographicFront"/>
            <a:lightRig rig="flat" dir="t"/>
          </a:scene3d>
          <a:sp3d prstMaterial="dkEdge">
            <a:bevelT w="8200" h="38100"/>
          </a:sp3d>
        </p:spPr>
        <p:style>
          <a:lnRef idx="0">
            <a:schemeClr val="accent4"/>
          </a:lnRef>
          <a:fillRef idx="3">
            <a:schemeClr val="accent4"/>
          </a:fillRef>
          <a:effectRef idx="3">
            <a:schemeClr val="accent4"/>
          </a:effectRef>
          <a:fontRef idx="minor">
            <a:schemeClr val="lt1"/>
          </a:fontRef>
        </p:style>
        <p:txBody>
          <a:bodyPr spcFirstLastPara="0" vert="horz" wrap="square" lIns="316217" tIns="273658" rIns="316217" bIns="273658" numCol="1" spcCol="1270" anchor="ctr" anchorCtr="0">
            <a:noAutofit/>
          </a:bodyPr>
          <a:lstStyle/>
          <a:p>
            <a:pPr lvl="0" algn="ctr" defTabSz="711200">
              <a:lnSpc>
                <a:spcPct val="90000"/>
              </a:lnSpc>
              <a:spcBef>
                <a:spcPct val="0"/>
              </a:spcBef>
              <a:spcAft>
                <a:spcPct val="35000"/>
              </a:spcAft>
            </a:pPr>
            <a:r>
              <a:rPr lang="fr-FR" sz="1600" b="1" i="1" kern="1200" dirty="0" smtClean="0"/>
              <a:t>Analyse de la notion de citoyenneté dans ses différents aspects</a:t>
            </a:r>
            <a:endParaRPr lang="fr-FR" sz="1600" b="1" i="1" kern="1200" dirty="0"/>
          </a:p>
        </p:txBody>
      </p:sp>
      <p:sp>
        <p:nvSpPr>
          <p:cNvPr id="28" name="Forme libre 27"/>
          <p:cNvSpPr/>
          <p:nvPr/>
        </p:nvSpPr>
        <p:spPr>
          <a:xfrm>
            <a:off x="3779909" y="1531250"/>
            <a:ext cx="1727564" cy="1324312"/>
          </a:xfrm>
          <a:custGeom>
            <a:avLst/>
            <a:gdLst>
              <a:gd name="connsiteX0" fmla="*/ 0 w 1727564"/>
              <a:gd name="connsiteY0" fmla="*/ 662156 h 1324312"/>
              <a:gd name="connsiteX1" fmla="*/ 338269 w 1727564"/>
              <a:gd name="connsiteY1" fmla="*/ 136643 h 1324312"/>
              <a:gd name="connsiteX2" fmla="*/ 863783 w 1727564"/>
              <a:gd name="connsiteY2" fmla="*/ 1 h 1324312"/>
              <a:gd name="connsiteX3" fmla="*/ 1389297 w 1727564"/>
              <a:gd name="connsiteY3" fmla="*/ 136644 h 1324312"/>
              <a:gd name="connsiteX4" fmla="*/ 1727564 w 1727564"/>
              <a:gd name="connsiteY4" fmla="*/ 662159 h 1324312"/>
              <a:gd name="connsiteX5" fmla="*/ 1389296 w 1727564"/>
              <a:gd name="connsiteY5" fmla="*/ 1187673 h 1324312"/>
              <a:gd name="connsiteX6" fmla="*/ 863782 w 1727564"/>
              <a:gd name="connsiteY6" fmla="*/ 1324315 h 1324312"/>
              <a:gd name="connsiteX7" fmla="*/ 338268 w 1727564"/>
              <a:gd name="connsiteY7" fmla="*/ 1187672 h 1324312"/>
              <a:gd name="connsiteX8" fmla="*/ 0 w 1727564"/>
              <a:gd name="connsiteY8" fmla="*/ 662158 h 1324312"/>
              <a:gd name="connsiteX9" fmla="*/ 0 w 1727564"/>
              <a:gd name="connsiteY9" fmla="*/ 662156 h 1324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27564" h="1324312">
                <a:moveTo>
                  <a:pt x="0" y="662156"/>
                </a:moveTo>
                <a:cubicBezTo>
                  <a:pt x="0" y="456189"/>
                  <a:pt x="125030" y="261950"/>
                  <a:pt x="338269" y="136643"/>
                </a:cubicBezTo>
                <a:cubicBezTo>
                  <a:pt x="489068" y="48028"/>
                  <a:pt x="673775" y="1"/>
                  <a:pt x="863783" y="1"/>
                </a:cubicBezTo>
                <a:cubicBezTo>
                  <a:pt x="1053792" y="1"/>
                  <a:pt x="1238499" y="48028"/>
                  <a:pt x="1389297" y="136644"/>
                </a:cubicBezTo>
                <a:cubicBezTo>
                  <a:pt x="1602536" y="261952"/>
                  <a:pt x="1727565" y="456191"/>
                  <a:pt x="1727564" y="662159"/>
                </a:cubicBezTo>
                <a:cubicBezTo>
                  <a:pt x="1727564" y="868126"/>
                  <a:pt x="1602534" y="1062365"/>
                  <a:pt x="1389296" y="1187673"/>
                </a:cubicBezTo>
                <a:cubicBezTo>
                  <a:pt x="1238498" y="1276288"/>
                  <a:pt x="1053791" y="1324315"/>
                  <a:pt x="863782" y="1324315"/>
                </a:cubicBezTo>
                <a:cubicBezTo>
                  <a:pt x="673773" y="1324315"/>
                  <a:pt x="489066" y="1276288"/>
                  <a:pt x="338268" y="1187672"/>
                </a:cubicBezTo>
                <a:cubicBezTo>
                  <a:pt x="125029" y="1062364"/>
                  <a:pt x="0" y="868125"/>
                  <a:pt x="0" y="662158"/>
                </a:cubicBezTo>
                <a:lnTo>
                  <a:pt x="0" y="662156"/>
                </a:lnTo>
                <a:close/>
              </a:path>
            </a:pathLst>
          </a:custGeom>
          <a:scene3d>
            <a:camera prst="orthographicFront"/>
            <a:lightRig rig="flat" dir="t"/>
          </a:scene3d>
          <a:sp3d prstMaterial="dkEdge">
            <a:bevelT w="8200" h="38100"/>
          </a:sp3d>
        </p:spPr>
        <p:style>
          <a:lnRef idx="1">
            <a:schemeClr val="accent3"/>
          </a:lnRef>
          <a:fillRef idx="2">
            <a:schemeClr val="accent3"/>
          </a:fillRef>
          <a:effectRef idx="1">
            <a:schemeClr val="accent3"/>
          </a:effectRef>
          <a:fontRef idx="minor">
            <a:schemeClr val="dk1"/>
          </a:fontRef>
        </p:style>
        <p:txBody>
          <a:bodyPr spcFirstLastPara="0" vert="horz" wrap="square" lIns="275856" tIns="216801" rIns="275856" bIns="216801" numCol="1" spcCol="1270" anchor="ctr" anchorCtr="0">
            <a:noAutofit/>
          </a:bodyPr>
          <a:lstStyle/>
          <a:p>
            <a:pPr lvl="0" algn="ctr" defTabSz="800100">
              <a:lnSpc>
                <a:spcPct val="90000"/>
              </a:lnSpc>
              <a:spcBef>
                <a:spcPct val="0"/>
              </a:spcBef>
              <a:spcAft>
                <a:spcPct val="35000"/>
              </a:spcAft>
            </a:pPr>
            <a:r>
              <a:rPr lang="fr-FR" sz="1800" b="1" i="1" kern="1200" dirty="0" smtClean="0"/>
              <a:t>2</a:t>
            </a:r>
            <a:r>
              <a:rPr lang="fr-FR" sz="1800" b="1" i="1" kern="1200" baseline="30000" dirty="0" smtClean="0"/>
              <a:t>de</a:t>
            </a:r>
            <a:r>
              <a:rPr lang="fr-FR" sz="1400" kern="1200" dirty="0" smtClean="0"/>
              <a:t> </a:t>
            </a:r>
          </a:p>
          <a:p>
            <a:pPr lvl="0" algn="ctr" defTabSz="800100">
              <a:lnSpc>
                <a:spcPct val="90000"/>
              </a:lnSpc>
              <a:spcBef>
                <a:spcPct val="0"/>
              </a:spcBef>
              <a:spcAft>
                <a:spcPct val="35000"/>
              </a:spcAft>
            </a:pPr>
            <a:r>
              <a:rPr lang="fr-FR" sz="1400" b="1" kern="1200" dirty="0" smtClean="0"/>
              <a:t>L’Etat de droit </a:t>
            </a:r>
            <a:endParaRPr lang="fr-FR" sz="1400" b="1" kern="1200" dirty="0"/>
          </a:p>
        </p:txBody>
      </p:sp>
      <p:sp>
        <p:nvSpPr>
          <p:cNvPr id="29" name="Forme libre 28"/>
          <p:cNvSpPr/>
          <p:nvPr/>
        </p:nvSpPr>
        <p:spPr>
          <a:xfrm>
            <a:off x="5292078" y="4414909"/>
            <a:ext cx="1774113" cy="1711253"/>
          </a:xfrm>
          <a:custGeom>
            <a:avLst/>
            <a:gdLst>
              <a:gd name="connsiteX0" fmla="*/ 0 w 1774113"/>
              <a:gd name="connsiteY0" fmla="*/ 855627 h 1711253"/>
              <a:gd name="connsiteX1" fmla="*/ 271227 w 1774113"/>
              <a:gd name="connsiteY1" fmla="*/ 239796 h 1711253"/>
              <a:gd name="connsiteX2" fmla="*/ 887059 w 1774113"/>
              <a:gd name="connsiteY2" fmla="*/ 1 h 1711253"/>
              <a:gd name="connsiteX3" fmla="*/ 1502890 w 1774113"/>
              <a:gd name="connsiteY3" fmla="*/ 239798 h 1711253"/>
              <a:gd name="connsiteX4" fmla="*/ 1774115 w 1774113"/>
              <a:gd name="connsiteY4" fmla="*/ 855630 h 1711253"/>
              <a:gd name="connsiteX5" fmla="*/ 1502889 w 1774113"/>
              <a:gd name="connsiteY5" fmla="*/ 1471461 h 1711253"/>
              <a:gd name="connsiteX6" fmla="*/ 887057 w 1774113"/>
              <a:gd name="connsiteY6" fmla="*/ 1711257 h 1711253"/>
              <a:gd name="connsiteX7" fmla="*/ 271226 w 1774113"/>
              <a:gd name="connsiteY7" fmla="*/ 1471461 h 1711253"/>
              <a:gd name="connsiteX8" fmla="*/ 1 w 1774113"/>
              <a:gd name="connsiteY8" fmla="*/ 855629 h 1711253"/>
              <a:gd name="connsiteX9" fmla="*/ 0 w 1774113"/>
              <a:gd name="connsiteY9" fmla="*/ 855627 h 1711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74113" h="1711253">
                <a:moveTo>
                  <a:pt x="0" y="855627"/>
                </a:moveTo>
                <a:cubicBezTo>
                  <a:pt x="0" y="623349"/>
                  <a:pt x="97905" y="401053"/>
                  <a:pt x="271227" y="239796"/>
                </a:cubicBezTo>
                <a:cubicBezTo>
                  <a:pt x="436569" y="85963"/>
                  <a:pt x="657335" y="1"/>
                  <a:pt x="887059" y="1"/>
                </a:cubicBezTo>
                <a:cubicBezTo>
                  <a:pt x="1116783" y="1"/>
                  <a:pt x="1337548" y="85964"/>
                  <a:pt x="1502890" y="239798"/>
                </a:cubicBezTo>
                <a:cubicBezTo>
                  <a:pt x="1676211" y="401055"/>
                  <a:pt x="1774115" y="623352"/>
                  <a:pt x="1774115" y="855630"/>
                </a:cubicBezTo>
                <a:cubicBezTo>
                  <a:pt x="1774115" y="1087908"/>
                  <a:pt x="1676211" y="1310205"/>
                  <a:pt x="1502889" y="1471461"/>
                </a:cubicBezTo>
                <a:cubicBezTo>
                  <a:pt x="1337547" y="1625294"/>
                  <a:pt x="1116781" y="1711257"/>
                  <a:pt x="887057" y="1711257"/>
                </a:cubicBezTo>
                <a:cubicBezTo>
                  <a:pt x="657333" y="1711257"/>
                  <a:pt x="436568" y="1625294"/>
                  <a:pt x="271226" y="1471461"/>
                </a:cubicBezTo>
                <a:cubicBezTo>
                  <a:pt x="97905" y="1310204"/>
                  <a:pt x="1" y="1087907"/>
                  <a:pt x="1" y="855629"/>
                </a:cubicBezTo>
                <a:cubicBezTo>
                  <a:pt x="1" y="855628"/>
                  <a:pt x="0" y="855628"/>
                  <a:pt x="0" y="855627"/>
                </a:cubicBezTo>
                <a:close/>
              </a:path>
            </a:pathLst>
          </a:custGeom>
          <a:scene3d>
            <a:camera prst="orthographicFront"/>
            <a:lightRig rig="flat" dir="t"/>
          </a:scene3d>
          <a:sp3d prstMaterial="dkEdge">
            <a:bevelT w="8200" h="38100"/>
          </a:sp3d>
        </p:spPr>
        <p:style>
          <a:lnRef idx="1">
            <a:schemeClr val="accent1"/>
          </a:lnRef>
          <a:fillRef idx="2">
            <a:schemeClr val="accent1"/>
          </a:fillRef>
          <a:effectRef idx="1">
            <a:schemeClr val="accent1"/>
          </a:effectRef>
          <a:fontRef idx="minor">
            <a:schemeClr val="dk1"/>
          </a:fontRef>
        </p:style>
        <p:txBody>
          <a:bodyPr spcFirstLastPara="0" vert="horz" wrap="square" lIns="282673" tIns="273467" rIns="282673" bIns="273467" numCol="1" spcCol="1270" anchor="ctr" anchorCtr="0">
            <a:noAutofit/>
          </a:bodyPr>
          <a:lstStyle/>
          <a:p>
            <a:pPr lvl="0" algn="ctr" defTabSz="800100">
              <a:lnSpc>
                <a:spcPct val="90000"/>
              </a:lnSpc>
              <a:spcBef>
                <a:spcPct val="0"/>
              </a:spcBef>
              <a:spcAft>
                <a:spcPct val="35000"/>
              </a:spcAft>
            </a:pPr>
            <a:r>
              <a:rPr lang="fr-FR" sz="1800" b="1" i="1" kern="1200" dirty="0" smtClean="0"/>
              <a:t>1</a:t>
            </a:r>
            <a:r>
              <a:rPr lang="fr-FR" sz="1800" b="1" i="1" kern="1200" baseline="30000" dirty="0" smtClean="0"/>
              <a:t>ère</a:t>
            </a:r>
          </a:p>
          <a:p>
            <a:pPr lvl="0" algn="ctr" defTabSz="800100">
              <a:lnSpc>
                <a:spcPct val="90000"/>
              </a:lnSpc>
              <a:spcBef>
                <a:spcPct val="0"/>
              </a:spcBef>
              <a:spcAft>
                <a:spcPct val="35000"/>
              </a:spcAft>
            </a:pPr>
            <a:r>
              <a:rPr lang="fr-FR" sz="1400" b="1" kern="1200" dirty="0" smtClean="0"/>
              <a:t>Les institutions, la vie politique et sociale, la nation et sa défense</a:t>
            </a:r>
            <a:endParaRPr lang="fr-FR" sz="1400" b="1" kern="1200" dirty="0"/>
          </a:p>
        </p:txBody>
      </p:sp>
      <p:sp>
        <p:nvSpPr>
          <p:cNvPr id="30" name="Forme libre 29"/>
          <p:cNvSpPr/>
          <p:nvPr/>
        </p:nvSpPr>
        <p:spPr>
          <a:xfrm>
            <a:off x="1863000" y="4074439"/>
            <a:ext cx="1839237" cy="1745135"/>
          </a:xfrm>
          <a:custGeom>
            <a:avLst/>
            <a:gdLst>
              <a:gd name="connsiteX0" fmla="*/ 0 w 1839237"/>
              <a:gd name="connsiteY0" fmla="*/ 872568 h 1745135"/>
              <a:gd name="connsiteX1" fmla="*/ 286641 w 1839237"/>
              <a:gd name="connsiteY1" fmla="*/ 239589 h 1745135"/>
              <a:gd name="connsiteX2" fmla="*/ 919621 w 1839237"/>
              <a:gd name="connsiteY2" fmla="*/ 1 h 1745135"/>
              <a:gd name="connsiteX3" fmla="*/ 1552600 w 1839237"/>
              <a:gd name="connsiteY3" fmla="*/ 239591 h 1745135"/>
              <a:gd name="connsiteX4" fmla="*/ 1839239 w 1839237"/>
              <a:gd name="connsiteY4" fmla="*/ 872571 h 1745135"/>
              <a:gd name="connsiteX5" fmla="*/ 1552599 w 1839237"/>
              <a:gd name="connsiteY5" fmla="*/ 1505550 h 1745135"/>
              <a:gd name="connsiteX6" fmla="*/ 919620 w 1839237"/>
              <a:gd name="connsiteY6" fmla="*/ 1745139 h 1745135"/>
              <a:gd name="connsiteX7" fmla="*/ 286641 w 1839237"/>
              <a:gd name="connsiteY7" fmla="*/ 1505549 h 1745135"/>
              <a:gd name="connsiteX8" fmla="*/ 2 w 1839237"/>
              <a:gd name="connsiteY8" fmla="*/ 872569 h 1745135"/>
              <a:gd name="connsiteX9" fmla="*/ 0 w 1839237"/>
              <a:gd name="connsiteY9" fmla="*/ 872568 h 1745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39237" h="1745135">
                <a:moveTo>
                  <a:pt x="0" y="872568"/>
                </a:moveTo>
                <a:cubicBezTo>
                  <a:pt x="0" y="633202"/>
                  <a:pt x="103636" y="404346"/>
                  <a:pt x="286641" y="239589"/>
                </a:cubicBezTo>
                <a:cubicBezTo>
                  <a:pt x="457510" y="85757"/>
                  <a:pt x="684076" y="0"/>
                  <a:pt x="919621" y="1"/>
                </a:cubicBezTo>
                <a:cubicBezTo>
                  <a:pt x="1155166" y="1"/>
                  <a:pt x="1381731" y="85759"/>
                  <a:pt x="1552600" y="239591"/>
                </a:cubicBezTo>
                <a:cubicBezTo>
                  <a:pt x="1735604" y="404348"/>
                  <a:pt x="1839240" y="633204"/>
                  <a:pt x="1839239" y="872571"/>
                </a:cubicBezTo>
                <a:cubicBezTo>
                  <a:pt x="1839239" y="1111937"/>
                  <a:pt x="1735603" y="1340793"/>
                  <a:pt x="1552599" y="1505550"/>
                </a:cubicBezTo>
                <a:cubicBezTo>
                  <a:pt x="1381730" y="1659382"/>
                  <a:pt x="1155165" y="1745139"/>
                  <a:pt x="919620" y="1745139"/>
                </a:cubicBezTo>
                <a:cubicBezTo>
                  <a:pt x="684075" y="1745139"/>
                  <a:pt x="457510" y="1659381"/>
                  <a:pt x="286641" y="1505549"/>
                </a:cubicBezTo>
                <a:cubicBezTo>
                  <a:pt x="103637" y="1340792"/>
                  <a:pt x="1" y="1111936"/>
                  <a:pt x="2" y="872569"/>
                </a:cubicBezTo>
                <a:cubicBezTo>
                  <a:pt x="1" y="872569"/>
                  <a:pt x="1" y="872568"/>
                  <a:pt x="0" y="872568"/>
                </a:cubicBez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20423036"/>
              <a:satOff val="-23986"/>
              <a:lumOff val="9216"/>
              <a:alphaOff val="0"/>
            </a:schemeClr>
          </a:fillRef>
          <a:effectRef idx="1">
            <a:schemeClr val="accent4">
              <a:hueOff val="20423036"/>
              <a:satOff val="-23986"/>
              <a:lumOff val="9216"/>
              <a:alphaOff val="0"/>
            </a:schemeClr>
          </a:effectRef>
          <a:fontRef idx="minor">
            <a:schemeClr val="dk1"/>
          </a:fontRef>
        </p:style>
        <p:txBody>
          <a:bodyPr spcFirstLastPara="0" vert="horz" wrap="square" lIns="292210" tIns="278429" rIns="292210" bIns="278429" numCol="1" spcCol="1270" anchor="ctr" anchorCtr="0">
            <a:noAutofit/>
          </a:bodyPr>
          <a:lstStyle/>
          <a:p>
            <a:pPr lvl="0" algn="ctr" defTabSz="800100">
              <a:lnSpc>
                <a:spcPct val="90000"/>
              </a:lnSpc>
              <a:spcBef>
                <a:spcPct val="0"/>
              </a:spcBef>
              <a:spcAft>
                <a:spcPct val="35000"/>
              </a:spcAft>
            </a:pPr>
            <a:r>
              <a:rPr lang="fr-FR" sz="1800" b="1" i="1" kern="1200" dirty="0" smtClean="0"/>
              <a:t>T</a:t>
            </a:r>
            <a:r>
              <a:rPr lang="fr-FR" sz="1800" b="1" i="1" kern="1200" baseline="30000" dirty="0" smtClean="0"/>
              <a:t>ale</a:t>
            </a:r>
          </a:p>
          <a:p>
            <a:pPr lvl="0" algn="ctr" defTabSz="800100">
              <a:lnSpc>
                <a:spcPct val="90000"/>
              </a:lnSpc>
              <a:spcBef>
                <a:spcPct val="0"/>
              </a:spcBef>
              <a:spcAft>
                <a:spcPct val="35000"/>
              </a:spcAft>
            </a:pPr>
            <a:r>
              <a:rPr lang="fr-FR" sz="1400" b="1" kern="1200" dirty="0" smtClean="0"/>
              <a:t>Le citoyen face aux grandes questions éthiques </a:t>
            </a:r>
          </a:p>
          <a:p>
            <a:pPr lvl="0" algn="ctr" defTabSz="800100">
              <a:lnSpc>
                <a:spcPct val="90000"/>
              </a:lnSpc>
              <a:spcBef>
                <a:spcPct val="0"/>
              </a:spcBef>
              <a:spcAft>
                <a:spcPct val="35000"/>
              </a:spcAft>
            </a:pPr>
            <a:endParaRPr lang="fr-FR" sz="1100" kern="1200" dirty="0"/>
          </a:p>
        </p:txBody>
      </p:sp>
      <p:sp>
        <p:nvSpPr>
          <p:cNvPr id="15" name="Rectangle à coins arrondis 14"/>
          <p:cNvSpPr/>
          <p:nvPr/>
        </p:nvSpPr>
        <p:spPr>
          <a:xfrm>
            <a:off x="6084168" y="1052736"/>
            <a:ext cx="2808312" cy="1440160"/>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lIns="0" tIns="0" rIns="0" bIns="0" rtlCol="0" anchor="ctr"/>
          <a:lstStyle/>
          <a:p>
            <a:pPr algn="ctr"/>
            <a:r>
              <a:rPr lang="fr-FR" sz="1200" b="1" i="1" dirty="0">
                <a:solidFill>
                  <a:srgbClr val="000000"/>
                </a:solidFill>
              </a:rPr>
              <a:t>G</a:t>
            </a:r>
            <a:r>
              <a:rPr lang="fr-FR" sz="1200" b="1" i="1" dirty="0" smtClean="0">
                <a:solidFill>
                  <a:srgbClr val="000000"/>
                </a:solidFill>
              </a:rPr>
              <a:t>randes </a:t>
            </a:r>
            <a:r>
              <a:rPr lang="fr-FR" sz="1200" b="1" i="1" dirty="0">
                <a:solidFill>
                  <a:srgbClr val="000000"/>
                </a:solidFill>
              </a:rPr>
              <a:t>questions de société, qui </a:t>
            </a:r>
            <a:r>
              <a:rPr lang="fr-FR" sz="1200" b="1" i="1" dirty="0" smtClean="0">
                <a:solidFill>
                  <a:srgbClr val="000000"/>
                </a:solidFill>
              </a:rPr>
              <a:t>concernent </a:t>
            </a:r>
            <a:r>
              <a:rPr lang="fr-FR" sz="1200" b="1" i="1" dirty="0">
                <a:solidFill>
                  <a:srgbClr val="000000"/>
                </a:solidFill>
              </a:rPr>
              <a:t>la vie de </a:t>
            </a:r>
            <a:r>
              <a:rPr lang="fr-FR" sz="1200" b="1" i="1" dirty="0" smtClean="0">
                <a:solidFill>
                  <a:srgbClr val="000000"/>
                </a:solidFill>
              </a:rPr>
              <a:t>chacun</a:t>
            </a:r>
          </a:p>
          <a:p>
            <a:r>
              <a:rPr lang="fr-FR" sz="1100" dirty="0" smtClean="0"/>
              <a:t>règles collectives, droits </a:t>
            </a:r>
            <a:r>
              <a:rPr lang="fr-FR" sz="1100" dirty="0"/>
              <a:t>et </a:t>
            </a:r>
            <a:r>
              <a:rPr lang="fr-FR" sz="1100" dirty="0" smtClean="0"/>
              <a:t>obligations </a:t>
            </a:r>
            <a:r>
              <a:rPr lang="fr-FR" sz="1100" dirty="0"/>
              <a:t>des citoyens français ou </a:t>
            </a:r>
            <a:r>
              <a:rPr lang="fr-FR" sz="1100" dirty="0" smtClean="0"/>
              <a:t>étrangers, différentes </a:t>
            </a:r>
            <a:r>
              <a:rPr lang="fr-FR" sz="1100" dirty="0"/>
              <a:t>dimensions du </a:t>
            </a:r>
            <a:r>
              <a:rPr lang="fr-FR" sz="1100" dirty="0" smtClean="0"/>
              <a:t>droit, rôle </a:t>
            </a:r>
            <a:r>
              <a:rPr lang="fr-FR" sz="1100" dirty="0"/>
              <a:t>de la loi et de la </a:t>
            </a:r>
            <a:r>
              <a:rPr lang="fr-FR" sz="1100" dirty="0" smtClean="0"/>
              <a:t>justice, étude </a:t>
            </a:r>
            <a:r>
              <a:rPr lang="fr-FR" sz="1100" dirty="0"/>
              <a:t>à la citoyenneté européenne.</a:t>
            </a:r>
          </a:p>
        </p:txBody>
      </p:sp>
      <p:sp>
        <p:nvSpPr>
          <p:cNvPr id="20" name="Arc 19"/>
          <p:cNvSpPr/>
          <p:nvPr/>
        </p:nvSpPr>
        <p:spPr>
          <a:xfrm rot="7292126">
            <a:off x="6975855" y="4968758"/>
            <a:ext cx="914400" cy="914400"/>
          </a:xfrm>
          <a:prstGeom prst="arc">
            <a:avLst>
              <a:gd name="adj1" fmla="val 14218102"/>
              <a:gd name="adj2" fmla="val 0"/>
            </a:avLst>
          </a:prstGeom>
          <a:ln w="76200">
            <a:solidFill>
              <a:schemeClr val="accent2">
                <a:lumMod val="60000"/>
                <a:lumOff val="4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1" name="Arc 20"/>
          <p:cNvSpPr/>
          <p:nvPr/>
        </p:nvSpPr>
        <p:spPr>
          <a:xfrm rot="11541755">
            <a:off x="1058884" y="3588292"/>
            <a:ext cx="914400" cy="914400"/>
          </a:xfrm>
          <a:prstGeom prst="arc">
            <a:avLst>
              <a:gd name="adj1" fmla="val 14218102"/>
              <a:gd name="adj2" fmla="val 263898"/>
            </a:avLst>
          </a:prstGeom>
          <a:ln w="76200">
            <a:solidFill>
              <a:schemeClr val="accent6">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2" name="Arc 21"/>
          <p:cNvSpPr/>
          <p:nvPr/>
        </p:nvSpPr>
        <p:spPr>
          <a:xfrm rot="20116832">
            <a:off x="5009327" y="1130023"/>
            <a:ext cx="914400" cy="914400"/>
          </a:xfrm>
          <a:prstGeom prst="arc">
            <a:avLst>
              <a:gd name="adj1" fmla="val 14218102"/>
              <a:gd name="adj2" fmla="val 263898"/>
            </a:avLst>
          </a:prstGeom>
          <a:ln w="76200">
            <a:solidFill>
              <a:schemeClr val="accent3">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1" name="Flèche vers le haut 30"/>
          <p:cNvSpPr/>
          <p:nvPr/>
        </p:nvSpPr>
        <p:spPr>
          <a:xfrm>
            <a:off x="4355976" y="2636912"/>
            <a:ext cx="504056" cy="504056"/>
          </a:xfrm>
          <a:prstGeom prst="up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Flèche vers le haut 31"/>
          <p:cNvSpPr/>
          <p:nvPr/>
        </p:nvSpPr>
        <p:spPr>
          <a:xfrm rot="7927096">
            <a:off x="5167181" y="4384222"/>
            <a:ext cx="504056" cy="504056"/>
          </a:xfrm>
          <a:prstGeom prst="up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Flèche vers le haut 32"/>
          <p:cNvSpPr/>
          <p:nvPr/>
        </p:nvSpPr>
        <p:spPr>
          <a:xfrm rot="14170179">
            <a:off x="3373498" y="4246722"/>
            <a:ext cx="504056" cy="504056"/>
          </a:xfrm>
          <a:prstGeom prst="up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3" grpId="0" animBg="1"/>
      <p:bldP spid="27" grpId="0" animBg="1"/>
      <p:bldP spid="28" grpId="0" animBg="1"/>
      <p:bldP spid="29" grpId="0" animBg="1"/>
      <p:bldP spid="30" grpId="0" animBg="1"/>
      <p:bldP spid="15" grpId="0" animBg="1"/>
      <p:bldP spid="20" grpId="0" animBg="1"/>
      <p:bldP spid="21" grpId="0" animBg="1"/>
      <p:bldP spid="22" grpId="0" animBg="1"/>
      <p:bldP spid="31" grpId="0" animBg="1"/>
      <p:bldP spid="32" grpId="0" animBg="1"/>
      <p:bldP spid="3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539552" y="188640"/>
            <a:ext cx="8229600" cy="562074"/>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fr-FR" sz="3600" b="1" i="1" dirty="0" smtClean="0"/>
              <a:t>Démarches encouragées par le programme</a:t>
            </a:r>
            <a:endParaRPr lang="fr-FR" sz="3600" b="1" i="1" dirty="0"/>
          </a:p>
        </p:txBody>
      </p:sp>
      <p:sp>
        <p:nvSpPr>
          <p:cNvPr id="5" name="Espace réservé du contenu 4"/>
          <p:cNvSpPr>
            <a:spLocks noGrp="1"/>
          </p:cNvSpPr>
          <p:nvPr>
            <p:ph idx="1"/>
          </p:nvPr>
        </p:nvSpPr>
        <p:spPr>
          <a:xfrm>
            <a:off x="251520" y="908720"/>
            <a:ext cx="8579296" cy="5805264"/>
          </a:xfrm>
        </p:spPr>
        <p:txBody>
          <a:bodyPr>
            <a:normAutofit fontScale="55000" lnSpcReduction="20000"/>
          </a:bodyPr>
          <a:lstStyle/>
          <a:p>
            <a:pPr>
              <a:buFont typeface="Wingdings 3" pitchFamily="18" charset="2"/>
              <a:buChar char=""/>
            </a:pPr>
            <a:r>
              <a:rPr lang="fr-FR" sz="3400" dirty="0" smtClean="0"/>
              <a:t>Privilégier les </a:t>
            </a:r>
            <a:r>
              <a:rPr lang="fr-FR" sz="3400" b="1" dirty="0" smtClean="0">
                <a:solidFill>
                  <a:srgbClr val="FF0000"/>
                </a:solidFill>
              </a:rPr>
              <a:t>entrées concrètes</a:t>
            </a:r>
            <a:r>
              <a:rPr lang="fr-FR" sz="3400" dirty="0" smtClean="0"/>
              <a:t>, les </a:t>
            </a:r>
            <a:r>
              <a:rPr lang="fr-FR" sz="3400" b="1" dirty="0" smtClean="0">
                <a:solidFill>
                  <a:srgbClr val="FF0000"/>
                </a:solidFill>
              </a:rPr>
              <a:t>études de cas</a:t>
            </a:r>
          </a:p>
          <a:p>
            <a:pPr>
              <a:buFont typeface="Wingdings 3" pitchFamily="18" charset="2"/>
              <a:buChar char=""/>
            </a:pPr>
            <a:endParaRPr lang="fr-FR" sz="3400" dirty="0" smtClean="0"/>
          </a:p>
          <a:p>
            <a:pPr>
              <a:buFont typeface="Wingdings 3" pitchFamily="18" charset="2"/>
              <a:buChar char=""/>
            </a:pPr>
            <a:r>
              <a:rPr lang="fr-FR" sz="3400" dirty="0" smtClean="0"/>
              <a:t>S’appuyer sur </a:t>
            </a:r>
            <a:r>
              <a:rPr lang="fr-FR" sz="3500" b="1" dirty="0" smtClean="0">
                <a:solidFill>
                  <a:srgbClr val="FF0000"/>
                </a:solidFill>
              </a:rPr>
              <a:t>l’histoire et l’actualité</a:t>
            </a:r>
          </a:p>
          <a:p>
            <a:pPr>
              <a:buFont typeface="Wingdings 3" pitchFamily="18" charset="2"/>
              <a:buChar char=""/>
            </a:pPr>
            <a:endParaRPr lang="fr-FR" sz="3400" dirty="0" smtClean="0"/>
          </a:p>
          <a:p>
            <a:pPr>
              <a:buFont typeface="Wingdings 3" pitchFamily="18" charset="2"/>
              <a:buChar char=""/>
            </a:pPr>
            <a:r>
              <a:rPr lang="fr-FR" sz="3400" dirty="0" smtClean="0"/>
              <a:t>Organiser des </a:t>
            </a:r>
            <a:r>
              <a:rPr lang="fr-FR" sz="3500" b="1" dirty="0" smtClean="0">
                <a:solidFill>
                  <a:srgbClr val="FF0000"/>
                </a:solidFill>
              </a:rPr>
              <a:t>rencontres</a:t>
            </a:r>
            <a:r>
              <a:rPr lang="fr-FR" sz="3400" dirty="0" smtClean="0"/>
              <a:t> avec des partenaires qualifiés (penser aux parents …)</a:t>
            </a:r>
          </a:p>
          <a:p>
            <a:pPr>
              <a:buFont typeface="Wingdings 3" pitchFamily="18" charset="2"/>
              <a:buChar char=""/>
            </a:pPr>
            <a:endParaRPr lang="fr-FR" sz="3400" dirty="0" smtClean="0"/>
          </a:p>
          <a:p>
            <a:pPr>
              <a:buFont typeface="Wingdings 3" pitchFamily="18" charset="2"/>
              <a:buChar char=""/>
            </a:pPr>
            <a:r>
              <a:rPr lang="fr-FR" sz="3400" dirty="0" smtClean="0"/>
              <a:t>Mener des </a:t>
            </a:r>
            <a:r>
              <a:rPr lang="fr-FR" sz="3500" b="1" dirty="0" smtClean="0">
                <a:solidFill>
                  <a:srgbClr val="FF0000"/>
                </a:solidFill>
              </a:rPr>
              <a:t>recherches en autonomie </a:t>
            </a:r>
            <a:r>
              <a:rPr lang="fr-FR" sz="3400" dirty="0" smtClean="0"/>
              <a:t>en travail de groupes ou individuellement en s’appuyant sur le professeur documentaliste</a:t>
            </a:r>
          </a:p>
          <a:p>
            <a:pPr>
              <a:buFont typeface="Wingdings 3" pitchFamily="18" charset="2"/>
              <a:buChar char=""/>
            </a:pPr>
            <a:endParaRPr lang="fr-FR" sz="3400" dirty="0" smtClean="0"/>
          </a:p>
          <a:p>
            <a:pPr>
              <a:buFont typeface="Wingdings 3" pitchFamily="18" charset="2"/>
              <a:buChar char=""/>
            </a:pPr>
            <a:r>
              <a:rPr lang="fr-FR" sz="3400" dirty="0" smtClean="0"/>
              <a:t>Initier à la </a:t>
            </a:r>
            <a:r>
              <a:rPr lang="fr-FR" sz="3500" b="1" dirty="0" smtClean="0">
                <a:solidFill>
                  <a:srgbClr val="FF0000"/>
                </a:solidFill>
              </a:rPr>
              <a:t>recherche sur internet </a:t>
            </a:r>
            <a:r>
              <a:rPr lang="fr-FR" sz="3400" dirty="0" smtClean="0"/>
              <a:t>(enjeu démocratique majeur)</a:t>
            </a:r>
          </a:p>
          <a:p>
            <a:pPr>
              <a:buFont typeface="Wingdings 3" pitchFamily="18" charset="2"/>
              <a:buChar char=""/>
            </a:pPr>
            <a:endParaRPr lang="fr-FR" sz="3400" dirty="0" smtClean="0"/>
          </a:p>
          <a:p>
            <a:pPr>
              <a:buFont typeface="Wingdings 3" pitchFamily="18" charset="2"/>
              <a:buChar char=""/>
            </a:pPr>
            <a:r>
              <a:rPr lang="fr-FR" sz="3400" dirty="0" smtClean="0"/>
              <a:t>Réaliser </a:t>
            </a:r>
            <a:r>
              <a:rPr lang="fr-FR" sz="3500" b="1" dirty="0" smtClean="0">
                <a:solidFill>
                  <a:srgbClr val="FF0000"/>
                </a:solidFill>
              </a:rPr>
              <a:t>des enquêtes</a:t>
            </a:r>
            <a:r>
              <a:rPr lang="fr-FR" sz="3400" dirty="0" smtClean="0"/>
              <a:t>, mener </a:t>
            </a:r>
            <a:r>
              <a:rPr lang="fr-FR" sz="3500" b="1" dirty="0" smtClean="0">
                <a:solidFill>
                  <a:srgbClr val="FF0000"/>
                </a:solidFill>
              </a:rPr>
              <a:t>des entretiens</a:t>
            </a:r>
          </a:p>
          <a:p>
            <a:pPr>
              <a:buFont typeface="Wingdings 3" pitchFamily="18" charset="2"/>
              <a:buChar char=""/>
            </a:pPr>
            <a:endParaRPr lang="fr-FR" sz="3400" dirty="0" smtClean="0"/>
          </a:p>
          <a:p>
            <a:pPr>
              <a:buFont typeface="Wingdings 3" pitchFamily="18" charset="2"/>
              <a:buChar char=""/>
            </a:pPr>
            <a:r>
              <a:rPr lang="fr-FR" sz="3400" dirty="0" smtClean="0"/>
              <a:t>Pratiquer </a:t>
            </a:r>
            <a:r>
              <a:rPr lang="fr-FR" sz="3500" b="1" dirty="0" smtClean="0">
                <a:solidFill>
                  <a:srgbClr val="FF0000"/>
                </a:solidFill>
              </a:rPr>
              <a:t>le débat contradictoire</a:t>
            </a:r>
            <a:r>
              <a:rPr lang="fr-FR" sz="3400" dirty="0" smtClean="0"/>
              <a:t>, préparé en amont et </a:t>
            </a:r>
            <a:r>
              <a:rPr lang="fr-FR" sz="3400" dirty="0" smtClean="0"/>
              <a:t>argumenté (mais ni systématiquement, ni obligatoirement)</a:t>
            </a:r>
            <a:endParaRPr lang="fr-FR" sz="3400" dirty="0" smtClean="0"/>
          </a:p>
          <a:p>
            <a:pPr>
              <a:buFont typeface="Wingdings 3" pitchFamily="18" charset="2"/>
              <a:buChar char=""/>
            </a:pPr>
            <a:endParaRPr lang="fr-FR" sz="3400" dirty="0" smtClean="0"/>
          </a:p>
          <a:p>
            <a:pPr>
              <a:buFont typeface="Wingdings 3" pitchFamily="18" charset="2"/>
              <a:buChar char=""/>
            </a:pPr>
            <a:r>
              <a:rPr lang="fr-FR" sz="3400" dirty="0" smtClean="0"/>
              <a:t>Organiser </a:t>
            </a:r>
            <a:r>
              <a:rPr lang="fr-FR" sz="3500" b="1" dirty="0" smtClean="0">
                <a:solidFill>
                  <a:srgbClr val="FF0000"/>
                </a:solidFill>
              </a:rPr>
              <a:t>très librement le temps imparti</a:t>
            </a:r>
            <a:r>
              <a:rPr lang="fr-FR" sz="3400" dirty="0" smtClean="0"/>
              <a:t> pour cet enseignement</a:t>
            </a:r>
          </a:p>
          <a:p>
            <a:pPr>
              <a:buFont typeface="Wingdings 3" pitchFamily="18" charset="2"/>
              <a:buChar char=""/>
            </a:pPr>
            <a:endParaRPr lang="fr-FR" sz="3400" dirty="0" smtClean="0"/>
          </a:p>
          <a:p>
            <a:pPr>
              <a:buFont typeface="Wingdings 3" pitchFamily="18" charset="2"/>
              <a:buChar char=""/>
            </a:pPr>
            <a:r>
              <a:rPr lang="fr-FR" sz="3400" dirty="0" smtClean="0"/>
              <a:t>Articuler avec </a:t>
            </a:r>
            <a:r>
              <a:rPr lang="fr-FR" sz="3500" b="1" dirty="0" smtClean="0">
                <a:solidFill>
                  <a:srgbClr val="FF0000"/>
                </a:solidFill>
              </a:rPr>
              <a:t>les autres dispositifs </a:t>
            </a:r>
            <a:r>
              <a:rPr lang="fr-FR" sz="3500" b="1" dirty="0" smtClean="0">
                <a:solidFill>
                  <a:srgbClr val="FF0000"/>
                </a:solidFill>
              </a:rPr>
              <a:t>du lycée </a:t>
            </a:r>
            <a:r>
              <a:rPr lang="fr-FR" sz="3400" dirty="0" smtClean="0"/>
              <a:t>(TPE, Accompagnement Personnalisé, Enseignements d’exploration, HIDA)</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251520" y="188640"/>
            <a:ext cx="8568952" cy="562074"/>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fr-FR" sz="3600" b="1" i="1" dirty="0" smtClean="0"/>
              <a:t>En seconde </a:t>
            </a:r>
            <a:endParaRPr lang="fr-FR" sz="3600" b="1" i="1" dirty="0"/>
          </a:p>
        </p:txBody>
      </p:sp>
      <p:graphicFrame>
        <p:nvGraphicFramePr>
          <p:cNvPr id="7" name="Tableau 6"/>
          <p:cNvGraphicFramePr>
            <a:graphicFrameLocks noGrp="1"/>
          </p:cNvGraphicFramePr>
          <p:nvPr/>
        </p:nvGraphicFramePr>
        <p:xfrm>
          <a:off x="251520" y="889894"/>
          <a:ext cx="8568952" cy="5676666"/>
        </p:xfrm>
        <a:graphic>
          <a:graphicData uri="http://schemas.openxmlformats.org/drawingml/2006/table">
            <a:tbl>
              <a:tblPr firstRow="1" bandRow="1">
                <a:tableStyleId>{5C22544A-7EE6-4342-B048-85BDC9FD1C3A}</a:tableStyleId>
              </a:tblPr>
              <a:tblGrid>
                <a:gridCol w="3109089"/>
                <a:gridCol w="5459863"/>
              </a:tblGrid>
              <a:tr h="738906">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000" dirty="0" smtClean="0"/>
                        <a:t>Une introduction qui posent </a:t>
                      </a:r>
                      <a:r>
                        <a:rPr lang="fr-FR" sz="2000" b="1" i="1" dirty="0" smtClean="0"/>
                        <a:t>les valeurs républicaines </a:t>
                      </a:r>
                      <a:r>
                        <a:rPr lang="fr-FR" sz="2000" dirty="0" smtClean="0"/>
                        <a:t>contenues dans la </a:t>
                      </a:r>
                      <a:r>
                        <a:rPr lang="fr-FR" sz="2000" i="1" dirty="0" smtClean="0"/>
                        <a:t>Déclaration des droits de l’Homme et du citoyen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tc>
              </a:tr>
              <a:tr h="557718">
                <a:tc>
                  <a:txBody>
                    <a:bodyPr/>
                    <a:lstStyle/>
                    <a:p>
                      <a:pPr algn="ctr"/>
                      <a:r>
                        <a:rPr lang="fr-FR" sz="1800" b="1" i="1" dirty="0" smtClean="0"/>
                        <a:t>Une explicitation de trois notions …</a:t>
                      </a:r>
                      <a:endParaRPr lang="fr-FR"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800" b="1" i="1" dirty="0" smtClean="0"/>
                        <a:t>… par des études de cas </a:t>
                      </a:r>
                      <a:endParaRPr lang="fr-FR"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62637">
                <a:tc>
                  <a:txBody>
                    <a:bodyPr/>
                    <a:lstStyle/>
                    <a:p>
                      <a:pPr>
                        <a:buFont typeface="Wingdings 3" pitchFamily="18" charset="2"/>
                        <a:buChar char=""/>
                      </a:pPr>
                      <a:r>
                        <a:rPr lang="fr-FR" sz="2400" b="1" i="1" dirty="0" smtClean="0"/>
                        <a:t>le droit </a:t>
                      </a:r>
                      <a:r>
                        <a:rPr lang="fr-FR" sz="2400" dirty="0" smtClean="0"/>
                        <a:t>qui fonde et organise la vie en société</a:t>
                      </a:r>
                      <a:endParaRPr lang="fr-F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1" i="1" kern="1200" dirty="0" smtClean="0">
                          <a:solidFill>
                            <a:schemeClr val="dk1"/>
                          </a:solidFill>
                          <a:latin typeface="+mn-lt"/>
                          <a:ea typeface="+mn-ea"/>
                          <a:cs typeface="+mn-cs"/>
                        </a:rPr>
                        <a:t>Deux situations d'étude choisies dans les domaines suivants :</a:t>
                      </a:r>
                    </a:p>
                    <a:p>
                      <a:r>
                        <a:rPr lang="fr-FR" sz="1200" kern="1200" dirty="0" smtClean="0">
                          <a:solidFill>
                            <a:schemeClr val="dk1"/>
                          </a:solidFill>
                          <a:latin typeface="+mn-lt"/>
                          <a:ea typeface="+mn-ea"/>
                          <a:cs typeface="+mn-cs"/>
                        </a:rPr>
                        <a:t>- dans le domaine du droit public (le droit de la nationalité, le droit des étrangers, l'expropriation, etc.) ;</a:t>
                      </a:r>
                    </a:p>
                    <a:p>
                      <a:r>
                        <a:rPr lang="fr-FR" sz="1200" kern="1200" dirty="0" smtClean="0">
                          <a:solidFill>
                            <a:schemeClr val="dk1"/>
                          </a:solidFill>
                          <a:latin typeface="+mn-lt"/>
                          <a:ea typeface="+mn-ea"/>
                          <a:cs typeface="+mn-cs"/>
                        </a:rPr>
                        <a:t>- dans le domaine du droit civil (le mariage, le Pacs, l'autorité parentale, la propriété, etc.) ;</a:t>
                      </a:r>
                    </a:p>
                    <a:p>
                      <a:r>
                        <a:rPr lang="fr-FR" sz="1200" kern="1200" dirty="0" smtClean="0">
                          <a:solidFill>
                            <a:schemeClr val="dk1"/>
                          </a:solidFill>
                          <a:latin typeface="+mn-lt"/>
                          <a:ea typeface="+mn-ea"/>
                          <a:cs typeface="+mn-cs"/>
                        </a:rPr>
                        <a:t>- dans le domaine du droit du travail (le contrat de travail, le droit de grève, le travail des mineurs, etc.).</a:t>
                      </a: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62637">
                <a:tc>
                  <a:txBody>
                    <a:bodyPr/>
                    <a:lstStyle/>
                    <a:p>
                      <a:pPr marL="0" algn="l" defTabSz="914400" rtl="0" eaLnBrk="1" latinLnBrk="0" hangingPunct="1">
                        <a:buFont typeface="Wingdings 3" pitchFamily="18" charset="2"/>
                        <a:buChar char=""/>
                      </a:pPr>
                      <a:r>
                        <a:rPr lang="fr-FR" sz="2400" b="0" i="0" kern="1200" dirty="0" smtClean="0">
                          <a:solidFill>
                            <a:schemeClr val="dk1"/>
                          </a:solidFill>
                          <a:latin typeface="+mn-lt"/>
                          <a:ea typeface="+mn-ea"/>
                          <a:cs typeface="+mn-cs"/>
                        </a:rPr>
                        <a:t>les processus qui conduisent à l’élaboration de</a:t>
                      </a:r>
                      <a:r>
                        <a:rPr lang="fr-FR" sz="2400" b="1" i="1" kern="1200" dirty="0" smtClean="0">
                          <a:solidFill>
                            <a:schemeClr val="dk1"/>
                          </a:solidFill>
                          <a:latin typeface="+mn-lt"/>
                          <a:ea typeface="+mn-ea"/>
                          <a:cs typeface="+mn-cs"/>
                        </a:rPr>
                        <a:t> la loi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fr-FR" sz="1200" b="1" i="1" kern="1200" dirty="0" smtClean="0">
                          <a:solidFill>
                            <a:schemeClr val="dk1"/>
                          </a:solidFill>
                          <a:latin typeface="+mn-lt"/>
                          <a:ea typeface="+mn-ea"/>
                          <a:cs typeface="+mn-cs"/>
                        </a:rPr>
                        <a:t>Deux situations d'étude :</a:t>
                      </a:r>
                    </a:p>
                    <a:p>
                      <a:pPr marL="0" algn="l" defTabSz="914400" rtl="0" eaLnBrk="1" latinLnBrk="0" hangingPunct="1"/>
                      <a:r>
                        <a:rPr lang="fr-FR" sz="1200" kern="1200" dirty="0" smtClean="0">
                          <a:solidFill>
                            <a:schemeClr val="dk1"/>
                          </a:solidFill>
                          <a:latin typeface="+mn-lt"/>
                          <a:ea typeface="+mn-ea"/>
                          <a:cs typeface="+mn-cs"/>
                        </a:rPr>
                        <a:t>- sur un texte législatif en vigueur dans la République et retrace les étapes et débats - publics et parlementaires - ayant précédé son adoption (Séparation des Églises et de l'État - 1905, les retraites ouvrières - 1910, vote des femmes - 1944, abolition de la peine de mort -1981, etc.) ;</a:t>
                      </a:r>
                    </a:p>
                    <a:p>
                      <a:pPr marL="0" algn="l" defTabSz="914400" rtl="0" eaLnBrk="1" latinLnBrk="0" hangingPunct="1"/>
                      <a:r>
                        <a:rPr lang="fr-FR" sz="1200" kern="1200" dirty="0" smtClean="0">
                          <a:solidFill>
                            <a:schemeClr val="dk1"/>
                          </a:solidFill>
                          <a:latin typeface="+mn-lt"/>
                          <a:ea typeface="+mn-ea"/>
                          <a:cs typeface="+mn-cs"/>
                        </a:rPr>
                        <a:t>- la seconde traite d'un débat social et politique en cours et pouvant donner lieu à l'élaboration d'une loi. Ce débat est replacé dans le cadre républicain (principes constitutionnels) et dans son environnement européen et international.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62637">
                <a:tc>
                  <a:txBody>
                    <a:bodyPr/>
                    <a:lstStyle/>
                    <a:p>
                      <a:pPr>
                        <a:buFont typeface="Wingdings 3" pitchFamily="18" charset="2"/>
                        <a:buChar char=""/>
                      </a:pPr>
                      <a:r>
                        <a:rPr lang="fr-FR" sz="2400" dirty="0" smtClean="0"/>
                        <a:t>le fonctionnement et l’évolution de </a:t>
                      </a:r>
                      <a:r>
                        <a:rPr lang="fr-FR" sz="2400" b="1" i="1" dirty="0" smtClean="0"/>
                        <a:t>la justice</a:t>
                      </a:r>
                      <a:endParaRPr lang="fr-F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fr-FR" sz="1200" b="1" i="1" kern="1200" dirty="0" smtClean="0">
                          <a:solidFill>
                            <a:schemeClr val="dk1"/>
                          </a:solidFill>
                          <a:latin typeface="+mn-lt"/>
                          <a:ea typeface="+mn-ea"/>
                          <a:cs typeface="+mn-cs"/>
                        </a:rPr>
                        <a:t>Deux situations d'étude :</a:t>
                      </a:r>
                    </a:p>
                    <a:p>
                      <a:pPr marL="0" algn="l" defTabSz="914400" rtl="0" eaLnBrk="1" latinLnBrk="0" hangingPunct="1"/>
                      <a:r>
                        <a:rPr lang="fr-FR" sz="1200" kern="1200" dirty="0" smtClean="0">
                          <a:solidFill>
                            <a:schemeClr val="dk1"/>
                          </a:solidFill>
                          <a:latin typeface="+mn-lt"/>
                          <a:ea typeface="+mn-ea"/>
                          <a:cs typeface="+mn-cs"/>
                        </a:rPr>
                        <a:t>- l'évocation d'une grand affaire judiciaire, passée ou présente, permet de suivre la procédure contradictoire, la présomption d'innocence, les droits de la défense, les voies de recours ;</a:t>
                      </a:r>
                    </a:p>
                    <a:p>
                      <a:pPr marL="0" algn="l" defTabSz="914400" rtl="0" eaLnBrk="1" latinLnBrk="0" hangingPunct="1"/>
                      <a:r>
                        <a:rPr lang="fr-FR" sz="1200" kern="1200" dirty="0" smtClean="0">
                          <a:solidFill>
                            <a:schemeClr val="dk1"/>
                          </a:solidFill>
                          <a:latin typeface="+mn-lt"/>
                          <a:ea typeface="+mn-ea"/>
                          <a:cs typeface="+mn-cs"/>
                        </a:rPr>
                        <a:t>- la présentation de la justice des mineurs, avec une mise en perspective historique des débats liés à l'incarcération ou à la rééducation, illustre l'évolution des peines et de l'interprétation de la loi par les magistrats.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62074"/>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fr-FR" sz="2000" b="1" i="1" dirty="0" smtClean="0"/>
              <a:t>Propositions pour traiter l’introduction du programme - </a:t>
            </a:r>
            <a:r>
              <a:rPr lang="fr-FR" sz="2000" b="1" i="1" dirty="0" smtClean="0"/>
              <a:t>Les valeurs et les principes de la République : </a:t>
            </a:r>
            <a:r>
              <a:rPr lang="fr-FR" sz="2000" b="1" i="1" dirty="0" smtClean="0"/>
              <a:t>la </a:t>
            </a:r>
            <a:r>
              <a:rPr lang="fr-FR" sz="2000" b="1" i="1" dirty="0" smtClean="0"/>
              <a:t>Déclaration des Droits de l’Homme et du Citoyen </a:t>
            </a:r>
            <a:endParaRPr lang="fr-FR" sz="2000" b="1" i="1" dirty="0"/>
          </a:p>
        </p:txBody>
      </p:sp>
      <p:sp>
        <p:nvSpPr>
          <p:cNvPr id="3" name="Espace réservé du contenu 2"/>
          <p:cNvSpPr>
            <a:spLocks noGrp="1"/>
          </p:cNvSpPr>
          <p:nvPr>
            <p:ph idx="1"/>
          </p:nvPr>
        </p:nvSpPr>
        <p:spPr>
          <a:xfrm>
            <a:off x="395536" y="1052736"/>
            <a:ext cx="8301608" cy="5256584"/>
          </a:xfrm>
        </p:spPr>
        <p:txBody>
          <a:bodyPr>
            <a:normAutofit fontScale="92500" lnSpcReduction="20000"/>
          </a:bodyPr>
          <a:lstStyle/>
          <a:p>
            <a:r>
              <a:rPr lang="fr-FR" sz="2000" dirty="0" smtClean="0"/>
              <a:t>Ne pas perdre trop de temps (une ou deux séances maximum)</a:t>
            </a:r>
          </a:p>
          <a:p>
            <a:endParaRPr lang="fr-FR" sz="2000" dirty="0" smtClean="0"/>
          </a:p>
          <a:p>
            <a:r>
              <a:rPr lang="fr-FR" sz="2000" dirty="0" smtClean="0"/>
              <a:t>Ne surtout pas procéder à une lecture intégrale avec explication par articles </a:t>
            </a:r>
          </a:p>
          <a:p>
            <a:endParaRPr lang="fr-FR" sz="2000" dirty="0" smtClean="0"/>
          </a:p>
          <a:p>
            <a:r>
              <a:rPr lang="fr-FR" sz="2000" dirty="0" smtClean="0"/>
              <a:t>Ne pas se lancer en début d’année dans des travaux de groupes</a:t>
            </a:r>
          </a:p>
          <a:p>
            <a:endParaRPr lang="fr-FR" sz="2000" dirty="0" smtClean="0"/>
          </a:p>
          <a:p>
            <a:r>
              <a:rPr lang="fr-FR" sz="2000" dirty="0" smtClean="0"/>
              <a:t>Prendre le temps d’une accroche (les élèves n’en peuvent plus de la Déclaration des droits de l’homme et du citoyen !) </a:t>
            </a:r>
          </a:p>
          <a:p>
            <a:endParaRPr lang="fr-FR" sz="2000" dirty="0" smtClean="0"/>
          </a:p>
          <a:p>
            <a:r>
              <a:rPr lang="fr-FR" sz="2000" dirty="0" smtClean="0"/>
              <a:t>Suivre les conseils de la fiche ressource </a:t>
            </a:r>
            <a:r>
              <a:rPr lang="fr-FR" sz="2000" i="1" dirty="0" err="1" smtClean="0"/>
              <a:t>Eduscol</a:t>
            </a:r>
            <a:r>
              <a:rPr lang="fr-FR" sz="2000" dirty="0" smtClean="0"/>
              <a:t> qui propose une mise en œuvre en trois temps :</a:t>
            </a:r>
          </a:p>
          <a:p>
            <a:pPr lvl="1">
              <a:buFont typeface="Wingdings 3" pitchFamily="18" charset="2"/>
              <a:buChar char=""/>
            </a:pPr>
            <a:r>
              <a:rPr lang="fr-FR" sz="2000" dirty="0" smtClean="0"/>
              <a:t>Le rappel du contexte de l’élaboration de la DDHC</a:t>
            </a:r>
          </a:p>
          <a:p>
            <a:pPr lvl="1">
              <a:buFont typeface="Wingdings 3" pitchFamily="18" charset="2"/>
              <a:buChar char=""/>
            </a:pPr>
            <a:r>
              <a:rPr lang="fr-FR" sz="2000" dirty="0" smtClean="0"/>
              <a:t>L’analyse du préambule et des articles autour de quelques thématiques</a:t>
            </a:r>
          </a:p>
          <a:p>
            <a:pPr lvl="1">
              <a:buFont typeface="Wingdings 3" pitchFamily="18" charset="2"/>
              <a:buChar char=""/>
            </a:pPr>
            <a:r>
              <a:rPr lang="fr-FR" sz="2000" dirty="0" smtClean="0"/>
              <a:t>La portée du texte dans l’histoire</a:t>
            </a:r>
          </a:p>
          <a:p>
            <a:pPr lvl="1">
              <a:buFont typeface="Wingdings 3" pitchFamily="18" charset="2"/>
              <a:buChar char=""/>
            </a:pPr>
            <a:endParaRPr lang="fr-FR" sz="2000" dirty="0" smtClean="0"/>
          </a:p>
          <a:p>
            <a:r>
              <a:rPr lang="fr-FR" sz="2100" dirty="0" smtClean="0"/>
              <a:t>Choix d’une fiche qui sert à travailler la compétence « sélectionner et classer l’information »  (compétence simple pour le début </a:t>
            </a:r>
            <a:r>
              <a:rPr lang="fr-FR" sz="2100" dirty="0" smtClean="0"/>
              <a:t>d’année + nécessité compte-tenu du temps disponible)</a:t>
            </a:r>
            <a:endParaRPr lang="fr-FR" sz="21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e 5"/>
          <p:cNvGrpSpPr/>
          <p:nvPr/>
        </p:nvGrpSpPr>
        <p:grpSpPr>
          <a:xfrm>
            <a:off x="323528" y="116632"/>
            <a:ext cx="3168352" cy="4392488"/>
            <a:chOff x="251520" y="836712"/>
            <a:chExt cx="4762500" cy="5610225"/>
          </a:xfrm>
        </p:grpSpPr>
        <p:pic>
          <p:nvPicPr>
            <p:cNvPr id="1026" name="Picture 2" descr="http://juliecatoune.files.wordpress.com/2011/03/libye-suspendue-droits-de-lhomme.png?w=500&amp;h=589"/>
            <p:cNvPicPr>
              <a:picLocks noChangeAspect="1" noChangeArrowheads="1"/>
            </p:cNvPicPr>
            <p:nvPr/>
          </p:nvPicPr>
          <p:blipFill>
            <a:blip r:embed="rId2" cstate="print"/>
            <a:srcRect/>
            <a:stretch>
              <a:fillRect/>
            </a:stretch>
          </p:blipFill>
          <p:spPr bwMode="auto">
            <a:xfrm>
              <a:off x="251520" y="836712"/>
              <a:ext cx="4762500" cy="5610225"/>
            </a:xfrm>
            <a:prstGeom prst="rect">
              <a:avLst/>
            </a:prstGeom>
            <a:noFill/>
            <a:ln>
              <a:solidFill>
                <a:srgbClr val="000000"/>
              </a:solidFill>
            </a:ln>
          </p:spPr>
        </p:pic>
        <p:sp>
          <p:nvSpPr>
            <p:cNvPr id="5" name="Rectangle 4"/>
            <p:cNvSpPr/>
            <p:nvPr/>
          </p:nvSpPr>
          <p:spPr>
            <a:xfrm>
              <a:off x="3779912" y="6093296"/>
              <a:ext cx="1008112"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i="1" dirty="0" smtClean="0">
                  <a:solidFill>
                    <a:schemeClr val="tx1"/>
                  </a:solidFill>
                </a:rPr>
                <a:t>2 mars 2011</a:t>
              </a:r>
              <a:endParaRPr lang="fr-FR" sz="1100" b="1" i="1" dirty="0">
                <a:solidFill>
                  <a:schemeClr val="tx1"/>
                </a:solidFill>
              </a:endParaRPr>
            </a:p>
          </p:txBody>
        </p:sp>
      </p:grpSp>
      <p:sp>
        <p:nvSpPr>
          <p:cNvPr id="7" name="Rectangle 6"/>
          <p:cNvSpPr/>
          <p:nvPr/>
        </p:nvSpPr>
        <p:spPr>
          <a:xfrm>
            <a:off x="4139952" y="72008"/>
            <a:ext cx="4824536" cy="692696"/>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fr-FR" dirty="0" smtClean="0">
                <a:solidFill>
                  <a:schemeClr val="tx1"/>
                </a:solidFill>
              </a:rPr>
              <a:t>Accroche = </a:t>
            </a:r>
          </a:p>
          <a:p>
            <a:pPr algn="ctr"/>
            <a:r>
              <a:rPr lang="fr-FR" dirty="0" smtClean="0">
                <a:solidFill>
                  <a:schemeClr val="tx1"/>
                </a:solidFill>
              </a:rPr>
              <a:t>actualité de la question des droits de l’Homme</a:t>
            </a:r>
            <a:endParaRPr lang="fr-FR" dirty="0">
              <a:solidFill>
                <a:schemeClr val="tx1"/>
              </a:solidFill>
            </a:endParaRPr>
          </a:p>
        </p:txBody>
      </p:sp>
      <p:pic>
        <p:nvPicPr>
          <p:cNvPr id="1028" name="Picture 4" descr="http://www.droits-sociaux.fr/IMG/jpg/DalNet.jpg"/>
          <p:cNvPicPr>
            <a:picLocks noChangeAspect="1" noChangeArrowheads="1"/>
          </p:cNvPicPr>
          <p:nvPr/>
        </p:nvPicPr>
        <p:blipFill>
          <a:blip r:embed="rId3" cstate="print"/>
          <a:srcRect/>
          <a:stretch>
            <a:fillRect/>
          </a:stretch>
        </p:blipFill>
        <p:spPr bwMode="auto">
          <a:xfrm>
            <a:off x="5940152" y="3645024"/>
            <a:ext cx="2829907" cy="2975621"/>
          </a:xfrm>
          <a:prstGeom prst="rect">
            <a:avLst/>
          </a:prstGeom>
          <a:noFill/>
        </p:spPr>
      </p:pic>
      <p:pic>
        <p:nvPicPr>
          <p:cNvPr id="1030" name="Picture 6" descr="http://actualite.portail.free.fr/monde/18-08-2011/syrie-le-conseil-des-droits-de-l-homme-de-l-onu-se-reunira-lundi/631691_3_a475_des-manifestants-brandissent-une-banderole.jpg"/>
          <p:cNvPicPr>
            <a:picLocks noChangeAspect="1" noChangeArrowheads="1"/>
          </p:cNvPicPr>
          <p:nvPr/>
        </p:nvPicPr>
        <p:blipFill>
          <a:blip r:embed="rId4" cstate="print"/>
          <a:srcRect/>
          <a:stretch>
            <a:fillRect/>
          </a:stretch>
        </p:blipFill>
        <p:spPr bwMode="auto">
          <a:xfrm>
            <a:off x="3995936" y="1052736"/>
            <a:ext cx="4410075" cy="2200275"/>
          </a:xfrm>
          <a:prstGeom prst="rect">
            <a:avLst/>
          </a:prstGeom>
          <a:noFill/>
        </p:spPr>
      </p:pic>
      <p:pic>
        <p:nvPicPr>
          <p:cNvPr id="1031" name="Picture 7"/>
          <p:cNvPicPr>
            <a:picLocks noChangeAspect="1" noChangeArrowheads="1"/>
          </p:cNvPicPr>
          <p:nvPr/>
        </p:nvPicPr>
        <p:blipFill>
          <a:blip r:embed="rId5" cstate="print"/>
          <a:srcRect/>
          <a:stretch>
            <a:fillRect/>
          </a:stretch>
        </p:blipFill>
        <p:spPr bwMode="auto">
          <a:xfrm>
            <a:off x="3635896" y="3573016"/>
            <a:ext cx="2066925" cy="2924175"/>
          </a:xfrm>
          <a:prstGeom prst="rect">
            <a:avLst/>
          </a:prstGeom>
          <a:noFill/>
          <a:ln w="9525">
            <a:solidFill>
              <a:schemeClr val="tx1"/>
            </a:solidFill>
            <a:miter lim="800000"/>
            <a:headEnd/>
            <a:tailEnd/>
          </a:ln>
        </p:spPr>
      </p:pic>
      <p:pic>
        <p:nvPicPr>
          <p:cNvPr id="1032" name="Picture 8"/>
          <p:cNvPicPr>
            <a:picLocks noChangeAspect="1" noChangeArrowheads="1"/>
          </p:cNvPicPr>
          <p:nvPr/>
        </p:nvPicPr>
        <p:blipFill>
          <a:blip r:embed="rId6" cstate="print"/>
          <a:srcRect/>
          <a:stretch>
            <a:fillRect/>
          </a:stretch>
        </p:blipFill>
        <p:spPr bwMode="auto">
          <a:xfrm>
            <a:off x="899592" y="4221088"/>
            <a:ext cx="2483768" cy="239104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cstate="print"/>
          <a:srcRect/>
          <a:stretch>
            <a:fillRect/>
          </a:stretch>
        </p:blipFill>
        <p:spPr bwMode="auto">
          <a:xfrm>
            <a:off x="395536" y="1"/>
            <a:ext cx="6360255" cy="3717032"/>
          </a:xfrm>
          <a:prstGeom prst="rect">
            <a:avLst/>
          </a:prstGeom>
          <a:noFill/>
          <a:ln w="9525">
            <a:noFill/>
            <a:miter lim="800000"/>
            <a:headEnd/>
            <a:tailEnd/>
          </a:ln>
        </p:spPr>
      </p:pic>
      <p:pic>
        <p:nvPicPr>
          <p:cNvPr id="22531" name="Picture 3"/>
          <p:cNvPicPr>
            <a:picLocks noChangeAspect="1" noChangeArrowheads="1"/>
          </p:cNvPicPr>
          <p:nvPr/>
        </p:nvPicPr>
        <p:blipFill>
          <a:blip r:embed="rId3" cstate="print"/>
          <a:srcRect/>
          <a:stretch>
            <a:fillRect/>
          </a:stretch>
        </p:blipFill>
        <p:spPr bwMode="auto">
          <a:xfrm>
            <a:off x="467544" y="3645024"/>
            <a:ext cx="6453570" cy="32129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0" y="1"/>
          <a:ext cx="9144000" cy="6877176"/>
        </p:xfrm>
        <a:graphic>
          <a:graphicData uri="http://schemas.openxmlformats.org/drawingml/2006/table">
            <a:tbl>
              <a:tblPr firstRow="1" bandRow="1">
                <a:tableStyleId>{5940675A-B579-460E-94D1-54222C63F5DA}</a:tableStyleId>
              </a:tblPr>
              <a:tblGrid>
                <a:gridCol w="323528"/>
                <a:gridCol w="720080"/>
                <a:gridCol w="1584176"/>
                <a:gridCol w="1728192"/>
                <a:gridCol w="216024"/>
                <a:gridCol w="1728192"/>
                <a:gridCol w="2843808"/>
              </a:tblGrid>
              <a:tr h="257710">
                <a:tc gridSpan="7">
                  <a:txBody>
                    <a:bodyPr/>
                    <a:lstStyle/>
                    <a:p>
                      <a:pPr algn="ctr"/>
                      <a:r>
                        <a:rPr lang="fr-FR" sz="1100" b="1" i="1" dirty="0" smtClean="0"/>
                        <a:t>LES</a:t>
                      </a:r>
                      <a:r>
                        <a:rPr lang="fr-FR" sz="1100" b="1" i="1" baseline="0" dirty="0" smtClean="0"/>
                        <a:t> PRINCIPES RÉPUBLICAINS DE LA DÉCLARATION DES DROITS DE L’HOMME ET DU CITOYEN (1789)</a:t>
                      </a:r>
                      <a:endParaRPr lang="fr-FR" sz="1100" b="1" i="1" dirty="0"/>
                    </a:p>
                  </a:txBody>
                  <a:tcPr marL="45720" marR="45720"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fr-FR" dirty="0"/>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72870">
                <a:tc gridSpan="7">
                  <a:txBody>
                    <a:bodyPr/>
                    <a:lstStyle/>
                    <a:p>
                      <a:pPr algn="l"/>
                      <a:r>
                        <a:rPr lang="fr-FR" sz="1200" b="1" i="1" dirty="0" smtClean="0"/>
                        <a:t>Problématique </a:t>
                      </a:r>
                      <a:endParaRPr lang="fr-FR" sz="1200" b="1" i="1" dirty="0"/>
                    </a:p>
                  </a:txBody>
                  <a:tcPr marL="45720" marR="45720"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12232">
                <a:tc rowSpan="4">
                  <a:txBody>
                    <a:bodyPr/>
                    <a:lstStyle/>
                    <a:p>
                      <a:pPr algn="ctr"/>
                      <a:r>
                        <a:rPr lang="fr-FR" sz="1200" b="1" i="1" dirty="0" smtClean="0"/>
                        <a:t>CONTEXTE</a:t>
                      </a:r>
                      <a:endParaRPr lang="fr-FR" sz="1200" b="1" i="1" dirty="0"/>
                    </a:p>
                  </a:txBody>
                  <a:tcPr vert="vert270"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4" gridSpan="2">
                  <a:txBody>
                    <a:bodyPr/>
                    <a:lstStyle/>
                    <a:p>
                      <a:endParaRPr lang="fr-FR" dirty="0"/>
                    </a:p>
                  </a:txBody>
                  <a:tcPr marL="45720" marR="45720">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4" hMerge="1">
                  <a:txBody>
                    <a:bodyPr/>
                    <a:lstStyle/>
                    <a:p>
                      <a:endParaRPr lang="fr-FR"/>
                    </a:p>
                  </a:txBody>
                  <a:tcPr/>
                </a:tc>
                <a:tc gridSpan="4">
                  <a:txBody>
                    <a:bodyPr/>
                    <a:lstStyle/>
                    <a:p>
                      <a:pPr marL="0" algn="ctr" defTabSz="914400" rtl="0" eaLnBrk="1" latinLnBrk="0" hangingPunct="1"/>
                      <a:r>
                        <a:rPr lang="fr-FR" sz="800" b="1" i="1" kern="1200" dirty="0" smtClean="0">
                          <a:solidFill>
                            <a:schemeClr val="tx1"/>
                          </a:solidFill>
                          <a:latin typeface="+mn-lt"/>
                          <a:ea typeface="+mn-ea"/>
                          <a:cs typeface="+mn-cs"/>
                        </a:rPr>
                        <a:t>Relever dans le texte des éléments qui montrent qu’il s’agit …</a:t>
                      </a:r>
                    </a:p>
                  </a:txBody>
                  <a:tcPr marL="45720" marR="45720" anchor="ctr">
                    <a:lnT w="28575" cap="flat" cmpd="sng" algn="ctr">
                      <a:solidFill>
                        <a:schemeClr val="tx1"/>
                      </a:solidFill>
                      <a:prstDash val="solid"/>
                      <a:round/>
                      <a:headEnd type="none" w="med" len="med"/>
                      <a:tailEnd type="none" w="med" len="med"/>
                    </a:lnT>
                  </a:tcPr>
                </a:tc>
                <a:tc hMerge="1">
                  <a:txBody>
                    <a:bodyPr/>
                    <a:lstStyle/>
                    <a:p>
                      <a:endParaRPr lang="fr-FR"/>
                    </a:p>
                  </a:txBody>
                  <a:tcPr/>
                </a:tc>
                <a:tc hMerge="1">
                  <a:txBody>
                    <a:bodyPr/>
                    <a:lstStyle/>
                    <a:p>
                      <a:endParaRPr lang="fr-FR"/>
                    </a:p>
                  </a:txBody>
                  <a:tcPr/>
                </a:tc>
                <a:tc hMerge="1">
                  <a:txBody>
                    <a:bodyPr/>
                    <a:lstStyle/>
                    <a:p>
                      <a:endParaRPr lang="fr-FR"/>
                    </a:p>
                  </a:txBody>
                  <a:tcPr/>
                </a:tc>
              </a:tr>
              <a:tr h="212232">
                <a:tc vMerge="1">
                  <a:txBody>
                    <a:bodyPr/>
                    <a:lstStyle/>
                    <a:p>
                      <a:endParaRPr lang="fr-FR"/>
                    </a:p>
                  </a:txBody>
                  <a:tcPr/>
                </a:tc>
                <a:tc gridSpan="2" vMerge="1">
                  <a:txBody>
                    <a:bodyPr/>
                    <a:lstStyle/>
                    <a:p>
                      <a:endParaRPr lang="fr-FR"/>
                    </a:p>
                  </a:txBody>
                  <a:tcPr/>
                </a:tc>
                <a:tc hMerge="1" vMerge="1">
                  <a:txBody>
                    <a:bodyPr/>
                    <a:lstStyle/>
                    <a:p>
                      <a:endParaRPr lang="fr-FR"/>
                    </a:p>
                  </a:txBody>
                  <a:tcPr/>
                </a:tc>
                <a:tc gridSpan="2">
                  <a:txBody>
                    <a:bodyPr/>
                    <a:lstStyle/>
                    <a:p>
                      <a:pPr algn="ctr"/>
                      <a:r>
                        <a:rPr lang="fr-FR" sz="800" b="1" i="1" dirty="0" smtClean="0"/>
                        <a:t>D’un texte politique</a:t>
                      </a:r>
                      <a:endParaRPr lang="fr-FR" sz="800" b="1" i="1" dirty="0"/>
                    </a:p>
                  </a:txBody>
                  <a:tcPr marL="45720" marR="45720" anchor="ctr"/>
                </a:tc>
                <a:tc hMerge="1">
                  <a:txBody>
                    <a:bodyPr/>
                    <a:lstStyle/>
                    <a:p>
                      <a:endParaRPr lang="fr-FR" sz="1100" dirty="0"/>
                    </a:p>
                  </a:txBody>
                  <a:tcPr marL="45720" marR="45720" anchor="ctr"/>
                </a:tc>
                <a:tc gridSpan="2">
                  <a:txBody>
                    <a:bodyPr/>
                    <a:lstStyle/>
                    <a:p>
                      <a:endParaRPr lang="fr-FR" sz="700" dirty="0"/>
                    </a:p>
                  </a:txBody>
                  <a:tcPr marL="45720" marR="45720" anchor="ctr"/>
                </a:tc>
                <a:tc hMerge="1">
                  <a:txBody>
                    <a:bodyPr/>
                    <a:lstStyle/>
                    <a:p>
                      <a:endParaRPr lang="fr-FR"/>
                    </a:p>
                  </a:txBody>
                  <a:tcPr/>
                </a:tc>
              </a:tr>
              <a:tr h="212232">
                <a:tc vMerge="1">
                  <a:txBody>
                    <a:bodyPr/>
                    <a:lstStyle/>
                    <a:p>
                      <a:endParaRPr lang="fr-FR" dirty="0"/>
                    </a:p>
                  </a:txBody>
                  <a:tcPr/>
                </a:tc>
                <a:tc gridSpan="2" vMerge="1">
                  <a:txBody>
                    <a:bodyPr/>
                    <a:lstStyle/>
                    <a:p>
                      <a:endParaRPr lang="fr-FR" dirty="0"/>
                    </a:p>
                  </a:txBody>
                  <a:tcPr/>
                </a:tc>
                <a:tc hMerge="1" vMerge="1">
                  <a:txBody>
                    <a:bodyPr/>
                    <a:lstStyle/>
                    <a:p>
                      <a:endParaRPr lang="fr-FR"/>
                    </a:p>
                  </a:txBody>
                  <a:tcPr/>
                </a:tc>
                <a:tc gridSpan="2">
                  <a:txBody>
                    <a:bodyPr/>
                    <a:lstStyle/>
                    <a:p>
                      <a:pPr algn="ctr"/>
                      <a:r>
                        <a:rPr lang="fr-FR" sz="800" b="1" i="1" dirty="0" smtClean="0"/>
                        <a:t>D’un texte juridique</a:t>
                      </a:r>
                      <a:endParaRPr lang="fr-FR" sz="800" b="1" i="1" dirty="0"/>
                    </a:p>
                  </a:txBody>
                  <a:tcPr marL="45720" marR="45720" anchor="ctr"/>
                </a:tc>
                <a:tc hMerge="1">
                  <a:txBody>
                    <a:bodyPr/>
                    <a:lstStyle/>
                    <a:p>
                      <a:endParaRPr lang="fr-FR" sz="1100" dirty="0"/>
                    </a:p>
                  </a:txBody>
                  <a:tcPr marL="45720" marR="45720" anchor="ctr"/>
                </a:tc>
                <a:tc gridSpan="2">
                  <a:txBody>
                    <a:bodyPr/>
                    <a:lstStyle/>
                    <a:p>
                      <a:endParaRPr lang="fr-FR" sz="700"/>
                    </a:p>
                  </a:txBody>
                  <a:tcPr marL="45720" marR="45720" anchor="ctr"/>
                </a:tc>
                <a:tc hMerge="1">
                  <a:txBody>
                    <a:bodyPr/>
                    <a:lstStyle/>
                    <a:p>
                      <a:endParaRPr lang="fr-FR"/>
                    </a:p>
                  </a:txBody>
                  <a:tcPr/>
                </a:tc>
              </a:tr>
              <a:tr h="250123">
                <a:tc vMerge="1">
                  <a:txBody>
                    <a:bodyPr/>
                    <a:lstStyle/>
                    <a:p>
                      <a:endParaRPr lang="fr-FR" dirty="0"/>
                    </a:p>
                  </a:txBody>
                  <a:tcPr/>
                </a:tc>
                <a:tc gridSpan="2" vMerge="1">
                  <a:txBody>
                    <a:bodyPr/>
                    <a:lstStyle/>
                    <a:p>
                      <a:endParaRPr lang="fr-FR" dirty="0"/>
                    </a:p>
                  </a:txBody>
                  <a:tcPr/>
                </a:tc>
                <a:tc hMerge="1" vMerge="1">
                  <a:txBody>
                    <a:bodyPr/>
                    <a:lstStyle/>
                    <a:p>
                      <a:endParaRPr lang="fr-FR"/>
                    </a:p>
                  </a:txBody>
                  <a:tcPr/>
                </a:tc>
                <a:tc gridSpan="2">
                  <a:txBody>
                    <a:bodyPr/>
                    <a:lstStyle/>
                    <a:p>
                      <a:pPr algn="ctr"/>
                      <a:r>
                        <a:rPr lang="fr-FR" sz="800" b="1" i="1" dirty="0" smtClean="0"/>
                        <a:t>D’un texte</a:t>
                      </a:r>
                      <a:r>
                        <a:rPr lang="fr-FR" sz="800" b="1" i="1" baseline="0" dirty="0" smtClean="0"/>
                        <a:t> qui dépasse le cadre français </a:t>
                      </a:r>
                      <a:endParaRPr lang="fr-FR" sz="800" b="1" i="1" dirty="0"/>
                    </a:p>
                  </a:txBody>
                  <a:tcPr marL="45720" marR="45720" anchor="ctr">
                    <a:lnB w="28575" cap="flat" cmpd="sng" algn="ctr">
                      <a:solidFill>
                        <a:schemeClr val="tx1"/>
                      </a:solidFill>
                      <a:prstDash val="solid"/>
                      <a:round/>
                      <a:headEnd type="none" w="med" len="med"/>
                      <a:tailEnd type="none" w="med" len="med"/>
                    </a:lnB>
                  </a:tcPr>
                </a:tc>
                <a:tc hMerge="1">
                  <a:txBody>
                    <a:bodyPr/>
                    <a:lstStyle/>
                    <a:p>
                      <a:endParaRPr lang="fr-FR" sz="1100" dirty="0"/>
                    </a:p>
                  </a:txBody>
                  <a:tcPr marL="45720" marR="45720" anchor="ctr">
                    <a:lnB w="28575" cap="flat" cmpd="sng" algn="ctr">
                      <a:solidFill>
                        <a:schemeClr val="tx1"/>
                      </a:solidFill>
                      <a:prstDash val="solid"/>
                      <a:round/>
                      <a:headEnd type="none" w="med" len="med"/>
                      <a:tailEnd type="none" w="med" len="med"/>
                    </a:lnB>
                  </a:tcPr>
                </a:tc>
                <a:tc gridSpan="2">
                  <a:txBody>
                    <a:bodyPr/>
                    <a:lstStyle/>
                    <a:p>
                      <a:endParaRPr lang="fr-FR" sz="700" dirty="0"/>
                    </a:p>
                  </a:txBody>
                  <a:tcPr marL="45720" marR="45720" anchor="ctr">
                    <a:lnB w="28575" cap="flat" cmpd="sng" algn="ctr">
                      <a:solidFill>
                        <a:schemeClr val="tx1"/>
                      </a:solidFill>
                      <a:prstDash val="solid"/>
                      <a:round/>
                      <a:headEnd type="none" w="med" len="med"/>
                      <a:tailEnd type="none" w="med" len="med"/>
                    </a:lnB>
                  </a:tcPr>
                </a:tc>
                <a:tc hMerge="1">
                  <a:txBody>
                    <a:bodyPr/>
                    <a:lstStyle/>
                    <a:p>
                      <a:endParaRPr lang="fr-FR"/>
                    </a:p>
                  </a:txBody>
                  <a:tcPr/>
                </a:tc>
              </a:tr>
              <a:tr h="363826">
                <a:tc rowSpan="11">
                  <a:txBody>
                    <a:bodyPr/>
                    <a:lstStyle/>
                    <a:p>
                      <a:pPr marL="0" algn="ctr" defTabSz="914400" rtl="0" eaLnBrk="1" latinLnBrk="0" hangingPunct="1"/>
                      <a:r>
                        <a:rPr lang="fr-FR" sz="1200" b="1" i="1" kern="1200" dirty="0" smtClean="0">
                          <a:solidFill>
                            <a:schemeClr val="tx1"/>
                          </a:solidFill>
                          <a:latin typeface="+mn-lt"/>
                          <a:ea typeface="+mn-ea"/>
                          <a:cs typeface="+mn-cs"/>
                        </a:rPr>
                        <a:t>ANALYSE DE</a:t>
                      </a:r>
                      <a:r>
                        <a:rPr lang="fr-FR" sz="1200" b="1" i="1" kern="1200" baseline="0" dirty="0" smtClean="0">
                          <a:solidFill>
                            <a:schemeClr val="tx1"/>
                          </a:solidFill>
                          <a:latin typeface="+mn-lt"/>
                          <a:ea typeface="+mn-ea"/>
                          <a:cs typeface="+mn-cs"/>
                        </a:rPr>
                        <a:t> LA DECLARATION </a:t>
                      </a:r>
                      <a:r>
                        <a:rPr lang="fr-FR" sz="1200" b="1" i="1" kern="1200" dirty="0" smtClean="0">
                          <a:solidFill>
                            <a:schemeClr val="tx1"/>
                          </a:solidFill>
                          <a:latin typeface="+mn-lt"/>
                          <a:ea typeface="+mn-ea"/>
                          <a:cs typeface="+mn-cs"/>
                        </a:rPr>
                        <a:t> </a:t>
                      </a:r>
                    </a:p>
                  </a:txBody>
                  <a:tcPr vert="vert270"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2">
                  <a:txBody>
                    <a:bodyPr/>
                    <a:lstStyle/>
                    <a:p>
                      <a:pPr algn="ctr"/>
                      <a:r>
                        <a:rPr lang="fr-FR" sz="900" b="1" dirty="0" smtClean="0"/>
                        <a:t>Un texte qui définit </a:t>
                      </a:r>
                      <a:r>
                        <a:rPr lang="fr-FR" sz="900" b="1" smtClean="0"/>
                        <a:t>des DROITS NATURELS de </a:t>
                      </a:r>
                      <a:r>
                        <a:rPr lang="fr-FR" sz="900" b="1" dirty="0" smtClean="0"/>
                        <a:t>l’Homme</a:t>
                      </a:r>
                      <a:endParaRPr lang="fr-FR" sz="900" b="1" dirty="0"/>
                    </a:p>
                  </a:txBody>
                  <a:tcPr marL="45720" marR="45720"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fr-FR" sz="800" b="1" i="1" kern="1200" dirty="0" smtClean="0">
                          <a:solidFill>
                            <a:schemeClr val="tx1"/>
                          </a:solidFill>
                          <a:latin typeface="+mn-lt"/>
                          <a:ea typeface="+mn-ea"/>
                          <a:cs typeface="+mn-cs"/>
                        </a:rPr>
                        <a:t>Définissez ce qu’est un « droit naturel » dans le texte.</a:t>
                      </a:r>
                    </a:p>
                  </a:txBody>
                  <a:tcPr marL="45720" marR="45720" anchor="ctr">
                    <a:lnT w="28575" cap="flat" cmpd="sng" algn="ctr">
                      <a:solidFill>
                        <a:schemeClr val="tx1"/>
                      </a:solidFill>
                      <a:prstDash val="solid"/>
                      <a:round/>
                      <a:headEnd type="none" w="med" len="med"/>
                      <a:tailEnd type="none" w="med" len="med"/>
                    </a:lnT>
                  </a:tcPr>
                </a:tc>
                <a:tc gridSpan="4">
                  <a:txBody>
                    <a:bodyPr/>
                    <a:lstStyle/>
                    <a:p>
                      <a:endParaRPr lang="fr-FR" dirty="0"/>
                    </a:p>
                  </a:txBody>
                  <a:tcPr marL="45720" marR="45720">
                    <a:lnT w="28575" cap="flat" cmpd="sng" algn="ctr">
                      <a:solidFill>
                        <a:schemeClr val="tx1"/>
                      </a:solidFill>
                      <a:prstDash val="solid"/>
                      <a:round/>
                      <a:headEnd type="none" w="med" len="med"/>
                      <a:tailEnd type="none" w="med" len="med"/>
                    </a:lnT>
                  </a:tcPr>
                </a:tc>
                <a:tc hMerge="1">
                  <a:txBody>
                    <a:bodyPr/>
                    <a:lstStyle/>
                    <a:p>
                      <a:endParaRPr lang="fr-FR"/>
                    </a:p>
                  </a:txBody>
                  <a:tcPr/>
                </a:tc>
                <a:tc hMerge="1">
                  <a:txBody>
                    <a:bodyPr/>
                    <a:lstStyle/>
                    <a:p>
                      <a:endParaRPr lang="fr-FR"/>
                    </a:p>
                  </a:txBody>
                  <a:tcPr/>
                </a:tc>
                <a:tc hMerge="1">
                  <a:txBody>
                    <a:bodyPr/>
                    <a:lstStyle/>
                    <a:p>
                      <a:endParaRPr lang="fr-FR"/>
                    </a:p>
                  </a:txBody>
                  <a:tcPr/>
                </a:tc>
              </a:tr>
              <a:tr h="409304">
                <a:tc vMerge="1">
                  <a:txBody>
                    <a:bodyPr/>
                    <a:lstStyle/>
                    <a:p>
                      <a:endParaRPr lang="fr-FR"/>
                    </a:p>
                  </a:txBody>
                  <a:tcPr/>
                </a:tc>
                <a:tc vMerge="1">
                  <a:txBody>
                    <a:bodyPr/>
                    <a:lstStyle/>
                    <a:p>
                      <a:endParaRPr lang="fr-FR"/>
                    </a:p>
                  </a:txBody>
                  <a:tcPr/>
                </a:tc>
                <a:tc>
                  <a:txBody>
                    <a:bodyPr/>
                    <a:lstStyle/>
                    <a:p>
                      <a:pPr algn="ctr"/>
                      <a:r>
                        <a:rPr lang="fr-FR" sz="800" b="1" i="1" kern="1200" dirty="0" smtClean="0">
                          <a:solidFill>
                            <a:schemeClr val="tx1"/>
                          </a:solidFill>
                          <a:latin typeface="+mn-lt"/>
                          <a:ea typeface="+mn-ea"/>
                          <a:cs typeface="+mn-cs"/>
                        </a:rPr>
                        <a:t>Dans le texte, la liberté et l’égalité sont-elles totales ? </a:t>
                      </a:r>
                    </a:p>
                  </a:txBody>
                  <a:tcPr marL="45720" marR="45720" anchor="ctr">
                    <a:lnB w="28575" cap="flat" cmpd="sng" algn="ctr">
                      <a:solidFill>
                        <a:schemeClr val="tx1"/>
                      </a:solidFill>
                      <a:prstDash val="solid"/>
                      <a:round/>
                      <a:headEnd type="none" w="med" len="med"/>
                      <a:tailEnd type="none" w="med" len="med"/>
                    </a:lnB>
                  </a:tcPr>
                </a:tc>
                <a:tc gridSpan="4">
                  <a:txBody>
                    <a:bodyPr/>
                    <a:lstStyle/>
                    <a:p>
                      <a:endParaRPr lang="fr-FR" dirty="0"/>
                    </a:p>
                  </a:txBody>
                  <a:tcPr marL="45720" marR="45720">
                    <a:lnB w="28575"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r>
              <a:tr h="212232">
                <a:tc vMerge="1">
                  <a:txBody>
                    <a:bodyPr/>
                    <a:lstStyle/>
                    <a:p>
                      <a:endParaRPr lang="fr-FR"/>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800" b="1" i="1" kern="1200" smtClean="0">
                          <a:solidFill>
                            <a:schemeClr val="tx1"/>
                          </a:solidFill>
                          <a:latin typeface="+mn-lt"/>
                          <a:ea typeface="+mn-ea"/>
                          <a:cs typeface="+mn-cs"/>
                        </a:rPr>
                        <a:t>Chercher …</a:t>
                      </a:r>
                      <a:endParaRPr lang="fr-FR" sz="800" b="1" i="1" kern="1200" dirty="0" smtClean="0">
                        <a:solidFill>
                          <a:schemeClr val="tx1"/>
                        </a:solidFill>
                        <a:latin typeface="+mn-lt"/>
                        <a:ea typeface="+mn-ea"/>
                        <a:cs typeface="+mn-cs"/>
                      </a:endParaRPr>
                    </a:p>
                  </a:txBody>
                  <a:tcPr marL="45720" marR="45720" anchor="ctr">
                    <a:lnT w="28575" cap="flat" cmpd="sng" algn="ctr">
                      <a:solidFill>
                        <a:schemeClr val="tx1"/>
                      </a:solidFill>
                      <a:prstDash val="solid"/>
                      <a:round/>
                      <a:headEnd type="none" w="med" len="med"/>
                      <a:tailEnd type="none" w="med" len="med"/>
                    </a:lnT>
                  </a:tcPr>
                </a:tc>
                <a:tc hMerge="1">
                  <a:txBody>
                    <a:bodyPr/>
                    <a:lstStyle/>
                    <a:p>
                      <a:endParaRPr lang="fr-FR"/>
                    </a:p>
                  </a:txBody>
                  <a:tcPr/>
                </a:tc>
                <a:tc>
                  <a:txBody>
                    <a:bodyPr/>
                    <a:lstStyle/>
                    <a:p>
                      <a:pPr algn="ctr"/>
                      <a:r>
                        <a:rPr lang="fr-FR" sz="800" b="1" i="1" kern="1200" dirty="0" smtClean="0">
                          <a:solidFill>
                            <a:schemeClr val="tx1"/>
                          </a:solidFill>
                          <a:latin typeface="+mn-lt"/>
                          <a:ea typeface="+mn-ea"/>
                          <a:cs typeface="+mn-cs"/>
                        </a:rPr>
                        <a:t> … Les articles qui parlent de ces droits</a:t>
                      </a:r>
                    </a:p>
                  </a:txBody>
                  <a:tcPr marL="45720" marR="45720" anchor="ctr">
                    <a:lnT w="28575" cap="flat" cmpd="sng" algn="ctr">
                      <a:solidFill>
                        <a:schemeClr val="tx1"/>
                      </a:solidFill>
                      <a:prstDash val="solid"/>
                      <a:round/>
                      <a:headEnd type="none" w="med" len="med"/>
                      <a:tailEnd type="none" w="med" len="med"/>
                    </a:lnT>
                  </a:tcPr>
                </a:tc>
                <a:tc gridSpan="3">
                  <a:txBody>
                    <a:bodyPr/>
                    <a:lstStyle/>
                    <a:p>
                      <a:pPr algn="ctr"/>
                      <a:r>
                        <a:rPr lang="fr-FR" sz="800" b="1" i="1" kern="1200" dirty="0" smtClean="0">
                          <a:solidFill>
                            <a:schemeClr val="tx1"/>
                          </a:solidFill>
                          <a:latin typeface="+mn-lt"/>
                          <a:ea typeface="+mn-ea"/>
                          <a:cs typeface="+mn-cs"/>
                        </a:rPr>
                        <a:t>… Une manière de les expliquer simplement</a:t>
                      </a:r>
                    </a:p>
                  </a:txBody>
                  <a:tcPr marL="45720" marR="45720" anchor="ctr">
                    <a:lnT w="28575" cap="flat" cmpd="sng" algn="ctr">
                      <a:solidFill>
                        <a:schemeClr val="tx1"/>
                      </a:solidFill>
                      <a:prstDash val="solid"/>
                      <a:round/>
                      <a:headEnd type="none" w="med" len="med"/>
                      <a:tailEnd type="none" w="med" len="med"/>
                    </a:lnT>
                  </a:tcPr>
                </a:tc>
                <a:tc hMerge="1">
                  <a:txBody>
                    <a:bodyPr/>
                    <a:lstStyle/>
                    <a:p>
                      <a:endParaRPr lang="fr-FR"/>
                    </a:p>
                  </a:txBody>
                  <a:tcPr/>
                </a:tc>
                <a:tc hMerge="1">
                  <a:txBody>
                    <a:bodyPr/>
                    <a:lstStyle/>
                    <a:p>
                      <a:endParaRPr lang="fr-FR"/>
                    </a:p>
                  </a:txBody>
                  <a:tcPr/>
                </a:tc>
              </a:tr>
              <a:tr h="238739">
                <a:tc vMerge="1">
                  <a:txBody>
                    <a:bodyPr/>
                    <a:lstStyle/>
                    <a:p>
                      <a:endParaRPr lang="fr-FR"/>
                    </a:p>
                  </a:txBody>
                  <a:tcPr/>
                </a:tc>
                <a:tc row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900" b="1" dirty="0" smtClean="0"/>
                        <a:t>Un texte </a:t>
                      </a:r>
                      <a:r>
                        <a:rPr lang="fr-FR" sz="900" b="1" smtClean="0"/>
                        <a:t>qui</a:t>
                      </a:r>
                      <a:r>
                        <a:rPr lang="fr-FR" sz="900" b="1" baseline="0" smtClean="0"/>
                        <a:t> explicite les </a:t>
                      </a:r>
                      <a:r>
                        <a:rPr lang="fr-FR" sz="900" b="1" baseline="0" dirty="0" smtClean="0"/>
                        <a:t>DROITS CIVILS</a:t>
                      </a:r>
                      <a:endParaRPr lang="fr-FR" sz="900" b="1" dirty="0" smtClean="0"/>
                    </a:p>
                    <a:p>
                      <a:pPr algn="ctr"/>
                      <a:endParaRPr lang="fr-FR" sz="900" b="1" dirty="0"/>
                    </a:p>
                  </a:txBody>
                  <a:tcPr marL="45720" marR="45720" anchor="ctr"/>
                </a:tc>
                <a:tc>
                  <a:txBody>
                    <a:bodyPr/>
                    <a:lstStyle/>
                    <a:p>
                      <a:pPr algn="ctr"/>
                      <a:r>
                        <a:rPr lang="fr-FR" sz="800" b="1" i="1" kern="1200" dirty="0" smtClean="0">
                          <a:solidFill>
                            <a:schemeClr val="tx1"/>
                          </a:solidFill>
                          <a:latin typeface="+mn-lt"/>
                          <a:ea typeface="+mn-ea"/>
                          <a:cs typeface="+mn-cs"/>
                        </a:rPr>
                        <a:t>liberté d’opinion </a:t>
                      </a:r>
                    </a:p>
                  </a:txBody>
                  <a:tcPr marL="45720" marR="45720" anchor="ctr"/>
                </a:tc>
                <a:tc>
                  <a:txBody>
                    <a:bodyPr/>
                    <a:lstStyle/>
                    <a:p>
                      <a:endParaRPr lang="fr-FR" sz="300" dirty="0"/>
                    </a:p>
                  </a:txBody>
                  <a:tcPr marL="45720" marR="45720"/>
                </a:tc>
                <a:tc gridSpan="3">
                  <a:txBody>
                    <a:bodyPr/>
                    <a:lstStyle/>
                    <a:p>
                      <a:endParaRPr lang="fr-FR" sz="900"/>
                    </a:p>
                  </a:txBody>
                  <a:tcPr marL="45720" marR="45720"/>
                </a:tc>
                <a:tc hMerge="1">
                  <a:txBody>
                    <a:bodyPr/>
                    <a:lstStyle/>
                    <a:p>
                      <a:endParaRPr lang="fr-FR"/>
                    </a:p>
                  </a:txBody>
                  <a:tcPr/>
                </a:tc>
                <a:tc hMerge="1">
                  <a:txBody>
                    <a:bodyPr/>
                    <a:lstStyle/>
                    <a:p>
                      <a:endParaRPr lang="fr-FR"/>
                    </a:p>
                  </a:txBody>
                  <a:tcPr/>
                </a:tc>
              </a:tr>
              <a:tr h="238739">
                <a:tc vMerge="1">
                  <a:txBody>
                    <a:bodyPr/>
                    <a:lstStyle/>
                    <a:p>
                      <a:endParaRPr lang="fr-FR"/>
                    </a:p>
                  </a:txBody>
                  <a:tcPr/>
                </a:tc>
                <a:tc vMerge="1">
                  <a:txBody>
                    <a:bodyPr/>
                    <a:lstStyle/>
                    <a:p>
                      <a:endParaRPr lang="fr-FR" dirty="0"/>
                    </a:p>
                  </a:txBody>
                  <a:tcPr/>
                </a:tc>
                <a:tc>
                  <a:txBody>
                    <a:bodyPr/>
                    <a:lstStyle/>
                    <a:p>
                      <a:pPr algn="ctr"/>
                      <a:r>
                        <a:rPr lang="fr-FR" sz="800" b="1" i="1" kern="1200" dirty="0" smtClean="0">
                          <a:solidFill>
                            <a:schemeClr val="tx1"/>
                          </a:solidFill>
                          <a:latin typeface="+mn-lt"/>
                          <a:ea typeface="+mn-ea"/>
                          <a:cs typeface="+mn-cs"/>
                        </a:rPr>
                        <a:t>Liberté d’expression</a:t>
                      </a:r>
                    </a:p>
                  </a:txBody>
                  <a:tcPr marL="45720" marR="45720" anchor="ctr"/>
                </a:tc>
                <a:tc>
                  <a:txBody>
                    <a:bodyPr/>
                    <a:lstStyle/>
                    <a:p>
                      <a:endParaRPr lang="fr-FR" sz="300" dirty="0"/>
                    </a:p>
                  </a:txBody>
                  <a:tcPr marL="45720" marR="45720"/>
                </a:tc>
                <a:tc gridSpan="3">
                  <a:txBody>
                    <a:bodyPr/>
                    <a:lstStyle/>
                    <a:p>
                      <a:endParaRPr lang="fr-FR" sz="900"/>
                    </a:p>
                  </a:txBody>
                  <a:tcPr marL="45720" marR="45720"/>
                </a:tc>
                <a:tc hMerge="1">
                  <a:txBody>
                    <a:bodyPr/>
                    <a:lstStyle/>
                    <a:p>
                      <a:endParaRPr lang="fr-FR"/>
                    </a:p>
                  </a:txBody>
                  <a:tcPr/>
                </a:tc>
                <a:tc hMerge="1">
                  <a:txBody>
                    <a:bodyPr/>
                    <a:lstStyle/>
                    <a:p>
                      <a:endParaRPr lang="fr-FR"/>
                    </a:p>
                  </a:txBody>
                  <a:tcPr/>
                </a:tc>
              </a:tr>
              <a:tr h="238739">
                <a:tc vMerge="1">
                  <a:txBody>
                    <a:bodyPr/>
                    <a:lstStyle/>
                    <a:p>
                      <a:endParaRPr lang="fr-FR"/>
                    </a:p>
                  </a:txBody>
                  <a:tcPr/>
                </a:tc>
                <a:tc vMerge="1">
                  <a:txBody>
                    <a:bodyPr/>
                    <a:lstStyle/>
                    <a:p>
                      <a:pPr algn="ctr"/>
                      <a:endParaRPr lang="fr-FR" sz="900" b="1" dirty="0"/>
                    </a:p>
                  </a:txBody>
                  <a:tcPr anchor="ctr"/>
                </a:tc>
                <a:tc>
                  <a:txBody>
                    <a:bodyPr/>
                    <a:lstStyle/>
                    <a:p>
                      <a:pPr algn="ctr"/>
                      <a:r>
                        <a:rPr lang="fr-FR" sz="800" b="1" i="1" kern="1200" dirty="0" smtClean="0">
                          <a:solidFill>
                            <a:schemeClr val="tx1"/>
                          </a:solidFill>
                          <a:latin typeface="+mn-lt"/>
                          <a:ea typeface="+mn-ea"/>
                          <a:cs typeface="+mn-cs"/>
                        </a:rPr>
                        <a:t>Propriété</a:t>
                      </a:r>
                    </a:p>
                  </a:txBody>
                  <a:tcPr marL="45720" marR="45720" anchor="ctr"/>
                </a:tc>
                <a:tc>
                  <a:txBody>
                    <a:bodyPr/>
                    <a:lstStyle/>
                    <a:p>
                      <a:endParaRPr lang="fr-FR" sz="300"/>
                    </a:p>
                  </a:txBody>
                  <a:tcPr marL="45720" marR="45720"/>
                </a:tc>
                <a:tc gridSpan="3">
                  <a:txBody>
                    <a:bodyPr/>
                    <a:lstStyle/>
                    <a:p>
                      <a:endParaRPr lang="fr-FR" sz="900"/>
                    </a:p>
                  </a:txBody>
                  <a:tcPr marL="45720" marR="45720"/>
                </a:tc>
                <a:tc hMerge="1">
                  <a:txBody>
                    <a:bodyPr/>
                    <a:lstStyle/>
                    <a:p>
                      <a:endParaRPr lang="fr-FR"/>
                    </a:p>
                  </a:txBody>
                  <a:tcPr/>
                </a:tc>
                <a:tc hMerge="1">
                  <a:txBody>
                    <a:bodyPr/>
                    <a:lstStyle/>
                    <a:p>
                      <a:endParaRPr lang="fr-FR"/>
                    </a:p>
                  </a:txBody>
                  <a:tcPr/>
                </a:tc>
              </a:tr>
              <a:tr h="333507">
                <a:tc vMerge="1">
                  <a:txBody>
                    <a:bodyPr/>
                    <a:lstStyle/>
                    <a:p>
                      <a:endParaRPr lang="fr-FR"/>
                    </a:p>
                  </a:txBody>
                  <a:tcPr/>
                </a:tc>
                <a:tc vMerge="1">
                  <a:txBody>
                    <a:bodyPr/>
                    <a:lstStyle/>
                    <a:p>
                      <a:endParaRPr lang="fr-FR" dirty="0"/>
                    </a:p>
                  </a:txBody>
                  <a:tcPr/>
                </a:tc>
                <a:tc>
                  <a:txBody>
                    <a:bodyPr/>
                    <a:lstStyle/>
                    <a:p>
                      <a:pPr algn="ctr"/>
                      <a:r>
                        <a:rPr lang="fr-FR" sz="800" b="1" i="1" kern="1200" dirty="0" smtClean="0">
                          <a:solidFill>
                            <a:schemeClr val="tx1"/>
                          </a:solidFill>
                          <a:latin typeface="+mn-lt"/>
                          <a:ea typeface="+mn-ea"/>
                          <a:cs typeface="+mn-cs"/>
                        </a:rPr>
                        <a:t>Sûreté face à la justice </a:t>
                      </a:r>
                    </a:p>
                    <a:p>
                      <a:pPr algn="ctr"/>
                      <a:r>
                        <a:rPr lang="fr-FR" sz="800" b="1" i="1" kern="1200" dirty="0" smtClean="0">
                          <a:solidFill>
                            <a:schemeClr val="tx1"/>
                          </a:solidFill>
                          <a:latin typeface="+mn-lt"/>
                          <a:ea typeface="+mn-ea"/>
                          <a:cs typeface="+mn-cs"/>
                        </a:rPr>
                        <a:t>et à la police</a:t>
                      </a:r>
                    </a:p>
                  </a:txBody>
                  <a:tcPr marL="45720" marR="45720" anchor="ctr"/>
                </a:tc>
                <a:tc>
                  <a:txBody>
                    <a:bodyPr/>
                    <a:lstStyle/>
                    <a:p>
                      <a:endParaRPr lang="fr-FR" sz="300"/>
                    </a:p>
                  </a:txBody>
                  <a:tcPr marL="45720" marR="45720"/>
                </a:tc>
                <a:tc gridSpan="3">
                  <a:txBody>
                    <a:bodyPr/>
                    <a:lstStyle/>
                    <a:p>
                      <a:endParaRPr lang="fr-FR" sz="900"/>
                    </a:p>
                  </a:txBody>
                  <a:tcPr marL="45720" marR="45720"/>
                </a:tc>
                <a:tc hMerge="1">
                  <a:txBody>
                    <a:bodyPr/>
                    <a:lstStyle/>
                    <a:p>
                      <a:endParaRPr lang="fr-FR"/>
                    </a:p>
                  </a:txBody>
                  <a:tcPr/>
                </a:tc>
                <a:tc hMerge="1">
                  <a:txBody>
                    <a:bodyPr/>
                    <a:lstStyle/>
                    <a:p>
                      <a:endParaRPr lang="fr-FR"/>
                    </a:p>
                  </a:txBody>
                  <a:tcPr/>
                </a:tc>
              </a:tr>
              <a:tr h="333507">
                <a:tc vMerge="1">
                  <a:txBody>
                    <a:bodyPr/>
                    <a:lstStyle/>
                    <a:p>
                      <a:endParaRPr lang="fr-FR"/>
                    </a:p>
                  </a:txBody>
                  <a:tcPr/>
                </a:tc>
                <a:tc vMerge="1">
                  <a:txBody>
                    <a:bodyPr/>
                    <a:lstStyle/>
                    <a:p>
                      <a:endParaRPr lang="fr-FR" dirty="0"/>
                    </a:p>
                  </a:txBody>
                  <a:tcPr/>
                </a:tc>
                <a:tc>
                  <a:txBody>
                    <a:bodyPr/>
                    <a:lstStyle/>
                    <a:p>
                      <a:pPr algn="ctr"/>
                      <a:r>
                        <a:rPr lang="fr-FR" sz="800" b="1" i="1" kern="1200" dirty="0" smtClean="0">
                          <a:solidFill>
                            <a:schemeClr val="tx1"/>
                          </a:solidFill>
                          <a:latin typeface="+mn-lt"/>
                          <a:ea typeface="+mn-ea"/>
                          <a:cs typeface="+mn-cs"/>
                        </a:rPr>
                        <a:t>Égalité devant la loi et d’accès aux emplois publics</a:t>
                      </a:r>
                    </a:p>
                  </a:txBody>
                  <a:tcPr marL="45720" marR="45720" anchor="ctr"/>
                </a:tc>
                <a:tc>
                  <a:txBody>
                    <a:bodyPr/>
                    <a:lstStyle/>
                    <a:p>
                      <a:endParaRPr lang="fr-FR" sz="300"/>
                    </a:p>
                  </a:txBody>
                  <a:tcPr marL="45720" marR="45720"/>
                </a:tc>
                <a:tc gridSpan="3">
                  <a:txBody>
                    <a:bodyPr/>
                    <a:lstStyle/>
                    <a:p>
                      <a:endParaRPr lang="fr-FR" sz="900"/>
                    </a:p>
                  </a:txBody>
                  <a:tcPr marL="45720" marR="45720"/>
                </a:tc>
                <a:tc hMerge="1">
                  <a:txBody>
                    <a:bodyPr/>
                    <a:lstStyle/>
                    <a:p>
                      <a:endParaRPr lang="fr-FR"/>
                    </a:p>
                  </a:txBody>
                  <a:tcPr/>
                </a:tc>
                <a:tc hMerge="1">
                  <a:txBody>
                    <a:bodyPr/>
                    <a:lstStyle/>
                    <a:p>
                      <a:endParaRPr lang="fr-FR"/>
                    </a:p>
                  </a:txBody>
                  <a:tcPr/>
                </a:tc>
              </a:tr>
              <a:tr h="333507">
                <a:tc vMerge="1">
                  <a:txBody>
                    <a:bodyPr/>
                    <a:lstStyle/>
                    <a:p>
                      <a:endParaRPr lang="fr-FR"/>
                    </a:p>
                  </a:txBody>
                  <a:tcPr/>
                </a:tc>
                <a:tc rowSpan="3">
                  <a:txBody>
                    <a:bodyPr/>
                    <a:lstStyle/>
                    <a:p>
                      <a:pPr algn="ctr"/>
                      <a:r>
                        <a:rPr lang="fr-FR" sz="900" b="1" dirty="0" smtClean="0"/>
                        <a:t>Un texte</a:t>
                      </a:r>
                      <a:r>
                        <a:rPr lang="fr-FR" sz="900" b="1" baseline="0" dirty="0" smtClean="0"/>
                        <a:t> qui explicite les DROITS POLITIQUES </a:t>
                      </a:r>
                      <a:endParaRPr lang="fr-FR" sz="900" b="1" dirty="0"/>
                    </a:p>
                  </a:txBody>
                  <a:tcPr marL="45720" marR="45720" anchor="ctr">
                    <a:lnB w="28575" cap="flat" cmpd="sng" algn="ctr">
                      <a:solidFill>
                        <a:schemeClr val="tx1"/>
                      </a:solidFill>
                      <a:prstDash val="solid"/>
                      <a:round/>
                      <a:headEnd type="none" w="med" len="med"/>
                      <a:tailEnd type="none" w="med" len="med"/>
                    </a:lnB>
                  </a:tcPr>
                </a:tc>
                <a:tc>
                  <a:txBody>
                    <a:bodyPr/>
                    <a:lstStyle/>
                    <a:p>
                      <a:pPr algn="ctr"/>
                      <a:r>
                        <a:rPr lang="fr-FR" sz="800" b="1" i="1" kern="1200" dirty="0" smtClean="0">
                          <a:solidFill>
                            <a:schemeClr val="tx1"/>
                          </a:solidFill>
                          <a:latin typeface="+mn-lt"/>
                          <a:ea typeface="+mn-ea"/>
                          <a:cs typeface="+mn-cs"/>
                        </a:rPr>
                        <a:t>Participation </a:t>
                      </a:r>
                    </a:p>
                    <a:p>
                      <a:pPr algn="ctr"/>
                      <a:r>
                        <a:rPr lang="fr-FR" sz="800" b="1" i="1" kern="1200" dirty="0" smtClean="0">
                          <a:solidFill>
                            <a:schemeClr val="tx1"/>
                          </a:solidFill>
                          <a:latin typeface="+mn-lt"/>
                          <a:ea typeface="+mn-ea"/>
                          <a:cs typeface="+mn-cs"/>
                        </a:rPr>
                        <a:t>à la formation de</a:t>
                      </a:r>
                      <a:r>
                        <a:rPr lang="fr-FR" sz="800" b="1" i="1" kern="1200" baseline="0" dirty="0" smtClean="0">
                          <a:solidFill>
                            <a:schemeClr val="tx1"/>
                          </a:solidFill>
                          <a:latin typeface="+mn-lt"/>
                          <a:ea typeface="+mn-ea"/>
                          <a:cs typeface="+mn-cs"/>
                        </a:rPr>
                        <a:t> la loi</a:t>
                      </a:r>
                      <a:endParaRPr lang="fr-FR" sz="800" b="1" i="1" kern="1200" dirty="0" smtClean="0">
                        <a:solidFill>
                          <a:schemeClr val="tx1"/>
                        </a:solidFill>
                        <a:latin typeface="+mn-lt"/>
                        <a:ea typeface="+mn-ea"/>
                        <a:cs typeface="+mn-cs"/>
                      </a:endParaRPr>
                    </a:p>
                  </a:txBody>
                  <a:tcPr marL="45720" marR="45720" anchor="ctr"/>
                </a:tc>
                <a:tc>
                  <a:txBody>
                    <a:bodyPr/>
                    <a:lstStyle/>
                    <a:p>
                      <a:endParaRPr lang="fr-FR" sz="300"/>
                    </a:p>
                  </a:txBody>
                  <a:tcPr marL="45720" marR="45720"/>
                </a:tc>
                <a:tc gridSpan="3">
                  <a:txBody>
                    <a:bodyPr/>
                    <a:lstStyle/>
                    <a:p>
                      <a:endParaRPr lang="fr-FR" sz="900"/>
                    </a:p>
                  </a:txBody>
                  <a:tcPr marL="45720" marR="45720"/>
                </a:tc>
                <a:tc hMerge="1">
                  <a:txBody>
                    <a:bodyPr/>
                    <a:lstStyle/>
                    <a:p>
                      <a:endParaRPr lang="fr-FR"/>
                    </a:p>
                  </a:txBody>
                  <a:tcPr/>
                </a:tc>
                <a:tc hMerge="1">
                  <a:txBody>
                    <a:bodyPr/>
                    <a:lstStyle/>
                    <a:p>
                      <a:endParaRPr lang="fr-FR"/>
                    </a:p>
                  </a:txBody>
                  <a:tcPr/>
                </a:tc>
              </a:tr>
              <a:tr h="238739">
                <a:tc vMerge="1">
                  <a:txBody>
                    <a:bodyPr/>
                    <a:lstStyle/>
                    <a:p>
                      <a:endParaRPr lang="fr-FR" dirty="0"/>
                    </a:p>
                  </a:txBody>
                  <a:tcPr/>
                </a:tc>
                <a:tc vMerge="1">
                  <a:txBody>
                    <a:bodyPr/>
                    <a:lstStyle/>
                    <a:p>
                      <a:endParaRPr lang="fr-FR" dirty="0"/>
                    </a:p>
                  </a:txBody>
                  <a:tcPr/>
                </a:tc>
                <a:tc>
                  <a:txBody>
                    <a:bodyPr/>
                    <a:lstStyle/>
                    <a:p>
                      <a:pPr algn="ctr"/>
                      <a:r>
                        <a:rPr lang="fr-FR" sz="800" b="1" i="1" kern="1200" dirty="0" smtClean="0">
                          <a:solidFill>
                            <a:schemeClr val="tx1"/>
                          </a:solidFill>
                          <a:latin typeface="+mn-lt"/>
                          <a:ea typeface="+mn-ea"/>
                          <a:cs typeface="+mn-cs"/>
                        </a:rPr>
                        <a:t>Contrôle de l’impôt</a:t>
                      </a:r>
                    </a:p>
                  </a:txBody>
                  <a:tcPr marL="45720" marR="45720" anchor="ctr"/>
                </a:tc>
                <a:tc>
                  <a:txBody>
                    <a:bodyPr/>
                    <a:lstStyle/>
                    <a:p>
                      <a:endParaRPr lang="fr-FR" sz="300"/>
                    </a:p>
                  </a:txBody>
                  <a:tcPr marL="45720" marR="45720"/>
                </a:tc>
                <a:tc gridSpan="3">
                  <a:txBody>
                    <a:bodyPr/>
                    <a:lstStyle/>
                    <a:p>
                      <a:endParaRPr lang="fr-FR" sz="900"/>
                    </a:p>
                  </a:txBody>
                  <a:tcPr marL="45720" marR="45720"/>
                </a:tc>
                <a:tc hMerge="1">
                  <a:txBody>
                    <a:bodyPr/>
                    <a:lstStyle/>
                    <a:p>
                      <a:endParaRPr lang="fr-FR"/>
                    </a:p>
                  </a:txBody>
                  <a:tcPr/>
                </a:tc>
                <a:tc hMerge="1">
                  <a:txBody>
                    <a:bodyPr/>
                    <a:lstStyle/>
                    <a:p>
                      <a:endParaRPr lang="fr-FR"/>
                    </a:p>
                  </a:txBody>
                  <a:tcPr/>
                </a:tc>
              </a:tr>
              <a:tr h="238739">
                <a:tc vMerge="1">
                  <a:txBody>
                    <a:bodyPr/>
                    <a:lstStyle/>
                    <a:p>
                      <a:endParaRPr lang="fr-FR" dirty="0"/>
                    </a:p>
                  </a:txBody>
                  <a:tcPr/>
                </a:tc>
                <a:tc vMerge="1">
                  <a:txBody>
                    <a:bodyPr/>
                    <a:lstStyle/>
                    <a:p>
                      <a:endParaRPr lang="fr-FR" dirty="0"/>
                    </a:p>
                  </a:txBody>
                  <a:tcPr/>
                </a:tc>
                <a:tc>
                  <a:txBody>
                    <a:bodyPr/>
                    <a:lstStyle/>
                    <a:p>
                      <a:pPr algn="ctr"/>
                      <a:r>
                        <a:rPr lang="fr-FR" sz="800" b="1" i="1" kern="1200" dirty="0" smtClean="0">
                          <a:solidFill>
                            <a:schemeClr val="tx1"/>
                          </a:solidFill>
                          <a:latin typeface="+mn-lt"/>
                          <a:ea typeface="+mn-ea"/>
                          <a:cs typeface="+mn-cs"/>
                        </a:rPr>
                        <a:t>Contrôle</a:t>
                      </a:r>
                      <a:r>
                        <a:rPr lang="fr-FR" sz="800" b="1" i="1" kern="1200" baseline="0" dirty="0" smtClean="0">
                          <a:solidFill>
                            <a:schemeClr val="tx1"/>
                          </a:solidFill>
                          <a:latin typeface="+mn-lt"/>
                          <a:ea typeface="+mn-ea"/>
                          <a:cs typeface="+mn-cs"/>
                        </a:rPr>
                        <a:t> de l’administration</a:t>
                      </a:r>
                      <a:endParaRPr lang="fr-FR" sz="800" b="1" i="1" kern="1200" dirty="0" smtClean="0">
                        <a:solidFill>
                          <a:schemeClr val="tx1"/>
                        </a:solidFill>
                        <a:latin typeface="+mn-lt"/>
                        <a:ea typeface="+mn-ea"/>
                        <a:cs typeface="+mn-cs"/>
                      </a:endParaRPr>
                    </a:p>
                  </a:txBody>
                  <a:tcPr marL="45720" marR="45720" anchor="ctr">
                    <a:lnB w="28575" cap="flat" cmpd="sng" algn="ctr">
                      <a:solidFill>
                        <a:schemeClr val="tx1"/>
                      </a:solidFill>
                      <a:prstDash val="solid"/>
                      <a:round/>
                      <a:headEnd type="none" w="med" len="med"/>
                      <a:tailEnd type="none" w="med" len="med"/>
                    </a:lnB>
                  </a:tcPr>
                </a:tc>
                <a:tc>
                  <a:txBody>
                    <a:bodyPr/>
                    <a:lstStyle/>
                    <a:p>
                      <a:endParaRPr lang="fr-FR" sz="300"/>
                    </a:p>
                  </a:txBody>
                  <a:tcPr marL="45720" marR="45720">
                    <a:lnB w="28575" cap="flat" cmpd="sng" algn="ctr">
                      <a:solidFill>
                        <a:schemeClr val="tx1"/>
                      </a:solidFill>
                      <a:prstDash val="solid"/>
                      <a:round/>
                      <a:headEnd type="none" w="med" len="med"/>
                      <a:tailEnd type="none" w="med" len="med"/>
                    </a:lnB>
                  </a:tcPr>
                </a:tc>
                <a:tc gridSpan="3">
                  <a:txBody>
                    <a:bodyPr/>
                    <a:lstStyle/>
                    <a:p>
                      <a:endParaRPr lang="fr-FR" sz="900" dirty="0"/>
                    </a:p>
                  </a:txBody>
                  <a:tcPr marL="45720" marR="45720">
                    <a:lnB w="28575"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454783">
                <a:tc rowSpan="2">
                  <a:txBody>
                    <a:bodyPr/>
                    <a:lstStyle/>
                    <a:p>
                      <a:pPr algn="ctr"/>
                      <a:r>
                        <a:rPr lang="fr-FR" sz="1200" b="1" i="1" kern="1200" dirty="0" smtClean="0">
                          <a:solidFill>
                            <a:schemeClr val="tx1"/>
                          </a:solidFill>
                          <a:latin typeface="+mn-lt"/>
                          <a:ea typeface="+mn-ea"/>
                          <a:cs typeface="+mn-cs"/>
                        </a:rPr>
                        <a:t>PORTEE  HISTORIQUE </a:t>
                      </a:r>
                    </a:p>
                  </a:txBody>
                  <a:tcPr vert="vert270" anchor="ctr">
                    <a:lnT w="28575" cap="flat" cmpd="sng" algn="ctr">
                      <a:solidFill>
                        <a:schemeClr val="tx1"/>
                      </a:solidFill>
                      <a:prstDash val="solid"/>
                      <a:round/>
                      <a:headEnd type="none" w="med" len="med"/>
                      <a:tailEnd type="none" w="med" len="med"/>
                    </a:lnT>
                  </a:tcPr>
                </a:tc>
                <a:tc gridSpan="2">
                  <a:txBody>
                    <a:bodyPr/>
                    <a:lstStyle/>
                    <a:p>
                      <a:pPr algn="ctr"/>
                      <a:r>
                        <a:rPr lang="fr-FR" sz="800" b="1" i="1" dirty="0" smtClean="0"/>
                        <a:t>Quel type</a:t>
                      </a:r>
                      <a:r>
                        <a:rPr lang="fr-FR" sz="800" b="1" i="1" baseline="0" dirty="0" smtClean="0"/>
                        <a:t> de gouvernement semble le mieux répondre aux droits de l’homme ? Pourquoi ?  Par quel  régime politique s’incarne-t-il en France ?</a:t>
                      </a:r>
                      <a:endParaRPr lang="fr-FR" sz="800" b="1" i="1" baseline="0" dirty="0" smtClean="0"/>
                    </a:p>
                  </a:txBody>
                  <a:tcPr marL="45720" marR="45720" anchor="ctr">
                    <a:lnT w="28575" cap="flat" cmpd="sng" algn="ctr">
                      <a:solidFill>
                        <a:schemeClr val="tx1"/>
                      </a:solidFill>
                      <a:prstDash val="solid"/>
                      <a:round/>
                      <a:headEnd type="none" w="med" len="med"/>
                      <a:tailEnd type="none" w="med" len="med"/>
                    </a:lnT>
                  </a:tcPr>
                </a:tc>
                <a:tc hMerge="1">
                  <a:txBody>
                    <a:bodyPr/>
                    <a:lstStyle/>
                    <a:p>
                      <a:endParaRPr lang="fr-FR"/>
                    </a:p>
                  </a:txBody>
                  <a:tcPr/>
                </a:tc>
                <a:tc rowSpan="2" gridSpan="3">
                  <a:txBody>
                    <a:bodyPr/>
                    <a:lstStyle/>
                    <a:p>
                      <a:r>
                        <a:rPr lang="fr-FR" sz="700" b="1" kern="1200" dirty="0" smtClean="0">
                          <a:solidFill>
                            <a:schemeClr val="tx1"/>
                          </a:solidFill>
                          <a:latin typeface="+mn-lt"/>
                          <a:ea typeface="+mn-ea"/>
                          <a:cs typeface="+mn-cs"/>
                        </a:rPr>
                        <a:t>3.</a:t>
                      </a:r>
                      <a:r>
                        <a:rPr lang="fr-FR" sz="700" kern="1200" dirty="0" smtClean="0">
                          <a:solidFill>
                            <a:schemeClr val="tx1"/>
                          </a:solidFill>
                          <a:latin typeface="+mn-lt"/>
                          <a:ea typeface="+mn-ea"/>
                          <a:cs typeface="+mn-cs"/>
                        </a:rPr>
                        <a:t> La loi garantit à la femme, dans tous les domaines, des droits égaux à ceux de l'homme.</a:t>
                      </a:r>
                    </a:p>
                    <a:p>
                      <a:r>
                        <a:rPr lang="fr-FR" sz="700" b="1" kern="1200" dirty="0" smtClean="0">
                          <a:solidFill>
                            <a:schemeClr val="tx1"/>
                          </a:solidFill>
                          <a:latin typeface="+mn-lt"/>
                          <a:ea typeface="+mn-ea"/>
                          <a:cs typeface="+mn-cs"/>
                        </a:rPr>
                        <a:t>4.</a:t>
                      </a:r>
                      <a:r>
                        <a:rPr lang="fr-FR" sz="700" kern="1200" dirty="0" smtClean="0">
                          <a:solidFill>
                            <a:schemeClr val="tx1"/>
                          </a:solidFill>
                          <a:latin typeface="+mn-lt"/>
                          <a:ea typeface="+mn-ea"/>
                          <a:cs typeface="+mn-cs"/>
                        </a:rPr>
                        <a:t> Tout homme persécuté en raison de son action en faveur de la liberté a droit d'asile sur les territoires de la République.</a:t>
                      </a:r>
                    </a:p>
                    <a:p>
                      <a:r>
                        <a:rPr lang="fr-FR" sz="700" b="1" kern="1200" dirty="0" smtClean="0">
                          <a:solidFill>
                            <a:schemeClr val="tx1"/>
                          </a:solidFill>
                          <a:latin typeface="+mn-lt"/>
                          <a:ea typeface="+mn-ea"/>
                          <a:cs typeface="+mn-cs"/>
                        </a:rPr>
                        <a:t>5.</a:t>
                      </a:r>
                      <a:r>
                        <a:rPr lang="fr-FR" sz="700" kern="1200" dirty="0" smtClean="0">
                          <a:solidFill>
                            <a:schemeClr val="tx1"/>
                          </a:solidFill>
                          <a:latin typeface="+mn-lt"/>
                          <a:ea typeface="+mn-ea"/>
                          <a:cs typeface="+mn-cs"/>
                        </a:rPr>
                        <a:t> Chacun a le devoir de travailler et le droit d'obtenir un emploi. Nul ne peut être lésé, dans son travail ou son emploi, en raison de ses origines, de ses opinions ou de ses croyances.</a:t>
                      </a:r>
                    </a:p>
                    <a:p>
                      <a:r>
                        <a:rPr lang="fr-FR" sz="700" b="1" kern="1200" dirty="0" smtClean="0">
                          <a:solidFill>
                            <a:schemeClr val="tx1"/>
                          </a:solidFill>
                          <a:latin typeface="+mn-lt"/>
                          <a:ea typeface="+mn-ea"/>
                          <a:cs typeface="+mn-cs"/>
                        </a:rPr>
                        <a:t>6.</a:t>
                      </a:r>
                      <a:r>
                        <a:rPr lang="fr-FR" sz="700" kern="1200" dirty="0" smtClean="0">
                          <a:solidFill>
                            <a:schemeClr val="tx1"/>
                          </a:solidFill>
                          <a:latin typeface="+mn-lt"/>
                          <a:ea typeface="+mn-ea"/>
                          <a:cs typeface="+mn-cs"/>
                        </a:rPr>
                        <a:t> Tout homme peut défendre ses droits et ses intérêts par l'action syndicale et adhérer au syndicat de son choix.</a:t>
                      </a:r>
                    </a:p>
                    <a:p>
                      <a:r>
                        <a:rPr lang="fr-FR" sz="700" b="1" kern="1200" dirty="0" smtClean="0">
                          <a:solidFill>
                            <a:schemeClr val="tx1"/>
                          </a:solidFill>
                          <a:latin typeface="+mn-lt"/>
                          <a:ea typeface="+mn-ea"/>
                          <a:cs typeface="+mn-cs"/>
                        </a:rPr>
                        <a:t>7.</a:t>
                      </a:r>
                      <a:r>
                        <a:rPr lang="fr-FR" sz="700" kern="1200" dirty="0" smtClean="0">
                          <a:solidFill>
                            <a:schemeClr val="tx1"/>
                          </a:solidFill>
                          <a:latin typeface="+mn-lt"/>
                          <a:ea typeface="+mn-ea"/>
                          <a:cs typeface="+mn-cs"/>
                        </a:rPr>
                        <a:t> Le droit de grève s'exerce dans le cadre des lois qui le réglementent.</a:t>
                      </a:r>
                    </a:p>
                    <a:p>
                      <a:r>
                        <a:rPr lang="fr-FR" sz="700" b="1" kern="1200" dirty="0" smtClean="0">
                          <a:solidFill>
                            <a:schemeClr val="tx1"/>
                          </a:solidFill>
                          <a:latin typeface="+mn-lt"/>
                          <a:ea typeface="+mn-ea"/>
                          <a:cs typeface="+mn-cs"/>
                        </a:rPr>
                        <a:t>8.</a:t>
                      </a:r>
                      <a:r>
                        <a:rPr lang="fr-FR" sz="700" kern="1200" dirty="0" smtClean="0">
                          <a:solidFill>
                            <a:schemeClr val="tx1"/>
                          </a:solidFill>
                          <a:latin typeface="+mn-lt"/>
                          <a:ea typeface="+mn-ea"/>
                          <a:cs typeface="+mn-cs"/>
                        </a:rPr>
                        <a:t> Tout travailleur participe, par l'intermédiaire de ses délégués, à la détermination collective des conditions de travail ainsi qu'à la gestion des entreprises.</a:t>
                      </a:r>
                    </a:p>
                    <a:p>
                      <a:r>
                        <a:rPr lang="fr-FR" sz="700" b="1" kern="1200" dirty="0" smtClean="0">
                          <a:solidFill>
                            <a:schemeClr val="tx1"/>
                          </a:solidFill>
                          <a:latin typeface="+mn-lt"/>
                          <a:ea typeface="+mn-ea"/>
                          <a:cs typeface="+mn-cs"/>
                        </a:rPr>
                        <a:t>10.</a:t>
                      </a:r>
                      <a:r>
                        <a:rPr lang="fr-FR" sz="700" kern="1200" dirty="0" smtClean="0">
                          <a:solidFill>
                            <a:schemeClr val="tx1"/>
                          </a:solidFill>
                          <a:latin typeface="+mn-lt"/>
                          <a:ea typeface="+mn-ea"/>
                          <a:cs typeface="+mn-cs"/>
                        </a:rPr>
                        <a:t> La Nation assure à l'individu et à la famille les conditions nécessaires à leur développement.</a:t>
                      </a:r>
                    </a:p>
                    <a:p>
                      <a:r>
                        <a:rPr lang="fr-FR" sz="700" b="1" kern="1200" dirty="0" smtClean="0">
                          <a:solidFill>
                            <a:schemeClr val="tx1"/>
                          </a:solidFill>
                          <a:latin typeface="+mn-lt"/>
                          <a:ea typeface="+mn-ea"/>
                          <a:cs typeface="+mn-cs"/>
                        </a:rPr>
                        <a:t>11.</a:t>
                      </a:r>
                      <a:r>
                        <a:rPr lang="fr-FR" sz="700" kern="1200" dirty="0" smtClean="0">
                          <a:solidFill>
                            <a:schemeClr val="tx1"/>
                          </a:solidFill>
                          <a:latin typeface="+mn-lt"/>
                          <a:ea typeface="+mn-ea"/>
                          <a:cs typeface="+mn-cs"/>
                        </a:rPr>
                        <a:t> Elle garantit à tous, notamment à l'enfant, à la mère et aux vieux travailleurs, la protection de la santé, la sécurité matérielle, le repos et les loisirs. Tout être humain qui, en raison de son âge, de son état physique ou mental, de la situation économique, se trouve dans l'incapacité de travailler a le droit d'obtenir de la collectivité des moyens convenables d'existence.</a:t>
                      </a:r>
                    </a:p>
                    <a:p>
                      <a:r>
                        <a:rPr lang="fr-FR" sz="700" b="1" kern="1200" dirty="0" smtClean="0">
                          <a:solidFill>
                            <a:schemeClr val="tx1"/>
                          </a:solidFill>
                          <a:latin typeface="+mn-lt"/>
                          <a:ea typeface="+mn-ea"/>
                          <a:cs typeface="+mn-cs"/>
                        </a:rPr>
                        <a:t>13.</a:t>
                      </a:r>
                      <a:r>
                        <a:rPr lang="fr-FR" sz="700" kern="1200" dirty="0" smtClean="0">
                          <a:solidFill>
                            <a:schemeClr val="tx1"/>
                          </a:solidFill>
                          <a:latin typeface="+mn-lt"/>
                          <a:ea typeface="+mn-ea"/>
                          <a:cs typeface="+mn-cs"/>
                        </a:rPr>
                        <a:t> La Nation garantit l'égal accès de l'enfant et de l'adulte à l'instruction, à la formation professionnelle et à la culture. L'organisation de l'enseignement public gratuit et laïque à tous les degrés est un devoir de l'Etat.</a:t>
                      </a:r>
                    </a:p>
                    <a:p>
                      <a:pPr algn="r"/>
                      <a:r>
                        <a:rPr lang="fr-FR" sz="700" b="1" i="1" kern="1200" dirty="0" smtClean="0">
                          <a:solidFill>
                            <a:schemeClr val="tx1"/>
                          </a:solidFill>
                          <a:latin typeface="+mn-lt"/>
                          <a:ea typeface="+mn-ea"/>
                          <a:cs typeface="+mn-cs"/>
                        </a:rPr>
                        <a:t>Préambule de la constitution de 1946, repris dans celle de 1958 (Extraits)</a:t>
                      </a:r>
                    </a:p>
                  </a:txBody>
                  <a:tcPr>
                    <a:lnT w="28575" cap="flat" cmpd="sng" algn="ctr">
                      <a:solidFill>
                        <a:schemeClr val="tx1"/>
                      </a:solidFill>
                      <a:prstDash val="solid"/>
                      <a:round/>
                      <a:headEnd type="none" w="med" len="med"/>
                      <a:tailEnd type="none" w="med" len="med"/>
                    </a:lnT>
                  </a:tcPr>
                </a:tc>
                <a:tc rowSpan="2" hMerge="1">
                  <a:txBody>
                    <a:bodyPr/>
                    <a:lstStyle/>
                    <a:p>
                      <a:endParaRPr lang="fr-FR"/>
                    </a:p>
                  </a:txBody>
                  <a:tcPr/>
                </a:tc>
                <a:tc rowSpan="2" hMerge="1">
                  <a:txBody>
                    <a:bodyPr/>
                    <a:lstStyle/>
                    <a:p>
                      <a:endParaRPr lang="fr-FR"/>
                    </a:p>
                  </a:txBody>
                  <a:tcPr/>
                </a:tc>
                <a:tc rowSpan="2">
                  <a:txBody>
                    <a:bodyPr/>
                    <a:lstStyle/>
                    <a:p>
                      <a:pPr algn="l"/>
                      <a:r>
                        <a:rPr lang="fr-FR" sz="800" b="1" i="1" dirty="0" smtClean="0"/>
                        <a:t>La</a:t>
                      </a:r>
                      <a:r>
                        <a:rPr lang="fr-FR" sz="800" b="1" i="1" baseline="0" dirty="0" smtClean="0"/>
                        <a:t> constitution de la République française reprend les droits de la DDHC et en ajoute d’autres. </a:t>
                      </a:r>
                    </a:p>
                    <a:p>
                      <a:pPr algn="l"/>
                      <a:endParaRPr lang="fr-FR" sz="300" b="1" i="1" baseline="0" dirty="0" smtClean="0"/>
                    </a:p>
                    <a:p>
                      <a:pPr algn="l"/>
                      <a:r>
                        <a:rPr lang="fr-FR" sz="800" b="1" i="1" baseline="0" dirty="0" smtClean="0"/>
                        <a:t>Quels types de droits la DDHC semble-t-elle avoir oublié ? Pourquoi ?</a:t>
                      </a:r>
                    </a:p>
                    <a:p>
                      <a:pPr algn="l"/>
                      <a:endParaRPr lang="fr-FR" sz="800" b="1" i="1" baseline="0" dirty="0" smtClean="0"/>
                    </a:p>
                    <a:p>
                      <a:pPr algn="l"/>
                      <a:endParaRPr lang="fr-FR" sz="800" b="1" i="1" baseline="0" dirty="0" smtClean="0"/>
                    </a:p>
                    <a:p>
                      <a:pPr algn="l"/>
                      <a:endParaRPr lang="fr-FR" sz="800" b="1" i="1" baseline="0" dirty="0" smtClean="0"/>
                    </a:p>
                    <a:p>
                      <a:pPr algn="l"/>
                      <a:r>
                        <a:rPr lang="fr-FR" sz="800" b="1" i="1" baseline="0" dirty="0" smtClean="0"/>
                        <a:t>A quelles catégories de la population profitent ces droits ? </a:t>
                      </a:r>
                    </a:p>
                    <a:p>
                      <a:pPr algn="l"/>
                      <a:endParaRPr lang="fr-FR" sz="800" b="1" i="1" baseline="0" dirty="0" smtClean="0"/>
                    </a:p>
                    <a:p>
                      <a:pPr algn="l"/>
                      <a:endParaRPr lang="fr-FR" sz="800" b="1" i="1" baseline="0" dirty="0" smtClean="0"/>
                    </a:p>
                    <a:p>
                      <a:pPr algn="l"/>
                      <a:endParaRPr lang="fr-FR" sz="800" b="1" i="1" baseline="0" dirty="0" smtClean="0"/>
                    </a:p>
                    <a:p>
                      <a:pPr algn="l"/>
                      <a:endParaRPr lang="fr-FR" sz="800" b="1" i="1" baseline="0" dirty="0" smtClean="0"/>
                    </a:p>
                    <a:p>
                      <a:pPr algn="l"/>
                      <a:r>
                        <a:rPr lang="fr-FR" sz="800" b="1" i="1" baseline="0" dirty="0" smtClean="0"/>
                        <a:t>Les droits de l’Homme sont ils aujourd’hui pleinement respectés ? </a:t>
                      </a:r>
                    </a:p>
                    <a:p>
                      <a:pPr algn="l"/>
                      <a:endParaRPr lang="fr-FR" sz="800" b="1" i="1" dirty="0"/>
                    </a:p>
                  </a:txBody>
                  <a:tcPr marL="45720" marR="45720">
                    <a:lnT w="28575" cap="flat" cmpd="sng" algn="ctr">
                      <a:solidFill>
                        <a:schemeClr val="tx1"/>
                      </a:solidFill>
                      <a:prstDash val="solid"/>
                      <a:round/>
                      <a:headEnd type="none" w="med" len="med"/>
                      <a:tailEnd type="none" w="med" len="med"/>
                    </a:lnT>
                  </a:tcPr>
                </a:tc>
              </a:tr>
              <a:tr h="1806238">
                <a:tc vMerge="1">
                  <a:txBody>
                    <a:bodyPr/>
                    <a:lstStyle/>
                    <a:p>
                      <a:endParaRPr lang="fr-FR"/>
                    </a:p>
                  </a:txBody>
                  <a:tcPr/>
                </a:tc>
                <a:tc gridSpan="2">
                  <a:txBody>
                    <a:bodyPr/>
                    <a:lstStyle/>
                    <a:p>
                      <a:endParaRPr lang="fr-FR" sz="900" baseline="0" dirty="0" smtClean="0"/>
                    </a:p>
                  </a:txBody>
                  <a:tcPr marL="45720" marR="45720"/>
                </a:tc>
                <a:tc hMerge="1">
                  <a:txBody>
                    <a:bodyPr/>
                    <a:lstStyle/>
                    <a:p>
                      <a:endParaRPr lang="fr-FR"/>
                    </a:p>
                  </a:txBody>
                  <a:tcPr/>
                </a:tc>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vMerge="1">
                  <a:txBody>
                    <a:bodyPr/>
                    <a:lstStyle/>
                    <a:p>
                      <a:endParaRPr lang="fr-FR"/>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rgbClr val="FF000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otalTime>378</TotalTime>
  <Words>1372</Words>
  <Application>Microsoft Office PowerPoint</Application>
  <PresentationFormat>Affichage à l'écran (4:3)</PresentationFormat>
  <Paragraphs>163</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Démarrer l’année en ECJS</vt:lpstr>
      <vt:lpstr>Esprit général des programmes</vt:lpstr>
      <vt:lpstr>Contenus</vt:lpstr>
      <vt:lpstr>Démarches encouragées par le programme</vt:lpstr>
      <vt:lpstr>En seconde </vt:lpstr>
      <vt:lpstr>Propositions pour traiter l’introduction du programme - Les valeurs et les principes de la République : la Déclaration des Droits de l’Homme et du Citoyen </vt:lpstr>
      <vt:lpstr>Diapositive 7</vt:lpstr>
      <vt:lpstr>Diapositive 8</vt:lpstr>
      <vt:lpstr>Diapositive 9</vt:lpstr>
      <vt:lpstr>En première</vt:lpstr>
      <vt:lpstr>Propositions pour entrer dans l’étude des institutions  par une comparaison avec d’autres grands pays européens  </vt:lpstr>
      <vt:lpstr>Diapositive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Démarrer l’année en ECJS</dc:title>
  <dc:creator>christophe</dc:creator>
  <cp:lastModifiedBy>christophe</cp:lastModifiedBy>
  <cp:revision>77</cp:revision>
  <dcterms:created xsi:type="dcterms:W3CDTF">2011-08-27T15:22:19Z</dcterms:created>
  <dcterms:modified xsi:type="dcterms:W3CDTF">2011-08-28T16:13:20Z</dcterms:modified>
</cp:coreProperties>
</file>