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5" autoAdjust="0"/>
    <p:restoredTop sz="94660"/>
  </p:normalViewPr>
  <p:slideViewPr>
    <p:cSldViewPr>
      <p:cViewPr varScale="1">
        <p:scale>
          <a:sx n="102" d="100"/>
          <a:sy n="102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FB75D-1609-4FDD-904F-FE6C43BDF924}" type="datetimeFigureOut">
              <a:rPr lang="fr-FR" smtClean="0"/>
              <a:pPr/>
              <a:t>16/11/2011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00721-3B0D-4A83-B012-889A51EDFE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AAE-4D50-4AE0-9CA0-0C311D8A649C}" type="datetimeFigureOut">
              <a:rPr lang="fr-FR" smtClean="0"/>
              <a:pPr/>
              <a:t>16/11/2011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F38B-8CE1-4F69-8D6D-A9F642012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AAE-4D50-4AE0-9CA0-0C311D8A649C}" type="datetimeFigureOut">
              <a:rPr lang="fr-FR" smtClean="0"/>
              <a:pPr/>
              <a:t>16/11/2011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F38B-8CE1-4F69-8D6D-A9F642012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AAE-4D50-4AE0-9CA0-0C311D8A649C}" type="datetimeFigureOut">
              <a:rPr lang="fr-FR" smtClean="0"/>
              <a:pPr/>
              <a:t>16/11/2011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F38B-8CE1-4F69-8D6D-A9F642012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AAE-4D50-4AE0-9CA0-0C311D8A649C}" type="datetimeFigureOut">
              <a:rPr lang="fr-FR" smtClean="0"/>
              <a:pPr/>
              <a:t>16/11/2011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F38B-8CE1-4F69-8D6D-A9F642012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AAE-4D50-4AE0-9CA0-0C311D8A649C}" type="datetimeFigureOut">
              <a:rPr lang="fr-FR" smtClean="0"/>
              <a:pPr/>
              <a:t>16/11/2011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F38B-8CE1-4F69-8D6D-A9F642012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AAE-4D50-4AE0-9CA0-0C311D8A649C}" type="datetimeFigureOut">
              <a:rPr lang="fr-FR" smtClean="0"/>
              <a:pPr/>
              <a:t>16/11/2011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F38B-8CE1-4F69-8D6D-A9F642012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AAE-4D50-4AE0-9CA0-0C311D8A649C}" type="datetimeFigureOut">
              <a:rPr lang="fr-FR" smtClean="0"/>
              <a:pPr/>
              <a:t>16/11/2011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F38B-8CE1-4F69-8D6D-A9F642012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AAE-4D50-4AE0-9CA0-0C311D8A649C}" type="datetimeFigureOut">
              <a:rPr lang="fr-FR" smtClean="0"/>
              <a:pPr/>
              <a:t>16/11/2011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F38B-8CE1-4F69-8D6D-A9F642012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AAE-4D50-4AE0-9CA0-0C311D8A649C}" type="datetimeFigureOut">
              <a:rPr lang="fr-FR" smtClean="0"/>
              <a:pPr/>
              <a:t>16/11/2011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F38B-8CE1-4F69-8D6D-A9F642012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AAE-4D50-4AE0-9CA0-0C311D8A649C}" type="datetimeFigureOut">
              <a:rPr lang="fr-FR" smtClean="0"/>
              <a:pPr/>
              <a:t>16/11/2011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F38B-8CE1-4F69-8D6D-A9F642012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89AAE-4D50-4AE0-9CA0-0C311D8A649C}" type="datetimeFigureOut">
              <a:rPr lang="fr-FR" smtClean="0"/>
              <a:pPr/>
              <a:t>16/11/2011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F38B-8CE1-4F69-8D6D-A9F642012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89AAE-4D50-4AE0-9CA0-0C311D8A649C}" type="datetimeFigureOut">
              <a:rPr lang="fr-FR" smtClean="0"/>
              <a:pPr/>
              <a:t>16/11/2011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F38B-8CE1-4F69-8D6D-A9F6420129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016" y="692696"/>
            <a:ext cx="4427984" cy="864096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algn="ctr">
              <a:spcBef>
                <a:spcPct val="0"/>
              </a:spcBef>
            </a:pPr>
            <a:r>
              <a:rPr lang="fr-FR" sz="1400" b="1" i="1" dirty="0" smtClean="0">
                <a:solidFill>
                  <a:schemeClr val="dk1"/>
                </a:solidFill>
              </a:rPr>
              <a:t>Problématique :</a:t>
            </a:r>
          </a:p>
          <a:p>
            <a:pPr algn="ctr">
              <a:spcBef>
                <a:spcPct val="0"/>
              </a:spcBef>
            </a:pPr>
            <a:endParaRPr lang="fr-FR" sz="400" b="1" i="1" dirty="0" smtClean="0">
              <a:solidFill>
                <a:schemeClr val="dk1"/>
              </a:solidFill>
            </a:endParaRPr>
          </a:p>
          <a:p>
            <a:pPr algn="ctr">
              <a:spcBef>
                <a:spcPct val="0"/>
              </a:spcBef>
            </a:pPr>
            <a:r>
              <a:rPr lang="fr-FR" sz="1000" b="1" i="1" dirty="0" smtClean="0"/>
              <a:t>En quoi l ’évolution de la population active française reflète les transformations de la société du monde occidental ?</a:t>
            </a:r>
          </a:p>
          <a:p>
            <a:pPr algn="ctr">
              <a:spcBef>
                <a:spcPct val="0"/>
              </a:spcBef>
            </a:pPr>
            <a:endParaRPr lang="fr-FR" sz="1000" b="1" i="1" dirty="0" smtClean="0">
              <a:solidFill>
                <a:schemeClr val="dk1"/>
              </a:solidFill>
            </a:endParaRPr>
          </a:p>
          <a:p>
            <a:pPr algn="ctr">
              <a:spcBef>
                <a:spcPct val="0"/>
              </a:spcBef>
            </a:pPr>
            <a:r>
              <a:rPr lang="fr-FR" sz="1000" b="1" i="1" dirty="0" smtClean="0"/>
              <a:t>Quelle est la place des immigrés dans cette société </a:t>
            </a:r>
          </a:p>
          <a:p>
            <a:pPr algn="ctr">
              <a:spcBef>
                <a:spcPct val="0"/>
              </a:spcBef>
            </a:pPr>
            <a:r>
              <a:rPr lang="fr-FR" sz="1000" b="1" i="1" dirty="0" smtClean="0"/>
              <a:t>et dans ces mutations ? </a:t>
            </a:r>
            <a:endParaRPr lang="fr-FR" sz="1000" b="1" i="1" dirty="0" smtClean="0">
              <a:solidFill>
                <a:schemeClr val="dk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1628800"/>
            <a:ext cx="4499992" cy="94986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36000" rIns="36000" bIns="36000" rtlCol="0" anchor="ctr">
            <a:spAutoFit/>
          </a:bodyPr>
          <a:lstStyle/>
          <a:p>
            <a:pPr algn="ctr"/>
            <a:r>
              <a:rPr lang="fr-FR" sz="1200" b="1" i="1" u="sng" dirty="0" smtClean="0">
                <a:solidFill>
                  <a:schemeClr val="dk1"/>
                </a:solidFill>
              </a:rPr>
              <a:t>Consigne 1</a:t>
            </a:r>
            <a:r>
              <a:rPr lang="fr-FR" sz="1200" b="1" i="1" dirty="0" smtClean="0"/>
              <a:t> </a:t>
            </a:r>
            <a:r>
              <a:rPr lang="fr-FR" sz="1200" b="1" i="1" dirty="0" smtClean="0"/>
              <a:t> </a:t>
            </a:r>
            <a:r>
              <a:rPr lang="fr-FR" sz="900" b="1" i="1" u="sng" dirty="0" smtClean="0">
                <a:solidFill>
                  <a:schemeClr val="dk1"/>
                </a:solidFill>
              </a:rPr>
              <a:t>Placez dans la frise ci-dessus les expressions suivantes</a:t>
            </a:r>
            <a:r>
              <a:rPr lang="fr-FR" sz="900" b="1" i="1" dirty="0" smtClean="0">
                <a:solidFill>
                  <a:schemeClr val="dk1"/>
                </a:solidFill>
              </a:rPr>
              <a:t> = </a:t>
            </a:r>
            <a:r>
              <a:rPr lang="fr-FR" sz="900" i="1" dirty="0" smtClean="0">
                <a:latin typeface="Calibri" pitchFamily="34" charset="0"/>
              </a:rPr>
              <a:t>Immigration plus limitée depuis les années </a:t>
            </a:r>
            <a:r>
              <a:rPr lang="fr-FR" sz="900" i="1" dirty="0" smtClean="0">
                <a:latin typeface="Calibri" pitchFamily="34" charset="0"/>
              </a:rPr>
              <a:t>1970 / 75 </a:t>
            </a:r>
            <a:r>
              <a:rPr lang="fr-FR" sz="900" i="1" dirty="0" smtClean="0">
                <a:latin typeface="Calibri" pitchFamily="34" charset="0"/>
              </a:rPr>
              <a:t>% de la population active française travaille dans le </a:t>
            </a:r>
            <a:r>
              <a:rPr lang="fr-FR" sz="900" i="1" dirty="0" smtClean="0">
                <a:latin typeface="Calibri" pitchFamily="34" charset="0"/>
              </a:rPr>
              <a:t>secteur tertiaire </a:t>
            </a:r>
            <a:r>
              <a:rPr lang="fr-FR" sz="900" i="1" dirty="0" smtClean="0">
                <a:latin typeface="Calibri" pitchFamily="34" charset="0"/>
              </a:rPr>
              <a:t>( services</a:t>
            </a:r>
            <a:r>
              <a:rPr lang="fr-FR" sz="900" i="1" dirty="0" smtClean="0">
                <a:latin typeface="Calibri" pitchFamily="34" charset="0"/>
              </a:rPr>
              <a:t>) / </a:t>
            </a:r>
            <a:r>
              <a:rPr lang="fr-FR" sz="900" i="1" dirty="0" smtClean="0">
                <a:latin typeface="Calibri" pitchFamily="34" charset="0"/>
              </a:rPr>
              <a:t>Appel à une immigration </a:t>
            </a:r>
            <a:r>
              <a:rPr lang="fr-FR" sz="900" i="1" dirty="0" smtClean="0">
                <a:latin typeface="Calibri" pitchFamily="34" charset="0"/>
              </a:rPr>
              <a:t>majoritairement </a:t>
            </a:r>
            <a:r>
              <a:rPr lang="fr-FR" sz="900" i="1" dirty="0" smtClean="0">
                <a:latin typeface="Calibri" pitchFamily="34" charset="0"/>
              </a:rPr>
              <a:t>européenne </a:t>
            </a:r>
            <a:r>
              <a:rPr lang="fr-FR" sz="900" i="1" dirty="0" smtClean="0">
                <a:latin typeface="Calibri" pitchFamily="34" charset="0"/>
              </a:rPr>
              <a:t>(années </a:t>
            </a:r>
            <a:r>
              <a:rPr lang="fr-FR" sz="900" i="1" dirty="0" smtClean="0">
                <a:latin typeface="Calibri" pitchFamily="34" charset="0"/>
              </a:rPr>
              <a:t>1850-1945) </a:t>
            </a:r>
            <a:r>
              <a:rPr lang="fr-FR" sz="900" i="1" dirty="0" smtClean="0">
                <a:latin typeface="Calibri" pitchFamily="34" charset="0"/>
              </a:rPr>
              <a:t>/ </a:t>
            </a:r>
            <a:r>
              <a:rPr lang="fr-FR" sz="900" i="1" dirty="0" smtClean="0">
                <a:latin typeface="Calibri" pitchFamily="34" charset="0"/>
              </a:rPr>
              <a:t>Taux d</a:t>
            </a:r>
            <a:r>
              <a:rPr lang="ja-JP" altLang="fr-FR" sz="900" i="1" dirty="0" smtClean="0">
                <a:latin typeface="Calibri" pitchFamily="34" charset="0"/>
              </a:rPr>
              <a:t>’</a:t>
            </a:r>
            <a:r>
              <a:rPr lang="fr-FR" altLang="ja-JP" sz="900" i="1" dirty="0" smtClean="0">
                <a:latin typeface="Calibri" pitchFamily="34" charset="0"/>
              </a:rPr>
              <a:t>urbanisation de la France &gt; 50 % </a:t>
            </a:r>
            <a:r>
              <a:rPr lang="fr-FR" altLang="ja-JP" sz="900" i="1" dirty="0" smtClean="0">
                <a:latin typeface="Calibri" pitchFamily="34" charset="0"/>
              </a:rPr>
              <a:t>/ </a:t>
            </a:r>
            <a:r>
              <a:rPr lang="fr-FR" sz="900" i="1" dirty="0" smtClean="0">
                <a:latin typeface="Calibri" pitchFamily="34" charset="0"/>
              </a:rPr>
              <a:t>Immigration massive avec ouverture sur le monde </a:t>
            </a:r>
          </a:p>
          <a:p>
            <a:pPr algn="ctr"/>
            <a:r>
              <a:rPr lang="fr-FR" sz="900" i="1" dirty="0" smtClean="0">
                <a:latin typeface="Calibri" pitchFamily="34" charset="0"/>
              </a:rPr>
              <a:t>( 1945- années 1970) / </a:t>
            </a:r>
            <a:r>
              <a:rPr lang="fr-FR" sz="900" i="1" dirty="0" smtClean="0">
                <a:latin typeface="Calibri" pitchFamily="34" charset="0"/>
              </a:rPr>
              <a:t>Disparition </a:t>
            </a:r>
            <a:r>
              <a:rPr lang="fr-FR" sz="900" i="1" dirty="0" smtClean="0">
                <a:latin typeface="Calibri" pitchFamily="34" charset="0"/>
              </a:rPr>
              <a:t>progressive de la société agricole et rurale et affirmation d’</a:t>
            </a:r>
            <a:r>
              <a:rPr lang="fr-FR" altLang="ja-JP" sz="900" i="1" dirty="0" smtClean="0">
                <a:latin typeface="Calibri" pitchFamily="34" charset="0"/>
              </a:rPr>
              <a:t>une société urbaine et industrielle </a:t>
            </a:r>
            <a:r>
              <a:rPr lang="fr-FR" altLang="ja-JP" sz="900" i="1" dirty="0" smtClean="0">
                <a:latin typeface="Calibri" pitchFamily="34" charset="0"/>
              </a:rPr>
              <a:t>/ </a:t>
            </a:r>
            <a:r>
              <a:rPr lang="fr-FR" sz="900" i="1" dirty="0" smtClean="0">
                <a:latin typeface="Calibri" pitchFamily="34" charset="0"/>
              </a:rPr>
              <a:t>Développement </a:t>
            </a:r>
            <a:r>
              <a:rPr lang="fr-FR" sz="900" i="1" dirty="0" smtClean="0">
                <a:latin typeface="Calibri" pitchFamily="34" charset="0"/>
              </a:rPr>
              <a:t>d’</a:t>
            </a:r>
            <a:r>
              <a:rPr lang="fr-FR" altLang="ja-JP" sz="900" i="1" dirty="0" smtClean="0">
                <a:latin typeface="Calibri" pitchFamily="34" charset="0"/>
              </a:rPr>
              <a:t>une société </a:t>
            </a:r>
            <a:r>
              <a:rPr lang="fr-FR" sz="900" i="1" dirty="0" smtClean="0">
                <a:latin typeface="Calibri" pitchFamily="34" charset="0"/>
              </a:rPr>
              <a:t>postindustrielle et </a:t>
            </a:r>
            <a:r>
              <a:rPr lang="fr-FR" sz="900" i="1" dirty="0" smtClean="0">
                <a:latin typeface="Calibri" pitchFamily="34" charset="0"/>
              </a:rPr>
              <a:t>tertiaire </a:t>
            </a:r>
            <a:endParaRPr lang="fr-FR" i="1" dirty="0" smtClean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2636912"/>
            <a:ext cx="9144000" cy="4221088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/>
          <a:p>
            <a:pPr marL="342900" indent="-342900">
              <a:spcBef>
                <a:spcPct val="0"/>
              </a:spcBef>
            </a:pPr>
            <a:r>
              <a:rPr lang="fr-FR" sz="1400" b="1" i="1" u="sng" dirty="0" smtClean="0">
                <a:solidFill>
                  <a:schemeClr val="dk1"/>
                </a:solidFill>
              </a:rPr>
              <a:t>1.LA POPULATION ACTIVE, REFLET DES BOULEVERSEMENT ÉCONOMIQUES ET SOCIAUX</a:t>
            </a:r>
          </a:p>
          <a:p>
            <a:pPr marL="342900" indent="-342900">
              <a:spcBef>
                <a:spcPct val="0"/>
              </a:spcBef>
            </a:pPr>
            <a:endParaRPr lang="fr-FR" sz="1400" b="1" i="1" u="sng" dirty="0" smtClean="0"/>
          </a:p>
          <a:p>
            <a:pPr marL="342900" indent="-342900">
              <a:spcBef>
                <a:spcPct val="0"/>
              </a:spcBef>
            </a:pPr>
            <a:endParaRPr lang="fr-FR" sz="800" b="1" i="1" u="sng" dirty="0" smtClean="0"/>
          </a:p>
          <a:p>
            <a:pPr marL="342900" indent="-342900">
              <a:spcBef>
                <a:spcPct val="0"/>
              </a:spcBef>
            </a:pPr>
            <a:r>
              <a:rPr lang="fr-FR" sz="1100" b="1" i="1" dirty="0" smtClean="0"/>
              <a:t>Paragraphe 1 : L’essor et l’urbanisation de la population</a:t>
            </a:r>
          </a:p>
          <a:p>
            <a:pPr marL="342900" indent="-342900">
              <a:spcBef>
                <a:spcPct val="0"/>
              </a:spcBef>
            </a:pPr>
            <a:endParaRPr lang="fr-FR" sz="1100" b="1" i="1" dirty="0" smtClean="0"/>
          </a:p>
          <a:p>
            <a:pPr marL="342900" indent="-342900">
              <a:spcBef>
                <a:spcPct val="0"/>
              </a:spcBef>
            </a:pPr>
            <a:endParaRPr lang="fr-FR" sz="400" b="1" i="1" dirty="0" smtClean="0"/>
          </a:p>
          <a:p>
            <a:pPr marL="342900" indent="-342900">
              <a:spcBef>
                <a:spcPct val="0"/>
              </a:spcBef>
            </a:pPr>
            <a:endParaRPr lang="fr-FR" sz="1100" b="1" i="1" dirty="0" smtClean="0"/>
          </a:p>
          <a:p>
            <a:pPr marL="342900" indent="-342900">
              <a:spcBef>
                <a:spcPct val="0"/>
              </a:spcBef>
            </a:pPr>
            <a:endParaRPr lang="fr-FR" sz="1100" b="1" i="1" dirty="0" smtClean="0"/>
          </a:p>
          <a:p>
            <a:pPr marL="342900" indent="-342900">
              <a:spcBef>
                <a:spcPct val="0"/>
              </a:spcBef>
            </a:pPr>
            <a:r>
              <a:rPr lang="fr-FR" sz="1100" b="1" i="1" dirty="0" smtClean="0"/>
              <a:t>Paragraphe 2 : L’affirmation d’une société industrielle et ouvrière de 1850 à 1970</a:t>
            </a:r>
          </a:p>
          <a:p>
            <a:pPr marL="342900" indent="-342900">
              <a:spcBef>
                <a:spcPct val="0"/>
              </a:spcBef>
            </a:pPr>
            <a:endParaRPr lang="fr-FR" sz="1100" b="1" i="1" dirty="0" smtClean="0"/>
          </a:p>
          <a:p>
            <a:pPr marL="342900" indent="-342900">
              <a:spcBef>
                <a:spcPct val="0"/>
              </a:spcBef>
            </a:pPr>
            <a:endParaRPr lang="fr-FR" sz="1100" b="1" i="1" dirty="0" smtClean="0"/>
          </a:p>
          <a:p>
            <a:pPr marL="342900" indent="-342900">
              <a:spcBef>
                <a:spcPct val="0"/>
              </a:spcBef>
            </a:pPr>
            <a:endParaRPr lang="fr-FR" sz="1100" b="1" i="1" dirty="0" smtClean="0"/>
          </a:p>
          <a:p>
            <a:pPr marL="342900" indent="-342900">
              <a:spcBef>
                <a:spcPct val="0"/>
              </a:spcBef>
            </a:pPr>
            <a:endParaRPr lang="fr-FR" sz="1100" b="1" i="1" dirty="0" smtClean="0"/>
          </a:p>
          <a:p>
            <a:pPr marL="342900" indent="-342900">
              <a:spcBef>
                <a:spcPct val="0"/>
              </a:spcBef>
            </a:pPr>
            <a:endParaRPr lang="fr-FR" sz="600" b="1" i="1" dirty="0" smtClean="0"/>
          </a:p>
          <a:p>
            <a:pPr marL="342900" indent="-342900">
              <a:spcBef>
                <a:spcPct val="0"/>
              </a:spcBef>
            </a:pPr>
            <a:r>
              <a:rPr lang="fr-FR" sz="1100" b="1" i="1" dirty="0" smtClean="0"/>
              <a:t>Paragraphe 3 : l’apparition d’une société postindustrielle à partir des années 1970 et ses caractéristiques</a:t>
            </a:r>
          </a:p>
          <a:p>
            <a:pPr marL="342900" indent="-342900">
              <a:spcBef>
                <a:spcPct val="0"/>
              </a:spcBef>
            </a:pPr>
            <a:endParaRPr lang="fr-FR" sz="1100" b="1" i="1" dirty="0" smtClean="0"/>
          </a:p>
          <a:p>
            <a:pPr marL="342900" indent="-342900">
              <a:spcBef>
                <a:spcPct val="0"/>
              </a:spcBef>
            </a:pPr>
            <a:endParaRPr lang="fr-FR" sz="1100" b="1" i="1" dirty="0" smtClean="0"/>
          </a:p>
          <a:p>
            <a:pPr marL="342900" indent="-342900">
              <a:spcBef>
                <a:spcPct val="0"/>
              </a:spcBef>
            </a:pPr>
            <a:endParaRPr lang="fr-FR" sz="1100" b="1" i="1" dirty="0" smtClean="0"/>
          </a:p>
          <a:p>
            <a:pPr marL="342900" indent="-342900">
              <a:spcBef>
                <a:spcPct val="0"/>
              </a:spcBef>
            </a:pPr>
            <a:endParaRPr lang="fr-FR" sz="1100" b="1" i="1" dirty="0" smtClean="0"/>
          </a:p>
          <a:p>
            <a:pPr marL="342900" indent="-342900">
              <a:spcBef>
                <a:spcPct val="0"/>
              </a:spcBef>
            </a:pPr>
            <a:endParaRPr lang="fr-FR" sz="1100" b="1" i="1" dirty="0" smtClean="0"/>
          </a:p>
          <a:p>
            <a:pPr marL="342900" indent="-342900">
              <a:spcBef>
                <a:spcPct val="0"/>
              </a:spcBef>
            </a:pPr>
            <a:r>
              <a:rPr lang="fr-FR" sz="1100" b="1" i="1" dirty="0" smtClean="0"/>
              <a:t>Paragraphe 4 : le développement du travail des femmes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496" y="2924944"/>
            <a:ext cx="9036496" cy="28814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36000" tIns="36000" rIns="36000" bIns="36000" rtlCol="0" anchor="ctr">
            <a:spAutoFit/>
          </a:bodyPr>
          <a:lstStyle/>
          <a:p>
            <a:pPr algn="ctr"/>
            <a:r>
              <a:rPr lang="fr-FR" sz="1200" b="1" i="1" u="sng" dirty="0" smtClean="0">
                <a:solidFill>
                  <a:schemeClr val="dk1"/>
                </a:solidFill>
              </a:rPr>
              <a:t>Consigne 2</a:t>
            </a:r>
            <a:r>
              <a:rPr lang="fr-FR" sz="1200" b="1" i="1" dirty="0" smtClean="0"/>
              <a:t> </a:t>
            </a:r>
            <a:r>
              <a:rPr lang="fr-FR" sz="1400" b="1" i="1" dirty="0" smtClean="0"/>
              <a:t> </a:t>
            </a:r>
            <a:r>
              <a:rPr lang="fr-FR" sz="900" i="1" dirty="0" smtClean="0"/>
              <a:t>Etudiez les documents 2 p. 37 et 1 p. 38 et à l’aide du texte du manuel pp. 36 et 38, rédigez ci-dessous des courts paragraphes de synthèse sur les thèmes proposés </a:t>
            </a:r>
            <a:endParaRPr lang="fr-FR" i="1" dirty="0" smtClean="0"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4725"/>
          <a:stretch>
            <a:fillRect/>
          </a:stretch>
        </p:blipFill>
        <p:spPr bwMode="auto">
          <a:xfrm>
            <a:off x="4856871" y="116632"/>
            <a:ext cx="403560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oneTexte 17"/>
          <p:cNvSpPr txBox="1"/>
          <p:nvPr/>
        </p:nvSpPr>
        <p:spPr>
          <a:xfrm>
            <a:off x="179512" y="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CHAPITRE 7</a:t>
            </a:r>
            <a:br>
              <a:rPr lang="fr-FR" sz="1100" b="1" dirty="0" smtClean="0"/>
            </a:br>
            <a:r>
              <a:rPr lang="fr-FR" sz="1100" b="1" i="1" dirty="0" smtClean="0"/>
              <a:t>Economie et société depuis le milieu du 19ème siècle</a:t>
            </a:r>
            <a:br>
              <a:rPr lang="fr-FR" sz="1100" b="1" i="1" dirty="0" smtClean="0"/>
            </a:br>
            <a:r>
              <a:rPr lang="fr-FR" sz="1400" b="1" dirty="0" smtClean="0"/>
              <a:t>LES MUTATIONS DES SOCIETES </a:t>
            </a:r>
            <a:endParaRPr lang="fr-FR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59832" y="3140968"/>
            <a:ext cx="5616624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algn="ctr">
              <a:spcBef>
                <a:spcPct val="0"/>
              </a:spcBef>
            </a:pPr>
            <a:endParaRPr lang="fr-FR" sz="1600" b="1" i="1" dirty="0" smtClean="0">
              <a:solidFill>
                <a:schemeClr val="dk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332656"/>
            <a:ext cx="2448272" cy="2880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algn="ctr">
              <a:spcBef>
                <a:spcPct val="0"/>
              </a:spcBef>
            </a:pPr>
            <a:endParaRPr lang="fr-FR" sz="1600" b="1" i="1" dirty="0" smtClean="0">
              <a:solidFill>
                <a:schemeClr val="dk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/>
          <a:p>
            <a:pPr marL="342900" indent="-342900">
              <a:spcBef>
                <a:spcPct val="0"/>
              </a:spcBef>
            </a:pPr>
            <a:r>
              <a:rPr lang="fr-FR" sz="1400" b="1" i="1" u="sng" dirty="0" smtClean="0">
                <a:solidFill>
                  <a:schemeClr val="dk1"/>
                </a:solidFill>
              </a:rPr>
              <a:t>2. L’IMMIGRATION ET LA SOCIÉTÉ FRANÇAISE AU XX</a:t>
            </a:r>
            <a:r>
              <a:rPr lang="fr-FR" sz="1400" b="1" i="1" u="sng" baseline="30000" dirty="0" smtClean="0">
                <a:solidFill>
                  <a:schemeClr val="dk1"/>
                </a:solidFill>
              </a:rPr>
              <a:t>E</a:t>
            </a:r>
            <a:r>
              <a:rPr lang="fr-FR" sz="1400" b="1" i="1" u="sng" dirty="0" smtClean="0">
                <a:solidFill>
                  <a:schemeClr val="dk1"/>
                </a:solidFill>
              </a:rPr>
              <a:t> SIÈCLE</a:t>
            </a:r>
          </a:p>
          <a:p>
            <a:pPr marL="342900" indent="-342900">
              <a:spcBef>
                <a:spcPct val="0"/>
              </a:spcBef>
            </a:pPr>
            <a:endParaRPr lang="fr-FR" sz="800" b="1" i="1" u="sng" dirty="0" smtClean="0"/>
          </a:p>
          <a:p>
            <a:pPr marL="342900" indent="-342900">
              <a:spcBef>
                <a:spcPct val="0"/>
              </a:spcBef>
            </a:pPr>
            <a:r>
              <a:rPr lang="fr-FR" sz="1100" b="1" i="1" u="sng" dirty="0" smtClean="0"/>
              <a:t>a. L’exemple  caractéristique de l’immigration maghrébine </a:t>
            </a:r>
            <a:r>
              <a:rPr lang="fr-FR" sz="1100" b="1" i="1" dirty="0" smtClean="0"/>
              <a:t>      </a:t>
            </a:r>
            <a:r>
              <a:rPr lang="fr-FR" sz="1000" b="1" i="1" u="sng" dirty="0" smtClean="0"/>
              <a:t>Consigne 3</a:t>
            </a:r>
            <a:r>
              <a:rPr lang="fr-FR" sz="1000" b="1" i="1" dirty="0" smtClean="0"/>
              <a:t>  </a:t>
            </a:r>
            <a:r>
              <a:rPr lang="fr-FR" sz="800" b="1" dirty="0" smtClean="0"/>
              <a:t>: </a:t>
            </a:r>
            <a:r>
              <a:rPr lang="fr-FR" sz="900" i="1" dirty="0" smtClean="0"/>
              <a:t>Répondez aux questions 1 à 5 p. 49</a:t>
            </a:r>
            <a:endParaRPr lang="fr-FR" sz="1400" i="1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692697"/>
          <a:ext cx="9144000" cy="23762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9592"/>
                <a:gridCol w="8244408"/>
              </a:tblGrid>
              <a:tr h="475253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dirty="0" smtClean="0"/>
                        <a:t>Question 1</a:t>
                      </a:r>
                      <a:endParaRPr lang="fr-FR" sz="12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dirty="0" smtClean="0"/>
                        <a:t>Question 2</a:t>
                      </a:r>
                      <a:endParaRPr lang="fr-FR" sz="12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dirty="0" smtClean="0"/>
                        <a:t>Question 3</a:t>
                      </a:r>
                      <a:endParaRPr lang="fr-FR" sz="12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dirty="0" smtClean="0"/>
                        <a:t>Question 4</a:t>
                      </a:r>
                      <a:endParaRPr lang="fr-FR" sz="12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253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dirty="0" smtClean="0"/>
                        <a:t>Question</a:t>
                      </a:r>
                      <a:r>
                        <a:rPr lang="fr-FR" sz="1200" b="1" i="1" baseline="0" dirty="0" smtClean="0"/>
                        <a:t> 5</a:t>
                      </a:r>
                      <a:endParaRPr lang="fr-FR" sz="1200" b="1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2996952"/>
            <a:ext cx="9144000" cy="43204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spcBef>
                <a:spcPct val="0"/>
              </a:spcBef>
            </a:pPr>
            <a:endParaRPr lang="fr-FR" sz="800" b="1" i="1" u="sng" dirty="0" smtClean="0"/>
          </a:p>
          <a:p>
            <a:pPr marL="342900" indent="-342900">
              <a:spcBef>
                <a:spcPct val="0"/>
              </a:spcBef>
            </a:pPr>
            <a:r>
              <a:rPr lang="fr-FR" sz="1100" b="1" i="1" u="sng" dirty="0" smtClean="0"/>
              <a:t>b. Une immigration qui évolue dans le temps </a:t>
            </a:r>
            <a:r>
              <a:rPr lang="fr-FR" sz="1100" dirty="0" smtClean="0"/>
              <a:t>                  </a:t>
            </a:r>
            <a:r>
              <a:rPr lang="fr-FR" sz="1000" b="1" i="1" u="sng" dirty="0" smtClean="0"/>
              <a:t>Consigne 4</a:t>
            </a:r>
            <a:r>
              <a:rPr lang="fr-FR" sz="1000" b="1" i="1" dirty="0" smtClean="0"/>
              <a:t> : </a:t>
            </a:r>
            <a:r>
              <a:rPr lang="fr-FR" sz="1000" dirty="0" smtClean="0"/>
              <a:t>A partir des cartes pp. 46 et 47 et du texte du manuel p. 44, remplissez le tableau suivant  </a:t>
            </a:r>
            <a:endParaRPr lang="fr-FR" sz="1400" i="1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0" y="3501008"/>
          <a:ext cx="9144000" cy="3356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1640"/>
                <a:gridCol w="1800200"/>
                <a:gridCol w="2952328"/>
                <a:gridCol w="3059832"/>
              </a:tblGrid>
              <a:tr h="340560">
                <a:tc>
                  <a:txBody>
                    <a:bodyPr/>
                    <a:lstStyle/>
                    <a:p>
                      <a:pPr algn="ctr"/>
                      <a:r>
                        <a:rPr lang="fr-FR" sz="1100" b="1" i="1" dirty="0" smtClean="0"/>
                        <a:t>PÉRIODE</a:t>
                      </a:r>
                      <a:endParaRPr lang="fr-FR" sz="11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i="1" dirty="0" smtClean="0"/>
                        <a:t>ORIGINE DES IMMIGRANTS</a:t>
                      </a:r>
                      <a:endParaRPr lang="fr-FR" sz="11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i="1" dirty="0" smtClean="0"/>
                        <a:t>CAUSES DE L’IMMIGRATION </a:t>
                      </a:r>
                      <a:endParaRPr lang="fr-FR" sz="11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i="1" dirty="0" smtClean="0"/>
                        <a:t>INTÉGRATION DES IMMIGRÉS PAR LA SOCIÉTÉ</a:t>
                      </a:r>
                      <a:endParaRPr lang="fr-FR" sz="1100" b="1" i="1" dirty="0"/>
                    </a:p>
                  </a:txBody>
                  <a:tcPr anchor="ctr"/>
                </a:tc>
              </a:tr>
              <a:tr h="681123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dirty="0" smtClean="0"/>
                        <a:t>Avant 1914</a:t>
                      </a:r>
                      <a:endParaRPr lang="fr-FR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 smtClean="0"/>
                    </a:p>
                    <a:p>
                      <a:pPr algn="ctr"/>
                      <a:endParaRPr lang="fr-FR" sz="12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/>
                    </a:p>
                  </a:txBody>
                  <a:tcPr anchor="ctr"/>
                </a:tc>
              </a:tr>
              <a:tr h="778436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dirty="0" smtClean="0"/>
                        <a:t>Pendant l’Entre-deux</a:t>
                      </a:r>
                      <a:r>
                        <a:rPr lang="fr-FR" sz="1200" b="1" i="1" baseline="0" dirty="0" smtClean="0"/>
                        <a:t> Guerres</a:t>
                      </a:r>
                      <a:endParaRPr lang="fr-FR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 smtClean="0"/>
                    </a:p>
                    <a:p>
                      <a:pPr algn="ctr"/>
                      <a:endParaRPr lang="fr-FR" sz="1200" b="1" i="1" dirty="0" smtClean="0"/>
                    </a:p>
                    <a:p>
                      <a:pPr algn="ctr"/>
                      <a:endParaRPr lang="fr-FR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/>
                    </a:p>
                  </a:txBody>
                  <a:tcPr anchor="ctr"/>
                </a:tc>
              </a:tr>
              <a:tr h="778436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dirty="0" smtClean="0"/>
                        <a:t>Pendant</a:t>
                      </a:r>
                      <a:r>
                        <a:rPr lang="fr-FR" sz="1200" b="1" i="1" baseline="0" dirty="0" smtClean="0"/>
                        <a:t> les </a:t>
                      </a:r>
                      <a:r>
                        <a:rPr lang="fr-FR" sz="1200" b="1" i="1" baseline="0" dirty="0" err="1" smtClean="0"/>
                        <a:t>Trentes</a:t>
                      </a:r>
                      <a:r>
                        <a:rPr lang="fr-FR" sz="1200" b="1" i="1" baseline="0" dirty="0" smtClean="0"/>
                        <a:t> Glorieuses</a:t>
                      </a:r>
                      <a:endParaRPr lang="fr-FR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/>
                    </a:p>
                  </a:txBody>
                  <a:tcPr anchor="ctr"/>
                </a:tc>
              </a:tr>
              <a:tr h="778436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1" dirty="0" smtClean="0"/>
                        <a:t>Depuis</a:t>
                      </a:r>
                      <a:r>
                        <a:rPr lang="fr-FR" sz="1200" b="1" i="1" baseline="0" dirty="0" smtClean="0"/>
                        <a:t> les années 1970</a:t>
                      </a:r>
                      <a:endParaRPr lang="fr-FR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 smtClean="0"/>
                    </a:p>
                    <a:p>
                      <a:pPr algn="ctr"/>
                      <a:endParaRPr lang="fr-FR" sz="1200" b="1" i="1" dirty="0" smtClean="0"/>
                    </a:p>
                    <a:p>
                      <a:pPr algn="ctr"/>
                      <a:endParaRPr lang="fr-FR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b="1" i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vert="horz" lIns="91440" tIns="45720" rIns="91440" bIns="45720" rtlCol="0" anchor="ctr">
        <a:normAutofit fontScale="97500"/>
      </a:bodyPr>
      <a:lstStyle>
        <a:defPPr algn="ctr">
          <a:spcBef>
            <a:spcPct val="0"/>
          </a:spcBef>
          <a:defRPr sz="1600" b="1" i="1" dirty="0" smtClean="0">
            <a:solidFill>
              <a:schemeClr val="dk1"/>
            </a:solidFill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292</Words>
  <Application>Microsoft Office PowerPoint</Application>
  <PresentationFormat>Affichage à l'écran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et Europe dans le monde L’Union Européenne dans la mondialisation</dc:title>
  <dc:creator>christophe</dc:creator>
  <cp:lastModifiedBy>christophe</cp:lastModifiedBy>
  <cp:revision>143</cp:revision>
  <dcterms:created xsi:type="dcterms:W3CDTF">2011-10-11T17:38:06Z</dcterms:created>
  <dcterms:modified xsi:type="dcterms:W3CDTF">2011-11-16T10:22:07Z</dcterms:modified>
</cp:coreProperties>
</file>