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1" r:id="rId3"/>
    <p:sldId id="282" r:id="rId4"/>
    <p:sldId id="261" r:id="rId5"/>
    <p:sldId id="278" r:id="rId6"/>
    <p:sldId id="258" r:id="rId7"/>
    <p:sldId id="257" r:id="rId8"/>
    <p:sldId id="284" r:id="rId9"/>
    <p:sldId id="259" r:id="rId10"/>
    <p:sldId id="279" r:id="rId11"/>
    <p:sldId id="283" r:id="rId12"/>
    <p:sldId id="272" r:id="rId13"/>
    <p:sldId id="260" r:id="rId14"/>
    <p:sldId id="273" r:id="rId15"/>
    <p:sldId id="274" r:id="rId16"/>
    <p:sldId id="276" r:id="rId17"/>
    <p:sldId id="275" r:id="rId18"/>
    <p:sldId id="277" r:id="rId19"/>
    <p:sldId id="280" r:id="rId20"/>
    <p:sldId id="285" r:id="rId21"/>
    <p:sldId id="28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4569"/>
  </p:normalViewPr>
  <p:slideViewPr>
    <p:cSldViewPr snapToGrid="0">
      <p:cViewPr varScale="1">
        <p:scale>
          <a:sx n="85" d="100"/>
          <a:sy n="85" d="100"/>
        </p:scale>
        <p:origin x="1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DFB68-B586-A744-A4A4-DC57CDA2A536}" type="datetimeFigureOut">
              <a:rPr lang="fr-FR" smtClean="0"/>
              <a:t>26/08/2020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FA4E0-881A-AA4B-9B00-1597930C731F}" type="slidenum">
              <a:rPr lang="fr-FR" smtClean="0"/>
              <a:t>‹N°›</a:t>
            </a:fld>
            <a:endParaRPr lang="fr-FR"/>
          </a:p>
        </p:txBody>
      </p:sp>
    </p:spTree>
    <p:extLst>
      <p:ext uri="{BB962C8B-B14F-4D97-AF65-F5344CB8AC3E}">
        <p14:creationId xmlns:p14="http://schemas.microsoft.com/office/powerpoint/2010/main" val="276794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10FA4E0-881A-AA4B-9B00-1597930C731F}" type="slidenum">
              <a:rPr lang="fr-FR" smtClean="0"/>
              <a:t>1</a:t>
            </a:fld>
            <a:endParaRPr lang="fr-FR"/>
          </a:p>
        </p:txBody>
      </p:sp>
    </p:spTree>
    <p:extLst>
      <p:ext uri="{BB962C8B-B14F-4D97-AF65-F5344CB8AC3E}">
        <p14:creationId xmlns:p14="http://schemas.microsoft.com/office/powerpoint/2010/main" val="13953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BEA54E-A813-46F9-B79F-DF2AB85900F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D3BA47B-0C15-4E7A-82B4-206220A77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6EF5AF-034F-4C5C-8F7E-E990CA9458C2}"/>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E21F8DB9-B3CE-4C03-9E32-39D7EDD9C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4A99F3-5579-40C2-AC65-DF86C2C4A7D1}"/>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351027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2696E-CA90-4E62-A2DE-C8D6DBFD404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3AC513D-D3AA-4255-A752-0EF9D6B789C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573B6F-91A1-4A1E-B9C9-AF32272C37E6}"/>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C9CB4D85-90E9-439B-B6E4-F141CFD3CC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3DFE26-0D24-4593-B85F-86C4D8DA0B6E}"/>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26759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F90F676-0669-43F2-8CC4-C13510C9163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1F193C0-A63B-43AA-B8FC-C53D75A3120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AAFDD8-47C3-4231-86DF-2699CA15CF88}"/>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2C79B636-890C-45AF-85B6-593172C753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CC711F-392E-4FD7-9802-EF65DCC4519D}"/>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412720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055505-CCA8-4C61-B461-4D90C6BD2F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CBC6C03-FA9F-4588-9CE5-8D6CD9120FB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3FFC64-587D-43C5-BE11-053673C353DC}"/>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C30D38D5-1783-4387-A542-2B1F050ED0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A2E417-A41A-44AB-B4F9-4FDB362A4EA6}"/>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379435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C3E0F5-5433-430A-B055-892BB9312BF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B3DB818-69B4-4DB6-9EC4-1CC477E8D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A9608C4-0487-4885-AEBA-068E6D481A9C}"/>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3C292D57-257C-482F-B1ED-AA920CE58B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5D6F3E-267D-4E2C-BD8D-415B05AAD8A0}"/>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135774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B7D8E-7608-42E0-9B17-68C66B1E06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0E2AFC-FA13-42AB-B002-D6A0293C436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0E36F7C-B004-449A-9A60-C049908B7A2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7F45305-0237-4E9D-9F57-66BC0A3DE2CA}"/>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6" name="Espace réservé du pied de page 5">
            <a:extLst>
              <a:ext uri="{FF2B5EF4-FFF2-40B4-BE49-F238E27FC236}">
                <a16:creationId xmlns:a16="http://schemas.microsoft.com/office/drawing/2014/main" id="{6972463D-E4F1-405F-9211-2812172A64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883AF84-70DA-43F9-8E36-10AD4D64BF3A}"/>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350442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B91BA-5BE7-4721-9F90-EAC417DF962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ABB009E-312F-464F-A075-FA7F5B962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ABA19BF-E145-4AF6-A423-16D491A75B0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58D24A3-6AE7-4D6C-8C75-7D5BA7C59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802D831-FB12-47D7-86F0-86CD8220DDE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C058008-2C63-40D8-BC3F-556C15ED5ADD}"/>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8" name="Espace réservé du pied de page 7">
            <a:extLst>
              <a:ext uri="{FF2B5EF4-FFF2-40B4-BE49-F238E27FC236}">
                <a16:creationId xmlns:a16="http://schemas.microsoft.com/office/drawing/2014/main" id="{C01EB0C0-2E6A-426B-8072-6B38B9C5860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A821237-517E-425B-A763-70F2AD05A94F}"/>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406802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A5F9C-7DC2-472B-B127-710CCD6A075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5900D8D-CBA2-4909-A976-046C3A85F16A}"/>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4" name="Espace réservé du pied de page 3">
            <a:extLst>
              <a:ext uri="{FF2B5EF4-FFF2-40B4-BE49-F238E27FC236}">
                <a16:creationId xmlns:a16="http://schemas.microsoft.com/office/drawing/2014/main" id="{764500C6-AFF5-4AD0-809C-398BD223484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134BFD4-6E30-4BE7-9D13-3A4006070754}"/>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282541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174DF6C-66E6-48DA-863A-4DF6AAA4E10C}"/>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3" name="Espace réservé du pied de page 2">
            <a:extLst>
              <a:ext uri="{FF2B5EF4-FFF2-40B4-BE49-F238E27FC236}">
                <a16:creationId xmlns:a16="http://schemas.microsoft.com/office/drawing/2014/main" id="{6565C2AC-EE96-43CA-AD24-D9D0475435C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E452550-8318-40A7-A49C-AAE67590B061}"/>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113979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C8105-8C70-496B-B52C-AF2356DD8A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303FAF-13EE-4A97-B12C-F7E2E6DE2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FC28DE2-47BF-4DDC-B9A6-E006BD414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F5F4E1-903D-4832-8664-2C91FD7C45F0}"/>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6" name="Espace réservé du pied de page 5">
            <a:extLst>
              <a:ext uri="{FF2B5EF4-FFF2-40B4-BE49-F238E27FC236}">
                <a16:creationId xmlns:a16="http://schemas.microsoft.com/office/drawing/2014/main" id="{336531FE-216C-4E64-9A43-5221319C15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90C02CD-1FE0-4979-B2A1-200745D018BD}"/>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107667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1B24B-A94A-4A91-8120-945B149D04D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8CB97F0-72AD-4763-A702-A2F9B74B3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8F2B1AE-0208-406A-9538-A1EE999DE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B64254-B66A-4716-BE3C-9AD9872E69D6}"/>
              </a:ext>
            </a:extLst>
          </p:cNvPr>
          <p:cNvSpPr>
            <a:spLocks noGrp="1"/>
          </p:cNvSpPr>
          <p:nvPr>
            <p:ph type="dt" sz="half" idx="10"/>
          </p:nvPr>
        </p:nvSpPr>
        <p:spPr/>
        <p:txBody>
          <a:bodyPr/>
          <a:lstStyle/>
          <a:p>
            <a:fld id="{AA373737-32F2-4AA2-8115-8A55550980BC}" type="datetimeFigureOut">
              <a:rPr lang="fr-FR" smtClean="0"/>
              <a:t>26/08/2020</a:t>
            </a:fld>
            <a:endParaRPr lang="fr-FR"/>
          </a:p>
        </p:txBody>
      </p:sp>
      <p:sp>
        <p:nvSpPr>
          <p:cNvPr id="6" name="Espace réservé du pied de page 5">
            <a:extLst>
              <a:ext uri="{FF2B5EF4-FFF2-40B4-BE49-F238E27FC236}">
                <a16:creationId xmlns:a16="http://schemas.microsoft.com/office/drawing/2014/main" id="{4CA31B31-FDA1-4EBC-AA01-0EB77B17D6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CB5351-668F-4EFA-8DD5-6CA2C8F9E477}"/>
              </a:ext>
            </a:extLst>
          </p:cNvPr>
          <p:cNvSpPr>
            <a:spLocks noGrp="1"/>
          </p:cNvSpPr>
          <p:nvPr>
            <p:ph type="sldNum" sz="quarter" idx="12"/>
          </p:nvPr>
        </p:nvSpPr>
        <p:spPr/>
        <p:txBody>
          <a:bodyPr/>
          <a:lstStyle/>
          <a:p>
            <a:fld id="{0E67AAE8-A03A-47F4-B396-AF5DE44F01A7}" type="slidenum">
              <a:rPr lang="fr-FR" smtClean="0"/>
              <a:t>‹N°›</a:t>
            </a:fld>
            <a:endParaRPr lang="fr-FR"/>
          </a:p>
        </p:txBody>
      </p:sp>
    </p:spTree>
    <p:extLst>
      <p:ext uri="{BB962C8B-B14F-4D97-AF65-F5344CB8AC3E}">
        <p14:creationId xmlns:p14="http://schemas.microsoft.com/office/powerpoint/2010/main" val="34870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66B5EF-07CA-4E27-B20D-99F8DF8BC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C75C86C-06C9-43D5-9159-25DF58FC79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572AB1-ED65-4B23-B55A-F95AF57D9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73737-32F2-4AA2-8115-8A55550980BC}"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AF023D4E-E390-4D0E-90D6-8A371618A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BEFB7A5-48A1-4A40-9DD7-8B6A42B81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7AAE8-A03A-47F4-B396-AF5DE44F01A7}" type="slidenum">
              <a:rPr lang="fr-FR" smtClean="0"/>
              <a:t>‹N°›</a:t>
            </a:fld>
            <a:endParaRPr lang="fr-FR"/>
          </a:p>
        </p:txBody>
      </p:sp>
    </p:spTree>
    <p:extLst>
      <p:ext uri="{BB962C8B-B14F-4D97-AF65-F5344CB8AC3E}">
        <p14:creationId xmlns:p14="http://schemas.microsoft.com/office/powerpoint/2010/main" val="153984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liberation.fr/futurs/2018/07/17/valentina-terechkova-la-mere-des-etoiles_1667116"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www.franceculture.fr/histoire/valentina-terechkov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hyperlink" Target="https://www.youtube.com/watch?v=WZyRbnpGyz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C16F76E8-555C-463D-92A7-48D8CA1DB3A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9192" y="107336"/>
            <a:ext cx="7714466" cy="5845596"/>
          </a:xfrm>
          <a:prstGeom prst="rect">
            <a:avLst/>
          </a:prstGeom>
        </p:spPr>
      </p:pic>
      <p:sp>
        <p:nvSpPr>
          <p:cNvPr id="5" name="Rectangle 4">
            <a:extLst>
              <a:ext uri="{FF2B5EF4-FFF2-40B4-BE49-F238E27FC236}">
                <a16:creationId xmlns:a16="http://schemas.microsoft.com/office/drawing/2014/main" id="{E812904F-DD93-4BE1-A637-AD240CC585A4}"/>
              </a:ext>
            </a:extLst>
          </p:cNvPr>
          <p:cNvSpPr/>
          <p:nvPr/>
        </p:nvSpPr>
        <p:spPr>
          <a:xfrm>
            <a:off x="524466" y="531844"/>
            <a:ext cx="797548" cy="4665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Doc 1</a:t>
            </a:r>
          </a:p>
        </p:txBody>
      </p:sp>
      <p:pic>
        <p:nvPicPr>
          <p:cNvPr id="3" name="Image 2">
            <a:extLst>
              <a:ext uri="{FF2B5EF4-FFF2-40B4-BE49-F238E27FC236}">
                <a16:creationId xmlns:a16="http://schemas.microsoft.com/office/drawing/2014/main" id="{961BD3C8-8C6A-46BA-85AD-83979A68E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932" y="223934"/>
            <a:ext cx="3868080" cy="4898572"/>
          </a:xfrm>
          <a:prstGeom prst="rect">
            <a:avLst/>
          </a:prstGeom>
        </p:spPr>
      </p:pic>
      <p:sp>
        <p:nvSpPr>
          <p:cNvPr id="6" name="ZoneTexte 5">
            <a:extLst>
              <a:ext uri="{FF2B5EF4-FFF2-40B4-BE49-F238E27FC236}">
                <a16:creationId xmlns:a16="http://schemas.microsoft.com/office/drawing/2014/main" id="{3E6F9726-069C-4648-AFEA-8DB338FBB2AB}"/>
              </a:ext>
            </a:extLst>
          </p:cNvPr>
          <p:cNvSpPr txBox="1"/>
          <p:nvPr/>
        </p:nvSpPr>
        <p:spPr>
          <a:xfrm>
            <a:off x="8401711" y="5306601"/>
            <a:ext cx="3542522" cy="646331"/>
          </a:xfrm>
          <a:prstGeom prst="rect">
            <a:avLst/>
          </a:prstGeom>
          <a:noFill/>
        </p:spPr>
        <p:txBody>
          <a:bodyPr wrap="square" rtlCol="0">
            <a:spAutoFit/>
          </a:bodyPr>
          <a:lstStyle/>
          <a:p>
            <a:pPr algn="ctr"/>
            <a:r>
              <a:rPr lang="fr-FR" b="1" dirty="0"/>
              <a:t>Document extrait du manuel Magnard, p. 76</a:t>
            </a:r>
          </a:p>
        </p:txBody>
      </p:sp>
    </p:spTree>
    <p:extLst>
      <p:ext uri="{BB962C8B-B14F-4D97-AF65-F5344CB8AC3E}">
        <p14:creationId xmlns:p14="http://schemas.microsoft.com/office/powerpoint/2010/main" val="140519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extérieur, eau, homme, équitation&#10;&#10;Description générée automatiquement">
            <a:extLst>
              <a:ext uri="{FF2B5EF4-FFF2-40B4-BE49-F238E27FC236}">
                <a16:creationId xmlns:a16="http://schemas.microsoft.com/office/drawing/2014/main" id="{8DBD01C7-F448-497D-8A01-1D9B00E1E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081" y="999952"/>
            <a:ext cx="5291667" cy="3757083"/>
          </a:xfrm>
          <a:prstGeom prst="rect">
            <a:avLst/>
          </a:prstGeom>
        </p:spPr>
      </p:pic>
      <p:sp>
        <p:nvSpPr>
          <p:cNvPr id="5" name="ZoneTexte 4">
            <a:extLst>
              <a:ext uri="{FF2B5EF4-FFF2-40B4-BE49-F238E27FC236}">
                <a16:creationId xmlns:a16="http://schemas.microsoft.com/office/drawing/2014/main" id="{12783068-C69A-497A-94E6-E7604C7D84C1}"/>
              </a:ext>
            </a:extLst>
          </p:cNvPr>
          <p:cNvSpPr txBox="1"/>
          <p:nvPr/>
        </p:nvSpPr>
        <p:spPr>
          <a:xfrm>
            <a:off x="6255137" y="4910930"/>
            <a:ext cx="6097554" cy="1000274"/>
          </a:xfrm>
          <a:prstGeom prst="rect">
            <a:avLst/>
          </a:prstGeom>
          <a:noFill/>
        </p:spPr>
        <p:txBody>
          <a:bodyPr wrap="square">
            <a:spAutoFit/>
          </a:bodyPr>
          <a:lstStyle/>
          <a:p>
            <a:pPr>
              <a:spcAft>
                <a:spcPts val="600"/>
              </a:spcAft>
            </a:pPr>
            <a:r>
              <a:rPr lang="fr-FR" dirty="0"/>
              <a:t>Le seul cliché de Neil Armstrong sur la Lune, capturé par Buzz Aldrin. − NASA</a:t>
            </a:r>
          </a:p>
          <a:p>
            <a:pPr>
              <a:spcAft>
                <a:spcPts val="600"/>
              </a:spcAft>
            </a:pPr>
            <a:endParaRPr lang="fr-FR" dirty="0"/>
          </a:p>
        </p:txBody>
      </p:sp>
      <p:pic>
        <p:nvPicPr>
          <p:cNvPr id="9" name="Image 8" descr="Une image contenant personne, habits, homme, groupe&#10;&#10;Description générée automatiquement">
            <a:extLst>
              <a:ext uri="{FF2B5EF4-FFF2-40B4-BE49-F238E27FC236}">
                <a16:creationId xmlns:a16="http://schemas.microsoft.com/office/drawing/2014/main" id="{BBE31ACF-9ECC-4745-A8A8-B280F9649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0" y="1073021"/>
            <a:ext cx="6141507" cy="3452326"/>
          </a:xfrm>
          <a:prstGeom prst="rect">
            <a:avLst/>
          </a:prstGeom>
        </p:spPr>
      </p:pic>
      <p:sp>
        <p:nvSpPr>
          <p:cNvPr id="11" name="ZoneTexte 10">
            <a:extLst>
              <a:ext uri="{FF2B5EF4-FFF2-40B4-BE49-F238E27FC236}">
                <a16:creationId xmlns:a16="http://schemas.microsoft.com/office/drawing/2014/main" id="{562E7CBC-2759-4A26-B48C-43BBB86C8A5A}"/>
              </a:ext>
            </a:extLst>
          </p:cNvPr>
          <p:cNvSpPr txBox="1"/>
          <p:nvPr/>
        </p:nvSpPr>
        <p:spPr>
          <a:xfrm>
            <a:off x="247087" y="4587764"/>
            <a:ext cx="6209522" cy="646331"/>
          </a:xfrm>
          <a:prstGeom prst="rect">
            <a:avLst/>
          </a:prstGeom>
          <a:noFill/>
        </p:spPr>
        <p:txBody>
          <a:bodyPr wrap="square">
            <a:spAutoFit/>
          </a:bodyPr>
          <a:lstStyle/>
          <a:p>
            <a:r>
              <a:rPr lang="fr-FR" dirty="0"/>
              <a:t>Les astronautes de la mission Apollo, Neil Armstrong, Michael Collins et Buzz Aldrin, 1969. NASA</a:t>
            </a:r>
          </a:p>
        </p:txBody>
      </p:sp>
      <p:sp>
        <p:nvSpPr>
          <p:cNvPr id="12" name="ZoneTexte 11">
            <a:extLst>
              <a:ext uri="{FF2B5EF4-FFF2-40B4-BE49-F238E27FC236}">
                <a16:creationId xmlns:a16="http://schemas.microsoft.com/office/drawing/2014/main" id="{A2BB1025-B219-41BE-B5BF-F0DC7D6FEDC2}"/>
              </a:ext>
            </a:extLst>
          </p:cNvPr>
          <p:cNvSpPr txBox="1"/>
          <p:nvPr/>
        </p:nvSpPr>
        <p:spPr>
          <a:xfrm>
            <a:off x="2317072" y="390617"/>
            <a:ext cx="3697679" cy="400110"/>
          </a:xfrm>
          <a:prstGeom prst="rect">
            <a:avLst/>
          </a:prstGeom>
          <a:noFill/>
        </p:spPr>
        <p:txBody>
          <a:bodyPr wrap="none" rtlCol="0">
            <a:spAutoFit/>
          </a:bodyPr>
          <a:lstStyle/>
          <a:p>
            <a:r>
              <a:rPr lang="fr-FR" sz="2000" b="1" dirty="0">
                <a:effectLst>
                  <a:outerShdw blurRad="38100" dist="38100" dir="2700000" algn="tl">
                    <a:srgbClr val="000000">
                      <a:alpha val="43137"/>
                    </a:srgbClr>
                  </a:outerShdw>
                </a:effectLst>
              </a:rPr>
              <a:t>Documents 11. La mission Apollo</a:t>
            </a:r>
          </a:p>
        </p:txBody>
      </p:sp>
    </p:spTree>
    <p:extLst>
      <p:ext uri="{BB962C8B-B14F-4D97-AF65-F5344CB8AC3E}">
        <p14:creationId xmlns:p14="http://schemas.microsoft.com/office/powerpoint/2010/main" val="184269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 photo, assis, alimentation&#10;&#10;Description générée automatiquement">
            <a:extLst>
              <a:ext uri="{FF2B5EF4-FFF2-40B4-BE49-F238E27FC236}">
                <a16:creationId xmlns:a16="http://schemas.microsoft.com/office/drawing/2014/main" id="{47A6DFD7-CDB4-41C7-B92A-01526EF16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22" y="121298"/>
            <a:ext cx="4391036" cy="6858000"/>
          </a:xfrm>
          <a:prstGeom prst="rect">
            <a:avLst/>
          </a:prstGeom>
        </p:spPr>
      </p:pic>
      <p:pic>
        <p:nvPicPr>
          <p:cNvPr id="5" name="Image 4" descr="Une image contenant texte, chemise&#10;&#10;Description générée automatiquement">
            <a:extLst>
              <a:ext uri="{FF2B5EF4-FFF2-40B4-BE49-F238E27FC236}">
                <a16:creationId xmlns:a16="http://schemas.microsoft.com/office/drawing/2014/main" id="{F7DC9757-5923-4624-8BE6-5C1EA4A39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987" y="121298"/>
            <a:ext cx="4672013" cy="6858000"/>
          </a:xfrm>
          <a:prstGeom prst="rect">
            <a:avLst/>
          </a:prstGeom>
        </p:spPr>
      </p:pic>
      <p:sp>
        <p:nvSpPr>
          <p:cNvPr id="9" name="ZoneTexte 8">
            <a:extLst>
              <a:ext uri="{FF2B5EF4-FFF2-40B4-BE49-F238E27FC236}">
                <a16:creationId xmlns:a16="http://schemas.microsoft.com/office/drawing/2014/main" id="{3E29CE7D-85BF-4184-9C2D-994031ED98BA}"/>
              </a:ext>
            </a:extLst>
          </p:cNvPr>
          <p:cNvSpPr txBox="1"/>
          <p:nvPr/>
        </p:nvSpPr>
        <p:spPr>
          <a:xfrm>
            <a:off x="4672014" y="410977"/>
            <a:ext cx="2684218" cy="3139321"/>
          </a:xfrm>
          <a:prstGeom prst="rect">
            <a:avLst/>
          </a:prstGeom>
          <a:noFill/>
        </p:spPr>
        <p:txBody>
          <a:bodyPr wrap="square" rtlCol="0">
            <a:spAutoFit/>
          </a:bodyPr>
          <a:lstStyle/>
          <a:p>
            <a:pPr algn="just"/>
            <a:r>
              <a:rPr lang="fr-FR" sz="1800" b="1" dirty="0">
                <a:effectLst>
                  <a:outerShdw blurRad="38100" dist="38100" dir="2700000" algn="tl">
                    <a:srgbClr val="000000">
                      <a:alpha val="43137"/>
                    </a:srgbClr>
                  </a:outerShdw>
                </a:effectLst>
              </a:rPr>
              <a:t>Documents 12. </a:t>
            </a:r>
            <a:r>
              <a:rPr lang="fr-FR" b="1" dirty="0">
                <a:effectLst>
                  <a:outerShdw blurRad="38100" dist="38100" dir="2700000" algn="tl">
                    <a:srgbClr val="000000">
                      <a:alpha val="43137"/>
                    </a:srgbClr>
                  </a:outerShdw>
                </a:effectLst>
              </a:rPr>
              <a:t>Affiches russes</a:t>
            </a:r>
          </a:p>
          <a:p>
            <a:pPr algn="just"/>
            <a:r>
              <a:rPr lang="fr-FR" b="1" dirty="0">
                <a:effectLst>
                  <a:outerShdw blurRad="38100" dist="38100" dir="2700000" algn="tl">
                    <a:srgbClr val="000000">
                      <a:alpha val="43137"/>
                    </a:srgbClr>
                  </a:outerShdw>
                </a:effectLst>
              </a:rPr>
              <a:t>A droite, affiche de </a:t>
            </a:r>
            <a:r>
              <a:rPr lang="en-US" dirty="0"/>
              <a:t>M. </a:t>
            </a:r>
            <a:r>
              <a:rPr lang="en-US" dirty="0" err="1"/>
              <a:t>Getman</a:t>
            </a:r>
            <a:r>
              <a:rPr lang="en-US" dirty="0"/>
              <a:t>, 1982.  “Nous </a:t>
            </a:r>
            <a:r>
              <a:rPr lang="en-US" dirty="0" err="1"/>
              <a:t>sommes</a:t>
            </a:r>
            <a:r>
              <a:rPr lang="en-US" dirty="0"/>
              <a:t> </a:t>
            </a:r>
            <a:r>
              <a:rPr lang="en-US" dirty="0" err="1"/>
              <a:t>imaginatifs</a:t>
            </a:r>
            <a:r>
              <a:rPr lang="en-US" dirty="0"/>
              <a:t>. Nous </a:t>
            </a:r>
            <a:r>
              <a:rPr lang="en-US" dirty="0" err="1"/>
              <a:t>rendons</a:t>
            </a:r>
            <a:r>
              <a:rPr lang="en-US" dirty="0"/>
              <a:t> </a:t>
            </a:r>
            <a:r>
              <a:rPr lang="en-US" dirty="0" err="1"/>
              <a:t>l’espace</a:t>
            </a:r>
            <a:r>
              <a:rPr lang="en-US" dirty="0"/>
              <a:t> </a:t>
            </a:r>
            <a:r>
              <a:rPr lang="en-US" dirty="0" err="1"/>
              <a:t>pacifique</a:t>
            </a:r>
            <a:r>
              <a:rPr lang="en-US" dirty="0"/>
              <a:t> pour </a:t>
            </a:r>
            <a:r>
              <a:rPr lang="en-US" dirty="0" err="1"/>
              <a:t>toujours</a:t>
            </a:r>
            <a:r>
              <a:rPr lang="en-US" dirty="0"/>
              <a:t>.”</a:t>
            </a:r>
          </a:p>
          <a:p>
            <a:pPr algn="just"/>
            <a:r>
              <a:rPr lang="en-US" b="1" dirty="0">
                <a:effectLst>
                  <a:outerShdw blurRad="38100" dist="38100" dir="2700000" algn="tl">
                    <a:srgbClr val="000000">
                      <a:alpha val="43137"/>
                    </a:srgbClr>
                  </a:outerShdw>
                </a:effectLst>
              </a:rPr>
              <a:t>A gauche, affiche “</a:t>
            </a:r>
            <a:r>
              <a:rPr lang="fr-FR" dirty="0"/>
              <a:t>Octobre a ouvert la voie à l’espace</a:t>
            </a:r>
          </a:p>
          <a:p>
            <a:pPr algn="just"/>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789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140232B2-35DA-455D-98FE-B68E73427F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46038"/>
            <a:ext cx="2522537"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3">
            <a:extLst>
              <a:ext uri="{FF2B5EF4-FFF2-40B4-BE49-F238E27FC236}">
                <a16:creationId xmlns:a16="http://schemas.microsoft.com/office/drawing/2014/main" id="{A4EB7874-D2AB-4DC5-BA4F-B47B18528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8508" y="138317"/>
            <a:ext cx="3176791" cy="17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4">
            <a:extLst>
              <a:ext uri="{FF2B5EF4-FFF2-40B4-BE49-F238E27FC236}">
                <a16:creationId xmlns:a16="http://schemas.microsoft.com/office/drawing/2014/main" id="{ED69E8B4-87E7-4B8C-99E6-8BCE0C5F56DD}"/>
              </a:ext>
            </a:extLst>
          </p:cNvPr>
          <p:cNvSpPr txBox="1">
            <a:spLocks noChangeArrowheads="1"/>
          </p:cNvSpPr>
          <p:nvPr/>
        </p:nvSpPr>
        <p:spPr bwMode="auto">
          <a:xfrm>
            <a:off x="2684783" y="1823063"/>
            <a:ext cx="3776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cs typeface="Calibri" panose="020F0502020204030204" pitchFamily="34" charset="0"/>
              </a:rPr>
              <a:t>Ronald Reagan </a:t>
            </a:r>
          </a:p>
          <a:p>
            <a:pPr algn="ctr" eaLnBrk="1" hangingPunct="1">
              <a:spcBef>
                <a:spcPct val="0"/>
              </a:spcBef>
              <a:buFontTx/>
              <a:buNone/>
            </a:pPr>
            <a:r>
              <a:rPr lang="fr-FR" altLang="fr-FR" sz="1800" b="1">
                <a:cs typeface="Calibri" panose="020F0502020204030204" pitchFamily="34" charset="0"/>
              </a:rPr>
              <a:t>(1911-2004).</a:t>
            </a:r>
          </a:p>
          <a:p>
            <a:pPr algn="ctr" eaLnBrk="1" hangingPunct="1">
              <a:spcBef>
                <a:spcPct val="0"/>
              </a:spcBef>
              <a:buFontTx/>
              <a:buNone/>
            </a:pPr>
            <a:r>
              <a:rPr lang="fr-FR" altLang="fr-FR" sz="1800" b="1">
                <a:cs typeface="Calibri" panose="020F0502020204030204" pitchFamily="34" charset="0"/>
              </a:rPr>
              <a:t>Président républicain des EUA de 1981 à 1989.</a:t>
            </a:r>
            <a:endParaRPr lang="fr-FR" altLang="fr-FR" sz="1800" b="1" dirty="0">
              <a:cs typeface="Calibri" panose="020F0502020204030204" pitchFamily="34" charset="0"/>
            </a:endParaRPr>
          </a:p>
        </p:txBody>
      </p:sp>
      <p:pic>
        <p:nvPicPr>
          <p:cNvPr id="11" name="Image 10">
            <a:extLst>
              <a:ext uri="{FF2B5EF4-FFF2-40B4-BE49-F238E27FC236}">
                <a16:creationId xmlns:a16="http://schemas.microsoft.com/office/drawing/2014/main" id="{7848F759-E410-4286-A31B-C95C8C65B4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684" y="3210477"/>
            <a:ext cx="4665244" cy="3429000"/>
          </a:xfrm>
          <a:prstGeom prst="rect">
            <a:avLst/>
          </a:prstGeom>
        </p:spPr>
      </p:pic>
      <p:sp>
        <p:nvSpPr>
          <p:cNvPr id="13" name="ZoneTexte 12">
            <a:extLst>
              <a:ext uri="{FF2B5EF4-FFF2-40B4-BE49-F238E27FC236}">
                <a16:creationId xmlns:a16="http://schemas.microsoft.com/office/drawing/2014/main" id="{C94C824E-E8F1-4C9E-B6FD-01935C9EA64E}"/>
              </a:ext>
            </a:extLst>
          </p:cNvPr>
          <p:cNvSpPr txBox="1"/>
          <p:nvPr/>
        </p:nvSpPr>
        <p:spPr>
          <a:xfrm>
            <a:off x="279386" y="3421822"/>
            <a:ext cx="2413067" cy="1200329"/>
          </a:xfrm>
          <a:prstGeom prst="rect">
            <a:avLst/>
          </a:prstGeom>
          <a:noFill/>
        </p:spPr>
        <p:txBody>
          <a:bodyPr wrap="square">
            <a:spAutoFit/>
          </a:bodyPr>
          <a:lstStyle/>
          <a:p>
            <a:pPr algn="just">
              <a:tabLst>
                <a:tab pos="3333750" algn="l"/>
              </a:tabLst>
            </a:pPr>
            <a:r>
              <a:rPr lang="fr-FR" sz="1800">
                <a:effectLst/>
                <a:latin typeface="Calibri" panose="020F0502020204030204" pitchFamily="34" charset="0"/>
                <a:ea typeface="Calibri" panose="020F0502020204030204" pitchFamily="34" charset="0"/>
                <a:cs typeface="Times New Roman" panose="02020603050405020304" pitchFamily="18" charset="0"/>
              </a:rPr>
              <a:t>Une de </a:t>
            </a:r>
            <a:r>
              <a:rPr lang="fr-FR" sz="1800" i="1">
                <a:effectLst/>
                <a:latin typeface="Calibri" panose="020F0502020204030204" pitchFamily="34" charset="0"/>
                <a:ea typeface="Calibri" panose="020F0502020204030204" pitchFamily="34" charset="0"/>
                <a:cs typeface="Times New Roman" panose="02020603050405020304" pitchFamily="18" charset="0"/>
              </a:rPr>
              <a:t>Time Magazine, </a:t>
            </a:r>
            <a:r>
              <a:rPr lang="fr-FR" sz="1800">
                <a:effectLst/>
                <a:latin typeface="Calibri" panose="020F0502020204030204" pitchFamily="34" charset="0"/>
                <a:ea typeface="Calibri" panose="020F0502020204030204" pitchFamily="34" charset="0"/>
                <a:cs typeface="Times New Roman" panose="02020603050405020304" pitchFamily="18" charset="0"/>
              </a:rPr>
              <a:t>un des principaux hebdomadaires américains, avril 1983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journal, texte&#10;&#10;Description générée automatiquement">
            <a:extLst>
              <a:ext uri="{FF2B5EF4-FFF2-40B4-BE49-F238E27FC236}">
                <a16:creationId xmlns:a16="http://schemas.microsoft.com/office/drawing/2014/main" id="{039A0C34-A2D1-4161-B4B7-34DF12F07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0262" y="0"/>
            <a:ext cx="3359280" cy="6858000"/>
          </a:xfrm>
          <a:prstGeom prst="rect">
            <a:avLst/>
          </a:prstGeom>
        </p:spPr>
      </p:pic>
      <p:sp>
        <p:nvSpPr>
          <p:cNvPr id="6" name="ZoneTexte 5">
            <a:extLst>
              <a:ext uri="{FF2B5EF4-FFF2-40B4-BE49-F238E27FC236}">
                <a16:creationId xmlns:a16="http://schemas.microsoft.com/office/drawing/2014/main" id="{6A9CC5C6-0CA4-447E-AF9F-9F8E73C17FE9}"/>
              </a:ext>
            </a:extLst>
          </p:cNvPr>
          <p:cNvSpPr txBox="1"/>
          <p:nvPr/>
        </p:nvSpPr>
        <p:spPr>
          <a:xfrm>
            <a:off x="6461445" y="363984"/>
            <a:ext cx="1852671" cy="1323439"/>
          </a:xfrm>
          <a:prstGeom prst="rect">
            <a:avLst/>
          </a:prstGeom>
          <a:noFill/>
        </p:spPr>
        <p:txBody>
          <a:bodyPr wrap="square" rtlCol="0">
            <a:spAutoFit/>
          </a:bodyPr>
          <a:lstStyle/>
          <a:p>
            <a:r>
              <a:rPr lang="fr-FR" sz="2000" b="1" dirty="0">
                <a:effectLst>
                  <a:outerShdw blurRad="38100" dist="38100" dir="2700000" algn="tl">
                    <a:srgbClr val="000000">
                      <a:alpha val="43137"/>
                    </a:srgbClr>
                  </a:outerShdw>
                </a:effectLst>
              </a:rPr>
              <a:t>Documents 13.</a:t>
            </a:r>
          </a:p>
          <a:p>
            <a:r>
              <a:rPr lang="fr-FR" sz="2000" b="1" dirty="0">
                <a:effectLst>
                  <a:outerShdw blurRad="38100" dist="38100" dir="2700000" algn="tl">
                    <a:srgbClr val="000000">
                      <a:alpha val="43137"/>
                    </a:srgbClr>
                  </a:outerShdw>
                </a:effectLst>
              </a:rPr>
              <a:t>Reagan et le projet Guerre des étoiles</a:t>
            </a:r>
          </a:p>
        </p:txBody>
      </p:sp>
    </p:spTree>
    <p:extLst>
      <p:ext uri="{BB962C8B-B14F-4D97-AF65-F5344CB8AC3E}">
        <p14:creationId xmlns:p14="http://schemas.microsoft.com/office/powerpoint/2010/main" val="427565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D47B676-F2FE-48BA-A24F-3200538605DB}"/>
              </a:ext>
            </a:extLst>
          </p:cNvPr>
          <p:cNvSpPr txBox="1"/>
          <p:nvPr/>
        </p:nvSpPr>
        <p:spPr>
          <a:xfrm>
            <a:off x="774475" y="750004"/>
            <a:ext cx="10313735" cy="5078313"/>
          </a:xfrm>
          <a:prstGeom prst="rect">
            <a:avLst/>
          </a:prstGeom>
          <a:noFill/>
        </p:spPr>
        <p:txBody>
          <a:bodyPr wrap="square">
            <a:spAutoFit/>
          </a:bodyPr>
          <a:lstStyle/>
          <a:p>
            <a:pPr algn="just"/>
            <a:r>
              <a:rPr lang="fr-F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Document 14. Analyse du programme Star Wars (IDS) </a:t>
            </a:r>
            <a:r>
              <a:rPr lang="fr-FR" sz="1800" dirty="0">
                <a:effectLst/>
                <a:latin typeface="Calibri" panose="020F0502020204030204" pitchFamily="34" charset="0"/>
                <a:ea typeface="Times New Roman" panose="02020603050405020304" pitchFamily="18" charset="0"/>
              </a:rPr>
              <a:t>: « Dans un discours fondateur, le 23 mars 1983, Ronald Reagan exhorte la communauté scientifique à rendre les armes nucléaires « impuissantes et obsolètes ». Le déploiement d’une défense stratégique est un impératif moral qui justifie la mobilisation durable des ressources de la nation : elle doit déboucher sur une sortie de la dissuasion par la menace de destruction assurée (MAD) en exploitant des technologies nouvelles. L’ambition est l’édification d’une défense lourde, capable de détruire des assaillants nombreux durant toutes les phases de leur vol. L’IDS prend corps en 1983-1984 : une agence – la </a:t>
            </a:r>
            <a:r>
              <a:rPr lang="fr-FR" sz="1800" i="1" dirty="0">
                <a:effectLst/>
                <a:latin typeface="Calibri" panose="020F0502020204030204" pitchFamily="34" charset="0"/>
                <a:ea typeface="Times New Roman" panose="02020603050405020304" pitchFamily="18" charset="0"/>
              </a:rPr>
              <a:t>Strategic </a:t>
            </a:r>
            <a:r>
              <a:rPr lang="fr-FR" sz="1800" i="1" dirty="0" err="1">
                <a:effectLst/>
                <a:latin typeface="Calibri" panose="020F0502020204030204" pitchFamily="34" charset="0"/>
                <a:ea typeface="Times New Roman" panose="02020603050405020304" pitchFamily="18" charset="0"/>
              </a:rPr>
              <a:t>Defense</a:t>
            </a:r>
            <a:r>
              <a:rPr lang="fr-FR" sz="1800" i="1" dirty="0">
                <a:effectLst/>
                <a:latin typeface="Calibri" panose="020F0502020204030204" pitchFamily="34" charset="0"/>
                <a:ea typeface="Times New Roman" panose="02020603050405020304" pitchFamily="18" charset="0"/>
              </a:rPr>
              <a:t> Initiative </a:t>
            </a:r>
            <a:r>
              <a:rPr lang="fr-FR" sz="1800" i="1" dirty="0" err="1">
                <a:effectLst/>
                <a:latin typeface="Calibri" panose="020F0502020204030204" pitchFamily="34" charset="0"/>
                <a:ea typeface="Times New Roman" panose="02020603050405020304" pitchFamily="18" charset="0"/>
              </a:rPr>
              <a:t>Organization</a:t>
            </a:r>
            <a:r>
              <a:rPr lang="fr-FR" sz="1800" i="1" dirty="0">
                <a:effectLst/>
                <a:latin typeface="Calibri" panose="020F0502020204030204" pitchFamily="34"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(SDIO) – est créée pour diriger les recherches ; elle obtient des fonds substantiels mais l’opportunité d’un premier déploiement est écartée en 1986-1987. L’IDS ne débouche sur aucune capacité opérationnelle. Dès 1989, l’administration Bush réduit le budget de l’IDS ; avec la fin de la guerre froide et après la guerre du Golfe, elle revoit totalement son format : l’objectif n’est plus de protéger le territoire d’une attaque massive mais d’intercepter une frappe limitée (lancement accidentel ou attaque d’un État proliférateur). En 1993, l’équipe Clinton proclame la fin l’« ère de la guerre des étoiles », réduit les crédits, supprime la SDIO et donne la priorité aux antimissiles de théâtre. Car l’arrivée de Bill Clinton à la Maison-Blanche, c’est aussi le retour aux affaires de responsables et d’experts qui ont toujours dénoncé les projets reaganiens, non seulement sur des bases techniques, mais aussi au nom de considérations stratégiques : l’IDS nuit selon eux à la stabilité et menace le régime de maîtrise des armements. » J.-P. BAULON, « les logiques d’une passion stratégique : les EUA et la défense anti-missile », </a:t>
            </a:r>
            <a:r>
              <a:rPr lang="fr-FR" sz="1800" i="1" dirty="0">
                <a:effectLst/>
                <a:latin typeface="Calibri" panose="020F0502020204030204" pitchFamily="34" charset="0"/>
                <a:ea typeface="Times New Roman" panose="02020603050405020304" pitchFamily="18" charset="0"/>
              </a:rPr>
              <a:t>Hérodote</a:t>
            </a:r>
            <a:r>
              <a:rPr lang="fr-FR" sz="1800" dirty="0">
                <a:effectLst/>
                <a:latin typeface="Calibri" panose="020F0502020204030204" pitchFamily="34" charset="0"/>
                <a:ea typeface="Times New Roman" panose="02020603050405020304" pitchFamily="18" charset="0"/>
              </a:rPr>
              <a:t>, 2011.</a:t>
            </a:r>
            <a:endParaRPr lang="fr-F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071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8605F7B-49E8-46D9-B8D6-570D8D9B5EE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1457" y="158444"/>
            <a:ext cx="6645910" cy="5314950"/>
          </a:xfrm>
          <a:prstGeom prst="rect">
            <a:avLst/>
          </a:prstGeom>
          <a:noFill/>
          <a:ln>
            <a:noFill/>
          </a:ln>
        </p:spPr>
      </p:pic>
      <p:sp>
        <p:nvSpPr>
          <p:cNvPr id="4" name="ZoneTexte 3">
            <a:extLst>
              <a:ext uri="{FF2B5EF4-FFF2-40B4-BE49-F238E27FC236}">
                <a16:creationId xmlns:a16="http://schemas.microsoft.com/office/drawing/2014/main" id="{807F1CEC-A73D-43BF-82E4-E31215F7B007}"/>
              </a:ext>
            </a:extLst>
          </p:cNvPr>
          <p:cNvSpPr txBox="1"/>
          <p:nvPr/>
        </p:nvSpPr>
        <p:spPr>
          <a:xfrm>
            <a:off x="121019" y="5372726"/>
            <a:ext cx="8016302" cy="923330"/>
          </a:xfrm>
          <a:prstGeom prst="rect">
            <a:avLst/>
          </a:prstGeom>
          <a:noFill/>
        </p:spPr>
        <p:txBody>
          <a:bodyPr wrap="square">
            <a:spAutoFit/>
          </a:bodyPr>
          <a:lstStyle/>
          <a:p>
            <a:pPr algn="just">
              <a:tabLst>
                <a:tab pos="3333750" algn="l"/>
              </a:tabLs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Photo de l’équipage de la mission Apollo-Soyouz prise par la Nasa en mars 1975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3333750" algn="l"/>
              </a:tabLst>
            </a:pPr>
            <a:r>
              <a:rPr lang="fr-FR" sz="1800" dirty="0">
                <a:effectLst/>
                <a:latin typeface="Calibri" panose="020F0502020204030204" pitchFamily="34" charset="0"/>
                <a:ea typeface="Calibri" panose="020F0502020204030204" pitchFamily="34" charset="0"/>
                <a:cs typeface="Times New Roman" panose="02020603050405020304" pitchFamily="18" charset="0"/>
              </a:rPr>
              <a:t>De gauche à droite : les Américains (en combinaisons orange) Slayton, Stafford et Brand, ainsi que les Soviétiques (en combinaisons vertes) Leonov et Kubasov)</a:t>
            </a:r>
          </a:p>
        </p:txBody>
      </p:sp>
      <p:pic>
        <p:nvPicPr>
          <p:cNvPr id="5" name="Image 4" descr="Une image contenant satellite, transport, neige, table&#10;&#10;Description générée automatiquement">
            <a:extLst>
              <a:ext uri="{FF2B5EF4-FFF2-40B4-BE49-F238E27FC236}">
                <a16:creationId xmlns:a16="http://schemas.microsoft.com/office/drawing/2014/main" id="{7F779956-2956-4D52-9055-5FC755246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855" y="454534"/>
            <a:ext cx="4308688" cy="2867506"/>
          </a:xfrm>
          <a:prstGeom prst="rect">
            <a:avLst/>
          </a:prstGeom>
        </p:spPr>
      </p:pic>
      <p:sp>
        <p:nvSpPr>
          <p:cNvPr id="7" name="ZoneTexte 6">
            <a:extLst>
              <a:ext uri="{FF2B5EF4-FFF2-40B4-BE49-F238E27FC236}">
                <a16:creationId xmlns:a16="http://schemas.microsoft.com/office/drawing/2014/main" id="{48A3423E-F353-424B-8FD9-17E2DF72146B}"/>
              </a:ext>
            </a:extLst>
          </p:cNvPr>
          <p:cNvSpPr txBox="1"/>
          <p:nvPr/>
        </p:nvSpPr>
        <p:spPr>
          <a:xfrm>
            <a:off x="7652857" y="3429000"/>
            <a:ext cx="4308688" cy="923330"/>
          </a:xfrm>
          <a:prstGeom prst="rect">
            <a:avLst/>
          </a:prstGeom>
          <a:noFill/>
        </p:spPr>
        <p:txBody>
          <a:bodyPr wrap="square">
            <a:spAutoFit/>
          </a:bodyPr>
          <a:lstStyle/>
          <a:p>
            <a:pPr algn="ctr"/>
            <a:r>
              <a:rPr lang="fr-FR" dirty="0"/>
              <a:t>La Station Spatiale Internationale (ISS), 2018.</a:t>
            </a:r>
          </a:p>
          <a:p>
            <a:pPr algn="ctr"/>
            <a:r>
              <a:rPr lang="fr-FR" dirty="0"/>
              <a:t>Photographie prise par la Nasa/</a:t>
            </a:r>
            <a:r>
              <a:rPr lang="fr-FR" dirty="0" err="1"/>
              <a:t>Roscosmos</a:t>
            </a:r>
            <a:r>
              <a:rPr lang="fr-FR" dirty="0"/>
              <a:t> </a:t>
            </a:r>
          </a:p>
        </p:txBody>
      </p:sp>
      <p:sp>
        <p:nvSpPr>
          <p:cNvPr id="8" name="ZoneTexte 7">
            <a:extLst>
              <a:ext uri="{FF2B5EF4-FFF2-40B4-BE49-F238E27FC236}">
                <a16:creationId xmlns:a16="http://schemas.microsoft.com/office/drawing/2014/main" id="{5D3C69B3-888D-42B4-9581-B3E0064AC8E8}"/>
              </a:ext>
            </a:extLst>
          </p:cNvPr>
          <p:cNvSpPr txBox="1"/>
          <p:nvPr/>
        </p:nvSpPr>
        <p:spPr>
          <a:xfrm>
            <a:off x="8137321" y="4758432"/>
            <a:ext cx="4014689" cy="369332"/>
          </a:xfrm>
          <a:prstGeom prst="rect">
            <a:avLst/>
          </a:prstGeom>
          <a:noFill/>
        </p:spPr>
        <p:txBody>
          <a:bodyPr wrap="none" rtlCol="0">
            <a:spAutoFit/>
          </a:bodyPr>
          <a:lstStyle/>
          <a:p>
            <a:r>
              <a:rPr lang="fr-FR" b="1" dirty="0">
                <a:effectLst>
                  <a:outerShdw blurRad="38100" dist="38100" dir="2700000" algn="tl">
                    <a:srgbClr val="000000">
                      <a:alpha val="43137"/>
                    </a:srgbClr>
                  </a:outerShdw>
                </a:effectLst>
              </a:rPr>
              <a:t>Documents 15. La Détente dans l’espace</a:t>
            </a:r>
          </a:p>
        </p:txBody>
      </p:sp>
    </p:spTree>
    <p:extLst>
      <p:ext uri="{BB962C8B-B14F-4D97-AF65-F5344CB8AC3E}">
        <p14:creationId xmlns:p14="http://schemas.microsoft.com/office/powerpoint/2010/main" val="126544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 1" descr="Une image contenant personne, posant, groupe, complet&#10;&#10;Description générée automatiquement">
            <a:extLst>
              <a:ext uri="{FF2B5EF4-FFF2-40B4-BE49-F238E27FC236}">
                <a16:creationId xmlns:a16="http://schemas.microsoft.com/office/drawing/2014/main" id="{8686E7EE-CD30-4968-86EA-B75E96DFD8E7}"/>
              </a:ext>
            </a:extLst>
          </p:cNvPr>
          <p:cNvPicPr/>
          <p:nvPr/>
        </p:nvPicPr>
        <p:blipFill rotWithShape="1">
          <a:blip r:embed="rId2">
            <a:extLst>
              <a:ext uri="{28A0092B-C50C-407E-A947-70E740481C1C}">
                <a14:useLocalDpi xmlns:a14="http://schemas.microsoft.com/office/drawing/2010/main" val="0"/>
              </a:ext>
            </a:extLst>
          </a:blip>
          <a:srcRect t="16922" r="1" b="1300"/>
          <a:stretch/>
        </p:blipFill>
        <p:spPr bwMode="auto">
          <a:xfrm>
            <a:off x="196850" y="173518"/>
            <a:ext cx="11798300" cy="6512763"/>
          </a:xfrm>
          <a:prstGeom prst="rect">
            <a:avLst/>
          </a:prstGeom>
          <a:noFill/>
        </p:spPr>
      </p:pic>
      <p:sp>
        <p:nvSpPr>
          <p:cNvPr id="5" name="ZoneTexte 4">
            <a:extLst>
              <a:ext uri="{FF2B5EF4-FFF2-40B4-BE49-F238E27FC236}">
                <a16:creationId xmlns:a16="http://schemas.microsoft.com/office/drawing/2014/main" id="{B0905CD2-278A-4049-8E0B-339B85B02E07}"/>
              </a:ext>
            </a:extLst>
          </p:cNvPr>
          <p:cNvSpPr txBox="1"/>
          <p:nvPr/>
        </p:nvSpPr>
        <p:spPr>
          <a:xfrm>
            <a:off x="404690" y="5450435"/>
            <a:ext cx="10912058" cy="646331"/>
          </a:xfrm>
          <a:prstGeom prst="rect">
            <a:avLst/>
          </a:prstGeom>
          <a:noFill/>
        </p:spPr>
        <p:txBody>
          <a:bodyPr wrap="square">
            <a:spAutoFit/>
          </a:bodyPr>
          <a:lstStyle/>
          <a:p>
            <a:pPr algn="just">
              <a:tabLst>
                <a:tab pos="3333750" algn="l"/>
              </a:tabLst>
            </a:pP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Document 16.Jimmy Carter et Léonid Brejnev signent l'accord Salt II à Vienne (Autriche) le 18 juin 1979. Photo officielle prise par Bill </a:t>
            </a:r>
            <a:r>
              <a:rPr lang="fr-F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Fitz-Patrick</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7790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201C940-2992-4AE2-A558-14AE07CC21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064" y="130930"/>
            <a:ext cx="6169512" cy="3358890"/>
          </a:xfrm>
          <a:prstGeom prst="rect">
            <a:avLst/>
          </a:prstGeom>
          <a:noFill/>
          <a:ln>
            <a:noFill/>
          </a:ln>
        </p:spPr>
      </p:pic>
      <p:pic>
        <p:nvPicPr>
          <p:cNvPr id="7" name="Image 6">
            <a:extLst>
              <a:ext uri="{FF2B5EF4-FFF2-40B4-BE49-F238E27FC236}">
                <a16:creationId xmlns:a16="http://schemas.microsoft.com/office/drawing/2014/main" id="{60B79A97-17E1-4AAD-81A0-59B499669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061" y="130930"/>
            <a:ext cx="2707506" cy="1051979"/>
          </a:xfrm>
          <a:prstGeom prst="rect">
            <a:avLst/>
          </a:prstGeom>
        </p:spPr>
      </p:pic>
      <p:sp>
        <p:nvSpPr>
          <p:cNvPr id="9" name="ZoneTexte 8">
            <a:extLst>
              <a:ext uri="{FF2B5EF4-FFF2-40B4-BE49-F238E27FC236}">
                <a16:creationId xmlns:a16="http://schemas.microsoft.com/office/drawing/2014/main" id="{8C711D34-4FF9-40B0-AB22-B9C59D8A03B1}"/>
              </a:ext>
            </a:extLst>
          </p:cNvPr>
          <p:cNvSpPr txBox="1"/>
          <p:nvPr/>
        </p:nvSpPr>
        <p:spPr>
          <a:xfrm>
            <a:off x="7811883" y="998243"/>
            <a:ext cx="3766508" cy="369332"/>
          </a:xfrm>
          <a:prstGeom prst="rect">
            <a:avLst/>
          </a:prstGeom>
          <a:noFill/>
        </p:spPr>
        <p:txBody>
          <a:bodyPr wrap="square">
            <a:spAutoFit/>
          </a:bodyPr>
          <a:lstStyle/>
          <a:p>
            <a:r>
              <a:rPr lang="fr-FR" b="1" dirty="0"/>
              <a:t>ESA : L’agence spatiale européenne</a:t>
            </a:r>
          </a:p>
        </p:txBody>
      </p:sp>
      <p:pic>
        <p:nvPicPr>
          <p:cNvPr id="16" name="Image 15" descr="Une image contenant texte, carte&#10;&#10;Description générée automatiquement">
            <a:extLst>
              <a:ext uri="{FF2B5EF4-FFF2-40B4-BE49-F238E27FC236}">
                <a16:creationId xmlns:a16="http://schemas.microsoft.com/office/drawing/2014/main" id="{0BE56403-6E17-46B4-ADF4-ED4544AB2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066" y="1561711"/>
            <a:ext cx="4842011" cy="5063024"/>
          </a:xfrm>
          <a:prstGeom prst="rect">
            <a:avLst/>
          </a:prstGeom>
        </p:spPr>
      </p:pic>
      <p:pic>
        <p:nvPicPr>
          <p:cNvPr id="18" name="Image 17" descr="Une image contenant personne, intérieur, homme, table&#10;&#10;Description générée automatiquement">
            <a:extLst>
              <a:ext uri="{FF2B5EF4-FFF2-40B4-BE49-F238E27FC236}">
                <a16:creationId xmlns:a16="http://schemas.microsoft.com/office/drawing/2014/main" id="{96E6451E-3403-4E12-BBE7-7F250CAF9B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711" y="3963048"/>
            <a:ext cx="2443110" cy="1829999"/>
          </a:xfrm>
          <a:prstGeom prst="rect">
            <a:avLst/>
          </a:prstGeom>
        </p:spPr>
      </p:pic>
      <p:sp>
        <p:nvSpPr>
          <p:cNvPr id="19" name="ZoneTexte 18">
            <a:extLst>
              <a:ext uri="{FF2B5EF4-FFF2-40B4-BE49-F238E27FC236}">
                <a16:creationId xmlns:a16="http://schemas.microsoft.com/office/drawing/2014/main" id="{23DC7F5A-A4A2-4DDC-8B39-AD6DC313F83D}"/>
              </a:ext>
            </a:extLst>
          </p:cNvPr>
          <p:cNvSpPr txBox="1"/>
          <p:nvPr/>
        </p:nvSpPr>
        <p:spPr>
          <a:xfrm>
            <a:off x="97064" y="5868390"/>
            <a:ext cx="4842011" cy="646331"/>
          </a:xfrm>
          <a:prstGeom prst="rect">
            <a:avLst/>
          </a:prstGeom>
          <a:noFill/>
        </p:spPr>
        <p:txBody>
          <a:bodyPr wrap="square" rtlCol="0">
            <a:spAutoFit/>
          </a:bodyPr>
          <a:lstStyle/>
          <a:p>
            <a:r>
              <a:rPr lang="fr-FR" dirty="0"/>
              <a:t>Photographie de Thomas Pesquet spationaute français de l’ESA. </a:t>
            </a:r>
            <a:r>
              <a:rPr lang="pt-BR" dirty="0"/>
              <a:t>Berzane Nasser/ABACA</a:t>
            </a:r>
            <a:endParaRPr lang="fr-FR" dirty="0"/>
          </a:p>
        </p:txBody>
      </p:sp>
      <p:sp>
        <p:nvSpPr>
          <p:cNvPr id="2" name="ZoneTexte 1">
            <a:extLst>
              <a:ext uri="{FF2B5EF4-FFF2-40B4-BE49-F238E27FC236}">
                <a16:creationId xmlns:a16="http://schemas.microsoft.com/office/drawing/2014/main" id="{571E2C98-76DB-4BC1-ACFD-EB26ECE4F075}"/>
              </a:ext>
            </a:extLst>
          </p:cNvPr>
          <p:cNvSpPr txBox="1"/>
          <p:nvPr/>
        </p:nvSpPr>
        <p:spPr>
          <a:xfrm>
            <a:off x="3981495" y="4093223"/>
            <a:ext cx="2925332"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Documents 17. L’Europe et la conquête spatiale </a:t>
            </a:r>
          </a:p>
        </p:txBody>
      </p:sp>
    </p:spTree>
    <p:extLst>
      <p:ext uri="{BB962C8B-B14F-4D97-AF65-F5344CB8AC3E}">
        <p14:creationId xmlns:p14="http://schemas.microsoft.com/office/powerpoint/2010/main" val="180986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7BA5D07-67D1-44F1-905E-55D3FB0E41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5036" y="349813"/>
            <a:ext cx="7677241" cy="2831926"/>
          </a:xfrm>
          <a:prstGeom prst="rect">
            <a:avLst/>
          </a:prstGeom>
          <a:noFill/>
        </p:spPr>
      </p:pic>
      <p:pic>
        <p:nvPicPr>
          <p:cNvPr id="4" name="Image 3" descr="Une image contenant femme, tenant, fille, jeune&#10;&#10;Description générée automatiquement">
            <a:extLst>
              <a:ext uri="{FF2B5EF4-FFF2-40B4-BE49-F238E27FC236}">
                <a16:creationId xmlns:a16="http://schemas.microsoft.com/office/drawing/2014/main" id="{B3EE9CE1-EA6E-4DE6-B21B-2A0FEDD08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47" y="3510740"/>
            <a:ext cx="4674249" cy="1756182"/>
          </a:xfrm>
          <a:prstGeom prst="rect">
            <a:avLst/>
          </a:prstGeom>
        </p:spPr>
      </p:pic>
      <p:sp>
        <p:nvSpPr>
          <p:cNvPr id="6" name="ZoneTexte 5">
            <a:extLst>
              <a:ext uri="{FF2B5EF4-FFF2-40B4-BE49-F238E27FC236}">
                <a16:creationId xmlns:a16="http://schemas.microsoft.com/office/drawing/2014/main" id="{B67554CA-03EA-4699-8C5C-FF2848296011}"/>
              </a:ext>
            </a:extLst>
          </p:cNvPr>
          <p:cNvSpPr txBox="1"/>
          <p:nvPr/>
        </p:nvSpPr>
        <p:spPr>
          <a:xfrm>
            <a:off x="330745" y="5446363"/>
            <a:ext cx="5474437" cy="830997"/>
          </a:xfrm>
          <a:prstGeom prst="rect">
            <a:avLst/>
          </a:prstGeom>
          <a:noFill/>
        </p:spPr>
        <p:txBody>
          <a:bodyPr wrap="square">
            <a:spAutoFit/>
          </a:bodyPr>
          <a:lstStyle/>
          <a:p>
            <a:r>
              <a:rPr lang="fr-FR" sz="1600" dirty="0"/>
              <a:t>Le </a:t>
            </a:r>
            <a:r>
              <a:rPr lang="fr-FR" sz="1600" dirty="0" err="1"/>
              <a:t>taikonaute</a:t>
            </a:r>
            <a:r>
              <a:rPr lang="fr-FR" sz="1600" dirty="0"/>
              <a:t> chinois Yang </a:t>
            </a:r>
            <a:r>
              <a:rPr lang="fr-FR" sz="1600" dirty="0" err="1"/>
              <a:t>Liwei</a:t>
            </a:r>
            <a:r>
              <a:rPr lang="fr-FR" sz="1600" dirty="0"/>
              <a:t> dans la capsule </a:t>
            </a:r>
            <a:r>
              <a:rPr lang="fr-FR" sz="1600" dirty="0" err="1"/>
              <a:t>Shenzou</a:t>
            </a:r>
            <a:r>
              <a:rPr lang="fr-FR" sz="1600" dirty="0"/>
              <a:t> V, le 16 octobre 2003. Cet exploit fait de la Chine le troisième pays à réaliser un vol spatial habité</a:t>
            </a:r>
          </a:p>
        </p:txBody>
      </p:sp>
      <p:sp>
        <p:nvSpPr>
          <p:cNvPr id="3" name="ZoneTexte 2">
            <a:extLst>
              <a:ext uri="{FF2B5EF4-FFF2-40B4-BE49-F238E27FC236}">
                <a16:creationId xmlns:a16="http://schemas.microsoft.com/office/drawing/2014/main" id="{673208DA-715B-4101-9BA6-B8419EA49B7D}"/>
              </a:ext>
            </a:extLst>
          </p:cNvPr>
          <p:cNvSpPr txBox="1"/>
          <p:nvPr/>
        </p:nvSpPr>
        <p:spPr>
          <a:xfrm>
            <a:off x="8681747" y="2112798"/>
            <a:ext cx="3142080" cy="646331"/>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Documents 18. De nouveaux pays dans la course à l’espace</a:t>
            </a:r>
          </a:p>
        </p:txBody>
      </p:sp>
    </p:spTree>
    <p:extLst>
      <p:ext uri="{BB962C8B-B14F-4D97-AF65-F5344CB8AC3E}">
        <p14:creationId xmlns:p14="http://schemas.microsoft.com/office/powerpoint/2010/main" val="339546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intérieur, bâtiment, homme, debout&#10;&#10;Description générée automatiquement">
            <a:extLst>
              <a:ext uri="{FF2B5EF4-FFF2-40B4-BE49-F238E27FC236}">
                <a16:creationId xmlns:a16="http://schemas.microsoft.com/office/drawing/2014/main" id="{C421C6BB-0F32-4C7D-86A3-8ECBE78B9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850" y="354217"/>
            <a:ext cx="9904119" cy="5571067"/>
          </a:xfrm>
          <a:prstGeom prst="rect">
            <a:avLst/>
          </a:prstGeom>
        </p:spPr>
      </p:pic>
      <p:sp>
        <p:nvSpPr>
          <p:cNvPr id="5" name="ZoneTexte 4">
            <a:extLst>
              <a:ext uri="{FF2B5EF4-FFF2-40B4-BE49-F238E27FC236}">
                <a16:creationId xmlns:a16="http://schemas.microsoft.com/office/drawing/2014/main" id="{387AC109-47ED-4928-BC8A-1770B7F7F140}"/>
              </a:ext>
            </a:extLst>
          </p:cNvPr>
          <p:cNvSpPr txBox="1"/>
          <p:nvPr/>
        </p:nvSpPr>
        <p:spPr>
          <a:xfrm>
            <a:off x="1451850" y="5925284"/>
            <a:ext cx="10053610" cy="646331"/>
          </a:xfrm>
          <a:prstGeom prst="rect">
            <a:avLst/>
          </a:prstGeom>
          <a:noFill/>
        </p:spPr>
        <p:txBody>
          <a:bodyPr wrap="square">
            <a:spAutoFit/>
          </a:bodyPr>
          <a:lstStyle/>
          <a:p>
            <a:pPr algn="ctr"/>
            <a:r>
              <a:rPr lang="fr-FR" b="1" dirty="0">
                <a:effectLst>
                  <a:outerShdw blurRad="38100" dist="38100" dir="2700000" algn="tl">
                    <a:srgbClr val="000000">
                      <a:alpha val="43137"/>
                    </a:srgbClr>
                  </a:outerShdw>
                </a:effectLst>
              </a:rPr>
              <a:t>Documents 19. Start up et milliardaires à la conquête de l’espace</a:t>
            </a:r>
          </a:p>
          <a:p>
            <a:pPr algn="ctr"/>
            <a:r>
              <a:rPr lang="fr-FR" b="1" dirty="0">
                <a:effectLst>
                  <a:outerShdw blurRad="38100" dist="38100" dir="2700000" algn="tl">
                    <a:srgbClr val="000000">
                      <a:alpha val="43137"/>
                    </a:srgbClr>
                  </a:outerShdw>
                </a:effectLst>
              </a:rPr>
              <a:t>Elon Musk, ici lors de la présentation de la capsule Dragon V2 de SpaceX. REUTERS/Mario </a:t>
            </a:r>
            <a:r>
              <a:rPr lang="fr-FR" b="1" dirty="0" err="1">
                <a:effectLst>
                  <a:outerShdw blurRad="38100" dist="38100" dir="2700000" algn="tl">
                    <a:srgbClr val="000000">
                      <a:alpha val="43137"/>
                    </a:srgbClr>
                  </a:outerShdw>
                </a:effectLst>
              </a:rPr>
              <a:t>Anzuoni</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602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FD5BA5E-97EC-4652-BF1A-0971E3021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9" y="111102"/>
            <a:ext cx="9480700" cy="6108068"/>
          </a:xfrm>
          <a:prstGeom prst="rect">
            <a:avLst/>
          </a:prstGeom>
        </p:spPr>
      </p:pic>
      <p:sp>
        <p:nvSpPr>
          <p:cNvPr id="5" name="ZoneTexte 4">
            <a:extLst>
              <a:ext uri="{FF2B5EF4-FFF2-40B4-BE49-F238E27FC236}">
                <a16:creationId xmlns:a16="http://schemas.microsoft.com/office/drawing/2014/main" id="{33E6CC5E-113F-41E3-8EF7-73446179DCDC}"/>
              </a:ext>
            </a:extLst>
          </p:cNvPr>
          <p:cNvSpPr txBox="1"/>
          <p:nvPr/>
        </p:nvSpPr>
        <p:spPr>
          <a:xfrm>
            <a:off x="9554231" y="3165136"/>
            <a:ext cx="2070829" cy="3139321"/>
          </a:xfrm>
          <a:prstGeom prst="rect">
            <a:avLst/>
          </a:prstGeom>
          <a:noFill/>
        </p:spPr>
        <p:txBody>
          <a:bodyPr wrap="square">
            <a:spAutoFit/>
          </a:bodyPr>
          <a:lstStyle/>
          <a:p>
            <a:pPr algn="just"/>
            <a:r>
              <a:rPr lang="fr-FR" b="1" dirty="0">
                <a:effectLst>
                  <a:outerShdw blurRad="38100" dist="38100" dir="2700000" algn="tl">
                    <a:srgbClr val="000000">
                      <a:alpha val="43137"/>
                    </a:srgbClr>
                  </a:outerShdw>
                </a:effectLst>
              </a:rPr>
              <a:t>Jeff Bezos, le patron et fondateur de Blue Origin, vient d'annoncer le développement de la fusée New Glenn pour le transport de charges utiles lourdes dans l'espace - Photo Blue Origin</a:t>
            </a:r>
          </a:p>
        </p:txBody>
      </p:sp>
      <p:pic>
        <p:nvPicPr>
          <p:cNvPr id="7" name="Image 6" descr="Une image contenant homme, avant, bâtiment, debout&#10;&#10;Description générée automatiquement">
            <a:extLst>
              <a:ext uri="{FF2B5EF4-FFF2-40B4-BE49-F238E27FC236}">
                <a16:creationId xmlns:a16="http://schemas.microsoft.com/office/drawing/2014/main" id="{7E14DA29-720C-411D-9520-4A4FF06F9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293" y="638830"/>
            <a:ext cx="3204707" cy="1680182"/>
          </a:xfrm>
          <a:prstGeom prst="rect">
            <a:avLst/>
          </a:prstGeom>
        </p:spPr>
      </p:pic>
    </p:spTree>
    <p:extLst>
      <p:ext uri="{BB962C8B-B14F-4D97-AF65-F5344CB8AC3E}">
        <p14:creationId xmlns:p14="http://schemas.microsoft.com/office/powerpoint/2010/main" val="115084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i.rbth.com/rbthmedia/images/2018.04/original/5ad0a76315e9f9379a524531.jpg">
            <a:extLst>
              <a:ext uri="{FF2B5EF4-FFF2-40B4-BE49-F238E27FC236}">
                <a16:creationId xmlns:a16="http://schemas.microsoft.com/office/drawing/2014/main" id="{6FA034F4-E511-4B88-92C8-283566C08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80109"/>
            <a:ext cx="86868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4D0871-B52E-4CE2-B7C1-7E70037B2D15}"/>
              </a:ext>
            </a:extLst>
          </p:cNvPr>
          <p:cNvSpPr/>
          <p:nvPr/>
        </p:nvSpPr>
        <p:spPr>
          <a:xfrm>
            <a:off x="9105900" y="886691"/>
            <a:ext cx="3241964" cy="4247317"/>
          </a:xfrm>
          <a:prstGeom prst="rect">
            <a:avLst/>
          </a:prstGeom>
        </p:spPr>
        <p:txBody>
          <a:bodyPr wrap="square">
            <a:spAutoFit/>
          </a:bodyPr>
          <a:lstStyle/>
          <a:p>
            <a:r>
              <a:rPr lang="fr-FR" b="1" dirty="0">
                <a:effectLst>
                  <a:outerShdw blurRad="38100" dist="38100" dir="2700000" algn="tl">
                    <a:srgbClr val="000000">
                      <a:alpha val="43137"/>
                    </a:srgbClr>
                  </a:outerShdw>
                </a:effectLst>
              </a:rPr>
              <a:t>Document 2 : Affiche de</a:t>
            </a:r>
          </a:p>
          <a:p>
            <a:r>
              <a:rPr lang="fr-FR" b="1" dirty="0">
                <a:effectLst>
                  <a:outerShdw blurRad="38100" dist="38100" dir="2700000" algn="tl">
                    <a:srgbClr val="000000">
                      <a:alpha val="43137"/>
                    </a:srgbClr>
                  </a:outerShdw>
                </a:effectLst>
              </a:rPr>
              <a:t>K. Ivanov, 1960</a:t>
            </a:r>
          </a:p>
          <a:p>
            <a:r>
              <a:rPr lang="fr-FR" b="1" dirty="0">
                <a:solidFill>
                  <a:srgbClr val="000000"/>
                </a:solidFill>
                <a:effectLst>
                  <a:outerShdw blurRad="38100" dist="38100" dir="2700000" algn="tl">
                    <a:srgbClr val="000000">
                      <a:alpha val="43137"/>
                    </a:srgbClr>
                  </a:outerShdw>
                </a:effectLst>
              </a:rPr>
              <a:t>« La voie pour l’humanité est ouverte ! » </a:t>
            </a:r>
          </a:p>
          <a:p>
            <a:r>
              <a:rPr lang="fr-FR" b="1" dirty="0">
                <a:solidFill>
                  <a:srgbClr val="000000"/>
                </a:solidFill>
                <a:effectLst>
                  <a:outerShdw blurRad="38100" dist="38100" dir="2700000" algn="tl">
                    <a:srgbClr val="000000">
                      <a:alpha val="43137"/>
                    </a:srgbClr>
                  </a:outerShdw>
                </a:effectLst>
              </a:rPr>
              <a:t>Affiche de propagande russe</a:t>
            </a:r>
          </a:p>
          <a:p>
            <a:r>
              <a:rPr lang="fr-FR" b="1" dirty="0">
                <a:solidFill>
                  <a:srgbClr val="000000"/>
                </a:solidFill>
                <a:effectLst>
                  <a:outerShdw blurRad="38100" dist="38100" dir="2700000" algn="tl">
                    <a:srgbClr val="000000">
                      <a:alpha val="43137"/>
                    </a:srgbClr>
                  </a:outerShdw>
                </a:effectLst>
              </a:rPr>
              <a:t>Les </a:t>
            </a:r>
            <a:r>
              <a:rPr lang="fr-FR" b="1" dirty="0">
                <a:effectLst>
                  <a:outerShdw blurRad="38100" dist="38100" dir="2700000" algn="tl">
                    <a:srgbClr val="000000">
                      <a:alpha val="43137"/>
                    </a:srgbClr>
                  </a:outerShdw>
                </a:effectLst>
              </a:rPr>
              <a:t>chiennes </a:t>
            </a:r>
            <a:r>
              <a:rPr lang="fr-FR" b="1" dirty="0" err="1">
                <a:effectLst>
                  <a:outerShdw blurRad="38100" dist="38100" dir="2700000" algn="tl">
                    <a:srgbClr val="000000">
                      <a:alpha val="43137"/>
                    </a:srgbClr>
                  </a:outerShdw>
                </a:effectLst>
              </a:rPr>
              <a:t>Belka</a:t>
            </a:r>
            <a:r>
              <a:rPr lang="fr-FR" b="1" dirty="0">
                <a:effectLst>
                  <a:outerShdw blurRad="38100" dist="38100" dir="2700000" algn="tl">
                    <a:srgbClr val="000000">
                      <a:alpha val="43137"/>
                    </a:srgbClr>
                  </a:outerShdw>
                </a:effectLst>
              </a:rPr>
              <a:t> (Écureuil) et Strelka (Petite Flèche) ont </a:t>
            </a:r>
            <a:r>
              <a:rPr lang="fr-FR" b="1" dirty="0">
                <a:solidFill>
                  <a:srgbClr val="000000"/>
                </a:solidFill>
                <a:effectLst>
                  <a:outerShdw blurRad="38100" dist="38100" dir="2700000" algn="tl">
                    <a:srgbClr val="000000">
                      <a:alpha val="43137"/>
                    </a:srgbClr>
                  </a:outerShdw>
                </a:effectLst>
              </a:rPr>
              <a:t>été les premières créatures terrestres à être entrée en orbite et à en être revenues vivantes, le 19 août 1960. Elles ont ainsi pavé la voie pour le premier vol spatial humain, qu’effectuera peu après</a:t>
            </a:r>
            <a:r>
              <a:rPr lang="fr-FR" b="1" dirty="0">
                <a:effectLst>
                  <a:outerShdw blurRad="38100" dist="38100" dir="2700000" algn="tl">
                    <a:srgbClr val="000000">
                      <a:alpha val="43137"/>
                    </a:srgbClr>
                  </a:outerShdw>
                </a:effectLst>
              </a:rPr>
              <a:t> Iouri Gagarine</a:t>
            </a:r>
            <a:r>
              <a:rPr lang="fr-FR" b="1" dirty="0">
                <a:solidFill>
                  <a:srgbClr val="000000"/>
                </a:solidFill>
                <a:effectLst>
                  <a:outerShdw blurRad="38100" dist="38100" dir="2700000" algn="tl">
                    <a:srgbClr val="000000">
                      <a:alpha val="43137"/>
                    </a:srgbClr>
                  </a:outerShdw>
                </a:effectLst>
              </a:rPr>
              <a:t>.</a:t>
            </a:r>
            <a:endParaRPr lang="fr-FR" b="1" i="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146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4985A38D-8979-496A-8572-278C3A0F8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00" y="180678"/>
            <a:ext cx="8690155" cy="4695618"/>
          </a:xfrm>
          <a:prstGeom prst="rect">
            <a:avLst/>
          </a:prstGeom>
        </p:spPr>
      </p:pic>
      <p:sp>
        <p:nvSpPr>
          <p:cNvPr id="4" name="ZoneTexte 3">
            <a:extLst>
              <a:ext uri="{FF2B5EF4-FFF2-40B4-BE49-F238E27FC236}">
                <a16:creationId xmlns:a16="http://schemas.microsoft.com/office/drawing/2014/main" id="{50BF856F-2967-430E-92A1-D1DDBB40B8B3}"/>
              </a:ext>
            </a:extLst>
          </p:cNvPr>
          <p:cNvSpPr txBox="1"/>
          <p:nvPr/>
        </p:nvSpPr>
        <p:spPr>
          <a:xfrm>
            <a:off x="765111" y="4963886"/>
            <a:ext cx="6272423" cy="369332"/>
          </a:xfrm>
          <a:prstGeom prst="rect">
            <a:avLst/>
          </a:prstGeom>
          <a:noFill/>
        </p:spPr>
        <p:txBody>
          <a:bodyPr wrap="none" rtlCol="0">
            <a:spAutoFit/>
          </a:bodyPr>
          <a:lstStyle/>
          <a:p>
            <a:r>
              <a:rPr lang="fr-FR" dirty="0"/>
              <a:t>Source </a:t>
            </a:r>
            <a:r>
              <a:rPr lang="fr-FR" i="1" dirty="0"/>
              <a:t>Manuel Hachette Terminale Technologique </a:t>
            </a:r>
            <a:r>
              <a:rPr lang="fr-FR" dirty="0"/>
              <a:t>2020, page 73</a:t>
            </a:r>
          </a:p>
        </p:txBody>
      </p:sp>
      <p:sp>
        <p:nvSpPr>
          <p:cNvPr id="5" name="Rectangle 4">
            <a:extLst>
              <a:ext uri="{FF2B5EF4-FFF2-40B4-BE49-F238E27FC236}">
                <a16:creationId xmlns:a16="http://schemas.microsoft.com/office/drawing/2014/main" id="{E92ED7B6-1BAE-4DB6-BCA6-41B4AAAD64E0}"/>
              </a:ext>
            </a:extLst>
          </p:cNvPr>
          <p:cNvSpPr/>
          <p:nvPr/>
        </p:nvSpPr>
        <p:spPr>
          <a:xfrm>
            <a:off x="0" y="79899"/>
            <a:ext cx="612647" cy="443883"/>
          </a:xfrm>
          <a:prstGeom prst="rect">
            <a:avLst/>
          </a:prstGeom>
          <a:solidFill>
            <a:schemeClr val="accent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Doc. 20</a:t>
            </a:r>
          </a:p>
        </p:txBody>
      </p:sp>
    </p:spTree>
    <p:extLst>
      <p:ext uri="{BB962C8B-B14F-4D97-AF65-F5344CB8AC3E}">
        <p14:creationId xmlns:p14="http://schemas.microsoft.com/office/powerpoint/2010/main" val="134835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82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hoto, alimentation, signe, tenant&#10;&#10;Description générée automatiquement">
            <a:extLst>
              <a:ext uri="{FF2B5EF4-FFF2-40B4-BE49-F238E27FC236}">
                <a16:creationId xmlns:a16="http://schemas.microsoft.com/office/drawing/2014/main" id="{824F944E-FCC7-4793-83BA-373737FA1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17" y="121298"/>
            <a:ext cx="4467752" cy="6858000"/>
          </a:xfrm>
          <a:prstGeom prst="rect">
            <a:avLst/>
          </a:prstGeom>
        </p:spPr>
      </p:pic>
      <p:sp>
        <p:nvSpPr>
          <p:cNvPr id="4" name="ZoneTexte 3">
            <a:extLst>
              <a:ext uri="{FF2B5EF4-FFF2-40B4-BE49-F238E27FC236}">
                <a16:creationId xmlns:a16="http://schemas.microsoft.com/office/drawing/2014/main" id="{03CD645A-3F0B-4DF7-82DD-57F75E3C2DFE}"/>
              </a:ext>
            </a:extLst>
          </p:cNvPr>
          <p:cNvSpPr txBox="1"/>
          <p:nvPr/>
        </p:nvSpPr>
        <p:spPr>
          <a:xfrm>
            <a:off x="5075039" y="696626"/>
            <a:ext cx="4796930" cy="707886"/>
          </a:xfrm>
          <a:prstGeom prst="rect">
            <a:avLst/>
          </a:prstGeom>
          <a:noFill/>
        </p:spPr>
        <p:txBody>
          <a:bodyPr wrap="square" rtlCol="0">
            <a:spAutoFit/>
          </a:bodyPr>
          <a:lstStyle/>
          <a:p>
            <a:pPr algn="just"/>
            <a:r>
              <a:rPr lang="fr-FR" sz="2000" b="1" dirty="0">
                <a:effectLst>
                  <a:outerShdw blurRad="38100" dist="38100" dir="2700000" algn="tl">
                    <a:srgbClr val="000000">
                      <a:alpha val="43137"/>
                    </a:srgbClr>
                  </a:outerShdw>
                </a:effectLst>
              </a:rPr>
              <a:t>Document 3. Affiche de V. </a:t>
            </a:r>
            <a:r>
              <a:rPr lang="fr-FR" sz="2000" b="1" dirty="0" err="1">
                <a:effectLst>
                  <a:outerShdw blurRad="38100" dist="38100" dir="2700000" algn="tl">
                    <a:srgbClr val="000000">
                      <a:alpha val="43137"/>
                    </a:srgbClr>
                  </a:outerShdw>
                </a:effectLst>
              </a:rPr>
              <a:t>Viktorov</a:t>
            </a:r>
            <a:r>
              <a:rPr lang="fr-FR" sz="2000" b="1" dirty="0">
                <a:effectLst>
                  <a:outerShdw blurRad="38100" dist="38100" dir="2700000" algn="tl">
                    <a:srgbClr val="000000">
                      <a:alpha val="43137"/>
                    </a:srgbClr>
                  </a:outerShdw>
                </a:effectLst>
              </a:rPr>
              <a:t>, 1961.</a:t>
            </a:r>
          </a:p>
          <a:p>
            <a:pPr algn="just"/>
            <a:r>
              <a:rPr lang="fr-FR" sz="2000" b="1" dirty="0">
                <a:effectLst>
                  <a:outerShdw blurRad="38100" dist="38100" dir="2700000" algn="tl">
                    <a:srgbClr val="000000">
                      <a:alpha val="43137"/>
                    </a:srgbClr>
                  </a:outerShdw>
                </a:effectLst>
              </a:rPr>
              <a:t>« Vers l’espace. La voie soviétique»</a:t>
            </a:r>
          </a:p>
        </p:txBody>
      </p:sp>
    </p:spTree>
    <p:extLst>
      <p:ext uri="{BB962C8B-B14F-4D97-AF65-F5344CB8AC3E}">
        <p14:creationId xmlns:p14="http://schemas.microsoft.com/office/powerpoint/2010/main" val="385460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5A1DEE04-9335-422A-B5D4-F8370DA39D4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83247" y="260912"/>
            <a:ext cx="4108661"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D87561F-771E-460F-A5D7-47CA2371847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154260" y="356621"/>
            <a:ext cx="6509005" cy="4831200"/>
          </a:xfrm>
          <a:prstGeom prst="rect">
            <a:avLst/>
          </a:prstGeom>
          <a:noFill/>
        </p:spPr>
      </p:pic>
      <p:sp>
        <p:nvSpPr>
          <p:cNvPr id="5" name="ZoneTexte 4">
            <a:extLst>
              <a:ext uri="{FF2B5EF4-FFF2-40B4-BE49-F238E27FC236}">
                <a16:creationId xmlns:a16="http://schemas.microsoft.com/office/drawing/2014/main" id="{08201F33-0E1A-4820-B53C-C2349E749DED}"/>
              </a:ext>
            </a:extLst>
          </p:cNvPr>
          <p:cNvSpPr txBox="1"/>
          <p:nvPr/>
        </p:nvSpPr>
        <p:spPr>
          <a:xfrm>
            <a:off x="137798" y="5831978"/>
            <a:ext cx="6097554" cy="369332"/>
          </a:xfrm>
          <a:prstGeom prst="rect">
            <a:avLst/>
          </a:prstGeom>
          <a:noFill/>
        </p:spPr>
        <p:txBody>
          <a:bodyPr wrap="square">
            <a:spAutoFit/>
          </a:bodyPr>
          <a:lstStyle/>
          <a:p>
            <a:r>
              <a:rPr lang="fr-FR" sz="1800" b="1" dirty="0">
                <a:effectLst/>
                <a:latin typeface="Calibri" panose="020F0502020204030204" pitchFamily="34" charset="0"/>
                <a:ea typeface="Calibri" panose="020F0502020204030204" pitchFamily="34" charset="0"/>
                <a:cs typeface="Times New Roman" panose="02020603050405020304" pitchFamily="18" charset="0"/>
              </a:rPr>
              <a:t>Une de </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Time magasine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12 avril 1961</a:t>
            </a:r>
            <a:endParaRPr lang="fr-FR" b="1" dirty="0"/>
          </a:p>
        </p:txBody>
      </p:sp>
      <p:sp>
        <p:nvSpPr>
          <p:cNvPr id="6" name="ZoneTexte 5">
            <a:extLst>
              <a:ext uri="{FF2B5EF4-FFF2-40B4-BE49-F238E27FC236}">
                <a16:creationId xmlns:a16="http://schemas.microsoft.com/office/drawing/2014/main" id="{60E719A7-0135-4571-A8D3-8758B08DC4EA}"/>
              </a:ext>
            </a:extLst>
          </p:cNvPr>
          <p:cNvSpPr txBox="1"/>
          <p:nvPr/>
        </p:nvSpPr>
        <p:spPr>
          <a:xfrm>
            <a:off x="6811861" y="5187821"/>
            <a:ext cx="4106765" cy="369332"/>
          </a:xfrm>
          <a:prstGeom prst="rect">
            <a:avLst/>
          </a:prstGeom>
          <a:noFill/>
        </p:spPr>
        <p:txBody>
          <a:bodyPr wrap="none" rtlCol="0">
            <a:spAutoFit/>
          </a:bodyPr>
          <a:lstStyle/>
          <a:p>
            <a:r>
              <a:rPr lang="fr-FR" b="1" dirty="0"/>
              <a:t>Une du </a:t>
            </a:r>
            <a:r>
              <a:rPr lang="fr-FR" b="1" i="1" dirty="0"/>
              <a:t>Républicain Lorrain</a:t>
            </a:r>
            <a:r>
              <a:rPr lang="fr-FR" b="1" dirty="0"/>
              <a:t>, 13 avril 1961</a:t>
            </a:r>
          </a:p>
        </p:txBody>
      </p:sp>
      <p:sp>
        <p:nvSpPr>
          <p:cNvPr id="4" name="ZoneTexte 3">
            <a:extLst>
              <a:ext uri="{FF2B5EF4-FFF2-40B4-BE49-F238E27FC236}">
                <a16:creationId xmlns:a16="http://schemas.microsoft.com/office/drawing/2014/main" id="{2A954699-3AA4-4668-A503-99C55C7A850D}"/>
              </a:ext>
            </a:extLst>
          </p:cNvPr>
          <p:cNvSpPr txBox="1"/>
          <p:nvPr/>
        </p:nvSpPr>
        <p:spPr>
          <a:xfrm>
            <a:off x="4537357" y="0"/>
            <a:ext cx="4705166" cy="461665"/>
          </a:xfrm>
          <a:prstGeom prst="rect">
            <a:avLst/>
          </a:prstGeom>
          <a:noFill/>
        </p:spPr>
        <p:txBody>
          <a:bodyPr wrap="square" rtlCol="0">
            <a:spAutoFit/>
          </a:bodyPr>
          <a:lstStyle/>
          <a:p>
            <a:r>
              <a:rPr lang="fr-FR" sz="2400" b="1" dirty="0">
                <a:effectLst>
                  <a:outerShdw blurRad="38100" dist="38100" dir="2700000" algn="tl">
                    <a:srgbClr val="000000">
                      <a:alpha val="43137"/>
                    </a:srgbClr>
                  </a:outerShdw>
                </a:effectLst>
              </a:rPr>
              <a:t>Documents 4 : Youri Gagarine</a:t>
            </a:r>
          </a:p>
        </p:txBody>
      </p:sp>
    </p:spTree>
    <p:extLst>
      <p:ext uri="{BB962C8B-B14F-4D97-AF65-F5344CB8AC3E}">
        <p14:creationId xmlns:p14="http://schemas.microsoft.com/office/powerpoint/2010/main" val="12333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assis, voiture, petit, orange&#10;&#10;Description générée automatiquement">
            <a:extLst>
              <a:ext uri="{FF2B5EF4-FFF2-40B4-BE49-F238E27FC236}">
                <a16:creationId xmlns:a16="http://schemas.microsoft.com/office/drawing/2014/main" id="{8C0A1667-41A3-4BF6-8DDF-4E6BBA321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95" y="612921"/>
            <a:ext cx="6877372" cy="5114289"/>
          </a:xfrm>
          <a:prstGeom prst="rect">
            <a:avLst/>
          </a:prstGeom>
        </p:spPr>
      </p:pic>
      <p:sp>
        <p:nvSpPr>
          <p:cNvPr id="7" name="ZoneTexte 6">
            <a:extLst>
              <a:ext uri="{FF2B5EF4-FFF2-40B4-BE49-F238E27FC236}">
                <a16:creationId xmlns:a16="http://schemas.microsoft.com/office/drawing/2014/main" id="{B5255594-9CB0-4E62-BDC8-C91FB622F942}"/>
              </a:ext>
            </a:extLst>
          </p:cNvPr>
          <p:cNvSpPr txBox="1"/>
          <p:nvPr/>
        </p:nvSpPr>
        <p:spPr>
          <a:xfrm>
            <a:off x="629245" y="5944368"/>
            <a:ext cx="6097554" cy="369332"/>
          </a:xfrm>
          <a:prstGeom prst="rect">
            <a:avLst/>
          </a:prstGeom>
          <a:noFill/>
        </p:spPr>
        <p:txBody>
          <a:bodyPr wrap="square">
            <a:spAutoFit/>
          </a:bodyPr>
          <a:lstStyle/>
          <a:p>
            <a:r>
              <a:rPr lang="fr-FR" dirty="0"/>
              <a:t>Valentina Terechkova. Crédits : </a:t>
            </a:r>
            <a:r>
              <a:rPr lang="fr-FR" i="1" dirty="0"/>
              <a:t>Ria </a:t>
            </a:r>
            <a:r>
              <a:rPr lang="fr-FR" i="1" dirty="0" err="1"/>
              <a:t>Novosti</a:t>
            </a:r>
            <a:r>
              <a:rPr lang="fr-FR" i="1" dirty="0"/>
              <a:t> / </a:t>
            </a:r>
            <a:r>
              <a:rPr lang="fr-FR" i="1" dirty="0" err="1"/>
              <a:t>Sputnik</a:t>
            </a:r>
            <a:r>
              <a:rPr lang="fr-FR" i="1" dirty="0"/>
              <a:t> </a:t>
            </a:r>
            <a:r>
              <a:rPr lang="fr-FR" dirty="0"/>
              <a:t>- </a:t>
            </a:r>
            <a:r>
              <a:rPr lang="fr-FR" i="1" dirty="0"/>
              <a:t>AFP</a:t>
            </a:r>
            <a:endParaRPr lang="fr-FR" dirty="0"/>
          </a:p>
        </p:txBody>
      </p:sp>
      <p:sp>
        <p:nvSpPr>
          <p:cNvPr id="9" name="ZoneTexte 8">
            <a:extLst>
              <a:ext uri="{FF2B5EF4-FFF2-40B4-BE49-F238E27FC236}">
                <a16:creationId xmlns:a16="http://schemas.microsoft.com/office/drawing/2014/main" id="{67832D26-20FD-4419-B464-6C503F828A6B}"/>
              </a:ext>
            </a:extLst>
          </p:cNvPr>
          <p:cNvSpPr txBox="1"/>
          <p:nvPr/>
        </p:nvSpPr>
        <p:spPr>
          <a:xfrm>
            <a:off x="8118506" y="357234"/>
            <a:ext cx="2743200" cy="3139321"/>
          </a:xfrm>
          <a:prstGeom prst="rect">
            <a:avLst/>
          </a:prstGeom>
          <a:noFill/>
        </p:spPr>
        <p:txBody>
          <a:bodyPr wrap="square">
            <a:spAutoFit/>
          </a:bodyPr>
          <a:lstStyle/>
          <a:p>
            <a:pPr algn="just"/>
            <a:r>
              <a:rPr lang="fr-FR" b="1" dirty="0">
                <a:effectLst>
                  <a:outerShdw blurRad="38100" dist="38100" dir="2700000" algn="tl">
                    <a:srgbClr val="000000">
                      <a:alpha val="43137"/>
                    </a:srgbClr>
                  </a:outerShdw>
                </a:effectLst>
              </a:rPr>
              <a:t>Valentina Terechkova s’est envolée dans l’espace en 1963, seulement deux ans après Youri Gagarine (1961), et avant Neil Armstrong et Buzz Aldrin (1969). L'histoire n'a pourtant pas retenu son nom. Portrait d'une pionnière de la conquête spatiale.</a:t>
            </a:r>
          </a:p>
        </p:txBody>
      </p:sp>
      <p:sp>
        <p:nvSpPr>
          <p:cNvPr id="11" name="ZoneTexte 10">
            <a:extLst>
              <a:ext uri="{FF2B5EF4-FFF2-40B4-BE49-F238E27FC236}">
                <a16:creationId xmlns:a16="http://schemas.microsoft.com/office/drawing/2014/main" id="{A5B9143F-1250-4740-B999-B817099C2529}"/>
              </a:ext>
            </a:extLst>
          </p:cNvPr>
          <p:cNvSpPr txBox="1"/>
          <p:nvPr/>
        </p:nvSpPr>
        <p:spPr>
          <a:xfrm>
            <a:off x="2558988" y="63989"/>
            <a:ext cx="6094520" cy="369332"/>
          </a:xfrm>
          <a:prstGeom prst="rect">
            <a:avLst/>
          </a:prstGeom>
          <a:noFill/>
        </p:spPr>
        <p:txBody>
          <a:bodyPr wrap="square">
            <a:spAutoFit/>
          </a:bodyPr>
          <a:lstStyle/>
          <a:p>
            <a:r>
              <a:rPr lang="fr-FR" b="1" dirty="0"/>
              <a:t>Documents 5 : Valentina Terechkova, la mère des étoiles </a:t>
            </a:r>
          </a:p>
        </p:txBody>
      </p:sp>
      <p:sp>
        <p:nvSpPr>
          <p:cNvPr id="13" name="ZoneTexte 12">
            <a:extLst>
              <a:ext uri="{FF2B5EF4-FFF2-40B4-BE49-F238E27FC236}">
                <a16:creationId xmlns:a16="http://schemas.microsoft.com/office/drawing/2014/main" id="{94D6CEDD-E4A4-4A8B-A97A-C5A282013FDD}"/>
              </a:ext>
            </a:extLst>
          </p:cNvPr>
          <p:cNvSpPr txBox="1"/>
          <p:nvPr/>
        </p:nvSpPr>
        <p:spPr>
          <a:xfrm>
            <a:off x="7024456" y="3800756"/>
            <a:ext cx="6094520" cy="923330"/>
          </a:xfrm>
          <a:prstGeom prst="rect">
            <a:avLst/>
          </a:prstGeom>
          <a:noFill/>
        </p:spPr>
        <p:txBody>
          <a:bodyPr wrap="square">
            <a:spAutoFit/>
          </a:bodyPr>
          <a:lstStyle/>
          <a:p>
            <a:r>
              <a:rPr lang="fr-FR" dirty="0">
                <a:hlinkClick r:id="rId3"/>
              </a:rPr>
              <a:t>https://www.liberation.fr/futurs/2018/07/17/valentina-terechkova-la-mere-des-etoiles_1667116</a:t>
            </a:r>
            <a:endParaRPr lang="fr-FR" dirty="0"/>
          </a:p>
          <a:p>
            <a:endParaRPr lang="fr-FR" dirty="0"/>
          </a:p>
        </p:txBody>
      </p:sp>
      <p:sp>
        <p:nvSpPr>
          <p:cNvPr id="15" name="ZoneTexte 14">
            <a:extLst>
              <a:ext uri="{FF2B5EF4-FFF2-40B4-BE49-F238E27FC236}">
                <a16:creationId xmlns:a16="http://schemas.microsoft.com/office/drawing/2014/main" id="{EA0F4CE2-84C2-4887-BAB5-563B6A982C0A}"/>
              </a:ext>
            </a:extLst>
          </p:cNvPr>
          <p:cNvSpPr txBox="1"/>
          <p:nvPr/>
        </p:nvSpPr>
        <p:spPr>
          <a:xfrm>
            <a:off x="7288567" y="4583755"/>
            <a:ext cx="5400583" cy="923330"/>
          </a:xfrm>
          <a:prstGeom prst="rect">
            <a:avLst/>
          </a:prstGeom>
          <a:noFill/>
        </p:spPr>
        <p:txBody>
          <a:bodyPr wrap="square">
            <a:spAutoFit/>
          </a:bodyPr>
          <a:lstStyle/>
          <a:p>
            <a:r>
              <a:rPr lang="fr-FR" dirty="0">
                <a:hlinkClick r:id="rId4"/>
              </a:rPr>
              <a:t>https://www.franceculture.fr/histoire/valentina-terechkova</a:t>
            </a:r>
            <a:endParaRPr lang="fr-FR" dirty="0"/>
          </a:p>
          <a:p>
            <a:endParaRPr lang="fr-FR" dirty="0"/>
          </a:p>
        </p:txBody>
      </p:sp>
    </p:spTree>
    <p:extLst>
      <p:ext uri="{BB962C8B-B14F-4D97-AF65-F5344CB8AC3E}">
        <p14:creationId xmlns:p14="http://schemas.microsoft.com/office/powerpoint/2010/main" val="322042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0C3E55C-07F0-445D-81DE-DA7B53774E0E}"/>
              </a:ext>
            </a:extLst>
          </p:cNvPr>
          <p:cNvSpPr txBox="1"/>
          <p:nvPr/>
        </p:nvSpPr>
        <p:spPr>
          <a:xfrm>
            <a:off x="748717" y="110629"/>
            <a:ext cx="10073163" cy="5632311"/>
          </a:xfrm>
          <a:prstGeom prst="rect">
            <a:avLst/>
          </a:prstGeom>
          <a:noFill/>
        </p:spPr>
        <p:txBody>
          <a:bodyPr wrap="square">
            <a:spAutoFit/>
          </a:bodyPr>
          <a:lstStyle/>
          <a:p>
            <a:pPr algn="just"/>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Document 6 : Discours de Nikita Khrouchtchev lors du retour de Youri Gagarine sur Terre, le 14 avril 1961.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 43 ans de pouvoir soviétique, la Russie naguère illettrée dont certains parlaient avec mépris en la considérant comme un pays arriéré, a parcouru une route grandiose. Notre pays a maintenant créé le premier un vaisseau-satellite, il s'est élancé le premier dans le Cosmos. N'est-ce pas la manifestation la plus éclatante de la liberté authentique du peuple le plus libre du monde, du peuple soviétique !</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Après avoir réuni toutes les conditions pour le décollage et l'atterrissage réussi du vaisseau-satellite, nous avons montré de quoi est capable un peuple s'il devient vraiment libre, émancipé sous le rapport politique et économique. Effectivement, sont libres non pas les pays où les riches exploitent librement ceux qui n'ont pas de pain - c'est le monde « libre » - mais les pays où tous les travailleurs, tous les peuples ont la possibilité de jouir de tous les biens matériels et spirituels. (...)</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Nous déclarons avec fierté et avec une assurance inébranlable devant le monde entier qu'après avoir édifié avec succès le socialisme commencé en 1917 par la Révolution d'Octobre, nous avançons hardiment et fermement dans la voie tracée par le grand Lénine, vers la construction du communisme. (...)</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peuple soviétique, les peuples des pays socialistes, les peuples du monde entier, y compris ceux des Etats qui n'ont pas encore remporté leur victoire, mais qui luttent avec opiniâtreté pour le triomphe du progrès sur l'exploitation et l'oppression, vaincront, bâtiront l'édifice radieux du communisme. (...)</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mise en œuvre du plan septennal nous rapprochera du jour où nous franchirons la limite supérieure des réalisations du monde capitaliste et nous nous lancerons comme nous nous sommes lancés dans l'Espace, dans le développement de notre économie, dans la satisfaction des besoins du peuple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36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1BAB932-3280-4A48-A840-AE48BE2B5B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68975" y="250111"/>
            <a:ext cx="3429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F9F5EEF-1525-4944-9EA2-69529A14F22C}"/>
              </a:ext>
            </a:extLst>
          </p:cNvPr>
          <p:cNvSpPr txBox="1"/>
          <p:nvPr/>
        </p:nvSpPr>
        <p:spPr>
          <a:xfrm>
            <a:off x="5451368" y="5161901"/>
            <a:ext cx="6097554" cy="646331"/>
          </a:xfrm>
          <a:prstGeom prst="rect">
            <a:avLst/>
          </a:prstGeom>
          <a:noFill/>
        </p:spPr>
        <p:txBody>
          <a:bodyPr wrap="square">
            <a:spAutoFit/>
          </a:bodyPr>
          <a:lstStyle/>
          <a:p>
            <a:r>
              <a:rPr lang="fr-FR" sz="1800" b="1" dirty="0">
                <a:effectLst/>
                <a:latin typeface="Calibri" panose="020F0502020204030204" pitchFamily="34" charset="0"/>
                <a:ea typeface="Calibri" panose="020F0502020204030204" pitchFamily="34" charset="0"/>
                <a:cs typeface="Times New Roman" panose="02020603050405020304" pitchFamily="18" charset="0"/>
              </a:rPr>
              <a:t>Documents 8 : Unes de </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Time Magasine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2 mars 1962 </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et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6 décembre 1968</a:t>
            </a:r>
            <a:endParaRPr lang="fr-FR" dirty="0"/>
          </a:p>
        </p:txBody>
      </p:sp>
      <p:pic>
        <p:nvPicPr>
          <p:cNvPr id="6" name="Image 5">
            <a:extLst>
              <a:ext uri="{FF2B5EF4-FFF2-40B4-BE49-F238E27FC236}">
                <a16:creationId xmlns:a16="http://schemas.microsoft.com/office/drawing/2014/main" id="{FEF87115-C43E-4565-9B93-2F1F6085A7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0900" y="619443"/>
            <a:ext cx="4180840" cy="3670300"/>
          </a:xfrm>
          <a:prstGeom prst="rect">
            <a:avLst/>
          </a:prstGeom>
          <a:noFill/>
          <a:ln>
            <a:noFill/>
          </a:ln>
        </p:spPr>
      </p:pic>
      <p:pic>
        <p:nvPicPr>
          <p:cNvPr id="5" name="Image 4" descr="Une image contenant texte, homme, photo, posant&#10;&#10;Description générée automatiquement">
            <a:extLst>
              <a:ext uri="{FF2B5EF4-FFF2-40B4-BE49-F238E27FC236}">
                <a16:creationId xmlns:a16="http://schemas.microsoft.com/office/drawing/2014/main" id="{1EC32297-3242-40A4-96A8-0059767DB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72" y="250111"/>
            <a:ext cx="3587347" cy="4762500"/>
          </a:xfrm>
          <a:prstGeom prst="rect">
            <a:avLst/>
          </a:prstGeom>
        </p:spPr>
      </p:pic>
      <p:sp>
        <p:nvSpPr>
          <p:cNvPr id="7" name="ZoneTexte 6">
            <a:extLst>
              <a:ext uri="{FF2B5EF4-FFF2-40B4-BE49-F238E27FC236}">
                <a16:creationId xmlns:a16="http://schemas.microsoft.com/office/drawing/2014/main" id="{8063A701-D142-4D5E-9C41-79926334F701}"/>
              </a:ext>
            </a:extLst>
          </p:cNvPr>
          <p:cNvSpPr txBox="1"/>
          <p:nvPr/>
        </p:nvSpPr>
        <p:spPr>
          <a:xfrm>
            <a:off x="1114987" y="250111"/>
            <a:ext cx="1347933" cy="369332"/>
          </a:xfrm>
          <a:prstGeom prst="rect">
            <a:avLst/>
          </a:prstGeom>
          <a:noFill/>
        </p:spPr>
        <p:txBody>
          <a:bodyPr wrap="none" rtlCol="0">
            <a:spAutoFit/>
          </a:bodyPr>
          <a:lstStyle/>
          <a:p>
            <a:r>
              <a:rPr lang="fr-FR" b="1" dirty="0">
                <a:effectLst>
                  <a:outerShdw blurRad="38100" dist="38100" dir="2700000" algn="tl">
                    <a:srgbClr val="000000">
                      <a:alpha val="43137"/>
                    </a:srgbClr>
                  </a:outerShdw>
                </a:effectLst>
              </a:rPr>
              <a:t>Document 7</a:t>
            </a:r>
          </a:p>
        </p:txBody>
      </p:sp>
    </p:spTree>
    <p:extLst>
      <p:ext uri="{BB962C8B-B14F-4D97-AF65-F5344CB8AC3E}">
        <p14:creationId xmlns:p14="http://schemas.microsoft.com/office/powerpoint/2010/main" val="171901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3867A87-EB2E-4E21-B300-F52A49C17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326" y="500226"/>
            <a:ext cx="8314791" cy="4947301"/>
          </a:xfrm>
          <a:prstGeom prst="rect">
            <a:avLst/>
          </a:prstGeom>
        </p:spPr>
      </p:pic>
      <p:sp>
        <p:nvSpPr>
          <p:cNvPr id="4" name="ZoneTexte 3">
            <a:extLst>
              <a:ext uri="{FF2B5EF4-FFF2-40B4-BE49-F238E27FC236}">
                <a16:creationId xmlns:a16="http://schemas.microsoft.com/office/drawing/2014/main" id="{13F70CB8-8515-424C-B045-95412CA03509}"/>
              </a:ext>
            </a:extLst>
          </p:cNvPr>
          <p:cNvSpPr txBox="1"/>
          <p:nvPr/>
        </p:nvSpPr>
        <p:spPr>
          <a:xfrm>
            <a:off x="2276669" y="5784980"/>
            <a:ext cx="1872436" cy="369332"/>
          </a:xfrm>
          <a:prstGeom prst="rect">
            <a:avLst/>
          </a:prstGeom>
          <a:noFill/>
        </p:spPr>
        <p:txBody>
          <a:bodyPr wrap="none" rtlCol="0">
            <a:spAutoFit/>
          </a:bodyPr>
          <a:lstStyle/>
          <a:p>
            <a:r>
              <a:rPr lang="fr-FR" dirty="0"/>
              <a:t>Source </a:t>
            </a:r>
            <a:r>
              <a:rPr lang="fr-FR" dirty="0" err="1"/>
              <a:t>Wikipedia</a:t>
            </a:r>
            <a:r>
              <a:rPr lang="fr-FR" dirty="0"/>
              <a:t>.</a:t>
            </a:r>
          </a:p>
        </p:txBody>
      </p:sp>
      <p:sp>
        <p:nvSpPr>
          <p:cNvPr id="5" name="ZoneTexte 4">
            <a:extLst>
              <a:ext uri="{FF2B5EF4-FFF2-40B4-BE49-F238E27FC236}">
                <a16:creationId xmlns:a16="http://schemas.microsoft.com/office/drawing/2014/main" id="{B357083A-6A7D-452A-A57B-8F868D909398}"/>
              </a:ext>
            </a:extLst>
          </p:cNvPr>
          <p:cNvSpPr txBox="1"/>
          <p:nvPr/>
        </p:nvSpPr>
        <p:spPr>
          <a:xfrm>
            <a:off x="2041864" y="441159"/>
            <a:ext cx="1464953" cy="369332"/>
          </a:xfrm>
          <a:prstGeom prst="rect">
            <a:avLst/>
          </a:prstGeom>
          <a:noFill/>
        </p:spPr>
        <p:txBody>
          <a:bodyPr wrap="none" rtlCol="0">
            <a:spAutoFit/>
          </a:bodyPr>
          <a:lstStyle/>
          <a:p>
            <a:r>
              <a:rPr lang="fr-FR" b="1" dirty="0">
                <a:effectLst>
                  <a:outerShdw blurRad="38100" dist="38100" dir="2700000" algn="tl">
                    <a:srgbClr val="000000">
                      <a:alpha val="43137"/>
                    </a:srgbClr>
                  </a:outerShdw>
                </a:effectLst>
              </a:rPr>
              <a:t>Document 9 :</a:t>
            </a:r>
          </a:p>
        </p:txBody>
      </p:sp>
    </p:spTree>
    <p:extLst>
      <p:ext uri="{BB962C8B-B14F-4D97-AF65-F5344CB8AC3E}">
        <p14:creationId xmlns:p14="http://schemas.microsoft.com/office/powerpoint/2010/main" val="140307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journal, intérieur&#10;&#10;Description générée automatiquement">
            <a:extLst>
              <a:ext uri="{FF2B5EF4-FFF2-40B4-BE49-F238E27FC236}">
                <a16:creationId xmlns:a16="http://schemas.microsoft.com/office/drawing/2014/main" id="{CFF2B8D5-AA4E-4C1E-8E7A-BB2148B4683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2513" y="167951"/>
            <a:ext cx="2845838" cy="6690049"/>
          </a:xfrm>
          <a:prstGeom prst="rect">
            <a:avLst/>
          </a:prstGeom>
        </p:spPr>
      </p:pic>
      <p:sp>
        <p:nvSpPr>
          <p:cNvPr id="6" name="ZoneTexte 5">
            <a:extLst>
              <a:ext uri="{FF2B5EF4-FFF2-40B4-BE49-F238E27FC236}">
                <a16:creationId xmlns:a16="http://schemas.microsoft.com/office/drawing/2014/main" id="{79E7242B-7732-4AF4-A000-4B406D3719BB}"/>
              </a:ext>
            </a:extLst>
          </p:cNvPr>
          <p:cNvSpPr txBox="1"/>
          <p:nvPr/>
        </p:nvSpPr>
        <p:spPr>
          <a:xfrm>
            <a:off x="4613603" y="303252"/>
            <a:ext cx="5870068" cy="461665"/>
          </a:xfrm>
          <a:prstGeom prst="rect">
            <a:avLst/>
          </a:prstGeom>
          <a:noFill/>
        </p:spPr>
        <p:txBody>
          <a:bodyPr wrap="none" rtlCol="0">
            <a:spAutoFit/>
          </a:bodyPr>
          <a:lstStyle/>
          <a:p>
            <a:r>
              <a:rPr lang="fr-FR" sz="2400" b="1" dirty="0">
                <a:effectLst>
                  <a:outerShdw blurRad="38100" dist="38100" dir="2700000" algn="tl">
                    <a:srgbClr val="000000">
                      <a:alpha val="43137"/>
                    </a:srgbClr>
                  </a:outerShdw>
                </a:effectLst>
              </a:rPr>
              <a:t>Documents 10</a:t>
            </a:r>
            <a:r>
              <a:rPr lang="fr-FR" sz="2400" b="1" i="1" dirty="0">
                <a:effectLst>
                  <a:outerShdw blurRad="38100" dist="38100" dir="2700000" algn="tl">
                    <a:srgbClr val="000000">
                      <a:alpha val="43137"/>
                    </a:srgbClr>
                  </a:outerShdw>
                </a:effectLst>
              </a:rPr>
              <a:t>. </a:t>
            </a:r>
            <a:r>
              <a:rPr lang="fr-FR" sz="2400" b="1" i="1" dirty="0" err="1">
                <a:effectLst>
                  <a:outerShdw blurRad="38100" dist="38100" dir="2700000" algn="tl">
                    <a:srgbClr val="000000">
                      <a:alpha val="43137"/>
                    </a:srgbClr>
                  </a:outerShdw>
                </a:effectLst>
              </a:rPr>
              <a:t>We</a:t>
            </a:r>
            <a:r>
              <a:rPr lang="fr-FR" sz="2400" b="1" i="1" dirty="0">
                <a:effectLst>
                  <a:outerShdw blurRad="38100" dist="38100" dir="2700000" algn="tl">
                    <a:srgbClr val="000000">
                      <a:alpha val="43137"/>
                    </a:srgbClr>
                  </a:outerShdw>
                </a:effectLst>
              </a:rPr>
              <a:t> </a:t>
            </a:r>
            <a:r>
              <a:rPr lang="fr-FR" sz="2400" b="1" i="1" dirty="0" err="1">
                <a:effectLst>
                  <a:outerShdw blurRad="38100" dist="38100" dir="2700000" algn="tl">
                    <a:srgbClr val="000000">
                      <a:alpha val="43137"/>
                    </a:srgbClr>
                  </a:outerShdw>
                </a:effectLst>
              </a:rPr>
              <a:t>choose</a:t>
            </a:r>
            <a:r>
              <a:rPr lang="fr-FR" sz="2400" b="1" i="1" dirty="0">
                <a:effectLst>
                  <a:outerShdw blurRad="38100" dist="38100" dir="2700000" algn="tl">
                    <a:srgbClr val="000000">
                      <a:alpha val="43137"/>
                    </a:srgbClr>
                  </a:outerShdw>
                </a:effectLst>
              </a:rPr>
              <a:t> to go to the </a:t>
            </a:r>
            <a:r>
              <a:rPr lang="fr-FR" sz="2400" b="1" i="1" dirty="0" err="1">
                <a:effectLst>
                  <a:outerShdw blurRad="38100" dist="38100" dir="2700000" algn="tl">
                    <a:srgbClr val="000000">
                      <a:alpha val="43137"/>
                    </a:srgbClr>
                  </a:outerShdw>
                </a:effectLst>
              </a:rPr>
              <a:t>moon</a:t>
            </a:r>
            <a:endParaRPr lang="fr-FR" sz="2400" b="1" i="1" dirty="0">
              <a:effectLst>
                <a:outerShdw blurRad="38100" dist="38100" dir="2700000" algn="tl">
                  <a:srgbClr val="000000">
                    <a:alpha val="43137"/>
                  </a:srgbClr>
                </a:outerShdw>
              </a:effectLst>
            </a:endParaRPr>
          </a:p>
        </p:txBody>
      </p:sp>
      <p:pic>
        <p:nvPicPr>
          <p:cNvPr id="8" name="Image 7" descr="Une image contenant homme, personne, photo, posant&#10;&#10;Description générée automatiquement">
            <a:extLst>
              <a:ext uri="{FF2B5EF4-FFF2-40B4-BE49-F238E27FC236}">
                <a16:creationId xmlns:a16="http://schemas.microsoft.com/office/drawing/2014/main" id="{DD368728-933E-4A50-BB1F-C00F7B526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465" y="857250"/>
            <a:ext cx="4572000" cy="2571750"/>
          </a:xfrm>
          <a:prstGeom prst="rect">
            <a:avLst/>
          </a:prstGeom>
        </p:spPr>
      </p:pic>
      <p:sp>
        <p:nvSpPr>
          <p:cNvPr id="9" name="ZoneTexte 8">
            <a:extLst>
              <a:ext uri="{FF2B5EF4-FFF2-40B4-BE49-F238E27FC236}">
                <a16:creationId xmlns:a16="http://schemas.microsoft.com/office/drawing/2014/main" id="{D65C77D6-0A0E-4420-8035-949484C24099}"/>
              </a:ext>
            </a:extLst>
          </p:cNvPr>
          <p:cNvSpPr txBox="1"/>
          <p:nvPr/>
        </p:nvSpPr>
        <p:spPr>
          <a:xfrm>
            <a:off x="4158201" y="3521333"/>
            <a:ext cx="7212744" cy="369332"/>
          </a:xfrm>
          <a:prstGeom prst="rect">
            <a:avLst/>
          </a:prstGeom>
          <a:noFill/>
        </p:spPr>
        <p:txBody>
          <a:bodyPr wrap="none" rtlCol="0">
            <a:spAutoFit/>
          </a:bodyPr>
          <a:lstStyle/>
          <a:p>
            <a:r>
              <a:rPr lang="fr-FR" dirty="0"/>
              <a:t>Discours de JF KENNEDY à l’université de Rice (Texas) le 12 septembre 1962</a:t>
            </a:r>
          </a:p>
        </p:txBody>
      </p:sp>
      <p:sp>
        <p:nvSpPr>
          <p:cNvPr id="11" name="ZoneTexte 10">
            <a:extLst>
              <a:ext uri="{FF2B5EF4-FFF2-40B4-BE49-F238E27FC236}">
                <a16:creationId xmlns:a16="http://schemas.microsoft.com/office/drawing/2014/main" id="{6F3750F4-6B5A-4BA9-ACBF-0BA1CA8B796A}"/>
              </a:ext>
            </a:extLst>
          </p:cNvPr>
          <p:cNvSpPr txBox="1"/>
          <p:nvPr/>
        </p:nvSpPr>
        <p:spPr>
          <a:xfrm>
            <a:off x="4263705" y="5631418"/>
            <a:ext cx="6094602" cy="646331"/>
          </a:xfrm>
          <a:prstGeom prst="rect">
            <a:avLst/>
          </a:prstGeom>
          <a:noFill/>
        </p:spPr>
        <p:txBody>
          <a:bodyPr wrap="square">
            <a:spAutoFit/>
          </a:bodyPr>
          <a:lstStyle/>
          <a:p>
            <a:r>
              <a:rPr lang="fr-FR" dirty="0">
                <a:hlinkClick r:id="rId4"/>
              </a:rPr>
              <a:t>https://www.youtube.com/watch?v=WZyRbnpGyzQ</a:t>
            </a:r>
            <a:endParaRPr lang="fr-FR" dirty="0"/>
          </a:p>
          <a:p>
            <a:r>
              <a:rPr lang="fr-FR" dirty="0"/>
              <a:t>(Pour écouter le discours en anglais)</a:t>
            </a:r>
          </a:p>
        </p:txBody>
      </p:sp>
    </p:spTree>
    <p:extLst>
      <p:ext uri="{BB962C8B-B14F-4D97-AF65-F5344CB8AC3E}">
        <p14:creationId xmlns:p14="http://schemas.microsoft.com/office/powerpoint/2010/main" val="12395806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1343</Words>
  <Application>Microsoft Macintosh PowerPoint</Application>
  <PresentationFormat>Grand écran</PresentationFormat>
  <Paragraphs>57</Paragraphs>
  <Slides>21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dominique crupel</dc:creator>
  <cp:lastModifiedBy>Microsoft Office User</cp:lastModifiedBy>
  <cp:revision>19</cp:revision>
  <dcterms:created xsi:type="dcterms:W3CDTF">2020-08-18T06:29:48Z</dcterms:created>
  <dcterms:modified xsi:type="dcterms:W3CDTF">2020-08-26T20:04:01Z</dcterms:modified>
</cp:coreProperties>
</file>