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96341"/>
  </p:normalViewPr>
  <p:slideViewPr>
    <p:cSldViewPr snapToGrid="0" snapToObjects="1">
      <p:cViewPr varScale="1">
        <p:scale>
          <a:sx n="91" d="100"/>
          <a:sy n="91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47232-3C4F-F544-ACD4-61644BA2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6EFA36-A92D-0242-821E-CF45865FC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9224F7-635D-5247-9B5F-CDED7F62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B31269-7D1A-2A48-8215-A89B70E9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31CB84-8999-5549-A98A-EC1D95BD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78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DB7797-9AE6-AE4F-9D99-D274F8B0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E35728A-2868-7141-8466-BFB2970D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4411A5-D16C-9D4F-A648-10BD718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7D00E8-E760-3E4F-A6C9-A87C6871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9DF3A-8B0E-EA4D-A6B7-AC066C45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18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EA1311A-D728-4446-B2BE-885B97D03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29F762-6D29-3C42-A83A-797EF0F25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527DB3-097F-6642-8F24-A24320D5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46DC2F-93DD-4746-85E3-7DF21AC4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89FBB9-0493-DC43-9340-31066A79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67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08179-9F98-DB40-A52C-E06FFA9B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C9C-47C5-814A-93B7-913109FA1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571873-CA06-EB42-9B5E-6C6ED75A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61EF82-730A-E244-860A-27E50C03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DDB065-7C56-B540-B327-E5291142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8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BA0A7-DDC3-9F44-9D84-85C5649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84D942-020A-814C-9EA9-F2ECF7DD8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84B612-173B-484C-A157-27B529B7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0FB99A-D369-5540-9297-CD3B7E9E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BB0E4D-EF24-824A-8824-B1177E7E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37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57907-D175-E540-858C-33F754A7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B215AF-5554-BC4F-A2A9-02FA3532F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0DDE93-83EA-C24D-9E97-CD7F115A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B02AA6-7E4D-B649-9A7F-725AC88C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87E635-5094-4149-B2EE-D184282F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64275A-AF9C-C746-A38F-1ACFEE94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81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879F1-FEDA-3541-BAAB-C60AA006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DF072B-8066-A84B-8ACF-74C5731EA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D945D5-F881-E443-9E2B-A46E229BD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10F11B-4074-764F-8796-B4082ABB1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526D76-5550-4A4D-8F42-5DEAB95EE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9F66B7-A17F-E549-B398-0437B1B60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74B570-3163-A940-825F-44E8D058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CCF12B2-92C5-B546-B4AC-5B6D7ECBA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12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780E2-C7DA-7A46-8DF0-D8674CB7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FA6C3-352F-9C44-888C-70044B08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9AB9EA-8E81-A24C-AF2C-6BD9BD91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5656E0-B4B0-224B-A082-4FE67D9D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09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577E69-B0D1-CE4D-8A2E-34C1F813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6F2133-9582-5E4A-8922-88904445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E594F8-3D04-B749-8F30-B1894859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85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4FB0B2-2979-8D45-8691-22102809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724B8F-D345-6745-B78D-52EA59EB3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F101A4-ED9B-3F42-8DE8-60D1187C0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8D9500-4D00-2C46-B7C1-41CE75BF1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EA1D5-1626-0E46-AAE8-DD3F6061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36FA1F-56CC-A944-9AE7-D4AE1C58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84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D16044-022F-D141-8E5C-FC7D2453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96CC72-41CD-D141-8CE6-B6A63CBB8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8FD9E4-23D4-8D45-BE77-3F66CD6B5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551599-4C31-5045-9100-2566B8B7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AAD2D0-5C3E-F545-9610-7653AAB4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D52A42-06C9-4B4C-908B-01270A42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68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9B6ED3-270D-A941-B77D-286AA850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F6669C-E7F5-414D-9229-359399B24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79A7BA-B0E3-FB43-9ADB-926C9DB66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09A39-1AA3-BE45-8791-2E1CD8A35F87}" type="datetimeFigureOut">
              <a:rPr lang="fr-FR" smtClean="0"/>
              <a:t>09/07/2020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30DE3E-7C35-F144-97C2-6BDB2E4B6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144B5-4912-F649-B7FD-1A23FBF5B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9D931-7477-BA4E-99B7-742B8D83A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77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mni.fr/video/le-camp-d-auschwitz-jusqu-au-dernier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EA6647-11D3-2041-9F12-ABC22E005F55}"/>
              </a:ext>
            </a:extLst>
          </p:cNvPr>
          <p:cNvSpPr/>
          <p:nvPr/>
        </p:nvSpPr>
        <p:spPr>
          <a:xfrm>
            <a:off x="467137" y="660445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ea typeface="Calibri"/>
                <a:cs typeface="Times New Roman"/>
              </a:rPr>
              <a:t>Document 1 </a:t>
            </a:r>
            <a:r>
              <a:rPr lang="fr-FR" b="1" dirty="0">
                <a:ea typeface="Calibri"/>
                <a:cs typeface="Times New Roman"/>
              </a:rPr>
              <a:t>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BA49DA-B8CB-1D43-9325-33BEFA34B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37" y="1167669"/>
            <a:ext cx="11201401" cy="5229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F3F88D-5E19-8742-9F48-EFD967D96DD5}"/>
              </a:ext>
            </a:extLst>
          </p:cNvPr>
          <p:cNvSpPr/>
          <p:nvPr/>
        </p:nvSpPr>
        <p:spPr>
          <a:xfrm>
            <a:off x="3706767" y="660445"/>
            <a:ext cx="5712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 déclenchement de la guerre à l’Est à partir de juin 1941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9863CB-61DC-6747-8B5D-429141C3FF95}"/>
              </a:ext>
            </a:extLst>
          </p:cNvPr>
          <p:cNvSpPr/>
          <p:nvPr/>
        </p:nvSpPr>
        <p:spPr>
          <a:xfrm>
            <a:off x="8364492" y="6406830"/>
            <a:ext cx="3312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Source :</a:t>
            </a:r>
            <a:r>
              <a:rPr lang="fr-FR" dirty="0"/>
              <a:t> </a:t>
            </a:r>
            <a:r>
              <a:rPr lang="fr-FR" dirty="0" err="1"/>
              <a:t>www.secondeguerre.net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361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54298-B731-F044-90DC-4A326A9A4A1C}"/>
              </a:ext>
            </a:extLst>
          </p:cNvPr>
          <p:cNvSpPr/>
          <p:nvPr/>
        </p:nvSpPr>
        <p:spPr>
          <a:xfrm>
            <a:off x="217264" y="178251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15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FB4BFB-7FDF-1C4B-AB0A-9FC50FBC8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778" y="118673"/>
            <a:ext cx="5290307" cy="6704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FB41A8-D19C-C645-80B6-4F697D4DD5D7}"/>
              </a:ext>
            </a:extLst>
          </p:cNvPr>
          <p:cNvSpPr/>
          <p:nvPr/>
        </p:nvSpPr>
        <p:spPr>
          <a:xfrm>
            <a:off x="7251369" y="6343916"/>
            <a:ext cx="4735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hlinkClick r:id="rId3"/>
              </a:rPr>
              <a:t>www.lumni.fr/video/le-camp-d-auschwitz-jusqu-au-dernier</a:t>
            </a:r>
            <a:endParaRPr lang="fr-FR" sz="1400" dirty="0"/>
          </a:p>
          <a:p>
            <a:pPr algn="ctr"/>
            <a:endParaRPr lang="fr-FR" sz="1400" dirty="0"/>
          </a:p>
        </p:txBody>
      </p:sp>
      <p:pic>
        <p:nvPicPr>
          <p:cNvPr id="2050" name="Picture 2" descr="Jusqu'au dernier : la destruction des Juifs d'Europe. Une série ...">
            <a:extLst>
              <a:ext uri="{FF2B5EF4-FFF2-40B4-BE49-F238E27FC236}">
                <a16:creationId xmlns:a16="http://schemas.microsoft.com/office/drawing/2014/main" id="{3163C02C-0390-0B4C-8F5E-38F75C09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89" y="656583"/>
            <a:ext cx="4135095" cy="56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E2F6D5-1255-8E48-99E0-D4CDC047A999}"/>
              </a:ext>
            </a:extLst>
          </p:cNvPr>
          <p:cNvSpPr/>
          <p:nvPr/>
        </p:nvSpPr>
        <p:spPr>
          <a:xfrm>
            <a:off x="7551689" y="178251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16  </a:t>
            </a:r>
          </a:p>
        </p:txBody>
      </p:sp>
    </p:spTree>
    <p:extLst>
      <p:ext uri="{BB962C8B-B14F-4D97-AF65-F5344CB8AC3E}">
        <p14:creationId xmlns:p14="http://schemas.microsoft.com/office/powerpoint/2010/main" val="158010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5FF7AD-0229-A547-99F5-1C27438A6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2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244" y="943743"/>
            <a:ext cx="10551090" cy="3334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F2A65-7E79-ED42-AA65-D0CB7F5DEBDE}"/>
              </a:ext>
            </a:extLst>
          </p:cNvPr>
          <p:cNvSpPr/>
          <p:nvPr/>
        </p:nvSpPr>
        <p:spPr>
          <a:xfrm>
            <a:off x="839244" y="438073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17  </a:t>
            </a:r>
          </a:p>
        </p:txBody>
      </p:sp>
      <p:pic>
        <p:nvPicPr>
          <p:cNvPr id="4" name="Picture 2" descr="Afficher l'image d'origine">
            <a:extLst>
              <a:ext uri="{FF2B5EF4-FFF2-40B4-BE49-F238E27FC236}">
                <a16:creationId xmlns:a16="http://schemas.microsoft.com/office/drawing/2014/main" id="{DF741EE3-6284-9F44-A528-560742FCE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 r="4197" b="2922"/>
          <a:stretch/>
        </p:blipFill>
        <p:spPr bwMode="auto">
          <a:xfrm>
            <a:off x="6120237" y="3643408"/>
            <a:ext cx="1616040" cy="26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670A4CF-203C-AC4E-9C3D-0389A9C7E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r="23689"/>
          <a:stretch/>
        </p:blipFill>
        <p:spPr bwMode="auto">
          <a:xfrm>
            <a:off x="7876323" y="4643304"/>
            <a:ext cx="133709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C0BD3-9B4D-284D-866A-70969E46273D}"/>
              </a:ext>
            </a:extLst>
          </p:cNvPr>
          <p:cNvSpPr/>
          <p:nvPr/>
        </p:nvSpPr>
        <p:spPr>
          <a:xfrm>
            <a:off x="9365162" y="4616586"/>
            <a:ext cx="2174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u="sng" dirty="0"/>
              <a:t>Primo Levi</a:t>
            </a:r>
            <a:r>
              <a:rPr lang="fr-FR" sz="1600" b="1" dirty="0"/>
              <a:t> (1919-1987)</a:t>
            </a:r>
            <a:endParaRPr lang="fr-FR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5C8FC-7A3C-2F4F-A613-0EC3A97CEB5C}"/>
              </a:ext>
            </a:extLst>
          </p:cNvPr>
          <p:cNvSpPr/>
          <p:nvPr/>
        </p:nvSpPr>
        <p:spPr>
          <a:xfrm>
            <a:off x="9365161" y="4980695"/>
            <a:ext cx="21741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Juif italien, chimiste de formation, déporté  en février 1944 et assigné au camp de</a:t>
            </a:r>
            <a:r>
              <a:rPr lang="fr-FR" sz="1600" dirty="0"/>
              <a:t> </a:t>
            </a:r>
            <a:r>
              <a:rPr lang="fr-FR" sz="1600" b="1" dirty="0"/>
              <a:t>Monowitz.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1024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F757BC-0A3D-484F-8AF7-525C5AFB7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78" y="655031"/>
            <a:ext cx="5356930" cy="59497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5CBFE7-322A-484B-8F3E-BCA74326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409" y="314092"/>
            <a:ext cx="5500468" cy="340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465B16-F47E-3842-8B5F-52B357372BD1}"/>
              </a:ext>
            </a:extLst>
          </p:cNvPr>
          <p:cNvSpPr/>
          <p:nvPr/>
        </p:nvSpPr>
        <p:spPr>
          <a:xfrm>
            <a:off x="1345681" y="314092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18  </a:t>
            </a:r>
          </a:p>
        </p:txBody>
      </p:sp>
    </p:spTree>
    <p:extLst>
      <p:ext uri="{BB962C8B-B14F-4D97-AF65-F5344CB8AC3E}">
        <p14:creationId xmlns:p14="http://schemas.microsoft.com/office/powerpoint/2010/main" val="217602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6AA461-F362-6C44-9D46-8A48A0B18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9000"/>
                    </a14:imgEffect>
                    <a14:imgEffect>
                      <a14:brightnessContrast bright="32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5621" y="809684"/>
            <a:ext cx="6727074" cy="5882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CA3C8-C2D9-E94C-A5AD-2E3781F45282}"/>
              </a:ext>
            </a:extLst>
          </p:cNvPr>
          <p:cNvSpPr txBox="1"/>
          <p:nvPr/>
        </p:nvSpPr>
        <p:spPr>
          <a:xfrm>
            <a:off x="4160493" y="163354"/>
            <a:ext cx="553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Instructions du maréchal Walther von Reichenau, </a:t>
            </a:r>
          </a:p>
          <a:p>
            <a:pPr algn="ctr"/>
            <a:r>
              <a:rPr lang="fr-FR" b="1" dirty="0"/>
              <a:t>commandant en chef de la VI</a:t>
            </a:r>
            <a:r>
              <a:rPr lang="fr-FR" b="1" baseline="30000" dirty="0"/>
              <a:t>e</a:t>
            </a:r>
            <a:r>
              <a:rPr lang="fr-FR" b="1" dirty="0"/>
              <a:t> armée, 10 octobre 1941.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4F4964-82CE-5B4D-8423-EC60EB197F88}"/>
              </a:ext>
            </a:extLst>
          </p:cNvPr>
          <p:cNvSpPr/>
          <p:nvPr/>
        </p:nvSpPr>
        <p:spPr>
          <a:xfrm>
            <a:off x="2085481" y="1020856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2  </a:t>
            </a:r>
          </a:p>
        </p:txBody>
      </p:sp>
    </p:spTree>
    <p:extLst>
      <p:ext uri="{BB962C8B-B14F-4D97-AF65-F5344CB8AC3E}">
        <p14:creationId xmlns:p14="http://schemas.microsoft.com/office/powerpoint/2010/main" val="297543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88BED0-5648-E947-877C-9E2787EA0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19" y="954156"/>
            <a:ext cx="6522594" cy="4280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C6FBEE-B8B1-B64D-B8ED-31DF536E8806}"/>
              </a:ext>
            </a:extLst>
          </p:cNvPr>
          <p:cNvSpPr/>
          <p:nvPr/>
        </p:nvSpPr>
        <p:spPr>
          <a:xfrm>
            <a:off x="516401" y="559918"/>
            <a:ext cx="6366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L</a:t>
            </a:r>
            <a:r>
              <a:rPr lang="fr-FR" b="1" dirty="0">
                <a:effectLst/>
              </a:rPr>
              <a:t>es ghettos en Europe de l’Est occupée par l’Allemagne (1941-42)</a:t>
            </a:r>
            <a:endParaRPr lang="fr-FR" dirty="0"/>
          </a:p>
        </p:txBody>
      </p:sp>
      <p:pic>
        <p:nvPicPr>
          <p:cNvPr id="4" name="Image 3">
            <a:hlinkClick r:id="" action="ppaction://noaction"/>
            <a:extLst>
              <a:ext uri="{FF2B5EF4-FFF2-40B4-BE49-F238E27FC236}">
                <a16:creationId xmlns:a16="http://schemas.microsoft.com/office/drawing/2014/main" id="{78C0530C-AF99-9D40-BE62-6DCDEAF59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 t="94642" r="59824" b="-829"/>
          <a:stretch/>
        </p:blipFill>
        <p:spPr>
          <a:xfrm>
            <a:off x="418119" y="5247859"/>
            <a:ext cx="2875660" cy="323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61F835-B0A3-D141-BBE5-F035B692DB55}"/>
              </a:ext>
            </a:extLst>
          </p:cNvPr>
          <p:cNvSpPr/>
          <p:nvPr/>
        </p:nvSpPr>
        <p:spPr>
          <a:xfrm>
            <a:off x="418119" y="139161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3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49E7A0-7201-3E41-BD6A-2EFFA791A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6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89" y="1456989"/>
            <a:ext cx="4709277" cy="3790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12C12-2C16-0B4A-A908-36C3F859CAAB}"/>
              </a:ext>
            </a:extLst>
          </p:cNvPr>
          <p:cNvSpPr/>
          <p:nvPr/>
        </p:nvSpPr>
        <p:spPr>
          <a:xfrm>
            <a:off x="7261589" y="947531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4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48B16-14CF-9940-B5CE-BE47C849D6EC}"/>
              </a:ext>
            </a:extLst>
          </p:cNvPr>
          <p:cNvSpPr/>
          <p:nvPr/>
        </p:nvSpPr>
        <p:spPr>
          <a:xfrm>
            <a:off x="7261588" y="5279977"/>
            <a:ext cx="4709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Habitants du ghetto de Lodz soumis au travail forcé dans une usine textile, Pologne, 1941.</a:t>
            </a:r>
          </a:p>
        </p:txBody>
      </p:sp>
      <p:pic>
        <p:nvPicPr>
          <p:cNvPr id="9" name="Image 8">
            <a:hlinkClick r:id="" action="ppaction://noaction"/>
            <a:extLst>
              <a:ext uri="{FF2B5EF4-FFF2-40B4-BE49-F238E27FC236}">
                <a16:creationId xmlns:a16="http://schemas.microsoft.com/office/drawing/2014/main" id="{FC0757D4-107C-1C41-B79D-216A7E5F7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 t="94642" r="59824" b="-829"/>
          <a:stretch/>
        </p:blipFill>
        <p:spPr>
          <a:xfrm>
            <a:off x="8178396" y="5926308"/>
            <a:ext cx="2875660" cy="3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CCF8AFD3-CDFB-774F-B094-E8023BE00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8" r="1730" b="2118"/>
          <a:stretch/>
        </p:blipFill>
        <p:spPr bwMode="auto">
          <a:xfrm>
            <a:off x="4941961" y="159027"/>
            <a:ext cx="6587432" cy="49599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BB4A675-1AA7-414E-B942-FC4D71255DE2}"/>
              </a:ext>
            </a:extLst>
          </p:cNvPr>
          <p:cNvSpPr txBox="1"/>
          <p:nvPr/>
        </p:nvSpPr>
        <p:spPr>
          <a:xfrm>
            <a:off x="320676" y="4916557"/>
            <a:ext cx="11476383" cy="2708759"/>
          </a:xfrm>
          <a:prstGeom prst="rect">
            <a:avLst/>
          </a:prstGeom>
          <a:noFill/>
          <a:ln>
            <a:noFill/>
          </a:ln>
        </p:spPr>
        <p:txBody>
          <a:bodyPr wrap="none" lIns="90004" tIns="44997" rIns="90004" bIns="44997" compatLnSpc="0"/>
          <a:lstStyle/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b="1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Concernant l’accueil de Juifs échappés.</a:t>
            </a:r>
          </a:p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Rappel : Conformément au paragraphe 3 du décret du 15 octobre 1941 sur les limitations de résidence du Gouvernement </a:t>
            </a:r>
          </a:p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général (page 595 du code du Gouvernement général) les Juifs quittant le quartier juif sans permission encourent la peine</a:t>
            </a:r>
          </a:p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capitale. Conformément à ce décret, les personnes aidant ces Juifs à trouver un abri, de la nourriture ou leur vendant des </a:t>
            </a:r>
          </a:p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biens de consommation seront également condamnées à la peine capitale. Il s’agit d’un avertissement catégorique aux </a:t>
            </a:r>
          </a:p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populations non juives contre : 1) l’offre d’un abri à un Juif, 2) La fourniture d’aliments, 3) La vente d’aliments.</a:t>
            </a:r>
          </a:p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" kern="0" dirty="0">
              <a:solidFill>
                <a:srgbClr val="000000"/>
              </a:solidFill>
              <a:ea typeface="Microsoft YaHei" pitchFamily="2"/>
              <a:cs typeface="Mangal" pitchFamily="2"/>
            </a:endParaRPr>
          </a:p>
          <a:p>
            <a:pPr lvl="8" algn="just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                                                                                Częstochowa, le 24/09/1942, le capitaine Dr. </a:t>
            </a:r>
            <a:r>
              <a:rPr lang="fr-FR" sz="1600" kern="0" dirty="0" err="1">
                <a:solidFill>
                  <a:srgbClr val="000000"/>
                </a:solidFill>
                <a:ea typeface="Microsoft YaHei" pitchFamily="2"/>
                <a:cs typeface="Mangal" pitchFamily="2"/>
              </a:rPr>
              <a:t>Franke</a:t>
            </a:r>
            <a:r>
              <a:rPr lang="fr-FR" sz="1600" kern="0" dirty="0">
                <a:solidFill>
                  <a:srgbClr val="000000"/>
                </a:solidFill>
                <a:ea typeface="Microsoft YaHei" pitchFamily="2"/>
                <a:cs typeface="Mangal" pitchFamily="2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19781-CA13-244C-8E35-C2472A716A56}"/>
              </a:ext>
            </a:extLst>
          </p:cNvPr>
          <p:cNvSpPr/>
          <p:nvPr/>
        </p:nvSpPr>
        <p:spPr>
          <a:xfrm>
            <a:off x="1404325" y="684075"/>
            <a:ext cx="3537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Affiche placardée à Częstochowa, </a:t>
            </a:r>
          </a:p>
          <a:p>
            <a:pPr algn="ctr"/>
            <a:r>
              <a:rPr lang="fr-FR" b="1" dirty="0"/>
              <a:t>ville du sud de la Pologne, en 1942,</a:t>
            </a:r>
          </a:p>
          <a:p>
            <a:pPr algn="ctr"/>
            <a:r>
              <a:rPr lang="fr-FR" b="1" dirty="0"/>
              <a:t>texte en allemand et en polonais.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DB552-7E83-0644-B839-15585DCC5A12}"/>
              </a:ext>
            </a:extLst>
          </p:cNvPr>
          <p:cNvSpPr/>
          <p:nvPr/>
        </p:nvSpPr>
        <p:spPr>
          <a:xfrm>
            <a:off x="3484763" y="188990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5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5667D8-9B3A-B246-9649-17FFAC4155C5}"/>
              </a:ext>
            </a:extLst>
          </p:cNvPr>
          <p:cNvSpPr/>
          <p:nvPr/>
        </p:nvSpPr>
        <p:spPr>
          <a:xfrm>
            <a:off x="320676" y="4547225"/>
            <a:ext cx="1320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Traduction</a:t>
            </a:r>
            <a:r>
              <a:rPr lang="fr-FR" b="1" dirty="0"/>
              <a:t>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9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FFDB00-5469-CA4B-B0C4-21483D825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700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765" y="609521"/>
            <a:ext cx="4325049" cy="6150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DDA99D-2FBE-E544-AD29-3E8CC6EDE249}"/>
              </a:ext>
            </a:extLst>
          </p:cNvPr>
          <p:cNvSpPr/>
          <p:nvPr/>
        </p:nvSpPr>
        <p:spPr>
          <a:xfrm>
            <a:off x="7712765" y="164360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7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E5E4F6-3613-EC4F-88D3-17E73FC29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8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</a:extLst>
          </a:blip>
          <a:srcRect l="1629"/>
          <a:stretch/>
        </p:blipFill>
        <p:spPr>
          <a:xfrm>
            <a:off x="659572" y="5547243"/>
            <a:ext cx="3352800" cy="1212287"/>
          </a:xfrm>
          <a:prstGeom prst="rect">
            <a:avLst/>
          </a:prstGeom>
        </p:spPr>
      </p:pic>
      <p:pic>
        <p:nvPicPr>
          <p:cNvPr id="2050" name="Picture 2" descr="Vidéo] Einsatzgruppen, les commandos de la mort">
            <a:extLst>
              <a:ext uri="{FF2B5EF4-FFF2-40B4-BE49-F238E27FC236}">
                <a16:creationId xmlns:a16="http://schemas.microsoft.com/office/drawing/2014/main" id="{B25DBCA2-ADF1-1C46-8F7D-D5A252C4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2" y="438605"/>
            <a:ext cx="62611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BA3B0-A597-0D4E-8C02-A9F505C33DC1}"/>
              </a:ext>
            </a:extLst>
          </p:cNvPr>
          <p:cNvSpPr/>
          <p:nvPr/>
        </p:nvSpPr>
        <p:spPr>
          <a:xfrm>
            <a:off x="659572" y="40635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6  </a:t>
            </a:r>
          </a:p>
        </p:txBody>
      </p:sp>
    </p:spTree>
    <p:extLst>
      <p:ext uri="{BB962C8B-B14F-4D97-AF65-F5344CB8AC3E}">
        <p14:creationId xmlns:p14="http://schemas.microsoft.com/office/powerpoint/2010/main" val="263436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kraine-Babi-Yar-7">
            <a:extLst>
              <a:ext uri="{FF2B5EF4-FFF2-40B4-BE49-F238E27FC236}">
                <a16:creationId xmlns:a16="http://schemas.microsoft.com/office/drawing/2014/main" id="{015F5615-95C0-5D47-9935-C00816E6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3843" y="2595199"/>
            <a:ext cx="4356653" cy="3351272"/>
          </a:xfrm>
          <a:prstGeom prst="rect">
            <a:avLst/>
          </a:prstGeom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0D49DC9A-EA69-2C49-884D-2C00783C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43" y="5947783"/>
            <a:ext cx="4356653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1" dirty="0">
                <a:solidFill>
                  <a:schemeClr val="bg1"/>
                </a:solidFill>
                <a:latin typeface="+mn-lt"/>
              </a:rPr>
              <a:t>Femmes et enfants du ghetto de Mizocz se déshabillant le 14 octobre 1942 à Rovno en Ukraine (URSS)</a:t>
            </a:r>
          </a:p>
        </p:txBody>
      </p:sp>
      <p:pic>
        <p:nvPicPr>
          <p:cNvPr id="4" name="Picture 5" descr="Ukraine-Babi-Yar-5">
            <a:extLst>
              <a:ext uri="{FF2B5EF4-FFF2-40B4-BE49-F238E27FC236}">
                <a16:creationId xmlns:a16="http://schemas.microsoft.com/office/drawing/2014/main" id="{3CCBB93C-4598-0840-8CF0-46833596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3386" y="172278"/>
            <a:ext cx="4366000" cy="2755941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67A0239B-0847-074B-B0B7-C8AB8C5BD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86" y="2666609"/>
            <a:ext cx="4366000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fr-FR" altLang="fr-FR" dirty="0"/>
              <a:t>Femmes et enfants nus du ghetto de Mizocz </a:t>
            </a:r>
          </a:p>
          <a:p>
            <a:r>
              <a:rPr lang="fr-FR" altLang="fr-FR" dirty="0"/>
              <a:t>le 14 octobre 1942  à Rovno en Ukraine (URSS)</a:t>
            </a:r>
          </a:p>
        </p:txBody>
      </p:sp>
      <p:pic>
        <p:nvPicPr>
          <p:cNvPr id="6" name="Picture 6" descr="Ukraine-Babi-Yar-2">
            <a:extLst>
              <a:ext uri="{FF2B5EF4-FFF2-40B4-BE49-F238E27FC236}">
                <a16:creationId xmlns:a16="http://schemas.microsoft.com/office/drawing/2014/main" id="{DDC83C2C-3C58-C64C-8E23-54E7AA5E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3386" y="3346225"/>
            <a:ext cx="4366000" cy="3019477"/>
          </a:xfrm>
          <a:prstGeom prst="rect">
            <a:avLst/>
          </a:prstGeom>
        </p:spPr>
      </p:pic>
      <p:sp>
        <p:nvSpPr>
          <p:cNvPr id="7" name="ZoneTexte 2">
            <a:extLst>
              <a:ext uri="{FF2B5EF4-FFF2-40B4-BE49-F238E27FC236}">
                <a16:creationId xmlns:a16="http://schemas.microsoft.com/office/drawing/2014/main" id="{D8C82498-1D27-C447-B1E5-0278A1DCD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482" y="6209393"/>
            <a:ext cx="4369904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fr-FR" altLang="fr-FR" dirty="0"/>
              <a:t>Exécution des femmes et enfants du ghetto de Mizocz</a:t>
            </a:r>
          </a:p>
          <a:p>
            <a:r>
              <a:rPr lang="fr-FR" altLang="fr-FR" dirty="0"/>
              <a:t>le 14 octobre 1942  à Rovno (Ukraine)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B3B69A-620B-3549-887E-1C98FE8F5C7C}"/>
              </a:ext>
            </a:extLst>
          </p:cNvPr>
          <p:cNvSpPr/>
          <p:nvPr/>
        </p:nvSpPr>
        <p:spPr>
          <a:xfrm>
            <a:off x="132523" y="1150847"/>
            <a:ext cx="6414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Photographies anonymes, probablement prises par un membre de la police ukrainienne de Rovno (Ukraine), le 14 octobre 1942, </a:t>
            </a:r>
          </a:p>
          <a:p>
            <a:pPr algn="ctr"/>
            <a:r>
              <a:rPr lang="fr-FR" b="1" dirty="0"/>
              <a:t>archives du musée mémorial de l’Holocauste de Washington.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49C13-29D9-3141-8EE3-C9AA7DC3CEC9}"/>
              </a:ext>
            </a:extLst>
          </p:cNvPr>
          <p:cNvSpPr/>
          <p:nvPr/>
        </p:nvSpPr>
        <p:spPr>
          <a:xfrm>
            <a:off x="2524289" y="485299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8  </a:t>
            </a:r>
          </a:p>
        </p:txBody>
      </p:sp>
    </p:spTree>
    <p:extLst>
      <p:ext uri="{BB962C8B-B14F-4D97-AF65-F5344CB8AC3E}">
        <p14:creationId xmlns:p14="http://schemas.microsoft.com/office/powerpoint/2010/main" val="149217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FE6F11-6685-3F49-9D00-83DEC1B8940F}"/>
              </a:ext>
            </a:extLst>
          </p:cNvPr>
          <p:cNvSpPr/>
          <p:nvPr/>
        </p:nvSpPr>
        <p:spPr>
          <a:xfrm>
            <a:off x="288100" y="485299"/>
            <a:ext cx="1388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9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BFEDF4-A4FD-D54C-A55F-E88D6A37A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00" y="1027134"/>
            <a:ext cx="5448822" cy="4689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7153C7-4577-3646-AF2B-B3630FD8D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4000"/>
                    </a14:imgEffect>
                    <a14:imgEffect>
                      <a14:brightnessContrast bright="2000" contrast="1000"/>
                    </a14:imgEffect>
                  </a14:imgLayer>
                </a14:imgProps>
              </a:ext>
            </a:extLst>
          </a:blip>
          <a:srcRect l="3060" t="2191" r="5301" b="2831"/>
          <a:stretch/>
        </p:blipFill>
        <p:spPr>
          <a:xfrm>
            <a:off x="6250487" y="111125"/>
            <a:ext cx="3340945" cy="6707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0C6508-84E1-2744-8076-E990FED6C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692" y="238287"/>
            <a:ext cx="3323573" cy="1232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0B715A-D2DF-4F42-AC09-9E5670B05660}"/>
              </a:ext>
            </a:extLst>
          </p:cNvPr>
          <p:cNvSpPr/>
          <p:nvPr/>
        </p:nvSpPr>
        <p:spPr>
          <a:xfrm>
            <a:off x="9747338" y="1598136"/>
            <a:ext cx="15386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10  </a:t>
            </a:r>
          </a:p>
        </p:txBody>
      </p:sp>
    </p:spTree>
    <p:extLst>
      <p:ext uri="{BB962C8B-B14F-4D97-AF65-F5344CB8AC3E}">
        <p14:creationId xmlns:p14="http://schemas.microsoft.com/office/powerpoint/2010/main" val="405551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68B608-B119-294B-90B8-718B5FBD9F9F}"/>
              </a:ext>
            </a:extLst>
          </p:cNvPr>
          <p:cNvSpPr/>
          <p:nvPr/>
        </p:nvSpPr>
        <p:spPr>
          <a:xfrm>
            <a:off x="118684" y="416323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11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2CF424-E7FB-0D46-8FB3-2A883CF3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54" y="1407503"/>
            <a:ext cx="6684942" cy="4226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EF47B8-B0A2-F649-8E06-82BBE82E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846" y="5716846"/>
            <a:ext cx="4222558" cy="2870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F47AAE-5016-1342-A2C4-8728B5D76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bright="9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684" y="907507"/>
            <a:ext cx="5154938" cy="5101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3D134-45F4-D24F-81E1-79F5C2910D57}"/>
              </a:ext>
            </a:extLst>
          </p:cNvPr>
          <p:cNvSpPr/>
          <p:nvPr/>
        </p:nvSpPr>
        <p:spPr>
          <a:xfrm>
            <a:off x="10595082" y="969877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12  </a:t>
            </a:r>
          </a:p>
        </p:txBody>
      </p:sp>
    </p:spTree>
    <p:extLst>
      <p:ext uri="{BB962C8B-B14F-4D97-AF65-F5344CB8AC3E}">
        <p14:creationId xmlns:p14="http://schemas.microsoft.com/office/powerpoint/2010/main" val="327271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0DD1FA-FC62-0A43-AEFA-BFE98A0887EB}"/>
              </a:ext>
            </a:extLst>
          </p:cNvPr>
          <p:cNvSpPr/>
          <p:nvPr/>
        </p:nvSpPr>
        <p:spPr>
          <a:xfrm>
            <a:off x="221575" y="369349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13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7ED301-27BF-C941-B328-0451A6F72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6000"/>
                    </a14:imgEffect>
                    <a14:imgEffect>
                      <a14:brightnessContrast bright="2000"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575" y="894234"/>
            <a:ext cx="4716238" cy="5284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BB3F27-3F5D-074D-A14E-5372CBF00A55}"/>
              </a:ext>
            </a:extLst>
          </p:cNvPr>
          <p:cNvSpPr/>
          <p:nvPr/>
        </p:nvSpPr>
        <p:spPr>
          <a:xfrm>
            <a:off x="5747726" y="369349"/>
            <a:ext cx="14715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cs typeface="Times New Roman"/>
              </a:rPr>
              <a:t>Document 14  </a:t>
            </a:r>
          </a:p>
        </p:txBody>
      </p:sp>
      <p:pic>
        <p:nvPicPr>
          <p:cNvPr id="1026" name="Picture 2" descr="Bus devant l'entrée du Vél' d'Hiv' lors de la rafle de juillet 1942">
            <a:extLst>
              <a:ext uri="{FF2B5EF4-FFF2-40B4-BE49-F238E27FC236}">
                <a16:creationId xmlns:a16="http://schemas.microsoft.com/office/drawing/2014/main" id="{9872E161-A67A-F344-B57F-08C2EB27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26" y="889348"/>
            <a:ext cx="3450223" cy="5289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56B69A-DA73-CD4D-99BE-1600AE666B0F}"/>
              </a:ext>
            </a:extLst>
          </p:cNvPr>
          <p:cNvSpPr/>
          <p:nvPr/>
        </p:nvSpPr>
        <p:spPr>
          <a:xfrm>
            <a:off x="5702295" y="6178547"/>
            <a:ext cx="3495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La seule photographie connue du </a:t>
            </a:r>
            <a:r>
              <a:rPr lang="fr-FR" sz="1400" dirty="0" err="1"/>
              <a:t>Vél</a:t>
            </a:r>
            <a:r>
              <a:rPr lang="fr-FR" sz="1400" dirty="0"/>
              <a:t>' d'Hiv' lors de la rafle de juillet 1942. </a:t>
            </a:r>
          </a:p>
          <a:p>
            <a:pPr algn="ctr"/>
            <a:r>
              <a:rPr lang="fr-FR" sz="1200" dirty="0"/>
              <a:t>Crédit : Mémorial de la Shoah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B6556-B730-424D-9FC8-31542AD054E6}"/>
              </a:ext>
            </a:extLst>
          </p:cNvPr>
          <p:cNvSpPr/>
          <p:nvPr/>
        </p:nvSpPr>
        <p:spPr>
          <a:xfrm>
            <a:off x="9243380" y="1402915"/>
            <a:ext cx="28317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Alors que l’extermination des Juifs s’étend à l’Europe de l’Ouest au tournant de l’année 1942, la France connait les premières rafles massives en vue des déportations, décidées par le III</a:t>
            </a:r>
            <a:r>
              <a:rPr lang="fr-FR" sz="1600" baseline="30000" dirty="0"/>
              <a:t>e</a:t>
            </a:r>
            <a:r>
              <a:rPr lang="fr-FR" sz="1600" dirty="0"/>
              <a:t> Reich et mises en œuvre avec la collaboration du régime de Vichy. La plus importante est la rafle du Vel’ d’Hiv’ qui se déroule à Paris et en région parisienne </a:t>
            </a:r>
            <a:r>
              <a:rPr lang="fr-FR" sz="1600" b="1" dirty="0"/>
              <a:t>les 16 et 17 juillet 1942</a:t>
            </a:r>
            <a:r>
              <a:rPr lang="fr-FR" sz="1600" dirty="0"/>
              <a:t>. 13 152 Juifs sont arrêtés dont 4 000 enfants. D’autres rafles se déroulent en zone nord comme en zone sud.</a:t>
            </a:r>
          </a:p>
        </p:txBody>
      </p:sp>
    </p:spTree>
    <p:extLst>
      <p:ext uri="{BB962C8B-B14F-4D97-AF65-F5344CB8AC3E}">
        <p14:creationId xmlns:p14="http://schemas.microsoft.com/office/powerpoint/2010/main" val="38078062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490</Words>
  <Application>Microsoft Macintosh PowerPoint</Application>
  <PresentationFormat>Grand écran</PresentationFormat>
  <Paragraphs>49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Microsoft YaHei</vt:lpstr>
      <vt:lpstr>Arial</vt:lpstr>
      <vt:lpstr>Calibri</vt:lpstr>
      <vt:lpstr>Calibri Light</vt:lpstr>
      <vt:lpstr>Mangal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25</cp:revision>
  <dcterms:created xsi:type="dcterms:W3CDTF">2020-07-08T14:15:34Z</dcterms:created>
  <dcterms:modified xsi:type="dcterms:W3CDTF">2020-07-09T08:58:21Z</dcterms:modified>
</cp:coreProperties>
</file>