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386" r:id="rId4"/>
    <p:sldId id="261" r:id="rId5"/>
    <p:sldId id="376" r:id="rId6"/>
    <p:sldId id="377" r:id="rId7"/>
    <p:sldId id="340" r:id="rId8"/>
    <p:sldId id="322" r:id="rId9"/>
    <p:sldId id="379" r:id="rId10"/>
    <p:sldId id="346" r:id="rId11"/>
    <p:sldId id="381" r:id="rId12"/>
    <p:sldId id="384" r:id="rId13"/>
    <p:sldId id="385" r:id="rId14"/>
  </p:sldIdLst>
  <p:sldSz cx="9144000" cy="6858000" type="screen4x3"/>
  <p:notesSz cx="6858000" cy="994568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E2DA"/>
    <a:srgbClr val="B9CBCB"/>
    <a:srgbClr val="FF0000"/>
    <a:srgbClr val="BFBFBF"/>
    <a:srgbClr val="FFE7DB"/>
    <a:srgbClr val="E1F5F2"/>
    <a:srgbClr val="4F81BD"/>
    <a:srgbClr val="B5C8C9"/>
    <a:srgbClr val="F2EAD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64211" autoAdjust="0"/>
  </p:normalViewPr>
  <p:slideViewPr>
    <p:cSldViewPr>
      <p:cViewPr varScale="1">
        <p:scale>
          <a:sx n="73" d="100"/>
          <a:sy n="73" d="100"/>
        </p:scale>
        <p:origin x="25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2547" cy="497842"/>
          </a:xfrm>
          <a:prstGeom prst="rect">
            <a:avLst/>
          </a:prstGeom>
        </p:spPr>
        <p:txBody>
          <a:bodyPr vert="horz" lIns="91870" tIns="45935" rIns="91870" bIns="45935"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3852" y="0"/>
            <a:ext cx="2972547" cy="497842"/>
          </a:xfrm>
          <a:prstGeom prst="rect">
            <a:avLst/>
          </a:prstGeom>
        </p:spPr>
        <p:txBody>
          <a:bodyPr vert="horz" lIns="91870" tIns="45935" rIns="91870" bIns="45935" rtlCol="0"/>
          <a:lstStyle>
            <a:lvl1pPr algn="r" fontAlgn="auto">
              <a:spcBef>
                <a:spcPts val="0"/>
              </a:spcBef>
              <a:spcAft>
                <a:spcPts val="0"/>
              </a:spcAft>
              <a:defRPr sz="1200">
                <a:latin typeface="+mn-lt"/>
                <a:cs typeface="+mn-cs"/>
              </a:defRPr>
            </a:lvl1pPr>
          </a:lstStyle>
          <a:p>
            <a:pPr>
              <a:defRPr/>
            </a:pPr>
            <a:fld id="{A30E840C-A69B-45A2-9269-62D39B50A5CB}" type="datetimeFigureOut">
              <a:rPr lang="fr-FR"/>
              <a:pPr>
                <a:defRPr/>
              </a:pPr>
              <a:t>12/06/2019</a:t>
            </a:fld>
            <a:endParaRPr lang="fr-FR"/>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870" tIns="45935" rIns="91870" bIns="45935" rtlCol="0" anchor="ctr"/>
          <a:lstStyle/>
          <a:p>
            <a:pPr lvl="0"/>
            <a:endParaRPr lang="fr-FR" noProof="0"/>
          </a:p>
        </p:txBody>
      </p:sp>
      <p:sp>
        <p:nvSpPr>
          <p:cNvPr id="5" name="Espace réservé des commentaires 4"/>
          <p:cNvSpPr>
            <a:spLocks noGrp="1"/>
          </p:cNvSpPr>
          <p:nvPr>
            <p:ph type="body" sz="quarter" idx="3"/>
          </p:nvPr>
        </p:nvSpPr>
        <p:spPr>
          <a:xfrm>
            <a:off x="685480" y="4723924"/>
            <a:ext cx="5487041" cy="4475798"/>
          </a:xfrm>
          <a:prstGeom prst="rect">
            <a:avLst/>
          </a:prstGeom>
        </p:spPr>
        <p:txBody>
          <a:bodyPr vert="horz" lIns="91870" tIns="45935" rIns="91870" bIns="45935"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6257"/>
            <a:ext cx="2972547" cy="497841"/>
          </a:xfrm>
          <a:prstGeom prst="rect">
            <a:avLst/>
          </a:prstGeom>
        </p:spPr>
        <p:txBody>
          <a:bodyPr vert="horz" lIns="91870" tIns="45935" rIns="91870" bIns="45935"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3852" y="9446257"/>
            <a:ext cx="2972547" cy="497841"/>
          </a:xfrm>
          <a:prstGeom prst="rect">
            <a:avLst/>
          </a:prstGeom>
        </p:spPr>
        <p:txBody>
          <a:bodyPr vert="horz" lIns="91870" tIns="45935" rIns="91870" bIns="45935" rtlCol="0" anchor="b"/>
          <a:lstStyle>
            <a:lvl1pPr algn="r" fontAlgn="auto">
              <a:spcBef>
                <a:spcPts val="0"/>
              </a:spcBef>
              <a:spcAft>
                <a:spcPts val="0"/>
              </a:spcAft>
              <a:defRPr sz="1200">
                <a:latin typeface="+mn-lt"/>
                <a:cs typeface="+mn-cs"/>
              </a:defRPr>
            </a:lvl1pPr>
          </a:lstStyle>
          <a:p>
            <a:pPr>
              <a:defRPr/>
            </a:pPr>
            <a:fld id="{19881F23-1C7B-4753-8B38-91392AC18A64}"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10F1EA-F9BF-4CE6-8C64-C48C85804579}" type="slidenum">
              <a:rPr lang="fr-FR">
                <a:cs typeface="Arial" charset="0"/>
              </a:rPr>
              <a:pPr fontAlgn="base">
                <a:spcBef>
                  <a:spcPct val="0"/>
                </a:spcBef>
                <a:spcAft>
                  <a:spcPct val="0"/>
                </a:spcAft>
                <a:defRPr/>
              </a:pPr>
              <a:t>3</a:t>
            </a:fld>
            <a:endParaRPr lang="fr-FR">
              <a:cs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a:latin typeface="Arial" charset="0"/>
                <a:ea typeface="ＭＳ Ｐゴシック" pitchFamily="34" charset="-128"/>
              </a:rPr>
              <a:t>Les cartes des manuels sont celles des explorations et celles des Empires/routes du commerce</a:t>
            </a:r>
          </a:p>
        </p:txBody>
      </p:sp>
    </p:spTree>
    <p:extLst>
      <p:ext uri="{BB962C8B-B14F-4D97-AF65-F5344CB8AC3E}">
        <p14:creationId xmlns:p14="http://schemas.microsoft.com/office/powerpoint/2010/main" val="74681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5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1945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25760-3AFC-4467-B322-5016A05B9DA3}" type="slidenum">
              <a:rPr lang="fr-FR">
                <a:cs typeface="Arial" charset="0"/>
              </a:rPr>
              <a:pPr fontAlgn="base">
                <a:spcBef>
                  <a:spcPct val="0"/>
                </a:spcBef>
                <a:spcAft>
                  <a:spcPct val="0"/>
                </a:spcAft>
                <a:defRPr/>
              </a:pPr>
              <a:t>4</a:t>
            </a:fld>
            <a:endParaRPr lang="fr-F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10F1EA-F9BF-4CE6-8C64-C48C85804579}" type="slidenum">
              <a:rPr lang="fr-FR">
                <a:cs typeface="Arial" charset="0"/>
              </a:rPr>
              <a:pPr fontAlgn="base">
                <a:spcBef>
                  <a:spcPct val="0"/>
                </a:spcBef>
                <a:spcAft>
                  <a:spcPct val="0"/>
                </a:spcAft>
                <a:defRPr/>
              </a:pPr>
              <a:t>5</a:t>
            </a:fld>
            <a:endParaRPr lang="fr-FR">
              <a:cs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atin typeface="Arial" charset="0"/>
              <a:ea typeface="ＭＳ Ｐゴシック" pitchFamily="34" charset="-128"/>
            </a:endParaRPr>
          </a:p>
        </p:txBody>
      </p:sp>
    </p:spTree>
    <p:extLst>
      <p:ext uri="{BB962C8B-B14F-4D97-AF65-F5344CB8AC3E}">
        <p14:creationId xmlns:p14="http://schemas.microsoft.com/office/powerpoint/2010/main" val="42822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5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1945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25760-3AFC-4467-B322-5016A05B9DA3}" type="slidenum">
              <a:rPr lang="fr-FR">
                <a:cs typeface="Arial" charset="0"/>
              </a:rPr>
              <a:pPr fontAlgn="base">
                <a:spcBef>
                  <a:spcPct val="0"/>
                </a:spcBef>
                <a:spcAft>
                  <a:spcPct val="0"/>
                </a:spcAft>
                <a:defRPr/>
              </a:pPr>
              <a:t>6</a:t>
            </a:fld>
            <a:endParaRPr lang="fr-FR">
              <a:cs typeface="Arial" charset="0"/>
            </a:endParaRPr>
          </a:p>
        </p:txBody>
      </p:sp>
    </p:spTree>
    <p:extLst>
      <p:ext uri="{BB962C8B-B14F-4D97-AF65-F5344CB8AC3E}">
        <p14:creationId xmlns:p14="http://schemas.microsoft.com/office/powerpoint/2010/main" val="78299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10F1EA-F9BF-4CE6-8C64-C48C85804579}" type="slidenum">
              <a:rPr lang="fr-FR">
                <a:cs typeface="Arial" charset="0"/>
              </a:rPr>
              <a:pPr fontAlgn="base">
                <a:spcBef>
                  <a:spcPct val="0"/>
                </a:spcBef>
                <a:spcAft>
                  <a:spcPct val="0"/>
                </a:spcAft>
                <a:defRPr/>
              </a:pPr>
              <a:t>9</a:t>
            </a:fld>
            <a:endParaRPr lang="fr-FR">
              <a:cs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latin typeface="Arial" charset="0"/>
              <a:ea typeface="ＭＳ Ｐゴシック" pitchFamily="34" charset="-128"/>
            </a:endParaRPr>
          </a:p>
        </p:txBody>
      </p:sp>
    </p:spTree>
    <p:extLst>
      <p:ext uri="{BB962C8B-B14F-4D97-AF65-F5344CB8AC3E}">
        <p14:creationId xmlns:p14="http://schemas.microsoft.com/office/powerpoint/2010/main" val="111329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10F1EA-F9BF-4CE6-8C64-C48C85804579}" type="slidenum">
              <a:rPr lang="fr-FR">
                <a:cs typeface="Arial" charset="0"/>
              </a:rPr>
              <a:pPr fontAlgn="base">
                <a:spcBef>
                  <a:spcPct val="0"/>
                </a:spcBef>
                <a:spcAft>
                  <a:spcPct val="0"/>
                </a:spcAft>
                <a:defRPr/>
              </a:pPr>
              <a:t>12</a:t>
            </a:fld>
            <a:endParaRPr lang="fr-FR">
              <a:cs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latin typeface="Arial" charset="0"/>
              <a:ea typeface="ＭＳ Ｐゴシック" pitchFamily="34" charset="-128"/>
            </a:endParaRPr>
          </a:p>
        </p:txBody>
      </p:sp>
    </p:spTree>
    <p:extLst>
      <p:ext uri="{BB962C8B-B14F-4D97-AF65-F5344CB8AC3E}">
        <p14:creationId xmlns:p14="http://schemas.microsoft.com/office/powerpoint/2010/main" val="265148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10F1EA-F9BF-4CE6-8C64-C48C85804579}" type="slidenum">
              <a:rPr lang="fr-FR">
                <a:cs typeface="Arial" charset="0"/>
              </a:rPr>
              <a:pPr fontAlgn="base">
                <a:spcBef>
                  <a:spcPct val="0"/>
                </a:spcBef>
                <a:spcAft>
                  <a:spcPct val="0"/>
                </a:spcAft>
                <a:defRPr/>
              </a:pPr>
              <a:t>13</a:t>
            </a:fld>
            <a:endParaRPr lang="fr-FR">
              <a:cs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atin typeface="Arial" charset="0"/>
              <a:ea typeface="ＭＳ Ｐゴシック" pitchFamily="34" charset="-128"/>
            </a:endParaRPr>
          </a:p>
        </p:txBody>
      </p:sp>
    </p:spTree>
    <p:extLst>
      <p:ext uri="{BB962C8B-B14F-4D97-AF65-F5344CB8AC3E}">
        <p14:creationId xmlns:p14="http://schemas.microsoft.com/office/powerpoint/2010/main" val="171588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F072A52-2FAC-4191-AA69-F3A791B671B5}" type="datetimeFigureOut">
              <a:rPr lang="fr-FR"/>
              <a:pPr>
                <a:defRPr/>
              </a:pPr>
              <a:t>12/06/2019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B32673B-5D03-4517-8C2C-57A62F9111BF}"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D15AF82A-8801-4DA0-852A-61ECB862E6C6}" type="datetimeFigureOut">
              <a:rPr lang="fr-FR"/>
              <a:pPr>
                <a:defRPr/>
              </a:pPr>
              <a:t>12/06/2019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CF15814-262C-47DC-9B10-B9C597A438A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0BD5C15-416D-43D8-9C50-126E8E14274A}" type="datetimeFigureOut">
              <a:rPr lang="fr-FR"/>
              <a:pPr>
                <a:defRPr/>
              </a:pPr>
              <a:t>12/06/2019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CAEC5FC-C274-466A-BE20-977605E835C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5694DB3-2346-47D3-BB88-C6B3CBC0F9B2}" type="datetimeFigureOut">
              <a:rPr lang="fr-FR"/>
              <a:pPr>
                <a:defRPr/>
              </a:pPr>
              <a:t>12/06/2019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3BECF35-2941-4034-9CD6-652BB866841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F2E2EFB-A9FA-496A-8ED3-4D55F84FD61F}" type="datetimeFigureOut">
              <a:rPr lang="fr-FR"/>
              <a:pPr>
                <a:defRPr/>
              </a:pPr>
              <a:t>12/06/2019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9ED0CBA-B7DE-4EFB-AEF2-486F936CF28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A008654-39DC-4DDD-84A8-DA69142F3A51}" type="datetimeFigureOut">
              <a:rPr lang="fr-FR"/>
              <a:pPr>
                <a:defRPr/>
              </a:pPr>
              <a:t>12/06/2019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3BE8BD7-4AA2-45EE-A1B3-4A7A175903D4}"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D0FA86A6-24B1-4E85-9302-86B2146174E1}" type="datetimeFigureOut">
              <a:rPr lang="fr-FR"/>
              <a:pPr>
                <a:defRPr/>
              </a:pPr>
              <a:t>12/06/2019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11FE784-CAC5-4F6B-A350-265D63AB6CB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0CA9929E-7A60-4AF2-9958-192BEAD2CCC2}" type="datetimeFigureOut">
              <a:rPr lang="fr-FR"/>
              <a:pPr>
                <a:defRPr/>
              </a:pPr>
              <a:t>12/06/2019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1C5463D1-60A8-4167-9F99-A54EE0232E4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A2612F3-55D3-415B-A82B-9B3DEBCA6306}" type="datetimeFigureOut">
              <a:rPr lang="fr-FR"/>
              <a:pPr>
                <a:defRPr/>
              </a:pPr>
              <a:t>12/06/2019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9288E0C-7C9A-4123-8252-FF2D4C2DBDC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3711722-A3C4-46B1-BFCD-47DFB8D202FB}" type="datetimeFigureOut">
              <a:rPr lang="fr-FR"/>
              <a:pPr>
                <a:defRPr/>
              </a:pPr>
              <a:t>12/06/2019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6273794-46E0-40A8-BC25-50FF2BF75DA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BDCFFAC-90E6-4BEF-A62B-B52033A14DDA}" type="datetimeFigureOut">
              <a:rPr lang="fr-FR"/>
              <a:pPr>
                <a:defRPr/>
              </a:pPr>
              <a:t>12/06/2019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95F1E5A-B7E8-4724-9AB6-03DCFCFABC5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A8C8080-54A8-43A9-83F9-13D539BA693E}" type="datetimeFigureOut">
              <a:rPr lang="fr-FR"/>
              <a:pPr>
                <a:defRPr/>
              </a:pPr>
              <a:t>12/06/2019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7524246-1085-444C-8271-0C632AC2316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D9AF547-51B2-4894-81D7-6A591B77BA4E}"/>
              </a:ext>
            </a:extLst>
          </p:cNvPr>
          <p:cNvPicPr>
            <a:picLocks noChangeAspect="1"/>
          </p:cNvPicPr>
          <p:nvPr/>
        </p:nvPicPr>
        <p:blipFill>
          <a:blip r:embed="rId2"/>
          <a:stretch>
            <a:fillRect/>
          </a:stretch>
        </p:blipFill>
        <p:spPr>
          <a:xfrm>
            <a:off x="-1188642" y="17030"/>
            <a:ext cx="13227666" cy="6840970"/>
          </a:xfrm>
          <a:prstGeom prst="rect">
            <a:avLst/>
          </a:prstGeom>
        </p:spPr>
      </p:pic>
      <p:sp>
        <p:nvSpPr>
          <p:cNvPr id="14338" name="Titre 5"/>
          <p:cNvSpPr>
            <a:spLocks noGrp="1"/>
          </p:cNvSpPr>
          <p:nvPr>
            <p:ph type="ctrTitle"/>
          </p:nvPr>
        </p:nvSpPr>
        <p:spPr>
          <a:xfrm>
            <a:off x="611560" y="1772816"/>
            <a:ext cx="8278688" cy="2880320"/>
          </a:xfrm>
          <a:solidFill>
            <a:srgbClr val="B9CBCB"/>
          </a:solidFill>
        </p:spPr>
        <p:txBody>
          <a:bodyPr/>
          <a:lstStyle/>
          <a:p>
            <a:pPr eaLnBrk="1" hangingPunct="1"/>
            <a:r>
              <a:rPr lang="fr-FR" b="1" dirty="0"/>
              <a:t>Chap. 1 - L’ouverture atlantique :</a:t>
            </a:r>
            <a:br>
              <a:rPr lang="fr-FR" b="1" dirty="0"/>
            </a:br>
            <a:r>
              <a:rPr lang="fr-FR" b="1" dirty="0"/>
              <a:t> les conséquences de la découverte du « Nouveau Monde »</a:t>
            </a:r>
          </a:p>
        </p:txBody>
      </p:sp>
      <p:sp>
        <p:nvSpPr>
          <p:cNvPr id="2" name="Rectangle 1">
            <a:extLst>
              <a:ext uri="{FF2B5EF4-FFF2-40B4-BE49-F238E27FC236}">
                <a16:creationId xmlns:a16="http://schemas.microsoft.com/office/drawing/2014/main" id="{AF1A5E1A-9FAF-4A54-8518-B47736293E5D}"/>
              </a:ext>
            </a:extLst>
          </p:cNvPr>
          <p:cNvSpPr/>
          <p:nvPr/>
        </p:nvSpPr>
        <p:spPr>
          <a:xfrm>
            <a:off x="-108520" y="260648"/>
            <a:ext cx="8278688" cy="980781"/>
          </a:xfrm>
          <a:prstGeom prst="rect">
            <a:avLst/>
          </a:prstGeom>
          <a:solidFill>
            <a:schemeClr val="accent3">
              <a:lumMod val="20000"/>
              <a:lumOff val="80000"/>
            </a:schemeClr>
          </a:solidFill>
        </p:spPr>
        <p:txBody>
          <a:bodyPr wrap="square">
            <a:spAutoFit/>
          </a:bodyPr>
          <a:lstStyle/>
          <a:p>
            <a:pPr>
              <a:lnSpc>
                <a:spcPct val="107000"/>
              </a:lnSpc>
              <a:spcAft>
                <a:spcPts val="800"/>
              </a:spcAft>
            </a:pPr>
            <a:r>
              <a:rPr lang="fr-FR" dirty="0">
                <a:latin typeface="Trebuchet MS" panose="020B0603020202020204" pitchFamily="34" charset="0"/>
                <a:ea typeface="Trebuchet MS" panose="020B0603020202020204" pitchFamily="34" charset="0"/>
                <a:cs typeface="Times New Roman" panose="02020603050405020304" pitchFamily="18" charset="0"/>
              </a:rPr>
              <a:t>Thème 2 : XVe -XVIe siècles : </a:t>
            </a:r>
          </a:p>
          <a:p>
            <a:pPr>
              <a:lnSpc>
                <a:spcPct val="107000"/>
              </a:lnSpc>
              <a:spcAft>
                <a:spcPts val="800"/>
              </a:spcAft>
            </a:pPr>
            <a:r>
              <a:rPr lang="fr-FR" dirty="0">
                <a:latin typeface="Trebuchet MS" panose="020B0603020202020204" pitchFamily="34" charset="0"/>
                <a:ea typeface="Trebuchet MS" panose="020B0603020202020204" pitchFamily="34" charset="0"/>
                <a:cs typeface="Times New Roman" panose="02020603050405020304" pitchFamily="18" charset="0"/>
              </a:rPr>
              <a:t>un nouveau rapport au monde, un temps de mutation intellectuelle </a:t>
            </a:r>
            <a:endParaRPr lang="fr-FR" sz="3200" dirty="0">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6266B5BA-770D-469E-A06D-234173FDDB16}"/>
              </a:ext>
            </a:extLst>
          </p:cNvPr>
          <p:cNvSpPr txBox="1"/>
          <p:nvPr/>
        </p:nvSpPr>
        <p:spPr>
          <a:xfrm>
            <a:off x="-396552" y="4077072"/>
            <a:ext cx="3024336" cy="369332"/>
          </a:xfrm>
          <a:prstGeom prst="rect">
            <a:avLst/>
          </a:prstGeom>
          <a:solidFill>
            <a:schemeClr val="accent6"/>
          </a:solidFill>
        </p:spPr>
        <p:txBody>
          <a:bodyPr wrap="square" rtlCol="0">
            <a:spAutoFit/>
          </a:bodyPr>
          <a:lstStyle/>
          <a:p>
            <a:r>
              <a:rPr lang="fr-FR" dirty="0"/>
              <a:t>Activités cartes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4D24303-9709-421F-B934-AFFAAEB76D54}"/>
              </a:ext>
            </a:extLst>
          </p:cNvPr>
          <p:cNvPicPr>
            <a:picLocks noChangeAspect="1"/>
          </p:cNvPicPr>
          <p:nvPr/>
        </p:nvPicPr>
        <p:blipFill>
          <a:blip r:embed="rId2"/>
          <a:stretch>
            <a:fillRect/>
          </a:stretch>
        </p:blipFill>
        <p:spPr>
          <a:xfrm>
            <a:off x="-1188642" y="17030"/>
            <a:ext cx="13227666" cy="6840970"/>
          </a:xfrm>
          <a:prstGeom prst="rect">
            <a:avLst/>
          </a:prstGeom>
        </p:spPr>
      </p:pic>
      <p:sp>
        <p:nvSpPr>
          <p:cNvPr id="5" name="Sous-titre 4"/>
          <p:cNvSpPr>
            <a:spLocks noGrp="1"/>
          </p:cNvSpPr>
          <p:nvPr>
            <p:ph type="subTitle" idx="1"/>
          </p:nvPr>
        </p:nvSpPr>
        <p:spPr>
          <a:xfrm>
            <a:off x="179512" y="4077072"/>
            <a:ext cx="6400800" cy="1752600"/>
          </a:xfrm>
        </p:spPr>
        <p:txBody>
          <a:bodyPr rtlCol="0">
            <a:normAutofit/>
          </a:bodyPr>
          <a:lstStyle/>
          <a:p>
            <a:pPr eaLnBrk="1" fontAlgn="auto" hangingPunct="1">
              <a:spcAft>
                <a:spcPts val="0"/>
              </a:spcAft>
              <a:buFont typeface="Arial" pitchFamily="34" charset="0"/>
              <a:buNone/>
              <a:defRPr/>
            </a:pPr>
            <a:r>
              <a:rPr lang="fr-FR" dirty="0">
                <a:effectLst>
                  <a:outerShdw blurRad="38100" dist="38100" dir="2700000" algn="tl">
                    <a:srgbClr val="000000">
                      <a:alpha val="43137"/>
                    </a:srgbClr>
                  </a:outerShdw>
                </a:effectLst>
              </a:rPr>
              <a:t>XV° et XVI° siècles</a:t>
            </a:r>
          </a:p>
        </p:txBody>
      </p:sp>
      <p:sp>
        <p:nvSpPr>
          <p:cNvPr id="9" name="Titre 5">
            <a:extLst>
              <a:ext uri="{FF2B5EF4-FFF2-40B4-BE49-F238E27FC236}">
                <a16:creationId xmlns:a16="http://schemas.microsoft.com/office/drawing/2014/main" id="{6FD6AFFA-6D5A-4B7C-B768-ADBEF5430876}"/>
              </a:ext>
            </a:extLst>
          </p:cNvPr>
          <p:cNvSpPr>
            <a:spLocks noGrp="1"/>
          </p:cNvSpPr>
          <p:nvPr>
            <p:ph type="ctrTitle"/>
          </p:nvPr>
        </p:nvSpPr>
        <p:spPr>
          <a:xfrm>
            <a:off x="-756592" y="260648"/>
            <a:ext cx="6913562" cy="1081087"/>
          </a:xfrm>
          <a:solidFill>
            <a:srgbClr val="B9CBCB"/>
          </a:solidFill>
        </p:spPr>
        <p:txBody>
          <a:bodyPr/>
          <a:lstStyle/>
          <a:p>
            <a:pPr eaLnBrk="1" hangingPunct="1"/>
            <a:r>
              <a:rPr lang="fr-FR" b="1" dirty="0"/>
              <a:t>II- Enjeux économiques et répercutions humaines </a:t>
            </a:r>
          </a:p>
        </p:txBody>
      </p:sp>
      <p:sp>
        <p:nvSpPr>
          <p:cNvPr id="13" name="Titre 3">
            <a:extLst>
              <a:ext uri="{FF2B5EF4-FFF2-40B4-BE49-F238E27FC236}">
                <a16:creationId xmlns:a16="http://schemas.microsoft.com/office/drawing/2014/main" id="{D1EE5DC1-156D-4FAB-BB80-CD36E034041C}"/>
              </a:ext>
            </a:extLst>
          </p:cNvPr>
          <p:cNvSpPr txBox="1">
            <a:spLocks/>
          </p:cNvSpPr>
          <p:nvPr/>
        </p:nvSpPr>
        <p:spPr bwMode="auto">
          <a:xfrm>
            <a:off x="-108520" y="2078460"/>
            <a:ext cx="8229600" cy="1143000"/>
          </a:xfrm>
          <a:prstGeom prst="rect">
            <a:avLst/>
          </a:prstGeom>
          <a:solidFill>
            <a:srgbClr val="DDDDDD">
              <a:alpha val="56078"/>
            </a:srgbClr>
          </a:solidFill>
          <a:ln w="9525">
            <a:noFill/>
            <a:miter lim="800000"/>
            <a:headEnd/>
            <a:tailEnd/>
          </a:ln>
        </p:spPr>
        <p:txBody>
          <a:bodyPr anchor="ctr">
            <a:normAutofit fontScale="925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fr-FR" b="1" dirty="0">
                <a:effectLst>
                  <a:outerShdw blurRad="38100" dist="38100" dir="2700000" algn="tl">
                    <a:srgbClr val="000000">
                      <a:alpha val="43137"/>
                    </a:srgbClr>
                  </a:outerShdw>
                </a:effectLst>
              </a:rPr>
              <a:t>3)1ere mondialisation et transformations</a:t>
            </a:r>
          </a:p>
        </p:txBody>
      </p:sp>
      <p:sp>
        <p:nvSpPr>
          <p:cNvPr id="14" name="ZoneTexte 13">
            <a:extLst>
              <a:ext uri="{FF2B5EF4-FFF2-40B4-BE49-F238E27FC236}">
                <a16:creationId xmlns:a16="http://schemas.microsoft.com/office/drawing/2014/main" id="{DBDEAA30-1C54-49C4-AB6C-CF8B8D3D54A9}"/>
              </a:ext>
            </a:extLst>
          </p:cNvPr>
          <p:cNvSpPr txBox="1"/>
          <p:nvPr/>
        </p:nvSpPr>
        <p:spPr>
          <a:xfrm>
            <a:off x="-828600" y="1525431"/>
            <a:ext cx="6769546" cy="369332"/>
          </a:xfrm>
          <a:prstGeom prst="rect">
            <a:avLst/>
          </a:prstGeom>
          <a:solidFill>
            <a:schemeClr val="accent6"/>
          </a:solidFill>
        </p:spPr>
        <p:txBody>
          <a:bodyPr wrap="square" rtlCol="0">
            <a:spAutoFit/>
          </a:bodyPr>
          <a:lstStyle/>
          <a:p>
            <a:r>
              <a:rPr lang="fr-FR" dirty="0"/>
              <a:t>Activité cartes suite à l’issue de l’étude des  Points de passage   </a:t>
            </a:r>
          </a:p>
        </p:txBody>
      </p:sp>
    </p:spTree>
    <p:extLst>
      <p:ext uri="{BB962C8B-B14F-4D97-AF65-F5344CB8AC3E}">
        <p14:creationId xmlns:p14="http://schemas.microsoft.com/office/powerpoint/2010/main" val="278874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a:xfrm>
            <a:off x="377447" y="39090"/>
            <a:ext cx="8686800" cy="1143000"/>
          </a:xfrm>
        </p:spPr>
        <p:txBody>
          <a:bodyPr/>
          <a:lstStyle/>
          <a:p>
            <a:pPr eaLnBrk="1" hangingPunct="1"/>
            <a:r>
              <a:rPr lang="fr-FR" dirty="0">
                <a:sym typeface="Wingdings" pitchFamily="2" charset="2"/>
              </a:rPr>
              <a:t>schéma </a:t>
            </a:r>
            <a:r>
              <a:rPr lang="fr-FR" dirty="0"/>
              <a:t> commerce or-argent</a:t>
            </a:r>
            <a:r>
              <a:rPr lang="fr-FR" dirty="0">
                <a:sym typeface="Wingdings" panose="05000000000000000000" pitchFamily="2" charset="2"/>
              </a:rPr>
              <a:t> schéma géographique</a:t>
            </a:r>
            <a:endParaRPr lang="fr-FR" dirty="0"/>
          </a:p>
        </p:txBody>
      </p:sp>
      <p:pic>
        <p:nvPicPr>
          <p:cNvPr id="2" name="Image 1">
            <a:extLst>
              <a:ext uri="{FF2B5EF4-FFF2-40B4-BE49-F238E27FC236}">
                <a16:creationId xmlns:a16="http://schemas.microsoft.com/office/drawing/2014/main" id="{D09E935D-FFDA-4816-B8DC-2A64DCF99367}"/>
              </a:ext>
            </a:extLst>
          </p:cNvPr>
          <p:cNvPicPr>
            <a:picLocks noChangeAspect="1"/>
          </p:cNvPicPr>
          <p:nvPr/>
        </p:nvPicPr>
        <p:blipFill>
          <a:blip r:embed="rId2"/>
          <a:stretch>
            <a:fillRect/>
          </a:stretch>
        </p:blipFill>
        <p:spPr>
          <a:xfrm>
            <a:off x="158319" y="2642345"/>
            <a:ext cx="2901513" cy="3456384"/>
          </a:xfrm>
          <a:prstGeom prst="rect">
            <a:avLst/>
          </a:prstGeom>
          <a:ln>
            <a:solidFill>
              <a:schemeClr val="tx1"/>
            </a:solidFill>
          </a:ln>
        </p:spPr>
      </p:pic>
      <p:pic>
        <p:nvPicPr>
          <p:cNvPr id="3" name="Image 2">
            <a:extLst>
              <a:ext uri="{FF2B5EF4-FFF2-40B4-BE49-F238E27FC236}">
                <a16:creationId xmlns:a16="http://schemas.microsoft.com/office/drawing/2014/main" id="{10CCD0A6-5E93-4409-A735-4546D0DEB883}"/>
              </a:ext>
            </a:extLst>
          </p:cNvPr>
          <p:cNvPicPr>
            <a:picLocks noChangeAspect="1"/>
          </p:cNvPicPr>
          <p:nvPr/>
        </p:nvPicPr>
        <p:blipFill>
          <a:blip r:embed="rId3"/>
          <a:stretch>
            <a:fillRect/>
          </a:stretch>
        </p:blipFill>
        <p:spPr>
          <a:xfrm>
            <a:off x="3358713" y="2650432"/>
            <a:ext cx="5734025" cy="3561204"/>
          </a:xfrm>
          <a:prstGeom prst="rect">
            <a:avLst/>
          </a:prstGeom>
          <a:ln>
            <a:solidFill>
              <a:schemeClr val="tx1"/>
            </a:solidFill>
          </a:ln>
        </p:spPr>
      </p:pic>
      <p:sp>
        <p:nvSpPr>
          <p:cNvPr id="4" name="Flèche : droite 3">
            <a:extLst>
              <a:ext uri="{FF2B5EF4-FFF2-40B4-BE49-F238E27FC236}">
                <a16:creationId xmlns:a16="http://schemas.microsoft.com/office/drawing/2014/main" id="{8ABF820E-DC21-4DE5-B4E3-B3B4B1E55E71}"/>
              </a:ext>
            </a:extLst>
          </p:cNvPr>
          <p:cNvSpPr/>
          <p:nvPr/>
        </p:nvSpPr>
        <p:spPr>
          <a:xfrm>
            <a:off x="3059832" y="3140968"/>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C73C142F-7E64-47B9-8D78-6514A97EB376}"/>
              </a:ext>
            </a:extLst>
          </p:cNvPr>
          <p:cNvSpPr txBox="1"/>
          <p:nvPr/>
        </p:nvSpPr>
        <p:spPr>
          <a:xfrm>
            <a:off x="4139952" y="2665047"/>
            <a:ext cx="3096344" cy="369332"/>
          </a:xfrm>
          <a:prstGeom prst="rect">
            <a:avLst/>
          </a:prstGeom>
          <a:solidFill>
            <a:schemeClr val="bg1"/>
          </a:solidFill>
        </p:spPr>
        <p:txBody>
          <a:bodyPr wrap="square" rtlCol="0">
            <a:spAutoFit/>
          </a:bodyPr>
          <a:lstStyle/>
          <a:p>
            <a:r>
              <a:rPr lang="fr-FR" dirty="0"/>
              <a:t>1ere mondialisation </a:t>
            </a:r>
          </a:p>
        </p:txBody>
      </p:sp>
      <p:pic>
        <p:nvPicPr>
          <p:cNvPr id="6" name="Image 5">
            <a:extLst>
              <a:ext uri="{FF2B5EF4-FFF2-40B4-BE49-F238E27FC236}">
                <a16:creationId xmlns:a16="http://schemas.microsoft.com/office/drawing/2014/main" id="{C920FBF0-A59D-40AD-A980-A0F0F8A2D5F5}"/>
              </a:ext>
            </a:extLst>
          </p:cNvPr>
          <p:cNvPicPr>
            <a:picLocks noChangeAspect="1"/>
          </p:cNvPicPr>
          <p:nvPr/>
        </p:nvPicPr>
        <p:blipFill>
          <a:blip r:embed="rId4"/>
          <a:stretch>
            <a:fillRect/>
          </a:stretch>
        </p:blipFill>
        <p:spPr>
          <a:xfrm>
            <a:off x="1010419" y="1455530"/>
            <a:ext cx="5367883" cy="921462"/>
          </a:xfrm>
          <a:prstGeom prst="rect">
            <a:avLst/>
          </a:prstGeom>
        </p:spPr>
      </p:pic>
      <p:sp>
        <p:nvSpPr>
          <p:cNvPr id="8" name="Flèche : droite 7">
            <a:extLst>
              <a:ext uri="{FF2B5EF4-FFF2-40B4-BE49-F238E27FC236}">
                <a16:creationId xmlns:a16="http://schemas.microsoft.com/office/drawing/2014/main" id="{4095274F-BEBD-49B2-8F6A-C6C253A3E01A}"/>
              </a:ext>
            </a:extLst>
          </p:cNvPr>
          <p:cNvSpPr/>
          <p:nvPr/>
        </p:nvSpPr>
        <p:spPr>
          <a:xfrm rot="5400000">
            <a:off x="4576831" y="2270867"/>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120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7"/>
          <p:cNvPicPr>
            <a:picLocks noChangeAspect="1" noChangeArrowheads="1"/>
          </p:cNvPicPr>
          <p:nvPr/>
        </p:nvPicPr>
        <p:blipFill>
          <a:blip r:embed="rId3">
            <a:lum bright="-20000" contrast="40000"/>
          </a:blip>
          <a:srcRect/>
          <a:stretch>
            <a:fillRect/>
          </a:stretch>
        </p:blipFill>
        <p:spPr bwMode="auto">
          <a:xfrm>
            <a:off x="0" y="-26988"/>
            <a:ext cx="6732588" cy="5688013"/>
          </a:xfrm>
          <a:prstGeom prst="rect">
            <a:avLst/>
          </a:prstGeom>
          <a:noFill/>
          <a:ln w="9525">
            <a:solidFill>
              <a:schemeClr val="tx1"/>
            </a:solidFill>
            <a:miter lim="800000"/>
            <a:headEnd/>
            <a:tailEnd/>
          </a:ln>
        </p:spPr>
      </p:pic>
      <p:sp>
        <p:nvSpPr>
          <p:cNvPr id="36867" name="ZoneTexte 37"/>
          <p:cNvSpPr txBox="1">
            <a:spLocks noChangeArrowheads="1"/>
          </p:cNvSpPr>
          <p:nvPr/>
        </p:nvSpPr>
        <p:spPr bwMode="auto">
          <a:xfrm>
            <a:off x="4859338" y="1817688"/>
            <a:ext cx="865187" cy="428625"/>
          </a:xfrm>
          <a:prstGeom prst="rect">
            <a:avLst/>
          </a:prstGeom>
          <a:noFill/>
          <a:ln w="9525">
            <a:noFill/>
            <a:miter lim="800000"/>
            <a:headEnd/>
            <a:tailEnd/>
          </a:ln>
        </p:spPr>
        <p:txBody>
          <a:bodyPr>
            <a:spAutoFit/>
          </a:bodyPr>
          <a:lstStyle/>
          <a:p>
            <a:pPr algn="ctr"/>
            <a:r>
              <a:rPr lang="fr-FR" sz="1100" b="1" i="1">
                <a:latin typeface="Calibri" pitchFamily="34" charset="0"/>
              </a:rPr>
              <a:t>Chine </a:t>
            </a:r>
          </a:p>
          <a:p>
            <a:pPr algn="ctr"/>
            <a:r>
              <a:rPr lang="fr-FR" sz="1100" b="1" i="1">
                <a:latin typeface="Calibri" pitchFamily="34" charset="0"/>
              </a:rPr>
              <a:t>des Ming</a:t>
            </a:r>
          </a:p>
        </p:txBody>
      </p:sp>
      <p:sp>
        <p:nvSpPr>
          <p:cNvPr id="36868" name="ZoneTexte 39"/>
          <p:cNvSpPr txBox="1">
            <a:spLocks noChangeArrowheads="1"/>
          </p:cNvSpPr>
          <p:nvPr/>
        </p:nvSpPr>
        <p:spPr bwMode="auto">
          <a:xfrm>
            <a:off x="4211638" y="1962150"/>
            <a:ext cx="865187" cy="430213"/>
          </a:xfrm>
          <a:prstGeom prst="rect">
            <a:avLst/>
          </a:prstGeom>
          <a:noFill/>
          <a:ln w="9525">
            <a:noFill/>
            <a:miter lim="800000"/>
            <a:headEnd/>
            <a:tailEnd/>
          </a:ln>
        </p:spPr>
        <p:txBody>
          <a:bodyPr>
            <a:spAutoFit/>
          </a:bodyPr>
          <a:lstStyle/>
          <a:p>
            <a:pPr algn="ctr"/>
            <a:r>
              <a:rPr lang="fr-FR" sz="1100" b="1" i="1">
                <a:latin typeface="Calibri" pitchFamily="34" charset="0"/>
              </a:rPr>
              <a:t>Royaumes indiens</a:t>
            </a:r>
          </a:p>
        </p:txBody>
      </p:sp>
      <p:sp>
        <p:nvSpPr>
          <p:cNvPr id="36870" name="ZoneTexte 42"/>
          <p:cNvSpPr txBox="1">
            <a:spLocks noChangeArrowheads="1"/>
          </p:cNvSpPr>
          <p:nvPr/>
        </p:nvSpPr>
        <p:spPr bwMode="auto">
          <a:xfrm>
            <a:off x="3163187" y="1764887"/>
            <a:ext cx="1584325" cy="430213"/>
          </a:xfrm>
          <a:prstGeom prst="rect">
            <a:avLst/>
          </a:prstGeom>
          <a:noFill/>
          <a:ln w="9525">
            <a:noFill/>
            <a:miter lim="800000"/>
            <a:headEnd/>
            <a:tailEnd/>
          </a:ln>
        </p:spPr>
        <p:txBody>
          <a:bodyPr wrap="square">
            <a:spAutoFit/>
          </a:bodyPr>
          <a:lstStyle/>
          <a:p>
            <a:pPr algn="ctr"/>
            <a:r>
              <a:rPr lang="fr-FR" sz="1100" b="1" i="1" dirty="0">
                <a:latin typeface="Calibri" pitchFamily="34" charset="0"/>
              </a:rPr>
              <a:t>Empire</a:t>
            </a:r>
          </a:p>
          <a:p>
            <a:pPr algn="ctr"/>
            <a:r>
              <a:rPr lang="fr-FR" sz="1100" b="1" i="1" dirty="0">
                <a:latin typeface="Calibri" pitchFamily="34" charset="0"/>
              </a:rPr>
              <a:t>Ottoman</a:t>
            </a:r>
          </a:p>
        </p:txBody>
      </p:sp>
      <p:sp>
        <p:nvSpPr>
          <p:cNvPr id="47" name="Forme libre 46"/>
          <p:cNvSpPr/>
          <p:nvPr/>
        </p:nvSpPr>
        <p:spPr>
          <a:xfrm>
            <a:off x="3924300" y="1670050"/>
            <a:ext cx="1066800" cy="246063"/>
          </a:xfrm>
          <a:custGeom>
            <a:avLst/>
            <a:gdLst>
              <a:gd name="connsiteX0" fmla="*/ 0 w 1066800"/>
              <a:gd name="connsiteY0" fmla="*/ 4233 h 245533"/>
              <a:gd name="connsiteX1" fmla="*/ 165100 w 1066800"/>
              <a:gd name="connsiteY1" fmla="*/ 4233 h 245533"/>
              <a:gd name="connsiteX2" fmla="*/ 558800 w 1066800"/>
              <a:gd name="connsiteY2" fmla="*/ 29633 h 245533"/>
              <a:gd name="connsiteX3" fmla="*/ 914400 w 1066800"/>
              <a:gd name="connsiteY3" fmla="*/ 143933 h 245533"/>
              <a:gd name="connsiteX4" fmla="*/ 1066800 w 1066800"/>
              <a:gd name="connsiteY4" fmla="*/ 245533 h 245533"/>
              <a:gd name="connsiteX5" fmla="*/ 1066800 w 1066800"/>
              <a:gd name="connsiteY5" fmla="*/ 245533 h 24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00" h="245533">
                <a:moveTo>
                  <a:pt x="0" y="4233"/>
                </a:moveTo>
                <a:cubicBezTo>
                  <a:pt x="35983" y="2116"/>
                  <a:pt x="71967" y="0"/>
                  <a:pt x="165100" y="4233"/>
                </a:cubicBezTo>
                <a:cubicBezTo>
                  <a:pt x="258233" y="8466"/>
                  <a:pt x="433917" y="6350"/>
                  <a:pt x="558800" y="29633"/>
                </a:cubicBezTo>
                <a:cubicBezTo>
                  <a:pt x="683683" y="52916"/>
                  <a:pt x="829733" y="107950"/>
                  <a:pt x="914400" y="143933"/>
                </a:cubicBezTo>
                <a:cubicBezTo>
                  <a:pt x="999067" y="179916"/>
                  <a:pt x="1066800" y="245533"/>
                  <a:pt x="1066800" y="245533"/>
                </a:cubicBezTo>
                <a:lnTo>
                  <a:pt x="1066800" y="245533"/>
                </a:lnTo>
              </a:path>
            </a:pathLst>
          </a:cu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8" name="Arc 47"/>
          <p:cNvSpPr/>
          <p:nvPr/>
        </p:nvSpPr>
        <p:spPr>
          <a:xfrm rot="9542975">
            <a:off x="4015526" y="1619250"/>
            <a:ext cx="576262" cy="431800"/>
          </a:xfrm>
          <a:prstGeom prst="arc">
            <a:avLst>
              <a:gd name="adj1" fmla="val 15460379"/>
              <a:gd name="adj2" fmla="val 377549"/>
            </a:avLst>
          </a:pr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9" name="Forme libre 48"/>
          <p:cNvSpPr/>
          <p:nvPr/>
        </p:nvSpPr>
        <p:spPr>
          <a:xfrm>
            <a:off x="3759200" y="2393950"/>
            <a:ext cx="668338" cy="317500"/>
          </a:xfrm>
          <a:custGeom>
            <a:avLst/>
            <a:gdLst>
              <a:gd name="connsiteX0" fmla="*/ 0 w 558800"/>
              <a:gd name="connsiteY0" fmla="*/ 0 h 287867"/>
              <a:gd name="connsiteX1" fmla="*/ 101600 w 558800"/>
              <a:gd name="connsiteY1" fmla="*/ 165100 h 287867"/>
              <a:gd name="connsiteX2" fmla="*/ 165100 w 558800"/>
              <a:gd name="connsiteY2" fmla="*/ 279400 h 287867"/>
              <a:gd name="connsiteX3" fmla="*/ 444500 w 558800"/>
              <a:gd name="connsiteY3" fmla="*/ 215900 h 287867"/>
              <a:gd name="connsiteX4" fmla="*/ 558800 w 558800"/>
              <a:gd name="connsiteY4" fmla="*/ 203200 h 287867"/>
              <a:gd name="connsiteX5" fmla="*/ 558800 w 558800"/>
              <a:gd name="connsiteY5" fmla="*/ 203200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287867">
                <a:moveTo>
                  <a:pt x="0" y="0"/>
                </a:moveTo>
                <a:cubicBezTo>
                  <a:pt x="37041" y="59266"/>
                  <a:pt x="74083" y="118533"/>
                  <a:pt x="101600" y="165100"/>
                </a:cubicBezTo>
                <a:cubicBezTo>
                  <a:pt x="129117" y="211667"/>
                  <a:pt x="107950" y="270933"/>
                  <a:pt x="165100" y="279400"/>
                </a:cubicBezTo>
                <a:cubicBezTo>
                  <a:pt x="222250" y="287867"/>
                  <a:pt x="378883" y="228600"/>
                  <a:pt x="444500" y="215900"/>
                </a:cubicBezTo>
                <a:cubicBezTo>
                  <a:pt x="510117" y="203200"/>
                  <a:pt x="558800" y="203200"/>
                  <a:pt x="558800" y="203200"/>
                </a:cubicBezTo>
                <a:lnTo>
                  <a:pt x="558800" y="203200"/>
                </a:lnTo>
              </a:path>
            </a:pathLst>
          </a:cu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0" name="Forme libre 49"/>
          <p:cNvSpPr/>
          <p:nvPr/>
        </p:nvSpPr>
        <p:spPr>
          <a:xfrm>
            <a:off x="4067175" y="2435225"/>
            <a:ext cx="1520825" cy="660400"/>
          </a:xfrm>
          <a:custGeom>
            <a:avLst/>
            <a:gdLst>
              <a:gd name="connsiteX0" fmla="*/ 0 w 1524000"/>
              <a:gd name="connsiteY0" fmla="*/ 268817 h 660400"/>
              <a:gd name="connsiteX1" fmla="*/ 279400 w 1524000"/>
              <a:gd name="connsiteY1" fmla="*/ 421217 h 660400"/>
              <a:gd name="connsiteX2" fmla="*/ 762000 w 1524000"/>
              <a:gd name="connsiteY2" fmla="*/ 586317 h 660400"/>
              <a:gd name="connsiteX3" fmla="*/ 952500 w 1524000"/>
              <a:gd name="connsiteY3" fmla="*/ 433917 h 660400"/>
              <a:gd name="connsiteX4" fmla="*/ 1016000 w 1524000"/>
              <a:gd name="connsiteY4" fmla="*/ 408517 h 660400"/>
              <a:gd name="connsiteX5" fmla="*/ 1168400 w 1524000"/>
              <a:gd name="connsiteY5" fmla="*/ 433917 h 660400"/>
              <a:gd name="connsiteX6" fmla="*/ 1320800 w 1524000"/>
              <a:gd name="connsiteY6" fmla="*/ 649817 h 660400"/>
              <a:gd name="connsiteX7" fmla="*/ 1473200 w 1524000"/>
              <a:gd name="connsiteY7" fmla="*/ 370417 h 660400"/>
              <a:gd name="connsiteX8" fmla="*/ 1511300 w 1524000"/>
              <a:gd name="connsiteY8" fmla="*/ 52917 h 660400"/>
              <a:gd name="connsiteX9" fmla="*/ 1524000 w 1524000"/>
              <a:gd name="connsiteY9" fmla="*/ 52917 h 660400"/>
              <a:gd name="connsiteX0" fmla="*/ 0 w 1524000"/>
              <a:gd name="connsiteY0" fmla="*/ 246707 h 660400"/>
              <a:gd name="connsiteX1" fmla="*/ 279400 w 1524000"/>
              <a:gd name="connsiteY1" fmla="*/ 421217 h 660400"/>
              <a:gd name="connsiteX2" fmla="*/ 762000 w 1524000"/>
              <a:gd name="connsiteY2" fmla="*/ 586317 h 660400"/>
              <a:gd name="connsiteX3" fmla="*/ 952500 w 1524000"/>
              <a:gd name="connsiteY3" fmla="*/ 433917 h 660400"/>
              <a:gd name="connsiteX4" fmla="*/ 1016000 w 1524000"/>
              <a:gd name="connsiteY4" fmla="*/ 408517 h 660400"/>
              <a:gd name="connsiteX5" fmla="*/ 1168400 w 1524000"/>
              <a:gd name="connsiteY5" fmla="*/ 433917 h 660400"/>
              <a:gd name="connsiteX6" fmla="*/ 1320800 w 1524000"/>
              <a:gd name="connsiteY6" fmla="*/ 649817 h 660400"/>
              <a:gd name="connsiteX7" fmla="*/ 1473200 w 1524000"/>
              <a:gd name="connsiteY7" fmla="*/ 370417 h 660400"/>
              <a:gd name="connsiteX8" fmla="*/ 1511300 w 1524000"/>
              <a:gd name="connsiteY8" fmla="*/ 52917 h 660400"/>
              <a:gd name="connsiteX9" fmla="*/ 1524000 w 1524000"/>
              <a:gd name="connsiteY9" fmla="*/ 52917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0" h="660400">
                <a:moveTo>
                  <a:pt x="0" y="246707"/>
                </a:moveTo>
                <a:cubicBezTo>
                  <a:pt x="76200" y="296448"/>
                  <a:pt x="152400" y="364615"/>
                  <a:pt x="279400" y="421217"/>
                </a:cubicBezTo>
                <a:cubicBezTo>
                  <a:pt x="406400" y="477819"/>
                  <a:pt x="649817" y="584200"/>
                  <a:pt x="762000" y="586317"/>
                </a:cubicBezTo>
                <a:cubicBezTo>
                  <a:pt x="874183" y="588434"/>
                  <a:pt x="910167" y="463550"/>
                  <a:pt x="952500" y="433917"/>
                </a:cubicBezTo>
                <a:cubicBezTo>
                  <a:pt x="994833" y="404284"/>
                  <a:pt x="980017" y="408517"/>
                  <a:pt x="1016000" y="408517"/>
                </a:cubicBezTo>
                <a:cubicBezTo>
                  <a:pt x="1051983" y="408517"/>
                  <a:pt x="1117600" y="393700"/>
                  <a:pt x="1168400" y="433917"/>
                </a:cubicBezTo>
                <a:cubicBezTo>
                  <a:pt x="1219200" y="474134"/>
                  <a:pt x="1270000" y="660400"/>
                  <a:pt x="1320800" y="649817"/>
                </a:cubicBezTo>
                <a:cubicBezTo>
                  <a:pt x="1371600" y="639234"/>
                  <a:pt x="1441450" y="469900"/>
                  <a:pt x="1473200" y="370417"/>
                </a:cubicBezTo>
                <a:cubicBezTo>
                  <a:pt x="1504950" y="270934"/>
                  <a:pt x="1502833" y="105834"/>
                  <a:pt x="1511300" y="52917"/>
                </a:cubicBezTo>
                <a:cubicBezTo>
                  <a:pt x="1519767" y="0"/>
                  <a:pt x="1521883" y="26458"/>
                  <a:pt x="1524000" y="52917"/>
                </a:cubicBez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2" name="Arc 51"/>
          <p:cNvSpPr/>
          <p:nvPr/>
        </p:nvSpPr>
        <p:spPr>
          <a:xfrm rot="3416487">
            <a:off x="4891088" y="1633538"/>
            <a:ext cx="914400" cy="914400"/>
          </a:xfrm>
          <a:prstGeom prst="arc">
            <a:avLst/>
          </a:pr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3" name="Arc 52"/>
          <p:cNvSpPr/>
          <p:nvPr/>
        </p:nvSpPr>
        <p:spPr>
          <a:xfrm rot="10589672">
            <a:off x="2911475" y="1439863"/>
            <a:ext cx="688975" cy="431800"/>
          </a:xfrm>
          <a:prstGeom prst="arc">
            <a:avLst>
              <a:gd name="adj1" fmla="val 15460379"/>
              <a:gd name="adj2" fmla="val 1077204"/>
            </a:avLst>
          </a:prstGeom>
          <a:ln w="38100">
            <a:solidFill>
              <a:schemeClr val="bg1">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6" name="Forme libre 55"/>
          <p:cNvSpPr/>
          <p:nvPr/>
        </p:nvSpPr>
        <p:spPr>
          <a:xfrm>
            <a:off x="3848100" y="2825750"/>
            <a:ext cx="436563" cy="647700"/>
          </a:xfrm>
          <a:custGeom>
            <a:avLst/>
            <a:gdLst>
              <a:gd name="connsiteX0" fmla="*/ 406400 w 406400"/>
              <a:gd name="connsiteY0" fmla="*/ 0 h 622300"/>
              <a:gd name="connsiteX1" fmla="*/ 228600 w 406400"/>
              <a:gd name="connsiteY1" fmla="*/ 76200 h 622300"/>
              <a:gd name="connsiteX2" fmla="*/ 50800 w 406400"/>
              <a:gd name="connsiteY2" fmla="*/ 368300 h 622300"/>
              <a:gd name="connsiteX3" fmla="*/ 0 w 406400"/>
              <a:gd name="connsiteY3" fmla="*/ 622300 h 622300"/>
              <a:gd name="connsiteX4" fmla="*/ 0 w 406400"/>
              <a:gd name="connsiteY4" fmla="*/ 622300 h 62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 h="622300">
                <a:moveTo>
                  <a:pt x="406400" y="0"/>
                </a:moveTo>
                <a:cubicBezTo>
                  <a:pt x="347133" y="7408"/>
                  <a:pt x="287867" y="14817"/>
                  <a:pt x="228600" y="76200"/>
                </a:cubicBezTo>
                <a:cubicBezTo>
                  <a:pt x="169333" y="137583"/>
                  <a:pt x="88900" y="277283"/>
                  <a:pt x="50800" y="368300"/>
                </a:cubicBezTo>
                <a:cubicBezTo>
                  <a:pt x="12700" y="459317"/>
                  <a:pt x="0" y="622300"/>
                  <a:pt x="0" y="622300"/>
                </a:cubicBezTo>
                <a:lnTo>
                  <a:pt x="0" y="622300"/>
                </a:ln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8" name="Forme libre 57"/>
          <p:cNvSpPr/>
          <p:nvPr/>
        </p:nvSpPr>
        <p:spPr>
          <a:xfrm>
            <a:off x="5392738" y="3097213"/>
            <a:ext cx="258762" cy="196850"/>
          </a:xfrm>
          <a:custGeom>
            <a:avLst/>
            <a:gdLst>
              <a:gd name="connsiteX0" fmla="*/ 29633 w 258233"/>
              <a:gd name="connsiteY0" fmla="*/ 0 h 196850"/>
              <a:gd name="connsiteX1" fmla="*/ 29633 w 258233"/>
              <a:gd name="connsiteY1" fmla="*/ 50800 h 196850"/>
              <a:gd name="connsiteX2" fmla="*/ 207433 w 258233"/>
              <a:gd name="connsiteY2" fmla="*/ 177800 h 196850"/>
              <a:gd name="connsiteX3" fmla="*/ 258233 w 258233"/>
              <a:gd name="connsiteY3" fmla="*/ 165100 h 196850"/>
              <a:gd name="connsiteX4" fmla="*/ 258233 w 258233"/>
              <a:gd name="connsiteY4" fmla="*/ 165100 h 19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33" h="196850">
                <a:moveTo>
                  <a:pt x="29633" y="0"/>
                </a:moveTo>
                <a:cubicBezTo>
                  <a:pt x="14816" y="10583"/>
                  <a:pt x="0" y="21167"/>
                  <a:pt x="29633" y="50800"/>
                </a:cubicBezTo>
                <a:cubicBezTo>
                  <a:pt x="59266" y="80433"/>
                  <a:pt x="169333" y="158750"/>
                  <a:pt x="207433" y="177800"/>
                </a:cubicBezTo>
                <a:cubicBezTo>
                  <a:pt x="245533" y="196850"/>
                  <a:pt x="258233" y="165100"/>
                  <a:pt x="258233" y="165100"/>
                </a:cubicBezTo>
                <a:lnTo>
                  <a:pt x="258233" y="165100"/>
                </a:ln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67" name="Ellipse 66"/>
          <p:cNvSpPr/>
          <p:nvPr/>
        </p:nvSpPr>
        <p:spPr>
          <a:xfrm>
            <a:off x="5292725" y="1673225"/>
            <a:ext cx="142875"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68" name="Ellipse 67"/>
          <p:cNvSpPr/>
          <p:nvPr/>
        </p:nvSpPr>
        <p:spPr>
          <a:xfrm>
            <a:off x="3419475" y="2033588"/>
            <a:ext cx="144463" cy="144462"/>
          </a:xfrm>
          <a:prstGeom prst="ellipse">
            <a:avLst/>
          </a:prstGeom>
          <a:solidFill>
            <a:schemeClr val="bg1">
              <a:lumMod val="65000"/>
            </a:schemeClr>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69" name="Ellipse 68"/>
          <p:cNvSpPr/>
          <p:nvPr/>
        </p:nvSpPr>
        <p:spPr>
          <a:xfrm>
            <a:off x="3419475" y="1673225"/>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70" name="Ellipse 69"/>
          <p:cNvSpPr/>
          <p:nvPr/>
        </p:nvSpPr>
        <p:spPr>
          <a:xfrm>
            <a:off x="4572000" y="2393950"/>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36892" name="ZoneTexte 71"/>
          <p:cNvSpPr txBox="1">
            <a:spLocks noChangeArrowheads="1"/>
          </p:cNvSpPr>
          <p:nvPr/>
        </p:nvSpPr>
        <p:spPr bwMode="auto">
          <a:xfrm>
            <a:off x="5076825" y="1457325"/>
            <a:ext cx="574675" cy="215900"/>
          </a:xfrm>
          <a:prstGeom prst="rect">
            <a:avLst/>
          </a:prstGeom>
          <a:noFill/>
          <a:ln w="9525">
            <a:noFill/>
            <a:miter lim="800000"/>
            <a:headEnd/>
            <a:tailEnd/>
          </a:ln>
        </p:spPr>
        <p:txBody>
          <a:bodyPr>
            <a:spAutoFit/>
          </a:bodyPr>
          <a:lstStyle/>
          <a:p>
            <a:pPr algn="ctr"/>
            <a:r>
              <a:rPr lang="fr-FR" sz="800" b="1" i="1" dirty="0">
                <a:latin typeface="Calibri" pitchFamily="34" charset="0"/>
              </a:rPr>
              <a:t>PEKIN</a:t>
            </a:r>
          </a:p>
        </p:txBody>
      </p:sp>
      <p:sp>
        <p:nvSpPr>
          <p:cNvPr id="36893" name="ZoneTexte 75"/>
          <p:cNvSpPr txBox="1">
            <a:spLocks noChangeArrowheads="1"/>
          </p:cNvSpPr>
          <p:nvPr/>
        </p:nvSpPr>
        <p:spPr bwMode="auto">
          <a:xfrm>
            <a:off x="3454757" y="1703265"/>
            <a:ext cx="720725" cy="215900"/>
          </a:xfrm>
          <a:prstGeom prst="rect">
            <a:avLst/>
          </a:prstGeom>
          <a:noFill/>
          <a:ln w="9525">
            <a:noFill/>
            <a:miter lim="800000"/>
            <a:headEnd/>
            <a:tailEnd/>
          </a:ln>
        </p:spPr>
        <p:txBody>
          <a:bodyPr>
            <a:spAutoFit/>
          </a:bodyPr>
          <a:lstStyle/>
          <a:p>
            <a:pPr algn="ctr"/>
            <a:r>
              <a:rPr lang="fr-FR" sz="800" b="1" i="1">
                <a:latin typeface="Calibri" pitchFamily="34" charset="0"/>
              </a:rPr>
              <a:t>ISTANBUL</a:t>
            </a:r>
          </a:p>
        </p:txBody>
      </p:sp>
      <p:sp>
        <p:nvSpPr>
          <p:cNvPr id="36895" name="ZoneTexte 77"/>
          <p:cNvSpPr txBox="1">
            <a:spLocks noChangeArrowheads="1"/>
          </p:cNvSpPr>
          <p:nvPr/>
        </p:nvSpPr>
        <p:spPr bwMode="auto">
          <a:xfrm>
            <a:off x="4342607" y="2547937"/>
            <a:ext cx="863600" cy="214313"/>
          </a:xfrm>
          <a:prstGeom prst="rect">
            <a:avLst/>
          </a:prstGeom>
          <a:noFill/>
          <a:ln w="9525">
            <a:noFill/>
            <a:miter lim="800000"/>
            <a:headEnd/>
            <a:tailEnd/>
          </a:ln>
        </p:spPr>
        <p:txBody>
          <a:bodyPr>
            <a:spAutoFit/>
          </a:bodyPr>
          <a:lstStyle/>
          <a:p>
            <a:pPr algn="ctr"/>
            <a:r>
              <a:rPr lang="fr-FR" sz="800" b="1" i="1">
                <a:latin typeface="Calibri" pitchFamily="34" charset="0"/>
              </a:rPr>
              <a:t>VIJAYANAGAR</a:t>
            </a:r>
          </a:p>
        </p:txBody>
      </p:sp>
      <p:sp>
        <p:nvSpPr>
          <p:cNvPr id="84" name="Arc 83"/>
          <p:cNvSpPr/>
          <p:nvPr/>
        </p:nvSpPr>
        <p:spPr>
          <a:xfrm>
            <a:off x="4378325" y="2703513"/>
            <a:ext cx="914400" cy="914400"/>
          </a:xfrm>
          <a:prstGeom prst="arc">
            <a:avLst>
              <a:gd name="adj1" fmla="val 17148157"/>
              <a:gd name="adj2" fmla="val 18955879"/>
            </a:avLst>
          </a:prstGeom>
          <a:ln w="28575">
            <a:solidFill>
              <a:schemeClr val="bg1">
                <a:lumMod val="75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2" name="Forme libre : forme 11"/>
          <p:cNvSpPr/>
          <p:nvPr/>
        </p:nvSpPr>
        <p:spPr>
          <a:xfrm>
            <a:off x="3335338" y="4195763"/>
            <a:ext cx="58737" cy="30162"/>
          </a:xfrm>
          <a:custGeom>
            <a:avLst/>
            <a:gdLst>
              <a:gd name="connsiteX0" fmla="*/ 0 w 59764"/>
              <a:gd name="connsiteY0" fmla="*/ 0 h 29883"/>
              <a:gd name="connsiteX1" fmla="*/ 59764 w 59764"/>
              <a:gd name="connsiteY1" fmla="*/ 29883 h 29883"/>
              <a:gd name="connsiteX2" fmla="*/ 0 w 59764"/>
              <a:gd name="connsiteY2" fmla="*/ 0 h 29883"/>
            </a:gdLst>
            <a:ahLst/>
            <a:cxnLst>
              <a:cxn ang="0">
                <a:pos x="connsiteX0" y="connsiteY0"/>
              </a:cxn>
              <a:cxn ang="0">
                <a:pos x="connsiteX1" y="connsiteY1"/>
              </a:cxn>
              <a:cxn ang="0">
                <a:pos x="connsiteX2" y="connsiteY2"/>
              </a:cxn>
            </a:cxnLst>
            <a:rect l="l" t="t" r="r" b="b"/>
            <a:pathLst>
              <a:path w="59764" h="29883">
                <a:moveTo>
                  <a:pt x="0" y="0"/>
                </a:moveTo>
                <a:lnTo>
                  <a:pt x="59764" y="29883"/>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Ellipse 50">
            <a:extLst>
              <a:ext uri="{FF2B5EF4-FFF2-40B4-BE49-F238E27FC236}">
                <a16:creationId xmlns:a16="http://schemas.microsoft.com/office/drawing/2014/main" id="{D400D2B0-E7BE-4A83-8BBD-49688A05F5A1}"/>
              </a:ext>
            </a:extLst>
          </p:cNvPr>
          <p:cNvSpPr/>
          <p:nvPr/>
        </p:nvSpPr>
        <p:spPr>
          <a:xfrm>
            <a:off x="538956" y="2293938"/>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55" name="Ellipse 54">
            <a:extLst>
              <a:ext uri="{FF2B5EF4-FFF2-40B4-BE49-F238E27FC236}">
                <a16:creationId xmlns:a16="http://schemas.microsoft.com/office/drawing/2014/main" id="{060065E8-448C-44BC-B795-4C09AFDA80EB}"/>
              </a:ext>
            </a:extLst>
          </p:cNvPr>
          <p:cNvSpPr/>
          <p:nvPr/>
        </p:nvSpPr>
        <p:spPr>
          <a:xfrm>
            <a:off x="1180366" y="3429000"/>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4" name="Rectangle 3">
            <a:extLst>
              <a:ext uri="{FF2B5EF4-FFF2-40B4-BE49-F238E27FC236}">
                <a16:creationId xmlns:a16="http://schemas.microsoft.com/office/drawing/2014/main" id="{CF012D3B-FCD4-4D43-90C4-5719ECCFB4C3}"/>
              </a:ext>
            </a:extLst>
          </p:cNvPr>
          <p:cNvSpPr/>
          <p:nvPr/>
        </p:nvSpPr>
        <p:spPr>
          <a:xfrm>
            <a:off x="1246820" y="3321278"/>
            <a:ext cx="476412" cy="215444"/>
          </a:xfrm>
          <a:prstGeom prst="rect">
            <a:avLst/>
          </a:prstGeom>
        </p:spPr>
        <p:txBody>
          <a:bodyPr wrap="none">
            <a:spAutoFit/>
          </a:bodyPr>
          <a:lstStyle/>
          <a:p>
            <a:r>
              <a:rPr lang="fr-FR" sz="800" b="1" i="1" dirty="0">
                <a:latin typeface="Calibri" pitchFamily="34" charset="0"/>
              </a:rPr>
              <a:t>CUZCO</a:t>
            </a:r>
            <a:endParaRPr lang="fr-FR" sz="800" dirty="0"/>
          </a:p>
        </p:txBody>
      </p:sp>
      <p:sp>
        <p:nvSpPr>
          <p:cNvPr id="8" name="Rectangle 7">
            <a:extLst>
              <a:ext uri="{FF2B5EF4-FFF2-40B4-BE49-F238E27FC236}">
                <a16:creationId xmlns:a16="http://schemas.microsoft.com/office/drawing/2014/main" id="{815AEAE0-D06A-4578-89B6-28004E7CA600}"/>
              </a:ext>
            </a:extLst>
          </p:cNvPr>
          <p:cNvSpPr/>
          <p:nvPr/>
        </p:nvSpPr>
        <p:spPr>
          <a:xfrm>
            <a:off x="393835" y="2038500"/>
            <a:ext cx="841897" cy="215444"/>
          </a:xfrm>
          <a:prstGeom prst="rect">
            <a:avLst/>
          </a:prstGeom>
        </p:spPr>
        <p:txBody>
          <a:bodyPr wrap="none">
            <a:spAutoFit/>
          </a:bodyPr>
          <a:lstStyle/>
          <a:p>
            <a:r>
              <a:rPr lang="fr-FR" sz="800" b="1" i="1" dirty="0">
                <a:latin typeface="Calibri" pitchFamily="34" charset="0"/>
              </a:rPr>
              <a:t>TENOCHTITLAN</a:t>
            </a:r>
            <a:endParaRPr lang="fr-FR" sz="800" dirty="0"/>
          </a:p>
        </p:txBody>
      </p:sp>
      <p:sp>
        <p:nvSpPr>
          <p:cNvPr id="10" name="Ellipse 9">
            <a:extLst>
              <a:ext uri="{FF2B5EF4-FFF2-40B4-BE49-F238E27FC236}">
                <a16:creationId xmlns:a16="http://schemas.microsoft.com/office/drawing/2014/main" id="{D381BAF5-EADB-4815-862E-2B93CD28C72C}"/>
              </a:ext>
            </a:extLst>
          </p:cNvPr>
          <p:cNvSpPr/>
          <p:nvPr/>
        </p:nvSpPr>
        <p:spPr>
          <a:xfrm>
            <a:off x="2992756" y="1468438"/>
            <a:ext cx="45719" cy="620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CCB7F1D-A4BB-4E47-B0B0-3A4B5097FAE7}"/>
              </a:ext>
            </a:extLst>
          </p:cNvPr>
          <p:cNvSpPr/>
          <p:nvPr/>
        </p:nvSpPr>
        <p:spPr>
          <a:xfrm>
            <a:off x="3182176" y="1628924"/>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EE5AD388-701A-49D6-9673-FFADCAAF4266}"/>
              </a:ext>
            </a:extLst>
          </p:cNvPr>
          <p:cNvSpPr/>
          <p:nvPr/>
        </p:nvSpPr>
        <p:spPr>
          <a:xfrm>
            <a:off x="5345906" y="3197225"/>
            <a:ext cx="86520" cy="104775"/>
          </a:xfrm>
          <a:prstGeom prst="ellipse">
            <a:avLst/>
          </a:prstGeom>
          <a:solidFill>
            <a:schemeClr val="bg1">
              <a:lumMod val="65000"/>
            </a:schemeClr>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29" name="Forme libre : forme 28">
            <a:extLst>
              <a:ext uri="{FF2B5EF4-FFF2-40B4-BE49-F238E27FC236}">
                <a16:creationId xmlns:a16="http://schemas.microsoft.com/office/drawing/2014/main" id="{31241039-7CAF-4DE1-B632-DDF3D78743DD}"/>
              </a:ext>
            </a:extLst>
          </p:cNvPr>
          <p:cNvSpPr/>
          <p:nvPr/>
        </p:nvSpPr>
        <p:spPr>
          <a:xfrm>
            <a:off x="2581827" y="1366096"/>
            <a:ext cx="194588" cy="428974"/>
          </a:xfrm>
          <a:custGeom>
            <a:avLst/>
            <a:gdLst>
              <a:gd name="connsiteX0" fmla="*/ 193646 w 194588"/>
              <a:gd name="connsiteY0" fmla="*/ 5504 h 428974"/>
              <a:gd name="connsiteX1" fmla="*/ 69933 w 194588"/>
              <a:gd name="connsiteY1" fmla="*/ 21640 h 428974"/>
              <a:gd name="connsiteX2" fmla="*/ 123721 w 194588"/>
              <a:gd name="connsiteY2" fmla="*/ 102323 h 428974"/>
              <a:gd name="connsiteX3" fmla="*/ 37660 w 194588"/>
              <a:gd name="connsiteY3" fmla="*/ 134596 h 428974"/>
              <a:gd name="connsiteX4" fmla="*/ 75312 w 194588"/>
              <a:gd name="connsiteY4" fmla="*/ 204520 h 428974"/>
              <a:gd name="connsiteX5" fmla="*/ 8 w 194588"/>
              <a:gd name="connsiteY5" fmla="*/ 252930 h 428974"/>
              <a:gd name="connsiteX6" fmla="*/ 69933 w 194588"/>
              <a:gd name="connsiteY6" fmla="*/ 328233 h 428974"/>
              <a:gd name="connsiteX7" fmla="*/ 5387 w 194588"/>
              <a:gd name="connsiteY7" fmla="*/ 382022 h 428974"/>
              <a:gd name="connsiteX8" fmla="*/ 75312 w 194588"/>
              <a:gd name="connsiteY8" fmla="*/ 419673 h 428974"/>
              <a:gd name="connsiteX9" fmla="*/ 53797 w 194588"/>
              <a:gd name="connsiteY9" fmla="*/ 199142 h 428974"/>
              <a:gd name="connsiteX10" fmla="*/ 123721 w 194588"/>
              <a:gd name="connsiteY10" fmla="*/ 102323 h 428974"/>
              <a:gd name="connsiteX11" fmla="*/ 193646 w 194588"/>
              <a:gd name="connsiteY11" fmla="*/ 5504 h 4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588" h="428974">
                <a:moveTo>
                  <a:pt x="193646" y="5504"/>
                </a:moveTo>
                <a:cubicBezTo>
                  <a:pt x="184681" y="-7943"/>
                  <a:pt x="81587" y="5504"/>
                  <a:pt x="69933" y="21640"/>
                </a:cubicBezTo>
                <a:cubicBezTo>
                  <a:pt x="58279" y="37776"/>
                  <a:pt x="129100" y="83497"/>
                  <a:pt x="123721" y="102323"/>
                </a:cubicBezTo>
                <a:cubicBezTo>
                  <a:pt x="118342" y="121149"/>
                  <a:pt x="45728" y="117563"/>
                  <a:pt x="37660" y="134596"/>
                </a:cubicBezTo>
                <a:cubicBezTo>
                  <a:pt x="29592" y="151629"/>
                  <a:pt x="81587" y="184798"/>
                  <a:pt x="75312" y="204520"/>
                </a:cubicBezTo>
                <a:cubicBezTo>
                  <a:pt x="69037" y="224242"/>
                  <a:pt x="904" y="232311"/>
                  <a:pt x="8" y="252930"/>
                </a:cubicBezTo>
                <a:cubicBezTo>
                  <a:pt x="-888" y="273549"/>
                  <a:pt x="69036" y="306718"/>
                  <a:pt x="69933" y="328233"/>
                </a:cubicBezTo>
                <a:cubicBezTo>
                  <a:pt x="70829" y="349748"/>
                  <a:pt x="4490" y="366782"/>
                  <a:pt x="5387" y="382022"/>
                </a:cubicBezTo>
                <a:cubicBezTo>
                  <a:pt x="6283" y="397262"/>
                  <a:pt x="67244" y="450153"/>
                  <a:pt x="75312" y="419673"/>
                </a:cubicBezTo>
                <a:cubicBezTo>
                  <a:pt x="83380" y="389193"/>
                  <a:pt x="45729" y="252034"/>
                  <a:pt x="53797" y="199142"/>
                </a:cubicBezTo>
                <a:cubicBezTo>
                  <a:pt x="61865" y="146250"/>
                  <a:pt x="102206" y="134596"/>
                  <a:pt x="123721" y="102323"/>
                </a:cubicBezTo>
                <a:cubicBezTo>
                  <a:pt x="145236" y="70050"/>
                  <a:pt x="202611" y="18951"/>
                  <a:pt x="193646" y="5504"/>
                </a:cubicBezTo>
                <a:close/>
              </a:path>
            </a:pathLst>
          </a:custGeom>
          <a:solidFill>
            <a:schemeClr val="bg1">
              <a:lumMod val="6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Forme libre : forme 80">
            <a:extLst>
              <a:ext uri="{FF2B5EF4-FFF2-40B4-BE49-F238E27FC236}">
                <a16:creationId xmlns:a16="http://schemas.microsoft.com/office/drawing/2014/main" id="{1E10EEC9-8607-4735-B789-97310596A43F}"/>
              </a:ext>
            </a:extLst>
          </p:cNvPr>
          <p:cNvSpPr/>
          <p:nvPr/>
        </p:nvSpPr>
        <p:spPr>
          <a:xfrm rot="9769303">
            <a:off x="3295288" y="1265424"/>
            <a:ext cx="194588" cy="428974"/>
          </a:xfrm>
          <a:custGeom>
            <a:avLst/>
            <a:gdLst>
              <a:gd name="connsiteX0" fmla="*/ 193646 w 194588"/>
              <a:gd name="connsiteY0" fmla="*/ 5504 h 428974"/>
              <a:gd name="connsiteX1" fmla="*/ 69933 w 194588"/>
              <a:gd name="connsiteY1" fmla="*/ 21640 h 428974"/>
              <a:gd name="connsiteX2" fmla="*/ 123721 w 194588"/>
              <a:gd name="connsiteY2" fmla="*/ 102323 h 428974"/>
              <a:gd name="connsiteX3" fmla="*/ 37660 w 194588"/>
              <a:gd name="connsiteY3" fmla="*/ 134596 h 428974"/>
              <a:gd name="connsiteX4" fmla="*/ 75312 w 194588"/>
              <a:gd name="connsiteY4" fmla="*/ 204520 h 428974"/>
              <a:gd name="connsiteX5" fmla="*/ 8 w 194588"/>
              <a:gd name="connsiteY5" fmla="*/ 252930 h 428974"/>
              <a:gd name="connsiteX6" fmla="*/ 69933 w 194588"/>
              <a:gd name="connsiteY6" fmla="*/ 328233 h 428974"/>
              <a:gd name="connsiteX7" fmla="*/ 5387 w 194588"/>
              <a:gd name="connsiteY7" fmla="*/ 382022 h 428974"/>
              <a:gd name="connsiteX8" fmla="*/ 75312 w 194588"/>
              <a:gd name="connsiteY8" fmla="*/ 419673 h 428974"/>
              <a:gd name="connsiteX9" fmla="*/ 53797 w 194588"/>
              <a:gd name="connsiteY9" fmla="*/ 199142 h 428974"/>
              <a:gd name="connsiteX10" fmla="*/ 123721 w 194588"/>
              <a:gd name="connsiteY10" fmla="*/ 102323 h 428974"/>
              <a:gd name="connsiteX11" fmla="*/ 193646 w 194588"/>
              <a:gd name="connsiteY11" fmla="*/ 5504 h 4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588" h="428974">
                <a:moveTo>
                  <a:pt x="193646" y="5504"/>
                </a:moveTo>
                <a:cubicBezTo>
                  <a:pt x="184681" y="-7943"/>
                  <a:pt x="81587" y="5504"/>
                  <a:pt x="69933" y="21640"/>
                </a:cubicBezTo>
                <a:cubicBezTo>
                  <a:pt x="58279" y="37776"/>
                  <a:pt x="129100" y="83497"/>
                  <a:pt x="123721" y="102323"/>
                </a:cubicBezTo>
                <a:cubicBezTo>
                  <a:pt x="118342" y="121149"/>
                  <a:pt x="45728" y="117563"/>
                  <a:pt x="37660" y="134596"/>
                </a:cubicBezTo>
                <a:cubicBezTo>
                  <a:pt x="29592" y="151629"/>
                  <a:pt x="81587" y="184798"/>
                  <a:pt x="75312" y="204520"/>
                </a:cubicBezTo>
                <a:cubicBezTo>
                  <a:pt x="69037" y="224242"/>
                  <a:pt x="904" y="232311"/>
                  <a:pt x="8" y="252930"/>
                </a:cubicBezTo>
                <a:cubicBezTo>
                  <a:pt x="-888" y="273549"/>
                  <a:pt x="69036" y="306718"/>
                  <a:pt x="69933" y="328233"/>
                </a:cubicBezTo>
                <a:cubicBezTo>
                  <a:pt x="70829" y="349748"/>
                  <a:pt x="4490" y="366782"/>
                  <a:pt x="5387" y="382022"/>
                </a:cubicBezTo>
                <a:cubicBezTo>
                  <a:pt x="6283" y="397262"/>
                  <a:pt x="67244" y="450153"/>
                  <a:pt x="75312" y="419673"/>
                </a:cubicBezTo>
                <a:cubicBezTo>
                  <a:pt x="83380" y="389193"/>
                  <a:pt x="45729" y="252034"/>
                  <a:pt x="53797" y="199142"/>
                </a:cubicBezTo>
                <a:cubicBezTo>
                  <a:pt x="61865" y="146250"/>
                  <a:pt x="102206" y="134596"/>
                  <a:pt x="123721" y="102323"/>
                </a:cubicBezTo>
                <a:cubicBezTo>
                  <a:pt x="145236" y="70050"/>
                  <a:pt x="202611" y="18951"/>
                  <a:pt x="193646" y="5504"/>
                </a:cubicBezTo>
                <a:close/>
              </a:path>
            </a:pathLst>
          </a:custGeom>
          <a:solidFill>
            <a:schemeClr val="bg1">
              <a:lumMod val="6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280585D-1D69-44B5-B9BE-F7B4BECA6769}"/>
              </a:ext>
            </a:extLst>
          </p:cNvPr>
          <p:cNvSpPr/>
          <p:nvPr/>
        </p:nvSpPr>
        <p:spPr>
          <a:xfrm>
            <a:off x="6390023" y="10127"/>
            <a:ext cx="2786669" cy="307777"/>
          </a:xfrm>
          <a:prstGeom prst="rect">
            <a:avLst/>
          </a:prstGeom>
        </p:spPr>
        <p:txBody>
          <a:bodyPr wrap="square">
            <a:spAutoFit/>
          </a:bodyPr>
          <a:lstStyle/>
          <a:p>
            <a:pPr marL="228600" indent="-228600" algn="ctr">
              <a:buFontTx/>
              <a:buAutoNum type="arabicParenR"/>
              <a:defRPr/>
            </a:pPr>
            <a:r>
              <a:rPr lang="fr-FR" sz="1400" b="1" dirty="0">
                <a:latin typeface="Calibri" pitchFamily="34" charset="0"/>
              </a:rPr>
              <a:t> </a:t>
            </a:r>
            <a:r>
              <a:rPr lang="fr-FR" sz="1400" b="1" u="sng" dirty="0">
                <a:latin typeface="Calibri" pitchFamily="34" charset="0"/>
              </a:rPr>
              <a:t>Le monde au XV siècle : </a:t>
            </a:r>
          </a:p>
        </p:txBody>
      </p:sp>
      <p:sp>
        <p:nvSpPr>
          <p:cNvPr id="11" name="Forme libre : forme 10">
            <a:extLst>
              <a:ext uri="{FF2B5EF4-FFF2-40B4-BE49-F238E27FC236}">
                <a16:creationId xmlns:a16="http://schemas.microsoft.com/office/drawing/2014/main" id="{0DDE6FB2-1BA9-43F5-95BB-FA1FA1EBBA4F}"/>
              </a:ext>
            </a:extLst>
          </p:cNvPr>
          <p:cNvSpPr/>
          <p:nvPr/>
        </p:nvSpPr>
        <p:spPr>
          <a:xfrm>
            <a:off x="3409950" y="1562100"/>
            <a:ext cx="904875" cy="1104900"/>
          </a:xfrm>
          <a:custGeom>
            <a:avLst/>
            <a:gdLst>
              <a:gd name="connsiteX0" fmla="*/ 0 w 904875"/>
              <a:gd name="connsiteY0" fmla="*/ 142875 h 1104900"/>
              <a:gd name="connsiteX1" fmla="*/ 314325 w 904875"/>
              <a:gd name="connsiteY1" fmla="*/ 0 h 1104900"/>
              <a:gd name="connsiteX2" fmla="*/ 552450 w 904875"/>
              <a:gd name="connsiteY2" fmla="*/ 19050 h 1104900"/>
              <a:gd name="connsiteX3" fmla="*/ 704850 w 904875"/>
              <a:gd name="connsiteY3" fmla="*/ 104775 h 1104900"/>
              <a:gd name="connsiteX4" fmla="*/ 752475 w 904875"/>
              <a:gd name="connsiteY4" fmla="*/ 257175 h 1104900"/>
              <a:gd name="connsiteX5" fmla="*/ 838200 w 904875"/>
              <a:gd name="connsiteY5" fmla="*/ 495300 h 1104900"/>
              <a:gd name="connsiteX6" fmla="*/ 904875 w 904875"/>
              <a:gd name="connsiteY6" fmla="*/ 838200 h 1104900"/>
              <a:gd name="connsiteX7" fmla="*/ 800100 w 904875"/>
              <a:gd name="connsiteY7" fmla="*/ 1066800 h 1104900"/>
              <a:gd name="connsiteX8" fmla="*/ 581025 w 904875"/>
              <a:gd name="connsiteY8" fmla="*/ 1104900 h 1104900"/>
              <a:gd name="connsiteX9" fmla="*/ 323850 w 904875"/>
              <a:gd name="connsiteY9" fmla="*/ 923925 h 1104900"/>
              <a:gd name="connsiteX10" fmla="*/ 209550 w 904875"/>
              <a:gd name="connsiteY10" fmla="*/ 628650 h 1104900"/>
              <a:gd name="connsiteX11" fmla="*/ 28575 w 904875"/>
              <a:gd name="connsiteY11" fmla="*/ 304800 h 1104900"/>
              <a:gd name="connsiteX12" fmla="*/ 19050 w 904875"/>
              <a:gd name="connsiteY12" fmla="*/ 190500 h 1104900"/>
              <a:gd name="connsiteX13" fmla="*/ 66675 w 904875"/>
              <a:gd name="connsiteY13" fmla="*/ 1524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875" h="1104900">
                <a:moveTo>
                  <a:pt x="0" y="142875"/>
                </a:moveTo>
                <a:lnTo>
                  <a:pt x="314325" y="0"/>
                </a:lnTo>
                <a:lnTo>
                  <a:pt x="552450" y="19050"/>
                </a:lnTo>
                <a:lnTo>
                  <a:pt x="704850" y="104775"/>
                </a:lnTo>
                <a:lnTo>
                  <a:pt x="752475" y="257175"/>
                </a:lnTo>
                <a:lnTo>
                  <a:pt x="838200" y="495300"/>
                </a:lnTo>
                <a:lnTo>
                  <a:pt x="904875" y="838200"/>
                </a:lnTo>
                <a:lnTo>
                  <a:pt x="800100" y="1066800"/>
                </a:lnTo>
                <a:lnTo>
                  <a:pt x="581025" y="1104900"/>
                </a:lnTo>
                <a:lnTo>
                  <a:pt x="323850" y="923925"/>
                </a:lnTo>
                <a:lnTo>
                  <a:pt x="209550" y="628650"/>
                </a:lnTo>
                <a:lnTo>
                  <a:pt x="28575" y="304800"/>
                </a:lnTo>
                <a:lnTo>
                  <a:pt x="19050" y="190500"/>
                </a:lnTo>
                <a:lnTo>
                  <a:pt x="66675" y="152400"/>
                </a:lnTo>
              </a:path>
            </a:pathLst>
          </a:custGeom>
          <a:solidFill>
            <a:srgbClr val="BFBFBF">
              <a:alpha val="41961"/>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 forme 21">
            <a:extLst>
              <a:ext uri="{FF2B5EF4-FFF2-40B4-BE49-F238E27FC236}">
                <a16:creationId xmlns:a16="http://schemas.microsoft.com/office/drawing/2014/main" id="{626902EC-CE49-4AC0-83F0-F08FFAE8CF10}"/>
              </a:ext>
            </a:extLst>
          </p:cNvPr>
          <p:cNvSpPr/>
          <p:nvPr/>
        </p:nvSpPr>
        <p:spPr>
          <a:xfrm>
            <a:off x="3228975" y="1971675"/>
            <a:ext cx="457200" cy="371475"/>
          </a:xfrm>
          <a:custGeom>
            <a:avLst/>
            <a:gdLst>
              <a:gd name="connsiteX0" fmla="*/ 342900 w 457200"/>
              <a:gd name="connsiteY0" fmla="*/ 28575 h 371475"/>
              <a:gd name="connsiteX1" fmla="*/ 0 w 457200"/>
              <a:gd name="connsiteY1" fmla="*/ 0 h 371475"/>
              <a:gd name="connsiteX2" fmla="*/ 0 w 457200"/>
              <a:gd name="connsiteY2" fmla="*/ 171450 h 371475"/>
              <a:gd name="connsiteX3" fmla="*/ 180975 w 457200"/>
              <a:gd name="connsiteY3" fmla="*/ 323850 h 371475"/>
              <a:gd name="connsiteX4" fmla="*/ 419100 w 457200"/>
              <a:gd name="connsiteY4" fmla="*/ 371475 h 371475"/>
              <a:gd name="connsiteX5" fmla="*/ 457200 w 457200"/>
              <a:gd name="connsiteY5" fmla="*/ 257175 h 371475"/>
              <a:gd name="connsiteX6" fmla="*/ 409575 w 457200"/>
              <a:gd name="connsiteY6" fmla="*/ 123825 h 371475"/>
              <a:gd name="connsiteX7" fmla="*/ 390525 w 457200"/>
              <a:gd name="connsiteY7" fmla="*/ 66675 h 371475"/>
              <a:gd name="connsiteX8" fmla="*/ 342900 w 457200"/>
              <a:gd name="connsiteY8" fmla="*/ 285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42900" y="28575"/>
                </a:moveTo>
                <a:lnTo>
                  <a:pt x="0" y="0"/>
                </a:lnTo>
                <a:lnTo>
                  <a:pt x="0" y="171450"/>
                </a:lnTo>
                <a:lnTo>
                  <a:pt x="180975" y="323850"/>
                </a:lnTo>
                <a:lnTo>
                  <a:pt x="419100" y="371475"/>
                </a:lnTo>
                <a:lnTo>
                  <a:pt x="457200" y="257175"/>
                </a:lnTo>
                <a:lnTo>
                  <a:pt x="409575" y="123825"/>
                </a:lnTo>
                <a:lnTo>
                  <a:pt x="390525" y="66675"/>
                </a:lnTo>
                <a:lnTo>
                  <a:pt x="342900" y="28575"/>
                </a:lnTo>
                <a:close/>
              </a:path>
            </a:pathLst>
          </a:custGeom>
          <a:solidFill>
            <a:srgbClr val="BFBFBF">
              <a:alpha val="54118"/>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 forme 22">
            <a:extLst>
              <a:ext uri="{FF2B5EF4-FFF2-40B4-BE49-F238E27FC236}">
                <a16:creationId xmlns:a16="http://schemas.microsoft.com/office/drawing/2014/main" id="{40FD411A-7D84-4116-BD4E-4107439F7917}"/>
              </a:ext>
            </a:extLst>
          </p:cNvPr>
          <p:cNvSpPr/>
          <p:nvPr/>
        </p:nvSpPr>
        <p:spPr>
          <a:xfrm>
            <a:off x="4400550" y="2152650"/>
            <a:ext cx="571500" cy="676275"/>
          </a:xfrm>
          <a:custGeom>
            <a:avLst/>
            <a:gdLst>
              <a:gd name="connsiteX0" fmla="*/ 0 w 571500"/>
              <a:gd name="connsiteY0" fmla="*/ 0 h 676275"/>
              <a:gd name="connsiteX1" fmla="*/ 533400 w 571500"/>
              <a:gd name="connsiteY1" fmla="*/ 95250 h 676275"/>
              <a:gd name="connsiteX2" fmla="*/ 571500 w 571500"/>
              <a:gd name="connsiteY2" fmla="*/ 180975 h 676275"/>
              <a:gd name="connsiteX3" fmla="*/ 542925 w 571500"/>
              <a:gd name="connsiteY3" fmla="*/ 381000 h 676275"/>
              <a:gd name="connsiteX4" fmla="*/ 361950 w 571500"/>
              <a:gd name="connsiteY4" fmla="*/ 657225 h 676275"/>
              <a:gd name="connsiteX5" fmla="*/ 257175 w 571500"/>
              <a:gd name="connsiteY5" fmla="*/ 676275 h 676275"/>
              <a:gd name="connsiteX6" fmla="*/ 0 w 571500"/>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676275">
                <a:moveTo>
                  <a:pt x="0" y="0"/>
                </a:moveTo>
                <a:lnTo>
                  <a:pt x="533400" y="95250"/>
                </a:lnTo>
                <a:lnTo>
                  <a:pt x="571500" y="180975"/>
                </a:lnTo>
                <a:lnTo>
                  <a:pt x="542925" y="381000"/>
                </a:lnTo>
                <a:lnTo>
                  <a:pt x="361950" y="657225"/>
                </a:lnTo>
                <a:lnTo>
                  <a:pt x="257175" y="676275"/>
                </a:lnTo>
                <a:lnTo>
                  <a:pt x="0" y="0"/>
                </a:lnTo>
                <a:close/>
              </a:path>
            </a:pathLst>
          </a:custGeom>
          <a:solidFill>
            <a:srgbClr val="BFBFBF">
              <a:alpha val="54118"/>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1D946CC1-A099-472A-98D3-51B9BA18DA9D}"/>
              </a:ext>
            </a:extLst>
          </p:cNvPr>
          <p:cNvSpPr/>
          <p:nvPr/>
        </p:nvSpPr>
        <p:spPr>
          <a:xfrm>
            <a:off x="5038725" y="1485900"/>
            <a:ext cx="552450" cy="1219200"/>
          </a:xfrm>
          <a:custGeom>
            <a:avLst/>
            <a:gdLst>
              <a:gd name="connsiteX0" fmla="*/ 523875 w 552450"/>
              <a:gd name="connsiteY0" fmla="*/ 200025 h 1219200"/>
              <a:gd name="connsiteX1" fmla="*/ 352425 w 552450"/>
              <a:gd name="connsiteY1" fmla="*/ 0 h 1219200"/>
              <a:gd name="connsiteX2" fmla="*/ 133350 w 552450"/>
              <a:gd name="connsiteY2" fmla="*/ 38100 h 1219200"/>
              <a:gd name="connsiteX3" fmla="*/ 0 w 552450"/>
              <a:gd name="connsiteY3" fmla="*/ 361950 h 1219200"/>
              <a:gd name="connsiteX4" fmla="*/ 57150 w 552450"/>
              <a:gd name="connsiteY4" fmla="*/ 723900 h 1219200"/>
              <a:gd name="connsiteX5" fmla="*/ 200025 w 552450"/>
              <a:gd name="connsiteY5" fmla="*/ 1066800 h 1219200"/>
              <a:gd name="connsiteX6" fmla="*/ 285750 w 552450"/>
              <a:gd name="connsiteY6" fmla="*/ 1219200 h 1219200"/>
              <a:gd name="connsiteX7" fmla="*/ 457200 w 552450"/>
              <a:gd name="connsiteY7" fmla="*/ 790575 h 1219200"/>
              <a:gd name="connsiteX8" fmla="*/ 552450 w 552450"/>
              <a:gd name="connsiteY8" fmla="*/ 609600 h 1219200"/>
              <a:gd name="connsiteX9" fmla="*/ 523875 w 552450"/>
              <a:gd name="connsiteY9" fmla="*/ 200025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450" h="1219200">
                <a:moveTo>
                  <a:pt x="523875" y="200025"/>
                </a:moveTo>
                <a:lnTo>
                  <a:pt x="352425" y="0"/>
                </a:lnTo>
                <a:lnTo>
                  <a:pt x="133350" y="38100"/>
                </a:lnTo>
                <a:lnTo>
                  <a:pt x="0" y="361950"/>
                </a:lnTo>
                <a:lnTo>
                  <a:pt x="57150" y="723900"/>
                </a:lnTo>
                <a:lnTo>
                  <a:pt x="200025" y="1066800"/>
                </a:lnTo>
                <a:lnTo>
                  <a:pt x="285750" y="1219200"/>
                </a:lnTo>
                <a:lnTo>
                  <a:pt x="457200" y="790575"/>
                </a:lnTo>
                <a:lnTo>
                  <a:pt x="552450" y="609600"/>
                </a:lnTo>
                <a:lnTo>
                  <a:pt x="523875" y="200025"/>
                </a:lnTo>
                <a:close/>
              </a:path>
            </a:pathLst>
          </a:custGeom>
          <a:solidFill>
            <a:srgbClr val="BFBFBF">
              <a:alpha val="47843"/>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orme libre : forme 53">
            <a:extLst>
              <a:ext uri="{FF2B5EF4-FFF2-40B4-BE49-F238E27FC236}">
                <a16:creationId xmlns:a16="http://schemas.microsoft.com/office/drawing/2014/main" id="{641C7E20-37DE-4F99-B91F-FE462C6B0E9E}"/>
              </a:ext>
            </a:extLst>
          </p:cNvPr>
          <p:cNvSpPr/>
          <p:nvPr/>
        </p:nvSpPr>
        <p:spPr>
          <a:xfrm>
            <a:off x="514350" y="2187575"/>
            <a:ext cx="1189038" cy="2211388"/>
          </a:xfrm>
          <a:custGeom>
            <a:avLst/>
            <a:gdLst>
              <a:gd name="connsiteX0" fmla="*/ 0 w 1189318"/>
              <a:gd name="connsiteY0" fmla="*/ 0 h 2211294"/>
              <a:gd name="connsiteX1" fmla="*/ 215153 w 1189318"/>
              <a:gd name="connsiteY1" fmla="*/ 59765 h 2211294"/>
              <a:gd name="connsiteX2" fmla="*/ 185271 w 1189318"/>
              <a:gd name="connsiteY2" fmla="*/ 143436 h 2211294"/>
              <a:gd name="connsiteX3" fmla="*/ 209177 w 1189318"/>
              <a:gd name="connsiteY3" fmla="*/ 227106 h 2211294"/>
              <a:gd name="connsiteX4" fmla="*/ 256989 w 1189318"/>
              <a:gd name="connsiteY4" fmla="*/ 262965 h 2211294"/>
              <a:gd name="connsiteX5" fmla="*/ 406400 w 1189318"/>
              <a:gd name="connsiteY5" fmla="*/ 143436 h 2211294"/>
              <a:gd name="connsiteX6" fmla="*/ 436283 w 1189318"/>
              <a:gd name="connsiteY6" fmla="*/ 179294 h 2211294"/>
              <a:gd name="connsiteX7" fmla="*/ 400424 w 1189318"/>
              <a:gd name="connsiteY7" fmla="*/ 274918 h 2211294"/>
              <a:gd name="connsiteX8" fmla="*/ 394448 w 1189318"/>
              <a:gd name="connsiteY8" fmla="*/ 352612 h 2211294"/>
              <a:gd name="connsiteX9" fmla="*/ 513977 w 1189318"/>
              <a:gd name="connsiteY9" fmla="*/ 352612 h 2211294"/>
              <a:gd name="connsiteX10" fmla="*/ 454212 w 1189318"/>
              <a:gd name="connsiteY10" fmla="*/ 490071 h 2211294"/>
              <a:gd name="connsiteX11" fmla="*/ 490071 w 1189318"/>
              <a:gd name="connsiteY11" fmla="*/ 561788 h 2211294"/>
              <a:gd name="connsiteX12" fmla="*/ 597648 w 1189318"/>
              <a:gd name="connsiteY12" fmla="*/ 585694 h 2211294"/>
              <a:gd name="connsiteX13" fmla="*/ 729130 w 1189318"/>
              <a:gd name="connsiteY13" fmla="*/ 490071 h 2211294"/>
              <a:gd name="connsiteX14" fmla="*/ 759012 w 1189318"/>
              <a:gd name="connsiteY14" fmla="*/ 555812 h 2211294"/>
              <a:gd name="connsiteX15" fmla="*/ 782918 w 1189318"/>
              <a:gd name="connsiteY15" fmla="*/ 508000 h 2211294"/>
              <a:gd name="connsiteX16" fmla="*/ 986118 w 1189318"/>
              <a:gd name="connsiteY16" fmla="*/ 561788 h 2211294"/>
              <a:gd name="connsiteX17" fmla="*/ 986118 w 1189318"/>
              <a:gd name="connsiteY17" fmla="*/ 603624 h 2211294"/>
              <a:gd name="connsiteX18" fmla="*/ 824753 w 1189318"/>
              <a:gd name="connsiteY18" fmla="*/ 770965 h 2211294"/>
              <a:gd name="connsiteX19" fmla="*/ 824753 w 1189318"/>
              <a:gd name="connsiteY19" fmla="*/ 770965 h 2211294"/>
              <a:gd name="connsiteX20" fmla="*/ 711200 w 1189318"/>
              <a:gd name="connsiteY20" fmla="*/ 872565 h 2211294"/>
              <a:gd name="connsiteX21" fmla="*/ 693271 w 1189318"/>
              <a:gd name="connsiteY21" fmla="*/ 980141 h 2211294"/>
              <a:gd name="connsiteX22" fmla="*/ 699248 w 1189318"/>
              <a:gd name="connsiteY22" fmla="*/ 1099671 h 2211294"/>
              <a:gd name="connsiteX23" fmla="*/ 747059 w 1189318"/>
              <a:gd name="connsiteY23" fmla="*/ 1201271 h 2211294"/>
              <a:gd name="connsiteX24" fmla="*/ 824753 w 1189318"/>
              <a:gd name="connsiteY24" fmla="*/ 1362636 h 2211294"/>
              <a:gd name="connsiteX25" fmla="*/ 896471 w 1189318"/>
              <a:gd name="connsiteY25" fmla="*/ 1452283 h 2211294"/>
              <a:gd name="connsiteX26" fmla="*/ 950259 w 1189318"/>
              <a:gd name="connsiteY26" fmla="*/ 1565836 h 2211294"/>
              <a:gd name="connsiteX27" fmla="*/ 1123577 w 1189318"/>
              <a:gd name="connsiteY27" fmla="*/ 1661459 h 2211294"/>
              <a:gd name="connsiteX28" fmla="*/ 1189318 w 1189318"/>
              <a:gd name="connsiteY28" fmla="*/ 1745130 h 2211294"/>
              <a:gd name="connsiteX29" fmla="*/ 1147483 w 1189318"/>
              <a:gd name="connsiteY29" fmla="*/ 1996141 h 2211294"/>
              <a:gd name="connsiteX30" fmla="*/ 872565 w 1189318"/>
              <a:gd name="connsiteY30" fmla="*/ 2211294 h 2211294"/>
              <a:gd name="connsiteX31" fmla="*/ 824753 w 1189318"/>
              <a:gd name="connsiteY31" fmla="*/ 1583765 h 2211294"/>
              <a:gd name="connsiteX32" fmla="*/ 657412 w 1189318"/>
              <a:gd name="connsiteY32" fmla="*/ 1398494 h 2211294"/>
              <a:gd name="connsiteX33" fmla="*/ 525930 w 1189318"/>
              <a:gd name="connsiteY33" fmla="*/ 1111624 h 2211294"/>
              <a:gd name="connsiteX34" fmla="*/ 525930 w 1189318"/>
              <a:gd name="connsiteY34" fmla="*/ 980141 h 2211294"/>
              <a:gd name="connsiteX35" fmla="*/ 597648 w 1189318"/>
              <a:gd name="connsiteY35" fmla="*/ 663388 h 2211294"/>
              <a:gd name="connsiteX36" fmla="*/ 555812 w 1189318"/>
              <a:gd name="connsiteY36" fmla="*/ 603624 h 2211294"/>
              <a:gd name="connsiteX37" fmla="*/ 513977 w 1189318"/>
              <a:gd name="connsiteY37" fmla="*/ 639483 h 2211294"/>
              <a:gd name="connsiteX38" fmla="*/ 376518 w 1189318"/>
              <a:gd name="connsiteY38" fmla="*/ 525930 h 2211294"/>
              <a:gd name="connsiteX39" fmla="*/ 370542 w 1189318"/>
              <a:gd name="connsiteY39" fmla="*/ 442259 h 2211294"/>
              <a:gd name="connsiteX40" fmla="*/ 221130 w 1189318"/>
              <a:gd name="connsiteY40" fmla="*/ 316753 h 2211294"/>
              <a:gd name="connsiteX41" fmla="*/ 101600 w 1189318"/>
              <a:gd name="connsiteY41" fmla="*/ 316753 h 2211294"/>
              <a:gd name="connsiteX42" fmla="*/ 29883 w 1189318"/>
              <a:gd name="connsiteY42" fmla="*/ 173318 h 2211294"/>
              <a:gd name="connsiteX43" fmla="*/ 23906 w 1189318"/>
              <a:gd name="connsiteY43" fmla="*/ 101600 h 2211294"/>
              <a:gd name="connsiteX44" fmla="*/ 0 w 1189318"/>
              <a:gd name="connsiteY44" fmla="*/ 0 h 221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89318" h="2211294">
                <a:moveTo>
                  <a:pt x="0" y="0"/>
                </a:moveTo>
                <a:lnTo>
                  <a:pt x="215153" y="59765"/>
                </a:lnTo>
                <a:lnTo>
                  <a:pt x="185271" y="143436"/>
                </a:lnTo>
                <a:lnTo>
                  <a:pt x="209177" y="227106"/>
                </a:lnTo>
                <a:lnTo>
                  <a:pt x="256989" y="262965"/>
                </a:lnTo>
                <a:lnTo>
                  <a:pt x="406400" y="143436"/>
                </a:lnTo>
                <a:lnTo>
                  <a:pt x="436283" y="179294"/>
                </a:lnTo>
                <a:lnTo>
                  <a:pt x="400424" y="274918"/>
                </a:lnTo>
                <a:lnTo>
                  <a:pt x="394448" y="352612"/>
                </a:lnTo>
                <a:lnTo>
                  <a:pt x="513977" y="352612"/>
                </a:lnTo>
                <a:lnTo>
                  <a:pt x="454212" y="490071"/>
                </a:lnTo>
                <a:lnTo>
                  <a:pt x="490071" y="561788"/>
                </a:lnTo>
                <a:lnTo>
                  <a:pt x="597648" y="585694"/>
                </a:lnTo>
                <a:lnTo>
                  <a:pt x="729130" y="490071"/>
                </a:lnTo>
                <a:lnTo>
                  <a:pt x="759012" y="555812"/>
                </a:lnTo>
                <a:lnTo>
                  <a:pt x="782918" y="508000"/>
                </a:lnTo>
                <a:lnTo>
                  <a:pt x="986118" y="561788"/>
                </a:lnTo>
                <a:lnTo>
                  <a:pt x="986118" y="603624"/>
                </a:lnTo>
                <a:lnTo>
                  <a:pt x="824753" y="770965"/>
                </a:lnTo>
                <a:lnTo>
                  <a:pt x="824753" y="770965"/>
                </a:lnTo>
                <a:lnTo>
                  <a:pt x="711200" y="872565"/>
                </a:lnTo>
                <a:lnTo>
                  <a:pt x="693271" y="980141"/>
                </a:lnTo>
                <a:lnTo>
                  <a:pt x="699248" y="1099671"/>
                </a:lnTo>
                <a:lnTo>
                  <a:pt x="747059" y="1201271"/>
                </a:lnTo>
                <a:lnTo>
                  <a:pt x="824753" y="1362636"/>
                </a:lnTo>
                <a:lnTo>
                  <a:pt x="896471" y="1452283"/>
                </a:lnTo>
                <a:lnTo>
                  <a:pt x="950259" y="1565836"/>
                </a:lnTo>
                <a:lnTo>
                  <a:pt x="1123577" y="1661459"/>
                </a:lnTo>
                <a:lnTo>
                  <a:pt x="1189318" y="1745130"/>
                </a:lnTo>
                <a:lnTo>
                  <a:pt x="1147483" y="1996141"/>
                </a:lnTo>
                <a:lnTo>
                  <a:pt x="872565" y="2211294"/>
                </a:lnTo>
                <a:lnTo>
                  <a:pt x="824753" y="1583765"/>
                </a:lnTo>
                <a:lnTo>
                  <a:pt x="657412" y="1398494"/>
                </a:lnTo>
                <a:lnTo>
                  <a:pt x="525930" y="1111624"/>
                </a:lnTo>
                <a:lnTo>
                  <a:pt x="525930" y="980141"/>
                </a:lnTo>
                <a:lnTo>
                  <a:pt x="597648" y="663388"/>
                </a:lnTo>
                <a:lnTo>
                  <a:pt x="555812" y="603624"/>
                </a:lnTo>
                <a:lnTo>
                  <a:pt x="513977" y="639483"/>
                </a:lnTo>
                <a:lnTo>
                  <a:pt x="376518" y="525930"/>
                </a:lnTo>
                <a:lnTo>
                  <a:pt x="370542" y="442259"/>
                </a:lnTo>
                <a:lnTo>
                  <a:pt x="221130" y="316753"/>
                </a:lnTo>
                <a:lnTo>
                  <a:pt x="101600" y="316753"/>
                </a:lnTo>
                <a:lnTo>
                  <a:pt x="29883" y="173318"/>
                </a:lnTo>
                <a:lnTo>
                  <a:pt x="23906" y="101600"/>
                </a:lnTo>
                <a:lnTo>
                  <a:pt x="0" y="0"/>
                </a:lnTo>
                <a:close/>
              </a:path>
            </a:pathLst>
          </a:custGeom>
          <a:pattFill prst="wdUpDiag">
            <a:fgClr>
              <a:srgbClr val="00B050"/>
            </a:fgClr>
            <a:bgClr>
              <a:schemeClr val="bg1"/>
            </a:bgClr>
          </a:patt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9" name="Forme libre : forme 58">
            <a:extLst>
              <a:ext uri="{FF2B5EF4-FFF2-40B4-BE49-F238E27FC236}">
                <a16:creationId xmlns:a16="http://schemas.microsoft.com/office/drawing/2014/main" id="{0EB45E6F-305E-4DC7-9238-B9C29D6A6371}"/>
              </a:ext>
            </a:extLst>
          </p:cNvPr>
          <p:cNvSpPr/>
          <p:nvPr/>
        </p:nvSpPr>
        <p:spPr>
          <a:xfrm>
            <a:off x="1709738" y="3119438"/>
            <a:ext cx="417512" cy="866775"/>
          </a:xfrm>
          <a:custGeom>
            <a:avLst/>
            <a:gdLst>
              <a:gd name="connsiteX0" fmla="*/ 0 w 418353"/>
              <a:gd name="connsiteY0" fmla="*/ 0 h 866588"/>
              <a:gd name="connsiteX1" fmla="*/ 376517 w 418353"/>
              <a:gd name="connsiteY1" fmla="*/ 203200 h 866588"/>
              <a:gd name="connsiteX2" fmla="*/ 328705 w 418353"/>
              <a:gd name="connsiteY2" fmla="*/ 334682 h 866588"/>
              <a:gd name="connsiteX3" fmla="*/ 310776 w 418353"/>
              <a:gd name="connsiteY3" fmla="*/ 394447 h 866588"/>
              <a:gd name="connsiteX4" fmla="*/ 286870 w 418353"/>
              <a:gd name="connsiteY4" fmla="*/ 484094 h 866588"/>
              <a:gd name="connsiteX5" fmla="*/ 298823 w 418353"/>
              <a:gd name="connsiteY5" fmla="*/ 567764 h 866588"/>
              <a:gd name="connsiteX6" fmla="*/ 298823 w 418353"/>
              <a:gd name="connsiteY6" fmla="*/ 639482 h 866588"/>
              <a:gd name="connsiteX7" fmla="*/ 256988 w 418353"/>
              <a:gd name="connsiteY7" fmla="*/ 675341 h 866588"/>
              <a:gd name="connsiteX8" fmla="*/ 227105 w 418353"/>
              <a:gd name="connsiteY8" fmla="*/ 717176 h 866588"/>
              <a:gd name="connsiteX9" fmla="*/ 137458 w 418353"/>
              <a:gd name="connsiteY9" fmla="*/ 764988 h 866588"/>
              <a:gd name="connsiteX10" fmla="*/ 149411 w 418353"/>
              <a:gd name="connsiteY10" fmla="*/ 866588 h 866588"/>
              <a:gd name="connsiteX11" fmla="*/ 161364 w 418353"/>
              <a:gd name="connsiteY11" fmla="*/ 866588 h 866588"/>
              <a:gd name="connsiteX12" fmla="*/ 221129 w 418353"/>
              <a:gd name="connsiteY12" fmla="*/ 747058 h 866588"/>
              <a:gd name="connsiteX13" fmla="*/ 262964 w 418353"/>
              <a:gd name="connsiteY13" fmla="*/ 753035 h 866588"/>
              <a:gd name="connsiteX14" fmla="*/ 322729 w 418353"/>
              <a:gd name="connsiteY14" fmla="*/ 609600 h 866588"/>
              <a:gd name="connsiteX15" fmla="*/ 334682 w 418353"/>
              <a:gd name="connsiteY15" fmla="*/ 424329 h 866588"/>
              <a:gd name="connsiteX16" fmla="*/ 418353 w 418353"/>
              <a:gd name="connsiteY16" fmla="*/ 215153 h 866588"/>
              <a:gd name="connsiteX17" fmla="*/ 406400 w 418353"/>
              <a:gd name="connsiteY17" fmla="*/ 155388 h 866588"/>
              <a:gd name="connsiteX18" fmla="*/ 185270 w 418353"/>
              <a:gd name="connsiteY18" fmla="*/ 23906 h 866588"/>
              <a:gd name="connsiteX19" fmla="*/ 149411 w 418353"/>
              <a:gd name="connsiteY19" fmla="*/ 53788 h 866588"/>
              <a:gd name="connsiteX20" fmla="*/ 143435 w 418353"/>
              <a:gd name="connsiteY20" fmla="*/ 5976 h 866588"/>
              <a:gd name="connsiteX21" fmla="*/ 0 w 418353"/>
              <a:gd name="connsiteY21" fmla="*/ 0 h 86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8353" h="866588">
                <a:moveTo>
                  <a:pt x="0" y="0"/>
                </a:moveTo>
                <a:lnTo>
                  <a:pt x="376517" y="203200"/>
                </a:lnTo>
                <a:lnTo>
                  <a:pt x="328705" y="334682"/>
                </a:lnTo>
                <a:lnTo>
                  <a:pt x="310776" y="394447"/>
                </a:lnTo>
                <a:lnTo>
                  <a:pt x="286870" y="484094"/>
                </a:lnTo>
                <a:lnTo>
                  <a:pt x="298823" y="567764"/>
                </a:lnTo>
                <a:lnTo>
                  <a:pt x="298823" y="639482"/>
                </a:lnTo>
                <a:lnTo>
                  <a:pt x="256988" y="675341"/>
                </a:lnTo>
                <a:lnTo>
                  <a:pt x="227105" y="717176"/>
                </a:lnTo>
                <a:lnTo>
                  <a:pt x="137458" y="764988"/>
                </a:lnTo>
                <a:lnTo>
                  <a:pt x="149411" y="866588"/>
                </a:lnTo>
                <a:lnTo>
                  <a:pt x="161364" y="866588"/>
                </a:lnTo>
                <a:lnTo>
                  <a:pt x="221129" y="747058"/>
                </a:lnTo>
                <a:lnTo>
                  <a:pt x="262964" y="753035"/>
                </a:lnTo>
                <a:lnTo>
                  <a:pt x="322729" y="609600"/>
                </a:lnTo>
                <a:lnTo>
                  <a:pt x="334682" y="424329"/>
                </a:lnTo>
                <a:lnTo>
                  <a:pt x="418353" y="215153"/>
                </a:lnTo>
                <a:lnTo>
                  <a:pt x="406400" y="155388"/>
                </a:lnTo>
                <a:lnTo>
                  <a:pt x="185270" y="23906"/>
                </a:lnTo>
                <a:lnTo>
                  <a:pt x="149411" y="53788"/>
                </a:lnTo>
                <a:lnTo>
                  <a:pt x="143435" y="5976"/>
                </a:lnTo>
                <a:lnTo>
                  <a:pt x="0"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 name="Groupe 1">
            <a:extLst>
              <a:ext uri="{FF2B5EF4-FFF2-40B4-BE49-F238E27FC236}">
                <a16:creationId xmlns:a16="http://schemas.microsoft.com/office/drawing/2014/main" id="{CE074035-6CDB-4873-9E48-C3B45D1AAD55}"/>
              </a:ext>
            </a:extLst>
          </p:cNvPr>
          <p:cNvGrpSpPr/>
          <p:nvPr/>
        </p:nvGrpSpPr>
        <p:grpSpPr>
          <a:xfrm>
            <a:off x="2898918" y="2212975"/>
            <a:ext cx="2660507" cy="1125539"/>
            <a:chOff x="2898918" y="2212975"/>
            <a:chExt cx="2660507" cy="1125539"/>
          </a:xfrm>
          <a:solidFill>
            <a:srgbClr val="00B050"/>
          </a:solidFill>
        </p:grpSpPr>
        <p:sp>
          <p:nvSpPr>
            <p:cNvPr id="60" name="Ellipse 59">
              <a:extLst>
                <a:ext uri="{FF2B5EF4-FFF2-40B4-BE49-F238E27FC236}">
                  <a16:creationId xmlns:a16="http://schemas.microsoft.com/office/drawing/2014/main" id="{02437AD8-9DF6-49D8-ACE7-C83EDA633C85}"/>
                </a:ext>
              </a:extLst>
            </p:cNvPr>
            <p:cNvSpPr/>
            <p:nvPr/>
          </p:nvSpPr>
          <p:spPr>
            <a:xfrm>
              <a:off x="4656138" y="2722563"/>
              <a:ext cx="44450" cy="7937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1" name="Ellipse 60">
              <a:extLst>
                <a:ext uri="{FF2B5EF4-FFF2-40B4-BE49-F238E27FC236}">
                  <a16:creationId xmlns:a16="http://schemas.microsoft.com/office/drawing/2014/main" id="{21F3589C-7B4C-462B-A9BC-A10A15D75071}"/>
                </a:ext>
              </a:extLst>
            </p:cNvPr>
            <p:cNvSpPr/>
            <p:nvPr/>
          </p:nvSpPr>
          <p:spPr>
            <a:xfrm>
              <a:off x="5332413" y="3005138"/>
              <a:ext cx="46037" cy="7937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 name="Ellipse 63">
              <a:extLst>
                <a:ext uri="{FF2B5EF4-FFF2-40B4-BE49-F238E27FC236}">
                  <a16:creationId xmlns:a16="http://schemas.microsoft.com/office/drawing/2014/main" id="{77E781AD-C831-4D02-9E72-241FF1BA9EBC}"/>
                </a:ext>
              </a:extLst>
            </p:cNvPr>
            <p:cNvSpPr/>
            <p:nvPr/>
          </p:nvSpPr>
          <p:spPr>
            <a:xfrm>
              <a:off x="5513388" y="2212975"/>
              <a:ext cx="46037" cy="80963"/>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5" name="Ellipse 64">
              <a:extLst>
                <a:ext uri="{FF2B5EF4-FFF2-40B4-BE49-F238E27FC236}">
                  <a16:creationId xmlns:a16="http://schemas.microsoft.com/office/drawing/2014/main" id="{CB1A9CDC-2962-4D04-8C73-F3D359919C2B}"/>
                </a:ext>
              </a:extLst>
            </p:cNvPr>
            <p:cNvSpPr/>
            <p:nvPr/>
          </p:nvSpPr>
          <p:spPr>
            <a:xfrm>
              <a:off x="2898918" y="2825750"/>
              <a:ext cx="187182" cy="45719"/>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38CAA8C6-7692-4510-8E8D-0340DEED334E}"/>
                </a:ext>
              </a:extLst>
            </p:cNvPr>
            <p:cNvSpPr/>
            <p:nvPr/>
          </p:nvSpPr>
          <p:spPr>
            <a:xfrm>
              <a:off x="3182176" y="3197225"/>
              <a:ext cx="45719" cy="141289"/>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E72CBB34-A878-431E-AB52-EED77EAAFF30}"/>
                </a:ext>
              </a:extLst>
            </p:cNvPr>
            <p:cNvSpPr/>
            <p:nvPr/>
          </p:nvSpPr>
          <p:spPr>
            <a:xfrm>
              <a:off x="4773613" y="2762250"/>
              <a:ext cx="61913" cy="92488"/>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2" name="Rectangle 71">
            <a:extLst>
              <a:ext uri="{FF2B5EF4-FFF2-40B4-BE49-F238E27FC236}">
                <a16:creationId xmlns:a16="http://schemas.microsoft.com/office/drawing/2014/main" id="{99476153-71E4-40CB-8A34-26E5B298F9A7}"/>
              </a:ext>
            </a:extLst>
          </p:cNvPr>
          <p:cNvSpPr/>
          <p:nvPr/>
        </p:nvSpPr>
        <p:spPr>
          <a:xfrm>
            <a:off x="6407113" y="270361"/>
            <a:ext cx="2786669" cy="600164"/>
          </a:xfrm>
          <a:prstGeom prst="rect">
            <a:avLst/>
          </a:prstGeom>
        </p:spPr>
        <p:txBody>
          <a:bodyPr wrap="square">
            <a:spAutoFit/>
          </a:bodyPr>
          <a:lstStyle/>
          <a:p>
            <a:pPr marL="228600" indent="-228600" algn="ctr">
              <a:buAutoNum type="arabicParenR" startAt="2"/>
              <a:defRPr/>
            </a:pPr>
            <a:r>
              <a:rPr lang="fr-FR" sz="1200" b="1" u="sng" dirty="0">
                <a:latin typeface="Calibri" pitchFamily="34" charset="0"/>
              </a:rPr>
              <a:t>Ouverture européenne et 1</a:t>
            </a:r>
            <a:r>
              <a:rPr lang="fr-FR" sz="1200" b="1" u="sng" baseline="30000" dirty="0">
                <a:latin typeface="Calibri" pitchFamily="34" charset="0"/>
              </a:rPr>
              <a:t>re</a:t>
            </a:r>
            <a:r>
              <a:rPr lang="fr-FR" sz="1200" b="1" u="sng" dirty="0">
                <a:latin typeface="Calibri" pitchFamily="34" charset="0"/>
              </a:rPr>
              <a:t> dominations  sur le monde</a:t>
            </a:r>
          </a:p>
          <a:p>
            <a:pPr algn="ctr">
              <a:defRPr/>
            </a:pPr>
            <a:r>
              <a:rPr lang="fr-FR" sz="900" dirty="0">
                <a:latin typeface="Calibri" pitchFamily="34" charset="0"/>
              </a:rPr>
              <a:t> ( fin XV° et début XVI° siècle)</a:t>
            </a:r>
            <a:endParaRPr lang="fr-FR" sz="900" dirty="0"/>
          </a:p>
        </p:txBody>
      </p:sp>
      <p:sp>
        <p:nvSpPr>
          <p:cNvPr id="76" name="Freeform 19">
            <a:extLst>
              <a:ext uri="{FF2B5EF4-FFF2-40B4-BE49-F238E27FC236}">
                <a16:creationId xmlns:a16="http://schemas.microsoft.com/office/drawing/2014/main" id="{9B7BEDAA-588C-4D87-BCD8-91D31DA728B3}"/>
              </a:ext>
            </a:extLst>
          </p:cNvPr>
          <p:cNvSpPr>
            <a:spLocks/>
          </p:cNvSpPr>
          <p:nvPr/>
        </p:nvSpPr>
        <p:spPr bwMode="auto">
          <a:xfrm>
            <a:off x="1390340" y="1706448"/>
            <a:ext cx="1238690" cy="651103"/>
          </a:xfrm>
          <a:custGeom>
            <a:avLst/>
            <a:gdLst>
              <a:gd name="T0" fmla="*/ 2147483647 w 923"/>
              <a:gd name="T1" fmla="*/ 0 h 442"/>
              <a:gd name="T2" fmla="*/ 2147483647 w 923"/>
              <a:gd name="T3" fmla="*/ 2147483647 h 442"/>
              <a:gd name="T4" fmla="*/ 0 w 923"/>
              <a:gd name="T5" fmla="*/ 2147483647 h 442"/>
              <a:gd name="T6" fmla="*/ 0 60000 65536"/>
              <a:gd name="T7" fmla="*/ 0 60000 65536"/>
              <a:gd name="T8" fmla="*/ 0 60000 65536"/>
              <a:gd name="T9" fmla="*/ 0 w 923"/>
              <a:gd name="T10" fmla="*/ 0 h 442"/>
              <a:gd name="T11" fmla="*/ 908 w 923"/>
              <a:gd name="T12" fmla="*/ 409 h 442"/>
            </a:gdLst>
            <a:ahLst/>
            <a:cxnLst>
              <a:cxn ang="T6">
                <a:pos x="T0" y="T1"/>
              </a:cxn>
              <a:cxn ang="T7">
                <a:pos x="T2" y="T3"/>
              </a:cxn>
              <a:cxn ang="T8">
                <a:pos x="T4" y="T5"/>
              </a:cxn>
            </a:cxnLst>
            <a:rect l="T9" t="T10" r="T11" b="T12"/>
            <a:pathLst>
              <a:path w="923" h="442">
                <a:moveTo>
                  <a:pt x="923" y="0"/>
                </a:moveTo>
                <a:cubicBezTo>
                  <a:pt x="861" y="24"/>
                  <a:pt x="705" y="70"/>
                  <a:pt x="551" y="144"/>
                </a:cubicBezTo>
                <a:cubicBezTo>
                  <a:pt x="397" y="218"/>
                  <a:pt x="115" y="380"/>
                  <a:pt x="0" y="442"/>
                </a:cubicBezTo>
              </a:path>
            </a:pathLst>
          </a:custGeom>
          <a:noFill/>
          <a:ln w="38100">
            <a:solidFill>
              <a:srgbClr val="00B050"/>
            </a:solidFill>
            <a:prstDash val="dash"/>
            <a:round/>
            <a:headEnd/>
            <a:tailEnd type="triangle" w="med" len="med"/>
          </a:ln>
        </p:spPr>
        <p:txBody>
          <a:bodyPr/>
          <a:lstStyle/>
          <a:p>
            <a:pPr>
              <a:defRPr/>
            </a:pPr>
            <a:endParaRPr lang="fr-FR"/>
          </a:p>
        </p:txBody>
      </p:sp>
      <p:sp>
        <p:nvSpPr>
          <p:cNvPr id="77" name="Freeform 24">
            <a:extLst>
              <a:ext uri="{FF2B5EF4-FFF2-40B4-BE49-F238E27FC236}">
                <a16:creationId xmlns:a16="http://schemas.microsoft.com/office/drawing/2014/main" id="{A90D78EF-9D97-4EB0-9367-359D71FD0078}"/>
              </a:ext>
            </a:extLst>
          </p:cNvPr>
          <p:cNvSpPr>
            <a:spLocks/>
          </p:cNvSpPr>
          <p:nvPr/>
        </p:nvSpPr>
        <p:spPr bwMode="auto">
          <a:xfrm>
            <a:off x="2294486" y="2024856"/>
            <a:ext cx="2235200" cy="2636838"/>
          </a:xfrm>
          <a:custGeom>
            <a:avLst/>
            <a:gdLst>
              <a:gd name="T0" fmla="*/ 2147483647 w 1408"/>
              <a:gd name="T1" fmla="*/ 0 h 1661"/>
              <a:gd name="T2" fmla="*/ 2147483647 w 1408"/>
              <a:gd name="T3" fmla="*/ 2147483647 h 1661"/>
              <a:gd name="T4" fmla="*/ 2147483647 w 1408"/>
              <a:gd name="T5" fmla="*/ 2147483647 h 1661"/>
              <a:gd name="T6" fmla="*/ 2147483647 w 1408"/>
              <a:gd name="T7" fmla="*/ 2147483647 h 1661"/>
              <a:gd name="T8" fmla="*/ 2147483647 w 1408"/>
              <a:gd name="T9" fmla="*/ 2147483647 h 1661"/>
              <a:gd name="T10" fmla="*/ 2147483647 w 1408"/>
              <a:gd name="T11" fmla="*/ 2147483647 h 1661"/>
              <a:gd name="T12" fmla="*/ 2147483647 w 1408"/>
              <a:gd name="T13" fmla="*/ 2147483647 h 1661"/>
              <a:gd name="T14" fmla="*/ 0 60000 65536"/>
              <a:gd name="T15" fmla="*/ 0 60000 65536"/>
              <a:gd name="T16" fmla="*/ 0 60000 65536"/>
              <a:gd name="T17" fmla="*/ 0 60000 65536"/>
              <a:gd name="T18" fmla="*/ 0 60000 65536"/>
              <a:gd name="T19" fmla="*/ 0 60000 65536"/>
              <a:gd name="T20" fmla="*/ 0 60000 65536"/>
              <a:gd name="T21" fmla="*/ 0 w 1408"/>
              <a:gd name="T22" fmla="*/ 0 h 1661"/>
              <a:gd name="T23" fmla="*/ 1512 w 1408"/>
              <a:gd name="T24" fmla="*/ 1701 h 1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8" h="1661">
                <a:moveTo>
                  <a:pt x="261" y="0"/>
                </a:moveTo>
                <a:cubicBezTo>
                  <a:pt x="220" y="47"/>
                  <a:pt x="36" y="145"/>
                  <a:pt x="18" y="284"/>
                </a:cubicBezTo>
                <a:cubicBezTo>
                  <a:pt x="0" y="423"/>
                  <a:pt x="36" y="611"/>
                  <a:pt x="150" y="836"/>
                </a:cubicBezTo>
                <a:cubicBezTo>
                  <a:pt x="264" y="1061"/>
                  <a:pt x="548" y="1607"/>
                  <a:pt x="702" y="1634"/>
                </a:cubicBezTo>
                <a:cubicBezTo>
                  <a:pt x="856" y="1661"/>
                  <a:pt x="992" y="1142"/>
                  <a:pt x="1077" y="998"/>
                </a:cubicBezTo>
                <a:cubicBezTo>
                  <a:pt x="1162" y="854"/>
                  <a:pt x="1158" y="846"/>
                  <a:pt x="1213" y="771"/>
                </a:cubicBezTo>
                <a:cubicBezTo>
                  <a:pt x="1268" y="696"/>
                  <a:pt x="1368" y="596"/>
                  <a:pt x="1408" y="550"/>
                </a:cubicBezTo>
              </a:path>
            </a:pathLst>
          </a:custGeom>
          <a:noFill/>
          <a:ln w="28575">
            <a:solidFill>
              <a:srgbClr val="00B050"/>
            </a:solidFill>
            <a:round/>
            <a:headEnd/>
            <a:tailEnd type="triangle" w="med" len="med"/>
          </a:ln>
        </p:spPr>
        <p:txBody>
          <a:bodyPr/>
          <a:lstStyle/>
          <a:p>
            <a:endParaRPr lang="fr-FR"/>
          </a:p>
        </p:txBody>
      </p:sp>
      <p:sp>
        <p:nvSpPr>
          <p:cNvPr id="78" name="Freeform 29">
            <a:extLst>
              <a:ext uri="{FF2B5EF4-FFF2-40B4-BE49-F238E27FC236}">
                <a16:creationId xmlns:a16="http://schemas.microsoft.com/office/drawing/2014/main" id="{704652CF-A075-4C3B-82BF-23916A4EE133}"/>
              </a:ext>
            </a:extLst>
          </p:cNvPr>
          <p:cNvSpPr>
            <a:spLocks/>
          </p:cNvSpPr>
          <p:nvPr/>
        </p:nvSpPr>
        <p:spPr bwMode="auto">
          <a:xfrm>
            <a:off x="58738" y="1800225"/>
            <a:ext cx="2598737" cy="3157538"/>
          </a:xfrm>
          <a:custGeom>
            <a:avLst/>
            <a:gdLst>
              <a:gd name="T0" fmla="*/ 2147483647 w 1637"/>
              <a:gd name="T1" fmla="*/ 0 h 1989"/>
              <a:gd name="T2" fmla="*/ 2147483647 w 1637"/>
              <a:gd name="T3" fmla="*/ 2147483647 h 1989"/>
              <a:gd name="T4" fmla="*/ 2147483647 w 1637"/>
              <a:gd name="T5" fmla="*/ 2147483647 h 1989"/>
              <a:gd name="T6" fmla="*/ 2147483647 w 1637"/>
              <a:gd name="T7" fmla="*/ 2147483647 h 1989"/>
              <a:gd name="T8" fmla="*/ 2147483647 w 1637"/>
              <a:gd name="T9" fmla="*/ 2147483647 h 1989"/>
              <a:gd name="T10" fmla="*/ 0 w 1637"/>
              <a:gd name="T11" fmla="*/ 2147483647 h 1989"/>
              <a:gd name="T12" fmla="*/ 0 60000 65536"/>
              <a:gd name="T13" fmla="*/ 0 60000 65536"/>
              <a:gd name="T14" fmla="*/ 0 60000 65536"/>
              <a:gd name="T15" fmla="*/ 0 60000 65536"/>
              <a:gd name="T16" fmla="*/ 0 60000 65536"/>
              <a:gd name="T17" fmla="*/ 0 60000 65536"/>
              <a:gd name="T18" fmla="*/ 0 w 1637"/>
              <a:gd name="T19" fmla="*/ 0 h 1989"/>
              <a:gd name="T20" fmla="*/ 1588 w 1637"/>
              <a:gd name="T21" fmla="*/ 2170 h 1989"/>
            </a:gdLst>
            <a:ahLst/>
            <a:cxnLst>
              <a:cxn ang="T12">
                <a:pos x="T0" y="T1"/>
              </a:cxn>
              <a:cxn ang="T13">
                <a:pos x="T2" y="T3"/>
              </a:cxn>
              <a:cxn ang="T14">
                <a:pos x="T4" y="T5"/>
              </a:cxn>
              <a:cxn ang="T15">
                <a:pos x="T6" y="T7"/>
              </a:cxn>
              <a:cxn ang="T16">
                <a:pos x="T8" y="T9"/>
              </a:cxn>
              <a:cxn ang="T17">
                <a:pos x="T10" y="T11"/>
              </a:cxn>
            </a:cxnLst>
            <a:rect l="T18" t="T19" r="T20" b="T21"/>
            <a:pathLst>
              <a:path w="1637" h="1989">
                <a:moveTo>
                  <a:pt x="1637" y="0"/>
                </a:moveTo>
                <a:cubicBezTo>
                  <a:pt x="1575" y="48"/>
                  <a:pt x="1312" y="155"/>
                  <a:pt x="1265" y="288"/>
                </a:cubicBezTo>
                <a:cubicBezTo>
                  <a:pt x="1218" y="421"/>
                  <a:pt x="1338" y="671"/>
                  <a:pt x="1355" y="798"/>
                </a:cubicBezTo>
                <a:cubicBezTo>
                  <a:pt x="1372" y="925"/>
                  <a:pt x="1381" y="951"/>
                  <a:pt x="1367" y="1050"/>
                </a:cubicBezTo>
                <a:cubicBezTo>
                  <a:pt x="1353" y="1149"/>
                  <a:pt x="1337" y="1240"/>
                  <a:pt x="1271" y="1392"/>
                </a:cubicBezTo>
                <a:cubicBezTo>
                  <a:pt x="1205" y="1544"/>
                  <a:pt x="1181" y="1941"/>
                  <a:pt x="969" y="1965"/>
                </a:cubicBezTo>
                <a:cubicBezTo>
                  <a:pt x="757" y="1989"/>
                  <a:pt x="202" y="1626"/>
                  <a:pt x="0" y="1536"/>
                </a:cubicBezTo>
              </a:path>
            </a:pathLst>
          </a:custGeom>
          <a:noFill/>
          <a:ln w="38100">
            <a:solidFill>
              <a:srgbClr val="00B050"/>
            </a:solidFill>
            <a:prstDash val="dash"/>
            <a:round/>
            <a:headEnd/>
            <a:tailEnd/>
          </a:ln>
        </p:spPr>
        <p:txBody>
          <a:bodyPr/>
          <a:lstStyle/>
          <a:p>
            <a:endParaRPr lang="fr-FR"/>
          </a:p>
        </p:txBody>
      </p:sp>
      <p:sp>
        <p:nvSpPr>
          <p:cNvPr id="79" name="Freeform 30">
            <a:extLst>
              <a:ext uri="{FF2B5EF4-FFF2-40B4-BE49-F238E27FC236}">
                <a16:creationId xmlns:a16="http://schemas.microsoft.com/office/drawing/2014/main" id="{F20F9C19-2DD4-45DC-8991-CA785FA486E6}"/>
              </a:ext>
            </a:extLst>
          </p:cNvPr>
          <p:cNvSpPr>
            <a:spLocks/>
          </p:cNvSpPr>
          <p:nvPr/>
        </p:nvSpPr>
        <p:spPr bwMode="auto">
          <a:xfrm>
            <a:off x="2111319" y="1853841"/>
            <a:ext cx="4384675" cy="2803525"/>
          </a:xfrm>
          <a:custGeom>
            <a:avLst/>
            <a:gdLst>
              <a:gd name="T0" fmla="*/ 2147483647 w 2762"/>
              <a:gd name="T1" fmla="*/ 2147483647 h 1766"/>
              <a:gd name="T2" fmla="*/ 2147483647 w 2762"/>
              <a:gd name="T3" fmla="*/ 2147483647 h 1766"/>
              <a:gd name="T4" fmla="*/ 2147483647 w 2762"/>
              <a:gd name="T5" fmla="*/ 2147483647 h 1766"/>
              <a:gd name="T6" fmla="*/ 2147483647 w 2762"/>
              <a:gd name="T7" fmla="*/ 2147483647 h 1766"/>
              <a:gd name="T8" fmla="*/ 2147483647 w 2762"/>
              <a:gd name="T9" fmla="*/ 2147483647 h 1766"/>
              <a:gd name="T10" fmla="*/ 2147483647 w 2762"/>
              <a:gd name="T11" fmla="*/ 2147483647 h 1766"/>
              <a:gd name="T12" fmla="*/ 2147483647 w 2762"/>
              <a:gd name="T13" fmla="*/ 0 h 1766"/>
              <a:gd name="T14" fmla="*/ 0 60000 65536"/>
              <a:gd name="T15" fmla="*/ 0 60000 65536"/>
              <a:gd name="T16" fmla="*/ 0 60000 65536"/>
              <a:gd name="T17" fmla="*/ 0 60000 65536"/>
              <a:gd name="T18" fmla="*/ 0 60000 65536"/>
              <a:gd name="T19" fmla="*/ 0 60000 65536"/>
              <a:gd name="T20" fmla="*/ 0 60000 65536"/>
              <a:gd name="T21" fmla="*/ 0 w 2762"/>
              <a:gd name="T22" fmla="*/ 0 h 1766"/>
              <a:gd name="T23" fmla="*/ 2570 w 2762"/>
              <a:gd name="T24" fmla="*/ 1792 h 17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2" h="1766">
                <a:moveTo>
                  <a:pt x="2762" y="549"/>
                </a:moveTo>
                <a:cubicBezTo>
                  <a:pt x="2700" y="602"/>
                  <a:pt x="2505" y="785"/>
                  <a:pt x="2399" y="877"/>
                </a:cubicBezTo>
                <a:cubicBezTo>
                  <a:pt x="2293" y="969"/>
                  <a:pt x="2354" y="967"/>
                  <a:pt x="2127" y="1103"/>
                </a:cubicBezTo>
                <a:cubicBezTo>
                  <a:pt x="1900" y="1239"/>
                  <a:pt x="1310" y="1620"/>
                  <a:pt x="1038" y="1693"/>
                </a:cubicBezTo>
                <a:cubicBezTo>
                  <a:pt x="766" y="1766"/>
                  <a:pt x="662" y="1757"/>
                  <a:pt x="493" y="1542"/>
                </a:cubicBezTo>
                <a:cubicBezTo>
                  <a:pt x="324" y="1327"/>
                  <a:pt x="50" y="659"/>
                  <a:pt x="25" y="402"/>
                </a:cubicBezTo>
                <a:cubicBezTo>
                  <a:pt x="0" y="145"/>
                  <a:pt x="277" y="84"/>
                  <a:pt x="343" y="0"/>
                </a:cubicBezTo>
              </a:path>
            </a:pathLst>
          </a:custGeom>
          <a:noFill/>
          <a:ln w="38100">
            <a:solidFill>
              <a:srgbClr val="00B050"/>
            </a:solidFill>
            <a:prstDash val="dash"/>
            <a:round/>
            <a:headEnd/>
            <a:tailEnd type="triangle" w="med" len="med"/>
          </a:ln>
        </p:spPr>
        <p:txBody>
          <a:bodyPr/>
          <a:lstStyle/>
          <a:p>
            <a:endParaRPr lang="fr-FR"/>
          </a:p>
        </p:txBody>
      </p:sp>
      <p:sp>
        <p:nvSpPr>
          <p:cNvPr id="6" name="Forme libre : forme 5">
            <a:extLst>
              <a:ext uri="{FF2B5EF4-FFF2-40B4-BE49-F238E27FC236}">
                <a16:creationId xmlns:a16="http://schemas.microsoft.com/office/drawing/2014/main" id="{94457A94-D7AB-43AE-80CC-299073DCAA29}"/>
              </a:ext>
            </a:extLst>
          </p:cNvPr>
          <p:cNvSpPr/>
          <p:nvPr/>
        </p:nvSpPr>
        <p:spPr>
          <a:xfrm>
            <a:off x="2362200" y="2781300"/>
            <a:ext cx="676275" cy="438150"/>
          </a:xfrm>
          <a:custGeom>
            <a:avLst/>
            <a:gdLst>
              <a:gd name="connsiteX0" fmla="*/ 0 w 676275"/>
              <a:gd name="connsiteY0" fmla="*/ 0 h 438150"/>
              <a:gd name="connsiteX1" fmla="*/ 219075 w 676275"/>
              <a:gd name="connsiteY1" fmla="*/ 342900 h 438150"/>
              <a:gd name="connsiteX2" fmla="*/ 676275 w 676275"/>
              <a:gd name="connsiteY2" fmla="*/ 438150 h 438150"/>
            </a:gdLst>
            <a:ahLst/>
            <a:cxnLst>
              <a:cxn ang="0">
                <a:pos x="connsiteX0" y="connsiteY0"/>
              </a:cxn>
              <a:cxn ang="0">
                <a:pos x="connsiteX1" y="connsiteY1"/>
              </a:cxn>
              <a:cxn ang="0">
                <a:pos x="connsiteX2" y="connsiteY2"/>
              </a:cxn>
            </a:cxnLst>
            <a:rect l="l" t="t" r="r" b="b"/>
            <a:pathLst>
              <a:path w="676275" h="438150">
                <a:moveTo>
                  <a:pt x="0" y="0"/>
                </a:moveTo>
                <a:cubicBezTo>
                  <a:pt x="53181" y="134937"/>
                  <a:pt x="106363" y="269875"/>
                  <a:pt x="219075" y="342900"/>
                </a:cubicBezTo>
                <a:cubicBezTo>
                  <a:pt x="331787" y="415925"/>
                  <a:pt x="504031" y="427037"/>
                  <a:pt x="676275" y="438150"/>
                </a:cubicBezTo>
              </a:path>
            </a:pathLst>
          </a:custGeom>
          <a:noFill/>
          <a:ln>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6">
            <a:extLst>
              <a:ext uri="{FF2B5EF4-FFF2-40B4-BE49-F238E27FC236}">
                <a16:creationId xmlns:a16="http://schemas.microsoft.com/office/drawing/2014/main" id="{EFFC57B3-5195-4A65-9960-BB669DE2A14D}"/>
              </a:ext>
            </a:extLst>
          </p:cNvPr>
          <p:cNvSpPr/>
          <p:nvPr/>
        </p:nvSpPr>
        <p:spPr>
          <a:xfrm>
            <a:off x="1902790" y="1828800"/>
            <a:ext cx="811835" cy="1171575"/>
          </a:xfrm>
          <a:custGeom>
            <a:avLst/>
            <a:gdLst>
              <a:gd name="connsiteX0" fmla="*/ 811835 w 811835"/>
              <a:gd name="connsiteY0" fmla="*/ 0 h 1171575"/>
              <a:gd name="connsiteX1" fmla="*/ 126035 w 811835"/>
              <a:gd name="connsiteY1" fmla="*/ 228600 h 1171575"/>
              <a:gd name="connsiteX2" fmla="*/ 2210 w 811835"/>
              <a:gd name="connsiteY2" fmla="*/ 1171575 h 1171575"/>
            </a:gdLst>
            <a:ahLst/>
            <a:cxnLst>
              <a:cxn ang="0">
                <a:pos x="connsiteX0" y="connsiteY0"/>
              </a:cxn>
              <a:cxn ang="0">
                <a:pos x="connsiteX1" y="connsiteY1"/>
              </a:cxn>
              <a:cxn ang="0">
                <a:pos x="connsiteX2" y="connsiteY2"/>
              </a:cxn>
            </a:cxnLst>
            <a:rect l="l" t="t" r="r" b="b"/>
            <a:pathLst>
              <a:path w="811835" h="1171575">
                <a:moveTo>
                  <a:pt x="811835" y="0"/>
                </a:moveTo>
                <a:cubicBezTo>
                  <a:pt x="536404" y="16668"/>
                  <a:pt x="260973" y="33337"/>
                  <a:pt x="126035" y="228600"/>
                </a:cubicBezTo>
                <a:cubicBezTo>
                  <a:pt x="-8903" y="423863"/>
                  <a:pt x="-3347" y="797719"/>
                  <a:pt x="2210" y="1171575"/>
                </a:cubicBezTo>
              </a:path>
            </a:pathLst>
          </a:custGeom>
          <a:noFill/>
          <a:ln>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a:extLst>
              <a:ext uri="{FF2B5EF4-FFF2-40B4-BE49-F238E27FC236}">
                <a16:creationId xmlns:a16="http://schemas.microsoft.com/office/drawing/2014/main" id="{24ED6A2D-BDE8-47CD-8EAC-9D5C2F708D92}"/>
              </a:ext>
            </a:extLst>
          </p:cNvPr>
          <p:cNvSpPr/>
          <p:nvPr/>
        </p:nvSpPr>
        <p:spPr>
          <a:xfrm>
            <a:off x="6357331" y="988341"/>
            <a:ext cx="2786669" cy="584775"/>
          </a:xfrm>
          <a:prstGeom prst="rect">
            <a:avLst/>
          </a:prstGeom>
        </p:spPr>
        <p:txBody>
          <a:bodyPr wrap="square">
            <a:spAutoFit/>
          </a:bodyPr>
          <a:lstStyle/>
          <a:p>
            <a:pPr algn="ctr">
              <a:defRPr/>
            </a:pPr>
            <a:r>
              <a:rPr lang="fr-FR" sz="1600" b="1" u="sng" dirty="0">
                <a:latin typeface="Calibri" pitchFamily="34" charset="0"/>
              </a:rPr>
              <a:t>3) 1ere mondialisation </a:t>
            </a:r>
          </a:p>
          <a:p>
            <a:pPr algn="ctr">
              <a:defRPr/>
            </a:pPr>
            <a:r>
              <a:rPr lang="fr-FR" sz="1600" dirty="0">
                <a:latin typeface="Calibri" pitchFamily="34" charset="0"/>
              </a:rPr>
              <a:t> ( fin XV° et début XVI° siècle</a:t>
            </a:r>
            <a:r>
              <a:rPr lang="fr-FR" sz="900" dirty="0">
                <a:latin typeface="Calibri" pitchFamily="34" charset="0"/>
              </a:rPr>
              <a:t>)</a:t>
            </a:r>
            <a:endParaRPr lang="fr-FR" sz="900" dirty="0"/>
          </a:p>
        </p:txBody>
      </p:sp>
      <p:sp>
        <p:nvSpPr>
          <p:cNvPr id="87" name="Rectangle 86">
            <a:extLst>
              <a:ext uri="{FF2B5EF4-FFF2-40B4-BE49-F238E27FC236}">
                <a16:creationId xmlns:a16="http://schemas.microsoft.com/office/drawing/2014/main" id="{CA9F3E14-F6FF-4100-8EFC-8855629BEB5C}"/>
              </a:ext>
            </a:extLst>
          </p:cNvPr>
          <p:cNvSpPr/>
          <p:nvPr/>
        </p:nvSpPr>
        <p:spPr>
          <a:xfrm>
            <a:off x="6850611" y="1559758"/>
            <a:ext cx="362620" cy="214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a:extLst>
              <a:ext uri="{FF2B5EF4-FFF2-40B4-BE49-F238E27FC236}">
                <a16:creationId xmlns:a16="http://schemas.microsoft.com/office/drawing/2014/main" id="{D7BD263C-73A9-4856-95A9-A7CA8CBA0305}"/>
              </a:ext>
            </a:extLst>
          </p:cNvPr>
          <p:cNvSpPr/>
          <p:nvPr/>
        </p:nvSpPr>
        <p:spPr>
          <a:xfrm>
            <a:off x="6850611" y="2882073"/>
            <a:ext cx="362620" cy="213398"/>
          </a:xfrm>
          <a:prstGeom prst="rect">
            <a:avLst/>
          </a:prstGeom>
          <a:solidFill>
            <a:srgbClr val="FF0000">
              <a:alpha val="6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avec flèche 25">
            <a:extLst>
              <a:ext uri="{FF2B5EF4-FFF2-40B4-BE49-F238E27FC236}">
                <a16:creationId xmlns:a16="http://schemas.microsoft.com/office/drawing/2014/main" id="{5EA3CC53-B9A4-4899-815E-4157C83576AE}"/>
              </a:ext>
            </a:extLst>
          </p:cNvPr>
          <p:cNvCxnSpPr>
            <a:cxnSpLocks/>
          </p:cNvCxnSpPr>
          <p:nvPr/>
        </p:nvCxnSpPr>
        <p:spPr>
          <a:xfrm flipV="1">
            <a:off x="6759931" y="4325288"/>
            <a:ext cx="393611" cy="64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25" name="Rectangle 12324">
            <a:extLst>
              <a:ext uri="{FF2B5EF4-FFF2-40B4-BE49-F238E27FC236}">
                <a16:creationId xmlns:a16="http://schemas.microsoft.com/office/drawing/2014/main" id="{BB384A09-4344-4398-B334-4ED1C0471EEF}"/>
              </a:ext>
            </a:extLst>
          </p:cNvPr>
          <p:cNvSpPr/>
          <p:nvPr/>
        </p:nvSpPr>
        <p:spPr>
          <a:xfrm>
            <a:off x="6935232" y="5589240"/>
            <a:ext cx="105488" cy="11318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328" name="Groupe 12327">
            <a:extLst>
              <a:ext uri="{FF2B5EF4-FFF2-40B4-BE49-F238E27FC236}">
                <a16:creationId xmlns:a16="http://schemas.microsoft.com/office/drawing/2014/main" id="{60B815FE-1207-4A14-9854-DB93CCB89DB2}"/>
              </a:ext>
            </a:extLst>
          </p:cNvPr>
          <p:cNvGrpSpPr/>
          <p:nvPr/>
        </p:nvGrpSpPr>
        <p:grpSpPr>
          <a:xfrm>
            <a:off x="6726359" y="6439327"/>
            <a:ext cx="594902" cy="293787"/>
            <a:chOff x="7524328" y="5810810"/>
            <a:chExt cx="674762" cy="402845"/>
          </a:xfrm>
        </p:grpSpPr>
        <p:sp>
          <p:nvSpPr>
            <p:cNvPr id="12326" name="Rectangle 12325">
              <a:extLst>
                <a:ext uri="{FF2B5EF4-FFF2-40B4-BE49-F238E27FC236}">
                  <a16:creationId xmlns:a16="http://schemas.microsoft.com/office/drawing/2014/main" id="{845212C1-5AC4-4B97-B89B-A757E6EC2532}"/>
                </a:ext>
              </a:extLst>
            </p:cNvPr>
            <p:cNvSpPr/>
            <p:nvPr/>
          </p:nvSpPr>
          <p:spPr>
            <a:xfrm>
              <a:off x="7524328" y="5810810"/>
              <a:ext cx="674762" cy="402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27" name="Ellipse 12326">
              <a:extLst>
                <a:ext uri="{FF2B5EF4-FFF2-40B4-BE49-F238E27FC236}">
                  <a16:creationId xmlns:a16="http://schemas.microsoft.com/office/drawing/2014/main" id="{75C6E326-24DF-4188-A8A1-7145FE0DE333}"/>
                </a:ext>
              </a:extLst>
            </p:cNvPr>
            <p:cNvSpPr/>
            <p:nvPr/>
          </p:nvSpPr>
          <p:spPr>
            <a:xfrm flipH="1">
              <a:off x="7675777" y="5877272"/>
              <a:ext cx="64575" cy="1065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Ellipse 90">
              <a:extLst>
                <a:ext uri="{FF2B5EF4-FFF2-40B4-BE49-F238E27FC236}">
                  <a16:creationId xmlns:a16="http://schemas.microsoft.com/office/drawing/2014/main" id="{4D9EAD18-8D42-4AF7-A811-91111EB698E8}"/>
                </a:ext>
              </a:extLst>
            </p:cNvPr>
            <p:cNvSpPr/>
            <p:nvPr/>
          </p:nvSpPr>
          <p:spPr>
            <a:xfrm flipH="1">
              <a:off x="7745070" y="6021288"/>
              <a:ext cx="67290" cy="9930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Ellipse 91">
              <a:extLst>
                <a:ext uri="{FF2B5EF4-FFF2-40B4-BE49-F238E27FC236}">
                  <a16:creationId xmlns:a16="http://schemas.microsoft.com/office/drawing/2014/main" id="{D72E18C1-0FDE-4E08-939B-B1EE1C2CC3CB}"/>
                </a:ext>
              </a:extLst>
            </p:cNvPr>
            <p:cNvSpPr/>
            <p:nvPr/>
          </p:nvSpPr>
          <p:spPr>
            <a:xfrm flipH="1">
              <a:off x="7841567" y="5878583"/>
              <a:ext cx="64575" cy="1065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Ellipse 92">
              <a:extLst>
                <a:ext uri="{FF2B5EF4-FFF2-40B4-BE49-F238E27FC236}">
                  <a16:creationId xmlns:a16="http://schemas.microsoft.com/office/drawing/2014/main" id="{9823D126-4813-4F36-A7C5-B4129A30B464}"/>
                </a:ext>
              </a:extLst>
            </p:cNvPr>
            <p:cNvSpPr/>
            <p:nvPr/>
          </p:nvSpPr>
          <p:spPr>
            <a:xfrm flipH="1">
              <a:off x="7961094" y="6021288"/>
              <a:ext cx="67290" cy="9930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 name="Ellipse 93">
              <a:extLst>
                <a:ext uri="{FF2B5EF4-FFF2-40B4-BE49-F238E27FC236}">
                  <a16:creationId xmlns:a16="http://schemas.microsoft.com/office/drawing/2014/main" id="{3DC1230B-D5DB-467A-97A2-183F0FECDA05}"/>
                </a:ext>
              </a:extLst>
            </p:cNvPr>
            <p:cNvSpPr/>
            <p:nvPr/>
          </p:nvSpPr>
          <p:spPr>
            <a:xfrm flipH="1">
              <a:off x="8033102" y="5877272"/>
              <a:ext cx="67290" cy="9930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2329" name="ZoneTexte 12328">
            <a:extLst>
              <a:ext uri="{FF2B5EF4-FFF2-40B4-BE49-F238E27FC236}">
                <a16:creationId xmlns:a16="http://schemas.microsoft.com/office/drawing/2014/main" id="{44633D28-878E-41B5-AF12-041CD5B33485}"/>
              </a:ext>
            </a:extLst>
          </p:cNvPr>
          <p:cNvSpPr txBox="1"/>
          <p:nvPr/>
        </p:nvSpPr>
        <p:spPr>
          <a:xfrm>
            <a:off x="7219950" y="1477023"/>
            <a:ext cx="1990164" cy="1384995"/>
          </a:xfrm>
          <a:prstGeom prst="rect">
            <a:avLst/>
          </a:prstGeom>
          <a:noFill/>
        </p:spPr>
        <p:txBody>
          <a:bodyPr wrap="square" rtlCol="0">
            <a:spAutoFit/>
          </a:bodyPr>
          <a:lstStyle/>
          <a:p>
            <a:r>
              <a:rPr lang="fr-FR" sz="1400" dirty="0"/>
              <a:t>Colonies de  </a:t>
            </a:r>
            <a:r>
              <a:rPr lang="fr-FR" sz="1400" u="sng" dirty="0"/>
              <a:t>plantations espace de productions et prélèvement  </a:t>
            </a:r>
            <a:r>
              <a:rPr lang="fr-FR" sz="1400" dirty="0"/>
              <a:t>des matières 1eres du Nouveau monde</a:t>
            </a:r>
          </a:p>
        </p:txBody>
      </p:sp>
      <p:sp>
        <p:nvSpPr>
          <p:cNvPr id="3" name="ZoneTexte 2">
            <a:extLst>
              <a:ext uri="{FF2B5EF4-FFF2-40B4-BE49-F238E27FC236}">
                <a16:creationId xmlns:a16="http://schemas.microsoft.com/office/drawing/2014/main" id="{24B18901-D783-4463-A26E-1C453F17A2B8}"/>
              </a:ext>
            </a:extLst>
          </p:cNvPr>
          <p:cNvSpPr txBox="1"/>
          <p:nvPr/>
        </p:nvSpPr>
        <p:spPr>
          <a:xfrm>
            <a:off x="7246678" y="2790937"/>
            <a:ext cx="2002648" cy="1323439"/>
          </a:xfrm>
          <a:prstGeom prst="rect">
            <a:avLst/>
          </a:prstGeom>
          <a:noFill/>
        </p:spPr>
        <p:txBody>
          <a:bodyPr wrap="square" rtlCol="0">
            <a:spAutoFit/>
          </a:bodyPr>
          <a:lstStyle/>
          <a:p>
            <a:r>
              <a:rPr lang="fr-FR" sz="1600" i="1" dirty="0"/>
              <a:t>Espace de transformation et de consommation </a:t>
            </a:r>
            <a:r>
              <a:rPr lang="fr-FR" sz="1600" dirty="0"/>
              <a:t>qui s’enrichit rapidement</a:t>
            </a:r>
          </a:p>
        </p:txBody>
      </p:sp>
      <p:sp>
        <p:nvSpPr>
          <p:cNvPr id="17" name="ZoneTexte 16">
            <a:extLst>
              <a:ext uri="{FF2B5EF4-FFF2-40B4-BE49-F238E27FC236}">
                <a16:creationId xmlns:a16="http://schemas.microsoft.com/office/drawing/2014/main" id="{31A3F185-9480-4DE1-91B7-E45E2F259883}"/>
              </a:ext>
            </a:extLst>
          </p:cNvPr>
          <p:cNvSpPr txBox="1"/>
          <p:nvPr/>
        </p:nvSpPr>
        <p:spPr>
          <a:xfrm>
            <a:off x="7186989" y="4066885"/>
            <a:ext cx="2002648" cy="1077218"/>
          </a:xfrm>
          <a:prstGeom prst="rect">
            <a:avLst/>
          </a:prstGeom>
          <a:noFill/>
        </p:spPr>
        <p:txBody>
          <a:bodyPr wrap="square" rtlCol="0">
            <a:spAutoFit/>
          </a:bodyPr>
          <a:lstStyle/>
          <a:p>
            <a:r>
              <a:rPr lang="fr-FR" sz="1600" b="1" dirty="0"/>
              <a:t>Flux</a:t>
            </a:r>
            <a:r>
              <a:rPr lang="fr-FR" sz="1600" dirty="0"/>
              <a:t> de commerce qui relient désormais tous les espaces terrestres</a:t>
            </a:r>
          </a:p>
        </p:txBody>
      </p:sp>
      <p:sp>
        <p:nvSpPr>
          <p:cNvPr id="27" name="ZoneTexte 26">
            <a:extLst>
              <a:ext uri="{FF2B5EF4-FFF2-40B4-BE49-F238E27FC236}">
                <a16:creationId xmlns:a16="http://schemas.microsoft.com/office/drawing/2014/main" id="{F3506469-ADAF-44B8-9296-1ACB4DFC1470}"/>
              </a:ext>
            </a:extLst>
          </p:cNvPr>
          <p:cNvSpPr txBox="1"/>
          <p:nvPr/>
        </p:nvSpPr>
        <p:spPr>
          <a:xfrm>
            <a:off x="7111433" y="5481474"/>
            <a:ext cx="2285103" cy="830997"/>
          </a:xfrm>
          <a:prstGeom prst="rect">
            <a:avLst/>
          </a:prstGeom>
          <a:noFill/>
        </p:spPr>
        <p:txBody>
          <a:bodyPr wrap="square" rtlCol="0">
            <a:spAutoFit/>
          </a:bodyPr>
          <a:lstStyle/>
          <a:p>
            <a:r>
              <a:rPr lang="fr-FR" sz="1600" dirty="0"/>
              <a:t>Ports en plein essor qui rediffusent les produits en Europe</a:t>
            </a:r>
          </a:p>
        </p:txBody>
      </p:sp>
      <p:sp>
        <p:nvSpPr>
          <p:cNvPr id="28" name="ZoneTexte 27">
            <a:extLst>
              <a:ext uri="{FF2B5EF4-FFF2-40B4-BE49-F238E27FC236}">
                <a16:creationId xmlns:a16="http://schemas.microsoft.com/office/drawing/2014/main" id="{DD72B2FC-4EE8-4C2C-A664-18ACE6735413}"/>
              </a:ext>
            </a:extLst>
          </p:cNvPr>
          <p:cNvSpPr txBox="1"/>
          <p:nvPr/>
        </p:nvSpPr>
        <p:spPr>
          <a:xfrm>
            <a:off x="7325361" y="6312471"/>
            <a:ext cx="1857246" cy="600164"/>
          </a:xfrm>
          <a:prstGeom prst="rect">
            <a:avLst/>
          </a:prstGeom>
          <a:noFill/>
        </p:spPr>
        <p:txBody>
          <a:bodyPr wrap="square" rtlCol="0">
            <a:spAutoFit/>
          </a:bodyPr>
          <a:lstStyle/>
          <a:p>
            <a:r>
              <a:rPr lang="fr-FR" sz="1100" dirty="0"/>
              <a:t>Métissage/</a:t>
            </a:r>
          </a:p>
          <a:p>
            <a:r>
              <a:rPr lang="fr-FR" sz="1100" dirty="0"/>
              <a:t>Évangélisation/massacres/acculturation</a:t>
            </a:r>
          </a:p>
        </p:txBody>
      </p:sp>
      <p:sp>
        <p:nvSpPr>
          <p:cNvPr id="12321" name="ZoneTexte 12320">
            <a:extLst>
              <a:ext uri="{FF2B5EF4-FFF2-40B4-BE49-F238E27FC236}">
                <a16:creationId xmlns:a16="http://schemas.microsoft.com/office/drawing/2014/main" id="{B6D55D09-0093-4FD6-8A8B-95E4F5F9EAFA}"/>
              </a:ext>
            </a:extLst>
          </p:cNvPr>
          <p:cNvSpPr txBox="1"/>
          <p:nvPr/>
        </p:nvSpPr>
        <p:spPr>
          <a:xfrm>
            <a:off x="-20304" y="-47614"/>
            <a:ext cx="6770019" cy="307777"/>
          </a:xfrm>
          <a:prstGeom prst="rect">
            <a:avLst/>
          </a:prstGeom>
          <a:noFill/>
        </p:spPr>
        <p:txBody>
          <a:bodyPr wrap="square" rtlCol="0">
            <a:spAutoFit/>
          </a:bodyPr>
          <a:lstStyle/>
          <a:p>
            <a:r>
              <a:rPr lang="fr-FR" sz="1400" i="1" dirty="0"/>
              <a:t>Proposition de correction sans doute différente de ce que les élèves vont produire,</a:t>
            </a:r>
          </a:p>
        </p:txBody>
      </p:sp>
      <p:sp>
        <p:nvSpPr>
          <p:cNvPr id="95" name="Forme libre : forme 94">
            <a:extLst>
              <a:ext uri="{FF2B5EF4-FFF2-40B4-BE49-F238E27FC236}">
                <a16:creationId xmlns:a16="http://schemas.microsoft.com/office/drawing/2014/main" id="{1DD37197-340B-419B-AC89-593BB32080BD}"/>
              </a:ext>
            </a:extLst>
          </p:cNvPr>
          <p:cNvSpPr/>
          <p:nvPr/>
        </p:nvSpPr>
        <p:spPr>
          <a:xfrm>
            <a:off x="514350" y="2187575"/>
            <a:ext cx="1189038" cy="2211388"/>
          </a:xfrm>
          <a:custGeom>
            <a:avLst/>
            <a:gdLst>
              <a:gd name="connsiteX0" fmla="*/ 0 w 1189318"/>
              <a:gd name="connsiteY0" fmla="*/ 0 h 2211294"/>
              <a:gd name="connsiteX1" fmla="*/ 215153 w 1189318"/>
              <a:gd name="connsiteY1" fmla="*/ 59765 h 2211294"/>
              <a:gd name="connsiteX2" fmla="*/ 185271 w 1189318"/>
              <a:gd name="connsiteY2" fmla="*/ 143436 h 2211294"/>
              <a:gd name="connsiteX3" fmla="*/ 209177 w 1189318"/>
              <a:gd name="connsiteY3" fmla="*/ 227106 h 2211294"/>
              <a:gd name="connsiteX4" fmla="*/ 256989 w 1189318"/>
              <a:gd name="connsiteY4" fmla="*/ 262965 h 2211294"/>
              <a:gd name="connsiteX5" fmla="*/ 406400 w 1189318"/>
              <a:gd name="connsiteY5" fmla="*/ 143436 h 2211294"/>
              <a:gd name="connsiteX6" fmla="*/ 436283 w 1189318"/>
              <a:gd name="connsiteY6" fmla="*/ 179294 h 2211294"/>
              <a:gd name="connsiteX7" fmla="*/ 400424 w 1189318"/>
              <a:gd name="connsiteY7" fmla="*/ 274918 h 2211294"/>
              <a:gd name="connsiteX8" fmla="*/ 394448 w 1189318"/>
              <a:gd name="connsiteY8" fmla="*/ 352612 h 2211294"/>
              <a:gd name="connsiteX9" fmla="*/ 513977 w 1189318"/>
              <a:gd name="connsiteY9" fmla="*/ 352612 h 2211294"/>
              <a:gd name="connsiteX10" fmla="*/ 454212 w 1189318"/>
              <a:gd name="connsiteY10" fmla="*/ 490071 h 2211294"/>
              <a:gd name="connsiteX11" fmla="*/ 490071 w 1189318"/>
              <a:gd name="connsiteY11" fmla="*/ 561788 h 2211294"/>
              <a:gd name="connsiteX12" fmla="*/ 597648 w 1189318"/>
              <a:gd name="connsiteY12" fmla="*/ 585694 h 2211294"/>
              <a:gd name="connsiteX13" fmla="*/ 729130 w 1189318"/>
              <a:gd name="connsiteY13" fmla="*/ 490071 h 2211294"/>
              <a:gd name="connsiteX14" fmla="*/ 759012 w 1189318"/>
              <a:gd name="connsiteY14" fmla="*/ 555812 h 2211294"/>
              <a:gd name="connsiteX15" fmla="*/ 782918 w 1189318"/>
              <a:gd name="connsiteY15" fmla="*/ 508000 h 2211294"/>
              <a:gd name="connsiteX16" fmla="*/ 986118 w 1189318"/>
              <a:gd name="connsiteY16" fmla="*/ 561788 h 2211294"/>
              <a:gd name="connsiteX17" fmla="*/ 986118 w 1189318"/>
              <a:gd name="connsiteY17" fmla="*/ 603624 h 2211294"/>
              <a:gd name="connsiteX18" fmla="*/ 824753 w 1189318"/>
              <a:gd name="connsiteY18" fmla="*/ 770965 h 2211294"/>
              <a:gd name="connsiteX19" fmla="*/ 824753 w 1189318"/>
              <a:gd name="connsiteY19" fmla="*/ 770965 h 2211294"/>
              <a:gd name="connsiteX20" fmla="*/ 711200 w 1189318"/>
              <a:gd name="connsiteY20" fmla="*/ 872565 h 2211294"/>
              <a:gd name="connsiteX21" fmla="*/ 693271 w 1189318"/>
              <a:gd name="connsiteY21" fmla="*/ 980141 h 2211294"/>
              <a:gd name="connsiteX22" fmla="*/ 699248 w 1189318"/>
              <a:gd name="connsiteY22" fmla="*/ 1099671 h 2211294"/>
              <a:gd name="connsiteX23" fmla="*/ 747059 w 1189318"/>
              <a:gd name="connsiteY23" fmla="*/ 1201271 h 2211294"/>
              <a:gd name="connsiteX24" fmla="*/ 824753 w 1189318"/>
              <a:gd name="connsiteY24" fmla="*/ 1362636 h 2211294"/>
              <a:gd name="connsiteX25" fmla="*/ 896471 w 1189318"/>
              <a:gd name="connsiteY25" fmla="*/ 1452283 h 2211294"/>
              <a:gd name="connsiteX26" fmla="*/ 950259 w 1189318"/>
              <a:gd name="connsiteY26" fmla="*/ 1565836 h 2211294"/>
              <a:gd name="connsiteX27" fmla="*/ 1123577 w 1189318"/>
              <a:gd name="connsiteY27" fmla="*/ 1661459 h 2211294"/>
              <a:gd name="connsiteX28" fmla="*/ 1189318 w 1189318"/>
              <a:gd name="connsiteY28" fmla="*/ 1745130 h 2211294"/>
              <a:gd name="connsiteX29" fmla="*/ 1147483 w 1189318"/>
              <a:gd name="connsiteY29" fmla="*/ 1996141 h 2211294"/>
              <a:gd name="connsiteX30" fmla="*/ 872565 w 1189318"/>
              <a:gd name="connsiteY30" fmla="*/ 2211294 h 2211294"/>
              <a:gd name="connsiteX31" fmla="*/ 824753 w 1189318"/>
              <a:gd name="connsiteY31" fmla="*/ 1583765 h 2211294"/>
              <a:gd name="connsiteX32" fmla="*/ 657412 w 1189318"/>
              <a:gd name="connsiteY32" fmla="*/ 1398494 h 2211294"/>
              <a:gd name="connsiteX33" fmla="*/ 525930 w 1189318"/>
              <a:gd name="connsiteY33" fmla="*/ 1111624 h 2211294"/>
              <a:gd name="connsiteX34" fmla="*/ 525930 w 1189318"/>
              <a:gd name="connsiteY34" fmla="*/ 980141 h 2211294"/>
              <a:gd name="connsiteX35" fmla="*/ 597648 w 1189318"/>
              <a:gd name="connsiteY35" fmla="*/ 663388 h 2211294"/>
              <a:gd name="connsiteX36" fmla="*/ 555812 w 1189318"/>
              <a:gd name="connsiteY36" fmla="*/ 603624 h 2211294"/>
              <a:gd name="connsiteX37" fmla="*/ 513977 w 1189318"/>
              <a:gd name="connsiteY37" fmla="*/ 639483 h 2211294"/>
              <a:gd name="connsiteX38" fmla="*/ 376518 w 1189318"/>
              <a:gd name="connsiteY38" fmla="*/ 525930 h 2211294"/>
              <a:gd name="connsiteX39" fmla="*/ 370542 w 1189318"/>
              <a:gd name="connsiteY39" fmla="*/ 442259 h 2211294"/>
              <a:gd name="connsiteX40" fmla="*/ 221130 w 1189318"/>
              <a:gd name="connsiteY40" fmla="*/ 316753 h 2211294"/>
              <a:gd name="connsiteX41" fmla="*/ 101600 w 1189318"/>
              <a:gd name="connsiteY41" fmla="*/ 316753 h 2211294"/>
              <a:gd name="connsiteX42" fmla="*/ 29883 w 1189318"/>
              <a:gd name="connsiteY42" fmla="*/ 173318 h 2211294"/>
              <a:gd name="connsiteX43" fmla="*/ 23906 w 1189318"/>
              <a:gd name="connsiteY43" fmla="*/ 101600 h 2211294"/>
              <a:gd name="connsiteX44" fmla="*/ 0 w 1189318"/>
              <a:gd name="connsiteY44" fmla="*/ 0 h 221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89318" h="2211294">
                <a:moveTo>
                  <a:pt x="0" y="0"/>
                </a:moveTo>
                <a:lnTo>
                  <a:pt x="215153" y="59765"/>
                </a:lnTo>
                <a:lnTo>
                  <a:pt x="185271" y="143436"/>
                </a:lnTo>
                <a:lnTo>
                  <a:pt x="209177" y="227106"/>
                </a:lnTo>
                <a:lnTo>
                  <a:pt x="256989" y="262965"/>
                </a:lnTo>
                <a:lnTo>
                  <a:pt x="406400" y="143436"/>
                </a:lnTo>
                <a:lnTo>
                  <a:pt x="436283" y="179294"/>
                </a:lnTo>
                <a:lnTo>
                  <a:pt x="400424" y="274918"/>
                </a:lnTo>
                <a:lnTo>
                  <a:pt x="394448" y="352612"/>
                </a:lnTo>
                <a:lnTo>
                  <a:pt x="513977" y="352612"/>
                </a:lnTo>
                <a:lnTo>
                  <a:pt x="454212" y="490071"/>
                </a:lnTo>
                <a:lnTo>
                  <a:pt x="490071" y="561788"/>
                </a:lnTo>
                <a:lnTo>
                  <a:pt x="597648" y="585694"/>
                </a:lnTo>
                <a:lnTo>
                  <a:pt x="729130" y="490071"/>
                </a:lnTo>
                <a:lnTo>
                  <a:pt x="759012" y="555812"/>
                </a:lnTo>
                <a:lnTo>
                  <a:pt x="782918" y="508000"/>
                </a:lnTo>
                <a:lnTo>
                  <a:pt x="986118" y="561788"/>
                </a:lnTo>
                <a:lnTo>
                  <a:pt x="986118" y="603624"/>
                </a:lnTo>
                <a:lnTo>
                  <a:pt x="824753" y="770965"/>
                </a:lnTo>
                <a:lnTo>
                  <a:pt x="824753" y="770965"/>
                </a:lnTo>
                <a:lnTo>
                  <a:pt x="711200" y="872565"/>
                </a:lnTo>
                <a:lnTo>
                  <a:pt x="693271" y="980141"/>
                </a:lnTo>
                <a:lnTo>
                  <a:pt x="699248" y="1099671"/>
                </a:lnTo>
                <a:lnTo>
                  <a:pt x="747059" y="1201271"/>
                </a:lnTo>
                <a:lnTo>
                  <a:pt x="824753" y="1362636"/>
                </a:lnTo>
                <a:lnTo>
                  <a:pt x="896471" y="1452283"/>
                </a:lnTo>
                <a:lnTo>
                  <a:pt x="950259" y="1565836"/>
                </a:lnTo>
                <a:lnTo>
                  <a:pt x="1123577" y="1661459"/>
                </a:lnTo>
                <a:lnTo>
                  <a:pt x="1189318" y="1745130"/>
                </a:lnTo>
                <a:lnTo>
                  <a:pt x="1147483" y="1996141"/>
                </a:lnTo>
                <a:lnTo>
                  <a:pt x="872565" y="2211294"/>
                </a:lnTo>
                <a:lnTo>
                  <a:pt x="824753" y="1583765"/>
                </a:lnTo>
                <a:lnTo>
                  <a:pt x="657412" y="1398494"/>
                </a:lnTo>
                <a:lnTo>
                  <a:pt x="525930" y="1111624"/>
                </a:lnTo>
                <a:lnTo>
                  <a:pt x="525930" y="980141"/>
                </a:lnTo>
                <a:lnTo>
                  <a:pt x="597648" y="663388"/>
                </a:lnTo>
                <a:lnTo>
                  <a:pt x="555812" y="603624"/>
                </a:lnTo>
                <a:lnTo>
                  <a:pt x="513977" y="639483"/>
                </a:lnTo>
                <a:lnTo>
                  <a:pt x="376518" y="525930"/>
                </a:lnTo>
                <a:lnTo>
                  <a:pt x="370542" y="442259"/>
                </a:lnTo>
                <a:lnTo>
                  <a:pt x="221130" y="316753"/>
                </a:lnTo>
                <a:lnTo>
                  <a:pt x="101600" y="316753"/>
                </a:lnTo>
                <a:lnTo>
                  <a:pt x="29883" y="173318"/>
                </a:lnTo>
                <a:lnTo>
                  <a:pt x="23906" y="101600"/>
                </a:lnTo>
                <a:lnTo>
                  <a:pt x="0" y="0"/>
                </a:lnTo>
                <a:close/>
              </a:path>
            </a:pathLst>
          </a:custGeom>
          <a:pattFill prst="wdUpDiag">
            <a:fgClr>
              <a:srgbClr val="00B05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6" name="Forme libre : forme 95">
            <a:extLst>
              <a:ext uri="{FF2B5EF4-FFF2-40B4-BE49-F238E27FC236}">
                <a16:creationId xmlns:a16="http://schemas.microsoft.com/office/drawing/2014/main" id="{1DC1B751-5DC0-446B-AB27-3F76BF6A3CAD}"/>
              </a:ext>
            </a:extLst>
          </p:cNvPr>
          <p:cNvSpPr/>
          <p:nvPr/>
        </p:nvSpPr>
        <p:spPr>
          <a:xfrm>
            <a:off x="1616650" y="3084513"/>
            <a:ext cx="576262" cy="954087"/>
          </a:xfrm>
          <a:custGeom>
            <a:avLst/>
            <a:gdLst>
              <a:gd name="connsiteX0" fmla="*/ 0 w 418353"/>
              <a:gd name="connsiteY0" fmla="*/ 0 h 866588"/>
              <a:gd name="connsiteX1" fmla="*/ 376517 w 418353"/>
              <a:gd name="connsiteY1" fmla="*/ 203200 h 866588"/>
              <a:gd name="connsiteX2" fmla="*/ 328705 w 418353"/>
              <a:gd name="connsiteY2" fmla="*/ 334682 h 866588"/>
              <a:gd name="connsiteX3" fmla="*/ 310776 w 418353"/>
              <a:gd name="connsiteY3" fmla="*/ 394447 h 866588"/>
              <a:gd name="connsiteX4" fmla="*/ 286870 w 418353"/>
              <a:gd name="connsiteY4" fmla="*/ 484094 h 866588"/>
              <a:gd name="connsiteX5" fmla="*/ 298823 w 418353"/>
              <a:gd name="connsiteY5" fmla="*/ 567764 h 866588"/>
              <a:gd name="connsiteX6" fmla="*/ 298823 w 418353"/>
              <a:gd name="connsiteY6" fmla="*/ 639482 h 866588"/>
              <a:gd name="connsiteX7" fmla="*/ 256988 w 418353"/>
              <a:gd name="connsiteY7" fmla="*/ 675341 h 866588"/>
              <a:gd name="connsiteX8" fmla="*/ 227105 w 418353"/>
              <a:gd name="connsiteY8" fmla="*/ 717176 h 866588"/>
              <a:gd name="connsiteX9" fmla="*/ 137458 w 418353"/>
              <a:gd name="connsiteY9" fmla="*/ 764988 h 866588"/>
              <a:gd name="connsiteX10" fmla="*/ 149411 w 418353"/>
              <a:gd name="connsiteY10" fmla="*/ 866588 h 866588"/>
              <a:gd name="connsiteX11" fmla="*/ 161364 w 418353"/>
              <a:gd name="connsiteY11" fmla="*/ 866588 h 866588"/>
              <a:gd name="connsiteX12" fmla="*/ 221129 w 418353"/>
              <a:gd name="connsiteY12" fmla="*/ 747058 h 866588"/>
              <a:gd name="connsiteX13" fmla="*/ 262964 w 418353"/>
              <a:gd name="connsiteY13" fmla="*/ 753035 h 866588"/>
              <a:gd name="connsiteX14" fmla="*/ 322729 w 418353"/>
              <a:gd name="connsiteY14" fmla="*/ 609600 h 866588"/>
              <a:gd name="connsiteX15" fmla="*/ 334682 w 418353"/>
              <a:gd name="connsiteY15" fmla="*/ 424329 h 866588"/>
              <a:gd name="connsiteX16" fmla="*/ 418353 w 418353"/>
              <a:gd name="connsiteY16" fmla="*/ 215153 h 866588"/>
              <a:gd name="connsiteX17" fmla="*/ 406400 w 418353"/>
              <a:gd name="connsiteY17" fmla="*/ 155388 h 866588"/>
              <a:gd name="connsiteX18" fmla="*/ 185270 w 418353"/>
              <a:gd name="connsiteY18" fmla="*/ 23906 h 866588"/>
              <a:gd name="connsiteX19" fmla="*/ 149411 w 418353"/>
              <a:gd name="connsiteY19" fmla="*/ 53788 h 866588"/>
              <a:gd name="connsiteX20" fmla="*/ 143435 w 418353"/>
              <a:gd name="connsiteY20" fmla="*/ 5976 h 866588"/>
              <a:gd name="connsiteX21" fmla="*/ 0 w 418353"/>
              <a:gd name="connsiteY21" fmla="*/ 0 h 86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8353" h="866588">
                <a:moveTo>
                  <a:pt x="0" y="0"/>
                </a:moveTo>
                <a:lnTo>
                  <a:pt x="376517" y="203200"/>
                </a:lnTo>
                <a:lnTo>
                  <a:pt x="328705" y="334682"/>
                </a:lnTo>
                <a:lnTo>
                  <a:pt x="310776" y="394447"/>
                </a:lnTo>
                <a:lnTo>
                  <a:pt x="286870" y="484094"/>
                </a:lnTo>
                <a:lnTo>
                  <a:pt x="298823" y="567764"/>
                </a:lnTo>
                <a:lnTo>
                  <a:pt x="298823" y="639482"/>
                </a:lnTo>
                <a:lnTo>
                  <a:pt x="256988" y="675341"/>
                </a:lnTo>
                <a:lnTo>
                  <a:pt x="227105" y="717176"/>
                </a:lnTo>
                <a:lnTo>
                  <a:pt x="137458" y="764988"/>
                </a:lnTo>
                <a:lnTo>
                  <a:pt x="149411" y="866588"/>
                </a:lnTo>
                <a:lnTo>
                  <a:pt x="161364" y="866588"/>
                </a:lnTo>
                <a:lnTo>
                  <a:pt x="221129" y="747058"/>
                </a:lnTo>
                <a:lnTo>
                  <a:pt x="262964" y="753035"/>
                </a:lnTo>
                <a:lnTo>
                  <a:pt x="322729" y="609600"/>
                </a:lnTo>
                <a:lnTo>
                  <a:pt x="334682" y="424329"/>
                </a:lnTo>
                <a:lnTo>
                  <a:pt x="418353" y="215153"/>
                </a:lnTo>
                <a:lnTo>
                  <a:pt x="406400" y="155388"/>
                </a:lnTo>
                <a:lnTo>
                  <a:pt x="185270" y="23906"/>
                </a:lnTo>
                <a:lnTo>
                  <a:pt x="149411" y="53788"/>
                </a:lnTo>
                <a:lnTo>
                  <a:pt x="143435" y="5976"/>
                </a:lnTo>
                <a:lnTo>
                  <a:pt x="0" y="0"/>
                </a:lnTo>
                <a:close/>
              </a:path>
            </a:pathLst>
          </a:cu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322" name="Forme libre : forme 12321">
            <a:extLst>
              <a:ext uri="{FF2B5EF4-FFF2-40B4-BE49-F238E27FC236}">
                <a16:creationId xmlns:a16="http://schemas.microsoft.com/office/drawing/2014/main" id="{CBE7B7DC-85EC-4F94-B1FA-3552F53E3B7C}"/>
              </a:ext>
            </a:extLst>
          </p:cNvPr>
          <p:cNvSpPr/>
          <p:nvPr/>
        </p:nvSpPr>
        <p:spPr>
          <a:xfrm>
            <a:off x="2724150" y="1247775"/>
            <a:ext cx="554885" cy="571500"/>
          </a:xfrm>
          <a:custGeom>
            <a:avLst/>
            <a:gdLst>
              <a:gd name="connsiteX0" fmla="*/ 400050 w 571500"/>
              <a:gd name="connsiteY0" fmla="*/ 19050 h 571500"/>
              <a:gd name="connsiteX1" fmla="*/ 161925 w 571500"/>
              <a:gd name="connsiteY1" fmla="*/ 0 h 571500"/>
              <a:gd name="connsiteX2" fmla="*/ 57150 w 571500"/>
              <a:gd name="connsiteY2" fmla="*/ 123825 h 571500"/>
              <a:gd name="connsiteX3" fmla="*/ 38100 w 571500"/>
              <a:gd name="connsiteY3" fmla="*/ 295275 h 571500"/>
              <a:gd name="connsiteX4" fmla="*/ 0 w 571500"/>
              <a:gd name="connsiteY4" fmla="*/ 457200 h 571500"/>
              <a:gd name="connsiteX5" fmla="*/ 9525 w 571500"/>
              <a:gd name="connsiteY5" fmla="*/ 533400 h 571500"/>
              <a:gd name="connsiteX6" fmla="*/ 76200 w 571500"/>
              <a:gd name="connsiteY6" fmla="*/ 571500 h 571500"/>
              <a:gd name="connsiteX7" fmla="*/ 161925 w 571500"/>
              <a:gd name="connsiteY7" fmla="*/ 542925 h 571500"/>
              <a:gd name="connsiteX8" fmla="*/ 533400 w 571500"/>
              <a:gd name="connsiteY8" fmla="*/ 523875 h 571500"/>
              <a:gd name="connsiteX9" fmla="*/ 571500 w 571500"/>
              <a:gd name="connsiteY9" fmla="*/ 419100 h 571500"/>
              <a:gd name="connsiteX10" fmla="*/ 514350 w 571500"/>
              <a:gd name="connsiteY10" fmla="*/ 209550 h 571500"/>
              <a:gd name="connsiteX11" fmla="*/ 400050 w 571500"/>
              <a:gd name="connsiteY11" fmla="*/ 190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0" h="571500">
                <a:moveTo>
                  <a:pt x="400050" y="19050"/>
                </a:moveTo>
                <a:lnTo>
                  <a:pt x="161925" y="0"/>
                </a:lnTo>
                <a:lnTo>
                  <a:pt x="57150" y="123825"/>
                </a:lnTo>
                <a:lnTo>
                  <a:pt x="38100" y="295275"/>
                </a:lnTo>
                <a:lnTo>
                  <a:pt x="0" y="457200"/>
                </a:lnTo>
                <a:lnTo>
                  <a:pt x="9525" y="533400"/>
                </a:lnTo>
                <a:lnTo>
                  <a:pt x="76200" y="571500"/>
                </a:lnTo>
                <a:lnTo>
                  <a:pt x="161925" y="542925"/>
                </a:lnTo>
                <a:lnTo>
                  <a:pt x="533400" y="523875"/>
                </a:lnTo>
                <a:lnTo>
                  <a:pt x="571500" y="419100"/>
                </a:lnTo>
                <a:lnTo>
                  <a:pt x="514350" y="209550"/>
                </a:lnTo>
                <a:lnTo>
                  <a:pt x="400050" y="19050"/>
                </a:lnTo>
                <a:close/>
              </a:path>
            </a:pathLst>
          </a:custGeom>
          <a:solidFill>
            <a:srgbClr val="FF0000">
              <a:alpha val="43137"/>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24" name="Rectangle 12323">
            <a:extLst>
              <a:ext uri="{FF2B5EF4-FFF2-40B4-BE49-F238E27FC236}">
                <a16:creationId xmlns:a16="http://schemas.microsoft.com/office/drawing/2014/main" id="{5C9ED0FC-0B0D-470D-B7BE-39551569F3B2}"/>
              </a:ext>
            </a:extLst>
          </p:cNvPr>
          <p:cNvSpPr/>
          <p:nvPr/>
        </p:nvSpPr>
        <p:spPr>
          <a:xfrm>
            <a:off x="2697402" y="1703265"/>
            <a:ext cx="133743" cy="11243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a:extLst>
              <a:ext uri="{FF2B5EF4-FFF2-40B4-BE49-F238E27FC236}">
                <a16:creationId xmlns:a16="http://schemas.microsoft.com/office/drawing/2014/main" id="{06B51FAF-5544-47CA-95F6-E1467680C416}"/>
              </a:ext>
            </a:extLst>
          </p:cNvPr>
          <p:cNvSpPr/>
          <p:nvPr/>
        </p:nvSpPr>
        <p:spPr>
          <a:xfrm>
            <a:off x="2725475" y="1578313"/>
            <a:ext cx="133743" cy="11243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a:extLst>
              <a:ext uri="{FF2B5EF4-FFF2-40B4-BE49-F238E27FC236}">
                <a16:creationId xmlns:a16="http://schemas.microsoft.com/office/drawing/2014/main" id="{D465FBA1-D0AA-4295-B0B7-D0E9A95A0659}"/>
              </a:ext>
            </a:extLst>
          </p:cNvPr>
          <p:cNvSpPr/>
          <p:nvPr/>
        </p:nvSpPr>
        <p:spPr>
          <a:xfrm flipH="1" flipV="1">
            <a:off x="1095588" y="3253274"/>
            <a:ext cx="92036" cy="1011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9" name="Ellipse 98">
            <a:extLst>
              <a:ext uri="{FF2B5EF4-FFF2-40B4-BE49-F238E27FC236}">
                <a16:creationId xmlns:a16="http://schemas.microsoft.com/office/drawing/2014/main" id="{B1A29732-4B4D-46A9-B16C-D52EC64B6E4F}"/>
              </a:ext>
            </a:extLst>
          </p:cNvPr>
          <p:cNvSpPr/>
          <p:nvPr/>
        </p:nvSpPr>
        <p:spPr>
          <a:xfrm flipH="1" flipV="1">
            <a:off x="1247988" y="3543837"/>
            <a:ext cx="92036" cy="1011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Ellipse 99">
            <a:extLst>
              <a:ext uri="{FF2B5EF4-FFF2-40B4-BE49-F238E27FC236}">
                <a16:creationId xmlns:a16="http://schemas.microsoft.com/office/drawing/2014/main" id="{E6BB87E3-4DC4-4B97-A244-6E3BC15B4004}"/>
              </a:ext>
            </a:extLst>
          </p:cNvPr>
          <p:cNvSpPr/>
          <p:nvPr/>
        </p:nvSpPr>
        <p:spPr>
          <a:xfrm flipH="1" flipV="1">
            <a:off x="1455628" y="3903877"/>
            <a:ext cx="92036" cy="1011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Ellipse 100">
            <a:extLst>
              <a:ext uri="{FF2B5EF4-FFF2-40B4-BE49-F238E27FC236}">
                <a16:creationId xmlns:a16="http://schemas.microsoft.com/office/drawing/2014/main" id="{FBE94326-BC6B-4D11-AE24-19346C9C8299}"/>
              </a:ext>
            </a:extLst>
          </p:cNvPr>
          <p:cNvSpPr/>
          <p:nvPr/>
        </p:nvSpPr>
        <p:spPr>
          <a:xfrm flipH="1" flipV="1">
            <a:off x="611560" y="2276872"/>
            <a:ext cx="92036" cy="1011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 name="Ellipse 101">
            <a:extLst>
              <a:ext uri="{FF2B5EF4-FFF2-40B4-BE49-F238E27FC236}">
                <a16:creationId xmlns:a16="http://schemas.microsoft.com/office/drawing/2014/main" id="{7BBA975F-DA4E-47E8-8DC1-FE0678A00E08}"/>
              </a:ext>
            </a:extLst>
          </p:cNvPr>
          <p:cNvSpPr/>
          <p:nvPr/>
        </p:nvSpPr>
        <p:spPr>
          <a:xfrm flipH="1" flipV="1">
            <a:off x="1187624" y="2780928"/>
            <a:ext cx="92036" cy="1011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 name="Ellipse 102">
            <a:extLst>
              <a:ext uri="{FF2B5EF4-FFF2-40B4-BE49-F238E27FC236}">
                <a16:creationId xmlns:a16="http://schemas.microsoft.com/office/drawing/2014/main" id="{E7C65326-0B2E-4C16-B982-195645C2953E}"/>
              </a:ext>
            </a:extLst>
          </p:cNvPr>
          <p:cNvSpPr/>
          <p:nvPr/>
        </p:nvSpPr>
        <p:spPr>
          <a:xfrm flipH="1" flipV="1">
            <a:off x="2031692" y="3405674"/>
            <a:ext cx="92036" cy="1011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 name="Ellipse 103">
            <a:extLst>
              <a:ext uri="{FF2B5EF4-FFF2-40B4-BE49-F238E27FC236}">
                <a16:creationId xmlns:a16="http://schemas.microsoft.com/office/drawing/2014/main" id="{AE94F513-0D49-4638-A085-36A529FF21EA}"/>
              </a:ext>
            </a:extLst>
          </p:cNvPr>
          <p:cNvSpPr/>
          <p:nvPr/>
        </p:nvSpPr>
        <p:spPr>
          <a:xfrm flipH="1" flipV="1">
            <a:off x="1815668" y="3111789"/>
            <a:ext cx="92036" cy="1011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332" name="Forme libre : forme 12331">
            <a:extLst>
              <a:ext uri="{FF2B5EF4-FFF2-40B4-BE49-F238E27FC236}">
                <a16:creationId xmlns:a16="http://schemas.microsoft.com/office/drawing/2014/main" id="{CCADBA26-FC44-474B-A44E-5D53CC5C3838}"/>
              </a:ext>
            </a:extLst>
          </p:cNvPr>
          <p:cNvSpPr/>
          <p:nvPr/>
        </p:nvSpPr>
        <p:spPr>
          <a:xfrm>
            <a:off x="1438275" y="1504950"/>
            <a:ext cx="1152525" cy="1028700"/>
          </a:xfrm>
          <a:custGeom>
            <a:avLst/>
            <a:gdLst>
              <a:gd name="connsiteX0" fmla="*/ 0 w 1152525"/>
              <a:gd name="connsiteY0" fmla="*/ 1028700 h 1028700"/>
              <a:gd name="connsiteX1" fmla="*/ 361950 w 1152525"/>
              <a:gd name="connsiteY1" fmla="*/ 257175 h 1028700"/>
              <a:gd name="connsiteX2" fmla="*/ 1152525 w 1152525"/>
              <a:gd name="connsiteY2" fmla="*/ 0 h 1028700"/>
            </a:gdLst>
            <a:ahLst/>
            <a:cxnLst>
              <a:cxn ang="0">
                <a:pos x="connsiteX0" y="connsiteY0"/>
              </a:cxn>
              <a:cxn ang="0">
                <a:pos x="connsiteX1" y="connsiteY1"/>
              </a:cxn>
              <a:cxn ang="0">
                <a:pos x="connsiteX2" y="connsiteY2"/>
              </a:cxn>
            </a:cxnLst>
            <a:rect l="l" t="t" r="r" b="b"/>
            <a:pathLst>
              <a:path w="1152525" h="1028700">
                <a:moveTo>
                  <a:pt x="0" y="1028700"/>
                </a:moveTo>
                <a:cubicBezTo>
                  <a:pt x="84931" y="728662"/>
                  <a:pt x="169863" y="428625"/>
                  <a:pt x="361950" y="257175"/>
                </a:cubicBezTo>
                <a:cubicBezTo>
                  <a:pt x="554038" y="85725"/>
                  <a:pt x="853281" y="42862"/>
                  <a:pt x="1152525" y="0"/>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33" name="Forme libre : forme 12332">
            <a:extLst>
              <a:ext uri="{FF2B5EF4-FFF2-40B4-BE49-F238E27FC236}">
                <a16:creationId xmlns:a16="http://schemas.microsoft.com/office/drawing/2014/main" id="{E1D95A3C-FDB2-4295-9484-B4E01DEAD317}"/>
              </a:ext>
            </a:extLst>
          </p:cNvPr>
          <p:cNvSpPr/>
          <p:nvPr/>
        </p:nvSpPr>
        <p:spPr>
          <a:xfrm>
            <a:off x="2396538" y="1771650"/>
            <a:ext cx="660987" cy="1724025"/>
          </a:xfrm>
          <a:custGeom>
            <a:avLst/>
            <a:gdLst>
              <a:gd name="connsiteX0" fmla="*/ 203787 w 660987"/>
              <a:gd name="connsiteY0" fmla="*/ 0 h 1724025"/>
              <a:gd name="connsiteX1" fmla="*/ 22812 w 660987"/>
              <a:gd name="connsiteY1" fmla="*/ 866775 h 1724025"/>
              <a:gd name="connsiteX2" fmla="*/ 660987 w 660987"/>
              <a:gd name="connsiteY2" fmla="*/ 1724025 h 1724025"/>
            </a:gdLst>
            <a:ahLst/>
            <a:cxnLst>
              <a:cxn ang="0">
                <a:pos x="connsiteX0" y="connsiteY0"/>
              </a:cxn>
              <a:cxn ang="0">
                <a:pos x="connsiteX1" y="connsiteY1"/>
              </a:cxn>
              <a:cxn ang="0">
                <a:pos x="connsiteX2" y="connsiteY2"/>
              </a:cxn>
            </a:cxnLst>
            <a:rect l="l" t="t" r="r" b="b"/>
            <a:pathLst>
              <a:path w="660987" h="1724025">
                <a:moveTo>
                  <a:pt x="203787" y="0"/>
                </a:moveTo>
                <a:cubicBezTo>
                  <a:pt x="75199" y="289719"/>
                  <a:pt x="-53388" y="579438"/>
                  <a:pt x="22812" y="866775"/>
                </a:cubicBezTo>
                <a:cubicBezTo>
                  <a:pt x="99012" y="1154112"/>
                  <a:pt x="379999" y="1439068"/>
                  <a:pt x="660987" y="1724025"/>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35" name="Forme libre : forme 12334">
            <a:extLst>
              <a:ext uri="{FF2B5EF4-FFF2-40B4-BE49-F238E27FC236}">
                <a16:creationId xmlns:a16="http://schemas.microsoft.com/office/drawing/2014/main" id="{FE513B46-FE18-4309-83A9-B0CA01FBC98D}"/>
              </a:ext>
            </a:extLst>
          </p:cNvPr>
          <p:cNvSpPr/>
          <p:nvPr/>
        </p:nvSpPr>
        <p:spPr>
          <a:xfrm>
            <a:off x="2295525" y="3277125"/>
            <a:ext cx="781050" cy="437625"/>
          </a:xfrm>
          <a:custGeom>
            <a:avLst/>
            <a:gdLst>
              <a:gd name="connsiteX0" fmla="*/ 781050 w 781050"/>
              <a:gd name="connsiteY0" fmla="*/ 437625 h 437625"/>
              <a:gd name="connsiteX1" fmla="*/ 342900 w 781050"/>
              <a:gd name="connsiteY1" fmla="*/ 56625 h 437625"/>
              <a:gd name="connsiteX2" fmla="*/ 0 w 781050"/>
              <a:gd name="connsiteY2" fmla="*/ 9000 h 437625"/>
            </a:gdLst>
            <a:ahLst/>
            <a:cxnLst>
              <a:cxn ang="0">
                <a:pos x="connsiteX0" y="connsiteY0"/>
              </a:cxn>
              <a:cxn ang="0">
                <a:pos x="connsiteX1" y="connsiteY1"/>
              </a:cxn>
              <a:cxn ang="0">
                <a:pos x="connsiteX2" y="connsiteY2"/>
              </a:cxn>
            </a:cxnLst>
            <a:rect l="l" t="t" r="r" b="b"/>
            <a:pathLst>
              <a:path w="781050" h="437625">
                <a:moveTo>
                  <a:pt x="781050" y="437625"/>
                </a:moveTo>
                <a:cubicBezTo>
                  <a:pt x="627062" y="282843"/>
                  <a:pt x="473075" y="128062"/>
                  <a:pt x="342900" y="56625"/>
                </a:cubicBezTo>
                <a:cubicBezTo>
                  <a:pt x="212725" y="-14813"/>
                  <a:pt x="106362" y="-2907"/>
                  <a:pt x="0" y="9000"/>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38" name="Forme libre : forme 12337">
            <a:extLst>
              <a:ext uri="{FF2B5EF4-FFF2-40B4-BE49-F238E27FC236}">
                <a16:creationId xmlns:a16="http://schemas.microsoft.com/office/drawing/2014/main" id="{9DCE0E53-BDB8-4F8A-9ED5-7F0794FCA32B}"/>
              </a:ext>
            </a:extLst>
          </p:cNvPr>
          <p:cNvSpPr/>
          <p:nvPr/>
        </p:nvSpPr>
        <p:spPr>
          <a:xfrm>
            <a:off x="3248025" y="1100066"/>
            <a:ext cx="1885950" cy="423934"/>
          </a:xfrm>
          <a:custGeom>
            <a:avLst/>
            <a:gdLst>
              <a:gd name="connsiteX0" fmla="*/ 1885950 w 1885950"/>
              <a:gd name="connsiteY0" fmla="*/ 423934 h 423934"/>
              <a:gd name="connsiteX1" fmla="*/ 1104900 w 1885950"/>
              <a:gd name="connsiteY1" fmla="*/ 4834 h 423934"/>
              <a:gd name="connsiteX2" fmla="*/ 0 w 1885950"/>
              <a:gd name="connsiteY2" fmla="*/ 233434 h 423934"/>
            </a:gdLst>
            <a:ahLst/>
            <a:cxnLst>
              <a:cxn ang="0">
                <a:pos x="connsiteX0" y="connsiteY0"/>
              </a:cxn>
              <a:cxn ang="0">
                <a:pos x="connsiteX1" y="connsiteY1"/>
              </a:cxn>
              <a:cxn ang="0">
                <a:pos x="connsiteX2" y="connsiteY2"/>
              </a:cxn>
            </a:cxnLst>
            <a:rect l="l" t="t" r="r" b="b"/>
            <a:pathLst>
              <a:path w="1885950" h="423934">
                <a:moveTo>
                  <a:pt x="1885950" y="423934"/>
                </a:moveTo>
                <a:cubicBezTo>
                  <a:pt x="1652587" y="230259"/>
                  <a:pt x="1419225" y="36584"/>
                  <a:pt x="1104900" y="4834"/>
                </a:cubicBezTo>
                <a:cubicBezTo>
                  <a:pt x="790575" y="-26916"/>
                  <a:pt x="395287" y="103259"/>
                  <a:pt x="0" y="233434"/>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39" name="Forme libre : forme 12338">
            <a:extLst>
              <a:ext uri="{FF2B5EF4-FFF2-40B4-BE49-F238E27FC236}">
                <a16:creationId xmlns:a16="http://schemas.microsoft.com/office/drawing/2014/main" id="{A675D034-6965-4A1D-8013-755CC317E884}"/>
              </a:ext>
            </a:extLst>
          </p:cNvPr>
          <p:cNvSpPr/>
          <p:nvPr/>
        </p:nvSpPr>
        <p:spPr>
          <a:xfrm>
            <a:off x="3057525" y="1371600"/>
            <a:ext cx="1628775" cy="299476"/>
          </a:xfrm>
          <a:custGeom>
            <a:avLst/>
            <a:gdLst>
              <a:gd name="connsiteX0" fmla="*/ 0 w 1628775"/>
              <a:gd name="connsiteY0" fmla="*/ 0 h 299476"/>
              <a:gd name="connsiteX1" fmla="*/ 942975 w 1628775"/>
              <a:gd name="connsiteY1" fmla="*/ 266700 h 299476"/>
              <a:gd name="connsiteX2" fmla="*/ 1628775 w 1628775"/>
              <a:gd name="connsiteY2" fmla="*/ 285750 h 299476"/>
            </a:gdLst>
            <a:ahLst/>
            <a:cxnLst>
              <a:cxn ang="0">
                <a:pos x="connsiteX0" y="connsiteY0"/>
              </a:cxn>
              <a:cxn ang="0">
                <a:pos x="connsiteX1" y="connsiteY1"/>
              </a:cxn>
              <a:cxn ang="0">
                <a:pos x="connsiteX2" y="connsiteY2"/>
              </a:cxn>
            </a:cxnLst>
            <a:rect l="l" t="t" r="r" b="b"/>
            <a:pathLst>
              <a:path w="1628775" h="299476">
                <a:moveTo>
                  <a:pt x="0" y="0"/>
                </a:moveTo>
                <a:cubicBezTo>
                  <a:pt x="335756" y="109537"/>
                  <a:pt x="671512" y="219075"/>
                  <a:pt x="942975" y="266700"/>
                </a:cubicBezTo>
                <a:cubicBezTo>
                  <a:pt x="1214438" y="314325"/>
                  <a:pt x="1421606" y="300037"/>
                  <a:pt x="1628775" y="28575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40" name="Forme libre : forme 12339">
            <a:extLst>
              <a:ext uri="{FF2B5EF4-FFF2-40B4-BE49-F238E27FC236}">
                <a16:creationId xmlns:a16="http://schemas.microsoft.com/office/drawing/2014/main" id="{1EA720AB-4FA2-4112-BF29-B4AB95C666E6}"/>
              </a:ext>
            </a:extLst>
          </p:cNvPr>
          <p:cNvSpPr/>
          <p:nvPr/>
        </p:nvSpPr>
        <p:spPr>
          <a:xfrm>
            <a:off x="3762375" y="2124075"/>
            <a:ext cx="1143000" cy="960083"/>
          </a:xfrm>
          <a:custGeom>
            <a:avLst/>
            <a:gdLst>
              <a:gd name="connsiteX0" fmla="*/ 0 w 1143000"/>
              <a:gd name="connsiteY0" fmla="*/ 895350 h 960083"/>
              <a:gd name="connsiteX1" fmla="*/ 600075 w 1143000"/>
              <a:gd name="connsiteY1" fmla="*/ 866775 h 960083"/>
              <a:gd name="connsiteX2" fmla="*/ 1143000 w 1143000"/>
              <a:gd name="connsiteY2" fmla="*/ 0 h 960083"/>
            </a:gdLst>
            <a:ahLst/>
            <a:cxnLst>
              <a:cxn ang="0">
                <a:pos x="connsiteX0" y="connsiteY0"/>
              </a:cxn>
              <a:cxn ang="0">
                <a:pos x="connsiteX1" y="connsiteY1"/>
              </a:cxn>
              <a:cxn ang="0">
                <a:pos x="connsiteX2" y="connsiteY2"/>
              </a:cxn>
            </a:cxnLst>
            <a:rect l="l" t="t" r="r" b="b"/>
            <a:pathLst>
              <a:path w="1143000" h="960083">
                <a:moveTo>
                  <a:pt x="0" y="895350"/>
                </a:moveTo>
                <a:cubicBezTo>
                  <a:pt x="204787" y="955675"/>
                  <a:pt x="409575" y="1016000"/>
                  <a:pt x="600075" y="866775"/>
                </a:cubicBezTo>
                <a:cubicBezTo>
                  <a:pt x="790575" y="717550"/>
                  <a:pt x="966787" y="358775"/>
                  <a:pt x="1143000"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41" name="ZoneTexte 12340">
            <a:extLst>
              <a:ext uri="{FF2B5EF4-FFF2-40B4-BE49-F238E27FC236}">
                <a16:creationId xmlns:a16="http://schemas.microsoft.com/office/drawing/2014/main" id="{95350D02-22BA-4901-B0F7-FD26D9D0BFB1}"/>
              </a:ext>
            </a:extLst>
          </p:cNvPr>
          <p:cNvSpPr txBox="1"/>
          <p:nvPr/>
        </p:nvSpPr>
        <p:spPr>
          <a:xfrm>
            <a:off x="4623146" y="1471777"/>
            <a:ext cx="934279" cy="261610"/>
          </a:xfrm>
          <a:prstGeom prst="rect">
            <a:avLst/>
          </a:prstGeom>
          <a:noFill/>
        </p:spPr>
        <p:txBody>
          <a:bodyPr wrap="square" rtlCol="0">
            <a:spAutoFit/>
          </a:bodyPr>
          <a:lstStyle/>
          <a:p>
            <a:r>
              <a:rPr lang="fr-FR" sz="1100" dirty="0"/>
              <a:t>ASIE</a:t>
            </a:r>
          </a:p>
        </p:txBody>
      </p:sp>
      <p:sp>
        <p:nvSpPr>
          <p:cNvPr id="12342" name="ZoneTexte 12341">
            <a:extLst>
              <a:ext uri="{FF2B5EF4-FFF2-40B4-BE49-F238E27FC236}">
                <a16:creationId xmlns:a16="http://schemas.microsoft.com/office/drawing/2014/main" id="{3AACA8F1-682F-445A-9CEB-02970BABF638}"/>
              </a:ext>
            </a:extLst>
          </p:cNvPr>
          <p:cNvSpPr txBox="1"/>
          <p:nvPr/>
        </p:nvSpPr>
        <p:spPr>
          <a:xfrm rot="1654865">
            <a:off x="2197298" y="3604085"/>
            <a:ext cx="1512707" cy="215444"/>
          </a:xfrm>
          <a:prstGeom prst="rect">
            <a:avLst/>
          </a:prstGeom>
          <a:noFill/>
          <a:ln w="57150">
            <a:noFill/>
          </a:ln>
        </p:spPr>
        <p:txBody>
          <a:bodyPr wrap="square" rtlCol="0">
            <a:spAutoFit/>
          </a:bodyPr>
          <a:lstStyle/>
          <a:p>
            <a:r>
              <a:rPr lang="fr-FR" sz="800" i="1" dirty="0"/>
              <a:t>Traite des esclaves</a:t>
            </a:r>
          </a:p>
        </p:txBody>
      </p:sp>
      <p:sp>
        <p:nvSpPr>
          <p:cNvPr id="12343" name="ZoneTexte 12342">
            <a:extLst>
              <a:ext uri="{FF2B5EF4-FFF2-40B4-BE49-F238E27FC236}">
                <a16:creationId xmlns:a16="http://schemas.microsoft.com/office/drawing/2014/main" id="{D858E43D-C8E9-4140-AC02-59537E3EF839}"/>
              </a:ext>
            </a:extLst>
          </p:cNvPr>
          <p:cNvSpPr txBox="1"/>
          <p:nvPr/>
        </p:nvSpPr>
        <p:spPr>
          <a:xfrm rot="19893480">
            <a:off x="1280220" y="1475761"/>
            <a:ext cx="1363916" cy="215444"/>
          </a:xfrm>
          <a:prstGeom prst="rect">
            <a:avLst/>
          </a:prstGeom>
          <a:noFill/>
        </p:spPr>
        <p:txBody>
          <a:bodyPr wrap="square" rtlCol="0">
            <a:spAutoFit/>
          </a:bodyPr>
          <a:lstStyle/>
          <a:p>
            <a:r>
              <a:rPr lang="fr-FR" sz="800" i="1" dirty="0"/>
              <a:t>Or-argent- pds tropicaux</a:t>
            </a:r>
          </a:p>
        </p:txBody>
      </p:sp>
      <p:sp>
        <p:nvSpPr>
          <p:cNvPr id="119" name="ZoneTexte 118">
            <a:extLst>
              <a:ext uri="{FF2B5EF4-FFF2-40B4-BE49-F238E27FC236}">
                <a16:creationId xmlns:a16="http://schemas.microsoft.com/office/drawing/2014/main" id="{FB9D1677-3286-4640-A0F9-81E202256191}"/>
              </a:ext>
            </a:extLst>
          </p:cNvPr>
          <p:cNvSpPr txBox="1"/>
          <p:nvPr/>
        </p:nvSpPr>
        <p:spPr>
          <a:xfrm rot="208185">
            <a:off x="3835312" y="1448097"/>
            <a:ext cx="670585" cy="215444"/>
          </a:xfrm>
          <a:prstGeom prst="rect">
            <a:avLst/>
          </a:prstGeom>
          <a:noFill/>
        </p:spPr>
        <p:txBody>
          <a:bodyPr wrap="square" rtlCol="0">
            <a:spAutoFit/>
          </a:bodyPr>
          <a:lstStyle/>
          <a:p>
            <a:r>
              <a:rPr lang="fr-FR" sz="800" i="1" dirty="0"/>
              <a:t>Or-argent</a:t>
            </a:r>
          </a:p>
        </p:txBody>
      </p:sp>
      <p:sp>
        <p:nvSpPr>
          <p:cNvPr id="120" name="ZoneTexte 119">
            <a:extLst>
              <a:ext uri="{FF2B5EF4-FFF2-40B4-BE49-F238E27FC236}">
                <a16:creationId xmlns:a16="http://schemas.microsoft.com/office/drawing/2014/main" id="{206D0C12-F0CE-469D-ACF1-B9C7CC1C151D}"/>
              </a:ext>
            </a:extLst>
          </p:cNvPr>
          <p:cNvSpPr txBox="1"/>
          <p:nvPr/>
        </p:nvSpPr>
        <p:spPr>
          <a:xfrm rot="208185">
            <a:off x="4021686" y="921101"/>
            <a:ext cx="886865" cy="215444"/>
          </a:xfrm>
          <a:prstGeom prst="rect">
            <a:avLst/>
          </a:prstGeom>
          <a:noFill/>
        </p:spPr>
        <p:txBody>
          <a:bodyPr wrap="square" rtlCol="0">
            <a:spAutoFit/>
          </a:bodyPr>
          <a:lstStyle/>
          <a:p>
            <a:r>
              <a:rPr lang="fr-FR" sz="800" i="1" dirty="0"/>
              <a:t>Épices-soie</a:t>
            </a:r>
          </a:p>
        </p:txBody>
      </p:sp>
      <p:sp>
        <p:nvSpPr>
          <p:cNvPr id="121" name="ZoneTexte 120">
            <a:extLst>
              <a:ext uri="{FF2B5EF4-FFF2-40B4-BE49-F238E27FC236}">
                <a16:creationId xmlns:a16="http://schemas.microsoft.com/office/drawing/2014/main" id="{4EB33D4F-BF8B-4893-8D57-7230DC3E0295}"/>
              </a:ext>
            </a:extLst>
          </p:cNvPr>
          <p:cNvSpPr txBox="1"/>
          <p:nvPr/>
        </p:nvSpPr>
        <p:spPr>
          <a:xfrm rot="208185">
            <a:off x="3768279" y="2806165"/>
            <a:ext cx="670585" cy="338554"/>
          </a:xfrm>
          <a:prstGeom prst="rect">
            <a:avLst/>
          </a:prstGeom>
          <a:noFill/>
        </p:spPr>
        <p:txBody>
          <a:bodyPr wrap="square" rtlCol="0">
            <a:spAutoFit/>
          </a:bodyPr>
          <a:lstStyle/>
          <a:p>
            <a:r>
              <a:rPr lang="fr-FR" sz="800" i="1" dirty="0"/>
              <a:t>Ivoire-or-esclaves</a:t>
            </a:r>
          </a:p>
        </p:txBody>
      </p:sp>
      <p:sp>
        <p:nvSpPr>
          <p:cNvPr id="12344" name="ZoneTexte 12343">
            <a:extLst>
              <a:ext uri="{FF2B5EF4-FFF2-40B4-BE49-F238E27FC236}">
                <a16:creationId xmlns:a16="http://schemas.microsoft.com/office/drawing/2014/main" id="{D4D196FB-065E-417B-B4C1-2BF26A780A91}"/>
              </a:ext>
            </a:extLst>
          </p:cNvPr>
          <p:cNvSpPr txBox="1"/>
          <p:nvPr/>
        </p:nvSpPr>
        <p:spPr>
          <a:xfrm>
            <a:off x="2477857" y="1803349"/>
            <a:ext cx="835244" cy="215444"/>
          </a:xfrm>
          <a:prstGeom prst="rect">
            <a:avLst/>
          </a:prstGeom>
          <a:noFill/>
        </p:spPr>
        <p:txBody>
          <a:bodyPr wrap="square" rtlCol="0">
            <a:spAutoFit/>
          </a:bodyPr>
          <a:lstStyle/>
          <a:p>
            <a:r>
              <a:rPr lang="fr-FR" sz="800" dirty="0">
                <a:solidFill>
                  <a:srgbClr val="FF0000"/>
                </a:solidFill>
              </a:rPr>
              <a:t>Séville</a:t>
            </a:r>
          </a:p>
        </p:txBody>
      </p:sp>
      <p:sp>
        <p:nvSpPr>
          <p:cNvPr id="12345" name="ZoneTexte 12344">
            <a:extLst>
              <a:ext uri="{FF2B5EF4-FFF2-40B4-BE49-F238E27FC236}">
                <a16:creationId xmlns:a16="http://schemas.microsoft.com/office/drawing/2014/main" id="{18EADF45-172B-43B0-A049-92A703DA83FC}"/>
              </a:ext>
            </a:extLst>
          </p:cNvPr>
          <p:cNvSpPr txBox="1"/>
          <p:nvPr/>
        </p:nvSpPr>
        <p:spPr>
          <a:xfrm>
            <a:off x="1445512" y="2437547"/>
            <a:ext cx="1056444" cy="230832"/>
          </a:xfrm>
          <a:prstGeom prst="rect">
            <a:avLst/>
          </a:prstGeom>
          <a:noFill/>
        </p:spPr>
        <p:txBody>
          <a:bodyPr wrap="square" rtlCol="0">
            <a:spAutoFit/>
          </a:bodyPr>
          <a:lstStyle/>
          <a:p>
            <a:r>
              <a:rPr lang="fr-FR" sz="900" b="1" dirty="0">
                <a:solidFill>
                  <a:schemeClr val="accent1"/>
                </a:solidFill>
              </a:rPr>
              <a:t>ATLANTIQUE</a:t>
            </a:r>
          </a:p>
        </p:txBody>
      </p:sp>
      <p:sp>
        <p:nvSpPr>
          <p:cNvPr id="124" name="ZoneTexte 123">
            <a:extLst>
              <a:ext uri="{FF2B5EF4-FFF2-40B4-BE49-F238E27FC236}">
                <a16:creationId xmlns:a16="http://schemas.microsoft.com/office/drawing/2014/main" id="{0A5E9334-6501-4B52-9BED-06E4F1546854}"/>
              </a:ext>
            </a:extLst>
          </p:cNvPr>
          <p:cNvSpPr txBox="1"/>
          <p:nvPr/>
        </p:nvSpPr>
        <p:spPr>
          <a:xfrm>
            <a:off x="4197447" y="3332469"/>
            <a:ext cx="1056444" cy="230832"/>
          </a:xfrm>
          <a:prstGeom prst="rect">
            <a:avLst/>
          </a:prstGeom>
          <a:noFill/>
        </p:spPr>
        <p:txBody>
          <a:bodyPr wrap="square" rtlCol="0">
            <a:spAutoFit/>
          </a:bodyPr>
          <a:lstStyle/>
          <a:p>
            <a:r>
              <a:rPr lang="fr-FR" sz="900" b="1" dirty="0">
                <a:solidFill>
                  <a:schemeClr val="accent1"/>
                </a:solidFill>
              </a:rPr>
              <a:t>OCEAN INDIEN</a:t>
            </a:r>
          </a:p>
        </p:txBody>
      </p:sp>
      <p:cxnSp>
        <p:nvCxnSpPr>
          <p:cNvPr id="125" name="Connecteur droit avec flèche 124">
            <a:extLst>
              <a:ext uri="{FF2B5EF4-FFF2-40B4-BE49-F238E27FC236}">
                <a16:creationId xmlns:a16="http://schemas.microsoft.com/office/drawing/2014/main" id="{F94A75A1-805C-413E-A606-5E45A88A7582}"/>
              </a:ext>
            </a:extLst>
          </p:cNvPr>
          <p:cNvCxnSpPr>
            <a:cxnSpLocks/>
          </p:cNvCxnSpPr>
          <p:nvPr/>
        </p:nvCxnSpPr>
        <p:spPr>
          <a:xfrm>
            <a:off x="6809246" y="5270959"/>
            <a:ext cx="43743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47" name="ZoneTexte 12346">
            <a:extLst>
              <a:ext uri="{FF2B5EF4-FFF2-40B4-BE49-F238E27FC236}">
                <a16:creationId xmlns:a16="http://schemas.microsoft.com/office/drawing/2014/main" id="{A838146D-2A96-4088-ADC8-D7E7B04DCF49}"/>
              </a:ext>
            </a:extLst>
          </p:cNvPr>
          <p:cNvSpPr txBox="1"/>
          <p:nvPr/>
        </p:nvSpPr>
        <p:spPr>
          <a:xfrm>
            <a:off x="7380311" y="5144103"/>
            <a:ext cx="1942959" cy="430887"/>
          </a:xfrm>
          <a:prstGeom prst="rect">
            <a:avLst/>
          </a:prstGeom>
          <a:noFill/>
        </p:spPr>
        <p:txBody>
          <a:bodyPr wrap="square" rtlCol="0">
            <a:spAutoFit/>
          </a:bodyPr>
          <a:lstStyle/>
          <a:p>
            <a:r>
              <a:rPr lang="fr-FR" sz="1100" dirty="0"/>
              <a:t>Début du « commerce triangulaire »</a:t>
            </a:r>
          </a:p>
        </p:txBody>
      </p:sp>
      <p:sp>
        <p:nvSpPr>
          <p:cNvPr id="128" name="ZoneTexte 127">
            <a:extLst>
              <a:ext uri="{FF2B5EF4-FFF2-40B4-BE49-F238E27FC236}">
                <a16:creationId xmlns:a16="http://schemas.microsoft.com/office/drawing/2014/main" id="{91A0E374-9051-4220-AA10-5C1B2E3893D0}"/>
              </a:ext>
            </a:extLst>
          </p:cNvPr>
          <p:cNvSpPr txBox="1"/>
          <p:nvPr/>
        </p:nvSpPr>
        <p:spPr>
          <a:xfrm>
            <a:off x="1" y="5373216"/>
            <a:ext cx="6582962" cy="1477328"/>
          </a:xfrm>
          <a:prstGeom prst="rect">
            <a:avLst/>
          </a:prstGeom>
          <a:solidFill>
            <a:schemeClr val="bg1"/>
          </a:solidFill>
          <a:ln>
            <a:solidFill>
              <a:schemeClr val="tx1"/>
            </a:solidFill>
          </a:ln>
        </p:spPr>
        <p:txBody>
          <a:bodyPr wrap="square" rtlCol="0">
            <a:spAutoFit/>
          </a:bodyPr>
          <a:lstStyle/>
          <a:p>
            <a:r>
              <a:rPr lang="fr-FR" sz="1000" dirty="0"/>
              <a:t>Consignes : 1) pour voir la progression des phénomènes cartographier, respecter les couleurs : 1ere partie en noir ou gris- 2eme partie en vert, 3eme partie en rouge, </a:t>
            </a:r>
          </a:p>
          <a:p>
            <a:r>
              <a:rPr lang="fr-FR" sz="1000" dirty="0"/>
              <a:t>2)Avec les cartes de votre manuel page ,,,,,,,,,,,,,,,,,,,,,,,, et page ,,,,,,,,,,,,,,,,,,,  établissez une deuxième partie à votre croquis qui montrera l’ouverture géographique du monde des européens mais aussi leur assise politique sur le monde et surtout le Nouveau monde,</a:t>
            </a:r>
          </a:p>
          <a:p>
            <a:r>
              <a:rPr lang="fr-FR" sz="1000" dirty="0"/>
              <a:t>3) A l’issue des </a:t>
            </a:r>
            <a:r>
              <a:rPr lang="fr-FR" sz="1000" dirty="0" err="1"/>
              <a:t>PdP</a:t>
            </a:r>
            <a:r>
              <a:rPr lang="fr-FR" sz="1000" dirty="0"/>
              <a:t> sur l’or et argent,  sur le sucre et le système esclavagiste ainsi que le travail schématique sur le commerce qui se mondialise,  vous proposerez une 3eme partie qui portera comme titre : la 1ere mondialisation,</a:t>
            </a:r>
          </a:p>
          <a:p>
            <a:r>
              <a:rPr lang="fr-FR" sz="1000" b="1" dirty="0"/>
              <a:t>4)Trouvez un titre à votre carte</a:t>
            </a:r>
          </a:p>
        </p:txBody>
      </p:sp>
      <p:sp>
        <p:nvSpPr>
          <p:cNvPr id="105" name="Rectangle 104">
            <a:extLst>
              <a:ext uri="{FF2B5EF4-FFF2-40B4-BE49-F238E27FC236}">
                <a16:creationId xmlns:a16="http://schemas.microsoft.com/office/drawing/2014/main" id="{80921DCD-1DD7-463F-A7E5-F4A0EABC69F3}"/>
              </a:ext>
            </a:extLst>
          </p:cNvPr>
          <p:cNvSpPr/>
          <p:nvPr/>
        </p:nvSpPr>
        <p:spPr>
          <a:xfrm>
            <a:off x="4245848" y="4914556"/>
            <a:ext cx="2337115" cy="276999"/>
          </a:xfrm>
          <a:prstGeom prst="rect">
            <a:avLst/>
          </a:prstGeom>
          <a:solidFill>
            <a:schemeClr val="accent6"/>
          </a:solidFill>
        </p:spPr>
        <p:txBody>
          <a:bodyPr wrap="none">
            <a:spAutoFit/>
          </a:bodyPr>
          <a:lstStyle/>
          <a:p>
            <a:pPr marL="171450" indent="-171450" algn="ctr">
              <a:buFont typeface="Wingdings" panose="05000000000000000000" pitchFamily="2" charset="2"/>
              <a:buChar char="à"/>
              <a:defRPr/>
            </a:pPr>
            <a:r>
              <a:rPr lang="fr-FR" sz="1200" b="1" u="sng" dirty="0">
                <a:latin typeface="Calibri" pitchFamily="34" charset="0"/>
              </a:rPr>
              <a:t>Des territoires du monde reliés</a:t>
            </a:r>
          </a:p>
        </p:txBody>
      </p:sp>
    </p:spTree>
    <p:extLst>
      <p:ext uri="{BB962C8B-B14F-4D97-AF65-F5344CB8AC3E}">
        <p14:creationId xmlns:p14="http://schemas.microsoft.com/office/powerpoint/2010/main" val="40977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3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3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34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3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3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3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3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2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34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232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232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234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232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9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234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24"/>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6" grpId="0" animBg="1"/>
      <p:bldP spid="12325" grpId="0" animBg="1"/>
      <p:bldP spid="12329" grpId="0"/>
      <p:bldP spid="3" grpId="0"/>
      <p:bldP spid="17" grpId="0"/>
      <p:bldP spid="27" grpId="0"/>
      <p:bldP spid="28" grpId="0"/>
      <p:bldP spid="95" grpId="0" animBg="1"/>
      <p:bldP spid="96" grpId="0" animBg="1"/>
      <p:bldP spid="12322" grpId="0" animBg="1"/>
      <p:bldP spid="12324" grpId="0" animBg="1"/>
      <p:bldP spid="97" grpId="0" animBg="1"/>
      <p:bldP spid="98" grpId="0" animBg="1"/>
      <p:bldP spid="99" grpId="0" animBg="1"/>
      <p:bldP spid="100" grpId="0" animBg="1"/>
      <p:bldP spid="101" grpId="0" animBg="1"/>
      <p:bldP spid="102" grpId="0" animBg="1"/>
      <p:bldP spid="103" grpId="0" animBg="1"/>
      <p:bldP spid="104" grpId="0" animBg="1"/>
      <p:bldP spid="12332" grpId="0" animBg="1"/>
      <p:bldP spid="12333" grpId="0" animBg="1"/>
      <p:bldP spid="12335" grpId="0" animBg="1"/>
      <p:bldP spid="12338" grpId="0" animBg="1"/>
      <p:bldP spid="12339" grpId="0" animBg="1"/>
      <p:bldP spid="12340" grpId="0" animBg="1"/>
      <p:bldP spid="12342" grpId="0"/>
      <p:bldP spid="12344" grpId="0"/>
      <p:bldP spid="12345" grpId="0"/>
      <p:bldP spid="124" grpId="0"/>
      <p:bldP spid="12347" grpId="0"/>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7"/>
          <p:cNvPicPr>
            <a:picLocks noChangeAspect="1" noChangeArrowheads="1"/>
          </p:cNvPicPr>
          <p:nvPr/>
        </p:nvPicPr>
        <p:blipFill>
          <a:blip r:embed="rId3">
            <a:lum bright="-20000" contrast="40000"/>
          </a:blip>
          <a:srcRect/>
          <a:stretch>
            <a:fillRect/>
          </a:stretch>
        </p:blipFill>
        <p:spPr bwMode="auto">
          <a:xfrm>
            <a:off x="0" y="-26988"/>
            <a:ext cx="6732588" cy="5688013"/>
          </a:xfrm>
          <a:prstGeom prst="rect">
            <a:avLst/>
          </a:prstGeom>
          <a:noFill/>
          <a:ln w="9525">
            <a:solidFill>
              <a:schemeClr val="tx1"/>
            </a:solidFill>
            <a:miter lim="800000"/>
            <a:headEnd/>
            <a:tailEnd/>
          </a:ln>
        </p:spPr>
      </p:pic>
      <p:sp>
        <p:nvSpPr>
          <p:cNvPr id="36867" name="ZoneTexte 37"/>
          <p:cNvSpPr txBox="1">
            <a:spLocks noChangeArrowheads="1"/>
          </p:cNvSpPr>
          <p:nvPr/>
        </p:nvSpPr>
        <p:spPr bwMode="auto">
          <a:xfrm>
            <a:off x="4859338" y="1817688"/>
            <a:ext cx="865187" cy="428625"/>
          </a:xfrm>
          <a:prstGeom prst="rect">
            <a:avLst/>
          </a:prstGeom>
          <a:noFill/>
          <a:ln w="9525">
            <a:noFill/>
            <a:miter lim="800000"/>
            <a:headEnd/>
            <a:tailEnd/>
          </a:ln>
        </p:spPr>
        <p:txBody>
          <a:bodyPr>
            <a:spAutoFit/>
          </a:bodyPr>
          <a:lstStyle/>
          <a:p>
            <a:pPr algn="ctr"/>
            <a:r>
              <a:rPr lang="fr-FR" sz="1100" b="1" i="1">
                <a:latin typeface="Calibri" pitchFamily="34" charset="0"/>
              </a:rPr>
              <a:t>Chine </a:t>
            </a:r>
          </a:p>
          <a:p>
            <a:pPr algn="ctr"/>
            <a:r>
              <a:rPr lang="fr-FR" sz="1100" b="1" i="1">
                <a:latin typeface="Calibri" pitchFamily="34" charset="0"/>
              </a:rPr>
              <a:t>des Ming</a:t>
            </a:r>
          </a:p>
        </p:txBody>
      </p:sp>
      <p:sp>
        <p:nvSpPr>
          <p:cNvPr id="36868" name="ZoneTexte 39"/>
          <p:cNvSpPr txBox="1">
            <a:spLocks noChangeArrowheads="1"/>
          </p:cNvSpPr>
          <p:nvPr/>
        </p:nvSpPr>
        <p:spPr bwMode="auto">
          <a:xfrm>
            <a:off x="4211638" y="1962150"/>
            <a:ext cx="865187" cy="430213"/>
          </a:xfrm>
          <a:prstGeom prst="rect">
            <a:avLst/>
          </a:prstGeom>
          <a:noFill/>
          <a:ln w="9525">
            <a:noFill/>
            <a:miter lim="800000"/>
            <a:headEnd/>
            <a:tailEnd/>
          </a:ln>
        </p:spPr>
        <p:txBody>
          <a:bodyPr>
            <a:spAutoFit/>
          </a:bodyPr>
          <a:lstStyle/>
          <a:p>
            <a:pPr algn="ctr"/>
            <a:r>
              <a:rPr lang="fr-FR" sz="1100" b="1" i="1">
                <a:latin typeface="Calibri" pitchFamily="34" charset="0"/>
              </a:rPr>
              <a:t>Royaumes indiens</a:t>
            </a:r>
          </a:p>
        </p:txBody>
      </p:sp>
      <p:sp>
        <p:nvSpPr>
          <p:cNvPr id="36870" name="ZoneTexte 42"/>
          <p:cNvSpPr txBox="1">
            <a:spLocks noChangeArrowheads="1"/>
          </p:cNvSpPr>
          <p:nvPr/>
        </p:nvSpPr>
        <p:spPr bwMode="auto">
          <a:xfrm>
            <a:off x="3163187" y="1764887"/>
            <a:ext cx="1584325" cy="430213"/>
          </a:xfrm>
          <a:prstGeom prst="rect">
            <a:avLst/>
          </a:prstGeom>
          <a:noFill/>
          <a:ln w="9525">
            <a:noFill/>
            <a:miter lim="800000"/>
            <a:headEnd/>
            <a:tailEnd/>
          </a:ln>
        </p:spPr>
        <p:txBody>
          <a:bodyPr wrap="square">
            <a:spAutoFit/>
          </a:bodyPr>
          <a:lstStyle/>
          <a:p>
            <a:pPr algn="ctr"/>
            <a:r>
              <a:rPr lang="fr-FR" sz="1100" b="1" i="1" dirty="0">
                <a:latin typeface="Calibri" pitchFamily="34" charset="0"/>
              </a:rPr>
              <a:t>Empire</a:t>
            </a:r>
          </a:p>
          <a:p>
            <a:pPr algn="ctr"/>
            <a:r>
              <a:rPr lang="fr-FR" sz="1100" b="1" i="1" dirty="0">
                <a:latin typeface="Calibri" pitchFamily="34" charset="0"/>
              </a:rPr>
              <a:t>Ottoman</a:t>
            </a:r>
          </a:p>
        </p:txBody>
      </p:sp>
      <p:sp>
        <p:nvSpPr>
          <p:cNvPr id="47" name="Forme libre 46"/>
          <p:cNvSpPr/>
          <p:nvPr/>
        </p:nvSpPr>
        <p:spPr>
          <a:xfrm>
            <a:off x="3924300" y="1670050"/>
            <a:ext cx="1066800" cy="246063"/>
          </a:xfrm>
          <a:custGeom>
            <a:avLst/>
            <a:gdLst>
              <a:gd name="connsiteX0" fmla="*/ 0 w 1066800"/>
              <a:gd name="connsiteY0" fmla="*/ 4233 h 245533"/>
              <a:gd name="connsiteX1" fmla="*/ 165100 w 1066800"/>
              <a:gd name="connsiteY1" fmla="*/ 4233 h 245533"/>
              <a:gd name="connsiteX2" fmla="*/ 558800 w 1066800"/>
              <a:gd name="connsiteY2" fmla="*/ 29633 h 245533"/>
              <a:gd name="connsiteX3" fmla="*/ 914400 w 1066800"/>
              <a:gd name="connsiteY3" fmla="*/ 143933 h 245533"/>
              <a:gd name="connsiteX4" fmla="*/ 1066800 w 1066800"/>
              <a:gd name="connsiteY4" fmla="*/ 245533 h 245533"/>
              <a:gd name="connsiteX5" fmla="*/ 1066800 w 1066800"/>
              <a:gd name="connsiteY5" fmla="*/ 245533 h 24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00" h="245533">
                <a:moveTo>
                  <a:pt x="0" y="4233"/>
                </a:moveTo>
                <a:cubicBezTo>
                  <a:pt x="35983" y="2116"/>
                  <a:pt x="71967" y="0"/>
                  <a:pt x="165100" y="4233"/>
                </a:cubicBezTo>
                <a:cubicBezTo>
                  <a:pt x="258233" y="8466"/>
                  <a:pt x="433917" y="6350"/>
                  <a:pt x="558800" y="29633"/>
                </a:cubicBezTo>
                <a:cubicBezTo>
                  <a:pt x="683683" y="52916"/>
                  <a:pt x="829733" y="107950"/>
                  <a:pt x="914400" y="143933"/>
                </a:cubicBezTo>
                <a:cubicBezTo>
                  <a:pt x="999067" y="179916"/>
                  <a:pt x="1066800" y="245533"/>
                  <a:pt x="1066800" y="245533"/>
                </a:cubicBezTo>
                <a:lnTo>
                  <a:pt x="1066800" y="245533"/>
                </a:lnTo>
              </a:path>
            </a:pathLst>
          </a:cu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8" name="Arc 47"/>
          <p:cNvSpPr/>
          <p:nvPr/>
        </p:nvSpPr>
        <p:spPr>
          <a:xfrm rot="9542975">
            <a:off x="4015526" y="1619250"/>
            <a:ext cx="576262" cy="431800"/>
          </a:xfrm>
          <a:prstGeom prst="arc">
            <a:avLst>
              <a:gd name="adj1" fmla="val 15460379"/>
              <a:gd name="adj2" fmla="val 377549"/>
            </a:avLst>
          </a:pr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9" name="Forme libre 48"/>
          <p:cNvSpPr/>
          <p:nvPr/>
        </p:nvSpPr>
        <p:spPr>
          <a:xfrm>
            <a:off x="3759200" y="2393950"/>
            <a:ext cx="668338" cy="317500"/>
          </a:xfrm>
          <a:custGeom>
            <a:avLst/>
            <a:gdLst>
              <a:gd name="connsiteX0" fmla="*/ 0 w 558800"/>
              <a:gd name="connsiteY0" fmla="*/ 0 h 287867"/>
              <a:gd name="connsiteX1" fmla="*/ 101600 w 558800"/>
              <a:gd name="connsiteY1" fmla="*/ 165100 h 287867"/>
              <a:gd name="connsiteX2" fmla="*/ 165100 w 558800"/>
              <a:gd name="connsiteY2" fmla="*/ 279400 h 287867"/>
              <a:gd name="connsiteX3" fmla="*/ 444500 w 558800"/>
              <a:gd name="connsiteY3" fmla="*/ 215900 h 287867"/>
              <a:gd name="connsiteX4" fmla="*/ 558800 w 558800"/>
              <a:gd name="connsiteY4" fmla="*/ 203200 h 287867"/>
              <a:gd name="connsiteX5" fmla="*/ 558800 w 558800"/>
              <a:gd name="connsiteY5" fmla="*/ 203200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287867">
                <a:moveTo>
                  <a:pt x="0" y="0"/>
                </a:moveTo>
                <a:cubicBezTo>
                  <a:pt x="37041" y="59266"/>
                  <a:pt x="74083" y="118533"/>
                  <a:pt x="101600" y="165100"/>
                </a:cubicBezTo>
                <a:cubicBezTo>
                  <a:pt x="129117" y="211667"/>
                  <a:pt x="107950" y="270933"/>
                  <a:pt x="165100" y="279400"/>
                </a:cubicBezTo>
                <a:cubicBezTo>
                  <a:pt x="222250" y="287867"/>
                  <a:pt x="378883" y="228600"/>
                  <a:pt x="444500" y="215900"/>
                </a:cubicBezTo>
                <a:cubicBezTo>
                  <a:pt x="510117" y="203200"/>
                  <a:pt x="558800" y="203200"/>
                  <a:pt x="558800" y="203200"/>
                </a:cubicBezTo>
                <a:lnTo>
                  <a:pt x="558800" y="203200"/>
                </a:lnTo>
              </a:path>
            </a:pathLst>
          </a:cu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0" name="Forme libre 49"/>
          <p:cNvSpPr/>
          <p:nvPr/>
        </p:nvSpPr>
        <p:spPr>
          <a:xfrm>
            <a:off x="4067175" y="2435225"/>
            <a:ext cx="1520825" cy="660400"/>
          </a:xfrm>
          <a:custGeom>
            <a:avLst/>
            <a:gdLst>
              <a:gd name="connsiteX0" fmla="*/ 0 w 1524000"/>
              <a:gd name="connsiteY0" fmla="*/ 268817 h 660400"/>
              <a:gd name="connsiteX1" fmla="*/ 279400 w 1524000"/>
              <a:gd name="connsiteY1" fmla="*/ 421217 h 660400"/>
              <a:gd name="connsiteX2" fmla="*/ 762000 w 1524000"/>
              <a:gd name="connsiteY2" fmla="*/ 586317 h 660400"/>
              <a:gd name="connsiteX3" fmla="*/ 952500 w 1524000"/>
              <a:gd name="connsiteY3" fmla="*/ 433917 h 660400"/>
              <a:gd name="connsiteX4" fmla="*/ 1016000 w 1524000"/>
              <a:gd name="connsiteY4" fmla="*/ 408517 h 660400"/>
              <a:gd name="connsiteX5" fmla="*/ 1168400 w 1524000"/>
              <a:gd name="connsiteY5" fmla="*/ 433917 h 660400"/>
              <a:gd name="connsiteX6" fmla="*/ 1320800 w 1524000"/>
              <a:gd name="connsiteY6" fmla="*/ 649817 h 660400"/>
              <a:gd name="connsiteX7" fmla="*/ 1473200 w 1524000"/>
              <a:gd name="connsiteY7" fmla="*/ 370417 h 660400"/>
              <a:gd name="connsiteX8" fmla="*/ 1511300 w 1524000"/>
              <a:gd name="connsiteY8" fmla="*/ 52917 h 660400"/>
              <a:gd name="connsiteX9" fmla="*/ 1524000 w 1524000"/>
              <a:gd name="connsiteY9" fmla="*/ 52917 h 660400"/>
              <a:gd name="connsiteX0" fmla="*/ 0 w 1524000"/>
              <a:gd name="connsiteY0" fmla="*/ 246707 h 660400"/>
              <a:gd name="connsiteX1" fmla="*/ 279400 w 1524000"/>
              <a:gd name="connsiteY1" fmla="*/ 421217 h 660400"/>
              <a:gd name="connsiteX2" fmla="*/ 762000 w 1524000"/>
              <a:gd name="connsiteY2" fmla="*/ 586317 h 660400"/>
              <a:gd name="connsiteX3" fmla="*/ 952500 w 1524000"/>
              <a:gd name="connsiteY3" fmla="*/ 433917 h 660400"/>
              <a:gd name="connsiteX4" fmla="*/ 1016000 w 1524000"/>
              <a:gd name="connsiteY4" fmla="*/ 408517 h 660400"/>
              <a:gd name="connsiteX5" fmla="*/ 1168400 w 1524000"/>
              <a:gd name="connsiteY5" fmla="*/ 433917 h 660400"/>
              <a:gd name="connsiteX6" fmla="*/ 1320800 w 1524000"/>
              <a:gd name="connsiteY6" fmla="*/ 649817 h 660400"/>
              <a:gd name="connsiteX7" fmla="*/ 1473200 w 1524000"/>
              <a:gd name="connsiteY7" fmla="*/ 370417 h 660400"/>
              <a:gd name="connsiteX8" fmla="*/ 1511300 w 1524000"/>
              <a:gd name="connsiteY8" fmla="*/ 52917 h 660400"/>
              <a:gd name="connsiteX9" fmla="*/ 1524000 w 1524000"/>
              <a:gd name="connsiteY9" fmla="*/ 52917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0" h="660400">
                <a:moveTo>
                  <a:pt x="0" y="246707"/>
                </a:moveTo>
                <a:cubicBezTo>
                  <a:pt x="76200" y="296448"/>
                  <a:pt x="152400" y="364615"/>
                  <a:pt x="279400" y="421217"/>
                </a:cubicBezTo>
                <a:cubicBezTo>
                  <a:pt x="406400" y="477819"/>
                  <a:pt x="649817" y="584200"/>
                  <a:pt x="762000" y="586317"/>
                </a:cubicBezTo>
                <a:cubicBezTo>
                  <a:pt x="874183" y="588434"/>
                  <a:pt x="910167" y="463550"/>
                  <a:pt x="952500" y="433917"/>
                </a:cubicBezTo>
                <a:cubicBezTo>
                  <a:pt x="994833" y="404284"/>
                  <a:pt x="980017" y="408517"/>
                  <a:pt x="1016000" y="408517"/>
                </a:cubicBezTo>
                <a:cubicBezTo>
                  <a:pt x="1051983" y="408517"/>
                  <a:pt x="1117600" y="393700"/>
                  <a:pt x="1168400" y="433917"/>
                </a:cubicBezTo>
                <a:cubicBezTo>
                  <a:pt x="1219200" y="474134"/>
                  <a:pt x="1270000" y="660400"/>
                  <a:pt x="1320800" y="649817"/>
                </a:cubicBezTo>
                <a:cubicBezTo>
                  <a:pt x="1371600" y="639234"/>
                  <a:pt x="1441450" y="469900"/>
                  <a:pt x="1473200" y="370417"/>
                </a:cubicBezTo>
                <a:cubicBezTo>
                  <a:pt x="1504950" y="270934"/>
                  <a:pt x="1502833" y="105834"/>
                  <a:pt x="1511300" y="52917"/>
                </a:cubicBezTo>
                <a:cubicBezTo>
                  <a:pt x="1519767" y="0"/>
                  <a:pt x="1521883" y="26458"/>
                  <a:pt x="1524000" y="52917"/>
                </a:cubicBez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2" name="Arc 51"/>
          <p:cNvSpPr/>
          <p:nvPr/>
        </p:nvSpPr>
        <p:spPr>
          <a:xfrm rot="3416487">
            <a:off x="4891088" y="1633538"/>
            <a:ext cx="914400" cy="914400"/>
          </a:xfrm>
          <a:prstGeom prst="arc">
            <a:avLst/>
          </a:pr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6" name="Forme libre 55"/>
          <p:cNvSpPr/>
          <p:nvPr/>
        </p:nvSpPr>
        <p:spPr>
          <a:xfrm>
            <a:off x="3848100" y="2825750"/>
            <a:ext cx="436563" cy="647700"/>
          </a:xfrm>
          <a:custGeom>
            <a:avLst/>
            <a:gdLst>
              <a:gd name="connsiteX0" fmla="*/ 406400 w 406400"/>
              <a:gd name="connsiteY0" fmla="*/ 0 h 622300"/>
              <a:gd name="connsiteX1" fmla="*/ 228600 w 406400"/>
              <a:gd name="connsiteY1" fmla="*/ 76200 h 622300"/>
              <a:gd name="connsiteX2" fmla="*/ 50800 w 406400"/>
              <a:gd name="connsiteY2" fmla="*/ 368300 h 622300"/>
              <a:gd name="connsiteX3" fmla="*/ 0 w 406400"/>
              <a:gd name="connsiteY3" fmla="*/ 622300 h 622300"/>
              <a:gd name="connsiteX4" fmla="*/ 0 w 406400"/>
              <a:gd name="connsiteY4" fmla="*/ 622300 h 62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 h="622300">
                <a:moveTo>
                  <a:pt x="406400" y="0"/>
                </a:moveTo>
                <a:cubicBezTo>
                  <a:pt x="347133" y="7408"/>
                  <a:pt x="287867" y="14817"/>
                  <a:pt x="228600" y="76200"/>
                </a:cubicBezTo>
                <a:cubicBezTo>
                  <a:pt x="169333" y="137583"/>
                  <a:pt x="88900" y="277283"/>
                  <a:pt x="50800" y="368300"/>
                </a:cubicBezTo>
                <a:cubicBezTo>
                  <a:pt x="12700" y="459317"/>
                  <a:pt x="0" y="622300"/>
                  <a:pt x="0" y="622300"/>
                </a:cubicBezTo>
                <a:lnTo>
                  <a:pt x="0" y="622300"/>
                </a:ln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8" name="Forme libre 57"/>
          <p:cNvSpPr/>
          <p:nvPr/>
        </p:nvSpPr>
        <p:spPr>
          <a:xfrm>
            <a:off x="5392738" y="3097213"/>
            <a:ext cx="258762" cy="196850"/>
          </a:xfrm>
          <a:custGeom>
            <a:avLst/>
            <a:gdLst>
              <a:gd name="connsiteX0" fmla="*/ 29633 w 258233"/>
              <a:gd name="connsiteY0" fmla="*/ 0 h 196850"/>
              <a:gd name="connsiteX1" fmla="*/ 29633 w 258233"/>
              <a:gd name="connsiteY1" fmla="*/ 50800 h 196850"/>
              <a:gd name="connsiteX2" fmla="*/ 207433 w 258233"/>
              <a:gd name="connsiteY2" fmla="*/ 177800 h 196850"/>
              <a:gd name="connsiteX3" fmla="*/ 258233 w 258233"/>
              <a:gd name="connsiteY3" fmla="*/ 165100 h 196850"/>
              <a:gd name="connsiteX4" fmla="*/ 258233 w 258233"/>
              <a:gd name="connsiteY4" fmla="*/ 165100 h 19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33" h="196850">
                <a:moveTo>
                  <a:pt x="29633" y="0"/>
                </a:moveTo>
                <a:cubicBezTo>
                  <a:pt x="14816" y="10583"/>
                  <a:pt x="0" y="21167"/>
                  <a:pt x="29633" y="50800"/>
                </a:cubicBezTo>
                <a:cubicBezTo>
                  <a:pt x="59266" y="80433"/>
                  <a:pt x="169333" y="158750"/>
                  <a:pt x="207433" y="177800"/>
                </a:cubicBezTo>
                <a:cubicBezTo>
                  <a:pt x="245533" y="196850"/>
                  <a:pt x="258233" y="165100"/>
                  <a:pt x="258233" y="165100"/>
                </a:cubicBezTo>
                <a:lnTo>
                  <a:pt x="258233" y="165100"/>
                </a:ln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67" name="Ellipse 66"/>
          <p:cNvSpPr/>
          <p:nvPr/>
        </p:nvSpPr>
        <p:spPr>
          <a:xfrm>
            <a:off x="5292725" y="1673225"/>
            <a:ext cx="142875"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68" name="Ellipse 67"/>
          <p:cNvSpPr/>
          <p:nvPr/>
        </p:nvSpPr>
        <p:spPr>
          <a:xfrm>
            <a:off x="3419475" y="2033588"/>
            <a:ext cx="144463" cy="144462"/>
          </a:xfrm>
          <a:prstGeom prst="ellipse">
            <a:avLst/>
          </a:prstGeom>
          <a:solidFill>
            <a:schemeClr val="bg1">
              <a:lumMod val="65000"/>
            </a:schemeClr>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69" name="Ellipse 68"/>
          <p:cNvSpPr/>
          <p:nvPr/>
        </p:nvSpPr>
        <p:spPr>
          <a:xfrm>
            <a:off x="3419475" y="1673225"/>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70" name="Ellipse 69"/>
          <p:cNvSpPr/>
          <p:nvPr/>
        </p:nvSpPr>
        <p:spPr>
          <a:xfrm>
            <a:off x="4572000" y="2393950"/>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36892" name="ZoneTexte 71"/>
          <p:cNvSpPr txBox="1">
            <a:spLocks noChangeArrowheads="1"/>
          </p:cNvSpPr>
          <p:nvPr/>
        </p:nvSpPr>
        <p:spPr bwMode="auto">
          <a:xfrm>
            <a:off x="5076825" y="1457325"/>
            <a:ext cx="574675" cy="215900"/>
          </a:xfrm>
          <a:prstGeom prst="rect">
            <a:avLst/>
          </a:prstGeom>
          <a:noFill/>
          <a:ln w="9525">
            <a:noFill/>
            <a:miter lim="800000"/>
            <a:headEnd/>
            <a:tailEnd/>
          </a:ln>
        </p:spPr>
        <p:txBody>
          <a:bodyPr>
            <a:spAutoFit/>
          </a:bodyPr>
          <a:lstStyle/>
          <a:p>
            <a:pPr algn="ctr"/>
            <a:r>
              <a:rPr lang="fr-FR" sz="800" b="1" i="1" dirty="0">
                <a:latin typeface="Calibri" pitchFamily="34" charset="0"/>
              </a:rPr>
              <a:t>PEKIN</a:t>
            </a:r>
          </a:p>
        </p:txBody>
      </p:sp>
      <p:sp>
        <p:nvSpPr>
          <p:cNvPr id="36893" name="ZoneTexte 75"/>
          <p:cNvSpPr txBox="1">
            <a:spLocks noChangeArrowheads="1"/>
          </p:cNvSpPr>
          <p:nvPr/>
        </p:nvSpPr>
        <p:spPr bwMode="auto">
          <a:xfrm>
            <a:off x="3454757" y="1703265"/>
            <a:ext cx="720725" cy="215900"/>
          </a:xfrm>
          <a:prstGeom prst="rect">
            <a:avLst/>
          </a:prstGeom>
          <a:noFill/>
          <a:ln w="9525">
            <a:noFill/>
            <a:miter lim="800000"/>
            <a:headEnd/>
            <a:tailEnd/>
          </a:ln>
        </p:spPr>
        <p:txBody>
          <a:bodyPr>
            <a:spAutoFit/>
          </a:bodyPr>
          <a:lstStyle/>
          <a:p>
            <a:pPr algn="ctr"/>
            <a:r>
              <a:rPr lang="fr-FR" sz="800" b="1" i="1">
                <a:latin typeface="Calibri" pitchFamily="34" charset="0"/>
              </a:rPr>
              <a:t>ISTANBUL</a:t>
            </a:r>
          </a:p>
        </p:txBody>
      </p:sp>
      <p:sp>
        <p:nvSpPr>
          <p:cNvPr id="36895" name="ZoneTexte 77"/>
          <p:cNvSpPr txBox="1">
            <a:spLocks noChangeArrowheads="1"/>
          </p:cNvSpPr>
          <p:nvPr/>
        </p:nvSpPr>
        <p:spPr bwMode="auto">
          <a:xfrm>
            <a:off x="4342607" y="2547937"/>
            <a:ext cx="863600" cy="214313"/>
          </a:xfrm>
          <a:prstGeom prst="rect">
            <a:avLst/>
          </a:prstGeom>
          <a:noFill/>
          <a:ln w="9525">
            <a:noFill/>
            <a:miter lim="800000"/>
            <a:headEnd/>
            <a:tailEnd/>
          </a:ln>
        </p:spPr>
        <p:txBody>
          <a:bodyPr>
            <a:spAutoFit/>
          </a:bodyPr>
          <a:lstStyle/>
          <a:p>
            <a:pPr algn="ctr"/>
            <a:r>
              <a:rPr lang="fr-FR" sz="800" b="1" i="1">
                <a:latin typeface="Calibri" pitchFamily="34" charset="0"/>
              </a:rPr>
              <a:t>VIJAYANAGAR</a:t>
            </a:r>
          </a:p>
        </p:txBody>
      </p:sp>
      <p:sp>
        <p:nvSpPr>
          <p:cNvPr id="84" name="Arc 83"/>
          <p:cNvSpPr/>
          <p:nvPr/>
        </p:nvSpPr>
        <p:spPr>
          <a:xfrm>
            <a:off x="4378325" y="2703513"/>
            <a:ext cx="914400" cy="914400"/>
          </a:xfrm>
          <a:prstGeom prst="arc">
            <a:avLst>
              <a:gd name="adj1" fmla="val 17148157"/>
              <a:gd name="adj2" fmla="val 18955879"/>
            </a:avLst>
          </a:prstGeom>
          <a:ln w="28575">
            <a:solidFill>
              <a:schemeClr val="bg1">
                <a:lumMod val="75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2351" name="Rectangle 8"/>
          <p:cNvSpPr>
            <a:spLocks noChangeArrowheads="1"/>
          </p:cNvSpPr>
          <p:nvPr/>
        </p:nvSpPr>
        <p:spPr bwMode="auto">
          <a:xfrm>
            <a:off x="6588125" y="0"/>
            <a:ext cx="2555875" cy="6858000"/>
          </a:xfrm>
          <a:prstGeom prst="rect">
            <a:avLst/>
          </a:prstGeom>
          <a:solidFill>
            <a:srgbClr val="FFFFFF"/>
          </a:solidFill>
          <a:ln w="19050">
            <a:solidFill>
              <a:srgbClr val="000000"/>
            </a:solidFill>
            <a:miter lim="800000"/>
            <a:headEnd/>
            <a:tailEnd/>
          </a:ln>
        </p:spPr>
        <p:txBody>
          <a:bodyPr/>
          <a:lstStyle/>
          <a:p>
            <a:pPr marL="685800" lvl="1" indent="-228600">
              <a:defRPr/>
            </a:pPr>
            <a:endParaRPr lang="fr-FR" sz="1200" b="1" dirty="0">
              <a:latin typeface="Calibri" pitchFamily="34" charset="0"/>
            </a:endParaRPr>
          </a:p>
          <a:p>
            <a:pPr marL="685800" lvl="1" indent="-228600">
              <a:defRPr/>
            </a:pPr>
            <a:endParaRPr lang="fr-FR" sz="1400" b="1" dirty="0">
              <a:latin typeface="Calibri" pitchFamily="34" charset="0"/>
            </a:endParaRPr>
          </a:p>
          <a:p>
            <a:pPr marL="685800" lvl="1" indent="-228600">
              <a:defRPr/>
            </a:pPr>
            <a:endParaRPr lang="fr-FR" sz="14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342900" indent="-342900">
              <a:buFontTx/>
              <a:buAutoNum type="alphaLcParenR"/>
              <a:defRPr/>
            </a:pPr>
            <a:endParaRPr lang="fr-FR" sz="1600" b="1" i="1" dirty="0">
              <a:latin typeface="Calibri" pitchFamily="34" charset="0"/>
            </a:endParaRPr>
          </a:p>
          <a:p>
            <a:pPr>
              <a:defRPr/>
            </a:pPr>
            <a:endParaRPr lang="fr-FR" sz="1200" b="1" i="1" dirty="0">
              <a:solidFill>
                <a:srgbClr val="FF0000"/>
              </a:solidFill>
              <a:latin typeface="Calibri" pitchFamily="34" charset="0"/>
            </a:endParaRPr>
          </a:p>
          <a:p>
            <a:pPr>
              <a:defRPr/>
            </a:pPr>
            <a:endParaRPr lang="fr-FR" sz="1600" b="1" i="1" dirty="0">
              <a:latin typeface="Calibri" pitchFamily="34" charset="0"/>
            </a:endParaRPr>
          </a:p>
          <a:p>
            <a:pPr>
              <a:defRPr/>
            </a:pPr>
            <a:endParaRPr lang="fr-FR" sz="1600" b="1" i="1" dirty="0">
              <a:latin typeface="Calibri" pitchFamily="34" charset="0"/>
            </a:endParaRPr>
          </a:p>
          <a:p>
            <a:pPr>
              <a:defRPr/>
            </a:pPr>
            <a:endParaRPr lang="fr-FR" sz="1600" b="1" i="1" dirty="0">
              <a:latin typeface="Calibri" pitchFamily="34" charset="0"/>
            </a:endParaRPr>
          </a:p>
          <a:p>
            <a:pPr algn="ctr">
              <a:defRPr/>
            </a:pPr>
            <a:endParaRPr lang="fr-FR" sz="1200" b="1" i="1" dirty="0">
              <a:latin typeface="Calibri" pitchFamily="34" charset="0"/>
            </a:endParaRPr>
          </a:p>
          <a:p>
            <a:pPr algn="ctr">
              <a:defRPr/>
            </a:pPr>
            <a:endParaRPr lang="fr-FR" sz="1200" b="1" dirty="0">
              <a:latin typeface="Calibri" pitchFamily="34" charset="0"/>
            </a:endParaRPr>
          </a:p>
          <a:p>
            <a:pPr algn="ctr">
              <a:defRPr/>
            </a:pPr>
            <a:endParaRPr lang="fr-FR" sz="1200" b="1" dirty="0">
              <a:latin typeface="Calibri" pitchFamily="34" charset="0"/>
            </a:endParaRPr>
          </a:p>
          <a:p>
            <a:pPr lvl="1" algn="ctr">
              <a:defRPr/>
            </a:pPr>
            <a:endParaRPr lang="fr-FR" sz="1200" b="1" dirty="0">
              <a:latin typeface="Calibri" pitchFamily="34" charset="0"/>
            </a:endParaRPr>
          </a:p>
          <a:p>
            <a:pPr algn="ctr">
              <a:defRPr/>
            </a:pPr>
            <a:endParaRPr lang="fr-FR" sz="1200" b="1" u="sng" dirty="0">
              <a:latin typeface="Comic Sans MS" pitchFamily="66" charset="0"/>
            </a:endParaRPr>
          </a:p>
        </p:txBody>
      </p:sp>
      <p:sp>
        <p:nvSpPr>
          <p:cNvPr id="12" name="Forme libre : forme 11"/>
          <p:cNvSpPr/>
          <p:nvPr/>
        </p:nvSpPr>
        <p:spPr>
          <a:xfrm>
            <a:off x="3335338" y="4195763"/>
            <a:ext cx="58737" cy="30162"/>
          </a:xfrm>
          <a:custGeom>
            <a:avLst/>
            <a:gdLst>
              <a:gd name="connsiteX0" fmla="*/ 0 w 59764"/>
              <a:gd name="connsiteY0" fmla="*/ 0 h 29883"/>
              <a:gd name="connsiteX1" fmla="*/ 59764 w 59764"/>
              <a:gd name="connsiteY1" fmla="*/ 29883 h 29883"/>
              <a:gd name="connsiteX2" fmla="*/ 0 w 59764"/>
              <a:gd name="connsiteY2" fmla="*/ 0 h 29883"/>
            </a:gdLst>
            <a:ahLst/>
            <a:cxnLst>
              <a:cxn ang="0">
                <a:pos x="connsiteX0" y="connsiteY0"/>
              </a:cxn>
              <a:cxn ang="0">
                <a:pos x="connsiteX1" y="connsiteY1"/>
              </a:cxn>
              <a:cxn ang="0">
                <a:pos x="connsiteX2" y="connsiteY2"/>
              </a:cxn>
            </a:cxnLst>
            <a:rect l="l" t="t" r="r" b="b"/>
            <a:pathLst>
              <a:path w="59764" h="29883">
                <a:moveTo>
                  <a:pt x="0" y="0"/>
                </a:moveTo>
                <a:lnTo>
                  <a:pt x="59764" y="29883"/>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Ellipse 50">
            <a:extLst>
              <a:ext uri="{FF2B5EF4-FFF2-40B4-BE49-F238E27FC236}">
                <a16:creationId xmlns:a16="http://schemas.microsoft.com/office/drawing/2014/main" id="{D400D2B0-E7BE-4A83-8BBD-49688A05F5A1}"/>
              </a:ext>
            </a:extLst>
          </p:cNvPr>
          <p:cNvSpPr/>
          <p:nvPr/>
        </p:nvSpPr>
        <p:spPr>
          <a:xfrm>
            <a:off x="538956" y="2293938"/>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55" name="Ellipse 54">
            <a:extLst>
              <a:ext uri="{FF2B5EF4-FFF2-40B4-BE49-F238E27FC236}">
                <a16:creationId xmlns:a16="http://schemas.microsoft.com/office/drawing/2014/main" id="{060065E8-448C-44BC-B795-4C09AFDA80EB}"/>
              </a:ext>
            </a:extLst>
          </p:cNvPr>
          <p:cNvSpPr/>
          <p:nvPr/>
        </p:nvSpPr>
        <p:spPr>
          <a:xfrm>
            <a:off x="1180366" y="3429000"/>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4" name="Rectangle 3">
            <a:extLst>
              <a:ext uri="{FF2B5EF4-FFF2-40B4-BE49-F238E27FC236}">
                <a16:creationId xmlns:a16="http://schemas.microsoft.com/office/drawing/2014/main" id="{CF012D3B-FCD4-4D43-90C4-5719ECCFB4C3}"/>
              </a:ext>
            </a:extLst>
          </p:cNvPr>
          <p:cNvSpPr/>
          <p:nvPr/>
        </p:nvSpPr>
        <p:spPr>
          <a:xfrm>
            <a:off x="1246820" y="3321278"/>
            <a:ext cx="476412" cy="215444"/>
          </a:xfrm>
          <a:prstGeom prst="rect">
            <a:avLst/>
          </a:prstGeom>
        </p:spPr>
        <p:txBody>
          <a:bodyPr wrap="none">
            <a:spAutoFit/>
          </a:bodyPr>
          <a:lstStyle/>
          <a:p>
            <a:r>
              <a:rPr lang="fr-FR" sz="800" b="1" i="1" dirty="0">
                <a:latin typeface="Calibri" pitchFamily="34" charset="0"/>
              </a:rPr>
              <a:t>CUZCO</a:t>
            </a:r>
            <a:endParaRPr lang="fr-FR" sz="800" dirty="0"/>
          </a:p>
        </p:txBody>
      </p:sp>
      <p:sp>
        <p:nvSpPr>
          <p:cNvPr id="8" name="Rectangle 7">
            <a:extLst>
              <a:ext uri="{FF2B5EF4-FFF2-40B4-BE49-F238E27FC236}">
                <a16:creationId xmlns:a16="http://schemas.microsoft.com/office/drawing/2014/main" id="{815AEAE0-D06A-4578-89B6-28004E7CA600}"/>
              </a:ext>
            </a:extLst>
          </p:cNvPr>
          <p:cNvSpPr/>
          <p:nvPr/>
        </p:nvSpPr>
        <p:spPr>
          <a:xfrm>
            <a:off x="393835" y="2038500"/>
            <a:ext cx="841897" cy="215444"/>
          </a:xfrm>
          <a:prstGeom prst="rect">
            <a:avLst/>
          </a:prstGeom>
        </p:spPr>
        <p:txBody>
          <a:bodyPr wrap="none">
            <a:spAutoFit/>
          </a:bodyPr>
          <a:lstStyle/>
          <a:p>
            <a:r>
              <a:rPr lang="fr-FR" sz="800" b="1" i="1" dirty="0">
                <a:latin typeface="Calibri" pitchFamily="34" charset="0"/>
              </a:rPr>
              <a:t>TENOCHTITLAN</a:t>
            </a:r>
            <a:endParaRPr lang="fr-FR" sz="800" dirty="0"/>
          </a:p>
        </p:txBody>
      </p:sp>
      <p:sp>
        <p:nvSpPr>
          <p:cNvPr id="10" name="Ellipse 9">
            <a:extLst>
              <a:ext uri="{FF2B5EF4-FFF2-40B4-BE49-F238E27FC236}">
                <a16:creationId xmlns:a16="http://schemas.microsoft.com/office/drawing/2014/main" id="{D381BAF5-EADB-4815-862E-2B93CD28C72C}"/>
              </a:ext>
            </a:extLst>
          </p:cNvPr>
          <p:cNvSpPr/>
          <p:nvPr/>
        </p:nvSpPr>
        <p:spPr>
          <a:xfrm>
            <a:off x="2992756" y="1468438"/>
            <a:ext cx="45719" cy="620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CCB7F1D-A4BB-4E47-B0B0-3A4B5097FAE7}"/>
              </a:ext>
            </a:extLst>
          </p:cNvPr>
          <p:cNvSpPr/>
          <p:nvPr/>
        </p:nvSpPr>
        <p:spPr>
          <a:xfrm>
            <a:off x="3182176" y="1628924"/>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EE5AD388-701A-49D6-9673-FFADCAAF4266}"/>
              </a:ext>
            </a:extLst>
          </p:cNvPr>
          <p:cNvSpPr/>
          <p:nvPr/>
        </p:nvSpPr>
        <p:spPr>
          <a:xfrm>
            <a:off x="5345906" y="3197225"/>
            <a:ext cx="86520" cy="104775"/>
          </a:xfrm>
          <a:prstGeom prst="ellipse">
            <a:avLst/>
          </a:prstGeom>
          <a:solidFill>
            <a:schemeClr val="bg1">
              <a:lumMod val="65000"/>
            </a:schemeClr>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62" name="Ellipse 61">
            <a:extLst>
              <a:ext uri="{FF2B5EF4-FFF2-40B4-BE49-F238E27FC236}">
                <a16:creationId xmlns:a16="http://schemas.microsoft.com/office/drawing/2014/main" id="{9C1F7AE3-5476-4840-BE6B-02ED36336461}"/>
              </a:ext>
            </a:extLst>
          </p:cNvPr>
          <p:cNvSpPr/>
          <p:nvPr/>
        </p:nvSpPr>
        <p:spPr>
          <a:xfrm>
            <a:off x="6715131" y="736600"/>
            <a:ext cx="142875"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31" name="Rectangle 30">
            <a:extLst>
              <a:ext uri="{FF2B5EF4-FFF2-40B4-BE49-F238E27FC236}">
                <a16:creationId xmlns:a16="http://schemas.microsoft.com/office/drawing/2014/main" id="{F280585D-1D69-44B5-B9BE-F7B4BECA6769}"/>
              </a:ext>
            </a:extLst>
          </p:cNvPr>
          <p:cNvSpPr/>
          <p:nvPr/>
        </p:nvSpPr>
        <p:spPr>
          <a:xfrm>
            <a:off x="6390023" y="10127"/>
            <a:ext cx="2786669" cy="307777"/>
          </a:xfrm>
          <a:prstGeom prst="rect">
            <a:avLst/>
          </a:prstGeom>
        </p:spPr>
        <p:txBody>
          <a:bodyPr wrap="square">
            <a:spAutoFit/>
          </a:bodyPr>
          <a:lstStyle/>
          <a:p>
            <a:pPr marL="228600" indent="-228600" algn="ctr">
              <a:buFontTx/>
              <a:buAutoNum type="arabicParenR"/>
              <a:defRPr/>
            </a:pPr>
            <a:r>
              <a:rPr lang="fr-FR" sz="1400" b="1" dirty="0">
                <a:latin typeface="Calibri" pitchFamily="34" charset="0"/>
              </a:rPr>
              <a:t> </a:t>
            </a:r>
            <a:r>
              <a:rPr lang="fr-FR" sz="1400" b="1" u="sng" dirty="0">
                <a:latin typeface="Calibri" pitchFamily="34" charset="0"/>
              </a:rPr>
              <a:t>Le monde au XV siècle : </a:t>
            </a:r>
          </a:p>
        </p:txBody>
      </p:sp>
      <p:sp>
        <p:nvSpPr>
          <p:cNvPr id="54" name="ZoneTexte 53">
            <a:extLst>
              <a:ext uri="{FF2B5EF4-FFF2-40B4-BE49-F238E27FC236}">
                <a16:creationId xmlns:a16="http://schemas.microsoft.com/office/drawing/2014/main" id="{54625495-8DB4-4665-9B1C-F51198DDE41C}"/>
              </a:ext>
            </a:extLst>
          </p:cNvPr>
          <p:cNvSpPr txBox="1"/>
          <p:nvPr/>
        </p:nvSpPr>
        <p:spPr>
          <a:xfrm>
            <a:off x="1" y="5373216"/>
            <a:ext cx="6582962" cy="1477328"/>
          </a:xfrm>
          <a:prstGeom prst="rect">
            <a:avLst/>
          </a:prstGeom>
          <a:solidFill>
            <a:schemeClr val="bg1"/>
          </a:solidFill>
          <a:ln>
            <a:solidFill>
              <a:schemeClr val="tx1"/>
            </a:solidFill>
          </a:ln>
        </p:spPr>
        <p:txBody>
          <a:bodyPr wrap="square" rtlCol="0">
            <a:spAutoFit/>
          </a:bodyPr>
          <a:lstStyle/>
          <a:p>
            <a:r>
              <a:rPr lang="fr-FR" sz="1000" dirty="0"/>
              <a:t>Consignes : </a:t>
            </a:r>
            <a:r>
              <a:rPr lang="fr-FR" sz="1000" i="1" dirty="0"/>
              <a:t>1) pour voir la progression des phénomènes cartographier, respecter les couleurs : 1ere partie en noir ou gris- 2eme partie en vert, 3eme partie en rouge, </a:t>
            </a:r>
          </a:p>
          <a:p>
            <a:r>
              <a:rPr lang="fr-FR" sz="1000" dirty="0"/>
              <a:t>2)Avec les cartes de votre manuel page ,,,,,,,,,,,,,,,,,,,,,,,, et page ,,,,,,,,,,,,,,,,,,,  établissez une deuxième partie à votre croquis qui montrera l’ouverture géographique du monde des européens mais aussi leur assise politique sur le monde et surtout le Nouveau monde,</a:t>
            </a:r>
          </a:p>
          <a:p>
            <a:r>
              <a:rPr lang="fr-FR" sz="1000" dirty="0"/>
              <a:t>3) A l’issue des </a:t>
            </a:r>
            <a:r>
              <a:rPr lang="fr-FR" sz="1000" dirty="0" err="1"/>
              <a:t>PdP</a:t>
            </a:r>
            <a:r>
              <a:rPr lang="fr-FR" sz="1000" dirty="0"/>
              <a:t> sur l’or et argent,  sur le sucre et le système esclavagiste ainsi que le travail schématique sur le commerce qui se mondialise,  vous proposerez une 3eme partie qui portera comme titre : la 1ere mondialisation,</a:t>
            </a:r>
          </a:p>
          <a:p>
            <a:r>
              <a:rPr lang="fr-FR" sz="1000" b="1" dirty="0"/>
              <a:t>4)Trouvez un titre à votre carte</a:t>
            </a:r>
          </a:p>
        </p:txBody>
      </p:sp>
    </p:spTree>
    <p:extLst>
      <p:ext uri="{BB962C8B-B14F-4D97-AF65-F5344CB8AC3E}">
        <p14:creationId xmlns:p14="http://schemas.microsoft.com/office/powerpoint/2010/main" val="333177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9C51DCD-04B2-4326-9DCA-2C0372129FEA}"/>
              </a:ext>
            </a:extLst>
          </p:cNvPr>
          <p:cNvPicPr>
            <a:picLocks noChangeAspect="1"/>
          </p:cNvPicPr>
          <p:nvPr/>
        </p:nvPicPr>
        <p:blipFill>
          <a:blip r:embed="rId2"/>
          <a:stretch>
            <a:fillRect/>
          </a:stretch>
        </p:blipFill>
        <p:spPr>
          <a:xfrm>
            <a:off x="-1188640" y="74266"/>
            <a:ext cx="13227666" cy="6840970"/>
          </a:xfrm>
          <a:prstGeom prst="rect">
            <a:avLst/>
          </a:prstGeom>
        </p:spPr>
      </p:pic>
      <p:sp>
        <p:nvSpPr>
          <p:cNvPr id="33794" name="Titre 5"/>
          <p:cNvSpPr>
            <a:spLocks noGrp="1"/>
          </p:cNvSpPr>
          <p:nvPr>
            <p:ph type="ctrTitle"/>
          </p:nvPr>
        </p:nvSpPr>
        <p:spPr>
          <a:xfrm>
            <a:off x="-7565" y="239702"/>
            <a:ext cx="9792319" cy="1081087"/>
          </a:xfrm>
          <a:solidFill>
            <a:srgbClr val="C3E2DA"/>
          </a:solidFill>
        </p:spPr>
        <p:txBody>
          <a:bodyPr/>
          <a:lstStyle/>
          <a:p>
            <a:pPr eaLnBrk="1" hangingPunct="1"/>
            <a:r>
              <a:rPr lang="fr-FR" b="1" dirty="0"/>
              <a:t>I. De nouveaux territoires sous influence européenne</a:t>
            </a:r>
          </a:p>
        </p:txBody>
      </p:sp>
      <p:sp>
        <p:nvSpPr>
          <p:cNvPr id="5" name="Sous-titre 4"/>
          <p:cNvSpPr>
            <a:spLocks noGrp="1"/>
          </p:cNvSpPr>
          <p:nvPr>
            <p:ph type="subTitle" idx="1"/>
          </p:nvPr>
        </p:nvSpPr>
        <p:spPr>
          <a:xfrm>
            <a:off x="500311" y="4032299"/>
            <a:ext cx="6400800" cy="1752600"/>
          </a:xfrm>
        </p:spPr>
        <p:txBody>
          <a:bodyPr rtlCol="0">
            <a:normAutofit/>
          </a:bodyPr>
          <a:lstStyle/>
          <a:p>
            <a:pPr eaLnBrk="1" fontAlgn="auto" hangingPunct="1">
              <a:spcAft>
                <a:spcPts val="0"/>
              </a:spcAft>
              <a:buFont typeface="Arial" pitchFamily="34" charset="0"/>
              <a:buNone/>
              <a:defRPr/>
            </a:pPr>
            <a:r>
              <a:rPr lang="fr-FR" dirty="0">
                <a:solidFill>
                  <a:schemeClr val="bg1"/>
                </a:solidFill>
                <a:effectLst>
                  <a:outerShdw blurRad="38100" dist="38100" dir="2700000" algn="tl">
                    <a:srgbClr val="000000">
                      <a:alpha val="43137"/>
                    </a:srgbClr>
                  </a:outerShdw>
                </a:effectLst>
              </a:rPr>
              <a:t>XV° et XVI° siècles</a:t>
            </a:r>
          </a:p>
        </p:txBody>
      </p:sp>
      <p:sp>
        <p:nvSpPr>
          <p:cNvPr id="6" name="Titre 3"/>
          <p:cNvSpPr txBox="1">
            <a:spLocks/>
          </p:cNvSpPr>
          <p:nvPr/>
        </p:nvSpPr>
        <p:spPr bwMode="auto">
          <a:xfrm>
            <a:off x="914400" y="1627938"/>
            <a:ext cx="8229600" cy="1143000"/>
          </a:xfrm>
          <a:prstGeom prst="rect">
            <a:avLst/>
          </a:prstGeom>
          <a:solidFill>
            <a:srgbClr val="C3E2DA">
              <a:alpha val="56078"/>
            </a:srgbClr>
          </a:solidFill>
          <a:ln w="9525">
            <a:noFill/>
            <a:miter lim="800000"/>
            <a:headEnd/>
            <a:tailEnd/>
          </a:ln>
        </p:spPr>
        <p:txBody>
          <a:bodyPr anchor="ctr">
            <a:normAutofit fontScale="925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fr-FR" b="1" dirty="0">
                <a:effectLst>
                  <a:outerShdw blurRad="38100" dist="38100" dir="2700000" algn="tl">
                    <a:srgbClr val="000000">
                      <a:alpha val="43137"/>
                    </a:srgbClr>
                  </a:outerShdw>
                </a:effectLst>
              </a:rPr>
              <a:t>1) ouverture atlantique et extension territoriale des européens</a:t>
            </a:r>
          </a:p>
        </p:txBody>
      </p:sp>
      <p:sp>
        <p:nvSpPr>
          <p:cNvPr id="2" name="ZoneTexte 1">
            <a:extLst>
              <a:ext uri="{FF2B5EF4-FFF2-40B4-BE49-F238E27FC236}">
                <a16:creationId xmlns:a16="http://schemas.microsoft.com/office/drawing/2014/main" id="{AE400318-F574-4AF9-A281-530E0AA0F10B}"/>
              </a:ext>
            </a:extLst>
          </p:cNvPr>
          <p:cNvSpPr txBox="1"/>
          <p:nvPr/>
        </p:nvSpPr>
        <p:spPr>
          <a:xfrm>
            <a:off x="1907704" y="3032286"/>
            <a:ext cx="1656184" cy="369332"/>
          </a:xfrm>
          <a:prstGeom prst="rect">
            <a:avLst/>
          </a:prstGeom>
          <a:solidFill>
            <a:schemeClr val="accent6"/>
          </a:solidFill>
        </p:spPr>
        <p:txBody>
          <a:bodyPr wrap="square" rtlCol="0">
            <a:spAutoFit/>
          </a:bodyPr>
          <a:lstStyle/>
          <a:p>
            <a:r>
              <a:rPr lang="fr-FR" dirty="0"/>
              <a:t>Activité cartes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7"/>
          <p:cNvPicPr>
            <a:picLocks noChangeAspect="1" noChangeArrowheads="1"/>
          </p:cNvPicPr>
          <p:nvPr/>
        </p:nvPicPr>
        <p:blipFill>
          <a:blip r:embed="rId3">
            <a:lum bright="-20000" contrast="40000"/>
          </a:blip>
          <a:srcRect/>
          <a:stretch>
            <a:fillRect/>
          </a:stretch>
        </p:blipFill>
        <p:spPr bwMode="auto">
          <a:xfrm>
            <a:off x="0" y="-26988"/>
            <a:ext cx="6732588" cy="5688013"/>
          </a:xfrm>
          <a:prstGeom prst="rect">
            <a:avLst/>
          </a:prstGeom>
          <a:noFill/>
          <a:ln w="9525">
            <a:solidFill>
              <a:schemeClr val="tx1"/>
            </a:solidFill>
            <a:miter lim="800000"/>
            <a:headEnd/>
            <a:tailEnd/>
          </a:ln>
        </p:spPr>
      </p:pic>
      <p:sp>
        <p:nvSpPr>
          <p:cNvPr id="36867" name="ZoneTexte 37"/>
          <p:cNvSpPr txBox="1">
            <a:spLocks noChangeArrowheads="1"/>
          </p:cNvSpPr>
          <p:nvPr/>
        </p:nvSpPr>
        <p:spPr bwMode="auto">
          <a:xfrm>
            <a:off x="4859338" y="1817688"/>
            <a:ext cx="865187" cy="428625"/>
          </a:xfrm>
          <a:prstGeom prst="rect">
            <a:avLst/>
          </a:prstGeom>
          <a:noFill/>
          <a:ln w="9525">
            <a:noFill/>
            <a:miter lim="800000"/>
            <a:headEnd/>
            <a:tailEnd/>
          </a:ln>
        </p:spPr>
        <p:txBody>
          <a:bodyPr>
            <a:spAutoFit/>
          </a:bodyPr>
          <a:lstStyle/>
          <a:p>
            <a:pPr algn="ctr"/>
            <a:r>
              <a:rPr lang="fr-FR" sz="1100" b="1" i="1">
                <a:latin typeface="Calibri" pitchFamily="34" charset="0"/>
              </a:rPr>
              <a:t>Chine </a:t>
            </a:r>
          </a:p>
          <a:p>
            <a:pPr algn="ctr"/>
            <a:r>
              <a:rPr lang="fr-FR" sz="1100" b="1" i="1">
                <a:latin typeface="Calibri" pitchFamily="34" charset="0"/>
              </a:rPr>
              <a:t>des Ming</a:t>
            </a:r>
          </a:p>
        </p:txBody>
      </p:sp>
      <p:sp>
        <p:nvSpPr>
          <p:cNvPr id="36868" name="ZoneTexte 39"/>
          <p:cNvSpPr txBox="1">
            <a:spLocks noChangeArrowheads="1"/>
          </p:cNvSpPr>
          <p:nvPr/>
        </p:nvSpPr>
        <p:spPr bwMode="auto">
          <a:xfrm>
            <a:off x="4211638" y="1962150"/>
            <a:ext cx="865187" cy="430213"/>
          </a:xfrm>
          <a:prstGeom prst="rect">
            <a:avLst/>
          </a:prstGeom>
          <a:noFill/>
          <a:ln w="9525">
            <a:noFill/>
            <a:miter lim="800000"/>
            <a:headEnd/>
            <a:tailEnd/>
          </a:ln>
        </p:spPr>
        <p:txBody>
          <a:bodyPr>
            <a:spAutoFit/>
          </a:bodyPr>
          <a:lstStyle/>
          <a:p>
            <a:pPr algn="ctr"/>
            <a:r>
              <a:rPr lang="fr-FR" sz="1100" b="1" i="1">
                <a:latin typeface="Calibri" pitchFamily="34" charset="0"/>
              </a:rPr>
              <a:t>Royaumes indiens</a:t>
            </a:r>
          </a:p>
        </p:txBody>
      </p:sp>
      <p:sp>
        <p:nvSpPr>
          <p:cNvPr id="36870" name="ZoneTexte 42"/>
          <p:cNvSpPr txBox="1">
            <a:spLocks noChangeArrowheads="1"/>
          </p:cNvSpPr>
          <p:nvPr/>
        </p:nvSpPr>
        <p:spPr bwMode="auto">
          <a:xfrm>
            <a:off x="3163187" y="1764887"/>
            <a:ext cx="1584325" cy="430213"/>
          </a:xfrm>
          <a:prstGeom prst="rect">
            <a:avLst/>
          </a:prstGeom>
          <a:noFill/>
          <a:ln w="9525">
            <a:noFill/>
            <a:miter lim="800000"/>
            <a:headEnd/>
            <a:tailEnd/>
          </a:ln>
        </p:spPr>
        <p:txBody>
          <a:bodyPr wrap="square">
            <a:spAutoFit/>
          </a:bodyPr>
          <a:lstStyle/>
          <a:p>
            <a:pPr algn="ctr"/>
            <a:r>
              <a:rPr lang="fr-FR" sz="1100" b="1" i="1" dirty="0">
                <a:latin typeface="Calibri" pitchFamily="34" charset="0"/>
              </a:rPr>
              <a:t>Empire</a:t>
            </a:r>
          </a:p>
          <a:p>
            <a:pPr algn="ctr"/>
            <a:r>
              <a:rPr lang="fr-FR" sz="1100" b="1" i="1" dirty="0">
                <a:latin typeface="Calibri" pitchFamily="34" charset="0"/>
              </a:rPr>
              <a:t>Ottoman</a:t>
            </a:r>
          </a:p>
        </p:txBody>
      </p:sp>
      <p:sp>
        <p:nvSpPr>
          <p:cNvPr id="47" name="Forme libre 46"/>
          <p:cNvSpPr/>
          <p:nvPr/>
        </p:nvSpPr>
        <p:spPr>
          <a:xfrm>
            <a:off x="3924300" y="1670050"/>
            <a:ext cx="1066800" cy="246063"/>
          </a:xfrm>
          <a:custGeom>
            <a:avLst/>
            <a:gdLst>
              <a:gd name="connsiteX0" fmla="*/ 0 w 1066800"/>
              <a:gd name="connsiteY0" fmla="*/ 4233 h 245533"/>
              <a:gd name="connsiteX1" fmla="*/ 165100 w 1066800"/>
              <a:gd name="connsiteY1" fmla="*/ 4233 h 245533"/>
              <a:gd name="connsiteX2" fmla="*/ 558800 w 1066800"/>
              <a:gd name="connsiteY2" fmla="*/ 29633 h 245533"/>
              <a:gd name="connsiteX3" fmla="*/ 914400 w 1066800"/>
              <a:gd name="connsiteY3" fmla="*/ 143933 h 245533"/>
              <a:gd name="connsiteX4" fmla="*/ 1066800 w 1066800"/>
              <a:gd name="connsiteY4" fmla="*/ 245533 h 245533"/>
              <a:gd name="connsiteX5" fmla="*/ 1066800 w 1066800"/>
              <a:gd name="connsiteY5" fmla="*/ 245533 h 24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00" h="245533">
                <a:moveTo>
                  <a:pt x="0" y="4233"/>
                </a:moveTo>
                <a:cubicBezTo>
                  <a:pt x="35983" y="2116"/>
                  <a:pt x="71967" y="0"/>
                  <a:pt x="165100" y="4233"/>
                </a:cubicBezTo>
                <a:cubicBezTo>
                  <a:pt x="258233" y="8466"/>
                  <a:pt x="433917" y="6350"/>
                  <a:pt x="558800" y="29633"/>
                </a:cubicBezTo>
                <a:cubicBezTo>
                  <a:pt x="683683" y="52916"/>
                  <a:pt x="829733" y="107950"/>
                  <a:pt x="914400" y="143933"/>
                </a:cubicBezTo>
                <a:cubicBezTo>
                  <a:pt x="999067" y="179916"/>
                  <a:pt x="1066800" y="245533"/>
                  <a:pt x="1066800" y="245533"/>
                </a:cubicBezTo>
                <a:lnTo>
                  <a:pt x="1066800" y="245533"/>
                </a:lnTo>
              </a:path>
            </a:pathLst>
          </a:cu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8" name="Arc 47"/>
          <p:cNvSpPr/>
          <p:nvPr/>
        </p:nvSpPr>
        <p:spPr>
          <a:xfrm rot="9542975">
            <a:off x="4015526" y="1619250"/>
            <a:ext cx="576262" cy="431800"/>
          </a:xfrm>
          <a:prstGeom prst="arc">
            <a:avLst>
              <a:gd name="adj1" fmla="val 15460379"/>
              <a:gd name="adj2" fmla="val 377549"/>
            </a:avLst>
          </a:pr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9" name="Forme libre 48"/>
          <p:cNvSpPr/>
          <p:nvPr/>
        </p:nvSpPr>
        <p:spPr>
          <a:xfrm>
            <a:off x="3759200" y="2393950"/>
            <a:ext cx="668338" cy="317500"/>
          </a:xfrm>
          <a:custGeom>
            <a:avLst/>
            <a:gdLst>
              <a:gd name="connsiteX0" fmla="*/ 0 w 558800"/>
              <a:gd name="connsiteY0" fmla="*/ 0 h 287867"/>
              <a:gd name="connsiteX1" fmla="*/ 101600 w 558800"/>
              <a:gd name="connsiteY1" fmla="*/ 165100 h 287867"/>
              <a:gd name="connsiteX2" fmla="*/ 165100 w 558800"/>
              <a:gd name="connsiteY2" fmla="*/ 279400 h 287867"/>
              <a:gd name="connsiteX3" fmla="*/ 444500 w 558800"/>
              <a:gd name="connsiteY3" fmla="*/ 215900 h 287867"/>
              <a:gd name="connsiteX4" fmla="*/ 558800 w 558800"/>
              <a:gd name="connsiteY4" fmla="*/ 203200 h 287867"/>
              <a:gd name="connsiteX5" fmla="*/ 558800 w 558800"/>
              <a:gd name="connsiteY5" fmla="*/ 203200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287867">
                <a:moveTo>
                  <a:pt x="0" y="0"/>
                </a:moveTo>
                <a:cubicBezTo>
                  <a:pt x="37041" y="59266"/>
                  <a:pt x="74083" y="118533"/>
                  <a:pt x="101600" y="165100"/>
                </a:cubicBezTo>
                <a:cubicBezTo>
                  <a:pt x="129117" y="211667"/>
                  <a:pt x="107950" y="270933"/>
                  <a:pt x="165100" y="279400"/>
                </a:cubicBezTo>
                <a:cubicBezTo>
                  <a:pt x="222250" y="287867"/>
                  <a:pt x="378883" y="228600"/>
                  <a:pt x="444500" y="215900"/>
                </a:cubicBezTo>
                <a:cubicBezTo>
                  <a:pt x="510117" y="203200"/>
                  <a:pt x="558800" y="203200"/>
                  <a:pt x="558800" y="203200"/>
                </a:cubicBezTo>
                <a:lnTo>
                  <a:pt x="558800" y="203200"/>
                </a:lnTo>
              </a:path>
            </a:pathLst>
          </a:cu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0" name="Forme libre 49"/>
          <p:cNvSpPr/>
          <p:nvPr/>
        </p:nvSpPr>
        <p:spPr>
          <a:xfrm>
            <a:off x="4067175" y="2435225"/>
            <a:ext cx="1520825" cy="660400"/>
          </a:xfrm>
          <a:custGeom>
            <a:avLst/>
            <a:gdLst>
              <a:gd name="connsiteX0" fmla="*/ 0 w 1524000"/>
              <a:gd name="connsiteY0" fmla="*/ 268817 h 660400"/>
              <a:gd name="connsiteX1" fmla="*/ 279400 w 1524000"/>
              <a:gd name="connsiteY1" fmla="*/ 421217 h 660400"/>
              <a:gd name="connsiteX2" fmla="*/ 762000 w 1524000"/>
              <a:gd name="connsiteY2" fmla="*/ 586317 h 660400"/>
              <a:gd name="connsiteX3" fmla="*/ 952500 w 1524000"/>
              <a:gd name="connsiteY3" fmla="*/ 433917 h 660400"/>
              <a:gd name="connsiteX4" fmla="*/ 1016000 w 1524000"/>
              <a:gd name="connsiteY4" fmla="*/ 408517 h 660400"/>
              <a:gd name="connsiteX5" fmla="*/ 1168400 w 1524000"/>
              <a:gd name="connsiteY5" fmla="*/ 433917 h 660400"/>
              <a:gd name="connsiteX6" fmla="*/ 1320800 w 1524000"/>
              <a:gd name="connsiteY6" fmla="*/ 649817 h 660400"/>
              <a:gd name="connsiteX7" fmla="*/ 1473200 w 1524000"/>
              <a:gd name="connsiteY7" fmla="*/ 370417 h 660400"/>
              <a:gd name="connsiteX8" fmla="*/ 1511300 w 1524000"/>
              <a:gd name="connsiteY8" fmla="*/ 52917 h 660400"/>
              <a:gd name="connsiteX9" fmla="*/ 1524000 w 1524000"/>
              <a:gd name="connsiteY9" fmla="*/ 52917 h 660400"/>
              <a:gd name="connsiteX0" fmla="*/ 0 w 1524000"/>
              <a:gd name="connsiteY0" fmla="*/ 246707 h 660400"/>
              <a:gd name="connsiteX1" fmla="*/ 279400 w 1524000"/>
              <a:gd name="connsiteY1" fmla="*/ 421217 h 660400"/>
              <a:gd name="connsiteX2" fmla="*/ 762000 w 1524000"/>
              <a:gd name="connsiteY2" fmla="*/ 586317 h 660400"/>
              <a:gd name="connsiteX3" fmla="*/ 952500 w 1524000"/>
              <a:gd name="connsiteY3" fmla="*/ 433917 h 660400"/>
              <a:gd name="connsiteX4" fmla="*/ 1016000 w 1524000"/>
              <a:gd name="connsiteY4" fmla="*/ 408517 h 660400"/>
              <a:gd name="connsiteX5" fmla="*/ 1168400 w 1524000"/>
              <a:gd name="connsiteY5" fmla="*/ 433917 h 660400"/>
              <a:gd name="connsiteX6" fmla="*/ 1320800 w 1524000"/>
              <a:gd name="connsiteY6" fmla="*/ 649817 h 660400"/>
              <a:gd name="connsiteX7" fmla="*/ 1473200 w 1524000"/>
              <a:gd name="connsiteY7" fmla="*/ 370417 h 660400"/>
              <a:gd name="connsiteX8" fmla="*/ 1511300 w 1524000"/>
              <a:gd name="connsiteY8" fmla="*/ 52917 h 660400"/>
              <a:gd name="connsiteX9" fmla="*/ 1524000 w 1524000"/>
              <a:gd name="connsiteY9" fmla="*/ 52917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0" h="660400">
                <a:moveTo>
                  <a:pt x="0" y="246707"/>
                </a:moveTo>
                <a:cubicBezTo>
                  <a:pt x="76200" y="296448"/>
                  <a:pt x="152400" y="364615"/>
                  <a:pt x="279400" y="421217"/>
                </a:cubicBezTo>
                <a:cubicBezTo>
                  <a:pt x="406400" y="477819"/>
                  <a:pt x="649817" y="584200"/>
                  <a:pt x="762000" y="586317"/>
                </a:cubicBezTo>
                <a:cubicBezTo>
                  <a:pt x="874183" y="588434"/>
                  <a:pt x="910167" y="463550"/>
                  <a:pt x="952500" y="433917"/>
                </a:cubicBezTo>
                <a:cubicBezTo>
                  <a:pt x="994833" y="404284"/>
                  <a:pt x="980017" y="408517"/>
                  <a:pt x="1016000" y="408517"/>
                </a:cubicBezTo>
                <a:cubicBezTo>
                  <a:pt x="1051983" y="408517"/>
                  <a:pt x="1117600" y="393700"/>
                  <a:pt x="1168400" y="433917"/>
                </a:cubicBezTo>
                <a:cubicBezTo>
                  <a:pt x="1219200" y="474134"/>
                  <a:pt x="1270000" y="660400"/>
                  <a:pt x="1320800" y="649817"/>
                </a:cubicBezTo>
                <a:cubicBezTo>
                  <a:pt x="1371600" y="639234"/>
                  <a:pt x="1441450" y="469900"/>
                  <a:pt x="1473200" y="370417"/>
                </a:cubicBezTo>
                <a:cubicBezTo>
                  <a:pt x="1504950" y="270934"/>
                  <a:pt x="1502833" y="105834"/>
                  <a:pt x="1511300" y="52917"/>
                </a:cubicBezTo>
                <a:cubicBezTo>
                  <a:pt x="1519767" y="0"/>
                  <a:pt x="1521883" y="26458"/>
                  <a:pt x="1524000" y="52917"/>
                </a:cubicBez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2" name="Arc 51"/>
          <p:cNvSpPr/>
          <p:nvPr/>
        </p:nvSpPr>
        <p:spPr>
          <a:xfrm rot="3416487">
            <a:off x="4891088" y="1633538"/>
            <a:ext cx="914400" cy="914400"/>
          </a:xfrm>
          <a:prstGeom prst="arc">
            <a:avLst/>
          </a:pr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6" name="Forme libre 55"/>
          <p:cNvSpPr/>
          <p:nvPr/>
        </p:nvSpPr>
        <p:spPr>
          <a:xfrm>
            <a:off x="3848100" y="2825750"/>
            <a:ext cx="436563" cy="647700"/>
          </a:xfrm>
          <a:custGeom>
            <a:avLst/>
            <a:gdLst>
              <a:gd name="connsiteX0" fmla="*/ 406400 w 406400"/>
              <a:gd name="connsiteY0" fmla="*/ 0 h 622300"/>
              <a:gd name="connsiteX1" fmla="*/ 228600 w 406400"/>
              <a:gd name="connsiteY1" fmla="*/ 76200 h 622300"/>
              <a:gd name="connsiteX2" fmla="*/ 50800 w 406400"/>
              <a:gd name="connsiteY2" fmla="*/ 368300 h 622300"/>
              <a:gd name="connsiteX3" fmla="*/ 0 w 406400"/>
              <a:gd name="connsiteY3" fmla="*/ 622300 h 622300"/>
              <a:gd name="connsiteX4" fmla="*/ 0 w 406400"/>
              <a:gd name="connsiteY4" fmla="*/ 622300 h 62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 h="622300">
                <a:moveTo>
                  <a:pt x="406400" y="0"/>
                </a:moveTo>
                <a:cubicBezTo>
                  <a:pt x="347133" y="7408"/>
                  <a:pt x="287867" y="14817"/>
                  <a:pt x="228600" y="76200"/>
                </a:cubicBezTo>
                <a:cubicBezTo>
                  <a:pt x="169333" y="137583"/>
                  <a:pt x="88900" y="277283"/>
                  <a:pt x="50800" y="368300"/>
                </a:cubicBezTo>
                <a:cubicBezTo>
                  <a:pt x="12700" y="459317"/>
                  <a:pt x="0" y="622300"/>
                  <a:pt x="0" y="622300"/>
                </a:cubicBezTo>
                <a:lnTo>
                  <a:pt x="0" y="622300"/>
                </a:ln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8" name="Forme libre 57"/>
          <p:cNvSpPr/>
          <p:nvPr/>
        </p:nvSpPr>
        <p:spPr>
          <a:xfrm>
            <a:off x="5392738" y="3097213"/>
            <a:ext cx="258762" cy="196850"/>
          </a:xfrm>
          <a:custGeom>
            <a:avLst/>
            <a:gdLst>
              <a:gd name="connsiteX0" fmla="*/ 29633 w 258233"/>
              <a:gd name="connsiteY0" fmla="*/ 0 h 196850"/>
              <a:gd name="connsiteX1" fmla="*/ 29633 w 258233"/>
              <a:gd name="connsiteY1" fmla="*/ 50800 h 196850"/>
              <a:gd name="connsiteX2" fmla="*/ 207433 w 258233"/>
              <a:gd name="connsiteY2" fmla="*/ 177800 h 196850"/>
              <a:gd name="connsiteX3" fmla="*/ 258233 w 258233"/>
              <a:gd name="connsiteY3" fmla="*/ 165100 h 196850"/>
              <a:gd name="connsiteX4" fmla="*/ 258233 w 258233"/>
              <a:gd name="connsiteY4" fmla="*/ 165100 h 19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33" h="196850">
                <a:moveTo>
                  <a:pt x="29633" y="0"/>
                </a:moveTo>
                <a:cubicBezTo>
                  <a:pt x="14816" y="10583"/>
                  <a:pt x="0" y="21167"/>
                  <a:pt x="29633" y="50800"/>
                </a:cubicBezTo>
                <a:cubicBezTo>
                  <a:pt x="59266" y="80433"/>
                  <a:pt x="169333" y="158750"/>
                  <a:pt x="207433" y="177800"/>
                </a:cubicBezTo>
                <a:cubicBezTo>
                  <a:pt x="245533" y="196850"/>
                  <a:pt x="258233" y="165100"/>
                  <a:pt x="258233" y="165100"/>
                </a:cubicBezTo>
                <a:lnTo>
                  <a:pt x="258233" y="165100"/>
                </a:ln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67" name="Ellipse 66"/>
          <p:cNvSpPr/>
          <p:nvPr/>
        </p:nvSpPr>
        <p:spPr>
          <a:xfrm>
            <a:off x="5292725" y="1673225"/>
            <a:ext cx="142875"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68" name="Ellipse 67"/>
          <p:cNvSpPr/>
          <p:nvPr/>
        </p:nvSpPr>
        <p:spPr>
          <a:xfrm>
            <a:off x="3419475" y="2033588"/>
            <a:ext cx="144463" cy="144462"/>
          </a:xfrm>
          <a:prstGeom prst="ellipse">
            <a:avLst/>
          </a:prstGeom>
          <a:solidFill>
            <a:schemeClr val="bg1">
              <a:lumMod val="65000"/>
            </a:schemeClr>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69" name="Ellipse 68"/>
          <p:cNvSpPr/>
          <p:nvPr/>
        </p:nvSpPr>
        <p:spPr>
          <a:xfrm>
            <a:off x="3419475" y="1673225"/>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70" name="Ellipse 69"/>
          <p:cNvSpPr/>
          <p:nvPr/>
        </p:nvSpPr>
        <p:spPr>
          <a:xfrm>
            <a:off x="4572000" y="2393950"/>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36892" name="ZoneTexte 71"/>
          <p:cNvSpPr txBox="1">
            <a:spLocks noChangeArrowheads="1"/>
          </p:cNvSpPr>
          <p:nvPr/>
        </p:nvSpPr>
        <p:spPr bwMode="auto">
          <a:xfrm>
            <a:off x="5076825" y="1457325"/>
            <a:ext cx="574675" cy="215900"/>
          </a:xfrm>
          <a:prstGeom prst="rect">
            <a:avLst/>
          </a:prstGeom>
          <a:noFill/>
          <a:ln w="9525">
            <a:noFill/>
            <a:miter lim="800000"/>
            <a:headEnd/>
            <a:tailEnd/>
          </a:ln>
        </p:spPr>
        <p:txBody>
          <a:bodyPr>
            <a:spAutoFit/>
          </a:bodyPr>
          <a:lstStyle/>
          <a:p>
            <a:pPr algn="ctr"/>
            <a:r>
              <a:rPr lang="fr-FR" sz="800" b="1" i="1" dirty="0">
                <a:latin typeface="Calibri" pitchFamily="34" charset="0"/>
              </a:rPr>
              <a:t>PEKIN</a:t>
            </a:r>
          </a:p>
        </p:txBody>
      </p:sp>
      <p:sp>
        <p:nvSpPr>
          <p:cNvPr id="36893" name="ZoneTexte 75"/>
          <p:cNvSpPr txBox="1">
            <a:spLocks noChangeArrowheads="1"/>
          </p:cNvSpPr>
          <p:nvPr/>
        </p:nvSpPr>
        <p:spPr bwMode="auto">
          <a:xfrm>
            <a:off x="3454757" y="1703265"/>
            <a:ext cx="720725" cy="215900"/>
          </a:xfrm>
          <a:prstGeom prst="rect">
            <a:avLst/>
          </a:prstGeom>
          <a:noFill/>
          <a:ln w="9525">
            <a:noFill/>
            <a:miter lim="800000"/>
            <a:headEnd/>
            <a:tailEnd/>
          </a:ln>
        </p:spPr>
        <p:txBody>
          <a:bodyPr>
            <a:spAutoFit/>
          </a:bodyPr>
          <a:lstStyle/>
          <a:p>
            <a:pPr algn="ctr"/>
            <a:r>
              <a:rPr lang="fr-FR" sz="800" b="1" i="1">
                <a:latin typeface="Calibri" pitchFamily="34" charset="0"/>
              </a:rPr>
              <a:t>ISTANBUL</a:t>
            </a:r>
          </a:p>
        </p:txBody>
      </p:sp>
      <p:sp>
        <p:nvSpPr>
          <p:cNvPr id="36895" name="ZoneTexte 77"/>
          <p:cNvSpPr txBox="1">
            <a:spLocks noChangeArrowheads="1"/>
          </p:cNvSpPr>
          <p:nvPr/>
        </p:nvSpPr>
        <p:spPr bwMode="auto">
          <a:xfrm>
            <a:off x="4342607" y="2547937"/>
            <a:ext cx="863600" cy="214313"/>
          </a:xfrm>
          <a:prstGeom prst="rect">
            <a:avLst/>
          </a:prstGeom>
          <a:noFill/>
          <a:ln w="9525">
            <a:noFill/>
            <a:miter lim="800000"/>
            <a:headEnd/>
            <a:tailEnd/>
          </a:ln>
        </p:spPr>
        <p:txBody>
          <a:bodyPr>
            <a:spAutoFit/>
          </a:bodyPr>
          <a:lstStyle/>
          <a:p>
            <a:pPr algn="ctr"/>
            <a:r>
              <a:rPr lang="fr-FR" sz="800" b="1" i="1">
                <a:latin typeface="Calibri" pitchFamily="34" charset="0"/>
              </a:rPr>
              <a:t>VIJAYANAGAR</a:t>
            </a:r>
          </a:p>
        </p:txBody>
      </p:sp>
      <p:sp>
        <p:nvSpPr>
          <p:cNvPr id="84" name="Arc 83"/>
          <p:cNvSpPr/>
          <p:nvPr/>
        </p:nvSpPr>
        <p:spPr>
          <a:xfrm>
            <a:off x="4378325" y="2703513"/>
            <a:ext cx="914400" cy="914400"/>
          </a:xfrm>
          <a:prstGeom prst="arc">
            <a:avLst>
              <a:gd name="adj1" fmla="val 17148157"/>
              <a:gd name="adj2" fmla="val 18955879"/>
            </a:avLst>
          </a:prstGeom>
          <a:ln w="28575">
            <a:solidFill>
              <a:schemeClr val="bg1">
                <a:lumMod val="75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2351" name="Rectangle 8"/>
          <p:cNvSpPr>
            <a:spLocks noChangeArrowheads="1"/>
          </p:cNvSpPr>
          <p:nvPr/>
        </p:nvSpPr>
        <p:spPr bwMode="auto">
          <a:xfrm>
            <a:off x="6588125" y="0"/>
            <a:ext cx="2555875" cy="6858000"/>
          </a:xfrm>
          <a:prstGeom prst="rect">
            <a:avLst/>
          </a:prstGeom>
          <a:solidFill>
            <a:srgbClr val="FFFFFF"/>
          </a:solidFill>
          <a:ln w="19050">
            <a:solidFill>
              <a:srgbClr val="000000"/>
            </a:solidFill>
            <a:miter lim="800000"/>
            <a:headEnd/>
            <a:tailEnd/>
          </a:ln>
        </p:spPr>
        <p:txBody>
          <a:bodyPr/>
          <a:lstStyle/>
          <a:p>
            <a:pPr marL="685800" lvl="1" indent="-228600">
              <a:defRPr/>
            </a:pPr>
            <a:endParaRPr lang="fr-FR" sz="1200" b="1" dirty="0">
              <a:latin typeface="Calibri" pitchFamily="34" charset="0"/>
            </a:endParaRPr>
          </a:p>
          <a:p>
            <a:pPr marL="685800" lvl="1" indent="-228600">
              <a:defRPr/>
            </a:pPr>
            <a:endParaRPr lang="fr-FR" sz="1400" b="1" dirty="0">
              <a:latin typeface="Calibri" pitchFamily="34" charset="0"/>
            </a:endParaRPr>
          </a:p>
          <a:p>
            <a:pPr marL="685800" lvl="1" indent="-228600">
              <a:defRPr/>
            </a:pPr>
            <a:endParaRPr lang="fr-FR" sz="14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342900" indent="-342900">
              <a:buFontTx/>
              <a:buAutoNum type="alphaLcParenR"/>
              <a:defRPr/>
            </a:pPr>
            <a:endParaRPr lang="fr-FR" sz="1600" b="1" i="1" dirty="0">
              <a:latin typeface="Calibri" pitchFamily="34" charset="0"/>
            </a:endParaRPr>
          </a:p>
          <a:p>
            <a:pPr>
              <a:defRPr/>
            </a:pPr>
            <a:endParaRPr lang="fr-FR" sz="1200" b="1" i="1" dirty="0">
              <a:solidFill>
                <a:srgbClr val="FF0000"/>
              </a:solidFill>
              <a:latin typeface="Calibri" pitchFamily="34" charset="0"/>
            </a:endParaRPr>
          </a:p>
          <a:p>
            <a:pPr>
              <a:defRPr/>
            </a:pPr>
            <a:endParaRPr lang="fr-FR" sz="1600" b="1" i="1" dirty="0">
              <a:latin typeface="Calibri" pitchFamily="34" charset="0"/>
            </a:endParaRPr>
          </a:p>
          <a:p>
            <a:pPr>
              <a:defRPr/>
            </a:pPr>
            <a:endParaRPr lang="fr-FR" sz="1600" b="1" i="1" dirty="0">
              <a:latin typeface="Calibri" pitchFamily="34" charset="0"/>
            </a:endParaRPr>
          </a:p>
          <a:p>
            <a:pPr>
              <a:defRPr/>
            </a:pPr>
            <a:endParaRPr lang="fr-FR" sz="1600" b="1" i="1" dirty="0">
              <a:latin typeface="Calibri" pitchFamily="34" charset="0"/>
            </a:endParaRPr>
          </a:p>
          <a:p>
            <a:pPr algn="ctr">
              <a:defRPr/>
            </a:pPr>
            <a:endParaRPr lang="fr-FR" sz="1200" b="1" i="1" dirty="0">
              <a:latin typeface="Calibri" pitchFamily="34" charset="0"/>
            </a:endParaRPr>
          </a:p>
          <a:p>
            <a:pPr algn="ctr">
              <a:defRPr/>
            </a:pPr>
            <a:endParaRPr lang="fr-FR" sz="1200" b="1" dirty="0">
              <a:latin typeface="Calibri" pitchFamily="34" charset="0"/>
            </a:endParaRPr>
          </a:p>
          <a:p>
            <a:pPr algn="ctr">
              <a:defRPr/>
            </a:pPr>
            <a:endParaRPr lang="fr-FR" sz="1200" b="1" dirty="0">
              <a:latin typeface="Calibri" pitchFamily="34" charset="0"/>
            </a:endParaRPr>
          </a:p>
          <a:p>
            <a:pPr lvl="1" algn="ctr">
              <a:defRPr/>
            </a:pPr>
            <a:endParaRPr lang="fr-FR" sz="1200" b="1" dirty="0">
              <a:latin typeface="Calibri" pitchFamily="34" charset="0"/>
            </a:endParaRPr>
          </a:p>
          <a:p>
            <a:pPr algn="ctr">
              <a:defRPr/>
            </a:pPr>
            <a:endParaRPr lang="fr-FR" sz="1200" b="1" u="sng" dirty="0">
              <a:latin typeface="Comic Sans MS" pitchFamily="66" charset="0"/>
            </a:endParaRPr>
          </a:p>
        </p:txBody>
      </p:sp>
      <p:sp>
        <p:nvSpPr>
          <p:cNvPr id="12" name="Forme libre : forme 11"/>
          <p:cNvSpPr/>
          <p:nvPr/>
        </p:nvSpPr>
        <p:spPr>
          <a:xfrm>
            <a:off x="3335338" y="4195763"/>
            <a:ext cx="58737" cy="30162"/>
          </a:xfrm>
          <a:custGeom>
            <a:avLst/>
            <a:gdLst>
              <a:gd name="connsiteX0" fmla="*/ 0 w 59764"/>
              <a:gd name="connsiteY0" fmla="*/ 0 h 29883"/>
              <a:gd name="connsiteX1" fmla="*/ 59764 w 59764"/>
              <a:gd name="connsiteY1" fmla="*/ 29883 h 29883"/>
              <a:gd name="connsiteX2" fmla="*/ 0 w 59764"/>
              <a:gd name="connsiteY2" fmla="*/ 0 h 29883"/>
            </a:gdLst>
            <a:ahLst/>
            <a:cxnLst>
              <a:cxn ang="0">
                <a:pos x="connsiteX0" y="connsiteY0"/>
              </a:cxn>
              <a:cxn ang="0">
                <a:pos x="connsiteX1" y="connsiteY1"/>
              </a:cxn>
              <a:cxn ang="0">
                <a:pos x="connsiteX2" y="connsiteY2"/>
              </a:cxn>
            </a:cxnLst>
            <a:rect l="l" t="t" r="r" b="b"/>
            <a:pathLst>
              <a:path w="59764" h="29883">
                <a:moveTo>
                  <a:pt x="0" y="0"/>
                </a:moveTo>
                <a:lnTo>
                  <a:pt x="59764" y="29883"/>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Ellipse 50">
            <a:extLst>
              <a:ext uri="{FF2B5EF4-FFF2-40B4-BE49-F238E27FC236}">
                <a16:creationId xmlns:a16="http://schemas.microsoft.com/office/drawing/2014/main" id="{D400D2B0-E7BE-4A83-8BBD-49688A05F5A1}"/>
              </a:ext>
            </a:extLst>
          </p:cNvPr>
          <p:cNvSpPr/>
          <p:nvPr/>
        </p:nvSpPr>
        <p:spPr>
          <a:xfrm>
            <a:off x="538956" y="2293938"/>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55" name="Ellipse 54">
            <a:extLst>
              <a:ext uri="{FF2B5EF4-FFF2-40B4-BE49-F238E27FC236}">
                <a16:creationId xmlns:a16="http://schemas.microsoft.com/office/drawing/2014/main" id="{060065E8-448C-44BC-B795-4C09AFDA80EB}"/>
              </a:ext>
            </a:extLst>
          </p:cNvPr>
          <p:cNvSpPr/>
          <p:nvPr/>
        </p:nvSpPr>
        <p:spPr>
          <a:xfrm>
            <a:off x="1180366" y="3429000"/>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4" name="Rectangle 3">
            <a:extLst>
              <a:ext uri="{FF2B5EF4-FFF2-40B4-BE49-F238E27FC236}">
                <a16:creationId xmlns:a16="http://schemas.microsoft.com/office/drawing/2014/main" id="{CF012D3B-FCD4-4D43-90C4-5719ECCFB4C3}"/>
              </a:ext>
            </a:extLst>
          </p:cNvPr>
          <p:cNvSpPr/>
          <p:nvPr/>
        </p:nvSpPr>
        <p:spPr>
          <a:xfrm>
            <a:off x="1246820" y="3321278"/>
            <a:ext cx="476412" cy="215444"/>
          </a:xfrm>
          <a:prstGeom prst="rect">
            <a:avLst/>
          </a:prstGeom>
        </p:spPr>
        <p:txBody>
          <a:bodyPr wrap="none">
            <a:spAutoFit/>
          </a:bodyPr>
          <a:lstStyle/>
          <a:p>
            <a:r>
              <a:rPr lang="fr-FR" sz="800" b="1" i="1" dirty="0">
                <a:latin typeface="Calibri" pitchFamily="34" charset="0"/>
              </a:rPr>
              <a:t>CUZCO</a:t>
            </a:r>
            <a:endParaRPr lang="fr-FR" sz="800" dirty="0"/>
          </a:p>
        </p:txBody>
      </p:sp>
      <p:sp>
        <p:nvSpPr>
          <p:cNvPr id="8" name="Rectangle 7">
            <a:extLst>
              <a:ext uri="{FF2B5EF4-FFF2-40B4-BE49-F238E27FC236}">
                <a16:creationId xmlns:a16="http://schemas.microsoft.com/office/drawing/2014/main" id="{815AEAE0-D06A-4578-89B6-28004E7CA600}"/>
              </a:ext>
            </a:extLst>
          </p:cNvPr>
          <p:cNvSpPr/>
          <p:nvPr/>
        </p:nvSpPr>
        <p:spPr>
          <a:xfrm>
            <a:off x="393835" y="2038500"/>
            <a:ext cx="841897" cy="215444"/>
          </a:xfrm>
          <a:prstGeom prst="rect">
            <a:avLst/>
          </a:prstGeom>
        </p:spPr>
        <p:txBody>
          <a:bodyPr wrap="none">
            <a:spAutoFit/>
          </a:bodyPr>
          <a:lstStyle/>
          <a:p>
            <a:r>
              <a:rPr lang="fr-FR" sz="800" b="1" i="1" dirty="0">
                <a:latin typeface="Calibri" pitchFamily="34" charset="0"/>
              </a:rPr>
              <a:t>TENOCHTITLAN</a:t>
            </a:r>
            <a:endParaRPr lang="fr-FR" sz="800" dirty="0"/>
          </a:p>
        </p:txBody>
      </p:sp>
      <p:sp>
        <p:nvSpPr>
          <p:cNvPr id="10" name="Ellipse 9">
            <a:extLst>
              <a:ext uri="{FF2B5EF4-FFF2-40B4-BE49-F238E27FC236}">
                <a16:creationId xmlns:a16="http://schemas.microsoft.com/office/drawing/2014/main" id="{D381BAF5-EADB-4815-862E-2B93CD28C72C}"/>
              </a:ext>
            </a:extLst>
          </p:cNvPr>
          <p:cNvSpPr/>
          <p:nvPr/>
        </p:nvSpPr>
        <p:spPr>
          <a:xfrm>
            <a:off x="2992756" y="1468438"/>
            <a:ext cx="45719" cy="620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CCB7F1D-A4BB-4E47-B0B0-3A4B5097FAE7}"/>
              </a:ext>
            </a:extLst>
          </p:cNvPr>
          <p:cNvSpPr/>
          <p:nvPr/>
        </p:nvSpPr>
        <p:spPr>
          <a:xfrm>
            <a:off x="3182176" y="1628924"/>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EE5AD388-701A-49D6-9673-FFADCAAF4266}"/>
              </a:ext>
            </a:extLst>
          </p:cNvPr>
          <p:cNvSpPr/>
          <p:nvPr/>
        </p:nvSpPr>
        <p:spPr>
          <a:xfrm>
            <a:off x="5345906" y="3197225"/>
            <a:ext cx="86520" cy="104775"/>
          </a:xfrm>
          <a:prstGeom prst="ellipse">
            <a:avLst/>
          </a:prstGeom>
          <a:solidFill>
            <a:schemeClr val="bg1">
              <a:lumMod val="65000"/>
            </a:schemeClr>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62" name="Ellipse 61">
            <a:extLst>
              <a:ext uri="{FF2B5EF4-FFF2-40B4-BE49-F238E27FC236}">
                <a16:creationId xmlns:a16="http://schemas.microsoft.com/office/drawing/2014/main" id="{9C1F7AE3-5476-4840-BE6B-02ED36336461}"/>
              </a:ext>
            </a:extLst>
          </p:cNvPr>
          <p:cNvSpPr/>
          <p:nvPr/>
        </p:nvSpPr>
        <p:spPr>
          <a:xfrm>
            <a:off x="6715131" y="736600"/>
            <a:ext cx="142875"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31" name="Rectangle 30">
            <a:extLst>
              <a:ext uri="{FF2B5EF4-FFF2-40B4-BE49-F238E27FC236}">
                <a16:creationId xmlns:a16="http://schemas.microsoft.com/office/drawing/2014/main" id="{F280585D-1D69-44B5-B9BE-F7B4BECA6769}"/>
              </a:ext>
            </a:extLst>
          </p:cNvPr>
          <p:cNvSpPr/>
          <p:nvPr/>
        </p:nvSpPr>
        <p:spPr>
          <a:xfrm>
            <a:off x="6390023" y="10127"/>
            <a:ext cx="2786669" cy="307777"/>
          </a:xfrm>
          <a:prstGeom prst="rect">
            <a:avLst/>
          </a:prstGeom>
        </p:spPr>
        <p:txBody>
          <a:bodyPr wrap="square">
            <a:spAutoFit/>
          </a:bodyPr>
          <a:lstStyle/>
          <a:p>
            <a:pPr marL="228600" indent="-228600" algn="ctr">
              <a:buFontTx/>
              <a:buAutoNum type="arabicParenR"/>
              <a:defRPr/>
            </a:pPr>
            <a:r>
              <a:rPr lang="fr-FR" sz="1400" b="1" dirty="0">
                <a:latin typeface="Calibri" pitchFamily="34" charset="0"/>
              </a:rPr>
              <a:t> </a:t>
            </a:r>
            <a:r>
              <a:rPr lang="fr-FR" sz="1400" b="1" u="sng" dirty="0">
                <a:latin typeface="Calibri" pitchFamily="34" charset="0"/>
              </a:rPr>
              <a:t>Le monde au XV siècle : </a:t>
            </a:r>
          </a:p>
        </p:txBody>
      </p:sp>
      <p:sp>
        <p:nvSpPr>
          <p:cNvPr id="54" name="ZoneTexte 53">
            <a:extLst>
              <a:ext uri="{FF2B5EF4-FFF2-40B4-BE49-F238E27FC236}">
                <a16:creationId xmlns:a16="http://schemas.microsoft.com/office/drawing/2014/main" id="{54625495-8DB4-4665-9B1C-F51198DDE41C}"/>
              </a:ext>
            </a:extLst>
          </p:cNvPr>
          <p:cNvSpPr txBox="1"/>
          <p:nvPr/>
        </p:nvSpPr>
        <p:spPr>
          <a:xfrm>
            <a:off x="1" y="5373216"/>
            <a:ext cx="6582962" cy="1477328"/>
          </a:xfrm>
          <a:prstGeom prst="rect">
            <a:avLst/>
          </a:prstGeom>
          <a:solidFill>
            <a:schemeClr val="bg1"/>
          </a:solidFill>
          <a:ln>
            <a:solidFill>
              <a:schemeClr val="tx1"/>
            </a:solidFill>
          </a:ln>
        </p:spPr>
        <p:txBody>
          <a:bodyPr wrap="square" rtlCol="0">
            <a:spAutoFit/>
          </a:bodyPr>
          <a:lstStyle/>
          <a:p>
            <a:r>
              <a:rPr lang="fr-FR" sz="1000" dirty="0"/>
              <a:t>Consignes : </a:t>
            </a:r>
            <a:r>
              <a:rPr lang="fr-FR" sz="1000" i="1" dirty="0"/>
              <a:t>1) pour voir la progression des phénomènes cartographier, respecter les couleurs : </a:t>
            </a:r>
            <a:r>
              <a:rPr lang="fr-FR" sz="1000" b="1" i="1" dirty="0"/>
              <a:t>1ere partie </a:t>
            </a:r>
            <a:r>
              <a:rPr lang="fr-FR" sz="1000" i="1" dirty="0"/>
              <a:t>en noir ou gris- 2eme partie en vert, 3eme partie en rouge, </a:t>
            </a:r>
          </a:p>
          <a:p>
            <a:r>
              <a:rPr lang="fr-FR" sz="1000" dirty="0"/>
              <a:t>2)Avec les cartes de votre manuel page ,,,,,,,,,,,,,,,,,,,,,,,, et page ,,,,,,,,,,,,,,,,,,,  établissez une deuxième partie à votre croquis qui montrera l’ouverture géographique du monde des européens mais aussi leur assise politique sur le monde et surtout le Nouveau monde,</a:t>
            </a:r>
          </a:p>
          <a:p>
            <a:r>
              <a:rPr lang="fr-FR" sz="1000" dirty="0"/>
              <a:t>3) A l’issue des </a:t>
            </a:r>
            <a:r>
              <a:rPr lang="fr-FR" sz="1000" dirty="0" err="1"/>
              <a:t>PdP</a:t>
            </a:r>
            <a:r>
              <a:rPr lang="fr-FR" sz="1000" dirty="0"/>
              <a:t> sur l’or et argent,  sur le sucre et le système esclavagiste ainsi que le travail schématique sur le commerce qui se mondialise,  vous proposerez une 3eme partie à ce croquis qui portera comme titre : la 1ere mondialisation,</a:t>
            </a:r>
          </a:p>
          <a:p>
            <a:r>
              <a:rPr lang="fr-FR" sz="1000" b="1" dirty="0"/>
              <a:t>4)Trouvez un titre à votre carte</a:t>
            </a:r>
          </a:p>
        </p:txBody>
      </p:sp>
    </p:spTree>
    <p:extLst>
      <p:ext uri="{BB962C8B-B14F-4D97-AF65-F5344CB8AC3E}">
        <p14:creationId xmlns:p14="http://schemas.microsoft.com/office/powerpoint/2010/main" val="20869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age 2" descr="syst monde 15°s.jpg">
            <a:hlinkClick r:id="rId3" action="ppaction://hlinksldjump"/>
          </p:cNvPr>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4" name="Forme libre 3"/>
          <p:cNvSpPr/>
          <p:nvPr/>
        </p:nvSpPr>
        <p:spPr>
          <a:xfrm>
            <a:off x="2124075" y="1700213"/>
            <a:ext cx="6896100" cy="4386262"/>
          </a:xfrm>
          <a:custGeom>
            <a:avLst/>
            <a:gdLst>
              <a:gd name="connsiteX0" fmla="*/ 377456 w 7260266"/>
              <a:gd name="connsiteY0" fmla="*/ 1026042 h 4486940"/>
              <a:gd name="connsiteX1" fmla="*/ 281763 w 7260266"/>
              <a:gd name="connsiteY1" fmla="*/ 334926 h 4486940"/>
              <a:gd name="connsiteX2" fmla="*/ 2068033 w 7260266"/>
              <a:gd name="connsiteY2" fmla="*/ 303028 h 4486940"/>
              <a:gd name="connsiteX3" fmla="*/ 3088759 w 7260266"/>
              <a:gd name="connsiteY3" fmla="*/ 217967 h 4486940"/>
              <a:gd name="connsiteX4" fmla="*/ 4205177 w 7260266"/>
              <a:gd name="connsiteY4" fmla="*/ 15949 h 4486940"/>
              <a:gd name="connsiteX5" fmla="*/ 5013252 w 7260266"/>
              <a:gd name="connsiteY5" fmla="*/ 122274 h 4486940"/>
              <a:gd name="connsiteX6" fmla="*/ 6161568 w 7260266"/>
              <a:gd name="connsiteY6" fmla="*/ 334926 h 4486940"/>
              <a:gd name="connsiteX7" fmla="*/ 6820786 w 7260266"/>
              <a:gd name="connsiteY7" fmla="*/ 611372 h 4486940"/>
              <a:gd name="connsiteX8" fmla="*/ 7224824 w 7260266"/>
              <a:gd name="connsiteY8" fmla="*/ 994144 h 4486940"/>
              <a:gd name="connsiteX9" fmla="*/ 7033438 w 7260266"/>
              <a:gd name="connsiteY9" fmla="*/ 1323753 h 4486940"/>
              <a:gd name="connsiteX10" fmla="*/ 6852684 w 7260266"/>
              <a:gd name="connsiteY10" fmla="*/ 2323214 h 4486940"/>
              <a:gd name="connsiteX11" fmla="*/ 6990907 w 7260266"/>
              <a:gd name="connsiteY11" fmla="*/ 3907465 h 4486940"/>
              <a:gd name="connsiteX12" fmla="*/ 6352954 w 7260266"/>
              <a:gd name="connsiteY12" fmla="*/ 4322135 h 4486940"/>
              <a:gd name="connsiteX13" fmla="*/ 4864396 w 7260266"/>
              <a:gd name="connsiteY13" fmla="*/ 4396563 h 4486940"/>
              <a:gd name="connsiteX14" fmla="*/ 3790507 w 7260266"/>
              <a:gd name="connsiteY14" fmla="*/ 3779874 h 4486940"/>
              <a:gd name="connsiteX15" fmla="*/ 2355112 w 7260266"/>
              <a:gd name="connsiteY15" fmla="*/ 3631019 h 4486940"/>
              <a:gd name="connsiteX16" fmla="*/ 1493875 w 7260266"/>
              <a:gd name="connsiteY16" fmla="*/ 3003698 h 4486940"/>
              <a:gd name="connsiteX17" fmla="*/ 909084 w 7260266"/>
              <a:gd name="connsiteY17" fmla="*/ 2142460 h 4486940"/>
              <a:gd name="connsiteX18" fmla="*/ 632638 w 7260266"/>
              <a:gd name="connsiteY18" fmla="*/ 1568302 h 4486940"/>
              <a:gd name="connsiteX19" fmla="*/ 345559 w 7260266"/>
              <a:gd name="connsiteY19" fmla="*/ 962247 h 448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60266" h="4486940">
                <a:moveTo>
                  <a:pt x="377456" y="1026042"/>
                </a:moveTo>
                <a:cubicBezTo>
                  <a:pt x="188728" y="740735"/>
                  <a:pt x="0" y="455428"/>
                  <a:pt x="281763" y="334926"/>
                </a:cubicBezTo>
                <a:cubicBezTo>
                  <a:pt x="563526" y="214424"/>
                  <a:pt x="1600200" y="322521"/>
                  <a:pt x="2068033" y="303028"/>
                </a:cubicBezTo>
                <a:cubicBezTo>
                  <a:pt x="2535866" y="283535"/>
                  <a:pt x="2732568" y="265813"/>
                  <a:pt x="3088759" y="217967"/>
                </a:cubicBezTo>
                <a:cubicBezTo>
                  <a:pt x="3444950" y="170121"/>
                  <a:pt x="3884428" y="31898"/>
                  <a:pt x="4205177" y="15949"/>
                </a:cubicBezTo>
                <a:cubicBezTo>
                  <a:pt x="4525926" y="0"/>
                  <a:pt x="4687187" y="69111"/>
                  <a:pt x="5013252" y="122274"/>
                </a:cubicBezTo>
                <a:cubicBezTo>
                  <a:pt x="5339317" y="175437"/>
                  <a:pt x="5860312" y="253410"/>
                  <a:pt x="6161568" y="334926"/>
                </a:cubicBezTo>
                <a:cubicBezTo>
                  <a:pt x="6462824" y="416442"/>
                  <a:pt x="6643577" y="501502"/>
                  <a:pt x="6820786" y="611372"/>
                </a:cubicBezTo>
                <a:cubicBezTo>
                  <a:pt x="6997995" y="721242"/>
                  <a:pt x="7189382" y="875414"/>
                  <a:pt x="7224824" y="994144"/>
                </a:cubicBezTo>
                <a:cubicBezTo>
                  <a:pt x="7260266" y="1112874"/>
                  <a:pt x="7095461" y="1102241"/>
                  <a:pt x="7033438" y="1323753"/>
                </a:cubicBezTo>
                <a:cubicBezTo>
                  <a:pt x="6971415" y="1545265"/>
                  <a:pt x="6859773" y="1892595"/>
                  <a:pt x="6852684" y="2323214"/>
                </a:cubicBezTo>
                <a:cubicBezTo>
                  <a:pt x="6845596" y="2753833"/>
                  <a:pt x="7074195" y="3574312"/>
                  <a:pt x="6990907" y="3907465"/>
                </a:cubicBezTo>
                <a:cubicBezTo>
                  <a:pt x="6907619" y="4240618"/>
                  <a:pt x="6707372" y="4240619"/>
                  <a:pt x="6352954" y="4322135"/>
                </a:cubicBezTo>
                <a:cubicBezTo>
                  <a:pt x="5998536" y="4403651"/>
                  <a:pt x="5291470" y="4486940"/>
                  <a:pt x="4864396" y="4396563"/>
                </a:cubicBezTo>
                <a:cubicBezTo>
                  <a:pt x="4437322" y="4306186"/>
                  <a:pt x="4208721" y="3907465"/>
                  <a:pt x="3790507" y="3779874"/>
                </a:cubicBezTo>
                <a:cubicBezTo>
                  <a:pt x="3372293" y="3652283"/>
                  <a:pt x="2737884" y="3760382"/>
                  <a:pt x="2355112" y="3631019"/>
                </a:cubicBezTo>
                <a:cubicBezTo>
                  <a:pt x="1972340" y="3501656"/>
                  <a:pt x="1734880" y="3251791"/>
                  <a:pt x="1493875" y="3003698"/>
                </a:cubicBezTo>
                <a:cubicBezTo>
                  <a:pt x="1252870" y="2755605"/>
                  <a:pt x="1052623" y="2381692"/>
                  <a:pt x="909084" y="2142460"/>
                </a:cubicBezTo>
                <a:cubicBezTo>
                  <a:pt x="765545" y="1903228"/>
                  <a:pt x="726559" y="1765004"/>
                  <a:pt x="632638" y="1568302"/>
                </a:cubicBezTo>
                <a:cubicBezTo>
                  <a:pt x="538717" y="1371600"/>
                  <a:pt x="442138" y="1166923"/>
                  <a:pt x="345559" y="962247"/>
                </a:cubicBezTo>
              </a:path>
            </a:pathLst>
          </a:cu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 name="Forme libre 4"/>
          <p:cNvSpPr/>
          <p:nvPr/>
        </p:nvSpPr>
        <p:spPr>
          <a:xfrm>
            <a:off x="112713" y="539750"/>
            <a:ext cx="3130550" cy="2238375"/>
          </a:xfrm>
          <a:custGeom>
            <a:avLst/>
            <a:gdLst>
              <a:gd name="connsiteX0" fmla="*/ 3544 w 3129516"/>
              <a:gd name="connsiteY0" fmla="*/ 427074 h 2238153"/>
              <a:gd name="connsiteX1" fmla="*/ 56707 w 3129516"/>
              <a:gd name="connsiteY1" fmla="*/ 395176 h 2238153"/>
              <a:gd name="connsiteX2" fmla="*/ 673395 w 3129516"/>
              <a:gd name="connsiteY2" fmla="*/ 23037 h 2238153"/>
              <a:gd name="connsiteX3" fmla="*/ 2247014 w 3129516"/>
              <a:gd name="connsiteY3" fmla="*/ 256953 h 2238153"/>
              <a:gd name="connsiteX4" fmla="*/ 3065721 w 3129516"/>
              <a:gd name="connsiteY4" fmla="*/ 320748 h 2238153"/>
              <a:gd name="connsiteX5" fmla="*/ 2629786 w 3129516"/>
              <a:gd name="connsiteY5" fmla="*/ 1001232 h 2238153"/>
              <a:gd name="connsiteX6" fmla="*/ 1492102 w 3129516"/>
              <a:gd name="connsiteY6" fmla="*/ 1224516 h 2238153"/>
              <a:gd name="connsiteX7" fmla="*/ 1800446 w 3129516"/>
              <a:gd name="connsiteY7" fmla="*/ 1947530 h 2238153"/>
              <a:gd name="connsiteX8" fmla="*/ 1290084 w 3129516"/>
              <a:gd name="connsiteY8" fmla="*/ 2085753 h 2238153"/>
              <a:gd name="connsiteX9" fmla="*/ 460744 w 3129516"/>
              <a:gd name="connsiteY9" fmla="*/ 1990060 h 2238153"/>
              <a:gd name="connsiteX10" fmla="*/ 88605 w 3129516"/>
              <a:gd name="connsiteY10" fmla="*/ 2117651 h 2238153"/>
              <a:gd name="connsiteX11" fmla="*/ 35442 w 3129516"/>
              <a:gd name="connsiteY11" fmla="*/ 1267046 h 2238153"/>
              <a:gd name="connsiteX12" fmla="*/ 3544 w 3129516"/>
              <a:gd name="connsiteY12" fmla="*/ 427074 h 223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9516" h="2238153">
                <a:moveTo>
                  <a:pt x="3544" y="427074"/>
                </a:moveTo>
                <a:cubicBezTo>
                  <a:pt x="7088" y="281762"/>
                  <a:pt x="56707" y="395176"/>
                  <a:pt x="56707" y="395176"/>
                </a:cubicBezTo>
                <a:cubicBezTo>
                  <a:pt x="168349" y="327837"/>
                  <a:pt x="308344" y="46074"/>
                  <a:pt x="673395" y="23037"/>
                </a:cubicBezTo>
                <a:cubicBezTo>
                  <a:pt x="1038446" y="0"/>
                  <a:pt x="1848293" y="207334"/>
                  <a:pt x="2247014" y="256953"/>
                </a:cubicBezTo>
                <a:cubicBezTo>
                  <a:pt x="2645735" y="306572"/>
                  <a:pt x="3001926" y="196702"/>
                  <a:pt x="3065721" y="320748"/>
                </a:cubicBezTo>
                <a:cubicBezTo>
                  <a:pt x="3129516" y="444794"/>
                  <a:pt x="2892056" y="850604"/>
                  <a:pt x="2629786" y="1001232"/>
                </a:cubicBezTo>
                <a:cubicBezTo>
                  <a:pt x="2367516" y="1151860"/>
                  <a:pt x="1630325" y="1066800"/>
                  <a:pt x="1492102" y="1224516"/>
                </a:cubicBezTo>
                <a:cubicBezTo>
                  <a:pt x="1353879" y="1382232"/>
                  <a:pt x="1834116" y="1803991"/>
                  <a:pt x="1800446" y="1947530"/>
                </a:cubicBezTo>
                <a:cubicBezTo>
                  <a:pt x="1766776" y="2091069"/>
                  <a:pt x="1513367" y="2078665"/>
                  <a:pt x="1290084" y="2085753"/>
                </a:cubicBezTo>
                <a:cubicBezTo>
                  <a:pt x="1066801" y="2092841"/>
                  <a:pt x="660990" y="1984744"/>
                  <a:pt x="460744" y="1990060"/>
                </a:cubicBezTo>
                <a:cubicBezTo>
                  <a:pt x="260498" y="1995376"/>
                  <a:pt x="159489" y="2238153"/>
                  <a:pt x="88605" y="2117651"/>
                </a:cubicBezTo>
                <a:cubicBezTo>
                  <a:pt x="17721" y="1997149"/>
                  <a:pt x="46075" y="1543493"/>
                  <a:pt x="35442" y="1267046"/>
                </a:cubicBezTo>
                <a:cubicBezTo>
                  <a:pt x="24809" y="990599"/>
                  <a:pt x="0" y="572386"/>
                  <a:pt x="3544" y="427074"/>
                </a:cubicBezTo>
                <a:close/>
              </a:path>
            </a:pathLst>
          </a:custGeom>
          <a:noFill/>
          <a:ln w="762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Ellipse 1"/>
          <p:cNvSpPr/>
          <p:nvPr/>
        </p:nvSpPr>
        <p:spPr>
          <a:xfrm rot="847148">
            <a:off x="874713" y="2298700"/>
            <a:ext cx="2447925" cy="574675"/>
          </a:xfrm>
          <a:prstGeom prst="ellips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3559" name="Image 7">
            <a:hlinkClick r:id="" action="ppaction://noaction"/>
          </p:cNvPr>
          <p:cNvPicPr>
            <a:picLocks noChangeAspect="1"/>
          </p:cNvPicPr>
          <p:nvPr/>
        </p:nvPicPr>
        <p:blipFill>
          <a:blip r:embed="rId5"/>
          <a:srcRect/>
          <a:stretch>
            <a:fillRect/>
          </a:stretch>
        </p:blipFill>
        <p:spPr bwMode="auto">
          <a:xfrm>
            <a:off x="8370888" y="6286500"/>
            <a:ext cx="649287" cy="371475"/>
          </a:xfrm>
          <a:prstGeom prst="rect">
            <a:avLst/>
          </a:prstGeom>
          <a:noFill/>
          <a:ln w="9525">
            <a:noFill/>
            <a:miter lim="800000"/>
            <a:headEnd/>
            <a:tailEnd/>
          </a:ln>
        </p:spPr>
      </p:pic>
      <p:sp>
        <p:nvSpPr>
          <p:cNvPr id="9" name="Arc 8">
            <a:extLst>
              <a:ext uri="{FF2B5EF4-FFF2-40B4-BE49-F238E27FC236}">
                <a16:creationId xmlns:a16="http://schemas.microsoft.com/office/drawing/2014/main" id="{09D10B4F-FEE7-428A-9BE5-EBA44BF7334D}"/>
              </a:ext>
            </a:extLst>
          </p:cNvPr>
          <p:cNvSpPr/>
          <p:nvPr/>
        </p:nvSpPr>
        <p:spPr>
          <a:xfrm rot="10589672">
            <a:off x="1761248" y="2137015"/>
            <a:ext cx="1783021" cy="696271"/>
          </a:xfrm>
          <a:prstGeom prst="arc">
            <a:avLst>
              <a:gd name="adj1" fmla="val 15460379"/>
              <a:gd name="adj2" fmla="val 957021"/>
            </a:avLst>
          </a:prstGeom>
          <a:ln w="571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0" name="ZoneTexte 9">
            <a:extLst>
              <a:ext uri="{FF2B5EF4-FFF2-40B4-BE49-F238E27FC236}">
                <a16:creationId xmlns:a16="http://schemas.microsoft.com/office/drawing/2014/main" id="{55E82D95-58F0-49C8-9A8B-307FCE2A79FB}"/>
              </a:ext>
            </a:extLst>
          </p:cNvPr>
          <p:cNvSpPr txBox="1"/>
          <p:nvPr/>
        </p:nvSpPr>
        <p:spPr>
          <a:xfrm>
            <a:off x="0" y="4919008"/>
            <a:ext cx="9144000" cy="2031325"/>
          </a:xfrm>
          <a:prstGeom prst="rect">
            <a:avLst/>
          </a:prstGeom>
          <a:solidFill>
            <a:schemeClr val="bg1"/>
          </a:solidFill>
        </p:spPr>
        <p:txBody>
          <a:bodyPr wrap="square" rtlCol="0">
            <a:spAutoFit/>
          </a:bodyPr>
          <a:lstStyle/>
          <a:p>
            <a:r>
              <a:rPr lang="fr-FR" dirty="0"/>
              <a:t>Sur votre carte, représentez le monde au XV° selon ces idées :</a:t>
            </a:r>
          </a:p>
          <a:p>
            <a:pPr marL="285750" indent="-285750">
              <a:buFontTx/>
              <a:buChar char="-"/>
            </a:pPr>
            <a:r>
              <a:rPr lang="fr-FR" dirty="0"/>
              <a:t>Les territoires de puissance sont en Asie, </a:t>
            </a:r>
          </a:p>
          <a:p>
            <a:pPr marL="285750" indent="-285750">
              <a:buFontTx/>
              <a:buChar char="-"/>
            </a:pPr>
            <a:r>
              <a:rPr lang="fr-FR" dirty="0"/>
              <a:t>Les villes y sont nombreuses</a:t>
            </a:r>
          </a:p>
          <a:p>
            <a:pPr marL="285750" indent="-285750">
              <a:buFontTx/>
              <a:buChar char="-"/>
            </a:pPr>
            <a:r>
              <a:rPr lang="fr-FR" dirty="0"/>
              <a:t>Les Européens font des échanges avec le monde oriental par l’intermédiaire des arabo-musulmans</a:t>
            </a:r>
          </a:p>
          <a:p>
            <a:pPr marL="285750" indent="-285750">
              <a:buFontTx/>
              <a:buChar char="-"/>
            </a:pPr>
            <a:r>
              <a:rPr lang="fr-FR" dirty="0"/>
              <a:t>L’Europe, en marge du système-monde  est prise en étau entre l’inconnu à l’Ouest et le monde musulman et ses monopoles économiques à l’Est</a:t>
            </a:r>
          </a:p>
        </p:txBody>
      </p:sp>
      <p:sp>
        <p:nvSpPr>
          <p:cNvPr id="11" name="Bulle narrative : rectangle 10">
            <a:extLst>
              <a:ext uri="{FF2B5EF4-FFF2-40B4-BE49-F238E27FC236}">
                <a16:creationId xmlns:a16="http://schemas.microsoft.com/office/drawing/2014/main" id="{5D22AB15-0FAB-46E2-BFE9-EF8260360164}"/>
              </a:ext>
            </a:extLst>
          </p:cNvPr>
          <p:cNvSpPr/>
          <p:nvPr/>
        </p:nvSpPr>
        <p:spPr>
          <a:xfrm>
            <a:off x="683568" y="2996952"/>
            <a:ext cx="2016224" cy="159040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Quelle idée/phrase retenir</a:t>
            </a:r>
          </a:p>
          <a:p>
            <a:pPr algn="ctr"/>
            <a:r>
              <a:rPr lang="fr-FR" dirty="0"/>
              <a:t>Quel figuré est adapté ?</a:t>
            </a:r>
          </a:p>
        </p:txBody>
      </p:sp>
      <p:sp>
        <p:nvSpPr>
          <p:cNvPr id="12" name="ZoneTexte 11">
            <a:extLst>
              <a:ext uri="{FF2B5EF4-FFF2-40B4-BE49-F238E27FC236}">
                <a16:creationId xmlns:a16="http://schemas.microsoft.com/office/drawing/2014/main" id="{FF4262E4-39EB-4B49-BBB8-A129FEF5459B}"/>
              </a:ext>
            </a:extLst>
          </p:cNvPr>
          <p:cNvSpPr txBox="1"/>
          <p:nvPr/>
        </p:nvSpPr>
        <p:spPr>
          <a:xfrm>
            <a:off x="2768064" y="4088011"/>
            <a:ext cx="2452008" cy="830997"/>
          </a:xfrm>
          <a:prstGeom prst="rect">
            <a:avLst/>
          </a:prstGeom>
          <a:solidFill>
            <a:srgbClr val="BFBFBF"/>
          </a:solidFill>
        </p:spPr>
        <p:txBody>
          <a:bodyPr wrap="square" rtlCol="0">
            <a:spAutoFit/>
          </a:bodyPr>
          <a:lstStyle/>
          <a:p>
            <a:r>
              <a:rPr lang="fr-FR" sz="1600" i="1" dirty="0"/>
              <a:t>Attention : 1 contrainte : tout en gris crayon de papier ou en noir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7"/>
          <p:cNvPicPr>
            <a:picLocks noChangeAspect="1" noChangeArrowheads="1"/>
          </p:cNvPicPr>
          <p:nvPr/>
        </p:nvPicPr>
        <p:blipFill>
          <a:blip r:embed="rId3">
            <a:lum bright="-20000" contrast="40000"/>
          </a:blip>
          <a:srcRect/>
          <a:stretch>
            <a:fillRect/>
          </a:stretch>
        </p:blipFill>
        <p:spPr bwMode="auto">
          <a:xfrm>
            <a:off x="0" y="-26988"/>
            <a:ext cx="6732588" cy="5688013"/>
          </a:xfrm>
          <a:prstGeom prst="rect">
            <a:avLst/>
          </a:prstGeom>
          <a:noFill/>
          <a:ln w="9525">
            <a:solidFill>
              <a:schemeClr val="tx1"/>
            </a:solidFill>
            <a:miter lim="800000"/>
            <a:headEnd/>
            <a:tailEnd/>
          </a:ln>
        </p:spPr>
      </p:pic>
      <p:sp>
        <p:nvSpPr>
          <p:cNvPr id="36867" name="ZoneTexte 37"/>
          <p:cNvSpPr txBox="1">
            <a:spLocks noChangeArrowheads="1"/>
          </p:cNvSpPr>
          <p:nvPr/>
        </p:nvSpPr>
        <p:spPr bwMode="auto">
          <a:xfrm>
            <a:off x="4859338" y="1817688"/>
            <a:ext cx="865187" cy="428625"/>
          </a:xfrm>
          <a:prstGeom prst="rect">
            <a:avLst/>
          </a:prstGeom>
          <a:noFill/>
          <a:ln w="9525">
            <a:noFill/>
            <a:miter lim="800000"/>
            <a:headEnd/>
            <a:tailEnd/>
          </a:ln>
        </p:spPr>
        <p:txBody>
          <a:bodyPr>
            <a:spAutoFit/>
          </a:bodyPr>
          <a:lstStyle/>
          <a:p>
            <a:pPr algn="ctr"/>
            <a:r>
              <a:rPr lang="fr-FR" sz="1100" b="1" i="1">
                <a:latin typeface="Calibri" pitchFamily="34" charset="0"/>
              </a:rPr>
              <a:t>Chine </a:t>
            </a:r>
          </a:p>
          <a:p>
            <a:pPr algn="ctr"/>
            <a:r>
              <a:rPr lang="fr-FR" sz="1100" b="1" i="1">
                <a:latin typeface="Calibri" pitchFamily="34" charset="0"/>
              </a:rPr>
              <a:t>des Ming</a:t>
            </a:r>
          </a:p>
        </p:txBody>
      </p:sp>
      <p:sp>
        <p:nvSpPr>
          <p:cNvPr id="36868" name="ZoneTexte 39"/>
          <p:cNvSpPr txBox="1">
            <a:spLocks noChangeArrowheads="1"/>
          </p:cNvSpPr>
          <p:nvPr/>
        </p:nvSpPr>
        <p:spPr bwMode="auto">
          <a:xfrm>
            <a:off x="4211638" y="1962150"/>
            <a:ext cx="865187" cy="430213"/>
          </a:xfrm>
          <a:prstGeom prst="rect">
            <a:avLst/>
          </a:prstGeom>
          <a:noFill/>
          <a:ln w="9525">
            <a:noFill/>
            <a:miter lim="800000"/>
            <a:headEnd/>
            <a:tailEnd/>
          </a:ln>
        </p:spPr>
        <p:txBody>
          <a:bodyPr>
            <a:spAutoFit/>
          </a:bodyPr>
          <a:lstStyle/>
          <a:p>
            <a:pPr algn="ctr"/>
            <a:r>
              <a:rPr lang="fr-FR" sz="1100" b="1" i="1">
                <a:latin typeface="Calibri" pitchFamily="34" charset="0"/>
              </a:rPr>
              <a:t>Royaumes indiens</a:t>
            </a:r>
          </a:p>
        </p:txBody>
      </p:sp>
      <p:sp>
        <p:nvSpPr>
          <p:cNvPr id="36870" name="ZoneTexte 42"/>
          <p:cNvSpPr txBox="1">
            <a:spLocks noChangeArrowheads="1"/>
          </p:cNvSpPr>
          <p:nvPr/>
        </p:nvSpPr>
        <p:spPr bwMode="auto">
          <a:xfrm>
            <a:off x="3163187" y="1764887"/>
            <a:ext cx="1584325" cy="430213"/>
          </a:xfrm>
          <a:prstGeom prst="rect">
            <a:avLst/>
          </a:prstGeom>
          <a:noFill/>
          <a:ln w="9525">
            <a:noFill/>
            <a:miter lim="800000"/>
            <a:headEnd/>
            <a:tailEnd/>
          </a:ln>
        </p:spPr>
        <p:txBody>
          <a:bodyPr wrap="square">
            <a:spAutoFit/>
          </a:bodyPr>
          <a:lstStyle/>
          <a:p>
            <a:pPr algn="ctr"/>
            <a:r>
              <a:rPr lang="fr-FR" sz="1100" b="1" i="1" dirty="0">
                <a:latin typeface="Calibri" pitchFamily="34" charset="0"/>
              </a:rPr>
              <a:t>Empire</a:t>
            </a:r>
          </a:p>
          <a:p>
            <a:pPr algn="ctr"/>
            <a:r>
              <a:rPr lang="fr-FR" sz="1100" b="1" i="1" dirty="0">
                <a:latin typeface="Calibri" pitchFamily="34" charset="0"/>
              </a:rPr>
              <a:t>Ottoman</a:t>
            </a:r>
          </a:p>
        </p:txBody>
      </p:sp>
      <p:sp>
        <p:nvSpPr>
          <p:cNvPr id="47" name="Forme libre 46"/>
          <p:cNvSpPr/>
          <p:nvPr/>
        </p:nvSpPr>
        <p:spPr>
          <a:xfrm>
            <a:off x="3924300" y="1670050"/>
            <a:ext cx="1066800" cy="246063"/>
          </a:xfrm>
          <a:custGeom>
            <a:avLst/>
            <a:gdLst>
              <a:gd name="connsiteX0" fmla="*/ 0 w 1066800"/>
              <a:gd name="connsiteY0" fmla="*/ 4233 h 245533"/>
              <a:gd name="connsiteX1" fmla="*/ 165100 w 1066800"/>
              <a:gd name="connsiteY1" fmla="*/ 4233 h 245533"/>
              <a:gd name="connsiteX2" fmla="*/ 558800 w 1066800"/>
              <a:gd name="connsiteY2" fmla="*/ 29633 h 245533"/>
              <a:gd name="connsiteX3" fmla="*/ 914400 w 1066800"/>
              <a:gd name="connsiteY3" fmla="*/ 143933 h 245533"/>
              <a:gd name="connsiteX4" fmla="*/ 1066800 w 1066800"/>
              <a:gd name="connsiteY4" fmla="*/ 245533 h 245533"/>
              <a:gd name="connsiteX5" fmla="*/ 1066800 w 1066800"/>
              <a:gd name="connsiteY5" fmla="*/ 245533 h 24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00" h="245533">
                <a:moveTo>
                  <a:pt x="0" y="4233"/>
                </a:moveTo>
                <a:cubicBezTo>
                  <a:pt x="35983" y="2116"/>
                  <a:pt x="71967" y="0"/>
                  <a:pt x="165100" y="4233"/>
                </a:cubicBezTo>
                <a:cubicBezTo>
                  <a:pt x="258233" y="8466"/>
                  <a:pt x="433917" y="6350"/>
                  <a:pt x="558800" y="29633"/>
                </a:cubicBezTo>
                <a:cubicBezTo>
                  <a:pt x="683683" y="52916"/>
                  <a:pt x="829733" y="107950"/>
                  <a:pt x="914400" y="143933"/>
                </a:cubicBezTo>
                <a:cubicBezTo>
                  <a:pt x="999067" y="179916"/>
                  <a:pt x="1066800" y="245533"/>
                  <a:pt x="1066800" y="245533"/>
                </a:cubicBezTo>
                <a:lnTo>
                  <a:pt x="1066800" y="245533"/>
                </a:lnTo>
              </a:path>
            </a:pathLst>
          </a:cu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8" name="Arc 47"/>
          <p:cNvSpPr/>
          <p:nvPr/>
        </p:nvSpPr>
        <p:spPr>
          <a:xfrm rot="9542975">
            <a:off x="4015526" y="1619250"/>
            <a:ext cx="576262" cy="431800"/>
          </a:xfrm>
          <a:prstGeom prst="arc">
            <a:avLst>
              <a:gd name="adj1" fmla="val 15460379"/>
              <a:gd name="adj2" fmla="val 377549"/>
            </a:avLst>
          </a:pr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9" name="Forme libre 48"/>
          <p:cNvSpPr/>
          <p:nvPr/>
        </p:nvSpPr>
        <p:spPr>
          <a:xfrm>
            <a:off x="3759200" y="2393950"/>
            <a:ext cx="668338" cy="317500"/>
          </a:xfrm>
          <a:custGeom>
            <a:avLst/>
            <a:gdLst>
              <a:gd name="connsiteX0" fmla="*/ 0 w 558800"/>
              <a:gd name="connsiteY0" fmla="*/ 0 h 287867"/>
              <a:gd name="connsiteX1" fmla="*/ 101600 w 558800"/>
              <a:gd name="connsiteY1" fmla="*/ 165100 h 287867"/>
              <a:gd name="connsiteX2" fmla="*/ 165100 w 558800"/>
              <a:gd name="connsiteY2" fmla="*/ 279400 h 287867"/>
              <a:gd name="connsiteX3" fmla="*/ 444500 w 558800"/>
              <a:gd name="connsiteY3" fmla="*/ 215900 h 287867"/>
              <a:gd name="connsiteX4" fmla="*/ 558800 w 558800"/>
              <a:gd name="connsiteY4" fmla="*/ 203200 h 287867"/>
              <a:gd name="connsiteX5" fmla="*/ 558800 w 558800"/>
              <a:gd name="connsiteY5" fmla="*/ 203200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287867">
                <a:moveTo>
                  <a:pt x="0" y="0"/>
                </a:moveTo>
                <a:cubicBezTo>
                  <a:pt x="37041" y="59266"/>
                  <a:pt x="74083" y="118533"/>
                  <a:pt x="101600" y="165100"/>
                </a:cubicBezTo>
                <a:cubicBezTo>
                  <a:pt x="129117" y="211667"/>
                  <a:pt x="107950" y="270933"/>
                  <a:pt x="165100" y="279400"/>
                </a:cubicBezTo>
                <a:cubicBezTo>
                  <a:pt x="222250" y="287867"/>
                  <a:pt x="378883" y="228600"/>
                  <a:pt x="444500" y="215900"/>
                </a:cubicBezTo>
                <a:cubicBezTo>
                  <a:pt x="510117" y="203200"/>
                  <a:pt x="558800" y="203200"/>
                  <a:pt x="558800" y="203200"/>
                </a:cubicBezTo>
                <a:lnTo>
                  <a:pt x="558800" y="203200"/>
                </a:lnTo>
              </a:path>
            </a:pathLst>
          </a:cu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0" name="Forme libre 49"/>
          <p:cNvSpPr/>
          <p:nvPr/>
        </p:nvSpPr>
        <p:spPr>
          <a:xfrm>
            <a:off x="4067175" y="2435225"/>
            <a:ext cx="1520825" cy="660400"/>
          </a:xfrm>
          <a:custGeom>
            <a:avLst/>
            <a:gdLst>
              <a:gd name="connsiteX0" fmla="*/ 0 w 1524000"/>
              <a:gd name="connsiteY0" fmla="*/ 268817 h 660400"/>
              <a:gd name="connsiteX1" fmla="*/ 279400 w 1524000"/>
              <a:gd name="connsiteY1" fmla="*/ 421217 h 660400"/>
              <a:gd name="connsiteX2" fmla="*/ 762000 w 1524000"/>
              <a:gd name="connsiteY2" fmla="*/ 586317 h 660400"/>
              <a:gd name="connsiteX3" fmla="*/ 952500 w 1524000"/>
              <a:gd name="connsiteY3" fmla="*/ 433917 h 660400"/>
              <a:gd name="connsiteX4" fmla="*/ 1016000 w 1524000"/>
              <a:gd name="connsiteY4" fmla="*/ 408517 h 660400"/>
              <a:gd name="connsiteX5" fmla="*/ 1168400 w 1524000"/>
              <a:gd name="connsiteY5" fmla="*/ 433917 h 660400"/>
              <a:gd name="connsiteX6" fmla="*/ 1320800 w 1524000"/>
              <a:gd name="connsiteY6" fmla="*/ 649817 h 660400"/>
              <a:gd name="connsiteX7" fmla="*/ 1473200 w 1524000"/>
              <a:gd name="connsiteY7" fmla="*/ 370417 h 660400"/>
              <a:gd name="connsiteX8" fmla="*/ 1511300 w 1524000"/>
              <a:gd name="connsiteY8" fmla="*/ 52917 h 660400"/>
              <a:gd name="connsiteX9" fmla="*/ 1524000 w 1524000"/>
              <a:gd name="connsiteY9" fmla="*/ 52917 h 660400"/>
              <a:gd name="connsiteX0" fmla="*/ 0 w 1524000"/>
              <a:gd name="connsiteY0" fmla="*/ 246707 h 660400"/>
              <a:gd name="connsiteX1" fmla="*/ 279400 w 1524000"/>
              <a:gd name="connsiteY1" fmla="*/ 421217 h 660400"/>
              <a:gd name="connsiteX2" fmla="*/ 762000 w 1524000"/>
              <a:gd name="connsiteY2" fmla="*/ 586317 h 660400"/>
              <a:gd name="connsiteX3" fmla="*/ 952500 w 1524000"/>
              <a:gd name="connsiteY3" fmla="*/ 433917 h 660400"/>
              <a:gd name="connsiteX4" fmla="*/ 1016000 w 1524000"/>
              <a:gd name="connsiteY4" fmla="*/ 408517 h 660400"/>
              <a:gd name="connsiteX5" fmla="*/ 1168400 w 1524000"/>
              <a:gd name="connsiteY5" fmla="*/ 433917 h 660400"/>
              <a:gd name="connsiteX6" fmla="*/ 1320800 w 1524000"/>
              <a:gd name="connsiteY6" fmla="*/ 649817 h 660400"/>
              <a:gd name="connsiteX7" fmla="*/ 1473200 w 1524000"/>
              <a:gd name="connsiteY7" fmla="*/ 370417 h 660400"/>
              <a:gd name="connsiteX8" fmla="*/ 1511300 w 1524000"/>
              <a:gd name="connsiteY8" fmla="*/ 52917 h 660400"/>
              <a:gd name="connsiteX9" fmla="*/ 1524000 w 1524000"/>
              <a:gd name="connsiteY9" fmla="*/ 52917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0" h="660400">
                <a:moveTo>
                  <a:pt x="0" y="246707"/>
                </a:moveTo>
                <a:cubicBezTo>
                  <a:pt x="76200" y="296448"/>
                  <a:pt x="152400" y="364615"/>
                  <a:pt x="279400" y="421217"/>
                </a:cubicBezTo>
                <a:cubicBezTo>
                  <a:pt x="406400" y="477819"/>
                  <a:pt x="649817" y="584200"/>
                  <a:pt x="762000" y="586317"/>
                </a:cubicBezTo>
                <a:cubicBezTo>
                  <a:pt x="874183" y="588434"/>
                  <a:pt x="910167" y="463550"/>
                  <a:pt x="952500" y="433917"/>
                </a:cubicBezTo>
                <a:cubicBezTo>
                  <a:pt x="994833" y="404284"/>
                  <a:pt x="980017" y="408517"/>
                  <a:pt x="1016000" y="408517"/>
                </a:cubicBezTo>
                <a:cubicBezTo>
                  <a:pt x="1051983" y="408517"/>
                  <a:pt x="1117600" y="393700"/>
                  <a:pt x="1168400" y="433917"/>
                </a:cubicBezTo>
                <a:cubicBezTo>
                  <a:pt x="1219200" y="474134"/>
                  <a:pt x="1270000" y="660400"/>
                  <a:pt x="1320800" y="649817"/>
                </a:cubicBezTo>
                <a:cubicBezTo>
                  <a:pt x="1371600" y="639234"/>
                  <a:pt x="1441450" y="469900"/>
                  <a:pt x="1473200" y="370417"/>
                </a:cubicBezTo>
                <a:cubicBezTo>
                  <a:pt x="1504950" y="270934"/>
                  <a:pt x="1502833" y="105834"/>
                  <a:pt x="1511300" y="52917"/>
                </a:cubicBezTo>
                <a:cubicBezTo>
                  <a:pt x="1519767" y="0"/>
                  <a:pt x="1521883" y="26458"/>
                  <a:pt x="1524000" y="52917"/>
                </a:cubicBez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2" name="Arc 51"/>
          <p:cNvSpPr/>
          <p:nvPr/>
        </p:nvSpPr>
        <p:spPr>
          <a:xfrm rot="3416487">
            <a:off x="4891088" y="1633538"/>
            <a:ext cx="914400" cy="914400"/>
          </a:xfrm>
          <a:prstGeom prst="arc">
            <a:avLst/>
          </a:pr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3" name="Arc 52"/>
          <p:cNvSpPr/>
          <p:nvPr/>
        </p:nvSpPr>
        <p:spPr>
          <a:xfrm rot="10589672">
            <a:off x="2911475" y="1439863"/>
            <a:ext cx="688975" cy="431800"/>
          </a:xfrm>
          <a:prstGeom prst="arc">
            <a:avLst>
              <a:gd name="adj1" fmla="val 15460379"/>
              <a:gd name="adj2" fmla="val 1077204"/>
            </a:avLst>
          </a:prstGeom>
          <a:ln w="381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6" name="Forme libre 55"/>
          <p:cNvSpPr/>
          <p:nvPr/>
        </p:nvSpPr>
        <p:spPr>
          <a:xfrm>
            <a:off x="3848100" y="2825750"/>
            <a:ext cx="436563" cy="647700"/>
          </a:xfrm>
          <a:custGeom>
            <a:avLst/>
            <a:gdLst>
              <a:gd name="connsiteX0" fmla="*/ 406400 w 406400"/>
              <a:gd name="connsiteY0" fmla="*/ 0 h 622300"/>
              <a:gd name="connsiteX1" fmla="*/ 228600 w 406400"/>
              <a:gd name="connsiteY1" fmla="*/ 76200 h 622300"/>
              <a:gd name="connsiteX2" fmla="*/ 50800 w 406400"/>
              <a:gd name="connsiteY2" fmla="*/ 368300 h 622300"/>
              <a:gd name="connsiteX3" fmla="*/ 0 w 406400"/>
              <a:gd name="connsiteY3" fmla="*/ 622300 h 622300"/>
              <a:gd name="connsiteX4" fmla="*/ 0 w 406400"/>
              <a:gd name="connsiteY4" fmla="*/ 622300 h 62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 h="622300">
                <a:moveTo>
                  <a:pt x="406400" y="0"/>
                </a:moveTo>
                <a:cubicBezTo>
                  <a:pt x="347133" y="7408"/>
                  <a:pt x="287867" y="14817"/>
                  <a:pt x="228600" y="76200"/>
                </a:cubicBezTo>
                <a:cubicBezTo>
                  <a:pt x="169333" y="137583"/>
                  <a:pt x="88900" y="277283"/>
                  <a:pt x="50800" y="368300"/>
                </a:cubicBezTo>
                <a:cubicBezTo>
                  <a:pt x="12700" y="459317"/>
                  <a:pt x="0" y="622300"/>
                  <a:pt x="0" y="622300"/>
                </a:cubicBezTo>
                <a:lnTo>
                  <a:pt x="0" y="622300"/>
                </a:ln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8" name="Forme libre 57"/>
          <p:cNvSpPr/>
          <p:nvPr/>
        </p:nvSpPr>
        <p:spPr>
          <a:xfrm>
            <a:off x="5392738" y="3097213"/>
            <a:ext cx="258762" cy="196850"/>
          </a:xfrm>
          <a:custGeom>
            <a:avLst/>
            <a:gdLst>
              <a:gd name="connsiteX0" fmla="*/ 29633 w 258233"/>
              <a:gd name="connsiteY0" fmla="*/ 0 h 196850"/>
              <a:gd name="connsiteX1" fmla="*/ 29633 w 258233"/>
              <a:gd name="connsiteY1" fmla="*/ 50800 h 196850"/>
              <a:gd name="connsiteX2" fmla="*/ 207433 w 258233"/>
              <a:gd name="connsiteY2" fmla="*/ 177800 h 196850"/>
              <a:gd name="connsiteX3" fmla="*/ 258233 w 258233"/>
              <a:gd name="connsiteY3" fmla="*/ 165100 h 196850"/>
              <a:gd name="connsiteX4" fmla="*/ 258233 w 258233"/>
              <a:gd name="connsiteY4" fmla="*/ 165100 h 19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33" h="196850">
                <a:moveTo>
                  <a:pt x="29633" y="0"/>
                </a:moveTo>
                <a:cubicBezTo>
                  <a:pt x="14816" y="10583"/>
                  <a:pt x="0" y="21167"/>
                  <a:pt x="29633" y="50800"/>
                </a:cubicBezTo>
                <a:cubicBezTo>
                  <a:pt x="59266" y="80433"/>
                  <a:pt x="169333" y="158750"/>
                  <a:pt x="207433" y="177800"/>
                </a:cubicBezTo>
                <a:cubicBezTo>
                  <a:pt x="245533" y="196850"/>
                  <a:pt x="258233" y="165100"/>
                  <a:pt x="258233" y="165100"/>
                </a:cubicBezTo>
                <a:lnTo>
                  <a:pt x="258233" y="165100"/>
                </a:ln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67" name="Ellipse 66"/>
          <p:cNvSpPr/>
          <p:nvPr/>
        </p:nvSpPr>
        <p:spPr>
          <a:xfrm>
            <a:off x="5292725" y="1673225"/>
            <a:ext cx="142875"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68" name="Ellipse 67"/>
          <p:cNvSpPr/>
          <p:nvPr/>
        </p:nvSpPr>
        <p:spPr>
          <a:xfrm>
            <a:off x="3419475" y="2033588"/>
            <a:ext cx="144463" cy="144462"/>
          </a:xfrm>
          <a:prstGeom prst="ellipse">
            <a:avLst/>
          </a:prstGeom>
          <a:solidFill>
            <a:schemeClr val="bg1">
              <a:lumMod val="65000"/>
            </a:schemeClr>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69" name="Ellipse 68"/>
          <p:cNvSpPr/>
          <p:nvPr/>
        </p:nvSpPr>
        <p:spPr>
          <a:xfrm>
            <a:off x="3419475" y="1673225"/>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70" name="Ellipse 69"/>
          <p:cNvSpPr/>
          <p:nvPr/>
        </p:nvSpPr>
        <p:spPr>
          <a:xfrm>
            <a:off x="4572000" y="2393950"/>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36892" name="ZoneTexte 71"/>
          <p:cNvSpPr txBox="1">
            <a:spLocks noChangeArrowheads="1"/>
          </p:cNvSpPr>
          <p:nvPr/>
        </p:nvSpPr>
        <p:spPr bwMode="auto">
          <a:xfrm>
            <a:off x="5076825" y="1457325"/>
            <a:ext cx="574675" cy="215900"/>
          </a:xfrm>
          <a:prstGeom prst="rect">
            <a:avLst/>
          </a:prstGeom>
          <a:noFill/>
          <a:ln w="9525">
            <a:noFill/>
            <a:miter lim="800000"/>
            <a:headEnd/>
            <a:tailEnd/>
          </a:ln>
        </p:spPr>
        <p:txBody>
          <a:bodyPr>
            <a:spAutoFit/>
          </a:bodyPr>
          <a:lstStyle/>
          <a:p>
            <a:pPr algn="ctr"/>
            <a:r>
              <a:rPr lang="fr-FR" sz="800" b="1" i="1" dirty="0">
                <a:latin typeface="Calibri" pitchFamily="34" charset="0"/>
              </a:rPr>
              <a:t>PEKIN</a:t>
            </a:r>
          </a:p>
        </p:txBody>
      </p:sp>
      <p:sp>
        <p:nvSpPr>
          <p:cNvPr id="36893" name="ZoneTexte 75"/>
          <p:cNvSpPr txBox="1">
            <a:spLocks noChangeArrowheads="1"/>
          </p:cNvSpPr>
          <p:nvPr/>
        </p:nvSpPr>
        <p:spPr bwMode="auto">
          <a:xfrm>
            <a:off x="3454757" y="1703265"/>
            <a:ext cx="720725" cy="215900"/>
          </a:xfrm>
          <a:prstGeom prst="rect">
            <a:avLst/>
          </a:prstGeom>
          <a:noFill/>
          <a:ln w="9525">
            <a:noFill/>
            <a:miter lim="800000"/>
            <a:headEnd/>
            <a:tailEnd/>
          </a:ln>
        </p:spPr>
        <p:txBody>
          <a:bodyPr>
            <a:spAutoFit/>
          </a:bodyPr>
          <a:lstStyle/>
          <a:p>
            <a:pPr algn="ctr"/>
            <a:r>
              <a:rPr lang="fr-FR" sz="800" b="1" i="1">
                <a:latin typeface="Calibri" pitchFamily="34" charset="0"/>
              </a:rPr>
              <a:t>ISTANBUL</a:t>
            </a:r>
          </a:p>
        </p:txBody>
      </p:sp>
      <p:sp>
        <p:nvSpPr>
          <p:cNvPr id="36895" name="ZoneTexte 77"/>
          <p:cNvSpPr txBox="1">
            <a:spLocks noChangeArrowheads="1"/>
          </p:cNvSpPr>
          <p:nvPr/>
        </p:nvSpPr>
        <p:spPr bwMode="auto">
          <a:xfrm>
            <a:off x="4342607" y="2547937"/>
            <a:ext cx="863600" cy="214313"/>
          </a:xfrm>
          <a:prstGeom prst="rect">
            <a:avLst/>
          </a:prstGeom>
          <a:noFill/>
          <a:ln w="9525">
            <a:noFill/>
            <a:miter lim="800000"/>
            <a:headEnd/>
            <a:tailEnd/>
          </a:ln>
        </p:spPr>
        <p:txBody>
          <a:bodyPr>
            <a:spAutoFit/>
          </a:bodyPr>
          <a:lstStyle/>
          <a:p>
            <a:pPr algn="ctr"/>
            <a:r>
              <a:rPr lang="fr-FR" sz="800" b="1" i="1">
                <a:latin typeface="Calibri" pitchFamily="34" charset="0"/>
              </a:rPr>
              <a:t>VIJAYANAGAR</a:t>
            </a:r>
          </a:p>
        </p:txBody>
      </p:sp>
      <p:sp>
        <p:nvSpPr>
          <p:cNvPr id="84" name="Arc 83"/>
          <p:cNvSpPr/>
          <p:nvPr/>
        </p:nvSpPr>
        <p:spPr>
          <a:xfrm>
            <a:off x="4378325" y="2703513"/>
            <a:ext cx="914400" cy="914400"/>
          </a:xfrm>
          <a:prstGeom prst="arc">
            <a:avLst>
              <a:gd name="adj1" fmla="val 17148157"/>
              <a:gd name="adj2" fmla="val 18955879"/>
            </a:avLst>
          </a:prstGeom>
          <a:ln w="28575">
            <a:solidFill>
              <a:schemeClr val="bg1">
                <a:lumMod val="75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2351" name="Rectangle 8"/>
          <p:cNvSpPr>
            <a:spLocks noChangeArrowheads="1"/>
          </p:cNvSpPr>
          <p:nvPr/>
        </p:nvSpPr>
        <p:spPr bwMode="auto">
          <a:xfrm>
            <a:off x="6588125" y="0"/>
            <a:ext cx="2555875" cy="6858000"/>
          </a:xfrm>
          <a:prstGeom prst="rect">
            <a:avLst/>
          </a:prstGeom>
          <a:solidFill>
            <a:srgbClr val="FFFFFF"/>
          </a:solidFill>
          <a:ln w="19050">
            <a:solidFill>
              <a:srgbClr val="000000"/>
            </a:solidFill>
            <a:miter lim="800000"/>
            <a:headEnd/>
            <a:tailEnd/>
          </a:ln>
        </p:spPr>
        <p:txBody>
          <a:bodyPr/>
          <a:lstStyle/>
          <a:p>
            <a:pPr marL="685800" lvl="1" indent="-228600">
              <a:defRPr/>
            </a:pPr>
            <a:endParaRPr lang="fr-FR" sz="1200" b="1" dirty="0">
              <a:latin typeface="Calibri" pitchFamily="34" charset="0"/>
            </a:endParaRPr>
          </a:p>
          <a:p>
            <a:pPr marL="685800" lvl="1" indent="-228600">
              <a:defRPr/>
            </a:pPr>
            <a:endParaRPr lang="fr-FR" sz="1400" b="1" dirty="0">
              <a:latin typeface="Calibri" pitchFamily="34" charset="0"/>
            </a:endParaRPr>
          </a:p>
          <a:p>
            <a:pPr marL="685800" lvl="1" indent="-228600">
              <a:defRPr/>
            </a:pPr>
            <a:endParaRPr lang="fr-FR" sz="14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342900" indent="-342900">
              <a:buFontTx/>
              <a:buAutoNum type="alphaLcParenR"/>
              <a:defRPr/>
            </a:pPr>
            <a:endParaRPr lang="fr-FR" sz="1600" b="1" i="1" dirty="0">
              <a:latin typeface="Calibri" pitchFamily="34" charset="0"/>
            </a:endParaRPr>
          </a:p>
          <a:p>
            <a:pPr>
              <a:defRPr/>
            </a:pPr>
            <a:endParaRPr lang="fr-FR" sz="1200" b="1" i="1" dirty="0">
              <a:solidFill>
                <a:srgbClr val="FF0000"/>
              </a:solidFill>
              <a:latin typeface="Calibri" pitchFamily="34" charset="0"/>
            </a:endParaRPr>
          </a:p>
          <a:p>
            <a:pPr>
              <a:defRPr/>
            </a:pPr>
            <a:endParaRPr lang="fr-FR" sz="1600" b="1" i="1" dirty="0">
              <a:latin typeface="Calibri" pitchFamily="34" charset="0"/>
            </a:endParaRPr>
          </a:p>
          <a:p>
            <a:pPr>
              <a:defRPr/>
            </a:pPr>
            <a:endParaRPr lang="fr-FR" sz="1600" b="1" i="1" dirty="0">
              <a:latin typeface="Calibri" pitchFamily="34" charset="0"/>
            </a:endParaRPr>
          </a:p>
          <a:p>
            <a:pPr>
              <a:defRPr/>
            </a:pPr>
            <a:endParaRPr lang="fr-FR" sz="1600" b="1" i="1" dirty="0">
              <a:latin typeface="Calibri" pitchFamily="34" charset="0"/>
            </a:endParaRPr>
          </a:p>
          <a:p>
            <a:pPr algn="ctr">
              <a:defRPr/>
            </a:pPr>
            <a:endParaRPr lang="fr-FR" sz="1200" b="1" i="1" dirty="0">
              <a:latin typeface="Calibri" pitchFamily="34" charset="0"/>
            </a:endParaRPr>
          </a:p>
          <a:p>
            <a:pPr algn="ctr">
              <a:defRPr/>
            </a:pPr>
            <a:endParaRPr lang="fr-FR" sz="1200" b="1" dirty="0">
              <a:latin typeface="Calibri" pitchFamily="34" charset="0"/>
            </a:endParaRPr>
          </a:p>
          <a:p>
            <a:pPr algn="ctr">
              <a:defRPr/>
            </a:pPr>
            <a:endParaRPr lang="fr-FR" sz="1200" b="1" dirty="0">
              <a:latin typeface="Calibri" pitchFamily="34" charset="0"/>
            </a:endParaRPr>
          </a:p>
          <a:p>
            <a:pPr lvl="1" algn="ctr">
              <a:defRPr/>
            </a:pPr>
            <a:endParaRPr lang="fr-FR" sz="1200" b="1" dirty="0">
              <a:latin typeface="Calibri" pitchFamily="34" charset="0"/>
            </a:endParaRPr>
          </a:p>
          <a:p>
            <a:pPr algn="ctr">
              <a:defRPr/>
            </a:pPr>
            <a:endParaRPr lang="fr-FR" sz="1200" b="1" u="sng" dirty="0">
              <a:latin typeface="Comic Sans MS" pitchFamily="66" charset="0"/>
            </a:endParaRPr>
          </a:p>
        </p:txBody>
      </p:sp>
      <p:sp>
        <p:nvSpPr>
          <p:cNvPr id="12" name="Forme libre : forme 11"/>
          <p:cNvSpPr/>
          <p:nvPr/>
        </p:nvSpPr>
        <p:spPr>
          <a:xfrm>
            <a:off x="3335338" y="4195763"/>
            <a:ext cx="58737" cy="30162"/>
          </a:xfrm>
          <a:custGeom>
            <a:avLst/>
            <a:gdLst>
              <a:gd name="connsiteX0" fmla="*/ 0 w 59764"/>
              <a:gd name="connsiteY0" fmla="*/ 0 h 29883"/>
              <a:gd name="connsiteX1" fmla="*/ 59764 w 59764"/>
              <a:gd name="connsiteY1" fmla="*/ 29883 h 29883"/>
              <a:gd name="connsiteX2" fmla="*/ 0 w 59764"/>
              <a:gd name="connsiteY2" fmla="*/ 0 h 29883"/>
            </a:gdLst>
            <a:ahLst/>
            <a:cxnLst>
              <a:cxn ang="0">
                <a:pos x="connsiteX0" y="connsiteY0"/>
              </a:cxn>
              <a:cxn ang="0">
                <a:pos x="connsiteX1" y="connsiteY1"/>
              </a:cxn>
              <a:cxn ang="0">
                <a:pos x="connsiteX2" y="connsiteY2"/>
              </a:cxn>
            </a:cxnLst>
            <a:rect l="l" t="t" r="r" b="b"/>
            <a:pathLst>
              <a:path w="59764" h="29883">
                <a:moveTo>
                  <a:pt x="0" y="0"/>
                </a:moveTo>
                <a:lnTo>
                  <a:pt x="59764" y="29883"/>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Ellipse 50">
            <a:extLst>
              <a:ext uri="{FF2B5EF4-FFF2-40B4-BE49-F238E27FC236}">
                <a16:creationId xmlns:a16="http://schemas.microsoft.com/office/drawing/2014/main" id="{D400D2B0-E7BE-4A83-8BBD-49688A05F5A1}"/>
              </a:ext>
            </a:extLst>
          </p:cNvPr>
          <p:cNvSpPr/>
          <p:nvPr/>
        </p:nvSpPr>
        <p:spPr>
          <a:xfrm>
            <a:off x="538956" y="2293938"/>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55" name="Ellipse 54">
            <a:extLst>
              <a:ext uri="{FF2B5EF4-FFF2-40B4-BE49-F238E27FC236}">
                <a16:creationId xmlns:a16="http://schemas.microsoft.com/office/drawing/2014/main" id="{060065E8-448C-44BC-B795-4C09AFDA80EB}"/>
              </a:ext>
            </a:extLst>
          </p:cNvPr>
          <p:cNvSpPr/>
          <p:nvPr/>
        </p:nvSpPr>
        <p:spPr>
          <a:xfrm>
            <a:off x="1180366" y="3429000"/>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4" name="Rectangle 3">
            <a:extLst>
              <a:ext uri="{FF2B5EF4-FFF2-40B4-BE49-F238E27FC236}">
                <a16:creationId xmlns:a16="http://schemas.microsoft.com/office/drawing/2014/main" id="{CF012D3B-FCD4-4D43-90C4-5719ECCFB4C3}"/>
              </a:ext>
            </a:extLst>
          </p:cNvPr>
          <p:cNvSpPr/>
          <p:nvPr/>
        </p:nvSpPr>
        <p:spPr>
          <a:xfrm>
            <a:off x="1246820" y="3321278"/>
            <a:ext cx="476412" cy="215444"/>
          </a:xfrm>
          <a:prstGeom prst="rect">
            <a:avLst/>
          </a:prstGeom>
        </p:spPr>
        <p:txBody>
          <a:bodyPr wrap="none">
            <a:spAutoFit/>
          </a:bodyPr>
          <a:lstStyle/>
          <a:p>
            <a:r>
              <a:rPr lang="fr-FR" sz="800" b="1" i="1" dirty="0">
                <a:latin typeface="Calibri" pitchFamily="34" charset="0"/>
              </a:rPr>
              <a:t>CUZCO</a:t>
            </a:r>
            <a:endParaRPr lang="fr-FR" sz="800" dirty="0"/>
          </a:p>
        </p:txBody>
      </p:sp>
      <p:sp>
        <p:nvSpPr>
          <p:cNvPr id="8" name="Rectangle 7">
            <a:extLst>
              <a:ext uri="{FF2B5EF4-FFF2-40B4-BE49-F238E27FC236}">
                <a16:creationId xmlns:a16="http://schemas.microsoft.com/office/drawing/2014/main" id="{815AEAE0-D06A-4578-89B6-28004E7CA600}"/>
              </a:ext>
            </a:extLst>
          </p:cNvPr>
          <p:cNvSpPr/>
          <p:nvPr/>
        </p:nvSpPr>
        <p:spPr>
          <a:xfrm>
            <a:off x="393835" y="2038500"/>
            <a:ext cx="841897" cy="215444"/>
          </a:xfrm>
          <a:prstGeom prst="rect">
            <a:avLst/>
          </a:prstGeom>
        </p:spPr>
        <p:txBody>
          <a:bodyPr wrap="none">
            <a:spAutoFit/>
          </a:bodyPr>
          <a:lstStyle/>
          <a:p>
            <a:r>
              <a:rPr lang="fr-FR" sz="800" b="1" i="1" dirty="0">
                <a:latin typeface="Calibri" pitchFamily="34" charset="0"/>
              </a:rPr>
              <a:t>TENOCHTITLAN</a:t>
            </a:r>
            <a:endParaRPr lang="fr-FR" sz="800" dirty="0"/>
          </a:p>
        </p:txBody>
      </p:sp>
      <p:sp>
        <p:nvSpPr>
          <p:cNvPr id="10" name="Ellipse 9">
            <a:extLst>
              <a:ext uri="{FF2B5EF4-FFF2-40B4-BE49-F238E27FC236}">
                <a16:creationId xmlns:a16="http://schemas.microsoft.com/office/drawing/2014/main" id="{D381BAF5-EADB-4815-862E-2B93CD28C72C}"/>
              </a:ext>
            </a:extLst>
          </p:cNvPr>
          <p:cNvSpPr/>
          <p:nvPr/>
        </p:nvSpPr>
        <p:spPr>
          <a:xfrm>
            <a:off x="2992756" y="1468438"/>
            <a:ext cx="45719" cy="620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CCB7F1D-A4BB-4E47-B0B0-3A4B5097FAE7}"/>
              </a:ext>
            </a:extLst>
          </p:cNvPr>
          <p:cNvSpPr/>
          <p:nvPr/>
        </p:nvSpPr>
        <p:spPr>
          <a:xfrm>
            <a:off x="3182176" y="1628924"/>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EE5AD388-701A-49D6-9673-FFADCAAF4266}"/>
              </a:ext>
            </a:extLst>
          </p:cNvPr>
          <p:cNvSpPr/>
          <p:nvPr/>
        </p:nvSpPr>
        <p:spPr>
          <a:xfrm>
            <a:off x="5345906" y="3197225"/>
            <a:ext cx="86520" cy="104775"/>
          </a:xfrm>
          <a:prstGeom prst="ellipse">
            <a:avLst/>
          </a:prstGeom>
          <a:solidFill>
            <a:schemeClr val="bg1">
              <a:lumMod val="65000"/>
            </a:schemeClr>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19" name="Rectangle 18">
            <a:extLst>
              <a:ext uri="{FF2B5EF4-FFF2-40B4-BE49-F238E27FC236}">
                <a16:creationId xmlns:a16="http://schemas.microsoft.com/office/drawing/2014/main" id="{1ED0E40A-1CFC-4F55-86CB-7631C04C488F}"/>
              </a:ext>
            </a:extLst>
          </p:cNvPr>
          <p:cNvSpPr/>
          <p:nvPr/>
        </p:nvSpPr>
        <p:spPr>
          <a:xfrm>
            <a:off x="7098383" y="370144"/>
            <a:ext cx="1535357" cy="276999"/>
          </a:xfrm>
          <a:prstGeom prst="rect">
            <a:avLst/>
          </a:prstGeom>
        </p:spPr>
        <p:txBody>
          <a:bodyPr wrap="none">
            <a:spAutoFit/>
          </a:bodyPr>
          <a:lstStyle/>
          <a:p>
            <a:pPr algn="ctr">
              <a:defRPr/>
            </a:pPr>
            <a:r>
              <a:rPr lang="fr-FR" sz="1200" b="1" u="sng" dirty="0">
                <a:latin typeface="Calibri" pitchFamily="34" charset="0"/>
                <a:sym typeface="Wingdings" panose="05000000000000000000" pitchFamily="2" charset="2"/>
              </a:rPr>
              <a:t> </a:t>
            </a:r>
            <a:r>
              <a:rPr lang="fr-FR" sz="1200" b="1" u="sng" dirty="0">
                <a:latin typeface="Calibri" pitchFamily="34" charset="0"/>
              </a:rPr>
              <a:t>l’Europe enclavée </a:t>
            </a:r>
          </a:p>
        </p:txBody>
      </p:sp>
      <p:sp>
        <p:nvSpPr>
          <p:cNvPr id="62" name="Ellipse 61">
            <a:extLst>
              <a:ext uri="{FF2B5EF4-FFF2-40B4-BE49-F238E27FC236}">
                <a16:creationId xmlns:a16="http://schemas.microsoft.com/office/drawing/2014/main" id="{9C1F7AE3-5476-4840-BE6B-02ED36336461}"/>
              </a:ext>
            </a:extLst>
          </p:cNvPr>
          <p:cNvSpPr/>
          <p:nvPr/>
        </p:nvSpPr>
        <p:spPr>
          <a:xfrm>
            <a:off x="6715131" y="736600"/>
            <a:ext cx="142875"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20" name="ZoneTexte 19">
            <a:extLst>
              <a:ext uri="{FF2B5EF4-FFF2-40B4-BE49-F238E27FC236}">
                <a16:creationId xmlns:a16="http://schemas.microsoft.com/office/drawing/2014/main" id="{B091A769-0209-4096-8C54-5A1DC5BBCB19}"/>
              </a:ext>
            </a:extLst>
          </p:cNvPr>
          <p:cNvSpPr txBox="1"/>
          <p:nvPr/>
        </p:nvSpPr>
        <p:spPr>
          <a:xfrm>
            <a:off x="7072500" y="686792"/>
            <a:ext cx="1654835" cy="307777"/>
          </a:xfrm>
          <a:prstGeom prst="rect">
            <a:avLst/>
          </a:prstGeom>
          <a:noFill/>
        </p:spPr>
        <p:txBody>
          <a:bodyPr wrap="square" rtlCol="0">
            <a:spAutoFit/>
          </a:bodyPr>
          <a:lstStyle/>
          <a:p>
            <a:r>
              <a:rPr lang="fr-FR" sz="1400" b="1" dirty="0">
                <a:latin typeface="+mj-lt"/>
              </a:rPr>
              <a:t>Villes</a:t>
            </a:r>
            <a:r>
              <a:rPr lang="fr-FR" sz="1400" dirty="0">
                <a:latin typeface="+mj-lt"/>
              </a:rPr>
              <a:t> importantes</a:t>
            </a:r>
          </a:p>
        </p:txBody>
      </p:sp>
      <p:sp>
        <p:nvSpPr>
          <p:cNvPr id="63" name="Arc 62">
            <a:extLst>
              <a:ext uri="{FF2B5EF4-FFF2-40B4-BE49-F238E27FC236}">
                <a16:creationId xmlns:a16="http://schemas.microsoft.com/office/drawing/2014/main" id="{A2599494-4255-4D28-B198-9D9BF18A3BE5}"/>
              </a:ext>
            </a:extLst>
          </p:cNvPr>
          <p:cNvSpPr/>
          <p:nvPr/>
        </p:nvSpPr>
        <p:spPr>
          <a:xfrm rot="10589672">
            <a:off x="6811977" y="1950245"/>
            <a:ext cx="555888" cy="347878"/>
          </a:xfrm>
          <a:prstGeom prst="arc">
            <a:avLst>
              <a:gd name="adj1" fmla="val 15460379"/>
              <a:gd name="adj2" fmla="val 1077204"/>
            </a:avLst>
          </a:prstGeom>
          <a:ln w="381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1" name="ZoneTexte 20">
            <a:extLst>
              <a:ext uri="{FF2B5EF4-FFF2-40B4-BE49-F238E27FC236}">
                <a16:creationId xmlns:a16="http://schemas.microsoft.com/office/drawing/2014/main" id="{206AC634-6D3A-45C9-A567-5B4F000E1087}"/>
              </a:ext>
            </a:extLst>
          </p:cNvPr>
          <p:cNvSpPr txBox="1"/>
          <p:nvPr/>
        </p:nvSpPr>
        <p:spPr>
          <a:xfrm>
            <a:off x="7169151" y="2134572"/>
            <a:ext cx="1943099" cy="461665"/>
          </a:xfrm>
          <a:prstGeom prst="rect">
            <a:avLst/>
          </a:prstGeom>
          <a:noFill/>
        </p:spPr>
        <p:txBody>
          <a:bodyPr wrap="square" rtlCol="0">
            <a:spAutoFit/>
          </a:bodyPr>
          <a:lstStyle/>
          <a:p>
            <a:r>
              <a:rPr lang="fr-FR" sz="1200" b="1" dirty="0"/>
              <a:t>Échanges</a:t>
            </a:r>
            <a:r>
              <a:rPr lang="fr-FR" sz="1200" dirty="0"/>
              <a:t> marchands reliant l’Occident à l’Asie</a:t>
            </a:r>
          </a:p>
        </p:txBody>
      </p:sp>
      <p:sp>
        <p:nvSpPr>
          <p:cNvPr id="29" name="Forme libre : forme 28">
            <a:extLst>
              <a:ext uri="{FF2B5EF4-FFF2-40B4-BE49-F238E27FC236}">
                <a16:creationId xmlns:a16="http://schemas.microsoft.com/office/drawing/2014/main" id="{31241039-7CAF-4DE1-B632-DDF3D78743DD}"/>
              </a:ext>
            </a:extLst>
          </p:cNvPr>
          <p:cNvSpPr/>
          <p:nvPr/>
        </p:nvSpPr>
        <p:spPr>
          <a:xfrm>
            <a:off x="2581827" y="1366096"/>
            <a:ext cx="194588" cy="428974"/>
          </a:xfrm>
          <a:custGeom>
            <a:avLst/>
            <a:gdLst>
              <a:gd name="connsiteX0" fmla="*/ 193646 w 194588"/>
              <a:gd name="connsiteY0" fmla="*/ 5504 h 428974"/>
              <a:gd name="connsiteX1" fmla="*/ 69933 w 194588"/>
              <a:gd name="connsiteY1" fmla="*/ 21640 h 428974"/>
              <a:gd name="connsiteX2" fmla="*/ 123721 w 194588"/>
              <a:gd name="connsiteY2" fmla="*/ 102323 h 428974"/>
              <a:gd name="connsiteX3" fmla="*/ 37660 w 194588"/>
              <a:gd name="connsiteY3" fmla="*/ 134596 h 428974"/>
              <a:gd name="connsiteX4" fmla="*/ 75312 w 194588"/>
              <a:gd name="connsiteY4" fmla="*/ 204520 h 428974"/>
              <a:gd name="connsiteX5" fmla="*/ 8 w 194588"/>
              <a:gd name="connsiteY5" fmla="*/ 252930 h 428974"/>
              <a:gd name="connsiteX6" fmla="*/ 69933 w 194588"/>
              <a:gd name="connsiteY6" fmla="*/ 328233 h 428974"/>
              <a:gd name="connsiteX7" fmla="*/ 5387 w 194588"/>
              <a:gd name="connsiteY7" fmla="*/ 382022 h 428974"/>
              <a:gd name="connsiteX8" fmla="*/ 75312 w 194588"/>
              <a:gd name="connsiteY8" fmla="*/ 419673 h 428974"/>
              <a:gd name="connsiteX9" fmla="*/ 53797 w 194588"/>
              <a:gd name="connsiteY9" fmla="*/ 199142 h 428974"/>
              <a:gd name="connsiteX10" fmla="*/ 123721 w 194588"/>
              <a:gd name="connsiteY10" fmla="*/ 102323 h 428974"/>
              <a:gd name="connsiteX11" fmla="*/ 193646 w 194588"/>
              <a:gd name="connsiteY11" fmla="*/ 5504 h 4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588" h="428974">
                <a:moveTo>
                  <a:pt x="193646" y="5504"/>
                </a:moveTo>
                <a:cubicBezTo>
                  <a:pt x="184681" y="-7943"/>
                  <a:pt x="81587" y="5504"/>
                  <a:pt x="69933" y="21640"/>
                </a:cubicBezTo>
                <a:cubicBezTo>
                  <a:pt x="58279" y="37776"/>
                  <a:pt x="129100" y="83497"/>
                  <a:pt x="123721" y="102323"/>
                </a:cubicBezTo>
                <a:cubicBezTo>
                  <a:pt x="118342" y="121149"/>
                  <a:pt x="45728" y="117563"/>
                  <a:pt x="37660" y="134596"/>
                </a:cubicBezTo>
                <a:cubicBezTo>
                  <a:pt x="29592" y="151629"/>
                  <a:pt x="81587" y="184798"/>
                  <a:pt x="75312" y="204520"/>
                </a:cubicBezTo>
                <a:cubicBezTo>
                  <a:pt x="69037" y="224242"/>
                  <a:pt x="904" y="232311"/>
                  <a:pt x="8" y="252930"/>
                </a:cubicBezTo>
                <a:cubicBezTo>
                  <a:pt x="-888" y="273549"/>
                  <a:pt x="69036" y="306718"/>
                  <a:pt x="69933" y="328233"/>
                </a:cubicBezTo>
                <a:cubicBezTo>
                  <a:pt x="70829" y="349748"/>
                  <a:pt x="4490" y="366782"/>
                  <a:pt x="5387" y="382022"/>
                </a:cubicBezTo>
                <a:cubicBezTo>
                  <a:pt x="6283" y="397262"/>
                  <a:pt x="67244" y="450153"/>
                  <a:pt x="75312" y="419673"/>
                </a:cubicBezTo>
                <a:cubicBezTo>
                  <a:pt x="83380" y="389193"/>
                  <a:pt x="45729" y="252034"/>
                  <a:pt x="53797" y="199142"/>
                </a:cubicBezTo>
                <a:cubicBezTo>
                  <a:pt x="61865" y="146250"/>
                  <a:pt x="102206" y="134596"/>
                  <a:pt x="123721" y="102323"/>
                </a:cubicBezTo>
                <a:cubicBezTo>
                  <a:pt x="145236" y="70050"/>
                  <a:pt x="202611" y="18951"/>
                  <a:pt x="193646" y="5504"/>
                </a:cubicBezTo>
                <a:close/>
              </a:path>
            </a:pathLst>
          </a:cu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Forme libre : forme 80">
            <a:extLst>
              <a:ext uri="{FF2B5EF4-FFF2-40B4-BE49-F238E27FC236}">
                <a16:creationId xmlns:a16="http://schemas.microsoft.com/office/drawing/2014/main" id="{1E10EEC9-8607-4735-B789-97310596A43F}"/>
              </a:ext>
            </a:extLst>
          </p:cNvPr>
          <p:cNvSpPr/>
          <p:nvPr/>
        </p:nvSpPr>
        <p:spPr>
          <a:xfrm rot="9769303">
            <a:off x="3295288" y="1265424"/>
            <a:ext cx="194588" cy="428974"/>
          </a:xfrm>
          <a:custGeom>
            <a:avLst/>
            <a:gdLst>
              <a:gd name="connsiteX0" fmla="*/ 193646 w 194588"/>
              <a:gd name="connsiteY0" fmla="*/ 5504 h 428974"/>
              <a:gd name="connsiteX1" fmla="*/ 69933 w 194588"/>
              <a:gd name="connsiteY1" fmla="*/ 21640 h 428974"/>
              <a:gd name="connsiteX2" fmla="*/ 123721 w 194588"/>
              <a:gd name="connsiteY2" fmla="*/ 102323 h 428974"/>
              <a:gd name="connsiteX3" fmla="*/ 37660 w 194588"/>
              <a:gd name="connsiteY3" fmla="*/ 134596 h 428974"/>
              <a:gd name="connsiteX4" fmla="*/ 75312 w 194588"/>
              <a:gd name="connsiteY4" fmla="*/ 204520 h 428974"/>
              <a:gd name="connsiteX5" fmla="*/ 8 w 194588"/>
              <a:gd name="connsiteY5" fmla="*/ 252930 h 428974"/>
              <a:gd name="connsiteX6" fmla="*/ 69933 w 194588"/>
              <a:gd name="connsiteY6" fmla="*/ 328233 h 428974"/>
              <a:gd name="connsiteX7" fmla="*/ 5387 w 194588"/>
              <a:gd name="connsiteY7" fmla="*/ 382022 h 428974"/>
              <a:gd name="connsiteX8" fmla="*/ 75312 w 194588"/>
              <a:gd name="connsiteY8" fmla="*/ 419673 h 428974"/>
              <a:gd name="connsiteX9" fmla="*/ 53797 w 194588"/>
              <a:gd name="connsiteY9" fmla="*/ 199142 h 428974"/>
              <a:gd name="connsiteX10" fmla="*/ 123721 w 194588"/>
              <a:gd name="connsiteY10" fmla="*/ 102323 h 428974"/>
              <a:gd name="connsiteX11" fmla="*/ 193646 w 194588"/>
              <a:gd name="connsiteY11" fmla="*/ 5504 h 4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588" h="428974">
                <a:moveTo>
                  <a:pt x="193646" y="5504"/>
                </a:moveTo>
                <a:cubicBezTo>
                  <a:pt x="184681" y="-7943"/>
                  <a:pt x="81587" y="5504"/>
                  <a:pt x="69933" y="21640"/>
                </a:cubicBezTo>
                <a:cubicBezTo>
                  <a:pt x="58279" y="37776"/>
                  <a:pt x="129100" y="83497"/>
                  <a:pt x="123721" y="102323"/>
                </a:cubicBezTo>
                <a:cubicBezTo>
                  <a:pt x="118342" y="121149"/>
                  <a:pt x="45728" y="117563"/>
                  <a:pt x="37660" y="134596"/>
                </a:cubicBezTo>
                <a:cubicBezTo>
                  <a:pt x="29592" y="151629"/>
                  <a:pt x="81587" y="184798"/>
                  <a:pt x="75312" y="204520"/>
                </a:cubicBezTo>
                <a:cubicBezTo>
                  <a:pt x="69037" y="224242"/>
                  <a:pt x="904" y="232311"/>
                  <a:pt x="8" y="252930"/>
                </a:cubicBezTo>
                <a:cubicBezTo>
                  <a:pt x="-888" y="273549"/>
                  <a:pt x="69036" y="306718"/>
                  <a:pt x="69933" y="328233"/>
                </a:cubicBezTo>
                <a:cubicBezTo>
                  <a:pt x="70829" y="349748"/>
                  <a:pt x="4490" y="366782"/>
                  <a:pt x="5387" y="382022"/>
                </a:cubicBezTo>
                <a:cubicBezTo>
                  <a:pt x="6283" y="397262"/>
                  <a:pt x="67244" y="450153"/>
                  <a:pt x="75312" y="419673"/>
                </a:cubicBezTo>
                <a:cubicBezTo>
                  <a:pt x="83380" y="389193"/>
                  <a:pt x="45729" y="252034"/>
                  <a:pt x="53797" y="199142"/>
                </a:cubicBezTo>
                <a:cubicBezTo>
                  <a:pt x="61865" y="146250"/>
                  <a:pt x="102206" y="134596"/>
                  <a:pt x="123721" y="102323"/>
                </a:cubicBezTo>
                <a:cubicBezTo>
                  <a:pt x="145236" y="70050"/>
                  <a:pt x="202611" y="18951"/>
                  <a:pt x="193646" y="5504"/>
                </a:cubicBezTo>
                <a:close/>
              </a:path>
            </a:pathLst>
          </a:cu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Forme libre : forme 81">
            <a:extLst>
              <a:ext uri="{FF2B5EF4-FFF2-40B4-BE49-F238E27FC236}">
                <a16:creationId xmlns:a16="http://schemas.microsoft.com/office/drawing/2014/main" id="{32A91761-C724-4397-A56D-631B5D8FC15E}"/>
              </a:ext>
            </a:extLst>
          </p:cNvPr>
          <p:cNvSpPr/>
          <p:nvPr/>
        </p:nvSpPr>
        <p:spPr>
          <a:xfrm>
            <a:off x="6782931" y="2790651"/>
            <a:ext cx="194588" cy="428974"/>
          </a:xfrm>
          <a:custGeom>
            <a:avLst/>
            <a:gdLst>
              <a:gd name="connsiteX0" fmla="*/ 193646 w 194588"/>
              <a:gd name="connsiteY0" fmla="*/ 5504 h 428974"/>
              <a:gd name="connsiteX1" fmla="*/ 69933 w 194588"/>
              <a:gd name="connsiteY1" fmla="*/ 21640 h 428974"/>
              <a:gd name="connsiteX2" fmla="*/ 123721 w 194588"/>
              <a:gd name="connsiteY2" fmla="*/ 102323 h 428974"/>
              <a:gd name="connsiteX3" fmla="*/ 37660 w 194588"/>
              <a:gd name="connsiteY3" fmla="*/ 134596 h 428974"/>
              <a:gd name="connsiteX4" fmla="*/ 75312 w 194588"/>
              <a:gd name="connsiteY4" fmla="*/ 204520 h 428974"/>
              <a:gd name="connsiteX5" fmla="*/ 8 w 194588"/>
              <a:gd name="connsiteY5" fmla="*/ 252930 h 428974"/>
              <a:gd name="connsiteX6" fmla="*/ 69933 w 194588"/>
              <a:gd name="connsiteY6" fmla="*/ 328233 h 428974"/>
              <a:gd name="connsiteX7" fmla="*/ 5387 w 194588"/>
              <a:gd name="connsiteY7" fmla="*/ 382022 h 428974"/>
              <a:gd name="connsiteX8" fmla="*/ 75312 w 194588"/>
              <a:gd name="connsiteY8" fmla="*/ 419673 h 428974"/>
              <a:gd name="connsiteX9" fmla="*/ 53797 w 194588"/>
              <a:gd name="connsiteY9" fmla="*/ 199142 h 428974"/>
              <a:gd name="connsiteX10" fmla="*/ 123721 w 194588"/>
              <a:gd name="connsiteY10" fmla="*/ 102323 h 428974"/>
              <a:gd name="connsiteX11" fmla="*/ 193646 w 194588"/>
              <a:gd name="connsiteY11" fmla="*/ 5504 h 4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588" h="428974">
                <a:moveTo>
                  <a:pt x="193646" y="5504"/>
                </a:moveTo>
                <a:cubicBezTo>
                  <a:pt x="184681" y="-7943"/>
                  <a:pt x="81587" y="5504"/>
                  <a:pt x="69933" y="21640"/>
                </a:cubicBezTo>
                <a:cubicBezTo>
                  <a:pt x="58279" y="37776"/>
                  <a:pt x="129100" y="83497"/>
                  <a:pt x="123721" y="102323"/>
                </a:cubicBezTo>
                <a:cubicBezTo>
                  <a:pt x="118342" y="121149"/>
                  <a:pt x="45728" y="117563"/>
                  <a:pt x="37660" y="134596"/>
                </a:cubicBezTo>
                <a:cubicBezTo>
                  <a:pt x="29592" y="151629"/>
                  <a:pt x="81587" y="184798"/>
                  <a:pt x="75312" y="204520"/>
                </a:cubicBezTo>
                <a:cubicBezTo>
                  <a:pt x="69037" y="224242"/>
                  <a:pt x="904" y="232311"/>
                  <a:pt x="8" y="252930"/>
                </a:cubicBezTo>
                <a:cubicBezTo>
                  <a:pt x="-888" y="273549"/>
                  <a:pt x="69036" y="306718"/>
                  <a:pt x="69933" y="328233"/>
                </a:cubicBezTo>
                <a:cubicBezTo>
                  <a:pt x="70829" y="349748"/>
                  <a:pt x="4490" y="366782"/>
                  <a:pt x="5387" y="382022"/>
                </a:cubicBezTo>
                <a:cubicBezTo>
                  <a:pt x="6283" y="397262"/>
                  <a:pt x="67244" y="450153"/>
                  <a:pt x="75312" y="419673"/>
                </a:cubicBezTo>
                <a:cubicBezTo>
                  <a:pt x="83380" y="389193"/>
                  <a:pt x="45729" y="252034"/>
                  <a:pt x="53797" y="199142"/>
                </a:cubicBezTo>
                <a:cubicBezTo>
                  <a:pt x="61865" y="146250"/>
                  <a:pt x="102206" y="134596"/>
                  <a:pt x="123721" y="102323"/>
                </a:cubicBezTo>
                <a:cubicBezTo>
                  <a:pt x="145236" y="70050"/>
                  <a:pt x="202611" y="18951"/>
                  <a:pt x="193646" y="5504"/>
                </a:cubicBezTo>
                <a:close/>
              </a:path>
            </a:pathLst>
          </a:cu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05CEF18E-B0F4-4CBD-A60C-80BA86AC7493}"/>
              </a:ext>
            </a:extLst>
          </p:cNvPr>
          <p:cNvSpPr txBox="1"/>
          <p:nvPr/>
        </p:nvSpPr>
        <p:spPr>
          <a:xfrm>
            <a:off x="7151095" y="2708277"/>
            <a:ext cx="1943098" cy="600164"/>
          </a:xfrm>
          <a:prstGeom prst="rect">
            <a:avLst/>
          </a:prstGeom>
          <a:noFill/>
        </p:spPr>
        <p:txBody>
          <a:bodyPr wrap="square" rtlCol="0">
            <a:spAutoFit/>
          </a:bodyPr>
          <a:lstStyle/>
          <a:p>
            <a:r>
              <a:rPr lang="fr-FR" sz="1100" dirty="0"/>
              <a:t>Europe prise en étau entre le monde musulman et l’inconnu à l’Ouest</a:t>
            </a:r>
          </a:p>
        </p:txBody>
      </p:sp>
      <p:sp>
        <p:nvSpPr>
          <p:cNvPr id="31" name="Rectangle 30">
            <a:extLst>
              <a:ext uri="{FF2B5EF4-FFF2-40B4-BE49-F238E27FC236}">
                <a16:creationId xmlns:a16="http://schemas.microsoft.com/office/drawing/2014/main" id="{F280585D-1D69-44B5-B9BE-F7B4BECA6769}"/>
              </a:ext>
            </a:extLst>
          </p:cNvPr>
          <p:cNvSpPr/>
          <p:nvPr/>
        </p:nvSpPr>
        <p:spPr>
          <a:xfrm>
            <a:off x="6390023" y="10127"/>
            <a:ext cx="2786669" cy="307777"/>
          </a:xfrm>
          <a:prstGeom prst="rect">
            <a:avLst/>
          </a:prstGeom>
        </p:spPr>
        <p:txBody>
          <a:bodyPr wrap="square">
            <a:spAutoFit/>
          </a:bodyPr>
          <a:lstStyle/>
          <a:p>
            <a:pPr marL="228600" indent="-228600" algn="ctr">
              <a:buFontTx/>
              <a:buAutoNum type="arabicParenR"/>
              <a:defRPr/>
            </a:pPr>
            <a:r>
              <a:rPr lang="fr-FR" sz="1400" b="1" dirty="0">
                <a:latin typeface="Calibri" pitchFamily="34" charset="0"/>
              </a:rPr>
              <a:t> </a:t>
            </a:r>
            <a:r>
              <a:rPr lang="fr-FR" sz="1400" b="1" u="sng" dirty="0">
                <a:latin typeface="Calibri" pitchFamily="34" charset="0"/>
              </a:rPr>
              <a:t>Le monde au XV siècle : </a:t>
            </a:r>
          </a:p>
        </p:txBody>
      </p:sp>
      <p:sp>
        <p:nvSpPr>
          <p:cNvPr id="12320" name="Rectangle 12319">
            <a:extLst>
              <a:ext uri="{FF2B5EF4-FFF2-40B4-BE49-F238E27FC236}">
                <a16:creationId xmlns:a16="http://schemas.microsoft.com/office/drawing/2014/main" id="{9AF9024C-2981-435E-A4E4-8D3B8B76B000}"/>
              </a:ext>
            </a:extLst>
          </p:cNvPr>
          <p:cNvSpPr/>
          <p:nvPr/>
        </p:nvSpPr>
        <p:spPr>
          <a:xfrm>
            <a:off x="7083569" y="1080924"/>
            <a:ext cx="2127250" cy="1046440"/>
          </a:xfrm>
          <a:prstGeom prst="rect">
            <a:avLst/>
          </a:prstGeom>
        </p:spPr>
        <p:txBody>
          <a:bodyPr wrap="square">
            <a:spAutoFit/>
          </a:bodyPr>
          <a:lstStyle/>
          <a:p>
            <a:pPr marL="228600" indent="-228600">
              <a:defRPr/>
            </a:pPr>
            <a:r>
              <a:rPr lang="fr-FR" sz="1400" b="1" dirty="0">
                <a:latin typeface="Calibri" pitchFamily="34" charset="0"/>
              </a:rPr>
              <a:t>Territoires puissants : </a:t>
            </a:r>
            <a:r>
              <a:rPr lang="fr-FR" sz="1200" b="1" i="1" dirty="0">
                <a:latin typeface="Calibri" pitchFamily="34" charset="0"/>
              </a:rPr>
              <a:t>cœur</a:t>
            </a:r>
            <a:r>
              <a:rPr lang="fr-FR" sz="1200" b="1" dirty="0">
                <a:latin typeface="Calibri" pitchFamily="34" charset="0"/>
              </a:rPr>
              <a:t> du Système – Monde </a:t>
            </a:r>
            <a:r>
              <a:rPr lang="fr-FR" sz="1200" i="1" dirty="0">
                <a:latin typeface="Calibri" pitchFamily="34" charset="0"/>
              </a:rPr>
              <a:t>Puissance économique et militaire  et liés par des flux importants</a:t>
            </a:r>
            <a:endParaRPr lang="fr-FR" altLang="ja-JP" sz="1200" i="1" dirty="0">
              <a:latin typeface="Calibri" pitchFamily="34" charset="0"/>
            </a:endParaRPr>
          </a:p>
        </p:txBody>
      </p:sp>
      <p:sp>
        <p:nvSpPr>
          <p:cNvPr id="85" name="Rectangle 84">
            <a:extLst>
              <a:ext uri="{FF2B5EF4-FFF2-40B4-BE49-F238E27FC236}">
                <a16:creationId xmlns:a16="http://schemas.microsoft.com/office/drawing/2014/main" id="{20969676-9BF3-497F-ABC8-E4C01967D29E}"/>
              </a:ext>
            </a:extLst>
          </p:cNvPr>
          <p:cNvSpPr/>
          <p:nvPr/>
        </p:nvSpPr>
        <p:spPr>
          <a:xfrm flipV="1">
            <a:off x="6639204" y="1161260"/>
            <a:ext cx="355265" cy="21236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Forme libre : forme 10">
            <a:extLst>
              <a:ext uri="{FF2B5EF4-FFF2-40B4-BE49-F238E27FC236}">
                <a16:creationId xmlns:a16="http://schemas.microsoft.com/office/drawing/2014/main" id="{0DDE6FB2-1BA9-43F5-95BB-FA1FA1EBBA4F}"/>
              </a:ext>
            </a:extLst>
          </p:cNvPr>
          <p:cNvSpPr/>
          <p:nvPr/>
        </p:nvSpPr>
        <p:spPr>
          <a:xfrm>
            <a:off x="3409950" y="1562100"/>
            <a:ext cx="904875" cy="1104900"/>
          </a:xfrm>
          <a:custGeom>
            <a:avLst/>
            <a:gdLst>
              <a:gd name="connsiteX0" fmla="*/ 0 w 904875"/>
              <a:gd name="connsiteY0" fmla="*/ 142875 h 1104900"/>
              <a:gd name="connsiteX1" fmla="*/ 314325 w 904875"/>
              <a:gd name="connsiteY1" fmla="*/ 0 h 1104900"/>
              <a:gd name="connsiteX2" fmla="*/ 552450 w 904875"/>
              <a:gd name="connsiteY2" fmla="*/ 19050 h 1104900"/>
              <a:gd name="connsiteX3" fmla="*/ 704850 w 904875"/>
              <a:gd name="connsiteY3" fmla="*/ 104775 h 1104900"/>
              <a:gd name="connsiteX4" fmla="*/ 752475 w 904875"/>
              <a:gd name="connsiteY4" fmla="*/ 257175 h 1104900"/>
              <a:gd name="connsiteX5" fmla="*/ 838200 w 904875"/>
              <a:gd name="connsiteY5" fmla="*/ 495300 h 1104900"/>
              <a:gd name="connsiteX6" fmla="*/ 904875 w 904875"/>
              <a:gd name="connsiteY6" fmla="*/ 838200 h 1104900"/>
              <a:gd name="connsiteX7" fmla="*/ 800100 w 904875"/>
              <a:gd name="connsiteY7" fmla="*/ 1066800 h 1104900"/>
              <a:gd name="connsiteX8" fmla="*/ 581025 w 904875"/>
              <a:gd name="connsiteY8" fmla="*/ 1104900 h 1104900"/>
              <a:gd name="connsiteX9" fmla="*/ 323850 w 904875"/>
              <a:gd name="connsiteY9" fmla="*/ 923925 h 1104900"/>
              <a:gd name="connsiteX10" fmla="*/ 209550 w 904875"/>
              <a:gd name="connsiteY10" fmla="*/ 628650 h 1104900"/>
              <a:gd name="connsiteX11" fmla="*/ 28575 w 904875"/>
              <a:gd name="connsiteY11" fmla="*/ 304800 h 1104900"/>
              <a:gd name="connsiteX12" fmla="*/ 19050 w 904875"/>
              <a:gd name="connsiteY12" fmla="*/ 190500 h 1104900"/>
              <a:gd name="connsiteX13" fmla="*/ 66675 w 904875"/>
              <a:gd name="connsiteY13" fmla="*/ 1524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875" h="1104900">
                <a:moveTo>
                  <a:pt x="0" y="142875"/>
                </a:moveTo>
                <a:lnTo>
                  <a:pt x="314325" y="0"/>
                </a:lnTo>
                <a:lnTo>
                  <a:pt x="552450" y="19050"/>
                </a:lnTo>
                <a:lnTo>
                  <a:pt x="704850" y="104775"/>
                </a:lnTo>
                <a:lnTo>
                  <a:pt x="752475" y="257175"/>
                </a:lnTo>
                <a:lnTo>
                  <a:pt x="838200" y="495300"/>
                </a:lnTo>
                <a:lnTo>
                  <a:pt x="904875" y="838200"/>
                </a:lnTo>
                <a:lnTo>
                  <a:pt x="800100" y="1066800"/>
                </a:lnTo>
                <a:lnTo>
                  <a:pt x="581025" y="1104900"/>
                </a:lnTo>
                <a:lnTo>
                  <a:pt x="323850" y="923925"/>
                </a:lnTo>
                <a:lnTo>
                  <a:pt x="209550" y="628650"/>
                </a:lnTo>
                <a:lnTo>
                  <a:pt x="28575" y="304800"/>
                </a:lnTo>
                <a:lnTo>
                  <a:pt x="19050" y="190500"/>
                </a:lnTo>
                <a:lnTo>
                  <a:pt x="66675" y="152400"/>
                </a:lnTo>
              </a:path>
            </a:pathLst>
          </a:custGeom>
          <a:solidFill>
            <a:srgbClr val="BFBFBF">
              <a:alpha val="41961"/>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 forme 21">
            <a:extLst>
              <a:ext uri="{FF2B5EF4-FFF2-40B4-BE49-F238E27FC236}">
                <a16:creationId xmlns:a16="http://schemas.microsoft.com/office/drawing/2014/main" id="{626902EC-CE49-4AC0-83F0-F08FFAE8CF10}"/>
              </a:ext>
            </a:extLst>
          </p:cNvPr>
          <p:cNvSpPr/>
          <p:nvPr/>
        </p:nvSpPr>
        <p:spPr>
          <a:xfrm>
            <a:off x="3228975" y="1971675"/>
            <a:ext cx="457200" cy="371475"/>
          </a:xfrm>
          <a:custGeom>
            <a:avLst/>
            <a:gdLst>
              <a:gd name="connsiteX0" fmla="*/ 342900 w 457200"/>
              <a:gd name="connsiteY0" fmla="*/ 28575 h 371475"/>
              <a:gd name="connsiteX1" fmla="*/ 0 w 457200"/>
              <a:gd name="connsiteY1" fmla="*/ 0 h 371475"/>
              <a:gd name="connsiteX2" fmla="*/ 0 w 457200"/>
              <a:gd name="connsiteY2" fmla="*/ 171450 h 371475"/>
              <a:gd name="connsiteX3" fmla="*/ 180975 w 457200"/>
              <a:gd name="connsiteY3" fmla="*/ 323850 h 371475"/>
              <a:gd name="connsiteX4" fmla="*/ 419100 w 457200"/>
              <a:gd name="connsiteY4" fmla="*/ 371475 h 371475"/>
              <a:gd name="connsiteX5" fmla="*/ 457200 w 457200"/>
              <a:gd name="connsiteY5" fmla="*/ 257175 h 371475"/>
              <a:gd name="connsiteX6" fmla="*/ 409575 w 457200"/>
              <a:gd name="connsiteY6" fmla="*/ 123825 h 371475"/>
              <a:gd name="connsiteX7" fmla="*/ 390525 w 457200"/>
              <a:gd name="connsiteY7" fmla="*/ 66675 h 371475"/>
              <a:gd name="connsiteX8" fmla="*/ 342900 w 457200"/>
              <a:gd name="connsiteY8" fmla="*/ 285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42900" y="28575"/>
                </a:moveTo>
                <a:lnTo>
                  <a:pt x="0" y="0"/>
                </a:lnTo>
                <a:lnTo>
                  <a:pt x="0" y="171450"/>
                </a:lnTo>
                <a:lnTo>
                  <a:pt x="180975" y="323850"/>
                </a:lnTo>
                <a:lnTo>
                  <a:pt x="419100" y="371475"/>
                </a:lnTo>
                <a:lnTo>
                  <a:pt x="457200" y="257175"/>
                </a:lnTo>
                <a:lnTo>
                  <a:pt x="409575" y="123825"/>
                </a:lnTo>
                <a:lnTo>
                  <a:pt x="390525" y="66675"/>
                </a:lnTo>
                <a:lnTo>
                  <a:pt x="342900" y="28575"/>
                </a:lnTo>
                <a:close/>
              </a:path>
            </a:pathLst>
          </a:custGeom>
          <a:solidFill>
            <a:srgbClr val="BFBFBF">
              <a:alpha val="54118"/>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 forme 22">
            <a:extLst>
              <a:ext uri="{FF2B5EF4-FFF2-40B4-BE49-F238E27FC236}">
                <a16:creationId xmlns:a16="http://schemas.microsoft.com/office/drawing/2014/main" id="{40FD411A-7D84-4116-BD4E-4107439F7917}"/>
              </a:ext>
            </a:extLst>
          </p:cNvPr>
          <p:cNvSpPr/>
          <p:nvPr/>
        </p:nvSpPr>
        <p:spPr>
          <a:xfrm>
            <a:off x="4400550" y="2152650"/>
            <a:ext cx="571500" cy="676275"/>
          </a:xfrm>
          <a:custGeom>
            <a:avLst/>
            <a:gdLst>
              <a:gd name="connsiteX0" fmla="*/ 0 w 571500"/>
              <a:gd name="connsiteY0" fmla="*/ 0 h 676275"/>
              <a:gd name="connsiteX1" fmla="*/ 533400 w 571500"/>
              <a:gd name="connsiteY1" fmla="*/ 95250 h 676275"/>
              <a:gd name="connsiteX2" fmla="*/ 571500 w 571500"/>
              <a:gd name="connsiteY2" fmla="*/ 180975 h 676275"/>
              <a:gd name="connsiteX3" fmla="*/ 542925 w 571500"/>
              <a:gd name="connsiteY3" fmla="*/ 381000 h 676275"/>
              <a:gd name="connsiteX4" fmla="*/ 361950 w 571500"/>
              <a:gd name="connsiteY4" fmla="*/ 657225 h 676275"/>
              <a:gd name="connsiteX5" fmla="*/ 257175 w 571500"/>
              <a:gd name="connsiteY5" fmla="*/ 676275 h 676275"/>
              <a:gd name="connsiteX6" fmla="*/ 0 w 571500"/>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676275">
                <a:moveTo>
                  <a:pt x="0" y="0"/>
                </a:moveTo>
                <a:lnTo>
                  <a:pt x="533400" y="95250"/>
                </a:lnTo>
                <a:lnTo>
                  <a:pt x="571500" y="180975"/>
                </a:lnTo>
                <a:lnTo>
                  <a:pt x="542925" y="381000"/>
                </a:lnTo>
                <a:lnTo>
                  <a:pt x="361950" y="657225"/>
                </a:lnTo>
                <a:lnTo>
                  <a:pt x="257175" y="676275"/>
                </a:lnTo>
                <a:lnTo>
                  <a:pt x="0" y="0"/>
                </a:lnTo>
                <a:close/>
              </a:path>
            </a:pathLst>
          </a:custGeom>
          <a:solidFill>
            <a:srgbClr val="BFBFBF">
              <a:alpha val="54118"/>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1D946CC1-A099-472A-98D3-51B9BA18DA9D}"/>
              </a:ext>
            </a:extLst>
          </p:cNvPr>
          <p:cNvSpPr/>
          <p:nvPr/>
        </p:nvSpPr>
        <p:spPr>
          <a:xfrm>
            <a:off x="5038725" y="1485900"/>
            <a:ext cx="552450" cy="1219200"/>
          </a:xfrm>
          <a:custGeom>
            <a:avLst/>
            <a:gdLst>
              <a:gd name="connsiteX0" fmla="*/ 523875 w 552450"/>
              <a:gd name="connsiteY0" fmla="*/ 200025 h 1219200"/>
              <a:gd name="connsiteX1" fmla="*/ 352425 w 552450"/>
              <a:gd name="connsiteY1" fmla="*/ 0 h 1219200"/>
              <a:gd name="connsiteX2" fmla="*/ 133350 w 552450"/>
              <a:gd name="connsiteY2" fmla="*/ 38100 h 1219200"/>
              <a:gd name="connsiteX3" fmla="*/ 0 w 552450"/>
              <a:gd name="connsiteY3" fmla="*/ 361950 h 1219200"/>
              <a:gd name="connsiteX4" fmla="*/ 57150 w 552450"/>
              <a:gd name="connsiteY4" fmla="*/ 723900 h 1219200"/>
              <a:gd name="connsiteX5" fmla="*/ 200025 w 552450"/>
              <a:gd name="connsiteY5" fmla="*/ 1066800 h 1219200"/>
              <a:gd name="connsiteX6" fmla="*/ 285750 w 552450"/>
              <a:gd name="connsiteY6" fmla="*/ 1219200 h 1219200"/>
              <a:gd name="connsiteX7" fmla="*/ 457200 w 552450"/>
              <a:gd name="connsiteY7" fmla="*/ 790575 h 1219200"/>
              <a:gd name="connsiteX8" fmla="*/ 552450 w 552450"/>
              <a:gd name="connsiteY8" fmla="*/ 609600 h 1219200"/>
              <a:gd name="connsiteX9" fmla="*/ 523875 w 552450"/>
              <a:gd name="connsiteY9" fmla="*/ 200025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450" h="1219200">
                <a:moveTo>
                  <a:pt x="523875" y="200025"/>
                </a:moveTo>
                <a:lnTo>
                  <a:pt x="352425" y="0"/>
                </a:lnTo>
                <a:lnTo>
                  <a:pt x="133350" y="38100"/>
                </a:lnTo>
                <a:lnTo>
                  <a:pt x="0" y="361950"/>
                </a:lnTo>
                <a:lnTo>
                  <a:pt x="57150" y="723900"/>
                </a:lnTo>
                <a:lnTo>
                  <a:pt x="200025" y="1066800"/>
                </a:lnTo>
                <a:lnTo>
                  <a:pt x="285750" y="1219200"/>
                </a:lnTo>
                <a:lnTo>
                  <a:pt x="457200" y="790575"/>
                </a:lnTo>
                <a:lnTo>
                  <a:pt x="552450" y="609600"/>
                </a:lnTo>
                <a:lnTo>
                  <a:pt x="523875" y="200025"/>
                </a:lnTo>
                <a:close/>
              </a:path>
            </a:pathLst>
          </a:custGeom>
          <a:solidFill>
            <a:srgbClr val="BFBFBF">
              <a:alpha val="47843"/>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a:extLst>
              <a:ext uri="{FF2B5EF4-FFF2-40B4-BE49-F238E27FC236}">
                <a16:creationId xmlns:a16="http://schemas.microsoft.com/office/drawing/2014/main" id="{0EE702E1-2244-4392-9AE6-5770670A36D0}"/>
              </a:ext>
            </a:extLst>
          </p:cNvPr>
          <p:cNvSpPr txBox="1"/>
          <p:nvPr/>
        </p:nvSpPr>
        <p:spPr>
          <a:xfrm>
            <a:off x="1" y="5373216"/>
            <a:ext cx="6582962" cy="1477328"/>
          </a:xfrm>
          <a:prstGeom prst="rect">
            <a:avLst/>
          </a:prstGeom>
          <a:solidFill>
            <a:schemeClr val="bg1"/>
          </a:solidFill>
          <a:ln>
            <a:solidFill>
              <a:schemeClr val="tx1"/>
            </a:solidFill>
          </a:ln>
        </p:spPr>
        <p:txBody>
          <a:bodyPr wrap="square" rtlCol="0">
            <a:spAutoFit/>
          </a:bodyPr>
          <a:lstStyle/>
          <a:p>
            <a:r>
              <a:rPr lang="fr-FR" sz="1000" dirty="0"/>
              <a:t>Consignes : 1) pour voir la progression des phénomènes cartographier, respecter les couleurs : 1ere partie en noir ou gris- 2eme partie en vert, 3eme partie en rouge, </a:t>
            </a:r>
          </a:p>
          <a:p>
            <a:r>
              <a:rPr lang="fr-FR" sz="1000" dirty="0"/>
              <a:t>2)Avec les cartes de votre manuel page ,,,,,,,,,,,,,,,,,,,,,,,, et page ,,,,,,,,,,,,,,,,,,,  établissez une deuxième partie à votre croquis qui montrera l’ouverture géographique du monde des européens mais aussi leur assise politique sur le monde et surtout le Nouveau monde,</a:t>
            </a:r>
          </a:p>
          <a:p>
            <a:r>
              <a:rPr lang="fr-FR" sz="1000" dirty="0"/>
              <a:t>3) A l’issue des </a:t>
            </a:r>
            <a:r>
              <a:rPr lang="fr-FR" sz="1000" dirty="0" err="1"/>
              <a:t>PdP</a:t>
            </a:r>
            <a:r>
              <a:rPr lang="fr-FR" sz="1000" dirty="0"/>
              <a:t> sur l’or et argent,  sur le sucre et le système esclavagiste ainsi que le travail schématique sur le commerce qui se mondialise,  vous proposerez une 3eme partie qui portera comme titre : la 1ere mondialisation,</a:t>
            </a:r>
          </a:p>
          <a:p>
            <a:r>
              <a:rPr lang="fr-FR" sz="1000" b="1" dirty="0"/>
              <a:t>4)Trouvez un titre à votre carte</a:t>
            </a:r>
          </a:p>
        </p:txBody>
      </p:sp>
    </p:spTree>
    <p:extLst>
      <p:ext uri="{BB962C8B-B14F-4D97-AF65-F5344CB8AC3E}">
        <p14:creationId xmlns:p14="http://schemas.microsoft.com/office/powerpoint/2010/main" val="190868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0" grpId="0"/>
      <p:bldP spid="63" grpId="0" animBg="1"/>
      <p:bldP spid="21" grpId="0"/>
      <p:bldP spid="29" grpId="0" animBg="1"/>
      <p:bldP spid="81" grpId="0" animBg="1"/>
      <p:bldP spid="82" grpId="0" animBg="1"/>
      <p:bldP spid="30" grpId="0"/>
      <p:bldP spid="85" grpId="0" animBg="1"/>
      <p:bldP spid="1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age 2" descr="syst monde 15°s.jpg">
            <a:hlinkClick r:id="rId3" action="ppaction://hlinksldjump"/>
          </p:cNvPr>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4" name="Forme libre 3"/>
          <p:cNvSpPr/>
          <p:nvPr/>
        </p:nvSpPr>
        <p:spPr>
          <a:xfrm>
            <a:off x="2124075" y="1700213"/>
            <a:ext cx="6896100" cy="4386262"/>
          </a:xfrm>
          <a:custGeom>
            <a:avLst/>
            <a:gdLst>
              <a:gd name="connsiteX0" fmla="*/ 377456 w 7260266"/>
              <a:gd name="connsiteY0" fmla="*/ 1026042 h 4486940"/>
              <a:gd name="connsiteX1" fmla="*/ 281763 w 7260266"/>
              <a:gd name="connsiteY1" fmla="*/ 334926 h 4486940"/>
              <a:gd name="connsiteX2" fmla="*/ 2068033 w 7260266"/>
              <a:gd name="connsiteY2" fmla="*/ 303028 h 4486940"/>
              <a:gd name="connsiteX3" fmla="*/ 3088759 w 7260266"/>
              <a:gd name="connsiteY3" fmla="*/ 217967 h 4486940"/>
              <a:gd name="connsiteX4" fmla="*/ 4205177 w 7260266"/>
              <a:gd name="connsiteY4" fmla="*/ 15949 h 4486940"/>
              <a:gd name="connsiteX5" fmla="*/ 5013252 w 7260266"/>
              <a:gd name="connsiteY5" fmla="*/ 122274 h 4486940"/>
              <a:gd name="connsiteX6" fmla="*/ 6161568 w 7260266"/>
              <a:gd name="connsiteY6" fmla="*/ 334926 h 4486940"/>
              <a:gd name="connsiteX7" fmla="*/ 6820786 w 7260266"/>
              <a:gd name="connsiteY7" fmla="*/ 611372 h 4486940"/>
              <a:gd name="connsiteX8" fmla="*/ 7224824 w 7260266"/>
              <a:gd name="connsiteY8" fmla="*/ 994144 h 4486940"/>
              <a:gd name="connsiteX9" fmla="*/ 7033438 w 7260266"/>
              <a:gd name="connsiteY9" fmla="*/ 1323753 h 4486940"/>
              <a:gd name="connsiteX10" fmla="*/ 6852684 w 7260266"/>
              <a:gd name="connsiteY10" fmla="*/ 2323214 h 4486940"/>
              <a:gd name="connsiteX11" fmla="*/ 6990907 w 7260266"/>
              <a:gd name="connsiteY11" fmla="*/ 3907465 h 4486940"/>
              <a:gd name="connsiteX12" fmla="*/ 6352954 w 7260266"/>
              <a:gd name="connsiteY12" fmla="*/ 4322135 h 4486940"/>
              <a:gd name="connsiteX13" fmla="*/ 4864396 w 7260266"/>
              <a:gd name="connsiteY13" fmla="*/ 4396563 h 4486940"/>
              <a:gd name="connsiteX14" fmla="*/ 3790507 w 7260266"/>
              <a:gd name="connsiteY14" fmla="*/ 3779874 h 4486940"/>
              <a:gd name="connsiteX15" fmla="*/ 2355112 w 7260266"/>
              <a:gd name="connsiteY15" fmla="*/ 3631019 h 4486940"/>
              <a:gd name="connsiteX16" fmla="*/ 1493875 w 7260266"/>
              <a:gd name="connsiteY16" fmla="*/ 3003698 h 4486940"/>
              <a:gd name="connsiteX17" fmla="*/ 909084 w 7260266"/>
              <a:gd name="connsiteY17" fmla="*/ 2142460 h 4486940"/>
              <a:gd name="connsiteX18" fmla="*/ 632638 w 7260266"/>
              <a:gd name="connsiteY18" fmla="*/ 1568302 h 4486940"/>
              <a:gd name="connsiteX19" fmla="*/ 345559 w 7260266"/>
              <a:gd name="connsiteY19" fmla="*/ 962247 h 448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60266" h="4486940">
                <a:moveTo>
                  <a:pt x="377456" y="1026042"/>
                </a:moveTo>
                <a:cubicBezTo>
                  <a:pt x="188728" y="740735"/>
                  <a:pt x="0" y="455428"/>
                  <a:pt x="281763" y="334926"/>
                </a:cubicBezTo>
                <a:cubicBezTo>
                  <a:pt x="563526" y="214424"/>
                  <a:pt x="1600200" y="322521"/>
                  <a:pt x="2068033" y="303028"/>
                </a:cubicBezTo>
                <a:cubicBezTo>
                  <a:pt x="2535866" y="283535"/>
                  <a:pt x="2732568" y="265813"/>
                  <a:pt x="3088759" y="217967"/>
                </a:cubicBezTo>
                <a:cubicBezTo>
                  <a:pt x="3444950" y="170121"/>
                  <a:pt x="3884428" y="31898"/>
                  <a:pt x="4205177" y="15949"/>
                </a:cubicBezTo>
                <a:cubicBezTo>
                  <a:pt x="4525926" y="0"/>
                  <a:pt x="4687187" y="69111"/>
                  <a:pt x="5013252" y="122274"/>
                </a:cubicBezTo>
                <a:cubicBezTo>
                  <a:pt x="5339317" y="175437"/>
                  <a:pt x="5860312" y="253410"/>
                  <a:pt x="6161568" y="334926"/>
                </a:cubicBezTo>
                <a:cubicBezTo>
                  <a:pt x="6462824" y="416442"/>
                  <a:pt x="6643577" y="501502"/>
                  <a:pt x="6820786" y="611372"/>
                </a:cubicBezTo>
                <a:cubicBezTo>
                  <a:pt x="6997995" y="721242"/>
                  <a:pt x="7189382" y="875414"/>
                  <a:pt x="7224824" y="994144"/>
                </a:cubicBezTo>
                <a:cubicBezTo>
                  <a:pt x="7260266" y="1112874"/>
                  <a:pt x="7095461" y="1102241"/>
                  <a:pt x="7033438" y="1323753"/>
                </a:cubicBezTo>
                <a:cubicBezTo>
                  <a:pt x="6971415" y="1545265"/>
                  <a:pt x="6859773" y="1892595"/>
                  <a:pt x="6852684" y="2323214"/>
                </a:cubicBezTo>
                <a:cubicBezTo>
                  <a:pt x="6845596" y="2753833"/>
                  <a:pt x="7074195" y="3574312"/>
                  <a:pt x="6990907" y="3907465"/>
                </a:cubicBezTo>
                <a:cubicBezTo>
                  <a:pt x="6907619" y="4240618"/>
                  <a:pt x="6707372" y="4240619"/>
                  <a:pt x="6352954" y="4322135"/>
                </a:cubicBezTo>
                <a:cubicBezTo>
                  <a:pt x="5998536" y="4403651"/>
                  <a:pt x="5291470" y="4486940"/>
                  <a:pt x="4864396" y="4396563"/>
                </a:cubicBezTo>
                <a:cubicBezTo>
                  <a:pt x="4437322" y="4306186"/>
                  <a:pt x="4208721" y="3907465"/>
                  <a:pt x="3790507" y="3779874"/>
                </a:cubicBezTo>
                <a:cubicBezTo>
                  <a:pt x="3372293" y="3652283"/>
                  <a:pt x="2737884" y="3760382"/>
                  <a:pt x="2355112" y="3631019"/>
                </a:cubicBezTo>
                <a:cubicBezTo>
                  <a:pt x="1972340" y="3501656"/>
                  <a:pt x="1734880" y="3251791"/>
                  <a:pt x="1493875" y="3003698"/>
                </a:cubicBezTo>
                <a:cubicBezTo>
                  <a:pt x="1252870" y="2755605"/>
                  <a:pt x="1052623" y="2381692"/>
                  <a:pt x="909084" y="2142460"/>
                </a:cubicBezTo>
                <a:cubicBezTo>
                  <a:pt x="765545" y="1903228"/>
                  <a:pt x="726559" y="1765004"/>
                  <a:pt x="632638" y="1568302"/>
                </a:cubicBezTo>
                <a:cubicBezTo>
                  <a:pt x="538717" y="1371600"/>
                  <a:pt x="442138" y="1166923"/>
                  <a:pt x="345559" y="962247"/>
                </a:cubicBezTo>
              </a:path>
            </a:pathLst>
          </a:cu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 name="Forme libre 4"/>
          <p:cNvSpPr/>
          <p:nvPr/>
        </p:nvSpPr>
        <p:spPr>
          <a:xfrm>
            <a:off x="112713" y="539750"/>
            <a:ext cx="3130550" cy="2238375"/>
          </a:xfrm>
          <a:custGeom>
            <a:avLst/>
            <a:gdLst>
              <a:gd name="connsiteX0" fmla="*/ 3544 w 3129516"/>
              <a:gd name="connsiteY0" fmla="*/ 427074 h 2238153"/>
              <a:gd name="connsiteX1" fmla="*/ 56707 w 3129516"/>
              <a:gd name="connsiteY1" fmla="*/ 395176 h 2238153"/>
              <a:gd name="connsiteX2" fmla="*/ 673395 w 3129516"/>
              <a:gd name="connsiteY2" fmla="*/ 23037 h 2238153"/>
              <a:gd name="connsiteX3" fmla="*/ 2247014 w 3129516"/>
              <a:gd name="connsiteY3" fmla="*/ 256953 h 2238153"/>
              <a:gd name="connsiteX4" fmla="*/ 3065721 w 3129516"/>
              <a:gd name="connsiteY4" fmla="*/ 320748 h 2238153"/>
              <a:gd name="connsiteX5" fmla="*/ 2629786 w 3129516"/>
              <a:gd name="connsiteY5" fmla="*/ 1001232 h 2238153"/>
              <a:gd name="connsiteX6" fmla="*/ 1492102 w 3129516"/>
              <a:gd name="connsiteY6" fmla="*/ 1224516 h 2238153"/>
              <a:gd name="connsiteX7" fmla="*/ 1800446 w 3129516"/>
              <a:gd name="connsiteY7" fmla="*/ 1947530 h 2238153"/>
              <a:gd name="connsiteX8" fmla="*/ 1290084 w 3129516"/>
              <a:gd name="connsiteY8" fmla="*/ 2085753 h 2238153"/>
              <a:gd name="connsiteX9" fmla="*/ 460744 w 3129516"/>
              <a:gd name="connsiteY9" fmla="*/ 1990060 h 2238153"/>
              <a:gd name="connsiteX10" fmla="*/ 88605 w 3129516"/>
              <a:gd name="connsiteY10" fmla="*/ 2117651 h 2238153"/>
              <a:gd name="connsiteX11" fmla="*/ 35442 w 3129516"/>
              <a:gd name="connsiteY11" fmla="*/ 1267046 h 2238153"/>
              <a:gd name="connsiteX12" fmla="*/ 3544 w 3129516"/>
              <a:gd name="connsiteY12" fmla="*/ 427074 h 223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9516" h="2238153">
                <a:moveTo>
                  <a:pt x="3544" y="427074"/>
                </a:moveTo>
                <a:cubicBezTo>
                  <a:pt x="7088" y="281762"/>
                  <a:pt x="56707" y="395176"/>
                  <a:pt x="56707" y="395176"/>
                </a:cubicBezTo>
                <a:cubicBezTo>
                  <a:pt x="168349" y="327837"/>
                  <a:pt x="308344" y="46074"/>
                  <a:pt x="673395" y="23037"/>
                </a:cubicBezTo>
                <a:cubicBezTo>
                  <a:pt x="1038446" y="0"/>
                  <a:pt x="1848293" y="207334"/>
                  <a:pt x="2247014" y="256953"/>
                </a:cubicBezTo>
                <a:cubicBezTo>
                  <a:pt x="2645735" y="306572"/>
                  <a:pt x="3001926" y="196702"/>
                  <a:pt x="3065721" y="320748"/>
                </a:cubicBezTo>
                <a:cubicBezTo>
                  <a:pt x="3129516" y="444794"/>
                  <a:pt x="2892056" y="850604"/>
                  <a:pt x="2629786" y="1001232"/>
                </a:cubicBezTo>
                <a:cubicBezTo>
                  <a:pt x="2367516" y="1151860"/>
                  <a:pt x="1630325" y="1066800"/>
                  <a:pt x="1492102" y="1224516"/>
                </a:cubicBezTo>
                <a:cubicBezTo>
                  <a:pt x="1353879" y="1382232"/>
                  <a:pt x="1834116" y="1803991"/>
                  <a:pt x="1800446" y="1947530"/>
                </a:cubicBezTo>
                <a:cubicBezTo>
                  <a:pt x="1766776" y="2091069"/>
                  <a:pt x="1513367" y="2078665"/>
                  <a:pt x="1290084" y="2085753"/>
                </a:cubicBezTo>
                <a:cubicBezTo>
                  <a:pt x="1066801" y="2092841"/>
                  <a:pt x="660990" y="1984744"/>
                  <a:pt x="460744" y="1990060"/>
                </a:cubicBezTo>
                <a:cubicBezTo>
                  <a:pt x="260498" y="1995376"/>
                  <a:pt x="159489" y="2238153"/>
                  <a:pt x="88605" y="2117651"/>
                </a:cubicBezTo>
                <a:cubicBezTo>
                  <a:pt x="17721" y="1997149"/>
                  <a:pt x="46075" y="1543493"/>
                  <a:pt x="35442" y="1267046"/>
                </a:cubicBezTo>
                <a:cubicBezTo>
                  <a:pt x="24809" y="990599"/>
                  <a:pt x="0" y="572386"/>
                  <a:pt x="3544" y="427074"/>
                </a:cubicBezTo>
                <a:close/>
              </a:path>
            </a:pathLst>
          </a:custGeom>
          <a:noFill/>
          <a:ln w="762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Ellipse 1"/>
          <p:cNvSpPr/>
          <p:nvPr/>
        </p:nvSpPr>
        <p:spPr>
          <a:xfrm rot="847148">
            <a:off x="874713" y="2298700"/>
            <a:ext cx="2447925" cy="574675"/>
          </a:xfrm>
          <a:prstGeom prst="ellips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Ellipse 2"/>
          <p:cNvSpPr/>
          <p:nvPr/>
        </p:nvSpPr>
        <p:spPr>
          <a:xfrm>
            <a:off x="2627313" y="2008188"/>
            <a:ext cx="360362" cy="3413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lèche : gauche 5"/>
          <p:cNvSpPr/>
          <p:nvPr/>
        </p:nvSpPr>
        <p:spPr>
          <a:xfrm>
            <a:off x="4763" y="2354263"/>
            <a:ext cx="841375" cy="36036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3559" name="Image 7">
            <a:hlinkClick r:id="" action="ppaction://noaction"/>
          </p:cNvPr>
          <p:cNvPicPr>
            <a:picLocks noChangeAspect="1"/>
          </p:cNvPicPr>
          <p:nvPr/>
        </p:nvPicPr>
        <p:blipFill>
          <a:blip r:embed="rId5"/>
          <a:srcRect/>
          <a:stretch>
            <a:fillRect/>
          </a:stretch>
        </p:blipFill>
        <p:spPr bwMode="auto">
          <a:xfrm>
            <a:off x="8370888" y="6286500"/>
            <a:ext cx="649287" cy="371475"/>
          </a:xfrm>
          <a:prstGeom prst="rect">
            <a:avLst/>
          </a:prstGeom>
          <a:noFill/>
          <a:ln w="9525">
            <a:noFill/>
            <a:miter lim="800000"/>
            <a:headEnd/>
            <a:tailEnd/>
          </a:ln>
        </p:spPr>
      </p:pic>
      <p:sp>
        <p:nvSpPr>
          <p:cNvPr id="7" name="ZoneTexte 6">
            <a:extLst>
              <a:ext uri="{FF2B5EF4-FFF2-40B4-BE49-F238E27FC236}">
                <a16:creationId xmlns:a16="http://schemas.microsoft.com/office/drawing/2014/main" id="{63FEFCF8-02F5-48F0-8CB7-DF571137374A}"/>
              </a:ext>
            </a:extLst>
          </p:cNvPr>
          <p:cNvSpPr txBox="1"/>
          <p:nvPr/>
        </p:nvSpPr>
        <p:spPr>
          <a:xfrm>
            <a:off x="3707904" y="539750"/>
            <a:ext cx="2880320" cy="830997"/>
          </a:xfrm>
          <a:prstGeom prst="rect">
            <a:avLst/>
          </a:prstGeom>
          <a:noFill/>
        </p:spPr>
        <p:txBody>
          <a:bodyPr wrap="square" rtlCol="0">
            <a:spAutoFit/>
          </a:bodyPr>
          <a:lstStyle/>
          <a:p>
            <a:r>
              <a:rPr lang="fr-FR" sz="2400" dirty="0"/>
              <a:t>Bousculé par deux évènements ? </a:t>
            </a:r>
          </a:p>
        </p:txBody>
      </p:sp>
      <p:sp>
        <p:nvSpPr>
          <p:cNvPr id="10" name="Arc 9">
            <a:extLst>
              <a:ext uri="{FF2B5EF4-FFF2-40B4-BE49-F238E27FC236}">
                <a16:creationId xmlns:a16="http://schemas.microsoft.com/office/drawing/2014/main" id="{CB28B1B0-6A9D-45E9-B070-BFF48C1BF904}"/>
              </a:ext>
            </a:extLst>
          </p:cNvPr>
          <p:cNvSpPr/>
          <p:nvPr/>
        </p:nvSpPr>
        <p:spPr>
          <a:xfrm rot="10589672">
            <a:off x="1761248" y="2137015"/>
            <a:ext cx="1783021" cy="696271"/>
          </a:xfrm>
          <a:prstGeom prst="arc">
            <a:avLst>
              <a:gd name="adj1" fmla="val 15460379"/>
              <a:gd name="adj2" fmla="val 957021"/>
            </a:avLst>
          </a:prstGeom>
          <a:ln w="571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8" name="ZoneTexte 7">
            <a:extLst>
              <a:ext uri="{FF2B5EF4-FFF2-40B4-BE49-F238E27FC236}">
                <a16:creationId xmlns:a16="http://schemas.microsoft.com/office/drawing/2014/main" id="{1E53AEEF-33E9-4495-A42E-37EA6795A7B2}"/>
              </a:ext>
            </a:extLst>
          </p:cNvPr>
          <p:cNvSpPr txBox="1"/>
          <p:nvPr/>
        </p:nvSpPr>
        <p:spPr>
          <a:xfrm>
            <a:off x="2195736" y="1556792"/>
            <a:ext cx="791939" cy="369332"/>
          </a:xfrm>
          <a:prstGeom prst="rect">
            <a:avLst/>
          </a:prstGeom>
          <a:solidFill>
            <a:schemeClr val="tx1"/>
          </a:solidFill>
        </p:spPr>
        <p:txBody>
          <a:bodyPr wrap="square" rtlCol="0">
            <a:spAutoFit/>
          </a:bodyPr>
          <a:lstStyle/>
          <a:p>
            <a:r>
              <a:rPr lang="fr-FR" dirty="0">
                <a:solidFill>
                  <a:srgbClr val="FFFF00"/>
                </a:solidFill>
              </a:rPr>
              <a:t>1483</a:t>
            </a:r>
          </a:p>
        </p:txBody>
      </p:sp>
      <p:sp>
        <p:nvSpPr>
          <p:cNvPr id="12" name="ZoneTexte 11">
            <a:extLst>
              <a:ext uri="{FF2B5EF4-FFF2-40B4-BE49-F238E27FC236}">
                <a16:creationId xmlns:a16="http://schemas.microsoft.com/office/drawing/2014/main" id="{748EDC54-DB16-4615-9747-2E2B0D51FDBB}"/>
              </a:ext>
            </a:extLst>
          </p:cNvPr>
          <p:cNvSpPr txBox="1"/>
          <p:nvPr/>
        </p:nvSpPr>
        <p:spPr>
          <a:xfrm>
            <a:off x="183155" y="1980168"/>
            <a:ext cx="791939" cy="369332"/>
          </a:xfrm>
          <a:prstGeom prst="rect">
            <a:avLst/>
          </a:prstGeom>
          <a:solidFill>
            <a:schemeClr val="tx1"/>
          </a:solidFill>
        </p:spPr>
        <p:txBody>
          <a:bodyPr wrap="square" rtlCol="0">
            <a:spAutoFit/>
          </a:bodyPr>
          <a:lstStyle/>
          <a:p>
            <a:r>
              <a:rPr lang="fr-FR" dirty="0">
                <a:solidFill>
                  <a:srgbClr val="FFFF00"/>
                </a:solidFill>
              </a:rPr>
              <a:t>1492</a:t>
            </a:r>
          </a:p>
        </p:txBody>
      </p:sp>
    </p:spTree>
    <p:extLst>
      <p:ext uri="{BB962C8B-B14F-4D97-AF65-F5344CB8AC3E}">
        <p14:creationId xmlns:p14="http://schemas.microsoft.com/office/powerpoint/2010/main" val="5355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age 1"/>
          <p:cNvPicPr>
            <a:picLocks noChangeAspect="1"/>
          </p:cNvPicPr>
          <p:nvPr/>
        </p:nvPicPr>
        <p:blipFill>
          <a:blip r:embed="rId2"/>
          <a:srcRect/>
          <a:stretch>
            <a:fillRect/>
          </a:stretch>
        </p:blipFill>
        <p:spPr bwMode="auto">
          <a:xfrm>
            <a:off x="0" y="-100013"/>
            <a:ext cx="4932363" cy="7262813"/>
          </a:xfrm>
          <a:prstGeom prst="rect">
            <a:avLst/>
          </a:prstGeom>
          <a:noFill/>
          <a:ln w="9525">
            <a:noFill/>
            <a:miter lim="800000"/>
            <a:headEnd/>
            <a:tailEnd/>
          </a:ln>
        </p:spPr>
      </p:pic>
      <p:sp>
        <p:nvSpPr>
          <p:cNvPr id="3" name="Ellipse 2"/>
          <p:cNvSpPr/>
          <p:nvPr/>
        </p:nvSpPr>
        <p:spPr>
          <a:xfrm>
            <a:off x="1476375" y="2584450"/>
            <a:ext cx="1746250" cy="4003675"/>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5603" name="Image 3"/>
          <p:cNvPicPr>
            <a:picLocks noChangeAspect="1"/>
          </p:cNvPicPr>
          <p:nvPr/>
        </p:nvPicPr>
        <p:blipFill>
          <a:blip r:embed="rId3"/>
          <a:srcRect/>
          <a:stretch>
            <a:fillRect/>
          </a:stretch>
        </p:blipFill>
        <p:spPr bwMode="auto">
          <a:xfrm>
            <a:off x="5003800" y="260350"/>
            <a:ext cx="4116388" cy="3889375"/>
          </a:xfrm>
          <a:prstGeom prst="rect">
            <a:avLst/>
          </a:prstGeom>
          <a:noFill/>
          <a:ln w="9525">
            <a:noFill/>
            <a:miter lim="800000"/>
            <a:headEnd/>
            <a:tailEnd/>
          </a:ln>
        </p:spPr>
      </p:pic>
      <p:sp>
        <p:nvSpPr>
          <p:cNvPr id="2" name="ZoneTexte 1">
            <a:extLst>
              <a:ext uri="{FF2B5EF4-FFF2-40B4-BE49-F238E27FC236}">
                <a16:creationId xmlns:a16="http://schemas.microsoft.com/office/drawing/2014/main" id="{A007A2E0-33FD-4F37-80F6-320DB457A5EB}"/>
              </a:ext>
            </a:extLst>
          </p:cNvPr>
          <p:cNvSpPr txBox="1"/>
          <p:nvPr/>
        </p:nvSpPr>
        <p:spPr>
          <a:xfrm>
            <a:off x="4927402" y="6573986"/>
            <a:ext cx="3744664" cy="215444"/>
          </a:xfrm>
          <a:prstGeom prst="rect">
            <a:avLst/>
          </a:prstGeom>
          <a:noFill/>
        </p:spPr>
        <p:txBody>
          <a:bodyPr wrap="square" rtlCol="0">
            <a:spAutoFit/>
          </a:bodyPr>
          <a:lstStyle/>
          <a:p>
            <a:r>
              <a:rPr lang="fr-FR" sz="800" dirty="0"/>
              <a:t>Source : Atlas des mondialisations, Le Monde/</a:t>
            </a:r>
            <a:r>
              <a:rPr lang="fr-FR" sz="800" dirty="0" err="1"/>
              <a:t>LaVie</a:t>
            </a:r>
            <a:r>
              <a:rPr lang="fr-FR" sz="800" dirty="0"/>
              <a:t>, 2011</a:t>
            </a:r>
          </a:p>
        </p:txBody>
      </p:sp>
      <p:sp>
        <p:nvSpPr>
          <p:cNvPr id="4" name="ZoneTexte 3">
            <a:extLst>
              <a:ext uri="{FF2B5EF4-FFF2-40B4-BE49-F238E27FC236}">
                <a16:creationId xmlns:a16="http://schemas.microsoft.com/office/drawing/2014/main" id="{D96299B9-A2DF-4D1F-A869-9963BA87DD95}"/>
              </a:ext>
            </a:extLst>
          </p:cNvPr>
          <p:cNvSpPr txBox="1"/>
          <p:nvPr/>
        </p:nvSpPr>
        <p:spPr>
          <a:xfrm>
            <a:off x="5148064" y="4437112"/>
            <a:ext cx="3168352" cy="369332"/>
          </a:xfrm>
          <a:prstGeom prst="rect">
            <a:avLst/>
          </a:prstGeom>
          <a:noFill/>
        </p:spPr>
        <p:txBody>
          <a:bodyPr wrap="square" rtlCol="0">
            <a:spAutoFit/>
          </a:bodyPr>
          <a:lstStyle/>
          <a:p>
            <a:r>
              <a:rPr lang="fr-FR" dirty="0"/>
              <a:t>Carte(s) du manuel : ?</a:t>
            </a:r>
          </a:p>
        </p:txBody>
      </p:sp>
    </p:spTree>
    <p:extLst>
      <p:ext uri="{BB962C8B-B14F-4D97-AF65-F5344CB8AC3E}">
        <p14:creationId xmlns:p14="http://schemas.microsoft.com/office/powerpoint/2010/main" val="5961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http://www.google.fr/url?source=imglanding&amp;ct=img&amp;q=http://agnes.pleutin.free.fr/consequencesGD/1.jpg&amp;sa=X&amp;ei=uAJWVZiwJoOtU-X0gZgM&amp;ved=0CAkQ8wc&amp;usg=AFQjCNGkjEhZcH7xgU9XWh8IA7FrJrqKMw"/>
          <p:cNvPicPr>
            <a:picLocks noChangeAspect="1" noChangeArrowheads="1"/>
          </p:cNvPicPr>
          <p:nvPr/>
        </p:nvPicPr>
        <p:blipFill>
          <a:blip r:embed="rId2"/>
          <a:srcRect/>
          <a:stretch>
            <a:fillRect/>
          </a:stretch>
        </p:blipFill>
        <p:spPr bwMode="auto">
          <a:xfrm>
            <a:off x="250825" y="188913"/>
            <a:ext cx="8778875" cy="6119812"/>
          </a:xfrm>
          <a:prstGeom prst="rect">
            <a:avLst/>
          </a:prstGeom>
          <a:noFill/>
          <a:ln w="9525">
            <a:noFill/>
            <a:miter lim="800000"/>
            <a:headEnd/>
            <a:tailEnd/>
          </a:ln>
        </p:spPr>
      </p:pic>
      <p:sp>
        <p:nvSpPr>
          <p:cNvPr id="5" name="Rectangle 4"/>
          <p:cNvSpPr/>
          <p:nvPr/>
        </p:nvSpPr>
        <p:spPr>
          <a:xfrm>
            <a:off x="3563888" y="2456656"/>
            <a:ext cx="2879725" cy="19446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Expansion portugaise</a:t>
            </a:r>
          </a:p>
          <a:p>
            <a:pPr algn="ctr" fontAlgn="auto">
              <a:spcBef>
                <a:spcPts val="0"/>
              </a:spcBef>
              <a:spcAft>
                <a:spcPts val="0"/>
              </a:spcAft>
              <a:defRPr/>
            </a:pPr>
            <a:r>
              <a:rPr lang="fr-FR" dirty="0"/>
              <a:t> </a:t>
            </a:r>
            <a:r>
              <a:rPr lang="fr-FR" dirty="0">
                <a:sym typeface="Wingdings" pitchFamily="2" charset="2"/>
              </a:rPr>
              <a:t> empire maritime (une chaîne de comptoirs) </a:t>
            </a:r>
          </a:p>
          <a:p>
            <a:pPr algn="ctr" fontAlgn="auto">
              <a:spcBef>
                <a:spcPts val="0"/>
              </a:spcBef>
              <a:spcAft>
                <a:spcPts val="0"/>
              </a:spcAft>
              <a:defRPr/>
            </a:pPr>
            <a:r>
              <a:rPr lang="fr-FR" dirty="0">
                <a:sym typeface="Wingdings" pitchFamily="2" charset="2"/>
              </a:rPr>
              <a:t> Domination commerce des épices et des esclaves</a:t>
            </a:r>
            <a:endParaRPr lang="fr-FR" dirty="0"/>
          </a:p>
        </p:txBody>
      </p:sp>
      <p:sp>
        <p:nvSpPr>
          <p:cNvPr id="6" name="Rectangle 5"/>
          <p:cNvSpPr/>
          <p:nvPr/>
        </p:nvSpPr>
        <p:spPr>
          <a:xfrm>
            <a:off x="161396" y="2169318"/>
            <a:ext cx="2303462" cy="251936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Expansion espagnole </a:t>
            </a:r>
            <a:r>
              <a:rPr lang="fr-FR" dirty="0">
                <a:sym typeface="Wingdings" pitchFamily="2" charset="2"/>
              </a:rPr>
              <a:t> un empire en majorité sur le continent américain</a:t>
            </a:r>
          </a:p>
          <a:p>
            <a:pPr algn="ctr" fontAlgn="auto">
              <a:spcBef>
                <a:spcPts val="0"/>
              </a:spcBef>
              <a:spcAft>
                <a:spcPts val="0"/>
              </a:spcAft>
              <a:defRPr/>
            </a:pPr>
            <a:endParaRPr lang="fr-FR" dirty="0"/>
          </a:p>
        </p:txBody>
      </p:sp>
      <p:sp>
        <p:nvSpPr>
          <p:cNvPr id="7" name="Rectangle 6"/>
          <p:cNvSpPr/>
          <p:nvPr/>
        </p:nvSpPr>
        <p:spPr>
          <a:xfrm>
            <a:off x="6781875" y="1340768"/>
            <a:ext cx="1727200" cy="363537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Une assise surtout littorale</a:t>
            </a:r>
          </a:p>
        </p:txBody>
      </p:sp>
      <p:sp>
        <p:nvSpPr>
          <p:cNvPr id="2" name="Bouton d’action : avant ou précédent 1">
            <a:hlinkClick r:id="rId3" action="ppaction://hlinksldjump" highlightClick="1"/>
          </p:cNvPr>
          <p:cNvSpPr/>
          <p:nvPr/>
        </p:nvSpPr>
        <p:spPr>
          <a:xfrm>
            <a:off x="8675688" y="6453188"/>
            <a:ext cx="354012" cy="36988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a:extLst>
              <a:ext uri="{FF2B5EF4-FFF2-40B4-BE49-F238E27FC236}">
                <a16:creationId xmlns:a16="http://schemas.microsoft.com/office/drawing/2014/main" id="{60A9BE98-36F8-48B2-93EE-6C0611A6DBBB}"/>
              </a:ext>
            </a:extLst>
          </p:cNvPr>
          <p:cNvSpPr/>
          <p:nvPr/>
        </p:nvSpPr>
        <p:spPr>
          <a:xfrm rot="16200000">
            <a:off x="1670224" y="-297062"/>
            <a:ext cx="762992" cy="345638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fr-FR" dirty="0"/>
              <a:t>Partage du « Nouveau Monde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7"/>
          <p:cNvPicPr>
            <a:picLocks noChangeAspect="1" noChangeArrowheads="1"/>
          </p:cNvPicPr>
          <p:nvPr/>
        </p:nvPicPr>
        <p:blipFill>
          <a:blip r:embed="rId3">
            <a:lum bright="-20000" contrast="40000"/>
          </a:blip>
          <a:srcRect/>
          <a:stretch>
            <a:fillRect/>
          </a:stretch>
        </p:blipFill>
        <p:spPr bwMode="auto">
          <a:xfrm>
            <a:off x="0" y="-26988"/>
            <a:ext cx="6732588" cy="5688013"/>
          </a:xfrm>
          <a:prstGeom prst="rect">
            <a:avLst/>
          </a:prstGeom>
          <a:noFill/>
          <a:ln w="9525">
            <a:solidFill>
              <a:schemeClr val="tx1"/>
            </a:solidFill>
            <a:miter lim="800000"/>
            <a:headEnd/>
            <a:tailEnd/>
          </a:ln>
        </p:spPr>
      </p:pic>
      <p:sp>
        <p:nvSpPr>
          <p:cNvPr id="36867" name="ZoneTexte 37"/>
          <p:cNvSpPr txBox="1">
            <a:spLocks noChangeArrowheads="1"/>
          </p:cNvSpPr>
          <p:nvPr/>
        </p:nvSpPr>
        <p:spPr bwMode="auto">
          <a:xfrm>
            <a:off x="4859338" y="1817688"/>
            <a:ext cx="865187" cy="428625"/>
          </a:xfrm>
          <a:prstGeom prst="rect">
            <a:avLst/>
          </a:prstGeom>
          <a:noFill/>
          <a:ln w="9525">
            <a:noFill/>
            <a:miter lim="800000"/>
            <a:headEnd/>
            <a:tailEnd/>
          </a:ln>
        </p:spPr>
        <p:txBody>
          <a:bodyPr>
            <a:spAutoFit/>
          </a:bodyPr>
          <a:lstStyle/>
          <a:p>
            <a:pPr algn="ctr"/>
            <a:r>
              <a:rPr lang="fr-FR" sz="1100" b="1" i="1">
                <a:latin typeface="Calibri" pitchFamily="34" charset="0"/>
              </a:rPr>
              <a:t>Chine </a:t>
            </a:r>
          </a:p>
          <a:p>
            <a:pPr algn="ctr"/>
            <a:r>
              <a:rPr lang="fr-FR" sz="1100" b="1" i="1">
                <a:latin typeface="Calibri" pitchFamily="34" charset="0"/>
              </a:rPr>
              <a:t>des Ming</a:t>
            </a:r>
          </a:p>
        </p:txBody>
      </p:sp>
      <p:sp>
        <p:nvSpPr>
          <p:cNvPr id="36868" name="ZoneTexte 39"/>
          <p:cNvSpPr txBox="1">
            <a:spLocks noChangeArrowheads="1"/>
          </p:cNvSpPr>
          <p:nvPr/>
        </p:nvSpPr>
        <p:spPr bwMode="auto">
          <a:xfrm>
            <a:off x="4211638" y="1962150"/>
            <a:ext cx="865187" cy="430213"/>
          </a:xfrm>
          <a:prstGeom prst="rect">
            <a:avLst/>
          </a:prstGeom>
          <a:noFill/>
          <a:ln w="9525">
            <a:noFill/>
            <a:miter lim="800000"/>
            <a:headEnd/>
            <a:tailEnd/>
          </a:ln>
        </p:spPr>
        <p:txBody>
          <a:bodyPr>
            <a:spAutoFit/>
          </a:bodyPr>
          <a:lstStyle/>
          <a:p>
            <a:pPr algn="ctr"/>
            <a:r>
              <a:rPr lang="fr-FR" sz="1100" b="1" i="1">
                <a:latin typeface="Calibri" pitchFamily="34" charset="0"/>
              </a:rPr>
              <a:t>Royaumes indiens</a:t>
            </a:r>
          </a:p>
        </p:txBody>
      </p:sp>
      <p:sp>
        <p:nvSpPr>
          <p:cNvPr id="36870" name="ZoneTexte 42"/>
          <p:cNvSpPr txBox="1">
            <a:spLocks noChangeArrowheads="1"/>
          </p:cNvSpPr>
          <p:nvPr/>
        </p:nvSpPr>
        <p:spPr bwMode="auto">
          <a:xfrm>
            <a:off x="3163187" y="1764887"/>
            <a:ext cx="1584325" cy="430213"/>
          </a:xfrm>
          <a:prstGeom prst="rect">
            <a:avLst/>
          </a:prstGeom>
          <a:noFill/>
          <a:ln w="9525">
            <a:noFill/>
            <a:miter lim="800000"/>
            <a:headEnd/>
            <a:tailEnd/>
          </a:ln>
        </p:spPr>
        <p:txBody>
          <a:bodyPr wrap="square">
            <a:spAutoFit/>
          </a:bodyPr>
          <a:lstStyle/>
          <a:p>
            <a:pPr algn="ctr"/>
            <a:r>
              <a:rPr lang="fr-FR" sz="1100" b="1" i="1" dirty="0">
                <a:latin typeface="Calibri" pitchFamily="34" charset="0"/>
              </a:rPr>
              <a:t>Empire</a:t>
            </a:r>
          </a:p>
          <a:p>
            <a:pPr algn="ctr"/>
            <a:r>
              <a:rPr lang="fr-FR" sz="1100" b="1" i="1" dirty="0">
                <a:latin typeface="Calibri" pitchFamily="34" charset="0"/>
              </a:rPr>
              <a:t>Ottoman</a:t>
            </a:r>
          </a:p>
        </p:txBody>
      </p:sp>
      <p:sp>
        <p:nvSpPr>
          <p:cNvPr id="47" name="Forme libre 46"/>
          <p:cNvSpPr/>
          <p:nvPr/>
        </p:nvSpPr>
        <p:spPr>
          <a:xfrm>
            <a:off x="3924300" y="1670050"/>
            <a:ext cx="1066800" cy="246063"/>
          </a:xfrm>
          <a:custGeom>
            <a:avLst/>
            <a:gdLst>
              <a:gd name="connsiteX0" fmla="*/ 0 w 1066800"/>
              <a:gd name="connsiteY0" fmla="*/ 4233 h 245533"/>
              <a:gd name="connsiteX1" fmla="*/ 165100 w 1066800"/>
              <a:gd name="connsiteY1" fmla="*/ 4233 h 245533"/>
              <a:gd name="connsiteX2" fmla="*/ 558800 w 1066800"/>
              <a:gd name="connsiteY2" fmla="*/ 29633 h 245533"/>
              <a:gd name="connsiteX3" fmla="*/ 914400 w 1066800"/>
              <a:gd name="connsiteY3" fmla="*/ 143933 h 245533"/>
              <a:gd name="connsiteX4" fmla="*/ 1066800 w 1066800"/>
              <a:gd name="connsiteY4" fmla="*/ 245533 h 245533"/>
              <a:gd name="connsiteX5" fmla="*/ 1066800 w 1066800"/>
              <a:gd name="connsiteY5" fmla="*/ 245533 h 24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00" h="245533">
                <a:moveTo>
                  <a:pt x="0" y="4233"/>
                </a:moveTo>
                <a:cubicBezTo>
                  <a:pt x="35983" y="2116"/>
                  <a:pt x="71967" y="0"/>
                  <a:pt x="165100" y="4233"/>
                </a:cubicBezTo>
                <a:cubicBezTo>
                  <a:pt x="258233" y="8466"/>
                  <a:pt x="433917" y="6350"/>
                  <a:pt x="558800" y="29633"/>
                </a:cubicBezTo>
                <a:cubicBezTo>
                  <a:pt x="683683" y="52916"/>
                  <a:pt x="829733" y="107950"/>
                  <a:pt x="914400" y="143933"/>
                </a:cubicBezTo>
                <a:cubicBezTo>
                  <a:pt x="999067" y="179916"/>
                  <a:pt x="1066800" y="245533"/>
                  <a:pt x="1066800" y="245533"/>
                </a:cubicBezTo>
                <a:lnTo>
                  <a:pt x="1066800" y="245533"/>
                </a:lnTo>
              </a:path>
            </a:pathLst>
          </a:cu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8" name="Arc 47"/>
          <p:cNvSpPr/>
          <p:nvPr/>
        </p:nvSpPr>
        <p:spPr>
          <a:xfrm rot="9542975">
            <a:off x="4015526" y="1619250"/>
            <a:ext cx="576262" cy="431800"/>
          </a:xfrm>
          <a:prstGeom prst="arc">
            <a:avLst>
              <a:gd name="adj1" fmla="val 15460379"/>
              <a:gd name="adj2" fmla="val 377549"/>
            </a:avLst>
          </a:pr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9" name="Forme libre 48"/>
          <p:cNvSpPr/>
          <p:nvPr/>
        </p:nvSpPr>
        <p:spPr>
          <a:xfrm>
            <a:off x="3759200" y="2393950"/>
            <a:ext cx="668338" cy="317500"/>
          </a:xfrm>
          <a:custGeom>
            <a:avLst/>
            <a:gdLst>
              <a:gd name="connsiteX0" fmla="*/ 0 w 558800"/>
              <a:gd name="connsiteY0" fmla="*/ 0 h 287867"/>
              <a:gd name="connsiteX1" fmla="*/ 101600 w 558800"/>
              <a:gd name="connsiteY1" fmla="*/ 165100 h 287867"/>
              <a:gd name="connsiteX2" fmla="*/ 165100 w 558800"/>
              <a:gd name="connsiteY2" fmla="*/ 279400 h 287867"/>
              <a:gd name="connsiteX3" fmla="*/ 444500 w 558800"/>
              <a:gd name="connsiteY3" fmla="*/ 215900 h 287867"/>
              <a:gd name="connsiteX4" fmla="*/ 558800 w 558800"/>
              <a:gd name="connsiteY4" fmla="*/ 203200 h 287867"/>
              <a:gd name="connsiteX5" fmla="*/ 558800 w 558800"/>
              <a:gd name="connsiteY5" fmla="*/ 203200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287867">
                <a:moveTo>
                  <a:pt x="0" y="0"/>
                </a:moveTo>
                <a:cubicBezTo>
                  <a:pt x="37041" y="59266"/>
                  <a:pt x="74083" y="118533"/>
                  <a:pt x="101600" y="165100"/>
                </a:cubicBezTo>
                <a:cubicBezTo>
                  <a:pt x="129117" y="211667"/>
                  <a:pt x="107950" y="270933"/>
                  <a:pt x="165100" y="279400"/>
                </a:cubicBezTo>
                <a:cubicBezTo>
                  <a:pt x="222250" y="287867"/>
                  <a:pt x="378883" y="228600"/>
                  <a:pt x="444500" y="215900"/>
                </a:cubicBezTo>
                <a:cubicBezTo>
                  <a:pt x="510117" y="203200"/>
                  <a:pt x="558800" y="203200"/>
                  <a:pt x="558800" y="203200"/>
                </a:cubicBezTo>
                <a:lnTo>
                  <a:pt x="558800" y="203200"/>
                </a:lnTo>
              </a:path>
            </a:pathLst>
          </a:cu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0" name="Forme libre 49"/>
          <p:cNvSpPr/>
          <p:nvPr/>
        </p:nvSpPr>
        <p:spPr>
          <a:xfrm>
            <a:off x="4067175" y="2435225"/>
            <a:ext cx="1520825" cy="660400"/>
          </a:xfrm>
          <a:custGeom>
            <a:avLst/>
            <a:gdLst>
              <a:gd name="connsiteX0" fmla="*/ 0 w 1524000"/>
              <a:gd name="connsiteY0" fmla="*/ 268817 h 660400"/>
              <a:gd name="connsiteX1" fmla="*/ 279400 w 1524000"/>
              <a:gd name="connsiteY1" fmla="*/ 421217 h 660400"/>
              <a:gd name="connsiteX2" fmla="*/ 762000 w 1524000"/>
              <a:gd name="connsiteY2" fmla="*/ 586317 h 660400"/>
              <a:gd name="connsiteX3" fmla="*/ 952500 w 1524000"/>
              <a:gd name="connsiteY3" fmla="*/ 433917 h 660400"/>
              <a:gd name="connsiteX4" fmla="*/ 1016000 w 1524000"/>
              <a:gd name="connsiteY4" fmla="*/ 408517 h 660400"/>
              <a:gd name="connsiteX5" fmla="*/ 1168400 w 1524000"/>
              <a:gd name="connsiteY5" fmla="*/ 433917 h 660400"/>
              <a:gd name="connsiteX6" fmla="*/ 1320800 w 1524000"/>
              <a:gd name="connsiteY6" fmla="*/ 649817 h 660400"/>
              <a:gd name="connsiteX7" fmla="*/ 1473200 w 1524000"/>
              <a:gd name="connsiteY7" fmla="*/ 370417 h 660400"/>
              <a:gd name="connsiteX8" fmla="*/ 1511300 w 1524000"/>
              <a:gd name="connsiteY8" fmla="*/ 52917 h 660400"/>
              <a:gd name="connsiteX9" fmla="*/ 1524000 w 1524000"/>
              <a:gd name="connsiteY9" fmla="*/ 52917 h 660400"/>
              <a:gd name="connsiteX0" fmla="*/ 0 w 1524000"/>
              <a:gd name="connsiteY0" fmla="*/ 246707 h 660400"/>
              <a:gd name="connsiteX1" fmla="*/ 279400 w 1524000"/>
              <a:gd name="connsiteY1" fmla="*/ 421217 h 660400"/>
              <a:gd name="connsiteX2" fmla="*/ 762000 w 1524000"/>
              <a:gd name="connsiteY2" fmla="*/ 586317 h 660400"/>
              <a:gd name="connsiteX3" fmla="*/ 952500 w 1524000"/>
              <a:gd name="connsiteY3" fmla="*/ 433917 h 660400"/>
              <a:gd name="connsiteX4" fmla="*/ 1016000 w 1524000"/>
              <a:gd name="connsiteY4" fmla="*/ 408517 h 660400"/>
              <a:gd name="connsiteX5" fmla="*/ 1168400 w 1524000"/>
              <a:gd name="connsiteY5" fmla="*/ 433917 h 660400"/>
              <a:gd name="connsiteX6" fmla="*/ 1320800 w 1524000"/>
              <a:gd name="connsiteY6" fmla="*/ 649817 h 660400"/>
              <a:gd name="connsiteX7" fmla="*/ 1473200 w 1524000"/>
              <a:gd name="connsiteY7" fmla="*/ 370417 h 660400"/>
              <a:gd name="connsiteX8" fmla="*/ 1511300 w 1524000"/>
              <a:gd name="connsiteY8" fmla="*/ 52917 h 660400"/>
              <a:gd name="connsiteX9" fmla="*/ 1524000 w 1524000"/>
              <a:gd name="connsiteY9" fmla="*/ 52917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0" h="660400">
                <a:moveTo>
                  <a:pt x="0" y="246707"/>
                </a:moveTo>
                <a:cubicBezTo>
                  <a:pt x="76200" y="296448"/>
                  <a:pt x="152400" y="364615"/>
                  <a:pt x="279400" y="421217"/>
                </a:cubicBezTo>
                <a:cubicBezTo>
                  <a:pt x="406400" y="477819"/>
                  <a:pt x="649817" y="584200"/>
                  <a:pt x="762000" y="586317"/>
                </a:cubicBezTo>
                <a:cubicBezTo>
                  <a:pt x="874183" y="588434"/>
                  <a:pt x="910167" y="463550"/>
                  <a:pt x="952500" y="433917"/>
                </a:cubicBezTo>
                <a:cubicBezTo>
                  <a:pt x="994833" y="404284"/>
                  <a:pt x="980017" y="408517"/>
                  <a:pt x="1016000" y="408517"/>
                </a:cubicBezTo>
                <a:cubicBezTo>
                  <a:pt x="1051983" y="408517"/>
                  <a:pt x="1117600" y="393700"/>
                  <a:pt x="1168400" y="433917"/>
                </a:cubicBezTo>
                <a:cubicBezTo>
                  <a:pt x="1219200" y="474134"/>
                  <a:pt x="1270000" y="660400"/>
                  <a:pt x="1320800" y="649817"/>
                </a:cubicBezTo>
                <a:cubicBezTo>
                  <a:pt x="1371600" y="639234"/>
                  <a:pt x="1441450" y="469900"/>
                  <a:pt x="1473200" y="370417"/>
                </a:cubicBezTo>
                <a:cubicBezTo>
                  <a:pt x="1504950" y="270934"/>
                  <a:pt x="1502833" y="105834"/>
                  <a:pt x="1511300" y="52917"/>
                </a:cubicBezTo>
                <a:cubicBezTo>
                  <a:pt x="1519767" y="0"/>
                  <a:pt x="1521883" y="26458"/>
                  <a:pt x="1524000" y="52917"/>
                </a:cubicBez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2" name="Arc 51"/>
          <p:cNvSpPr/>
          <p:nvPr/>
        </p:nvSpPr>
        <p:spPr>
          <a:xfrm rot="3416487">
            <a:off x="4891088" y="1633538"/>
            <a:ext cx="914400" cy="914400"/>
          </a:xfrm>
          <a:prstGeom prst="arc">
            <a:avLst/>
          </a:prstGeom>
          <a:ln w="28575">
            <a:solidFill>
              <a:schemeClr val="bg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3" name="Arc 52"/>
          <p:cNvSpPr/>
          <p:nvPr/>
        </p:nvSpPr>
        <p:spPr>
          <a:xfrm rot="10589672">
            <a:off x="2911475" y="1439863"/>
            <a:ext cx="688975" cy="431800"/>
          </a:xfrm>
          <a:prstGeom prst="arc">
            <a:avLst>
              <a:gd name="adj1" fmla="val 15460379"/>
              <a:gd name="adj2" fmla="val 1077204"/>
            </a:avLst>
          </a:prstGeom>
          <a:ln w="381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6" name="Forme libre 55"/>
          <p:cNvSpPr/>
          <p:nvPr/>
        </p:nvSpPr>
        <p:spPr>
          <a:xfrm>
            <a:off x="3848100" y="2825750"/>
            <a:ext cx="436563" cy="647700"/>
          </a:xfrm>
          <a:custGeom>
            <a:avLst/>
            <a:gdLst>
              <a:gd name="connsiteX0" fmla="*/ 406400 w 406400"/>
              <a:gd name="connsiteY0" fmla="*/ 0 h 622300"/>
              <a:gd name="connsiteX1" fmla="*/ 228600 w 406400"/>
              <a:gd name="connsiteY1" fmla="*/ 76200 h 622300"/>
              <a:gd name="connsiteX2" fmla="*/ 50800 w 406400"/>
              <a:gd name="connsiteY2" fmla="*/ 368300 h 622300"/>
              <a:gd name="connsiteX3" fmla="*/ 0 w 406400"/>
              <a:gd name="connsiteY3" fmla="*/ 622300 h 622300"/>
              <a:gd name="connsiteX4" fmla="*/ 0 w 406400"/>
              <a:gd name="connsiteY4" fmla="*/ 622300 h 62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 h="622300">
                <a:moveTo>
                  <a:pt x="406400" y="0"/>
                </a:moveTo>
                <a:cubicBezTo>
                  <a:pt x="347133" y="7408"/>
                  <a:pt x="287867" y="14817"/>
                  <a:pt x="228600" y="76200"/>
                </a:cubicBezTo>
                <a:cubicBezTo>
                  <a:pt x="169333" y="137583"/>
                  <a:pt x="88900" y="277283"/>
                  <a:pt x="50800" y="368300"/>
                </a:cubicBezTo>
                <a:cubicBezTo>
                  <a:pt x="12700" y="459317"/>
                  <a:pt x="0" y="622300"/>
                  <a:pt x="0" y="622300"/>
                </a:cubicBezTo>
                <a:lnTo>
                  <a:pt x="0" y="622300"/>
                </a:ln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8" name="Forme libre 57"/>
          <p:cNvSpPr/>
          <p:nvPr/>
        </p:nvSpPr>
        <p:spPr>
          <a:xfrm>
            <a:off x="5392738" y="3097213"/>
            <a:ext cx="258762" cy="196850"/>
          </a:xfrm>
          <a:custGeom>
            <a:avLst/>
            <a:gdLst>
              <a:gd name="connsiteX0" fmla="*/ 29633 w 258233"/>
              <a:gd name="connsiteY0" fmla="*/ 0 h 196850"/>
              <a:gd name="connsiteX1" fmla="*/ 29633 w 258233"/>
              <a:gd name="connsiteY1" fmla="*/ 50800 h 196850"/>
              <a:gd name="connsiteX2" fmla="*/ 207433 w 258233"/>
              <a:gd name="connsiteY2" fmla="*/ 177800 h 196850"/>
              <a:gd name="connsiteX3" fmla="*/ 258233 w 258233"/>
              <a:gd name="connsiteY3" fmla="*/ 165100 h 196850"/>
              <a:gd name="connsiteX4" fmla="*/ 258233 w 258233"/>
              <a:gd name="connsiteY4" fmla="*/ 165100 h 19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33" h="196850">
                <a:moveTo>
                  <a:pt x="29633" y="0"/>
                </a:moveTo>
                <a:cubicBezTo>
                  <a:pt x="14816" y="10583"/>
                  <a:pt x="0" y="21167"/>
                  <a:pt x="29633" y="50800"/>
                </a:cubicBezTo>
                <a:cubicBezTo>
                  <a:pt x="59266" y="80433"/>
                  <a:pt x="169333" y="158750"/>
                  <a:pt x="207433" y="177800"/>
                </a:cubicBezTo>
                <a:cubicBezTo>
                  <a:pt x="245533" y="196850"/>
                  <a:pt x="258233" y="165100"/>
                  <a:pt x="258233" y="165100"/>
                </a:cubicBezTo>
                <a:lnTo>
                  <a:pt x="258233" y="165100"/>
                </a:lnTo>
              </a:path>
            </a:pathLst>
          </a:cu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67" name="Ellipse 66"/>
          <p:cNvSpPr/>
          <p:nvPr/>
        </p:nvSpPr>
        <p:spPr>
          <a:xfrm>
            <a:off x="5292725" y="1673225"/>
            <a:ext cx="142875"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68" name="Ellipse 67"/>
          <p:cNvSpPr/>
          <p:nvPr/>
        </p:nvSpPr>
        <p:spPr>
          <a:xfrm>
            <a:off x="3419475" y="2033588"/>
            <a:ext cx="144463" cy="144462"/>
          </a:xfrm>
          <a:prstGeom prst="ellipse">
            <a:avLst/>
          </a:prstGeom>
          <a:solidFill>
            <a:schemeClr val="bg1">
              <a:lumMod val="65000"/>
            </a:schemeClr>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69" name="Ellipse 68"/>
          <p:cNvSpPr/>
          <p:nvPr/>
        </p:nvSpPr>
        <p:spPr>
          <a:xfrm>
            <a:off x="3419475" y="1673225"/>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70" name="Ellipse 69"/>
          <p:cNvSpPr/>
          <p:nvPr/>
        </p:nvSpPr>
        <p:spPr>
          <a:xfrm>
            <a:off x="4572000" y="2393950"/>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36892" name="ZoneTexte 71"/>
          <p:cNvSpPr txBox="1">
            <a:spLocks noChangeArrowheads="1"/>
          </p:cNvSpPr>
          <p:nvPr/>
        </p:nvSpPr>
        <p:spPr bwMode="auto">
          <a:xfrm>
            <a:off x="5076825" y="1457325"/>
            <a:ext cx="574675" cy="215900"/>
          </a:xfrm>
          <a:prstGeom prst="rect">
            <a:avLst/>
          </a:prstGeom>
          <a:noFill/>
          <a:ln w="9525">
            <a:noFill/>
            <a:miter lim="800000"/>
            <a:headEnd/>
            <a:tailEnd/>
          </a:ln>
        </p:spPr>
        <p:txBody>
          <a:bodyPr>
            <a:spAutoFit/>
          </a:bodyPr>
          <a:lstStyle/>
          <a:p>
            <a:pPr algn="ctr"/>
            <a:r>
              <a:rPr lang="fr-FR" sz="800" b="1" i="1" dirty="0">
                <a:latin typeface="Calibri" pitchFamily="34" charset="0"/>
              </a:rPr>
              <a:t>PEKIN</a:t>
            </a:r>
          </a:p>
        </p:txBody>
      </p:sp>
      <p:sp>
        <p:nvSpPr>
          <p:cNvPr id="36893" name="ZoneTexte 75"/>
          <p:cNvSpPr txBox="1">
            <a:spLocks noChangeArrowheads="1"/>
          </p:cNvSpPr>
          <p:nvPr/>
        </p:nvSpPr>
        <p:spPr bwMode="auto">
          <a:xfrm>
            <a:off x="3454757" y="1703265"/>
            <a:ext cx="720725" cy="215900"/>
          </a:xfrm>
          <a:prstGeom prst="rect">
            <a:avLst/>
          </a:prstGeom>
          <a:noFill/>
          <a:ln w="9525">
            <a:noFill/>
            <a:miter lim="800000"/>
            <a:headEnd/>
            <a:tailEnd/>
          </a:ln>
        </p:spPr>
        <p:txBody>
          <a:bodyPr>
            <a:spAutoFit/>
          </a:bodyPr>
          <a:lstStyle/>
          <a:p>
            <a:pPr algn="ctr"/>
            <a:r>
              <a:rPr lang="fr-FR" sz="800" b="1" i="1">
                <a:latin typeface="Calibri" pitchFamily="34" charset="0"/>
              </a:rPr>
              <a:t>ISTANBUL</a:t>
            </a:r>
          </a:p>
        </p:txBody>
      </p:sp>
      <p:sp>
        <p:nvSpPr>
          <p:cNvPr id="36895" name="ZoneTexte 77"/>
          <p:cNvSpPr txBox="1">
            <a:spLocks noChangeArrowheads="1"/>
          </p:cNvSpPr>
          <p:nvPr/>
        </p:nvSpPr>
        <p:spPr bwMode="auto">
          <a:xfrm>
            <a:off x="4342607" y="2547937"/>
            <a:ext cx="863600" cy="214313"/>
          </a:xfrm>
          <a:prstGeom prst="rect">
            <a:avLst/>
          </a:prstGeom>
          <a:noFill/>
          <a:ln w="9525">
            <a:noFill/>
            <a:miter lim="800000"/>
            <a:headEnd/>
            <a:tailEnd/>
          </a:ln>
        </p:spPr>
        <p:txBody>
          <a:bodyPr>
            <a:spAutoFit/>
          </a:bodyPr>
          <a:lstStyle/>
          <a:p>
            <a:pPr algn="ctr"/>
            <a:r>
              <a:rPr lang="fr-FR" sz="800" b="1" i="1">
                <a:latin typeface="Calibri" pitchFamily="34" charset="0"/>
              </a:rPr>
              <a:t>VIJAYANAGAR</a:t>
            </a:r>
          </a:p>
        </p:txBody>
      </p:sp>
      <p:sp>
        <p:nvSpPr>
          <p:cNvPr id="84" name="Arc 83"/>
          <p:cNvSpPr/>
          <p:nvPr/>
        </p:nvSpPr>
        <p:spPr>
          <a:xfrm>
            <a:off x="4378325" y="2703513"/>
            <a:ext cx="914400" cy="914400"/>
          </a:xfrm>
          <a:prstGeom prst="arc">
            <a:avLst>
              <a:gd name="adj1" fmla="val 17148157"/>
              <a:gd name="adj2" fmla="val 18955879"/>
            </a:avLst>
          </a:prstGeom>
          <a:ln w="28575">
            <a:solidFill>
              <a:schemeClr val="bg1">
                <a:lumMod val="75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2351" name="Rectangle 8"/>
          <p:cNvSpPr>
            <a:spLocks noChangeArrowheads="1"/>
          </p:cNvSpPr>
          <p:nvPr/>
        </p:nvSpPr>
        <p:spPr bwMode="auto">
          <a:xfrm>
            <a:off x="6588125" y="0"/>
            <a:ext cx="2555875" cy="6858000"/>
          </a:xfrm>
          <a:prstGeom prst="rect">
            <a:avLst/>
          </a:prstGeom>
          <a:solidFill>
            <a:srgbClr val="FFFFFF"/>
          </a:solidFill>
          <a:ln w="19050">
            <a:solidFill>
              <a:srgbClr val="000000"/>
            </a:solidFill>
            <a:miter lim="800000"/>
            <a:headEnd/>
            <a:tailEnd/>
          </a:ln>
        </p:spPr>
        <p:txBody>
          <a:bodyPr/>
          <a:lstStyle/>
          <a:p>
            <a:pPr marL="685800" lvl="1" indent="-228600">
              <a:defRPr/>
            </a:pPr>
            <a:endParaRPr lang="fr-FR" sz="1200" b="1" dirty="0">
              <a:latin typeface="Calibri" pitchFamily="34" charset="0"/>
            </a:endParaRPr>
          </a:p>
          <a:p>
            <a:pPr marL="685800" lvl="1" indent="-228600">
              <a:defRPr/>
            </a:pPr>
            <a:endParaRPr lang="fr-FR" sz="1400" b="1" dirty="0">
              <a:latin typeface="Calibri" pitchFamily="34" charset="0"/>
            </a:endParaRPr>
          </a:p>
          <a:p>
            <a:pPr marL="685800" lvl="1" indent="-228600">
              <a:defRPr/>
            </a:pPr>
            <a:endParaRPr lang="fr-FR" sz="14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685800" lvl="1" indent="-228600">
              <a:defRPr/>
            </a:pPr>
            <a:endParaRPr lang="fr-FR" sz="1200" b="1" dirty="0">
              <a:latin typeface="Calibri" pitchFamily="34" charset="0"/>
            </a:endParaRPr>
          </a:p>
          <a:p>
            <a:pPr marL="342900" indent="-342900">
              <a:buFontTx/>
              <a:buAutoNum type="alphaLcParenR"/>
              <a:defRPr/>
            </a:pPr>
            <a:endParaRPr lang="fr-FR" sz="1600" b="1" i="1" dirty="0">
              <a:latin typeface="Calibri" pitchFamily="34" charset="0"/>
            </a:endParaRPr>
          </a:p>
          <a:p>
            <a:pPr>
              <a:defRPr/>
            </a:pPr>
            <a:endParaRPr lang="fr-FR" sz="1200" b="1" i="1" dirty="0">
              <a:solidFill>
                <a:srgbClr val="FF0000"/>
              </a:solidFill>
              <a:latin typeface="Calibri" pitchFamily="34" charset="0"/>
            </a:endParaRPr>
          </a:p>
          <a:p>
            <a:pPr>
              <a:defRPr/>
            </a:pPr>
            <a:endParaRPr lang="fr-FR" sz="1600" b="1" i="1" dirty="0">
              <a:latin typeface="Calibri" pitchFamily="34" charset="0"/>
            </a:endParaRPr>
          </a:p>
          <a:p>
            <a:pPr>
              <a:defRPr/>
            </a:pPr>
            <a:endParaRPr lang="fr-FR" sz="1600" b="1" i="1" dirty="0">
              <a:latin typeface="Calibri" pitchFamily="34" charset="0"/>
            </a:endParaRPr>
          </a:p>
          <a:p>
            <a:pPr>
              <a:defRPr/>
            </a:pPr>
            <a:endParaRPr lang="fr-FR" sz="1600" b="1" i="1" dirty="0">
              <a:latin typeface="Calibri" pitchFamily="34" charset="0"/>
            </a:endParaRPr>
          </a:p>
          <a:p>
            <a:pPr algn="ctr">
              <a:defRPr/>
            </a:pPr>
            <a:endParaRPr lang="fr-FR" sz="1200" b="1" i="1" dirty="0">
              <a:latin typeface="Calibri" pitchFamily="34" charset="0"/>
            </a:endParaRPr>
          </a:p>
          <a:p>
            <a:pPr algn="ctr">
              <a:defRPr/>
            </a:pPr>
            <a:endParaRPr lang="fr-FR" sz="1200" b="1" dirty="0">
              <a:latin typeface="Calibri" pitchFamily="34" charset="0"/>
            </a:endParaRPr>
          </a:p>
          <a:p>
            <a:pPr algn="ctr">
              <a:defRPr/>
            </a:pPr>
            <a:endParaRPr lang="fr-FR" sz="1200" b="1" dirty="0">
              <a:latin typeface="Calibri" pitchFamily="34" charset="0"/>
            </a:endParaRPr>
          </a:p>
          <a:p>
            <a:pPr lvl="1" algn="ctr">
              <a:defRPr/>
            </a:pPr>
            <a:endParaRPr lang="fr-FR" sz="1200" b="1" dirty="0">
              <a:latin typeface="Calibri" pitchFamily="34" charset="0"/>
            </a:endParaRPr>
          </a:p>
          <a:p>
            <a:pPr algn="ctr">
              <a:defRPr/>
            </a:pPr>
            <a:endParaRPr lang="fr-FR" sz="1200" b="1" u="sng" dirty="0">
              <a:latin typeface="Comic Sans MS" pitchFamily="66" charset="0"/>
            </a:endParaRPr>
          </a:p>
        </p:txBody>
      </p:sp>
      <p:sp>
        <p:nvSpPr>
          <p:cNvPr id="12" name="Forme libre : forme 11"/>
          <p:cNvSpPr/>
          <p:nvPr/>
        </p:nvSpPr>
        <p:spPr>
          <a:xfrm>
            <a:off x="3335338" y="4195763"/>
            <a:ext cx="58737" cy="30162"/>
          </a:xfrm>
          <a:custGeom>
            <a:avLst/>
            <a:gdLst>
              <a:gd name="connsiteX0" fmla="*/ 0 w 59764"/>
              <a:gd name="connsiteY0" fmla="*/ 0 h 29883"/>
              <a:gd name="connsiteX1" fmla="*/ 59764 w 59764"/>
              <a:gd name="connsiteY1" fmla="*/ 29883 h 29883"/>
              <a:gd name="connsiteX2" fmla="*/ 0 w 59764"/>
              <a:gd name="connsiteY2" fmla="*/ 0 h 29883"/>
            </a:gdLst>
            <a:ahLst/>
            <a:cxnLst>
              <a:cxn ang="0">
                <a:pos x="connsiteX0" y="connsiteY0"/>
              </a:cxn>
              <a:cxn ang="0">
                <a:pos x="connsiteX1" y="connsiteY1"/>
              </a:cxn>
              <a:cxn ang="0">
                <a:pos x="connsiteX2" y="connsiteY2"/>
              </a:cxn>
            </a:cxnLst>
            <a:rect l="l" t="t" r="r" b="b"/>
            <a:pathLst>
              <a:path w="59764" h="29883">
                <a:moveTo>
                  <a:pt x="0" y="0"/>
                </a:moveTo>
                <a:lnTo>
                  <a:pt x="59764" y="29883"/>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Rectangle 3">
            <a:extLst>
              <a:ext uri="{FF2B5EF4-FFF2-40B4-BE49-F238E27FC236}">
                <a16:creationId xmlns:a16="http://schemas.microsoft.com/office/drawing/2014/main" id="{CF012D3B-FCD4-4D43-90C4-5719ECCFB4C3}"/>
              </a:ext>
            </a:extLst>
          </p:cNvPr>
          <p:cNvSpPr/>
          <p:nvPr/>
        </p:nvSpPr>
        <p:spPr>
          <a:xfrm>
            <a:off x="1246820" y="3321278"/>
            <a:ext cx="476412" cy="215444"/>
          </a:xfrm>
          <a:prstGeom prst="rect">
            <a:avLst/>
          </a:prstGeom>
        </p:spPr>
        <p:txBody>
          <a:bodyPr wrap="none">
            <a:spAutoFit/>
          </a:bodyPr>
          <a:lstStyle/>
          <a:p>
            <a:r>
              <a:rPr lang="fr-FR" sz="800" b="1" i="1" dirty="0">
                <a:latin typeface="Calibri" pitchFamily="34" charset="0"/>
              </a:rPr>
              <a:t>CUZCO</a:t>
            </a:r>
            <a:endParaRPr lang="fr-FR" sz="800" dirty="0"/>
          </a:p>
        </p:txBody>
      </p:sp>
      <p:sp>
        <p:nvSpPr>
          <p:cNvPr id="8" name="Rectangle 7">
            <a:extLst>
              <a:ext uri="{FF2B5EF4-FFF2-40B4-BE49-F238E27FC236}">
                <a16:creationId xmlns:a16="http://schemas.microsoft.com/office/drawing/2014/main" id="{815AEAE0-D06A-4578-89B6-28004E7CA600}"/>
              </a:ext>
            </a:extLst>
          </p:cNvPr>
          <p:cNvSpPr/>
          <p:nvPr/>
        </p:nvSpPr>
        <p:spPr>
          <a:xfrm>
            <a:off x="393835" y="2038500"/>
            <a:ext cx="841897" cy="215444"/>
          </a:xfrm>
          <a:prstGeom prst="rect">
            <a:avLst/>
          </a:prstGeom>
        </p:spPr>
        <p:txBody>
          <a:bodyPr wrap="none">
            <a:spAutoFit/>
          </a:bodyPr>
          <a:lstStyle/>
          <a:p>
            <a:r>
              <a:rPr lang="fr-FR" sz="800" b="1" i="1" dirty="0">
                <a:latin typeface="Calibri" pitchFamily="34" charset="0"/>
              </a:rPr>
              <a:t>TENOCHTITLAN</a:t>
            </a:r>
            <a:endParaRPr lang="fr-FR" sz="800" dirty="0"/>
          </a:p>
        </p:txBody>
      </p:sp>
      <p:sp>
        <p:nvSpPr>
          <p:cNvPr id="10" name="Ellipse 9">
            <a:extLst>
              <a:ext uri="{FF2B5EF4-FFF2-40B4-BE49-F238E27FC236}">
                <a16:creationId xmlns:a16="http://schemas.microsoft.com/office/drawing/2014/main" id="{D381BAF5-EADB-4815-862E-2B93CD28C72C}"/>
              </a:ext>
            </a:extLst>
          </p:cNvPr>
          <p:cNvSpPr/>
          <p:nvPr/>
        </p:nvSpPr>
        <p:spPr>
          <a:xfrm>
            <a:off x="2992756" y="1468438"/>
            <a:ext cx="45719" cy="620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CCB7F1D-A4BB-4E47-B0B0-3A4B5097FAE7}"/>
              </a:ext>
            </a:extLst>
          </p:cNvPr>
          <p:cNvSpPr/>
          <p:nvPr/>
        </p:nvSpPr>
        <p:spPr>
          <a:xfrm>
            <a:off x="3182176" y="1628924"/>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EE5AD388-701A-49D6-9673-FFADCAAF4266}"/>
              </a:ext>
            </a:extLst>
          </p:cNvPr>
          <p:cNvSpPr/>
          <p:nvPr/>
        </p:nvSpPr>
        <p:spPr>
          <a:xfrm>
            <a:off x="5345906" y="3197225"/>
            <a:ext cx="86520" cy="104775"/>
          </a:xfrm>
          <a:prstGeom prst="ellipse">
            <a:avLst/>
          </a:prstGeom>
          <a:solidFill>
            <a:schemeClr val="bg1">
              <a:lumMod val="65000"/>
            </a:schemeClr>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19" name="Rectangle 18">
            <a:extLst>
              <a:ext uri="{FF2B5EF4-FFF2-40B4-BE49-F238E27FC236}">
                <a16:creationId xmlns:a16="http://schemas.microsoft.com/office/drawing/2014/main" id="{1ED0E40A-1CFC-4F55-86CB-7631C04C488F}"/>
              </a:ext>
            </a:extLst>
          </p:cNvPr>
          <p:cNvSpPr/>
          <p:nvPr/>
        </p:nvSpPr>
        <p:spPr>
          <a:xfrm>
            <a:off x="7098383" y="370144"/>
            <a:ext cx="1535357" cy="276999"/>
          </a:xfrm>
          <a:prstGeom prst="rect">
            <a:avLst/>
          </a:prstGeom>
          <a:solidFill>
            <a:schemeClr val="accent6"/>
          </a:solidFill>
        </p:spPr>
        <p:txBody>
          <a:bodyPr wrap="none">
            <a:spAutoFit/>
          </a:bodyPr>
          <a:lstStyle/>
          <a:p>
            <a:pPr algn="ctr">
              <a:defRPr/>
            </a:pPr>
            <a:r>
              <a:rPr lang="fr-FR" sz="1200" b="1" u="sng" dirty="0">
                <a:latin typeface="Calibri" pitchFamily="34" charset="0"/>
                <a:sym typeface="Wingdings" panose="05000000000000000000" pitchFamily="2" charset="2"/>
              </a:rPr>
              <a:t> </a:t>
            </a:r>
            <a:r>
              <a:rPr lang="fr-FR" sz="1200" b="1" u="sng" dirty="0">
                <a:latin typeface="Calibri" pitchFamily="34" charset="0"/>
              </a:rPr>
              <a:t>l’Europe enclavée </a:t>
            </a:r>
          </a:p>
        </p:txBody>
      </p:sp>
      <p:sp>
        <p:nvSpPr>
          <p:cNvPr id="62" name="Ellipse 61">
            <a:extLst>
              <a:ext uri="{FF2B5EF4-FFF2-40B4-BE49-F238E27FC236}">
                <a16:creationId xmlns:a16="http://schemas.microsoft.com/office/drawing/2014/main" id="{9C1F7AE3-5476-4840-BE6B-02ED36336461}"/>
              </a:ext>
            </a:extLst>
          </p:cNvPr>
          <p:cNvSpPr/>
          <p:nvPr/>
        </p:nvSpPr>
        <p:spPr>
          <a:xfrm>
            <a:off x="6715131" y="736600"/>
            <a:ext cx="142875"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20" name="ZoneTexte 19">
            <a:extLst>
              <a:ext uri="{FF2B5EF4-FFF2-40B4-BE49-F238E27FC236}">
                <a16:creationId xmlns:a16="http://schemas.microsoft.com/office/drawing/2014/main" id="{B091A769-0209-4096-8C54-5A1DC5BBCB19}"/>
              </a:ext>
            </a:extLst>
          </p:cNvPr>
          <p:cNvSpPr txBox="1"/>
          <p:nvPr/>
        </p:nvSpPr>
        <p:spPr>
          <a:xfrm>
            <a:off x="7072500" y="686792"/>
            <a:ext cx="1654835" cy="307777"/>
          </a:xfrm>
          <a:prstGeom prst="rect">
            <a:avLst/>
          </a:prstGeom>
          <a:noFill/>
        </p:spPr>
        <p:txBody>
          <a:bodyPr wrap="square" rtlCol="0">
            <a:spAutoFit/>
          </a:bodyPr>
          <a:lstStyle/>
          <a:p>
            <a:r>
              <a:rPr lang="fr-FR" sz="1400" b="1" dirty="0">
                <a:latin typeface="+mj-lt"/>
              </a:rPr>
              <a:t>Villes</a:t>
            </a:r>
            <a:r>
              <a:rPr lang="fr-FR" sz="1400" dirty="0">
                <a:latin typeface="+mj-lt"/>
              </a:rPr>
              <a:t> importantes</a:t>
            </a:r>
          </a:p>
        </p:txBody>
      </p:sp>
      <p:sp>
        <p:nvSpPr>
          <p:cNvPr id="63" name="Arc 62">
            <a:extLst>
              <a:ext uri="{FF2B5EF4-FFF2-40B4-BE49-F238E27FC236}">
                <a16:creationId xmlns:a16="http://schemas.microsoft.com/office/drawing/2014/main" id="{A2599494-4255-4D28-B198-9D9BF18A3BE5}"/>
              </a:ext>
            </a:extLst>
          </p:cNvPr>
          <p:cNvSpPr/>
          <p:nvPr/>
        </p:nvSpPr>
        <p:spPr>
          <a:xfrm rot="10589672">
            <a:off x="6811977" y="1950245"/>
            <a:ext cx="555888" cy="347878"/>
          </a:xfrm>
          <a:prstGeom prst="arc">
            <a:avLst>
              <a:gd name="adj1" fmla="val 15460379"/>
              <a:gd name="adj2" fmla="val 1077204"/>
            </a:avLst>
          </a:prstGeom>
          <a:ln w="381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1" name="ZoneTexte 20">
            <a:extLst>
              <a:ext uri="{FF2B5EF4-FFF2-40B4-BE49-F238E27FC236}">
                <a16:creationId xmlns:a16="http://schemas.microsoft.com/office/drawing/2014/main" id="{206AC634-6D3A-45C9-A567-5B4F000E1087}"/>
              </a:ext>
            </a:extLst>
          </p:cNvPr>
          <p:cNvSpPr txBox="1"/>
          <p:nvPr/>
        </p:nvSpPr>
        <p:spPr>
          <a:xfrm>
            <a:off x="7140519" y="2020980"/>
            <a:ext cx="2053824" cy="738664"/>
          </a:xfrm>
          <a:prstGeom prst="rect">
            <a:avLst/>
          </a:prstGeom>
          <a:noFill/>
        </p:spPr>
        <p:txBody>
          <a:bodyPr wrap="square" rtlCol="0">
            <a:spAutoFit/>
          </a:bodyPr>
          <a:lstStyle/>
          <a:p>
            <a:r>
              <a:rPr lang="fr-FR" sz="1200" b="1" dirty="0"/>
              <a:t>Échanges</a:t>
            </a:r>
            <a:r>
              <a:rPr lang="fr-FR" sz="1200" dirty="0"/>
              <a:t> reliant l’Occident à l’Asie, </a:t>
            </a:r>
            <a:r>
              <a:rPr lang="fr-FR" sz="900" dirty="0"/>
              <a:t>des dynamiques d’ouverture engagées à l’échelle méditerranéenne,</a:t>
            </a:r>
          </a:p>
        </p:txBody>
      </p:sp>
      <p:sp>
        <p:nvSpPr>
          <p:cNvPr id="29" name="Forme libre : forme 28">
            <a:extLst>
              <a:ext uri="{FF2B5EF4-FFF2-40B4-BE49-F238E27FC236}">
                <a16:creationId xmlns:a16="http://schemas.microsoft.com/office/drawing/2014/main" id="{31241039-7CAF-4DE1-B632-DDF3D78743DD}"/>
              </a:ext>
            </a:extLst>
          </p:cNvPr>
          <p:cNvSpPr/>
          <p:nvPr/>
        </p:nvSpPr>
        <p:spPr>
          <a:xfrm>
            <a:off x="2581827" y="1366096"/>
            <a:ext cx="194588" cy="428974"/>
          </a:xfrm>
          <a:custGeom>
            <a:avLst/>
            <a:gdLst>
              <a:gd name="connsiteX0" fmla="*/ 193646 w 194588"/>
              <a:gd name="connsiteY0" fmla="*/ 5504 h 428974"/>
              <a:gd name="connsiteX1" fmla="*/ 69933 w 194588"/>
              <a:gd name="connsiteY1" fmla="*/ 21640 h 428974"/>
              <a:gd name="connsiteX2" fmla="*/ 123721 w 194588"/>
              <a:gd name="connsiteY2" fmla="*/ 102323 h 428974"/>
              <a:gd name="connsiteX3" fmla="*/ 37660 w 194588"/>
              <a:gd name="connsiteY3" fmla="*/ 134596 h 428974"/>
              <a:gd name="connsiteX4" fmla="*/ 75312 w 194588"/>
              <a:gd name="connsiteY4" fmla="*/ 204520 h 428974"/>
              <a:gd name="connsiteX5" fmla="*/ 8 w 194588"/>
              <a:gd name="connsiteY5" fmla="*/ 252930 h 428974"/>
              <a:gd name="connsiteX6" fmla="*/ 69933 w 194588"/>
              <a:gd name="connsiteY6" fmla="*/ 328233 h 428974"/>
              <a:gd name="connsiteX7" fmla="*/ 5387 w 194588"/>
              <a:gd name="connsiteY7" fmla="*/ 382022 h 428974"/>
              <a:gd name="connsiteX8" fmla="*/ 75312 w 194588"/>
              <a:gd name="connsiteY8" fmla="*/ 419673 h 428974"/>
              <a:gd name="connsiteX9" fmla="*/ 53797 w 194588"/>
              <a:gd name="connsiteY9" fmla="*/ 199142 h 428974"/>
              <a:gd name="connsiteX10" fmla="*/ 123721 w 194588"/>
              <a:gd name="connsiteY10" fmla="*/ 102323 h 428974"/>
              <a:gd name="connsiteX11" fmla="*/ 193646 w 194588"/>
              <a:gd name="connsiteY11" fmla="*/ 5504 h 4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588" h="428974">
                <a:moveTo>
                  <a:pt x="193646" y="5504"/>
                </a:moveTo>
                <a:cubicBezTo>
                  <a:pt x="184681" y="-7943"/>
                  <a:pt x="81587" y="5504"/>
                  <a:pt x="69933" y="21640"/>
                </a:cubicBezTo>
                <a:cubicBezTo>
                  <a:pt x="58279" y="37776"/>
                  <a:pt x="129100" y="83497"/>
                  <a:pt x="123721" y="102323"/>
                </a:cubicBezTo>
                <a:cubicBezTo>
                  <a:pt x="118342" y="121149"/>
                  <a:pt x="45728" y="117563"/>
                  <a:pt x="37660" y="134596"/>
                </a:cubicBezTo>
                <a:cubicBezTo>
                  <a:pt x="29592" y="151629"/>
                  <a:pt x="81587" y="184798"/>
                  <a:pt x="75312" y="204520"/>
                </a:cubicBezTo>
                <a:cubicBezTo>
                  <a:pt x="69037" y="224242"/>
                  <a:pt x="904" y="232311"/>
                  <a:pt x="8" y="252930"/>
                </a:cubicBezTo>
                <a:cubicBezTo>
                  <a:pt x="-888" y="273549"/>
                  <a:pt x="69036" y="306718"/>
                  <a:pt x="69933" y="328233"/>
                </a:cubicBezTo>
                <a:cubicBezTo>
                  <a:pt x="70829" y="349748"/>
                  <a:pt x="4490" y="366782"/>
                  <a:pt x="5387" y="382022"/>
                </a:cubicBezTo>
                <a:cubicBezTo>
                  <a:pt x="6283" y="397262"/>
                  <a:pt x="67244" y="450153"/>
                  <a:pt x="75312" y="419673"/>
                </a:cubicBezTo>
                <a:cubicBezTo>
                  <a:pt x="83380" y="389193"/>
                  <a:pt x="45729" y="252034"/>
                  <a:pt x="53797" y="199142"/>
                </a:cubicBezTo>
                <a:cubicBezTo>
                  <a:pt x="61865" y="146250"/>
                  <a:pt x="102206" y="134596"/>
                  <a:pt x="123721" y="102323"/>
                </a:cubicBezTo>
                <a:cubicBezTo>
                  <a:pt x="145236" y="70050"/>
                  <a:pt x="202611" y="18951"/>
                  <a:pt x="193646" y="5504"/>
                </a:cubicBezTo>
                <a:close/>
              </a:path>
            </a:pathLst>
          </a:cu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Forme libre : forme 80">
            <a:extLst>
              <a:ext uri="{FF2B5EF4-FFF2-40B4-BE49-F238E27FC236}">
                <a16:creationId xmlns:a16="http://schemas.microsoft.com/office/drawing/2014/main" id="{1E10EEC9-8607-4735-B789-97310596A43F}"/>
              </a:ext>
            </a:extLst>
          </p:cNvPr>
          <p:cNvSpPr/>
          <p:nvPr/>
        </p:nvSpPr>
        <p:spPr>
          <a:xfrm rot="9769303">
            <a:off x="3295288" y="1265424"/>
            <a:ext cx="194588" cy="428974"/>
          </a:xfrm>
          <a:custGeom>
            <a:avLst/>
            <a:gdLst>
              <a:gd name="connsiteX0" fmla="*/ 193646 w 194588"/>
              <a:gd name="connsiteY0" fmla="*/ 5504 h 428974"/>
              <a:gd name="connsiteX1" fmla="*/ 69933 w 194588"/>
              <a:gd name="connsiteY1" fmla="*/ 21640 h 428974"/>
              <a:gd name="connsiteX2" fmla="*/ 123721 w 194588"/>
              <a:gd name="connsiteY2" fmla="*/ 102323 h 428974"/>
              <a:gd name="connsiteX3" fmla="*/ 37660 w 194588"/>
              <a:gd name="connsiteY3" fmla="*/ 134596 h 428974"/>
              <a:gd name="connsiteX4" fmla="*/ 75312 w 194588"/>
              <a:gd name="connsiteY4" fmla="*/ 204520 h 428974"/>
              <a:gd name="connsiteX5" fmla="*/ 8 w 194588"/>
              <a:gd name="connsiteY5" fmla="*/ 252930 h 428974"/>
              <a:gd name="connsiteX6" fmla="*/ 69933 w 194588"/>
              <a:gd name="connsiteY6" fmla="*/ 328233 h 428974"/>
              <a:gd name="connsiteX7" fmla="*/ 5387 w 194588"/>
              <a:gd name="connsiteY7" fmla="*/ 382022 h 428974"/>
              <a:gd name="connsiteX8" fmla="*/ 75312 w 194588"/>
              <a:gd name="connsiteY8" fmla="*/ 419673 h 428974"/>
              <a:gd name="connsiteX9" fmla="*/ 53797 w 194588"/>
              <a:gd name="connsiteY9" fmla="*/ 199142 h 428974"/>
              <a:gd name="connsiteX10" fmla="*/ 123721 w 194588"/>
              <a:gd name="connsiteY10" fmla="*/ 102323 h 428974"/>
              <a:gd name="connsiteX11" fmla="*/ 193646 w 194588"/>
              <a:gd name="connsiteY11" fmla="*/ 5504 h 4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588" h="428974">
                <a:moveTo>
                  <a:pt x="193646" y="5504"/>
                </a:moveTo>
                <a:cubicBezTo>
                  <a:pt x="184681" y="-7943"/>
                  <a:pt x="81587" y="5504"/>
                  <a:pt x="69933" y="21640"/>
                </a:cubicBezTo>
                <a:cubicBezTo>
                  <a:pt x="58279" y="37776"/>
                  <a:pt x="129100" y="83497"/>
                  <a:pt x="123721" y="102323"/>
                </a:cubicBezTo>
                <a:cubicBezTo>
                  <a:pt x="118342" y="121149"/>
                  <a:pt x="45728" y="117563"/>
                  <a:pt x="37660" y="134596"/>
                </a:cubicBezTo>
                <a:cubicBezTo>
                  <a:pt x="29592" y="151629"/>
                  <a:pt x="81587" y="184798"/>
                  <a:pt x="75312" y="204520"/>
                </a:cubicBezTo>
                <a:cubicBezTo>
                  <a:pt x="69037" y="224242"/>
                  <a:pt x="904" y="232311"/>
                  <a:pt x="8" y="252930"/>
                </a:cubicBezTo>
                <a:cubicBezTo>
                  <a:pt x="-888" y="273549"/>
                  <a:pt x="69036" y="306718"/>
                  <a:pt x="69933" y="328233"/>
                </a:cubicBezTo>
                <a:cubicBezTo>
                  <a:pt x="70829" y="349748"/>
                  <a:pt x="4490" y="366782"/>
                  <a:pt x="5387" y="382022"/>
                </a:cubicBezTo>
                <a:cubicBezTo>
                  <a:pt x="6283" y="397262"/>
                  <a:pt x="67244" y="450153"/>
                  <a:pt x="75312" y="419673"/>
                </a:cubicBezTo>
                <a:cubicBezTo>
                  <a:pt x="83380" y="389193"/>
                  <a:pt x="45729" y="252034"/>
                  <a:pt x="53797" y="199142"/>
                </a:cubicBezTo>
                <a:cubicBezTo>
                  <a:pt x="61865" y="146250"/>
                  <a:pt x="102206" y="134596"/>
                  <a:pt x="123721" y="102323"/>
                </a:cubicBezTo>
                <a:cubicBezTo>
                  <a:pt x="145236" y="70050"/>
                  <a:pt x="202611" y="18951"/>
                  <a:pt x="193646" y="5504"/>
                </a:cubicBezTo>
                <a:close/>
              </a:path>
            </a:pathLst>
          </a:cu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Forme libre : forme 81">
            <a:extLst>
              <a:ext uri="{FF2B5EF4-FFF2-40B4-BE49-F238E27FC236}">
                <a16:creationId xmlns:a16="http://schemas.microsoft.com/office/drawing/2014/main" id="{32A91761-C724-4397-A56D-631B5D8FC15E}"/>
              </a:ext>
            </a:extLst>
          </p:cNvPr>
          <p:cNvSpPr/>
          <p:nvPr/>
        </p:nvSpPr>
        <p:spPr>
          <a:xfrm>
            <a:off x="6782931" y="2790651"/>
            <a:ext cx="194588" cy="428974"/>
          </a:xfrm>
          <a:custGeom>
            <a:avLst/>
            <a:gdLst>
              <a:gd name="connsiteX0" fmla="*/ 193646 w 194588"/>
              <a:gd name="connsiteY0" fmla="*/ 5504 h 428974"/>
              <a:gd name="connsiteX1" fmla="*/ 69933 w 194588"/>
              <a:gd name="connsiteY1" fmla="*/ 21640 h 428974"/>
              <a:gd name="connsiteX2" fmla="*/ 123721 w 194588"/>
              <a:gd name="connsiteY2" fmla="*/ 102323 h 428974"/>
              <a:gd name="connsiteX3" fmla="*/ 37660 w 194588"/>
              <a:gd name="connsiteY3" fmla="*/ 134596 h 428974"/>
              <a:gd name="connsiteX4" fmla="*/ 75312 w 194588"/>
              <a:gd name="connsiteY4" fmla="*/ 204520 h 428974"/>
              <a:gd name="connsiteX5" fmla="*/ 8 w 194588"/>
              <a:gd name="connsiteY5" fmla="*/ 252930 h 428974"/>
              <a:gd name="connsiteX6" fmla="*/ 69933 w 194588"/>
              <a:gd name="connsiteY6" fmla="*/ 328233 h 428974"/>
              <a:gd name="connsiteX7" fmla="*/ 5387 w 194588"/>
              <a:gd name="connsiteY7" fmla="*/ 382022 h 428974"/>
              <a:gd name="connsiteX8" fmla="*/ 75312 w 194588"/>
              <a:gd name="connsiteY8" fmla="*/ 419673 h 428974"/>
              <a:gd name="connsiteX9" fmla="*/ 53797 w 194588"/>
              <a:gd name="connsiteY9" fmla="*/ 199142 h 428974"/>
              <a:gd name="connsiteX10" fmla="*/ 123721 w 194588"/>
              <a:gd name="connsiteY10" fmla="*/ 102323 h 428974"/>
              <a:gd name="connsiteX11" fmla="*/ 193646 w 194588"/>
              <a:gd name="connsiteY11" fmla="*/ 5504 h 4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588" h="428974">
                <a:moveTo>
                  <a:pt x="193646" y="5504"/>
                </a:moveTo>
                <a:cubicBezTo>
                  <a:pt x="184681" y="-7943"/>
                  <a:pt x="81587" y="5504"/>
                  <a:pt x="69933" y="21640"/>
                </a:cubicBezTo>
                <a:cubicBezTo>
                  <a:pt x="58279" y="37776"/>
                  <a:pt x="129100" y="83497"/>
                  <a:pt x="123721" y="102323"/>
                </a:cubicBezTo>
                <a:cubicBezTo>
                  <a:pt x="118342" y="121149"/>
                  <a:pt x="45728" y="117563"/>
                  <a:pt x="37660" y="134596"/>
                </a:cubicBezTo>
                <a:cubicBezTo>
                  <a:pt x="29592" y="151629"/>
                  <a:pt x="81587" y="184798"/>
                  <a:pt x="75312" y="204520"/>
                </a:cubicBezTo>
                <a:cubicBezTo>
                  <a:pt x="69037" y="224242"/>
                  <a:pt x="904" y="232311"/>
                  <a:pt x="8" y="252930"/>
                </a:cubicBezTo>
                <a:cubicBezTo>
                  <a:pt x="-888" y="273549"/>
                  <a:pt x="69036" y="306718"/>
                  <a:pt x="69933" y="328233"/>
                </a:cubicBezTo>
                <a:cubicBezTo>
                  <a:pt x="70829" y="349748"/>
                  <a:pt x="4490" y="366782"/>
                  <a:pt x="5387" y="382022"/>
                </a:cubicBezTo>
                <a:cubicBezTo>
                  <a:pt x="6283" y="397262"/>
                  <a:pt x="67244" y="450153"/>
                  <a:pt x="75312" y="419673"/>
                </a:cubicBezTo>
                <a:cubicBezTo>
                  <a:pt x="83380" y="389193"/>
                  <a:pt x="45729" y="252034"/>
                  <a:pt x="53797" y="199142"/>
                </a:cubicBezTo>
                <a:cubicBezTo>
                  <a:pt x="61865" y="146250"/>
                  <a:pt x="102206" y="134596"/>
                  <a:pt x="123721" y="102323"/>
                </a:cubicBezTo>
                <a:cubicBezTo>
                  <a:pt x="145236" y="70050"/>
                  <a:pt x="202611" y="18951"/>
                  <a:pt x="193646" y="5504"/>
                </a:cubicBezTo>
                <a:close/>
              </a:path>
            </a:pathLst>
          </a:cu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05CEF18E-B0F4-4CBD-A60C-80BA86AC7493}"/>
              </a:ext>
            </a:extLst>
          </p:cNvPr>
          <p:cNvSpPr txBox="1"/>
          <p:nvPr/>
        </p:nvSpPr>
        <p:spPr>
          <a:xfrm>
            <a:off x="7036833" y="2813633"/>
            <a:ext cx="1943098" cy="769441"/>
          </a:xfrm>
          <a:prstGeom prst="rect">
            <a:avLst/>
          </a:prstGeom>
          <a:noFill/>
        </p:spPr>
        <p:txBody>
          <a:bodyPr wrap="square" rtlCol="0">
            <a:spAutoFit/>
          </a:bodyPr>
          <a:lstStyle/>
          <a:p>
            <a:r>
              <a:rPr lang="fr-FR" sz="1100" dirty="0"/>
              <a:t>Europe prise en étau entre le monde musulman qui use de son monopole éco et l’inconnu à l’Ouest</a:t>
            </a:r>
          </a:p>
        </p:txBody>
      </p:sp>
      <p:sp>
        <p:nvSpPr>
          <p:cNvPr id="31" name="Rectangle 30">
            <a:extLst>
              <a:ext uri="{FF2B5EF4-FFF2-40B4-BE49-F238E27FC236}">
                <a16:creationId xmlns:a16="http://schemas.microsoft.com/office/drawing/2014/main" id="{F280585D-1D69-44B5-B9BE-F7B4BECA6769}"/>
              </a:ext>
            </a:extLst>
          </p:cNvPr>
          <p:cNvSpPr/>
          <p:nvPr/>
        </p:nvSpPr>
        <p:spPr>
          <a:xfrm>
            <a:off x="6588125" y="10127"/>
            <a:ext cx="2588567" cy="307777"/>
          </a:xfrm>
          <a:prstGeom prst="rect">
            <a:avLst/>
          </a:prstGeom>
          <a:solidFill>
            <a:schemeClr val="accent6"/>
          </a:solidFill>
        </p:spPr>
        <p:txBody>
          <a:bodyPr wrap="square">
            <a:spAutoFit/>
          </a:bodyPr>
          <a:lstStyle/>
          <a:p>
            <a:pPr marL="228600" indent="-228600" algn="ctr">
              <a:buFontTx/>
              <a:buAutoNum type="arabicParenR"/>
              <a:defRPr/>
            </a:pPr>
            <a:r>
              <a:rPr lang="fr-FR" sz="1400" b="1" dirty="0">
                <a:latin typeface="Calibri" pitchFamily="34" charset="0"/>
              </a:rPr>
              <a:t> </a:t>
            </a:r>
            <a:r>
              <a:rPr lang="fr-FR" sz="1400" b="1" u="sng" dirty="0">
                <a:latin typeface="Calibri" pitchFamily="34" charset="0"/>
              </a:rPr>
              <a:t>Le monde au XV siècle : </a:t>
            </a:r>
          </a:p>
        </p:txBody>
      </p:sp>
      <p:sp>
        <p:nvSpPr>
          <p:cNvPr id="12320" name="Rectangle 12319">
            <a:extLst>
              <a:ext uri="{FF2B5EF4-FFF2-40B4-BE49-F238E27FC236}">
                <a16:creationId xmlns:a16="http://schemas.microsoft.com/office/drawing/2014/main" id="{9AF9024C-2981-435E-A4E4-8D3B8B76B000}"/>
              </a:ext>
            </a:extLst>
          </p:cNvPr>
          <p:cNvSpPr/>
          <p:nvPr/>
        </p:nvSpPr>
        <p:spPr>
          <a:xfrm>
            <a:off x="7083569" y="1080924"/>
            <a:ext cx="2127250" cy="1046440"/>
          </a:xfrm>
          <a:prstGeom prst="rect">
            <a:avLst/>
          </a:prstGeom>
        </p:spPr>
        <p:txBody>
          <a:bodyPr wrap="square">
            <a:spAutoFit/>
          </a:bodyPr>
          <a:lstStyle/>
          <a:p>
            <a:pPr marL="228600" indent="-228600">
              <a:defRPr/>
            </a:pPr>
            <a:r>
              <a:rPr lang="fr-FR" sz="1400" b="1" dirty="0">
                <a:latin typeface="Calibri" pitchFamily="34" charset="0"/>
              </a:rPr>
              <a:t>Territoires puissants : </a:t>
            </a:r>
            <a:r>
              <a:rPr lang="fr-FR" sz="1200" b="1" i="1" dirty="0">
                <a:latin typeface="Calibri" pitchFamily="34" charset="0"/>
              </a:rPr>
              <a:t>cœur</a:t>
            </a:r>
            <a:r>
              <a:rPr lang="fr-FR" sz="1200" b="1" dirty="0">
                <a:latin typeface="Calibri" pitchFamily="34" charset="0"/>
              </a:rPr>
              <a:t> du Système – Monde </a:t>
            </a:r>
            <a:r>
              <a:rPr lang="fr-FR" sz="1200" i="1" dirty="0">
                <a:latin typeface="Calibri" pitchFamily="34" charset="0"/>
              </a:rPr>
              <a:t>Puissance économique et militaire  et liés par des flux importants</a:t>
            </a:r>
            <a:endParaRPr lang="fr-FR" altLang="ja-JP" sz="1200" i="1" dirty="0">
              <a:latin typeface="Calibri" pitchFamily="34" charset="0"/>
            </a:endParaRPr>
          </a:p>
        </p:txBody>
      </p:sp>
      <p:sp>
        <p:nvSpPr>
          <p:cNvPr id="85" name="Rectangle 84">
            <a:extLst>
              <a:ext uri="{FF2B5EF4-FFF2-40B4-BE49-F238E27FC236}">
                <a16:creationId xmlns:a16="http://schemas.microsoft.com/office/drawing/2014/main" id="{20969676-9BF3-497F-ABC8-E4C01967D29E}"/>
              </a:ext>
            </a:extLst>
          </p:cNvPr>
          <p:cNvSpPr/>
          <p:nvPr/>
        </p:nvSpPr>
        <p:spPr>
          <a:xfrm flipV="1">
            <a:off x="6639204" y="1161260"/>
            <a:ext cx="355265" cy="21236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Forme libre : forme 10">
            <a:extLst>
              <a:ext uri="{FF2B5EF4-FFF2-40B4-BE49-F238E27FC236}">
                <a16:creationId xmlns:a16="http://schemas.microsoft.com/office/drawing/2014/main" id="{0DDE6FB2-1BA9-43F5-95BB-FA1FA1EBBA4F}"/>
              </a:ext>
            </a:extLst>
          </p:cNvPr>
          <p:cNvSpPr/>
          <p:nvPr/>
        </p:nvSpPr>
        <p:spPr>
          <a:xfrm>
            <a:off x="3409950" y="1562100"/>
            <a:ext cx="904875" cy="1104900"/>
          </a:xfrm>
          <a:custGeom>
            <a:avLst/>
            <a:gdLst>
              <a:gd name="connsiteX0" fmla="*/ 0 w 904875"/>
              <a:gd name="connsiteY0" fmla="*/ 142875 h 1104900"/>
              <a:gd name="connsiteX1" fmla="*/ 314325 w 904875"/>
              <a:gd name="connsiteY1" fmla="*/ 0 h 1104900"/>
              <a:gd name="connsiteX2" fmla="*/ 552450 w 904875"/>
              <a:gd name="connsiteY2" fmla="*/ 19050 h 1104900"/>
              <a:gd name="connsiteX3" fmla="*/ 704850 w 904875"/>
              <a:gd name="connsiteY3" fmla="*/ 104775 h 1104900"/>
              <a:gd name="connsiteX4" fmla="*/ 752475 w 904875"/>
              <a:gd name="connsiteY4" fmla="*/ 257175 h 1104900"/>
              <a:gd name="connsiteX5" fmla="*/ 838200 w 904875"/>
              <a:gd name="connsiteY5" fmla="*/ 495300 h 1104900"/>
              <a:gd name="connsiteX6" fmla="*/ 904875 w 904875"/>
              <a:gd name="connsiteY6" fmla="*/ 838200 h 1104900"/>
              <a:gd name="connsiteX7" fmla="*/ 800100 w 904875"/>
              <a:gd name="connsiteY7" fmla="*/ 1066800 h 1104900"/>
              <a:gd name="connsiteX8" fmla="*/ 581025 w 904875"/>
              <a:gd name="connsiteY8" fmla="*/ 1104900 h 1104900"/>
              <a:gd name="connsiteX9" fmla="*/ 323850 w 904875"/>
              <a:gd name="connsiteY9" fmla="*/ 923925 h 1104900"/>
              <a:gd name="connsiteX10" fmla="*/ 209550 w 904875"/>
              <a:gd name="connsiteY10" fmla="*/ 628650 h 1104900"/>
              <a:gd name="connsiteX11" fmla="*/ 28575 w 904875"/>
              <a:gd name="connsiteY11" fmla="*/ 304800 h 1104900"/>
              <a:gd name="connsiteX12" fmla="*/ 19050 w 904875"/>
              <a:gd name="connsiteY12" fmla="*/ 190500 h 1104900"/>
              <a:gd name="connsiteX13" fmla="*/ 66675 w 904875"/>
              <a:gd name="connsiteY13" fmla="*/ 1524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875" h="1104900">
                <a:moveTo>
                  <a:pt x="0" y="142875"/>
                </a:moveTo>
                <a:lnTo>
                  <a:pt x="314325" y="0"/>
                </a:lnTo>
                <a:lnTo>
                  <a:pt x="552450" y="19050"/>
                </a:lnTo>
                <a:lnTo>
                  <a:pt x="704850" y="104775"/>
                </a:lnTo>
                <a:lnTo>
                  <a:pt x="752475" y="257175"/>
                </a:lnTo>
                <a:lnTo>
                  <a:pt x="838200" y="495300"/>
                </a:lnTo>
                <a:lnTo>
                  <a:pt x="904875" y="838200"/>
                </a:lnTo>
                <a:lnTo>
                  <a:pt x="800100" y="1066800"/>
                </a:lnTo>
                <a:lnTo>
                  <a:pt x="581025" y="1104900"/>
                </a:lnTo>
                <a:lnTo>
                  <a:pt x="323850" y="923925"/>
                </a:lnTo>
                <a:lnTo>
                  <a:pt x="209550" y="628650"/>
                </a:lnTo>
                <a:lnTo>
                  <a:pt x="28575" y="304800"/>
                </a:lnTo>
                <a:lnTo>
                  <a:pt x="19050" y="190500"/>
                </a:lnTo>
                <a:lnTo>
                  <a:pt x="66675" y="152400"/>
                </a:lnTo>
              </a:path>
            </a:pathLst>
          </a:custGeom>
          <a:solidFill>
            <a:srgbClr val="BFBFBF">
              <a:alpha val="41961"/>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 forme 21">
            <a:extLst>
              <a:ext uri="{FF2B5EF4-FFF2-40B4-BE49-F238E27FC236}">
                <a16:creationId xmlns:a16="http://schemas.microsoft.com/office/drawing/2014/main" id="{626902EC-CE49-4AC0-83F0-F08FFAE8CF10}"/>
              </a:ext>
            </a:extLst>
          </p:cNvPr>
          <p:cNvSpPr/>
          <p:nvPr/>
        </p:nvSpPr>
        <p:spPr>
          <a:xfrm>
            <a:off x="3228975" y="1971675"/>
            <a:ext cx="457200" cy="371475"/>
          </a:xfrm>
          <a:custGeom>
            <a:avLst/>
            <a:gdLst>
              <a:gd name="connsiteX0" fmla="*/ 342900 w 457200"/>
              <a:gd name="connsiteY0" fmla="*/ 28575 h 371475"/>
              <a:gd name="connsiteX1" fmla="*/ 0 w 457200"/>
              <a:gd name="connsiteY1" fmla="*/ 0 h 371475"/>
              <a:gd name="connsiteX2" fmla="*/ 0 w 457200"/>
              <a:gd name="connsiteY2" fmla="*/ 171450 h 371475"/>
              <a:gd name="connsiteX3" fmla="*/ 180975 w 457200"/>
              <a:gd name="connsiteY3" fmla="*/ 323850 h 371475"/>
              <a:gd name="connsiteX4" fmla="*/ 419100 w 457200"/>
              <a:gd name="connsiteY4" fmla="*/ 371475 h 371475"/>
              <a:gd name="connsiteX5" fmla="*/ 457200 w 457200"/>
              <a:gd name="connsiteY5" fmla="*/ 257175 h 371475"/>
              <a:gd name="connsiteX6" fmla="*/ 409575 w 457200"/>
              <a:gd name="connsiteY6" fmla="*/ 123825 h 371475"/>
              <a:gd name="connsiteX7" fmla="*/ 390525 w 457200"/>
              <a:gd name="connsiteY7" fmla="*/ 66675 h 371475"/>
              <a:gd name="connsiteX8" fmla="*/ 342900 w 457200"/>
              <a:gd name="connsiteY8" fmla="*/ 285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42900" y="28575"/>
                </a:moveTo>
                <a:lnTo>
                  <a:pt x="0" y="0"/>
                </a:lnTo>
                <a:lnTo>
                  <a:pt x="0" y="171450"/>
                </a:lnTo>
                <a:lnTo>
                  <a:pt x="180975" y="323850"/>
                </a:lnTo>
                <a:lnTo>
                  <a:pt x="419100" y="371475"/>
                </a:lnTo>
                <a:lnTo>
                  <a:pt x="457200" y="257175"/>
                </a:lnTo>
                <a:lnTo>
                  <a:pt x="409575" y="123825"/>
                </a:lnTo>
                <a:lnTo>
                  <a:pt x="390525" y="66675"/>
                </a:lnTo>
                <a:lnTo>
                  <a:pt x="342900" y="28575"/>
                </a:lnTo>
                <a:close/>
              </a:path>
            </a:pathLst>
          </a:custGeom>
          <a:solidFill>
            <a:srgbClr val="BFBFBF">
              <a:alpha val="54118"/>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 forme 22">
            <a:extLst>
              <a:ext uri="{FF2B5EF4-FFF2-40B4-BE49-F238E27FC236}">
                <a16:creationId xmlns:a16="http://schemas.microsoft.com/office/drawing/2014/main" id="{40FD411A-7D84-4116-BD4E-4107439F7917}"/>
              </a:ext>
            </a:extLst>
          </p:cNvPr>
          <p:cNvSpPr/>
          <p:nvPr/>
        </p:nvSpPr>
        <p:spPr>
          <a:xfrm>
            <a:off x="4400550" y="2152650"/>
            <a:ext cx="571500" cy="676275"/>
          </a:xfrm>
          <a:custGeom>
            <a:avLst/>
            <a:gdLst>
              <a:gd name="connsiteX0" fmla="*/ 0 w 571500"/>
              <a:gd name="connsiteY0" fmla="*/ 0 h 676275"/>
              <a:gd name="connsiteX1" fmla="*/ 533400 w 571500"/>
              <a:gd name="connsiteY1" fmla="*/ 95250 h 676275"/>
              <a:gd name="connsiteX2" fmla="*/ 571500 w 571500"/>
              <a:gd name="connsiteY2" fmla="*/ 180975 h 676275"/>
              <a:gd name="connsiteX3" fmla="*/ 542925 w 571500"/>
              <a:gd name="connsiteY3" fmla="*/ 381000 h 676275"/>
              <a:gd name="connsiteX4" fmla="*/ 361950 w 571500"/>
              <a:gd name="connsiteY4" fmla="*/ 657225 h 676275"/>
              <a:gd name="connsiteX5" fmla="*/ 257175 w 571500"/>
              <a:gd name="connsiteY5" fmla="*/ 676275 h 676275"/>
              <a:gd name="connsiteX6" fmla="*/ 0 w 571500"/>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676275">
                <a:moveTo>
                  <a:pt x="0" y="0"/>
                </a:moveTo>
                <a:lnTo>
                  <a:pt x="533400" y="95250"/>
                </a:lnTo>
                <a:lnTo>
                  <a:pt x="571500" y="180975"/>
                </a:lnTo>
                <a:lnTo>
                  <a:pt x="542925" y="381000"/>
                </a:lnTo>
                <a:lnTo>
                  <a:pt x="361950" y="657225"/>
                </a:lnTo>
                <a:lnTo>
                  <a:pt x="257175" y="676275"/>
                </a:lnTo>
                <a:lnTo>
                  <a:pt x="0" y="0"/>
                </a:lnTo>
                <a:close/>
              </a:path>
            </a:pathLst>
          </a:custGeom>
          <a:solidFill>
            <a:srgbClr val="BFBFBF">
              <a:alpha val="54118"/>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1D946CC1-A099-472A-98D3-51B9BA18DA9D}"/>
              </a:ext>
            </a:extLst>
          </p:cNvPr>
          <p:cNvSpPr/>
          <p:nvPr/>
        </p:nvSpPr>
        <p:spPr>
          <a:xfrm>
            <a:off x="5038725" y="1485900"/>
            <a:ext cx="552450" cy="1219200"/>
          </a:xfrm>
          <a:custGeom>
            <a:avLst/>
            <a:gdLst>
              <a:gd name="connsiteX0" fmla="*/ 523875 w 552450"/>
              <a:gd name="connsiteY0" fmla="*/ 200025 h 1219200"/>
              <a:gd name="connsiteX1" fmla="*/ 352425 w 552450"/>
              <a:gd name="connsiteY1" fmla="*/ 0 h 1219200"/>
              <a:gd name="connsiteX2" fmla="*/ 133350 w 552450"/>
              <a:gd name="connsiteY2" fmla="*/ 38100 h 1219200"/>
              <a:gd name="connsiteX3" fmla="*/ 0 w 552450"/>
              <a:gd name="connsiteY3" fmla="*/ 361950 h 1219200"/>
              <a:gd name="connsiteX4" fmla="*/ 57150 w 552450"/>
              <a:gd name="connsiteY4" fmla="*/ 723900 h 1219200"/>
              <a:gd name="connsiteX5" fmla="*/ 200025 w 552450"/>
              <a:gd name="connsiteY5" fmla="*/ 1066800 h 1219200"/>
              <a:gd name="connsiteX6" fmla="*/ 285750 w 552450"/>
              <a:gd name="connsiteY6" fmla="*/ 1219200 h 1219200"/>
              <a:gd name="connsiteX7" fmla="*/ 457200 w 552450"/>
              <a:gd name="connsiteY7" fmla="*/ 790575 h 1219200"/>
              <a:gd name="connsiteX8" fmla="*/ 552450 w 552450"/>
              <a:gd name="connsiteY8" fmla="*/ 609600 h 1219200"/>
              <a:gd name="connsiteX9" fmla="*/ 523875 w 552450"/>
              <a:gd name="connsiteY9" fmla="*/ 200025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450" h="1219200">
                <a:moveTo>
                  <a:pt x="523875" y="200025"/>
                </a:moveTo>
                <a:lnTo>
                  <a:pt x="352425" y="0"/>
                </a:lnTo>
                <a:lnTo>
                  <a:pt x="133350" y="38100"/>
                </a:lnTo>
                <a:lnTo>
                  <a:pt x="0" y="361950"/>
                </a:lnTo>
                <a:lnTo>
                  <a:pt x="57150" y="723900"/>
                </a:lnTo>
                <a:lnTo>
                  <a:pt x="200025" y="1066800"/>
                </a:lnTo>
                <a:lnTo>
                  <a:pt x="285750" y="1219200"/>
                </a:lnTo>
                <a:lnTo>
                  <a:pt x="457200" y="790575"/>
                </a:lnTo>
                <a:lnTo>
                  <a:pt x="552450" y="609600"/>
                </a:lnTo>
                <a:lnTo>
                  <a:pt x="523875" y="200025"/>
                </a:lnTo>
                <a:close/>
              </a:path>
            </a:pathLst>
          </a:custGeom>
          <a:solidFill>
            <a:srgbClr val="BFBFBF">
              <a:alpha val="47843"/>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orme libre : forme 53">
            <a:extLst>
              <a:ext uri="{FF2B5EF4-FFF2-40B4-BE49-F238E27FC236}">
                <a16:creationId xmlns:a16="http://schemas.microsoft.com/office/drawing/2014/main" id="{641C7E20-37DE-4F99-B91F-FE462C6B0E9E}"/>
              </a:ext>
            </a:extLst>
          </p:cNvPr>
          <p:cNvSpPr/>
          <p:nvPr/>
        </p:nvSpPr>
        <p:spPr>
          <a:xfrm>
            <a:off x="494110" y="2195100"/>
            <a:ext cx="1189038" cy="2211388"/>
          </a:xfrm>
          <a:custGeom>
            <a:avLst/>
            <a:gdLst>
              <a:gd name="connsiteX0" fmla="*/ 0 w 1189318"/>
              <a:gd name="connsiteY0" fmla="*/ 0 h 2211294"/>
              <a:gd name="connsiteX1" fmla="*/ 215153 w 1189318"/>
              <a:gd name="connsiteY1" fmla="*/ 59765 h 2211294"/>
              <a:gd name="connsiteX2" fmla="*/ 185271 w 1189318"/>
              <a:gd name="connsiteY2" fmla="*/ 143436 h 2211294"/>
              <a:gd name="connsiteX3" fmla="*/ 209177 w 1189318"/>
              <a:gd name="connsiteY3" fmla="*/ 227106 h 2211294"/>
              <a:gd name="connsiteX4" fmla="*/ 256989 w 1189318"/>
              <a:gd name="connsiteY4" fmla="*/ 262965 h 2211294"/>
              <a:gd name="connsiteX5" fmla="*/ 406400 w 1189318"/>
              <a:gd name="connsiteY5" fmla="*/ 143436 h 2211294"/>
              <a:gd name="connsiteX6" fmla="*/ 436283 w 1189318"/>
              <a:gd name="connsiteY6" fmla="*/ 179294 h 2211294"/>
              <a:gd name="connsiteX7" fmla="*/ 400424 w 1189318"/>
              <a:gd name="connsiteY7" fmla="*/ 274918 h 2211294"/>
              <a:gd name="connsiteX8" fmla="*/ 394448 w 1189318"/>
              <a:gd name="connsiteY8" fmla="*/ 352612 h 2211294"/>
              <a:gd name="connsiteX9" fmla="*/ 513977 w 1189318"/>
              <a:gd name="connsiteY9" fmla="*/ 352612 h 2211294"/>
              <a:gd name="connsiteX10" fmla="*/ 454212 w 1189318"/>
              <a:gd name="connsiteY10" fmla="*/ 490071 h 2211294"/>
              <a:gd name="connsiteX11" fmla="*/ 490071 w 1189318"/>
              <a:gd name="connsiteY11" fmla="*/ 561788 h 2211294"/>
              <a:gd name="connsiteX12" fmla="*/ 597648 w 1189318"/>
              <a:gd name="connsiteY12" fmla="*/ 585694 h 2211294"/>
              <a:gd name="connsiteX13" fmla="*/ 729130 w 1189318"/>
              <a:gd name="connsiteY13" fmla="*/ 490071 h 2211294"/>
              <a:gd name="connsiteX14" fmla="*/ 759012 w 1189318"/>
              <a:gd name="connsiteY14" fmla="*/ 555812 h 2211294"/>
              <a:gd name="connsiteX15" fmla="*/ 782918 w 1189318"/>
              <a:gd name="connsiteY15" fmla="*/ 508000 h 2211294"/>
              <a:gd name="connsiteX16" fmla="*/ 986118 w 1189318"/>
              <a:gd name="connsiteY16" fmla="*/ 561788 h 2211294"/>
              <a:gd name="connsiteX17" fmla="*/ 986118 w 1189318"/>
              <a:gd name="connsiteY17" fmla="*/ 603624 h 2211294"/>
              <a:gd name="connsiteX18" fmla="*/ 824753 w 1189318"/>
              <a:gd name="connsiteY18" fmla="*/ 770965 h 2211294"/>
              <a:gd name="connsiteX19" fmla="*/ 824753 w 1189318"/>
              <a:gd name="connsiteY19" fmla="*/ 770965 h 2211294"/>
              <a:gd name="connsiteX20" fmla="*/ 711200 w 1189318"/>
              <a:gd name="connsiteY20" fmla="*/ 872565 h 2211294"/>
              <a:gd name="connsiteX21" fmla="*/ 693271 w 1189318"/>
              <a:gd name="connsiteY21" fmla="*/ 980141 h 2211294"/>
              <a:gd name="connsiteX22" fmla="*/ 699248 w 1189318"/>
              <a:gd name="connsiteY22" fmla="*/ 1099671 h 2211294"/>
              <a:gd name="connsiteX23" fmla="*/ 747059 w 1189318"/>
              <a:gd name="connsiteY23" fmla="*/ 1201271 h 2211294"/>
              <a:gd name="connsiteX24" fmla="*/ 824753 w 1189318"/>
              <a:gd name="connsiteY24" fmla="*/ 1362636 h 2211294"/>
              <a:gd name="connsiteX25" fmla="*/ 896471 w 1189318"/>
              <a:gd name="connsiteY25" fmla="*/ 1452283 h 2211294"/>
              <a:gd name="connsiteX26" fmla="*/ 950259 w 1189318"/>
              <a:gd name="connsiteY26" fmla="*/ 1565836 h 2211294"/>
              <a:gd name="connsiteX27" fmla="*/ 1123577 w 1189318"/>
              <a:gd name="connsiteY27" fmla="*/ 1661459 h 2211294"/>
              <a:gd name="connsiteX28" fmla="*/ 1189318 w 1189318"/>
              <a:gd name="connsiteY28" fmla="*/ 1745130 h 2211294"/>
              <a:gd name="connsiteX29" fmla="*/ 1147483 w 1189318"/>
              <a:gd name="connsiteY29" fmla="*/ 1996141 h 2211294"/>
              <a:gd name="connsiteX30" fmla="*/ 872565 w 1189318"/>
              <a:gd name="connsiteY30" fmla="*/ 2211294 h 2211294"/>
              <a:gd name="connsiteX31" fmla="*/ 824753 w 1189318"/>
              <a:gd name="connsiteY31" fmla="*/ 1583765 h 2211294"/>
              <a:gd name="connsiteX32" fmla="*/ 657412 w 1189318"/>
              <a:gd name="connsiteY32" fmla="*/ 1398494 h 2211294"/>
              <a:gd name="connsiteX33" fmla="*/ 525930 w 1189318"/>
              <a:gd name="connsiteY33" fmla="*/ 1111624 h 2211294"/>
              <a:gd name="connsiteX34" fmla="*/ 525930 w 1189318"/>
              <a:gd name="connsiteY34" fmla="*/ 980141 h 2211294"/>
              <a:gd name="connsiteX35" fmla="*/ 597648 w 1189318"/>
              <a:gd name="connsiteY35" fmla="*/ 663388 h 2211294"/>
              <a:gd name="connsiteX36" fmla="*/ 555812 w 1189318"/>
              <a:gd name="connsiteY36" fmla="*/ 603624 h 2211294"/>
              <a:gd name="connsiteX37" fmla="*/ 513977 w 1189318"/>
              <a:gd name="connsiteY37" fmla="*/ 639483 h 2211294"/>
              <a:gd name="connsiteX38" fmla="*/ 376518 w 1189318"/>
              <a:gd name="connsiteY38" fmla="*/ 525930 h 2211294"/>
              <a:gd name="connsiteX39" fmla="*/ 370542 w 1189318"/>
              <a:gd name="connsiteY39" fmla="*/ 442259 h 2211294"/>
              <a:gd name="connsiteX40" fmla="*/ 221130 w 1189318"/>
              <a:gd name="connsiteY40" fmla="*/ 316753 h 2211294"/>
              <a:gd name="connsiteX41" fmla="*/ 101600 w 1189318"/>
              <a:gd name="connsiteY41" fmla="*/ 316753 h 2211294"/>
              <a:gd name="connsiteX42" fmla="*/ 29883 w 1189318"/>
              <a:gd name="connsiteY42" fmla="*/ 173318 h 2211294"/>
              <a:gd name="connsiteX43" fmla="*/ 23906 w 1189318"/>
              <a:gd name="connsiteY43" fmla="*/ 101600 h 2211294"/>
              <a:gd name="connsiteX44" fmla="*/ 0 w 1189318"/>
              <a:gd name="connsiteY44" fmla="*/ 0 h 221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89318" h="2211294">
                <a:moveTo>
                  <a:pt x="0" y="0"/>
                </a:moveTo>
                <a:lnTo>
                  <a:pt x="215153" y="59765"/>
                </a:lnTo>
                <a:lnTo>
                  <a:pt x="185271" y="143436"/>
                </a:lnTo>
                <a:lnTo>
                  <a:pt x="209177" y="227106"/>
                </a:lnTo>
                <a:lnTo>
                  <a:pt x="256989" y="262965"/>
                </a:lnTo>
                <a:lnTo>
                  <a:pt x="406400" y="143436"/>
                </a:lnTo>
                <a:lnTo>
                  <a:pt x="436283" y="179294"/>
                </a:lnTo>
                <a:lnTo>
                  <a:pt x="400424" y="274918"/>
                </a:lnTo>
                <a:lnTo>
                  <a:pt x="394448" y="352612"/>
                </a:lnTo>
                <a:lnTo>
                  <a:pt x="513977" y="352612"/>
                </a:lnTo>
                <a:lnTo>
                  <a:pt x="454212" y="490071"/>
                </a:lnTo>
                <a:lnTo>
                  <a:pt x="490071" y="561788"/>
                </a:lnTo>
                <a:lnTo>
                  <a:pt x="597648" y="585694"/>
                </a:lnTo>
                <a:lnTo>
                  <a:pt x="729130" y="490071"/>
                </a:lnTo>
                <a:lnTo>
                  <a:pt x="759012" y="555812"/>
                </a:lnTo>
                <a:lnTo>
                  <a:pt x="782918" y="508000"/>
                </a:lnTo>
                <a:lnTo>
                  <a:pt x="986118" y="561788"/>
                </a:lnTo>
                <a:lnTo>
                  <a:pt x="986118" y="603624"/>
                </a:lnTo>
                <a:lnTo>
                  <a:pt x="824753" y="770965"/>
                </a:lnTo>
                <a:lnTo>
                  <a:pt x="824753" y="770965"/>
                </a:lnTo>
                <a:lnTo>
                  <a:pt x="711200" y="872565"/>
                </a:lnTo>
                <a:lnTo>
                  <a:pt x="693271" y="980141"/>
                </a:lnTo>
                <a:lnTo>
                  <a:pt x="699248" y="1099671"/>
                </a:lnTo>
                <a:lnTo>
                  <a:pt x="747059" y="1201271"/>
                </a:lnTo>
                <a:lnTo>
                  <a:pt x="824753" y="1362636"/>
                </a:lnTo>
                <a:lnTo>
                  <a:pt x="896471" y="1452283"/>
                </a:lnTo>
                <a:lnTo>
                  <a:pt x="950259" y="1565836"/>
                </a:lnTo>
                <a:lnTo>
                  <a:pt x="1123577" y="1661459"/>
                </a:lnTo>
                <a:lnTo>
                  <a:pt x="1189318" y="1745130"/>
                </a:lnTo>
                <a:lnTo>
                  <a:pt x="1147483" y="1996141"/>
                </a:lnTo>
                <a:lnTo>
                  <a:pt x="872565" y="2211294"/>
                </a:lnTo>
                <a:lnTo>
                  <a:pt x="824753" y="1583765"/>
                </a:lnTo>
                <a:lnTo>
                  <a:pt x="657412" y="1398494"/>
                </a:lnTo>
                <a:lnTo>
                  <a:pt x="525930" y="1111624"/>
                </a:lnTo>
                <a:lnTo>
                  <a:pt x="525930" y="980141"/>
                </a:lnTo>
                <a:lnTo>
                  <a:pt x="597648" y="663388"/>
                </a:lnTo>
                <a:lnTo>
                  <a:pt x="555812" y="603624"/>
                </a:lnTo>
                <a:lnTo>
                  <a:pt x="513977" y="639483"/>
                </a:lnTo>
                <a:lnTo>
                  <a:pt x="376518" y="525930"/>
                </a:lnTo>
                <a:lnTo>
                  <a:pt x="370542" y="442259"/>
                </a:lnTo>
                <a:lnTo>
                  <a:pt x="221130" y="316753"/>
                </a:lnTo>
                <a:lnTo>
                  <a:pt x="101600" y="316753"/>
                </a:lnTo>
                <a:lnTo>
                  <a:pt x="29883" y="173318"/>
                </a:lnTo>
                <a:lnTo>
                  <a:pt x="23906" y="101600"/>
                </a:lnTo>
                <a:lnTo>
                  <a:pt x="0" y="0"/>
                </a:lnTo>
                <a:close/>
              </a:path>
            </a:pathLst>
          </a:custGeom>
          <a:pattFill prst="wdUpDiag">
            <a:fgClr>
              <a:srgbClr val="00B050"/>
            </a:fgClr>
            <a:bgClr>
              <a:schemeClr val="bg1"/>
            </a:bgClr>
          </a:patt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9" name="Forme libre : forme 58">
            <a:extLst>
              <a:ext uri="{FF2B5EF4-FFF2-40B4-BE49-F238E27FC236}">
                <a16:creationId xmlns:a16="http://schemas.microsoft.com/office/drawing/2014/main" id="{0EB45E6F-305E-4DC7-9238-B9C29D6A6371}"/>
              </a:ext>
            </a:extLst>
          </p:cNvPr>
          <p:cNvSpPr/>
          <p:nvPr/>
        </p:nvSpPr>
        <p:spPr>
          <a:xfrm>
            <a:off x="1709738" y="3119438"/>
            <a:ext cx="417512" cy="866775"/>
          </a:xfrm>
          <a:custGeom>
            <a:avLst/>
            <a:gdLst>
              <a:gd name="connsiteX0" fmla="*/ 0 w 418353"/>
              <a:gd name="connsiteY0" fmla="*/ 0 h 866588"/>
              <a:gd name="connsiteX1" fmla="*/ 376517 w 418353"/>
              <a:gd name="connsiteY1" fmla="*/ 203200 h 866588"/>
              <a:gd name="connsiteX2" fmla="*/ 328705 w 418353"/>
              <a:gd name="connsiteY2" fmla="*/ 334682 h 866588"/>
              <a:gd name="connsiteX3" fmla="*/ 310776 w 418353"/>
              <a:gd name="connsiteY3" fmla="*/ 394447 h 866588"/>
              <a:gd name="connsiteX4" fmla="*/ 286870 w 418353"/>
              <a:gd name="connsiteY4" fmla="*/ 484094 h 866588"/>
              <a:gd name="connsiteX5" fmla="*/ 298823 w 418353"/>
              <a:gd name="connsiteY5" fmla="*/ 567764 h 866588"/>
              <a:gd name="connsiteX6" fmla="*/ 298823 w 418353"/>
              <a:gd name="connsiteY6" fmla="*/ 639482 h 866588"/>
              <a:gd name="connsiteX7" fmla="*/ 256988 w 418353"/>
              <a:gd name="connsiteY7" fmla="*/ 675341 h 866588"/>
              <a:gd name="connsiteX8" fmla="*/ 227105 w 418353"/>
              <a:gd name="connsiteY8" fmla="*/ 717176 h 866588"/>
              <a:gd name="connsiteX9" fmla="*/ 137458 w 418353"/>
              <a:gd name="connsiteY9" fmla="*/ 764988 h 866588"/>
              <a:gd name="connsiteX10" fmla="*/ 149411 w 418353"/>
              <a:gd name="connsiteY10" fmla="*/ 866588 h 866588"/>
              <a:gd name="connsiteX11" fmla="*/ 161364 w 418353"/>
              <a:gd name="connsiteY11" fmla="*/ 866588 h 866588"/>
              <a:gd name="connsiteX12" fmla="*/ 221129 w 418353"/>
              <a:gd name="connsiteY12" fmla="*/ 747058 h 866588"/>
              <a:gd name="connsiteX13" fmla="*/ 262964 w 418353"/>
              <a:gd name="connsiteY13" fmla="*/ 753035 h 866588"/>
              <a:gd name="connsiteX14" fmla="*/ 322729 w 418353"/>
              <a:gd name="connsiteY14" fmla="*/ 609600 h 866588"/>
              <a:gd name="connsiteX15" fmla="*/ 334682 w 418353"/>
              <a:gd name="connsiteY15" fmla="*/ 424329 h 866588"/>
              <a:gd name="connsiteX16" fmla="*/ 418353 w 418353"/>
              <a:gd name="connsiteY16" fmla="*/ 215153 h 866588"/>
              <a:gd name="connsiteX17" fmla="*/ 406400 w 418353"/>
              <a:gd name="connsiteY17" fmla="*/ 155388 h 866588"/>
              <a:gd name="connsiteX18" fmla="*/ 185270 w 418353"/>
              <a:gd name="connsiteY18" fmla="*/ 23906 h 866588"/>
              <a:gd name="connsiteX19" fmla="*/ 149411 w 418353"/>
              <a:gd name="connsiteY19" fmla="*/ 53788 h 866588"/>
              <a:gd name="connsiteX20" fmla="*/ 143435 w 418353"/>
              <a:gd name="connsiteY20" fmla="*/ 5976 h 866588"/>
              <a:gd name="connsiteX21" fmla="*/ 0 w 418353"/>
              <a:gd name="connsiteY21" fmla="*/ 0 h 86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8353" h="866588">
                <a:moveTo>
                  <a:pt x="0" y="0"/>
                </a:moveTo>
                <a:lnTo>
                  <a:pt x="376517" y="203200"/>
                </a:lnTo>
                <a:lnTo>
                  <a:pt x="328705" y="334682"/>
                </a:lnTo>
                <a:lnTo>
                  <a:pt x="310776" y="394447"/>
                </a:lnTo>
                <a:lnTo>
                  <a:pt x="286870" y="484094"/>
                </a:lnTo>
                <a:lnTo>
                  <a:pt x="298823" y="567764"/>
                </a:lnTo>
                <a:lnTo>
                  <a:pt x="298823" y="639482"/>
                </a:lnTo>
                <a:lnTo>
                  <a:pt x="256988" y="675341"/>
                </a:lnTo>
                <a:lnTo>
                  <a:pt x="227105" y="717176"/>
                </a:lnTo>
                <a:lnTo>
                  <a:pt x="137458" y="764988"/>
                </a:lnTo>
                <a:lnTo>
                  <a:pt x="149411" y="866588"/>
                </a:lnTo>
                <a:lnTo>
                  <a:pt x="161364" y="866588"/>
                </a:lnTo>
                <a:lnTo>
                  <a:pt x="221129" y="747058"/>
                </a:lnTo>
                <a:lnTo>
                  <a:pt x="262964" y="753035"/>
                </a:lnTo>
                <a:lnTo>
                  <a:pt x="322729" y="609600"/>
                </a:lnTo>
                <a:lnTo>
                  <a:pt x="334682" y="424329"/>
                </a:lnTo>
                <a:lnTo>
                  <a:pt x="418353" y="215153"/>
                </a:lnTo>
                <a:lnTo>
                  <a:pt x="406400" y="155388"/>
                </a:lnTo>
                <a:lnTo>
                  <a:pt x="185270" y="23906"/>
                </a:lnTo>
                <a:lnTo>
                  <a:pt x="149411" y="53788"/>
                </a:lnTo>
                <a:lnTo>
                  <a:pt x="143435" y="5976"/>
                </a:lnTo>
                <a:lnTo>
                  <a:pt x="0"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 name="Groupe 1">
            <a:extLst>
              <a:ext uri="{FF2B5EF4-FFF2-40B4-BE49-F238E27FC236}">
                <a16:creationId xmlns:a16="http://schemas.microsoft.com/office/drawing/2014/main" id="{CE074035-6CDB-4873-9E48-C3B45D1AAD55}"/>
              </a:ext>
            </a:extLst>
          </p:cNvPr>
          <p:cNvGrpSpPr/>
          <p:nvPr/>
        </p:nvGrpSpPr>
        <p:grpSpPr>
          <a:xfrm>
            <a:off x="2898918" y="2212975"/>
            <a:ext cx="2660507" cy="1125539"/>
            <a:chOff x="2898918" y="2212975"/>
            <a:chExt cx="2660507" cy="1125539"/>
          </a:xfrm>
          <a:solidFill>
            <a:srgbClr val="00B050"/>
          </a:solidFill>
        </p:grpSpPr>
        <p:sp>
          <p:nvSpPr>
            <p:cNvPr id="60" name="Ellipse 59">
              <a:extLst>
                <a:ext uri="{FF2B5EF4-FFF2-40B4-BE49-F238E27FC236}">
                  <a16:creationId xmlns:a16="http://schemas.microsoft.com/office/drawing/2014/main" id="{02437AD8-9DF6-49D8-ACE7-C83EDA633C85}"/>
                </a:ext>
              </a:extLst>
            </p:cNvPr>
            <p:cNvSpPr/>
            <p:nvPr/>
          </p:nvSpPr>
          <p:spPr>
            <a:xfrm>
              <a:off x="4656138" y="2722563"/>
              <a:ext cx="44450" cy="7937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1" name="Ellipse 60">
              <a:extLst>
                <a:ext uri="{FF2B5EF4-FFF2-40B4-BE49-F238E27FC236}">
                  <a16:creationId xmlns:a16="http://schemas.microsoft.com/office/drawing/2014/main" id="{21F3589C-7B4C-462B-A9BC-A10A15D75071}"/>
                </a:ext>
              </a:extLst>
            </p:cNvPr>
            <p:cNvSpPr/>
            <p:nvPr/>
          </p:nvSpPr>
          <p:spPr>
            <a:xfrm>
              <a:off x="5332413" y="3005138"/>
              <a:ext cx="46037" cy="7937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 name="Ellipse 63">
              <a:extLst>
                <a:ext uri="{FF2B5EF4-FFF2-40B4-BE49-F238E27FC236}">
                  <a16:creationId xmlns:a16="http://schemas.microsoft.com/office/drawing/2014/main" id="{77E781AD-C831-4D02-9E72-241FF1BA9EBC}"/>
                </a:ext>
              </a:extLst>
            </p:cNvPr>
            <p:cNvSpPr/>
            <p:nvPr/>
          </p:nvSpPr>
          <p:spPr>
            <a:xfrm>
              <a:off x="5513388" y="2212975"/>
              <a:ext cx="46037" cy="80963"/>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5" name="Ellipse 64">
              <a:extLst>
                <a:ext uri="{FF2B5EF4-FFF2-40B4-BE49-F238E27FC236}">
                  <a16:creationId xmlns:a16="http://schemas.microsoft.com/office/drawing/2014/main" id="{CB1A9CDC-2962-4D04-8C73-F3D359919C2B}"/>
                </a:ext>
              </a:extLst>
            </p:cNvPr>
            <p:cNvSpPr/>
            <p:nvPr/>
          </p:nvSpPr>
          <p:spPr>
            <a:xfrm>
              <a:off x="2898918" y="2825750"/>
              <a:ext cx="187182" cy="45719"/>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38CAA8C6-7692-4510-8E8D-0340DEED334E}"/>
                </a:ext>
              </a:extLst>
            </p:cNvPr>
            <p:cNvSpPr/>
            <p:nvPr/>
          </p:nvSpPr>
          <p:spPr>
            <a:xfrm>
              <a:off x="3182176" y="3197225"/>
              <a:ext cx="45719" cy="141289"/>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E72CBB34-A878-431E-AB52-EED77EAAFF30}"/>
                </a:ext>
              </a:extLst>
            </p:cNvPr>
            <p:cNvSpPr/>
            <p:nvPr/>
          </p:nvSpPr>
          <p:spPr>
            <a:xfrm>
              <a:off x="4773613" y="2762250"/>
              <a:ext cx="61913" cy="92488"/>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2" name="Rectangle 71">
            <a:extLst>
              <a:ext uri="{FF2B5EF4-FFF2-40B4-BE49-F238E27FC236}">
                <a16:creationId xmlns:a16="http://schemas.microsoft.com/office/drawing/2014/main" id="{99476153-71E4-40CB-8A34-26E5B298F9A7}"/>
              </a:ext>
            </a:extLst>
          </p:cNvPr>
          <p:cNvSpPr/>
          <p:nvPr/>
        </p:nvSpPr>
        <p:spPr>
          <a:xfrm>
            <a:off x="6588125" y="4009504"/>
            <a:ext cx="2537412" cy="600164"/>
          </a:xfrm>
          <a:prstGeom prst="rect">
            <a:avLst/>
          </a:prstGeom>
          <a:solidFill>
            <a:schemeClr val="accent6"/>
          </a:solidFill>
        </p:spPr>
        <p:txBody>
          <a:bodyPr wrap="square">
            <a:spAutoFit/>
          </a:bodyPr>
          <a:lstStyle/>
          <a:p>
            <a:pPr marL="228600" indent="-228600" algn="ctr">
              <a:buAutoNum type="arabicParenR" startAt="2"/>
              <a:defRPr/>
            </a:pPr>
            <a:r>
              <a:rPr lang="fr-FR" sz="1200" b="1" u="sng" dirty="0">
                <a:latin typeface="Calibri" pitchFamily="34" charset="0"/>
              </a:rPr>
              <a:t>Ouverture européenne et 1</a:t>
            </a:r>
            <a:r>
              <a:rPr lang="fr-FR" sz="1200" b="1" u="sng" baseline="30000" dirty="0">
                <a:latin typeface="Calibri" pitchFamily="34" charset="0"/>
              </a:rPr>
              <a:t>re</a:t>
            </a:r>
            <a:r>
              <a:rPr lang="fr-FR" sz="1200" b="1" u="sng" dirty="0">
                <a:latin typeface="Calibri" pitchFamily="34" charset="0"/>
              </a:rPr>
              <a:t> dominations  sur le monde</a:t>
            </a:r>
          </a:p>
          <a:p>
            <a:pPr algn="ctr">
              <a:defRPr/>
            </a:pPr>
            <a:r>
              <a:rPr lang="fr-FR" sz="900" dirty="0">
                <a:latin typeface="Calibri" pitchFamily="34" charset="0"/>
              </a:rPr>
              <a:t> ( fin XV° et début XVI° siècle)</a:t>
            </a:r>
            <a:endParaRPr lang="fr-FR" sz="900" dirty="0"/>
          </a:p>
        </p:txBody>
      </p:sp>
      <p:sp>
        <p:nvSpPr>
          <p:cNvPr id="73" name="Rectangle 72">
            <a:extLst>
              <a:ext uri="{FF2B5EF4-FFF2-40B4-BE49-F238E27FC236}">
                <a16:creationId xmlns:a16="http://schemas.microsoft.com/office/drawing/2014/main" id="{3C513AA3-D9E5-4F5C-919F-327F1E0BB5C5}"/>
              </a:ext>
            </a:extLst>
          </p:cNvPr>
          <p:cNvSpPr/>
          <p:nvPr/>
        </p:nvSpPr>
        <p:spPr>
          <a:xfrm>
            <a:off x="6684608" y="5331118"/>
            <a:ext cx="362620" cy="214922"/>
          </a:xfrm>
          <a:prstGeom prst="rect">
            <a:avLst/>
          </a:prstGeom>
          <a:pattFill prst="wd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4" name="Line 89">
            <a:extLst>
              <a:ext uri="{FF2B5EF4-FFF2-40B4-BE49-F238E27FC236}">
                <a16:creationId xmlns:a16="http://schemas.microsoft.com/office/drawing/2014/main" id="{5F6100DC-0C7E-48EE-BB37-7D970B737860}"/>
              </a:ext>
            </a:extLst>
          </p:cNvPr>
          <p:cNvSpPr>
            <a:spLocks noChangeShapeType="1"/>
          </p:cNvSpPr>
          <p:nvPr/>
        </p:nvSpPr>
        <p:spPr bwMode="auto">
          <a:xfrm>
            <a:off x="6624510" y="5101765"/>
            <a:ext cx="524339" cy="10628"/>
          </a:xfrm>
          <a:prstGeom prst="line">
            <a:avLst/>
          </a:prstGeom>
          <a:noFill/>
          <a:ln w="38100">
            <a:solidFill>
              <a:srgbClr val="00B050"/>
            </a:solidFill>
            <a:round/>
            <a:headEnd/>
            <a:tailEnd type="triangle" w="med" len="med"/>
          </a:ln>
        </p:spPr>
        <p:txBody>
          <a:bodyPr/>
          <a:lstStyle/>
          <a:p>
            <a:endParaRPr lang="fr-FR"/>
          </a:p>
        </p:txBody>
      </p:sp>
      <p:cxnSp>
        <p:nvCxnSpPr>
          <p:cNvPr id="75" name="Connecteur droit avec flèche 74">
            <a:extLst>
              <a:ext uri="{FF2B5EF4-FFF2-40B4-BE49-F238E27FC236}">
                <a16:creationId xmlns:a16="http://schemas.microsoft.com/office/drawing/2014/main" id="{03B9B423-5D5A-4A42-8B99-DD273259D612}"/>
              </a:ext>
            </a:extLst>
          </p:cNvPr>
          <p:cNvCxnSpPr>
            <a:cxnSpLocks/>
          </p:cNvCxnSpPr>
          <p:nvPr/>
        </p:nvCxnSpPr>
        <p:spPr>
          <a:xfrm>
            <a:off x="6638848" y="4927893"/>
            <a:ext cx="475977" cy="0"/>
          </a:xfrm>
          <a:prstGeom prst="straightConnector1">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FAC644E1-9EC7-403E-89BD-FF89FF50D3B0}"/>
              </a:ext>
            </a:extLst>
          </p:cNvPr>
          <p:cNvSpPr txBox="1"/>
          <p:nvPr/>
        </p:nvSpPr>
        <p:spPr>
          <a:xfrm>
            <a:off x="7255131" y="4597882"/>
            <a:ext cx="1787907" cy="646331"/>
          </a:xfrm>
          <a:prstGeom prst="rect">
            <a:avLst/>
          </a:prstGeom>
          <a:noFill/>
        </p:spPr>
        <p:txBody>
          <a:bodyPr wrap="square" rtlCol="0">
            <a:spAutoFit/>
          </a:bodyPr>
          <a:lstStyle/>
          <a:p>
            <a:r>
              <a:rPr lang="fr-FR" sz="1200" dirty="0"/>
              <a:t>Explorations  espagnoles et portugaises</a:t>
            </a:r>
          </a:p>
        </p:txBody>
      </p:sp>
      <p:sp>
        <p:nvSpPr>
          <p:cNvPr id="76" name="Freeform 19">
            <a:extLst>
              <a:ext uri="{FF2B5EF4-FFF2-40B4-BE49-F238E27FC236}">
                <a16:creationId xmlns:a16="http://schemas.microsoft.com/office/drawing/2014/main" id="{9B7BEDAA-588C-4D87-BCD8-91D31DA728B3}"/>
              </a:ext>
            </a:extLst>
          </p:cNvPr>
          <p:cNvSpPr>
            <a:spLocks/>
          </p:cNvSpPr>
          <p:nvPr/>
        </p:nvSpPr>
        <p:spPr bwMode="auto">
          <a:xfrm>
            <a:off x="1390340" y="1706448"/>
            <a:ext cx="1238690" cy="651103"/>
          </a:xfrm>
          <a:custGeom>
            <a:avLst/>
            <a:gdLst>
              <a:gd name="T0" fmla="*/ 2147483647 w 923"/>
              <a:gd name="T1" fmla="*/ 0 h 442"/>
              <a:gd name="T2" fmla="*/ 2147483647 w 923"/>
              <a:gd name="T3" fmla="*/ 2147483647 h 442"/>
              <a:gd name="T4" fmla="*/ 0 w 923"/>
              <a:gd name="T5" fmla="*/ 2147483647 h 442"/>
              <a:gd name="T6" fmla="*/ 0 60000 65536"/>
              <a:gd name="T7" fmla="*/ 0 60000 65536"/>
              <a:gd name="T8" fmla="*/ 0 60000 65536"/>
              <a:gd name="T9" fmla="*/ 0 w 923"/>
              <a:gd name="T10" fmla="*/ 0 h 442"/>
              <a:gd name="T11" fmla="*/ 908 w 923"/>
              <a:gd name="T12" fmla="*/ 409 h 442"/>
            </a:gdLst>
            <a:ahLst/>
            <a:cxnLst>
              <a:cxn ang="T6">
                <a:pos x="T0" y="T1"/>
              </a:cxn>
              <a:cxn ang="T7">
                <a:pos x="T2" y="T3"/>
              </a:cxn>
              <a:cxn ang="T8">
                <a:pos x="T4" y="T5"/>
              </a:cxn>
            </a:cxnLst>
            <a:rect l="T9" t="T10" r="T11" b="T12"/>
            <a:pathLst>
              <a:path w="923" h="442">
                <a:moveTo>
                  <a:pt x="923" y="0"/>
                </a:moveTo>
                <a:cubicBezTo>
                  <a:pt x="861" y="24"/>
                  <a:pt x="705" y="70"/>
                  <a:pt x="551" y="144"/>
                </a:cubicBezTo>
                <a:cubicBezTo>
                  <a:pt x="397" y="218"/>
                  <a:pt x="115" y="380"/>
                  <a:pt x="0" y="442"/>
                </a:cubicBezTo>
              </a:path>
            </a:pathLst>
          </a:custGeom>
          <a:noFill/>
          <a:ln w="38100">
            <a:solidFill>
              <a:srgbClr val="00B050"/>
            </a:solidFill>
            <a:prstDash val="dash"/>
            <a:round/>
            <a:headEnd/>
            <a:tailEnd type="triangle" w="med" len="med"/>
          </a:ln>
        </p:spPr>
        <p:txBody>
          <a:bodyPr/>
          <a:lstStyle/>
          <a:p>
            <a:pPr>
              <a:defRPr/>
            </a:pPr>
            <a:endParaRPr lang="fr-FR"/>
          </a:p>
        </p:txBody>
      </p:sp>
      <p:sp>
        <p:nvSpPr>
          <p:cNvPr id="77" name="Freeform 24">
            <a:extLst>
              <a:ext uri="{FF2B5EF4-FFF2-40B4-BE49-F238E27FC236}">
                <a16:creationId xmlns:a16="http://schemas.microsoft.com/office/drawing/2014/main" id="{A90D78EF-9D97-4EB0-9367-359D71FD0078}"/>
              </a:ext>
            </a:extLst>
          </p:cNvPr>
          <p:cNvSpPr>
            <a:spLocks/>
          </p:cNvSpPr>
          <p:nvPr/>
        </p:nvSpPr>
        <p:spPr bwMode="auto">
          <a:xfrm>
            <a:off x="2294486" y="2024856"/>
            <a:ext cx="2235200" cy="2636838"/>
          </a:xfrm>
          <a:custGeom>
            <a:avLst/>
            <a:gdLst>
              <a:gd name="T0" fmla="*/ 2147483647 w 1408"/>
              <a:gd name="T1" fmla="*/ 0 h 1661"/>
              <a:gd name="T2" fmla="*/ 2147483647 w 1408"/>
              <a:gd name="T3" fmla="*/ 2147483647 h 1661"/>
              <a:gd name="T4" fmla="*/ 2147483647 w 1408"/>
              <a:gd name="T5" fmla="*/ 2147483647 h 1661"/>
              <a:gd name="T6" fmla="*/ 2147483647 w 1408"/>
              <a:gd name="T7" fmla="*/ 2147483647 h 1661"/>
              <a:gd name="T8" fmla="*/ 2147483647 w 1408"/>
              <a:gd name="T9" fmla="*/ 2147483647 h 1661"/>
              <a:gd name="T10" fmla="*/ 2147483647 w 1408"/>
              <a:gd name="T11" fmla="*/ 2147483647 h 1661"/>
              <a:gd name="T12" fmla="*/ 2147483647 w 1408"/>
              <a:gd name="T13" fmla="*/ 2147483647 h 1661"/>
              <a:gd name="T14" fmla="*/ 0 60000 65536"/>
              <a:gd name="T15" fmla="*/ 0 60000 65536"/>
              <a:gd name="T16" fmla="*/ 0 60000 65536"/>
              <a:gd name="T17" fmla="*/ 0 60000 65536"/>
              <a:gd name="T18" fmla="*/ 0 60000 65536"/>
              <a:gd name="T19" fmla="*/ 0 60000 65536"/>
              <a:gd name="T20" fmla="*/ 0 60000 65536"/>
              <a:gd name="T21" fmla="*/ 0 w 1408"/>
              <a:gd name="T22" fmla="*/ 0 h 1661"/>
              <a:gd name="T23" fmla="*/ 1512 w 1408"/>
              <a:gd name="T24" fmla="*/ 1701 h 16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8" h="1661">
                <a:moveTo>
                  <a:pt x="261" y="0"/>
                </a:moveTo>
                <a:cubicBezTo>
                  <a:pt x="220" y="47"/>
                  <a:pt x="36" y="145"/>
                  <a:pt x="18" y="284"/>
                </a:cubicBezTo>
                <a:cubicBezTo>
                  <a:pt x="0" y="423"/>
                  <a:pt x="36" y="611"/>
                  <a:pt x="150" y="836"/>
                </a:cubicBezTo>
                <a:cubicBezTo>
                  <a:pt x="264" y="1061"/>
                  <a:pt x="548" y="1607"/>
                  <a:pt x="702" y="1634"/>
                </a:cubicBezTo>
                <a:cubicBezTo>
                  <a:pt x="856" y="1661"/>
                  <a:pt x="992" y="1142"/>
                  <a:pt x="1077" y="998"/>
                </a:cubicBezTo>
                <a:cubicBezTo>
                  <a:pt x="1162" y="854"/>
                  <a:pt x="1158" y="846"/>
                  <a:pt x="1213" y="771"/>
                </a:cubicBezTo>
                <a:cubicBezTo>
                  <a:pt x="1268" y="696"/>
                  <a:pt x="1368" y="596"/>
                  <a:pt x="1408" y="550"/>
                </a:cubicBezTo>
              </a:path>
            </a:pathLst>
          </a:custGeom>
          <a:noFill/>
          <a:ln w="28575">
            <a:solidFill>
              <a:srgbClr val="00B050"/>
            </a:solidFill>
            <a:round/>
            <a:headEnd/>
            <a:tailEnd type="triangle" w="med" len="med"/>
          </a:ln>
        </p:spPr>
        <p:txBody>
          <a:bodyPr/>
          <a:lstStyle/>
          <a:p>
            <a:endParaRPr lang="fr-FR"/>
          </a:p>
        </p:txBody>
      </p:sp>
      <p:sp>
        <p:nvSpPr>
          <p:cNvPr id="78" name="Freeform 29">
            <a:extLst>
              <a:ext uri="{FF2B5EF4-FFF2-40B4-BE49-F238E27FC236}">
                <a16:creationId xmlns:a16="http://schemas.microsoft.com/office/drawing/2014/main" id="{704652CF-A075-4C3B-82BF-23916A4EE133}"/>
              </a:ext>
            </a:extLst>
          </p:cNvPr>
          <p:cNvSpPr>
            <a:spLocks/>
          </p:cNvSpPr>
          <p:nvPr/>
        </p:nvSpPr>
        <p:spPr bwMode="auto">
          <a:xfrm>
            <a:off x="58738" y="1800225"/>
            <a:ext cx="2598737" cy="3157538"/>
          </a:xfrm>
          <a:custGeom>
            <a:avLst/>
            <a:gdLst>
              <a:gd name="T0" fmla="*/ 2147483647 w 1637"/>
              <a:gd name="T1" fmla="*/ 0 h 1989"/>
              <a:gd name="T2" fmla="*/ 2147483647 w 1637"/>
              <a:gd name="T3" fmla="*/ 2147483647 h 1989"/>
              <a:gd name="T4" fmla="*/ 2147483647 w 1637"/>
              <a:gd name="T5" fmla="*/ 2147483647 h 1989"/>
              <a:gd name="T6" fmla="*/ 2147483647 w 1637"/>
              <a:gd name="T7" fmla="*/ 2147483647 h 1989"/>
              <a:gd name="T8" fmla="*/ 2147483647 w 1637"/>
              <a:gd name="T9" fmla="*/ 2147483647 h 1989"/>
              <a:gd name="T10" fmla="*/ 0 w 1637"/>
              <a:gd name="T11" fmla="*/ 2147483647 h 1989"/>
              <a:gd name="T12" fmla="*/ 0 60000 65536"/>
              <a:gd name="T13" fmla="*/ 0 60000 65536"/>
              <a:gd name="T14" fmla="*/ 0 60000 65536"/>
              <a:gd name="T15" fmla="*/ 0 60000 65536"/>
              <a:gd name="T16" fmla="*/ 0 60000 65536"/>
              <a:gd name="T17" fmla="*/ 0 60000 65536"/>
              <a:gd name="T18" fmla="*/ 0 w 1637"/>
              <a:gd name="T19" fmla="*/ 0 h 1989"/>
              <a:gd name="T20" fmla="*/ 1588 w 1637"/>
              <a:gd name="T21" fmla="*/ 2170 h 1989"/>
            </a:gdLst>
            <a:ahLst/>
            <a:cxnLst>
              <a:cxn ang="T12">
                <a:pos x="T0" y="T1"/>
              </a:cxn>
              <a:cxn ang="T13">
                <a:pos x="T2" y="T3"/>
              </a:cxn>
              <a:cxn ang="T14">
                <a:pos x="T4" y="T5"/>
              </a:cxn>
              <a:cxn ang="T15">
                <a:pos x="T6" y="T7"/>
              </a:cxn>
              <a:cxn ang="T16">
                <a:pos x="T8" y="T9"/>
              </a:cxn>
              <a:cxn ang="T17">
                <a:pos x="T10" y="T11"/>
              </a:cxn>
            </a:cxnLst>
            <a:rect l="T18" t="T19" r="T20" b="T21"/>
            <a:pathLst>
              <a:path w="1637" h="1989">
                <a:moveTo>
                  <a:pt x="1637" y="0"/>
                </a:moveTo>
                <a:cubicBezTo>
                  <a:pt x="1575" y="48"/>
                  <a:pt x="1312" y="155"/>
                  <a:pt x="1265" y="288"/>
                </a:cubicBezTo>
                <a:cubicBezTo>
                  <a:pt x="1218" y="421"/>
                  <a:pt x="1338" y="671"/>
                  <a:pt x="1355" y="798"/>
                </a:cubicBezTo>
                <a:cubicBezTo>
                  <a:pt x="1372" y="925"/>
                  <a:pt x="1381" y="951"/>
                  <a:pt x="1367" y="1050"/>
                </a:cubicBezTo>
                <a:cubicBezTo>
                  <a:pt x="1353" y="1149"/>
                  <a:pt x="1337" y="1240"/>
                  <a:pt x="1271" y="1392"/>
                </a:cubicBezTo>
                <a:cubicBezTo>
                  <a:pt x="1205" y="1544"/>
                  <a:pt x="1181" y="1941"/>
                  <a:pt x="969" y="1965"/>
                </a:cubicBezTo>
                <a:cubicBezTo>
                  <a:pt x="757" y="1989"/>
                  <a:pt x="202" y="1626"/>
                  <a:pt x="0" y="1536"/>
                </a:cubicBezTo>
              </a:path>
            </a:pathLst>
          </a:custGeom>
          <a:noFill/>
          <a:ln w="38100">
            <a:solidFill>
              <a:srgbClr val="00B050"/>
            </a:solidFill>
            <a:prstDash val="dash"/>
            <a:round/>
            <a:headEnd/>
            <a:tailEnd/>
          </a:ln>
        </p:spPr>
        <p:txBody>
          <a:bodyPr/>
          <a:lstStyle/>
          <a:p>
            <a:endParaRPr lang="fr-FR"/>
          </a:p>
        </p:txBody>
      </p:sp>
      <p:sp>
        <p:nvSpPr>
          <p:cNvPr id="79" name="Freeform 30">
            <a:extLst>
              <a:ext uri="{FF2B5EF4-FFF2-40B4-BE49-F238E27FC236}">
                <a16:creationId xmlns:a16="http://schemas.microsoft.com/office/drawing/2014/main" id="{F20F9C19-2DD4-45DC-8991-CA785FA486E6}"/>
              </a:ext>
            </a:extLst>
          </p:cNvPr>
          <p:cNvSpPr>
            <a:spLocks/>
          </p:cNvSpPr>
          <p:nvPr/>
        </p:nvSpPr>
        <p:spPr bwMode="auto">
          <a:xfrm>
            <a:off x="2111319" y="1853841"/>
            <a:ext cx="4384675" cy="2803525"/>
          </a:xfrm>
          <a:custGeom>
            <a:avLst/>
            <a:gdLst>
              <a:gd name="T0" fmla="*/ 2147483647 w 2762"/>
              <a:gd name="T1" fmla="*/ 2147483647 h 1766"/>
              <a:gd name="T2" fmla="*/ 2147483647 w 2762"/>
              <a:gd name="T3" fmla="*/ 2147483647 h 1766"/>
              <a:gd name="T4" fmla="*/ 2147483647 w 2762"/>
              <a:gd name="T5" fmla="*/ 2147483647 h 1766"/>
              <a:gd name="T6" fmla="*/ 2147483647 w 2762"/>
              <a:gd name="T7" fmla="*/ 2147483647 h 1766"/>
              <a:gd name="T8" fmla="*/ 2147483647 w 2762"/>
              <a:gd name="T9" fmla="*/ 2147483647 h 1766"/>
              <a:gd name="T10" fmla="*/ 2147483647 w 2762"/>
              <a:gd name="T11" fmla="*/ 2147483647 h 1766"/>
              <a:gd name="T12" fmla="*/ 2147483647 w 2762"/>
              <a:gd name="T13" fmla="*/ 0 h 1766"/>
              <a:gd name="T14" fmla="*/ 0 60000 65536"/>
              <a:gd name="T15" fmla="*/ 0 60000 65536"/>
              <a:gd name="T16" fmla="*/ 0 60000 65536"/>
              <a:gd name="T17" fmla="*/ 0 60000 65536"/>
              <a:gd name="T18" fmla="*/ 0 60000 65536"/>
              <a:gd name="T19" fmla="*/ 0 60000 65536"/>
              <a:gd name="T20" fmla="*/ 0 60000 65536"/>
              <a:gd name="T21" fmla="*/ 0 w 2762"/>
              <a:gd name="T22" fmla="*/ 0 h 1766"/>
              <a:gd name="T23" fmla="*/ 2570 w 2762"/>
              <a:gd name="T24" fmla="*/ 1792 h 17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2" h="1766">
                <a:moveTo>
                  <a:pt x="2762" y="549"/>
                </a:moveTo>
                <a:cubicBezTo>
                  <a:pt x="2700" y="602"/>
                  <a:pt x="2505" y="785"/>
                  <a:pt x="2399" y="877"/>
                </a:cubicBezTo>
                <a:cubicBezTo>
                  <a:pt x="2293" y="969"/>
                  <a:pt x="2354" y="967"/>
                  <a:pt x="2127" y="1103"/>
                </a:cubicBezTo>
                <a:cubicBezTo>
                  <a:pt x="1900" y="1239"/>
                  <a:pt x="1310" y="1620"/>
                  <a:pt x="1038" y="1693"/>
                </a:cubicBezTo>
                <a:cubicBezTo>
                  <a:pt x="766" y="1766"/>
                  <a:pt x="662" y="1757"/>
                  <a:pt x="493" y="1542"/>
                </a:cubicBezTo>
                <a:cubicBezTo>
                  <a:pt x="324" y="1327"/>
                  <a:pt x="50" y="659"/>
                  <a:pt x="25" y="402"/>
                </a:cubicBezTo>
                <a:cubicBezTo>
                  <a:pt x="0" y="145"/>
                  <a:pt x="277" y="84"/>
                  <a:pt x="343" y="0"/>
                </a:cubicBezTo>
              </a:path>
            </a:pathLst>
          </a:custGeom>
          <a:noFill/>
          <a:ln w="38100">
            <a:solidFill>
              <a:srgbClr val="00B050"/>
            </a:solidFill>
            <a:prstDash val="dash"/>
            <a:round/>
            <a:headEnd/>
            <a:tailEnd type="triangle" w="med" len="med"/>
          </a:ln>
        </p:spPr>
        <p:txBody>
          <a:bodyPr/>
          <a:lstStyle/>
          <a:p>
            <a:endParaRPr lang="fr-FR"/>
          </a:p>
        </p:txBody>
      </p:sp>
      <p:sp>
        <p:nvSpPr>
          <p:cNvPr id="6" name="Forme libre : forme 5">
            <a:extLst>
              <a:ext uri="{FF2B5EF4-FFF2-40B4-BE49-F238E27FC236}">
                <a16:creationId xmlns:a16="http://schemas.microsoft.com/office/drawing/2014/main" id="{94457A94-D7AB-43AE-80CC-299073DCAA29}"/>
              </a:ext>
            </a:extLst>
          </p:cNvPr>
          <p:cNvSpPr/>
          <p:nvPr/>
        </p:nvSpPr>
        <p:spPr>
          <a:xfrm>
            <a:off x="2362200" y="2781300"/>
            <a:ext cx="676275" cy="438150"/>
          </a:xfrm>
          <a:custGeom>
            <a:avLst/>
            <a:gdLst>
              <a:gd name="connsiteX0" fmla="*/ 0 w 676275"/>
              <a:gd name="connsiteY0" fmla="*/ 0 h 438150"/>
              <a:gd name="connsiteX1" fmla="*/ 219075 w 676275"/>
              <a:gd name="connsiteY1" fmla="*/ 342900 h 438150"/>
              <a:gd name="connsiteX2" fmla="*/ 676275 w 676275"/>
              <a:gd name="connsiteY2" fmla="*/ 438150 h 438150"/>
            </a:gdLst>
            <a:ahLst/>
            <a:cxnLst>
              <a:cxn ang="0">
                <a:pos x="connsiteX0" y="connsiteY0"/>
              </a:cxn>
              <a:cxn ang="0">
                <a:pos x="connsiteX1" y="connsiteY1"/>
              </a:cxn>
              <a:cxn ang="0">
                <a:pos x="connsiteX2" y="connsiteY2"/>
              </a:cxn>
            </a:cxnLst>
            <a:rect l="l" t="t" r="r" b="b"/>
            <a:pathLst>
              <a:path w="676275" h="438150">
                <a:moveTo>
                  <a:pt x="0" y="0"/>
                </a:moveTo>
                <a:cubicBezTo>
                  <a:pt x="53181" y="134937"/>
                  <a:pt x="106363" y="269875"/>
                  <a:pt x="219075" y="342900"/>
                </a:cubicBezTo>
                <a:cubicBezTo>
                  <a:pt x="331787" y="415925"/>
                  <a:pt x="504031" y="427037"/>
                  <a:pt x="676275" y="438150"/>
                </a:cubicBezTo>
              </a:path>
            </a:pathLst>
          </a:custGeom>
          <a:noFill/>
          <a:ln>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6">
            <a:extLst>
              <a:ext uri="{FF2B5EF4-FFF2-40B4-BE49-F238E27FC236}">
                <a16:creationId xmlns:a16="http://schemas.microsoft.com/office/drawing/2014/main" id="{EFFC57B3-5195-4A65-9960-BB669DE2A14D}"/>
              </a:ext>
            </a:extLst>
          </p:cNvPr>
          <p:cNvSpPr/>
          <p:nvPr/>
        </p:nvSpPr>
        <p:spPr>
          <a:xfrm>
            <a:off x="1902790" y="1828800"/>
            <a:ext cx="811835" cy="1171575"/>
          </a:xfrm>
          <a:custGeom>
            <a:avLst/>
            <a:gdLst>
              <a:gd name="connsiteX0" fmla="*/ 811835 w 811835"/>
              <a:gd name="connsiteY0" fmla="*/ 0 h 1171575"/>
              <a:gd name="connsiteX1" fmla="*/ 126035 w 811835"/>
              <a:gd name="connsiteY1" fmla="*/ 228600 h 1171575"/>
              <a:gd name="connsiteX2" fmla="*/ 2210 w 811835"/>
              <a:gd name="connsiteY2" fmla="*/ 1171575 h 1171575"/>
            </a:gdLst>
            <a:ahLst/>
            <a:cxnLst>
              <a:cxn ang="0">
                <a:pos x="connsiteX0" y="connsiteY0"/>
              </a:cxn>
              <a:cxn ang="0">
                <a:pos x="connsiteX1" y="connsiteY1"/>
              </a:cxn>
              <a:cxn ang="0">
                <a:pos x="connsiteX2" y="connsiteY2"/>
              </a:cxn>
            </a:cxnLst>
            <a:rect l="l" t="t" r="r" b="b"/>
            <a:pathLst>
              <a:path w="811835" h="1171575">
                <a:moveTo>
                  <a:pt x="811835" y="0"/>
                </a:moveTo>
                <a:cubicBezTo>
                  <a:pt x="536404" y="16668"/>
                  <a:pt x="260973" y="33337"/>
                  <a:pt x="126035" y="228600"/>
                </a:cubicBezTo>
                <a:cubicBezTo>
                  <a:pt x="-8903" y="423863"/>
                  <a:pt x="-3347" y="797719"/>
                  <a:pt x="2210" y="1171575"/>
                </a:cubicBezTo>
              </a:path>
            </a:pathLst>
          </a:custGeom>
          <a:noFill/>
          <a:ln>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78ED76D7-6678-4F34-883A-4F9069A50F55}"/>
              </a:ext>
            </a:extLst>
          </p:cNvPr>
          <p:cNvSpPr/>
          <p:nvPr/>
        </p:nvSpPr>
        <p:spPr>
          <a:xfrm>
            <a:off x="6657225" y="5751448"/>
            <a:ext cx="362620" cy="21492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ZoneTexte 8">
            <a:extLst>
              <a:ext uri="{FF2B5EF4-FFF2-40B4-BE49-F238E27FC236}">
                <a16:creationId xmlns:a16="http://schemas.microsoft.com/office/drawing/2014/main" id="{4D504C65-54E9-4D26-B42E-1299526FBF0E}"/>
              </a:ext>
            </a:extLst>
          </p:cNvPr>
          <p:cNvSpPr txBox="1"/>
          <p:nvPr/>
        </p:nvSpPr>
        <p:spPr>
          <a:xfrm>
            <a:off x="7204281" y="5279122"/>
            <a:ext cx="2450603" cy="276999"/>
          </a:xfrm>
          <a:prstGeom prst="rect">
            <a:avLst/>
          </a:prstGeom>
          <a:noFill/>
        </p:spPr>
        <p:txBody>
          <a:bodyPr wrap="square" rtlCol="0">
            <a:spAutoFit/>
          </a:bodyPr>
          <a:lstStyle/>
          <a:p>
            <a:r>
              <a:rPr lang="fr-FR" sz="1200" dirty="0"/>
              <a:t>Possessions espagnoles</a:t>
            </a:r>
          </a:p>
        </p:txBody>
      </p:sp>
      <p:sp>
        <p:nvSpPr>
          <p:cNvPr id="86" name="ZoneTexte 85">
            <a:extLst>
              <a:ext uri="{FF2B5EF4-FFF2-40B4-BE49-F238E27FC236}">
                <a16:creationId xmlns:a16="http://schemas.microsoft.com/office/drawing/2014/main" id="{EA8BA230-1137-4993-9E47-0749E2D6EEEC}"/>
              </a:ext>
            </a:extLst>
          </p:cNvPr>
          <p:cNvSpPr txBox="1"/>
          <p:nvPr/>
        </p:nvSpPr>
        <p:spPr>
          <a:xfrm>
            <a:off x="7204281" y="5689371"/>
            <a:ext cx="2450603" cy="276999"/>
          </a:xfrm>
          <a:prstGeom prst="rect">
            <a:avLst/>
          </a:prstGeom>
          <a:noFill/>
        </p:spPr>
        <p:txBody>
          <a:bodyPr wrap="square" rtlCol="0">
            <a:spAutoFit/>
          </a:bodyPr>
          <a:lstStyle/>
          <a:p>
            <a:r>
              <a:rPr lang="fr-FR" sz="1200" dirty="0"/>
              <a:t>Possessions portugaises</a:t>
            </a:r>
          </a:p>
        </p:txBody>
      </p:sp>
      <p:sp>
        <p:nvSpPr>
          <p:cNvPr id="13" name="Ellipse 12">
            <a:extLst>
              <a:ext uri="{FF2B5EF4-FFF2-40B4-BE49-F238E27FC236}">
                <a16:creationId xmlns:a16="http://schemas.microsoft.com/office/drawing/2014/main" id="{3C50BB9D-0538-47FC-8B35-E69AA11D6193}"/>
              </a:ext>
            </a:extLst>
          </p:cNvPr>
          <p:cNvSpPr/>
          <p:nvPr/>
        </p:nvSpPr>
        <p:spPr>
          <a:xfrm>
            <a:off x="6712174" y="6137087"/>
            <a:ext cx="175658" cy="96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2B66D616-6F68-40E3-B688-A682FD073D67}"/>
              </a:ext>
            </a:extLst>
          </p:cNvPr>
          <p:cNvSpPr txBox="1"/>
          <p:nvPr/>
        </p:nvSpPr>
        <p:spPr>
          <a:xfrm>
            <a:off x="7191457" y="6029392"/>
            <a:ext cx="1391128" cy="276999"/>
          </a:xfrm>
          <a:prstGeom prst="rect">
            <a:avLst/>
          </a:prstGeom>
          <a:noFill/>
        </p:spPr>
        <p:txBody>
          <a:bodyPr wrap="square" rtlCol="0">
            <a:spAutoFit/>
          </a:bodyPr>
          <a:lstStyle/>
          <a:p>
            <a:r>
              <a:rPr lang="fr-FR" sz="1200" dirty="0"/>
              <a:t>dont comptoirs</a:t>
            </a:r>
          </a:p>
        </p:txBody>
      </p:sp>
      <p:sp>
        <p:nvSpPr>
          <p:cNvPr id="51" name="Ellipse 50">
            <a:extLst>
              <a:ext uri="{FF2B5EF4-FFF2-40B4-BE49-F238E27FC236}">
                <a16:creationId xmlns:a16="http://schemas.microsoft.com/office/drawing/2014/main" id="{D400D2B0-E7BE-4A83-8BBD-49688A05F5A1}"/>
              </a:ext>
            </a:extLst>
          </p:cNvPr>
          <p:cNvSpPr/>
          <p:nvPr/>
        </p:nvSpPr>
        <p:spPr>
          <a:xfrm>
            <a:off x="538956" y="2293938"/>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55" name="Ellipse 54">
            <a:extLst>
              <a:ext uri="{FF2B5EF4-FFF2-40B4-BE49-F238E27FC236}">
                <a16:creationId xmlns:a16="http://schemas.microsoft.com/office/drawing/2014/main" id="{060065E8-448C-44BC-B795-4C09AFDA80EB}"/>
              </a:ext>
            </a:extLst>
          </p:cNvPr>
          <p:cNvSpPr/>
          <p:nvPr/>
        </p:nvSpPr>
        <p:spPr>
          <a:xfrm>
            <a:off x="1180366" y="3429000"/>
            <a:ext cx="144463" cy="144463"/>
          </a:xfrm>
          <a:prstGeom prst="ellipse">
            <a:avLst/>
          </a:prstGeom>
          <a:solidFill>
            <a:schemeClr val="bg1">
              <a:lumMod val="65000"/>
            </a:schemeClr>
          </a:solidFill>
          <a:ln>
            <a:solidFill>
              <a:schemeClr val="bg1"/>
            </a:solid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solidFill>
                <a:srgbClr val="000000"/>
              </a:solidFill>
              <a:ea typeface="ＭＳ Ｐゴシック" pitchFamily="34" charset="-128"/>
            </a:endParaRPr>
          </a:p>
        </p:txBody>
      </p:sp>
      <p:sp>
        <p:nvSpPr>
          <p:cNvPr id="87" name="Rectangle 86">
            <a:extLst>
              <a:ext uri="{FF2B5EF4-FFF2-40B4-BE49-F238E27FC236}">
                <a16:creationId xmlns:a16="http://schemas.microsoft.com/office/drawing/2014/main" id="{744D1669-C3FB-40C6-90C6-28F5A997474B}"/>
              </a:ext>
            </a:extLst>
          </p:cNvPr>
          <p:cNvSpPr/>
          <p:nvPr/>
        </p:nvSpPr>
        <p:spPr>
          <a:xfrm>
            <a:off x="6941693" y="6315185"/>
            <a:ext cx="2101345" cy="461665"/>
          </a:xfrm>
          <a:prstGeom prst="rect">
            <a:avLst/>
          </a:prstGeom>
          <a:solidFill>
            <a:schemeClr val="accent6"/>
          </a:solidFill>
        </p:spPr>
        <p:txBody>
          <a:bodyPr wrap="none">
            <a:spAutoFit/>
          </a:bodyPr>
          <a:lstStyle/>
          <a:p>
            <a:pPr marL="171450" indent="-171450" algn="ctr">
              <a:buFont typeface="Wingdings" panose="05000000000000000000" pitchFamily="2" charset="2"/>
              <a:buChar char="à"/>
              <a:defRPr/>
            </a:pPr>
            <a:r>
              <a:rPr lang="fr-FR" sz="1200" b="1" u="sng" dirty="0">
                <a:latin typeface="Calibri" pitchFamily="34" charset="0"/>
              </a:rPr>
              <a:t>l’Europe s’ouvre et soumet </a:t>
            </a:r>
          </a:p>
          <a:p>
            <a:pPr algn="ctr">
              <a:defRPr/>
            </a:pPr>
            <a:r>
              <a:rPr lang="fr-FR" sz="1200" b="1" u="sng" dirty="0">
                <a:latin typeface="Calibri" pitchFamily="34" charset="0"/>
              </a:rPr>
              <a:t>le « Nouveau monde » </a:t>
            </a:r>
          </a:p>
        </p:txBody>
      </p:sp>
      <p:sp>
        <p:nvSpPr>
          <p:cNvPr id="88" name="ZoneTexte 87">
            <a:extLst>
              <a:ext uri="{FF2B5EF4-FFF2-40B4-BE49-F238E27FC236}">
                <a16:creationId xmlns:a16="http://schemas.microsoft.com/office/drawing/2014/main" id="{09EB2AF7-5C6D-47CF-A073-F79B6303F90B}"/>
              </a:ext>
            </a:extLst>
          </p:cNvPr>
          <p:cNvSpPr txBox="1"/>
          <p:nvPr/>
        </p:nvSpPr>
        <p:spPr>
          <a:xfrm>
            <a:off x="1" y="5373216"/>
            <a:ext cx="6582962" cy="1477328"/>
          </a:xfrm>
          <a:prstGeom prst="rect">
            <a:avLst/>
          </a:prstGeom>
          <a:solidFill>
            <a:schemeClr val="bg1"/>
          </a:solidFill>
          <a:ln>
            <a:solidFill>
              <a:schemeClr val="tx1"/>
            </a:solidFill>
          </a:ln>
        </p:spPr>
        <p:txBody>
          <a:bodyPr wrap="square" rtlCol="0">
            <a:spAutoFit/>
          </a:bodyPr>
          <a:lstStyle/>
          <a:p>
            <a:r>
              <a:rPr lang="fr-FR" sz="1000" dirty="0"/>
              <a:t>Consignes : 1) pour voir la progression des phénomènes cartographier, respecter les couleurs : 1ere partie en noir ou gris- 2eme partie en vert, 3eme partie en rouge, </a:t>
            </a:r>
          </a:p>
          <a:p>
            <a:r>
              <a:rPr lang="fr-FR" sz="1000" dirty="0"/>
              <a:t>2)Avec les cartes de votre manuel page ,,,,,,,,,,,,,,,,,,,,,,,, et page ,,,,,,,,,,,,,,,,,,,  établissez une deuxième partie à votre croquis qui montrera l’ouverture géographique du monde des européens mais aussi leur assise politique sur le monde et surtout le Nouveau monde,</a:t>
            </a:r>
          </a:p>
          <a:p>
            <a:r>
              <a:rPr lang="fr-FR" sz="1000" dirty="0"/>
              <a:t>3) A l’issue des </a:t>
            </a:r>
            <a:r>
              <a:rPr lang="fr-FR" sz="1000" dirty="0" err="1"/>
              <a:t>PdP</a:t>
            </a:r>
            <a:r>
              <a:rPr lang="fr-FR" sz="1000" dirty="0"/>
              <a:t> sur l’or et argent,  sur le sucre et le système esclavagiste ainsi que le travail schématique sur le commerce qui se mondialise,  vous proposerez une 3eme partie qui portera comme titre : la 1ere mondialisation,</a:t>
            </a:r>
          </a:p>
          <a:p>
            <a:r>
              <a:rPr lang="fr-FR" sz="1000" b="1" dirty="0"/>
              <a:t>4)Trouvez un titre à votre carte</a:t>
            </a:r>
          </a:p>
        </p:txBody>
      </p:sp>
    </p:spTree>
    <p:extLst>
      <p:ext uri="{BB962C8B-B14F-4D97-AF65-F5344CB8AC3E}">
        <p14:creationId xmlns:p14="http://schemas.microsoft.com/office/powerpoint/2010/main" val="211161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1" grpId="0" animBg="1"/>
      <p:bldP spid="19" grpId="0" animBg="1"/>
      <p:bldP spid="54" grpId="0" animBg="1"/>
      <p:bldP spid="59" grpId="0" animBg="1"/>
      <p:bldP spid="73" grpId="0" animBg="1"/>
      <p:bldP spid="74" grpId="0" animBg="1"/>
      <p:bldP spid="5" grpId="0"/>
      <p:bldP spid="76" grpId="0" animBg="1"/>
      <p:bldP spid="77" grpId="0" animBg="1"/>
      <p:bldP spid="78" grpId="0" animBg="1"/>
      <p:bldP spid="79" grpId="0" animBg="1"/>
      <p:bldP spid="6" grpId="0" animBg="1"/>
      <p:bldP spid="7" grpId="0" animBg="1"/>
      <p:bldP spid="83" grpId="0" animBg="1"/>
      <p:bldP spid="9" grpId="0"/>
      <p:bldP spid="86" grpId="0"/>
      <p:bldP spid="13" grpId="0" animBg="1"/>
      <p:bldP spid="14" grpId="0"/>
      <p:bldP spid="8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2952</TotalTime>
  <Words>1243</Words>
  <Application>Microsoft Office PowerPoint</Application>
  <PresentationFormat>Affichage à l'écran (4:3)</PresentationFormat>
  <Paragraphs>228</Paragraphs>
  <Slides>13</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Comic Sans MS</vt:lpstr>
      <vt:lpstr>Trebuchet MS</vt:lpstr>
      <vt:lpstr>Wingdings</vt:lpstr>
      <vt:lpstr>Thème Office</vt:lpstr>
      <vt:lpstr>Chap. 1 - L’ouverture atlantique :  les conséquences de la découverte du « Nouveau Monde »</vt:lpstr>
      <vt:lpstr>I. De nouveaux territoires sous influence européenne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Enjeux économiques et répercutions humaines </vt:lpstr>
      <vt:lpstr>schéma  commerce or-argent schéma géographique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IV - Histoire</dc:title>
  <dc:creator>utilisateur</dc:creator>
  <cp:lastModifiedBy>Estelle Perrin</cp:lastModifiedBy>
  <cp:revision>224</cp:revision>
  <cp:lastPrinted>2019-06-02T13:03:47Z</cp:lastPrinted>
  <dcterms:created xsi:type="dcterms:W3CDTF">2014-05-13T08:56:12Z</dcterms:created>
  <dcterms:modified xsi:type="dcterms:W3CDTF">2019-06-12T11:46:51Z</dcterms:modified>
</cp:coreProperties>
</file>