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62" r:id="rId4"/>
    <p:sldId id="356" r:id="rId5"/>
    <p:sldId id="367" r:id="rId6"/>
    <p:sldId id="339" r:id="rId7"/>
    <p:sldId id="256" r:id="rId8"/>
    <p:sldId id="368"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8480" autoAdjust="0"/>
  </p:normalViewPr>
  <p:slideViewPr>
    <p:cSldViewPr snapToGrid="0">
      <p:cViewPr varScale="1">
        <p:scale>
          <a:sx n="67" d="100"/>
          <a:sy n="67" d="100"/>
        </p:scale>
        <p:origin x="22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D0B86-A8DE-4375-9301-16099EA4EF7E}" type="datetimeFigureOut">
              <a:rPr lang="fr-FR" smtClean="0"/>
              <a:t>12/06/2019</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2C330-56C5-48FC-97A7-6ADC89828184}" type="slidenum">
              <a:rPr lang="fr-FR" smtClean="0"/>
              <a:t>‹N°›</a:t>
            </a:fld>
            <a:endParaRPr lang="fr-FR" dirty="0"/>
          </a:p>
        </p:txBody>
      </p:sp>
    </p:spTree>
    <p:extLst>
      <p:ext uri="{BB962C8B-B14F-4D97-AF65-F5344CB8AC3E}">
        <p14:creationId xmlns:p14="http://schemas.microsoft.com/office/powerpoint/2010/main" val="209167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fr.wikipedia.org/wiki/Ouzbek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chine-informations.com/guide/dynastie-des-ming_276.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Interroger le thème 2 et par une activité, proposer une problématique au chapitre 1, </a:t>
            </a:r>
          </a:p>
        </p:txBody>
      </p:sp>
      <p:sp>
        <p:nvSpPr>
          <p:cNvPr id="4" name="Espace réservé du numéro de diapositive 3"/>
          <p:cNvSpPr>
            <a:spLocks noGrp="1"/>
          </p:cNvSpPr>
          <p:nvPr>
            <p:ph type="sldNum" sz="quarter" idx="5"/>
          </p:nvPr>
        </p:nvSpPr>
        <p:spPr/>
        <p:txBody>
          <a:bodyPr/>
          <a:lstStyle/>
          <a:p>
            <a:fld id="{5FF2C330-56C5-48FC-97A7-6ADC89828184}" type="slidenum">
              <a:rPr lang="fr-FR" smtClean="0"/>
              <a:t>2</a:t>
            </a:fld>
            <a:endParaRPr lang="fr-FR" dirty="0"/>
          </a:p>
        </p:txBody>
      </p:sp>
    </p:spTree>
    <p:extLst>
      <p:ext uri="{BB962C8B-B14F-4D97-AF65-F5344CB8AC3E}">
        <p14:creationId xmlns:p14="http://schemas.microsoft.com/office/powerpoint/2010/main" val="427539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Salle info, lycée 4,0 : chaque diapo est dotée d’un lien hypertexte qui permet d’accéder à la source dans un site où elle sera plus lisible, Cette diapo peut donc être fournie aux élèves seule pour qu’ils réalisent leur mission, </a:t>
            </a:r>
          </a:p>
        </p:txBody>
      </p:sp>
      <p:sp>
        <p:nvSpPr>
          <p:cNvPr id="4" name="Espace réservé du numéro de diapositive 3"/>
          <p:cNvSpPr>
            <a:spLocks noGrp="1"/>
          </p:cNvSpPr>
          <p:nvPr>
            <p:ph type="sldNum" sz="quarter" idx="5"/>
          </p:nvPr>
        </p:nvSpPr>
        <p:spPr/>
        <p:txBody>
          <a:bodyPr/>
          <a:lstStyle/>
          <a:p>
            <a:pPr>
              <a:defRPr/>
            </a:pPr>
            <a:fld id="{19881F23-1C7B-4753-8B38-91392AC18A64}" type="slidenum">
              <a:rPr lang="fr-FR" smtClean="0"/>
              <a:pPr>
                <a:defRPr/>
              </a:pPr>
              <a:t>3</a:t>
            </a:fld>
            <a:endParaRPr lang="fr-FR"/>
          </a:p>
        </p:txBody>
      </p:sp>
    </p:spTree>
    <p:extLst>
      <p:ext uri="{BB962C8B-B14F-4D97-AF65-F5344CB8AC3E}">
        <p14:creationId xmlns:p14="http://schemas.microsoft.com/office/powerpoint/2010/main" val="240561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t>Il faut attendre le XVI</a:t>
            </a:r>
          </a:p>
          <a:p>
            <a:pPr eaLnBrk="1" hangingPunct="1">
              <a:spcBef>
                <a:spcPct val="0"/>
              </a:spcBef>
            </a:pPr>
            <a:r>
              <a:rPr lang="fr-FR"/>
              <a:t>e</a:t>
            </a:r>
          </a:p>
          <a:p>
            <a:pPr eaLnBrk="1" hangingPunct="1">
              <a:spcBef>
                <a:spcPct val="0"/>
              </a:spcBef>
            </a:pPr>
            <a:r>
              <a:rPr lang="fr-FR"/>
              <a:t>siècle pour que cette lecture du monde soit laïcisée, avec la découverte d'un </a:t>
            </a:r>
          </a:p>
          <a:p>
            <a:pPr eaLnBrk="1" hangingPunct="1">
              <a:spcBef>
                <a:spcPct val="0"/>
              </a:spcBef>
            </a:pPr>
            <a:r>
              <a:rPr lang="fr-FR"/>
              <a:t>quatrième continent (représenté pour la première fois sur la carte de l'Allemand Waldseemüller en 1507 </a:t>
            </a:r>
          </a:p>
          <a:p>
            <a:pPr eaLnBrk="1" hangingPunct="1">
              <a:spcBef>
                <a:spcPct val="0"/>
              </a:spcBef>
            </a:pPr>
            <a:r>
              <a:rPr lang="fr-FR"/>
              <a:t>sous le nom d'« America »). Ce nouveau continent n'existant pas pour la Bible, l'Eglise se voit contrainte </a:t>
            </a:r>
          </a:p>
          <a:p>
            <a:pPr eaLnBrk="1" hangingPunct="1">
              <a:spcBef>
                <a:spcPct val="0"/>
              </a:spcBef>
            </a:pPr>
            <a:r>
              <a:rPr lang="fr-FR"/>
              <a:t>de déconnecter la lecture du monde d'une lecture littérale de la Bible. Quant au cinquième continent, </a:t>
            </a:r>
          </a:p>
          <a:p>
            <a:pPr eaLnBrk="1" hangingPunct="1">
              <a:spcBef>
                <a:spcPct val="0"/>
              </a:spcBef>
            </a:pPr>
            <a:r>
              <a:rPr lang="fr-FR"/>
              <a:t>l'Océanie, il n'a été "inventé" qu'au début du XIXe</a:t>
            </a:r>
          </a:p>
          <a:p>
            <a:pPr eaLnBrk="1" hangingPunct="1">
              <a:spcBef>
                <a:spcPct val="0"/>
              </a:spcBef>
            </a:pPr>
            <a:r>
              <a:rPr lang="fr-FR"/>
              <a:t> siècle, encore une fois par les Européens.</a:t>
            </a:r>
          </a:p>
          <a:p>
            <a:pPr eaLnBrk="1" hangingPunct="1">
              <a:spcBef>
                <a:spcPct val="0"/>
              </a:spcBef>
            </a:pPr>
            <a:r>
              <a:rPr lang="fr-FR"/>
              <a:t>http://missiontice.ac-besancon.fr/hg/spip/IMG/pdf_conference_GRATALOUP.pdf</a:t>
            </a:r>
          </a:p>
          <a:p>
            <a:pPr eaLnBrk="1" hangingPunct="1">
              <a:spcBef>
                <a:spcPct val="0"/>
              </a:spcBef>
            </a:pPr>
            <a:endParaRPr lang="fr-FR"/>
          </a:p>
        </p:txBody>
      </p:sp>
      <p:sp>
        <p:nvSpPr>
          <p:cNvPr id="1741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FAACE0-6FD6-467F-B09A-03E131A3B329}" type="slidenum">
              <a:rPr lang="fr-FR">
                <a:cs typeface="Arial" charset="0"/>
              </a:rPr>
              <a:pPr fontAlgn="base">
                <a:spcBef>
                  <a:spcPct val="0"/>
                </a:spcBef>
                <a:spcAft>
                  <a:spcPct val="0"/>
                </a:spcAft>
                <a:defRPr/>
              </a:pPr>
              <a:t>4</a:t>
            </a:fld>
            <a:endParaRPr lang="fr-F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t>Puissance des timouride de 1400 à 1500 (iran actuel et Asie centrale) L'empire timouride tomba rapidement sous les invasions répétées des </a:t>
            </a:r>
            <a:r>
              <a:rPr lang="fr-FR">
                <a:hlinkClick r:id="rId3" tooltip="Ouzbeks"/>
              </a:rPr>
              <a:t>Ouzbeks</a:t>
            </a:r>
            <a:r>
              <a:rPr lang="fr-FR"/>
              <a:t> à qui ils durent céder beaucoup de territoire.</a:t>
            </a:r>
          </a:p>
          <a:p>
            <a:pPr eaLnBrk="1" hangingPunct="1">
              <a:spcBef>
                <a:spcPct val="0"/>
              </a:spcBef>
            </a:pPr>
            <a:endParaRPr lang="fr-FR"/>
          </a:p>
          <a:p>
            <a:pPr eaLnBrk="1" hangingPunct="1">
              <a:spcBef>
                <a:spcPct val="0"/>
              </a:spcBef>
            </a:pPr>
            <a:r>
              <a:rPr lang="fr-FR"/>
              <a:t>Au milieu du XIVe siècle, après plus d'un siècle de domination mongole sous les Yuan, la population chinoise rejeta le « règne des étrangers ». Ce mouvement, qui pris la forme d'une suite de révoltes paysannes, repoussa la dynastie Yuan dans les steppes mongoles et établit la dynastie Ming en 1368. La dynastie Ming s'ouvrit sur une renaissance culturelle : les arts, particulièrement l'industrie de la porcelaine, se développèrent comme jamais auparavant. Les marchands chinois explorèrent et commercèrent dans tout l'océan Indien, atteignant même l'Afrique lors des voyages de Zheng He ; on construisit une grande flotte comprenant des navires à quatre mâts de tonnage supérieur à 1 500 tonnes. L'armée régulière comptait un million d'hommes ; plus de cent mille tonnes de fer étaient produits par an, en Chine du Nord, et de nombreux livres furent imprimés à l'aide des caractères mobiles inventés au XIe siècle. Il a été dit que la Chine du début de l'ère Ming était le pays le plus avancé de la Terre. Lire plus sur : </a:t>
            </a:r>
            <a:r>
              <a:rPr lang="fr-FR">
                <a:hlinkClick r:id="rId4"/>
              </a:rPr>
              <a:t>http://www.chine-informations.com/guide/dynastie-des-ming_276.html</a:t>
            </a:r>
            <a:endParaRPr lang="fr-FR"/>
          </a:p>
          <a:p>
            <a:pPr eaLnBrk="1" hangingPunct="1">
              <a:spcBef>
                <a:spcPct val="0"/>
              </a:spcBef>
            </a:pPr>
            <a:endParaRPr lang="fr-FR"/>
          </a:p>
        </p:txBody>
      </p:sp>
      <p:sp>
        <p:nvSpPr>
          <p:cNvPr id="1945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BFDE21-5AF7-4DE1-8250-0FEA4DD134FA}" type="slidenum">
              <a:rPr lang="fr-FR">
                <a:cs typeface="Arial" charset="0"/>
              </a:rPr>
              <a:pPr fontAlgn="base">
                <a:spcBef>
                  <a:spcPct val="0"/>
                </a:spcBef>
                <a:spcAft>
                  <a:spcPct val="0"/>
                </a:spcAft>
                <a:defRPr/>
              </a:pPr>
              <a:t>6</a:t>
            </a:fld>
            <a:endParaRPr lang="fr-F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F2C330-56C5-48FC-97A7-6ADC89828184}" type="slidenum">
              <a:rPr lang="fr-FR" smtClean="0"/>
              <a:t>7</a:t>
            </a:fld>
            <a:endParaRPr lang="fr-FR" dirty="0"/>
          </a:p>
        </p:txBody>
      </p:sp>
    </p:spTree>
    <p:extLst>
      <p:ext uri="{BB962C8B-B14F-4D97-AF65-F5344CB8AC3E}">
        <p14:creationId xmlns:p14="http://schemas.microsoft.com/office/powerpoint/2010/main" val="232697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D70E0D-8C99-42EE-ADA5-6BAC86166E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DFCDB7C-809D-4FA7-A4D3-A973E14E2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9AEA58D-6092-48A2-BB17-8BDEC083B8F9}"/>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5" name="Espace réservé du pied de page 4">
            <a:extLst>
              <a:ext uri="{FF2B5EF4-FFF2-40B4-BE49-F238E27FC236}">
                <a16:creationId xmlns:a16="http://schemas.microsoft.com/office/drawing/2014/main" id="{F6510BF2-23DB-4AA4-8BC3-D179DDA20F3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A84DCA9-598F-4136-B5CA-D157B049B2D0}"/>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22175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ACDFD-9A38-4415-A931-B8F6E46F7E9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E201B54-7BDF-401F-A082-7642765E3E2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8DE142-C289-464D-AE26-FED12CAA4DAD}"/>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5" name="Espace réservé du pied de page 4">
            <a:extLst>
              <a:ext uri="{FF2B5EF4-FFF2-40B4-BE49-F238E27FC236}">
                <a16:creationId xmlns:a16="http://schemas.microsoft.com/office/drawing/2014/main" id="{ACBB62FB-201E-400C-A9B4-C43C696C43D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E5D7704-F7C2-4A40-B9E0-5554C51DEAF7}"/>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403452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C5A5F24-9A3E-4464-B3C9-AFA966513A2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239A9F6-9CB9-4440-8C8A-65BB0E5601A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C6CC34-66EB-4DC5-B1B1-96EDB6F0D62E}"/>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5" name="Espace réservé du pied de page 4">
            <a:extLst>
              <a:ext uri="{FF2B5EF4-FFF2-40B4-BE49-F238E27FC236}">
                <a16:creationId xmlns:a16="http://schemas.microsoft.com/office/drawing/2014/main" id="{C65D61DE-F9B8-40F2-B8AB-0E9209C5AFF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3E23F58-E7A6-42D6-A63C-578609279094}"/>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375161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8CC88-07F8-4C8D-8EC1-408C1691BB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13E6D19-4E6F-4214-987E-357E79A9AA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5FFAA9-8BA8-41FD-90D8-D5E499F87A5E}"/>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5" name="Espace réservé du pied de page 4">
            <a:extLst>
              <a:ext uri="{FF2B5EF4-FFF2-40B4-BE49-F238E27FC236}">
                <a16:creationId xmlns:a16="http://schemas.microsoft.com/office/drawing/2014/main" id="{F209075B-9AEE-4D07-9F4C-D0DF16398A11}"/>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743492D-C596-4BE0-8A44-9A3B5D1FE3F7}"/>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414793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E7375-BF17-4836-AD6C-4E6D5F5D6B3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6AD2CBF-9DEA-4BB1-8F24-89F62FFF0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A5EAFC5-195E-4D2D-870E-C98B3AF20C9C}"/>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5" name="Espace réservé du pied de page 4">
            <a:extLst>
              <a:ext uri="{FF2B5EF4-FFF2-40B4-BE49-F238E27FC236}">
                <a16:creationId xmlns:a16="http://schemas.microsoft.com/office/drawing/2014/main" id="{62B4B939-0D93-4496-BFE9-3C1423B29DA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98A2905-2B58-444F-A066-4A7B16603659}"/>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411071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E6A9D-EA5F-46B7-845A-BFA5DECE75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B9DD05-DAC3-4826-BED6-564CA80B509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1738242-0722-41B8-8690-77C4A6B8E80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EA8F1C-2731-4516-9694-CF6CEE144E27}"/>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6" name="Espace réservé du pied de page 5">
            <a:extLst>
              <a:ext uri="{FF2B5EF4-FFF2-40B4-BE49-F238E27FC236}">
                <a16:creationId xmlns:a16="http://schemas.microsoft.com/office/drawing/2014/main" id="{C8D2FE6D-5C48-44EA-B6FF-6576573904A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539CD2E-5CBA-4DF8-AD62-A001DD60AE3D}"/>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152038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7D68F-8239-4907-9CB2-0A106383DDC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F659374-1280-4562-82BB-05BE26CE00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C607BA5-CCBB-495B-9521-19E134FE15B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586815-A1CE-4F4C-A87B-EA51E99BA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329BAA0-CE29-4224-BD29-B622D8A10AB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85FB9D-11BC-4912-8FC0-12657E943961}"/>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8" name="Espace réservé du pied de page 7">
            <a:extLst>
              <a:ext uri="{FF2B5EF4-FFF2-40B4-BE49-F238E27FC236}">
                <a16:creationId xmlns:a16="http://schemas.microsoft.com/office/drawing/2014/main" id="{0F49FDEB-1B08-4F29-BCAA-C4F4B5CFC8B1}"/>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F9363C98-7306-4C8F-BBD6-D4C26EE9C1FE}"/>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385450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423B3-6C35-4445-A80B-F77B3F60AB3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D8C648-19B5-47D5-B0D2-889597851D38}"/>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4" name="Espace réservé du pied de page 3">
            <a:extLst>
              <a:ext uri="{FF2B5EF4-FFF2-40B4-BE49-F238E27FC236}">
                <a16:creationId xmlns:a16="http://schemas.microsoft.com/office/drawing/2014/main" id="{616D43E8-EA3E-4E26-A278-8F1D2E033AF3}"/>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3F4EDF86-CEBD-4E61-A2F9-5684D4D12180}"/>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246405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8CE1288-06F2-4F1D-BBDC-8AE53CD48601}"/>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3" name="Espace réservé du pied de page 2">
            <a:extLst>
              <a:ext uri="{FF2B5EF4-FFF2-40B4-BE49-F238E27FC236}">
                <a16:creationId xmlns:a16="http://schemas.microsoft.com/office/drawing/2014/main" id="{99C0FB26-E842-483F-9A3B-DCC83A362ED9}"/>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5DA8731-7F5F-4107-A99E-196FF9E8C411}"/>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156655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C18C6-0186-49D7-A5DD-AD2FADEC4E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56E9E89-2317-4838-A038-3C86AAECB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32E93A1-34EB-4CAB-BC31-544EC0992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3DFA0E5-1233-409C-9A2D-79869DE51C09}"/>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6" name="Espace réservé du pied de page 5">
            <a:extLst>
              <a:ext uri="{FF2B5EF4-FFF2-40B4-BE49-F238E27FC236}">
                <a16:creationId xmlns:a16="http://schemas.microsoft.com/office/drawing/2014/main" id="{65F71600-2538-4085-A77D-C87E6372690D}"/>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F73B37D7-09ED-4F26-A1DB-5458387D9D5C}"/>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17404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DCA942-8D92-4BDC-B42A-7C7A3590D9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D5E8B9-A015-43BA-A5E1-6BE2F9492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FD2806B6-39D7-4469-B74F-DA62C3513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E465ED-8829-4F83-9E7D-00C51B60EBF8}"/>
              </a:ext>
            </a:extLst>
          </p:cNvPr>
          <p:cNvSpPr>
            <a:spLocks noGrp="1"/>
          </p:cNvSpPr>
          <p:nvPr>
            <p:ph type="dt" sz="half" idx="10"/>
          </p:nvPr>
        </p:nvSpPr>
        <p:spPr/>
        <p:txBody>
          <a:bodyPr/>
          <a:lstStyle/>
          <a:p>
            <a:fld id="{973028A7-7068-49CB-BC90-0BA8D322AD10}" type="datetimeFigureOut">
              <a:rPr lang="fr-FR" smtClean="0"/>
              <a:t>12/06/2019</a:t>
            </a:fld>
            <a:endParaRPr lang="fr-FR" dirty="0"/>
          </a:p>
        </p:txBody>
      </p:sp>
      <p:sp>
        <p:nvSpPr>
          <p:cNvPr id="6" name="Espace réservé du pied de page 5">
            <a:extLst>
              <a:ext uri="{FF2B5EF4-FFF2-40B4-BE49-F238E27FC236}">
                <a16:creationId xmlns:a16="http://schemas.microsoft.com/office/drawing/2014/main" id="{40E76441-050F-46DE-BEEC-82142CD8581A}"/>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490790F2-F514-4A1F-A652-FB43180B6F3E}"/>
              </a:ext>
            </a:extLst>
          </p:cNvPr>
          <p:cNvSpPr>
            <a:spLocks noGrp="1"/>
          </p:cNvSpPr>
          <p:nvPr>
            <p:ph type="sldNum" sz="quarter" idx="12"/>
          </p:nvPr>
        </p:nvSpPr>
        <p:spPr/>
        <p:txBody>
          <a:bodyPr/>
          <a:lstStyle/>
          <a:p>
            <a:fld id="{B0F186B4-8A37-4154-867E-46447A08B4D5}" type="slidenum">
              <a:rPr lang="fr-FR" smtClean="0"/>
              <a:t>‹N°›</a:t>
            </a:fld>
            <a:endParaRPr lang="fr-FR" dirty="0"/>
          </a:p>
        </p:txBody>
      </p:sp>
    </p:spTree>
    <p:extLst>
      <p:ext uri="{BB962C8B-B14F-4D97-AF65-F5344CB8AC3E}">
        <p14:creationId xmlns:p14="http://schemas.microsoft.com/office/powerpoint/2010/main" val="80779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C4BE48C-965B-428E-BB6F-2C192CDF1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DA3E960-6CE7-4EA6-A159-3A42084BA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B0B61C-066D-455A-A452-0AFA2FEA7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028A7-7068-49CB-BC90-0BA8D322AD10}" type="datetimeFigureOut">
              <a:rPr lang="fr-FR" smtClean="0"/>
              <a:t>12/06/2019</a:t>
            </a:fld>
            <a:endParaRPr lang="fr-FR" dirty="0"/>
          </a:p>
        </p:txBody>
      </p:sp>
      <p:sp>
        <p:nvSpPr>
          <p:cNvPr id="5" name="Espace réservé du pied de page 4">
            <a:extLst>
              <a:ext uri="{FF2B5EF4-FFF2-40B4-BE49-F238E27FC236}">
                <a16:creationId xmlns:a16="http://schemas.microsoft.com/office/drawing/2014/main" id="{0EEB152B-EAFE-4865-8E05-E9FC2FA74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279F8616-E262-4CAB-A501-A84E456D8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186B4-8A37-4154-867E-46447A08B4D5}" type="slidenum">
              <a:rPr lang="fr-FR" smtClean="0"/>
              <a:t>‹N°›</a:t>
            </a:fld>
            <a:endParaRPr lang="fr-FR" dirty="0"/>
          </a:p>
        </p:txBody>
      </p:sp>
    </p:spTree>
    <p:extLst>
      <p:ext uri="{BB962C8B-B14F-4D97-AF65-F5344CB8AC3E}">
        <p14:creationId xmlns:p14="http://schemas.microsoft.com/office/powerpoint/2010/main" val="2342456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classes.bnf.fr/ema/grands/850.htm" TargetMode="External"/><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wdl.org/fr/item/369/" TargetMode="External"/><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hyperlink" Target="https://gallica.bnf.fr/ark:/12148/btv1b7200390t/f10.ima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classes.bnf.fr/ema/grands/850.htm" TargetMode="External"/><Relationship Id="rId7" Type="http://schemas.openxmlformats.org/officeDocument/2006/relationships/hyperlink" Target="https://www.wdl.org/fr/item/369/"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slide" Target="slide8.xml"/><Relationship Id="rId5" Type="http://schemas.openxmlformats.org/officeDocument/2006/relationships/hyperlink" Target="https://gallica.bnf.fr/ark:/12148/btv1b7200390t/f10.image" TargetMode="External"/><Relationship Id="rId10"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D9AF547-51B2-4894-81D7-6A591B77BA4E}"/>
              </a:ext>
            </a:extLst>
          </p:cNvPr>
          <p:cNvPicPr>
            <a:picLocks noChangeAspect="1"/>
          </p:cNvPicPr>
          <p:nvPr/>
        </p:nvPicPr>
        <p:blipFill>
          <a:blip r:embed="rId2"/>
          <a:stretch>
            <a:fillRect/>
          </a:stretch>
        </p:blipFill>
        <p:spPr>
          <a:xfrm>
            <a:off x="335358" y="17030"/>
            <a:ext cx="13227666" cy="6840970"/>
          </a:xfrm>
          <a:prstGeom prst="rect">
            <a:avLst/>
          </a:prstGeom>
        </p:spPr>
      </p:pic>
      <p:sp>
        <p:nvSpPr>
          <p:cNvPr id="14338" name="Titre 5"/>
          <p:cNvSpPr>
            <a:spLocks noGrp="1"/>
          </p:cNvSpPr>
          <p:nvPr>
            <p:ph type="ctrTitle"/>
          </p:nvPr>
        </p:nvSpPr>
        <p:spPr/>
        <p:txBody>
          <a:bodyPr/>
          <a:lstStyle/>
          <a:p>
            <a:pPr eaLnBrk="1" hangingPunct="1"/>
            <a:r>
              <a:rPr lang="fr-FR" b="1" dirty="0"/>
              <a:t>Introduction du thème</a:t>
            </a:r>
          </a:p>
        </p:txBody>
      </p:sp>
      <p:sp>
        <p:nvSpPr>
          <p:cNvPr id="4" name="Sous-titre 3"/>
          <p:cNvSpPr>
            <a:spLocks noGrp="1"/>
          </p:cNvSpPr>
          <p:nvPr>
            <p:ph type="subTitle" idx="1"/>
          </p:nvPr>
        </p:nvSpPr>
        <p:spPr/>
        <p:txBody>
          <a:bodyPr/>
          <a:lstStyle/>
          <a:p>
            <a:pPr eaLnBrk="1" hangingPunct="1">
              <a:defRPr/>
            </a:pPr>
            <a:endParaRPr lang="fr-FR" dirty="0"/>
          </a:p>
        </p:txBody>
      </p:sp>
      <p:sp>
        <p:nvSpPr>
          <p:cNvPr id="2" name="Rectangle 1">
            <a:extLst>
              <a:ext uri="{FF2B5EF4-FFF2-40B4-BE49-F238E27FC236}">
                <a16:creationId xmlns:a16="http://schemas.microsoft.com/office/drawing/2014/main" id="{AF1A5E1A-9FAF-4A54-8518-B47736293E5D}"/>
              </a:ext>
            </a:extLst>
          </p:cNvPr>
          <p:cNvSpPr/>
          <p:nvPr/>
        </p:nvSpPr>
        <p:spPr>
          <a:xfrm>
            <a:off x="2209800" y="911224"/>
            <a:ext cx="8278688" cy="766620"/>
          </a:xfrm>
          <a:prstGeom prst="rect">
            <a:avLst/>
          </a:prstGeom>
          <a:solidFill>
            <a:schemeClr val="accent3">
              <a:lumMod val="20000"/>
              <a:lumOff val="80000"/>
            </a:schemeClr>
          </a:solidFill>
        </p:spPr>
        <p:txBody>
          <a:bodyPr wrap="square">
            <a:spAutoFit/>
          </a:bodyPr>
          <a:lstStyle/>
          <a:p>
            <a:pPr>
              <a:lnSpc>
                <a:spcPct val="107000"/>
              </a:lnSpc>
              <a:spcAft>
                <a:spcPts val="800"/>
              </a:spcAft>
            </a:pPr>
            <a:r>
              <a:rPr lang="fr-FR" dirty="0">
                <a:latin typeface="Trebuchet MS" panose="020B0603020202020204" pitchFamily="34" charset="0"/>
                <a:ea typeface="Trebuchet MS" panose="020B0603020202020204" pitchFamily="34" charset="0"/>
                <a:cs typeface="Times New Roman" panose="02020603050405020304" pitchFamily="18" charset="0"/>
              </a:rPr>
              <a:t>Thème 2 : XVe -XVIe siècles : </a:t>
            </a:r>
          </a:p>
          <a:p>
            <a:pPr>
              <a:lnSpc>
                <a:spcPct val="107000"/>
              </a:lnSpc>
              <a:spcAft>
                <a:spcPts val="800"/>
              </a:spcAft>
            </a:pPr>
            <a:r>
              <a:rPr lang="fr-FR" dirty="0">
                <a:latin typeface="Trebuchet MS" panose="020B0603020202020204" pitchFamily="34" charset="0"/>
                <a:ea typeface="Trebuchet MS" panose="020B0603020202020204" pitchFamily="34" charset="0"/>
                <a:cs typeface="Times New Roman" panose="02020603050405020304" pitchFamily="18" charset="0"/>
              </a:rPr>
              <a:t>un nouveau rapport au monde, un temps de mutation intellectuelle </a:t>
            </a:r>
            <a:endParaRPr lang="fr-FR" sz="3200" dirty="0">
              <a:latin typeface="Trebuchet MS" panose="020B0603020202020204" pitchFamily="34" charset="0"/>
              <a:ea typeface="Trebuchet MS" panose="020B0603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2126" y="542929"/>
            <a:ext cx="7111914" cy="1790700"/>
          </a:xfrm>
        </p:spPr>
        <p:txBody>
          <a:bodyPr>
            <a:normAutofit/>
          </a:bodyPr>
          <a:lstStyle/>
          <a:p>
            <a:pPr eaLnBrk="1" hangingPunct="1">
              <a:defRPr/>
            </a:pPr>
            <a:r>
              <a:rPr lang="fr-FR" dirty="0"/>
              <a:t>XV°-XVI° siècles,</a:t>
            </a:r>
            <a:br>
              <a:rPr lang="fr-FR" dirty="0"/>
            </a:br>
            <a:endParaRPr lang="fr-FR" sz="4000" dirty="0"/>
          </a:p>
        </p:txBody>
      </p:sp>
      <p:sp>
        <p:nvSpPr>
          <p:cNvPr id="15362" name="ZoneTexte 3"/>
          <p:cNvSpPr txBox="1">
            <a:spLocks noChangeArrowheads="1"/>
          </p:cNvSpPr>
          <p:nvPr/>
        </p:nvSpPr>
        <p:spPr bwMode="auto">
          <a:xfrm>
            <a:off x="404949" y="5617757"/>
            <a:ext cx="6995690" cy="923330"/>
          </a:xfrm>
          <a:prstGeom prst="rect">
            <a:avLst/>
          </a:prstGeom>
          <a:noFill/>
          <a:ln w="9525">
            <a:noFill/>
            <a:miter lim="800000"/>
            <a:headEnd/>
            <a:tailEnd/>
          </a:ln>
        </p:spPr>
        <p:txBody>
          <a:bodyPr wrap="square">
            <a:spAutoFit/>
          </a:bodyPr>
          <a:lstStyle/>
          <a:p>
            <a:r>
              <a:rPr lang="fr-FR" dirty="0"/>
              <a:t>Observez bien les documents, (leur nature, leur contenu, les changements constatés, les évolutions ,,)</a:t>
            </a:r>
          </a:p>
          <a:p>
            <a:endParaRPr lang="fr-FR" dirty="0"/>
          </a:p>
        </p:txBody>
      </p:sp>
      <p:sp>
        <p:nvSpPr>
          <p:cNvPr id="3" name="Rectangle 2">
            <a:extLst>
              <a:ext uri="{FF2B5EF4-FFF2-40B4-BE49-F238E27FC236}">
                <a16:creationId xmlns:a16="http://schemas.microsoft.com/office/drawing/2014/main" id="{E6A272D9-83B5-4F9B-AD39-92F736B9218A}"/>
              </a:ext>
            </a:extLst>
          </p:cNvPr>
          <p:cNvSpPr/>
          <p:nvPr/>
        </p:nvSpPr>
        <p:spPr>
          <a:xfrm>
            <a:off x="2065692" y="2492897"/>
            <a:ext cx="6232061" cy="461665"/>
          </a:xfrm>
          <a:prstGeom prst="rect">
            <a:avLst/>
          </a:prstGeom>
        </p:spPr>
        <p:txBody>
          <a:bodyPr wrap="square">
            <a:spAutoFit/>
          </a:bodyPr>
          <a:lstStyle/>
          <a:p>
            <a:r>
              <a:rPr lang="fr-FR" sz="2400" dirty="0">
                <a:latin typeface="Trebuchet MS" panose="020B0603020202020204" pitchFamily="34" charset="0"/>
                <a:ea typeface="Trebuchet MS" panose="020B0603020202020204" pitchFamily="34" charset="0"/>
                <a:cs typeface="Times New Roman" panose="02020603050405020304" pitchFamily="18" charset="0"/>
              </a:rPr>
              <a:t>un temps de mutation intellectuelle </a:t>
            </a:r>
            <a:endParaRPr lang="fr-FR" sz="2400" dirty="0"/>
          </a:p>
        </p:txBody>
      </p:sp>
      <p:cxnSp>
        <p:nvCxnSpPr>
          <p:cNvPr id="5" name="Connecteur droit 4">
            <a:extLst>
              <a:ext uri="{FF2B5EF4-FFF2-40B4-BE49-F238E27FC236}">
                <a16:creationId xmlns:a16="http://schemas.microsoft.com/office/drawing/2014/main" id="{DE63CBBD-D1FB-4747-8B39-D566F873F253}"/>
              </a:ext>
            </a:extLst>
          </p:cNvPr>
          <p:cNvCxnSpPr>
            <a:cxnSpLocks/>
          </p:cNvCxnSpPr>
          <p:nvPr/>
        </p:nvCxnSpPr>
        <p:spPr>
          <a:xfrm>
            <a:off x="2631119" y="2249586"/>
            <a:ext cx="1775109"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7" name="Connecteur droit 6">
            <a:extLst>
              <a:ext uri="{FF2B5EF4-FFF2-40B4-BE49-F238E27FC236}">
                <a16:creationId xmlns:a16="http://schemas.microsoft.com/office/drawing/2014/main" id="{33B62ED1-B7AB-4FFF-9F9D-0A820864EABD}"/>
              </a:ext>
            </a:extLst>
          </p:cNvPr>
          <p:cNvCxnSpPr>
            <a:endCxn id="3" idx="2"/>
          </p:cNvCxnSpPr>
          <p:nvPr/>
        </p:nvCxnSpPr>
        <p:spPr>
          <a:xfrm>
            <a:off x="3935760" y="2954561"/>
            <a:ext cx="1245962" cy="0"/>
          </a:xfrm>
          <a:prstGeom prst="line">
            <a:avLst/>
          </a:prstGeom>
          <a:ln w="57150">
            <a:solidFill>
              <a:schemeClr val="accent1"/>
            </a:solidFill>
          </a:ln>
        </p:spPr>
        <p:style>
          <a:lnRef idx="1">
            <a:schemeClr val="accent5"/>
          </a:lnRef>
          <a:fillRef idx="0">
            <a:schemeClr val="accent5"/>
          </a:fillRef>
          <a:effectRef idx="0">
            <a:schemeClr val="accent5"/>
          </a:effectRef>
          <a:fontRef idx="minor">
            <a:schemeClr val="tx1"/>
          </a:fontRef>
        </p:style>
      </p:cxnSp>
      <p:sp>
        <p:nvSpPr>
          <p:cNvPr id="9" name="Flèche : en arc 8">
            <a:extLst>
              <a:ext uri="{FF2B5EF4-FFF2-40B4-BE49-F238E27FC236}">
                <a16:creationId xmlns:a16="http://schemas.microsoft.com/office/drawing/2014/main" id="{86B75515-60E8-49C1-A0BB-B545E48C8079}"/>
              </a:ext>
            </a:extLst>
          </p:cNvPr>
          <p:cNvSpPr/>
          <p:nvPr/>
        </p:nvSpPr>
        <p:spPr>
          <a:xfrm>
            <a:off x="2631119" y="436914"/>
            <a:ext cx="844288" cy="79208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tx1"/>
              </a:solidFill>
            </a:endParaRPr>
          </a:p>
        </p:txBody>
      </p:sp>
      <p:sp>
        <p:nvSpPr>
          <p:cNvPr id="10" name="ZoneTexte 9">
            <a:extLst>
              <a:ext uri="{FF2B5EF4-FFF2-40B4-BE49-F238E27FC236}">
                <a16:creationId xmlns:a16="http://schemas.microsoft.com/office/drawing/2014/main" id="{E405CE88-2EE3-48FB-BB9E-4E3AE68CD46B}"/>
              </a:ext>
            </a:extLst>
          </p:cNvPr>
          <p:cNvSpPr txBox="1"/>
          <p:nvPr/>
        </p:nvSpPr>
        <p:spPr>
          <a:xfrm rot="20934960">
            <a:off x="1020010" y="3375528"/>
            <a:ext cx="8323422" cy="1200329"/>
          </a:xfrm>
          <a:prstGeom prst="rect">
            <a:avLst/>
          </a:prstGeom>
          <a:noFill/>
        </p:spPr>
        <p:txBody>
          <a:bodyPr wrap="square" rtlCol="0">
            <a:spAutoFit/>
          </a:bodyPr>
          <a:lstStyle/>
          <a:p>
            <a:r>
              <a:rPr lang="fr-FR" sz="3600" dirty="0">
                <a:solidFill>
                  <a:srgbClr val="FF0000"/>
                </a:solidFill>
                <a:latin typeface="Bradley Hand ITC" panose="03070402050302030203" pitchFamily="66" charset="0"/>
              </a:rPr>
              <a:t>Mission découverte : </a:t>
            </a:r>
          </a:p>
          <a:p>
            <a:r>
              <a:rPr lang="fr-FR" sz="3600" dirty="0">
                <a:solidFill>
                  <a:srgbClr val="FF0000"/>
                </a:solidFill>
                <a:latin typeface="Bradley Hand ITC" panose="03070402050302030203" pitchFamily="66" charset="0"/>
              </a:rPr>
              <a:t>de quels changements est-il question ? </a:t>
            </a:r>
          </a:p>
        </p:txBody>
      </p:sp>
      <p:sp>
        <p:nvSpPr>
          <p:cNvPr id="4" name="Rectangle 3">
            <a:extLst>
              <a:ext uri="{FF2B5EF4-FFF2-40B4-BE49-F238E27FC236}">
                <a16:creationId xmlns:a16="http://schemas.microsoft.com/office/drawing/2014/main" id="{E5CCD0E0-8C08-4416-92D3-8359CBEF84E4}"/>
              </a:ext>
            </a:extLst>
          </p:cNvPr>
          <p:cNvSpPr/>
          <p:nvPr/>
        </p:nvSpPr>
        <p:spPr>
          <a:xfrm>
            <a:off x="2121677" y="1751544"/>
            <a:ext cx="5293822" cy="584775"/>
          </a:xfrm>
          <a:prstGeom prst="rect">
            <a:avLst/>
          </a:prstGeom>
        </p:spPr>
        <p:txBody>
          <a:bodyPr wrap="none">
            <a:spAutoFit/>
          </a:bodyPr>
          <a:lstStyle/>
          <a:p>
            <a:r>
              <a:rPr lang="fr-FR" sz="3200" dirty="0"/>
              <a:t>un nouveau rapport au monde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3" grpId="0"/>
      <p:bldP spid="9" grpId="0" animBg="1"/>
      <p:bldP spid="10"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atience...">
            <a:hlinkClick r:id="rId3"/>
          </p:cNvPr>
          <p:cNvPicPr>
            <a:picLocks noChangeAspect="1" noChangeArrowheads="1"/>
          </p:cNvPicPr>
          <p:nvPr/>
        </p:nvPicPr>
        <p:blipFill>
          <a:blip r:embed="rId4"/>
          <a:srcRect/>
          <a:stretch>
            <a:fillRect/>
          </a:stretch>
        </p:blipFill>
        <p:spPr bwMode="auto">
          <a:xfrm>
            <a:off x="748" y="0"/>
            <a:ext cx="2423092" cy="3502521"/>
          </a:xfrm>
          <a:prstGeom prst="rect">
            <a:avLst/>
          </a:prstGeom>
          <a:noFill/>
          <a:ln w="9525">
            <a:noFill/>
            <a:miter lim="800000"/>
            <a:headEnd/>
            <a:tailEnd/>
          </a:ln>
        </p:spPr>
      </p:pic>
      <p:sp>
        <p:nvSpPr>
          <p:cNvPr id="16386" name="Rectangle 6"/>
          <p:cNvSpPr>
            <a:spLocks noChangeArrowheads="1"/>
          </p:cNvSpPr>
          <p:nvPr/>
        </p:nvSpPr>
        <p:spPr bwMode="auto">
          <a:xfrm>
            <a:off x="-13888" y="3148578"/>
            <a:ext cx="2846324" cy="707886"/>
          </a:xfrm>
          <a:prstGeom prst="rect">
            <a:avLst/>
          </a:prstGeom>
          <a:solidFill>
            <a:schemeClr val="bg1"/>
          </a:solidFill>
          <a:ln w="9525">
            <a:noFill/>
            <a:miter lim="800000"/>
            <a:headEnd/>
            <a:tailEnd/>
          </a:ln>
        </p:spPr>
        <p:txBody>
          <a:bodyPr wrap="square">
            <a:spAutoFit/>
          </a:bodyPr>
          <a:lstStyle/>
          <a:p>
            <a:r>
              <a:rPr lang="fr-FR" sz="1000" b="1" dirty="0"/>
              <a:t> </a:t>
            </a:r>
            <a:r>
              <a:rPr lang="fr-FR" sz="1000" b="1" dirty="0">
                <a:sym typeface="Wingdings 3" pitchFamily="18" charset="2"/>
              </a:rPr>
              <a:t>Doc 1   Mappemonde </a:t>
            </a:r>
            <a:r>
              <a:rPr lang="fr-FR" sz="1000" b="1" i="1" dirty="0"/>
              <a:t>La Terre répartie entre les trois fils de Noé,  </a:t>
            </a:r>
            <a:r>
              <a:rPr lang="fr-FR" sz="1000" b="1" dirty="0"/>
              <a:t>Enluminure attribuée à Simon Marmion vers 1463. Bruxelles, Bibliothèque royale Albert 1</a:t>
            </a:r>
            <a:r>
              <a:rPr lang="fr-FR" sz="1000" b="1" baseline="30000" dirty="0"/>
              <a:t>er</a:t>
            </a:r>
            <a:r>
              <a:rPr lang="fr-FR" sz="1000" b="1" baseline="30000" dirty="0">
                <a:sym typeface="Wingdings 3" panose="05040102010807070707" pitchFamily="18" charset="2"/>
              </a:rPr>
              <a:t> </a:t>
            </a:r>
            <a:r>
              <a:rPr lang="fr-FR" sz="1000" b="1" dirty="0">
                <a:sym typeface="Wingdings 3" panose="05040102010807070707" pitchFamily="18" charset="2"/>
              </a:rPr>
              <a:t></a:t>
            </a:r>
            <a:endParaRPr lang="fr-FR" sz="1000" dirty="0"/>
          </a:p>
        </p:txBody>
      </p:sp>
      <p:pic>
        <p:nvPicPr>
          <p:cNvPr id="4" name="Picture 5">
            <a:hlinkClick r:id="rId5"/>
          </p:cNvPr>
          <p:cNvPicPr>
            <a:picLocks noChangeAspect="1" noChangeArrowheads="1"/>
          </p:cNvPicPr>
          <p:nvPr/>
        </p:nvPicPr>
        <p:blipFill>
          <a:blip r:embed="rId6"/>
          <a:srcRect/>
          <a:stretch>
            <a:fillRect/>
          </a:stretch>
        </p:blipFill>
        <p:spPr bwMode="auto">
          <a:xfrm>
            <a:off x="6354252" y="293577"/>
            <a:ext cx="5767839" cy="3664062"/>
          </a:xfrm>
          <a:prstGeom prst="rect">
            <a:avLst/>
          </a:prstGeom>
          <a:noFill/>
          <a:ln w="9525">
            <a:noFill/>
            <a:miter lim="800000"/>
            <a:headEnd/>
            <a:tailEnd/>
          </a:ln>
        </p:spPr>
      </p:pic>
      <p:sp>
        <p:nvSpPr>
          <p:cNvPr id="5" name="Rectangle 4"/>
          <p:cNvSpPr>
            <a:spLocks noChangeArrowheads="1"/>
          </p:cNvSpPr>
          <p:nvPr/>
        </p:nvSpPr>
        <p:spPr bwMode="auto">
          <a:xfrm>
            <a:off x="6142647" y="32486"/>
            <a:ext cx="3444469" cy="276999"/>
          </a:xfrm>
          <a:prstGeom prst="rect">
            <a:avLst/>
          </a:prstGeom>
          <a:noFill/>
          <a:ln w="9525">
            <a:noFill/>
            <a:miter lim="800000"/>
            <a:headEnd/>
            <a:tailEnd/>
          </a:ln>
        </p:spPr>
        <p:txBody>
          <a:bodyPr wrap="none">
            <a:spAutoFit/>
          </a:bodyPr>
          <a:lstStyle/>
          <a:p>
            <a:r>
              <a:rPr lang="fr-FR" sz="1200" b="1" i="1" dirty="0">
                <a:latin typeface="Calibri" pitchFamily="34" charset="0"/>
                <a:ea typeface="ＭＳ Ｐゴシック" pitchFamily="34" charset="-128"/>
              </a:rPr>
              <a:t>  </a:t>
            </a:r>
            <a:r>
              <a:rPr lang="fr-FR" sz="1200" b="1" dirty="0">
                <a:latin typeface="Calibri" pitchFamily="34" charset="0"/>
                <a:ea typeface="ＭＳ Ｐゴシック" pitchFamily="34" charset="-128"/>
                <a:sym typeface="Wingdings 3" pitchFamily="18" charset="2"/>
              </a:rPr>
              <a:t>Doc 3 : </a:t>
            </a:r>
            <a:r>
              <a:rPr lang="fr-FR" sz="1200" b="1" i="1" dirty="0">
                <a:latin typeface="Calibri" pitchFamily="34" charset="0"/>
                <a:ea typeface="ＭＳ Ｐゴシック" pitchFamily="34" charset="-128"/>
              </a:rPr>
              <a:t>Mappemonde de Waldseemüller (1507)</a:t>
            </a:r>
            <a:r>
              <a:rPr lang="fr-FR" sz="1200" b="1" i="1" dirty="0">
                <a:latin typeface="Calibri" pitchFamily="34" charset="0"/>
                <a:ea typeface="ＭＳ Ｐゴシック" pitchFamily="34" charset="-128"/>
                <a:sym typeface="Wingdings 3" panose="05040102010807070707" pitchFamily="18" charset="2"/>
              </a:rPr>
              <a:t></a:t>
            </a:r>
            <a:r>
              <a:rPr lang="fr-FR" sz="1200" b="1" i="1" dirty="0">
                <a:latin typeface="Calibri" pitchFamily="34" charset="0"/>
                <a:ea typeface="ＭＳ Ｐゴシック" pitchFamily="34" charset="-128"/>
              </a:rPr>
              <a:t> </a:t>
            </a:r>
            <a:endParaRPr lang="fr-FR" sz="1200" dirty="0">
              <a:latin typeface="Calibri" pitchFamily="34" charset="0"/>
            </a:endParaRPr>
          </a:p>
        </p:txBody>
      </p:sp>
      <p:pic>
        <p:nvPicPr>
          <p:cNvPr id="16389" name="Image 5">
            <a:hlinkClick r:id="rId7" action="ppaction://hlinksldjump"/>
          </p:cNvPr>
          <p:cNvPicPr>
            <a:picLocks noChangeAspect="1"/>
          </p:cNvPicPr>
          <p:nvPr/>
        </p:nvPicPr>
        <p:blipFill>
          <a:blip r:embed="rId8"/>
          <a:srcRect/>
          <a:stretch>
            <a:fillRect/>
          </a:stretch>
        </p:blipFill>
        <p:spPr bwMode="auto">
          <a:xfrm>
            <a:off x="0" y="3858858"/>
            <a:ext cx="4140588" cy="2841741"/>
          </a:xfrm>
          <a:prstGeom prst="rect">
            <a:avLst/>
          </a:prstGeom>
          <a:noFill/>
          <a:ln w="9525">
            <a:solidFill>
              <a:schemeClr val="tx1"/>
            </a:solidFill>
            <a:miter lim="800000"/>
            <a:headEnd/>
            <a:tailEnd/>
          </a:ln>
        </p:spPr>
      </p:pic>
      <p:pic>
        <p:nvPicPr>
          <p:cNvPr id="7" name="Picture 4">
            <a:hlinkClick r:id="rId9"/>
          </p:cNvPr>
          <p:cNvPicPr>
            <a:picLocks noChangeAspect="1" noChangeArrowheads="1"/>
          </p:cNvPicPr>
          <p:nvPr/>
        </p:nvPicPr>
        <p:blipFill>
          <a:blip r:embed="rId10"/>
          <a:srcRect/>
          <a:stretch>
            <a:fillRect/>
          </a:stretch>
        </p:blipFill>
        <p:spPr bwMode="auto">
          <a:xfrm>
            <a:off x="3504570" y="30156"/>
            <a:ext cx="2591430" cy="3826308"/>
          </a:xfrm>
          <a:prstGeom prst="rect">
            <a:avLst/>
          </a:prstGeom>
          <a:noFill/>
          <a:ln w="9525">
            <a:solidFill>
              <a:schemeClr val="bg1">
                <a:lumMod val="65000"/>
              </a:schemeClr>
            </a:solidFill>
            <a:miter lim="800000"/>
            <a:headEnd/>
            <a:tailEnd/>
          </a:ln>
        </p:spPr>
      </p:pic>
      <p:sp>
        <p:nvSpPr>
          <p:cNvPr id="16391" name="Rectangle 7"/>
          <p:cNvSpPr>
            <a:spLocks noChangeArrowheads="1"/>
          </p:cNvSpPr>
          <p:nvPr/>
        </p:nvSpPr>
        <p:spPr bwMode="auto">
          <a:xfrm>
            <a:off x="2662050" y="271535"/>
            <a:ext cx="842520" cy="1815882"/>
          </a:xfrm>
          <a:prstGeom prst="rect">
            <a:avLst/>
          </a:prstGeom>
          <a:noFill/>
          <a:ln w="9525">
            <a:noFill/>
            <a:miter lim="800000"/>
            <a:headEnd/>
            <a:tailEnd/>
          </a:ln>
        </p:spPr>
        <p:txBody>
          <a:bodyPr wrap="square" lIns="36000" tIns="0" rIns="36000" bIns="0">
            <a:spAutoFit/>
          </a:bodyPr>
          <a:lstStyle/>
          <a:p>
            <a:r>
              <a:rPr lang="fr-FR" sz="1000" b="1" dirty="0"/>
              <a:t>Doc 2  Illustration d’une page du </a:t>
            </a:r>
            <a:r>
              <a:rPr lang="fr-FR" sz="1000" b="1" i="1" dirty="0" err="1"/>
              <a:t>Theatrum</a:t>
            </a:r>
            <a:r>
              <a:rPr lang="fr-FR" sz="1000" b="1" i="1" dirty="0"/>
              <a:t> Orbis </a:t>
            </a:r>
            <a:r>
              <a:rPr lang="fr-FR" sz="1000" b="1" i="1" dirty="0" err="1"/>
              <a:t>Terrarum</a:t>
            </a:r>
            <a:r>
              <a:rPr lang="fr-FR" sz="1000" b="1" i="1" dirty="0"/>
              <a:t> </a:t>
            </a:r>
            <a:r>
              <a:rPr lang="fr-FR" sz="1000" b="1" dirty="0"/>
              <a:t>: 1</a:t>
            </a:r>
            <a:r>
              <a:rPr lang="fr-FR" sz="1000" b="1" baseline="30000" dirty="0"/>
              <a:t>er</a:t>
            </a:r>
            <a:r>
              <a:rPr lang="fr-FR" sz="1000" b="1" dirty="0"/>
              <a:t> Atlas constitué en 1570 pour le compte du roi d’Espagne</a:t>
            </a:r>
            <a:r>
              <a:rPr lang="fr-FR" sz="1000" b="1" dirty="0">
                <a:sym typeface="Wingdings 3" panose="05040102010807070707" pitchFamily="18" charset="2"/>
              </a:rPr>
              <a:t></a:t>
            </a:r>
            <a:r>
              <a:rPr lang="fr-FR" sz="1000" b="1" dirty="0"/>
              <a:t>   </a:t>
            </a:r>
            <a:r>
              <a:rPr lang="fr-FR" dirty="0"/>
              <a:t> </a:t>
            </a:r>
          </a:p>
        </p:txBody>
      </p:sp>
      <p:sp>
        <p:nvSpPr>
          <p:cNvPr id="9" name="ZoneTexte 8"/>
          <p:cNvSpPr txBox="1"/>
          <p:nvPr/>
        </p:nvSpPr>
        <p:spPr>
          <a:xfrm>
            <a:off x="4296024" y="4705837"/>
            <a:ext cx="2773959" cy="1938992"/>
          </a:xfrm>
          <a:prstGeom prst="rect">
            <a:avLst/>
          </a:prstGeom>
          <a:noFill/>
          <a:ln>
            <a:solidFill>
              <a:schemeClr val="bg1">
                <a:lumMod val="75000"/>
              </a:schemeClr>
            </a:solidFill>
          </a:ln>
        </p:spPr>
        <p:txBody>
          <a:bodyPr wrap="square">
            <a:spAutoFit/>
          </a:bodyPr>
          <a:lstStyle/>
          <a:p>
            <a:pPr>
              <a:defRPr/>
            </a:pPr>
            <a:r>
              <a:rPr lang="fr-FR" sz="1200" b="1" u="sng" dirty="0"/>
              <a:t>Missions </a:t>
            </a:r>
            <a:r>
              <a:rPr lang="fr-FR" sz="1200" dirty="0"/>
              <a:t>: Quelles sont les différentes représentations du monde avant et après le XVI° siècle ?</a:t>
            </a:r>
          </a:p>
          <a:p>
            <a:pPr>
              <a:defRPr/>
            </a:pPr>
            <a:r>
              <a:rPr lang="fr-FR" sz="1200" dirty="0"/>
              <a:t>Quelle est la place de l'Europe dans le Monde  avant et après le XVI° siècle ? </a:t>
            </a:r>
          </a:p>
          <a:p>
            <a:pPr>
              <a:defRPr/>
            </a:pPr>
            <a:r>
              <a:rPr lang="fr-FR" sz="1200" dirty="0"/>
              <a:t>Comparez doc 1 // doc 2</a:t>
            </a:r>
          </a:p>
          <a:p>
            <a:pPr>
              <a:defRPr/>
            </a:pPr>
            <a:r>
              <a:rPr lang="fr-FR" sz="1200" dirty="0"/>
              <a:t>Doc1 // doc3</a:t>
            </a:r>
          </a:p>
          <a:p>
            <a:pPr>
              <a:defRPr/>
            </a:pPr>
            <a:r>
              <a:rPr lang="fr-FR" sz="1200" dirty="0"/>
              <a:t>Doc 2 // doc 4 selon la forme écrite qui vous semble la plus pertinente, (tableau / schéma,,,)</a:t>
            </a:r>
          </a:p>
        </p:txBody>
      </p:sp>
      <p:sp>
        <p:nvSpPr>
          <p:cNvPr id="12" name="ZoneTexte 11"/>
          <p:cNvSpPr txBox="1"/>
          <p:nvPr/>
        </p:nvSpPr>
        <p:spPr>
          <a:xfrm>
            <a:off x="8625376" y="5198277"/>
            <a:ext cx="3052099" cy="954107"/>
          </a:xfrm>
          <a:prstGeom prst="rect">
            <a:avLst/>
          </a:prstGeom>
          <a:noFill/>
          <a:ln>
            <a:solidFill>
              <a:schemeClr val="bg1">
                <a:lumMod val="75000"/>
              </a:schemeClr>
            </a:solidFill>
          </a:ln>
        </p:spPr>
        <p:txBody>
          <a:bodyPr wrap="square">
            <a:spAutoFit/>
          </a:bodyPr>
          <a:lstStyle/>
          <a:p>
            <a:pPr>
              <a:defRPr/>
            </a:pPr>
            <a:r>
              <a:rPr lang="fr-FR" sz="1400" dirty="0"/>
              <a:t>Formuler une problématique qui questionne </a:t>
            </a:r>
          </a:p>
          <a:p>
            <a:pPr>
              <a:defRPr/>
            </a:pPr>
            <a:r>
              <a:rPr lang="fr-FR" sz="1400" b="1" dirty="0"/>
              <a:t>le rapport au monde des Européens </a:t>
            </a:r>
          </a:p>
          <a:p>
            <a:pPr>
              <a:defRPr/>
            </a:pPr>
            <a:r>
              <a:rPr lang="fr-FR" sz="1400" b="1" dirty="0"/>
              <a:t>entre le XV° et le XVI° siècle</a:t>
            </a:r>
          </a:p>
        </p:txBody>
      </p:sp>
      <p:sp>
        <p:nvSpPr>
          <p:cNvPr id="13" name="Flèche : bas 12"/>
          <p:cNvSpPr/>
          <p:nvPr/>
        </p:nvSpPr>
        <p:spPr>
          <a:xfrm rot="16200000">
            <a:off x="7163506" y="5521345"/>
            <a:ext cx="431800" cy="307973"/>
          </a:xfrm>
          <a:prstGeom prst="down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0" y="6683821"/>
            <a:ext cx="2381746" cy="162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000" dirty="0">
                <a:solidFill>
                  <a:schemeClr val="tx1"/>
                </a:solidFill>
              </a:rPr>
              <a:t>Doc 4 Le monde au XV° siècle </a:t>
            </a:r>
            <a:r>
              <a:rPr lang="fr-FR" sz="1000" dirty="0">
                <a:solidFill>
                  <a:schemeClr val="tx1"/>
                </a:solidFill>
                <a:sym typeface="Wingdings 3" panose="05040102010807070707" pitchFamily="18" charset="2"/>
              </a:rPr>
              <a:t></a:t>
            </a:r>
            <a:endParaRPr lang="fr-FR" sz="1000" dirty="0">
              <a:solidFill>
                <a:schemeClr val="tx1"/>
              </a:solidFill>
            </a:endParaRPr>
          </a:p>
        </p:txBody>
      </p:sp>
      <p:sp>
        <p:nvSpPr>
          <p:cNvPr id="6" name="ZoneTexte 5">
            <a:extLst>
              <a:ext uri="{FF2B5EF4-FFF2-40B4-BE49-F238E27FC236}">
                <a16:creationId xmlns:a16="http://schemas.microsoft.com/office/drawing/2014/main" id="{3438DE5B-DDDD-4B34-8868-20D0415168EF}"/>
              </a:ext>
            </a:extLst>
          </p:cNvPr>
          <p:cNvSpPr txBox="1"/>
          <p:nvPr/>
        </p:nvSpPr>
        <p:spPr>
          <a:xfrm>
            <a:off x="7617264" y="5352167"/>
            <a:ext cx="1008112" cy="646331"/>
          </a:xfrm>
          <a:prstGeom prst="rect">
            <a:avLst/>
          </a:prstGeom>
          <a:noFill/>
        </p:spPr>
        <p:txBody>
          <a:bodyPr wrap="square" rtlCol="0">
            <a:spAutoFit/>
          </a:bodyPr>
          <a:lstStyle/>
          <a:p>
            <a:r>
              <a:rPr lang="fr-FR" dirty="0"/>
              <a:t>Mission finale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atience..."/>
          <p:cNvPicPr>
            <a:picLocks noChangeAspect="1" noChangeArrowheads="1"/>
          </p:cNvPicPr>
          <p:nvPr/>
        </p:nvPicPr>
        <p:blipFill>
          <a:blip r:embed="rId3"/>
          <a:srcRect/>
          <a:stretch>
            <a:fillRect/>
          </a:stretch>
        </p:blipFill>
        <p:spPr bwMode="auto">
          <a:xfrm>
            <a:off x="71133" y="0"/>
            <a:ext cx="4727370" cy="6834752"/>
          </a:xfrm>
          <a:prstGeom prst="rect">
            <a:avLst/>
          </a:prstGeom>
          <a:noFill/>
          <a:ln w="9525">
            <a:noFill/>
            <a:miter lim="800000"/>
            <a:headEnd/>
            <a:tailEnd/>
          </a:ln>
        </p:spPr>
      </p:pic>
      <p:sp>
        <p:nvSpPr>
          <p:cNvPr id="17410" name="Rectangle 6"/>
          <p:cNvSpPr>
            <a:spLocks noChangeArrowheads="1"/>
          </p:cNvSpPr>
          <p:nvPr/>
        </p:nvSpPr>
        <p:spPr bwMode="auto">
          <a:xfrm>
            <a:off x="4905883" y="5462900"/>
            <a:ext cx="4067176" cy="830263"/>
          </a:xfrm>
          <a:prstGeom prst="rect">
            <a:avLst/>
          </a:prstGeom>
          <a:noFill/>
          <a:ln w="9525">
            <a:noFill/>
            <a:miter lim="800000"/>
            <a:headEnd/>
            <a:tailEnd/>
          </a:ln>
        </p:spPr>
        <p:txBody>
          <a:bodyPr>
            <a:spAutoFit/>
          </a:bodyPr>
          <a:lstStyle/>
          <a:p>
            <a:r>
              <a:rPr lang="fr-FR" sz="1600" b="1" i="1" dirty="0"/>
              <a:t>La Terre répartie entre les trois fils de Noé. </a:t>
            </a:r>
            <a:r>
              <a:rPr lang="fr-FR" sz="1600" b="1" dirty="0"/>
              <a:t>Enluminure attribuée à Simon Marmion vers 1459-1463. </a:t>
            </a:r>
            <a:endParaRPr lang="fr-FR" sz="1600" dirty="0"/>
          </a:p>
        </p:txBody>
      </p:sp>
      <p:pic>
        <p:nvPicPr>
          <p:cNvPr id="7" name="Picture 2">
            <a:extLst>
              <a:ext uri="{FF2B5EF4-FFF2-40B4-BE49-F238E27FC236}">
                <a16:creationId xmlns:a16="http://schemas.microsoft.com/office/drawing/2014/main" id="{F174E6A6-584C-4BC5-92B5-8E1FCBD2E98A}"/>
              </a:ext>
            </a:extLst>
          </p:cNvPr>
          <p:cNvPicPr>
            <a:picLocks noChangeAspect="1" noChangeArrowheads="1"/>
          </p:cNvPicPr>
          <p:nvPr/>
        </p:nvPicPr>
        <p:blipFill>
          <a:blip r:embed="rId4" cstate="print"/>
          <a:srcRect/>
          <a:stretch>
            <a:fillRect/>
          </a:stretch>
        </p:blipFill>
        <p:spPr bwMode="auto">
          <a:xfrm>
            <a:off x="6456041" y="188640"/>
            <a:ext cx="4086225"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7"/>
                                        </p:tgtEl>
                                      </p:cBhvr>
                                    </p:animEffect>
                                    <p:set>
                                      <p:cBhvr>
                                        <p:cTn id="14"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endParaRPr lang="fr-FR"/>
          </a:p>
        </p:txBody>
      </p:sp>
      <p:sp>
        <p:nvSpPr>
          <p:cNvPr id="72707" name="Rectangle 3"/>
          <p:cNvSpPr>
            <a:spLocks noGrp="1"/>
          </p:cNvSpPr>
          <p:nvPr>
            <p:ph type="body" idx="1"/>
          </p:nvPr>
        </p:nvSpPr>
        <p:spPr/>
        <p:txBody>
          <a:bodyPr/>
          <a:lstStyle/>
          <a:p>
            <a:endParaRPr lang="fr-FR"/>
          </a:p>
        </p:txBody>
      </p:sp>
      <p:pic>
        <p:nvPicPr>
          <p:cNvPr id="10" name="Picture 5"/>
          <p:cNvPicPr>
            <a:picLocks noChangeAspect="1" noChangeArrowheads="1"/>
          </p:cNvPicPr>
          <p:nvPr/>
        </p:nvPicPr>
        <p:blipFill>
          <a:blip r:embed="rId2"/>
          <a:srcRect/>
          <a:stretch>
            <a:fillRect/>
          </a:stretch>
        </p:blipFill>
        <p:spPr bwMode="auto">
          <a:xfrm>
            <a:off x="-48030" y="-13841"/>
            <a:ext cx="10716030" cy="6809498"/>
          </a:xfrm>
          <a:prstGeom prst="rect">
            <a:avLst/>
          </a:prstGeom>
          <a:noFill/>
          <a:ln w="9525">
            <a:noFill/>
            <a:miter lim="800000"/>
            <a:headEnd/>
            <a:tailEnd/>
          </a:ln>
        </p:spPr>
      </p:pic>
      <p:sp>
        <p:nvSpPr>
          <p:cNvPr id="5" name="Rectangle 4">
            <a:extLst>
              <a:ext uri="{FF2B5EF4-FFF2-40B4-BE49-F238E27FC236}">
                <a16:creationId xmlns:a16="http://schemas.microsoft.com/office/drawing/2014/main" id="{63208C6C-2B84-4283-9DF0-06D7DC52AC03}"/>
              </a:ext>
            </a:extLst>
          </p:cNvPr>
          <p:cNvSpPr>
            <a:spLocks noChangeArrowheads="1"/>
          </p:cNvSpPr>
          <p:nvPr/>
        </p:nvSpPr>
        <p:spPr bwMode="auto">
          <a:xfrm>
            <a:off x="8266057" y="914271"/>
            <a:ext cx="3973973" cy="369332"/>
          </a:xfrm>
          <a:prstGeom prst="rect">
            <a:avLst/>
          </a:prstGeom>
          <a:solidFill>
            <a:schemeClr val="accent3">
              <a:lumMod val="20000"/>
              <a:lumOff val="80000"/>
            </a:schemeClr>
          </a:solidFill>
          <a:ln w="9525">
            <a:noFill/>
            <a:miter lim="800000"/>
            <a:headEnd/>
            <a:tailEnd/>
          </a:ln>
        </p:spPr>
        <p:txBody>
          <a:bodyPr wrap="none">
            <a:spAutoFit/>
          </a:bodyPr>
          <a:lstStyle/>
          <a:p>
            <a:r>
              <a:rPr lang="fr-FR" b="1" i="1" dirty="0">
                <a:latin typeface="Calibri" pitchFamily="34" charset="0"/>
                <a:ea typeface="ＭＳ Ｐゴシック" pitchFamily="34" charset="-128"/>
              </a:rPr>
              <a:t>Mappemonde de Waldseemüller (1507)</a:t>
            </a:r>
            <a:endParaRPr lang="fr-FR" dirty="0">
              <a:latin typeface="Calibri" pitchFamily="34" charset="0"/>
            </a:endParaRPr>
          </a:p>
        </p:txBody>
      </p:sp>
      <p:sp>
        <p:nvSpPr>
          <p:cNvPr id="6" name="Rectangle 5">
            <a:extLst>
              <a:ext uri="{FF2B5EF4-FFF2-40B4-BE49-F238E27FC236}">
                <a16:creationId xmlns:a16="http://schemas.microsoft.com/office/drawing/2014/main" id="{61BC3C9A-B127-450D-BA73-C31A0479BA6F}"/>
              </a:ext>
            </a:extLst>
          </p:cNvPr>
          <p:cNvSpPr>
            <a:spLocks noChangeArrowheads="1"/>
          </p:cNvSpPr>
          <p:nvPr/>
        </p:nvSpPr>
        <p:spPr bwMode="auto">
          <a:xfrm>
            <a:off x="10668000" y="230188"/>
            <a:ext cx="1747706" cy="646331"/>
          </a:xfrm>
          <a:prstGeom prst="rect">
            <a:avLst/>
          </a:prstGeom>
          <a:noFill/>
          <a:ln w="9525">
            <a:noFill/>
            <a:miter lim="800000"/>
            <a:headEnd/>
            <a:tailEnd/>
          </a:ln>
        </p:spPr>
        <p:txBody>
          <a:bodyPr wrap="square">
            <a:spAutoFit/>
          </a:bodyPr>
          <a:lstStyle/>
          <a:p>
            <a:r>
              <a:rPr lang="fr-FR" i="1" dirty="0" err="1">
                <a:latin typeface="Calibri" pitchFamily="34" charset="0"/>
              </a:rPr>
              <a:t>Universalis</a:t>
            </a:r>
            <a:r>
              <a:rPr lang="fr-FR" i="1" dirty="0">
                <a:latin typeface="Calibri" pitchFamily="34" charset="0"/>
              </a:rPr>
              <a:t> </a:t>
            </a:r>
            <a:r>
              <a:rPr lang="fr-FR" i="1" dirty="0" err="1">
                <a:latin typeface="Calibri" pitchFamily="34" charset="0"/>
              </a:rPr>
              <a:t>Cosmographiæ</a:t>
            </a:r>
            <a:r>
              <a:rPr lang="fr-FR" dirty="0">
                <a:latin typeface="Calibri" pitchFamily="34" charset="0"/>
              </a:rPr>
              <a:t> </a:t>
            </a:r>
          </a:p>
        </p:txBody>
      </p:sp>
      <p:sp>
        <p:nvSpPr>
          <p:cNvPr id="7" name="Rectangle 6">
            <a:extLst>
              <a:ext uri="{FF2B5EF4-FFF2-40B4-BE49-F238E27FC236}">
                <a16:creationId xmlns:a16="http://schemas.microsoft.com/office/drawing/2014/main" id="{8D109B7C-2EB2-4C4D-BA2D-B9906CD87596}"/>
              </a:ext>
            </a:extLst>
          </p:cNvPr>
          <p:cNvSpPr>
            <a:spLocks noChangeArrowheads="1"/>
          </p:cNvSpPr>
          <p:nvPr/>
        </p:nvSpPr>
        <p:spPr bwMode="auto">
          <a:xfrm>
            <a:off x="5627688" y="4659481"/>
            <a:ext cx="5040312" cy="2092881"/>
          </a:xfrm>
          <a:prstGeom prst="rect">
            <a:avLst/>
          </a:prstGeom>
          <a:solidFill>
            <a:schemeClr val="bg1"/>
          </a:solidFill>
          <a:ln w="9525">
            <a:noFill/>
            <a:miter lim="800000"/>
            <a:headEnd/>
            <a:tailEnd/>
          </a:ln>
        </p:spPr>
        <p:txBody>
          <a:bodyPr>
            <a:spAutoFit/>
          </a:bodyPr>
          <a:lstStyle/>
          <a:p>
            <a:pPr algn="just"/>
            <a:r>
              <a:rPr lang="fr-FR" i="1" dirty="0">
                <a:latin typeface="Calibri" pitchFamily="34" charset="0"/>
              </a:rPr>
              <a:t>«</a:t>
            </a:r>
            <a:r>
              <a:rPr lang="fr-FR" sz="1600" i="1" dirty="0">
                <a:latin typeface="Calibri" pitchFamily="34" charset="0"/>
              </a:rPr>
              <a:t>Introduction à la cosmographie avec quelques éléments de géométrie et d'astronomie nécessaires à l'intelligence de cette science, ainsi que les quatre voyages d'Amerigo Vespucci et la reproduction du monde entier tant en projection sphérique qu'en surface plane, y compris les régions que Ptolémée ignorait et qui n'ont été découvertes que récemment...» </a:t>
            </a:r>
            <a:r>
              <a:rPr lang="fr-FR" sz="1200" dirty="0">
                <a:latin typeface="Calibri" pitchFamily="34" charset="0"/>
              </a:rPr>
              <a:t>Commentaires introductif du traité de géographie accompagnant la carte,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2" descr="syst monde 15°s.jpg">
            <a:hlinkClick r:id="rId3" action="ppaction://hlinksldjump"/>
          </p:cNvPr>
          <p:cNvPicPr>
            <a:picLocks noChangeAspect="1"/>
          </p:cNvPicPr>
          <p:nvPr/>
        </p:nvPicPr>
        <p:blipFill>
          <a:blip r:embed="rId4"/>
          <a:srcRect/>
          <a:stretch>
            <a:fillRect/>
          </a:stretch>
        </p:blipFill>
        <p:spPr bwMode="auto">
          <a:xfrm>
            <a:off x="0" y="-1"/>
            <a:ext cx="9152389" cy="6863837"/>
          </a:xfrm>
          <a:prstGeom prst="rect">
            <a:avLst/>
          </a:prstGeom>
          <a:noFill/>
          <a:ln w="9525">
            <a:noFill/>
            <a:miter lim="800000"/>
            <a:headEnd/>
            <a:tailEnd/>
          </a:ln>
        </p:spPr>
      </p:pic>
      <p:sp>
        <p:nvSpPr>
          <p:cNvPr id="2" name="ZoneTexte 1">
            <a:extLst>
              <a:ext uri="{FF2B5EF4-FFF2-40B4-BE49-F238E27FC236}">
                <a16:creationId xmlns:a16="http://schemas.microsoft.com/office/drawing/2014/main" id="{34763AD2-185C-49AD-9154-EDDAAA889E14}"/>
              </a:ext>
            </a:extLst>
          </p:cNvPr>
          <p:cNvSpPr txBox="1"/>
          <p:nvPr/>
        </p:nvSpPr>
        <p:spPr>
          <a:xfrm>
            <a:off x="7752184" y="260351"/>
            <a:ext cx="3024336" cy="430887"/>
          </a:xfrm>
          <a:prstGeom prst="rect">
            <a:avLst/>
          </a:prstGeom>
          <a:noFill/>
        </p:spPr>
        <p:txBody>
          <a:bodyPr wrap="square" rtlCol="0">
            <a:spAutoFit/>
          </a:bodyPr>
          <a:lstStyle/>
          <a:p>
            <a:r>
              <a:rPr lang="fr-FR" sz="1100" b="1" dirty="0"/>
              <a:t>Là où les Etats sont puissants et intégrés dans des réseaux d’ échange dominants</a:t>
            </a:r>
          </a:p>
        </p:txBody>
      </p:sp>
      <p:cxnSp>
        <p:nvCxnSpPr>
          <p:cNvPr id="4" name="Connecteur droit avec flèche 3">
            <a:extLst>
              <a:ext uri="{FF2B5EF4-FFF2-40B4-BE49-F238E27FC236}">
                <a16:creationId xmlns:a16="http://schemas.microsoft.com/office/drawing/2014/main" id="{C5D70C4D-223F-497E-A1CF-34411CE2B53C}"/>
              </a:ext>
            </a:extLst>
          </p:cNvPr>
          <p:cNvCxnSpPr/>
          <p:nvPr/>
        </p:nvCxnSpPr>
        <p:spPr>
          <a:xfrm flipH="1">
            <a:off x="8661747" y="642503"/>
            <a:ext cx="792088"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tience...">
            <a:hlinkClick r:id="rId3"/>
            <a:extLst>
              <a:ext uri="{FF2B5EF4-FFF2-40B4-BE49-F238E27FC236}">
                <a16:creationId xmlns:a16="http://schemas.microsoft.com/office/drawing/2014/main" id="{B83A114D-A854-4B54-9986-16D174EDDF11}"/>
              </a:ext>
            </a:extLst>
          </p:cNvPr>
          <p:cNvPicPr>
            <a:picLocks noChangeAspect="1" noChangeArrowheads="1"/>
          </p:cNvPicPr>
          <p:nvPr/>
        </p:nvPicPr>
        <p:blipFill>
          <a:blip r:embed="rId4"/>
          <a:srcRect/>
          <a:stretch>
            <a:fillRect/>
          </a:stretch>
        </p:blipFill>
        <p:spPr bwMode="auto">
          <a:xfrm>
            <a:off x="9052" y="9099"/>
            <a:ext cx="2423092" cy="3502521"/>
          </a:xfrm>
          <a:prstGeom prst="rect">
            <a:avLst/>
          </a:prstGeom>
          <a:noFill/>
          <a:ln w="9525">
            <a:noFill/>
            <a:miter lim="800000"/>
            <a:headEnd/>
            <a:tailEnd/>
          </a:ln>
        </p:spPr>
      </p:pic>
      <p:pic>
        <p:nvPicPr>
          <p:cNvPr id="5" name="Picture 4">
            <a:hlinkClick r:id="rId5"/>
            <a:extLst>
              <a:ext uri="{FF2B5EF4-FFF2-40B4-BE49-F238E27FC236}">
                <a16:creationId xmlns:a16="http://schemas.microsoft.com/office/drawing/2014/main" id="{6D161405-CBB2-43B5-99F5-99707E94CE06}"/>
              </a:ext>
            </a:extLst>
          </p:cNvPr>
          <p:cNvPicPr>
            <a:picLocks noChangeAspect="1" noChangeArrowheads="1"/>
          </p:cNvPicPr>
          <p:nvPr/>
        </p:nvPicPr>
        <p:blipFill>
          <a:blip r:embed="rId6"/>
          <a:srcRect/>
          <a:stretch>
            <a:fillRect/>
          </a:stretch>
        </p:blipFill>
        <p:spPr bwMode="auto">
          <a:xfrm>
            <a:off x="3108221" y="-13203"/>
            <a:ext cx="2448481" cy="3615241"/>
          </a:xfrm>
          <a:prstGeom prst="rect">
            <a:avLst/>
          </a:prstGeom>
          <a:noFill/>
          <a:ln w="9525">
            <a:noFill/>
            <a:miter lim="800000"/>
            <a:headEnd/>
            <a:tailEnd/>
          </a:ln>
        </p:spPr>
      </p:pic>
      <p:sp>
        <p:nvSpPr>
          <p:cNvPr id="7" name="ZoneTexte 6">
            <a:extLst>
              <a:ext uri="{FF2B5EF4-FFF2-40B4-BE49-F238E27FC236}">
                <a16:creationId xmlns:a16="http://schemas.microsoft.com/office/drawing/2014/main" id="{7349DE5D-EB99-47C5-90D0-10B1D4F48621}"/>
              </a:ext>
            </a:extLst>
          </p:cNvPr>
          <p:cNvSpPr txBox="1"/>
          <p:nvPr/>
        </p:nvSpPr>
        <p:spPr>
          <a:xfrm>
            <a:off x="550591" y="1042675"/>
            <a:ext cx="1887523" cy="1200329"/>
          </a:xfrm>
          <a:prstGeom prst="rect">
            <a:avLst/>
          </a:prstGeom>
          <a:solidFill>
            <a:srgbClr val="44546A">
              <a:alpha val="61176"/>
            </a:srgbClr>
          </a:solidFill>
        </p:spPr>
        <p:txBody>
          <a:bodyPr wrap="square" rtlCol="0">
            <a:spAutoFit/>
          </a:bodyPr>
          <a:lstStyle/>
          <a:p>
            <a:r>
              <a:rPr lang="fr-FR" dirty="0">
                <a:solidFill>
                  <a:schemeClr val="bg1"/>
                </a:solidFill>
              </a:rPr>
              <a:t>Représentation religieuse fondée sur les textes sacrés, bibliques</a:t>
            </a:r>
          </a:p>
        </p:txBody>
      </p:sp>
      <p:sp>
        <p:nvSpPr>
          <p:cNvPr id="8" name="ZoneTexte 7">
            <a:extLst>
              <a:ext uri="{FF2B5EF4-FFF2-40B4-BE49-F238E27FC236}">
                <a16:creationId xmlns:a16="http://schemas.microsoft.com/office/drawing/2014/main" id="{BA4E0154-DBC3-4F55-847F-1B01C6225EC5}"/>
              </a:ext>
            </a:extLst>
          </p:cNvPr>
          <p:cNvSpPr txBox="1"/>
          <p:nvPr/>
        </p:nvSpPr>
        <p:spPr>
          <a:xfrm>
            <a:off x="3411523" y="294329"/>
            <a:ext cx="1908780" cy="2862322"/>
          </a:xfrm>
          <a:prstGeom prst="rect">
            <a:avLst/>
          </a:prstGeom>
          <a:solidFill>
            <a:schemeClr val="tx2">
              <a:alpha val="41961"/>
            </a:schemeClr>
          </a:solidFill>
        </p:spPr>
        <p:txBody>
          <a:bodyPr wrap="square" rtlCol="0">
            <a:spAutoFit/>
          </a:bodyPr>
          <a:lstStyle/>
          <a:p>
            <a:r>
              <a:rPr lang="fr-FR" dirty="0">
                <a:solidFill>
                  <a:schemeClr val="bg1"/>
                </a:solidFill>
              </a:rPr>
              <a:t>Figures allégoriques des 4 continents (Amérique découverte) </a:t>
            </a:r>
          </a:p>
          <a:p>
            <a:r>
              <a:rPr lang="fr-FR" dirty="0">
                <a:solidFill>
                  <a:schemeClr val="bg1"/>
                </a:solidFill>
              </a:rPr>
              <a:t>Lecture géopolitique de domination européenne du monde</a:t>
            </a:r>
          </a:p>
        </p:txBody>
      </p:sp>
      <p:pic>
        <p:nvPicPr>
          <p:cNvPr id="9" name="Picture 5">
            <a:hlinkClick r:id="rId7"/>
            <a:extLst>
              <a:ext uri="{FF2B5EF4-FFF2-40B4-BE49-F238E27FC236}">
                <a16:creationId xmlns:a16="http://schemas.microsoft.com/office/drawing/2014/main" id="{7CEFE223-3782-487D-9B5C-5ACA20A94F8F}"/>
              </a:ext>
            </a:extLst>
          </p:cNvPr>
          <p:cNvPicPr>
            <a:picLocks noChangeAspect="1" noChangeArrowheads="1"/>
          </p:cNvPicPr>
          <p:nvPr/>
        </p:nvPicPr>
        <p:blipFill>
          <a:blip r:embed="rId8"/>
          <a:srcRect/>
          <a:stretch>
            <a:fillRect/>
          </a:stretch>
        </p:blipFill>
        <p:spPr bwMode="auto">
          <a:xfrm>
            <a:off x="33556" y="4240752"/>
            <a:ext cx="4261607" cy="2707217"/>
          </a:xfrm>
          <a:prstGeom prst="rect">
            <a:avLst/>
          </a:prstGeom>
          <a:noFill/>
          <a:ln w="9525">
            <a:noFill/>
            <a:miter lim="800000"/>
            <a:headEnd/>
            <a:tailEnd/>
          </a:ln>
        </p:spPr>
      </p:pic>
      <p:sp>
        <p:nvSpPr>
          <p:cNvPr id="10" name="ZoneTexte 9">
            <a:extLst>
              <a:ext uri="{FF2B5EF4-FFF2-40B4-BE49-F238E27FC236}">
                <a16:creationId xmlns:a16="http://schemas.microsoft.com/office/drawing/2014/main" id="{86267C36-FA49-4BD0-992F-EF82BE412C5D}"/>
              </a:ext>
            </a:extLst>
          </p:cNvPr>
          <p:cNvSpPr txBox="1"/>
          <p:nvPr/>
        </p:nvSpPr>
        <p:spPr>
          <a:xfrm>
            <a:off x="895675" y="4288175"/>
            <a:ext cx="2055303" cy="2308324"/>
          </a:xfrm>
          <a:prstGeom prst="rect">
            <a:avLst/>
          </a:prstGeom>
          <a:solidFill>
            <a:srgbClr val="44546A">
              <a:alpha val="56863"/>
            </a:srgbClr>
          </a:solidFill>
        </p:spPr>
        <p:txBody>
          <a:bodyPr wrap="square" rtlCol="0">
            <a:spAutoFit/>
          </a:bodyPr>
          <a:lstStyle/>
          <a:p>
            <a:r>
              <a:rPr lang="fr-FR" dirty="0">
                <a:solidFill>
                  <a:schemeClr val="bg1"/>
                </a:solidFill>
              </a:rPr>
              <a:t>Représentation géographique fondée sur des observations scientifiques,</a:t>
            </a:r>
          </a:p>
          <a:p>
            <a:r>
              <a:rPr lang="fr-FR" dirty="0">
                <a:solidFill>
                  <a:schemeClr val="bg1"/>
                </a:solidFill>
              </a:rPr>
              <a:t>Accès à des connaissances antiques</a:t>
            </a:r>
          </a:p>
        </p:txBody>
      </p:sp>
      <p:sp>
        <p:nvSpPr>
          <p:cNvPr id="11" name="Flèche : double flèche horizontale 10">
            <a:extLst>
              <a:ext uri="{FF2B5EF4-FFF2-40B4-BE49-F238E27FC236}">
                <a16:creationId xmlns:a16="http://schemas.microsoft.com/office/drawing/2014/main" id="{17C2888E-7516-4B7F-B124-B5E06E2076FD}"/>
              </a:ext>
            </a:extLst>
          </p:cNvPr>
          <p:cNvSpPr/>
          <p:nvPr/>
        </p:nvSpPr>
        <p:spPr>
          <a:xfrm>
            <a:off x="2499919" y="1448491"/>
            <a:ext cx="675205" cy="3886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lèche : double flèche horizontale 11">
            <a:extLst>
              <a:ext uri="{FF2B5EF4-FFF2-40B4-BE49-F238E27FC236}">
                <a16:creationId xmlns:a16="http://schemas.microsoft.com/office/drawing/2014/main" id="{747A5B3D-85D6-48C7-8976-6E97BB14D8FF}"/>
              </a:ext>
            </a:extLst>
          </p:cNvPr>
          <p:cNvSpPr/>
          <p:nvPr/>
        </p:nvSpPr>
        <p:spPr>
          <a:xfrm rot="5400000">
            <a:off x="1036709" y="3685548"/>
            <a:ext cx="778213" cy="42704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5">
            <a:hlinkClick r:id="rId9" action="ppaction://hlinksldjump"/>
            <a:extLst>
              <a:ext uri="{FF2B5EF4-FFF2-40B4-BE49-F238E27FC236}">
                <a16:creationId xmlns:a16="http://schemas.microsoft.com/office/drawing/2014/main" id="{E06AC3D7-A22E-4394-8CF3-613EA51C48DA}"/>
              </a:ext>
            </a:extLst>
          </p:cNvPr>
          <p:cNvPicPr>
            <a:picLocks noChangeAspect="1"/>
          </p:cNvPicPr>
          <p:nvPr/>
        </p:nvPicPr>
        <p:blipFill>
          <a:blip r:embed="rId10"/>
          <a:srcRect/>
          <a:stretch>
            <a:fillRect/>
          </a:stretch>
        </p:blipFill>
        <p:spPr bwMode="auto">
          <a:xfrm>
            <a:off x="5991957" y="2537557"/>
            <a:ext cx="6042878" cy="4147308"/>
          </a:xfrm>
          <a:prstGeom prst="rect">
            <a:avLst/>
          </a:prstGeom>
          <a:noFill/>
          <a:ln w="9525">
            <a:noFill/>
            <a:miter lim="800000"/>
            <a:headEnd/>
            <a:tailEnd/>
          </a:ln>
        </p:spPr>
      </p:pic>
      <p:sp>
        <p:nvSpPr>
          <p:cNvPr id="14" name="Flèche : double flèche horizontale 13">
            <a:extLst>
              <a:ext uri="{FF2B5EF4-FFF2-40B4-BE49-F238E27FC236}">
                <a16:creationId xmlns:a16="http://schemas.microsoft.com/office/drawing/2014/main" id="{E5D542F9-96AD-4FCB-BD0E-E268738E6A93}"/>
              </a:ext>
            </a:extLst>
          </p:cNvPr>
          <p:cNvSpPr/>
          <p:nvPr/>
        </p:nvSpPr>
        <p:spPr>
          <a:xfrm>
            <a:off x="5489799" y="2737329"/>
            <a:ext cx="675205" cy="3886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lèche : double flèche horizontale 14">
            <a:extLst>
              <a:ext uri="{FF2B5EF4-FFF2-40B4-BE49-F238E27FC236}">
                <a16:creationId xmlns:a16="http://schemas.microsoft.com/office/drawing/2014/main" id="{A697F63D-98BE-4CA3-9EF9-7F9139789ED4}"/>
              </a:ext>
            </a:extLst>
          </p:cNvPr>
          <p:cNvSpPr/>
          <p:nvPr/>
        </p:nvSpPr>
        <p:spPr>
          <a:xfrm>
            <a:off x="4572800" y="5876559"/>
            <a:ext cx="1021944" cy="3886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232AB458-D8A3-4D33-98F8-734F9DD67797}"/>
              </a:ext>
            </a:extLst>
          </p:cNvPr>
          <p:cNvSpPr txBox="1"/>
          <p:nvPr/>
        </p:nvSpPr>
        <p:spPr>
          <a:xfrm>
            <a:off x="8489659" y="2574626"/>
            <a:ext cx="3425504" cy="2031325"/>
          </a:xfrm>
          <a:prstGeom prst="rect">
            <a:avLst/>
          </a:prstGeom>
          <a:solidFill>
            <a:srgbClr val="44546A">
              <a:alpha val="43922"/>
            </a:srgbClr>
          </a:solidFill>
        </p:spPr>
        <p:txBody>
          <a:bodyPr wrap="square" rtlCol="0">
            <a:spAutoFit/>
          </a:bodyPr>
          <a:lstStyle/>
          <a:p>
            <a:r>
              <a:rPr lang="fr-FR" dirty="0"/>
              <a:t>Europe en marge des territoires centraux du monde par la force de leurs échanges et leur économie, Fait partie des échanges mais monopole aux marchands/intermédiaires du monde musulman </a:t>
            </a:r>
          </a:p>
        </p:txBody>
      </p:sp>
      <p:sp>
        <p:nvSpPr>
          <p:cNvPr id="18" name="ZoneTexte 17">
            <a:extLst>
              <a:ext uri="{FF2B5EF4-FFF2-40B4-BE49-F238E27FC236}">
                <a16:creationId xmlns:a16="http://schemas.microsoft.com/office/drawing/2014/main" id="{7BAA5AEB-3569-43EB-9139-795932323134}"/>
              </a:ext>
            </a:extLst>
          </p:cNvPr>
          <p:cNvSpPr txBox="1"/>
          <p:nvPr/>
        </p:nvSpPr>
        <p:spPr>
          <a:xfrm>
            <a:off x="4511637" y="4690686"/>
            <a:ext cx="1339358" cy="923330"/>
          </a:xfrm>
          <a:prstGeom prst="rect">
            <a:avLst/>
          </a:prstGeom>
          <a:solidFill>
            <a:srgbClr val="44546A">
              <a:alpha val="43922"/>
            </a:srgbClr>
          </a:solidFill>
        </p:spPr>
        <p:txBody>
          <a:bodyPr wrap="square" rtlCol="0">
            <a:spAutoFit/>
          </a:bodyPr>
          <a:lstStyle/>
          <a:p>
            <a:r>
              <a:rPr lang="fr-FR" dirty="0"/>
              <a:t>Ouverture par Atlantique </a:t>
            </a:r>
          </a:p>
        </p:txBody>
      </p:sp>
      <p:sp>
        <p:nvSpPr>
          <p:cNvPr id="19" name="Ellipse 18">
            <a:extLst>
              <a:ext uri="{FF2B5EF4-FFF2-40B4-BE49-F238E27FC236}">
                <a16:creationId xmlns:a16="http://schemas.microsoft.com/office/drawing/2014/main" id="{B2691674-FA57-45D1-B282-116DB29F5035}"/>
              </a:ext>
            </a:extLst>
          </p:cNvPr>
          <p:cNvSpPr/>
          <p:nvPr/>
        </p:nvSpPr>
        <p:spPr>
          <a:xfrm>
            <a:off x="31330" y="294329"/>
            <a:ext cx="2914530" cy="64755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20" name="Rectangle 19">
            <a:extLst>
              <a:ext uri="{FF2B5EF4-FFF2-40B4-BE49-F238E27FC236}">
                <a16:creationId xmlns:a16="http://schemas.microsoft.com/office/drawing/2014/main" id="{031DE031-68D9-44DA-A3B5-5C86BC918E1B}"/>
              </a:ext>
            </a:extLst>
          </p:cNvPr>
          <p:cNvSpPr/>
          <p:nvPr/>
        </p:nvSpPr>
        <p:spPr>
          <a:xfrm>
            <a:off x="79822" y="3691520"/>
            <a:ext cx="2888355" cy="369332"/>
          </a:xfrm>
          <a:prstGeom prst="rect">
            <a:avLst/>
          </a:prstGeom>
          <a:solidFill>
            <a:schemeClr val="bg1"/>
          </a:solidFill>
        </p:spPr>
        <p:txBody>
          <a:bodyPr wrap="none">
            <a:spAutoFit/>
          </a:bodyPr>
          <a:lstStyle/>
          <a:p>
            <a:pPr algn="ctr"/>
            <a:r>
              <a:rPr lang="fr-FR" dirty="0">
                <a:solidFill>
                  <a:srgbClr val="FF0000"/>
                </a:solidFill>
              </a:rPr>
              <a:t>MUTATIONS intellectuelles ? </a:t>
            </a:r>
          </a:p>
        </p:txBody>
      </p:sp>
      <p:sp>
        <p:nvSpPr>
          <p:cNvPr id="21" name="Ellipse 20">
            <a:extLst>
              <a:ext uri="{FF2B5EF4-FFF2-40B4-BE49-F238E27FC236}">
                <a16:creationId xmlns:a16="http://schemas.microsoft.com/office/drawing/2014/main" id="{6F666F7D-F917-4FB1-9068-CD5D305C187F}"/>
              </a:ext>
            </a:extLst>
          </p:cNvPr>
          <p:cNvSpPr/>
          <p:nvPr/>
        </p:nvSpPr>
        <p:spPr>
          <a:xfrm rot="1502889">
            <a:off x="2509186" y="620270"/>
            <a:ext cx="9038008" cy="4356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C4288AE5-2A2E-4391-8702-28CAB2067529}"/>
              </a:ext>
            </a:extLst>
          </p:cNvPr>
          <p:cNvSpPr/>
          <p:nvPr/>
        </p:nvSpPr>
        <p:spPr>
          <a:xfrm>
            <a:off x="5593228" y="1730088"/>
            <a:ext cx="3005375" cy="369332"/>
          </a:xfrm>
          <a:prstGeom prst="rect">
            <a:avLst/>
          </a:prstGeom>
          <a:solidFill>
            <a:schemeClr val="bg1"/>
          </a:solidFill>
        </p:spPr>
        <p:txBody>
          <a:bodyPr wrap="none">
            <a:spAutoFit/>
          </a:bodyPr>
          <a:lstStyle/>
          <a:p>
            <a:pPr algn="ctr"/>
            <a:r>
              <a:rPr lang="fr-FR" dirty="0">
                <a:solidFill>
                  <a:srgbClr val="FF0000"/>
                </a:solidFill>
              </a:rPr>
              <a:t>Nouveau rapport au monde ? </a:t>
            </a:r>
          </a:p>
        </p:txBody>
      </p:sp>
      <p:sp>
        <p:nvSpPr>
          <p:cNvPr id="23" name="ZoneTexte 22">
            <a:extLst>
              <a:ext uri="{FF2B5EF4-FFF2-40B4-BE49-F238E27FC236}">
                <a16:creationId xmlns:a16="http://schemas.microsoft.com/office/drawing/2014/main" id="{B2668293-43E9-4394-B4DC-9FDA21DE299E}"/>
              </a:ext>
            </a:extLst>
          </p:cNvPr>
          <p:cNvSpPr txBox="1"/>
          <p:nvPr/>
        </p:nvSpPr>
        <p:spPr>
          <a:xfrm>
            <a:off x="7273255" y="75501"/>
            <a:ext cx="4491548" cy="369332"/>
          </a:xfrm>
          <a:prstGeom prst="rect">
            <a:avLst/>
          </a:prstGeom>
          <a:noFill/>
        </p:spPr>
        <p:txBody>
          <a:bodyPr wrap="square" rtlCol="0">
            <a:spAutoFit/>
          </a:bodyPr>
          <a:lstStyle/>
          <a:p>
            <a:r>
              <a:rPr lang="fr-FR" dirty="0">
                <a:solidFill>
                  <a:srgbClr val="FF0000"/>
                </a:solidFill>
                <a:effectLst>
                  <a:outerShdw blurRad="38100" dist="38100" dir="2700000" algn="tl">
                    <a:srgbClr val="000000">
                      <a:alpha val="43137"/>
                    </a:srgbClr>
                  </a:outerShdw>
                </a:effectLst>
              </a:rPr>
              <a:t>Problématique générale pour le thème : </a:t>
            </a:r>
          </a:p>
        </p:txBody>
      </p:sp>
      <p:sp>
        <p:nvSpPr>
          <p:cNvPr id="24" name="Rectangle 23">
            <a:extLst>
              <a:ext uri="{FF2B5EF4-FFF2-40B4-BE49-F238E27FC236}">
                <a16:creationId xmlns:a16="http://schemas.microsoft.com/office/drawing/2014/main" id="{74CE7100-0DCC-42CA-85B0-FDB90CAA0CE3}"/>
              </a:ext>
            </a:extLst>
          </p:cNvPr>
          <p:cNvSpPr/>
          <p:nvPr/>
        </p:nvSpPr>
        <p:spPr>
          <a:xfrm>
            <a:off x="8937098" y="580645"/>
            <a:ext cx="2287356" cy="338554"/>
          </a:xfrm>
          <a:prstGeom prst="rect">
            <a:avLst/>
          </a:prstGeom>
          <a:noFill/>
        </p:spPr>
        <p:txBody>
          <a:bodyPr wrap="none" lIns="91440" tIns="45720" rIns="91440" bIns="45720">
            <a:spAutoFit/>
          </a:bodyPr>
          <a:lstStyle/>
          <a:p>
            <a:pPr algn="ctr"/>
            <a:r>
              <a:rPr lang="fr-FR" sz="1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Relevés des propositions</a:t>
            </a:r>
          </a:p>
        </p:txBody>
      </p:sp>
      <p:sp>
        <p:nvSpPr>
          <p:cNvPr id="6" name="Bouton d’action : vide 5">
            <a:hlinkClick r:id="rId11" action="ppaction://hlinksldjump" highlightClick="1"/>
            <a:extLst>
              <a:ext uri="{FF2B5EF4-FFF2-40B4-BE49-F238E27FC236}">
                <a16:creationId xmlns:a16="http://schemas.microsoft.com/office/drawing/2014/main" id="{1F77AFFE-1F8F-4938-9886-D87C87821EB3}"/>
              </a:ext>
            </a:extLst>
          </p:cNvPr>
          <p:cNvSpPr/>
          <p:nvPr/>
        </p:nvSpPr>
        <p:spPr>
          <a:xfrm>
            <a:off x="3108221" y="4240752"/>
            <a:ext cx="471082" cy="365199"/>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rgbClr val="FF0000"/>
                </a:solidFill>
              </a:rPr>
              <a:t>clic</a:t>
            </a:r>
          </a:p>
        </p:txBody>
      </p:sp>
    </p:spTree>
    <p:extLst>
      <p:ext uri="{BB962C8B-B14F-4D97-AF65-F5344CB8AC3E}">
        <p14:creationId xmlns:p14="http://schemas.microsoft.com/office/powerpoint/2010/main" val="4150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4" grpId="0" animBg="1"/>
      <p:bldP spid="15" grpId="0" animBg="1"/>
      <p:bldP spid="17" grpId="0" animBg="1"/>
      <p:bldP spid="18" grpId="0" animBg="1"/>
      <p:bldP spid="19" grpId="0" animBg="1"/>
      <p:bldP spid="20" grpId="0" animBg="1"/>
      <p:bldP spid="21" grpId="0" animBg="1"/>
      <p:bldP spid="22"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D969DB-3379-4B66-BAF9-6E7C9A91B91D}"/>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94D0AFCE-658A-460D-9559-F8CD88862ABC}"/>
              </a:ext>
            </a:extLst>
          </p:cNvPr>
          <p:cNvPicPr>
            <a:picLocks noGrp="1" noChangeAspect="1"/>
          </p:cNvPicPr>
          <p:nvPr>
            <p:ph idx="1"/>
          </p:nvPr>
        </p:nvPicPr>
        <p:blipFill>
          <a:blip r:embed="rId2"/>
          <a:stretch>
            <a:fillRect/>
          </a:stretch>
        </p:blipFill>
        <p:spPr>
          <a:xfrm>
            <a:off x="6901106" y="69574"/>
            <a:ext cx="5128517" cy="6223018"/>
          </a:xfrm>
          <a:prstGeom prst="rect">
            <a:avLst/>
          </a:prstGeom>
        </p:spPr>
      </p:pic>
      <p:pic>
        <p:nvPicPr>
          <p:cNvPr id="4" name="Image 3">
            <a:extLst>
              <a:ext uri="{FF2B5EF4-FFF2-40B4-BE49-F238E27FC236}">
                <a16:creationId xmlns:a16="http://schemas.microsoft.com/office/drawing/2014/main" id="{01638301-1360-47F0-A78E-AD9804B3777F}"/>
              </a:ext>
            </a:extLst>
          </p:cNvPr>
          <p:cNvPicPr>
            <a:picLocks noChangeAspect="1"/>
          </p:cNvPicPr>
          <p:nvPr/>
        </p:nvPicPr>
        <p:blipFill>
          <a:blip r:embed="rId3"/>
          <a:stretch>
            <a:fillRect/>
          </a:stretch>
        </p:blipFill>
        <p:spPr>
          <a:xfrm>
            <a:off x="162377" y="69574"/>
            <a:ext cx="4459580" cy="5963478"/>
          </a:xfrm>
          <a:prstGeom prst="rect">
            <a:avLst/>
          </a:prstGeom>
        </p:spPr>
      </p:pic>
      <p:sp>
        <p:nvSpPr>
          <p:cNvPr id="6" name="ZoneTexte 5">
            <a:extLst>
              <a:ext uri="{FF2B5EF4-FFF2-40B4-BE49-F238E27FC236}">
                <a16:creationId xmlns:a16="http://schemas.microsoft.com/office/drawing/2014/main" id="{074A06A9-DE40-4F5E-AE83-AD8BDD9F56CA}"/>
              </a:ext>
            </a:extLst>
          </p:cNvPr>
          <p:cNvSpPr txBox="1"/>
          <p:nvPr/>
        </p:nvSpPr>
        <p:spPr>
          <a:xfrm>
            <a:off x="5049078" y="2335696"/>
            <a:ext cx="1659835" cy="2308324"/>
          </a:xfrm>
          <a:prstGeom prst="rect">
            <a:avLst/>
          </a:prstGeom>
          <a:noFill/>
          <a:ln>
            <a:solidFill>
              <a:srgbClr val="7030A0"/>
            </a:solidFill>
          </a:ln>
        </p:spPr>
        <p:txBody>
          <a:bodyPr wrap="square" rtlCol="0">
            <a:spAutoFit/>
          </a:bodyPr>
          <a:lstStyle/>
          <a:p>
            <a:r>
              <a:rPr lang="fr-FR" dirty="0">
                <a:solidFill>
                  <a:schemeClr val="accent2"/>
                </a:solidFill>
              </a:rPr>
              <a:t>Découvertes</a:t>
            </a:r>
          </a:p>
          <a:p>
            <a:endParaRPr lang="fr-FR" dirty="0"/>
          </a:p>
          <a:p>
            <a:r>
              <a:rPr lang="fr-FR" dirty="0">
                <a:solidFill>
                  <a:srgbClr val="7030A0"/>
                </a:solidFill>
              </a:rPr>
              <a:t>Mesures et repérages</a:t>
            </a:r>
          </a:p>
          <a:p>
            <a:endParaRPr lang="fr-FR" dirty="0"/>
          </a:p>
          <a:p>
            <a:r>
              <a:rPr lang="fr-FR" dirty="0"/>
              <a:t>Appui sur les connaissances antiques</a:t>
            </a:r>
          </a:p>
        </p:txBody>
      </p:sp>
      <p:cxnSp>
        <p:nvCxnSpPr>
          <p:cNvPr id="8" name="Connecteur droit avec flèche 7">
            <a:extLst>
              <a:ext uri="{FF2B5EF4-FFF2-40B4-BE49-F238E27FC236}">
                <a16:creationId xmlns:a16="http://schemas.microsoft.com/office/drawing/2014/main" id="{E0FBAFAB-96A9-4824-9D61-99A8A99C8FA5}"/>
              </a:ext>
            </a:extLst>
          </p:cNvPr>
          <p:cNvCxnSpPr>
            <a:cxnSpLocks/>
          </p:cNvCxnSpPr>
          <p:nvPr/>
        </p:nvCxnSpPr>
        <p:spPr>
          <a:xfrm flipH="1">
            <a:off x="2683565" y="2474843"/>
            <a:ext cx="2365513"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19D82A46-1412-49D1-A31B-76931FF8E9F5}"/>
              </a:ext>
            </a:extLst>
          </p:cNvPr>
          <p:cNvCxnSpPr/>
          <p:nvPr/>
        </p:nvCxnSpPr>
        <p:spPr>
          <a:xfrm flipH="1">
            <a:off x="1272208" y="3089278"/>
            <a:ext cx="3776870" cy="75537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6C2BCA9-9C82-4442-935F-5AD00F05B011}"/>
              </a:ext>
            </a:extLst>
          </p:cNvPr>
          <p:cNvCxnSpPr/>
          <p:nvPr/>
        </p:nvCxnSpPr>
        <p:spPr>
          <a:xfrm flipV="1">
            <a:off x="6336311" y="2553794"/>
            <a:ext cx="884321" cy="12423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62693A65-4366-45A2-8AF9-C710E537E81B}"/>
              </a:ext>
            </a:extLst>
          </p:cNvPr>
          <p:cNvCxnSpPr>
            <a:cxnSpLocks/>
          </p:cNvCxnSpPr>
          <p:nvPr/>
        </p:nvCxnSpPr>
        <p:spPr>
          <a:xfrm>
            <a:off x="6251713" y="3089278"/>
            <a:ext cx="2246244" cy="1274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Bouton d’action : retour ou précédent 17">
            <a:hlinkClick r:id="" action="ppaction://hlinkshowjump?jump=previousslide" highlightClick="1"/>
            <a:extLst>
              <a:ext uri="{FF2B5EF4-FFF2-40B4-BE49-F238E27FC236}">
                <a16:creationId xmlns:a16="http://schemas.microsoft.com/office/drawing/2014/main" id="{9BFF7EF0-0D80-49BD-A14B-CDB372DD2143}"/>
              </a:ext>
            </a:extLst>
          </p:cNvPr>
          <p:cNvSpPr/>
          <p:nvPr/>
        </p:nvSpPr>
        <p:spPr>
          <a:xfrm>
            <a:off x="11628783" y="6400800"/>
            <a:ext cx="477078"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291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631</Words>
  <Application>Microsoft Office PowerPoint</Application>
  <PresentationFormat>Grand écran</PresentationFormat>
  <Paragraphs>63</Paragraphs>
  <Slides>8</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Bradley Hand ITC</vt:lpstr>
      <vt:lpstr>Calibri</vt:lpstr>
      <vt:lpstr>Calibri Light</vt:lpstr>
      <vt:lpstr>Trebuchet MS</vt:lpstr>
      <vt:lpstr>Thème Office</vt:lpstr>
      <vt:lpstr>Introduction du thème</vt:lpstr>
      <vt:lpstr>XV°-XVI° siècles,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du thème</dc:title>
  <dc:creator>Estelle Perrin</dc:creator>
  <cp:lastModifiedBy>Estelle Perrin</cp:lastModifiedBy>
  <cp:revision>11</cp:revision>
  <dcterms:created xsi:type="dcterms:W3CDTF">2019-06-02T15:05:10Z</dcterms:created>
  <dcterms:modified xsi:type="dcterms:W3CDTF">2019-06-12T11:36:44Z</dcterms:modified>
</cp:coreProperties>
</file>