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62" r:id="rId6"/>
    <p:sldId id="260" r:id="rId7"/>
    <p:sldId id="263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AB6"/>
    <a:srgbClr val="942093"/>
    <a:srgbClr val="0096FF"/>
    <a:srgbClr val="2EB6B5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1242"/>
  </p:normalViewPr>
  <p:slideViewPr>
    <p:cSldViewPr snapToGrid="0" snapToObjects="1">
      <p:cViewPr varScale="1">
        <p:scale>
          <a:sx n="78" d="100"/>
          <a:sy n="78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1957A-2832-2E43-A2F2-CDD3BEE0FB90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EAFA-5ACB-4443-820C-C33FE5F734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2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1EAFA-5ACB-4443-820C-C33FE5F7342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05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de la Géo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1EAFA-5ACB-4443-820C-C33FE5F734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49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Géo dynamique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1EAFA-5ACB-4443-820C-C33FE5F7342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4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Géo </a:t>
            </a:r>
            <a:r>
              <a:rPr lang="fr-FR" dirty="0" err="1"/>
              <a:t>multiscalaire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1EAFA-5ACB-4443-820C-C33FE5F7342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34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Géo qui étudie l’organisation des territoires </a:t>
            </a:r>
          </a:p>
          <a:p>
            <a:r>
              <a:rPr lang="fr-FR" dirty="0"/>
              <a:t>Une Géo systémique, une géo de la complexité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1EAFA-5ACB-4443-820C-C33FE5F734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72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approche ces dynamiques et ces organisations complexes à travers l’étude de 3 types de territoires</a:t>
            </a:r>
          </a:p>
          <a:p>
            <a:pPr marL="171450" indent="-171450">
              <a:buFontTx/>
              <a:buChar char="-"/>
            </a:pPr>
            <a:r>
              <a:rPr lang="fr-FR" dirty="0"/>
              <a:t>urbain: </a:t>
            </a:r>
            <a:r>
              <a:rPr lang="fr-FR" dirty="0" err="1"/>
              <a:t>orga</a:t>
            </a:r>
            <a:r>
              <a:rPr lang="fr-FR" dirty="0"/>
              <a:t> centre /périphérie</a:t>
            </a:r>
          </a:p>
          <a:p>
            <a:pPr marL="171450" indent="-171450">
              <a:buFontTx/>
              <a:buChar char="-"/>
            </a:pPr>
            <a:r>
              <a:rPr lang="fr-FR" dirty="0"/>
              <a:t>productif: </a:t>
            </a:r>
            <a:r>
              <a:rPr lang="fr-FR" dirty="0" err="1"/>
              <a:t>orga</a:t>
            </a:r>
            <a:r>
              <a:rPr lang="fr-FR" dirty="0"/>
              <a:t> en réseau</a:t>
            </a:r>
          </a:p>
          <a:p>
            <a:pPr marL="171450" indent="-171450">
              <a:buFontTx/>
              <a:buChar char="-"/>
            </a:pPr>
            <a:r>
              <a:rPr lang="fr-FR" dirty="0"/>
              <a:t>rural: différenciation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Chine: espace national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1EAFA-5ACB-4443-820C-C33FE5F734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74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penser le programme comme une dissertation de géo: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explication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typologie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dans le thème 1: on met la focale sur la « description » du processus de métropolisation et de ses effets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dans le thème 2: on fournit des éléments d’explication à travers les logiques des acteurs productifs, essentiellement les firmes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dans le thème 3: on produit une typologie d’espaces ruraux en fonction des logiques des 2 thèmes précédents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dans le thème 4: on envisage ces 3 questions (quelles transfo ? quelles logiques d’acteurs ? quels types d’espace en résulte ?) ) l’échelle de la chine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1EAFA-5ACB-4443-820C-C33FE5F734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3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46DC1-6389-7D46-AC9A-F486E78FF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F119B5-0764-014B-BD4E-872D7DDD9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793DDB-476B-8148-AE43-0B771331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AD52D3-85AB-BB44-A1B2-10A0A39C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EAEB07-67B4-8349-8951-F1D85AD9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45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E4DE7-3CB4-4546-9714-B7361385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0EC071-8A53-0941-AA69-B480462FD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88A9F-4A58-CE49-95A4-7BD44393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272051-C662-4849-B04A-8B7189EA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63EE9-E848-0E45-8E08-7F64B55C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00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1C68B4-5B94-EC42-B49E-62BD952C8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81B691-54BA-E742-84C4-47C4F2A46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E30E8-22EF-6446-B248-74E8550D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23C26-5EE4-9A4B-A75D-BC7AAC09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B1D5F9-8652-924D-85A8-70DE468F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9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4C592-B087-9D46-8CE3-05577990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6F0F8-0401-2545-A9B1-07E59670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565ABA-9DE2-D64E-B9A6-EBFA65BE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4C3B1A-98D5-A14F-BF2D-515ED43C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D004D-204F-E140-937B-B3289200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15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FA818-4F56-F045-9BD2-E8242700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71D7A6-56B7-1A40-8D91-20A483761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7A1572-9814-6248-A715-0DC6BF92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B3BEAF-CDFC-6545-A95F-54664D48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58390C-52E9-CE4A-9665-81C27AAD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8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42F50-B143-D346-BB51-53796F45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A10DEB-50E9-C842-A096-E15960C70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995CA9-6F59-F844-9687-2F46FE60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1A5766-3B3C-4B43-8F31-D154F23B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836B3-7A41-DF40-AF40-78402D75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F7885C-AEFB-224C-985E-44EC80F0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55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F0ECB-1B39-6A43-AFD6-2C042E88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08DA85-5C22-B94C-B829-F96BC61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A8B86D-4BBD-044D-BBEE-2F15F438C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D5EC59-BD5C-9E43-922C-B7366D6D8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37E14-BCFC-3A4D-9F34-E808BC200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5E6F56-864E-7F4E-BA19-188D28C9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F9E5D1-4F6F-7E47-9697-F392B7E8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8A1AE5-DE98-4C4B-BAB5-39E34D30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0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C411E-77B1-A744-9520-CC7B3E64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F8CA30-D979-ED4C-9D06-AA1976EF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94BDD9-5B3F-E746-BCD1-1E4F5972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AF6762-0E6D-444D-977A-862552F8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4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A9BF70-61A0-0E4C-A85A-78EFCA64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282FCA-0A16-7945-8820-7A43A73E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AA2D79-D9AE-EA46-B720-7C44EFF7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28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8EAAE-FB4B-FD49-8AB1-D976D26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C8289-A827-F541-A91D-4BE1226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E72E1-6764-194A-B92E-232280869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A7BC5E-E9CF-E645-ACAA-38978349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5AF22B-BBDC-E946-B519-3206E5DC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B14414-CF5C-8F41-A1C7-DEFE28CF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C7819-78AD-5B4A-8FA1-6BFA8D2F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9D6E63-25E6-A44B-BB56-D750B540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4C90ED-5EAE-CA44-8DE8-1DFA6499D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9E9E8B-0302-8045-A6CB-9CFE9EB9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1F0A15-B6C9-E643-B296-1026E63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F626C-F089-9145-8811-B41D423E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82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563D50-AC29-154C-9370-4D1ADB09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EFEF96-8343-874C-96A3-B66D6B0B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9D709-DF20-6449-BAA5-5EBC60738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078-5026-7D4C-847D-9DC35BAF7B12}" type="datetimeFigureOut">
              <a:rPr lang="fr-FR" smtClean="0"/>
              <a:t>11/05/2019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461E20-CEE3-B341-BADD-8070E0F5B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AD3760-6AF1-5143-BAF5-83664BB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B0B1A-CC82-CF48-B7A1-0F74A1B8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24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695609-865F-0D4D-BC61-CE116465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28" y="1104370"/>
            <a:ext cx="10222144" cy="55710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8A2990-8D10-994E-9F34-156CFE25C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28" y="182561"/>
            <a:ext cx="10734614" cy="921809"/>
          </a:xfrm>
          <a:prstGeom prst="rect">
            <a:avLst/>
          </a:prstGeom>
          <a:ln w="38100">
            <a:solidFill>
              <a:srgbClr val="941100"/>
            </a:solidFill>
          </a:ln>
        </p:spPr>
      </p:pic>
    </p:spTree>
    <p:extLst>
      <p:ext uri="{BB962C8B-B14F-4D97-AF65-F5344CB8AC3E}">
        <p14:creationId xmlns:p14="http://schemas.microsoft.com/office/powerpoint/2010/main" val="342751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695609-865F-0D4D-BC61-CE116465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3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928" y="643466"/>
            <a:ext cx="10222144" cy="5571067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0FF1795-6C27-6546-AEBB-5724147DD574}"/>
              </a:ext>
            </a:extLst>
          </p:cNvPr>
          <p:cNvSpPr/>
          <p:nvPr/>
        </p:nvSpPr>
        <p:spPr>
          <a:xfrm>
            <a:off x="2457451" y="3986213"/>
            <a:ext cx="5386387" cy="145732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D4B0D11-BB00-4540-AB9E-FE0725BB4186}"/>
              </a:ext>
            </a:extLst>
          </p:cNvPr>
          <p:cNvSpPr/>
          <p:nvPr/>
        </p:nvSpPr>
        <p:spPr>
          <a:xfrm>
            <a:off x="5886450" y="3286125"/>
            <a:ext cx="2902743" cy="700088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0B7B4AE-F2C1-F34D-A5C2-C3562B06C60D}"/>
              </a:ext>
            </a:extLst>
          </p:cNvPr>
          <p:cNvSpPr/>
          <p:nvPr/>
        </p:nvSpPr>
        <p:spPr>
          <a:xfrm>
            <a:off x="5829300" y="2714623"/>
            <a:ext cx="2902743" cy="571502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8C65B7-C91E-9944-887A-411AF49D207B}"/>
              </a:ext>
            </a:extLst>
          </p:cNvPr>
          <p:cNvSpPr txBox="1"/>
          <p:nvPr/>
        </p:nvSpPr>
        <p:spPr>
          <a:xfrm>
            <a:off x="1778794" y="5462596"/>
            <a:ext cx="9158287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ndara" panose="020E0502030303020204" pitchFamily="34" charset="0"/>
              </a:rPr>
              <a:t>Espace / Acteur / Territoire = termes clés de la Géographie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définition de la Géographie = des acteurs qui agissent sur des espaces et qui en font des territoires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la Géo s’intéresse aux aspects spatiaux des faits sociaux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FF14A5-AF64-174E-897B-051C6FE6B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202" y="162519"/>
            <a:ext cx="8367596" cy="742686"/>
          </a:xfrm>
          <a:prstGeom prst="rect">
            <a:avLst/>
          </a:prstGeom>
          <a:ln w="38100">
            <a:solidFill>
              <a:srgbClr val="941100"/>
            </a:solidFill>
          </a:ln>
        </p:spPr>
      </p:pic>
    </p:spTree>
    <p:extLst>
      <p:ext uri="{BB962C8B-B14F-4D97-AF65-F5344CB8AC3E}">
        <p14:creationId xmlns:p14="http://schemas.microsoft.com/office/powerpoint/2010/main" val="43118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695609-865F-0D4D-BC61-CE116465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3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214" y="485776"/>
            <a:ext cx="11227571" cy="6119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70FA8C-0462-FE44-B7CD-1F7A3122F425}"/>
              </a:ext>
            </a:extLst>
          </p:cNvPr>
          <p:cNvSpPr/>
          <p:nvPr/>
        </p:nvSpPr>
        <p:spPr>
          <a:xfrm>
            <a:off x="2528888" y="2780702"/>
            <a:ext cx="1428750" cy="244275"/>
          </a:xfrm>
          <a:prstGeom prst="rect">
            <a:avLst/>
          </a:prstGeom>
          <a:solidFill>
            <a:srgbClr val="C00000">
              <a:alpha val="21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EF871-8977-5849-A415-C6D7D3C5D5F1}"/>
              </a:ext>
            </a:extLst>
          </p:cNvPr>
          <p:cNvSpPr/>
          <p:nvPr/>
        </p:nvSpPr>
        <p:spPr>
          <a:xfrm>
            <a:off x="7572375" y="4131076"/>
            <a:ext cx="2243138" cy="412349"/>
          </a:xfrm>
          <a:prstGeom prst="rect">
            <a:avLst/>
          </a:prstGeom>
          <a:solidFill>
            <a:srgbClr val="C00000">
              <a:alpha val="21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DA72F-3D22-C04C-9CE0-B6DF76ECAD0A}"/>
              </a:ext>
            </a:extLst>
          </p:cNvPr>
          <p:cNvSpPr/>
          <p:nvPr/>
        </p:nvSpPr>
        <p:spPr>
          <a:xfrm>
            <a:off x="1371599" y="3425035"/>
            <a:ext cx="2586038" cy="360368"/>
          </a:xfrm>
          <a:prstGeom prst="rect">
            <a:avLst/>
          </a:prstGeom>
          <a:solidFill>
            <a:srgbClr val="C00000">
              <a:alpha val="21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48DAF-5384-744F-8B46-C2F30875E74A}"/>
              </a:ext>
            </a:extLst>
          </p:cNvPr>
          <p:cNvSpPr/>
          <p:nvPr/>
        </p:nvSpPr>
        <p:spPr>
          <a:xfrm>
            <a:off x="3576048" y="1758149"/>
            <a:ext cx="1696040" cy="360367"/>
          </a:xfrm>
          <a:prstGeom prst="rect">
            <a:avLst/>
          </a:prstGeom>
          <a:solidFill>
            <a:srgbClr val="C00000">
              <a:alpha val="21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8536BB-7804-5844-BBE6-95AC926A6CAB}"/>
              </a:ext>
            </a:extLst>
          </p:cNvPr>
          <p:cNvSpPr/>
          <p:nvPr/>
        </p:nvSpPr>
        <p:spPr>
          <a:xfrm>
            <a:off x="5829300" y="3429000"/>
            <a:ext cx="3257549" cy="70207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EBCB0-4C3A-5F46-957E-E5FDDDE934A8}"/>
              </a:ext>
            </a:extLst>
          </p:cNvPr>
          <p:cNvSpPr/>
          <p:nvPr/>
        </p:nvSpPr>
        <p:spPr>
          <a:xfrm>
            <a:off x="1371599" y="2391563"/>
            <a:ext cx="2586039" cy="360367"/>
          </a:xfrm>
          <a:prstGeom prst="rect">
            <a:avLst/>
          </a:prstGeom>
          <a:solidFill>
            <a:srgbClr val="C00000">
              <a:alpha val="21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6E94C-6DD5-4941-B18C-88EC62385F34}"/>
              </a:ext>
            </a:extLst>
          </p:cNvPr>
          <p:cNvSpPr/>
          <p:nvPr/>
        </p:nvSpPr>
        <p:spPr>
          <a:xfrm>
            <a:off x="1271587" y="1532930"/>
            <a:ext cx="1696040" cy="360367"/>
          </a:xfrm>
          <a:prstGeom prst="rect">
            <a:avLst/>
          </a:prstGeom>
          <a:solidFill>
            <a:srgbClr val="C00000">
              <a:alpha val="21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8435A-98A6-5042-8F98-B3E8B3899314}"/>
              </a:ext>
            </a:extLst>
          </p:cNvPr>
          <p:cNvSpPr/>
          <p:nvPr/>
        </p:nvSpPr>
        <p:spPr>
          <a:xfrm>
            <a:off x="8758238" y="1783951"/>
            <a:ext cx="1450180" cy="334566"/>
          </a:xfrm>
          <a:prstGeom prst="rect">
            <a:avLst/>
          </a:prstGeom>
          <a:solidFill>
            <a:srgbClr val="C00000">
              <a:alpha val="21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539B52-9B01-1240-821A-C68D37B8C46C}"/>
              </a:ext>
            </a:extLst>
          </p:cNvPr>
          <p:cNvSpPr/>
          <p:nvPr/>
        </p:nvSpPr>
        <p:spPr>
          <a:xfrm>
            <a:off x="10037559" y="4269778"/>
            <a:ext cx="1450180" cy="334566"/>
          </a:xfrm>
          <a:prstGeom prst="rect">
            <a:avLst/>
          </a:prstGeom>
          <a:solidFill>
            <a:srgbClr val="C00000">
              <a:alpha val="21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09EBAA1-E45E-4D40-8315-3E7A25622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202" y="162519"/>
            <a:ext cx="8367596" cy="742686"/>
          </a:xfrm>
          <a:prstGeom prst="rect">
            <a:avLst/>
          </a:prstGeom>
          <a:ln w="38100">
            <a:solidFill>
              <a:srgbClr val="941100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AC28FDB-89BA-D944-9F6F-91FE84E9D86B}"/>
              </a:ext>
            </a:extLst>
          </p:cNvPr>
          <p:cNvSpPr txBox="1"/>
          <p:nvPr/>
        </p:nvSpPr>
        <p:spPr>
          <a:xfrm>
            <a:off x="1800225" y="5454783"/>
            <a:ext cx="9158287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ndara" panose="020E0502030303020204" pitchFamily="34" charset="0"/>
              </a:rPr>
              <a:t>Multiplicité des processus, changements, dynamiques, évolutions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des </a:t>
            </a:r>
            <a:r>
              <a:rPr lang="fr-FR" sz="2000" i="1" dirty="0">
                <a:latin typeface="Candara" panose="020E0502030303020204" pitchFamily="34" charset="0"/>
              </a:rPr>
              <a:t>dynamiques sociales qui produisent des recompositions territoriales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pourquoi ces changements ? qui les produit ? dans quels buts ? quelles traductions spatiales ?</a:t>
            </a:r>
          </a:p>
        </p:txBody>
      </p:sp>
    </p:spTree>
    <p:extLst>
      <p:ext uri="{BB962C8B-B14F-4D97-AF65-F5344CB8AC3E}">
        <p14:creationId xmlns:p14="http://schemas.microsoft.com/office/powerpoint/2010/main" val="73975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695609-865F-0D4D-BC61-CE116465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3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214" y="485776"/>
            <a:ext cx="11227571" cy="6119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A4914B-9033-C442-AFF9-ABA790B8729F}"/>
              </a:ext>
            </a:extLst>
          </p:cNvPr>
          <p:cNvSpPr/>
          <p:nvPr/>
        </p:nvSpPr>
        <p:spPr>
          <a:xfrm>
            <a:off x="4895850" y="2100263"/>
            <a:ext cx="1790700" cy="571500"/>
          </a:xfrm>
          <a:prstGeom prst="rect">
            <a:avLst/>
          </a:prstGeom>
          <a:noFill/>
          <a:ln w="73025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0FA8C-0462-FE44-B7CD-1F7A3122F425}"/>
              </a:ext>
            </a:extLst>
          </p:cNvPr>
          <p:cNvSpPr/>
          <p:nvPr/>
        </p:nvSpPr>
        <p:spPr>
          <a:xfrm>
            <a:off x="9520237" y="2681287"/>
            <a:ext cx="2338388" cy="604837"/>
          </a:xfrm>
          <a:prstGeom prst="rect">
            <a:avLst/>
          </a:prstGeom>
          <a:solidFill>
            <a:srgbClr val="0096FF">
              <a:alpha val="45000"/>
            </a:srgbClr>
          </a:solidFill>
          <a:ln w="28575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EF871-8977-5849-A415-C6D7D3C5D5F1}"/>
              </a:ext>
            </a:extLst>
          </p:cNvPr>
          <p:cNvSpPr/>
          <p:nvPr/>
        </p:nvSpPr>
        <p:spPr>
          <a:xfrm>
            <a:off x="9086849" y="2066926"/>
            <a:ext cx="2338388" cy="319087"/>
          </a:xfrm>
          <a:prstGeom prst="rect">
            <a:avLst/>
          </a:prstGeom>
          <a:solidFill>
            <a:srgbClr val="0096FF">
              <a:alpha val="45000"/>
            </a:srgbClr>
          </a:solidFill>
          <a:ln w="28575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DA72F-3D22-C04C-9CE0-B6DF76ECAD0A}"/>
              </a:ext>
            </a:extLst>
          </p:cNvPr>
          <p:cNvSpPr/>
          <p:nvPr/>
        </p:nvSpPr>
        <p:spPr>
          <a:xfrm>
            <a:off x="709611" y="3690939"/>
            <a:ext cx="2338388" cy="481011"/>
          </a:xfrm>
          <a:prstGeom prst="rect">
            <a:avLst/>
          </a:prstGeom>
          <a:solidFill>
            <a:srgbClr val="0096FF">
              <a:alpha val="45000"/>
            </a:srgbClr>
          </a:solidFill>
          <a:ln w="28575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48DAF-5384-744F-8B46-C2F30875E74A}"/>
              </a:ext>
            </a:extLst>
          </p:cNvPr>
          <p:cNvSpPr/>
          <p:nvPr/>
        </p:nvSpPr>
        <p:spPr>
          <a:xfrm>
            <a:off x="2828925" y="1258088"/>
            <a:ext cx="859631" cy="313537"/>
          </a:xfrm>
          <a:prstGeom prst="rect">
            <a:avLst/>
          </a:prstGeom>
          <a:solidFill>
            <a:srgbClr val="0096FF">
              <a:alpha val="45000"/>
            </a:srgbClr>
          </a:solidFill>
          <a:ln w="28575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FC6A8FD-E290-D549-8077-65EE3E007491}"/>
              </a:ext>
            </a:extLst>
          </p:cNvPr>
          <p:cNvSpPr/>
          <p:nvPr/>
        </p:nvSpPr>
        <p:spPr>
          <a:xfrm>
            <a:off x="2328864" y="4333876"/>
            <a:ext cx="5386387" cy="145732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24E1CE-96F9-334D-ADBE-BC9B4594C425}"/>
              </a:ext>
            </a:extLst>
          </p:cNvPr>
          <p:cNvSpPr/>
          <p:nvPr/>
        </p:nvSpPr>
        <p:spPr>
          <a:xfrm>
            <a:off x="4697603" y="4000500"/>
            <a:ext cx="1790701" cy="571500"/>
          </a:xfrm>
          <a:prstGeom prst="rect">
            <a:avLst/>
          </a:prstGeom>
          <a:noFill/>
          <a:ln w="73025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1149FC7-DFED-9F4E-AA4E-02656D7FA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202" y="162519"/>
            <a:ext cx="8367596" cy="742686"/>
          </a:xfrm>
          <a:prstGeom prst="rect">
            <a:avLst/>
          </a:prstGeom>
          <a:ln w="38100">
            <a:solidFill>
              <a:srgbClr val="941100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22A961E-80B0-B04D-BDFE-2EB8058B0ED8}"/>
              </a:ext>
            </a:extLst>
          </p:cNvPr>
          <p:cNvSpPr txBox="1"/>
          <p:nvPr/>
        </p:nvSpPr>
        <p:spPr>
          <a:xfrm>
            <a:off x="1757363" y="6085599"/>
            <a:ext cx="9158287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ndara" panose="020E0502030303020204" pitchFamily="34" charset="0"/>
              </a:rPr>
              <a:t>Ces changements se produisent à toutes les échelles</a:t>
            </a:r>
          </a:p>
        </p:txBody>
      </p:sp>
    </p:spTree>
    <p:extLst>
      <p:ext uri="{BB962C8B-B14F-4D97-AF65-F5344CB8AC3E}">
        <p14:creationId xmlns:p14="http://schemas.microsoft.com/office/powerpoint/2010/main" val="208989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695609-865F-0D4D-BC61-CE116465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3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214" y="485776"/>
            <a:ext cx="11227571" cy="6119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70FA8C-0462-FE44-B7CD-1F7A3122F425}"/>
              </a:ext>
            </a:extLst>
          </p:cNvPr>
          <p:cNvSpPr/>
          <p:nvPr/>
        </p:nvSpPr>
        <p:spPr>
          <a:xfrm>
            <a:off x="482213" y="2121298"/>
            <a:ext cx="2532449" cy="409383"/>
          </a:xfrm>
          <a:prstGeom prst="rect">
            <a:avLst/>
          </a:prstGeom>
          <a:solidFill>
            <a:srgbClr val="942093">
              <a:alpha val="35000"/>
            </a:srgbClr>
          </a:solidFill>
          <a:ln w="28575"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EF871-8977-5849-A415-C6D7D3C5D5F1}"/>
              </a:ext>
            </a:extLst>
          </p:cNvPr>
          <p:cNvSpPr/>
          <p:nvPr/>
        </p:nvSpPr>
        <p:spPr>
          <a:xfrm>
            <a:off x="6958011" y="1876617"/>
            <a:ext cx="1800227" cy="409383"/>
          </a:xfrm>
          <a:prstGeom prst="rect">
            <a:avLst/>
          </a:prstGeom>
          <a:solidFill>
            <a:srgbClr val="942093">
              <a:alpha val="35000"/>
            </a:srgbClr>
          </a:solidFill>
          <a:ln w="28575"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48DAF-5384-744F-8B46-C2F30875E74A}"/>
              </a:ext>
            </a:extLst>
          </p:cNvPr>
          <p:cNvSpPr/>
          <p:nvPr/>
        </p:nvSpPr>
        <p:spPr>
          <a:xfrm>
            <a:off x="5529263" y="1396193"/>
            <a:ext cx="1114423" cy="318301"/>
          </a:xfrm>
          <a:prstGeom prst="rect">
            <a:avLst/>
          </a:prstGeom>
          <a:solidFill>
            <a:srgbClr val="942093">
              <a:alpha val="35000"/>
            </a:srgbClr>
          </a:solidFill>
          <a:ln w="28575"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8536BB-7804-5844-BBE6-95AC926A6CAB}"/>
              </a:ext>
            </a:extLst>
          </p:cNvPr>
          <p:cNvSpPr/>
          <p:nvPr/>
        </p:nvSpPr>
        <p:spPr>
          <a:xfrm>
            <a:off x="5829300" y="2857498"/>
            <a:ext cx="3257549" cy="571502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EBCB0-4C3A-5F46-957E-E5FDDDE934A8}"/>
              </a:ext>
            </a:extLst>
          </p:cNvPr>
          <p:cNvSpPr/>
          <p:nvPr/>
        </p:nvSpPr>
        <p:spPr>
          <a:xfrm>
            <a:off x="4229100" y="4191002"/>
            <a:ext cx="657225" cy="309562"/>
          </a:xfrm>
          <a:prstGeom prst="rect">
            <a:avLst/>
          </a:prstGeom>
          <a:solidFill>
            <a:srgbClr val="942093">
              <a:alpha val="35000"/>
            </a:srgbClr>
          </a:solidFill>
          <a:ln w="28575"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5FF1CCC-0E46-B049-8370-B5611F88E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202" y="162519"/>
            <a:ext cx="8367596" cy="742686"/>
          </a:xfrm>
          <a:prstGeom prst="rect">
            <a:avLst/>
          </a:prstGeom>
          <a:ln w="38100">
            <a:solidFill>
              <a:srgbClr val="941100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13C45EA-A63A-E941-B550-F4AF27906227}"/>
              </a:ext>
            </a:extLst>
          </p:cNvPr>
          <p:cNvSpPr txBox="1"/>
          <p:nvPr/>
        </p:nvSpPr>
        <p:spPr>
          <a:xfrm>
            <a:off x="8549849" y="5630206"/>
            <a:ext cx="3459898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ndara" panose="020E0502030303020204" pitchFamily="34" charset="0"/>
              </a:rPr>
              <a:t>Les territoires produits sont : 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divers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complexes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17B113-5FF0-9E4D-A547-8EDE3B67CC02}"/>
              </a:ext>
            </a:extLst>
          </p:cNvPr>
          <p:cNvSpPr txBox="1"/>
          <p:nvPr/>
        </p:nvSpPr>
        <p:spPr>
          <a:xfrm>
            <a:off x="182252" y="5722539"/>
            <a:ext cx="7175810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ndara" panose="020E0502030303020204" pitchFamily="34" charset="0"/>
              </a:rPr>
              <a:t>➜ Th 1: La métropolisation: un processus mondial </a:t>
            </a:r>
            <a:r>
              <a:rPr lang="fr-FR" b="1" u="sng" dirty="0">
                <a:latin typeface="Candara" panose="020E0502030303020204" pitchFamily="34" charset="0"/>
              </a:rPr>
              <a:t>différencié</a:t>
            </a:r>
          </a:p>
          <a:p>
            <a:r>
              <a:rPr lang="fr-FR" dirty="0">
                <a:latin typeface="Candara" panose="020E0502030303020204" pitchFamily="34" charset="0"/>
              </a:rPr>
              <a:t>➜ Th 2: Une </a:t>
            </a:r>
            <a:r>
              <a:rPr lang="fr-FR" b="1" u="sng" dirty="0">
                <a:latin typeface="Candara" panose="020E0502030303020204" pitchFamily="34" charset="0"/>
              </a:rPr>
              <a:t>diversification</a:t>
            </a:r>
            <a:r>
              <a:rPr lang="fr-FR" dirty="0">
                <a:latin typeface="Candara" panose="020E0502030303020204" pitchFamily="34" charset="0"/>
              </a:rPr>
              <a:t> des espaces et des acteurs de la production</a:t>
            </a:r>
          </a:p>
          <a:p>
            <a:r>
              <a:rPr lang="fr-FR" dirty="0">
                <a:latin typeface="Candara" panose="020E0502030303020204" pitchFamily="34" charset="0"/>
              </a:rPr>
              <a:t>➜ Th 3: Les espaces ruraux </a:t>
            </a:r>
            <a:r>
              <a:rPr lang="fr-FR" b="1" u="sng" dirty="0">
                <a:latin typeface="Candara" panose="020E0502030303020204" pitchFamily="34" charset="0"/>
              </a:rPr>
              <a:t>multifonctionnalité</a:t>
            </a:r>
            <a:r>
              <a:rPr lang="fr-FR" dirty="0">
                <a:latin typeface="Candara" panose="020E0502030303020204" pitchFamily="34" charset="0"/>
              </a:rPr>
              <a:t> ou fragmentation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2120FA-9777-5B41-A966-4849F550C750}"/>
              </a:ext>
            </a:extLst>
          </p:cNvPr>
          <p:cNvSpPr/>
          <p:nvPr/>
        </p:nvSpPr>
        <p:spPr>
          <a:xfrm>
            <a:off x="1695447" y="1769265"/>
            <a:ext cx="1800227" cy="409383"/>
          </a:xfrm>
          <a:prstGeom prst="rect">
            <a:avLst/>
          </a:prstGeom>
          <a:solidFill>
            <a:srgbClr val="942093">
              <a:alpha val="35000"/>
            </a:srgbClr>
          </a:solidFill>
          <a:ln w="28575"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3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695609-865F-0D4D-BC61-CE116465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3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214" y="485776"/>
            <a:ext cx="11227571" cy="6119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70FA8C-0462-FE44-B7CD-1F7A3122F425}"/>
              </a:ext>
            </a:extLst>
          </p:cNvPr>
          <p:cNvSpPr/>
          <p:nvPr/>
        </p:nvSpPr>
        <p:spPr>
          <a:xfrm>
            <a:off x="920352" y="2940451"/>
            <a:ext cx="2338388" cy="488549"/>
          </a:xfrm>
          <a:prstGeom prst="rect">
            <a:avLst/>
          </a:prstGeom>
          <a:solidFill>
            <a:srgbClr val="00B050">
              <a:alpha val="21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EF871-8977-5849-A415-C6D7D3C5D5F1}"/>
              </a:ext>
            </a:extLst>
          </p:cNvPr>
          <p:cNvSpPr/>
          <p:nvPr/>
        </p:nvSpPr>
        <p:spPr>
          <a:xfrm>
            <a:off x="6643686" y="2285996"/>
            <a:ext cx="3128964" cy="571502"/>
          </a:xfrm>
          <a:prstGeom prst="rect">
            <a:avLst/>
          </a:prstGeom>
          <a:solidFill>
            <a:srgbClr val="00B050">
              <a:alpha val="21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DA72F-3D22-C04C-9CE0-B6DF76ECAD0A}"/>
              </a:ext>
            </a:extLst>
          </p:cNvPr>
          <p:cNvSpPr/>
          <p:nvPr/>
        </p:nvSpPr>
        <p:spPr>
          <a:xfrm>
            <a:off x="333374" y="4191001"/>
            <a:ext cx="2338388" cy="681037"/>
          </a:xfrm>
          <a:prstGeom prst="rect">
            <a:avLst/>
          </a:prstGeom>
          <a:solidFill>
            <a:srgbClr val="00B050">
              <a:alpha val="21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48DAF-5384-744F-8B46-C2F30875E74A}"/>
              </a:ext>
            </a:extLst>
          </p:cNvPr>
          <p:cNvSpPr/>
          <p:nvPr/>
        </p:nvSpPr>
        <p:spPr>
          <a:xfrm>
            <a:off x="3133135" y="2043899"/>
            <a:ext cx="1438865" cy="318301"/>
          </a:xfrm>
          <a:prstGeom prst="rect">
            <a:avLst/>
          </a:prstGeom>
          <a:solidFill>
            <a:srgbClr val="00B050">
              <a:alpha val="21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8536BB-7804-5844-BBE6-95AC926A6CAB}"/>
              </a:ext>
            </a:extLst>
          </p:cNvPr>
          <p:cNvSpPr/>
          <p:nvPr/>
        </p:nvSpPr>
        <p:spPr>
          <a:xfrm>
            <a:off x="5829300" y="2857498"/>
            <a:ext cx="3257549" cy="571502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EBCB0-4C3A-5F46-957E-E5FDDDE934A8}"/>
              </a:ext>
            </a:extLst>
          </p:cNvPr>
          <p:cNvSpPr/>
          <p:nvPr/>
        </p:nvSpPr>
        <p:spPr>
          <a:xfrm>
            <a:off x="5829300" y="2610242"/>
            <a:ext cx="986131" cy="330209"/>
          </a:xfrm>
          <a:prstGeom prst="rect">
            <a:avLst/>
          </a:prstGeom>
          <a:solidFill>
            <a:srgbClr val="00B050">
              <a:alpha val="21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D31B139-8562-3F4E-98CB-EB1B604BF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202" y="162519"/>
            <a:ext cx="8367596" cy="742686"/>
          </a:xfrm>
          <a:prstGeom prst="rect">
            <a:avLst/>
          </a:prstGeom>
          <a:ln w="38100">
            <a:solidFill>
              <a:srgbClr val="941100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17EAA21-46C5-9A4B-AA35-18FE80E95D77}"/>
              </a:ext>
            </a:extLst>
          </p:cNvPr>
          <p:cNvSpPr txBox="1"/>
          <p:nvPr/>
        </p:nvSpPr>
        <p:spPr>
          <a:xfrm>
            <a:off x="1800225" y="5454783"/>
            <a:ext cx="9158287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ndara" panose="020E0502030303020204" pitchFamily="34" charset="0"/>
              </a:rPr>
              <a:t>Ces dynamiques sont à étudier pour 3 types de territoires : 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urbain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productif</a:t>
            </a:r>
          </a:p>
          <a:p>
            <a:r>
              <a:rPr lang="fr-FR" sz="2000" dirty="0">
                <a:latin typeface="Candara" panose="020E0502030303020204" pitchFamily="34" charset="0"/>
              </a:rPr>
              <a:t>➜ rural</a:t>
            </a:r>
          </a:p>
        </p:txBody>
      </p:sp>
    </p:spTree>
    <p:extLst>
      <p:ext uri="{BB962C8B-B14F-4D97-AF65-F5344CB8AC3E}">
        <p14:creationId xmlns:p14="http://schemas.microsoft.com/office/powerpoint/2010/main" val="207625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DBFFB6-1689-EF42-B3C4-5417BFDD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30" y="2486025"/>
            <a:ext cx="11665740" cy="1014412"/>
          </a:xfrm>
          <a:prstGeom prst="rect">
            <a:avLst/>
          </a:prstGeom>
          <a:ln w="38100">
            <a:noFill/>
          </a:ln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278F03B-EA01-C14B-8CDB-7B16AF91F3FD}"/>
              </a:ext>
            </a:extLst>
          </p:cNvPr>
          <p:cNvSpPr/>
          <p:nvPr/>
        </p:nvSpPr>
        <p:spPr>
          <a:xfrm>
            <a:off x="1743077" y="357189"/>
            <a:ext cx="2800350" cy="1185862"/>
          </a:xfrm>
          <a:prstGeom prst="roundRect">
            <a:avLst/>
          </a:prstGeom>
          <a:noFill/>
          <a:ln w="38100"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FR" sz="2000" b="1" dirty="0">
                <a:solidFill>
                  <a:srgbClr val="941100"/>
                </a:solidFill>
                <a:latin typeface="Candara" panose="020E0502030303020204" pitchFamily="34" charset="0"/>
              </a:rPr>
              <a:t>𝟐.  ... qui s’expliquent par des logiques d’acteurs (lesquelles ?)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9C1A4A6-BC5F-D94C-9B42-3947B1116828}"/>
              </a:ext>
            </a:extLst>
          </p:cNvPr>
          <p:cNvSpPr/>
          <p:nvPr/>
        </p:nvSpPr>
        <p:spPr>
          <a:xfrm>
            <a:off x="7998618" y="357189"/>
            <a:ext cx="3517102" cy="1185862"/>
          </a:xfrm>
          <a:prstGeom prst="roundRect">
            <a:avLst/>
          </a:prstGeom>
          <a:noFill/>
          <a:ln w="38100"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FR" sz="2000" b="1" dirty="0">
                <a:solidFill>
                  <a:srgbClr val="941100"/>
                </a:solidFill>
                <a:latin typeface="Candara" panose="020E0502030303020204" pitchFamily="34" charset="0"/>
              </a:rPr>
              <a:t>𝟏. On observe des  transformations territoriales (lesquelles ?) ...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94230A5-683E-C141-B38E-9315AB5258EE}"/>
              </a:ext>
            </a:extLst>
          </p:cNvPr>
          <p:cNvSpPr/>
          <p:nvPr/>
        </p:nvSpPr>
        <p:spPr>
          <a:xfrm>
            <a:off x="4443419" y="4443411"/>
            <a:ext cx="4029067" cy="1843089"/>
          </a:xfrm>
          <a:prstGeom prst="roundRect">
            <a:avLst/>
          </a:prstGeom>
          <a:noFill/>
          <a:ln w="38100"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FR" sz="2000" b="1" dirty="0">
                <a:solidFill>
                  <a:srgbClr val="941100"/>
                </a:solidFill>
                <a:latin typeface="Candara" panose="020E0502030303020204" pitchFamily="34" charset="0"/>
              </a:rPr>
              <a:t>𝟑. Quels types d’espaces en résultent ?</a:t>
            </a:r>
          </a:p>
          <a:p>
            <a:pPr algn="ctr"/>
            <a:r>
              <a:rPr lang="fr-FR" sz="2000" b="1" dirty="0">
                <a:solidFill>
                  <a:srgbClr val="941100"/>
                </a:solidFill>
                <a:latin typeface="Candara" panose="020E0502030303020204" pitchFamily="34" charset="0"/>
              </a:rPr>
              <a:t>( ➜ diversité, complexité des types d’espaces et de leurs évolutions = typologie)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65D4F67-A713-FB4B-9676-2DDBCE7634B8}"/>
              </a:ext>
            </a:extLst>
          </p:cNvPr>
          <p:cNvCxnSpPr>
            <a:cxnSpLocks/>
          </p:cNvCxnSpPr>
          <p:nvPr/>
        </p:nvCxnSpPr>
        <p:spPr>
          <a:xfrm flipV="1">
            <a:off x="10029826" y="1714500"/>
            <a:ext cx="0" cy="757238"/>
          </a:xfrm>
          <a:prstGeom prst="straightConnector1">
            <a:avLst/>
          </a:prstGeom>
          <a:ln w="101600">
            <a:solidFill>
              <a:srgbClr val="2E9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A47039E-717E-F540-941F-AC289A9E7F88}"/>
              </a:ext>
            </a:extLst>
          </p:cNvPr>
          <p:cNvCxnSpPr>
            <a:cxnSpLocks/>
          </p:cNvCxnSpPr>
          <p:nvPr/>
        </p:nvCxnSpPr>
        <p:spPr>
          <a:xfrm flipV="1">
            <a:off x="3024188" y="1557338"/>
            <a:ext cx="0" cy="757238"/>
          </a:xfrm>
          <a:prstGeom prst="straightConnector1">
            <a:avLst/>
          </a:prstGeom>
          <a:ln w="101600">
            <a:solidFill>
              <a:srgbClr val="2E9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2CC9854-130F-654E-BF87-F7B8D7F46B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84156" y="3500437"/>
            <a:ext cx="0" cy="757238"/>
          </a:xfrm>
          <a:prstGeom prst="straightConnector1">
            <a:avLst/>
          </a:prstGeom>
          <a:ln w="101600">
            <a:solidFill>
              <a:srgbClr val="2E9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C2C6E48-7173-214D-ABD5-FBB2C5435A39}"/>
              </a:ext>
            </a:extLst>
          </p:cNvPr>
          <p:cNvSpPr/>
          <p:nvPr/>
        </p:nvSpPr>
        <p:spPr>
          <a:xfrm>
            <a:off x="1743077" y="2486025"/>
            <a:ext cx="2800350" cy="885826"/>
          </a:xfrm>
          <a:prstGeom prst="roundRect">
            <a:avLst/>
          </a:prstGeom>
          <a:noFill/>
          <a:ln w="38100"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fr-FR" sz="2000" b="1" dirty="0">
              <a:solidFill>
                <a:srgbClr val="941100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34D0210-D819-4A41-B489-097F7147CFE4}"/>
              </a:ext>
            </a:extLst>
          </p:cNvPr>
          <p:cNvSpPr/>
          <p:nvPr/>
        </p:nvSpPr>
        <p:spPr>
          <a:xfrm>
            <a:off x="8167689" y="2528886"/>
            <a:ext cx="3248023" cy="885826"/>
          </a:xfrm>
          <a:prstGeom prst="roundRect">
            <a:avLst/>
          </a:prstGeom>
          <a:noFill/>
          <a:ln w="38100"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fr-FR" sz="2000" b="1" dirty="0">
              <a:solidFill>
                <a:srgbClr val="941100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DA547FB-6D0B-A042-8CDF-17101BBAD599}"/>
              </a:ext>
            </a:extLst>
          </p:cNvPr>
          <p:cNvSpPr/>
          <p:nvPr/>
        </p:nvSpPr>
        <p:spPr>
          <a:xfrm>
            <a:off x="5729287" y="2525312"/>
            <a:ext cx="1766887" cy="885826"/>
          </a:xfrm>
          <a:prstGeom prst="roundRect">
            <a:avLst/>
          </a:prstGeom>
          <a:noFill/>
          <a:ln w="38100"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fr-FR" sz="2000" b="1" dirty="0">
              <a:solidFill>
                <a:srgbClr val="9411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16EB50-1C19-5449-A2E8-849ECAD5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28" y="182561"/>
            <a:ext cx="10734614" cy="921809"/>
          </a:xfrm>
          <a:prstGeom prst="rect">
            <a:avLst/>
          </a:prstGeom>
          <a:ln w="38100">
            <a:solidFill>
              <a:srgbClr val="94110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62F76F-7DC2-0941-8F87-5EB0DD78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344595"/>
            <a:ext cx="8318500" cy="342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B585CF-B017-BD46-8A54-7A246CEBAE39}"/>
              </a:ext>
            </a:extLst>
          </p:cNvPr>
          <p:cNvSpPr txBox="1"/>
          <p:nvPr/>
        </p:nvSpPr>
        <p:spPr>
          <a:xfrm>
            <a:off x="1834390" y="1688947"/>
            <a:ext cx="935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ndara" panose="020E0502030303020204" pitchFamily="34" charset="0"/>
              </a:rPr>
              <a:t>Quelles sont les dynamiques qui affectent les espaces urbains ? Et quelles différenciations en résultent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4BF0D6-AADD-2A44-89CD-A4C269F337BB}"/>
              </a:ext>
            </a:extLst>
          </p:cNvPr>
          <p:cNvSpPr txBox="1"/>
          <p:nvPr/>
        </p:nvSpPr>
        <p:spPr>
          <a:xfrm>
            <a:off x="1737034" y="3123830"/>
            <a:ext cx="9246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ndara" panose="020E0502030303020204" pitchFamily="34" charset="0"/>
              </a:rPr>
              <a:t>Quelles sont les nouvelles stratégies spatiales des acteurs productifs ? Et quelles nouvelles organisations spatiales en résultent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0668ED-5479-3740-BF11-4022EBA94FDE}"/>
              </a:ext>
            </a:extLst>
          </p:cNvPr>
          <p:cNvSpPr txBox="1"/>
          <p:nvPr/>
        </p:nvSpPr>
        <p:spPr>
          <a:xfrm>
            <a:off x="1834389" y="4466887"/>
            <a:ext cx="9337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ndara" panose="020E0502030303020204" pitchFamily="34" charset="0"/>
              </a:rPr>
              <a:t>Comment décrire et expliquer la diversité et la complexité des dynamiques des espaces ruraux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DA8E40-EB6F-B042-8EE2-7C3EEF58393B}"/>
              </a:ext>
            </a:extLst>
          </p:cNvPr>
          <p:cNvSpPr txBox="1"/>
          <p:nvPr/>
        </p:nvSpPr>
        <p:spPr>
          <a:xfrm>
            <a:off x="1834391" y="5761699"/>
            <a:ext cx="933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ndara" panose="020E0502030303020204" pitchFamily="34" charset="0"/>
              </a:rPr>
              <a:t>Quelles transformations territoriales ? Quelles logiques d’acteurs ? Quels types d’espaces en résultent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7402A3-EFE2-984C-A4AE-9E70641CA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13" y="2594886"/>
            <a:ext cx="8763000" cy="558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21DB91-94A2-3649-918A-53F13446B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" y="3881570"/>
            <a:ext cx="8699500" cy="5715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02F61D-9CB9-3648-BF95-65F037F84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" y="5263418"/>
            <a:ext cx="8788400" cy="596900"/>
          </a:xfrm>
          <a:prstGeom prst="rect">
            <a:avLst/>
          </a:prstGeom>
        </p:spPr>
      </p:pic>
      <p:sp>
        <p:nvSpPr>
          <p:cNvPr id="16" name="Flèche courbée vers la droite 15">
            <a:extLst>
              <a:ext uri="{FF2B5EF4-FFF2-40B4-BE49-F238E27FC236}">
                <a16:creationId xmlns:a16="http://schemas.microsoft.com/office/drawing/2014/main" id="{58B6A28E-90BB-9F43-BAD2-E0152A19EFFB}"/>
              </a:ext>
            </a:extLst>
          </p:cNvPr>
          <p:cNvSpPr>
            <a:spLocks/>
          </p:cNvSpPr>
          <p:nvPr/>
        </p:nvSpPr>
        <p:spPr>
          <a:xfrm>
            <a:off x="1366389" y="1751054"/>
            <a:ext cx="468000" cy="360000"/>
          </a:xfrm>
          <a:prstGeom prst="curvedRightArrow">
            <a:avLst/>
          </a:prstGeom>
          <a:solidFill>
            <a:srgbClr val="2E9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a droite 16">
            <a:extLst>
              <a:ext uri="{FF2B5EF4-FFF2-40B4-BE49-F238E27FC236}">
                <a16:creationId xmlns:a16="http://schemas.microsoft.com/office/drawing/2014/main" id="{35A67BE5-FD1D-4144-859A-687DBAC7BE49}"/>
              </a:ext>
            </a:extLst>
          </p:cNvPr>
          <p:cNvSpPr>
            <a:spLocks/>
          </p:cNvSpPr>
          <p:nvPr/>
        </p:nvSpPr>
        <p:spPr>
          <a:xfrm>
            <a:off x="1208821" y="3210472"/>
            <a:ext cx="468000" cy="360000"/>
          </a:xfrm>
          <a:prstGeom prst="curvedRightArrow">
            <a:avLst/>
          </a:prstGeom>
          <a:solidFill>
            <a:srgbClr val="2E9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droite 17">
            <a:extLst>
              <a:ext uri="{FF2B5EF4-FFF2-40B4-BE49-F238E27FC236}">
                <a16:creationId xmlns:a16="http://schemas.microsoft.com/office/drawing/2014/main" id="{E7B87403-F184-D043-ACD3-DBD7CABA3148}"/>
              </a:ext>
            </a:extLst>
          </p:cNvPr>
          <p:cNvSpPr>
            <a:spLocks/>
          </p:cNvSpPr>
          <p:nvPr/>
        </p:nvSpPr>
        <p:spPr>
          <a:xfrm>
            <a:off x="1284789" y="4502924"/>
            <a:ext cx="468000" cy="360000"/>
          </a:xfrm>
          <a:prstGeom prst="curvedRightArrow">
            <a:avLst/>
          </a:prstGeom>
          <a:solidFill>
            <a:srgbClr val="2E9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courbée vers la droite 18">
            <a:extLst>
              <a:ext uri="{FF2B5EF4-FFF2-40B4-BE49-F238E27FC236}">
                <a16:creationId xmlns:a16="http://schemas.microsoft.com/office/drawing/2014/main" id="{9C581E81-8EA3-464E-B7C1-33B7C45B5918}"/>
              </a:ext>
            </a:extLst>
          </p:cNvPr>
          <p:cNvSpPr>
            <a:spLocks/>
          </p:cNvSpPr>
          <p:nvPr/>
        </p:nvSpPr>
        <p:spPr>
          <a:xfrm>
            <a:off x="1203189" y="5935642"/>
            <a:ext cx="468000" cy="360000"/>
          </a:xfrm>
          <a:prstGeom prst="curvedRightArrow">
            <a:avLst/>
          </a:prstGeom>
          <a:solidFill>
            <a:srgbClr val="2E9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46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346</Words>
  <Application>Microsoft Macintosh PowerPoint</Application>
  <PresentationFormat>Grand écran</PresentationFormat>
  <Paragraphs>51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Schmittbiel</dc:creator>
  <cp:lastModifiedBy>Catherine Schmittbiel</cp:lastModifiedBy>
  <cp:revision>27</cp:revision>
  <dcterms:created xsi:type="dcterms:W3CDTF">2019-05-11T17:32:25Z</dcterms:created>
  <dcterms:modified xsi:type="dcterms:W3CDTF">2019-05-11T21:26:18Z</dcterms:modified>
</cp:coreProperties>
</file>