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57" r:id="rId3"/>
    <p:sldId id="300" r:id="rId4"/>
    <p:sldId id="259" r:id="rId5"/>
    <p:sldId id="290" r:id="rId6"/>
    <p:sldId id="271" r:id="rId7"/>
    <p:sldId id="272" r:id="rId8"/>
    <p:sldId id="291" r:id="rId9"/>
    <p:sldId id="260" r:id="rId10"/>
    <p:sldId id="292" r:id="rId11"/>
    <p:sldId id="273" r:id="rId12"/>
    <p:sldId id="293" r:id="rId13"/>
    <p:sldId id="294" r:id="rId14"/>
    <p:sldId id="297" r:id="rId15"/>
    <p:sldId id="295" r:id="rId16"/>
    <p:sldId id="296" r:id="rId17"/>
    <p:sldId id="298" r:id="rId18"/>
    <p:sldId id="302" r:id="rId19"/>
    <p:sldId id="303" r:id="rId20"/>
    <p:sldId id="299" r:id="rId21"/>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452" autoAdjust="0"/>
  </p:normalViewPr>
  <p:slideViewPr>
    <p:cSldViewPr>
      <p:cViewPr>
        <p:scale>
          <a:sx n="70" d="100"/>
          <a:sy n="70" d="100"/>
        </p:scale>
        <p:origin x="-1374"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00C2DC4-F598-4F19-840B-865F2F6B7329}" type="datetimeFigureOut">
              <a:rPr lang="fr-FR" smtClean="0"/>
              <a:t>19/05/2016</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77C699-20DF-4757-82F8-7206F4987952}" type="slidenum">
              <a:rPr lang="fr-FR" smtClean="0"/>
              <a:t>‹N°›</a:t>
            </a:fld>
            <a:endParaRPr lang="fr-FR"/>
          </a:p>
        </p:txBody>
      </p:sp>
    </p:spTree>
    <p:extLst>
      <p:ext uri="{BB962C8B-B14F-4D97-AF65-F5344CB8AC3E}">
        <p14:creationId xmlns:p14="http://schemas.microsoft.com/office/powerpoint/2010/main" val="26444153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Ces</a:t>
            </a:r>
            <a:r>
              <a:rPr lang="fr-FR" baseline="0" dirty="0" smtClean="0"/>
              <a:t> deux films sont représentatifs de la mondialisation culturelle ! Ils s’inscrivent dans le contexte de la 3</a:t>
            </a:r>
            <a:r>
              <a:rPr lang="fr-FR" baseline="30000" dirty="0" smtClean="0"/>
              <a:t>ème</a:t>
            </a:r>
            <a:r>
              <a:rPr lang="fr-FR" baseline="0" dirty="0" smtClean="0"/>
              <a:t> mondialisation.</a:t>
            </a:r>
          </a:p>
          <a:p>
            <a:r>
              <a:rPr lang="fr-FR" baseline="0" dirty="0" smtClean="0"/>
              <a:t>Dans son ouvrage intitulé les quatre parties du monde S. </a:t>
            </a:r>
            <a:r>
              <a:rPr lang="fr-FR" baseline="0" dirty="0" err="1" smtClean="0"/>
              <a:t>Gruzinski</a:t>
            </a:r>
            <a:r>
              <a:rPr lang="fr-FR" baseline="0" dirty="0" smtClean="0"/>
              <a:t> termine sa démonstration sur ces deux films ?  Pourquoi ? </a:t>
            </a:r>
          </a:p>
          <a:p>
            <a:pPr marL="171450" indent="-171450">
              <a:buFontTx/>
              <a:buChar char="-"/>
            </a:pPr>
            <a:r>
              <a:rPr lang="fr-FR" baseline="0" dirty="0" smtClean="0"/>
              <a:t>Retour du millénarisme dans la production cinématographique : </a:t>
            </a:r>
          </a:p>
          <a:p>
            <a:pPr marL="0" indent="0">
              <a:buFontTx/>
              <a:buNone/>
            </a:pPr>
            <a:r>
              <a:rPr lang="fr-FR" baseline="0" dirty="0" smtClean="0"/>
              <a:t>     =&gt; Des héros chargés par une obscure providence de combattre le Mal qu’incarnent les machines tueuses de Terminator ou le système informatique de Matrix </a:t>
            </a:r>
          </a:p>
          <a:p>
            <a:pPr marL="0" indent="0">
              <a:buFontTx/>
              <a:buNone/>
            </a:pPr>
            <a:r>
              <a:rPr lang="fr-FR" baseline="0" dirty="0" smtClean="0"/>
              <a:t>     =&gt; Les deux séries développent des intrigues orientées de bout en bout vers le salut ou la libération de l’humanité. Chaque fois un élu d’une mère prédestinée se voit confier la mission protéger l’humanité future ou la ville sanctuaire. </a:t>
            </a:r>
          </a:p>
          <a:p>
            <a:pPr marL="0" indent="0">
              <a:buFontTx/>
              <a:buNone/>
            </a:pPr>
            <a:r>
              <a:rPr lang="fr-FR" baseline="0" dirty="0" smtClean="0"/>
              <a:t>     =&gt; L’importance des rêves et des révélations renvoient à la grande saga millénariste judéo chrétienne…   </a:t>
            </a:r>
          </a:p>
          <a:p>
            <a:pPr marL="171450" indent="-171450">
              <a:buFontTx/>
              <a:buChar char="-"/>
            </a:pPr>
            <a:r>
              <a:rPr lang="fr-FR" baseline="0" dirty="0" smtClean="0"/>
              <a:t>Or ce thème existe au XVIème siècle et a circulé dans les quatre parties du monde se modifiant, s’enrichissant de coutumes locales : </a:t>
            </a:r>
          </a:p>
          <a:p>
            <a:pPr marL="171450" indent="-171450">
              <a:buFont typeface="Symbol" pitchFamily="18" charset="2"/>
              <a:buChar char="Þ"/>
            </a:pPr>
            <a:r>
              <a:rPr lang="fr-FR" baseline="0" dirty="0" smtClean="0"/>
              <a:t>Ces idées circulent autour du roi Manuel du Portugal et de Charles Quint. Les Franciscains développement ces idées en Europe puis en Amérique lorsqu’ils s’y rendent.  </a:t>
            </a:r>
          </a:p>
          <a:p>
            <a:pPr marL="0" indent="0">
              <a:buFontTx/>
              <a:buNone/>
            </a:pPr>
            <a:r>
              <a:rPr lang="fr-FR" baseline="0" dirty="0" smtClean="0"/>
              <a:t>Le cinéma qui met en scène des sujets millénaristes est un symbole de la 3</a:t>
            </a:r>
            <a:r>
              <a:rPr lang="fr-FR" baseline="30000" dirty="0" smtClean="0"/>
              <a:t>ème</a:t>
            </a:r>
            <a:r>
              <a:rPr lang="fr-FR" baseline="0" dirty="0" smtClean="0"/>
              <a:t> mondialisation. </a:t>
            </a:r>
          </a:p>
          <a:p>
            <a:pPr marL="0" indent="0">
              <a:buFontTx/>
              <a:buNone/>
            </a:pPr>
            <a:r>
              <a:rPr lang="fr-FR" baseline="0" dirty="0" smtClean="0"/>
              <a:t>Le thème millénariste, lui est un des symboles de la première mondialisation tant il circule. </a:t>
            </a:r>
          </a:p>
          <a:p>
            <a:pPr marL="0" indent="0">
              <a:buFontTx/>
              <a:buNone/>
            </a:pPr>
            <a:endParaRPr lang="fr-FR" baseline="0" dirty="0" smtClean="0"/>
          </a:p>
          <a:p>
            <a:pPr marL="0" indent="0">
              <a:buFontTx/>
              <a:buNone/>
            </a:pPr>
            <a:r>
              <a:rPr lang="fr-FR" baseline="0" dirty="0" smtClean="0"/>
              <a:t>Mais de quoi parle-t-on lorsqu’on évoque le terme de première mondialisation qui apparait dans le thème 3 de ce nouveau programme ?  </a:t>
            </a:r>
            <a:endParaRPr lang="fr-FR" dirty="0"/>
          </a:p>
        </p:txBody>
      </p:sp>
      <p:sp>
        <p:nvSpPr>
          <p:cNvPr id="4" name="Espace réservé du numéro de diapositive 3"/>
          <p:cNvSpPr>
            <a:spLocks noGrp="1"/>
          </p:cNvSpPr>
          <p:nvPr>
            <p:ph type="sldNum" sz="quarter" idx="10"/>
          </p:nvPr>
        </p:nvSpPr>
        <p:spPr/>
        <p:txBody>
          <a:bodyPr/>
          <a:lstStyle/>
          <a:p>
            <a:fld id="{EF77C699-20DF-4757-82F8-7206F4987952}" type="slidenum">
              <a:rPr lang="fr-FR" smtClean="0"/>
              <a:t>2</a:t>
            </a:fld>
            <a:endParaRPr lang="fr-FR"/>
          </a:p>
        </p:txBody>
      </p:sp>
    </p:spTree>
    <p:extLst>
      <p:ext uri="{BB962C8B-B14F-4D97-AF65-F5344CB8AC3E}">
        <p14:creationId xmlns:p14="http://schemas.microsoft.com/office/powerpoint/2010/main" val="11167945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Cette </a:t>
            </a:r>
            <a:r>
              <a:rPr lang="fr-FR" b="0" dirty="0" smtClean="0"/>
              <a:t>mosaïque mexicaine en plumes a</a:t>
            </a:r>
            <a:r>
              <a:rPr lang="fr-FR" b="0" baseline="0" dirty="0" smtClean="0"/>
              <a:t> été réalisé en 1539</a:t>
            </a:r>
            <a:r>
              <a:rPr lang="fr-FR" b="1" baseline="0" dirty="0" smtClean="0"/>
              <a:t>.</a:t>
            </a:r>
          </a:p>
          <a:p>
            <a:r>
              <a:rPr lang="fr-FR" dirty="0" smtClean="0"/>
              <a:t/>
            </a:r>
            <a:br>
              <a:rPr lang="fr-FR" dirty="0" smtClean="0"/>
            </a:br>
            <a:r>
              <a:rPr lang="fr-FR" dirty="0" smtClean="0"/>
              <a:t>Elle fut réalisée par des artistes locaux selon des techniques ancestrales aztèques, mais sous la direction de moines franciscains, près de 20 ans après la conquête</a:t>
            </a:r>
            <a:r>
              <a:rPr lang="fr-FR" baseline="0" dirty="0" smtClean="0"/>
              <a:t> de </a:t>
            </a:r>
            <a:r>
              <a:rPr lang="fr-FR" baseline="0" dirty="0" err="1" smtClean="0"/>
              <a:t>Tenochtlitan</a:t>
            </a:r>
            <a:r>
              <a:rPr lang="fr-FR" baseline="0" dirty="0" smtClean="0"/>
              <a:t> </a:t>
            </a:r>
            <a:endParaRPr lang="fr-FR" dirty="0" smtClean="0"/>
          </a:p>
          <a:p>
            <a:r>
              <a:rPr lang="fr-FR" dirty="0" smtClean="0"/>
              <a:t>Réalisée en 1539 à Mexico, cette </a:t>
            </a:r>
            <a:r>
              <a:rPr lang="fr-FR" dirty="0" err="1" smtClean="0"/>
              <a:t>oeuvre</a:t>
            </a:r>
            <a:r>
              <a:rPr lang="fr-FR" dirty="0" smtClean="0"/>
              <a:t> se situe à la charnière de deux mondes que tout semblait opposer : l'Europe de la Renaissance en pleine mutation politique, culturelle et spirituelle et l'empire aztèque à l'apogée de sa puissance.</a:t>
            </a:r>
          </a:p>
          <a:p>
            <a:r>
              <a:rPr lang="fr-FR" dirty="0" smtClean="0"/>
              <a:t/>
            </a:r>
            <a:br>
              <a:rPr lang="fr-FR" dirty="0" smtClean="0"/>
            </a:br>
            <a:r>
              <a:rPr lang="fr-FR" i="1" dirty="0" smtClean="0"/>
              <a:t>La Messe de Saint-Grégoire</a:t>
            </a:r>
            <a:r>
              <a:rPr lang="fr-FR" dirty="0" smtClean="0"/>
              <a:t> est à la fois un des tout premiers tableaux chrétiens du nouveau monde et probablement une des dernières productions de l'art aztèque. Le sujet illustre une scène traditionnelle de l'art chrétien du XVe siècle, la technique - </a:t>
            </a:r>
            <a:r>
              <a:rPr lang="fr-FR" i="1" dirty="0" smtClean="0"/>
              <a:t>la plumasserie</a:t>
            </a:r>
            <a:r>
              <a:rPr lang="fr-FR" dirty="0" smtClean="0"/>
              <a:t> - le vocabulaire décoratif employé, l'organisation spatiale de la scène et le symbolisme de certaines représentations sont de traditions locales.</a:t>
            </a:r>
          </a:p>
          <a:p>
            <a:endParaRPr lang="fr-FR" dirty="0" smtClean="0"/>
          </a:p>
          <a:p>
            <a:r>
              <a:rPr lang="fr-FR" dirty="0" smtClean="0"/>
              <a:t>Cette œuvre représente le pape Grégoire le Grand (540-604) en train de célébrer la messe en l'église Sainte-Croix-de-Jérusalem de Rome, avec en face de lui sur l'autel la vision du Christ en tant qu'Homme de douleur, en réponse à sa prière pour convertir une personne doutant de la présence réelle</a:t>
            </a:r>
          </a:p>
          <a:p>
            <a:endParaRPr lang="fr-FR" dirty="0"/>
          </a:p>
        </p:txBody>
      </p:sp>
      <p:sp>
        <p:nvSpPr>
          <p:cNvPr id="4" name="Espace réservé du numéro de diapositive 3"/>
          <p:cNvSpPr>
            <a:spLocks noGrp="1"/>
          </p:cNvSpPr>
          <p:nvPr>
            <p:ph type="sldNum" sz="quarter" idx="10"/>
          </p:nvPr>
        </p:nvSpPr>
        <p:spPr/>
        <p:txBody>
          <a:bodyPr/>
          <a:lstStyle/>
          <a:p>
            <a:fld id="{EF77C699-20DF-4757-82F8-7206F4987952}" type="slidenum">
              <a:rPr lang="fr-FR" smtClean="0"/>
              <a:t>17</a:t>
            </a:fld>
            <a:endParaRPr lang="fr-FR"/>
          </a:p>
        </p:txBody>
      </p:sp>
    </p:spTree>
    <p:extLst>
      <p:ext uri="{BB962C8B-B14F-4D97-AF65-F5344CB8AC3E}">
        <p14:creationId xmlns:p14="http://schemas.microsoft.com/office/powerpoint/2010/main" val="3511267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A. </a:t>
            </a:r>
          </a:p>
          <a:p>
            <a:endParaRPr lang="fr-FR" dirty="0" smtClean="0"/>
          </a:p>
          <a:p>
            <a:r>
              <a:rPr lang="fr-FR" dirty="0" smtClean="0"/>
              <a:t>La première</a:t>
            </a:r>
            <a:r>
              <a:rPr lang="fr-FR" baseline="0" dirty="0" smtClean="0"/>
              <a:t> mondialisation et l’histoire globale ont un objectif : </a:t>
            </a:r>
          </a:p>
          <a:p>
            <a:pPr marL="171450" indent="-171450">
              <a:buFontTx/>
              <a:buChar char="-"/>
            </a:pPr>
            <a:r>
              <a:rPr lang="fr-FR" baseline="0" dirty="0" smtClean="0"/>
              <a:t>Voir les liens que les sociétés se nouent entre elles. </a:t>
            </a:r>
          </a:p>
          <a:p>
            <a:pPr marL="171450" indent="-171450">
              <a:buFontTx/>
              <a:buChar char="-"/>
            </a:pPr>
            <a:r>
              <a:rPr lang="fr-FR" baseline="0" dirty="0" smtClean="0"/>
              <a:t>Voir comment ces liens permettent une homogénéisation du territoire </a:t>
            </a:r>
          </a:p>
          <a:p>
            <a:pPr marL="171450" indent="-171450">
              <a:buFontTx/>
              <a:buChar char="-"/>
            </a:pPr>
            <a:r>
              <a:rPr lang="fr-FR" baseline="0" dirty="0" smtClean="0"/>
              <a:t>Voir quelles sont les rencontres ? Les acculturations ? </a:t>
            </a:r>
          </a:p>
          <a:p>
            <a:pPr marL="171450" indent="-171450">
              <a:buFontTx/>
              <a:buChar char="-"/>
            </a:pPr>
            <a:endParaRPr lang="fr-FR" baseline="0" dirty="0" smtClean="0"/>
          </a:p>
          <a:p>
            <a:pPr marL="0" indent="0">
              <a:buFontTx/>
              <a:buNone/>
            </a:pPr>
            <a:r>
              <a:rPr lang="fr-FR" baseline="0" dirty="0" smtClean="0"/>
              <a:t>B.  </a:t>
            </a:r>
          </a:p>
          <a:p>
            <a:pPr marL="171450" indent="-171450">
              <a:buFontTx/>
              <a:buChar char="-"/>
            </a:pPr>
            <a:r>
              <a:rPr lang="fr-FR" baseline="0" dirty="0" smtClean="0"/>
              <a:t>Pierre Chaunu veut une approche globalisée et qui ne soit plus </a:t>
            </a:r>
            <a:r>
              <a:rPr lang="fr-FR" baseline="0" dirty="0" err="1" smtClean="0"/>
              <a:t>européannocentrée</a:t>
            </a:r>
            <a:r>
              <a:rPr lang="fr-FR" baseline="0" dirty="0" smtClean="0"/>
              <a:t>. </a:t>
            </a:r>
          </a:p>
          <a:p>
            <a:pPr marL="171450" indent="-171450">
              <a:buFontTx/>
              <a:buChar char="-"/>
            </a:pPr>
            <a:r>
              <a:rPr lang="fr-FR" baseline="0" dirty="0" smtClean="0"/>
              <a:t>Travaux important de Denys Lombard sur le carrefour javanais qui n’en fait pas que l’histoire mais montre les connexions </a:t>
            </a:r>
          </a:p>
          <a:p>
            <a:pPr marL="0" indent="0">
              <a:buFontTx/>
              <a:buNone/>
            </a:pPr>
            <a:r>
              <a:rPr lang="fr-FR" baseline="0" dirty="0" smtClean="0"/>
              <a:t>avec d’autres espaces. Par exemple, la manière dont l’Islam par l’intermédiaire des marchands s’est développée à Java. </a:t>
            </a:r>
          </a:p>
          <a:p>
            <a:pPr marL="0" indent="0">
              <a:buFontTx/>
              <a:buNone/>
            </a:pPr>
            <a:endParaRPr lang="fr-FR" baseline="0" dirty="0" smtClean="0"/>
          </a:p>
          <a:p>
            <a:pPr marL="0" indent="0">
              <a:buFontTx/>
              <a:buNone/>
            </a:pPr>
            <a:r>
              <a:rPr lang="fr-FR" baseline="0" dirty="0" smtClean="0"/>
              <a:t>Timothy Brook et le chapeau de Vermeer </a:t>
            </a:r>
          </a:p>
          <a:p>
            <a:pPr marL="0" indent="0">
              <a:buFontTx/>
              <a:buNone/>
            </a:pPr>
            <a:r>
              <a:rPr lang="fr-FR" baseline="0" dirty="0" smtClean="0"/>
              <a:t>Surtout travaux de Serge </a:t>
            </a:r>
            <a:r>
              <a:rPr lang="fr-FR" baseline="0" dirty="0" err="1" smtClean="0"/>
              <a:t>Gruzinski</a:t>
            </a:r>
            <a:r>
              <a:rPr lang="fr-FR" baseline="0" dirty="0" smtClean="0"/>
              <a:t> et les quatre parties du monde (il y fait l’histoire de la première mondialisation et montrant </a:t>
            </a:r>
          </a:p>
          <a:p>
            <a:pPr marL="0" indent="0">
              <a:buFontTx/>
              <a:buNone/>
            </a:pPr>
            <a:r>
              <a:rPr lang="fr-FR" baseline="0" dirty="0" smtClean="0"/>
              <a:t>Les explorations, les reconfigurations après les découvertes, les hommes qui circulent, les phénomènes d’acculturation…</a:t>
            </a:r>
          </a:p>
          <a:p>
            <a:pPr marL="0" indent="0">
              <a:buFontTx/>
              <a:buNone/>
            </a:pPr>
            <a:r>
              <a:rPr lang="fr-FR" baseline="0" dirty="0" smtClean="0"/>
              <a:t>Aujourd’hui, Romain Bertrand est le grand représentant de cette première mondialisation. Il étudie les rencontres.  </a:t>
            </a:r>
          </a:p>
          <a:p>
            <a:endParaRPr lang="fr-FR" dirty="0"/>
          </a:p>
        </p:txBody>
      </p:sp>
      <p:sp>
        <p:nvSpPr>
          <p:cNvPr id="4" name="Espace réservé du numéro de diapositive 3"/>
          <p:cNvSpPr>
            <a:spLocks noGrp="1"/>
          </p:cNvSpPr>
          <p:nvPr>
            <p:ph type="sldNum" sz="quarter" idx="10"/>
          </p:nvPr>
        </p:nvSpPr>
        <p:spPr/>
        <p:txBody>
          <a:bodyPr/>
          <a:lstStyle/>
          <a:p>
            <a:fld id="{EF77C699-20DF-4757-82F8-7206F4987952}" type="slidenum">
              <a:rPr lang="fr-FR" smtClean="0"/>
              <a:t>4</a:t>
            </a:fld>
            <a:endParaRPr lang="fr-FR"/>
          </a:p>
        </p:txBody>
      </p:sp>
    </p:spTree>
    <p:extLst>
      <p:ext uri="{BB962C8B-B14F-4D97-AF65-F5344CB8AC3E}">
        <p14:creationId xmlns:p14="http://schemas.microsoft.com/office/powerpoint/2010/main" val="36181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indent="0">
              <a:buNone/>
            </a:pPr>
            <a:r>
              <a:rPr lang="fr-FR" sz="1200" dirty="0" smtClean="0">
                <a:latin typeface="Comic Sans MS" panose="030F0702030302020204" pitchFamily="66" charset="0"/>
              </a:rPr>
              <a:t>Lire les</a:t>
            </a:r>
            <a:r>
              <a:rPr lang="fr-FR" sz="1200" baseline="0" dirty="0" smtClean="0">
                <a:latin typeface="Comic Sans MS" panose="030F0702030302020204" pitchFamily="66" charset="0"/>
              </a:rPr>
              <a:t> éléments en gras ! </a:t>
            </a:r>
            <a:endParaRPr lang="fr-FR" sz="1200" dirty="0" smtClean="0">
              <a:latin typeface="Comic Sans MS" panose="030F0702030302020204" pitchFamily="66" charset="0"/>
            </a:endParaRPr>
          </a:p>
          <a:p>
            <a:pPr marL="0" indent="0">
              <a:buNone/>
            </a:pPr>
            <a:endParaRPr lang="fr-FR" sz="1200" dirty="0" smtClean="0">
              <a:latin typeface="Comic Sans MS" panose="030F0702030302020204" pitchFamily="66" charset="0"/>
            </a:endParaRPr>
          </a:p>
          <a:p>
            <a:pPr marL="0" indent="0">
              <a:buNone/>
            </a:pPr>
            <a:r>
              <a:rPr lang="fr-FR" sz="1200" dirty="0" smtClean="0">
                <a:latin typeface="Comic Sans MS" panose="030F0702030302020204" pitchFamily="66" charset="0"/>
              </a:rPr>
              <a:t>Dans les difficultés : </a:t>
            </a:r>
          </a:p>
          <a:p>
            <a:pPr marL="0" indent="0">
              <a:buNone/>
            </a:pPr>
            <a:endParaRPr lang="fr-FR" sz="1200" dirty="0" smtClean="0">
              <a:latin typeface="Comic Sans MS" panose="030F0702030302020204" pitchFamily="66" charset="0"/>
            </a:endParaRPr>
          </a:p>
          <a:p>
            <a:pPr marL="0" indent="0">
              <a:buNone/>
            </a:pPr>
            <a:r>
              <a:rPr lang="fr-FR" sz="1200" dirty="0" smtClean="0">
                <a:latin typeface="Comic Sans MS" panose="030F0702030302020204" pitchFamily="66" charset="0"/>
              </a:rPr>
              <a:t>L’historien doit s’en remettre aux travaux des autres sur le phénomène étudié dans d’autres espaces, et encore seulement quand les travaux sont écrits dans une langue qu’il peut lire</a:t>
            </a:r>
          </a:p>
          <a:p>
            <a:pPr marL="0" indent="0">
              <a:buNone/>
            </a:pPr>
            <a:endParaRPr lang="fr-FR" sz="1200" dirty="0" smtClean="0">
              <a:latin typeface="Comic Sans MS" panose="030F0702030302020204" pitchFamily="66" charset="0"/>
            </a:endParaRPr>
          </a:p>
          <a:p>
            <a:pPr marL="0" indent="0">
              <a:buNone/>
            </a:pPr>
            <a:r>
              <a:rPr lang="fr-FR" sz="1200" dirty="0" smtClean="0">
                <a:latin typeface="Comic Sans MS" panose="030F0702030302020204" pitchFamily="66" charset="0"/>
              </a:rPr>
              <a:t>Donner autant de poids au récit indigène qu’européen/ voir les changements importants en Amérique mais aussi en Europe/</a:t>
            </a:r>
            <a:r>
              <a:rPr lang="fr-FR" sz="1200" dirty="0" err="1" smtClean="0">
                <a:latin typeface="Comic Sans MS" panose="030F0702030302020204" pitchFamily="66" charset="0"/>
              </a:rPr>
              <a:t>Evoquervla</a:t>
            </a:r>
            <a:r>
              <a:rPr lang="fr-FR" sz="1200" dirty="0" smtClean="0">
                <a:latin typeface="Comic Sans MS" panose="030F0702030302020204" pitchFamily="66" charset="0"/>
              </a:rPr>
              <a:t> question du métissage et du passeur de culture/une mondialisation qui connecte d’autres espaces que l’Europe : Manille/Acapulco</a:t>
            </a:r>
          </a:p>
          <a:p>
            <a:endParaRPr lang="fr-FR" dirty="0"/>
          </a:p>
        </p:txBody>
      </p:sp>
      <p:sp>
        <p:nvSpPr>
          <p:cNvPr id="4" name="Espace réservé du numéro de diapositive 3"/>
          <p:cNvSpPr>
            <a:spLocks noGrp="1"/>
          </p:cNvSpPr>
          <p:nvPr>
            <p:ph type="sldNum" sz="quarter" idx="10"/>
          </p:nvPr>
        </p:nvSpPr>
        <p:spPr/>
        <p:txBody>
          <a:bodyPr/>
          <a:lstStyle/>
          <a:p>
            <a:fld id="{EF77C699-20DF-4757-82F8-7206F4987952}" type="slidenum">
              <a:rPr lang="fr-FR" smtClean="0"/>
              <a:t>6</a:t>
            </a:fld>
            <a:endParaRPr lang="fr-FR"/>
          </a:p>
        </p:txBody>
      </p:sp>
    </p:spTree>
    <p:extLst>
      <p:ext uri="{BB962C8B-B14F-4D97-AF65-F5344CB8AC3E}">
        <p14:creationId xmlns:p14="http://schemas.microsoft.com/office/powerpoint/2010/main" val="3020749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Peut ne pas être utilisé. </a:t>
            </a:r>
            <a:endParaRPr lang="fr-FR" dirty="0"/>
          </a:p>
        </p:txBody>
      </p:sp>
      <p:sp>
        <p:nvSpPr>
          <p:cNvPr id="4" name="Espace réservé du numéro de diapositive 3"/>
          <p:cNvSpPr>
            <a:spLocks noGrp="1"/>
          </p:cNvSpPr>
          <p:nvPr>
            <p:ph type="sldNum" sz="quarter" idx="10"/>
          </p:nvPr>
        </p:nvSpPr>
        <p:spPr/>
        <p:txBody>
          <a:bodyPr/>
          <a:lstStyle/>
          <a:p>
            <a:fld id="{EF77C699-20DF-4757-82F8-7206F4987952}" type="slidenum">
              <a:rPr lang="fr-FR" smtClean="0"/>
              <a:t>8</a:t>
            </a:fld>
            <a:endParaRPr lang="fr-FR"/>
          </a:p>
        </p:txBody>
      </p:sp>
    </p:spTree>
    <p:extLst>
      <p:ext uri="{BB962C8B-B14F-4D97-AF65-F5344CB8AC3E}">
        <p14:creationId xmlns:p14="http://schemas.microsoft.com/office/powerpoint/2010/main" val="1582410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Vision classique serait de ne voir que l’Europe et oublier que</a:t>
            </a:r>
            <a:r>
              <a:rPr lang="fr-FR" baseline="0" dirty="0" smtClean="0"/>
              <a:t> d’autres espaces existent avant les grandes découvertes ! </a:t>
            </a:r>
          </a:p>
        </p:txBody>
      </p:sp>
      <p:sp>
        <p:nvSpPr>
          <p:cNvPr id="4" name="Espace réservé du numéro de diapositive 3"/>
          <p:cNvSpPr>
            <a:spLocks noGrp="1"/>
          </p:cNvSpPr>
          <p:nvPr>
            <p:ph type="sldNum" sz="quarter" idx="10"/>
          </p:nvPr>
        </p:nvSpPr>
        <p:spPr/>
        <p:txBody>
          <a:bodyPr/>
          <a:lstStyle/>
          <a:p>
            <a:fld id="{EF77C699-20DF-4757-82F8-7206F4987952}" type="slidenum">
              <a:rPr lang="fr-FR" smtClean="0"/>
              <a:t>9</a:t>
            </a:fld>
            <a:endParaRPr lang="fr-FR"/>
          </a:p>
        </p:txBody>
      </p:sp>
    </p:spTree>
    <p:extLst>
      <p:ext uri="{BB962C8B-B14F-4D97-AF65-F5344CB8AC3E}">
        <p14:creationId xmlns:p14="http://schemas.microsoft.com/office/powerpoint/2010/main" val="3386433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Travaux d’</a:t>
            </a:r>
            <a:r>
              <a:rPr lang="fr-FR" dirty="0" err="1" smtClean="0"/>
              <a:t>Immanuel</a:t>
            </a:r>
            <a:r>
              <a:rPr lang="fr-FR" baseline="0" dirty="0" smtClean="0"/>
              <a:t> </a:t>
            </a:r>
            <a:r>
              <a:rPr lang="fr-FR" baseline="0" dirty="0" err="1" smtClean="0"/>
              <a:t>Wallerstein</a:t>
            </a:r>
            <a:r>
              <a:rPr lang="fr-FR" baseline="0" dirty="0" smtClean="0"/>
              <a:t> : o</a:t>
            </a:r>
            <a:r>
              <a:rPr lang="fr-FR" dirty="0" smtClean="0"/>
              <a:t>r des empires</a:t>
            </a:r>
            <a:r>
              <a:rPr lang="fr-FR" baseline="0" dirty="0" smtClean="0"/>
              <a:t> existent déjà. Ces empires sont en lieu avec leur arrière-pays mais aussi avec d’autres empires. </a:t>
            </a:r>
            <a:endParaRPr lang="fr-FR" dirty="0"/>
          </a:p>
        </p:txBody>
      </p:sp>
      <p:sp>
        <p:nvSpPr>
          <p:cNvPr id="4" name="Espace réservé du numéro de diapositive 3"/>
          <p:cNvSpPr>
            <a:spLocks noGrp="1"/>
          </p:cNvSpPr>
          <p:nvPr>
            <p:ph type="sldNum" sz="quarter" idx="10"/>
          </p:nvPr>
        </p:nvSpPr>
        <p:spPr/>
        <p:txBody>
          <a:bodyPr/>
          <a:lstStyle/>
          <a:p>
            <a:fld id="{EF77C699-20DF-4757-82F8-7206F4987952}" type="slidenum">
              <a:rPr lang="fr-FR" smtClean="0"/>
              <a:t>10</a:t>
            </a:fld>
            <a:endParaRPr lang="fr-FR"/>
          </a:p>
        </p:txBody>
      </p:sp>
    </p:spTree>
    <p:extLst>
      <p:ext uri="{BB962C8B-B14F-4D97-AF65-F5344CB8AC3E}">
        <p14:creationId xmlns:p14="http://schemas.microsoft.com/office/powerpoint/2010/main" val="10625477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Présence</a:t>
            </a:r>
            <a:r>
              <a:rPr lang="fr-FR" baseline="0" dirty="0" smtClean="0"/>
              <a:t> de ces empires </a:t>
            </a:r>
            <a:endParaRPr lang="fr-FR" dirty="0"/>
          </a:p>
        </p:txBody>
      </p:sp>
      <p:sp>
        <p:nvSpPr>
          <p:cNvPr id="4" name="Espace réservé du numéro de diapositive 3"/>
          <p:cNvSpPr>
            <a:spLocks noGrp="1"/>
          </p:cNvSpPr>
          <p:nvPr>
            <p:ph type="sldNum" sz="quarter" idx="10"/>
          </p:nvPr>
        </p:nvSpPr>
        <p:spPr/>
        <p:txBody>
          <a:bodyPr/>
          <a:lstStyle/>
          <a:p>
            <a:fld id="{EF77C699-20DF-4757-82F8-7206F4987952}" type="slidenum">
              <a:rPr lang="fr-FR" smtClean="0"/>
              <a:t>11</a:t>
            </a:fld>
            <a:endParaRPr lang="fr-FR"/>
          </a:p>
        </p:txBody>
      </p:sp>
    </p:spTree>
    <p:extLst>
      <p:ext uri="{BB962C8B-B14F-4D97-AF65-F5344CB8AC3E}">
        <p14:creationId xmlns:p14="http://schemas.microsoft.com/office/powerpoint/2010/main" val="21439447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Vision classique</a:t>
            </a:r>
            <a:r>
              <a:rPr lang="fr-FR" baseline="0" dirty="0" smtClean="0"/>
              <a:t> que l’on enseigne aujourd’hui encore : </a:t>
            </a:r>
          </a:p>
          <a:p>
            <a:r>
              <a:rPr lang="fr-FR" baseline="0" dirty="0" smtClean="0"/>
              <a:t>- Les grandes découvertes avec la figure de l’explorateur qui découvre un nouveau territoire  </a:t>
            </a:r>
            <a:endParaRPr lang="fr-FR" dirty="0"/>
          </a:p>
        </p:txBody>
      </p:sp>
      <p:sp>
        <p:nvSpPr>
          <p:cNvPr id="4" name="Espace réservé du numéro de diapositive 3"/>
          <p:cNvSpPr>
            <a:spLocks noGrp="1"/>
          </p:cNvSpPr>
          <p:nvPr>
            <p:ph type="sldNum" sz="quarter" idx="10"/>
          </p:nvPr>
        </p:nvSpPr>
        <p:spPr/>
        <p:txBody>
          <a:bodyPr/>
          <a:lstStyle/>
          <a:p>
            <a:fld id="{EF77C699-20DF-4757-82F8-7206F4987952}" type="slidenum">
              <a:rPr lang="fr-FR" smtClean="0"/>
              <a:t>12</a:t>
            </a:fld>
            <a:endParaRPr lang="fr-FR"/>
          </a:p>
        </p:txBody>
      </p:sp>
    </p:spTree>
    <p:extLst>
      <p:ext uri="{BB962C8B-B14F-4D97-AF65-F5344CB8AC3E}">
        <p14:creationId xmlns:p14="http://schemas.microsoft.com/office/powerpoint/2010/main" val="41281549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nouveau</a:t>
            </a:r>
            <a:r>
              <a:rPr lang="fr-FR" baseline="0" dirty="0" smtClean="0"/>
              <a:t> programme invite à voir les rencontres ! Les points de vue doivent être confrontés : </a:t>
            </a:r>
          </a:p>
          <a:p>
            <a:pPr marL="171450" indent="-171450">
              <a:buFontTx/>
              <a:buChar char="-"/>
            </a:pPr>
            <a:r>
              <a:rPr lang="fr-FR" baseline="0" dirty="0" smtClean="0"/>
              <a:t>Les sources occidentales contre les sources indigènes. </a:t>
            </a:r>
          </a:p>
          <a:p>
            <a:pPr marL="171450" indent="-171450">
              <a:buFontTx/>
              <a:buChar char="-"/>
            </a:pPr>
            <a:endParaRPr lang="fr-FR" baseline="0" dirty="0" smtClean="0"/>
          </a:p>
          <a:p>
            <a:pPr marL="0" indent="0">
              <a:buFontTx/>
              <a:buNone/>
            </a:pPr>
            <a:r>
              <a:rPr lang="fr-FR" baseline="0" dirty="0" smtClean="0"/>
              <a:t>Le nouveau programme invite à voir les reconfigurations : </a:t>
            </a:r>
          </a:p>
          <a:p>
            <a:pPr marL="171450" indent="-171450">
              <a:buFontTx/>
              <a:buChar char="-"/>
            </a:pPr>
            <a:r>
              <a:rPr lang="fr-FR" baseline="0" dirty="0" smtClean="0"/>
              <a:t>Les nouveaux produits, les plantes qui arrivent en Europe et les bouleversements que cela implique. </a:t>
            </a:r>
          </a:p>
          <a:p>
            <a:pPr marL="171450" indent="-171450">
              <a:buFontTx/>
              <a:buChar char="-"/>
            </a:pPr>
            <a:r>
              <a:rPr lang="fr-FR" baseline="0" dirty="0" smtClean="0"/>
              <a:t>Les arts (voir la proposition pédagogique) </a:t>
            </a:r>
          </a:p>
          <a:p>
            <a:pPr marL="0" indent="0">
              <a:buFontTx/>
              <a:buNone/>
            </a:pPr>
            <a:endParaRPr lang="fr-FR" baseline="0" dirty="0" smtClean="0"/>
          </a:p>
          <a:p>
            <a:pPr marL="0" indent="0">
              <a:buFontTx/>
              <a:buNone/>
            </a:pPr>
            <a:r>
              <a:rPr lang="fr-FR" baseline="0" dirty="0" smtClean="0"/>
              <a:t>Exemple </a:t>
            </a:r>
          </a:p>
          <a:p>
            <a:pPr marL="0" indent="0">
              <a:buNone/>
            </a:pPr>
            <a:r>
              <a:rPr lang="fr-FR" dirty="0" smtClean="0"/>
              <a:t>1. Produits du nouveau monde (José de Acosta)</a:t>
            </a:r>
          </a:p>
          <a:p>
            <a:pPr>
              <a:buFontTx/>
              <a:buChar char="-"/>
            </a:pPr>
            <a:r>
              <a:rPr lang="fr-FR" dirty="0" smtClean="0"/>
              <a:t>De Oviedo maïs La cochenille, indigo </a:t>
            </a:r>
          </a:p>
          <a:p>
            <a:pPr>
              <a:buFontTx/>
              <a:buChar char="-"/>
            </a:pPr>
            <a:r>
              <a:rPr lang="fr-FR" dirty="0" smtClean="0"/>
              <a:t>Le chocolat </a:t>
            </a:r>
          </a:p>
          <a:p>
            <a:pPr>
              <a:buFontTx/>
              <a:buChar char="-"/>
            </a:pPr>
            <a:r>
              <a:rPr lang="fr-FR" dirty="0" smtClean="0"/>
              <a:t>Sucre </a:t>
            </a:r>
          </a:p>
          <a:p>
            <a:pPr marL="0" indent="0">
              <a:buNone/>
            </a:pPr>
            <a:r>
              <a:rPr lang="fr-FR" dirty="0" smtClean="0"/>
              <a:t>2. De nouvelles représentations du monde hispanique </a:t>
            </a:r>
          </a:p>
          <a:p>
            <a:pPr>
              <a:buFontTx/>
              <a:buChar char="-"/>
            </a:pPr>
            <a:r>
              <a:rPr lang="fr-FR" dirty="0" smtClean="0"/>
              <a:t>Expérience </a:t>
            </a:r>
          </a:p>
          <a:p>
            <a:pPr>
              <a:buFontTx/>
              <a:buChar char="-"/>
            </a:pPr>
            <a:r>
              <a:rPr lang="fr-FR" dirty="0" smtClean="0"/>
              <a:t>Individualisme cf. Jeronimo de </a:t>
            </a:r>
            <a:r>
              <a:rPr lang="fr-FR" dirty="0" err="1" smtClean="0"/>
              <a:t>Vivar</a:t>
            </a:r>
            <a:endParaRPr lang="fr-FR" dirty="0" smtClean="0"/>
          </a:p>
          <a:p>
            <a:pPr>
              <a:buFontTx/>
              <a:buChar char="-"/>
            </a:pPr>
            <a:r>
              <a:rPr lang="fr-FR" dirty="0" smtClean="0"/>
              <a:t>Se penser autrement </a:t>
            </a:r>
          </a:p>
          <a:p>
            <a:pPr marL="0" indent="0">
              <a:buNone/>
            </a:pPr>
            <a:r>
              <a:rPr lang="fr-FR" dirty="0" smtClean="0"/>
              <a:t>3. Penser un espace planétaire </a:t>
            </a:r>
          </a:p>
          <a:p>
            <a:pPr marL="0" indent="0">
              <a:buNone/>
            </a:pPr>
            <a:r>
              <a:rPr lang="fr-FR" dirty="0" smtClean="0"/>
              <a:t>4. Sur la monarchie politique </a:t>
            </a:r>
          </a:p>
          <a:p>
            <a:pPr marL="0" indent="0">
              <a:buNone/>
            </a:pPr>
            <a:r>
              <a:rPr lang="fr-FR" dirty="0" smtClean="0"/>
              <a:t>devis plus </a:t>
            </a:r>
            <a:r>
              <a:rPr lang="fr-FR" dirty="0" err="1" smtClean="0"/>
              <a:t>oultre</a:t>
            </a:r>
            <a:r>
              <a:rPr lang="fr-FR" dirty="0" smtClean="0"/>
              <a:t> </a:t>
            </a:r>
          </a:p>
          <a:p>
            <a:pPr marL="0" indent="0">
              <a:buFontTx/>
              <a:buNone/>
            </a:pPr>
            <a:endParaRPr lang="fr-FR" dirty="0"/>
          </a:p>
        </p:txBody>
      </p:sp>
      <p:sp>
        <p:nvSpPr>
          <p:cNvPr id="4" name="Espace réservé du numéro de diapositive 3"/>
          <p:cNvSpPr>
            <a:spLocks noGrp="1"/>
          </p:cNvSpPr>
          <p:nvPr>
            <p:ph type="sldNum" sz="quarter" idx="10"/>
          </p:nvPr>
        </p:nvSpPr>
        <p:spPr/>
        <p:txBody>
          <a:bodyPr/>
          <a:lstStyle/>
          <a:p>
            <a:fld id="{EF77C699-20DF-4757-82F8-7206F4987952}" type="slidenum">
              <a:rPr lang="fr-FR" smtClean="0"/>
              <a:t>14</a:t>
            </a:fld>
            <a:endParaRPr lang="fr-FR"/>
          </a:p>
        </p:txBody>
      </p:sp>
    </p:spTree>
    <p:extLst>
      <p:ext uri="{BB962C8B-B14F-4D97-AF65-F5344CB8AC3E}">
        <p14:creationId xmlns:p14="http://schemas.microsoft.com/office/powerpoint/2010/main" val="4337450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8C4BC01A-15F5-42B2-8CA4-2BBCF4F9AE91}" type="datetimeFigureOut">
              <a:rPr lang="fr-FR" smtClean="0"/>
              <a:t>19/05/2016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CDFD6C-9F2B-438D-B936-6B3D05E0E1FE}" type="slidenum">
              <a:rPr lang="fr-FR" smtClean="0"/>
              <a:t>‹N°›</a:t>
            </a:fld>
            <a:endParaRPr lang="fr-FR"/>
          </a:p>
        </p:txBody>
      </p:sp>
    </p:spTree>
    <p:extLst>
      <p:ext uri="{BB962C8B-B14F-4D97-AF65-F5344CB8AC3E}">
        <p14:creationId xmlns:p14="http://schemas.microsoft.com/office/powerpoint/2010/main" val="39567261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4BC01A-15F5-42B2-8CA4-2BBCF4F9AE91}" type="datetimeFigureOut">
              <a:rPr lang="fr-FR" smtClean="0"/>
              <a:t>19/05/2016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CDFD6C-9F2B-438D-B936-6B3D05E0E1FE}" type="slidenum">
              <a:rPr lang="fr-FR" smtClean="0"/>
              <a:t>‹N°›</a:t>
            </a:fld>
            <a:endParaRPr lang="fr-FR"/>
          </a:p>
        </p:txBody>
      </p:sp>
    </p:spTree>
    <p:extLst>
      <p:ext uri="{BB962C8B-B14F-4D97-AF65-F5344CB8AC3E}">
        <p14:creationId xmlns:p14="http://schemas.microsoft.com/office/powerpoint/2010/main" val="7855911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4BC01A-15F5-42B2-8CA4-2BBCF4F9AE91}" type="datetimeFigureOut">
              <a:rPr lang="fr-FR" smtClean="0"/>
              <a:t>19/05/2016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CDFD6C-9F2B-438D-B936-6B3D05E0E1FE}" type="slidenum">
              <a:rPr lang="fr-FR" smtClean="0"/>
              <a:t>‹N°›</a:t>
            </a:fld>
            <a:endParaRPr lang="fr-FR"/>
          </a:p>
        </p:txBody>
      </p:sp>
    </p:spTree>
    <p:extLst>
      <p:ext uri="{BB962C8B-B14F-4D97-AF65-F5344CB8AC3E}">
        <p14:creationId xmlns:p14="http://schemas.microsoft.com/office/powerpoint/2010/main" val="2763079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8C4BC01A-15F5-42B2-8CA4-2BBCF4F9AE91}" type="datetimeFigureOut">
              <a:rPr lang="fr-FR" smtClean="0"/>
              <a:t>19/05/2016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CDFD6C-9F2B-438D-B936-6B3D05E0E1FE}" type="slidenum">
              <a:rPr lang="fr-FR" smtClean="0"/>
              <a:t>‹N°›</a:t>
            </a:fld>
            <a:endParaRPr lang="fr-FR"/>
          </a:p>
        </p:txBody>
      </p:sp>
    </p:spTree>
    <p:extLst>
      <p:ext uri="{BB962C8B-B14F-4D97-AF65-F5344CB8AC3E}">
        <p14:creationId xmlns:p14="http://schemas.microsoft.com/office/powerpoint/2010/main" val="5273594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8C4BC01A-15F5-42B2-8CA4-2BBCF4F9AE91}" type="datetimeFigureOut">
              <a:rPr lang="fr-FR" smtClean="0"/>
              <a:t>19/05/2016</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8CDFD6C-9F2B-438D-B936-6B3D05E0E1FE}" type="slidenum">
              <a:rPr lang="fr-FR" smtClean="0"/>
              <a:t>‹N°›</a:t>
            </a:fld>
            <a:endParaRPr lang="fr-FR"/>
          </a:p>
        </p:txBody>
      </p:sp>
    </p:spTree>
    <p:extLst>
      <p:ext uri="{BB962C8B-B14F-4D97-AF65-F5344CB8AC3E}">
        <p14:creationId xmlns:p14="http://schemas.microsoft.com/office/powerpoint/2010/main" val="1193981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8C4BC01A-15F5-42B2-8CA4-2BBCF4F9AE91}" type="datetimeFigureOut">
              <a:rPr lang="fr-FR" smtClean="0"/>
              <a:t>19/05/2016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CDFD6C-9F2B-438D-B936-6B3D05E0E1FE}" type="slidenum">
              <a:rPr lang="fr-FR" smtClean="0"/>
              <a:t>‹N°›</a:t>
            </a:fld>
            <a:endParaRPr lang="fr-FR"/>
          </a:p>
        </p:txBody>
      </p:sp>
    </p:spTree>
    <p:extLst>
      <p:ext uri="{BB962C8B-B14F-4D97-AF65-F5344CB8AC3E}">
        <p14:creationId xmlns:p14="http://schemas.microsoft.com/office/powerpoint/2010/main" val="32786132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C4BC01A-15F5-42B2-8CA4-2BBCF4F9AE91}" type="datetimeFigureOut">
              <a:rPr lang="fr-FR" smtClean="0"/>
              <a:t>19/05/2016</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8CDFD6C-9F2B-438D-B936-6B3D05E0E1FE}" type="slidenum">
              <a:rPr lang="fr-FR" smtClean="0"/>
              <a:t>‹N°›</a:t>
            </a:fld>
            <a:endParaRPr lang="fr-FR"/>
          </a:p>
        </p:txBody>
      </p:sp>
    </p:spTree>
    <p:extLst>
      <p:ext uri="{BB962C8B-B14F-4D97-AF65-F5344CB8AC3E}">
        <p14:creationId xmlns:p14="http://schemas.microsoft.com/office/powerpoint/2010/main" val="3673688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C4BC01A-15F5-42B2-8CA4-2BBCF4F9AE91}" type="datetimeFigureOut">
              <a:rPr lang="fr-FR" smtClean="0"/>
              <a:t>19/05/2016</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8CDFD6C-9F2B-438D-B936-6B3D05E0E1FE}" type="slidenum">
              <a:rPr lang="fr-FR" smtClean="0"/>
              <a:t>‹N°›</a:t>
            </a:fld>
            <a:endParaRPr lang="fr-FR"/>
          </a:p>
        </p:txBody>
      </p:sp>
    </p:spTree>
    <p:extLst>
      <p:ext uri="{BB962C8B-B14F-4D97-AF65-F5344CB8AC3E}">
        <p14:creationId xmlns:p14="http://schemas.microsoft.com/office/powerpoint/2010/main" val="2098020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C4BC01A-15F5-42B2-8CA4-2BBCF4F9AE91}" type="datetimeFigureOut">
              <a:rPr lang="fr-FR" smtClean="0"/>
              <a:t>19/05/2016</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8CDFD6C-9F2B-438D-B936-6B3D05E0E1FE}" type="slidenum">
              <a:rPr lang="fr-FR" smtClean="0"/>
              <a:t>‹N°›</a:t>
            </a:fld>
            <a:endParaRPr lang="fr-FR"/>
          </a:p>
        </p:txBody>
      </p:sp>
    </p:spTree>
    <p:extLst>
      <p:ext uri="{BB962C8B-B14F-4D97-AF65-F5344CB8AC3E}">
        <p14:creationId xmlns:p14="http://schemas.microsoft.com/office/powerpoint/2010/main" val="19040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C4BC01A-15F5-42B2-8CA4-2BBCF4F9AE91}" type="datetimeFigureOut">
              <a:rPr lang="fr-FR" smtClean="0"/>
              <a:t>19/05/2016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CDFD6C-9F2B-438D-B936-6B3D05E0E1FE}" type="slidenum">
              <a:rPr lang="fr-FR" smtClean="0"/>
              <a:t>‹N°›</a:t>
            </a:fld>
            <a:endParaRPr lang="fr-FR"/>
          </a:p>
        </p:txBody>
      </p:sp>
    </p:spTree>
    <p:extLst>
      <p:ext uri="{BB962C8B-B14F-4D97-AF65-F5344CB8AC3E}">
        <p14:creationId xmlns:p14="http://schemas.microsoft.com/office/powerpoint/2010/main" val="2270346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8C4BC01A-15F5-42B2-8CA4-2BBCF4F9AE91}" type="datetimeFigureOut">
              <a:rPr lang="fr-FR" smtClean="0"/>
              <a:t>19/05/2016</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8CDFD6C-9F2B-438D-B936-6B3D05E0E1FE}" type="slidenum">
              <a:rPr lang="fr-FR" smtClean="0"/>
              <a:t>‹N°›</a:t>
            </a:fld>
            <a:endParaRPr lang="fr-FR"/>
          </a:p>
        </p:txBody>
      </p:sp>
    </p:spTree>
    <p:extLst>
      <p:ext uri="{BB962C8B-B14F-4D97-AF65-F5344CB8AC3E}">
        <p14:creationId xmlns:p14="http://schemas.microsoft.com/office/powerpoint/2010/main" val="1104515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4BC01A-15F5-42B2-8CA4-2BBCF4F9AE91}" type="datetimeFigureOut">
              <a:rPr lang="fr-FR" smtClean="0"/>
              <a:t>19/05/2016</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8CDFD6C-9F2B-438D-B936-6B3D05E0E1FE}" type="slidenum">
              <a:rPr lang="fr-FR" smtClean="0"/>
              <a:t>‹N°›</a:t>
            </a:fld>
            <a:endParaRPr lang="fr-FR"/>
          </a:p>
        </p:txBody>
      </p:sp>
    </p:spTree>
    <p:extLst>
      <p:ext uri="{BB962C8B-B14F-4D97-AF65-F5344CB8AC3E}">
        <p14:creationId xmlns:p14="http://schemas.microsoft.com/office/powerpoint/2010/main" val="33424370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51520" y="332656"/>
            <a:ext cx="8712968" cy="1181993"/>
          </a:xfrm>
          <a:solidFill>
            <a:srgbClr val="FFC000">
              <a:alpha val="32000"/>
            </a:srgbClr>
          </a:solidFill>
          <a:ln>
            <a:solidFill>
              <a:schemeClr val="tx1"/>
            </a:solidFill>
          </a:ln>
        </p:spPr>
        <p:txBody>
          <a:bodyPr>
            <a:normAutofit/>
          </a:bodyPr>
          <a:lstStyle/>
          <a:p>
            <a:r>
              <a:rPr lang="fr-FR" sz="3200" dirty="0" smtClean="0">
                <a:latin typeface="Comic Sans MS" panose="030F0702030302020204" pitchFamily="66" charset="0"/>
              </a:rPr>
              <a:t>L’histoire globale/La première mondialisation </a:t>
            </a:r>
            <a:endParaRPr lang="fr-FR" sz="3200" dirty="0">
              <a:latin typeface="Comic Sans MS" panose="030F0702030302020204" pitchFamily="66" charset="0"/>
            </a:endParaRPr>
          </a:p>
        </p:txBody>
      </p:sp>
      <p:sp>
        <p:nvSpPr>
          <p:cNvPr id="3" name="Sous-titre 2"/>
          <p:cNvSpPr>
            <a:spLocks noGrp="1"/>
          </p:cNvSpPr>
          <p:nvPr>
            <p:ph type="subTitle" idx="1"/>
          </p:nvPr>
        </p:nvSpPr>
        <p:spPr>
          <a:xfrm>
            <a:off x="107504" y="3886200"/>
            <a:ext cx="8928992" cy="1752600"/>
          </a:xfrm>
        </p:spPr>
        <p:txBody>
          <a:bodyPr>
            <a:normAutofit/>
          </a:bodyPr>
          <a:lstStyle/>
          <a:p>
            <a:r>
              <a:rPr lang="fr-FR" sz="2800" dirty="0" smtClean="0">
                <a:latin typeface="Comic Sans MS" panose="030F0702030302020204" pitchFamily="66" charset="0"/>
              </a:rPr>
              <a:t>Quelle est cette première mondialisation? </a:t>
            </a:r>
          </a:p>
          <a:p>
            <a:r>
              <a:rPr lang="fr-FR" sz="2800" dirty="0" smtClean="0">
                <a:latin typeface="Comic Sans MS" panose="030F0702030302020204" pitchFamily="66" charset="0"/>
              </a:rPr>
              <a:t>Comment l’aborder avec nos élèves ? </a:t>
            </a:r>
            <a:endParaRPr lang="fr-FR" sz="2800" dirty="0">
              <a:latin typeface="Comic Sans MS" panose="030F0702030302020204" pitchFamily="66" charset="0"/>
            </a:endParaRPr>
          </a:p>
        </p:txBody>
      </p:sp>
    </p:spTree>
    <p:extLst>
      <p:ext uri="{BB962C8B-B14F-4D97-AF65-F5344CB8AC3E}">
        <p14:creationId xmlns:p14="http://schemas.microsoft.com/office/powerpoint/2010/main" val="36645721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lipse 3"/>
          <p:cNvSpPr/>
          <p:nvPr/>
        </p:nvSpPr>
        <p:spPr>
          <a:xfrm rot="17710076">
            <a:off x="206233" y="1760953"/>
            <a:ext cx="1295357" cy="1518103"/>
          </a:xfrm>
          <a:prstGeom prst="ellipse">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539552" y="2711385"/>
            <a:ext cx="236290" cy="216024"/>
          </a:xfrm>
          <a:prstGeom prst="ellipse">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Ellipse 5"/>
          <p:cNvSpPr/>
          <p:nvPr/>
        </p:nvSpPr>
        <p:spPr>
          <a:xfrm>
            <a:off x="377593" y="2054929"/>
            <a:ext cx="161959" cy="152400"/>
          </a:xfrm>
          <a:prstGeom prst="ellipse">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Ellipse 6"/>
          <p:cNvSpPr/>
          <p:nvPr/>
        </p:nvSpPr>
        <p:spPr>
          <a:xfrm>
            <a:off x="1053228" y="2120810"/>
            <a:ext cx="161959" cy="152400"/>
          </a:xfrm>
          <a:prstGeom prst="ellipse">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p:cNvSpPr/>
          <p:nvPr/>
        </p:nvSpPr>
        <p:spPr>
          <a:xfrm>
            <a:off x="1187624" y="2855401"/>
            <a:ext cx="161959" cy="152400"/>
          </a:xfrm>
          <a:prstGeom prst="ellipse">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2627784" y="2564904"/>
            <a:ext cx="236290" cy="216024"/>
          </a:xfrm>
          <a:prstGeom prst="ellipse">
            <a:avLst/>
          </a:prstGeom>
          <a:solidFill>
            <a:srgbClr val="FF0000">
              <a:alpha val="5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0" name="Connecteur en arc 9"/>
          <p:cNvCxnSpPr>
            <a:stCxn id="5" idx="5"/>
            <a:endCxn id="8" idx="2"/>
          </p:cNvCxnSpPr>
          <p:nvPr/>
        </p:nvCxnSpPr>
        <p:spPr>
          <a:xfrm rot="16200000" flipH="1">
            <a:off x="946517" y="2690494"/>
            <a:ext cx="35828" cy="446386"/>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Connecteur en arc 10"/>
          <p:cNvCxnSpPr>
            <a:stCxn id="5" idx="0"/>
            <a:endCxn id="7" idx="2"/>
          </p:cNvCxnSpPr>
          <p:nvPr/>
        </p:nvCxnSpPr>
        <p:spPr>
          <a:xfrm rot="5400000" flipH="1" flipV="1">
            <a:off x="598275" y="2256433"/>
            <a:ext cx="514375" cy="395531"/>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2" name="Connecteur en arc 11"/>
          <p:cNvCxnSpPr>
            <a:stCxn id="5" idx="2"/>
            <a:endCxn id="6" idx="2"/>
          </p:cNvCxnSpPr>
          <p:nvPr/>
        </p:nvCxnSpPr>
        <p:spPr>
          <a:xfrm rot="10800000">
            <a:off x="377594" y="2131129"/>
            <a:ext cx="161959" cy="688268"/>
          </a:xfrm>
          <a:prstGeom prst="curvedConnector3">
            <a:avLst>
              <a:gd name="adj1" fmla="val 241147"/>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en arc 12"/>
          <p:cNvCxnSpPr>
            <a:stCxn id="6" idx="6"/>
            <a:endCxn id="5" idx="0"/>
          </p:cNvCxnSpPr>
          <p:nvPr/>
        </p:nvCxnSpPr>
        <p:spPr>
          <a:xfrm>
            <a:off x="539552" y="2131129"/>
            <a:ext cx="118145" cy="580256"/>
          </a:xfrm>
          <a:prstGeom prst="curvedConnector2">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en arc 13"/>
          <p:cNvCxnSpPr>
            <a:stCxn id="7" idx="5"/>
            <a:endCxn id="5" idx="6"/>
          </p:cNvCxnSpPr>
          <p:nvPr/>
        </p:nvCxnSpPr>
        <p:spPr>
          <a:xfrm rot="5400000">
            <a:off x="699404" y="2327331"/>
            <a:ext cx="568505" cy="415627"/>
          </a:xfrm>
          <a:prstGeom prst="curvedConnector2">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5" name="Connecteur en arc 14"/>
          <p:cNvCxnSpPr>
            <a:stCxn id="8" idx="1"/>
            <a:endCxn id="5" idx="6"/>
          </p:cNvCxnSpPr>
          <p:nvPr/>
        </p:nvCxnSpPr>
        <p:spPr>
          <a:xfrm rot="16200000" flipV="1">
            <a:off x="964431" y="2630808"/>
            <a:ext cx="58322" cy="435500"/>
          </a:xfrm>
          <a:prstGeom prst="curvedConnector2">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3347864" y="2420888"/>
            <a:ext cx="1728192" cy="523220"/>
          </a:xfrm>
          <a:prstGeom prst="rect">
            <a:avLst/>
          </a:prstGeom>
          <a:noFill/>
        </p:spPr>
        <p:txBody>
          <a:bodyPr wrap="square" rtlCol="0">
            <a:spAutoFit/>
          </a:bodyPr>
          <a:lstStyle/>
          <a:p>
            <a:pPr algn="ctr"/>
            <a:r>
              <a:rPr lang="fr-FR" sz="1400" dirty="0" smtClean="0">
                <a:latin typeface="Comic Sans MS" panose="030F0702030302020204" pitchFamily="66" charset="0"/>
              </a:rPr>
              <a:t>Cœur de cet empire </a:t>
            </a:r>
            <a:endParaRPr lang="fr-FR" sz="1400" dirty="0">
              <a:latin typeface="Comic Sans MS" panose="030F0702030302020204" pitchFamily="66" charset="0"/>
            </a:endParaRPr>
          </a:p>
        </p:txBody>
      </p:sp>
      <p:sp>
        <p:nvSpPr>
          <p:cNvPr id="17" name="ZoneTexte 16"/>
          <p:cNvSpPr txBox="1"/>
          <p:nvPr/>
        </p:nvSpPr>
        <p:spPr>
          <a:xfrm>
            <a:off x="3635896" y="3140968"/>
            <a:ext cx="1224136" cy="307777"/>
          </a:xfrm>
          <a:prstGeom prst="rect">
            <a:avLst/>
          </a:prstGeom>
          <a:noFill/>
        </p:spPr>
        <p:txBody>
          <a:bodyPr wrap="square" rtlCol="0">
            <a:spAutoFit/>
          </a:bodyPr>
          <a:lstStyle/>
          <a:p>
            <a:pPr algn="ctr"/>
            <a:r>
              <a:rPr lang="fr-FR" sz="1400" dirty="0" smtClean="0">
                <a:latin typeface="Comic Sans MS" panose="030F0702030302020204" pitchFamily="66" charset="0"/>
              </a:rPr>
              <a:t>Périphérie</a:t>
            </a:r>
            <a:endParaRPr lang="fr-FR" sz="1400" dirty="0">
              <a:latin typeface="Comic Sans MS" panose="030F0702030302020204" pitchFamily="66" charset="0"/>
            </a:endParaRPr>
          </a:p>
        </p:txBody>
      </p:sp>
      <p:sp>
        <p:nvSpPr>
          <p:cNvPr id="18" name="Ellipse 17"/>
          <p:cNvSpPr/>
          <p:nvPr/>
        </p:nvSpPr>
        <p:spPr>
          <a:xfrm>
            <a:off x="2682550" y="3212976"/>
            <a:ext cx="161959" cy="152400"/>
          </a:xfrm>
          <a:prstGeom prst="ellipse">
            <a:avLst/>
          </a:prstGeom>
          <a:solidFill>
            <a:schemeClr val="tx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1" name="Connecteur en arc 20"/>
          <p:cNvCxnSpPr/>
          <p:nvPr/>
        </p:nvCxnSpPr>
        <p:spPr>
          <a:xfrm flipV="1">
            <a:off x="2627784" y="3789040"/>
            <a:ext cx="315910" cy="257186"/>
          </a:xfrm>
          <a:prstGeom prst="curved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sp>
        <p:nvSpPr>
          <p:cNvPr id="22" name="ZoneTexte 21"/>
          <p:cNvSpPr txBox="1"/>
          <p:nvPr/>
        </p:nvSpPr>
        <p:spPr>
          <a:xfrm>
            <a:off x="3347864" y="3573016"/>
            <a:ext cx="1728192" cy="738664"/>
          </a:xfrm>
          <a:prstGeom prst="rect">
            <a:avLst/>
          </a:prstGeom>
          <a:noFill/>
        </p:spPr>
        <p:txBody>
          <a:bodyPr wrap="square" rtlCol="0">
            <a:spAutoFit/>
          </a:bodyPr>
          <a:lstStyle/>
          <a:p>
            <a:pPr algn="ctr"/>
            <a:r>
              <a:rPr lang="fr-FR" sz="1400" dirty="0" smtClean="0">
                <a:latin typeface="Comic Sans MS" panose="030F0702030302020204" pitchFamily="66" charset="0"/>
              </a:rPr>
              <a:t>Vends des produits manufacturés </a:t>
            </a:r>
            <a:endParaRPr lang="fr-FR" sz="1400" dirty="0">
              <a:latin typeface="Comic Sans MS" panose="030F0702030302020204" pitchFamily="66" charset="0"/>
            </a:endParaRPr>
          </a:p>
        </p:txBody>
      </p:sp>
      <p:sp>
        <p:nvSpPr>
          <p:cNvPr id="23" name="ZoneTexte 22"/>
          <p:cNvSpPr txBox="1"/>
          <p:nvPr/>
        </p:nvSpPr>
        <p:spPr>
          <a:xfrm>
            <a:off x="3419872" y="4437112"/>
            <a:ext cx="1728192" cy="738664"/>
          </a:xfrm>
          <a:prstGeom prst="rect">
            <a:avLst/>
          </a:prstGeom>
          <a:noFill/>
        </p:spPr>
        <p:txBody>
          <a:bodyPr wrap="square" rtlCol="0">
            <a:spAutoFit/>
          </a:bodyPr>
          <a:lstStyle/>
          <a:p>
            <a:pPr algn="ctr"/>
            <a:r>
              <a:rPr lang="fr-FR" sz="1400" dirty="0" smtClean="0">
                <a:latin typeface="Comic Sans MS" panose="030F0702030302020204" pitchFamily="66" charset="0"/>
              </a:rPr>
              <a:t>Vends des ressources primaires </a:t>
            </a:r>
            <a:endParaRPr lang="fr-FR" sz="1400" dirty="0">
              <a:latin typeface="Comic Sans MS" panose="030F0702030302020204" pitchFamily="66" charset="0"/>
            </a:endParaRPr>
          </a:p>
        </p:txBody>
      </p:sp>
      <p:cxnSp>
        <p:nvCxnSpPr>
          <p:cNvPr id="26" name="Connecteur en arc 25"/>
          <p:cNvCxnSpPr/>
          <p:nvPr/>
        </p:nvCxnSpPr>
        <p:spPr>
          <a:xfrm rot="10800000" flipV="1">
            <a:off x="2662843" y="4725144"/>
            <a:ext cx="343233" cy="284253"/>
          </a:xfrm>
          <a:prstGeom prst="curvedConnector3">
            <a:avLst>
              <a:gd name="adj1" fmla="val 50000"/>
            </a:avLst>
          </a:prstGeom>
          <a:ln>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28" name="Titre 3"/>
          <p:cNvSpPr txBox="1">
            <a:spLocks/>
          </p:cNvSpPr>
          <p:nvPr/>
        </p:nvSpPr>
        <p:spPr>
          <a:xfrm>
            <a:off x="349188" y="5918"/>
            <a:ext cx="8229600" cy="1169551"/>
          </a:xfrm>
          <a:prstGeom prst="rect">
            <a:avLst/>
          </a:prstGeom>
        </p:spPr>
        <p:txBody>
          <a:bodyPr wrap="square">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fr-FR" sz="1400" dirty="0" smtClean="0">
                <a:latin typeface="Comic Sans MS" panose="030F0702030302020204" pitchFamily="66" charset="0"/>
              </a:rPr>
              <a:t>Des interdépendances mondialisées dès l’époque moderne : Fernand Braudel, </a:t>
            </a:r>
            <a:r>
              <a:rPr lang="fr-FR" sz="1400" dirty="0" err="1" smtClean="0">
                <a:latin typeface="Comic Sans MS" panose="030F0702030302020204" pitchFamily="66" charset="0"/>
              </a:rPr>
              <a:t>Immanuel</a:t>
            </a:r>
            <a:r>
              <a:rPr lang="fr-FR" sz="1400" dirty="0" smtClean="0">
                <a:latin typeface="Comic Sans MS" panose="030F0702030302020204" pitchFamily="66" charset="0"/>
              </a:rPr>
              <a:t> </a:t>
            </a:r>
            <a:r>
              <a:rPr lang="fr-FR" sz="1400" dirty="0" err="1" smtClean="0">
                <a:latin typeface="Comic Sans MS" panose="030F0702030302020204" pitchFamily="66" charset="0"/>
              </a:rPr>
              <a:t>Wallerstein</a:t>
            </a:r>
            <a:r>
              <a:rPr lang="fr-FR" sz="1400" dirty="0" smtClean="0">
                <a:latin typeface="Comic Sans MS" panose="030F0702030302020204" pitchFamily="66" charset="0"/>
              </a:rPr>
              <a:t>, distinguent une « première mondialisation » liée aux premières modernités et aux premières expansions européennes…  Idée de la « conscience de globalité des contemporains » (du fait des découvertes, échanges, conquêtes), avec désormais la volonté de compliquer ces généalogies idéales où seule l’Europe est mise en valeur</a:t>
            </a:r>
            <a:endParaRPr lang="fr-FR" sz="1400" dirty="0">
              <a:latin typeface="Comic Sans MS" panose="030F0702030302020204" pitchFamily="66" charset="0"/>
            </a:endParaRPr>
          </a:p>
        </p:txBody>
      </p:sp>
      <p:sp>
        <p:nvSpPr>
          <p:cNvPr id="29" name="Ellipse 28"/>
          <p:cNvSpPr/>
          <p:nvPr/>
        </p:nvSpPr>
        <p:spPr>
          <a:xfrm rot="17710076">
            <a:off x="2451583" y="1596400"/>
            <a:ext cx="623895" cy="790401"/>
          </a:xfrm>
          <a:prstGeom prst="ellipse">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0" name="ZoneTexte 29"/>
          <p:cNvSpPr txBox="1"/>
          <p:nvPr/>
        </p:nvSpPr>
        <p:spPr>
          <a:xfrm>
            <a:off x="3510726" y="1798642"/>
            <a:ext cx="1224136" cy="307777"/>
          </a:xfrm>
          <a:prstGeom prst="rect">
            <a:avLst/>
          </a:prstGeom>
          <a:noFill/>
        </p:spPr>
        <p:txBody>
          <a:bodyPr wrap="square" rtlCol="0">
            <a:spAutoFit/>
          </a:bodyPr>
          <a:lstStyle/>
          <a:p>
            <a:pPr algn="ctr"/>
            <a:r>
              <a:rPr lang="fr-FR" sz="1400" dirty="0" smtClean="0">
                <a:latin typeface="Comic Sans MS" panose="030F0702030302020204" pitchFamily="66" charset="0"/>
              </a:rPr>
              <a:t>Empire </a:t>
            </a:r>
            <a:endParaRPr lang="fr-FR" sz="1400" dirty="0">
              <a:latin typeface="Comic Sans MS" panose="030F0702030302020204" pitchFamily="66" charset="0"/>
            </a:endParaRPr>
          </a:p>
        </p:txBody>
      </p:sp>
    </p:spTree>
    <p:extLst>
      <p:ext uri="{BB962C8B-B14F-4D97-AF65-F5344CB8AC3E}">
        <p14:creationId xmlns:p14="http://schemas.microsoft.com/office/powerpoint/2010/main" val="8771670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16" t="17111" r="17301" b="17026"/>
          <a:stretch/>
        </p:blipFill>
        <p:spPr bwMode="auto">
          <a:xfrm>
            <a:off x="91333" y="476672"/>
            <a:ext cx="9017171" cy="5146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457200" y="-234280"/>
            <a:ext cx="8229600" cy="1143000"/>
          </a:xfrm>
        </p:spPr>
        <p:txBody>
          <a:bodyPr>
            <a:normAutofit/>
          </a:bodyPr>
          <a:lstStyle/>
          <a:p>
            <a:r>
              <a:rPr lang="fr-FR" sz="2000" b="1" u="sng" dirty="0" smtClean="0">
                <a:latin typeface="Comic Sans MS" panose="030F0702030302020204" pitchFamily="66" charset="0"/>
              </a:rPr>
              <a:t>Un système-monde au XVème siècle</a:t>
            </a:r>
            <a:endParaRPr lang="fr-FR" sz="2000" b="1" u="sng" dirty="0">
              <a:latin typeface="Comic Sans MS" panose="030F0702030302020204" pitchFamily="66" charset="0"/>
            </a:endParaRPr>
          </a:p>
        </p:txBody>
      </p:sp>
      <p:sp>
        <p:nvSpPr>
          <p:cNvPr id="6" name="Ellipse 5"/>
          <p:cNvSpPr/>
          <p:nvPr/>
        </p:nvSpPr>
        <p:spPr>
          <a:xfrm rot="1429441">
            <a:off x="6905844" y="1763868"/>
            <a:ext cx="1052420" cy="1296144"/>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6819986" y="2204864"/>
            <a:ext cx="1224136" cy="523220"/>
          </a:xfrm>
          <a:prstGeom prst="rect">
            <a:avLst/>
          </a:prstGeom>
          <a:noFill/>
        </p:spPr>
        <p:txBody>
          <a:bodyPr wrap="square" rtlCol="0">
            <a:spAutoFit/>
          </a:bodyPr>
          <a:lstStyle/>
          <a:p>
            <a:pPr algn="ctr"/>
            <a:r>
              <a:rPr lang="fr-FR" sz="1400" b="1" dirty="0" smtClean="0">
                <a:latin typeface="Comic Sans MS" panose="030F0702030302020204" pitchFamily="66" charset="0"/>
              </a:rPr>
              <a:t>Empire des Mings </a:t>
            </a:r>
            <a:endParaRPr lang="fr-FR" sz="1400" b="1" dirty="0">
              <a:latin typeface="Comic Sans MS" panose="030F0702030302020204" pitchFamily="66" charset="0"/>
            </a:endParaRPr>
          </a:p>
        </p:txBody>
      </p:sp>
      <p:sp>
        <p:nvSpPr>
          <p:cNvPr id="8" name="Ellipse 7"/>
          <p:cNvSpPr/>
          <p:nvPr/>
        </p:nvSpPr>
        <p:spPr>
          <a:xfrm>
            <a:off x="7432054" y="1844824"/>
            <a:ext cx="236290"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p:cNvSpPr txBox="1"/>
          <p:nvPr/>
        </p:nvSpPr>
        <p:spPr>
          <a:xfrm>
            <a:off x="7432054" y="1952836"/>
            <a:ext cx="1224136" cy="292388"/>
          </a:xfrm>
          <a:prstGeom prst="rect">
            <a:avLst/>
          </a:prstGeom>
          <a:noFill/>
        </p:spPr>
        <p:txBody>
          <a:bodyPr wrap="square" rtlCol="0">
            <a:spAutoFit/>
          </a:bodyPr>
          <a:lstStyle/>
          <a:p>
            <a:pPr algn="ctr"/>
            <a:r>
              <a:rPr lang="fr-FR" sz="1300" dirty="0" smtClean="0">
                <a:latin typeface="Comic Sans MS" panose="030F0702030302020204" pitchFamily="66" charset="0"/>
              </a:rPr>
              <a:t>Pékin</a:t>
            </a:r>
            <a:endParaRPr lang="fr-FR" sz="1300" dirty="0">
              <a:latin typeface="Comic Sans MS" panose="030F0702030302020204" pitchFamily="66" charset="0"/>
            </a:endParaRPr>
          </a:p>
        </p:txBody>
      </p:sp>
      <p:sp>
        <p:nvSpPr>
          <p:cNvPr id="12" name="Ellipse 11"/>
          <p:cNvSpPr/>
          <p:nvPr/>
        </p:nvSpPr>
        <p:spPr>
          <a:xfrm rot="1429441">
            <a:off x="4834638" y="2336168"/>
            <a:ext cx="1402949" cy="1520960"/>
          </a:xfrm>
          <a:prstGeom prst="ellipse">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5288212" y="2573428"/>
            <a:ext cx="1224136" cy="523220"/>
          </a:xfrm>
          <a:prstGeom prst="rect">
            <a:avLst/>
          </a:prstGeom>
          <a:noFill/>
        </p:spPr>
        <p:txBody>
          <a:bodyPr wrap="square" rtlCol="0">
            <a:spAutoFit/>
          </a:bodyPr>
          <a:lstStyle/>
          <a:p>
            <a:pPr algn="ctr"/>
            <a:r>
              <a:rPr lang="fr-FR" sz="1400" b="1" dirty="0" smtClean="0">
                <a:latin typeface="Comic Sans MS" panose="030F0702030302020204" pitchFamily="66" charset="0"/>
              </a:rPr>
              <a:t>Royaumes-  Indiens </a:t>
            </a:r>
            <a:endParaRPr lang="fr-FR" sz="1400" b="1" dirty="0">
              <a:latin typeface="Comic Sans MS" panose="030F0702030302020204" pitchFamily="66" charset="0"/>
            </a:endParaRPr>
          </a:p>
        </p:txBody>
      </p:sp>
      <p:sp>
        <p:nvSpPr>
          <p:cNvPr id="14" name="ZoneTexte 13"/>
          <p:cNvSpPr txBox="1"/>
          <p:nvPr/>
        </p:nvSpPr>
        <p:spPr>
          <a:xfrm>
            <a:off x="5562314" y="3239840"/>
            <a:ext cx="1224136" cy="292388"/>
          </a:xfrm>
          <a:prstGeom prst="rect">
            <a:avLst/>
          </a:prstGeom>
          <a:noFill/>
        </p:spPr>
        <p:txBody>
          <a:bodyPr wrap="square" rtlCol="0">
            <a:spAutoFit/>
          </a:bodyPr>
          <a:lstStyle/>
          <a:p>
            <a:pPr algn="ctr"/>
            <a:r>
              <a:rPr lang="fr-FR" sz="1300" dirty="0" smtClean="0">
                <a:latin typeface="Comic Sans MS" panose="030F0702030302020204" pitchFamily="66" charset="0"/>
              </a:rPr>
              <a:t>Vijayanagar </a:t>
            </a:r>
            <a:endParaRPr lang="fr-FR" sz="1300" dirty="0">
              <a:latin typeface="Comic Sans MS" panose="030F0702030302020204" pitchFamily="66" charset="0"/>
            </a:endParaRPr>
          </a:p>
        </p:txBody>
      </p:sp>
      <p:sp>
        <p:nvSpPr>
          <p:cNvPr id="15" name="Ellipse 14"/>
          <p:cNvSpPr/>
          <p:nvPr/>
        </p:nvSpPr>
        <p:spPr>
          <a:xfrm>
            <a:off x="5299822" y="3217342"/>
            <a:ext cx="236290"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rot="1681366">
            <a:off x="4067944" y="1606538"/>
            <a:ext cx="1080120" cy="1490110"/>
          </a:xfrm>
          <a:prstGeom prst="ellipse">
            <a:avLst/>
          </a:prstGeom>
          <a:solidFill>
            <a:schemeClr val="accent6">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4193831" y="1998256"/>
            <a:ext cx="1224136" cy="523220"/>
          </a:xfrm>
          <a:prstGeom prst="rect">
            <a:avLst/>
          </a:prstGeom>
          <a:noFill/>
        </p:spPr>
        <p:txBody>
          <a:bodyPr wrap="square" rtlCol="0">
            <a:spAutoFit/>
          </a:bodyPr>
          <a:lstStyle/>
          <a:p>
            <a:pPr algn="ctr"/>
            <a:r>
              <a:rPr lang="fr-FR" sz="1400" b="1" dirty="0" smtClean="0">
                <a:latin typeface="Comic Sans MS" panose="030F0702030302020204" pitchFamily="66" charset="0"/>
              </a:rPr>
              <a:t>Emirat </a:t>
            </a:r>
            <a:r>
              <a:rPr lang="fr-FR" sz="1400" b="1" dirty="0" err="1" smtClean="0">
                <a:latin typeface="Comic Sans MS" panose="030F0702030302020204" pitchFamily="66" charset="0"/>
              </a:rPr>
              <a:t>Timourde</a:t>
            </a:r>
            <a:r>
              <a:rPr lang="fr-FR" sz="1400" b="1" dirty="0" smtClean="0">
                <a:latin typeface="Comic Sans MS" panose="030F0702030302020204" pitchFamily="66" charset="0"/>
              </a:rPr>
              <a:t> </a:t>
            </a:r>
            <a:endParaRPr lang="fr-FR" sz="1400" b="1" dirty="0">
              <a:latin typeface="Comic Sans MS" panose="030F0702030302020204" pitchFamily="66" charset="0"/>
            </a:endParaRPr>
          </a:p>
        </p:txBody>
      </p:sp>
      <p:sp>
        <p:nvSpPr>
          <p:cNvPr id="16" name="Ellipse 15"/>
          <p:cNvSpPr/>
          <p:nvPr/>
        </p:nvSpPr>
        <p:spPr>
          <a:xfrm>
            <a:off x="4283968" y="2573428"/>
            <a:ext cx="144016" cy="1546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a:off x="4075686" y="2573428"/>
            <a:ext cx="1224136" cy="292388"/>
          </a:xfrm>
          <a:prstGeom prst="rect">
            <a:avLst/>
          </a:prstGeom>
          <a:noFill/>
        </p:spPr>
        <p:txBody>
          <a:bodyPr wrap="square" rtlCol="0">
            <a:spAutoFit/>
          </a:bodyPr>
          <a:lstStyle/>
          <a:p>
            <a:pPr algn="ctr"/>
            <a:r>
              <a:rPr lang="fr-FR" sz="1300" dirty="0" smtClean="0">
                <a:latin typeface="Comic Sans MS" panose="030F0702030302020204" pitchFamily="66" charset="0"/>
              </a:rPr>
              <a:t>Ormuz </a:t>
            </a:r>
            <a:endParaRPr lang="fr-FR" sz="1300" dirty="0">
              <a:latin typeface="Comic Sans MS" panose="030F0702030302020204" pitchFamily="66" charset="0"/>
            </a:endParaRPr>
          </a:p>
        </p:txBody>
      </p:sp>
      <p:sp>
        <p:nvSpPr>
          <p:cNvPr id="23" name="Ellipse 22"/>
          <p:cNvSpPr/>
          <p:nvPr/>
        </p:nvSpPr>
        <p:spPr>
          <a:xfrm rot="19020984">
            <a:off x="2806295" y="2402048"/>
            <a:ext cx="615503" cy="701382"/>
          </a:xfrm>
          <a:prstGeom prst="ellipse">
            <a:avLst/>
          </a:pr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2655860" y="2774965"/>
            <a:ext cx="1224136" cy="523220"/>
          </a:xfrm>
          <a:prstGeom prst="rect">
            <a:avLst/>
          </a:prstGeom>
          <a:noFill/>
        </p:spPr>
        <p:txBody>
          <a:bodyPr wrap="square" rtlCol="0">
            <a:spAutoFit/>
          </a:bodyPr>
          <a:lstStyle/>
          <a:p>
            <a:pPr algn="ctr"/>
            <a:r>
              <a:rPr lang="fr-FR" sz="1400" b="1" dirty="0" smtClean="0">
                <a:latin typeface="Comic Sans MS" panose="030F0702030302020204" pitchFamily="66" charset="0"/>
              </a:rPr>
              <a:t>Sultanat Mamelouk </a:t>
            </a:r>
            <a:endParaRPr lang="fr-FR" sz="1400" b="1" dirty="0">
              <a:latin typeface="Comic Sans MS" panose="030F0702030302020204" pitchFamily="66" charset="0"/>
            </a:endParaRPr>
          </a:p>
        </p:txBody>
      </p:sp>
      <p:sp>
        <p:nvSpPr>
          <p:cNvPr id="25" name="Ellipse 24"/>
          <p:cNvSpPr/>
          <p:nvPr/>
        </p:nvSpPr>
        <p:spPr>
          <a:xfrm>
            <a:off x="2995901" y="2496082"/>
            <a:ext cx="236290"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ZoneTexte 25"/>
          <p:cNvSpPr txBox="1"/>
          <p:nvPr/>
        </p:nvSpPr>
        <p:spPr>
          <a:xfrm>
            <a:off x="2043792" y="2468123"/>
            <a:ext cx="1224136" cy="292388"/>
          </a:xfrm>
          <a:prstGeom prst="rect">
            <a:avLst/>
          </a:prstGeom>
          <a:noFill/>
        </p:spPr>
        <p:txBody>
          <a:bodyPr wrap="square" rtlCol="0">
            <a:spAutoFit/>
          </a:bodyPr>
          <a:lstStyle/>
          <a:p>
            <a:pPr algn="ctr"/>
            <a:r>
              <a:rPr lang="fr-FR" sz="1300" dirty="0" smtClean="0">
                <a:latin typeface="Comic Sans MS" panose="030F0702030302020204" pitchFamily="66" charset="0"/>
              </a:rPr>
              <a:t>Le Caire </a:t>
            </a:r>
            <a:endParaRPr lang="fr-FR" sz="1300" dirty="0">
              <a:latin typeface="Comic Sans MS" panose="030F0702030302020204" pitchFamily="66" charset="0"/>
            </a:endParaRPr>
          </a:p>
        </p:txBody>
      </p:sp>
      <p:sp>
        <p:nvSpPr>
          <p:cNvPr id="27" name="Ellipse 26"/>
          <p:cNvSpPr/>
          <p:nvPr/>
        </p:nvSpPr>
        <p:spPr>
          <a:xfrm rot="5667270">
            <a:off x="2527059" y="1278413"/>
            <a:ext cx="751819" cy="1296144"/>
          </a:xfrm>
          <a:prstGeom prst="ellipse">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2043792" y="1722004"/>
            <a:ext cx="1224136" cy="523220"/>
          </a:xfrm>
          <a:prstGeom prst="rect">
            <a:avLst/>
          </a:prstGeom>
          <a:noFill/>
        </p:spPr>
        <p:txBody>
          <a:bodyPr wrap="square" rtlCol="0">
            <a:spAutoFit/>
          </a:bodyPr>
          <a:lstStyle/>
          <a:p>
            <a:pPr algn="ctr"/>
            <a:r>
              <a:rPr lang="fr-FR" sz="1400" b="1" dirty="0" smtClean="0">
                <a:latin typeface="Comic Sans MS" panose="030F0702030302020204" pitchFamily="66" charset="0"/>
              </a:rPr>
              <a:t>Empire Ottoman </a:t>
            </a:r>
            <a:endParaRPr lang="fr-FR" sz="1400" b="1" dirty="0">
              <a:latin typeface="Comic Sans MS" panose="030F0702030302020204" pitchFamily="66" charset="0"/>
            </a:endParaRPr>
          </a:p>
        </p:txBody>
      </p:sp>
      <p:sp>
        <p:nvSpPr>
          <p:cNvPr id="29" name="ZoneTexte 28"/>
          <p:cNvSpPr txBox="1"/>
          <p:nvPr/>
        </p:nvSpPr>
        <p:spPr>
          <a:xfrm>
            <a:off x="2988640" y="1537047"/>
            <a:ext cx="1224136" cy="292388"/>
          </a:xfrm>
          <a:prstGeom prst="rect">
            <a:avLst/>
          </a:prstGeom>
          <a:noFill/>
        </p:spPr>
        <p:txBody>
          <a:bodyPr wrap="square" rtlCol="0">
            <a:spAutoFit/>
          </a:bodyPr>
          <a:lstStyle/>
          <a:p>
            <a:pPr algn="ctr"/>
            <a:r>
              <a:rPr lang="fr-FR" sz="1300" dirty="0" smtClean="0">
                <a:latin typeface="Comic Sans MS" panose="030F0702030302020204" pitchFamily="66" charset="0"/>
              </a:rPr>
              <a:t>Istanbul</a:t>
            </a:r>
            <a:endParaRPr lang="fr-FR" sz="1300" dirty="0">
              <a:latin typeface="Comic Sans MS" panose="030F0702030302020204" pitchFamily="66" charset="0"/>
            </a:endParaRPr>
          </a:p>
        </p:txBody>
      </p:sp>
      <p:sp>
        <p:nvSpPr>
          <p:cNvPr id="30" name="Ellipse 29"/>
          <p:cNvSpPr/>
          <p:nvPr/>
        </p:nvSpPr>
        <p:spPr>
          <a:xfrm>
            <a:off x="2909609" y="1641973"/>
            <a:ext cx="236290"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1" name="ZoneTexte 30"/>
          <p:cNvSpPr txBox="1"/>
          <p:nvPr/>
        </p:nvSpPr>
        <p:spPr>
          <a:xfrm>
            <a:off x="6512348" y="1694412"/>
            <a:ext cx="1224136" cy="307777"/>
          </a:xfrm>
          <a:prstGeom prst="rect">
            <a:avLst/>
          </a:prstGeom>
          <a:noFill/>
        </p:spPr>
        <p:txBody>
          <a:bodyPr wrap="square" rtlCol="0">
            <a:spAutoFit/>
          </a:bodyPr>
          <a:lstStyle/>
          <a:p>
            <a:pPr algn="ctr"/>
            <a:r>
              <a:rPr lang="fr-FR" sz="1400" b="1" u="sng" dirty="0" smtClean="0">
                <a:solidFill>
                  <a:schemeClr val="tx2">
                    <a:lumMod val="60000"/>
                    <a:lumOff val="40000"/>
                  </a:schemeClr>
                </a:solidFill>
                <a:latin typeface="Comic Sans MS" panose="030F0702030302020204" pitchFamily="66" charset="0"/>
              </a:rPr>
              <a:t>1</a:t>
            </a:r>
            <a:endParaRPr lang="fr-FR" sz="1400" b="1" u="sng" dirty="0">
              <a:solidFill>
                <a:schemeClr val="tx2">
                  <a:lumMod val="60000"/>
                  <a:lumOff val="40000"/>
                </a:schemeClr>
              </a:solidFill>
              <a:latin typeface="Comic Sans MS" panose="030F0702030302020204" pitchFamily="66" charset="0"/>
            </a:endParaRPr>
          </a:p>
        </p:txBody>
      </p:sp>
      <p:sp>
        <p:nvSpPr>
          <p:cNvPr id="32" name="ZoneTexte 31"/>
          <p:cNvSpPr txBox="1"/>
          <p:nvPr/>
        </p:nvSpPr>
        <p:spPr>
          <a:xfrm>
            <a:off x="2620123" y="2258051"/>
            <a:ext cx="1224136" cy="307777"/>
          </a:xfrm>
          <a:prstGeom prst="rect">
            <a:avLst/>
          </a:prstGeom>
          <a:noFill/>
        </p:spPr>
        <p:txBody>
          <a:bodyPr wrap="square" rtlCol="0">
            <a:spAutoFit/>
          </a:bodyPr>
          <a:lstStyle/>
          <a:p>
            <a:pPr algn="ctr"/>
            <a:r>
              <a:rPr lang="fr-FR" sz="1400" b="1" u="sng" dirty="0">
                <a:solidFill>
                  <a:schemeClr val="tx2">
                    <a:lumMod val="60000"/>
                    <a:lumOff val="40000"/>
                  </a:schemeClr>
                </a:solidFill>
                <a:latin typeface="Comic Sans MS" panose="030F0702030302020204" pitchFamily="66" charset="0"/>
              </a:rPr>
              <a:t>2</a:t>
            </a:r>
          </a:p>
        </p:txBody>
      </p:sp>
      <p:sp>
        <p:nvSpPr>
          <p:cNvPr id="33" name="ZoneTexte 32"/>
          <p:cNvSpPr txBox="1"/>
          <p:nvPr/>
        </p:nvSpPr>
        <p:spPr>
          <a:xfrm>
            <a:off x="5148064" y="2272693"/>
            <a:ext cx="1224136" cy="307777"/>
          </a:xfrm>
          <a:prstGeom prst="rect">
            <a:avLst/>
          </a:prstGeom>
          <a:noFill/>
        </p:spPr>
        <p:txBody>
          <a:bodyPr wrap="square" rtlCol="0">
            <a:spAutoFit/>
          </a:bodyPr>
          <a:lstStyle/>
          <a:p>
            <a:pPr algn="ctr"/>
            <a:r>
              <a:rPr lang="fr-FR" sz="1400" b="1" u="sng" dirty="0" smtClean="0">
                <a:solidFill>
                  <a:schemeClr val="tx2">
                    <a:lumMod val="60000"/>
                    <a:lumOff val="40000"/>
                  </a:schemeClr>
                </a:solidFill>
                <a:latin typeface="Comic Sans MS" panose="030F0702030302020204" pitchFamily="66" charset="0"/>
              </a:rPr>
              <a:t>3</a:t>
            </a:r>
            <a:endParaRPr lang="fr-FR" sz="1400" b="1" u="sng" dirty="0">
              <a:solidFill>
                <a:schemeClr val="tx2">
                  <a:lumMod val="60000"/>
                  <a:lumOff val="40000"/>
                </a:schemeClr>
              </a:solidFill>
              <a:latin typeface="Comic Sans MS" panose="030F0702030302020204" pitchFamily="66" charset="0"/>
            </a:endParaRPr>
          </a:p>
        </p:txBody>
      </p:sp>
      <p:cxnSp>
        <p:nvCxnSpPr>
          <p:cNvPr id="34" name="Connecteur en arc 33"/>
          <p:cNvCxnSpPr>
            <a:stCxn id="6" idx="4"/>
            <a:endCxn id="12" idx="5"/>
          </p:cNvCxnSpPr>
          <p:nvPr/>
        </p:nvCxnSpPr>
        <p:spPr>
          <a:xfrm rot="5400000">
            <a:off x="6079400" y="2698045"/>
            <a:ext cx="784134" cy="1397624"/>
          </a:xfrm>
          <a:prstGeom prst="curvedConnector3">
            <a:avLst>
              <a:gd name="adj1" fmla="val 137851"/>
            </a:avLst>
          </a:prstGeom>
          <a:ln w="25400">
            <a:solidFill>
              <a:schemeClr val="accent1">
                <a:shade val="95000"/>
                <a:satMod val="105000"/>
                <a:alpha val="58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en arc 35"/>
          <p:cNvCxnSpPr>
            <a:stCxn id="12" idx="4"/>
            <a:endCxn id="24" idx="2"/>
          </p:cNvCxnSpPr>
          <p:nvPr/>
        </p:nvCxnSpPr>
        <p:spPr>
          <a:xfrm rot="5400000" flipH="1">
            <a:off x="4001359" y="2564755"/>
            <a:ext cx="494143" cy="1961005"/>
          </a:xfrm>
          <a:prstGeom prst="curvedConnector3">
            <a:avLst>
              <a:gd name="adj1" fmla="val -59376"/>
            </a:avLst>
          </a:prstGeom>
          <a:ln w="25400">
            <a:solidFill>
              <a:schemeClr val="accent1">
                <a:shade val="95000"/>
                <a:satMod val="105000"/>
                <a:alpha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40" name="ZoneTexte 39"/>
          <p:cNvSpPr txBox="1"/>
          <p:nvPr/>
        </p:nvSpPr>
        <p:spPr>
          <a:xfrm>
            <a:off x="3844259" y="3754208"/>
            <a:ext cx="1224136" cy="523220"/>
          </a:xfrm>
          <a:prstGeom prst="rect">
            <a:avLst/>
          </a:prstGeom>
          <a:noFill/>
        </p:spPr>
        <p:txBody>
          <a:bodyPr wrap="square" rtlCol="0">
            <a:spAutoFit/>
          </a:bodyPr>
          <a:lstStyle/>
          <a:p>
            <a:pPr algn="ctr"/>
            <a:r>
              <a:rPr lang="fr-FR" sz="1400" dirty="0" smtClean="0">
                <a:latin typeface="Comic Sans MS" panose="030F0702030302020204" pitchFamily="66" charset="0"/>
              </a:rPr>
              <a:t>Épices et cotonnades </a:t>
            </a:r>
            <a:endParaRPr lang="fr-FR" sz="1400" dirty="0">
              <a:latin typeface="Comic Sans MS" panose="030F0702030302020204" pitchFamily="66" charset="0"/>
            </a:endParaRPr>
          </a:p>
        </p:txBody>
      </p:sp>
      <p:sp>
        <p:nvSpPr>
          <p:cNvPr id="41" name="ZoneTexte 40"/>
          <p:cNvSpPr txBox="1"/>
          <p:nvPr/>
        </p:nvSpPr>
        <p:spPr>
          <a:xfrm>
            <a:off x="6372200" y="3530719"/>
            <a:ext cx="1224136" cy="523220"/>
          </a:xfrm>
          <a:prstGeom prst="rect">
            <a:avLst/>
          </a:prstGeom>
          <a:noFill/>
        </p:spPr>
        <p:txBody>
          <a:bodyPr wrap="square" rtlCol="0">
            <a:spAutoFit/>
          </a:bodyPr>
          <a:lstStyle/>
          <a:p>
            <a:pPr algn="ctr"/>
            <a:r>
              <a:rPr lang="fr-FR" sz="1400" dirty="0" smtClean="0">
                <a:latin typeface="Comic Sans MS" panose="030F0702030302020204" pitchFamily="66" charset="0"/>
              </a:rPr>
              <a:t>Soierie porcelaine </a:t>
            </a:r>
            <a:endParaRPr lang="fr-FR" sz="1400" dirty="0">
              <a:latin typeface="Comic Sans MS" panose="030F0702030302020204" pitchFamily="66" charset="0"/>
            </a:endParaRPr>
          </a:p>
        </p:txBody>
      </p:sp>
      <p:sp>
        <p:nvSpPr>
          <p:cNvPr id="59" name="Forme libre 58"/>
          <p:cNvSpPr/>
          <p:nvPr/>
        </p:nvSpPr>
        <p:spPr>
          <a:xfrm>
            <a:off x="3131127" y="1648691"/>
            <a:ext cx="4003964" cy="928254"/>
          </a:xfrm>
          <a:custGeom>
            <a:avLst/>
            <a:gdLst>
              <a:gd name="connsiteX0" fmla="*/ 4003964 w 4003964"/>
              <a:gd name="connsiteY0" fmla="*/ 581891 h 928254"/>
              <a:gd name="connsiteX1" fmla="*/ 3754582 w 4003964"/>
              <a:gd name="connsiteY1" fmla="*/ 277091 h 928254"/>
              <a:gd name="connsiteX2" fmla="*/ 3394364 w 4003964"/>
              <a:gd name="connsiteY2" fmla="*/ 152400 h 928254"/>
              <a:gd name="connsiteX3" fmla="*/ 3241964 w 4003964"/>
              <a:gd name="connsiteY3" fmla="*/ 124691 h 928254"/>
              <a:gd name="connsiteX4" fmla="*/ 3075709 w 4003964"/>
              <a:gd name="connsiteY4" fmla="*/ 0 h 928254"/>
              <a:gd name="connsiteX5" fmla="*/ 2867891 w 4003964"/>
              <a:gd name="connsiteY5" fmla="*/ 55418 h 928254"/>
              <a:gd name="connsiteX6" fmla="*/ 2812473 w 4003964"/>
              <a:gd name="connsiteY6" fmla="*/ 69273 h 928254"/>
              <a:gd name="connsiteX7" fmla="*/ 2812473 w 4003964"/>
              <a:gd name="connsiteY7" fmla="*/ 69273 h 928254"/>
              <a:gd name="connsiteX8" fmla="*/ 2105891 w 4003964"/>
              <a:gd name="connsiteY8" fmla="*/ 193964 h 928254"/>
              <a:gd name="connsiteX9" fmla="*/ 1842655 w 4003964"/>
              <a:gd name="connsiteY9" fmla="*/ 193964 h 928254"/>
              <a:gd name="connsiteX10" fmla="*/ 1620982 w 4003964"/>
              <a:gd name="connsiteY10" fmla="*/ 360218 h 928254"/>
              <a:gd name="connsiteX11" fmla="*/ 1177637 w 4003964"/>
              <a:gd name="connsiteY11" fmla="*/ 928254 h 928254"/>
              <a:gd name="connsiteX12" fmla="*/ 1025237 w 4003964"/>
              <a:gd name="connsiteY12" fmla="*/ 720436 h 928254"/>
              <a:gd name="connsiteX13" fmla="*/ 789709 w 4003964"/>
              <a:gd name="connsiteY13" fmla="*/ 429491 h 928254"/>
              <a:gd name="connsiteX14" fmla="*/ 568037 w 4003964"/>
              <a:gd name="connsiteY14" fmla="*/ 360218 h 928254"/>
              <a:gd name="connsiteX15" fmla="*/ 27709 w 4003964"/>
              <a:gd name="connsiteY15" fmla="*/ 166254 h 928254"/>
              <a:gd name="connsiteX16" fmla="*/ 0 w 4003964"/>
              <a:gd name="connsiteY16" fmla="*/ 166254 h 928254"/>
              <a:gd name="connsiteX17" fmla="*/ 0 w 4003964"/>
              <a:gd name="connsiteY17" fmla="*/ 166254 h 92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3964" h="928254">
                <a:moveTo>
                  <a:pt x="4003964" y="581891"/>
                </a:moveTo>
                <a:lnTo>
                  <a:pt x="3754582" y="277091"/>
                </a:lnTo>
                <a:lnTo>
                  <a:pt x="3394364" y="152400"/>
                </a:lnTo>
                <a:lnTo>
                  <a:pt x="3241964" y="124691"/>
                </a:lnTo>
                <a:lnTo>
                  <a:pt x="3075709" y="0"/>
                </a:lnTo>
                <a:cubicBezTo>
                  <a:pt x="2845350" y="51191"/>
                  <a:pt x="3044339" y="2483"/>
                  <a:pt x="2867891" y="55418"/>
                </a:cubicBezTo>
                <a:cubicBezTo>
                  <a:pt x="2849653" y="60890"/>
                  <a:pt x="2812473" y="69273"/>
                  <a:pt x="2812473" y="69273"/>
                </a:cubicBezTo>
                <a:lnTo>
                  <a:pt x="2812473" y="69273"/>
                </a:lnTo>
                <a:lnTo>
                  <a:pt x="2105891" y="193964"/>
                </a:lnTo>
                <a:lnTo>
                  <a:pt x="1842655" y="193964"/>
                </a:lnTo>
                <a:lnTo>
                  <a:pt x="1620982" y="360218"/>
                </a:lnTo>
                <a:lnTo>
                  <a:pt x="1177637" y="928254"/>
                </a:lnTo>
                <a:lnTo>
                  <a:pt x="1025237" y="720436"/>
                </a:lnTo>
                <a:lnTo>
                  <a:pt x="789709" y="429491"/>
                </a:lnTo>
                <a:lnTo>
                  <a:pt x="568037" y="360218"/>
                </a:lnTo>
                <a:lnTo>
                  <a:pt x="27709" y="166254"/>
                </a:lnTo>
                <a:lnTo>
                  <a:pt x="0" y="166254"/>
                </a:lnTo>
                <a:lnTo>
                  <a:pt x="0" y="166254"/>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1" name="Forme libre 60"/>
          <p:cNvSpPr/>
          <p:nvPr/>
        </p:nvSpPr>
        <p:spPr>
          <a:xfrm>
            <a:off x="3311236" y="568036"/>
            <a:ext cx="1427019" cy="1413164"/>
          </a:xfrm>
          <a:custGeom>
            <a:avLst/>
            <a:gdLst>
              <a:gd name="connsiteX0" fmla="*/ 1427019 w 1427019"/>
              <a:gd name="connsiteY0" fmla="*/ 1413164 h 1413164"/>
              <a:gd name="connsiteX1" fmla="*/ 1427019 w 1427019"/>
              <a:gd name="connsiteY1" fmla="*/ 1413164 h 1413164"/>
              <a:gd name="connsiteX2" fmla="*/ 1357746 w 1427019"/>
              <a:gd name="connsiteY2" fmla="*/ 1219200 h 1413164"/>
              <a:gd name="connsiteX3" fmla="*/ 1316182 w 1427019"/>
              <a:gd name="connsiteY3" fmla="*/ 1191491 h 1413164"/>
              <a:gd name="connsiteX4" fmla="*/ 1302328 w 1427019"/>
              <a:gd name="connsiteY4" fmla="*/ 1149928 h 1413164"/>
              <a:gd name="connsiteX5" fmla="*/ 1233055 w 1427019"/>
              <a:gd name="connsiteY5" fmla="*/ 1094509 h 1413164"/>
              <a:gd name="connsiteX6" fmla="*/ 1205346 w 1427019"/>
              <a:gd name="connsiteY6" fmla="*/ 1039091 h 1413164"/>
              <a:gd name="connsiteX7" fmla="*/ 1149928 w 1427019"/>
              <a:gd name="connsiteY7" fmla="*/ 1039091 h 1413164"/>
              <a:gd name="connsiteX8" fmla="*/ 1149928 w 1427019"/>
              <a:gd name="connsiteY8" fmla="*/ 1039091 h 1413164"/>
              <a:gd name="connsiteX9" fmla="*/ 858982 w 1427019"/>
              <a:gd name="connsiteY9" fmla="*/ 775855 h 1413164"/>
              <a:gd name="connsiteX10" fmla="*/ 581891 w 1427019"/>
              <a:gd name="connsiteY10" fmla="*/ 775855 h 1413164"/>
              <a:gd name="connsiteX11" fmla="*/ 249382 w 1427019"/>
              <a:gd name="connsiteY11" fmla="*/ 568037 h 1413164"/>
              <a:gd name="connsiteX12" fmla="*/ 124691 w 1427019"/>
              <a:gd name="connsiteY12" fmla="*/ 263237 h 1413164"/>
              <a:gd name="connsiteX13" fmla="*/ 0 w 1427019"/>
              <a:gd name="connsiteY13" fmla="*/ 0 h 1413164"/>
              <a:gd name="connsiteX14" fmla="*/ 0 w 1427019"/>
              <a:gd name="connsiteY14" fmla="*/ 0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7019" h="1413164">
                <a:moveTo>
                  <a:pt x="1427019" y="1413164"/>
                </a:moveTo>
                <a:lnTo>
                  <a:pt x="1427019" y="1413164"/>
                </a:lnTo>
                <a:cubicBezTo>
                  <a:pt x="1414823" y="1368445"/>
                  <a:pt x="1403990" y="1265444"/>
                  <a:pt x="1357746" y="1219200"/>
                </a:cubicBezTo>
                <a:cubicBezTo>
                  <a:pt x="1345972" y="1207426"/>
                  <a:pt x="1330037" y="1200727"/>
                  <a:pt x="1316182" y="1191491"/>
                </a:cubicBezTo>
                <a:cubicBezTo>
                  <a:pt x="1311564" y="1177637"/>
                  <a:pt x="1311451" y="1161332"/>
                  <a:pt x="1302328" y="1149928"/>
                </a:cubicBezTo>
                <a:cubicBezTo>
                  <a:pt x="1228213" y="1057285"/>
                  <a:pt x="1289547" y="1179249"/>
                  <a:pt x="1233055" y="1094509"/>
                </a:cubicBezTo>
                <a:cubicBezTo>
                  <a:pt x="1221599" y="1077325"/>
                  <a:pt x="1222530" y="1050547"/>
                  <a:pt x="1205346" y="1039091"/>
                </a:cubicBezTo>
                <a:cubicBezTo>
                  <a:pt x="1189976" y="1028844"/>
                  <a:pt x="1168401" y="1039091"/>
                  <a:pt x="1149928" y="1039091"/>
                </a:cubicBezTo>
                <a:lnTo>
                  <a:pt x="1149928" y="1039091"/>
                </a:lnTo>
                <a:lnTo>
                  <a:pt x="858982" y="775855"/>
                </a:lnTo>
                <a:lnTo>
                  <a:pt x="581891" y="775855"/>
                </a:lnTo>
                <a:lnTo>
                  <a:pt x="249382" y="568037"/>
                </a:lnTo>
                <a:lnTo>
                  <a:pt x="124691" y="263237"/>
                </a:lnTo>
                <a:lnTo>
                  <a:pt x="0" y="0"/>
                </a:lnTo>
                <a:lnTo>
                  <a:pt x="0" y="0"/>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2" name="Forme libre 61"/>
          <p:cNvSpPr/>
          <p:nvPr/>
        </p:nvSpPr>
        <p:spPr>
          <a:xfrm>
            <a:off x="4599709" y="2175164"/>
            <a:ext cx="831273" cy="1039091"/>
          </a:xfrm>
          <a:custGeom>
            <a:avLst/>
            <a:gdLst>
              <a:gd name="connsiteX0" fmla="*/ 0 w 831273"/>
              <a:gd name="connsiteY0" fmla="*/ 0 h 1039091"/>
              <a:gd name="connsiteX1" fmla="*/ 387927 w 831273"/>
              <a:gd name="connsiteY1" fmla="*/ 55418 h 1039091"/>
              <a:gd name="connsiteX2" fmla="*/ 651164 w 831273"/>
              <a:gd name="connsiteY2" fmla="*/ 166254 h 1039091"/>
              <a:gd name="connsiteX3" fmla="*/ 831273 w 831273"/>
              <a:gd name="connsiteY3" fmla="*/ 387927 h 1039091"/>
              <a:gd name="connsiteX4" fmla="*/ 831273 w 831273"/>
              <a:gd name="connsiteY4" fmla="*/ 581891 h 1039091"/>
              <a:gd name="connsiteX5" fmla="*/ 831273 w 831273"/>
              <a:gd name="connsiteY5" fmla="*/ 581891 h 1039091"/>
              <a:gd name="connsiteX6" fmla="*/ 789709 w 831273"/>
              <a:gd name="connsiteY6" fmla="*/ 831272 h 1039091"/>
              <a:gd name="connsiteX7" fmla="*/ 789709 w 831273"/>
              <a:gd name="connsiteY7" fmla="*/ 1039091 h 1039091"/>
              <a:gd name="connsiteX8" fmla="*/ 789709 w 831273"/>
              <a:gd name="connsiteY8" fmla="*/ 103909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273" h="1039091">
                <a:moveTo>
                  <a:pt x="0" y="0"/>
                </a:moveTo>
                <a:lnTo>
                  <a:pt x="387927" y="55418"/>
                </a:lnTo>
                <a:lnTo>
                  <a:pt x="651164" y="166254"/>
                </a:lnTo>
                <a:lnTo>
                  <a:pt x="831273" y="387927"/>
                </a:lnTo>
                <a:lnTo>
                  <a:pt x="831273" y="581891"/>
                </a:lnTo>
                <a:lnTo>
                  <a:pt x="831273" y="581891"/>
                </a:lnTo>
                <a:lnTo>
                  <a:pt x="789709" y="831272"/>
                </a:lnTo>
                <a:lnTo>
                  <a:pt x="789709" y="1039091"/>
                </a:lnTo>
                <a:lnTo>
                  <a:pt x="789709" y="1039091"/>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Rectangle 62"/>
          <p:cNvSpPr/>
          <p:nvPr/>
        </p:nvSpPr>
        <p:spPr>
          <a:xfrm>
            <a:off x="251520" y="568036"/>
            <a:ext cx="8784975" cy="4949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4" name="Rectangle 63"/>
          <p:cNvSpPr/>
          <p:nvPr/>
        </p:nvSpPr>
        <p:spPr>
          <a:xfrm>
            <a:off x="2339752" y="568036"/>
            <a:ext cx="6696743" cy="40851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7" name="ZoneTexte 66"/>
          <p:cNvSpPr txBox="1"/>
          <p:nvPr/>
        </p:nvSpPr>
        <p:spPr>
          <a:xfrm>
            <a:off x="3311236" y="6176903"/>
            <a:ext cx="2175189" cy="338554"/>
          </a:xfrm>
          <a:prstGeom prst="rect">
            <a:avLst/>
          </a:prstGeom>
          <a:noFill/>
        </p:spPr>
        <p:txBody>
          <a:bodyPr wrap="square" rtlCol="0">
            <a:spAutoFit/>
          </a:bodyPr>
          <a:lstStyle/>
          <a:p>
            <a:r>
              <a:rPr lang="fr-FR" sz="1600" dirty="0" smtClean="0">
                <a:latin typeface="Comic Sans MS" panose="030F0702030302020204" pitchFamily="66" charset="0"/>
              </a:rPr>
              <a:t>Pour en arriver où ? </a:t>
            </a:r>
            <a:endParaRPr lang="fr-FR" sz="1600" dirty="0">
              <a:latin typeface="Comic Sans MS" panose="030F0702030302020204" pitchFamily="66" charset="0"/>
            </a:endParaRPr>
          </a:p>
        </p:txBody>
      </p:sp>
      <p:sp>
        <p:nvSpPr>
          <p:cNvPr id="69" name="ZoneTexte 68"/>
          <p:cNvSpPr txBox="1"/>
          <p:nvPr/>
        </p:nvSpPr>
        <p:spPr>
          <a:xfrm>
            <a:off x="92696" y="116632"/>
            <a:ext cx="432048" cy="369332"/>
          </a:xfrm>
          <a:prstGeom prst="rect">
            <a:avLst/>
          </a:prstGeom>
          <a:noFill/>
        </p:spPr>
        <p:txBody>
          <a:bodyPr wrap="square" rtlCol="0">
            <a:spAutoFit/>
          </a:bodyPr>
          <a:lstStyle/>
          <a:p>
            <a:r>
              <a:rPr lang="fr-FR" b="1" u="sng" dirty="0">
                <a:latin typeface="Comic Sans MS" panose="030F0702030302020204" pitchFamily="66" charset="0"/>
              </a:rPr>
              <a:t>1</a:t>
            </a:r>
          </a:p>
        </p:txBody>
      </p:sp>
    </p:spTree>
    <p:extLst>
      <p:ext uri="{BB962C8B-B14F-4D97-AF65-F5344CB8AC3E}">
        <p14:creationId xmlns:p14="http://schemas.microsoft.com/office/powerpoint/2010/main" val="2951358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6"/>
                                        </p:tgtEl>
                                        <p:attrNameLst>
                                          <p:attrName>ppt_x</p:attrName>
                                        </p:attrNameLst>
                                      </p:cBhvr>
                                      <p:tavLst>
                                        <p:tav tm="0">
                                          <p:val>
                                            <p:strVal val="ppt_x"/>
                                          </p:val>
                                        </p:tav>
                                        <p:tav tm="100000">
                                          <p:val>
                                            <p:strVal val="ppt_x"/>
                                          </p:val>
                                        </p:tav>
                                      </p:tavLst>
                                    </p:anim>
                                    <p:anim calcmode="lin" valueType="num">
                                      <p:cBhvr additive="base">
                                        <p:cTn id="7" dur="500"/>
                                        <p:tgtEl>
                                          <p:spTgt spid="66"/>
                                        </p:tgtEl>
                                        <p:attrNameLst>
                                          <p:attrName>ppt_y</p:attrName>
                                        </p:attrNameLst>
                                      </p:cBhvr>
                                      <p:tavLst>
                                        <p:tav tm="0">
                                          <p:val>
                                            <p:strVal val="ppt_y"/>
                                          </p:val>
                                        </p:tav>
                                        <p:tav tm="100000">
                                          <p:val>
                                            <p:strVal val="1+ppt_h/2"/>
                                          </p:val>
                                        </p:tav>
                                      </p:tavLst>
                                    </p:anim>
                                    <p:set>
                                      <p:cBhvr>
                                        <p:cTn id="8" dur="1" fill="hold">
                                          <p:stCondLst>
                                            <p:cond delay="499"/>
                                          </p:stCondLst>
                                        </p:cTn>
                                        <p:tgtEl>
                                          <p:spTgt spid="66"/>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7"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2307" t="19179" r="18079" b="33562"/>
          <a:stretch/>
        </p:blipFill>
        <p:spPr bwMode="auto">
          <a:xfrm>
            <a:off x="262807" y="404664"/>
            <a:ext cx="8741179" cy="46812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0252" y="404664"/>
            <a:ext cx="8736244" cy="468127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p:cNvSpPr txBox="1"/>
          <p:nvPr/>
        </p:nvSpPr>
        <p:spPr>
          <a:xfrm>
            <a:off x="611560" y="5229200"/>
            <a:ext cx="7920880" cy="1169551"/>
          </a:xfrm>
          <a:prstGeom prst="rect">
            <a:avLst/>
          </a:prstGeom>
          <a:noFill/>
        </p:spPr>
        <p:txBody>
          <a:bodyPr wrap="square" rtlCol="0">
            <a:spAutoFit/>
          </a:bodyPr>
          <a:lstStyle/>
          <a:p>
            <a:r>
              <a:rPr lang="fr-FR" sz="1400" u="sng" dirty="0" smtClean="0">
                <a:latin typeface="Comic Sans MS" panose="030F0702030302020204" pitchFamily="66" charset="0"/>
              </a:rPr>
              <a:t>Vers une vision classique </a:t>
            </a:r>
            <a:r>
              <a:rPr lang="fr-FR" sz="1400" dirty="0" smtClean="0">
                <a:latin typeface="Comic Sans MS" panose="030F0702030302020204" pitchFamily="66" charset="0"/>
              </a:rPr>
              <a:t>: </a:t>
            </a:r>
          </a:p>
          <a:p>
            <a:pPr marL="285750" indent="-285750">
              <a:buFontTx/>
              <a:buChar char="-"/>
            </a:pPr>
            <a:r>
              <a:rPr lang="fr-FR" sz="1400" dirty="0" smtClean="0">
                <a:latin typeface="Comic Sans MS" panose="030F0702030302020204" pitchFamily="66" charset="0"/>
              </a:rPr>
              <a:t>Les grandes découvertes… mais en mettant en avant ceux qui sont aussi partis (les missionnaires, les scientifiques...) </a:t>
            </a:r>
          </a:p>
          <a:p>
            <a:pPr marL="285750" indent="-285750">
              <a:buFontTx/>
              <a:buChar char="-"/>
            </a:pPr>
            <a:r>
              <a:rPr lang="fr-FR" sz="1400" dirty="0" smtClean="0">
                <a:latin typeface="Comic Sans MS" panose="030F0702030302020204" pitchFamily="66" charset="0"/>
              </a:rPr>
              <a:t>La constitution des empires en mettant en avant les métissages </a:t>
            </a:r>
          </a:p>
          <a:p>
            <a:pPr marL="285750" indent="-285750">
              <a:buFontTx/>
              <a:buChar char="-"/>
            </a:pPr>
            <a:endParaRPr lang="fr-FR" sz="1400" dirty="0">
              <a:latin typeface="Comic Sans MS" panose="030F0702030302020204" pitchFamily="66" charset="0"/>
            </a:endParaRPr>
          </a:p>
        </p:txBody>
      </p:sp>
      <p:sp>
        <p:nvSpPr>
          <p:cNvPr id="6" name="ZoneTexte 5"/>
          <p:cNvSpPr txBox="1"/>
          <p:nvPr/>
        </p:nvSpPr>
        <p:spPr>
          <a:xfrm>
            <a:off x="92696" y="116632"/>
            <a:ext cx="432048" cy="369332"/>
          </a:xfrm>
          <a:prstGeom prst="rect">
            <a:avLst/>
          </a:prstGeom>
          <a:noFill/>
        </p:spPr>
        <p:txBody>
          <a:bodyPr wrap="square" rtlCol="0">
            <a:spAutoFit/>
          </a:bodyPr>
          <a:lstStyle/>
          <a:p>
            <a:r>
              <a:rPr lang="fr-FR" b="1" u="sng" dirty="0" smtClean="0">
                <a:latin typeface="Comic Sans MS" panose="030F0702030302020204" pitchFamily="66" charset="0"/>
              </a:rPr>
              <a:t>2</a:t>
            </a:r>
            <a:endParaRPr lang="fr-FR" b="1" u="sng" dirty="0">
              <a:latin typeface="Comic Sans MS" panose="030F0702030302020204" pitchFamily="66" charset="0"/>
            </a:endParaRPr>
          </a:p>
        </p:txBody>
      </p:sp>
    </p:spTree>
    <p:extLst>
      <p:ext uri="{BB962C8B-B14F-4D97-AF65-F5344CB8AC3E}">
        <p14:creationId xmlns:p14="http://schemas.microsoft.com/office/powerpoint/2010/main" val="208674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32622" t="19004" r="17764" b="15581"/>
          <a:stretch/>
        </p:blipFill>
        <p:spPr bwMode="auto">
          <a:xfrm>
            <a:off x="0" y="-1"/>
            <a:ext cx="9144000" cy="67782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92696" y="116632"/>
            <a:ext cx="432048" cy="369332"/>
          </a:xfrm>
          <a:prstGeom prst="rect">
            <a:avLst/>
          </a:prstGeom>
          <a:noFill/>
        </p:spPr>
        <p:txBody>
          <a:bodyPr wrap="square" rtlCol="0">
            <a:spAutoFit/>
          </a:bodyPr>
          <a:lstStyle/>
          <a:p>
            <a:r>
              <a:rPr lang="fr-FR" b="1" u="sng" dirty="0">
                <a:latin typeface="Comic Sans MS" panose="030F0702030302020204" pitchFamily="66" charset="0"/>
              </a:rPr>
              <a:t>3</a:t>
            </a:r>
          </a:p>
        </p:txBody>
      </p:sp>
    </p:spTree>
    <p:extLst>
      <p:ext uri="{BB962C8B-B14F-4D97-AF65-F5344CB8AC3E}">
        <p14:creationId xmlns:p14="http://schemas.microsoft.com/office/powerpoint/2010/main" val="69380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3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rc 14"/>
          <p:cNvSpPr>
            <a:spLocks/>
          </p:cNvSpPr>
          <p:nvPr/>
        </p:nvSpPr>
        <p:spPr bwMode="auto">
          <a:xfrm flipH="1">
            <a:off x="1619250" y="71438"/>
            <a:ext cx="457200" cy="4877758"/>
          </a:xfrm>
          <a:custGeom>
            <a:avLst/>
            <a:gdLst>
              <a:gd name="T0" fmla="*/ 2147483647 w 21600"/>
              <a:gd name="T1" fmla="*/ 0 h 32502"/>
              <a:gd name="T2" fmla="*/ 2147483647 w 21600"/>
              <a:gd name="T3" fmla="*/ 2147483647 h 32502"/>
              <a:gd name="T4" fmla="*/ 0 w 21600"/>
              <a:gd name="T5" fmla="*/ 2147483647 h 32502"/>
              <a:gd name="T6" fmla="*/ 0 60000 65536"/>
              <a:gd name="T7" fmla="*/ 0 60000 65536"/>
              <a:gd name="T8" fmla="*/ 0 60000 65536"/>
              <a:gd name="T9" fmla="*/ 0 w 21600"/>
              <a:gd name="T10" fmla="*/ 0 h 32502"/>
              <a:gd name="T11" fmla="*/ 21600 w 21600"/>
              <a:gd name="T12" fmla="*/ 32502 h 32502"/>
            </a:gdLst>
            <a:ahLst/>
            <a:cxnLst>
              <a:cxn ang="T6">
                <a:pos x="T0" y="T1"/>
              </a:cxn>
              <a:cxn ang="T7">
                <a:pos x="T2" y="T3"/>
              </a:cxn>
              <a:cxn ang="T8">
                <a:pos x="T4" y="T5"/>
              </a:cxn>
            </a:cxnLst>
            <a:rect l="T9" t="T10" r="T11" b="T12"/>
            <a:pathLst>
              <a:path w="21600" h="32502" fill="none" extrusionOk="0">
                <a:moveTo>
                  <a:pt x="12209" y="0"/>
                </a:moveTo>
                <a:cubicBezTo>
                  <a:pt x="18086" y="4027"/>
                  <a:pt x="21600" y="10693"/>
                  <a:pt x="21600" y="17818"/>
                </a:cubicBezTo>
                <a:cubicBezTo>
                  <a:pt x="21600" y="23263"/>
                  <a:pt x="19543" y="28508"/>
                  <a:pt x="15841" y="32502"/>
                </a:cubicBezTo>
              </a:path>
              <a:path w="21600" h="32502" stroke="0" extrusionOk="0">
                <a:moveTo>
                  <a:pt x="12209" y="0"/>
                </a:moveTo>
                <a:cubicBezTo>
                  <a:pt x="18086" y="4027"/>
                  <a:pt x="21600" y="10693"/>
                  <a:pt x="21600" y="17818"/>
                </a:cubicBezTo>
                <a:cubicBezTo>
                  <a:pt x="21600" y="23263"/>
                  <a:pt x="19543" y="28508"/>
                  <a:pt x="15841" y="32502"/>
                </a:cubicBezTo>
                <a:lnTo>
                  <a:pt x="0" y="17818"/>
                </a:lnTo>
                <a:close/>
              </a:path>
            </a:pathLst>
          </a:custGeom>
          <a:noFill/>
          <a:ln w="25400">
            <a:solidFill>
              <a:schemeClr val="tx1"/>
            </a:solidFill>
            <a:prstDash val="dash"/>
            <a:round/>
            <a:headEnd/>
            <a:tailEnd/>
          </a:ln>
          <a:extLst>
            <a:ext uri="{909E8E84-426E-40DD-AFC4-6F175D3DCCD1}">
              <a14:hiddenFill xmlns:a14="http://schemas.microsoft.com/office/drawing/2010/main">
                <a:solidFill>
                  <a:srgbClr val="FFFFFF"/>
                </a:solidFill>
              </a14:hiddenFill>
            </a:ext>
          </a:extLst>
        </p:spPr>
        <p:txBody>
          <a:bodyPr/>
          <a:lstStyle/>
          <a:p>
            <a:endParaRPr lang="fr-FR"/>
          </a:p>
        </p:txBody>
      </p:sp>
      <p:pic>
        <p:nvPicPr>
          <p:cNvPr id="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2836" t="24207" r="21690" b="37897"/>
          <a:stretch/>
        </p:blipFill>
        <p:spPr bwMode="auto">
          <a:xfrm>
            <a:off x="4283968" y="332656"/>
            <a:ext cx="4615543" cy="27722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llipse 3"/>
          <p:cNvSpPr/>
          <p:nvPr/>
        </p:nvSpPr>
        <p:spPr>
          <a:xfrm rot="2664700" flipH="1">
            <a:off x="3226783" y="-60050"/>
            <a:ext cx="1371018" cy="1926480"/>
          </a:xfrm>
          <a:prstGeom prst="ellipse">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à coins arrondis 4"/>
          <p:cNvSpPr/>
          <p:nvPr/>
        </p:nvSpPr>
        <p:spPr>
          <a:xfrm rot="2979559">
            <a:off x="155227" y="1664318"/>
            <a:ext cx="530524" cy="345168"/>
          </a:xfrm>
          <a:prstGeom prst="roundRect">
            <a:avLst>
              <a:gd name="adj" fmla="val 33750"/>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à coins arrondis 5"/>
          <p:cNvSpPr/>
          <p:nvPr/>
        </p:nvSpPr>
        <p:spPr>
          <a:xfrm rot="20612262">
            <a:off x="674522" y="2772283"/>
            <a:ext cx="498061" cy="1333559"/>
          </a:xfrm>
          <a:prstGeom prst="roundRect">
            <a:avLst>
              <a:gd name="adj" fmla="val 50000"/>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252536" y="1401209"/>
            <a:ext cx="1699071" cy="292388"/>
          </a:xfrm>
          <a:prstGeom prst="rect">
            <a:avLst/>
          </a:prstGeom>
          <a:noFill/>
        </p:spPr>
        <p:txBody>
          <a:bodyPr wrap="square" rtlCol="0">
            <a:spAutoFit/>
          </a:bodyPr>
          <a:lstStyle/>
          <a:p>
            <a:pPr algn="ctr"/>
            <a:r>
              <a:rPr lang="fr-FR" sz="1300" b="1" dirty="0" smtClean="0">
                <a:latin typeface="Comic Sans MS" panose="030F0702030302020204" pitchFamily="66" charset="0"/>
              </a:rPr>
              <a:t>Aztèques  </a:t>
            </a:r>
            <a:endParaRPr lang="fr-FR" sz="1300" b="1" dirty="0">
              <a:latin typeface="Comic Sans MS" panose="030F0702030302020204" pitchFamily="66" charset="0"/>
            </a:endParaRPr>
          </a:p>
        </p:txBody>
      </p:sp>
      <p:sp>
        <p:nvSpPr>
          <p:cNvPr id="8" name="ZoneTexte 7"/>
          <p:cNvSpPr txBox="1"/>
          <p:nvPr/>
        </p:nvSpPr>
        <p:spPr>
          <a:xfrm>
            <a:off x="117231" y="3038858"/>
            <a:ext cx="1699071" cy="292388"/>
          </a:xfrm>
          <a:prstGeom prst="rect">
            <a:avLst/>
          </a:prstGeom>
          <a:noFill/>
        </p:spPr>
        <p:txBody>
          <a:bodyPr wrap="square" rtlCol="0">
            <a:spAutoFit/>
          </a:bodyPr>
          <a:lstStyle/>
          <a:p>
            <a:pPr algn="ctr"/>
            <a:r>
              <a:rPr lang="fr-FR" sz="1300" b="1" dirty="0" smtClean="0">
                <a:latin typeface="Comic Sans MS" panose="030F0702030302020204" pitchFamily="66" charset="0"/>
              </a:rPr>
              <a:t>Incas  </a:t>
            </a:r>
            <a:endParaRPr lang="fr-FR" sz="1300" b="1" dirty="0">
              <a:latin typeface="Comic Sans MS" panose="030F0702030302020204" pitchFamily="66" charset="0"/>
            </a:endParaRPr>
          </a:p>
        </p:txBody>
      </p:sp>
      <p:sp>
        <p:nvSpPr>
          <p:cNvPr id="9" name="ZoneTexte 8"/>
          <p:cNvSpPr txBox="1"/>
          <p:nvPr/>
        </p:nvSpPr>
        <p:spPr>
          <a:xfrm>
            <a:off x="578899" y="3346635"/>
            <a:ext cx="1699071" cy="307777"/>
          </a:xfrm>
          <a:prstGeom prst="rect">
            <a:avLst/>
          </a:prstGeom>
          <a:noFill/>
        </p:spPr>
        <p:txBody>
          <a:bodyPr wrap="square" rtlCol="0">
            <a:spAutoFit/>
          </a:bodyPr>
          <a:lstStyle/>
          <a:p>
            <a:pPr algn="ctr"/>
            <a:r>
              <a:rPr lang="fr-FR" sz="1300" b="1" dirty="0" smtClean="0">
                <a:latin typeface="Comic Sans MS" panose="030F0702030302020204" pitchFamily="66" charset="0"/>
              </a:rPr>
              <a:t>Cuzco</a:t>
            </a:r>
            <a:r>
              <a:rPr lang="fr-FR" sz="1400" b="1" dirty="0" smtClean="0">
                <a:latin typeface="Comic Sans MS" panose="030F0702030302020204" pitchFamily="66" charset="0"/>
              </a:rPr>
              <a:t>   </a:t>
            </a:r>
            <a:endParaRPr lang="fr-FR" sz="1400" b="1" dirty="0">
              <a:latin typeface="Comic Sans MS" panose="030F0702030302020204" pitchFamily="66" charset="0"/>
            </a:endParaRPr>
          </a:p>
        </p:txBody>
      </p:sp>
      <p:sp>
        <p:nvSpPr>
          <p:cNvPr id="10" name="Rectangle à coins arrondis 9"/>
          <p:cNvSpPr/>
          <p:nvPr/>
        </p:nvSpPr>
        <p:spPr>
          <a:xfrm>
            <a:off x="2915816" y="1844824"/>
            <a:ext cx="1800200" cy="963194"/>
          </a:xfrm>
          <a:prstGeom prst="roundRect">
            <a:avLst>
              <a:gd name="adj" fmla="val 36805"/>
            </a:avLst>
          </a:prstGeom>
          <a:solidFill>
            <a:srgbClr val="7030A0">
              <a:alpha val="2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ZoneTexte 10"/>
          <p:cNvSpPr txBox="1"/>
          <p:nvPr/>
        </p:nvSpPr>
        <p:spPr>
          <a:xfrm>
            <a:off x="3203848" y="188640"/>
            <a:ext cx="1699071" cy="292388"/>
          </a:xfrm>
          <a:prstGeom prst="rect">
            <a:avLst/>
          </a:prstGeom>
          <a:noFill/>
        </p:spPr>
        <p:txBody>
          <a:bodyPr wrap="square" rtlCol="0">
            <a:spAutoFit/>
          </a:bodyPr>
          <a:lstStyle/>
          <a:p>
            <a:pPr algn="ctr"/>
            <a:r>
              <a:rPr lang="fr-FR" sz="1300" b="1" dirty="0" smtClean="0">
                <a:latin typeface="Comic Sans MS" panose="030F0702030302020204" pitchFamily="66" charset="0"/>
              </a:rPr>
              <a:t>Europe </a:t>
            </a:r>
            <a:endParaRPr lang="fr-FR" sz="1300" b="1" dirty="0">
              <a:latin typeface="Comic Sans MS" panose="030F0702030302020204" pitchFamily="66" charset="0"/>
            </a:endParaRPr>
          </a:p>
        </p:txBody>
      </p:sp>
      <p:sp>
        <p:nvSpPr>
          <p:cNvPr id="12" name="ZoneTexte 11"/>
          <p:cNvSpPr txBox="1"/>
          <p:nvPr/>
        </p:nvSpPr>
        <p:spPr>
          <a:xfrm>
            <a:off x="2966380" y="2172532"/>
            <a:ext cx="1699071" cy="292388"/>
          </a:xfrm>
          <a:prstGeom prst="rect">
            <a:avLst/>
          </a:prstGeom>
          <a:noFill/>
        </p:spPr>
        <p:txBody>
          <a:bodyPr wrap="square" rtlCol="0">
            <a:spAutoFit/>
          </a:bodyPr>
          <a:lstStyle/>
          <a:p>
            <a:pPr algn="ctr"/>
            <a:r>
              <a:rPr lang="fr-FR" sz="1300" b="1" dirty="0" smtClean="0">
                <a:latin typeface="Comic Sans MS" panose="030F0702030302020204" pitchFamily="66" charset="0"/>
              </a:rPr>
              <a:t>Monde Musulman </a:t>
            </a:r>
            <a:endParaRPr lang="fr-FR" sz="1300" b="1" dirty="0">
              <a:latin typeface="Comic Sans MS" panose="030F0702030302020204" pitchFamily="66" charset="0"/>
            </a:endParaRPr>
          </a:p>
        </p:txBody>
      </p:sp>
      <p:sp>
        <p:nvSpPr>
          <p:cNvPr id="13" name="Ellipse 12"/>
          <p:cNvSpPr/>
          <p:nvPr/>
        </p:nvSpPr>
        <p:spPr>
          <a:xfrm>
            <a:off x="3038399" y="2591993"/>
            <a:ext cx="1316531" cy="1692081"/>
          </a:xfrm>
          <a:prstGeom prst="ellipse">
            <a:avLst/>
          </a:prstGeom>
          <a:solidFill>
            <a:schemeClr val="accent6">
              <a:lumMod val="75000"/>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4" name="Ellipse 13"/>
          <p:cNvSpPr/>
          <p:nvPr/>
        </p:nvSpPr>
        <p:spPr>
          <a:xfrm>
            <a:off x="383658" y="1777293"/>
            <a:ext cx="236290"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Ellipse 14"/>
          <p:cNvSpPr/>
          <p:nvPr/>
        </p:nvSpPr>
        <p:spPr>
          <a:xfrm>
            <a:off x="888697" y="3346635"/>
            <a:ext cx="236290" cy="21602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ZoneTexte 15"/>
          <p:cNvSpPr txBox="1"/>
          <p:nvPr/>
        </p:nvSpPr>
        <p:spPr>
          <a:xfrm>
            <a:off x="39161" y="1777293"/>
            <a:ext cx="1699071" cy="307777"/>
          </a:xfrm>
          <a:prstGeom prst="rect">
            <a:avLst/>
          </a:prstGeom>
          <a:noFill/>
        </p:spPr>
        <p:txBody>
          <a:bodyPr wrap="square" rtlCol="0">
            <a:spAutoFit/>
          </a:bodyPr>
          <a:lstStyle/>
          <a:p>
            <a:pPr algn="ctr"/>
            <a:r>
              <a:rPr lang="fr-FR" sz="1300" b="1" dirty="0" smtClean="0">
                <a:latin typeface="Comic Sans MS" panose="030F0702030302020204" pitchFamily="66" charset="0"/>
              </a:rPr>
              <a:t>Tenochtitlan</a:t>
            </a:r>
            <a:r>
              <a:rPr lang="fr-FR" sz="1400" b="1" dirty="0" smtClean="0">
                <a:latin typeface="Comic Sans MS" panose="030F0702030302020204" pitchFamily="66" charset="0"/>
              </a:rPr>
              <a:t>   </a:t>
            </a:r>
            <a:endParaRPr lang="fr-FR" sz="1400" b="1" dirty="0">
              <a:latin typeface="Comic Sans MS" panose="030F0702030302020204" pitchFamily="66" charset="0"/>
            </a:endParaRPr>
          </a:p>
        </p:txBody>
      </p:sp>
      <p:sp>
        <p:nvSpPr>
          <p:cNvPr id="17" name="ZoneTexte 16"/>
          <p:cNvSpPr txBox="1"/>
          <p:nvPr/>
        </p:nvSpPr>
        <p:spPr>
          <a:xfrm>
            <a:off x="3207703" y="3140968"/>
            <a:ext cx="977921" cy="292388"/>
          </a:xfrm>
          <a:prstGeom prst="rect">
            <a:avLst/>
          </a:prstGeom>
          <a:noFill/>
        </p:spPr>
        <p:txBody>
          <a:bodyPr wrap="square" rtlCol="0">
            <a:spAutoFit/>
          </a:bodyPr>
          <a:lstStyle/>
          <a:p>
            <a:pPr algn="ctr"/>
            <a:r>
              <a:rPr lang="fr-FR" sz="1300" b="1" dirty="0" smtClean="0">
                <a:latin typeface="Comic Sans MS" panose="030F0702030302020204" pitchFamily="66" charset="0"/>
              </a:rPr>
              <a:t>Afrique </a:t>
            </a:r>
            <a:endParaRPr lang="fr-FR" sz="1300" b="1" dirty="0">
              <a:latin typeface="Comic Sans MS" panose="030F0702030302020204" pitchFamily="66" charset="0"/>
            </a:endParaRPr>
          </a:p>
        </p:txBody>
      </p:sp>
      <p:cxnSp>
        <p:nvCxnSpPr>
          <p:cNvPr id="18" name="Connecteur en arc 17"/>
          <p:cNvCxnSpPr>
            <a:stCxn id="4" idx="4"/>
            <a:endCxn id="5" idx="3"/>
          </p:cNvCxnSpPr>
          <p:nvPr/>
        </p:nvCxnSpPr>
        <p:spPr>
          <a:xfrm rot="5400000">
            <a:off x="1691292" y="492171"/>
            <a:ext cx="447826" cy="2646007"/>
          </a:xfrm>
          <a:prstGeom prst="curvedConnector3">
            <a:avLst>
              <a:gd name="adj1" fmla="val 144437"/>
            </a:avLst>
          </a:prstGeom>
          <a:ln w="25400">
            <a:solidFill>
              <a:schemeClr val="accent1">
                <a:shade val="95000"/>
                <a:satMod val="105000"/>
                <a:alpha val="59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cteur en arc 18"/>
          <p:cNvCxnSpPr>
            <a:stCxn id="4" idx="4"/>
          </p:cNvCxnSpPr>
          <p:nvPr/>
        </p:nvCxnSpPr>
        <p:spPr>
          <a:xfrm rot="5400000">
            <a:off x="2268712" y="1811431"/>
            <a:ext cx="1189667" cy="749326"/>
          </a:xfrm>
          <a:prstGeom prst="curvedConnector3">
            <a:avLst>
              <a:gd name="adj1" fmla="val 25909"/>
            </a:avLst>
          </a:prstGeom>
          <a:ln w="25400">
            <a:solidFill>
              <a:srgbClr val="92D050">
                <a:alpha val="44000"/>
              </a:srgbClr>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411760" y="2570421"/>
            <a:ext cx="154242" cy="13849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2915816" y="4216950"/>
            <a:ext cx="77120" cy="67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Rectangle 21"/>
          <p:cNvSpPr/>
          <p:nvPr/>
        </p:nvSpPr>
        <p:spPr>
          <a:xfrm flipV="1">
            <a:off x="3625670" y="4575611"/>
            <a:ext cx="45719"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4572000" y="3858289"/>
            <a:ext cx="77121" cy="692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Rectangle 23"/>
          <p:cNvSpPr/>
          <p:nvPr/>
        </p:nvSpPr>
        <p:spPr>
          <a:xfrm>
            <a:off x="6861725" y="2659796"/>
            <a:ext cx="45719" cy="491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5" name="Connecteur en arc 24"/>
          <p:cNvCxnSpPr>
            <a:stCxn id="20" idx="2"/>
            <a:endCxn id="21" idx="1"/>
          </p:cNvCxnSpPr>
          <p:nvPr/>
        </p:nvCxnSpPr>
        <p:spPr>
          <a:xfrm rot="16200000" flipH="1">
            <a:off x="1931552" y="3266248"/>
            <a:ext cx="1541592" cy="426935"/>
          </a:xfrm>
          <a:prstGeom prst="curvedConnector2">
            <a:avLst/>
          </a:prstGeom>
          <a:ln w="25400">
            <a:solidFill>
              <a:srgbClr val="92D050">
                <a:alpha val="44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6" name="Connecteur en arc 25"/>
          <p:cNvCxnSpPr>
            <a:stCxn id="21" idx="2"/>
            <a:endCxn id="22" idx="1"/>
          </p:cNvCxnSpPr>
          <p:nvPr/>
        </p:nvCxnSpPr>
        <p:spPr>
          <a:xfrm rot="16200000" flipH="1">
            <a:off x="3132825" y="4105625"/>
            <a:ext cx="314396" cy="671294"/>
          </a:xfrm>
          <a:prstGeom prst="curvedConnector2">
            <a:avLst/>
          </a:prstGeom>
          <a:ln w="25400">
            <a:solidFill>
              <a:srgbClr val="92D050">
                <a:alpha val="44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7" name="Connecteur en arc 26"/>
          <p:cNvCxnSpPr>
            <a:stCxn id="22" idx="3"/>
            <a:endCxn id="23" idx="2"/>
          </p:cNvCxnSpPr>
          <p:nvPr/>
        </p:nvCxnSpPr>
        <p:spPr>
          <a:xfrm flipV="1">
            <a:off x="3671389" y="3927539"/>
            <a:ext cx="939172" cy="670931"/>
          </a:xfrm>
          <a:prstGeom prst="curvedConnector2">
            <a:avLst/>
          </a:prstGeom>
          <a:ln w="25400">
            <a:solidFill>
              <a:srgbClr val="92D050">
                <a:alpha val="44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28" name="Connecteur en arc 27"/>
          <p:cNvCxnSpPr>
            <a:stCxn id="23" idx="2"/>
            <a:endCxn id="24" idx="2"/>
          </p:cNvCxnSpPr>
          <p:nvPr/>
        </p:nvCxnSpPr>
        <p:spPr>
          <a:xfrm rot="5400000" flipH="1" flipV="1">
            <a:off x="5138263" y="2181218"/>
            <a:ext cx="1218619" cy="2274024"/>
          </a:xfrm>
          <a:prstGeom prst="curvedConnector3">
            <a:avLst>
              <a:gd name="adj1" fmla="val -18759"/>
            </a:avLst>
          </a:prstGeom>
          <a:ln w="25400">
            <a:solidFill>
              <a:srgbClr val="92D050">
                <a:alpha val="44000"/>
              </a:srgbClr>
            </a:solidFill>
            <a:tailEnd type="arrow"/>
          </a:ln>
        </p:spPr>
        <p:style>
          <a:lnRef idx="1">
            <a:schemeClr val="accent1"/>
          </a:lnRef>
          <a:fillRef idx="0">
            <a:schemeClr val="accent1"/>
          </a:fillRef>
          <a:effectRef idx="0">
            <a:schemeClr val="accent1"/>
          </a:effectRef>
          <a:fontRef idx="minor">
            <a:schemeClr val="tx1"/>
          </a:fontRef>
        </p:style>
      </p:cxnSp>
      <p:sp>
        <p:nvSpPr>
          <p:cNvPr id="29" name="ZoneTexte 28"/>
          <p:cNvSpPr txBox="1"/>
          <p:nvPr/>
        </p:nvSpPr>
        <p:spPr>
          <a:xfrm>
            <a:off x="2911961" y="3933056"/>
            <a:ext cx="1660039" cy="461665"/>
          </a:xfrm>
          <a:prstGeom prst="rect">
            <a:avLst/>
          </a:prstGeom>
          <a:noFill/>
        </p:spPr>
        <p:txBody>
          <a:bodyPr wrap="square" rtlCol="0">
            <a:spAutoFit/>
          </a:bodyPr>
          <a:lstStyle/>
          <a:p>
            <a:pPr algn="ctr"/>
            <a:r>
              <a:rPr lang="fr-FR" sz="1200" dirty="0" smtClean="0">
                <a:latin typeface="Comic Sans MS" panose="030F0702030302020204" pitchFamily="66" charset="0"/>
              </a:rPr>
              <a:t>Cap de bonne espérance </a:t>
            </a:r>
            <a:endParaRPr lang="fr-FR" sz="1200" dirty="0">
              <a:latin typeface="Comic Sans MS" panose="030F0702030302020204" pitchFamily="66" charset="0"/>
            </a:endParaRPr>
          </a:p>
        </p:txBody>
      </p:sp>
      <p:cxnSp>
        <p:nvCxnSpPr>
          <p:cNvPr id="30" name="Connecteur en arc 29"/>
          <p:cNvCxnSpPr>
            <a:stCxn id="4" idx="4"/>
          </p:cNvCxnSpPr>
          <p:nvPr/>
        </p:nvCxnSpPr>
        <p:spPr>
          <a:xfrm rot="5400000">
            <a:off x="1938814" y="1091339"/>
            <a:ext cx="799472" cy="1799317"/>
          </a:xfrm>
          <a:prstGeom prst="curvedConnector2">
            <a:avLst/>
          </a:prstGeom>
          <a:ln w="25400">
            <a:solidFill>
              <a:schemeClr val="accent1">
                <a:shade val="95000"/>
                <a:satMod val="105000"/>
                <a:alpha val="59000"/>
              </a:schemeClr>
            </a:solidFill>
            <a:tailEnd type="arrow"/>
          </a:ln>
        </p:spPr>
        <p:style>
          <a:lnRef idx="1">
            <a:schemeClr val="accent1"/>
          </a:lnRef>
          <a:fillRef idx="0">
            <a:schemeClr val="accent1"/>
          </a:fillRef>
          <a:effectRef idx="0">
            <a:schemeClr val="accent1"/>
          </a:effectRef>
          <a:fontRef idx="minor">
            <a:schemeClr val="tx1"/>
          </a:fontRef>
        </p:style>
      </p:cxnSp>
      <p:sp>
        <p:nvSpPr>
          <p:cNvPr id="31" name="Rectangle à coins arrondis 30"/>
          <p:cNvSpPr/>
          <p:nvPr/>
        </p:nvSpPr>
        <p:spPr>
          <a:xfrm rot="2979559">
            <a:off x="1365294" y="2339531"/>
            <a:ext cx="105784" cy="137252"/>
          </a:xfrm>
          <a:prstGeom prst="roundRect">
            <a:avLst>
              <a:gd name="adj" fmla="val 50000"/>
            </a:avLst>
          </a:prstGeom>
          <a:solidFill>
            <a:srgbClr val="FFFF00">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Ellipse 31"/>
          <p:cNvSpPr/>
          <p:nvPr/>
        </p:nvSpPr>
        <p:spPr>
          <a:xfrm rot="20852530">
            <a:off x="211589" y="830899"/>
            <a:ext cx="1065298" cy="3482730"/>
          </a:xfrm>
          <a:prstGeom prst="ellipse">
            <a:avLst/>
          </a:prstGeom>
          <a:solidFill>
            <a:srgbClr val="FFC000">
              <a:alpha val="20000"/>
            </a:srgbClr>
          </a:solidFill>
          <a:ln>
            <a:solidFill>
              <a:srgbClr val="FFC000">
                <a:alpha val="47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3" name="Connecteur en arc 32"/>
          <p:cNvCxnSpPr>
            <a:stCxn id="4" idx="4"/>
          </p:cNvCxnSpPr>
          <p:nvPr/>
        </p:nvCxnSpPr>
        <p:spPr>
          <a:xfrm rot="5400000">
            <a:off x="1092560" y="2003433"/>
            <a:ext cx="2557821" cy="1733476"/>
          </a:xfrm>
          <a:prstGeom prst="curvedConnector3">
            <a:avLst>
              <a:gd name="adj1" fmla="val 9982"/>
            </a:avLst>
          </a:prstGeom>
          <a:ln w="25400">
            <a:solidFill>
              <a:srgbClr val="FF0000">
                <a:alpha val="4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rot="10800000" flipV="1">
            <a:off x="117232" y="4149080"/>
            <a:ext cx="1387501" cy="576066"/>
          </a:xfrm>
          <a:prstGeom prst="curvedConnector3">
            <a:avLst>
              <a:gd name="adj1" fmla="val 7704"/>
            </a:avLst>
          </a:prstGeom>
          <a:ln w="25400">
            <a:solidFill>
              <a:srgbClr val="FF0000">
                <a:alpha val="4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5" name="Connecteur en arc 34"/>
          <p:cNvCxnSpPr/>
          <p:nvPr/>
        </p:nvCxnSpPr>
        <p:spPr>
          <a:xfrm rot="10800000" flipV="1">
            <a:off x="3625671" y="2039086"/>
            <a:ext cx="5512489" cy="2686059"/>
          </a:xfrm>
          <a:prstGeom prst="curvedConnector3">
            <a:avLst>
              <a:gd name="adj1" fmla="val 19548"/>
            </a:avLst>
          </a:prstGeom>
          <a:ln w="25400">
            <a:solidFill>
              <a:srgbClr val="FF0000">
                <a:alpha val="40000"/>
              </a:srgb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6" name="Connecteur en arc 35"/>
          <p:cNvCxnSpPr/>
          <p:nvPr/>
        </p:nvCxnSpPr>
        <p:spPr>
          <a:xfrm rot="16200000" flipV="1">
            <a:off x="2019387" y="3047867"/>
            <a:ext cx="2406420" cy="948137"/>
          </a:xfrm>
          <a:prstGeom prst="curvedConnector3">
            <a:avLst>
              <a:gd name="adj1" fmla="val 17106"/>
            </a:avLst>
          </a:prstGeom>
          <a:ln w="25400">
            <a:solidFill>
              <a:srgbClr val="FF0000">
                <a:alpha val="40000"/>
              </a:srgbClr>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37" name="Connecteur en arc 36"/>
          <p:cNvCxnSpPr>
            <a:endCxn id="4" idx="4"/>
          </p:cNvCxnSpPr>
          <p:nvPr/>
        </p:nvCxnSpPr>
        <p:spPr>
          <a:xfrm rot="5400000" flipH="1" flipV="1">
            <a:off x="2593632" y="1746158"/>
            <a:ext cx="799473" cy="489680"/>
          </a:xfrm>
          <a:prstGeom prst="curvedConnector3">
            <a:avLst>
              <a:gd name="adj1" fmla="val 50000"/>
            </a:avLst>
          </a:prstGeom>
          <a:ln w="25400">
            <a:solidFill>
              <a:srgbClr val="FF0000">
                <a:alpha val="40000"/>
              </a:srgb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38" name="Rectangle 37"/>
          <p:cNvSpPr/>
          <p:nvPr/>
        </p:nvSpPr>
        <p:spPr>
          <a:xfrm>
            <a:off x="0" y="0"/>
            <a:ext cx="9138160" cy="4949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9" name="Rectangle 38"/>
          <p:cNvSpPr/>
          <p:nvPr/>
        </p:nvSpPr>
        <p:spPr>
          <a:xfrm>
            <a:off x="4649120" y="0"/>
            <a:ext cx="4489040" cy="31409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Ellipse 39"/>
          <p:cNvSpPr/>
          <p:nvPr/>
        </p:nvSpPr>
        <p:spPr>
          <a:xfrm>
            <a:off x="58158" y="5373216"/>
            <a:ext cx="118146" cy="144016"/>
          </a:xfrm>
          <a:prstGeom prst="ellipse">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Ellipse 40"/>
          <p:cNvSpPr/>
          <p:nvPr/>
        </p:nvSpPr>
        <p:spPr>
          <a:xfrm>
            <a:off x="3301726" y="1340768"/>
            <a:ext cx="118146" cy="144016"/>
          </a:xfrm>
          <a:prstGeom prst="ellipse">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ZoneTexte 41"/>
          <p:cNvSpPr txBox="1"/>
          <p:nvPr/>
        </p:nvSpPr>
        <p:spPr>
          <a:xfrm>
            <a:off x="2944937" y="1194574"/>
            <a:ext cx="1699071" cy="292388"/>
          </a:xfrm>
          <a:prstGeom prst="rect">
            <a:avLst/>
          </a:prstGeom>
          <a:noFill/>
        </p:spPr>
        <p:txBody>
          <a:bodyPr wrap="square" rtlCol="0">
            <a:spAutoFit/>
          </a:bodyPr>
          <a:lstStyle/>
          <a:p>
            <a:pPr algn="ctr"/>
            <a:r>
              <a:rPr lang="fr-FR" sz="1300" b="1" dirty="0" smtClean="0">
                <a:latin typeface="Comic Sans MS" panose="030F0702030302020204" pitchFamily="66" charset="0"/>
              </a:rPr>
              <a:t>Trujillo </a:t>
            </a:r>
            <a:endParaRPr lang="fr-FR" sz="1300" b="1" dirty="0">
              <a:latin typeface="Comic Sans MS" panose="030F0702030302020204" pitchFamily="66" charset="0"/>
            </a:endParaRPr>
          </a:p>
        </p:txBody>
      </p:sp>
      <p:sp>
        <p:nvSpPr>
          <p:cNvPr id="43" name="ZoneTexte 42"/>
          <p:cNvSpPr txBox="1"/>
          <p:nvPr/>
        </p:nvSpPr>
        <p:spPr>
          <a:xfrm>
            <a:off x="3016945" y="1556792"/>
            <a:ext cx="1699071" cy="292388"/>
          </a:xfrm>
          <a:prstGeom prst="rect">
            <a:avLst/>
          </a:prstGeom>
          <a:noFill/>
        </p:spPr>
        <p:txBody>
          <a:bodyPr wrap="square" rtlCol="0">
            <a:spAutoFit/>
          </a:bodyPr>
          <a:lstStyle/>
          <a:p>
            <a:pPr algn="ctr"/>
            <a:r>
              <a:rPr lang="fr-FR" sz="1300" b="1" dirty="0" smtClean="0">
                <a:latin typeface="Comic Sans MS" panose="030F0702030302020204" pitchFamily="66" charset="0"/>
              </a:rPr>
              <a:t>Séville  </a:t>
            </a:r>
            <a:endParaRPr lang="fr-FR" sz="1300" b="1" dirty="0">
              <a:latin typeface="Comic Sans MS" panose="030F0702030302020204" pitchFamily="66" charset="0"/>
            </a:endParaRPr>
          </a:p>
        </p:txBody>
      </p:sp>
      <p:sp>
        <p:nvSpPr>
          <p:cNvPr id="44" name="ZoneTexte 43"/>
          <p:cNvSpPr txBox="1"/>
          <p:nvPr/>
        </p:nvSpPr>
        <p:spPr>
          <a:xfrm>
            <a:off x="38659" y="5226195"/>
            <a:ext cx="3632588" cy="1200329"/>
          </a:xfrm>
          <a:prstGeom prst="rect">
            <a:avLst/>
          </a:prstGeom>
          <a:noFill/>
        </p:spPr>
        <p:txBody>
          <a:bodyPr wrap="square" rtlCol="0">
            <a:spAutoFit/>
          </a:bodyPr>
          <a:lstStyle/>
          <a:p>
            <a:pPr algn="ctr"/>
            <a:r>
              <a:rPr lang="fr-FR" sz="1200" dirty="0" smtClean="0">
                <a:latin typeface="Comic Sans MS" panose="030F0702030302020204" pitchFamily="66" charset="0"/>
              </a:rPr>
              <a:t>Des espaces transformés :</a:t>
            </a:r>
          </a:p>
          <a:p>
            <a:pPr marL="171450" indent="-171450" algn="ctr">
              <a:buFontTx/>
              <a:buChar char="-"/>
            </a:pPr>
            <a:r>
              <a:rPr lang="fr-FR" sz="1200" dirty="0" smtClean="0">
                <a:latin typeface="Comic Sans MS" panose="030F0702030302020204" pitchFamily="66" charset="0"/>
              </a:rPr>
              <a:t>Démographiquement 3000 personnes qui sont partis </a:t>
            </a:r>
          </a:p>
          <a:p>
            <a:pPr marL="171450" indent="-171450" algn="ctr">
              <a:buFontTx/>
              <a:buChar char="-"/>
            </a:pPr>
            <a:r>
              <a:rPr lang="fr-FR" sz="1200" dirty="0" smtClean="0">
                <a:latin typeface="Comic Sans MS" panose="030F0702030302020204" pitchFamily="66" charset="0"/>
              </a:rPr>
              <a:t>Des « palais » avec des </a:t>
            </a:r>
          </a:p>
          <a:p>
            <a:pPr algn="ctr"/>
            <a:r>
              <a:rPr lang="fr-FR" sz="1200" dirty="0" smtClean="0">
                <a:latin typeface="Comic Sans MS" panose="030F0702030302020204" pitchFamily="66" charset="0"/>
              </a:rPr>
              <a:t>ornements indiens </a:t>
            </a:r>
            <a:endParaRPr lang="fr-FR" sz="1200" dirty="0">
              <a:latin typeface="Comic Sans MS" panose="030F0702030302020204" pitchFamily="66" charset="0"/>
            </a:endParaRPr>
          </a:p>
          <a:p>
            <a:pPr algn="ctr"/>
            <a:r>
              <a:rPr lang="fr-FR" sz="1200" dirty="0" smtClean="0">
                <a:latin typeface="Comic Sans MS" panose="030F0702030302020204" pitchFamily="66" charset="0"/>
              </a:rPr>
              <a:t>- Des produits et de l’or qui transitent </a:t>
            </a:r>
            <a:endParaRPr lang="fr-FR" sz="1200" dirty="0">
              <a:latin typeface="Comic Sans MS" panose="030F0702030302020204" pitchFamily="66" charset="0"/>
            </a:endParaRPr>
          </a:p>
        </p:txBody>
      </p:sp>
      <p:sp>
        <p:nvSpPr>
          <p:cNvPr id="45" name="Ellipse 44"/>
          <p:cNvSpPr/>
          <p:nvPr/>
        </p:nvSpPr>
        <p:spPr>
          <a:xfrm>
            <a:off x="3419872" y="1628800"/>
            <a:ext cx="118146" cy="144016"/>
          </a:xfrm>
          <a:prstGeom prst="ellipse">
            <a:avLst/>
          </a:prstGeom>
          <a:solidFill>
            <a:srgbClr val="00B050">
              <a:alpha val="4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6" name="Forme libre 45"/>
          <p:cNvSpPr/>
          <p:nvPr/>
        </p:nvSpPr>
        <p:spPr>
          <a:xfrm>
            <a:off x="3166281" y="873457"/>
            <a:ext cx="313898" cy="818865"/>
          </a:xfrm>
          <a:custGeom>
            <a:avLst/>
            <a:gdLst>
              <a:gd name="connsiteX0" fmla="*/ 313898 w 313898"/>
              <a:gd name="connsiteY0" fmla="*/ 818865 h 818865"/>
              <a:gd name="connsiteX1" fmla="*/ 177420 w 313898"/>
              <a:gd name="connsiteY1" fmla="*/ 682388 h 818865"/>
              <a:gd name="connsiteX2" fmla="*/ 177420 w 313898"/>
              <a:gd name="connsiteY2" fmla="*/ 600501 h 818865"/>
              <a:gd name="connsiteX3" fmla="*/ 95534 w 313898"/>
              <a:gd name="connsiteY3" fmla="*/ 368489 h 818865"/>
              <a:gd name="connsiteX4" fmla="*/ 218364 w 313898"/>
              <a:gd name="connsiteY4" fmla="*/ 191068 h 818865"/>
              <a:gd name="connsiteX5" fmla="*/ 0 w 313898"/>
              <a:gd name="connsiteY5" fmla="*/ 0 h 818865"/>
              <a:gd name="connsiteX6" fmla="*/ 0 w 313898"/>
              <a:gd name="connsiteY6" fmla="*/ 0 h 8188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3898" h="818865">
                <a:moveTo>
                  <a:pt x="313898" y="818865"/>
                </a:moveTo>
                <a:lnTo>
                  <a:pt x="177420" y="682388"/>
                </a:lnTo>
                <a:lnTo>
                  <a:pt x="177420" y="600501"/>
                </a:lnTo>
                <a:lnTo>
                  <a:pt x="95534" y="368489"/>
                </a:lnTo>
                <a:lnTo>
                  <a:pt x="218364" y="191068"/>
                </a:lnTo>
                <a:lnTo>
                  <a:pt x="0" y="0"/>
                </a:lnTo>
                <a:lnTo>
                  <a:pt x="0" y="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7" name="Forme libre 46"/>
          <p:cNvSpPr/>
          <p:nvPr/>
        </p:nvSpPr>
        <p:spPr>
          <a:xfrm>
            <a:off x="3480179" y="477672"/>
            <a:ext cx="382137" cy="1187355"/>
          </a:xfrm>
          <a:custGeom>
            <a:avLst/>
            <a:gdLst>
              <a:gd name="connsiteX0" fmla="*/ 0 w 382137"/>
              <a:gd name="connsiteY0" fmla="*/ 1187355 h 1187355"/>
              <a:gd name="connsiteX1" fmla="*/ 163773 w 382137"/>
              <a:gd name="connsiteY1" fmla="*/ 1132764 h 1187355"/>
              <a:gd name="connsiteX2" fmla="*/ 232012 w 382137"/>
              <a:gd name="connsiteY2" fmla="*/ 1037229 h 1187355"/>
              <a:gd name="connsiteX3" fmla="*/ 150125 w 382137"/>
              <a:gd name="connsiteY3" fmla="*/ 955343 h 1187355"/>
              <a:gd name="connsiteX4" fmla="*/ 272955 w 382137"/>
              <a:gd name="connsiteY4" fmla="*/ 805218 h 1187355"/>
              <a:gd name="connsiteX5" fmla="*/ 327546 w 382137"/>
              <a:gd name="connsiteY5" fmla="*/ 573206 h 1187355"/>
              <a:gd name="connsiteX6" fmla="*/ 245660 w 382137"/>
              <a:gd name="connsiteY6" fmla="*/ 409432 h 1187355"/>
              <a:gd name="connsiteX7" fmla="*/ 382137 w 382137"/>
              <a:gd name="connsiteY7" fmla="*/ 218364 h 1187355"/>
              <a:gd name="connsiteX8" fmla="*/ 286603 w 382137"/>
              <a:gd name="connsiteY8" fmla="*/ 54591 h 1187355"/>
              <a:gd name="connsiteX9" fmla="*/ 327546 w 382137"/>
              <a:gd name="connsiteY9" fmla="*/ 0 h 1187355"/>
              <a:gd name="connsiteX10" fmla="*/ 327546 w 382137"/>
              <a:gd name="connsiteY10" fmla="*/ 0 h 118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137" h="1187355">
                <a:moveTo>
                  <a:pt x="0" y="1187355"/>
                </a:moveTo>
                <a:lnTo>
                  <a:pt x="163773" y="1132764"/>
                </a:lnTo>
                <a:lnTo>
                  <a:pt x="232012" y="1037229"/>
                </a:lnTo>
                <a:lnTo>
                  <a:pt x="150125" y="955343"/>
                </a:lnTo>
                <a:lnTo>
                  <a:pt x="272955" y="805218"/>
                </a:lnTo>
                <a:lnTo>
                  <a:pt x="327546" y="573206"/>
                </a:lnTo>
                <a:lnTo>
                  <a:pt x="245660" y="409432"/>
                </a:lnTo>
                <a:lnTo>
                  <a:pt x="382137" y="218364"/>
                </a:lnTo>
                <a:lnTo>
                  <a:pt x="286603" y="54591"/>
                </a:lnTo>
                <a:lnTo>
                  <a:pt x="327546" y="0"/>
                </a:lnTo>
                <a:lnTo>
                  <a:pt x="327546" y="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8" name="Forme libre 47"/>
          <p:cNvSpPr/>
          <p:nvPr/>
        </p:nvSpPr>
        <p:spPr>
          <a:xfrm>
            <a:off x="3330054" y="395785"/>
            <a:ext cx="1310185" cy="764275"/>
          </a:xfrm>
          <a:custGeom>
            <a:avLst/>
            <a:gdLst>
              <a:gd name="connsiteX0" fmla="*/ 0 w 1310185"/>
              <a:gd name="connsiteY0" fmla="*/ 764275 h 764275"/>
              <a:gd name="connsiteX1" fmla="*/ 232012 w 1310185"/>
              <a:gd name="connsiteY1" fmla="*/ 736979 h 764275"/>
              <a:gd name="connsiteX2" fmla="*/ 341194 w 1310185"/>
              <a:gd name="connsiteY2" fmla="*/ 586854 h 764275"/>
              <a:gd name="connsiteX3" fmla="*/ 450376 w 1310185"/>
              <a:gd name="connsiteY3" fmla="*/ 614149 h 764275"/>
              <a:gd name="connsiteX4" fmla="*/ 709683 w 1310185"/>
              <a:gd name="connsiteY4" fmla="*/ 409433 h 764275"/>
              <a:gd name="connsiteX5" fmla="*/ 914400 w 1310185"/>
              <a:gd name="connsiteY5" fmla="*/ 122830 h 764275"/>
              <a:gd name="connsiteX6" fmla="*/ 1105468 w 1310185"/>
              <a:gd name="connsiteY6" fmla="*/ 95534 h 764275"/>
              <a:gd name="connsiteX7" fmla="*/ 1310185 w 1310185"/>
              <a:gd name="connsiteY7" fmla="*/ 0 h 764275"/>
              <a:gd name="connsiteX8" fmla="*/ 1310185 w 1310185"/>
              <a:gd name="connsiteY8" fmla="*/ 0 h 7642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10185" h="764275">
                <a:moveTo>
                  <a:pt x="0" y="764275"/>
                </a:moveTo>
                <a:lnTo>
                  <a:pt x="232012" y="736979"/>
                </a:lnTo>
                <a:lnTo>
                  <a:pt x="341194" y="586854"/>
                </a:lnTo>
                <a:lnTo>
                  <a:pt x="450376" y="614149"/>
                </a:lnTo>
                <a:lnTo>
                  <a:pt x="709683" y="409433"/>
                </a:lnTo>
                <a:lnTo>
                  <a:pt x="914400" y="122830"/>
                </a:lnTo>
                <a:lnTo>
                  <a:pt x="1105468" y="95534"/>
                </a:lnTo>
                <a:lnTo>
                  <a:pt x="1310185" y="0"/>
                </a:lnTo>
                <a:lnTo>
                  <a:pt x="1310185" y="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9" name="Forme libre 48"/>
          <p:cNvSpPr/>
          <p:nvPr/>
        </p:nvSpPr>
        <p:spPr>
          <a:xfrm>
            <a:off x="4121624" y="641445"/>
            <a:ext cx="600501" cy="272955"/>
          </a:xfrm>
          <a:custGeom>
            <a:avLst/>
            <a:gdLst>
              <a:gd name="connsiteX0" fmla="*/ 0 w 600501"/>
              <a:gd name="connsiteY0" fmla="*/ 54591 h 272955"/>
              <a:gd name="connsiteX1" fmla="*/ 204716 w 600501"/>
              <a:gd name="connsiteY1" fmla="*/ 272955 h 272955"/>
              <a:gd name="connsiteX2" fmla="*/ 341194 w 600501"/>
              <a:gd name="connsiteY2" fmla="*/ 232012 h 272955"/>
              <a:gd name="connsiteX3" fmla="*/ 341194 w 600501"/>
              <a:gd name="connsiteY3" fmla="*/ 232012 h 272955"/>
              <a:gd name="connsiteX4" fmla="*/ 423080 w 600501"/>
              <a:gd name="connsiteY4" fmla="*/ 109182 h 272955"/>
              <a:gd name="connsiteX5" fmla="*/ 436728 w 600501"/>
              <a:gd name="connsiteY5" fmla="*/ 68239 h 272955"/>
              <a:gd name="connsiteX6" fmla="*/ 477672 w 600501"/>
              <a:gd name="connsiteY6" fmla="*/ 0 h 272955"/>
              <a:gd name="connsiteX7" fmla="*/ 518615 w 600501"/>
              <a:gd name="connsiteY7" fmla="*/ 27295 h 272955"/>
              <a:gd name="connsiteX8" fmla="*/ 532263 w 600501"/>
              <a:gd name="connsiteY8" fmla="*/ 95534 h 272955"/>
              <a:gd name="connsiteX9" fmla="*/ 532263 w 600501"/>
              <a:gd name="connsiteY9" fmla="*/ 95534 h 272955"/>
              <a:gd name="connsiteX10" fmla="*/ 600501 w 600501"/>
              <a:gd name="connsiteY10" fmla="*/ 136477 h 2729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00501" h="272955">
                <a:moveTo>
                  <a:pt x="0" y="54591"/>
                </a:moveTo>
                <a:lnTo>
                  <a:pt x="204716" y="272955"/>
                </a:lnTo>
                <a:cubicBezTo>
                  <a:pt x="333826" y="244263"/>
                  <a:pt x="297887" y="275315"/>
                  <a:pt x="341194" y="232012"/>
                </a:cubicBezTo>
                <a:lnTo>
                  <a:pt x="341194" y="232012"/>
                </a:lnTo>
                <a:cubicBezTo>
                  <a:pt x="368489" y="191069"/>
                  <a:pt x="398286" y="151687"/>
                  <a:pt x="423080" y="109182"/>
                </a:cubicBezTo>
                <a:cubicBezTo>
                  <a:pt x="430329" y="96756"/>
                  <a:pt x="430294" y="81106"/>
                  <a:pt x="436728" y="68239"/>
                </a:cubicBezTo>
                <a:cubicBezTo>
                  <a:pt x="448591" y="44513"/>
                  <a:pt x="464024" y="22746"/>
                  <a:pt x="477672" y="0"/>
                </a:cubicBezTo>
                <a:cubicBezTo>
                  <a:pt x="491320" y="9098"/>
                  <a:pt x="509517" y="13647"/>
                  <a:pt x="518615" y="27295"/>
                </a:cubicBezTo>
                <a:cubicBezTo>
                  <a:pt x="533366" y="49422"/>
                  <a:pt x="532263" y="72073"/>
                  <a:pt x="532263" y="95534"/>
                </a:cubicBezTo>
                <a:lnTo>
                  <a:pt x="532263" y="95534"/>
                </a:lnTo>
                <a:lnTo>
                  <a:pt x="600501" y="136477"/>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0" name="Forme libre 49"/>
          <p:cNvSpPr/>
          <p:nvPr/>
        </p:nvSpPr>
        <p:spPr>
          <a:xfrm>
            <a:off x="3923928" y="5013176"/>
            <a:ext cx="220638" cy="288326"/>
          </a:xfrm>
          <a:custGeom>
            <a:avLst/>
            <a:gdLst>
              <a:gd name="connsiteX0" fmla="*/ 0 w 382137"/>
              <a:gd name="connsiteY0" fmla="*/ 1187355 h 1187355"/>
              <a:gd name="connsiteX1" fmla="*/ 163773 w 382137"/>
              <a:gd name="connsiteY1" fmla="*/ 1132764 h 1187355"/>
              <a:gd name="connsiteX2" fmla="*/ 232012 w 382137"/>
              <a:gd name="connsiteY2" fmla="*/ 1037229 h 1187355"/>
              <a:gd name="connsiteX3" fmla="*/ 150125 w 382137"/>
              <a:gd name="connsiteY3" fmla="*/ 955343 h 1187355"/>
              <a:gd name="connsiteX4" fmla="*/ 272955 w 382137"/>
              <a:gd name="connsiteY4" fmla="*/ 805218 h 1187355"/>
              <a:gd name="connsiteX5" fmla="*/ 327546 w 382137"/>
              <a:gd name="connsiteY5" fmla="*/ 573206 h 1187355"/>
              <a:gd name="connsiteX6" fmla="*/ 245660 w 382137"/>
              <a:gd name="connsiteY6" fmla="*/ 409432 h 1187355"/>
              <a:gd name="connsiteX7" fmla="*/ 382137 w 382137"/>
              <a:gd name="connsiteY7" fmla="*/ 218364 h 1187355"/>
              <a:gd name="connsiteX8" fmla="*/ 286603 w 382137"/>
              <a:gd name="connsiteY8" fmla="*/ 54591 h 1187355"/>
              <a:gd name="connsiteX9" fmla="*/ 327546 w 382137"/>
              <a:gd name="connsiteY9" fmla="*/ 0 h 1187355"/>
              <a:gd name="connsiteX10" fmla="*/ 327546 w 382137"/>
              <a:gd name="connsiteY10" fmla="*/ 0 h 118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2137" h="1187355">
                <a:moveTo>
                  <a:pt x="0" y="1187355"/>
                </a:moveTo>
                <a:lnTo>
                  <a:pt x="163773" y="1132764"/>
                </a:lnTo>
                <a:lnTo>
                  <a:pt x="232012" y="1037229"/>
                </a:lnTo>
                <a:lnTo>
                  <a:pt x="150125" y="955343"/>
                </a:lnTo>
                <a:lnTo>
                  <a:pt x="272955" y="805218"/>
                </a:lnTo>
                <a:lnTo>
                  <a:pt x="327546" y="573206"/>
                </a:lnTo>
                <a:lnTo>
                  <a:pt x="245660" y="409432"/>
                </a:lnTo>
                <a:lnTo>
                  <a:pt x="382137" y="218364"/>
                </a:lnTo>
                <a:lnTo>
                  <a:pt x="286603" y="54591"/>
                </a:lnTo>
                <a:lnTo>
                  <a:pt x="327546" y="0"/>
                </a:lnTo>
                <a:lnTo>
                  <a:pt x="327546" y="0"/>
                </a:lnTo>
              </a:path>
            </a:pathLst>
          </a:cu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1" name="ZoneTexte 50"/>
          <p:cNvSpPr txBox="1"/>
          <p:nvPr/>
        </p:nvSpPr>
        <p:spPr>
          <a:xfrm>
            <a:off x="4251780" y="5013176"/>
            <a:ext cx="3632588" cy="276999"/>
          </a:xfrm>
          <a:prstGeom prst="rect">
            <a:avLst/>
          </a:prstGeom>
          <a:noFill/>
        </p:spPr>
        <p:txBody>
          <a:bodyPr wrap="square" rtlCol="0">
            <a:spAutoFit/>
          </a:bodyPr>
          <a:lstStyle/>
          <a:p>
            <a:pPr algn="ctr"/>
            <a:r>
              <a:rPr lang="fr-FR" sz="1200" dirty="0" smtClean="0">
                <a:latin typeface="Comic Sans MS" panose="030F0702030302020204" pitchFamily="66" charset="0"/>
              </a:rPr>
              <a:t>Nouveaux produits qui circulent : le sucre… </a:t>
            </a:r>
            <a:endParaRPr lang="fr-FR" sz="1200" dirty="0">
              <a:latin typeface="Comic Sans MS" panose="030F0702030302020204" pitchFamily="66" charset="0"/>
            </a:endParaRPr>
          </a:p>
        </p:txBody>
      </p:sp>
      <p:sp>
        <p:nvSpPr>
          <p:cNvPr id="52" name="Rectangle à coins arrondis 51"/>
          <p:cNvSpPr/>
          <p:nvPr/>
        </p:nvSpPr>
        <p:spPr>
          <a:xfrm>
            <a:off x="5148064" y="1086562"/>
            <a:ext cx="726190" cy="196327"/>
          </a:xfrm>
          <a:prstGeom prst="roundRect">
            <a:avLst/>
          </a:prstGeom>
          <a:noFill/>
          <a:ln>
            <a:solidFill>
              <a:srgbClr val="FF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3" name="Rectangle à coins arrondis 52"/>
          <p:cNvSpPr/>
          <p:nvPr/>
        </p:nvSpPr>
        <p:spPr>
          <a:xfrm>
            <a:off x="3739227" y="5605475"/>
            <a:ext cx="491838" cy="196327"/>
          </a:xfrm>
          <a:prstGeom prst="roundRect">
            <a:avLst/>
          </a:prstGeom>
          <a:noFill/>
          <a:ln>
            <a:solidFill>
              <a:srgbClr val="FF0000">
                <a:alpha val="5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4" name="ZoneTexte 53"/>
          <p:cNvSpPr txBox="1"/>
          <p:nvPr/>
        </p:nvSpPr>
        <p:spPr>
          <a:xfrm>
            <a:off x="4211960" y="5517232"/>
            <a:ext cx="4464496" cy="276999"/>
          </a:xfrm>
          <a:prstGeom prst="rect">
            <a:avLst/>
          </a:prstGeom>
          <a:noFill/>
        </p:spPr>
        <p:txBody>
          <a:bodyPr wrap="square" rtlCol="0">
            <a:spAutoFit/>
          </a:bodyPr>
          <a:lstStyle/>
          <a:p>
            <a:pPr algn="ctr"/>
            <a:r>
              <a:rPr lang="fr-FR" sz="1200" dirty="0" smtClean="0">
                <a:latin typeface="Comic Sans MS" panose="030F0702030302020204" pitchFamily="66" charset="0"/>
              </a:rPr>
              <a:t>Des espaces où le nouveau monde n’est pas inconnu : le </a:t>
            </a:r>
            <a:endParaRPr lang="fr-FR" sz="1200" dirty="0">
              <a:latin typeface="Comic Sans MS" panose="030F0702030302020204" pitchFamily="66" charset="0"/>
            </a:endParaRPr>
          </a:p>
        </p:txBody>
      </p:sp>
      <p:sp>
        <p:nvSpPr>
          <p:cNvPr id="55" name="ZoneTexte 54"/>
          <p:cNvSpPr txBox="1"/>
          <p:nvPr/>
        </p:nvSpPr>
        <p:spPr>
          <a:xfrm>
            <a:off x="4427984" y="6608385"/>
            <a:ext cx="3632588" cy="276999"/>
          </a:xfrm>
          <a:prstGeom prst="rect">
            <a:avLst/>
          </a:prstGeom>
          <a:noFill/>
        </p:spPr>
        <p:txBody>
          <a:bodyPr wrap="square" rtlCol="0">
            <a:spAutoFit/>
          </a:bodyPr>
          <a:lstStyle/>
          <a:p>
            <a:pPr algn="ctr"/>
            <a:r>
              <a:rPr lang="fr-FR" sz="1200" dirty="0" smtClean="0">
                <a:latin typeface="Comic Sans MS" panose="030F0702030302020204" pitchFamily="66" charset="0"/>
              </a:rPr>
              <a:t>Les « passeurs de culture » : Hernandez </a:t>
            </a:r>
            <a:endParaRPr lang="fr-FR" sz="1200" dirty="0">
              <a:latin typeface="Comic Sans MS" panose="030F0702030302020204" pitchFamily="66" charset="0"/>
            </a:endParaRPr>
          </a:p>
        </p:txBody>
      </p:sp>
      <p:sp>
        <p:nvSpPr>
          <p:cNvPr id="56" name="ZoneTexte 55"/>
          <p:cNvSpPr txBox="1"/>
          <p:nvPr/>
        </p:nvSpPr>
        <p:spPr>
          <a:xfrm>
            <a:off x="-29832" y="4949196"/>
            <a:ext cx="3632588" cy="276999"/>
          </a:xfrm>
          <a:prstGeom prst="rect">
            <a:avLst/>
          </a:prstGeom>
          <a:noFill/>
        </p:spPr>
        <p:txBody>
          <a:bodyPr wrap="square" rtlCol="0">
            <a:spAutoFit/>
          </a:bodyPr>
          <a:lstStyle/>
          <a:p>
            <a:pPr algn="ctr"/>
            <a:r>
              <a:rPr lang="fr-FR" sz="1200" b="1" u="sng" dirty="0" smtClean="0">
                <a:latin typeface="Comic Sans MS" panose="030F0702030302020204" pitchFamily="66" charset="0"/>
              </a:rPr>
              <a:t>III. Le monde s’invite en Europe </a:t>
            </a:r>
            <a:endParaRPr lang="fr-FR" sz="1200" b="1" u="sng" dirty="0">
              <a:latin typeface="Comic Sans MS" panose="030F0702030302020204" pitchFamily="66" charset="0"/>
            </a:endParaRPr>
          </a:p>
        </p:txBody>
      </p:sp>
      <p:sp>
        <p:nvSpPr>
          <p:cNvPr id="57" name="ZoneTexte 56"/>
          <p:cNvSpPr txBox="1"/>
          <p:nvPr/>
        </p:nvSpPr>
        <p:spPr>
          <a:xfrm>
            <a:off x="3563888" y="5949280"/>
            <a:ext cx="5118678" cy="646331"/>
          </a:xfrm>
          <a:prstGeom prst="rect">
            <a:avLst/>
          </a:prstGeom>
          <a:noFill/>
        </p:spPr>
        <p:txBody>
          <a:bodyPr wrap="square" rtlCol="0">
            <a:spAutoFit/>
          </a:bodyPr>
          <a:lstStyle/>
          <a:p>
            <a:pPr algn="ctr"/>
            <a:r>
              <a:rPr lang="fr-FR" sz="1200" dirty="0" smtClean="0">
                <a:latin typeface="Comic Sans MS" panose="030F0702030302020204" pitchFamily="66" charset="0"/>
              </a:rPr>
              <a:t>De nouvelles connexions  entre espaces : </a:t>
            </a:r>
          </a:p>
          <a:p>
            <a:pPr marL="171450" indent="-171450" algn="ctr">
              <a:buFontTx/>
              <a:buChar char="-"/>
            </a:pPr>
            <a:r>
              <a:rPr lang="fr-FR" sz="1200" dirty="0" smtClean="0">
                <a:latin typeface="Comic Sans MS" panose="030F0702030302020204" pitchFamily="66" charset="0"/>
              </a:rPr>
              <a:t>Le galion de Manille  </a:t>
            </a:r>
          </a:p>
          <a:p>
            <a:pPr marL="171450" indent="-171450" algn="ctr">
              <a:buFontTx/>
              <a:buChar char="-"/>
            </a:pPr>
            <a:r>
              <a:rPr lang="fr-FR" sz="1200" dirty="0" smtClean="0">
                <a:latin typeface="Comic Sans MS" panose="030F0702030302020204" pitchFamily="66" charset="0"/>
              </a:rPr>
              <a:t>Des plaques tournantes entre nouveaux mondes </a:t>
            </a:r>
            <a:endParaRPr lang="fr-FR" sz="1200" dirty="0">
              <a:latin typeface="Comic Sans MS" panose="030F0702030302020204" pitchFamily="66" charset="0"/>
            </a:endParaRPr>
          </a:p>
        </p:txBody>
      </p:sp>
      <p:sp>
        <p:nvSpPr>
          <p:cNvPr id="58" name="Ellipse 57"/>
          <p:cNvSpPr/>
          <p:nvPr/>
        </p:nvSpPr>
        <p:spPr>
          <a:xfrm>
            <a:off x="487457" y="2045161"/>
            <a:ext cx="182884" cy="155049"/>
          </a:xfrm>
          <a:prstGeom prst="ellipse">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9" name="ZoneTexte 58"/>
          <p:cNvSpPr txBox="1"/>
          <p:nvPr/>
        </p:nvSpPr>
        <p:spPr>
          <a:xfrm>
            <a:off x="64617" y="2056492"/>
            <a:ext cx="1699071" cy="292388"/>
          </a:xfrm>
          <a:prstGeom prst="rect">
            <a:avLst/>
          </a:prstGeom>
          <a:noFill/>
        </p:spPr>
        <p:txBody>
          <a:bodyPr wrap="square" rtlCol="0">
            <a:spAutoFit/>
          </a:bodyPr>
          <a:lstStyle/>
          <a:p>
            <a:pPr algn="ctr"/>
            <a:r>
              <a:rPr lang="fr-FR" sz="1300" b="1" dirty="0" smtClean="0">
                <a:latin typeface="Comic Sans MS" panose="030F0702030302020204" pitchFamily="66" charset="0"/>
              </a:rPr>
              <a:t>Acapulco </a:t>
            </a:r>
            <a:endParaRPr lang="fr-FR" sz="1400" b="1" dirty="0">
              <a:latin typeface="Comic Sans MS" panose="030F0702030302020204" pitchFamily="66" charset="0"/>
            </a:endParaRPr>
          </a:p>
        </p:txBody>
      </p:sp>
      <p:sp>
        <p:nvSpPr>
          <p:cNvPr id="60" name="Ellipse 59"/>
          <p:cNvSpPr/>
          <p:nvPr/>
        </p:nvSpPr>
        <p:spPr>
          <a:xfrm>
            <a:off x="3923928" y="6154271"/>
            <a:ext cx="182884" cy="155049"/>
          </a:xfrm>
          <a:prstGeom prst="ellipse">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61" name="Connecteur en arc 60"/>
          <p:cNvCxnSpPr/>
          <p:nvPr/>
        </p:nvCxnSpPr>
        <p:spPr>
          <a:xfrm rot="10800000" flipV="1">
            <a:off x="3538018" y="6608384"/>
            <a:ext cx="447128" cy="138499"/>
          </a:xfrm>
          <a:prstGeom prst="curvedConnector3">
            <a:avLst/>
          </a:prstGeom>
          <a:ln w="25400">
            <a:solidFill>
              <a:schemeClr val="accent1">
                <a:shade val="95000"/>
                <a:satMod val="105000"/>
                <a:alpha val="67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Ellipse 61"/>
          <p:cNvSpPr/>
          <p:nvPr/>
        </p:nvSpPr>
        <p:spPr>
          <a:xfrm>
            <a:off x="8499682" y="1899333"/>
            <a:ext cx="182884" cy="155049"/>
          </a:xfrm>
          <a:prstGeom prst="ellipse">
            <a:avLst/>
          </a:prstGeom>
          <a:solidFill>
            <a:schemeClr val="accent1">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3" name="ZoneTexte 62"/>
          <p:cNvSpPr txBox="1"/>
          <p:nvPr/>
        </p:nvSpPr>
        <p:spPr>
          <a:xfrm>
            <a:off x="7956376" y="1696452"/>
            <a:ext cx="1699071" cy="292388"/>
          </a:xfrm>
          <a:prstGeom prst="rect">
            <a:avLst/>
          </a:prstGeom>
          <a:noFill/>
        </p:spPr>
        <p:txBody>
          <a:bodyPr wrap="square" rtlCol="0">
            <a:spAutoFit/>
          </a:bodyPr>
          <a:lstStyle/>
          <a:p>
            <a:pPr algn="ctr"/>
            <a:r>
              <a:rPr lang="fr-FR" sz="1300" b="1" dirty="0" smtClean="0">
                <a:latin typeface="Comic Sans MS" panose="030F0702030302020204" pitchFamily="66" charset="0"/>
              </a:rPr>
              <a:t>Manille </a:t>
            </a:r>
            <a:endParaRPr lang="fr-FR" sz="1400" b="1" dirty="0">
              <a:latin typeface="Comic Sans MS" panose="030F0702030302020204" pitchFamily="66" charset="0"/>
            </a:endParaRPr>
          </a:p>
        </p:txBody>
      </p:sp>
      <p:cxnSp>
        <p:nvCxnSpPr>
          <p:cNvPr id="64" name="Connecteur en arc 63"/>
          <p:cNvCxnSpPr/>
          <p:nvPr/>
        </p:nvCxnSpPr>
        <p:spPr>
          <a:xfrm rot="10800000" flipV="1">
            <a:off x="1" y="2150806"/>
            <a:ext cx="501803" cy="198073"/>
          </a:xfrm>
          <a:prstGeom prst="curvedConnector3">
            <a:avLst/>
          </a:prstGeom>
          <a:ln w="25400">
            <a:solidFill>
              <a:schemeClr val="accent6">
                <a:lumMod val="50000"/>
                <a:alpha val="64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5" name="Connecteur en arc 64"/>
          <p:cNvCxnSpPr/>
          <p:nvPr/>
        </p:nvCxnSpPr>
        <p:spPr>
          <a:xfrm rot="10800000" flipV="1">
            <a:off x="8620144" y="1743609"/>
            <a:ext cx="501803" cy="198073"/>
          </a:xfrm>
          <a:prstGeom prst="curvedConnector3">
            <a:avLst/>
          </a:prstGeom>
          <a:ln w="25400">
            <a:solidFill>
              <a:schemeClr val="accent6">
                <a:lumMod val="50000"/>
                <a:alpha val="64000"/>
              </a:schemeClr>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07880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6"/>
          <p:cNvSpPr txBox="1">
            <a:spLocks/>
          </p:cNvSpPr>
          <p:nvPr/>
        </p:nvSpPr>
        <p:spPr>
          <a:xfrm>
            <a:off x="0" y="24879"/>
            <a:ext cx="9144000" cy="307777"/>
          </a:xfrm>
          <a:prstGeom prst="rect">
            <a:avLst/>
          </a:prstGeom>
          <a:noFill/>
          <a:ln>
            <a:solidFill>
              <a:srgbClr val="FF0000"/>
            </a:solidFill>
          </a:ln>
        </p:spPr>
        <p:txBody>
          <a:bodyPr wrap="square" rtlCol="0">
            <a:sp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400" b="1" u="sng" dirty="0" smtClean="0">
                <a:latin typeface="Comic Sans MS" panose="030F0702030302020204" pitchFamily="66" charset="0"/>
              </a:rPr>
              <a:t>II. Quels exemples pertinents ? </a:t>
            </a:r>
            <a:endParaRPr lang="fr-FR" sz="1400" b="1" u="sng" dirty="0">
              <a:latin typeface="Comic Sans MS" panose="030F0702030302020204" pitchFamily="66" charset="0"/>
            </a:endParaRPr>
          </a:p>
        </p:txBody>
      </p:sp>
      <p:pic>
        <p:nvPicPr>
          <p:cNvPr id="1638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622" t="19874" r="18288" b="14814"/>
          <a:stretch/>
        </p:blipFill>
        <p:spPr bwMode="auto">
          <a:xfrm>
            <a:off x="-36512" y="1412776"/>
            <a:ext cx="4803101" cy="35928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41864" t="33698" r="43218" b="35243"/>
          <a:stretch/>
        </p:blipFill>
        <p:spPr bwMode="auto">
          <a:xfrm>
            <a:off x="5800004" y="1407614"/>
            <a:ext cx="3232624" cy="37836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Connecteur droit avec flèche 6"/>
          <p:cNvCxnSpPr/>
          <p:nvPr/>
        </p:nvCxnSpPr>
        <p:spPr>
          <a:xfrm flipH="1">
            <a:off x="2771800" y="332656"/>
            <a:ext cx="576064" cy="6480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Connecteur droit avec flèche 8"/>
          <p:cNvCxnSpPr/>
          <p:nvPr/>
        </p:nvCxnSpPr>
        <p:spPr>
          <a:xfrm>
            <a:off x="4932040" y="332656"/>
            <a:ext cx="2304256" cy="80047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ZoneTexte 10"/>
          <p:cNvSpPr txBox="1"/>
          <p:nvPr/>
        </p:nvSpPr>
        <p:spPr>
          <a:xfrm>
            <a:off x="179512" y="980728"/>
            <a:ext cx="4968552" cy="523220"/>
          </a:xfrm>
          <a:prstGeom prst="rect">
            <a:avLst/>
          </a:prstGeom>
          <a:noFill/>
        </p:spPr>
        <p:txBody>
          <a:bodyPr wrap="square" rtlCol="0">
            <a:spAutoFit/>
          </a:bodyPr>
          <a:lstStyle/>
          <a:p>
            <a:pPr algn="ctr"/>
            <a:r>
              <a:rPr lang="fr-FR" sz="1400" b="1" u="sng" dirty="0" smtClean="0">
                <a:latin typeface="Comic Sans MS" panose="030F0702030302020204" pitchFamily="66" charset="0"/>
              </a:rPr>
              <a:t>A. Différents exemples entre avantages et inconvénients</a:t>
            </a:r>
            <a:endParaRPr lang="fr-FR" sz="1400" b="1" u="sng" dirty="0">
              <a:latin typeface="Comic Sans MS" panose="030F0702030302020204" pitchFamily="66" charset="0"/>
            </a:endParaRPr>
          </a:p>
        </p:txBody>
      </p:sp>
      <p:sp>
        <p:nvSpPr>
          <p:cNvPr id="13" name="ZoneTexte 12"/>
          <p:cNvSpPr txBox="1"/>
          <p:nvPr/>
        </p:nvSpPr>
        <p:spPr>
          <a:xfrm>
            <a:off x="4932040" y="1124744"/>
            <a:ext cx="4968552" cy="307777"/>
          </a:xfrm>
          <a:prstGeom prst="rect">
            <a:avLst/>
          </a:prstGeom>
          <a:noFill/>
        </p:spPr>
        <p:txBody>
          <a:bodyPr wrap="square" rtlCol="0">
            <a:spAutoFit/>
          </a:bodyPr>
          <a:lstStyle/>
          <a:p>
            <a:pPr algn="ctr"/>
            <a:r>
              <a:rPr lang="fr-FR" sz="1400" b="1" u="sng" dirty="0" smtClean="0">
                <a:latin typeface="Comic Sans MS" panose="030F0702030302020204" pitchFamily="66" charset="0"/>
              </a:rPr>
              <a:t>B. Un exemple plus approfondi </a:t>
            </a:r>
            <a:endParaRPr lang="fr-FR" sz="1400" b="1" u="sng" dirty="0">
              <a:latin typeface="Comic Sans MS" panose="030F0702030302020204" pitchFamily="66" charset="0"/>
            </a:endParaRPr>
          </a:p>
        </p:txBody>
      </p:sp>
      <p:sp>
        <p:nvSpPr>
          <p:cNvPr id="14" name="Rectangle 13"/>
          <p:cNvSpPr/>
          <p:nvPr/>
        </p:nvSpPr>
        <p:spPr>
          <a:xfrm>
            <a:off x="-7538" y="1512040"/>
            <a:ext cx="4803101" cy="34935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543117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13" grpId="0"/>
      <p:bldP spid="1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0" y="-27384"/>
            <a:ext cx="9144000" cy="461665"/>
          </a:xfrm>
          <a:prstGeom prst="rect">
            <a:avLst/>
          </a:prstGeom>
          <a:noFill/>
        </p:spPr>
        <p:txBody>
          <a:bodyPr wrap="square" rtlCol="0">
            <a:spAutoFit/>
          </a:bodyPr>
          <a:lstStyle/>
          <a:p>
            <a:pPr algn="ctr"/>
            <a:r>
              <a:rPr lang="fr-FR" sz="1200" b="1" u="sng" dirty="0" smtClean="0">
                <a:latin typeface="Comic Sans MS" panose="030F0702030302020204" pitchFamily="66" charset="0"/>
              </a:rPr>
              <a:t>A. Quels exemples choisir ?</a:t>
            </a:r>
          </a:p>
          <a:p>
            <a:pPr algn="ctr"/>
            <a:endParaRPr lang="fr-FR" sz="1200" dirty="0">
              <a:latin typeface="Comic Sans MS" panose="030F0702030302020204" pitchFamily="66" charset="0"/>
            </a:endParaRPr>
          </a:p>
        </p:txBody>
      </p:sp>
      <p:sp>
        <p:nvSpPr>
          <p:cNvPr id="3" name="ZoneTexte 2"/>
          <p:cNvSpPr txBox="1"/>
          <p:nvPr/>
        </p:nvSpPr>
        <p:spPr>
          <a:xfrm>
            <a:off x="-22076" y="2944880"/>
            <a:ext cx="1259632" cy="2492990"/>
          </a:xfrm>
          <a:prstGeom prst="rect">
            <a:avLst/>
          </a:prstGeom>
          <a:solidFill>
            <a:srgbClr val="FFC000">
              <a:alpha val="16000"/>
            </a:srgbClr>
          </a:solidFill>
        </p:spPr>
        <p:txBody>
          <a:bodyPr wrap="square" rtlCol="0">
            <a:spAutoFit/>
          </a:bodyPr>
          <a:lstStyle/>
          <a:p>
            <a:endParaRPr lang="fr-FR" sz="1200" b="1" u="sng" dirty="0" smtClean="0">
              <a:latin typeface="Comic Sans MS" panose="030F0702030302020204" pitchFamily="66" charset="0"/>
            </a:endParaRPr>
          </a:p>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r>
              <a:rPr lang="fr-FR" sz="1200" b="1" u="sng" dirty="0" smtClean="0">
                <a:latin typeface="Comic Sans MS" panose="030F0702030302020204" pitchFamily="66" charset="0"/>
              </a:rPr>
              <a:t>Un lieu</a:t>
            </a:r>
          </a:p>
          <a:p>
            <a:endParaRPr lang="fr-FR" sz="1200" b="1" u="sng" dirty="0">
              <a:latin typeface="Comic Sans MS" panose="030F0702030302020204" pitchFamily="66" charset="0"/>
            </a:endParaRPr>
          </a:p>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r>
              <a:rPr lang="fr-FR" sz="1200" b="1" u="sng" dirty="0" smtClean="0">
                <a:latin typeface="Comic Sans MS" panose="030F0702030302020204" pitchFamily="66" charset="0"/>
              </a:rPr>
              <a:t> </a:t>
            </a:r>
          </a:p>
          <a:p>
            <a:endParaRPr lang="fr-FR" sz="1200" dirty="0">
              <a:latin typeface="Comic Sans MS" panose="030F0702030302020204" pitchFamily="66" charset="0"/>
            </a:endParaRPr>
          </a:p>
        </p:txBody>
      </p:sp>
      <p:sp>
        <p:nvSpPr>
          <p:cNvPr id="4" name="ZoneTexte 3"/>
          <p:cNvSpPr txBox="1"/>
          <p:nvPr/>
        </p:nvSpPr>
        <p:spPr>
          <a:xfrm>
            <a:off x="-22076" y="548680"/>
            <a:ext cx="1296144" cy="2492990"/>
          </a:xfrm>
          <a:prstGeom prst="rect">
            <a:avLst/>
          </a:prstGeom>
          <a:solidFill>
            <a:srgbClr val="FFC000">
              <a:alpha val="16000"/>
            </a:srgbClr>
          </a:solidFill>
        </p:spPr>
        <p:txBody>
          <a:bodyPr wrap="square" rtlCol="0">
            <a:spAutoFit/>
          </a:bodyPr>
          <a:lstStyle/>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r>
              <a:rPr lang="fr-FR" sz="1200" b="1" u="sng" dirty="0" smtClean="0">
                <a:latin typeface="Comic Sans MS" panose="030F0702030302020204" pitchFamily="66" charset="0"/>
              </a:rPr>
              <a:t>Un personnage</a:t>
            </a:r>
          </a:p>
          <a:p>
            <a:endParaRPr lang="fr-FR" sz="1200" b="1" u="sng" dirty="0">
              <a:latin typeface="Comic Sans MS" panose="030F0702030302020204" pitchFamily="66" charset="0"/>
            </a:endParaRPr>
          </a:p>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endParaRPr lang="fr-FR" sz="1200" b="1" u="sng" dirty="0" smtClean="0">
              <a:latin typeface="Comic Sans MS" panose="030F0702030302020204" pitchFamily="66" charset="0"/>
            </a:endParaRPr>
          </a:p>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endParaRPr lang="fr-FR" sz="1200" b="1" u="sng" dirty="0" smtClean="0">
              <a:latin typeface="Comic Sans MS" panose="030F0702030302020204" pitchFamily="66" charset="0"/>
            </a:endParaRPr>
          </a:p>
          <a:p>
            <a:endParaRPr lang="fr-FR" sz="1200" dirty="0">
              <a:latin typeface="Comic Sans MS" panose="030F0702030302020204" pitchFamily="66" charset="0"/>
            </a:endParaRPr>
          </a:p>
        </p:txBody>
      </p:sp>
      <p:sp>
        <p:nvSpPr>
          <p:cNvPr id="5" name="ZoneTexte 4"/>
          <p:cNvSpPr txBox="1"/>
          <p:nvPr/>
        </p:nvSpPr>
        <p:spPr>
          <a:xfrm>
            <a:off x="-32992" y="5310212"/>
            <a:ext cx="1292624" cy="1754326"/>
          </a:xfrm>
          <a:prstGeom prst="rect">
            <a:avLst/>
          </a:prstGeom>
          <a:solidFill>
            <a:srgbClr val="FFC000">
              <a:alpha val="16000"/>
            </a:srgbClr>
          </a:solidFill>
        </p:spPr>
        <p:txBody>
          <a:bodyPr wrap="square" rtlCol="0">
            <a:spAutoFit/>
          </a:bodyPr>
          <a:lstStyle/>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endParaRPr lang="fr-FR" sz="1200" b="1" u="sng" dirty="0" smtClean="0">
              <a:latin typeface="Comic Sans MS" panose="030F0702030302020204" pitchFamily="66" charset="0"/>
            </a:endParaRPr>
          </a:p>
          <a:p>
            <a:r>
              <a:rPr lang="fr-FR" sz="1200" b="1" u="sng" dirty="0" smtClean="0">
                <a:latin typeface="Comic Sans MS" panose="030F0702030302020204" pitchFamily="66" charset="0"/>
              </a:rPr>
              <a:t>Un produit/</a:t>
            </a:r>
          </a:p>
          <a:p>
            <a:r>
              <a:rPr lang="fr-FR" sz="1200" b="1" u="sng" dirty="0" smtClean="0">
                <a:latin typeface="Comic Sans MS" panose="030F0702030302020204" pitchFamily="66" charset="0"/>
              </a:rPr>
              <a:t>objet </a:t>
            </a:r>
          </a:p>
          <a:p>
            <a:endParaRPr lang="fr-FR" sz="1200" b="1" u="sng" dirty="0">
              <a:latin typeface="Comic Sans MS" panose="030F0702030302020204" pitchFamily="66" charset="0"/>
            </a:endParaRPr>
          </a:p>
          <a:p>
            <a:endParaRPr lang="fr-FR" sz="1200" b="1" u="sng" dirty="0" smtClean="0">
              <a:latin typeface="Comic Sans MS" panose="030F0702030302020204" pitchFamily="66" charset="0"/>
            </a:endParaRPr>
          </a:p>
          <a:p>
            <a:endParaRPr lang="fr-FR" sz="1200" b="1" u="sng" dirty="0">
              <a:latin typeface="Comic Sans MS" panose="030F0702030302020204" pitchFamily="66" charset="0"/>
            </a:endParaRPr>
          </a:p>
          <a:p>
            <a:endParaRPr lang="fr-FR" sz="1200" dirty="0">
              <a:latin typeface="Comic Sans MS" panose="030F0702030302020204" pitchFamily="66" charset="0"/>
            </a:endParaRPr>
          </a:p>
        </p:txBody>
      </p:sp>
      <p:sp>
        <p:nvSpPr>
          <p:cNvPr id="6" name="ZoneTexte 5"/>
          <p:cNvSpPr txBox="1"/>
          <p:nvPr/>
        </p:nvSpPr>
        <p:spPr>
          <a:xfrm>
            <a:off x="3809485" y="260648"/>
            <a:ext cx="2775017" cy="288032"/>
          </a:xfrm>
          <a:prstGeom prst="rect">
            <a:avLst/>
          </a:prstGeom>
          <a:solidFill>
            <a:srgbClr val="FFC000">
              <a:alpha val="16000"/>
            </a:srgbClr>
          </a:solidFill>
        </p:spPr>
        <p:txBody>
          <a:bodyPr wrap="square" rtlCol="0">
            <a:spAutoFit/>
          </a:bodyPr>
          <a:lstStyle/>
          <a:p>
            <a:pPr algn="ctr"/>
            <a:r>
              <a:rPr lang="fr-FR" sz="1200" u="sng" dirty="0" smtClean="0">
                <a:latin typeface="Comic Sans MS" panose="030F0702030302020204" pitchFamily="66" charset="0"/>
              </a:rPr>
              <a:t>Inconvénient</a:t>
            </a:r>
            <a:r>
              <a:rPr lang="fr-FR" sz="1200" dirty="0" smtClean="0">
                <a:latin typeface="Comic Sans MS" panose="030F0702030302020204" pitchFamily="66" charset="0"/>
              </a:rPr>
              <a:t> </a:t>
            </a:r>
            <a:endParaRPr lang="fr-FR" sz="1200" dirty="0">
              <a:latin typeface="Comic Sans MS" panose="030F0702030302020204" pitchFamily="66" charset="0"/>
            </a:endParaRPr>
          </a:p>
        </p:txBody>
      </p:sp>
      <p:sp>
        <p:nvSpPr>
          <p:cNvPr id="7" name="ZoneTexte 6"/>
          <p:cNvSpPr txBox="1"/>
          <p:nvPr/>
        </p:nvSpPr>
        <p:spPr>
          <a:xfrm>
            <a:off x="1285374" y="260648"/>
            <a:ext cx="2441677" cy="276999"/>
          </a:xfrm>
          <a:prstGeom prst="rect">
            <a:avLst/>
          </a:prstGeom>
          <a:solidFill>
            <a:srgbClr val="FFC000">
              <a:alpha val="16000"/>
            </a:srgbClr>
          </a:solidFill>
        </p:spPr>
        <p:txBody>
          <a:bodyPr wrap="square" rtlCol="0">
            <a:spAutoFit/>
          </a:bodyPr>
          <a:lstStyle/>
          <a:p>
            <a:pPr algn="ctr"/>
            <a:r>
              <a:rPr lang="fr-FR" sz="1200" u="sng" dirty="0" smtClean="0">
                <a:latin typeface="Comic Sans MS" panose="030F0702030302020204" pitchFamily="66" charset="0"/>
              </a:rPr>
              <a:t>Avantage </a:t>
            </a:r>
            <a:r>
              <a:rPr lang="fr-FR" sz="1200" dirty="0" smtClean="0">
                <a:latin typeface="Comic Sans MS" panose="030F0702030302020204" pitchFamily="66" charset="0"/>
              </a:rPr>
              <a:t> </a:t>
            </a:r>
            <a:endParaRPr lang="fr-FR" sz="1200" dirty="0">
              <a:latin typeface="Comic Sans MS" panose="030F0702030302020204" pitchFamily="66" charset="0"/>
            </a:endParaRPr>
          </a:p>
        </p:txBody>
      </p:sp>
      <p:sp>
        <p:nvSpPr>
          <p:cNvPr id="8" name="ZoneTexte 7"/>
          <p:cNvSpPr txBox="1"/>
          <p:nvPr/>
        </p:nvSpPr>
        <p:spPr>
          <a:xfrm>
            <a:off x="3779912" y="548680"/>
            <a:ext cx="3744416" cy="646331"/>
          </a:xfrm>
          <a:prstGeom prst="rect">
            <a:avLst/>
          </a:prstGeom>
          <a:noFill/>
        </p:spPr>
        <p:txBody>
          <a:bodyPr wrap="square" rtlCol="0">
            <a:spAutoFit/>
          </a:bodyPr>
          <a:lstStyle/>
          <a:p>
            <a:r>
              <a:rPr lang="fr-FR" sz="1200" dirty="0" smtClean="0">
                <a:latin typeface="Comic Sans MS" panose="030F0702030302020204" pitchFamily="66" charset="0"/>
              </a:rPr>
              <a:t>- Historiographique : refaire l’histoire</a:t>
            </a:r>
          </a:p>
          <a:p>
            <a:r>
              <a:rPr lang="fr-FR" sz="1200" dirty="0" smtClean="0">
                <a:latin typeface="Comic Sans MS" panose="030F0702030302020204" pitchFamily="66" charset="0"/>
              </a:rPr>
              <a:t> des grands hommes  </a:t>
            </a:r>
          </a:p>
          <a:p>
            <a:r>
              <a:rPr lang="fr-FR" sz="1200" dirty="0" smtClean="0">
                <a:latin typeface="Comic Sans MS" panose="030F0702030302020204" pitchFamily="66" charset="0"/>
              </a:rPr>
              <a:t>- Ne pas avoir de propos décentré </a:t>
            </a:r>
            <a:endParaRPr lang="fr-FR" sz="1200" dirty="0">
              <a:latin typeface="Comic Sans MS" panose="030F0702030302020204" pitchFamily="66" charset="0"/>
            </a:endParaRPr>
          </a:p>
        </p:txBody>
      </p:sp>
      <p:sp>
        <p:nvSpPr>
          <p:cNvPr id="10" name="ZoneTexte 9"/>
          <p:cNvSpPr txBox="1"/>
          <p:nvPr/>
        </p:nvSpPr>
        <p:spPr>
          <a:xfrm>
            <a:off x="6588224" y="548680"/>
            <a:ext cx="2555776" cy="1200329"/>
          </a:xfrm>
          <a:prstGeom prst="rect">
            <a:avLst/>
          </a:prstGeom>
          <a:noFill/>
        </p:spPr>
        <p:txBody>
          <a:bodyPr wrap="square" rtlCol="0">
            <a:spAutoFit/>
          </a:bodyPr>
          <a:lstStyle/>
          <a:p>
            <a:pPr algn="just"/>
            <a:r>
              <a:rPr lang="fr-FR" sz="1200" dirty="0" smtClean="0">
                <a:latin typeface="Comic Sans MS" panose="030F0702030302020204" pitchFamily="66" charset="0"/>
              </a:rPr>
              <a:t>Pourquoi ne pas partir d’un personnage ou d’un groupe de personnages  en apparence secondaire comme </a:t>
            </a:r>
            <a:r>
              <a:rPr lang="fr-FR" sz="1200" dirty="0" err="1" smtClean="0">
                <a:latin typeface="Comic Sans MS" panose="030F0702030302020204" pitchFamily="66" charset="0"/>
              </a:rPr>
              <a:t>Motolina</a:t>
            </a:r>
            <a:r>
              <a:rPr lang="fr-FR" sz="1200" dirty="0" smtClean="0">
                <a:latin typeface="Comic Sans MS" panose="030F0702030302020204" pitchFamily="66" charset="0"/>
              </a:rPr>
              <a:t> /Sahagun ou les douze franciscains </a:t>
            </a:r>
            <a:endParaRPr lang="fr-FR" sz="1200" dirty="0">
              <a:latin typeface="Comic Sans MS" panose="030F0702030302020204" pitchFamily="66" charset="0"/>
            </a:endParaRPr>
          </a:p>
        </p:txBody>
      </p:sp>
      <p:sp>
        <p:nvSpPr>
          <p:cNvPr id="11" name="ZoneTexte 10"/>
          <p:cNvSpPr txBox="1"/>
          <p:nvPr/>
        </p:nvSpPr>
        <p:spPr>
          <a:xfrm>
            <a:off x="3809485" y="1685999"/>
            <a:ext cx="3744416" cy="276999"/>
          </a:xfrm>
          <a:prstGeom prst="rect">
            <a:avLst/>
          </a:prstGeom>
          <a:noFill/>
        </p:spPr>
        <p:txBody>
          <a:bodyPr wrap="square" rtlCol="0">
            <a:spAutoFit/>
          </a:bodyPr>
          <a:lstStyle/>
          <a:p>
            <a:r>
              <a:rPr lang="fr-FR" sz="1200" dirty="0" smtClean="0">
                <a:latin typeface="Comic Sans MS" panose="030F0702030302020204" pitchFamily="66" charset="0"/>
              </a:rPr>
              <a:t>- Rester à l’échelle du personnage </a:t>
            </a:r>
            <a:endParaRPr lang="fr-FR" sz="1200" dirty="0">
              <a:latin typeface="Comic Sans MS" panose="030F0702030302020204" pitchFamily="66" charset="0"/>
            </a:endParaRPr>
          </a:p>
        </p:txBody>
      </p:sp>
      <p:sp>
        <p:nvSpPr>
          <p:cNvPr id="12" name="ZoneTexte 11"/>
          <p:cNvSpPr txBox="1"/>
          <p:nvPr/>
        </p:nvSpPr>
        <p:spPr>
          <a:xfrm>
            <a:off x="1259632" y="964178"/>
            <a:ext cx="3744416" cy="830997"/>
          </a:xfrm>
          <a:prstGeom prst="rect">
            <a:avLst/>
          </a:prstGeom>
          <a:noFill/>
        </p:spPr>
        <p:txBody>
          <a:bodyPr wrap="square" rtlCol="0">
            <a:spAutoFit/>
          </a:bodyPr>
          <a:lstStyle/>
          <a:p>
            <a:pPr marL="285750" indent="-285750">
              <a:buFontTx/>
              <a:buChar char="-"/>
            </a:pPr>
            <a:r>
              <a:rPr lang="fr-FR" sz="1200" dirty="0" smtClean="0">
                <a:latin typeface="Comic Sans MS" panose="030F0702030302020204" pitchFamily="66" charset="0"/>
              </a:rPr>
              <a:t>Permet de bien mettre en </a:t>
            </a:r>
          </a:p>
          <a:p>
            <a:r>
              <a:rPr lang="fr-FR" sz="1200" dirty="0" smtClean="0">
                <a:latin typeface="Comic Sans MS" panose="030F0702030302020204" pitchFamily="66" charset="0"/>
              </a:rPr>
              <a:t>avant les motivation/le parcours</a:t>
            </a:r>
          </a:p>
          <a:p>
            <a:r>
              <a:rPr lang="fr-FR" sz="1200" dirty="0" smtClean="0">
                <a:latin typeface="Comic Sans MS" panose="030F0702030302020204" pitchFamily="66" charset="0"/>
              </a:rPr>
              <a:t> </a:t>
            </a:r>
          </a:p>
          <a:p>
            <a:pPr marL="285750" indent="-285750">
              <a:buFontTx/>
              <a:buChar char="-"/>
            </a:pPr>
            <a:r>
              <a:rPr lang="fr-FR" sz="1200" dirty="0" smtClean="0">
                <a:latin typeface="Comic Sans MS" panose="030F0702030302020204" pitchFamily="66" charset="0"/>
              </a:rPr>
              <a:t>Contexte </a:t>
            </a:r>
            <a:endParaRPr lang="fr-FR" sz="1200" dirty="0">
              <a:latin typeface="Comic Sans MS" panose="030F0702030302020204" pitchFamily="66" charset="0"/>
            </a:endParaRPr>
          </a:p>
        </p:txBody>
      </p:sp>
      <p:sp>
        <p:nvSpPr>
          <p:cNvPr id="13" name="ZoneTexte 12"/>
          <p:cNvSpPr txBox="1"/>
          <p:nvPr/>
        </p:nvSpPr>
        <p:spPr>
          <a:xfrm>
            <a:off x="1299272" y="5357887"/>
            <a:ext cx="2495820" cy="1200329"/>
          </a:xfrm>
          <a:prstGeom prst="rect">
            <a:avLst/>
          </a:prstGeom>
          <a:noFill/>
        </p:spPr>
        <p:txBody>
          <a:bodyPr wrap="square" rtlCol="0">
            <a:spAutoFit/>
          </a:bodyPr>
          <a:lstStyle/>
          <a:p>
            <a:pPr marL="171450" indent="-171450">
              <a:buFontTx/>
              <a:buChar char="-"/>
            </a:pPr>
            <a:r>
              <a:rPr lang="fr-FR" sz="1200" dirty="0" smtClean="0">
                <a:latin typeface="Comic Sans MS" panose="030F0702030302020204" pitchFamily="66" charset="0"/>
              </a:rPr>
              <a:t>Concret </a:t>
            </a:r>
          </a:p>
          <a:p>
            <a:pPr marL="171450" indent="-171450">
              <a:buFontTx/>
              <a:buChar char="-"/>
            </a:pPr>
            <a:endParaRPr lang="fr-FR" sz="1200" dirty="0" smtClean="0">
              <a:latin typeface="Comic Sans MS" panose="030F0702030302020204" pitchFamily="66" charset="0"/>
            </a:endParaRPr>
          </a:p>
          <a:p>
            <a:pPr marL="171450" indent="-171450">
              <a:buFontTx/>
              <a:buChar char="-"/>
            </a:pPr>
            <a:r>
              <a:rPr lang="fr-FR" sz="1200" dirty="0" smtClean="0">
                <a:latin typeface="Comic Sans MS" panose="030F0702030302020204" pitchFamily="66" charset="0"/>
              </a:rPr>
              <a:t>Connexion de plusieurs espaces </a:t>
            </a:r>
          </a:p>
          <a:p>
            <a:pPr marL="171450" indent="-171450">
              <a:buFontTx/>
              <a:buChar char="-"/>
            </a:pPr>
            <a:endParaRPr lang="fr-FR" sz="1200" dirty="0" smtClean="0">
              <a:latin typeface="Comic Sans MS" panose="030F0702030302020204" pitchFamily="66" charset="0"/>
            </a:endParaRPr>
          </a:p>
          <a:p>
            <a:pPr marL="171450" indent="-171450">
              <a:buFontTx/>
              <a:buChar char="-"/>
            </a:pPr>
            <a:r>
              <a:rPr lang="fr-FR" sz="1200" dirty="0" smtClean="0">
                <a:latin typeface="Comic Sans MS" panose="030F0702030302020204" pitchFamily="66" charset="0"/>
              </a:rPr>
              <a:t>Métissage </a:t>
            </a:r>
            <a:endParaRPr lang="fr-FR" sz="1200" dirty="0">
              <a:latin typeface="Comic Sans MS" panose="030F0702030302020204" pitchFamily="66" charset="0"/>
            </a:endParaRPr>
          </a:p>
        </p:txBody>
      </p:sp>
      <p:sp>
        <p:nvSpPr>
          <p:cNvPr id="14" name="ZoneTexte 13"/>
          <p:cNvSpPr txBox="1"/>
          <p:nvPr/>
        </p:nvSpPr>
        <p:spPr>
          <a:xfrm>
            <a:off x="6588613" y="260648"/>
            <a:ext cx="2447883" cy="276999"/>
          </a:xfrm>
          <a:prstGeom prst="rect">
            <a:avLst/>
          </a:prstGeom>
          <a:solidFill>
            <a:srgbClr val="FFC000">
              <a:alpha val="16000"/>
            </a:srgbClr>
          </a:solidFill>
        </p:spPr>
        <p:txBody>
          <a:bodyPr wrap="square" rtlCol="0">
            <a:spAutoFit/>
          </a:bodyPr>
          <a:lstStyle/>
          <a:p>
            <a:pPr algn="ctr"/>
            <a:r>
              <a:rPr lang="fr-FR" sz="1200" u="sng" dirty="0">
                <a:latin typeface="Comic Sans MS" panose="030F0702030302020204" pitchFamily="66" charset="0"/>
              </a:rPr>
              <a:t>A</a:t>
            </a:r>
            <a:r>
              <a:rPr lang="fr-FR" sz="1200" u="sng" dirty="0" smtClean="0">
                <a:latin typeface="Comic Sans MS" panose="030F0702030302020204" pitchFamily="66" charset="0"/>
              </a:rPr>
              <a:t>lternative</a:t>
            </a:r>
            <a:r>
              <a:rPr lang="fr-FR" sz="1200" dirty="0" smtClean="0">
                <a:latin typeface="Comic Sans MS" panose="030F0702030302020204" pitchFamily="66" charset="0"/>
              </a:rPr>
              <a:t> </a:t>
            </a:r>
            <a:endParaRPr lang="fr-FR" sz="1200" dirty="0">
              <a:latin typeface="Comic Sans MS" panose="030F0702030302020204" pitchFamily="66" charset="0"/>
            </a:endParaRPr>
          </a:p>
        </p:txBody>
      </p:sp>
      <p:sp>
        <p:nvSpPr>
          <p:cNvPr id="15" name="ZoneTexte 14"/>
          <p:cNvSpPr txBox="1"/>
          <p:nvPr/>
        </p:nvSpPr>
        <p:spPr>
          <a:xfrm>
            <a:off x="3795092" y="1224334"/>
            <a:ext cx="3744416" cy="461665"/>
          </a:xfrm>
          <a:prstGeom prst="rect">
            <a:avLst/>
          </a:prstGeom>
          <a:noFill/>
        </p:spPr>
        <p:txBody>
          <a:bodyPr wrap="square" rtlCol="0">
            <a:spAutoFit/>
          </a:bodyPr>
          <a:lstStyle/>
          <a:p>
            <a:r>
              <a:rPr lang="fr-FR" sz="1200" dirty="0" smtClean="0">
                <a:latin typeface="Comic Sans MS" panose="030F0702030302020204" pitchFamily="66" charset="0"/>
              </a:rPr>
              <a:t>- Méthodologique : trouver des textes</a:t>
            </a:r>
          </a:p>
          <a:p>
            <a:r>
              <a:rPr lang="fr-FR" sz="1200" dirty="0" smtClean="0">
                <a:latin typeface="Comic Sans MS" panose="030F0702030302020204" pitchFamily="66" charset="0"/>
              </a:rPr>
              <a:t> qui parlent de l’après </a:t>
            </a:r>
            <a:endParaRPr lang="fr-FR" sz="1200" dirty="0">
              <a:latin typeface="Comic Sans MS" panose="030F0702030302020204" pitchFamily="66" charset="0"/>
            </a:endParaRPr>
          </a:p>
        </p:txBody>
      </p:sp>
      <p:sp>
        <p:nvSpPr>
          <p:cNvPr id="16" name="ZoneTexte 15"/>
          <p:cNvSpPr txBox="1"/>
          <p:nvPr/>
        </p:nvSpPr>
        <p:spPr>
          <a:xfrm>
            <a:off x="3809485" y="1981636"/>
            <a:ext cx="2848899" cy="830997"/>
          </a:xfrm>
          <a:prstGeom prst="rect">
            <a:avLst/>
          </a:prstGeom>
          <a:noFill/>
        </p:spPr>
        <p:txBody>
          <a:bodyPr wrap="square" rtlCol="0">
            <a:spAutoFit/>
          </a:bodyPr>
          <a:lstStyle/>
          <a:p>
            <a:r>
              <a:rPr lang="fr-FR" sz="1200" dirty="0" smtClean="0">
                <a:latin typeface="Comic Sans MS" panose="030F0702030302020204" pitchFamily="66" charset="0"/>
              </a:rPr>
              <a:t>- Occulter tout la partie après la conquête</a:t>
            </a:r>
            <a:endParaRPr lang="fr-FR" sz="1200" dirty="0">
              <a:latin typeface="Comic Sans MS" panose="030F0702030302020204" pitchFamily="66" charset="0"/>
            </a:endParaRPr>
          </a:p>
          <a:p>
            <a:r>
              <a:rPr lang="fr-FR" sz="1200" dirty="0" smtClean="0">
                <a:latin typeface="Comic Sans MS" panose="030F0702030302020204" pitchFamily="66" charset="0"/>
              </a:rPr>
              <a:t>- Ne pas voir un espace lié au reste du monde</a:t>
            </a:r>
            <a:endParaRPr lang="fr-FR" sz="1200" dirty="0">
              <a:latin typeface="Comic Sans MS" panose="030F0702030302020204" pitchFamily="66" charset="0"/>
            </a:endParaRPr>
          </a:p>
        </p:txBody>
      </p:sp>
      <p:cxnSp>
        <p:nvCxnSpPr>
          <p:cNvPr id="17" name="Connecteur droit 16"/>
          <p:cNvCxnSpPr/>
          <p:nvPr/>
        </p:nvCxnSpPr>
        <p:spPr>
          <a:xfrm>
            <a:off x="1259632" y="203448"/>
            <a:ext cx="0" cy="66545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1285374" y="2924944"/>
            <a:ext cx="2441677" cy="2800767"/>
          </a:xfrm>
          <a:prstGeom prst="rect">
            <a:avLst/>
          </a:prstGeom>
          <a:noFill/>
        </p:spPr>
        <p:txBody>
          <a:bodyPr wrap="square" rtlCol="0">
            <a:spAutoFit/>
          </a:bodyPr>
          <a:lstStyle/>
          <a:p>
            <a:pPr marL="285750" indent="-285750">
              <a:buFontTx/>
              <a:buChar char="-"/>
            </a:pPr>
            <a:r>
              <a:rPr lang="fr-FR" sz="1100" dirty="0" smtClean="0">
                <a:latin typeface="Comic Sans MS" panose="030F0702030302020204" pitchFamily="66" charset="0"/>
              </a:rPr>
              <a:t>Très concret</a:t>
            </a:r>
          </a:p>
          <a:p>
            <a:endParaRPr lang="fr-FR" sz="1100" dirty="0">
              <a:latin typeface="Comic Sans MS" panose="030F0702030302020204" pitchFamily="66" charset="0"/>
            </a:endParaRPr>
          </a:p>
          <a:p>
            <a:pPr marL="285750" indent="-285750">
              <a:buFontTx/>
              <a:buChar char="-"/>
            </a:pPr>
            <a:r>
              <a:rPr lang="fr-FR" sz="1100" dirty="0" smtClean="0">
                <a:latin typeface="Comic Sans MS" panose="030F0702030302020204" pitchFamily="66" charset="0"/>
              </a:rPr>
              <a:t>Facilite un point de vue décentré/rencontre </a:t>
            </a:r>
          </a:p>
          <a:p>
            <a:pPr marL="285750" indent="-285750">
              <a:buFontTx/>
              <a:buChar char="-"/>
            </a:pPr>
            <a:endParaRPr lang="fr-FR" sz="1100" dirty="0" smtClean="0">
              <a:latin typeface="Comic Sans MS" panose="030F0702030302020204" pitchFamily="66" charset="0"/>
            </a:endParaRPr>
          </a:p>
          <a:p>
            <a:pPr marL="285750" indent="-285750">
              <a:buFontTx/>
              <a:buChar char="-"/>
            </a:pPr>
            <a:r>
              <a:rPr lang="fr-FR" sz="1100" dirty="0" smtClean="0">
                <a:latin typeface="Comic Sans MS" panose="030F0702030302020204" pitchFamily="66" charset="0"/>
              </a:rPr>
              <a:t>Propre régime d’historicité</a:t>
            </a:r>
          </a:p>
          <a:p>
            <a:r>
              <a:rPr lang="fr-FR" sz="1100" dirty="0" smtClean="0">
                <a:latin typeface="Comic Sans MS" panose="030F0702030302020204" pitchFamily="66" charset="0"/>
              </a:rPr>
              <a:t>  </a:t>
            </a:r>
          </a:p>
          <a:p>
            <a:pPr marL="285750" indent="-285750">
              <a:buFontTx/>
              <a:buChar char="-"/>
            </a:pPr>
            <a:r>
              <a:rPr lang="fr-FR" sz="1100" dirty="0" smtClean="0">
                <a:latin typeface="Comic Sans MS" panose="030F0702030302020204" pitchFamily="66" charset="0"/>
              </a:rPr>
              <a:t>Parle d’espace </a:t>
            </a:r>
          </a:p>
          <a:p>
            <a:endParaRPr lang="fr-FR" sz="1100" dirty="0" smtClean="0">
              <a:latin typeface="Comic Sans MS" panose="030F0702030302020204" pitchFamily="66" charset="0"/>
            </a:endParaRPr>
          </a:p>
          <a:p>
            <a:pPr marL="285750" indent="-285750">
              <a:buFontTx/>
              <a:buChar char="-"/>
            </a:pPr>
            <a:r>
              <a:rPr lang="fr-FR" sz="1100" dirty="0" smtClean="0">
                <a:latin typeface="Comic Sans MS" panose="030F0702030302020204" pitchFamily="66" charset="0"/>
              </a:rPr>
              <a:t>Métissage </a:t>
            </a:r>
          </a:p>
          <a:p>
            <a:endParaRPr lang="fr-FR" sz="1100" dirty="0">
              <a:latin typeface="Comic Sans MS" panose="030F0702030302020204" pitchFamily="66" charset="0"/>
            </a:endParaRPr>
          </a:p>
          <a:p>
            <a:pPr marL="285750" indent="-285750">
              <a:buFontTx/>
              <a:buChar char="-"/>
            </a:pPr>
            <a:r>
              <a:rPr lang="fr-FR" sz="1100" dirty="0" smtClean="0">
                <a:latin typeface="Comic Sans MS" panose="030F0702030302020204" pitchFamily="66" charset="0"/>
              </a:rPr>
              <a:t>Confrontation de plusieurs point de vues et de sources différentes </a:t>
            </a:r>
          </a:p>
          <a:p>
            <a:endParaRPr lang="fr-FR" sz="1100" dirty="0">
              <a:latin typeface="Comic Sans MS" panose="030F0702030302020204" pitchFamily="66" charset="0"/>
            </a:endParaRPr>
          </a:p>
          <a:p>
            <a:r>
              <a:rPr lang="fr-FR" sz="1100" dirty="0" smtClean="0">
                <a:latin typeface="Comic Sans MS" panose="030F0702030302020204" pitchFamily="66" charset="0"/>
              </a:rPr>
              <a:t> </a:t>
            </a:r>
            <a:endParaRPr lang="fr-FR" sz="1100" dirty="0">
              <a:latin typeface="Comic Sans MS" panose="030F0702030302020204" pitchFamily="66" charset="0"/>
            </a:endParaRPr>
          </a:p>
        </p:txBody>
      </p:sp>
      <p:sp>
        <p:nvSpPr>
          <p:cNvPr id="19" name="ZoneTexte 18"/>
          <p:cNvSpPr txBox="1"/>
          <p:nvPr/>
        </p:nvSpPr>
        <p:spPr>
          <a:xfrm>
            <a:off x="3809485" y="3227492"/>
            <a:ext cx="2779128" cy="1569660"/>
          </a:xfrm>
          <a:prstGeom prst="rect">
            <a:avLst/>
          </a:prstGeom>
          <a:noFill/>
        </p:spPr>
        <p:txBody>
          <a:bodyPr wrap="square" rtlCol="0">
            <a:spAutoFit/>
          </a:bodyPr>
          <a:lstStyle/>
          <a:p>
            <a:pPr algn="just"/>
            <a:r>
              <a:rPr lang="fr-FR" sz="1200" dirty="0" smtClean="0">
                <a:latin typeface="Comic Sans MS" panose="030F0702030302020204" pitchFamily="66" charset="0"/>
              </a:rPr>
              <a:t>- Oublier le lien que peut  avoir ce lieu avec le reste du monde </a:t>
            </a:r>
          </a:p>
          <a:p>
            <a:pPr algn="just"/>
            <a:endParaRPr lang="fr-FR" sz="1200" dirty="0">
              <a:latin typeface="Comic Sans MS" panose="030F0702030302020204" pitchFamily="66" charset="0"/>
            </a:endParaRPr>
          </a:p>
          <a:p>
            <a:pPr algn="just"/>
            <a:r>
              <a:rPr lang="fr-FR" sz="1200" dirty="0" smtClean="0">
                <a:latin typeface="Comic Sans MS" panose="030F0702030302020204" pitchFamily="66" charset="0"/>
              </a:rPr>
              <a:t>- Avoir une vision local et perdre la première mondialisation de vue </a:t>
            </a:r>
          </a:p>
          <a:p>
            <a:pPr algn="just"/>
            <a:endParaRPr lang="fr-FR" sz="1200" dirty="0">
              <a:latin typeface="Comic Sans MS" panose="030F0702030302020204" pitchFamily="66" charset="0"/>
            </a:endParaRPr>
          </a:p>
          <a:p>
            <a:pPr algn="just"/>
            <a:r>
              <a:rPr lang="fr-FR" sz="1200" dirty="0" smtClean="0">
                <a:latin typeface="Comic Sans MS" panose="030F0702030302020204" pitchFamily="66" charset="0"/>
              </a:rPr>
              <a:t>- Ne pas voir le métissage/seulement aspect </a:t>
            </a:r>
            <a:endParaRPr lang="fr-FR" sz="1200" dirty="0">
              <a:latin typeface="Comic Sans MS" panose="030F0702030302020204" pitchFamily="66" charset="0"/>
            </a:endParaRPr>
          </a:p>
        </p:txBody>
      </p:sp>
      <p:sp>
        <p:nvSpPr>
          <p:cNvPr id="20" name="ZoneTexte 19"/>
          <p:cNvSpPr txBox="1"/>
          <p:nvPr/>
        </p:nvSpPr>
        <p:spPr>
          <a:xfrm>
            <a:off x="6496146" y="3975447"/>
            <a:ext cx="2540350" cy="461665"/>
          </a:xfrm>
          <a:prstGeom prst="rect">
            <a:avLst/>
          </a:prstGeom>
          <a:noFill/>
        </p:spPr>
        <p:txBody>
          <a:bodyPr wrap="square" rtlCol="0">
            <a:spAutoFit/>
          </a:bodyPr>
          <a:lstStyle/>
          <a:p>
            <a:pPr algn="ctr"/>
            <a:r>
              <a:rPr lang="fr-FR" sz="1200" dirty="0" smtClean="0">
                <a:latin typeface="Comic Sans MS" panose="030F0702030302020204" pitchFamily="66" charset="0"/>
              </a:rPr>
              <a:t>Lieu de production comme les mines du Potosi</a:t>
            </a:r>
            <a:endParaRPr lang="fr-FR" sz="1200" dirty="0">
              <a:latin typeface="Comic Sans MS" panose="030F0702030302020204" pitchFamily="66" charset="0"/>
            </a:endParaRPr>
          </a:p>
        </p:txBody>
      </p:sp>
      <p:cxnSp>
        <p:nvCxnSpPr>
          <p:cNvPr id="21" name="Connecteur droit 20"/>
          <p:cNvCxnSpPr/>
          <p:nvPr/>
        </p:nvCxnSpPr>
        <p:spPr>
          <a:xfrm>
            <a:off x="3779912" y="203448"/>
            <a:ext cx="0" cy="6660649"/>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Connecteur droit 21"/>
          <p:cNvCxnSpPr/>
          <p:nvPr/>
        </p:nvCxnSpPr>
        <p:spPr>
          <a:xfrm>
            <a:off x="6588613" y="203448"/>
            <a:ext cx="0" cy="670925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Connecteur droit 22"/>
          <p:cNvCxnSpPr/>
          <p:nvPr/>
        </p:nvCxnSpPr>
        <p:spPr>
          <a:xfrm>
            <a:off x="-17365" y="203448"/>
            <a:ext cx="91613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p:cNvCxnSpPr/>
          <p:nvPr/>
        </p:nvCxnSpPr>
        <p:spPr>
          <a:xfrm>
            <a:off x="4161" y="548680"/>
            <a:ext cx="91613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a:off x="4161" y="5275187"/>
            <a:ext cx="91613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Connecteur droit 31"/>
          <p:cNvCxnSpPr/>
          <p:nvPr/>
        </p:nvCxnSpPr>
        <p:spPr>
          <a:xfrm>
            <a:off x="-36512" y="2924944"/>
            <a:ext cx="916136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3" name="ZoneTexte 32"/>
          <p:cNvSpPr txBox="1"/>
          <p:nvPr/>
        </p:nvSpPr>
        <p:spPr>
          <a:xfrm>
            <a:off x="6584503" y="5865718"/>
            <a:ext cx="2540350" cy="276999"/>
          </a:xfrm>
          <a:prstGeom prst="rect">
            <a:avLst/>
          </a:prstGeom>
          <a:noFill/>
        </p:spPr>
        <p:txBody>
          <a:bodyPr wrap="square" rtlCol="0">
            <a:spAutoFit/>
          </a:bodyPr>
          <a:lstStyle/>
          <a:p>
            <a:pPr algn="ctr"/>
            <a:r>
              <a:rPr lang="fr-FR" sz="1200" dirty="0" smtClean="0">
                <a:latin typeface="Comic Sans MS" panose="030F0702030302020204" pitchFamily="66" charset="0"/>
              </a:rPr>
              <a:t>À bien contextualiser</a:t>
            </a:r>
            <a:endParaRPr lang="fr-FR" sz="1200" dirty="0">
              <a:latin typeface="Comic Sans MS" panose="030F0702030302020204" pitchFamily="66" charset="0"/>
            </a:endParaRPr>
          </a:p>
        </p:txBody>
      </p:sp>
      <p:sp>
        <p:nvSpPr>
          <p:cNvPr id="34" name="ZoneTexte 33"/>
          <p:cNvSpPr txBox="1"/>
          <p:nvPr/>
        </p:nvSpPr>
        <p:spPr>
          <a:xfrm>
            <a:off x="3779911" y="5292090"/>
            <a:ext cx="2804591" cy="1569660"/>
          </a:xfrm>
          <a:prstGeom prst="rect">
            <a:avLst/>
          </a:prstGeom>
          <a:noFill/>
        </p:spPr>
        <p:txBody>
          <a:bodyPr wrap="square" rtlCol="0">
            <a:spAutoFit/>
          </a:bodyPr>
          <a:lstStyle/>
          <a:p>
            <a:pPr marL="171450" indent="-171450" algn="ctr">
              <a:buFontTx/>
              <a:buChar char="-"/>
            </a:pPr>
            <a:r>
              <a:rPr lang="fr-FR" sz="1200" dirty="0" smtClean="0">
                <a:latin typeface="Comic Sans MS" panose="030F0702030302020204" pitchFamily="66" charset="0"/>
              </a:rPr>
              <a:t>Rester centré sur l’objet </a:t>
            </a:r>
          </a:p>
          <a:p>
            <a:pPr marL="171450" indent="-171450" algn="ctr">
              <a:buFontTx/>
              <a:buChar char="-"/>
            </a:pPr>
            <a:endParaRPr lang="fr-FR" sz="1200" dirty="0" smtClean="0">
              <a:latin typeface="Comic Sans MS" panose="030F0702030302020204" pitchFamily="66" charset="0"/>
            </a:endParaRPr>
          </a:p>
          <a:p>
            <a:pPr marL="171450" indent="-171450" algn="ctr">
              <a:buFontTx/>
              <a:buChar char="-"/>
            </a:pPr>
            <a:r>
              <a:rPr lang="fr-FR" sz="1200" dirty="0" smtClean="0">
                <a:latin typeface="Comic Sans MS" panose="030F0702030302020204" pitchFamily="66" charset="0"/>
              </a:rPr>
              <a:t>Problème méthodologique : trouver des sources qui confrontent les points de vue</a:t>
            </a:r>
          </a:p>
          <a:p>
            <a:pPr marL="171450" indent="-171450" algn="ctr">
              <a:buFontTx/>
              <a:buChar char="-"/>
            </a:pPr>
            <a:endParaRPr lang="fr-FR" sz="1200" dirty="0" smtClean="0">
              <a:latin typeface="Comic Sans MS" panose="030F0702030302020204" pitchFamily="66" charset="0"/>
            </a:endParaRPr>
          </a:p>
          <a:p>
            <a:pPr marL="171450" indent="-171450" algn="ctr">
              <a:buFontTx/>
              <a:buChar char="-"/>
            </a:pPr>
            <a:r>
              <a:rPr lang="fr-FR" sz="1200" dirty="0" smtClean="0">
                <a:latin typeface="Comic Sans MS" panose="030F0702030302020204" pitchFamily="66" charset="0"/>
              </a:rPr>
              <a:t>Oubli un peu trop les grandes découvertes  </a:t>
            </a:r>
            <a:endParaRPr lang="fr-FR" sz="1200" dirty="0">
              <a:latin typeface="Comic Sans MS" panose="030F0702030302020204" pitchFamily="66" charset="0"/>
            </a:endParaRPr>
          </a:p>
        </p:txBody>
      </p:sp>
    </p:spTree>
    <p:extLst>
      <p:ext uri="{BB962C8B-B14F-4D97-AF65-F5344CB8AC3E}">
        <p14:creationId xmlns:p14="http://schemas.microsoft.com/office/powerpoint/2010/main" val="12220702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2359509" y="188640"/>
            <a:ext cx="4968552" cy="307777"/>
          </a:xfrm>
          <a:prstGeom prst="rect">
            <a:avLst/>
          </a:prstGeom>
          <a:noFill/>
        </p:spPr>
        <p:txBody>
          <a:bodyPr wrap="square" rtlCol="0">
            <a:spAutoFit/>
          </a:bodyPr>
          <a:lstStyle/>
          <a:p>
            <a:pPr algn="ctr"/>
            <a:r>
              <a:rPr lang="fr-FR" sz="1400" b="1" u="sng" dirty="0" smtClean="0">
                <a:latin typeface="Comic Sans MS" panose="030F0702030302020204" pitchFamily="66" charset="0"/>
              </a:rPr>
              <a:t>B. Un exemple plus approfondi </a:t>
            </a:r>
            <a:endParaRPr lang="fr-FR" sz="1400" b="1" u="sng" dirty="0">
              <a:latin typeface="Comic Sans MS" panose="030F0702030302020204" pitchFamily="66" charset="0"/>
            </a:endParaRPr>
          </a:p>
        </p:txBody>
      </p:sp>
      <p:sp>
        <p:nvSpPr>
          <p:cNvPr id="4" name="Rectangle 3"/>
          <p:cNvSpPr/>
          <p:nvPr/>
        </p:nvSpPr>
        <p:spPr>
          <a:xfrm>
            <a:off x="251520" y="6433591"/>
            <a:ext cx="8928992" cy="307777"/>
          </a:xfrm>
          <a:prstGeom prst="rect">
            <a:avLst/>
          </a:prstGeom>
        </p:spPr>
        <p:txBody>
          <a:bodyPr wrap="square">
            <a:spAutoFit/>
          </a:bodyPr>
          <a:lstStyle/>
          <a:p>
            <a:r>
              <a:rPr lang="fr-FR" sz="1400" i="1" dirty="0" smtClean="0">
                <a:latin typeface="Comic Sans MS" panose="030F0702030302020204" pitchFamily="66" charset="0"/>
              </a:rPr>
              <a:t>La Messe de saint Grégoire</a:t>
            </a:r>
            <a:r>
              <a:rPr lang="fr-FR" sz="1400" dirty="0" smtClean="0">
                <a:latin typeface="Comic Sans MS" panose="030F0702030302020204" pitchFamily="66" charset="0"/>
              </a:rPr>
              <a:t>, plumes sur bois 68 x 56 cm, Mexique 1539. Musée des Jacobins d'Auch</a:t>
            </a:r>
            <a:endParaRPr lang="fr-FR" sz="1400" dirty="0">
              <a:latin typeface="Comic Sans MS" panose="030F0702030302020204" pitchFamily="66" charset="0"/>
            </a:endParaRPr>
          </a:p>
        </p:txBody>
      </p:sp>
      <p:pic>
        <p:nvPicPr>
          <p:cNvPr id="174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3041" t="9799" r="34442" b="16970"/>
          <a:stretch/>
        </p:blipFill>
        <p:spPr bwMode="auto">
          <a:xfrm>
            <a:off x="2555776" y="517121"/>
            <a:ext cx="4536503" cy="574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897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3041" t="9799" r="34442" b="16970"/>
          <a:stretch/>
        </p:blipFill>
        <p:spPr bwMode="auto">
          <a:xfrm>
            <a:off x="3707904" y="3055598"/>
            <a:ext cx="1008112" cy="12764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ZoneTexte 4"/>
          <p:cNvSpPr txBox="1"/>
          <p:nvPr/>
        </p:nvSpPr>
        <p:spPr>
          <a:xfrm>
            <a:off x="1475656" y="324595"/>
            <a:ext cx="1224136" cy="307777"/>
          </a:xfrm>
          <a:prstGeom prst="rect">
            <a:avLst/>
          </a:prstGeom>
          <a:noFill/>
        </p:spPr>
        <p:txBody>
          <a:bodyPr wrap="square" rtlCol="0">
            <a:spAutoFit/>
          </a:bodyPr>
          <a:lstStyle/>
          <a:p>
            <a:r>
              <a:rPr lang="fr-FR" sz="1400" b="1" u="sng" dirty="0" smtClean="0">
                <a:latin typeface="Comic Sans MS" panose="030F0702030302020204" pitchFamily="66" charset="0"/>
              </a:rPr>
              <a:t>Contexte </a:t>
            </a:r>
            <a:endParaRPr lang="fr-FR" sz="1400" b="1" u="sng" dirty="0">
              <a:latin typeface="Comic Sans MS" panose="030F0702030302020204" pitchFamily="66" charset="0"/>
            </a:endParaRPr>
          </a:p>
        </p:txBody>
      </p:sp>
      <p:sp>
        <p:nvSpPr>
          <p:cNvPr id="6" name="ZoneTexte 5"/>
          <p:cNvSpPr txBox="1"/>
          <p:nvPr/>
        </p:nvSpPr>
        <p:spPr>
          <a:xfrm>
            <a:off x="6057428" y="202986"/>
            <a:ext cx="2448272" cy="307777"/>
          </a:xfrm>
          <a:prstGeom prst="rect">
            <a:avLst/>
          </a:prstGeom>
          <a:noFill/>
        </p:spPr>
        <p:txBody>
          <a:bodyPr wrap="square" rtlCol="0">
            <a:spAutoFit/>
          </a:bodyPr>
          <a:lstStyle/>
          <a:p>
            <a:r>
              <a:rPr lang="fr-FR" sz="1400" b="1" u="sng" dirty="0" smtClean="0">
                <a:latin typeface="Comic Sans MS" panose="030F0702030302020204" pitchFamily="66" charset="0"/>
              </a:rPr>
              <a:t>Des acteurs : </a:t>
            </a:r>
          </a:p>
        </p:txBody>
      </p:sp>
      <p:sp>
        <p:nvSpPr>
          <p:cNvPr id="7" name="ZoneTexte 6"/>
          <p:cNvSpPr txBox="1"/>
          <p:nvPr/>
        </p:nvSpPr>
        <p:spPr>
          <a:xfrm>
            <a:off x="866521" y="4418416"/>
            <a:ext cx="2448272" cy="523220"/>
          </a:xfrm>
          <a:prstGeom prst="rect">
            <a:avLst/>
          </a:prstGeom>
          <a:noFill/>
        </p:spPr>
        <p:txBody>
          <a:bodyPr wrap="square" rtlCol="0">
            <a:spAutoFit/>
          </a:bodyPr>
          <a:lstStyle/>
          <a:p>
            <a:r>
              <a:rPr lang="fr-FR" sz="1400" b="1" u="sng" dirty="0" smtClean="0">
                <a:latin typeface="Comic Sans MS" panose="030F0702030302020204" pitchFamily="66" charset="0"/>
              </a:rPr>
              <a:t>Une situation de métissage </a:t>
            </a:r>
            <a:endParaRPr lang="fr-FR" sz="1400" b="1" u="sng" dirty="0">
              <a:latin typeface="Comic Sans MS" panose="030F0702030302020204" pitchFamily="66" charset="0"/>
            </a:endParaRPr>
          </a:p>
        </p:txBody>
      </p:sp>
      <p:sp>
        <p:nvSpPr>
          <p:cNvPr id="8" name="ZoneTexte 7"/>
          <p:cNvSpPr txBox="1"/>
          <p:nvPr/>
        </p:nvSpPr>
        <p:spPr>
          <a:xfrm>
            <a:off x="6228184" y="5013176"/>
            <a:ext cx="2448272" cy="1384995"/>
          </a:xfrm>
          <a:prstGeom prst="rect">
            <a:avLst/>
          </a:prstGeom>
          <a:noFill/>
        </p:spPr>
        <p:txBody>
          <a:bodyPr wrap="square" rtlCol="0">
            <a:spAutoFit/>
          </a:bodyPr>
          <a:lstStyle/>
          <a:p>
            <a:endParaRPr lang="fr-FR" sz="1400" b="1" u="sng" dirty="0" smtClean="0">
              <a:latin typeface="Comic Sans MS" panose="030F0702030302020204" pitchFamily="66" charset="0"/>
            </a:endParaRPr>
          </a:p>
          <a:p>
            <a:r>
              <a:rPr lang="fr-FR" sz="1400" dirty="0" smtClean="0">
                <a:latin typeface="Comic Sans MS" panose="030F0702030302020204" pitchFamily="66" charset="0"/>
              </a:rPr>
              <a:t>- Retour en Europe </a:t>
            </a:r>
          </a:p>
          <a:p>
            <a:pPr marL="285750" indent="-285750">
              <a:buFontTx/>
              <a:buChar char="-"/>
            </a:pPr>
            <a:r>
              <a:rPr lang="fr-FR" sz="1400" dirty="0" smtClean="0">
                <a:latin typeface="Comic Sans MS" panose="030F0702030302020204" pitchFamily="66" charset="0"/>
              </a:rPr>
              <a:t>Sur les artistes (Dürer…)</a:t>
            </a:r>
          </a:p>
          <a:p>
            <a:pPr marL="285750" indent="-285750">
              <a:buFontTx/>
              <a:buChar char="-"/>
            </a:pPr>
            <a:r>
              <a:rPr lang="fr-FR" sz="1400" dirty="0" smtClean="0">
                <a:latin typeface="Comic Sans MS" panose="030F0702030302020204" pitchFamily="66" charset="0"/>
              </a:rPr>
              <a:t>Sur les politiques </a:t>
            </a:r>
          </a:p>
          <a:p>
            <a:pPr marL="285750" indent="-285750">
              <a:buFontTx/>
              <a:buChar char="-"/>
            </a:pPr>
            <a:r>
              <a:rPr lang="fr-FR" sz="1400" dirty="0" smtClean="0">
                <a:latin typeface="Comic Sans MS" panose="030F0702030302020204" pitchFamily="66" charset="0"/>
              </a:rPr>
              <a:t>Sur des religieux </a:t>
            </a:r>
            <a:endParaRPr lang="fr-FR" sz="1400" dirty="0">
              <a:latin typeface="Comic Sans MS" panose="030F0702030302020204" pitchFamily="66" charset="0"/>
            </a:endParaRPr>
          </a:p>
        </p:txBody>
      </p:sp>
      <p:sp>
        <p:nvSpPr>
          <p:cNvPr id="9" name="ZoneTexte 8"/>
          <p:cNvSpPr txBox="1"/>
          <p:nvPr/>
        </p:nvSpPr>
        <p:spPr>
          <a:xfrm>
            <a:off x="866521" y="748357"/>
            <a:ext cx="786222" cy="307777"/>
          </a:xfrm>
          <a:prstGeom prst="rect">
            <a:avLst/>
          </a:prstGeom>
          <a:noFill/>
        </p:spPr>
        <p:txBody>
          <a:bodyPr wrap="square" rtlCol="0">
            <a:spAutoFit/>
          </a:bodyPr>
          <a:lstStyle/>
          <a:p>
            <a:r>
              <a:rPr lang="fr-FR" sz="1400" b="1" u="sng" dirty="0" smtClean="0">
                <a:latin typeface="Comic Sans MS" panose="030F0702030302020204" pitchFamily="66" charset="0"/>
              </a:rPr>
              <a:t>Local  </a:t>
            </a:r>
            <a:endParaRPr lang="fr-FR" sz="1400" b="1" u="sng" dirty="0">
              <a:latin typeface="Comic Sans MS" panose="030F0702030302020204" pitchFamily="66" charset="0"/>
            </a:endParaRPr>
          </a:p>
        </p:txBody>
      </p:sp>
      <p:sp>
        <p:nvSpPr>
          <p:cNvPr id="10" name="ZoneTexte 9"/>
          <p:cNvSpPr txBox="1"/>
          <p:nvPr/>
        </p:nvSpPr>
        <p:spPr>
          <a:xfrm>
            <a:off x="2417626" y="764704"/>
            <a:ext cx="786222" cy="307777"/>
          </a:xfrm>
          <a:prstGeom prst="rect">
            <a:avLst/>
          </a:prstGeom>
          <a:noFill/>
        </p:spPr>
        <p:txBody>
          <a:bodyPr wrap="square" rtlCol="0">
            <a:spAutoFit/>
          </a:bodyPr>
          <a:lstStyle/>
          <a:p>
            <a:r>
              <a:rPr lang="fr-FR" sz="1400" b="1" u="sng" dirty="0" smtClean="0">
                <a:latin typeface="Comic Sans MS" panose="030F0702030302020204" pitchFamily="66" charset="0"/>
              </a:rPr>
              <a:t>global  </a:t>
            </a:r>
            <a:endParaRPr lang="fr-FR" sz="1400" b="1" u="sng" dirty="0">
              <a:latin typeface="Comic Sans MS" panose="030F0702030302020204" pitchFamily="66" charset="0"/>
            </a:endParaRPr>
          </a:p>
        </p:txBody>
      </p:sp>
      <p:sp>
        <p:nvSpPr>
          <p:cNvPr id="11" name="ZoneTexte 10"/>
          <p:cNvSpPr txBox="1"/>
          <p:nvPr/>
        </p:nvSpPr>
        <p:spPr>
          <a:xfrm>
            <a:off x="2066789" y="1124744"/>
            <a:ext cx="2217179" cy="1292662"/>
          </a:xfrm>
          <a:prstGeom prst="rect">
            <a:avLst/>
          </a:prstGeom>
          <a:noFill/>
        </p:spPr>
        <p:txBody>
          <a:bodyPr wrap="square" rtlCol="0">
            <a:spAutoFit/>
          </a:bodyPr>
          <a:lstStyle/>
          <a:p>
            <a:pPr marL="285750" indent="-285750" algn="ctr">
              <a:buFontTx/>
              <a:buChar char="-"/>
            </a:pPr>
            <a:r>
              <a:rPr lang="fr-FR" sz="1300" dirty="0" smtClean="0">
                <a:latin typeface="Comic Sans MS" panose="030F0702030302020204" pitchFamily="66" charset="0"/>
              </a:rPr>
              <a:t>Problème de la réforme en Europe </a:t>
            </a:r>
            <a:r>
              <a:rPr lang="fr-FR" sz="1300" b="1" u="sng" dirty="0" smtClean="0">
                <a:latin typeface="Comic Sans MS" panose="030F0702030302020204" pitchFamily="66" charset="0"/>
              </a:rPr>
              <a:t> </a:t>
            </a:r>
          </a:p>
          <a:p>
            <a:pPr marL="285750" indent="-285750" algn="ctr">
              <a:buFontTx/>
              <a:buChar char="-"/>
            </a:pPr>
            <a:r>
              <a:rPr lang="fr-FR" sz="1300" dirty="0" smtClean="0">
                <a:latin typeface="Comic Sans MS" panose="030F0702030302020204" pitchFamily="66" charset="0"/>
              </a:rPr>
              <a:t>Problème de la place des images </a:t>
            </a:r>
            <a:r>
              <a:rPr lang="fr-FR" sz="1300" b="1" u="sng" dirty="0" smtClean="0">
                <a:latin typeface="Comic Sans MS" panose="030F0702030302020204" pitchFamily="66" charset="0"/>
              </a:rPr>
              <a:t> </a:t>
            </a:r>
          </a:p>
          <a:p>
            <a:pPr algn="ctr"/>
            <a:r>
              <a:rPr lang="fr-FR" sz="1300" dirty="0" smtClean="0">
                <a:latin typeface="Comic Sans MS" panose="030F0702030302020204" pitchFamily="66" charset="0"/>
              </a:rPr>
              <a:t>- Initiative de la contre réforme </a:t>
            </a:r>
            <a:endParaRPr lang="fr-FR" sz="1300" dirty="0">
              <a:latin typeface="Comic Sans MS" panose="030F0702030302020204" pitchFamily="66" charset="0"/>
            </a:endParaRPr>
          </a:p>
        </p:txBody>
      </p:sp>
      <p:sp>
        <p:nvSpPr>
          <p:cNvPr id="12" name="ZoneTexte 11"/>
          <p:cNvSpPr txBox="1"/>
          <p:nvPr/>
        </p:nvSpPr>
        <p:spPr>
          <a:xfrm>
            <a:off x="50565" y="1184265"/>
            <a:ext cx="2217179" cy="1092607"/>
          </a:xfrm>
          <a:prstGeom prst="rect">
            <a:avLst/>
          </a:prstGeom>
          <a:noFill/>
        </p:spPr>
        <p:txBody>
          <a:bodyPr wrap="square" rtlCol="0">
            <a:spAutoFit/>
          </a:bodyPr>
          <a:lstStyle/>
          <a:p>
            <a:pPr marL="285750" indent="-285750" algn="ctr">
              <a:buFontTx/>
              <a:buChar char="-"/>
            </a:pPr>
            <a:r>
              <a:rPr lang="fr-FR" sz="1300" dirty="0" smtClean="0">
                <a:latin typeface="Comic Sans MS" panose="030F0702030302020204" pitchFamily="66" charset="0"/>
              </a:rPr>
              <a:t>Cité devenue cosmopolite </a:t>
            </a:r>
          </a:p>
          <a:p>
            <a:pPr marL="285750" indent="-285750" algn="ctr">
              <a:buFontTx/>
              <a:buChar char="-"/>
            </a:pPr>
            <a:r>
              <a:rPr lang="fr-FR" sz="1300" dirty="0" smtClean="0">
                <a:latin typeface="Comic Sans MS" panose="030F0702030302020204" pitchFamily="66" charset="0"/>
              </a:rPr>
              <a:t>Vivre ensemble </a:t>
            </a:r>
          </a:p>
          <a:p>
            <a:pPr marL="285750" indent="-285750" algn="ctr">
              <a:buFontTx/>
              <a:buChar char="-"/>
            </a:pPr>
            <a:r>
              <a:rPr lang="fr-FR" sz="1300" dirty="0" smtClean="0">
                <a:latin typeface="Comic Sans MS" panose="030F0702030302020204" pitchFamily="66" charset="0"/>
              </a:rPr>
              <a:t>conquête </a:t>
            </a:r>
          </a:p>
          <a:p>
            <a:pPr marL="285750" indent="-285750" algn="ctr">
              <a:buFontTx/>
              <a:buChar char="-"/>
            </a:pPr>
            <a:r>
              <a:rPr lang="fr-FR" sz="1300" dirty="0" smtClean="0">
                <a:latin typeface="Comic Sans MS" panose="030F0702030302020204" pitchFamily="66" charset="0"/>
              </a:rPr>
              <a:t>Rencontre </a:t>
            </a:r>
            <a:endParaRPr lang="fr-FR" sz="1300" dirty="0">
              <a:latin typeface="Comic Sans MS" panose="030F0702030302020204" pitchFamily="66" charset="0"/>
            </a:endParaRPr>
          </a:p>
        </p:txBody>
      </p:sp>
      <p:sp>
        <p:nvSpPr>
          <p:cNvPr id="13" name="ZoneTexte 12"/>
          <p:cNvSpPr txBox="1"/>
          <p:nvPr/>
        </p:nvSpPr>
        <p:spPr>
          <a:xfrm>
            <a:off x="6732240" y="1294075"/>
            <a:ext cx="2411760" cy="1492716"/>
          </a:xfrm>
          <a:prstGeom prst="rect">
            <a:avLst/>
          </a:prstGeom>
          <a:noFill/>
        </p:spPr>
        <p:txBody>
          <a:bodyPr wrap="square" rtlCol="0">
            <a:spAutoFit/>
          </a:bodyPr>
          <a:lstStyle/>
          <a:p>
            <a:r>
              <a:rPr lang="fr-FR" sz="1300" dirty="0" smtClean="0">
                <a:latin typeface="Comic Sans MS" panose="030F0702030302020204" pitchFamily="66" charset="0"/>
              </a:rPr>
              <a:t>-  Des religieux (Franciscains) </a:t>
            </a:r>
          </a:p>
          <a:p>
            <a:pPr marL="285750" indent="-285750">
              <a:buFontTx/>
              <a:buChar char="-"/>
            </a:pPr>
            <a:r>
              <a:rPr lang="fr-FR" sz="1300" dirty="0" smtClean="0">
                <a:latin typeface="Comic Sans MS" panose="030F0702030302020204" pitchFamily="66" charset="0"/>
              </a:rPr>
              <a:t>Des indiens </a:t>
            </a:r>
          </a:p>
          <a:p>
            <a:pPr marL="285750" indent="-285750">
              <a:buFontTx/>
              <a:buChar char="-"/>
            </a:pPr>
            <a:r>
              <a:rPr lang="fr-FR" sz="1300" dirty="0" smtClean="0">
                <a:latin typeface="Comic Sans MS" panose="030F0702030302020204" pitchFamily="66" charset="0"/>
              </a:rPr>
              <a:t>Une école d’artistes </a:t>
            </a:r>
          </a:p>
          <a:p>
            <a:pPr marL="285750" indent="-285750">
              <a:buFontTx/>
              <a:buChar char="-"/>
            </a:pPr>
            <a:r>
              <a:rPr lang="fr-FR" sz="1300" dirty="0" smtClean="0">
                <a:latin typeface="Comic Sans MS" panose="030F0702030302020204" pitchFamily="66" charset="0"/>
              </a:rPr>
              <a:t>On sort des « grands découvreurs »</a:t>
            </a:r>
          </a:p>
          <a:p>
            <a:endParaRPr lang="fr-FR" sz="1300" dirty="0"/>
          </a:p>
        </p:txBody>
      </p:sp>
      <p:sp>
        <p:nvSpPr>
          <p:cNvPr id="14" name="ZoneTexte 13"/>
          <p:cNvSpPr txBox="1"/>
          <p:nvPr/>
        </p:nvSpPr>
        <p:spPr>
          <a:xfrm>
            <a:off x="5087470" y="764704"/>
            <a:ext cx="1500753" cy="307777"/>
          </a:xfrm>
          <a:prstGeom prst="rect">
            <a:avLst/>
          </a:prstGeom>
          <a:noFill/>
        </p:spPr>
        <p:txBody>
          <a:bodyPr wrap="square" rtlCol="0">
            <a:spAutoFit/>
          </a:bodyPr>
          <a:lstStyle/>
          <a:p>
            <a:r>
              <a:rPr lang="fr-FR" sz="1400" b="1" u="sng" dirty="0" smtClean="0">
                <a:latin typeface="Comic Sans MS" panose="030F0702030302020204" pitchFamily="66" charset="0"/>
              </a:rPr>
              <a:t>Des individus  </a:t>
            </a:r>
            <a:endParaRPr lang="fr-FR" sz="1400" b="1" u="sng" dirty="0">
              <a:latin typeface="Comic Sans MS" panose="030F0702030302020204" pitchFamily="66" charset="0"/>
            </a:endParaRPr>
          </a:p>
        </p:txBody>
      </p:sp>
      <p:sp>
        <p:nvSpPr>
          <p:cNvPr id="15" name="ZoneTexte 14"/>
          <p:cNvSpPr txBox="1"/>
          <p:nvPr/>
        </p:nvSpPr>
        <p:spPr>
          <a:xfrm>
            <a:off x="7281564" y="748357"/>
            <a:ext cx="1500753" cy="523220"/>
          </a:xfrm>
          <a:prstGeom prst="rect">
            <a:avLst/>
          </a:prstGeom>
          <a:noFill/>
        </p:spPr>
        <p:txBody>
          <a:bodyPr wrap="square" rtlCol="0">
            <a:spAutoFit/>
          </a:bodyPr>
          <a:lstStyle/>
          <a:p>
            <a:r>
              <a:rPr lang="fr-FR" sz="1400" b="1" u="sng" dirty="0" smtClean="0">
                <a:latin typeface="Comic Sans MS" panose="030F0702030302020204" pitchFamily="66" charset="0"/>
              </a:rPr>
              <a:t>Des groupes de personnes </a:t>
            </a:r>
            <a:endParaRPr lang="fr-FR" sz="1400" b="1" u="sng" dirty="0">
              <a:latin typeface="Comic Sans MS" panose="030F0702030302020204" pitchFamily="66" charset="0"/>
            </a:endParaRPr>
          </a:p>
        </p:txBody>
      </p:sp>
      <p:sp>
        <p:nvSpPr>
          <p:cNvPr id="16" name="ZoneTexte 15"/>
          <p:cNvSpPr txBox="1"/>
          <p:nvPr/>
        </p:nvSpPr>
        <p:spPr>
          <a:xfrm>
            <a:off x="328489" y="5158757"/>
            <a:ext cx="2217179" cy="492443"/>
          </a:xfrm>
          <a:prstGeom prst="rect">
            <a:avLst/>
          </a:prstGeom>
          <a:noFill/>
        </p:spPr>
        <p:txBody>
          <a:bodyPr wrap="square" rtlCol="0">
            <a:spAutoFit/>
          </a:bodyPr>
          <a:lstStyle/>
          <a:p>
            <a:pPr marL="285750" indent="-285750" algn="ctr">
              <a:buFontTx/>
              <a:buChar char="-"/>
            </a:pPr>
            <a:r>
              <a:rPr lang="fr-FR" sz="1300" dirty="0" smtClean="0">
                <a:latin typeface="Comic Sans MS" panose="030F0702030302020204" pitchFamily="66" charset="0"/>
              </a:rPr>
              <a:t>Forme : plumasserie </a:t>
            </a:r>
          </a:p>
          <a:p>
            <a:pPr marL="285750" indent="-285750" algn="ctr">
              <a:buFontTx/>
              <a:buChar char="-"/>
            </a:pPr>
            <a:r>
              <a:rPr lang="fr-FR" sz="1300" dirty="0" smtClean="0">
                <a:latin typeface="Comic Sans MS" panose="030F0702030302020204" pitchFamily="66" charset="0"/>
              </a:rPr>
              <a:t> Fond : thème chrétien </a:t>
            </a:r>
            <a:endParaRPr lang="fr-FR" sz="1300" dirty="0">
              <a:latin typeface="Comic Sans MS" panose="030F0702030302020204" pitchFamily="66" charset="0"/>
            </a:endParaRPr>
          </a:p>
        </p:txBody>
      </p:sp>
      <p:sp>
        <p:nvSpPr>
          <p:cNvPr id="17" name="ZoneTexte 16"/>
          <p:cNvSpPr txBox="1"/>
          <p:nvPr/>
        </p:nvSpPr>
        <p:spPr>
          <a:xfrm>
            <a:off x="4631966" y="1124744"/>
            <a:ext cx="2411760" cy="892552"/>
          </a:xfrm>
          <a:prstGeom prst="rect">
            <a:avLst/>
          </a:prstGeom>
          <a:noFill/>
        </p:spPr>
        <p:txBody>
          <a:bodyPr wrap="square" rtlCol="0">
            <a:spAutoFit/>
          </a:bodyPr>
          <a:lstStyle/>
          <a:p>
            <a:pPr marL="285750" indent="-285750">
              <a:buFontTx/>
              <a:buChar char="-"/>
            </a:pPr>
            <a:r>
              <a:rPr lang="fr-FR" sz="1300" dirty="0" smtClean="0">
                <a:latin typeface="Comic Sans MS" panose="030F0702030302020204" pitchFamily="66" charset="0"/>
              </a:rPr>
              <a:t>Pape</a:t>
            </a:r>
          </a:p>
          <a:p>
            <a:pPr marL="285750" indent="-285750">
              <a:buFontTx/>
              <a:buChar char="-"/>
            </a:pPr>
            <a:r>
              <a:rPr lang="fr-FR" sz="1300" dirty="0" smtClean="0">
                <a:latin typeface="Comic Sans MS" panose="030F0702030302020204" pitchFamily="66" charset="0"/>
              </a:rPr>
              <a:t>Pedro de Gante </a:t>
            </a:r>
          </a:p>
          <a:p>
            <a:pPr marL="285750" indent="-285750">
              <a:buFontTx/>
              <a:buChar char="-"/>
            </a:pPr>
            <a:endParaRPr lang="fr-FR" sz="1300" dirty="0" smtClean="0">
              <a:latin typeface="Comic Sans MS" panose="030F0702030302020204" pitchFamily="66" charset="0"/>
            </a:endParaRPr>
          </a:p>
          <a:p>
            <a:pPr marL="285750" indent="-285750">
              <a:buFontTx/>
              <a:buChar char="-"/>
            </a:pPr>
            <a:endParaRPr lang="fr-FR" sz="1300" dirty="0">
              <a:latin typeface="Comic Sans MS" panose="030F0702030302020204" pitchFamily="66" charset="0"/>
            </a:endParaRPr>
          </a:p>
        </p:txBody>
      </p:sp>
      <p:cxnSp>
        <p:nvCxnSpPr>
          <p:cNvPr id="19" name="Connecteur droit avec flèche 18"/>
          <p:cNvCxnSpPr>
            <a:stCxn id="2" idx="1"/>
            <a:endCxn id="23" idx="4"/>
          </p:cNvCxnSpPr>
          <p:nvPr/>
        </p:nvCxnSpPr>
        <p:spPr>
          <a:xfrm flipH="1" flipV="1">
            <a:off x="2456148" y="2861320"/>
            <a:ext cx="1251756" cy="83251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21" name="Ellipse 20"/>
          <p:cNvSpPr/>
          <p:nvPr/>
        </p:nvSpPr>
        <p:spPr>
          <a:xfrm>
            <a:off x="4663942" y="324594"/>
            <a:ext cx="4248472" cy="253672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Ellipse 22"/>
          <p:cNvSpPr/>
          <p:nvPr/>
        </p:nvSpPr>
        <p:spPr>
          <a:xfrm>
            <a:off x="331912" y="701020"/>
            <a:ext cx="4248472" cy="21603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28" name="Connecteur droit avec flèche 27"/>
          <p:cNvCxnSpPr>
            <a:stCxn id="2" idx="3"/>
            <a:endCxn id="21" idx="4"/>
          </p:cNvCxnSpPr>
          <p:nvPr/>
        </p:nvCxnSpPr>
        <p:spPr>
          <a:xfrm flipV="1">
            <a:off x="4716016" y="2861319"/>
            <a:ext cx="2072162" cy="832513"/>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32" name="Connecteur droit avec flèche 31"/>
          <p:cNvCxnSpPr>
            <a:stCxn id="2" idx="1"/>
            <a:endCxn id="36" idx="0"/>
          </p:cNvCxnSpPr>
          <p:nvPr/>
        </p:nvCxnSpPr>
        <p:spPr>
          <a:xfrm flipH="1">
            <a:off x="1799692" y="3693832"/>
            <a:ext cx="1908212" cy="527256"/>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36" name="Ellipse 35"/>
          <p:cNvSpPr/>
          <p:nvPr/>
        </p:nvSpPr>
        <p:spPr>
          <a:xfrm>
            <a:off x="179512" y="4221088"/>
            <a:ext cx="3240360" cy="187220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8" name="Ellipse 37"/>
          <p:cNvSpPr/>
          <p:nvPr/>
        </p:nvSpPr>
        <p:spPr>
          <a:xfrm>
            <a:off x="5581287" y="4797152"/>
            <a:ext cx="3240360" cy="19442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9" name="Connecteur droit avec flèche 38"/>
          <p:cNvCxnSpPr/>
          <p:nvPr/>
        </p:nvCxnSpPr>
        <p:spPr>
          <a:xfrm>
            <a:off x="4716016" y="3846232"/>
            <a:ext cx="2072162" cy="950920"/>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42" name="Rectangle 41"/>
          <p:cNvSpPr/>
          <p:nvPr/>
        </p:nvSpPr>
        <p:spPr>
          <a:xfrm>
            <a:off x="5915036" y="4680026"/>
            <a:ext cx="3074568" cy="523220"/>
          </a:xfrm>
          <a:prstGeom prst="rect">
            <a:avLst/>
          </a:prstGeom>
        </p:spPr>
        <p:txBody>
          <a:bodyPr wrap="square">
            <a:spAutoFit/>
          </a:bodyPr>
          <a:lstStyle/>
          <a:p>
            <a:pPr algn="ctr"/>
            <a:r>
              <a:rPr lang="fr-FR" sz="1400" b="1" u="sng" dirty="0" smtClean="0">
                <a:latin typeface="Comic Sans MS" panose="030F0702030302020204" pitchFamily="66" charset="0"/>
              </a:rPr>
              <a:t>Une connexion entre espaces </a:t>
            </a:r>
          </a:p>
          <a:p>
            <a:pPr algn="ctr"/>
            <a:r>
              <a:rPr lang="fr-FR" sz="1400" b="1" u="sng" dirty="0" smtClean="0">
                <a:latin typeface="Comic Sans MS" panose="030F0702030302020204" pitchFamily="66" charset="0"/>
              </a:rPr>
              <a:t>(effets retour)</a:t>
            </a:r>
            <a:endParaRPr lang="fr-FR" sz="1400" dirty="0"/>
          </a:p>
        </p:txBody>
      </p:sp>
    </p:spTree>
    <p:extLst>
      <p:ext uri="{BB962C8B-B14F-4D97-AF65-F5344CB8AC3E}">
        <p14:creationId xmlns:p14="http://schemas.microsoft.com/office/powerpoint/2010/main" val="346431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7"/>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32"/>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6"/>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6"/>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39"/>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childTnLst>
                                    <p:set>
                                      <p:cBhvr>
                                        <p:cTn id="84" dur="1" fill="hold">
                                          <p:stCondLst>
                                            <p:cond delay="0"/>
                                          </p:stCondLst>
                                        </p:cTn>
                                        <p:tgtEl>
                                          <p:spTgt spid="38"/>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grpId="0" nodeType="click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P spid="17" grpId="0"/>
      <p:bldP spid="21" grpId="0" animBg="1"/>
      <p:bldP spid="23" grpId="0" animBg="1"/>
      <p:bldP spid="36" grpId="0" animBg="1"/>
      <p:bldP spid="38" grpId="0" animBg="1"/>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496" y="6288816"/>
            <a:ext cx="4968552" cy="523220"/>
          </a:xfrm>
          <a:prstGeom prst="rect">
            <a:avLst/>
          </a:prstGeom>
        </p:spPr>
        <p:txBody>
          <a:bodyPr wrap="square">
            <a:spAutoFit/>
          </a:bodyPr>
          <a:lstStyle/>
          <a:p>
            <a:pPr algn="ctr"/>
            <a:r>
              <a:rPr lang="fr-FR" sz="1400" i="1" dirty="0" smtClean="0">
                <a:latin typeface="Comic Sans MS" panose="030F0702030302020204" pitchFamily="66" charset="0"/>
              </a:rPr>
              <a:t>La Messe de saint Grégoire</a:t>
            </a:r>
            <a:r>
              <a:rPr lang="fr-FR" sz="1400" dirty="0" smtClean="0">
                <a:latin typeface="Comic Sans MS" panose="030F0702030302020204" pitchFamily="66" charset="0"/>
              </a:rPr>
              <a:t>, plumes sur bois 68 x 56 cm, </a:t>
            </a:r>
          </a:p>
          <a:p>
            <a:pPr algn="ctr"/>
            <a:r>
              <a:rPr lang="fr-FR" sz="1400" dirty="0" smtClean="0">
                <a:latin typeface="Comic Sans MS" panose="030F0702030302020204" pitchFamily="66" charset="0"/>
              </a:rPr>
              <a:t>Mexique 1539. Musée des Jacobins d'Auch</a:t>
            </a:r>
            <a:endParaRPr lang="fr-FR" sz="1400" dirty="0">
              <a:latin typeface="Comic Sans MS" panose="030F0702030302020204" pitchFamily="66" charset="0"/>
            </a:endParaRP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3041" t="9799" r="34442" b="16970"/>
          <a:stretch/>
        </p:blipFill>
        <p:spPr bwMode="auto">
          <a:xfrm>
            <a:off x="251520" y="498275"/>
            <a:ext cx="4536503" cy="57441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58618" t="38774" r="20691" b="15391"/>
          <a:stretch/>
        </p:blipFill>
        <p:spPr bwMode="auto">
          <a:xfrm>
            <a:off x="6362744" y="63948"/>
            <a:ext cx="2817768" cy="35093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ZoneTexte 6"/>
          <p:cNvSpPr txBox="1"/>
          <p:nvPr/>
        </p:nvSpPr>
        <p:spPr>
          <a:xfrm>
            <a:off x="7154832" y="-27384"/>
            <a:ext cx="1008112" cy="369332"/>
          </a:xfrm>
          <a:prstGeom prst="rect">
            <a:avLst/>
          </a:prstGeom>
          <a:noFill/>
        </p:spPr>
        <p:txBody>
          <a:bodyPr wrap="square" rtlCol="0">
            <a:spAutoFit/>
          </a:bodyPr>
          <a:lstStyle/>
          <a:p>
            <a:r>
              <a:rPr lang="fr-FR" b="1" u="sng" dirty="0" smtClean="0"/>
              <a:t>Formes </a:t>
            </a:r>
            <a:endParaRPr lang="fr-FR" b="1" u="sng" dirty="0"/>
          </a:p>
        </p:txBody>
      </p:sp>
      <p:cxnSp>
        <p:nvCxnSpPr>
          <p:cNvPr id="9" name="Connecteur droit avec flèche 8"/>
          <p:cNvCxnSpPr/>
          <p:nvPr/>
        </p:nvCxnSpPr>
        <p:spPr>
          <a:xfrm flipV="1">
            <a:off x="4788023" y="157282"/>
            <a:ext cx="2244110" cy="291167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0642" t="40884" r="60878" b="6044"/>
          <a:stretch/>
        </p:blipFill>
        <p:spPr bwMode="auto">
          <a:xfrm>
            <a:off x="7020272" y="3876655"/>
            <a:ext cx="1833379" cy="29603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2" name="Connecteur droit avec flèche 11"/>
          <p:cNvCxnSpPr/>
          <p:nvPr/>
        </p:nvCxnSpPr>
        <p:spPr>
          <a:xfrm>
            <a:off x="4940423" y="3221360"/>
            <a:ext cx="2091710" cy="1935832"/>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7325291" y="3617288"/>
            <a:ext cx="1008112" cy="369332"/>
          </a:xfrm>
          <a:prstGeom prst="rect">
            <a:avLst/>
          </a:prstGeom>
          <a:noFill/>
        </p:spPr>
        <p:txBody>
          <a:bodyPr wrap="square" rtlCol="0">
            <a:spAutoFit/>
          </a:bodyPr>
          <a:lstStyle/>
          <a:p>
            <a:r>
              <a:rPr lang="fr-FR" b="1" u="sng" dirty="0" smtClean="0"/>
              <a:t>Fond </a:t>
            </a:r>
            <a:endParaRPr lang="fr-FR" b="1" u="sng" dirty="0"/>
          </a:p>
        </p:txBody>
      </p:sp>
    </p:spTree>
    <p:extLst>
      <p:ext uri="{BB962C8B-B14F-4D97-AF65-F5344CB8AC3E}">
        <p14:creationId xmlns:p14="http://schemas.microsoft.com/office/powerpoint/2010/main" val="377067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23496" t="13010" r="45870" b="8319"/>
          <a:stretch/>
        </p:blipFill>
        <p:spPr bwMode="auto">
          <a:xfrm>
            <a:off x="179511" y="548679"/>
            <a:ext cx="4001431" cy="577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21995" t="12595" r="45102" b="8428"/>
          <a:stretch/>
        </p:blipFill>
        <p:spPr bwMode="auto">
          <a:xfrm>
            <a:off x="4572000" y="548679"/>
            <a:ext cx="4281054" cy="57773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077976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sz="1600" b="1" u="sng" dirty="0" smtClean="0">
                <a:latin typeface="Comic Sans MS" panose="030F0702030302020204" pitchFamily="66" charset="0"/>
              </a:rPr>
              <a:t>C. Activité numérique sur le site du musée d’Auch (mon musée dans la poche)</a:t>
            </a:r>
            <a:endParaRPr lang="fr-FR" sz="1600" b="1" u="sng" dirty="0">
              <a:latin typeface="Comic Sans MS" panose="030F0702030302020204" pitchFamily="66" charset="0"/>
            </a:endParaRPr>
          </a:p>
        </p:txBody>
      </p:sp>
      <p:pic>
        <p:nvPicPr>
          <p:cNvPr id="18435"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4851" r="10841" b="29851"/>
          <a:stretch/>
        </p:blipFill>
        <p:spPr bwMode="auto">
          <a:xfrm>
            <a:off x="36512" y="1268760"/>
            <a:ext cx="9144000" cy="3765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ZoneTexte 3"/>
          <p:cNvSpPr txBox="1"/>
          <p:nvPr/>
        </p:nvSpPr>
        <p:spPr>
          <a:xfrm>
            <a:off x="179512" y="5373216"/>
            <a:ext cx="3543799" cy="1815882"/>
          </a:xfrm>
          <a:prstGeom prst="rect">
            <a:avLst/>
          </a:prstGeom>
          <a:noFill/>
        </p:spPr>
        <p:txBody>
          <a:bodyPr wrap="square" rtlCol="0">
            <a:spAutoFit/>
          </a:bodyPr>
          <a:lstStyle/>
          <a:p>
            <a:r>
              <a:rPr lang="fr-FR" sz="1600" dirty="0" smtClean="0">
                <a:latin typeface="Comic Sans MS" panose="030F0702030302020204" pitchFamily="66" charset="0"/>
              </a:rPr>
              <a:t>Site permet d’évoquer : </a:t>
            </a:r>
          </a:p>
          <a:p>
            <a:pPr marL="285750" indent="-285750">
              <a:buFontTx/>
              <a:buChar char="-"/>
            </a:pPr>
            <a:r>
              <a:rPr lang="fr-FR" sz="1600" dirty="0">
                <a:latin typeface="Comic Sans MS" panose="030F0702030302020204" pitchFamily="66" charset="0"/>
              </a:rPr>
              <a:t>L</a:t>
            </a:r>
            <a:r>
              <a:rPr lang="fr-FR" sz="1600" dirty="0" smtClean="0">
                <a:latin typeface="Comic Sans MS" panose="030F0702030302020204" pitchFamily="66" charset="0"/>
              </a:rPr>
              <a:t>e contexte</a:t>
            </a:r>
          </a:p>
          <a:p>
            <a:pPr marL="285750" indent="-285750">
              <a:buFontTx/>
              <a:buChar char="-"/>
            </a:pPr>
            <a:r>
              <a:rPr lang="fr-FR" sz="1600" dirty="0" smtClean="0">
                <a:latin typeface="Comic Sans MS" panose="030F0702030302020204" pitchFamily="66" charset="0"/>
              </a:rPr>
              <a:t>Forme (plumasserie)</a:t>
            </a:r>
          </a:p>
          <a:p>
            <a:pPr marL="285750" indent="-285750">
              <a:buFontTx/>
              <a:buChar char="-"/>
            </a:pPr>
            <a:r>
              <a:rPr lang="fr-FR" sz="1600" dirty="0" smtClean="0">
                <a:latin typeface="Comic Sans MS" panose="030F0702030302020204" pitchFamily="66" charset="0"/>
              </a:rPr>
              <a:t>Fond (scène chrétienne)</a:t>
            </a:r>
          </a:p>
          <a:p>
            <a:pPr marL="285750" indent="-285750">
              <a:buFontTx/>
              <a:buChar char="-"/>
            </a:pPr>
            <a:r>
              <a:rPr lang="fr-FR" sz="1600" dirty="0" smtClean="0">
                <a:latin typeface="Comic Sans MS" panose="030F0702030302020204" pitchFamily="66" charset="0"/>
              </a:rPr>
              <a:t>Les artistes </a:t>
            </a:r>
          </a:p>
          <a:p>
            <a:pPr marL="285750" indent="-285750">
              <a:buFontTx/>
              <a:buChar char="-"/>
            </a:pPr>
            <a:r>
              <a:rPr lang="fr-FR" sz="1600" dirty="0" smtClean="0">
                <a:latin typeface="Comic Sans MS" panose="030F0702030302020204" pitchFamily="66" charset="0"/>
              </a:rPr>
              <a:t>La portée de l’</a:t>
            </a:r>
            <a:r>
              <a:rPr lang="fr-FR" sz="1600" dirty="0" err="1" smtClean="0">
                <a:latin typeface="Comic Sans MS" panose="030F0702030302020204" pitchFamily="66" charset="0"/>
              </a:rPr>
              <a:t>oeuvre</a:t>
            </a:r>
            <a:endParaRPr lang="fr-FR" sz="1600" dirty="0" smtClean="0">
              <a:latin typeface="Comic Sans MS" panose="030F0702030302020204" pitchFamily="66" charset="0"/>
            </a:endParaRPr>
          </a:p>
          <a:p>
            <a:r>
              <a:rPr lang="fr-FR" sz="1600" dirty="0" smtClean="0">
                <a:latin typeface="Comic Sans MS" panose="030F0702030302020204" pitchFamily="66" charset="0"/>
              </a:rPr>
              <a:t> </a:t>
            </a:r>
            <a:endParaRPr lang="fr-FR" sz="1600" dirty="0">
              <a:latin typeface="Comic Sans MS" panose="030F0702030302020204" pitchFamily="66" charset="0"/>
            </a:endParaRPr>
          </a:p>
        </p:txBody>
      </p:sp>
      <p:sp>
        <p:nvSpPr>
          <p:cNvPr id="7" name="ZoneTexte 6"/>
          <p:cNvSpPr txBox="1"/>
          <p:nvPr/>
        </p:nvSpPr>
        <p:spPr>
          <a:xfrm>
            <a:off x="3347864" y="5373216"/>
            <a:ext cx="3543799" cy="830997"/>
          </a:xfrm>
          <a:prstGeom prst="rect">
            <a:avLst/>
          </a:prstGeom>
          <a:noFill/>
        </p:spPr>
        <p:txBody>
          <a:bodyPr wrap="square" rtlCol="0">
            <a:spAutoFit/>
          </a:bodyPr>
          <a:lstStyle/>
          <a:p>
            <a:r>
              <a:rPr lang="fr-FR" sz="1600" dirty="0" smtClean="0">
                <a:latin typeface="Comic Sans MS" panose="030F0702030302020204" pitchFamily="66" charset="0"/>
              </a:rPr>
              <a:t>Site permet aussi : </a:t>
            </a:r>
          </a:p>
          <a:p>
            <a:r>
              <a:rPr lang="fr-FR" sz="1600" dirty="0" smtClean="0">
                <a:latin typeface="Comic Sans MS" panose="030F0702030302020204" pitchFamily="66" charset="0"/>
              </a:rPr>
              <a:t>- de voir des détails du tableau </a:t>
            </a:r>
          </a:p>
          <a:p>
            <a:r>
              <a:rPr lang="fr-FR" sz="1600" dirty="0" smtClean="0">
                <a:latin typeface="Comic Sans MS" panose="030F0702030302020204" pitchFamily="66" charset="0"/>
              </a:rPr>
              <a:t> </a:t>
            </a:r>
            <a:endParaRPr lang="fr-FR" sz="1600" dirty="0">
              <a:latin typeface="Comic Sans MS" panose="030F0702030302020204" pitchFamily="66" charset="0"/>
            </a:endParaRPr>
          </a:p>
        </p:txBody>
      </p:sp>
      <p:pic>
        <p:nvPicPr>
          <p:cNvPr id="18436" name="Picture 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6049" t="14367" r="61399" b="25841"/>
          <a:stretch/>
        </p:blipFill>
        <p:spPr bwMode="auto">
          <a:xfrm>
            <a:off x="7325452" y="5373216"/>
            <a:ext cx="969912" cy="14457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67544" y="1268760"/>
            <a:ext cx="4652219" cy="21602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17082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43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43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normAutofit/>
          </a:bodyPr>
          <a:lstStyle/>
          <a:p>
            <a:pPr marL="571500" indent="-571500">
              <a:buAutoNum type="romanUcPeriod"/>
            </a:pPr>
            <a:r>
              <a:rPr lang="fr-FR" sz="1800" b="1" u="sng" dirty="0" smtClean="0">
                <a:latin typeface="Comic Sans MS" panose="030F0702030302020204" pitchFamily="66" charset="0"/>
              </a:rPr>
              <a:t>Qu’est ce que c’est que cette première mondialisation </a:t>
            </a:r>
          </a:p>
          <a:p>
            <a:pPr marL="0" indent="0">
              <a:buNone/>
            </a:pPr>
            <a:r>
              <a:rPr lang="fr-FR" sz="1800" dirty="0" smtClean="0">
                <a:latin typeface="Comic Sans MS" panose="030F0702030302020204" pitchFamily="66" charset="0"/>
              </a:rPr>
              <a:t>A. Comment définir l’histoire globale ? </a:t>
            </a:r>
          </a:p>
          <a:p>
            <a:pPr marL="0" indent="0">
              <a:buNone/>
            </a:pPr>
            <a:r>
              <a:rPr lang="fr-FR" sz="1800" dirty="0" smtClean="0">
                <a:latin typeface="Comic Sans MS" panose="030F0702030302020204" pitchFamily="66" charset="0"/>
              </a:rPr>
              <a:t>B. L’histoire globale depuis quand ? </a:t>
            </a:r>
          </a:p>
          <a:p>
            <a:pPr marL="0" indent="0">
              <a:buNone/>
            </a:pPr>
            <a:r>
              <a:rPr lang="fr-FR" sz="1800" dirty="0" smtClean="0">
                <a:latin typeface="Comic Sans MS" panose="030F0702030302020204" pitchFamily="66" charset="0"/>
              </a:rPr>
              <a:t>C. Quelles sont les caractéristiques de l’histoire globale ? </a:t>
            </a:r>
          </a:p>
          <a:p>
            <a:pPr marL="0" indent="0">
              <a:buNone/>
            </a:pPr>
            <a:r>
              <a:rPr lang="fr-FR" sz="1800" dirty="0" smtClean="0">
                <a:latin typeface="Comic Sans MS" panose="030F0702030302020204" pitchFamily="66" charset="0"/>
              </a:rPr>
              <a:t>D. Quel exemple scientifique caractéristique ? </a:t>
            </a:r>
          </a:p>
          <a:p>
            <a:pPr marL="0" indent="0">
              <a:buNone/>
            </a:pPr>
            <a:r>
              <a:rPr lang="fr-FR" sz="1800" dirty="0" smtClean="0">
                <a:latin typeface="Comic Sans MS" panose="030F0702030302020204" pitchFamily="66" charset="0"/>
              </a:rPr>
              <a:t> </a:t>
            </a:r>
          </a:p>
          <a:p>
            <a:pPr marL="0" indent="0">
              <a:buNone/>
            </a:pPr>
            <a:r>
              <a:rPr lang="fr-FR" sz="1800" dirty="0" smtClean="0">
                <a:latin typeface="Comic Sans MS" panose="030F0702030302020204" pitchFamily="66" charset="0"/>
              </a:rPr>
              <a:t>II</a:t>
            </a:r>
            <a:r>
              <a:rPr lang="fr-FR" sz="1800" b="1" u="sng" dirty="0" smtClean="0">
                <a:latin typeface="Comic Sans MS" panose="030F0702030302020204" pitchFamily="66" charset="0"/>
              </a:rPr>
              <a:t>. Quelles pistes pédagogiques ? </a:t>
            </a:r>
          </a:p>
          <a:p>
            <a:pPr>
              <a:buAutoNum type="alphaUcPeriod"/>
            </a:pPr>
            <a:r>
              <a:rPr lang="fr-FR" sz="1800" dirty="0" smtClean="0">
                <a:latin typeface="Comic Sans MS" panose="030F0702030302020204" pitchFamily="66" charset="0"/>
              </a:rPr>
              <a:t>Quels exemples privilégier ? </a:t>
            </a:r>
          </a:p>
          <a:p>
            <a:pPr>
              <a:buAutoNum type="alphaUcPeriod"/>
            </a:pPr>
            <a:r>
              <a:rPr lang="fr-FR" sz="1800" dirty="0" smtClean="0">
                <a:latin typeface="Comic Sans MS" panose="030F0702030302020204" pitchFamily="66" charset="0"/>
              </a:rPr>
              <a:t>Un exemple concret </a:t>
            </a:r>
            <a:endParaRPr lang="fr-FR" sz="1800" dirty="0">
              <a:latin typeface="Comic Sans MS" panose="030F0702030302020204" pitchFamily="66" charset="0"/>
            </a:endParaRPr>
          </a:p>
        </p:txBody>
      </p:sp>
    </p:spTree>
    <p:extLst>
      <p:ext uri="{BB962C8B-B14F-4D97-AF65-F5344CB8AC3E}">
        <p14:creationId xmlns:p14="http://schemas.microsoft.com/office/powerpoint/2010/main" val="218591430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èche droite 3"/>
          <p:cNvSpPr/>
          <p:nvPr/>
        </p:nvSpPr>
        <p:spPr>
          <a:xfrm>
            <a:off x="107504" y="2832657"/>
            <a:ext cx="8964488" cy="2160240"/>
          </a:xfrm>
          <a:prstGeom prst="rightArrow">
            <a:avLst/>
          </a:prstGeom>
          <a:solidFill>
            <a:schemeClr val="accent1">
              <a:alpha val="4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300">
              <a:latin typeface="Comic Sans MS" panose="030F0702030302020204" pitchFamily="66" charset="0"/>
            </a:endParaRPr>
          </a:p>
        </p:txBody>
      </p:sp>
      <p:sp>
        <p:nvSpPr>
          <p:cNvPr id="5" name="ZoneTexte 4"/>
          <p:cNvSpPr txBox="1"/>
          <p:nvPr/>
        </p:nvSpPr>
        <p:spPr>
          <a:xfrm>
            <a:off x="292424" y="4468059"/>
            <a:ext cx="2268760" cy="492443"/>
          </a:xfrm>
          <a:prstGeom prst="rect">
            <a:avLst/>
          </a:prstGeom>
          <a:noFill/>
        </p:spPr>
        <p:txBody>
          <a:bodyPr wrap="square" rtlCol="0">
            <a:spAutoFit/>
          </a:bodyPr>
          <a:lstStyle/>
          <a:p>
            <a:r>
              <a:rPr lang="fr-FR" sz="1300" dirty="0" smtClean="0">
                <a:latin typeface="Comic Sans MS" panose="030F0702030302020204" pitchFamily="66" charset="0"/>
              </a:rPr>
              <a:t>1963 : Grammaire des civilisations </a:t>
            </a:r>
            <a:endParaRPr lang="fr-FR" sz="1300" dirty="0">
              <a:latin typeface="Comic Sans MS" panose="030F0702030302020204" pitchFamily="66" charset="0"/>
            </a:endParaRPr>
          </a:p>
        </p:txBody>
      </p:sp>
      <p:sp>
        <p:nvSpPr>
          <p:cNvPr id="6" name="ZoneTexte 5"/>
          <p:cNvSpPr txBox="1"/>
          <p:nvPr/>
        </p:nvSpPr>
        <p:spPr>
          <a:xfrm>
            <a:off x="1265040" y="4956365"/>
            <a:ext cx="1296144" cy="492443"/>
          </a:xfrm>
          <a:prstGeom prst="rect">
            <a:avLst/>
          </a:prstGeom>
          <a:noFill/>
        </p:spPr>
        <p:txBody>
          <a:bodyPr wrap="square" rtlCol="0">
            <a:spAutoFit/>
          </a:bodyPr>
          <a:lstStyle/>
          <a:p>
            <a:r>
              <a:rPr lang="fr-FR" sz="1300" dirty="0" smtClean="0">
                <a:latin typeface="Comic Sans MS" panose="030F0702030302020204" pitchFamily="66" charset="0"/>
              </a:rPr>
              <a:t>1969 :</a:t>
            </a:r>
          </a:p>
          <a:p>
            <a:r>
              <a:rPr lang="fr-FR" sz="1300" dirty="0" smtClean="0">
                <a:latin typeface="Comic Sans MS" panose="030F0702030302020204" pitchFamily="66" charset="0"/>
              </a:rPr>
              <a:t>Pierre Chaunu</a:t>
            </a:r>
            <a:endParaRPr lang="fr-FR" sz="1300" dirty="0">
              <a:latin typeface="Comic Sans MS" panose="030F0702030302020204" pitchFamily="66" charset="0"/>
            </a:endParaRPr>
          </a:p>
        </p:txBody>
      </p:sp>
      <p:sp>
        <p:nvSpPr>
          <p:cNvPr id="7" name="ZoneTexte 6"/>
          <p:cNvSpPr txBox="1"/>
          <p:nvPr/>
        </p:nvSpPr>
        <p:spPr>
          <a:xfrm>
            <a:off x="2627784" y="4630181"/>
            <a:ext cx="1584176" cy="492443"/>
          </a:xfrm>
          <a:prstGeom prst="rect">
            <a:avLst/>
          </a:prstGeom>
          <a:noFill/>
        </p:spPr>
        <p:txBody>
          <a:bodyPr wrap="square" rtlCol="0">
            <a:spAutoFit/>
          </a:bodyPr>
          <a:lstStyle/>
          <a:p>
            <a:r>
              <a:rPr lang="fr-FR" sz="1300" dirty="0" smtClean="0">
                <a:latin typeface="Comic Sans MS" panose="030F0702030302020204" pitchFamily="66" charset="0"/>
              </a:rPr>
              <a:t>1990 :</a:t>
            </a:r>
          </a:p>
          <a:p>
            <a:pPr algn="ctr"/>
            <a:r>
              <a:rPr lang="fr-FR" sz="1300" dirty="0" smtClean="0">
                <a:latin typeface="Comic Sans MS" panose="030F0702030302020204" pitchFamily="66" charset="0"/>
              </a:rPr>
              <a:t>Denys Lombard </a:t>
            </a:r>
            <a:endParaRPr lang="fr-FR" sz="1300" dirty="0">
              <a:latin typeface="Comic Sans MS" panose="030F0702030302020204" pitchFamily="66" charset="0"/>
            </a:endParaRPr>
          </a:p>
        </p:txBody>
      </p:sp>
      <p:sp>
        <p:nvSpPr>
          <p:cNvPr id="8" name="ZoneTexte 7"/>
          <p:cNvSpPr txBox="1"/>
          <p:nvPr/>
        </p:nvSpPr>
        <p:spPr>
          <a:xfrm>
            <a:off x="7555276" y="5206929"/>
            <a:ext cx="1487760" cy="492443"/>
          </a:xfrm>
          <a:prstGeom prst="rect">
            <a:avLst/>
          </a:prstGeom>
          <a:noFill/>
        </p:spPr>
        <p:txBody>
          <a:bodyPr wrap="square" rtlCol="0">
            <a:spAutoFit/>
          </a:bodyPr>
          <a:lstStyle/>
          <a:p>
            <a:pPr algn="ctr"/>
            <a:r>
              <a:rPr lang="fr-FR" sz="1300" dirty="0" smtClean="0">
                <a:latin typeface="Comic Sans MS" panose="030F0702030302020204" pitchFamily="66" charset="0"/>
              </a:rPr>
              <a:t>Serge </a:t>
            </a:r>
          </a:p>
          <a:p>
            <a:pPr algn="ctr"/>
            <a:r>
              <a:rPr lang="fr-FR" sz="1300" dirty="0" err="1" smtClean="0">
                <a:latin typeface="Comic Sans MS" panose="030F0702030302020204" pitchFamily="66" charset="0"/>
              </a:rPr>
              <a:t>Gruzinski</a:t>
            </a:r>
            <a:r>
              <a:rPr lang="fr-FR" sz="1300" dirty="0" smtClean="0">
                <a:latin typeface="Comic Sans MS" panose="030F0702030302020204" pitchFamily="66" charset="0"/>
              </a:rPr>
              <a:t> </a:t>
            </a:r>
            <a:endParaRPr lang="fr-FR" sz="1300" dirty="0">
              <a:latin typeface="Comic Sans MS" panose="030F0702030302020204" pitchFamily="66" charset="0"/>
            </a:endParaRPr>
          </a:p>
        </p:txBody>
      </p:sp>
      <p:sp>
        <p:nvSpPr>
          <p:cNvPr id="9" name="ZoneTexte 8"/>
          <p:cNvSpPr txBox="1"/>
          <p:nvPr/>
        </p:nvSpPr>
        <p:spPr>
          <a:xfrm>
            <a:off x="7524328" y="3733573"/>
            <a:ext cx="1512168" cy="292388"/>
          </a:xfrm>
          <a:prstGeom prst="rect">
            <a:avLst/>
          </a:prstGeom>
          <a:noFill/>
        </p:spPr>
        <p:txBody>
          <a:bodyPr wrap="square" rtlCol="0">
            <a:spAutoFit/>
          </a:bodyPr>
          <a:lstStyle/>
          <a:p>
            <a:r>
              <a:rPr lang="fr-FR" sz="1300" dirty="0" smtClean="0">
                <a:latin typeface="Comic Sans MS" panose="030F0702030302020204" pitchFamily="66" charset="0"/>
              </a:rPr>
              <a:t>Romain Bertrand </a:t>
            </a:r>
            <a:endParaRPr lang="fr-FR" sz="1300" dirty="0">
              <a:latin typeface="Comic Sans MS" panose="030F0702030302020204" pitchFamily="66" charset="0"/>
            </a:endParaRPr>
          </a:p>
        </p:txBody>
      </p:sp>
      <p:sp>
        <p:nvSpPr>
          <p:cNvPr id="10" name="ZoneTexte 9"/>
          <p:cNvSpPr txBox="1"/>
          <p:nvPr/>
        </p:nvSpPr>
        <p:spPr>
          <a:xfrm>
            <a:off x="4777916" y="5136913"/>
            <a:ext cx="1107976" cy="492443"/>
          </a:xfrm>
          <a:prstGeom prst="rect">
            <a:avLst/>
          </a:prstGeom>
          <a:noFill/>
        </p:spPr>
        <p:txBody>
          <a:bodyPr wrap="square" rtlCol="0">
            <a:spAutoFit/>
          </a:bodyPr>
          <a:lstStyle/>
          <a:p>
            <a:pPr algn="ctr"/>
            <a:r>
              <a:rPr lang="fr-FR" sz="1300" dirty="0" smtClean="0">
                <a:latin typeface="Comic Sans MS" panose="030F0702030302020204" pitchFamily="66" charset="0"/>
              </a:rPr>
              <a:t>Timothy </a:t>
            </a:r>
          </a:p>
          <a:p>
            <a:pPr algn="ctr"/>
            <a:r>
              <a:rPr lang="fr-FR" sz="1300" dirty="0" smtClean="0">
                <a:latin typeface="Comic Sans MS" panose="030F0702030302020204" pitchFamily="66" charset="0"/>
              </a:rPr>
              <a:t>Brook </a:t>
            </a:r>
            <a:endParaRPr lang="fr-FR" sz="1300" dirty="0">
              <a:latin typeface="Comic Sans MS" panose="030F0702030302020204" pitchFamily="66" charset="0"/>
            </a:endParaRPr>
          </a:p>
        </p:txBody>
      </p:sp>
      <p:sp>
        <p:nvSpPr>
          <p:cNvPr id="11" name="ZoneTexte 10"/>
          <p:cNvSpPr txBox="1"/>
          <p:nvPr/>
        </p:nvSpPr>
        <p:spPr>
          <a:xfrm>
            <a:off x="6059760" y="5136913"/>
            <a:ext cx="1440160" cy="492443"/>
          </a:xfrm>
          <a:prstGeom prst="rect">
            <a:avLst/>
          </a:prstGeom>
          <a:noFill/>
        </p:spPr>
        <p:txBody>
          <a:bodyPr wrap="square" rtlCol="0">
            <a:spAutoFit/>
          </a:bodyPr>
          <a:lstStyle/>
          <a:p>
            <a:pPr algn="ctr"/>
            <a:r>
              <a:rPr lang="fr-FR" sz="1300" dirty="0" smtClean="0">
                <a:latin typeface="Comic Sans MS" panose="030F0702030302020204" pitchFamily="66" charset="0"/>
              </a:rPr>
              <a:t>Sanjay </a:t>
            </a:r>
          </a:p>
          <a:p>
            <a:pPr algn="ctr"/>
            <a:r>
              <a:rPr lang="fr-FR" sz="1300" dirty="0" err="1" smtClean="0">
                <a:latin typeface="Comic Sans MS" panose="030F0702030302020204" pitchFamily="66" charset="0"/>
              </a:rPr>
              <a:t>Subrahmanyam</a:t>
            </a:r>
            <a:r>
              <a:rPr lang="fr-FR" sz="1300" dirty="0" smtClean="0">
                <a:latin typeface="Comic Sans MS" panose="030F0702030302020204" pitchFamily="66" charset="0"/>
              </a:rPr>
              <a:t> </a:t>
            </a:r>
            <a:endParaRPr lang="fr-FR" sz="1300" dirty="0">
              <a:latin typeface="Comic Sans MS" panose="030F0702030302020204" pitchFamily="66" charset="0"/>
            </a:endParaRPr>
          </a:p>
        </p:txBody>
      </p:sp>
      <p:sp>
        <p:nvSpPr>
          <p:cNvPr id="12" name="ZoneTexte 11"/>
          <p:cNvSpPr txBox="1"/>
          <p:nvPr/>
        </p:nvSpPr>
        <p:spPr>
          <a:xfrm>
            <a:off x="6798662" y="4488840"/>
            <a:ext cx="1134380" cy="492443"/>
          </a:xfrm>
          <a:prstGeom prst="rect">
            <a:avLst/>
          </a:prstGeom>
          <a:noFill/>
        </p:spPr>
        <p:txBody>
          <a:bodyPr wrap="square" rtlCol="0">
            <a:spAutoFit/>
          </a:bodyPr>
          <a:lstStyle/>
          <a:p>
            <a:pPr algn="ctr"/>
            <a:r>
              <a:rPr lang="fr-FR" sz="1300" dirty="0" smtClean="0">
                <a:latin typeface="Comic Sans MS" panose="030F0702030302020204" pitchFamily="66" charset="0"/>
              </a:rPr>
              <a:t>Patrick </a:t>
            </a:r>
          </a:p>
          <a:p>
            <a:pPr algn="ctr"/>
            <a:r>
              <a:rPr lang="fr-FR" sz="1300" dirty="0" smtClean="0">
                <a:latin typeface="Comic Sans MS" panose="030F0702030302020204" pitchFamily="66" charset="0"/>
              </a:rPr>
              <a:t>Boucheron </a:t>
            </a:r>
            <a:endParaRPr lang="fr-FR" sz="1300" dirty="0">
              <a:latin typeface="Comic Sans MS" panose="030F0702030302020204" pitchFamily="66" charset="0"/>
            </a:endParaRPr>
          </a:p>
        </p:txBody>
      </p:sp>
      <p:sp>
        <p:nvSpPr>
          <p:cNvPr id="13" name="ZoneTexte 12"/>
          <p:cNvSpPr txBox="1"/>
          <p:nvPr/>
        </p:nvSpPr>
        <p:spPr>
          <a:xfrm>
            <a:off x="87622" y="2798826"/>
            <a:ext cx="4942420" cy="523220"/>
          </a:xfrm>
          <a:prstGeom prst="rect">
            <a:avLst/>
          </a:prstGeom>
          <a:noFill/>
        </p:spPr>
        <p:txBody>
          <a:bodyPr wrap="square" rtlCol="0">
            <a:spAutoFit/>
          </a:bodyPr>
          <a:lstStyle/>
          <a:p>
            <a:r>
              <a:rPr lang="fr-FR" sz="1400" b="1" u="sng" dirty="0" smtClean="0">
                <a:latin typeface="Comic Sans MS" panose="030F0702030302020204" pitchFamily="66" charset="0"/>
              </a:rPr>
              <a:t>B. L’histoire globale depuis quand ?</a:t>
            </a:r>
          </a:p>
          <a:p>
            <a:r>
              <a:rPr lang="fr-FR" sz="1400" b="1" u="sng" dirty="0" smtClean="0">
                <a:latin typeface="Comic Sans MS" panose="030F0702030302020204" pitchFamily="66" charset="0"/>
              </a:rPr>
              <a:t>Une histoire pas aussi récente que l’on croit </a:t>
            </a:r>
            <a:endParaRPr lang="fr-FR" sz="1400" b="1" u="sng" dirty="0">
              <a:latin typeface="Comic Sans MS" panose="030F0702030302020204" pitchFamily="66" charset="0"/>
            </a:endParaRPr>
          </a:p>
        </p:txBody>
      </p:sp>
      <p:sp>
        <p:nvSpPr>
          <p:cNvPr id="14" name="ZoneTexte 13"/>
          <p:cNvSpPr txBox="1"/>
          <p:nvPr/>
        </p:nvSpPr>
        <p:spPr>
          <a:xfrm>
            <a:off x="0" y="44624"/>
            <a:ext cx="7365852" cy="523220"/>
          </a:xfrm>
          <a:prstGeom prst="rect">
            <a:avLst/>
          </a:prstGeom>
          <a:noFill/>
        </p:spPr>
        <p:txBody>
          <a:bodyPr wrap="square" rtlCol="0">
            <a:spAutoFit/>
          </a:bodyPr>
          <a:lstStyle/>
          <a:p>
            <a:r>
              <a:rPr lang="fr-FR" sz="1400" b="1" u="sng" dirty="0" smtClean="0">
                <a:latin typeface="Comic Sans MS" panose="030F0702030302020204" pitchFamily="66" charset="0"/>
              </a:rPr>
              <a:t>A. Comment définir l’histoire globale ?</a:t>
            </a:r>
          </a:p>
          <a:p>
            <a:r>
              <a:rPr lang="fr-FR" sz="1400" b="1" u="sng" dirty="0" smtClean="0">
                <a:latin typeface="Comic Sans MS" panose="030F0702030302020204" pitchFamily="66" charset="0"/>
              </a:rPr>
              <a:t>Une définition qui n’est pas facile parce qu’elle est foisonnante </a:t>
            </a:r>
            <a:endParaRPr lang="fr-FR" sz="1400" b="1" u="sng" dirty="0">
              <a:latin typeface="Comic Sans MS" panose="030F0702030302020204" pitchFamily="66" charset="0"/>
            </a:endParaRPr>
          </a:p>
        </p:txBody>
      </p:sp>
      <p:sp>
        <p:nvSpPr>
          <p:cNvPr id="15" name="ZoneTexte 14"/>
          <p:cNvSpPr txBox="1"/>
          <p:nvPr/>
        </p:nvSpPr>
        <p:spPr>
          <a:xfrm>
            <a:off x="5630202" y="4488841"/>
            <a:ext cx="1318062" cy="492443"/>
          </a:xfrm>
          <a:prstGeom prst="rect">
            <a:avLst/>
          </a:prstGeom>
          <a:noFill/>
        </p:spPr>
        <p:txBody>
          <a:bodyPr wrap="square" rtlCol="0">
            <a:spAutoFit/>
          </a:bodyPr>
          <a:lstStyle/>
          <a:p>
            <a:r>
              <a:rPr lang="fr-FR" sz="1300" dirty="0" smtClean="0">
                <a:latin typeface="Comic Sans MS" panose="030F0702030302020204" pitchFamily="66" charset="0"/>
              </a:rPr>
              <a:t>Kenneth </a:t>
            </a:r>
          </a:p>
          <a:p>
            <a:r>
              <a:rPr lang="fr-FR" sz="1300" dirty="0" err="1" smtClean="0">
                <a:latin typeface="Comic Sans MS" panose="030F0702030302020204" pitchFamily="66" charset="0"/>
              </a:rPr>
              <a:t>Pommeranz</a:t>
            </a:r>
            <a:r>
              <a:rPr lang="fr-FR" sz="1300" dirty="0" smtClean="0">
                <a:latin typeface="Comic Sans MS" panose="030F0702030302020204" pitchFamily="66" charset="0"/>
              </a:rPr>
              <a:t> </a:t>
            </a:r>
            <a:endParaRPr lang="fr-FR" sz="1300" dirty="0">
              <a:latin typeface="Comic Sans MS" panose="030F0702030302020204" pitchFamily="66" charset="0"/>
            </a:endParaRPr>
          </a:p>
        </p:txBody>
      </p:sp>
      <p:cxnSp>
        <p:nvCxnSpPr>
          <p:cNvPr id="18" name="Connecteur droit 17"/>
          <p:cNvCxnSpPr/>
          <p:nvPr/>
        </p:nvCxnSpPr>
        <p:spPr>
          <a:xfrm>
            <a:off x="4211960" y="3192697"/>
            <a:ext cx="0" cy="1492423"/>
          </a:xfrm>
          <a:prstGeom prst="line">
            <a:avLst/>
          </a:prstGeom>
          <a:ln w="25400">
            <a:solidFill>
              <a:srgbClr val="FF0000"/>
            </a:solidFill>
            <a:prstDash val="sysDot"/>
          </a:ln>
        </p:spPr>
        <p:style>
          <a:lnRef idx="1">
            <a:schemeClr val="accent1"/>
          </a:lnRef>
          <a:fillRef idx="0">
            <a:schemeClr val="accent1"/>
          </a:fillRef>
          <a:effectRef idx="0">
            <a:schemeClr val="accent1"/>
          </a:effectRef>
          <a:fontRef idx="minor">
            <a:schemeClr val="tx1"/>
          </a:fontRef>
        </p:style>
      </p:cxnSp>
      <p:sp>
        <p:nvSpPr>
          <p:cNvPr id="19" name="ZoneTexte 18"/>
          <p:cNvSpPr txBox="1"/>
          <p:nvPr/>
        </p:nvSpPr>
        <p:spPr>
          <a:xfrm>
            <a:off x="4211960" y="4542791"/>
            <a:ext cx="1131912" cy="492443"/>
          </a:xfrm>
          <a:prstGeom prst="rect">
            <a:avLst/>
          </a:prstGeom>
          <a:noFill/>
        </p:spPr>
        <p:txBody>
          <a:bodyPr wrap="square" rtlCol="0">
            <a:spAutoFit/>
          </a:bodyPr>
          <a:lstStyle/>
          <a:p>
            <a:pPr algn="ctr"/>
            <a:r>
              <a:rPr lang="fr-FR" sz="1300" dirty="0" smtClean="0">
                <a:latin typeface="Comic Sans MS" panose="030F0702030302020204" pitchFamily="66" charset="0"/>
              </a:rPr>
              <a:t>Christopher</a:t>
            </a:r>
          </a:p>
          <a:p>
            <a:pPr algn="ctr"/>
            <a:r>
              <a:rPr lang="fr-FR" sz="1300" dirty="0" smtClean="0">
                <a:latin typeface="Comic Sans MS" panose="030F0702030302020204" pitchFamily="66" charset="0"/>
              </a:rPr>
              <a:t> Bayle </a:t>
            </a:r>
            <a:endParaRPr lang="fr-FR" sz="1300" dirty="0">
              <a:latin typeface="Comic Sans MS" panose="030F0702030302020204" pitchFamily="66" charset="0"/>
            </a:endParaRPr>
          </a:p>
        </p:txBody>
      </p:sp>
      <p:sp>
        <p:nvSpPr>
          <p:cNvPr id="20" name="ZoneTexte 19"/>
          <p:cNvSpPr txBox="1"/>
          <p:nvPr/>
        </p:nvSpPr>
        <p:spPr>
          <a:xfrm>
            <a:off x="1835696" y="6165304"/>
            <a:ext cx="6097346" cy="692497"/>
          </a:xfrm>
          <a:prstGeom prst="rect">
            <a:avLst/>
          </a:prstGeom>
          <a:solidFill>
            <a:srgbClr val="FFC000">
              <a:alpha val="44000"/>
            </a:srgbClr>
          </a:solidFill>
        </p:spPr>
        <p:txBody>
          <a:bodyPr wrap="square" rtlCol="0">
            <a:spAutoFit/>
          </a:bodyPr>
          <a:lstStyle/>
          <a:p>
            <a:pPr algn="ctr"/>
            <a:r>
              <a:rPr lang="fr-FR" sz="1300" dirty="0" smtClean="0">
                <a:latin typeface="Comic Sans MS" panose="030F0702030302020204" pitchFamily="66" charset="0"/>
              </a:rPr>
              <a:t>L’histoire globale  existait, en partie, déjà avant. </a:t>
            </a:r>
          </a:p>
          <a:p>
            <a:pPr algn="ctr"/>
            <a:endParaRPr lang="fr-FR" sz="1300" dirty="0">
              <a:latin typeface="Comic Sans MS" panose="030F0702030302020204" pitchFamily="66" charset="0"/>
            </a:endParaRPr>
          </a:p>
          <a:p>
            <a:pPr algn="ctr"/>
            <a:r>
              <a:rPr lang="fr-FR" sz="1300" dirty="0" smtClean="0">
                <a:latin typeface="Comic Sans MS" panose="030F0702030302020204" pitchFamily="66" charset="0"/>
              </a:rPr>
              <a:t>A partir de 1990, elle se développe et surtout son questionnement change !  </a:t>
            </a:r>
            <a:endParaRPr lang="fr-FR" sz="1300" dirty="0">
              <a:latin typeface="Comic Sans MS" panose="030F0702030302020204" pitchFamily="66" charset="0"/>
            </a:endParaRPr>
          </a:p>
        </p:txBody>
      </p:sp>
      <p:sp>
        <p:nvSpPr>
          <p:cNvPr id="21" name="ZoneTexte 20"/>
          <p:cNvSpPr txBox="1"/>
          <p:nvPr/>
        </p:nvSpPr>
        <p:spPr>
          <a:xfrm>
            <a:off x="130660" y="3450393"/>
            <a:ext cx="2268760" cy="292388"/>
          </a:xfrm>
          <a:prstGeom prst="rect">
            <a:avLst/>
          </a:prstGeom>
          <a:noFill/>
        </p:spPr>
        <p:txBody>
          <a:bodyPr wrap="square" rtlCol="0">
            <a:spAutoFit/>
          </a:bodyPr>
          <a:lstStyle/>
          <a:p>
            <a:r>
              <a:rPr lang="fr-FR" sz="1300" dirty="0" smtClean="0">
                <a:latin typeface="Comic Sans MS" panose="030F0702030302020204" pitchFamily="66" charset="0"/>
              </a:rPr>
              <a:t>Lucien Febvre </a:t>
            </a:r>
            <a:endParaRPr lang="fr-FR" sz="1300" dirty="0">
              <a:latin typeface="Comic Sans MS" panose="030F0702030302020204" pitchFamily="66" charset="0"/>
            </a:endParaRPr>
          </a:p>
        </p:txBody>
      </p:sp>
      <p:sp>
        <p:nvSpPr>
          <p:cNvPr id="22" name="Rectangle 21"/>
          <p:cNvSpPr/>
          <p:nvPr/>
        </p:nvSpPr>
        <p:spPr>
          <a:xfrm>
            <a:off x="4932040" y="5035235"/>
            <a:ext cx="3888432" cy="821758"/>
          </a:xfrm>
          <a:prstGeom prst="rect">
            <a:avLst/>
          </a:prstGeom>
          <a:noFill/>
          <a:ln>
            <a:solidFill>
              <a:srgbClr val="FF000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Rectangle 22"/>
          <p:cNvSpPr/>
          <p:nvPr/>
        </p:nvSpPr>
        <p:spPr>
          <a:xfrm>
            <a:off x="7499920" y="3596587"/>
            <a:ext cx="1536576" cy="604222"/>
          </a:xfrm>
          <a:prstGeom prst="rect">
            <a:avLst/>
          </a:prstGeom>
          <a:noFill/>
          <a:ln>
            <a:solidFill>
              <a:srgbClr val="FF0000">
                <a:alpha val="45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ZoneTexte 23"/>
          <p:cNvSpPr txBox="1"/>
          <p:nvPr/>
        </p:nvSpPr>
        <p:spPr>
          <a:xfrm>
            <a:off x="0" y="514512"/>
            <a:ext cx="9144000" cy="2462213"/>
          </a:xfrm>
          <a:prstGeom prst="rect">
            <a:avLst/>
          </a:prstGeom>
          <a:noFill/>
        </p:spPr>
        <p:txBody>
          <a:bodyPr wrap="square" rtlCol="0">
            <a:spAutoFit/>
          </a:bodyPr>
          <a:lstStyle/>
          <a:p>
            <a:r>
              <a:rPr lang="fr-FR" sz="1400" b="1" u="sng" dirty="0" smtClean="0">
                <a:latin typeface="Comic Sans MS" panose="030F0702030302020204" pitchFamily="66" charset="0"/>
              </a:rPr>
              <a:t>Trois mondes au lieu d’un </a:t>
            </a:r>
          </a:p>
          <a:p>
            <a:endParaRPr lang="fr-FR" sz="1400" b="1" u="sng" dirty="0">
              <a:latin typeface="Comic Sans MS" panose="030F0702030302020204" pitchFamily="66" charset="0"/>
            </a:endParaRPr>
          </a:p>
          <a:p>
            <a:pPr algn="just"/>
            <a:r>
              <a:rPr lang="fr-FR" sz="1400" dirty="0" smtClean="0">
                <a:latin typeface="Comic Sans MS" panose="030F0702030302020204" pitchFamily="66" charset="0"/>
              </a:rPr>
              <a:t>Privilégier une perspective globale, c’est se focaliser sur les liens que des sociétés nouent entre elles, sur les articulations et les ensembles qu’elles constituent, mais aussi sur la manière dont ces agencements humains, économiques, sociaux, religieux ou politiques homogénéisent le globe ou résistent au mouvement. Cette histoire ne peut se passer d’une réflexion sur les processus de mondialisation et de globalisation  à l’œuvre sur la planète hier comme aujourd’hui. Elle offre l’un des plus sûrs moyens de faire dialoguer les passés de notre globe avec ses présents. </a:t>
            </a:r>
          </a:p>
          <a:p>
            <a:pPr algn="r"/>
            <a:r>
              <a:rPr lang="fr-FR" sz="1400" dirty="0" smtClean="0">
                <a:latin typeface="Comic Sans MS" panose="030F0702030302020204" pitchFamily="66" charset="0"/>
              </a:rPr>
              <a:t>Serge </a:t>
            </a:r>
            <a:r>
              <a:rPr lang="fr-FR" sz="1400" dirty="0" err="1" smtClean="0">
                <a:latin typeface="Comic Sans MS" panose="030F0702030302020204" pitchFamily="66" charset="0"/>
              </a:rPr>
              <a:t>Gruzinski</a:t>
            </a:r>
            <a:r>
              <a:rPr lang="fr-FR" sz="1400" dirty="0" smtClean="0">
                <a:latin typeface="Comic Sans MS" panose="030F0702030302020204" pitchFamily="66" charset="0"/>
              </a:rPr>
              <a:t>, dans </a:t>
            </a:r>
            <a:r>
              <a:rPr lang="fr-FR" sz="1400" i="1" dirty="0" smtClean="0">
                <a:latin typeface="Comic Sans MS" panose="030F0702030302020204" pitchFamily="66" charset="0"/>
              </a:rPr>
              <a:t>L’Histoire, pour quoi faire ?</a:t>
            </a:r>
            <a:r>
              <a:rPr lang="fr-FR" sz="1400" dirty="0" smtClean="0">
                <a:latin typeface="Comic Sans MS" panose="030F0702030302020204" pitchFamily="66" charset="0"/>
              </a:rPr>
              <a:t>,Paris, 2015, p. 96   </a:t>
            </a:r>
          </a:p>
          <a:p>
            <a:endParaRPr lang="fr-FR" sz="1400" dirty="0">
              <a:latin typeface="Comic Sans MS" panose="030F0702030302020204" pitchFamily="66" charset="0"/>
            </a:endParaRPr>
          </a:p>
          <a:p>
            <a:endParaRPr lang="fr-FR" sz="1400" dirty="0">
              <a:latin typeface="Comic Sans MS" panose="030F0702030302020204" pitchFamily="66" charset="0"/>
            </a:endParaRPr>
          </a:p>
        </p:txBody>
      </p:sp>
    </p:spTree>
    <p:extLst>
      <p:ext uri="{BB962C8B-B14F-4D97-AF65-F5344CB8AC3E}">
        <p14:creationId xmlns:p14="http://schemas.microsoft.com/office/powerpoint/2010/main" val="76735103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0" y="44624"/>
            <a:ext cx="8532440" cy="523220"/>
          </a:xfrm>
          <a:prstGeom prst="rect">
            <a:avLst/>
          </a:prstGeom>
          <a:noFill/>
        </p:spPr>
        <p:txBody>
          <a:bodyPr wrap="square" rtlCol="0">
            <a:spAutoFit/>
          </a:bodyPr>
          <a:lstStyle/>
          <a:p>
            <a:r>
              <a:rPr lang="fr-FR" sz="1400" b="1" u="sng" dirty="0">
                <a:latin typeface="Comic Sans MS" panose="030F0702030302020204" pitchFamily="66" charset="0"/>
              </a:rPr>
              <a:t>C</a:t>
            </a:r>
            <a:r>
              <a:rPr lang="fr-FR" sz="1400" b="1" u="sng" dirty="0" smtClean="0">
                <a:latin typeface="Comic Sans MS" panose="030F0702030302020204" pitchFamily="66" charset="0"/>
              </a:rPr>
              <a:t>. Quelles sont les caractéristiques de l’histoire globale ? </a:t>
            </a:r>
          </a:p>
          <a:p>
            <a:r>
              <a:rPr lang="fr-FR" sz="1400" b="1" u="sng" dirty="0" smtClean="0">
                <a:latin typeface="Comic Sans MS" panose="030F0702030302020204" pitchFamily="66" charset="0"/>
              </a:rPr>
              <a:t>Une histoire qui décloisonne, recadre, reconnecte </a:t>
            </a:r>
            <a:endParaRPr lang="fr-FR" sz="1400" b="1" u="sng" dirty="0">
              <a:latin typeface="Comic Sans MS" panose="030F0702030302020204" pitchFamily="66" charset="0"/>
            </a:endParaRPr>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2789" t="19397" r="18288" b="13310"/>
          <a:stretch/>
        </p:blipFill>
        <p:spPr bwMode="auto">
          <a:xfrm>
            <a:off x="1432123" y="2132857"/>
            <a:ext cx="5990395" cy="46326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135979" y="974194"/>
            <a:ext cx="1296144" cy="292388"/>
          </a:xfrm>
          <a:prstGeom prst="rect">
            <a:avLst/>
          </a:prstGeom>
          <a:noFill/>
        </p:spPr>
        <p:txBody>
          <a:bodyPr wrap="square" rtlCol="0">
            <a:spAutoFit/>
          </a:bodyPr>
          <a:lstStyle/>
          <a:p>
            <a:r>
              <a:rPr lang="fr-FR" sz="1300" u="sng" dirty="0" smtClean="0">
                <a:latin typeface="Comic Sans MS" panose="030F0702030302020204" pitchFamily="66" charset="0"/>
              </a:rPr>
              <a:t>Temporalité</a:t>
            </a:r>
            <a:r>
              <a:rPr lang="fr-FR" sz="1300" dirty="0" smtClean="0">
                <a:latin typeface="Comic Sans MS" panose="030F0702030302020204" pitchFamily="66" charset="0"/>
              </a:rPr>
              <a:t> </a:t>
            </a:r>
            <a:endParaRPr lang="fr-FR" sz="1300" dirty="0">
              <a:latin typeface="Comic Sans MS" panose="030F0702030302020204" pitchFamily="66" charset="0"/>
            </a:endParaRPr>
          </a:p>
        </p:txBody>
      </p:sp>
      <p:sp>
        <p:nvSpPr>
          <p:cNvPr id="7" name="ZoneTexte 6"/>
          <p:cNvSpPr txBox="1"/>
          <p:nvPr/>
        </p:nvSpPr>
        <p:spPr>
          <a:xfrm>
            <a:off x="1043608" y="1409981"/>
            <a:ext cx="1296144" cy="492443"/>
          </a:xfrm>
          <a:prstGeom prst="rect">
            <a:avLst/>
          </a:prstGeom>
          <a:noFill/>
        </p:spPr>
        <p:txBody>
          <a:bodyPr wrap="square" rtlCol="0">
            <a:spAutoFit/>
          </a:bodyPr>
          <a:lstStyle/>
          <a:p>
            <a:pPr algn="ctr"/>
            <a:r>
              <a:rPr lang="fr-FR" sz="1300" u="sng" dirty="0" smtClean="0">
                <a:latin typeface="Comic Sans MS" panose="030F0702030302020204" pitchFamily="66" charset="0"/>
              </a:rPr>
              <a:t>Les grands représentants </a:t>
            </a:r>
            <a:r>
              <a:rPr lang="fr-FR" sz="1300" dirty="0" smtClean="0">
                <a:latin typeface="Comic Sans MS" panose="030F0702030302020204" pitchFamily="66" charset="0"/>
              </a:rPr>
              <a:t> </a:t>
            </a:r>
            <a:endParaRPr lang="fr-FR" sz="1300" dirty="0">
              <a:latin typeface="Comic Sans MS" panose="030F0702030302020204" pitchFamily="66" charset="0"/>
            </a:endParaRPr>
          </a:p>
        </p:txBody>
      </p:sp>
      <p:sp>
        <p:nvSpPr>
          <p:cNvPr id="8" name="ZoneTexte 7"/>
          <p:cNvSpPr txBox="1"/>
          <p:nvPr/>
        </p:nvSpPr>
        <p:spPr>
          <a:xfrm>
            <a:off x="2411760" y="1100218"/>
            <a:ext cx="1719808" cy="292388"/>
          </a:xfrm>
          <a:prstGeom prst="rect">
            <a:avLst/>
          </a:prstGeom>
          <a:noFill/>
        </p:spPr>
        <p:txBody>
          <a:bodyPr wrap="square" rtlCol="0">
            <a:spAutoFit/>
          </a:bodyPr>
          <a:lstStyle/>
          <a:p>
            <a:pPr algn="ctr"/>
            <a:r>
              <a:rPr lang="fr-FR" sz="1300" u="sng" dirty="0" smtClean="0">
                <a:latin typeface="Comic Sans MS" panose="030F0702030302020204" pitchFamily="66" charset="0"/>
              </a:rPr>
              <a:t>L’intérêt/objectif </a:t>
            </a:r>
            <a:endParaRPr lang="fr-FR" sz="1300" dirty="0">
              <a:latin typeface="Comic Sans MS" panose="030F0702030302020204" pitchFamily="66" charset="0"/>
            </a:endParaRPr>
          </a:p>
        </p:txBody>
      </p:sp>
      <p:sp>
        <p:nvSpPr>
          <p:cNvPr id="9" name="ZoneTexte 8"/>
          <p:cNvSpPr txBox="1"/>
          <p:nvPr/>
        </p:nvSpPr>
        <p:spPr>
          <a:xfrm>
            <a:off x="4131568" y="1610036"/>
            <a:ext cx="1719808" cy="292388"/>
          </a:xfrm>
          <a:prstGeom prst="rect">
            <a:avLst/>
          </a:prstGeom>
          <a:noFill/>
        </p:spPr>
        <p:txBody>
          <a:bodyPr wrap="square" rtlCol="0">
            <a:spAutoFit/>
          </a:bodyPr>
          <a:lstStyle/>
          <a:p>
            <a:pPr algn="ctr"/>
            <a:r>
              <a:rPr lang="fr-FR" sz="1300" u="sng" dirty="0" smtClean="0">
                <a:latin typeface="Comic Sans MS" panose="030F0702030302020204" pitchFamily="66" charset="0"/>
              </a:rPr>
              <a:t>La démarche  </a:t>
            </a:r>
            <a:endParaRPr lang="fr-FR" sz="1300" dirty="0">
              <a:latin typeface="Comic Sans MS" panose="030F0702030302020204" pitchFamily="66" charset="0"/>
            </a:endParaRPr>
          </a:p>
        </p:txBody>
      </p:sp>
      <p:sp>
        <p:nvSpPr>
          <p:cNvPr id="10" name="ZoneTexte 9"/>
          <p:cNvSpPr txBox="1"/>
          <p:nvPr/>
        </p:nvSpPr>
        <p:spPr>
          <a:xfrm>
            <a:off x="5851376" y="567844"/>
            <a:ext cx="1719808" cy="292388"/>
          </a:xfrm>
          <a:prstGeom prst="rect">
            <a:avLst/>
          </a:prstGeom>
          <a:noFill/>
        </p:spPr>
        <p:txBody>
          <a:bodyPr wrap="square" rtlCol="0">
            <a:spAutoFit/>
          </a:bodyPr>
          <a:lstStyle/>
          <a:p>
            <a:pPr algn="ctr"/>
            <a:r>
              <a:rPr lang="fr-FR" sz="1300" u="sng" dirty="0" smtClean="0">
                <a:latin typeface="Comic Sans MS" panose="030F0702030302020204" pitchFamily="66" charset="0"/>
              </a:rPr>
              <a:t>Les difficultés</a:t>
            </a:r>
            <a:endParaRPr lang="fr-FR" sz="1300" dirty="0">
              <a:latin typeface="Comic Sans MS" panose="030F0702030302020204" pitchFamily="66" charset="0"/>
            </a:endParaRPr>
          </a:p>
        </p:txBody>
      </p:sp>
      <p:cxnSp>
        <p:nvCxnSpPr>
          <p:cNvPr id="11" name="Connecteur droit avec flèche 10"/>
          <p:cNvCxnSpPr>
            <a:endCxn id="6" idx="0"/>
          </p:cNvCxnSpPr>
          <p:nvPr/>
        </p:nvCxnSpPr>
        <p:spPr>
          <a:xfrm flipH="1">
            <a:off x="784051" y="567844"/>
            <a:ext cx="907629" cy="4063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endCxn id="7" idx="0"/>
          </p:cNvCxnSpPr>
          <p:nvPr/>
        </p:nvCxnSpPr>
        <p:spPr>
          <a:xfrm flipH="1">
            <a:off x="1691680" y="567844"/>
            <a:ext cx="720080" cy="842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endCxn id="8" idx="0"/>
          </p:cNvCxnSpPr>
          <p:nvPr/>
        </p:nvCxnSpPr>
        <p:spPr>
          <a:xfrm>
            <a:off x="2987824" y="567844"/>
            <a:ext cx="283840" cy="5323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endCxn id="9" idx="0"/>
          </p:cNvCxnSpPr>
          <p:nvPr/>
        </p:nvCxnSpPr>
        <p:spPr>
          <a:xfrm>
            <a:off x="3635896" y="567844"/>
            <a:ext cx="1355576" cy="104219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Connecteur droit avec flèche 18"/>
          <p:cNvCxnSpPr>
            <a:stCxn id="4" idx="2"/>
            <a:endCxn id="10" idx="1"/>
          </p:cNvCxnSpPr>
          <p:nvPr/>
        </p:nvCxnSpPr>
        <p:spPr>
          <a:xfrm>
            <a:off x="4266220" y="567844"/>
            <a:ext cx="1585156" cy="1461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ZoneTexte 22"/>
          <p:cNvSpPr txBox="1"/>
          <p:nvPr/>
        </p:nvSpPr>
        <p:spPr>
          <a:xfrm>
            <a:off x="5165576" y="997158"/>
            <a:ext cx="1719808" cy="292388"/>
          </a:xfrm>
          <a:prstGeom prst="rect">
            <a:avLst/>
          </a:prstGeom>
          <a:noFill/>
        </p:spPr>
        <p:txBody>
          <a:bodyPr wrap="square" rtlCol="0">
            <a:spAutoFit/>
          </a:bodyPr>
          <a:lstStyle/>
          <a:p>
            <a:pPr algn="ctr"/>
            <a:r>
              <a:rPr lang="fr-FR" sz="1300" u="sng" dirty="0" smtClean="0">
                <a:latin typeface="Comic Sans MS" panose="030F0702030302020204" pitchFamily="66" charset="0"/>
              </a:rPr>
              <a:t>Objet</a:t>
            </a:r>
            <a:endParaRPr lang="fr-FR" sz="1300" dirty="0">
              <a:latin typeface="Comic Sans MS" panose="030F0702030302020204" pitchFamily="66" charset="0"/>
            </a:endParaRPr>
          </a:p>
        </p:txBody>
      </p:sp>
      <p:cxnSp>
        <p:nvCxnSpPr>
          <p:cNvPr id="24" name="Connecteur droit avec flèche 23"/>
          <p:cNvCxnSpPr/>
          <p:nvPr/>
        </p:nvCxnSpPr>
        <p:spPr>
          <a:xfrm>
            <a:off x="4131568" y="640941"/>
            <a:ext cx="1448544" cy="44799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1436410" y="2132856"/>
            <a:ext cx="5990396" cy="463264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56742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4523" t="35318" r="51002" b="29884"/>
          <a:stretch/>
        </p:blipFill>
        <p:spPr bwMode="auto">
          <a:xfrm>
            <a:off x="7452320" y="1225208"/>
            <a:ext cx="648072" cy="8759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7" name="Picture 4"/>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68775" t="39264" r="15613" b="27496"/>
          <a:stretch/>
        </p:blipFill>
        <p:spPr bwMode="auto">
          <a:xfrm>
            <a:off x="5834367" y="1225208"/>
            <a:ext cx="753857" cy="902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5"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76783" t="48920" r="6853" b="8357"/>
          <a:stretch/>
        </p:blipFill>
        <p:spPr bwMode="auto">
          <a:xfrm>
            <a:off x="2593868" y="1205724"/>
            <a:ext cx="609980" cy="895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2832" t="44776" r="18393" b="23160"/>
          <a:stretch/>
        </p:blipFill>
        <p:spPr bwMode="auto">
          <a:xfrm>
            <a:off x="2907039" y="424517"/>
            <a:ext cx="2313033" cy="8548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Espace réservé du contenu 2"/>
          <p:cNvSpPr>
            <a:spLocks noGrp="1"/>
          </p:cNvSpPr>
          <p:nvPr>
            <p:ph idx="1"/>
          </p:nvPr>
        </p:nvSpPr>
        <p:spPr>
          <a:xfrm>
            <a:off x="2049503" y="5710943"/>
            <a:ext cx="8682608" cy="5982147"/>
          </a:xfrm>
        </p:spPr>
        <p:txBody>
          <a:bodyPr>
            <a:normAutofit/>
          </a:bodyPr>
          <a:lstStyle/>
          <a:p>
            <a:pPr>
              <a:buFontTx/>
              <a:buChar char="-"/>
            </a:pPr>
            <a:r>
              <a:rPr lang="fr-FR" sz="1300" dirty="0" smtClean="0">
                <a:latin typeface="Comic Sans MS" panose="030F0702030302020204" pitchFamily="66" charset="0"/>
              </a:rPr>
              <a:t>Problème </a:t>
            </a:r>
            <a:r>
              <a:rPr lang="fr-FR" sz="1300" dirty="0" smtClean="0">
                <a:latin typeface="Comic Sans MS" panose="030F0702030302020204" pitchFamily="66" charset="0"/>
              </a:rPr>
              <a:t>des sources : </a:t>
            </a:r>
            <a:endParaRPr lang="fr-FR" sz="1300" dirty="0" smtClean="0">
              <a:latin typeface="Comic Sans MS" panose="030F0702030302020204" pitchFamily="66" charset="0"/>
            </a:endParaRPr>
          </a:p>
          <a:p>
            <a:pPr>
              <a:buFontTx/>
              <a:buChar char="-"/>
            </a:pPr>
            <a:r>
              <a:rPr lang="fr-FR" sz="1300" dirty="0" smtClean="0">
                <a:latin typeface="Comic Sans MS" panose="030F0702030302020204" pitchFamily="66" charset="0"/>
              </a:rPr>
              <a:t>Donner </a:t>
            </a:r>
            <a:r>
              <a:rPr lang="fr-FR" sz="1300" dirty="0" smtClean="0">
                <a:latin typeface="Comic Sans MS" panose="030F0702030302020204" pitchFamily="66" charset="0"/>
              </a:rPr>
              <a:t>des personnes  des idées de globalité alors qu’elles n’en ont </a:t>
            </a:r>
            <a:r>
              <a:rPr lang="fr-FR" sz="1300" dirty="0" smtClean="0">
                <a:latin typeface="Comic Sans MS" panose="030F0702030302020204" pitchFamily="66" charset="0"/>
              </a:rPr>
              <a:t>pas…Problème </a:t>
            </a:r>
            <a:r>
              <a:rPr lang="fr-FR" sz="1300" dirty="0" smtClean="0">
                <a:latin typeface="Comic Sans MS" panose="030F0702030302020204" pitchFamily="66" charset="0"/>
              </a:rPr>
              <a:t>des sources (multilinguisme impossible ?) : comment un historien peut-il s’y prendre pour « faire » de l’histoire globale ou connectée selon les critères scientifiques et méthodologiques habituels : dépouillement de sources primaires, maîtrise de la langue des sources, connaissance approfondie du contexte du phénomène étudié… quand celui-ci s’étale dans l’espace et dans le temps (Cf. J. Burbank &amp; F. Cooper). </a:t>
            </a:r>
            <a:endParaRPr lang="fr-FR" sz="1300" dirty="0">
              <a:latin typeface="Comic Sans MS" panose="030F0702030302020204" pitchFamily="66" charset="0"/>
            </a:endParaRPr>
          </a:p>
        </p:txBody>
      </p:sp>
      <p:sp>
        <p:nvSpPr>
          <p:cNvPr id="4" name="ZoneTexte 3"/>
          <p:cNvSpPr txBox="1"/>
          <p:nvPr/>
        </p:nvSpPr>
        <p:spPr>
          <a:xfrm>
            <a:off x="0" y="-5898"/>
            <a:ext cx="9144000" cy="338554"/>
          </a:xfrm>
          <a:prstGeom prst="rect">
            <a:avLst/>
          </a:prstGeom>
          <a:solidFill>
            <a:srgbClr val="FFC000">
              <a:alpha val="29000"/>
            </a:srgbClr>
          </a:solidFill>
        </p:spPr>
        <p:txBody>
          <a:bodyPr wrap="square" rtlCol="0">
            <a:spAutoFit/>
          </a:bodyPr>
          <a:lstStyle/>
          <a:p>
            <a:pPr algn="ctr"/>
            <a:r>
              <a:rPr lang="fr-FR" sz="1600" b="1" u="sng" dirty="0" smtClean="0">
                <a:latin typeface="Comic Sans MS" panose="030F0702030302020204" pitchFamily="66" charset="0"/>
              </a:rPr>
              <a:t>L’histoire globale : une histoire des connexions  </a:t>
            </a:r>
            <a:endParaRPr lang="fr-FR" sz="1600" b="1" u="sng" dirty="0">
              <a:latin typeface="Comic Sans MS" panose="030F0702030302020204" pitchFamily="66" charset="0"/>
            </a:endParaRPr>
          </a:p>
        </p:txBody>
      </p:sp>
      <p:sp>
        <p:nvSpPr>
          <p:cNvPr id="5" name="ZoneTexte 4"/>
          <p:cNvSpPr txBox="1"/>
          <p:nvPr/>
        </p:nvSpPr>
        <p:spPr>
          <a:xfrm>
            <a:off x="-36512" y="332656"/>
            <a:ext cx="2016224" cy="892552"/>
          </a:xfrm>
          <a:prstGeom prst="rect">
            <a:avLst/>
          </a:prstGeom>
          <a:solidFill>
            <a:srgbClr val="FFFF00">
              <a:alpha val="32000"/>
            </a:srgbClr>
          </a:solidFill>
        </p:spPr>
        <p:txBody>
          <a:bodyPr wrap="square" rtlCol="0">
            <a:spAutoFit/>
          </a:bodyPr>
          <a:lstStyle/>
          <a:p>
            <a:pPr algn="ctr"/>
            <a:r>
              <a:rPr lang="fr-FR" sz="1300" b="1" dirty="0" smtClean="0">
                <a:latin typeface="Comic Sans MS" panose="030F0702030302020204" pitchFamily="66" charset="0"/>
              </a:rPr>
              <a:t>Quand s’est développée l’histoire globale et pourquoi ? </a:t>
            </a:r>
          </a:p>
          <a:p>
            <a:pPr algn="ctr"/>
            <a:endParaRPr lang="fr-FR" sz="1300" b="1" dirty="0">
              <a:latin typeface="Comic Sans MS" panose="030F0702030302020204" pitchFamily="66" charset="0"/>
            </a:endParaRPr>
          </a:p>
        </p:txBody>
      </p:sp>
      <p:cxnSp>
        <p:nvCxnSpPr>
          <p:cNvPr id="7" name="Connecteur droit 6"/>
          <p:cNvCxnSpPr/>
          <p:nvPr/>
        </p:nvCxnSpPr>
        <p:spPr>
          <a:xfrm>
            <a:off x="0" y="332656"/>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36512" y="1196752"/>
            <a:ext cx="2016224" cy="892552"/>
          </a:xfrm>
          <a:prstGeom prst="rect">
            <a:avLst/>
          </a:prstGeom>
          <a:solidFill>
            <a:srgbClr val="FFFF00">
              <a:alpha val="27000"/>
            </a:srgbClr>
          </a:solidFill>
        </p:spPr>
        <p:txBody>
          <a:bodyPr wrap="square" rtlCol="0">
            <a:spAutoFit/>
          </a:bodyPr>
          <a:lstStyle/>
          <a:p>
            <a:pPr algn="ctr"/>
            <a:r>
              <a:rPr lang="fr-FR" sz="1300" b="1" dirty="0" smtClean="0">
                <a:latin typeface="Comic Sans MS" panose="030F0702030302020204" pitchFamily="66" charset="0"/>
              </a:rPr>
              <a:t>Qui en sont les principaux représentants ? </a:t>
            </a:r>
          </a:p>
          <a:p>
            <a:pPr algn="ctr"/>
            <a:endParaRPr lang="fr-FR" sz="1300" b="1" dirty="0">
              <a:latin typeface="Comic Sans MS" panose="030F0702030302020204" pitchFamily="66" charset="0"/>
            </a:endParaRPr>
          </a:p>
        </p:txBody>
      </p:sp>
      <p:cxnSp>
        <p:nvCxnSpPr>
          <p:cNvPr id="14" name="Connecteur droit 13"/>
          <p:cNvCxnSpPr/>
          <p:nvPr/>
        </p:nvCxnSpPr>
        <p:spPr>
          <a:xfrm>
            <a:off x="0" y="1196752"/>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0" y="2080711"/>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ZoneTexte 15"/>
          <p:cNvSpPr txBox="1"/>
          <p:nvPr/>
        </p:nvSpPr>
        <p:spPr>
          <a:xfrm>
            <a:off x="-72516" y="2118826"/>
            <a:ext cx="2088232" cy="1892826"/>
          </a:xfrm>
          <a:prstGeom prst="rect">
            <a:avLst/>
          </a:prstGeom>
          <a:solidFill>
            <a:srgbClr val="FFFF00">
              <a:alpha val="27000"/>
            </a:srgbClr>
          </a:solidFill>
        </p:spPr>
        <p:txBody>
          <a:bodyPr wrap="square" rtlCol="0">
            <a:spAutoFit/>
          </a:bodyPr>
          <a:lstStyle/>
          <a:p>
            <a:pPr algn="ctr"/>
            <a:endParaRPr lang="fr-FR" sz="1300" b="1" dirty="0">
              <a:latin typeface="Comic Sans MS" panose="030F0702030302020204" pitchFamily="66" charset="0"/>
            </a:endParaRPr>
          </a:p>
          <a:p>
            <a:pPr algn="ctr"/>
            <a:endParaRPr lang="fr-FR" sz="1300" b="1" dirty="0" smtClean="0">
              <a:latin typeface="Comic Sans MS" panose="030F0702030302020204" pitchFamily="66" charset="0"/>
            </a:endParaRPr>
          </a:p>
          <a:p>
            <a:pPr algn="ctr"/>
            <a:endParaRPr lang="fr-FR" sz="1300" b="1" dirty="0">
              <a:latin typeface="Comic Sans MS" panose="030F0702030302020204" pitchFamily="66" charset="0"/>
            </a:endParaRPr>
          </a:p>
          <a:p>
            <a:pPr algn="ctr"/>
            <a:r>
              <a:rPr lang="fr-FR" sz="1300" b="1" dirty="0" smtClean="0">
                <a:latin typeface="Comic Sans MS" panose="030F0702030302020204" pitchFamily="66" charset="0"/>
              </a:rPr>
              <a:t>Quel est l’intérêt de l’histoire globale ? </a:t>
            </a:r>
          </a:p>
          <a:p>
            <a:pPr algn="ctr"/>
            <a:endParaRPr lang="fr-FR" sz="1300" b="1" dirty="0">
              <a:latin typeface="Comic Sans MS" panose="030F0702030302020204" pitchFamily="66" charset="0"/>
            </a:endParaRPr>
          </a:p>
          <a:p>
            <a:pPr algn="ctr"/>
            <a:endParaRPr lang="fr-FR" sz="1300" b="1" dirty="0" smtClean="0">
              <a:latin typeface="Comic Sans MS" panose="030F0702030302020204" pitchFamily="66" charset="0"/>
            </a:endParaRPr>
          </a:p>
          <a:p>
            <a:pPr algn="ctr"/>
            <a:endParaRPr lang="fr-FR" sz="1300" b="1" dirty="0" smtClean="0">
              <a:latin typeface="Comic Sans MS" panose="030F0702030302020204" pitchFamily="66" charset="0"/>
            </a:endParaRPr>
          </a:p>
          <a:p>
            <a:pPr algn="ctr"/>
            <a:endParaRPr lang="fr-FR" sz="1300" b="1" dirty="0">
              <a:latin typeface="Comic Sans MS" panose="030F0702030302020204" pitchFamily="66" charset="0"/>
            </a:endParaRPr>
          </a:p>
        </p:txBody>
      </p:sp>
      <p:sp>
        <p:nvSpPr>
          <p:cNvPr id="17" name="ZoneTexte 16"/>
          <p:cNvSpPr txBox="1"/>
          <p:nvPr/>
        </p:nvSpPr>
        <p:spPr>
          <a:xfrm>
            <a:off x="-108520" y="4077072"/>
            <a:ext cx="2124236" cy="892552"/>
          </a:xfrm>
          <a:prstGeom prst="rect">
            <a:avLst/>
          </a:prstGeom>
          <a:solidFill>
            <a:srgbClr val="FFFF00">
              <a:alpha val="27000"/>
            </a:srgbClr>
          </a:solidFill>
        </p:spPr>
        <p:txBody>
          <a:bodyPr wrap="square" rtlCol="0">
            <a:spAutoFit/>
          </a:bodyPr>
          <a:lstStyle/>
          <a:p>
            <a:pPr algn="ctr"/>
            <a:r>
              <a:rPr lang="fr-FR" sz="1300" b="1" dirty="0" smtClean="0">
                <a:latin typeface="Comic Sans MS" panose="030F0702030302020204" pitchFamily="66" charset="0"/>
              </a:rPr>
              <a:t>Quels sont les objets d’étude de l’histoire globale ?</a:t>
            </a:r>
          </a:p>
          <a:p>
            <a:pPr algn="ctr"/>
            <a:endParaRPr lang="fr-FR" sz="1300" b="1" dirty="0">
              <a:latin typeface="Comic Sans MS" panose="030F0702030302020204" pitchFamily="66" charset="0"/>
            </a:endParaRPr>
          </a:p>
        </p:txBody>
      </p:sp>
      <p:sp>
        <p:nvSpPr>
          <p:cNvPr id="18" name="ZoneTexte 17"/>
          <p:cNvSpPr txBox="1"/>
          <p:nvPr/>
        </p:nvSpPr>
        <p:spPr>
          <a:xfrm>
            <a:off x="-108520" y="4984720"/>
            <a:ext cx="2124236" cy="692497"/>
          </a:xfrm>
          <a:prstGeom prst="rect">
            <a:avLst/>
          </a:prstGeom>
          <a:solidFill>
            <a:srgbClr val="FFFF00">
              <a:alpha val="27000"/>
            </a:srgbClr>
          </a:solidFill>
        </p:spPr>
        <p:txBody>
          <a:bodyPr wrap="square" rtlCol="0">
            <a:spAutoFit/>
          </a:bodyPr>
          <a:lstStyle/>
          <a:p>
            <a:pPr algn="ctr"/>
            <a:r>
              <a:rPr lang="fr-FR" sz="1300" b="1" dirty="0" smtClean="0">
                <a:latin typeface="Comic Sans MS" panose="030F0702030302020204" pitchFamily="66" charset="0"/>
              </a:rPr>
              <a:t>Quelle est la démarche de l’historien ? </a:t>
            </a:r>
          </a:p>
          <a:p>
            <a:pPr algn="ctr"/>
            <a:endParaRPr lang="fr-FR" sz="1300" b="1" dirty="0">
              <a:latin typeface="Comic Sans MS" panose="030F0702030302020204" pitchFamily="66" charset="0"/>
            </a:endParaRPr>
          </a:p>
        </p:txBody>
      </p:sp>
      <p:sp>
        <p:nvSpPr>
          <p:cNvPr id="19" name="ZoneTexte 18"/>
          <p:cNvSpPr txBox="1"/>
          <p:nvPr/>
        </p:nvSpPr>
        <p:spPr>
          <a:xfrm>
            <a:off x="-21952" y="5715856"/>
            <a:ext cx="2001664" cy="1492716"/>
          </a:xfrm>
          <a:prstGeom prst="rect">
            <a:avLst/>
          </a:prstGeom>
          <a:solidFill>
            <a:srgbClr val="FFFF00">
              <a:alpha val="27000"/>
            </a:srgbClr>
          </a:solidFill>
        </p:spPr>
        <p:txBody>
          <a:bodyPr wrap="square" rtlCol="0">
            <a:spAutoFit/>
          </a:bodyPr>
          <a:lstStyle/>
          <a:p>
            <a:pPr algn="ctr"/>
            <a:endParaRPr lang="fr-FR" sz="1300" b="1" dirty="0" smtClean="0">
              <a:latin typeface="Comic Sans MS" panose="030F0702030302020204" pitchFamily="66" charset="0"/>
            </a:endParaRPr>
          </a:p>
          <a:p>
            <a:pPr algn="ctr"/>
            <a:r>
              <a:rPr lang="fr-FR" sz="1300" b="1" dirty="0" smtClean="0">
                <a:latin typeface="Comic Sans MS" panose="030F0702030302020204" pitchFamily="66" charset="0"/>
              </a:rPr>
              <a:t>A quelles difficultés celui-ci se trouve-t-il confrontées ?  </a:t>
            </a:r>
          </a:p>
          <a:p>
            <a:pPr algn="ctr"/>
            <a:endParaRPr lang="fr-FR" sz="1300" b="1" dirty="0">
              <a:latin typeface="Comic Sans MS" panose="030F0702030302020204" pitchFamily="66" charset="0"/>
            </a:endParaRPr>
          </a:p>
          <a:p>
            <a:pPr algn="ctr"/>
            <a:endParaRPr lang="fr-FR" sz="1300" b="1" dirty="0" smtClean="0">
              <a:latin typeface="Comic Sans MS" panose="030F0702030302020204" pitchFamily="66" charset="0"/>
            </a:endParaRPr>
          </a:p>
          <a:p>
            <a:pPr algn="ctr"/>
            <a:endParaRPr lang="fr-FR" sz="1300" b="1" dirty="0">
              <a:latin typeface="Comic Sans MS" panose="030F0702030302020204" pitchFamily="66" charset="0"/>
            </a:endParaRPr>
          </a:p>
        </p:txBody>
      </p:sp>
      <p:sp>
        <p:nvSpPr>
          <p:cNvPr id="21" name="Rectangle 20"/>
          <p:cNvSpPr/>
          <p:nvPr/>
        </p:nvSpPr>
        <p:spPr>
          <a:xfrm>
            <a:off x="1965152" y="4005064"/>
            <a:ext cx="7128284" cy="1384995"/>
          </a:xfrm>
          <a:prstGeom prst="rect">
            <a:avLst/>
          </a:prstGeom>
        </p:spPr>
        <p:txBody>
          <a:bodyPr wrap="square">
            <a:spAutoFit/>
          </a:bodyPr>
          <a:lstStyle/>
          <a:p>
            <a:r>
              <a:rPr lang="fr-FR" sz="1200" dirty="0" smtClean="0">
                <a:latin typeface="Comic Sans MS" panose="030F0702030302020204" pitchFamily="66" charset="0"/>
              </a:rPr>
              <a:t>- De l’objet comme le cacao, café aux personnes </a:t>
            </a:r>
          </a:p>
          <a:p>
            <a:pPr algn="just">
              <a:buFontTx/>
              <a:buChar char="-"/>
            </a:pPr>
            <a:r>
              <a:rPr lang="fr-FR" sz="1200" dirty="0" smtClean="0">
                <a:latin typeface="Comic Sans MS" panose="030F0702030302020204" pitchFamily="66" charset="0"/>
              </a:rPr>
              <a:t> Des lieux : une cité, la gare </a:t>
            </a:r>
          </a:p>
          <a:p>
            <a:pPr>
              <a:buFontTx/>
              <a:buChar char="-"/>
            </a:pPr>
            <a:r>
              <a:rPr lang="fr-FR" sz="1200" dirty="0" smtClean="0">
                <a:latin typeface="Comic Sans MS" panose="030F0702030302020204" pitchFamily="66" charset="0"/>
              </a:rPr>
              <a:t>Les figures de l’entre deux (situation de métissages, convertis chrétiens au Japon…). Il n’y a pas que des vainqueurs et des vaincus. </a:t>
            </a:r>
          </a:p>
          <a:p>
            <a:pPr>
              <a:buFontTx/>
              <a:buChar char="-"/>
            </a:pPr>
            <a:r>
              <a:rPr lang="fr-FR" sz="1200" dirty="0" smtClean="0">
                <a:latin typeface="Comic Sans MS" panose="030F0702030302020204" pitchFamily="66" charset="0"/>
              </a:rPr>
              <a:t>Des institutions : l’Unesco </a:t>
            </a:r>
          </a:p>
          <a:p>
            <a:pPr>
              <a:buFontTx/>
              <a:buChar char="-"/>
            </a:pPr>
            <a:endParaRPr lang="fr-FR" sz="1200" dirty="0" smtClean="0">
              <a:latin typeface="Comic Sans MS" panose="030F0702030302020204" pitchFamily="66" charset="0"/>
            </a:endParaRPr>
          </a:p>
          <a:p>
            <a:pPr>
              <a:buFontTx/>
              <a:buChar char="-"/>
            </a:pPr>
            <a:endParaRPr lang="fr-FR" sz="1200" dirty="0">
              <a:latin typeface="Comic Sans MS" panose="030F0702030302020204" pitchFamily="66" charset="0"/>
            </a:endParaRPr>
          </a:p>
        </p:txBody>
      </p:sp>
      <p:sp>
        <p:nvSpPr>
          <p:cNvPr id="22" name="Rectangle 21"/>
          <p:cNvSpPr/>
          <p:nvPr/>
        </p:nvSpPr>
        <p:spPr>
          <a:xfrm>
            <a:off x="2016223" y="4968751"/>
            <a:ext cx="7164289" cy="646331"/>
          </a:xfrm>
          <a:prstGeom prst="rect">
            <a:avLst/>
          </a:prstGeom>
        </p:spPr>
        <p:txBody>
          <a:bodyPr wrap="square">
            <a:spAutoFit/>
          </a:bodyPr>
          <a:lstStyle/>
          <a:p>
            <a:pPr algn="just">
              <a:buFontTx/>
              <a:buChar char="-"/>
            </a:pPr>
            <a:r>
              <a:rPr lang="fr-FR" sz="1200" dirty="0" smtClean="0">
                <a:latin typeface="Comic Sans MS" panose="030F0702030302020204" pitchFamily="66" charset="0"/>
              </a:rPr>
              <a:t> </a:t>
            </a:r>
            <a:r>
              <a:rPr lang="fr-FR" sz="1200" b="1" dirty="0" smtClean="0">
                <a:latin typeface="Comic Sans MS" panose="030F0702030302020204" pitchFamily="66" charset="0"/>
              </a:rPr>
              <a:t>« Recadrer » (S.G.) : </a:t>
            </a:r>
            <a:r>
              <a:rPr lang="fr-FR" sz="1200" dirty="0" smtClean="0">
                <a:latin typeface="Comic Sans MS" panose="030F0702030302020204" pitchFamily="66" charset="0"/>
              </a:rPr>
              <a:t>Une démarche comparative mais pas dualiste </a:t>
            </a:r>
          </a:p>
          <a:p>
            <a:pPr algn="just">
              <a:buFontTx/>
              <a:buChar char="-"/>
            </a:pPr>
            <a:r>
              <a:rPr lang="fr-FR" sz="1200" b="1" dirty="0" smtClean="0">
                <a:latin typeface="Comic Sans MS" panose="030F0702030302020204" pitchFamily="66" charset="0"/>
              </a:rPr>
              <a:t>« Confronter/croiser les sources » (R.B)</a:t>
            </a:r>
            <a:r>
              <a:rPr lang="fr-FR" sz="1200" dirty="0">
                <a:latin typeface="Comic Sans MS" panose="030F0702030302020204" pitchFamily="66" charset="0"/>
              </a:rPr>
              <a:t> </a:t>
            </a:r>
            <a:r>
              <a:rPr lang="fr-FR" sz="1200" dirty="0" smtClean="0">
                <a:latin typeface="Comic Sans MS" panose="030F0702030302020204" pitchFamily="66" charset="0"/>
              </a:rPr>
              <a:t>: sortir de la vision du vainqueur/vision du vaincu </a:t>
            </a:r>
          </a:p>
          <a:p>
            <a:pPr algn="just">
              <a:buFontTx/>
              <a:buChar char="-"/>
            </a:pPr>
            <a:r>
              <a:rPr lang="fr-FR" sz="1200" dirty="0" smtClean="0">
                <a:latin typeface="Comic Sans MS" panose="030F0702030302020204" pitchFamily="66" charset="0"/>
              </a:rPr>
              <a:t>Questionner les connexions </a:t>
            </a:r>
          </a:p>
        </p:txBody>
      </p:sp>
      <p:sp>
        <p:nvSpPr>
          <p:cNvPr id="23" name="Rectangle 22"/>
          <p:cNvSpPr/>
          <p:nvPr/>
        </p:nvSpPr>
        <p:spPr>
          <a:xfrm>
            <a:off x="1979712" y="2078873"/>
            <a:ext cx="7164288" cy="1862048"/>
          </a:xfrm>
          <a:prstGeom prst="rect">
            <a:avLst/>
          </a:prstGeom>
        </p:spPr>
        <p:txBody>
          <a:bodyPr wrap="square">
            <a:spAutoFit/>
          </a:bodyPr>
          <a:lstStyle/>
          <a:p>
            <a:pPr algn="just"/>
            <a:r>
              <a:rPr lang="fr-FR" sz="1150" dirty="0" smtClean="0">
                <a:latin typeface="Comic Sans MS" panose="030F0702030302020204" pitchFamily="66" charset="0"/>
              </a:rPr>
              <a:t>- </a:t>
            </a:r>
            <a:r>
              <a:rPr lang="fr-FR" sz="1150" b="1" dirty="0" smtClean="0">
                <a:latin typeface="Comic Sans MS" panose="030F0702030302020204" pitchFamily="66" charset="0"/>
              </a:rPr>
              <a:t>« Décloisonner » (S.G.) : </a:t>
            </a:r>
            <a:r>
              <a:rPr lang="fr-FR" sz="1150" dirty="0" smtClean="0">
                <a:latin typeface="Comic Sans MS" panose="030F0702030302020204" pitchFamily="66" charset="0"/>
              </a:rPr>
              <a:t>Avoir un regard décentré sur le temps et l’espace </a:t>
            </a:r>
          </a:p>
          <a:p>
            <a:pPr algn="just">
              <a:buFontTx/>
              <a:buChar char="-"/>
            </a:pPr>
            <a:r>
              <a:rPr lang="fr-FR" sz="1150" dirty="0" smtClean="0">
                <a:latin typeface="Comic Sans MS" panose="030F0702030302020204" pitchFamily="66" charset="0"/>
              </a:rPr>
              <a:t> Faire l’histoire des premiers contacts/les connexions  </a:t>
            </a:r>
          </a:p>
          <a:p>
            <a:pPr algn="just">
              <a:buFontTx/>
              <a:buChar char="-"/>
            </a:pPr>
            <a:r>
              <a:rPr lang="fr-FR" sz="1150" dirty="0" smtClean="0">
                <a:latin typeface="Comic Sans MS" panose="030F0702030302020204" pitchFamily="66" charset="0"/>
              </a:rPr>
              <a:t>Montrer l’historicité propre des sociétés extra européennes</a:t>
            </a:r>
          </a:p>
          <a:p>
            <a:pPr algn="just">
              <a:buFontTx/>
              <a:buChar char="-"/>
            </a:pPr>
            <a:r>
              <a:rPr lang="fr-FR" sz="1150" dirty="0" smtClean="0">
                <a:latin typeface="Comic Sans MS" panose="030F0702030302020204" pitchFamily="66" charset="0"/>
              </a:rPr>
              <a:t> Montrer la diversité des modes d’industrialisation et de formation des Etats. </a:t>
            </a:r>
          </a:p>
          <a:p>
            <a:pPr algn="just">
              <a:buFontTx/>
              <a:buChar char="-"/>
            </a:pPr>
            <a:r>
              <a:rPr lang="fr-FR" sz="1150" dirty="0" smtClean="0">
                <a:latin typeface="Comic Sans MS" panose="030F0702030302020204" pitchFamily="66" charset="0"/>
              </a:rPr>
              <a:t>En finir avec les théories diffusionnistes </a:t>
            </a:r>
          </a:p>
          <a:p>
            <a:pPr algn="just">
              <a:buFontTx/>
              <a:buChar char="-"/>
            </a:pPr>
            <a:r>
              <a:rPr lang="fr-FR" sz="1150" dirty="0" smtClean="0">
                <a:latin typeface="Comic Sans MS" panose="030F0702030302020204" pitchFamily="66" charset="0"/>
              </a:rPr>
              <a:t>Se donner comme propos de montrer des similitudes, des connexions </a:t>
            </a:r>
          </a:p>
          <a:p>
            <a:pPr algn="just">
              <a:buFontTx/>
              <a:buChar char="-"/>
            </a:pPr>
            <a:r>
              <a:rPr lang="fr-FR" sz="1150" dirty="0" smtClean="0">
                <a:latin typeface="Comic Sans MS" panose="030F0702030302020204" pitchFamily="66" charset="0"/>
              </a:rPr>
              <a:t>Une démarche comparative </a:t>
            </a:r>
          </a:p>
          <a:p>
            <a:pPr algn="just">
              <a:buFontTx/>
              <a:buChar char="-"/>
            </a:pPr>
            <a:r>
              <a:rPr lang="fr-FR" sz="1150" dirty="0" smtClean="0">
                <a:latin typeface="Comic Sans MS" panose="030F0702030302020204" pitchFamily="66" charset="0"/>
              </a:rPr>
              <a:t>Forte dimension interdisciplinaire </a:t>
            </a:r>
          </a:p>
          <a:p>
            <a:pPr algn="just">
              <a:buFontTx/>
              <a:buChar char="-"/>
            </a:pPr>
            <a:r>
              <a:rPr lang="fr-FR" sz="1150" dirty="0" smtClean="0">
                <a:latin typeface="Comic Sans MS" panose="030F0702030302020204" pitchFamily="66" charset="0"/>
              </a:rPr>
              <a:t> </a:t>
            </a:r>
            <a:r>
              <a:rPr lang="fr-FR" sz="1150" b="1" dirty="0" smtClean="0">
                <a:latin typeface="Comic Sans MS" panose="030F0702030302020204" pitchFamily="66" charset="0"/>
              </a:rPr>
              <a:t>« Reconnecter » (S. G.) :</a:t>
            </a:r>
            <a:r>
              <a:rPr lang="fr-FR" sz="1150" dirty="0" smtClean="0">
                <a:latin typeface="Comic Sans MS" panose="030F0702030302020204" pitchFamily="66" charset="0"/>
              </a:rPr>
              <a:t>Articuler les échelles plutôt que de les confronter, voir les connexions </a:t>
            </a:r>
          </a:p>
          <a:p>
            <a:pPr algn="just">
              <a:buFontTx/>
              <a:buChar char="-"/>
            </a:pPr>
            <a:r>
              <a:rPr lang="fr-FR" sz="1150" dirty="0" smtClean="0">
                <a:latin typeface="Comic Sans MS" panose="030F0702030302020204" pitchFamily="66" charset="0"/>
              </a:rPr>
              <a:t>Traiter à parts égales les archives européennes et les traités et chroniques arabes… malais </a:t>
            </a:r>
          </a:p>
        </p:txBody>
      </p:sp>
      <p:cxnSp>
        <p:nvCxnSpPr>
          <p:cNvPr id="24" name="Connecteur droit 23"/>
          <p:cNvCxnSpPr/>
          <p:nvPr/>
        </p:nvCxnSpPr>
        <p:spPr>
          <a:xfrm>
            <a:off x="0" y="4017865"/>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Connecteur droit 24"/>
          <p:cNvCxnSpPr/>
          <p:nvPr/>
        </p:nvCxnSpPr>
        <p:spPr>
          <a:xfrm>
            <a:off x="0" y="4969624"/>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eur droit 25"/>
          <p:cNvCxnSpPr/>
          <p:nvPr/>
        </p:nvCxnSpPr>
        <p:spPr>
          <a:xfrm>
            <a:off x="2015716" y="332656"/>
            <a:ext cx="0" cy="65253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0" y="5677217"/>
            <a:ext cx="9144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0" name="Rectangle 29"/>
          <p:cNvSpPr/>
          <p:nvPr/>
        </p:nvSpPr>
        <p:spPr>
          <a:xfrm>
            <a:off x="6012160" y="427747"/>
            <a:ext cx="3168352" cy="702370"/>
          </a:xfrm>
          <a:prstGeom prst="rect">
            <a:avLst/>
          </a:prstGeom>
        </p:spPr>
        <p:txBody>
          <a:bodyPr wrap="square">
            <a:spAutoFit/>
          </a:bodyPr>
          <a:lstStyle/>
          <a:p>
            <a:r>
              <a:rPr lang="fr-FR" sz="1300" dirty="0" smtClean="0">
                <a:latin typeface="Comic Sans MS" panose="030F0702030302020204" pitchFamily="66" charset="0"/>
              </a:rPr>
              <a:t>Contexte d’un monde globalisé : « faire de l’histoire dans un monde globalisé »</a:t>
            </a:r>
          </a:p>
          <a:p>
            <a:r>
              <a:rPr lang="fr-FR" sz="1300" dirty="0" smtClean="0">
                <a:latin typeface="Comic Sans MS" panose="030F0702030302020204" pitchFamily="66" charset="0"/>
              </a:rPr>
              <a:t>Serge </a:t>
            </a:r>
            <a:r>
              <a:rPr lang="fr-FR" sz="1300" dirty="0" err="1" smtClean="0">
                <a:latin typeface="Comic Sans MS" panose="030F0702030302020204" pitchFamily="66" charset="0"/>
              </a:rPr>
              <a:t>Gruzinski</a:t>
            </a:r>
            <a:r>
              <a:rPr lang="fr-FR" sz="1300" dirty="0" smtClean="0">
                <a:latin typeface="Comic Sans MS" panose="030F0702030302020204" pitchFamily="66" charset="0"/>
              </a:rPr>
              <a:t>, les Annales, 2011</a:t>
            </a:r>
            <a:endParaRPr lang="fr-FR" sz="1300" dirty="0">
              <a:latin typeface="Comic Sans MS" panose="030F0702030302020204" pitchFamily="66" charset="0"/>
            </a:endParaRPr>
          </a:p>
        </p:txBody>
      </p:sp>
      <p:cxnSp>
        <p:nvCxnSpPr>
          <p:cNvPr id="31" name="Connecteur droit 30"/>
          <p:cNvCxnSpPr/>
          <p:nvPr/>
        </p:nvCxnSpPr>
        <p:spPr>
          <a:xfrm>
            <a:off x="6012160" y="332656"/>
            <a:ext cx="0" cy="892552"/>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pic>
        <p:nvPicPr>
          <p:cNvPr id="36" name="Picture 3"/>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78239" t="47272" r="5188" b="11697"/>
          <a:stretch/>
        </p:blipFill>
        <p:spPr bwMode="auto">
          <a:xfrm>
            <a:off x="4127633" y="1234413"/>
            <a:ext cx="588383" cy="8190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646412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40535" t="19922" r="32966" b="7095"/>
          <a:stretch/>
        </p:blipFill>
        <p:spPr bwMode="auto">
          <a:xfrm>
            <a:off x="162177" y="612986"/>
            <a:ext cx="3977775" cy="6159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ZoneTexte 23"/>
          <p:cNvSpPr txBox="1"/>
          <p:nvPr/>
        </p:nvSpPr>
        <p:spPr>
          <a:xfrm>
            <a:off x="0" y="44624"/>
            <a:ext cx="8532440" cy="1169551"/>
          </a:xfrm>
          <a:prstGeom prst="rect">
            <a:avLst/>
          </a:prstGeom>
          <a:noFill/>
        </p:spPr>
        <p:txBody>
          <a:bodyPr wrap="square" rtlCol="0">
            <a:spAutoFit/>
          </a:bodyPr>
          <a:lstStyle/>
          <a:p>
            <a:r>
              <a:rPr lang="fr-FR" sz="1400" b="1" u="sng" dirty="0" smtClean="0">
                <a:latin typeface="Comic Sans MS" panose="030F0702030302020204" pitchFamily="66" charset="0"/>
              </a:rPr>
              <a:t>D. Quel exemple scientifique caractéristique ?</a:t>
            </a:r>
          </a:p>
          <a:p>
            <a:r>
              <a:rPr lang="fr-FR" sz="1400" dirty="0" smtClean="0">
                <a:effectLst/>
                <a:latin typeface="Comic Sans MS" panose="030F0702030302020204" pitchFamily="66" charset="0"/>
              </a:rPr>
              <a:t>Un livre qui propose </a:t>
            </a:r>
            <a:r>
              <a:rPr lang="fr-FR" sz="1400" dirty="0" smtClean="0">
                <a:solidFill>
                  <a:srgbClr val="FF0000"/>
                </a:solidFill>
                <a:effectLst/>
                <a:latin typeface="Comic Sans MS" panose="030F0702030302020204" pitchFamily="66" charset="0"/>
              </a:rPr>
              <a:t>une manière radicalement nouvelle de faire de l’histoire globale</a:t>
            </a:r>
            <a:r>
              <a:rPr lang="fr-FR" sz="1400" dirty="0" smtClean="0">
                <a:effectLst/>
                <a:latin typeface="Comic Sans MS" panose="030F0702030302020204" pitchFamily="66" charset="0"/>
              </a:rPr>
              <a:t>. </a:t>
            </a:r>
          </a:p>
          <a:p>
            <a:endParaRPr lang="fr-FR" sz="1400" b="1" u="sng" dirty="0" smtClean="0">
              <a:latin typeface="Comic Sans MS" panose="030F0702030302020204" pitchFamily="66" charset="0"/>
            </a:endParaRPr>
          </a:p>
          <a:p>
            <a:r>
              <a:rPr lang="fr-FR" sz="1400" b="1" u="sng" dirty="0" smtClean="0">
                <a:latin typeface="Comic Sans MS" panose="030F0702030302020204" pitchFamily="66" charset="0"/>
              </a:rPr>
              <a:t> </a:t>
            </a:r>
          </a:p>
          <a:p>
            <a:endParaRPr lang="fr-FR" sz="1400" b="1" u="sng" dirty="0" smtClean="0">
              <a:latin typeface="Comic Sans MS" panose="030F0702030302020204" pitchFamily="66" charset="0"/>
            </a:endParaRPr>
          </a:p>
        </p:txBody>
      </p:sp>
      <p:sp>
        <p:nvSpPr>
          <p:cNvPr id="19" name="ZoneTexte 18"/>
          <p:cNvSpPr txBox="1"/>
          <p:nvPr/>
        </p:nvSpPr>
        <p:spPr>
          <a:xfrm>
            <a:off x="4294901" y="554232"/>
            <a:ext cx="4664821" cy="6124754"/>
          </a:xfrm>
          <a:prstGeom prst="rect">
            <a:avLst/>
          </a:prstGeom>
          <a:noFill/>
          <a:ln>
            <a:solidFill>
              <a:schemeClr val="tx1"/>
            </a:solidFill>
          </a:ln>
        </p:spPr>
        <p:txBody>
          <a:bodyPr wrap="square" rtlCol="0">
            <a:spAutoFit/>
          </a:bodyPr>
          <a:lstStyle/>
          <a:p>
            <a:pPr algn="just"/>
            <a:r>
              <a:rPr lang="fr-FR" sz="1400" dirty="0" smtClean="0">
                <a:effectLst/>
                <a:latin typeface="Comic Sans MS" panose="030F0702030302020204" pitchFamily="66" charset="0"/>
              </a:rPr>
              <a:t>S’il n’a jamais été autant question d’« histoire-monde », c’est souvent </a:t>
            </a:r>
            <a:r>
              <a:rPr lang="fr-FR" sz="1400" dirty="0" smtClean="0">
                <a:solidFill>
                  <a:srgbClr val="FF0000"/>
                </a:solidFill>
                <a:effectLst/>
                <a:latin typeface="Comic Sans MS" panose="030F0702030302020204" pitchFamily="66" charset="0"/>
              </a:rPr>
              <a:t>la même histoire </a:t>
            </a:r>
            <a:r>
              <a:rPr lang="fr-FR" sz="1400" dirty="0" smtClean="0">
                <a:effectLst/>
                <a:latin typeface="Comic Sans MS" panose="030F0702030302020204" pitchFamily="66" charset="0"/>
              </a:rPr>
              <a:t>du monde qui s’écrit : </a:t>
            </a:r>
            <a:r>
              <a:rPr lang="fr-FR" sz="1400" dirty="0" smtClean="0">
                <a:solidFill>
                  <a:srgbClr val="FF0000"/>
                </a:solidFill>
                <a:effectLst/>
                <a:latin typeface="Comic Sans MS" panose="030F0702030302020204" pitchFamily="66" charset="0"/>
              </a:rPr>
              <a:t>celle de l’Europe et de son « expansion » en Afrique,</a:t>
            </a:r>
            <a:r>
              <a:rPr lang="fr-FR" sz="1400" dirty="0" smtClean="0">
                <a:effectLst/>
                <a:latin typeface="Comic Sans MS" panose="030F0702030302020204" pitchFamily="66" charset="0"/>
              </a:rPr>
              <a:t> en Asie et aux Amériques. </a:t>
            </a:r>
          </a:p>
          <a:p>
            <a:pPr algn="just"/>
            <a:r>
              <a:rPr lang="fr-FR" sz="1400" dirty="0" smtClean="0">
                <a:effectLst/>
                <a:latin typeface="Comic Sans MS" panose="030F0702030302020204" pitchFamily="66" charset="0"/>
              </a:rPr>
              <a:t>Pour Romain Bertrand, il n’est d’autre remède à cet européocentrisme obstiné qu’une </a:t>
            </a:r>
            <a:r>
              <a:rPr lang="fr-FR" sz="1400" i="1" dirty="0" smtClean="0">
                <a:effectLst/>
                <a:latin typeface="Comic Sans MS" panose="030F0702030302020204" pitchFamily="66" charset="0"/>
              </a:rPr>
              <a:t>histoire à parts égales</a:t>
            </a:r>
            <a:r>
              <a:rPr lang="fr-FR" sz="1400" dirty="0" smtClean="0">
                <a:effectLst/>
                <a:latin typeface="Comic Sans MS" panose="030F0702030302020204" pitchFamily="66" charset="0"/>
              </a:rPr>
              <a:t>, tramée avec </a:t>
            </a:r>
            <a:r>
              <a:rPr lang="fr-FR" sz="1400" dirty="0" smtClean="0">
                <a:solidFill>
                  <a:srgbClr val="FF0000"/>
                </a:solidFill>
                <a:effectLst/>
                <a:latin typeface="Comic Sans MS" panose="030F0702030302020204" pitchFamily="66" charset="0"/>
              </a:rPr>
              <a:t>des sources qui ne soient pas seulement celles des Européens. </a:t>
            </a:r>
          </a:p>
          <a:p>
            <a:pPr algn="just"/>
            <a:r>
              <a:rPr lang="fr-FR" sz="1400" dirty="0" smtClean="0">
                <a:effectLst/>
                <a:latin typeface="Comic Sans MS" panose="030F0702030302020204" pitchFamily="66" charset="0"/>
              </a:rPr>
              <a:t>C’est ce qu’il propose dans ce texte, en offrant le </a:t>
            </a:r>
            <a:r>
              <a:rPr lang="fr-FR" sz="1400" dirty="0" smtClean="0">
                <a:solidFill>
                  <a:srgbClr val="FF0000"/>
                </a:solidFill>
                <a:effectLst/>
                <a:latin typeface="Comic Sans MS" panose="030F0702030302020204" pitchFamily="66" charset="0"/>
              </a:rPr>
              <a:t>récit détaillé des premiers contacts entre Hollandais</a:t>
            </a:r>
            <a:r>
              <a:rPr lang="fr-FR" sz="1400" dirty="0" smtClean="0">
                <a:effectLst/>
                <a:latin typeface="Comic Sans MS" panose="030F0702030302020204" pitchFamily="66" charset="0"/>
              </a:rPr>
              <a:t>, </a:t>
            </a:r>
            <a:r>
              <a:rPr lang="fr-FR" sz="1400" dirty="0" smtClean="0">
                <a:solidFill>
                  <a:srgbClr val="FF0000"/>
                </a:solidFill>
                <a:effectLst/>
                <a:latin typeface="Comic Sans MS" panose="030F0702030302020204" pitchFamily="66" charset="0"/>
              </a:rPr>
              <a:t>Malais et Javanais au tournant du XVIIe siècle</a:t>
            </a:r>
            <a:r>
              <a:rPr lang="fr-FR" sz="1400" dirty="0" smtClean="0">
                <a:effectLst/>
                <a:latin typeface="Comic Sans MS" panose="030F0702030302020204" pitchFamily="66" charset="0"/>
              </a:rPr>
              <a:t>. Il montre que l’Europe ne détenait alors aucun avantage sur les sociétés du monde </a:t>
            </a:r>
            <a:r>
              <a:rPr lang="fr-FR" sz="1400" dirty="0" err="1" smtClean="0">
                <a:effectLst/>
                <a:latin typeface="Comic Sans MS" panose="030F0702030302020204" pitchFamily="66" charset="0"/>
              </a:rPr>
              <a:t>insulindien</a:t>
            </a:r>
            <a:r>
              <a:rPr lang="fr-FR" sz="1400" dirty="0" smtClean="0">
                <a:effectLst/>
                <a:latin typeface="Comic Sans MS" panose="030F0702030302020204" pitchFamily="66" charset="0"/>
              </a:rPr>
              <a:t>, que ce soit en matière de compétences nautiques et cartographiques, de grand négoce ou de technologies militaires. Lorsque les vaisseaux de la Première Navigation de Cornelis de </a:t>
            </a:r>
            <a:r>
              <a:rPr lang="fr-FR" sz="1400" dirty="0" err="1" smtClean="0">
                <a:effectLst/>
                <a:latin typeface="Comic Sans MS" panose="030F0702030302020204" pitchFamily="66" charset="0"/>
              </a:rPr>
              <a:t>Houtman</a:t>
            </a:r>
            <a:r>
              <a:rPr lang="fr-FR" sz="1400" dirty="0" smtClean="0">
                <a:effectLst/>
                <a:latin typeface="Comic Sans MS" panose="030F0702030302020204" pitchFamily="66" charset="0"/>
              </a:rPr>
              <a:t> jettent l’ancre en juin 1596 dans la rade de </a:t>
            </a:r>
            <a:r>
              <a:rPr lang="fr-FR" sz="1400" dirty="0" err="1" smtClean="0">
                <a:effectLst/>
                <a:latin typeface="Comic Sans MS" panose="030F0702030302020204" pitchFamily="66" charset="0"/>
              </a:rPr>
              <a:t>Banten</a:t>
            </a:r>
            <a:r>
              <a:rPr lang="fr-FR" sz="1400" dirty="0" smtClean="0">
                <a:effectLst/>
                <a:latin typeface="Comic Sans MS" panose="030F0702030302020204" pitchFamily="66" charset="0"/>
              </a:rPr>
              <a:t>, à J</a:t>
            </a:r>
            <a:r>
              <a:rPr lang="fr-FR" sz="1400" dirty="0" smtClean="0">
                <a:solidFill>
                  <a:srgbClr val="FF0000"/>
                </a:solidFill>
                <a:effectLst/>
                <a:latin typeface="Comic Sans MS" panose="030F0702030302020204" pitchFamily="66" charset="0"/>
              </a:rPr>
              <a:t>ava, ce n’est pas à un monde « primitif » qu’ils ont affaire</a:t>
            </a:r>
            <a:r>
              <a:rPr lang="fr-FR" sz="1400" dirty="0" smtClean="0">
                <a:effectLst/>
                <a:latin typeface="Comic Sans MS" panose="030F0702030302020204" pitchFamily="66" charset="0"/>
              </a:rPr>
              <a:t>. Le lecteur découvre au contraire </a:t>
            </a:r>
            <a:r>
              <a:rPr lang="fr-FR" sz="1400" dirty="0" smtClean="0">
                <a:solidFill>
                  <a:srgbClr val="FF0000"/>
                </a:solidFill>
                <a:effectLst/>
                <a:latin typeface="Comic Sans MS" panose="030F0702030302020204" pitchFamily="66" charset="0"/>
              </a:rPr>
              <a:t>une société complexe et cosmopolite</a:t>
            </a:r>
            <a:r>
              <a:rPr lang="fr-FR" sz="1400" dirty="0" smtClean="0">
                <a:effectLst/>
                <a:latin typeface="Comic Sans MS" panose="030F0702030302020204" pitchFamily="66" charset="0"/>
              </a:rPr>
              <a:t>, insérée depuis des décennies dans des </a:t>
            </a:r>
            <a:r>
              <a:rPr lang="fr-FR" sz="1400" dirty="0" smtClean="0">
                <a:solidFill>
                  <a:srgbClr val="FF0000"/>
                </a:solidFill>
                <a:effectLst/>
                <a:latin typeface="Comic Sans MS" panose="030F0702030302020204" pitchFamily="66" charset="0"/>
              </a:rPr>
              <a:t>réseaux de commerce à grande distance</a:t>
            </a:r>
            <a:r>
              <a:rPr lang="fr-FR" sz="1400" dirty="0" smtClean="0">
                <a:effectLst/>
                <a:latin typeface="Comic Sans MS" panose="030F0702030302020204" pitchFamily="66" charset="0"/>
              </a:rPr>
              <a:t>, maillée de lieux de débats politique et religieux intenses et sophistiqués, qui font étrangement écho à ceux qui ont alors cours en Europe. </a:t>
            </a:r>
          </a:p>
          <a:p>
            <a:pPr algn="just"/>
            <a:r>
              <a:rPr lang="fr-FR" sz="1400" dirty="0" smtClean="0">
                <a:effectLst/>
                <a:latin typeface="Comic Sans MS" panose="030F0702030302020204" pitchFamily="66" charset="0"/>
              </a:rPr>
              <a:t>Un livre qui propose </a:t>
            </a:r>
            <a:r>
              <a:rPr lang="fr-FR" sz="1400" dirty="0" smtClean="0">
                <a:solidFill>
                  <a:srgbClr val="FF0000"/>
                </a:solidFill>
                <a:effectLst/>
                <a:latin typeface="Comic Sans MS" panose="030F0702030302020204" pitchFamily="66" charset="0"/>
              </a:rPr>
              <a:t>une manière radicalement nouvelle de faire de l’histoire globale</a:t>
            </a:r>
            <a:r>
              <a:rPr lang="fr-FR" sz="1400" dirty="0" smtClean="0">
                <a:effectLst/>
                <a:latin typeface="Comic Sans MS" panose="030F0702030302020204" pitchFamily="66" charset="0"/>
              </a:rPr>
              <a:t>. </a:t>
            </a:r>
          </a:p>
          <a:p>
            <a:pPr algn="just"/>
            <a:endParaRPr lang="fr-FR" sz="1400" dirty="0">
              <a:latin typeface="Comic Sans MS" panose="030F0702030302020204" pitchFamily="66" charset="0"/>
            </a:endParaRPr>
          </a:p>
        </p:txBody>
      </p:sp>
      <p:sp>
        <p:nvSpPr>
          <p:cNvPr id="20" name="Rectangle 19"/>
          <p:cNvSpPr/>
          <p:nvPr/>
        </p:nvSpPr>
        <p:spPr>
          <a:xfrm>
            <a:off x="179512" y="630226"/>
            <a:ext cx="3888432" cy="611114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6749897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034" y="-16040"/>
            <a:ext cx="3914007" cy="3012992"/>
          </a:xfrm>
          <a:prstGeom prst="rect">
            <a:avLst/>
          </a:prstGeom>
          <a:solidFill>
            <a:schemeClr val="tx2">
              <a:lumMod val="20000"/>
              <a:lumOff val="80000"/>
              <a:alpha val="53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fr-FR"/>
          </a:p>
        </p:txBody>
      </p:sp>
      <p:sp>
        <p:nvSpPr>
          <p:cNvPr id="17" name="Ellipse 16"/>
          <p:cNvSpPr/>
          <p:nvPr/>
        </p:nvSpPr>
        <p:spPr>
          <a:xfrm rot="17903491">
            <a:off x="2691992" y="1429559"/>
            <a:ext cx="563067" cy="1584176"/>
          </a:xfrm>
          <a:prstGeom prst="ellipse">
            <a:avLst/>
          </a:prstGeom>
          <a:solidFill>
            <a:schemeClr val="bg1"/>
          </a:solidFill>
          <a:ln>
            <a:solidFill>
              <a:schemeClr val="accent1">
                <a:shade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Ellipse 4"/>
          <p:cNvSpPr/>
          <p:nvPr/>
        </p:nvSpPr>
        <p:spPr>
          <a:xfrm>
            <a:off x="2195736" y="1772816"/>
            <a:ext cx="144016" cy="144016"/>
          </a:xfrm>
          <a:prstGeom prst="ellipse">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p:cNvSpPr txBox="1"/>
          <p:nvPr/>
        </p:nvSpPr>
        <p:spPr>
          <a:xfrm>
            <a:off x="397632" y="1663653"/>
            <a:ext cx="922962" cy="492443"/>
          </a:xfrm>
          <a:prstGeom prst="rect">
            <a:avLst/>
          </a:prstGeom>
          <a:noFill/>
        </p:spPr>
        <p:txBody>
          <a:bodyPr wrap="square" rtlCol="0">
            <a:spAutoFit/>
          </a:bodyPr>
          <a:lstStyle/>
          <a:p>
            <a:pPr algn="ctr"/>
            <a:r>
              <a:rPr lang="fr-FR" sz="1300" dirty="0" smtClean="0">
                <a:solidFill>
                  <a:schemeClr val="tx2"/>
                </a:solidFill>
                <a:latin typeface="Comic Sans MS" panose="030F0702030302020204" pitchFamily="66" charset="0"/>
              </a:rPr>
              <a:t>OCEAN INDIEN</a:t>
            </a:r>
            <a:endParaRPr lang="fr-FR" sz="1300" dirty="0">
              <a:solidFill>
                <a:schemeClr val="tx2"/>
              </a:solidFill>
              <a:latin typeface="Comic Sans MS" panose="030F0702030302020204" pitchFamily="66" charset="0"/>
            </a:endParaRPr>
          </a:p>
        </p:txBody>
      </p:sp>
      <p:sp>
        <p:nvSpPr>
          <p:cNvPr id="8" name="ZoneTexte 7"/>
          <p:cNvSpPr txBox="1"/>
          <p:nvPr/>
        </p:nvSpPr>
        <p:spPr>
          <a:xfrm>
            <a:off x="2136344" y="1412776"/>
            <a:ext cx="1204981" cy="523220"/>
          </a:xfrm>
          <a:prstGeom prst="rect">
            <a:avLst/>
          </a:prstGeom>
          <a:noFill/>
        </p:spPr>
        <p:txBody>
          <a:bodyPr wrap="square" rtlCol="0">
            <a:spAutoFit/>
          </a:bodyPr>
          <a:lstStyle/>
          <a:p>
            <a:pPr algn="ctr"/>
            <a:r>
              <a:rPr lang="fr-FR" sz="1400" b="1" dirty="0" smtClean="0">
                <a:latin typeface="Comic Sans MS" panose="030F0702030302020204" pitchFamily="66" charset="0"/>
              </a:rPr>
              <a:t>Port de </a:t>
            </a:r>
          </a:p>
          <a:p>
            <a:pPr algn="ctr"/>
            <a:r>
              <a:rPr lang="fr-FR" sz="1400" b="1" dirty="0" err="1" smtClean="0">
                <a:latin typeface="Comic Sans MS" panose="030F0702030302020204" pitchFamily="66" charset="0"/>
              </a:rPr>
              <a:t>Banten</a:t>
            </a:r>
            <a:r>
              <a:rPr lang="fr-FR" sz="1400" b="1" dirty="0" smtClean="0">
                <a:latin typeface="Comic Sans MS" panose="030F0702030302020204" pitchFamily="66" charset="0"/>
              </a:rPr>
              <a:t> </a:t>
            </a:r>
            <a:endParaRPr lang="fr-FR" sz="1400" b="1" dirty="0">
              <a:latin typeface="Comic Sans MS" panose="030F0702030302020204" pitchFamily="66" charset="0"/>
            </a:endParaRPr>
          </a:p>
        </p:txBody>
      </p:sp>
      <p:sp>
        <p:nvSpPr>
          <p:cNvPr id="9" name="ZoneTexte 8"/>
          <p:cNvSpPr txBox="1"/>
          <p:nvPr/>
        </p:nvSpPr>
        <p:spPr>
          <a:xfrm>
            <a:off x="1115616" y="5157192"/>
            <a:ext cx="1507054" cy="307777"/>
          </a:xfrm>
          <a:prstGeom prst="rect">
            <a:avLst/>
          </a:prstGeom>
          <a:noFill/>
        </p:spPr>
        <p:txBody>
          <a:bodyPr wrap="square" rtlCol="0">
            <a:spAutoFit/>
          </a:bodyPr>
          <a:lstStyle/>
          <a:p>
            <a:r>
              <a:rPr lang="fr-FR" sz="1400" dirty="0" smtClean="0">
                <a:latin typeface="Comic Sans MS" panose="030F0702030302020204" pitchFamily="66" charset="0"/>
              </a:rPr>
              <a:t>Arrière- pays </a:t>
            </a:r>
            <a:endParaRPr lang="fr-FR" sz="1400" dirty="0">
              <a:latin typeface="Comic Sans MS" panose="030F0702030302020204" pitchFamily="66" charset="0"/>
            </a:endParaRPr>
          </a:p>
        </p:txBody>
      </p:sp>
      <p:sp>
        <p:nvSpPr>
          <p:cNvPr id="10" name="ZoneTexte 9"/>
          <p:cNvSpPr txBox="1"/>
          <p:nvPr/>
        </p:nvSpPr>
        <p:spPr>
          <a:xfrm>
            <a:off x="827582" y="3573016"/>
            <a:ext cx="2943201" cy="523220"/>
          </a:xfrm>
          <a:prstGeom prst="rect">
            <a:avLst/>
          </a:prstGeom>
          <a:noFill/>
        </p:spPr>
        <p:txBody>
          <a:bodyPr wrap="square" rtlCol="0">
            <a:spAutoFit/>
          </a:bodyPr>
          <a:lstStyle/>
          <a:p>
            <a:pPr algn="ctr"/>
            <a:r>
              <a:rPr lang="fr-FR" sz="1400" dirty="0" smtClean="0">
                <a:latin typeface="Comic Sans MS" panose="030F0702030302020204" pitchFamily="66" charset="0"/>
              </a:rPr>
              <a:t>Arrivée des Hollandais et de Cornelis de </a:t>
            </a:r>
            <a:r>
              <a:rPr lang="fr-FR" sz="1400" dirty="0" err="1" smtClean="0">
                <a:latin typeface="Comic Sans MS" panose="030F0702030302020204" pitchFamily="66" charset="0"/>
              </a:rPr>
              <a:t>Houtman</a:t>
            </a:r>
            <a:r>
              <a:rPr lang="fr-FR" sz="1400" dirty="0" smtClean="0">
                <a:latin typeface="Comic Sans MS" panose="030F0702030302020204" pitchFamily="66" charset="0"/>
              </a:rPr>
              <a:t>  en 1596   </a:t>
            </a:r>
            <a:endParaRPr lang="fr-FR" sz="1400" dirty="0">
              <a:latin typeface="Comic Sans MS" panose="030F0702030302020204" pitchFamily="66" charset="0"/>
            </a:endParaRPr>
          </a:p>
        </p:txBody>
      </p:sp>
      <p:sp>
        <p:nvSpPr>
          <p:cNvPr id="11" name="ZoneTexte 10"/>
          <p:cNvSpPr txBox="1"/>
          <p:nvPr/>
        </p:nvSpPr>
        <p:spPr>
          <a:xfrm>
            <a:off x="4572000" y="404664"/>
            <a:ext cx="1507054" cy="523220"/>
          </a:xfrm>
          <a:prstGeom prst="rect">
            <a:avLst/>
          </a:prstGeom>
          <a:noFill/>
        </p:spPr>
        <p:txBody>
          <a:bodyPr wrap="square" rtlCol="0">
            <a:spAutoFit/>
          </a:bodyPr>
          <a:lstStyle/>
          <a:p>
            <a:pPr algn="ctr"/>
            <a:r>
              <a:rPr lang="fr-FR" sz="1400" dirty="0" smtClean="0">
                <a:latin typeface="Comic Sans MS" panose="030F0702030302020204" pitchFamily="66" charset="0"/>
              </a:rPr>
              <a:t>Cité de 40 000 habitants </a:t>
            </a:r>
            <a:endParaRPr lang="fr-FR" sz="1400" dirty="0">
              <a:latin typeface="Comic Sans MS" panose="030F0702030302020204" pitchFamily="66" charset="0"/>
            </a:endParaRPr>
          </a:p>
        </p:txBody>
      </p:sp>
      <p:sp>
        <p:nvSpPr>
          <p:cNvPr id="12" name="Ellipse 11"/>
          <p:cNvSpPr/>
          <p:nvPr/>
        </p:nvSpPr>
        <p:spPr>
          <a:xfrm>
            <a:off x="4176615" y="548680"/>
            <a:ext cx="144016" cy="144016"/>
          </a:xfrm>
          <a:prstGeom prst="ellipse">
            <a:avLst/>
          </a:prstGeom>
          <a:solidFill>
            <a:srgbClr val="FF000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13" name="Connecteur droit avec flèche 12"/>
          <p:cNvCxnSpPr>
            <a:stCxn id="23" idx="7"/>
          </p:cNvCxnSpPr>
          <p:nvPr/>
        </p:nvCxnSpPr>
        <p:spPr>
          <a:xfrm flipH="1" flipV="1">
            <a:off x="2339752" y="1916832"/>
            <a:ext cx="323944" cy="129954"/>
          </a:xfrm>
          <a:prstGeom prst="straightConnector1">
            <a:avLst/>
          </a:prstGeom>
          <a:ln>
            <a:solidFill>
              <a:srgbClr val="FF0000">
                <a:alpha val="80000"/>
              </a:srgbClr>
            </a:solidFill>
            <a:tailEnd type="arrow"/>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899592" y="4345940"/>
            <a:ext cx="2636931" cy="523220"/>
          </a:xfrm>
          <a:prstGeom prst="rect">
            <a:avLst/>
          </a:prstGeom>
          <a:noFill/>
        </p:spPr>
        <p:txBody>
          <a:bodyPr wrap="square" rtlCol="0">
            <a:spAutoFit/>
          </a:bodyPr>
          <a:lstStyle/>
          <a:p>
            <a:pPr algn="ctr"/>
            <a:r>
              <a:rPr lang="fr-FR" sz="1400" dirty="0" smtClean="0">
                <a:latin typeface="Comic Sans MS" panose="030F0702030302020204" pitchFamily="66" charset="0"/>
              </a:rPr>
              <a:t>Envoi d’</a:t>
            </a:r>
            <a:r>
              <a:rPr lang="fr-FR" sz="1400" dirty="0">
                <a:latin typeface="Comic Sans MS" panose="030F0702030302020204" pitchFamily="66" charset="0"/>
              </a:rPr>
              <a:t>é</a:t>
            </a:r>
            <a:r>
              <a:rPr lang="fr-FR" sz="1400" dirty="0" smtClean="0">
                <a:latin typeface="Comic Sans MS" panose="030F0702030302020204" pitchFamily="66" charset="0"/>
              </a:rPr>
              <a:t>missaires chinois puis portugais pour traduire </a:t>
            </a:r>
            <a:endParaRPr lang="fr-FR" sz="1400" dirty="0">
              <a:latin typeface="Comic Sans MS" panose="030F0702030302020204" pitchFamily="66" charset="0"/>
            </a:endParaRPr>
          </a:p>
        </p:txBody>
      </p:sp>
      <p:sp>
        <p:nvSpPr>
          <p:cNvPr id="15" name="ZoneTexte 14"/>
          <p:cNvSpPr txBox="1"/>
          <p:nvPr/>
        </p:nvSpPr>
        <p:spPr>
          <a:xfrm>
            <a:off x="4596471" y="1917726"/>
            <a:ext cx="2915665" cy="523220"/>
          </a:xfrm>
          <a:prstGeom prst="rect">
            <a:avLst/>
          </a:prstGeom>
          <a:noFill/>
        </p:spPr>
        <p:txBody>
          <a:bodyPr wrap="square" rtlCol="0">
            <a:spAutoFit/>
          </a:bodyPr>
          <a:lstStyle/>
          <a:p>
            <a:r>
              <a:rPr lang="fr-FR" sz="1400" dirty="0" smtClean="0">
                <a:latin typeface="Comic Sans MS" panose="030F0702030302020204" pitchFamily="66" charset="0"/>
              </a:rPr>
              <a:t>Cité « globalisé » : des Français, des Chinois, des Portugais   </a:t>
            </a:r>
            <a:endParaRPr lang="fr-FR" sz="1400" dirty="0">
              <a:latin typeface="Comic Sans MS" panose="030F0702030302020204" pitchFamily="66" charset="0"/>
            </a:endParaRPr>
          </a:p>
        </p:txBody>
      </p:sp>
      <p:sp>
        <p:nvSpPr>
          <p:cNvPr id="16" name="ZoneTexte 15"/>
          <p:cNvSpPr txBox="1"/>
          <p:nvPr/>
        </p:nvSpPr>
        <p:spPr>
          <a:xfrm>
            <a:off x="23082" y="6093296"/>
            <a:ext cx="4297549" cy="307777"/>
          </a:xfrm>
          <a:prstGeom prst="rect">
            <a:avLst/>
          </a:prstGeom>
          <a:noFill/>
        </p:spPr>
        <p:txBody>
          <a:bodyPr wrap="square" rtlCol="0">
            <a:spAutoFit/>
          </a:bodyPr>
          <a:lstStyle/>
          <a:p>
            <a:r>
              <a:rPr lang="fr-FR" sz="1400" dirty="0" smtClean="0">
                <a:latin typeface="Comic Sans MS" panose="030F0702030302020204" pitchFamily="66" charset="0"/>
              </a:rPr>
              <a:t>=&gt; Récit d’une rencontre et d’une non-rencontre</a:t>
            </a:r>
            <a:endParaRPr lang="fr-FR" sz="1400" dirty="0">
              <a:latin typeface="Comic Sans MS" panose="030F0702030302020204" pitchFamily="66" charset="0"/>
            </a:endParaRPr>
          </a:p>
        </p:txBody>
      </p:sp>
      <p:sp>
        <p:nvSpPr>
          <p:cNvPr id="18" name="Ellipse 17"/>
          <p:cNvSpPr/>
          <p:nvPr/>
        </p:nvSpPr>
        <p:spPr>
          <a:xfrm rot="18913198">
            <a:off x="1111989" y="204910"/>
            <a:ext cx="590843" cy="1944085"/>
          </a:xfrm>
          <a:prstGeom prst="ellipse">
            <a:avLst/>
          </a:prstGeom>
          <a:solidFill>
            <a:schemeClr val="bg1"/>
          </a:solidFill>
          <a:ln>
            <a:solidFill>
              <a:schemeClr val="accent1">
                <a:shade val="50000"/>
                <a:alpha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ZoneTexte 18"/>
          <p:cNvSpPr txBox="1"/>
          <p:nvPr/>
        </p:nvSpPr>
        <p:spPr>
          <a:xfrm rot="2391246">
            <a:off x="1792015" y="978549"/>
            <a:ext cx="1893640" cy="292388"/>
          </a:xfrm>
          <a:prstGeom prst="rect">
            <a:avLst/>
          </a:prstGeom>
          <a:noFill/>
        </p:spPr>
        <p:txBody>
          <a:bodyPr wrap="square" rtlCol="0">
            <a:spAutoFit/>
          </a:bodyPr>
          <a:lstStyle/>
          <a:p>
            <a:pPr algn="ctr"/>
            <a:r>
              <a:rPr lang="fr-FR" sz="1300" dirty="0" smtClean="0">
                <a:solidFill>
                  <a:schemeClr val="tx2"/>
                </a:solidFill>
                <a:latin typeface="Comic Sans MS" panose="030F0702030302020204" pitchFamily="66" charset="0"/>
              </a:rPr>
              <a:t>Mer de Java</a:t>
            </a:r>
            <a:endParaRPr lang="fr-FR" sz="1300" dirty="0">
              <a:solidFill>
                <a:schemeClr val="tx2"/>
              </a:solidFill>
              <a:latin typeface="Comic Sans MS" panose="030F0702030302020204" pitchFamily="66" charset="0"/>
            </a:endParaRPr>
          </a:p>
        </p:txBody>
      </p:sp>
      <p:sp>
        <p:nvSpPr>
          <p:cNvPr id="20" name="ZoneTexte 19"/>
          <p:cNvSpPr txBox="1"/>
          <p:nvPr/>
        </p:nvSpPr>
        <p:spPr>
          <a:xfrm>
            <a:off x="2784942" y="2359913"/>
            <a:ext cx="922962" cy="276999"/>
          </a:xfrm>
          <a:prstGeom prst="rect">
            <a:avLst/>
          </a:prstGeom>
          <a:noFill/>
        </p:spPr>
        <p:txBody>
          <a:bodyPr wrap="square" rtlCol="0">
            <a:spAutoFit/>
          </a:bodyPr>
          <a:lstStyle/>
          <a:p>
            <a:pPr algn="ctr"/>
            <a:r>
              <a:rPr lang="fr-FR" sz="1200" dirty="0" smtClean="0">
                <a:latin typeface="Comic Sans MS" panose="030F0702030302020204" pitchFamily="66" charset="0"/>
              </a:rPr>
              <a:t>JAVA</a:t>
            </a:r>
            <a:endParaRPr lang="fr-FR" sz="1200" dirty="0">
              <a:latin typeface="Comic Sans MS" panose="030F0702030302020204" pitchFamily="66" charset="0"/>
            </a:endParaRPr>
          </a:p>
        </p:txBody>
      </p:sp>
      <p:sp>
        <p:nvSpPr>
          <p:cNvPr id="21" name="ZoneTexte 20"/>
          <p:cNvSpPr txBox="1"/>
          <p:nvPr/>
        </p:nvSpPr>
        <p:spPr>
          <a:xfrm>
            <a:off x="827584" y="1009931"/>
            <a:ext cx="1106443" cy="276999"/>
          </a:xfrm>
          <a:prstGeom prst="rect">
            <a:avLst/>
          </a:prstGeom>
          <a:noFill/>
        </p:spPr>
        <p:txBody>
          <a:bodyPr wrap="square" rtlCol="0">
            <a:spAutoFit/>
          </a:bodyPr>
          <a:lstStyle/>
          <a:p>
            <a:pPr algn="ctr"/>
            <a:r>
              <a:rPr lang="fr-FR" sz="1200" dirty="0" smtClean="0">
                <a:latin typeface="Comic Sans MS" panose="030F0702030302020204" pitchFamily="66" charset="0"/>
              </a:rPr>
              <a:t>SUMATRA</a:t>
            </a:r>
            <a:endParaRPr lang="fr-FR" sz="1200" dirty="0">
              <a:latin typeface="Comic Sans MS" panose="030F0702030302020204" pitchFamily="66" charset="0"/>
            </a:endParaRPr>
          </a:p>
        </p:txBody>
      </p:sp>
      <p:sp>
        <p:nvSpPr>
          <p:cNvPr id="22" name="ZoneTexte 21"/>
          <p:cNvSpPr txBox="1"/>
          <p:nvPr/>
        </p:nvSpPr>
        <p:spPr>
          <a:xfrm>
            <a:off x="3929041" y="0"/>
            <a:ext cx="5214959" cy="307777"/>
          </a:xfrm>
          <a:prstGeom prst="rect">
            <a:avLst/>
          </a:prstGeom>
          <a:noFill/>
        </p:spPr>
        <p:txBody>
          <a:bodyPr wrap="square" rtlCol="0">
            <a:spAutoFit/>
          </a:bodyPr>
          <a:lstStyle/>
          <a:p>
            <a:r>
              <a:rPr lang="fr-FR" sz="1400" b="1" u="sng" dirty="0" smtClean="0">
                <a:latin typeface="Comic Sans MS" panose="030F0702030302020204" pitchFamily="66" charset="0"/>
              </a:rPr>
              <a:t>I. Avant l’arrivée des hollandais : Un port mondialisé  </a:t>
            </a:r>
            <a:endParaRPr lang="fr-FR" sz="1400" b="1" u="sng" dirty="0">
              <a:latin typeface="Comic Sans MS" panose="030F0702030302020204" pitchFamily="66" charset="0"/>
            </a:endParaRPr>
          </a:p>
        </p:txBody>
      </p:sp>
      <p:sp>
        <p:nvSpPr>
          <p:cNvPr id="23" name="Ellipse 22"/>
          <p:cNvSpPr/>
          <p:nvPr/>
        </p:nvSpPr>
        <p:spPr>
          <a:xfrm rot="2286770">
            <a:off x="2191631" y="1866311"/>
            <a:ext cx="522666" cy="299425"/>
          </a:xfrm>
          <a:prstGeom prst="ellipse">
            <a:avLst/>
          </a:prstGeom>
          <a:solidFill>
            <a:srgbClr val="FFC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Ellipse 23"/>
          <p:cNvSpPr/>
          <p:nvPr/>
        </p:nvSpPr>
        <p:spPr>
          <a:xfrm rot="2286770">
            <a:off x="4084654" y="1127988"/>
            <a:ext cx="522666" cy="299425"/>
          </a:xfrm>
          <a:prstGeom prst="ellipse">
            <a:avLst/>
          </a:prstGeom>
          <a:solidFill>
            <a:srgbClr val="FFC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4644008" y="1089882"/>
            <a:ext cx="1507054" cy="523220"/>
          </a:xfrm>
          <a:prstGeom prst="rect">
            <a:avLst/>
          </a:prstGeom>
          <a:noFill/>
        </p:spPr>
        <p:txBody>
          <a:bodyPr wrap="square" rtlCol="0">
            <a:spAutoFit/>
          </a:bodyPr>
          <a:lstStyle/>
          <a:p>
            <a:pPr algn="ctr"/>
            <a:r>
              <a:rPr lang="fr-FR" sz="1400" dirty="0" smtClean="0">
                <a:latin typeface="Comic Sans MS" panose="030F0702030302020204" pitchFamily="66" charset="0"/>
              </a:rPr>
              <a:t>Le sultanat de </a:t>
            </a:r>
            <a:r>
              <a:rPr lang="fr-FR" sz="1400" dirty="0" err="1" smtClean="0">
                <a:latin typeface="Comic Sans MS" panose="030F0702030302020204" pitchFamily="66" charset="0"/>
              </a:rPr>
              <a:t>Banten</a:t>
            </a:r>
            <a:r>
              <a:rPr lang="fr-FR" sz="1400" dirty="0" smtClean="0">
                <a:latin typeface="Comic Sans MS" panose="030F0702030302020204" pitchFamily="66" charset="0"/>
              </a:rPr>
              <a:t> </a:t>
            </a:r>
            <a:endParaRPr lang="fr-FR" sz="1400" dirty="0">
              <a:latin typeface="Comic Sans MS" panose="030F0702030302020204" pitchFamily="66" charset="0"/>
            </a:endParaRPr>
          </a:p>
        </p:txBody>
      </p:sp>
      <p:sp>
        <p:nvSpPr>
          <p:cNvPr id="26" name="Ellipse 25"/>
          <p:cNvSpPr/>
          <p:nvPr/>
        </p:nvSpPr>
        <p:spPr>
          <a:xfrm>
            <a:off x="2267744" y="1844824"/>
            <a:ext cx="82536" cy="46480"/>
          </a:xfrm>
          <a:prstGeom prst="ellipse">
            <a:avLst/>
          </a:prstGeom>
          <a:solidFill>
            <a:schemeClr val="tx1">
              <a:lumMod val="95000"/>
              <a:lumOff val="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Ellipse 26"/>
          <p:cNvSpPr/>
          <p:nvPr/>
        </p:nvSpPr>
        <p:spPr>
          <a:xfrm>
            <a:off x="4211960" y="2132856"/>
            <a:ext cx="82536" cy="46480"/>
          </a:xfrm>
          <a:prstGeom prst="ellipse">
            <a:avLst/>
          </a:prstGeom>
          <a:solidFill>
            <a:schemeClr val="tx1">
              <a:lumMod val="95000"/>
              <a:lumOff val="5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8" name="ZoneTexte 27"/>
          <p:cNvSpPr txBox="1"/>
          <p:nvPr/>
        </p:nvSpPr>
        <p:spPr>
          <a:xfrm>
            <a:off x="0" y="3140968"/>
            <a:ext cx="5214959" cy="307777"/>
          </a:xfrm>
          <a:prstGeom prst="rect">
            <a:avLst/>
          </a:prstGeom>
          <a:noFill/>
        </p:spPr>
        <p:txBody>
          <a:bodyPr wrap="square" rtlCol="0">
            <a:spAutoFit/>
          </a:bodyPr>
          <a:lstStyle/>
          <a:p>
            <a:r>
              <a:rPr lang="fr-FR" sz="1400" b="1" u="sng" dirty="0" smtClean="0">
                <a:latin typeface="Comic Sans MS" panose="030F0702030302020204" pitchFamily="66" charset="0"/>
              </a:rPr>
              <a:t>II. L’arrivée des hollandais : une incompréhension </a:t>
            </a:r>
            <a:endParaRPr lang="fr-FR" sz="1400" b="1" u="sng" dirty="0">
              <a:latin typeface="Comic Sans MS" panose="030F0702030302020204" pitchFamily="66" charset="0"/>
            </a:endParaRPr>
          </a:p>
        </p:txBody>
      </p:sp>
      <p:cxnSp>
        <p:nvCxnSpPr>
          <p:cNvPr id="30" name="Connecteur en arc 29"/>
          <p:cNvCxnSpPr>
            <a:stCxn id="4" idx="1"/>
            <a:endCxn id="23" idx="3"/>
          </p:cNvCxnSpPr>
          <p:nvPr/>
        </p:nvCxnSpPr>
        <p:spPr>
          <a:xfrm rot="10800000" flipH="1" flipV="1">
            <a:off x="15034" y="1490455"/>
            <a:ext cx="2227198" cy="494805"/>
          </a:xfrm>
          <a:prstGeom prst="curvedConnector4">
            <a:avLst>
              <a:gd name="adj1" fmla="val 11796"/>
              <a:gd name="adj2" fmla="val 215511"/>
            </a:avLst>
          </a:prstGeom>
          <a:ln w="25400">
            <a:solidFill>
              <a:srgbClr val="92D050">
                <a:alpha val="8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34" name="Connecteur en arc 33"/>
          <p:cNvCxnSpPr/>
          <p:nvPr/>
        </p:nvCxnSpPr>
        <p:spPr>
          <a:xfrm>
            <a:off x="206995" y="3573016"/>
            <a:ext cx="476573" cy="288032"/>
          </a:xfrm>
          <a:prstGeom prst="curvedConnector3">
            <a:avLst>
              <a:gd name="adj1" fmla="val 50000"/>
            </a:avLst>
          </a:prstGeom>
          <a:ln w="25400">
            <a:solidFill>
              <a:srgbClr val="92D050">
                <a:alpha val="80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41" name="Connecteur droit avec flèche 40"/>
          <p:cNvCxnSpPr/>
          <p:nvPr/>
        </p:nvCxnSpPr>
        <p:spPr>
          <a:xfrm flipH="1" flipV="1">
            <a:off x="289601" y="4451288"/>
            <a:ext cx="382598" cy="172369"/>
          </a:xfrm>
          <a:prstGeom prst="straightConnector1">
            <a:avLst/>
          </a:prstGeom>
          <a:ln w="19050">
            <a:solidFill>
              <a:srgbClr val="FF0000">
                <a:alpha val="78000"/>
              </a:srgbClr>
            </a:solidFill>
            <a:tailEnd type="arrow"/>
          </a:ln>
        </p:spPr>
        <p:style>
          <a:lnRef idx="1">
            <a:schemeClr val="accent1"/>
          </a:lnRef>
          <a:fillRef idx="0">
            <a:schemeClr val="accent1"/>
          </a:fillRef>
          <a:effectRef idx="0">
            <a:schemeClr val="accent1"/>
          </a:effectRef>
          <a:fontRef idx="minor">
            <a:schemeClr val="tx1"/>
          </a:fontRef>
        </p:style>
      </p:cxnSp>
      <p:cxnSp>
        <p:nvCxnSpPr>
          <p:cNvPr id="43" name="Connecteur droit avec flèche 42"/>
          <p:cNvCxnSpPr>
            <a:endCxn id="23" idx="6"/>
          </p:cNvCxnSpPr>
          <p:nvPr/>
        </p:nvCxnSpPr>
        <p:spPr>
          <a:xfrm>
            <a:off x="2337103" y="1966682"/>
            <a:ext cx="321477" cy="21064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5" name="Connecteur droit avec flèche 44"/>
          <p:cNvCxnSpPr/>
          <p:nvPr/>
        </p:nvCxnSpPr>
        <p:spPr>
          <a:xfrm>
            <a:off x="345606" y="5114358"/>
            <a:ext cx="326593" cy="19153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96989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txBox="1">
            <a:spLocks noGrp="1"/>
          </p:cNvSpPr>
          <p:nvPr>
            <p:ph type="title"/>
          </p:nvPr>
        </p:nvSpPr>
        <p:spPr>
          <a:xfrm>
            <a:off x="0" y="24879"/>
            <a:ext cx="9144000" cy="307777"/>
          </a:xfrm>
          <a:prstGeom prst="rect">
            <a:avLst/>
          </a:prstGeom>
          <a:noFill/>
          <a:ln>
            <a:solidFill>
              <a:srgbClr val="FF0000"/>
            </a:solidFill>
          </a:ln>
        </p:spPr>
        <p:txBody>
          <a:bodyPr wrap="square" rtlCol="0">
            <a:spAutoFit/>
          </a:bodyPr>
          <a:lstStyle/>
          <a:p>
            <a:r>
              <a:rPr lang="fr-FR" sz="1400" b="1" u="sng" dirty="0" smtClean="0">
                <a:latin typeface="Comic Sans MS" panose="030F0702030302020204" pitchFamily="66" charset="0"/>
              </a:rPr>
              <a:t>II. Comment mettre cela en œuvre dans notre cours ? </a:t>
            </a:r>
            <a:endParaRPr lang="fr-FR" sz="1400" b="1" u="sng" dirty="0">
              <a:latin typeface="Comic Sans MS" panose="030F0702030302020204" pitchFamily="66" charset="0"/>
            </a:endParaRP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7816" t="17111" r="17301" b="17026"/>
          <a:stretch/>
        </p:blipFill>
        <p:spPr bwMode="auto">
          <a:xfrm>
            <a:off x="91333" y="476672"/>
            <a:ext cx="9017171" cy="51462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itre 1"/>
          <p:cNvSpPr txBox="1">
            <a:spLocks/>
          </p:cNvSpPr>
          <p:nvPr/>
        </p:nvSpPr>
        <p:spPr>
          <a:xfrm>
            <a:off x="623455" y="562287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2000" b="1" u="sng" dirty="0" smtClean="0">
                <a:latin typeface="Comic Sans MS" panose="030F0702030302020204" pitchFamily="66" charset="0"/>
              </a:rPr>
              <a:t>Un système-monde au XVème siècle</a:t>
            </a:r>
            <a:endParaRPr lang="fr-FR" sz="2000" b="1" u="sng" dirty="0">
              <a:latin typeface="Comic Sans MS" panose="030F0702030302020204" pitchFamily="66" charset="0"/>
            </a:endParaRPr>
          </a:p>
        </p:txBody>
      </p:sp>
      <p:sp>
        <p:nvSpPr>
          <p:cNvPr id="11" name="ZoneTexte 10"/>
          <p:cNvSpPr txBox="1"/>
          <p:nvPr/>
        </p:nvSpPr>
        <p:spPr>
          <a:xfrm>
            <a:off x="2837145" y="6405218"/>
            <a:ext cx="3701217" cy="307777"/>
          </a:xfrm>
          <a:prstGeom prst="rect">
            <a:avLst/>
          </a:prstGeom>
          <a:noFill/>
        </p:spPr>
        <p:txBody>
          <a:bodyPr wrap="square" rtlCol="0">
            <a:spAutoFit/>
          </a:bodyPr>
          <a:lstStyle/>
          <a:p>
            <a:r>
              <a:rPr lang="fr-FR" sz="1400" dirty="0" smtClean="0">
                <a:latin typeface="Comic Sans MS" panose="030F0702030302020204" pitchFamily="66" charset="0"/>
              </a:rPr>
              <a:t>Le monde avant les grandes découvertes </a:t>
            </a:r>
            <a:endParaRPr lang="fr-FR" sz="1400" dirty="0">
              <a:latin typeface="Comic Sans MS" panose="030F0702030302020204" pitchFamily="66" charset="0"/>
            </a:endParaRPr>
          </a:p>
        </p:txBody>
      </p:sp>
      <p:sp>
        <p:nvSpPr>
          <p:cNvPr id="12" name="Ellipse 11"/>
          <p:cNvSpPr/>
          <p:nvPr/>
        </p:nvSpPr>
        <p:spPr>
          <a:xfrm rot="1429441">
            <a:off x="6905844" y="1763868"/>
            <a:ext cx="1052420" cy="1296144"/>
          </a:xfrm>
          <a:prstGeom prst="ellipse">
            <a:avLst/>
          </a:prstGeom>
          <a:solidFill>
            <a:srgbClr val="FF0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6819986" y="2204864"/>
            <a:ext cx="1224136" cy="523220"/>
          </a:xfrm>
          <a:prstGeom prst="rect">
            <a:avLst/>
          </a:prstGeom>
          <a:noFill/>
        </p:spPr>
        <p:txBody>
          <a:bodyPr wrap="square" rtlCol="0">
            <a:spAutoFit/>
          </a:bodyPr>
          <a:lstStyle/>
          <a:p>
            <a:pPr algn="ctr"/>
            <a:r>
              <a:rPr lang="fr-FR" sz="1400" b="1" dirty="0" smtClean="0">
                <a:latin typeface="Comic Sans MS" panose="030F0702030302020204" pitchFamily="66" charset="0"/>
              </a:rPr>
              <a:t>Empire des Mings </a:t>
            </a:r>
            <a:endParaRPr lang="fr-FR" sz="1400" b="1" dirty="0">
              <a:latin typeface="Comic Sans MS" panose="030F0702030302020204" pitchFamily="66" charset="0"/>
            </a:endParaRPr>
          </a:p>
        </p:txBody>
      </p:sp>
      <p:sp>
        <p:nvSpPr>
          <p:cNvPr id="14" name="Ellipse 13"/>
          <p:cNvSpPr/>
          <p:nvPr/>
        </p:nvSpPr>
        <p:spPr>
          <a:xfrm>
            <a:off x="7432054" y="1844824"/>
            <a:ext cx="236290"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ZoneTexte 14"/>
          <p:cNvSpPr txBox="1"/>
          <p:nvPr/>
        </p:nvSpPr>
        <p:spPr>
          <a:xfrm>
            <a:off x="7432054" y="1952836"/>
            <a:ext cx="1224136" cy="292388"/>
          </a:xfrm>
          <a:prstGeom prst="rect">
            <a:avLst/>
          </a:prstGeom>
          <a:noFill/>
        </p:spPr>
        <p:txBody>
          <a:bodyPr wrap="square" rtlCol="0">
            <a:spAutoFit/>
          </a:bodyPr>
          <a:lstStyle/>
          <a:p>
            <a:pPr algn="ctr"/>
            <a:r>
              <a:rPr lang="fr-FR" sz="1300" dirty="0" smtClean="0">
                <a:latin typeface="Comic Sans MS" panose="030F0702030302020204" pitchFamily="66" charset="0"/>
              </a:rPr>
              <a:t>Pékin</a:t>
            </a:r>
            <a:endParaRPr lang="fr-FR" sz="1300" dirty="0">
              <a:latin typeface="Comic Sans MS" panose="030F0702030302020204" pitchFamily="66" charset="0"/>
            </a:endParaRPr>
          </a:p>
        </p:txBody>
      </p:sp>
      <p:sp>
        <p:nvSpPr>
          <p:cNvPr id="16" name="Ellipse 15"/>
          <p:cNvSpPr/>
          <p:nvPr/>
        </p:nvSpPr>
        <p:spPr>
          <a:xfrm rot="1429441">
            <a:off x="4834638" y="2336168"/>
            <a:ext cx="1402949" cy="1520960"/>
          </a:xfrm>
          <a:prstGeom prst="ellipse">
            <a:avLst/>
          </a:prstGeom>
          <a:solidFill>
            <a:srgbClr val="FFC00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ZoneTexte 16"/>
          <p:cNvSpPr txBox="1"/>
          <p:nvPr/>
        </p:nvSpPr>
        <p:spPr>
          <a:xfrm>
            <a:off x="5288212" y="2573428"/>
            <a:ext cx="1224136" cy="523220"/>
          </a:xfrm>
          <a:prstGeom prst="rect">
            <a:avLst/>
          </a:prstGeom>
          <a:noFill/>
        </p:spPr>
        <p:txBody>
          <a:bodyPr wrap="square" rtlCol="0">
            <a:spAutoFit/>
          </a:bodyPr>
          <a:lstStyle/>
          <a:p>
            <a:pPr algn="ctr"/>
            <a:r>
              <a:rPr lang="fr-FR" sz="1400" b="1" dirty="0" smtClean="0">
                <a:latin typeface="Comic Sans MS" panose="030F0702030302020204" pitchFamily="66" charset="0"/>
              </a:rPr>
              <a:t>Royaumes-  Indiens </a:t>
            </a:r>
            <a:endParaRPr lang="fr-FR" sz="1400" b="1" dirty="0">
              <a:latin typeface="Comic Sans MS" panose="030F0702030302020204" pitchFamily="66" charset="0"/>
            </a:endParaRPr>
          </a:p>
        </p:txBody>
      </p:sp>
      <p:sp>
        <p:nvSpPr>
          <p:cNvPr id="18" name="ZoneTexte 17"/>
          <p:cNvSpPr txBox="1"/>
          <p:nvPr/>
        </p:nvSpPr>
        <p:spPr>
          <a:xfrm>
            <a:off x="5562314" y="3239840"/>
            <a:ext cx="1224136" cy="292388"/>
          </a:xfrm>
          <a:prstGeom prst="rect">
            <a:avLst/>
          </a:prstGeom>
          <a:noFill/>
        </p:spPr>
        <p:txBody>
          <a:bodyPr wrap="square" rtlCol="0">
            <a:spAutoFit/>
          </a:bodyPr>
          <a:lstStyle/>
          <a:p>
            <a:pPr algn="ctr"/>
            <a:r>
              <a:rPr lang="fr-FR" sz="1300" dirty="0" smtClean="0">
                <a:latin typeface="Comic Sans MS" panose="030F0702030302020204" pitchFamily="66" charset="0"/>
              </a:rPr>
              <a:t>Vijayanagar </a:t>
            </a:r>
            <a:endParaRPr lang="fr-FR" sz="1300" dirty="0">
              <a:latin typeface="Comic Sans MS" panose="030F0702030302020204" pitchFamily="66" charset="0"/>
            </a:endParaRPr>
          </a:p>
        </p:txBody>
      </p:sp>
      <p:sp>
        <p:nvSpPr>
          <p:cNvPr id="19" name="Ellipse 18"/>
          <p:cNvSpPr/>
          <p:nvPr/>
        </p:nvSpPr>
        <p:spPr>
          <a:xfrm>
            <a:off x="5299822" y="3217342"/>
            <a:ext cx="236290"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Ellipse 19"/>
          <p:cNvSpPr/>
          <p:nvPr/>
        </p:nvSpPr>
        <p:spPr>
          <a:xfrm rot="1681366">
            <a:off x="4067944" y="1606538"/>
            <a:ext cx="1080120" cy="1490110"/>
          </a:xfrm>
          <a:prstGeom prst="ellipse">
            <a:avLst/>
          </a:prstGeom>
          <a:solidFill>
            <a:schemeClr val="accent6">
              <a:lumMod val="60000"/>
              <a:lumOff val="40000"/>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ZoneTexte 20"/>
          <p:cNvSpPr txBox="1"/>
          <p:nvPr/>
        </p:nvSpPr>
        <p:spPr>
          <a:xfrm>
            <a:off x="4193831" y="1998256"/>
            <a:ext cx="1224136" cy="523220"/>
          </a:xfrm>
          <a:prstGeom prst="rect">
            <a:avLst/>
          </a:prstGeom>
          <a:noFill/>
        </p:spPr>
        <p:txBody>
          <a:bodyPr wrap="square" rtlCol="0">
            <a:spAutoFit/>
          </a:bodyPr>
          <a:lstStyle/>
          <a:p>
            <a:pPr algn="ctr"/>
            <a:r>
              <a:rPr lang="fr-FR" sz="1400" b="1" dirty="0" smtClean="0">
                <a:latin typeface="Comic Sans MS" panose="030F0702030302020204" pitchFamily="66" charset="0"/>
              </a:rPr>
              <a:t>Emirat </a:t>
            </a:r>
            <a:r>
              <a:rPr lang="fr-FR" sz="1400" b="1" dirty="0" err="1" smtClean="0">
                <a:latin typeface="Comic Sans MS" panose="030F0702030302020204" pitchFamily="66" charset="0"/>
              </a:rPr>
              <a:t>Timourde</a:t>
            </a:r>
            <a:r>
              <a:rPr lang="fr-FR" sz="1400" b="1" dirty="0" smtClean="0">
                <a:latin typeface="Comic Sans MS" panose="030F0702030302020204" pitchFamily="66" charset="0"/>
              </a:rPr>
              <a:t> </a:t>
            </a:r>
            <a:endParaRPr lang="fr-FR" sz="1400" b="1" dirty="0">
              <a:latin typeface="Comic Sans MS" panose="030F0702030302020204" pitchFamily="66" charset="0"/>
            </a:endParaRPr>
          </a:p>
        </p:txBody>
      </p:sp>
      <p:sp>
        <p:nvSpPr>
          <p:cNvPr id="22" name="Ellipse 21"/>
          <p:cNvSpPr/>
          <p:nvPr/>
        </p:nvSpPr>
        <p:spPr>
          <a:xfrm>
            <a:off x="4283968" y="2573428"/>
            <a:ext cx="144016" cy="1546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ZoneTexte 22"/>
          <p:cNvSpPr txBox="1"/>
          <p:nvPr/>
        </p:nvSpPr>
        <p:spPr>
          <a:xfrm>
            <a:off x="4075686" y="2573428"/>
            <a:ext cx="1224136" cy="292388"/>
          </a:xfrm>
          <a:prstGeom prst="rect">
            <a:avLst/>
          </a:prstGeom>
          <a:noFill/>
        </p:spPr>
        <p:txBody>
          <a:bodyPr wrap="square" rtlCol="0">
            <a:spAutoFit/>
          </a:bodyPr>
          <a:lstStyle/>
          <a:p>
            <a:pPr algn="ctr"/>
            <a:r>
              <a:rPr lang="fr-FR" sz="1300" dirty="0" smtClean="0">
                <a:latin typeface="Comic Sans MS" panose="030F0702030302020204" pitchFamily="66" charset="0"/>
              </a:rPr>
              <a:t>Ormuz </a:t>
            </a:r>
            <a:endParaRPr lang="fr-FR" sz="1300" dirty="0">
              <a:latin typeface="Comic Sans MS" panose="030F0702030302020204" pitchFamily="66" charset="0"/>
            </a:endParaRPr>
          </a:p>
        </p:txBody>
      </p:sp>
      <p:sp>
        <p:nvSpPr>
          <p:cNvPr id="24" name="Ellipse 23"/>
          <p:cNvSpPr/>
          <p:nvPr/>
        </p:nvSpPr>
        <p:spPr>
          <a:xfrm rot="19020984">
            <a:off x="2806295" y="2402048"/>
            <a:ext cx="615503" cy="701382"/>
          </a:xfrm>
          <a:prstGeom prst="ellipse">
            <a:avLst/>
          </a:prstGeom>
          <a:solidFill>
            <a:schemeClr val="accent4">
              <a:lumMod val="60000"/>
              <a:lumOff val="40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5" name="ZoneTexte 24"/>
          <p:cNvSpPr txBox="1"/>
          <p:nvPr/>
        </p:nvSpPr>
        <p:spPr>
          <a:xfrm>
            <a:off x="2655860" y="2774965"/>
            <a:ext cx="1224136" cy="523220"/>
          </a:xfrm>
          <a:prstGeom prst="rect">
            <a:avLst/>
          </a:prstGeom>
          <a:noFill/>
        </p:spPr>
        <p:txBody>
          <a:bodyPr wrap="square" rtlCol="0">
            <a:spAutoFit/>
          </a:bodyPr>
          <a:lstStyle/>
          <a:p>
            <a:pPr algn="ctr"/>
            <a:r>
              <a:rPr lang="fr-FR" sz="1400" b="1" dirty="0" smtClean="0">
                <a:latin typeface="Comic Sans MS" panose="030F0702030302020204" pitchFamily="66" charset="0"/>
              </a:rPr>
              <a:t>Sultanat Mamelouk </a:t>
            </a:r>
            <a:endParaRPr lang="fr-FR" sz="1400" b="1" dirty="0">
              <a:latin typeface="Comic Sans MS" panose="030F0702030302020204" pitchFamily="66" charset="0"/>
            </a:endParaRPr>
          </a:p>
        </p:txBody>
      </p:sp>
      <p:sp>
        <p:nvSpPr>
          <p:cNvPr id="26" name="Ellipse 25"/>
          <p:cNvSpPr/>
          <p:nvPr/>
        </p:nvSpPr>
        <p:spPr>
          <a:xfrm>
            <a:off x="2995901" y="2496082"/>
            <a:ext cx="236290"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ZoneTexte 26"/>
          <p:cNvSpPr txBox="1"/>
          <p:nvPr/>
        </p:nvSpPr>
        <p:spPr>
          <a:xfrm>
            <a:off x="2043792" y="2468123"/>
            <a:ext cx="1224136" cy="292388"/>
          </a:xfrm>
          <a:prstGeom prst="rect">
            <a:avLst/>
          </a:prstGeom>
          <a:noFill/>
        </p:spPr>
        <p:txBody>
          <a:bodyPr wrap="square" rtlCol="0">
            <a:spAutoFit/>
          </a:bodyPr>
          <a:lstStyle/>
          <a:p>
            <a:pPr algn="ctr"/>
            <a:r>
              <a:rPr lang="fr-FR" sz="1300" dirty="0" smtClean="0">
                <a:latin typeface="Comic Sans MS" panose="030F0702030302020204" pitchFamily="66" charset="0"/>
              </a:rPr>
              <a:t>Le Caire </a:t>
            </a:r>
            <a:endParaRPr lang="fr-FR" sz="1300" dirty="0">
              <a:latin typeface="Comic Sans MS" panose="030F0702030302020204" pitchFamily="66" charset="0"/>
            </a:endParaRPr>
          </a:p>
        </p:txBody>
      </p:sp>
      <p:sp>
        <p:nvSpPr>
          <p:cNvPr id="28" name="Ellipse 27"/>
          <p:cNvSpPr/>
          <p:nvPr/>
        </p:nvSpPr>
        <p:spPr>
          <a:xfrm rot="5667270">
            <a:off x="2527059" y="1278413"/>
            <a:ext cx="751819" cy="1296144"/>
          </a:xfrm>
          <a:prstGeom prst="ellipse">
            <a:avLst/>
          </a:prstGeom>
          <a:solidFill>
            <a:srgbClr val="92D050">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043792" y="1722004"/>
            <a:ext cx="1224136" cy="523220"/>
          </a:xfrm>
          <a:prstGeom prst="rect">
            <a:avLst/>
          </a:prstGeom>
          <a:noFill/>
        </p:spPr>
        <p:txBody>
          <a:bodyPr wrap="square" rtlCol="0">
            <a:spAutoFit/>
          </a:bodyPr>
          <a:lstStyle/>
          <a:p>
            <a:pPr algn="ctr"/>
            <a:r>
              <a:rPr lang="fr-FR" sz="1400" b="1" dirty="0" smtClean="0">
                <a:latin typeface="Comic Sans MS" panose="030F0702030302020204" pitchFamily="66" charset="0"/>
              </a:rPr>
              <a:t>Empire Ottoman </a:t>
            </a:r>
            <a:endParaRPr lang="fr-FR" sz="1400" b="1" dirty="0">
              <a:latin typeface="Comic Sans MS" panose="030F0702030302020204" pitchFamily="66" charset="0"/>
            </a:endParaRPr>
          </a:p>
        </p:txBody>
      </p:sp>
      <p:sp>
        <p:nvSpPr>
          <p:cNvPr id="30" name="ZoneTexte 29"/>
          <p:cNvSpPr txBox="1"/>
          <p:nvPr/>
        </p:nvSpPr>
        <p:spPr>
          <a:xfrm>
            <a:off x="2988640" y="1537047"/>
            <a:ext cx="1224136" cy="292388"/>
          </a:xfrm>
          <a:prstGeom prst="rect">
            <a:avLst/>
          </a:prstGeom>
          <a:noFill/>
        </p:spPr>
        <p:txBody>
          <a:bodyPr wrap="square" rtlCol="0">
            <a:spAutoFit/>
          </a:bodyPr>
          <a:lstStyle/>
          <a:p>
            <a:pPr algn="ctr"/>
            <a:r>
              <a:rPr lang="fr-FR" sz="1300" dirty="0" smtClean="0">
                <a:latin typeface="Comic Sans MS" panose="030F0702030302020204" pitchFamily="66" charset="0"/>
              </a:rPr>
              <a:t>Istanbul</a:t>
            </a:r>
            <a:endParaRPr lang="fr-FR" sz="1300" dirty="0">
              <a:latin typeface="Comic Sans MS" panose="030F0702030302020204" pitchFamily="66" charset="0"/>
            </a:endParaRPr>
          </a:p>
        </p:txBody>
      </p:sp>
      <p:sp>
        <p:nvSpPr>
          <p:cNvPr id="31" name="Ellipse 30"/>
          <p:cNvSpPr/>
          <p:nvPr/>
        </p:nvSpPr>
        <p:spPr>
          <a:xfrm>
            <a:off x="2909609" y="1641973"/>
            <a:ext cx="236290" cy="21602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2" name="ZoneTexte 31"/>
          <p:cNvSpPr txBox="1"/>
          <p:nvPr/>
        </p:nvSpPr>
        <p:spPr>
          <a:xfrm>
            <a:off x="6512348" y="1694412"/>
            <a:ext cx="1224136" cy="307777"/>
          </a:xfrm>
          <a:prstGeom prst="rect">
            <a:avLst/>
          </a:prstGeom>
          <a:noFill/>
        </p:spPr>
        <p:txBody>
          <a:bodyPr wrap="square" rtlCol="0">
            <a:spAutoFit/>
          </a:bodyPr>
          <a:lstStyle/>
          <a:p>
            <a:pPr algn="ctr"/>
            <a:r>
              <a:rPr lang="fr-FR" sz="1400" b="1" u="sng" dirty="0" smtClean="0">
                <a:solidFill>
                  <a:schemeClr val="tx2">
                    <a:lumMod val="60000"/>
                    <a:lumOff val="40000"/>
                  </a:schemeClr>
                </a:solidFill>
                <a:latin typeface="Comic Sans MS" panose="030F0702030302020204" pitchFamily="66" charset="0"/>
              </a:rPr>
              <a:t>1</a:t>
            </a:r>
            <a:endParaRPr lang="fr-FR" sz="1400" b="1" u="sng" dirty="0">
              <a:solidFill>
                <a:schemeClr val="tx2">
                  <a:lumMod val="60000"/>
                  <a:lumOff val="40000"/>
                </a:schemeClr>
              </a:solidFill>
              <a:latin typeface="Comic Sans MS" panose="030F0702030302020204" pitchFamily="66" charset="0"/>
            </a:endParaRPr>
          </a:p>
        </p:txBody>
      </p:sp>
      <p:sp>
        <p:nvSpPr>
          <p:cNvPr id="33" name="ZoneTexte 32"/>
          <p:cNvSpPr txBox="1"/>
          <p:nvPr/>
        </p:nvSpPr>
        <p:spPr>
          <a:xfrm>
            <a:off x="2620123" y="2258051"/>
            <a:ext cx="1224136" cy="307777"/>
          </a:xfrm>
          <a:prstGeom prst="rect">
            <a:avLst/>
          </a:prstGeom>
          <a:noFill/>
        </p:spPr>
        <p:txBody>
          <a:bodyPr wrap="square" rtlCol="0">
            <a:spAutoFit/>
          </a:bodyPr>
          <a:lstStyle/>
          <a:p>
            <a:pPr algn="ctr"/>
            <a:r>
              <a:rPr lang="fr-FR" sz="1400" b="1" u="sng" dirty="0">
                <a:solidFill>
                  <a:schemeClr val="tx2">
                    <a:lumMod val="60000"/>
                    <a:lumOff val="40000"/>
                  </a:schemeClr>
                </a:solidFill>
                <a:latin typeface="Comic Sans MS" panose="030F0702030302020204" pitchFamily="66" charset="0"/>
              </a:rPr>
              <a:t>2</a:t>
            </a:r>
          </a:p>
        </p:txBody>
      </p:sp>
      <p:sp>
        <p:nvSpPr>
          <p:cNvPr id="34" name="ZoneTexte 33"/>
          <p:cNvSpPr txBox="1"/>
          <p:nvPr/>
        </p:nvSpPr>
        <p:spPr>
          <a:xfrm>
            <a:off x="5148064" y="2272693"/>
            <a:ext cx="1224136" cy="307777"/>
          </a:xfrm>
          <a:prstGeom prst="rect">
            <a:avLst/>
          </a:prstGeom>
          <a:noFill/>
        </p:spPr>
        <p:txBody>
          <a:bodyPr wrap="square" rtlCol="0">
            <a:spAutoFit/>
          </a:bodyPr>
          <a:lstStyle/>
          <a:p>
            <a:pPr algn="ctr"/>
            <a:r>
              <a:rPr lang="fr-FR" sz="1400" b="1" u="sng" dirty="0" smtClean="0">
                <a:solidFill>
                  <a:schemeClr val="tx2">
                    <a:lumMod val="60000"/>
                    <a:lumOff val="40000"/>
                  </a:schemeClr>
                </a:solidFill>
                <a:latin typeface="Comic Sans MS" panose="030F0702030302020204" pitchFamily="66" charset="0"/>
              </a:rPr>
              <a:t>3</a:t>
            </a:r>
            <a:endParaRPr lang="fr-FR" sz="1400" b="1" u="sng" dirty="0">
              <a:solidFill>
                <a:schemeClr val="tx2">
                  <a:lumMod val="60000"/>
                  <a:lumOff val="40000"/>
                </a:schemeClr>
              </a:solidFill>
              <a:latin typeface="Comic Sans MS" panose="030F0702030302020204" pitchFamily="66" charset="0"/>
            </a:endParaRPr>
          </a:p>
        </p:txBody>
      </p:sp>
      <p:cxnSp>
        <p:nvCxnSpPr>
          <p:cNvPr id="35" name="Connecteur en arc 34"/>
          <p:cNvCxnSpPr>
            <a:stCxn id="12" idx="4"/>
            <a:endCxn id="16" idx="5"/>
          </p:cNvCxnSpPr>
          <p:nvPr/>
        </p:nvCxnSpPr>
        <p:spPr>
          <a:xfrm rot="5400000">
            <a:off x="6079400" y="2698045"/>
            <a:ext cx="784134" cy="1397624"/>
          </a:xfrm>
          <a:prstGeom prst="curvedConnector3">
            <a:avLst>
              <a:gd name="adj1" fmla="val 137851"/>
            </a:avLst>
          </a:prstGeom>
          <a:ln w="25400">
            <a:solidFill>
              <a:schemeClr val="accent1">
                <a:shade val="95000"/>
                <a:satMod val="105000"/>
                <a:alpha val="58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6" name="Connecteur en arc 35"/>
          <p:cNvCxnSpPr>
            <a:stCxn id="16" idx="4"/>
            <a:endCxn id="25" idx="2"/>
          </p:cNvCxnSpPr>
          <p:nvPr/>
        </p:nvCxnSpPr>
        <p:spPr>
          <a:xfrm rot="5400000" flipH="1">
            <a:off x="4001359" y="2564755"/>
            <a:ext cx="494143" cy="1961005"/>
          </a:xfrm>
          <a:prstGeom prst="curvedConnector3">
            <a:avLst>
              <a:gd name="adj1" fmla="val -59376"/>
            </a:avLst>
          </a:prstGeom>
          <a:ln w="25400">
            <a:solidFill>
              <a:schemeClr val="accent1">
                <a:shade val="95000"/>
                <a:satMod val="105000"/>
                <a:alpha val="90000"/>
              </a:schemeClr>
            </a:solidFill>
            <a:tailEnd type="arrow"/>
          </a:ln>
        </p:spPr>
        <p:style>
          <a:lnRef idx="1">
            <a:schemeClr val="accent1"/>
          </a:lnRef>
          <a:fillRef idx="0">
            <a:schemeClr val="accent1"/>
          </a:fillRef>
          <a:effectRef idx="0">
            <a:schemeClr val="accent1"/>
          </a:effectRef>
          <a:fontRef idx="minor">
            <a:schemeClr val="tx1"/>
          </a:fontRef>
        </p:style>
      </p:cxnSp>
      <p:sp>
        <p:nvSpPr>
          <p:cNvPr id="37" name="ZoneTexte 36"/>
          <p:cNvSpPr txBox="1"/>
          <p:nvPr/>
        </p:nvSpPr>
        <p:spPr>
          <a:xfrm>
            <a:off x="3844259" y="3754208"/>
            <a:ext cx="1224136" cy="523220"/>
          </a:xfrm>
          <a:prstGeom prst="rect">
            <a:avLst/>
          </a:prstGeom>
          <a:noFill/>
        </p:spPr>
        <p:txBody>
          <a:bodyPr wrap="square" rtlCol="0">
            <a:spAutoFit/>
          </a:bodyPr>
          <a:lstStyle/>
          <a:p>
            <a:pPr algn="ctr"/>
            <a:r>
              <a:rPr lang="fr-FR" sz="1400" dirty="0" smtClean="0">
                <a:latin typeface="Comic Sans MS" panose="030F0702030302020204" pitchFamily="66" charset="0"/>
              </a:rPr>
              <a:t>Épices et cotonnades </a:t>
            </a:r>
            <a:endParaRPr lang="fr-FR" sz="1400" dirty="0">
              <a:latin typeface="Comic Sans MS" panose="030F0702030302020204" pitchFamily="66" charset="0"/>
            </a:endParaRPr>
          </a:p>
        </p:txBody>
      </p:sp>
      <p:sp>
        <p:nvSpPr>
          <p:cNvPr id="38" name="ZoneTexte 37"/>
          <p:cNvSpPr txBox="1"/>
          <p:nvPr/>
        </p:nvSpPr>
        <p:spPr>
          <a:xfrm>
            <a:off x="6372200" y="3530719"/>
            <a:ext cx="1224136" cy="523220"/>
          </a:xfrm>
          <a:prstGeom prst="rect">
            <a:avLst/>
          </a:prstGeom>
          <a:noFill/>
        </p:spPr>
        <p:txBody>
          <a:bodyPr wrap="square" rtlCol="0">
            <a:spAutoFit/>
          </a:bodyPr>
          <a:lstStyle/>
          <a:p>
            <a:pPr algn="ctr"/>
            <a:r>
              <a:rPr lang="fr-FR" sz="1400" dirty="0" smtClean="0">
                <a:latin typeface="Comic Sans MS" panose="030F0702030302020204" pitchFamily="66" charset="0"/>
              </a:rPr>
              <a:t>Soierie porcelaine </a:t>
            </a:r>
            <a:endParaRPr lang="fr-FR" sz="1400" dirty="0">
              <a:latin typeface="Comic Sans MS" panose="030F0702030302020204" pitchFamily="66" charset="0"/>
            </a:endParaRPr>
          </a:p>
        </p:txBody>
      </p:sp>
      <p:sp>
        <p:nvSpPr>
          <p:cNvPr id="39" name="Forme libre 38"/>
          <p:cNvSpPr/>
          <p:nvPr/>
        </p:nvSpPr>
        <p:spPr>
          <a:xfrm>
            <a:off x="3131127" y="1648691"/>
            <a:ext cx="4003964" cy="928254"/>
          </a:xfrm>
          <a:custGeom>
            <a:avLst/>
            <a:gdLst>
              <a:gd name="connsiteX0" fmla="*/ 4003964 w 4003964"/>
              <a:gd name="connsiteY0" fmla="*/ 581891 h 928254"/>
              <a:gd name="connsiteX1" fmla="*/ 3754582 w 4003964"/>
              <a:gd name="connsiteY1" fmla="*/ 277091 h 928254"/>
              <a:gd name="connsiteX2" fmla="*/ 3394364 w 4003964"/>
              <a:gd name="connsiteY2" fmla="*/ 152400 h 928254"/>
              <a:gd name="connsiteX3" fmla="*/ 3241964 w 4003964"/>
              <a:gd name="connsiteY3" fmla="*/ 124691 h 928254"/>
              <a:gd name="connsiteX4" fmla="*/ 3075709 w 4003964"/>
              <a:gd name="connsiteY4" fmla="*/ 0 h 928254"/>
              <a:gd name="connsiteX5" fmla="*/ 2867891 w 4003964"/>
              <a:gd name="connsiteY5" fmla="*/ 55418 h 928254"/>
              <a:gd name="connsiteX6" fmla="*/ 2812473 w 4003964"/>
              <a:gd name="connsiteY6" fmla="*/ 69273 h 928254"/>
              <a:gd name="connsiteX7" fmla="*/ 2812473 w 4003964"/>
              <a:gd name="connsiteY7" fmla="*/ 69273 h 928254"/>
              <a:gd name="connsiteX8" fmla="*/ 2105891 w 4003964"/>
              <a:gd name="connsiteY8" fmla="*/ 193964 h 928254"/>
              <a:gd name="connsiteX9" fmla="*/ 1842655 w 4003964"/>
              <a:gd name="connsiteY9" fmla="*/ 193964 h 928254"/>
              <a:gd name="connsiteX10" fmla="*/ 1620982 w 4003964"/>
              <a:gd name="connsiteY10" fmla="*/ 360218 h 928254"/>
              <a:gd name="connsiteX11" fmla="*/ 1177637 w 4003964"/>
              <a:gd name="connsiteY11" fmla="*/ 928254 h 928254"/>
              <a:gd name="connsiteX12" fmla="*/ 1025237 w 4003964"/>
              <a:gd name="connsiteY12" fmla="*/ 720436 h 928254"/>
              <a:gd name="connsiteX13" fmla="*/ 789709 w 4003964"/>
              <a:gd name="connsiteY13" fmla="*/ 429491 h 928254"/>
              <a:gd name="connsiteX14" fmla="*/ 568037 w 4003964"/>
              <a:gd name="connsiteY14" fmla="*/ 360218 h 928254"/>
              <a:gd name="connsiteX15" fmla="*/ 27709 w 4003964"/>
              <a:gd name="connsiteY15" fmla="*/ 166254 h 928254"/>
              <a:gd name="connsiteX16" fmla="*/ 0 w 4003964"/>
              <a:gd name="connsiteY16" fmla="*/ 166254 h 928254"/>
              <a:gd name="connsiteX17" fmla="*/ 0 w 4003964"/>
              <a:gd name="connsiteY17" fmla="*/ 166254 h 928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003964" h="928254">
                <a:moveTo>
                  <a:pt x="4003964" y="581891"/>
                </a:moveTo>
                <a:lnTo>
                  <a:pt x="3754582" y="277091"/>
                </a:lnTo>
                <a:lnTo>
                  <a:pt x="3394364" y="152400"/>
                </a:lnTo>
                <a:lnTo>
                  <a:pt x="3241964" y="124691"/>
                </a:lnTo>
                <a:lnTo>
                  <a:pt x="3075709" y="0"/>
                </a:lnTo>
                <a:cubicBezTo>
                  <a:pt x="2845350" y="51191"/>
                  <a:pt x="3044339" y="2483"/>
                  <a:pt x="2867891" y="55418"/>
                </a:cubicBezTo>
                <a:cubicBezTo>
                  <a:pt x="2849653" y="60890"/>
                  <a:pt x="2812473" y="69273"/>
                  <a:pt x="2812473" y="69273"/>
                </a:cubicBezTo>
                <a:lnTo>
                  <a:pt x="2812473" y="69273"/>
                </a:lnTo>
                <a:lnTo>
                  <a:pt x="2105891" y="193964"/>
                </a:lnTo>
                <a:lnTo>
                  <a:pt x="1842655" y="193964"/>
                </a:lnTo>
                <a:lnTo>
                  <a:pt x="1620982" y="360218"/>
                </a:lnTo>
                <a:lnTo>
                  <a:pt x="1177637" y="928254"/>
                </a:lnTo>
                <a:lnTo>
                  <a:pt x="1025237" y="720436"/>
                </a:lnTo>
                <a:lnTo>
                  <a:pt x="789709" y="429491"/>
                </a:lnTo>
                <a:lnTo>
                  <a:pt x="568037" y="360218"/>
                </a:lnTo>
                <a:lnTo>
                  <a:pt x="27709" y="166254"/>
                </a:lnTo>
                <a:lnTo>
                  <a:pt x="0" y="166254"/>
                </a:lnTo>
                <a:lnTo>
                  <a:pt x="0" y="166254"/>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0" name="Forme libre 39"/>
          <p:cNvSpPr/>
          <p:nvPr/>
        </p:nvSpPr>
        <p:spPr>
          <a:xfrm>
            <a:off x="3311236" y="568036"/>
            <a:ext cx="1427019" cy="1413164"/>
          </a:xfrm>
          <a:custGeom>
            <a:avLst/>
            <a:gdLst>
              <a:gd name="connsiteX0" fmla="*/ 1427019 w 1427019"/>
              <a:gd name="connsiteY0" fmla="*/ 1413164 h 1413164"/>
              <a:gd name="connsiteX1" fmla="*/ 1427019 w 1427019"/>
              <a:gd name="connsiteY1" fmla="*/ 1413164 h 1413164"/>
              <a:gd name="connsiteX2" fmla="*/ 1357746 w 1427019"/>
              <a:gd name="connsiteY2" fmla="*/ 1219200 h 1413164"/>
              <a:gd name="connsiteX3" fmla="*/ 1316182 w 1427019"/>
              <a:gd name="connsiteY3" fmla="*/ 1191491 h 1413164"/>
              <a:gd name="connsiteX4" fmla="*/ 1302328 w 1427019"/>
              <a:gd name="connsiteY4" fmla="*/ 1149928 h 1413164"/>
              <a:gd name="connsiteX5" fmla="*/ 1233055 w 1427019"/>
              <a:gd name="connsiteY5" fmla="*/ 1094509 h 1413164"/>
              <a:gd name="connsiteX6" fmla="*/ 1205346 w 1427019"/>
              <a:gd name="connsiteY6" fmla="*/ 1039091 h 1413164"/>
              <a:gd name="connsiteX7" fmla="*/ 1149928 w 1427019"/>
              <a:gd name="connsiteY7" fmla="*/ 1039091 h 1413164"/>
              <a:gd name="connsiteX8" fmla="*/ 1149928 w 1427019"/>
              <a:gd name="connsiteY8" fmla="*/ 1039091 h 1413164"/>
              <a:gd name="connsiteX9" fmla="*/ 858982 w 1427019"/>
              <a:gd name="connsiteY9" fmla="*/ 775855 h 1413164"/>
              <a:gd name="connsiteX10" fmla="*/ 581891 w 1427019"/>
              <a:gd name="connsiteY10" fmla="*/ 775855 h 1413164"/>
              <a:gd name="connsiteX11" fmla="*/ 249382 w 1427019"/>
              <a:gd name="connsiteY11" fmla="*/ 568037 h 1413164"/>
              <a:gd name="connsiteX12" fmla="*/ 124691 w 1427019"/>
              <a:gd name="connsiteY12" fmla="*/ 263237 h 1413164"/>
              <a:gd name="connsiteX13" fmla="*/ 0 w 1427019"/>
              <a:gd name="connsiteY13" fmla="*/ 0 h 1413164"/>
              <a:gd name="connsiteX14" fmla="*/ 0 w 1427019"/>
              <a:gd name="connsiteY14" fmla="*/ 0 h 1413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27019" h="1413164">
                <a:moveTo>
                  <a:pt x="1427019" y="1413164"/>
                </a:moveTo>
                <a:lnTo>
                  <a:pt x="1427019" y="1413164"/>
                </a:lnTo>
                <a:cubicBezTo>
                  <a:pt x="1414823" y="1368445"/>
                  <a:pt x="1403990" y="1265444"/>
                  <a:pt x="1357746" y="1219200"/>
                </a:cubicBezTo>
                <a:cubicBezTo>
                  <a:pt x="1345972" y="1207426"/>
                  <a:pt x="1330037" y="1200727"/>
                  <a:pt x="1316182" y="1191491"/>
                </a:cubicBezTo>
                <a:cubicBezTo>
                  <a:pt x="1311564" y="1177637"/>
                  <a:pt x="1311451" y="1161332"/>
                  <a:pt x="1302328" y="1149928"/>
                </a:cubicBezTo>
                <a:cubicBezTo>
                  <a:pt x="1228213" y="1057285"/>
                  <a:pt x="1289547" y="1179249"/>
                  <a:pt x="1233055" y="1094509"/>
                </a:cubicBezTo>
                <a:cubicBezTo>
                  <a:pt x="1221599" y="1077325"/>
                  <a:pt x="1222530" y="1050547"/>
                  <a:pt x="1205346" y="1039091"/>
                </a:cubicBezTo>
                <a:cubicBezTo>
                  <a:pt x="1189976" y="1028844"/>
                  <a:pt x="1168401" y="1039091"/>
                  <a:pt x="1149928" y="1039091"/>
                </a:cubicBezTo>
                <a:lnTo>
                  <a:pt x="1149928" y="1039091"/>
                </a:lnTo>
                <a:lnTo>
                  <a:pt x="858982" y="775855"/>
                </a:lnTo>
                <a:lnTo>
                  <a:pt x="581891" y="775855"/>
                </a:lnTo>
                <a:lnTo>
                  <a:pt x="249382" y="568037"/>
                </a:lnTo>
                <a:lnTo>
                  <a:pt x="124691" y="263237"/>
                </a:lnTo>
                <a:lnTo>
                  <a:pt x="0" y="0"/>
                </a:lnTo>
                <a:lnTo>
                  <a:pt x="0" y="0"/>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1" name="Forme libre 40"/>
          <p:cNvSpPr/>
          <p:nvPr/>
        </p:nvSpPr>
        <p:spPr>
          <a:xfrm>
            <a:off x="4599709" y="2175164"/>
            <a:ext cx="831273" cy="1039091"/>
          </a:xfrm>
          <a:custGeom>
            <a:avLst/>
            <a:gdLst>
              <a:gd name="connsiteX0" fmla="*/ 0 w 831273"/>
              <a:gd name="connsiteY0" fmla="*/ 0 h 1039091"/>
              <a:gd name="connsiteX1" fmla="*/ 387927 w 831273"/>
              <a:gd name="connsiteY1" fmla="*/ 55418 h 1039091"/>
              <a:gd name="connsiteX2" fmla="*/ 651164 w 831273"/>
              <a:gd name="connsiteY2" fmla="*/ 166254 h 1039091"/>
              <a:gd name="connsiteX3" fmla="*/ 831273 w 831273"/>
              <a:gd name="connsiteY3" fmla="*/ 387927 h 1039091"/>
              <a:gd name="connsiteX4" fmla="*/ 831273 w 831273"/>
              <a:gd name="connsiteY4" fmla="*/ 581891 h 1039091"/>
              <a:gd name="connsiteX5" fmla="*/ 831273 w 831273"/>
              <a:gd name="connsiteY5" fmla="*/ 581891 h 1039091"/>
              <a:gd name="connsiteX6" fmla="*/ 789709 w 831273"/>
              <a:gd name="connsiteY6" fmla="*/ 831272 h 1039091"/>
              <a:gd name="connsiteX7" fmla="*/ 789709 w 831273"/>
              <a:gd name="connsiteY7" fmla="*/ 1039091 h 1039091"/>
              <a:gd name="connsiteX8" fmla="*/ 789709 w 831273"/>
              <a:gd name="connsiteY8" fmla="*/ 1039091 h 1039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31273" h="1039091">
                <a:moveTo>
                  <a:pt x="0" y="0"/>
                </a:moveTo>
                <a:lnTo>
                  <a:pt x="387927" y="55418"/>
                </a:lnTo>
                <a:lnTo>
                  <a:pt x="651164" y="166254"/>
                </a:lnTo>
                <a:lnTo>
                  <a:pt x="831273" y="387927"/>
                </a:lnTo>
                <a:lnTo>
                  <a:pt x="831273" y="581891"/>
                </a:lnTo>
                <a:lnTo>
                  <a:pt x="831273" y="581891"/>
                </a:lnTo>
                <a:lnTo>
                  <a:pt x="789709" y="831272"/>
                </a:lnTo>
                <a:lnTo>
                  <a:pt x="789709" y="1039091"/>
                </a:lnTo>
                <a:lnTo>
                  <a:pt x="789709" y="1039091"/>
                </a:lnTo>
              </a:path>
            </a:pathLst>
          </a:cu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2" name="Rectangle 41"/>
          <p:cNvSpPr/>
          <p:nvPr/>
        </p:nvSpPr>
        <p:spPr>
          <a:xfrm>
            <a:off x="251520" y="568036"/>
            <a:ext cx="8784975" cy="494919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07740329"/>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10969</TotalTime>
  <Words>2070</Words>
  <Application>Microsoft Office PowerPoint</Application>
  <PresentationFormat>Affichage à l'écran (4:3)</PresentationFormat>
  <Paragraphs>381</Paragraphs>
  <Slides>20</Slides>
  <Notes>10</Notes>
  <HiddenSlides>0</HiddenSlides>
  <MMClips>0</MMClips>
  <ScaleCrop>false</ScaleCrop>
  <HeadingPairs>
    <vt:vector size="4" baseType="variant">
      <vt:variant>
        <vt:lpstr>Thème</vt:lpstr>
      </vt:variant>
      <vt:variant>
        <vt:i4>1</vt:i4>
      </vt:variant>
      <vt:variant>
        <vt:lpstr>Titres des diapositives</vt:lpstr>
      </vt:variant>
      <vt:variant>
        <vt:i4>20</vt:i4>
      </vt:variant>
    </vt:vector>
  </HeadingPairs>
  <TitlesOfParts>
    <vt:vector size="21" baseType="lpstr">
      <vt:lpstr>Thème Office</vt:lpstr>
      <vt:lpstr>L’histoire globale/La première mondialisation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II. Comment mettre cela en œuvre dans notre cours ? </vt:lpstr>
      <vt:lpstr>Présentation PowerPoint</vt:lpstr>
      <vt:lpstr>Un système-monde au XVème siècle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C. Activité numérique sur le site du musée d’Auch (mon musée dans la poche)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première mondialisation</dc:title>
  <dc:creator>user</dc:creator>
  <cp:lastModifiedBy>user</cp:lastModifiedBy>
  <cp:revision>216</cp:revision>
  <dcterms:created xsi:type="dcterms:W3CDTF">2016-03-21T19:24:13Z</dcterms:created>
  <dcterms:modified xsi:type="dcterms:W3CDTF">2016-05-19T19:38:55Z</dcterms:modified>
</cp:coreProperties>
</file>