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97" r:id="rId3"/>
    <p:sldId id="281" r:id="rId4"/>
    <p:sldId id="283" r:id="rId5"/>
    <p:sldId id="265" r:id="rId6"/>
    <p:sldId id="300" r:id="rId7"/>
    <p:sldId id="298" r:id="rId8"/>
    <p:sldId id="289" r:id="rId9"/>
    <p:sldId id="299" r:id="rId10"/>
    <p:sldId id="257" r:id="rId11"/>
    <p:sldId id="258" r:id="rId12"/>
    <p:sldId id="260" r:id="rId13"/>
    <p:sldId id="26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7600"/>
    <a:srgbClr val="566F00"/>
    <a:srgbClr val="730D2F"/>
    <a:srgbClr val="2C3B00"/>
    <a:srgbClr val="F9D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7"/>
    <p:restoredTop sz="80371"/>
  </p:normalViewPr>
  <p:slideViewPr>
    <p:cSldViewPr snapToGrid="0" snapToObjects="1">
      <p:cViewPr varScale="1">
        <p:scale>
          <a:sx n="47" d="100"/>
          <a:sy n="47" d="100"/>
        </p:scale>
        <p:origin x="21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1E4DA8-CEEB-BC47-B996-94120D2BA993}" type="doc">
      <dgm:prSet loTypeId="urn:microsoft.com/office/officeart/2005/8/layout/hList1" loCatId="" qsTypeId="urn:microsoft.com/office/officeart/2005/8/quickstyle/simple4" qsCatId="simple" csTypeId="urn:microsoft.com/office/officeart/2005/8/colors/colorful1" csCatId="colorful" phldr="1"/>
      <dgm:spPr/>
      <dgm:t>
        <a:bodyPr/>
        <a:lstStyle/>
        <a:p>
          <a:endParaRPr lang="fr-FR"/>
        </a:p>
      </dgm:t>
    </dgm:pt>
    <dgm:pt modelId="{AEC141F7-7F44-AF4F-8BF4-E7F1D510B3E3}">
      <dgm:prSet phldrT="[Texte]"/>
      <dgm:spPr/>
      <dgm:t>
        <a:bodyPr/>
        <a:lstStyle/>
        <a:p>
          <a:r>
            <a:rPr lang="fr-FR" b="1" dirty="0" smtClean="0"/>
            <a:t>Notions</a:t>
          </a:r>
          <a:endParaRPr lang="fr-FR" b="1" dirty="0"/>
        </a:p>
      </dgm:t>
    </dgm:pt>
    <dgm:pt modelId="{60C78BAB-48A0-0C4E-91E1-128F8DD7D31C}" type="parTrans" cxnId="{94F4C545-0CB6-0948-A4C2-73171958713C}">
      <dgm:prSet/>
      <dgm:spPr/>
      <dgm:t>
        <a:bodyPr/>
        <a:lstStyle/>
        <a:p>
          <a:endParaRPr lang="fr-FR"/>
        </a:p>
      </dgm:t>
    </dgm:pt>
    <dgm:pt modelId="{3D23168C-70FA-8E44-902C-E63493F3DC7B}" type="sibTrans" cxnId="{94F4C545-0CB6-0948-A4C2-73171958713C}">
      <dgm:prSet/>
      <dgm:spPr/>
      <dgm:t>
        <a:bodyPr/>
        <a:lstStyle/>
        <a:p>
          <a:endParaRPr lang="fr-FR"/>
        </a:p>
      </dgm:t>
    </dgm:pt>
    <dgm:pt modelId="{3596C9EC-881D-8B47-8FAC-B59137F11125}">
      <dgm:prSet phldrT="[Texte]"/>
      <dgm:spPr/>
      <dgm:t>
        <a:bodyPr/>
        <a:lstStyle/>
        <a:p>
          <a:r>
            <a:rPr lang="fr-FR" dirty="0" smtClean="0"/>
            <a:t>Espaces et territoires</a:t>
          </a:r>
          <a:endParaRPr lang="fr-FR" dirty="0"/>
        </a:p>
      </dgm:t>
    </dgm:pt>
    <dgm:pt modelId="{C4FD1149-F912-1643-8ADA-471DDA4C162A}" type="parTrans" cxnId="{5B45CCD8-82D7-9F4D-ACEA-24413469ED59}">
      <dgm:prSet/>
      <dgm:spPr/>
      <dgm:t>
        <a:bodyPr/>
        <a:lstStyle/>
        <a:p>
          <a:endParaRPr lang="fr-FR"/>
        </a:p>
      </dgm:t>
    </dgm:pt>
    <dgm:pt modelId="{A7606B7B-4128-494C-865A-E04807FD9D85}" type="sibTrans" cxnId="{5B45CCD8-82D7-9F4D-ACEA-24413469ED59}">
      <dgm:prSet/>
      <dgm:spPr/>
      <dgm:t>
        <a:bodyPr/>
        <a:lstStyle/>
        <a:p>
          <a:endParaRPr lang="fr-FR"/>
        </a:p>
      </dgm:t>
    </dgm:pt>
    <dgm:pt modelId="{2E9FDEEC-3F77-574E-9476-CF43FFA1A02D}">
      <dgm:prSet phldrT="[Texte]"/>
      <dgm:spPr/>
      <dgm:t>
        <a:bodyPr/>
        <a:lstStyle/>
        <a:p>
          <a:r>
            <a:rPr lang="fr-FR" b="1" dirty="0" smtClean="0"/>
            <a:t>Démarches</a:t>
          </a:r>
          <a:endParaRPr lang="fr-FR" b="1" dirty="0"/>
        </a:p>
      </dgm:t>
    </dgm:pt>
    <dgm:pt modelId="{99962FAC-1105-B441-AD35-06362E168B52}" type="parTrans" cxnId="{5537FAE8-5A69-7A4B-9273-27BDA474F6B3}">
      <dgm:prSet/>
      <dgm:spPr/>
      <dgm:t>
        <a:bodyPr/>
        <a:lstStyle/>
        <a:p>
          <a:endParaRPr lang="fr-FR"/>
        </a:p>
      </dgm:t>
    </dgm:pt>
    <dgm:pt modelId="{83299490-35FB-AC46-8631-40BEDA2424C3}" type="sibTrans" cxnId="{5537FAE8-5A69-7A4B-9273-27BDA474F6B3}">
      <dgm:prSet/>
      <dgm:spPr/>
      <dgm:t>
        <a:bodyPr/>
        <a:lstStyle/>
        <a:p>
          <a:endParaRPr lang="fr-FR"/>
        </a:p>
      </dgm:t>
    </dgm:pt>
    <dgm:pt modelId="{DE6F259B-EBD4-794E-A0FF-8E4A31C4F5E7}">
      <dgm:prSet phldrT="[Texte]"/>
      <dgm:spPr/>
      <dgm:t>
        <a:bodyPr/>
        <a:lstStyle/>
        <a:p>
          <a:r>
            <a:rPr lang="fr-FR" dirty="0" smtClean="0"/>
            <a:t>Changement d'échelles</a:t>
          </a:r>
          <a:endParaRPr lang="fr-FR" dirty="0"/>
        </a:p>
      </dgm:t>
    </dgm:pt>
    <dgm:pt modelId="{466B82F7-E038-7F4A-BC7B-0CA644B5524B}" type="parTrans" cxnId="{5E9B31AF-DD09-7A4F-9E87-5926B5EC72C2}">
      <dgm:prSet/>
      <dgm:spPr/>
      <dgm:t>
        <a:bodyPr/>
        <a:lstStyle/>
        <a:p>
          <a:endParaRPr lang="fr-FR"/>
        </a:p>
      </dgm:t>
    </dgm:pt>
    <dgm:pt modelId="{DBEB2AA5-DD86-1740-959F-45284780444C}" type="sibTrans" cxnId="{5E9B31AF-DD09-7A4F-9E87-5926B5EC72C2}">
      <dgm:prSet/>
      <dgm:spPr/>
      <dgm:t>
        <a:bodyPr/>
        <a:lstStyle/>
        <a:p>
          <a:endParaRPr lang="fr-FR"/>
        </a:p>
      </dgm:t>
    </dgm:pt>
    <dgm:pt modelId="{F4B73453-3687-D340-8367-CDC4513CA436}">
      <dgm:prSet phldrT="[Texte]"/>
      <dgm:spPr/>
      <dgm:t>
        <a:bodyPr/>
        <a:lstStyle/>
        <a:p>
          <a:r>
            <a:rPr lang="fr-FR" b="1" dirty="0" smtClean="0"/>
            <a:t>Outils</a:t>
          </a:r>
          <a:endParaRPr lang="fr-FR" b="1" dirty="0"/>
        </a:p>
      </dgm:t>
    </dgm:pt>
    <dgm:pt modelId="{D6B7CE78-45C4-A74A-9FC8-AE962AFDE74B}" type="parTrans" cxnId="{D67974AB-0D7C-8641-9E7F-6F6431F0E1B5}">
      <dgm:prSet/>
      <dgm:spPr/>
      <dgm:t>
        <a:bodyPr/>
        <a:lstStyle/>
        <a:p>
          <a:endParaRPr lang="fr-FR"/>
        </a:p>
      </dgm:t>
    </dgm:pt>
    <dgm:pt modelId="{CDB3F973-9142-274C-8737-01DE2EE70033}" type="sibTrans" cxnId="{D67974AB-0D7C-8641-9E7F-6F6431F0E1B5}">
      <dgm:prSet/>
      <dgm:spPr/>
      <dgm:t>
        <a:bodyPr/>
        <a:lstStyle/>
        <a:p>
          <a:endParaRPr lang="fr-FR"/>
        </a:p>
      </dgm:t>
    </dgm:pt>
    <dgm:pt modelId="{5C85DFB4-D986-374F-A2B3-8D8F5DCF45DE}">
      <dgm:prSet phldrT="[Texte]"/>
      <dgm:spPr>
        <a:ln>
          <a:solidFill>
            <a:schemeClr val="accent4">
              <a:tint val="40000"/>
              <a:hueOff val="0"/>
              <a:satOff val="0"/>
              <a:lumOff val="0"/>
              <a:alpha val="69000"/>
            </a:schemeClr>
          </a:solidFill>
        </a:ln>
      </dgm:spPr>
      <dgm:t>
        <a:bodyPr/>
        <a:lstStyle/>
        <a:p>
          <a:pPr marL="228600" lvl="1" indent="0" algn="l" defTabSz="1066800">
            <a:lnSpc>
              <a:spcPct val="90000"/>
            </a:lnSpc>
            <a:spcBef>
              <a:spcPct val="0"/>
            </a:spcBef>
            <a:spcAft>
              <a:spcPct val="15000"/>
            </a:spcAft>
            <a:buNone/>
          </a:pPr>
          <a:r>
            <a:rPr lang="fr-FR" dirty="0" smtClean="0"/>
            <a:t>Cartes</a:t>
          </a:r>
          <a:endParaRPr lang="fr-FR" dirty="0"/>
        </a:p>
      </dgm:t>
    </dgm:pt>
    <dgm:pt modelId="{FEC53D48-29A5-EC43-83F1-A46192680130}" type="parTrans" cxnId="{4C55574B-4C57-9044-A62E-1303811E8328}">
      <dgm:prSet/>
      <dgm:spPr/>
      <dgm:t>
        <a:bodyPr/>
        <a:lstStyle/>
        <a:p>
          <a:endParaRPr lang="fr-FR"/>
        </a:p>
      </dgm:t>
    </dgm:pt>
    <dgm:pt modelId="{902F2516-6146-F148-96E9-0B5CF1818B5D}" type="sibTrans" cxnId="{4C55574B-4C57-9044-A62E-1303811E8328}">
      <dgm:prSet/>
      <dgm:spPr/>
      <dgm:t>
        <a:bodyPr/>
        <a:lstStyle/>
        <a:p>
          <a:endParaRPr lang="fr-FR"/>
        </a:p>
      </dgm:t>
    </dgm:pt>
    <dgm:pt modelId="{2C4984D0-611F-4B47-BDC4-7CB48E3AA809}">
      <dgm:prSet phldrT="[Texte]"/>
      <dgm:spPr>
        <a:ln>
          <a:solidFill>
            <a:schemeClr val="accent4">
              <a:tint val="40000"/>
              <a:hueOff val="0"/>
              <a:satOff val="0"/>
              <a:lumOff val="0"/>
              <a:alpha val="69000"/>
            </a:schemeClr>
          </a:solidFill>
        </a:ln>
      </dgm:spPr>
      <dgm:t>
        <a:bodyPr/>
        <a:lstStyle/>
        <a:p>
          <a:pPr marL="228600" lvl="1" indent="0" algn="l" defTabSz="1066800">
            <a:lnSpc>
              <a:spcPct val="90000"/>
            </a:lnSpc>
            <a:spcBef>
              <a:spcPct val="0"/>
            </a:spcBef>
            <a:spcAft>
              <a:spcPct val="15000"/>
            </a:spcAft>
            <a:buNone/>
          </a:pPr>
          <a:r>
            <a:rPr lang="fr-FR" dirty="0" smtClean="0"/>
            <a:t>Croquis, schémas</a:t>
          </a:r>
          <a:endParaRPr lang="fr-FR" dirty="0"/>
        </a:p>
      </dgm:t>
    </dgm:pt>
    <dgm:pt modelId="{F95092E9-A242-1E41-99F0-3531ADA840F4}" type="parTrans" cxnId="{49B2A1B1-0A27-2F4B-9673-1030DEC7E1E6}">
      <dgm:prSet/>
      <dgm:spPr/>
      <dgm:t>
        <a:bodyPr/>
        <a:lstStyle/>
        <a:p>
          <a:endParaRPr lang="fr-FR"/>
        </a:p>
      </dgm:t>
    </dgm:pt>
    <dgm:pt modelId="{7EB22908-92A9-3646-9113-D624688D2246}" type="sibTrans" cxnId="{49B2A1B1-0A27-2F4B-9673-1030DEC7E1E6}">
      <dgm:prSet/>
      <dgm:spPr/>
      <dgm:t>
        <a:bodyPr/>
        <a:lstStyle/>
        <a:p>
          <a:endParaRPr lang="fr-FR"/>
        </a:p>
      </dgm:t>
    </dgm:pt>
    <dgm:pt modelId="{9503BB9C-221F-A44A-999B-48D2A2FE1ECC}">
      <dgm:prSet phldrT="[Texte]"/>
      <dgm:spPr/>
      <dgm:t>
        <a:bodyPr/>
        <a:lstStyle/>
        <a:p>
          <a:r>
            <a:rPr lang="fr-FR" dirty="0" smtClean="0"/>
            <a:t>Mondialisation</a:t>
          </a:r>
          <a:endParaRPr lang="fr-FR" dirty="0"/>
        </a:p>
      </dgm:t>
    </dgm:pt>
    <dgm:pt modelId="{9886430B-FF0C-C042-83C8-FEF386948FA5}" type="parTrans" cxnId="{3355DD25-ECCC-214D-8E7F-42812DD559F5}">
      <dgm:prSet/>
      <dgm:spPr/>
      <dgm:t>
        <a:bodyPr/>
        <a:lstStyle/>
        <a:p>
          <a:endParaRPr lang="fr-FR"/>
        </a:p>
      </dgm:t>
    </dgm:pt>
    <dgm:pt modelId="{6D138C3A-A50A-A042-80DD-EE6993E4D624}" type="sibTrans" cxnId="{3355DD25-ECCC-214D-8E7F-42812DD559F5}">
      <dgm:prSet/>
      <dgm:spPr/>
      <dgm:t>
        <a:bodyPr/>
        <a:lstStyle/>
        <a:p>
          <a:endParaRPr lang="fr-FR"/>
        </a:p>
      </dgm:t>
    </dgm:pt>
    <dgm:pt modelId="{BE89218A-5BF9-114B-B3D9-100CCEF5F604}">
      <dgm:prSet phldrT="[Texte]"/>
      <dgm:spPr/>
      <dgm:t>
        <a:bodyPr/>
        <a:lstStyle/>
        <a:p>
          <a:r>
            <a:rPr lang="fr-FR" dirty="0" smtClean="0"/>
            <a:t>Développement</a:t>
          </a:r>
          <a:endParaRPr lang="fr-FR" dirty="0"/>
        </a:p>
      </dgm:t>
    </dgm:pt>
    <dgm:pt modelId="{367EE7E4-69D3-644E-ADA6-93164C7E9DB1}" type="parTrans" cxnId="{73439541-E5BE-3A44-A619-F63B1C3651F7}">
      <dgm:prSet/>
      <dgm:spPr/>
      <dgm:t>
        <a:bodyPr/>
        <a:lstStyle/>
        <a:p>
          <a:endParaRPr lang="fr-FR"/>
        </a:p>
      </dgm:t>
    </dgm:pt>
    <dgm:pt modelId="{8CEA65EA-8DA5-8A4B-860C-1E46E0A95B2D}" type="sibTrans" cxnId="{73439541-E5BE-3A44-A619-F63B1C3651F7}">
      <dgm:prSet/>
      <dgm:spPr/>
      <dgm:t>
        <a:bodyPr/>
        <a:lstStyle/>
        <a:p>
          <a:endParaRPr lang="fr-FR"/>
        </a:p>
      </dgm:t>
    </dgm:pt>
    <dgm:pt modelId="{77BFCC82-083A-6F49-AC06-09F45B458C9E}">
      <dgm:prSet phldrT="[Texte]"/>
      <dgm:spPr/>
      <dgm:t>
        <a:bodyPr/>
        <a:lstStyle/>
        <a:p>
          <a:r>
            <a:rPr lang="fr-FR" dirty="0" smtClean="0"/>
            <a:t>Changement global</a:t>
          </a:r>
          <a:endParaRPr lang="fr-FR" dirty="0"/>
        </a:p>
      </dgm:t>
    </dgm:pt>
    <dgm:pt modelId="{8CC078F4-DA31-954E-BF5B-2DA3AE8B83A6}" type="parTrans" cxnId="{00BC2C93-21B0-BF4F-B08D-75B437B7FACA}">
      <dgm:prSet/>
      <dgm:spPr/>
      <dgm:t>
        <a:bodyPr/>
        <a:lstStyle/>
        <a:p>
          <a:endParaRPr lang="fr-FR"/>
        </a:p>
      </dgm:t>
    </dgm:pt>
    <dgm:pt modelId="{000C2516-F705-CF4E-8879-88273E0EC2D5}" type="sibTrans" cxnId="{00BC2C93-21B0-BF4F-B08D-75B437B7FACA}">
      <dgm:prSet/>
      <dgm:spPr/>
      <dgm:t>
        <a:bodyPr/>
        <a:lstStyle/>
        <a:p>
          <a:endParaRPr lang="fr-FR"/>
        </a:p>
      </dgm:t>
    </dgm:pt>
    <dgm:pt modelId="{C4A7E1DB-EFEF-1C43-BC0D-2ADB29CEF21F}">
      <dgm:prSet phldrT="[Texte]"/>
      <dgm:spPr/>
      <dgm:t>
        <a:bodyPr/>
        <a:lstStyle/>
        <a:p>
          <a:r>
            <a:rPr lang="fr-FR" dirty="0" smtClean="0"/>
            <a:t>Ressources</a:t>
          </a:r>
          <a:endParaRPr lang="fr-FR" dirty="0"/>
        </a:p>
      </dgm:t>
    </dgm:pt>
    <dgm:pt modelId="{F7DED1C3-A2EA-2449-B2D9-1747F05FC2CD}" type="parTrans" cxnId="{804E72A7-524F-1D47-A890-DAD9D4176665}">
      <dgm:prSet/>
      <dgm:spPr/>
      <dgm:t>
        <a:bodyPr/>
        <a:lstStyle/>
        <a:p>
          <a:endParaRPr lang="fr-FR"/>
        </a:p>
      </dgm:t>
    </dgm:pt>
    <dgm:pt modelId="{658DE0D5-AEB2-2748-AAD1-5615FA1AA54F}" type="sibTrans" cxnId="{804E72A7-524F-1D47-A890-DAD9D4176665}">
      <dgm:prSet/>
      <dgm:spPr/>
      <dgm:t>
        <a:bodyPr/>
        <a:lstStyle/>
        <a:p>
          <a:endParaRPr lang="fr-FR"/>
        </a:p>
      </dgm:t>
    </dgm:pt>
    <dgm:pt modelId="{6E8632FB-C6E7-C24A-8EAE-6A6367D2C32A}">
      <dgm:prSet phldrT="[Texte]"/>
      <dgm:spPr/>
      <dgm:t>
        <a:bodyPr/>
        <a:lstStyle/>
        <a:p>
          <a:r>
            <a:rPr lang="fr-FR" dirty="0" smtClean="0"/>
            <a:t>Risques</a:t>
          </a:r>
          <a:endParaRPr lang="fr-FR" dirty="0"/>
        </a:p>
      </dgm:t>
    </dgm:pt>
    <dgm:pt modelId="{F9C078BA-9561-B44B-AD0F-36E39C5E39B0}" type="parTrans" cxnId="{FC4ED6EF-0AF1-E941-903F-F5D87F389DB7}">
      <dgm:prSet/>
      <dgm:spPr/>
      <dgm:t>
        <a:bodyPr/>
        <a:lstStyle/>
        <a:p>
          <a:endParaRPr lang="fr-FR"/>
        </a:p>
      </dgm:t>
    </dgm:pt>
    <dgm:pt modelId="{B11703E6-77C7-9445-8C8F-4319C17DE934}" type="sibTrans" cxnId="{FC4ED6EF-0AF1-E941-903F-F5D87F389DB7}">
      <dgm:prSet/>
      <dgm:spPr/>
      <dgm:t>
        <a:bodyPr/>
        <a:lstStyle/>
        <a:p>
          <a:endParaRPr lang="fr-FR"/>
        </a:p>
      </dgm:t>
    </dgm:pt>
    <dgm:pt modelId="{2323111A-9E45-314B-ACBA-53156F7E7631}">
      <dgm:prSet phldrT="[Texte]"/>
      <dgm:spPr/>
      <dgm:t>
        <a:bodyPr/>
        <a:lstStyle/>
        <a:p>
          <a:r>
            <a:rPr lang="fr-FR" dirty="0" smtClean="0"/>
            <a:t>Analyse géographique</a:t>
          </a:r>
          <a:endParaRPr lang="fr-FR" dirty="0"/>
        </a:p>
      </dgm:t>
    </dgm:pt>
    <dgm:pt modelId="{209DE9BD-A52B-FD4C-B3E4-96B37E911D91}" type="parTrans" cxnId="{65AA3F0E-0FD8-D241-8E18-A4A6AB160A3F}">
      <dgm:prSet/>
      <dgm:spPr/>
      <dgm:t>
        <a:bodyPr/>
        <a:lstStyle/>
        <a:p>
          <a:endParaRPr lang="fr-FR"/>
        </a:p>
      </dgm:t>
    </dgm:pt>
    <dgm:pt modelId="{B427E5A5-C9E4-B44E-BC2B-ABB87A922366}" type="sibTrans" cxnId="{65AA3F0E-0FD8-D241-8E18-A4A6AB160A3F}">
      <dgm:prSet/>
      <dgm:spPr/>
      <dgm:t>
        <a:bodyPr/>
        <a:lstStyle/>
        <a:p>
          <a:endParaRPr lang="fr-FR"/>
        </a:p>
      </dgm:t>
    </dgm:pt>
    <dgm:pt modelId="{837422C3-EDEF-7844-A4FA-0D000FD22C2F}">
      <dgm:prSet phldrT="[Texte]"/>
      <dgm:spPr/>
      <dgm:t>
        <a:bodyPr/>
        <a:lstStyle/>
        <a:p>
          <a:r>
            <a:rPr lang="fr-FR" dirty="0" smtClean="0"/>
            <a:t>Représentations</a:t>
          </a:r>
          <a:endParaRPr lang="fr-FR" dirty="0"/>
        </a:p>
      </dgm:t>
    </dgm:pt>
    <dgm:pt modelId="{49FEFA12-C2AA-EE4A-AA54-A87CD6CB6D93}" type="parTrans" cxnId="{7093FC5E-87C8-8749-B986-B8ED7783421C}">
      <dgm:prSet/>
      <dgm:spPr/>
      <dgm:t>
        <a:bodyPr/>
        <a:lstStyle/>
        <a:p>
          <a:endParaRPr lang="fr-FR"/>
        </a:p>
      </dgm:t>
    </dgm:pt>
    <dgm:pt modelId="{82F1A45F-A1C0-5049-BBED-63F82E9D2FE4}" type="sibTrans" cxnId="{7093FC5E-87C8-8749-B986-B8ED7783421C}">
      <dgm:prSet/>
      <dgm:spPr/>
      <dgm:t>
        <a:bodyPr/>
        <a:lstStyle/>
        <a:p>
          <a:endParaRPr lang="fr-FR"/>
        </a:p>
      </dgm:t>
    </dgm:pt>
    <dgm:pt modelId="{B7EDD074-1474-F545-8968-95472013341E}">
      <dgm:prSet phldrT="[Texte]"/>
      <dgm:spPr/>
      <dgm:t>
        <a:bodyPr/>
        <a:lstStyle/>
        <a:p>
          <a:r>
            <a:rPr lang="fr-FR" dirty="0" err="1" smtClean="0"/>
            <a:t>Géoprospective</a:t>
          </a:r>
          <a:endParaRPr lang="fr-FR" dirty="0"/>
        </a:p>
      </dgm:t>
    </dgm:pt>
    <dgm:pt modelId="{923DE86A-614F-704D-9831-A3E720572F73}" type="parTrans" cxnId="{F999D762-945A-4B42-A182-9C8D7A03E9E9}">
      <dgm:prSet/>
      <dgm:spPr/>
      <dgm:t>
        <a:bodyPr/>
        <a:lstStyle/>
        <a:p>
          <a:endParaRPr lang="fr-FR"/>
        </a:p>
      </dgm:t>
    </dgm:pt>
    <dgm:pt modelId="{E271523E-0C47-A54D-8B6C-F6E5544F841B}" type="sibTrans" cxnId="{F999D762-945A-4B42-A182-9C8D7A03E9E9}">
      <dgm:prSet/>
      <dgm:spPr/>
      <dgm:t>
        <a:bodyPr/>
        <a:lstStyle/>
        <a:p>
          <a:endParaRPr lang="fr-FR"/>
        </a:p>
      </dgm:t>
    </dgm:pt>
    <dgm:pt modelId="{C38253E0-308D-8542-9AD1-4DEE2B91EAC5}">
      <dgm:prSet phldrT="[Texte]"/>
      <dgm:spPr>
        <a:ln>
          <a:solidFill>
            <a:schemeClr val="accent4">
              <a:tint val="40000"/>
              <a:hueOff val="0"/>
              <a:satOff val="0"/>
              <a:lumOff val="0"/>
              <a:alpha val="69000"/>
            </a:schemeClr>
          </a:solidFill>
        </a:ln>
      </dgm:spPr>
      <dgm:t>
        <a:bodyPr/>
        <a:lstStyle/>
        <a:p>
          <a:pPr marL="228600" lvl="1" indent="0" algn="l" defTabSz="1066800">
            <a:lnSpc>
              <a:spcPct val="90000"/>
            </a:lnSpc>
            <a:spcBef>
              <a:spcPct val="0"/>
            </a:spcBef>
            <a:spcAft>
              <a:spcPct val="15000"/>
            </a:spcAft>
            <a:buNone/>
          </a:pPr>
          <a:r>
            <a:rPr lang="fr-FR" dirty="0" smtClean="0"/>
            <a:t>Imagerie numérique (globe virtuelle, SIG...)</a:t>
          </a:r>
          <a:endParaRPr lang="fr-FR" dirty="0"/>
        </a:p>
      </dgm:t>
    </dgm:pt>
    <dgm:pt modelId="{01B26DA4-BBC5-304D-8441-EF83ED7FF544}" type="parTrans" cxnId="{058558EE-C8FF-3046-A93C-C86B0421405A}">
      <dgm:prSet/>
      <dgm:spPr/>
      <dgm:t>
        <a:bodyPr/>
        <a:lstStyle/>
        <a:p>
          <a:endParaRPr lang="fr-FR"/>
        </a:p>
      </dgm:t>
    </dgm:pt>
    <dgm:pt modelId="{1477464D-3F4D-7346-9734-B13AEB6D8FBB}" type="sibTrans" cxnId="{058558EE-C8FF-3046-A93C-C86B0421405A}">
      <dgm:prSet/>
      <dgm:spPr/>
      <dgm:t>
        <a:bodyPr/>
        <a:lstStyle/>
        <a:p>
          <a:endParaRPr lang="fr-FR"/>
        </a:p>
      </dgm:t>
    </dgm:pt>
    <dgm:pt modelId="{5B8860E4-A7D8-2B4E-AAB4-D721361B5907}">
      <dgm:prSet phldrT="[Texte]"/>
      <dgm:spPr/>
      <dgm:t>
        <a:bodyPr/>
        <a:lstStyle/>
        <a:p>
          <a:r>
            <a:rPr lang="fr-FR" dirty="0" smtClean="0"/>
            <a:t>Sociétés</a:t>
          </a:r>
          <a:endParaRPr lang="fr-FR" dirty="0"/>
        </a:p>
      </dgm:t>
    </dgm:pt>
    <dgm:pt modelId="{BAACD6B5-7D3E-7848-BFC3-977E149874EE}" type="parTrans" cxnId="{73B8AA25-57F3-8942-A169-6C323B94296A}">
      <dgm:prSet/>
      <dgm:spPr/>
      <dgm:t>
        <a:bodyPr/>
        <a:lstStyle/>
        <a:p>
          <a:endParaRPr lang="fr-FR"/>
        </a:p>
      </dgm:t>
    </dgm:pt>
    <dgm:pt modelId="{D947F559-8DCC-0C41-ACD7-828EA6A14E4B}" type="sibTrans" cxnId="{73B8AA25-57F3-8942-A169-6C323B94296A}">
      <dgm:prSet/>
      <dgm:spPr/>
      <dgm:t>
        <a:bodyPr/>
        <a:lstStyle/>
        <a:p>
          <a:endParaRPr lang="fr-FR"/>
        </a:p>
      </dgm:t>
    </dgm:pt>
    <dgm:pt modelId="{372FFA83-0BAF-9F4D-94C9-CADB5B793849}">
      <dgm:prSet phldrT="[Texte]"/>
      <dgm:spPr/>
      <dgm:t>
        <a:bodyPr/>
        <a:lstStyle/>
        <a:p>
          <a:r>
            <a:rPr lang="fr-FR" dirty="0" smtClean="0"/>
            <a:t>Aménagement</a:t>
          </a:r>
          <a:endParaRPr lang="fr-FR" dirty="0"/>
        </a:p>
      </dgm:t>
    </dgm:pt>
    <dgm:pt modelId="{A3DB54F5-7A74-A747-970E-2540534D5F18}" type="parTrans" cxnId="{C3B2C78F-0DCB-EE41-B3EE-A2A6801526A4}">
      <dgm:prSet/>
      <dgm:spPr/>
      <dgm:t>
        <a:bodyPr/>
        <a:lstStyle/>
        <a:p>
          <a:endParaRPr lang="fr-FR"/>
        </a:p>
      </dgm:t>
    </dgm:pt>
    <dgm:pt modelId="{2E56E72D-94FB-D945-8413-E281C1848F0B}" type="sibTrans" cxnId="{C3B2C78F-0DCB-EE41-B3EE-A2A6801526A4}">
      <dgm:prSet/>
      <dgm:spPr/>
      <dgm:t>
        <a:bodyPr/>
        <a:lstStyle/>
        <a:p>
          <a:endParaRPr lang="fr-FR"/>
        </a:p>
      </dgm:t>
    </dgm:pt>
    <dgm:pt modelId="{9050BCB5-C86F-824E-A45D-8F89C9130AA9}">
      <dgm:prSet phldrT="[Texte]"/>
      <dgm:spPr/>
      <dgm:t>
        <a:bodyPr/>
        <a:lstStyle/>
        <a:p>
          <a:r>
            <a:rPr lang="fr-FR" dirty="0" smtClean="0"/>
            <a:t>Durabilité</a:t>
          </a:r>
          <a:endParaRPr lang="fr-FR" dirty="0"/>
        </a:p>
      </dgm:t>
    </dgm:pt>
    <dgm:pt modelId="{7F3669AA-959E-C34A-804B-348A3B26B62F}" type="parTrans" cxnId="{15FC1606-FBFA-CC44-8BB2-C1137A834C43}">
      <dgm:prSet/>
      <dgm:spPr/>
      <dgm:t>
        <a:bodyPr/>
        <a:lstStyle/>
        <a:p>
          <a:endParaRPr lang="fr-FR"/>
        </a:p>
      </dgm:t>
    </dgm:pt>
    <dgm:pt modelId="{047D4495-19A2-2D46-8D32-A96A6B39B6EE}" type="sibTrans" cxnId="{15FC1606-FBFA-CC44-8BB2-C1137A834C43}">
      <dgm:prSet/>
      <dgm:spPr/>
      <dgm:t>
        <a:bodyPr/>
        <a:lstStyle/>
        <a:p>
          <a:endParaRPr lang="fr-FR"/>
        </a:p>
      </dgm:t>
    </dgm:pt>
    <dgm:pt modelId="{C9DC4963-E35D-EC43-829A-FDD98DFAF0FA}">
      <dgm:prSet phldrT="[Texte]"/>
      <dgm:spPr/>
      <dgm:t>
        <a:bodyPr/>
        <a:lstStyle/>
        <a:p>
          <a:r>
            <a:rPr lang="fr-FR" dirty="0" smtClean="0"/>
            <a:t>Etude de cas</a:t>
          </a:r>
          <a:endParaRPr lang="fr-FR" dirty="0"/>
        </a:p>
      </dgm:t>
    </dgm:pt>
    <dgm:pt modelId="{9FBCFA4C-398F-4D42-A318-834315DF899D}" type="parTrans" cxnId="{58E715E3-C073-D64C-9F2D-8FBF07D44DE1}">
      <dgm:prSet/>
      <dgm:spPr/>
      <dgm:t>
        <a:bodyPr/>
        <a:lstStyle/>
        <a:p>
          <a:endParaRPr lang="fr-FR"/>
        </a:p>
      </dgm:t>
    </dgm:pt>
    <dgm:pt modelId="{90778786-D999-B54D-9B47-BEF798A4A297}" type="sibTrans" cxnId="{58E715E3-C073-D64C-9F2D-8FBF07D44DE1}">
      <dgm:prSet/>
      <dgm:spPr/>
      <dgm:t>
        <a:bodyPr/>
        <a:lstStyle/>
        <a:p>
          <a:endParaRPr lang="fr-FR"/>
        </a:p>
      </dgm:t>
    </dgm:pt>
    <dgm:pt modelId="{910F8100-E76F-4440-B85A-99ED9BC552E6}">
      <dgm:prSet phldrT="[Texte]"/>
      <dgm:spPr>
        <a:ln>
          <a:solidFill>
            <a:schemeClr val="accent4">
              <a:tint val="40000"/>
              <a:hueOff val="0"/>
              <a:satOff val="0"/>
              <a:lumOff val="0"/>
              <a:alpha val="69000"/>
            </a:schemeClr>
          </a:solidFill>
        </a:ln>
      </dgm:spPr>
      <dgm:t>
        <a:bodyPr/>
        <a:lstStyle/>
        <a:p>
          <a:pPr marL="228600" lvl="1" indent="0" algn="l" defTabSz="1066800">
            <a:lnSpc>
              <a:spcPct val="90000"/>
            </a:lnSpc>
            <a:spcBef>
              <a:spcPct val="0"/>
            </a:spcBef>
            <a:spcAft>
              <a:spcPct val="15000"/>
            </a:spcAft>
            <a:buNone/>
          </a:pPr>
          <a:r>
            <a:rPr lang="fr-FR" dirty="0" smtClean="0"/>
            <a:t>Paysages</a:t>
          </a:r>
          <a:endParaRPr lang="fr-FR" dirty="0"/>
        </a:p>
      </dgm:t>
    </dgm:pt>
    <dgm:pt modelId="{F85A5720-C1A5-C04C-A6A8-A794E16D0BF2}" type="parTrans" cxnId="{6AC6BDA1-9C7F-A046-943F-54C896AC3DAC}">
      <dgm:prSet/>
      <dgm:spPr/>
      <dgm:t>
        <a:bodyPr/>
        <a:lstStyle/>
        <a:p>
          <a:endParaRPr lang="fr-FR"/>
        </a:p>
      </dgm:t>
    </dgm:pt>
    <dgm:pt modelId="{391CEC57-6756-F64B-AD3F-BCA32B0470F7}" type="sibTrans" cxnId="{6AC6BDA1-9C7F-A046-943F-54C896AC3DAC}">
      <dgm:prSet/>
      <dgm:spPr/>
      <dgm:t>
        <a:bodyPr/>
        <a:lstStyle/>
        <a:p>
          <a:endParaRPr lang="fr-FR"/>
        </a:p>
      </dgm:t>
    </dgm:pt>
    <dgm:pt modelId="{DFD7E035-8D19-834D-9104-7EFA8CE82FEF}">
      <dgm:prSet phldrT="[Texte]"/>
      <dgm:spPr>
        <a:ln>
          <a:solidFill>
            <a:schemeClr val="accent4">
              <a:tint val="40000"/>
              <a:hueOff val="0"/>
              <a:satOff val="0"/>
              <a:lumOff val="0"/>
              <a:alpha val="69000"/>
            </a:schemeClr>
          </a:solidFill>
        </a:ln>
      </dgm:spPr>
      <dgm:t>
        <a:bodyPr/>
        <a:lstStyle/>
        <a:p>
          <a:pPr marL="228600" lvl="1" indent="0" algn="l" defTabSz="1066800">
            <a:lnSpc>
              <a:spcPct val="90000"/>
            </a:lnSpc>
            <a:spcBef>
              <a:spcPct val="0"/>
            </a:spcBef>
            <a:spcAft>
              <a:spcPct val="15000"/>
            </a:spcAft>
            <a:buNone/>
          </a:pPr>
          <a:r>
            <a:rPr lang="fr-FR" dirty="0" smtClean="0"/>
            <a:t>Données statistiques</a:t>
          </a:r>
          <a:endParaRPr lang="fr-FR" dirty="0"/>
        </a:p>
      </dgm:t>
    </dgm:pt>
    <dgm:pt modelId="{B01EF1AD-F7CB-4F49-999D-73847687FDDC}" type="parTrans" cxnId="{6FD2DCDC-10C3-574B-A7A8-22C2B4F56FF9}">
      <dgm:prSet/>
      <dgm:spPr/>
      <dgm:t>
        <a:bodyPr/>
        <a:lstStyle/>
        <a:p>
          <a:endParaRPr lang="fr-FR"/>
        </a:p>
      </dgm:t>
    </dgm:pt>
    <dgm:pt modelId="{EFE2C521-2352-704B-BF75-8E6C7D8A9B35}" type="sibTrans" cxnId="{6FD2DCDC-10C3-574B-A7A8-22C2B4F56FF9}">
      <dgm:prSet/>
      <dgm:spPr/>
      <dgm:t>
        <a:bodyPr/>
        <a:lstStyle/>
        <a:p>
          <a:endParaRPr lang="fr-FR"/>
        </a:p>
      </dgm:t>
    </dgm:pt>
    <dgm:pt modelId="{44FCC2E1-9BA2-8441-A40D-D2C4382C1067}">
      <dgm:prSet phldrT="[Texte]"/>
      <dgm:spPr>
        <a:ln>
          <a:solidFill>
            <a:schemeClr val="accent4">
              <a:tint val="40000"/>
              <a:hueOff val="0"/>
              <a:satOff val="0"/>
              <a:lumOff val="0"/>
              <a:alpha val="69000"/>
            </a:schemeClr>
          </a:solidFill>
        </a:ln>
      </dgm:spPr>
      <dgm:t>
        <a:bodyPr/>
        <a:lstStyle/>
        <a:p>
          <a:pPr marL="228600" lvl="1" indent="0" algn="l" defTabSz="1066800">
            <a:lnSpc>
              <a:spcPct val="90000"/>
            </a:lnSpc>
            <a:spcBef>
              <a:spcPct val="0"/>
            </a:spcBef>
            <a:spcAft>
              <a:spcPct val="15000"/>
            </a:spcAft>
            <a:buNone/>
          </a:pPr>
          <a:r>
            <a:rPr lang="fr-FR" dirty="0" smtClean="0"/>
            <a:t>Sources écrites :</a:t>
          </a:r>
          <a:r>
            <a:rPr lang="fr-FR" baseline="0" dirty="0" smtClean="0"/>
            <a:t> témoignages, extraits de rapports</a:t>
          </a:r>
          <a:r>
            <a:rPr lang="is-IS" baseline="0" dirty="0" smtClean="0"/>
            <a:t>…</a:t>
          </a:r>
          <a:endParaRPr lang="fr-FR" dirty="0"/>
        </a:p>
      </dgm:t>
    </dgm:pt>
    <dgm:pt modelId="{86EB612F-5F74-154B-A97B-7F01F60F4468}" type="parTrans" cxnId="{EAC431A6-2C43-B047-BA5B-C399E152AF7E}">
      <dgm:prSet/>
      <dgm:spPr/>
      <dgm:t>
        <a:bodyPr/>
        <a:lstStyle/>
        <a:p>
          <a:endParaRPr lang="fr-FR"/>
        </a:p>
      </dgm:t>
    </dgm:pt>
    <dgm:pt modelId="{BEBB6516-C6BE-064A-B4DE-329B02E339A5}" type="sibTrans" cxnId="{EAC431A6-2C43-B047-BA5B-C399E152AF7E}">
      <dgm:prSet/>
      <dgm:spPr/>
      <dgm:t>
        <a:bodyPr/>
        <a:lstStyle/>
        <a:p>
          <a:endParaRPr lang="fr-FR"/>
        </a:p>
      </dgm:t>
    </dgm:pt>
    <dgm:pt modelId="{3EE7B028-E048-B941-8637-06E64885D623}">
      <dgm:prSet phldrT="[Texte]"/>
      <dgm:spPr/>
      <dgm:t>
        <a:bodyPr/>
        <a:lstStyle/>
        <a:p>
          <a:r>
            <a:rPr lang="fr-FR" dirty="0" smtClean="0"/>
            <a:t>Approche systémique</a:t>
          </a:r>
          <a:endParaRPr lang="fr-FR" dirty="0"/>
        </a:p>
      </dgm:t>
    </dgm:pt>
    <dgm:pt modelId="{6C205C19-8EB0-7543-96B9-E6FEF32AF890}" type="parTrans" cxnId="{A903F941-BFFB-C944-A4BA-1B17C2FE8D90}">
      <dgm:prSet/>
      <dgm:spPr/>
      <dgm:t>
        <a:bodyPr/>
        <a:lstStyle/>
        <a:p>
          <a:endParaRPr lang="fr-FR"/>
        </a:p>
      </dgm:t>
    </dgm:pt>
    <dgm:pt modelId="{F9167446-E189-9C47-AF99-C05948D3942D}" type="sibTrans" cxnId="{A903F941-BFFB-C944-A4BA-1B17C2FE8D90}">
      <dgm:prSet/>
      <dgm:spPr/>
      <dgm:t>
        <a:bodyPr/>
        <a:lstStyle/>
        <a:p>
          <a:endParaRPr lang="fr-FR"/>
        </a:p>
      </dgm:t>
    </dgm:pt>
    <dgm:pt modelId="{A063A35D-98BB-8B4D-B59E-221460C039A0}">
      <dgm:prSet phldrT="[Texte]"/>
      <dgm:spPr/>
      <dgm:t>
        <a:bodyPr/>
        <a:lstStyle/>
        <a:p>
          <a:r>
            <a:rPr lang="fr-FR" dirty="0" smtClean="0"/>
            <a:t>Géohistoire</a:t>
          </a:r>
          <a:endParaRPr lang="fr-FR" dirty="0"/>
        </a:p>
      </dgm:t>
    </dgm:pt>
    <dgm:pt modelId="{8B61DD88-ED32-7340-BA9E-5F83C33DBAF6}" type="parTrans" cxnId="{CF45F0B5-5D49-E641-B13A-C1B5C49D5294}">
      <dgm:prSet/>
      <dgm:spPr/>
      <dgm:t>
        <a:bodyPr/>
        <a:lstStyle/>
        <a:p>
          <a:endParaRPr lang="fr-FR"/>
        </a:p>
      </dgm:t>
    </dgm:pt>
    <dgm:pt modelId="{28844F6F-B240-4743-BF4A-7F657865EA19}" type="sibTrans" cxnId="{CF45F0B5-5D49-E641-B13A-C1B5C49D5294}">
      <dgm:prSet/>
      <dgm:spPr/>
      <dgm:t>
        <a:bodyPr/>
        <a:lstStyle/>
        <a:p>
          <a:endParaRPr lang="fr-FR"/>
        </a:p>
      </dgm:t>
    </dgm:pt>
    <dgm:pt modelId="{61D71ACE-407E-AC40-972C-CC1BF4F3E255}" type="pres">
      <dgm:prSet presAssocID="{B81E4DA8-CEEB-BC47-B996-94120D2BA993}" presName="Name0" presStyleCnt="0">
        <dgm:presLayoutVars>
          <dgm:dir/>
          <dgm:animLvl val="lvl"/>
          <dgm:resizeHandles val="exact"/>
        </dgm:presLayoutVars>
      </dgm:prSet>
      <dgm:spPr/>
      <dgm:t>
        <a:bodyPr/>
        <a:lstStyle/>
        <a:p>
          <a:endParaRPr lang="fr-FR"/>
        </a:p>
      </dgm:t>
    </dgm:pt>
    <dgm:pt modelId="{9EA34671-2DF5-9842-B8C4-CF51DDBB76DA}" type="pres">
      <dgm:prSet presAssocID="{AEC141F7-7F44-AF4F-8BF4-E7F1D510B3E3}" presName="composite" presStyleCnt="0"/>
      <dgm:spPr/>
      <dgm:t>
        <a:bodyPr/>
        <a:lstStyle/>
        <a:p>
          <a:endParaRPr lang="fr-FR"/>
        </a:p>
      </dgm:t>
    </dgm:pt>
    <dgm:pt modelId="{6AA33B68-5BC9-C64A-A2A2-5EB945ECF505}" type="pres">
      <dgm:prSet presAssocID="{AEC141F7-7F44-AF4F-8BF4-E7F1D510B3E3}" presName="parTx" presStyleLbl="alignNode1" presStyleIdx="0" presStyleCnt="3" custLinFactNeighborX="-431" custLinFactNeighborY="4453">
        <dgm:presLayoutVars>
          <dgm:chMax val="0"/>
          <dgm:chPref val="0"/>
          <dgm:bulletEnabled val="1"/>
        </dgm:presLayoutVars>
      </dgm:prSet>
      <dgm:spPr/>
      <dgm:t>
        <a:bodyPr/>
        <a:lstStyle/>
        <a:p>
          <a:endParaRPr lang="fr-FR"/>
        </a:p>
      </dgm:t>
    </dgm:pt>
    <dgm:pt modelId="{A6F57D85-1CCB-8541-A313-1CE2BE339EC1}" type="pres">
      <dgm:prSet presAssocID="{AEC141F7-7F44-AF4F-8BF4-E7F1D510B3E3}" presName="desTx" presStyleLbl="alignAccFollowNode1" presStyleIdx="0" presStyleCnt="3">
        <dgm:presLayoutVars>
          <dgm:bulletEnabled val="1"/>
        </dgm:presLayoutVars>
      </dgm:prSet>
      <dgm:spPr/>
      <dgm:t>
        <a:bodyPr/>
        <a:lstStyle/>
        <a:p>
          <a:endParaRPr lang="fr-FR"/>
        </a:p>
      </dgm:t>
    </dgm:pt>
    <dgm:pt modelId="{439886A9-2F1F-AE47-825E-A72EA4797AE6}" type="pres">
      <dgm:prSet presAssocID="{3D23168C-70FA-8E44-902C-E63493F3DC7B}" presName="space" presStyleCnt="0"/>
      <dgm:spPr/>
      <dgm:t>
        <a:bodyPr/>
        <a:lstStyle/>
        <a:p>
          <a:endParaRPr lang="fr-FR"/>
        </a:p>
      </dgm:t>
    </dgm:pt>
    <dgm:pt modelId="{D37ECA2B-240C-B943-A946-6E2A6BBBAC77}" type="pres">
      <dgm:prSet presAssocID="{2E9FDEEC-3F77-574E-9476-CF43FFA1A02D}" presName="composite" presStyleCnt="0"/>
      <dgm:spPr/>
      <dgm:t>
        <a:bodyPr/>
        <a:lstStyle/>
        <a:p>
          <a:endParaRPr lang="fr-FR"/>
        </a:p>
      </dgm:t>
    </dgm:pt>
    <dgm:pt modelId="{AD3C9CB4-A100-D14B-AD5C-08BF4A9C79A0}" type="pres">
      <dgm:prSet presAssocID="{2E9FDEEC-3F77-574E-9476-CF43FFA1A02D}" presName="parTx" presStyleLbl="alignNode1" presStyleIdx="1" presStyleCnt="3">
        <dgm:presLayoutVars>
          <dgm:chMax val="0"/>
          <dgm:chPref val="0"/>
          <dgm:bulletEnabled val="1"/>
        </dgm:presLayoutVars>
      </dgm:prSet>
      <dgm:spPr/>
      <dgm:t>
        <a:bodyPr/>
        <a:lstStyle/>
        <a:p>
          <a:endParaRPr lang="fr-FR"/>
        </a:p>
      </dgm:t>
    </dgm:pt>
    <dgm:pt modelId="{5858B7BA-0D6E-614D-A556-9B71FC558727}" type="pres">
      <dgm:prSet presAssocID="{2E9FDEEC-3F77-574E-9476-CF43FFA1A02D}" presName="desTx" presStyleLbl="alignAccFollowNode1" presStyleIdx="1" presStyleCnt="3">
        <dgm:presLayoutVars>
          <dgm:bulletEnabled val="1"/>
        </dgm:presLayoutVars>
      </dgm:prSet>
      <dgm:spPr/>
      <dgm:t>
        <a:bodyPr/>
        <a:lstStyle/>
        <a:p>
          <a:endParaRPr lang="fr-FR"/>
        </a:p>
      </dgm:t>
    </dgm:pt>
    <dgm:pt modelId="{3E928AE7-EB8A-BD44-8456-9E423025CFDD}" type="pres">
      <dgm:prSet presAssocID="{83299490-35FB-AC46-8631-40BEDA2424C3}" presName="space" presStyleCnt="0"/>
      <dgm:spPr/>
      <dgm:t>
        <a:bodyPr/>
        <a:lstStyle/>
        <a:p>
          <a:endParaRPr lang="fr-FR"/>
        </a:p>
      </dgm:t>
    </dgm:pt>
    <dgm:pt modelId="{D4945170-CFC5-2649-8839-27BEAF0B1A3D}" type="pres">
      <dgm:prSet presAssocID="{F4B73453-3687-D340-8367-CDC4513CA436}" presName="composite" presStyleCnt="0"/>
      <dgm:spPr/>
      <dgm:t>
        <a:bodyPr/>
        <a:lstStyle/>
        <a:p>
          <a:endParaRPr lang="fr-FR"/>
        </a:p>
      </dgm:t>
    </dgm:pt>
    <dgm:pt modelId="{B941B0D4-99B3-4048-9155-ABF6ABC4AD08}" type="pres">
      <dgm:prSet presAssocID="{F4B73453-3687-D340-8367-CDC4513CA436}" presName="parTx" presStyleLbl="alignNode1" presStyleIdx="2" presStyleCnt="3">
        <dgm:presLayoutVars>
          <dgm:chMax val="0"/>
          <dgm:chPref val="0"/>
          <dgm:bulletEnabled val="1"/>
        </dgm:presLayoutVars>
      </dgm:prSet>
      <dgm:spPr/>
      <dgm:t>
        <a:bodyPr/>
        <a:lstStyle/>
        <a:p>
          <a:endParaRPr lang="fr-FR"/>
        </a:p>
      </dgm:t>
    </dgm:pt>
    <dgm:pt modelId="{EF5EB372-0214-384B-BC18-582B7CE9EDAA}" type="pres">
      <dgm:prSet presAssocID="{F4B73453-3687-D340-8367-CDC4513CA436}" presName="desTx" presStyleLbl="alignAccFollowNode1" presStyleIdx="2" presStyleCnt="3">
        <dgm:presLayoutVars>
          <dgm:bulletEnabled val="1"/>
        </dgm:presLayoutVars>
      </dgm:prSet>
      <dgm:spPr/>
      <dgm:t>
        <a:bodyPr/>
        <a:lstStyle/>
        <a:p>
          <a:endParaRPr lang="fr-FR"/>
        </a:p>
      </dgm:t>
    </dgm:pt>
  </dgm:ptLst>
  <dgm:cxnLst>
    <dgm:cxn modelId="{65AA3F0E-0FD8-D241-8E18-A4A6AB160A3F}" srcId="{2E9FDEEC-3F77-574E-9476-CF43FFA1A02D}" destId="{2323111A-9E45-314B-ACBA-53156F7E7631}" srcOrd="0" destOrd="0" parTransId="{209DE9BD-A52B-FD4C-B3E4-96B37E911D91}" sibTransId="{B427E5A5-C9E4-B44E-BC2B-ABB87A922366}"/>
    <dgm:cxn modelId="{00BC2C93-21B0-BF4F-B08D-75B437B7FACA}" srcId="{AEC141F7-7F44-AF4F-8BF4-E7F1D510B3E3}" destId="{77BFCC82-083A-6F49-AC06-09F45B458C9E}" srcOrd="6" destOrd="0" parTransId="{8CC078F4-DA31-954E-BF5B-2DA3AE8B83A6}" sibTransId="{000C2516-F705-CF4E-8879-88273E0EC2D5}"/>
    <dgm:cxn modelId="{5B45CCD8-82D7-9F4D-ACEA-24413469ED59}" srcId="{AEC141F7-7F44-AF4F-8BF4-E7F1D510B3E3}" destId="{3596C9EC-881D-8B47-8FAC-B59137F11125}" srcOrd="0" destOrd="0" parTransId="{C4FD1149-F912-1643-8ADA-471DDA4C162A}" sibTransId="{A7606B7B-4128-494C-865A-E04807FD9D85}"/>
    <dgm:cxn modelId="{F999D762-945A-4B42-A182-9C8D7A03E9E9}" srcId="{2E9FDEEC-3F77-574E-9476-CF43FFA1A02D}" destId="{B7EDD074-1474-F545-8968-95472013341E}" srcOrd="4" destOrd="0" parTransId="{923DE86A-614F-704D-9831-A3E720572F73}" sibTransId="{E271523E-0C47-A54D-8B6C-F6E5544F841B}"/>
    <dgm:cxn modelId="{6C157D93-E583-2349-94F7-D60AC95AF849}" type="presOf" srcId="{910F8100-E76F-4440-B85A-99ED9BC552E6}" destId="{EF5EB372-0214-384B-BC18-582B7CE9EDAA}" srcOrd="0" destOrd="1" presId="urn:microsoft.com/office/officeart/2005/8/layout/hList1"/>
    <dgm:cxn modelId="{1D72F0A4-62D0-8A46-A357-BDF7F7CB7D31}" type="presOf" srcId="{B81E4DA8-CEEB-BC47-B996-94120D2BA993}" destId="{61D71ACE-407E-AC40-972C-CC1BF4F3E255}" srcOrd="0" destOrd="0" presId="urn:microsoft.com/office/officeart/2005/8/layout/hList1"/>
    <dgm:cxn modelId="{3E82EE00-7252-8D40-8A67-5DDE258265B2}" type="presOf" srcId="{2E9FDEEC-3F77-574E-9476-CF43FFA1A02D}" destId="{AD3C9CB4-A100-D14B-AD5C-08BF4A9C79A0}" srcOrd="0" destOrd="0" presId="urn:microsoft.com/office/officeart/2005/8/layout/hList1"/>
    <dgm:cxn modelId="{DC737DB3-2760-464D-93A7-91306EF9B14E}" type="presOf" srcId="{77BFCC82-083A-6F49-AC06-09F45B458C9E}" destId="{A6F57D85-1CCB-8541-A313-1CE2BE339EC1}" srcOrd="0" destOrd="6" presId="urn:microsoft.com/office/officeart/2005/8/layout/hList1"/>
    <dgm:cxn modelId="{6FD2DCDC-10C3-574B-A7A8-22C2B4F56FF9}" srcId="{F4B73453-3687-D340-8367-CDC4513CA436}" destId="{DFD7E035-8D19-834D-9104-7EFA8CE82FEF}" srcOrd="2" destOrd="0" parTransId="{B01EF1AD-F7CB-4F49-999D-73847687FDDC}" sibTransId="{EFE2C521-2352-704B-BF75-8E6C7D8A9B35}"/>
    <dgm:cxn modelId="{CD1C01C2-1917-6644-8805-6BDD05CF4CFB}" type="presOf" srcId="{B7EDD074-1474-F545-8968-95472013341E}" destId="{5858B7BA-0D6E-614D-A556-9B71FC558727}" srcOrd="0" destOrd="4" presId="urn:microsoft.com/office/officeart/2005/8/layout/hList1"/>
    <dgm:cxn modelId="{C3B2C78F-0DCB-EE41-B3EE-A2A6801526A4}" srcId="{AEC141F7-7F44-AF4F-8BF4-E7F1D510B3E3}" destId="{372FFA83-0BAF-9F4D-94C9-CADB5B793849}" srcOrd="2" destOrd="0" parTransId="{A3DB54F5-7A74-A747-970E-2540534D5F18}" sibTransId="{2E56E72D-94FB-D945-8413-E281C1848F0B}"/>
    <dgm:cxn modelId="{87863DAC-B861-AF44-B058-C6E1CEA1B697}" type="presOf" srcId="{F4B73453-3687-D340-8367-CDC4513CA436}" destId="{B941B0D4-99B3-4048-9155-ABF6ABC4AD08}" srcOrd="0" destOrd="0" presId="urn:microsoft.com/office/officeart/2005/8/layout/hList1"/>
    <dgm:cxn modelId="{C346A660-933F-DC48-9DF4-861D5CFA02AB}" type="presOf" srcId="{C9DC4963-E35D-EC43-829A-FDD98DFAF0FA}" destId="{5858B7BA-0D6E-614D-A556-9B71FC558727}" srcOrd="0" destOrd="1" presId="urn:microsoft.com/office/officeart/2005/8/layout/hList1"/>
    <dgm:cxn modelId="{EAC431A6-2C43-B047-BA5B-C399E152AF7E}" srcId="{F4B73453-3687-D340-8367-CDC4513CA436}" destId="{44FCC2E1-9BA2-8441-A40D-D2C4382C1067}" srcOrd="3" destOrd="0" parTransId="{86EB612F-5F74-154B-A97B-7F01F60F4468}" sibTransId="{BEBB6516-C6BE-064A-B4DE-329B02E339A5}"/>
    <dgm:cxn modelId="{4BD0D18C-7A15-9C42-B6E3-D43F00CE99A6}" type="presOf" srcId="{372FFA83-0BAF-9F4D-94C9-CADB5B793849}" destId="{A6F57D85-1CCB-8541-A313-1CE2BE339EC1}" srcOrd="0" destOrd="2" presId="urn:microsoft.com/office/officeart/2005/8/layout/hList1"/>
    <dgm:cxn modelId="{CAD77193-3F58-4347-89EF-299CAFD97DED}" type="presOf" srcId="{3EE7B028-E048-B941-8637-06E64885D623}" destId="{5858B7BA-0D6E-614D-A556-9B71FC558727}" srcOrd="0" destOrd="6" presId="urn:microsoft.com/office/officeart/2005/8/layout/hList1"/>
    <dgm:cxn modelId="{7093FC5E-87C8-8749-B986-B8ED7783421C}" srcId="{2E9FDEEC-3F77-574E-9476-CF43FFA1A02D}" destId="{837422C3-EDEF-7844-A4FA-0D000FD22C2F}" srcOrd="3" destOrd="0" parTransId="{49FEFA12-C2AA-EE4A-AA54-A87CD6CB6D93}" sibTransId="{82F1A45F-A1C0-5049-BBED-63F82E9D2FE4}"/>
    <dgm:cxn modelId="{A903F941-BFFB-C944-A4BA-1B17C2FE8D90}" srcId="{2E9FDEEC-3F77-574E-9476-CF43FFA1A02D}" destId="{3EE7B028-E048-B941-8637-06E64885D623}" srcOrd="6" destOrd="0" parTransId="{6C205C19-8EB0-7543-96B9-E6FEF32AF890}" sibTransId="{F9167446-E189-9C47-AF99-C05948D3942D}"/>
    <dgm:cxn modelId="{25C1E459-D2D1-4F47-A99E-2EF7034D75FC}" type="presOf" srcId="{DE6F259B-EBD4-794E-A0FF-8E4A31C4F5E7}" destId="{5858B7BA-0D6E-614D-A556-9B71FC558727}" srcOrd="0" destOrd="2" presId="urn:microsoft.com/office/officeart/2005/8/layout/hList1"/>
    <dgm:cxn modelId="{47172BE2-95F8-D542-9969-B9E2F6A918AC}" type="presOf" srcId="{DFD7E035-8D19-834D-9104-7EFA8CE82FEF}" destId="{EF5EB372-0214-384B-BC18-582B7CE9EDAA}" srcOrd="0" destOrd="2" presId="urn:microsoft.com/office/officeart/2005/8/layout/hList1"/>
    <dgm:cxn modelId="{49B2A1B1-0A27-2F4B-9673-1030DEC7E1E6}" srcId="{F4B73453-3687-D340-8367-CDC4513CA436}" destId="{2C4984D0-611F-4B47-BDC4-7CB48E3AA809}" srcOrd="4" destOrd="0" parTransId="{F95092E9-A242-1E41-99F0-3531ADA840F4}" sibTransId="{7EB22908-92A9-3646-9113-D624688D2246}"/>
    <dgm:cxn modelId="{3355DD25-ECCC-214D-8E7F-42812DD559F5}" srcId="{AEC141F7-7F44-AF4F-8BF4-E7F1D510B3E3}" destId="{9503BB9C-221F-A44A-999B-48D2A2FE1ECC}" srcOrd="5" destOrd="0" parTransId="{9886430B-FF0C-C042-83C8-FEF386948FA5}" sibTransId="{6D138C3A-A50A-A042-80DD-EE6993E4D624}"/>
    <dgm:cxn modelId="{FB8238D7-9B55-DA46-A33C-DB25419D7C43}" type="presOf" srcId="{9050BCB5-C86F-824E-A45D-8F89C9130AA9}" destId="{A6F57D85-1CCB-8541-A313-1CE2BE339EC1}" srcOrd="0" destOrd="3" presId="urn:microsoft.com/office/officeart/2005/8/layout/hList1"/>
    <dgm:cxn modelId="{4C55574B-4C57-9044-A62E-1303811E8328}" srcId="{F4B73453-3687-D340-8367-CDC4513CA436}" destId="{5C85DFB4-D986-374F-A2B3-8D8F5DCF45DE}" srcOrd="0" destOrd="0" parTransId="{FEC53D48-29A5-EC43-83F1-A46192680130}" sibTransId="{902F2516-6146-F148-96E9-0B5CF1818B5D}"/>
    <dgm:cxn modelId="{94F4C545-0CB6-0948-A4C2-73171958713C}" srcId="{B81E4DA8-CEEB-BC47-B996-94120D2BA993}" destId="{AEC141F7-7F44-AF4F-8BF4-E7F1D510B3E3}" srcOrd="0" destOrd="0" parTransId="{60C78BAB-48A0-0C4E-91E1-128F8DD7D31C}" sibTransId="{3D23168C-70FA-8E44-902C-E63493F3DC7B}"/>
    <dgm:cxn modelId="{F1AFC210-C3DE-F047-875E-4AF7DAAA856F}" type="presOf" srcId="{6E8632FB-C6E7-C24A-8EAE-6A6367D2C32A}" destId="{A6F57D85-1CCB-8541-A313-1CE2BE339EC1}" srcOrd="0" destOrd="8" presId="urn:microsoft.com/office/officeart/2005/8/layout/hList1"/>
    <dgm:cxn modelId="{058558EE-C8FF-3046-A93C-C86B0421405A}" srcId="{F4B73453-3687-D340-8367-CDC4513CA436}" destId="{C38253E0-308D-8542-9AD1-4DEE2B91EAC5}" srcOrd="5" destOrd="0" parTransId="{01B26DA4-BBC5-304D-8441-EF83ED7FF544}" sibTransId="{1477464D-3F4D-7346-9734-B13AEB6D8FBB}"/>
    <dgm:cxn modelId="{25F4CA2B-DE2F-F648-985A-BCC96D2D7391}" type="presOf" srcId="{5B8860E4-A7D8-2B4E-AAB4-D721361B5907}" destId="{A6F57D85-1CCB-8541-A313-1CE2BE339EC1}" srcOrd="0" destOrd="1" presId="urn:microsoft.com/office/officeart/2005/8/layout/hList1"/>
    <dgm:cxn modelId="{6AC6BDA1-9C7F-A046-943F-54C896AC3DAC}" srcId="{F4B73453-3687-D340-8367-CDC4513CA436}" destId="{910F8100-E76F-4440-B85A-99ED9BC552E6}" srcOrd="1" destOrd="0" parTransId="{F85A5720-C1A5-C04C-A6A8-A794E16D0BF2}" sibTransId="{391CEC57-6756-F64B-AD3F-BCA32B0470F7}"/>
    <dgm:cxn modelId="{CF45F0B5-5D49-E641-B13A-C1B5C49D5294}" srcId="{2E9FDEEC-3F77-574E-9476-CF43FFA1A02D}" destId="{A063A35D-98BB-8B4D-B59E-221460C039A0}" srcOrd="5" destOrd="0" parTransId="{8B61DD88-ED32-7340-BA9E-5F83C33DBAF6}" sibTransId="{28844F6F-B240-4743-BF4A-7F657865EA19}"/>
    <dgm:cxn modelId="{BEEF7B6F-DBCF-4346-96BC-86CFEBA7CF5B}" type="presOf" srcId="{BE89218A-5BF9-114B-B3D9-100CCEF5F604}" destId="{A6F57D85-1CCB-8541-A313-1CE2BE339EC1}" srcOrd="0" destOrd="4" presId="urn:microsoft.com/office/officeart/2005/8/layout/hList1"/>
    <dgm:cxn modelId="{AB042D51-709B-904C-816A-9E2447956231}" type="presOf" srcId="{C4A7E1DB-EFEF-1C43-BC0D-2ADB29CEF21F}" destId="{A6F57D85-1CCB-8541-A313-1CE2BE339EC1}" srcOrd="0" destOrd="7" presId="urn:microsoft.com/office/officeart/2005/8/layout/hList1"/>
    <dgm:cxn modelId="{98A968EF-8286-5041-B76D-DD093AAD7477}" type="presOf" srcId="{2323111A-9E45-314B-ACBA-53156F7E7631}" destId="{5858B7BA-0D6E-614D-A556-9B71FC558727}" srcOrd="0" destOrd="0" presId="urn:microsoft.com/office/officeart/2005/8/layout/hList1"/>
    <dgm:cxn modelId="{32E44C36-A781-FA42-8C56-38EF494B3C1B}" type="presOf" srcId="{C38253E0-308D-8542-9AD1-4DEE2B91EAC5}" destId="{EF5EB372-0214-384B-BC18-582B7CE9EDAA}" srcOrd="0" destOrd="5" presId="urn:microsoft.com/office/officeart/2005/8/layout/hList1"/>
    <dgm:cxn modelId="{8D8C60D8-8017-E24B-A486-A9F911D2FC79}" type="presOf" srcId="{44FCC2E1-9BA2-8441-A40D-D2C4382C1067}" destId="{EF5EB372-0214-384B-BC18-582B7CE9EDAA}" srcOrd="0" destOrd="3" presId="urn:microsoft.com/office/officeart/2005/8/layout/hList1"/>
    <dgm:cxn modelId="{8656E8BE-A806-D84E-A3FA-8580D052C1E3}" type="presOf" srcId="{AEC141F7-7F44-AF4F-8BF4-E7F1D510B3E3}" destId="{6AA33B68-5BC9-C64A-A2A2-5EB945ECF505}" srcOrd="0" destOrd="0" presId="urn:microsoft.com/office/officeart/2005/8/layout/hList1"/>
    <dgm:cxn modelId="{84436371-A367-4341-A896-8B1E68D29DA1}" type="presOf" srcId="{5C85DFB4-D986-374F-A2B3-8D8F5DCF45DE}" destId="{EF5EB372-0214-384B-BC18-582B7CE9EDAA}" srcOrd="0" destOrd="0" presId="urn:microsoft.com/office/officeart/2005/8/layout/hList1"/>
    <dgm:cxn modelId="{FC4ED6EF-0AF1-E941-903F-F5D87F389DB7}" srcId="{AEC141F7-7F44-AF4F-8BF4-E7F1D510B3E3}" destId="{6E8632FB-C6E7-C24A-8EAE-6A6367D2C32A}" srcOrd="8" destOrd="0" parTransId="{F9C078BA-9561-B44B-AD0F-36E39C5E39B0}" sibTransId="{B11703E6-77C7-9445-8C8F-4319C17DE934}"/>
    <dgm:cxn modelId="{F4AC531D-2BA1-1D4B-B44B-7D115855F066}" type="presOf" srcId="{2C4984D0-611F-4B47-BDC4-7CB48E3AA809}" destId="{EF5EB372-0214-384B-BC18-582B7CE9EDAA}" srcOrd="0" destOrd="4" presId="urn:microsoft.com/office/officeart/2005/8/layout/hList1"/>
    <dgm:cxn modelId="{9DEE7830-8F02-1946-9EE2-CD41CA25D3C9}" type="presOf" srcId="{9503BB9C-221F-A44A-999B-48D2A2FE1ECC}" destId="{A6F57D85-1CCB-8541-A313-1CE2BE339EC1}" srcOrd="0" destOrd="5" presId="urn:microsoft.com/office/officeart/2005/8/layout/hList1"/>
    <dgm:cxn modelId="{73B8AA25-57F3-8942-A169-6C323B94296A}" srcId="{AEC141F7-7F44-AF4F-8BF4-E7F1D510B3E3}" destId="{5B8860E4-A7D8-2B4E-AAB4-D721361B5907}" srcOrd="1" destOrd="0" parTransId="{BAACD6B5-7D3E-7848-BFC3-977E149874EE}" sibTransId="{D947F559-8DCC-0C41-ACD7-828EA6A14E4B}"/>
    <dgm:cxn modelId="{15FC1606-FBFA-CC44-8BB2-C1137A834C43}" srcId="{AEC141F7-7F44-AF4F-8BF4-E7F1D510B3E3}" destId="{9050BCB5-C86F-824E-A45D-8F89C9130AA9}" srcOrd="3" destOrd="0" parTransId="{7F3669AA-959E-C34A-804B-348A3B26B62F}" sibTransId="{047D4495-19A2-2D46-8D32-A96A6B39B6EE}"/>
    <dgm:cxn modelId="{58E715E3-C073-D64C-9F2D-8FBF07D44DE1}" srcId="{2E9FDEEC-3F77-574E-9476-CF43FFA1A02D}" destId="{C9DC4963-E35D-EC43-829A-FDD98DFAF0FA}" srcOrd="1" destOrd="0" parTransId="{9FBCFA4C-398F-4D42-A318-834315DF899D}" sibTransId="{90778786-D999-B54D-9B47-BEF798A4A297}"/>
    <dgm:cxn modelId="{5A163161-5DF8-7149-8225-22A906A717DE}" type="presOf" srcId="{837422C3-EDEF-7844-A4FA-0D000FD22C2F}" destId="{5858B7BA-0D6E-614D-A556-9B71FC558727}" srcOrd="0" destOrd="3" presId="urn:microsoft.com/office/officeart/2005/8/layout/hList1"/>
    <dgm:cxn modelId="{804E72A7-524F-1D47-A890-DAD9D4176665}" srcId="{AEC141F7-7F44-AF4F-8BF4-E7F1D510B3E3}" destId="{C4A7E1DB-EFEF-1C43-BC0D-2ADB29CEF21F}" srcOrd="7" destOrd="0" parTransId="{F7DED1C3-A2EA-2449-B2D9-1747F05FC2CD}" sibTransId="{658DE0D5-AEB2-2748-AAD1-5615FA1AA54F}"/>
    <dgm:cxn modelId="{5E9B31AF-DD09-7A4F-9E87-5926B5EC72C2}" srcId="{2E9FDEEC-3F77-574E-9476-CF43FFA1A02D}" destId="{DE6F259B-EBD4-794E-A0FF-8E4A31C4F5E7}" srcOrd="2" destOrd="0" parTransId="{466B82F7-E038-7F4A-BC7B-0CA644B5524B}" sibTransId="{DBEB2AA5-DD86-1740-959F-45284780444C}"/>
    <dgm:cxn modelId="{7D8D94CA-8C41-8F43-8155-D7C2BB5F2DA6}" type="presOf" srcId="{A063A35D-98BB-8B4D-B59E-221460C039A0}" destId="{5858B7BA-0D6E-614D-A556-9B71FC558727}" srcOrd="0" destOrd="5" presId="urn:microsoft.com/office/officeart/2005/8/layout/hList1"/>
    <dgm:cxn modelId="{1FDA842D-7CAE-6541-BBCA-7A68F1F7C0CE}" type="presOf" srcId="{3596C9EC-881D-8B47-8FAC-B59137F11125}" destId="{A6F57D85-1CCB-8541-A313-1CE2BE339EC1}" srcOrd="0" destOrd="0" presId="urn:microsoft.com/office/officeart/2005/8/layout/hList1"/>
    <dgm:cxn modelId="{D67974AB-0D7C-8641-9E7F-6F6431F0E1B5}" srcId="{B81E4DA8-CEEB-BC47-B996-94120D2BA993}" destId="{F4B73453-3687-D340-8367-CDC4513CA436}" srcOrd="2" destOrd="0" parTransId="{D6B7CE78-45C4-A74A-9FC8-AE962AFDE74B}" sibTransId="{CDB3F973-9142-274C-8737-01DE2EE70033}"/>
    <dgm:cxn modelId="{73439541-E5BE-3A44-A619-F63B1C3651F7}" srcId="{AEC141F7-7F44-AF4F-8BF4-E7F1D510B3E3}" destId="{BE89218A-5BF9-114B-B3D9-100CCEF5F604}" srcOrd="4" destOrd="0" parTransId="{367EE7E4-69D3-644E-ADA6-93164C7E9DB1}" sibTransId="{8CEA65EA-8DA5-8A4B-860C-1E46E0A95B2D}"/>
    <dgm:cxn modelId="{5537FAE8-5A69-7A4B-9273-27BDA474F6B3}" srcId="{B81E4DA8-CEEB-BC47-B996-94120D2BA993}" destId="{2E9FDEEC-3F77-574E-9476-CF43FFA1A02D}" srcOrd="1" destOrd="0" parTransId="{99962FAC-1105-B441-AD35-06362E168B52}" sibTransId="{83299490-35FB-AC46-8631-40BEDA2424C3}"/>
    <dgm:cxn modelId="{4269203B-476B-F74B-9AB8-EFC11D1F0D46}" type="presParOf" srcId="{61D71ACE-407E-AC40-972C-CC1BF4F3E255}" destId="{9EA34671-2DF5-9842-B8C4-CF51DDBB76DA}" srcOrd="0" destOrd="0" presId="urn:microsoft.com/office/officeart/2005/8/layout/hList1"/>
    <dgm:cxn modelId="{719B3088-43C6-6344-BB75-AC729D95256D}" type="presParOf" srcId="{9EA34671-2DF5-9842-B8C4-CF51DDBB76DA}" destId="{6AA33B68-5BC9-C64A-A2A2-5EB945ECF505}" srcOrd="0" destOrd="0" presId="urn:microsoft.com/office/officeart/2005/8/layout/hList1"/>
    <dgm:cxn modelId="{2AD7CE8A-F2AA-F34E-A6B8-C1F7CA583494}" type="presParOf" srcId="{9EA34671-2DF5-9842-B8C4-CF51DDBB76DA}" destId="{A6F57D85-1CCB-8541-A313-1CE2BE339EC1}" srcOrd="1" destOrd="0" presId="urn:microsoft.com/office/officeart/2005/8/layout/hList1"/>
    <dgm:cxn modelId="{65640029-EE30-0D44-8AAC-5ADB677902EE}" type="presParOf" srcId="{61D71ACE-407E-AC40-972C-CC1BF4F3E255}" destId="{439886A9-2F1F-AE47-825E-A72EA4797AE6}" srcOrd="1" destOrd="0" presId="urn:microsoft.com/office/officeart/2005/8/layout/hList1"/>
    <dgm:cxn modelId="{660FDEA9-E86C-BD4D-9733-A516138EB9FD}" type="presParOf" srcId="{61D71ACE-407E-AC40-972C-CC1BF4F3E255}" destId="{D37ECA2B-240C-B943-A946-6E2A6BBBAC77}" srcOrd="2" destOrd="0" presId="urn:microsoft.com/office/officeart/2005/8/layout/hList1"/>
    <dgm:cxn modelId="{57626330-C545-B14A-B5B6-DB294CD3E4B3}" type="presParOf" srcId="{D37ECA2B-240C-B943-A946-6E2A6BBBAC77}" destId="{AD3C9CB4-A100-D14B-AD5C-08BF4A9C79A0}" srcOrd="0" destOrd="0" presId="urn:microsoft.com/office/officeart/2005/8/layout/hList1"/>
    <dgm:cxn modelId="{021D7526-1286-7645-A32A-B44EE95BE99F}" type="presParOf" srcId="{D37ECA2B-240C-B943-A946-6E2A6BBBAC77}" destId="{5858B7BA-0D6E-614D-A556-9B71FC558727}" srcOrd="1" destOrd="0" presId="urn:microsoft.com/office/officeart/2005/8/layout/hList1"/>
    <dgm:cxn modelId="{EAD51F82-FCBD-2447-AE32-68D4DD8777B0}" type="presParOf" srcId="{61D71ACE-407E-AC40-972C-CC1BF4F3E255}" destId="{3E928AE7-EB8A-BD44-8456-9E423025CFDD}" srcOrd="3" destOrd="0" presId="urn:microsoft.com/office/officeart/2005/8/layout/hList1"/>
    <dgm:cxn modelId="{DE491049-91C9-7A4E-9556-8039AB5A4629}" type="presParOf" srcId="{61D71ACE-407E-AC40-972C-CC1BF4F3E255}" destId="{D4945170-CFC5-2649-8839-27BEAF0B1A3D}" srcOrd="4" destOrd="0" presId="urn:microsoft.com/office/officeart/2005/8/layout/hList1"/>
    <dgm:cxn modelId="{79B5139A-F01F-DD4C-8709-CB759CC34384}" type="presParOf" srcId="{D4945170-CFC5-2649-8839-27BEAF0B1A3D}" destId="{B941B0D4-99B3-4048-9155-ABF6ABC4AD08}" srcOrd="0" destOrd="0" presId="urn:microsoft.com/office/officeart/2005/8/layout/hList1"/>
    <dgm:cxn modelId="{72A0ADE6-C8A8-9C43-88FC-4556253900B3}" type="presParOf" srcId="{D4945170-CFC5-2649-8839-27BEAF0B1A3D}" destId="{EF5EB372-0214-384B-BC18-582B7CE9ED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C8F357-8656-2042-922E-08219460AAC7}" type="doc">
      <dgm:prSet loTypeId="urn:microsoft.com/office/officeart/2008/layout/HorizontalMultiLevelHierarchy" loCatId="" qsTypeId="urn:microsoft.com/office/officeart/2005/8/quickstyle/simple1" qsCatId="simple" csTypeId="urn:microsoft.com/office/officeart/2005/8/colors/colorful1" csCatId="colorful" phldr="1"/>
      <dgm:spPr/>
      <dgm:t>
        <a:bodyPr/>
        <a:lstStyle/>
        <a:p>
          <a:endParaRPr lang="fr-FR"/>
        </a:p>
      </dgm:t>
    </dgm:pt>
    <dgm:pt modelId="{39F0BF45-BB08-C843-91B7-88C97803A211}">
      <dgm:prSet phldrT="[Texte]"/>
      <dgm:spPr/>
      <dgm:t>
        <a:bodyPr/>
        <a:lstStyle/>
        <a:p>
          <a:r>
            <a:rPr lang="fr-FR" dirty="0" smtClean="0"/>
            <a:t>Développement</a:t>
          </a:r>
          <a:r>
            <a:rPr lang="fr-FR" baseline="0" dirty="0" smtClean="0"/>
            <a:t> durable</a:t>
          </a:r>
          <a:endParaRPr lang="fr-FR" dirty="0"/>
        </a:p>
      </dgm:t>
    </dgm:pt>
    <dgm:pt modelId="{DB6F9DD5-DCF0-A94C-8626-7986DBAE061A}" type="parTrans" cxnId="{91D9756A-90E4-0043-956E-A01D0D20DA47}">
      <dgm:prSet/>
      <dgm:spPr/>
      <dgm:t>
        <a:bodyPr/>
        <a:lstStyle/>
        <a:p>
          <a:endParaRPr lang="fr-FR"/>
        </a:p>
      </dgm:t>
    </dgm:pt>
    <dgm:pt modelId="{46DCD8D5-58D1-C74A-94EF-35C5EBF7D8FD}" type="sibTrans" cxnId="{91D9756A-90E4-0043-956E-A01D0D20DA47}">
      <dgm:prSet/>
      <dgm:spPr/>
      <dgm:t>
        <a:bodyPr/>
        <a:lstStyle/>
        <a:p>
          <a:endParaRPr lang="fr-FR"/>
        </a:p>
      </dgm:t>
    </dgm:pt>
    <dgm:pt modelId="{6AD85955-35CA-7742-B3A6-B37784ADA18A}">
      <dgm:prSet phldrT="[Texte]"/>
      <dgm:spPr/>
      <dgm:t>
        <a:bodyPr/>
        <a:lstStyle/>
        <a:p>
          <a:r>
            <a:rPr lang="fr-FR" dirty="0" smtClean="0"/>
            <a:t>Exercice de prospective</a:t>
          </a:r>
          <a:endParaRPr lang="fr-FR" dirty="0"/>
        </a:p>
      </dgm:t>
    </dgm:pt>
    <dgm:pt modelId="{5DFC441D-7184-EF40-9CEF-94C5E763211E}" type="parTrans" cxnId="{93E186C0-162E-8645-A661-B86026C0607B}">
      <dgm:prSet/>
      <dgm:spPr/>
      <dgm:t>
        <a:bodyPr/>
        <a:lstStyle/>
        <a:p>
          <a:endParaRPr lang="fr-FR"/>
        </a:p>
      </dgm:t>
    </dgm:pt>
    <dgm:pt modelId="{9FD5A277-29C3-DA48-8C5C-87D0DB23EAA5}" type="sibTrans" cxnId="{93E186C0-162E-8645-A661-B86026C0607B}">
      <dgm:prSet/>
      <dgm:spPr/>
      <dgm:t>
        <a:bodyPr/>
        <a:lstStyle/>
        <a:p>
          <a:endParaRPr lang="fr-FR"/>
        </a:p>
      </dgm:t>
    </dgm:pt>
    <dgm:pt modelId="{FE681499-A76D-1A4F-A910-C9A66E6A9FB2}">
      <dgm:prSet phldrT="[Texte]"/>
      <dgm:spPr/>
      <dgm:t>
        <a:bodyPr/>
        <a:lstStyle/>
        <a:p>
          <a:r>
            <a:rPr lang="fr-FR" dirty="0" smtClean="0"/>
            <a:t>Acteurs du changement</a:t>
          </a:r>
          <a:endParaRPr lang="fr-FR" dirty="0"/>
        </a:p>
      </dgm:t>
    </dgm:pt>
    <dgm:pt modelId="{5F47F9D1-FF3B-7C43-85A3-1BE24BC290A5}" type="parTrans" cxnId="{815D9296-FF83-5847-8399-71D1441C8774}">
      <dgm:prSet/>
      <dgm:spPr/>
      <dgm:t>
        <a:bodyPr/>
        <a:lstStyle/>
        <a:p>
          <a:endParaRPr lang="fr-FR"/>
        </a:p>
      </dgm:t>
    </dgm:pt>
    <dgm:pt modelId="{0286E780-9EDA-5548-A37B-5C0A5D23B244}" type="sibTrans" cxnId="{815D9296-FF83-5847-8399-71D1441C8774}">
      <dgm:prSet/>
      <dgm:spPr/>
      <dgm:t>
        <a:bodyPr/>
        <a:lstStyle/>
        <a:p>
          <a:endParaRPr lang="fr-FR"/>
        </a:p>
      </dgm:t>
    </dgm:pt>
    <dgm:pt modelId="{93E00EBA-6888-0C41-B529-BF04D55DBC7D}">
      <dgm:prSet phldrT="[Texte]"/>
      <dgm:spPr/>
      <dgm:t>
        <a:bodyPr/>
        <a:lstStyle/>
        <a:p>
          <a:r>
            <a:rPr lang="fr-FR" dirty="0" smtClean="0"/>
            <a:t>Défi citoyen et démocratique</a:t>
          </a:r>
          <a:endParaRPr lang="fr-FR" dirty="0"/>
        </a:p>
      </dgm:t>
    </dgm:pt>
    <dgm:pt modelId="{FF1B2017-F376-6646-B986-0ADF1DC60E35}" type="parTrans" cxnId="{3E006457-5877-7445-A52D-20499ECE559F}">
      <dgm:prSet/>
      <dgm:spPr/>
      <dgm:t>
        <a:bodyPr/>
        <a:lstStyle/>
        <a:p>
          <a:endParaRPr lang="fr-FR"/>
        </a:p>
      </dgm:t>
    </dgm:pt>
    <dgm:pt modelId="{7DEA8BAC-6972-3944-B250-52A9EADEC590}" type="sibTrans" cxnId="{3E006457-5877-7445-A52D-20499ECE559F}">
      <dgm:prSet/>
      <dgm:spPr/>
      <dgm:t>
        <a:bodyPr/>
        <a:lstStyle/>
        <a:p>
          <a:endParaRPr lang="fr-FR"/>
        </a:p>
      </dgm:t>
    </dgm:pt>
    <dgm:pt modelId="{53D6DC06-54E6-374D-9DD5-CEA1FD7123E0}" type="pres">
      <dgm:prSet presAssocID="{01C8F357-8656-2042-922E-08219460AAC7}" presName="Name0" presStyleCnt="0">
        <dgm:presLayoutVars>
          <dgm:chPref val="1"/>
          <dgm:dir/>
          <dgm:animOne val="branch"/>
          <dgm:animLvl val="lvl"/>
          <dgm:resizeHandles val="exact"/>
        </dgm:presLayoutVars>
      </dgm:prSet>
      <dgm:spPr/>
      <dgm:t>
        <a:bodyPr/>
        <a:lstStyle/>
        <a:p>
          <a:endParaRPr lang="fr-FR"/>
        </a:p>
      </dgm:t>
    </dgm:pt>
    <dgm:pt modelId="{8EA0E2A4-BA06-C047-8AE2-D2D7E598AD83}" type="pres">
      <dgm:prSet presAssocID="{39F0BF45-BB08-C843-91B7-88C97803A211}" presName="root1" presStyleCnt="0"/>
      <dgm:spPr/>
    </dgm:pt>
    <dgm:pt modelId="{301EBC17-91EF-6F47-BFFA-56F180ADD55D}" type="pres">
      <dgm:prSet presAssocID="{39F0BF45-BB08-C843-91B7-88C97803A211}" presName="LevelOneTextNode" presStyleLbl="node0" presStyleIdx="0" presStyleCnt="1">
        <dgm:presLayoutVars>
          <dgm:chPref val="3"/>
        </dgm:presLayoutVars>
      </dgm:prSet>
      <dgm:spPr/>
      <dgm:t>
        <a:bodyPr/>
        <a:lstStyle/>
        <a:p>
          <a:endParaRPr lang="fr-FR"/>
        </a:p>
      </dgm:t>
    </dgm:pt>
    <dgm:pt modelId="{137F2FCF-0826-BC40-85CC-A41E2A9C5EDF}" type="pres">
      <dgm:prSet presAssocID="{39F0BF45-BB08-C843-91B7-88C97803A211}" presName="level2hierChild" presStyleCnt="0"/>
      <dgm:spPr/>
    </dgm:pt>
    <dgm:pt modelId="{CBBEB242-DA5B-0140-B641-312BBEDF20AD}" type="pres">
      <dgm:prSet presAssocID="{5DFC441D-7184-EF40-9CEF-94C5E763211E}" presName="conn2-1" presStyleLbl="parChTrans1D2" presStyleIdx="0" presStyleCnt="3"/>
      <dgm:spPr/>
      <dgm:t>
        <a:bodyPr/>
        <a:lstStyle/>
        <a:p>
          <a:endParaRPr lang="fr-FR"/>
        </a:p>
      </dgm:t>
    </dgm:pt>
    <dgm:pt modelId="{4BC1B4CB-43FB-E646-A3DC-D52CAFAFE6E8}" type="pres">
      <dgm:prSet presAssocID="{5DFC441D-7184-EF40-9CEF-94C5E763211E}" presName="connTx" presStyleLbl="parChTrans1D2" presStyleIdx="0" presStyleCnt="3"/>
      <dgm:spPr/>
      <dgm:t>
        <a:bodyPr/>
        <a:lstStyle/>
        <a:p>
          <a:endParaRPr lang="fr-FR"/>
        </a:p>
      </dgm:t>
    </dgm:pt>
    <dgm:pt modelId="{BEDD7CC6-D057-FE43-847E-7F4951A81187}" type="pres">
      <dgm:prSet presAssocID="{6AD85955-35CA-7742-B3A6-B37784ADA18A}" presName="root2" presStyleCnt="0"/>
      <dgm:spPr/>
    </dgm:pt>
    <dgm:pt modelId="{3FF15742-5A35-084F-B85F-47B90FE5CBB4}" type="pres">
      <dgm:prSet presAssocID="{6AD85955-35CA-7742-B3A6-B37784ADA18A}" presName="LevelTwoTextNode" presStyleLbl="node2" presStyleIdx="0" presStyleCnt="3">
        <dgm:presLayoutVars>
          <dgm:chPref val="3"/>
        </dgm:presLayoutVars>
      </dgm:prSet>
      <dgm:spPr/>
      <dgm:t>
        <a:bodyPr/>
        <a:lstStyle/>
        <a:p>
          <a:endParaRPr lang="fr-FR"/>
        </a:p>
      </dgm:t>
    </dgm:pt>
    <dgm:pt modelId="{C020CB9B-C9F9-0E46-888A-41D8A42A9366}" type="pres">
      <dgm:prSet presAssocID="{6AD85955-35CA-7742-B3A6-B37784ADA18A}" presName="level3hierChild" presStyleCnt="0"/>
      <dgm:spPr/>
    </dgm:pt>
    <dgm:pt modelId="{4D0C58AB-3F63-D746-8B18-E3453649F1DD}" type="pres">
      <dgm:prSet presAssocID="{5F47F9D1-FF3B-7C43-85A3-1BE24BC290A5}" presName="conn2-1" presStyleLbl="parChTrans1D2" presStyleIdx="1" presStyleCnt="3"/>
      <dgm:spPr/>
      <dgm:t>
        <a:bodyPr/>
        <a:lstStyle/>
        <a:p>
          <a:endParaRPr lang="fr-FR"/>
        </a:p>
      </dgm:t>
    </dgm:pt>
    <dgm:pt modelId="{88A0ABD2-07A7-1446-B715-6616C49100A0}" type="pres">
      <dgm:prSet presAssocID="{5F47F9D1-FF3B-7C43-85A3-1BE24BC290A5}" presName="connTx" presStyleLbl="parChTrans1D2" presStyleIdx="1" presStyleCnt="3"/>
      <dgm:spPr/>
      <dgm:t>
        <a:bodyPr/>
        <a:lstStyle/>
        <a:p>
          <a:endParaRPr lang="fr-FR"/>
        </a:p>
      </dgm:t>
    </dgm:pt>
    <dgm:pt modelId="{4B91120C-3FDD-C64A-A94E-3B4223A006FA}" type="pres">
      <dgm:prSet presAssocID="{FE681499-A76D-1A4F-A910-C9A66E6A9FB2}" presName="root2" presStyleCnt="0"/>
      <dgm:spPr/>
    </dgm:pt>
    <dgm:pt modelId="{DECFEC5A-7F3E-D94A-B2B9-78033140FB1F}" type="pres">
      <dgm:prSet presAssocID="{FE681499-A76D-1A4F-A910-C9A66E6A9FB2}" presName="LevelTwoTextNode" presStyleLbl="node2" presStyleIdx="1" presStyleCnt="3">
        <dgm:presLayoutVars>
          <dgm:chPref val="3"/>
        </dgm:presLayoutVars>
      </dgm:prSet>
      <dgm:spPr/>
      <dgm:t>
        <a:bodyPr/>
        <a:lstStyle/>
        <a:p>
          <a:endParaRPr lang="fr-FR"/>
        </a:p>
      </dgm:t>
    </dgm:pt>
    <dgm:pt modelId="{27471519-ACC3-3E4D-A0E0-58061CD8FDEB}" type="pres">
      <dgm:prSet presAssocID="{FE681499-A76D-1A4F-A910-C9A66E6A9FB2}" presName="level3hierChild" presStyleCnt="0"/>
      <dgm:spPr/>
    </dgm:pt>
    <dgm:pt modelId="{E0559F6D-9A2C-354D-9EF0-81A8C3543372}" type="pres">
      <dgm:prSet presAssocID="{FF1B2017-F376-6646-B986-0ADF1DC60E35}" presName="conn2-1" presStyleLbl="parChTrans1D2" presStyleIdx="2" presStyleCnt="3"/>
      <dgm:spPr/>
      <dgm:t>
        <a:bodyPr/>
        <a:lstStyle/>
        <a:p>
          <a:endParaRPr lang="fr-FR"/>
        </a:p>
      </dgm:t>
    </dgm:pt>
    <dgm:pt modelId="{ACD8307B-5BCB-F94F-8A67-81A3544918C8}" type="pres">
      <dgm:prSet presAssocID="{FF1B2017-F376-6646-B986-0ADF1DC60E35}" presName="connTx" presStyleLbl="parChTrans1D2" presStyleIdx="2" presStyleCnt="3"/>
      <dgm:spPr/>
      <dgm:t>
        <a:bodyPr/>
        <a:lstStyle/>
        <a:p>
          <a:endParaRPr lang="fr-FR"/>
        </a:p>
      </dgm:t>
    </dgm:pt>
    <dgm:pt modelId="{9A032B12-27BF-4C4E-A337-85B0DEA9BFDC}" type="pres">
      <dgm:prSet presAssocID="{93E00EBA-6888-0C41-B529-BF04D55DBC7D}" presName="root2" presStyleCnt="0"/>
      <dgm:spPr/>
    </dgm:pt>
    <dgm:pt modelId="{7E717ED6-CD6D-DE44-AB13-FF56E708D3A1}" type="pres">
      <dgm:prSet presAssocID="{93E00EBA-6888-0C41-B529-BF04D55DBC7D}" presName="LevelTwoTextNode" presStyleLbl="node2" presStyleIdx="2" presStyleCnt="3">
        <dgm:presLayoutVars>
          <dgm:chPref val="3"/>
        </dgm:presLayoutVars>
      </dgm:prSet>
      <dgm:spPr/>
      <dgm:t>
        <a:bodyPr/>
        <a:lstStyle/>
        <a:p>
          <a:endParaRPr lang="fr-FR"/>
        </a:p>
      </dgm:t>
    </dgm:pt>
    <dgm:pt modelId="{AA417AFB-8C6F-434A-8AE0-3AD288073FF5}" type="pres">
      <dgm:prSet presAssocID="{93E00EBA-6888-0C41-B529-BF04D55DBC7D}" presName="level3hierChild" presStyleCnt="0"/>
      <dgm:spPr/>
    </dgm:pt>
  </dgm:ptLst>
  <dgm:cxnLst>
    <dgm:cxn modelId="{91D9756A-90E4-0043-956E-A01D0D20DA47}" srcId="{01C8F357-8656-2042-922E-08219460AAC7}" destId="{39F0BF45-BB08-C843-91B7-88C97803A211}" srcOrd="0" destOrd="0" parTransId="{DB6F9DD5-DCF0-A94C-8626-7986DBAE061A}" sibTransId="{46DCD8D5-58D1-C74A-94EF-35C5EBF7D8FD}"/>
    <dgm:cxn modelId="{86D66207-A84E-364F-B395-86DE4529A8D4}" type="presOf" srcId="{FE681499-A76D-1A4F-A910-C9A66E6A9FB2}" destId="{DECFEC5A-7F3E-D94A-B2B9-78033140FB1F}" srcOrd="0" destOrd="0" presId="urn:microsoft.com/office/officeart/2008/layout/HorizontalMultiLevelHierarchy"/>
    <dgm:cxn modelId="{3ECD08E4-DA51-6A44-AE7E-E454FC61FAF6}" type="presOf" srcId="{5DFC441D-7184-EF40-9CEF-94C5E763211E}" destId="{CBBEB242-DA5B-0140-B641-312BBEDF20AD}" srcOrd="0" destOrd="0" presId="urn:microsoft.com/office/officeart/2008/layout/HorizontalMultiLevelHierarchy"/>
    <dgm:cxn modelId="{F97E7E0D-83AB-4042-9239-92063C0FC119}" type="presOf" srcId="{FF1B2017-F376-6646-B986-0ADF1DC60E35}" destId="{E0559F6D-9A2C-354D-9EF0-81A8C3543372}" srcOrd="0" destOrd="0" presId="urn:microsoft.com/office/officeart/2008/layout/HorizontalMultiLevelHierarchy"/>
    <dgm:cxn modelId="{6F3C3522-7AD9-B94E-87EA-E3BCB1C6E71D}" type="presOf" srcId="{5DFC441D-7184-EF40-9CEF-94C5E763211E}" destId="{4BC1B4CB-43FB-E646-A3DC-D52CAFAFE6E8}" srcOrd="1" destOrd="0" presId="urn:microsoft.com/office/officeart/2008/layout/HorizontalMultiLevelHierarchy"/>
    <dgm:cxn modelId="{C5CDFA83-A30B-FB48-B7BD-58C0C35158ED}" type="presOf" srcId="{5F47F9D1-FF3B-7C43-85A3-1BE24BC290A5}" destId="{4D0C58AB-3F63-D746-8B18-E3453649F1DD}" srcOrd="0" destOrd="0" presId="urn:microsoft.com/office/officeart/2008/layout/HorizontalMultiLevelHierarchy"/>
    <dgm:cxn modelId="{8136BDF3-D6B1-D44E-8B8B-1D2AA59409CF}" type="presOf" srcId="{39F0BF45-BB08-C843-91B7-88C97803A211}" destId="{301EBC17-91EF-6F47-BFFA-56F180ADD55D}" srcOrd="0" destOrd="0" presId="urn:microsoft.com/office/officeart/2008/layout/HorizontalMultiLevelHierarchy"/>
    <dgm:cxn modelId="{BFD6C8C5-3675-B647-9B78-995E9C716CCE}" type="presOf" srcId="{FF1B2017-F376-6646-B986-0ADF1DC60E35}" destId="{ACD8307B-5BCB-F94F-8A67-81A3544918C8}" srcOrd="1" destOrd="0" presId="urn:microsoft.com/office/officeart/2008/layout/HorizontalMultiLevelHierarchy"/>
    <dgm:cxn modelId="{3FD7E628-6B81-254B-9C3B-16D546A287A5}" type="presOf" srcId="{93E00EBA-6888-0C41-B529-BF04D55DBC7D}" destId="{7E717ED6-CD6D-DE44-AB13-FF56E708D3A1}" srcOrd="0" destOrd="0" presId="urn:microsoft.com/office/officeart/2008/layout/HorizontalMultiLevelHierarchy"/>
    <dgm:cxn modelId="{6420A57D-EC3B-DD46-8B48-4EE505B83150}" type="presOf" srcId="{01C8F357-8656-2042-922E-08219460AAC7}" destId="{53D6DC06-54E6-374D-9DD5-CEA1FD7123E0}" srcOrd="0" destOrd="0" presId="urn:microsoft.com/office/officeart/2008/layout/HorizontalMultiLevelHierarchy"/>
    <dgm:cxn modelId="{A521D95B-8D98-6E4D-8678-94C618636191}" type="presOf" srcId="{5F47F9D1-FF3B-7C43-85A3-1BE24BC290A5}" destId="{88A0ABD2-07A7-1446-B715-6616C49100A0}" srcOrd="1" destOrd="0" presId="urn:microsoft.com/office/officeart/2008/layout/HorizontalMultiLevelHierarchy"/>
    <dgm:cxn modelId="{93E186C0-162E-8645-A661-B86026C0607B}" srcId="{39F0BF45-BB08-C843-91B7-88C97803A211}" destId="{6AD85955-35CA-7742-B3A6-B37784ADA18A}" srcOrd="0" destOrd="0" parTransId="{5DFC441D-7184-EF40-9CEF-94C5E763211E}" sibTransId="{9FD5A277-29C3-DA48-8C5C-87D0DB23EAA5}"/>
    <dgm:cxn modelId="{815D9296-FF83-5847-8399-71D1441C8774}" srcId="{39F0BF45-BB08-C843-91B7-88C97803A211}" destId="{FE681499-A76D-1A4F-A910-C9A66E6A9FB2}" srcOrd="1" destOrd="0" parTransId="{5F47F9D1-FF3B-7C43-85A3-1BE24BC290A5}" sibTransId="{0286E780-9EDA-5548-A37B-5C0A5D23B244}"/>
    <dgm:cxn modelId="{3E006457-5877-7445-A52D-20499ECE559F}" srcId="{39F0BF45-BB08-C843-91B7-88C97803A211}" destId="{93E00EBA-6888-0C41-B529-BF04D55DBC7D}" srcOrd="2" destOrd="0" parTransId="{FF1B2017-F376-6646-B986-0ADF1DC60E35}" sibTransId="{7DEA8BAC-6972-3944-B250-52A9EADEC590}"/>
    <dgm:cxn modelId="{0E5414EE-BB87-0F40-9FAA-4173DE5E7DA1}" type="presOf" srcId="{6AD85955-35CA-7742-B3A6-B37784ADA18A}" destId="{3FF15742-5A35-084F-B85F-47B90FE5CBB4}" srcOrd="0" destOrd="0" presId="urn:microsoft.com/office/officeart/2008/layout/HorizontalMultiLevelHierarchy"/>
    <dgm:cxn modelId="{8F392D99-79FF-D848-A9F7-646008140DB8}" type="presParOf" srcId="{53D6DC06-54E6-374D-9DD5-CEA1FD7123E0}" destId="{8EA0E2A4-BA06-C047-8AE2-D2D7E598AD83}" srcOrd="0" destOrd="0" presId="urn:microsoft.com/office/officeart/2008/layout/HorizontalMultiLevelHierarchy"/>
    <dgm:cxn modelId="{854F0792-E057-E54E-8C4A-49F1B244131E}" type="presParOf" srcId="{8EA0E2A4-BA06-C047-8AE2-D2D7E598AD83}" destId="{301EBC17-91EF-6F47-BFFA-56F180ADD55D}" srcOrd="0" destOrd="0" presId="urn:microsoft.com/office/officeart/2008/layout/HorizontalMultiLevelHierarchy"/>
    <dgm:cxn modelId="{822EC706-666D-9E40-91A6-AAF602478D9C}" type="presParOf" srcId="{8EA0E2A4-BA06-C047-8AE2-D2D7E598AD83}" destId="{137F2FCF-0826-BC40-85CC-A41E2A9C5EDF}" srcOrd="1" destOrd="0" presId="urn:microsoft.com/office/officeart/2008/layout/HorizontalMultiLevelHierarchy"/>
    <dgm:cxn modelId="{C1EB4047-8D41-2144-9C6B-ECE066DF95FD}" type="presParOf" srcId="{137F2FCF-0826-BC40-85CC-A41E2A9C5EDF}" destId="{CBBEB242-DA5B-0140-B641-312BBEDF20AD}" srcOrd="0" destOrd="0" presId="urn:microsoft.com/office/officeart/2008/layout/HorizontalMultiLevelHierarchy"/>
    <dgm:cxn modelId="{D3F9E15E-DF79-F349-8A4F-7E1350FB6C7A}" type="presParOf" srcId="{CBBEB242-DA5B-0140-B641-312BBEDF20AD}" destId="{4BC1B4CB-43FB-E646-A3DC-D52CAFAFE6E8}" srcOrd="0" destOrd="0" presId="urn:microsoft.com/office/officeart/2008/layout/HorizontalMultiLevelHierarchy"/>
    <dgm:cxn modelId="{FBB8406D-0AFD-2941-A583-68E0EE8B2189}" type="presParOf" srcId="{137F2FCF-0826-BC40-85CC-A41E2A9C5EDF}" destId="{BEDD7CC6-D057-FE43-847E-7F4951A81187}" srcOrd="1" destOrd="0" presId="urn:microsoft.com/office/officeart/2008/layout/HorizontalMultiLevelHierarchy"/>
    <dgm:cxn modelId="{4DC13DAC-D386-0840-9184-82C231735807}" type="presParOf" srcId="{BEDD7CC6-D057-FE43-847E-7F4951A81187}" destId="{3FF15742-5A35-084F-B85F-47B90FE5CBB4}" srcOrd="0" destOrd="0" presId="urn:microsoft.com/office/officeart/2008/layout/HorizontalMultiLevelHierarchy"/>
    <dgm:cxn modelId="{E81C6B80-11CF-C247-83C1-7A492213AE5C}" type="presParOf" srcId="{BEDD7CC6-D057-FE43-847E-7F4951A81187}" destId="{C020CB9B-C9F9-0E46-888A-41D8A42A9366}" srcOrd="1" destOrd="0" presId="urn:microsoft.com/office/officeart/2008/layout/HorizontalMultiLevelHierarchy"/>
    <dgm:cxn modelId="{6F935B93-228D-4B47-9C7C-8705196240AD}" type="presParOf" srcId="{137F2FCF-0826-BC40-85CC-A41E2A9C5EDF}" destId="{4D0C58AB-3F63-D746-8B18-E3453649F1DD}" srcOrd="2" destOrd="0" presId="urn:microsoft.com/office/officeart/2008/layout/HorizontalMultiLevelHierarchy"/>
    <dgm:cxn modelId="{42677A61-E361-9348-A50D-40B8113D690E}" type="presParOf" srcId="{4D0C58AB-3F63-D746-8B18-E3453649F1DD}" destId="{88A0ABD2-07A7-1446-B715-6616C49100A0}" srcOrd="0" destOrd="0" presId="urn:microsoft.com/office/officeart/2008/layout/HorizontalMultiLevelHierarchy"/>
    <dgm:cxn modelId="{29425470-0388-DD45-B9CD-8C4A9FF61406}" type="presParOf" srcId="{137F2FCF-0826-BC40-85CC-A41E2A9C5EDF}" destId="{4B91120C-3FDD-C64A-A94E-3B4223A006FA}" srcOrd="3" destOrd="0" presId="urn:microsoft.com/office/officeart/2008/layout/HorizontalMultiLevelHierarchy"/>
    <dgm:cxn modelId="{FE993178-B488-674A-9FF5-928028EC64A4}" type="presParOf" srcId="{4B91120C-3FDD-C64A-A94E-3B4223A006FA}" destId="{DECFEC5A-7F3E-D94A-B2B9-78033140FB1F}" srcOrd="0" destOrd="0" presId="urn:microsoft.com/office/officeart/2008/layout/HorizontalMultiLevelHierarchy"/>
    <dgm:cxn modelId="{5A203CE0-9D1B-984E-94DE-2D7D27550ADC}" type="presParOf" srcId="{4B91120C-3FDD-C64A-A94E-3B4223A006FA}" destId="{27471519-ACC3-3E4D-A0E0-58061CD8FDEB}" srcOrd="1" destOrd="0" presId="urn:microsoft.com/office/officeart/2008/layout/HorizontalMultiLevelHierarchy"/>
    <dgm:cxn modelId="{51411E24-CFAD-3048-906C-BB74581EC5D9}" type="presParOf" srcId="{137F2FCF-0826-BC40-85CC-A41E2A9C5EDF}" destId="{E0559F6D-9A2C-354D-9EF0-81A8C3543372}" srcOrd="4" destOrd="0" presId="urn:microsoft.com/office/officeart/2008/layout/HorizontalMultiLevelHierarchy"/>
    <dgm:cxn modelId="{1EFD7E8B-9BA7-684F-8250-6B0882A6E622}" type="presParOf" srcId="{E0559F6D-9A2C-354D-9EF0-81A8C3543372}" destId="{ACD8307B-5BCB-F94F-8A67-81A3544918C8}" srcOrd="0" destOrd="0" presId="urn:microsoft.com/office/officeart/2008/layout/HorizontalMultiLevelHierarchy"/>
    <dgm:cxn modelId="{BF3BE9C6-6027-9C41-B4E5-E95FFA0B209C}" type="presParOf" srcId="{137F2FCF-0826-BC40-85CC-A41E2A9C5EDF}" destId="{9A032B12-27BF-4C4E-A337-85B0DEA9BFDC}" srcOrd="5" destOrd="0" presId="urn:microsoft.com/office/officeart/2008/layout/HorizontalMultiLevelHierarchy"/>
    <dgm:cxn modelId="{617C9972-E221-3B43-810D-C508A384F69C}" type="presParOf" srcId="{9A032B12-27BF-4C4E-A337-85B0DEA9BFDC}" destId="{7E717ED6-CD6D-DE44-AB13-FF56E708D3A1}" srcOrd="0" destOrd="0" presId="urn:microsoft.com/office/officeart/2008/layout/HorizontalMultiLevelHierarchy"/>
    <dgm:cxn modelId="{B4C4EA8F-4E25-5649-BC65-FB26ADF268D3}" type="presParOf" srcId="{9A032B12-27BF-4C4E-A337-85B0DEA9BFDC}" destId="{AA417AFB-8C6F-434A-8AE0-3AD288073FF5}"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33B68-5BC9-C64A-A2A2-5EB945ECF505}">
      <dsp:nvSpPr>
        <dsp:cNvPr id="0" name=""/>
        <dsp:cNvSpPr/>
      </dsp:nvSpPr>
      <dsp:spPr>
        <a:xfrm>
          <a:off x="0" y="38878"/>
          <a:ext cx="3421633" cy="60480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100" b="1" kern="1200" dirty="0" smtClean="0"/>
            <a:t>Notions</a:t>
          </a:r>
          <a:endParaRPr lang="fr-FR" sz="2100" b="1" kern="1200" dirty="0"/>
        </a:p>
      </dsp:txBody>
      <dsp:txXfrm>
        <a:off x="0" y="38878"/>
        <a:ext cx="3421633" cy="604800"/>
      </dsp:txXfrm>
    </dsp:sp>
    <dsp:sp modelId="{A6F57D85-1CCB-8541-A313-1CE2BE339EC1}">
      <dsp:nvSpPr>
        <dsp:cNvPr id="0" name=""/>
        <dsp:cNvSpPr/>
      </dsp:nvSpPr>
      <dsp:spPr>
        <a:xfrm>
          <a:off x="3509" y="616747"/>
          <a:ext cx="3421633" cy="3343410"/>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fr-FR" sz="2100" kern="1200" dirty="0" smtClean="0"/>
            <a:t>Espaces et territoires</a:t>
          </a:r>
          <a:endParaRPr lang="fr-FR" sz="2100" kern="1200" dirty="0"/>
        </a:p>
        <a:p>
          <a:pPr marL="228600" lvl="1" indent="-228600" algn="l" defTabSz="933450">
            <a:lnSpc>
              <a:spcPct val="90000"/>
            </a:lnSpc>
            <a:spcBef>
              <a:spcPct val="0"/>
            </a:spcBef>
            <a:spcAft>
              <a:spcPct val="15000"/>
            </a:spcAft>
            <a:buChar char="••"/>
          </a:pPr>
          <a:r>
            <a:rPr lang="fr-FR" sz="2100" kern="1200" dirty="0" smtClean="0"/>
            <a:t>Sociétés</a:t>
          </a:r>
          <a:endParaRPr lang="fr-FR" sz="2100" kern="1200" dirty="0"/>
        </a:p>
        <a:p>
          <a:pPr marL="228600" lvl="1" indent="-228600" algn="l" defTabSz="933450">
            <a:lnSpc>
              <a:spcPct val="90000"/>
            </a:lnSpc>
            <a:spcBef>
              <a:spcPct val="0"/>
            </a:spcBef>
            <a:spcAft>
              <a:spcPct val="15000"/>
            </a:spcAft>
            <a:buChar char="••"/>
          </a:pPr>
          <a:r>
            <a:rPr lang="fr-FR" sz="2100" kern="1200" dirty="0" smtClean="0"/>
            <a:t>Aménagement</a:t>
          </a:r>
          <a:endParaRPr lang="fr-FR" sz="2100" kern="1200" dirty="0"/>
        </a:p>
        <a:p>
          <a:pPr marL="228600" lvl="1" indent="-228600" algn="l" defTabSz="933450">
            <a:lnSpc>
              <a:spcPct val="90000"/>
            </a:lnSpc>
            <a:spcBef>
              <a:spcPct val="0"/>
            </a:spcBef>
            <a:spcAft>
              <a:spcPct val="15000"/>
            </a:spcAft>
            <a:buChar char="••"/>
          </a:pPr>
          <a:r>
            <a:rPr lang="fr-FR" sz="2100" kern="1200" dirty="0" smtClean="0"/>
            <a:t>Durabilité</a:t>
          </a:r>
          <a:endParaRPr lang="fr-FR" sz="2100" kern="1200" dirty="0"/>
        </a:p>
        <a:p>
          <a:pPr marL="228600" lvl="1" indent="-228600" algn="l" defTabSz="933450">
            <a:lnSpc>
              <a:spcPct val="90000"/>
            </a:lnSpc>
            <a:spcBef>
              <a:spcPct val="0"/>
            </a:spcBef>
            <a:spcAft>
              <a:spcPct val="15000"/>
            </a:spcAft>
            <a:buChar char="••"/>
          </a:pPr>
          <a:r>
            <a:rPr lang="fr-FR" sz="2100" kern="1200" dirty="0" smtClean="0"/>
            <a:t>Développement</a:t>
          </a:r>
          <a:endParaRPr lang="fr-FR" sz="2100" kern="1200" dirty="0"/>
        </a:p>
        <a:p>
          <a:pPr marL="228600" lvl="1" indent="-228600" algn="l" defTabSz="933450">
            <a:lnSpc>
              <a:spcPct val="90000"/>
            </a:lnSpc>
            <a:spcBef>
              <a:spcPct val="0"/>
            </a:spcBef>
            <a:spcAft>
              <a:spcPct val="15000"/>
            </a:spcAft>
            <a:buChar char="••"/>
          </a:pPr>
          <a:r>
            <a:rPr lang="fr-FR" sz="2100" kern="1200" dirty="0" smtClean="0"/>
            <a:t>Mondialisation</a:t>
          </a:r>
          <a:endParaRPr lang="fr-FR" sz="2100" kern="1200" dirty="0"/>
        </a:p>
        <a:p>
          <a:pPr marL="228600" lvl="1" indent="-228600" algn="l" defTabSz="933450">
            <a:lnSpc>
              <a:spcPct val="90000"/>
            </a:lnSpc>
            <a:spcBef>
              <a:spcPct val="0"/>
            </a:spcBef>
            <a:spcAft>
              <a:spcPct val="15000"/>
            </a:spcAft>
            <a:buChar char="••"/>
          </a:pPr>
          <a:r>
            <a:rPr lang="fr-FR" sz="2100" kern="1200" dirty="0" smtClean="0"/>
            <a:t>Changement global</a:t>
          </a:r>
          <a:endParaRPr lang="fr-FR" sz="2100" kern="1200" dirty="0"/>
        </a:p>
        <a:p>
          <a:pPr marL="228600" lvl="1" indent="-228600" algn="l" defTabSz="933450">
            <a:lnSpc>
              <a:spcPct val="90000"/>
            </a:lnSpc>
            <a:spcBef>
              <a:spcPct val="0"/>
            </a:spcBef>
            <a:spcAft>
              <a:spcPct val="15000"/>
            </a:spcAft>
            <a:buChar char="••"/>
          </a:pPr>
          <a:r>
            <a:rPr lang="fr-FR" sz="2100" kern="1200" dirty="0" smtClean="0"/>
            <a:t>Ressources</a:t>
          </a:r>
          <a:endParaRPr lang="fr-FR" sz="2100" kern="1200" dirty="0"/>
        </a:p>
        <a:p>
          <a:pPr marL="228600" lvl="1" indent="-228600" algn="l" defTabSz="933450">
            <a:lnSpc>
              <a:spcPct val="90000"/>
            </a:lnSpc>
            <a:spcBef>
              <a:spcPct val="0"/>
            </a:spcBef>
            <a:spcAft>
              <a:spcPct val="15000"/>
            </a:spcAft>
            <a:buChar char="••"/>
          </a:pPr>
          <a:r>
            <a:rPr lang="fr-FR" sz="2100" kern="1200" dirty="0" smtClean="0"/>
            <a:t>Risques</a:t>
          </a:r>
          <a:endParaRPr lang="fr-FR" sz="2100" kern="1200" dirty="0"/>
        </a:p>
      </dsp:txBody>
      <dsp:txXfrm>
        <a:off x="3509" y="616747"/>
        <a:ext cx="3421633" cy="3343410"/>
      </dsp:txXfrm>
    </dsp:sp>
    <dsp:sp modelId="{AD3C9CB4-A100-D14B-AD5C-08BF4A9C79A0}">
      <dsp:nvSpPr>
        <dsp:cNvPr id="0" name=""/>
        <dsp:cNvSpPr/>
      </dsp:nvSpPr>
      <dsp:spPr>
        <a:xfrm>
          <a:off x="3904170" y="11946"/>
          <a:ext cx="3421633" cy="60480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100" b="1" kern="1200" dirty="0" smtClean="0"/>
            <a:t>Démarches</a:t>
          </a:r>
          <a:endParaRPr lang="fr-FR" sz="2100" b="1" kern="1200" dirty="0"/>
        </a:p>
      </dsp:txBody>
      <dsp:txXfrm>
        <a:off x="3904170" y="11946"/>
        <a:ext cx="3421633" cy="604800"/>
      </dsp:txXfrm>
    </dsp:sp>
    <dsp:sp modelId="{5858B7BA-0D6E-614D-A556-9B71FC558727}">
      <dsp:nvSpPr>
        <dsp:cNvPr id="0" name=""/>
        <dsp:cNvSpPr/>
      </dsp:nvSpPr>
      <dsp:spPr>
        <a:xfrm>
          <a:off x="3904170" y="616747"/>
          <a:ext cx="3421633" cy="3343410"/>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fr-FR" sz="2100" kern="1200" dirty="0" smtClean="0"/>
            <a:t>Analyse géographique</a:t>
          </a:r>
          <a:endParaRPr lang="fr-FR" sz="2100" kern="1200" dirty="0"/>
        </a:p>
        <a:p>
          <a:pPr marL="228600" lvl="1" indent="-228600" algn="l" defTabSz="933450">
            <a:lnSpc>
              <a:spcPct val="90000"/>
            </a:lnSpc>
            <a:spcBef>
              <a:spcPct val="0"/>
            </a:spcBef>
            <a:spcAft>
              <a:spcPct val="15000"/>
            </a:spcAft>
            <a:buChar char="••"/>
          </a:pPr>
          <a:r>
            <a:rPr lang="fr-FR" sz="2100" kern="1200" dirty="0" smtClean="0"/>
            <a:t>Etude de cas</a:t>
          </a:r>
          <a:endParaRPr lang="fr-FR" sz="2100" kern="1200" dirty="0"/>
        </a:p>
        <a:p>
          <a:pPr marL="228600" lvl="1" indent="-228600" algn="l" defTabSz="933450">
            <a:lnSpc>
              <a:spcPct val="90000"/>
            </a:lnSpc>
            <a:spcBef>
              <a:spcPct val="0"/>
            </a:spcBef>
            <a:spcAft>
              <a:spcPct val="15000"/>
            </a:spcAft>
            <a:buChar char="••"/>
          </a:pPr>
          <a:r>
            <a:rPr lang="fr-FR" sz="2100" kern="1200" dirty="0" smtClean="0"/>
            <a:t>Changement d'échelles</a:t>
          </a:r>
          <a:endParaRPr lang="fr-FR" sz="2100" kern="1200" dirty="0"/>
        </a:p>
        <a:p>
          <a:pPr marL="228600" lvl="1" indent="-228600" algn="l" defTabSz="933450">
            <a:lnSpc>
              <a:spcPct val="90000"/>
            </a:lnSpc>
            <a:spcBef>
              <a:spcPct val="0"/>
            </a:spcBef>
            <a:spcAft>
              <a:spcPct val="15000"/>
            </a:spcAft>
            <a:buChar char="••"/>
          </a:pPr>
          <a:r>
            <a:rPr lang="fr-FR" sz="2100" kern="1200" dirty="0" smtClean="0"/>
            <a:t>Représentations</a:t>
          </a:r>
          <a:endParaRPr lang="fr-FR" sz="2100" kern="1200" dirty="0"/>
        </a:p>
        <a:p>
          <a:pPr marL="228600" lvl="1" indent="-228600" algn="l" defTabSz="933450">
            <a:lnSpc>
              <a:spcPct val="90000"/>
            </a:lnSpc>
            <a:spcBef>
              <a:spcPct val="0"/>
            </a:spcBef>
            <a:spcAft>
              <a:spcPct val="15000"/>
            </a:spcAft>
            <a:buChar char="••"/>
          </a:pPr>
          <a:r>
            <a:rPr lang="fr-FR" sz="2100" kern="1200" dirty="0" err="1" smtClean="0"/>
            <a:t>Géoprospective</a:t>
          </a:r>
          <a:endParaRPr lang="fr-FR" sz="2100" kern="1200" dirty="0"/>
        </a:p>
        <a:p>
          <a:pPr marL="228600" lvl="1" indent="-228600" algn="l" defTabSz="933450">
            <a:lnSpc>
              <a:spcPct val="90000"/>
            </a:lnSpc>
            <a:spcBef>
              <a:spcPct val="0"/>
            </a:spcBef>
            <a:spcAft>
              <a:spcPct val="15000"/>
            </a:spcAft>
            <a:buChar char="••"/>
          </a:pPr>
          <a:r>
            <a:rPr lang="fr-FR" sz="2100" kern="1200" dirty="0" smtClean="0"/>
            <a:t>Géohistoire</a:t>
          </a:r>
          <a:endParaRPr lang="fr-FR" sz="2100" kern="1200" dirty="0"/>
        </a:p>
        <a:p>
          <a:pPr marL="228600" lvl="1" indent="-228600" algn="l" defTabSz="933450">
            <a:lnSpc>
              <a:spcPct val="90000"/>
            </a:lnSpc>
            <a:spcBef>
              <a:spcPct val="0"/>
            </a:spcBef>
            <a:spcAft>
              <a:spcPct val="15000"/>
            </a:spcAft>
            <a:buChar char="••"/>
          </a:pPr>
          <a:r>
            <a:rPr lang="fr-FR" sz="2100" kern="1200" dirty="0" smtClean="0"/>
            <a:t>Approche systémique</a:t>
          </a:r>
          <a:endParaRPr lang="fr-FR" sz="2100" kern="1200" dirty="0"/>
        </a:p>
      </dsp:txBody>
      <dsp:txXfrm>
        <a:off x="3904170" y="616747"/>
        <a:ext cx="3421633" cy="3343410"/>
      </dsp:txXfrm>
    </dsp:sp>
    <dsp:sp modelId="{B941B0D4-99B3-4048-9155-ABF6ABC4AD08}">
      <dsp:nvSpPr>
        <dsp:cNvPr id="0" name=""/>
        <dsp:cNvSpPr/>
      </dsp:nvSpPr>
      <dsp:spPr>
        <a:xfrm>
          <a:off x="7804832" y="11946"/>
          <a:ext cx="3421633" cy="60480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100" b="1" kern="1200" dirty="0" smtClean="0"/>
            <a:t>Outils</a:t>
          </a:r>
          <a:endParaRPr lang="fr-FR" sz="2100" b="1" kern="1200" dirty="0"/>
        </a:p>
      </dsp:txBody>
      <dsp:txXfrm>
        <a:off x="7804832" y="11946"/>
        <a:ext cx="3421633" cy="604800"/>
      </dsp:txXfrm>
    </dsp:sp>
    <dsp:sp modelId="{EF5EB372-0214-384B-BC18-582B7CE9EDAA}">
      <dsp:nvSpPr>
        <dsp:cNvPr id="0" name=""/>
        <dsp:cNvSpPr/>
      </dsp:nvSpPr>
      <dsp:spPr>
        <a:xfrm>
          <a:off x="7804832" y="616747"/>
          <a:ext cx="3421633" cy="3343410"/>
        </a:xfrm>
        <a:prstGeom prst="rect">
          <a:avLst/>
        </a:prstGeom>
        <a:solidFill>
          <a:schemeClr val="accent4">
            <a:tint val="40000"/>
            <a:alpha val="90000"/>
            <a:hueOff val="0"/>
            <a:satOff val="0"/>
            <a:lumOff val="0"/>
            <a:alphaOff val="0"/>
          </a:schemeClr>
        </a:solidFill>
        <a:ln w="6350" cap="flat" cmpd="sng" algn="ctr">
          <a:solidFill>
            <a:schemeClr val="accent4">
              <a:tint val="40000"/>
              <a:hueOff val="0"/>
              <a:satOff val="0"/>
              <a:lumOff val="0"/>
              <a:alpha val="6900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0" algn="l" defTabSz="1066800">
            <a:lnSpc>
              <a:spcPct val="90000"/>
            </a:lnSpc>
            <a:spcBef>
              <a:spcPct val="0"/>
            </a:spcBef>
            <a:spcAft>
              <a:spcPct val="15000"/>
            </a:spcAft>
            <a:buChar char="••"/>
          </a:pPr>
          <a:r>
            <a:rPr lang="fr-FR" sz="2100" kern="1200" dirty="0" smtClean="0"/>
            <a:t>Cartes</a:t>
          </a:r>
          <a:endParaRPr lang="fr-FR" sz="2100" kern="1200" dirty="0"/>
        </a:p>
        <a:p>
          <a:pPr marL="228600" lvl="1" indent="0" algn="l" defTabSz="1066800">
            <a:lnSpc>
              <a:spcPct val="90000"/>
            </a:lnSpc>
            <a:spcBef>
              <a:spcPct val="0"/>
            </a:spcBef>
            <a:spcAft>
              <a:spcPct val="15000"/>
            </a:spcAft>
            <a:buChar char="••"/>
          </a:pPr>
          <a:r>
            <a:rPr lang="fr-FR" sz="2100" kern="1200" dirty="0" smtClean="0"/>
            <a:t>Paysages</a:t>
          </a:r>
          <a:endParaRPr lang="fr-FR" sz="2100" kern="1200" dirty="0"/>
        </a:p>
        <a:p>
          <a:pPr marL="228600" lvl="1" indent="0" algn="l" defTabSz="1066800">
            <a:lnSpc>
              <a:spcPct val="90000"/>
            </a:lnSpc>
            <a:spcBef>
              <a:spcPct val="0"/>
            </a:spcBef>
            <a:spcAft>
              <a:spcPct val="15000"/>
            </a:spcAft>
            <a:buChar char="••"/>
          </a:pPr>
          <a:r>
            <a:rPr lang="fr-FR" sz="2100" kern="1200" dirty="0" smtClean="0"/>
            <a:t>Données statistiques</a:t>
          </a:r>
          <a:endParaRPr lang="fr-FR" sz="2100" kern="1200" dirty="0"/>
        </a:p>
        <a:p>
          <a:pPr marL="228600" lvl="1" indent="0" algn="l" defTabSz="1066800">
            <a:lnSpc>
              <a:spcPct val="90000"/>
            </a:lnSpc>
            <a:spcBef>
              <a:spcPct val="0"/>
            </a:spcBef>
            <a:spcAft>
              <a:spcPct val="15000"/>
            </a:spcAft>
            <a:buChar char="••"/>
          </a:pPr>
          <a:r>
            <a:rPr lang="fr-FR" sz="2100" kern="1200" dirty="0" smtClean="0"/>
            <a:t>Sources écrites :</a:t>
          </a:r>
          <a:r>
            <a:rPr lang="fr-FR" sz="2100" kern="1200" baseline="0" dirty="0" smtClean="0"/>
            <a:t> témoignages, extraits de rapports</a:t>
          </a:r>
          <a:r>
            <a:rPr lang="is-IS" sz="2100" kern="1200" baseline="0" dirty="0" smtClean="0"/>
            <a:t>…</a:t>
          </a:r>
          <a:endParaRPr lang="fr-FR" sz="2100" kern="1200" dirty="0"/>
        </a:p>
        <a:p>
          <a:pPr marL="228600" lvl="1" indent="0" algn="l" defTabSz="1066800">
            <a:lnSpc>
              <a:spcPct val="90000"/>
            </a:lnSpc>
            <a:spcBef>
              <a:spcPct val="0"/>
            </a:spcBef>
            <a:spcAft>
              <a:spcPct val="15000"/>
            </a:spcAft>
            <a:buChar char="••"/>
          </a:pPr>
          <a:r>
            <a:rPr lang="fr-FR" sz="2100" kern="1200" dirty="0" smtClean="0"/>
            <a:t>Croquis, schémas</a:t>
          </a:r>
          <a:endParaRPr lang="fr-FR" sz="2100" kern="1200" dirty="0"/>
        </a:p>
        <a:p>
          <a:pPr marL="228600" lvl="1" indent="0" algn="l" defTabSz="1066800">
            <a:lnSpc>
              <a:spcPct val="90000"/>
            </a:lnSpc>
            <a:spcBef>
              <a:spcPct val="0"/>
            </a:spcBef>
            <a:spcAft>
              <a:spcPct val="15000"/>
            </a:spcAft>
            <a:buChar char="••"/>
          </a:pPr>
          <a:r>
            <a:rPr lang="fr-FR" sz="2100" kern="1200" dirty="0" smtClean="0"/>
            <a:t>Imagerie numérique (globe virtuelle, SIG...)</a:t>
          </a:r>
          <a:endParaRPr lang="fr-FR" sz="2100" kern="1200" dirty="0"/>
        </a:p>
      </dsp:txBody>
      <dsp:txXfrm>
        <a:off x="7804832" y="616747"/>
        <a:ext cx="3421633" cy="3343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59F6D-9A2C-354D-9EF0-81A8C3543372}">
      <dsp:nvSpPr>
        <dsp:cNvPr id="0" name=""/>
        <dsp:cNvSpPr/>
      </dsp:nvSpPr>
      <dsp:spPr>
        <a:xfrm>
          <a:off x="2253410" y="2215870"/>
          <a:ext cx="552372" cy="1052538"/>
        </a:xfrm>
        <a:custGeom>
          <a:avLst/>
          <a:gdLst/>
          <a:ahLst/>
          <a:cxnLst/>
          <a:rect l="0" t="0" r="0" b="0"/>
          <a:pathLst>
            <a:path>
              <a:moveTo>
                <a:pt x="0" y="0"/>
              </a:moveTo>
              <a:lnTo>
                <a:pt x="276186" y="0"/>
              </a:lnTo>
              <a:lnTo>
                <a:pt x="276186" y="1052538"/>
              </a:lnTo>
              <a:lnTo>
                <a:pt x="552372" y="10525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99879" y="2712422"/>
        <a:ext cx="59433" cy="59433"/>
      </dsp:txXfrm>
    </dsp:sp>
    <dsp:sp modelId="{4D0C58AB-3F63-D746-8B18-E3453649F1DD}">
      <dsp:nvSpPr>
        <dsp:cNvPr id="0" name=""/>
        <dsp:cNvSpPr/>
      </dsp:nvSpPr>
      <dsp:spPr>
        <a:xfrm>
          <a:off x="2253410" y="2170150"/>
          <a:ext cx="552372" cy="91440"/>
        </a:xfrm>
        <a:custGeom>
          <a:avLst/>
          <a:gdLst/>
          <a:ahLst/>
          <a:cxnLst/>
          <a:rect l="0" t="0" r="0" b="0"/>
          <a:pathLst>
            <a:path>
              <a:moveTo>
                <a:pt x="0" y="45720"/>
              </a:moveTo>
              <a:lnTo>
                <a:pt x="552372"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515787" y="2202061"/>
        <a:ext cx="27618" cy="27618"/>
      </dsp:txXfrm>
    </dsp:sp>
    <dsp:sp modelId="{CBBEB242-DA5B-0140-B641-312BBEDF20AD}">
      <dsp:nvSpPr>
        <dsp:cNvPr id="0" name=""/>
        <dsp:cNvSpPr/>
      </dsp:nvSpPr>
      <dsp:spPr>
        <a:xfrm>
          <a:off x="2253410" y="1163332"/>
          <a:ext cx="552372" cy="1052538"/>
        </a:xfrm>
        <a:custGeom>
          <a:avLst/>
          <a:gdLst/>
          <a:ahLst/>
          <a:cxnLst/>
          <a:rect l="0" t="0" r="0" b="0"/>
          <a:pathLst>
            <a:path>
              <a:moveTo>
                <a:pt x="0" y="1052538"/>
              </a:moveTo>
              <a:lnTo>
                <a:pt x="276186" y="1052538"/>
              </a:lnTo>
              <a:lnTo>
                <a:pt x="276186" y="0"/>
              </a:lnTo>
              <a:lnTo>
                <a:pt x="552372"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99879" y="1659884"/>
        <a:ext cx="59433" cy="59433"/>
      </dsp:txXfrm>
    </dsp:sp>
    <dsp:sp modelId="{301EBC17-91EF-6F47-BFFA-56F180ADD55D}">
      <dsp:nvSpPr>
        <dsp:cNvPr id="0" name=""/>
        <dsp:cNvSpPr/>
      </dsp:nvSpPr>
      <dsp:spPr>
        <a:xfrm rot="16200000">
          <a:off x="-383475" y="1794855"/>
          <a:ext cx="4431741" cy="8420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fr-FR" sz="3500" kern="1200" dirty="0" smtClean="0"/>
            <a:t>Développement</a:t>
          </a:r>
          <a:r>
            <a:rPr lang="fr-FR" sz="3500" kern="1200" baseline="0" dirty="0" smtClean="0"/>
            <a:t> durable</a:t>
          </a:r>
          <a:endParaRPr lang="fr-FR" sz="3500" kern="1200" dirty="0"/>
        </a:p>
      </dsp:txBody>
      <dsp:txXfrm>
        <a:off x="-383475" y="1794855"/>
        <a:ext cx="4431741" cy="842030"/>
      </dsp:txXfrm>
    </dsp:sp>
    <dsp:sp modelId="{3FF15742-5A35-084F-B85F-47B90FE5CBB4}">
      <dsp:nvSpPr>
        <dsp:cNvPr id="0" name=""/>
        <dsp:cNvSpPr/>
      </dsp:nvSpPr>
      <dsp:spPr>
        <a:xfrm>
          <a:off x="2805782" y="742316"/>
          <a:ext cx="2761860" cy="84203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Exercice de prospective</a:t>
          </a:r>
          <a:endParaRPr lang="fr-FR" sz="2800" kern="1200" dirty="0"/>
        </a:p>
      </dsp:txBody>
      <dsp:txXfrm>
        <a:off x="2805782" y="742316"/>
        <a:ext cx="2761860" cy="842030"/>
      </dsp:txXfrm>
    </dsp:sp>
    <dsp:sp modelId="{DECFEC5A-7F3E-D94A-B2B9-78033140FB1F}">
      <dsp:nvSpPr>
        <dsp:cNvPr id="0" name=""/>
        <dsp:cNvSpPr/>
      </dsp:nvSpPr>
      <dsp:spPr>
        <a:xfrm>
          <a:off x="2805782" y="1794855"/>
          <a:ext cx="2761860" cy="84203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Acteurs du changement</a:t>
          </a:r>
          <a:endParaRPr lang="fr-FR" sz="2800" kern="1200" dirty="0"/>
        </a:p>
      </dsp:txBody>
      <dsp:txXfrm>
        <a:off x="2805782" y="1794855"/>
        <a:ext cx="2761860" cy="842030"/>
      </dsp:txXfrm>
    </dsp:sp>
    <dsp:sp modelId="{7E717ED6-CD6D-DE44-AB13-FF56E708D3A1}">
      <dsp:nvSpPr>
        <dsp:cNvPr id="0" name=""/>
        <dsp:cNvSpPr/>
      </dsp:nvSpPr>
      <dsp:spPr>
        <a:xfrm>
          <a:off x="2805782" y="2847393"/>
          <a:ext cx="2761860" cy="84203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Défi citoyen et démocratique</a:t>
          </a:r>
          <a:endParaRPr lang="fr-FR" sz="2800" kern="1200" dirty="0"/>
        </a:p>
      </dsp:txBody>
      <dsp:txXfrm>
        <a:off x="2805782" y="2847393"/>
        <a:ext cx="2761860" cy="84203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D1B98A-E588-094C-9363-35FCFEE5E563}" type="datetimeFigureOut">
              <a:rPr lang="fr-FR" smtClean="0"/>
              <a:t>10/06/2016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13BD6E-AEE0-A445-A5AF-EC6F30CC39DD}" type="slidenum">
              <a:rPr lang="fr-FR" smtClean="0"/>
              <a:t>‹#›</a:t>
            </a:fld>
            <a:endParaRPr lang="fr-FR"/>
          </a:p>
        </p:txBody>
      </p:sp>
    </p:spTree>
    <p:extLst>
      <p:ext uri="{BB962C8B-B14F-4D97-AF65-F5344CB8AC3E}">
        <p14:creationId xmlns:p14="http://schemas.microsoft.com/office/powerpoint/2010/main" val="2069634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1</a:t>
            </a:fld>
            <a:endParaRPr lang="fr-FR"/>
          </a:p>
        </p:txBody>
      </p:sp>
    </p:spTree>
    <p:extLst>
      <p:ext uri="{BB962C8B-B14F-4D97-AF65-F5344CB8AC3E}">
        <p14:creationId xmlns:p14="http://schemas.microsoft.com/office/powerpoint/2010/main" val="1875234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Traduction littérale du terme anglais « global change » = grande nouveauté du programme de géographie</a:t>
            </a:r>
          </a:p>
          <a:p>
            <a:r>
              <a:rPr lang="fr-FR" dirty="0" smtClean="0"/>
              <a:t>Faire remarquer aux collègues que ce n’est pas</a:t>
            </a:r>
            <a:r>
              <a:rPr lang="fr-FR" baseline="0" dirty="0" smtClean="0"/>
              <a:t> à proprement parler une notion de géographes mais qu’elle est plutôt issue des sciences de l’environnement et des économistes qui tentent de faire partager cette notion avec l’ensemble des sciences humaines.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10</a:t>
            </a:fld>
            <a:endParaRPr lang="fr-FR"/>
          </a:p>
        </p:txBody>
      </p:sp>
    </p:spTree>
    <p:extLst>
      <p:ext uri="{BB962C8B-B14F-4D97-AF65-F5344CB8AC3E}">
        <p14:creationId xmlns:p14="http://schemas.microsoft.com/office/powerpoint/2010/main" val="1066118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problèmes environnementaux sont reliés les uns aux autres : changement climatique, érosion de la diversité biologique, pénuries d’eau</a:t>
            </a:r>
            <a:r>
              <a:rPr lang="is-I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Exemple : Accroissement des besoins en énergie = consommation des réserves d’énergies fossiles = émission de gaz à effet de serre = modifications du climat = impact sur les ressources agricoles = usage de molécules polluantes dans les activités agricoles et agroalimentaires = risques technologiques/sanitaires</a:t>
            </a:r>
          </a:p>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La</a:t>
            </a:r>
            <a:r>
              <a:rPr lang="is-IS" baseline="0" dirty="0" smtClean="0"/>
              <a:t> </a:t>
            </a:r>
            <a:r>
              <a:rPr lang="fr-FR" baseline="0" dirty="0" smtClean="0"/>
              <a:t>maîtrise de la demande en énergie (MDE) </a:t>
            </a:r>
            <a:r>
              <a:rPr lang="fr-FR" sz="1200" kern="1200" dirty="0" smtClean="0">
                <a:solidFill>
                  <a:schemeClr val="tx1"/>
                </a:solidFill>
                <a:latin typeface="+mn-lt"/>
                <a:ea typeface="+mn-ea"/>
                <a:cs typeface="+mn-cs"/>
              </a:rPr>
              <a:t>vise à diminuer la consommation générale d'énergie par la demande plutôt que par l'offre</a:t>
            </a:r>
            <a:r>
              <a:rPr lang="fr-FR" sz="1200" kern="1200" baseline="0" dirty="0" smtClean="0">
                <a:solidFill>
                  <a:schemeClr val="tx1"/>
                </a:solidFill>
                <a:latin typeface="+mn-lt"/>
                <a:ea typeface="+mn-ea"/>
                <a:cs typeface="+mn-cs"/>
              </a:rPr>
              <a:t> :</a:t>
            </a:r>
            <a:endParaRPr lang="fr-FR" i="1" dirty="0" smtClean="0">
              <a:solidFill>
                <a:srgbClr val="1C1C1C"/>
              </a:solidFill>
            </a:endParaRPr>
          </a:p>
          <a:p>
            <a:pPr marL="285750" indent="-285750">
              <a:buFont typeface="Arial" charset="0"/>
              <a:buChar char="•"/>
            </a:pPr>
            <a:r>
              <a:rPr lang="fr-FR" dirty="0" smtClean="0">
                <a:solidFill>
                  <a:srgbClr val="1C1C1C"/>
                </a:solidFill>
              </a:rPr>
              <a:t>diminuer le gaspillage énergétique</a:t>
            </a:r>
          </a:p>
          <a:p>
            <a:pPr marL="285750" indent="-285750">
              <a:buFont typeface="Arial" charset="0"/>
              <a:buChar char="•"/>
            </a:pPr>
            <a:r>
              <a:rPr lang="fr-FR" dirty="0" smtClean="0">
                <a:solidFill>
                  <a:srgbClr val="1C1C1C"/>
                </a:solidFill>
              </a:rPr>
              <a:t>diminuer les émissions de gaz à effet de serre</a:t>
            </a:r>
          </a:p>
          <a:p>
            <a:pPr marL="285750" indent="-285750">
              <a:buFont typeface="Arial" charset="0"/>
              <a:buChar char="•"/>
            </a:pPr>
            <a:r>
              <a:rPr lang="fr-FR" dirty="0" smtClean="0">
                <a:solidFill>
                  <a:srgbClr val="1C1C1C"/>
                </a:solidFill>
              </a:rPr>
              <a:t>diminuer la dépendance énergétique d'un pays ou d'une collectivité</a:t>
            </a:r>
          </a:p>
          <a:p>
            <a:pPr marL="285750" indent="-285750">
              <a:buFont typeface="Arial" charset="0"/>
              <a:buChar char="•"/>
            </a:pPr>
            <a:r>
              <a:rPr lang="fr-FR" dirty="0" smtClean="0">
                <a:solidFill>
                  <a:srgbClr val="1C1C1C"/>
                </a:solidFill>
              </a:rPr>
              <a:t>limiter les risques liés au nucléaire</a:t>
            </a:r>
          </a:p>
          <a:p>
            <a:pPr marL="285750" indent="-285750">
              <a:buFont typeface="Arial" charset="0"/>
              <a:buChar char="•"/>
            </a:pPr>
            <a:r>
              <a:rPr lang="fr-FR" dirty="0" smtClean="0">
                <a:solidFill>
                  <a:srgbClr val="1C1C1C"/>
                </a:solidFill>
              </a:rPr>
              <a:t>diminuer la précarité énergétique</a:t>
            </a:r>
          </a:p>
          <a:p>
            <a:pPr marL="0" marR="0" indent="0" algn="l" defTabSz="914400" rtl="0" eaLnBrk="1" fontAlgn="auto" latinLnBrk="0" hangingPunct="1">
              <a:lnSpc>
                <a:spcPct val="100000"/>
              </a:lnSpc>
              <a:spcBef>
                <a:spcPts val="0"/>
              </a:spcBef>
              <a:spcAft>
                <a:spcPts val="0"/>
              </a:spcAft>
              <a:buClrTx/>
              <a:buSzTx/>
              <a:buFontTx/>
              <a:buNone/>
              <a:tabLst/>
              <a:defRPr/>
            </a:pPr>
            <a:endParaRPr lang="is-IS" dirty="0" smtClean="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11</a:t>
            </a:fld>
            <a:endParaRPr lang="fr-FR"/>
          </a:p>
        </p:txBody>
      </p:sp>
    </p:spTree>
    <p:extLst>
      <p:ext uri="{BB962C8B-B14F-4D97-AF65-F5344CB8AC3E}">
        <p14:creationId xmlns:p14="http://schemas.microsoft.com/office/powerpoint/2010/main" val="264927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développement durable = capacité pour les sociétés d’orienter les évolutions du système global de manière à assurer un futur acceptable, soutenable, viable et vivable</a:t>
            </a:r>
          </a:p>
          <a:p>
            <a:r>
              <a:rPr lang="fr-FR" dirty="0" smtClean="0"/>
              <a:t>Vision à l’horizon 2050-2070 pour les deux prochaines générations = exercice permanent de prospective attentive de manière à déterminer le cap des choix = nouvelle forme de planification</a:t>
            </a:r>
          </a:p>
          <a:p>
            <a:r>
              <a:rPr lang="fr-FR" dirty="0" smtClean="0"/>
              <a:t>Les acteurs du changement : mécanismes du marché international, les entrepreneurs, les acteurs publics, la société civile</a:t>
            </a:r>
            <a:r>
              <a:rPr lang="is-IS" dirty="0" smtClean="0"/>
              <a:t>…</a:t>
            </a:r>
          </a:p>
          <a:p>
            <a:r>
              <a:rPr lang="is-IS" dirty="0" smtClean="0"/>
              <a:t>Le défi citoyen et démocratique : amener les élèves vers un débat bien informé et organisé dans un cadre pluraliste</a:t>
            </a:r>
          </a:p>
          <a:p>
            <a:endParaRPr lang="is-IS" dirty="0" smtClean="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12</a:t>
            </a:fld>
            <a:endParaRPr lang="fr-FR"/>
          </a:p>
        </p:txBody>
      </p:sp>
    </p:spTree>
    <p:extLst>
      <p:ext uri="{BB962C8B-B14F-4D97-AF65-F5344CB8AC3E}">
        <p14:creationId xmlns:p14="http://schemas.microsoft.com/office/powerpoint/2010/main" val="2017307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13</a:t>
            </a:fld>
            <a:endParaRPr lang="fr-FR"/>
          </a:p>
        </p:txBody>
      </p:sp>
    </p:spTree>
    <p:extLst>
      <p:ext uri="{BB962C8B-B14F-4D97-AF65-F5344CB8AC3E}">
        <p14:creationId xmlns:p14="http://schemas.microsoft.com/office/powerpoint/2010/main" val="106773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2</a:t>
            </a:fld>
            <a:endParaRPr lang="fr-FR"/>
          </a:p>
        </p:txBody>
      </p:sp>
    </p:spTree>
    <p:extLst>
      <p:ext uri="{BB962C8B-B14F-4D97-AF65-F5344CB8AC3E}">
        <p14:creationId xmlns:p14="http://schemas.microsoft.com/office/powerpoint/2010/main" val="16421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Conseils formateurs : ne pas lire toute la diapositive</a:t>
            </a:r>
            <a:r>
              <a:rPr lang="fr-FR" baseline="0" dirty="0" smtClean="0"/>
              <a:t> mais insister sur les éléments nouveaux, les disparitions et les réutilisations possibles, passer assez vite à la diapo suivante</a:t>
            </a:r>
            <a:endParaRPr lang="fr-FR" dirty="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3</a:t>
            </a:fld>
            <a:endParaRPr lang="fr-FR"/>
          </a:p>
        </p:txBody>
      </p:sp>
    </p:spTree>
    <p:extLst>
      <p:ext uri="{BB962C8B-B14F-4D97-AF65-F5344CB8AC3E}">
        <p14:creationId xmlns:p14="http://schemas.microsoft.com/office/powerpoint/2010/main" val="1062059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a:t>
            </a:r>
            <a:r>
              <a:rPr lang="fr-FR" baseline="0" dirty="0" smtClean="0"/>
              <a:t>e remarquer la disparition du terme « développement global » et sa position inversée dans les programmes. Là où on démarrait par la construction de la notion jusqu’ici, on la construit au fur et à mesure comme piste de réponse face au changement global sur lequel on termine l’année en géographie.</a:t>
            </a:r>
            <a:endParaRPr lang="fr-FR" dirty="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4</a:t>
            </a:fld>
            <a:endParaRPr lang="fr-FR"/>
          </a:p>
        </p:txBody>
      </p:sp>
    </p:spTree>
    <p:extLst>
      <p:ext uri="{BB962C8B-B14F-4D97-AF65-F5344CB8AC3E}">
        <p14:creationId xmlns:p14="http://schemas.microsoft.com/office/powerpoint/2010/main" val="58152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a:t>
            </a:r>
            <a:r>
              <a:rPr lang="fr-FR" baseline="0" dirty="0" smtClean="0"/>
              <a:t> compétences travaillées en HG depuis le cycle 3 sont réaffirmées au cycle 4 dans ce programme de 5</a:t>
            </a:r>
            <a:r>
              <a:rPr lang="fr-FR" baseline="30000" dirty="0" smtClean="0"/>
              <a:t>ème</a:t>
            </a:r>
            <a:r>
              <a:rPr lang="fr-FR" baseline="0" dirty="0" smtClean="0"/>
              <a:t> = rien de neuf</a:t>
            </a:r>
          </a:p>
          <a:p>
            <a:r>
              <a:rPr lang="fr-FR" baseline="0" dirty="0" smtClean="0"/>
              <a:t>Les notions sont pour la plus part déjà esquissées en 6</a:t>
            </a:r>
            <a:r>
              <a:rPr lang="fr-FR" baseline="30000" dirty="0" smtClean="0"/>
              <a:t>ème</a:t>
            </a:r>
            <a:r>
              <a:rPr lang="fr-FR" baseline="0" dirty="0" smtClean="0"/>
              <a:t> mais complexifiées ici. Certaines sont nouvelles</a:t>
            </a:r>
            <a:r>
              <a:rPr lang="is-IS" baseline="0" dirty="0" smtClean="0"/>
              <a:t>…</a:t>
            </a:r>
          </a:p>
          <a:p>
            <a:r>
              <a:rPr lang="is-IS" baseline="0" dirty="0" smtClean="0"/>
              <a:t>Les démarches ne changent pas profondément par rapport à ce qu’on fait depuis 2008 : démarche inductive privilégiée avec étude de cas. Par contre deux nouveautés à intégrer : géohistoire et géoprospective</a:t>
            </a:r>
          </a:p>
          <a:p>
            <a:r>
              <a:rPr lang="is-IS" baseline="0" dirty="0" smtClean="0"/>
              <a:t>Enfin les outils, mettre la focale sur les photos à vue d’homme, les cartes thématiques avec des indicateurs simples et des images numériques explicitement citées</a:t>
            </a:r>
            <a:endParaRPr lang="fr-FR" dirty="0" smtClean="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5</a:t>
            </a:fld>
            <a:endParaRPr lang="fr-FR"/>
          </a:p>
        </p:txBody>
      </p:sp>
    </p:spTree>
    <p:extLst>
      <p:ext uri="{BB962C8B-B14F-4D97-AF65-F5344CB8AC3E}">
        <p14:creationId xmlns:p14="http://schemas.microsoft.com/office/powerpoint/2010/main" val="1802289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a:t>
            </a:r>
            <a:r>
              <a:rPr lang="fr-FR" baseline="0" dirty="0" smtClean="0"/>
              <a:t> compétences travaillées en HG depuis le cycle 3 sont réaffirmées au cycle 4 dans ce programme de 5</a:t>
            </a:r>
            <a:r>
              <a:rPr lang="fr-FR" baseline="30000" dirty="0" smtClean="0"/>
              <a:t>ème</a:t>
            </a:r>
            <a:r>
              <a:rPr lang="fr-FR" baseline="0" dirty="0" smtClean="0"/>
              <a:t> = rien de neuf</a:t>
            </a:r>
          </a:p>
          <a:p>
            <a:r>
              <a:rPr lang="fr-FR" baseline="0" dirty="0" smtClean="0"/>
              <a:t>Les notions sont pour la plus part déjà esquissées en 6</a:t>
            </a:r>
            <a:r>
              <a:rPr lang="fr-FR" baseline="30000" dirty="0" smtClean="0"/>
              <a:t>ème</a:t>
            </a:r>
            <a:r>
              <a:rPr lang="fr-FR" baseline="0" dirty="0" smtClean="0"/>
              <a:t> mais complexifiées ici. Certaines sont nouvelles</a:t>
            </a:r>
            <a:r>
              <a:rPr lang="is-IS" baseline="0" dirty="0" smtClean="0"/>
              <a:t>…</a:t>
            </a:r>
          </a:p>
          <a:p>
            <a:r>
              <a:rPr lang="is-IS" baseline="0" dirty="0" smtClean="0"/>
              <a:t>Les démarches ne changent pas profondément par rapport à ce qu’on fait depuis 2008 : démarche inductive privilégiée avec étude de cas. Par contre deux nouveautés à intégrer : géohistoire et géoprospective</a:t>
            </a:r>
          </a:p>
          <a:p>
            <a:r>
              <a:rPr lang="is-IS" baseline="0" dirty="0" smtClean="0"/>
              <a:t>Enfin les outils, mettre la focale sur les photos à vue d’homme, les cartes thématiques avec des indicateurs simples et des images numériques explicitement citées</a:t>
            </a:r>
            <a:endParaRPr lang="fr-FR" dirty="0" smtClean="0"/>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6</a:t>
            </a:fld>
            <a:endParaRPr lang="fr-FR"/>
          </a:p>
        </p:txBody>
      </p:sp>
    </p:spTree>
    <p:extLst>
      <p:ext uri="{BB962C8B-B14F-4D97-AF65-F5344CB8AC3E}">
        <p14:creationId xmlns:p14="http://schemas.microsoft.com/office/powerpoint/2010/main" val="437670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7</a:t>
            </a:fld>
            <a:endParaRPr lang="fr-FR"/>
          </a:p>
        </p:txBody>
      </p:sp>
    </p:spTree>
    <p:extLst>
      <p:ext uri="{BB962C8B-B14F-4D97-AF65-F5344CB8AC3E}">
        <p14:creationId xmlns:p14="http://schemas.microsoft.com/office/powerpoint/2010/main" val="69596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L'objectif de cette première partie du cycle est de sensibiliser les élèves aux problèmes posés aux espaces humains par le changement global et la tension concernant des ressources essentielles (énergie, eau, alimentation). </a:t>
            </a:r>
          </a:p>
          <a:p>
            <a:r>
              <a:rPr lang="fr-FR" dirty="0" smtClean="0"/>
              <a:t>Il s'agit de faire comprendre aux élèves la nécessité de prendre en compte la vulnérabilité des espaces humains, mais sans verser dans le catastrophisme et en insistant sur les capacités des sociétés à trouver les solutions permettant d'assurer un développement durable (au sens du mot anglais </a:t>
            </a:r>
            <a:r>
              <a:rPr lang="fr-FR" i="1" dirty="0" err="1" smtClean="0"/>
              <a:t>sustainable</a:t>
            </a:r>
            <a:r>
              <a:rPr lang="fr-FR" dirty="0" smtClean="0"/>
              <a:t>, dont il est la traduction) et équitable.</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Objectifs dans la conception didactique</a:t>
            </a:r>
            <a:r>
              <a:rPr lang="fr-FR" dirty="0" smtClean="0"/>
              <a:t> : concevoir des aller-retours du local au global pour donner du sens à l’échelle mondiale comme échelon pertinent pour comprendre les problématiques actuelles et tendre vers une représentation dynamique du système-Monde.</a:t>
            </a:r>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8</a:t>
            </a:fld>
            <a:endParaRPr lang="fr-FR"/>
          </a:p>
        </p:txBody>
      </p:sp>
    </p:spTree>
    <p:extLst>
      <p:ext uri="{BB962C8B-B14F-4D97-AF65-F5344CB8AC3E}">
        <p14:creationId xmlns:p14="http://schemas.microsoft.com/office/powerpoint/2010/main" val="1476156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A13BD6E-AEE0-A445-A5AF-EC6F30CC39DD}" type="slidenum">
              <a:rPr lang="fr-FR" smtClean="0"/>
              <a:t>9</a:t>
            </a:fld>
            <a:endParaRPr lang="fr-FR"/>
          </a:p>
        </p:txBody>
      </p:sp>
    </p:spTree>
    <p:extLst>
      <p:ext uri="{BB962C8B-B14F-4D97-AF65-F5344CB8AC3E}">
        <p14:creationId xmlns:p14="http://schemas.microsoft.com/office/powerpoint/2010/main" val="654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0E9602F-F587-6F47-982E-11E5D3045A43}"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211744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E9602F-F587-6F47-982E-11E5D3045A43}"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458929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E9602F-F587-6F47-982E-11E5D3045A43}"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25595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E9602F-F587-6F47-982E-11E5D3045A43}"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88333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0E9602F-F587-6F47-982E-11E5D3045A43}"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5068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E9602F-F587-6F47-982E-11E5D3045A43}" type="datetimeFigureOut">
              <a:rPr lang="fr-FR" smtClean="0"/>
              <a:t>10/06/2016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75984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E9602F-F587-6F47-982E-11E5D3045A43}" type="datetimeFigureOut">
              <a:rPr lang="fr-FR" smtClean="0"/>
              <a:t>10/06/2016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78419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0E9602F-F587-6F47-982E-11E5D3045A43}" type="datetimeFigureOut">
              <a:rPr lang="fr-FR" smtClean="0"/>
              <a:t>10/06/2016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60197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E9602F-F587-6F47-982E-11E5D3045A43}" type="datetimeFigureOut">
              <a:rPr lang="fr-FR" smtClean="0"/>
              <a:t>10/06/2016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37850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E9602F-F587-6F47-982E-11E5D3045A43}" type="datetimeFigureOut">
              <a:rPr lang="fr-FR" smtClean="0"/>
              <a:t>10/06/2016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42974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E9602F-F587-6F47-982E-11E5D3045A43}" type="datetimeFigureOut">
              <a:rPr lang="fr-FR" smtClean="0"/>
              <a:t>10/06/2016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3D7C56-BE7C-164C-B99D-FF7FA2AC7DD6}" type="slidenum">
              <a:rPr lang="fr-FR" smtClean="0"/>
              <a:t>‹#›</a:t>
            </a:fld>
            <a:endParaRPr lang="fr-FR"/>
          </a:p>
        </p:txBody>
      </p:sp>
    </p:spTree>
    <p:extLst>
      <p:ext uri="{BB962C8B-B14F-4D97-AF65-F5344CB8AC3E}">
        <p14:creationId xmlns:p14="http://schemas.microsoft.com/office/powerpoint/2010/main" val="15911183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9602F-F587-6F47-982E-11E5D3045A43}" type="datetimeFigureOut">
              <a:rPr lang="fr-FR" smtClean="0"/>
              <a:t>10/06/2016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D7C56-BE7C-164C-B99D-FF7FA2AC7DD6}" type="slidenum">
              <a:rPr lang="fr-FR" smtClean="0"/>
              <a:t>‹#›</a:t>
            </a:fld>
            <a:endParaRPr lang="fr-FR"/>
          </a:p>
        </p:txBody>
      </p:sp>
    </p:spTree>
    <p:extLst>
      <p:ext uri="{BB962C8B-B14F-4D97-AF65-F5344CB8AC3E}">
        <p14:creationId xmlns:p14="http://schemas.microsoft.com/office/powerpoint/2010/main" val="718211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hyperlink" Target="http://www.hypergeo.eu/"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8856" y="297712"/>
            <a:ext cx="11844669" cy="1658679"/>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fr-FR" dirty="0" smtClean="0">
                <a:ln w="0"/>
                <a:effectLst>
                  <a:outerShdw blurRad="38100" dist="19050" dir="2700000" algn="tl" rotWithShape="0">
                    <a:schemeClr val="dk1">
                      <a:alpha val="40000"/>
                    </a:schemeClr>
                  </a:outerShdw>
                </a:effectLst>
              </a:rPr>
              <a:t>Introduction au programme </a:t>
            </a:r>
            <a:br>
              <a:rPr lang="fr-FR" dirty="0" smtClean="0">
                <a:ln w="0"/>
                <a:effectLst>
                  <a:outerShdw blurRad="38100" dist="19050" dir="2700000" algn="tl" rotWithShape="0">
                    <a:schemeClr val="dk1">
                      <a:alpha val="40000"/>
                    </a:schemeClr>
                  </a:outerShdw>
                </a:effectLst>
              </a:rPr>
            </a:br>
            <a:r>
              <a:rPr lang="fr-FR" dirty="0" smtClean="0">
                <a:ln w="0"/>
                <a:effectLst>
                  <a:outerShdw blurRad="38100" dist="19050" dir="2700000" algn="tl" rotWithShape="0">
                    <a:schemeClr val="dk1">
                      <a:alpha val="40000"/>
                    </a:schemeClr>
                  </a:outerShdw>
                </a:effectLst>
              </a:rPr>
              <a:t>de géographie en 5</a:t>
            </a:r>
            <a:r>
              <a:rPr lang="fr-FR" baseline="30000" dirty="0" smtClean="0">
                <a:ln w="0"/>
                <a:effectLst>
                  <a:outerShdw blurRad="38100" dist="19050" dir="2700000" algn="tl" rotWithShape="0">
                    <a:schemeClr val="dk1">
                      <a:alpha val="40000"/>
                    </a:schemeClr>
                  </a:outerShdw>
                </a:effectLst>
              </a:rPr>
              <a:t>ème</a:t>
            </a:r>
            <a:r>
              <a:rPr lang="fr-FR" dirty="0" smtClean="0">
                <a:ln w="0"/>
                <a:effectLst>
                  <a:outerShdw blurRad="38100" dist="19050" dir="2700000" algn="tl" rotWithShape="0">
                    <a:schemeClr val="dk1">
                      <a:alpha val="40000"/>
                    </a:schemeClr>
                  </a:outerShdw>
                </a:effectLst>
              </a:rPr>
              <a:t> </a:t>
            </a:r>
            <a:endParaRPr lang="fr-FR" dirty="0">
              <a:ln w="0"/>
              <a:effectLst>
                <a:outerShdw blurRad="38100" dist="19050" dir="2700000" algn="tl" rotWithShape="0">
                  <a:schemeClr val="dk1">
                    <a:alpha val="40000"/>
                  </a:schemeClr>
                </a:outerShdw>
              </a:effectLst>
            </a:endParaRPr>
          </a:p>
        </p:txBody>
      </p:sp>
      <p:pic>
        <p:nvPicPr>
          <p:cNvPr id="4" name="Image 3"/>
          <p:cNvPicPr>
            <a:picLocks noChangeAspect="1"/>
          </p:cNvPicPr>
          <p:nvPr/>
        </p:nvPicPr>
        <p:blipFill>
          <a:blip r:embed="rId3"/>
          <a:stretch>
            <a:fillRect/>
          </a:stretch>
        </p:blipFill>
        <p:spPr>
          <a:xfrm>
            <a:off x="1188752" y="2216493"/>
            <a:ext cx="9764876" cy="4457674"/>
          </a:xfrm>
          <a:prstGeom prst="rect">
            <a:avLst/>
          </a:prstGeom>
        </p:spPr>
      </p:pic>
    </p:spTree>
    <p:extLst>
      <p:ext uri="{BB962C8B-B14F-4D97-AF65-F5344CB8AC3E}">
        <p14:creationId xmlns:p14="http://schemas.microsoft.com/office/powerpoint/2010/main" val="1886397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410" y="34644"/>
            <a:ext cx="11353800" cy="1325563"/>
          </a:xfrm>
        </p:spPr>
        <p:txBody>
          <a:bodyPr>
            <a:normAutofit/>
          </a:bodyPr>
          <a:lstStyle/>
          <a:p>
            <a:r>
              <a:rPr lang="fr-FR" dirty="0" smtClean="0"/>
              <a:t>Le changement global : une notion intégratrice</a:t>
            </a:r>
            <a:endParaRPr lang="fr-FR" dirty="0"/>
          </a:p>
        </p:txBody>
      </p:sp>
      <p:sp>
        <p:nvSpPr>
          <p:cNvPr id="10" name="ZoneTexte 9"/>
          <p:cNvSpPr txBox="1"/>
          <p:nvPr/>
        </p:nvSpPr>
        <p:spPr>
          <a:xfrm>
            <a:off x="5374486" y="1506022"/>
            <a:ext cx="1588448" cy="369332"/>
          </a:xfrm>
          <a:prstGeom prst="rect">
            <a:avLst/>
          </a:prstGeom>
          <a:noFill/>
        </p:spPr>
        <p:txBody>
          <a:bodyPr wrap="none" rtlCol="0">
            <a:spAutoFit/>
          </a:bodyPr>
          <a:lstStyle/>
          <a:p>
            <a:r>
              <a:rPr lang="fr-FR" smtClean="0"/>
              <a:t>Mondialisation</a:t>
            </a:r>
            <a:endParaRPr lang="fr-FR"/>
          </a:p>
        </p:txBody>
      </p:sp>
      <p:sp>
        <p:nvSpPr>
          <p:cNvPr id="11" name="ZoneTexte 10"/>
          <p:cNvSpPr txBox="1"/>
          <p:nvPr/>
        </p:nvSpPr>
        <p:spPr>
          <a:xfrm>
            <a:off x="3554651" y="1875354"/>
            <a:ext cx="710900" cy="369332"/>
          </a:xfrm>
          <a:prstGeom prst="rect">
            <a:avLst/>
          </a:prstGeom>
          <a:noFill/>
        </p:spPr>
        <p:txBody>
          <a:bodyPr wrap="none" rtlCol="0">
            <a:spAutoFit/>
          </a:bodyPr>
          <a:lstStyle/>
          <a:p>
            <a:r>
              <a:rPr lang="fr-FR" smtClean="0"/>
              <a:t>Santé</a:t>
            </a:r>
            <a:endParaRPr lang="fr-FR"/>
          </a:p>
        </p:txBody>
      </p:sp>
      <p:sp>
        <p:nvSpPr>
          <p:cNvPr id="12" name="ZoneTexte 11"/>
          <p:cNvSpPr txBox="1"/>
          <p:nvPr/>
        </p:nvSpPr>
        <p:spPr>
          <a:xfrm>
            <a:off x="941439" y="2767664"/>
            <a:ext cx="2559996" cy="369332"/>
          </a:xfrm>
          <a:prstGeom prst="rect">
            <a:avLst/>
          </a:prstGeom>
          <a:noFill/>
        </p:spPr>
        <p:txBody>
          <a:bodyPr wrap="none" rtlCol="0">
            <a:spAutoFit/>
          </a:bodyPr>
          <a:lstStyle/>
          <a:p>
            <a:r>
              <a:rPr lang="fr-FR" smtClean="0"/>
              <a:t>Ressources énergétiques</a:t>
            </a:r>
            <a:endParaRPr lang="fr-FR"/>
          </a:p>
        </p:txBody>
      </p:sp>
      <p:sp>
        <p:nvSpPr>
          <p:cNvPr id="13" name="ZoneTexte 12"/>
          <p:cNvSpPr txBox="1"/>
          <p:nvPr/>
        </p:nvSpPr>
        <p:spPr>
          <a:xfrm>
            <a:off x="994655" y="3517997"/>
            <a:ext cx="2419701" cy="369332"/>
          </a:xfrm>
          <a:prstGeom prst="rect">
            <a:avLst/>
          </a:prstGeom>
          <a:noFill/>
        </p:spPr>
        <p:txBody>
          <a:bodyPr wrap="none" rtlCol="0">
            <a:spAutoFit/>
          </a:bodyPr>
          <a:lstStyle/>
          <a:p>
            <a:r>
              <a:rPr lang="fr-FR" dirty="0" smtClean="0"/>
              <a:t>Changement climatique</a:t>
            </a:r>
            <a:endParaRPr lang="fr-FR" dirty="0"/>
          </a:p>
        </p:txBody>
      </p:sp>
      <p:sp>
        <p:nvSpPr>
          <p:cNvPr id="14" name="ZoneTexte 13"/>
          <p:cNvSpPr txBox="1"/>
          <p:nvPr/>
        </p:nvSpPr>
        <p:spPr>
          <a:xfrm>
            <a:off x="1580047" y="4560283"/>
            <a:ext cx="2489721" cy="369332"/>
          </a:xfrm>
          <a:prstGeom prst="rect">
            <a:avLst/>
          </a:prstGeom>
          <a:noFill/>
        </p:spPr>
        <p:txBody>
          <a:bodyPr wrap="none" rtlCol="0">
            <a:spAutoFit/>
          </a:bodyPr>
          <a:lstStyle/>
          <a:p>
            <a:r>
              <a:rPr lang="fr-FR" dirty="0" smtClean="0"/>
              <a:t>Population </a:t>
            </a:r>
            <a:r>
              <a:rPr lang="fr-FR" smtClean="0"/>
              <a:t>et migrations</a:t>
            </a:r>
            <a:endParaRPr lang="fr-FR" dirty="0"/>
          </a:p>
        </p:txBody>
      </p:sp>
      <p:sp>
        <p:nvSpPr>
          <p:cNvPr id="15" name="ZoneTexte 14"/>
          <p:cNvSpPr txBox="1"/>
          <p:nvPr/>
        </p:nvSpPr>
        <p:spPr>
          <a:xfrm>
            <a:off x="4338188" y="5154103"/>
            <a:ext cx="1391278" cy="369332"/>
          </a:xfrm>
          <a:prstGeom prst="rect">
            <a:avLst/>
          </a:prstGeom>
          <a:noFill/>
        </p:spPr>
        <p:txBody>
          <a:bodyPr wrap="none" rtlCol="0">
            <a:spAutoFit/>
          </a:bodyPr>
          <a:lstStyle/>
          <a:p>
            <a:r>
              <a:rPr lang="fr-FR" smtClean="0"/>
              <a:t>Urbanisation</a:t>
            </a:r>
            <a:endParaRPr lang="fr-FR" dirty="0"/>
          </a:p>
        </p:txBody>
      </p:sp>
      <p:sp>
        <p:nvSpPr>
          <p:cNvPr id="16" name="ZoneTexte 15"/>
          <p:cNvSpPr txBox="1"/>
          <p:nvPr/>
        </p:nvSpPr>
        <p:spPr>
          <a:xfrm>
            <a:off x="6494916" y="5168151"/>
            <a:ext cx="1464632" cy="369332"/>
          </a:xfrm>
          <a:prstGeom prst="rect">
            <a:avLst/>
          </a:prstGeom>
          <a:noFill/>
        </p:spPr>
        <p:txBody>
          <a:bodyPr wrap="none" rtlCol="0">
            <a:spAutoFit/>
          </a:bodyPr>
          <a:lstStyle/>
          <a:p>
            <a:r>
              <a:rPr lang="fr-FR" smtClean="0"/>
              <a:t>Déforestation</a:t>
            </a:r>
            <a:endParaRPr lang="fr-FR" dirty="0"/>
          </a:p>
        </p:txBody>
      </p:sp>
      <p:sp>
        <p:nvSpPr>
          <p:cNvPr id="17" name="ZoneTexte 16"/>
          <p:cNvSpPr txBox="1"/>
          <p:nvPr/>
        </p:nvSpPr>
        <p:spPr>
          <a:xfrm>
            <a:off x="8529904" y="4560283"/>
            <a:ext cx="1285673" cy="369332"/>
          </a:xfrm>
          <a:prstGeom prst="rect">
            <a:avLst/>
          </a:prstGeom>
          <a:noFill/>
        </p:spPr>
        <p:txBody>
          <a:bodyPr wrap="none" rtlCol="0">
            <a:spAutoFit/>
          </a:bodyPr>
          <a:lstStyle/>
          <a:p>
            <a:r>
              <a:rPr lang="fr-FR" dirty="0" smtClean="0"/>
              <a:t>Biodiversité</a:t>
            </a:r>
            <a:endParaRPr lang="fr-FR" dirty="0"/>
          </a:p>
        </p:txBody>
      </p:sp>
      <p:sp>
        <p:nvSpPr>
          <p:cNvPr id="18" name="ZoneTexte 17"/>
          <p:cNvSpPr txBox="1"/>
          <p:nvPr/>
        </p:nvSpPr>
        <p:spPr>
          <a:xfrm>
            <a:off x="9181345" y="3503095"/>
            <a:ext cx="1399294" cy="369332"/>
          </a:xfrm>
          <a:prstGeom prst="rect">
            <a:avLst/>
          </a:prstGeom>
          <a:noFill/>
        </p:spPr>
        <p:txBody>
          <a:bodyPr wrap="none" rtlCol="0">
            <a:spAutoFit/>
          </a:bodyPr>
          <a:lstStyle/>
          <a:p>
            <a:r>
              <a:rPr lang="fr-FR" smtClean="0"/>
              <a:t>Alimentation</a:t>
            </a:r>
            <a:endParaRPr lang="fr-FR" dirty="0"/>
          </a:p>
        </p:txBody>
      </p:sp>
      <p:sp>
        <p:nvSpPr>
          <p:cNvPr id="19" name="ZoneTexte 18"/>
          <p:cNvSpPr txBox="1"/>
          <p:nvPr/>
        </p:nvSpPr>
        <p:spPr>
          <a:xfrm>
            <a:off x="9094266" y="2815239"/>
            <a:ext cx="1111394" cy="369332"/>
          </a:xfrm>
          <a:prstGeom prst="rect">
            <a:avLst/>
          </a:prstGeom>
          <a:noFill/>
        </p:spPr>
        <p:txBody>
          <a:bodyPr wrap="none" rtlCol="0">
            <a:spAutoFit/>
          </a:bodyPr>
          <a:lstStyle/>
          <a:p>
            <a:r>
              <a:rPr lang="fr-FR" dirty="0" smtClean="0"/>
              <a:t>Pollutions</a:t>
            </a:r>
            <a:endParaRPr lang="fr-FR" dirty="0"/>
          </a:p>
        </p:txBody>
      </p:sp>
      <p:sp>
        <p:nvSpPr>
          <p:cNvPr id="20" name="ZoneTexte 19"/>
          <p:cNvSpPr txBox="1"/>
          <p:nvPr/>
        </p:nvSpPr>
        <p:spPr>
          <a:xfrm>
            <a:off x="8314336" y="1945987"/>
            <a:ext cx="1439368" cy="369332"/>
          </a:xfrm>
          <a:prstGeom prst="rect">
            <a:avLst/>
          </a:prstGeom>
          <a:noFill/>
        </p:spPr>
        <p:txBody>
          <a:bodyPr wrap="none" rtlCol="0">
            <a:spAutoFit/>
          </a:bodyPr>
          <a:lstStyle/>
          <a:p>
            <a:r>
              <a:rPr lang="fr-FR" dirty="0" smtClean="0"/>
              <a:t>Gouvernance</a:t>
            </a:r>
            <a:endParaRPr lang="fr-FR" dirty="0"/>
          </a:p>
        </p:txBody>
      </p:sp>
      <p:cxnSp>
        <p:nvCxnSpPr>
          <p:cNvPr id="22" name="Connecteur droit avec flèche 21"/>
          <p:cNvCxnSpPr>
            <a:stCxn id="10" idx="2"/>
          </p:cNvCxnSpPr>
          <p:nvPr/>
        </p:nvCxnSpPr>
        <p:spPr>
          <a:xfrm>
            <a:off x="6168710" y="1875354"/>
            <a:ext cx="12600" cy="6206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5046427" y="4473952"/>
            <a:ext cx="328059" cy="56118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H="1">
            <a:off x="4049815" y="4073809"/>
            <a:ext cx="822648" cy="4864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H="1">
            <a:off x="3551509" y="3687761"/>
            <a:ext cx="1177518" cy="1490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H="1" flipV="1">
            <a:off x="3555117" y="2958772"/>
            <a:ext cx="1173910" cy="13516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flipV="1">
            <a:off x="4338188" y="2137886"/>
            <a:ext cx="695639" cy="4836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H="1" flipV="1">
            <a:off x="7632430" y="4076642"/>
            <a:ext cx="695639" cy="4836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flipH="1">
            <a:off x="7782850" y="3695477"/>
            <a:ext cx="1177518" cy="1490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flipH="1">
            <a:off x="7394415" y="2328765"/>
            <a:ext cx="822648" cy="4864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flipH="1">
            <a:off x="7700095" y="2996954"/>
            <a:ext cx="1260273" cy="2446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flipH="1" flipV="1">
            <a:off x="6835874" y="4488696"/>
            <a:ext cx="389312" cy="5336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2" name="Image 41"/>
          <p:cNvPicPr>
            <a:picLocks noChangeAspect="1"/>
          </p:cNvPicPr>
          <p:nvPr/>
        </p:nvPicPr>
        <p:blipFill>
          <a:blip r:embed="rId3"/>
          <a:stretch>
            <a:fillRect/>
          </a:stretch>
        </p:blipFill>
        <p:spPr>
          <a:xfrm>
            <a:off x="5012616" y="2641836"/>
            <a:ext cx="2110975" cy="2110975"/>
          </a:xfrm>
          <a:prstGeom prst="rect">
            <a:avLst/>
          </a:prstGeom>
        </p:spPr>
      </p:pic>
      <p:sp>
        <p:nvSpPr>
          <p:cNvPr id="44" name="ZoneTexte 43"/>
          <p:cNvSpPr txBox="1"/>
          <p:nvPr/>
        </p:nvSpPr>
        <p:spPr>
          <a:xfrm>
            <a:off x="5203467" y="3485001"/>
            <a:ext cx="1849112" cy="892552"/>
          </a:xfrm>
          <a:prstGeom prst="rect">
            <a:avLst/>
          </a:prstGeom>
          <a:noFill/>
          <a:effectLst>
            <a:reflection blurRad="1270000" stA="45000" endPos="65000" dist="50800" dir="5400000" sy="-100000" algn="bl" rotWithShape="0"/>
          </a:effectLst>
        </p:spPr>
        <p:txBody>
          <a:bodyPr wrap="none" rtlCol="0">
            <a:prstTxWarp prst="textInflateBottom">
              <a:avLst/>
            </a:prstTxWarp>
            <a:spAutoFit/>
          </a:bodyPr>
          <a:lstStyle/>
          <a:p>
            <a:r>
              <a:rPr lang="fr-FR" sz="2600" b="1" smtClean="0">
                <a:solidFill>
                  <a:schemeClr val="bg1"/>
                </a:solidFill>
              </a:rPr>
              <a:t>Changement </a:t>
            </a:r>
          </a:p>
          <a:p>
            <a:pPr algn="ctr"/>
            <a:r>
              <a:rPr lang="fr-FR" sz="2600" b="1" dirty="0" smtClean="0">
                <a:solidFill>
                  <a:schemeClr val="bg1"/>
                </a:solidFill>
              </a:rPr>
              <a:t>global</a:t>
            </a:r>
            <a:endParaRPr lang="fr-FR" sz="2600" b="1" dirty="0">
              <a:solidFill>
                <a:schemeClr val="bg1"/>
              </a:solidFill>
            </a:endParaRPr>
          </a:p>
        </p:txBody>
      </p:sp>
      <p:sp>
        <p:nvSpPr>
          <p:cNvPr id="3" name="Rectangle 2"/>
          <p:cNvSpPr/>
          <p:nvPr/>
        </p:nvSpPr>
        <p:spPr>
          <a:xfrm>
            <a:off x="659567" y="5935004"/>
            <a:ext cx="10694233" cy="70788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fr-FR" sz="2000" smtClean="0">
                <a:solidFill>
                  <a:srgbClr val="FF0000"/>
                </a:solidFill>
                <a:sym typeface="Wingdings"/>
              </a:rPr>
              <a:t> </a:t>
            </a:r>
            <a:r>
              <a:rPr lang="fr-FR" sz="2000" smtClean="0">
                <a:solidFill>
                  <a:srgbClr val="FF0000"/>
                </a:solidFill>
              </a:rPr>
              <a:t>Le changement </a:t>
            </a:r>
            <a:r>
              <a:rPr lang="fr-FR" sz="2000" dirty="0" smtClean="0">
                <a:solidFill>
                  <a:srgbClr val="FF0000"/>
                </a:solidFill>
              </a:rPr>
              <a:t>global inclut </a:t>
            </a:r>
            <a:r>
              <a:rPr lang="fr-FR" sz="2000" dirty="0">
                <a:solidFill>
                  <a:srgbClr val="FF0000"/>
                </a:solidFill>
              </a:rPr>
              <a:t>le changement des sociétés à travers le processus de mondialisation = changements de la biosphère (comme le changement climatique) et changements des sociétés</a:t>
            </a:r>
          </a:p>
        </p:txBody>
      </p:sp>
    </p:spTree>
    <p:extLst>
      <p:ext uri="{BB962C8B-B14F-4D97-AF65-F5344CB8AC3E}">
        <p14:creationId xmlns:p14="http://schemas.microsoft.com/office/powerpoint/2010/main" val="151585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p:cTn id="12" dur="500" fill="hold"/>
                                        <p:tgtEl>
                                          <p:spTgt spid="44"/>
                                        </p:tgtEl>
                                        <p:attrNameLst>
                                          <p:attrName>ppt_w</p:attrName>
                                        </p:attrNameLst>
                                      </p:cBhvr>
                                      <p:tavLst>
                                        <p:tav tm="0">
                                          <p:val>
                                            <p:fltVal val="0"/>
                                          </p:val>
                                        </p:tav>
                                        <p:tav tm="100000">
                                          <p:val>
                                            <p:strVal val="#ppt_w"/>
                                          </p:val>
                                        </p:tav>
                                      </p:tavLst>
                                    </p:anim>
                                    <p:anim calcmode="lin" valueType="num">
                                      <p:cBhvr>
                                        <p:cTn id="13" dur="500" fill="hold"/>
                                        <p:tgtEl>
                                          <p:spTgt spid="44"/>
                                        </p:tgtEl>
                                        <p:attrNameLst>
                                          <p:attrName>ppt_h</p:attrName>
                                        </p:attrNameLst>
                                      </p:cBhvr>
                                      <p:tavLst>
                                        <p:tav tm="0">
                                          <p:val>
                                            <p:fltVal val="0"/>
                                          </p:val>
                                        </p:tav>
                                        <p:tav tm="100000">
                                          <p:val>
                                            <p:strVal val="#ppt_h"/>
                                          </p:val>
                                        </p:tav>
                                      </p:tavLst>
                                    </p:anim>
                                    <p:animEffect transition="in" filter="fade">
                                      <p:cBhvr>
                                        <p:cTn id="14" dur="500"/>
                                        <p:tgtEl>
                                          <p:spTgt spid="44"/>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dissolve">
                                      <p:cBhvr>
                                        <p:cTn id="19" dur="500"/>
                                        <p:tgtEl>
                                          <p:spTgt spid="4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par>
                                <p:cTn id="23" presetID="9"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dissolve">
                                      <p:cBhvr>
                                        <p:cTn id="25" dur="500"/>
                                        <p:tgtEl>
                                          <p:spTgt spid="2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dissolve">
                                      <p:cBhvr>
                                        <p:cTn id="28" dur="500"/>
                                        <p:tgtEl>
                                          <p:spTgt spid="15"/>
                                        </p:tgtEl>
                                      </p:cBhvr>
                                    </p:animEffect>
                                  </p:childTnLst>
                                </p:cTn>
                              </p:par>
                              <p:par>
                                <p:cTn id="29" presetID="9"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dissolve">
                                      <p:cBhvr>
                                        <p:cTn id="31" dur="500"/>
                                        <p:tgtEl>
                                          <p:spTgt spid="2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par>
                                <p:cTn id="35" presetID="9"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dissolve">
                                      <p:cBhvr>
                                        <p:cTn id="37" dur="500"/>
                                        <p:tgtEl>
                                          <p:spTgt spid="2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dissolve">
                                      <p:cBhvr>
                                        <p:cTn id="40" dur="500"/>
                                        <p:tgtEl>
                                          <p:spTgt spid="13"/>
                                        </p:tgtEl>
                                      </p:cBhvr>
                                    </p:animEffect>
                                  </p:childTnLst>
                                </p:cTn>
                              </p:par>
                              <p:par>
                                <p:cTn id="41" presetID="9"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dissolve">
                                      <p:cBhvr>
                                        <p:cTn id="43" dur="500"/>
                                        <p:tgtEl>
                                          <p:spTgt spid="3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ssolve">
                                      <p:cBhvr>
                                        <p:cTn id="46" dur="500"/>
                                        <p:tgtEl>
                                          <p:spTgt spid="12"/>
                                        </p:tgtEl>
                                      </p:cBhvr>
                                    </p:animEffect>
                                  </p:childTnLst>
                                </p:cTn>
                              </p:par>
                              <p:par>
                                <p:cTn id="47" presetID="9"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dissolve">
                                      <p:cBhvr>
                                        <p:cTn id="49" dur="500"/>
                                        <p:tgtEl>
                                          <p:spTgt spid="3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ssolve">
                                      <p:cBhvr>
                                        <p:cTn id="52" dur="500"/>
                                        <p:tgtEl>
                                          <p:spTgt spid="11"/>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dissolve">
                                      <p:cBhvr>
                                        <p:cTn id="55" dur="500"/>
                                        <p:tgtEl>
                                          <p:spTgt spid="10"/>
                                        </p:tgtEl>
                                      </p:cBhvr>
                                    </p:animEffect>
                                  </p:childTnLst>
                                </p:cTn>
                              </p:par>
                              <p:par>
                                <p:cTn id="56" presetID="9" presetClass="entr" presetSubtype="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dissolve">
                                      <p:cBhvr>
                                        <p:cTn id="58" dur="500"/>
                                        <p:tgtEl>
                                          <p:spTgt spid="22"/>
                                        </p:tgtEl>
                                      </p:cBhvr>
                                    </p:animEffect>
                                  </p:childTnLst>
                                </p:cTn>
                              </p:par>
                              <p:par>
                                <p:cTn id="59" presetID="9"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dissolve">
                                      <p:cBhvr>
                                        <p:cTn id="61" dur="500"/>
                                        <p:tgtEl>
                                          <p:spTgt spid="37"/>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dissolve">
                                      <p:cBhvr>
                                        <p:cTn id="64" dur="500"/>
                                        <p:tgtEl>
                                          <p:spTgt spid="20"/>
                                        </p:tgtEl>
                                      </p:cBhvr>
                                    </p:animEffect>
                                  </p:childTnLst>
                                </p:cTn>
                              </p:par>
                              <p:par>
                                <p:cTn id="65" presetID="9" presetClass="entr" presetSubtype="0" fill="hold" nodeType="with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dissolve">
                                      <p:cBhvr>
                                        <p:cTn id="67" dur="500"/>
                                        <p:tgtEl>
                                          <p:spTgt spid="38"/>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dissolve">
                                      <p:cBhvr>
                                        <p:cTn id="70" dur="500"/>
                                        <p:tgtEl>
                                          <p:spTgt spid="1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dissolve">
                                      <p:cBhvr>
                                        <p:cTn id="73" dur="500"/>
                                        <p:tgtEl>
                                          <p:spTgt spid="18"/>
                                        </p:tgtEl>
                                      </p:cBhvr>
                                    </p:animEffect>
                                  </p:childTnLst>
                                </p:cTn>
                              </p:par>
                              <p:par>
                                <p:cTn id="74" presetID="9" presetClass="entr" presetSubtype="0" fill="hold"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dissolve">
                                      <p:cBhvr>
                                        <p:cTn id="76" dur="500"/>
                                        <p:tgtEl>
                                          <p:spTgt spid="36"/>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dissolve">
                                      <p:cBhvr>
                                        <p:cTn id="79" dur="500"/>
                                        <p:tgtEl>
                                          <p:spTgt spid="17"/>
                                        </p:tgtEl>
                                      </p:cBhvr>
                                    </p:animEffect>
                                  </p:childTnLst>
                                </p:cTn>
                              </p:par>
                              <p:par>
                                <p:cTn id="80" presetID="9" presetClass="entr" presetSubtype="0" fill="hold"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dissolve">
                                      <p:cBhvr>
                                        <p:cTn id="82" dur="500"/>
                                        <p:tgtEl>
                                          <p:spTgt spid="34"/>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anim calcmode="lin" valueType="num">
                                      <p:cBhvr additive="base">
                                        <p:cTn id="87" dur="500"/>
                                        <p:tgtEl>
                                          <p:spTgt spid="3"/>
                                        </p:tgtEl>
                                        <p:attrNameLst>
                                          <p:attrName>ppt_y</p:attrName>
                                        </p:attrNameLst>
                                      </p:cBhvr>
                                      <p:tavLst>
                                        <p:tav tm="0">
                                          <p:val>
                                            <p:strVal val="#ppt_y+#ppt_h*1.125000"/>
                                          </p:val>
                                        </p:tav>
                                        <p:tav tm="100000">
                                          <p:val>
                                            <p:strVal val="#ppt_y"/>
                                          </p:val>
                                        </p:tav>
                                      </p:tavLst>
                                    </p:anim>
                                    <p:animEffect transition="in" filter="wipe(up)">
                                      <p:cBhvr>
                                        <p:cTn id="8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P spid="18" grpId="0"/>
      <p:bldP spid="19" grpId="0"/>
      <p:bldP spid="20" grpId="0"/>
      <p:bldP spid="44"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213" y="1207807"/>
            <a:ext cx="3751729" cy="1325563"/>
          </a:xfrm>
        </p:spPr>
        <p:txBody>
          <a:bodyPr>
            <a:normAutofit fontScale="90000"/>
          </a:bodyPr>
          <a:lstStyle/>
          <a:p>
            <a:r>
              <a:rPr lang="fr-FR" dirty="0" smtClean="0"/>
              <a:t>Le changement global : pour une approche systémique des processus planétaires</a:t>
            </a:r>
            <a:endParaRPr lang="fr-FR" dirty="0"/>
          </a:p>
        </p:txBody>
      </p:sp>
      <p:sp>
        <p:nvSpPr>
          <p:cNvPr id="4" name="Forme libre 3"/>
          <p:cNvSpPr/>
          <p:nvPr/>
        </p:nvSpPr>
        <p:spPr>
          <a:xfrm>
            <a:off x="7382922" y="0"/>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fr-FR" sz="1600" kern="1200" dirty="0" smtClean="0"/>
              <a:t>développement et mondialisation</a:t>
            </a:r>
            <a:endParaRPr lang="fr-FR" sz="1600" kern="1200" dirty="0"/>
          </a:p>
        </p:txBody>
      </p:sp>
      <p:sp>
        <p:nvSpPr>
          <p:cNvPr id="6" name="Forme libre 5"/>
          <p:cNvSpPr/>
          <p:nvPr/>
        </p:nvSpPr>
        <p:spPr>
          <a:xfrm>
            <a:off x="5181379" y="532607"/>
            <a:ext cx="5908182" cy="5908182"/>
          </a:xfrm>
          <a:custGeom>
            <a:avLst/>
            <a:gdLst/>
            <a:ahLst/>
            <a:cxnLst/>
            <a:rect l="0" t="0" r="0" b="0"/>
            <a:pathLst>
              <a:path>
                <a:moveTo>
                  <a:pt x="3694098" y="94188"/>
                </a:moveTo>
                <a:arcTo wR="2954091" hR="2954091" stAng="17070435" swAng="532039"/>
              </a:path>
            </a:pathLst>
          </a:custGeom>
          <a:noFill/>
          <a:ln>
            <a:tailEnd type="arrow"/>
          </a:ln>
        </p:spPr>
        <p:style>
          <a:lnRef idx="1">
            <a:schemeClr val="accent2">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7" name="Forme libre 6"/>
          <p:cNvSpPr/>
          <p:nvPr/>
        </p:nvSpPr>
        <p:spPr>
          <a:xfrm>
            <a:off x="9206895" y="858813"/>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accroissement des besoins en énergie </a:t>
            </a:r>
            <a:endParaRPr lang="fr-FR" sz="1600" kern="1200" dirty="0"/>
          </a:p>
        </p:txBody>
      </p:sp>
      <p:sp>
        <p:nvSpPr>
          <p:cNvPr id="8" name="Forme libre 7"/>
          <p:cNvSpPr/>
          <p:nvPr/>
        </p:nvSpPr>
        <p:spPr>
          <a:xfrm>
            <a:off x="5181379" y="317459"/>
            <a:ext cx="5908182" cy="5908182"/>
          </a:xfrm>
          <a:custGeom>
            <a:avLst/>
            <a:gdLst/>
            <a:ahLst/>
            <a:cxnLst/>
            <a:rect l="0" t="0" r="0" b="0"/>
            <a:pathLst>
              <a:path>
                <a:moveTo>
                  <a:pt x="5369653" y="1253586"/>
                </a:moveTo>
                <a:arcTo wR="2954091" hR="2954091" stAng="19491315" swAng="787173"/>
              </a:path>
            </a:pathLst>
          </a:custGeom>
          <a:noFill/>
          <a:ln>
            <a:tailEnd type="arrow"/>
          </a:ln>
        </p:spPr>
        <p:style>
          <a:lnRef idx="1">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9" name="Forme libre 8"/>
          <p:cNvSpPr/>
          <p:nvPr/>
        </p:nvSpPr>
        <p:spPr>
          <a:xfrm>
            <a:off x="10200164" y="2461686"/>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consommation des réserves d’énergies fossiles </a:t>
            </a:r>
            <a:endParaRPr lang="fr-FR" sz="1600" kern="1200" dirty="0"/>
          </a:p>
        </p:txBody>
      </p:sp>
      <p:sp>
        <p:nvSpPr>
          <p:cNvPr id="10" name="Forme libre 9"/>
          <p:cNvSpPr/>
          <p:nvPr/>
        </p:nvSpPr>
        <p:spPr>
          <a:xfrm>
            <a:off x="5181379" y="532607"/>
            <a:ext cx="5908182" cy="5908182"/>
          </a:xfrm>
          <a:custGeom>
            <a:avLst/>
            <a:gdLst/>
            <a:ahLst/>
            <a:cxnLst/>
            <a:rect l="0" t="0" r="0" b="0"/>
            <a:pathLst>
              <a:path>
                <a:moveTo>
                  <a:pt x="5905768" y="3073492"/>
                </a:moveTo>
                <a:arcTo wR="2954091" hR="2954091" stAng="21738988" swAng="874781"/>
              </a:path>
            </a:pathLst>
          </a:custGeom>
          <a:noFill/>
          <a:ln>
            <a:tailEnd type="arrow"/>
          </a:ln>
        </p:spPr>
        <p:style>
          <a:lnRef idx="1">
            <a:schemeClr val="accent4">
              <a:hueOff val="0"/>
              <a:satOff val="0"/>
              <a:lumOff val="0"/>
              <a:alphaOff val="0"/>
            </a:schemeClr>
          </a:lnRef>
          <a:fillRef idx="0">
            <a:scrgbClr r="0" g="0" b="0"/>
          </a:fillRef>
          <a:effectRef idx="0">
            <a:schemeClr val="accent4">
              <a:hueOff val="0"/>
              <a:satOff val="0"/>
              <a:lumOff val="0"/>
              <a:alphaOff val="0"/>
            </a:schemeClr>
          </a:effectRef>
          <a:fontRef idx="minor">
            <a:schemeClr val="tx1">
              <a:hueOff val="0"/>
              <a:satOff val="0"/>
              <a:lumOff val="0"/>
              <a:alphaOff val="0"/>
            </a:schemeClr>
          </a:fontRef>
        </p:style>
      </p:sp>
      <p:sp>
        <p:nvSpPr>
          <p:cNvPr id="11" name="Forme libre 10"/>
          <p:cNvSpPr/>
          <p:nvPr/>
        </p:nvSpPr>
        <p:spPr>
          <a:xfrm>
            <a:off x="9860235" y="4395279"/>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émission de gaz à effet de serre</a:t>
            </a:r>
            <a:endParaRPr lang="fr-FR" sz="1600" kern="1200" dirty="0"/>
          </a:p>
        </p:txBody>
      </p:sp>
      <p:sp>
        <p:nvSpPr>
          <p:cNvPr id="12" name="Forme libre 11"/>
          <p:cNvSpPr/>
          <p:nvPr/>
        </p:nvSpPr>
        <p:spPr>
          <a:xfrm>
            <a:off x="5181379" y="532607"/>
            <a:ext cx="5908182" cy="5908182"/>
          </a:xfrm>
          <a:custGeom>
            <a:avLst/>
            <a:gdLst/>
            <a:ahLst/>
            <a:cxnLst/>
            <a:rect l="0" t="0" r="0" b="0"/>
            <a:pathLst>
              <a:path>
                <a:moveTo>
                  <a:pt x="5126048" y="4956404"/>
                </a:moveTo>
                <a:arcTo wR="2954091" hR="2954091" stAng="2560366" swAng="652417"/>
              </a:path>
            </a:pathLst>
          </a:custGeom>
          <a:noFill/>
          <a:ln>
            <a:tailEnd type="arrow"/>
          </a:ln>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13" name="Forme libre 12"/>
          <p:cNvSpPr/>
          <p:nvPr/>
        </p:nvSpPr>
        <p:spPr>
          <a:xfrm>
            <a:off x="8312276" y="5694171"/>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modifications du climat </a:t>
            </a:r>
            <a:endParaRPr lang="fr-FR" sz="1600" kern="1200" dirty="0"/>
          </a:p>
        </p:txBody>
      </p:sp>
      <p:sp>
        <p:nvSpPr>
          <p:cNvPr id="14" name="Forme libre 13"/>
          <p:cNvSpPr/>
          <p:nvPr/>
        </p:nvSpPr>
        <p:spPr>
          <a:xfrm>
            <a:off x="5181379" y="532607"/>
            <a:ext cx="5908182" cy="5908182"/>
          </a:xfrm>
          <a:custGeom>
            <a:avLst/>
            <a:gdLst/>
            <a:ahLst/>
            <a:cxnLst/>
            <a:rect l="0" t="0" r="0" b="0"/>
            <a:pathLst>
              <a:path>
                <a:moveTo>
                  <a:pt x="3206066" y="5897416"/>
                </a:moveTo>
                <a:arcTo wR="2954091" hR="2954091" stAng="5106414" swAng="587172"/>
              </a:path>
            </a:pathLst>
          </a:custGeom>
          <a:noFill/>
          <a:ln>
            <a:tailEnd type="arrow"/>
          </a:ln>
        </p:spPr>
        <p:style>
          <a:lnRef idx="1">
            <a:schemeClr val="accent6">
              <a:hueOff val="0"/>
              <a:satOff val="0"/>
              <a:lumOff val="0"/>
              <a:alphaOff val="0"/>
            </a:schemeClr>
          </a:lnRef>
          <a:fillRef idx="0">
            <a:scrgbClr r="0" g="0" b="0"/>
          </a:fillRef>
          <a:effectRef idx="0">
            <a:schemeClr val="accent6">
              <a:hueOff val="0"/>
              <a:satOff val="0"/>
              <a:lumOff val="0"/>
              <a:alphaOff val="0"/>
            </a:schemeClr>
          </a:effectRef>
          <a:fontRef idx="minor">
            <a:schemeClr val="tx1">
              <a:hueOff val="0"/>
              <a:satOff val="0"/>
              <a:lumOff val="0"/>
              <a:alphaOff val="0"/>
            </a:schemeClr>
          </a:fontRef>
        </p:style>
      </p:sp>
      <p:sp>
        <p:nvSpPr>
          <p:cNvPr id="15" name="Forme libre 14"/>
          <p:cNvSpPr/>
          <p:nvPr/>
        </p:nvSpPr>
        <p:spPr>
          <a:xfrm>
            <a:off x="6291558" y="5694171"/>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impact sur les ressources agricoles </a:t>
            </a:r>
            <a:endParaRPr lang="fr-FR" sz="1600" kern="1200" dirty="0"/>
          </a:p>
        </p:txBody>
      </p:sp>
      <p:sp>
        <p:nvSpPr>
          <p:cNvPr id="16" name="Forme libre 15"/>
          <p:cNvSpPr/>
          <p:nvPr/>
        </p:nvSpPr>
        <p:spPr>
          <a:xfrm>
            <a:off x="5181379" y="532607"/>
            <a:ext cx="5908182" cy="5908182"/>
          </a:xfrm>
          <a:custGeom>
            <a:avLst/>
            <a:gdLst/>
            <a:ahLst/>
            <a:cxnLst/>
            <a:rect l="0" t="0" r="0" b="0"/>
            <a:pathLst>
              <a:path>
                <a:moveTo>
                  <a:pt x="1198853" y="5330179"/>
                </a:moveTo>
                <a:arcTo wR="2954091" hR="2954091" stAng="7587217" swAng="652417"/>
              </a:path>
            </a:pathLst>
          </a:custGeom>
          <a:noFill/>
          <a:ln>
            <a:tailEnd type="arrow"/>
          </a:ln>
        </p:spPr>
        <p:style>
          <a:lnRef idx="1">
            <a:schemeClr val="accent2">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7" name="Forme libre 16"/>
          <p:cNvSpPr/>
          <p:nvPr/>
        </p:nvSpPr>
        <p:spPr>
          <a:xfrm>
            <a:off x="4743599" y="4395279"/>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usage de molécules polluantes dans les activités agricoles</a:t>
            </a:r>
            <a:endParaRPr lang="fr-FR" sz="1600" kern="1200" dirty="0"/>
          </a:p>
        </p:txBody>
      </p:sp>
      <p:sp>
        <p:nvSpPr>
          <p:cNvPr id="18" name="Forme libre 17"/>
          <p:cNvSpPr/>
          <p:nvPr/>
        </p:nvSpPr>
        <p:spPr>
          <a:xfrm>
            <a:off x="5181379" y="532607"/>
            <a:ext cx="5908182" cy="5908182"/>
          </a:xfrm>
          <a:custGeom>
            <a:avLst/>
            <a:gdLst/>
            <a:ahLst/>
            <a:cxnLst/>
            <a:rect l="0" t="0" r="0" b="0"/>
            <a:pathLst>
              <a:path>
                <a:moveTo>
                  <a:pt x="127518" y="3812662"/>
                </a:moveTo>
                <a:arcTo wR="2954091" hR="2954091" stAng="9786231" swAng="874781"/>
              </a:path>
            </a:pathLst>
          </a:custGeom>
          <a:noFill/>
          <a:ln>
            <a:tailEnd type="arrow"/>
          </a:ln>
        </p:spPr>
        <p:style>
          <a:lnRef idx="1">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19" name="Forme libre 18"/>
          <p:cNvSpPr/>
          <p:nvPr/>
        </p:nvSpPr>
        <p:spPr>
          <a:xfrm>
            <a:off x="4392705" y="2405261"/>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is-IS" sz="1600" kern="1200" dirty="0" smtClean="0"/>
              <a:t>risques technologiques</a:t>
            </a:r>
            <a:r>
              <a:rPr lang="is-IS" sz="1600" kern="1200" baseline="0" dirty="0" smtClean="0"/>
              <a:t> et </a:t>
            </a:r>
            <a:r>
              <a:rPr lang="is-IS" sz="1600" kern="1200" dirty="0" smtClean="0"/>
              <a:t>sanitaires</a:t>
            </a:r>
            <a:endParaRPr lang="fr-FR" sz="1600" kern="1200" dirty="0"/>
          </a:p>
        </p:txBody>
      </p:sp>
      <p:sp>
        <p:nvSpPr>
          <p:cNvPr id="20" name="Forme libre 19"/>
          <p:cNvSpPr/>
          <p:nvPr/>
        </p:nvSpPr>
        <p:spPr>
          <a:xfrm>
            <a:off x="5181379" y="532607"/>
            <a:ext cx="5908182" cy="5908182"/>
          </a:xfrm>
          <a:custGeom>
            <a:avLst/>
            <a:gdLst/>
            <a:ahLst/>
            <a:cxnLst/>
            <a:rect l="0" t="0" r="0" b="0"/>
            <a:pathLst>
              <a:path>
                <a:moveTo>
                  <a:pt x="215592" y="1846265"/>
                </a:moveTo>
                <a:arcTo wR="2954091" hR="2954091" stAng="12121512" swAng="787173"/>
              </a:path>
            </a:pathLst>
          </a:custGeom>
          <a:noFill/>
          <a:ln>
            <a:tailEnd type="arrow"/>
          </a:ln>
        </p:spPr>
        <p:style>
          <a:lnRef idx="1">
            <a:schemeClr val="accent4">
              <a:hueOff val="0"/>
              <a:satOff val="0"/>
              <a:lumOff val="0"/>
              <a:alphaOff val="0"/>
            </a:schemeClr>
          </a:lnRef>
          <a:fillRef idx="0">
            <a:scrgbClr r="0" g="0" b="0"/>
          </a:fillRef>
          <a:effectRef idx="0">
            <a:schemeClr val="accent4">
              <a:hueOff val="0"/>
              <a:satOff val="0"/>
              <a:lumOff val="0"/>
              <a:alphaOff val="0"/>
            </a:schemeClr>
          </a:effectRef>
          <a:fontRef idx="minor">
            <a:schemeClr val="tx1">
              <a:hueOff val="0"/>
              <a:satOff val="0"/>
              <a:lumOff val="0"/>
              <a:alphaOff val="0"/>
            </a:schemeClr>
          </a:fontRef>
        </p:style>
      </p:sp>
      <p:sp>
        <p:nvSpPr>
          <p:cNvPr id="21" name="Forme libre 20"/>
          <p:cNvSpPr/>
          <p:nvPr/>
        </p:nvSpPr>
        <p:spPr>
          <a:xfrm>
            <a:off x="5368508" y="613836"/>
            <a:ext cx="1605083" cy="1099574"/>
          </a:xfrm>
          <a:custGeom>
            <a:avLst/>
            <a:gdLst>
              <a:gd name="connsiteX0" fmla="*/ 0 w 1184474"/>
              <a:gd name="connsiteY0" fmla="*/ 128321 h 769908"/>
              <a:gd name="connsiteX1" fmla="*/ 128321 w 1184474"/>
              <a:gd name="connsiteY1" fmla="*/ 0 h 769908"/>
              <a:gd name="connsiteX2" fmla="*/ 1056153 w 1184474"/>
              <a:gd name="connsiteY2" fmla="*/ 0 h 769908"/>
              <a:gd name="connsiteX3" fmla="*/ 1184474 w 1184474"/>
              <a:gd name="connsiteY3" fmla="*/ 128321 h 769908"/>
              <a:gd name="connsiteX4" fmla="*/ 1184474 w 1184474"/>
              <a:gd name="connsiteY4" fmla="*/ 641587 h 769908"/>
              <a:gd name="connsiteX5" fmla="*/ 1056153 w 1184474"/>
              <a:gd name="connsiteY5" fmla="*/ 769908 h 769908"/>
              <a:gd name="connsiteX6" fmla="*/ 128321 w 1184474"/>
              <a:gd name="connsiteY6" fmla="*/ 769908 h 769908"/>
              <a:gd name="connsiteX7" fmla="*/ 0 w 1184474"/>
              <a:gd name="connsiteY7" fmla="*/ 641587 h 769908"/>
              <a:gd name="connsiteX8" fmla="*/ 0 w 1184474"/>
              <a:gd name="connsiteY8" fmla="*/ 128321 h 76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474" h="769908">
                <a:moveTo>
                  <a:pt x="0" y="128321"/>
                </a:moveTo>
                <a:cubicBezTo>
                  <a:pt x="0" y="57451"/>
                  <a:pt x="57451" y="0"/>
                  <a:pt x="128321" y="0"/>
                </a:cubicBezTo>
                <a:lnTo>
                  <a:pt x="1056153" y="0"/>
                </a:lnTo>
                <a:cubicBezTo>
                  <a:pt x="1127023" y="0"/>
                  <a:pt x="1184474" y="57451"/>
                  <a:pt x="1184474" y="128321"/>
                </a:cubicBezTo>
                <a:lnTo>
                  <a:pt x="1184474" y="641587"/>
                </a:lnTo>
                <a:cubicBezTo>
                  <a:pt x="1184474" y="712457"/>
                  <a:pt x="1127023" y="769908"/>
                  <a:pt x="1056153" y="769908"/>
                </a:cubicBezTo>
                <a:lnTo>
                  <a:pt x="128321" y="769908"/>
                </a:lnTo>
                <a:cubicBezTo>
                  <a:pt x="57451" y="769908"/>
                  <a:pt x="0" y="712457"/>
                  <a:pt x="0" y="641587"/>
                </a:cubicBezTo>
                <a:lnTo>
                  <a:pt x="0" y="128321"/>
                </a:lnTo>
                <a:close/>
              </a:path>
            </a:pathLst>
          </a:cu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83304" tIns="83304" rIns="83304" bIns="83304" numCol="1" spcCol="1270" anchor="ctr" anchorCtr="0">
            <a:noAutofit/>
          </a:bodyPr>
          <a:lstStyle/>
          <a:p>
            <a:pPr lvl="0" algn="ctr" defTabSz="533400">
              <a:lnSpc>
                <a:spcPct val="90000"/>
              </a:lnSpc>
              <a:spcBef>
                <a:spcPct val="0"/>
              </a:spcBef>
              <a:spcAft>
                <a:spcPct val="35000"/>
              </a:spcAft>
            </a:pPr>
            <a:r>
              <a:rPr lang="fr-FR" sz="1600" kern="1200" dirty="0" smtClean="0"/>
              <a:t>inégalités </a:t>
            </a:r>
            <a:r>
              <a:rPr lang="fr-FR" sz="1600" dirty="0" smtClean="0"/>
              <a:t>croissantes face aux risques</a:t>
            </a:r>
            <a:endParaRPr lang="fr-FR" sz="1600" kern="1200" dirty="0"/>
          </a:p>
        </p:txBody>
      </p:sp>
      <p:sp>
        <p:nvSpPr>
          <p:cNvPr id="22" name="Forme libre 21"/>
          <p:cNvSpPr/>
          <p:nvPr/>
        </p:nvSpPr>
        <p:spPr>
          <a:xfrm>
            <a:off x="5181379" y="532607"/>
            <a:ext cx="5908182" cy="5908182"/>
          </a:xfrm>
          <a:custGeom>
            <a:avLst/>
            <a:gdLst/>
            <a:ahLst/>
            <a:cxnLst/>
            <a:rect l="0" t="0" r="0" b="0"/>
            <a:pathLst>
              <a:path>
                <a:moveTo>
                  <a:pt x="1782083" y="242439"/>
                </a:moveTo>
                <a:arcTo wR="2954091" hR="2954091" stAng="14797526" swAng="532039"/>
              </a:path>
            </a:pathLst>
          </a:custGeom>
          <a:noFill/>
          <a:ln>
            <a:tailEnd type="arrow"/>
          </a:ln>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14356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par>
                                <p:cTn id="9" presetID="1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ppt_y</p:attrName>
                                        </p:attrNameLst>
                                      </p:cBhvr>
                                      <p:tavLst>
                                        <p:tav tm="0">
                                          <p:val>
                                            <p:strVal val="#ppt_y+#ppt_h*1.125000"/>
                                          </p:val>
                                        </p:tav>
                                        <p:tav tm="100000">
                                          <p:val>
                                            <p:strVal val="#ppt_y"/>
                                          </p:val>
                                        </p:tav>
                                      </p:tavLst>
                                    </p:anim>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ppt_y</p:attrName>
                                        </p:attrNameLst>
                                      </p:cBhvr>
                                      <p:tavLst>
                                        <p:tav tm="0">
                                          <p:val>
                                            <p:strVal val="#ppt_y+#ppt_h*1.125000"/>
                                          </p:val>
                                        </p:tav>
                                        <p:tav tm="100000">
                                          <p:val>
                                            <p:strVal val="#ppt_y"/>
                                          </p:val>
                                        </p:tav>
                                      </p:tavLst>
                                    </p:anim>
                                    <p:animEffect transition="in" filter="wipe(up)">
                                      <p:cBhvr>
                                        <p:cTn id="18" dur="500"/>
                                        <p:tgtEl>
                                          <p:spTgt spid="7"/>
                                        </p:tgtEl>
                                      </p:cBhvr>
                                    </p:animEffect>
                                  </p:childTnLst>
                                </p:cTn>
                              </p:par>
                              <p:par>
                                <p:cTn id="19" presetID="1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ppt_y</p:attrName>
                                        </p:attrNameLst>
                                      </p:cBhvr>
                                      <p:tavLst>
                                        <p:tav tm="0">
                                          <p:val>
                                            <p:strVal val="#ppt_y+#ppt_h*1.125000"/>
                                          </p:val>
                                        </p:tav>
                                        <p:tav tm="100000">
                                          <p:val>
                                            <p:strVal val="#ppt_y"/>
                                          </p:val>
                                        </p:tav>
                                      </p:tavLst>
                                    </p:anim>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p:tgtEl>
                                          <p:spTgt spid="9"/>
                                        </p:tgtEl>
                                        <p:attrNameLst>
                                          <p:attrName>ppt_y</p:attrName>
                                        </p:attrNameLst>
                                      </p:cBhvr>
                                      <p:tavLst>
                                        <p:tav tm="0">
                                          <p:val>
                                            <p:strVal val="#ppt_y+#ppt_h*1.125000"/>
                                          </p:val>
                                        </p:tav>
                                        <p:tav tm="100000">
                                          <p:val>
                                            <p:strVal val="#ppt_y"/>
                                          </p:val>
                                        </p:tav>
                                      </p:tavLst>
                                    </p:anim>
                                    <p:animEffect transition="in" filter="wipe(up)">
                                      <p:cBhvr>
                                        <p:cTn id="28" dur="500"/>
                                        <p:tgtEl>
                                          <p:spTgt spid="9"/>
                                        </p:tgtEl>
                                      </p:cBhvr>
                                    </p:animEffect>
                                  </p:childTnLst>
                                </p:cTn>
                              </p:par>
                              <p:par>
                                <p:cTn id="29" presetID="1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ppt_y</p:attrName>
                                        </p:attrNameLst>
                                      </p:cBhvr>
                                      <p:tavLst>
                                        <p:tav tm="0">
                                          <p:val>
                                            <p:strVal val="#ppt_y+#ppt_h*1.125000"/>
                                          </p:val>
                                        </p:tav>
                                        <p:tav tm="100000">
                                          <p:val>
                                            <p:strVal val="#ppt_y"/>
                                          </p:val>
                                        </p:tav>
                                      </p:tavLst>
                                    </p:anim>
                                    <p:animEffect transition="in" filter="wipe(up)">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p:tgtEl>
                                          <p:spTgt spid="11"/>
                                        </p:tgtEl>
                                        <p:attrNameLst>
                                          <p:attrName>ppt_y</p:attrName>
                                        </p:attrNameLst>
                                      </p:cBhvr>
                                      <p:tavLst>
                                        <p:tav tm="0">
                                          <p:val>
                                            <p:strVal val="#ppt_y+#ppt_h*1.125000"/>
                                          </p:val>
                                        </p:tav>
                                        <p:tav tm="100000">
                                          <p:val>
                                            <p:strVal val="#ppt_y"/>
                                          </p:val>
                                        </p:tav>
                                      </p:tavLst>
                                    </p:anim>
                                    <p:animEffect transition="in" filter="wipe(up)">
                                      <p:cBhvr>
                                        <p:cTn id="38" dur="500"/>
                                        <p:tgtEl>
                                          <p:spTgt spid="11"/>
                                        </p:tgtEl>
                                      </p:cBhvr>
                                    </p:animEffect>
                                  </p:childTnLst>
                                </p:cTn>
                              </p:par>
                              <p:par>
                                <p:cTn id="39" presetID="12" presetClass="entr" presetSubtype="4"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ppt_y</p:attrName>
                                        </p:attrNameLst>
                                      </p:cBhvr>
                                      <p:tavLst>
                                        <p:tav tm="0">
                                          <p:val>
                                            <p:strVal val="#ppt_y+#ppt_h*1.125000"/>
                                          </p:val>
                                        </p:tav>
                                        <p:tav tm="100000">
                                          <p:val>
                                            <p:strVal val="#ppt_y"/>
                                          </p:val>
                                        </p:tav>
                                      </p:tavLst>
                                    </p:anim>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p:tgtEl>
                                          <p:spTgt spid="13"/>
                                        </p:tgtEl>
                                        <p:attrNameLst>
                                          <p:attrName>ppt_y</p:attrName>
                                        </p:attrNameLst>
                                      </p:cBhvr>
                                      <p:tavLst>
                                        <p:tav tm="0">
                                          <p:val>
                                            <p:strVal val="#ppt_y+#ppt_h*1.125000"/>
                                          </p:val>
                                        </p:tav>
                                        <p:tav tm="100000">
                                          <p:val>
                                            <p:strVal val="#ppt_y"/>
                                          </p:val>
                                        </p:tav>
                                      </p:tavLst>
                                    </p:anim>
                                    <p:animEffect transition="in" filter="wipe(up)">
                                      <p:cBhvr>
                                        <p:cTn id="48" dur="500"/>
                                        <p:tgtEl>
                                          <p:spTgt spid="13"/>
                                        </p:tgtEl>
                                      </p:cBhvr>
                                    </p:animEffect>
                                  </p:childTnLst>
                                </p:cTn>
                              </p:par>
                              <p:par>
                                <p:cTn id="49" presetID="1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p:tgtEl>
                                          <p:spTgt spid="14"/>
                                        </p:tgtEl>
                                        <p:attrNameLst>
                                          <p:attrName>ppt_y</p:attrName>
                                        </p:attrNameLst>
                                      </p:cBhvr>
                                      <p:tavLst>
                                        <p:tav tm="0">
                                          <p:val>
                                            <p:strVal val="#ppt_y+#ppt_h*1.125000"/>
                                          </p:val>
                                        </p:tav>
                                        <p:tav tm="100000">
                                          <p:val>
                                            <p:strVal val="#ppt_y"/>
                                          </p:val>
                                        </p:tav>
                                      </p:tavLst>
                                    </p:anim>
                                    <p:animEffect transition="in" filter="wipe(up)">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p:tgtEl>
                                          <p:spTgt spid="15"/>
                                        </p:tgtEl>
                                        <p:attrNameLst>
                                          <p:attrName>ppt_y</p:attrName>
                                        </p:attrNameLst>
                                      </p:cBhvr>
                                      <p:tavLst>
                                        <p:tav tm="0">
                                          <p:val>
                                            <p:strVal val="#ppt_y+#ppt_h*1.125000"/>
                                          </p:val>
                                        </p:tav>
                                        <p:tav tm="100000">
                                          <p:val>
                                            <p:strVal val="#ppt_y"/>
                                          </p:val>
                                        </p:tav>
                                      </p:tavLst>
                                    </p:anim>
                                    <p:animEffect transition="in" filter="wipe(up)">
                                      <p:cBhvr>
                                        <p:cTn id="58" dur="500"/>
                                        <p:tgtEl>
                                          <p:spTgt spid="15"/>
                                        </p:tgtEl>
                                      </p:cBhvr>
                                    </p:animEffect>
                                  </p:childTnLst>
                                </p:cTn>
                              </p:par>
                              <p:par>
                                <p:cTn id="59" presetID="12" presetClass="entr" presetSubtype="4"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p:tgtEl>
                                          <p:spTgt spid="16"/>
                                        </p:tgtEl>
                                        <p:attrNameLst>
                                          <p:attrName>ppt_y</p:attrName>
                                        </p:attrNameLst>
                                      </p:cBhvr>
                                      <p:tavLst>
                                        <p:tav tm="0">
                                          <p:val>
                                            <p:strVal val="#ppt_y+#ppt_h*1.125000"/>
                                          </p:val>
                                        </p:tav>
                                        <p:tav tm="100000">
                                          <p:val>
                                            <p:strVal val="#ppt_y"/>
                                          </p:val>
                                        </p:tav>
                                      </p:tavLst>
                                    </p:anim>
                                    <p:animEffect transition="in" filter="wipe(up)">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p:tgtEl>
                                          <p:spTgt spid="17"/>
                                        </p:tgtEl>
                                        <p:attrNameLst>
                                          <p:attrName>ppt_y</p:attrName>
                                        </p:attrNameLst>
                                      </p:cBhvr>
                                      <p:tavLst>
                                        <p:tav tm="0">
                                          <p:val>
                                            <p:strVal val="#ppt_y+#ppt_h*1.125000"/>
                                          </p:val>
                                        </p:tav>
                                        <p:tav tm="100000">
                                          <p:val>
                                            <p:strVal val="#ppt_y"/>
                                          </p:val>
                                        </p:tav>
                                      </p:tavLst>
                                    </p:anim>
                                    <p:animEffect transition="in" filter="wipe(up)">
                                      <p:cBhvr>
                                        <p:cTn id="68" dur="500"/>
                                        <p:tgtEl>
                                          <p:spTgt spid="17"/>
                                        </p:tgtEl>
                                      </p:cBhvr>
                                    </p:animEffect>
                                  </p:childTnLst>
                                </p:cTn>
                              </p:par>
                              <p:par>
                                <p:cTn id="69" presetID="12" presetClass="entr" presetSubtype="4" fill="hold"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p:tgtEl>
                                          <p:spTgt spid="18"/>
                                        </p:tgtEl>
                                        <p:attrNameLst>
                                          <p:attrName>ppt_y</p:attrName>
                                        </p:attrNameLst>
                                      </p:cBhvr>
                                      <p:tavLst>
                                        <p:tav tm="0">
                                          <p:val>
                                            <p:strVal val="#ppt_y+#ppt_h*1.125000"/>
                                          </p:val>
                                        </p:tav>
                                        <p:tav tm="100000">
                                          <p:val>
                                            <p:strVal val="#ppt_y"/>
                                          </p:val>
                                        </p:tav>
                                      </p:tavLst>
                                    </p:anim>
                                    <p:animEffect transition="in" filter="wipe(up)">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p:tgtEl>
                                          <p:spTgt spid="19"/>
                                        </p:tgtEl>
                                        <p:attrNameLst>
                                          <p:attrName>ppt_y</p:attrName>
                                        </p:attrNameLst>
                                      </p:cBhvr>
                                      <p:tavLst>
                                        <p:tav tm="0">
                                          <p:val>
                                            <p:strVal val="#ppt_y+#ppt_h*1.125000"/>
                                          </p:val>
                                        </p:tav>
                                        <p:tav tm="100000">
                                          <p:val>
                                            <p:strVal val="#ppt_y"/>
                                          </p:val>
                                        </p:tav>
                                      </p:tavLst>
                                    </p:anim>
                                    <p:animEffect transition="in" filter="wipe(up)">
                                      <p:cBhvr>
                                        <p:cTn id="78" dur="500"/>
                                        <p:tgtEl>
                                          <p:spTgt spid="19"/>
                                        </p:tgtEl>
                                      </p:cBhvr>
                                    </p:animEffect>
                                  </p:childTnLst>
                                </p:cTn>
                              </p:par>
                              <p:par>
                                <p:cTn id="79" presetID="12" presetClass="entr" presetSubtype="4" fill="hold" nodeType="with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additive="base">
                                        <p:cTn id="81" dur="500"/>
                                        <p:tgtEl>
                                          <p:spTgt spid="20"/>
                                        </p:tgtEl>
                                        <p:attrNameLst>
                                          <p:attrName>ppt_y</p:attrName>
                                        </p:attrNameLst>
                                      </p:cBhvr>
                                      <p:tavLst>
                                        <p:tav tm="0">
                                          <p:val>
                                            <p:strVal val="#ppt_y+#ppt_h*1.125000"/>
                                          </p:val>
                                        </p:tav>
                                        <p:tav tm="100000">
                                          <p:val>
                                            <p:strVal val="#ppt_y"/>
                                          </p:val>
                                        </p:tav>
                                      </p:tavLst>
                                    </p:anim>
                                    <p:animEffect transition="in" filter="wipe(up)">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500"/>
                                        <p:tgtEl>
                                          <p:spTgt spid="21"/>
                                        </p:tgtEl>
                                        <p:attrNameLst>
                                          <p:attrName>ppt_y</p:attrName>
                                        </p:attrNameLst>
                                      </p:cBhvr>
                                      <p:tavLst>
                                        <p:tav tm="0">
                                          <p:val>
                                            <p:strVal val="#ppt_y+#ppt_h*1.125000"/>
                                          </p:val>
                                        </p:tav>
                                        <p:tav tm="100000">
                                          <p:val>
                                            <p:strVal val="#ppt_y"/>
                                          </p:val>
                                        </p:tav>
                                      </p:tavLst>
                                    </p:anim>
                                    <p:animEffect transition="in" filter="wipe(up)">
                                      <p:cBhvr>
                                        <p:cTn id="88" dur="500"/>
                                        <p:tgtEl>
                                          <p:spTgt spid="21"/>
                                        </p:tgtEl>
                                      </p:cBhvr>
                                    </p:animEffect>
                                  </p:childTnLst>
                                </p:cTn>
                              </p:par>
                              <p:par>
                                <p:cTn id="89" presetID="12" presetClass="entr" presetSubtype="4" fill="hold" nodeType="with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p:tgtEl>
                                          <p:spTgt spid="22"/>
                                        </p:tgtEl>
                                        <p:attrNameLst>
                                          <p:attrName>ppt_y</p:attrName>
                                        </p:attrNameLst>
                                      </p:cBhvr>
                                      <p:tavLst>
                                        <p:tav tm="0">
                                          <p:val>
                                            <p:strVal val="#ppt_y+#ppt_h*1.125000"/>
                                          </p:val>
                                        </p:tav>
                                        <p:tav tm="100000">
                                          <p:val>
                                            <p:strVal val="#ppt_y"/>
                                          </p:val>
                                        </p:tav>
                                      </p:tavLst>
                                    </p:anim>
                                    <p:animEffect transition="in" filter="wipe(up)">
                                      <p:cBhvr>
                                        <p:cTn id="9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1" grpId="0" animBg="1"/>
      <p:bldP spid="13" grpId="0" animBg="1"/>
      <p:bldP spid="15" grpId="0" animBg="1"/>
      <p:bldP spid="17" grpId="0" animBg="1"/>
      <p:bldP spid="19"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0135"/>
            <a:ext cx="12192000" cy="1325563"/>
          </a:xfrm>
        </p:spPr>
        <p:txBody>
          <a:bodyPr/>
          <a:lstStyle/>
          <a:p>
            <a:r>
              <a:rPr lang="fr-FR" dirty="0" smtClean="0"/>
              <a:t>Le changement global : questionner le développement durable</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04831418"/>
              </p:ext>
            </p:extLst>
          </p:nvPr>
        </p:nvGraphicFramePr>
        <p:xfrm>
          <a:off x="389965" y="1915271"/>
          <a:ext cx="6979024" cy="4431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Flèche vers le bas 15"/>
          <p:cNvSpPr/>
          <p:nvPr/>
        </p:nvSpPr>
        <p:spPr>
          <a:xfrm>
            <a:off x="8086165" y="1690688"/>
            <a:ext cx="1021976" cy="4656324"/>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Rectangle 6"/>
          <p:cNvSpPr/>
          <p:nvPr/>
        </p:nvSpPr>
        <p:spPr>
          <a:xfrm>
            <a:off x="6418729" y="2671482"/>
            <a:ext cx="4500282" cy="8068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t>Déterminer le cap des choix pour les deux prochaines générations</a:t>
            </a:r>
            <a:endParaRPr lang="fr-FR" dirty="0"/>
          </a:p>
        </p:txBody>
      </p:sp>
      <p:sp>
        <p:nvSpPr>
          <p:cNvPr id="8" name="Rectangle 7"/>
          <p:cNvSpPr/>
          <p:nvPr/>
        </p:nvSpPr>
        <p:spPr>
          <a:xfrm>
            <a:off x="6418729" y="3727729"/>
            <a:ext cx="4500282" cy="8068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t>Montrer le rôle des entrepreneurs, des acteurs publics, de la société civile</a:t>
            </a:r>
            <a:r>
              <a:rPr lang="is-IS" dirty="0" smtClean="0"/>
              <a:t>…</a:t>
            </a:r>
            <a:endParaRPr lang="fr-FR" dirty="0"/>
          </a:p>
        </p:txBody>
      </p:sp>
      <p:sp>
        <p:nvSpPr>
          <p:cNvPr id="9" name="Rectangle 8"/>
          <p:cNvSpPr/>
          <p:nvPr/>
        </p:nvSpPr>
        <p:spPr>
          <a:xfrm>
            <a:off x="6418729" y="4820301"/>
            <a:ext cx="4500282" cy="8068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t>Amener vers un débat bien informé et organisé dans un cadre pluraliste</a:t>
            </a:r>
            <a:endParaRPr lang="fr-FR" dirty="0"/>
          </a:p>
        </p:txBody>
      </p:sp>
      <p:sp>
        <p:nvSpPr>
          <p:cNvPr id="10" name="Flèche vers la droite 9"/>
          <p:cNvSpPr/>
          <p:nvPr/>
        </p:nvSpPr>
        <p:spPr>
          <a:xfrm>
            <a:off x="5773269" y="2868239"/>
            <a:ext cx="770965" cy="46616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4" name="Flèche vers la droite 13"/>
          <p:cNvSpPr/>
          <p:nvPr/>
        </p:nvSpPr>
        <p:spPr>
          <a:xfrm>
            <a:off x="5773269" y="3898059"/>
            <a:ext cx="770965" cy="46616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5" name="Flèche vers la droite 14"/>
          <p:cNvSpPr/>
          <p:nvPr/>
        </p:nvSpPr>
        <p:spPr>
          <a:xfrm>
            <a:off x="5773269" y="4990631"/>
            <a:ext cx="770965" cy="46616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7" name="ZoneTexte 16"/>
          <p:cNvSpPr txBox="1"/>
          <p:nvPr/>
        </p:nvSpPr>
        <p:spPr>
          <a:xfrm>
            <a:off x="6400797" y="6386463"/>
            <a:ext cx="4446498" cy="369332"/>
          </a:xfrm>
          <a:prstGeom prst="rect">
            <a:avLst/>
          </a:prstGeom>
          <a:noFill/>
        </p:spPr>
        <p:txBody>
          <a:bodyPr wrap="square" rtlCol="0">
            <a:spAutoFit/>
          </a:bodyPr>
          <a:lstStyle/>
          <a:p>
            <a:pPr algn="ctr"/>
            <a:r>
              <a:rPr lang="fr-FR" dirty="0" smtClean="0"/>
              <a:t>Un approche </a:t>
            </a:r>
            <a:r>
              <a:rPr lang="fr-FR" smtClean="0"/>
              <a:t>pour impliquer les </a:t>
            </a:r>
            <a:r>
              <a:rPr lang="fr-FR" dirty="0" smtClean="0"/>
              <a:t>élèves</a:t>
            </a:r>
            <a:endParaRPr lang="fr-FR" dirty="0"/>
          </a:p>
        </p:txBody>
      </p:sp>
      <p:sp>
        <p:nvSpPr>
          <p:cNvPr id="3" name="Rectangle 2"/>
          <p:cNvSpPr/>
          <p:nvPr/>
        </p:nvSpPr>
        <p:spPr>
          <a:xfrm>
            <a:off x="5773269" y="1024631"/>
            <a:ext cx="6096000" cy="6463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fr-FR" dirty="0" smtClean="0">
                <a:solidFill>
                  <a:srgbClr val="FF0000"/>
                </a:solidFill>
                <a:sym typeface="Wingdings"/>
              </a:rPr>
              <a:t> </a:t>
            </a:r>
            <a:r>
              <a:rPr lang="fr-FR" dirty="0">
                <a:solidFill>
                  <a:srgbClr val="FF0000"/>
                </a:solidFill>
                <a:sym typeface="Wingdings"/>
              </a:rPr>
              <a:t>L</a:t>
            </a:r>
            <a:r>
              <a:rPr lang="fr-FR" dirty="0" smtClean="0">
                <a:solidFill>
                  <a:srgbClr val="FF0000"/>
                </a:solidFill>
              </a:rPr>
              <a:t>e </a:t>
            </a:r>
            <a:r>
              <a:rPr lang="fr-FR" dirty="0">
                <a:solidFill>
                  <a:srgbClr val="FF0000"/>
                </a:solidFill>
              </a:rPr>
              <a:t>changement global est porteur de menaces, les réponses se résument dans le concept de développement durable</a:t>
            </a:r>
          </a:p>
        </p:txBody>
      </p:sp>
    </p:spTree>
    <p:extLst>
      <p:ext uri="{BB962C8B-B14F-4D97-AF65-F5344CB8AC3E}">
        <p14:creationId xmlns:p14="http://schemas.microsoft.com/office/powerpoint/2010/main" val="169670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graphicEl>
                                              <a:dgm id="{301EBC17-91EF-6F47-BFFA-56F180ADD55D}"/>
                                            </p:graphicEl>
                                          </p:spTgt>
                                        </p:tgtEl>
                                        <p:attrNameLst>
                                          <p:attrName>style.visibility</p:attrName>
                                        </p:attrNameLst>
                                      </p:cBhvr>
                                      <p:to>
                                        <p:strVal val="visible"/>
                                      </p:to>
                                    </p:set>
                                    <p:animEffect transition="in" filter="fade">
                                      <p:cBhvr>
                                        <p:cTn id="13" dur="500"/>
                                        <p:tgtEl>
                                          <p:spTgt spid="6">
                                            <p:graphicEl>
                                              <a:dgm id="{301EBC17-91EF-6F47-BFFA-56F180ADD55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graphicEl>
                                              <a:dgm id="{CBBEB242-DA5B-0140-B641-312BBEDF20AD}"/>
                                            </p:graphicEl>
                                          </p:spTgt>
                                        </p:tgtEl>
                                        <p:attrNameLst>
                                          <p:attrName>style.visibility</p:attrName>
                                        </p:attrNameLst>
                                      </p:cBhvr>
                                      <p:to>
                                        <p:strVal val="visible"/>
                                      </p:to>
                                    </p:set>
                                    <p:animEffect transition="in" filter="fade">
                                      <p:cBhvr>
                                        <p:cTn id="18" dur="500"/>
                                        <p:tgtEl>
                                          <p:spTgt spid="6">
                                            <p:graphicEl>
                                              <a:dgm id="{CBBEB242-DA5B-0140-B641-312BBEDF20AD}"/>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graphicEl>
                                              <a:dgm id="{3FF15742-5A35-084F-B85F-47B90FE5CBB4}"/>
                                            </p:graphicEl>
                                          </p:spTgt>
                                        </p:tgtEl>
                                        <p:attrNameLst>
                                          <p:attrName>style.visibility</p:attrName>
                                        </p:attrNameLst>
                                      </p:cBhvr>
                                      <p:to>
                                        <p:strVal val="visible"/>
                                      </p:to>
                                    </p:set>
                                    <p:animEffect transition="in" filter="fade">
                                      <p:cBhvr>
                                        <p:cTn id="21" dur="500"/>
                                        <p:tgtEl>
                                          <p:spTgt spid="6">
                                            <p:graphicEl>
                                              <a:dgm id="{3FF15742-5A35-084F-B85F-47B90FE5CBB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4D0C58AB-3F63-D746-8B18-E3453649F1DD}"/>
                                            </p:graphicEl>
                                          </p:spTgt>
                                        </p:tgtEl>
                                        <p:attrNameLst>
                                          <p:attrName>style.visibility</p:attrName>
                                        </p:attrNameLst>
                                      </p:cBhvr>
                                      <p:to>
                                        <p:strVal val="visible"/>
                                      </p:to>
                                    </p:set>
                                    <p:animEffect transition="in" filter="fade">
                                      <p:cBhvr>
                                        <p:cTn id="26" dur="500"/>
                                        <p:tgtEl>
                                          <p:spTgt spid="6">
                                            <p:graphicEl>
                                              <a:dgm id="{4D0C58AB-3F63-D746-8B18-E3453649F1DD}"/>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graphicEl>
                                              <a:dgm id="{DECFEC5A-7F3E-D94A-B2B9-78033140FB1F}"/>
                                            </p:graphicEl>
                                          </p:spTgt>
                                        </p:tgtEl>
                                        <p:attrNameLst>
                                          <p:attrName>style.visibility</p:attrName>
                                        </p:attrNameLst>
                                      </p:cBhvr>
                                      <p:to>
                                        <p:strVal val="visible"/>
                                      </p:to>
                                    </p:set>
                                    <p:animEffect transition="in" filter="fade">
                                      <p:cBhvr>
                                        <p:cTn id="29" dur="500"/>
                                        <p:tgtEl>
                                          <p:spTgt spid="6">
                                            <p:graphicEl>
                                              <a:dgm id="{DECFEC5A-7F3E-D94A-B2B9-78033140FB1F}"/>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graphicEl>
                                              <a:dgm id="{E0559F6D-9A2C-354D-9EF0-81A8C3543372}"/>
                                            </p:graphicEl>
                                          </p:spTgt>
                                        </p:tgtEl>
                                        <p:attrNameLst>
                                          <p:attrName>style.visibility</p:attrName>
                                        </p:attrNameLst>
                                      </p:cBhvr>
                                      <p:to>
                                        <p:strVal val="visible"/>
                                      </p:to>
                                    </p:set>
                                    <p:animEffect transition="in" filter="fade">
                                      <p:cBhvr>
                                        <p:cTn id="34" dur="500"/>
                                        <p:tgtEl>
                                          <p:spTgt spid="6">
                                            <p:graphicEl>
                                              <a:dgm id="{E0559F6D-9A2C-354D-9EF0-81A8C3543372}"/>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graphicEl>
                                              <a:dgm id="{7E717ED6-CD6D-DE44-AB13-FF56E708D3A1}"/>
                                            </p:graphicEl>
                                          </p:spTgt>
                                        </p:tgtEl>
                                        <p:attrNameLst>
                                          <p:attrName>style.visibility</p:attrName>
                                        </p:attrNameLst>
                                      </p:cBhvr>
                                      <p:to>
                                        <p:strVal val="visible"/>
                                      </p:to>
                                    </p:set>
                                    <p:animEffect transition="in" filter="fade">
                                      <p:cBhvr>
                                        <p:cTn id="37" dur="500"/>
                                        <p:tgtEl>
                                          <p:spTgt spid="6">
                                            <p:graphicEl>
                                              <a:dgm id="{7E717ED6-CD6D-DE44-AB13-FF56E708D3A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left)">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left)">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left)">
                                      <p:cBhvr>
                                        <p:cTn id="58" dur="500"/>
                                        <p:tgtEl>
                                          <p:spTgt spid="1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up)">
                                      <p:cBhvr>
                                        <p:cTn id="66" dur="500"/>
                                        <p:tgtEl>
                                          <p:spTgt spid="16"/>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16" grpId="0" animBg="1"/>
      <p:bldP spid="7" grpId="0" animBg="1"/>
      <p:bldP spid="8" grpId="0" animBg="1"/>
      <p:bldP spid="9" grpId="0" animBg="1"/>
      <p:bldP spid="10" grpId="0" animBg="1"/>
      <p:bldP spid="14" grpId="0" animBg="1"/>
      <p:bldP spid="15" grpId="0" animBg="1"/>
      <p:bldP spid="17"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sp>
        <p:nvSpPr>
          <p:cNvPr id="3" name="Espace réservé du contenu 2"/>
          <p:cNvSpPr>
            <a:spLocks noGrp="1"/>
          </p:cNvSpPr>
          <p:nvPr>
            <p:ph idx="1"/>
          </p:nvPr>
        </p:nvSpPr>
        <p:spPr>
          <a:xfrm>
            <a:off x="838200" y="1825625"/>
            <a:ext cx="10515600" cy="4778376"/>
          </a:xfrm>
        </p:spPr>
        <p:txBody>
          <a:bodyPr>
            <a:normAutofit fontScale="85000" lnSpcReduction="20000"/>
          </a:bodyPr>
          <a:lstStyle/>
          <a:p>
            <a:r>
              <a:rPr lang="fr-FR" dirty="0" smtClean="0"/>
              <a:t>Anne JEGOU (</a:t>
            </a:r>
            <a:r>
              <a:rPr lang="fr-FR" dirty="0" err="1" smtClean="0"/>
              <a:t>dir</a:t>
            </a:r>
            <a:r>
              <a:rPr lang="fr-FR" dirty="0" smtClean="0"/>
              <a:t>.), « </a:t>
            </a:r>
            <a:r>
              <a:rPr lang="fr-FR" b="1" dirty="0" smtClean="0"/>
              <a:t>Développement durable</a:t>
            </a:r>
            <a:r>
              <a:rPr lang="fr-FR" b="1" i="1" dirty="0" smtClean="0"/>
              <a:t> </a:t>
            </a:r>
            <a:r>
              <a:rPr lang="fr-FR" i="1" dirty="0" smtClean="0"/>
              <a:t>», L’information géographique</a:t>
            </a:r>
            <a:r>
              <a:rPr lang="fr-FR" dirty="0" smtClean="0"/>
              <a:t>, 2007</a:t>
            </a:r>
          </a:p>
          <a:p>
            <a:r>
              <a:rPr lang="fr-FR" dirty="0" smtClean="0"/>
              <a:t>Michel GRIFFON, « </a:t>
            </a:r>
            <a:r>
              <a:rPr lang="fr-FR" b="1" dirty="0" smtClean="0"/>
              <a:t>Un changement planétaire</a:t>
            </a:r>
            <a:r>
              <a:rPr lang="fr-FR" dirty="0" smtClean="0"/>
              <a:t> », </a:t>
            </a:r>
            <a:r>
              <a:rPr lang="fr-FR" i="1" dirty="0" smtClean="0"/>
              <a:t>La Revue Projet</a:t>
            </a:r>
            <a:r>
              <a:rPr lang="fr-FR" dirty="0" smtClean="0"/>
              <a:t>, 2007</a:t>
            </a:r>
          </a:p>
          <a:p>
            <a:r>
              <a:rPr lang="fr-FR" dirty="0" smtClean="0"/>
              <a:t>Jacques VERON, « </a:t>
            </a:r>
            <a:r>
              <a:rPr lang="fr-FR" b="1" dirty="0" smtClean="0"/>
              <a:t>Enjeux économiques, sociaux et environnementaux de l’urbanisation du monde</a:t>
            </a:r>
            <a:r>
              <a:rPr lang="fr-FR" dirty="0" smtClean="0"/>
              <a:t> », </a:t>
            </a:r>
            <a:r>
              <a:rPr lang="fr-FR" i="1" dirty="0" smtClean="0"/>
              <a:t>Population et développement</a:t>
            </a:r>
            <a:r>
              <a:rPr lang="fr-FR" dirty="0" smtClean="0"/>
              <a:t>, 2008.</a:t>
            </a:r>
          </a:p>
          <a:p>
            <a:r>
              <a:rPr lang="fr-FR" dirty="0" smtClean="0"/>
              <a:t>Michel et Florent GRIFFON, </a:t>
            </a:r>
            <a:r>
              <a:rPr lang="fr-FR" b="1" i="1" dirty="0" smtClean="0"/>
              <a:t>Pour un monde viable : changement global et viabilité planétaire</a:t>
            </a:r>
            <a:r>
              <a:rPr lang="fr-FR" dirty="0" smtClean="0"/>
              <a:t>, Odile Jacob, 2011.</a:t>
            </a:r>
          </a:p>
          <a:p>
            <a:r>
              <a:rPr lang="fr-FR" dirty="0" smtClean="0"/>
              <a:t>Delphine PIAZZA-MOREL « </a:t>
            </a:r>
            <a:r>
              <a:rPr lang="fr-FR" b="1" dirty="0" smtClean="0"/>
              <a:t>Changement global : état de la notion dans les différents champs disciplinaires et plus spécifiquement en SHS</a:t>
            </a:r>
            <a:r>
              <a:rPr lang="fr-FR" dirty="0" smtClean="0"/>
              <a:t> » , </a:t>
            </a:r>
            <a:r>
              <a:rPr lang="fr-FR" i="1" dirty="0" err="1" smtClean="0"/>
              <a:t>Labex</a:t>
            </a:r>
            <a:r>
              <a:rPr lang="fr-FR" i="1" dirty="0" smtClean="0"/>
              <a:t> Innovation et Territoire de Montagne</a:t>
            </a:r>
            <a:r>
              <a:rPr lang="fr-FR" dirty="0" smtClean="0"/>
              <a:t>, 2013</a:t>
            </a:r>
          </a:p>
          <a:p>
            <a:r>
              <a:rPr lang="fr-FR" dirty="0" smtClean="0"/>
              <a:t>Yann BERARD, « </a:t>
            </a:r>
            <a:r>
              <a:rPr lang="fr-FR" b="1" dirty="0" smtClean="0"/>
              <a:t>Le global, nouvelle grandeur politique de la nature</a:t>
            </a:r>
            <a:r>
              <a:rPr lang="fr-FR" dirty="0" smtClean="0"/>
              <a:t> », </a:t>
            </a:r>
            <a:r>
              <a:rPr lang="fr-FR" i="1" dirty="0" smtClean="0"/>
              <a:t>Nature, Sciences et sociétés</a:t>
            </a:r>
            <a:r>
              <a:rPr lang="fr-FR" dirty="0" smtClean="0"/>
              <a:t>, 2015.</a:t>
            </a:r>
          </a:p>
          <a:p>
            <a:r>
              <a:rPr lang="fr-FR" dirty="0" smtClean="0"/>
              <a:t>Jean-François LEGER, « </a:t>
            </a:r>
            <a:r>
              <a:rPr lang="fr-FR" b="1" dirty="0" smtClean="0"/>
              <a:t>Climat et dynamique démographique : le développement durable, impératif ou illusion ?</a:t>
            </a:r>
            <a:r>
              <a:rPr lang="fr-FR" dirty="0" smtClean="0"/>
              <a:t> », </a:t>
            </a:r>
            <a:r>
              <a:rPr lang="fr-FR" i="1" dirty="0" smtClean="0"/>
              <a:t>Population et Avenir</a:t>
            </a:r>
            <a:r>
              <a:rPr lang="fr-FR" dirty="0" smtClean="0"/>
              <a:t>, 2016.</a:t>
            </a:r>
          </a:p>
        </p:txBody>
      </p:sp>
    </p:spTree>
    <p:extLst>
      <p:ext uri="{BB962C8B-B14F-4D97-AF65-F5344CB8AC3E}">
        <p14:creationId xmlns:p14="http://schemas.microsoft.com/office/powerpoint/2010/main" val="1758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 y="2218545"/>
            <a:ext cx="12192000" cy="1540656"/>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smtClean="0">
                <a:ln w="0"/>
                <a:effectLst>
                  <a:outerShdw blurRad="38100" dist="19050" dir="2700000" algn="tl" rotWithShape="0">
                    <a:schemeClr val="dk1">
                      <a:alpha val="40000"/>
                    </a:schemeClr>
                  </a:outerShdw>
                </a:effectLst>
              </a:rPr>
              <a:t>Présentation détaillée du </a:t>
            </a:r>
            <a:r>
              <a:rPr lang="fr-FR" dirty="0" smtClean="0">
                <a:ln w="0"/>
                <a:effectLst>
                  <a:outerShdw blurRad="38100" dist="19050" dir="2700000" algn="tl" rotWithShape="0">
                    <a:schemeClr val="dk1">
                      <a:alpha val="40000"/>
                    </a:schemeClr>
                  </a:outerShdw>
                </a:effectLst>
              </a:rPr>
              <a:t>programme de géographie 5</a:t>
            </a:r>
            <a:r>
              <a:rPr lang="fr-FR" baseline="30000" dirty="0" smtClean="0">
                <a:ln w="0"/>
                <a:effectLst>
                  <a:outerShdw blurRad="38100" dist="19050" dir="2700000" algn="tl" rotWithShape="0">
                    <a:schemeClr val="dk1">
                      <a:alpha val="40000"/>
                    </a:schemeClr>
                  </a:outerShdw>
                </a:effectLst>
              </a:rPr>
              <a:t>ème</a:t>
            </a:r>
            <a:r>
              <a:rPr lang="fr-FR" dirty="0" smtClean="0">
                <a:ln w="0"/>
                <a:effectLst>
                  <a:outerShdw blurRad="38100" dist="19050" dir="2700000" algn="tl" rotWithShape="0">
                    <a:schemeClr val="dk1">
                      <a:alpha val="40000"/>
                    </a:schemeClr>
                  </a:outerShdw>
                </a:effectLst>
              </a:rPr>
              <a:t> </a:t>
            </a:r>
            <a:endParaRPr lang="fr-FR"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24692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19439"/>
            <a:ext cx="10515600" cy="774812"/>
          </a:xfrm>
        </p:spPr>
        <p:txBody>
          <a:bodyPr/>
          <a:lstStyle/>
          <a:p>
            <a:r>
              <a:rPr lang="fr-FR" dirty="0" smtClean="0"/>
              <a:t>Un programme plus remanié qu’il n’y paraît</a:t>
            </a:r>
            <a:r>
              <a:rPr lang="is-IS" dirty="0" smtClean="0"/>
              <a:t>…</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916982679"/>
              </p:ext>
            </p:extLst>
          </p:nvPr>
        </p:nvGraphicFramePr>
        <p:xfrm>
          <a:off x="-1" y="755373"/>
          <a:ext cx="12192000" cy="6092266"/>
        </p:xfrm>
        <a:graphic>
          <a:graphicData uri="http://schemas.openxmlformats.org/drawingml/2006/table">
            <a:tbl>
              <a:tblPr firstRow="1" bandRow="1">
                <a:tableStyleId>{5C22544A-7EE6-4342-B048-85BDC9FD1C3A}</a:tableStyleId>
              </a:tblPr>
              <a:tblGrid>
                <a:gridCol w="6096000"/>
                <a:gridCol w="6096000"/>
              </a:tblGrid>
              <a:tr h="331546">
                <a:tc>
                  <a:txBody>
                    <a:bodyPr/>
                    <a:lstStyle/>
                    <a:p>
                      <a:pPr algn="ctr"/>
                      <a:r>
                        <a:rPr lang="fr-FR" dirty="0" smtClean="0"/>
                        <a:t>PROGRAMME DE 2008</a:t>
                      </a:r>
                      <a:endParaRPr lang="fr-FR" dirty="0"/>
                    </a:p>
                  </a:txBody>
                  <a:tcPr/>
                </a:tc>
                <a:tc>
                  <a:txBody>
                    <a:bodyPr/>
                    <a:lstStyle/>
                    <a:p>
                      <a:pPr algn="ctr"/>
                      <a:r>
                        <a:rPr lang="fr-FR" dirty="0" smtClean="0"/>
                        <a:t>PROGRAMME DE 2016</a:t>
                      </a:r>
                      <a:endParaRPr lang="fr-FR" dirty="0"/>
                    </a:p>
                  </a:txBody>
                  <a:tcPr/>
                </a:tc>
              </a:tr>
              <a:tr h="1226265">
                <a:tc>
                  <a:txBody>
                    <a:bodyPr/>
                    <a:lstStyle/>
                    <a:p>
                      <a:r>
                        <a:rPr lang="fr-FR" sz="1400" b="1" dirty="0" smtClean="0"/>
                        <a:t>PARTIE 1 : LA QUESTION DU DÉVELOPPEMENT DURABLE</a:t>
                      </a:r>
                    </a:p>
                    <a:p>
                      <a:r>
                        <a:rPr lang="fr-FR" sz="1400" b="1" dirty="0" smtClean="0"/>
                        <a:t>Thème 1 : Les enjeux du développement durable</a:t>
                      </a:r>
                    </a:p>
                    <a:p>
                      <a:r>
                        <a:rPr lang="fr-FR" sz="1400" dirty="0" smtClean="0"/>
                        <a:t>EDC sur un enjeu d’aménagement</a:t>
                      </a:r>
                    </a:p>
                    <a:p>
                      <a:r>
                        <a:rPr lang="fr-FR" sz="1400" b="1" dirty="0" smtClean="0"/>
                        <a:t>Thème 2</a:t>
                      </a:r>
                      <a:r>
                        <a:rPr lang="fr-FR" sz="1400" b="1" baseline="0" dirty="0" smtClean="0"/>
                        <a:t> : Les dynamiques de la population et le développement durable</a:t>
                      </a:r>
                    </a:p>
                    <a:p>
                      <a:r>
                        <a:rPr lang="fr-FR" sz="1400" baseline="0" dirty="0" smtClean="0"/>
                        <a:t>EDC sur l’Inde ou la Chine</a:t>
                      </a:r>
                    </a:p>
                    <a:p>
                      <a:r>
                        <a:rPr lang="fr-FR" sz="1400" baseline="0" dirty="0" smtClean="0"/>
                        <a:t>EDC sur un front pionnier</a:t>
                      </a:r>
                      <a:endParaRPr lang="fr-FR" sz="1400" dirty="0"/>
                    </a:p>
                  </a:txBody>
                  <a:tcPr/>
                </a:tc>
                <a:tc>
                  <a:txBody>
                    <a:bodyPr/>
                    <a:lstStyle/>
                    <a:p>
                      <a:r>
                        <a:rPr lang="fr-FR" sz="1400" b="1" dirty="0" smtClean="0"/>
                        <a:t>THEME</a:t>
                      </a:r>
                      <a:r>
                        <a:rPr lang="fr-FR" sz="1400" b="1" baseline="0" dirty="0" smtClean="0"/>
                        <a:t> 1 : LA QUESTION DEMOGRAPHIQUE ET L’INEGAL DEVELOPPEMENT</a:t>
                      </a:r>
                    </a:p>
                    <a:p>
                      <a:r>
                        <a:rPr lang="fr-FR" sz="1400" b="1" dirty="0" smtClean="0"/>
                        <a:t>Sous-thème </a:t>
                      </a:r>
                      <a:r>
                        <a:rPr lang="fr-FR" sz="1400" b="1" baseline="0" dirty="0" smtClean="0"/>
                        <a:t>1 : La croissance démographique et ses effets</a:t>
                      </a:r>
                    </a:p>
                    <a:p>
                      <a:r>
                        <a:rPr lang="fr-FR" sz="1400" baseline="0" dirty="0" smtClean="0"/>
                        <a:t>EDC sur une puissance émergente (Chine ou Inde)</a:t>
                      </a:r>
                    </a:p>
                    <a:p>
                      <a:r>
                        <a:rPr lang="fr-FR" sz="1400" baseline="0" dirty="0" smtClean="0"/>
                        <a:t>EDC sur un pays d’Afrique au choix</a:t>
                      </a:r>
                    </a:p>
                    <a:p>
                      <a:r>
                        <a:rPr lang="fr-FR" sz="1400" b="1" dirty="0" smtClean="0"/>
                        <a:t>Sous-thème </a:t>
                      </a:r>
                      <a:r>
                        <a:rPr lang="fr-FR" sz="1400" b="1" baseline="0" dirty="0" smtClean="0"/>
                        <a:t>2 : Répartition de la richesse et de la pauvreté dans le monde</a:t>
                      </a:r>
                      <a:endParaRPr lang="fr-FR" sz="1400" b="1" dirty="0"/>
                    </a:p>
                  </a:txBody>
                  <a:tcPr/>
                </a:tc>
              </a:tr>
              <a:tr h="1417017">
                <a:tc>
                  <a:txBody>
                    <a:bodyPr/>
                    <a:lstStyle/>
                    <a:p>
                      <a:r>
                        <a:rPr lang="fr-FR" sz="1400" b="1" dirty="0" smtClean="0"/>
                        <a:t>PARTIE 2 : DES SOCIÉTÉS INÉGALEMENT DÉVELOPPÉES (2 questions sur 3)</a:t>
                      </a:r>
                    </a:p>
                    <a:p>
                      <a:r>
                        <a:rPr lang="fr-FR" sz="1400" b="1" dirty="0" smtClean="0"/>
                        <a:t>Thème</a:t>
                      </a:r>
                      <a:r>
                        <a:rPr lang="fr-FR" sz="1400" b="1" baseline="0" dirty="0" smtClean="0"/>
                        <a:t> 1 : Des inégalités devant la santé</a:t>
                      </a:r>
                    </a:p>
                    <a:p>
                      <a:r>
                        <a:rPr lang="fr-FR" sz="1400" baseline="0" dirty="0" smtClean="0"/>
                        <a:t>EDC une pandémie/une infrastructure sanitaire</a:t>
                      </a:r>
                    </a:p>
                    <a:p>
                      <a:r>
                        <a:rPr lang="fr-FR" sz="1400" b="1" baseline="0" dirty="0" smtClean="0"/>
                        <a:t>Thème 2 : Des inégalités devant l’alphabétisation</a:t>
                      </a:r>
                    </a:p>
                    <a:p>
                      <a:r>
                        <a:rPr lang="fr-FR" sz="1400" b="1" baseline="0" dirty="0" smtClean="0"/>
                        <a:t>Thème 3 : Des inégalités devant les risques</a:t>
                      </a:r>
                    </a:p>
                    <a:p>
                      <a:r>
                        <a:rPr lang="fr-FR" sz="1400" baseline="0" dirty="0" smtClean="0"/>
                        <a:t>EDC d’une catastrophe naturelle</a:t>
                      </a:r>
                    </a:p>
                    <a:p>
                      <a:r>
                        <a:rPr lang="fr-FR" sz="1400" b="1" baseline="0" dirty="0" smtClean="0"/>
                        <a:t>Thème 4 (obligatoire) : La pauvreté dans le monde</a:t>
                      </a:r>
                      <a:endParaRPr lang="fr-FR" sz="1400" b="1" dirty="0"/>
                    </a:p>
                  </a:txBody>
                  <a:tcPr/>
                </a:tc>
                <a:tc>
                  <a:txBody>
                    <a:bodyPr/>
                    <a:lstStyle/>
                    <a:p>
                      <a:r>
                        <a:rPr lang="fr-FR" sz="1400" b="1" dirty="0" smtClean="0"/>
                        <a:t>THEME</a:t>
                      </a:r>
                      <a:r>
                        <a:rPr lang="fr-FR" sz="1400" b="1" baseline="0" dirty="0" smtClean="0"/>
                        <a:t> 2 : DES RESSOURCES LIMITÉES À GÉRER ET À RENOUVELER</a:t>
                      </a:r>
                    </a:p>
                    <a:p>
                      <a:r>
                        <a:rPr lang="fr-FR" sz="1400" b="1" dirty="0" smtClean="0"/>
                        <a:t>Sous-thème </a:t>
                      </a:r>
                      <a:r>
                        <a:rPr lang="fr-FR" sz="1400" b="1" baseline="0" dirty="0" smtClean="0"/>
                        <a:t>1 : L’énergie, l’eau : des ressources à ménager et à mieux utiliser</a:t>
                      </a:r>
                    </a:p>
                    <a:p>
                      <a:r>
                        <a:rPr lang="fr-FR" sz="1400" baseline="0" dirty="0" smtClean="0"/>
                        <a:t>EDC au choix</a:t>
                      </a:r>
                    </a:p>
                    <a:p>
                      <a:r>
                        <a:rPr lang="fr-FR" sz="1400" b="1" dirty="0" smtClean="0"/>
                        <a:t>Sous-thème </a:t>
                      </a:r>
                      <a:r>
                        <a:rPr lang="fr-FR" sz="1400" b="1" baseline="0" dirty="0" smtClean="0"/>
                        <a:t>2 : L’alimentation : comment nourrir une humanité en croissance démographique et aux alimentaires accrus ?</a:t>
                      </a:r>
                    </a:p>
                    <a:p>
                      <a:r>
                        <a:rPr lang="fr-FR" sz="1400" baseline="0" dirty="0" smtClean="0"/>
                        <a:t>EDC au choix</a:t>
                      </a:r>
                      <a:endParaRPr lang="fr-FR" sz="1400" dirty="0"/>
                    </a:p>
                  </a:txBody>
                  <a:tcPr/>
                </a:tc>
              </a:tr>
              <a:tr h="2180027">
                <a:tc>
                  <a:txBody>
                    <a:bodyPr/>
                    <a:lstStyle/>
                    <a:p>
                      <a:r>
                        <a:rPr lang="fr-FR" sz="1400" b="1" dirty="0" smtClean="0"/>
                        <a:t>PARTIE 3 : DES HOMMES ET DES RESSOURCES (3 questions</a:t>
                      </a:r>
                      <a:r>
                        <a:rPr lang="fr-FR" sz="1400" b="1" baseline="0" dirty="0" smtClean="0"/>
                        <a:t> sur 4)</a:t>
                      </a:r>
                      <a:endParaRPr lang="fr-FR" sz="1400" b="1" dirty="0" smtClean="0"/>
                    </a:p>
                    <a:p>
                      <a:r>
                        <a:rPr lang="fr-FR" sz="1400" b="1" dirty="0" smtClean="0"/>
                        <a:t>Thème 1 : La</a:t>
                      </a:r>
                      <a:r>
                        <a:rPr lang="fr-FR" sz="1400" b="1" baseline="0" dirty="0" smtClean="0"/>
                        <a:t> question des ressources alimentaires</a:t>
                      </a:r>
                    </a:p>
                    <a:p>
                      <a:r>
                        <a:rPr lang="fr-FR" sz="1400" baseline="0" dirty="0" smtClean="0"/>
                        <a:t>EDC sur le Brésil</a:t>
                      </a:r>
                    </a:p>
                    <a:p>
                      <a:r>
                        <a:rPr lang="fr-FR" sz="1400" b="1" baseline="0" dirty="0" smtClean="0"/>
                        <a:t>Thème 2 : La question de l’accès à l’eau</a:t>
                      </a:r>
                    </a:p>
                    <a:p>
                      <a:r>
                        <a:rPr lang="fr-FR" sz="1400" baseline="0" dirty="0" smtClean="0"/>
                        <a:t>EDC sur un pays du Maghreb ou l’Australie</a:t>
                      </a:r>
                    </a:p>
                    <a:p>
                      <a:r>
                        <a:rPr lang="fr-FR" sz="1400" b="1" baseline="0" dirty="0" smtClean="0"/>
                        <a:t>Thème 3 : Gérer les océans et leurs ressources</a:t>
                      </a:r>
                    </a:p>
                    <a:p>
                      <a:r>
                        <a:rPr lang="fr-FR" sz="1400" baseline="0" dirty="0" smtClean="0"/>
                        <a:t>EDC sur une zone de pêche</a:t>
                      </a:r>
                    </a:p>
                    <a:p>
                      <a:r>
                        <a:rPr lang="fr-FR" sz="1400" b="1" baseline="0" dirty="0" smtClean="0"/>
                        <a:t>Thème 4 : Ménager l’atmosphère</a:t>
                      </a:r>
                    </a:p>
                    <a:p>
                      <a:r>
                        <a:rPr lang="fr-FR" sz="1400" baseline="0" dirty="0" smtClean="0"/>
                        <a:t>EDC sur une grande ville d’Amérique du Nord ou d’Europe</a:t>
                      </a:r>
                    </a:p>
                    <a:p>
                      <a:r>
                        <a:rPr lang="fr-FR" sz="1400" b="1" baseline="0" dirty="0" smtClean="0"/>
                        <a:t>Thème 5 : La question de l’énergie</a:t>
                      </a:r>
                    </a:p>
                    <a:p>
                      <a:r>
                        <a:rPr lang="fr-FR" sz="1400" baseline="0" dirty="0" smtClean="0"/>
                        <a:t>EDC sur la Russie ou le Moyen-Orient</a:t>
                      </a:r>
                      <a:endParaRPr lang="fr-FR" sz="1400" dirty="0"/>
                    </a:p>
                  </a:txBody>
                  <a:tcPr/>
                </a:tc>
                <a:tc>
                  <a:txBody>
                    <a:bodyPr/>
                    <a:lstStyle/>
                    <a:p>
                      <a:r>
                        <a:rPr lang="fr-FR" sz="1400" b="1" dirty="0" smtClean="0"/>
                        <a:t>THEME 3 : PRÉVENIR LES RISQUES, S’ADAPTER AU CHANGEMENT GLOBAL</a:t>
                      </a:r>
                      <a:endParaRPr lang="fr-FR" sz="1400" b="1" baseline="0" dirty="0" smtClean="0"/>
                    </a:p>
                    <a:p>
                      <a:r>
                        <a:rPr lang="fr-FR" sz="1400" b="1" dirty="0" smtClean="0"/>
                        <a:t>Sous-thème</a:t>
                      </a:r>
                      <a:r>
                        <a:rPr lang="fr-FR" sz="1400" b="1" baseline="0" dirty="0" smtClean="0"/>
                        <a:t> </a:t>
                      </a:r>
                      <a:r>
                        <a:rPr lang="fr-FR" sz="1400" b="1" dirty="0" smtClean="0"/>
                        <a:t>1 : Le changement global</a:t>
                      </a:r>
                      <a:r>
                        <a:rPr lang="fr-FR" sz="1400" b="1" baseline="0" dirty="0" smtClean="0"/>
                        <a:t> et ses principaux effets géographiques</a:t>
                      </a:r>
                    </a:p>
                    <a:p>
                      <a:r>
                        <a:rPr lang="fr-FR" sz="1400" baseline="0" dirty="0" smtClean="0"/>
                        <a:t>EDC sur les effets potentiels d’un changement climatique</a:t>
                      </a:r>
                    </a:p>
                    <a:p>
                      <a:r>
                        <a:rPr lang="fr-FR" sz="1400" b="1" dirty="0" smtClean="0"/>
                        <a:t>Sous-thème </a:t>
                      </a:r>
                      <a:r>
                        <a:rPr lang="fr-FR" sz="1400" b="1" baseline="0" dirty="0" smtClean="0"/>
                        <a:t>2 : Prévenir les risques industriels et technologiques</a:t>
                      </a:r>
                    </a:p>
                    <a:p>
                      <a:r>
                        <a:rPr lang="fr-FR" sz="1400" baseline="0" dirty="0" smtClean="0"/>
                        <a:t>EDC sur un risque industriel ou technologique</a:t>
                      </a:r>
                      <a:endParaRPr lang="fr-FR" sz="1400" dirty="0"/>
                    </a:p>
                  </a:txBody>
                  <a:tcPr/>
                </a:tc>
              </a:tr>
              <a:tr h="331546">
                <a:tc>
                  <a:txBody>
                    <a:bodyPr/>
                    <a:lstStyle/>
                    <a:p>
                      <a:r>
                        <a:rPr lang="fr-FR" sz="1400" b="1" dirty="0" smtClean="0"/>
                        <a:t>PARTIE 4 : UNE</a:t>
                      </a:r>
                      <a:r>
                        <a:rPr lang="fr-FR" sz="1400" b="1" baseline="0" dirty="0" smtClean="0"/>
                        <a:t> QUESTION AU CHOIX</a:t>
                      </a:r>
                      <a:endParaRPr lang="fr-FR" sz="1400" b="1" dirty="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2121572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19439"/>
            <a:ext cx="10515600" cy="774812"/>
          </a:xfrm>
        </p:spPr>
        <p:txBody>
          <a:bodyPr/>
          <a:lstStyle/>
          <a:p>
            <a:r>
              <a:rPr lang="fr-FR" dirty="0" smtClean="0"/>
              <a:t>Un programme plus remanié qu’il n’y paraît</a:t>
            </a:r>
            <a:r>
              <a:rPr lang="is-IS" dirty="0" smtClean="0"/>
              <a:t>…</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618171595"/>
              </p:ext>
            </p:extLst>
          </p:nvPr>
        </p:nvGraphicFramePr>
        <p:xfrm>
          <a:off x="-1" y="755373"/>
          <a:ext cx="12192000" cy="6092266"/>
        </p:xfrm>
        <a:graphic>
          <a:graphicData uri="http://schemas.openxmlformats.org/drawingml/2006/table">
            <a:tbl>
              <a:tblPr firstRow="1" bandRow="1">
                <a:tableStyleId>{5C22544A-7EE6-4342-B048-85BDC9FD1C3A}</a:tableStyleId>
              </a:tblPr>
              <a:tblGrid>
                <a:gridCol w="6096000"/>
                <a:gridCol w="6096000"/>
              </a:tblGrid>
              <a:tr h="331546">
                <a:tc>
                  <a:txBody>
                    <a:bodyPr/>
                    <a:lstStyle/>
                    <a:p>
                      <a:pPr algn="ctr"/>
                      <a:r>
                        <a:rPr lang="fr-FR" dirty="0" smtClean="0"/>
                        <a:t>PROGRAMME DE 2008</a:t>
                      </a:r>
                      <a:endParaRPr lang="fr-FR" dirty="0"/>
                    </a:p>
                  </a:txBody>
                  <a:tcPr/>
                </a:tc>
                <a:tc>
                  <a:txBody>
                    <a:bodyPr/>
                    <a:lstStyle/>
                    <a:p>
                      <a:pPr algn="ctr"/>
                      <a:r>
                        <a:rPr lang="fr-FR" dirty="0" smtClean="0"/>
                        <a:t>PROGRAMME DE 2016</a:t>
                      </a:r>
                      <a:endParaRPr lang="fr-FR" dirty="0"/>
                    </a:p>
                  </a:txBody>
                  <a:tcPr/>
                </a:tc>
              </a:tr>
              <a:tr h="1226265">
                <a:tc>
                  <a:txBody>
                    <a:bodyPr/>
                    <a:lstStyle/>
                    <a:p>
                      <a:r>
                        <a:rPr lang="fr-FR" sz="1400" b="1" strike="sngStrike" dirty="0" smtClean="0"/>
                        <a:t>PARTIE 1 : LA QUESTION DU DÉVELOPPEMENT DURABLE</a:t>
                      </a:r>
                    </a:p>
                    <a:p>
                      <a:r>
                        <a:rPr lang="fr-FR" sz="1400" b="1" strike="sngStrike" dirty="0" smtClean="0"/>
                        <a:t>Thème 1 : Les enjeux du développement durable</a:t>
                      </a:r>
                    </a:p>
                    <a:p>
                      <a:r>
                        <a:rPr lang="fr-FR" sz="1400" strike="sngStrike" dirty="0" smtClean="0"/>
                        <a:t>EDC sur un enjeu d’aménagement</a:t>
                      </a:r>
                    </a:p>
                    <a:p>
                      <a:r>
                        <a:rPr lang="fr-FR" sz="1400" b="1" dirty="0" smtClean="0"/>
                        <a:t>Thème 2</a:t>
                      </a:r>
                      <a:r>
                        <a:rPr lang="fr-FR" sz="1400" b="1" baseline="0" dirty="0" smtClean="0"/>
                        <a:t> : Les dynamiques de la population </a:t>
                      </a:r>
                      <a:r>
                        <a:rPr lang="fr-FR" sz="1400" b="1" strike="sngStrike" baseline="0" dirty="0" smtClean="0"/>
                        <a:t>et le développement durable</a:t>
                      </a:r>
                    </a:p>
                    <a:p>
                      <a:r>
                        <a:rPr lang="fr-FR" sz="1400" baseline="0" dirty="0" smtClean="0">
                          <a:ln>
                            <a:noFill/>
                          </a:ln>
                          <a:solidFill>
                            <a:srgbClr val="FF0000"/>
                          </a:solidFill>
                        </a:rPr>
                        <a:t>EDC sur l’Inde ou la Chine</a:t>
                      </a:r>
                    </a:p>
                    <a:p>
                      <a:r>
                        <a:rPr lang="fr-FR" sz="1400" baseline="0" dirty="0" smtClean="0">
                          <a:solidFill>
                            <a:srgbClr val="FF0000"/>
                          </a:solidFill>
                        </a:rPr>
                        <a:t>EDC sur un front pionnier</a:t>
                      </a:r>
                      <a:endParaRPr lang="fr-FR" sz="1400" dirty="0">
                        <a:solidFill>
                          <a:srgbClr val="FF0000"/>
                        </a:solidFill>
                      </a:endParaRPr>
                    </a:p>
                  </a:txBody>
                  <a:tcPr/>
                </a:tc>
                <a:tc>
                  <a:txBody>
                    <a:bodyPr/>
                    <a:lstStyle/>
                    <a:p>
                      <a:r>
                        <a:rPr lang="fr-FR" sz="1400" b="1" dirty="0" smtClean="0"/>
                        <a:t>THEME</a:t>
                      </a:r>
                      <a:r>
                        <a:rPr lang="fr-FR" sz="1400" b="1" baseline="0" dirty="0" smtClean="0"/>
                        <a:t> 1 : LA QUESTION DEMOGRAPHIQUE ET L’INEGAL DEVELOPPEMENT</a:t>
                      </a:r>
                    </a:p>
                    <a:p>
                      <a:r>
                        <a:rPr lang="fr-FR" sz="1400" b="1" dirty="0" smtClean="0"/>
                        <a:t>Sous-thème </a:t>
                      </a:r>
                      <a:r>
                        <a:rPr lang="fr-FR" sz="1400" b="1" baseline="0" dirty="0" smtClean="0"/>
                        <a:t>1 : La croissance démographique et ses effets</a:t>
                      </a:r>
                    </a:p>
                    <a:p>
                      <a:r>
                        <a:rPr lang="fr-FR" sz="1400" baseline="0" dirty="0" smtClean="0"/>
                        <a:t>EDC sur une puissance émergente (Chine ou Inde)</a:t>
                      </a:r>
                    </a:p>
                    <a:p>
                      <a:r>
                        <a:rPr lang="fr-FR" sz="1400" b="0" baseline="0" dirty="0" smtClean="0">
                          <a:solidFill>
                            <a:schemeClr val="accent6"/>
                          </a:solidFill>
                        </a:rPr>
                        <a:t>EDC sur un pays d’Afrique au choix</a:t>
                      </a:r>
                    </a:p>
                    <a:p>
                      <a:r>
                        <a:rPr lang="fr-FR" sz="1400" b="1" dirty="0" smtClean="0"/>
                        <a:t>Sous-thème </a:t>
                      </a:r>
                      <a:r>
                        <a:rPr lang="fr-FR" sz="1400" b="1" baseline="0" dirty="0" smtClean="0"/>
                        <a:t>2 : Répartition de la richesse et de la pauvreté dans le monde</a:t>
                      </a:r>
                      <a:endParaRPr lang="fr-FR" sz="1400" b="1" dirty="0"/>
                    </a:p>
                  </a:txBody>
                  <a:tcPr/>
                </a:tc>
              </a:tr>
              <a:tr h="1417017">
                <a:tc>
                  <a:txBody>
                    <a:bodyPr/>
                    <a:lstStyle/>
                    <a:p>
                      <a:r>
                        <a:rPr lang="fr-FR" sz="1400" b="1" dirty="0" smtClean="0"/>
                        <a:t>PARTIE 2 : DES SOCIÉTÉS INÉGALEMENT DÉVELOPPÉES</a:t>
                      </a:r>
                    </a:p>
                    <a:p>
                      <a:r>
                        <a:rPr lang="fr-FR" sz="1400" b="1" dirty="0" smtClean="0">
                          <a:solidFill>
                            <a:srgbClr val="FF0000"/>
                          </a:solidFill>
                        </a:rPr>
                        <a:t>Thème</a:t>
                      </a:r>
                      <a:r>
                        <a:rPr lang="fr-FR" sz="1400" b="1" baseline="0" dirty="0" smtClean="0">
                          <a:solidFill>
                            <a:srgbClr val="FF0000"/>
                          </a:solidFill>
                        </a:rPr>
                        <a:t> 1 : Des inégalités devant la santé</a:t>
                      </a:r>
                    </a:p>
                    <a:p>
                      <a:r>
                        <a:rPr lang="fr-FR" sz="1400" baseline="0" dirty="0" smtClean="0">
                          <a:solidFill>
                            <a:srgbClr val="FF0000"/>
                          </a:solidFill>
                        </a:rPr>
                        <a:t>EDC une pandémie/une infrastructure sanitaire</a:t>
                      </a:r>
                    </a:p>
                    <a:p>
                      <a:r>
                        <a:rPr lang="fr-FR" sz="1400" b="1" baseline="0" dirty="0" smtClean="0">
                          <a:solidFill>
                            <a:srgbClr val="FF0000"/>
                          </a:solidFill>
                        </a:rPr>
                        <a:t>Thème 2 : Des inégalités devant l’alphabétisation</a:t>
                      </a:r>
                    </a:p>
                    <a:p>
                      <a:r>
                        <a:rPr lang="fr-FR" sz="1400" b="1" strike="sngStrike" baseline="0" dirty="0" smtClean="0">
                          <a:solidFill>
                            <a:schemeClr val="tx1"/>
                          </a:solidFill>
                        </a:rPr>
                        <a:t>Thème 3 : Des inégalités devant les risques</a:t>
                      </a:r>
                    </a:p>
                    <a:p>
                      <a:r>
                        <a:rPr lang="fr-FR" sz="1400" strike="sngStrike" baseline="0" dirty="0" smtClean="0">
                          <a:solidFill>
                            <a:schemeClr val="tx1"/>
                          </a:solidFill>
                        </a:rPr>
                        <a:t>EDC d’une catastrophe naturelle</a:t>
                      </a:r>
                    </a:p>
                    <a:p>
                      <a:r>
                        <a:rPr lang="fr-FR" sz="1400" b="1" baseline="0" dirty="0" smtClean="0">
                          <a:solidFill>
                            <a:srgbClr val="FF0000"/>
                          </a:solidFill>
                        </a:rPr>
                        <a:t>Thème 4 (obligatoire) : La pauvreté dans le monde</a:t>
                      </a:r>
                      <a:endParaRPr lang="fr-FR" sz="1400" b="1" dirty="0">
                        <a:solidFill>
                          <a:srgbClr val="FF0000"/>
                        </a:solidFill>
                      </a:endParaRPr>
                    </a:p>
                  </a:txBody>
                  <a:tcPr/>
                </a:tc>
                <a:tc>
                  <a:txBody>
                    <a:bodyPr/>
                    <a:lstStyle/>
                    <a:p>
                      <a:r>
                        <a:rPr lang="fr-FR" sz="1400" b="1" dirty="0" smtClean="0"/>
                        <a:t>THEME</a:t>
                      </a:r>
                      <a:r>
                        <a:rPr lang="fr-FR" sz="1400" b="1" baseline="0" dirty="0" smtClean="0"/>
                        <a:t> 2 : DES RESSOURCES LIMITÉES À GÉRER ET À RENOUVELER</a:t>
                      </a:r>
                    </a:p>
                    <a:p>
                      <a:r>
                        <a:rPr lang="fr-FR" sz="1400" b="1" dirty="0" smtClean="0"/>
                        <a:t>Sous-thème </a:t>
                      </a:r>
                      <a:r>
                        <a:rPr lang="fr-FR" sz="1400" b="1" baseline="0" dirty="0" smtClean="0"/>
                        <a:t>1 : L’énergie, l’eau : des ressources à ménager et à mieux utiliser</a:t>
                      </a:r>
                    </a:p>
                    <a:p>
                      <a:r>
                        <a:rPr lang="fr-FR" sz="1400" b="0" baseline="0" dirty="0" smtClean="0">
                          <a:solidFill>
                            <a:schemeClr val="accent6"/>
                          </a:solidFill>
                        </a:rPr>
                        <a:t>EDC au choix avec une approche géohistoire </a:t>
                      </a:r>
                    </a:p>
                    <a:p>
                      <a:r>
                        <a:rPr lang="fr-FR" sz="1400" b="1" dirty="0" smtClean="0"/>
                        <a:t>Sous-thème </a:t>
                      </a:r>
                      <a:r>
                        <a:rPr lang="fr-FR" sz="1400" b="1" baseline="0" dirty="0" smtClean="0"/>
                        <a:t>2 : L’alimentation : comment nourrir une humanité en croissance démographique et aux alimentaires accrus ?</a:t>
                      </a:r>
                    </a:p>
                    <a:p>
                      <a:r>
                        <a:rPr lang="fr-FR" sz="1400" b="0" baseline="0" dirty="0" smtClean="0">
                          <a:solidFill>
                            <a:schemeClr val="accent6"/>
                          </a:solidFill>
                        </a:rPr>
                        <a:t>EDC au choix avec une approche géohistoire</a:t>
                      </a:r>
                      <a:endParaRPr lang="fr-FR" sz="1400" b="0" dirty="0">
                        <a:solidFill>
                          <a:schemeClr val="accent6"/>
                        </a:solidFill>
                      </a:endParaRPr>
                    </a:p>
                  </a:txBody>
                  <a:tcPr/>
                </a:tc>
              </a:tr>
              <a:tr h="2180027">
                <a:tc>
                  <a:txBody>
                    <a:bodyPr/>
                    <a:lstStyle/>
                    <a:p>
                      <a:r>
                        <a:rPr lang="fr-FR" sz="1400" b="1" dirty="0" smtClean="0"/>
                        <a:t>PARTIE 3 : DES HOMMES ET DES RESSOURCES (3 questions</a:t>
                      </a:r>
                      <a:r>
                        <a:rPr lang="fr-FR" sz="1400" b="1" baseline="0" dirty="0" smtClean="0"/>
                        <a:t> sur 4)</a:t>
                      </a:r>
                      <a:endParaRPr lang="fr-FR" sz="1400" b="1" dirty="0" smtClean="0"/>
                    </a:p>
                    <a:p>
                      <a:r>
                        <a:rPr lang="fr-FR" sz="1400" b="1" dirty="0" smtClean="0">
                          <a:solidFill>
                            <a:srgbClr val="FF0000"/>
                          </a:solidFill>
                        </a:rPr>
                        <a:t>Thème 1 : La</a:t>
                      </a:r>
                      <a:r>
                        <a:rPr lang="fr-FR" sz="1400" b="1" baseline="0" dirty="0" smtClean="0">
                          <a:solidFill>
                            <a:srgbClr val="FF0000"/>
                          </a:solidFill>
                        </a:rPr>
                        <a:t> question des ressources alimentaires</a:t>
                      </a:r>
                    </a:p>
                    <a:p>
                      <a:r>
                        <a:rPr lang="fr-FR" sz="1400" baseline="0" dirty="0" smtClean="0">
                          <a:solidFill>
                            <a:srgbClr val="FF0000"/>
                          </a:solidFill>
                        </a:rPr>
                        <a:t>EDC sur le Brésil</a:t>
                      </a:r>
                    </a:p>
                    <a:p>
                      <a:r>
                        <a:rPr lang="fr-FR" sz="1400" b="1" baseline="0" dirty="0" smtClean="0">
                          <a:solidFill>
                            <a:srgbClr val="FF0000"/>
                          </a:solidFill>
                        </a:rPr>
                        <a:t>Thème 2 : La question de l’accès à l’eau</a:t>
                      </a:r>
                    </a:p>
                    <a:p>
                      <a:r>
                        <a:rPr lang="fr-FR" sz="1400" baseline="0" dirty="0" smtClean="0">
                          <a:solidFill>
                            <a:srgbClr val="FF0000"/>
                          </a:solidFill>
                        </a:rPr>
                        <a:t>EDC sur un pays du Maghreb ou l’Australie</a:t>
                      </a:r>
                    </a:p>
                    <a:p>
                      <a:r>
                        <a:rPr lang="fr-FR" sz="1400" b="1" strike="sngStrike" baseline="0" dirty="0" smtClean="0"/>
                        <a:t>Thème 3 : Gérer les océans et leurs ressources</a:t>
                      </a:r>
                    </a:p>
                    <a:p>
                      <a:r>
                        <a:rPr lang="fr-FR" sz="1400" strike="sngStrike" baseline="0" dirty="0" smtClean="0"/>
                        <a:t>EDC sur une zone de pêche</a:t>
                      </a:r>
                    </a:p>
                    <a:p>
                      <a:r>
                        <a:rPr lang="fr-FR" sz="1400" b="1" strike="sngStrike" baseline="0" dirty="0" smtClean="0"/>
                        <a:t>Thème 4 : Ménager l’atmosphère</a:t>
                      </a:r>
                    </a:p>
                    <a:p>
                      <a:r>
                        <a:rPr lang="fr-FR" sz="1400" strike="sngStrike" baseline="0" dirty="0" smtClean="0"/>
                        <a:t>EDC sur une grande ville d’Amérique du Nord ou d’Europe</a:t>
                      </a:r>
                    </a:p>
                    <a:p>
                      <a:r>
                        <a:rPr lang="fr-FR" sz="1400" b="1" baseline="0" dirty="0" smtClean="0">
                          <a:solidFill>
                            <a:srgbClr val="FF0000"/>
                          </a:solidFill>
                        </a:rPr>
                        <a:t>Thème 5 : La question de l’énergie</a:t>
                      </a:r>
                    </a:p>
                    <a:p>
                      <a:r>
                        <a:rPr lang="fr-FR" sz="1400" baseline="0" dirty="0" smtClean="0">
                          <a:solidFill>
                            <a:srgbClr val="FF0000"/>
                          </a:solidFill>
                        </a:rPr>
                        <a:t>EDC sur la Russie ou le Moyen-Orient</a:t>
                      </a:r>
                      <a:endParaRPr lang="fr-FR" sz="1400" dirty="0">
                        <a:solidFill>
                          <a:srgbClr val="FF0000"/>
                        </a:solidFill>
                      </a:endParaRPr>
                    </a:p>
                  </a:txBody>
                  <a:tcPr/>
                </a:tc>
                <a:tc>
                  <a:txBody>
                    <a:bodyPr/>
                    <a:lstStyle/>
                    <a:p>
                      <a:r>
                        <a:rPr lang="fr-FR" sz="1400" b="1" dirty="0" smtClean="0"/>
                        <a:t>THEME 3 : PRÉVENIR LES RISQUES, S’ADAPTER AU CHANGEMENT GLOBAL</a:t>
                      </a:r>
                      <a:endParaRPr lang="fr-FR" sz="1400" b="1" baseline="0" dirty="0" smtClean="0"/>
                    </a:p>
                    <a:p>
                      <a:r>
                        <a:rPr lang="fr-FR" sz="1400" b="1" dirty="0" smtClean="0">
                          <a:solidFill>
                            <a:schemeClr val="accent6"/>
                          </a:solidFill>
                        </a:rPr>
                        <a:t>Sous-thème</a:t>
                      </a:r>
                      <a:r>
                        <a:rPr lang="fr-FR" sz="1400" b="1" baseline="0" dirty="0" smtClean="0">
                          <a:solidFill>
                            <a:schemeClr val="accent6"/>
                          </a:solidFill>
                        </a:rPr>
                        <a:t> </a:t>
                      </a:r>
                      <a:r>
                        <a:rPr lang="fr-FR" sz="1400" b="1" dirty="0" smtClean="0">
                          <a:solidFill>
                            <a:schemeClr val="accent6"/>
                          </a:solidFill>
                        </a:rPr>
                        <a:t>1 : Le changement global</a:t>
                      </a:r>
                      <a:r>
                        <a:rPr lang="fr-FR" sz="1400" b="1" baseline="0" dirty="0" smtClean="0">
                          <a:solidFill>
                            <a:schemeClr val="accent6"/>
                          </a:solidFill>
                        </a:rPr>
                        <a:t> et ses principaux effets géographiques</a:t>
                      </a:r>
                    </a:p>
                    <a:p>
                      <a:r>
                        <a:rPr lang="fr-FR" sz="1400" b="0" baseline="0" dirty="0" smtClean="0">
                          <a:solidFill>
                            <a:schemeClr val="accent6"/>
                          </a:solidFill>
                        </a:rPr>
                        <a:t>EDC sur les effets potentiels d’un changement climatique</a:t>
                      </a:r>
                    </a:p>
                    <a:p>
                      <a:r>
                        <a:rPr lang="fr-FR" sz="1400" b="1" dirty="0" smtClean="0">
                          <a:solidFill>
                            <a:schemeClr val="accent6"/>
                          </a:solidFill>
                        </a:rPr>
                        <a:t>Sous-thème </a:t>
                      </a:r>
                      <a:r>
                        <a:rPr lang="fr-FR" sz="1400" b="1" baseline="0" dirty="0" smtClean="0">
                          <a:solidFill>
                            <a:schemeClr val="accent6"/>
                          </a:solidFill>
                        </a:rPr>
                        <a:t>2 : Prévenir les risques industriels et technologiques</a:t>
                      </a:r>
                    </a:p>
                    <a:p>
                      <a:r>
                        <a:rPr lang="fr-FR" sz="1400" b="0" baseline="0" dirty="0" smtClean="0">
                          <a:solidFill>
                            <a:schemeClr val="accent6"/>
                          </a:solidFill>
                        </a:rPr>
                        <a:t>EDC sur un risque industriel ou technologique</a:t>
                      </a:r>
                      <a:endParaRPr lang="fr-FR" sz="1400" b="0" dirty="0">
                        <a:solidFill>
                          <a:schemeClr val="accent6"/>
                        </a:solidFill>
                      </a:endParaRPr>
                    </a:p>
                  </a:txBody>
                  <a:tcPr/>
                </a:tc>
              </a:tr>
              <a:tr h="331546">
                <a:tc>
                  <a:txBody>
                    <a:bodyPr/>
                    <a:lstStyle/>
                    <a:p>
                      <a:r>
                        <a:rPr lang="fr-FR" sz="1400" b="1" dirty="0" smtClean="0"/>
                        <a:t>PARTIE 4 : UNE</a:t>
                      </a:r>
                      <a:r>
                        <a:rPr lang="fr-FR" sz="1400" b="1" baseline="0" dirty="0" smtClean="0"/>
                        <a:t> QUESTION AU CHOIX</a:t>
                      </a:r>
                      <a:endParaRPr lang="fr-FR" sz="1400" b="1" dirty="0"/>
                    </a:p>
                  </a:txBody>
                  <a:tcPr/>
                </a:tc>
                <a:tc>
                  <a:txBody>
                    <a:bodyPr/>
                    <a:lstStyle/>
                    <a:p>
                      <a:endParaRPr lang="fr-FR" sz="1400" dirty="0"/>
                    </a:p>
                  </a:txBody>
                  <a:tcPr/>
                </a:tc>
              </a:tr>
            </a:tbl>
          </a:graphicData>
        </a:graphic>
      </p:graphicFrame>
      <p:sp>
        <p:nvSpPr>
          <p:cNvPr id="4" name="Accolade fermante 3"/>
          <p:cNvSpPr/>
          <p:nvPr/>
        </p:nvSpPr>
        <p:spPr>
          <a:xfrm>
            <a:off x="4090086" y="2520778"/>
            <a:ext cx="284206" cy="1458098"/>
          </a:xfrm>
          <a:prstGeom prst="rightBrace">
            <a:avLst/>
          </a:prstGeom>
          <a:noFill/>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cxnSp>
        <p:nvCxnSpPr>
          <p:cNvPr id="6" name="Connecteur droit avec flèche 5"/>
          <p:cNvCxnSpPr/>
          <p:nvPr/>
        </p:nvCxnSpPr>
        <p:spPr>
          <a:xfrm flipV="1">
            <a:off x="4473146" y="2125363"/>
            <a:ext cx="1519881" cy="108739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2026508" y="1692876"/>
            <a:ext cx="3966519" cy="43248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Accolade fermante 14"/>
          <p:cNvSpPr/>
          <p:nvPr/>
        </p:nvSpPr>
        <p:spPr>
          <a:xfrm>
            <a:off x="4090085" y="4374291"/>
            <a:ext cx="271849" cy="704336"/>
          </a:xfrm>
          <a:prstGeom prst="rightBrace">
            <a:avLst/>
          </a:prstGeom>
          <a:noFill/>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6" name="Accolade fermante 15"/>
          <p:cNvSpPr/>
          <p:nvPr/>
        </p:nvSpPr>
        <p:spPr>
          <a:xfrm>
            <a:off x="4090085" y="6116594"/>
            <a:ext cx="271849" cy="367039"/>
          </a:xfrm>
          <a:prstGeom prst="rightBrace">
            <a:avLst/>
          </a:prstGeom>
          <a:noFill/>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cxnSp>
        <p:nvCxnSpPr>
          <p:cNvPr id="17" name="Connecteur droit avec flèche 16"/>
          <p:cNvCxnSpPr/>
          <p:nvPr/>
        </p:nvCxnSpPr>
        <p:spPr>
          <a:xfrm flipV="1">
            <a:off x="4473146" y="3249827"/>
            <a:ext cx="1519881" cy="148281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4473146" y="3645243"/>
            <a:ext cx="1519881" cy="264434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026507" y="2329250"/>
            <a:ext cx="3966520" cy="73361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50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par>
                                <p:cTn id="16" presetID="22" presetClass="entr" presetSubtype="8"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par>
                                <p:cTn id="24" presetID="22" presetClass="entr" presetSubtype="8"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22" presetClass="entr" presetSubtype="4"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down)">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278" y="-71050"/>
            <a:ext cx="10515600" cy="829494"/>
          </a:xfrm>
        </p:spPr>
        <p:txBody>
          <a:bodyPr/>
          <a:lstStyle/>
          <a:p>
            <a:r>
              <a:rPr lang="fr-FR" dirty="0" smtClean="0"/>
              <a:t>Les enjeux de la géographie en 5</a:t>
            </a:r>
            <a:r>
              <a:rPr lang="fr-FR" baseline="30000" dirty="0" smtClean="0"/>
              <a:t>ème</a:t>
            </a:r>
            <a:r>
              <a:rPr lang="fr-FR" dirty="0" smtClean="0"/>
              <a:t>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39215390"/>
              </p:ext>
            </p:extLst>
          </p:nvPr>
        </p:nvGraphicFramePr>
        <p:xfrm>
          <a:off x="542925" y="2414182"/>
          <a:ext cx="11229975" cy="3972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p:cNvSpPr txBox="1"/>
          <p:nvPr/>
        </p:nvSpPr>
        <p:spPr>
          <a:xfrm>
            <a:off x="4906020" y="6386287"/>
            <a:ext cx="6866880" cy="369332"/>
          </a:xfrm>
          <a:prstGeom prst="rect">
            <a:avLst/>
          </a:prstGeom>
          <a:noFill/>
        </p:spPr>
        <p:txBody>
          <a:bodyPr wrap="none" rtlCol="0">
            <a:spAutoFit/>
          </a:bodyPr>
          <a:lstStyle/>
          <a:p>
            <a:r>
              <a:rPr lang="fr-FR" dirty="0" smtClean="0"/>
              <a:t>Pour une mise au point rapide sur </a:t>
            </a:r>
            <a:r>
              <a:rPr lang="fr-FR" dirty="0"/>
              <a:t>ces points : </a:t>
            </a:r>
            <a:r>
              <a:rPr lang="fr-FR" dirty="0">
                <a:hlinkClick r:id="rId8"/>
              </a:rPr>
              <a:t>http://</a:t>
            </a:r>
            <a:r>
              <a:rPr lang="fr-FR" dirty="0" smtClean="0">
                <a:hlinkClick r:id="rId8"/>
              </a:rPr>
              <a:t>www.hypergeo.eu</a:t>
            </a:r>
            <a:r>
              <a:rPr lang="fr-FR" dirty="0" smtClean="0"/>
              <a:t> </a:t>
            </a:r>
            <a:endParaRPr lang="fr-FR" dirty="0"/>
          </a:p>
        </p:txBody>
      </p:sp>
      <p:grpSp>
        <p:nvGrpSpPr>
          <p:cNvPr id="11" name="Grouper 10"/>
          <p:cNvGrpSpPr/>
          <p:nvPr/>
        </p:nvGrpSpPr>
        <p:grpSpPr>
          <a:xfrm>
            <a:off x="542925" y="1179870"/>
            <a:ext cx="5562907" cy="1106129"/>
            <a:chOff x="3509" y="668415"/>
            <a:chExt cx="3421633" cy="3661830"/>
          </a:xfrm>
        </p:grpSpPr>
        <p:sp>
          <p:nvSpPr>
            <p:cNvPr id="12" name="Rectangle 11"/>
            <p:cNvSpPr/>
            <p:nvPr/>
          </p:nvSpPr>
          <p:spPr>
            <a:xfrm>
              <a:off x="3509" y="668415"/>
              <a:ext cx="3421633" cy="3661830"/>
            </a:xfrm>
            <a:prstGeom prst="rect">
              <a:avLst/>
            </a:prstGeom>
            <a:solidFill>
              <a:schemeClr val="accent6">
                <a:lumMod val="20000"/>
                <a:lumOff val="80000"/>
                <a:alpha val="90000"/>
              </a:schemeClr>
            </a:solidFill>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3509" y="668415"/>
              <a:ext cx="3421633" cy="366183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fr-FR" sz="2000" kern="1200" dirty="0" smtClean="0"/>
                <a:t>Se repérer dans l’espace</a:t>
              </a:r>
              <a:r>
                <a:rPr lang="fr-FR" sz="2000" dirty="0"/>
                <a:t> </a:t>
              </a:r>
              <a:r>
                <a:rPr lang="fr-FR" sz="2000" dirty="0" smtClean="0"/>
                <a:t>et dans le temps</a:t>
              </a:r>
            </a:p>
            <a:p>
              <a:pPr marL="228600" lvl="1" indent="-228600" algn="l" defTabSz="1022350">
                <a:lnSpc>
                  <a:spcPct val="90000"/>
                </a:lnSpc>
                <a:spcBef>
                  <a:spcPct val="0"/>
                </a:spcBef>
                <a:spcAft>
                  <a:spcPct val="15000"/>
                </a:spcAft>
                <a:buChar char="••"/>
              </a:pPr>
              <a:r>
                <a:rPr lang="fr-FR" sz="2000" dirty="0" smtClean="0"/>
                <a:t>Raisonner, justifier une démarche</a:t>
              </a:r>
            </a:p>
            <a:p>
              <a:pPr marL="228600" lvl="1" indent="-228600" algn="l" defTabSz="1022350">
                <a:lnSpc>
                  <a:spcPct val="90000"/>
                </a:lnSpc>
                <a:spcBef>
                  <a:spcPct val="0"/>
                </a:spcBef>
                <a:spcAft>
                  <a:spcPct val="15000"/>
                </a:spcAft>
                <a:buChar char="••"/>
              </a:pPr>
              <a:r>
                <a:rPr lang="fr-FR" sz="2000" dirty="0" smtClean="0"/>
                <a:t>S’informer dans le monde du numérique</a:t>
              </a:r>
            </a:p>
            <a:p>
              <a:pPr marL="228600" lvl="1" indent="-228600" algn="l" defTabSz="1022350">
                <a:lnSpc>
                  <a:spcPct val="90000"/>
                </a:lnSpc>
                <a:spcBef>
                  <a:spcPct val="0"/>
                </a:spcBef>
                <a:spcAft>
                  <a:spcPct val="15000"/>
                </a:spcAft>
                <a:buChar char="••"/>
              </a:pPr>
              <a:endParaRPr lang="fr-FR" sz="2000" kern="1200" dirty="0" smtClean="0"/>
            </a:p>
          </p:txBody>
        </p:sp>
      </p:grpSp>
      <p:grpSp>
        <p:nvGrpSpPr>
          <p:cNvPr id="14" name="Grouper 13"/>
          <p:cNvGrpSpPr/>
          <p:nvPr/>
        </p:nvGrpSpPr>
        <p:grpSpPr>
          <a:xfrm>
            <a:off x="6202158" y="1179869"/>
            <a:ext cx="5562907" cy="1106129"/>
            <a:chOff x="3509" y="668415"/>
            <a:chExt cx="3421633" cy="3661830"/>
          </a:xfrm>
        </p:grpSpPr>
        <p:sp>
          <p:nvSpPr>
            <p:cNvPr id="15" name="Rectangle 14"/>
            <p:cNvSpPr/>
            <p:nvPr/>
          </p:nvSpPr>
          <p:spPr>
            <a:xfrm>
              <a:off x="3509" y="668415"/>
              <a:ext cx="3421633" cy="3661830"/>
            </a:xfrm>
            <a:prstGeom prst="rect">
              <a:avLst/>
            </a:prstGeom>
            <a:ln>
              <a:solidFill>
                <a:schemeClr val="accent6">
                  <a:lumMod val="20000"/>
                  <a:lumOff val="80000"/>
                  <a:alpha val="90000"/>
                </a:schemeClr>
              </a:solidFill>
            </a:ln>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16" name="Rectangle 15"/>
            <p:cNvSpPr/>
            <p:nvPr/>
          </p:nvSpPr>
          <p:spPr>
            <a:xfrm>
              <a:off x="3509" y="668415"/>
              <a:ext cx="3421633" cy="3661830"/>
            </a:xfrm>
            <a:prstGeom prst="rect">
              <a:avLst/>
            </a:prstGeom>
            <a:solidFill>
              <a:schemeClr val="accent6">
                <a:lumMod val="20000"/>
                <a:lumOff val="80000"/>
              </a:schemeClr>
            </a:solidFill>
            <a:ln>
              <a:solidFill>
                <a:schemeClr val="accent6">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fr-FR" sz="2000" kern="1200" dirty="0" smtClean="0"/>
                <a:t>Analyser et comprendre un document</a:t>
              </a:r>
            </a:p>
            <a:p>
              <a:pPr marL="228600" lvl="1" indent="-228600" algn="l" defTabSz="1022350">
                <a:lnSpc>
                  <a:spcPct val="90000"/>
                </a:lnSpc>
                <a:spcBef>
                  <a:spcPct val="0"/>
                </a:spcBef>
                <a:spcAft>
                  <a:spcPct val="15000"/>
                </a:spcAft>
                <a:buChar char="••"/>
              </a:pPr>
              <a:r>
                <a:rPr lang="fr-FR" sz="2000" kern="1200" dirty="0" smtClean="0"/>
                <a:t>Pratiquer différents langages</a:t>
              </a:r>
            </a:p>
            <a:p>
              <a:pPr marL="228600" lvl="1" indent="-228600" algn="l" defTabSz="1022350">
                <a:lnSpc>
                  <a:spcPct val="90000"/>
                </a:lnSpc>
                <a:spcBef>
                  <a:spcPct val="0"/>
                </a:spcBef>
                <a:spcAft>
                  <a:spcPct val="15000"/>
                </a:spcAft>
                <a:buChar char="••"/>
              </a:pPr>
              <a:r>
                <a:rPr lang="fr-FR" sz="2000" kern="1200" dirty="0" smtClean="0"/>
                <a:t>Coopérer et mutualiser</a:t>
              </a:r>
              <a:endParaRPr lang="fr-FR" sz="2000" kern="1200" dirty="0"/>
            </a:p>
          </p:txBody>
        </p:sp>
      </p:grpSp>
      <p:grpSp>
        <p:nvGrpSpPr>
          <p:cNvPr id="8" name="Grouper 7"/>
          <p:cNvGrpSpPr/>
          <p:nvPr/>
        </p:nvGrpSpPr>
        <p:grpSpPr>
          <a:xfrm>
            <a:off x="542925" y="741834"/>
            <a:ext cx="11229975" cy="438037"/>
            <a:chOff x="0" y="35512"/>
            <a:chExt cx="3421633" cy="662400"/>
          </a:xfrm>
        </p:grpSpPr>
        <p:sp>
          <p:nvSpPr>
            <p:cNvPr id="9" name="Rectangle 8"/>
            <p:cNvSpPr/>
            <p:nvPr/>
          </p:nvSpPr>
          <p:spPr>
            <a:xfrm>
              <a:off x="0" y="35512"/>
              <a:ext cx="3421633" cy="662400"/>
            </a:xfrm>
            <a:prstGeom prst="rect">
              <a:avLst/>
            </a:prstGeom>
            <a:solidFill>
              <a:schemeClr val="accent6"/>
            </a:solidFill>
            <a:ln>
              <a:solidFill>
                <a:schemeClr val="accent6"/>
              </a:solidFill>
            </a:ln>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0" name="Rectangle 9"/>
            <p:cNvSpPr/>
            <p:nvPr/>
          </p:nvSpPr>
          <p:spPr>
            <a:xfrm>
              <a:off x="0" y="35512"/>
              <a:ext cx="3421633" cy="6624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fr-FR" sz="2300" b="1" kern="1200" smtClean="0"/>
                <a:t>Compétences du socle</a:t>
              </a:r>
              <a:endParaRPr lang="fr-FR" sz="2300" b="1" kern="1200" dirty="0"/>
            </a:p>
          </p:txBody>
        </p:sp>
      </p:grpSp>
    </p:spTree>
    <p:extLst>
      <p:ext uri="{BB962C8B-B14F-4D97-AF65-F5344CB8AC3E}">
        <p14:creationId xmlns:p14="http://schemas.microsoft.com/office/powerpoint/2010/main" val="177476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par>
                                <p:cTn id="9" presetID="12" presetClass="entr" presetSubtype="1"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p:tgtEl>
                                          <p:spTgt spid="11"/>
                                        </p:tgtEl>
                                        <p:attrNameLst>
                                          <p:attrName>ppt_y</p:attrName>
                                        </p:attrNameLst>
                                      </p:cBhvr>
                                      <p:tavLst>
                                        <p:tav tm="0">
                                          <p:val>
                                            <p:strVal val="#ppt_y-#ppt_h*1.125000"/>
                                          </p:val>
                                        </p:tav>
                                        <p:tav tm="100000">
                                          <p:val>
                                            <p:strVal val="#ppt_y"/>
                                          </p:val>
                                        </p:tav>
                                      </p:tavLst>
                                    </p:anim>
                                    <p:animEffect transition="in" filter="wipe(down)">
                                      <p:cBhvr>
                                        <p:cTn id="12" dur="500"/>
                                        <p:tgtEl>
                                          <p:spTgt spid="11"/>
                                        </p:tgtEl>
                                      </p:cBhvr>
                                    </p:animEffect>
                                  </p:childTnLst>
                                </p:cTn>
                              </p:par>
                              <p:par>
                                <p:cTn id="13" presetID="12" presetClass="entr" presetSubtype="1"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p:tgtEl>
                                          <p:spTgt spid="14"/>
                                        </p:tgtEl>
                                        <p:attrNameLst>
                                          <p:attrName>ppt_y</p:attrName>
                                        </p:attrNameLst>
                                      </p:cBhvr>
                                      <p:tavLst>
                                        <p:tav tm="0">
                                          <p:val>
                                            <p:strVal val="#ppt_y-#ppt_h*1.125000"/>
                                          </p:val>
                                        </p:tav>
                                        <p:tav tm="100000">
                                          <p:val>
                                            <p:strVal val="#ppt_y"/>
                                          </p:val>
                                        </p:tav>
                                      </p:tavLst>
                                    </p:anim>
                                    <p:animEffect transition="in" filter="wipe(down)">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4">
                                            <p:graphicEl>
                                              <a:dgm id="{6AA33B68-5BC9-C64A-A2A2-5EB945ECF505}"/>
                                            </p:graphicEl>
                                          </p:spTgt>
                                        </p:tgtEl>
                                        <p:attrNameLst>
                                          <p:attrName>style.visibility</p:attrName>
                                        </p:attrNameLst>
                                      </p:cBhvr>
                                      <p:to>
                                        <p:strVal val="visible"/>
                                      </p:to>
                                    </p:set>
                                    <p:anim calcmode="lin" valueType="num">
                                      <p:cBhvr additive="base">
                                        <p:cTn id="21" dur="500"/>
                                        <p:tgtEl>
                                          <p:spTgt spid="4">
                                            <p:graphicEl>
                                              <a:dgm id="{6AA33B68-5BC9-C64A-A2A2-5EB945ECF505}"/>
                                            </p:graphicEl>
                                          </p:spTgt>
                                        </p:tgtEl>
                                        <p:attrNameLst>
                                          <p:attrName>ppt_y</p:attrName>
                                        </p:attrNameLst>
                                      </p:cBhvr>
                                      <p:tavLst>
                                        <p:tav tm="0">
                                          <p:val>
                                            <p:strVal val="#ppt_y-#ppt_h*1.125000"/>
                                          </p:val>
                                        </p:tav>
                                        <p:tav tm="100000">
                                          <p:val>
                                            <p:strVal val="#ppt_y"/>
                                          </p:val>
                                        </p:tav>
                                      </p:tavLst>
                                    </p:anim>
                                    <p:animEffect transition="in" filter="wipe(down)">
                                      <p:cBhvr>
                                        <p:cTn id="22" dur="500"/>
                                        <p:tgtEl>
                                          <p:spTgt spid="4">
                                            <p:graphicEl>
                                              <a:dgm id="{6AA33B68-5BC9-C64A-A2A2-5EB945ECF50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4">
                                            <p:graphicEl>
                                              <a:dgm id="{A6F57D85-1CCB-8541-A313-1CE2BE339EC1}"/>
                                            </p:graphicEl>
                                          </p:spTgt>
                                        </p:tgtEl>
                                        <p:attrNameLst>
                                          <p:attrName>style.visibility</p:attrName>
                                        </p:attrNameLst>
                                      </p:cBhvr>
                                      <p:to>
                                        <p:strVal val="visible"/>
                                      </p:to>
                                    </p:set>
                                    <p:anim calcmode="lin" valueType="num">
                                      <p:cBhvr additive="base">
                                        <p:cTn id="27" dur="500"/>
                                        <p:tgtEl>
                                          <p:spTgt spid="4">
                                            <p:graphicEl>
                                              <a:dgm id="{A6F57D85-1CCB-8541-A313-1CE2BE339EC1}"/>
                                            </p:graphicEl>
                                          </p:spTgt>
                                        </p:tgtEl>
                                        <p:attrNameLst>
                                          <p:attrName>ppt_y</p:attrName>
                                        </p:attrNameLst>
                                      </p:cBhvr>
                                      <p:tavLst>
                                        <p:tav tm="0">
                                          <p:val>
                                            <p:strVal val="#ppt_y-#ppt_h*1.125000"/>
                                          </p:val>
                                        </p:tav>
                                        <p:tav tm="100000">
                                          <p:val>
                                            <p:strVal val="#ppt_y"/>
                                          </p:val>
                                        </p:tav>
                                      </p:tavLst>
                                    </p:anim>
                                    <p:animEffect transition="in" filter="wipe(down)">
                                      <p:cBhvr>
                                        <p:cTn id="28" dur="500"/>
                                        <p:tgtEl>
                                          <p:spTgt spid="4">
                                            <p:graphicEl>
                                              <a:dgm id="{A6F57D85-1CCB-8541-A313-1CE2BE339EC1}"/>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4">
                                            <p:graphicEl>
                                              <a:dgm id="{AD3C9CB4-A100-D14B-AD5C-08BF4A9C79A0}"/>
                                            </p:graphicEl>
                                          </p:spTgt>
                                        </p:tgtEl>
                                        <p:attrNameLst>
                                          <p:attrName>style.visibility</p:attrName>
                                        </p:attrNameLst>
                                      </p:cBhvr>
                                      <p:to>
                                        <p:strVal val="visible"/>
                                      </p:to>
                                    </p:set>
                                    <p:anim calcmode="lin" valueType="num">
                                      <p:cBhvr additive="base">
                                        <p:cTn id="33" dur="500"/>
                                        <p:tgtEl>
                                          <p:spTgt spid="4">
                                            <p:graphicEl>
                                              <a:dgm id="{AD3C9CB4-A100-D14B-AD5C-08BF4A9C79A0}"/>
                                            </p:graphicEl>
                                          </p:spTgt>
                                        </p:tgtEl>
                                        <p:attrNameLst>
                                          <p:attrName>ppt_y</p:attrName>
                                        </p:attrNameLst>
                                      </p:cBhvr>
                                      <p:tavLst>
                                        <p:tav tm="0">
                                          <p:val>
                                            <p:strVal val="#ppt_y-#ppt_h*1.125000"/>
                                          </p:val>
                                        </p:tav>
                                        <p:tav tm="100000">
                                          <p:val>
                                            <p:strVal val="#ppt_y"/>
                                          </p:val>
                                        </p:tav>
                                      </p:tavLst>
                                    </p:anim>
                                    <p:animEffect transition="in" filter="wipe(down)">
                                      <p:cBhvr>
                                        <p:cTn id="34" dur="500"/>
                                        <p:tgtEl>
                                          <p:spTgt spid="4">
                                            <p:graphicEl>
                                              <a:dgm id="{AD3C9CB4-A100-D14B-AD5C-08BF4A9C79A0}"/>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4">
                                            <p:graphicEl>
                                              <a:dgm id="{5858B7BA-0D6E-614D-A556-9B71FC558727}"/>
                                            </p:graphicEl>
                                          </p:spTgt>
                                        </p:tgtEl>
                                        <p:attrNameLst>
                                          <p:attrName>style.visibility</p:attrName>
                                        </p:attrNameLst>
                                      </p:cBhvr>
                                      <p:to>
                                        <p:strVal val="visible"/>
                                      </p:to>
                                    </p:set>
                                    <p:anim calcmode="lin" valueType="num">
                                      <p:cBhvr additive="base">
                                        <p:cTn id="39" dur="500"/>
                                        <p:tgtEl>
                                          <p:spTgt spid="4">
                                            <p:graphicEl>
                                              <a:dgm id="{5858B7BA-0D6E-614D-A556-9B71FC558727}"/>
                                            </p:graphicEl>
                                          </p:spTgt>
                                        </p:tgtEl>
                                        <p:attrNameLst>
                                          <p:attrName>ppt_y</p:attrName>
                                        </p:attrNameLst>
                                      </p:cBhvr>
                                      <p:tavLst>
                                        <p:tav tm="0">
                                          <p:val>
                                            <p:strVal val="#ppt_y-#ppt_h*1.125000"/>
                                          </p:val>
                                        </p:tav>
                                        <p:tav tm="100000">
                                          <p:val>
                                            <p:strVal val="#ppt_y"/>
                                          </p:val>
                                        </p:tav>
                                      </p:tavLst>
                                    </p:anim>
                                    <p:animEffect transition="in" filter="wipe(down)">
                                      <p:cBhvr>
                                        <p:cTn id="40" dur="500"/>
                                        <p:tgtEl>
                                          <p:spTgt spid="4">
                                            <p:graphicEl>
                                              <a:dgm id="{5858B7BA-0D6E-614D-A556-9B71FC558727}"/>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1" fill="hold" grpId="0" nodeType="clickEffect">
                                  <p:stCondLst>
                                    <p:cond delay="0"/>
                                  </p:stCondLst>
                                  <p:childTnLst>
                                    <p:set>
                                      <p:cBhvr>
                                        <p:cTn id="44" dur="1" fill="hold">
                                          <p:stCondLst>
                                            <p:cond delay="0"/>
                                          </p:stCondLst>
                                        </p:cTn>
                                        <p:tgtEl>
                                          <p:spTgt spid="4">
                                            <p:graphicEl>
                                              <a:dgm id="{B941B0D4-99B3-4048-9155-ABF6ABC4AD08}"/>
                                            </p:graphicEl>
                                          </p:spTgt>
                                        </p:tgtEl>
                                        <p:attrNameLst>
                                          <p:attrName>style.visibility</p:attrName>
                                        </p:attrNameLst>
                                      </p:cBhvr>
                                      <p:to>
                                        <p:strVal val="visible"/>
                                      </p:to>
                                    </p:set>
                                    <p:anim calcmode="lin" valueType="num">
                                      <p:cBhvr additive="base">
                                        <p:cTn id="45" dur="500"/>
                                        <p:tgtEl>
                                          <p:spTgt spid="4">
                                            <p:graphicEl>
                                              <a:dgm id="{B941B0D4-99B3-4048-9155-ABF6ABC4AD08}"/>
                                            </p:graphicEl>
                                          </p:spTgt>
                                        </p:tgtEl>
                                        <p:attrNameLst>
                                          <p:attrName>ppt_y</p:attrName>
                                        </p:attrNameLst>
                                      </p:cBhvr>
                                      <p:tavLst>
                                        <p:tav tm="0">
                                          <p:val>
                                            <p:strVal val="#ppt_y-#ppt_h*1.125000"/>
                                          </p:val>
                                        </p:tav>
                                        <p:tav tm="100000">
                                          <p:val>
                                            <p:strVal val="#ppt_y"/>
                                          </p:val>
                                        </p:tav>
                                      </p:tavLst>
                                    </p:anim>
                                    <p:animEffect transition="in" filter="wipe(down)">
                                      <p:cBhvr>
                                        <p:cTn id="46" dur="500"/>
                                        <p:tgtEl>
                                          <p:spTgt spid="4">
                                            <p:graphicEl>
                                              <a:dgm id="{B941B0D4-99B3-4048-9155-ABF6ABC4AD08}"/>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4">
                                            <p:graphicEl>
                                              <a:dgm id="{EF5EB372-0214-384B-BC18-582B7CE9EDAA}"/>
                                            </p:graphicEl>
                                          </p:spTgt>
                                        </p:tgtEl>
                                        <p:attrNameLst>
                                          <p:attrName>style.visibility</p:attrName>
                                        </p:attrNameLst>
                                      </p:cBhvr>
                                      <p:to>
                                        <p:strVal val="visible"/>
                                      </p:to>
                                    </p:set>
                                    <p:anim calcmode="lin" valueType="num">
                                      <p:cBhvr additive="base">
                                        <p:cTn id="51" dur="500"/>
                                        <p:tgtEl>
                                          <p:spTgt spid="4">
                                            <p:graphicEl>
                                              <a:dgm id="{EF5EB372-0214-384B-BC18-582B7CE9EDAA}"/>
                                            </p:graphicEl>
                                          </p:spTgt>
                                        </p:tgtEl>
                                        <p:attrNameLst>
                                          <p:attrName>ppt_y</p:attrName>
                                        </p:attrNameLst>
                                      </p:cBhvr>
                                      <p:tavLst>
                                        <p:tav tm="0">
                                          <p:val>
                                            <p:strVal val="#ppt_y-#ppt_h*1.125000"/>
                                          </p:val>
                                        </p:tav>
                                        <p:tav tm="100000">
                                          <p:val>
                                            <p:strVal val="#ppt_y"/>
                                          </p:val>
                                        </p:tav>
                                      </p:tavLst>
                                    </p:anim>
                                    <p:animEffect transition="in" filter="wipe(down)">
                                      <p:cBhvr>
                                        <p:cTn id="52" dur="500"/>
                                        <p:tgtEl>
                                          <p:spTgt spid="4">
                                            <p:graphicEl>
                                              <a:dgm id="{EF5EB372-0214-384B-BC18-582B7CE9EDA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405" y="233750"/>
            <a:ext cx="10515600" cy="829494"/>
          </a:xfrm>
        </p:spPr>
        <p:txBody>
          <a:bodyPr/>
          <a:lstStyle/>
          <a:p>
            <a:r>
              <a:rPr lang="fr-FR" dirty="0" smtClean="0"/>
              <a:t>Le programme </a:t>
            </a:r>
            <a:r>
              <a:rPr lang="fr-FR" dirty="0" smtClean="0"/>
              <a:t>de </a:t>
            </a:r>
            <a:r>
              <a:rPr lang="fr-FR" dirty="0" smtClean="0"/>
              <a:t>géographie </a:t>
            </a:r>
            <a:r>
              <a:rPr lang="fr-FR" dirty="0" smtClean="0"/>
              <a:t>en 5</a:t>
            </a:r>
            <a:r>
              <a:rPr lang="fr-FR" baseline="30000" dirty="0" smtClean="0"/>
              <a:t>ème</a:t>
            </a:r>
            <a:r>
              <a:rPr lang="fr-FR" dirty="0" smtClean="0"/>
              <a:t> </a:t>
            </a:r>
            <a:endParaRPr lang="fr-FR" dirty="0"/>
          </a:p>
        </p:txBody>
      </p:sp>
      <p:pic>
        <p:nvPicPr>
          <p:cNvPr id="6" name="Image 5"/>
          <p:cNvPicPr>
            <a:picLocks noChangeAspect="1"/>
          </p:cNvPicPr>
          <p:nvPr/>
        </p:nvPicPr>
        <p:blipFill>
          <a:blip r:embed="rId3"/>
          <a:stretch>
            <a:fillRect/>
          </a:stretch>
        </p:blipFill>
        <p:spPr>
          <a:xfrm>
            <a:off x="625476" y="1369000"/>
            <a:ext cx="3177882" cy="3313835"/>
          </a:xfrm>
          <a:prstGeom prst="rect">
            <a:avLst/>
          </a:prstGeom>
        </p:spPr>
      </p:pic>
      <p:pic>
        <p:nvPicPr>
          <p:cNvPr id="7" name="Image 6"/>
          <p:cNvPicPr>
            <a:picLocks noChangeAspect="1"/>
          </p:cNvPicPr>
          <p:nvPr/>
        </p:nvPicPr>
        <p:blipFill>
          <a:blip r:embed="rId4"/>
          <a:stretch>
            <a:fillRect/>
          </a:stretch>
        </p:blipFill>
        <p:spPr>
          <a:xfrm>
            <a:off x="4222829" y="1369000"/>
            <a:ext cx="3260739" cy="3895725"/>
          </a:xfrm>
          <a:prstGeom prst="rect">
            <a:avLst/>
          </a:prstGeom>
        </p:spPr>
      </p:pic>
      <p:pic>
        <p:nvPicPr>
          <p:cNvPr id="17" name="Image 16"/>
          <p:cNvPicPr>
            <a:picLocks noChangeAspect="1"/>
          </p:cNvPicPr>
          <p:nvPr/>
        </p:nvPicPr>
        <p:blipFill>
          <a:blip r:embed="rId5"/>
          <a:stretch>
            <a:fillRect/>
          </a:stretch>
        </p:blipFill>
        <p:spPr>
          <a:xfrm>
            <a:off x="7903039" y="1369000"/>
            <a:ext cx="3487429" cy="3748520"/>
          </a:xfrm>
          <a:prstGeom prst="rect">
            <a:avLst/>
          </a:prstGeom>
        </p:spPr>
      </p:pic>
    </p:spTree>
    <p:extLst>
      <p:ext uri="{BB962C8B-B14F-4D97-AF65-F5344CB8AC3E}">
        <p14:creationId xmlns:p14="http://schemas.microsoft.com/office/powerpoint/2010/main" val="1356977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 y="2218545"/>
            <a:ext cx="12192000" cy="1540656"/>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dirty="0" smtClean="0">
                <a:ln w="0"/>
                <a:effectLst>
                  <a:outerShdw blurRad="38100" dist="19050" dir="2700000" algn="tl" rotWithShape="0">
                    <a:schemeClr val="dk1">
                      <a:alpha val="40000"/>
                    </a:schemeClr>
                  </a:outerShdw>
                </a:effectLst>
              </a:rPr>
              <a:t>Problématisation du programme de géographie 5</a:t>
            </a:r>
            <a:r>
              <a:rPr lang="fr-FR" baseline="30000" dirty="0" smtClean="0">
                <a:ln w="0"/>
                <a:effectLst>
                  <a:outerShdw blurRad="38100" dist="19050" dir="2700000" algn="tl" rotWithShape="0">
                    <a:schemeClr val="dk1">
                      <a:alpha val="40000"/>
                    </a:schemeClr>
                  </a:outerShdw>
                </a:effectLst>
              </a:rPr>
              <a:t>ème</a:t>
            </a:r>
            <a:r>
              <a:rPr lang="fr-FR" dirty="0" smtClean="0">
                <a:ln w="0"/>
                <a:effectLst>
                  <a:outerShdw blurRad="38100" dist="19050" dir="2700000" algn="tl" rotWithShape="0">
                    <a:schemeClr val="dk1">
                      <a:alpha val="40000"/>
                    </a:schemeClr>
                  </a:outerShdw>
                </a:effectLst>
              </a:rPr>
              <a:t> </a:t>
            </a:r>
            <a:endParaRPr lang="fr-FR"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6820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avec flèche 31"/>
          <p:cNvCxnSpPr/>
          <p:nvPr/>
        </p:nvCxnSpPr>
        <p:spPr>
          <a:xfrm flipV="1">
            <a:off x="1489107" y="1030563"/>
            <a:ext cx="6889591" cy="5686906"/>
          </a:xfrm>
          <a:prstGeom prst="straightConnector1">
            <a:avLst/>
          </a:prstGeom>
          <a:ln w="57150">
            <a:solidFill>
              <a:srgbClr val="FF0000"/>
            </a:solidFill>
            <a:prstDash val="dash"/>
            <a:tailEnd type="triangle"/>
          </a:ln>
        </p:spPr>
        <p:style>
          <a:lnRef idx="3">
            <a:schemeClr val="accent2"/>
          </a:lnRef>
          <a:fillRef idx="0">
            <a:schemeClr val="accent2"/>
          </a:fillRef>
          <a:effectRef idx="2">
            <a:schemeClr val="accent2"/>
          </a:effectRef>
          <a:fontRef idx="minor">
            <a:schemeClr val="tx1"/>
          </a:fontRef>
        </p:style>
      </p:cxnSp>
      <p:sp>
        <p:nvSpPr>
          <p:cNvPr id="7" name="Ellipse 6"/>
          <p:cNvSpPr/>
          <p:nvPr/>
        </p:nvSpPr>
        <p:spPr>
          <a:xfrm>
            <a:off x="1934693" y="1339975"/>
            <a:ext cx="2409372" cy="214811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t>Environnement</a:t>
            </a:r>
            <a:endParaRPr lang="fr-FR" dirty="0"/>
          </a:p>
        </p:txBody>
      </p:sp>
      <p:sp>
        <p:nvSpPr>
          <p:cNvPr id="8" name="Ellipse 7"/>
          <p:cNvSpPr/>
          <p:nvPr/>
        </p:nvSpPr>
        <p:spPr>
          <a:xfrm>
            <a:off x="3684765" y="4370249"/>
            <a:ext cx="2409372" cy="214811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Sociétés</a:t>
            </a:r>
            <a:endParaRPr lang="fr-FR" dirty="0"/>
          </a:p>
        </p:txBody>
      </p:sp>
      <p:sp>
        <p:nvSpPr>
          <p:cNvPr id="9" name="Ellipse 8"/>
          <p:cNvSpPr/>
          <p:nvPr/>
        </p:nvSpPr>
        <p:spPr>
          <a:xfrm>
            <a:off x="5717206" y="1401997"/>
            <a:ext cx="2409372" cy="2148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Economies</a:t>
            </a:r>
            <a:endParaRPr lang="fr-FR" dirty="0"/>
          </a:p>
        </p:txBody>
      </p:sp>
      <p:sp>
        <p:nvSpPr>
          <p:cNvPr id="12" name="Flèche vers la droite 11"/>
          <p:cNvSpPr/>
          <p:nvPr/>
        </p:nvSpPr>
        <p:spPr>
          <a:xfrm rot="10800000">
            <a:off x="4464735" y="2039228"/>
            <a:ext cx="852467" cy="36285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3" name="Flèche vers la droite 12"/>
          <p:cNvSpPr/>
          <p:nvPr/>
        </p:nvSpPr>
        <p:spPr>
          <a:xfrm rot="14211469">
            <a:off x="3209610" y="3767195"/>
            <a:ext cx="491896" cy="36285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4" name="ZoneTexte 13"/>
          <p:cNvSpPr txBox="1"/>
          <p:nvPr/>
        </p:nvSpPr>
        <p:spPr>
          <a:xfrm>
            <a:off x="6639936" y="4299162"/>
            <a:ext cx="1626088" cy="1169551"/>
          </a:xfrm>
          <a:prstGeom prst="rect">
            <a:avLst/>
          </a:prstGeom>
          <a:noFill/>
        </p:spPr>
        <p:txBody>
          <a:bodyPr wrap="square" rtlCol="0">
            <a:spAutoFit/>
          </a:bodyPr>
          <a:lstStyle/>
          <a:p>
            <a:pPr algn="ctr"/>
            <a:r>
              <a:rPr lang="fr-FR" sz="1400" dirty="0" smtClean="0"/>
              <a:t>Quels modèles de développement ? Quelles inégalités socio-spatiales ?</a:t>
            </a:r>
            <a:br>
              <a:rPr lang="fr-FR" sz="1400" dirty="0" smtClean="0"/>
            </a:br>
            <a:r>
              <a:rPr lang="fr-FR" sz="1400" dirty="0" smtClean="0"/>
              <a:t>(Thème 1)</a:t>
            </a:r>
            <a:endParaRPr lang="fr-FR" sz="1400" dirty="0"/>
          </a:p>
        </p:txBody>
      </p:sp>
      <p:sp>
        <p:nvSpPr>
          <p:cNvPr id="15" name="ZoneTexte 14"/>
          <p:cNvSpPr txBox="1"/>
          <p:nvPr/>
        </p:nvSpPr>
        <p:spPr>
          <a:xfrm>
            <a:off x="4217591" y="1030563"/>
            <a:ext cx="1778005" cy="954107"/>
          </a:xfrm>
          <a:prstGeom prst="rect">
            <a:avLst/>
          </a:prstGeom>
          <a:noFill/>
        </p:spPr>
        <p:txBody>
          <a:bodyPr wrap="square" rtlCol="0">
            <a:spAutoFit/>
          </a:bodyPr>
          <a:lstStyle/>
          <a:p>
            <a:pPr algn="ctr"/>
            <a:r>
              <a:rPr lang="fr-FR" sz="1400" dirty="0" smtClean="0"/>
              <a:t>Quelle pression sur les ressources ? Quelles contraintes ?</a:t>
            </a:r>
            <a:br>
              <a:rPr lang="fr-FR" sz="1400" dirty="0" smtClean="0"/>
            </a:br>
            <a:r>
              <a:rPr lang="fr-FR" sz="1400" dirty="0" smtClean="0"/>
              <a:t>(Thème 2)</a:t>
            </a:r>
            <a:endParaRPr lang="fr-FR" sz="1400" dirty="0"/>
          </a:p>
        </p:txBody>
      </p:sp>
      <p:sp>
        <p:nvSpPr>
          <p:cNvPr id="16" name="ZoneTexte 15"/>
          <p:cNvSpPr txBox="1"/>
          <p:nvPr/>
        </p:nvSpPr>
        <p:spPr>
          <a:xfrm>
            <a:off x="1482071" y="4051551"/>
            <a:ext cx="1777358" cy="738664"/>
          </a:xfrm>
          <a:prstGeom prst="rect">
            <a:avLst/>
          </a:prstGeom>
          <a:noFill/>
        </p:spPr>
        <p:txBody>
          <a:bodyPr wrap="square" rtlCol="0">
            <a:spAutoFit/>
          </a:bodyPr>
          <a:lstStyle/>
          <a:p>
            <a:pPr algn="ctr"/>
            <a:r>
              <a:rPr lang="fr-FR" sz="1400" dirty="0" smtClean="0"/>
              <a:t>Quels risques ? Quels aménagements ?</a:t>
            </a:r>
            <a:br>
              <a:rPr lang="fr-FR" sz="1400" dirty="0" smtClean="0"/>
            </a:br>
            <a:r>
              <a:rPr lang="fr-FR" sz="1400" dirty="0" smtClean="0"/>
              <a:t>(Thème 3)</a:t>
            </a:r>
            <a:endParaRPr lang="fr-FR" sz="1400" dirty="0"/>
          </a:p>
        </p:txBody>
      </p:sp>
      <p:sp>
        <p:nvSpPr>
          <p:cNvPr id="17" name="Flèche vers la droite 16"/>
          <p:cNvSpPr/>
          <p:nvPr/>
        </p:nvSpPr>
        <p:spPr>
          <a:xfrm rot="3370277">
            <a:off x="3629358" y="3917493"/>
            <a:ext cx="423878" cy="36285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9" name="Flèche vers la droite 18"/>
          <p:cNvSpPr/>
          <p:nvPr/>
        </p:nvSpPr>
        <p:spPr>
          <a:xfrm>
            <a:off x="4795303" y="2291106"/>
            <a:ext cx="852467" cy="36285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0" name="Flèche vers la droite 19"/>
          <p:cNvSpPr/>
          <p:nvPr/>
        </p:nvSpPr>
        <p:spPr>
          <a:xfrm rot="7781913">
            <a:off x="5867061" y="3996176"/>
            <a:ext cx="491896" cy="36285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1" name="Flèche vers la droite 20"/>
          <p:cNvSpPr/>
          <p:nvPr/>
        </p:nvSpPr>
        <p:spPr>
          <a:xfrm rot="18540721">
            <a:off x="6302750" y="3955184"/>
            <a:ext cx="423878" cy="36285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9" name="ZoneTexte 28"/>
          <p:cNvSpPr txBox="1"/>
          <p:nvPr/>
        </p:nvSpPr>
        <p:spPr>
          <a:xfrm>
            <a:off x="4065674" y="2927431"/>
            <a:ext cx="1863902" cy="1323439"/>
          </a:xfrm>
          <a:prstGeom prst="rect">
            <a:avLst/>
          </a:prstGeom>
          <a:noFill/>
        </p:spPr>
        <p:txBody>
          <a:bodyPr wrap="square" rtlCol="0">
            <a:spAutoFit/>
          </a:bodyPr>
          <a:lstStyle/>
          <a:p>
            <a:pPr algn="ctr"/>
            <a:r>
              <a:rPr lang="fr-FR" sz="1600" smtClean="0">
                <a:solidFill>
                  <a:srgbClr val="C00000"/>
                </a:solidFill>
              </a:rPr>
              <a:t>Des territoires vulnérables à la recherche d’un développement durable et équitable</a:t>
            </a:r>
            <a:endParaRPr lang="fr-FR" sz="1600" dirty="0">
              <a:solidFill>
                <a:srgbClr val="C00000"/>
              </a:solidFill>
            </a:endParaRPr>
          </a:p>
        </p:txBody>
      </p:sp>
      <p:cxnSp>
        <p:nvCxnSpPr>
          <p:cNvPr id="4" name="Connecteur droit avec flèche 3"/>
          <p:cNvCxnSpPr/>
          <p:nvPr/>
        </p:nvCxnSpPr>
        <p:spPr>
          <a:xfrm flipH="1" flipV="1">
            <a:off x="1479717" y="1030563"/>
            <a:ext cx="9390" cy="56869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V="1">
            <a:off x="1490522" y="6717470"/>
            <a:ext cx="7402286"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rot="16200000">
            <a:off x="884270" y="1383864"/>
            <a:ext cx="832279" cy="369332"/>
          </a:xfrm>
          <a:prstGeom prst="rect">
            <a:avLst/>
          </a:prstGeom>
          <a:noFill/>
          <a:ln>
            <a:solidFill>
              <a:srgbClr val="FF0000"/>
            </a:solidFill>
          </a:ln>
        </p:spPr>
        <p:txBody>
          <a:bodyPr wrap="none" rtlCol="0">
            <a:spAutoFit/>
          </a:bodyPr>
          <a:lstStyle/>
          <a:p>
            <a:r>
              <a:rPr lang="fr-FR" smtClean="0">
                <a:solidFill>
                  <a:srgbClr val="FF0000"/>
                </a:solidFill>
              </a:rPr>
              <a:t>Espace</a:t>
            </a:r>
            <a:endParaRPr lang="fr-FR">
              <a:solidFill>
                <a:srgbClr val="FF0000"/>
              </a:solidFill>
            </a:endParaRPr>
          </a:p>
        </p:txBody>
      </p:sp>
      <p:sp>
        <p:nvSpPr>
          <p:cNvPr id="30" name="ZoneTexte 29"/>
          <p:cNvSpPr txBox="1"/>
          <p:nvPr/>
        </p:nvSpPr>
        <p:spPr>
          <a:xfrm>
            <a:off x="7985193" y="6348138"/>
            <a:ext cx="787010" cy="369332"/>
          </a:xfrm>
          <a:prstGeom prst="rect">
            <a:avLst/>
          </a:prstGeom>
          <a:noFill/>
          <a:ln>
            <a:solidFill>
              <a:srgbClr val="FF0000"/>
            </a:solidFill>
          </a:ln>
        </p:spPr>
        <p:txBody>
          <a:bodyPr wrap="none" rtlCol="0">
            <a:spAutoFit/>
          </a:bodyPr>
          <a:lstStyle/>
          <a:p>
            <a:r>
              <a:rPr lang="fr-FR" dirty="0" smtClean="0">
                <a:solidFill>
                  <a:srgbClr val="FF0000"/>
                </a:solidFill>
              </a:rPr>
              <a:t>Temps</a:t>
            </a:r>
            <a:endParaRPr lang="fr-FR" dirty="0">
              <a:solidFill>
                <a:srgbClr val="FF0000"/>
              </a:solidFill>
            </a:endParaRPr>
          </a:p>
        </p:txBody>
      </p:sp>
      <p:sp>
        <p:nvSpPr>
          <p:cNvPr id="2" name="Titre 1"/>
          <p:cNvSpPr>
            <a:spLocks noGrp="1"/>
          </p:cNvSpPr>
          <p:nvPr>
            <p:ph type="title"/>
          </p:nvPr>
        </p:nvSpPr>
        <p:spPr>
          <a:xfrm>
            <a:off x="0" y="13577"/>
            <a:ext cx="12192000" cy="817879"/>
          </a:xfrm>
        </p:spPr>
        <p:txBody>
          <a:bodyPr/>
          <a:lstStyle/>
          <a:p>
            <a:r>
              <a:rPr lang="fr-FR" dirty="0" smtClean="0"/>
              <a:t>Mise en problématique du programme</a:t>
            </a:r>
            <a:endParaRPr lang="fr-FR" dirty="0"/>
          </a:p>
        </p:txBody>
      </p:sp>
      <p:sp>
        <p:nvSpPr>
          <p:cNvPr id="35" name="ZoneTexte 34"/>
          <p:cNvSpPr txBox="1"/>
          <p:nvPr/>
        </p:nvSpPr>
        <p:spPr>
          <a:xfrm rot="19281967">
            <a:off x="1556113" y="5402192"/>
            <a:ext cx="2003369" cy="369332"/>
          </a:xfrm>
          <a:prstGeom prst="rect">
            <a:avLst/>
          </a:prstGeom>
          <a:noFill/>
        </p:spPr>
        <p:txBody>
          <a:bodyPr wrap="none" rtlCol="0">
            <a:spAutoFit/>
          </a:bodyPr>
          <a:lstStyle/>
          <a:p>
            <a:r>
              <a:rPr lang="fr-FR" smtClean="0">
                <a:solidFill>
                  <a:srgbClr val="FF0000"/>
                </a:solidFill>
              </a:rPr>
              <a:t>Changement global</a:t>
            </a:r>
            <a:endParaRPr lang="fr-FR">
              <a:solidFill>
                <a:srgbClr val="FF0000"/>
              </a:solidFill>
            </a:endParaRPr>
          </a:p>
        </p:txBody>
      </p:sp>
    </p:spTree>
    <p:extLst>
      <p:ext uri="{BB962C8B-B14F-4D97-AF65-F5344CB8AC3E}">
        <p14:creationId xmlns:p14="http://schemas.microsoft.com/office/powerpoint/2010/main" val="178648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heel(1)">
                                      <p:cBhvr>
                                        <p:cTn id="10" dur="2000"/>
                                        <p:tgtEl>
                                          <p:spTgt spid="9"/>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p:tgtEl>
                                          <p:spTgt spid="20"/>
                                        </p:tgtEl>
                                        <p:attrNameLst>
                                          <p:attrName>ppt_y</p:attrName>
                                        </p:attrNameLst>
                                      </p:cBhvr>
                                      <p:tavLst>
                                        <p:tav tm="0">
                                          <p:val>
                                            <p:strVal val="#ppt_y+#ppt_h*1.125000"/>
                                          </p:val>
                                        </p:tav>
                                        <p:tav tm="100000">
                                          <p:val>
                                            <p:strVal val="#ppt_y"/>
                                          </p:val>
                                        </p:tav>
                                      </p:tavLst>
                                    </p:anim>
                                    <p:animEffect transition="in" filter="wipe(up)">
                                      <p:cBhvr>
                                        <p:cTn id="19" dur="500"/>
                                        <p:tgtEl>
                                          <p:spTgt spid="20"/>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p:tgtEl>
                                          <p:spTgt spid="21"/>
                                        </p:tgtEl>
                                        <p:attrNameLst>
                                          <p:attrName>ppt_y</p:attrName>
                                        </p:attrNameLst>
                                      </p:cBhvr>
                                      <p:tavLst>
                                        <p:tav tm="0">
                                          <p:val>
                                            <p:strVal val="#ppt_y+#ppt_h*1.125000"/>
                                          </p:val>
                                        </p:tav>
                                        <p:tav tm="100000">
                                          <p:val>
                                            <p:strVal val="#ppt_y"/>
                                          </p:val>
                                        </p:tav>
                                      </p:tavLst>
                                    </p:anim>
                                    <p:animEffect transition="in" filter="wipe(up)">
                                      <p:cBhvr>
                                        <p:cTn id="23" dur="500"/>
                                        <p:tgtEl>
                                          <p:spTgt spid="21"/>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p:tgtEl>
                                          <p:spTgt spid="14"/>
                                        </p:tgtEl>
                                        <p:attrNameLst>
                                          <p:attrName>ppt_y</p:attrName>
                                        </p:attrNameLst>
                                      </p:cBhvr>
                                      <p:tavLst>
                                        <p:tav tm="0">
                                          <p:val>
                                            <p:strVal val="#ppt_y+#ppt_h*1.125000"/>
                                          </p:val>
                                        </p:tav>
                                        <p:tav tm="100000">
                                          <p:val>
                                            <p:strVal val="#ppt_y"/>
                                          </p:val>
                                        </p:tav>
                                      </p:tavLst>
                                    </p:anim>
                                    <p:animEffect transition="in" filter="wipe(up)">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p:tgtEl>
                                          <p:spTgt spid="15"/>
                                        </p:tgtEl>
                                        <p:attrNameLst>
                                          <p:attrName>ppt_y</p:attrName>
                                        </p:attrNameLst>
                                      </p:cBhvr>
                                      <p:tavLst>
                                        <p:tav tm="0">
                                          <p:val>
                                            <p:strVal val="#ppt_y+#ppt_h*1.125000"/>
                                          </p:val>
                                        </p:tav>
                                        <p:tav tm="100000">
                                          <p:val>
                                            <p:strVal val="#ppt_y"/>
                                          </p:val>
                                        </p:tav>
                                      </p:tavLst>
                                    </p:anim>
                                    <p:animEffect transition="in" filter="wipe(up)">
                                      <p:cBhvr>
                                        <p:cTn id="33" dur="500"/>
                                        <p:tgtEl>
                                          <p:spTgt spid="15"/>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p:tgtEl>
                                          <p:spTgt spid="19"/>
                                        </p:tgtEl>
                                        <p:attrNameLst>
                                          <p:attrName>ppt_y</p:attrName>
                                        </p:attrNameLst>
                                      </p:cBhvr>
                                      <p:tavLst>
                                        <p:tav tm="0">
                                          <p:val>
                                            <p:strVal val="#ppt_y+#ppt_h*1.125000"/>
                                          </p:val>
                                        </p:tav>
                                        <p:tav tm="100000">
                                          <p:val>
                                            <p:strVal val="#ppt_y"/>
                                          </p:val>
                                        </p:tav>
                                      </p:tavLst>
                                    </p:anim>
                                    <p:animEffect transition="in" filter="wipe(up)">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p:tgtEl>
                                          <p:spTgt spid="16"/>
                                        </p:tgtEl>
                                        <p:attrNameLst>
                                          <p:attrName>ppt_y</p:attrName>
                                        </p:attrNameLst>
                                      </p:cBhvr>
                                      <p:tavLst>
                                        <p:tav tm="0">
                                          <p:val>
                                            <p:strVal val="#ppt_y+#ppt_h*1.125000"/>
                                          </p:val>
                                        </p:tav>
                                        <p:tav tm="100000">
                                          <p:val>
                                            <p:strVal val="#ppt_y"/>
                                          </p:val>
                                        </p:tav>
                                      </p:tavLst>
                                    </p:anim>
                                    <p:animEffect transition="in" filter="wipe(up)">
                                      <p:cBhvr>
                                        <p:cTn id="47" dur="500"/>
                                        <p:tgtEl>
                                          <p:spTgt spid="16"/>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p:tgtEl>
                                          <p:spTgt spid="13"/>
                                        </p:tgtEl>
                                        <p:attrNameLst>
                                          <p:attrName>ppt_y</p:attrName>
                                        </p:attrNameLst>
                                      </p:cBhvr>
                                      <p:tavLst>
                                        <p:tav tm="0">
                                          <p:val>
                                            <p:strVal val="#ppt_y+#ppt_h*1.125000"/>
                                          </p:val>
                                        </p:tav>
                                        <p:tav tm="100000">
                                          <p:val>
                                            <p:strVal val="#ppt_y"/>
                                          </p:val>
                                        </p:tav>
                                      </p:tavLst>
                                    </p:anim>
                                    <p:animEffect transition="in" filter="wipe(up)">
                                      <p:cBhvr>
                                        <p:cTn id="51" dur="500"/>
                                        <p:tgtEl>
                                          <p:spTgt spid="13"/>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p:tgtEl>
                                          <p:spTgt spid="17"/>
                                        </p:tgtEl>
                                        <p:attrNameLst>
                                          <p:attrName>ppt_y</p:attrName>
                                        </p:attrNameLst>
                                      </p:cBhvr>
                                      <p:tavLst>
                                        <p:tav tm="0">
                                          <p:val>
                                            <p:strVal val="#ppt_y+#ppt_h*1.125000"/>
                                          </p:val>
                                        </p:tav>
                                        <p:tav tm="100000">
                                          <p:val>
                                            <p:strVal val="#ppt_y"/>
                                          </p:val>
                                        </p:tav>
                                      </p:tavLst>
                                    </p:anim>
                                    <p:animEffect transition="in" filter="wipe(up)">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additive="base">
                                        <p:cTn id="60" dur="500"/>
                                        <p:tgtEl>
                                          <p:spTgt spid="29"/>
                                        </p:tgtEl>
                                        <p:attrNameLst>
                                          <p:attrName>ppt_y</p:attrName>
                                        </p:attrNameLst>
                                      </p:cBhvr>
                                      <p:tavLst>
                                        <p:tav tm="0">
                                          <p:val>
                                            <p:strVal val="#ppt_y+#ppt_h*1.125000"/>
                                          </p:val>
                                        </p:tav>
                                        <p:tav tm="100000">
                                          <p:val>
                                            <p:strVal val="#ppt_y"/>
                                          </p:val>
                                        </p:tav>
                                      </p:tavLst>
                                    </p:anim>
                                    <p:animEffect transition="in" filter="wipe(up)">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left)">
                                      <p:cBhvr>
                                        <p:cTn id="66" dur="500"/>
                                        <p:tgtEl>
                                          <p:spTgt spid="4"/>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500"/>
                                        <p:tgtEl>
                                          <p:spTgt spid="26"/>
                                        </p:tgtEl>
                                      </p:cBhvr>
                                    </p:animEffect>
                                  </p:childTnLst>
                                </p:cTn>
                              </p:par>
                              <p:par>
                                <p:cTn id="70" presetID="22" presetClass="entr" presetSubtype="8" fill="hold"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left)">
                                      <p:cBhvr>
                                        <p:cTn id="72" dur="500"/>
                                        <p:tgtEl>
                                          <p:spTgt spid="24"/>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wipe(left)">
                                      <p:cBhvr>
                                        <p:cTn id="75" dur="500"/>
                                        <p:tgtEl>
                                          <p:spTgt spid="30"/>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wipe(down)">
                                      <p:cBhvr>
                                        <p:cTn id="80" dur="500"/>
                                        <p:tgtEl>
                                          <p:spTgt spid="32"/>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ipe(down)">
                                      <p:cBhvr>
                                        <p:cTn id="8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p:bldP spid="15" grpId="0"/>
      <p:bldP spid="16" grpId="0"/>
      <p:bldP spid="17" grpId="0" animBg="1"/>
      <p:bldP spid="19" grpId="0" animBg="1"/>
      <p:bldP spid="20" grpId="0" animBg="1"/>
      <p:bldP spid="21" grpId="0" animBg="1"/>
      <p:bldP spid="29" grpId="0"/>
      <p:bldP spid="26" grpId="0" animBg="1"/>
      <p:bldP spid="30" grpId="0" animBg="1"/>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 y="2218545"/>
            <a:ext cx="12192000" cy="1540656"/>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dirty="0" smtClean="0">
                <a:ln w="0"/>
                <a:effectLst>
                  <a:outerShdw blurRad="38100" dist="19050" dir="2700000" algn="tl" rotWithShape="0">
                    <a:schemeClr val="dk1">
                      <a:alpha val="40000"/>
                    </a:schemeClr>
                  </a:outerShdw>
                </a:effectLst>
              </a:rPr>
              <a:t>Mise à jour sur la notion de « changement global »</a:t>
            </a:r>
            <a:endParaRPr lang="fr-FR"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593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3782</TotalTime>
  <Words>1698</Words>
  <Application>Microsoft Macintosh PowerPoint</Application>
  <PresentationFormat>Grand écran</PresentationFormat>
  <Paragraphs>219</Paragraphs>
  <Slides>13</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Calibri Light</vt:lpstr>
      <vt:lpstr>Wingdings</vt:lpstr>
      <vt:lpstr>Arial</vt:lpstr>
      <vt:lpstr>Calibri</vt:lpstr>
      <vt:lpstr>Thème Office</vt:lpstr>
      <vt:lpstr>Introduction au programme  de géographie en 5ème </vt:lpstr>
      <vt:lpstr>Présentation PowerPoint</vt:lpstr>
      <vt:lpstr>Un programme plus remanié qu’il n’y paraît…</vt:lpstr>
      <vt:lpstr>Un programme plus remanié qu’il n’y paraît…</vt:lpstr>
      <vt:lpstr>Les enjeux de la géographie en 5ème </vt:lpstr>
      <vt:lpstr>Le programme de géographie en 5ème </vt:lpstr>
      <vt:lpstr>Présentation PowerPoint</vt:lpstr>
      <vt:lpstr>Mise en problématique du programme</vt:lpstr>
      <vt:lpstr>Présentation PowerPoint</vt:lpstr>
      <vt:lpstr>Le changement global : une notion intégratrice</vt:lpstr>
      <vt:lpstr>Le changement global : pour une approche systémique des processus planétaires</vt:lpstr>
      <vt:lpstr>Le changement global : questionner le développement durable</vt:lpstr>
      <vt:lpstr>Bibliographie</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JF Tavernier</dc:creator>
  <cp:lastModifiedBy>Jean-François Tavernier</cp:lastModifiedBy>
  <cp:revision>140</cp:revision>
  <cp:lastPrinted>2016-04-28T08:03:48Z</cp:lastPrinted>
  <dcterms:created xsi:type="dcterms:W3CDTF">2016-03-27T09:26:26Z</dcterms:created>
  <dcterms:modified xsi:type="dcterms:W3CDTF">2016-06-10T06:42:08Z</dcterms:modified>
</cp:coreProperties>
</file>