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5" r:id="rId3"/>
    <p:sldId id="270" r:id="rId4"/>
    <p:sldId id="271" r:id="rId5"/>
    <p:sldId id="275" r:id="rId6"/>
    <p:sldId id="276" r:id="rId7"/>
    <p:sldId id="263" r:id="rId8"/>
    <p:sldId id="262" r:id="rId9"/>
    <p:sldId id="272" r:id="rId10"/>
    <p:sldId id="264" r:id="rId11"/>
    <p:sldId id="278" r:id="rId12"/>
    <p:sldId id="310" r:id="rId13"/>
    <p:sldId id="311" r:id="rId14"/>
    <p:sldId id="312" r:id="rId15"/>
    <p:sldId id="313" r:id="rId16"/>
    <p:sldId id="279" r:id="rId17"/>
    <p:sldId id="280" r:id="rId18"/>
    <p:sldId id="281" r:id="rId19"/>
    <p:sldId id="282" r:id="rId20"/>
    <p:sldId id="283" r:id="rId21"/>
    <p:sldId id="284" r:id="rId22"/>
    <p:sldId id="285" r:id="rId23"/>
    <p:sldId id="286" r:id="rId24"/>
    <p:sldId id="314" r:id="rId25"/>
    <p:sldId id="287" r:id="rId26"/>
    <p:sldId id="288" r:id="rId27"/>
    <p:sldId id="290" r:id="rId28"/>
    <p:sldId id="259"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1E6A91-0377-4407-B683-DE455DA85055}" type="datetimeFigureOut">
              <a:rPr lang="fr-FR" smtClean="0"/>
              <a:t>21/05/2016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D26345-C770-4EEF-8E16-4706BDA6BC94}" type="slidenum">
              <a:rPr lang="fr-FR" smtClean="0"/>
              <a:t>‹N°›</a:t>
            </a:fld>
            <a:endParaRPr lang="fr-FR"/>
          </a:p>
        </p:txBody>
      </p:sp>
    </p:spTree>
    <p:extLst>
      <p:ext uri="{BB962C8B-B14F-4D97-AF65-F5344CB8AC3E}">
        <p14:creationId xmlns:p14="http://schemas.microsoft.com/office/powerpoint/2010/main" val="168092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Hervé le Bras et un historien est démographe. Il a beaucoup travaille</a:t>
            </a:r>
            <a:r>
              <a:rPr lang="fr-FR" baseline="0" dirty="0" smtClean="0"/>
              <a:t> sur la question de la croissance démographique? </a:t>
            </a:r>
          </a:p>
          <a:p>
            <a:r>
              <a:rPr lang="fr-FR" baseline="0" dirty="0" smtClean="0"/>
              <a:t>Dans son livre Vie et mort de la population mondiale. Il pose la problématique centrale de notre chapitre : Selon l’ONU, la population de la terre devrait friser les 9 milliards avant 2050. </a:t>
            </a:r>
            <a:r>
              <a:rPr lang="fr-FR" baseline="0" dirty="0" err="1" smtClean="0"/>
              <a:t>Pourra-t-elle</a:t>
            </a:r>
            <a:r>
              <a:rPr lang="fr-FR" baseline="0" dirty="0" smtClean="0"/>
              <a:t> survivre durablement à de tels niveaux. </a:t>
            </a:r>
            <a:endParaRPr lang="fr-FR" dirty="0"/>
          </a:p>
        </p:txBody>
      </p:sp>
      <p:sp>
        <p:nvSpPr>
          <p:cNvPr id="4" name="Espace réservé du numéro de diapositive 3"/>
          <p:cNvSpPr>
            <a:spLocks noGrp="1"/>
          </p:cNvSpPr>
          <p:nvPr>
            <p:ph type="sldNum" sz="quarter" idx="10"/>
          </p:nvPr>
        </p:nvSpPr>
        <p:spPr/>
        <p:txBody>
          <a:bodyPr/>
          <a:lstStyle/>
          <a:p>
            <a:fld id="{50D26345-C770-4EEF-8E16-4706BDA6BC94}" type="slidenum">
              <a:rPr lang="fr-FR" smtClean="0"/>
              <a:t>9</a:t>
            </a:fld>
            <a:endParaRPr lang="fr-FR"/>
          </a:p>
        </p:txBody>
      </p:sp>
    </p:spTree>
    <p:extLst>
      <p:ext uri="{BB962C8B-B14F-4D97-AF65-F5344CB8AC3E}">
        <p14:creationId xmlns:p14="http://schemas.microsoft.com/office/powerpoint/2010/main" val="317720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D26345-C770-4EEF-8E16-4706BDA6BC94}" type="slidenum">
              <a:rPr lang="fr-FR" smtClean="0"/>
              <a:t>10</a:t>
            </a:fld>
            <a:endParaRPr lang="fr-FR"/>
          </a:p>
        </p:txBody>
      </p:sp>
    </p:spTree>
    <p:extLst>
      <p:ext uri="{BB962C8B-B14F-4D97-AF65-F5344CB8AC3E}">
        <p14:creationId xmlns:p14="http://schemas.microsoft.com/office/powerpoint/2010/main" val="286219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fiches ressources sont une aide précieuse</a:t>
            </a:r>
            <a:r>
              <a:rPr lang="fr-FR" baseline="0" dirty="0" smtClean="0"/>
              <a:t> à la mise en œuvre de nos programmes.</a:t>
            </a:r>
          </a:p>
          <a:p>
            <a:pPr marL="171450" indent="-171450">
              <a:buFontTx/>
              <a:buChar char="-"/>
            </a:pPr>
            <a:r>
              <a:rPr lang="fr-FR" baseline="0" dirty="0" smtClean="0"/>
              <a:t>Elles rappellent que la seconde EDC doit être menée à partir d’un pays d’Afrique (Nigéria ou démographie)</a:t>
            </a:r>
          </a:p>
          <a:p>
            <a:pPr marL="171450" indent="-171450">
              <a:buFontTx/>
              <a:buChar char="-"/>
            </a:pPr>
            <a:r>
              <a:rPr lang="fr-FR" baseline="0" dirty="0" smtClean="0"/>
              <a:t>Cette EDC se situe dans un second temps : après avoir travaillé sur la Chine ou l’Inde </a:t>
            </a:r>
          </a:p>
          <a:p>
            <a:pPr marL="171450" indent="-171450">
              <a:buFontTx/>
              <a:buChar char="-"/>
            </a:pPr>
            <a:endParaRPr lang="fr-FR" baseline="0" dirty="0" smtClean="0"/>
          </a:p>
          <a:p>
            <a:pPr marL="0" indent="0">
              <a:buFontTx/>
              <a:buNone/>
            </a:pPr>
            <a:r>
              <a:rPr lang="fr-FR" baseline="0" dirty="0" smtClean="0"/>
              <a:t>Les fiches préconisent d’entrer dans le thème par une thématique concrète : éducation, santé. </a:t>
            </a:r>
          </a:p>
          <a:p>
            <a:pPr marL="0" indent="0">
              <a:buFontTx/>
              <a:buNone/>
            </a:pPr>
            <a:r>
              <a:rPr lang="fr-FR" baseline="0" dirty="0" smtClean="0"/>
              <a:t>Le </a:t>
            </a:r>
            <a:r>
              <a:rPr lang="fr-FR" baseline="0" dirty="0" err="1" smtClean="0"/>
              <a:t>etc</a:t>
            </a:r>
            <a:r>
              <a:rPr lang="fr-FR" baseline="0" dirty="0" smtClean="0"/>
              <a:t> renvoie au logement décent qui est explicité plus haut pour l’EDC concernant la Chine ou l’Inde</a:t>
            </a:r>
            <a:endParaRPr lang="fr-FR" dirty="0"/>
          </a:p>
        </p:txBody>
      </p:sp>
      <p:sp>
        <p:nvSpPr>
          <p:cNvPr id="4" name="Espace réservé du numéro de diapositive 3"/>
          <p:cNvSpPr>
            <a:spLocks noGrp="1"/>
          </p:cNvSpPr>
          <p:nvPr>
            <p:ph type="sldNum" sz="quarter" idx="10"/>
          </p:nvPr>
        </p:nvSpPr>
        <p:spPr/>
        <p:txBody>
          <a:bodyPr/>
          <a:lstStyle/>
          <a:p>
            <a:fld id="{50F430A1-A658-4470-BAB5-0E218BA701D2}" type="slidenum">
              <a:rPr lang="fr-FR" smtClean="0"/>
              <a:t>12</a:t>
            </a:fld>
            <a:endParaRPr lang="fr-FR"/>
          </a:p>
        </p:txBody>
      </p:sp>
    </p:spTree>
    <p:extLst>
      <p:ext uri="{BB962C8B-B14F-4D97-AF65-F5344CB8AC3E}">
        <p14:creationId xmlns:p14="http://schemas.microsoft.com/office/powerpoint/2010/main" val="414578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u="sng" kern="1200" dirty="0" smtClean="0">
                <a:solidFill>
                  <a:schemeClr val="tx1"/>
                </a:solidFill>
                <a:effectLst/>
                <a:latin typeface="+mn-lt"/>
                <a:ea typeface="+mn-ea"/>
                <a:cs typeface="+mn-cs"/>
              </a:rPr>
              <a:t>Définition :</a:t>
            </a:r>
            <a:r>
              <a:rPr lang="fr-FR" sz="1200" kern="1200" dirty="0" smtClean="0">
                <a:solidFill>
                  <a:schemeClr val="tx1"/>
                </a:solidFill>
                <a:effectLst/>
                <a:latin typeface="+mn-lt"/>
                <a:ea typeface="+mn-ea"/>
                <a:cs typeface="+mn-cs"/>
              </a:rPr>
              <a:t> ONU-Habitat est un programme des Nations Unies œuvrant à un meilleur avenir urbain. Son but est de promouvoir le développement durable des établissements humains sur le plan social et environnemental ainsi que l’accès à un logement décent pour tous. </a:t>
            </a:r>
          </a:p>
          <a:p>
            <a:endParaRPr lang="fr-FR" sz="1200" kern="1200" dirty="0" smtClean="0">
              <a:solidFill>
                <a:schemeClr val="tx1"/>
              </a:solidFill>
              <a:effectLst/>
              <a:latin typeface="+mn-lt"/>
              <a:ea typeface="+mn-ea"/>
              <a:cs typeface="+mn-cs"/>
            </a:endParaRPr>
          </a:p>
          <a:p>
            <a:r>
              <a:rPr lang="fr-FR" sz="1200" b="1" u="sng" kern="1200" dirty="0" smtClean="0">
                <a:solidFill>
                  <a:schemeClr val="tx1"/>
                </a:solidFill>
                <a:effectLst/>
                <a:latin typeface="+mn-lt"/>
                <a:ea typeface="+mn-ea"/>
                <a:cs typeface="+mn-cs"/>
              </a:rPr>
              <a:t>Contexte :</a:t>
            </a:r>
            <a:r>
              <a:rPr lang="fr-FR" sz="1200" kern="1200" dirty="0" smtClean="0">
                <a:solidFill>
                  <a:schemeClr val="tx1"/>
                </a:solidFill>
                <a:effectLst/>
                <a:latin typeface="+mn-lt"/>
                <a:ea typeface="+mn-ea"/>
                <a:cs typeface="+mn-cs"/>
              </a:rPr>
              <a:t> Aujourd’hui, nos villes sont confrontées à des défis démographiques, environnementaux, économiques, sociaux et spatiaux sans précédent. Suite au phénomène majeur d’urbanisation, six personnes sur dix dans le monde résideront dans les zones urbaines d’ici 2030. Plus de 90 pour cent de cette croissance aura lieu en Afrique, en Asie, en Amérique latine et dans les Caraïbes. </a:t>
            </a:r>
          </a:p>
          <a:p>
            <a:endParaRPr lang="fr-FR" sz="1200" kern="1200" dirty="0" smtClean="0">
              <a:solidFill>
                <a:schemeClr val="tx1"/>
              </a:solidFill>
              <a:effectLst/>
              <a:latin typeface="+mn-lt"/>
              <a:ea typeface="+mn-ea"/>
              <a:cs typeface="+mn-cs"/>
            </a:endParaRPr>
          </a:p>
          <a:p>
            <a:r>
              <a:rPr lang="fr-FR" sz="1200" b="1" u="sng" kern="1200" dirty="0" smtClean="0">
                <a:solidFill>
                  <a:schemeClr val="tx1"/>
                </a:solidFill>
                <a:effectLst/>
                <a:latin typeface="+mn-lt"/>
                <a:ea typeface="+mn-ea"/>
                <a:cs typeface="+mn-cs"/>
              </a:rPr>
              <a:t>Conséquence :</a:t>
            </a:r>
            <a:r>
              <a:rPr lang="fr-FR" sz="1200" kern="1200" dirty="0" smtClean="0">
                <a:solidFill>
                  <a:schemeClr val="tx1"/>
                </a:solidFill>
                <a:effectLst/>
                <a:latin typeface="+mn-lt"/>
                <a:ea typeface="+mn-ea"/>
                <a:cs typeface="+mn-cs"/>
              </a:rPr>
              <a:t> En l’absence de planification et d’aménagement urbains efficace, les conséquences de cette urbanisation seront dramatiques. Dans de nombreuses villes, les effets se font déjà sentir : manque de logement décent et essor des bidonvilles, infrastructures insuffisantes ou obsolètes -qu’il s’agisse de routes, de transports publics, d’approvisionnement en eau et électricité ou d’assainissement- montée du chômage et de la pauvreté, explosion de l’insécurité et de la criminalité, problèmes de pollution et de santé, dévastations causées par des catastrophes naturelles ou humaines et autres désastres dus au changement climatique. </a:t>
            </a:r>
          </a:p>
          <a:p>
            <a:endParaRPr lang="fr-FR" dirty="0"/>
          </a:p>
        </p:txBody>
      </p:sp>
      <p:sp>
        <p:nvSpPr>
          <p:cNvPr id="4" name="Espace réservé du numéro de diapositive 3"/>
          <p:cNvSpPr>
            <a:spLocks noGrp="1"/>
          </p:cNvSpPr>
          <p:nvPr>
            <p:ph type="sldNum" sz="quarter" idx="10"/>
          </p:nvPr>
        </p:nvSpPr>
        <p:spPr/>
        <p:txBody>
          <a:bodyPr/>
          <a:lstStyle/>
          <a:p>
            <a:fld id="{50F430A1-A658-4470-BAB5-0E218BA701D2}" type="slidenum">
              <a:rPr lang="fr-FR" smtClean="0"/>
              <a:t>14</a:t>
            </a:fld>
            <a:endParaRPr lang="fr-FR"/>
          </a:p>
        </p:txBody>
      </p:sp>
    </p:spTree>
    <p:extLst>
      <p:ext uri="{BB962C8B-B14F-4D97-AF65-F5344CB8AC3E}">
        <p14:creationId xmlns:p14="http://schemas.microsoft.com/office/powerpoint/2010/main" val="25633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L’ONU ne donne pas de définition</a:t>
            </a:r>
            <a:r>
              <a:rPr lang="fr-FR" baseline="0" dirty="0" smtClean="0"/>
              <a:t> précise de ce qu’est un logement décent (au contraire de la France qui a fait une loi qui définit clairement ce qu’est un logement décent : 1. un espace habitable - au moins 9m2- 2. un espace dépourvu de risques 3.un espace confortable). Elle propose une série de critères : 1. de situation 2. de construction 3. d’environnement au sens large. Mais les seuils à partir duquel on peut parler de logement décent ne sont pas donnés : pour faire simple, à partir de quand peut-on parler de logement décent ? </a:t>
            </a:r>
          </a:p>
          <a:p>
            <a:endParaRPr lang="fr-FR" baseline="0" dirty="0" smtClean="0"/>
          </a:p>
          <a:p>
            <a:r>
              <a:rPr lang="fr-FR" i="1" baseline="0" dirty="0" smtClean="0"/>
              <a:t>In fine</a:t>
            </a:r>
            <a:r>
              <a:rPr lang="fr-FR" baseline="0" dirty="0" smtClean="0"/>
              <a:t>, il s’agit pour l’ONU de parvenir à un logement durable pour tous à un prix accessible.</a:t>
            </a:r>
            <a:endParaRPr lang="fr-FR" dirty="0"/>
          </a:p>
        </p:txBody>
      </p:sp>
      <p:sp>
        <p:nvSpPr>
          <p:cNvPr id="4" name="Espace réservé du numéro de diapositive 3"/>
          <p:cNvSpPr>
            <a:spLocks noGrp="1"/>
          </p:cNvSpPr>
          <p:nvPr>
            <p:ph type="sldNum" sz="quarter" idx="10"/>
          </p:nvPr>
        </p:nvSpPr>
        <p:spPr/>
        <p:txBody>
          <a:bodyPr/>
          <a:lstStyle/>
          <a:p>
            <a:fld id="{50F430A1-A658-4470-BAB5-0E218BA701D2}" type="slidenum">
              <a:rPr lang="fr-FR" smtClean="0"/>
              <a:t>15</a:t>
            </a:fld>
            <a:endParaRPr lang="fr-FR"/>
          </a:p>
        </p:txBody>
      </p:sp>
    </p:spTree>
    <p:extLst>
      <p:ext uri="{BB962C8B-B14F-4D97-AF65-F5344CB8AC3E}">
        <p14:creationId xmlns:p14="http://schemas.microsoft.com/office/powerpoint/2010/main" val="165490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démographie est un gros enjeu pour ce pays de 90 millions d'habitants, le deuxième plus peuplé d'Afrique. L'Ethiopie est en pleine croissance économique. Et pour assurer un développement économique optimal, le gouvernement entend maîtriser la transition démographique. C'est-à-dire à la fois, faire baisser la mortalité avec de meilleurs soins et faire baisser les naissances. </a:t>
            </a:r>
            <a:endParaRPr lang="fr-FR" dirty="0"/>
          </a:p>
        </p:txBody>
      </p:sp>
      <p:sp>
        <p:nvSpPr>
          <p:cNvPr id="4" name="Espace réservé du numéro de diapositive 3"/>
          <p:cNvSpPr>
            <a:spLocks noGrp="1"/>
          </p:cNvSpPr>
          <p:nvPr>
            <p:ph type="sldNum" sz="quarter" idx="10"/>
          </p:nvPr>
        </p:nvSpPr>
        <p:spPr/>
        <p:txBody>
          <a:bodyPr/>
          <a:lstStyle/>
          <a:p>
            <a:fld id="{50D26345-C770-4EEF-8E16-4706BDA6BC94}" type="slidenum">
              <a:rPr lang="fr-FR" smtClean="0"/>
              <a:t>20</a:t>
            </a:fld>
            <a:endParaRPr lang="fr-FR"/>
          </a:p>
        </p:txBody>
      </p:sp>
    </p:spTree>
    <p:extLst>
      <p:ext uri="{BB962C8B-B14F-4D97-AF65-F5344CB8AC3E}">
        <p14:creationId xmlns:p14="http://schemas.microsoft.com/office/powerpoint/2010/main" val="150031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30135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413803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499187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58007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105413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961021B-7D73-4A6A-B32B-BDE119962D87}" type="datetimeFigureOut">
              <a:rPr lang="fr-FR" smtClean="0"/>
              <a:t>21/05/2016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33427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961021B-7D73-4A6A-B32B-BDE119962D87}" type="datetimeFigureOut">
              <a:rPr lang="fr-FR" smtClean="0"/>
              <a:t>21/05/2016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49286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961021B-7D73-4A6A-B32B-BDE119962D87}" type="datetimeFigureOut">
              <a:rPr lang="fr-FR" smtClean="0"/>
              <a:t>21/05/2016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47714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961021B-7D73-4A6A-B32B-BDE119962D87}" type="datetimeFigureOut">
              <a:rPr lang="fr-FR" smtClean="0"/>
              <a:t>21/05/2016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413063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961021B-7D73-4A6A-B32B-BDE119962D87}" type="datetimeFigureOut">
              <a:rPr lang="fr-FR" smtClean="0"/>
              <a:t>21/05/2016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28448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961021B-7D73-4A6A-B32B-BDE119962D87}" type="datetimeFigureOut">
              <a:rPr lang="fr-FR" smtClean="0"/>
              <a:t>21/05/2016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5322FA-554A-44E4-8B1B-034D9DEB04FD}" type="slidenum">
              <a:rPr lang="fr-FR" smtClean="0"/>
              <a:t>‹N°›</a:t>
            </a:fld>
            <a:endParaRPr lang="fr-FR"/>
          </a:p>
        </p:txBody>
      </p:sp>
    </p:spTree>
    <p:extLst>
      <p:ext uri="{BB962C8B-B14F-4D97-AF65-F5344CB8AC3E}">
        <p14:creationId xmlns:p14="http://schemas.microsoft.com/office/powerpoint/2010/main" val="211927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1021B-7D73-4A6A-B32B-BDE119962D87}" type="datetimeFigureOut">
              <a:rPr lang="fr-FR" smtClean="0"/>
              <a:t>21/05/2016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322FA-554A-44E4-8B1B-034D9DEB04FD}" type="slidenum">
              <a:rPr lang="fr-FR" smtClean="0"/>
              <a:t>‹N°›</a:t>
            </a:fld>
            <a:endParaRPr lang="fr-FR"/>
          </a:p>
        </p:txBody>
      </p:sp>
    </p:spTree>
    <p:extLst>
      <p:ext uri="{BB962C8B-B14F-4D97-AF65-F5344CB8AC3E}">
        <p14:creationId xmlns:p14="http://schemas.microsoft.com/office/powerpoint/2010/main" val="193950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plus.lefigaro.fr/tag/luxe" TargetMode="External"/><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hyperlink" Target="http://plus.lefigaro.fr/tag/manhatta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692696"/>
            <a:ext cx="7772400" cy="1470025"/>
          </a:xfrm>
          <a:solidFill>
            <a:srgbClr val="FFC000">
              <a:alpha val="31000"/>
            </a:srgbClr>
          </a:solidFill>
        </p:spPr>
        <p:txBody>
          <a:bodyPr>
            <a:normAutofit/>
          </a:bodyPr>
          <a:lstStyle/>
          <a:p>
            <a:r>
              <a:rPr lang="fr-FR" sz="2400" dirty="0" smtClean="0">
                <a:latin typeface="Comic Sans MS" panose="030F0702030302020204" pitchFamily="66" charset="0"/>
              </a:rPr>
              <a:t>La croissance démographique et ses </a:t>
            </a:r>
            <a:r>
              <a:rPr lang="fr-FR" sz="2400" dirty="0" smtClean="0">
                <a:latin typeface="Comic Sans MS" panose="030F0702030302020204" pitchFamily="66" charset="0"/>
              </a:rPr>
              <a:t>effets</a:t>
            </a:r>
            <a:endParaRPr lang="fr-FR" sz="2400" dirty="0">
              <a:latin typeface="Comic Sans MS" panose="030F0702030302020204" pitchFamily="66" charset="0"/>
            </a:endParaRPr>
          </a:p>
        </p:txBody>
      </p:sp>
      <p:sp>
        <p:nvSpPr>
          <p:cNvPr id="3" name="Sous-titre 2"/>
          <p:cNvSpPr>
            <a:spLocks noGrp="1"/>
          </p:cNvSpPr>
          <p:nvPr>
            <p:ph type="subTitle" idx="1"/>
          </p:nvPr>
        </p:nvSpPr>
        <p:spPr/>
        <p:txBody>
          <a:bodyPr>
            <a:normAutofit/>
          </a:bodyPr>
          <a:lstStyle/>
          <a:p>
            <a:r>
              <a:rPr lang="fr-FR" sz="1800" dirty="0" smtClean="0">
                <a:latin typeface="Comic Sans MS" panose="030F0702030302020204" pitchFamily="66" charset="0"/>
              </a:rPr>
              <a:t>Quels sont les effets de la croissance démographique ?</a:t>
            </a:r>
          </a:p>
          <a:p>
            <a:r>
              <a:rPr lang="fr-FR" sz="1800" dirty="0" smtClean="0">
                <a:latin typeface="Comic Sans MS" panose="030F0702030302020204" pitchFamily="66" charset="0"/>
              </a:rPr>
              <a:t>Pourquoi peut-on dire qu’elle n’est pas un frein au développement ? </a:t>
            </a:r>
            <a:endParaRPr lang="fr-FR" sz="1800" dirty="0">
              <a:latin typeface="Comic Sans MS" panose="030F0702030302020204" pitchFamily="66" charset="0"/>
            </a:endParaRPr>
          </a:p>
        </p:txBody>
      </p:sp>
    </p:spTree>
    <p:extLst>
      <p:ext uri="{BB962C8B-B14F-4D97-AF65-F5344CB8AC3E}">
        <p14:creationId xmlns:p14="http://schemas.microsoft.com/office/powerpoint/2010/main" val="3774198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155" t="17602" r="14375" b="5870"/>
          <a:stretch/>
        </p:blipFill>
        <p:spPr bwMode="auto">
          <a:xfrm>
            <a:off x="288032" y="548679"/>
            <a:ext cx="8532440" cy="607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899592" y="0"/>
            <a:ext cx="2866490" cy="338554"/>
          </a:xfrm>
          <a:prstGeom prst="rect">
            <a:avLst/>
          </a:prstGeom>
          <a:noFill/>
        </p:spPr>
        <p:txBody>
          <a:bodyPr wrap="none" rtlCol="0">
            <a:spAutoFit/>
          </a:bodyPr>
          <a:lstStyle/>
          <a:p>
            <a:r>
              <a:rPr lang="fr-FR" sz="1600" b="1" u="sng" dirty="0" smtClean="0">
                <a:latin typeface="Comic Sans MS" panose="030F0702030302020204" pitchFamily="66" charset="0"/>
              </a:rPr>
              <a:t>EDC : Nigéria ? </a:t>
            </a:r>
            <a:r>
              <a:rPr lang="fr-FR" sz="1600" b="1" u="sng" dirty="0" smtClean="0">
                <a:latin typeface="Comic Sans MS" panose="030F0702030302020204" pitchFamily="66" charset="0"/>
              </a:rPr>
              <a:t>Ethiopie ?</a:t>
            </a:r>
            <a:endParaRPr lang="fr-FR" sz="1600" b="1" u="sng" dirty="0">
              <a:latin typeface="Comic Sans MS" panose="030F0702030302020204" pitchFamily="66" charset="0"/>
            </a:endParaRPr>
          </a:p>
        </p:txBody>
      </p:sp>
      <p:sp>
        <p:nvSpPr>
          <p:cNvPr id="5" name="Rectangle 4"/>
          <p:cNvSpPr/>
          <p:nvPr/>
        </p:nvSpPr>
        <p:spPr>
          <a:xfrm>
            <a:off x="395536" y="576388"/>
            <a:ext cx="8280920" cy="604328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136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rotWithShape="1">
          <a:blip r:embed="rId2"/>
          <a:srcRect l="24487" t="24348" r="12561" b="5363"/>
          <a:stretch/>
        </p:blipFill>
        <p:spPr>
          <a:xfrm>
            <a:off x="1051983" y="914415"/>
            <a:ext cx="6834718" cy="4769552"/>
          </a:xfrm>
          <a:prstGeom prst="rect">
            <a:avLst/>
          </a:prstGeom>
        </p:spPr>
      </p:pic>
      <p:sp>
        <p:nvSpPr>
          <p:cNvPr id="2" name="ZoneTexte 1"/>
          <p:cNvSpPr txBox="1"/>
          <p:nvPr/>
        </p:nvSpPr>
        <p:spPr>
          <a:xfrm>
            <a:off x="378373" y="5719440"/>
            <a:ext cx="4565737" cy="300082"/>
          </a:xfrm>
          <a:prstGeom prst="rect">
            <a:avLst/>
          </a:prstGeom>
          <a:noFill/>
        </p:spPr>
        <p:txBody>
          <a:bodyPr wrap="none" rtlCol="0">
            <a:spAutoFit/>
          </a:bodyPr>
          <a:lstStyle/>
          <a:p>
            <a:r>
              <a:rPr lang="fr-FR" sz="1350" b="1" u="sng" dirty="0"/>
              <a:t>Une thématique à choisir </a:t>
            </a:r>
            <a:r>
              <a:rPr lang="fr-FR" sz="1350" dirty="0"/>
              <a:t>: éducation/santé/logement décent </a:t>
            </a:r>
          </a:p>
        </p:txBody>
      </p:sp>
    </p:spTree>
    <p:extLst>
      <p:ext uri="{BB962C8B-B14F-4D97-AF65-F5344CB8AC3E}">
        <p14:creationId xmlns:p14="http://schemas.microsoft.com/office/powerpoint/2010/main" val="21368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097" t="16747" r="22699" b="39656"/>
          <a:stretch/>
        </p:blipFill>
        <p:spPr bwMode="auto">
          <a:xfrm>
            <a:off x="1619672" y="-99392"/>
            <a:ext cx="621025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875" t="14309" r="23985" b="55647"/>
          <a:stretch/>
        </p:blipFill>
        <p:spPr bwMode="auto">
          <a:xfrm>
            <a:off x="-20615" y="188640"/>
            <a:ext cx="928797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531" t="31271" r="25389" b="61669"/>
          <a:stretch/>
        </p:blipFill>
        <p:spPr bwMode="auto">
          <a:xfrm>
            <a:off x="-108520" y="3789039"/>
            <a:ext cx="9144000" cy="86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19672" y="0"/>
            <a:ext cx="6048672" cy="27809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0" y="360040"/>
            <a:ext cx="9144000" cy="27809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907704" y="2060848"/>
            <a:ext cx="7056784"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07504" y="3770567"/>
            <a:ext cx="8964488" cy="8810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a:stCxn id="4" idx="2"/>
          </p:cNvCxnSpPr>
          <p:nvPr/>
        </p:nvCxnSpPr>
        <p:spPr>
          <a:xfrm>
            <a:off x="5436096" y="2564904"/>
            <a:ext cx="792088" cy="120566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2920" t="26316" r="24738" b="58399"/>
          <a:stretch/>
        </p:blipFill>
        <p:spPr bwMode="auto">
          <a:xfrm>
            <a:off x="107504" y="4871715"/>
            <a:ext cx="8856984" cy="179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07504" y="4889526"/>
            <a:ext cx="8964488" cy="17798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p:nvPr/>
        </p:nvCxnSpPr>
        <p:spPr>
          <a:xfrm>
            <a:off x="467544" y="4624078"/>
            <a:ext cx="5760640" cy="7491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4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50"/>
                                        </p:tgtEl>
                                        <p:attrNameLst>
                                          <p:attrName>ppt_x</p:attrName>
                                        </p:attrNameLst>
                                      </p:cBhvr>
                                      <p:tavLst>
                                        <p:tav tm="0">
                                          <p:val>
                                            <p:strVal val="ppt_x"/>
                                          </p:val>
                                        </p:tav>
                                        <p:tav tm="100000">
                                          <p:val>
                                            <p:strVal val="ppt_x"/>
                                          </p:val>
                                        </p:tav>
                                      </p:tavLst>
                                    </p:anim>
                                    <p:anim calcmode="lin" valueType="num">
                                      <p:cBhvr additive="base">
                                        <p:cTn id="11" dur="500"/>
                                        <p:tgtEl>
                                          <p:spTgt spid="2050"/>
                                        </p:tgtEl>
                                        <p:attrNameLst>
                                          <p:attrName>ppt_y</p:attrName>
                                        </p:attrNameLst>
                                      </p:cBhvr>
                                      <p:tavLst>
                                        <p:tav tm="0">
                                          <p:val>
                                            <p:strVal val="ppt_y"/>
                                          </p:val>
                                        </p:tav>
                                        <p:tav tm="100000">
                                          <p:val>
                                            <p:strVal val="1+ppt_h/2"/>
                                          </p:val>
                                        </p:tav>
                                      </p:tavLst>
                                    </p:anim>
                                    <p:set>
                                      <p:cBhvr>
                                        <p:cTn id="12" dur="1" fill="hold">
                                          <p:stCondLst>
                                            <p:cond delay="4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5848"/>
            <a:ext cx="8229600" cy="584840"/>
          </a:xfrm>
          <a:solidFill>
            <a:srgbClr val="FFC000"/>
          </a:solidFill>
        </p:spPr>
        <p:txBody>
          <a:bodyPr>
            <a:normAutofit/>
          </a:bodyPr>
          <a:lstStyle/>
          <a:p>
            <a:r>
              <a:rPr lang="fr-FR" sz="2000" b="1" u="sng" dirty="0" smtClean="0">
                <a:latin typeface="Comic Sans MS" panose="030F0702030302020204" pitchFamily="66" charset="0"/>
              </a:rPr>
              <a:t>Quels sont les avantages à entrer par le logement décent ? </a:t>
            </a:r>
            <a:endParaRPr lang="fr-FR" sz="2000" b="1" u="sng" dirty="0">
              <a:latin typeface="Comic Sans MS" panose="030F0702030302020204" pitchFamily="66" charset="0"/>
            </a:endParaRPr>
          </a:p>
        </p:txBody>
      </p:sp>
      <p:sp>
        <p:nvSpPr>
          <p:cNvPr id="5" name="Espace réservé du contenu 4"/>
          <p:cNvSpPr>
            <a:spLocks noGrp="1"/>
          </p:cNvSpPr>
          <p:nvPr>
            <p:ph idx="1"/>
          </p:nvPr>
        </p:nvSpPr>
        <p:spPr/>
        <p:txBody>
          <a:bodyPr>
            <a:normAutofit/>
          </a:bodyPr>
          <a:lstStyle/>
          <a:p>
            <a:r>
              <a:rPr lang="fr-FR" sz="1800" dirty="0" smtClean="0">
                <a:latin typeface="Comic Sans MS" panose="030F0702030302020204" pitchFamily="66" charset="0"/>
              </a:rPr>
              <a:t>Thématique concrète</a:t>
            </a:r>
          </a:p>
          <a:p>
            <a:endParaRPr lang="fr-FR" sz="1800" dirty="0" smtClean="0">
              <a:latin typeface="Comic Sans MS" panose="030F0702030302020204" pitchFamily="66" charset="0"/>
            </a:endParaRPr>
          </a:p>
          <a:p>
            <a:r>
              <a:rPr lang="fr-FR" sz="1800" dirty="0" smtClean="0">
                <a:latin typeface="Comic Sans MS" panose="030F0702030302020204" pitchFamily="66" charset="0"/>
              </a:rPr>
              <a:t>Permet dans le même temps de travailler sur la santé, l’éducation…</a:t>
            </a:r>
          </a:p>
          <a:p>
            <a:endParaRPr lang="fr-FR" sz="1800" dirty="0" smtClean="0">
              <a:latin typeface="Comic Sans MS" panose="030F0702030302020204" pitchFamily="66" charset="0"/>
            </a:endParaRPr>
          </a:p>
          <a:p>
            <a:r>
              <a:rPr lang="fr-FR" sz="1800" dirty="0" smtClean="0">
                <a:latin typeface="Comic Sans MS" panose="030F0702030302020204" pitchFamily="66" charset="0"/>
              </a:rPr>
              <a:t>Renvoie à la notion d’habiter </a:t>
            </a:r>
          </a:p>
          <a:p>
            <a:endParaRPr lang="fr-FR" sz="1800" dirty="0" smtClean="0">
              <a:latin typeface="Comic Sans MS" panose="030F0702030302020204" pitchFamily="66" charset="0"/>
            </a:endParaRPr>
          </a:p>
          <a:p>
            <a:r>
              <a:rPr lang="fr-FR" sz="1800" dirty="0" smtClean="0">
                <a:latin typeface="Comic Sans MS" panose="030F0702030302020204" pitchFamily="66" charset="0"/>
              </a:rPr>
              <a:t>Permet d’introduire le chapitre prochain : la répartition de la richesse et de la pauvreté </a:t>
            </a:r>
            <a:endParaRPr lang="fr-FR" sz="1800" dirty="0">
              <a:latin typeface="Comic Sans MS" panose="030F0702030302020204" pitchFamily="66" charset="0"/>
            </a:endParaRPr>
          </a:p>
        </p:txBody>
      </p:sp>
    </p:spTree>
    <p:extLst>
      <p:ext uri="{BB962C8B-B14F-4D97-AF65-F5344CB8AC3E}">
        <p14:creationId xmlns:p14="http://schemas.microsoft.com/office/powerpoint/2010/main" val="1038156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171400"/>
            <a:ext cx="3970784" cy="710952"/>
          </a:xfrm>
          <a:solidFill>
            <a:srgbClr val="FFC000"/>
          </a:solidFill>
        </p:spPr>
        <p:txBody>
          <a:bodyPr>
            <a:normAutofit/>
          </a:bodyPr>
          <a:lstStyle/>
          <a:p>
            <a:r>
              <a:rPr lang="fr-FR" sz="2000" b="1" u="sng" dirty="0" smtClean="0"/>
              <a:t>La notion le logement décent : </a:t>
            </a:r>
            <a:endParaRPr lang="fr-FR" sz="2000" b="1" u="sng"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724" r="1466" b="5870"/>
          <a:stretch/>
        </p:blipFill>
        <p:spPr bwMode="auto">
          <a:xfrm>
            <a:off x="107504" y="476672"/>
            <a:ext cx="901359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59632" y="620688"/>
            <a:ext cx="2304256" cy="50405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p:cNvCxnSpPr>
            <a:stCxn id="6" idx="2"/>
          </p:cNvCxnSpPr>
          <p:nvPr/>
        </p:nvCxnSpPr>
        <p:spPr>
          <a:xfrm>
            <a:off x="2411760" y="1124744"/>
            <a:ext cx="936104" cy="50405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81756" y="1484784"/>
            <a:ext cx="1694300" cy="3960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545" t="30788" r="46372" b="65825"/>
          <a:stretch/>
        </p:blipFill>
        <p:spPr bwMode="auto">
          <a:xfrm>
            <a:off x="5396001" y="1484784"/>
            <a:ext cx="3664226" cy="40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396001" y="1509103"/>
            <a:ext cx="3664226" cy="3960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07504" y="476672"/>
            <a:ext cx="9036496" cy="47525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91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5368" t="30339" r="15228" b="5870"/>
          <a:stretch/>
        </p:blipFill>
        <p:spPr bwMode="auto">
          <a:xfrm>
            <a:off x="13603" y="355682"/>
            <a:ext cx="7056784" cy="517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7504" y="1124744"/>
            <a:ext cx="6768752" cy="648072"/>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984776" y="332656"/>
            <a:ext cx="2051720" cy="523220"/>
          </a:xfrm>
          <a:prstGeom prst="rect">
            <a:avLst/>
          </a:prstGeom>
          <a:noFill/>
        </p:spPr>
        <p:txBody>
          <a:bodyPr wrap="square" rtlCol="0">
            <a:spAutoFit/>
          </a:bodyPr>
          <a:lstStyle/>
          <a:p>
            <a:pPr algn="ctr"/>
            <a:r>
              <a:rPr lang="fr-FR" sz="1400" dirty="0" smtClean="0">
                <a:latin typeface="Comic Sans MS" panose="030F0702030302020204" pitchFamily="66" charset="0"/>
              </a:rPr>
              <a:t>Emplacement des maisons </a:t>
            </a:r>
            <a:endParaRPr lang="fr-FR" sz="1400" dirty="0">
              <a:latin typeface="Comic Sans MS" panose="030F0702030302020204" pitchFamily="66" charset="0"/>
            </a:endParaRPr>
          </a:p>
        </p:txBody>
      </p:sp>
      <p:sp>
        <p:nvSpPr>
          <p:cNvPr id="7" name="ZoneTexte 6"/>
          <p:cNvSpPr txBox="1"/>
          <p:nvPr/>
        </p:nvSpPr>
        <p:spPr>
          <a:xfrm>
            <a:off x="7020272" y="1249596"/>
            <a:ext cx="2051720" cy="523220"/>
          </a:xfrm>
          <a:prstGeom prst="rect">
            <a:avLst/>
          </a:prstGeom>
          <a:noFill/>
        </p:spPr>
        <p:txBody>
          <a:bodyPr wrap="square" rtlCol="0">
            <a:spAutoFit/>
          </a:bodyPr>
          <a:lstStyle/>
          <a:p>
            <a:pPr algn="ctr"/>
            <a:r>
              <a:rPr lang="fr-FR" sz="1400" dirty="0" smtClean="0">
                <a:latin typeface="Comic Sans MS" panose="030F0702030302020204" pitchFamily="66" charset="0"/>
              </a:rPr>
              <a:t>Bonne conception et construction </a:t>
            </a:r>
            <a:endParaRPr lang="fr-FR" sz="1400" dirty="0">
              <a:latin typeface="Comic Sans MS" panose="030F0702030302020204" pitchFamily="66" charset="0"/>
            </a:endParaRPr>
          </a:p>
        </p:txBody>
      </p:sp>
      <p:sp>
        <p:nvSpPr>
          <p:cNvPr id="8" name="ZoneTexte 7"/>
          <p:cNvSpPr txBox="1"/>
          <p:nvPr/>
        </p:nvSpPr>
        <p:spPr>
          <a:xfrm>
            <a:off x="7092280" y="2276872"/>
            <a:ext cx="2051720" cy="738664"/>
          </a:xfrm>
          <a:prstGeom prst="rect">
            <a:avLst/>
          </a:prstGeom>
          <a:noFill/>
        </p:spPr>
        <p:txBody>
          <a:bodyPr wrap="square" rtlCol="0">
            <a:spAutoFit/>
          </a:bodyPr>
          <a:lstStyle/>
          <a:p>
            <a:pPr algn="ctr"/>
            <a:r>
              <a:rPr lang="fr-FR" sz="1400" dirty="0" smtClean="0">
                <a:latin typeface="Comic Sans MS" panose="030F0702030302020204" pitchFamily="66" charset="0"/>
              </a:rPr>
              <a:t>Intégration dans un environnement social, culturel et économique </a:t>
            </a:r>
            <a:endParaRPr lang="fr-FR" sz="1400" dirty="0">
              <a:latin typeface="Comic Sans MS" panose="030F0702030302020204" pitchFamily="66" charset="0"/>
            </a:endParaRPr>
          </a:p>
        </p:txBody>
      </p:sp>
      <p:sp>
        <p:nvSpPr>
          <p:cNvPr id="9" name="ZoneTexte 8"/>
          <p:cNvSpPr txBox="1"/>
          <p:nvPr/>
        </p:nvSpPr>
        <p:spPr>
          <a:xfrm>
            <a:off x="1763935" y="47904"/>
            <a:ext cx="4248472" cy="307777"/>
          </a:xfrm>
          <a:prstGeom prst="rect">
            <a:avLst/>
          </a:prstGeom>
          <a:solidFill>
            <a:srgbClr val="FFC000"/>
          </a:solidFill>
        </p:spPr>
        <p:txBody>
          <a:bodyPr wrap="square" rtlCol="0">
            <a:spAutoFit/>
          </a:bodyPr>
          <a:lstStyle/>
          <a:p>
            <a:pPr algn="ctr"/>
            <a:r>
              <a:rPr lang="fr-FR" sz="1400" dirty="0" smtClean="0">
                <a:latin typeface="Comic Sans MS" panose="030F0702030302020204" pitchFamily="66" charset="0"/>
              </a:rPr>
              <a:t>Pas vraiment de définition mais des critères </a:t>
            </a:r>
            <a:endParaRPr lang="fr-FR" sz="1400" dirty="0">
              <a:latin typeface="Comic Sans MS" panose="030F0702030302020204" pitchFamily="66" charset="0"/>
            </a:endParaRPr>
          </a:p>
        </p:txBody>
      </p:sp>
      <p:sp>
        <p:nvSpPr>
          <p:cNvPr id="10" name="ZoneTexte 9"/>
          <p:cNvSpPr txBox="1"/>
          <p:nvPr/>
        </p:nvSpPr>
        <p:spPr>
          <a:xfrm>
            <a:off x="7020272" y="4005064"/>
            <a:ext cx="2051720" cy="523220"/>
          </a:xfrm>
          <a:prstGeom prst="rect">
            <a:avLst/>
          </a:prstGeom>
          <a:noFill/>
        </p:spPr>
        <p:txBody>
          <a:bodyPr wrap="square" rtlCol="0">
            <a:spAutoFit/>
          </a:bodyPr>
          <a:lstStyle/>
          <a:p>
            <a:pPr algn="ctr"/>
            <a:r>
              <a:rPr lang="fr-FR" sz="1400" dirty="0" smtClean="0">
                <a:latin typeface="Comic Sans MS" panose="030F0702030302020204" pitchFamily="66" charset="0"/>
              </a:rPr>
              <a:t>Parvenir au logement durable </a:t>
            </a:r>
            <a:endParaRPr lang="fr-FR" sz="1400" dirty="0">
              <a:latin typeface="Comic Sans MS" panose="030F0702030302020204" pitchFamily="66" charset="0"/>
            </a:endParaRPr>
          </a:p>
        </p:txBody>
      </p:sp>
      <p:sp>
        <p:nvSpPr>
          <p:cNvPr id="12" name="Flèche vers le bas 11"/>
          <p:cNvSpPr/>
          <p:nvPr/>
        </p:nvSpPr>
        <p:spPr>
          <a:xfrm>
            <a:off x="7740352" y="3015536"/>
            <a:ext cx="792088" cy="845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0" y="355681"/>
            <a:ext cx="7092280" cy="523355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24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animBg="1"/>
      <p:bldP spid="10" grpId="0"/>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10444" y="274588"/>
            <a:ext cx="7886700" cy="994172"/>
          </a:xfrm>
        </p:spPr>
        <p:txBody>
          <a:bodyPr>
            <a:normAutofit/>
          </a:bodyPr>
          <a:lstStyle/>
          <a:p>
            <a:r>
              <a:rPr lang="fr-FR" sz="1400" b="1" u="sng" dirty="0">
                <a:latin typeface="Comic Sans MS" panose="030F0702030302020204" pitchFamily="66" charset="0"/>
              </a:rPr>
              <a:t>Dans un premier temps : caractériser la démographie éthiopienne </a:t>
            </a:r>
          </a:p>
        </p:txBody>
      </p:sp>
      <p:sp>
        <p:nvSpPr>
          <p:cNvPr id="9" name="Titre 3"/>
          <p:cNvSpPr txBox="1">
            <a:spLocks/>
          </p:cNvSpPr>
          <p:nvPr/>
        </p:nvSpPr>
        <p:spPr>
          <a:xfrm>
            <a:off x="3156" y="3007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a:t>Dans un second temps : répondre à cette question d’une augmentation rapide de la population </a:t>
            </a:r>
          </a:p>
        </p:txBody>
      </p:sp>
      <p:sp>
        <p:nvSpPr>
          <p:cNvPr id="10" name="Titre 3"/>
          <p:cNvSpPr txBox="1">
            <a:spLocks/>
          </p:cNvSpPr>
          <p:nvPr/>
        </p:nvSpPr>
        <p:spPr>
          <a:xfrm>
            <a:off x="56882" y="-243408"/>
            <a:ext cx="914084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400" b="1" u="sng" dirty="0">
                <a:solidFill>
                  <a:srgbClr val="FF0000"/>
                </a:solidFill>
                <a:latin typeface="Comic Sans MS" panose="030F0702030302020204" pitchFamily="66" charset="0"/>
              </a:rPr>
              <a:t>Problématique : comment faire pour accueillir dans </a:t>
            </a:r>
            <a:r>
              <a:rPr lang="fr-FR" sz="1400" b="1" u="sng" dirty="0" smtClean="0">
                <a:solidFill>
                  <a:srgbClr val="FF0000"/>
                </a:solidFill>
                <a:latin typeface="Comic Sans MS" panose="030F0702030302020204" pitchFamily="66" charset="0"/>
              </a:rPr>
              <a:t>des</a:t>
            </a:r>
            <a:r>
              <a:rPr lang="fr-FR" sz="1400" b="1" u="sng" dirty="0" smtClean="0">
                <a:solidFill>
                  <a:srgbClr val="FF0000"/>
                </a:solidFill>
                <a:latin typeface="Comic Sans MS" panose="030F0702030302020204" pitchFamily="66" charset="0"/>
              </a:rPr>
              <a:t> logements décents </a:t>
            </a:r>
            <a:r>
              <a:rPr lang="fr-FR" sz="1400" b="1" u="sng" dirty="0">
                <a:solidFill>
                  <a:srgbClr val="FF0000"/>
                </a:solidFill>
                <a:latin typeface="Comic Sans MS" panose="030F0702030302020204" pitchFamily="66" charset="0"/>
              </a:rPr>
              <a:t>une population éthiopienne toujours plus nombreuse ? </a:t>
            </a:r>
          </a:p>
        </p:txBody>
      </p:sp>
      <p:pic>
        <p:nvPicPr>
          <p:cNvPr id="5" name="Espace réservé du contenu 6"/>
          <p:cNvPicPr>
            <a:picLocks noGrp="1" noChangeAspect="1"/>
          </p:cNvPicPr>
          <p:nvPr>
            <p:ph sz="half" idx="2"/>
          </p:nvPr>
        </p:nvPicPr>
        <p:blipFill rotWithShape="1">
          <a:blip r:embed="rId2"/>
          <a:srcRect l="-424" t="3823" r="3404" b="5172"/>
          <a:stretch/>
        </p:blipFill>
        <p:spPr>
          <a:xfrm>
            <a:off x="56882" y="980728"/>
            <a:ext cx="2930942" cy="1718301"/>
          </a:xfrm>
          <a:prstGeom prst="rect">
            <a:avLst/>
          </a:prstGeom>
        </p:spPr>
      </p:pic>
      <p:pic>
        <p:nvPicPr>
          <p:cNvPr id="6" name="Espace réservé du contenu 6"/>
          <p:cNvPicPr>
            <a:picLocks noGrp="1" noChangeAspect="1"/>
          </p:cNvPicPr>
          <p:nvPr>
            <p:ph sz="half" idx="2"/>
          </p:nvPr>
        </p:nvPicPr>
        <p:blipFill rotWithShape="1">
          <a:blip r:embed="rId3"/>
          <a:srcRect t="4609" r="12851" b="6529"/>
          <a:stretch/>
        </p:blipFill>
        <p:spPr>
          <a:xfrm>
            <a:off x="3059832" y="980728"/>
            <a:ext cx="2935118" cy="1870516"/>
          </a:xfrm>
          <a:prstGeom prst="rect">
            <a:avLst/>
          </a:prstGeom>
        </p:spPr>
      </p:pic>
      <p:sp>
        <p:nvSpPr>
          <p:cNvPr id="2" name="ZoneTexte 1"/>
          <p:cNvSpPr txBox="1"/>
          <p:nvPr/>
        </p:nvSpPr>
        <p:spPr>
          <a:xfrm>
            <a:off x="2987824" y="332656"/>
            <a:ext cx="4032448" cy="307777"/>
          </a:xfrm>
          <a:prstGeom prst="rect">
            <a:avLst/>
          </a:prstGeom>
          <a:noFill/>
        </p:spPr>
        <p:txBody>
          <a:bodyPr wrap="square" rtlCol="0">
            <a:spAutoFit/>
          </a:bodyPr>
          <a:lstStyle/>
          <a:p>
            <a:r>
              <a:rPr lang="fr-FR" sz="1400" b="1" u="sng" dirty="0">
                <a:latin typeface="Comic Sans MS" panose="030F0702030302020204" pitchFamily="66" charset="0"/>
              </a:rPr>
              <a:t>S’informer dans le monde du numérique </a:t>
            </a:r>
          </a:p>
        </p:txBody>
      </p:sp>
      <p:pic>
        <p:nvPicPr>
          <p:cNvPr id="8" name="Espace réservé du contenu 8"/>
          <p:cNvPicPr>
            <a:picLocks noGrp="1" noChangeAspect="1"/>
          </p:cNvPicPr>
          <p:nvPr>
            <p:ph idx="1"/>
          </p:nvPr>
        </p:nvPicPr>
        <p:blipFill rotWithShape="1">
          <a:blip r:embed="rId4"/>
          <a:srcRect l="5126" t="8479" r="11912" b="7815"/>
          <a:stretch/>
        </p:blipFill>
        <p:spPr>
          <a:xfrm>
            <a:off x="6132746" y="980728"/>
            <a:ext cx="3011254" cy="1898918"/>
          </a:xfrm>
          <a:prstGeom prst="rect">
            <a:avLst/>
          </a:prstGeom>
        </p:spPr>
      </p:pic>
      <p:pic>
        <p:nvPicPr>
          <p:cNvPr id="3" name="Image 2"/>
          <p:cNvPicPr>
            <a:picLocks noChangeAspect="1"/>
          </p:cNvPicPr>
          <p:nvPr/>
        </p:nvPicPr>
        <p:blipFill rotWithShape="1">
          <a:blip r:embed="rId5"/>
          <a:srcRect l="15948" r="16283"/>
          <a:stretch/>
        </p:blipFill>
        <p:spPr>
          <a:xfrm>
            <a:off x="2621985" y="3621061"/>
            <a:ext cx="2498655" cy="2304400"/>
          </a:xfrm>
          <a:prstGeom prst="rect">
            <a:avLst/>
          </a:prstGeom>
        </p:spPr>
      </p:pic>
      <p:pic>
        <p:nvPicPr>
          <p:cNvPr id="11" name="Espace réservé du contenu 3"/>
          <p:cNvPicPr>
            <a:picLocks noGrp="1" noChangeAspect="1"/>
          </p:cNvPicPr>
          <p:nvPr>
            <p:ph idx="1"/>
          </p:nvPr>
        </p:nvPicPr>
        <p:blipFill rotWithShape="1">
          <a:blip r:embed="rId6"/>
          <a:srcRect l="16508" r="16946"/>
          <a:stretch/>
        </p:blipFill>
        <p:spPr>
          <a:xfrm>
            <a:off x="5200650" y="3621061"/>
            <a:ext cx="2433035" cy="2285139"/>
          </a:xfrm>
          <a:prstGeom prst="rect">
            <a:avLst/>
          </a:prstGeom>
        </p:spPr>
      </p:pic>
      <p:pic>
        <p:nvPicPr>
          <p:cNvPr id="7" name="Image 6"/>
          <p:cNvPicPr>
            <a:picLocks noChangeAspect="1"/>
          </p:cNvPicPr>
          <p:nvPr/>
        </p:nvPicPr>
        <p:blipFill rotWithShape="1">
          <a:blip r:embed="rId7"/>
          <a:srcRect l="16375" r="16375"/>
          <a:stretch/>
        </p:blipFill>
        <p:spPr>
          <a:xfrm>
            <a:off x="83166" y="3621062"/>
            <a:ext cx="2458809" cy="2285138"/>
          </a:xfrm>
          <a:prstGeom prst="rect">
            <a:avLst/>
          </a:prstGeom>
        </p:spPr>
      </p:pic>
      <p:pic>
        <p:nvPicPr>
          <p:cNvPr id="12" name="Espace réservé du contenu 3"/>
          <p:cNvPicPr>
            <a:picLocks noGrp="1" noChangeAspect="1"/>
          </p:cNvPicPr>
          <p:nvPr>
            <p:ph idx="1"/>
          </p:nvPr>
        </p:nvPicPr>
        <p:blipFill rotWithShape="1">
          <a:blip r:embed="rId8"/>
          <a:srcRect l="10598" t="8828" r="11911" b="12018"/>
          <a:stretch/>
        </p:blipFill>
        <p:spPr>
          <a:xfrm rot="16200000">
            <a:off x="7253665" y="4043556"/>
            <a:ext cx="2273708" cy="1451577"/>
          </a:xfrm>
          <a:prstGeom prst="rect">
            <a:avLst/>
          </a:prstGeom>
        </p:spPr>
      </p:pic>
      <p:sp>
        <p:nvSpPr>
          <p:cNvPr id="13" name="Rectangle 12"/>
          <p:cNvSpPr/>
          <p:nvPr/>
        </p:nvSpPr>
        <p:spPr>
          <a:xfrm>
            <a:off x="3156" y="980728"/>
            <a:ext cx="298466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093903" y="980728"/>
            <a:ext cx="298466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157630" y="991638"/>
            <a:ext cx="298466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09235" y="3621061"/>
            <a:ext cx="2432740" cy="2304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654942" y="3597253"/>
            <a:ext cx="2432740" cy="23043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36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15416"/>
            <a:ext cx="7886700" cy="994172"/>
          </a:xfrm>
        </p:spPr>
        <p:txBody>
          <a:bodyPr>
            <a:normAutofit/>
          </a:bodyPr>
          <a:lstStyle/>
          <a:p>
            <a:r>
              <a:rPr lang="fr-FR" sz="1350" b="1" u="sng" dirty="0"/>
              <a:t>Travail de recherche sur des sites ciblés </a:t>
            </a:r>
          </a:p>
        </p:txBody>
      </p:sp>
      <p:pic>
        <p:nvPicPr>
          <p:cNvPr id="7" name="Espace réservé du contenu 6"/>
          <p:cNvPicPr>
            <a:picLocks noGrp="1" noChangeAspect="1"/>
          </p:cNvPicPr>
          <p:nvPr>
            <p:ph sz="half" idx="2"/>
          </p:nvPr>
        </p:nvPicPr>
        <p:blipFill rotWithShape="1">
          <a:blip r:embed="rId2"/>
          <a:srcRect l="-424" t="7030" r="3404" b="5172"/>
          <a:stretch/>
        </p:blipFill>
        <p:spPr>
          <a:xfrm>
            <a:off x="0" y="966787"/>
            <a:ext cx="6289334" cy="3557269"/>
          </a:xfrm>
          <a:prstGeom prst="rect">
            <a:avLst/>
          </a:prstGeom>
        </p:spPr>
      </p:pic>
      <p:sp>
        <p:nvSpPr>
          <p:cNvPr id="9" name="Titre 1"/>
          <p:cNvSpPr txBox="1">
            <a:spLocks/>
          </p:cNvSpPr>
          <p:nvPr/>
        </p:nvSpPr>
        <p:spPr>
          <a:xfrm>
            <a:off x="2699792" y="-2738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a:t>Caractériser la population éthiopienne  </a:t>
            </a:r>
          </a:p>
        </p:txBody>
      </p:sp>
      <p:sp>
        <p:nvSpPr>
          <p:cNvPr id="10" name="Rectangle 9"/>
          <p:cNvSpPr/>
          <p:nvPr/>
        </p:nvSpPr>
        <p:spPr>
          <a:xfrm>
            <a:off x="107504" y="966788"/>
            <a:ext cx="6192688" cy="3614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713018" y="2773958"/>
            <a:ext cx="5107454" cy="3614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rotWithShape="1">
          <a:blip r:embed="rId3"/>
          <a:srcRect l="11733" t="7908" r="13100" b="8119"/>
          <a:stretch/>
        </p:blipFill>
        <p:spPr>
          <a:xfrm>
            <a:off x="3713018" y="2773958"/>
            <a:ext cx="5107454" cy="3566104"/>
          </a:xfrm>
          <a:prstGeom prst="rect">
            <a:avLst/>
          </a:prstGeom>
        </p:spPr>
      </p:pic>
    </p:spTree>
    <p:extLst>
      <p:ext uri="{BB962C8B-B14F-4D97-AF65-F5344CB8AC3E}">
        <p14:creationId xmlns:p14="http://schemas.microsoft.com/office/powerpoint/2010/main" val="1258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2"/>
          </p:nvPr>
        </p:nvPicPr>
        <p:blipFill rotWithShape="1">
          <a:blip r:embed="rId2"/>
          <a:srcRect t="8604" r="23864" b="4662"/>
          <a:stretch/>
        </p:blipFill>
        <p:spPr>
          <a:xfrm>
            <a:off x="179512" y="188640"/>
            <a:ext cx="8712968" cy="6203554"/>
          </a:xfrm>
          <a:prstGeom prst="rect">
            <a:avLst/>
          </a:prstGeom>
        </p:spPr>
      </p:pic>
    </p:spTree>
    <p:extLst>
      <p:ext uri="{BB962C8B-B14F-4D97-AF65-F5344CB8AC3E}">
        <p14:creationId xmlns:p14="http://schemas.microsoft.com/office/powerpoint/2010/main" val="3111070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2"/>
          </p:nvPr>
        </p:nvPicPr>
        <p:blipFill rotWithShape="1">
          <a:blip r:embed="rId2"/>
          <a:srcRect t="4609" r="12851" b="6529"/>
          <a:stretch/>
        </p:blipFill>
        <p:spPr>
          <a:xfrm>
            <a:off x="665433" y="857250"/>
            <a:ext cx="8032797" cy="5119207"/>
          </a:xfrm>
          <a:prstGeom prst="rect">
            <a:avLst/>
          </a:prstGeom>
        </p:spPr>
      </p:pic>
    </p:spTree>
    <p:extLst>
      <p:ext uri="{BB962C8B-B14F-4D97-AF65-F5344CB8AC3E}">
        <p14:creationId xmlns:p14="http://schemas.microsoft.com/office/powerpoint/2010/main" val="1039452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srcRect l="66479" t="24924" r="17379" b="42445"/>
          <a:stretch/>
        </p:blipFill>
        <p:spPr bwMode="auto">
          <a:xfrm>
            <a:off x="4644008" y="1412776"/>
            <a:ext cx="3888432" cy="4913840"/>
          </a:xfrm>
          <a:prstGeom prst="rect">
            <a:avLst/>
          </a:prstGeom>
          <a:noFill/>
          <a:ln w="9525">
            <a:noFill/>
            <a:miter lim="800000"/>
            <a:headEnd/>
            <a:tailEnd/>
          </a:ln>
          <a:effectLst/>
        </p:spPr>
      </p:pic>
      <p:pic>
        <p:nvPicPr>
          <p:cNvPr id="3" name="Image 3" descr="Evolution pop mdle 2.jpg"/>
          <p:cNvPicPr>
            <a:picLocks noChangeAspect="1"/>
          </p:cNvPicPr>
          <p:nvPr/>
        </p:nvPicPr>
        <p:blipFill>
          <a:blip r:embed="rId3" cstate="print"/>
          <a:srcRect/>
          <a:stretch>
            <a:fillRect/>
          </a:stretch>
        </p:blipFill>
        <p:spPr bwMode="auto">
          <a:xfrm>
            <a:off x="395536" y="1412776"/>
            <a:ext cx="3690937" cy="4805363"/>
          </a:xfrm>
          <a:prstGeom prst="rect">
            <a:avLst/>
          </a:prstGeom>
          <a:noFill/>
          <a:ln w="9525">
            <a:solidFill>
              <a:schemeClr val="tx1"/>
            </a:solidFill>
            <a:miter lim="800000"/>
            <a:headEnd/>
            <a:tailEnd/>
          </a:ln>
        </p:spPr>
      </p:pic>
      <p:sp>
        <p:nvSpPr>
          <p:cNvPr id="4" name="ZoneTexte 3"/>
          <p:cNvSpPr txBox="1"/>
          <p:nvPr/>
        </p:nvSpPr>
        <p:spPr>
          <a:xfrm>
            <a:off x="467544" y="188640"/>
            <a:ext cx="7488832" cy="369332"/>
          </a:xfrm>
          <a:prstGeom prst="rect">
            <a:avLst/>
          </a:prstGeom>
          <a:noFill/>
        </p:spPr>
        <p:txBody>
          <a:bodyPr wrap="square" rtlCol="0">
            <a:spAutoFit/>
          </a:bodyPr>
          <a:lstStyle/>
          <a:p>
            <a:r>
              <a:rPr lang="fr-FR" b="1" u="sng" dirty="0" smtClean="0"/>
              <a:t>Un discours prégnant dans les médias </a:t>
            </a:r>
            <a:endParaRPr lang="fr-FR" b="1" u="sng" dirty="0"/>
          </a:p>
        </p:txBody>
      </p:sp>
    </p:spTree>
    <p:extLst>
      <p:ext uri="{BB962C8B-B14F-4D97-AF65-F5344CB8AC3E}">
        <p14:creationId xmlns:p14="http://schemas.microsoft.com/office/powerpoint/2010/main" val="265221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nvPr>
        </p:nvPicPr>
        <p:blipFill rotWithShape="1">
          <a:blip r:embed="rId3"/>
          <a:srcRect l="5126" t="8479" r="11912" b="7815"/>
          <a:stretch/>
        </p:blipFill>
        <p:spPr>
          <a:xfrm>
            <a:off x="35202" y="122601"/>
            <a:ext cx="5688632" cy="3540938"/>
          </a:xfrm>
          <a:prstGeom prst="rect">
            <a:avLst/>
          </a:prstGeom>
        </p:spPr>
      </p:pic>
      <p:sp>
        <p:nvSpPr>
          <p:cNvPr id="3" name="ZoneTexte 2"/>
          <p:cNvSpPr txBox="1"/>
          <p:nvPr/>
        </p:nvSpPr>
        <p:spPr>
          <a:xfrm>
            <a:off x="5796136" y="91385"/>
            <a:ext cx="3384376" cy="313279"/>
          </a:xfrm>
          <a:prstGeom prst="rect">
            <a:avLst/>
          </a:prstGeom>
          <a:noFill/>
        </p:spPr>
        <p:txBody>
          <a:bodyPr wrap="square" rtlCol="0">
            <a:spAutoFit/>
          </a:bodyPr>
          <a:lstStyle/>
          <a:p>
            <a:r>
              <a:rPr lang="fr-FR" sz="1400" dirty="0" smtClean="0">
                <a:latin typeface="Comic Sans MS" panose="030F0702030302020204" pitchFamily="66" charset="0"/>
              </a:rPr>
              <a:t>Terme employé par le gouvernement </a:t>
            </a:r>
            <a:endParaRPr lang="fr-FR" sz="1400" dirty="0">
              <a:latin typeface="Comic Sans MS" panose="030F0702030302020204" pitchFamily="66" charset="0"/>
            </a:endParaRPr>
          </a:p>
        </p:txBody>
      </p:sp>
      <p:sp>
        <p:nvSpPr>
          <p:cNvPr id="5" name="ZoneTexte 4"/>
          <p:cNvSpPr txBox="1"/>
          <p:nvPr/>
        </p:nvSpPr>
        <p:spPr>
          <a:xfrm>
            <a:off x="5508104" y="692696"/>
            <a:ext cx="3816424" cy="523220"/>
          </a:xfrm>
          <a:prstGeom prst="rect">
            <a:avLst/>
          </a:prstGeom>
          <a:noFill/>
        </p:spPr>
        <p:txBody>
          <a:bodyPr wrap="square" rtlCol="0">
            <a:spAutoFit/>
          </a:bodyPr>
          <a:lstStyle/>
          <a:p>
            <a:pPr algn="ctr"/>
            <a:r>
              <a:rPr lang="fr-FR" sz="1400" dirty="0" smtClean="0">
                <a:latin typeface="Comic Sans MS" panose="030F0702030302020204" pitchFamily="66" charset="0"/>
              </a:rPr>
              <a:t>Une politique de planification des naissances</a:t>
            </a:r>
            <a:endParaRPr lang="fr-FR" sz="1400" dirty="0">
              <a:latin typeface="Comic Sans MS" panose="030F0702030302020204" pitchFamily="66" charset="0"/>
            </a:endParaRPr>
          </a:p>
        </p:txBody>
      </p:sp>
      <p:sp>
        <p:nvSpPr>
          <p:cNvPr id="6" name="ZoneTexte 5"/>
          <p:cNvSpPr txBox="1"/>
          <p:nvPr/>
        </p:nvSpPr>
        <p:spPr>
          <a:xfrm>
            <a:off x="5148064" y="1412776"/>
            <a:ext cx="4680520" cy="523220"/>
          </a:xfrm>
          <a:prstGeom prst="rect">
            <a:avLst/>
          </a:prstGeom>
          <a:noFill/>
        </p:spPr>
        <p:txBody>
          <a:bodyPr wrap="square" rtlCol="0">
            <a:spAutoFit/>
          </a:bodyPr>
          <a:lstStyle/>
          <a:p>
            <a:pPr algn="ctr"/>
            <a:r>
              <a:rPr lang="fr-FR" sz="1400" dirty="0" smtClean="0">
                <a:latin typeface="Comic Sans MS" panose="030F0702030302020204" pitchFamily="66" charset="0"/>
              </a:rPr>
              <a:t>Une armée a été levée : </a:t>
            </a:r>
          </a:p>
          <a:p>
            <a:pPr algn="ctr"/>
            <a:r>
              <a:rPr lang="fr-FR" sz="1400" dirty="0" smtClean="0">
                <a:latin typeface="Comic Sans MS" panose="030F0702030302020204" pitchFamily="66" charset="0"/>
              </a:rPr>
              <a:t>des auxiliaires de santé </a:t>
            </a:r>
            <a:endParaRPr lang="fr-FR" sz="1400" dirty="0">
              <a:latin typeface="Comic Sans MS" panose="030F0702030302020204" pitchFamily="66" charset="0"/>
            </a:endParaRPr>
          </a:p>
        </p:txBody>
      </p:sp>
      <p:sp>
        <p:nvSpPr>
          <p:cNvPr id="7" name="ZoneTexte 6"/>
          <p:cNvSpPr txBox="1"/>
          <p:nvPr/>
        </p:nvSpPr>
        <p:spPr>
          <a:xfrm>
            <a:off x="6228184" y="2204864"/>
            <a:ext cx="2520280" cy="523220"/>
          </a:xfrm>
          <a:prstGeom prst="rect">
            <a:avLst/>
          </a:prstGeom>
          <a:noFill/>
        </p:spPr>
        <p:txBody>
          <a:bodyPr wrap="square" rtlCol="0">
            <a:spAutoFit/>
          </a:bodyPr>
          <a:lstStyle/>
          <a:p>
            <a:r>
              <a:rPr lang="fr-FR" sz="1400" dirty="0" smtClean="0">
                <a:latin typeface="Comic Sans MS" panose="030F0702030302020204" pitchFamily="66" charset="0"/>
              </a:rPr>
              <a:t>Distribution de moyen de </a:t>
            </a:r>
          </a:p>
          <a:p>
            <a:r>
              <a:rPr lang="fr-FR" sz="1400" dirty="0" smtClean="0">
                <a:latin typeface="Comic Sans MS" panose="030F0702030302020204" pitchFamily="66" charset="0"/>
              </a:rPr>
              <a:t>contraceptions par l’ONU</a:t>
            </a:r>
            <a:endParaRPr lang="fr-FR" sz="1400" dirty="0">
              <a:latin typeface="Comic Sans MS" panose="030F0702030302020204" pitchFamily="66" charset="0"/>
            </a:endParaRPr>
          </a:p>
        </p:txBody>
      </p:sp>
      <p:sp>
        <p:nvSpPr>
          <p:cNvPr id="8" name="ZoneTexte 7"/>
          <p:cNvSpPr txBox="1"/>
          <p:nvPr/>
        </p:nvSpPr>
        <p:spPr>
          <a:xfrm>
            <a:off x="5472100" y="3140968"/>
            <a:ext cx="3888432" cy="523220"/>
          </a:xfrm>
          <a:prstGeom prst="rect">
            <a:avLst/>
          </a:prstGeom>
          <a:noFill/>
        </p:spPr>
        <p:txBody>
          <a:bodyPr wrap="square" rtlCol="0">
            <a:spAutoFit/>
          </a:bodyPr>
          <a:lstStyle/>
          <a:p>
            <a:pPr algn="ctr"/>
            <a:r>
              <a:rPr lang="fr-FR" sz="1400" dirty="0" smtClean="0">
                <a:latin typeface="Comic Sans MS" panose="030F0702030302020204" pitchFamily="66" charset="0"/>
              </a:rPr>
              <a:t>Les Ethiopiennes ont le choix </a:t>
            </a:r>
          </a:p>
          <a:p>
            <a:pPr algn="ctr"/>
            <a:r>
              <a:rPr lang="fr-FR" sz="1400" dirty="0" smtClean="0">
                <a:latin typeface="Comic Sans MS" panose="030F0702030302020204" pitchFamily="66" charset="0"/>
              </a:rPr>
              <a:t>du moyen de contraception </a:t>
            </a:r>
            <a:endParaRPr lang="fr-FR" sz="1400" dirty="0">
              <a:latin typeface="Comic Sans MS" panose="030F0702030302020204" pitchFamily="66" charset="0"/>
            </a:endParaRPr>
          </a:p>
        </p:txBody>
      </p:sp>
      <p:sp>
        <p:nvSpPr>
          <p:cNvPr id="10" name="ZoneTexte 9"/>
          <p:cNvSpPr txBox="1"/>
          <p:nvPr/>
        </p:nvSpPr>
        <p:spPr>
          <a:xfrm>
            <a:off x="6048164" y="3985319"/>
            <a:ext cx="3204356" cy="307777"/>
          </a:xfrm>
          <a:prstGeom prst="rect">
            <a:avLst/>
          </a:prstGeom>
          <a:noFill/>
        </p:spPr>
        <p:txBody>
          <a:bodyPr wrap="square" rtlCol="0">
            <a:spAutoFit/>
          </a:bodyPr>
          <a:lstStyle/>
          <a:p>
            <a:r>
              <a:rPr lang="fr-FR" sz="1400" dirty="0" smtClean="0">
                <a:latin typeface="Comic Sans MS" panose="030F0702030302020204" pitchFamily="66" charset="0"/>
              </a:rPr>
              <a:t>Pas de planification autoritaire… </a:t>
            </a:r>
            <a:endParaRPr lang="fr-FR" sz="1400" dirty="0">
              <a:latin typeface="Comic Sans MS" panose="030F0702030302020204" pitchFamily="66" charset="0"/>
            </a:endParaRPr>
          </a:p>
        </p:txBody>
      </p:sp>
      <p:sp>
        <p:nvSpPr>
          <p:cNvPr id="11" name="ZoneTexte 10"/>
          <p:cNvSpPr txBox="1"/>
          <p:nvPr/>
        </p:nvSpPr>
        <p:spPr>
          <a:xfrm>
            <a:off x="5148064" y="4633972"/>
            <a:ext cx="4626514" cy="738664"/>
          </a:xfrm>
          <a:prstGeom prst="rect">
            <a:avLst/>
          </a:prstGeom>
          <a:noFill/>
        </p:spPr>
        <p:txBody>
          <a:bodyPr wrap="square" rtlCol="0">
            <a:spAutoFit/>
          </a:bodyPr>
          <a:lstStyle/>
          <a:p>
            <a:pPr algn="ctr"/>
            <a:r>
              <a:rPr lang="fr-FR" sz="1400" dirty="0" smtClean="0">
                <a:latin typeface="Comic Sans MS" panose="030F0702030302020204" pitchFamily="66" charset="0"/>
              </a:rPr>
              <a:t>Une réussite : un tiers </a:t>
            </a:r>
          </a:p>
          <a:p>
            <a:pPr algn="ctr"/>
            <a:r>
              <a:rPr lang="fr-FR" sz="1400" dirty="0" smtClean="0">
                <a:latin typeface="Comic Sans MS" panose="030F0702030302020204" pitchFamily="66" charset="0"/>
              </a:rPr>
              <a:t>des Ethiopiennes </a:t>
            </a:r>
          </a:p>
          <a:p>
            <a:pPr algn="ctr"/>
            <a:r>
              <a:rPr lang="fr-FR" sz="1400" dirty="0" smtClean="0">
                <a:latin typeface="Comic Sans MS" panose="030F0702030302020204" pitchFamily="66" charset="0"/>
              </a:rPr>
              <a:t>utilisent un moyen de contraception</a:t>
            </a:r>
            <a:endParaRPr lang="fr-FR" sz="1400" dirty="0">
              <a:latin typeface="Comic Sans MS" panose="030F0702030302020204" pitchFamily="66" charset="0"/>
            </a:endParaRPr>
          </a:p>
        </p:txBody>
      </p:sp>
      <p:sp>
        <p:nvSpPr>
          <p:cNvPr id="4" name="Rectangle 3"/>
          <p:cNvSpPr/>
          <p:nvPr/>
        </p:nvSpPr>
        <p:spPr>
          <a:xfrm>
            <a:off x="1115616" y="1700808"/>
            <a:ext cx="216024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Comic Sans MS" panose="030F0702030302020204" pitchFamily="66" charset="0"/>
            </a:endParaRPr>
          </a:p>
        </p:txBody>
      </p:sp>
      <p:sp>
        <p:nvSpPr>
          <p:cNvPr id="12" name="Rectangle 11"/>
          <p:cNvSpPr/>
          <p:nvPr/>
        </p:nvSpPr>
        <p:spPr>
          <a:xfrm>
            <a:off x="5796136" y="91385"/>
            <a:ext cx="3240360" cy="5353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rot="5400000">
            <a:off x="1100920" y="-912145"/>
            <a:ext cx="3588461" cy="5657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6696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txBox="1">
            <a:spLocks/>
          </p:cNvSpPr>
          <p:nvPr/>
        </p:nvSpPr>
        <p:spPr>
          <a:xfrm>
            <a:off x="1077788" y="-31541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a:t>Dans un second temps : répondre à la question de l’augmentation rapide de la population </a:t>
            </a:r>
          </a:p>
        </p:txBody>
      </p:sp>
      <p:pic>
        <p:nvPicPr>
          <p:cNvPr id="5" name="Espace réservé du contenu 3"/>
          <p:cNvPicPr>
            <a:picLocks noGrp="1" noChangeAspect="1"/>
          </p:cNvPicPr>
          <p:nvPr>
            <p:ph idx="1"/>
          </p:nvPr>
        </p:nvPicPr>
        <p:blipFill rotWithShape="1">
          <a:blip r:embed="rId2"/>
          <a:srcRect l="16381" r="16637"/>
          <a:stretch/>
        </p:blipFill>
        <p:spPr>
          <a:xfrm>
            <a:off x="0" y="1518451"/>
            <a:ext cx="2494893" cy="2327966"/>
          </a:xfrm>
          <a:prstGeom prst="rect">
            <a:avLst/>
          </a:prstGeom>
        </p:spPr>
      </p:pic>
      <p:sp>
        <p:nvSpPr>
          <p:cNvPr id="6" name="Titre 3"/>
          <p:cNvSpPr txBox="1">
            <a:spLocks/>
          </p:cNvSpPr>
          <p:nvPr/>
        </p:nvSpPr>
        <p:spPr>
          <a:xfrm>
            <a:off x="815865" y="1094197"/>
            <a:ext cx="1075997" cy="6020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err="1"/>
              <a:t>Addis</a:t>
            </a:r>
            <a:r>
              <a:rPr lang="fr-FR" sz="1350" b="1" u="sng" dirty="0"/>
              <a:t> </a:t>
            </a:r>
            <a:r>
              <a:rPr lang="fr-FR" sz="1350" b="1" u="sng" dirty="0" err="1"/>
              <a:t>Abeba</a:t>
            </a:r>
            <a:r>
              <a:rPr lang="fr-FR" sz="1350" b="1" u="sng" dirty="0"/>
              <a:t> </a:t>
            </a:r>
          </a:p>
        </p:txBody>
      </p:sp>
      <p:pic>
        <p:nvPicPr>
          <p:cNvPr id="7" name="Espace réservé du contenu 3"/>
          <p:cNvPicPr>
            <a:picLocks noChangeAspect="1"/>
          </p:cNvPicPr>
          <p:nvPr/>
        </p:nvPicPr>
        <p:blipFill rotWithShape="1">
          <a:blip r:embed="rId3"/>
          <a:srcRect l="15880" r="15760"/>
          <a:stretch/>
        </p:blipFill>
        <p:spPr>
          <a:xfrm>
            <a:off x="2648604" y="1518452"/>
            <a:ext cx="2506721" cy="2329508"/>
          </a:xfrm>
          <a:prstGeom prst="rect">
            <a:avLst/>
          </a:prstGeom>
        </p:spPr>
      </p:pic>
      <p:sp>
        <p:nvSpPr>
          <p:cNvPr id="8" name="Titre 3"/>
          <p:cNvSpPr txBox="1">
            <a:spLocks/>
          </p:cNvSpPr>
          <p:nvPr/>
        </p:nvSpPr>
        <p:spPr>
          <a:xfrm>
            <a:off x="2731375" y="1099637"/>
            <a:ext cx="2161847" cy="6020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a:t>Le quartier de Beverly </a:t>
            </a:r>
            <a:r>
              <a:rPr lang="fr-FR" sz="1350" b="1" u="sng" dirty="0" err="1"/>
              <a:t>Hills</a:t>
            </a:r>
            <a:r>
              <a:rPr lang="fr-FR" sz="1350" b="1" u="sng" dirty="0"/>
              <a:t> </a:t>
            </a:r>
          </a:p>
        </p:txBody>
      </p:sp>
      <p:pic>
        <p:nvPicPr>
          <p:cNvPr id="9" name="Image 8"/>
          <p:cNvPicPr>
            <a:picLocks noChangeAspect="1"/>
          </p:cNvPicPr>
          <p:nvPr/>
        </p:nvPicPr>
        <p:blipFill rotWithShape="1">
          <a:blip r:embed="rId4"/>
          <a:srcRect l="17586" t="10172" r="16983" b="3552"/>
          <a:stretch/>
        </p:blipFill>
        <p:spPr>
          <a:xfrm>
            <a:off x="5403110" y="1518451"/>
            <a:ext cx="2474258" cy="2327966"/>
          </a:xfrm>
          <a:prstGeom prst="rect">
            <a:avLst/>
          </a:prstGeom>
        </p:spPr>
      </p:pic>
      <p:sp>
        <p:nvSpPr>
          <p:cNvPr id="10" name="Titre 3"/>
          <p:cNvSpPr txBox="1">
            <a:spLocks/>
          </p:cNvSpPr>
          <p:nvPr/>
        </p:nvSpPr>
        <p:spPr>
          <a:xfrm>
            <a:off x="5832256" y="1117846"/>
            <a:ext cx="2161847" cy="6020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350" b="1" u="sng" dirty="0"/>
              <a:t>Le bidonville de </a:t>
            </a:r>
            <a:r>
              <a:rPr lang="fr-FR" sz="1350" b="1" u="sng" dirty="0" err="1"/>
              <a:t>Yeka</a:t>
            </a:r>
            <a:r>
              <a:rPr lang="fr-FR" sz="1350" b="1" u="sng" dirty="0"/>
              <a:t> </a:t>
            </a:r>
          </a:p>
        </p:txBody>
      </p:sp>
      <p:pic>
        <p:nvPicPr>
          <p:cNvPr id="12" name="Espace réservé du contenu 3"/>
          <p:cNvPicPr>
            <a:picLocks noChangeAspect="1"/>
          </p:cNvPicPr>
          <p:nvPr/>
        </p:nvPicPr>
        <p:blipFill rotWithShape="1">
          <a:blip r:embed="rId5"/>
          <a:srcRect l="26709" t="21057" r="29108" b="18200"/>
          <a:stretch/>
        </p:blipFill>
        <p:spPr>
          <a:xfrm>
            <a:off x="189187" y="4019515"/>
            <a:ext cx="2305706" cy="1981235"/>
          </a:xfrm>
          <a:prstGeom prst="rect">
            <a:avLst/>
          </a:prstGeom>
        </p:spPr>
      </p:pic>
      <p:sp>
        <p:nvSpPr>
          <p:cNvPr id="13" name="Titre 3"/>
          <p:cNvSpPr txBox="1">
            <a:spLocks/>
          </p:cNvSpPr>
          <p:nvPr/>
        </p:nvSpPr>
        <p:spPr>
          <a:xfrm>
            <a:off x="362864" y="3718471"/>
            <a:ext cx="2161847" cy="602087"/>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350" b="1" u="sng" dirty="0"/>
              <a:t>Un projet de reconstruction pour accéder à un logement décent </a:t>
            </a:r>
          </a:p>
        </p:txBody>
      </p:sp>
      <p:pic>
        <p:nvPicPr>
          <p:cNvPr id="14" name="Espace réservé du contenu 3"/>
          <p:cNvPicPr>
            <a:picLocks noChangeAspect="1"/>
          </p:cNvPicPr>
          <p:nvPr/>
        </p:nvPicPr>
        <p:blipFill rotWithShape="1">
          <a:blip r:embed="rId6"/>
          <a:srcRect t="7958" r="8872" b="11785"/>
          <a:stretch/>
        </p:blipFill>
        <p:spPr>
          <a:xfrm>
            <a:off x="2698387" y="4046589"/>
            <a:ext cx="3133868" cy="1725014"/>
          </a:xfrm>
          <a:prstGeom prst="rect">
            <a:avLst/>
          </a:prstGeom>
        </p:spPr>
      </p:pic>
      <p:pic>
        <p:nvPicPr>
          <p:cNvPr id="15" name="Image 14"/>
          <p:cNvPicPr>
            <a:picLocks noChangeAspect="1"/>
          </p:cNvPicPr>
          <p:nvPr/>
        </p:nvPicPr>
        <p:blipFill rotWithShape="1">
          <a:blip r:embed="rId7"/>
          <a:srcRect l="10345" t="21950" r="41466" b="7069"/>
          <a:stretch/>
        </p:blipFill>
        <p:spPr>
          <a:xfrm>
            <a:off x="6035750" y="4019515"/>
            <a:ext cx="2063710" cy="1899866"/>
          </a:xfrm>
          <a:prstGeom prst="rect">
            <a:avLst/>
          </a:prstGeom>
        </p:spPr>
      </p:pic>
    </p:spTree>
    <p:extLst>
      <p:ext uri="{BB962C8B-B14F-4D97-AF65-F5344CB8AC3E}">
        <p14:creationId xmlns:p14="http://schemas.microsoft.com/office/powerpoint/2010/main" val="14698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16381" r="16637"/>
          <a:stretch/>
        </p:blipFill>
        <p:spPr>
          <a:xfrm>
            <a:off x="1187624" y="188640"/>
            <a:ext cx="6768752" cy="6315870"/>
          </a:xfrm>
          <a:prstGeom prst="rect">
            <a:avLst/>
          </a:prstGeom>
        </p:spPr>
      </p:pic>
    </p:spTree>
    <p:extLst>
      <p:ext uri="{BB962C8B-B14F-4D97-AF65-F5344CB8AC3E}">
        <p14:creationId xmlns:p14="http://schemas.microsoft.com/office/powerpoint/2010/main" val="513293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23528" y="332656"/>
            <a:ext cx="8568952" cy="5355596"/>
          </a:xfrm>
          <a:prstGeom prst="rect">
            <a:avLst/>
          </a:prstGeom>
        </p:spPr>
      </p:pic>
    </p:spTree>
    <p:extLst>
      <p:ext uri="{BB962C8B-B14F-4D97-AF65-F5344CB8AC3E}">
        <p14:creationId xmlns:p14="http://schemas.microsoft.com/office/powerpoint/2010/main" val="3876155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15416"/>
            <a:ext cx="8229600" cy="1143000"/>
          </a:xfrm>
        </p:spPr>
        <p:txBody>
          <a:bodyPr>
            <a:normAutofit/>
          </a:bodyPr>
          <a:lstStyle/>
          <a:p>
            <a:r>
              <a:rPr lang="fr-FR" sz="1800" b="1" u="sng" dirty="0" smtClean="0">
                <a:latin typeface="Comic Sans MS" panose="030F0702030302020204" pitchFamily="66" charset="0"/>
              </a:rPr>
              <a:t>Exemple de la visite d’un bidonville </a:t>
            </a:r>
            <a:endParaRPr lang="fr-FR" sz="1800" b="1" u="sng" dirty="0">
              <a:latin typeface="Comic Sans MS" panose="030F0702030302020204" pitchFamily="66"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99" t="23724" r="27454" b="10462"/>
          <a:stretch/>
        </p:blipFill>
        <p:spPr bwMode="auto">
          <a:xfrm>
            <a:off x="179512" y="620688"/>
            <a:ext cx="858770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179512" y="537321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just">
              <a:buFontTx/>
              <a:buChar char="-"/>
            </a:pPr>
            <a:r>
              <a:rPr lang="fr-FR" sz="1800" b="1" u="sng" dirty="0" smtClean="0">
                <a:latin typeface="Comic Sans MS" panose="030F0702030302020204" pitchFamily="66" charset="0"/>
              </a:rPr>
              <a:t>Très concret</a:t>
            </a:r>
          </a:p>
          <a:p>
            <a:pPr marL="285750" indent="-285750" algn="just">
              <a:buFontTx/>
              <a:buChar char="-"/>
            </a:pPr>
            <a:r>
              <a:rPr lang="fr-FR" sz="1800" b="1" u="sng" dirty="0" smtClean="0">
                <a:latin typeface="Comic Sans MS" panose="030F0702030302020204" pitchFamily="66" charset="0"/>
              </a:rPr>
              <a:t>Permet de revenir sur la définition de logement décent  </a:t>
            </a:r>
            <a:endParaRPr lang="fr-FR" sz="1800" b="1" u="sng" dirty="0">
              <a:latin typeface="Comic Sans MS" panose="030F0702030302020204" pitchFamily="66" charset="0"/>
            </a:endParaRPr>
          </a:p>
        </p:txBody>
      </p:sp>
    </p:spTree>
    <p:extLst>
      <p:ext uri="{BB962C8B-B14F-4D97-AF65-F5344CB8AC3E}">
        <p14:creationId xmlns:p14="http://schemas.microsoft.com/office/powerpoint/2010/main" val="23575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t="7958" r="8872" b="11785"/>
          <a:stretch/>
        </p:blipFill>
        <p:spPr>
          <a:xfrm>
            <a:off x="323527" y="260648"/>
            <a:ext cx="8503195" cy="4680520"/>
          </a:xfrm>
          <a:prstGeom prst="rect">
            <a:avLst/>
          </a:prstGeom>
        </p:spPr>
      </p:pic>
    </p:spTree>
    <p:extLst>
      <p:ext uri="{BB962C8B-B14F-4D97-AF65-F5344CB8AC3E}">
        <p14:creationId xmlns:p14="http://schemas.microsoft.com/office/powerpoint/2010/main" val="1520060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36296" y="116632"/>
            <a:ext cx="1512168" cy="792088"/>
          </a:xfrm>
        </p:spPr>
        <p:txBody>
          <a:bodyPr>
            <a:normAutofit/>
          </a:bodyPr>
          <a:lstStyle/>
          <a:p>
            <a:r>
              <a:rPr lang="fr-FR" sz="1400" dirty="0" smtClean="0">
                <a:latin typeface="Comic Sans MS" panose="030F0702030302020204" pitchFamily="66" charset="0"/>
              </a:rPr>
              <a:t>Acteurs </a:t>
            </a:r>
            <a:endParaRPr lang="fr-FR" sz="1400" dirty="0">
              <a:latin typeface="Comic Sans MS" panose="030F0702030302020204" pitchFamily="66" charset="0"/>
            </a:endParaRPr>
          </a:p>
        </p:txBody>
      </p:sp>
      <p:pic>
        <p:nvPicPr>
          <p:cNvPr id="6" name="Espace réservé du contenu 5"/>
          <p:cNvPicPr>
            <a:picLocks noGrp="1" noChangeAspect="1"/>
          </p:cNvPicPr>
          <p:nvPr>
            <p:ph idx="1"/>
          </p:nvPr>
        </p:nvPicPr>
        <p:blipFill rotWithShape="1">
          <a:blip r:embed="rId2"/>
          <a:srcRect l="10345" t="21950" r="41466" b="7069"/>
          <a:stretch/>
        </p:blipFill>
        <p:spPr>
          <a:xfrm>
            <a:off x="179512" y="188640"/>
            <a:ext cx="6648528" cy="6120680"/>
          </a:xfrm>
          <a:prstGeom prst="rect">
            <a:avLst/>
          </a:prstGeom>
        </p:spPr>
      </p:pic>
      <p:sp>
        <p:nvSpPr>
          <p:cNvPr id="4" name="Titre 1"/>
          <p:cNvSpPr txBox="1">
            <a:spLocks/>
          </p:cNvSpPr>
          <p:nvPr/>
        </p:nvSpPr>
        <p:spPr>
          <a:xfrm>
            <a:off x="7373238" y="1484784"/>
            <a:ext cx="1512168"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00" dirty="0" smtClean="0">
                <a:latin typeface="Comic Sans MS" panose="030F0702030302020204" pitchFamily="66" charset="0"/>
              </a:rPr>
              <a:t>Politique de logement  </a:t>
            </a:r>
            <a:endParaRPr lang="fr-FR" sz="1400" dirty="0">
              <a:latin typeface="Comic Sans MS" panose="030F0702030302020204" pitchFamily="66" charset="0"/>
            </a:endParaRPr>
          </a:p>
        </p:txBody>
      </p:sp>
      <p:sp>
        <p:nvSpPr>
          <p:cNvPr id="5" name="Titre 1"/>
          <p:cNvSpPr txBox="1">
            <a:spLocks/>
          </p:cNvSpPr>
          <p:nvPr/>
        </p:nvSpPr>
        <p:spPr>
          <a:xfrm>
            <a:off x="7495969" y="2852936"/>
            <a:ext cx="1512168"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00" dirty="0" smtClean="0">
                <a:latin typeface="Comic Sans MS" panose="030F0702030302020204" pitchFamily="66" charset="0"/>
              </a:rPr>
              <a:t>Marketing urbain </a:t>
            </a:r>
            <a:endParaRPr lang="fr-FR" sz="1400" dirty="0">
              <a:latin typeface="Comic Sans MS" panose="030F0702030302020204" pitchFamily="66" charset="0"/>
            </a:endParaRPr>
          </a:p>
        </p:txBody>
      </p:sp>
    </p:spTree>
    <p:extLst>
      <p:ext uri="{BB962C8B-B14F-4D97-AF65-F5344CB8AC3E}">
        <p14:creationId xmlns:p14="http://schemas.microsoft.com/office/powerpoint/2010/main" val="19666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 y="857250"/>
            <a:ext cx="3868340" cy="617934"/>
          </a:xfrm>
        </p:spPr>
        <p:txBody>
          <a:bodyPr>
            <a:normAutofit/>
          </a:bodyPr>
          <a:lstStyle/>
          <a:p>
            <a:pPr algn="ctr"/>
            <a:r>
              <a:rPr lang="fr-FR" sz="1400" u="sng" dirty="0"/>
              <a:t>Doc. Le quartier résidentiel de </a:t>
            </a:r>
            <a:r>
              <a:rPr lang="fr-FR" sz="1400" u="sng" dirty="0" err="1"/>
              <a:t>Yerrer</a:t>
            </a:r>
            <a:r>
              <a:rPr lang="fr-FR" sz="1400" u="sng" dirty="0"/>
              <a:t> </a:t>
            </a:r>
            <a:r>
              <a:rPr lang="fr-FR" sz="1400" u="sng" dirty="0" err="1"/>
              <a:t>View</a:t>
            </a:r>
            <a:r>
              <a:rPr lang="fr-FR" sz="1400" u="sng" dirty="0"/>
              <a:t> Home</a:t>
            </a:r>
          </a:p>
        </p:txBody>
      </p:sp>
      <p:pic>
        <p:nvPicPr>
          <p:cNvPr id="7" name="Espace réservé du contenu 6"/>
          <p:cNvPicPr>
            <a:picLocks noGrp="1" noChangeAspect="1"/>
          </p:cNvPicPr>
          <p:nvPr>
            <p:ph sz="half" idx="2"/>
          </p:nvPr>
        </p:nvPicPr>
        <p:blipFill rotWithShape="1">
          <a:blip r:embed="rId2"/>
          <a:srcRect l="10532" t="15603" r="12541" b="6352"/>
          <a:stretch/>
        </p:blipFill>
        <p:spPr>
          <a:xfrm>
            <a:off x="0" y="1720414"/>
            <a:ext cx="4717832" cy="2991506"/>
          </a:xfrm>
          <a:prstGeom prst="rect">
            <a:avLst/>
          </a:prstGeom>
        </p:spPr>
      </p:pic>
      <p:sp>
        <p:nvSpPr>
          <p:cNvPr id="6" name="Espace réservé du contenu 5"/>
          <p:cNvSpPr>
            <a:spLocks noGrp="1"/>
          </p:cNvSpPr>
          <p:nvPr>
            <p:ph sz="quarter" idx="4"/>
          </p:nvPr>
        </p:nvSpPr>
        <p:spPr>
          <a:xfrm>
            <a:off x="4717831" y="952315"/>
            <a:ext cx="4426169" cy="2763441"/>
          </a:xfrm>
        </p:spPr>
        <p:txBody>
          <a:bodyPr>
            <a:noAutofit/>
          </a:bodyPr>
          <a:lstStyle/>
          <a:p>
            <a:pPr algn="just"/>
            <a:r>
              <a:rPr lang="fr-FR" sz="1050" dirty="0"/>
              <a:t>A 20 kilomètres au nord-est d’</a:t>
            </a:r>
            <a:r>
              <a:rPr lang="fr-FR" sz="1050" dirty="0" err="1"/>
              <a:t>Addis</a:t>
            </a:r>
            <a:r>
              <a:rPr lang="fr-FR" sz="1050" dirty="0"/>
              <a:t> </a:t>
            </a:r>
            <a:r>
              <a:rPr lang="fr-FR" sz="1050" dirty="0" err="1"/>
              <a:t>Abeba</a:t>
            </a:r>
            <a:r>
              <a:rPr lang="fr-FR" sz="1050" dirty="0"/>
              <a:t>, le lotissement résidentiel de </a:t>
            </a:r>
            <a:r>
              <a:rPr lang="fr-FR" sz="1050" dirty="0">
                <a:hlinkClick r:id="rId3"/>
              </a:rPr>
              <a:t>luxe</a:t>
            </a:r>
            <a:r>
              <a:rPr lang="fr-FR" sz="1050" dirty="0"/>
              <a:t> «</a:t>
            </a:r>
            <a:r>
              <a:rPr lang="fr-FR" sz="1050" dirty="0" err="1"/>
              <a:t>Yerrer</a:t>
            </a:r>
            <a:r>
              <a:rPr lang="fr-FR" sz="1050" dirty="0"/>
              <a:t> </a:t>
            </a:r>
            <a:r>
              <a:rPr lang="fr-FR" sz="1050" dirty="0" err="1"/>
              <a:t>View</a:t>
            </a:r>
            <a:r>
              <a:rPr lang="fr-FR" sz="1050" dirty="0"/>
              <a:t> Homes» s’étend sur 600 hectares, symbole de l’attrait croissant pour le très haut de gamme en Ethiopie, pays encore souvent associé à la famine mais où se développe une classe aisée. L’actuelle banlieue </a:t>
            </a:r>
            <a:r>
              <a:rPr lang="fr-FR" sz="1050" dirty="0" err="1"/>
              <a:t>cosue</a:t>
            </a:r>
            <a:r>
              <a:rPr lang="fr-FR" sz="1050" dirty="0"/>
              <a:t> de </a:t>
            </a:r>
            <a:r>
              <a:rPr lang="fr-FR" sz="1050" dirty="0" err="1"/>
              <a:t>Yerrer</a:t>
            </a:r>
            <a:r>
              <a:rPr lang="fr-FR" sz="1050" dirty="0"/>
              <a:t> n’était il y a dix ans encore faite que de champs. Aujourd’hui, les imposantes villas à colonnades sont parfaitement alignées derrière les clôtures blanches et les haies de lauriers roses. La pelouse est impeccablement tondue. Un berger allemand attend l’heure de la promenade.</a:t>
            </a:r>
          </a:p>
          <a:p>
            <a:pPr algn="just"/>
            <a:r>
              <a:rPr lang="fr-FR" sz="1050" dirty="0"/>
              <a:t>«Nous vendons un style de vie, plus que de simples logements», explique </a:t>
            </a:r>
            <a:r>
              <a:rPr lang="fr-FR" sz="1050" dirty="0" err="1"/>
              <a:t>Haile</a:t>
            </a:r>
            <a:r>
              <a:rPr lang="fr-FR" sz="1050" dirty="0"/>
              <a:t> </a:t>
            </a:r>
            <a:r>
              <a:rPr lang="fr-FR" sz="1050" dirty="0" err="1"/>
              <a:t>Mesele</a:t>
            </a:r>
            <a:r>
              <a:rPr lang="fr-FR" sz="1050" dirty="0"/>
              <a:t>, le patron du Country Club </a:t>
            </a:r>
            <a:r>
              <a:rPr lang="fr-FR" sz="1050" dirty="0" err="1"/>
              <a:t>Developers</a:t>
            </a:r>
            <a:r>
              <a:rPr lang="fr-FR" sz="1050" dirty="0"/>
              <a:t>, promoteur à l’origine du projet. «Nous ne faisons pas de publicité. Nous préférons que les résidents colportent les offres et choisissent d’une certaine manière leurs voisins». Le projet a commencé à sortir de terre il y a dix ans et devrait être achevé d’ici quatre ans. De style méditerranéen, victorien ou contemporain, 5400 maisons au total - dont certaines déjà habitées - accueilleront environ 20.000 personnes.</a:t>
            </a:r>
          </a:p>
          <a:p>
            <a:pPr algn="just"/>
            <a:r>
              <a:rPr lang="fr-FR" sz="1050" dirty="0"/>
              <a:t>L’ensemble sera doté d’un golf, d’un hôtel cinq-étoiles avec spa, d’un centre commercial, d’une école, d’une clinique </a:t>
            </a:r>
            <a:r>
              <a:rPr lang="fr-FR" sz="1050" dirty="0" err="1"/>
              <a:t>ed’une</a:t>
            </a:r>
            <a:r>
              <a:rPr lang="fr-FR" sz="1050" dirty="0"/>
              <a:t> ferme biologique de 200 hectares. Des équipements luxueux censés assouvir les besoins et envies d’une nouvelle classe sociale aisée qui émerge dans un pays où la croissance avoisine les 10% par an depuis dix ans. «Quand nous avons commencé, la croissance économique n’était pas aussi forte», se souvient </a:t>
            </a:r>
            <a:r>
              <a:rPr lang="fr-FR" sz="1050" dirty="0" err="1"/>
              <a:t>Haile</a:t>
            </a:r>
            <a:r>
              <a:rPr lang="fr-FR" sz="1050" dirty="0"/>
              <a:t> </a:t>
            </a:r>
            <a:r>
              <a:rPr lang="fr-FR" sz="1050" dirty="0" err="1"/>
              <a:t>Mesele</a:t>
            </a:r>
            <a:r>
              <a:rPr lang="fr-FR" sz="1050" dirty="0"/>
              <a:t>. «La moitié de notre clientèle venait de la diaspora. Mais depuis, l’économie s’est renforcée. Près de 85% des résidents sont des locaux. Au centre d’</a:t>
            </a:r>
            <a:r>
              <a:rPr lang="fr-FR" sz="1050" dirty="0" err="1"/>
              <a:t>Addis</a:t>
            </a:r>
            <a:r>
              <a:rPr lang="fr-FR" sz="1050" dirty="0"/>
              <a:t> </a:t>
            </a:r>
            <a:r>
              <a:rPr lang="fr-FR" sz="1050" dirty="0" err="1"/>
              <a:t>Abeba</a:t>
            </a:r>
            <a:r>
              <a:rPr lang="fr-FR" sz="1050" dirty="0"/>
              <a:t>, le quartier de </a:t>
            </a:r>
            <a:r>
              <a:rPr lang="fr-FR" sz="1050" dirty="0" err="1"/>
              <a:t>Kazanchis</a:t>
            </a:r>
            <a:r>
              <a:rPr lang="fr-FR" sz="1050" dirty="0"/>
              <a:t> est en pleine métamorphose. Il y a 18 mois, l’agence May Real </a:t>
            </a:r>
            <a:r>
              <a:rPr lang="fr-FR" sz="1050" dirty="0" err="1"/>
              <a:t>Estate</a:t>
            </a:r>
            <a:r>
              <a:rPr lang="fr-FR" sz="1050" dirty="0"/>
              <a:t> a mis en vente 113 appartements dans la résidence </a:t>
            </a:r>
            <a:r>
              <a:rPr lang="fr-FR" sz="1050" dirty="0" err="1"/>
              <a:t>Addis</a:t>
            </a:r>
            <a:r>
              <a:rPr lang="fr-FR" sz="1050" dirty="0"/>
              <a:t> </a:t>
            </a:r>
            <a:r>
              <a:rPr lang="fr-FR" sz="1050" dirty="0" err="1"/>
              <a:t>Gojo</a:t>
            </a:r>
            <a:r>
              <a:rPr lang="fr-FR" sz="1050" dirty="0"/>
              <a:t>: trois tours de dix étages en face du siège des Nations unies. «Pour le personnel des ONG ou les diplomates, c’est tout à fait central. Le quartier est une sorte de nouveau </a:t>
            </a:r>
            <a:r>
              <a:rPr lang="fr-FR" sz="1050" dirty="0">
                <a:hlinkClick r:id="rId4"/>
              </a:rPr>
              <a:t>Manhattan</a:t>
            </a:r>
            <a:r>
              <a:rPr lang="fr-FR" sz="1050" dirty="0"/>
              <a:t>», explique son manageur </a:t>
            </a:r>
            <a:r>
              <a:rPr lang="fr-FR" sz="1050" dirty="0" err="1"/>
              <a:t>Britania</a:t>
            </a:r>
            <a:r>
              <a:rPr lang="fr-FR" sz="1050" dirty="0"/>
              <a:t> Ephrem. L’Union africaine et plusieurs ambassades ont leurs bureaux non loin.</a:t>
            </a:r>
          </a:p>
          <a:p>
            <a:pPr marL="0" indent="0" algn="just">
              <a:buNone/>
            </a:pPr>
            <a:endParaRPr lang="fr-FR" sz="1050" dirty="0"/>
          </a:p>
          <a:p>
            <a:pPr algn="just"/>
            <a:r>
              <a:rPr lang="fr-FR" sz="1050" dirty="0"/>
              <a:t>Autour, les immeubles poussent comme des champignons, mais l’agence met en avant les prestations haut de gamme d’</a:t>
            </a:r>
            <a:r>
              <a:rPr lang="fr-FR" sz="1050" dirty="0" err="1"/>
              <a:t>Addis</a:t>
            </a:r>
            <a:r>
              <a:rPr lang="fr-FR" sz="1050" dirty="0"/>
              <a:t> </a:t>
            </a:r>
            <a:r>
              <a:rPr lang="fr-FR" sz="1050" dirty="0" err="1"/>
              <a:t>Gojo</a:t>
            </a:r>
            <a:r>
              <a:rPr lang="fr-FR" sz="1050" dirty="0"/>
              <a:t> pour attirer cette clientèle expatriée. «Chaque appartement ici a sa place de parking intérieur. Les ascenseurs fonctionnent, ce qui n’est pas le cas ailleurs», souligne </a:t>
            </a:r>
            <a:r>
              <a:rPr lang="fr-FR" sz="1050" dirty="0" err="1"/>
              <a:t>Britania</a:t>
            </a:r>
            <a:r>
              <a:rPr lang="fr-FR" sz="1050" dirty="0"/>
              <a:t> Ephrem, évoquant aussi les générateurs et citernes en nombre suffisant, la bonne pression de l’eau, le jardin... Le toit de la tour B, face à l’un des appartements-terrasses, accueillera bientôt deux piscines. Une salle de gym devrait voir le jour, ainsi qu’un café-restaurant «pour que les résidents n’aient pas besoin de quitter l’enceinte». L’appartement de base, entre 140 et 170 m², se loue 1800 dollars par mois (1680 euros).</a:t>
            </a:r>
          </a:p>
          <a:p>
            <a:pPr algn="just"/>
            <a:r>
              <a:rPr lang="fr-FR" sz="1050" dirty="0"/>
              <a:t>Dans une étude récente, le cabinet de conseil sud-africain New World </a:t>
            </a:r>
            <a:r>
              <a:rPr lang="fr-FR" sz="1050" dirty="0" err="1"/>
              <a:t>Wealth</a:t>
            </a:r>
            <a:r>
              <a:rPr lang="fr-FR" sz="1050" dirty="0"/>
              <a:t> estime qu’il y a désormais 2700 millionnaires en Ethiopie, une hausse de 108% entre 2007 et 2013, la plus rapide du continent. «Il y a une demande d’immobilier de luxe. Les gens qui nous consultent ont tendance à rechercher des biens assez chers, à partir de 7 millions de birrs (308.000 euros) et plus», explique </a:t>
            </a:r>
            <a:r>
              <a:rPr lang="fr-FR" sz="1050" dirty="0" err="1"/>
              <a:t>Wunmi</a:t>
            </a:r>
            <a:r>
              <a:rPr lang="fr-FR" sz="1050" dirty="0"/>
              <a:t> </a:t>
            </a:r>
            <a:r>
              <a:rPr lang="fr-FR" sz="1050" dirty="0" err="1"/>
              <a:t>Osholake</a:t>
            </a:r>
            <a:r>
              <a:rPr lang="fr-FR" sz="1050" dirty="0"/>
              <a:t>, directrice générale de l’agence immobilière en ligne </a:t>
            </a:r>
            <a:r>
              <a:rPr lang="fr-FR" sz="1050" dirty="0" err="1"/>
              <a:t>Lamudi</a:t>
            </a:r>
            <a:r>
              <a:rPr lang="fr-FR" sz="1050" dirty="0"/>
              <a:t>, qui souligne que les prix n’ont pas de limite.</a:t>
            </a:r>
          </a:p>
          <a:p>
            <a:pPr algn="just"/>
            <a:endParaRPr lang="fr-FR" sz="1050" dirty="0"/>
          </a:p>
          <a:p>
            <a:pPr algn="just"/>
            <a:r>
              <a:rPr lang="fr-FR" sz="1050" dirty="0"/>
              <a:t>http://immobilier.lefigaro.fr/article/ethiopie-un-ilot-de-luxe-a-deux-pas-de-la-capitale_6f08365c-98c6-11e5-9f2b-677aef25014f/</a:t>
            </a:r>
          </a:p>
        </p:txBody>
      </p:sp>
      <p:sp>
        <p:nvSpPr>
          <p:cNvPr id="8" name="Rectangle 7"/>
          <p:cNvSpPr/>
          <p:nvPr/>
        </p:nvSpPr>
        <p:spPr>
          <a:xfrm>
            <a:off x="204173" y="2891002"/>
            <a:ext cx="800879" cy="182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694373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a:p>
        </p:txBody>
      </p:sp>
    </p:spTree>
    <p:extLst>
      <p:ext uri="{BB962C8B-B14F-4D97-AF65-F5344CB8AC3E}">
        <p14:creationId xmlns:p14="http://schemas.microsoft.com/office/powerpoint/2010/main" val="2553120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4742" y="156374"/>
            <a:ext cx="7488832" cy="338554"/>
          </a:xfrm>
          <a:prstGeom prst="rect">
            <a:avLst/>
          </a:prstGeom>
          <a:noFill/>
        </p:spPr>
        <p:txBody>
          <a:bodyPr wrap="square" rtlCol="0">
            <a:spAutoFit/>
          </a:bodyPr>
          <a:lstStyle/>
          <a:p>
            <a:r>
              <a:rPr lang="fr-FR" sz="1600" b="1" u="sng" dirty="0" smtClean="0">
                <a:latin typeface="Comic Sans MS" panose="030F0702030302020204" pitchFamily="66" charset="0"/>
              </a:rPr>
              <a:t>Qui touche nos élèves </a:t>
            </a:r>
            <a:endParaRPr lang="fr-FR" sz="1600" b="1" u="sng" dirty="0">
              <a:latin typeface="Comic Sans MS" panose="030F0702030302020204" pitchFamily="66" charset="0"/>
            </a:endParaRPr>
          </a:p>
        </p:txBody>
      </p:sp>
      <p:cxnSp>
        <p:nvCxnSpPr>
          <p:cNvPr id="4" name="Connecteur droit 3"/>
          <p:cNvCxnSpPr/>
          <p:nvPr/>
        </p:nvCxnSpPr>
        <p:spPr>
          <a:xfrm>
            <a:off x="4329158" y="764704"/>
            <a:ext cx="0" cy="583264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331640" y="6516052"/>
            <a:ext cx="7488832" cy="338554"/>
          </a:xfrm>
          <a:prstGeom prst="rect">
            <a:avLst/>
          </a:prstGeom>
          <a:noFill/>
        </p:spPr>
        <p:txBody>
          <a:bodyPr wrap="square" rtlCol="0">
            <a:spAutoFit/>
          </a:bodyPr>
          <a:lstStyle/>
          <a:p>
            <a:r>
              <a:rPr lang="fr-FR" sz="1600" b="1" u="sng" dirty="0" smtClean="0">
                <a:latin typeface="Comic Sans MS" panose="030F0702030302020204" pitchFamily="66" charset="0"/>
              </a:rPr>
              <a:t>Une nécessaire analyse critique à faire avec nos élèves </a:t>
            </a:r>
            <a:endParaRPr lang="fr-FR" sz="1600" b="1" u="sng" dirty="0">
              <a:latin typeface="Comic Sans MS" panose="030F0702030302020204" pitchFamily="66"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17802" r="44224" b="17858"/>
          <a:stretch/>
        </p:blipFill>
        <p:spPr bwMode="auto">
          <a:xfrm>
            <a:off x="4505810" y="764704"/>
            <a:ext cx="4458678" cy="464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505810" y="5459611"/>
            <a:ext cx="4458678" cy="338554"/>
          </a:xfrm>
          <a:prstGeom prst="rect">
            <a:avLst/>
          </a:prstGeom>
          <a:noFill/>
        </p:spPr>
        <p:txBody>
          <a:bodyPr wrap="square" rtlCol="0">
            <a:spAutoFit/>
          </a:bodyPr>
          <a:lstStyle/>
          <a:p>
            <a:r>
              <a:rPr lang="fr-FR" sz="1600" i="1" dirty="0" err="1" smtClean="0">
                <a:latin typeface="Comic Sans MS" panose="030F0702030302020204" pitchFamily="66" charset="0"/>
              </a:rPr>
              <a:t>Elysium</a:t>
            </a:r>
            <a:r>
              <a:rPr lang="fr-FR" sz="1600" dirty="0" smtClean="0">
                <a:latin typeface="Comic Sans MS" panose="030F0702030302020204" pitchFamily="66" charset="0"/>
              </a:rPr>
              <a:t> de Neill Blomkamp,2013</a:t>
            </a:r>
            <a:endParaRPr lang="fr-FR" sz="1600" dirty="0">
              <a:latin typeface="Comic Sans MS" panose="030F0702030302020204" pitchFamily="66" charset="0"/>
            </a:endParaRPr>
          </a:p>
        </p:txBody>
      </p:sp>
      <p:sp>
        <p:nvSpPr>
          <p:cNvPr id="8" name="ZoneTexte 7"/>
          <p:cNvSpPr txBox="1"/>
          <p:nvPr/>
        </p:nvSpPr>
        <p:spPr>
          <a:xfrm>
            <a:off x="-30694" y="5532796"/>
            <a:ext cx="4458678" cy="338554"/>
          </a:xfrm>
          <a:prstGeom prst="rect">
            <a:avLst/>
          </a:prstGeom>
          <a:noFill/>
        </p:spPr>
        <p:txBody>
          <a:bodyPr wrap="square" rtlCol="0">
            <a:spAutoFit/>
          </a:bodyPr>
          <a:lstStyle/>
          <a:p>
            <a:r>
              <a:rPr lang="fr-FR" sz="1600" i="1" dirty="0" smtClean="0">
                <a:latin typeface="Comic Sans MS" panose="030F0702030302020204" pitchFamily="66" charset="0"/>
              </a:rPr>
              <a:t>Terra Nova </a:t>
            </a:r>
            <a:r>
              <a:rPr lang="fr-FR" sz="1600" dirty="0" smtClean="0">
                <a:latin typeface="Comic Sans MS" panose="030F0702030302020204" pitchFamily="66" charset="0"/>
              </a:rPr>
              <a:t>de </a:t>
            </a:r>
            <a:r>
              <a:rPr lang="fr-FR" sz="1600" dirty="0" err="1" smtClean="0">
                <a:latin typeface="Comic Sans MS" panose="030F0702030302020204" pitchFamily="66" charset="0"/>
              </a:rPr>
              <a:t>Brannon</a:t>
            </a:r>
            <a:r>
              <a:rPr lang="fr-FR" sz="1600" dirty="0" smtClean="0">
                <a:latin typeface="Comic Sans MS" panose="030F0702030302020204" pitchFamily="66" charset="0"/>
              </a:rPr>
              <a:t> Braga, 2011</a:t>
            </a:r>
            <a:endParaRPr lang="fr-FR" sz="1600" dirty="0">
              <a:latin typeface="Comic Sans MS" panose="030F0702030302020204" pitchFamily="66" charset="0"/>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320" t="20937" r="38756" b="22241"/>
          <a:stretch/>
        </p:blipFill>
        <p:spPr bwMode="auto">
          <a:xfrm>
            <a:off x="144673" y="1772816"/>
            <a:ext cx="4107944" cy="298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368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11696" y="836712"/>
            <a:ext cx="4388296" cy="4525963"/>
          </a:xfrm>
        </p:spPr>
        <p:txBody>
          <a:bodyPr>
            <a:noAutofit/>
          </a:bodyPr>
          <a:lstStyle/>
          <a:p>
            <a:pPr marL="0" indent="0" algn="just">
              <a:buNone/>
            </a:pPr>
            <a:r>
              <a:rPr lang="fr-FR" sz="1600" dirty="0" smtClean="0">
                <a:latin typeface="Comic Sans MS" panose="030F0702030302020204" pitchFamily="66" charset="0"/>
              </a:rPr>
              <a:t>En 2149, la vie sur la planète Terre est menacée d'extinction à cause de la pollution rendant l'air irrespirable. La végétation a presque complètement disparu. Au hasard d'une expérience, des scientifiques créent une porte spatio-temporelle reliée à 85 millions d'années en arrière à la fin du Crétacé</a:t>
            </a:r>
            <a:r>
              <a:rPr lang="fr-FR" sz="1600" dirty="0">
                <a:latin typeface="Comic Sans MS" panose="030F0702030302020204" pitchFamily="66" charset="0"/>
              </a:rPr>
              <a:t>,</a:t>
            </a:r>
            <a:r>
              <a:rPr lang="fr-FR" sz="1600" dirty="0" smtClean="0">
                <a:latin typeface="Comic Sans MS" panose="030F0702030302020204" pitchFamily="66" charset="0"/>
              </a:rPr>
              <a:t> mais dans une chronologie alternative (évitant ainsi les paradoxes temporels), donnant une chance de survie à l'humanité. La famille Shannon (le père Jim, sa femme Elisabeth et leurs enfants Josh, Maddy et Zoé) rejoignent la dixième expédition de colons vers </a:t>
            </a:r>
            <a:r>
              <a:rPr lang="fr-FR" sz="1600" i="1" dirty="0" smtClean="0">
                <a:latin typeface="Comic Sans MS" panose="030F0702030302020204" pitchFamily="66" charset="0"/>
              </a:rPr>
              <a:t>Terra Nova</a:t>
            </a:r>
            <a:r>
              <a:rPr lang="fr-FR" sz="1600" dirty="0" smtClean="0">
                <a:latin typeface="Comic Sans MS" panose="030F0702030302020204" pitchFamily="66" charset="0"/>
              </a:rPr>
              <a:t>, la première colonie humaine de l'autre côté du passage. Une nouvelle vie commence pour les Shannon. Ils devront affronter toutes sortes de problèmes dont les plus dangereux ne sont pas forcément les dinosaures et en comptant avec les « classes Six », un groupe dissident de colons du sixième pèlerinage…</a:t>
            </a:r>
          </a:p>
          <a:p>
            <a:pPr marL="0" indent="0">
              <a:buNone/>
            </a:pPr>
            <a:endParaRPr lang="fr-FR" sz="1600" dirty="0">
              <a:latin typeface="Comic Sans MS" panose="030F0702030302020204" pitchFamily="66" charset="0"/>
            </a:endParaRPr>
          </a:p>
        </p:txBody>
      </p:sp>
      <p:sp>
        <p:nvSpPr>
          <p:cNvPr id="4" name="Espace réservé du contenu 3"/>
          <p:cNvSpPr>
            <a:spLocks noGrp="1"/>
          </p:cNvSpPr>
          <p:nvPr>
            <p:ph sz="half" idx="2"/>
          </p:nvPr>
        </p:nvSpPr>
        <p:spPr>
          <a:xfrm>
            <a:off x="4932040" y="908720"/>
            <a:ext cx="4038600" cy="4525963"/>
          </a:xfrm>
        </p:spPr>
        <p:txBody>
          <a:bodyPr>
            <a:normAutofit/>
          </a:bodyPr>
          <a:lstStyle/>
          <a:p>
            <a:pPr marL="0" indent="0" algn="just">
              <a:buNone/>
            </a:pPr>
            <a:r>
              <a:rPr lang="fr-FR" sz="1600" dirty="0" smtClean="0">
                <a:latin typeface="Comic Sans MS" panose="030F0702030302020204" pitchFamily="66" charset="0"/>
              </a:rPr>
              <a:t>Au XXII</a:t>
            </a:r>
            <a:r>
              <a:rPr lang="fr-FR" sz="1600" baseline="30000" dirty="0" smtClean="0">
                <a:latin typeface="Comic Sans MS" panose="030F0702030302020204" pitchFamily="66" charset="0"/>
              </a:rPr>
              <a:t>e</a:t>
            </a:r>
            <a:r>
              <a:rPr lang="fr-FR" sz="1600" dirty="0" smtClean="0">
                <a:latin typeface="Comic Sans MS" panose="030F0702030302020204" pitchFamily="66" charset="0"/>
              </a:rPr>
              <a:t> siècle, la population humaine riche vit désormais dans une station spatiale baptisée </a:t>
            </a:r>
            <a:r>
              <a:rPr lang="fr-FR" sz="1600" i="1" dirty="0" err="1" smtClean="0">
                <a:latin typeface="Comic Sans MS" panose="030F0702030302020204" pitchFamily="66" charset="0"/>
              </a:rPr>
              <a:t>Elysium</a:t>
            </a:r>
            <a:r>
              <a:rPr lang="fr-FR" sz="1600" dirty="0" smtClean="0">
                <a:latin typeface="Comic Sans MS" panose="030F0702030302020204" pitchFamily="66" charset="0"/>
              </a:rPr>
              <a:t>. Un ouvrier qui a été gravement irradié apprend qu'il ne lui reste plus que quelques jours à vivre. Il met à profit ce court laps de temps pour tenter de se rendre sur </a:t>
            </a:r>
            <a:r>
              <a:rPr lang="fr-FR" sz="1600" i="1" dirty="0" err="1" smtClean="0">
                <a:latin typeface="Comic Sans MS" panose="030F0702030302020204" pitchFamily="66" charset="0"/>
              </a:rPr>
              <a:t>Elysium</a:t>
            </a:r>
            <a:r>
              <a:rPr lang="fr-FR" sz="1600" dirty="0" smtClean="0">
                <a:latin typeface="Comic Sans MS" panose="030F0702030302020204" pitchFamily="66" charset="0"/>
              </a:rPr>
              <a:t>, car des cabines médicales y ont été installées, permettant la guérison de toutes les maladies existantes</a:t>
            </a:r>
          </a:p>
          <a:p>
            <a:pPr marL="0" indent="0">
              <a:buNone/>
            </a:pPr>
            <a:endParaRPr lang="fr-FR" sz="1600" dirty="0">
              <a:latin typeface="Comic Sans MS" panose="030F0702030302020204" pitchFamily="66" charset="0"/>
            </a:endParaRPr>
          </a:p>
        </p:txBody>
      </p:sp>
      <p:cxnSp>
        <p:nvCxnSpPr>
          <p:cNvPr id="5" name="Connecteur droit 4"/>
          <p:cNvCxnSpPr/>
          <p:nvPr/>
        </p:nvCxnSpPr>
        <p:spPr>
          <a:xfrm>
            <a:off x="4788024" y="764704"/>
            <a:ext cx="0" cy="5832648"/>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012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2" cstate="print"/>
          <a:srcRect l="17464" t="16425" r="23404" b="34298"/>
          <a:stretch>
            <a:fillRect/>
          </a:stretch>
        </p:blipFill>
        <p:spPr bwMode="auto">
          <a:xfrm>
            <a:off x="251520" y="404664"/>
            <a:ext cx="4038600" cy="2019313"/>
          </a:xfrm>
          <a:prstGeom prst="rect">
            <a:avLst/>
          </a:prstGeom>
          <a:noFill/>
          <a:ln w="9525">
            <a:noFill/>
            <a:miter lim="800000"/>
            <a:headEnd/>
            <a:tailEnd/>
          </a:ln>
        </p:spPr>
      </p:pic>
      <p:pic>
        <p:nvPicPr>
          <p:cNvPr id="6" name="Picture 3"/>
          <p:cNvPicPr>
            <a:picLocks noGrp="1" noChangeAspect="1" noChangeArrowheads="1"/>
          </p:cNvPicPr>
          <p:nvPr>
            <p:ph sz="half" idx="2"/>
          </p:nvPr>
        </p:nvPicPr>
        <p:blipFill>
          <a:blip r:embed="rId3" cstate="print"/>
          <a:srcRect l="9174" t="11362" r="8257" b="19830"/>
          <a:stretch>
            <a:fillRect/>
          </a:stretch>
        </p:blipFill>
        <p:spPr bwMode="auto">
          <a:xfrm>
            <a:off x="3131840" y="2636912"/>
            <a:ext cx="4038600" cy="2019314"/>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l="4523" t="9641" r="20469" b="18500"/>
          <a:stretch>
            <a:fillRect/>
          </a:stretch>
        </p:blipFill>
        <p:spPr bwMode="auto">
          <a:xfrm>
            <a:off x="5673049" y="4725144"/>
            <a:ext cx="3456384" cy="1986740"/>
          </a:xfrm>
          <a:prstGeom prst="rect">
            <a:avLst/>
          </a:prstGeom>
          <a:noFill/>
          <a:ln w="9525">
            <a:noFill/>
            <a:miter lim="800000"/>
            <a:headEnd/>
            <a:tailEnd/>
          </a:ln>
        </p:spPr>
      </p:pic>
      <p:sp>
        <p:nvSpPr>
          <p:cNvPr id="8" name="ZoneTexte 7"/>
          <p:cNvSpPr txBox="1"/>
          <p:nvPr/>
        </p:nvSpPr>
        <p:spPr>
          <a:xfrm>
            <a:off x="539552" y="6307948"/>
            <a:ext cx="7488832" cy="369332"/>
          </a:xfrm>
          <a:prstGeom prst="rect">
            <a:avLst/>
          </a:prstGeom>
          <a:noFill/>
        </p:spPr>
        <p:txBody>
          <a:bodyPr wrap="square" rtlCol="0">
            <a:spAutoFit/>
          </a:bodyPr>
          <a:lstStyle/>
          <a:p>
            <a:r>
              <a:rPr lang="fr-FR" b="1" u="sng" dirty="0" smtClean="0">
                <a:latin typeface="Comic Sans MS" panose="030F0702030302020204" pitchFamily="66" charset="0"/>
              </a:rPr>
              <a:t>Catastrophisme </a:t>
            </a:r>
            <a:endParaRPr lang="fr-FR" b="1" u="sng" dirty="0">
              <a:latin typeface="Comic Sans MS" panose="030F0702030302020204" pitchFamily="66" charset="0"/>
            </a:endParaRPr>
          </a:p>
        </p:txBody>
      </p:sp>
    </p:spTree>
    <p:extLst>
      <p:ext uri="{BB962C8B-B14F-4D97-AF65-F5344CB8AC3E}">
        <p14:creationId xmlns:p14="http://schemas.microsoft.com/office/powerpoint/2010/main" val="169980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9469" r="19976" b="14735"/>
          <a:stretch>
            <a:fillRect/>
          </a:stretch>
        </p:blipFill>
        <p:spPr bwMode="auto">
          <a:xfrm>
            <a:off x="179512" y="188640"/>
            <a:ext cx="4139952" cy="235271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2403" t="9844" r="26764" b="16704"/>
          <a:stretch>
            <a:fillRect/>
          </a:stretch>
        </p:blipFill>
        <p:spPr bwMode="auto">
          <a:xfrm>
            <a:off x="2555776" y="2579827"/>
            <a:ext cx="3744416" cy="2347521"/>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6788" t="9469" r="23519" b="29500"/>
          <a:stretch>
            <a:fillRect/>
          </a:stretch>
        </p:blipFill>
        <p:spPr bwMode="auto">
          <a:xfrm>
            <a:off x="4716017" y="4437112"/>
            <a:ext cx="4248471" cy="2232248"/>
          </a:xfrm>
          <a:prstGeom prst="rect">
            <a:avLst/>
          </a:prstGeom>
          <a:noFill/>
          <a:ln w="9525">
            <a:noFill/>
            <a:miter lim="800000"/>
            <a:headEnd/>
            <a:tailEnd/>
          </a:ln>
        </p:spPr>
      </p:pic>
      <p:sp>
        <p:nvSpPr>
          <p:cNvPr id="8" name="ZoneTexte 7"/>
          <p:cNvSpPr txBox="1"/>
          <p:nvPr/>
        </p:nvSpPr>
        <p:spPr>
          <a:xfrm>
            <a:off x="539552" y="6307948"/>
            <a:ext cx="7488832" cy="369332"/>
          </a:xfrm>
          <a:prstGeom prst="rect">
            <a:avLst/>
          </a:prstGeom>
          <a:noFill/>
        </p:spPr>
        <p:txBody>
          <a:bodyPr wrap="square" rtlCol="0">
            <a:spAutoFit/>
          </a:bodyPr>
          <a:lstStyle/>
          <a:p>
            <a:r>
              <a:rPr lang="fr-FR" b="1" u="sng" dirty="0" smtClean="0">
                <a:latin typeface="Comic Sans MS" panose="030F0702030302020204" pitchFamily="66" charset="0"/>
              </a:rPr>
              <a:t>Discours politique  </a:t>
            </a:r>
            <a:endParaRPr lang="fr-FR" b="1" u="sng" dirty="0">
              <a:latin typeface="Comic Sans MS" panose="030F0702030302020204" pitchFamily="66" charset="0"/>
            </a:endParaRPr>
          </a:p>
        </p:txBody>
      </p:sp>
    </p:spTree>
    <p:extLst>
      <p:ext uri="{BB962C8B-B14F-4D97-AF65-F5344CB8AC3E}">
        <p14:creationId xmlns:p14="http://schemas.microsoft.com/office/powerpoint/2010/main" val="42853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131" t="31990" r="6802" b="7157"/>
          <a:stretch/>
        </p:blipFill>
        <p:spPr bwMode="auto">
          <a:xfrm>
            <a:off x="1187624" y="620688"/>
            <a:ext cx="6552728" cy="573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719572" y="53264"/>
            <a:ext cx="7488832" cy="338554"/>
          </a:xfrm>
          <a:prstGeom prst="rect">
            <a:avLst/>
          </a:prstGeom>
          <a:noFill/>
        </p:spPr>
        <p:txBody>
          <a:bodyPr wrap="square" rtlCol="0">
            <a:spAutoFit/>
          </a:bodyPr>
          <a:lstStyle/>
          <a:p>
            <a:r>
              <a:rPr lang="fr-FR" sz="1600" b="1" u="sng" dirty="0" smtClean="0">
                <a:latin typeface="Comic Sans MS" panose="030F0702030302020204" pitchFamily="66" charset="0"/>
              </a:rPr>
              <a:t>D’où vient ce discours ? </a:t>
            </a:r>
            <a:endParaRPr lang="fr-FR" sz="1600" b="1" u="sng" dirty="0">
              <a:latin typeface="Comic Sans MS" panose="030F0702030302020204" pitchFamily="66" charset="0"/>
            </a:endParaRPr>
          </a:p>
        </p:txBody>
      </p:sp>
    </p:spTree>
    <p:extLst>
      <p:ext uri="{BB962C8B-B14F-4D97-AF65-F5344CB8AC3E}">
        <p14:creationId xmlns:p14="http://schemas.microsoft.com/office/powerpoint/2010/main" val="2184963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6"/>
          <p:cNvSpPr>
            <a:spLocks noChangeShapeType="1"/>
          </p:cNvSpPr>
          <p:nvPr/>
        </p:nvSpPr>
        <p:spPr bwMode="auto">
          <a:xfrm>
            <a:off x="5436096" y="0"/>
            <a:ext cx="0" cy="6848475"/>
          </a:xfrm>
          <a:prstGeom prst="line">
            <a:avLst/>
          </a:prstGeom>
          <a:noFill/>
          <a:ln w="12700">
            <a:solidFill>
              <a:schemeClr val="tx1"/>
            </a:solidFill>
            <a:round/>
            <a:headEnd/>
            <a:tailEnd/>
          </a:ln>
          <a:effectLst/>
        </p:spPr>
        <p:txBody>
          <a:bodyPr/>
          <a:lstStyle/>
          <a:p>
            <a:endParaRPr lang="fr-FR">
              <a:latin typeface="+mj-lt"/>
            </a:endParaRPr>
          </a:p>
        </p:txBody>
      </p:sp>
      <p:sp>
        <p:nvSpPr>
          <p:cNvPr id="3" name="Line 18"/>
          <p:cNvSpPr>
            <a:spLocks noChangeShapeType="1"/>
          </p:cNvSpPr>
          <p:nvPr/>
        </p:nvSpPr>
        <p:spPr bwMode="auto">
          <a:xfrm>
            <a:off x="0" y="333375"/>
            <a:ext cx="9144000" cy="0"/>
          </a:xfrm>
          <a:prstGeom prst="line">
            <a:avLst/>
          </a:prstGeom>
          <a:noFill/>
          <a:ln w="12700">
            <a:solidFill>
              <a:schemeClr val="tx1"/>
            </a:solidFill>
            <a:round/>
            <a:headEnd/>
            <a:tailEnd/>
          </a:ln>
          <a:effectLst/>
        </p:spPr>
        <p:txBody>
          <a:bodyPr/>
          <a:lstStyle/>
          <a:p>
            <a:endParaRPr lang="fr-FR">
              <a:latin typeface="+mj-lt"/>
            </a:endParaRPr>
          </a:p>
        </p:txBody>
      </p:sp>
      <p:sp>
        <p:nvSpPr>
          <p:cNvPr id="4" name="Line 19"/>
          <p:cNvSpPr>
            <a:spLocks noChangeShapeType="1"/>
          </p:cNvSpPr>
          <p:nvPr/>
        </p:nvSpPr>
        <p:spPr bwMode="auto">
          <a:xfrm>
            <a:off x="0" y="980728"/>
            <a:ext cx="9144000" cy="0"/>
          </a:xfrm>
          <a:prstGeom prst="line">
            <a:avLst/>
          </a:prstGeom>
          <a:noFill/>
          <a:ln w="12700">
            <a:solidFill>
              <a:schemeClr val="tx1"/>
            </a:solidFill>
            <a:round/>
            <a:headEnd/>
            <a:tailEnd/>
          </a:ln>
          <a:effectLst/>
        </p:spPr>
        <p:txBody>
          <a:bodyPr/>
          <a:lstStyle/>
          <a:p>
            <a:endParaRPr lang="fr-FR">
              <a:latin typeface="+mj-lt"/>
            </a:endParaRPr>
          </a:p>
        </p:txBody>
      </p:sp>
      <p:sp>
        <p:nvSpPr>
          <p:cNvPr id="8" name="Line 16"/>
          <p:cNvSpPr>
            <a:spLocks noChangeShapeType="1"/>
          </p:cNvSpPr>
          <p:nvPr/>
        </p:nvSpPr>
        <p:spPr bwMode="auto">
          <a:xfrm>
            <a:off x="1907704" y="-1"/>
            <a:ext cx="0" cy="6848475"/>
          </a:xfrm>
          <a:prstGeom prst="line">
            <a:avLst/>
          </a:prstGeom>
          <a:noFill/>
          <a:ln w="12700">
            <a:solidFill>
              <a:schemeClr val="tx1"/>
            </a:solidFill>
            <a:round/>
            <a:headEnd/>
            <a:tailEnd/>
          </a:ln>
          <a:effectLst/>
        </p:spPr>
        <p:txBody>
          <a:bodyPr/>
          <a:lstStyle/>
          <a:p>
            <a:endParaRPr lang="fr-FR">
              <a:latin typeface="+mj-lt"/>
            </a:endParaRPr>
          </a:p>
        </p:txBody>
      </p:sp>
      <p:sp>
        <p:nvSpPr>
          <p:cNvPr id="9" name="ZoneTexte 8"/>
          <p:cNvSpPr txBox="1"/>
          <p:nvPr/>
        </p:nvSpPr>
        <p:spPr>
          <a:xfrm>
            <a:off x="-36512" y="620688"/>
            <a:ext cx="2088232" cy="307777"/>
          </a:xfrm>
          <a:prstGeom prst="rect">
            <a:avLst/>
          </a:prstGeom>
          <a:noFill/>
        </p:spPr>
        <p:txBody>
          <a:bodyPr wrap="square" rtlCol="0">
            <a:spAutoFit/>
          </a:bodyPr>
          <a:lstStyle/>
          <a:p>
            <a:r>
              <a:rPr lang="fr-FR" sz="1400" dirty="0" smtClean="0">
                <a:latin typeface="Comic Sans MS" panose="030F0702030302020204" pitchFamily="66" charset="0"/>
              </a:rPr>
              <a:t>Quel est ce courant ?</a:t>
            </a:r>
            <a:endParaRPr lang="fr-FR" sz="1400" dirty="0">
              <a:latin typeface="Comic Sans MS" panose="030F0702030302020204" pitchFamily="66" charset="0"/>
            </a:endParaRPr>
          </a:p>
        </p:txBody>
      </p:sp>
      <p:sp>
        <p:nvSpPr>
          <p:cNvPr id="10" name="ZoneTexte 9"/>
          <p:cNvSpPr txBox="1"/>
          <p:nvPr/>
        </p:nvSpPr>
        <p:spPr>
          <a:xfrm>
            <a:off x="-180528" y="3275111"/>
            <a:ext cx="2088232" cy="307777"/>
          </a:xfrm>
          <a:prstGeom prst="rect">
            <a:avLst/>
          </a:prstGeom>
          <a:noFill/>
        </p:spPr>
        <p:txBody>
          <a:bodyPr wrap="square" rtlCol="0">
            <a:spAutoFit/>
          </a:bodyPr>
          <a:lstStyle/>
          <a:p>
            <a:pPr algn="ctr"/>
            <a:r>
              <a:rPr lang="fr-FR" sz="1400" dirty="0" smtClean="0">
                <a:latin typeface="Comic Sans MS" panose="030F0702030302020204" pitchFamily="66" charset="0"/>
              </a:rPr>
              <a:t>Quel constat ?</a:t>
            </a:r>
            <a:endParaRPr lang="fr-FR" sz="1400" dirty="0">
              <a:latin typeface="Comic Sans MS" panose="030F0702030302020204" pitchFamily="66" charset="0"/>
            </a:endParaRPr>
          </a:p>
        </p:txBody>
      </p:sp>
      <p:sp>
        <p:nvSpPr>
          <p:cNvPr id="11" name="ZoneTexte 10"/>
          <p:cNvSpPr txBox="1"/>
          <p:nvPr/>
        </p:nvSpPr>
        <p:spPr>
          <a:xfrm>
            <a:off x="-108520" y="1196752"/>
            <a:ext cx="2088232" cy="738664"/>
          </a:xfrm>
          <a:prstGeom prst="rect">
            <a:avLst/>
          </a:prstGeom>
          <a:noFill/>
        </p:spPr>
        <p:txBody>
          <a:bodyPr wrap="square" rtlCol="0">
            <a:spAutoFit/>
          </a:bodyPr>
          <a:lstStyle/>
          <a:p>
            <a:pPr algn="ctr"/>
            <a:r>
              <a:rPr lang="fr-FR" sz="1400" dirty="0" smtClean="0">
                <a:latin typeface="Comic Sans MS" panose="030F0702030302020204" pitchFamily="66" charset="0"/>
              </a:rPr>
              <a:t>Quand s’est-il développé et pourquoi ?</a:t>
            </a:r>
            <a:endParaRPr lang="fr-FR" sz="1400" dirty="0">
              <a:latin typeface="Comic Sans MS" panose="030F0702030302020204" pitchFamily="66" charset="0"/>
            </a:endParaRPr>
          </a:p>
        </p:txBody>
      </p:sp>
      <p:sp>
        <p:nvSpPr>
          <p:cNvPr id="12" name="Line 18"/>
          <p:cNvSpPr>
            <a:spLocks noChangeShapeType="1"/>
          </p:cNvSpPr>
          <p:nvPr/>
        </p:nvSpPr>
        <p:spPr bwMode="auto">
          <a:xfrm>
            <a:off x="0" y="2204864"/>
            <a:ext cx="9144000" cy="0"/>
          </a:xfrm>
          <a:prstGeom prst="line">
            <a:avLst/>
          </a:prstGeom>
          <a:noFill/>
          <a:ln w="12700">
            <a:solidFill>
              <a:schemeClr val="tx1"/>
            </a:solidFill>
            <a:round/>
            <a:headEnd/>
            <a:tailEnd/>
          </a:ln>
          <a:effectLst/>
        </p:spPr>
        <p:txBody>
          <a:bodyPr/>
          <a:lstStyle/>
          <a:p>
            <a:endParaRPr lang="fr-FR">
              <a:latin typeface="+mj-lt"/>
            </a:endParaRPr>
          </a:p>
        </p:txBody>
      </p:sp>
      <p:sp>
        <p:nvSpPr>
          <p:cNvPr id="14" name="ZoneTexte 13"/>
          <p:cNvSpPr txBox="1"/>
          <p:nvPr/>
        </p:nvSpPr>
        <p:spPr>
          <a:xfrm>
            <a:off x="1996124" y="363966"/>
            <a:ext cx="3367964" cy="830997"/>
          </a:xfrm>
          <a:prstGeom prst="rect">
            <a:avLst/>
          </a:prstGeom>
          <a:noFill/>
        </p:spPr>
        <p:txBody>
          <a:bodyPr wrap="square" rtlCol="0">
            <a:spAutoFit/>
          </a:bodyPr>
          <a:lstStyle/>
          <a:p>
            <a:pPr algn="ctr"/>
            <a:r>
              <a:rPr lang="fr-FR" sz="1200" dirty="0" smtClean="0">
                <a:latin typeface="Comic Sans MS" panose="030F0702030302020204" pitchFamily="66" charset="0"/>
              </a:rPr>
              <a:t>Pratiques et politiques qui visent à limiter la croissance démographique : infanticide, abstinence </a:t>
            </a:r>
          </a:p>
          <a:p>
            <a:pPr algn="ctr"/>
            <a:endParaRPr lang="fr-FR" sz="1200" dirty="0">
              <a:latin typeface="Comic Sans MS" panose="030F0702030302020204" pitchFamily="66" charset="0"/>
            </a:endParaRPr>
          </a:p>
        </p:txBody>
      </p:sp>
      <p:sp>
        <p:nvSpPr>
          <p:cNvPr id="15" name="ZoneTexte 14"/>
          <p:cNvSpPr txBox="1"/>
          <p:nvPr/>
        </p:nvSpPr>
        <p:spPr>
          <a:xfrm>
            <a:off x="1907704" y="4946644"/>
            <a:ext cx="3456384" cy="492443"/>
          </a:xfrm>
          <a:prstGeom prst="rect">
            <a:avLst/>
          </a:prstGeom>
          <a:noFill/>
        </p:spPr>
        <p:txBody>
          <a:bodyPr wrap="square" rtlCol="0">
            <a:spAutoFit/>
          </a:bodyPr>
          <a:lstStyle/>
          <a:p>
            <a:pPr algn="just"/>
            <a:r>
              <a:rPr lang="fr-FR" sz="1300" dirty="0" smtClean="0">
                <a:latin typeface="Comic Sans MS" panose="030F0702030302020204" pitchFamily="66" charset="0"/>
              </a:rPr>
              <a:t>4. Question des rejets  </a:t>
            </a:r>
          </a:p>
          <a:p>
            <a:pPr algn="just"/>
            <a:endParaRPr lang="fr-FR" sz="1300" dirty="0">
              <a:latin typeface="Comic Sans MS" panose="030F0702030302020204" pitchFamily="66" charset="0"/>
            </a:endParaRPr>
          </a:p>
        </p:txBody>
      </p:sp>
      <p:sp>
        <p:nvSpPr>
          <p:cNvPr id="16" name="ZoneTexte 15"/>
          <p:cNvSpPr txBox="1"/>
          <p:nvPr/>
        </p:nvSpPr>
        <p:spPr>
          <a:xfrm>
            <a:off x="1907704" y="980728"/>
            <a:ext cx="3456384" cy="1200329"/>
          </a:xfrm>
          <a:prstGeom prst="rect">
            <a:avLst/>
          </a:prstGeom>
          <a:noFill/>
        </p:spPr>
        <p:txBody>
          <a:bodyPr wrap="square" rtlCol="0">
            <a:spAutoFit/>
          </a:bodyPr>
          <a:lstStyle/>
          <a:p>
            <a:pPr algn="ctr"/>
            <a:r>
              <a:rPr lang="fr-FR" sz="1200" dirty="0" smtClean="0">
                <a:latin typeface="Comic Sans MS" panose="030F0702030302020204" pitchFamily="66" charset="0"/>
              </a:rPr>
              <a:t>Renouveau vigoureux dans les années 1970, à la suite du rapport </a:t>
            </a:r>
            <a:r>
              <a:rPr lang="fr-FR" sz="1200" dirty="0" err="1" smtClean="0">
                <a:latin typeface="Comic Sans MS" panose="030F0702030302020204" pitchFamily="66" charset="0"/>
              </a:rPr>
              <a:t>Meadows</a:t>
            </a:r>
            <a:r>
              <a:rPr lang="fr-FR" sz="1200" dirty="0" smtClean="0">
                <a:latin typeface="Comic Sans MS" panose="030F0702030302020204" pitchFamily="66" charset="0"/>
              </a:rPr>
              <a:t> : La croissance exponentielle de la population entraînerait celle de la consommation d’espace. La terre ne pourrait pas supporter plus 3 milliards de personnes </a:t>
            </a:r>
            <a:endParaRPr lang="fr-FR" sz="1200" dirty="0"/>
          </a:p>
        </p:txBody>
      </p:sp>
      <p:sp>
        <p:nvSpPr>
          <p:cNvPr id="17" name="ZoneTexte 16"/>
          <p:cNvSpPr txBox="1"/>
          <p:nvPr/>
        </p:nvSpPr>
        <p:spPr>
          <a:xfrm>
            <a:off x="-108520" y="5733256"/>
            <a:ext cx="2088232" cy="307777"/>
          </a:xfrm>
          <a:prstGeom prst="rect">
            <a:avLst/>
          </a:prstGeom>
          <a:noFill/>
        </p:spPr>
        <p:txBody>
          <a:bodyPr wrap="square" rtlCol="0">
            <a:spAutoFit/>
          </a:bodyPr>
          <a:lstStyle/>
          <a:p>
            <a:pPr algn="ctr"/>
            <a:r>
              <a:rPr lang="fr-FR" sz="1400" dirty="0" smtClean="0">
                <a:latin typeface="Comic Sans MS" panose="030F0702030302020204" pitchFamily="66" charset="0"/>
              </a:rPr>
              <a:t>Comment en sortir ?</a:t>
            </a:r>
            <a:endParaRPr lang="fr-FR" sz="1400" dirty="0">
              <a:latin typeface="Comic Sans MS" panose="030F0702030302020204" pitchFamily="66" charset="0"/>
            </a:endParaRPr>
          </a:p>
        </p:txBody>
      </p:sp>
      <p:sp>
        <p:nvSpPr>
          <p:cNvPr id="18" name="ZoneTexte 17"/>
          <p:cNvSpPr txBox="1"/>
          <p:nvPr/>
        </p:nvSpPr>
        <p:spPr>
          <a:xfrm>
            <a:off x="5436870" y="2188021"/>
            <a:ext cx="3707129" cy="1384995"/>
          </a:xfrm>
          <a:prstGeom prst="rect">
            <a:avLst/>
          </a:prstGeom>
          <a:noFill/>
        </p:spPr>
        <p:txBody>
          <a:bodyPr wrap="square" rtlCol="0">
            <a:spAutoFit/>
          </a:bodyPr>
          <a:lstStyle/>
          <a:p>
            <a:pPr algn="ctr"/>
            <a:r>
              <a:rPr lang="fr-FR" sz="1200" dirty="0" smtClean="0">
                <a:latin typeface="Comic Sans MS" panose="030F0702030302020204" pitchFamily="66" charset="0"/>
              </a:rPr>
              <a:t>1. Mais explosion démographique ne se pose plus du tout de la même manière au début du XXIème siècle : stabilisation de la population (en 2050 autour de 9 milliards). L’indice de fécondité du Bangladesh est passé entre 1981 et 2001 de 6, 3 enfants à 3, 3 enfants par femme. </a:t>
            </a:r>
          </a:p>
          <a:p>
            <a:pPr algn="ctr"/>
            <a:endParaRPr lang="fr-FR" sz="1200" dirty="0">
              <a:latin typeface="Comic Sans MS" panose="030F0702030302020204" pitchFamily="66" charset="0"/>
            </a:endParaRPr>
          </a:p>
        </p:txBody>
      </p:sp>
      <p:sp>
        <p:nvSpPr>
          <p:cNvPr id="19" name="ZoneTexte 18"/>
          <p:cNvSpPr txBox="1"/>
          <p:nvPr/>
        </p:nvSpPr>
        <p:spPr>
          <a:xfrm>
            <a:off x="1815747" y="3039343"/>
            <a:ext cx="3620349" cy="461665"/>
          </a:xfrm>
          <a:prstGeom prst="rect">
            <a:avLst/>
          </a:prstGeom>
          <a:noFill/>
        </p:spPr>
        <p:txBody>
          <a:bodyPr wrap="square" rtlCol="0">
            <a:spAutoFit/>
          </a:bodyPr>
          <a:lstStyle/>
          <a:p>
            <a:pPr algn="ctr"/>
            <a:r>
              <a:rPr lang="fr-FR" sz="1200" dirty="0" smtClean="0">
                <a:latin typeface="Comic Sans MS" panose="030F0702030302020204" pitchFamily="66" charset="0"/>
              </a:rPr>
              <a:t>2. Question de la faim dans le monde : chiffre de la malnutrition augmente</a:t>
            </a:r>
            <a:endParaRPr lang="fr-FR" sz="1200" dirty="0">
              <a:latin typeface="Comic Sans MS" panose="030F0702030302020204" pitchFamily="66" charset="0"/>
            </a:endParaRPr>
          </a:p>
        </p:txBody>
      </p:sp>
      <p:sp>
        <p:nvSpPr>
          <p:cNvPr id="20" name="ZoneTexte 19"/>
          <p:cNvSpPr txBox="1"/>
          <p:nvPr/>
        </p:nvSpPr>
        <p:spPr>
          <a:xfrm>
            <a:off x="1959764" y="2239857"/>
            <a:ext cx="3476332" cy="830997"/>
          </a:xfrm>
          <a:prstGeom prst="rect">
            <a:avLst/>
          </a:prstGeom>
          <a:noFill/>
        </p:spPr>
        <p:txBody>
          <a:bodyPr wrap="square" rtlCol="0">
            <a:spAutoFit/>
          </a:bodyPr>
          <a:lstStyle/>
          <a:p>
            <a:pPr algn="just"/>
            <a:r>
              <a:rPr lang="fr-FR" sz="1200" dirty="0">
                <a:latin typeface="Comic Sans MS" panose="030F0702030302020204" pitchFamily="66" charset="0"/>
              </a:rPr>
              <a:t>1</a:t>
            </a:r>
            <a:r>
              <a:rPr lang="fr-FR" sz="1200" dirty="0" smtClean="0">
                <a:latin typeface="Comic Sans MS" panose="030F0702030302020204" pitchFamily="66" charset="0"/>
              </a:rPr>
              <a:t>. Question démographique : la peur de la « Bombe P » (la Bombe Population) selon l’expression d’un démographe américain Paul R. Ehrlich</a:t>
            </a:r>
          </a:p>
        </p:txBody>
      </p:sp>
      <p:sp>
        <p:nvSpPr>
          <p:cNvPr id="22" name="ZoneTexte 21"/>
          <p:cNvSpPr txBox="1"/>
          <p:nvPr/>
        </p:nvSpPr>
        <p:spPr>
          <a:xfrm>
            <a:off x="5463657" y="3340149"/>
            <a:ext cx="3707129" cy="1384995"/>
          </a:xfrm>
          <a:prstGeom prst="rect">
            <a:avLst/>
          </a:prstGeom>
          <a:noFill/>
        </p:spPr>
        <p:txBody>
          <a:bodyPr wrap="square" rtlCol="0">
            <a:spAutoFit/>
          </a:bodyPr>
          <a:lstStyle/>
          <a:p>
            <a:pPr algn="just"/>
            <a:r>
              <a:rPr lang="fr-FR" sz="1200" dirty="0" smtClean="0">
                <a:latin typeface="Comic Sans MS" panose="030F0702030302020204" pitchFamily="66" charset="0"/>
              </a:rPr>
              <a:t>2. </a:t>
            </a:r>
            <a:r>
              <a:rPr lang="fr-FR" sz="1200" dirty="0" err="1" smtClean="0">
                <a:latin typeface="Comic Sans MS" panose="030F0702030302020204" pitchFamily="66" charset="0"/>
              </a:rPr>
              <a:t>Amartya</a:t>
            </a:r>
            <a:r>
              <a:rPr lang="fr-FR" sz="1200" dirty="0" smtClean="0">
                <a:latin typeface="Comic Sans MS" panose="030F0702030302020204" pitchFamily="66" charset="0"/>
              </a:rPr>
              <a:t> Sen a montré que toutes les situations de famine et de malnutrition depuis 1960 ne sont pas dues aux insuffisances des disponibilités alimentaires. La famine et la malnutrition sont des armes utilisées par des gouvernements pour mener la guerre contre les régions qu’ils ne parviennent pas  à contrôler.</a:t>
            </a:r>
            <a:endParaRPr lang="fr-FR" sz="1200" dirty="0">
              <a:latin typeface="Comic Sans MS" panose="030F0702030302020204" pitchFamily="66" charset="0"/>
            </a:endParaRPr>
          </a:p>
        </p:txBody>
      </p:sp>
      <p:sp>
        <p:nvSpPr>
          <p:cNvPr id="24" name="ZoneTexte 23"/>
          <p:cNvSpPr txBox="1"/>
          <p:nvPr/>
        </p:nvSpPr>
        <p:spPr>
          <a:xfrm>
            <a:off x="1907704" y="3501008"/>
            <a:ext cx="3600400" cy="1384995"/>
          </a:xfrm>
          <a:prstGeom prst="rect">
            <a:avLst/>
          </a:prstGeom>
          <a:noFill/>
        </p:spPr>
        <p:txBody>
          <a:bodyPr wrap="square" rtlCol="0">
            <a:spAutoFit/>
          </a:bodyPr>
          <a:lstStyle/>
          <a:p>
            <a:pPr algn="just"/>
            <a:r>
              <a:rPr lang="fr-FR" sz="1200" dirty="0" smtClean="0">
                <a:latin typeface="Comic Sans MS" panose="030F0702030302020204" pitchFamily="66" charset="0"/>
              </a:rPr>
              <a:t>3. Troisième élément d’inquiétude est celui des limites de la planète. Lester Brown estime qu’il est de plus en plus difficile de poursuivre la croissance de la production : augmentation très importante  de la productivité à l’hectare/révolution verte  eu Sud. </a:t>
            </a:r>
          </a:p>
          <a:p>
            <a:pPr algn="just"/>
            <a:endParaRPr lang="fr-FR" sz="1200" dirty="0">
              <a:latin typeface="Comic Sans MS" panose="030F0702030302020204" pitchFamily="66" charset="0"/>
            </a:endParaRPr>
          </a:p>
        </p:txBody>
      </p:sp>
      <p:sp>
        <p:nvSpPr>
          <p:cNvPr id="25" name="ZoneTexte 24"/>
          <p:cNvSpPr txBox="1"/>
          <p:nvPr/>
        </p:nvSpPr>
        <p:spPr>
          <a:xfrm>
            <a:off x="5506111" y="4798893"/>
            <a:ext cx="3600400" cy="646331"/>
          </a:xfrm>
          <a:prstGeom prst="rect">
            <a:avLst/>
          </a:prstGeom>
          <a:noFill/>
        </p:spPr>
        <p:txBody>
          <a:bodyPr wrap="square" rtlCol="0">
            <a:spAutoFit/>
          </a:bodyPr>
          <a:lstStyle/>
          <a:p>
            <a:pPr algn="just"/>
            <a:r>
              <a:rPr lang="fr-FR" sz="1200" dirty="0" smtClean="0">
                <a:latin typeface="Comic Sans MS" panose="030F0702030302020204" pitchFamily="66" charset="0"/>
              </a:rPr>
              <a:t>3. Capacité d’adaptation des sociétés/innovations (OGM)</a:t>
            </a:r>
          </a:p>
          <a:p>
            <a:pPr algn="just"/>
            <a:endParaRPr lang="fr-FR" sz="1200" dirty="0">
              <a:latin typeface="Comic Sans MS" panose="030F0702030302020204" pitchFamily="66" charset="0"/>
            </a:endParaRPr>
          </a:p>
        </p:txBody>
      </p:sp>
      <p:sp>
        <p:nvSpPr>
          <p:cNvPr id="26" name="Line 18"/>
          <p:cNvSpPr>
            <a:spLocks noChangeShapeType="1"/>
          </p:cNvSpPr>
          <p:nvPr/>
        </p:nvSpPr>
        <p:spPr bwMode="auto">
          <a:xfrm>
            <a:off x="-36512" y="5301208"/>
            <a:ext cx="9144000" cy="0"/>
          </a:xfrm>
          <a:prstGeom prst="line">
            <a:avLst/>
          </a:prstGeom>
          <a:noFill/>
          <a:ln w="12700">
            <a:solidFill>
              <a:schemeClr val="tx1"/>
            </a:solidFill>
            <a:round/>
            <a:headEnd/>
            <a:tailEnd/>
          </a:ln>
          <a:effectLst/>
        </p:spPr>
        <p:txBody>
          <a:bodyPr/>
          <a:lstStyle/>
          <a:p>
            <a:endParaRPr lang="fr-FR">
              <a:latin typeface="+mj-lt"/>
            </a:endParaRPr>
          </a:p>
        </p:txBody>
      </p:sp>
      <p:sp>
        <p:nvSpPr>
          <p:cNvPr id="27" name="ZoneTexte 26"/>
          <p:cNvSpPr txBox="1"/>
          <p:nvPr/>
        </p:nvSpPr>
        <p:spPr>
          <a:xfrm>
            <a:off x="2051720" y="5445224"/>
            <a:ext cx="3312368" cy="1384995"/>
          </a:xfrm>
          <a:prstGeom prst="rect">
            <a:avLst/>
          </a:prstGeom>
          <a:noFill/>
        </p:spPr>
        <p:txBody>
          <a:bodyPr wrap="square" rtlCol="0">
            <a:spAutoFit/>
          </a:bodyPr>
          <a:lstStyle/>
          <a:p>
            <a:pPr algn="just"/>
            <a:endParaRPr lang="fr-FR" sz="1400" dirty="0" smtClean="0">
              <a:latin typeface="Comic Sans MS" panose="030F0702030302020204" pitchFamily="66" charset="0"/>
            </a:endParaRPr>
          </a:p>
          <a:p>
            <a:pPr algn="just"/>
            <a:r>
              <a:rPr lang="fr-FR" sz="1400" dirty="0" smtClean="0">
                <a:latin typeface="Comic Sans MS" panose="030F0702030302020204" pitchFamily="66" charset="0"/>
              </a:rPr>
              <a:t>Solution : arrêt de la croissance démographique et économique (croissance zéro) et gestion prudente des ressources naturelles</a:t>
            </a:r>
          </a:p>
          <a:p>
            <a:pPr algn="just"/>
            <a:endParaRPr lang="fr-FR" sz="1400" dirty="0">
              <a:latin typeface="Comic Sans MS" panose="030F0702030302020204" pitchFamily="66" charset="0"/>
            </a:endParaRPr>
          </a:p>
        </p:txBody>
      </p:sp>
      <p:sp>
        <p:nvSpPr>
          <p:cNvPr id="30" name="ZoneTexte 29"/>
          <p:cNvSpPr txBox="1"/>
          <p:nvPr/>
        </p:nvSpPr>
        <p:spPr>
          <a:xfrm>
            <a:off x="5652119" y="5578299"/>
            <a:ext cx="3454391" cy="1169551"/>
          </a:xfrm>
          <a:prstGeom prst="rect">
            <a:avLst/>
          </a:prstGeom>
          <a:noFill/>
        </p:spPr>
        <p:txBody>
          <a:bodyPr wrap="square" rtlCol="0">
            <a:spAutoFit/>
          </a:bodyPr>
          <a:lstStyle/>
          <a:p>
            <a:pPr algn="ctr"/>
            <a:r>
              <a:rPr lang="fr-FR" sz="1400" dirty="0">
                <a:latin typeface="Comic Sans MS" panose="030F0702030302020204" pitchFamily="66" charset="0"/>
              </a:rPr>
              <a:t>Changer de mode alimentaire, de mode de consommation en les rendant plus durable ; </a:t>
            </a:r>
            <a:r>
              <a:rPr lang="fr-FR" sz="1400" dirty="0" smtClean="0">
                <a:latin typeface="Comic Sans MS" panose="030F0702030302020204" pitchFamily="66" charset="0"/>
              </a:rPr>
              <a:t>pas </a:t>
            </a:r>
            <a:r>
              <a:rPr lang="fr-FR" sz="1400" dirty="0">
                <a:latin typeface="Comic Sans MS" panose="030F0702030302020204" pitchFamily="66" charset="0"/>
              </a:rPr>
              <a:t>un problème lié au nombre de la population</a:t>
            </a:r>
          </a:p>
          <a:p>
            <a:endParaRPr lang="fr-FR" sz="1400" dirty="0">
              <a:latin typeface="Comic Sans MS" panose="030F0702030302020204" pitchFamily="66" charset="0"/>
            </a:endParaRPr>
          </a:p>
        </p:txBody>
      </p:sp>
      <p:sp>
        <p:nvSpPr>
          <p:cNvPr id="31" name="ZoneTexte 30"/>
          <p:cNvSpPr txBox="1"/>
          <p:nvPr/>
        </p:nvSpPr>
        <p:spPr>
          <a:xfrm>
            <a:off x="1905711" y="15586"/>
            <a:ext cx="3600400" cy="307777"/>
          </a:xfrm>
          <a:prstGeom prst="rect">
            <a:avLst/>
          </a:prstGeom>
          <a:noFill/>
        </p:spPr>
        <p:txBody>
          <a:bodyPr wrap="square" rtlCol="0">
            <a:spAutoFit/>
          </a:bodyPr>
          <a:lstStyle/>
          <a:p>
            <a:pPr algn="ctr"/>
            <a:r>
              <a:rPr lang="fr-FR" sz="1400" b="1" u="sng" dirty="0" smtClean="0">
                <a:latin typeface="Comic Sans MS" panose="030F0702030302020204" pitchFamily="66" charset="0"/>
              </a:rPr>
              <a:t>Néo-malthusien </a:t>
            </a:r>
            <a:endParaRPr lang="fr-FR" sz="1400" b="1" u="sng" dirty="0">
              <a:latin typeface="Comic Sans MS" panose="030F0702030302020204" pitchFamily="66" charset="0"/>
            </a:endParaRPr>
          </a:p>
        </p:txBody>
      </p:sp>
      <p:sp>
        <p:nvSpPr>
          <p:cNvPr id="32" name="ZoneTexte 31"/>
          <p:cNvSpPr txBox="1"/>
          <p:nvPr/>
        </p:nvSpPr>
        <p:spPr>
          <a:xfrm>
            <a:off x="5508104" y="15586"/>
            <a:ext cx="3600400" cy="307777"/>
          </a:xfrm>
          <a:prstGeom prst="rect">
            <a:avLst/>
          </a:prstGeom>
          <a:noFill/>
        </p:spPr>
        <p:txBody>
          <a:bodyPr wrap="square" rtlCol="0">
            <a:spAutoFit/>
          </a:bodyPr>
          <a:lstStyle/>
          <a:p>
            <a:pPr algn="ctr"/>
            <a:r>
              <a:rPr lang="fr-FR" sz="1400" b="1" u="sng" dirty="0" smtClean="0">
                <a:latin typeface="Comic Sans MS" panose="030F0702030302020204" pitchFamily="66" charset="0"/>
              </a:rPr>
              <a:t>Anti-malthusien </a:t>
            </a:r>
            <a:endParaRPr lang="fr-FR" sz="1400" b="1" u="sng" dirty="0">
              <a:latin typeface="Comic Sans MS" panose="030F0702030302020204" pitchFamily="66" charset="0"/>
            </a:endParaRPr>
          </a:p>
        </p:txBody>
      </p:sp>
      <p:sp>
        <p:nvSpPr>
          <p:cNvPr id="33" name="ZoneTexte 32"/>
          <p:cNvSpPr txBox="1"/>
          <p:nvPr/>
        </p:nvSpPr>
        <p:spPr>
          <a:xfrm>
            <a:off x="5407704" y="314343"/>
            <a:ext cx="3763082" cy="553998"/>
          </a:xfrm>
          <a:prstGeom prst="rect">
            <a:avLst/>
          </a:prstGeom>
          <a:noFill/>
        </p:spPr>
        <p:txBody>
          <a:bodyPr wrap="square" rtlCol="0">
            <a:spAutoFit/>
          </a:bodyPr>
          <a:lstStyle/>
          <a:p>
            <a:pPr algn="ctr"/>
            <a:r>
              <a:rPr lang="fr-FR" sz="1000" dirty="0" smtClean="0">
                <a:latin typeface="Comic Sans MS" panose="030F0702030302020204" pitchFamily="66" charset="0"/>
              </a:rPr>
              <a:t>Idée :la pression démographique, notamment une densité de population élevée, met les Hommes dans des conditions où il est nécessaire de faire preuve d'innovation pour s'adapter</a:t>
            </a:r>
            <a:endParaRPr lang="fr-FR" sz="1000" dirty="0">
              <a:latin typeface="Comic Sans MS" panose="030F0702030302020204" pitchFamily="66" charset="0"/>
            </a:endParaRPr>
          </a:p>
        </p:txBody>
      </p:sp>
      <p:sp>
        <p:nvSpPr>
          <p:cNvPr id="28" name="ZoneTexte 27"/>
          <p:cNvSpPr txBox="1"/>
          <p:nvPr/>
        </p:nvSpPr>
        <p:spPr>
          <a:xfrm>
            <a:off x="1959764" y="404664"/>
            <a:ext cx="3476332"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Limiter la croissance démographique </a:t>
            </a:r>
            <a:endParaRPr lang="fr-FR" sz="1400" dirty="0" smtClean="0">
              <a:latin typeface="Comic Sans MS" panose="030F0702030302020204" pitchFamily="66" charset="0"/>
            </a:endParaRPr>
          </a:p>
          <a:p>
            <a:pPr algn="ctr"/>
            <a:endParaRPr lang="fr-FR" sz="1400" dirty="0">
              <a:latin typeface="Comic Sans MS" panose="030F0702030302020204" pitchFamily="66" charset="0"/>
            </a:endParaRPr>
          </a:p>
        </p:txBody>
      </p:sp>
      <p:sp>
        <p:nvSpPr>
          <p:cNvPr id="29" name="ZoneTexte 28"/>
          <p:cNvSpPr txBox="1"/>
          <p:nvPr/>
        </p:nvSpPr>
        <p:spPr>
          <a:xfrm>
            <a:off x="1996124" y="1004535"/>
            <a:ext cx="3367964" cy="1169551"/>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r>
              <a:rPr lang="fr-FR" sz="1400" dirty="0" smtClean="0">
                <a:latin typeface="Comic Sans MS" panose="030F0702030302020204" pitchFamily="66" charset="0"/>
              </a:rPr>
              <a:t>Années 1970 : terre ne pourrait pas supporter plus de 3 milliards de personnes</a:t>
            </a:r>
          </a:p>
          <a:p>
            <a:pPr algn="ctr"/>
            <a:endParaRPr lang="fr-FR" sz="1400" dirty="0" smtClean="0">
              <a:latin typeface="Comic Sans MS" panose="030F0702030302020204" pitchFamily="66" charset="0"/>
            </a:endParaRPr>
          </a:p>
        </p:txBody>
      </p:sp>
      <p:sp>
        <p:nvSpPr>
          <p:cNvPr id="34" name="ZoneTexte 33"/>
          <p:cNvSpPr txBox="1"/>
          <p:nvPr/>
        </p:nvSpPr>
        <p:spPr>
          <a:xfrm>
            <a:off x="1979712" y="2258288"/>
            <a:ext cx="3367964" cy="738664"/>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r>
              <a:rPr lang="fr-FR" sz="1400" dirty="0" smtClean="0">
                <a:latin typeface="Comic Sans MS" panose="030F0702030302020204" pitchFamily="66" charset="0"/>
              </a:rPr>
              <a:t>Peur de la « Bombe P »</a:t>
            </a:r>
          </a:p>
          <a:p>
            <a:pPr algn="ctr"/>
            <a:endParaRPr lang="fr-FR" sz="1400" dirty="0">
              <a:latin typeface="Comic Sans MS" panose="030F0702030302020204" pitchFamily="66" charset="0"/>
            </a:endParaRPr>
          </a:p>
        </p:txBody>
      </p:sp>
      <p:sp>
        <p:nvSpPr>
          <p:cNvPr id="35" name="ZoneTexte 34"/>
          <p:cNvSpPr txBox="1"/>
          <p:nvPr/>
        </p:nvSpPr>
        <p:spPr>
          <a:xfrm>
            <a:off x="1994075" y="3070854"/>
            <a:ext cx="3367964"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Faim dans le monde qui augmente</a:t>
            </a:r>
          </a:p>
          <a:p>
            <a:pPr algn="ctr"/>
            <a:r>
              <a:rPr lang="fr-FR" sz="1400" dirty="0" smtClean="0">
                <a:latin typeface="Comic Sans MS" panose="030F0702030302020204" pitchFamily="66" charset="0"/>
              </a:rPr>
              <a:t> </a:t>
            </a:r>
            <a:endParaRPr lang="fr-FR" sz="1400" dirty="0">
              <a:latin typeface="Comic Sans MS" panose="030F0702030302020204" pitchFamily="66" charset="0"/>
            </a:endParaRPr>
          </a:p>
        </p:txBody>
      </p:sp>
      <p:sp>
        <p:nvSpPr>
          <p:cNvPr id="36" name="ZoneTexte 35"/>
          <p:cNvSpPr txBox="1"/>
          <p:nvPr/>
        </p:nvSpPr>
        <p:spPr>
          <a:xfrm>
            <a:off x="1979712" y="3573016"/>
            <a:ext cx="3456384" cy="1169551"/>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r>
              <a:rPr lang="fr-FR" sz="1400" dirty="0" smtClean="0">
                <a:latin typeface="Comic Sans MS" panose="030F0702030302020204" pitchFamily="66" charset="0"/>
              </a:rPr>
              <a:t>Limites de la planèt</a:t>
            </a:r>
            <a:r>
              <a:rPr lang="fr-FR" sz="1400" dirty="0" smtClean="0">
                <a:latin typeface="Comic Sans MS" panose="030F0702030302020204" pitchFamily="66" charset="0"/>
              </a:rPr>
              <a:t>e en ce qui concerne les ressources </a:t>
            </a:r>
          </a:p>
          <a:p>
            <a:pPr algn="ct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38" name="ZoneTexte 37"/>
          <p:cNvSpPr txBox="1"/>
          <p:nvPr/>
        </p:nvSpPr>
        <p:spPr>
          <a:xfrm>
            <a:off x="1941939" y="4705980"/>
            <a:ext cx="3367964"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Question des rejets </a:t>
            </a: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39" name="ZoneTexte 38"/>
          <p:cNvSpPr txBox="1"/>
          <p:nvPr/>
        </p:nvSpPr>
        <p:spPr>
          <a:xfrm>
            <a:off x="1951914" y="5660667"/>
            <a:ext cx="3456384" cy="954107"/>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r>
              <a:rPr lang="fr-FR" sz="1400" dirty="0" smtClean="0">
                <a:latin typeface="Comic Sans MS" panose="030F0702030302020204" pitchFamily="66" charset="0"/>
              </a:rPr>
              <a:t>Arrêt de la croissance démographique </a:t>
            </a:r>
          </a:p>
          <a:p>
            <a:pPr algn="ctr"/>
            <a:r>
              <a:rPr lang="fr-FR" sz="1400" dirty="0">
                <a:latin typeface="Comic Sans MS" panose="030F0702030302020204" pitchFamily="66" charset="0"/>
              </a:rPr>
              <a:t>e</a:t>
            </a:r>
            <a:r>
              <a:rPr lang="fr-FR" sz="1400" dirty="0" smtClean="0">
                <a:latin typeface="Comic Sans MS" panose="030F0702030302020204" pitchFamily="66" charset="0"/>
              </a:rPr>
              <a:t>t économique </a:t>
            </a: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40" name="ZoneTexte 39"/>
          <p:cNvSpPr txBox="1"/>
          <p:nvPr/>
        </p:nvSpPr>
        <p:spPr>
          <a:xfrm>
            <a:off x="5463657" y="385500"/>
            <a:ext cx="3707129"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Capacité d’innovation et s’adaptation</a:t>
            </a: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41" name="ZoneTexte 40"/>
          <p:cNvSpPr txBox="1"/>
          <p:nvPr/>
        </p:nvSpPr>
        <p:spPr>
          <a:xfrm>
            <a:off x="5473383" y="1189283"/>
            <a:ext cx="3707129"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Dans les mêmes année en rejet du malthusianisme</a:t>
            </a:r>
            <a:endParaRPr lang="fr-FR" sz="1400" dirty="0">
              <a:latin typeface="Comic Sans MS" panose="030F0702030302020204" pitchFamily="66" charset="0"/>
            </a:endParaRPr>
          </a:p>
        </p:txBody>
      </p:sp>
      <p:sp>
        <p:nvSpPr>
          <p:cNvPr id="42" name="ZoneTexte 41"/>
          <p:cNvSpPr txBox="1"/>
          <p:nvPr/>
        </p:nvSpPr>
        <p:spPr>
          <a:xfrm>
            <a:off x="5525749" y="2258288"/>
            <a:ext cx="3707129" cy="1169551"/>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endParaRPr lang="fr-FR" sz="1400" dirty="0">
              <a:latin typeface="Comic Sans MS" panose="030F0702030302020204" pitchFamily="66" charset="0"/>
            </a:endParaRPr>
          </a:p>
          <a:p>
            <a:pPr algn="ctr"/>
            <a:r>
              <a:rPr lang="fr-FR" sz="1400" dirty="0" smtClean="0">
                <a:latin typeface="Comic Sans MS" panose="030F0702030302020204" pitchFamily="66" charset="0"/>
              </a:rPr>
              <a:t>Stabilisation de la population </a:t>
            </a:r>
          </a:p>
          <a:p>
            <a:pPr algn="ct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43" name="ZoneTexte 42"/>
          <p:cNvSpPr txBox="1"/>
          <p:nvPr/>
        </p:nvSpPr>
        <p:spPr>
          <a:xfrm>
            <a:off x="5476894" y="3395938"/>
            <a:ext cx="3707129" cy="1384995"/>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endParaRPr lang="fr-FR" sz="1400" dirty="0" smtClean="0">
              <a:latin typeface="Comic Sans MS" panose="030F0702030302020204" pitchFamily="66" charset="0"/>
            </a:endParaRPr>
          </a:p>
          <a:p>
            <a:pPr algn="ctr"/>
            <a:endParaRPr lang="fr-FR" sz="1400" dirty="0">
              <a:latin typeface="Comic Sans MS" panose="030F0702030302020204" pitchFamily="66" charset="0"/>
            </a:endParaRPr>
          </a:p>
          <a:p>
            <a:pPr algn="ctr"/>
            <a:r>
              <a:rPr lang="fr-FR" sz="1400" dirty="0" smtClean="0">
                <a:latin typeface="Comic Sans MS" panose="030F0702030302020204" pitchFamily="66" charset="0"/>
              </a:rPr>
              <a:t>Famine, arme politique </a:t>
            </a:r>
          </a:p>
          <a:p>
            <a:pPr algn="ct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
        <p:nvSpPr>
          <p:cNvPr id="44" name="ZoneTexte 43"/>
          <p:cNvSpPr txBox="1"/>
          <p:nvPr/>
        </p:nvSpPr>
        <p:spPr>
          <a:xfrm>
            <a:off x="5508104" y="4777988"/>
            <a:ext cx="3707129" cy="523220"/>
          </a:xfrm>
          <a:prstGeom prst="rect">
            <a:avLst/>
          </a:prstGeom>
          <a:solidFill>
            <a:schemeClr val="bg1"/>
          </a:solidFill>
        </p:spPr>
        <p:txBody>
          <a:bodyPr wrap="square" rtlCol="0">
            <a:spAutoFit/>
          </a:bodyPr>
          <a:lstStyle/>
          <a:p>
            <a:pPr algn="ctr"/>
            <a:r>
              <a:rPr lang="fr-FR" sz="1400" dirty="0" smtClean="0">
                <a:latin typeface="Comic Sans MS" panose="030F0702030302020204" pitchFamily="66" charset="0"/>
              </a:rPr>
              <a:t>Innovation (OGM…) </a:t>
            </a:r>
          </a:p>
          <a:p>
            <a:pPr algn="ctr"/>
            <a:endParaRPr lang="fr-FR" sz="1400" dirty="0">
              <a:latin typeface="Comic Sans MS" panose="030F0702030302020204" pitchFamily="66" charset="0"/>
            </a:endParaRPr>
          </a:p>
        </p:txBody>
      </p:sp>
      <p:sp>
        <p:nvSpPr>
          <p:cNvPr id="45" name="ZoneTexte 44"/>
          <p:cNvSpPr txBox="1"/>
          <p:nvPr/>
        </p:nvSpPr>
        <p:spPr>
          <a:xfrm>
            <a:off x="5473383" y="5571237"/>
            <a:ext cx="3707129" cy="954107"/>
          </a:xfrm>
          <a:prstGeom prst="rect">
            <a:avLst/>
          </a:prstGeom>
          <a:solidFill>
            <a:schemeClr val="bg1"/>
          </a:solidFill>
        </p:spPr>
        <p:txBody>
          <a:bodyPr wrap="square" rtlCol="0">
            <a:spAutoFit/>
          </a:bodyPr>
          <a:lstStyle/>
          <a:p>
            <a:pPr algn="ctr"/>
            <a:endParaRPr lang="fr-FR" sz="1400" dirty="0" smtClean="0">
              <a:latin typeface="Comic Sans MS" panose="030F0702030302020204" pitchFamily="66" charset="0"/>
            </a:endParaRPr>
          </a:p>
          <a:p>
            <a:pPr algn="ctr"/>
            <a:r>
              <a:rPr lang="fr-FR" sz="1400" dirty="0" smtClean="0">
                <a:latin typeface="Comic Sans MS" panose="030F0702030302020204" pitchFamily="66" charset="0"/>
              </a:rPr>
              <a:t>Changer de mode de consommation</a:t>
            </a:r>
          </a:p>
          <a:p>
            <a:pPr algn="ctr"/>
            <a:endParaRPr lang="fr-FR" sz="1400" dirty="0">
              <a:latin typeface="Comic Sans MS" panose="030F0702030302020204" pitchFamily="66" charset="0"/>
            </a:endParaRPr>
          </a:p>
          <a:p>
            <a:pPr algn="ctr"/>
            <a:endParaRPr lang="fr-FR" sz="1400" dirty="0">
              <a:latin typeface="Comic Sans MS" panose="030F0702030302020204" pitchFamily="66" charset="0"/>
            </a:endParaRPr>
          </a:p>
        </p:txBody>
      </p:sp>
    </p:spTree>
    <p:extLst>
      <p:ext uri="{BB962C8B-B14F-4D97-AF65-F5344CB8AC3E}">
        <p14:creationId xmlns:p14="http://schemas.microsoft.com/office/powerpoint/2010/main" val="15166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anim calcmode="lin" valueType="num">
                                      <p:cBhvr>
                                        <p:cTn id="15" dur="2000" fill="hold"/>
                                        <p:tgtEl>
                                          <p:spTgt spid="29"/>
                                        </p:tgtEl>
                                        <p:attrNameLst>
                                          <p:attrName>ppt_w</p:attrName>
                                        </p:attrNameLst>
                                      </p:cBhvr>
                                      <p:tavLst>
                                        <p:tav tm="0" fmla="#ppt_w*sin(2.5*pi*$)">
                                          <p:val>
                                            <p:fltVal val="0"/>
                                          </p:val>
                                        </p:tav>
                                        <p:tav tm="100000">
                                          <p:val>
                                            <p:fltVal val="1"/>
                                          </p:val>
                                        </p:tav>
                                      </p:tavLst>
                                    </p:anim>
                                    <p:anim calcmode="lin" valueType="num">
                                      <p:cBhvr>
                                        <p:cTn id="16"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000"/>
                                        <p:tgtEl>
                                          <p:spTgt spid="34"/>
                                        </p:tgtEl>
                                      </p:cBhvr>
                                    </p:animEffect>
                                    <p:anim calcmode="lin" valueType="num">
                                      <p:cBhvr>
                                        <p:cTn id="22" dur="2000" fill="hold"/>
                                        <p:tgtEl>
                                          <p:spTgt spid="34"/>
                                        </p:tgtEl>
                                        <p:attrNameLst>
                                          <p:attrName>ppt_w</p:attrName>
                                        </p:attrNameLst>
                                      </p:cBhvr>
                                      <p:tavLst>
                                        <p:tav tm="0" fmla="#ppt_w*sin(2.5*pi*$)">
                                          <p:val>
                                            <p:fltVal val="0"/>
                                          </p:val>
                                        </p:tav>
                                        <p:tav tm="100000">
                                          <p:val>
                                            <p:fltVal val="1"/>
                                          </p:val>
                                        </p:tav>
                                      </p:tavLst>
                                    </p:anim>
                                    <p:anim calcmode="lin" valueType="num">
                                      <p:cBhvr>
                                        <p:cTn id="23"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000"/>
                                        <p:tgtEl>
                                          <p:spTgt spid="35"/>
                                        </p:tgtEl>
                                      </p:cBhvr>
                                    </p:animEffect>
                                    <p:anim calcmode="lin" valueType="num">
                                      <p:cBhvr>
                                        <p:cTn id="29" dur="2000" fill="hold"/>
                                        <p:tgtEl>
                                          <p:spTgt spid="35"/>
                                        </p:tgtEl>
                                        <p:attrNameLst>
                                          <p:attrName>ppt_w</p:attrName>
                                        </p:attrNameLst>
                                      </p:cBhvr>
                                      <p:tavLst>
                                        <p:tav tm="0" fmla="#ppt_w*sin(2.5*pi*$)">
                                          <p:val>
                                            <p:fltVal val="0"/>
                                          </p:val>
                                        </p:tav>
                                        <p:tav tm="100000">
                                          <p:val>
                                            <p:fltVal val="1"/>
                                          </p:val>
                                        </p:tav>
                                      </p:tavLst>
                                    </p:anim>
                                    <p:anim calcmode="lin" valueType="num">
                                      <p:cBhvr>
                                        <p:cTn id="30"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000"/>
                                        <p:tgtEl>
                                          <p:spTgt spid="36"/>
                                        </p:tgtEl>
                                      </p:cBhvr>
                                    </p:animEffect>
                                    <p:anim calcmode="lin" valueType="num">
                                      <p:cBhvr>
                                        <p:cTn id="36" dur="2000" fill="hold"/>
                                        <p:tgtEl>
                                          <p:spTgt spid="36"/>
                                        </p:tgtEl>
                                        <p:attrNameLst>
                                          <p:attrName>ppt_w</p:attrName>
                                        </p:attrNameLst>
                                      </p:cBhvr>
                                      <p:tavLst>
                                        <p:tav tm="0" fmla="#ppt_w*sin(2.5*pi*$)">
                                          <p:val>
                                            <p:fltVal val="0"/>
                                          </p:val>
                                        </p:tav>
                                        <p:tav tm="100000">
                                          <p:val>
                                            <p:fltVal val="1"/>
                                          </p:val>
                                        </p:tav>
                                      </p:tavLst>
                                    </p:anim>
                                    <p:anim calcmode="lin" valueType="num">
                                      <p:cBhvr>
                                        <p:cTn id="37" dur="20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2000"/>
                                        <p:tgtEl>
                                          <p:spTgt spid="38"/>
                                        </p:tgtEl>
                                      </p:cBhvr>
                                    </p:animEffect>
                                    <p:anim calcmode="lin" valueType="num">
                                      <p:cBhvr>
                                        <p:cTn id="43" dur="2000" fill="hold"/>
                                        <p:tgtEl>
                                          <p:spTgt spid="38"/>
                                        </p:tgtEl>
                                        <p:attrNameLst>
                                          <p:attrName>ppt_w</p:attrName>
                                        </p:attrNameLst>
                                      </p:cBhvr>
                                      <p:tavLst>
                                        <p:tav tm="0" fmla="#ppt_w*sin(2.5*pi*$)">
                                          <p:val>
                                            <p:fltVal val="0"/>
                                          </p:val>
                                        </p:tav>
                                        <p:tav tm="100000">
                                          <p:val>
                                            <p:fltVal val="1"/>
                                          </p:val>
                                        </p:tav>
                                      </p:tavLst>
                                    </p:anim>
                                    <p:anim calcmode="lin" valueType="num">
                                      <p:cBhvr>
                                        <p:cTn id="44" dur="20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2000"/>
                                        <p:tgtEl>
                                          <p:spTgt spid="39"/>
                                        </p:tgtEl>
                                      </p:cBhvr>
                                    </p:animEffect>
                                    <p:anim calcmode="lin" valueType="num">
                                      <p:cBhvr>
                                        <p:cTn id="50" dur="2000" fill="hold"/>
                                        <p:tgtEl>
                                          <p:spTgt spid="39"/>
                                        </p:tgtEl>
                                        <p:attrNameLst>
                                          <p:attrName>ppt_w</p:attrName>
                                        </p:attrNameLst>
                                      </p:cBhvr>
                                      <p:tavLst>
                                        <p:tav tm="0" fmla="#ppt_w*sin(2.5*pi*$)">
                                          <p:val>
                                            <p:fltVal val="0"/>
                                          </p:val>
                                        </p:tav>
                                        <p:tav tm="100000">
                                          <p:val>
                                            <p:fltVal val="1"/>
                                          </p:val>
                                        </p:tav>
                                      </p:tavLst>
                                    </p:anim>
                                    <p:anim calcmode="lin" valueType="num">
                                      <p:cBhvr>
                                        <p:cTn id="51" dur="2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2000"/>
                                        <p:tgtEl>
                                          <p:spTgt spid="40"/>
                                        </p:tgtEl>
                                      </p:cBhvr>
                                    </p:animEffect>
                                    <p:anim calcmode="lin" valueType="num">
                                      <p:cBhvr>
                                        <p:cTn id="57" dur="2000" fill="hold"/>
                                        <p:tgtEl>
                                          <p:spTgt spid="40"/>
                                        </p:tgtEl>
                                        <p:attrNameLst>
                                          <p:attrName>ppt_w</p:attrName>
                                        </p:attrNameLst>
                                      </p:cBhvr>
                                      <p:tavLst>
                                        <p:tav tm="0" fmla="#ppt_w*sin(2.5*pi*$)">
                                          <p:val>
                                            <p:fltVal val="0"/>
                                          </p:val>
                                        </p:tav>
                                        <p:tav tm="100000">
                                          <p:val>
                                            <p:fltVal val="1"/>
                                          </p:val>
                                        </p:tav>
                                      </p:tavLst>
                                    </p:anim>
                                    <p:anim calcmode="lin" valueType="num">
                                      <p:cBhvr>
                                        <p:cTn id="58"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000"/>
                                        <p:tgtEl>
                                          <p:spTgt spid="41"/>
                                        </p:tgtEl>
                                      </p:cBhvr>
                                    </p:animEffect>
                                    <p:anim calcmode="lin" valueType="num">
                                      <p:cBhvr>
                                        <p:cTn id="64" dur="2000" fill="hold"/>
                                        <p:tgtEl>
                                          <p:spTgt spid="41"/>
                                        </p:tgtEl>
                                        <p:attrNameLst>
                                          <p:attrName>ppt_w</p:attrName>
                                        </p:attrNameLst>
                                      </p:cBhvr>
                                      <p:tavLst>
                                        <p:tav tm="0" fmla="#ppt_w*sin(2.5*pi*$)">
                                          <p:val>
                                            <p:fltVal val="0"/>
                                          </p:val>
                                        </p:tav>
                                        <p:tav tm="100000">
                                          <p:val>
                                            <p:fltVal val="1"/>
                                          </p:val>
                                        </p:tav>
                                      </p:tavLst>
                                    </p:anim>
                                    <p:anim calcmode="lin" valueType="num">
                                      <p:cBhvr>
                                        <p:cTn id="65"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2000"/>
                                        <p:tgtEl>
                                          <p:spTgt spid="42"/>
                                        </p:tgtEl>
                                      </p:cBhvr>
                                    </p:animEffect>
                                    <p:anim calcmode="lin" valueType="num">
                                      <p:cBhvr>
                                        <p:cTn id="71" dur="2000" fill="hold"/>
                                        <p:tgtEl>
                                          <p:spTgt spid="42"/>
                                        </p:tgtEl>
                                        <p:attrNameLst>
                                          <p:attrName>ppt_w</p:attrName>
                                        </p:attrNameLst>
                                      </p:cBhvr>
                                      <p:tavLst>
                                        <p:tav tm="0" fmla="#ppt_w*sin(2.5*pi*$)">
                                          <p:val>
                                            <p:fltVal val="0"/>
                                          </p:val>
                                        </p:tav>
                                        <p:tav tm="100000">
                                          <p:val>
                                            <p:fltVal val="1"/>
                                          </p:val>
                                        </p:tav>
                                      </p:tavLst>
                                    </p:anim>
                                    <p:anim calcmode="lin" valueType="num">
                                      <p:cBhvr>
                                        <p:cTn id="72"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000"/>
                                        <p:tgtEl>
                                          <p:spTgt spid="43"/>
                                        </p:tgtEl>
                                      </p:cBhvr>
                                    </p:animEffect>
                                    <p:anim calcmode="lin" valueType="num">
                                      <p:cBhvr>
                                        <p:cTn id="78" dur="2000" fill="hold"/>
                                        <p:tgtEl>
                                          <p:spTgt spid="43"/>
                                        </p:tgtEl>
                                        <p:attrNameLst>
                                          <p:attrName>ppt_w</p:attrName>
                                        </p:attrNameLst>
                                      </p:cBhvr>
                                      <p:tavLst>
                                        <p:tav tm="0" fmla="#ppt_w*sin(2.5*pi*$)">
                                          <p:val>
                                            <p:fltVal val="0"/>
                                          </p:val>
                                        </p:tav>
                                        <p:tav tm="100000">
                                          <p:val>
                                            <p:fltVal val="1"/>
                                          </p:val>
                                        </p:tav>
                                      </p:tavLst>
                                    </p:anim>
                                    <p:anim calcmode="lin" valueType="num">
                                      <p:cBhvr>
                                        <p:cTn id="79"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2000"/>
                                        <p:tgtEl>
                                          <p:spTgt spid="44"/>
                                        </p:tgtEl>
                                      </p:cBhvr>
                                    </p:animEffect>
                                    <p:anim calcmode="lin" valueType="num">
                                      <p:cBhvr>
                                        <p:cTn id="85" dur="2000" fill="hold"/>
                                        <p:tgtEl>
                                          <p:spTgt spid="44"/>
                                        </p:tgtEl>
                                        <p:attrNameLst>
                                          <p:attrName>ppt_w</p:attrName>
                                        </p:attrNameLst>
                                      </p:cBhvr>
                                      <p:tavLst>
                                        <p:tav tm="0" fmla="#ppt_w*sin(2.5*pi*$)">
                                          <p:val>
                                            <p:fltVal val="0"/>
                                          </p:val>
                                        </p:tav>
                                        <p:tav tm="100000">
                                          <p:val>
                                            <p:fltVal val="1"/>
                                          </p:val>
                                        </p:tav>
                                      </p:tavLst>
                                    </p:anim>
                                    <p:anim calcmode="lin" valueType="num">
                                      <p:cBhvr>
                                        <p:cTn id="86"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45"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2000"/>
                                        <p:tgtEl>
                                          <p:spTgt spid="45"/>
                                        </p:tgtEl>
                                      </p:cBhvr>
                                    </p:animEffect>
                                    <p:anim calcmode="lin" valueType="num">
                                      <p:cBhvr>
                                        <p:cTn id="92" dur="2000" fill="hold"/>
                                        <p:tgtEl>
                                          <p:spTgt spid="45"/>
                                        </p:tgtEl>
                                        <p:attrNameLst>
                                          <p:attrName>ppt_w</p:attrName>
                                        </p:attrNameLst>
                                      </p:cBhvr>
                                      <p:tavLst>
                                        <p:tav tm="0" fmla="#ppt_w*sin(2.5*pi*$)">
                                          <p:val>
                                            <p:fltVal val="0"/>
                                          </p:val>
                                        </p:tav>
                                        <p:tav tm="100000">
                                          <p:val>
                                            <p:fltVal val="1"/>
                                          </p:val>
                                        </p:tav>
                                      </p:tavLst>
                                    </p:anim>
                                    <p:anim calcmode="lin" valueType="num">
                                      <p:cBhvr>
                                        <p:cTn id="93" dur="2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7787" t="20811" r="49228" b="16342"/>
          <a:stretch/>
        </p:blipFill>
        <p:spPr bwMode="auto">
          <a:xfrm>
            <a:off x="179512" y="499241"/>
            <a:ext cx="3744416" cy="575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33791" t="12727" r="39451" b="8064"/>
          <a:stretch/>
        </p:blipFill>
        <p:spPr bwMode="auto">
          <a:xfrm>
            <a:off x="4860032" y="476671"/>
            <a:ext cx="3672408" cy="5752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474" t="23214" r="76686" b="35417"/>
          <a:stretch/>
        </p:blipFill>
        <p:spPr bwMode="auto">
          <a:xfrm>
            <a:off x="3087034" y="188640"/>
            <a:ext cx="2061030" cy="302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83568" y="6237312"/>
            <a:ext cx="4227439" cy="338554"/>
          </a:xfrm>
          <a:prstGeom prst="rect">
            <a:avLst/>
          </a:prstGeom>
          <a:noFill/>
        </p:spPr>
        <p:txBody>
          <a:bodyPr wrap="none" rtlCol="0">
            <a:spAutoFit/>
          </a:bodyPr>
          <a:lstStyle/>
          <a:p>
            <a:r>
              <a:rPr lang="fr-FR" sz="1600" b="1" u="sng" dirty="0" smtClean="0">
                <a:latin typeface="Comic Sans MS" panose="030F0702030302020204" pitchFamily="66" charset="0"/>
              </a:rPr>
              <a:t>Comment aborder cela avec nos élèves ?</a:t>
            </a:r>
            <a:endParaRPr lang="fr-FR" sz="1600" b="1" u="sng" dirty="0">
              <a:latin typeface="Comic Sans MS" panose="030F0702030302020204" pitchFamily="66" charset="0"/>
            </a:endParaRPr>
          </a:p>
        </p:txBody>
      </p:sp>
    </p:spTree>
    <p:extLst>
      <p:ext uri="{BB962C8B-B14F-4D97-AF65-F5344CB8AC3E}">
        <p14:creationId xmlns:p14="http://schemas.microsoft.com/office/powerpoint/2010/main" val="3343298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TotalTime>
  <Words>1855</Words>
  <Application>Microsoft Office PowerPoint</Application>
  <PresentationFormat>Affichage à l'écran (4:3)</PresentationFormat>
  <Paragraphs>135</Paragraphs>
  <Slides>28</Slides>
  <Notes>6</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La croissance démographique et ses effets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Quels sont les avantages à entrer par le logement décent ? </vt:lpstr>
      <vt:lpstr>La notion le logement décent : </vt:lpstr>
      <vt:lpstr>Présentation PowerPoint</vt:lpstr>
      <vt:lpstr>Dans un premier temps : caractériser la démographie éthiopienne </vt:lpstr>
      <vt:lpstr>Travail de recherche sur des sites ciblés </vt:lpstr>
      <vt:lpstr>Présentation PowerPoint</vt:lpstr>
      <vt:lpstr>Présentation PowerPoint</vt:lpstr>
      <vt:lpstr>Présentation PowerPoint</vt:lpstr>
      <vt:lpstr>Présentation PowerPoint</vt:lpstr>
      <vt:lpstr>Présentation PowerPoint</vt:lpstr>
      <vt:lpstr>Présentation PowerPoint</vt:lpstr>
      <vt:lpstr>Exemple de la visite d’un bidonville </vt:lpstr>
      <vt:lpstr>Présentation PowerPoint</vt:lpstr>
      <vt:lpstr>Acteurs </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72</cp:revision>
  <dcterms:created xsi:type="dcterms:W3CDTF">2016-03-28T15:37:09Z</dcterms:created>
  <dcterms:modified xsi:type="dcterms:W3CDTF">2016-05-21T19:37:38Z</dcterms:modified>
</cp:coreProperties>
</file>