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s/comment1.xml" ContentType="application/vnd.openxmlformats-officedocument.presentationml.comments+xml"/>
  <Override PartName="/ppt/slides/slide18.xml" ContentType="application/vnd.openxmlformats-officedocument.presentationml.slide+xml"/>
  <Override PartName="/ppt/slides/slide19.xml" ContentType="application/vnd.openxmlformats-officedocument.presentationml.slide+xml"/>
  <Override PartName="/ppt/comments/comment2.xml" ContentType="application/vnd.openxmlformats-officedocument.presentationml.comments+xml"/>
  <Override PartName="/ppt/slides/slide20.xml" ContentType="application/vnd.openxmlformats-officedocument.presentationml.slide+xml"/>
  <Override PartName="/ppt/slides/slide21.xml" ContentType="application/vnd.openxmlformats-officedocument.presentationml.slide+xml"/>
  <Override PartName="/ppt/comments/comment3.xml" ContentType="application/vnd.openxmlformats-officedocument.presentationml.comments+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6"/>
    <p:sldId id="274" r:id="rId27"/>
    <p:sldId id="275" r:id="rId29"/>
    <p:sldId id="276" r:id="rId30"/>
    <p:sldId id="277" r:id="rId32"/>
    <p:sldId id="278" r:id="rId33"/>
    <p:sldId id="279" r:id="rId34"/>
    <p:sldId id="280"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tessian Nicolas" initials="TN"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comments" Target="comments/comment1.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comments" Target="comments/comment2.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comments" Target="comments/comment3.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5-20T21:10:01.478" idx="1">
    <p:pos x="2127" y="6044"/>
    <p:text>Repères : 476, règne de Justinien, la naissance de l’Islam, la maison de la sagesse de Gundishapur.
Focus : Clovis, Justinien, Mahomet.
Réalisation : carte historique en cours, recherches sur les trois personnages : religion, langue, une oeuvre (Réutilisation HIDA : mosaïque de Ravenne).
=&gt; mise en forme de la tradition musulmane et notamment du Coran progressive à mettre en avant enjeu de présenter l’histoire du Coran.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6-05-20T21:20:34.085" idx="2">
    <p:pos x="1570" y="5579"/>
    <p:text>2. Carte IXe siècle : Les empires méditerranéens.
Repères : les Carolingiens, les Macédoniens, les Abbassides.
Focus : Charlemagne, Harun al Rachid, Cyril et Méthode.
Réalisation : carte historique en cours, recherche sur les trois personnages, étude de Bagdad foyer de civilisation (al Kindi, al Farabi, Avicenne, al Maari, Ibn Tufayl), HIDA : mosquée. (Réutilisation HIDA : d’Aix-la-Chapelle et Constantinople).
=&gt; dilatation des civilisations méditerranéenne vers l’Eurasie et l’Afrique, « humanisme » oriental.
</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6-05-20T21:39:32.944" idx="3">
    <p:pos x="1663" y="5821"/>
    <p:text>3. Carte XIIème s. : Polarisation civilisationnelle et échanges intenses.
Repère : les monarchies occidentales (Frédéric Barberousse empereur germanique), l’Empire byzantin, les Etats musulmans, les Etats latins d’Orient.
Focus : sur les lieux de contact : Sicile (savant : Idrisi), al Andalus (traductions Tolède et HIDA : Cordoue), La Syrie-Palestine (Croisades et Jihad).
=&gt; Transmission savantes et philiosophique vers l’Occident.
</p:text>
  </p:cm>
</p:cmLst>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re et sous-titr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Texte du titre</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Citation">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-Gilles Allain</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 Saisissez une citation ici. »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Vierge">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e">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Texte du titre</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re - Centré">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Texte du titre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e">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Texte du titre</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Texte niveau 1</a:t>
            </a:r>
          </a:p>
          <a:p>
            <a:pPr lvl="1"/>
            <a:r>
              <a:t>Texte niveau 2</a:t>
            </a:r>
          </a:p>
          <a:p>
            <a:pPr lvl="2"/>
            <a:r>
              <a:t>Texte niveau 3</a:t>
            </a:r>
          </a:p>
          <a:p>
            <a:pPr lvl="3"/>
            <a:r>
              <a:t>Texte niveau 4</a:t>
            </a:r>
          </a:p>
          <a:p>
            <a:pPr lvl="4"/>
            <a:r>
              <a:t>Texte niveau 5</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re - Haut">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Texte du titre</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re et puce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Texte du titre</a:t>
            </a:r>
          </a:p>
        </p:txBody>
      </p:sp>
      <p:sp>
        <p:nvSpPr>
          <p:cNvPr id="57" name="Shape 57"/>
          <p:cNvSpPr/>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re, puces et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Texte du titre</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Texte niveau 1</a:t>
            </a:r>
          </a:p>
          <a:p>
            <a:pPr lvl="1"/>
            <a:r>
              <a:t>Texte niveau 2</a:t>
            </a:r>
          </a:p>
          <a:p>
            <a:pPr lvl="2"/>
            <a:r>
              <a:t>Texte niveau 3</a:t>
            </a:r>
          </a:p>
          <a:p>
            <a:pPr lvl="3"/>
            <a:r>
              <a:t>Texte niveau 4</a:t>
            </a:r>
          </a:p>
          <a:p>
            <a:pPr lvl="4"/>
            <a:r>
              <a:t>Texte niveau 5</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uce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3 photos">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tif"/><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classes.bnf.fr/idrisi/monde/trans.htm" TargetMode="External"/><Relationship Id="rId3" Type="http://schemas.openxmlformats.org/officeDocument/2006/relationships/hyperlink" Target="http://classes.bnf.fr/dossitsm/souranti.htm" TargetMode="External"/><Relationship Id="rId4" Type="http://schemas.openxmlformats.org/officeDocument/2006/relationships/hyperlink" Target="http://expositions.bnf.fr/livrarab/gros_plan/illustres.htm" TargetMode="External"/><Relationship Id="rId5" Type="http://schemas.openxmlformats.org/officeDocument/2006/relationships/hyperlink" Target="http://classes.bnf.fr/idrisi/pres/index.htm" TargetMode="External"/><Relationship Id="rId6" Type="http://schemas.openxmlformats.org/officeDocument/2006/relationships/hyperlink" Target="https://www.reseau-canope.fr/cndpfileadmin/mediterranee-une-histoire/moyen-age/" TargetMode="External"/><Relationship Id="rId7" Type="http://schemas.openxmlformats.org/officeDocument/2006/relationships/hyperlink" Target="http://islam-occident.ens-lyon.fr/spip.php?page=sommaire2" TargetMode="External"/><Relationship Id="rId8" Type="http://schemas.openxmlformats.org/officeDocument/2006/relationships/hyperlink" Target="https://www.college-de-france.fr/site/francois-deroche/index.htm" TargetMode="Externa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 Id="rId3" Type="http://schemas.openxmlformats.org/officeDocument/2006/relationships/image" Target="../media/image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fr.wikipedia.org/wiki/Raymond_Lulle#/media/File:Voyages_Llull-fr.svg" TargetMode="External"/><Relationship Id="rId3" Type="http://schemas.openxmlformats.org/officeDocument/2006/relationships/image" Target="../media/image17.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omments" Target="../comments/comment1.xml"/><Relationship Id="rId3" Type="http://schemas.openxmlformats.org/officeDocument/2006/relationships/image" Target="../media/image1.gif"/><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6.png"/><Relationship Id="rId9" Type="http://schemas.openxmlformats.org/officeDocument/2006/relationships/image" Target="../media/image22.png"/><Relationship Id="rId10" Type="http://schemas.openxmlformats.org/officeDocument/2006/relationships/image" Target="../media/image23.png"/><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4" Type="http://schemas.openxmlformats.org/officeDocument/2006/relationships/image" Target="../media/image5.png"/><Relationship Id="rId15" Type="http://schemas.openxmlformats.org/officeDocument/2006/relationships/image" Target="../media/image27.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omments" Target="../comments/comment2.xml"/><Relationship Id="rId3" Type="http://schemas.openxmlformats.org/officeDocument/2006/relationships/image" Target="../media/image1.gif"/><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38.png"/><Relationship Id="rId15" Type="http://schemas.openxmlformats.org/officeDocument/2006/relationships/image" Target="../media/image39.png"/><Relationship Id="rId16" Type="http://schemas.openxmlformats.org/officeDocument/2006/relationships/image" Target="../media/image5.png"/><Relationship Id="rId17" Type="http://schemas.openxmlformats.org/officeDocument/2006/relationships/image" Target="../media/image40.png"/><Relationship Id="rId18" Type="http://schemas.openxmlformats.org/officeDocument/2006/relationships/image" Target="../media/image41.png"/><Relationship Id="rId19" Type="http://schemas.openxmlformats.org/officeDocument/2006/relationships/image" Target="../media/image42.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 Id="rId3" Type="http://schemas.openxmlformats.org/officeDocument/2006/relationships/image" Target="../media/image2.tif"/><Relationship Id="rId4" Type="http://schemas.openxmlformats.org/officeDocument/2006/relationships/image" Target="../media/image3.tif"/><Relationship Id="rId5" Type="http://schemas.openxmlformats.org/officeDocument/2006/relationships/image" Target="../media/image2.png"/><Relationship Id="rId6"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omments" Target="../comments/comment3.xml"/><Relationship Id="rId3" Type="http://schemas.openxmlformats.org/officeDocument/2006/relationships/image" Target="../media/image1.gif"/><Relationship Id="rId4" Type="http://schemas.openxmlformats.org/officeDocument/2006/relationships/image" Target="../media/image28.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9" Type="http://schemas.openxmlformats.org/officeDocument/2006/relationships/image" Target="../media/image47.png"/><Relationship Id="rId10" Type="http://schemas.openxmlformats.org/officeDocument/2006/relationships/image" Target="../media/image48.png"/><Relationship Id="rId11" Type="http://schemas.openxmlformats.org/officeDocument/2006/relationships/image" Target="../media/image49.png"/><Relationship Id="rId12" Type="http://schemas.openxmlformats.org/officeDocument/2006/relationships/image" Target="../media/image50.png"/><Relationship Id="rId13" Type="http://schemas.openxmlformats.org/officeDocument/2006/relationships/image" Target="../media/image51.png"/><Relationship Id="rId14" Type="http://schemas.openxmlformats.org/officeDocument/2006/relationships/image" Target="../media/image52.png"/><Relationship Id="rId15" Type="http://schemas.openxmlformats.org/officeDocument/2006/relationships/image" Target="../media/image4.png"/><Relationship Id="rId16" Type="http://schemas.openxmlformats.org/officeDocument/2006/relationships/image" Target="../media/image53.png"/><Relationship Id="rId17" Type="http://schemas.openxmlformats.org/officeDocument/2006/relationships/image" Target="../media/image54.png"/><Relationship Id="rId18" Type="http://schemas.openxmlformats.org/officeDocument/2006/relationships/image" Target="../media/image55.png"/><Relationship Id="rId19" Type="http://schemas.openxmlformats.org/officeDocument/2006/relationships/image" Target="../media/image56.png"/><Relationship Id="rId20" Type="http://schemas.openxmlformats.org/officeDocument/2006/relationships/image" Target="../media/image57.png"/><Relationship Id="rId21" Type="http://schemas.openxmlformats.org/officeDocument/2006/relationships/image" Target="../media/image58.png"/><Relationship Id="rId22" Type="http://schemas.openxmlformats.org/officeDocument/2006/relationships/image" Target="../media/image59.png"/><Relationship Id="rId23" Type="http://schemas.openxmlformats.org/officeDocument/2006/relationships/image" Target="../media/image60.png"/><Relationship Id="rId24" Type="http://schemas.openxmlformats.org/officeDocument/2006/relationships/image" Target="../media/image61.png"/><Relationship Id="rId25" Type="http://schemas.openxmlformats.org/officeDocument/2006/relationships/image" Target="../media/image62.png"/><Relationship Id="rId26" Type="http://schemas.openxmlformats.org/officeDocument/2006/relationships/image" Target="../media/image63.png"/><Relationship Id="rId27" Type="http://schemas.openxmlformats.org/officeDocument/2006/relationships/image" Target="../media/image6.png"/><Relationship Id="rId28" Type="http://schemas.openxmlformats.org/officeDocument/2006/relationships/image" Target="../media/image64.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5.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 Id="rId3"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 Id="rId3" Type="http://schemas.openxmlformats.org/officeDocument/2006/relationships/image" Target="../media/image4.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 Id="rId3"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tif"/><Relationship Id="rId3" Type="http://schemas.openxmlformats.org/officeDocument/2006/relationships/image" Target="../media/image6.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ctrTitle"/>
          </p:nvPr>
        </p:nvSpPr>
        <p:spPr>
          <a:prstGeom prst="rect">
            <a:avLst/>
          </a:prstGeom>
        </p:spPr>
        <p:txBody>
          <a:bodyPr/>
          <a:lstStyle/>
          <a:p>
            <a:pPr/>
            <a:r>
              <a:t>5e (cycle 4)</a:t>
            </a:r>
          </a:p>
          <a:p>
            <a:pPr/>
            <a:r>
              <a:t>Histoire</a:t>
            </a:r>
          </a:p>
        </p:txBody>
      </p:sp>
      <p:sp>
        <p:nvSpPr>
          <p:cNvPr id="120" name="Shape 120"/>
          <p:cNvSpPr/>
          <p:nvPr>
            <p:ph type="subTitle" sz="quarter" idx="1"/>
          </p:nvPr>
        </p:nvSpPr>
        <p:spPr>
          <a:prstGeom prst="rect">
            <a:avLst/>
          </a:prstGeom>
        </p:spPr>
        <p:txBody>
          <a:bodyPr/>
          <a:lstStyle/>
          <a:p>
            <a:pPr/>
            <a:r>
              <a:t>Thème 1.</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6" name="pasted-image.png"/>
          <p:cNvPicPr>
            <a:picLocks noChangeAspect="1"/>
          </p:cNvPicPr>
          <p:nvPr/>
        </p:nvPicPr>
        <p:blipFill>
          <a:blip r:embed="rId2">
            <a:extLst/>
          </a:blip>
          <a:stretch>
            <a:fillRect/>
          </a:stretch>
        </p:blipFill>
        <p:spPr>
          <a:xfrm>
            <a:off x="1072447" y="1491729"/>
            <a:ext cx="1740924" cy="1740924"/>
          </a:xfrm>
          <a:prstGeom prst="rect">
            <a:avLst/>
          </a:prstGeom>
          <a:ln w="12700">
            <a:miter lim="400000"/>
          </a:ln>
        </p:spPr>
      </p:pic>
      <p:sp>
        <p:nvSpPr>
          <p:cNvPr id="197" name="Shape 197"/>
          <p:cNvSpPr/>
          <p:nvPr/>
        </p:nvSpPr>
        <p:spPr>
          <a:xfrm>
            <a:off x="4028962" y="2038340"/>
            <a:ext cx="7903390"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15 heures de cours.</a:t>
            </a:r>
          </a:p>
        </p:txBody>
      </p:sp>
      <p:pic>
        <p:nvPicPr>
          <p:cNvPr id="198" name="pasted-image.png"/>
          <p:cNvPicPr>
            <a:picLocks noChangeAspect="1"/>
          </p:cNvPicPr>
          <p:nvPr/>
        </p:nvPicPr>
        <p:blipFill>
          <a:blip r:embed="rId3">
            <a:extLst/>
          </a:blip>
          <a:stretch>
            <a:fillRect/>
          </a:stretch>
        </p:blipFill>
        <p:spPr>
          <a:xfrm>
            <a:off x="1203533" y="4630847"/>
            <a:ext cx="1478752" cy="1478752"/>
          </a:xfrm>
          <a:prstGeom prst="rect">
            <a:avLst/>
          </a:prstGeom>
          <a:ln w="12700">
            <a:miter lim="400000"/>
          </a:ln>
        </p:spPr>
      </p:pic>
      <p:sp>
        <p:nvSpPr>
          <p:cNvPr id="199" name="Shape 199"/>
          <p:cNvSpPr/>
          <p:nvPr/>
        </p:nvSpPr>
        <p:spPr>
          <a:xfrm>
            <a:off x="4028962" y="3954173"/>
            <a:ext cx="7903390" cy="2832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 Comment les sociétés méditerranéennes transforment-elles l’héritage de l’Antiquité pour se distinguer tout en restant activement connectées ? »</a:t>
            </a:r>
          </a:p>
        </p:txBody>
      </p:sp>
      <p:sp>
        <p:nvSpPr>
          <p:cNvPr id="200" name="Shape 200"/>
          <p:cNvSpPr/>
          <p:nvPr/>
        </p:nvSpPr>
        <p:spPr>
          <a:xfrm>
            <a:off x="4616226" y="122508"/>
            <a:ext cx="377234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Feuille de route :</a:t>
            </a:r>
          </a:p>
        </p:txBody>
      </p:sp>
      <p:pic>
        <p:nvPicPr>
          <p:cNvPr id="201" name="pasted-image.png"/>
          <p:cNvPicPr>
            <a:picLocks noChangeAspect="1"/>
          </p:cNvPicPr>
          <p:nvPr/>
        </p:nvPicPr>
        <p:blipFill>
          <a:blip r:embed="rId4">
            <a:extLst/>
          </a:blip>
          <a:stretch>
            <a:fillRect/>
          </a:stretch>
        </p:blipFill>
        <p:spPr>
          <a:xfrm>
            <a:off x="896474" y="7032729"/>
            <a:ext cx="2092870" cy="2092870"/>
          </a:xfrm>
          <a:prstGeom prst="rect">
            <a:avLst/>
          </a:prstGeom>
          <a:ln w="12700">
            <a:miter lim="400000"/>
          </a:ln>
        </p:spPr>
      </p:pic>
      <p:sp>
        <p:nvSpPr>
          <p:cNvPr id="202" name="Shape 202"/>
          <p:cNvSpPr/>
          <p:nvPr/>
        </p:nvSpPr>
        <p:spPr>
          <a:xfrm>
            <a:off x="4028962" y="7209214"/>
            <a:ext cx="7903390"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Mise à jour nécessaire : quelques ressources bibliographiques et numériques utiles.</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4" name="pasted-image.png"/>
          <p:cNvPicPr>
            <a:picLocks noChangeAspect="1"/>
          </p:cNvPicPr>
          <p:nvPr/>
        </p:nvPicPr>
        <p:blipFill>
          <a:blip r:embed="rId2">
            <a:extLst/>
          </a:blip>
          <a:stretch>
            <a:fillRect/>
          </a:stretch>
        </p:blipFill>
        <p:spPr>
          <a:xfrm>
            <a:off x="7128405" y="1948804"/>
            <a:ext cx="4762501" cy="6985001"/>
          </a:xfrm>
          <a:prstGeom prst="rect">
            <a:avLst/>
          </a:prstGeom>
          <a:ln w="12700">
            <a:miter lim="400000"/>
          </a:ln>
        </p:spPr>
      </p:pic>
      <p:pic>
        <p:nvPicPr>
          <p:cNvPr id="205" name="pasted-image.png"/>
          <p:cNvPicPr>
            <a:picLocks noChangeAspect="1"/>
          </p:cNvPicPr>
          <p:nvPr/>
        </p:nvPicPr>
        <p:blipFill>
          <a:blip r:embed="rId3">
            <a:extLst/>
          </a:blip>
          <a:stretch>
            <a:fillRect/>
          </a:stretch>
        </p:blipFill>
        <p:spPr>
          <a:xfrm>
            <a:off x="1113894" y="1656724"/>
            <a:ext cx="4505453" cy="7569160"/>
          </a:xfrm>
          <a:prstGeom prst="rect">
            <a:avLst/>
          </a:prstGeom>
          <a:ln w="12700">
            <a:miter lim="400000"/>
          </a:ln>
        </p:spPr>
      </p:pic>
      <p:sp>
        <p:nvSpPr>
          <p:cNvPr id="206" name="Shape 206"/>
          <p:cNvSpPr/>
          <p:nvPr/>
        </p:nvSpPr>
        <p:spPr>
          <a:xfrm>
            <a:off x="4082211" y="550102"/>
            <a:ext cx="484037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Si je n’en lis que deux :</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8" name="pasted-image.tiff"/>
          <p:cNvPicPr>
            <a:picLocks noChangeAspect="1"/>
          </p:cNvPicPr>
          <p:nvPr/>
        </p:nvPicPr>
        <p:blipFill>
          <a:blip r:embed="rId2">
            <a:extLst/>
          </a:blip>
          <a:stretch>
            <a:fillRect/>
          </a:stretch>
        </p:blipFill>
        <p:spPr>
          <a:xfrm>
            <a:off x="183746" y="597421"/>
            <a:ext cx="3011870" cy="4775727"/>
          </a:xfrm>
          <a:prstGeom prst="rect">
            <a:avLst/>
          </a:prstGeom>
          <a:ln w="12700">
            <a:miter lim="400000"/>
          </a:ln>
        </p:spPr>
      </p:pic>
      <p:pic>
        <p:nvPicPr>
          <p:cNvPr id="209" name="pasted-image.png"/>
          <p:cNvPicPr>
            <a:picLocks noChangeAspect="1"/>
          </p:cNvPicPr>
          <p:nvPr/>
        </p:nvPicPr>
        <p:blipFill>
          <a:blip r:embed="rId3">
            <a:extLst/>
          </a:blip>
          <a:stretch>
            <a:fillRect/>
          </a:stretch>
        </p:blipFill>
        <p:spPr>
          <a:xfrm>
            <a:off x="3250682" y="597421"/>
            <a:ext cx="3078277" cy="4775727"/>
          </a:xfrm>
          <a:prstGeom prst="rect">
            <a:avLst/>
          </a:prstGeom>
          <a:ln w="12700">
            <a:miter lim="400000"/>
          </a:ln>
        </p:spPr>
      </p:pic>
      <p:pic>
        <p:nvPicPr>
          <p:cNvPr id="210" name="pasted-image.png"/>
          <p:cNvPicPr>
            <a:picLocks noChangeAspect="1"/>
          </p:cNvPicPr>
          <p:nvPr/>
        </p:nvPicPr>
        <p:blipFill>
          <a:blip r:embed="rId4">
            <a:extLst/>
          </a:blip>
          <a:stretch>
            <a:fillRect/>
          </a:stretch>
        </p:blipFill>
        <p:spPr>
          <a:xfrm>
            <a:off x="6420065" y="605129"/>
            <a:ext cx="3011869" cy="4076063"/>
          </a:xfrm>
          <a:prstGeom prst="rect">
            <a:avLst/>
          </a:prstGeom>
          <a:ln w="12700">
            <a:miter lim="400000"/>
          </a:ln>
        </p:spPr>
      </p:pic>
      <p:pic>
        <p:nvPicPr>
          <p:cNvPr id="211" name="pasted-image.png"/>
          <p:cNvPicPr>
            <a:picLocks noChangeAspect="1"/>
          </p:cNvPicPr>
          <p:nvPr/>
        </p:nvPicPr>
        <p:blipFill>
          <a:blip r:embed="rId5">
            <a:extLst/>
          </a:blip>
          <a:stretch>
            <a:fillRect/>
          </a:stretch>
        </p:blipFill>
        <p:spPr>
          <a:xfrm>
            <a:off x="9523041" y="611548"/>
            <a:ext cx="2523914" cy="4063225"/>
          </a:xfrm>
          <a:prstGeom prst="rect">
            <a:avLst/>
          </a:prstGeom>
          <a:ln w="12700">
            <a:miter lim="400000"/>
          </a:ln>
        </p:spPr>
      </p:pic>
      <p:pic>
        <p:nvPicPr>
          <p:cNvPr id="212" name="pasted-image.png"/>
          <p:cNvPicPr>
            <a:picLocks noChangeAspect="1"/>
          </p:cNvPicPr>
          <p:nvPr/>
        </p:nvPicPr>
        <p:blipFill>
          <a:blip r:embed="rId6">
            <a:extLst/>
          </a:blip>
          <a:stretch>
            <a:fillRect/>
          </a:stretch>
        </p:blipFill>
        <p:spPr>
          <a:xfrm>
            <a:off x="8866332" y="4827943"/>
            <a:ext cx="3287711" cy="4775726"/>
          </a:xfrm>
          <a:prstGeom prst="rect">
            <a:avLst/>
          </a:prstGeom>
          <a:ln w="12700">
            <a:miter lim="400000"/>
          </a:ln>
        </p:spPr>
      </p:pic>
      <p:sp>
        <p:nvSpPr>
          <p:cNvPr id="213" name="Shape 213"/>
          <p:cNvSpPr/>
          <p:nvPr/>
        </p:nvSpPr>
        <p:spPr>
          <a:xfrm>
            <a:off x="1487659" y="6618906"/>
            <a:ext cx="6604323"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Quelques ouvrages bien utiles à connaître en plus…</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nvSpPr>
        <p:spPr>
          <a:xfrm>
            <a:off x="2278546" y="464572"/>
            <a:ext cx="84477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Et le numérique pour rester à la page :</a:t>
            </a:r>
          </a:p>
        </p:txBody>
      </p:sp>
      <p:sp>
        <p:nvSpPr>
          <p:cNvPr id="216" name="Shape 216"/>
          <p:cNvSpPr/>
          <p:nvPr/>
        </p:nvSpPr>
        <p:spPr>
          <a:xfrm>
            <a:off x="922410" y="5490035"/>
            <a:ext cx="11159980" cy="4025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r>
              <a:t>Pour étoffer ses cours :</a:t>
            </a:r>
          </a:p>
          <a:p>
            <a:pPr>
              <a:defRPr sz="2000"/>
            </a:pPr>
          </a:p>
          <a:p>
            <a:pPr algn="l" defTabSz="457200">
              <a:defRPr sz="2000">
                <a:latin typeface="Helvetica"/>
                <a:ea typeface="Helvetica"/>
                <a:cs typeface="Helvetica"/>
                <a:sym typeface="Helvetica"/>
              </a:defRPr>
            </a:pPr>
            <a:r>
              <a:rPr u="sng">
                <a:hlinkClick r:id="rId2" invalidUrl="" action="" tgtFrame="" tooltip="" history="1" highlightClick="0" endSnd="0"/>
              </a:rPr>
              <a:t>http://classes.bnf.fr/idrisi/monde/trans.htm</a:t>
            </a:r>
          </a:p>
          <a:p>
            <a:pPr algn="l" defTabSz="457200">
              <a:defRPr sz="2000">
                <a:latin typeface="Helvetica"/>
                <a:ea typeface="Helvetica"/>
                <a:cs typeface="Helvetica"/>
                <a:sym typeface="Helvetica"/>
              </a:defRPr>
            </a:pPr>
          </a:p>
          <a:p>
            <a:pPr algn="l" defTabSz="457200">
              <a:defRPr sz="2000">
                <a:latin typeface="Helvetica"/>
                <a:ea typeface="Helvetica"/>
                <a:cs typeface="Helvetica"/>
                <a:sym typeface="Helvetica"/>
              </a:defRPr>
            </a:pPr>
            <a:r>
              <a:rPr u="sng">
                <a:hlinkClick r:id="rId3" invalidUrl="" action="" tgtFrame="" tooltip="" history="1" highlightClick="0" endSnd="0"/>
              </a:rPr>
              <a:t>http://classes.bnf.fr/dossitsm/souranti.htm</a:t>
            </a:r>
          </a:p>
          <a:p>
            <a:pPr algn="l" defTabSz="457200">
              <a:defRPr sz="2000">
                <a:latin typeface="Helvetica"/>
                <a:ea typeface="Helvetica"/>
                <a:cs typeface="Helvetica"/>
                <a:sym typeface="Helvetica"/>
              </a:defRPr>
            </a:pPr>
          </a:p>
          <a:p>
            <a:pPr algn="l" defTabSz="457200">
              <a:defRPr sz="2000">
                <a:latin typeface="Helvetica"/>
                <a:ea typeface="Helvetica"/>
                <a:cs typeface="Helvetica"/>
                <a:sym typeface="Helvetica"/>
              </a:defRPr>
            </a:pPr>
            <a:r>
              <a:rPr u="sng">
                <a:hlinkClick r:id="rId4" invalidUrl="" action="" tgtFrame="" tooltip="" history="1" highlightClick="0" endSnd="0"/>
              </a:rPr>
              <a:t>http://expositions.bnf.fr/livrarab/gros_plan/illustres.htm</a:t>
            </a:r>
          </a:p>
          <a:p>
            <a:pPr algn="l" defTabSz="457200">
              <a:defRPr sz="2000">
                <a:latin typeface="Helvetica"/>
                <a:ea typeface="Helvetica"/>
                <a:cs typeface="Helvetica"/>
                <a:sym typeface="Helvetica"/>
              </a:defRPr>
            </a:pPr>
          </a:p>
          <a:p>
            <a:pPr algn="l" defTabSz="457200">
              <a:defRPr sz="2000">
                <a:latin typeface="Helvetica"/>
                <a:ea typeface="Helvetica"/>
                <a:cs typeface="Helvetica"/>
                <a:sym typeface="Helvetica"/>
              </a:defRPr>
            </a:pPr>
            <a:r>
              <a:rPr u="sng">
                <a:hlinkClick r:id="rId5" invalidUrl="" action="" tgtFrame="" tooltip="" history="1" highlightClick="0" endSnd="0"/>
              </a:rPr>
              <a:t>http://classes.bnf.fr/idrisi/pres/index.htm</a:t>
            </a:r>
          </a:p>
          <a:p>
            <a:pPr algn="l" defTabSz="457200">
              <a:defRPr sz="2000">
                <a:latin typeface="Helvetica"/>
                <a:ea typeface="Helvetica"/>
                <a:cs typeface="Helvetica"/>
                <a:sym typeface="Helvetica"/>
              </a:defRPr>
            </a:pPr>
          </a:p>
          <a:p>
            <a:pPr algn="l" defTabSz="457200">
              <a:defRPr sz="2000">
                <a:latin typeface="Helvetica"/>
                <a:ea typeface="Helvetica"/>
                <a:cs typeface="Helvetica"/>
                <a:sym typeface="Helvetica"/>
              </a:defRPr>
            </a:pPr>
            <a:r>
              <a:rPr u="sng">
                <a:hlinkClick r:id="rId6" invalidUrl="" action="" tgtFrame="" tooltip="" history="1" highlightClick="0" endSnd="0"/>
              </a:rPr>
              <a:t>https://www.reseau-canope.fr/cndpfileadmin/mediterranee-une-histoire/moyen-age/</a:t>
            </a:r>
          </a:p>
          <a:p>
            <a:pPr algn="l" defTabSz="457200">
              <a:defRPr sz="1100">
                <a:latin typeface="Helvetica"/>
                <a:ea typeface="Helvetica"/>
                <a:cs typeface="Helvetica"/>
                <a:sym typeface="Helvetica"/>
              </a:defRPr>
            </a:pPr>
          </a:p>
        </p:txBody>
      </p:sp>
      <p:sp>
        <p:nvSpPr>
          <p:cNvPr id="217" name="Shape 217"/>
          <p:cNvSpPr/>
          <p:nvPr/>
        </p:nvSpPr>
        <p:spPr>
          <a:xfrm>
            <a:off x="762033" y="1749482"/>
            <a:ext cx="11159980" cy="3263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r>
              <a:t>Pour rester à jour scientifiquement (aborder l’histoire de l’islam de manière historico-critique) ;</a:t>
            </a:r>
          </a:p>
          <a:p>
            <a:pPr/>
          </a:p>
          <a:p>
            <a:pPr algn="l" defTabSz="457200">
              <a:defRPr sz="2000">
                <a:latin typeface="Helvetica"/>
                <a:ea typeface="Helvetica"/>
                <a:cs typeface="Helvetica"/>
                <a:sym typeface="Helvetica"/>
              </a:defRPr>
            </a:pPr>
            <a:r>
              <a:rPr u="sng">
                <a:hlinkClick r:id="rId7" invalidUrl="" action="" tgtFrame="" tooltip="" history="1" highlightClick="0" endSnd="0"/>
              </a:rPr>
              <a:t>http://islam-occident.ens-lyon.fr/spip.php?page=sommaire2</a:t>
            </a:r>
          </a:p>
          <a:p>
            <a:pPr algn="l" defTabSz="457200">
              <a:defRPr sz="2000">
                <a:latin typeface="Helvetica"/>
                <a:ea typeface="Helvetica"/>
                <a:cs typeface="Helvetica"/>
                <a:sym typeface="Helvetica"/>
              </a:defRPr>
            </a:pPr>
          </a:p>
          <a:p>
            <a:pPr algn="l" defTabSz="457200">
              <a:defRPr sz="2000">
                <a:latin typeface="Helvetica"/>
                <a:ea typeface="Helvetica"/>
                <a:cs typeface="Helvetica"/>
                <a:sym typeface="Helvetica"/>
              </a:defRPr>
            </a:pPr>
            <a:r>
              <a:rPr u="sng">
                <a:hlinkClick r:id="rId8" invalidUrl="" action="" tgtFrame="" tooltip="" history="1" highlightClick="0" endSnd="0"/>
              </a:rPr>
              <a:t>https://www.college-de-france.fr/site/francois-deroche/index.htm</a:t>
            </a:r>
          </a:p>
          <a:p>
            <a:pPr algn="l" defTabSz="457200">
              <a:defRPr sz="2000">
                <a:latin typeface="Helvetica"/>
                <a:ea typeface="Helvetica"/>
                <a:cs typeface="Helvetica"/>
                <a:sym typeface="Helvetica"/>
              </a:defRPr>
            </a:pP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9" name="pasted-image.png"/>
          <p:cNvPicPr>
            <a:picLocks noChangeAspect="1"/>
          </p:cNvPicPr>
          <p:nvPr/>
        </p:nvPicPr>
        <p:blipFill>
          <a:blip r:embed="rId2">
            <a:extLst/>
          </a:blip>
          <a:stretch>
            <a:fillRect/>
          </a:stretch>
        </p:blipFill>
        <p:spPr>
          <a:xfrm>
            <a:off x="1049148" y="1952302"/>
            <a:ext cx="4595388" cy="7700377"/>
          </a:xfrm>
          <a:prstGeom prst="rect">
            <a:avLst/>
          </a:prstGeom>
          <a:ln w="12700">
            <a:miter lim="400000"/>
          </a:ln>
        </p:spPr>
      </p:pic>
      <p:sp>
        <p:nvSpPr>
          <p:cNvPr id="220" name="Shape 220"/>
          <p:cNvSpPr/>
          <p:nvPr/>
        </p:nvSpPr>
        <p:spPr>
          <a:xfrm>
            <a:off x="5767363" y="5262740"/>
            <a:ext cx="6666453" cy="107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00"/>
            </a:lvl1pPr>
          </a:lstStyle>
          <a:p>
            <a:pPr/>
            <a:r>
              <a:t>Disputationem quam dicunt Remondi christiani et Homerii sarraceni. Demonstrationem per equiperantiam. Disputationem quinque hominum sapientium. Tractatulum de (substantia et) accidente. Valentiae (Espagne), Johannes Jofredus, 30 Avril 1510. In-4, (2) ff. grand bois sur la page de titre, 282 ff. num. 1 à 280 (les ff. 42 et 54 sont répétés,(18) ff., car. goth., réparation avec pertes de qqs. mots remplacés à la plume, qqs. taches et décharges dues à un lavage, vélin ivoire mod. PALAU VII, 143820. Aucun exemplaire au catalogue collectif de France, un seul exemplaire au NUC. Première édition, donnée par Alfonso de Proaza (1445-1519) humaniste espagnol conseiller du cardinal Cisnéros fondateur de l'Université d'Alcalà et protecteur de la doctrine de Raymond Lulle.</a:t>
            </a:r>
          </a:p>
        </p:txBody>
      </p:sp>
      <p:sp>
        <p:nvSpPr>
          <p:cNvPr id="221" name="Shape 221"/>
          <p:cNvSpPr/>
          <p:nvPr/>
        </p:nvSpPr>
        <p:spPr>
          <a:xfrm>
            <a:off x="5846228" y="157309"/>
            <a:ext cx="6508723"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b="1">
                <a:latin typeface="Helvetica"/>
                <a:ea typeface="Helvetica"/>
                <a:cs typeface="Helvetica"/>
                <a:sym typeface="Helvetica"/>
              </a:defRPr>
            </a:pPr>
            <a:r>
              <a:t>Proposition d’accroche : </a:t>
            </a:r>
          </a:p>
          <a:p>
            <a:pPr>
              <a:defRPr b="1">
                <a:latin typeface="Helvetica"/>
                <a:ea typeface="Helvetica"/>
                <a:cs typeface="Helvetica"/>
                <a:sym typeface="Helvetica"/>
              </a:defRPr>
            </a:pPr>
          </a:p>
          <a:p>
            <a:pPr>
              <a:defRPr b="1">
                <a:latin typeface="Helvetica"/>
                <a:ea typeface="Helvetica"/>
                <a:cs typeface="Helvetica"/>
                <a:sym typeface="Helvetica"/>
              </a:defRPr>
            </a:pPr>
            <a:r>
              <a:t>Raymond de Lulle en prison en 1293 à Tunis.</a:t>
            </a:r>
          </a:p>
        </p:txBody>
      </p:sp>
      <p:pic>
        <p:nvPicPr>
          <p:cNvPr id="222" name="pasted-image.png"/>
          <p:cNvPicPr>
            <a:picLocks noChangeAspect="1"/>
          </p:cNvPicPr>
          <p:nvPr/>
        </p:nvPicPr>
        <p:blipFill>
          <a:blip r:embed="rId3">
            <a:extLst/>
          </a:blip>
          <a:stretch>
            <a:fillRect/>
          </a:stretch>
        </p:blipFill>
        <p:spPr>
          <a:xfrm>
            <a:off x="114501" y="242978"/>
            <a:ext cx="1740923" cy="1740923"/>
          </a:xfrm>
          <a:prstGeom prst="rect">
            <a:avLst/>
          </a:prstGeom>
          <a:ln w="12700">
            <a:miter lim="400000"/>
          </a:ln>
        </p:spPr>
      </p:pic>
      <p:sp>
        <p:nvSpPr>
          <p:cNvPr id="223" name="Shape 223"/>
          <p:cNvSpPr/>
          <p:nvPr/>
        </p:nvSpPr>
        <p:spPr>
          <a:xfrm>
            <a:off x="1805158" y="789589"/>
            <a:ext cx="7903390"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1 heure de cours.</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Shape 225"/>
          <p:cNvSpPr/>
          <p:nvPr/>
        </p:nvSpPr>
        <p:spPr>
          <a:xfrm>
            <a:off x="3089352" y="8775666"/>
            <a:ext cx="6826096"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900"/>
            </a:pPr>
            <a:r>
              <a:t>Voyages de Raymond Lulle - </a:t>
            </a:r>
            <a:r>
              <a:rPr u="sng">
                <a:hlinkClick r:id="rId2" invalidUrl="" action="" tgtFrame="" tooltip="" history="1" highlightClick="0" endSnd="0"/>
              </a:rPr>
              <a:t>https://fr.wikipedia.org/wiki/Raymond_Lulle#/media/File:Voyages_Llull-fr.svg</a:t>
            </a:r>
          </a:p>
        </p:txBody>
      </p:sp>
      <p:pic>
        <p:nvPicPr>
          <p:cNvPr id="226" name="pasted-image.png"/>
          <p:cNvPicPr>
            <a:picLocks noChangeAspect="1"/>
          </p:cNvPicPr>
          <p:nvPr/>
        </p:nvPicPr>
        <p:blipFill>
          <a:blip r:embed="rId3">
            <a:extLst/>
          </a:blip>
          <a:stretch>
            <a:fillRect/>
          </a:stretch>
        </p:blipFill>
        <p:spPr>
          <a:xfrm>
            <a:off x="1630362" y="2564464"/>
            <a:ext cx="9744076" cy="6090048"/>
          </a:xfrm>
          <a:prstGeom prst="rect">
            <a:avLst/>
          </a:prstGeom>
          <a:ln w="12700">
            <a:miter lim="400000"/>
          </a:ln>
        </p:spPr>
      </p:pic>
      <p:sp>
        <p:nvSpPr>
          <p:cNvPr id="227" name="Shape 227"/>
          <p:cNvSpPr/>
          <p:nvPr/>
        </p:nvSpPr>
        <p:spPr>
          <a:xfrm>
            <a:off x="3248038" y="157309"/>
            <a:ext cx="6508724"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b="1">
                <a:latin typeface="Helvetica"/>
                <a:ea typeface="Helvetica"/>
                <a:cs typeface="Helvetica"/>
                <a:sym typeface="Helvetica"/>
              </a:defRPr>
            </a:pPr>
            <a:r>
              <a:t>Proposition d’accroche : </a:t>
            </a:r>
          </a:p>
          <a:p>
            <a:pPr>
              <a:defRPr b="1">
                <a:latin typeface="Helvetica"/>
                <a:ea typeface="Helvetica"/>
                <a:cs typeface="Helvetica"/>
                <a:sym typeface="Helvetica"/>
              </a:defRPr>
            </a:pPr>
          </a:p>
          <a:p>
            <a:pPr>
              <a:defRPr b="1">
                <a:latin typeface="Helvetica"/>
                <a:ea typeface="Helvetica"/>
                <a:cs typeface="Helvetica"/>
                <a:sym typeface="Helvetica"/>
              </a:defRPr>
            </a:pPr>
            <a:r>
              <a:t>Raymond de Lulle en prison en 1293 à Tunis.</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29" name="pasted-image.png"/>
          <p:cNvPicPr>
            <a:picLocks noChangeAspect="1"/>
          </p:cNvPicPr>
          <p:nvPr/>
        </p:nvPicPr>
        <p:blipFill>
          <a:blip r:embed="rId2">
            <a:extLst/>
          </a:blip>
          <a:stretch>
            <a:fillRect/>
          </a:stretch>
        </p:blipFill>
        <p:spPr>
          <a:xfrm>
            <a:off x="4204706" y="1952302"/>
            <a:ext cx="4595388" cy="7700377"/>
          </a:xfrm>
          <a:prstGeom prst="rect">
            <a:avLst/>
          </a:prstGeom>
          <a:ln w="12700">
            <a:miter lim="400000"/>
          </a:ln>
        </p:spPr>
      </p:pic>
      <p:sp>
        <p:nvSpPr>
          <p:cNvPr id="230" name="Shape 230"/>
          <p:cNvSpPr/>
          <p:nvPr/>
        </p:nvSpPr>
        <p:spPr>
          <a:xfrm>
            <a:off x="681813" y="4843640"/>
            <a:ext cx="3376132" cy="191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900"/>
            </a:lvl1pPr>
          </a:lstStyle>
          <a:p>
            <a:pPr/>
            <a:r>
              <a:t>Disputationem quam dicunt Remondi christiani et Homerii sarraceni. Demonstrationem per equiperantiam. Disputationem quinque hominum sapientium. Tractatulum de (substantia et) accidente. Valentiae (Espagne), Johannes Jofredus, 30 Avril 1510. In-4, (2) ff. grand bois sur la page de titre, 282 ff. num. 1 à 280 (les ff. 42 et 54 sont répétés,(18) ff., car. goth., réparation avec pertes de qqs. mots remplacés à la plume, qqs. taches et décharges dues à un lavage, vélin ivoire mod. PALAU VII, 143820. Aucun exemplaire au catalogue collectif de France, un seul exemplaire au NUC. Première édition, donnée par Alfonso de Proaza (1445-1519) humaniste espagnol conseiller du cardinal Cisnéros fondateur de l'Université d'Alcalà et protecteur de la doctrine de Raymond Lulle.</a:t>
            </a:r>
          </a:p>
        </p:txBody>
      </p:sp>
      <p:sp>
        <p:nvSpPr>
          <p:cNvPr id="231" name="Shape 231"/>
          <p:cNvSpPr/>
          <p:nvPr/>
        </p:nvSpPr>
        <p:spPr>
          <a:xfrm>
            <a:off x="1042517" y="188562"/>
            <a:ext cx="10919766"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defRPr b="1">
                <a:latin typeface="Helvetica"/>
                <a:ea typeface="Helvetica"/>
                <a:cs typeface="Helvetica"/>
                <a:sym typeface="Helvetica"/>
              </a:defRPr>
            </a:pPr>
            <a:r>
              <a:t>Proposition d’accroche : </a:t>
            </a:r>
          </a:p>
          <a:p>
            <a:pPr>
              <a:defRPr b="1">
                <a:latin typeface="Helvetica"/>
                <a:ea typeface="Helvetica"/>
                <a:cs typeface="Helvetica"/>
                <a:sym typeface="Helvetica"/>
              </a:defRPr>
            </a:pPr>
          </a:p>
          <a:p>
            <a:pPr>
              <a:defRPr b="1">
                <a:latin typeface="Helvetica"/>
                <a:ea typeface="Helvetica"/>
                <a:cs typeface="Helvetica"/>
                <a:sym typeface="Helvetica"/>
              </a:defRPr>
            </a:pPr>
            <a:r>
              <a:t>Raymond de Lulle en prison en 1293 à Tunis.</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33" name="meditmax01.gif"/>
          <p:cNvPicPr>
            <a:picLocks noChangeAspect="1"/>
          </p:cNvPicPr>
          <p:nvPr/>
        </p:nvPicPr>
        <p:blipFill>
          <a:blip r:embed="rId3">
            <a:extLst/>
          </a:blip>
          <a:stretch>
            <a:fillRect/>
          </a:stretch>
        </p:blipFill>
        <p:spPr>
          <a:xfrm>
            <a:off x="1274514" y="875920"/>
            <a:ext cx="10455772" cy="8001760"/>
          </a:xfrm>
          <a:prstGeom prst="rect">
            <a:avLst/>
          </a:prstGeom>
          <a:ln w="12700">
            <a:miter lim="400000"/>
          </a:ln>
        </p:spPr>
      </p:pic>
      <p:grpSp>
        <p:nvGrpSpPr>
          <p:cNvPr id="236" name="Group 236"/>
          <p:cNvGrpSpPr/>
          <p:nvPr/>
        </p:nvGrpSpPr>
        <p:grpSpPr>
          <a:xfrm>
            <a:off x="3230769" y="2279261"/>
            <a:ext cx="1941354" cy="2088565"/>
            <a:chOff x="0" y="0"/>
            <a:chExt cx="1941352" cy="2088563"/>
          </a:xfrm>
        </p:grpSpPr>
        <p:sp>
          <p:nvSpPr>
            <p:cNvPr id="235" name="Shape 235"/>
            <p:cNvSpPr/>
            <p:nvPr/>
          </p:nvSpPr>
          <p:spPr>
            <a:xfrm>
              <a:off x="51592" y="42615"/>
              <a:ext cx="1821196" cy="2007840"/>
            </a:xfrm>
            <a:custGeom>
              <a:avLst/>
              <a:gdLst/>
              <a:ahLst/>
              <a:cxnLst>
                <a:cxn ang="0">
                  <a:pos x="wd2" y="hd2"/>
                </a:cxn>
                <a:cxn ang="5400000">
                  <a:pos x="wd2" y="hd2"/>
                </a:cxn>
                <a:cxn ang="10800000">
                  <a:pos x="wd2" y="hd2"/>
                </a:cxn>
                <a:cxn ang="16200000">
                  <a:pos x="wd2" y="hd2"/>
                </a:cxn>
              </a:cxnLst>
              <a:rect l="0" t="0" r="r" b="b"/>
              <a:pathLst>
                <a:path w="21600" h="21221" fill="norm" stroke="1" extrusionOk="0">
                  <a:moveTo>
                    <a:pt x="5870" y="19804"/>
                  </a:moveTo>
                  <a:cubicBezTo>
                    <a:pt x="5498" y="21036"/>
                    <a:pt x="7602" y="21600"/>
                    <a:pt x="9709" y="20946"/>
                  </a:cubicBezTo>
                  <a:cubicBezTo>
                    <a:pt x="11254" y="20467"/>
                    <a:pt x="12900" y="20301"/>
                    <a:pt x="14524" y="20474"/>
                  </a:cubicBezTo>
                  <a:lnTo>
                    <a:pt x="16794" y="19531"/>
                  </a:lnTo>
                  <a:lnTo>
                    <a:pt x="18181" y="19531"/>
                  </a:lnTo>
                  <a:lnTo>
                    <a:pt x="17281" y="14151"/>
                  </a:lnTo>
                  <a:lnTo>
                    <a:pt x="14413" y="12728"/>
                  </a:lnTo>
                  <a:lnTo>
                    <a:pt x="13342" y="10678"/>
                  </a:lnTo>
                  <a:lnTo>
                    <a:pt x="14787" y="9390"/>
                  </a:lnTo>
                  <a:lnTo>
                    <a:pt x="19074" y="7417"/>
                  </a:lnTo>
                  <a:lnTo>
                    <a:pt x="21600" y="7880"/>
                  </a:lnTo>
                  <a:lnTo>
                    <a:pt x="18998" y="3171"/>
                  </a:lnTo>
                  <a:lnTo>
                    <a:pt x="15633" y="0"/>
                  </a:lnTo>
                  <a:lnTo>
                    <a:pt x="15125" y="120"/>
                  </a:lnTo>
                  <a:lnTo>
                    <a:pt x="12667" y="452"/>
                  </a:lnTo>
                  <a:lnTo>
                    <a:pt x="11825" y="1277"/>
                  </a:lnTo>
                  <a:lnTo>
                    <a:pt x="11680" y="2952"/>
                  </a:lnTo>
                  <a:lnTo>
                    <a:pt x="10301" y="3903"/>
                  </a:lnTo>
                  <a:lnTo>
                    <a:pt x="9005" y="4450"/>
                  </a:lnTo>
                  <a:lnTo>
                    <a:pt x="8515" y="5553"/>
                  </a:lnTo>
                  <a:lnTo>
                    <a:pt x="6776" y="5116"/>
                  </a:lnTo>
                  <a:lnTo>
                    <a:pt x="6377" y="4686"/>
                  </a:lnTo>
                  <a:lnTo>
                    <a:pt x="5916" y="4686"/>
                  </a:lnTo>
                  <a:lnTo>
                    <a:pt x="5829" y="4295"/>
                  </a:lnTo>
                  <a:lnTo>
                    <a:pt x="5702" y="7135"/>
                  </a:lnTo>
                  <a:lnTo>
                    <a:pt x="3822" y="7063"/>
                  </a:lnTo>
                  <a:lnTo>
                    <a:pt x="2983" y="6394"/>
                  </a:lnTo>
                  <a:lnTo>
                    <a:pt x="1869" y="6559"/>
                  </a:lnTo>
                  <a:lnTo>
                    <a:pt x="0" y="7180"/>
                  </a:lnTo>
                  <a:lnTo>
                    <a:pt x="726" y="8603"/>
                  </a:lnTo>
                  <a:lnTo>
                    <a:pt x="2683" y="9350"/>
                  </a:lnTo>
                  <a:lnTo>
                    <a:pt x="4708" y="10075"/>
                  </a:lnTo>
                  <a:lnTo>
                    <a:pt x="5321" y="11741"/>
                  </a:lnTo>
                  <a:lnTo>
                    <a:pt x="7086" y="13494"/>
                  </a:lnTo>
                  <a:lnTo>
                    <a:pt x="7086" y="14859"/>
                  </a:lnTo>
                  <a:lnTo>
                    <a:pt x="7086" y="16460"/>
                  </a:lnTo>
                  <a:lnTo>
                    <a:pt x="6305" y="19316"/>
                  </a:lnTo>
                  <a:cubicBezTo>
                    <a:pt x="6092" y="19420"/>
                    <a:pt x="5933" y="19595"/>
                    <a:pt x="5870" y="19804"/>
                  </a:cubicBezTo>
                  <a:close/>
                </a:path>
              </a:pathLst>
            </a:custGeom>
            <a:solidFill>
              <a:schemeClr val="accent5">
                <a:alpha val="69608"/>
              </a:schemeClr>
            </a:solidFill>
            <a:ln>
              <a:noFill/>
            </a:ln>
            <a:effectLst/>
          </p:spPr>
          <p:txBody>
            <a:bodyPr wrap="square" lIns="50800" tIns="50800" rIns="50800" bIns="50800" numCol="1" anchor="ctr">
              <a:noAutofit/>
            </a:bodyPr>
            <a:lstStyle/>
            <a:p>
              <a:pPr>
                <a:defRPr sz="2400"/>
              </a:pPr>
            </a:p>
          </p:txBody>
        </p:sp>
        <p:pic>
          <p:nvPicPr>
            <p:cNvPr id="234" name=""/>
            <p:cNvPicPr>
              <a:picLocks noChangeAspect="0"/>
            </p:cNvPicPr>
            <p:nvPr/>
          </p:nvPicPr>
          <p:blipFill>
            <a:blip r:embed="rId4">
              <a:alphaModFix amt="69608"/>
              <a:extLst/>
            </a:blip>
            <a:stretch>
              <a:fillRect/>
            </a:stretch>
          </p:blipFill>
          <p:spPr>
            <a:xfrm>
              <a:off x="-1" y="0"/>
              <a:ext cx="1941354" cy="2088564"/>
            </a:xfrm>
            <a:prstGeom prst="rect">
              <a:avLst/>
            </a:prstGeom>
            <a:effectLst/>
          </p:spPr>
        </p:pic>
      </p:grpSp>
      <p:sp>
        <p:nvSpPr>
          <p:cNvPr id="237" name="Shape 237"/>
          <p:cNvSpPr/>
          <p:nvPr/>
        </p:nvSpPr>
        <p:spPr>
          <a:xfrm>
            <a:off x="5081714" y="972696"/>
            <a:ext cx="1941353" cy="1625601"/>
          </a:xfrm>
          <a:prstGeom prst="rect">
            <a:avLst/>
          </a:prstGeom>
          <a:solidFill>
            <a:srgbClr val="DCDEE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500"/>
            </a:pPr>
            <a:r>
              <a:t>Les rues sont ombragées de tentures de couleur, les églises ornées de courtines blanches ; le baptistère apprêté, des parfums sont répandus, des cierges odoriférants brillent ; tout le temple du baptistère est imprégné d’une odeur divine et Dieu y comble les assistants d’une telle grâce qu’ils se croient transportés au milieu des parfums du paradis. Ce fut le roi, qui, le premier, demanda à être baptisé par le pontife. Il s’avance, nouveau Constantin, vers la piscine, pour effacer la maladie d’une vielle lèpre et pour effacer avec une eau fraîche les sordides taches anciennement acquises. Lorsqu’il fut entré pour le baptême, le saint de Dieu l’interpella d’une voix éloquente en ces termes : « Dépose humblement tes colliers, ô Sicambre, adore ce que tu as brûlé, brûle ce que tu as adoré ». […] Ainsi donc, le roi, ayant confessé le Dieu tout puissant dans sa Trinité, fut baptisé au nom du Père et du Fils et du Saint-Esprit et oint du saint chrême avec le signe de la croix du Christ. Plus de trois mille hommes de son armée furent également baptisés. »</a:t>
            </a:r>
          </a:p>
          <a:p>
            <a:pPr>
              <a:defRPr sz="500"/>
            </a:pPr>
          </a:p>
          <a:p>
            <a:pPr>
              <a:defRPr sz="500"/>
            </a:pPr>
            <a:r>
              <a:t>Grégoire de Tours, Historia Francorum, II, MGH. SS. RM, éd. B. Krusch, I, Hanovre, 1885, p. 91-93 ; éd. 1951, p. 75-78.</a:t>
            </a:r>
          </a:p>
        </p:txBody>
      </p:sp>
      <p:sp>
        <p:nvSpPr>
          <p:cNvPr id="238" name="Shape 238"/>
          <p:cNvSpPr/>
          <p:nvPr/>
        </p:nvSpPr>
        <p:spPr>
          <a:xfrm flipH="1">
            <a:off x="4641796" y="1693180"/>
            <a:ext cx="469359" cy="1293108"/>
          </a:xfrm>
          <a:prstGeom prst="line">
            <a:avLst/>
          </a:prstGeom>
          <a:ln w="25400">
            <a:solidFill>
              <a:srgbClr val="000000"/>
            </a:solidFill>
            <a:miter lim="400000"/>
            <a:tailEnd type="triangle"/>
          </a:ln>
        </p:spPr>
        <p:txBody>
          <a:bodyPr lIns="50800" tIns="50800" rIns="50800" bIns="50800" anchor="ctr"/>
          <a:lstStyle/>
          <a:p>
            <a:pPr>
              <a:defRPr sz="2400"/>
            </a:pPr>
          </a:p>
        </p:txBody>
      </p:sp>
      <p:grpSp>
        <p:nvGrpSpPr>
          <p:cNvPr id="241" name="Group 241"/>
          <p:cNvGrpSpPr/>
          <p:nvPr/>
        </p:nvGrpSpPr>
        <p:grpSpPr>
          <a:xfrm>
            <a:off x="5297313" y="3374173"/>
            <a:ext cx="3532577" cy="2343328"/>
            <a:chOff x="0" y="0"/>
            <a:chExt cx="3532575" cy="2343326"/>
          </a:xfrm>
        </p:grpSpPr>
        <p:sp>
          <p:nvSpPr>
            <p:cNvPr id="240" name="Shape 240"/>
            <p:cNvSpPr/>
            <p:nvPr/>
          </p:nvSpPr>
          <p:spPr>
            <a:xfrm>
              <a:off x="39068" y="38871"/>
              <a:ext cx="3377025" cy="22491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920" y="9204"/>
                  </a:moveTo>
                  <a:lnTo>
                    <a:pt x="12179" y="8220"/>
                  </a:lnTo>
                  <a:lnTo>
                    <a:pt x="7456" y="1324"/>
                  </a:lnTo>
                  <a:lnTo>
                    <a:pt x="4248" y="0"/>
                  </a:lnTo>
                  <a:lnTo>
                    <a:pt x="1673" y="578"/>
                  </a:lnTo>
                  <a:lnTo>
                    <a:pt x="317" y="2214"/>
                  </a:lnTo>
                  <a:lnTo>
                    <a:pt x="0" y="4077"/>
                  </a:lnTo>
                  <a:lnTo>
                    <a:pt x="246" y="5906"/>
                  </a:lnTo>
                  <a:lnTo>
                    <a:pt x="1626" y="6008"/>
                  </a:lnTo>
                  <a:lnTo>
                    <a:pt x="2573" y="7294"/>
                  </a:lnTo>
                  <a:lnTo>
                    <a:pt x="2640" y="8920"/>
                  </a:lnTo>
                  <a:lnTo>
                    <a:pt x="4107" y="10545"/>
                  </a:lnTo>
                  <a:lnTo>
                    <a:pt x="5334" y="12400"/>
                  </a:lnTo>
                  <a:lnTo>
                    <a:pt x="6530" y="12701"/>
                  </a:lnTo>
                  <a:lnTo>
                    <a:pt x="7519" y="14424"/>
                  </a:lnTo>
                  <a:lnTo>
                    <a:pt x="8104" y="16079"/>
                  </a:lnTo>
                  <a:lnTo>
                    <a:pt x="7917" y="17929"/>
                  </a:lnTo>
                  <a:lnTo>
                    <a:pt x="9373" y="16686"/>
                  </a:lnTo>
                  <a:lnTo>
                    <a:pt x="9037" y="15502"/>
                  </a:lnTo>
                  <a:lnTo>
                    <a:pt x="8946" y="14793"/>
                  </a:lnTo>
                  <a:lnTo>
                    <a:pt x="9308" y="13673"/>
                  </a:lnTo>
                  <a:lnTo>
                    <a:pt x="10193" y="14793"/>
                  </a:lnTo>
                  <a:lnTo>
                    <a:pt x="10798" y="13880"/>
                  </a:lnTo>
                  <a:lnTo>
                    <a:pt x="9624" y="12590"/>
                  </a:lnTo>
                  <a:lnTo>
                    <a:pt x="8251" y="11848"/>
                  </a:lnTo>
                  <a:lnTo>
                    <a:pt x="8581" y="10842"/>
                  </a:lnTo>
                  <a:lnTo>
                    <a:pt x="7657" y="10740"/>
                  </a:lnTo>
                  <a:lnTo>
                    <a:pt x="7033" y="10575"/>
                  </a:lnTo>
                  <a:lnTo>
                    <a:pt x="6041" y="8784"/>
                  </a:lnTo>
                  <a:lnTo>
                    <a:pt x="5614" y="7264"/>
                  </a:lnTo>
                  <a:lnTo>
                    <a:pt x="5012" y="6793"/>
                  </a:lnTo>
                  <a:lnTo>
                    <a:pt x="4362" y="5818"/>
                  </a:lnTo>
                  <a:lnTo>
                    <a:pt x="4540" y="4230"/>
                  </a:lnTo>
                  <a:lnTo>
                    <a:pt x="4540" y="3560"/>
                  </a:lnTo>
                  <a:lnTo>
                    <a:pt x="5529" y="2787"/>
                  </a:lnTo>
                  <a:lnTo>
                    <a:pt x="6004" y="4375"/>
                  </a:lnTo>
                  <a:lnTo>
                    <a:pt x="6694" y="3738"/>
                  </a:lnTo>
                  <a:lnTo>
                    <a:pt x="7301" y="5325"/>
                  </a:lnTo>
                  <a:lnTo>
                    <a:pt x="7912" y="6840"/>
                  </a:lnTo>
                  <a:lnTo>
                    <a:pt x="9096" y="7880"/>
                  </a:lnTo>
                  <a:lnTo>
                    <a:pt x="10537" y="9535"/>
                  </a:lnTo>
                  <a:lnTo>
                    <a:pt x="11484" y="11054"/>
                  </a:lnTo>
                  <a:lnTo>
                    <a:pt x="11580" y="13341"/>
                  </a:lnTo>
                  <a:lnTo>
                    <a:pt x="12637" y="15633"/>
                  </a:lnTo>
                  <a:lnTo>
                    <a:pt x="13494" y="17632"/>
                  </a:lnTo>
                  <a:lnTo>
                    <a:pt x="14972" y="18103"/>
                  </a:lnTo>
                  <a:lnTo>
                    <a:pt x="13146" y="18629"/>
                  </a:lnTo>
                  <a:lnTo>
                    <a:pt x="14220" y="20683"/>
                  </a:lnTo>
                  <a:lnTo>
                    <a:pt x="15351" y="21600"/>
                  </a:lnTo>
                  <a:lnTo>
                    <a:pt x="15529" y="20768"/>
                  </a:lnTo>
                  <a:lnTo>
                    <a:pt x="15257" y="19652"/>
                  </a:lnTo>
                  <a:lnTo>
                    <a:pt x="15981" y="19045"/>
                  </a:lnTo>
                  <a:lnTo>
                    <a:pt x="16461" y="18375"/>
                  </a:lnTo>
                  <a:lnTo>
                    <a:pt x="16170" y="17467"/>
                  </a:lnTo>
                  <a:lnTo>
                    <a:pt x="15212" y="16703"/>
                  </a:lnTo>
                  <a:lnTo>
                    <a:pt x="15433" y="15591"/>
                  </a:lnTo>
                  <a:lnTo>
                    <a:pt x="15229" y="14645"/>
                  </a:lnTo>
                  <a:lnTo>
                    <a:pt x="15229" y="13804"/>
                  </a:lnTo>
                  <a:lnTo>
                    <a:pt x="16247" y="14297"/>
                  </a:lnTo>
                  <a:lnTo>
                    <a:pt x="16360" y="13223"/>
                  </a:lnTo>
                  <a:lnTo>
                    <a:pt x="17575" y="12986"/>
                  </a:lnTo>
                  <a:lnTo>
                    <a:pt x="18632" y="13533"/>
                  </a:lnTo>
                  <a:lnTo>
                    <a:pt x="19531" y="13533"/>
                  </a:lnTo>
                  <a:lnTo>
                    <a:pt x="20271" y="12616"/>
                  </a:lnTo>
                  <a:lnTo>
                    <a:pt x="21600" y="12345"/>
                  </a:lnTo>
                  <a:lnTo>
                    <a:pt x="20698" y="11572"/>
                  </a:lnTo>
                  <a:lnTo>
                    <a:pt x="19920" y="9204"/>
                  </a:lnTo>
                  <a:close/>
                </a:path>
              </a:pathLst>
            </a:custGeom>
            <a:solidFill>
              <a:schemeClr val="accent6">
                <a:alpha val="69821"/>
              </a:schemeClr>
            </a:solidFill>
            <a:ln>
              <a:noFill/>
            </a:ln>
            <a:effectLst/>
          </p:spPr>
          <p:txBody>
            <a:bodyPr wrap="square" lIns="50800" tIns="50800" rIns="50800" bIns="50800" numCol="1" anchor="ctr">
              <a:noAutofit/>
            </a:bodyPr>
            <a:lstStyle/>
            <a:p>
              <a:pPr>
                <a:defRPr sz="2400"/>
              </a:pPr>
            </a:p>
          </p:txBody>
        </p:sp>
        <p:pic>
          <p:nvPicPr>
            <p:cNvPr id="239" name=""/>
            <p:cNvPicPr>
              <a:picLocks noChangeAspect="0"/>
            </p:cNvPicPr>
            <p:nvPr/>
          </p:nvPicPr>
          <p:blipFill>
            <a:blip r:embed="rId5">
              <a:alphaModFix amt="69821"/>
              <a:extLst/>
            </a:blip>
            <a:stretch>
              <a:fillRect/>
            </a:stretch>
          </p:blipFill>
          <p:spPr>
            <a:xfrm>
              <a:off x="0" y="-1"/>
              <a:ext cx="3532576" cy="2343328"/>
            </a:xfrm>
            <a:prstGeom prst="rect">
              <a:avLst/>
            </a:prstGeom>
            <a:effectLst/>
          </p:spPr>
        </p:pic>
      </p:grpSp>
      <p:grpSp>
        <p:nvGrpSpPr>
          <p:cNvPr id="244" name="Group 244"/>
          <p:cNvGrpSpPr/>
          <p:nvPr/>
        </p:nvGrpSpPr>
        <p:grpSpPr>
          <a:xfrm>
            <a:off x="5270462" y="4225895"/>
            <a:ext cx="327028" cy="495870"/>
            <a:chOff x="0" y="0"/>
            <a:chExt cx="327026" cy="495869"/>
          </a:xfrm>
        </p:grpSpPr>
        <p:sp>
          <p:nvSpPr>
            <p:cNvPr id="243" name="Shape 243"/>
            <p:cNvSpPr/>
            <p:nvPr/>
          </p:nvSpPr>
          <p:spPr>
            <a:xfrm>
              <a:off x="50400" y="59485"/>
              <a:ext cx="236351" cy="35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320" y="3947"/>
                  </a:moveTo>
                  <a:cubicBezTo>
                    <a:pt x="5512" y="5132"/>
                    <a:pt x="2738" y="6353"/>
                    <a:pt x="0" y="7607"/>
                  </a:cubicBezTo>
                  <a:lnTo>
                    <a:pt x="12209" y="21600"/>
                  </a:lnTo>
                  <a:lnTo>
                    <a:pt x="21600" y="10801"/>
                  </a:lnTo>
                  <a:lnTo>
                    <a:pt x="18125" y="0"/>
                  </a:lnTo>
                  <a:cubicBezTo>
                    <a:pt x="14814" y="1269"/>
                    <a:pt x="11545" y="2585"/>
                    <a:pt x="8320" y="3947"/>
                  </a:cubicBezTo>
                  <a:close/>
                </a:path>
              </a:pathLst>
            </a:custGeom>
            <a:solidFill>
              <a:schemeClr val="accent6">
                <a:alpha val="69635"/>
              </a:schemeClr>
            </a:solidFill>
            <a:ln>
              <a:noFill/>
            </a:ln>
            <a:effectLst/>
          </p:spPr>
          <p:txBody>
            <a:bodyPr wrap="square" lIns="50800" tIns="50800" rIns="50800" bIns="50800" numCol="1" anchor="ctr">
              <a:noAutofit/>
            </a:bodyPr>
            <a:lstStyle/>
            <a:p>
              <a:pPr>
                <a:defRPr sz="2400"/>
              </a:pPr>
            </a:p>
          </p:txBody>
        </p:sp>
        <p:pic>
          <p:nvPicPr>
            <p:cNvPr id="242" name=""/>
            <p:cNvPicPr>
              <a:picLocks noChangeAspect="0"/>
            </p:cNvPicPr>
            <p:nvPr/>
          </p:nvPicPr>
          <p:blipFill>
            <a:blip r:embed="rId6">
              <a:alphaModFix amt="69635"/>
              <a:extLst/>
            </a:blip>
            <a:stretch>
              <a:fillRect/>
            </a:stretch>
          </p:blipFill>
          <p:spPr>
            <a:xfrm>
              <a:off x="-1" y="0"/>
              <a:ext cx="327028" cy="495870"/>
            </a:xfrm>
            <a:prstGeom prst="rect">
              <a:avLst/>
            </a:prstGeom>
            <a:effectLst/>
          </p:spPr>
        </p:pic>
      </p:grpSp>
      <p:grpSp>
        <p:nvGrpSpPr>
          <p:cNvPr id="247" name="Group 247"/>
          <p:cNvGrpSpPr/>
          <p:nvPr/>
        </p:nvGrpSpPr>
        <p:grpSpPr>
          <a:xfrm>
            <a:off x="5300097" y="4625001"/>
            <a:ext cx="308872" cy="615961"/>
            <a:chOff x="0" y="0"/>
            <a:chExt cx="308871" cy="615960"/>
          </a:xfrm>
        </p:grpSpPr>
        <p:sp>
          <p:nvSpPr>
            <p:cNvPr id="246" name="Shape 246"/>
            <p:cNvSpPr/>
            <p:nvPr/>
          </p:nvSpPr>
          <p:spPr>
            <a:xfrm>
              <a:off x="38529" y="38127"/>
              <a:ext cx="232236" cy="513355"/>
            </a:xfrm>
            <a:custGeom>
              <a:avLst/>
              <a:gdLst/>
              <a:ahLst/>
              <a:cxnLst>
                <a:cxn ang="0">
                  <a:pos x="wd2" y="hd2"/>
                </a:cxn>
                <a:cxn ang="5400000">
                  <a:pos x="wd2" y="hd2"/>
                </a:cxn>
                <a:cxn ang="10800000">
                  <a:pos x="wd2" y="hd2"/>
                </a:cxn>
                <a:cxn ang="16200000">
                  <a:pos x="wd2" y="hd2"/>
                </a:cxn>
              </a:cxnLst>
              <a:rect l="0" t="0" r="r" b="b"/>
              <a:pathLst>
                <a:path w="20487" h="20897" fill="norm" stroke="1" extrusionOk="0">
                  <a:moveTo>
                    <a:pt x="595" y="3884"/>
                  </a:moveTo>
                  <a:cubicBezTo>
                    <a:pt x="2558" y="913"/>
                    <a:pt x="9153" y="-703"/>
                    <a:pt x="15224" y="295"/>
                  </a:cubicBezTo>
                  <a:lnTo>
                    <a:pt x="20487" y="9610"/>
                  </a:lnTo>
                  <a:lnTo>
                    <a:pt x="20451" y="20897"/>
                  </a:lnTo>
                  <a:lnTo>
                    <a:pt x="13190" y="19049"/>
                  </a:lnTo>
                  <a:lnTo>
                    <a:pt x="1844" y="19049"/>
                  </a:lnTo>
                  <a:cubicBezTo>
                    <a:pt x="3228" y="16596"/>
                    <a:pt x="3382" y="14043"/>
                    <a:pt x="2354" y="11586"/>
                  </a:cubicBezTo>
                  <a:cubicBezTo>
                    <a:pt x="1296" y="9058"/>
                    <a:pt x="-1113" y="6469"/>
                    <a:pt x="595" y="3884"/>
                  </a:cubicBezTo>
                  <a:close/>
                </a:path>
              </a:pathLst>
            </a:custGeom>
            <a:solidFill>
              <a:schemeClr val="accent6">
                <a:alpha val="69565"/>
              </a:schemeClr>
            </a:solidFill>
            <a:ln>
              <a:noFill/>
            </a:ln>
            <a:effectLst/>
          </p:spPr>
          <p:txBody>
            <a:bodyPr wrap="square" lIns="50800" tIns="50800" rIns="50800" bIns="50800" numCol="1" anchor="ctr">
              <a:noAutofit/>
            </a:bodyPr>
            <a:lstStyle/>
            <a:p>
              <a:pPr>
                <a:defRPr sz="2400"/>
              </a:pPr>
            </a:p>
          </p:txBody>
        </p:sp>
        <p:pic>
          <p:nvPicPr>
            <p:cNvPr id="245" name=""/>
            <p:cNvPicPr>
              <a:picLocks noChangeAspect="0"/>
            </p:cNvPicPr>
            <p:nvPr/>
          </p:nvPicPr>
          <p:blipFill>
            <a:blip r:embed="rId7">
              <a:alphaModFix amt="69565"/>
              <a:extLst/>
            </a:blip>
            <a:stretch>
              <a:fillRect/>
            </a:stretch>
          </p:blipFill>
          <p:spPr>
            <a:xfrm>
              <a:off x="-1" y="-1"/>
              <a:ext cx="308873" cy="615962"/>
            </a:xfrm>
            <a:prstGeom prst="rect">
              <a:avLst/>
            </a:prstGeom>
            <a:effectLst/>
          </p:spPr>
        </p:pic>
      </p:grpSp>
      <p:sp>
        <p:nvSpPr>
          <p:cNvPr id="248" name="Shape 248"/>
          <p:cNvSpPr/>
          <p:nvPr/>
        </p:nvSpPr>
        <p:spPr>
          <a:xfrm>
            <a:off x="6011721" y="5227770"/>
            <a:ext cx="487215" cy="375330"/>
          </a:xfrm>
          <a:custGeom>
            <a:avLst/>
            <a:gdLst/>
            <a:ahLst/>
            <a:cxnLst>
              <a:cxn ang="0">
                <a:pos x="wd2" y="hd2"/>
              </a:cxn>
              <a:cxn ang="5400000">
                <a:pos x="wd2" y="hd2"/>
              </a:cxn>
              <a:cxn ang="10800000">
                <a:pos x="wd2" y="hd2"/>
              </a:cxn>
              <a:cxn ang="16200000">
                <a:pos x="wd2" y="hd2"/>
              </a:cxn>
            </a:cxnLst>
            <a:rect l="0" t="0" r="r" b="b"/>
            <a:pathLst>
              <a:path w="19958" h="20820" fill="norm" stroke="1" extrusionOk="0">
                <a:moveTo>
                  <a:pt x="490" y="2730"/>
                </a:moveTo>
                <a:cubicBezTo>
                  <a:pt x="1427" y="258"/>
                  <a:pt x="3669" y="-780"/>
                  <a:pt x="5428" y="648"/>
                </a:cubicBezTo>
                <a:lnTo>
                  <a:pt x="12839" y="4093"/>
                </a:lnTo>
                <a:cubicBezTo>
                  <a:pt x="14026" y="3724"/>
                  <a:pt x="15212" y="3354"/>
                  <a:pt x="16399" y="2985"/>
                </a:cubicBezTo>
                <a:cubicBezTo>
                  <a:pt x="17585" y="2616"/>
                  <a:pt x="18772" y="2246"/>
                  <a:pt x="19958" y="1877"/>
                </a:cubicBezTo>
                <a:lnTo>
                  <a:pt x="19564" y="17913"/>
                </a:lnTo>
                <a:lnTo>
                  <a:pt x="18297" y="20820"/>
                </a:lnTo>
                <a:cubicBezTo>
                  <a:pt x="15461" y="18402"/>
                  <a:pt x="12393" y="16524"/>
                  <a:pt x="9179" y="15241"/>
                </a:cubicBezTo>
                <a:cubicBezTo>
                  <a:pt x="3544" y="12993"/>
                  <a:pt x="-1642" y="8353"/>
                  <a:pt x="490" y="2730"/>
                </a:cubicBezTo>
                <a:close/>
              </a:path>
            </a:pathLst>
          </a:custGeom>
          <a:blipFill>
            <a:blip r:embed="rId8">
              <a:alphaModFix amt="70205"/>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grpSp>
        <p:nvGrpSpPr>
          <p:cNvPr id="251" name="Group 251"/>
          <p:cNvGrpSpPr/>
          <p:nvPr/>
        </p:nvGrpSpPr>
        <p:grpSpPr>
          <a:xfrm>
            <a:off x="4397801" y="4917690"/>
            <a:ext cx="203083" cy="146610"/>
            <a:chOff x="0" y="0"/>
            <a:chExt cx="203082" cy="146609"/>
          </a:xfrm>
        </p:grpSpPr>
        <p:sp>
          <p:nvSpPr>
            <p:cNvPr id="250" name="Shape 250"/>
            <p:cNvSpPr/>
            <p:nvPr/>
          </p:nvSpPr>
          <p:spPr>
            <a:xfrm>
              <a:off x="39036" y="38114"/>
              <a:ext cx="101003" cy="59979"/>
            </a:xfrm>
            <a:custGeom>
              <a:avLst/>
              <a:gdLst/>
              <a:ahLst/>
              <a:cxnLst>
                <a:cxn ang="0">
                  <a:pos x="wd2" y="hd2"/>
                </a:cxn>
                <a:cxn ang="5400000">
                  <a:pos x="wd2" y="hd2"/>
                </a:cxn>
                <a:cxn ang="10800000">
                  <a:pos x="wd2" y="hd2"/>
                </a:cxn>
                <a:cxn ang="16200000">
                  <a:pos x="wd2" y="hd2"/>
                </a:cxn>
              </a:cxnLst>
              <a:rect l="0" t="0" r="r" b="b"/>
              <a:pathLst>
                <a:path w="19085" h="18476" fill="norm" stroke="1" extrusionOk="0">
                  <a:moveTo>
                    <a:pt x="673" y="8616"/>
                  </a:moveTo>
                  <a:cubicBezTo>
                    <a:pt x="-2515" y="2340"/>
                    <a:pt x="6392" y="-3124"/>
                    <a:pt x="11322" y="2078"/>
                  </a:cubicBezTo>
                  <a:lnTo>
                    <a:pt x="19085" y="10600"/>
                  </a:lnTo>
                  <a:lnTo>
                    <a:pt x="13383" y="18476"/>
                  </a:lnTo>
                  <a:lnTo>
                    <a:pt x="10760" y="15333"/>
                  </a:lnTo>
                  <a:cubicBezTo>
                    <a:pt x="9735" y="14403"/>
                    <a:pt x="8573" y="13614"/>
                    <a:pt x="7311" y="12985"/>
                  </a:cubicBezTo>
                  <a:cubicBezTo>
                    <a:pt x="4903" y="11784"/>
                    <a:pt x="1910" y="11051"/>
                    <a:pt x="673" y="8616"/>
                  </a:cubicBezTo>
                  <a:close/>
                </a:path>
              </a:pathLst>
            </a:custGeom>
            <a:solidFill>
              <a:schemeClr val="accent6">
                <a:alpha val="70205"/>
              </a:schemeClr>
            </a:solidFill>
            <a:ln>
              <a:noFill/>
            </a:ln>
            <a:effectLst/>
          </p:spPr>
          <p:txBody>
            <a:bodyPr wrap="square" lIns="50800" tIns="50800" rIns="50800" bIns="50800" numCol="1" anchor="ctr">
              <a:noAutofit/>
            </a:bodyPr>
            <a:lstStyle/>
            <a:p>
              <a:pPr>
                <a:defRPr sz="2400"/>
              </a:pPr>
            </a:p>
          </p:txBody>
        </p:sp>
        <p:pic>
          <p:nvPicPr>
            <p:cNvPr id="249" name=""/>
            <p:cNvPicPr>
              <a:picLocks noChangeAspect="0"/>
            </p:cNvPicPr>
            <p:nvPr/>
          </p:nvPicPr>
          <p:blipFill>
            <a:blip r:embed="rId9">
              <a:alphaModFix amt="70205"/>
              <a:extLst/>
            </a:blip>
            <a:stretch>
              <a:fillRect/>
            </a:stretch>
          </p:blipFill>
          <p:spPr>
            <a:xfrm>
              <a:off x="0" y="-1"/>
              <a:ext cx="203083" cy="146611"/>
            </a:xfrm>
            <a:prstGeom prst="rect">
              <a:avLst/>
            </a:prstGeom>
            <a:effectLst/>
          </p:spPr>
        </p:pic>
      </p:grpSp>
      <p:sp>
        <p:nvSpPr>
          <p:cNvPr id="252" name="Shape 252"/>
          <p:cNvSpPr/>
          <p:nvPr/>
        </p:nvSpPr>
        <p:spPr>
          <a:xfrm>
            <a:off x="7789340" y="5772410"/>
            <a:ext cx="484681" cy="250257"/>
          </a:xfrm>
          <a:custGeom>
            <a:avLst/>
            <a:gdLst/>
            <a:ahLst/>
            <a:cxnLst>
              <a:cxn ang="0">
                <a:pos x="wd2" y="hd2"/>
              </a:cxn>
              <a:cxn ang="5400000">
                <a:pos x="wd2" y="hd2"/>
              </a:cxn>
              <a:cxn ang="10800000">
                <a:pos x="wd2" y="hd2"/>
              </a:cxn>
              <a:cxn ang="16200000">
                <a:pos x="wd2" y="hd2"/>
              </a:cxn>
            </a:cxnLst>
            <a:rect l="0" t="0" r="r" b="b"/>
            <a:pathLst>
              <a:path w="20911" h="19177" fill="norm" stroke="1" extrusionOk="0">
                <a:moveTo>
                  <a:pt x="144" y="2939"/>
                </a:moveTo>
                <a:cubicBezTo>
                  <a:pt x="1181" y="-2423"/>
                  <a:pt x="4922" y="604"/>
                  <a:pt x="8121" y="3709"/>
                </a:cubicBezTo>
                <a:cubicBezTo>
                  <a:pt x="9047" y="4608"/>
                  <a:pt x="10019" y="5347"/>
                  <a:pt x="11025" y="5851"/>
                </a:cubicBezTo>
                <a:cubicBezTo>
                  <a:pt x="12034" y="6355"/>
                  <a:pt x="13075" y="6627"/>
                  <a:pt x="14123" y="6687"/>
                </a:cubicBezTo>
                <a:lnTo>
                  <a:pt x="20911" y="11212"/>
                </a:lnTo>
                <a:lnTo>
                  <a:pt x="16841" y="19177"/>
                </a:lnTo>
                <a:cubicBezTo>
                  <a:pt x="13251" y="15443"/>
                  <a:pt x="9354" y="12768"/>
                  <a:pt x="5281" y="11255"/>
                </a:cubicBezTo>
                <a:cubicBezTo>
                  <a:pt x="2231" y="10122"/>
                  <a:pt x="-689" y="7249"/>
                  <a:pt x="144" y="2939"/>
                </a:cubicBezTo>
                <a:close/>
              </a:path>
            </a:pathLst>
          </a:custGeom>
          <a:blipFill>
            <a:blip r:embed="rId8">
              <a:alphaModFix amt="70205"/>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grpSp>
        <p:nvGrpSpPr>
          <p:cNvPr id="255" name="Group 255"/>
          <p:cNvGrpSpPr/>
          <p:nvPr/>
        </p:nvGrpSpPr>
        <p:grpSpPr>
          <a:xfrm>
            <a:off x="9125162" y="5787284"/>
            <a:ext cx="492340" cy="220506"/>
            <a:chOff x="0" y="0"/>
            <a:chExt cx="492338" cy="220505"/>
          </a:xfrm>
        </p:grpSpPr>
        <p:sp>
          <p:nvSpPr>
            <p:cNvPr id="254" name="Shape 254"/>
            <p:cNvSpPr/>
            <p:nvPr/>
          </p:nvSpPr>
          <p:spPr>
            <a:xfrm>
              <a:off x="78075" y="47550"/>
              <a:ext cx="327207" cy="1327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6"/>
                  </a:moveTo>
                  <a:lnTo>
                    <a:pt x="4935" y="21600"/>
                  </a:lnTo>
                  <a:lnTo>
                    <a:pt x="16252" y="16410"/>
                  </a:lnTo>
                  <a:lnTo>
                    <a:pt x="21600" y="0"/>
                  </a:lnTo>
                  <a:lnTo>
                    <a:pt x="8765" y="3356"/>
                  </a:lnTo>
                  <a:lnTo>
                    <a:pt x="0" y="13926"/>
                  </a:lnTo>
                  <a:close/>
                </a:path>
              </a:pathLst>
            </a:custGeom>
            <a:solidFill>
              <a:schemeClr val="accent6">
                <a:alpha val="69887"/>
              </a:schemeClr>
            </a:solidFill>
            <a:ln>
              <a:noFill/>
            </a:ln>
            <a:effectLst/>
          </p:spPr>
          <p:txBody>
            <a:bodyPr wrap="square" lIns="50800" tIns="50800" rIns="50800" bIns="50800" numCol="1" anchor="ctr">
              <a:noAutofit/>
            </a:bodyPr>
            <a:lstStyle/>
            <a:p>
              <a:pPr>
                <a:defRPr sz="2400"/>
              </a:pPr>
            </a:p>
          </p:txBody>
        </p:sp>
        <p:pic>
          <p:nvPicPr>
            <p:cNvPr id="253" name=""/>
            <p:cNvPicPr>
              <a:picLocks noChangeAspect="0"/>
            </p:cNvPicPr>
            <p:nvPr/>
          </p:nvPicPr>
          <p:blipFill>
            <a:blip r:embed="rId10">
              <a:alphaModFix amt="69887"/>
              <a:extLst/>
            </a:blip>
            <a:stretch>
              <a:fillRect/>
            </a:stretch>
          </p:blipFill>
          <p:spPr>
            <a:xfrm>
              <a:off x="0" y="-1"/>
              <a:ext cx="492339" cy="220507"/>
            </a:xfrm>
            <a:prstGeom prst="rect">
              <a:avLst/>
            </a:prstGeom>
            <a:effectLst/>
          </p:spPr>
        </p:pic>
      </p:grpSp>
      <p:grpSp>
        <p:nvGrpSpPr>
          <p:cNvPr id="258" name="Group 258"/>
          <p:cNvGrpSpPr/>
          <p:nvPr/>
        </p:nvGrpSpPr>
        <p:grpSpPr>
          <a:xfrm>
            <a:off x="2832529" y="5005515"/>
            <a:ext cx="1052398" cy="738873"/>
            <a:chOff x="0" y="0"/>
            <a:chExt cx="1052396" cy="738872"/>
          </a:xfrm>
        </p:grpSpPr>
        <p:sp>
          <p:nvSpPr>
            <p:cNvPr id="257" name="Shape 257"/>
            <p:cNvSpPr/>
            <p:nvPr/>
          </p:nvSpPr>
          <p:spPr>
            <a:xfrm>
              <a:off x="47819" y="44694"/>
              <a:ext cx="949130" cy="6445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1577"/>
                  </a:moveTo>
                  <a:lnTo>
                    <a:pt x="5483" y="0"/>
                  </a:lnTo>
                  <a:lnTo>
                    <a:pt x="13699" y="3783"/>
                  </a:lnTo>
                  <a:lnTo>
                    <a:pt x="21600" y="12192"/>
                  </a:lnTo>
                  <a:lnTo>
                    <a:pt x="18796" y="17134"/>
                  </a:lnTo>
                  <a:lnTo>
                    <a:pt x="12833" y="16867"/>
                  </a:lnTo>
                  <a:lnTo>
                    <a:pt x="8965" y="17238"/>
                  </a:lnTo>
                  <a:lnTo>
                    <a:pt x="6146" y="20486"/>
                  </a:lnTo>
                  <a:lnTo>
                    <a:pt x="4216" y="21600"/>
                  </a:lnTo>
                  <a:lnTo>
                    <a:pt x="3081" y="17064"/>
                  </a:lnTo>
                  <a:lnTo>
                    <a:pt x="0" y="11577"/>
                  </a:lnTo>
                  <a:close/>
                </a:path>
              </a:pathLst>
            </a:custGeom>
            <a:solidFill>
              <a:schemeClr val="accent6">
                <a:alpha val="70133"/>
              </a:schemeClr>
            </a:solidFill>
            <a:ln>
              <a:noFill/>
            </a:ln>
            <a:effectLst/>
          </p:spPr>
          <p:txBody>
            <a:bodyPr wrap="square" lIns="50800" tIns="50800" rIns="50800" bIns="50800" numCol="1" anchor="ctr">
              <a:noAutofit/>
            </a:bodyPr>
            <a:lstStyle/>
            <a:p>
              <a:pPr>
                <a:defRPr sz="2400"/>
              </a:pPr>
            </a:p>
          </p:txBody>
        </p:sp>
        <p:pic>
          <p:nvPicPr>
            <p:cNvPr id="256" name=""/>
            <p:cNvPicPr>
              <a:picLocks noChangeAspect="0"/>
            </p:cNvPicPr>
            <p:nvPr/>
          </p:nvPicPr>
          <p:blipFill>
            <a:blip r:embed="rId11">
              <a:alphaModFix amt="70133"/>
              <a:extLst/>
            </a:blip>
            <a:stretch>
              <a:fillRect/>
            </a:stretch>
          </p:blipFill>
          <p:spPr>
            <a:xfrm>
              <a:off x="0" y="-1"/>
              <a:ext cx="1052397" cy="738874"/>
            </a:xfrm>
            <a:prstGeom prst="rect">
              <a:avLst/>
            </a:prstGeom>
            <a:effectLst/>
          </p:spPr>
        </p:pic>
      </p:grpSp>
      <p:grpSp>
        <p:nvGrpSpPr>
          <p:cNvPr id="261" name="Group 261"/>
          <p:cNvGrpSpPr/>
          <p:nvPr/>
        </p:nvGrpSpPr>
        <p:grpSpPr>
          <a:xfrm>
            <a:off x="4668759" y="4457492"/>
            <a:ext cx="5973667" cy="3806118"/>
            <a:chOff x="0" y="0"/>
            <a:chExt cx="5973665" cy="3806117"/>
          </a:xfrm>
        </p:grpSpPr>
        <p:sp>
          <p:nvSpPr>
            <p:cNvPr id="260" name="Shape 260"/>
            <p:cNvSpPr/>
            <p:nvPr/>
          </p:nvSpPr>
          <p:spPr>
            <a:xfrm>
              <a:off x="38254" y="38813"/>
              <a:ext cx="5896058" cy="3728990"/>
            </a:xfrm>
            <a:custGeom>
              <a:avLst/>
              <a:gdLst/>
              <a:ahLst/>
              <a:cxnLst>
                <a:cxn ang="0">
                  <a:pos x="wd2" y="hd2"/>
                </a:cxn>
                <a:cxn ang="5400000">
                  <a:pos x="wd2" y="hd2"/>
                </a:cxn>
                <a:cxn ang="10800000">
                  <a:pos x="wd2" y="hd2"/>
                </a:cxn>
                <a:cxn ang="16200000">
                  <a:pos x="wd2" y="hd2"/>
                </a:cxn>
              </a:cxnLst>
              <a:rect l="0" t="0" r="r" b="b"/>
              <a:pathLst>
                <a:path w="20859" h="21600" fill="norm" stroke="1" extrusionOk="0">
                  <a:moveTo>
                    <a:pt x="762" y="6293"/>
                  </a:moveTo>
                  <a:cubicBezTo>
                    <a:pt x="-741" y="7803"/>
                    <a:pt x="159" y="11599"/>
                    <a:pt x="1891" y="11052"/>
                  </a:cubicBezTo>
                  <a:lnTo>
                    <a:pt x="4813" y="12669"/>
                  </a:lnTo>
                  <a:lnTo>
                    <a:pt x="8367" y="15267"/>
                  </a:lnTo>
                  <a:lnTo>
                    <a:pt x="10404" y="15370"/>
                  </a:lnTo>
                  <a:lnTo>
                    <a:pt x="12380" y="21600"/>
                  </a:lnTo>
                  <a:lnTo>
                    <a:pt x="15753" y="21549"/>
                  </a:lnTo>
                  <a:lnTo>
                    <a:pt x="17918" y="20634"/>
                  </a:lnTo>
                  <a:lnTo>
                    <a:pt x="16052" y="14532"/>
                  </a:lnTo>
                  <a:lnTo>
                    <a:pt x="17017" y="16241"/>
                  </a:lnTo>
                  <a:lnTo>
                    <a:pt x="17609" y="14529"/>
                  </a:lnTo>
                  <a:lnTo>
                    <a:pt x="18592" y="9483"/>
                  </a:lnTo>
                  <a:lnTo>
                    <a:pt x="20218" y="7036"/>
                  </a:lnTo>
                  <a:lnTo>
                    <a:pt x="20859" y="3145"/>
                  </a:lnTo>
                  <a:lnTo>
                    <a:pt x="20578" y="1289"/>
                  </a:lnTo>
                  <a:lnTo>
                    <a:pt x="18956" y="1068"/>
                  </a:lnTo>
                  <a:lnTo>
                    <a:pt x="17850" y="307"/>
                  </a:lnTo>
                  <a:lnTo>
                    <a:pt x="16898" y="0"/>
                  </a:lnTo>
                  <a:lnTo>
                    <a:pt x="15911" y="310"/>
                  </a:lnTo>
                  <a:lnTo>
                    <a:pt x="15153" y="1204"/>
                  </a:lnTo>
                  <a:lnTo>
                    <a:pt x="14248" y="641"/>
                  </a:lnTo>
                  <a:lnTo>
                    <a:pt x="14570" y="1653"/>
                  </a:lnTo>
                  <a:lnTo>
                    <a:pt x="13888" y="1739"/>
                  </a:lnTo>
                  <a:lnTo>
                    <a:pt x="13109" y="2268"/>
                  </a:lnTo>
                  <a:lnTo>
                    <a:pt x="12654" y="2137"/>
                  </a:lnTo>
                  <a:lnTo>
                    <a:pt x="12411" y="2933"/>
                  </a:lnTo>
                  <a:lnTo>
                    <a:pt x="12964" y="3162"/>
                  </a:lnTo>
                  <a:lnTo>
                    <a:pt x="12560" y="3931"/>
                  </a:lnTo>
                  <a:lnTo>
                    <a:pt x="12891" y="5006"/>
                  </a:lnTo>
                  <a:lnTo>
                    <a:pt x="13553" y="5923"/>
                  </a:lnTo>
                  <a:lnTo>
                    <a:pt x="14226" y="6562"/>
                  </a:lnTo>
                  <a:lnTo>
                    <a:pt x="14742" y="7067"/>
                  </a:lnTo>
                  <a:lnTo>
                    <a:pt x="14992" y="6349"/>
                  </a:lnTo>
                  <a:lnTo>
                    <a:pt x="15380" y="6180"/>
                  </a:lnTo>
                  <a:lnTo>
                    <a:pt x="15835" y="6626"/>
                  </a:lnTo>
                  <a:lnTo>
                    <a:pt x="16307" y="7109"/>
                  </a:lnTo>
                  <a:lnTo>
                    <a:pt x="17056" y="6675"/>
                  </a:lnTo>
                  <a:lnTo>
                    <a:pt x="17445" y="6195"/>
                  </a:lnTo>
                  <a:lnTo>
                    <a:pt x="17791" y="6387"/>
                  </a:lnTo>
                  <a:lnTo>
                    <a:pt x="18181" y="6145"/>
                  </a:lnTo>
                  <a:lnTo>
                    <a:pt x="17882" y="7082"/>
                  </a:lnTo>
                  <a:lnTo>
                    <a:pt x="17919" y="8225"/>
                  </a:lnTo>
                  <a:lnTo>
                    <a:pt x="18029" y="8980"/>
                  </a:lnTo>
                  <a:lnTo>
                    <a:pt x="17780" y="9473"/>
                  </a:lnTo>
                  <a:lnTo>
                    <a:pt x="16919" y="12414"/>
                  </a:lnTo>
                  <a:lnTo>
                    <a:pt x="16514" y="12667"/>
                  </a:lnTo>
                  <a:lnTo>
                    <a:pt x="15925" y="12389"/>
                  </a:lnTo>
                  <a:lnTo>
                    <a:pt x="15325" y="12014"/>
                  </a:lnTo>
                  <a:lnTo>
                    <a:pt x="14691" y="12278"/>
                  </a:lnTo>
                  <a:lnTo>
                    <a:pt x="14064" y="13038"/>
                  </a:lnTo>
                  <a:lnTo>
                    <a:pt x="13365" y="12470"/>
                  </a:lnTo>
                  <a:lnTo>
                    <a:pt x="11980" y="12171"/>
                  </a:lnTo>
                  <a:lnTo>
                    <a:pt x="11534" y="11439"/>
                  </a:lnTo>
                  <a:lnTo>
                    <a:pt x="10804" y="11473"/>
                  </a:lnTo>
                  <a:lnTo>
                    <a:pt x="10340" y="10754"/>
                  </a:lnTo>
                  <a:lnTo>
                    <a:pt x="9790" y="10635"/>
                  </a:lnTo>
                  <a:lnTo>
                    <a:pt x="9053" y="11215"/>
                  </a:lnTo>
                  <a:lnTo>
                    <a:pt x="8775" y="12049"/>
                  </a:lnTo>
                  <a:lnTo>
                    <a:pt x="8996" y="12662"/>
                  </a:lnTo>
                  <a:lnTo>
                    <a:pt x="8761" y="13216"/>
                  </a:lnTo>
                  <a:lnTo>
                    <a:pt x="8149" y="13289"/>
                  </a:lnTo>
                  <a:lnTo>
                    <a:pt x="7252" y="12411"/>
                  </a:lnTo>
                  <a:lnTo>
                    <a:pt x="6382" y="12268"/>
                  </a:lnTo>
                  <a:lnTo>
                    <a:pt x="6197" y="11138"/>
                  </a:lnTo>
                  <a:lnTo>
                    <a:pt x="5239" y="10596"/>
                  </a:lnTo>
                  <a:lnTo>
                    <a:pt x="4562" y="10668"/>
                  </a:lnTo>
                  <a:lnTo>
                    <a:pt x="3777" y="10031"/>
                  </a:lnTo>
                  <a:lnTo>
                    <a:pt x="3187" y="9368"/>
                  </a:lnTo>
                  <a:lnTo>
                    <a:pt x="3747" y="8465"/>
                  </a:lnTo>
                  <a:lnTo>
                    <a:pt x="3858" y="7598"/>
                  </a:lnTo>
                  <a:lnTo>
                    <a:pt x="3597" y="7022"/>
                  </a:lnTo>
                  <a:lnTo>
                    <a:pt x="3693" y="6551"/>
                  </a:lnTo>
                  <a:lnTo>
                    <a:pt x="4059" y="6193"/>
                  </a:lnTo>
                  <a:lnTo>
                    <a:pt x="3885" y="5917"/>
                  </a:lnTo>
                  <a:lnTo>
                    <a:pt x="3428" y="6085"/>
                  </a:lnTo>
                  <a:lnTo>
                    <a:pt x="3231" y="5663"/>
                  </a:lnTo>
                  <a:lnTo>
                    <a:pt x="2586" y="5814"/>
                  </a:lnTo>
                  <a:lnTo>
                    <a:pt x="2122" y="6056"/>
                  </a:lnTo>
                  <a:lnTo>
                    <a:pt x="1607" y="5802"/>
                  </a:lnTo>
                  <a:lnTo>
                    <a:pt x="1409" y="6019"/>
                  </a:lnTo>
                  <a:cubicBezTo>
                    <a:pt x="1182" y="6002"/>
                    <a:pt x="956" y="6097"/>
                    <a:pt x="762" y="6293"/>
                  </a:cubicBezTo>
                  <a:close/>
                </a:path>
              </a:pathLst>
            </a:custGeom>
            <a:solidFill>
              <a:schemeClr val="accent6">
                <a:alpha val="70299"/>
              </a:schemeClr>
            </a:solidFill>
            <a:ln>
              <a:noFill/>
            </a:ln>
            <a:effectLst/>
          </p:spPr>
          <p:txBody>
            <a:bodyPr wrap="square" lIns="50800" tIns="50800" rIns="50800" bIns="50800" numCol="1" anchor="ctr">
              <a:noAutofit/>
            </a:bodyPr>
            <a:lstStyle/>
            <a:p>
              <a:pPr>
                <a:defRPr sz="2400"/>
              </a:pPr>
            </a:p>
          </p:txBody>
        </p:sp>
        <p:pic>
          <p:nvPicPr>
            <p:cNvPr id="259" name=""/>
            <p:cNvPicPr>
              <a:picLocks noChangeAspect="0"/>
            </p:cNvPicPr>
            <p:nvPr/>
          </p:nvPicPr>
          <p:blipFill>
            <a:blip r:embed="rId12">
              <a:alphaModFix amt="70299"/>
              <a:extLst/>
            </a:blip>
            <a:stretch>
              <a:fillRect/>
            </a:stretch>
          </p:blipFill>
          <p:spPr>
            <a:xfrm>
              <a:off x="0" y="-1"/>
              <a:ext cx="5973667" cy="3806119"/>
            </a:xfrm>
            <a:prstGeom prst="rect">
              <a:avLst/>
            </a:prstGeom>
            <a:effectLst/>
          </p:spPr>
        </p:pic>
      </p:grpSp>
      <p:pic>
        <p:nvPicPr>
          <p:cNvPr id="262" name="pasted-image.png"/>
          <p:cNvPicPr>
            <a:picLocks noChangeAspect="1"/>
          </p:cNvPicPr>
          <p:nvPr/>
        </p:nvPicPr>
        <p:blipFill>
          <a:blip r:embed="rId13">
            <a:extLst/>
          </a:blip>
          <a:stretch>
            <a:fillRect/>
          </a:stretch>
        </p:blipFill>
        <p:spPr>
          <a:xfrm>
            <a:off x="3047174" y="6868691"/>
            <a:ext cx="2308544" cy="1656381"/>
          </a:xfrm>
          <a:prstGeom prst="rect">
            <a:avLst/>
          </a:prstGeom>
          <a:ln w="12700">
            <a:miter lim="400000"/>
          </a:ln>
        </p:spPr>
      </p:pic>
      <p:sp>
        <p:nvSpPr>
          <p:cNvPr id="263" name="Shape 263"/>
          <p:cNvSpPr/>
          <p:nvPr/>
        </p:nvSpPr>
        <p:spPr>
          <a:xfrm flipV="1">
            <a:off x="4043660" y="4076234"/>
            <a:ext cx="1930778" cy="2876384"/>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64" name="Shape 264"/>
          <p:cNvSpPr/>
          <p:nvPr/>
        </p:nvSpPr>
        <p:spPr>
          <a:xfrm>
            <a:off x="10186193" y="7899512"/>
            <a:ext cx="672308" cy="4958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14"/>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265" name="Shape 265"/>
          <p:cNvSpPr/>
          <p:nvPr/>
        </p:nvSpPr>
        <p:spPr>
          <a:xfrm>
            <a:off x="1805177" y="3138261"/>
            <a:ext cx="1723645"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Royaume</a:t>
            </a:r>
          </a:p>
          <a:p>
            <a:pPr>
              <a:defRPr sz="2400"/>
            </a:pPr>
            <a:r>
              <a:t> des Francs</a:t>
            </a:r>
          </a:p>
        </p:txBody>
      </p:sp>
      <p:sp>
        <p:nvSpPr>
          <p:cNvPr id="266" name="Shape 266"/>
          <p:cNvSpPr/>
          <p:nvPr/>
        </p:nvSpPr>
        <p:spPr>
          <a:xfrm>
            <a:off x="6421997" y="5478438"/>
            <a:ext cx="1283209"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Empire </a:t>
            </a:r>
          </a:p>
          <a:p>
            <a:pPr>
              <a:defRPr sz="2400"/>
            </a:pPr>
            <a:r>
              <a:t>Byzantin</a:t>
            </a:r>
          </a:p>
        </p:txBody>
      </p:sp>
      <p:sp>
        <p:nvSpPr>
          <p:cNvPr id="267" name="Shape 267"/>
          <p:cNvSpPr/>
          <p:nvPr/>
        </p:nvSpPr>
        <p:spPr>
          <a:xfrm>
            <a:off x="8543341" y="7728258"/>
            <a:ext cx="165598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La Mecque</a:t>
            </a:r>
          </a:p>
        </p:txBody>
      </p:sp>
      <p:pic>
        <p:nvPicPr>
          <p:cNvPr id="268" name="pasted-image.png"/>
          <p:cNvPicPr>
            <a:picLocks noChangeAspect="1"/>
          </p:cNvPicPr>
          <p:nvPr/>
        </p:nvPicPr>
        <p:blipFill>
          <a:blip r:embed="rId15">
            <a:extLst/>
          </a:blip>
          <a:stretch>
            <a:fillRect/>
          </a:stretch>
        </p:blipFill>
        <p:spPr>
          <a:xfrm>
            <a:off x="11426259" y="8172429"/>
            <a:ext cx="1159577" cy="1297835"/>
          </a:xfrm>
          <a:prstGeom prst="rect">
            <a:avLst/>
          </a:prstGeom>
          <a:ln w="12700">
            <a:miter lim="400000"/>
          </a:ln>
        </p:spPr>
      </p:pic>
      <p:sp>
        <p:nvSpPr>
          <p:cNvPr id="269" name="Shape 269"/>
          <p:cNvSpPr/>
          <p:nvPr/>
        </p:nvSpPr>
        <p:spPr>
          <a:xfrm flipH="1" flipV="1">
            <a:off x="10768310" y="8321517"/>
            <a:ext cx="668514" cy="186623"/>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270" name="Shape 270"/>
          <p:cNvSpPr/>
          <p:nvPr/>
        </p:nvSpPr>
        <p:spPr>
          <a:xfrm>
            <a:off x="11034342" y="5649603"/>
            <a:ext cx="672308" cy="4958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14">
              <a:alphaModFix amt="28676"/>
            </a:blip>
          </a:blipFill>
          <a:ln w="88900">
            <a:solidFill>
              <a:srgbClr val="000000">
                <a:alpha val="28676"/>
              </a:srgbClr>
            </a:solidFill>
            <a:prstDash val="sysDot"/>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271" name="Shape 271"/>
          <p:cNvSpPr/>
          <p:nvPr/>
        </p:nvSpPr>
        <p:spPr>
          <a:xfrm>
            <a:off x="10424091" y="6125600"/>
            <a:ext cx="189280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Gundishapur</a:t>
            </a:r>
          </a:p>
        </p:txBody>
      </p:sp>
      <p:sp>
        <p:nvSpPr>
          <p:cNvPr id="272" name="Shape 272"/>
          <p:cNvSpPr/>
          <p:nvPr/>
        </p:nvSpPr>
        <p:spPr>
          <a:xfrm>
            <a:off x="1702562" y="143172"/>
            <a:ext cx="9599676"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1" sz="3000">
                <a:latin typeface="Helvetica"/>
                <a:ea typeface="Helvetica"/>
                <a:cs typeface="Helvetica"/>
                <a:sym typeface="Helvetica"/>
              </a:defRPr>
            </a:lvl1pPr>
          </a:lstStyle>
          <a:p>
            <a:pPr/>
            <a:r>
              <a:t>1. Carte VIème siècle : De l’Antiquité au Moyen Âge.</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4" name="pasted-image.png"/>
          <p:cNvPicPr>
            <a:picLocks noChangeAspect="1"/>
          </p:cNvPicPr>
          <p:nvPr/>
        </p:nvPicPr>
        <p:blipFill>
          <a:blip r:embed="rId2">
            <a:extLst/>
          </a:blip>
          <a:stretch>
            <a:fillRect/>
          </a:stretch>
        </p:blipFill>
        <p:spPr>
          <a:xfrm>
            <a:off x="114501" y="242978"/>
            <a:ext cx="1740923" cy="1740923"/>
          </a:xfrm>
          <a:prstGeom prst="rect">
            <a:avLst/>
          </a:prstGeom>
          <a:ln w="12700">
            <a:miter lim="400000"/>
          </a:ln>
        </p:spPr>
      </p:pic>
      <p:sp>
        <p:nvSpPr>
          <p:cNvPr id="275" name="Shape 275"/>
          <p:cNvSpPr/>
          <p:nvPr/>
        </p:nvSpPr>
        <p:spPr>
          <a:xfrm>
            <a:off x="1805158" y="789589"/>
            <a:ext cx="7903390"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4 heures de cours.</a:t>
            </a:r>
          </a:p>
        </p:txBody>
      </p:sp>
      <p:graphicFrame>
        <p:nvGraphicFramePr>
          <p:cNvPr id="276" name="Table 276"/>
          <p:cNvGraphicFramePr/>
          <p:nvPr/>
        </p:nvGraphicFramePr>
        <p:xfrm>
          <a:off x="1270000" y="2113837"/>
          <a:ext cx="10464800" cy="7213601"/>
        </p:xfrm>
        <a:graphic xmlns:a="http://schemas.openxmlformats.org/drawingml/2006/main">
          <a:graphicData uri="http://schemas.openxmlformats.org/drawingml/2006/table">
            <a:tbl>
              <a:tblPr firstCol="1" firstRow="1" lastCol="0" lastRow="0" bandCol="0" bandRow="0" rtl="0">
                <a:tableStyleId>{EEE7283C-3CF3-47DC-8721-378D4A62B228}</a:tableStyleId>
              </a:tblPr>
              <a:tblGrid>
                <a:gridCol w="2616200"/>
                <a:gridCol w="2616200"/>
                <a:gridCol w="2616200"/>
                <a:gridCol w="2616200"/>
              </a:tblGrid>
              <a:tr h="1803400">
                <a:tc gridSpan="4">
                  <a:txBody>
                    <a:bodyPr/>
                    <a:lstStyle/>
                    <a:p>
                      <a:pPr defTabSz="457200">
                        <a:defRPr sz="2100">
                          <a:solidFill>
                            <a:srgbClr val="000000"/>
                          </a:solidFill>
                          <a:sym typeface="Helvetica"/>
                        </a:defRPr>
                      </a:pPr>
                      <a:r>
                        <a:t>1. Carte VIème siècle : De l’Antiquité au Moyen Âge.</a:t>
                      </a:r>
                    </a:p>
                  </a:txBody>
                  <a:tcPr marL="50800" marR="50800" marT="50800" marB="50800" anchor="ctr" anchorCtr="0" horzOverflow="overflow"/>
                </a:tc>
                <a:tc hMerge="1">
                  <a:tcPr/>
                </a:tc>
                <a:tc hMerge="1">
                  <a:tcPr/>
                </a:tc>
                <a:tc hMerge="1">
                  <a:tcPr/>
                </a:tc>
              </a:tr>
              <a:tr h="1803400">
                <a:tc>
                  <a:txBody>
                    <a:bodyPr/>
                    <a:lstStyle/>
                    <a:p>
                      <a:pPr defTabSz="914400">
                        <a:tabLst>
                          <a:tab pos="1181100" algn="l"/>
                        </a:tabLst>
                        <a:defRPr b="0">
                          <a:solidFill>
                            <a:srgbClr val="000000"/>
                          </a:solidFill>
                        </a:defRPr>
                      </a:pPr>
                      <a:r>
                        <a:rPr b="1" sz="2600">
                          <a:solidFill>
                            <a:srgbClr val="FFFFFF"/>
                          </a:solidFill>
                          <a:effectLst>
                            <a:outerShdw sx="100000" sy="100000" kx="0" ky="0" algn="b" rotWithShape="0" blurRad="25400" dist="25400" dir="5400000">
                              <a:srgbClr val="000000">
                                <a:alpha val="60000"/>
                              </a:srgbClr>
                            </a:outerShdw>
                          </a:effectLst>
                          <a:sym typeface="Helvetica"/>
                        </a:rPr>
                        <a:t>Personnages </a:t>
                      </a:r>
                    </a:p>
                  </a:txBody>
                  <a:tcPr marL="50800" marR="50800" marT="50800" marB="50800" anchor="ctr" anchorCtr="0" horzOverflow="overflow"/>
                </a:tc>
                <a:tc>
                  <a:txBody>
                    <a:bodyPr/>
                    <a:lstStyle/>
                    <a:p>
                      <a:pPr defTabSz="914400"/>
                      <a:r>
                        <a:rPr sz="2600"/>
                        <a:t>Justinien</a:t>
                      </a:r>
                    </a:p>
                  </a:txBody>
                  <a:tcPr marL="50800" marR="50800" marT="50800" marB="50800" anchor="ctr" anchorCtr="0" horzOverflow="overflow"/>
                </a:tc>
                <a:tc>
                  <a:txBody>
                    <a:bodyPr/>
                    <a:lstStyle/>
                    <a:p>
                      <a:pPr defTabSz="914400"/>
                      <a:r>
                        <a:rPr sz="2600"/>
                        <a:t>Clovis</a:t>
                      </a:r>
                    </a:p>
                  </a:txBody>
                  <a:tcPr marL="50800" marR="50800" marT="50800" marB="50800" anchor="ctr" anchorCtr="0" horzOverflow="overflow"/>
                </a:tc>
                <a:tc>
                  <a:txBody>
                    <a:bodyPr/>
                    <a:lstStyle/>
                    <a:p>
                      <a:pPr defTabSz="914400"/>
                      <a:r>
                        <a:rPr sz="2600"/>
                        <a:t>Mahomet</a:t>
                      </a:r>
                    </a:p>
                  </a:txBody>
                  <a:tcPr marL="50800" marR="50800" marT="50800" marB="50800" anchor="ctr" anchorCtr="0" horzOverflow="overflow">
                    <a:lnR w="12700">
                      <a:solidFill>
                        <a:srgbClr val="606060"/>
                      </a:solidFill>
                      <a:miter lim="400000"/>
                    </a:lnR>
                  </a:tcPr>
                </a:tc>
              </a:tr>
              <a:tr h="1803400">
                <a:tc>
                  <a:txBody>
                    <a:bodyPr/>
                    <a:lstStyle/>
                    <a:p>
                      <a:pPr defTabSz="914400">
                        <a:tabLst>
                          <a:tab pos="1181100" algn="l"/>
                        </a:tabLst>
                        <a:defRPr b="0">
                          <a:solidFill>
                            <a:srgbClr val="000000"/>
                          </a:solidFill>
                        </a:defRPr>
                      </a:pPr>
                      <a:r>
                        <a:rPr b="1" sz="2600">
                          <a:solidFill>
                            <a:srgbClr val="FFFFFF"/>
                          </a:solidFill>
                          <a:effectLst>
                            <a:outerShdw sx="100000" sy="100000" kx="0" ky="0" algn="b" rotWithShape="0" blurRad="25400" dist="25400" dir="5400000">
                              <a:srgbClr val="000000">
                                <a:alpha val="60000"/>
                              </a:srgbClr>
                            </a:outerShdw>
                          </a:effectLst>
                          <a:sym typeface="Helvetica"/>
                        </a:rPr>
                        <a:t>Lieux</a:t>
                      </a:r>
                    </a:p>
                  </a:txBody>
                  <a:tcPr marL="50800" marR="50800" marT="50800" marB="50800" anchor="ctr" anchorCtr="0" horzOverflow="overflow"/>
                </a:tc>
                <a:tc>
                  <a:txBody>
                    <a:bodyPr/>
                    <a:lstStyle/>
                    <a:p>
                      <a:pPr defTabSz="914400"/>
                      <a:r>
                        <a:rPr sz="2600"/>
                        <a:t>Ravenne</a:t>
                      </a:r>
                    </a:p>
                  </a:txBody>
                  <a:tcPr marL="50800" marR="50800" marT="50800" marB="50800" anchor="ctr" anchorCtr="0" horzOverflow="overflow"/>
                </a:tc>
                <a:tc>
                  <a:txBody>
                    <a:bodyPr/>
                    <a:lstStyle/>
                    <a:p>
                      <a:pPr defTabSz="914400"/>
                      <a:r>
                        <a:rPr sz="2600"/>
                        <a:t>Reims</a:t>
                      </a:r>
                    </a:p>
                  </a:txBody>
                  <a:tcPr marL="50800" marR="50800" marT="50800" marB="50800" anchor="ctr" anchorCtr="0" horzOverflow="overflow"/>
                </a:tc>
                <a:tc>
                  <a:txBody>
                    <a:bodyPr/>
                    <a:lstStyle/>
                    <a:p>
                      <a:pPr defTabSz="914400"/>
                      <a:r>
                        <a:rPr sz="2600"/>
                        <a:t>La Mecque</a:t>
                      </a:r>
                    </a:p>
                  </a:txBody>
                  <a:tcPr marL="50800" marR="50800" marT="50800" marB="50800" anchor="ctr" anchorCtr="0" horzOverflow="overflow">
                    <a:lnR w="12700">
                      <a:solidFill>
                        <a:srgbClr val="606060"/>
                      </a:solidFill>
                      <a:miter lim="400000"/>
                    </a:lnR>
                  </a:tcPr>
                </a:tc>
              </a:tr>
              <a:tr h="1803400">
                <a:tc>
                  <a:txBody>
                    <a:bodyPr/>
                    <a:lstStyle/>
                    <a:p>
                      <a:pPr defTabSz="914400">
                        <a:tabLst>
                          <a:tab pos="1181100" algn="l"/>
                        </a:tabLst>
                        <a:defRPr b="0">
                          <a:solidFill>
                            <a:srgbClr val="000000"/>
                          </a:solidFill>
                        </a:defRPr>
                      </a:pPr>
                      <a:r>
                        <a:rPr b="1" sz="2600">
                          <a:solidFill>
                            <a:srgbClr val="FFFFFF"/>
                          </a:solidFill>
                          <a:effectLst>
                            <a:outerShdw sx="100000" sy="100000" kx="0" ky="0" algn="b" rotWithShape="0" blurRad="25400" dist="25400" dir="5400000">
                              <a:srgbClr val="000000">
                                <a:alpha val="60000"/>
                              </a:srgbClr>
                            </a:outerShdw>
                          </a:effectLst>
                          <a:sym typeface="Helvetica"/>
                        </a:rPr>
                        <a:t>Documents clefs</a:t>
                      </a:r>
                    </a:p>
                  </a:txBody>
                  <a:tcPr marL="50800" marR="50800" marT="50800" marB="50800" anchor="ctr" anchorCtr="0" horzOverflow="overflow"/>
                </a:tc>
                <a:tc>
                  <a:txBody>
                    <a:bodyPr/>
                    <a:lstStyle/>
                    <a:p>
                      <a:pPr defTabSz="914400"/>
                      <a:r>
                        <a:rPr sz="2600"/>
                        <a:t>Mosaïque de St Olric</a:t>
                      </a:r>
                    </a:p>
                  </a:txBody>
                  <a:tcPr marL="50800" marR="50800" marT="50800" marB="50800" anchor="ctr" anchorCtr="0" horzOverflow="overflow">
                    <a:lnB w="12700">
                      <a:solidFill>
                        <a:srgbClr val="606060"/>
                      </a:solidFill>
                      <a:miter lim="400000"/>
                    </a:lnB>
                  </a:tcPr>
                </a:tc>
                <a:tc>
                  <a:txBody>
                    <a:bodyPr/>
                    <a:lstStyle/>
                    <a:p>
                      <a:pPr defTabSz="914400"/>
                      <a:r>
                        <a:rPr sz="2600"/>
                        <a:t>Récit de Grégoire de Tours</a:t>
                      </a:r>
                    </a:p>
                  </a:txBody>
                  <a:tcPr marL="50800" marR="50800" marT="50800" marB="50800" anchor="ctr" anchorCtr="0" horzOverflow="overflow">
                    <a:lnB w="12700">
                      <a:solidFill>
                        <a:srgbClr val="606060"/>
                      </a:solidFill>
                      <a:miter lim="400000"/>
                    </a:lnB>
                  </a:tcPr>
                </a:tc>
                <a:tc>
                  <a:txBody>
                    <a:bodyPr/>
                    <a:lstStyle/>
                    <a:p>
                      <a:pPr defTabSz="914400"/>
                      <a:r>
                        <a:rPr sz="2600"/>
                        <a:t>Coran</a:t>
                      </a:r>
                    </a:p>
                  </a:txBody>
                  <a:tcPr marL="50800" marR="50800" marT="50800" marB="50800" anchor="ctr" anchorCtr="0" horzOverflow="overflow">
                    <a:lnR w="12700">
                      <a:solidFill>
                        <a:srgbClr val="606060"/>
                      </a:solidFill>
                      <a:miter lim="400000"/>
                    </a:lnR>
                    <a:lnB w="12700">
                      <a:solidFill>
                        <a:srgbClr val="606060"/>
                      </a:solidFill>
                      <a:miter lim="400000"/>
                    </a:lnB>
                  </a:tcPr>
                </a:tc>
              </a:tr>
            </a:tbl>
          </a:graphicData>
        </a:graphic>
      </p:graphicFrame>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8" name="meditmax01.gif"/>
          <p:cNvPicPr>
            <a:picLocks noChangeAspect="1"/>
          </p:cNvPicPr>
          <p:nvPr/>
        </p:nvPicPr>
        <p:blipFill>
          <a:blip r:embed="rId3">
            <a:extLst/>
          </a:blip>
          <a:stretch>
            <a:fillRect/>
          </a:stretch>
        </p:blipFill>
        <p:spPr>
          <a:xfrm>
            <a:off x="1274514" y="875920"/>
            <a:ext cx="10455772" cy="8001760"/>
          </a:xfrm>
          <a:prstGeom prst="rect">
            <a:avLst/>
          </a:prstGeom>
          <a:ln w="12700">
            <a:miter lim="400000"/>
          </a:ln>
        </p:spPr>
      </p:pic>
      <p:sp>
        <p:nvSpPr>
          <p:cNvPr id="279" name="Shape 279"/>
          <p:cNvSpPr/>
          <p:nvPr/>
        </p:nvSpPr>
        <p:spPr>
          <a:xfrm>
            <a:off x="1816968" y="130472"/>
            <a:ext cx="9370864" cy="1041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defTabSz="457200">
              <a:defRPr b="1" sz="3100">
                <a:latin typeface="Helvetica"/>
                <a:ea typeface="Helvetica"/>
                <a:cs typeface="Helvetica"/>
                <a:sym typeface="Helvetica"/>
              </a:defRPr>
            </a:lvl1pPr>
          </a:lstStyle>
          <a:p>
            <a:pPr/>
            <a:r>
              <a:t>2. Carte IXe siècle : Les empires méditerranéens.</a:t>
            </a:r>
          </a:p>
        </p:txBody>
      </p:sp>
      <p:grpSp>
        <p:nvGrpSpPr>
          <p:cNvPr id="282" name="Group 282"/>
          <p:cNvGrpSpPr/>
          <p:nvPr/>
        </p:nvGrpSpPr>
        <p:grpSpPr>
          <a:xfrm>
            <a:off x="2250682" y="3934121"/>
            <a:ext cx="9571897" cy="4994072"/>
            <a:chOff x="0" y="0"/>
            <a:chExt cx="9571896" cy="4994071"/>
          </a:xfrm>
        </p:grpSpPr>
        <p:sp>
          <p:nvSpPr>
            <p:cNvPr id="281" name="Shape 281"/>
            <p:cNvSpPr/>
            <p:nvPr/>
          </p:nvSpPr>
          <p:spPr>
            <a:xfrm>
              <a:off x="74605" y="43313"/>
              <a:ext cx="9458630" cy="49104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412"/>
                  </a:moveTo>
                  <a:lnTo>
                    <a:pt x="4573" y="12707"/>
                  </a:lnTo>
                  <a:lnTo>
                    <a:pt x="9546" y="14567"/>
                  </a:lnTo>
                  <a:lnTo>
                    <a:pt x="11961" y="17132"/>
                  </a:lnTo>
                  <a:lnTo>
                    <a:pt x="14553" y="20446"/>
                  </a:lnTo>
                  <a:lnTo>
                    <a:pt x="17076" y="18371"/>
                  </a:lnTo>
                  <a:lnTo>
                    <a:pt x="15909" y="13237"/>
                  </a:lnTo>
                  <a:lnTo>
                    <a:pt x="16543" y="14154"/>
                  </a:lnTo>
                  <a:lnTo>
                    <a:pt x="17901" y="17877"/>
                  </a:lnTo>
                  <a:lnTo>
                    <a:pt x="18430" y="20556"/>
                  </a:lnTo>
                  <a:lnTo>
                    <a:pt x="19061" y="21323"/>
                  </a:lnTo>
                  <a:lnTo>
                    <a:pt x="21600" y="21600"/>
                  </a:lnTo>
                  <a:lnTo>
                    <a:pt x="21461" y="2182"/>
                  </a:lnTo>
                  <a:lnTo>
                    <a:pt x="21115" y="0"/>
                  </a:lnTo>
                  <a:lnTo>
                    <a:pt x="19027" y="701"/>
                  </a:lnTo>
                  <a:lnTo>
                    <a:pt x="19187" y="2089"/>
                  </a:lnTo>
                  <a:lnTo>
                    <a:pt x="18666" y="3354"/>
                  </a:lnTo>
                  <a:lnTo>
                    <a:pt x="18483" y="6196"/>
                  </a:lnTo>
                  <a:lnTo>
                    <a:pt x="17090" y="7055"/>
                  </a:lnTo>
                  <a:lnTo>
                    <a:pt x="16564" y="11633"/>
                  </a:lnTo>
                  <a:lnTo>
                    <a:pt x="15943" y="11682"/>
                  </a:lnTo>
                  <a:lnTo>
                    <a:pt x="15448" y="11592"/>
                  </a:lnTo>
                  <a:lnTo>
                    <a:pt x="14991" y="11467"/>
                  </a:lnTo>
                  <a:lnTo>
                    <a:pt x="14601" y="12031"/>
                  </a:lnTo>
                  <a:lnTo>
                    <a:pt x="12764" y="10893"/>
                  </a:lnTo>
                  <a:lnTo>
                    <a:pt x="11928" y="10440"/>
                  </a:lnTo>
                  <a:lnTo>
                    <a:pt x="11703" y="10440"/>
                  </a:lnTo>
                  <a:lnTo>
                    <a:pt x="11321" y="10746"/>
                  </a:lnTo>
                  <a:lnTo>
                    <a:pt x="11185" y="11347"/>
                  </a:lnTo>
                  <a:lnTo>
                    <a:pt x="11170" y="12483"/>
                  </a:lnTo>
                  <a:lnTo>
                    <a:pt x="10832" y="12519"/>
                  </a:lnTo>
                  <a:lnTo>
                    <a:pt x="9729" y="11691"/>
                  </a:lnTo>
                  <a:lnTo>
                    <a:pt x="9467" y="10615"/>
                  </a:lnTo>
                  <a:lnTo>
                    <a:pt x="8596" y="10237"/>
                  </a:lnTo>
                  <a:lnTo>
                    <a:pt x="7621" y="9536"/>
                  </a:lnTo>
                  <a:lnTo>
                    <a:pt x="8044" y="8253"/>
                  </a:lnTo>
                  <a:lnTo>
                    <a:pt x="7777" y="7656"/>
                  </a:lnTo>
                  <a:lnTo>
                    <a:pt x="8045" y="7014"/>
                  </a:lnTo>
                  <a:lnTo>
                    <a:pt x="7795" y="7048"/>
                  </a:lnTo>
                  <a:lnTo>
                    <a:pt x="7544" y="6634"/>
                  </a:lnTo>
                  <a:lnTo>
                    <a:pt x="5541" y="6933"/>
                  </a:lnTo>
                  <a:lnTo>
                    <a:pt x="4126" y="7401"/>
                  </a:lnTo>
                  <a:lnTo>
                    <a:pt x="3310" y="8233"/>
                  </a:lnTo>
                  <a:lnTo>
                    <a:pt x="2393" y="8324"/>
                  </a:lnTo>
                  <a:lnTo>
                    <a:pt x="2026" y="7842"/>
                  </a:lnTo>
                  <a:lnTo>
                    <a:pt x="1700" y="7894"/>
                  </a:lnTo>
                  <a:lnTo>
                    <a:pt x="1410" y="9337"/>
                  </a:lnTo>
                  <a:lnTo>
                    <a:pt x="710" y="10151"/>
                  </a:lnTo>
                  <a:lnTo>
                    <a:pt x="336" y="11126"/>
                  </a:lnTo>
                  <a:lnTo>
                    <a:pt x="336" y="12427"/>
                  </a:lnTo>
                  <a:lnTo>
                    <a:pt x="0" y="13412"/>
                  </a:lnTo>
                  <a:close/>
                </a:path>
              </a:pathLst>
            </a:custGeom>
            <a:solidFill>
              <a:schemeClr val="accent2">
                <a:hueOff val="-2473793"/>
                <a:satOff val="-50209"/>
                <a:lumOff val="23543"/>
                <a:alpha val="69969"/>
              </a:schemeClr>
            </a:solidFill>
            <a:ln>
              <a:noFill/>
            </a:ln>
            <a:effectLst/>
          </p:spPr>
          <p:txBody>
            <a:bodyPr wrap="square" lIns="50800" tIns="50800" rIns="50800" bIns="50800" numCol="1" anchor="ctr">
              <a:noAutofit/>
            </a:bodyPr>
            <a:lstStyle/>
            <a:p>
              <a:pPr>
                <a:defRPr sz="2400"/>
              </a:pPr>
            </a:p>
          </p:txBody>
        </p:sp>
        <p:pic>
          <p:nvPicPr>
            <p:cNvPr id="280" name=""/>
            <p:cNvPicPr>
              <a:picLocks noChangeAspect="0"/>
            </p:cNvPicPr>
            <p:nvPr/>
          </p:nvPicPr>
          <p:blipFill>
            <a:blip r:embed="rId4">
              <a:alphaModFix amt="69969"/>
              <a:extLst/>
            </a:blip>
            <a:stretch>
              <a:fillRect/>
            </a:stretch>
          </p:blipFill>
          <p:spPr>
            <a:xfrm>
              <a:off x="-1" y="0"/>
              <a:ext cx="9571898" cy="4994072"/>
            </a:xfrm>
            <a:prstGeom prst="rect">
              <a:avLst/>
            </a:prstGeom>
            <a:effectLst/>
          </p:spPr>
        </p:pic>
      </p:grpSp>
      <p:grpSp>
        <p:nvGrpSpPr>
          <p:cNvPr id="285" name="Group 285"/>
          <p:cNvGrpSpPr/>
          <p:nvPr/>
        </p:nvGrpSpPr>
        <p:grpSpPr>
          <a:xfrm>
            <a:off x="2491349" y="4183808"/>
            <a:ext cx="1796701" cy="1564175"/>
            <a:chOff x="0" y="0"/>
            <a:chExt cx="1796699" cy="1564174"/>
          </a:xfrm>
        </p:grpSpPr>
        <p:sp>
          <p:nvSpPr>
            <p:cNvPr id="284" name="Shape 284"/>
            <p:cNvSpPr/>
            <p:nvPr/>
          </p:nvSpPr>
          <p:spPr>
            <a:xfrm>
              <a:off x="41350" y="60114"/>
              <a:ext cx="1689203" cy="14563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366" y="0"/>
                  </a:moveTo>
                  <a:lnTo>
                    <a:pt x="12295" y="5613"/>
                  </a:lnTo>
                  <a:lnTo>
                    <a:pt x="21600" y="6232"/>
                  </a:lnTo>
                  <a:lnTo>
                    <a:pt x="18970" y="11151"/>
                  </a:lnTo>
                  <a:lnTo>
                    <a:pt x="19588" y="14423"/>
                  </a:lnTo>
                  <a:lnTo>
                    <a:pt x="16326" y="18549"/>
                  </a:lnTo>
                  <a:lnTo>
                    <a:pt x="13236" y="20387"/>
                  </a:lnTo>
                  <a:lnTo>
                    <a:pt x="9613" y="20387"/>
                  </a:lnTo>
                  <a:lnTo>
                    <a:pt x="7213" y="21600"/>
                  </a:lnTo>
                  <a:lnTo>
                    <a:pt x="5589" y="18755"/>
                  </a:lnTo>
                  <a:lnTo>
                    <a:pt x="1972" y="18702"/>
                  </a:lnTo>
                  <a:lnTo>
                    <a:pt x="1183" y="14996"/>
                  </a:lnTo>
                  <a:lnTo>
                    <a:pt x="0" y="12654"/>
                  </a:lnTo>
                  <a:lnTo>
                    <a:pt x="1683" y="6324"/>
                  </a:lnTo>
                  <a:lnTo>
                    <a:pt x="1366" y="0"/>
                  </a:lnTo>
                  <a:close/>
                </a:path>
              </a:pathLst>
            </a:custGeom>
            <a:solidFill>
              <a:schemeClr val="accent2">
                <a:hueOff val="-2473793"/>
                <a:satOff val="-50209"/>
                <a:lumOff val="23543"/>
                <a:alpha val="70347"/>
              </a:schemeClr>
            </a:solidFill>
            <a:ln>
              <a:noFill/>
            </a:ln>
            <a:effectLst/>
          </p:spPr>
          <p:txBody>
            <a:bodyPr wrap="square" lIns="50800" tIns="50800" rIns="50800" bIns="50800" numCol="1" anchor="ctr">
              <a:noAutofit/>
            </a:bodyPr>
            <a:lstStyle/>
            <a:p>
              <a:pPr>
                <a:defRPr sz="2400"/>
              </a:pPr>
            </a:p>
          </p:txBody>
        </p:sp>
        <p:pic>
          <p:nvPicPr>
            <p:cNvPr id="283" name=""/>
            <p:cNvPicPr>
              <a:picLocks noChangeAspect="0"/>
            </p:cNvPicPr>
            <p:nvPr/>
          </p:nvPicPr>
          <p:blipFill>
            <a:blip r:embed="rId5">
              <a:alphaModFix amt="70347"/>
              <a:extLst/>
            </a:blip>
            <a:stretch>
              <a:fillRect/>
            </a:stretch>
          </p:blipFill>
          <p:spPr>
            <a:xfrm>
              <a:off x="-1" y="-1"/>
              <a:ext cx="1796701" cy="1564176"/>
            </a:xfrm>
            <a:prstGeom prst="rect">
              <a:avLst/>
            </a:prstGeom>
            <a:effectLst/>
          </p:spPr>
        </p:pic>
      </p:grpSp>
      <p:grpSp>
        <p:nvGrpSpPr>
          <p:cNvPr id="288" name="Group 288"/>
          <p:cNvGrpSpPr/>
          <p:nvPr/>
        </p:nvGrpSpPr>
        <p:grpSpPr>
          <a:xfrm>
            <a:off x="5946436" y="5288220"/>
            <a:ext cx="574880" cy="328381"/>
            <a:chOff x="0" y="0"/>
            <a:chExt cx="574879" cy="328379"/>
          </a:xfrm>
        </p:grpSpPr>
        <p:sp>
          <p:nvSpPr>
            <p:cNvPr id="287" name="Shape 287"/>
            <p:cNvSpPr/>
            <p:nvPr/>
          </p:nvSpPr>
          <p:spPr>
            <a:xfrm>
              <a:off x="75774" y="38377"/>
              <a:ext cx="459254" cy="243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302"/>
                  </a:moveTo>
                  <a:lnTo>
                    <a:pt x="8458" y="0"/>
                  </a:lnTo>
                  <a:lnTo>
                    <a:pt x="20720" y="2337"/>
                  </a:lnTo>
                  <a:lnTo>
                    <a:pt x="21600" y="13087"/>
                  </a:lnTo>
                  <a:lnTo>
                    <a:pt x="18705" y="21600"/>
                  </a:lnTo>
                  <a:lnTo>
                    <a:pt x="4523" y="11827"/>
                  </a:lnTo>
                  <a:lnTo>
                    <a:pt x="0" y="2302"/>
                  </a:lnTo>
                  <a:close/>
                </a:path>
              </a:pathLst>
            </a:custGeom>
            <a:solidFill>
              <a:schemeClr val="accent2">
                <a:hueOff val="-2473793"/>
                <a:satOff val="-50209"/>
                <a:lumOff val="23543"/>
                <a:alpha val="69650"/>
              </a:schemeClr>
            </a:solidFill>
            <a:ln>
              <a:noFill/>
            </a:ln>
            <a:effectLst/>
          </p:spPr>
          <p:txBody>
            <a:bodyPr wrap="square" lIns="50800" tIns="50800" rIns="50800" bIns="50800" numCol="1" anchor="ctr">
              <a:noAutofit/>
            </a:bodyPr>
            <a:lstStyle/>
            <a:p>
              <a:pPr>
                <a:defRPr sz="2400"/>
              </a:pPr>
            </a:p>
          </p:txBody>
        </p:sp>
        <p:pic>
          <p:nvPicPr>
            <p:cNvPr id="286" name=""/>
            <p:cNvPicPr>
              <a:picLocks noChangeAspect="0"/>
            </p:cNvPicPr>
            <p:nvPr/>
          </p:nvPicPr>
          <p:blipFill>
            <a:blip r:embed="rId6">
              <a:alphaModFix amt="69650"/>
              <a:extLst/>
            </a:blip>
            <a:stretch>
              <a:fillRect/>
            </a:stretch>
          </p:blipFill>
          <p:spPr>
            <a:xfrm>
              <a:off x="0" y="-1"/>
              <a:ext cx="574880" cy="328381"/>
            </a:xfrm>
            <a:prstGeom prst="rect">
              <a:avLst/>
            </a:prstGeom>
            <a:effectLst/>
          </p:spPr>
        </p:pic>
      </p:grpSp>
      <p:grpSp>
        <p:nvGrpSpPr>
          <p:cNvPr id="291" name="Group 291"/>
          <p:cNvGrpSpPr/>
          <p:nvPr/>
        </p:nvGrpSpPr>
        <p:grpSpPr>
          <a:xfrm>
            <a:off x="7793586" y="5769310"/>
            <a:ext cx="655614" cy="194313"/>
            <a:chOff x="0" y="0"/>
            <a:chExt cx="655612" cy="194311"/>
          </a:xfrm>
        </p:grpSpPr>
        <p:sp>
          <p:nvSpPr>
            <p:cNvPr id="290" name="Shape 290"/>
            <p:cNvSpPr/>
            <p:nvPr/>
          </p:nvSpPr>
          <p:spPr>
            <a:xfrm>
              <a:off x="12085" y="38055"/>
              <a:ext cx="501414" cy="1157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765" y="2252"/>
                  </a:lnTo>
                  <a:lnTo>
                    <a:pt x="21600" y="10469"/>
                  </a:lnTo>
                  <a:lnTo>
                    <a:pt x="14911" y="21600"/>
                  </a:lnTo>
                  <a:lnTo>
                    <a:pt x="0" y="0"/>
                  </a:lnTo>
                  <a:close/>
                </a:path>
              </a:pathLst>
            </a:custGeom>
            <a:solidFill>
              <a:schemeClr val="accent2">
                <a:hueOff val="-2473793"/>
                <a:satOff val="-50209"/>
                <a:lumOff val="23543"/>
                <a:alpha val="69978"/>
              </a:schemeClr>
            </a:solidFill>
            <a:ln>
              <a:noFill/>
            </a:ln>
            <a:effectLst/>
          </p:spPr>
          <p:txBody>
            <a:bodyPr wrap="square" lIns="50800" tIns="50800" rIns="50800" bIns="50800" numCol="1" anchor="ctr">
              <a:noAutofit/>
            </a:bodyPr>
            <a:lstStyle/>
            <a:p>
              <a:pPr>
                <a:defRPr sz="2400"/>
              </a:pPr>
            </a:p>
          </p:txBody>
        </p:sp>
        <p:pic>
          <p:nvPicPr>
            <p:cNvPr id="289" name=""/>
            <p:cNvPicPr>
              <a:picLocks noChangeAspect="0"/>
            </p:cNvPicPr>
            <p:nvPr/>
          </p:nvPicPr>
          <p:blipFill>
            <a:blip r:embed="rId7">
              <a:alphaModFix amt="69978"/>
              <a:extLst/>
            </a:blip>
            <a:stretch>
              <a:fillRect/>
            </a:stretch>
          </p:blipFill>
          <p:spPr>
            <a:xfrm>
              <a:off x="0" y="0"/>
              <a:ext cx="655613" cy="194312"/>
            </a:xfrm>
            <a:prstGeom prst="rect">
              <a:avLst/>
            </a:prstGeom>
            <a:effectLst/>
          </p:spPr>
        </p:pic>
      </p:grpSp>
      <p:grpSp>
        <p:nvGrpSpPr>
          <p:cNvPr id="294" name="Group 294"/>
          <p:cNvGrpSpPr/>
          <p:nvPr/>
        </p:nvGrpSpPr>
        <p:grpSpPr>
          <a:xfrm>
            <a:off x="5270462" y="4225895"/>
            <a:ext cx="327028" cy="495870"/>
            <a:chOff x="0" y="0"/>
            <a:chExt cx="327026" cy="495869"/>
          </a:xfrm>
        </p:grpSpPr>
        <p:sp>
          <p:nvSpPr>
            <p:cNvPr id="293" name="Shape 293"/>
            <p:cNvSpPr/>
            <p:nvPr/>
          </p:nvSpPr>
          <p:spPr>
            <a:xfrm>
              <a:off x="50400" y="59485"/>
              <a:ext cx="236351" cy="3596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320" y="3947"/>
                  </a:moveTo>
                  <a:cubicBezTo>
                    <a:pt x="5512" y="5132"/>
                    <a:pt x="2738" y="6353"/>
                    <a:pt x="0" y="7607"/>
                  </a:cubicBezTo>
                  <a:lnTo>
                    <a:pt x="12209" y="21600"/>
                  </a:lnTo>
                  <a:lnTo>
                    <a:pt x="21600" y="10801"/>
                  </a:lnTo>
                  <a:lnTo>
                    <a:pt x="18125" y="0"/>
                  </a:lnTo>
                  <a:cubicBezTo>
                    <a:pt x="14814" y="1269"/>
                    <a:pt x="11545" y="2585"/>
                    <a:pt x="8320" y="3947"/>
                  </a:cubicBezTo>
                  <a:close/>
                </a:path>
              </a:pathLst>
            </a:custGeom>
            <a:solidFill>
              <a:schemeClr val="accent2">
                <a:hueOff val="-2473793"/>
                <a:satOff val="-50209"/>
                <a:lumOff val="23543"/>
                <a:alpha val="69635"/>
              </a:schemeClr>
            </a:solidFill>
            <a:ln>
              <a:noFill/>
            </a:ln>
            <a:effectLst/>
          </p:spPr>
          <p:txBody>
            <a:bodyPr wrap="square" lIns="50800" tIns="50800" rIns="50800" bIns="50800" numCol="1" anchor="ctr">
              <a:noAutofit/>
            </a:bodyPr>
            <a:lstStyle/>
            <a:p>
              <a:pPr>
                <a:defRPr sz="2400"/>
              </a:pPr>
            </a:p>
          </p:txBody>
        </p:sp>
        <p:pic>
          <p:nvPicPr>
            <p:cNvPr id="292" name=""/>
            <p:cNvPicPr>
              <a:picLocks noChangeAspect="0"/>
            </p:cNvPicPr>
            <p:nvPr/>
          </p:nvPicPr>
          <p:blipFill>
            <a:blip r:embed="rId8">
              <a:alphaModFix amt="69635"/>
              <a:extLst/>
            </a:blip>
            <a:stretch>
              <a:fillRect/>
            </a:stretch>
          </p:blipFill>
          <p:spPr>
            <a:xfrm>
              <a:off x="-1" y="0"/>
              <a:ext cx="327028" cy="495870"/>
            </a:xfrm>
            <a:prstGeom prst="rect">
              <a:avLst/>
            </a:prstGeom>
            <a:effectLst/>
          </p:spPr>
        </p:pic>
      </p:grpSp>
      <p:grpSp>
        <p:nvGrpSpPr>
          <p:cNvPr id="297" name="Group 297"/>
          <p:cNvGrpSpPr/>
          <p:nvPr/>
        </p:nvGrpSpPr>
        <p:grpSpPr>
          <a:xfrm>
            <a:off x="5300097" y="4625001"/>
            <a:ext cx="308872" cy="615961"/>
            <a:chOff x="0" y="0"/>
            <a:chExt cx="308871" cy="615960"/>
          </a:xfrm>
        </p:grpSpPr>
        <p:sp>
          <p:nvSpPr>
            <p:cNvPr id="296" name="Shape 296"/>
            <p:cNvSpPr/>
            <p:nvPr/>
          </p:nvSpPr>
          <p:spPr>
            <a:xfrm>
              <a:off x="38529" y="38127"/>
              <a:ext cx="232236" cy="513355"/>
            </a:xfrm>
            <a:custGeom>
              <a:avLst/>
              <a:gdLst/>
              <a:ahLst/>
              <a:cxnLst>
                <a:cxn ang="0">
                  <a:pos x="wd2" y="hd2"/>
                </a:cxn>
                <a:cxn ang="5400000">
                  <a:pos x="wd2" y="hd2"/>
                </a:cxn>
                <a:cxn ang="10800000">
                  <a:pos x="wd2" y="hd2"/>
                </a:cxn>
                <a:cxn ang="16200000">
                  <a:pos x="wd2" y="hd2"/>
                </a:cxn>
              </a:cxnLst>
              <a:rect l="0" t="0" r="r" b="b"/>
              <a:pathLst>
                <a:path w="20487" h="20897" fill="norm" stroke="1" extrusionOk="0">
                  <a:moveTo>
                    <a:pt x="595" y="3884"/>
                  </a:moveTo>
                  <a:cubicBezTo>
                    <a:pt x="2558" y="913"/>
                    <a:pt x="9153" y="-703"/>
                    <a:pt x="15224" y="295"/>
                  </a:cubicBezTo>
                  <a:lnTo>
                    <a:pt x="20487" y="9610"/>
                  </a:lnTo>
                  <a:lnTo>
                    <a:pt x="20451" y="20897"/>
                  </a:lnTo>
                  <a:lnTo>
                    <a:pt x="13190" y="19049"/>
                  </a:lnTo>
                  <a:lnTo>
                    <a:pt x="1844" y="19049"/>
                  </a:lnTo>
                  <a:cubicBezTo>
                    <a:pt x="3228" y="16596"/>
                    <a:pt x="3382" y="14043"/>
                    <a:pt x="2354" y="11586"/>
                  </a:cubicBezTo>
                  <a:cubicBezTo>
                    <a:pt x="1296" y="9058"/>
                    <a:pt x="-1113" y="6469"/>
                    <a:pt x="595" y="3884"/>
                  </a:cubicBezTo>
                  <a:close/>
                </a:path>
              </a:pathLst>
            </a:custGeom>
            <a:solidFill>
              <a:schemeClr val="accent2">
                <a:hueOff val="-2473793"/>
                <a:satOff val="-50209"/>
                <a:lumOff val="23543"/>
                <a:alpha val="69565"/>
              </a:schemeClr>
            </a:solidFill>
            <a:ln>
              <a:noFill/>
            </a:ln>
            <a:effectLst/>
          </p:spPr>
          <p:txBody>
            <a:bodyPr wrap="square" lIns="50800" tIns="50800" rIns="50800" bIns="50800" numCol="1" anchor="ctr">
              <a:noAutofit/>
            </a:bodyPr>
            <a:lstStyle/>
            <a:p>
              <a:pPr>
                <a:defRPr sz="2400"/>
              </a:pPr>
            </a:p>
          </p:txBody>
        </p:sp>
        <p:pic>
          <p:nvPicPr>
            <p:cNvPr id="295" name=""/>
            <p:cNvPicPr>
              <a:picLocks noChangeAspect="0"/>
            </p:cNvPicPr>
            <p:nvPr/>
          </p:nvPicPr>
          <p:blipFill>
            <a:blip r:embed="rId9">
              <a:alphaModFix amt="69565"/>
              <a:extLst/>
            </a:blip>
            <a:stretch>
              <a:fillRect/>
            </a:stretch>
          </p:blipFill>
          <p:spPr>
            <a:xfrm>
              <a:off x="-1" y="-1"/>
              <a:ext cx="308873" cy="615962"/>
            </a:xfrm>
            <a:prstGeom prst="rect">
              <a:avLst/>
            </a:prstGeom>
            <a:effectLst/>
          </p:spPr>
        </p:pic>
      </p:grpSp>
      <p:grpSp>
        <p:nvGrpSpPr>
          <p:cNvPr id="300" name="Group 300"/>
          <p:cNvGrpSpPr/>
          <p:nvPr/>
        </p:nvGrpSpPr>
        <p:grpSpPr>
          <a:xfrm>
            <a:off x="4397801" y="4917690"/>
            <a:ext cx="203083" cy="146610"/>
            <a:chOff x="0" y="0"/>
            <a:chExt cx="203082" cy="146609"/>
          </a:xfrm>
        </p:grpSpPr>
        <p:sp>
          <p:nvSpPr>
            <p:cNvPr id="299" name="Shape 299"/>
            <p:cNvSpPr/>
            <p:nvPr/>
          </p:nvSpPr>
          <p:spPr>
            <a:xfrm>
              <a:off x="39036" y="38114"/>
              <a:ext cx="101003" cy="59979"/>
            </a:xfrm>
            <a:custGeom>
              <a:avLst/>
              <a:gdLst/>
              <a:ahLst/>
              <a:cxnLst>
                <a:cxn ang="0">
                  <a:pos x="wd2" y="hd2"/>
                </a:cxn>
                <a:cxn ang="5400000">
                  <a:pos x="wd2" y="hd2"/>
                </a:cxn>
                <a:cxn ang="10800000">
                  <a:pos x="wd2" y="hd2"/>
                </a:cxn>
                <a:cxn ang="16200000">
                  <a:pos x="wd2" y="hd2"/>
                </a:cxn>
              </a:cxnLst>
              <a:rect l="0" t="0" r="r" b="b"/>
              <a:pathLst>
                <a:path w="19085" h="18476" fill="norm" stroke="1" extrusionOk="0">
                  <a:moveTo>
                    <a:pt x="673" y="8616"/>
                  </a:moveTo>
                  <a:cubicBezTo>
                    <a:pt x="-2515" y="2340"/>
                    <a:pt x="6392" y="-3124"/>
                    <a:pt x="11322" y="2078"/>
                  </a:cubicBezTo>
                  <a:lnTo>
                    <a:pt x="19085" y="10600"/>
                  </a:lnTo>
                  <a:lnTo>
                    <a:pt x="13383" y="18476"/>
                  </a:lnTo>
                  <a:lnTo>
                    <a:pt x="10760" y="15333"/>
                  </a:lnTo>
                  <a:cubicBezTo>
                    <a:pt x="9735" y="14403"/>
                    <a:pt x="8573" y="13614"/>
                    <a:pt x="7311" y="12985"/>
                  </a:cubicBezTo>
                  <a:cubicBezTo>
                    <a:pt x="4903" y="11784"/>
                    <a:pt x="1910" y="11051"/>
                    <a:pt x="673" y="8616"/>
                  </a:cubicBezTo>
                  <a:close/>
                </a:path>
              </a:pathLst>
            </a:custGeom>
            <a:solidFill>
              <a:schemeClr val="accent2">
                <a:hueOff val="-2473793"/>
                <a:satOff val="-50209"/>
                <a:lumOff val="23543"/>
                <a:alpha val="70205"/>
              </a:schemeClr>
            </a:solidFill>
            <a:ln>
              <a:noFill/>
            </a:ln>
            <a:effectLst/>
          </p:spPr>
          <p:txBody>
            <a:bodyPr wrap="square" lIns="50800" tIns="50800" rIns="50800" bIns="50800" numCol="1" anchor="ctr">
              <a:noAutofit/>
            </a:bodyPr>
            <a:lstStyle/>
            <a:p>
              <a:pPr>
                <a:defRPr sz="2400"/>
              </a:pPr>
            </a:p>
          </p:txBody>
        </p:sp>
        <p:pic>
          <p:nvPicPr>
            <p:cNvPr id="298" name=""/>
            <p:cNvPicPr>
              <a:picLocks noChangeAspect="0"/>
            </p:cNvPicPr>
            <p:nvPr/>
          </p:nvPicPr>
          <p:blipFill>
            <a:blip r:embed="rId10">
              <a:alphaModFix amt="70205"/>
              <a:extLst/>
            </a:blip>
            <a:stretch>
              <a:fillRect/>
            </a:stretch>
          </p:blipFill>
          <p:spPr>
            <a:xfrm>
              <a:off x="0" y="-1"/>
              <a:ext cx="203083" cy="146611"/>
            </a:xfrm>
            <a:prstGeom prst="rect">
              <a:avLst/>
            </a:prstGeom>
            <a:effectLst/>
          </p:spPr>
        </p:pic>
      </p:grpSp>
      <p:grpSp>
        <p:nvGrpSpPr>
          <p:cNvPr id="303" name="Group 303"/>
          <p:cNvGrpSpPr/>
          <p:nvPr/>
        </p:nvGrpSpPr>
        <p:grpSpPr>
          <a:xfrm>
            <a:off x="9125162" y="5787284"/>
            <a:ext cx="492340" cy="220506"/>
            <a:chOff x="0" y="0"/>
            <a:chExt cx="492338" cy="220505"/>
          </a:xfrm>
        </p:grpSpPr>
        <p:sp>
          <p:nvSpPr>
            <p:cNvPr id="302" name="Shape 302"/>
            <p:cNvSpPr/>
            <p:nvPr/>
          </p:nvSpPr>
          <p:spPr>
            <a:xfrm>
              <a:off x="78075" y="47550"/>
              <a:ext cx="327207" cy="1327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926"/>
                  </a:moveTo>
                  <a:lnTo>
                    <a:pt x="4935" y="21600"/>
                  </a:lnTo>
                  <a:lnTo>
                    <a:pt x="16252" y="16410"/>
                  </a:lnTo>
                  <a:lnTo>
                    <a:pt x="21600" y="0"/>
                  </a:lnTo>
                  <a:lnTo>
                    <a:pt x="8765" y="3356"/>
                  </a:lnTo>
                  <a:lnTo>
                    <a:pt x="0" y="13926"/>
                  </a:lnTo>
                  <a:close/>
                </a:path>
              </a:pathLst>
            </a:custGeom>
            <a:solidFill>
              <a:schemeClr val="accent2">
                <a:hueOff val="-2473793"/>
                <a:satOff val="-50209"/>
                <a:lumOff val="23543"/>
                <a:alpha val="69887"/>
              </a:schemeClr>
            </a:solidFill>
            <a:ln>
              <a:noFill/>
            </a:ln>
            <a:effectLst/>
          </p:spPr>
          <p:txBody>
            <a:bodyPr wrap="square" lIns="50800" tIns="50800" rIns="50800" bIns="50800" numCol="1" anchor="ctr">
              <a:noAutofit/>
            </a:bodyPr>
            <a:lstStyle/>
            <a:p>
              <a:pPr>
                <a:defRPr sz="2400"/>
              </a:pPr>
            </a:p>
          </p:txBody>
        </p:sp>
        <p:pic>
          <p:nvPicPr>
            <p:cNvPr id="301" name=""/>
            <p:cNvPicPr>
              <a:picLocks noChangeAspect="0"/>
            </p:cNvPicPr>
            <p:nvPr/>
          </p:nvPicPr>
          <p:blipFill>
            <a:blip r:embed="rId11">
              <a:alphaModFix amt="69887"/>
              <a:extLst/>
            </a:blip>
            <a:stretch>
              <a:fillRect/>
            </a:stretch>
          </p:blipFill>
          <p:spPr>
            <a:xfrm>
              <a:off x="0" y="-1"/>
              <a:ext cx="492339" cy="220507"/>
            </a:xfrm>
            <a:prstGeom prst="rect">
              <a:avLst/>
            </a:prstGeom>
            <a:effectLst/>
          </p:spPr>
        </p:pic>
      </p:grpSp>
      <p:grpSp>
        <p:nvGrpSpPr>
          <p:cNvPr id="306" name="Group 306"/>
          <p:cNvGrpSpPr/>
          <p:nvPr/>
        </p:nvGrpSpPr>
        <p:grpSpPr>
          <a:xfrm>
            <a:off x="6887341" y="4290667"/>
            <a:ext cx="1920262" cy="1459649"/>
            <a:chOff x="0" y="0"/>
            <a:chExt cx="1920261" cy="1459648"/>
          </a:xfrm>
        </p:grpSpPr>
        <p:sp>
          <p:nvSpPr>
            <p:cNvPr id="305" name="Shape 305"/>
            <p:cNvSpPr/>
            <p:nvPr/>
          </p:nvSpPr>
          <p:spPr>
            <a:xfrm>
              <a:off x="28946" y="30558"/>
              <a:ext cx="1813224" cy="13501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5745" y="5745"/>
                  </a:lnTo>
                  <a:lnTo>
                    <a:pt x="12830" y="4304"/>
                  </a:lnTo>
                  <a:lnTo>
                    <a:pt x="18399" y="2580"/>
                  </a:lnTo>
                  <a:lnTo>
                    <a:pt x="21600" y="6129"/>
                  </a:lnTo>
                  <a:lnTo>
                    <a:pt x="18368" y="7514"/>
                  </a:lnTo>
                  <a:lnTo>
                    <a:pt x="14854" y="6878"/>
                  </a:lnTo>
                  <a:lnTo>
                    <a:pt x="11096" y="7760"/>
                  </a:lnTo>
                  <a:lnTo>
                    <a:pt x="9996" y="8652"/>
                  </a:lnTo>
                  <a:lnTo>
                    <a:pt x="9006" y="8004"/>
                  </a:lnTo>
                  <a:lnTo>
                    <a:pt x="8442" y="9291"/>
                  </a:lnTo>
                  <a:lnTo>
                    <a:pt x="9943" y="12072"/>
                  </a:lnTo>
                  <a:lnTo>
                    <a:pt x="9464" y="13964"/>
                  </a:lnTo>
                  <a:lnTo>
                    <a:pt x="11837" y="15712"/>
                  </a:lnTo>
                  <a:lnTo>
                    <a:pt x="10053" y="17113"/>
                  </a:lnTo>
                  <a:lnTo>
                    <a:pt x="9464" y="18089"/>
                  </a:lnTo>
                  <a:lnTo>
                    <a:pt x="9719" y="21600"/>
                  </a:lnTo>
                  <a:lnTo>
                    <a:pt x="8680" y="20618"/>
                  </a:lnTo>
                  <a:lnTo>
                    <a:pt x="7942" y="19589"/>
                  </a:lnTo>
                  <a:lnTo>
                    <a:pt x="7208" y="19589"/>
                  </a:lnTo>
                  <a:lnTo>
                    <a:pt x="6669" y="17694"/>
                  </a:lnTo>
                  <a:lnTo>
                    <a:pt x="6505" y="16903"/>
                  </a:lnTo>
                  <a:lnTo>
                    <a:pt x="6988" y="15769"/>
                  </a:lnTo>
                  <a:lnTo>
                    <a:pt x="9368" y="16984"/>
                  </a:lnTo>
                  <a:lnTo>
                    <a:pt x="9592" y="15622"/>
                  </a:lnTo>
                  <a:lnTo>
                    <a:pt x="8116" y="15088"/>
                  </a:lnTo>
                  <a:lnTo>
                    <a:pt x="6711" y="14788"/>
                  </a:lnTo>
                  <a:lnTo>
                    <a:pt x="5434" y="13301"/>
                  </a:lnTo>
                  <a:lnTo>
                    <a:pt x="4133" y="11224"/>
                  </a:lnTo>
                  <a:lnTo>
                    <a:pt x="3313" y="9486"/>
                  </a:lnTo>
                  <a:lnTo>
                    <a:pt x="2745" y="7508"/>
                  </a:lnTo>
                  <a:lnTo>
                    <a:pt x="2827" y="5503"/>
                  </a:lnTo>
                  <a:lnTo>
                    <a:pt x="2827" y="4436"/>
                  </a:lnTo>
                  <a:lnTo>
                    <a:pt x="0" y="0"/>
                  </a:lnTo>
                  <a:close/>
                </a:path>
              </a:pathLst>
            </a:custGeom>
            <a:solidFill>
              <a:schemeClr val="accent6">
                <a:alpha val="70183"/>
              </a:schemeClr>
            </a:solidFill>
            <a:ln>
              <a:noFill/>
            </a:ln>
            <a:effectLst/>
          </p:spPr>
          <p:txBody>
            <a:bodyPr wrap="square" lIns="50800" tIns="50800" rIns="50800" bIns="50800" numCol="1" anchor="ctr">
              <a:noAutofit/>
            </a:bodyPr>
            <a:lstStyle/>
            <a:p>
              <a:pPr>
                <a:defRPr sz="2400"/>
              </a:pPr>
            </a:p>
          </p:txBody>
        </p:sp>
        <p:pic>
          <p:nvPicPr>
            <p:cNvPr id="304" name=""/>
            <p:cNvPicPr>
              <a:picLocks noChangeAspect="0"/>
            </p:cNvPicPr>
            <p:nvPr/>
          </p:nvPicPr>
          <p:blipFill>
            <a:blip r:embed="rId12">
              <a:alphaModFix amt="70183"/>
              <a:extLst/>
            </a:blip>
            <a:stretch>
              <a:fillRect/>
            </a:stretch>
          </p:blipFill>
          <p:spPr>
            <a:xfrm>
              <a:off x="0" y="-1"/>
              <a:ext cx="1920262" cy="1459650"/>
            </a:xfrm>
            <a:prstGeom prst="rect">
              <a:avLst/>
            </a:prstGeom>
            <a:effectLst/>
          </p:spPr>
        </p:pic>
      </p:grpSp>
      <p:grpSp>
        <p:nvGrpSpPr>
          <p:cNvPr id="309" name="Group 309"/>
          <p:cNvGrpSpPr/>
          <p:nvPr/>
        </p:nvGrpSpPr>
        <p:grpSpPr>
          <a:xfrm>
            <a:off x="8158903" y="4460146"/>
            <a:ext cx="2362893" cy="1319818"/>
            <a:chOff x="0" y="0"/>
            <a:chExt cx="2362892" cy="1319817"/>
          </a:xfrm>
        </p:grpSpPr>
        <p:sp>
          <p:nvSpPr>
            <p:cNvPr id="308" name="Shape 308"/>
            <p:cNvSpPr/>
            <p:nvPr/>
          </p:nvSpPr>
          <p:spPr>
            <a:xfrm>
              <a:off x="40861" y="38258"/>
              <a:ext cx="2281699" cy="12405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071" y="3822"/>
                  </a:moveTo>
                  <a:lnTo>
                    <a:pt x="4265" y="5513"/>
                  </a:lnTo>
                  <a:lnTo>
                    <a:pt x="2585" y="6052"/>
                  </a:lnTo>
                  <a:lnTo>
                    <a:pt x="584" y="6425"/>
                  </a:lnTo>
                  <a:lnTo>
                    <a:pt x="135" y="8416"/>
                  </a:lnTo>
                  <a:lnTo>
                    <a:pt x="0" y="10111"/>
                  </a:lnTo>
                  <a:lnTo>
                    <a:pt x="1285" y="12009"/>
                  </a:lnTo>
                  <a:lnTo>
                    <a:pt x="1382" y="13984"/>
                  </a:lnTo>
                  <a:lnTo>
                    <a:pt x="2301" y="17121"/>
                  </a:lnTo>
                  <a:lnTo>
                    <a:pt x="3248" y="18775"/>
                  </a:lnTo>
                  <a:lnTo>
                    <a:pt x="5385" y="19978"/>
                  </a:lnTo>
                  <a:lnTo>
                    <a:pt x="6823" y="20190"/>
                  </a:lnTo>
                  <a:lnTo>
                    <a:pt x="7474" y="18656"/>
                  </a:lnTo>
                  <a:lnTo>
                    <a:pt x="9176" y="20065"/>
                  </a:lnTo>
                  <a:lnTo>
                    <a:pt x="10482" y="21600"/>
                  </a:lnTo>
                  <a:lnTo>
                    <a:pt x="12435" y="20687"/>
                  </a:lnTo>
                  <a:lnTo>
                    <a:pt x="13537" y="18780"/>
                  </a:lnTo>
                  <a:lnTo>
                    <a:pt x="15672" y="18365"/>
                  </a:lnTo>
                  <a:lnTo>
                    <a:pt x="21104" y="15342"/>
                  </a:lnTo>
                  <a:lnTo>
                    <a:pt x="21600" y="4905"/>
                  </a:lnTo>
                  <a:lnTo>
                    <a:pt x="20275" y="3831"/>
                  </a:lnTo>
                  <a:lnTo>
                    <a:pt x="15886" y="3049"/>
                  </a:lnTo>
                  <a:lnTo>
                    <a:pt x="14784" y="1275"/>
                  </a:lnTo>
                  <a:lnTo>
                    <a:pt x="13571" y="0"/>
                  </a:lnTo>
                  <a:lnTo>
                    <a:pt x="10493" y="89"/>
                  </a:lnTo>
                  <a:cubicBezTo>
                    <a:pt x="9634" y="1284"/>
                    <a:pt x="8655" y="2155"/>
                    <a:pt x="7612" y="2652"/>
                  </a:cubicBezTo>
                  <a:cubicBezTo>
                    <a:pt x="7091" y="2901"/>
                    <a:pt x="6557" y="3054"/>
                    <a:pt x="6019" y="3109"/>
                  </a:cubicBezTo>
                  <a:lnTo>
                    <a:pt x="5239" y="3274"/>
                  </a:lnTo>
                </a:path>
              </a:pathLst>
            </a:custGeom>
            <a:solidFill>
              <a:schemeClr val="accent6">
                <a:alpha val="70388"/>
              </a:schemeClr>
            </a:solidFill>
            <a:ln>
              <a:noFill/>
            </a:ln>
            <a:effectLst/>
          </p:spPr>
          <p:txBody>
            <a:bodyPr wrap="square" lIns="50800" tIns="50800" rIns="50800" bIns="50800" numCol="1" anchor="ctr">
              <a:noAutofit/>
            </a:bodyPr>
            <a:lstStyle/>
            <a:p>
              <a:pPr>
                <a:defRPr sz="2400"/>
              </a:pPr>
            </a:p>
          </p:txBody>
        </p:sp>
        <p:pic>
          <p:nvPicPr>
            <p:cNvPr id="307" name=""/>
            <p:cNvPicPr>
              <a:picLocks noChangeAspect="0"/>
            </p:cNvPicPr>
            <p:nvPr/>
          </p:nvPicPr>
          <p:blipFill>
            <a:blip r:embed="rId13">
              <a:alphaModFix amt="70388"/>
              <a:extLst/>
            </a:blip>
            <a:stretch>
              <a:fillRect/>
            </a:stretch>
          </p:blipFill>
          <p:spPr>
            <a:xfrm>
              <a:off x="-1" y="0"/>
              <a:ext cx="2362894" cy="1319818"/>
            </a:xfrm>
            <a:prstGeom prst="rect">
              <a:avLst/>
            </a:prstGeom>
            <a:effectLst/>
          </p:spPr>
        </p:pic>
      </p:grpSp>
      <p:grpSp>
        <p:nvGrpSpPr>
          <p:cNvPr id="312" name="Group 312"/>
          <p:cNvGrpSpPr/>
          <p:nvPr/>
        </p:nvGrpSpPr>
        <p:grpSpPr>
          <a:xfrm>
            <a:off x="6348111" y="4473222"/>
            <a:ext cx="684145" cy="951647"/>
            <a:chOff x="0" y="0"/>
            <a:chExt cx="684143" cy="951646"/>
          </a:xfrm>
        </p:grpSpPr>
        <p:sp>
          <p:nvSpPr>
            <p:cNvPr id="311" name="Shape 311"/>
            <p:cNvSpPr/>
            <p:nvPr/>
          </p:nvSpPr>
          <p:spPr>
            <a:xfrm>
              <a:off x="41482" y="40089"/>
              <a:ext cx="603302" cy="8542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024"/>
                  </a:moveTo>
                  <a:lnTo>
                    <a:pt x="3124" y="0"/>
                  </a:lnTo>
                  <a:lnTo>
                    <a:pt x="8966" y="301"/>
                  </a:lnTo>
                  <a:lnTo>
                    <a:pt x="8198" y="3408"/>
                  </a:lnTo>
                  <a:lnTo>
                    <a:pt x="21600" y="7835"/>
                  </a:lnTo>
                  <a:lnTo>
                    <a:pt x="21365" y="11073"/>
                  </a:lnTo>
                  <a:lnTo>
                    <a:pt x="15501" y="8618"/>
                  </a:lnTo>
                  <a:lnTo>
                    <a:pt x="12623" y="8618"/>
                  </a:lnTo>
                  <a:lnTo>
                    <a:pt x="10928" y="10298"/>
                  </a:lnTo>
                  <a:lnTo>
                    <a:pt x="11866" y="13490"/>
                  </a:lnTo>
                  <a:lnTo>
                    <a:pt x="11866" y="17217"/>
                  </a:lnTo>
                  <a:lnTo>
                    <a:pt x="9574" y="19913"/>
                  </a:lnTo>
                  <a:lnTo>
                    <a:pt x="6248" y="21600"/>
                  </a:lnTo>
                  <a:lnTo>
                    <a:pt x="5053" y="19861"/>
                  </a:lnTo>
                  <a:lnTo>
                    <a:pt x="8422" y="14755"/>
                  </a:lnTo>
                  <a:lnTo>
                    <a:pt x="6631" y="11389"/>
                  </a:lnTo>
                  <a:lnTo>
                    <a:pt x="2665" y="9725"/>
                  </a:lnTo>
                  <a:lnTo>
                    <a:pt x="0" y="6024"/>
                  </a:lnTo>
                  <a:close/>
                </a:path>
              </a:pathLst>
            </a:custGeom>
            <a:solidFill>
              <a:schemeClr val="accent6">
                <a:alpha val="70046"/>
              </a:schemeClr>
            </a:solidFill>
            <a:ln>
              <a:noFill/>
            </a:ln>
            <a:effectLst/>
          </p:spPr>
          <p:txBody>
            <a:bodyPr wrap="square" lIns="50800" tIns="50800" rIns="50800" bIns="50800" numCol="1" anchor="ctr">
              <a:noAutofit/>
            </a:bodyPr>
            <a:lstStyle/>
            <a:p>
              <a:pPr>
                <a:defRPr sz="2400"/>
              </a:pPr>
            </a:p>
          </p:txBody>
        </p:sp>
        <p:pic>
          <p:nvPicPr>
            <p:cNvPr id="310" name=""/>
            <p:cNvPicPr>
              <a:picLocks noChangeAspect="0"/>
            </p:cNvPicPr>
            <p:nvPr/>
          </p:nvPicPr>
          <p:blipFill>
            <a:blip r:embed="rId14">
              <a:alphaModFix amt="70046"/>
              <a:extLst/>
            </a:blip>
            <a:stretch>
              <a:fillRect/>
            </a:stretch>
          </p:blipFill>
          <p:spPr>
            <a:xfrm>
              <a:off x="-1" y="-1"/>
              <a:ext cx="684145" cy="951648"/>
            </a:xfrm>
            <a:prstGeom prst="rect">
              <a:avLst/>
            </a:prstGeom>
            <a:effectLst/>
          </p:spPr>
        </p:pic>
      </p:grpSp>
      <p:grpSp>
        <p:nvGrpSpPr>
          <p:cNvPr id="315" name="Group 315"/>
          <p:cNvGrpSpPr/>
          <p:nvPr/>
        </p:nvGrpSpPr>
        <p:grpSpPr>
          <a:xfrm>
            <a:off x="3580704" y="1442959"/>
            <a:ext cx="3007757" cy="3316973"/>
            <a:chOff x="0" y="0"/>
            <a:chExt cx="3007756" cy="3316972"/>
          </a:xfrm>
        </p:grpSpPr>
        <p:sp>
          <p:nvSpPr>
            <p:cNvPr id="314" name="Shape 314"/>
            <p:cNvSpPr/>
            <p:nvPr/>
          </p:nvSpPr>
          <p:spPr>
            <a:xfrm>
              <a:off x="43211" y="42254"/>
              <a:ext cx="2908103" cy="32296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75" y="18184"/>
                  </a:moveTo>
                  <a:lnTo>
                    <a:pt x="3224" y="20651"/>
                  </a:lnTo>
                  <a:lnTo>
                    <a:pt x="5932" y="21054"/>
                  </a:lnTo>
                  <a:lnTo>
                    <a:pt x="7212" y="19107"/>
                  </a:lnTo>
                  <a:lnTo>
                    <a:pt x="8127" y="17751"/>
                  </a:lnTo>
                  <a:lnTo>
                    <a:pt x="10285" y="18195"/>
                  </a:lnTo>
                  <a:lnTo>
                    <a:pt x="12828" y="17110"/>
                  </a:lnTo>
                  <a:lnTo>
                    <a:pt x="14367" y="16543"/>
                  </a:lnTo>
                  <a:lnTo>
                    <a:pt x="15495" y="18531"/>
                  </a:lnTo>
                  <a:lnTo>
                    <a:pt x="17809" y="20599"/>
                  </a:lnTo>
                  <a:lnTo>
                    <a:pt x="19906" y="21600"/>
                  </a:lnTo>
                  <a:lnTo>
                    <a:pt x="21600" y="20433"/>
                  </a:lnTo>
                  <a:lnTo>
                    <a:pt x="19775" y="18663"/>
                  </a:lnTo>
                  <a:lnTo>
                    <a:pt x="17612" y="16834"/>
                  </a:lnTo>
                  <a:lnTo>
                    <a:pt x="17547" y="15419"/>
                  </a:lnTo>
                  <a:lnTo>
                    <a:pt x="18658" y="14585"/>
                  </a:lnTo>
                  <a:lnTo>
                    <a:pt x="19705" y="13432"/>
                  </a:lnTo>
                  <a:lnTo>
                    <a:pt x="20357" y="11423"/>
                  </a:lnTo>
                  <a:lnTo>
                    <a:pt x="18716" y="9062"/>
                  </a:lnTo>
                  <a:lnTo>
                    <a:pt x="18716" y="6528"/>
                  </a:lnTo>
                  <a:lnTo>
                    <a:pt x="20226" y="4758"/>
                  </a:lnTo>
                  <a:lnTo>
                    <a:pt x="20226" y="2992"/>
                  </a:lnTo>
                  <a:lnTo>
                    <a:pt x="20488" y="1636"/>
                  </a:lnTo>
                  <a:lnTo>
                    <a:pt x="20291" y="846"/>
                  </a:lnTo>
                  <a:lnTo>
                    <a:pt x="18921" y="0"/>
                  </a:lnTo>
                  <a:lnTo>
                    <a:pt x="16148" y="857"/>
                  </a:lnTo>
                  <a:lnTo>
                    <a:pt x="15237" y="150"/>
                  </a:lnTo>
                  <a:lnTo>
                    <a:pt x="13604" y="57"/>
                  </a:lnTo>
                  <a:lnTo>
                    <a:pt x="12406" y="1177"/>
                  </a:lnTo>
                  <a:lnTo>
                    <a:pt x="9206" y="1912"/>
                  </a:lnTo>
                  <a:lnTo>
                    <a:pt x="7799" y="4317"/>
                  </a:lnTo>
                  <a:lnTo>
                    <a:pt x="6441" y="5761"/>
                  </a:lnTo>
                  <a:lnTo>
                    <a:pt x="5235" y="6264"/>
                  </a:lnTo>
                  <a:lnTo>
                    <a:pt x="4414" y="7730"/>
                  </a:lnTo>
                  <a:lnTo>
                    <a:pt x="3438" y="8487"/>
                  </a:lnTo>
                  <a:lnTo>
                    <a:pt x="2273" y="8754"/>
                  </a:lnTo>
                  <a:lnTo>
                    <a:pt x="1169" y="8484"/>
                  </a:lnTo>
                  <a:lnTo>
                    <a:pt x="1136" y="9710"/>
                  </a:lnTo>
                  <a:lnTo>
                    <a:pt x="0" y="12041"/>
                  </a:lnTo>
                  <a:lnTo>
                    <a:pt x="1502" y="14095"/>
                  </a:lnTo>
                  <a:lnTo>
                    <a:pt x="2032" y="15274"/>
                  </a:lnTo>
                  <a:lnTo>
                    <a:pt x="775" y="18184"/>
                  </a:lnTo>
                  <a:close/>
                </a:path>
              </a:pathLst>
            </a:custGeom>
            <a:solidFill>
              <a:schemeClr val="accent5">
                <a:alpha val="69707"/>
              </a:schemeClr>
            </a:solidFill>
            <a:ln>
              <a:noFill/>
            </a:ln>
            <a:effectLst/>
          </p:spPr>
          <p:txBody>
            <a:bodyPr wrap="square" lIns="50800" tIns="50800" rIns="50800" bIns="50800" numCol="1" anchor="ctr">
              <a:noAutofit/>
            </a:bodyPr>
            <a:lstStyle/>
            <a:p>
              <a:pPr>
                <a:defRPr sz="2400"/>
              </a:pPr>
            </a:p>
          </p:txBody>
        </p:sp>
        <p:pic>
          <p:nvPicPr>
            <p:cNvPr id="313" name=""/>
            <p:cNvPicPr>
              <a:picLocks noChangeAspect="0"/>
            </p:cNvPicPr>
            <p:nvPr/>
          </p:nvPicPr>
          <p:blipFill>
            <a:blip r:embed="rId15">
              <a:alphaModFix amt="69707"/>
              <a:extLst/>
            </a:blip>
            <a:stretch>
              <a:fillRect/>
            </a:stretch>
          </p:blipFill>
          <p:spPr>
            <a:xfrm>
              <a:off x="-1" y="-1"/>
              <a:ext cx="3007758" cy="3316974"/>
            </a:xfrm>
            <a:prstGeom prst="rect">
              <a:avLst/>
            </a:prstGeom>
            <a:effectLst/>
          </p:spPr>
        </p:pic>
      </p:grpSp>
      <p:sp>
        <p:nvSpPr>
          <p:cNvPr id="316" name="Shape 316"/>
          <p:cNvSpPr/>
          <p:nvPr/>
        </p:nvSpPr>
        <p:spPr>
          <a:xfrm>
            <a:off x="1762794" y="3138261"/>
            <a:ext cx="1808412"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400">
                <a:latin typeface="Helvetica"/>
                <a:ea typeface="Helvetica"/>
                <a:cs typeface="Helvetica"/>
                <a:sym typeface="Helvetica"/>
              </a:defRPr>
            </a:pPr>
            <a:r>
              <a:t>Empire</a:t>
            </a:r>
          </a:p>
          <a:p>
            <a:pPr>
              <a:defRPr b="1" sz="2400">
                <a:latin typeface="Helvetica"/>
                <a:ea typeface="Helvetica"/>
                <a:cs typeface="Helvetica"/>
                <a:sym typeface="Helvetica"/>
              </a:defRPr>
            </a:pPr>
            <a:r>
              <a:t> des Francs</a:t>
            </a:r>
          </a:p>
        </p:txBody>
      </p:sp>
      <p:sp>
        <p:nvSpPr>
          <p:cNvPr id="317" name="Shape 317"/>
          <p:cNvSpPr/>
          <p:nvPr/>
        </p:nvSpPr>
        <p:spPr>
          <a:xfrm>
            <a:off x="8343103" y="4700954"/>
            <a:ext cx="1384400"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400">
                <a:latin typeface="Helvetica"/>
                <a:ea typeface="Helvetica"/>
                <a:cs typeface="Helvetica"/>
                <a:sym typeface="Helvetica"/>
              </a:defRPr>
            </a:pPr>
            <a:r>
              <a:t>Empire </a:t>
            </a:r>
          </a:p>
          <a:p>
            <a:pPr>
              <a:defRPr b="1" sz="2400">
                <a:latin typeface="Helvetica"/>
                <a:ea typeface="Helvetica"/>
                <a:cs typeface="Helvetica"/>
                <a:sym typeface="Helvetica"/>
              </a:defRPr>
            </a:pPr>
            <a:r>
              <a:t>Byzantin</a:t>
            </a:r>
          </a:p>
        </p:txBody>
      </p:sp>
      <p:sp>
        <p:nvSpPr>
          <p:cNvPr id="318" name="Shape 318"/>
          <p:cNvSpPr/>
          <p:nvPr/>
        </p:nvSpPr>
        <p:spPr>
          <a:xfrm>
            <a:off x="5890145" y="6686549"/>
            <a:ext cx="3180310" cy="838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2400">
                <a:latin typeface="Helvetica"/>
                <a:ea typeface="Helvetica"/>
                <a:cs typeface="Helvetica"/>
                <a:sym typeface="Helvetica"/>
              </a:defRPr>
            </a:pPr>
            <a:r>
              <a:t>Empires musulmans</a:t>
            </a:r>
          </a:p>
          <a:p>
            <a:pPr>
              <a:defRPr b="1" sz="2400">
                <a:latin typeface="Helvetica"/>
                <a:ea typeface="Helvetica"/>
                <a:cs typeface="Helvetica"/>
                <a:sym typeface="Helvetica"/>
              </a:defRPr>
            </a:pPr>
            <a:r>
              <a:t>(Califat abbaside)</a:t>
            </a:r>
          </a:p>
        </p:txBody>
      </p:sp>
      <p:sp>
        <p:nvSpPr>
          <p:cNvPr id="319" name="Shape 319"/>
          <p:cNvSpPr/>
          <p:nvPr/>
        </p:nvSpPr>
        <p:spPr>
          <a:xfrm>
            <a:off x="3060912" y="5221954"/>
            <a:ext cx="327027" cy="2205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16"/>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320" name="Shape 320"/>
          <p:cNvSpPr/>
          <p:nvPr/>
        </p:nvSpPr>
        <p:spPr>
          <a:xfrm>
            <a:off x="11303212" y="6009354"/>
            <a:ext cx="327027" cy="2205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16"/>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321" name="Shape 321"/>
          <p:cNvSpPr/>
          <p:nvPr/>
        </p:nvSpPr>
        <p:spPr>
          <a:xfrm>
            <a:off x="2727239" y="4785541"/>
            <a:ext cx="129448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Cordoue</a:t>
            </a:r>
          </a:p>
        </p:txBody>
      </p:sp>
      <p:sp>
        <p:nvSpPr>
          <p:cNvPr id="322" name="Shape 322"/>
          <p:cNvSpPr/>
          <p:nvPr/>
        </p:nvSpPr>
        <p:spPr>
          <a:xfrm>
            <a:off x="10043963" y="5884657"/>
            <a:ext cx="121523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Bagdad</a:t>
            </a:r>
          </a:p>
        </p:txBody>
      </p:sp>
      <p:sp>
        <p:nvSpPr>
          <p:cNvPr id="323" name="Shape 323"/>
          <p:cNvSpPr/>
          <p:nvPr/>
        </p:nvSpPr>
        <p:spPr>
          <a:xfrm>
            <a:off x="8445712" y="4485354"/>
            <a:ext cx="327027" cy="2205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6">
              <a:satOff val="24555"/>
              <a:lumOff val="22232"/>
            </a:schemeClr>
          </a:solidFill>
          <a:ln w="12700">
            <a:solidFill>
              <a:schemeClr val="accent6"/>
            </a:solidFill>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324" name="Shape 324"/>
          <p:cNvSpPr/>
          <p:nvPr/>
        </p:nvSpPr>
        <p:spPr>
          <a:xfrm>
            <a:off x="4921069" y="2444899"/>
            <a:ext cx="327027" cy="2205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solidFill>
            <a:schemeClr val="accent5">
              <a:hueOff val="-444211"/>
              <a:satOff val="-14915"/>
              <a:lumOff val="22857"/>
            </a:schemeClr>
          </a:solidFill>
          <a:ln w="12700">
            <a:solidFill>
              <a:schemeClr val="accent6"/>
            </a:solidFill>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325" name="Shape 325"/>
          <p:cNvSpPr/>
          <p:nvPr/>
        </p:nvSpPr>
        <p:spPr>
          <a:xfrm>
            <a:off x="9448519" y="4003930"/>
            <a:ext cx="826009" cy="469901"/>
          </a:xfrm>
          <a:prstGeom prst="rect">
            <a:avLst/>
          </a:prstGeom>
          <a:ln w="12700">
            <a:miter lim="400000"/>
          </a:ln>
        </p:spPr>
        <p:txBody>
          <a:bodyPr wrap="none" lIns="50800" tIns="50800" rIns="50800" bIns="50800" anchor="ctr">
            <a:spAutoFit/>
          </a:bodyPr>
          <a:lstStyle/>
          <a:p>
            <a:pPr>
              <a:defRPr sz="2400"/>
            </a:pPr>
          </a:p>
        </p:txBody>
      </p:sp>
      <p:sp>
        <p:nvSpPr>
          <p:cNvPr id="326" name="Shape 326"/>
          <p:cNvSpPr/>
          <p:nvPr/>
        </p:nvSpPr>
        <p:spPr>
          <a:xfrm>
            <a:off x="4767374" y="1925525"/>
            <a:ext cx="219730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Aix-la-Chapelle</a:t>
            </a:r>
          </a:p>
        </p:txBody>
      </p:sp>
      <p:pic>
        <p:nvPicPr>
          <p:cNvPr id="327" name="pasted-image.png"/>
          <p:cNvPicPr>
            <a:picLocks noChangeAspect="1"/>
          </p:cNvPicPr>
          <p:nvPr/>
        </p:nvPicPr>
        <p:blipFill>
          <a:blip r:embed="rId17">
            <a:extLst/>
          </a:blip>
          <a:stretch>
            <a:fillRect/>
          </a:stretch>
        </p:blipFill>
        <p:spPr>
          <a:xfrm>
            <a:off x="7424089" y="2434238"/>
            <a:ext cx="846766" cy="1129586"/>
          </a:xfrm>
          <a:prstGeom prst="rect">
            <a:avLst/>
          </a:prstGeom>
          <a:ln w="12700">
            <a:miter lim="400000"/>
          </a:ln>
        </p:spPr>
      </p:pic>
      <p:sp>
        <p:nvSpPr>
          <p:cNvPr id="328" name="Shape 328"/>
          <p:cNvSpPr/>
          <p:nvPr/>
        </p:nvSpPr>
        <p:spPr>
          <a:xfrm flipH="1" flipV="1">
            <a:off x="7935752" y="3539480"/>
            <a:ext cx="673979" cy="103378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29" name="Shape 329"/>
          <p:cNvSpPr/>
          <p:nvPr/>
        </p:nvSpPr>
        <p:spPr>
          <a:xfrm flipH="1" flipV="1">
            <a:off x="2672747" y="1964579"/>
            <a:ext cx="2359748" cy="574792"/>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330" name="Shape 330"/>
          <p:cNvSpPr/>
          <p:nvPr/>
        </p:nvSpPr>
        <p:spPr>
          <a:xfrm>
            <a:off x="8234427" y="2581059"/>
            <a:ext cx="235000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Cyril et Méthode</a:t>
            </a:r>
          </a:p>
        </p:txBody>
      </p:sp>
      <p:sp>
        <p:nvSpPr>
          <p:cNvPr id="331" name="Shape 331"/>
          <p:cNvSpPr/>
          <p:nvPr/>
        </p:nvSpPr>
        <p:spPr>
          <a:xfrm>
            <a:off x="1686763" y="815300"/>
            <a:ext cx="196047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Charlemagne</a:t>
            </a:r>
          </a:p>
        </p:txBody>
      </p:sp>
      <p:pic>
        <p:nvPicPr>
          <p:cNvPr id="332" name="pasted-image.png"/>
          <p:cNvPicPr>
            <a:picLocks noChangeAspect="1"/>
          </p:cNvPicPr>
          <p:nvPr/>
        </p:nvPicPr>
        <p:blipFill>
          <a:blip r:embed="rId18">
            <a:extLst/>
          </a:blip>
          <a:stretch>
            <a:fillRect/>
          </a:stretch>
        </p:blipFill>
        <p:spPr>
          <a:xfrm>
            <a:off x="1880206" y="1513662"/>
            <a:ext cx="684145" cy="718413"/>
          </a:xfrm>
          <a:prstGeom prst="rect">
            <a:avLst/>
          </a:prstGeom>
          <a:ln w="12700">
            <a:miter lim="400000"/>
          </a:ln>
        </p:spPr>
      </p:pic>
      <p:sp>
        <p:nvSpPr>
          <p:cNvPr id="333" name="Shape 333"/>
          <p:cNvSpPr/>
          <p:nvPr/>
        </p:nvSpPr>
        <p:spPr>
          <a:xfrm>
            <a:off x="11466726" y="6179139"/>
            <a:ext cx="1" cy="951648"/>
          </a:xfrm>
          <a:prstGeom prst="line">
            <a:avLst/>
          </a:prstGeom>
          <a:ln w="25400">
            <a:solidFill>
              <a:srgbClr val="000000"/>
            </a:solidFill>
            <a:miter lim="400000"/>
            <a:tailEnd type="triangle"/>
          </a:ln>
        </p:spPr>
        <p:txBody>
          <a:bodyPr lIns="50800" tIns="50800" rIns="50800" bIns="50800" anchor="ctr"/>
          <a:lstStyle/>
          <a:p>
            <a:pPr>
              <a:defRPr sz="2400"/>
            </a:pPr>
          </a:p>
        </p:txBody>
      </p:sp>
      <p:pic>
        <p:nvPicPr>
          <p:cNvPr id="334" name="pasted-image.png"/>
          <p:cNvPicPr>
            <a:picLocks noChangeAspect="1"/>
          </p:cNvPicPr>
          <p:nvPr/>
        </p:nvPicPr>
        <p:blipFill>
          <a:blip r:embed="rId19">
            <a:extLst/>
          </a:blip>
          <a:stretch>
            <a:fillRect/>
          </a:stretch>
        </p:blipFill>
        <p:spPr>
          <a:xfrm>
            <a:off x="11038255" y="7307762"/>
            <a:ext cx="856942" cy="1564176"/>
          </a:xfrm>
          <a:prstGeom prst="rect">
            <a:avLst/>
          </a:prstGeom>
          <a:ln w="12700">
            <a:miter lim="400000"/>
          </a:ln>
        </p:spPr>
      </p:pic>
      <p:sp>
        <p:nvSpPr>
          <p:cNvPr id="335" name="Shape 335"/>
          <p:cNvSpPr/>
          <p:nvPr/>
        </p:nvSpPr>
        <p:spPr>
          <a:xfrm>
            <a:off x="10308637" y="8900131"/>
            <a:ext cx="2316177"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a:r>
              <a:t>Harun al-Rashid</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2" name="pasted-image.tiff"/>
          <p:cNvPicPr>
            <a:picLocks noChangeAspect="1"/>
          </p:cNvPicPr>
          <p:nvPr/>
        </p:nvPicPr>
        <p:blipFill>
          <a:blip r:embed="rId2">
            <a:extLst/>
          </a:blip>
          <a:stretch>
            <a:fillRect/>
          </a:stretch>
        </p:blipFill>
        <p:spPr>
          <a:xfrm>
            <a:off x="6806220" y="6344486"/>
            <a:ext cx="5883497" cy="2571109"/>
          </a:xfrm>
          <a:prstGeom prst="rect">
            <a:avLst/>
          </a:prstGeom>
          <a:ln w="12700">
            <a:miter lim="400000"/>
          </a:ln>
        </p:spPr>
      </p:pic>
      <p:pic>
        <p:nvPicPr>
          <p:cNvPr id="123" name="pasted-image.tiff"/>
          <p:cNvPicPr>
            <a:picLocks noChangeAspect="1"/>
          </p:cNvPicPr>
          <p:nvPr/>
        </p:nvPicPr>
        <p:blipFill>
          <a:blip r:embed="rId3">
            <a:extLst/>
          </a:blip>
          <a:stretch>
            <a:fillRect/>
          </a:stretch>
        </p:blipFill>
        <p:spPr>
          <a:xfrm>
            <a:off x="6687940" y="1561479"/>
            <a:ext cx="6120057" cy="4010650"/>
          </a:xfrm>
          <a:prstGeom prst="rect">
            <a:avLst/>
          </a:prstGeom>
          <a:ln w="12700">
            <a:miter lim="400000"/>
          </a:ln>
        </p:spPr>
      </p:pic>
      <p:pic>
        <p:nvPicPr>
          <p:cNvPr id="124" name="pasted-image.tiff"/>
          <p:cNvPicPr>
            <a:picLocks noChangeAspect="1"/>
          </p:cNvPicPr>
          <p:nvPr/>
        </p:nvPicPr>
        <p:blipFill>
          <a:blip r:embed="rId4">
            <a:extLst/>
          </a:blip>
          <a:stretch>
            <a:fillRect/>
          </a:stretch>
        </p:blipFill>
        <p:spPr>
          <a:xfrm>
            <a:off x="319950" y="1903065"/>
            <a:ext cx="6120057" cy="3327478"/>
          </a:xfrm>
          <a:prstGeom prst="rect">
            <a:avLst/>
          </a:prstGeom>
          <a:ln w="12700">
            <a:miter lim="400000"/>
          </a:ln>
        </p:spPr>
      </p:pic>
      <p:sp>
        <p:nvSpPr>
          <p:cNvPr id="125" name="Shape 125"/>
          <p:cNvSpPr/>
          <p:nvPr/>
        </p:nvSpPr>
        <p:spPr>
          <a:xfrm>
            <a:off x="4030997" y="285750"/>
            <a:ext cx="494280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Les programmes 2008</a:t>
            </a:r>
          </a:p>
        </p:txBody>
      </p:sp>
      <p:pic>
        <p:nvPicPr>
          <p:cNvPr id="126" name="pasted-image.png"/>
          <p:cNvPicPr>
            <a:picLocks noChangeAspect="1"/>
          </p:cNvPicPr>
          <p:nvPr/>
        </p:nvPicPr>
        <p:blipFill>
          <a:blip r:embed="rId5">
            <a:extLst/>
          </a:blip>
          <a:stretch>
            <a:fillRect/>
          </a:stretch>
        </p:blipFill>
        <p:spPr>
          <a:xfrm>
            <a:off x="2349547" y="5497693"/>
            <a:ext cx="2060864" cy="647701"/>
          </a:xfrm>
          <a:prstGeom prst="rect">
            <a:avLst/>
          </a:prstGeom>
          <a:ln w="12700">
            <a:miter lim="400000"/>
          </a:ln>
        </p:spPr>
      </p:pic>
      <p:pic>
        <p:nvPicPr>
          <p:cNvPr id="127" name="pasted-image.png"/>
          <p:cNvPicPr>
            <a:picLocks noChangeAspect="1"/>
          </p:cNvPicPr>
          <p:nvPr/>
        </p:nvPicPr>
        <p:blipFill>
          <a:blip r:embed="rId6">
            <a:extLst/>
          </a:blip>
          <a:stretch>
            <a:fillRect/>
          </a:stretch>
        </p:blipFill>
        <p:spPr>
          <a:xfrm>
            <a:off x="10832955" y="5146130"/>
            <a:ext cx="1350828" cy="1350827"/>
          </a:xfrm>
          <a:prstGeom prst="rect">
            <a:avLst/>
          </a:prstGeom>
          <a:ln w="12700">
            <a:miter lim="400000"/>
          </a:ln>
        </p:spPr>
      </p:pic>
      <p:sp>
        <p:nvSpPr>
          <p:cNvPr id="128" name="Shape 128"/>
          <p:cNvSpPr/>
          <p:nvPr/>
        </p:nvSpPr>
        <p:spPr>
          <a:xfrm flipV="1">
            <a:off x="6542158" y="1066800"/>
            <a:ext cx="1" cy="8711251"/>
          </a:xfrm>
          <a:prstGeom prst="line">
            <a:avLst/>
          </a:prstGeom>
          <a:ln w="38100" cap="rnd">
            <a:solidFill>
              <a:srgbClr val="000000"/>
            </a:solidFill>
            <a:custDash>
              <a:ds d="100000" sp="200000"/>
            </a:custDash>
            <a:miter lim="400000"/>
          </a:ln>
        </p:spPr>
        <p:txBody>
          <a:bodyPr lIns="50800" tIns="50800" rIns="50800" bIns="50800" anchor="ctr"/>
          <a:lstStyle/>
          <a:p>
            <a:pPr>
              <a:defRPr sz="2400"/>
            </a:pP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337" name="Table 337"/>
          <p:cNvGraphicFramePr/>
          <p:nvPr/>
        </p:nvGraphicFramePr>
        <p:xfrm>
          <a:off x="1270000" y="2113837"/>
          <a:ext cx="10464800" cy="7213601"/>
        </p:xfrm>
        <a:graphic xmlns:a="http://schemas.openxmlformats.org/drawingml/2006/main">
          <a:graphicData uri="http://schemas.openxmlformats.org/drawingml/2006/table">
            <a:tbl>
              <a:tblPr firstCol="1" firstRow="1" lastCol="0" lastRow="0" bandCol="0" bandRow="1" rtl="0">
                <a:tableStyleId>{4C3C2611-4C71-4FC5-86AE-919BDF0F9419}</a:tableStyleId>
              </a:tblPr>
              <a:tblGrid>
                <a:gridCol w="2616200"/>
                <a:gridCol w="2616200"/>
                <a:gridCol w="2616200"/>
                <a:gridCol w="2616200"/>
              </a:tblGrid>
              <a:tr h="1803400">
                <a:tc gridSpan="4">
                  <a:txBody>
                    <a:bodyPr/>
                    <a:lstStyle/>
                    <a:p>
                      <a:pPr defTabSz="457200">
                        <a:defRPr sz="2200">
                          <a:sym typeface="Helvetica"/>
                        </a:defRPr>
                      </a:pPr>
                      <a:r>
                        <a:t>2. Carte IXe siècle : Les empires méditerranéens.</a:t>
                      </a:r>
                    </a:p>
                  </a:txBody>
                  <a:tcPr marL="50800" marR="50800" marT="50800" marB="50800" anchor="ctr" anchorCtr="0" horzOverflow="overflow"/>
                </a:tc>
                <a:tc hMerge="1">
                  <a:tcPr/>
                </a:tc>
                <a:tc hMerge="1">
                  <a:tcPr/>
                </a:tc>
                <a:tc hMerge="1">
                  <a:tcPr/>
                </a:tc>
              </a:tr>
              <a:tr h="1803400">
                <a:tc>
                  <a:txBody>
                    <a:bodyPr/>
                    <a:lstStyle/>
                    <a:p>
                      <a:pPr defTabSz="914400">
                        <a:defRPr b="0">
                          <a:solidFill>
                            <a:srgbClr val="000000"/>
                          </a:solidFill>
                        </a:defRPr>
                      </a:pPr>
                      <a:r>
                        <a:rPr b="1" sz="2600">
                          <a:solidFill>
                            <a:srgbClr val="FFFFFF"/>
                          </a:solidFill>
                          <a:sym typeface="Helvetica"/>
                        </a:rPr>
                        <a:t>Personnages </a:t>
                      </a:r>
                    </a:p>
                  </a:txBody>
                  <a:tcPr marL="50800" marR="50800" marT="50800" marB="50800" anchor="ctr" anchorCtr="0" horzOverflow="overflow"/>
                </a:tc>
                <a:tc>
                  <a:txBody>
                    <a:bodyPr/>
                    <a:lstStyle/>
                    <a:p>
                      <a:pPr defTabSz="914400"/>
                      <a:r>
                        <a:rPr sz="2600"/>
                        <a:t>Cyril et Méthode</a:t>
                      </a:r>
                    </a:p>
                  </a:txBody>
                  <a:tcPr marL="50800" marR="50800" marT="50800" marB="50800" anchor="ctr" anchorCtr="0" horzOverflow="overflow"/>
                </a:tc>
                <a:tc>
                  <a:txBody>
                    <a:bodyPr/>
                    <a:lstStyle/>
                    <a:p>
                      <a:pPr defTabSz="914400"/>
                      <a:r>
                        <a:rPr sz="2600"/>
                        <a:t>Charlemagne</a:t>
                      </a:r>
                    </a:p>
                  </a:txBody>
                  <a:tcPr marL="50800" marR="50800" marT="50800" marB="50800" anchor="ctr" anchorCtr="0" horzOverflow="overflow"/>
                </a:tc>
                <a:tc>
                  <a:txBody>
                    <a:bodyPr/>
                    <a:lstStyle/>
                    <a:p>
                      <a:pPr defTabSz="914400"/>
                      <a:r>
                        <a:rPr sz="2600"/>
                        <a:t>Harun al Rashid</a:t>
                      </a:r>
                    </a:p>
                  </a:txBody>
                  <a:tcPr marL="50800" marR="50800" marT="50800" marB="50800" anchor="ctr" anchorCtr="0" horzOverflow="overflow"/>
                </a:tc>
              </a:tr>
              <a:tr h="1803400">
                <a:tc>
                  <a:txBody>
                    <a:bodyPr/>
                    <a:lstStyle/>
                    <a:p>
                      <a:pPr defTabSz="914400">
                        <a:defRPr b="0">
                          <a:solidFill>
                            <a:srgbClr val="000000"/>
                          </a:solidFill>
                        </a:defRPr>
                      </a:pPr>
                      <a:r>
                        <a:rPr b="1" sz="2600">
                          <a:solidFill>
                            <a:srgbClr val="FFFFFF"/>
                          </a:solidFill>
                          <a:sym typeface="Helvetica"/>
                        </a:rPr>
                        <a:t>Lieux</a:t>
                      </a:r>
                    </a:p>
                  </a:txBody>
                  <a:tcPr marL="50800" marR="50800" marT="50800" marB="50800" anchor="ctr" anchorCtr="0" horzOverflow="overflow"/>
                </a:tc>
                <a:tc>
                  <a:txBody>
                    <a:bodyPr/>
                    <a:lstStyle/>
                    <a:p>
                      <a:pPr defTabSz="914400"/>
                      <a:r>
                        <a:rPr sz="2600"/>
                        <a:t>Constantinople</a:t>
                      </a:r>
                    </a:p>
                  </a:txBody>
                  <a:tcPr marL="50800" marR="50800" marT="50800" marB="50800" anchor="ctr" anchorCtr="0" horzOverflow="overflow"/>
                </a:tc>
                <a:tc>
                  <a:txBody>
                    <a:bodyPr/>
                    <a:lstStyle/>
                    <a:p>
                      <a:pPr defTabSz="914400"/>
                      <a:r>
                        <a:rPr sz="2600"/>
                        <a:t>Aix-la-Chapelle</a:t>
                      </a:r>
                    </a:p>
                  </a:txBody>
                  <a:tcPr marL="50800" marR="50800" marT="50800" marB="50800" anchor="ctr" anchorCtr="0" horzOverflow="overflow"/>
                </a:tc>
                <a:tc>
                  <a:txBody>
                    <a:bodyPr/>
                    <a:lstStyle/>
                    <a:p>
                      <a:pPr defTabSz="914400"/>
                      <a:r>
                        <a:rPr sz="2600"/>
                        <a:t>Bagdad</a:t>
                      </a:r>
                    </a:p>
                  </a:txBody>
                  <a:tcPr marL="50800" marR="50800" marT="50800" marB="50800" anchor="ctr" anchorCtr="0" horzOverflow="overflow"/>
                </a:tc>
              </a:tr>
              <a:tr h="1803400">
                <a:tc>
                  <a:txBody>
                    <a:bodyPr/>
                    <a:lstStyle/>
                    <a:p>
                      <a:pPr defTabSz="914400">
                        <a:defRPr b="0">
                          <a:solidFill>
                            <a:srgbClr val="000000"/>
                          </a:solidFill>
                        </a:defRPr>
                      </a:pPr>
                      <a:r>
                        <a:rPr b="1" sz="2600">
                          <a:solidFill>
                            <a:srgbClr val="FFFFFF"/>
                          </a:solidFill>
                          <a:sym typeface="Helvetica"/>
                        </a:rPr>
                        <a:t>Documents clefs</a:t>
                      </a:r>
                    </a:p>
                  </a:txBody>
                  <a:tcPr marL="50800" marR="50800" marT="50800" marB="50800" anchor="ctr" anchorCtr="0" horzOverflow="overflow"/>
                </a:tc>
                <a:tc>
                  <a:txBody>
                    <a:bodyPr/>
                    <a:lstStyle/>
                    <a:p>
                      <a:pPr defTabSz="914400"/>
                      <a:r>
                        <a:rPr sz="2600"/>
                        <a:t>Dossier documentaire</a:t>
                      </a:r>
                    </a:p>
                  </a:txBody>
                  <a:tcPr marL="50800" marR="50800" marT="50800" marB="50800" anchor="ctr" anchorCtr="0" horzOverflow="overflow"/>
                </a:tc>
                <a:tc>
                  <a:txBody>
                    <a:bodyPr/>
                    <a:lstStyle/>
                    <a:p>
                      <a:pPr defTabSz="914400"/>
                      <a:r>
                        <a:rPr sz="2600"/>
                        <a:t>Dossier documentaire</a:t>
                      </a:r>
                    </a:p>
                  </a:txBody>
                  <a:tcPr marL="50800" marR="50800" marT="50800" marB="50800" anchor="ctr" anchorCtr="0" horzOverflow="overflow"/>
                </a:tc>
                <a:tc>
                  <a:txBody>
                    <a:bodyPr/>
                    <a:lstStyle/>
                    <a:p>
                      <a:pPr defTabSz="914400"/>
                      <a:r>
                        <a:rPr sz="2600"/>
                        <a:t>Dossier documentaire</a:t>
                      </a:r>
                    </a:p>
                  </a:txBody>
                  <a:tcPr marL="50800" marR="50800" marT="50800" marB="50800" anchor="ctr" anchorCtr="0" horzOverflow="overflow"/>
                </a:tc>
              </a:tr>
            </a:tbl>
          </a:graphicData>
        </a:graphic>
      </p:graphicFrame>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9" name="meditmax01.gif"/>
          <p:cNvPicPr>
            <a:picLocks noChangeAspect="1"/>
          </p:cNvPicPr>
          <p:nvPr/>
        </p:nvPicPr>
        <p:blipFill>
          <a:blip r:embed="rId3">
            <a:extLst/>
          </a:blip>
          <a:stretch>
            <a:fillRect/>
          </a:stretch>
        </p:blipFill>
        <p:spPr>
          <a:xfrm>
            <a:off x="1249114" y="875920"/>
            <a:ext cx="10455772" cy="8001760"/>
          </a:xfrm>
          <a:prstGeom prst="rect">
            <a:avLst/>
          </a:prstGeom>
          <a:ln w="12700">
            <a:miter lim="400000"/>
          </a:ln>
        </p:spPr>
      </p:pic>
      <p:sp>
        <p:nvSpPr>
          <p:cNvPr id="340" name="Shape 340"/>
          <p:cNvSpPr/>
          <p:nvPr/>
        </p:nvSpPr>
        <p:spPr>
          <a:xfrm>
            <a:off x="689955" y="193972"/>
            <a:ext cx="11624891"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700">
                <a:latin typeface="Helvetica"/>
                <a:ea typeface="Helvetica"/>
                <a:cs typeface="Helvetica"/>
                <a:sym typeface="Helvetica"/>
              </a:defRPr>
            </a:lvl1pPr>
          </a:lstStyle>
          <a:p>
            <a:pPr/>
            <a:r>
              <a:t>3. Carte XIIème s. : Polarisation civilisationnelle et échanges intenses.</a:t>
            </a:r>
          </a:p>
        </p:txBody>
      </p:sp>
      <p:grpSp>
        <p:nvGrpSpPr>
          <p:cNvPr id="343" name="Group 343"/>
          <p:cNvGrpSpPr/>
          <p:nvPr/>
        </p:nvGrpSpPr>
        <p:grpSpPr>
          <a:xfrm>
            <a:off x="2250682" y="3934121"/>
            <a:ext cx="9571897" cy="4994072"/>
            <a:chOff x="0" y="0"/>
            <a:chExt cx="9571896" cy="4994071"/>
          </a:xfrm>
        </p:grpSpPr>
        <p:sp>
          <p:nvSpPr>
            <p:cNvPr id="342" name="Shape 342"/>
            <p:cNvSpPr/>
            <p:nvPr/>
          </p:nvSpPr>
          <p:spPr>
            <a:xfrm>
              <a:off x="74605" y="43313"/>
              <a:ext cx="9458630" cy="49104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3412"/>
                  </a:moveTo>
                  <a:lnTo>
                    <a:pt x="4573" y="12707"/>
                  </a:lnTo>
                  <a:lnTo>
                    <a:pt x="9546" y="14567"/>
                  </a:lnTo>
                  <a:lnTo>
                    <a:pt x="11961" y="17132"/>
                  </a:lnTo>
                  <a:lnTo>
                    <a:pt x="14553" y="20446"/>
                  </a:lnTo>
                  <a:lnTo>
                    <a:pt x="17076" y="18371"/>
                  </a:lnTo>
                  <a:lnTo>
                    <a:pt x="15909" y="13237"/>
                  </a:lnTo>
                  <a:lnTo>
                    <a:pt x="16543" y="14154"/>
                  </a:lnTo>
                  <a:lnTo>
                    <a:pt x="17901" y="17877"/>
                  </a:lnTo>
                  <a:lnTo>
                    <a:pt x="18430" y="20556"/>
                  </a:lnTo>
                  <a:lnTo>
                    <a:pt x="19061" y="21323"/>
                  </a:lnTo>
                  <a:lnTo>
                    <a:pt x="21600" y="21600"/>
                  </a:lnTo>
                  <a:lnTo>
                    <a:pt x="21461" y="2182"/>
                  </a:lnTo>
                  <a:lnTo>
                    <a:pt x="21115" y="0"/>
                  </a:lnTo>
                  <a:lnTo>
                    <a:pt x="19027" y="701"/>
                  </a:lnTo>
                  <a:lnTo>
                    <a:pt x="19187" y="2089"/>
                  </a:lnTo>
                  <a:lnTo>
                    <a:pt x="18666" y="3354"/>
                  </a:lnTo>
                  <a:lnTo>
                    <a:pt x="18483" y="6196"/>
                  </a:lnTo>
                  <a:lnTo>
                    <a:pt x="17090" y="7055"/>
                  </a:lnTo>
                  <a:lnTo>
                    <a:pt x="16564" y="11633"/>
                  </a:lnTo>
                  <a:lnTo>
                    <a:pt x="15943" y="11682"/>
                  </a:lnTo>
                  <a:lnTo>
                    <a:pt x="15448" y="11592"/>
                  </a:lnTo>
                  <a:lnTo>
                    <a:pt x="14991" y="11467"/>
                  </a:lnTo>
                  <a:lnTo>
                    <a:pt x="14601" y="12031"/>
                  </a:lnTo>
                  <a:lnTo>
                    <a:pt x="12764" y="10893"/>
                  </a:lnTo>
                  <a:lnTo>
                    <a:pt x="11928" y="10440"/>
                  </a:lnTo>
                  <a:lnTo>
                    <a:pt x="11703" y="10440"/>
                  </a:lnTo>
                  <a:lnTo>
                    <a:pt x="11321" y="10746"/>
                  </a:lnTo>
                  <a:lnTo>
                    <a:pt x="11185" y="11347"/>
                  </a:lnTo>
                  <a:lnTo>
                    <a:pt x="11170" y="12483"/>
                  </a:lnTo>
                  <a:lnTo>
                    <a:pt x="10832" y="12519"/>
                  </a:lnTo>
                  <a:lnTo>
                    <a:pt x="9729" y="11691"/>
                  </a:lnTo>
                  <a:lnTo>
                    <a:pt x="9467" y="10615"/>
                  </a:lnTo>
                  <a:lnTo>
                    <a:pt x="8596" y="10237"/>
                  </a:lnTo>
                  <a:lnTo>
                    <a:pt x="7621" y="9536"/>
                  </a:lnTo>
                  <a:lnTo>
                    <a:pt x="8044" y="8253"/>
                  </a:lnTo>
                  <a:lnTo>
                    <a:pt x="7777" y="7656"/>
                  </a:lnTo>
                  <a:lnTo>
                    <a:pt x="8045" y="7014"/>
                  </a:lnTo>
                  <a:lnTo>
                    <a:pt x="7795" y="7048"/>
                  </a:lnTo>
                  <a:lnTo>
                    <a:pt x="7544" y="6634"/>
                  </a:lnTo>
                  <a:lnTo>
                    <a:pt x="5541" y="6933"/>
                  </a:lnTo>
                  <a:lnTo>
                    <a:pt x="4126" y="7401"/>
                  </a:lnTo>
                  <a:lnTo>
                    <a:pt x="3310" y="8233"/>
                  </a:lnTo>
                  <a:lnTo>
                    <a:pt x="2393" y="8324"/>
                  </a:lnTo>
                  <a:lnTo>
                    <a:pt x="2026" y="7842"/>
                  </a:lnTo>
                  <a:lnTo>
                    <a:pt x="1700" y="7894"/>
                  </a:lnTo>
                  <a:lnTo>
                    <a:pt x="1410" y="9337"/>
                  </a:lnTo>
                  <a:lnTo>
                    <a:pt x="710" y="10151"/>
                  </a:lnTo>
                  <a:lnTo>
                    <a:pt x="336" y="11126"/>
                  </a:lnTo>
                  <a:lnTo>
                    <a:pt x="336" y="12427"/>
                  </a:lnTo>
                  <a:lnTo>
                    <a:pt x="0" y="13412"/>
                  </a:lnTo>
                  <a:close/>
                </a:path>
              </a:pathLst>
            </a:custGeom>
            <a:solidFill>
              <a:schemeClr val="accent2">
                <a:hueOff val="-2473793"/>
                <a:satOff val="-50209"/>
                <a:lumOff val="23543"/>
                <a:alpha val="69969"/>
              </a:schemeClr>
            </a:solidFill>
            <a:ln>
              <a:noFill/>
            </a:ln>
            <a:effectLst/>
          </p:spPr>
          <p:txBody>
            <a:bodyPr wrap="square" lIns="50800" tIns="50800" rIns="50800" bIns="50800" numCol="1" anchor="ctr">
              <a:noAutofit/>
            </a:bodyPr>
            <a:lstStyle/>
            <a:p>
              <a:pPr>
                <a:defRPr sz="2400"/>
              </a:pPr>
            </a:p>
          </p:txBody>
        </p:sp>
        <p:pic>
          <p:nvPicPr>
            <p:cNvPr id="341" name=""/>
            <p:cNvPicPr>
              <a:picLocks noChangeAspect="0"/>
            </p:cNvPicPr>
            <p:nvPr/>
          </p:nvPicPr>
          <p:blipFill>
            <a:blip r:embed="rId4">
              <a:alphaModFix amt="69969"/>
              <a:extLst/>
            </a:blip>
            <a:stretch>
              <a:fillRect/>
            </a:stretch>
          </p:blipFill>
          <p:spPr>
            <a:xfrm>
              <a:off x="-1" y="0"/>
              <a:ext cx="9571898" cy="4994072"/>
            </a:xfrm>
            <a:prstGeom prst="rect">
              <a:avLst/>
            </a:prstGeom>
            <a:effectLst/>
          </p:spPr>
        </p:pic>
      </p:grpSp>
      <p:grpSp>
        <p:nvGrpSpPr>
          <p:cNvPr id="346" name="Group 346"/>
          <p:cNvGrpSpPr/>
          <p:nvPr/>
        </p:nvGrpSpPr>
        <p:grpSpPr>
          <a:xfrm>
            <a:off x="2481790" y="4583197"/>
            <a:ext cx="1600718" cy="1223168"/>
            <a:chOff x="0" y="0"/>
            <a:chExt cx="1600716" cy="1223166"/>
          </a:xfrm>
        </p:grpSpPr>
        <p:sp>
          <p:nvSpPr>
            <p:cNvPr id="345" name="Shape 345"/>
            <p:cNvSpPr/>
            <p:nvPr/>
          </p:nvSpPr>
          <p:spPr>
            <a:xfrm>
              <a:off x="38472" y="65728"/>
              <a:ext cx="1514806" cy="10885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1" y="0"/>
                  </a:moveTo>
                  <a:lnTo>
                    <a:pt x="6557" y="4516"/>
                  </a:lnTo>
                  <a:lnTo>
                    <a:pt x="9923" y="4890"/>
                  </a:lnTo>
                  <a:lnTo>
                    <a:pt x="13293" y="4890"/>
                  </a:lnTo>
                  <a:lnTo>
                    <a:pt x="17852" y="4190"/>
                  </a:lnTo>
                  <a:lnTo>
                    <a:pt x="20372" y="7736"/>
                  </a:lnTo>
                  <a:lnTo>
                    <a:pt x="21600" y="11139"/>
                  </a:lnTo>
                  <a:lnTo>
                    <a:pt x="19743" y="13349"/>
                  </a:lnTo>
                  <a:lnTo>
                    <a:pt x="17795" y="16449"/>
                  </a:lnTo>
                  <a:lnTo>
                    <a:pt x="14979" y="19056"/>
                  </a:lnTo>
                  <a:lnTo>
                    <a:pt x="12517" y="18483"/>
                  </a:lnTo>
                  <a:lnTo>
                    <a:pt x="9015" y="19375"/>
                  </a:lnTo>
                  <a:lnTo>
                    <a:pt x="8146" y="21600"/>
                  </a:lnTo>
                  <a:lnTo>
                    <a:pt x="6375" y="18492"/>
                  </a:lnTo>
                  <a:lnTo>
                    <a:pt x="4370" y="17602"/>
                  </a:lnTo>
                  <a:lnTo>
                    <a:pt x="2137" y="17101"/>
                  </a:lnTo>
                  <a:lnTo>
                    <a:pt x="914" y="16910"/>
                  </a:lnTo>
                  <a:lnTo>
                    <a:pt x="1268" y="12610"/>
                  </a:lnTo>
                  <a:lnTo>
                    <a:pt x="58" y="10956"/>
                  </a:lnTo>
                  <a:lnTo>
                    <a:pt x="0" y="9501"/>
                  </a:lnTo>
                  <a:lnTo>
                    <a:pt x="908" y="5980"/>
                  </a:lnTo>
                  <a:lnTo>
                    <a:pt x="941" y="0"/>
                  </a:lnTo>
                  <a:close/>
                </a:path>
              </a:pathLst>
            </a:custGeom>
            <a:solidFill>
              <a:schemeClr val="accent2">
                <a:hueOff val="-2473793"/>
                <a:satOff val="-50209"/>
                <a:lumOff val="23543"/>
                <a:alpha val="69772"/>
              </a:schemeClr>
            </a:solidFill>
            <a:ln>
              <a:noFill/>
            </a:ln>
            <a:effectLst/>
          </p:spPr>
          <p:txBody>
            <a:bodyPr wrap="square" lIns="50800" tIns="50800" rIns="50800" bIns="50800" numCol="1" anchor="ctr">
              <a:noAutofit/>
            </a:bodyPr>
            <a:lstStyle/>
            <a:p>
              <a:pPr>
                <a:defRPr sz="2400"/>
              </a:pPr>
            </a:p>
          </p:txBody>
        </p:sp>
        <p:pic>
          <p:nvPicPr>
            <p:cNvPr id="344" name=""/>
            <p:cNvPicPr>
              <a:picLocks noChangeAspect="0"/>
            </p:cNvPicPr>
            <p:nvPr/>
          </p:nvPicPr>
          <p:blipFill>
            <a:blip r:embed="rId5">
              <a:alphaModFix amt="69772"/>
              <a:extLst/>
            </a:blip>
            <a:stretch>
              <a:fillRect/>
            </a:stretch>
          </p:blipFill>
          <p:spPr>
            <a:xfrm>
              <a:off x="-1" y="0"/>
              <a:ext cx="1600718" cy="1223167"/>
            </a:xfrm>
            <a:prstGeom prst="rect">
              <a:avLst/>
            </a:prstGeom>
            <a:effectLst/>
          </p:spPr>
        </p:pic>
      </p:grpSp>
      <p:grpSp>
        <p:nvGrpSpPr>
          <p:cNvPr id="349" name="Group 349"/>
          <p:cNvGrpSpPr/>
          <p:nvPr/>
        </p:nvGrpSpPr>
        <p:grpSpPr>
          <a:xfrm>
            <a:off x="2549278" y="4098451"/>
            <a:ext cx="2056178" cy="979536"/>
            <a:chOff x="0" y="0"/>
            <a:chExt cx="2056177" cy="979535"/>
          </a:xfrm>
        </p:grpSpPr>
        <p:sp>
          <p:nvSpPr>
            <p:cNvPr id="348" name="Shape 348"/>
            <p:cNvSpPr/>
            <p:nvPr/>
          </p:nvSpPr>
          <p:spPr>
            <a:xfrm>
              <a:off x="44276" y="39160"/>
              <a:ext cx="1966746" cy="88341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2667" y="1360"/>
                  </a:moveTo>
                  <a:lnTo>
                    <a:pt x="20865" y="4182"/>
                  </a:lnTo>
                  <a:lnTo>
                    <a:pt x="21600" y="9973"/>
                  </a:lnTo>
                  <a:lnTo>
                    <a:pt x="18102" y="13959"/>
                  </a:lnTo>
                  <a:lnTo>
                    <a:pt x="16465" y="17173"/>
                  </a:lnTo>
                  <a:lnTo>
                    <a:pt x="15374" y="21600"/>
                  </a:lnTo>
                  <a:lnTo>
                    <a:pt x="13091" y="17760"/>
                  </a:lnTo>
                  <a:lnTo>
                    <a:pt x="8493" y="17937"/>
                  </a:lnTo>
                  <a:lnTo>
                    <a:pt x="4624" y="17702"/>
                  </a:lnTo>
                  <a:lnTo>
                    <a:pt x="880" y="11843"/>
                  </a:lnTo>
                  <a:lnTo>
                    <a:pt x="775" y="8170"/>
                  </a:lnTo>
                  <a:lnTo>
                    <a:pt x="0" y="3810"/>
                  </a:lnTo>
                  <a:lnTo>
                    <a:pt x="1593" y="0"/>
                  </a:lnTo>
                  <a:lnTo>
                    <a:pt x="6682" y="715"/>
                  </a:lnTo>
                  <a:lnTo>
                    <a:pt x="12667" y="1360"/>
                  </a:lnTo>
                  <a:close/>
                </a:path>
              </a:pathLst>
            </a:custGeom>
            <a:solidFill>
              <a:schemeClr val="accent5">
                <a:alpha val="69680"/>
              </a:schemeClr>
            </a:solidFill>
            <a:ln>
              <a:noFill/>
            </a:ln>
            <a:effectLst/>
          </p:spPr>
          <p:txBody>
            <a:bodyPr wrap="square" lIns="50800" tIns="50800" rIns="50800" bIns="50800" numCol="1" anchor="ctr">
              <a:noAutofit/>
            </a:bodyPr>
            <a:lstStyle/>
            <a:p>
              <a:pPr>
                <a:defRPr sz="2400"/>
              </a:pPr>
            </a:p>
          </p:txBody>
        </p:sp>
        <p:pic>
          <p:nvPicPr>
            <p:cNvPr id="347" name=""/>
            <p:cNvPicPr>
              <a:picLocks noChangeAspect="0"/>
            </p:cNvPicPr>
            <p:nvPr/>
          </p:nvPicPr>
          <p:blipFill>
            <a:blip r:embed="rId6">
              <a:alphaModFix amt="69680"/>
              <a:extLst/>
            </a:blip>
            <a:stretch>
              <a:fillRect/>
            </a:stretch>
          </p:blipFill>
          <p:spPr>
            <a:xfrm>
              <a:off x="-1" y="-1"/>
              <a:ext cx="2056178" cy="979537"/>
            </a:xfrm>
            <a:prstGeom prst="rect">
              <a:avLst/>
            </a:prstGeom>
            <a:effectLst/>
          </p:spPr>
        </p:pic>
      </p:grpSp>
      <p:grpSp>
        <p:nvGrpSpPr>
          <p:cNvPr id="352" name="Group 352"/>
          <p:cNvGrpSpPr/>
          <p:nvPr/>
        </p:nvGrpSpPr>
        <p:grpSpPr>
          <a:xfrm>
            <a:off x="3218552" y="2277880"/>
            <a:ext cx="1796596" cy="2022435"/>
            <a:chOff x="0" y="0"/>
            <a:chExt cx="1796594" cy="2022433"/>
          </a:xfrm>
        </p:grpSpPr>
        <p:sp>
          <p:nvSpPr>
            <p:cNvPr id="351" name="Shape 351"/>
            <p:cNvSpPr/>
            <p:nvPr/>
          </p:nvSpPr>
          <p:spPr>
            <a:xfrm>
              <a:off x="52556" y="50018"/>
              <a:ext cx="1703102" cy="19326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650" y="20252"/>
                  </a:moveTo>
                  <a:lnTo>
                    <a:pt x="15639" y="21600"/>
                  </a:lnTo>
                  <a:lnTo>
                    <a:pt x="17992" y="20490"/>
                  </a:lnTo>
                  <a:lnTo>
                    <a:pt x="20258" y="20597"/>
                  </a:lnTo>
                  <a:lnTo>
                    <a:pt x="19323" y="13043"/>
                  </a:lnTo>
                  <a:lnTo>
                    <a:pt x="21112" y="9895"/>
                  </a:lnTo>
                  <a:lnTo>
                    <a:pt x="21600" y="7787"/>
                  </a:lnTo>
                  <a:lnTo>
                    <a:pt x="18561" y="4500"/>
                  </a:lnTo>
                  <a:lnTo>
                    <a:pt x="16818" y="1997"/>
                  </a:lnTo>
                  <a:lnTo>
                    <a:pt x="17230" y="0"/>
                  </a:lnTo>
                  <a:lnTo>
                    <a:pt x="13297" y="793"/>
                  </a:lnTo>
                  <a:lnTo>
                    <a:pt x="12327" y="3558"/>
                  </a:lnTo>
                  <a:lnTo>
                    <a:pt x="10157" y="4539"/>
                  </a:lnTo>
                  <a:lnTo>
                    <a:pt x="8750" y="5748"/>
                  </a:lnTo>
                  <a:lnTo>
                    <a:pt x="6540" y="4928"/>
                  </a:lnTo>
                  <a:lnTo>
                    <a:pt x="5605" y="4364"/>
                  </a:lnTo>
                  <a:lnTo>
                    <a:pt x="6443" y="7575"/>
                  </a:lnTo>
                  <a:lnTo>
                    <a:pt x="1276" y="7217"/>
                  </a:lnTo>
                  <a:lnTo>
                    <a:pt x="0" y="7606"/>
                  </a:lnTo>
                  <a:lnTo>
                    <a:pt x="1016" y="9504"/>
                  </a:lnTo>
                  <a:lnTo>
                    <a:pt x="5468" y="10723"/>
                  </a:lnTo>
                  <a:lnTo>
                    <a:pt x="5407" y="13539"/>
                  </a:lnTo>
                  <a:lnTo>
                    <a:pt x="7673" y="14358"/>
                  </a:lnTo>
                  <a:lnTo>
                    <a:pt x="6650" y="20252"/>
                  </a:lnTo>
                  <a:close/>
                </a:path>
              </a:pathLst>
            </a:custGeom>
            <a:solidFill>
              <a:schemeClr val="accent5">
                <a:alpha val="69547"/>
              </a:schemeClr>
            </a:solidFill>
            <a:ln>
              <a:noFill/>
            </a:ln>
            <a:effectLst/>
          </p:spPr>
          <p:txBody>
            <a:bodyPr wrap="square" lIns="50800" tIns="50800" rIns="50800" bIns="50800" numCol="1" anchor="ctr">
              <a:noAutofit/>
            </a:bodyPr>
            <a:lstStyle/>
            <a:p>
              <a:pPr>
                <a:defRPr sz="2400"/>
              </a:pPr>
            </a:p>
          </p:txBody>
        </p:sp>
        <p:pic>
          <p:nvPicPr>
            <p:cNvPr id="350" name=""/>
            <p:cNvPicPr>
              <a:picLocks noChangeAspect="0"/>
            </p:cNvPicPr>
            <p:nvPr/>
          </p:nvPicPr>
          <p:blipFill>
            <a:blip r:embed="rId7">
              <a:alphaModFix amt="69547"/>
              <a:extLst/>
            </a:blip>
            <a:stretch>
              <a:fillRect/>
            </a:stretch>
          </p:blipFill>
          <p:spPr>
            <a:xfrm>
              <a:off x="-1" y="-1"/>
              <a:ext cx="1796596" cy="2022435"/>
            </a:xfrm>
            <a:prstGeom prst="rect">
              <a:avLst/>
            </a:prstGeom>
            <a:effectLst/>
          </p:spPr>
        </p:pic>
      </p:grpSp>
      <p:grpSp>
        <p:nvGrpSpPr>
          <p:cNvPr id="355" name="Group 355"/>
          <p:cNvGrpSpPr/>
          <p:nvPr/>
        </p:nvGrpSpPr>
        <p:grpSpPr>
          <a:xfrm>
            <a:off x="2921217" y="1221214"/>
            <a:ext cx="1421781" cy="1459644"/>
            <a:chOff x="0" y="0"/>
            <a:chExt cx="1421780" cy="1459642"/>
          </a:xfrm>
        </p:grpSpPr>
        <p:sp>
          <p:nvSpPr>
            <p:cNvPr id="354" name="Shape 354"/>
            <p:cNvSpPr/>
            <p:nvPr/>
          </p:nvSpPr>
          <p:spPr>
            <a:xfrm>
              <a:off x="104618" y="44513"/>
              <a:ext cx="1197504" cy="13589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980" y="1375"/>
                  </a:moveTo>
                  <a:lnTo>
                    <a:pt x="12204" y="0"/>
                  </a:lnTo>
                  <a:lnTo>
                    <a:pt x="15204" y="3911"/>
                  </a:lnTo>
                  <a:lnTo>
                    <a:pt x="17922" y="8744"/>
                  </a:lnTo>
                  <a:lnTo>
                    <a:pt x="16997" y="10253"/>
                  </a:lnTo>
                  <a:lnTo>
                    <a:pt x="21311" y="10501"/>
                  </a:lnTo>
                  <a:lnTo>
                    <a:pt x="20502" y="14755"/>
                  </a:lnTo>
                  <a:lnTo>
                    <a:pt x="17857" y="15920"/>
                  </a:lnTo>
                  <a:lnTo>
                    <a:pt x="21600" y="17384"/>
                  </a:lnTo>
                  <a:lnTo>
                    <a:pt x="14851" y="18760"/>
                  </a:lnTo>
                  <a:lnTo>
                    <a:pt x="7826" y="19671"/>
                  </a:lnTo>
                  <a:lnTo>
                    <a:pt x="3108" y="21142"/>
                  </a:lnTo>
                  <a:lnTo>
                    <a:pt x="0" y="21600"/>
                  </a:lnTo>
                  <a:lnTo>
                    <a:pt x="3931" y="17894"/>
                  </a:lnTo>
                  <a:lnTo>
                    <a:pt x="9221" y="16671"/>
                  </a:lnTo>
                  <a:lnTo>
                    <a:pt x="9511" y="15659"/>
                  </a:lnTo>
                  <a:lnTo>
                    <a:pt x="3447" y="14742"/>
                  </a:lnTo>
                  <a:lnTo>
                    <a:pt x="6728" y="11851"/>
                  </a:lnTo>
                  <a:lnTo>
                    <a:pt x="6099" y="9846"/>
                  </a:lnTo>
                  <a:lnTo>
                    <a:pt x="5579" y="8489"/>
                  </a:lnTo>
                  <a:lnTo>
                    <a:pt x="9048" y="7120"/>
                  </a:lnTo>
                  <a:lnTo>
                    <a:pt x="6980" y="1375"/>
                  </a:lnTo>
                  <a:close/>
                </a:path>
              </a:pathLst>
            </a:custGeom>
            <a:solidFill>
              <a:schemeClr val="accent5">
                <a:alpha val="70036"/>
              </a:schemeClr>
            </a:solidFill>
            <a:ln>
              <a:noFill/>
            </a:ln>
            <a:effectLst/>
          </p:spPr>
          <p:txBody>
            <a:bodyPr wrap="square" lIns="50800" tIns="50800" rIns="50800" bIns="50800" numCol="1" anchor="ctr">
              <a:noAutofit/>
            </a:bodyPr>
            <a:lstStyle/>
            <a:p>
              <a:pPr>
                <a:defRPr sz="2400"/>
              </a:pPr>
            </a:p>
          </p:txBody>
        </p:sp>
        <p:pic>
          <p:nvPicPr>
            <p:cNvPr id="353" name=""/>
            <p:cNvPicPr>
              <a:picLocks noChangeAspect="0"/>
            </p:cNvPicPr>
            <p:nvPr/>
          </p:nvPicPr>
          <p:blipFill>
            <a:blip r:embed="rId8">
              <a:alphaModFix amt="70036"/>
              <a:extLst/>
            </a:blip>
            <a:stretch>
              <a:fillRect/>
            </a:stretch>
          </p:blipFill>
          <p:spPr>
            <a:xfrm>
              <a:off x="0" y="0"/>
              <a:ext cx="1421781" cy="1459643"/>
            </a:xfrm>
            <a:prstGeom prst="rect">
              <a:avLst/>
            </a:prstGeom>
            <a:effectLst/>
          </p:spPr>
        </p:pic>
      </p:grpSp>
      <p:grpSp>
        <p:nvGrpSpPr>
          <p:cNvPr id="358" name="Group 358"/>
          <p:cNvGrpSpPr/>
          <p:nvPr/>
        </p:nvGrpSpPr>
        <p:grpSpPr>
          <a:xfrm>
            <a:off x="4446003" y="1338767"/>
            <a:ext cx="2086206" cy="3282729"/>
            <a:chOff x="0" y="0"/>
            <a:chExt cx="2086204" cy="3282727"/>
          </a:xfrm>
        </p:grpSpPr>
        <p:sp>
          <p:nvSpPr>
            <p:cNvPr id="357" name="Shape 357"/>
            <p:cNvSpPr/>
            <p:nvPr/>
          </p:nvSpPr>
          <p:spPr>
            <a:xfrm>
              <a:off x="66898" y="42461"/>
              <a:ext cx="1980146" cy="3133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925" y="395"/>
                  </a:moveTo>
                  <a:lnTo>
                    <a:pt x="11548" y="0"/>
                  </a:lnTo>
                  <a:lnTo>
                    <a:pt x="13453" y="1409"/>
                  </a:lnTo>
                  <a:lnTo>
                    <a:pt x="17588" y="701"/>
                  </a:lnTo>
                  <a:lnTo>
                    <a:pt x="18737" y="1674"/>
                  </a:lnTo>
                  <a:lnTo>
                    <a:pt x="20691" y="1983"/>
                  </a:lnTo>
                  <a:lnTo>
                    <a:pt x="21600" y="7040"/>
                  </a:lnTo>
                  <a:lnTo>
                    <a:pt x="19332" y="9821"/>
                  </a:lnTo>
                  <a:lnTo>
                    <a:pt x="21220" y="13616"/>
                  </a:lnTo>
                  <a:lnTo>
                    <a:pt x="18357" y="16063"/>
                  </a:lnTo>
                  <a:lnTo>
                    <a:pt x="15210" y="14651"/>
                  </a:lnTo>
                  <a:lnTo>
                    <a:pt x="13855" y="16066"/>
                  </a:lnTo>
                  <a:lnTo>
                    <a:pt x="15573" y="17667"/>
                  </a:lnTo>
                  <a:lnTo>
                    <a:pt x="15385" y="21600"/>
                  </a:lnTo>
                  <a:lnTo>
                    <a:pt x="12147" y="18974"/>
                  </a:lnTo>
                  <a:lnTo>
                    <a:pt x="10923" y="18250"/>
                  </a:lnTo>
                  <a:lnTo>
                    <a:pt x="9035" y="17871"/>
                  </a:lnTo>
                  <a:lnTo>
                    <a:pt x="6706" y="19374"/>
                  </a:lnTo>
                  <a:lnTo>
                    <a:pt x="4682" y="19882"/>
                  </a:lnTo>
                  <a:lnTo>
                    <a:pt x="3922" y="19774"/>
                  </a:lnTo>
                  <a:lnTo>
                    <a:pt x="3087" y="14975"/>
                  </a:lnTo>
                  <a:lnTo>
                    <a:pt x="5810" y="11754"/>
                  </a:lnTo>
                  <a:lnTo>
                    <a:pt x="1539" y="8518"/>
                  </a:lnTo>
                  <a:lnTo>
                    <a:pt x="2152" y="6421"/>
                  </a:lnTo>
                  <a:lnTo>
                    <a:pt x="0" y="6466"/>
                  </a:lnTo>
                  <a:lnTo>
                    <a:pt x="2834" y="3331"/>
                  </a:lnTo>
                  <a:lnTo>
                    <a:pt x="7239" y="2295"/>
                  </a:lnTo>
                  <a:lnTo>
                    <a:pt x="9398" y="1699"/>
                  </a:lnTo>
                  <a:lnTo>
                    <a:pt x="8925" y="395"/>
                  </a:lnTo>
                  <a:close/>
                </a:path>
              </a:pathLst>
            </a:custGeom>
            <a:solidFill>
              <a:schemeClr val="accent5">
                <a:alpha val="70366"/>
              </a:schemeClr>
            </a:solidFill>
            <a:ln>
              <a:noFill/>
            </a:ln>
            <a:effectLst/>
          </p:spPr>
          <p:txBody>
            <a:bodyPr wrap="square" lIns="50800" tIns="50800" rIns="50800" bIns="50800" numCol="1" anchor="ctr">
              <a:noAutofit/>
            </a:bodyPr>
            <a:lstStyle/>
            <a:p>
              <a:pPr>
                <a:defRPr sz="2400"/>
              </a:pPr>
            </a:p>
          </p:txBody>
        </p:sp>
        <p:pic>
          <p:nvPicPr>
            <p:cNvPr id="356" name=""/>
            <p:cNvPicPr>
              <a:picLocks noChangeAspect="0"/>
            </p:cNvPicPr>
            <p:nvPr/>
          </p:nvPicPr>
          <p:blipFill>
            <a:blip r:embed="rId9">
              <a:alphaModFix amt="70366"/>
              <a:extLst/>
            </a:blip>
            <a:stretch>
              <a:fillRect/>
            </a:stretch>
          </p:blipFill>
          <p:spPr>
            <a:xfrm>
              <a:off x="-1" y="0"/>
              <a:ext cx="2086206" cy="3282728"/>
            </a:xfrm>
            <a:prstGeom prst="rect">
              <a:avLst/>
            </a:prstGeom>
            <a:effectLst/>
          </p:spPr>
        </p:pic>
      </p:grpSp>
      <p:grpSp>
        <p:nvGrpSpPr>
          <p:cNvPr id="361" name="Group 361"/>
          <p:cNvGrpSpPr/>
          <p:nvPr/>
        </p:nvGrpSpPr>
        <p:grpSpPr>
          <a:xfrm>
            <a:off x="5801144" y="3991856"/>
            <a:ext cx="512712" cy="711047"/>
            <a:chOff x="0" y="0"/>
            <a:chExt cx="512711" cy="711046"/>
          </a:xfrm>
        </p:grpSpPr>
        <p:sp>
          <p:nvSpPr>
            <p:cNvPr id="360" name="Shape 360"/>
            <p:cNvSpPr/>
            <p:nvPr/>
          </p:nvSpPr>
          <p:spPr>
            <a:xfrm>
              <a:off x="38108" y="44804"/>
              <a:ext cx="433407" cy="628143"/>
            </a:xfrm>
            <a:custGeom>
              <a:avLst/>
              <a:gdLst/>
              <a:ahLst/>
              <a:cxnLst>
                <a:cxn ang="0">
                  <a:pos x="wd2" y="hd2"/>
                </a:cxn>
                <a:cxn ang="5400000">
                  <a:pos x="wd2" y="hd2"/>
                </a:cxn>
                <a:cxn ang="10800000">
                  <a:pos x="wd2" y="hd2"/>
                </a:cxn>
                <a:cxn ang="16200000">
                  <a:pos x="wd2" y="hd2"/>
                </a:cxn>
              </a:cxnLst>
              <a:rect l="0" t="0" r="r" b="b"/>
              <a:pathLst>
                <a:path w="18769" h="21162" fill="norm" stroke="1" extrusionOk="0">
                  <a:moveTo>
                    <a:pt x="4029" y="18042"/>
                  </a:moveTo>
                  <a:cubicBezTo>
                    <a:pt x="7032" y="20488"/>
                    <a:pt x="11412" y="21600"/>
                    <a:pt x="15692" y="21004"/>
                  </a:cubicBezTo>
                  <a:lnTo>
                    <a:pt x="18769" y="6758"/>
                  </a:lnTo>
                  <a:lnTo>
                    <a:pt x="8356" y="0"/>
                  </a:lnTo>
                  <a:cubicBezTo>
                    <a:pt x="-631" y="3284"/>
                    <a:pt x="-2831" y="12457"/>
                    <a:pt x="4029" y="18042"/>
                  </a:cubicBezTo>
                  <a:close/>
                </a:path>
              </a:pathLst>
            </a:custGeom>
            <a:solidFill>
              <a:schemeClr val="accent5">
                <a:alpha val="69664"/>
              </a:schemeClr>
            </a:solidFill>
            <a:ln>
              <a:noFill/>
            </a:ln>
            <a:effectLst/>
          </p:spPr>
          <p:txBody>
            <a:bodyPr wrap="square" lIns="50800" tIns="50800" rIns="50800" bIns="50800" numCol="1" anchor="ctr">
              <a:noAutofit/>
            </a:bodyPr>
            <a:lstStyle/>
            <a:p>
              <a:pPr>
                <a:defRPr sz="2400"/>
              </a:pPr>
            </a:p>
          </p:txBody>
        </p:sp>
        <p:pic>
          <p:nvPicPr>
            <p:cNvPr id="359" name=""/>
            <p:cNvPicPr>
              <a:picLocks noChangeAspect="0"/>
            </p:cNvPicPr>
            <p:nvPr/>
          </p:nvPicPr>
          <p:blipFill>
            <a:blip r:embed="rId10">
              <a:alphaModFix amt="69664"/>
              <a:extLst/>
            </a:blip>
            <a:stretch>
              <a:fillRect/>
            </a:stretch>
          </p:blipFill>
          <p:spPr>
            <a:xfrm>
              <a:off x="-1" y="0"/>
              <a:ext cx="512713" cy="711047"/>
            </a:xfrm>
            <a:prstGeom prst="rect">
              <a:avLst/>
            </a:prstGeom>
            <a:effectLst/>
          </p:spPr>
        </p:pic>
      </p:grpSp>
      <p:grpSp>
        <p:nvGrpSpPr>
          <p:cNvPr id="364" name="Group 364"/>
          <p:cNvGrpSpPr/>
          <p:nvPr/>
        </p:nvGrpSpPr>
        <p:grpSpPr>
          <a:xfrm>
            <a:off x="6176386" y="4285423"/>
            <a:ext cx="839571" cy="1118612"/>
            <a:chOff x="0" y="0"/>
            <a:chExt cx="839570" cy="1118610"/>
          </a:xfrm>
        </p:grpSpPr>
        <p:sp>
          <p:nvSpPr>
            <p:cNvPr id="363" name="Shape 363"/>
            <p:cNvSpPr/>
            <p:nvPr/>
          </p:nvSpPr>
          <p:spPr>
            <a:xfrm>
              <a:off x="45209" y="124805"/>
              <a:ext cx="753697" cy="94528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6704"/>
                  </a:moveTo>
                  <a:lnTo>
                    <a:pt x="5039" y="9632"/>
                  </a:lnTo>
                  <a:lnTo>
                    <a:pt x="8777" y="12652"/>
                  </a:lnTo>
                  <a:lnTo>
                    <a:pt x="10942" y="18254"/>
                  </a:lnTo>
                  <a:lnTo>
                    <a:pt x="7947" y="20333"/>
                  </a:lnTo>
                  <a:lnTo>
                    <a:pt x="11269" y="21600"/>
                  </a:lnTo>
                  <a:lnTo>
                    <a:pt x="15471" y="16656"/>
                  </a:lnTo>
                  <a:lnTo>
                    <a:pt x="13395" y="13213"/>
                  </a:lnTo>
                  <a:lnTo>
                    <a:pt x="14458" y="9871"/>
                  </a:lnTo>
                  <a:lnTo>
                    <a:pt x="18688" y="10745"/>
                  </a:lnTo>
                  <a:lnTo>
                    <a:pt x="21207" y="13001"/>
                  </a:lnTo>
                  <a:lnTo>
                    <a:pt x="21600" y="10290"/>
                  </a:lnTo>
                  <a:lnTo>
                    <a:pt x="11075" y="5244"/>
                  </a:lnTo>
                  <a:lnTo>
                    <a:pt x="10078" y="4763"/>
                  </a:lnTo>
                  <a:lnTo>
                    <a:pt x="11889" y="2437"/>
                  </a:lnTo>
                  <a:lnTo>
                    <a:pt x="6159" y="2159"/>
                  </a:lnTo>
                  <a:lnTo>
                    <a:pt x="3064" y="433"/>
                  </a:lnTo>
                  <a:lnTo>
                    <a:pt x="2903" y="0"/>
                  </a:lnTo>
                  <a:lnTo>
                    <a:pt x="0" y="6704"/>
                  </a:lnTo>
                  <a:close/>
                </a:path>
              </a:pathLst>
            </a:custGeom>
            <a:solidFill>
              <a:schemeClr val="accent5">
                <a:alpha val="69794"/>
              </a:schemeClr>
            </a:solidFill>
            <a:ln>
              <a:noFill/>
            </a:ln>
            <a:effectLst/>
          </p:spPr>
          <p:txBody>
            <a:bodyPr wrap="square" lIns="50800" tIns="50800" rIns="50800" bIns="50800" numCol="1" anchor="ctr">
              <a:noAutofit/>
            </a:bodyPr>
            <a:lstStyle/>
            <a:p>
              <a:pPr>
                <a:defRPr sz="2400"/>
              </a:pPr>
            </a:p>
          </p:txBody>
        </p:sp>
        <p:pic>
          <p:nvPicPr>
            <p:cNvPr id="362" name=""/>
            <p:cNvPicPr>
              <a:picLocks noChangeAspect="0"/>
            </p:cNvPicPr>
            <p:nvPr/>
          </p:nvPicPr>
          <p:blipFill>
            <a:blip r:embed="rId11">
              <a:alphaModFix amt="69794"/>
              <a:extLst/>
            </a:blip>
            <a:stretch>
              <a:fillRect/>
            </a:stretch>
          </p:blipFill>
          <p:spPr>
            <a:xfrm>
              <a:off x="-1" y="-1"/>
              <a:ext cx="839572" cy="1118612"/>
            </a:xfrm>
            <a:prstGeom prst="rect">
              <a:avLst/>
            </a:prstGeom>
            <a:effectLst/>
          </p:spPr>
        </p:pic>
      </p:grpSp>
      <p:grpSp>
        <p:nvGrpSpPr>
          <p:cNvPr id="367" name="Group 367"/>
          <p:cNvGrpSpPr/>
          <p:nvPr/>
        </p:nvGrpSpPr>
        <p:grpSpPr>
          <a:xfrm>
            <a:off x="5291031" y="4270571"/>
            <a:ext cx="339438" cy="904086"/>
            <a:chOff x="0" y="0"/>
            <a:chExt cx="339436" cy="904084"/>
          </a:xfrm>
        </p:grpSpPr>
        <p:sp>
          <p:nvSpPr>
            <p:cNvPr id="366" name="Shape 366"/>
            <p:cNvSpPr/>
            <p:nvPr/>
          </p:nvSpPr>
          <p:spPr>
            <a:xfrm>
              <a:off x="40357" y="61717"/>
              <a:ext cx="260775" cy="7914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18" y="2566"/>
                  </a:moveTo>
                  <a:cubicBezTo>
                    <a:pt x="3650" y="3591"/>
                    <a:pt x="4382" y="4616"/>
                    <a:pt x="5114" y="5641"/>
                  </a:cubicBezTo>
                  <a:cubicBezTo>
                    <a:pt x="5846" y="6666"/>
                    <a:pt x="6578" y="7691"/>
                    <a:pt x="7310" y="8716"/>
                  </a:cubicBezTo>
                  <a:lnTo>
                    <a:pt x="0" y="12194"/>
                  </a:lnTo>
                  <a:lnTo>
                    <a:pt x="4391" y="19985"/>
                  </a:lnTo>
                  <a:lnTo>
                    <a:pt x="19845" y="21600"/>
                  </a:lnTo>
                  <a:lnTo>
                    <a:pt x="21600" y="13352"/>
                  </a:lnTo>
                  <a:lnTo>
                    <a:pt x="19845" y="9612"/>
                  </a:lnTo>
                  <a:lnTo>
                    <a:pt x="18454" y="1834"/>
                  </a:lnTo>
                  <a:lnTo>
                    <a:pt x="18454" y="0"/>
                  </a:lnTo>
                  <a:lnTo>
                    <a:pt x="2918" y="2566"/>
                  </a:lnTo>
                  <a:close/>
                </a:path>
              </a:pathLst>
            </a:custGeom>
            <a:solidFill>
              <a:schemeClr val="accent5">
                <a:alpha val="70470"/>
              </a:schemeClr>
            </a:solidFill>
            <a:ln>
              <a:noFill/>
            </a:ln>
            <a:effectLst/>
          </p:spPr>
          <p:txBody>
            <a:bodyPr wrap="square" lIns="50800" tIns="50800" rIns="50800" bIns="50800" numCol="1" anchor="ctr">
              <a:noAutofit/>
            </a:bodyPr>
            <a:lstStyle/>
            <a:p>
              <a:pPr>
                <a:defRPr sz="2400"/>
              </a:pPr>
            </a:p>
          </p:txBody>
        </p:sp>
        <p:pic>
          <p:nvPicPr>
            <p:cNvPr id="365" name=""/>
            <p:cNvPicPr>
              <a:picLocks noChangeAspect="0"/>
            </p:cNvPicPr>
            <p:nvPr/>
          </p:nvPicPr>
          <p:blipFill>
            <a:blip r:embed="rId12">
              <a:alphaModFix amt="70470"/>
              <a:extLst/>
            </a:blip>
            <a:stretch>
              <a:fillRect/>
            </a:stretch>
          </p:blipFill>
          <p:spPr>
            <a:xfrm>
              <a:off x="-1" y="0"/>
              <a:ext cx="339438" cy="904085"/>
            </a:xfrm>
            <a:prstGeom prst="rect">
              <a:avLst/>
            </a:prstGeom>
            <a:effectLst/>
          </p:spPr>
        </p:pic>
      </p:grpSp>
      <p:grpSp>
        <p:nvGrpSpPr>
          <p:cNvPr id="370" name="Group 370"/>
          <p:cNvGrpSpPr/>
          <p:nvPr/>
        </p:nvGrpSpPr>
        <p:grpSpPr>
          <a:xfrm>
            <a:off x="4324915" y="4861297"/>
            <a:ext cx="255505" cy="267506"/>
            <a:chOff x="0" y="0"/>
            <a:chExt cx="255504" cy="267504"/>
          </a:xfrm>
        </p:grpSpPr>
        <p:sp>
          <p:nvSpPr>
            <p:cNvPr id="369" name="Shape 369"/>
            <p:cNvSpPr/>
            <p:nvPr/>
          </p:nvSpPr>
          <p:spPr>
            <a:xfrm>
              <a:off x="68212" y="61262"/>
              <a:ext cx="113232" cy="1185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481"/>
                  </a:moveTo>
                  <a:cubicBezTo>
                    <a:pt x="2169" y="7900"/>
                    <a:pt x="4337" y="6320"/>
                    <a:pt x="6506" y="4740"/>
                  </a:cubicBezTo>
                  <a:cubicBezTo>
                    <a:pt x="8674" y="3160"/>
                    <a:pt x="10843" y="1580"/>
                    <a:pt x="13011" y="0"/>
                  </a:cubicBezTo>
                  <a:lnTo>
                    <a:pt x="21600" y="21600"/>
                  </a:lnTo>
                  <a:cubicBezTo>
                    <a:pt x="18000" y="19580"/>
                    <a:pt x="14400" y="17560"/>
                    <a:pt x="10800" y="15540"/>
                  </a:cubicBezTo>
                  <a:cubicBezTo>
                    <a:pt x="7200" y="13520"/>
                    <a:pt x="3600" y="11500"/>
                    <a:pt x="0" y="9481"/>
                  </a:cubicBezTo>
                  <a:close/>
                </a:path>
              </a:pathLst>
            </a:custGeom>
            <a:solidFill>
              <a:schemeClr val="accent5">
                <a:alpha val="69693"/>
              </a:schemeClr>
            </a:solidFill>
            <a:ln>
              <a:noFill/>
            </a:ln>
            <a:effectLst/>
          </p:spPr>
          <p:txBody>
            <a:bodyPr wrap="square" lIns="50800" tIns="50800" rIns="50800" bIns="50800" numCol="1" anchor="ctr">
              <a:noAutofit/>
            </a:bodyPr>
            <a:lstStyle/>
            <a:p>
              <a:pPr>
                <a:defRPr sz="2400"/>
              </a:pPr>
            </a:p>
          </p:txBody>
        </p:sp>
        <p:pic>
          <p:nvPicPr>
            <p:cNvPr id="368" name=""/>
            <p:cNvPicPr>
              <a:picLocks noChangeAspect="0"/>
            </p:cNvPicPr>
            <p:nvPr/>
          </p:nvPicPr>
          <p:blipFill>
            <a:blip r:embed="rId13">
              <a:alphaModFix amt="69693"/>
              <a:extLst/>
            </a:blip>
            <a:stretch>
              <a:fillRect/>
            </a:stretch>
          </p:blipFill>
          <p:spPr>
            <a:xfrm>
              <a:off x="0" y="0"/>
              <a:ext cx="255505" cy="267505"/>
            </a:xfrm>
            <a:prstGeom prst="rect">
              <a:avLst/>
            </a:prstGeom>
            <a:effectLst/>
          </p:spPr>
        </p:pic>
      </p:grpSp>
      <p:grpSp>
        <p:nvGrpSpPr>
          <p:cNvPr id="373" name="Group 373"/>
          <p:cNvGrpSpPr/>
          <p:nvPr/>
        </p:nvGrpSpPr>
        <p:grpSpPr>
          <a:xfrm>
            <a:off x="5887353" y="5248852"/>
            <a:ext cx="701852" cy="432921"/>
            <a:chOff x="0" y="0"/>
            <a:chExt cx="701850" cy="432919"/>
          </a:xfrm>
        </p:grpSpPr>
        <p:sp>
          <p:nvSpPr>
            <p:cNvPr id="372" name="Shape 372"/>
            <p:cNvSpPr/>
            <p:nvPr/>
          </p:nvSpPr>
          <p:spPr>
            <a:xfrm>
              <a:off x="85655" y="38355"/>
              <a:ext cx="560437" cy="34284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816"/>
                  </a:moveTo>
                  <a:lnTo>
                    <a:pt x="9436" y="0"/>
                  </a:lnTo>
                  <a:lnTo>
                    <a:pt x="21600" y="1093"/>
                  </a:lnTo>
                  <a:lnTo>
                    <a:pt x="18382" y="13804"/>
                  </a:lnTo>
                  <a:lnTo>
                    <a:pt x="14073" y="21600"/>
                  </a:lnTo>
                  <a:lnTo>
                    <a:pt x="0" y="3816"/>
                  </a:lnTo>
                  <a:close/>
                </a:path>
              </a:pathLst>
            </a:custGeom>
            <a:solidFill>
              <a:schemeClr val="accent5">
                <a:alpha val="70163"/>
              </a:schemeClr>
            </a:solidFill>
            <a:ln>
              <a:noFill/>
            </a:ln>
            <a:effectLst/>
          </p:spPr>
          <p:txBody>
            <a:bodyPr wrap="square" lIns="50800" tIns="50800" rIns="50800" bIns="50800" numCol="1" anchor="ctr">
              <a:noAutofit/>
            </a:bodyPr>
            <a:lstStyle/>
            <a:p>
              <a:pPr>
                <a:defRPr sz="2400"/>
              </a:pPr>
            </a:p>
          </p:txBody>
        </p:sp>
        <p:pic>
          <p:nvPicPr>
            <p:cNvPr id="371" name=""/>
            <p:cNvPicPr>
              <a:picLocks noChangeAspect="0"/>
            </p:cNvPicPr>
            <p:nvPr/>
          </p:nvPicPr>
          <p:blipFill>
            <a:blip r:embed="rId14">
              <a:alphaModFix amt="70163"/>
              <a:extLst/>
            </a:blip>
            <a:stretch>
              <a:fillRect/>
            </a:stretch>
          </p:blipFill>
          <p:spPr>
            <a:xfrm>
              <a:off x="-1" y="0"/>
              <a:ext cx="701852" cy="432920"/>
            </a:xfrm>
            <a:prstGeom prst="rect">
              <a:avLst/>
            </a:prstGeom>
            <a:effectLst/>
          </p:spPr>
        </p:pic>
      </p:grpSp>
      <p:sp>
        <p:nvSpPr>
          <p:cNvPr id="374" name="Shape 374"/>
          <p:cNvSpPr/>
          <p:nvPr/>
        </p:nvSpPr>
        <p:spPr>
          <a:xfrm>
            <a:off x="4737924" y="2353264"/>
            <a:ext cx="1669672"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900">
                <a:latin typeface="Helvetica"/>
                <a:ea typeface="Helvetica"/>
                <a:cs typeface="Helvetica"/>
                <a:sym typeface="Helvetica"/>
              </a:defRPr>
            </a:lvl1pPr>
          </a:lstStyle>
          <a:p>
            <a:pPr/>
            <a:r>
              <a:t>Saint-Empire </a:t>
            </a:r>
          </a:p>
        </p:txBody>
      </p:sp>
      <p:sp>
        <p:nvSpPr>
          <p:cNvPr id="375" name="Shape 375"/>
          <p:cNvSpPr/>
          <p:nvPr/>
        </p:nvSpPr>
        <p:spPr>
          <a:xfrm>
            <a:off x="3633343" y="2946197"/>
            <a:ext cx="1267715"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900"/>
            </a:pPr>
            <a:r>
              <a:t>Royaume </a:t>
            </a:r>
          </a:p>
          <a:p>
            <a:pPr>
              <a:defRPr sz="1900"/>
            </a:pPr>
            <a:r>
              <a:t>de France</a:t>
            </a:r>
          </a:p>
        </p:txBody>
      </p:sp>
      <p:sp>
        <p:nvSpPr>
          <p:cNvPr id="376" name="Shape 376"/>
          <p:cNvSpPr/>
          <p:nvPr/>
        </p:nvSpPr>
        <p:spPr>
          <a:xfrm>
            <a:off x="2838964" y="4253647"/>
            <a:ext cx="1200392"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a:r>
              <a:t>Espagnes</a:t>
            </a:r>
          </a:p>
        </p:txBody>
      </p:sp>
      <p:sp>
        <p:nvSpPr>
          <p:cNvPr id="377" name="Shape 377"/>
          <p:cNvSpPr/>
          <p:nvPr/>
        </p:nvSpPr>
        <p:spPr>
          <a:xfrm>
            <a:off x="2913433" y="1521825"/>
            <a:ext cx="1437349"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900"/>
            </a:pPr>
            <a:r>
              <a:t>Royaume </a:t>
            </a:r>
          </a:p>
          <a:p>
            <a:pPr>
              <a:defRPr sz="1900"/>
            </a:pPr>
            <a:r>
              <a:t>d’Angleterre</a:t>
            </a:r>
          </a:p>
        </p:txBody>
      </p:sp>
      <p:sp>
        <p:nvSpPr>
          <p:cNvPr id="378" name="Shape 378"/>
          <p:cNvSpPr/>
          <p:nvPr/>
        </p:nvSpPr>
        <p:spPr>
          <a:xfrm>
            <a:off x="5403580" y="4004479"/>
            <a:ext cx="1307841"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1900">
                <a:latin typeface="Helvetica"/>
                <a:ea typeface="Helvetica"/>
                <a:cs typeface="Helvetica"/>
                <a:sym typeface="Helvetica"/>
              </a:defRPr>
            </a:pPr>
            <a:r>
              <a:t>Etats </a:t>
            </a:r>
          </a:p>
          <a:p>
            <a:pPr>
              <a:defRPr b="1" sz="1900">
                <a:latin typeface="Helvetica"/>
                <a:ea typeface="Helvetica"/>
                <a:cs typeface="Helvetica"/>
                <a:sym typeface="Helvetica"/>
              </a:defRPr>
            </a:pPr>
            <a:r>
              <a:t>de l’Eglise</a:t>
            </a:r>
          </a:p>
        </p:txBody>
      </p:sp>
      <p:sp>
        <p:nvSpPr>
          <p:cNvPr id="379" name="Shape 379"/>
          <p:cNvSpPr/>
          <p:nvPr/>
        </p:nvSpPr>
        <p:spPr>
          <a:xfrm>
            <a:off x="5894499" y="4761399"/>
            <a:ext cx="1244791" cy="685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900"/>
            </a:pPr>
            <a:r>
              <a:t>Etats </a:t>
            </a:r>
          </a:p>
          <a:p>
            <a:pPr>
              <a:defRPr sz="1900"/>
            </a:pPr>
            <a:r>
              <a:t>Normands</a:t>
            </a:r>
          </a:p>
        </p:txBody>
      </p:sp>
      <p:sp>
        <p:nvSpPr>
          <p:cNvPr id="380" name="Shape 380"/>
          <p:cNvSpPr/>
          <p:nvPr/>
        </p:nvSpPr>
        <p:spPr>
          <a:xfrm>
            <a:off x="5801072" y="3501652"/>
            <a:ext cx="255506" cy="267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1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81" name="Shape 381"/>
          <p:cNvSpPr/>
          <p:nvPr/>
        </p:nvSpPr>
        <p:spPr>
          <a:xfrm>
            <a:off x="5280394" y="3791212"/>
            <a:ext cx="255505" cy="267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15"/>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382" name="Shape 382"/>
          <p:cNvSpPr/>
          <p:nvPr/>
        </p:nvSpPr>
        <p:spPr>
          <a:xfrm>
            <a:off x="5516240" y="3185659"/>
            <a:ext cx="825170"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a:r>
              <a:t>Venise</a:t>
            </a:r>
          </a:p>
        </p:txBody>
      </p:sp>
      <p:sp>
        <p:nvSpPr>
          <p:cNvPr id="383" name="Shape 383"/>
          <p:cNvSpPr/>
          <p:nvPr/>
        </p:nvSpPr>
        <p:spPr>
          <a:xfrm>
            <a:off x="4938480" y="3513291"/>
            <a:ext cx="825170"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a:r>
              <a:t>Gênes</a:t>
            </a:r>
          </a:p>
        </p:txBody>
      </p:sp>
      <p:pic>
        <p:nvPicPr>
          <p:cNvPr id="384" name=""/>
          <p:cNvPicPr>
            <a:picLocks noChangeAspect="0"/>
          </p:cNvPicPr>
          <p:nvPr/>
        </p:nvPicPr>
        <p:blipFill>
          <a:blip r:embed="rId16">
            <a:extLst/>
          </a:blip>
          <a:stretch>
            <a:fillRect/>
          </a:stretch>
        </p:blipFill>
        <p:spPr>
          <a:xfrm rot="20278616">
            <a:off x="5982297" y="1800633"/>
            <a:ext cx="1588910" cy="352234"/>
          </a:xfrm>
          <a:prstGeom prst="rect">
            <a:avLst/>
          </a:prstGeom>
        </p:spPr>
      </p:pic>
      <p:pic>
        <p:nvPicPr>
          <p:cNvPr id="386" name=""/>
          <p:cNvPicPr>
            <a:picLocks noChangeAspect="0"/>
          </p:cNvPicPr>
          <p:nvPr/>
        </p:nvPicPr>
        <p:blipFill>
          <a:blip r:embed="rId17">
            <a:extLst/>
          </a:blip>
          <a:stretch>
            <a:fillRect/>
          </a:stretch>
        </p:blipFill>
        <p:spPr>
          <a:xfrm rot="6927875">
            <a:off x="2889410" y="4836769"/>
            <a:ext cx="659751" cy="352235"/>
          </a:xfrm>
          <a:prstGeom prst="rect">
            <a:avLst/>
          </a:prstGeom>
        </p:spPr>
      </p:pic>
      <p:pic>
        <p:nvPicPr>
          <p:cNvPr id="388" name=""/>
          <p:cNvPicPr>
            <a:picLocks noChangeAspect="0"/>
          </p:cNvPicPr>
          <p:nvPr/>
        </p:nvPicPr>
        <p:blipFill>
          <a:blip r:embed="rId18">
            <a:extLst/>
          </a:blip>
          <a:stretch>
            <a:fillRect/>
          </a:stretch>
        </p:blipFill>
        <p:spPr>
          <a:xfrm rot="873880">
            <a:off x="6524201" y="5606477"/>
            <a:ext cx="3083818" cy="352234"/>
          </a:xfrm>
          <a:prstGeom prst="rect">
            <a:avLst/>
          </a:prstGeom>
        </p:spPr>
      </p:pic>
      <p:pic>
        <p:nvPicPr>
          <p:cNvPr id="390" name=""/>
          <p:cNvPicPr>
            <a:picLocks noChangeAspect="0"/>
          </p:cNvPicPr>
          <p:nvPr/>
        </p:nvPicPr>
        <p:blipFill>
          <a:blip r:embed="rId19">
            <a:extLst/>
          </a:blip>
          <a:stretch>
            <a:fillRect/>
          </a:stretch>
        </p:blipFill>
        <p:spPr>
          <a:xfrm>
            <a:off x="4292545" y="5932788"/>
            <a:ext cx="2400628" cy="984848"/>
          </a:xfrm>
          <a:prstGeom prst="rect">
            <a:avLst/>
          </a:prstGeom>
        </p:spPr>
      </p:pic>
      <p:pic>
        <p:nvPicPr>
          <p:cNvPr id="392" name=""/>
          <p:cNvPicPr>
            <a:picLocks noChangeAspect="0"/>
          </p:cNvPicPr>
          <p:nvPr/>
        </p:nvPicPr>
        <p:blipFill>
          <a:blip r:embed="rId20">
            <a:extLst/>
          </a:blip>
          <a:stretch>
            <a:fillRect/>
          </a:stretch>
        </p:blipFill>
        <p:spPr>
          <a:xfrm rot="16200000">
            <a:off x="2588667" y="5621282"/>
            <a:ext cx="1001111" cy="352235"/>
          </a:xfrm>
          <a:prstGeom prst="rect">
            <a:avLst/>
          </a:prstGeom>
        </p:spPr>
      </p:pic>
      <p:sp>
        <p:nvSpPr>
          <p:cNvPr id="394" name="Shape 394"/>
          <p:cNvSpPr/>
          <p:nvPr/>
        </p:nvSpPr>
        <p:spPr>
          <a:xfrm>
            <a:off x="3105953" y="5947794"/>
            <a:ext cx="2693430"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900">
                <a:latin typeface="Helvetica"/>
                <a:ea typeface="Helvetica"/>
                <a:cs typeface="Helvetica"/>
                <a:sym typeface="Helvetica"/>
              </a:defRPr>
            </a:lvl1pPr>
          </a:lstStyle>
          <a:p>
            <a:pPr/>
            <a:r>
              <a:t>Califat des Almohades</a:t>
            </a:r>
          </a:p>
        </p:txBody>
      </p:sp>
      <p:pic>
        <p:nvPicPr>
          <p:cNvPr id="395" name=""/>
          <p:cNvPicPr>
            <a:picLocks noChangeAspect="0"/>
          </p:cNvPicPr>
          <p:nvPr/>
        </p:nvPicPr>
        <p:blipFill>
          <a:blip r:embed="rId21">
            <a:extLst/>
          </a:blip>
          <a:stretch>
            <a:fillRect/>
          </a:stretch>
        </p:blipFill>
        <p:spPr>
          <a:xfrm>
            <a:off x="9519244" y="6588669"/>
            <a:ext cx="91681" cy="405956"/>
          </a:xfrm>
          <a:prstGeom prst="rect">
            <a:avLst/>
          </a:prstGeom>
        </p:spPr>
      </p:pic>
      <p:sp>
        <p:nvSpPr>
          <p:cNvPr id="397" name="Shape 397"/>
          <p:cNvSpPr/>
          <p:nvPr/>
        </p:nvSpPr>
        <p:spPr>
          <a:xfrm>
            <a:off x="6592264" y="6942493"/>
            <a:ext cx="2528008"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900">
                <a:latin typeface="Helvetica"/>
                <a:ea typeface="Helvetica"/>
                <a:cs typeface="Helvetica"/>
                <a:sym typeface="Helvetica"/>
              </a:defRPr>
            </a:lvl1pPr>
          </a:lstStyle>
          <a:p>
            <a:pPr/>
            <a:r>
              <a:t>Califat des Fatimides</a:t>
            </a:r>
          </a:p>
        </p:txBody>
      </p:sp>
      <p:grpSp>
        <p:nvGrpSpPr>
          <p:cNvPr id="400" name="Group 400"/>
          <p:cNvGrpSpPr/>
          <p:nvPr/>
        </p:nvGrpSpPr>
        <p:grpSpPr>
          <a:xfrm>
            <a:off x="9488566" y="5298141"/>
            <a:ext cx="862554" cy="1414666"/>
            <a:chOff x="0" y="0"/>
            <a:chExt cx="862552" cy="1414665"/>
          </a:xfrm>
        </p:grpSpPr>
        <p:sp>
          <p:nvSpPr>
            <p:cNvPr id="399" name="Shape 399"/>
            <p:cNvSpPr/>
            <p:nvPr/>
          </p:nvSpPr>
          <p:spPr>
            <a:xfrm>
              <a:off x="48150" y="51981"/>
              <a:ext cx="774950" cy="13229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129" y="2516"/>
                  </a:moveTo>
                  <a:lnTo>
                    <a:pt x="20677" y="0"/>
                  </a:lnTo>
                  <a:lnTo>
                    <a:pt x="21600" y="7034"/>
                  </a:lnTo>
                  <a:lnTo>
                    <a:pt x="12255" y="11806"/>
                  </a:lnTo>
                  <a:lnTo>
                    <a:pt x="5142" y="21600"/>
                  </a:lnTo>
                  <a:lnTo>
                    <a:pt x="0" y="21411"/>
                  </a:lnTo>
                  <a:lnTo>
                    <a:pt x="8129" y="2516"/>
                  </a:lnTo>
                  <a:close/>
                </a:path>
              </a:pathLst>
            </a:custGeom>
            <a:solidFill>
              <a:schemeClr val="accent5">
                <a:alpha val="69933"/>
              </a:schemeClr>
            </a:solidFill>
            <a:ln>
              <a:noFill/>
            </a:ln>
            <a:effectLst/>
          </p:spPr>
          <p:txBody>
            <a:bodyPr wrap="square" lIns="50800" tIns="50800" rIns="50800" bIns="50800" numCol="1" anchor="ctr">
              <a:noAutofit/>
            </a:bodyPr>
            <a:lstStyle/>
            <a:p>
              <a:pPr>
                <a:defRPr sz="2400"/>
              </a:pPr>
            </a:p>
          </p:txBody>
        </p:sp>
        <p:pic>
          <p:nvPicPr>
            <p:cNvPr id="398" name=""/>
            <p:cNvPicPr>
              <a:picLocks noChangeAspect="0"/>
            </p:cNvPicPr>
            <p:nvPr/>
          </p:nvPicPr>
          <p:blipFill>
            <a:blip r:embed="rId22">
              <a:alphaModFix amt="69933"/>
              <a:extLst/>
            </a:blip>
            <a:stretch>
              <a:fillRect/>
            </a:stretch>
          </p:blipFill>
          <p:spPr>
            <a:xfrm>
              <a:off x="-1" y="-1"/>
              <a:ext cx="862554" cy="1414667"/>
            </a:xfrm>
            <a:prstGeom prst="rect">
              <a:avLst/>
            </a:prstGeom>
            <a:effectLst/>
          </p:spPr>
        </p:pic>
      </p:grpSp>
      <p:sp>
        <p:nvSpPr>
          <p:cNvPr id="401" name="Shape 401"/>
          <p:cNvSpPr/>
          <p:nvPr/>
        </p:nvSpPr>
        <p:spPr>
          <a:xfrm>
            <a:off x="9049855" y="5553602"/>
            <a:ext cx="1348309"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a:r>
              <a:t>Levant latin</a:t>
            </a:r>
          </a:p>
        </p:txBody>
      </p:sp>
      <p:sp>
        <p:nvSpPr>
          <p:cNvPr id="402" name="Shape 402"/>
          <p:cNvSpPr/>
          <p:nvPr/>
        </p:nvSpPr>
        <p:spPr>
          <a:xfrm>
            <a:off x="9878971" y="5796153"/>
            <a:ext cx="2056178" cy="127000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900"/>
            </a:pPr>
            <a:r>
              <a:t>Sultanat </a:t>
            </a:r>
          </a:p>
          <a:p>
            <a:pPr>
              <a:defRPr sz="1900"/>
            </a:pPr>
            <a:r>
              <a:t>de Perse</a:t>
            </a:r>
          </a:p>
          <a:p>
            <a:pPr>
              <a:defRPr sz="1900"/>
            </a:pPr>
            <a:r>
              <a:t>(et </a:t>
            </a:r>
            <a:r>
              <a:rPr b="1">
                <a:latin typeface="Helvetica"/>
                <a:ea typeface="Helvetica"/>
                <a:cs typeface="Helvetica"/>
                <a:sym typeface="Helvetica"/>
              </a:rPr>
              <a:t>califat abbasside</a:t>
            </a:r>
            <a:r>
              <a:t>)</a:t>
            </a:r>
          </a:p>
        </p:txBody>
      </p:sp>
      <p:grpSp>
        <p:nvGrpSpPr>
          <p:cNvPr id="405" name="Group 405"/>
          <p:cNvGrpSpPr/>
          <p:nvPr/>
        </p:nvGrpSpPr>
        <p:grpSpPr>
          <a:xfrm>
            <a:off x="9027876" y="4767928"/>
            <a:ext cx="1481378" cy="745183"/>
            <a:chOff x="0" y="0"/>
            <a:chExt cx="1481376" cy="745181"/>
          </a:xfrm>
        </p:grpSpPr>
        <p:sp>
          <p:nvSpPr>
            <p:cNvPr id="404" name="Shape 404"/>
            <p:cNvSpPr/>
            <p:nvPr/>
          </p:nvSpPr>
          <p:spPr>
            <a:xfrm>
              <a:off x="40766" y="39765"/>
              <a:ext cx="1400870" cy="6672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539" y="1644"/>
                  </a:lnTo>
                  <a:lnTo>
                    <a:pt x="0" y="12587"/>
                  </a:lnTo>
                  <a:lnTo>
                    <a:pt x="1287" y="21600"/>
                  </a:lnTo>
                  <a:lnTo>
                    <a:pt x="11931" y="21545"/>
                  </a:lnTo>
                  <a:lnTo>
                    <a:pt x="17850" y="18272"/>
                  </a:lnTo>
                  <a:lnTo>
                    <a:pt x="21231" y="19132"/>
                  </a:lnTo>
                  <a:lnTo>
                    <a:pt x="21600" y="0"/>
                  </a:lnTo>
                  <a:close/>
                </a:path>
              </a:pathLst>
            </a:custGeom>
            <a:solidFill>
              <a:schemeClr val="accent2">
                <a:hueOff val="-2473793"/>
                <a:satOff val="-50209"/>
                <a:lumOff val="23543"/>
                <a:alpha val="70243"/>
              </a:schemeClr>
            </a:solidFill>
            <a:ln>
              <a:noFill/>
            </a:ln>
            <a:effectLst/>
          </p:spPr>
          <p:txBody>
            <a:bodyPr wrap="square" lIns="50800" tIns="50800" rIns="50800" bIns="50800" numCol="1" anchor="ctr">
              <a:noAutofit/>
            </a:bodyPr>
            <a:lstStyle/>
            <a:p>
              <a:pPr>
                <a:defRPr sz="2400"/>
              </a:pPr>
            </a:p>
          </p:txBody>
        </p:sp>
        <p:pic>
          <p:nvPicPr>
            <p:cNvPr id="403" name=""/>
            <p:cNvPicPr>
              <a:picLocks noChangeAspect="0"/>
            </p:cNvPicPr>
            <p:nvPr/>
          </p:nvPicPr>
          <p:blipFill>
            <a:blip r:embed="rId23">
              <a:alphaModFix amt="70243"/>
              <a:extLst/>
            </a:blip>
            <a:stretch>
              <a:fillRect/>
            </a:stretch>
          </p:blipFill>
          <p:spPr>
            <a:xfrm>
              <a:off x="-1" y="0"/>
              <a:ext cx="1481378" cy="745182"/>
            </a:xfrm>
            <a:prstGeom prst="rect">
              <a:avLst/>
            </a:prstGeom>
            <a:effectLst/>
          </p:spPr>
        </p:pic>
      </p:grpSp>
      <p:sp>
        <p:nvSpPr>
          <p:cNvPr id="406" name="Shape 406"/>
          <p:cNvSpPr/>
          <p:nvPr/>
        </p:nvSpPr>
        <p:spPr>
          <a:xfrm>
            <a:off x="8740476" y="4761399"/>
            <a:ext cx="2056178" cy="685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900"/>
            </a:pPr>
            <a:r>
              <a:t>Sultanat </a:t>
            </a:r>
          </a:p>
          <a:p>
            <a:pPr>
              <a:defRPr sz="1900"/>
            </a:pPr>
            <a:r>
              <a:t>de Rum</a:t>
            </a:r>
          </a:p>
        </p:txBody>
      </p:sp>
      <p:pic>
        <p:nvPicPr>
          <p:cNvPr id="407" name=""/>
          <p:cNvPicPr>
            <a:picLocks noChangeAspect="0"/>
          </p:cNvPicPr>
          <p:nvPr/>
        </p:nvPicPr>
        <p:blipFill>
          <a:blip r:embed="rId24">
            <a:extLst/>
          </a:blip>
          <a:stretch>
            <a:fillRect/>
          </a:stretch>
        </p:blipFill>
        <p:spPr>
          <a:xfrm rot="846404">
            <a:off x="4157284" y="6472799"/>
            <a:ext cx="2540006" cy="352234"/>
          </a:xfrm>
          <a:prstGeom prst="rect">
            <a:avLst/>
          </a:prstGeom>
        </p:spPr>
      </p:pic>
      <p:pic>
        <p:nvPicPr>
          <p:cNvPr id="409" name=""/>
          <p:cNvPicPr>
            <a:picLocks noChangeAspect="0"/>
          </p:cNvPicPr>
          <p:nvPr/>
        </p:nvPicPr>
        <p:blipFill>
          <a:blip r:embed="rId25">
            <a:extLst/>
          </a:blip>
          <a:stretch>
            <a:fillRect/>
          </a:stretch>
        </p:blipFill>
        <p:spPr>
          <a:xfrm rot="9365983">
            <a:off x="9018729" y="6342326"/>
            <a:ext cx="1511018" cy="352235"/>
          </a:xfrm>
          <a:prstGeom prst="rect">
            <a:avLst/>
          </a:prstGeom>
        </p:spPr>
      </p:pic>
      <p:pic>
        <p:nvPicPr>
          <p:cNvPr id="411" name=""/>
          <p:cNvPicPr>
            <a:picLocks noChangeAspect="0"/>
          </p:cNvPicPr>
          <p:nvPr/>
        </p:nvPicPr>
        <p:blipFill>
          <a:blip r:embed="rId26">
            <a:extLst/>
          </a:blip>
          <a:stretch>
            <a:fillRect/>
          </a:stretch>
        </p:blipFill>
        <p:spPr>
          <a:xfrm rot="11276343">
            <a:off x="9715145" y="5985543"/>
            <a:ext cx="746696" cy="352235"/>
          </a:xfrm>
          <a:prstGeom prst="rect">
            <a:avLst/>
          </a:prstGeom>
        </p:spPr>
      </p:pic>
      <p:sp>
        <p:nvSpPr>
          <p:cNvPr id="413" name="Shape 413"/>
          <p:cNvSpPr/>
          <p:nvPr/>
        </p:nvSpPr>
        <p:spPr>
          <a:xfrm>
            <a:off x="7034113" y="4344461"/>
            <a:ext cx="1591774" cy="12561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029"/>
                </a:moveTo>
                <a:lnTo>
                  <a:pt x="9406" y="129"/>
                </a:lnTo>
                <a:lnTo>
                  <a:pt x="18752" y="0"/>
                </a:lnTo>
                <a:lnTo>
                  <a:pt x="19877" y="4151"/>
                </a:lnTo>
                <a:lnTo>
                  <a:pt x="21600" y="6042"/>
                </a:lnTo>
                <a:lnTo>
                  <a:pt x="18040" y="6727"/>
                </a:lnTo>
                <a:lnTo>
                  <a:pt x="14577" y="7942"/>
                </a:lnTo>
                <a:lnTo>
                  <a:pt x="11497" y="6204"/>
                </a:lnTo>
                <a:lnTo>
                  <a:pt x="9825" y="8560"/>
                </a:lnTo>
                <a:lnTo>
                  <a:pt x="7622" y="8560"/>
                </a:lnTo>
                <a:lnTo>
                  <a:pt x="8079" y="12720"/>
                </a:lnTo>
                <a:cubicBezTo>
                  <a:pt x="8547" y="13163"/>
                  <a:pt x="9016" y="13606"/>
                  <a:pt x="9484" y="14049"/>
                </a:cubicBezTo>
                <a:cubicBezTo>
                  <a:pt x="9953" y="14493"/>
                  <a:pt x="10421" y="14936"/>
                  <a:pt x="10890" y="15379"/>
                </a:cubicBezTo>
                <a:lnTo>
                  <a:pt x="10117" y="17934"/>
                </a:lnTo>
                <a:lnTo>
                  <a:pt x="8266" y="18161"/>
                </a:lnTo>
                <a:lnTo>
                  <a:pt x="8731" y="21600"/>
                </a:lnTo>
                <a:lnTo>
                  <a:pt x="4729" y="20849"/>
                </a:lnTo>
                <a:lnTo>
                  <a:pt x="4436" y="17316"/>
                </a:lnTo>
                <a:lnTo>
                  <a:pt x="6047" y="15967"/>
                </a:lnTo>
                <a:lnTo>
                  <a:pt x="3529" y="14078"/>
                </a:lnTo>
                <a:lnTo>
                  <a:pt x="590" y="8550"/>
                </a:lnTo>
                <a:lnTo>
                  <a:pt x="0" y="2029"/>
                </a:lnTo>
                <a:close/>
              </a:path>
            </a:pathLst>
          </a:custGeom>
          <a:solidFill>
            <a:schemeClr val="accent6">
              <a:alpha val="70221"/>
            </a:schemeClr>
          </a:solid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414" name="Shape 414"/>
          <p:cNvSpPr/>
          <p:nvPr/>
        </p:nvSpPr>
        <p:spPr>
          <a:xfrm>
            <a:off x="8174285" y="4504626"/>
            <a:ext cx="2289530" cy="12164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89" y="6040"/>
                </a:moveTo>
                <a:lnTo>
                  <a:pt x="0" y="10640"/>
                </a:lnTo>
                <a:lnTo>
                  <a:pt x="1612" y="14459"/>
                </a:lnTo>
                <a:lnTo>
                  <a:pt x="2709" y="18049"/>
                </a:lnTo>
                <a:lnTo>
                  <a:pt x="5242" y="20550"/>
                </a:lnTo>
                <a:lnTo>
                  <a:pt x="6910" y="20570"/>
                </a:lnTo>
                <a:lnTo>
                  <a:pt x="7160" y="17980"/>
                </a:lnTo>
                <a:lnTo>
                  <a:pt x="9364" y="19942"/>
                </a:lnTo>
                <a:lnTo>
                  <a:pt x="10746" y="21600"/>
                </a:lnTo>
                <a:lnTo>
                  <a:pt x="12694" y="19413"/>
                </a:lnTo>
                <a:lnTo>
                  <a:pt x="15039" y="19884"/>
                </a:lnTo>
                <a:lnTo>
                  <a:pt x="16404" y="18314"/>
                </a:lnTo>
                <a:lnTo>
                  <a:pt x="9260" y="17382"/>
                </a:lnTo>
                <a:lnTo>
                  <a:pt x="8676" y="13410"/>
                </a:lnTo>
                <a:lnTo>
                  <a:pt x="9427" y="8418"/>
                </a:lnTo>
                <a:lnTo>
                  <a:pt x="10776" y="5789"/>
                </a:lnTo>
                <a:lnTo>
                  <a:pt x="21600" y="5011"/>
                </a:lnTo>
                <a:lnTo>
                  <a:pt x="15946" y="2666"/>
                </a:lnTo>
                <a:lnTo>
                  <a:pt x="13627" y="248"/>
                </a:lnTo>
                <a:lnTo>
                  <a:pt x="11053" y="0"/>
                </a:lnTo>
                <a:lnTo>
                  <a:pt x="6968" y="3843"/>
                </a:lnTo>
                <a:lnTo>
                  <a:pt x="4930" y="2983"/>
                </a:lnTo>
                <a:lnTo>
                  <a:pt x="4930" y="5485"/>
                </a:lnTo>
                <a:lnTo>
                  <a:pt x="589" y="6040"/>
                </a:lnTo>
                <a:close/>
              </a:path>
            </a:pathLst>
          </a:custGeom>
          <a:blipFill>
            <a:blip r:embed="rId27">
              <a:alphaModFix amt="70354"/>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415" name="Shape 415"/>
          <p:cNvSpPr/>
          <p:nvPr/>
        </p:nvSpPr>
        <p:spPr>
          <a:xfrm>
            <a:off x="5855225" y="5144588"/>
            <a:ext cx="766107" cy="502895"/>
          </a:xfrm>
          <a:prstGeom prst="roundRect">
            <a:avLst>
              <a:gd name="adj" fmla="val 37881"/>
            </a:avLst>
          </a:prstGeom>
          <a:ln w="63500">
            <a:solidFill>
              <a:schemeClr val="accent1">
                <a:hueOff val="273562"/>
                <a:satOff val="2937"/>
                <a:lumOff val="-22233"/>
              </a:schemeClr>
            </a:solidFill>
            <a:custDash>
              <a:ds d="200000" sp="200000"/>
            </a:custDash>
            <a:miter lim="400000"/>
          </a:ln>
        </p:spPr>
        <p:txBody>
          <a:bodyPr lIns="50800" tIns="50800" rIns="50800" bIns="50800" anchor="ctr"/>
          <a:lstStyle/>
          <a:p>
            <a:pPr>
              <a:defRPr sz="2400"/>
            </a:pPr>
          </a:p>
        </p:txBody>
      </p:sp>
      <p:sp>
        <p:nvSpPr>
          <p:cNvPr id="416" name="Shape 416"/>
          <p:cNvSpPr/>
          <p:nvPr/>
        </p:nvSpPr>
        <p:spPr>
          <a:xfrm>
            <a:off x="2477025" y="4123160"/>
            <a:ext cx="2310165" cy="1507280"/>
          </a:xfrm>
          <a:prstGeom prst="roundRect">
            <a:avLst>
              <a:gd name="adj" fmla="val 22388"/>
            </a:avLst>
          </a:prstGeom>
          <a:ln w="63500">
            <a:solidFill>
              <a:schemeClr val="accent1">
                <a:hueOff val="273562"/>
                <a:satOff val="2937"/>
                <a:lumOff val="-22233"/>
              </a:schemeClr>
            </a:solidFill>
            <a:custDash>
              <a:ds d="200000" sp="200000"/>
            </a:custDash>
            <a:miter lim="400000"/>
          </a:ln>
        </p:spPr>
        <p:txBody>
          <a:bodyPr lIns="50800" tIns="50800" rIns="50800" bIns="50800" anchor="ctr"/>
          <a:lstStyle/>
          <a:p>
            <a:pPr>
              <a:defRPr sz="2400"/>
            </a:pPr>
          </a:p>
        </p:txBody>
      </p:sp>
      <p:sp>
        <p:nvSpPr>
          <p:cNvPr id="417" name="Shape 417"/>
          <p:cNvSpPr/>
          <p:nvPr/>
        </p:nvSpPr>
        <p:spPr>
          <a:xfrm>
            <a:off x="8953377" y="5398310"/>
            <a:ext cx="1494258" cy="1639145"/>
          </a:xfrm>
          <a:prstGeom prst="roundRect">
            <a:avLst>
              <a:gd name="adj" fmla="val 22583"/>
            </a:avLst>
          </a:prstGeom>
          <a:ln w="63500">
            <a:solidFill>
              <a:schemeClr val="accent1">
                <a:hueOff val="273562"/>
                <a:satOff val="2937"/>
                <a:lumOff val="-22233"/>
              </a:schemeClr>
            </a:solidFill>
            <a:custDash>
              <a:ds d="200000" sp="200000"/>
            </a:custDash>
            <a:miter lim="400000"/>
          </a:ln>
        </p:spPr>
        <p:txBody>
          <a:bodyPr lIns="50800" tIns="50800" rIns="50800" bIns="50800" anchor="ctr"/>
          <a:lstStyle/>
          <a:p>
            <a:pPr>
              <a:defRPr sz="2400"/>
            </a:pPr>
          </a:p>
        </p:txBody>
      </p:sp>
      <p:pic>
        <p:nvPicPr>
          <p:cNvPr id="418" name=""/>
          <p:cNvPicPr>
            <a:picLocks noChangeAspect="0"/>
          </p:cNvPicPr>
          <p:nvPr/>
        </p:nvPicPr>
        <p:blipFill>
          <a:blip r:embed="rId28">
            <a:extLst/>
          </a:blip>
          <a:stretch>
            <a:fillRect/>
          </a:stretch>
        </p:blipFill>
        <p:spPr>
          <a:xfrm rot="10800000">
            <a:off x="8544791" y="4959492"/>
            <a:ext cx="866889" cy="352235"/>
          </a:xfrm>
          <a:prstGeom prst="rect">
            <a:avLst/>
          </a:prstGeom>
        </p:spPr>
      </p:pic>
      <p:sp>
        <p:nvSpPr>
          <p:cNvPr id="420" name="Shape 420"/>
          <p:cNvSpPr/>
          <p:nvPr/>
        </p:nvSpPr>
        <p:spPr>
          <a:xfrm>
            <a:off x="7771453" y="4385402"/>
            <a:ext cx="1978014"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900">
                <a:latin typeface="Helvetica"/>
                <a:ea typeface="Helvetica"/>
                <a:cs typeface="Helvetica"/>
                <a:sym typeface="Helvetica"/>
              </a:defRPr>
            </a:lvl1pPr>
          </a:lstStyle>
          <a:p>
            <a:pPr/>
            <a:r>
              <a:t>Empire byzantin</a:t>
            </a:r>
          </a:p>
        </p:txBody>
      </p:sp>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422" name="Table 422"/>
          <p:cNvGraphicFramePr/>
          <p:nvPr/>
        </p:nvGraphicFramePr>
        <p:xfrm>
          <a:off x="1270000" y="2113837"/>
          <a:ext cx="10464800" cy="7213601"/>
        </p:xfrm>
        <a:graphic xmlns:a="http://schemas.openxmlformats.org/drawingml/2006/main">
          <a:graphicData uri="http://schemas.openxmlformats.org/drawingml/2006/table">
            <a:tbl>
              <a:tblPr firstCol="1" firstRow="1" lastCol="0" lastRow="0" bandCol="0" bandRow="0" rtl="0">
                <a:tableStyleId>{C7B018BB-80A7-4F77-B60F-C8B233D01FF8}</a:tableStyleId>
              </a:tblPr>
              <a:tblGrid>
                <a:gridCol w="2616200"/>
                <a:gridCol w="2616200"/>
                <a:gridCol w="2616200"/>
                <a:gridCol w="2616200"/>
              </a:tblGrid>
              <a:tr h="1803400">
                <a:tc gridSpan="4">
                  <a:txBody>
                    <a:bodyPr/>
                    <a:lstStyle/>
                    <a:p>
                      <a:pPr>
                        <a:defRPr b="0" sz="2300">
                          <a:latin typeface="+mn-lt"/>
                          <a:ea typeface="+mn-ea"/>
                          <a:cs typeface="+mn-cs"/>
                        </a:defRPr>
                      </a:pPr>
                      <a:r>
                        <a:t>3. Carte XIIème s. : Polarisation civilisationnelle et échanges intenses.</a:t>
                      </a:r>
                    </a:p>
                  </a:txBody>
                  <a:tcPr marL="50800" marR="50800" marT="50800" marB="50800" anchor="ctr" anchorCtr="0" horzOverflow="overflow"/>
                </a:tc>
                <a:tc hMerge="1">
                  <a:tcPr/>
                </a:tc>
                <a:tc hMerge="1">
                  <a:tcPr/>
                </a:tc>
                <a:tc hMerge="1">
                  <a:tcPr/>
                </a:tc>
              </a:tr>
              <a:tr h="1803400">
                <a:tc>
                  <a:txBody>
                    <a:bodyPr/>
                    <a:lstStyle/>
                    <a:p>
                      <a:pPr defTabSz="914400">
                        <a:tabLst>
                          <a:tab pos="1181100" algn="l"/>
                        </a:tabLst>
                        <a:defRPr b="0">
                          <a:solidFill>
                            <a:srgbClr val="000000"/>
                          </a:solidFill>
                        </a:defRPr>
                      </a:pPr>
                      <a:r>
                        <a:rPr b="1" sz="2600">
                          <a:solidFill>
                            <a:srgbClr val="FFFFFF"/>
                          </a:solidFill>
                          <a:effectLst>
                            <a:outerShdw sx="100000" sy="100000" kx="0" ky="0" algn="b" rotWithShape="0" blurRad="25400" dist="25400" dir="5400000">
                              <a:srgbClr val="000000">
                                <a:alpha val="60000"/>
                              </a:srgbClr>
                            </a:outerShdw>
                          </a:effectLst>
                          <a:sym typeface="Helvetica"/>
                        </a:rPr>
                        <a:t>Personnages </a:t>
                      </a:r>
                    </a:p>
                  </a:txBody>
                  <a:tcPr marL="50800" marR="50800" marT="50800" marB="50800" anchor="ctr" anchorCtr="0" horzOverflow="overflow"/>
                </a:tc>
                <a:tc>
                  <a:txBody>
                    <a:bodyPr/>
                    <a:lstStyle/>
                    <a:p>
                      <a:pPr defTabSz="914400"/>
                      <a:r>
                        <a:rPr sz="2600"/>
                        <a:t>Frédéric Barberousse / Roger de Sicile</a:t>
                      </a:r>
                    </a:p>
                  </a:txBody>
                  <a:tcPr marL="50800" marR="50800" marT="50800" marB="50800" anchor="ctr" anchorCtr="0" horzOverflow="overflow"/>
                </a:tc>
                <a:tc>
                  <a:txBody>
                    <a:bodyPr/>
                    <a:lstStyle/>
                    <a:p>
                      <a:pPr defTabSz="914400"/>
                      <a:r>
                        <a:rPr sz="2600"/>
                        <a:t>Le Cid / Averroès</a:t>
                      </a:r>
                    </a:p>
                  </a:txBody>
                  <a:tcPr marL="50800" marR="50800" marT="50800" marB="50800" anchor="ctr" anchorCtr="0" horzOverflow="overflow"/>
                </a:tc>
                <a:tc>
                  <a:txBody>
                    <a:bodyPr/>
                    <a:lstStyle/>
                    <a:p>
                      <a:pPr defTabSz="914400"/>
                      <a:r>
                        <a:rPr sz="2600"/>
                        <a:t>Saladin</a:t>
                      </a:r>
                    </a:p>
                  </a:txBody>
                  <a:tcPr marL="50800" marR="50800" marT="50800" marB="50800" anchor="ctr" anchorCtr="0" horzOverflow="overflow">
                    <a:lnR w="12700">
                      <a:solidFill>
                        <a:srgbClr val="606060"/>
                      </a:solidFill>
                      <a:miter lim="400000"/>
                    </a:lnR>
                  </a:tcPr>
                </a:tc>
              </a:tr>
              <a:tr h="1803400">
                <a:tc>
                  <a:txBody>
                    <a:bodyPr/>
                    <a:lstStyle/>
                    <a:p>
                      <a:pPr defTabSz="914400">
                        <a:tabLst>
                          <a:tab pos="1181100" algn="l"/>
                        </a:tabLst>
                        <a:defRPr b="0">
                          <a:solidFill>
                            <a:srgbClr val="000000"/>
                          </a:solidFill>
                        </a:defRPr>
                      </a:pPr>
                      <a:r>
                        <a:rPr b="1" sz="2600">
                          <a:solidFill>
                            <a:srgbClr val="FFFFFF"/>
                          </a:solidFill>
                          <a:effectLst>
                            <a:outerShdw sx="100000" sy="100000" kx="0" ky="0" algn="b" rotWithShape="0" blurRad="25400" dist="25400" dir="5400000">
                              <a:srgbClr val="000000">
                                <a:alpha val="60000"/>
                              </a:srgbClr>
                            </a:outerShdw>
                          </a:effectLst>
                          <a:sym typeface="Helvetica"/>
                        </a:rPr>
                        <a:t>Lieux</a:t>
                      </a:r>
                    </a:p>
                  </a:txBody>
                  <a:tcPr marL="50800" marR="50800" marT="50800" marB="50800" anchor="ctr" anchorCtr="0" horzOverflow="overflow"/>
                </a:tc>
                <a:tc>
                  <a:txBody>
                    <a:bodyPr/>
                    <a:lstStyle/>
                    <a:p>
                      <a:pPr defTabSz="914400"/>
                      <a:r>
                        <a:rPr sz="2600"/>
                        <a:t>Sicile</a:t>
                      </a:r>
                    </a:p>
                  </a:txBody>
                  <a:tcPr marL="50800" marR="50800" marT="50800" marB="50800" anchor="ctr" anchorCtr="0" horzOverflow="overflow"/>
                </a:tc>
                <a:tc>
                  <a:txBody>
                    <a:bodyPr/>
                    <a:lstStyle/>
                    <a:p>
                      <a:pPr defTabSz="914400"/>
                      <a:r>
                        <a:rPr sz="2600"/>
                        <a:t>al-Andalus / Espagnes</a:t>
                      </a:r>
                    </a:p>
                  </a:txBody>
                  <a:tcPr marL="50800" marR="50800" marT="50800" marB="50800" anchor="ctr" anchorCtr="0" horzOverflow="overflow"/>
                </a:tc>
                <a:tc>
                  <a:txBody>
                    <a:bodyPr/>
                    <a:lstStyle/>
                    <a:p>
                      <a:pPr defTabSz="914400"/>
                      <a:r>
                        <a:rPr sz="2600"/>
                        <a:t>Levant latin</a:t>
                      </a:r>
                    </a:p>
                  </a:txBody>
                  <a:tcPr marL="50800" marR="50800" marT="50800" marB="50800" anchor="ctr" anchorCtr="0" horzOverflow="overflow">
                    <a:lnR w="12700">
                      <a:solidFill>
                        <a:srgbClr val="606060"/>
                      </a:solidFill>
                      <a:miter lim="400000"/>
                    </a:lnR>
                  </a:tcPr>
                </a:tc>
              </a:tr>
              <a:tr h="1803400">
                <a:tc>
                  <a:txBody>
                    <a:bodyPr/>
                    <a:lstStyle/>
                    <a:p>
                      <a:pPr defTabSz="914400">
                        <a:tabLst>
                          <a:tab pos="1181100" algn="l"/>
                        </a:tabLst>
                        <a:defRPr b="0">
                          <a:solidFill>
                            <a:srgbClr val="000000"/>
                          </a:solidFill>
                        </a:defRPr>
                      </a:pPr>
                      <a:r>
                        <a:rPr b="1" sz="2600">
                          <a:solidFill>
                            <a:srgbClr val="FFFFFF"/>
                          </a:solidFill>
                          <a:effectLst>
                            <a:outerShdw sx="100000" sy="100000" kx="0" ky="0" algn="b" rotWithShape="0" blurRad="25400" dist="25400" dir="5400000">
                              <a:srgbClr val="000000">
                                <a:alpha val="60000"/>
                              </a:srgbClr>
                            </a:outerShdw>
                          </a:effectLst>
                          <a:sym typeface="Helvetica"/>
                        </a:rPr>
                        <a:t>Documents clefs</a:t>
                      </a:r>
                    </a:p>
                  </a:txBody>
                  <a:tcPr marL="50800" marR="50800" marT="50800" marB="50800" anchor="ctr" anchorCtr="0" horzOverflow="overflow"/>
                </a:tc>
                <a:tc>
                  <a:txBody>
                    <a:bodyPr/>
                    <a:lstStyle/>
                    <a:p>
                      <a:pPr defTabSz="914400"/>
                      <a:r>
                        <a:rPr sz="2600"/>
                        <a:t>Dossier documentaire</a:t>
                      </a:r>
                    </a:p>
                  </a:txBody>
                  <a:tcPr marL="50800" marR="50800" marT="50800" marB="50800" anchor="ctr" anchorCtr="0" horzOverflow="overflow">
                    <a:lnB w="12700">
                      <a:solidFill>
                        <a:srgbClr val="606060"/>
                      </a:solidFill>
                      <a:miter lim="400000"/>
                    </a:lnB>
                  </a:tcPr>
                </a:tc>
                <a:tc>
                  <a:txBody>
                    <a:bodyPr/>
                    <a:lstStyle/>
                    <a:p>
                      <a:pPr defTabSz="914400"/>
                      <a:r>
                        <a:rPr sz="2600"/>
                        <a:t>Dossier documentaire</a:t>
                      </a:r>
                    </a:p>
                  </a:txBody>
                  <a:tcPr marL="50800" marR="50800" marT="50800" marB="50800" anchor="ctr" anchorCtr="0" horzOverflow="overflow">
                    <a:lnB w="12700">
                      <a:solidFill>
                        <a:srgbClr val="606060"/>
                      </a:solidFill>
                      <a:miter lim="400000"/>
                    </a:lnB>
                  </a:tcPr>
                </a:tc>
                <a:tc>
                  <a:txBody>
                    <a:bodyPr/>
                    <a:lstStyle/>
                    <a:p>
                      <a:pPr defTabSz="914400"/>
                      <a:r>
                        <a:rPr sz="2600"/>
                        <a:t>Dossier documentaire</a:t>
                      </a:r>
                    </a:p>
                  </a:txBody>
                  <a:tcPr marL="50800" marR="50800" marT="50800" marB="50800" anchor="ctr" anchorCtr="0" horzOverflow="overflow">
                    <a:lnR w="12700">
                      <a:solidFill>
                        <a:srgbClr val="606060"/>
                      </a:solidFill>
                      <a:miter lim="400000"/>
                    </a:lnR>
                    <a:lnB w="12700">
                      <a:solidFill>
                        <a:srgbClr val="606060"/>
                      </a:solidFill>
                      <a:miter lim="400000"/>
                    </a:lnB>
                  </a:tcPr>
                </a:tc>
              </a:tr>
            </a:tbl>
          </a:graphicData>
        </a:graphic>
      </p:graphicFrame>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4" name="Shape 424"/>
          <p:cNvSpPr/>
          <p:nvPr/>
        </p:nvSpPr>
        <p:spPr>
          <a:xfrm>
            <a:off x="2322500" y="2344975"/>
            <a:ext cx="9467971" cy="3613868"/>
          </a:xfrm>
          <a:prstGeom prst="roundRect">
            <a:avLst>
              <a:gd name="adj" fmla="val 6068"/>
            </a:avLst>
          </a:prstGeom>
          <a:gradFill>
            <a:gsLst>
              <a:gs pos="0">
                <a:srgbClr val="FBFBFB"/>
              </a:gs>
              <a:gs pos="100000">
                <a:srgbClr val="BEBEBE"/>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defTabSz="457200">
              <a:defRPr b="1" sz="2700">
                <a:latin typeface="Helvetica"/>
                <a:ea typeface="Helvetica"/>
                <a:cs typeface="Helvetica"/>
                <a:sym typeface="Helvetica"/>
              </a:defRPr>
            </a:pPr>
            <a:r>
              <a:t>Conclusion : Le tournant du XIIIème s. :</a:t>
            </a:r>
          </a:p>
          <a:p>
            <a:pPr defTabSz="457200">
              <a:defRPr sz="2700">
                <a:latin typeface="Helvetica"/>
                <a:ea typeface="Helvetica"/>
                <a:cs typeface="Helvetica"/>
                <a:sym typeface="Helvetica"/>
              </a:defRPr>
            </a:pPr>
            <a:r>
              <a:t>1204 : sac de Constantinople.</a:t>
            </a:r>
          </a:p>
          <a:p>
            <a:pPr defTabSz="457200">
              <a:defRPr sz="2700">
                <a:latin typeface="Helvetica"/>
                <a:ea typeface="Helvetica"/>
                <a:cs typeface="Helvetica"/>
                <a:sym typeface="Helvetica"/>
              </a:defRPr>
            </a:pPr>
            <a:r>
              <a:t>1258 : prise de Badgad.</a:t>
            </a:r>
          </a:p>
          <a:p>
            <a:pPr defTabSz="457200">
              <a:defRPr sz="2700">
                <a:latin typeface="Helvetica"/>
                <a:ea typeface="Helvetica"/>
                <a:cs typeface="Helvetica"/>
                <a:sym typeface="Helvetica"/>
              </a:defRPr>
            </a:pPr>
            <a:r>
              <a:t>=&gt; Triomphe des </a:t>
            </a:r>
            <a:r>
              <a:rPr b="1"/>
              <a:t>sociétés féodales</a:t>
            </a:r>
            <a:r>
              <a:t> (aristocraties militaires cavalière partout triomphantes, essor des sociétés urbaines et des échanges).</a:t>
            </a:r>
          </a:p>
          <a:p>
            <a:pPr defTabSz="457200">
              <a:defRPr sz="2700">
                <a:latin typeface="Helvetica"/>
                <a:ea typeface="Helvetica"/>
                <a:cs typeface="Helvetica"/>
                <a:sym typeface="Helvetica"/>
              </a:defRPr>
            </a:pPr>
            <a:r>
              <a:t>=&gt; Fin de l’humanisme oriental, translation en Occident par </a:t>
            </a:r>
            <a:r>
              <a:rPr b="1"/>
              <a:t>Averroès</a:t>
            </a:r>
            <a:r>
              <a:t>.</a:t>
            </a:r>
          </a:p>
        </p:txBody>
      </p:sp>
      <p:pic>
        <p:nvPicPr>
          <p:cNvPr id="425" name="pasted-image.png"/>
          <p:cNvPicPr>
            <a:picLocks noChangeAspect="1"/>
          </p:cNvPicPr>
          <p:nvPr/>
        </p:nvPicPr>
        <p:blipFill>
          <a:blip r:embed="rId2">
            <a:extLst/>
          </a:blip>
          <a:stretch>
            <a:fillRect/>
          </a:stretch>
        </p:blipFill>
        <p:spPr>
          <a:xfrm>
            <a:off x="114501" y="242978"/>
            <a:ext cx="1740923" cy="1740923"/>
          </a:xfrm>
          <a:prstGeom prst="rect">
            <a:avLst/>
          </a:prstGeom>
          <a:ln w="12700">
            <a:miter lim="400000"/>
          </a:ln>
        </p:spPr>
      </p:pic>
      <p:sp>
        <p:nvSpPr>
          <p:cNvPr id="426" name="Shape 426"/>
          <p:cNvSpPr/>
          <p:nvPr/>
        </p:nvSpPr>
        <p:spPr>
          <a:xfrm>
            <a:off x="1805158" y="789589"/>
            <a:ext cx="7903390"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lstStyle>
          <a:p>
            <a:pPr/>
            <a:r>
              <a:t>2 heures de cours.</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8" name="pasted-image.png"/>
          <p:cNvPicPr>
            <a:picLocks noChangeAspect="1"/>
          </p:cNvPicPr>
          <p:nvPr/>
        </p:nvPicPr>
        <p:blipFill>
          <a:blip r:embed="rId2">
            <a:extLst/>
          </a:blip>
          <a:stretch>
            <a:fillRect/>
          </a:stretch>
        </p:blipFill>
        <p:spPr>
          <a:xfrm>
            <a:off x="838184" y="80617"/>
            <a:ext cx="11328432" cy="8793696"/>
          </a:xfrm>
          <a:prstGeom prst="rect">
            <a:avLst/>
          </a:prstGeom>
          <a:ln w="12700">
            <a:miter lim="400000"/>
          </a:ln>
        </p:spPr>
      </p:pic>
      <p:sp>
        <p:nvSpPr>
          <p:cNvPr id="429" name="Shape 429"/>
          <p:cNvSpPr/>
          <p:nvPr/>
        </p:nvSpPr>
        <p:spPr>
          <a:xfrm>
            <a:off x="2137511" y="8938683"/>
            <a:ext cx="872977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Raphaël, </a:t>
            </a:r>
            <a:r>
              <a:rPr i="1"/>
              <a:t>l’école d’Athènes</a:t>
            </a:r>
            <a:r>
              <a:t>, Vatican, 1511.</a:t>
            </a:r>
          </a:p>
        </p:txBody>
      </p:sp>
      <p:sp>
        <p:nvSpPr>
          <p:cNvPr id="430" name="Shape 430"/>
          <p:cNvSpPr/>
          <p:nvPr/>
        </p:nvSpPr>
        <p:spPr>
          <a:xfrm>
            <a:off x="6040125" y="3842465"/>
            <a:ext cx="1255620" cy="1512850"/>
          </a:xfrm>
          <a:prstGeom prst="roundRect">
            <a:avLst>
              <a:gd name="adj" fmla="val 15172"/>
            </a:avLst>
          </a:prstGeom>
          <a:ln w="101600">
            <a:solidFill>
              <a:srgbClr val="85888D"/>
            </a:solidFill>
            <a:miter lim="400000"/>
          </a:ln>
        </p:spPr>
        <p:txBody>
          <a:bodyPr lIns="50800" tIns="50800" rIns="50800" bIns="50800" anchor="ctr"/>
          <a:lstStyle/>
          <a:p>
            <a:pPr>
              <a:defRPr sz="2400"/>
            </a:pPr>
          </a:p>
        </p:txBody>
      </p:sp>
      <p:sp>
        <p:nvSpPr>
          <p:cNvPr id="431" name="Shape 431"/>
          <p:cNvSpPr/>
          <p:nvPr/>
        </p:nvSpPr>
        <p:spPr>
          <a:xfrm>
            <a:off x="2982131" y="4900144"/>
            <a:ext cx="1550659" cy="1512851"/>
          </a:xfrm>
          <a:prstGeom prst="roundRect">
            <a:avLst>
              <a:gd name="adj" fmla="val 12592"/>
            </a:avLst>
          </a:prstGeom>
          <a:ln w="101600">
            <a:solidFill>
              <a:srgbClr val="85888D"/>
            </a:solidFill>
            <a:miter lim="400000"/>
          </a:ln>
        </p:spPr>
        <p:txBody>
          <a:bodyPr lIns="50800" tIns="50800" rIns="50800" bIns="50800" anchor="ctr"/>
          <a:lstStyle/>
          <a:p>
            <a:pPr>
              <a:defRPr sz="2400"/>
            </a:pPr>
          </a:p>
        </p:txBody>
      </p:sp>
      <p:sp>
        <p:nvSpPr>
          <p:cNvPr id="432" name="Shape 432"/>
          <p:cNvSpPr/>
          <p:nvPr/>
        </p:nvSpPr>
        <p:spPr>
          <a:xfrm>
            <a:off x="9747981" y="4427373"/>
            <a:ext cx="1550659" cy="1512850"/>
          </a:xfrm>
          <a:prstGeom prst="roundRect">
            <a:avLst>
              <a:gd name="adj" fmla="val 12592"/>
            </a:avLst>
          </a:prstGeom>
          <a:ln w="101600">
            <a:solidFill>
              <a:srgbClr val="85888D"/>
            </a:solidFill>
            <a:miter lim="400000"/>
          </a:ln>
        </p:spPr>
        <p:txBody>
          <a:bodyPr lIns="50800" tIns="50800" rIns="50800" bIns="50800" anchor="ctr"/>
          <a:lstStyle/>
          <a:p>
            <a:pPr>
              <a:defRPr sz="2400"/>
            </a:pPr>
          </a:p>
        </p:txBody>
      </p:sp>
      <p:sp>
        <p:nvSpPr>
          <p:cNvPr id="433" name="Shape 433"/>
          <p:cNvSpPr/>
          <p:nvPr/>
        </p:nvSpPr>
        <p:spPr>
          <a:xfrm>
            <a:off x="2431021" y="2674924"/>
            <a:ext cx="8473828"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Platon et Aristote</a:t>
            </a:r>
          </a:p>
          <a:p>
            <a:pPr>
              <a:defRPr b="1">
                <a:latin typeface="Helvetica"/>
                <a:ea typeface="Helvetica"/>
                <a:cs typeface="Helvetica"/>
                <a:sym typeface="Helvetica"/>
              </a:defRPr>
            </a:pPr>
            <a:r>
              <a:t>à la source de l’humanisme occidental</a:t>
            </a:r>
          </a:p>
        </p:txBody>
      </p:sp>
      <p:sp>
        <p:nvSpPr>
          <p:cNvPr id="434" name="Shape 434"/>
          <p:cNvSpPr/>
          <p:nvPr/>
        </p:nvSpPr>
        <p:spPr>
          <a:xfrm>
            <a:off x="2734815" y="6302448"/>
            <a:ext cx="6186266" cy="173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Pythagore et Averroès : </a:t>
            </a:r>
          </a:p>
          <a:p>
            <a:pPr>
              <a:defRPr b="1">
                <a:latin typeface="Helvetica"/>
                <a:ea typeface="Helvetica"/>
                <a:cs typeface="Helvetica"/>
                <a:sym typeface="Helvetica"/>
              </a:defRPr>
            </a:pPr>
            <a:r>
              <a:t>les héritages de l’Antiquité </a:t>
            </a:r>
          </a:p>
          <a:p>
            <a:pPr>
              <a:defRPr b="1">
                <a:latin typeface="Helvetica"/>
                <a:ea typeface="Helvetica"/>
                <a:cs typeface="Helvetica"/>
                <a:sym typeface="Helvetica"/>
              </a:defRPr>
            </a:pPr>
            <a:r>
              <a:t>et de l’Orient musulman. </a:t>
            </a:r>
          </a:p>
        </p:txBody>
      </p:sp>
      <p:sp>
        <p:nvSpPr>
          <p:cNvPr id="435" name="Shape 435"/>
          <p:cNvSpPr/>
          <p:nvPr/>
        </p:nvSpPr>
        <p:spPr>
          <a:xfrm>
            <a:off x="8975319" y="4786619"/>
            <a:ext cx="2629124" cy="173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Strabon et </a:t>
            </a:r>
          </a:p>
          <a:p>
            <a:pPr>
              <a:defRPr b="1">
                <a:latin typeface="Helvetica"/>
                <a:ea typeface="Helvetica"/>
                <a:cs typeface="Helvetica"/>
                <a:sym typeface="Helvetica"/>
              </a:defRPr>
            </a:pPr>
            <a:r>
              <a:t>la nouvelle</a:t>
            </a:r>
          </a:p>
          <a:p>
            <a:pPr>
              <a:defRPr b="1">
                <a:latin typeface="Helvetica"/>
                <a:ea typeface="Helvetica"/>
                <a:cs typeface="Helvetica"/>
                <a:sym typeface="Helvetica"/>
              </a:defRPr>
            </a:pPr>
            <a:r>
              <a:t>du monde</a:t>
            </a:r>
          </a:p>
        </p:txBody>
      </p:sp>
      <p:sp>
        <p:nvSpPr>
          <p:cNvPr id="436" name="Shape 436"/>
          <p:cNvSpPr/>
          <p:nvPr/>
        </p:nvSpPr>
        <p:spPr>
          <a:xfrm>
            <a:off x="1236116" y="563229"/>
            <a:ext cx="10532567"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La perspective et les nouvelles représentations artistiques.</a:t>
            </a:r>
          </a:p>
        </p:txBody>
      </p:sp>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438" name="Table 438"/>
          <p:cNvGraphicFramePr/>
          <p:nvPr/>
        </p:nvGraphicFramePr>
        <p:xfrm>
          <a:off x="690959" y="2113314"/>
          <a:ext cx="4301927" cy="3047920"/>
        </p:xfrm>
        <a:graphic xmlns:a="http://schemas.openxmlformats.org/drawingml/2006/main">
          <a:graphicData uri="http://schemas.openxmlformats.org/drawingml/2006/table">
            <a:tbl>
              <a:tblPr firstCol="1" firstRow="1" lastCol="0" lastRow="0" bandCol="0" bandRow="0" rtl="0">
                <a:tableStyleId>{EEE7283C-3CF3-47DC-8721-378D4A62B228}</a:tableStyleId>
              </a:tblPr>
              <a:tblGrid>
                <a:gridCol w="1072306"/>
                <a:gridCol w="1072306"/>
                <a:gridCol w="1072306"/>
                <a:gridCol w="1072306"/>
              </a:tblGrid>
              <a:tr h="758804">
                <a:tc gridSpan="4">
                  <a:txBody>
                    <a:bodyPr/>
                    <a:lstStyle/>
                    <a:p>
                      <a:pPr defTabSz="457200">
                        <a:defRPr sz="1100">
                          <a:solidFill>
                            <a:srgbClr val="000000"/>
                          </a:solidFill>
                          <a:sym typeface="Helvetica"/>
                        </a:defRPr>
                      </a:pPr>
                      <a:r>
                        <a:t>1. Carte VIème siècle : De l’Antiquité au Moyen Âge.</a:t>
                      </a:r>
                    </a:p>
                  </a:txBody>
                  <a:tcPr marL="50800" marR="50800" marT="50800" marB="50800" anchor="ctr" anchorCtr="0" horzOverflow="overflow"/>
                </a:tc>
                <a:tc hMerge="1">
                  <a:tcPr/>
                </a:tc>
                <a:tc hMerge="1">
                  <a:tcPr/>
                </a:tc>
                <a:tc hMerge="1">
                  <a:tcPr/>
                </a:tc>
              </a:tr>
              <a:tr h="758804">
                <a:tc>
                  <a:txBody>
                    <a:bodyPr/>
                    <a:lstStyle/>
                    <a:p>
                      <a:pPr defTabSz="914400">
                        <a:tabLst>
                          <a:tab pos="1181100" algn="l"/>
                        </a:tabLst>
                        <a:defRPr b="0">
                          <a:solidFill>
                            <a:srgbClr val="000000"/>
                          </a:solidFill>
                        </a:defRPr>
                      </a:pPr>
                      <a:r>
                        <a:rPr b="1" sz="1100">
                          <a:solidFill>
                            <a:srgbClr val="FFFFFF"/>
                          </a:solidFill>
                          <a:effectLst>
                            <a:outerShdw sx="100000" sy="100000" kx="0" ky="0" algn="b" rotWithShape="0" blurRad="25400" dist="25400" dir="5400000">
                              <a:srgbClr val="000000">
                                <a:alpha val="60000"/>
                              </a:srgbClr>
                            </a:outerShdw>
                          </a:effectLst>
                          <a:sym typeface="Helvetica"/>
                        </a:rPr>
                        <a:t>Personnages </a:t>
                      </a:r>
                    </a:p>
                  </a:txBody>
                  <a:tcPr marL="50800" marR="50800" marT="50800" marB="50800" anchor="ctr" anchorCtr="0" horzOverflow="overflow"/>
                </a:tc>
                <a:tc>
                  <a:txBody>
                    <a:bodyPr/>
                    <a:lstStyle/>
                    <a:p>
                      <a:pPr defTabSz="914400"/>
                      <a:r>
                        <a:rPr sz="1100"/>
                        <a:t>Justinien</a:t>
                      </a:r>
                    </a:p>
                  </a:txBody>
                  <a:tcPr marL="50800" marR="50800" marT="50800" marB="50800" anchor="ctr" anchorCtr="0" horzOverflow="overflow"/>
                </a:tc>
                <a:tc>
                  <a:txBody>
                    <a:bodyPr/>
                    <a:lstStyle/>
                    <a:p>
                      <a:pPr defTabSz="914400"/>
                      <a:r>
                        <a:rPr sz="1100"/>
                        <a:t>Clovis</a:t>
                      </a:r>
                    </a:p>
                  </a:txBody>
                  <a:tcPr marL="50800" marR="50800" marT="50800" marB="50800" anchor="ctr" anchorCtr="0" horzOverflow="overflow"/>
                </a:tc>
                <a:tc>
                  <a:txBody>
                    <a:bodyPr/>
                    <a:lstStyle/>
                    <a:p>
                      <a:pPr defTabSz="914400"/>
                      <a:r>
                        <a:rPr sz="1100"/>
                        <a:t>Mahomet</a:t>
                      </a:r>
                    </a:p>
                  </a:txBody>
                  <a:tcPr marL="50800" marR="50800" marT="50800" marB="50800" anchor="ctr" anchorCtr="0" horzOverflow="overflow">
                    <a:lnR w="12700">
                      <a:solidFill>
                        <a:srgbClr val="606060"/>
                      </a:solidFill>
                      <a:miter lim="400000"/>
                    </a:lnR>
                  </a:tcPr>
                </a:tc>
              </a:tr>
              <a:tr h="758804">
                <a:tc>
                  <a:txBody>
                    <a:bodyPr/>
                    <a:lstStyle/>
                    <a:p>
                      <a:pPr defTabSz="914400">
                        <a:tabLst>
                          <a:tab pos="1181100" algn="l"/>
                        </a:tabLst>
                        <a:defRPr b="0">
                          <a:solidFill>
                            <a:srgbClr val="000000"/>
                          </a:solidFill>
                        </a:defRPr>
                      </a:pPr>
                      <a:r>
                        <a:rPr b="1" sz="1100">
                          <a:solidFill>
                            <a:srgbClr val="FFFFFF"/>
                          </a:solidFill>
                          <a:effectLst>
                            <a:outerShdw sx="100000" sy="100000" kx="0" ky="0" algn="b" rotWithShape="0" blurRad="25400" dist="25400" dir="5400000">
                              <a:srgbClr val="000000">
                                <a:alpha val="60000"/>
                              </a:srgbClr>
                            </a:outerShdw>
                          </a:effectLst>
                          <a:sym typeface="Helvetica"/>
                        </a:rPr>
                        <a:t>Lieux</a:t>
                      </a:r>
                    </a:p>
                  </a:txBody>
                  <a:tcPr marL="50800" marR="50800" marT="50800" marB="50800" anchor="ctr" anchorCtr="0" horzOverflow="overflow"/>
                </a:tc>
                <a:tc>
                  <a:txBody>
                    <a:bodyPr/>
                    <a:lstStyle/>
                    <a:p>
                      <a:pPr defTabSz="914400"/>
                      <a:r>
                        <a:rPr sz="1100"/>
                        <a:t>Ravenne</a:t>
                      </a:r>
                    </a:p>
                  </a:txBody>
                  <a:tcPr marL="50800" marR="50800" marT="50800" marB="50800" anchor="ctr" anchorCtr="0" horzOverflow="overflow"/>
                </a:tc>
                <a:tc>
                  <a:txBody>
                    <a:bodyPr/>
                    <a:lstStyle/>
                    <a:p>
                      <a:pPr defTabSz="914400"/>
                      <a:r>
                        <a:rPr sz="1100"/>
                        <a:t>Reims</a:t>
                      </a:r>
                    </a:p>
                  </a:txBody>
                  <a:tcPr marL="50800" marR="50800" marT="50800" marB="50800" anchor="ctr" anchorCtr="0" horzOverflow="overflow"/>
                </a:tc>
                <a:tc>
                  <a:txBody>
                    <a:bodyPr/>
                    <a:lstStyle/>
                    <a:p>
                      <a:pPr defTabSz="914400"/>
                      <a:r>
                        <a:rPr sz="1100"/>
                        <a:t>La Mecque</a:t>
                      </a:r>
                    </a:p>
                  </a:txBody>
                  <a:tcPr marL="50800" marR="50800" marT="50800" marB="50800" anchor="ctr" anchorCtr="0" horzOverflow="overflow">
                    <a:lnR w="12700">
                      <a:solidFill>
                        <a:srgbClr val="606060"/>
                      </a:solidFill>
                      <a:miter lim="400000"/>
                    </a:lnR>
                  </a:tcPr>
                </a:tc>
              </a:tr>
              <a:tr h="758804">
                <a:tc>
                  <a:txBody>
                    <a:bodyPr/>
                    <a:lstStyle/>
                    <a:p>
                      <a:pPr defTabSz="914400">
                        <a:tabLst>
                          <a:tab pos="1181100" algn="l"/>
                        </a:tabLst>
                        <a:defRPr b="0">
                          <a:solidFill>
                            <a:srgbClr val="000000"/>
                          </a:solidFill>
                        </a:defRPr>
                      </a:pPr>
                      <a:r>
                        <a:rPr b="1" sz="1100">
                          <a:solidFill>
                            <a:srgbClr val="FFFFFF"/>
                          </a:solidFill>
                          <a:effectLst>
                            <a:outerShdw sx="100000" sy="100000" kx="0" ky="0" algn="b" rotWithShape="0" blurRad="25400" dist="25400" dir="5400000">
                              <a:srgbClr val="000000">
                                <a:alpha val="60000"/>
                              </a:srgbClr>
                            </a:outerShdw>
                          </a:effectLst>
                          <a:sym typeface="Helvetica"/>
                        </a:rPr>
                        <a:t>Documents clefs</a:t>
                      </a:r>
                    </a:p>
                  </a:txBody>
                  <a:tcPr marL="50800" marR="50800" marT="50800" marB="50800" anchor="ctr" anchorCtr="0" horzOverflow="overflow"/>
                </a:tc>
                <a:tc>
                  <a:txBody>
                    <a:bodyPr/>
                    <a:lstStyle/>
                    <a:p>
                      <a:pPr defTabSz="914400"/>
                      <a:r>
                        <a:rPr sz="1100"/>
                        <a:t>Mosaïque de St Olric</a:t>
                      </a:r>
                    </a:p>
                  </a:txBody>
                  <a:tcPr marL="50800" marR="50800" marT="50800" marB="50800" anchor="ctr" anchorCtr="0" horzOverflow="overflow">
                    <a:lnB w="12700">
                      <a:solidFill>
                        <a:srgbClr val="606060"/>
                      </a:solidFill>
                      <a:miter lim="400000"/>
                    </a:lnB>
                  </a:tcPr>
                </a:tc>
                <a:tc>
                  <a:txBody>
                    <a:bodyPr/>
                    <a:lstStyle/>
                    <a:p>
                      <a:pPr defTabSz="914400"/>
                      <a:r>
                        <a:rPr sz="1100"/>
                        <a:t>Récit de Grégoire de Tours</a:t>
                      </a:r>
                    </a:p>
                  </a:txBody>
                  <a:tcPr marL="50800" marR="50800" marT="50800" marB="50800" anchor="ctr" anchorCtr="0" horzOverflow="overflow">
                    <a:lnB w="12700">
                      <a:solidFill>
                        <a:srgbClr val="606060"/>
                      </a:solidFill>
                      <a:miter lim="400000"/>
                    </a:lnB>
                  </a:tcPr>
                </a:tc>
                <a:tc>
                  <a:txBody>
                    <a:bodyPr/>
                    <a:lstStyle/>
                    <a:p>
                      <a:pPr defTabSz="914400"/>
                      <a:r>
                        <a:rPr sz="1100"/>
                        <a:t>Coran</a:t>
                      </a:r>
                    </a:p>
                  </a:txBody>
                  <a:tcPr marL="50800" marR="50800" marT="50800" marB="50800" anchor="ctr" anchorCtr="0" horzOverflow="overflow">
                    <a:lnR w="12700">
                      <a:solidFill>
                        <a:srgbClr val="606060"/>
                      </a:solidFill>
                      <a:miter lim="400000"/>
                    </a:lnR>
                    <a:lnB w="12700">
                      <a:solidFill>
                        <a:srgbClr val="606060"/>
                      </a:solidFill>
                      <a:miter lim="400000"/>
                    </a:lnB>
                  </a:tcPr>
                </a:tc>
              </a:tr>
            </a:tbl>
          </a:graphicData>
        </a:graphic>
      </p:graphicFrame>
      <p:graphicFrame>
        <p:nvGraphicFramePr>
          <p:cNvPr id="439" name="Table 439"/>
          <p:cNvGraphicFramePr/>
          <p:nvPr/>
        </p:nvGraphicFramePr>
        <p:xfrm>
          <a:off x="4958159" y="2106964"/>
          <a:ext cx="3682455" cy="3047920"/>
        </p:xfrm>
        <a:graphic xmlns:a="http://schemas.openxmlformats.org/drawingml/2006/main">
          <a:graphicData uri="http://schemas.openxmlformats.org/drawingml/2006/table">
            <a:tbl>
              <a:tblPr firstCol="0" firstRow="1" lastCol="0" lastRow="0" bandCol="0" bandRow="1" rtl="0">
                <a:tableStyleId>{4C3C2611-4C71-4FC5-86AE-919BDF0F9419}</a:tableStyleId>
              </a:tblPr>
              <a:tblGrid>
                <a:gridCol w="1227484"/>
                <a:gridCol w="1227484"/>
                <a:gridCol w="1227484"/>
              </a:tblGrid>
              <a:tr h="761979">
                <a:tc gridSpan="3">
                  <a:txBody>
                    <a:bodyPr/>
                    <a:lstStyle/>
                    <a:p>
                      <a:pPr defTabSz="457200">
                        <a:defRPr sz="1000">
                          <a:sym typeface="Helvetica"/>
                        </a:defRPr>
                      </a:pPr>
                      <a:r>
                        <a:t>2. Carte IXe siècle : Les empires méditerranéens.</a:t>
                      </a:r>
                    </a:p>
                  </a:txBody>
                  <a:tcPr marL="50800" marR="50800" marT="50800" marB="50800" anchor="ctr" anchorCtr="0" horzOverflow="overflow"/>
                </a:tc>
                <a:tc hMerge="1">
                  <a:tcPr/>
                </a:tc>
                <a:tc hMerge="1">
                  <a:tcPr/>
                </a:tc>
              </a:tr>
              <a:tr h="761979">
                <a:tc>
                  <a:txBody>
                    <a:bodyPr/>
                    <a:lstStyle/>
                    <a:p>
                      <a:pPr defTabSz="914400"/>
                      <a:r>
                        <a:rPr sz="1000"/>
                        <a:t>Cyril et Méthode</a:t>
                      </a:r>
                    </a:p>
                  </a:txBody>
                  <a:tcPr marL="50800" marR="50800" marT="50800" marB="50800" anchor="ctr" anchorCtr="0" horzOverflow="overflow"/>
                </a:tc>
                <a:tc>
                  <a:txBody>
                    <a:bodyPr/>
                    <a:lstStyle/>
                    <a:p>
                      <a:pPr defTabSz="914400"/>
                      <a:r>
                        <a:rPr sz="1000"/>
                        <a:t>Charlemagne</a:t>
                      </a:r>
                    </a:p>
                  </a:txBody>
                  <a:tcPr marL="50800" marR="50800" marT="50800" marB="50800" anchor="ctr" anchorCtr="0" horzOverflow="overflow"/>
                </a:tc>
                <a:tc>
                  <a:txBody>
                    <a:bodyPr/>
                    <a:lstStyle/>
                    <a:p>
                      <a:pPr defTabSz="914400"/>
                      <a:r>
                        <a:rPr sz="1000"/>
                        <a:t>Harun al Rashid</a:t>
                      </a:r>
                    </a:p>
                  </a:txBody>
                  <a:tcPr marL="50800" marR="50800" marT="50800" marB="50800" anchor="ctr" anchorCtr="0" horzOverflow="overflow"/>
                </a:tc>
              </a:tr>
              <a:tr h="761979">
                <a:tc>
                  <a:txBody>
                    <a:bodyPr/>
                    <a:lstStyle/>
                    <a:p>
                      <a:pPr defTabSz="914400"/>
                      <a:r>
                        <a:rPr sz="1000"/>
                        <a:t>Constantinople</a:t>
                      </a:r>
                    </a:p>
                  </a:txBody>
                  <a:tcPr marL="50800" marR="50800" marT="50800" marB="50800" anchor="ctr" anchorCtr="0" horzOverflow="overflow"/>
                </a:tc>
                <a:tc>
                  <a:txBody>
                    <a:bodyPr/>
                    <a:lstStyle/>
                    <a:p>
                      <a:pPr defTabSz="914400"/>
                      <a:r>
                        <a:rPr sz="1000"/>
                        <a:t>Aix-la-Chapelle</a:t>
                      </a:r>
                    </a:p>
                  </a:txBody>
                  <a:tcPr marL="50800" marR="50800" marT="50800" marB="50800" anchor="ctr" anchorCtr="0" horzOverflow="overflow"/>
                </a:tc>
                <a:tc>
                  <a:txBody>
                    <a:bodyPr/>
                    <a:lstStyle/>
                    <a:p>
                      <a:pPr defTabSz="914400"/>
                      <a:r>
                        <a:rPr sz="1000"/>
                        <a:t>Bagdad</a:t>
                      </a:r>
                    </a:p>
                  </a:txBody>
                  <a:tcPr marL="50800" marR="50800" marT="50800" marB="50800" anchor="ctr" anchorCtr="0" horzOverflow="overflow"/>
                </a:tc>
              </a:tr>
              <a:tr h="761979">
                <a:tc>
                  <a:txBody>
                    <a:bodyPr/>
                    <a:lstStyle/>
                    <a:p>
                      <a:pPr defTabSz="914400"/>
                      <a:r>
                        <a:rPr sz="800"/>
                        <a:t>Dossier documentaire</a:t>
                      </a:r>
                    </a:p>
                  </a:txBody>
                  <a:tcPr marL="50800" marR="50800" marT="50800" marB="50800" anchor="ctr" anchorCtr="0" horzOverflow="overflow"/>
                </a:tc>
                <a:tc>
                  <a:txBody>
                    <a:bodyPr/>
                    <a:lstStyle/>
                    <a:p>
                      <a:pPr defTabSz="914400"/>
                      <a:r>
                        <a:rPr sz="800"/>
                        <a:t>Dossier documentaire</a:t>
                      </a:r>
                    </a:p>
                  </a:txBody>
                  <a:tcPr marL="50800" marR="50800" marT="50800" marB="50800" anchor="ctr" anchorCtr="0" horzOverflow="overflow"/>
                </a:tc>
                <a:tc>
                  <a:txBody>
                    <a:bodyPr/>
                    <a:lstStyle/>
                    <a:p>
                      <a:pPr defTabSz="914400"/>
                      <a:r>
                        <a:rPr sz="800"/>
                        <a:t>Dossier documentaire</a:t>
                      </a:r>
                    </a:p>
                  </a:txBody>
                  <a:tcPr marL="50800" marR="50800" marT="50800" marB="50800" anchor="ctr" anchorCtr="0" horzOverflow="overflow"/>
                </a:tc>
              </a:tr>
            </a:tbl>
          </a:graphicData>
        </a:graphic>
      </p:graphicFrame>
      <p:sp>
        <p:nvSpPr>
          <p:cNvPr id="440" name="Shape 440"/>
          <p:cNvSpPr/>
          <p:nvPr/>
        </p:nvSpPr>
        <p:spPr>
          <a:xfrm>
            <a:off x="643382" y="412407"/>
            <a:ext cx="11718037"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La cadre commun de la démonstration et les marges de manoeuvres.</a:t>
            </a:r>
          </a:p>
        </p:txBody>
      </p:sp>
      <p:sp>
        <p:nvSpPr>
          <p:cNvPr id="441" name="Shape 441"/>
          <p:cNvSpPr/>
          <p:nvPr/>
        </p:nvSpPr>
        <p:spPr>
          <a:xfrm>
            <a:off x="2727791" y="6375855"/>
            <a:ext cx="814319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Plusieurs parcours différents possibles.</a:t>
            </a:r>
          </a:p>
        </p:txBody>
      </p:sp>
      <p:graphicFrame>
        <p:nvGraphicFramePr>
          <p:cNvPr id="442" name="Table 442"/>
          <p:cNvGraphicFramePr/>
          <p:nvPr/>
        </p:nvGraphicFramePr>
        <p:xfrm>
          <a:off x="8632712" y="2113837"/>
          <a:ext cx="4152956" cy="3046874"/>
        </p:xfrm>
        <a:graphic xmlns:a="http://schemas.openxmlformats.org/drawingml/2006/main">
          <a:graphicData uri="http://schemas.openxmlformats.org/drawingml/2006/table">
            <a:tbl>
              <a:tblPr firstCol="0" firstRow="1" lastCol="0" lastRow="0" bandCol="0" bandRow="0" rtl="0">
                <a:tableStyleId>{C7B018BB-80A7-4F77-B60F-C8B233D01FF8}</a:tableStyleId>
              </a:tblPr>
              <a:tblGrid>
                <a:gridCol w="1380085"/>
                <a:gridCol w="1380085"/>
                <a:gridCol w="1380085"/>
              </a:tblGrid>
              <a:tr h="758543">
                <a:tc gridSpan="3">
                  <a:txBody>
                    <a:bodyPr/>
                    <a:lstStyle/>
                    <a:p>
                      <a:pPr defTabSz="914400">
                        <a:tabLst>
                          <a:tab pos="1181100" algn="l"/>
                        </a:tabLst>
                        <a:defRPr b="0">
                          <a:solidFill>
                            <a:srgbClr val="000000"/>
                          </a:solidFill>
                        </a:defRPr>
                      </a:pPr>
                      <a:r>
                        <a:rPr b="1" sz="800">
                          <a:solidFill>
                            <a:srgbClr val="FFFFFF"/>
                          </a:solidFill>
                          <a:effectLst>
                            <a:outerShdw sx="100000" sy="100000" kx="0" ky="0" algn="b" rotWithShape="0" blurRad="25400" dist="25400" dir="5400000">
                              <a:srgbClr val="000000">
                                <a:alpha val="60000"/>
                              </a:srgbClr>
                            </a:outerShdw>
                          </a:effectLst>
                          <a:sym typeface="Helvetica"/>
                        </a:rPr>
                        <a:t>3. Carte XIIème s. : Polarisation civilisationnelle et échanges intenses.
</a:t>
                      </a:r>
                    </a:p>
                  </a:txBody>
                  <a:tcPr marL="50800" marR="50800" marT="50800" marB="50800" anchor="ctr" anchorCtr="0" horzOverflow="overflow"/>
                </a:tc>
                <a:tc hMerge="1">
                  <a:tcPr/>
                </a:tc>
                <a:tc hMerge="1">
                  <a:tcPr/>
                </a:tc>
              </a:tr>
              <a:tr h="758543">
                <a:tc>
                  <a:txBody>
                    <a:bodyPr/>
                    <a:lstStyle/>
                    <a:p>
                      <a:pPr defTabSz="914400"/>
                      <a:r>
                        <a:rPr sz="800"/>
                        <a:t>Frédéric Barberousse / Roger de Sicile</a:t>
                      </a:r>
                    </a:p>
                  </a:txBody>
                  <a:tcPr marL="50800" marR="50800" marT="50800" marB="50800" anchor="ctr" anchorCtr="0" horzOverflow="overflow">
                    <a:lnL w="12700">
                      <a:solidFill>
                        <a:srgbClr val="606060"/>
                      </a:solidFill>
                      <a:miter lim="400000"/>
                    </a:lnL>
                  </a:tcPr>
                </a:tc>
                <a:tc>
                  <a:txBody>
                    <a:bodyPr/>
                    <a:lstStyle/>
                    <a:p>
                      <a:pPr defTabSz="914400"/>
                      <a:r>
                        <a:rPr sz="800"/>
                        <a:t>Le Cid / Averroès</a:t>
                      </a:r>
                    </a:p>
                  </a:txBody>
                  <a:tcPr marL="50800" marR="50800" marT="50800" marB="50800" anchor="ctr" anchorCtr="0" horzOverflow="overflow"/>
                </a:tc>
                <a:tc>
                  <a:txBody>
                    <a:bodyPr/>
                    <a:lstStyle/>
                    <a:p>
                      <a:pPr defTabSz="914400"/>
                      <a:r>
                        <a:rPr sz="800"/>
                        <a:t>Saladin</a:t>
                      </a:r>
                    </a:p>
                  </a:txBody>
                  <a:tcPr marL="50800" marR="50800" marT="50800" marB="50800" anchor="ctr" anchorCtr="0" horzOverflow="overflow">
                    <a:lnR w="12700">
                      <a:solidFill>
                        <a:srgbClr val="606060"/>
                      </a:solidFill>
                      <a:miter lim="400000"/>
                    </a:lnR>
                  </a:tcPr>
                </a:tc>
              </a:tr>
              <a:tr h="758543">
                <a:tc>
                  <a:txBody>
                    <a:bodyPr/>
                    <a:lstStyle/>
                    <a:p>
                      <a:pPr defTabSz="914400"/>
                      <a:r>
                        <a:rPr sz="800"/>
                        <a:t>Sicile</a:t>
                      </a:r>
                    </a:p>
                  </a:txBody>
                  <a:tcPr marL="50800" marR="50800" marT="50800" marB="50800" anchor="ctr" anchorCtr="0" horzOverflow="overflow">
                    <a:lnL w="12700">
                      <a:solidFill>
                        <a:srgbClr val="606060"/>
                      </a:solidFill>
                      <a:miter lim="400000"/>
                    </a:lnL>
                  </a:tcPr>
                </a:tc>
                <a:tc>
                  <a:txBody>
                    <a:bodyPr/>
                    <a:lstStyle/>
                    <a:p>
                      <a:pPr defTabSz="914400"/>
                      <a:r>
                        <a:rPr sz="800"/>
                        <a:t>al-Andalus / Espagnes</a:t>
                      </a:r>
                    </a:p>
                  </a:txBody>
                  <a:tcPr marL="50800" marR="50800" marT="50800" marB="50800" anchor="ctr" anchorCtr="0" horzOverflow="overflow"/>
                </a:tc>
                <a:tc>
                  <a:txBody>
                    <a:bodyPr/>
                    <a:lstStyle/>
                    <a:p>
                      <a:pPr defTabSz="914400"/>
                      <a:r>
                        <a:rPr sz="800"/>
                        <a:t>Levant latin</a:t>
                      </a:r>
                    </a:p>
                  </a:txBody>
                  <a:tcPr marL="50800" marR="50800" marT="50800" marB="50800" anchor="ctr" anchorCtr="0" horzOverflow="overflow">
                    <a:lnR w="12700">
                      <a:solidFill>
                        <a:srgbClr val="606060"/>
                      </a:solidFill>
                      <a:miter lim="400000"/>
                    </a:lnR>
                  </a:tcPr>
                </a:tc>
              </a:tr>
              <a:tr h="758543">
                <a:tc>
                  <a:txBody>
                    <a:bodyPr/>
                    <a:lstStyle/>
                    <a:p>
                      <a:pPr defTabSz="914400"/>
                      <a:r>
                        <a:rPr sz="800"/>
                        <a:t>Dossier documentaire</a:t>
                      </a:r>
                    </a:p>
                  </a:txBody>
                  <a:tcPr marL="50800" marR="50800" marT="50800" marB="50800" anchor="ctr" anchorCtr="0" horzOverflow="overflow">
                    <a:lnL w="12700">
                      <a:solidFill>
                        <a:srgbClr val="606060"/>
                      </a:solidFill>
                      <a:miter lim="400000"/>
                    </a:lnL>
                    <a:lnB w="12700">
                      <a:solidFill>
                        <a:srgbClr val="606060"/>
                      </a:solidFill>
                      <a:miter lim="400000"/>
                    </a:lnB>
                  </a:tcPr>
                </a:tc>
                <a:tc>
                  <a:txBody>
                    <a:bodyPr/>
                    <a:lstStyle/>
                    <a:p>
                      <a:pPr defTabSz="914400"/>
                      <a:r>
                        <a:rPr sz="800"/>
                        <a:t>Dossier documentaire</a:t>
                      </a:r>
                    </a:p>
                  </a:txBody>
                  <a:tcPr marL="50800" marR="50800" marT="50800" marB="50800" anchor="ctr" anchorCtr="0" horzOverflow="overflow">
                    <a:lnB w="12700">
                      <a:solidFill>
                        <a:srgbClr val="606060"/>
                      </a:solidFill>
                      <a:miter lim="400000"/>
                    </a:lnB>
                  </a:tcPr>
                </a:tc>
                <a:tc>
                  <a:txBody>
                    <a:bodyPr/>
                    <a:lstStyle/>
                    <a:p>
                      <a:pPr defTabSz="914400"/>
                      <a:r>
                        <a:rPr sz="800"/>
                        <a:t>Dossier documentaire</a:t>
                      </a:r>
                    </a:p>
                  </a:txBody>
                  <a:tcPr marL="50800" marR="50800" marT="50800" marB="50800" anchor="ctr" anchorCtr="0" horzOverflow="overflow">
                    <a:lnR w="12700">
                      <a:solidFill>
                        <a:srgbClr val="606060"/>
                      </a:solidFill>
                      <a:miter lim="400000"/>
                    </a:lnR>
                    <a:lnB w="12700">
                      <a:solidFill>
                        <a:srgbClr val="606060"/>
                      </a:solidFill>
                      <a:miter lim="400000"/>
                    </a:lnB>
                  </a:tcPr>
                </a:tc>
              </a:tr>
            </a:tbl>
          </a:graphicData>
        </a:graphic>
      </p:graphicFrame>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0" name="pasted-image.tiff"/>
          <p:cNvPicPr>
            <a:picLocks noChangeAspect="1"/>
          </p:cNvPicPr>
          <p:nvPr/>
        </p:nvPicPr>
        <p:blipFill>
          <a:blip r:embed="rId2">
            <a:extLst/>
          </a:blip>
          <a:stretch>
            <a:fillRect/>
          </a:stretch>
        </p:blipFill>
        <p:spPr>
          <a:xfrm>
            <a:off x="216499" y="2201821"/>
            <a:ext cx="12754751" cy="4814807"/>
          </a:xfrm>
          <a:prstGeom prst="rect">
            <a:avLst/>
          </a:prstGeom>
          <a:ln w="12700">
            <a:miter lim="400000"/>
          </a:ln>
        </p:spPr>
      </p:pic>
      <p:sp>
        <p:nvSpPr>
          <p:cNvPr id="131" name="Shape 131"/>
          <p:cNvSpPr/>
          <p:nvPr/>
        </p:nvSpPr>
        <p:spPr>
          <a:xfrm>
            <a:off x="1223057" y="12700"/>
            <a:ext cx="10558686"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Des problématiques rassemblées et remises en perspective.</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3" name="pasted-image.tiff"/>
          <p:cNvPicPr>
            <a:picLocks noChangeAspect="1"/>
          </p:cNvPicPr>
          <p:nvPr/>
        </p:nvPicPr>
        <p:blipFill>
          <a:blip r:embed="rId2">
            <a:extLst/>
          </a:blip>
          <a:stretch>
            <a:fillRect/>
          </a:stretch>
        </p:blipFill>
        <p:spPr>
          <a:xfrm>
            <a:off x="216499" y="2201821"/>
            <a:ext cx="12754751" cy="4814807"/>
          </a:xfrm>
          <a:prstGeom prst="rect">
            <a:avLst/>
          </a:prstGeom>
          <a:ln w="12700">
            <a:miter lim="400000"/>
          </a:ln>
        </p:spPr>
      </p:pic>
      <p:sp>
        <p:nvSpPr>
          <p:cNvPr id="134" name="Shape 134"/>
          <p:cNvSpPr/>
          <p:nvPr/>
        </p:nvSpPr>
        <p:spPr>
          <a:xfrm>
            <a:off x="2976736" y="285750"/>
            <a:ext cx="705132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Situer dans le temps et l’espace</a:t>
            </a:r>
          </a:p>
        </p:txBody>
      </p:sp>
      <p:sp>
        <p:nvSpPr>
          <p:cNvPr id="135" name="Shape 135"/>
          <p:cNvSpPr/>
          <p:nvPr/>
        </p:nvSpPr>
        <p:spPr>
          <a:xfrm>
            <a:off x="3771900" y="2965450"/>
            <a:ext cx="3488383" cy="425947"/>
          </a:xfrm>
          <a:prstGeom prst="rect">
            <a:avLst/>
          </a:prstGeom>
          <a:blipFill>
            <a:blip r:embed="rId3">
              <a:alphaModFix amt="27364"/>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36" name="Shape 136"/>
          <p:cNvSpPr/>
          <p:nvPr/>
        </p:nvSpPr>
        <p:spPr>
          <a:xfrm>
            <a:off x="3771900" y="4339877"/>
            <a:ext cx="7883426" cy="334220"/>
          </a:xfrm>
          <a:prstGeom prst="rect">
            <a:avLst/>
          </a:prstGeom>
          <a:blipFill>
            <a:blip r:embed="rId3">
              <a:alphaModFix amt="27364"/>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37" name="Shape 137"/>
          <p:cNvSpPr/>
          <p:nvPr/>
        </p:nvSpPr>
        <p:spPr>
          <a:xfrm>
            <a:off x="3771900" y="4619277"/>
            <a:ext cx="1517849" cy="334220"/>
          </a:xfrm>
          <a:prstGeom prst="rect">
            <a:avLst/>
          </a:prstGeom>
          <a:blipFill>
            <a:blip r:embed="rId3">
              <a:alphaModFix amt="27364"/>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38" name="Shape 138"/>
          <p:cNvSpPr/>
          <p:nvPr/>
        </p:nvSpPr>
        <p:spPr>
          <a:xfrm>
            <a:off x="787003" y="7251700"/>
            <a:ext cx="11430795" cy="1066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200">
                <a:solidFill>
                  <a:schemeClr val="accent5"/>
                </a:solidFill>
                <a:latin typeface="Helvetica"/>
                <a:ea typeface="Helvetica"/>
                <a:cs typeface="Helvetica"/>
                <a:sym typeface="Helvetica"/>
              </a:defRPr>
            </a:pPr>
            <a:r>
              <a:t>La </a:t>
            </a:r>
            <a:r>
              <a:rPr u="sng"/>
              <a:t>Méditerranée</a:t>
            </a:r>
          </a:p>
          <a:p>
            <a:pPr>
              <a:defRPr b="1" sz="3200">
                <a:solidFill>
                  <a:schemeClr val="accent5"/>
                </a:solidFill>
                <a:latin typeface="Helvetica"/>
                <a:ea typeface="Helvetica"/>
                <a:cs typeface="Helvetica"/>
                <a:sym typeface="Helvetica"/>
              </a:defRPr>
            </a:pPr>
            <a:r>
              <a:t>8 siècles : la transition des </a:t>
            </a:r>
            <a:r>
              <a:rPr u="sng"/>
              <a:t>Empires</a:t>
            </a:r>
            <a:r>
              <a:t> aux </a:t>
            </a:r>
            <a:r>
              <a:rPr u="sng"/>
              <a:t>sociétés féodales.</a:t>
            </a:r>
          </a:p>
        </p:txBody>
      </p:sp>
      <p:sp>
        <p:nvSpPr>
          <p:cNvPr id="139" name="Shape 139"/>
          <p:cNvSpPr/>
          <p:nvPr/>
        </p:nvSpPr>
        <p:spPr>
          <a:xfrm>
            <a:off x="8739950" y="5749925"/>
            <a:ext cx="2250323" cy="425947"/>
          </a:xfrm>
          <a:prstGeom prst="rect">
            <a:avLst/>
          </a:prstGeom>
          <a:blipFill>
            <a:blip r:embed="rId3">
              <a:alphaModFix amt="27364"/>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40" name="Shape 140"/>
          <p:cNvSpPr/>
          <p:nvPr/>
        </p:nvSpPr>
        <p:spPr>
          <a:xfrm>
            <a:off x="7669517" y="6133517"/>
            <a:ext cx="1655883" cy="425947"/>
          </a:xfrm>
          <a:prstGeom prst="rect">
            <a:avLst/>
          </a:prstGeom>
          <a:blipFill>
            <a:blip r:embed="rId3">
              <a:alphaModFix amt="27364"/>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2" name="pasted-image.tiff"/>
          <p:cNvPicPr>
            <a:picLocks noChangeAspect="1"/>
          </p:cNvPicPr>
          <p:nvPr/>
        </p:nvPicPr>
        <p:blipFill>
          <a:blip r:embed="rId2">
            <a:extLst/>
          </a:blip>
          <a:stretch>
            <a:fillRect/>
          </a:stretch>
        </p:blipFill>
        <p:spPr>
          <a:xfrm>
            <a:off x="216499" y="2201821"/>
            <a:ext cx="12754751" cy="4814807"/>
          </a:xfrm>
          <a:prstGeom prst="rect">
            <a:avLst/>
          </a:prstGeom>
          <a:ln w="12700">
            <a:miter lim="400000"/>
          </a:ln>
        </p:spPr>
      </p:pic>
      <p:sp>
        <p:nvSpPr>
          <p:cNvPr id="143" name="Shape 143"/>
          <p:cNvSpPr/>
          <p:nvPr/>
        </p:nvSpPr>
        <p:spPr>
          <a:xfrm>
            <a:off x="2823212" y="679192"/>
            <a:ext cx="754134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Point 1. </a:t>
            </a:r>
            <a:r>
              <a:rPr>
                <a:solidFill>
                  <a:schemeClr val="accent5"/>
                </a:solidFill>
              </a:rPr>
              <a:t>Approche civilisationnelle</a:t>
            </a:r>
          </a:p>
        </p:txBody>
      </p:sp>
      <p:sp>
        <p:nvSpPr>
          <p:cNvPr id="144" name="Shape 144"/>
          <p:cNvSpPr/>
          <p:nvPr/>
        </p:nvSpPr>
        <p:spPr>
          <a:xfrm>
            <a:off x="6146800" y="3600499"/>
            <a:ext cx="894169" cy="276772"/>
          </a:xfrm>
          <a:prstGeom prst="rect">
            <a:avLst/>
          </a:prstGeom>
          <a:blipFill>
            <a:blip r:embed="rId3">
              <a:alphaModFix amt="31799"/>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45" name="Shape 145"/>
          <p:cNvSpPr/>
          <p:nvPr/>
        </p:nvSpPr>
        <p:spPr>
          <a:xfrm>
            <a:off x="8508454" y="3600499"/>
            <a:ext cx="780415" cy="276772"/>
          </a:xfrm>
          <a:prstGeom prst="rect">
            <a:avLst/>
          </a:prstGeom>
          <a:blipFill>
            <a:blip r:embed="rId3">
              <a:alphaModFix amt="31799"/>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46" name="Shape 146"/>
          <p:cNvSpPr/>
          <p:nvPr/>
        </p:nvSpPr>
        <p:spPr>
          <a:xfrm>
            <a:off x="6203677" y="3892599"/>
            <a:ext cx="3643372" cy="276772"/>
          </a:xfrm>
          <a:prstGeom prst="rect">
            <a:avLst/>
          </a:prstGeom>
          <a:blipFill>
            <a:blip r:embed="rId3">
              <a:alphaModFix amt="31799"/>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47" name="Shape 147"/>
          <p:cNvSpPr/>
          <p:nvPr/>
        </p:nvSpPr>
        <p:spPr>
          <a:xfrm>
            <a:off x="6457677" y="4184699"/>
            <a:ext cx="1629380" cy="276772"/>
          </a:xfrm>
          <a:prstGeom prst="rect">
            <a:avLst/>
          </a:prstGeom>
          <a:blipFill>
            <a:blip r:embed="rId3">
              <a:alphaModFix amt="31799"/>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48" name="Shape 148"/>
          <p:cNvSpPr/>
          <p:nvPr/>
        </p:nvSpPr>
        <p:spPr>
          <a:xfrm>
            <a:off x="782714" y="3600499"/>
            <a:ext cx="1170943" cy="276772"/>
          </a:xfrm>
          <a:prstGeom prst="rect">
            <a:avLst/>
          </a:prstGeom>
          <a:blipFill>
            <a:blip r:embed="rId3">
              <a:alphaModFix amt="31799"/>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49" name="Shape 149"/>
          <p:cNvSpPr/>
          <p:nvPr/>
        </p:nvSpPr>
        <p:spPr>
          <a:xfrm>
            <a:off x="2168315" y="3600499"/>
            <a:ext cx="598086" cy="276772"/>
          </a:xfrm>
          <a:prstGeom prst="rect">
            <a:avLst/>
          </a:prstGeom>
          <a:blipFill>
            <a:blip r:embed="rId3">
              <a:alphaModFix amt="31799"/>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50" name="Shape 150"/>
          <p:cNvSpPr/>
          <p:nvPr/>
        </p:nvSpPr>
        <p:spPr>
          <a:xfrm>
            <a:off x="875502" y="4993357"/>
            <a:ext cx="1335389" cy="276771"/>
          </a:xfrm>
          <a:prstGeom prst="rect">
            <a:avLst/>
          </a:prstGeom>
          <a:blipFill>
            <a:blip r:embed="rId3">
              <a:alphaModFix amt="31799"/>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51" name="Shape 151"/>
          <p:cNvSpPr/>
          <p:nvPr/>
        </p:nvSpPr>
        <p:spPr>
          <a:xfrm>
            <a:off x="2004510" y="4738414"/>
            <a:ext cx="780415" cy="276772"/>
          </a:xfrm>
          <a:prstGeom prst="rect">
            <a:avLst/>
          </a:prstGeom>
          <a:blipFill>
            <a:blip r:embed="rId3">
              <a:alphaModFix amt="31799"/>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52" name="Shape 152"/>
          <p:cNvSpPr/>
          <p:nvPr/>
        </p:nvSpPr>
        <p:spPr>
          <a:xfrm>
            <a:off x="814334" y="4738414"/>
            <a:ext cx="894170" cy="276772"/>
          </a:xfrm>
          <a:prstGeom prst="rect">
            <a:avLst/>
          </a:prstGeom>
          <a:blipFill>
            <a:blip r:embed="rId3">
              <a:alphaModFix amt="31799"/>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53" name="Shape 153"/>
          <p:cNvSpPr/>
          <p:nvPr/>
        </p:nvSpPr>
        <p:spPr>
          <a:xfrm>
            <a:off x="1076629" y="7416800"/>
            <a:ext cx="2636177" cy="1739900"/>
          </a:xfrm>
          <a:prstGeom prst="roundRect">
            <a:avLst>
              <a:gd name="adj" fmla="val 10949"/>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Un héritage helléno-romain et biblique commun.</a:t>
            </a:r>
          </a:p>
        </p:txBody>
      </p:sp>
      <p:sp>
        <p:nvSpPr>
          <p:cNvPr id="154" name="Shape 154"/>
          <p:cNvSpPr/>
          <p:nvPr/>
        </p:nvSpPr>
        <p:spPr>
          <a:xfrm>
            <a:off x="4454829" y="7416800"/>
            <a:ext cx="2636177" cy="1739900"/>
          </a:xfrm>
          <a:prstGeom prst="roundRect">
            <a:avLst>
              <a:gd name="adj" fmla="val 10949"/>
            </a:avLst>
          </a:prstGeom>
          <a:gradFill>
            <a:gsLst>
              <a:gs pos="0">
                <a:srgbClr val="FF9300"/>
              </a:gs>
              <a:gs pos="100000">
                <a:srgbClr val="FF2600"/>
              </a:gs>
            </a:gsLst>
            <a:lin ang="5400000"/>
          </a:gra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Des sociétés médiévales diverses en terme de civilisation</a:t>
            </a:r>
          </a:p>
        </p:txBody>
      </p:sp>
      <p:sp>
        <p:nvSpPr>
          <p:cNvPr id="155" name="Shape 155"/>
          <p:cNvSpPr/>
          <p:nvPr/>
        </p:nvSpPr>
        <p:spPr>
          <a:xfrm>
            <a:off x="8425696" y="6951133"/>
            <a:ext cx="2636177" cy="947407"/>
          </a:xfrm>
          <a:prstGeom prst="roundRect">
            <a:avLst>
              <a:gd name="adj" fmla="val 20108"/>
            </a:avLst>
          </a:prstGeom>
          <a:solidFill>
            <a:srgbClr val="FF9300"/>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Les chrétientés</a:t>
            </a:r>
          </a:p>
        </p:txBody>
      </p:sp>
      <p:sp>
        <p:nvSpPr>
          <p:cNvPr id="156" name="Shape 156"/>
          <p:cNvSpPr/>
          <p:nvPr/>
        </p:nvSpPr>
        <p:spPr>
          <a:xfrm>
            <a:off x="8425696" y="8426708"/>
            <a:ext cx="2636177" cy="947407"/>
          </a:xfrm>
          <a:prstGeom prst="roundRect">
            <a:avLst>
              <a:gd name="adj" fmla="val 20108"/>
            </a:avLst>
          </a:prstGeom>
          <a:solidFill>
            <a:srgbClr val="FF2600"/>
          </a:solid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sz="2400">
                <a:solidFill>
                  <a:srgbClr val="FFFFFF"/>
                </a:solidFill>
              </a:defRPr>
            </a:lvl1pPr>
          </a:lstStyle>
          <a:p>
            <a:pPr/>
            <a:r>
              <a:t>L’islam</a:t>
            </a:r>
          </a:p>
        </p:txBody>
      </p:sp>
      <p:sp>
        <p:nvSpPr>
          <p:cNvPr id="157" name="Shape 157"/>
          <p:cNvSpPr/>
          <p:nvPr/>
        </p:nvSpPr>
        <p:spPr>
          <a:xfrm>
            <a:off x="3649133" y="8286750"/>
            <a:ext cx="780415" cy="0"/>
          </a:xfrm>
          <a:prstGeom prst="line">
            <a:avLst/>
          </a:prstGeom>
          <a:ln w="25400">
            <a:solidFill>
              <a:schemeClr val="accent5">
                <a:hueOff val="-444211"/>
                <a:satOff val="-14915"/>
                <a:lumOff val="22857"/>
              </a:schemeClr>
            </a:solidFill>
            <a:miter lim="400000"/>
            <a:tailEnd type="triangle"/>
          </a:ln>
        </p:spPr>
        <p:txBody>
          <a:bodyPr lIns="50800" tIns="50800" rIns="50800" bIns="50800" anchor="ctr"/>
          <a:lstStyle/>
          <a:p>
            <a:pPr>
              <a:defRPr sz="2400"/>
            </a:pPr>
          </a:p>
        </p:txBody>
      </p:sp>
      <p:sp>
        <p:nvSpPr>
          <p:cNvPr id="158" name="Shape 158"/>
          <p:cNvSpPr/>
          <p:nvPr/>
        </p:nvSpPr>
        <p:spPr>
          <a:xfrm flipV="1">
            <a:off x="7116287" y="7349895"/>
            <a:ext cx="1291195" cy="936856"/>
          </a:xfrm>
          <a:prstGeom prst="line">
            <a:avLst/>
          </a:prstGeom>
          <a:ln w="25400">
            <a:solidFill>
              <a:schemeClr val="accent5">
                <a:hueOff val="-444211"/>
                <a:satOff val="-14915"/>
                <a:lumOff val="22857"/>
              </a:schemeClr>
            </a:solidFill>
            <a:miter lim="400000"/>
            <a:tailEnd type="triangle"/>
          </a:ln>
        </p:spPr>
        <p:txBody>
          <a:bodyPr lIns="50800" tIns="50800" rIns="50800" bIns="50800" anchor="ctr"/>
          <a:lstStyle/>
          <a:p>
            <a:pPr>
              <a:defRPr sz="2400"/>
            </a:pPr>
          </a:p>
        </p:txBody>
      </p:sp>
      <p:sp>
        <p:nvSpPr>
          <p:cNvPr id="159" name="Shape 159"/>
          <p:cNvSpPr/>
          <p:nvPr/>
        </p:nvSpPr>
        <p:spPr>
          <a:xfrm>
            <a:off x="7109537" y="8297091"/>
            <a:ext cx="1302021" cy="625384"/>
          </a:xfrm>
          <a:prstGeom prst="line">
            <a:avLst/>
          </a:prstGeom>
          <a:ln w="25400">
            <a:solidFill>
              <a:schemeClr val="accent5">
                <a:hueOff val="-444211"/>
                <a:satOff val="-14915"/>
                <a:lumOff val="22857"/>
              </a:schemeClr>
            </a:solidFill>
            <a:miter lim="400000"/>
            <a:tailEnd type="triangle"/>
          </a:ln>
        </p:spPr>
        <p:txBody>
          <a:bodyPr lIns="50800" tIns="50800" rIns="50800" bIns="50800" anchor="ctr"/>
          <a:lstStyle/>
          <a:p>
            <a:pPr>
              <a:defRPr sz="2400"/>
            </a:pP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1" name="pasted-image.tiff"/>
          <p:cNvPicPr>
            <a:picLocks noChangeAspect="1"/>
          </p:cNvPicPr>
          <p:nvPr/>
        </p:nvPicPr>
        <p:blipFill>
          <a:blip r:embed="rId2">
            <a:extLst/>
          </a:blip>
          <a:stretch>
            <a:fillRect/>
          </a:stretch>
        </p:blipFill>
        <p:spPr>
          <a:xfrm>
            <a:off x="216499" y="2201821"/>
            <a:ext cx="12754751" cy="4814807"/>
          </a:xfrm>
          <a:prstGeom prst="rect">
            <a:avLst/>
          </a:prstGeom>
          <a:ln w="12700">
            <a:miter lim="400000"/>
          </a:ln>
        </p:spPr>
      </p:pic>
      <p:sp>
        <p:nvSpPr>
          <p:cNvPr id="162" name="Shape 162"/>
          <p:cNvSpPr/>
          <p:nvPr/>
        </p:nvSpPr>
        <p:spPr>
          <a:xfrm>
            <a:off x="2878352" y="679192"/>
            <a:ext cx="74310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Point 2. </a:t>
            </a:r>
            <a:r>
              <a:rPr>
                <a:solidFill>
                  <a:schemeClr val="accent5"/>
                </a:solidFill>
              </a:rPr>
              <a:t>La question des Empires.</a:t>
            </a:r>
          </a:p>
        </p:txBody>
      </p:sp>
      <p:sp>
        <p:nvSpPr>
          <p:cNvPr id="163" name="Shape 163"/>
          <p:cNvSpPr/>
          <p:nvPr/>
        </p:nvSpPr>
        <p:spPr>
          <a:xfrm>
            <a:off x="7703463" y="4609764"/>
            <a:ext cx="3851668" cy="276772"/>
          </a:xfrm>
          <a:prstGeom prst="rect">
            <a:avLst/>
          </a:prstGeom>
          <a:blipFill>
            <a:blip r:embed="rId3">
              <a:alphaModFix amt="26775"/>
            </a:blip>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164" name="Shape 164"/>
          <p:cNvSpPr/>
          <p:nvPr/>
        </p:nvSpPr>
        <p:spPr>
          <a:xfrm>
            <a:off x="4750949" y="4907826"/>
            <a:ext cx="4827121" cy="276771"/>
          </a:xfrm>
          <a:prstGeom prst="rect">
            <a:avLst/>
          </a:prstGeom>
          <a:blipFill>
            <a:blip r:embed="rId3">
              <a:alphaModFix amt="26775"/>
            </a:blip>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165" name="Shape 165"/>
          <p:cNvSpPr/>
          <p:nvPr/>
        </p:nvSpPr>
        <p:spPr>
          <a:xfrm>
            <a:off x="5151647" y="5120356"/>
            <a:ext cx="4025724" cy="276772"/>
          </a:xfrm>
          <a:prstGeom prst="rect">
            <a:avLst/>
          </a:prstGeom>
          <a:blipFill>
            <a:blip r:embed="rId3">
              <a:alphaModFix amt="26775"/>
            </a:blip>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166" name="Shape 166"/>
          <p:cNvSpPr/>
          <p:nvPr/>
        </p:nvSpPr>
        <p:spPr>
          <a:xfrm>
            <a:off x="8956477" y="5401312"/>
            <a:ext cx="3130723" cy="276772"/>
          </a:xfrm>
          <a:prstGeom prst="rect">
            <a:avLst/>
          </a:prstGeom>
          <a:blipFill>
            <a:blip r:embed="rId3">
              <a:alphaModFix amt="26775"/>
            </a:blip>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167" name="Shape 167"/>
          <p:cNvSpPr/>
          <p:nvPr/>
        </p:nvSpPr>
        <p:spPr>
          <a:xfrm>
            <a:off x="3780560" y="5630949"/>
            <a:ext cx="2246881" cy="276772"/>
          </a:xfrm>
          <a:prstGeom prst="rect">
            <a:avLst/>
          </a:prstGeom>
          <a:blipFill>
            <a:blip r:embed="rId3">
              <a:alphaModFix amt="26775"/>
            </a:blip>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168" name="Shape 168"/>
          <p:cNvSpPr/>
          <p:nvPr/>
        </p:nvSpPr>
        <p:spPr>
          <a:xfrm>
            <a:off x="1769287" y="5860586"/>
            <a:ext cx="1819093" cy="276772"/>
          </a:xfrm>
          <a:prstGeom prst="rect">
            <a:avLst/>
          </a:prstGeom>
          <a:blipFill>
            <a:blip r:embed="rId3">
              <a:alphaModFix amt="26775"/>
            </a:blip>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
        <p:nvSpPr>
          <p:cNvPr id="169" name="Shape 169"/>
          <p:cNvSpPr/>
          <p:nvPr/>
        </p:nvSpPr>
        <p:spPr>
          <a:xfrm>
            <a:off x="869916" y="6107329"/>
            <a:ext cx="863819" cy="276772"/>
          </a:xfrm>
          <a:prstGeom prst="rect">
            <a:avLst/>
          </a:prstGeom>
          <a:blipFill>
            <a:blip r:embed="rId3">
              <a:alphaModFix amt="26775"/>
            </a:blip>
          </a:blipFill>
          <a:ln w="12700">
            <a:miter lim="400000"/>
          </a:ln>
          <a:effectLst>
            <a:outerShdw sx="100000" sy="100000" kx="0" ky="0" algn="b" rotWithShape="0" blurRad="50800" dist="12700" dir="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Shape 171"/>
          <p:cNvSpPr/>
          <p:nvPr/>
        </p:nvSpPr>
        <p:spPr>
          <a:xfrm>
            <a:off x="5002741" y="618066"/>
            <a:ext cx="2999318" cy="25677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blipFill>
            <a:blip r:embed="rId2"/>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solidFill>
                  <a:srgbClr val="FFFFFF"/>
                </a:solidFill>
              </a:defRPr>
            </a:pPr>
          </a:p>
          <a:p>
            <a:pPr>
              <a:defRPr sz="2400">
                <a:solidFill>
                  <a:srgbClr val="FFFFFF"/>
                </a:solidFill>
              </a:defRPr>
            </a:pPr>
          </a:p>
          <a:p>
            <a:pPr>
              <a:defRPr sz="2400">
                <a:solidFill>
                  <a:srgbClr val="FFFFFF"/>
                </a:solidFill>
              </a:defRPr>
            </a:pPr>
            <a:r>
              <a:t>Trois prétentions impériales médiévales.</a:t>
            </a:r>
          </a:p>
        </p:txBody>
      </p:sp>
      <p:sp>
        <p:nvSpPr>
          <p:cNvPr id="172" name="Shape 172"/>
          <p:cNvSpPr/>
          <p:nvPr/>
        </p:nvSpPr>
        <p:spPr>
          <a:xfrm>
            <a:off x="3448058" y="2758016"/>
            <a:ext cx="150281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L’islam</a:t>
            </a:r>
          </a:p>
        </p:txBody>
      </p:sp>
      <p:sp>
        <p:nvSpPr>
          <p:cNvPr id="173" name="Shape 173"/>
          <p:cNvSpPr/>
          <p:nvPr/>
        </p:nvSpPr>
        <p:spPr>
          <a:xfrm>
            <a:off x="8061748" y="2758016"/>
            <a:ext cx="296037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Occident latin</a:t>
            </a:r>
          </a:p>
        </p:txBody>
      </p:sp>
      <p:sp>
        <p:nvSpPr>
          <p:cNvPr id="174" name="Shape 174"/>
          <p:cNvSpPr/>
          <p:nvPr/>
        </p:nvSpPr>
        <p:spPr>
          <a:xfrm>
            <a:off x="5555767" y="74083"/>
            <a:ext cx="189326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Byzance</a:t>
            </a:r>
          </a:p>
        </p:txBody>
      </p:sp>
      <p:sp>
        <p:nvSpPr>
          <p:cNvPr id="175" name="Shape 175"/>
          <p:cNvSpPr/>
          <p:nvPr/>
        </p:nvSpPr>
        <p:spPr>
          <a:xfrm>
            <a:off x="838200" y="4377266"/>
            <a:ext cx="4674857" cy="4329378"/>
          </a:xfrm>
          <a:prstGeom prst="rect">
            <a:avLst/>
          </a:prstGeom>
          <a:blipFill>
            <a:blip r:embed="rId3"/>
          </a:blipFill>
          <a:ln w="12700">
            <a:miter lim="400000"/>
          </a:ln>
          <a:effectLst>
            <a:outerShdw sx="100000" sy="100000" kx="0" ky="0" algn="b" rotWithShape="0" blurRad="50800" dist="12700" dir="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1" sz="2300">
                <a:solidFill>
                  <a:srgbClr val="FFFFFF"/>
                </a:solidFill>
                <a:latin typeface="Helvetica"/>
                <a:ea typeface="Helvetica"/>
                <a:cs typeface="Helvetica"/>
                <a:sym typeface="Helvetica"/>
              </a:defRPr>
            </a:pPr>
            <a:r>
              <a:t>Des formes de pouvoirs comparables</a:t>
            </a:r>
          </a:p>
          <a:p>
            <a:pPr>
              <a:defRPr b="1" sz="2300">
                <a:solidFill>
                  <a:srgbClr val="FFFFFF"/>
                </a:solidFill>
                <a:latin typeface="Helvetica"/>
                <a:ea typeface="Helvetica"/>
                <a:cs typeface="Helvetica"/>
                <a:sym typeface="Helvetica"/>
              </a:defRPr>
            </a:pPr>
          </a:p>
          <a:p>
            <a:pPr>
              <a:defRPr b="1" sz="2300">
                <a:solidFill>
                  <a:srgbClr val="FFFFFF"/>
                </a:solidFill>
                <a:latin typeface="Helvetica"/>
                <a:ea typeface="Helvetica"/>
                <a:cs typeface="Helvetica"/>
                <a:sym typeface="Helvetica"/>
              </a:defRPr>
            </a:pPr>
            <a:r>
              <a:t>« </a:t>
            </a:r>
            <a:r>
              <a:rPr i="1"/>
              <a:t>Un seul dieu, un seul maître</a:t>
            </a:r>
            <a:r>
              <a:t> »</a:t>
            </a:r>
          </a:p>
          <a:p>
            <a:pPr>
              <a:defRPr sz="2300">
                <a:solidFill>
                  <a:srgbClr val="FFFFFF"/>
                </a:solidFill>
              </a:defRPr>
            </a:pPr>
          </a:p>
          <a:p>
            <a:pPr marL="296333" indent="-296333">
              <a:buSzPct val="75000"/>
              <a:buChar char="-"/>
              <a:defRPr sz="2300">
                <a:solidFill>
                  <a:srgbClr val="FFFFFF"/>
                </a:solidFill>
              </a:defRPr>
            </a:pPr>
            <a:r>
              <a:t>Une même prétention à l’universalisme par le monothéisme</a:t>
            </a:r>
          </a:p>
          <a:p>
            <a:pPr marL="296333" indent="-296333">
              <a:buSzPct val="75000"/>
              <a:buChar char="-"/>
              <a:defRPr sz="2300">
                <a:solidFill>
                  <a:srgbClr val="FFFFFF"/>
                </a:solidFill>
              </a:defRPr>
            </a:pPr>
            <a:r>
              <a:t>la concentration symbolique de l’autorité dans les mains idéalement d’un représentant du dieu unique sur terre</a:t>
            </a:r>
          </a:p>
        </p:txBody>
      </p:sp>
      <p:sp>
        <p:nvSpPr>
          <p:cNvPr id="176" name="Shape 176"/>
          <p:cNvSpPr/>
          <p:nvPr/>
        </p:nvSpPr>
        <p:spPr>
          <a:xfrm>
            <a:off x="7204504" y="3835400"/>
            <a:ext cx="4674858" cy="5763221"/>
          </a:xfrm>
          <a:prstGeom prst="rect">
            <a:avLst/>
          </a:prstGeom>
          <a:blipFill>
            <a:blip r:embed="rId4"/>
          </a:blipFill>
          <a:ln w="12700">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1" sz="2400">
                <a:solidFill>
                  <a:srgbClr val="FFFFFF"/>
                </a:solidFill>
                <a:latin typeface="Helvetica"/>
                <a:ea typeface="Helvetica"/>
                <a:cs typeface="Helvetica"/>
                <a:sym typeface="Helvetica"/>
              </a:defRPr>
            </a:pPr>
            <a:r>
              <a:t>Des contradictions partagées :</a:t>
            </a:r>
          </a:p>
          <a:p>
            <a:pPr>
              <a:defRPr b="1" sz="2400">
                <a:solidFill>
                  <a:srgbClr val="FFFFFF"/>
                </a:solidFill>
                <a:latin typeface="Helvetica"/>
                <a:ea typeface="Helvetica"/>
                <a:cs typeface="Helvetica"/>
                <a:sym typeface="Helvetica"/>
              </a:defRPr>
            </a:pPr>
          </a:p>
          <a:p>
            <a:pPr marL="308680" indent="-308680">
              <a:buSzPct val="75000"/>
              <a:buChar char="-"/>
              <a:defRPr sz="2500">
                <a:solidFill>
                  <a:srgbClr val="FFFFFF"/>
                </a:solidFill>
              </a:defRPr>
            </a:pPr>
            <a:r>
              <a:t>Un émiettement croissant des monothéismes en confessions variées,</a:t>
            </a:r>
          </a:p>
          <a:p>
            <a:pPr marL="308680" indent="-308680">
              <a:buSzPct val="75000"/>
              <a:buChar char="-"/>
              <a:defRPr sz="2500">
                <a:solidFill>
                  <a:srgbClr val="FFFFFF"/>
                </a:solidFill>
              </a:defRPr>
            </a:pPr>
            <a:r>
              <a:t>La multiplicité et le pouvoir des milieux religieux (au centre comme aux marges du pouvoir), </a:t>
            </a:r>
          </a:p>
          <a:p>
            <a:pPr marL="308680" indent="-308680">
              <a:buSzPct val="75000"/>
              <a:buChar char="-"/>
              <a:defRPr sz="2500">
                <a:solidFill>
                  <a:srgbClr val="FFFFFF"/>
                </a:solidFill>
              </a:defRPr>
            </a:pPr>
            <a:r>
              <a:t>L’affirmation de l’aristocratie militaire et essor des notabilités urbaines.</a:t>
            </a:r>
          </a:p>
          <a:p>
            <a:pPr>
              <a:defRPr b="1" sz="2400">
                <a:solidFill>
                  <a:srgbClr val="FFFFFF"/>
                </a:solidFill>
                <a:latin typeface="Helvetica"/>
                <a:ea typeface="Helvetica"/>
                <a:cs typeface="Helvetica"/>
                <a:sym typeface="Helvetica"/>
              </a:defRPr>
            </a:pPr>
            <a:r>
              <a:t>=&gt; Les Empires cèdent ou se transforment sous l’affirmation des sociétés féodales.</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8" name="pasted-image.tiff"/>
          <p:cNvPicPr>
            <a:picLocks noChangeAspect="1"/>
          </p:cNvPicPr>
          <p:nvPr/>
        </p:nvPicPr>
        <p:blipFill>
          <a:blip r:embed="rId2">
            <a:extLst/>
          </a:blip>
          <a:stretch>
            <a:fillRect/>
          </a:stretch>
        </p:blipFill>
        <p:spPr>
          <a:xfrm>
            <a:off x="216499" y="2201821"/>
            <a:ext cx="12754751" cy="4814807"/>
          </a:xfrm>
          <a:prstGeom prst="rect">
            <a:avLst/>
          </a:prstGeom>
          <a:ln w="12700">
            <a:miter lim="400000"/>
          </a:ln>
        </p:spPr>
      </p:pic>
      <p:sp>
        <p:nvSpPr>
          <p:cNvPr id="179" name="Shape 179"/>
          <p:cNvSpPr/>
          <p:nvPr/>
        </p:nvSpPr>
        <p:spPr>
          <a:xfrm>
            <a:off x="998095" y="679192"/>
            <a:ext cx="11191579"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Point 3. </a:t>
            </a:r>
            <a:r>
              <a:rPr>
                <a:solidFill>
                  <a:schemeClr val="accent5"/>
                </a:solidFill>
              </a:rPr>
              <a:t>La question des contacts et des échanges.</a:t>
            </a:r>
          </a:p>
        </p:txBody>
      </p:sp>
      <p:sp>
        <p:nvSpPr>
          <p:cNvPr id="180" name="Shape 180"/>
          <p:cNvSpPr/>
          <p:nvPr/>
        </p:nvSpPr>
        <p:spPr>
          <a:xfrm>
            <a:off x="1797537" y="4172429"/>
            <a:ext cx="863820" cy="276772"/>
          </a:xfrm>
          <a:prstGeom prst="rect">
            <a:avLst/>
          </a:prstGeom>
          <a:blipFill>
            <a:blip r:embed="rId3">
              <a:alphaModFix amt="27203"/>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181" name="Shape 181"/>
          <p:cNvSpPr/>
          <p:nvPr/>
        </p:nvSpPr>
        <p:spPr>
          <a:xfrm>
            <a:off x="1797537" y="3905987"/>
            <a:ext cx="1634601" cy="276771"/>
          </a:xfrm>
          <a:prstGeom prst="rect">
            <a:avLst/>
          </a:prstGeom>
          <a:blipFill>
            <a:blip r:embed="rId3">
              <a:alphaModFix amt="27203"/>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182" name="Shape 182"/>
          <p:cNvSpPr/>
          <p:nvPr/>
        </p:nvSpPr>
        <p:spPr>
          <a:xfrm>
            <a:off x="3712393" y="6188366"/>
            <a:ext cx="3961108" cy="276772"/>
          </a:xfrm>
          <a:prstGeom prst="rect">
            <a:avLst/>
          </a:prstGeom>
          <a:blipFill>
            <a:blip r:embed="rId3">
              <a:alphaModFix amt="27203"/>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183" name="Shape 183"/>
          <p:cNvSpPr/>
          <p:nvPr/>
        </p:nvSpPr>
        <p:spPr>
          <a:xfrm>
            <a:off x="10882538" y="6188366"/>
            <a:ext cx="740935" cy="276772"/>
          </a:xfrm>
          <a:prstGeom prst="rect">
            <a:avLst/>
          </a:prstGeom>
          <a:blipFill>
            <a:blip r:embed="rId3">
              <a:alphaModFix amt="27203"/>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184" name="Shape 184"/>
          <p:cNvSpPr/>
          <p:nvPr/>
        </p:nvSpPr>
        <p:spPr>
          <a:xfrm>
            <a:off x="3710122" y="6452215"/>
            <a:ext cx="990913" cy="276772"/>
          </a:xfrm>
          <a:prstGeom prst="rect">
            <a:avLst/>
          </a:prstGeom>
          <a:blipFill>
            <a:blip r:embed="rId3">
              <a:alphaModFix amt="27203"/>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185" name="Shape 185"/>
          <p:cNvSpPr/>
          <p:nvPr/>
        </p:nvSpPr>
        <p:spPr>
          <a:xfrm>
            <a:off x="5046736" y="6452215"/>
            <a:ext cx="1187367" cy="276772"/>
          </a:xfrm>
          <a:prstGeom prst="rect">
            <a:avLst/>
          </a:prstGeom>
          <a:blipFill>
            <a:blip r:embed="rId3">
              <a:alphaModFix amt="27203"/>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186" name="Shape 186"/>
          <p:cNvSpPr/>
          <p:nvPr/>
        </p:nvSpPr>
        <p:spPr>
          <a:xfrm>
            <a:off x="7756769" y="6452215"/>
            <a:ext cx="2276617" cy="276772"/>
          </a:xfrm>
          <a:prstGeom prst="rect">
            <a:avLst/>
          </a:prstGeom>
          <a:blipFill>
            <a:blip r:embed="rId3">
              <a:alphaModFix amt="27203"/>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187" name="Shape 187"/>
          <p:cNvSpPr/>
          <p:nvPr/>
        </p:nvSpPr>
        <p:spPr>
          <a:xfrm>
            <a:off x="10091256" y="6452215"/>
            <a:ext cx="863819" cy="276772"/>
          </a:xfrm>
          <a:prstGeom prst="rect">
            <a:avLst/>
          </a:prstGeom>
          <a:blipFill>
            <a:blip r:embed="rId3">
              <a:alphaModFix amt="27203"/>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
        <p:nvSpPr>
          <p:cNvPr id="188" name="Shape 188"/>
          <p:cNvSpPr/>
          <p:nvPr/>
        </p:nvSpPr>
        <p:spPr>
          <a:xfrm>
            <a:off x="3717906" y="6728852"/>
            <a:ext cx="1187367" cy="276771"/>
          </a:xfrm>
          <a:prstGeom prst="rect">
            <a:avLst/>
          </a:prstGeom>
          <a:blipFill>
            <a:blip r:embed="rId3">
              <a:alphaModFix amt="27203"/>
            </a:blip>
          </a:blipFill>
          <a:ln w="12700">
            <a:miter lim="400000"/>
          </a:ln>
          <a:effectLst>
            <a:outerShdw sx="100000" sy="100000" kx="0" ky="0" algn="b" rotWithShape="0" blurRad="25400" dist="25400" dir="2388334">
              <a:srgbClr val="000000">
                <a:alpha val="7931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nvSpPr>
        <p:spPr>
          <a:xfrm>
            <a:off x="5222874" y="2921000"/>
            <a:ext cx="2999318" cy="256771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lnTo>
                  <a:pt x="21600" y="21600"/>
                </a:lnTo>
                <a:lnTo>
                  <a:pt x="0" y="21600"/>
                </a:lnTo>
                <a:close/>
              </a:path>
            </a:pathLst>
          </a:custGeom>
          <a:ln w="25400">
            <a:solidFill>
              <a:schemeClr val="accent5">
                <a:hueOff val="-444211"/>
                <a:satOff val="-14915"/>
                <a:lumOff val="22857"/>
              </a:schemeClr>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sz="2400"/>
            </a:pPr>
          </a:p>
          <a:p>
            <a:pPr>
              <a:defRPr sz="2400"/>
            </a:pPr>
            <a:r>
              <a:t>Des échanges intenses</a:t>
            </a:r>
          </a:p>
        </p:txBody>
      </p:sp>
      <p:sp>
        <p:nvSpPr>
          <p:cNvPr id="191" name="Shape 191"/>
          <p:cNvSpPr/>
          <p:nvPr/>
        </p:nvSpPr>
        <p:spPr>
          <a:xfrm>
            <a:off x="3668191" y="4942416"/>
            <a:ext cx="15028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L’islam</a:t>
            </a:r>
          </a:p>
        </p:txBody>
      </p:sp>
      <p:sp>
        <p:nvSpPr>
          <p:cNvPr id="192" name="Shape 192"/>
          <p:cNvSpPr/>
          <p:nvPr/>
        </p:nvSpPr>
        <p:spPr>
          <a:xfrm>
            <a:off x="8281881" y="4942416"/>
            <a:ext cx="296037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Occident latin</a:t>
            </a:r>
          </a:p>
        </p:txBody>
      </p:sp>
      <p:sp>
        <p:nvSpPr>
          <p:cNvPr id="193" name="Shape 193"/>
          <p:cNvSpPr/>
          <p:nvPr/>
        </p:nvSpPr>
        <p:spPr>
          <a:xfrm>
            <a:off x="5775900" y="2258483"/>
            <a:ext cx="189326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Byzance</a:t>
            </a:r>
          </a:p>
        </p:txBody>
      </p:sp>
      <p:sp>
        <p:nvSpPr>
          <p:cNvPr id="194" name="Shape 194"/>
          <p:cNvSpPr/>
          <p:nvPr/>
        </p:nvSpPr>
        <p:spPr>
          <a:xfrm>
            <a:off x="910088" y="165100"/>
            <a:ext cx="11624891"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Des civilisations connectées : quels acteurs ? Quels contenus ?</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